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32" r:id="rId1"/>
  </p:sldMasterIdLst>
  <p:notesMasterIdLst>
    <p:notesMasterId r:id="rId89"/>
  </p:notesMasterIdLst>
  <p:handoutMasterIdLst>
    <p:handoutMasterId r:id="rId90"/>
  </p:handoutMasterIdLst>
  <p:sldIdLst>
    <p:sldId id="256" r:id="rId2"/>
    <p:sldId id="334" r:id="rId3"/>
    <p:sldId id="326" r:id="rId4"/>
    <p:sldId id="327" r:id="rId5"/>
    <p:sldId id="328" r:id="rId6"/>
    <p:sldId id="330" r:id="rId7"/>
    <p:sldId id="332" r:id="rId8"/>
    <p:sldId id="333" r:id="rId9"/>
    <p:sldId id="335" r:id="rId10"/>
    <p:sldId id="336" r:id="rId11"/>
    <p:sldId id="338" r:id="rId12"/>
    <p:sldId id="337" r:id="rId13"/>
    <p:sldId id="345" r:id="rId14"/>
    <p:sldId id="346" r:id="rId15"/>
    <p:sldId id="347" r:id="rId16"/>
    <p:sldId id="349" r:id="rId17"/>
    <p:sldId id="348" r:id="rId18"/>
    <p:sldId id="350" r:id="rId19"/>
    <p:sldId id="351" r:id="rId20"/>
    <p:sldId id="352" r:id="rId21"/>
    <p:sldId id="353" r:id="rId22"/>
    <p:sldId id="354" r:id="rId23"/>
    <p:sldId id="339" r:id="rId24"/>
    <p:sldId id="340" r:id="rId25"/>
    <p:sldId id="341" r:id="rId26"/>
    <p:sldId id="342" r:id="rId27"/>
    <p:sldId id="344" r:id="rId28"/>
    <p:sldId id="343" r:id="rId29"/>
    <p:sldId id="355" r:id="rId30"/>
    <p:sldId id="356" r:id="rId31"/>
    <p:sldId id="359" r:id="rId32"/>
    <p:sldId id="357" r:id="rId33"/>
    <p:sldId id="358" r:id="rId34"/>
    <p:sldId id="389" r:id="rId35"/>
    <p:sldId id="360" r:id="rId36"/>
    <p:sldId id="362" r:id="rId37"/>
    <p:sldId id="363" r:id="rId38"/>
    <p:sldId id="364" r:id="rId39"/>
    <p:sldId id="365" r:id="rId40"/>
    <p:sldId id="373" r:id="rId41"/>
    <p:sldId id="366" r:id="rId42"/>
    <p:sldId id="367" r:id="rId43"/>
    <p:sldId id="368" r:id="rId44"/>
    <p:sldId id="369" r:id="rId45"/>
    <p:sldId id="370" r:id="rId46"/>
    <p:sldId id="257" r:id="rId47"/>
    <p:sldId id="375" r:id="rId48"/>
    <p:sldId id="376" r:id="rId49"/>
    <p:sldId id="377" r:id="rId50"/>
    <p:sldId id="378" r:id="rId51"/>
    <p:sldId id="379" r:id="rId52"/>
    <p:sldId id="374" r:id="rId53"/>
    <p:sldId id="260" r:id="rId54"/>
    <p:sldId id="262" r:id="rId55"/>
    <p:sldId id="286" r:id="rId56"/>
    <p:sldId id="310" r:id="rId57"/>
    <p:sldId id="287" r:id="rId58"/>
    <p:sldId id="288" r:id="rId59"/>
    <p:sldId id="289" r:id="rId60"/>
    <p:sldId id="311" r:id="rId61"/>
    <p:sldId id="290" r:id="rId62"/>
    <p:sldId id="291" r:id="rId63"/>
    <p:sldId id="292" r:id="rId64"/>
    <p:sldId id="293" r:id="rId65"/>
    <p:sldId id="294" r:id="rId66"/>
    <p:sldId id="381" r:id="rId67"/>
    <p:sldId id="382" r:id="rId68"/>
    <p:sldId id="383" r:id="rId69"/>
    <p:sldId id="384" r:id="rId70"/>
    <p:sldId id="385" r:id="rId71"/>
    <p:sldId id="312" r:id="rId72"/>
    <p:sldId id="297" r:id="rId73"/>
    <p:sldId id="298" r:id="rId74"/>
    <p:sldId id="299" r:id="rId75"/>
    <p:sldId id="301" r:id="rId76"/>
    <p:sldId id="386" r:id="rId77"/>
    <p:sldId id="387" r:id="rId78"/>
    <p:sldId id="388" r:id="rId79"/>
    <p:sldId id="313" r:id="rId80"/>
    <p:sldId id="314" r:id="rId81"/>
    <p:sldId id="315" r:id="rId82"/>
    <p:sldId id="316" r:id="rId83"/>
    <p:sldId id="317" r:id="rId84"/>
    <p:sldId id="318" r:id="rId85"/>
    <p:sldId id="322" r:id="rId86"/>
    <p:sldId id="323" r:id="rId87"/>
    <p:sldId id="324"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FFF"/>
    <a:srgbClr val="FEFAF8"/>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770" autoAdjust="0"/>
  </p:normalViewPr>
  <p:slideViewPr>
    <p:cSldViewPr snapToGrid="0">
      <p:cViewPr varScale="1">
        <p:scale>
          <a:sx n="71" d="100"/>
          <a:sy n="71" d="100"/>
        </p:scale>
        <p:origin x="11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38649B-833B-458D-AEDE-A7B070BB2C5C}" type="datetimeFigureOut">
              <a:rPr lang="en-US" smtClean="0"/>
              <a:t>10/4/2021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60D79C-E84F-4E59-AF44-3910A4CD85D4}" type="slidenum">
              <a:rPr lang="en-US" smtClean="0"/>
              <a:t>‹#›</a:t>
            </a:fld>
            <a:endParaRPr lang="en-US"/>
          </a:p>
        </p:txBody>
      </p:sp>
    </p:spTree>
    <p:extLst>
      <p:ext uri="{BB962C8B-B14F-4D97-AF65-F5344CB8AC3E}">
        <p14:creationId xmlns:p14="http://schemas.microsoft.com/office/powerpoint/2010/main" val="1318208769"/>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9-19T15:20:25.629"/>
    </inkml:context>
    <inkml:brush xml:id="br0">
      <inkml:brushProperty name="width" value="0.05" units="cm"/>
      <inkml:brushProperty name="height" value="0.05" units="cm"/>
      <inkml:brushProperty name="fitToCurve" value="1"/>
    </inkml:brush>
  </inkml:definitions>
  <inkml:trace contextRef="#ctx0" brushRef="#br0">0 3 802 0,'-2'-4'301'0,"4"2"-231"16,15 6-34-16,8 12-29 0,9-4-7 16,-3-2-3-16,-3-4-2 0,10-6-45 15,-7-8-126-15</inkml:trace>
</inkml:ink>
</file>

<file path=ppt/ink/ink2.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9-19T15:20:26.930"/>
    </inkml:context>
    <inkml:brush xml:id="br0">
      <inkml:brushProperty name="width" value="0.05" units="cm"/>
      <inkml:brushProperty name="height" value="0.05" units="cm"/>
      <inkml:brushProperty name="fitToCurve" value="1"/>
    </inkml:brush>
  </inkml:definitions>
  <inkml:trace contextRef="#ctx0" brushRef="#br0">108 0 547 0,'-16'2'287'0,"-34"0"-4"0,27 7-247 0,8-3-21 16,11 2-8-16,12-8-7 15,-1 0-6-15,13-14-33 16,5 5-73 0</inkml:trace>
</inkml:ink>
</file>

<file path=ppt/ink/ink3.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1-09-19T15:20:27.703"/>
    </inkml:context>
    <inkml:brush xml:id="br0">
      <inkml:brushProperty name="width" value="0.05" units="cm"/>
      <inkml:brushProperty name="height" value="0.05" units="cm"/>
      <inkml:brushProperty name="fitToCurve" value="1"/>
    </inkml:brush>
  </inkml:definitions>
  <inkml:trace contextRef="#ctx0" brushRef="#br0">27 73 557 0,'-6'-7'277'15,"-6"-1"-100"-15,1 6-91 16,13 0-32-16,-2 2-32 15,0-2-10-15,0 2-10 16,0-2-2-16,7 2 0 16,15 2 0-16,49 6-7 15,-42-4-25-15</inkml:trace>
  <inkml:trace contextRef="#ctx0" brushRef="#br0" timeOffset="212">121 0 969 0,'0'0'339'0,"-2"0"-316"0,0 4-48 15,0 12-30-15,19 34-156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4" units="dev"/>
          <inkml:channel name="T" type="integer" max="2.14748E9" units="dev"/>
        </inkml:traceFormat>
        <inkml:channelProperties>
          <inkml:channelProperty channel="X" name="resolution" value="1564.05725" units="1/cm"/>
          <inkml:channelProperty channel="Y" name="resolution" value="2085.74146" units="1/cm"/>
          <inkml:channelProperty channel="F" name="resolution" value="0" units="1/dev"/>
          <inkml:channelProperty channel="T" name="resolution" value="1" units="1/dev"/>
        </inkml:channelProperties>
      </inkml:inkSource>
      <inkml:timestamp xml:id="ts0" timeString="2020-09-23T07:37:35.716"/>
    </inkml:context>
    <inkml:brush xml:id="br0">
      <inkml:brushProperty name="width" value="0.05292" units="cm"/>
      <inkml:brushProperty name="height" value="0.05292" units="cm"/>
      <inkml:brushProperty name="color" value="#FF0000"/>
    </inkml:brush>
  </inkml:definitions>
  <inkml:trace contextRef="#ctx0" brushRef="#br0">10434 8761 104 0,'0'-12'42'0,"0"1"-11"0,-3 1 8 0,-4-3-33 0,4 5-11 16,-6-14 0-16,2 3-6 16,-5-11-9-16,24 51-5 0,-15-35 5 15,-1 3 15-15,8 1 6 0,-8-45-1 16,8 39 2-16,-1 36-3 16,0-35-22-16</inkml:trace>
  <inkml:trace contextRef="#ctx0" brushRef="#br0" timeOffset="402.44">10441 8471 221 0,'0'3'41'0,"0"-3"-29"0,-3 0-9 0,-1 0-2 0,4 0-2 15,0 0 0-15,0 0-6 0,-3 0-12 16,3 0-24 0,-3 0-49-16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4" units="dev"/>
          <inkml:channel name="T" type="integer" max="2.14748E9" units="dev"/>
        </inkml:traceFormat>
        <inkml:channelProperties>
          <inkml:channelProperty channel="X" name="resolution" value="1564.05725" units="1/cm"/>
          <inkml:channelProperty channel="Y" name="resolution" value="2085.74146" units="1/cm"/>
          <inkml:channelProperty channel="F" name="resolution" value="0" units="1/dev"/>
          <inkml:channelProperty channel="T" name="resolution" value="1" units="1/dev"/>
        </inkml:channelProperties>
      </inkml:inkSource>
      <inkml:timestamp xml:id="ts0" timeString="2020-09-23T08:10:15.570"/>
    </inkml:context>
    <inkml:brush xml:id="br0">
      <inkml:brushProperty name="width" value="0.05292" units="cm"/>
      <inkml:brushProperty name="height" value="0.05292" units="cm"/>
      <inkml:brushProperty name="color" value="#FF0000"/>
    </inkml:brush>
  </inkml:definitions>
  <inkml:trace contextRef="#ctx0" brushRef="#br0">15904 7117 291 0,'0'0'37'0,"0"-8"-18"0,4-1-2 0,-4 1-6 15,4 0-1-15,-1 1-2 0,3-9-4 16,-6 24-1-16,3-13-1 15,-3 5-2-15,3-8-1 0,-3 8 1 16,0 0-1-16,3-3-1 16,-3-1 0-16,5-1-7 0,-5 5-12 15,4-6-22-15,-4 3-63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D4DF8-33FF-4B54-A935-74E2825D6548}"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BF41A-058E-44C0-B3FC-2D2EFE95B753}" type="slidenum">
              <a:rPr lang="en-US" smtClean="0"/>
              <a:t>‹#›</a:t>
            </a:fld>
            <a:endParaRPr lang="en-US"/>
          </a:p>
        </p:txBody>
      </p:sp>
    </p:spTree>
    <p:extLst>
      <p:ext uri="{BB962C8B-B14F-4D97-AF65-F5344CB8AC3E}">
        <p14:creationId xmlns:p14="http://schemas.microsoft.com/office/powerpoint/2010/main" val="2820151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867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575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84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374CD4-A531-48D8-AEEB-72D0C527818B}"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62143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0F09A-8ED2-461A-B371-DAEEC0E5C2C6}"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483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0512F-FDE9-48AA-BD2E-F0B53B918802}"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558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BA5491-10A9-4978-9787-2D436226E8F4}"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520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4DA0F-3594-43F4-8BC9-DAE7423A2C99}"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Mechatronics System Design - Chapter 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3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BD9B3F-78C1-4BBC-AFF4-75DA652A6F65}" type="datetime1">
              <a:rPr lang="en-US" smtClean="0"/>
              <a:t>10/4/2021</a:t>
            </a:fld>
            <a:endParaRPr lang="en-US" dirty="0"/>
          </a:p>
        </p:txBody>
      </p:sp>
      <p:sp>
        <p:nvSpPr>
          <p:cNvPr id="6" name="Footer Placeholder 5"/>
          <p:cNvSpPr>
            <a:spLocks noGrp="1"/>
          </p:cNvSpPr>
          <p:nvPr>
            <p:ph type="ftr" sz="quarter" idx="11"/>
          </p:nvPr>
        </p:nvSpPr>
        <p:spPr/>
        <p:txBody>
          <a:bodyPr/>
          <a:lstStyle/>
          <a:p>
            <a:r>
              <a:rPr lang="en-US"/>
              <a:t>Mechatronics System Design - Chapter 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692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5DB35-5480-400E-9303-C2D8620E88C0}" type="datetime1">
              <a:rPr lang="en-US" smtClean="0"/>
              <a:t>10/4/2021</a:t>
            </a:fld>
            <a:endParaRPr lang="en-US" dirty="0"/>
          </a:p>
        </p:txBody>
      </p:sp>
      <p:sp>
        <p:nvSpPr>
          <p:cNvPr id="8" name="Footer Placeholder 7"/>
          <p:cNvSpPr>
            <a:spLocks noGrp="1"/>
          </p:cNvSpPr>
          <p:nvPr>
            <p:ph type="ftr" sz="quarter" idx="11"/>
          </p:nvPr>
        </p:nvSpPr>
        <p:spPr/>
        <p:txBody>
          <a:bodyPr/>
          <a:lstStyle/>
          <a:p>
            <a:r>
              <a:rPr lang="en-US"/>
              <a:t>Mechatronics System Design - Chapter 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63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79283-D0DD-41DF-BB8E-2CEF04A2D196}" type="datetime1">
              <a:rPr lang="en-US" smtClean="0"/>
              <a:t>10/4/2021</a:t>
            </a:fld>
            <a:endParaRPr lang="en-US" dirty="0"/>
          </a:p>
        </p:txBody>
      </p:sp>
      <p:sp>
        <p:nvSpPr>
          <p:cNvPr id="4" name="Footer Placeholder 3"/>
          <p:cNvSpPr>
            <a:spLocks noGrp="1"/>
          </p:cNvSpPr>
          <p:nvPr>
            <p:ph type="ftr" sz="quarter" idx="11"/>
          </p:nvPr>
        </p:nvSpPr>
        <p:spPr/>
        <p:txBody>
          <a:bodyPr/>
          <a:lstStyle/>
          <a:p>
            <a:r>
              <a:rPr lang="en-US"/>
              <a:t>Mechatronics System Design - Chapter 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247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B3DB41-7EE7-4F2A-939A-BB6CA66C71A0}" type="datetime1">
              <a:rPr lang="en-US" smtClean="0"/>
              <a:t>10/4/2021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Mechatronics System Design - Chapter 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7446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3CD5A6-1FA9-4DBE-BD48-DE8BC1087C1A}" type="datetime1">
              <a:rPr lang="en-US" smtClean="0"/>
              <a:t>10/4/2021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Mechatronics System Design - Chapter 1</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1792732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5286D8-9A1D-4078-9F49-A91E6B6D88D3}" type="datetime1">
              <a:rPr lang="en-US" smtClean="0"/>
              <a:t>10/4/2021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599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62DBF6C-0946-481A-A81D-B8AEB31C86C6}" type="datetime1">
              <a:rPr lang="en-US" smtClean="0"/>
              <a:t>10/4/2021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Mechatronics System Design - Chapter 1</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999379"/>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customXml" Target="../ink/ink3.xml"/><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3.wdp"/></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41.emf"/></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0.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410.png"/></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46.emf"/><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511.png"/></Relationships>
</file>

<file path=ppt/slides/_rels/slide64.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3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7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7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8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116.png"/><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8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6338" y="1635994"/>
            <a:ext cx="9144000" cy="2387600"/>
          </a:xfrm>
        </p:spPr>
        <p:txBody>
          <a:bodyPr>
            <a:noAutofit/>
          </a:bodyPr>
          <a:lstStyle/>
          <a:p>
            <a:pPr algn="ctr"/>
            <a:r>
              <a:rPr lang="en-US" sz="4000" b="1" dirty="0">
                <a:solidFill>
                  <a:srgbClr val="002060"/>
                </a:solidFill>
                <a:latin typeface="DejaVu Serif"/>
                <a:cs typeface="Arial" panose="020B0604020202020204" pitchFamily="34" charset="0"/>
              </a:rPr>
              <a:t>Mechatronics System Design</a:t>
            </a:r>
            <a:br>
              <a:rPr lang="en-US" sz="4000" b="1" dirty="0">
                <a:solidFill>
                  <a:srgbClr val="002060"/>
                </a:solidFill>
                <a:latin typeface="DejaVu Serif"/>
                <a:cs typeface="Arial" panose="020B0604020202020204" pitchFamily="34" charset="0"/>
              </a:rPr>
            </a:br>
            <a:br>
              <a:rPr lang="en-US" sz="4000" b="1" dirty="0">
                <a:solidFill>
                  <a:srgbClr val="002060"/>
                </a:solidFill>
                <a:latin typeface="DejaVu Serif"/>
                <a:cs typeface="Arial" panose="020B0604020202020204" pitchFamily="34" charset="0"/>
              </a:rPr>
            </a:br>
            <a:r>
              <a:rPr lang="en-US" sz="4000" b="1" spc="-114" dirty="0">
                <a:solidFill>
                  <a:srgbClr val="002060"/>
                </a:solidFill>
                <a:latin typeface="DejaVu Serif"/>
                <a:cs typeface="Arial" panose="020B0604020202020204" pitchFamily="34" charset="0"/>
              </a:rPr>
              <a:t>Chapter </a:t>
            </a:r>
            <a:r>
              <a:rPr lang="ar-SA" sz="4000" b="1" spc="-114" dirty="0">
                <a:solidFill>
                  <a:srgbClr val="002060"/>
                </a:solidFill>
                <a:latin typeface="DejaVu Serif"/>
                <a:cs typeface="Arial" panose="020B0604020202020204" pitchFamily="34" charset="0"/>
              </a:rPr>
              <a:t>2</a:t>
            </a:r>
            <a:r>
              <a:rPr lang="en-US" sz="4000" b="1" spc="-114" dirty="0">
                <a:solidFill>
                  <a:srgbClr val="002060"/>
                </a:solidFill>
                <a:latin typeface="DejaVu Serif"/>
                <a:cs typeface="Arial" panose="020B0604020202020204" pitchFamily="34" charset="0"/>
              </a:rPr>
              <a:t>: Dynamic Models and Analogies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a:t>
            </a:fld>
            <a:endParaRPr lang="en-US" dirty="0"/>
          </a:p>
        </p:txBody>
      </p:sp>
      <p:sp>
        <p:nvSpPr>
          <p:cNvPr id="5" name="TextBox 4"/>
          <p:cNvSpPr txBox="1"/>
          <p:nvPr/>
        </p:nvSpPr>
        <p:spPr>
          <a:xfrm>
            <a:off x="1440611" y="4981359"/>
            <a:ext cx="9775454" cy="1384995"/>
          </a:xfrm>
          <a:prstGeom prst="rect">
            <a:avLst/>
          </a:prstGeom>
          <a:noFill/>
        </p:spPr>
        <p:txBody>
          <a:bodyPr wrap="square" rtlCol="0">
            <a:spAutoFit/>
          </a:bodyPr>
          <a:lstStyle/>
          <a:p>
            <a:pPr algn="ctr"/>
            <a:r>
              <a:rPr lang="en-US" sz="2800" b="1" dirty="0">
                <a:solidFill>
                  <a:srgbClr val="002060"/>
                </a:solidFill>
              </a:rPr>
              <a:t>Instructor: Dr. Ahmad Al-Balasie</a:t>
            </a:r>
          </a:p>
          <a:p>
            <a:pPr algn="ctr"/>
            <a:endParaRPr lang="en-US" sz="2800" b="1" dirty="0">
              <a:solidFill>
                <a:srgbClr val="002060"/>
              </a:solidFill>
            </a:endParaRPr>
          </a:p>
          <a:p>
            <a:pPr algn="ctr"/>
            <a:r>
              <a:rPr lang="en-US" sz="2800" b="1" dirty="0">
                <a:solidFill>
                  <a:srgbClr val="002060"/>
                </a:solidFill>
              </a:rPr>
              <a:t>First Semester - 2021/2022</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966263" y="111491"/>
            <a:ext cx="2724150" cy="113347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9ED113E-06BF-4670-8C89-198FE89DBAB6}"/>
                  </a:ext>
                </a:extLst>
              </p14:cNvPr>
              <p14:cNvContentPartPr/>
              <p14:nvPr/>
            </p14:nvContentPartPr>
            <p14:xfrm>
              <a:off x="6125857" y="625908"/>
              <a:ext cx="73080" cy="16200"/>
            </p14:xfrm>
          </p:contentPart>
        </mc:Choice>
        <mc:Fallback xmlns="">
          <p:pic>
            <p:nvPicPr>
              <p:cNvPr id="3" name="Ink 2">
                <a:extLst>
                  <a:ext uri="{FF2B5EF4-FFF2-40B4-BE49-F238E27FC236}">
                    <a16:creationId xmlns:a16="http://schemas.microsoft.com/office/drawing/2014/main" id="{19ED113E-06BF-4670-8C89-198FE89DBAB6}"/>
                  </a:ext>
                </a:extLst>
              </p:cNvPr>
              <p:cNvPicPr/>
              <p:nvPr/>
            </p:nvPicPr>
            <p:blipFill>
              <a:blip r:embed="rId5"/>
              <a:stretch>
                <a:fillRect/>
              </a:stretch>
            </p:blipFill>
            <p:spPr>
              <a:xfrm>
                <a:off x="6116857" y="616908"/>
                <a:ext cx="90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E0E05C8-A5A7-484C-9094-EFDF6AC6C611}"/>
                  </a:ext>
                </a:extLst>
              </p14:cNvPr>
              <p14:cNvContentPartPr/>
              <p14:nvPr/>
            </p14:nvContentPartPr>
            <p14:xfrm>
              <a:off x="6079417" y="534828"/>
              <a:ext cx="39240" cy="10080"/>
            </p14:xfrm>
          </p:contentPart>
        </mc:Choice>
        <mc:Fallback xmlns="">
          <p:pic>
            <p:nvPicPr>
              <p:cNvPr id="6" name="Ink 5">
                <a:extLst>
                  <a:ext uri="{FF2B5EF4-FFF2-40B4-BE49-F238E27FC236}">
                    <a16:creationId xmlns:a16="http://schemas.microsoft.com/office/drawing/2014/main" id="{FE0E05C8-A5A7-484C-9094-EFDF6AC6C611}"/>
                  </a:ext>
                </a:extLst>
              </p:cNvPr>
              <p:cNvPicPr/>
              <p:nvPr/>
            </p:nvPicPr>
            <p:blipFill>
              <a:blip r:embed="rId7"/>
              <a:stretch>
                <a:fillRect/>
              </a:stretch>
            </p:blipFill>
            <p:spPr>
              <a:xfrm>
                <a:off x="6070417" y="525828"/>
                <a:ext cx="56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4B1D42A1-606D-4891-92E9-3C6FFCEAA833}"/>
                  </a:ext>
                </a:extLst>
              </p14:cNvPr>
              <p14:cNvContentPartPr/>
              <p14:nvPr/>
            </p14:nvContentPartPr>
            <p14:xfrm>
              <a:off x="5453737" y="342948"/>
              <a:ext cx="47880" cy="26640"/>
            </p14:xfrm>
          </p:contentPart>
        </mc:Choice>
        <mc:Fallback xmlns="">
          <p:pic>
            <p:nvPicPr>
              <p:cNvPr id="10" name="Ink 9">
                <a:extLst>
                  <a:ext uri="{FF2B5EF4-FFF2-40B4-BE49-F238E27FC236}">
                    <a16:creationId xmlns:a16="http://schemas.microsoft.com/office/drawing/2014/main" id="{4B1D42A1-606D-4891-92E9-3C6FFCEAA833}"/>
                  </a:ext>
                </a:extLst>
              </p:cNvPr>
              <p:cNvPicPr/>
              <p:nvPr/>
            </p:nvPicPr>
            <p:blipFill>
              <a:blip r:embed="rId9"/>
              <a:stretch>
                <a:fillRect/>
              </a:stretch>
            </p:blipFill>
            <p:spPr>
              <a:xfrm>
                <a:off x="5444737" y="333948"/>
                <a:ext cx="65520" cy="44280"/>
              </a:xfrm>
              <a:prstGeom prst="rect">
                <a:avLst/>
              </a:prstGeom>
            </p:spPr>
          </p:pic>
        </mc:Fallback>
      </mc:AlternateContent>
    </p:spTree>
    <p:extLst>
      <p:ext uri="{BB962C8B-B14F-4D97-AF65-F5344CB8AC3E}">
        <p14:creationId xmlns:p14="http://schemas.microsoft.com/office/powerpoint/2010/main" val="214692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06F7A2-50F0-4E24-B485-B42BC3E42C28}"/>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4" name="Picture 3">
            <a:extLst>
              <a:ext uri="{FF2B5EF4-FFF2-40B4-BE49-F238E27FC236}">
                <a16:creationId xmlns:a16="http://schemas.microsoft.com/office/drawing/2014/main" id="{9C9505C2-7F13-4583-92F5-B0E815F89BCC}"/>
              </a:ext>
            </a:extLst>
          </p:cNvPr>
          <p:cNvPicPr>
            <a:picLocks noChangeAspect="1"/>
          </p:cNvPicPr>
          <p:nvPr/>
        </p:nvPicPr>
        <p:blipFill>
          <a:blip r:embed="rId2"/>
          <a:stretch>
            <a:fillRect/>
          </a:stretch>
        </p:blipFill>
        <p:spPr>
          <a:xfrm>
            <a:off x="1943484" y="914400"/>
            <a:ext cx="8781282" cy="4171950"/>
          </a:xfrm>
          <a:prstGeom prst="rect">
            <a:avLst/>
          </a:prstGeom>
        </p:spPr>
      </p:pic>
    </p:spTree>
    <p:extLst>
      <p:ext uri="{BB962C8B-B14F-4D97-AF65-F5344CB8AC3E}">
        <p14:creationId xmlns:p14="http://schemas.microsoft.com/office/powerpoint/2010/main" val="307446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E52E55-B635-45B2-98F7-0B9889FB518A}"/>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4" name="Picture 3">
            <a:extLst>
              <a:ext uri="{FF2B5EF4-FFF2-40B4-BE49-F238E27FC236}">
                <a16:creationId xmlns:a16="http://schemas.microsoft.com/office/drawing/2014/main" id="{DF8CD83E-4DE1-4650-BB0A-29DD12483798}"/>
              </a:ext>
            </a:extLst>
          </p:cNvPr>
          <p:cNvPicPr>
            <a:picLocks noChangeAspect="1"/>
          </p:cNvPicPr>
          <p:nvPr/>
        </p:nvPicPr>
        <p:blipFill>
          <a:blip r:embed="rId2"/>
          <a:stretch>
            <a:fillRect/>
          </a:stretch>
        </p:blipFill>
        <p:spPr>
          <a:xfrm>
            <a:off x="933450" y="800100"/>
            <a:ext cx="10325100" cy="5257800"/>
          </a:xfrm>
          <a:prstGeom prst="rect">
            <a:avLst/>
          </a:prstGeom>
        </p:spPr>
      </p:pic>
      <p:sp>
        <p:nvSpPr>
          <p:cNvPr id="6" name="TextBox 5">
            <a:extLst>
              <a:ext uri="{FF2B5EF4-FFF2-40B4-BE49-F238E27FC236}">
                <a16:creationId xmlns:a16="http://schemas.microsoft.com/office/drawing/2014/main" id="{CB5C1F31-396B-4F2B-B3D1-9E6D115773BF}"/>
              </a:ext>
            </a:extLst>
          </p:cNvPr>
          <p:cNvSpPr txBox="1"/>
          <p:nvPr/>
        </p:nvSpPr>
        <p:spPr>
          <a:xfrm>
            <a:off x="200024" y="133350"/>
            <a:ext cx="7273117" cy="1143390"/>
          </a:xfrm>
          <a:prstGeom prst="rect">
            <a:avLst/>
          </a:prstGeom>
          <a:noFill/>
        </p:spPr>
        <p:txBody>
          <a:bodyPr wrap="square">
            <a:spAutoFit/>
          </a:bodyPr>
          <a:lstStyle/>
          <a:p>
            <a:pPr defTabSz="914400">
              <a:lnSpc>
                <a:spcPct val="85000"/>
              </a:lnSpc>
              <a:spcBef>
                <a:spcPct val="0"/>
              </a:spcBef>
            </a:pPr>
            <a:r>
              <a:rPr lang="en-US" sz="4000" b="1" i="0" dirty="0">
                <a:solidFill>
                  <a:srgbClr val="002060"/>
                </a:solidFill>
                <a:effectLst/>
                <a:latin typeface="Optima-Bold"/>
              </a:rPr>
              <a:t>Linear State </a:t>
            </a:r>
            <a:r>
              <a:rPr lang="en-US" sz="4000" b="1" i="0" dirty="0">
                <a:solidFill>
                  <a:srgbClr val="002060"/>
                </a:solidFill>
                <a:effectLst/>
                <a:latin typeface="Optima"/>
              </a:rPr>
              <a:t>Space Model</a:t>
            </a:r>
            <a:r>
              <a:rPr lang="en-US" sz="4000" dirty="0">
                <a:solidFill>
                  <a:srgbClr val="002060"/>
                </a:solidFill>
              </a:rPr>
              <a:t> </a:t>
            </a:r>
            <a:br>
              <a:rPr lang="en-US" sz="4000" dirty="0">
                <a:solidFill>
                  <a:srgbClr val="002060"/>
                </a:solidFill>
              </a:rPr>
            </a:br>
            <a:endParaRPr lang="en-US" sz="4000" b="1" spc="-114" dirty="0">
              <a:solidFill>
                <a:srgbClr val="002060"/>
              </a:solidFill>
              <a:latin typeface="DejaVu Serif"/>
              <a:ea typeface="+mj-ea"/>
              <a:cs typeface="Arial" panose="020B0604020202020204" pitchFamily="34" charset="0"/>
            </a:endParaRPr>
          </a:p>
        </p:txBody>
      </p:sp>
    </p:spTree>
    <p:extLst>
      <p:ext uri="{BB962C8B-B14F-4D97-AF65-F5344CB8AC3E}">
        <p14:creationId xmlns:p14="http://schemas.microsoft.com/office/powerpoint/2010/main" val="137468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F9C10F-5FF9-479F-812E-3DD6ACFF01B6}"/>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6" name="TextBox 5">
            <a:extLst>
              <a:ext uri="{FF2B5EF4-FFF2-40B4-BE49-F238E27FC236}">
                <a16:creationId xmlns:a16="http://schemas.microsoft.com/office/drawing/2014/main" id="{B85CAB17-B3D6-4C51-B936-2D8F000EFA90}"/>
              </a:ext>
            </a:extLst>
          </p:cNvPr>
          <p:cNvSpPr txBox="1"/>
          <p:nvPr/>
        </p:nvSpPr>
        <p:spPr>
          <a:xfrm>
            <a:off x="134908" y="294528"/>
            <a:ext cx="11077575" cy="620170"/>
          </a:xfrm>
          <a:prstGeom prst="rect">
            <a:avLst/>
          </a:prstGeom>
          <a:noFill/>
        </p:spPr>
        <p:txBody>
          <a:bodyPr wrap="square">
            <a:spAutoFit/>
          </a:bodyPr>
          <a:lstStyle/>
          <a:p>
            <a:pPr defTabSz="914400">
              <a:lnSpc>
                <a:spcPct val="85000"/>
              </a:lnSpc>
              <a:spcBef>
                <a:spcPct val="0"/>
              </a:spcBef>
            </a:pPr>
            <a:r>
              <a:rPr lang="en-US" sz="4000" b="1" i="0" dirty="0">
                <a:solidFill>
                  <a:srgbClr val="002060"/>
                </a:solidFill>
                <a:effectLst/>
                <a:latin typeface="Optima-Bold"/>
              </a:rPr>
              <a:t>Linear State </a:t>
            </a:r>
            <a:r>
              <a:rPr lang="en-US" sz="4000" b="1" i="0" dirty="0">
                <a:solidFill>
                  <a:srgbClr val="002060"/>
                </a:solidFill>
                <a:effectLst/>
                <a:latin typeface="Optima"/>
              </a:rPr>
              <a:t>Space Model</a:t>
            </a:r>
            <a:r>
              <a:rPr lang="en-US" sz="4000" dirty="0">
                <a:solidFill>
                  <a:srgbClr val="002060"/>
                </a:solidFill>
              </a:rPr>
              <a:t> </a:t>
            </a:r>
            <a:endParaRPr lang="en-US" sz="4000" b="1" spc="-114" dirty="0">
              <a:solidFill>
                <a:srgbClr val="002060"/>
              </a:solidFill>
              <a:latin typeface="DejaVu Serif"/>
              <a:ea typeface="+mj-ea"/>
              <a:cs typeface="Arial" panose="020B0604020202020204" pitchFamily="34" charset="0"/>
            </a:endParaRPr>
          </a:p>
        </p:txBody>
      </p:sp>
      <p:pic>
        <p:nvPicPr>
          <p:cNvPr id="4" name="Picture 3">
            <a:extLst>
              <a:ext uri="{FF2B5EF4-FFF2-40B4-BE49-F238E27FC236}">
                <a16:creationId xmlns:a16="http://schemas.microsoft.com/office/drawing/2014/main" id="{B29A4A04-F765-416B-9EFA-C853EE485D11}"/>
              </a:ext>
            </a:extLst>
          </p:cNvPr>
          <p:cNvPicPr>
            <a:picLocks noChangeAspect="1"/>
          </p:cNvPicPr>
          <p:nvPr/>
        </p:nvPicPr>
        <p:blipFill>
          <a:blip r:embed="rId2"/>
          <a:stretch>
            <a:fillRect/>
          </a:stretch>
        </p:blipFill>
        <p:spPr>
          <a:xfrm>
            <a:off x="2366962" y="1014412"/>
            <a:ext cx="7458075" cy="4829175"/>
          </a:xfrm>
          <a:prstGeom prst="rect">
            <a:avLst/>
          </a:prstGeom>
        </p:spPr>
      </p:pic>
    </p:spTree>
    <p:extLst>
      <p:ext uri="{BB962C8B-B14F-4D97-AF65-F5344CB8AC3E}">
        <p14:creationId xmlns:p14="http://schemas.microsoft.com/office/powerpoint/2010/main" val="373308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5BDD8A-C9DD-454E-815B-F8F92F2CBC57}"/>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4" name="Picture 3">
            <a:extLst>
              <a:ext uri="{FF2B5EF4-FFF2-40B4-BE49-F238E27FC236}">
                <a16:creationId xmlns:a16="http://schemas.microsoft.com/office/drawing/2014/main" id="{C0606C7D-7467-4F15-9435-3EDC97666A64}"/>
              </a:ext>
            </a:extLst>
          </p:cNvPr>
          <p:cNvPicPr>
            <a:picLocks noChangeAspect="1"/>
          </p:cNvPicPr>
          <p:nvPr/>
        </p:nvPicPr>
        <p:blipFill>
          <a:blip r:embed="rId2"/>
          <a:stretch>
            <a:fillRect/>
          </a:stretch>
        </p:blipFill>
        <p:spPr>
          <a:xfrm>
            <a:off x="390525" y="9028"/>
            <a:ext cx="8582025" cy="3985757"/>
          </a:xfrm>
          <a:prstGeom prst="rect">
            <a:avLst/>
          </a:prstGeom>
        </p:spPr>
      </p:pic>
      <p:pic>
        <p:nvPicPr>
          <p:cNvPr id="6" name="Picture 5">
            <a:extLst>
              <a:ext uri="{FF2B5EF4-FFF2-40B4-BE49-F238E27FC236}">
                <a16:creationId xmlns:a16="http://schemas.microsoft.com/office/drawing/2014/main" id="{CC6046DD-9A7D-4413-8336-3C0B288BAF4B}"/>
              </a:ext>
            </a:extLst>
          </p:cNvPr>
          <p:cNvPicPr>
            <a:picLocks noChangeAspect="1"/>
          </p:cNvPicPr>
          <p:nvPr/>
        </p:nvPicPr>
        <p:blipFill>
          <a:blip r:embed="rId3"/>
          <a:stretch>
            <a:fillRect/>
          </a:stretch>
        </p:blipFill>
        <p:spPr>
          <a:xfrm>
            <a:off x="1402948" y="4205087"/>
            <a:ext cx="8763000" cy="2035367"/>
          </a:xfrm>
          <a:prstGeom prst="rect">
            <a:avLst/>
          </a:prstGeom>
        </p:spPr>
      </p:pic>
      <p:sp>
        <p:nvSpPr>
          <p:cNvPr id="3" name="TextBox 2">
            <a:extLst>
              <a:ext uri="{FF2B5EF4-FFF2-40B4-BE49-F238E27FC236}">
                <a16:creationId xmlns:a16="http://schemas.microsoft.com/office/drawing/2014/main" id="{77F93E8C-8075-4260-864B-A1B5EFC058D9}"/>
              </a:ext>
            </a:extLst>
          </p:cNvPr>
          <p:cNvSpPr txBox="1"/>
          <p:nvPr/>
        </p:nvSpPr>
        <p:spPr>
          <a:xfrm>
            <a:off x="7400926" y="1038225"/>
            <a:ext cx="440055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0000"/>
                </a:solidFill>
                <a:latin typeface="Arial" panose="020B0604020202020204" pitchFamily="34" charset="0"/>
                <a:cs typeface="Arial" panose="020B0604020202020204" pitchFamily="34" charset="0"/>
              </a:rPr>
              <a:t>Notes: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state variable on the case of the capacitor is its voltage.</a:t>
            </a:r>
            <a:endParaRPr lang="en-US" sz="2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state variable on the case of the capacitor is its current.</a:t>
            </a:r>
            <a:endParaRPr lang="en-US" dirty="0"/>
          </a:p>
        </p:txBody>
      </p:sp>
    </p:spTree>
    <p:extLst>
      <p:ext uri="{BB962C8B-B14F-4D97-AF65-F5344CB8AC3E}">
        <p14:creationId xmlns:p14="http://schemas.microsoft.com/office/powerpoint/2010/main" val="299525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1B2892-75A8-42DE-84D8-69538B21D2B5}"/>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Picture 5">
            <a:extLst>
              <a:ext uri="{FF2B5EF4-FFF2-40B4-BE49-F238E27FC236}">
                <a16:creationId xmlns:a16="http://schemas.microsoft.com/office/drawing/2014/main" id="{91FBE0BA-1881-4DA9-B8BC-0D00952CD5C8}"/>
              </a:ext>
            </a:extLst>
          </p:cNvPr>
          <p:cNvPicPr>
            <a:picLocks noChangeAspect="1"/>
          </p:cNvPicPr>
          <p:nvPr/>
        </p:nvPicPr>
        <p:blipFill>
          <a:blip r:embed="rId2"/>
          <a:stretch>
            <a:fillRect/>
          </a:stretch>
        </p:blipFill>
        <p:spPr>
          <a:xfrm>
            <a:off x="1785937" y="273869"/>
            <a:ext cx="8620125" cy="5305425"/>
          </a:xfrm>
          <a:prstGeom prst="rect">
            <a:avLst/>
          </a:prstGeom>
        </p:spPr>
      </p:pic>
    </p:spTree>
    <p:extLst>
      <p:ext uri="{BB962C8B-B14F-4D97-AF65-F5344CB8AC3E}">
        <p14:creationId xmlns:p14="http://schemas.microsoft.com/office/powerpoint/2010/main" val="410462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A65AD2-6C2A-4681-A026-BD3F3E413EEA}"/>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6" name="Picture 5">
            <a:extLst>
              <a:ext uri="{FF2B5EF4-FFF2-40B4-BE49-F238E27FC236}">
                <a16:creationId xmlns:a16="http://schemas.microsoft.com/office/drawing/2014/main" id="{BC9D9BA3-E8CB-4AA2-8A1E-FF4F1CAF540F}"/>
              </a:ext>
            </a:extLst>
          </p:cNvPr>
          <p:cNvPicPr>
            <a:picLocks noChangeAspect="1"/>
          </p:cNvPicPr>
          <p:nvPr/>
        </p:nvPicPr>
        <p:blipFill>
          <a:blip r:embed="rId2"/>
          <a:stretch>
            <a:fillRect/>
          </a:stretch>
        </p:blipFill>
        <p:spPr>
          <a:xfrm>
            <a:off x="1208215" y="556354"/>
            <a:ext cx="9775569" cy="5745291"/>
          </a:xfrm>
          <a:prstGeom prst="rect">
            <a:avLst/>
          </a:prstGeom>
        </p:spPr>
      </p:pic>
    </p:spTree>
    <p:extLst>
      <p:ext uri="{BB962C8B-B14F-4D97-AF65-F5344CB8AC3E}">
        <p14:creationId xmlns:p14="http://schemas.microsoft.com/office/powerpoint/2010/main" val="2508645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35E9FF-1092-42F9-80C7-E33090FE7321}"/>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4" name="Picture 3">
            <a:extLst>
              <a:ext uri="{FF2B5EF4-FFF2-40B4-BE49-F238E27FC236}">
                <a16:creationId xmlns:a16="http://schemas.microsoft.com/office/drawing/2014/main" id="{E3C90A89-ABD5-46C2-8EC7-061C75AB2094}"/>
              </a:ext>
            </a:extLst>
          </p:cNvPr>
          <p:cNvPicPr>
            <a:picLocks noChangeAspect="1"/>
          </p:cNvPicPr>
          <p:nvPr/>
        </p:nvPicPr>
        <p:blipFill>
          <a:blip r:embed="rId2">
            <a:duotone>
              <a:prstClr val="black"/>
              <a:schemeClr val="accent1">
                <a:tint val="45000"/>
                <a:satMod val="400000"/>
              </a:schemeClr>
            </a:duotone>
          </a:blip>
          <a:stretch>
            <a:fillRect/>
          </a:stretch>
        </p:blipFill>
        <p:spPr>
          <a:xfrm>
            <a:off x="1599781" y="891792"/>
            <a:ext cx="8846004" cy="4453932"/>
          </a:xfrm>
          <a:prstGeom prst="rect">
            <a:avLst/>
          </a:prstGeom>
        </p:spPr>
      </p:pic>
    </p:spTree>
    <p:extLst>
      <p:ext uri="{BB962C8B-B14F-4D97-AF65-F5344CB8AC3E}">
        <p14:creationId xmlns:p14="http://schemas.microsoft.com/office/powerpoint/2010/main" val="308914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BB95B8-0E57-4462-AAD1-C91CE88054A4}"/>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4" name="Picture 3">
            <a:extLst>
              <a:ext uri="{FF2B5EF4-FFF2-40B4-BE49-F238E27FC236}">
                <a16:creationId xmlns:a16="http://schemas.microsoft.com/office/drawing/2014/main" id="{21DFB82D-04B8-43D7-97B0-482FD28391C4}"/>
              </a:ext>
            </a:extLst>
          </p:cNvPr>
          <p:cNvPicPr>
            <a:picLocks noChangeAspect="1"/>
          </p:cNvPicPr>
          <p:nvPr/>
        </p:nvPicPr>
        <p:blipFill>
          <a:blip r:embed="rId2">
            <a:duotone>
              <a:prstClr val="black"/>
              <a:schemeClr val="accent3">
                <a:tint val="45000"/>
                <a:satMod val="400000"/>
              </a:schemeClr>
            </a:duotone>
          </a:blip>
          <a:stretch>
            <a:fillRect/>
          </a:stretch>
        </p:blipFill>
        <p:spPr>
          <a:xfrm>
            <a:off x="1685431" y="1071982"/>
            <a:ext cx="8821137" cy="5207659"/>
          </a:xfrm>
          <a:prstGeom prst="rect">
            <a:avLst/>
          </a:prstGeom>
        </p:spPr>
      </p:pic>
      <p:sp>
        <p:nvSpPr>
          <p:cNvPr id="5" name="TextBox 4">
            <a:extLst>
              <a:ext uri="{FF2B5EF4-FFF2-40B4-BE49-F238E27FC236}">
                <a16:creationId xmlns:a16="http://schemas.microsoft.com/office/drawing/2014/main" id="{EDB7BDC8-804E-45D3-B719-9C9592D3A70F}"/>
              </a:ext>
            </a:extLst>
          </p:cNvPr>
          <p:cNvSpPr txBox="1"/>
          <p:nvPr/>
        </p:nvSpPr>
        <p:spPr>
          <a:xfrm>
            <a:off x="462224" y="120580"/>
            <a:ext cx="7646796" cy="707886"/>
          </a:xfrm>
          <a:prstGeom prst="rect">
            <a:avLst/>
          </a:prstGeom>
          <a:noFill/>
        </p:spPr>
        <p:txBody>
          <a:bodyPr wrap="square" rtlCol="0">
            <a:spAutoFit/>
          </a:bodyPr>
          <a:lstStyle/>
          <a:p>
            <a:r>
              <a:rPr lang="en-US" sz="4000" dirty="0">
                <a:solidFill>
                  <a:srgbClr val="002060"/>
                </a:solidFill>
              </a:rPr>
              <a:t>Find State Space Representation</a:t>
            </a:r>
          </a:p>
        </p:txBody>
      </p:sp>
    </p:spTree>
    <p:extLst>
      <p:ext uri="{BB962C8B-B14F-4D97-AF65-F5344CB8AC3E}">
        <p14:creationId xmlns:p14="http://schemas.microsoft.com/office/powerpoint/2010/main" val="102180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70FBCB-73DC-4FA7-99F1-1100529C7167}"/>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4" name="Picture 3">
            <a:extLst>
              <a:ext uri="{FF2B5EF4-FFF2-40B4-BE49-F238E27FC236}">
                <a16:creationId xmlns:a16="http://schemas.microsoft.com/office/drawing/2014/main" id="{0DF3872F-49CD-42A2-AEC9-253347DCD783}"/>
              </a:ext>
            </a:extLst>
          </p:cNvPr>
          <p:cNvPicPr>
            <a:picLocks noChangeAspect="1"/>
          </p:cNvPicPr>
          <p:nvPr/>
        </p:nvPicPr>
        <p:blipFill>
          <a:blip r:embed="rId2">
            <a:duotone>
              <a:prstClr val="black"/>
              <a:schemeClr val="accent3">
                <a:tint val="45000"/>
                <a:satMod val="400000"/>
              </a:schemeClr>
            </a:duotone>
          </a:blip>
          <a:stretch>
            <a:fillRect/>
          </a:stretch>
        </p:blipFill>
        <p:spPr>
          <a:xfrm>
            <a:off x="1969476" y="359384"/>
            <a:ext cx="8031146" cy="5738471"/>
          </a:xfrm>
          <a:prstGeom prst="rect">
            <a:avLst/>
          </a:prstGeom>
        </p:spPr>
      </p:pic>
    </p:spTree>
    <p:extLst>
      <p:ext uri="{BB962C8B-B14F-4D97-AF65-F5344CB8AC3E}">
        <p14:creationId xmlns:p14="http://schemas.microsoft.com/office/powerpoint/2010/main" val="219875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34CB8B-DC74-406D-8166-3DE704B5608C}"/>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4" name="Picture 3">
            <a:extLst>
              <a:ext uri="{FF2B5EF4-FFF2-40B4-BE49-F238E27FC236}">
                <a16:creationId xmlns:a16="http://schemas.microsoft.com/office/drawing/2014/main" id="{309907B3-7A51-4EF0-9C81-30ED9BD7EEBF}"/>
              </a:ext>
            </a:extLst>
          </p:cNvPr>
          <p:cNvPicPr>
            <a:picLocks noChangeAspect="1"/>
          </p:cNvPicPr>
          <p:nvPr/>
        </p:nvPicPr>
        <p:blipFill>
          <a:blip r:embed="rId2">
            <a:duotone>
              <a:prstClr val="black"/>
              <a:schemeClr val="accent3">
                <a:tint val="45000"/>
                <a:satMod val="400000"/>
              </a:schemeClr>
            </a:duotone>
          </a:blip>
          <a:stretch>
            <a:fillRect/>
          </a:stretch>
        </p:blipFill>
        <p:spPr>
          <a:xfrm>
            <a:off x="1959429" y="33090"/>
            <a:ext cx="8155283" cy="6297691"/>
          </a:xfrm>
          <a:prstGeom prst="rect">
            <a:avLst/>
          </a:prstGeom>
        </p:spPr>
      </p:pic>
    </p:spTree>
    <p:extLst>
      <p:ext uri="{BB962C8B-B14F-4D97-AF65-F5344CB8AC3E}">
        <p14:creationId xmlns:p14="http://schemas.microsoft.com/office/powerpoint/2010/main" val="369032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517A1-1605-45C6-8099-005EC524D630}"/>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3" name="Content Placeholder 2">
            <a:extLst>
              <a:ext uri="{FF2B5EF4-FFF2-40B4-BE49-F238E27FC236}">
                <a16:creationId xmlns:a16="http://schemas.microsoft.com/office/drawing/2014/main" id="{3F32A426-1B87-4E7A-8437-B4FCFE2BA043}"/>
              </a:ext>
            </a:extLst>
          </p:cNvPr>
          <p:cNvSpPr txBox="1">
            <a:spLocks/>
          </p:cNvSpPr>
          <p:nvPr/>
        </p:nvSpPr>
        <p:spPr>
          <a:xfrm>
            <a:off x="95250" y="914401"/>
            <a:ext cx="11353801" cy="5286374"/>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28930" lvl="2" indent="-161925" algn="just" defTabSz="457200">
              <a:lnSpc>
                <a:spcPct val="100000"/>
              </a:lnSpc>
              <a:buFont typeface="Wingdings" panose="05000000000000000000" pitchFamily="2" charset="2"/>
              <a:buAutoNum type="arabicPeriod"/>
              <a:tabLst>
                <a:tab pos="328930" algn="l"/>
              </a:tabLst>
            </a:pPr>
            <a:r>
              <a:rPr lang="en-US" sz="2400" spc="-100" dirty="0">
                <a:solidFill>
                  <a:srgbClr val="002060"/>
                </a:solidFill>
                <a:latin typeface="Arial" panose="020B0604020202020204" pitchFamily="34" charset="0"/>
                <a:cs typeface="Arial" panose="020B0604020202020204" pitchFamily="34" charset="0"/>
              </a:rPr>
              <a:t>Design, development, modification, and control of a mechatronic system require an understanding and a suitable “representation” of the system; specifically, a “model” of the system is required. </a:t>
            </a:r>
          </a:p>
          <a:p>
            <a:pPr marL="328930" lvl="2" indent="-161925" algn="just" defTabSz="457200">
              <a:lnSpc>
                <a:spcPct val="100000"/>
              </a:lnSpc>
              <a:buFont typeface="Wingdings" panose="05000000000000000000" pitchFamily="2" charset="2"/>
              <a:buAutoNum type="arabicPeriod"/>
              <a:tabLst>
                <a:tab pos="328930" algn="l"/>
              </a:tabLst>
            </a:pPr>
            <a:endParaRPr lang="en-US" sz="2400" spc="-100" dirty="0">
              <a:solidFill>
                <a:srgbClr val="002060"/>
              </a:solidFill>
              <a:latin typeface="Arial" panose="020B0604020202020204" pitchFamily="34" charset="0"/>
              <a:cs typeface="Arial" panose="020B0604020202020204" pitchFamily="34" charset="0"/>
            </a:endParaRPr>
          </a:p>
          <a:p>
            <a:pPr marL="328930" lvl="2" indent="-161925" algn="just" defTabSz="457200">
              <a:lnSpc>
                <a:spcPct val="100000"/>
              </a:lnSpc>
              <a:buFont typeface="Wingdings" panose="05000000000000000000" pitchFamily="2" charset="2"/>
              <a:buAutoNum type="arabicPeriod"/>
              <a:tabLst>
                <a:tab pos="328930" algn="l"/>
              </a:tabLst>
            </a:pPr>
            <a:r>
              <a:rPr lang="en-US" sz="2400" spc="-100" dirty="0">
                <a:solidFill>
                  <a:srgbClr val="002060"/>
                </a:solidFill>
                <a:latin typeface="Arial" panose="020B0604020202020204" pitchFamily="34" charset="0"/>
                <a:cs typeface="Arial" panose="020B0604020202020204" pitchFamily="34" charset="0"/>
              </a:rPr>
              <a:t>Any model is an idealization of the actual system. </a:t>
            </a:r>
          </a:p>
          <a:p>
            <a:pPr marL="328930" lvl="2" indent="-161925" algn="just" defTabSz="457200">
              <a:lnSpc>
                <a:spcPct val="100000"/>
              </a:lnSpc>
              <a:buFont typeface="Wingdings" panose="05000000000000000000" pitchFamily="2" charset="2"/>
              <a:buAutoNum type="arabicPeriod"/>
              <a:tabLst>
                <a:tab pos="328930" algn="l"/>
              </a:tabLst>
            </a:pPr>
            <a:endParaRPr lang="en-US" sz="2400" spc="-100" dirty="0">
              <a:solidFill>
                <a:srgbClr val="002060"/>
              </a:solidFill>
              <a:latin typeface="Arial" panose="020B0604020202020204" pitchFamily="34" charset="0"/>
              <a:cs typeface="Arial" panose="020B0604020202020204" pitchFamily="34" charset="0"/>
            </a:endParaRPr>
          </a:p>
          <a:p>
            <a:pPr marL="328930" lvl="2" indent="-161925" algn="just" defTabSz="457200">
              <a:lnSpc>
                <a:spcPct val="100000"/>
              </a:lnSpc>
              <a:buFont typeface="Wingdings" panose="05000000000000000000" pitchFamily="2" charset="2"/>
              <a:buAutoNum type="arabicPeriod"/>
              <a:tabLst>
                <a:tab pos="328930" algn="l"/>
              </a:tabLst>
            </a:pPr>
            <a:r>
              <a:rPr lang="en-US" sz="2400" spc="-100" dirty="0">
                <a:solidFill>
                  <a:srgbClr val="002060"/>
                </a:solidFill>
                <a:latin typeface="Arial" panose="020B0604020202020204" pitchFamily="34" charset="0"/>
                <a:cs typeface="Arial" panose="020B0604020202020204" pitchFamily="34" charset="0"/>
              </a:rPr>
              <a:t>Properties established and results derived are associated with the mode . In this manner the component models can be conveniently integrated to obtain the overall model. </a:t>
            </a:r>
          </a:p>
          <a:p>
            <a:pPr marL="328930" lvl="2" indent="-161925" algn="just" defTabSz="457200">
              <a:lnSpc>
                <a:spcPct val="100000"/>
              </a:lnSpc>
              <a:buFont typeface="Wingdings" panose="05000000000000000000" pitchFamily="2" charset="2"/>
              <a:buAutoNum type="arabicPeriod"/>
              <a:tabLst>
                <a:tab pos="328930" algn="l"/>
              </a:tabLst>
            </a:pPr>
            <a:endParaRPr lang="en-US" sz="2400" spc="-100" dirty="0">
              <a:solidFill>
                <a:srgbClr val="002060"/>
              </a:solidFill>
              <a:latin typeface="Arial" panose="020B0604020202020204" pitchFamily="34" charset="0"/>
              <a:cs typeface="Arial" panose="020B0604020202020204" pitchFamily="34" charset="0"/>
            </a:endParaRPr>
          </a:p>
          <a:p>
            <a:pPr marL="328930" lvl="2" indent="-161925" algn="just" defTabSz="457200">
              <a:lnSpc>
                <a:spcPct val="100000"/>
              </a:lnSpc>
              <a:buFont typeface="Wingdings" panose="05000000000000000000" pitchFamily="2" charset="2"/>
              <a:buAutoNum type="arabicPeriod"/>
              <a:tabLst>
                <a:tab pos="328930" algn="l"/>
              </a:tabLst>
            </a:pPr>
            <a:r>
              <a:rPr lang="en-US" sz="2400" spc="-100" dirty="0">
                <a:solidFill>
                  <a:srgbClr val="002060"/>
                </a:solidFill>
                <a:latin typeface="Arial" panose="020B0604020202020204" pitchFamily="34" charset="0"/>
                <a:cs typeface="Arial" panose="020B0604020202020204" pitchFamily="34" charset="0"/>
              </a:rPr>
              <a:t>In particular, analytical models may be developed  for mechanical, electrical, fluid, and thermal systems in a rather analogous manner,  because some clear analogies are present among these four types of systems. </a:t>
            </a:r>
          </a:p>
          <a:p>
            <a:pPr marL="328930" lvl="2" indent="-161925" algn="just" defTabSz="457200">
              <a:lnSpc>
                <a:spcPct val="100000"/>
              </a:lnSpc>
              <a:buFont typeface="Wingdings" panose="05000000000000000000" pitchFamily="2" charset="2"/>
              <a:buAutoNum type="arabicPeriod"/>
              <a:tabLst>
                <a:tab pos="328930" algn="l"/>
              </a:tabLst>
            </a:pPr>
            <a:endParaRPr lang="en-US" sz="2400" spc="-100" dirty="0">
              <a:solidFill>
                <a:srgbClr val="002060"/>
              </a:solidFill>
              <a:latin typeface="Arial" panose="020B0604020202020204" pitchFamily="34" charset="0"/>
              <a:cs typeface="Arial" panose="020B0604020202020204" pitchFamily="34" charset="0"/>
            </a:endParaRPr>
          </a:p>
          <a:p>
            <a:pPr marL="328930" lvl="2" indent="-161925" algn="just" defTabSz="457200">
              <a:lnSpc>
                <a:spcPct val="100000"/>
              </a:lnSpc>
              <a:buFont typeface="Wingdings" panose="05000000000000000000" pitchFamily="2" charset="2"/>
              <a:buAutoNum type="arabicPeriod"/>
              <a:tabLst>
                <a:tab pos="328930" algn="l"/>
              </a:tabLst>
            </a:pPr>
            <a:r>
              <a:rPr lang="en-US" sz="2400" spc="-100" dirty="0">
                <a:solidFill>
                  <a:srgbClr val="002060"/>
                </a:solidFill>
                <a:latin typeface="Arial" panose="020B0604020202020204" pitchFamily="34" charset="0"/>
                <a:cs typeface="Arial" panose="020B0604020202020204" pitchFamily="34" charset="0"/>
              </a:rPr>
              <a:t>In view of the analogy, a unified approach may be adopted in the analysis, design, and control of mechatronic systems.</a:t>
            </a:r>
          </a:p>
        </p:txBody>
      </p:sp>
      <p:sp>
        <p:nvSpPr>
          <p:cNvPr id="4" name="Title 1">
            <a:extLst>
              <a:ext uri="{FF2B5EF4-FFF2-40B4-BE49-F238E27FC236}">
                <a16:creationId xmlns:a16="http://schemas.microsoft.com/office/drawing/2014/main" id="{E0453474-2DCA-4E8E-B930-F4492DCA58A6}"/>
              </a:ext>
            </a:extLst>
          </p:cNvPr>
          <p:cNvSpPr txBox="1">
            <a:spLocks/>
          </p:cNvSpPr>
          <p:nvPr/>
        </p:nvSpPr>
        <p:spPr>
          <a:xfrm>
            <a:off x="0" y="153253"/>
            <a:ext cx="6810375" cy="85639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spc="-114" dirty="0">
                <a:solidFill>
                  <a:srgbClr val="002060"/>
                </a:solidFill>
                <a:latin typeface="DejaVu Serif"/>
                <a:cs typeface="Arial" panose="020B0604020202020204" pitchFamily="34" charset="0"/>
              </a:rPr>
              <a:t>Dynamic Models and Analogies</a:t>
            </a:r>
          </a:p>
        </p:txBody>
      </p:sp>
    </p:spTree>
    <p:extLst>
      <p:ext uri="{BB962C8B-B14F-4D97-AF65-F5344CB8AC3E}">
        <p14:creationId xmlns:p14="http://schemas.microsoft.com/office/powerpoint/2010/main" val="153541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22CE98-5CFD-4391-8CED-6F4E385DF5B5}"/>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4" name="Picture 3">
            <a:extLst>
              <a:ext uri="{FF2B5EF4-FFF2-40B4-BE49-F238E27FC236}">
                <a16:creationId xmlns:a16="http://schemas.microsoft.com/office/drawing/2014/main" id="{38A811DE-C44E-4FCD-889F-6565B79CD877}"/>
              </a:ext>
            </a:extLst>
          </p:cNvPr>
          <p:cNvPicPr>
            <a:picLocks noChangeAspect="1"/>
          </p:cNvPicPr>
          <p:nvPr/>
        </p:nvPicPr>
        <p:blipFill>
          <a:blip r:embed="rId2">
            <a:duotone>
              <a:prstClr val="black"/>
              <a:schemeClr val="accent3">
                <a:tint val="45000"/>
                <a:satMod val="400000"/>
              </a:schemeClr>
            </a:duotone>
          </a:blip>
          <a:stretch>
            <a:fillRect/>
          </a:stretch>
        </p:blipFill>
        <p:spPr>
          <a:xfrm>
            <a:off x="2441750" y="136751"/>
            <a:ext cx="7771824" cy="6149622"/>
          </a:xfrm>
          <a:prstGeom prst="rect">
            <a:avLst/>
          </a:prstGeom>
        </p:spPr>
      </p:pic>
    </p:spTree>
    <p:extLst>
      <p:ext uri="{BB962C8B-B14F-4D97-AF65-F5344CB8AC3E}">
        <p14:creationId xmlns:p14="http://schemas.microsoft.com/office/powerpoint/2010/main" val="400492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D16CB6-A5B7-46E8-A3EF-6E8F165052FE}"/>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4" name="Picture 3">
            <a:extLst>
              <a:ext uri="{FF2B5EF4-FFF2-40B4-BE49-F238E27FC236}">
                <a16:creationId xmlns:a16="http://schemas.microsoft.com/office/drawing/2014/main" id="{BCFFFB40-6718-4FA3-9CF1-C7EC5ED563C3}"/>
              </a:ext>
            </a:extLst>
          </p:cNvPr>
          <p:cNvPicPr>
            <a:picLocks noChangeAspect="1"/>
          </p:cNvPicPr>
          <p:nvPr/>
        </p:nvPicPr>
        <p:blipFill>
          <a:blip r:embed="rId2">
            <a:duotone>
              <a:prstClr val="black"/>
              <a:schemeClr val="accent3">
                <a:tint val="45000"/>
                <a:satMod val="400000"/>
              </a:schemeClr>
            </a:duotone>
          </a:blip>
          <a:stretch>
            <a:fillRect/>
          </a:stretch>
        </p:blipFill>
        <p:spPr>
          <a:xfrm>
            <a:off x="2317404" y="747763"/>
            <a:ext cx="7557192" cy="4758733"/>
          </a:xfrm>
          <a:prstGeom prst="rect">
            <a:avLst/>
          </a:prstGeom>
        </p:spPr>
      </p:pic>
    </p:spTree>
    <p:extLst>
      <p:ext uri="{BB962C8B-B14F-4D97-AF65-F5344CB8AC3E}">
        <p14:creationId xmlns:p14="http://schemas.microsoft.com/office/powerpoint/2010/main" val="143368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C0B70B-58BB-4F22-9470-47625D3D90C9}"/>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4" name="Picture 3">
            <a:extLst>
              <a:ext uri="{FF2B5EF4-FFF2-40B4-BE49-F238E27FC236}">
                <a16:creationId xmlns:a16="http://schemas.microsoft.com/office/drawing/2014/main" id="{B5EB37DE-66E2-45EA-874E-D55E3034EF78}"/>
              </a:ext>
            </a:extLst>
          </p:cNvPr>
          <p:cNvPicPr>
            <a:picLocks noChangeAspect="1"/>
          </p:cNvPicPr>
          <p:nvPr/>
        </p:nvPicPr>
        <p:blipFill>
          <a:blip r:embed="rId2">
            <a:duotone>
              <a:prstClr val="black"/>
              <a:schemeClr val="accent3">
                <a:tint val="45000"/>
                <a:satMod val="400000"/>
              </a:schemeClr>
            </a:duotone>
          </a:blip>
          <a:stretch>
            <a:fillRect/>
          </a:stretch>
        </p:blipFill>
        <p:spPr>
          <a:xfrm>
            <a:off x="1777930" y="372155"/>
            <a:ext cx="8636140" cy="5841225"/>
          </a:xfrm>
          <a:prstGeom prst="rect">
            <a:avLst/>
          </a:prstGeom>
        </p:spPr>
      </p:pic>
    </p:spTree>
    <p:extLst>
      <p:ext uri="{BB962C8B-B14F-4D97-AF65-F5344CB8AC3E}">
        <p14:creationId xmlns:p14="http://schemas.microsoft.com/office/powerpoint/2010/main" val="1609159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DA448E-4F24-4570-8674-79F015D18362}"/>
              </a:ext>
            </a:extLst>
          </p:cNvPr>
          <p:cNvSpPr>
            <a:spLocks noGrp="1"/>
          </p:cNvSpPr>
          <p:nvPr>
            <p:ph type="sldNum" sz="quarter" idx="12"/>
          </p:nvPr>
        </p:nvSpPr>
        <p:spPr/>
        <p:txBody>
          <a:bodyPr/>
          <a:lstStyle/>
          <a:p>
            <a:fld id="{6D22F896-40B5-4ADD-8801-0D06FADFA095}" type="slidenum">
              <a:rPr lang="en-US" smtClean="0"/>
              <a:t>23</a:t>
            </a:fld>
            <a:endParaRPr lang="en-US" dirty="0"/>
          </a:p>
        </p:txBody>
      </p:sp>
      <p:sp>
        <p:nvSpPr>
          <p:cNvPr id="6" name="TextBox 5">
            <a:extLst>
              <a:ext uri="{FF2B5EF4-FFF2-40B4-BE49-F238E27FC236}">
                <a16:creationId xmlns:a16="http://schemas.microsoft.com/office/drawing/2014/main" id="{E23FE1BA-4B30-4F4D-A547-F76AFBD7D130}"/>
              </a:ext>
            </a:extLst>
          </p:cNvPr>
          <p:cNvSpPr txBox="1"/>
          <p:nvPr/>
        </p:nvSpPr>
        <p:spPr>
          <a:xfrm>
            <a:off x="276225" y="457200"/>
            <a:ext cx="7870248" cy="1138773"/>
          </a:xfrm>
          <a:prstGeom prst="rect">
            <a:avLst/>
          </a:prstGeom>
          <a:noFill/>
        </p:spPr>
        <p:txBody>
          <a:bodyPr wrap="square">
            <a:spAutoFit/>
          </a:bodyPr>
          <a:lstStyle/>
          <a:p>
            <a:pPr defTabSz="914400">
              <a:lnSpc>
                <a:spcPct val="85000"/>
              </a:lnSpc>
              <a:spcBef>
                <a:spcPct val="0"/>
              </a:spcBef>
            </a:pPr>
            <a:r>
              <a:rPr lang="en-US" sz="4000" b="1" i="0" dirty="0">
                <a:solidFill>
                  <a:srgbClr val="002060"/>
                </a:solidFill>
                <a:effectLst/>
                <a:latin typeface="Optima-Bold"/>
              </a:rPr>
              <a:t>Nonlinear State </a:t>
            </a:r>
            <a:r>
              <a:rPr lang="en-US" sz="4000" b="1" i="0" dirty="0">
                <a:solidFill>
                  <a:srgbClr val="002060"/>
                </a:solidFill>
                <a:effectLst/>
                <a:latin typeface="Optima"/>
              </a:rPr>
              <a:t>Space Model</a:t>
            </a:r>
            <a:r>
              <a:rPr lang="en-US" sz="4000" dirty="0">
                <a:solidFill>
                  <a:srgbClr val="002060"/>
                </a:solidFill>
              </a:rPr>
              <a:t> </a:t>
            </a:r>
            <a:br>
              <a:rPr lang="en-US" sz="4000" dirty="0">
                <a:solidFill>
                  <a:srgbClr val="002060"/>
                </a:solidFill>
              </a:rPr>
            </a:br>
            <a:endParaRPr lang="en-US" sz="4000" b="1" spc="-114" dirty="0">
              <a:solidFill>
                <a:srgbClr val="002060"/>
              </a:solidFill>
              <a:latin typeface="DejaVu Serif"/>
              <a:ea typeface="+mj-ea"/>
              <a:cs typeface="Arial" panose="020B0604020202020204" pitchFamily="34" charset="0"/>
            </a:endParaRPr>
          </a:p>
        </p:txBody>
      </p:sp>
      <p:pic>
        <p:nvPicPr>
          <p:cNvPr id="8" name="Picture 7">
            <a:extLst>
              <a:ext uri="{FF2B5EF4-FFF2-40B4-BE49-F238E27FC236}">
                <a16:creationId xmlns:a16="http://schemas.microsoft.com/office/drawing/2014/main" id="{BB3D2E66-FDF8-40B2-952F-D2AC9FB169ED}"/>
              </a:ext>
            </a:extLst>
          </p:cNvPr>
          <p:cNvPicPr>
            <a:picLocks noChangeAspect="1"/>
          </p:cNvPicPr>
          <p:nvPr/>
        </p:nvPicPr>
        <p:blipFill>
          <a:blip r:embed="rId2"/>
          <a:stretch>
            <a:fillRect/>
          </a:stretch>
        </p:blipFill>
        <p:spPr>
          <a:xfrm>
            <a:off x="2007783" y="1369111"/>
            <a:ext cx="8523701" cy="4841189"/>
          </a:xfrm>
          <a:prstGeom prst="rect">
            <a:avLst/>
          </a:prstGeom>
        </p:spPr>
      </p:pic>
    </p:spTree>
    <p:extLst>
      <p:ext uri="{BB962C8B-B14F-4D97-AF65-F5344CB8AC3E}">
        <p14:creationId xmlns:p14="http://schemas.microsoft.com/office/powerpoint/2010/main" val="4224557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7C73A0-6B27-4BA8-B52F-5FAD48ED0C66}"/>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4" name="Picture 3">
            <a:extLst>
              <a:ext uri="{FF2B5EF4-FFF2-40B4-BE49-F238E27FC236}">
                <a16:creationId xmlns:a16="http://schemas.microsoft.com/office/drawing/2014/main" id="{C865D513-E09F-494D-807C-556048F9CECF}"/>
              </a:ext>
            </a:extLst>
          </p:cNvPr>
          <p:cNvPicPr>
            <a:picLocks noChangeAspect="1"/>
          </p:cNvPicPr>
          <p:nvPr/>
        </p:nvPicPr>
        <p:blipFill>
          <a:blip r:embed="rId2"/>
          <a:stretch>
            <a:fillRect/>
          </a:stretch>
        </p:blipFill>
        <p:spPr>
          <a:xfrm>
            <a:off x="985837" y="1076369"/>
            <a:ext cx="7077075" cy="5019675"/>
          </a:xfrm>
          <a:prstGeom prst="rect">
            <a:avLst/>
          </a:prstGeom>
        </p:spPr>
      </p:pic>
      <p:sp>
        <p:nvSpPr>
          <p:cNvPr id="6" name="TextBox 5">
            <a:extLst>
              <a:ext uri="{FF2B5EF4-FFF2-40B4-BE49-F238E27FC236}">
                <a16:creationId xmlns:a16="http://schemas.microsoft.com/office/drawing/2014/main" id="{BC8A59C3-BC09-4A0D-A2AF-BE802D09A480}"/>
              </a:ext>
            </a:extLst>
          </p:cNvPr>
          <p:cNvSpPr txBox="1"/>
          <p:nvPr/>
        </p:nvSpPr>
        <p:spPr>
          <a:xfrm>
            <a:off x="171450" y="187508"/>
            <a:ext cx="8343900" cy="646331"/>
          </a:xfrm>
          <a:prstGeom prst="rect">
            <a:avLst/>
          </a:prstGeom>
          <a:noFill/>
        </p:spPr>
        <p:txBody>
          <a:bodyPr wrap="square">
            <a:spAutoFit/>
          </a:bodyPr>
          <a:lstStyle/>
          <a:p>
            <a:pPr marL="342900" indent="-342900">
              <a:buFont typeface="Arial" panose="020B0604020202020204" pitchFamily="34" charset="0"/>
              <a:buChar char="•"/>
            </a:pPr>
            <a:r>
              <a:rPr lang="en-US" sz="3600" b="1" dirty="0">
                <a:solidFill>
                  <a:srgbClr val="002060"/>
                </a:solidFill>
                <a:latin typeface="Optima"/>
              </a:rPr>
              <a:t>Linearization about operating Point</a:t>
            </a:r>
            <a:r>
              <a:rPr lang="en-US" sz="3600" dirty="0">
                <a:solidFill>
                  <a:srgbClr val="002060"/>
                </a:solidFill>
              </a:rPr>
              <a:t> </a:t>
            </a:r>
            <a:endParaRPr lang="en-US" sz="3600" b="1" spc="-114" dirty="0">
              <a:solidFill>
                <a:srgbClr val="002060"/>
              </a:solidFill>
              <a:latin typeface="DejaVu Serif"/>
              <a:ea typeface="+mj-ea"/>
              <a:cs typeface="Arial" panose="020B0604020202020204" pitchFamily="34" charset="0"/>
            </a:endParaRPr>
          </a:p>
        </p:txBody>
      </p:sp>
      <p:pic>
        <p:nvPicPr>
          <p:cNvPr id="11" name="Picture 10">
            <a:extLst>
              <a:ext uri="{FF2B5EF4-FFF2-40B4-BE49-F238E27FC236}">
                <a16:creationId xmlns:a16="http://schemas.microsoft.com/office/drawing/2014/main" id="{3305C023-4BBA-42C7-9613-313244F8A7A2}"/>
              </a:ext>
            </a:extLst>
          </p:cNvPr>
          <p:cNvPicPr>
            <a:picLocks noChangeAspect="1"/>
          </p:cNvPicPr>
          <p:nvPr/>
        </p:nvPicPr>
        <p:blipFill>
          <a:blip r:embed="rId3"/>
          <a:stretch>
            <a:fillRect/>
          </a:stretch>
        </p:blipFill>
        <p:spPr>
          <a:xfrm>
            <a:off x="8304884" y="2294793"/>
            <a:ext cx="3755965" cy="2930350"/>
          </a:xfrm>
          <a:prstGeom prst="rect">
            <a:avLst/>
          </a:prstGeom>
        </p:spPr>
      </p:pic>
    </p:spTree>
    <p:extLst>
      <p:ext uri="{BB962C8B-B14F-4D97-AF65-F5344CB8AC3E}">
        <p14:creationId xmlns:p14="http://schemas.microsoft.com/office/powerpoint/2010/main" val="454471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8EF935-0566-4E7A-8185-8BF08C2FCB3C}"/>
              </a:ext>
            </a:extLst>
          </p:cNvPr>
          <p:cNvSpPr>
            <a:spLocks noGrp="1"/>
          </p:cNvSpPr>
          <p:nvPr>
            <p:ph type="sldNum" sz="quarter" idx="12"/>
          </p:nvPr>
        </p:nvSpPr>
        <p:spPr/>
        <p:txBody>
          <a:bodyPr/>
          <a:lstStyle/>
          <a:p>
            <a:fld id="{6D22F896-40B5-4ADD-8801-0D06FADFA095}" type="slidenum">
              <a:rPr lang="en-US" smtClean="0"/>
              <a:t>25</a:t>
            </a:fld>
            <a:endParaRPr lang="en-US" dirty="0"/>
          </a:p>
        </p:txBody>
      </p:sp>
      <p:pic>
        <p:nvPicPr>
          <p:cNvPr id="4" name="Picture 3">
            <a:extLst>
              <a:ext uri="{FF2B5EF4-FFF2-40B4-BE49-F238E27FC236}">
                <a16:creationId xmlns:a16="http://schemas.microsoft.com/office/drawing/2014/main" id="{FA73ACAE-69B5-421D-9D48-B319164DAF9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58500" y="1384674"/>
            <a:ext cx="7115175" cy="4448175"/>
          </a:xfrm>
          <a:prstGeom prst="rect">
            <a:avLst/>
          </a:prstGeom>
        </p:spPr>
      </p:pic>
      <p:sp>
        <p:nvSpPr>
          <p:cNvPr id="6" name="TextBox 5">
            <a:extLst>
              <a:ext uri="{FF2B5EF4-FFF2-40B4-BE49-F238E27FC236}">
                <a16:creationId xmlns:a16="http://schemas.microsoft.com/office/drawing/2014/main" id="{8BE85072-A202-4DFB-8AC7-EF5AF61B1330}"/>
              </a:ext>
            </a:extLst>
          </p:cNvPr>
          <p:cNvSpPr txBox="1"/>
          <p:nvPr/>
        </p:nvSpPr>
        <p:spPr>
          <a:xfrm>
            <a:off x="352425" y="664131"/>
            <a:ext cx="6096000" cy="461665"/>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rgbClr val="002060"/>
                </a:solidFill>
                <a:latin typeface="Optima"/>
              </a:rPr>
              <a:t>Linearization about operating Point</a:t>
            </a:r>
            <a:r>
              <a:rPr lang="en-US" sz="2400" dirty="0">
                <a:solidFill>
                  <a:srgbClr val="002060"/>
                </a:solidFill>
              </a:rPr>
              <a:t> </a:t>
            </a:r>
            <a:endParaRPr lang="en-US" sz="2400" b="1" spc="-114" dirty="0">
              <a:solidFill>
                <a:srgbClr val="002060"/>
              </a:solidFill>
              <a:latin typeface="DejaVu Serif"/>
              <a:ea typeface="+mj-ea"/>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727" y="1281285"/>
            <a:ext cx="3629025" cy="4162425"/>
          </a:xfrm>
          <a:prstGeom prst="rect">
            <a:avLst/>
          </a:prstGeom>
        </p:spPr>
      </p:pic>
    </p:spTree>
    <p:extLst>
      <p:ext uri="{BB962C8B-B14F-4D97-AF65-F5344CB8AC3E}">
        <p14:creationId xmlns:p14="http://schemas.microsoft.com/office/powerpoint/2010/main" val="127533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A9FFC6-2940-423A-AE32-80FB0F6FA037}"/>
              </a:ext>
            </a:extLst>
          </p:cNvPr>
          <p:cNvSpPr>
            <a:spLocks noGrp="1"/>
          </p:cNvSpPr>
          <p:nvPr>
            <p:ph type="sldNum" sz="quarter" idx="12"/>
          </p:nvPr>
        </p:nvSpPr>
        <p:spPr/>
        <p:txBody>
          <a:bodyPr/>
          <a:lstStyle/>
          <a:p>
            <a:fld id="{6D22F896-40B5-4ADD-8801-0D06FADFA095}" type="slidenum">
              <a:rPr lang="en-US" smtClean="0"/>
              <a:t>26</a:t>
            </a:fld>
            <a:endParaRPr lang="en-US" dirty="0"/>
          </a:p>
        </p:txBody>
      </p:sp>
      <p:pic>
        <p:nvPicPr>
          <p:cNvPr id="10" name="Picture 9">
            <a:extLst>
              <a:ext uri="{FF2B5EF4-FFF2-40B4-BE49-F238E27FC236}">
                <a16:creationId xmlns:a16="http://schemas.microsoft.com/office/drawing/2014/main" id="{688D0E41-B20C-4ED3-95FA-73B43C486FED}"/>
              </a:ext>
            </a:extLst>
          </p:cNvPr>
          <p:cNvPicPr>
            <a:picLocks noChangeAspect="1"/>
          </p:cNvPicPr>
          <p:nvPr/>
        </p:nvPicPr>
        <p:blipFill>
          <a:blip r:embed="rId2"/>
          <a:stretch>
            <a:fillRect/>
          </a:stretch>
        </p:blipFill>
        <p:spPr>
          <a:xfrm>
            <a:off x="1428750" y="259770"/>
            <a:ext cx="8306833" cy="1990726"/>
          </a:xfrm>
          <a:prstGeom prst="rect">
            <a:avLst/>
          </a:prstGeom>
        </p:spPr>
      </p:pic>
      <p:pic>
        <p:nvPicPr>
          <p:cNvPr id="12" name="Picture 11">
            <a:extLst>
              <a:ext uri="{FF2B5EF4-FFF2-40B4-BE49-F238E27FC236}">
                <a16:creationId xmlns:a16="http://schemas.microsoft.com/office/drawing/2014/main" id="{38E199FC-F9CC-40C7-AFE7-F1FDAD15DD3C}"/>
              </a:ext>
            </a:extLst>
          </p:cNvPr>
          <p:cNvPicPr>
            <a:picLocks noChangeAspect="1"/>
          </p:cNvPicPr>
          <p:nvPr/>
        </p:nvPicPr>
        <p:blipFill>
          <a:blip r:embed="rId3"/>
          <a:stretch>
            <a:fillRect/>
          </a:stretch>
        </p:blipFill>
        <p:spPr>
          <a:xfrm>
            <a:off x="1847850" y="2250496"/>
            <a:ext cx="7272337" cy="4266438"/>
          </a:xfrm>
          <a:prstGeom prst="rect">
            <a:avLst/>
          </a:prstGeom>
        </p:spPr>
      </p:pic>
    </p:spTree>
    <p:extLst>
      <p:ext uri="{BB962C8B-B14F-4D97-AF65-F5344CB8AC3E}">
        <p14:creationId xmlns:p14="http://schemas.microsoft.com/office/powerpoint/2010/main" val="1202518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904913-A30D-4B08-B690-C4C1CAA04201}"/>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4" name="Picture 3">
            <a:extLst>
              <a:ext uri="{FF2B5EF4-FFF2-40B4-BE49-F238E27FC236}">
                <a16:creationId xmlns:a16="http://schemas.microsoft.com/office/drawing/2014/main" id="{DE44B309-A15C-4537-B38C-B3E9656503FC}"/>
              </a:ext>
            </a:extLst>
          </p:cNvPr>
          <p:cNvPicPr>
            <a:picLocks noChangeAspect="1"/>
          </p:cNvPicPr>
          <p:nvPr/>
        </p:nvPicPr>
        <p:blipFill>
          <a:blip r:embed="rId2"/>
          <a:stretch>
            <a:fillRect/>
          </a:stretch>
        </p:blipFill>
        <p:spPr>
          <a:xfrm>
            <a:off x="1886990" y="1023678"/>
            <a:ext cx="7498880" cy="5013218"/>
          </a:xfrm>
          <a:prstGeom prst="rect">
            <a:avLst/>
          </a:prstGeom>
        </p:spPr>
      </p:pic>
    </p:spTree>
    <p:extLst>
      <p:ext uri="{BB962C8B-B14F-4D97-AF65-F5344CB8AC3E}">
        <p14:creationId xmlns:p14="http://schemas.microsoft.com/office/powerpoint/2010/main" val="236081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DD2F73-5C55-4FD5-B309-E59E5243B5E7}"/>
              </a:ext>
            </a:extLst>
          </p:cNvPr>
          <p:cNvSpPr>
            <a:spLocks noGrp="1"/>
          </p:cNvSpPr>
          <p:nvPr>
            <p:ph type="sldNum" sz="quarter" idx="12"/>
          </p:nvPr>
        </p:nvSpPr>
        <p:spPr/>
        <p:txBody>
          <a:bodyPr/>
          <a:lstStyle/>
          <a:p>
            <a:fld id="{6D22F896-40B5-4ADD-8801-0D06FADFA095}" type="slidenum">
              <a:rPr lang="en-US" smtClean="0"/>
              <a:t>28</a:t>
            </a:fld>
            <a:endParaRPr lang="en-US" dirty="0"/>
          </a:p>
        </p:txBody>
      </p:sp>
      <p:pic>
        <p:nvPicPr>
          <p:cNvPr id="3" name="Picture 2">
            <a:extLst>
              <a:ext uri="{FF2B5EF4-FFF2-40B4-BE49-F238E27FC236}">
                <a16:creationId xmlns:a16="http://schemas.microsoft.com/office/drawing/2014/main" id="{ED0337E7-E553-4297-97B7-B4082319D627}"/>
              </a:ext>
            </a:extLst>
          </p:cNvPr>
          <p:cNvPicPr>
            <a:picLocks noChangeAspect="1"/>
          </p:cNvPicPr>
          <p:nvPr/>
        </p:nvPicPr>
        <p:blipFill>
          <a:blip r:embed="rId2"/>
          <a:stretch>
            <a:fillRect/>
          </a:stretch>
        </p:blipFill>
        <p:spPr>
          <a:xfrm>
            <a:off x="2552700" y="1504949"/>
            <a:ext cx="6143625" cy="4695771"/>
          </a:xfrm>
          <a:prstGeom prst="rect">
            <a:avLst/>
          </a:prstGeom>
        </p:spPr>
      </p:pic>
      <p:pic>
        <p:nvPicPr>
          <p:cNvPr id="4" name="Picture 3">
            <a:extLst>
              <a:ext uri="{FF2B5EF4-FFF2-40B4-BE49-F238E27FC236}">
                <a16:creationId xmlns:a16="http://schemas.microsoft.com/office/drawing/2014/main" id="{C6310BAC-EB9E-449B-908D-FA69B91A7EBD}"/>
              </a:ext>
            </a:extLst>
          </p:cNvPr>
          <p:cNvPicPr>
            <a:picLocks noChangeAspect="1"/>
          </p:cNvPicPr>
          <p:nvPr/>
        </p:nvPicPr>
        <p:blipFill>
          <a:blip r:embed="rId3"/>
          <a:stretch>
            <a:fillRect/>
          </a:stretch>
        </p:blipFill>
        <p:spPr>
          <a:xfrm>
            <a:off x="3031479" y="33392"/>
            <a:ext cx="5186065" cy="1247775"/>
          </a:xfrm>
          <a:prstGeom prst="rect">
            <a:avLst/>
          </a:prstGeom>
        </p:spPr>
      </p:pic>
    </p:spTree>
    <p:extLst>
      <p:ext uri="{BB962C8B-B14F-4D97-AF65-F5344CB8AC3E}">
        <p14:creationId xmlns:p14="http://schemas.microsoft.com/office/powerpoint/2010/main" val="413860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FFA162-5CDA-4B1D-B806-8F959486FC63}"/>
              </a:ext>
            </a:extLst>
          </p:cNvPr>
          <p:cNvSpPr>
            <a:spLocks noGrp="1"/>
          </p:cNvSpPr>
          <p:nvPr>
            <p:ph type="sldNum" sz="quarter" idx="12"/>
          </p:nvPr>
        </p:nvSpPr>
        <p:spPr/>
        <p:txBody>
          <a:bodyPr/>
          <a:lstStyle/>
          <a:p>
            <a:fld id="{6D22F896-40B5-4ADD-8801-0D06FADFA095}" type="slidenum">
              <a:rPr lang="en-US" smtClean="0"/>
              <a:t>29</a:t>
            </a:fld>
            <a:endParaRPr lang="en-US" dirty="0"/>
          </a:p>
        </p:txBody>
      </p:sp>
      <p:pic>
        <p:nvPicPr>
          <p:cNvPr id="4" name="Picture 3">
            <a:extLst>
              <a:ext uri="{FF2B5EF4-FFF2-40B4-BE49-F238E27FC236}">
                <a16:creationId xmlns:a16="http://schemas.microsoft.com/office/drawing/2014/main" id="{6C9618B5-FF73-4B90-ACEF-C59F52F686C1}"/>
              </a:ext>
            </a:extLst>
          </p:cNvPr>
          <p:cNvPicPr>
            <a:picLocks noChangeAspect="1"/>
          </p:cNvPicPr>
          <p:nvPr/>
        </p:nvPicPr>
        <p:blipFill>
          <a:blip r:embed="rId2"/>
          <a:stretch>
            <a:fillRect/>
          </a:stretch>
        </p:blipFill>
        <p:spPr>
          <a:xfrm>
            <a:off x="1784074" y="286578"/>
            <a:ext cx="9220200" cy="5410200"/>
          </a:xfrm>
          <a:prstGeom prst="rect">
            <a:avLst/>
          </a:prstGeom>
        </p:spPr>
      </p:pic>
    </p:spTree>
    <p:extLst>
      <p:ext uri="{BB962C8B-B14F-4D97-AF65-F5344CB8AC3E}">
        <p14:creationId xmlns:p14="http://schemas.microsoft.com/office/powerpoint/2010/main" val="403575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5B86-E92A-40D1-A0DB-14CDF4823E1D}"/>
              </a:ext>
            </a:extLst>
          </p:cNvPr>
          <p:cNvSpPr>
            <a:spLocks noGrp="1"/>
          </p:cNvSpPr>
          <p:nvPr>
            <p:ph type="title"/>
          </p:nvPr>
        </p:nvSpPr>
        <p:spPr>
          <a:xfrm>
            <a:off x="323849" y="0"/>
            <a:ext cx="9107805" cy="961172"/>
          </a:xfrm>
        </p:spPr>
        <p:txBody>
          <a:bodyPr/>
          <a:lstStyle/>
          <a:p>
            <a:r>
              <a:rPr lang="en-US" sz="4000" b="1" spc="-114" dirty="0">
                <a:solidFill>
                  <a:srgbClr val="002060"/>
                </a:solidFill>
                <a:latin typeface="DejaVu Serif"/>
                <a:cs typeface="Arial" panose="020B0604020202020204" pitchFamily="34" charset="0"/>
              </a:rPr>
              <a:t>Model Types</a:t>
            </a:r>
          </a:p>
        </p:txBody>
      </p:sp>
      <p:sp>
        <p:nvSpPr>
          <p:cNvPr id="3" name="Content Placeholder 2">
            <a:extLst>
              <a:ext uri="{FF2B5EF4-FFF2-40B4-BE49-F238E27FC236}">
                <a16:creationId xmlns:a16="http://schemas.microsoft.com/office/drawing/2014/main" id="{F4EA16FE-814C-45A9-9657-330C85E1C097}"/>
              </a:ext>
            </a:extLst>
          </p:cNvPr>
          <p:cNvSpPr>
            <a:spLocks noGrp="1"/>
          </p:cNvSpPr>
          <p:nvPr>
            <p:ph idx="1"/>
          </p:nvPr>
        </p:nvSpPr>
        <p:spPr>
          <a:xfrm>
            <a:off x="541867" y="1845734"/>
            <a:ext cx="11209866" cy="4250266"/>
          </a:xfrm>
        </p:spPr>
        <p:txBody>
          <a:bodyPr>
            <a:normAutofit/>
          </a:bodyPr>
          <a:lstStyle/>
          <a:p>
            <a:pPr marL="624205" lvl="2" indent="-457200" algn="just" defTabSz="457200">
              <a:lnSpc>
                <a:spcPct val="100000"/>
              </a:lnSpc>
              <a:buFont typeface="+mj-lt"/>
              <a:buAutoNum type="arabicPeriod"/>
              <a:tabLst>
                <a:tab pos="328930" algn="l"/>
              </a:tabLst>
            </a:pPr>
            <a:r>
              <a:rPr lang="en-US" sz="2400" b="1" i="0" dirty="0">
                <a:solidFill>
                  <a:srgbClr val="002060"/>
                </a:solidFill>
                <a:effectLst/>
                <a:latin typeface="Arial" panose="020B0604020202020204" pitchFamily="34" charset="0"/>
                <a:cs typeface="Arial" panose="020B0604020202020204" pitchFamily="34" charset="0"/>
              </a:rPr>
              <a:t>Experimental </a:t>
            </a:r>
            <a:r>
              <a:rPr lang="en-US" sz="2400" b="1" dirty="0">
                <a:solidFill>
                  <a:srgbClr val="002060"/>
                </a:solidFill>
                <a:latin typeface="Arial" panose="020B0604020202020204" pitchFamily="34" charset="0"/>
                <a:cs typeface="Arial" panose="020B0604020202020204" pitchFamily="34" charset="0"/>
              </a:rPr>
              <a:t>M</a:t>
            </a:r>
            <a:r>
              <a:rPr lang="en-US" sz="2400" b="1" i="0" dirty="0">
                <a:solidFill>
                  <a:srgbClr val="002060"/>
                </a:solidFill>
                <a:effectLst/>
                <a:latin typeface="Arial" panose="020B0604020202020204" pitchFamily="34" charset="0"/>
                <a:cs typeface="Arial" panose="020B0604020202020204" pitchFamily="34" charset="0"/>
              </a:rPr>
              <a:t>odel or </a:t>
            </a:r>
            <a:r>
              <a:rPr lang="en-US" sz="2400" b="1" i="1" dirty="0">
                <a:solidFill>
                  <a:srgbClr val="002060"/>
                </a:solidFill>
                <a:latin typeface="Arial" panose="020B0604020202020204" pitchFamily="34" charset="0"/>
                <a:cs typeface="Arial" panose="020B0604020202020204" pitchFamily="34" charset="0"/>
              </a:rPr>
              <a:t>M</a:t>
            </a:r>
            <a:r>
              <a:rPr lang="en-US" sz="2400" b="1" i="1" dirty="0">
                <a:solidFill>
                  <a:srgbClr val="002060"/>
                </a:solidFill>
                <a:effectLst/>
                <a:latin typeface="Arial" panose="020B0604020202020204" pitchFamily="34" charset="0"/>
                <a:cs typeface="Arial" panose="020B0604020202020204" pitchFamily="34" charset="0"/>
              </a:rPr>
              <a:t>odel </a:t>
            </a:r>
            <a:r>
              <a:rPr lang="en-US" sz="2400" b="1" i="1" dirty="0">
                <a:solidFill>
                  <a:srgbClr val="002060"/>
                </a:solidFill>
                <a:latin typeface="Arial" panose="020B0604020202020204" pitchFamily="34" charset="0"/>
                <a:cs typeface="Arial" panose="020B0604020202020204" pitchFamily="34" charset="0"/>
              </a:rPr>
              <a:t>I</a:t>
            </a:r>
            <a:r>
              <a:rPr lang="en-US" sz="2400" b="1" i="1" dirty="0">
                <a:solidFill>
                  <a:srgbClr val="002060"/>
                </a:solidFill>
                <a:effectLst/>
                <a:latin typeface="Arial" panose="020B0604020202020204" pitchFamily="34" charset="0"/>
                <a:cs typeface="Arial" panose="020B0604020202020204" pitchFamily="34" charset="0"/>
              </a:rPr>
              <a:t>dentification:</a:t>
            </a:r>
            <a:endParaRPr lang="en-US" sz="2400" b="1" dirty="0">
              <a:solidFill>
                <a:srgbClr val="002060"/>
              </a:solidFill>
              <a:latin typeface="Arial" panose="020B0604020202020204" pitchFamily="34" charset="0"/>
              <a:cs typeface="Arial" panose="020B0604020202020204" pitchFamily="34" charset="0"/>
            </a:endParaRPr>
          </a:p>
          <a:p>
            <a:pPr marL="167005" lvl="2" indent="0" algn="just" defTabSz="457200">
              <a:lnSpc>
                <a:spcPct val="100000"/>
              </a:lnSpc>
              <a:buNone/>
              <a:tabLst>
                <a:tab pos="328930" algn="l"/>
              </a:tabLst>
            </a:pPr>
            <a:r>
              <a:rPr lang="en-US" sz="2400" b="0" i="0" dirty="0">
                <a:solidFill>
                  <a:srgbClr val="002060"/>
                </a:solidFill>
                <a:effectLst/>
                <a:latin typeface="Arial" panose="020B0604020202020204" pitchFamily="34" charset="0"/>
                <a:cs typeface="Arial" panose="020B0604020202020204" pitchFamily="34" charset="0"/>
              </a:rPr>
              <a:t>One way to analyze a system is to impose disturbances (inputs) on the system and analyze the reaction (outputs) of the system. This is known as. A model that is developed by exciting the actual system and measuring its response, is called an experimental model.</a:t>
            </a:r>
          </a:p>
          <a:p>
            <a:pPr marL="167005" lvl="2" indent="0" algn="just" defTabSz="457200">
              <a:lnSpc>
                <a:spcPct val="100000"/>
              </a:lnSpc>
              <a:buNone/>
              <a:tabLst>
                <a:tab pos="328930" algn="l"/>
              </a:tabLst>
            </a:pPr>
            <a:endParaRPr lang="en-US" sz="1800" dirty="0">
              <a:solidFill>
                <a:srgbClr val="002060"/>
              </a:solidFill>
              <a:latin typeface="Palatino-Roman"/>
            </a:endParaRPr>
          </a:p>
          <a:p>
            <a:pPr marL="167005" lvl="2" indent="0" algn="just" defTabSz="457200">
              <a:lnSpc>
                <a:spcPct val="100000"/>
              </a:lnSpc>
              <a:buNone/>
              <a:tabLst>
                <a:tab pos="328930" algn="l"/>
              </a:tabLst>
            </a:pPr>
            <a:endParaRPr lang="en-US" sz="1800" b="0" i="0" dirty="0">
              <a:solidFill>
                <a:srgbClr val="002060"/>
              </a:solidFill>
              <a:effectLst/>
              <a:latin typeface="Palatino-Roman"/>
            </a:endParaRPr>
          </a:p>
          <a:p>
            <a:pPr marL="167005" lvl="2" indent="0" algn="just" defTabSz="457200">
              <a:lnSpc>
                <a:spcPct val="100000"/>
              </a:lnSpc>
              <a:buNone/>
              <a:tabLst>
                <a:tab pos="328930" algn="l"/>
              </a:tabLst>
            </a:pPr>
            <a:endParaRPr lang="en-US" sz="1800" b="0" i="0" dirty="0">
              <a:solidFill>
                <a:srgbClr val="002060"/>
              </a:solidFill>
              <a:effectLst/>
              <a:latin typeface="Palatino-Roman"/>
            </a:endParaRPr>
          </a:p>
          <a:p>
            <a:pPr marL="167005" lvl="2" indent="0" algn="just" defTabSz="457200">
              <a:lnSpc>
                <a:spcPct val="100000"/>
              </a:lnSpc>
              <a:buNone/>
              <a:tabLst>
                <a:tab pos="328930" algn="l"/>
              </a:tabLst>
            </a:pPr>
            <a:endParaRPr lang="en-US" sz="1800" b="0" i="0" dirty="0">
              <a:solidFill>
                <a:srgbClr val="002060"/>
              </a:solidFill>
              <a:effectLst/>
              <a:latin typeface="Palatino-Roman"/>
            </a:endParaRPr>
          </a:p>
        </p:txBody>
      </p:sp>
      <p:sp>
        <p:nvSpPr>
          <p:cNvPr id="4" name="Slide Number Placeholder 3">
            <a:extLst>
              <a:ext uri="{FF2B5EF4-FFF2-40B4-BE49-F238E27FC236}">
                <a16:creationId xmlns:a16="http://schemas.microsoft.com/office/drawing/2014/main" id="{143B6B08-E1A2-4D54-91F0-FE01A2B86A93}"/>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9" name="Picture 8">
            <a:extLst>
              <a:ext uri="{FF2B5EF4-FFF2-40B4-BE49-F238E27FC236}">
                <a16:creationId xmlns:a16="http://schemas.microsoft.com/office/drawing/2014/main" id="{41BC325C-18F4-4405-9DAF-AA57A4A34DFA}"/>
              </a:ext>
            </a:extLst>
          </p:cNvPr>
          <p:cNvPicPr>
            <a:picLocks noChangeAspect="1"/>
          </p:cNvPicPr>
          <p:nvPr/>
        </p:nvPicPr>
        <p:blipFill>
          <a:blip r:embed="rId2"/>
          <a:stretch>
            <a:fillRect/>
          </a:stretch>
        </p:blipFill>
        <p:spPr>
          <a:xfrm>
            <a:off x="525216" y="4266347"/>
            <a:ext cx="6788781" cy="2193438"/>
          </a:xfrm>
          <a:prstGeom prst="rect">
            <a:avLst/>
          </a:prstGeom>
        </p:spPr>
      </p:pic>
      <p:pic>
        <p:nvPicPr>
          <p:cNvPr id="11" name="Picture 10">
            <a:extLst>
              <a:ext uri="{FF2B5EF4-FFF2-40B4-BE49-F238E27FC236}">
                <a16:creationId xmlns:a16="http://schemas.microsoft.com/office/drawing/2014/main" id="{CEEB90DF-9A2D-4A78-A3DA-236580BC89DB}"/>
              </a:ext>
            </a:extLst>
          </p:cNvPr>
          <p:cNvPicPr>
            <a:picLocks noChangeAspect="1"/>
          </p:cNvPicPr>
          <p:nvPr/>
        </p:nvPicPr>
        <p:blipFill>
          <a:blip r:embed="rId3"/>
          <a:stretch>
            <a:fillRect/>
          </a:stretch>
        </p:blipFill>
        <p:spPr>
          <a:xfrm>
            <a:off x="7313997" y="3863270"/>
            <a:ext cx="4616027" cy="2596515"/>
          </a:xfrm>
          <a:prstGeom prst="rect">
            <a:avLst/>
          </a:prstGeom>
        </p:spPr>
      </p:pic>
    </p:spTree>
    <p:extLst>
      <p:ext uri="{BB962C8B-B14F-4D97-AF65-F5344CB8AC3E}">
        <p14:creationId xmlns:p14="http://schemas.microsoft.com/office/powerpoint/2010/main" val="3383213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8ECB4E-6589-4DEE-A6FD-C9D6279F157C}"/>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4" name="Picture 3">
            <a:extLst>
              <a:ext uri="{FF2B5EF4-FFF2-40B4-BE49-F238E27FC236}">
                <a16:creationId xmlns:a16="http://schemas.microsoft.com/office/drawing/2014/main" id="{F661631B-EB22-4D1A-B346-CB3CD7C38289}"/>
              </a:ext>
            </a:extLst>
          </p:cNvPr>
          <p:cNvPicPr>
            <a:picLocks noChangeAspect="1"/>
          </p:cNvPicPr>
          <p:nvPr/>
        </p:nvPicPr>
        <p:blipFill>
          <a:blip r:embed="rId2"/>
          <a:stretch>
            <a:fillRect/>
          </a:stretch>
        </p:blipFill>
        <p:spPr>
          <a:xfrm>
            <a:off x="1390650" y="287820"/>
            <a:ext cx="9410700" cy="5924550"/>
          </a:xfrm>
          <a:prstGeom prst="rect">
            <a:avLst/>
          </a:prstGeom>
        </p:spPr>
      </p:pic>
    </p:spTree>
    <p:extLst>
      <p:ext uri="{BB962C8B-B14F-4D97-AF65-F5344CB8AC3E}">
        <p14:creationId xmlns:p14="http://schemas.microsoft.com/office/powerpoint/2010/main" val="1677601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22A738-6CD7-413F-B1F1-45F6C066EFAD}"/>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4" name="Picture 3">
            <a:extLst>
              <a:ext uri="{FF2B5EF4-FFF2-40B4-BE49-F238E27FC236}">
                <a16:creationId xmlns:a16="http://schemas.microsoft.com/office/drawing/2014/main" id="{BB275653-2AD5-4541-BD96-ACCC38C5BEC1}"/>
              </a:ext>
            </a:extLst>
          </p:cNvPr>
          <p:cNvPicPr>
            <a:picLocks noChangeAspect="1"/>
          </p:cNvPicPr>
          <p:nvPr/>
        </p:nvPicPr>
        <p:blipFill>
          <a:blip r:embed="rId2"/>
          <a:stretch>
            <a:fillRect/>
          </a:stretch>
        </p:blipFill>
        <p:spPr>
          <a:xfrm>
            <a:off x="2247900" y="776287"/>
            <a:ext cx="7696200" cy="5305425"/>
          </a:xfrm>
          <a:prstGeom prst="rect">
            <a:avLst/>
          </a:prstGeom>
        </p:spPr>
      </p:pic>
    </p:spTree>
    <p:extLst>
      <p:ext uri="{BB962C8B-B14F-4D97-AF65-F5344CB8AC3E}">
        <p14:creationId xmlns:p14="http://schemas.microsoft.com/office/powerpoint/2010/main" val="448982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713F8F-C076-445F-AB66-F28385E71D8A}"/>
              </a:ext>
            </a:extLst>
          </p:cNvPr>
          <p:cNvSpPr>
            <a:spLocks noGrp="1"/>
          </p:cNvSpPr>
          <p:nvPr>
            <p:ph type="sldNum" sz="quarter" idx="12"/>
          </p:nvPr>
        </p:nvSpPr>
        <p:spPr/>
        <p:txBody>
          <a:bodyPr/>
          <a:lstStyle/>
          <a:p>
            <a:fld id="{6D22F896-40B5-4ADD-8801-0D06FADFA095}" type="slidenum">
              <a:rPr lang="en-US" smtClean="0"/>
              <a:t>32</a:t>
            </a:fld>
            <a:endParaRPr lang="en-US" dirty="0"/>
          </a:p>
        </p:txBody>
      </p:sp>
      <p:pic>
        <p:nvPicPr>
          <p:cNvPr id="6" name="Picture 5">
            <a:extLst>
              <a:ext uri="{FF2B5EF4-FFF2-40B4-BE49-F238E27FC236}">
                <a16:creationId xmlns:a16="http://schemas.microsoft.com/office/drawing/2014/main" id="{E7097DCB-AB9C-4A23-8418-DF53CBE2B7A0}"/>
              </a:ext>
            </a:extLst>
          </p:cNvPr>
          <p:cNvPicPr>
            <a:picLocks noChangeAspect="1"/>
          </p:cNvPicPr>
          <p:nvPr/>
        </p:nvPicPr>
        <p:blipFill>
          <a:blip r:embed="rId2"/>
          <a:stretch>
            <a:fillRect/>
          </a:stretch>
        </p:blipFill>
        <p:spPr>
          <a:xfrm>
            <a:off x="1347787" y="957262"/>
            <a:ext cx="9496425" cy="4943475"/>
          </a:xfrm>
          <a:prstGeom prst="rect">
            <a:avLst/>
          </a:prstGeom>
        </p:spPr>
      </p:pic>
    </p:spTree>
    <p:extLst>
      <p:ext uri="{BB962C8B-B14F-4D97-AF65-F5344CB8AC3E}">
        <p14:creationId xmlns:p14="http://schemas.microsoft.com/office/powerpoint/2010/main" val="2733055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591746-5DEB-4F9F-92F6-12AA63AE6CD7}"/>
              </a:ext>
            </a:extLst>
          </p:cNvPr>
          <p:cNvSpPr>
            <a:spLocks noGrp="1"/>
          </p:cNvSpPr>
          <p:nvPr>
            <p:ph type="sldNum" sz="quarter" idx="12"/>
          </p:nvPr>
        </p:nvSpPr>
        <p:spPr/>
        <p:txBody>
          <a:bodyPr/>
          <a:lstStyle/>
          <a:p>
            <a:fld id="{6D22F896-40B5-4ADD-8801-0D06FADFA095}" type="slidenum">
              <a:rPr lang="en-US" smtClean="0"/>
              <a:t>33</a:t>
            </a:fld>
            <a:endParaRPr lang="en-US" dirty="0"/>
          </a:p>
        </p:txBody>
      </p:sp>
      <p:pic>
        <p:nvPicPr>
          <p:cNvPr id="4" name="Picture 3">
            <a:extLst>
              <a:ext uri="{FF2B5EF4-FFF2-40B4-BE49-F238E27FC236}">
                <a16:creationId xmlns:a16="http://schemas.microsoft.com/office/drawing/2014/main" id="{D75B3540-B1A0-486B-BBCF-79C57EF74B64}"/>
              </a:ext>
            </a:extLst>
          </p:cNvPr>
          <p:cNvPicPr>
            <a:picLocks noChangeAspect="1"/>
          </p:cNvPicPr>
          <p:nvPr/>
        </p:nvPicPr>
        <p:blipFill>
          <a:blip r:embed="rId2"/>
          <a:stretch>
            <a:fillRect/>
          </a:stretch>
        </p:blipFill>
        <p:spPr>
          <a:xfrm>
            <a:off x="913485" y="374415"/>
            <a:ext cx="10365030" cy="5523050"/>
          </a:xfrm>
          <a:prstGeom prst="rect">
            <a:avLst/>
          </a:prstGeom>
        </p:spPr>
      </p:pic>
    </p:spTree>
    <p:extLst>
      <p:ext uri="{BB962C8B-B14F-4D97-AF65-F5344CB8AC3E}">
        <p14:creationId xmlns:p14="http://schemas.microsoft.com/office/powerpoint/2010/main" val="1541337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705EBC-5921-4D11-8A0D-F6CA5D3411C0}"/>
              </a:ext>
            </a:extLst>
          </p:cNvPr>
          <p:cNvSpPr>
            <a:spLocks noGrp="1"/>
          </p:cNvSpPr>
          <p:nvPr>
            <p:ph type="sldNum" sz="quarter" idx="12"/>
          </p:nvPr>
        </p:nvSpPr>
        <p:spPr>
          <a:xfrm>
            <a:off x="9900458" y="6492875"/>
            <a:ext cx="1312025" cy="365125"/>
          </a:xfrm>
        </p:spPr>
        <p:txBody>
          <a:bodyPr/>
          <a:lstStyle/>
          <a:p>
            <a:fld id="{6D22F896-40B5-4ADD-8801-0D06FADFA095}" type="slidenum">
              <a:rPr lang="en-US" smtClean="0"/>
              <a:t>34</a:t>
            </a:fld>
            <a:endParaRPr lang="en-US" dirty="0"/>
          </a:p>
        </p:txBody>
      </p:sp>
      <p:sp>
        <p:nvSpPr>
          <p:cNvPr id="5" name="TextBox 4">
            <a:extLst>
              <a:ext uri="{FF2B5EF4-FFF2-40B4-BE49-F238E27FC236}">
                <a16:creationId xmlns:a16="http://schemas.microsoft.com/office/drawing/2014/main" id="{5D4586FF-3C8A-4A2A-981A-0E4AF9D85DAA}"/>
              </a:ext>
            </a:extLst>
          </p:cNvPr>
          <p:cNvSpPr txBox="1"/>
          <p:nvPr/>
        </p:nvSpPr>
        <p:spPr>
          <a:xfrm>
            <a:off x="215153" y="129909"/>
            <a:ext cx="11370833" cy="584775"/>
          </a:xfrm>
          <a:prstGeom prst="rect">
            <a:avLst/>
          </a:prstGeom>
          <a:noFill/>
        </p:spPr>
        <p:txBody>
          <a:bodyPr wrap="square" rtlCol="0">
            <a:spAutoFit/>
          </a:bodyPr>
          <a:lstStyle/>
          <a:p>
            <a:r>
              <a:rPr lang="en-US" sz="3200" dirty="0">
                <a:solidFill>
                  <a:srgbClr val="C00000"/>
                </a:solidFill>
              </a:rPr>
              <a:t>Determine the Operating Point and Compute A and B matrices</a:t>
            </a:r>
          </a:p>
        </p:txBody>
      </p:sp>
      <p:pic>
        <p:nvPicPr>
          <p:cNvPr id="7" name="Picture 6">
            <a:extLst>
              <a:ext uri="{FF2B5EF4-FFF2-40B4-BE49-F238E27FC236}">
                <a16:creationId xmlns:a16="http://schemas.microsoft.com/office/drawing/2014/main" id="{8731F82F-5775-4818-8A14-34ECD19684D9}"/>
              </a:ext>
            </a:extLst>
          </p:cNvPr>
          <p:cNvPicPr>
            <a:picLocks noChangeAspect="1"/>
          </p:cNvPicPr>
          <p:nvPr/>
        </p:nvPicPr>
        <p:blipFill>
          <a:blip r:embed="rId2"/>
          <a:stretch>
            <a:fillRect/>
          </a:stretch>
        </p:blipFill>
        <p:spPr>
          <a:xfrm>
            <a:off x="3343275" y="916618"/>
            <a:ext cx="5505450" cy="1476375"/>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BF60CD2-A039-4857-A2A8-4F8D8DDD8B4E}"/>
                  </a:ext>
                </a:extLst>
              </p:cNvPr>
              <p:cNvSpPr txBox="1"/>
              <p:nvPr/>
            </p:nvSpPr>
            <p:spPr>
              <a:xfrm>
                <a:off x="462577" y="2700985"/>
                <a:ext cx="10402647" cy="461665"/>
              </a:xfrm>
              <a:prstGeom prst="rect">
                <a:avLst/>
              </a:prstGeom>
              <a:noFill/>
            </p:spPr>
            <p:txBody>
              <a:bodyPr wrap="square" rtlCol="0">
                <a:spAutoFit/>
              </a:bodyPr>
              <a:lstStyle/>
              <a:p>
                <a:r>
                  <a:rPr lang="en-US" sz="2400" dirty="0"/>
                  <a:t>Let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𝑢</m:t>
                        </m:r>
                      </m:e>
                      <m:sub>
                        <m:r>
                          <a:rPr lang="en-US" sz="2400" b="0" i="1" smtClean="0">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are known as constants so we can determine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𝐿</m:t>
                        </m:r>
                      </m:e>
                      <m:sub>
                        <m:r>
                          <a:rPr lang="en-US" sz="2400" i="1">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b="0" i="1" smtClean="0">
                            <a:latin typeface="Cambria Math" panose="02040503050406030204" pitchFamily="18" charset="0"/>
                          </a:rPr>
                          <m:t>2</m:t>
                        </m:r>
                      </m:sub>
                    </m:sSub>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oMath>
                </a14:m>
                <a:endParaRPr lang="en-US" sz="2400" dirty="0"/>
              </a:p>
            </p:txBody>
          </p:sp>
        </mc:Choice>
        <mc:Fallback>
          <p:sp>
            <p:nvSpPr>
              <p:cNvPr id="8" name="TextBox 7">
                <a:extLst>
                  <a:ext uri="{FF2B5EF4-FFF2-40B4-BE49-F238E27FC236}">
                    <a16:creationId xmlns:a16="http://schemas.microsoft.com/office/drawing/2014/main" id="{7BF60CD2-A039-4857-A2A8-4F8D8DDD8B4E}"/>
                  </a:ext>
                </a:extLst>
              </p:cNvPr>
              <p:cNvSpPr txBox="1">
                <a:spLocks noRot="1" noChangeAspect="1" noMove="1" noResize="1" noEditPoints="1" noAdjustHandles="1" noChangeArrowheads="1" noChangeShapeType="1" noTextEdit="1"/>
              </p:cNvSpPr>
              <p:nvPr/>
            </p:nvSpPr>
            <p:spPr>
              <a:xfrm>
                <a:off x="462577" y="2700985"/>
                <a:ext cx="10402647" cy="461665"/>
              </a:xfrm>
              <a:prstGeom prst="rect">
                <a:avLst/>
              </a:prstGeom>
              <a:blipFill>
                <a:blip r:embed="rId3"/>
                <a:stretch>
                  <a:fillRect l="-938" t="-10526" b="-28947"/>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40104773-43F3-40D9-AD9F-B9A70F4E8B95}"/>
              </a:ext>
            </a:extLst>
          </p:cNvPr>
          <p:cNvPicPr>
            <a:picLocks noChangeAspect="1"/>
          </p:cNvPicPr>
          <p:nvPr/>
        </p:nvPicPr>
        <p:blipFill>
          <a:blip r:embed="rId4"/>
          <a:stretch>
            <a:fillRect/>
          </a:stretch>
        </p:blipFill>
        <p:spPr>
          <a:xfrm>
            <a:off x="1657181" y="3529798"/>
            <a:ext cx="8486775" cy="2552700"/>
          </a:xfrm>
          <a:prstGeom prst="rect">
            <a:avLst/>
          </a:prstGeom>
        </p:spPr>
      </p:pic>
    </p:spTree>
    <p:extLst>
      <p:ext uri="{BB962C8B-B14F-4D97-AF65-F5344CB8AC3E}">
        <p14:creationId xmlns:p14="http://schemas.microsoft.com/office/powerpoint/2010/main" val="1916925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35</a:t>
            </a:fld>
            <a:endParaRPr lang="en-US" dirty="0"/>
          </a:p>
        </p:txBody>
      </p:sp>
      <p:sp>
        <p:nvSpPr>
          <p:cNvPr id="3" name="TextBox 2"/>
          <p:cNvSpPr txBox="1"/>
          <p:nvPr/>
        </p:nvSpPr>
        <p:spPr>
          <a:xfrm>
            <a:off x="365760" y="116378"/>
            <a:ext cx="5710844" cy="646331"/>
          </a:xfrm>
          <a:prstGeom prst="rect">
            <a:avLst/>
          </a:prstGeom>
          <a:noFill/>
        </p:spPr>
        <p:txBody>
          <a:bodyPr wrap="square" rtlCol="0">
            <a:spAutoFit/>
          </a:bodyPr>
          <a:lstStyle/>
          <a:p>
            <a:r>
              <a:rPr lang="en-US" sz="3600" b="1" dirty="0">
                <a:solidFill>
                  <a:srgbClr val="002060"/>
                </a:solidFill>
                <a:latin typeface="Optima"/>
              </a:rPr>
              <a:t>Transfer Functions</a:t>
            </a:r>
          </a:p>
        </p:txBody>
      </p:sp>
      <p:sp>
        <p:nvSpPr>
          <p:cNvPr id="4" name="TextBox 3"/>
          <p:cNvSpPr txBox="1"/>
          <p:nvPr/>
        </p:nvSpPr>
        <p:spPr>
          <a:xfrm>
            <a:off x="881149" y="864524"/>
            <a:ext cx="10432473" cy="1200329"/>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transfer function </a:t>
            </a:r>
            <a:r>
              <a:rPr lang="en-US" sz="2400" i="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 of a linear, time-invariant, single-input single-output (SISO) system is given by the ratio of the Laplace-transformed output to the Laplace-transformed input, assuming zero initial conditions.</a:t>
            </a:r>
          </a:p>
        </p:txBody>
      </p:sp>
      <p:pic>
        <p:nvPicPr>
          <p:cNvPr id="5" name="Picture 4"/>
          <p:cNvPicPr>
            <a:picLocks noChangeAspect="1"/>
          </p:cNvPicPr>
          <p:nvPr/>
        </p:nvPicPr>
        <p:blipFill>
          <a:blip r:embed="rId2"/>
          <a:stretch>
            <a:fillRect/>
          </a:stretch>
        </p:blipFill>
        <p:spPr>
          <a:xfrm>
            <a:off x="1911729" y="2383142"/>
            <a:ext cx="8371311" cy="1562998"/>
          </a:xfrm>
          <a:prstGeom prst="rect">
            <a:avLst/>
          </a:prstGeom>
        </p:spPr>
      </p:pic>
      <p:pic>
        <p:nvPicPr>
          <p:cNvPr id="6" name="Picture 5"/>
          <p:cNvPicPr>
            <a:picLocks noChangeAspect="1"/>
          </p:cNvPicPr>
          <p:nvPr/>
        </p:nvPicPr>
        <p:blipFill>
          <a:blip r:embed="rId3"/>
          <a:stretch>
            <a:fillRect/>
          </a:stretch>
        </p:blipFill>
        <p:spPr>
          <a:xfrm>
            <a:off x="1476520" y="4384159"/>
            <a:ext cx="9200167" cy="1637607"/>
          </a:xfrm>
          <a:prstGeom prst="rect">
            <a:avLst/>
          </a:prstGeom>
        </p:spPr>
      </p:pic>
    </p:spTree>
    <p:extLst>
      <p:ext uri="{BB962C8B-B14F-4D97-AF65-F5344CB8AC3E}">
        <p14:creationId xmlns:p14="http://schemas.microsoft.com/office/powerpoint/2010/main" val="3603211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36</a:t>
            </a:fld>
            <a:endParaRPr lang="en-US" dirty="0"/>
          </a:p>
        </p:txBody>
      </p:sp>
      <p:sp>
        <p:nvSpPr>
          <p:cNvPr id="3" name="TextBox 2"/>
          <p:cNvSpPr txBox="1"/>
          <p:nvPr/>
        </p:nvSpPr>
        <p:spPr>
          <a:xfrm>
            <a:off x="365760" y="116378"/>
            <a:ext cx="5710844" cy="646331"/>
          </a:xfrm>
          <a:prstGeom prst="rect">
            <a:avLst/>
          </a:prstGeom>
          <a:noFill/>
        </p:spPr>
        <p:txBody>
          <a:bodyPr wrap="square" rtlCol="0">
            <a:spAutoFit/>
          </a:bodyPr>
          <a:lstStyle/>
          <a:p>
            <a:r>
              <a:rPr lang="en-US" sz="3600" b="1" dirty="0">
                <a:solidFill>
                  <a:srgbClr val="002060"/>
                </a:solidFill>
                <a:latin typeface="Optima"/>
              </a:rPr>
              <a:t>Transfer Matrix</a:t>
            </a:r>
          </a:p>
        </p:txBody>
      </p:sp>
      <p:sp>
        <p:nvSpPr>
          <p:cNvPr id="4" name="TextBox 3"/>
          <p:cNvSpPr txBox="1"/>
          <p:nvPr/>
        </p:nvSpPr>
        <p:spPr>
          <a:xfrm>
            <a:off x="881149" y="864524"/>
            <a:ext cx="10432473" cy="830997"/>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Consider the state variable representation of a linear, time-invariant system given by the state equations: </a:t>
            </a:r>
          </a:p>
        </p:txBody>
      </p:sp>
      <p:pic>
        <p:nvPicPr>
          <p:cNvPr id="7" name="Picture 6"/>
          <p:cNvPicPr>
            <a:picLocks noChangeAspect="1"/>
          </p:cNvPicPr>
          <p:nvPr/>
        </p:nvPicPr>
        <p:blipFill>
          <a:blip r:embed="rId2"/>
          <a:stretch>
            <a:fillRect/>
          </a:stretch>
        </p:blipFill>
        <p:spPr>
          <a:xfrm>
            <a:off x="4873508" y="1797336"/>
            <a:ext cx="1912967" cy="1227918"/>
          </a:xfrm>
          <a:prstGeom prst="rect">
            <a:avLst/>
          </a:prstGeom>
        </p:spPr>
      </p:pic>
      <p:pic>
        <p:nvPicPr>
          <p:cNvPr id="8" name="Picture 7"/>
          <p:cNvPicPr>
            <a:picLocks noChangeAspect="1"/>
          </p:cNvPicPr>
          <p:nvPr/>
        </p:nvPicPr>
        <p:blipFill>
          <a:blip r:embed="rId3"/>
          <a:stretch>
            <a:fillRect/>
          </a:stretch>
        </p:blipFill>
        <p:spPr>
          <a:xfrm>
            <a:off x="881149" y="3768782"/>
            <a:ext cx="7889765" cy="1160666"/>
          </a:xfrm>
          <a:prstGeom prst="rect">
            <a:avLst/>
          </a:prstGeom>
        </p:spPr>
      </p:pic>
    </p:spTree>
    <p:extLst>
      <p:ext uri="{BB962C8B-B14F-4D97-AF65-F5344CB8AC3E}">
        <p14:creationId xmlns:p14="http://schemas.microsoft.com/office/powerpoint/2010/main" val="452101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37</a:t>
            </a:fld>
            <a:endParaRPr lang="en-US" dirty="0"/>
          </a:p>
        </p:txBody>
      </p:sp>
      <p:pic>
        <p:nvPicPr>
          <p:cNvPr id="3" name="Picture 2"/>
          <p:cNvPicPr>
            <a:picLocks noChangeAspect="1"/>
          </p:cNvPicPr>
          <p:nvPr/>
        </p:nvPicPr>
        <p:blipFill>
          <a:blip r:embed="rId2"/>
          <a:stretch>
            <a:fillRect/>
          </a:stretch>
        </p:blipFill>
        <p:spPr>
          <a:xfrm>
            <a:off x="1931554" y="298715"/>
            <a:ext cx="8362950" cy="5839891"/>
          </a:xfrm>
          <a:prstGeom prst="rect">
            <a:avLst/>
          </a:prstGeom>
        </p:spPr>
      </p:pic>
    </p:spTree>
    <p:extLst>
      <p:ext uri="{BB962C8B-B14F-4D97-AF65-F5344CB8AC3E}">
        <p14:creationId xmlns:p14="http://schemas.microsoft.com/office/powerpoint/2010/main" val="4030488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38</a:t>
            </a:fld>
            <a:endParaRPr lang="en-US" dirty="0"/>
          </a:p>
        </p:txBody>
      </p:sp>
      <p:pic>
        <p:nvPicPr>
          <p:cNvPr id="3" name="Picture 2"/>
          <p:cNvPicPr>
            <a:picLocks noChangeAspect="1"/>
          </p:cNvPicPr>
          <p:nvPr/>
        </p:nvPicPr>
        <p:blipFill>
          <a:blip r:embed="rId2"/>
          <a:stretch>
            <a:fillRect/>
          </a:stretch>
        </p:blipFill>
        <p:spPr>
          <a:xfrm>
            <a:off x="1514041" y="894311"/>
            <a:ext cx="9496425" cy="4953000"/>
          </a:xfrm>
          <a:prstGeom prst="rect">
            <a:avLst/>
          </a:prstGeom>
        </p:spPr>
      </p:pic>
    </p:spTree>
    <p:extLst>
      <p:ext uri="{BB962C8B-B14F-4D97-AF65-F5344CB8AC3E}">
        <p14:creationId xmlns:p14="http://schemas.microsoft.com/office/powerpoint/2010/main" val="489774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39</a:t>
            </a:fld>
            <a:endParaRPr lang="en-US" dirty="0"/>
          </a:p>
        </p:txBody>
      </p:sp>
      <p:pic>
        <p:nvPicPr>
          <p:cNvPr id="3" name="Picture 2"/>
          <p:cNvPicPr>
            <a:picLocks noChangeAspect="1"/>
          </p:cNvPicPr>
          <p:nvPr/>
        </p:nvPicPr>
        <p:blipFill>
          <a:blip r:embed="rId2"/>
          <a:stretch>
            <a:fillRect/>
          </a:stretch>
        </p:blipFill>
        <p:spPr>
          <a:xfrm>
            <a:off x="935008" y="275445"/>
            <a:ext cx="10277475" cy="1419225"/>
          </a:xfrm>
          <a:prstGeom prst="rect">
            <a:avLst/>
          </a:prstGeom>
        </p:spPr>
      </p:pic>
      <p:pic>
        <p:nvPicPr>
          <p:cNvPr id="5" name="Picture 4"/>
          <p:cNvPicPr>
            <a:picLocks noChangeAspect="1"/>
          </p:cNvPicPr>
          <p:nvPr/>
        </p:nvPicPr>
        <p:blipFill>
          <a:blip r:embed="rId3"/>
          <a:stretch>
            <a:fillRect/>
          </a:stretch>
        </p:blipFill>
        <p:spPr>
          <a:xfrm>
            <a:off x="935008" y="1580184"/>
            <a:ext cx="10258425" cy="1019175"/>
          </a:xfrm>
          <a:prstGeom prst="rect">
            <a:avLst/>
          </a:prstGeom>
        </p:spPr>
      </p:pic>
      <p:pic>
        <p:nvPicPr>
          <p:cNvPr id="12" name="Picture 11">
            <a:extLst>
              <a:ext uri="{FF2B5EF4-FFF2-40B4-BE49-F238E27FC236}">
                <a16:creationId xmlns:a16="http://schemas.microsoft.com/office/drawing/2014/main" id="{9C8B89F9-FD50-4CA0-A8A7-699AD7F4748B}"/>
              </a:ext>
            </a:extLst>
          </p:cNvPr>
          <p:cNvPicPr>
            <a:picLocks noChangeAspect="1"/>
          </p:cNvPicPr>
          <p:nvPr/>
        </p:nvPicPr>
        <p:blipFill>
          <a:blip r:embed="rId4"/>
          <a:stretch>
            <a:fillRect/>
          </a:stretch>
        </p:blipFill>
        <p:spPr>
          <a:xfrm>
            <a:off x="293543" y="2924175"/>
            <a:ext cx="5238750" cy="2876550"/>
          </a:xfrm>
          <a:prstGeom prst="rect">
            <a:avLst/>
          </a:prstGeom>
        </p:spPr>
      </p:pic>
      <p:pic>
        <p:nvPicPr>
          <p:cNvPr id="14" name="Picture 13">
            <a:extLst>
              <a:ext uri="{FF2B5EF4-FFF2-40B4-BE49-F238E27FC236}">
                <a16:creationId xmlns:a16="http://schemas.microsoft.com/office/drawing/2014/main" id="{5C3CD9F4-64EA-45D2-896E-AE73DF751DF6}"/>
              </a:ext>
            </a:extLst>
          </p:cNvPr>
          <p:cNvPicPr>
            <a:picLocks noChangeAspect="1"/>
          </p:cNvPicPr>
          <p:nvPr/>
        </p:nvPicPr>
        <p:blipFill>
          <a:blip r:embed="rId5"/>
          <a:stretch>
            <a:fillRect/>
          </a:stretch>
        </p:blipFill>
        <p:spPr>
          <a:xfrm>
            <a:off x="5562602" y="2490787"/>
            <a:ext cx="6105525" cy="3743325"/>
          </a:xfrm>
          <a:prstGeom prst="rect">
            <a:avLst/>
          </a:prstGeom>
        </p:spPr>
      </p:pic>
    </p:spTree>
    <p:extLst>
      <p:ext uri="{BB962C8B-B14F-4D97-AF65-F5344CB8AC3E}">
        <p14:creationId xmlns:p14="http://schemas.microsoft.com/office/powerpoint/2010/main" val="401219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E080-5AE1-405C-A1D9-92BAE9D39E38}"/>
              </a:ext>
            </a:extLst>
          </p:cNvPr>
          <p:cNvSpPr>
            <a:spLocks noGrp="1"/>
          </p:cNvSpPr>
          <p:nvPr>
            <p:ph type="title"/>
          </p:nvPr>
        </p:nvSpPr>
        <p:spPr>
          <a:xfrm>
            <a:off x="116205" y="-73225"/>
            <a:ext cx="8989695" cy="1006676"/>
          </a:xfrm>
        </p:spPr>
        <p:txBody>
          <a:bodyPr/>
          <a:lstStyle/>
          <a:p>
            <a:r>
              <a:rPr lang="en-US" sz="4800" b="1" spc="-114" dirty="0">
                <a:solidFill>
                  <a:srgbClr val="002060"/>
                </a:solidFill>
                <a:latin typeface="DejaVu Serif"/>
                <a:cs typeface="Arial" panose="020B0604020202020204" pitchFamily="34" charset="0"/>
              </a:rPr>
              <a:t>Model Types</a:t>
            </a:r>
            <a:endParaRPr lang="en-US" dirty="0">
              <a:solidFill>
                <a:srgbClr val="002060"/>
              </a:solidFill>
            </a:endParaRPr>
          </a:p>
        </p:txBody>
      </p:sp>
      <p:sp>
        <p:nvSpPr>
          <p:cNvPr id="3" name="Content Placeholder 2">
            <a:extLst>
              <a:ext uri="{FF2B5EF4-FFF2-40B4-BE49-F238E27FC236}">
                <a16:creationId xmlns:a16="http://schemas.microsoft.com/office/drawing/2014/main" id="{A0DC5E7C-5E27-42E3-AB89-CE58CA30E44D}"/>
              </a:ext>
            </a:extLst>
          </p:cNvPr>
          <p:cNvSpPr>
            <a:spLocks noGrp="1"/>
          </p:cNvSpPr>
          <p:nvPr>
            <p:ph idx="1"/>
          </p:nvPr>
        </p:nvSpPr>
        <p:spPr>
          <a:xfrm>
            <a:off x="423862" y="1296878"/>
            <a:ext cx="11344275" cy="4440766"/>
          </a:xfrm>
        </p:spPr>
        <p:txBody>
          <a:bodyPr>
            <a:noAutofit/>
          </a:bodyPr>
          <a:lstStyle/>
          <a:p>
            <a:pPr marL="0" indent="0">
              <a:buNone/>
            </a:pPr>
            <a:r>
              <a:rPr lang="en-US" sz="2400" b="1" i="0" dirty="0">
                <a:solidFill>
                  <a:srgbClr val="002060"/>
                </a:solidFill>
                <a:effectLst/>
                <a:latin typeface="Arial" panose="020B0604020202020204" pitchFamily="34" charset="0"/>
                <a:cs typeface="Arial" panose="020B0604020202020204" pitchFamily="34" charset="0"/>
              </a:rPr>
              <a:t>2. </a:t>
            </a:r>
            <a:r>
              <a:rPr lang="en-US" sz="2400" b="1" dirty="0">
                <a:solidFill>
                  <a:srgbClr val="002060"/>
                </a:solidFill>
                <a:latin typeface="Arial" panose="020B0604020202020204" pitchFamily="34" charset="0"/>
                <a:cs typeface="Arial" panose="020B0604020202020204" pitchFamily="34" charset="0"/>
              </a:rPr>
              <a:t>Analytical Model </a:t>
            </a:r>
            <a:r>
              <a:rPr lang="en-US" sz="2400" b="1" i="1" dirty="0">
                <a:solidFill>
                  <a:srgbClr val="002060"/>
                </a:solidFill>
                <a:effectLst/>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a:p>
            <a:r>
              <a:rPr lang="en-US" sz="2400" b="0" i="0" dirty="0">
                <a:solidFill>
                  <a:srgbClr val="002060"/>
                </a:solidFill>
                <a:effectLst/>
                <a:latin typeface="Arial" panose="020B0604020202020204" pitchFamily="34" charset="0"/>
                <a:cs typeface="Arial" panose="020B0604020202020204" pitchFamily="34" charset="0"/>
              </a:rPr>
              <a:t>Another way is to analyze the system using an analytical model of the system. In effect, we represent the system with a model, such as:</a:t>
            </a:r>
          </a:p>
          <a:p>
            <a:pPr>
              <a:buFont typeface="Wingdings" panose="05000000000000000000" pitchFamily="2" charset="2"/>
              <a:buChar char="§"/>
            </a:pPr>
            <a:r>
              <a:rPr lang="en-US" sz="2400" b="0" i="1" dirty="0">
                <a:solidFill>
                  <a:srgbClr val="002060"/>
                </a:solidFill>
                <a:effectLst/>
                <a:latin typeface="Arial" panose="020B0604020202020204" pitchFamily="34" charset="0"/>
                <a:cs typeface="Arial" panose="020B0604020202020204" pitchFamily="34" charset="0"/>
              </a:rPr>
              <a:t>state space model</a:t>
            </a:r>
          </a:p>
          <a:p>
            <a:pPr>
              <a:buFont typeface="Wingdings" panose="05000000000000000000" pitchFamily="2" charset="2"/>
              <a:buChar char="§"/>
            </a:pPr>
            <a:r>
              <a:rPr lang="en-US" sz="2400" b="0" i="1" dirty="0">
                <a:solidFill>
                  <a:srgbClr val="002060"/>
                </a:solidFill>
                <a:effectLst/>
                <a:latin typeface="Arial" panose="020B0604020202020204" pitchFamily="34" charset="0"/>
                <a:cs typeface="Arial" panose="020B0604020202020204" pitchFamily="34" charset="0"/>
              </a:rPr>
              <a:t>linear graph</a:t>
            </a:r>
          </a:p>
          <a:p>
            <a:pPr>
              <a:buFont typeface="Wingdings" panose="05000000000000000000" pitchFamily="2" charset="2"/>
              <a:buChar char="§"/>
            </a:pPr>
            <a:r>
              <a:rPr lang="en-US" sz="2400" b="0" i="1" dirty="0">
                <a:solidFill>
                  <a:srgbClr val="002060"/>
                </a:solidFill>
                <a:effectLst/>
                <a:latin typeface="Arial" panose="020B0604020202020204" pitchFamily="34" charset="0"/>
                <a:cs typeface="Arial" panose="020B0604020202020204" pitchFamily="34" charset="0"/>
              </a:rPr>
              <a:t>transfer function model </a:t>
            </a:r>
          </a:p>
          <a:p>
            <a:pPr>
              <a:buFont typeface="Wingdings" panose="05000000000000000000" pitchFamily="2" charset="2"/>
              <a:buChar char="§"/>
            </a:pPr>
            <a:r>
              <a:rPr lang="en-US" sz="2400" b="0" i="1" dirty="0">
                <a:solidFill>
                  <a:srgbClr val="002060"/>
                </a:solidFill>
                <a:effectLst/>
                <a:latin typeface="Arial" panose="020B0604020202020204" pitchFamily="34" charset="0"/>
                <a:cs typeface="Arial" panose="020B0604020202020204" pitchFamily="34" charset="0"/>
              </a:rPr>
              <a:t>frequency-domain</a:t>
            </a:r>
            <a:r>
              <a:rPr lang="en-US" sz="2400" i="1" dirty="0">
                <a:solidFill>
                  <a:srgbClr val="002060"/>
                </a:solidFill>
                <a:latin typeface="Arial" panose="020B0604020202020204" pitchFamily="34" charset="0"/>
                <a:cs typeface="Arial" panose="020B0604020202020204" pitchFamily="34" charset="0"/>
              </a:rPr>
              <a:t> </a:t>
            </a:r>
            <a:r>
              <a:rPr lang="en-US" sz="2400" b="0" i="1" dirty="0">
                <a:solidFill>
                  <a:srgbClr val="002060"/>
                </a:solidFill>
                <a:effectLst/>
                <a:latin typeface="Arial" panose="020B0604020202020204" pitchFamily="34" charset="0"/>
                <a:cs typeface="Arial" panose="020B0604020202020204" pitchFamily="34" charset="0"/>
              </a:rPr>
              <a:t>model</a:t>
            </a:r>
          </a:p>
          <a:p>
            <a:pPr>
              <a:buFont typeface="Wingdings" panose="05000000000000000000" pitchFamily="2" charset="2"/>
              <a:buChar char="q"/>
            </a:pPr>
            <a:r>
              <a:rPr lang="en-US" sz="2400" b="0" i="0" dirty="0">
                <a:solidFill>
                  <a:srgbClr val="002060"/>
                </a:solidFill>
                <a:effectLst/>
                <a:latin typeface="Arial" panose="020B0604020202020204" pitchFamily="34" charset="0"/>
                <a:cs typeface="Arial" panose="020B0604020202020204" pitchFamily="34" charset="0"/>
              </a:rPr>
              <a:t>its analytical model, analytical models are commonly used in practical applications.</a:t>
            </a:r>
            <a:r>
              <a:rPr lang="en-US" sz="2400" dirty="0">
                <a:solidFill>
                  <a:srgbClr val="002060"/>
                </a:solidFill>
                <a:latin typeface="Arial" panose="020B0604020202020204" pitchFamily="34" charset="0"/>
                <a:cs typeface="Arial" panose="020B0604020202020204" pitchFamily="34" charset="0"/>
              </a:rPr>
              <a:t> </a:t>
            </a:r>
          </a:p>
          <a:p>
            <a:pPr>
              <a:buFont typeface="Wingdings" panose="05000000000000000000" pitchFamily="2" charset="2"/>
              <a:buChar char="q"/>
            </a:pPr>
            <a:r>
              <a:rPr lang="en-US" sz="2400" b="0" i="0" dirty="0">
                <a:solidFill>
                  <a:srgbClr val="002060"/>
                </a:solidFill>
                <a:effectLst/>
                <a:latin typeface="Arial" panose="020B0604020202020204" pitchFamily="34" charset="0"/>
                <a:cs typeface="Arial" panose="020B0604020202020204" pitchFamily="34" charset="0"/>
              </a:rPr>
              <a:t>Analytical models are very useful in predicting the dynamic behavior (response) of a system when it is subjected to a certain excitation (input). F</a:t>
            </a:r>
            <a:r>
              <a:rPr lang="en-US" sz="2400" dirty="0">
                <a:solidFill>
                  <a:srgbClr val="002060"/>
                </a:solidFill>
                <a:latin typeface="Arial" panose="020B0604020202020204" pitchFamily="34" charset="0"/>
                <a:cs typeface="Arial" panose="020B0604020202020204" pitchFamily="34" charset="0"/>
              </a:rPr>
              <a:t> </a:t>
            </a:r>
            <a:br>
              <a:rPr lang="en-US" sz="2400" dirty="0">
                <a:solidFill>
                  <a:srgbClr val="002060"/>
                </a:solidFill>
              </a:rPr>
            </a:br>
            <a:endParaRPr lang="en-US" sz="2400" dirty="0">
              <a:solidFill>
                <a:srgbClr val="002060"/>
              </a:solidFill>
            </a:endParaRPr>
          </a:p>
        </p:txBody>
      </p:sp>
      <p:sp>
        <p:nvSpPr>
          <p:cNvPr id="4" name="Slide Number Placeholder 3">
            <a:extLst>
              <a:ext uri="{FF2B5EF4-FFF2-40B4-BE49-F238E27FC236}">
                <a16:creationId xmlns:a16="http://schemas.microsoft.com/office/drawing/2014/main" id="{BABA902F-7355-4A9B-8A24-6A70BBA56672}"/>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357826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4E7935-52D5-4FBD-9A7B-1F035AB7C966}"/>
              </a:ext>
            </a:extLst>
          </p:cNvPr>
          <p:cNvSpPr>
            <a:spLocks noGrp="1"/>
          </p:cNvSpPr>
          <p:nvPr>
            <p:ph type="sldNum" sz="quarter" idx="12"/>
          </p:nvPr>
        </p:nvSpPr>
        <p:spPr/>
        <p:txBody>
          <a:bodyPr/>
          <a:lstStyle/>
          <a:p>
            <a:fld id="{6D22F896-40B5-4ADD-8801-0D06FADFA095}" type="slidenum">
              <a:rPr lang="en-US" smtClean="0"/>
              <a:t>40</a:t>
            </a:fld>
            <a:endParaRPr lang="en-US" dirty="0"/>
          </a:p>
        </p:txBody>
      </p:sp>
      <p:pic>
        <p:nvPicPr>
          <p:cNvPr id="5" name="Picture 4">
            <a:extLst>
              <a:ext uri="{FF2B5EF4-FFF2-40B4-BE49-F238E27FC236}">
                <a16:creationId xmlns:a16="http://schemas.microsoft.com/office/drawing/2014/main" id="{8F6780E7-7FF5-4330-9376-80506A96CCC1}"/>
              </a:ext>
            </a:extLst>
          </p:cNvPr>
          <p:cNvPicPr>
            <a:picLocks noChangeAspect="1"/>
          </p:cNvPicPr>
          <p:nvPr/>
        </p:nvPicPr>
        <p:blipFill>
          <a:blip r:embed="rId2"/>
          <a:stretch>
            <a:fillRect/>
          </a:stretch>
        </p:blipFill>
        <p:spPr>
          <a:xfrm>
            <a:off x="1126085" y="390525"/>
            <a:ext cx="9939829" cy="5192960"/>
          </a:xfrm>
          <a:prstGeom prst="rect">
            <a:avLst/>
          </a:prstGeom>
        </p:spPr>
      </p:pic>
    </p:spTree>
    <p:extLst>
      <p:ext uri="{BB962C8B-B14F-4D97-AF65-F5344CB8AC3E}">
        <p14:creationId xmlns:p14="http://schemas.microsoft.com/office/powerpoint/2010/main" val="4186818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41</a:t>
            </a:fld>
            <a:endParaRPr lang="en-US" dirty="0"/>
          </a:p>
        </p:txBody>
      </p:sp>
      <p:pic>
        <p:nvPicPr>
          <p:cNvPr id="5" name="Picture 4">
            <a:extLst>
              <a:ext uri="{FF2B5EF4-FFF2-40B4-BE49-F238E27FC236}">
                <a16:creationId xmlns:a16="http://schemas.microsoft.com/office/drawing/2014/main" id="{6C4719D3-F1E3-4D90-AB24-70D1C477B158}"/>
              </a:ext>
            </a:extLst>
          </p:cNvPr>
          <p:cNvPicPr>
            <a:picLocks noChangeAspect="1"/>
          </p:cNvPicPr>
          <p:nvPr/>
        </p:nvPicPr>
        <p:blipFill>
          <a:blip r:embed="rId2"/>
          <a:stretch>
            <a:fillRect/>
          </a:stretch>
        </p:blipFill>
        <p:spPr>
          <a:xfrm>
            <a:off x="952500" y="1152525"/>
            <a:ext cx="10287000" cy="4552950"/>
          </a:xfrm>
          <a:prstGeom prst="rect">
            <a:avLst/>
          </a:prstGeom>
        </p:spPr>
      </p:pic>
    </p:spTree>
    <p:extLst>
      <p:ext uri="{BB962C8B-B14F-4D97-AF65-F5344CB8AC3E}">
        <p14:creationId xmlns:p14="http://schemas.microsoft.com/office/powerpoint/2010/main" val="3399610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42</a:t>
            </a:fld>
            <a:endParaRPr lang="en-US" dirty="0"/>
          </a:p>
        </p:txBody>
      </p:sp>
      <p:pic>
        <p:nvPicPr>
          <p:cNvPr id="5" name="Picture 4">
            <a:extLst>
              <a:ext uri="{FF2B5EF4-FFF2-40B4-BE49-F238E27FC236}">
                <a16:creationId xmlns:a16="http://schemas.microsoft.com/office/drawing/2014/main" id="{6DD92B5B-40FE-4A94-9609-CF3804132496}"/>
              </a:ext>
            </a:extLst>
          </p:cNvPr>
          <p:cNvPicPr>
            <a:picLocks noChangeAspect="1"/>
          </p:cNvPicPr>
          <p:nvPr/>
        </p:nvPicPr>
        <p:blipFill>
          <a:blip r:embed="rId2"/>
          <a:stretch>
            <a:fillRect/>
          </a:stretch>
        </p:blipFill>
        <p:spPr>
          <a:xfrm>
            <a:off x="828675" y="857250"/>
            <a:ext cx="10534650" cy="5143500"/>
          </a:xfrm>
          <a:prstGeom prst="rect">
            <a:avLst/>
          </a:prstGeom>
        </p:spPr>
      </p:pic>
    </p:spTree>
    <p:extLst>
      <p:ext uri="{BB962C8B-B14F-4D97-AF65-F5344CB8AC3E}">
        <p14:creationId xmlns:p14="http://schemas.microsoft.com/office/powerpoint/2010/main" val="90982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43</a:t>
            </a:fld>
            <a:endParaRPr lang="en-US" dirty="0"/>
          </a:p>
        </p:txBody>
      </p:sp>
      <p:pic>
        <p:nvPicPr>
          <p:cNvPr id="3" name="Picture 2"/>
          <p:cNvPicPr>
            <a:picLocks noChangeAspect="1"/>
          </p:cNvPicPr>
          <p:nvPr/>
        </p:nvPicPr>
        <p:blipFill>
          <a:blip r:embed="rId2"/>
          <a:stretch>
            <a:fillRect/>
          </a:stretch>
        </p:blipFill>
        <p:spPr>
          <a:xfrm>
            <a:off x="789449" y="539808"/>
            <a:ext cx="10563225" cy="5429250"/>
          </a:xfrm>
          <a:prstGeom prst="rect">
            <a:avLst/>
          </a:prstGeom>
        </p:spPr>
      </p:pic>
    </p:spTree>
    <p:extLst>
      <p:ext uri="{BB962C8B-B14F-4D97-AF65-F5344CB8AC3E}">
        <p14:creationId xmlns:p14="http://schemas.microsoft.com/office/powerpoint/2010/main" val="3143218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44</a:t>
            </a:fld>
            <a:endParaRPr lang="en-US" dirty="0"/>
          </a:p>
        </p:txBody>
      </p:sp>
      <p:pic>
        <p:nvPicPr>
          <p:cNvPr id="3" name="Picture 2"/>
          <p:cNvPicPr>
            <a:picLocks noChangeAspect="1"/>
          </p:cNvPicPr>
          <p:nvPr/>
        </p:nvPicPr>
        <p:blipFill>
          <a:blip r:embed="rId2"/>
          <a:stretch>
            <a:fillRect/>
          </a:stretch>
        </p:blipFill>
        <p:spPr>
          <a:xfrm>
            <a:off x="652808" y="364202"/>
            <a:ext cx="10620375" cy="5314950"/>
          </a:xfrm>
          <a:prstGeom prst="rect">
            <a:avLst/>
          </a:prstGeom>
        </p:spPr>
      </p:pic>
    </p:spTree>
    <p:extLst>
      <p:ext uri="{BB962C8B-B14F-4D97-AF65-F5344CB8AC3E}">
        <p14:creationId xmlns:p14="http://schemas.microsoft.com/office/powerpoint/2010/main" val="3783076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45</a:t>
            </a:fld>
            <a:endParaRPr lang="en-US" dirty="0"/>
          </a:p>
        </p:txBody>
      </p:sp>
      <p:pic>
        <p:nvPicPr>
          <p:cNvPr id="3" name="Picture 2"/>
          <p:cNvPicPr>
            <a:picLocks noChangeAspect="1"/>
          </p:cNvPicPr>
          <p:nvPr/>
        </p:nvPicPr>
        <p:blipFill>
          <a:blip r:embed="rId2"/>
          <a:stretch>
            <a:fillRect/>
          </a:stretch>
        </p:blipFill>
        <p:spPr>
          <a:xfrm>
            <a:off x="1414462" y="2185987"/>
            <a:ext cx="9363075" cy="2486025"/>
          </a:xfrm>
          <a:prstGeom prst="rect">
            <a:avLst/>
          </a:prstGeom>
        </p:spPr>
      </p:pic>
    </p:spTree>
    <p:extLst>
      <p:ext uri="{BB962C8B-B14F-4D97-AF65-F5344CB8AC3E}">
        <p14:creationId xmlns:p14="http://schemas.microsoft.com/office/powerpoint/2010/main" val="2751497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46</a:t>
            </a:fld>
            <a:endParaRPr lang="en-US" dirty="0"/>
          </a:p>
        </p:txBody>
      </p:sp>
      <p:sp>
        <p:nvSpPr>
          <p:cNvPr id="2" name="Title 1"/>
          <p:cNvSpPr>
            <a:spLocks noGrp="1"/>
          </p:cNvSpPr>
          <p:nvPr>
            <p:ph type="title" idx="4294967295"/>
          </p:nvPr>
        </p:nvSpPr>
        <p:spPr>
          <a:xfrm>
            <a:off x="0" y="0"/>
            <a:ext cx="10515600" cy="762000"/>
          </a:xfrm>
        </p:spPr>
        <p:txBody>
          <a:bodyPr>
            <a:normAutofit/>
          </a:bodyPr>
          <a:lstStyle/>
          <a:p>
            <a:r>
              <a:rPr lang="en-US" sz="3600" b="1" dirty="0">
                <a:solidFill>
                  <a:srgbClr val="002060"/>
                </a:solidFill>
                <a:latin typeface="DejaVu Serif"/>
              </a:rPr>
              <a:t>Lagrange’s Equation</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1518804" y="1001096"/>
            <a:ext cx="8572846" cy="5219592"/>
          </a:xfrm>
          <a:prstGeom prst="rect">
            <a:avLst/>
          </a:prstGeom>
        </p:spPr>
      </p:pic>
    </p:spTree>
    <p:extLst>
      <p:ext uri="{BB962C8B-B14F-4D97-AF65-F5344CB8AC3E}">
        <p14:creationId xmlns:p14="http://schemas.microsoft.com/office/powerpoint/2010/main" val="270132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47</a:t>
            </a:fld>
            <a:endParaRPr lang="en-US" dirty="0"/>
          </a:p>
        </p:txBody>
      </p:sp>
      <p:sp>
        <p:nvSpPr>
          <p:cNvPr id="2" name="Title 1"/>
          <p:cNvSpPr>
            <a:spLocks noGrp="1"/>
          </p:cNvSpPr>
          <p:nvPr>
            <p:ph type="title" idx="4294967295"/>
          </p:nvPr>
        </p:nvSpPr>
        <p:spPr>
          <a:xfrm>
            <a:off x="0" y="0"/>
            <a:ext cx="10515600" cy="762000"/>
          </a:xfrm>
        </p:spPr>
        <p:txBody>
          <a:bodyPr>
            <a:normAutofit/>
          </a:bodyPr>
          <a:lstStyle/>
          <a:p>
            <a:r>
              <a:rPr lang="en-US" sz="3600" b="1" dirty="0">
                <a:solidFill>
                  <a:srgbClr val="002060"/>
                </a:solidFill>
                <a:latin typeface="DejaVu Serif"/>
              </a:rPr>
              <a:t>Lagrange’s Equation</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1518804" y="1001096"/>
            <a:ext cx="8572846" cy="5219592"/>
          </a:xfrm>
          <a:prstGeom prst="rect">
            <a:avLst/>
          </a:prstGeom>
        </p:spPr>
      </p:pic>
    </p:spTree>
    <p:extLst>
      <p:ext uri="{BB962C8B-B14F-4D97-AF65-F5344CB8AC3E}">
        <p14:creationId xmlns:p14="http://schemas.microsoft.com/office/powerpoint/2010/main" val="2852748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48</a:t>
            </a:fld>
            <a:endParaRPr lang="en-US" dirty="0"/>
          </a:p>
        </p:txBody>
      </p:sp>
      <p:pic>
        <p:nvPicPr>
          <p:cNvPr id="3" name="Picture 2"/>
          <p:cNvPicPr>
            <a:picLocks noChangeAspect="1"/>
          </p:cNvPicPr>
          <p:nvPr/>
        </p:nvPicPr>
        <p:blipFill>
          <a:blip r:embed="rId2"/>
          <a:stretch>
            <a:fillRect/>
          </a:stretch>
        </p:blipFill>
        <p:spPr>
          <a:xfrm>
            <a:off x="1661938" y="181841"/>
            <a:ext cx="9001125" cy="5829300"/>
          </a:xfrm>
          <a:prstGeom prst="rect">
            <a:avLst/>
          </a:prstGeom>
        </p:spPr>
      </p:pic>
    </p:spTree>
    <p:extLst>
      <p:ext uri="{BB962C8B-B14F-4D97-AF65-F5344CB8AC3E}">
        <p14:creationId xmlns:p14="http://schemas.microsoft.com/office/powerpoint/2010/main" val="1373998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49</a:t>
            </a:fld>
            <a:endParaRPr lang="en-US" dirty="0"/>
          </a:p>
        </p:txBody>
      </p:sp>
      <p:pic>
        <p:nvPicPr>
          <p:cNvPr id="3" name="Picture 2"/>
          <p:cNvPicPr>
            <a:picLocks noChangeAspect="1"/>
          </p:cNvPicPr>
          <p:nvPr/>
        </p:nvPicPr>
        <p:blipFill>
          <a:blip r:embed="rId2"/>
          <a:stretch>
            <a:fillRect/>
          </a:stretch>
        </p:blipFill>
        <p:spPr>
          <a:xfrm>
            <a:off x="1697961" y="644063"/>
            <a:ext cx="8696325" cy="4705350"/>
          </a:xfrm>
          <a:prstGeom prst="rect">
            <a:avLst/>
          </a:prstGeom>
        </p:spPr>
      </p:pic>
    </p:spTree>
    <p:extLst>
      <p:ext uri="{BB962C8B-B14F-4D97-AF65-F5344CB8AC3E}">
        <p14:creationId xmlns:p14="http://schemas.microsoft.com/office/powerpoint/2010/main" val="363537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F9C10F-5FF9-479F-812E-3DD6ACFF01B6}"/>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4" name="TextBox 3">
            <a:extLst>
              <a:ext uri="{FF2B5EF4-FFF2-40B4-BE49-F238E27FC236}">
                <a16:creationId xmlns:a16="http://schemas.microsoft.com/office/drawing/2014/main" id="{89C19781-A92E-40B4-9311-4A7D84B67A27}"/>
              </a:ext>
            </a:extLst>
          </p:cNvPr>
          <p:cNvSpPr txBox="1"/>
          <p:nvPr/>
        </p:nvSpPr>
        <p:spPr>
          <a:xfrm>
            <a:off x="571499" y="559832"/>
            <a:ext cx="10601325" cy="56769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B85CAB17-B3D6-4C51-B936-2D8F000EFA90}"/>
              </a:ext>
            </a:extLst>
          </p:cNvPr>
          <p:cNvSpPr txBox="1"/>
          <p:nvPr/>
        </p:nvSpPr>
        <p:spPr>
          <a:xfrm>
            <a:off x="238126" y="3061386"/>
            <a:ext cx="11077575" cy="3046988"/>
          </a:xfrm>
          <a:prstGeom prst="rect">
            <a:avLst/>
          </a:prstGeom>
          <a:noFill/>
        </p:spPr>
        <p:txBody>
          <a:bodyPr wrap="square">
            <a:spAutoFit/>
          </a:bodyPr>
          <a:lstStyle/>
          <a:p>
            <a:pPr marL="285750" indent="-285750" algn="just">
              <a:buFont typeface="Arial" panose="020B0604020202020204" pitchFamily="34" charset="0"/>
              <a:buChar char="•"/>
            </a:pPr>
            <a:r>
              <a:rPr lang="en-US" sz="2400" b="0" i="0" dirty="0">
                <a:solidFill>
                  <a:srgbClr val="002060"/>
                </a:solidFill>
                <a:effectLst/>
                <a:latin typeface="Arial" panose="020B0604020202020204" pitchFamily="34" charset="0"/>
                <a:cs typeface="Arial" panose="020B0604020202020204" pitchFamily="34" charset="0"/>
              </a:rPr>
              <a:t>The response of an analytical model to an imposed disturbance can be expressed in either the </a:t>
            </a:r>
            <a:r>
              <a:rPr lang="en-US" sz="2400" b="0" i="1" dirty="0">
                <a:solidFill>
                  <a:srgbClr val="002060"/>
                </a:solidFill>
                <a:effectLst/>
                <a:latin typeface="Arial" panose="020B0604020202020204" pitchFamily="34" charset="0"/>
                <a:cs typeface="Arial" panose="020B0604020202020204" pitchFamily="34" charset="0"/>
              </a:rPr>
              <a:t>time-domain </a:t>
            </a:r>
            <a:r>
              <a:rPr lang="en-US" sz="2400" b="0" i="0" dirty="0">
                <a:solidFill>
                  <a:srgbClr val="002060"/>
                </a:solidFill>
                <a:effectLst/>
                <a:latin typeface="Arial" panose="020B0604020202020204" pitchFamily="34" charset="0"/>
                <a:cs typeface="Arial" panose="020B0604020202020204" pitchFamily="34" charset="0"/>
              </a:rPr>
              <a:t>(response value versus time) or in the </a:t>
            </a:r>
            <a:r>
              <a:rPr lang="en-US" sz="2400" b="0" i="1" dirty="0">
                <a:solidFill>
                  <a:srgbClr val="002060"/>
                </a:solidFill>
                <a:effectLst/>
                <a:latin typeface="Arial" panose="020B0604020202020204" pitchFamily="34" charset="0"/>
                <a:cs typeface="Arial" panose="020B0604020202020204" pitchFamily="34" charset="0"/>
              </a:rPr>
              <a:t>frequency domain </a:t>
            </a:r>
            <a:r>
              <a:rPr lang="en-US" sz="2400" b="0" i="0" dirty="0">
                <a:solidFill>
                  <a:srgbClr val="002060"/>
                </a:solidFill>
                <a:effectLst/>
                <a:latin typeface="Arial" panose="020B0604020202020204" pitchFamily="34" charset="0"/>
                <a:cs typeface="Arial" panose="020B0604020202020204" pitchFamily="34" charset="0"/>
              </a:rPr>
              <a:t>(amplitude and phase versus frequency).</a:t>
            </a:r>
          </a:p>
          <a:p>
            <a:pPr marL="285750" indent="-285750" algn="just">
              <a:buFont typeface="Arial" panose="020B0604020202020204" pitchFamily="34" charset="0"/>
              <a:buChar char="•"/>
            </a:pPr>
            <a:endParaRPr lang="en-US" sz="2400" b="0" i="0" dirty="0">
              <a:solidFill>
                <a:srgbClr val="00206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b="0" i="0" dirty="0">
                <a:solidFill>
                  <a:srgbClr val="002060"/>
                </a:solidFill>
                <a:effectLst/>
                <a:latin typeface="Arial" panose="020B0604020202020204" pitchFamily="34" charset="0"/>
                <a:cs typeface="Arial" panose="020B0604020202020204" pitchFamily="34" charset="0"/>
              </a:rPr>
              <a:t>The time-domain response generally involves the solution of a set of differential equations. The frequency domain analysis is done with a set of transfer functions, that is the ratio output/input in the </a:t>
            </a:r>
            <a:r>
              <a:rPr lang="en-US" sz="2400" b="0" i="1" dirty="0">
                <a:solidFill>
                  <a:srgbClr val="002060"/>
                </a:solidFill>
                <a:effectLst/>
                <a:latin typeface="Arial" panose="020B0604020202020204" pitchFamily="34" charset="0"/>
                <a:cs typeface="Arial" panose="020B0604020202020204" pitchFamily="34" charset="0"/>
              </a:rPr>
              <a:t>Laplace transform </a:t>
            </a:r>
            <a:r>
              <a:rPr lang="en-US" sz="2400" b="0" i="0" dirty="0">
                <a:solidFill>
                  <a:srgbClr val="002060"/>
                </a:solidFill>
                <a:effectLst/>
                <a:latin typeface="Arial" panose="020B0604020202020204" pitchFamily="34" charset="0"/>
                <a:cs typeface="Arial" panose="020B0604020202020204" pitchFamily="34" charset="0"/>
              </a:rPr>
              <a:t>(“</a:t>
            </a:r>
            <a:r>
              <a:rPr lang="en-US" sz="2400" b="0" i="1" dirty="0">
                <a:solidFill>
                  <a:srgbClr val="002060"/>
                </a:solidFill>
                <a:effectLst/>
                <a:latin typeface="Arial" panose="020B0604020202020204" pitchFamily="34" charset="0"/>
                <a:cs typeface="Arial" panose="020B0604020202020204" pitchFamily="34" charset="0"/>
              </a:rPr>
              <a:t>s</a:t>
            </a:r>
            <a:r>
              <a:rPr lang="en-US" sz="2400" b="0" i="0" dirty="0">
                <a:solidFill>
                  <a:srgbClr val="002060"/>
                </a:solidFill>
                <a:effectLst/>
                <a:latin typeface="Arial" panose="020B0604020202020204" pitchFamily="34" charset="0"/>
                <a:cs typeface="Arial" panose="020B0604020202020204" pitchFamily="34" charset="0"/>
              </a:rPr>
              <a:t>”) form.</a:t>
            </a:r>
          </a:p>
        </p:txBody>
      </p:sp>
      <p:sp>
        <p:nvSpPr>
          <p:cNvPr id="7" name="TextBox 6">
            <a:extLst>
              <a:ext uri="{FF2B5EF4-FFF2-40B4-BE49-F238E27FC236}">
                <a16:creationId xmlns:a16="http://schemas.microsoft.com/office/drawing/2014/main" id="{86DBA9B0-E6C7-4581-A2DC-EC178CDDA03B}"/>
              </a:ext>
            </a:extLst>
          </p:cNvPr>
          <p:cNvSpPr txBox="1"/>
          <p:nvPr/>
        </p:nvSpPr>
        <p:spPr>
          <a:xfrm>
            <a:off x="114300" y="258412"/>
            <a:ext cx="3305175" cy="1138773"/>
          </a:xfrm>
          <a:prstGeom prst="rect">
            <a:avLst/>
          </a:prstGeom>
          <a:noFill/>
        </p:spPr>
        <p:txBody>
          <a:bodyPr wrap="square" rtlCol="0">
            <a:spAutoFit/>
          </a:bodyPr>
          <a:lstStyle/>
          <a:p>
            <a:pPr defTabSz="914400">
              <a:lnSpc>
                <a:spcPct val="85000"/>
              </a:lnSpc>
              <a:spcBef>
                <a:spcPct val="0"/>
              </a:spcBef>
            </a:pPr>
            <a:r>
              <a:rPr lang="en-US" sz="4000" b="1" spc="-114" dirty="0">
                <a:solidFill>
                  <a:srgbClr val="002060"/>
                </a:solidFill>
                <a:latin typeface="DejaVu Serif"/>
                <a:ea typeface="+mj-ea"/>
                <a:cs typeface="Arial" panose="020B0604020202020204" pitchFamily="34" charset="0"/>
              </a:rPr>
              <a:t>System Response</a:t>
            </a:r>
          </a:p>
        </p:txBody>
      </p:sp>
      <p:pic>
        <p:nvPicPr>
          <p:cNvPr id="9" name="Picture 8">
            <a:extLst>
              <a:ext uri="{FF2B5EF4-FFF2-40B4-BE49-F238E27FC236}">
                <a16:creationId xmlns:a16="http://schemas.microsoft.com/office/drawing/2014/main" id="{2566AEDD-259F-4E7F-8D96-EC81A7F59D29}"/>
              </a:ext>
            </a:extLst>
          </p:cNvPr>
          <p:cNvPicPr>
            <a:picLocks noChangeAspect="1"/>
          </p:cNvPicPr>
          <p:nvPr/>
        </p:nvPicPr>
        <p:blipFill>
          <a:blip r:embed="rId2"/>
          <a:stretch>
            <a:fillRect/>
          </a:stretch>
        </p:blipFill>
        <p:spPr>
          <a:xfrm>
            <a:off x="7424035" y="-1106"/>
            <a:ext cx="4767965" cy="2934133"/>
          </a:xfrm>
          <a:prstGeom prst="rect">
            <a:avLst/>
          </a:prstGeom>
        </p:spPr>
      </p:pic>
      <p:pic>
        <p:nvPicPr>
          <p:cNvPr id="11" name="Picture 10">
            <a:extLst>
              <a:ext uri="{FF2B5EF4-FFF2-40B4-BE49-F238E27FC236}">
                <a16:creationId xmlns:a16="http://schemas.microsoft.com/office/drawing/2014/main" id="{7D01BC03-6A5A-4BD3-A5D6-AF5317DFD868}"/>
              </a:ext>
            </a:extLst>
          </p:cNvPr>
          <p:cNvPicPr>
            <a:picLocks noChangeAspect="1"/>
          </p:cNvPicPr>
          <p:nvPr/>
        </p:nvPicPr>
        <p:blipFill>
          <a:blip r:embed="rId3"/>
          <a:stretch>
            <a:fillRect/>
          </a:stretch>
        </p:blipFill>
        <p:spPr>
          <a:xfrm>
            <a:off x="3795713" y="0"/>
            <a:ext cx="3962400" cy="2967975"/>
          </a:xfrm>
          <a:prstGeom prst="rect">
            <a:avLst/>
          </a:prstGeom>
        </p:spPr>
      </p:pic>
    </p:spTree>
    <p:extLst>
      <p:ext uri="{BB962C8B-B14F-4D97-AF65-F5344CB8AC3E}">
        <p14:creationId xmlns:p14="http://schemas.microsoft.com/office/powerpoint/2010/main" val="567337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50</a:t>
            </a:fld>
            <a:endParaRPr lang="en-US" dirty="0"/>
          </a:p>
        </p:txBody>
      </p:sp>
      <p:pic>
        <p:nvPicPr>
          <p:cNvPr id="4" name="Picture 3"/>
          <p:cNvPicPr>
            <a:picLocks noChangeAspect="1"/>
          </p:cNvPicPr>
          <p:nvPr/>
        </p:nvPicPr>
        <p:blipFill>
          <a:blip r:embed="rId2"/>
          <a:stretch>
            <a:fillRect/>
          </a:stretch>
        </p:blipFill>
        <p:spPr>
          <a:xfrm>
            <a:off x="1536295" y="152400"/>
            <a:ext cx="9020175" cy="6115050"/>
          </a:xfrm>
          <a:prstGeom prst="rect">
            <a:avLst/>
          </a:prstGeom>
        </p:spPr>
      </p:pic>
    </p:spTree>
    <p:extLst>
      <p:ext uri="{BB962C8B-B14F-4D97-AF65-F5344CB8AC3E}">
        <p14:creationId xmlns:p14="http://schemas.microsoft.com/office/powerpoint/2010/main" val="2470189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51</a:t>
            </a:fld>
            <a:endParaRPr lang="en-US" dirty="0"/>
          </a:p>
        </p:txBody>
      </p:sp>
      <p:pic>
        <p:nvPicPr>
          <p:cNvPr id="4" name="Picture 3"/>
          <p:cNvPicPr>
            <a:picLocks noChangeAspect="1"/>
          </p:cNvPicPr>
          <p:nvPr/>
        </p:nvPicPr>
        <p:blipFill>
          <a:blip r:embed="rId2"/>
          <a:stretch>
            <a:fillRect/>
          </a:stretch>
        </p:blipFill>
        <p:spPr>
          <a:xfrm>
            <a:off x="1231402" y="690562"/>
            <a:ext cx="9127036" cy="4957763"/>
          </a:xfrm>
          <a:prstGeom prst="rect">
            <a:avLst/>
          </a:prstGeom>
        </p:spPr>
      </p:pic>
    </p:spTree>
    <p:extLst>
      <p:ext uri="{BB962C8B-B14F-4D97-AF65-F5344CB8AC3E}">
        <p14:creationId xmlns:p14="http://schemas.microsoft.com/office/powerpoint/2010/main" val="3482159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52</a:t>
            </a:fld>
            <a:endParaRPr lang="en-US" dirty="0"/>
          </a:p>
        </p:txBody>
      </p:sp>
      <p:sp>
        <p:nvSpPr>
          <p:cNvPr id="2" name="Title 1"/>
          <p:cNvSpPr>
            <a:spLocks noGrp="1"/>
          </p:cNvSpPr>
          <p:nvPr>
            <p:ph type="title" idx="4294967295"/>
          </p:nvPr>
        </p:nvSpPr>
        <p:spPr>
          <a:xfrm>
            <a:off x="0" y="0"/>
            <a:ext cx="10515600" cy="762000"/>
          </a:xfrm>
        </p:spPr>
        <p:txBody>
          <a:bodyPr>
            <a:normAutofit/>
          </a:bodyPr>
          <a:lstStyle/>
          <a:p>
            <a:r>
              <a:rPr lang="en-US" sz="3600" b="1" spc="-110" dirty="0">
                <a:solidFill>
                  <a:srgbClr val="002060"/>
                </a:solidFill>
                <a:latin typeface="DejaVu Serif"/>
              </a:rPr>
              <a:t>Mechanics</a:t>
            </a:r>
            <a:endParaRPr lang="en-US" sz="3600" b="1" dirty="0">
              <a:solidFill>
                <a:srgbClr val="002060"/>
              </a:solidFill>
            </a:endParaRPr>
          </a:p>
        </p:txBody>
      </p:sp>
      <p:sp>
        <p:nvSpPr>
          <p:cNvPr id="3" name="Content Placeholder 2"/>
          <p:cNvSpPr>
            <a:spLocks noGrp="1"/>
          </p:cNvSpPr>
          <p:nvPr>
            <p:ph idx="4294967295"/>
          </p:nvPr>
        </p:nvSpPr>
        <p:spPr>
          <a:xfrm>
            <a:off x="917576" y="1087438"/>
            <a:ext cx="10798174" cy="5303837"/>
          </a:xfrm>
        </p:spPr>
        <p:txBody>
          <a:bodyPr>
            <a:noAutofit/>
          </a:bodyPr>
          <a:lstStyle/>
          <a:p>
            <a:pPr marL="12700" algn="just">
              <a:lnSpc>
                <a:spcPct val="100000"/>
              </a:lnSpc>
            </a:pPr>
            <a:r>
              <a:rPr lang="en-US" sz="2400" spc="-110" dirty="0">
                <a:solidFill>
                  <a:srgbClr val="002060"/>
                </a:solidFill>
                <a:latin typeface="DejaVu Serif"/>
              </a:rPr>
              <a:t>Mechanics </a:t>
            </a:r>
            <a:r>
              <a:rPr lang="en-US" sz="2400" spc="-95" dirty="0">
                <a:solidFill>
                  <a:srgbClr val="002060"/>
                </a:solidFill>
                <a:latin typeface="DejaVu Serif"/>
              </a:rPr>
              <a:t>consists </a:t>
            </a:r>
            <a:r>
              <a:rPr lang="en-US" sz="2400" spc="-90" dirty="0">
                <a:solidFill>
                  <a:srgbClr val="002060"/>
                </a:solidFill>
                <a:latin typeface="DejaVu Serif"/>
              </a:rPr>
              <a:t>of </a:t>
            </a:r>
            <a:r>
              <a:rPr lang="en-US" sz="2400" spc="-140" dirty="0">
                <a:solidFill>
                  <a:srgbClr val="002060"/>
                </a:solidFill>
                <a:latin typeface="DejaVu Serif"/>
              </a:rPr>
              <a:t>three </a:t>
            </a:r>
            <a:r>
              <a:rPr lang="en-US" sz="2400" spc="-90" dirty="0">
                <a:solidFill>
                  <a:srgbClr val="002060"/>
                </a:solidFill>
                <a:latin typeface="DejaVu Serif"/>
              </a:rPr>
              <a:t>main</a:t>
            </a:r>
            <a:r>
              <a:rPr lang="en-US" sz="2400" spc="100" dirty="0">
                <a:solidFill>
                  <a:srgbClr val="002060"/>
                </a:solidFill>
                <a:latin typeface="DejaVu Serif"/>
              </a:rPr>
              <a:t> </a:t>
            </a:r>
            <a:r>
              <a:rPr lang="en-US" sz="2400" spc="-105" dirty="0">
                <a:solidFill>
                  <a:srgbClr val="002060"/>
                </a:solidFill>
                <a:latin typeface="DejaVu Serif"/>
              </a:rPr>
              <a:t>areas:</a:t>
            </a:r>
            <a:endParaRPr lang="ar-SA" sz="2400" spc="-105" dirty="0">
              <a:solidFill>
                <a:srgbClr val="002060"/>
              </a:solidFill>
              <a:latin typeface="DejaVu Serif"/>
            </a:endParaRPr>
          </a:p>
          <a:p>
            <a:pPr marL="12700" algn="just">
              <a:lnSpc>
                <a:spcPct val="100000"/>
              </a:lnSpc>
            </a:pPr>
            <a:endParaRPr lang="en-US" sz="2400" dirty="0">
              <a:solidFill>
                <a:srgbClr val="002060"/>
              </a:solidFill>
              <a:latin typeface="DejaVu Serif"/>
            </a:endParaRPr>
          </a:p>
          <a:p>
            <a:pPr marL="328930" marR="6350" lvl="2" indent="-161925" algn="just">
              <a:lnSpc>
                <a:spcPct val="100000"/>
              </a:lnSpc>
              <a:buAutoNum type="arabicPeriod"/>
              <a:tabLst>
                <a:tab pos="328930" algn="l"/>
              </a:tabLst>
            </a:pPr>
            <a:r>
              <a:rPr lang="en-US" sz="2400" spc="-80" dirty="0">
                <a:solidFill>
                  <a:srgbClr val="002060"/>
                </a:solidFill>
                <a:latin typeface="DejaVu Serif"/>
              </a:rPr>
              <a:t>Kinematics: </a:t>
            </a:r>
            <a:r>
              <a:rPr lang="en-US" sz="2400" spc="-105" dirty="0">
                <a:solidFill>
                  <a:srgbClr val="002060"/>
                </a:solidFill>
                <a:latin typeface="DejaVu Serif"/>
              </a:rPr>
              <a:t>which </a:t>
            </a:r>
            <a:r>
              <a:rPr lang="en-US" sz="2400" spc="-95" dirty="0">
                <a:solidFill>
                  <a:srgbClr val="002060"/>
                </a:solidFill>
                <a:latin typeface="DejaVu Serif"/>
              </a:rPr>
              <a:t>involves </a:t>
            </a:r>
            <a:r>
              <a:rPr lang="en-US" sz="2400" spc="-90" dirty="0">
                <a:solidFill>
                  <a:srgbClr val="002060"/>
                </a:solidFill>
                <a:latin typeface="DejaVu Serif"/>
              </a:rPr>
              <a:t>the </a:t>
            </a:r>
            <a:r>
              <a:rPr lang="en-US" sz="2400" spc="-75" dirty="0">
                <a:solidFill>
                  <a:srgbClr val="002060"/>
                </a:solidFill>
                <a:latin typeface="DejaVu Serif"/>
              </a:rPr>
              <a:t>study </a:t>
            </a:r>
            <a:r>
              <a:rPr lang="en-US" sz="2400" spc="-90" dirty="0">
                <a:solidFill>
                  <a:srgbClr val="002060"/>
                </a:solidFill>
                <a:latin typeface="DejaVu Serif"/>
              </a:rPr>
              <a:t>of the </a:t>
            </a:r>
            <a:r>
              <a:rPr lang="en-US" sz="2400" spc="-80" dirty="0">
                <a:solidFill>
                  <a:srgbClr val="002060"/>
                </a:solidFill>
                <a:latin typeface="DejaVu Serif"/>
              </a:rPr>
              <a:t>motion </a:t>
            </a:r>
            <a:r>
              <a:rPr lang="en-US" sz="2400" spc="-90" dirty="0">
                <a:solidFill>
                  <a:srgbClr val="002060"/>
                </a:solidFill>
                <a:latin typeface="DejaVu Serif"/>
              </a:rPr>
              <a:t>of </a:t>
            </a:r>
            <a:r>
              <a:rPr lang="en-US" sz="2400" spc="-95" dirty="0">
                <a:solidFill>
                  <a:srgbClr val="002060"/>
                </a:solidFill>
                <a:latin typeface="DejaVu Serif"/>
              </a:rPr>
              <a:t>bodies (position, speed acceleration) </a:t>
            </a:r>
            <a:r>
              <a:rPr lang="en-US" sz="2400" spc="-70" dirty="0">
                <a:solidFill>
                  <a:srgbClr val="002060"/>
                </a:solidFill>
                <a:latin typeface="DejaVu Serif"/>
              </a:rPr>
              <a:t>in </a:t>
            </a:r>
            <a:r>
              <a:rPr lang="en-US" sz="2400" spc="-100" dirty="0">
                <a:solidFill>
                  <a:srgbClr val="002060"/>
                </a:solidFill>
                <a:latin typeface="DejaVu Serif"/>
              </a:rPr>
              <a:t>a </a:t>
            </a:r>
            <a:r>
              <a:rPr lang="en-US" sz="2400" spc="-120" dirty="0">
                <a:solidFill>
                  <a:srgbClr val="002060"/>
                </a:solidFill>
                <a:latin typeface="DejaVu Serif"/>
              </a:rPr>
              <a:t>reference </a:t>
            </a:r>
            <a:r>
              <a:rPr lang="en-US" sz="2400" spc="-105" dirty="0">
                <a:solidFill>
                  <a:srgbClr val="002060"/>
                </a:solidFill>
                <a:latin typeface="DejaVu Serif"/>
              </a:rPr>
              <a:t>frame </a:t>
            </a:r>
            <a:r>
              <a:rPr lang="en-US" sz="2400" spc="-75" dirty="0">
                <a:solidFill>
                  <a:srgbClr val="002060"/>
                </a:solidFill>
                <a:latin typeface="DejaVu Serif"/>
              </a:rPr>
              <a:t>without </a:t>
            </a:r>
            <a:r>
              <a:rPr lang="en-US" sz="2400" spc="-90" dirty="0">
                <a:solidFill>
                  <a:srgbClr val="002060"/>
                </a:solidFill>
                <a:latin typeface="DejaVu Serif"/>
              </a:rPr>
              <a:t>any  consideration of the </a:t>
            </a:r>
            <a:r>
              <a:rPr lang="en-US" sz="2400" spc="-110" dirty="0">
                <a:solidFill>
                  <a:srgbClr val="002060"/>
                </a:solidFill>
                <a:latin typeface="DejaVu Serif"/>
              </a:rPr>
              <a:t>force </a:t>
            </a:r>
            <a:r>
              <a:rPr lang="en-US" sz="2400" spc="-105" dirty="0">
                <a:solidFill>
                  <a:srgbClr val="002060"/>
                </a:solidFill>
                <a:latin typeface="DejaVu Serif"/>
              </a:rPr>
              <a:t>causing </a:t>
            </a:r>
            <a:r>
              <a:rPr lang="en-US" sz="2400" spc="-90" dirty="0">
                <a:solidFill>
                  <a:srgbClr val="002060"/>
                </a:solidFill>
                <a:latin typeface="DejaVu Serif"/>
              </a:rPr>
              <a:t>the</a:t>
            </a:r>
            <a:r>
              <a:rPr lang="en-US" sz="2400" spc="130" dirty="0">
                <a:solidFill>
                  <a:srgbClr val="002060"/>
                </a:solidFill>
                <a:latin typeface="DejaVu Serif"/>
              </a:rPr>
              <a:t> </a:t>
            </a:r>
            <a:r>
              <a:rPr lang="en-US" sz="2400" spc="-75" dirty="0">
                <a:solidFill>
                  <a:srgbClr val="002060"/>
                </a:solidFill>
                <a:latin typeface="DejaVu Serif"/>
              </a:rPr>
              <a:t>motion.</a:t>
            </a:r>
            <a:endParaRPr lang="en-US" sz="2400" dirty="0">
              <a:solidFill>
                <a:srgbClr val="002060"/>
              </a:solidFill>
              <a:latin typeface="DejaVu Serif"/>
            </a:endParaRPr>
          </a:p>
          <a:p>
            <a:pPr lvl="2" algn="just">
              <a:lnSpc>
                <a:spcPct val="100000"/>
              </a:lnSpc>
              <a:spcBef>
                <a:spcPts val="35"/>
              </a:spcBef>
              <a:buFont typeface="DejaVu Serif"/>
              <a:buAutoNum type="arabicPeriod"/>
            </a:pPr>
            <a:endParaRPr lang="en-US" sz="2400" dirty="0">
              <a:solidFill>
                <a:srgbClr val="002060"/>
              </a:solidFill>
              <a:latin typeface="DejaVu Serif"/>
            </a:endParaRPr>
          </a:p>
          <a:p>
            <a:pPr marL="328295" lvl="2" indent="-161925" algn="just">
              <a:lnSpc>
                <a:spcPct val="100000"/>
              </a:lnSpc>
              <a:buAutoNum type="arabicPeriod"/>
              <a:tabLst>
                <a:tab pos="328930" algn="l"/>
              </a:tabLst>
            </a:pPr>
            <a:r>
              <a:rPr lang="en-US" sz="2400" spc="-80" dirty="0">
                <a:solidFill>
                  <a:srgbClr val="002060"/>
                </a:solidFill>
                <a:latin typeface="DejaVu Serif"/>
              </a:rPr>
              <a:t>Statics:</a:t>
            </a:r>
            <a:r>
              <a:rPr lang="en-US" sz="2400" spc="140" dirty="0">
                <a:solidFill>
                  <a:srgbClr val="002060"/>
                </a:solidFill>
                <a:latin typeface="DejaVu Serif"/>
              </a:rPr>
              <a:t> </a:t>
            </a:r>
            <a:r>
              <a:rPr lang="en-US" sz="2400" spc="-105" dirty="0">
                <a:solidFill>
                  <a:srgbClr val="002060"/>
                </a:solidFill>
                <a:latin typeface="DejaVu Serif"/>
              </a:rPr>
              <a:t>which</a:t>
            </a:r>
            <a:r>
              <a:rPr lang="en-US" sz="2400" spc="20" dirty="0">
                <a:solidFill>
                  <a:srgbClr val="002060"/>
                </a:solidFill>
                <a:latin typeface="DejaVu Serif"/>
              </a:rPr>
              <a:t> </a:t>
            </a:r>
            <a:r>
              <a:rPr lang="en-US" sz="2400" spc="-95" dirty="0">
                <a:solidFill>
                  <a:srgbClr val="002060"/>
                </a:solidFill>
                <a:latin typeface="DejaVu Serif"/>
              </a:rPr>
              <a:t>involves</a:t>
            </a:r>
            <a:r>
              <a:rPr lang="en-US" sz="2400" spc="20" dirty="0">
                <a:solidFill>
                  <a:srgbClr val="002060"/>
                </a:solidFill>
                <a:latin typeface="DejaVu Serif"/>
              </a:rPr>
              <a:t> </a:t>
            </a:r>
            <a:r>
              <a:rPr lang="en-US" sz="2400" spc="-90" dirty="0">
                <a:solidFill>
                  <a:srgbClr val="002060"/>
                </a:solidFill>
                <a:latin typeface="DejaVu Serif"/>
              </a:rPr>
              <a:t>the</a:t>
            </a:r>
            <a:r>
              <a:rPr lang="en-US" sz="2400" spc="25" dirty="0">
                <a:solidFill>
                  <a:srgbClr val="002060"/>
                </a:solidFill>
                <a:latin typeface="DejaVu Serif"/>
              </a:rPr>
              <a:t> </a:t>
            </a:r>
            <a:r>
              <a:rPr lang="en-US" sz="2400" spc="-75" dirty="0">
                <a:solidFill>
                  <a:srgbClr val="002060"/>
                </a:solidFill>
                <a:latin typeface="DejaVu Serif"/>
              </a:rPr>
              <a:t>study</a:t>
            </a:r>
            <a:r>
              <a:rPr lang="en-US" sz="2400" spc="25" dirty="0">
                <a:solidFill>
                  <a:srgbClr val="002060"/>
                </a:solidFill>
                <a:latin typeface="DejaVu Serif"/>
              </a:rPr>
              <a:t> </a:t>
            </a:r>
            <a:r>
              <a:rPr lang="en-US" sz="2400" spc="-90" dirty="0">
                <a:solidFill>
                  <a:srgbClr val="002060"/>
                </a:solidFill>
                <a:latin typeface="DejaVu Serif"/>
              </a:rPr>
              <a:t>of</a:t>
            </a:r>
            <a:r>
              <a:rPr lang="en-US" sz="2400" spc="20" dirty="0">
                <a:solidFill>
                  <a:srgbClr val="002060"/>
                </a:solidFill>
                <a:latin typeface="DejaVu Serif"/>
              </a:rPr>
              <a:t> </a:t>
            </a:r>
            <a:r>
              <a:rPr lang="en-US" sz="2400" spc="-90" dirty="0">
                <a:solidFill>
                  <a:srgbClr val="002060"/>
                </a:solidFill>
                <a:latin typeface="DejaVu Serif"/>
              </a:rPr>
              <a:t>the</a:t>
            </a:r>
            <a:r>
              <a:rPr lang="en-US" sz="2400" spc="20" dirty="0">
                <a:solidFill>
                  <a:srgbClr val="002060"/>
                </a:solidFill>
                <a:latin typeface="DejaVu Serif"/>
              </a:rPr>
              <a:t> </a:t>
            </a:r>
            <a:r>
              <a:rPr lang="en-US" sz="2400" spc="-85" dirty="0">
                <a:solidFill>
                  <a:srgbClr val="002060"/>
                </a:solidFill>
                <a:latin typeface="DejaVu Serif"/>
              </a:rPr>
              <a:t>equilibrium</a:t>
            </a:r>
            <a:r>
              <a:rPr lang="en-US" sz="2400" spc="25" dirty="0">
                <a:solidFill>
                  <a:srgbClr val="002060"/>
                </a:solidFill>
                <a:latin typeface="DejaVu Serif"/>
              </a:rPr>
              <a:t> </a:t>
            </a:r>
            <a:r>
              <a:rPr lang="en-US" sz="2400" spc="-90" dirty="0">
                <a:solidFill>
                  <a:srgbClr val="002060"/>
                </a:solidFill>
                <a:latin typeface="DejaVu Serif"/>
              </a:rPr>
              <a:t>of</a:t>
            </a:r>
            <a:r>
              <a:rPr lang="en-US" sz="2400" spc="20" dirty="0">
                <a:solidFill>
                  <a:srgbClr val="002060"/>
                </a:solidFill>
                <a:latin typeface="DejaVu Serif"/>
              </a:rPr>
              <a:t> </a:t>
            </a:r>
            <a:r>
              <a:rPr lang="en-US" sz="2400" spc="-95" dirty="0">
                <a:solidFill>
                  <a:srgbClr val="002060"/>
                </a:solidFill>
                <a:latin typeface="DejaVu Serif"/>
              </a:rPr>
              <a:t>bodies</a:t>
            </a:r>
            <a:r>
              <a:rPr lang="en-US" sz="2400" spc="25" dirty="0">
                <a:solidFill>
                  <a:srgbClr val="002060"/>
                </a:solidFill>
                <a:latin typeface="DejaVu Serif"/>
              </a:rPr>
              <a:t> </a:t>
            </a:r>
            <a:r>
              <a:rPr lang="en-US" sz="2400" spc="-105" dirty="0">
                <a:solidFill>
                  <a:srgbClr val="002060"/>
                </a:solidFill>
                <a:latin typeface="DejaVu Serif"/>
              </a:rPr>
              <a:t>under</a:t>
            </a:r>
            <a:r>
              <a:rPr lang="en-US" sz="2400" spc="30" dirty="0">
                <a:solidFill>
                  <a:srgbClr val="002060"/>
                </a:solidFill>
                <a:latin typeface="DejaVu Serif"/>
              </a:rPr>
              <a:t> </a:t>
            </a:r>
            <a:r>
              <a:rPr lang="en-US" sz="2400" spc="-90" dirty="0">
                <a:solidFill>
                  <a:srgbClr val="002060"/>
                </a:solidFill>
                <a:latin typeface="DejaVu Serif"/>
              </a:rPr>
              <a:t>the</a:t>
            </a:r>
            <a:r>
              <a:rPr lang="en-US" sz="2400" spc="20" dirty="0">
                <a:solidFill>
                  <a:srgbClr val="002060"/>
                </a:solidFill>
                <a:latin typeface="DejaVu Serif"/>
              </a:rPr>
              <a:t> </a:t>
            </a:r>
            <a:r>
              <a:rPr lang="en-US" sz="2400" spc="-100" dirty="0">
                <a:solidFill>
                  <a:srgbClr val="002060"/>
                </a:solidFill>
                <a:latin typeface="DejaVu Serif"/>
              </a:rPr>
              <a:t>effect</a:t>
            </a:r>
            <a:r>
              <a:rPr lang="en-US" sz="2400" spc="25" dirty="0">
                <a:solidFill>
                  <a:srgbClr val="002060"/>
                </a:solidFill>
                <a:latin typeface="DejaVu Serif"/>
              </a:rPr>
              <a:t> </a:t>
            </a:r>
            <a:r>
              <a:rPr lang="en-US" sz="2400" spc="-90" dirty="0">
                <a:solidFill>
                  <a:srgbClr val="002060"/>
                </a:solidFill>
                <a:latin typeface="DejaVu Serif"/>
              </a:rPr>
              <a:t>of</a:t>
            </a:r>
            <a:r>
              <a:rPr lang="en-US" sz="2400" spc="25" dirty="0">
                <a:solidFill>
                  <a:srgbClr val="002060"/>
                </a:solidFill>
                <a:latin typeface="DejaVu Serif"/>
              </a:rPr>
              <a:t> </a:t>
            </a:r>
            <a:r>
              <a:rPr lang="en-US" sz="2400" spc="-114" dirty="0">
                <a:solidFill>
                  <a:srgbClr val="002060"/>
                </a:solidFill>
                <a:latin typeface="DejaVu Serif"/>
              </a:rPr>
              <a:t>several </a:t>
            </a:r>
            <a:r>
              <a:rPr lang="en-US" sz="2400" spc="-100" dirty="0">
                <a:solidFill>
                  <a:srgbClr val="002060"/>
                </a:solidFill>
                <a:latin typeface="DejaVu Serif"/>
              </a:rPr>
              <a:t>forces.</a:t>
            </a:r>
            <a:endParaRPr lang="en-US" sz="2400" dirty="0">
              <a:solidFill>
                <a:srgbClr val="002060"/>
              </a:solidFill>
              <a:latin typeface="DejaVu Serif"/>
            </a:endParaRPr>
          </a:p>
          <a:p>
            <a:pPr lvl="2" algn="just">
              <a:lnSpc>
                <a:spcPct val="100000"/>
              </a:lnSpc>
              <a:spcBef>
                <a:spcPts val="35"/>
              </a:spcBef>
              <a:buFont typeface="DejaVu Serif"/>
              <a:buAutoNum type="arabicPeriod"/>
            </a:pPr>
            <a:endParaRPr lang="en-US" sz="2400" dirty="0">
              <a:solidFill>
                <a:srgbClr val="002060"/>
              </a:solidFill>
              <a:latin typeface="DejaVu Serif"/>
            </a:endParaRPr>
          </a:p>
          <a:p>
            <a:pPr marL="328295" lvl="2" indent="-161925" algn="just">
              <a:lnSpc>
                <a:spcPct val="100000"/>
              </a:lnSpc>
              <a:buAutoNum type="arabicPeriod"/>
              <a:tabLst>
                <a:tab pos="328930" algn="l"/>
              </a:tabLst>
            </a:pPr>
            <a:r>
              <a:rPr lang="en-US" sz="2400" spc="-85" dirty="0">
                <a:solidFill>
                  <a:srgbClr val="002060"/>
                </a:solidFill>
                <a:latin typeface="DejaVu Serif"/>
              </a:rPr>
              <a:t>Dynamics:</a:t>
            </a:r>
            <a:r>
              <a:rPr lang="en-US" sz="2400" spc="135" dirty="0">
                <a:solidFill>
                  <a:srgbClr val="002060"/>
                </a:solidFill>
                <a:latin typeface="DejaVu Serif"/>
              </a:rPr>
              <a:t> </a:t>
            </a:r>
            <a:r>
              <a:rPr lang="en-US" sz="2400" spc="-105" dirty="0">
                <a:solidFill>
                  <a:srgbClr val="002060"/>
                </a:solidFill>
                <a:latin typeface="DejaVu Serif"/>
              </a:rPr>
              <a:t>which</a:t>
            </a:r>
            <a:r>
              <a:rPr lang="en-US" sz="2400" spc="25" dirty="0">
                <a:solidFill>
                  <a:srgbClr val="002060"/>
                </a:solidFill>
                <a:latin typeface="DejaVu Serif"/>
              </a:rPr>
              <a:t> </a:t>
            </a:r>
            <a:r>
              <a:rPr lang="en-US" sz="2400" spc="-95" dirty="0">
                <a:solidFill>
                  <a:srgbClr val="002060"/>
                </a:solidFill>
                <a:latin typeface="DejaVu Serif"/>
              </a:rPr>
              <a:t>involves</a:t>
            </a:r>
            <a:r>
              <a:rPr lang="en-US" sz="2400" spc="20" dirty="0">
                <a:solidFill>
                  <a:srgbClr val="002060"/>
                </a:solidFill>
                <a:latin typeface="DejaVu Serif"/>
              </a:rPr>
              <a:t> </a:t>
            </a:r>
            <a:r>
              <a:rPr lang="en-US" sz="2400" spc="-90" dirty="0">
                <a:solidFill>
                  <a:srgbClr val="002060"/>
                </a:solidFill>
                <a:latin typeface="DejaVu Serif"/>
              </a:rPr>
              <a:t>the</a:t>
            </a:r>
            <a:r>
              <a:rPr lang="en-US" sz="2400" spc="20" dirty="0">
                <a:solidFill>
                  <a:srgbClr val="002060"/>
                </a:solidFill>
                <a:latin typeface="DejaVu Serif"/>
              </a:rPr>
              <a:t> </a:t>
            </a:r>
            <a:r>
              <a:rPr lang="en-US" sz="2400" spc="-75" dirty="0">
                <a:solidFill>
                  <a:srgbClr val="002060"/>
                </a:solidFill>
                <a:latin typeface="DejaVu Serif"/>
              </a:rPr>
              <a:t>study</a:t>
            </a:r>
            <a:r>
              <a:rPr lang="en-US" sz="2400" spc="25" dirty="0">
                <a:solidFill>
                  <a:srgbClr val="002060"/>
                </a:solidFill>
                <a:latin typeface="DejaVu Serif"/>
              </a:rPr>
              <a:t> </a:t>
            </a:r>
            <a:r>
              <a:rPr lang="en-US" sz="2400" spc="-90" dirty="0">
                <a:solidFill>
                  <a:srgbClr val="002060"/>
                </a:solidFill>
                <a:latin typeface="DejaVu Serif"/>
              </a:rPr>
              <a:t>of</a:t>
            </a:r>
            <a:r>
              <a:rPr lang="en-US" sz="2400" spc="20" dirty="0">
                <a:solidFill>
                  <a:srgbClr val="002060"/>
                </a:solidFill>
                <a:latin typeface="DejaVu Serif"/>
              </a:rPr>
              <a:t> </a:t>
            </a:r>
            <a:r>
              <a:rPr lang="en-US" sz="2400" spc="-90" dirty="0">
                <a:solidFill>
                  <a:srgbClr val="002060"/>
                </a:solidFill>
                <a:latin typeface="DejaVu Serif"/>
              </a:rPr>
              <a:t>the</a:t>
            </a:r>
            <a:r>
              <a:rPr lang="en-US" sz="2400" spc="20" dirty="0">
                <a:solidFill>
                  <a:srgbClr val="002060"/>
                </a:solidFill>
                <a:latin typeface="DejaVu Serif"/>
              </a:rPr>
              <a:t> </a:t>
            </a:r>
            <a:r>
              <a:rPr lang="en-US" sz="2400" spc="-80" dirty="0">
                <a:solidFill>
                  <a:srgbClr val="002060"/>
                </a:solidFill>
                <a:latin typeface="DejaVu Serif"/>
              </a:rPr>
              <a:t>motion</a:t>
            </a:r>
            <a:r>
              <a:rPr lang="en-US" sz="2400" spc="30" dirty="0">
                <a:solidFill>
                  <a:srgbClr val="002060"/>
                </a:solidFill>
                <a:latin typeface="DejaVu Serif"/>
              </a:rPr>
              <a:t> </a:t>
            </a:r>
            <a:r>
              <a:rPr lang="en-US" sz="2400" spc="-90" dirty="0">
                <a:solidFill>
                  <a:srgbClr val="002060"/>
                </a:solidFill>
                <a:latin typeface="DejaVu Serif"/>
              </a:rPr>
              <a:t>of</a:t>
            </a:r>
            <a:r>
              <a:rPr lang="en-US" sz="2400" spc="20" dirty="0">
                <a:solidFill>
                  <a:srgbClr val="002060"/>
                </a:solidFill>
                <a:latin typeface="DejaVu Serif"/>
              </a:rPr>
              <a:t> </a:t>
            </a:r>
            <a:r>
              <a:rPr lang="en-US" sz="2400" spc="-95" dirty="0">
                <a:solidFill>
                  <a:srgbClr val="002060"/>
                </a:solidFill>
                <a:latin typeface="DejaVu Serif"/>
              </a:rPr>
              <a:t>bodies</a:t>
            </a:r>
            <a:r>
              <a:rPr lang="en-US" sz="2400" spc="25" dirty="0">
                <a:solidFill>
                  <a:srgbClr val="002060"/>
                </a:solidFill>
                <a:latin typeface="DejaVu Serif"/>
              </a:rPr>
              <a:t> </a:t>
            </a:r>
            <a:r>
              <a:rPr lang="en-US" sz="2400" spc="-105" dirty="0">
                <a:solidFill>
                  <a:srgbClr val="002060"/>
                </a:solidFill>
                <a:latin typeface="DejaVu Serif"/>
              </a:rPr>
              <a:t>under</a:t>
            </a:r>
            <a:r>
              <a:rPr lang="en-US" sz="2400" spc="20" dirty="0">
                <a:solidFill>
                  <a:srgbClr val="002060"/>
                </a:solidFill>
                <a:latin typeface="DejaVu Serif"/>
              </a:rPr>
              <a:t> </a:t>
            </a:r>
            <a:r>
              <a:rPr lang="en-US" sz="2400" spc="-90" dirty="0">
                <a:solidFill>
                  <a:srgbClr val="002060"/>
                </a:solidFill>
                <a:latin typeface="DejaVu Serif"/>
              </a:rPr>
              <a:t>the</a:t>
            </a:r>
            <a:r>
              <a:rPr lang="en-US" sz="2400" spc="20" dirty="0">
                <a:solidFill>
                  <a:srgbClr val="002060"/>
                </a:solidFill>
                <a:latin typeface="DejaVu Serif"/>
              </a:rPr>
              <a:t> </a:t>
            </a:r>
            <a:r>
              <a:rPr lang="en-US" sz="2400" spc="-100" dirty="0">
                <a:solidFill>
                  <a:srgbClr val="002060"/>
                </a:solidFill>
                <a:latin typeface="DejaVu Serif"/>
              </a:rPr>
              <a:t>effect</a:t>
            </a:r>
            <a:r>
              <a:rPr lang="en-US" sz="2400" spc="25" dirty="0">
                <a:solidFill>
                  <a:srgbClr val="002060"/>
                </a:solidFill>
                <a:latin typeface="DejaVu Serif"/>
              </a:rPr>
              <a:t> </a:t>
            </a:r>
            <a:r>
              <a:rPr lang="en-US" sz="2400" spc="-90" dirty="0">
                <a:solidFill>
                  <a:srgbClr val="002060"/>
                </a:solidFill>
                <a:latin typeface="DejaVu Serif"/>
              </a:rPr>
              <a:t>of</a:t>
            </a:r>
            <a:r>
              <a:rPr lang="en-US" sz="2400" spc="25" dirty="0">
                <a:solidFill>
                  <a:srgbClr val="002060"/>
                </a:solidFill>
                <a:latin typeface="DejaVu Serif"/>
              </a:rPr>
              <a:t> </a:t>
            </a:r>
            <a:r>
              <a:rPr lang="en-US" sz="2400" spc="-114" dirty="0">
                <a:solidFill>
                  <a:srgbClr val="002060"/>
                </a:solidFill>
                <a:latin typeface="DejaVu Serif"/>
              </a:rPr>
              <a:t>several </a:t>
            </a:r>
            <a:r>
              <a:rPr lang="en-US" sz="2400" spc="-100" dirty="0">
                <a:solidFill>
                  <a:srgbClr val="002060"/>
                </a:solidFill>
                <a:latin typeface="DejaVu Serif"/>
              </a:rPr>
              <a:t>forces.</a:t>
            </a:r>
            <a:endParaRPr lang="en-US" sz="2400" dirty="0">
              <a:solidFill>
                <a:srgbClr val="002060"/>
              </a:solidFill>
              <a:latin typeface="DejaVu Serif"/>
            </a:endParaRPr>
          </a:p>
        </p:txBody>
      </p:sp>
    </p:spTree>
    <p:extLst>
      <p:ext uri="{BB962C8B-B14F-4D97-AF65-F5344CB8AC3E}">
        <p14:creationId xmlns:p14="http://schemas.microsoft.com/office/powerpoint/2010/main" val="3346287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22F896-40B5-4ADD-8801-0D06FADFA095}" type="slidenum">
              <a:rPr lang="en-US" smtClean="0"/>
              <a:t>53</a:t>
            </a:fld>
            <a:endParaRPr lang="en-US" dirty="0"/>
          </a:p>
        </p:txBody>
      </p:sp>
      <p:sp>
        <p:nvSpPr>
          <p:cNvPr id="3" name="Content Placeholder 2"/>
          <p:cNvSpPr>
            <a:spLocks noGrp="1"/>
          </p:cNvSpPr>
          <p:nvPr>
            <p:ph idx="4294967295"/>
          </p:nvPr>
        </p:nvSpPr>
        <p:spPr>
          <a:xfrm>
            <a:off x="524106" y="746125"/>
            <a:ext cx="11028131" cy="1790700"/>
          </a:xfrm>
        </p:spPr>
        <p:txBody>
          <a:bodyPr>
            <a:noAutofit/>
          </a:bodyPr>
          <a:lstStyle/>
          <a:p>
            <a:pPr marL="0" marR="5080" indent="0" algn="just">
              <a:lnSpc>
                <a:spcPct val="100000"/>
              </a:lnSpc>
              <a:spcBef>
                <a:spcPts val="515"/>
              </a:spcBef>
              <a:buNone/>
            </a:pPr>
            <a:r>
              <a:rPr lang="en-US" sz="2400" spc="-85" dirty="0">
                <a:solidFill>
                  <a:srgbClr val="002060"/>
                </a:solidFill>
                <a:latin typeface="Arial" panose="020B0604020202020204" pitchFamily="34" charset="0"/>
                <a:cs typeface="Arial" panose="020B0604020202020204" pitchFamily="34" charset="0"/>
              </a:rPr>
              <a:t>Table </a:t>
            </a:r>
            <a:r>
              <a:rPr lang="en-US" sz="2400" spc="-110" dirty="0">
                <a:solidFill>
                  <a:srgbClr val="002060"/>
                </a:solidFill>
                <a:latin typeface="Arial" panose="020B0604020202020204" pitchFamily="34" charset="0"/>
                <a:cs typeface="Arial" panose="020B0604020202020204" pitchFamily="34" charset="0"/>
              </a:rPr>
              <a:t>2.1 below </a:t>
            </a:r>
            <a:r>
              <a:rPr lang="en-US" sz="2400" spc="-125" dirty="0">
                <a:solidFill>
                  <a:srgbClr val="002060"/>
                </a:solidFill>
                <a:latin typeface="Arial" panose="020B0604020202020204" pitchFamily="34" charset="0"/>
                <a:cs typeface="Arial" panose="020B0604020202020204" pitchFamily="34" charset="0"/>
              </a:rPr>
              <a:t>shows </a:t>
            </a:r>
            <a:r>
              <a:rPr lang="en-US" sz="2400" spc="-100" dirty="0">
                <a:solidFill>
                  <a:srgbClr val="002060"/>
                </a:solidFill>
                <a:latin typeface="Arial" panose="020B0604020202020204" pitchFamily="34" charset="0"/>
                <a:cs typeface="Arial" panose="020B0604020202020204" pitchFamily="34" charset="0"/>
              </a:rPr>
              <a:t>a comparison </a:t>
            </a:r>
            <a:r>
              <a:rPr lang="en-US" sz="2400" spc="-90" dirty="0">
                <a:solidFill>
                  <a:srgbClr val="002060"/>
                </a:solidFill>
                <a:latin typeface="Arial" panose="020B0604020202020204" pitchFamily="34" charset="0"/>
                <a:cs typeface="Arial" panose="020B0604020202020204" pitchFamily="34" charset="0"/>
              </a:rPr>
              <a:t>of</a:t>
            </a:r>
            <a:r>
              <a:rPr lang="en-US" sz="2400" spc="-100" dirty="0">
                <a:solidFill>
                  <a:srgbClr val="002060"/>
                </a:solidFill>
                <a:latin typeface="Arial" panose="020B0604020202020204" pitchFamily="34" charset="0"/>
                <a:cs typeface="Arial" panose="020B0604020202020204" pitchFamily="34" charset="0"/>
              </a:rPr>
              <a:t> </a:t>
            </a:r>
            <a:r>
              <a:rPr lang="en-US" sz="2400" spc="-114" dirty="0">
                <a:solidFill>
                  <a:srgbClr val="002060"/>
                </a:solidFill>
                <a:latin typeface="Arial" panose="020B0604020202020204" pitchFamily="34" charset="0"/>
                <a:cs typeface="Arial" panose="020B0604020202020204" pitchFamily="34" charset="0"/>
              </a:rPr>
              <a:t>number </a:t>
            </a:r>
            <a:r>
              <a:rPr lang="en-US" sz="2400" spc="-90" dirty="0">
                <a:solidFill>
                  <a:srgbClr val="002060"/>
                </a:solidFill>
                <a:latin typeface="Arial" panose="020B0604020202020204" pitchFamily="34" charset="0"/>
                <a:cs typeface="Arial" panose="020B0604020202020204" pitchFamily="34" charset="0"/>
              </a:rPr>
              <a:t>of </a:t>
            </a:r>
            <a:r>
              <a:rPr lang="en-US" sz="2400" spc="-85" dirty="0">
                <a:solidFill>
                  <a:srgbClr val="002060"/>
                </a:solidFill>
                <a:latin typeface="Arial" panose="020B0604020202020204" pitchFamily="34" charset="0"/>
                <a:cs typeface="Arial" panose="020B0604020202020204" pitchFamily="34" charset="0"/>
              </a:rPr>
              <a:t>quantities </a:t>
            </a:r>
            <a:r>
              <a:rPr lang="en-US" sz="2400" spc="-120" dirty="0">
                <a:solidFill>
                  <a:srgbClr val="002060"/>
                </a:solidFill>
                <a:latin typeface="Arial" panose="020B0604020202020204" pitchFamily="34" charset="0"/>
                <a:cs typeface="Arial" panose="020B0604020202020204" pitchFamily="34" charset="0"/>
              </a:rPr>
              <a:t>between </a:t>
            </a:r>
            <a:r>
              <a:rPr lang="en-US" sz="2400" spc="-90" dirty="0">
                <a:solidFill>
                  <a:srgbClr val="002060"/>
                </a:solidFill>
                <a:latin typeface="Arial" panose="020B0604020202020204" pitchFamily="34" charset="0"/>
                <a:cs typeface="Arial" panose="020B0604020202020204" pitchFamily="34" charset="0"/>
              </a:rPr>
              <a:t>the </a:t>
            </a:r>
            <a:r>
              <a:rPr lang="en-US" sz="2400" spc="-110" dirty="0">
                <a:solidFill>
                  <a:srgbClr val="002060"/>
                </a:solidFill>
                <a:latin typeface="Arial" panose="020B0604020202020204" pitchFamily="34" charset="0"/>
                <a:cs typeface="Arial" panose="020B0604020202020204" pitchFamily="34" charset="0"/>
              </a:rPr>
              <a:t>two </a:t>
            </a:r>
            <a:r>
              <a:rPr lang="en-US" sz="2400" spc="-95" dirty="0">
                <a:solidFill>
                  <a:srgbClr val="002060"/>
                </a:solidFill>
                <a:latin typeface="Arial" panose="020B0604020202020204" pitchFamily="34" charset="0"/>
                <a:cs typeface="Arial" panose="020B0604020202020204" pitchFamily="34" charset="0"/>
              </a:rPr>
              <a:t>systems. </a:t>
            </a:r>
            <a:r>
              <a:rPr lang="en-US" sz="2400" spc="-55" dirty="0">
                <a:solidFill>
                  <a:srgbClr val="002060"/>
                </a:solidFill>
                <a:latin typeface="Arial" panose="020B0604020202020204" pitchFamily="34" charset="0"/>
                <a:cs typeface="Arial" panose="020B0604020202020204" pitchFamily="34" charset="0"/>
              </a:rPr>
              <a:t>This </a:t>
            </a:r>
            <a:r>
              <a:rPr lang="en-US" sz="2400" spc="-80" dirty="0">
                <a:solidFill>
                  <a:srgbClr val="002060"/>
                </a:solidFill>
                <a:latin typeface="Arial" panose="020B0604020202020204" pitchFamily="34" charset="0"/>
                <a:cs typeface="Arial" panose="020B0604020202020204" pitchFamily="34" charset="0"/>
              </a:rPr>
              <a:t>table </a:t>
            </a:r>
            <a:r>
              <a:rPr lang="en-US" sz="2400" spc="-85" dirty="0">
                <a:solidFill>
                  <a:srgbClr val="002060"/>
                </a:solidFill>
                <a:latin typeface="Arial" panose="020B0604020202020204" pitchFamily="34" charset="0"/>
                <a:cs typeface="Arial" panose="020B0604020202020204" pitchFamily="34" charset="0"/>
              </a:rPr>
              <a:t>is </a:t>
            </a:r>
            <a:r>
              <a:rPr lang="en-US" sz="2400" spc="-95" dirty="0">
                <a:solidFill>
                  <a:srgbClr val="002060"/>
                </a:solidFill>
                <a:latin typeface="Arial" panose="020B0604020202020204" pitchFamily="34" charset="0"/>
                <a:cs typeface="Arial" panose="020B0604020202020204" pitchFamily="34" charset="0"/>
              </a:rPr>
              <a:t>useful  </a:t>
            </a:r>
            <a:r>
              <a:rPr lang="en-US" sz="2400" spc="-70" dirty="0">
                <a:solidFill>
                  <a:srgbClr val="002060"/>
                </a:solidFill>
                <a:latin typeface="Arial" panose="020B0604020202020204" pitchFamily="34" charset="0"/>
                <a:cs typeface="Arial" panose="020B0604020202020204" pitchFamily="34" charset="0"/>
              </a:rPr>
              <a:t>in </a:t>
            </a:r>
            <a:r>
              <a:rPr lang="en-US" sz="2400" spc="-110" dirty="0">
                <a:solidFill>
                  <a:srgbClr val="002060"/>
                </a:solidFill>
                <a:latin typeface="Arial" panose="020B0604020202020204" pitchFamily="34" charset="0"/>
                <a:cs typeface="Arial" panose="020B0604020202020204" pitchFamily="34" charset="0"/>
              </a:rPr>
              <a:t>two</a:t>
            </a:r>
            <a:r>
              <a:rPr lang="en-US" sz="2400" spc="85" dirty="0">
                <a:solidFill>
                  <a:srgbClr val="002060"/>
                </a:solidFill>
                <a:latin typeface="Arial" panose="020B0604020202020204" pitchFamily="34" charset="0"/>
                <a:cs typeface="Arial" panose="020B0604020202020204" pitchFamily="34" charset="0"/>
              </a:rPr>
              <a:t> </a:t>
            </a:r>
            <a:r>
              <a:rPr lang="en-US" sz="2400" spc="-95" dirty="0">
                <a:solidFill>
                  <a:srgbClr val="002060"/>
                </a:solidFill>
                <a:latin typeface="Arial" panose="020B0604020202020204" pitchFamily="34" charset="0"/>
                <a:cs typeface="Arial" panose="020B0604020202020204" pitchFamily="34" charset="0"/>
              </a:rPr>
              <a:t>aspects:</a:t>
            </a:r>
            <a:endParaRPr lang="en-US" sz="2400" dirty="0">
              <a:solidFill>
                <a:srgbClr val="002060"/>
              </a:solidFill>
              <a:latin typeface="Arial" panose="020B0604020202020204" pitchFamily="34" charset="0"/>
              <a:cs typeface="Arial" panose="020B0604020202020204" pitchFamily="34" charset="0"/>
            </a:endParaRPr>
          </a:p>
          <a:p>
            <a:pPr marL="457200" marR="5080" indent="-457200" algn="just">
              <a:lnSpc>
                <a:spcPct val="100000"/>
              </a:lnSpc>
              <a:spcBef>
                <a:spcPts val="515"/>
              </a:spcBef>
              <a:buFont typeface="+mj-lt"/>
              <a:buAutoNum type="arabicPeriod"/>
            </a:pPr>
            <a:r>
              <a:rPr lang="en-US" sz="2400" spc="-30" dirty="0">
                <a:solidFill>
                  <a:srgbClr val="002060"/>
                </a:solidFill>
                <a:latin typeface="Arial" panose="020B0604020202020204" pitchFamily="34" charset="0"/>
                <a:cs typeface="Arial" panose="020B0604020202020204" pitchFamily="34" charset="0"/>
              </a:rPr>
              <a:t>It </a:t>
            </a:r>
            <a:r>
              <a:rPr lang="en-US" sz="2400" spc="-95" dirty="0">
                <a:solidFill>
                  <a:srgbClr val="002060"/>
                </a:solidFill>
                <a:latin typeface="Arial" panose="020B0604020202020204" pitchFamily="34" charset="0"/>
                <a:cs typeface="Arial" panose="020B0604020202020204" pitchFamily="34" charset="0"/>
              </a:rPr>
              <a:t>provides </a:t>
            </a:r>
            <a:r>
              <a:rPr lang="en-US" sz="2400" spc="-100" dirty="0">
                <a:solidFill>
                  <a:srgbClr val="002060"/>
                </a:solidFill>
                <a:latin typeface="Arial" panose="020B0604020202020204" pitchFamily="34" charset="0"/>
                <a:cs typeface="Arial" panose="020B0604020202020204" pitchFamily="34" charset="0"/>
              </a:rPr>
              <a:t>a clear </a:t>
            </a:r>
            <a:r>
              <a:rPr lang="en-US" sz="2400" spc="-90" dirty="0">
                <a:solidFill>
                  <a:srgbClr val="002060"/>
                </a:solidFill>
                <a:latin typeface="Arial" panose="020B0604020202020204" pitchFamily="34" charset="0"/>
                <a:cs typeface="Arial" panose="020B0604020202020204" pitchFamily="34" charset="0"/>
              </a:rPr>
              <a:t>description of the </a:t>
            </a:r>
            <a:r>
              <a:rPr lang="en-US" sz="2400" spc="-100" dirty="0">
                <a:solidFill>
                  <a:srgbClr val="002060"/>
                </a:solidFill>
                <a:latin typeface="Arial" panose="020B0604020202020204" pitchFamily="34" charset="0"/>
                <a:cs typeface="Arial" panose="020B0604020202020204" pitchFamily="34" charset="0"/>
              </a:rPr>
              <a:t>analogies </a:t>
            </a:r>
            <a:r>
              <a:rPr lang="en-US" sz="2400" spc="-120" dirty="0">
                <a:solidFill>
                  <a:srgbClr val="002060"/>
                </a:solidFill>
                <a:latin typeface="Arial" panose="020B0604020202020204" pitchFamily="34" charset="0"/>
                <a:cs typeface="Arial" panose="020B0604020202020204" pitchFamily="34" charset="0"/>
              </a:rPr>
              <a:t>between </a:t>
            </a:r>
            <a:r>
              <a:rPr lang="en-US" sz="2400" spc="-90" dirty="0">
                <a:solidFill>
                  <a:srgbClr val="002060"/>
                </a:solidFill>
                <a:latin typeface="Arial" panose="020B0604020202020204" pitchFamily="34" charset="0"/>
                <a:cs typeface="Arial" panose="020B0604020202020204" pitchFamily="34" charset="0"/>
              </a:rPr>
              <a:t>the </a:t>
            </a:r>
            <a:r>
              <a:rPr lang="en-US" sz="2400" spc="-75" dirty="0">
                <a:solidFill>
                  <a:srgbClr val="002060"/>
                </a:solidFill>
                <a:latin typeface="Arial" panose="020B0604020202020204" pitchFamily="34" charset="0"/>
                <a:cs typeface="Arial" panose="020B0604020202020204" pitchFamily="34" charset="0"/>
              </a:rPr>
              <a:t>translational </a:t>
            </a:r>
            <a:r>
              <a:rPr lang="en-US" sz="2400" spc="-95" dirty="0">
                <a:solidFill>
                  <a:srgbClr val="002060"/>
                </a:solidFill>
                <a:latin typeface="Arial" panose="020B0604020202020204" pitchFamily="34" charset="0"/>
                <a:cs typeface="Arial" panose="020B0604020202020204" pitchFamily="34" charset="0"/>
              </a:rPr>
              <a:t>and </a:t>
            </a:r>
            <a:r>
              <a:rPr lang="en-US" sz="2400" spc="-75" dirty="0">
                <a:solidFill>
                  <a:srgbClr val="002060"/>
                </a:solidFill>
                <a:latin typeface="Arial" panose="020B0604020202020204" pitchFamily="34" charset="0"/>
                <a:cs typeface="Arial" panose="020B0604020202020204" pitchFamily="34" charset="0"/>
              </a:rPr>
              <a:t>rotational</a:t>
            </a:r>
            <a:r>
              <a:rPr lang="en-US" sz="2400" spc="-215" dirty="0">
                <a:solidFill>
                  <a:srgbClr val="002060"/>
                </a:solidFill>
                <a:latin typeface="Arial" panose="020B0604020202020204" pitchFamily="34" charset="0"/>
                <a:cs typeface="Arial" panose="020B0604020202020204" pitchFamily="34" charset="0"/>
              </a:rPr>
              <a:t> </a:t>
            </a:r>
            <a:r>
              <a:rPr lang="en-US" sz="2400" spc="-95" dirty="0">
                <a:solidFill>
                  <a:srgbClr val="002060"/>
                </a:solidFill>
                <a:latin typeface="Arial" panose="020B0604020202020204" pitchFamily="34" charset="0"/>
                <a:cs typeface="Arial" panose="020B0604020202020204" pitchFamily="34" charset="0"/>
              </a:rPr>
              <a:t>systems.</a:t>
            </a:r>
            <a:endParaRPr lang="en-US" sz="2400" dirty="0">
              <a:solidFill>
                <a:srgbClr val="002060"/>
              </a:solidFill>
              <a:latin typeface="Arial" panose="020B0604020202020204" pitchFamily="34" charset="0"/>
              <a:cs typeface="Arial" panose="020B0604020202020204" pitchFamily="34" charset="0"/>
            </a:endParaRPr>
          </a:p>
          <a:p>
            <a:pPr marL="457200" marR="5080" indent="-457200" algn="just">
              <a:lnSpc>
                <a:spcPct val="100000"/>
              </a:lnSpc>
              <a:spcBef>
                <a:spcPts val="515"/>
              </a:spcBef>
              <a:buFont typeface="+mj-lt"/>
              <a:buAutoNum type="arabicPeriod"/>
            </a:pPr>
            <a:r>
              <a:rPr lang="en-US" sz="2400" spc="-50" dirty="0">
                <a:solidFill>
                  <a:srgbClr val="002060"/>
                </a:solidFill>
                <a:latin typeface="Arial" panose="020B0604020202020204" pitchFamily="34" charset="0"/>
                <a:cs typeface="Arial" panose="020B0604020202020204" pitchFamily="34" charset="0"/>
              </a:rPr>
              <a:t>Any </a:t>
            </a:r>
            <a:r>
              <a:rPr lang="en-US" sz="2400" spc="-90" dirty="0">
                <a:solidFill>
                  <a:srgbClr val="002060"/>
                </a:solidFill>
                <a:latin typeface="Arial" panose="020B0604020202020204" pitchFamily="34" charset="0"/>
                <a:cs typeface="Arial" panose="020B0604020202020204" pitchFamily="34" charset="0"/>
              </a:rPr>
              <a:t>equation </a:t>
            </a:r>
            <a:r>
              <a:rPr lang="en-US" sz="2400" spc="-55" dirty="0">
                <a:solidFill>
                  <a:srgbClr val="002060"/>
                </a:solidFill>
                <a:latin typeface="Arial" panose="020B0604020202020204" pitchFamily="34" charset="0"/>
                <a:cs typeface="Arial" panose="020B0604020202020204" pitchFamily="34" charset="0"/>
              </a:rPr>
              <a:t>that </a:t>
            </a:r>
            <a:r>
              <a:rPr lang="en-US" sz="2400" spc="-90" dirty="0">
                <a:solidFill>
                  <a:srgbClr val="002060"/>
                </a:solidFill>
                <a:latin typeface="Arial" panose="020B0604020202020204" pitchFamily="34" charset="0"/>
                <a:cs typeface="Arial" panose="020B0604020202020204" pitchFamily="34" charset="0"/>
              </a:rPr>
              <a:t>applies </a:t>
            </a:r>
            <a:r>
              <a:rPr lang="en-US" sz="2400" spc="-60" dirty="0">
                <a:solidFill>
                  <a:srgbClr val="002060"/>
                </a:solidFill>
                <a:latin typeface="Arial" panose="020B0604020202020204" pitchFamily="34" charset="0"/>
                <a:cs typeface="Arial" panose="020B0604020202020204" pitchFamily="34" charset="0"/>
              </a:rPr>
              <a:t>to </a:t>
            </a:r>
            <a:r>
              <a:rPr lang="en-US" sz="2400" spc="-90" dirty="0">
                <a:solidFill>
                  <a:srgbClr val="002060"/>
                </a:solidFill>
                <a:latin typeface="Arial" panose="020B0604020202020204" pitchFamily="34" charset="0"/>
                <a:cs typeface="Arial" panose="020B0604020202020204" pitchFamily="34" charset="0"/>
              </a:rPr>
              <a:t>the </a:t>
            </a:r>
            <a:r>
              <a:rPr lang="en-US" sz="2400" spc="-75" dirty="0">
                <a:solidFill>
                  <a:srgbClr val="002060"/>
                </a:solidFill>
                <a:latin typeface="Arial" panose="020B0604020202020204" pitchFamily="34" charset="0"/>
                <a:cs typeface="Arial" panose="020B0604020202020204" pitchFamily="34" charset="0"/>
              </a:rPr>
              <a:t>translational </a:t>
            </a:r>
            <a:r>
              <a:rPr lang="en-US" sz="2400" spc="-95" dirty="0">
                <a:solidFill>
                  <a:srgbClr val="002060"/>
                </a:solidFill>
                <a:latin typeface="Arial" panose="020B0604020202020204" pitchFamily="34" charset="0"/>
                <a:cs typeface="Arial" panose="020B0604020202020204" pitchFamily="34" charset="0"/>
              </a:rPr>
              <a:t>system </a:t>
            </a:r>
            <a:r>
              <a:rPr lang="en-US" sz="2400" spc="-45" dirty="0">
                <a:solidFill>
                  <a:srgbClr val="002060"/>
                </a:solidFill>
                <a:latin typeface="Arial" panose="020B0604020202020204" pitchFamily="34" charset="0"/>
                <a:cs typeface="Arial" panose="020B0604020202020204" pitchFamily="34" charset="0"/>
              </a:rPr>
              <a:t>(that </a:t>
            </a:r>
            <a:r>
              <a:rPr lang="en-US" sz="2400" spc="-160" dirty="0">
                <a:solidFill>
                  <a:srgbClr val="002060"/>
                </a:solidFill>
                <a:latin typeface="Arial" panose="020B0604020202020204" pitchFamily="34" charset="0"/>
                <a:cs typeface="Arial" panose="020B0604020202020204" pitchFamily="34" charset="0"/>
              </a:rPr>
              <a:t>we  </a:t>
            </a:r>
            <a:r>
              <a:rPr lang="en-US" sz="2400" spc="-114" dirty="0">
                <a:solidFill>
                  <a:srgbClr val="002060"/>
                </a:solidFill>
                <a:latin typeface="Arial" panose="020B0604020202020204" pitchFamily="34" charset="0"/>
                <a:cs typeface="Arial" panose="020B0604020202020204" pitchFamily="34" charset="0"/>
              </a:rPr>
              <a:t>are </a:t>
            </a:r>
            <a:r>
              <a:rPr lang="en-US" sz="2400" spc="-80" dirty="0">
                <a:solidFill>
                  <a:srgbClr val="002060"/>
                </a:solidFill>
                <a:latin typeface="Arial" panose="020B0604020202020204" pitchFamily="34" charset="0"/>
                <a:cs typeface="Arial" panose="020B0604020202020204" pitchFamily="34" charset="0"/>
              </a:rPr>
              <a:t>familiar </a:t>
            </a:r>
            <a:r>
              <a:rPr lang="en-US" sz="2400" spc="-60" dirty="0">
                <a:solidFill>
                  <a:srgbClr val="002060"/>
                </a:solidFill>
                <a:latin typeface="Arial" panose="020B0604020202020204" pitchFamily="34" charset="0"/>
                <a:cs typeface="Arial" panose="020B0604020202020204" pitchFamily="34" charset="0"/>
              </a:rPr>
              <a:t>with) </a:t>
            </a:r>
            <a:r>
              <a:rPr lang="en-US" sz="2400" spc="-105" dirty="0">
                <a:solidFill>
                  <a:srgbClr val="002060"/>
                </a:solidFill>
                <a:latin typeface="Arial" panose="020B0604020202020204" pitchFamily="34" charset="0"/>
                <a:cs typeface="Arial" panose="020B0604020202020204" pitchFamily="34" charset="0"/>
              </a:rPr>
              <a:t>can </a:t>
            </a:r>
            <a:r>
              <a:rPr lang="en-US" sz="2400" spc="-110" dirty="0">
                <a:solidFill>
                  <a:srgbClr val="002060"/>
                </a:solidFill>
                <a:latin typeface="Arial" panose="020B0604020202020204" pitchFamily="34" charset="0"/>
                <a:cs typeface="Arial" panose="020B0604020202020204" pitchFamily="34" charset="0"/>
              </a:rPr>
              <a:t>be </a:t>
            </a:r>
            <a:r>
              <a:rPr lang="en-US" sz="2400" spc="-85" dirty="0">
                <a:solidFill>
                  <a:srgbClr val="002060"/>
                </a:solidFill>
                <a:latin typeface="Arial" panose="020B0604020202020204" pitchFamily="34" charset="0"/>
                <a:cs typeface="Arial" panose="020B0604020202020204" pitchFamily="34" charset="0"/>
              </a:rPr>
              <a:t>translated  </a:t>
            </a:r>
            <a:r>
              <a:rPr lang="en-US" sz="2400" spc="-75" dirty="0">
                <a:solidFill>
                  <a:srgbClr val="002060"/>
                </a:solidFill>
                <a:latin typeface="Arial" panose="020B0604020202020204" pitchFamily="34" charset="0"/>
                <a:cs typeface="Arial" panose="020B0604020202020204" pitchFamily="34" charset="0"/>
              </a:rPr>
              <a:t>into </a:t>
            </a:r>
            <a:r>
              <a:rPr lang="en-US" sz="2400" spc="-90" dirty="0">
                <a:solidFill>
                  <a:srgbClr val="002060"/>
                </a:solidFill>
                <a:latin typeface="Arial" panose="020B0604020202020204" pitchFamily="34" charset="0"/>
                <a:cs typeface="Arial" panose="020B0604020202020204" pitchFamily="34" charset="0"/>
              </a:rPr>
              <a:t>the </a:t>
            </a:r>
            <a:r>
              <a:rPr lang="en-US" sz="2400" spc="-75" dirty="0">
                <a:solidFill>
                  <a:srgbClr val="002060"/>
                </a:solidFill>
                <a:latin typeface="Arial" panose="020B0604020202020204" pitchFamily="34" charset="0"/>
                <a:cs typeface="Arial" panose="020B0604020202020204" pitchFamily="34" charset="0"/>
              </a:rPr>
              <a:t>rotational </a:t>
            </a:r>
            <a:r>
              <a:rPr lang="en-US" sz="2400" spc="-95" dirty="0">
                <a:solidFill>
                  <a:srgbClr val="002060"/>
                </a:solidFill>
                <a:latin typeface="Arial" panose="020B0604020202020204" pitchFamily="34" charset="0"/>
                <a:cs typeface="Arial" panose="020B0604020202020204" pitchFamily="34" charset="0"/>
              </a:rPr>
              <a:t>system </a:t>
            </a:r>
            <a:r>
              <a:rPr lang="en-US" sz="2400" spc="-60" dirty="0">
                <a:solidFill>
                  <a:srgbClr val="002060"/>
                </a:solidFill>
                <a:latin typeface="Arial" panose="020B0604020202020204" pitchFamily="34" charset="0"/>
                <a:cs typeface="Arial" panose="020B0604020202020204" pitchFamily="34" charset="0"/>
              </a:rPr>
              <a:t>just </a:t>
            </a:r>
            <a:r>
              <a:rPr lang="en-US" sz="2400" spc="-80" dirty="0">
                <a:solidFill>
                  <a:srgbClr val="002060"/>
                </a:solidFill>
                <a:latin typeface="Arial" panose="020B0604020202020204" pitchFamily="34" charset="0"/>
                <a:cs typeface="Arial" panose="020B0604020202020204" pitchFamily="34" charset="0"/>
              </a:rPr>
              <a:t>by </a:t>
            </a:r>
            <a:r>
              <a:rPr lang="en-US" sz="2400" spc="-100" dirty="0">
                <a:solidFill>
                  <a:srgbClr val="002060"/>
                </a:solidFill>
                <a:latin typeface="Arial" panose="020B0604020202020204" pitchFamily="34" charset="0"/>
                <a:cs typeface="Arial" panose="020B0604020202020204" pitchFamily="34" charset="0"/>
              </a:rPr>
              <a:t>replacing </a:t>
            </a:r>
            <a:r>
              <a:rPr lang="en-US" sz="2400" spc="-90" dirty="0">
                <a:solidFill>
                  <a:srgbClr val="002060"/>
                </a:solidFill>
                <a:latin typeface="Arial" panose="020B0604020202020204" pitchFamily="34" charset="0"/>
                <a:cs typeface="Arial" panose="020B0604020202020204" pitchFamily="34" charset="0"/>
              </a:rPr>
              <a:t>the </a:t>
            </a:r>
            <a:r>
              <a:rPr lang="en-US" sz="2400" spc="-85" dirty="0">
                <a:solidFill>
                  <a:srgbClr val="002060"/>
                </a:solidFill>
                <a:latin typeface="Arial" panose="020B0604020202020204" pitchFamily="34" charset="0"/>
                <a:cs typeface="Arial" panose="020B0604020202020204" pitchFamily="34" charset="0"/>
              </a:rPr>
              <a:t>suitable </a:t>
            </a:r>
            <a:r>
              <a:rPr lang="en-US" sz="2400" spc="-95" dirty="0">
                <a:solidFill>
                  <a:srgbClr val="002060"/>
                </a:solidFill>
                <a:latin typeface="Arial" panose="020B0604020202020204" pitchFamily="34" charset="0"/>
                <a:cs typeface="Arial" panose="020B0604020202020204" pitchFamily="34" charset="0"/>
              </a:rPr>
              <a:t>variables </a:t>
            </a:r>
            <a:r>
              <a:rPr lang="en-US" sz="2400" spc="-110" dirty="0">
                <a:solidFill>
                  <a:srgbClr val="002060"/>
                </a:solidFill>
                <a:latin typeface="Arial" panose="020B0604020202020204" pitchFamily="34" charset="0"/>
                <a:cs typeface="Arial" panose="020B0604020202020204" pitchFamily="34" charset="0"/>
              </a:rPr>
              <a:t>as </a:t>
            </a:r>
            <a:r>
              <a:rPr lang="en-US" sz="2400" spc="-114" dirty="0">
                <a:solidFill>
                  <a:srgbClr val="002060"/>
                </a:solidFill>
                <a:latin typeface="Arial" panose="020B0604020202020204" pitchFamily="34" charset="0"/>
                <a:cs typeface="Arial" panose="020B0604020202020204" pitchFamily="34" charset="0"/>
              </a:rPr>
              <a:t>shown </a:t>
            </a:r>
            <a:r>
              <a:rPr lang="en-US" sz="2400" spc="-70" dirty="0">
                <a:solidFill>
                  <a:srgbClr val="002060"/>
                </a:solidFill>
                <a:latin typeface="Arial" panose="020B0604020202020204" pitchFamily="34" charset="0"/>
                <a:cs typeface="Arial" panose="020B0604020202020204" pitchFamily="34" charset="0"/>
              </a:rPr>
              <a:t>in </a:t>
            </a:r>
            <a:r>
              <a:rPr lang="en-US" sz="2400" spc="-90" dirty="0">
                <a:solidFill>
                  <a:srgbClr val="002060"/>
                </a:solidFill>
                <a:latin typeface="Arial" panose="020B0604020202020204" pitchFamily="34" charset="0"/>
                <a:cs typeface="Arial" panose="020B0604020202020204" pitchFamily="34" charset="0"/>
              </a:rPr>
              <a:t>the</a:t>
            </a:r>
            <a:r>
              <a:rPr lang="en-US" sz="2400" spc="55" dirty="0">
                <a:solidFill>
                  <a:srgbClr val="002060"/>
                </a:solidFill>
                <a:latin typeface="Arial" panose="020B0604020202020204" pitchFamily="34" charset="0"/>
                <a:cs typeface="Arial" panose="020B0604020202020204" pitchFamily="34" charset="0"/>
              </a:rPr>
              <a:t> </a:t>
            </a:r>
            <a:r>
              <a:rPr lang="en-US" sz="2400" spc="-75" dirty="0">
                <a:solidFill>
                  <a:srgbClr val="002060"/>
                </a:solidFill>
                <a:latin typeface="Arial" panose="020B0604020202020204" pitchFamily="34" charset="0"/>
                <a:cs typeface="Arial" panose="020B0604020202020204" pitchFamily="34" charset="0"/>
              </a:rPr>
              <a:t>table.</a:t>
            </a:r>
            <a:endParaRPr lang="en-US" sz="2400" dirty="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0" y="0"/>
            <a:ext cx="10515600" cy="647700"/>
          </a:xfrm>
        </p:spPr>
        <p:txBody>
          <a:bodyPr>
            <a:normAutofit/>
          </a:bodyPr>
          <a:lstStyle/>
          <a:p>
            <a:r>
              <a:rPr lang="en-US" sz="3600" b="1" spc="-100" dirty="0">
                <a:solidFill>
                  <a:srgbClr val="002060"/>
                </a:solidFill>
                <a:latin typeface="DejaVu Serif"/>
                <a:cs typeface="DejaVu Serif"/>
              </a:rPr>
              <a:t>Translational </a:t>
            </a:r>
            <a:r>
              <a:rPr lang="en-US" sz="3600" b="1" spc="-110" dirty="0">
                <a:solidFill>
                  <a:srgbClr val="002060"/>
                </a:solidFill>
                <a:latin typeface="DejaVu Serif"/>
                <a:cs typeface="DejaVu Serif"/>
              </a:rPr>
              <a:t>and </a:t>
            </a:r>
            <a:r>
              <a:rPr lang="en-US" sz="3600" b="1" spc="-80" dirty="0">
                <a:solidFill>
                  <a:srgbClr val="002060"/>
                </a:solidFill>
                <a:latin typeface="DejaVu Serif"/>
                <a:cs typeface="DejaVu Serif"/>
              </a:rPr>
              <a:t>Rotational</a:t>
            </a:r>
            <a:r>
              <a:rPr lang="en-US" sz="3600" b="1" spc="-25" dirty="0">
                <a:solidFill>
                  <a:srgbClr val="002060"/>
                </a:solidFill>
                <a:latin typeface="DejaVu Serif"/>
                <a:cs typeface="DejaVu Serif"/>
              </a:rPr>
              <a:t> </a:t>
            </a:r>
            <a:r>
              <a:rPr lang="en-US" sz="3600" b="1" spc="-100" dirty="0">
                <a:solidFill>
                  <a:srgbClr val="002060"/>
                </a:solidFill>
                <a:latin typeface="DejaVu Serif"/>
                <a:cs typeface="DejaVu Serif"/>
              </a:rPr>
              <a:t>Systems</a:t>
            </a:r>
            <a:endParaRPr lang="en-US" sz="3600" dirty="0">
              <a:solidFill>
                <a:srgbClr val="002060"/>
              </a:solidFill>
            </a:endParaRPr>
          </a:p>
        </p:txBody>
      </p:sp>
      <p:pic>
        <p:nvPicPr>
          <p:cNvPr id="7" name="Picture 6"/>
          <p:cNvPicPr>
            <a:picLocks noChangeAspect="1"/>
          </p:cNvPicPr>
          <p:nvPr/>
        </p:nvPicPr>
        <p:blipFill>
          <a:blip r:embed="rId2">
            <a:biLevel thresh="50000"/>
          </a:blip>
          <a:stretch>
            <a:fillRect/>
          </a:stretch>
        </p:blipFill>
        <p:spPr>
          <a:xfrm>
            <a:off x="3815541" y="3180750"/>
            <a:ext cx="6817269" cy="3170652"/>
          </a:xfrm>
          <a:prstGeom prst="rect">
            <a:avLst/>
          </a:prstGeom>
        </p:spPr>
      </p:pic>
    </p:spTree>
    <p:extLst>
      <p:ext uri="{BB962C8B-B14F-4D97-AF65-F5344CB8AC3E}">
        <p14:creationId xmlns:p14="http://schemas.microsoft.com/office/powerpoint/2010/main" val="2548360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54</a:t>
            </a:fld>
            <a:endParaRPr lang="en-US" dirty="0"/>
          </a:p>
        </p:txBody>
      </p:sp>
      <p:sp>
        <p:nvSpPr>
          <p:cNvPr id="2" name="Title 1"/>
          <p:cNvSpPr>
            <a:spLocks noGrp="1"/>
          </p:cNvSpPr>
          <p:nvPr>
            <p:ph type="title" idx="4294967295"/>
          </p:nvPr>
        </p:nvSpPr>
        <p:spPr>
          <a:xfrm>
            <a:off x="0" y="0"/>
            <a:ext cx="10515600" cy="655638"/>
          </a:xfrm>
        </p:spPr>
        <p:txBody>
          <a:bodyPr>
            <a:normAutofit/>
          </a:bodyPr>
          <a:lstStyle/>
          <a:p>
            <a:r>
              <a:rPr lang="en-US" sz="3600" b="1" spc="-100" dirty="0">
                <a:solidFill>
                  <a:srgbClr val="002060"/>
                </a:solidFill>
                <a:latin typeface="DejaVu Serif"/>
                <a:cs typeface="DejaVu Serif"/>
              </a:rPr>
              <a:t>Translational </a:t>
            </a:r>
            <a:r>
              <a:rPr lang="en-US" sz="3600" b="1" spc="-110" dirty="0">
                <a:solidFill>
                  <a:srgbClr val="002060"/>
                </a:solidFill>
                <a:latin typeface="DejaVu Serif"/>
                <a:cs typeface="DejaVu Serif"/>
              </a:rPr>
              <a:t>and </a:t>
            </a:r>
            <a:r>
              <a:rPr lang="en-US" sz="3600" b="1" spc="-80" dirty="0">
                <a:solidFill>
                  <a:srgbClr val="002060"/>
                </a:solidFill>
                <a:latin typeface="DejaVu Serif"/>
                <a:cs typeface="DejaVu Serif"/>
              </a:rPr>
              <a:t>Rotational</a:t>
            </a:r>
            <a:r>
              <a:rPr lang="en-US" sz="3600" b="1" spc="-25" dirty="0">
                <a:solidFill>
                  <a:srgbClr val="002060"/>
                </a:solidFill>
                <a:latin typeface="DejaVu Serif"/>
                <a:cs typeface="DejaVu Serif"/>
              </a:rPr>
              <a:t> </a:t>
            </a:r>
            <a:r>
              <a:rPr lang="en-US" sz="3600" b="1" spc="-100" dirty="0">
                <a:solidFill>
                  <a:srgbClr val="002060"/>
                </a:solidFill>
                <a:latin typeface="DejaVu Serif"/>
                <a:cs typeface="DejaVu Serif"/>
              </a:rPr>
              <a:t>Systems</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224883" y="788291"/>
                <a:ext cx="11742234" cy="4613275"/>
              </a:xfrm>
            </p:spPr>
            <p:txBody>
              <a:bodyPr>
                <a:noAutofit/>
              </a:bodyPr>
              <a:lstStyle/>
              <a:p>
                <a:pPr marL="378460" marR="119380" indent="-342900" algn="just">
                  <a:lnSpc>
                    <a:spcPct val="100000"/>
                  </a:lnSpc>
                  <a:spcBef>
                    <a:spcPts val="95"/>
                  </a:spcBef>
                  <a:buFont typeface="Wingdings" panose="05000000000000000000" pitchFamily="2" charset="2"/>
                  <a:buChar char="v"/>
                </a:pPr>
                <a:r>
                  <a:rPr lang="en-US" sz="2400" spc="-65" dirty="0">
                    <a:solidFill>
                      <a:srgbClr val="002060"/>
                    </a:solidFill>
                    <a:latin typeface="DejaVu Serif"/>
                    <a:cs typeface="DejaVu Serif"/>
                  </a:rPr>
                  <a:t>The </a:t>
                </a:r>
                <a:r>
                  <a:rPr lang="en-US" sz="2400" spc="-90" dirty="0">
                    <a:solidFill>
                      <a:srgbClr val="002060"/>
                    </a:solidFill>
                    <a:latin typeface="DejaVu Serif"/>
                    <a:cs typeface="DejaVu Serif"/>
                  </a:rPr>
                  <a:t>equation </a:t>
                </a:r>
                <a:r>
                  <a:rPr lang="en-US" sz="2400" spc="-55" dirty="0">
                    <a:solidFill>
                      <a:srgbClr val="002060"/>
                    </a:solidFill>
                    <a:latin typeface="DejaVu Serif"/>
                    <a:cs typeface="DejaVu Serif"/>
                  </a:rPr>
                  <a:t>F </a:t>
                </a:r>
                <a:r>
                  <a:rPr lang="en-US" sz="2400" spc="-65" dirty="0">
                    <a:solidFill>
                      <a:srgbClr val="002060"/>
                    </a:solidFill>
                    <a:latin typeface="DejaVu Serif"/>
                    <a:cs typeface="DejaVu Serif"/>
                  </a:rPr>
                  <a:t>= </a:t>
                </a:r>
                <a:r>
                  <a:rPr lang="en-US" sz="2400" spc="-75" dirty="0">
                    <a:solidFill>
                      <a:srgbClr val="002060"/>
                    </a:solidFill>
                    <a:latin typeface="DejaVu Serif"/>
                    <a:cs typeface="DejaVu Serif"/>
                  </a:rPr>
                  <a:t>ma </a:t>
                </a:r>
                <a:r>
                  <a:rPr lang="en-US" sz="2400" spc="-85" dirty="0">
                    <a:solidFill>
                      <a:srgbClr val="002060"/>
                    </a:solidFill>
                    <a:latin typeface="DejaVu Serif"/>
                    <a:cs typeface="DejaVu Serif"/>
                  </a:rPr>
                  <a:t>is </a:t>
                </a:r>
                <a:r>
                  <a:rPr lang="en-US" sz="2400" spc="-95" dirty="0">
                    <a:solidFill>
                      <a:srgbClr val="002060"/>
                    </a:solidFill>
                    <a:latin typeface="DejaVu Serif"/>
                    <a:cs typeface="DejaVu Serif"/>
                  </a:rPr>
                  <a:t>equivalent </a:t>
                </a:r>
                <a:r>
                  <a:rPr lang="en-US" sz="2400" spc="-60" dirty="0">
                    <a:solidFill>
                      <a:srgbClr val="002060"/>
                    </a:solidFill>
                    <a:latin typeface="DejaVu Serif"/>
                    <a:cs typeface="DejaVu Serif"/>
                  </a:rPr>
                  <a:t>to </a:t>
                </a:r>
                <a:r>
                  <a:rPr lang="en-US" sz="2400" spc="-90" dirty="0">
                    <a:solidFill>
                      <a:srgbClr val="002060"/>
                    </a:solidFill>
                    <a:latin typeface="DejaVu Serif"/>
                    <a:cs typeface="DejaVu Serif"/>
                  </a:rPr>
                  <a:t>the equation </a:t>
                </a:r>
                <a14:m>
                  <m:oMath xmlns:m="http://schemas.openxmlformats.org/officeDocument/2006/math">
                    <m:r>
                      <a:rPr lang="en-US" sz="2400" i="1" spc="-90" dirty="0" smtClean="0">
                        <a:solidFill>
                          <a:srgbClr val="002060"/>
                        </a:solidFill>
                        <a:latin typeface="Cambria Math" panose="02040503050406030204" pitchFamily="18" charset="0"/>
                        <a:cs typeface="DejaVu Serif"/>
                      </a:rPr>
                      <m:t>𝑇</m:t>
                    </m:r>
                    <m:r>
                      <a:rPr lang="en-US" sz="2400" i="1" spc="-90" dirty="0" smtClean="0">
                        <a:solidFill>
                          <a:srgbClr val="002060"/>
                        </a:solidFill>
                        <a:latin typeface="Cambria Math" panose="02040503050406030204" pitchFamily="18" charset="0"/>
                        <a:cs typeface="DejaVu Serif"/>
                      </a:rPr>
                      <m:t> = </m:t>
                    </m:r>
                    <m:r>
                      <a:rPr lang="en-US" sz="2400" i="1" spc="10" dirty="0">
                        <a:solidFill>
                          <a:srgbClr val="002060"/>
                        </a:solidFill>
                        <a:latin typeface="Cambria Math" panose="02040503050406030204" pitchFamily="18" charset="0"/>
                        <a:cs typeface="DejaVu Serif"/>
                      </a:rPr>
                      <m:t>𝐼</m:t>
                    </m:r>
                    <m:r>
                      <a:rPr lang="en-US" sz="2400" i="1" spc="10" dirty="0" smtClean="0">
                        <a:solidFill>
                          <a:srgbClr val="002060"/>
                        </a:solidFill>
                        <a:latin typeface="Cambria Math" panose="02040503050406030204" pitchFamily="18" charset="0"/>
                        <a:cs typeface="DejaVu Serif"/>
                      </a:rPr>
                      <m:t>𝛼</m:t>
                    </m:r>
                  </m:oMath>
                </a14:m>
                <a:r>
                  <a:rPr lang="en-US" sz="2400" spc="10" dirty="0">
                    <a:solidFill>
                      <a:srgbClr val="002060"/>
                    </a:solidFill>
                    <a:latin typeface="DejaVu Serif"/>
                    <a:cs typeface="DejaVu Serif"/>
                  </a:rPr>
                  <a:t>. </a:t>
                </a:r>
                <a:r>
                  <a:rPr lang="en-US" sz="2400" spc="-130" dirty="0">
                    <a:solidFill>
                      <a:srgbClr val="002060"/>
                    </a:solidFill>
                    <a:latin typeface="DejaVu Serif"/>
                    <a:cs typeface="DejaVu Serif"/>
                  </a:rPr>
                  <a:t>Some </a:t>
                </a:r>
                <a:r>
                  <a:rPr lang="en-US" sz="2400" spc="-90" dirty="0">
                    <a:solidFill>
                      <a:srgbClr val="002060"/>
                    </a:solidFill>
                    <a:latin typeface="DejaVu Serif"/>
                    <a:cs typeface="DejaVu Serif"/>
                  </a:rPr>
                  <a:t>other </a:t>
                </a:r>
                <a:r>
                  <a:rPr lang="en-US" sz="2400" spc="-100" dirty="0">
                    <a:solidFill>
                      <a:srgbClr val="002060"/>
                    </a:solidFill>
                    <a:latin typeface="DejaVu Serif"/>
                    <a:cs typeface="DejaVu Serif"/>
                  </a:rPr>
                  <a:t>notes on</a:t>
                </a:r>
                <a:r>
                  <a:rPr lang="en-US" sz="2400" spc="-70" dirty="0">
                    <a:solidFill>
                      <a:srgbClr val="002060"/>
                    </a:solidFill>
                    <a:latin typeface="DejaVu Serif"/>
                    <a:cs typeface="DejaVu Serif"/>
                  </a:rPr>
                  <a:t> </a:t>
                </a:r>
                <a:r>
                  <a:rPr lang="en-US" sz="2400" spc="-80" dirty="0">
                    <a:solidFill>
                      <a:srgbClr val="002060"/>
                    </a:solidFill>
                    <a:latin typeface="DejaVu Serif"/>
                    <a:cs typeface="DejaVu Serif"/>
                  </a:rPr>
                  <a:t>Table</a:t>
                </a:r>
                <a:r>
                  <a:rPr lang="en-US" sz="2400" spc="-75" dirty="0">
                    <a:solidFill>
                      <a:srgbClr val="002060"/>
                    </a:solidFill>
                    <a:latin typeface="DejaVu Serif"/>
                    <a:cs typeface="DejaVu Serif"/>
                  </a:rPr>
                  <a:t> 2.1 </a:t>
                </a:r>
                <a:r>
                  <a:rPr lang="en-US" sz="2400" spc="-100" dirty="0">
                    <a:solidFill>
                      <a:srgbClr val="002060"/>
                    </a:solidFill>
                    <a:latin typeface="DejaVu Serif"/>
                    <a:cs typeface="DejaVu Serif"/>
                  </a:rPr>
                  <a:t>are:</a:t>
                </a:r>
              </a:p>
              <a:p>
                <a:pPr marL="127000" marR="119380" algn="just">
                  <a:lnSpc>
                    <a:spcPct val="100000"/>
                  </a:lnSpc>
                  <a:spcBef>
                    <a:spcPts val="95"/>
                  </a:spcBef>
                </a:pPr>
                <a:endParaRPr lang="en-US" sz="2400" dirty="0">
                  <a:solidFill>
                    <a:srgbClr val="002060"/>
                  </a:solidFill>
                  <a:latin typeface="DejaVu Serif"/>
                  <a:cs typeface="DejaVu Serif"/>
                </a:endParaRPr>
              </a:p>
              <a:p>
                <a:pPr marL="378460" indent="-342900" algn="just">
                  <a:lnSpc>
                    <a:spcPct val="100000"/>
                  </a:lnSpc>
                  <a:spcBef>
                    <a:spcPts val="700"/>
                  </a:spcBef>
                  <a:buFont typeface="Wingdings" panose="05000000000000000000" pitchFamily="2" charset="2"/>
                  <a:buChar char="v"/>
                </a:pPr>
                <a:r>
                  <a:rPr lang="en-US" sz="2400" spc="-90" dirty="0">
                    <a:solidFill>
                      <a:srgbClr val="002060"/>
                    </a:solidFill>
                    <a:latin typeface="DejaVu Serif"/>
                    <a:cs typeface="DejaVu Serif"/>
                  </a:rPr>
                  <a:t>There </a:t>
                </a:r>
                <a:r>
                  <a:rPr lang="en-US" sz="2400" spc="-85" dirty="0">
                    <a:solidFill>
                      <a:srgbClr val="002060"/>
                    </a:solidFill>
                    <a:latin typeface="DejaVu Serif"/>
                    <a:cs typeface="DejaVu Serif"/>
                  </a:rPr>
                  <a:t>is </a:t>
                </a:r>
                <a:r>
                  <a:rPr lang="en-US" sz="2400" spc="-100" dirty="0">
                    <a:solidFill>
                      <a:srgbClr val="002060"/>
                    </a:solidFill>
                    <a:latin typeface="DejaVu Serif"/>
                    <a:cs typeface="DejaVu Serif"/>
                  </a:rPr>
                  <a:t>no clear </a:t>
                </a:r>
                <a:r>
                  <a:rPr lang="en-US" sz="2400" spc="-95" dirty="0">
                    <a:solidFill>
                      <a:srgbClr val="002060"/>
                    </a:solidFill>
                    <a:latin typeface="DejaVu Serif"/>
                    <a:cs typeface="DejaVu Serif"/>
                  </a:rPr>
                  <a:t>equivalent </a:t>
                </a:r>
                <a:r>
                  <a:rPr lang="en-US" sz="2400" spc="-90" dirty="0">
                    <a:solidFill>
                      <a:srgbClr val="002060"/>
                    </a:solidFill>
                    <a:latin typeface="DejaVu Serif"/>
                    <a:cs typeface="DejaVu Serif"/>
                  </a:rPr>
                  <a:t>of the </a:t>
                </a:r>
                <a:r>
                  <a:rPr lang="en-US" sz="2400" spc="-75" dirty="0">
                    <a:solidFill>
                      <a:srgbClr val="002060"/>
                    </a:solidFill>
                    <a:latin typeface="DejaVu Serif"/>
                    <a:cs typeface="DejaVu Serif"/>
                  </a:rPr>
                  <a:t>potential </a:t>
                </a:r>
                <a:r>
                  <a:rPr lang="en-US" sz="2400" spc="-114" dirty="0">
                    <a:solidFill>
                      <a:srgbClr val="002060"/>
                    </a:solidFill>
                    <a:latin typeface="DejaVu Serif"/>
                    <a:cs typeface="DejaVu Serif"/>
                  </a:rPr>
                  <a:t>energy </a:t>
                </a:r>
                <a:r>
                  <a:rPr lang="en-US" sz="2400" spc="-90" dirty="0">
                    <a:solidFill>
                      <a:srgbClr val="002060"/>
                    </a:solidFill>
                    <a:latin typeface="DejaVu Serif"/>
                    <a:cs typeface="DejaVu Serif"/>
                  </a:rPr>
                  <a:t>of the </a:t>
                </a:r>
                <a:r>
                  <a:rPr lang="en-US" sz="2400" spc="-75" dirty="0">
                    <a:solidFill>
                      <a:srgbClr val="002060"/>
                    </a:solidFill>
                    <a:latin typeface="DejaVu Serif"/>
                    <a:cs typeface="DejaVu Serif"/>
                  </a:rPr>
                  <a:t>translational </a:t>
                </a:r>
                <a:r>
                  <a:rPr lang="en-US" sz="2400" spc="-95" dirty="0">
                    <a:solidFill>
                      <a:srgbClr val="002060"/>
                    </a:solidFill>
                    <a:latin typeface="DejaVu Serif"/>
                    <a:cs typeface="DejaVu Serif"/>
                  </a:rPr>
                  <a:t>system </a:t>
                </a:r>
                <a:r>
                  <a:rPr lang="en-US" sz="2400" spc="-20" dirty="0">
                    <a:solidFill>
                      <a:srgbClr val="002060"/>
                    </a:solidFill>
                    <a:latin typeface="DejaVu Serif"/>
                    <a:cs typeface="DejaVu Serif"/>
                  </a:rPr>
                  <a:t>(P </a:t>
                </a:r>
                <a:r>
                  <a:rPr lang="en-US" sz="2400" spc="5" dirty="0">
                    <a:solidFill>
                      <a:srgbClr val="002060"/>
                    </a:solidFill>
                    <a:latin typeface="DejaVu Serif"/>
                    <a:cs typeface="DejaVu Serif"/>
                  </a:rPr>
                  <a:t>E </a:t>
                </a:r>
                <a:r>
                  <a:rPr lang="en-US" sz="2400" spc="-65" dirty="0">
                    <a:solidFill>
                      <a:srgbClr val="002060"/>
                    </a:solidFill>
                    <a:latin typeface="DejaVu Serif"/>
                    <a:cs typeface="DejaVu Serif"/>
                  </a:rPr>
                  <a:t>= </a:t>
                </a:r>
                <a:r>
                  <a:rPr lang="en-US" sz="2400" spc="-70" dirty="0" err="1">
                    <a:solidFill>
                      <a:srgbClr val="002060"/>
                    </a:solidFill>
                    <a:latin typeface="DejaVu Serif"/>
                    <a:cs typeface="DejaVu Serif"/>
                  </a:rPr>
                  <a:t>mgh</a:t>
                </a:r>
                <a:r>
                  <a:rPr lang="en-US" sz="2400" spc="-70" dirty="0">
                    <a:solidFill>
                      <a:srgbClr val="002060"/>
                    </a:solidFill>
                    <a:latin typeface="DejaVu Serif"/>
                    <a:cs typeface="DejaVu Serif"/>
                  </a:rPr>
                  <a:t>) in </a:t>
                </a:r>
                <a:r>
                  <a:rPr lang="en-US" sz="2400" spc="-90" dirty="0">
                    <a:solidFill>
                      <a:srgbClr val="002060"/>
                    </a:solidFill>
                    <a:latin typeface="DejaVu Serif"/>
                    <a:cs typeface="DejaVu Serif"/>
                  </a:rPr>
                  <a:t>the  </a:t>
                </a:r>
                <a:r>
                  <a:rPr lang="en-US" sz="2400" spc="-75" dirty="0">
                    <a:solidFill>
                      <a:srgbClr val="002060"/>
                    </a:solidFill>
                    <a:latin typeface="DejaVu Serif"/>
                    <a:cs typeface="DejaVu Serif"/>
                  </a:rPr>
                  <a:t>rotational</a:t>
                </a:r>
                <a:r>
                  <a:rPr lang="en-US" sz="2400" spc="5" dirty="0">
                    <a:solidFill>
                      <a:srgbClr val="002060"/>
                    </a:solidFill>
                    <a:latin typeface="DejaVu Serif"/>
                    <a:cs typeface="DejaVu Serif"/>
                  </a:rPr>
                  <a:t> </a:t>
                </a:r>
                <a:r>
                  <a:rPr lang="en-US" sz="2400" spc="-90" dirty="0">
                    <a:solidFill>
                      <a:srgbClr val="002060"/>
                    </a:solidFill>
                    <a:latin typeface="DejaVu Serif"/>
                    <a:cs typeface="DejaVu Serif"/>
                  </a:rPr>
                  <a:t>system.</a:t>
                </a:r>
              </a:p>
              <a:p>
                <a:pPr marL="378460" indent="-342900" algn="just">
                  <a:lnSpc>
                    <a:spcPct val="100000"/>
                  </a:lnSpc>
                  <a:spcBef>
                    <a:spcPts val="700"/>
                  </a:spcBef>
                  <a:buFont typeface="Wingdings" panose="05000000000000000000" pitchFamily="2" charset="2"/>
                  <a:buChar char="v"/>
                </a:pPr>
                <a:endParaRPr lang="en-US" sz="2400" dirty="0">
                  <a:solidFill>
                    <a:srgbClr val="002060"/>
                  </a:solidFill>
                  <a:latin typeface="DejaVu Serif"/>
                  <a:cs typeface="DejaVu Serif"/>
                </a:endParaRPr>
              </a:p>
              <a:p>
                <a:pPr marL="378460" indent="-342900" algn="just">
                  <a:lnSpc>
                    <a:spcPct val="100000"/>
                  </a:lnSpc>
                  <a:spcBef>
                    <a:spcPts val="700"/>
                  </a:spcBef>
                  <a:buFont typeface="Wingdings" panose="05000000000000000000" pitchFamily="2" charset="2"/>
                  <a:buChar char="v"/>
                </a:pPr>
                <a:r>
                  <a:rPr lang="en-US" sz="2400" spc="-65" dirty="0">
                    <a:solidFill>
                      <a:srgbClr val="002060"/>
                    </a:solidFill>
                    <a:latin typeface="DejaVu Serif"/>
                    <a:cs typeface="DejaVu Serif"/>
                  </a:rPr>
                  <a:t>The </a:t>
                </a:r>
                <a:r>
                  <a:rPr lang="en-US" sz="2400" spc="-85" dirty="0">
                    <a:solidFill>
                      <a:srgbClr val="002060"/>
                    </a:solidFill>
                    <a:latin typeface="DejaVu Serif"/>
                    <a:cs typeface="DejaVu Serif"/>
                  </a:rPr>
                  <a:t>time derivative </a:t>
                </a:r>
                <a:r>
                  <a:rPr lang="en-US" sz="2400" spc="-90" dirty="0">
                    <a:solidFill>
                      <a:srgbClr val="002060"/>
                    </a:solidFill>
                    <a:latin typeface="DejaVu Serif"/>
                    <a:cs typeface="DejaVu Serif"/>
                  </a:rPr>
                  <a:t>of the </a:t>
                </a:r>
                <a:r>
                  <a:rPr lang="en-US" sz="2400" spc="-95" dirty="0">
                    <a:solidFill>
                      <a:srgbClr val="002060"/>
                    </a:solidFill>
                    <a:latin typeface="DejaVu Serif"/>
                    <a:cs typeface="DejaVu Serif"/>
                  </a:rPr>
                  <a:t>acceleration </a:t>
                </a:r>
                <a:r>
                  <a:rPr lang="en-US" sz="2400" spc="-70" dirty="0">
                    <a:solidFill>
                      <a:srgbClr val="002060"/>
                    </a:solidFill>
                    <a:latin typeface="DejaVu Serif"/>
                    <a:cs typeface="DejaVu Serif"/>
                  </a:rPr>
                  <a:t>in </a:t>
                </a:r>
                <a:r>
                  <a:rPr lang="en-US" sz="2400" spc="-90" dirty="0">
                    <a:solidFill>
                      <a:srgbClr val="002060"/>
                    </a:solidFill>
                    <a:latin typeface="DejaVu Serif"/>
                    <a:cs typeface="DejaVu Serif"/>
                  </a:rPr>
                  <a:t>the </a:t>
                </a:r>
                <a:r>
                  <a:rPr lang="en-US" sz="2400" spc="-85" dirty="0">
                    <a:solidFill>
                      <a:srgbClr val="002060"/>
                    </a:solidFill>
                    <a:latin typeface="DejaVu Serif"/>
                    <a:cs typeface="DejaVu Serif"/>
                  </a:rPr>
                  <a:t>rectilinear </a:t>
                </a:r>
                <a:r>
                  <a:rPr lang="en-US" sz="2400" spc="-75" dirty="0">
                    <a:solidFill>
                      <a:srgbClr val="002060"/>
                    </a:solidFill>
                    <a:latin typeface="DejaVu Serif"/>
                    <a:cs typeface="DejaVu Serif"/>
                  </a:rPr>
                  <a:t>translation </a:t>
                </a:r>
                <a:r>
                  <a:rPr lang="en-US" sz="2400" spc="-95" dirty="0">
                    <a:solidFill>
                      <a:srgbClr val="002060"/>
                    </a:solidFill>
                    <a:latin typeface="DejaVu Serif"/>
                    <a:cs typeface="DejaVu Serif"/>
                  </a:rPr>
                  <a:t>system </a:t>
                </a:r>
                <a:r>
                  <a:rPr lang="en-US" sz="2400" spc="-85" dirty="0">
                    <a:solidFill>
                      <a:srgbClr val="002060"/>
                    </a:solidFill>
                    <a:latin typeface="DejaVu Serif"/>
                    <a:cs typeface="DejaVu Serif"/>
                  </a:rPr>
                  <a:t>is </a:t>
                </a:r>
                <a:r>
                  <a:rPr lang="en-US" sz="2400" spc="-90" dirty="0">
                    <a:solidFill>
                      <a:srgbClr val="002060"/>
                    </a:solidFill>
                    <a:latin typeface="DejaVu Serif"/>
                    <a:cs typeface="DejaVu Serif"/>
                  </a:rPr>
                  <a:t>called the </a:t>
                </a:r>
                <a:r>
                  <a:rPr lang="en-US" sz="2400" spc="-75" dirty="0">
                    <a:solidFill>
                      <a:srgbClr val="002060"/>
                    </a:solidFill>
                    <a:latin typeface="DejaVu Serif"/>
                    <a:cs typeface="DejaVu Serif"/>
                  </a:rPr>
                  <a:t>jerk, </a:t>
                </a:r>
                <a:r>
                  <a:rPr lang="en-US" sz="2400" spc="-95" dirty="0">
                    <a:solidFill>
                      <a:srgbClr val="002060"/>
                    </a:solidFill>
                    <a:latin typeface="DejaVu Serif"/>
                    <a:cs typeface="DejaVu Serif"/>
                  </a:rPr>
                  <a:t>and </a:t>
                </a:r>
                <a:r>
                  <a:rPr lang="en-US" sz="2400" spc="-30" dirty="0">
                    <a:solidFill>
                      <a:srgbClr val="002060"/>
                    </a:solidFill>
                    <a:latin typeface="DejaVu Serif"/>
                    <a:cs typeface="DejaVu Serif"/>
                  </a:rPr>
                  <a:t>it </a:t>
                </a:r>
                <a:r>
                  <a:rPr lang="en-US" sz="2400" spc="-85" dirty="0">
                    <a:solidFill>
                      <a:srgbClr val="002060"/>
                    </a:solidFill>
                    <a:latin typeface="DejaVu Serif"/>
                    <a:cs typeface="DejaVu Serif"/>
                  </a:rPr>
                  <a:t>is  </a:t>
                </a:r>
                <a:r>
                  <a:rPr lang="en-US" sz="2400" spc="-95" dirty="0">
                    <a:solidFill>
                      <a:srgbClr val="002060"/>
                    </a:solidFill>
                    <a:latin typeface="DejaVu Serif"/>
                    <a:cs typeface="DejaVu Serif"/>
                  </a:rPr>
                  <a:t>an </a:t>
                </a:r>
                <a:r>
                  <a:rPr lang="en-US" sz="2400" spc="-75" dirty="0">
                    <a:solidFill>
                      <a:srgbClr val="002060"/>
                    </a:solidFill>
                    <a:latin typeface="DejaVu Serif"/>
                    <a:cs typeface="DejaVu Serif"/>
                  </a:rPr>
                  <a:t>important quantity </a:t>
                </a:r>
                <a:r>
                  <a:rPr lang="en-US" sz="2400" spc="-70" dirty="0">
                    <a:solidFill>
                      <a:srgbClr val="002060"/>
                    </a:solidFill>
                    <a:latin typeface="DejaVu Serif"/>
                    <a:cs typeface="DejaVu Serif"/>
                  </a:rPr>
                  <a:t>in </a:t>
                </a:r>
                <a:r>
                  <a:rPr lang="en-US" sz="2400" spc="-120" dirty="0">
                    <a:solidFill>
                      <a:srgbClr val="002060"/>
                    </a:solidFill>
                    <a:latin typeface="DejaVu Serif"/>
                    <a:cs typeface="DejaVu Serif"/>
                  </a:rPr>
                  <a:t>passenger </a:t>
                </a:r>
                <a:r>
                  <a:rPr lang="en-US" sz="2400" spc="-80" dirty="0">
                    <a:solidFill>
                      <a:srgbClr val="002060"/>
                    </a:solidFill>
                    <a:latin typeface="DejaVu Serif"/>
                    <a:cs typeface="DejaVu Serif"/>
                  </a:rPr>
                  <a:t>transport </a:t>
                </a:r>
                <a:r>
                  <a:rPr lang="en-US" sz="2400" spc="-95" dirty="0">
                    <a:solidFill>
                      <a:srgbClr val="002060"/>
                    </a:solidFill>
                    <a:latin typeface="DejaVu Serif"/>
                    <a:cs typeface="DejaVu Serif"/>
                  </a:rPr>
                  <a:t>systems, </a:t>
                </a:r>
                <a:r>
                  <a:rPr lang="en-US" sz="2400" spc="-114" dirty="0">
                    <a:solidFill>
                      <a:srgbClr val="002060"/>
                    </a:solidFill>
                    <a:latin typeface="DejaVu Serif"/>
                    <a:cs typeface="DejaVu Serif"/>
                  </a:rPr>
                  <a:t>such </a:t>
                </a:r>
                <a:r>
                  <a:rPr lang="en-US" sz="2400" spc="-110" dirty="0">
                    <a:solidFill>
                      <a:srgbClr val="002060"/>
                    </a:solidFill>
                    <a:latin typeface="DejaVu Serif"/>
                    <a:cs typeface="DejaVu Serif"/>
                  </a:rPr>
                  <a:t>as </a:t>
                </a:r>
                <a:r>
                  <a:rPr lang="en-US" sz="2400" spc="-100" dirty="0">
                    <a:solidFill>
                      <a:srgbClr val="002060"/>
                    </a:solidFill>
                    <a:latin typeface="DejaVu Serif"/>
                    <a:cs typeface="DejaVu Serif"/>
                  </a:rPr>
                  <a:t>elevators </a:t>
                </a:r>
                <a:r>
                  <a:rPr lang="en-US" sz="2400" spc="-95" dirty="0">
                    <a:solidFill>
                      <a:srgbClr val="002060"/>
                    </a:solidFill>
                    <a:latin typeface="DejaVu Serif"/>
                    <a:cs typeface="DejaVu Serif"/>
                  </a:rPr>
                  <a:t>and </a:t>
                </a:r>
                <a:r>
                  <a:rPr lang="en-US" sz="2400" spc="-75" dirty="0">
                    <a:solidFill>
                      <a:srgbClr val="002060"/>
                    </a:solidFill>
                    <a:latin typeface="DejaVu Serif"/>
                    <a:cs typeface="DejaVu Serif"/>
                  </a:rPr>
                  <a:t>trains. </a:t>
                </a:r>
                <a:r>
                  <a:rPr lang="en-US" sz="2400" spc="-30" dirty="0">
                    <a:solidFill>
                      <a:srgbClr val="002060"/>
                    </a:solidFill>
                    <a:latin typeface="DejaVu Serif"/>
                    <a:cs typeface="DejaVu Serif"/>
                  </a:rPr>
                  <a:t>It </a:t>
                </a:r>
                <a:r>
                  <a:rPr lang="en-US" sz="2400" spc="-85" dirty="0">
                    <a:solidFill>
                      <a:srgbClr val="002060"/>
                    </a:solidFill>
                    <a:latin typeface="DejaVu Serif"/>
                    <a:cs typeface="DejaVu Serif"/>
                  </a:rPr>
                  <a:t>is </a:t>
                </a:r>
                <a:r>
                  <a:rPr lang="en-US" sz="2400" spc="-105" dirty="0">
                    <a:solidFill>
                      <a:srgbClr val="002060"/>
                    </a:solidFill>
                    <a:latin typeface="DejaVu Serif"/>
                    <a:cs typeface="DejaVu Serif"/>
                  </a:rPr>
                  <a:t>considered </a:t>
                </a:r>
                <a:r>
                  <a:rPr lang="en-US" sz="2400" spc="-60" dirty="0">
                    <a:solidFill>
                      <a:srgbClr val="002060"/>
                    </a:solidFill>
                    <a:latin typeface="DejaVu Serif"/>
                    <a:cs typeface="DejaVu Serif"/>
                  </a:rPr>
                  <a:t>to  </a:t>
                </a:r>
                <a:r>
                  <a:rPr lang="en-US" sz="2400" spc="-110" dirty="0">
                    <a:solidFill>
                      <a:srgbClr val="002060"/>
                    </a:solidFill>
                    <a:latin typeface="DejaVu Serif"/>
                    <a:cs typeface="DejaVu Serif"/>
                  </a:rPr>
                  <a:t>be </a:t>
                </a:r>
                <a:r>
                  <a:rPr lang="en-US" sz="2400" spc="-95" dirty="0">
                    <a:solidFill>
                      <a:srgbClr val="002060"/>
                    </a:solidFill>
                    <a:latin typeface="DejaVu Serif"/>
                    <a:cs typeface="DejaVu Serif"/>
                  </a:rPr>
                  <a:t>an </a:t>
                </a:r>
                <a:r>
                  <a:rPr lang="en-US" sz="2400" spc="-80" dirty="0">
                    <a:solidFill>
                      <a:srgbClr val="002060"/>
                    </a:solidFill>
                    <a:latin typeface="DejaVu Serif"/>
                    <a:cs typeface="DejaVu Serif"/>
                  </a:rPr>
                  <a:t>indicator </a:t>
                </a:r>
                <a:r>
                  <a:rPr lang="en-US" sz="2400" spc="-90" dirty="0">
                    <a:solidFill>
                      <a:srgbClr val="002060"/>
                    </a:solidFill>
                    <a:latin typeface="DejaVu Serif"/>
                    <a:cs typeface="DejaVu Serif"/>
                  </a:rPr>
                  <a:t>of </a:t>
                </a:r>
                <a:r>
                  <a:rPr lang="en-US" sz="2400" spc="-120" dirty="0">
                    <a:solidFill>
                      <a:srgbClr val="002060"/>
                    </a:solidFill>
                    <a:latin typeface="DejaVu Serif"/>
                    <a:cs typeface="DejaVu Serif"/>
                  </a:rPr>
                  <a:t>passenger </a:t>
                </a:r>
                <a:r>
                  <a:rPr lang="en-US" sz="2400" spc="-85" dirty="0">
                    <a:solidFill>
                      <a:srgbClr val="002060"/>
                    </a:solidFill>
                    <a:latin typeface="DejaVu Serif"/>
                    <a:cs typeface="DejaVu Serif"/>
                  </a:rPr>
                  <a:t>comfort. </a:t>
                </a:r>
              </a:p>
              <a:p>
                <a:pPr marL="378460" indent="-342900" algn="just">
                  <a:lnSpc>
                    <a:spcPct val="100000"/>
                  </a:lnSpc>
                  <a:spcBef>
                    <a:spcPts val="700"/>
                  </a:spcBef>
                  <a:buFont typeface="Wingdings" panose="05000000000000000000" pitchFamily="2" charset="2"/>
                  <a:buChar char="v"/>
                </a:pPr>
                <a:endParaRPr lang="en-US" sz="2400" spc="-85" dirty="0">
                  <a:solidFill>
                    <a:srgbClr val="002060"/>
                  </a:solidFill>
                  <a:latin typeface="DejaVu Serif"/>
                  <a:cs typeface="DejaVu Serif"/>
                </a:endParaRPr>
              </a:p>
              <a:p>
                <a:pPr marL="378460" indent="-342900" algn="just">
                  <a:lnSpc>
                    <a:spcPct val="100000"/>
                  </a:lnSpc>
                  <a:spcBef>
                    <a:spcPts val="700"/>
                  </a:spcBef>
                  <a:buFont typeface="Wingdings" panose="05000000000000000000" pitchFamily="2" charset="2"/>
                  <a:buChar char="v"/>
                </a:pPr>
                <a:r>
                  <a:rPr lang="en-US" sz="2400" spc="-65" dirty="0">
                    <a:solidFill>
                      <a:srgbClr val="002060"/>
                    </a:solidFill>
                    <a:latin typeface="DejaVu Serif"/>
                    <a:cs typeface="DejaVu Serif"/>
                  </a:rPr>
                  <a:t>The </a:t>
                </a:r>
                <a:r>
                  <a:rPr lang="en-US" sz="2400" spc="-114" dirty="0">
                    <a:solidFill>
                      <a:srgbClr val="002060"/>
                    </a:solidFill>
                    <a:latin typeface="DejaVu Serif"/>
                    <a:cs typeface="DejaVu Serif"/>
                  </a:rPr>
                  <a:t>second </a:t>
                </a:r>
                <a:r>
                  <a:rPr lang="en-US" sz="2400" spc="-85" dirty="0">
                    <a:solidFill>
                      <a:srgbClr val="002060"/>
                    </a:solidFill>
                    <a:latin typeface="DejaVu Serif"/>
                    <a:cs typeface="DejaVu Serif"/>
                  </a:rPr>
                  <a:t>time derivative </a:t>
                </a:r>
                <a:r>
                  <a:rPr lang="en-US" sz="2400" spc="-90" dirty="0">
                    <a:solidFill>
                      <a:srgbClr val="002060"/>
                    </a:solidFill>
                    <a:latin typeface="DejaVu Serif"/>
                    <a:cs typeface="DejaVu Serif"/>
                  </a:rPr>
                  <a:t>of the </a:t>
                </a:r>
                <a:r>
                  <a:rPr lang="en-US" sz="2400" spc="-95" dirty="0">
                    <a:solidFill>
                      <a:srgbClr val="002060"/>
                    </a:solidFill>
                    <a:latin typeface="DejaVu Serif"/>
                    <a:cs typeface="DejaVu Serif"/>
                  </a:rPr>
                  <a:t>acceleration </a:t>
                </a:r>
                <a:r>
                  <a:rPr lang="en-US" sz="2400" spc="-85" dirty="0">
                    <a:solidFill>
                      <a:srgbClr val="002060"/>
                    </a:solidFill>
                    <a:latin typeface="DejaVu Serif"/>
                    <a:cs typeface="DejaVu Serif"/>
                  </a:rPr>
                  <a:t>is </a:t>
                </a:r>
                <a:r>
                  <a:rPr lang="en-US" sz="2400" spc="-90" dirty="0">
                    <a:solidFill>
                      <a:srgbClr val="002060"/>
                    </a:solidFill>
                    <a:latin typeface="DejaVu Serif"/>
                    <a:cs typeface="DejaVu Serif"/>
                  </a:rPr>
                  <a:t>called the jounce,  </a:t>
                </a:r>
                <a:r>
                  <a:rPr lang="en-US" sz="2400" spc="-95" dirty="0">
                    <a:solidFill>
                      <a:srgbClr val="002060"/>
                    </a:solidFill>
                    <a:latin typeface="DejaVu Serif"/>
                    <a:cs typeface="DejaVu Serif"/>
                  </a:rPr>
                  <a:t>and </a:t>
                </a:r>
                <a:r>
                  <a:rPr lang="en-US" sz="2400" spc="-70" dirty="0">
                    <a:solidFill>
                      <a:srgbClr val="002060"/>
                    </a:solidFill>
                    <a:latin typeface="DejaVu Serif"/>
                    <a:cs typeface="DejaVu Serif"/>
                  </a:rPr>
                  <a:t>this </a:t>
                </a:r>
                <a:r>
                  <a:rPr lang="en-US" sz="2400" spc="-75" dirty="0">
                    <a:solidFill>
                      <a:srgbClr val="002060"/>
                    </a:solidFill>
                    <a:latin typeface="DejaVu Serif"/>
                    <a:cs typeface="DejaVu Serif"/>
                  </a:rPr>
                  <a:t>quantity </a:t>
                </a:r>
                <a:r>
                  <a:rPr lang="en-US" sz="2400" spc="-85" dirty="0">
                    <a:solidFill>
                      <a:srgbClr val="002060"/>
                    </a:solidFill>
                    <a:latin typeface="DejaVu Serif"/>
                    <a:cs typeface="DejaVu Serif"/>
                  </a:rPr>
                  <a:t>is </a:t>
                </a:r>
                <a:r>
                  <a:rPr lang="en-US" sz="2400" spc="-75" dirty="0">
                    <a:solidFill>
                      <a:srgbClr val="002060"/>
                    </a:solidFill>
                    <a:latin typeface="DejaVu Serif"/>
                    <a:cs typeface="DejaVu Serif"/>
                  </a:rPr>
                  <a:t>not important </a:t>
                </a:r>
                <a:r>
                  <a:rPr lang="en-US" sz="2400" spc="-70" dirty="0">
                    <a:solidFill>
                      <a:srgbClr val="002060"/>
                    </a:solidFill>
                    <a:latin typeface="DejaVu Serif"/>
                    <a:cs typeface="DejaVu Serif"/>
                  </a:rPr>
                  <a:t>in </a:t>
                </a:r>
                <a:r>
                  <a:rPr lang="en-US" sz="2400" spc="-85" dirty="0">
                    <a:solidFill>
                      <a:srgbClr val="002060"/>
                    </a:solidFill>
                    <a:latin typeface="DejaVu Serif"/>
                    <a:cs typeface="DejaVu Serif"/>
                  </a:rPr>
                  <a:t>practice. </a:t>
                </a:r>
                <a:r>
                  <a:rPr lang="en-US" sz="2400" spc="-70" dirty="0">
                    <a:solidFill>
                      <a:srgbClr val="002060"/>
                    </a:solidFill>
                    <a:latin typeface="DejaVu Serif"/>
                    <a:cs typeface="DejaVu Serif"/>
                  </a:rPr>
                  <a:t>Although </a:t>
                </a:r>
                <a:r>
                  <a:rPr lang="en-US" sz="2400" spc="-110" dirty="0">
                    <a:solidFill>
                      <a:srgbClr val="002060"/>
                    </a:solidFill>
                    <a:latin typeface="DejaVu Serif"/>
                    <a:cs typeface="DejaVu Serif"/>
                  </a:rPr>
                  <a:t>this </a:t>
                </a:r>
                <a:r>
                  <a:rPr lang="en-US" sz="2400" spc="-85" dirty="0">
                    <a:solidFill>
                      <a:srgbClr val="002060"/>
                    </a:solidFill>
                    <a:latin typeface="DejaVu Serif"/>
                    <a:cs typeface="DejaVu Serif"/>
                  </a:rPr>
                  <a:t>quantity </a:t>
                </a:r>
                <a:r>
                  <a:rPr lang="en-US" sz="2400" spc="-110" dirty="0">
                    <a:solidFill>
                      <a:srgbClr val="002060"/>
                    </a:solidFill>
                    <a:latin typeface="DejaVu Serif"/>
                    <a:cs typeface="DejaVu Serif"/>
                  </a:rPr>
                  <a:t>has </a:t>
                </a:r>
                <a:r>
                  <a:rPr lang="en-US" sz="2400" spc="-100" dirty="0">
                    <a:solidFill>
                      <a:srgbClr val="002060"/>
                    </a:solidFill>
                    <a:latin typeface="DejaVu Serif"/>
                    <a:cs typeface="DejaVu Serif"/>
                  </a:rPr>
                  <a:t>equivalent </a:t>
                </a:r>
                <a:r>
                  <a:rPr lang="en-US" sz="2400" spc="-70" dirty="0">
                    <a:solidFill>
                      <a:srgbClr val="002060"/>
                    </a:solidFill>
                    <a:latin typeface="DejaVu Serif"/>
                    <a:cs typeface="DejaVu Serif"/>
                  </a:rPr>
                  <a:t>in </a:t>
                </a:r>
                <a:r>
                  <a:rPr lang="en-US" sz="2400" spc="-90" dirty="0">
                    <a:solidFill>
                      <a:srgbClr val="002060"/>
                    </a:solidFill>
                    <a:latin typeface="DejaVu Serif"/>
                    <a:cs typeface="DejaVu Serif"/>
                  </a:rPr>
                  <a:t>the </a:t>
                </a:r>
                <a:r>
                  <a:rPr lang="en-US" sz="2400" spc="-75" dirty="0">
                    <a:solidFill>
                      <a:srgbClr val="002060"/>
                    </a:solidFill>
                    <a:latin typeface="DejaVu Serif"/>
                    <a:cs typeface="DejaVu Serif"/>
                  </a:rPr>
                  <a:t>rotational </a:t>
                </a:r>
                <a:r>
                  <a:rPr lang="en-US" sz="2400" spc="-90" dirty="0">
                    <a:solidFill>
                      <a:srgbClr val="002060"/>
                    </a:solidFill>
                    <a:latin typeface="DejaVu Serif"/>
                    <a:cs typeface="DejaVu Serif"/>
                  </a:rPr>
                  <a:t>system, </a:t>
                </a:r>
                <a:r>
                  <a:rPr lang="en-US" sz="2400" spc="-75" dirty="0">
                    <a:solidFill>
                      <a:srgbClr val="002060"/>
                    </a:solidFill>
                    <a:latin typeface="DejaVu Serif"/>
                    <a:cs typeface="DejaVu Serif"/>
                  </a:rPr>
                  <a:t>which is</a:t>
                </a:r>
                <a:r>
                  <a:rPr lang="en-US" sz="2400" spc="-114" dirty="0">
                    <a:solidFill>
                      <a:srgbClr val="002060"/>
                    </a:solidFill>
                    <a:latin typeface="DejaVu Serif"/>
                    <a:cs typeface="DejaVu Serif"/>
                  </a:rPr>
                  <a:t> </a:t>
                </a:r>
                <a:r>
                  <a:rPr lang="en-US" sz="2400" spc="-75" dirty="0">
                    <a:solidFill>
                      <a:srgbClr val="002060"/>
                    </a:solidFill>
                    <a:latin typeface="DejaVu Serif"/>
                    <a:cs typeface="DejaVu Serif"/>
                  </a:rPr>
                  <a:t>not </a:t>
                </a:r>
                <a:r>
                  <a:rPr lang="en-US" sz="2400" spc="-114" dirty="0">
                    <a:solidFill>
                      <a:srgbClr val="002060"/>
                    </a:solidFill>
                    <a:latin typeface="DejaVu Serif"/>
                    <a:cs typeface="DejaVu Serif"/>
                  </a:rPr>
                  <a:t>used </a:t>
                </a:r>
                <a:r>
                  <a:rPr lang="en-US" sz="2400" spc="-70" dirty="0">
                    <a:solidFill>
                      <a:srgbClr val="002060"/>
                    </a:solidFill>
                    <a:latin typeface="DejaVu Serif"/>
                    <a:cs typeface="DejaVu Serif"/>
                  </a:rPr>
                  <a:t>in </a:t>
                </a:r>
                <a:r>
                  <a:rPr lang="en-US" sz="2400" spc="-90" dirty="0">
                    <a:solidFill>
                      <a:srgbClr val="002060"/>
                    </a:solidFill>
                    <a:latin typeface="DejaVu Serif"/>
                    <a:cs typeface="DejaVu Serif"/>
                  </a:rPr>
                  <a:t>practice.</a:t>
                </a:r>
                <a:endParaRPr lang="en-US" sz="2400" dirty="0">
                  <a:solidFill>
                    <a:srgbClr val="002060"/>
                  </a:solidFill>
                  <a:latin typeface="DejaVu Serif"/>
                  <a:cs typeface="DejaVu Serif"/>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224883" y="788291"/>
                <a:ext cx="11742234" cy="4613275"/>
              </a:xfrm>
              <a:blipFill>
                <a:blip r:embed="rId2"/>
                <a:stretch>
                  <a:fillRect l="-1194" t="-925" r="-1558" b="-21400"/>
                </a:stretch>
              </a:blipFill>
            </p:spPr>
            <p:txBody>
              <a:bodyPr/>
              <a:lstStyle/>
              <a:p>
                <a:r>
                  <a:rPr lang="en-US">
                    <a:noFill/>
                  </a:rPr>
                  <a:t> </a:t>
                </a:r>
              </a:p>
            </p:txBody>
          </p:sp>
        </mc:Fallback>
      </mc:AlternateContent>
    </p:spTree>
    <p:extLst>
      <p:ext uri="{BB962C8B-B14F-4D97-AF65-F5344CB8AC3E}">
        <p14:creationId xmlns:p14="http://schemas.microsoft.com/office/powerpoint/2010/main" val="3973145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55</a:t>
            </a:fld>
            <a:endParaRPr lang="en-US" dirty="0"/>
          </a:p>
        </p:txBody>
      </p:sp>
      <p:sp>
        <p:nvSpPr>
          <p:cNvPr id="9" name="TextBox 8"/>
          <p:cNvSpPr txBox="1"/>
          <p:nvPr/>
        </p:nvSpPr>
        <p:spPr>
          <a:xfrm>
            <a:off x="86264" y="51758"/>
            <a:ext cx="10308566" cy="646331"/>
          </a:xfrm>
          <a:prstGeom prst="rect">
            <a:avLst/>
          </a:prstGeom>
          <a:noFill/>
        </p:spPr>
        <p:txBody>
          <a:bodyPr wrap="square" rtlCol="0">
            <a:spAutoFit/>
          </a:bodyPr>
          <a:lstStyle/>
          <a:p>
            <a:r>
              <a:rPr lang="en-US" sz="3600" b="1" dirty="0">
                <a:solidFill>
                  <a:srgbClr val="002060"/>
                </a:solidFill>
                <a:latin typeface="DejaVu Serif"/>
              </a:rPr>
              <a:t>Mechanisms for Motion Transmission</a:t>
            </a:r>
            <a:r>
              <a:rPr lang="en-US" sz="3600" dirty="0">
                <a:solidFill>
                  <a:srgbClr val="002060"/>
                </a:solidFill>
                <a:latin typeface="DejaVu Serif"/>
              </a:rPr>
              <a:t> </a:t>
            </a:r>
          </a:p>
        </p:txBody>
      </p:sp>
      <p:sp>
        <p:nvSpPr>
          <p:cNvPr id="10" name="TextBox 9"/>
          <p:cNvSpPr txBox="1"/>
          <p:nvPr/>
        </p:nvSpPr>
        <p:spPr>
          <a:xfrm>
            <a:off x="294989" y="1493385"/>
            <a:ext cx="11421373" cy="4093428"/>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Actuators provide purely rotary or purely linear motion. In general, it is not practical to place the actuator exactly at the location where the motion of a tool is needed. Therefore, a motion transmission mechanism is needed.</a:t>
            </a:r>
          </a:p>
          <a:p>
            <a:pPr marL="342900" indent="-342900" algn="just">
              <a:buFont typeface="Wingdings" panose="05000000000000000000" pitchFamily="2" charset="2"/>
              <a:buChar char="v"/>
            </a:pPr>
            <a:endParaRPr lang="en-US"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Motion transmission mechanisms perform two different roles:</a:t>
            </a:r>
          </a:p>
          <a:p>
            <a:pPr marL="342900" indent="-342900" algn="just">
              <a:buFont typeface="Wingdings" panose="05000000000000000000" pitchFamily="2" charset="2"/>
              <a:buChar char="v"/>
            </a:pPr>
            <a:endParaRPr lang="en-US" sz="2000" dirty="0">
              <a:solidFill>
                <a:srgbClr val="002060"/>
              </a:solidFill>
              <a:latin typeface="Arial" panose="020B0604020202020204" pitchFamily="34" charset="0"/>
              <a:cs typeface="Arial" panose="020B0604020202020204" pitchFamily="34" charset="0"/>
            </a:endParaRPr>
          </a:p>
          <a:p>
            <a:pPr marL="457200" indent="-457200" algn="just">
              <a:buFont typeface="+mj-lt"/>
              <a:buAutoNum type="arabicPeriod"/>
            </a:pPr>
            <a:r>
              <a:rPr lang="en-US" sz="2000" dirty="0">
                <a:solidFill>
                  <a:srgbClr val="002060"/>
                </a:solidFill>
                <a:latin typeface="Arial" panose="020B0604020202020204" pitchFamily="34" charset="0"/>
                <a:cs typeface="Arial" panose="020B0604020202020204" pitchFamily="34" charset="0"/>
              </a:rPr>
              <a:t>Transmit motion from actuator to tool when the actuator can’t be designed into the same location as the tool with the desired motion type.</a:t>
            </a:r>
          </a:p>
          <a:p>
            <a:pPr marL="457200" indent="-457200" algn="just">
              <a:buFont typeface="+mj-lt"/>
              <a:buAutoNum type="arabicPeriod"/>
            </a:pPr>
            <a:endParaRPr lang="en-US" sz="2000" dirty="0">
              <a:solidFill>
                <a:srgbClr val="002060"/>
              </a:solidFill>
              <a:latin typeface="Arial" panose="020B0604020202020204" pitchFamily="34" charset="0"/>
              <a:cs typeface="Arial" panose="020B0604020202020204" pitchFamily="34" charset="0"/>
            </a:endParaRPr>
          </a:p>
          <a:p>
            <a:pPr marL="457200" indent="-457200" algn="just">
              <a:buFont typeface="+mj-lt"/>
              <a:buAutoNum type="arabicPeriod"/>
            </a:pPr>
            <a:endParaRPr lang="en-US" sz="2000" dirty="0">
              <a:solidFill>
                <a:srgbClr val="002060"/>
              </a:solidFill>
              <a:latin typeface="Arial" panose="020B0604020202020204" pitchFamily="34" charset="0"/>
              <a:cs typeface="Arial" panose="020B0604020202020204" pitchFamily="34" charset="0"/>
            </a:endParaRPr>
          </a:p>
          <a:p>
            <a:pPr marL="457200" indent="-457200" algn="just">
              <a:buFont typeface="+mj-lt"/>
              <a:buAutoNum type="arabicPeriod"/>
            </a:pPr>
            <a:r>
              <a:rPr lang="en-US" sz="2000" dirty="0">
                <a:solidFill>
                  <a:srgbClr val="002060"/>
                </a:solidFill>
                <a:latin typeface="Arial" panose="020B0604020202020204" pitchFamily="34" charset="0"/>
                <a:cs typeface="Arial" panose="020B0604020202020204" pitchFamily="34" charset="0"/>
              </a:rPr>
              <a:t>Increase or reduce the torque and the speed between input and output shafts while maintaining the power conservation between input and output.</a:t>
            </a:r>
          </a:p>
          <a:p>
            <a:pPr marL="457200" indent="-457200" algn="just">
              <a:buFont typeface="+mj-lt"/>
              <a:buAutoNum type="arabicPeriod"/>
            </a:pPr>
            <a:endParaRPr lang="en-US" sz="2000" dirty="0">
              <a:solidFill>
                <a:schemeClr val="accent3">
                  <a:lumMod val="50000"/>
                </a:schemeClr>
              </a:solidFill>
              <a:latin typeface="DejaVu Serif"/>
            </a:endParaRPr>
          </a:p>
        </p:txBody>
      </p:sp>
    </p:spTree>
    <p:extLst>
      <p:ext uri="{BB962C8B-B14F-4D97-AF65-F5344CB8AC3E}">
        <p14:creationId xmlns:p14="http://schemas.microsoft.com/office/powerpoint/2010/main" val="1900763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56</a:t>
            </a:fld>
            <a:endParaRPr lang="en-US" dirty="0"/>
          </a:p>
        </p:txBody>
      </p:sp>
      <p:sp>
        <p:nvSpPr>
          <p:cNvPr id="9" name="TextBox 8"/>
          <p:cNvSpPr txBox="1"/>
          <p:nvPr/>
        </p:nvSpPr>
        <p:spPr>
          <a:xfrm>
            <a:off x="86264" y="51758"/>
            <a:ext cx="10308566" cy="646331"/>
          </a:xfrm>
          <a:prstGeom prst="rect">
            <a:avLst/>
          </a:prstGeom>
          <a:noFill/>
        </p:spPr>
        <p:txBody>
          <a:bodyPr wrap="square" rtlCol="0">
            <a:spAutoFit/>
          </a:bodyPr>
          <a:lstStyle/>
          <a:p>
            <a:r>
              <a:rPr lang="en-US" sz="3600" b="1" dirty="0">
                <a:solidFill>
                  <a:srgbClr val="002060"/>
                </a:solidFill>
                <a:latin typeface="DejaVu Serif"/>
              </a:rPr>
              <a:t>Mechanisms for Motion Transmission</a:t>
            </a:r>
            <a:r>
              <a:rPr lang="en-US" sz="3600" dirty="0">
                <a:solidFill>
                  <a:srgbClr val="002060"/>
                </a:solidFill>
                <a:latin typeface="DejaVu Serif"/>
              </a:rPr>
              <a:t> </a:t>
            </a:r>
          </a:p>
        </p:txBody>
      </p:sp>
      <p:sp>
        <p:nvSpPr>
          <p:cNvPr id="10" name="TextBox 9"/>
          <p:cNvSpPr txBox="1"/>
          <p:nvPr/>
        </p:nvSpPr>
        <p:spPr>
          <a:xfrm>
            <a:off x="259130" y="695571"/>
            <a:ext cx="11421373" cy="2246769"/>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The most common motion transmission mechanisms fit into one of three main categories:</a:t>
            </a:r>
            <a:br>
              <a:rPr lang="en-US" sz="2000" dirty="0">
                <a:solidFill>
                  <a:srgbClr val="002060"/>
                </a:solidFill>
                <a:latin typeface="DejaVu Serif"/>
              </a:rPr>
            </a:br>
            <a:endParaRPr lang="en-US" sz="2000" dirty="0">
              <a:solidFill>
                <a:srgbClr val="002060"/>
              </a:solidFill>
              <a:latin typeface="DejaVu Serif"/>
            </a:endParaRPr>
          </a:p>
          <a:p>
            <a:pPr marL="457200" indent="-457200" algn="just">
              <a:buFont typeface="+mj-lt"/>
              <a:buAutoNum type="arabicPeriod"/>
            </a:pPr>
            <a:r>
              <a:rPr lang="en-US" sz="2000" dirty="0">
                <a:solidFill>
                  <a:srgbClr val="002060"/>
                </a:solidFill>
                <a:latin typeface="DejaVu Serif"/>
              </a:rPr>
              <a:t>Rotary-to-Rotary motion transmission mechanisms (gears, belts and pulleys).</a:t>
            </a:r>
          </a:p>
          <a:p>
            <a:pPr marL="457200" indent="-457200" algn="just">
              <a:buFont typeface="+mj-lt"/>
              <a:buAutoNum type="arabicPeriod"/>
            </a:pPr>
            <a:endParaRPr lang="en-US" sz="2000" dirty="0">
              <a:solidFill>
                <a:srgbClr val="002060"/>
              </a:solidFill>
              <a:latin typeface="DejaVu Serif"/>
            </a:endParaRPr>
          </a:p>
          <a:p>
            <a:pPr marL="457200" indent="-457200" algn="just">
              <a:buFont typeface="+mj-lt"/>
              <a:buAutoNum type="arabicPeriod"/>
            </a:pPr>
            <a:r>
              <a:rPr lang="en-US" sz="2000" dirty="0">
                <a:solidFill>
                  <a:srgbClr val="002060"/>
                </a:solidFill>
                <a:latin typeface="DejaVu Serif"/>
              </a:rPr>
              <a:t>Rotary-to-Translational motion transmission mechanisms (lead-screw, rack-pinion, belt-pulley).</a:t>
            </a:r>
            <a:endParaRPr lang="ar-SA" sz="2000" dirty="0">
              <a:solidFill>
                <a:srgbClr val="002060"/>
              </a:solidFill>
              <a:latin typeface="DejaVu Serif"/>
            </a:endParaRPr>
          </a:p>
          <a:p>
            <a:pPr marL="457200" indent="-457200" algn="just">
              <a:buFont typeface="+mj-lt"/>
              <a:buAutoNum type="arabicPeriod"/>
            </a:pPr>
            <a:endParaRPr lang="en-US" sz="2000" dirty="0">
              <a:solidFill>
                <a:srgbClr val="002060"/>
              </a:solidFill>
              <a:latin typeface="DejaVu Serif"/>
            </a:endParaRPr>
          </a:p>
          <a:p>
            <a:pPr marL="457200" indent="-457200" algn="just">
              <a:buFont typeface="+mj-lt"/>
              <a:buAutoNum type="arabicPeriod"/>
            </a:pPr>
            <a:r>
              <a:rPr lang="en-US" sz="2000" dirty="0">
                <a:solidFill>
                  <a:srgbClr val="002060"/>
                </a:solidFill>
                <a:latin typeface="DejaVu Serif"/>
              </a:rPr>
              <a:t>Cyclic motion transmission mechanisms (linkages and cams).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136" y="2948283"/>
            <a:ext cx="1863958" cy="3353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83" y="2948283"/>
            <a:ext cx="2504817" cy="21475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5699" y="2948283"/>
            <a:ext cx="6289560" cy="335390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882" y="4571037"/>
            <a:ext cx="2504817" cy="1731151"/>
          </a:xfrm>
          <a:prstGeom prst="rect">
            <a:avLst/>
          </a:prstGeom>
        </p:spPr>
      </p:pic>
    </p:spTree>
    <p:extLst>
      <p:ext uri="{BB962C8B-B14F-4D97-AF65-F5344CB8AC3E}">
        <p14:creationId xmlns:p14="http://schemas.microsoft.com/office/powerpoint/2010/main" val="3247648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57</a:t>
            </a:fld>
            <a:endParaRPr lang="en-US" dirty="0"/>
          </a:p>
        </p:txBody>
      </p:sp>
      <p:sp>
        <p:nvSpPr>
          <p:cNvPr id="9" name="TextBox 8"/>
          <p:cNvSpPr txBox="1"/>
          <p:nvPr/>
        </p:nvSpPr>
        <p:spPr>
          <a:xfrm>
            <a:off x="86264" y="51758"/>
            <a:ext cx="11783683" cy="584775"/>
          </a:xfrm>
          <a:prstGeom prst="rect">
            <a:avLst/>
          </a:prstGeom>
          <a:noFill/>
        </p:spPr>
        <p:txBody>
          <a:bodyPr wrap="square" rtlCol="0">
            <a:spAutoFit/>
          </a:bodyPr>
          <a:lstStyle/>
          <a:p>
            <a:pPr algn="just"/>
            <a:r>
              <a:rPr lang="en-US" sz="3200" b="1" dirty="0">
                <a:solidFill>
                  <a:srgbClr val="002060"/>
                </a:solidFill>
                <a:latin typeface="DejaVu Serif"/>
              </a:rPr>
              <a:t>Rotary-to-Rotary Motion Transmission Mechanisms</a:t>
            </a:r>
            <a:r>
              <a:rPr lang="en-US" sz="3200" dirty="0">
                <a:solidFill>
                  <a:srgbClr val="002060"/>
                </a:solidFill>
                <a:latin typeface="DejaVu Serif"/>
              </a:rPr>
              <a:t> </a:t>
            </a:r>
          </a:p>
        </p:txBody>
      </p:sp>
      <mc:AlternateContent xmlns:mc="http://schemas.openxmlformats.org/markup-compatibility/2006" xmlns:a14="http://schemas.microsoft.com/office/drawing/2010/main">
        <mc:Choice Requires="a14">
          <p:sp>
            <p:nvSpPr>
              <p:cNvPr id="10" name="TextBox 9"/>
              <p:cNvSpPr txBox="1"/>
              <p:nvPr/>
            </p:nvSpPr>
            <p:spPr>
              <a:xfrm>
                <a:off x="396815" y="914401"/>
                <a:ext cx="11162580" cy="5041701"/>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b="1" dirty="0">
                    <a:solidFill>
                      <a:srgbClr val="002060"/>
                    </a:solidFill>
                    <a:latin typeface="Arial" panose="020B0604020202020204" pitchFamily="34" charset="0"/>
                    <a:cs typeface="Arial" panose="020B0604020202020204" pitchFamily="34" charset="0"/>
                  </a:rPr>
                  <a:t>Gears: </a:t>
                </a:r>
                <a:r>
                  <a:rPr lang="en-US" sz="2000" dirty="0">
                    <a:solidFill>
                      <a:srgbClr val="002060"/>
                    </a:solidFill>
                    <a:latin typeface="Arial" panose="020B0604020202020204" pitchFamily="34" charset="0"/>
                    <a:cs typeface="Arial" panose="020B0604020202020204" pitchFamily="34" charset="0"/>
                  </a:rPr>
                  <a:t>When a gearbox is fitted between the motor and the load, it has an effect on the torque, speed and inertia. In general, a gearbox is used to match the drive to the load. </a:t>
                </a:r>
              </a:p>
              <a:p>
                <a:pPr marL="342900" indent="-342900" algn="just">
                  <a:buFont typeface="Wingdings" panose="05000000000000000000" pitchFamily="2" charset="2"/>
                  <a:buChar char="v"/>
                </a:pPr>
                <a:endParaRPr lang="en-US"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Most gearboxes are used as reduction gearboxes (i.e. to reduce the rotational speed). Thus the speed will be reduced and the torque will be increased. </a:t>
                </a:r>
              </a:p>
              <a:p>
                <a:pPr marL="342900" indent="-342900" algn="just">
                  <a:buFont typeface="Wingdings" panose="05000000000000000000" pitchFamily="2" charset="2"/>
                  <a:buChar char="v"/>
                </a:pPr>
                <a:endParaRPr lang="en-US"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This is very useful in practice; the rotational speed of most motors is too high to directly drive the load, and the torque is too low. The gearbox matches the drive to the load. </a:t>
                </a:r>
              </a:p>
              <a:p>
                <a:pPr marL="342900" indent="-342900" algn="just">
                  <a:buFont typeface="Wingdings" panose="05000000000000000000" pitchFamily="2" charset="2"/>
                  <a:buChar char="v"/>
                </a:pPr>
                <a:endParaRPr lang="en-US"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A step-down gearbox reduces the rotational speed from the drive and increases the torque. We shall refer to the gearbox reduction ratio as </a:t>
                </a:r>
                <a14:m>
                  <m:oMath xmlns:m="http://schemas.openxmlformats.org/officeDocument/2006/math">
                    <m:sSub>
                      <m:sSubPr>
                        <m:ctrlPr>
                          <a:rPr lang="en-US" sz="2000" i="1" dirty="0" smtClean="0">
                            <a:solidFill>
                              <a:srgbClr val="002060"/>
                            </a:solidFill>
                            <a:latin typeface="Cambria Math" panose="02040503050406030204" pitchFamily="18" charset="0"/>
                          </a:rPr>
                        </m:ctrlPr>
                      </m:sSubPr>
                      <m:e>
                        <m:r>
                          <a:rPr lang="en-US" sz="2000" b="0" i="1" dirty="0" smtClean="0">
                            <a:solidFill>
                              <a:srgbClr val="002060"/>
                            </a:solidFill>
                            <a:latin typeface="Cambria Math" panose="02040503050406030204" pitchFamily="18" charset="0"/>
                          </a:rPr>
                          <m:t>𝑟</m:t>
                        </m:r>
                      </m:e>
                      <m:sub>
                        <m:r>
                          <a:rPr lang="en-US" sz="2000" b="0" i="1" dirty="0" smtClean="0">
                            <a:solidFill>
                              <a:srgbClr val="002060"/>
                            </a:solidFill>
                            <a:latin typeface="Cambria Math" panose="02040503050406030204" pitchFamily="18" charset="0"/>
                          </a:rPr>
                          <m:t>𝑔</m:t>
                        </m:r>
                      </m:sub>
                    </m:sSub>
                  </m:oMath>
                </a14:m>
                <a:r>
                  <a:rPr lang="en-US" sz="2000" dirty="0">
                    <a:solidFill>
                      <a:srgbClr val="002060"/>
                    </a:solidFill>
                    <a:latin typeface="Arial" panose="020B0604020202020204" pitchFamily="34" charset="0"/>
                    <a:cs typeface="Arial" panose="020B0604020202020204" pitchFamily="34" charset="0"/>
                  </a:rPr>
                  <a:t>. We shall refer to the drive side shaft as the high speed shaft (HSS), and the load side shaft of the gearbox as the low speed shaft (LSS).</a:t>
                </a:r>
              </a:p>
              <a:p>
                <a:pPr marL="342900" indent="-342900" algn="just">
                  <a:buFont typeface="Wingdings" panose="05000000000000000000" pitchFamily="2" charset="2"/>
                  <a:buChar char="v"/>
                </a:pPr>
                <a:endParaRPr lang="en-US"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In an ideal world, the efficiency of the gearbox would be 100% and hence no loss of power will result from the conversion. Under such a scenario:</a:t>
                </a: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96815" y="914401"/>
                <a:ext cx="11162580" cy="5041701"/>
              </a:xfrm>
              <a:prstGeom prst="rect">
                <a:avLst/>
              </a:prstGeom>
              <a:blipFill>
                <a:blip r:embed="rId2"/>
                <a:stretch>
                  <a:fillRect l="-492" t="-484" r="-601"/>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741480" y="3049560"/>
              <a:ext cx="17640" cy="104760"/>
            </p14:xfrm>
          </p:contentPart>
        </mc:Choice>
        <mc:Fallback xmlns="">
          <p:pic>
            <p:nvPicPr>
              <p:cNvPr id="4" name="Ink 3"/>
              <p:cNvPicPr/>
              <p:nvPr/>
            </p:nvPicPr>
            <p:blipFill>
              <a:blip r:embed="rId5"/>
              <a:stretch>
                <a:fillRect/>
              </a:stretch>
            </p:blipFill>
            <p:spPr>
              <a:xfrm>
                <a:off x="3736440" y="3044160"/>
                <a:ext cx="28800" cy="114120"/>
              </a:xfrm>
              <a:prstGeom prst="rect">
                <a:avLst/>
              </a:prstGeom>
            </p:spPr>
          </p:pic>
        </mc:Fallback>
      </mc:AlternateContent>
      <p:pic>
        <p:nvPicPr>
          <p:cNvPr id="6" name="Picture 5">
            <a:extLst>
              <a:ext uri="{FF2B5EF4-FFF2-40B4-BE49-F238E27FC236}">
                <a16:creationId xmlns:a16="http://schemas.microsoft.com/office/drawing/2014/main" id="{68EEBD99-1365-4489-BAB9-D8307D14AF0D}"/>
              </a:ext>
            </a:extLst>
          </p:cNvPr>
          <p:cNvPicPr>
            <a:picLocks noChangeAspect="1"/>
          </p:cNvPicPr>
          <p:nvPr/>
        </p:nvPicPr>
        <p:blipFill>
          <a:blip r:embed="rId6"/>
          <a:stretch>
            <a:fillRect/>
          </a:stretch>
        </p:blipFill>
        <p:spPr>
          <a:xfrm>
            <a:off x="5248275" y="5591175"/>
            <a:ext cx="2038350" cy="666750"/>
          </a:xfrm>
          <a:prstGeom prst="rect">
            <a:avLst/>
          </a:prstGeom>
        </p:spPr>
      </p:pic>
    </p:spTree>
    <p:extLst>
      <p:ext uri="{BB962C8B-B14F-4D97-AF65-F5344CB8AC3E}">
        <p14:creationId xmlns:p14="http://schemas.microsoft.com/office/powerpoint/2010/main" val="4203953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58</a:t>
            </a:fld>
            <a:endParaRPr lang="en-US" dirty="0"/>
          </a:p>
        </p:txBody>
      </p:sp>
      <p:sp>
        <p:nvSpPr>
          <p:cNvPr id="9" name="TextBox 8"/>
          <p:cNvSpPr txBox="1"/>
          <p:nvPr/>
        </p:nvSpPr>
        <p:spPr>
          <a:xfrm>
            <a:off x="86264" y="51759"/>
            <a:ext cx="11887200" cy="1138773"/>
          </a:xfrm>
          <a:prstGeom prst="rect">
            <a:avLst/>
          </a:prstGeom>
          <a:noFill/>
        </p:spPr>
        <p:txBody>
          <a:bodyPr wrap="square" rtlCol="0">
            <a:spAutoFit/>
          </a:bodyPr>
          <a:lstStyle/>
          <a:p>
            <a:r>
              <a:rPr lang="en-US" sz="3200" b="1" dirty="0">
                <a:solidFill>
                  <a:srgbClr val="002060"/>
                </a:solidFill>
                <a:latin typeface="DejaVu Serif"/>
              </a:rPr>
              <a:t>Rotary-to-Rotary Motion Transmission Mechanisms</a:t>
            </a:r>
            <a:r>
              <a:rPr lang="en-US" sz="3200" dirty="0">
                <a:solidFill>
                  <a:srgbClr val="002060"/>
                </a:solidFill>
                <a:latin typeface="DejaVu Serif"/>
              </a:rPr>
              <a:t> </a:t>
            </a:r>
          </a:p>
          <a:p>
            <a:endParaRPr lang="en-US" sz="3600" dirty="0">
              <a:solidFill>
                <a:schemeClr val="accent3">
                  <a:lumMod val="50000"/>
                </a:schemeClr>
              </a:solidFill>
              <a:latin typeface="DejaVu Serif"/>
            </a:endParaRPr>
          </a:p>
        </p:txBody>
      </p:sp>
      <mc:AlternateContent xmlns:mc="http://schemas.openxmlformats.org/markup-compatibility/2006" xmlns:a14="http://schemas.microsoft.com/office/drawing/2010/main">
        <mc:Choice Requires="a14">
          <p:sp>
            <p:nvSpPr>
              <p:cNvPr id="10" name="TextBox 9"/>
              <p:cNvSpPr txBox="1"/>
              <p:nvPr/>
            </p:nvSpPr>
            <p:spPr>
              <a:xfrm>
                <a:off x="552092" y="4516562"/>
                <a:ext cx="11110822" cy="1655838"/>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showing the increase in the output torque. </a:t>
                </a:r>
                <a:endParaRPr lang="ar-SA" sz="2000" dirty="0">
                  <a:solidFill>
                    <a:srgbClr val="002060"/>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In reality, the efficiency will not be 100%. Denoting the forward efficiency of the gearbox as </a:t>
                </a:r>
                <a14:m>
                  <m:oMath xmlns:m="http://schemas.openxmlformats.org/officeDocument/2006/math">
                    <m:sSub>
                      <m:sSubPr>
                        <m:ctrlPr>
                          <a:rPr lang="en-US" sz="2000" i="1" dirty="0" smtClean="0">
                            <a:solidFill>
                              <a:srgbClr val="002060"/>
                            </a:solidFill>
                            <a:latin typeface="Cambria Math" panose="02040503050406030204" pitchFamily="18" charset="0"/>
                          </a:rPr>
                        </m:ctrlPr>
                      </m:sSubPr>
                      <m:e>
                        <m:r>
                          <a:rPr lang="en-US" sz="2000" i="1" dirty="0" smtClean="0">
                            <a:solidFill>
                              <a:srgbClr val="002060"/>
                            </a:solidFill>
                            <a:latin typeface="Cambria Math" panose="02040503050406030204" pitchFamily="18" charset="0"/>
                            <a:ea typeface="Cambria Math" panose="02040503050406030204" pitchFamily="18" charset="0"/>
                          </a:rPr>
                          <m:t>𝜂</m:t>
                        </m:r>
                      </m:e>
                      <m:sub>
                        <m:r>
                          <a:rPr lang="en-US" sz="2000" b="0" i="1" dirty="0" smtClean="0">
                            <a:solidFill>
                              <a:srgbClr val="002060"/>
                            </a:solidFill>
                            <a:latin typeface="Cambria Math" panose="02040503050406030204" pitchFamily="18" charset="0"/>
                          </a:rPr>
                          <m:t>𝑓</m:t>
                        </m:r>
                      </m:sub>
                    </m:sSub>
                  </m:oMath>
                </a14:m>
                <a:r>
                  <a:rPr lang="en-US" sz="2000" dirty="0">
                    <a:solidFill>
                      <a:srgbClr val="002060"/>
                    </a:solidFill>
                    <a:latin typeface="DejaVu Serif"/>
                  </a:rPr>
                  <a:t>, we can rewrite the equations above with the effect of the efficiency as follows: (</a:t>
                </a:r>
                <a:r>
                  <a:rPr lang="en-US" sz="2000" b="1" dirty="0">
                    <a:solidFill>
                      <a:srgbClr val="002060"/>
                    </a:solidFill>
                    <a:latin typeface="DejaVu Serif"/>
                  </a:rPr>
                  <a:t>Note that the efficiency does not affect the speed relationships, it will only affect the torque and power</a:t>
                </a:r>
                <a:r>
                  <a:rPr lang="en-US" sz="2000" dirty="0">
                    <a:solidFill>
                      <a:srgbClr val="002060"/>
                    </a:solidFill>
                    <a:latin typeface="DejaVu Serif"/>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552092" y="4516562"/>
                <a:ext cx="11110822" cy="1655838"/>
              </a:xfrm>
              <a:prstGeom prst="rect">
                <a:avLst/>
              </a:prstGeom>
              <a:blipFill>
                <a:blip r:embed="rId2"/>
                <a:stretch>
                  <a:fillRect l="-494" t="-1838" r="-549" b="-5882"/>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629404" y="655355"/>
            <a:ext cx="6918710" cy="376259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079813" y="1609777"/>
                <a:ext cx="2088776" cy="846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0</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𝑖</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𝑜</m:t>
                              </m:r>
                            </m:sub>
                          </m:sSub>
                        </m:num>
                        <m:den>
                          <m:sSub>
                            <m:sSubPr>
                              <m:ctrlPr>
                                <a:rPr lang="en-US" sz="2400" i="1">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𝑖</m:t>
                              </m:r>
                            </m:sub>
                          </m:sSub>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079813" y="1609777"/>
                <a:ext cx="2088776" cy="846194"/>
              </a:xfrm>
              <a:prstGeom prst="rect">
                <a:avLst/>
              </a:prstGeom>
              <a:blipFill rotWithShape="0">
                <a:blip r:embed="rId5"/>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B909DF2F-0963-446A-B2C7-BE9C47268502}"/>
              </a:ext>
            </a:extLst>
          </p:cNvPr>
          <p:cNvPicPr>
            <a:picLocks noChangeAspect="1"/>
          </p:cNvPicPr>
          <p:nvPr/>
        </p:nvPicPr>
        <p:blipFill>
          <a:blip r:embed="rId6"/>
          <a:stretch>
            <a:fillRect/>
          </a:stretch>
        </p:blipFill>
        <p:spPr>
          <a:xfrm>
            <a:off x="6021237" y="662797"/>
            <a:ext cx="5837027" cy="3781736"/>
          </a:xfrm>
          <a:prstGeom prst="rect">
            <a:avLst/>
          </a:prstGeom>
        </p:spPr>
      </p:pic>
    </p:spTree>
    <p:extLst>
      <p:ext uri="{BB962C8B-B14F-4D97-AF65-F5344CB8AC3E}">
        <p14:creationId xmlns:p14="http://schemas.microsoft.com/office/powerpoint/2010/main" val="1219697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59</a:t>
            </a:fld>
            <a:endParaRPr lang="en-US" dirty="0"/>
          </a:p>
        </p:txBody>
      </p:sp>
      <p:sp>
        <p:nvSpPr>
          <p:cNvPr id="9" name="TextBox 8"/>
          <p:cNvSpPr txBox="1"/>
          <p:nvPr/>
        </p:nvSpPr>
        <p:spPr>
          <a:xfrm>
            <a:off x="86264" y="51759"/>
            <a:ext cx="12180498" cy="584775"/>
          </a:xfrm>
          <a:prstGeom prst="rect">
            <a:avLst/>
          </a:prstGeom>
          <a:noFill/>
        </p:spPr>
        <p:txBody>
          <a:bodyPr wrap="square" rtlCol="0">
            <a:spAutoFit/>
          </a:bodyPr>
          <a:lstStyle/>
          <a:p>
            <a:r>
              <a:rPr lang="en-US" sz="3200" b="1" dirty="0">
                <a:solidFill>
                  <a:srgbClr val="002060"/>
                </a:solidFill>
                <a:latin typeface="DejaVu Serif"/>
              </a:rPr>
              <a:t>Rotary-to-Rotary Motion Transmission Mechanisms</a:t>
            </a:r>
            <a:r>
              <a:rPr lang="en-US" sz="3200" dirty="0">
                <a:solidFill>
                  <a:srgbClr val="002060"/>
                </a:solidFill>
                <a:latin typeface="DejaVu Serif"/>
              </a:rPr>
              <a:t> </a:t>
            </a:r>
          </a:p>
        </p:txBody>
      </p:sp>
      <p:sp>
        <p:nvSpPr>
          <p:cNvPr id="10" name="TextBox 9"/>
          <p:cNvSpPr txBox="1"/>
          <p:nvPr/>
        </p:nvSpPr>
        <p:spPr>
          <a:xfrm>
            <a:off x="638354" y="2087593"/>
            <a:ext cx="10921041" cy="3785652"/>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The relationship between the speeds remain unchanged:</a:t>
            </a: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algn="just"/>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The equations above show clearly how the efficiency affects the value of the low speed shaft torque but not the low speed shaft speed.</a:t>
            </a:r>
          </a:p>
        </p:txBody>
      </p:sp>
      <p:pic>
        <p:nvPicPr>
          <p:cNvPr id="5" name="Picture 4"/>
          <p:cNvPicPr>
            <a:picLocks noChangeAspect="1"/>
          </p:cNvPicPr>
          <p:nvPr/>
        </p:nvPicPr>
        <p:blipFill>
          <a:blip r:embed="rId2"/>
          <a:stretch>
            <a:fillRect/>
          </a:stretch>
        </p:blipFill>
        <p:spPr>
          <a:xfrm>
            <a:off x="2603021" y="2609970"/>
            <a:ext cx="6448425" cy="2200275"/>
          </a:xfrm>
          <a:prstGeom prst="rect">
            <a:avLst/>
          </a:prstGeom>
        </p:spPr>
      </p:pic>
      <p:pic>
        <p:nvPicPr>
          <p:cNvPr id="8" name="Picture 7"/>
          <p:cNvPicPr>
            <a:picLocks noChangeAspect="1"/>
          </p:cNvPicPr>
          <p:nvPr/>
        </p:nvPicPr>
        <p:blipFill>
          <a:blip r:embed="rId3"/>
          <a:stretch>
            <a:fillRect/>
          </a:stretch>
        </p:blipFill>
        <p:spPr>
          <a:xfrm>
            <a:off x="2603021" y="1105769"/>
            <a:ext cx="6448425" cy="82867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5725440" y="2532600"/>
              <a:ext cx="12960" cy="29880"/>
            </p14:xfrm>
          </p:contentPart>
        </mc:Choice>
        <mc:Fallback xmlns="">
          <p:pic>
            <p:nvPicPr>
              <p:cNvPr id="3" name="Ink 2"/>
              <p:cNvPicPr/>
              <p:nvPr/>
            </p:nvPicPr>
            <p:blipFill>
              <a:blip r:embed="rId5"/>
              <a:stretch>
                <a:fillRect/>
              </a:stretch>
            </p:blipFill>
            <p:spPr>
              <a:xfrm>
                <a:off x="5718240" y="2526840"/>
                <a:ext cx="27000" cy="42480"/>
              </a:xfrm>
              <a:prstGeom prst="rect">
                <a:avLst/>
              </a:prstGeom>
            </p:spPr>
          </p:pic>
        </mc:Fallback>
      </mc:AlternateContent>
    </p:spTree>
    <p:extLst>
      <p:ext uri="{BB962C8B-B14F-4D97-AF65-F5344CB8AC3E}">
        <p14:creationId xmlns:p14="http://schemas.microsoft.com/office/powerpoint/2010/main" val="25937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F9C10F-5FF9-479F-812E-3DD6ACFF01B6}"/>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6" name="TextBox 5">
            <a:extLst>
              <a:ext uri="{FF2B5EF4-FFF2-40B4-BE49-F238E27FC236}">
                <a16:creationId xmlns:a16="http://schemas.microsoft.com/office/drawing/2014/main" id="{B85CAB17-B3D6-4C51-B936-2D8F000EFA90}"/>
              </a:ext>
            </a:extLst>
          </p:cNvPr>
          <p:cNvSpPr txBox="1"/>
          <p:nvPr/>
        </p:nvSpPr>
        <p:spPr>
          <a:xfrm>
            <a:off x="295276" y="674400"/>
            <a:ext cx="11077575" cy="6370975"/>
          </a:xfrm>
          <a:prstGeom prst="rect">
            <a:avLst/>
          </a:prstGeom>
          <a:noFill/>
        </p:spPr>
        <p:txBody>
          <a:bodyPr wrap="square">
            <a:spAutoFit/>
          </a:bodyPr>
          <a:lstStyle/>
          <a:p>
            <a:pPr marL="285750" indent="-285750" algn="just">
              <a:buFont typeface="Arial" panose="020B0604020202020204" pitchFamily="34" charset="0"/>
              <a:buChar char="•"/>
            </a:pPr>
            <a:r>
              <a:rPr lang="en-US" sz="2400" b="0" i="0" dirty="0">
                <a:solidFill>
                  <a:srgbClr val="002060"/>
                </a:solidFill>
                <a:effectLst/>
                <a:latin typeface="Arial" panose="020B0604020202020204" pitchFamily="34" charset="0"/>
                <a:cs typeface="Arial" panose="020B0604020202020204" pitchFamily="34" charset="0"/>
              </a:rPr>
              <a:t>Development of a suitable analytical model for a large and complex system requires a systematic approach. The main steps are summarized below:</a:t>
            </a:r>
            <a:br>
              <a:rPr lang="en-US" sz="2400" b="0" i="0" dirty="0">
                <a:solidFill>
                  <a:srgbClr val="002060"/>
                </a:solidFill>
                <a:effectLst/>
                <a:latin typeface="Arial" panose="020B0604020202020204" pitchFamily="34" charset="0"/>
                <a:cs typeface="Arial" panose="020B0604020202020204" pitchFamily="34" charset="0"/>
              </a:rPr>
            </a:br>
            <a:endParaRPr lang="en-US" sz="2400" b="0" i="0" dirty="0">
              <a:solidFill>
                <a:srgbClr val="002060"/>
              </a:solidFill>
              <a:effectLst/>
              <a:latin typeface="Arial" panose="020B0604020202020204" pitchFamily="34" charset="0"/>
              <a:cs typeface="Arial" panose="020B0604020202020204" pitchFamily="34" charset="0"/>
            </a:endParaRPr>
          </a:p>
          <a:p>
            <a:pPr marL="457200" indent="-457200" algn="just">
              <a:buFont typeface="+mj-lt"/>
              <a:buAutoNum type="arabicPeriod"/>
            </a:pPr>
            <a:r>
              <a:rPr lang="en-US" sz="2400" b="0" i="0" dirty="0">
                <a:solidFill>
                  <a:srgbClr val="002060"/>
                </a:solidFill>
                <a:effectLst/>
                <a:latin typeface="Arial" panose="020B0604020202020204" pitchFamily="34" charset="0"/>
                <a:cs typeface="Arial" panose="020B0604020202020204" pitchFamily="34" charset="0"/>
              </a:rPr>
              <a:t>Identify the sy</a:t>
            </a:r>
            <a:r>
              <a:rPr lang="en-US" sz="2400" b="0" dirty="0">
                <a:solidFill>
                  <a:srgbClr val="002060"/>
                </a:solidFill>
                <a:effectLst/>
                <a:latin typeface="Arial" panose="020B0604020202020204" pitchFamily="34" charset="0"/>
                <a:cs typeface="Arial" panose="020B0604020202020204" pitchFamily="34" charset="0"/>
              </a:rPr>
              <a:t>stem of interest by defining its purpose and the system boundary.</a:t>
            </a:r>
          </a:p>
          <a:p>
            <a:pPr marL="457200" indent="-457200" algn="just">
              <a:buFont typeface="+mj-lt"/>
              <a:buAutoNum type="arabicPeriod"/>
            </a:pPr>
            <a:endParaRPr lang="en-US" sz="2400" dirty="0">
              <a:solidFill>
                <a:srgbClr val="002060"/>
              </a:solidFill>
              <a:latin typeface="Arial" panose="020B0604020202020204" pitchFamily="34" charset="0"/>
              <a:cs typeface="Arial" panose="020B0604020202020204" pitchFamily="34" charset="0"/>
            </a:endParaRPr>
          </a:p>
          <a:p>
            <a:pPr marL="457200" indent="-457200" algn="just">
              <a:buFont typeface="+mj-lt"/>
              <a:buAutoNum type="arabicPeriod"/>
            </a:pPr>
            <a:r>
              <a:rPr lang="en-US" sz="2400" b="0" dirty="0">
                <a:solidFill>
                  <a:srgbClr val="002060"/>
                </a:solidFill>
                <a:effectLst/>
                <a:latin typeface="Arial" panose="020B0604020202020204" pitchFamily="34" charset="0"/>
                <a:cs typeface="Arial" panose="020B0604020202020204" pitchFamily="34" charset="0"/>
              </a:rPr>
              <a:t>Identify or specify the variables of interest. These include inputs (forcing functions or excitations) and outputs (response).</a:t>
            </a:r>
          </a:p>
          <a:p>
            <a:pPr marL="457200" indent="-457200" algn="just">
              <a:buFont typeface="+mj-lt"/>
              <a:buAutoNum type="arabicPeriod"/>
            </a:pPr>
            <a:endParaRPr lang="en-US" sz="2400" dirty="0">
              <a:solidFill>
                <a:srgbClr val="002060"/>
              </a:solidFill>
              <a:latin typeface="Arial" panose="020B0604020202020204" pitchFamily="34" charset="0"/>
              <a:cs typeface="Arial" panose="020B0604020202020204" pitchFamily="34" charset="0"/>
            </a:endParaRPr>
          </a:p>
          <a:p>
            <a:pPr marL="457200" indent="-457200" algn="just">
              <a:buFont typeface="+mj-lt"/>
              <a:buAutoNum type="arabicPeriod"/>
            </a:pPr>
            <a:r>
              <a:rPr lang="en-US" sz="2400" b="0" dirty="0">
                <a:solidFill>
                  <a:srgbClr val="002060"/>
                </a:solidFill>
                <a:effectLst/>
                <a:latin typeface="Arial" panose="020B0604020202020204" pitchFamily="34" charset="0"/>
                <a:cs typeface="Arial" panose="020B0604020202020204" pitchFamily="34" charset="0"/>
              </a:rPr>
              <a:t>Approximate (or model) various segments (components or processes or phenomena) in the system by ideal elements, which are suitably interconnected.</a:t>
            </a:r>
          </a:p>
          <a:p>
            <a:pPr marL="457200" indent="-457200" algn="just">
              <a:buFont typeface="+mj-lt"/>
              <a:buAutoNum type="arabicPeriod"/>
            </a:pPr>
            <a:endParaRPr lang="en-US" sz="2400" dirty="0">
              <a:solidFill>
                <a:srgbClr val="002060"/>
              </a:solidFill>
              <a:latin typeface="Arial" panose="020B0604020202020204" pitchFamily="34" charset="0"/>
              <a:cs typeface="Arial" panose="020B0604020202020204" pitchFamily="34" charset="0"/>
            </a:endParaRPr>
          </a:p>
          <a:p>
            <a:pPr marL="457200" indent="-457200" algn="just">
              <a:buFont typeface="+mj-lt"/>
              <a:buAutoNum type="arabicPeriod"/>
            </a:pPr>
            <a:r>
              <a:rPr lang="en-US" sz="2400" b="0" i="0" dirty="0">
                <a:solidFill>
                  <a:srgbClr val="002060"/>
                </a:solidFill>
                <a:effectLst/>
                <a:latin typeface="Arial" panose="020B0604020202020204" pitchFamily="34" charset="0"/>
                <a:cs typeface="Arial" panose="020B0604020202020204" pitchFamily="34" charset="0"/>
              </a:rPr>
              <a:t>Draw a </a:t>
            </a:r>
            <a:r>
              <a:rPr lang="en-US" sz="2400" b="0" i="1" dirty="0">
                <a:solidFill>
                  <a:srgbClr val="002060"/>
                </a:solidFill>
                <a:effectLst/>
                <a:latin typeface="Arial" panose="020B0604020202020204" pitchFamily="34" charset="0"/>
                <a:cs typeface="Arial" panose="020B0604020202020204" pitchFamily="34" charset="0"/>
              </a:rPr>
              <a:t>free-body diagram </a:t>
            </a:r>
            <a:r>
              <a:rPr lang="en-US" sz="2400" b="0" i="0" dirty="0">
                <a:solidFill>
                  <a:srgbClr val="002060"/>
                </a:solidFill>
                <a:effectLst/>
                <a:latin typeface="Arial" panose="020B0604020202020204" pitchFamily="34" charset="0"/>
                <a:cs typeface="Arial" panose="020B0604020202020204" pitchFamily="34" charset="0"/>
              </a:rPr>
              <a:t>for the system with isolated/separated elements, as appropriate.</a:t>
            </a:r>
            <a:endParaRPr lang="en-US" sz="2400" dirty="0">
              <a:solidFill>
                <a:srgbClr val="002060"/>
              </a:solidFill>
              <a:latin typeface="Arial" panose="020B0604020202020204" pitchFamily="34" charset="0"/>
              <a:cs typeface="Arial" panose="020B0604020202020204" pitchFamily="34" charset="0"/>
            </a:endParaRPr>
          </a:p>
          <a:p>
            <a:pPr algn="just"/>
            <a:br>
              <a:rPr lang="en-US" sz="2400" dirty="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6DBA9B0-E6C7-4581-A2DC-EC178CDDA03B}"/>
              </a:ext>
            </a:extLst>
          </p:cNvPr>
          <p:cNvSpPr txBox="1"/>
          <p:nvPr/>
        </p:nvSpPr>
        <p:spPr>
          <a:xfrm>
            <a:off x="0" y="0"/>
            <a:ext cx="5400675" cy="615553"/>
          </a:xfrm>
          <a:prstGeom prst="rect">
            <a:avLst/>
          </a:prstGeom>
          <a:noFill/>
        </p:spPr>
        <p:txBody>
          <a:bodyPr wrap="square" rtlCol="0">
            <a:spAutoFit/>
          </a:bodyPr>
          <a:lstStyle/>
          <a:p>
            <a:pPr defTabSz="914400">
              <a:lnSpc>
                <a:spcPct val="85000"/>
              </a:lnSpc>
              <a:spcBef>
                <a:spcPct val="0"/>
              </a:spcBef>
            </a:pPr>
            <a:r>
              <a:rPr lang="en-US" sz="4000" b="1" spc="-114" dirty="0">
                <a:solidFill>
                  <a:srgbClr val="002060"/>
                </a:solidFill>
                <a:latin typeface="DejaVu Serif"/>
                <a:ea typeface="+mj-ea"/>
                <a:cs typeface="Arial" panose="020B0604020202020204" pitchFamily="34" charset="0"/>
              </a:rPr>
              <a:t>Model Development</a:t>
            </a:r>
          </a:p>
        </p:txBody>
      </p:sp>
    </p:spTree>
    <p:extLst>
      <p:ext uri="{BB962C8B-B14F-4D97-AF65-F5344CB8AC3E}">
        <p14:creationId xmlns:p14="http://schemas.microsoft.com/office/powerpoint/2010/main" val="348994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60</a:t>
            </a:fld>
            <a:endParaRPr lang="en-US" dirty="0"/>
          </a:p>
        </p:txBody>
      </p:sp>
      <p:pic>
        <p:nvPicPr>
          <p:cNvPr id="3" name="Picture 2"/>
          <p:cNvPicPr>
            <a:picLocks noChangeAspect="1"/>
          </p:cNvPicPr>
          <p:nvPr/>
        </p:nvPicPr>
        <p:blipFill>
          <a:blip r:embed="rId2"/>
          <a:stretch>
            <a:fillRect/>
          </a:stretch>
        </p:blipFill>
        <p:spPr>
          <a:xfrm>
            <a:off x="871537" y="2014537"/>
            <a:ext cx="10448925" cy="2828925"/>
          </a:xfrm>
          <a:prstGeom prst="rect">
            <a:avLst/>
          </a:prstGeom>
        </p:spPr>
      </p:pic>
      <p:sp>
        <p:nvSpPr>
          <p:cNvPr id="4" name="TextBox 3"/>
          <p:cNvSpPr txBox="1"/>
          <p:nvPr/>
        </p:nvSpPr>
        <p:spPr>
          <a:xfrm>
            <a:off x="86264" y="51759"/>
            <a:ext cx="12180498" cy="523220"/>
          </a:xfrm>
          <a:prstGeom prst="rect">
            <a:avLst/>
          </a:prstGeom>
          <a:noFill/>
        </p:spPr>
        <p:txBody>
          <a:bodyPr wrap="square" rtlCol="0">
            <a:spAutoFit/>
          </a:bodyPr>
          <a:lstStyle/>
          <a:p>
            <a:r>
              <a:rPr lang="en-US" sz="2800" b="1" dirty="0">
                <a:solidFill>
                  <a:srgbClr val="002060"/>
                </a:solidFill>
                <a:latin typeface="DejaVu Serif"/>
              </a:rPr>
              <a:t>Table Shows the Forward Efficiency Range for the Gears.</a:t>
            </a:r>
            <a:endParaRPr lang="en-US" sz="2800" dirty="0">
              <a:solidFill>
                <a:srgbClr val="002060"/>
              </a:solidFill>
              <a:latin typeface="DejaVu Serif"/>
            </a:endParaRPr>
          </a:p>
        </p:txBody>
      </p:sp>
    </p:spTree>
    <p:extLst>
      <p:ext uri="{BB962C8B-B14F-4D97-AF65-F5344CB8AC3E}">
        <p14:creationId xmlns:p14="http://schemas.microsoft.com/office/powerpoint/2010/main" val="2527111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61</a:t>
            </a:fld>
            <a:endParaRPr lang="en-US" dirty="0"/>
          </a:p>
        </p:txBody>
      </p:sp>
      <p:sp>
        <p:nvSpPr>
          <p:cNvPr id="9" name="TextBox 8"/>
          <p:cNvSpPr txBox="1"/>
          <p:nvPr/>
        </p:nvSpPr>
        <p:spPr>
          <a:xfrm>
            <a:off x="86264" y="86264"/>
            <a:ext cx="11852694" cy="584775"/>
          </a:xfrm>
          <a:prstGeom prst="rect">
            <a:avLst/>
          </a:prstGeom>
          <a:noFill/>
        </p:spPr>
        <p:txBody>
          <a:bodyPr wrap="square" rtlCol="0">
            <a:spAutoFit/>
          </a:bodyPr>
          <a:lstStyle/>
          <a:p>
            <a:r>
              <a:rPr lang="en-US" sz="3200" b="1" dirty="0">
                <a:solidFill>
                  <a:srgbClr val="002060"/>
                </a:solidFill>
                <a:latin typeface="DejaVu Serif"/>
              </a:rPr>
              <a:t>Rotary-to-Rotary Motion Transmission Mechanisms</a:t>
            </a:r>
            <a:r>
              <a:rPr lang="en-US" sz="3200" dirty="0">
                <a:solidFill>
                  <a:srgbClr val="002060"/>
                </a:solidFill>
                <a:latin typeface="DejaVu Serif"/>
              </a:rPr>
              <a:t> </a:t>
            </a:r>
            <a:endParaRPr lang="en-US" sz="4000" dirty="0">
              <a:solidFill>
                <a:srgbClr val="002060"/>
              </a:solidFill>
              <a:latin typeface="DejaVu Serif"/>
            </a:endParaRPr>
          </a:p>
        </p:txBody>
      </p:sp>
      <mc:AlternateContent xmlns:mc="http://schemas.openxmlformats.org/markup-compatibility/2006" xmlns:a14="http://schemas.microsoft.com/office/drawing/2010/main">
        <mc:Choice Requires="a14">
          <p:sp>
            <p:nvSpPr>
              <p:cNvPr id="10" name="TextBox 9"/>
              <p:cNvSpPr txBox="1"/>
              <p:nvPr/>
            </p:nvSpPr>
            <p:spPr>
              <a:xfrm>
                <a:off x="401128" y="1556013"/>
                <a:ext cx="11222965" cy="4451090"/>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The reason for using the forward efficiency above is that in certain gearboxes, the forward and reverse efficiencies are unequal. </a:t>
                </a: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The terms ’forward’ and ’reverse’ refer to the direction of flow of the power. The power is flowing the forward direction if it is flowing from the high speed shaft to the low speed shaft; on the other hand, the power is considered to be flowing in reverse if it is flowing from the low speed shaft to the high speed shaft.</a:t>
                </a:r>
              </a:p>
              <a:p>
                <a:pPr marL="342900" indent="-342900" algn="just">
                  <a:buFont typeface="Wingdings" panose="05000000000000000000" pitchFamily="2" charset="2"/>
                  <a:buChar char="v"/>
                </a:pPr>
                <a:endParaRPr lang="ar-SA"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The gearing will also have an effect on the inertia when it is referred to the high speed shaft. The inertia, when referred from the low speed shaft to the high speed shaft, is divided by the square of the gearbox ratio </a:t>
                </a:r>
                <a14:m>
                  <m:oMath xmlns:m="http://schemas.openxmlformats.org/officeDocument/2006/math">
                    <m:sSub>
                      <m:sSubPr>
                        <m:ctrlPr>
                          <a:rPr lang="en-US" sz="2000" i="1" smtClean="0">
                            <a:solidFill>
                              <a:srgbClr val="002060"/>
                            </a:solidFill>
                            <a:latin typeface="Cambria Math" panose="02040503050406030204" pitchFamily="18" charset="0"/>
                          </a:rPr>
                        </m:ctrlPr>
                      </m:sSubPr>
                      <m:e>
                        <m:r>
                          <a:rPr lang="en-US" sz="2000" b="0" i="1" smtClean="0">
                            <a:solidFill>
                              <a:srgbClr val="002060"/>
                            </a:solidFill>
                            <a:latin typeface="Cambria Math" panose="02040503050406030204" pitchFamily="18" charset="0"/>
                          </a:rPr>
                          <m:t>𝑟</m:t>
                        </m:r>
                      </m:e>
                      <m:sub>
                        <m:r>
                          <a:rPr lang="en-US" sz="2000" b="0" i="1" smtClean="0">
                            <a:solidFill>
                              <a:srgbClr val="002060"/>
                            </a:solidFill>
                            <a:latin typeface="Cambria Math" panose="02040503050406030204" pitchFamily="18" charset="0"/>
                          </a:rPr>
                          <m:t>𝑔</m:t>
                        </m:r>
                      </m:sub>
                    </m:sSub>
                  </m:oMath>
                </a14:m>
                <a:r>
                  <a:rPr lang="en-US" sz="2000" dirty="0">
                    <a:solidFill>
                      <a:srgbClr val="002060"/>
                    </a:solidFill>
                    <a:latin typeface="DejaVu Serif"/>
                  </a:rPr>
                  <a:t>. When an inertia is referred from the high speed shaft to the low speed shaft, it is multiplied by the square of the gearbox ratio </a:t>
                </a:r>
                <a14:m>
                  <m:oMath xmlns:m="http://schemas.openxmlformats.org/officeDocument/2006/math">
                    <m:sSub>
                      <m:sSubPr>
                        <m:ctrlPr>
                          <a:rPr lang="en-US" sz="2000" i="1">
                            <a:solidFill>
                              <a:srgbClr val="002060"/>
                            </a:solidFill>
                            <a:latin typeface="Cambria Math" panose="02040503050406030204" pitchFamily="18" charset="0"/>
                          </a:rPr>
                        </m:ctrlPr>
                      </m:sSubPr>
                      <m:e>
                        <m:r>
                          <a:rPr lang="en-US" sz="2000" i="1">
                            <a:solidFill>
                              <a:srgbClr val="002060"/>
                            </a:solidFill>
                            <a:latin typeface="Cambria Math" panose="02040503050406030204" pitchFamily="18" charset="0"/>
                          </a:rPr>
                          <m:t>𝑟</m:t>
                        </m:r>
                      </m:e>
                      <m:sub>
                        <m:r>
                          <a:rPr lang="en-US" sz="2000" i="1">
                            <a:solidFill>
                              <a:srgbClr val="002060"/>
                            </a:solidFill>
                            <a:latin typeface="Cambria Math" panose="02040503050406030204" pitchFamily="18" charset="0"/>
                          </a:rPr>
                          <m:t>𝑔</m:t>
                        </m:r>
                      </m:sub>
                    </m:sSub>
                  </m:oMath>
                </a14:m>
                <a:r>
                  <a:rPr lang="en-US" sz="2000" dirty="0">
                    <a:solidFill>
                      <a:srgbClr val="002060"/>
                    </a:solidFill>
                    <a:latin typeface="DejaVu Serif"/>
                  </a:rPr>
                  <a:t>.</a:t>
                </a: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01128" y="1556013"/>
                <a:ext cx="11222965" cy="4451090"/>
              </a:xfrm>
              <a:prstGeom prst="rect">
                <a:avLst/>
              </a:prstGeom>
              <a:blipFill>
                <a:blip r:embed="rId2"/>
                <a:stretch>
                  <a:fillRect l="-489" t="-685" r="-543"/>
                </a:stretch>
              </a:blipFill>
            </p:spPr>
            <p:txBody>
              <a:bodyPr/>
              <a:lstStyle/>
              <a:p>
                <a:r>
                  <a:rPr lang="en-US">
                    <a:noFill/>
                  </a:rPr>
                  <a:t> </a:t>
                </a:r>
              </a:p>
            </p:txBody>
          </p:sp>
        </mc:Fallback>
      </mc:AlternateContent>
    </p:spTree>
    <p:extLst>
      <p:ext uri="{BB962C8B-B14F-4D97-AF65-F5344CB8AC3E}">
        <p14:creationId xmlns:p14="http://schemas.microsoft.com/office/powerpoint/2010/main" val="3549526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62</a:t>
            </a:fld>
            <a:endParaRPr lang="en-US" dirty="0"/>
          </a:p>
        </p:txBody>
      </p:sp>
      <p:sp>
        <p:nvSpPr>
          <p:cNvPr id="9" name="TextBox 8"/>
          <p:cNvSpPr txBox="1"/>
          <p:nvPr/>
        </p:nvSpPr>
        <p:spPr>
          <a:xfrm>
            <a:off x="86264" y="51758"/>
            <a:ext cx="11412747" cy="584775"/>
          </a:xfrm>
          <a:prstGeom prst="rect">
            <a:avLst/>
          </a:prstGeom>
          <a:noFill/>
        </p:spPr>
        <p:txBody>
          <a:bodyPr wrap="square" rtlCol="0">
            <a:spAutoFit/>
          </a:bodyPr>
          <a:lstStyle/>
          <a:p>
            <a:r>
              <a:rPr lang="en-US" sz="3200" b="1" dirty="0">
                <a:solidFill>
                  <a:srgbClr val="002060"/>
                </a:solidFill>
                <a:latin typeface="DejaVu Serif"/>
              </a:rPr>
              <a:t>Rotary-to-Rotary Motion Transmission Mechanisms</a:t>
            </a:r>
            <a:r>
              <a:rPr lang="en-US" sz="3200" dirty="0">
                <a:solidFill>
                  <a:srgbClr val="002060"/>
                </a:solidFill>
                <a:latin typeface="DejaVu Serif"/>
              </a:rPr>
              <a:t> </a:t>
            </a:r>
          </a:p>
        </p:txBody>
      </p:sp>
      <p:sp>
        <p:nvSpPr>
          <p:cNvPr id="10" name="TextBox 9"/>
          <p:cNvSpPr txBox="1"/>
          <p:nvPr/>
        </p:nvSpPr>
        <p:spPr>
          <a:xfrm>
            <a:off x="533147" y="4845846"/>
            <a:ext cx="11145327" cy="1323439"/>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The practical implication of this result is that if we wish to add more inertia to a system, it is better to fit the extra flywheel to the high speed shaft as it will appear much larger when referred to the low speed shaft. For this reason, flywheels are always used in practice fitted to the HSS (the motor shaft).</a:t>
            </a:r>
          </a:p>
        </p:txBody>
      </p:sp>
      <p:pic>
        <p:nvPicPr>
          <p:cNvPr id="5" name="Picture 4"/>
          <p:cNvPicPr>
            <a:picLocks noChangeAspect="1"/>
          </p:cNvPicPr>
          <p:nvPr/>
        </p:nvPicPr>
        <p:blipFill>
          <a:blip r:embed="rId2"/>
          <a:stretch>
            <a:fillRect/>
          </a:stretch>
        </p:blipFill>
        <p:spPr>
          <a:xfrm>
            <a:off x="2899583" y="2433646"/>
            <a:ext cx="7000875" cy="226695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53684" y="927033"/>
                <a:ext cx="11145327" cy="1499898"/>
              </a:xfrm>
              <a:prstGeom prst="rect">
                <a:avLst/>
              </a:prstGeom>
            </p:spPr>
            <p:txBody>
              <a:bodyPr wrap="square">
                <a:spAutoFit/>
              </a:bodyPr>
              <a:lstStyle/>
              <a:p>
                <a:pPr marL="342900" indent="-342900" algn="just">
                  <a:buFont typeface="Wingdings" panose="05000000000000000000" pitchFamily="2" charset="2"/>
                  <a:buChar char="v"/>
                </a:pPr>
                <a:r>
                  <a:rPr lang="en-US" dirty="0">
                    <a:solidFill>
                      <a:srgbClr val="002060"/>
                    </a:solidFill>
                    <a:latin typeface="DejaVu Serif"/>
                  </a:rPr>
                  <a:t>The reason for using the square of the gearing ratio (rather than just the gearing ratio) can be understood by looking at the principle of conservation of energy. Let us assume that we have a flywheel on the low speed shaft with an inertia of </a:t>
                </a:r>
                <a14:m>
                  <m:oMath xmlns:m="http://schemas.openxmlformats.org/officeDocument/2006/math">
                    <m:sSub>
                      <m:sSubPr>
                        <m:ctrlPr>
                          <a:rPr lang="en-US" i="1" dirty="0">
                            <a:solidFill>
                              <a:srgbClr val="002060"/>
                            </a:solidFill>
                            <a:latin typeface="Cambria Math" panose="02040503050406030204" pitchFamily="18" charset="0"/>
                          </a:rPr>
                        </m:ctrlPr>
                      </m:sSubPr>
                      <m:e>
                        <m:r>
                          <a:rPr lang="en-US" i="1" dirty="0">
                            <a:solidFill>
                              <a:srgbClr val="002060"/>
                            </a:solidFill>
                            <a:latin typeface="Cambria Math" panose="02040503050406030204" pitchFamily="18" charset="0"/>
                          </a:rPr>
                          <m:t>𝐼</m:t>
                        </m:r>
                      </m:e>
                      <m:sub>
                        <m:r>
                          <a:rPr lang="en-US" i="1" dirty="0">
                            <a:solidFill>
                              <a:srgbClr val="002060"/>
                            </a:solidFill>
                            <a:latin typeface="Cambria Math" panose="02040503050406030204" pitchFamily="18" charset="0"/>
                          </a:rPr>
                          <m:t>𝐿𝑆𝑆</m:t>
                        </m:r>
                      </m:sub>
                    </m:sSub>
                  </m:oMath>
                </a14:m>
                <a:r>
                  <a:rPr lang="en-US" i="1" dirty="0">
                    <a:solidFill>
                      <a:srgbClr val="002060"/>
                    </a:solidFill>
                    <a:latin typeface="DejaVu Serif"/>
                  </a:rPr>
                  <a:t> </a:t>
                </a:r>
                <a:r>
                  <a:rPr lang="en-US" dirty="0">
                    <a:solidFill>
                      <a:srgbClr val="002060"/>
                    </a:solidFill>
                    <a:latin typeface="DejaVu Serif"/>
                  </a:rPr>
                  <a:t>rotating at a speed of </a:t>
                </a:r>
                <a14:m>
                  <m:oMath xmlns:m="http://schemas.openxmlformats.org/officeDocument/2006/math">
                    <m:sSub>
                      <m:sSubPr>
                        <m:ctrlPr>
                          <a:rPr lang="en-US" i="1" dirty="0">
                            <a:solidFill>
                              <a:srgbClr val="002060"/>
                            </a:solidFill>
                            <a:latin typeface="Cambria Math" panose="02040503050406030204" pitchFamily="18" charset="0"/>
                          </a:rPr>
                        </m:ctrlPr>
                      </m:sSubPr>
                      <m:e>
                        <m:r>
                          <a:rPr lang="en-US" i="1" dirty="0">
                            <a:solidFill>
                              <a:srgbClr val="002060"/>
                            </a:solidFill>
                            <a:latin typeface="Cambria Math" panose="02040503050406030204" pitchFamily="18" charset="0"/>
                            <a:ea typeface="Cambria Math" panose="02040503050406030204" pitchFamily="18" charset="0"/>
                          </a:rPr>
                          <m:t>𝜔</m:t>
                        </m:r>
                      </m:e>
                      <m:sub>
                        <m:r>
                          <a:rPr lang="en-US" i="1" dirty="0">
                            <a:solidFill>
                              <a:srgbClr val="002060"/>
                            </a:solidFill>
                            <a:latin typeface="Cambria Math" panose="02040503050406030204" pitchFamily="18" charset="0"/>
                          </a:rPr>
                          <m:t>𝐿𝑆𝑆</m:t>
                        </m:r>
                      </m:sub>
                    </m:sSub>
                  </m:oMath>
                </a14:m>
                <a:r>
                  <a:rPr lang="en-US" i="1" dirty="0">
                    <a:solidFill>
                      <a:srgbClr val="002060"/>
                    </a:solidFill>
                    <a:latin typeface="DejaVu Serif"/>
                  </a:rPr>
                  <a:t> </a:t>
                </a:r>
                <a:r>
                  <a:rPr lang="en-US" dirty="0">
                    <a:solidFill>
                      <a:srgbClr val="002060"/>
                    </a:solidFill>
                    <a:latin typeface="DejaVu Serif"/>
                  </a:rPr>
                  <a:t>and we want to find its equivalent inertia at the HSS. We have a gearing ratio of </a:t>
                </a:r>
                <a14:m>
                  <m:oMath xmlns:m="http://schemas.openxmlformats.org/officeDocument/2006/math">
                    <m:sSub>
                      <m:sSubPr>
                        <m:ctrlPr>
                          <a:rPr lang="en-US" i="1" dirty="0">
                            <a:solidFill>
                              <a:srgbClr val="002060"/>
                            </a:solidFill>
                            <a:latin typeface="Cambria Math" panose="02040503050406030204" pitchFamily="18" charset="0"/>
                          </a:rPr>
                        </m:ctrlPr>
                      </m:sSubPr>
                      <m:e>
                        <m:r>
                          <a:rPr lang="en-US" i="1" dirty="0">
                            <a:solidFill>
                              <a:srgbClr val="002060"/>
                            </a:solidFill>
                            <a:latin typeface="Cambria Math" panose="02040503050406030204" pitchFamily="18" charset="0"/>
                          </a:rPr>
                          <m:t>𝑟</m:t>
                        </m:r>
                      </m:e>
                      <m:sub>
                        <m:r>
                          <a:rPr lang="en-US" i="1" dirty="0">
                            <a:solidFill>
                              <a:srgbClr val="002060"/>
                            </a:solidFill>
                            <a:latin typeface="Cambria Math" panose="02040503050406030204" pitchFamily="18" charset="0"/>
                          </a:rPr>
                          <m:t>𝑔</m:t>
                        </m:r>
                      </m:sub>
                    </m:sSub>
                  </m:oMath>
                </a14:m>
                <a:r>
                  <a:rPr lang="en-US" i="1" dirty="0">
                    <a:solidFill>
                      <a:srgbClr val="002060"/>
                    </a:solidFill>
                    <a:latin typeface="DejaVu Serif"/>
                  </a:rPr>
                  <a:t> </a:t>
                </a:r>
                <a:r>
                  <a:rPr lang="en-US" dirty="0">
                    <a:solidFill>
                      <a:srgbClr val="002060"/>
                    </a:solidFill>
                    <a:latin typeface="DejaVu Serif"/>
                  </a:rPr>
                  <a:t>between the two shafts. Then the kinetic energy must be the same whether the flywheel is fitted on the LSS or the HSS. So:</a:t>
                </a:r>
              </a:p>
            </p:txBody>
          </p:sp>
        </mc:Choice>
        <mc:Fallback xmlns="">
          <p:sp>
            <p:nvSpPr>
              <p:cNvPr id="3" name="Rectangle 2"/>
              <p:cNvSpPr>
                <a:spLocks noRot="1" noChangeAspect="1" noMove="1" noResize="1" noEditPoints="1" noAdjustHandles="1" noChangeArrowheads="1" noChangeShapeType="1" noTextEdit="1"/>
              </p:cNvSpPr>
              <p:nvPr/>
            </p:nvSpPr>
            <p:spPr>
              <a:xfrm>
                <a:off x="353684" y="927033"/>
                <a:ext cx="11145327" cy="1499898"/>
              </a:xfrm>
              <a:prstGeom prst="rect">
                <a:avLst/>
              </a:prstGeom>
              <a:blipFill>
                <a:blip r:embed="rId3"/>
                <a:stretch>
                  <a:fillRect l="-328" t="-2033" r="-492" b="-5691"/>
                </a:stretch>
              </a:blipFill>
            </p:spPr>
            <p:txBody>
              <a:bodyPr/>
              <a:lstStyle/>
              <a:p>
                <a:r>
                  <a:rPr lang="en-US">
                    <a:noFill/>
                  </a:rPr>
                  <a:t> </a:t>
                </a:r>
              </a:p>
            </p:txBody>
          </p:sp>
        </mc:Fallback>
      </mc:AlternateContent>
    </p:spTree>
    <p:extLst>
      <p:ext uri="{BB962C8B-B14F-4D97-AF65-F5344CB8AC3E}">
        <p14:creationId xmlns:p14="http://schemas.microsoft.com/office/powerpoint/2010/main" val="3471794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63</a:t>
            </a:fld>
            <a:endParaRPr lang="en-US" dirty="0"/>
          </a:p>
        </p:txBody>
      </p:sp>
      <p:sp>
        <p:nvSpPr>
          <p:cNvPr id="9" name="TextBox 8"/>
          <p:cNvSpPr txBox="1"/>
          <p:nvPr/>
        </p:nvSpPr>
        <p:spPr>
          <a:xfrm>
            <a:off x="86264" y="86264"/>
            <a:ext cx="11835442" cy="584775"/>
          </a:xfrm>
          <a:prstGeom prst="rect">
            <a:avLst/>
          </a:prstGeom>
          <a:noFill/>
        </p:spPr>
        <p:txBody>
          <a:bodyPr wrap="square" rtlCol="0">
            <a:spAutoFit/>
          </a:bodyPr>
          <a:lstStyle/>
          <a:p>
            <a:r>
              <a:rPr lang="en-US" sz="3200" b="1" dirty="0">
                <a:solidFill>
                  <a:srgbClr val="002060"/>
                </a:solidFill>
                <a:latin typeface="DejaVu Serif"/>
              </a:rPr>
              <a:t>Rotary-to-Rotary Motion Transmission Mechanisms</a:t>
            </a:r>
            <a:r>
              <a:rPr lang="en-US" sz="3200" dirty="0">
                <a:solidFill>
                  <a:srgbClr val="002060"/>
                </a:solidFill>
                <a:latin typeface="DejaVu Serif"/>
              </a:rPr>
              <a:t> </a:t>
            </a:r>
          </a:p>
        </p:txBody>
      </p:sp>
      <mc:AlternateContent xmlns:mc="http://schemas.openxmlformats.org/markup-compatibility/2006" xmlns:a14="http://schemas.microsoft.com/office/drawing/2010/main">
        <mc:Choice Requires="a14">
          <p:sp>
            <p:nvSpPr>
              <p:cNvPr id="4" name="TextBox 3"/>
              <p:cNvSpPr txBox="1"/>
              <p:nvPr/>
            </p:nvSpPr>
            <p:spPr>
              <a:xfrm>
                <a:off x="914400" y="3053751"/>
                <a:ext cx="10532851" cy="3170099"/>
              </a:xfrm>
              <a:prstGeom prst="rect">
                <a:avLst/>
              </a:prstGeom>
              <a:noFill/>
            </p:spPr>
            <p:txBody>
              <a:bodyPr wrap="square" rtlCol="0">
                <a:spAutoFit/>
              </a:bodyPr>
              <a:lstStyle/>
              <a:p>
                <a:pPr marL="285750" indent="-285750" algn="just">
                  <a:buFont typeface="Wingdings" panose="05000000000000000000" pitchFamily="2" charset="2"/>
                  <a:buChar char="v"/>
                </a:pPr>
                <a:r>
                  <a:rPr lang="en-US" sz="2000" dirty="0">
                    <a:solidFill>
                      <a:srgbClr val="002060"/>
                    </a:solidFill>
                    <a:latin typeface="DejaVu Serif"/>
                  </a:rPr>
                  <a:t>The gear ratio of a belt-pulley mechanism is the ratio between the input and the output diameters. Assuming no slip between the belt and pulleys on both shafts, the linear displacement along the belt and both pulleys should be equal to: </a:t>
                </a:r>
                <a14:m>
                  <m:oMath xmlns:m="http://schemas.openxmlformats.org/officeDocument/2006/math">
                    <m:sSub>
                      <m:sSubPr>
                        <m:ctrlPr>
                          <a:rPr lang="en-US" sz="2000" i="1" smtClean="0">
                            <a:solidFill>
                              <a:srgbClr val="002060"/>
                            </a:solidFill>
                            <a:latin typeface="Cambria Math" panose="02040503050406030204" pitchFamily="18" charset="0"/>
                            <a:ea typeface="Cambria Math" panose="02040503050406030204" pitchFamily="18" charset="0"/>
                          </a:rPr>
                        </m:ctrlPr>
                      </m:sSubPr>
                      <m:e>
                        <m:r>
                          <a:rPr lang="en-US" sz="2000" b="0" i="1" smtClean="0">
                            <a:solidFill>
                              <a:srgbClr val="002060"/>
                            </a:solidFill>
                            <a:latin typeface="Cambria Math" panose="02040503050406030204" pitchFamily="18" charset="0"/>
                            <a:ea typeface="Cambria Math" panose="02040503050406030204" pitchFamily="18" charset="0"/>
                          </a:rPr>
                          <m:t>𝑟</m:t>
                        </m:r>
                      </m:e>
                      <m:sub>
                        <m:r>
                          <a:rPr lang="en-US" sz="2000" b="0" i="1" smtClean="0">
                            <a:solidFill>
                              <a:srgbClr val="002060"/>
                            </a:solidFill>
                            <a:latin typeface="Cambria Math" panose="02040503050406030204" pitchFamily="18" charset="0"/>
                            <a:ea typeface="Cambria Math" panose="02040503050406030204" pitchFamily="18" charset="0"/>
                          </a:rPr>
                          <m:t>1</m:t>
                        </m:r>
                      </m:sub>
                    </m:sSub>
                  </m:oMath>
                </a14:m>
                <a:endParaRPr lang="en-US" sz="2000" dirty="0">
                  <a:solidFill>
                    <a:srgbClr val="002060"/>
                  </a:solidFill>
                  <a:latin typeface="DejaVu Serif"/>
                </a:endParaRPr>
              </a:p>
              <a:p>
                <a:pPr marL="285750" indent="-285750" algn="just">
                  <a:buFont typeface="Wingdings" panose="05000000000000000000" pitchFamily="2" charset="2"/>
                  <a:buChar char="v"/>
                </a:pPr>
                <a:endParaRPr lang="en-US" sz="2000" dirty="0">
                  <a:solidFill>
                    <a:schemeClr val="accent3">
                      <a:lumMod val="50000"/>
                    </a:schemeClr>
                  </a:solidFill>
                  <a:latin typeface="DejaVu Serif"/>
                </a:endParaRPr>
              </a:p>
              <a:p>
                <a:pPr marL="285750" indent="-285750" algn="just">
                  <a:buFont typeface="Wingdings" panose="05000000000000000000" pitchFamily="2" charset="2"/>
                  <a:buChar char="v"/>
                </a:pPr>
                <a:endParaRPr lang="en-US" sz="2000" dirty="0">
                  <a:solidFill>
                    <a:schemeClr val="accent3">
                      <a:lumMod val="50000"/>
                    </a:schemeClr>
                  </a:solidFill>
                  <a:latin typeface="DejaVu Serif"/>
                </a:endParaRPr>
              </a:p>
              <a:p>
                <a:pPr marL="285750" indent="-285750" algn="just">
                  <a:buFont typeface="Wingdings" panose="05000000000000000000" pitchFamily="2" charset="2"/>
                  <a:buChar char="v"/>
                </a:pPr>
                <a:endParaRPr lang="en-US" sz="2000" dirty="0">
                  <a:solidFill>
                    <a:schemeClr val="accent3">
                      <a:lumMod val="50000"/>
                    </a:schemeClr>
                  </a:solidFill>
                  <a:latin typeface="DejaVu Serif"/>
                </a:endParaRPr>
              </a:p>
              <a:p>
                <a:pPr marL="285750" indent="-285750" algn="just">
                  <a:buFont typeface="Wingdings" panose="05000000000000000000" pitchFamily="2" charset="2"/>
                  <a:buChar char="v"/>
                </a:pPr>
                <a:endParaRPr lang="en-US" sz="2000" dirty="0">
                  <a:solidFill>
                    <a:schemeClr val="accent3">
                      <a:lumMod val="50000"/>
                    </a:schemeClr>
                  </a:solidFill>
                  <a:latin typeface="DejaVu Serif"/>
                </a:endParaRPr>
              </a:p>
              <a:p>
                <a:pPr marL="285750" indent="-285750" algn="just">
                  <a:buFont typeface="Wingdings" panose="05000000000000000000" pitchFamily="2" charset="2"/>
                  <a:buChar char="v"/>
                </a:pPr>
                <a:endParaRPr lang="en-US" sz="2000" dirty="0">
                  <a:solidFill>
                    <a:schemeClr val="accent3">
                      <a:lumMod val="50000"/>
                    </a:schemeClr>
                  </a:solidFill>
                  <a:latin typeface="DejaVu Serif"/>
                </a:endParaRPr>
              </a:p>
              <a:p>
                <a:pPr marL="285750" indent="-285750" algn="just">
                  <a:buFont typeface="Wingdings" panose="05000000000000000000" pitchFamily="2" charset="2"/>
                  <a:buChar char="v"/>
                </a:pPr>
                <a:r>
                  <a:rPr lang="en-US" sz="2000" dirty="0">
                    <a:solidFill>
                      <a:srgbClr val="002060"/>
                    </a:solidFill>
                    <a:latin typeface="DejaVu Serif"/>
                  </a:rPr>
                  <a:t>The inertia and torque reflection between the HSS and the LSS has the same relationship as the gear mechanisms. </a:t>
                </a:r>
              </a:p>
            </p:txBody>
          </p:sp>
        </mc:Choice>
        <mc:Fallback xmlns="">
          <p:sp>
            <p:nvSpPr>
              <p:cNvPr id="4" name="TextBox 3"/>
              <p:cNvSpPr txBox="1">
                <a:spLocks noRot="1" noChangeAspect="1" noMove="1" noResize="1" noEditPoints="1" noAdjustHandles="1" noChangeArrowheads="1" noChangeShapeType="1" noTextEdit="1"/>
              </p:cNvSpPr>
              <p:nvPr/>
            </p:nvSpPr>
            <p:spPr>
              <a:xfrm>
                <a:off x="914400" y="3053751"/>
                <a:ext cx="10532851" cy="3170099"/>
              </a:xfrm>
              <a:prstGeom prst="rect">
                <a:avLst/>
              </a:prstGeom>
              <a:blipFill>
                <a:blip r:embed="rId2"/>
                <a:stretch>
                  <a:fillRect l="-521" t="-1154" r="-579" b="-2500"/>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2760722" y="4098401"/>
            <a:ext cx="6486525" cy="144780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294096" y="4822301"/>
                <a:ext cx="2088776"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den>
                      </m:f>
                    </m:oMath>
                  </m:oMathPara>
                </a14:m>
                <a:endParaRPr 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4294096" y="4822301"/>
                <a:ext cx="2088776" cy="656205"/>
              </a:xfrm>
              <a:prstGeom prst="rect">
                <a:avLst/>
              </a:prstGeom>
              <a:blipFill rotWithShape="0">
                <a:blip r:embed="rId4"/>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41D16AEF-AE6D-47D8-84A9-563637E2F2AF}"/>
              </a:ext>
            </a:extLst>
          </p:cNvPr>
          <p:cNvPicPr>
            <a:picLocks noChangeAspect="1"/>
          </p:cNvPicPr>
          <p:nvPr/>
        </p:nvPicPr>
        <p:blipFill>
          <a:blip r:embed="rId5"/>
          <a:stretch>
            <a:fillRect/>
          </a:stretch>
        </p:blipFill>
        <p:spPr>
          <a:xfrm>
            <a:off x="4059467" y="671039"/>
            <a:ext cx="3889034" cy="2321096"/>
          </a:xfrm>
          <a:prstGeom prst="rect">
            <a:avLst/>
          </a:prstGeom>
        </p:spPr>
      </p:pic>
    </p:spTree>
    <p:extLst>
      <p:ext uri="{BB962C8B-B14F-4D97-AF65-F5344CB8AC3E}">
        <p14:creationId xmlns:p14="http://schemas.microsoft.com/office/powerpoint/2010/main" val="2478301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64</a:t>
            </a:fld>
            <a:endParaRPr lang="en-US" dirty="0"/>
          </a:p>
        </p:txBody>
      </p:sp>
      <p:sp>
        <p:nvSpPr>
          <p:cNvPr id="9" name="TextBox 8"/>
          <p:cNvSpPr txBox="1"/>
          <p:nvPr/>
        </p:nvSpPr>
        <p:spPr>
          <a:xfrm>
            <a:off x="86264" y="86264"/>
            <a:ext cx="11844068" cy="523220"/>
          </a:xfrm>
          <a:prstGeom prst="rect">
            <a:avLst/>
          </a:prstGeom>
          <a:noFill/>
        </p:spPr>
        <p:txBody>
          <a:bodyPr wrap="square" rtlCol="0">
            <a:spAutoFit/>
          </a:bodyPr>
          <a:lstStyle/>
          <a:p>
            <a:pPr algn="just"/>
            <a:r>
              <a:rPr lang="en-US" sz="2800" b="1" dirty="0">
                <a:solidFill>
                  <a:srgbClr val="002060"/>
                </a:solidFill>
                <a:latin typeface="DejaVu Serif"/>
              </a:rPr>
              <a:t>Rotary-to-Translational Motion Transmission Mechanism</a:t>
            </a:r>
            <a:endParaRPr lang="en-US" sz="2800" dirty="0">
              <a:solidFill>
                <a:srgbClr val="002060"/>
              </a:solidFill>
              <a:latin typeface="DejaVu Serif"/>
            </a:endParaRPr>
          </a:p>
        </p:txBody>
      </p:sp>
      <p:sp>
        <p:nvSpPr>
          <p:cNvPr id="10" name="TextBox 9"/>
          <p:cNvSpPr txBox="1"/>
          <p:nvPr/>
        </p:nvSpPr>
        <p:spPr>
          <a:xfrm>
            <a:off x="474452" y="609484"/>
            <a:ext cx="10714007" cy="5632311"/>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The rotary-to-translational motion transmission mechanisms convert rotary motion to linear translational motion. This means that the torque at the input is converted to a force at the output. It should be noted that all the mechanisms discussed here are back drivable, which means that they also make the conversion in the reverse direction.</a:t>
            </a:r>
          </a:p>
          <a:p>
            <a:pPr algn="just"/>
            <a:r>
              <a:rPr lang="en-US" sz="2000" b="1" u="sng" dirty="0">
                <a:solidFill>
                  <a:srgbClr val="002060"/>
                </a:solidFill>
                <a:latin typeface="DejaVu Serif"/>
              </a:rPr>
              <a:t>I. Lead Screw Mechanism:</a:t>
            </a:r>
          </a:p>
          <a:p>
            <a:pPr marL="342900" indent="-342900" algn="just">
              <a:buFont typeface="Wingdings" panose="05000000000000000000" pitchFamily="2" charset="2"/>
              <a:buChar char="v"/>
            </a:pPr>
            <a:r>
              <a:rPr lang="en-US" sz="2000" dirty="0">
                <a:solidFill>
                  <a:srgbClr val="002060"/>
                </a:solidFill>
                <a:latin typeface="DejaVu Serif"/>
              </a:rPr>
              <a:t>Lead-screw is the most widely used precision motion conversion mechanism which transfers rotary motion to linear motion.</a:t>
            </a: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endParaRPr lang="en-US" sz="2000" dirty="0">
              <a:solidFill>
                <a:schemeClr val="accent3">
                  <a:lumMod val="50000"/>
                </a:schemeClr>
              </a:solidFill>
              <a:latin typeface="DejaVu Serif"/>
            </a:endParaRPr>
          </a:p>
          <a:p>
            <a:pPr marL="342900" indent="-342900" algn="just">
              <a:buFont typeface="Wingdings" panose="05000000000000000000" pitchFamily="2" charset="2"/>
              <a:buChar char="v"/>
            </a:pPr>
            <a:r>
              <a:rPr lang="en-US" sz="2000" dirty="0">
                <a:solidFill>
                  <a:schemeClr val="accent3">
                    <a:lumMod val="50000"/>
                  </a:schemeClr>
                </a:solidFill>
                <a:latin typeface="DejaVu Serif"/>
              </a:rPr>
              <a:t>In a screw and nut pair, typically we turn the nut and it advances linearly on the stationary screw.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817" y="2806154"/>
            <a:ext cx="4607784" cy="30662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104" y="2806154"/>
            <a:ext cx="3871555" cy="3066272"/>
          </a:xfrm>
          <a:prstGeom prst="rect">
            <a:avLst/>
          </a:prstGeom>
        </p:spPr>
      </p:pic>
    </p:spTree>
    <p:extLst>
      <p:ext uri="{BB962C8B-B14F-4D97-AF65-F5344CB8AC3E}">
        <p14:creationId xmlns:p14="http://schemas.microsoft.com/office/powerpoint/2010/main" val="3255448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65</a:t>
            </a:fld>
            <a:endParaRPr lang="en-US" dirty="0"/>
          </a:p>
        </p:txBody>
      </p:sp>
      <p:sp>
        <p:nvSpPr>
          <p:cNvPr id="9" name="TextBox 8"/>
          <p:cNvSpPr txBox="1"/>
          <p:nvPr/>
        </p:nvSpPr>
        <p:spPr>
          <a:xfrm>
            <a:off x="86264" y="51758"/>
            <a:ext cx="11412747" cy="584775"/>
          </a:xfrm>
          <a:prstGeom prst="rect">
            <a:avLst/>
          </a:prstGeom>
          <a:noFill/>
        </p:spPr>
        <p:txBody>
          <a:bodyPr wrap="square" rtlCol="0">
            <a:spAutoFit/>
          </a:bodyPr>
          <a:lstStyle/>
          <a:p>
            <a:r>
              <a:rPr lang="en-US" sz="3200" b="1" dirty="0">
                <a:solidFill>
                  <a:srgbClr val="002060"/>
                </a:solidFill>
              </a:rPr>
              <a:t>I. Lead Screw Mechanism</a:t>
            </a:r>
            <a:r>
              <a:rPr lang="en-US" sz="3200" dirty="0">
                <a:solidFill>
                  <a:srgbClr val="002060"/>
                </a:solidFill>
              </a:rPr>
              <a:t> </a:t>
            </a:r>
            <a:endParaRPr lang="en-US" sz="3200" dirty="0">
              <a:solidFill>
                <a:srgbClr val="002060"/>
              </a:solidFill>
              <a:latin typeface="DejaVu Serif"/>
            </a:endParaRPr>
          </a:p>
        </p:txBody>
      </p:sp>
      <p:sp>
        <p:nvSpPr>
          <p:cNvPr id="10" name="TextBox 9"/>
          <p:cNvSpPr txBox="1"/>
          <p:nvPr/>
        </p:nvSpPr>
        <p:spPr>
          <a:xfrm>
            <a:off x="353684" y="910384"/>
            <a:ext cx="6827045" cy="6555641"/>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The lead-screw is used as a motion conversion mechanism</a:t>
            </a:r>
            <a:r>
              <a:rPr lang="en-US" sz="2000" b="1" dirty="0">
                <a:solidFill>
                  <a:srgbClr val="002060"/>
                </a:solidFill>
                <a:latin typeface="Arial" panose="020B0604020202020204" pitchFamily="34" charset="0"/>
                <a:cs typeface="Arial" panose="020B0604020202020204" pitchFamily="34" charset="0"/>
              </a:rPr>
              <a:t>, the nut is not allowed to rotate about the screw, instead the screw is rotated</a:t>
            </a:r>
            <a:r>
              <a:rPr lang="en-US" sz="2000" dirty="0">
                <a:solidFill>
                  <a:srgbClr val="002060"/>
                </a:solidFill>
                <a:latin typeface="Arial" panose="020B0604020202020204" pitchFamily="34" charset="0"/>
                <a:cs typeface="Arial" panose="020B0604020202020204" pitchFamily="34" charset="0"/>
              </a:rPr>
              <a:t>. Since the screw is only allowed to rotate, the nut moves translationally along the screw. </a:t>
            </a:r>
          </a:p>
          <a:p>
            <a:pPr algn="just"/>
            <a:endParaRPr lang="en-US"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endParaRPr lang="en-US"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The tool is usually connected to the nut. Hence, the rotary motion of the motor connected to the screw is converted to the translational motion of the nut and the tool. </a:t>
            </a:r>
          </a:p>
          <a:p>
            <a:pPr marL="342900" indent="-342900" algn="just">
              <a:buFont typeface="Wingdings" panose="05000000000000000000" pitchFamily="2" charset="2"/>
              <a:buChar char="v"/>
            </a:pPr>
            <a:endParaRPr lang="en-US" sz="2000" b="0" i="0" u="none" strike="noStrike" baseline="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US" sz="2000" b="0" i="0" u="none" strike="noStrike" baseline="0" dirty="0">
                <a:solidFill>
                  <a:srgbClr val="002060"/>
                </a:solidFill>
                <a:latin typeface="Arial" panose="020B0604020202020204" pitchFamily="34" charset="0"/>
                <a:cs typeface="Arial" panose="020B0604020202020204" pitchFamily="34" charset="0"/>
              </a:rPr>
              <a:t>Lead screws, power screws, and ball screws are rather synonymous. Lead screw and nut units are used in numerous applications including positioning tables, machine tools, gantry and bridge systems, automated manipulators, and valve actuators.</a:t>
            </a:r>
            <a:endParaRPr lang="en-US" sz="2000" dirty="0">
              <a:solidFill>
                <a:srgbClr val="002060"/>
              </a:solidFill>
              <a:latin typeface="Arial" panose="020B0604020202020204" pitchFamily="34" charset="0"/>
              <a:cs typeface="Arial" panose="020B0604020202020204" pitchFamily="34" charset="0"/>
            </a:endParaRPr>
          </a:p>
          <a:p>
            <a:pPr algn="just"/>
            <a:br>
              <a:rPr lang="en-US" sz="2000" dirty="0">
                <a:solidFill>
                  <a:srgbClr val="002060"/>
                </a:solidFill>
                <a:latin typeface="Arial" panose="020B0604020202020204" pitchFamily="34" charset="0"/>
                <a:cs typeface="Arial" panose="020B0604020202020204" pitchFamily="34" charset="0"/>
              </a:rPr>
            </a:br>
            <a:br>
              <a:rPr lang="en-US" sz="2000" dirty="0">
                <a:solidFill>
                  <a:srgbClr val="002060"/>
                </a:solidFill>
                <a:latin typeface="Arial" panose="020B0604020202020204" pitchFamily="34" charset="0"/>
                <a:cs typeface="Arial" panose="020B0604020202020204" pitchFamily="34" charset="0"/>
              </a:rPr>
            </a:br>
            <a:br>
              <a:rPr lang="en-US" sz="2000" dirty="0">
                <a:solidFill>
                  <a:srgbClr val="002060"/>
                </a:solidFill>
                <a:latin typeface="Arial" panose="020B0604020202020204" pitchFamily="34" charset="0"/>
                <a:cs typeface="Arial" panose="020B0604020202020204" pitchFamily="34" charset="0"/>
              </a:rPr>
            </a:br>
            <a:endParaRPr lang="en-US" sz="2000"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E5CA440-A8AB-4A22-809C-194C619C72C0}"/>
              </a:ext>
            </a:extLst>
          </p:cNvPr>
          <p:cNvPicPr>
            <a:picLocks noChangeAspect="1"/>
          </p:cNvPicPr>
          <p:nvPr/>
        </p:nvPicPr>
        <p:blipFill>
          <a:blip r:embed="rId2"/>
          <a:stretch>
            <a:fillRect/>
          </a:stretch>
        </p:blipFill>
        <p:spPr>
          <a:xfrm>
            <a:off x="7802533" y="3481151"/>
            <a:ext cx="3409950" cy="2447380"/>
          </a:xfrm>
          <a:prstGeom prst="rect">
            <a:avLst/>
          </a:prstGeom>
        </p:spPr>
      </p:pic>
      <p:pic>
        <p:nvPicPr>
          <p:cNvPr id="3" name="Picture 2"/>
          <p:cNvPicPr>
            <a:picLocks noChangeAspect="1"/>
          </p:cNvPicPr>
          <p:nvPr/>
        </p:nvPicPr>
        <p:blipFill>
          <a:blip r:embed="rId3"/>
          <a:stretch>
            <a:fillRect/>
          </a:stretch>
        </p:blipFill>
        <p:spPr>
          <a:xfrm>
            <a:off x="7343775" y="142442"/>
            <a:ext cx="4848225" cy="3248025"/>
          </a:xfrm>
          <a:prstGeom prst="rect">
            <a:avLst/>
          </a:prstGeom>
        </p:spPr>
      </p:pic>
    </p:spTree>
    <p:extLst>
      <p:ext uri="{BB962C8B-B14F-4D97-AF65-F5344CB8AC3E}">
        <p14:creationId xmlns:p14="http://schemas.microsoft.com/office/powerpoint/2010/main" val="3118300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66</a:t>
            </a:fld>
            <a:endParaRPr lang="en-US" dirty="0"/>
          </a:p>
        </p:txBody>
      </p:sp>
      <p:sp>
        <p:nvSpPr>
          <p:cNvPr id="9" name="TextBox 8"/>
          <p:cNvSpPr txBox="1"/>
          <p:nvPr/>
        </p:nvSpPr>
        <p:spPr>
          <a:xfrm>
            <a:off x="86264" y="51758"/>
            <a:ext cx="11412747" cy="584775"/>
          </a:xfrm>
          <a:prstGeom prst="rect">
            <a:avLst/>
          </a:prstGeom>
          <a:noFill/>
        </p:spPr>
        <p:txBody>
          <a:bodyPr wrap="square" rtlCol="0">
            <a:spAutoFit/>
          </a:bodyPr>
          <a:lstStyle/>
          <a:p>
            <a:r>
              <a:rPr lang="en-US" sz="3200" b="1" dirty="0">
                <a:solidFill>
                  <a:srgbClr val="002060"/>
                </a:solidFill>
              </a:rPr>
              <a:t>I. Lead Screw Mechanism</a:t>
            </a:r>
            <a:r>
              <a:rPr lang="en-US" sz="3200" dirty="0">
                <a:solidFill>
                  <a:srgbClr val="002060"/>
                </a:solidFill>
              </a:rPr>
              <a:t> </a:t>
            </a:r>
            <a:endParaRPr lang="en-US" sz="3200" dirty="0">
              <a:solidFill>
                <a:srgbClr val="002060"/>
              </a:solidFill>
              <a:latin typeface="DejaVu Serif"/>
            </a:endParaRPr>
          </a:p>
        </p:txBody>
      </p:sp>
      <p:sp>
        <p:nvSpPr>
          <p:cNvPr id="10" name="TextBox 9"/>
          <p:cNvSpPr txBox="1"/>
          <p:nvPr/>
        </p:nvSpPr>
        <p:spPr>
          <a:xfrm>
            <a:off x="835823" y="818944"/>
            <a:ext cx="10663188" cy="4708981"/>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The lead-screw is used as a motion conversion mechanism</a:t>
            </a:r>
            <a:r>
              <a:rPr lang="en-US" sz="2000" b="1" dirty="0">
                <a:solidFill>
                  <a:srgbClr val="002060"/>
                </a:solidFill>
                <a:latin typeface="Arial" panose="020B0604020202020204" pitchFamily="34" charset="0"/>
                <a:cs typeface="Arial" panose="020B0604020202020204" pitchFamily="34" charset="0"/>
              </a:rPr>
              <a:t>, the nut is not allowed to rotate about the screw, instead the screw is rotated</a:t>
            </a:r>
            <a:r>
              <a:rPr lang="en-US" sz="2000" dirty="0">
                <a:solidFill>
                  <a:srgbClr val="002060"/>
                </a:solidFill>
                <a:latin typeface="Arial" panose="020B0604020202020204" pitchFamily="34" charset="0"/>
                <a:cs typeface="Arial" panose="020B0604020202020204" pitchFamily="34" charset="0"/>
              </a:rPr>
              <a:t>. Since the screw is only allowed to rotate, the nut moves translationally along the screw. </a:t>
            </a:r>
          </a:p>
          <a:p>
            <a:pPr algn="just"/>
            <a:endParaRPr lang="en-US"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endParaRPr lang="en-US"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US" sz="2000" dirty="0">
                <a:solidFill>
                  <a:srgbClr val="002060"/>
                </a:solidFill>
                <a:latin typeface="Arial" panose="020B0604020202020204" pitchFamily="34" charset="0"/>
                <a:cs typeface="Arial" panose="020B0604020202020204" pitchFamily="34" charset="0"/>
              </a:rPr>
              <a:t>The tool is usually connected to the nut. Hence, the rotary motion of the motor connected to the screw is converted to the translational motion of the nut and the tool. </a:t>
            </a:r>
          </a:p>
          <a:p>
            <a:pPr marL="342900" indent="-342900" algn="just">
              <a:buFont typeface="Wingdings" panose="05000000000000000000" pitchFamily="2" charset="2"/>
              <a:buChar char="v"/>
            </a:pPr>
            <a:endParaRPr lang="en-US" sz="2000" b="0" i="0" u="none" strike="noStrike" baseline="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n-US" sz="2000" b="0" i="0" u="none" strike="noStrike" baseline="0" dirty="0">
                <a:solidFill>
                  <a:srgbClr val="002060"/>
                </a:solidFill>
                <a:latin typeface="Arial" panose="020B0604020202020204" pitchFamily="34" charset="0"/>
                <a:cs typeface="Arial" panose="020B0604020202020204" pitchFamily="34" charset="0"/>
              </a:rPr>
              <a:t>Lead screws, power screws, and ball screws are rather synonymous. Lead screw and nut units are used in numerous applications including positioning tables, machine tools, gantry and bridge systems, automated manipulators, and valve actuators.</a:t>
            </a:r>
            <a:endParaRPr lang="en-US" sz="2000" dirty="0">
              <a:solidFill>
                <a:srgbClr val="002060"/>
              </a:solidFill>
              <a:latin typeface="Arial" panose="020B0604020202020204" pitchFamily="34" charset="0"/>
              <a:cs typeface="Arial" panose="020B0604020202020204" pitchFamily="34" charset="0"/>
            </a:endParaRPr>
          </a:p>
          <a:p>
            <a:pPr algn="just"/>
            <a:br>
              <a:rPr lang="en-US" sz="2000" dirty="0">
                <a:solidFill>
                  <a:srgbClr val="002060"/>
                </a:solidFill>
                <a:latin typeface="Arial" panose="020B0604020202020204" pitchFamily="34" charset="0"/>
                <a:cs typeface="Arial" panose="020B0604020202020204" pitchFamily="34" charset="0"/>
              </a:rPr>
            </a:br>
            <a:br>
              <a:rPr lang="en-US" sz="2000" dirty="0">
                <a:solidFill>
                  <a:srgbClr val="002060"/>
                </a:solidFill>
                <a:latin typeface="Arial" panose="020B0604020202020204" pitchFamily="34" charset="0"/>
                <a:cs typeface="Arial" panose="020B0604020202020204" pitchFamily="34" charset="0"/>
              </a:rPr>
            </a:br>
            <a:br>
              <a:rPr lang="en-US" sz="2000" dirty="0">
                <a:solidFill>
                  <a:srgbClr val="002060"/>
                </a:solidFill>
                <a:latin typeface="Arial" panose="020B0604020202020204" pitchFamily="34" charset="0"/>
                <a:cs typeface="Arial" panose="020B0604020202020204" pitchFamily="34" charset="0"/>
              </a:rPr>
            </a:b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822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67</a:t>
            </a:fld>
            <a:endParaRPr lang="en-US" dirty="0"/>
          </a:p>
        </p:txBody>
      </p:sp>
      <p:sp>
        <p:nvSpPr>
          <p:cNvPr id="9" name="TextBox 8"/>
          <p:cNvSpPr txBox="1"/>
          <p:nvPr/>
        </p:nvSpPr>
        <p:spPr>
          <a:xfrm>
            <a:off x="86264" y="51758"/>
            <a:ext cx="11412747" cy="584775"/>
          </a:xfrm>
          <a:prstGeom prst="rect">
            <a:avLst/>
          </a:prstGeom>
          <a:noFill/>
        </p:spPr>
        <p:txBody>
          <a:bodyPr wrap="square" rtlCol="0">
            <a:spAutoFit/>
          </a:bodyPr>
          <a:lstStyle/>
          <a:p>
            <a:r>
              <a:rPr lang="en-US" sz="3200" b="1" dirty="0">
                <a:solidFill>
                  <a:srgbClr val="002060"/>
                </a:solidFill>
              </a:rPr>
              <a:t>I. Lead Screw Mechanism</a:t>
            </a:r>
            <a:r>
              <a:rPr lang="en-US" sz="3200" dirty="0">
                <a:solidFill>
                  <a:srgbClr val="002060"/>
                </a:solidFill>
              </a:rPr>
              <a:t> </a:t>
            </a:r>
            <a:endParaRPr lang="en-US" sz="3200" dirty="0">
              <a:solidFill>
                <a:srgbClr val="002060"/>
              </a:solidFill>
              <a:latin typeface="DejaVu Serif"/>
            </a:endParaRPr>
          </a:p>
        </p:txBody>
      </p:sp>
      <mc:AlternateContent xmlns:mc="http://schemas.openxmlformats.org/markup-compatibility/2006" xmlns:a14="http://schemas.microsoft.com/office/drawing/2010/main">
        <mc:Choice Requires="a14">
          <p:sp>
            <p:nvSpPr>
              <p:cNvPr id="10" name="TextBox 9"/>
              <p:cNvSpPr txBox="1"/>
              <p:nvPr/>
            </p:nvSpPr>
            <p:spPr>
              <a:xfrm>
                <a:off x="835823" y="5039024"/>
                <a:ext cx="10663188" cy="1877437"/>
              </a:xfrm>
              <a:prstGeom prst="rect">
                <a:avLst/>
              </a:prstGeom>
              <a:noFill/>
            </p:spPr>
            <p:txBody>
              <a:bodyPr wrap="square" rtlCol="0">
                <a:spAutoFit/>
              </a:bodyPr>
              <a:lstStyle/>
              <a:p>
                <a:pPr marL="285750" indent="-285750" algn="just">
                  <a:buFont typeface="Arial" panose="020B0604020202020204" pitchFamily="34" charset="0"/>
                  <a:buChar char="•"/>
                </a:pP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𝑇</m:t>
                        </m:r>
                      </m:e>
                      <m:sub>
                        <m:r>
                          <a:rPr lang="en-US" b="0" i="1" dirty="0" smtClean="0">
                            <a:latin typeface="Cambria Math" panose="02040503050406030204" pitchFamily="18" charset="0"/>
                          </a:rPr>
                          <m:t>𝑅</m:t>
                        </m:r>
                      </m:sub>
                    </m:sSub>
                    <m:r>
                      <a:rPr lang="en-US" b="0" i="1" dirty="0" smtClean="0">
                        <a:latin typeface="Cambria Math" panose="02040503050406030204" pitchFamily="18" charset="0"/>
                      </a:rPr>
                      <m:t>:</m:t>
                    </m:r>
                  </m:oMath>
                </a14:m>
                <a:r>
                  <a:rPr lang="en-US" i="1" dirty="0"/>
                  <a:t> </a:t>
                </a:r>
                <a:r>
                  <a:rPr lang="en-US" dirty="0"/>
                  <a:t>this is the net torque after deducting the inertia torque (due to inertia of the motor rotor and the lead screw) and the frictional torque of the bearings, from the motor (magnetic) torque.</a:t>
                </a:r>
                <a:r>
                  <a:rPr lang="en-US" sz="2000" dirty="0"/>
                  <a:t> </a:t>
                </a:r>
              </a:p>
              <a:p>
                <a:pPr marL="285750" indent="-285750" algn="just">
                  <a:buFont typeface="Arial" panose="020B0604020202020204" pitchFamily="34" charset="0"/>
                  <a:buChar char="•"/>
                </a:pPr>
                <a:r>
                  <a:rPr lang="en-US" dirty="0"/>
                  <a:t>F: the net force available from the nut to drive the load in the axial direction</a:t>
                </a:r>
              </a:p>
              <a:p>
                <a:pPr marL="342900" indent="-342900" algn="just">
                  <a:buFont typeface="Arial" panose="020B0604020202020204" pitchFamily="34" charset="0"/>
                  <a:buChar char="•"/>
                </a:pPr>
                <a:r>
                  <a:rPr lang="en-US" dirty="0"/>
                  <a:t>Suppose the screw rotation by θ and the rectilinear motion of the nut by </a:t>
                </a:r>
                <a:r>
                  <a:rPr lang="en-US" i="1" dirty="0"/>
                  <a:t>x</a:t>
                </a:r>
                <a:r>
                  <a:rPr lang="en-US" dirty="0"/>
                  <a:t>.</a:t>
                </a:r>
                <a:r>
                  <a:rPr lang="en-US" sz="2000" dirty="0"/>
                  <a:t> </a:t>
                </a:r>
              </a:p>
              <a:p>
                <a:pPr algn="just"/>
                <a:br>
                  <a:rPr lang="en-US" sz="2000" dirty="0">
                    <a:solidFill>
                      <a:srgbClr val="002060"/>
                    </a:solidFill>
                    <a:latin typeface="Arial" panose="020B0604020202020204" pitchFamily="34" charset="0"/>
                    <a:cs typeface="Arial" panose="020B0604020202020204" pitchFamily="34" charset="0"/>
                  </a:rPr>
                </a:br>
                <a:endParaRPr lang="en-US" sz="2000" dirty="0">
                  <a:solidFill>
                    <a:srgbClr val="002060"/>
                  </a:solidFill>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35823" y="5039024"/>
                <a:ext cx="10663188" cy="1877437"/>
              </a:xfrm>
              <a:prstGeom prst="rect">
                <a:avLst/>
              </a:prstGeom>
              <a:blipFill>
                <a:blip r:embed="rId2"/>
                <a:stretch>
                  <a:fillRect l="-343" t="-1948" r="-515"/>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761201" y="921105"/>
            <a:ext cx="10239375" cy="2314575"/>
          </a:xfrm>
          <a:prstGeom prst="rect">
            <a:avLst/>
          </a:prstGeom>
        </p:spPr>
      </p:pic>
      <p:pic>
        <p:nvPicPr>
          <p:cNvPr id="6" name="Picture 5"/>
          <p:cNvPicPr>
            <a:picLocks noChangeAspect="1"/>
          </p:cNvPicPr>
          <p:nvPr/>
        </p:nvPicPr>
        <p:blipFill>
          <a:blip r:embed="rId4"/>
          <a:stretch>
            <a:fillRect/>
          </a:stretch>
        </p:blipFill>
        <p:spPr>
          <a:xfrm>
            <a:off x="1063657" y="2439877"/>
            <a:ext cx="3641347" cy="2439488"/>
          </a:xfrm>
          <a:prstGeom prst="rect">
            <a:avLst/>
          </a:prstGeom>
        </p:spPr>
      </p:pic>
    </p:spTree>
    <p:extLst>
      <p:ext uri="{BB962C8B-B14F-4D97-AF65-F5344CB8AC3E}">
        <p14:creationId xmlns:p14="http://schemas.microsoft.com/office/powerpoint/2010/main" val="36900438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68</a:t>
            </a:fld>
            <a:endParaRPr lang="en-US" dirty="0"/>
          </a:p>
        </p:txBody>
      </p:sp>
      <p:pic>
        <p:nvPicPr>
          <p:cNvPr id="3" name="Picture 2"/>
          <p:cNvPicPr>
            <a:picLocks noChangeAspect="1"/>
          </p:cNvPicPr>
          <p:nvPr/>
        </p:nvPicPr>
        <p:blipFill>
          <a:blip r:embed="rId2"/>
          <a:stretch>
            <a:fillRect/>
          </a:stretch>
        </p:blipFill>
        <p:spPr>
          <a:xfrm>
            <a:off x="1028527" y="1109230"/>
            <a:ext cx="10267950" cy="4972050"/>
          </a:xfrm>
          <a:prstGeom prst="rect">
            <a:avLst/>
          </a:prstGeom>
        </p:spPr>
      </p:pic>
      <p:sp>
        <p:nvSpPr>
          <p:cNvPr id="4" name="Rectangle 3"/>
          <p:cNvSpPr/>
          <p:nvPr/>
        </p:nvSpPr>
        <p:spPr>
          <a:xfrm>
            <a:off x="133512" y="84394"/>
            <a:ext cx="5125699" cy="646331"/>
          </a:xfrm>
          <a:prstGeom prst="rect">
            <a:avLst/>
          </a:prstGeom>
        </p:spPr>
        <p:txBody>
          <a:bodyPr wrap="none">
            <a:spAutoFit/>
          </a:bodyPr>
          <a:lstStyle/>
          <a:p>
            <a:r>
              <a:rPr lang="en-US" sz="3600" b="1" dirty="0">
                <a:solidFill>
                  <a:srgbClr val="002060"/>
                </a:solidFill>
              </a:rPr>
              <a:t>I. Lead Screw Mechanism</a:t>
            </a:r>
            <a:r>
              <a:rPr lang="en-US" sz="3600" dirty="0">
                <a:solidFill>
                  <a:srgbClr val="002060"/>
                </a:solidFill>
              </a:rPr>
              <a:t> </a:t>
            </a:r>
            <a:endParaRPr lang="en-US" sz="3600" dirty="0">
              <a:solidFill>
                <a:srgbClr val="002060"/>
              </a:solidFill>
              <a:latin typeface="DejaVu Serif"/>
            </a:endParaRPr>
          </a:p>
        </p:txBody>
      </p:sp>
    </p:spTree>
    <p:extLst>
      <p:ext uri="{BB962C8B-B14F-4D97-AF65-F5344CB8AC3E}">
        <p14:creationId xmlns:p14="http://schemas.microsoft.com/office/powerpoint/2010/main" val="3739101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69</a:t>
            </a:fld>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452255" y="193431"/>
            <a:ext cx="6731923" cy="4482020"/>
          </a:xfrm>
          <a:prstGeom prst="rect">
            <a:avLst/>
          </a:prstGeom>
        </p:spPr>
      </p:pic>
      <p:pic>
        <p:nvPicPr>
          <p:cNvPr id="7" name="Picture 6"/>
          <p:cNvPicPr>
            <a:picLocks noChangeAspect="1"/>
          </p:cNvPicPr>
          <p:nvPr/>
        </p:nvPicPr>
        <p:blipFill>
          <a:blip r:embed="rId4"/>
          <a:stretch>
            <a:fillRect/>
          </a:stretch>
        </p:blipFill>
        <p:spPr>
          <a:xfrm>
            <a:off x="1936000" y="4905895"/>
            <a:ext cx="8286750" cy="1219200"/>
          </a:xfrm>
          <a:prstGeom prst="rect">
            <a:avLst/>
          </a:prstGeom>
        </p:spPr>
      </p:pic>
      <p:pic>
        <p:nvPicPr>
          <p:cNvPr id="8" name="Picture 7"/>
          <p:cNvPicPr>
            <a:picLocks noChangeAspect="1"/>
          </p:cNvPicPr>
          <p:nvPr/>
        </p:nvPicPr>
        <p:blipFill>
          <a:blip r:embed="rId5"/>
          <a:stretch>
            <a:fillRect/>
          </a:stretch>
        </p:blipFill>
        <p:spPr>
          <a:xfrm>
            <a:off x="8254105" y="4303976"/>
            <a:ext cx="1552575" cy="742950"/>
          </a:xfrm>
          <a:prstGeom prst="rect">
            <a:avLst/>
          </a:prstGeom>
        </p:spPr>
      </p:pic>
    </p:spTree>
    <p:extLst>
      <p:ext uri="{BB962C8B-B14F-4D97-AF65-F5344CB8AC3E}">
        <p14:creationId xmlns:p14="http://schemas.microsoft.com/office/powerpoint/2010/main" val="57787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F9C10F-5FF9-479F-812E-3DD6ACFF01B6}"/>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6" name="TextBox 5">
            <a:extLst>
              <a:ext uri="{FF2B5EF4-FFF2-40B4-BE49-F238E27FC236}">
                <a16:creationId xmlns:a16="http://schemas.microsoft.com/office/drawing/2014/main" id="{B85CAB17-B3D6-4C51-B936-2D8F000EFA90}"/>
              </a:ext>
            </a:extLst>
          </p:cNvPr>
          <p:cNvSpPr txBox="1"/>
          <p:nvPr/>
        </p:nvSpPr>
        <p:spPr>
          <a:xfrm>
            <a:off x="419101" y="950625"/>
            <a:ext cx="11077575" cy="5262979"/>
          </a:xfrm>
          <a:prstGeom prst="rect">
            <a:avLst/>
          </a:prstGeom>
          <a:noFill/>
        </p:spPr>
        <p:txBody>
          <a:bodyPr wrap="square">
            <a:spAutoFit/>
          </a:bodyPr>
          <a:lstStyle/>
          <a:p>
            <a:pPr marL="457200" indent="-457200">
              <a:buAutoNum type="arabicPeriod" startAt="5"/>
            </a:pPr>
            <a:r>
              <a:rPr lang="en-US" sz="2400" b="0" i="0" dirty="0">
                <a:solidFill>
                  <a:srgbClr val="002060"/>
                </a:solidFill>
                <a:effectLst/>
                <a:latin typeface="Arial" panose="020B0604020202020204" pitchFamily="34" charset="0"/>
                <a:cs typeface="Arial" panose="020B0604020202020204" pitchFamily="34" charset="0"/>
              </a:rPr>
              <a:t>Write </a:t>
            </a:r>
            <a:r>
              <a:rPr lang="en-US" sz="2400" b="0" i="1" dirty="0">
                <a:solidFill>
                  <a:srgbClr val="002060"/>
                </a:solidFill>
                <a:effectLst/>
                <a:latin typeface="Arial" panose="020B0604020202020204" pitchFamily="34" charset="0"/>
                <a:cs typeface="Arial" panose="020B0604020202020204" pitchFamily="34" charset="0"/>
              </a:rPr>
              <a:t>constitutive equations </a:t>
            </a:r>
            <a:r>
              <a:rPr lang="en-US" sz="2400" b="0" i="0" dirty="0">
                <a:solidFill>
                  <a:srgbClr val="002060"/>
                </a:solidFill>
                <a:effectLst/>
                <a:latin typeface="Arial" panose="020B0604020202020204" pitchFamily="34" charset="0"/>
                <a:cs typeface="Arial" panose="020B0604020202020204" pitchFamily="34" charset="0"/>
              </a:rPr>
              <a:t>(physical laws) for the elements.</a:t>
            </a:r>
          </a:p>
          <a:p>
            <a:pPr marL="457200" indent="-457200">
              <a:buAutoNum type="arabicPeriod" startAt="5"/>
            </a:pPr>
            <a:endParaRPr lang="en-US" sz="2400" b="0" i="0" dirty="0">
              <a:solidFill>
                <a:srgbClr val="002060"/>
              </a:solidFill>
              <a:effectLst/>
              <a:latin typeface="Arial" panose="020B0604020202020204" pitchFamily="34" charset="0"/>
              <a:cs typeface="Arial" panose="020B0604020202020204" pitchFamily="34" charset="0"/>
            </a:endParaRPr>
          </a:p>
          <a:p>
            <a:pPr marL="457200" indent="-457200">
              <a:buAutoNum type="arabicPeriod" startAt="6"/>
            </a:pPr>
            <a:r>
              <a:rPr lang="en-US" sz="2400" b="0" i="0" dirty="0">
                <a:solidFill>
                  <a:srgbClr val="002060"/>
                </a:solidFill>
                <a:effectLst/>
                <a:latin typeface="Arial" panose="020B0604020202020204" pitchFamily="34" charset="0"/>
                <a:cs typeface="Arial" panose="020B0604020202020204" pitchFamily="34" charset="0"/>
              </a:rPr>
              <a:t>Write </a:t>
            </a:r>
            <a:r>
              <a:rPr lang="en-US" sz="2400" b="0" i="1" dirty="0">
                <a:solidFill>
                  <a:srgbClr val="002060"/>
                </a:solidFill>
                <a:effectLst/>
                <a:latin typeface="Arial" panose="020B0604020202020204" pitchFamily="34" charset="0"/>
                <a:cs typeface="Arial" panose="020B0604020202020204" pitchFamily="34" charset="0"/>
              </a:rPr>
              <a:t>continuity </a:t>
            </a:r>
            <a:r>
              <a:rPr lang="en-US" sz="2400" b="0" i="0" dirty="0">
                <a:solidFill>
                  <a:srgbClr val="002060"/>
                </a:solidFill>
                <a:effectLst/>
                <a:latin typeface="Arial" panose="020B0604020202020204" pitchFamily="34" charset="0"/>
                <a:cs typeface="Arial" panose="020B0604020202020204" pitchFamily="34" charset="0"/>
              </a:rPr>
              <a:t>(or conservation) equations for through variables (equilibrium </a:t>
            </a:r>
          </a:p>
          <a:p>
            <a:r>
              <a:rPr lang="en-US" sz="2400" dirty="0">
                <a:solidFill>
                  <a:srgbClr val="002060"/>
                </a:solidFill>
                <a:latin typeface="Arial" panose="020B0604020202020204" pitchFamily="34" charset="0"/>
                <a:cs typeface="Arial" panose="020B0604020202020204" pitchFamily="34" charset="0"/>
              </a:rPr>
              <a:t>     </a:t>
            </a:r>
            <a:r>
              <a:rPr lang="en-US" sz="2400" b="0" i="0" dirty="0">
                <a:solidFill>
                  <a:srgbClr val="002060"/>
                </a:solidFill>
                <a:effectLst/>
                <a:latin typeface="Arial" panose="020B0604020202020204" pitchFamily="34" charset="0"/>
                <a:cs typeface="Arial" panose="020B0604020202020204" pitchFamily="34" charset="0"/>
              </a:rPr>
              <a:t>of forces at joints; current balance at nodes, fluid flow balance, etc.)</a:t>
            </a:r>
          </a:p>
          <a:p>
            <a:endParaRPr lang="en-US" sz="2400" dirty="0">
              <a:solidFill>
                <a:srgbClr val="002060"/>
              </a:solidFill>
              <a:latin typeface="Arial" panose="020B0604020202020204" pitchFamily="34" charset="0"/>
              <a:cs typeface="Arial" panose="020B0604020202020204" pitchFamily="34" charset="0"/>
            </a:endParaRPr>
          </a:p>
          <a:p>
            <a:pPr marL="457200" indent="-457200">
              <a:buAutoNum type="arabicPeriod" startAt="7"/>
            </a:pPr>
            <a:r>
              <a:rPr lang="en-US" sz="2400" b="0" i="0" dirty="0">
                <a:solidFill>
                  <a:srgbClr val="002060"/>
                </a:solidFill>
                <a:effectLst/>
                <a:latin typeface="Arial" panose="020B0604020202020204" pitchFamily="34" charset="0"/>
                <a:cs typeface="Arial" panose="020B0604020202020204" pitchFamily="34" charset="0"/>
              </a:rPr>
              <a:t>Write </a:t>
            </a:r>
            <a:r>
              <a:rPr lang="en-US" sz="2400" b="0" i="1" dirty="0">
                <a:solidFill>
                  <a:srgbClr val="002060"/>
                </a:solidFill>
                <a:effectLst/>
                <a:latin typeface="Arial" panose="020B0604020202020204" pitchFamily="34" charset="0"/>
                <a:cs typeface="Arial" panose="020B0604020202020204" pitchFamily="34" charset="0"/>
              </a:rPr>
              <a:t>compatibility </a:t>
            </a:r>
            <a:r>
              <a:rPr lang="en-US" sz="2400" b="0" i="0" dirty="0">
                <a:solidFill>
                  <a:srgbClr val="002060"/>
                </a:solidFill>
                <a:effectLst/>
                <a:latin typeface="Arial" panose="020B0604020202020204" pitchFamily="34" charset="0"/>
                <a:cs typeface="Arial" panose="020B0604020202020204" pitchFamily="34" charset="0"/>
              </a:rPr>
              <a:t>equations for across (potential or path) variables. These </a:t>
            </a:r>
          </a:p>
          <a:p>
            <a:r>
              <a:rPr lang="en-US" sz="2400" b="0" i="0" dirty="0">
                <a:solidFill>
                  <a:srgbClr val="002060"/>
                </a:solidFill>
                <a:effectLst/>
                <a:latin typeface="Arial" panose="020B0604020202020204" pitchFamily="34" charset="0"/>
                <a:cs typeface="Arial" panose="020B0604020202020204" pitchFamily="34" charset="0"/>
              </a:rPr>
              <a:t>     are loop equations for velocities (geometric connectivity), voltage (potential  </a:t>
            </a:r>
          </a:p>
          <a:p>
            <a:r>
              <a:rPr lang="en-US" sz="2400" dirty="0">
                <a:solidFill>
                  <a:srgbClr val="002060"/>
                </a:solidFill>
                <a:latin typeface="Arial" panose="020B0604020202020204" pitchFamily="34" charset="0"/>
                <a:cs typeface="Arial" panose="020B0604020202020204" pitchFamily="34" charset="0"/>
              </a:rPr>
              <a:t>     </a:t>
            </a:r>
            <a:r>
              <a:rPr lang="en-US" sz="2400" b="0" i="0" dirty="0">
                <a:solidFill>
                  <a:srgbClr val="002060"/>
                </a:solidFill>
                <a:effectLst/>
                <a:latin typeface="Arial" panose="020B0604020202020204" pitchFamily="34" charset="0"/>
                <a:cs typeface="Arial" panose="020B0604020202020204" pitchFamily="34" charset="0"/>
              </a:rPr>
              <a:t>balance), pressure drop, etc.</a:t>
            </a:r>
          </a:p>
          <a:p>
            <a:endParaRPr lang="en-US" sz="2400" b="0" i="0" dirty="0">
              <a:solidFill>
                <a:srgbClr val="002060"/>
              </a:solidFill>
              <a:effectLst/>
              <a:latin typeface="Arial" panose="020B0604020202020204" pitchFamily="34" charset="0"/>
              <a:cs typeface="Arial" panose="020B0604020202020204" pitchFamily="34" charset="0"/>
            </a:endParaRPr>
          </a:p>
          <a:p>
            <a:pPr marL="457200" indent="-457200">
              <a:buAutoNum type="arabicPeriod" startAt="8"/>
            </a:pPr>
            <a:r>
              <a:rPr lang="en-US" sz="2400" b="0" i="0" dirty="0">
                <a:solidFill>
                  <a:srgbClr val="002060"/>
                </a:solidFill>
                <a:effectLst/>
                <a:latin typeface="Arial" panose="020B0604020202020204" pitchFamily="34" charset="0"/>
                <a:cs typeface="Arial" panose="020B0604020202020204" pitchFamily="34" charset="0"/>
              </a:rPr>
              <a:t>Eliminate </a:t>
            </a:r>
            <a:r>
              <a:rPr lang="en-US" sz="2400" b="0" i="1" dirty="0">
                <a:solidFill>
                  <a:srgbClr val="002060"/>
                </a:solidFill>
                <a:effectLst/>
                <a:latin typeface="Arial" panose="020B0604020202020204" pitchFamily="34" charset="0"/>
                <a:cs typeface="Arial" panose="020B0604020202020204" pitchFamily="34" charset="0"/>
              </a:rPr>
              <a:t>auxiliary </a:t>
            </a:r>
            <a:r>
              <a:rPr lang="en-US" sz="2400" b="0" i="0" dirty="0">
                <a:solidFill>
                  <a:srgbClr val="002060"/>
                </a:solidFill>
                <a:effectLst/>
                <a:latin typeface="Arial" panose="020B0604020202020204" pitchFamily="34" charset="0"/>
                <a:cs typeface="Arial" panose="020B0604020202020204" pitchFamily="34" charset="0"/>
              </a:rPr>
              <a:t>variables that are redundant and not needed to define the </a:t>
            </a:r>
          </a:p>
          <a:p>
            <a:r>
              <a:rPr lang="en-US" sz="2400" b="0" i="0" dirty="0">
                <a:solidFill>
                  <a:srgbClr val="002060"/>
                </a:solidFill>
                <a:effectLst/>
                <a:latin typeface="Arial" panose="020B0604020202020204" pitchFamily="34" charset="0"/>
                <a:cs typeface="Arial" panose="020B0604020202020204" pitchFamily="34" charset="0"/>
              </a:rPr>
              <a:t>      model.</a:t>
            </a:r>
          </a:p>
          <a:p>
            <a:endParaRPr lang="en-US" sz="2400" dirty="0">
              <a:solidFill>
                <a:srgbClr val="002060"/>
              </a:solidFill>
              <a:latin typeface="Arial" panose="020B0604020202020204" pitchFamily="34" charset="0"/>
              <a:cs typeface="Arial" panose="020B0604020202020204" pitchFamily="34" charset="0"/>
            </a:endParaRPr>
          </a:p>
          <a:p>
            <a:r>
              <a:rPr lang="en-US" sz="2400" b="0" i="0" dirty="0">
                <a:solidFill>
                  <a:srgbClr val="002060"/>
                </a:solidFill>
                <a:effectLst/>
                <a:latin typeface="Arial" panose="020B0604020202020204" pitchFamily="34" charset="0"/>
                <a:cs typeface="Arial" panose="020B0604020202020204" pitchFamily="34" charset="0"/>
              </a:rPr>
              <a:t>9. Express system </a:t>
            </a:r>
            <a:r>
              <a:rPr lang="en-US" sz="2400" b="0" i="1" dirty="0">
                <a:solidFill>
                  <a:srgbClr val="002060"/>
                </a:solidFill>
                <a:effectLst/>
                <a:latin typeface="Arial" panose="020B0604020202020204" pitchFamily="34" charset="0"/>
                <a:cs typeface="Arial" panose="020B0604020202020204" pitchFamily="34" charset="0"/>
              </a:rPr>
              <a:t>boundary conditions </a:t>
            </a:r>
            <a:r>
              <a:rPr lang="en-US" sz="2400" b="0" i="0" dirty="0">
                <a:solidFill>
                  <a:srgbClr val="002060"/>
                </a:solidFill>
                <a:effectLst/>
                <a:latin typeface="Arial" panose="020B0604020202020204" pitchFamily="34" charset="0"/>
                <a:cs typeface="Arial" panose="020B0604020202020204" pitchFamily="34" charset="0"/>
              </a:rPr>
              <a:t>and response </a:t>
            </a:r>
            <a:r>
              <a:rPr lang="en-US" sz="2400" b="0" i="1" dirty="0">
                <a:solidFill>
                  <a:srgbClr val="002060"/>
                </a:solidFill>
                <a:effectLst/>
                <a:latin typeface="Arial" panose="020B0604020202020204" pitchFamily="34" charset="0"/>
                <a:cs typeface="Arial" panose="020B0604020202020204" pitchFamily="34" charset="0"/>
              </a:rPr>
              <a:t>initial conditions </a:t>
            </a:r>
            <a:r>
              <a:rPr lang="en-US" sz="2400" b="0" i="0" dirty="0">
                <a:solidFill>
                  <a:srgbClr val="002060"/>
                </a:solidFill>
                <a:effectLst/>
                <a:latin typeface="Arial" panose="020B0604020202020204" pitchFamily="34" charset="0"/>
                <a:cs typeface="Arial" panose="020B0604020202020204" pitchFamily="34" charset="0"/>
              </a:rPr>
              <a:t>using </a:t>
            </a:r>
          </a:p>
          <a:p>
            <a:r>
              <a:rPr lang="en-US" sz="2400" dirty="0">
                <a:solidFill>
                  <a:srgbClr val="002060"/>
                </a:solidFill>
                <a:latin typeface="Arial" panose="020B0604020202020204" pitchFamily="34" charset="0"/>
                <a:cs typeface="Arial" panose="020B0604020202020204" pitchFamily="34" charset="0"/>
              </a:rPr>
              <a:t>    </a:t>
            </a:r>
            <a:r>
              <a:rPr lang="en-US" sz="2400" b="0" i="0" dirty="0">
                <a:solidFill>
                  <a:srgbClr val="002060"/>
                </a:solidFill>
                <a:effectLst/>
                <a:latin typeface="Arial" panose="020B0604020202020204" pitchFamily="34" charset="0"/>
                <a:cs typeface="Arial" panose="020B0604020202020204" pitchFamily="34" charset="0"/>
              </a:rPr>
              <a:t>system variables.</a:t>
            </a:r>
            <a:r>
              <a:rPr lang="en-US" sz="2400" dirty="0">
                <a:solidFill>
                  <a:srgbClr val="002060"/>
                </a:solidFill>
                <a:latin typeface="Arial" panose="020B0604020202020204" pitchFamily="34" charset="0"/>
                <a:cs typeface="Arial" panose="020B0604020202020204" pitchFamily="34" charset="0"/>
              </a:rPr>
              <a:t> </a:t>
            </a:r>
            <a:endParaRPr lang="en-US" sz="2400" dirty="0">
              <a:solidFill>
                <a:srgbClr val="002060"/>
              </a:solidFill>
            </a:endParaRPr>
          </a:p>
        </p:txBody>
      </p:sp>
      <p:sp>
        <p:nvSpPr>
          <p:cNvPr id="7" name="TextBox 6">
            <a:extLst>
              <a:ext uri="{FF2B5EF4-FFF2-40B4-BE49-F238E27FC236}">
                <a16:creationId xmlns:a16="http://schemas.microsoft.com/office/drawing/2014/main" id="{86DBA9B0-E6C7-4581-A2DC-EC178CDDA03B}"/>
              </a:ext>
            </a:extLst>
          </p:cNvPr>
          <p:cNvSpPr txBox="1"/>
          <p:nvPr/>
        </p:nvSpPr>
        <p:spPr>
          <a:xfrm>
            <a:off x="0" y="0"/>
            <a:ext cx="5400675" cy="667875"/>
          </a:xfrm>
          <a:prstGeom prst="rect">
            <a:avLst/>
          </a:prstGeom>
          <a:noFill/>
        </p:spPr>
        <p:txBody>
          <a:bodyPr wrap="square" rtlCol="0">
            <a:spAutoFit/>
          </a:bodyPr>
          <a:lstStyle/>
          <a:p>
            <a:pPr defTabSz="914400">
              <a:lnSpc>
                <a:spcPct val="85000"/>
              </a:lnSpc>
              <a:spcBef>
                <a:spcPct val="0"/>
              </a:spcBef>
            </a:pPr>
            <a:r>
              <a:rPr lang="en-US" sz="4400" b="1" spc="-114" dirty="0">
                <a:solidFill>
                  <a:srgbClr val="002060"/>
                </a:solidFill>
                <a:latin typeface="DejaVu Serif"/>
                <a:ea typeface="+mj-ea"/>
                <a:cs typeface="Arial" panose="020B0604020202020204" pitchFamily="34" charset="0"/>
              </a:rPr>
              <a:t>Model Development</a:t>
            </a:r>
          </a:p>
        </p:txBody>
      </p:sp>
    </p:spTree>
    <p:extLst>
      <p:ext uri="{BB962C8B-B14F-4D97-AF65-F5344CB8AC3E}">
        <p14:creationId xmlns:p14="http://schemas.microsoft.com/office/powerpoint/2010/main" val="17497393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70</a:t>
            </a:fld>
            <a:endParaRPr lang="en-US" dirty="0"/>
          </a:p>
        </p:txBody>
      </p:sp>
      <p:pic>
        <p:nvPicPr>
          <p:cNvPr id="3" name="Picture 2"/>
          <p:cNvPicPr>
            <a:picLocks noChangeAspect="1"/>
          </p:cNvPicPr>
          <p:nvPr/>
        </p:nvPicPr>
        <p:blipFill>
          <a:blip r:embed="rId2"/>
          <a:stretch>
            <a:fillRect/>
          </a:stretch>
        </p:blipFill>
        <p:spPr>
          <a:xfrm>
            <a:off x="1767313" y="1521056"/>
            <a:ext cx="9126255" cy="4738428"/>
          </a:xfrm>
          <a:prstGeom prst="rect">
            <a:avLst/>
          </a:prstGeom>
        </p:spPr>
      </p:pic>
      <p:pic>
        <p:nvPicPr>
          <p:cNvPr id="4" name="Picture 3"/>
          <p:cNvPicPr>
            <a:picLocks noChangeAspect="1"/>
          </p:cNvPicPr>
          <p:nvPr/>
        </p:nvPicPr>
        <p:blipFill>
          <a:blip r:embed="rId3"/>
          <a:stretch>
            <a:fillRect/>
          </a:stretch>
        </p:blipFill>
        <p:spPr>
          <a:xfrm>
            <a:off x="3832166" y="611644"/>
            <a:ext cx="5880995" cy="709111"/>
          </a:xfrm>
          <a:prstGeom prst="rect">
            <a:avLst/>
          </a:prstGeom>
        </p:spPr>
      </p:pic>
    </p:spTree>
    <p:extLst>
      <p:ext uri="{BB962C8B-B14F-4D97-AF65-F5344CB8AC3E}">
        <p14:creationId xmlns:p14="http://schemas.microsoft.com/office/powerpoint/2010/main" val="626931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71</a:t>
            </a:fld>
            <a:endParaRPr lang="en-US" dirty="0"/>
          </a:p>
        </p:txBody>
      </p:sp>
      <p:sp>
        <p:nvSpPr>
          <p:cNvPr id="9" name="TextBox 8"/>
          <p:cNvSpPr txBox="1"/>
          <p:nvPr/>
        </p:nvSpPr>
        <p:spPr>
          <a:xfrm>
            <a:off x="86264" y="51758"/>
            <a:ext cx="11412747" cy="584775"/>
          </a:xfrm>
          <a:prstGeom prst="rect">
            <a:avLst/>
          </a:prstGeom>
          <a:noFill/>
        </p:spPr>
        <p:txBody>
          <a:bodyPr wrap="square" rtlCol="0">
            <a:spAutoFit/>
          </a:bodyPr>
          <a:lstStyle/>
          <a:p>
            <a:r>
              <a:rPr lang="en-US" sz="3200" b="1" dirty="0">
                <a:solidFill>
                  <a:srgbClr val="002060"/>
                </a:solidFill>
              </a:rPr>
              <a:t>I. Lead Screw Mechanism</a:t>
            </a:r>
            <a:r>
              <a:rPr lang="en-US" sz="3200" dirty="0">
                <a:solidFill>
                  <a:srgbClr val="002060"/>
                </a:solidFill>
              </a:rPr>
              <a:t> </a:t>
            </a:r>
            <a:endParaRPr lang="en-US" sz="3200" dirty="0">
              <a:solidFill>
                <a:srgbClr val="002060"/>
              </a:solidFill>
              <a:latin typeface="DejaVu Serif"/>
            </a:endParaRPr>
          </a:p>
        </p:txBody>
      </p:sp>
      <mc:AlternateContent xmlns:mc="http://schemas.openxmlformats.org/markup-compatibility/2006" xmlns:a14="http://schemas.microsoft.com/office/drawing/2010/main">
        <mc:Choice Requires="a14">
          <p:sp>
            <p:nvSpPr>
              <p:cNvPr id="10" name="TextBox 9"/>
              <p:cNvSpPr txBox="1"/>
              <p:nvPr/>
            </p:nvSpPr>
            <p:spPr>
              <a:xfrm>
                <a:off x="353684" y="910384"/>
                <a:ext cx="11145327" cy="4708981"/>
              </a:xfrm>
              <a:prstGeom prst="rect">
                <a:avLst/>
              </a:prstGeom>
              <a:noFill/>
            </p:spPr>
            <p:txBody>
              <a:bodyPr wrap="square" rtlCol="0">
                <a:spAutoFit/>
              </a:bodyPr>
              <a:lstStyle/>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The kinematic motion conversion factor, or effective gear ratio, of a lead screw is characterized by its pitch </a:t>
                </a:r>
                <a14:m>
                  <m:oMath xmlns:m="http://schemas.openxmlformats.org/officeDocument/2006/math">
                    <m:r>
                      <a:rPr lang="ar-SA" sz="2000" dirty="0">
                        <a:solidFill>
                          <a:srgbClr val="002060"/>
                        </a:solidFill>
                        <a:latin typeface="Cambria Math" panose="02040503050406030204" pitchFamily="18" charset="0"/>
                      </a:rPr>
                      <m:t>(</m:t>
                    </m:r>
                    <m:r>
                      <a:rPr lang="en-US" sz="2000" i="1" dirty="0">
                        <a:solidFill>
                          <a:srgbClr val="002060"/>
                        </a:solidFill>
                        <a:latin typeface="Cambria Math" panose="02040503050406030204" pitchFamily="18" charset="0"/>
                      </a:rPr>
                      <m:t>𝑝</m:t>
                    </m:r>
                    <m:r>
                      <a:rPr lang="ar-SA" sz="2000" i="1" dirty="0">
                        <a:solidFill>
                          <a:srgbClr val="002060"/>
                        </a:solidFill>
                        <a:latin typeface="Cambria Math" panose="02040503050406030204" pitchFamily="18" charset="0"/>
                      </a:rPr>
                      <m:t>)</m:t>
                    </m:r>
                    <m:r>
                      <a:rPr lang="en-US" sz="2000" i="1" dirty="0">
                        <a:solidFill>
                          <a:srgbClr val="002060"/>
                        </a:solidFill>
                        <a:latin typeface="Cambria Math" panose="02040503050406030204" pitchFamily="18" charset="0"/>
                      </a:rPr>
                      <m:t> [</m:t>
                    </m:r>
                    <m:r>
                      <a:rPr lang="en-US" sz="2000" i="1" dirty="0">
                        <a:solidFill>
                          <a:srgbClr val="002060"/>
                        </a:solidFill>
                        <a:latin typeface="Cambria Math" panose="02040503050406030204" pitchFamily="18" charset="0"/>
                      </a:rPr>
                      <m:t>𝑟𝑒𝑣</m:t>
                    </m:r>
                    <m:r>
                      <a:rPr lang="en-US" sz="2000" i="1" dirty="0">
                        <a:solidFill>
                          <a:srgbClr val="002060"/>
                        </a:solidFill>
                        <a:latin typeface="Cambria Math" panose="02040503050406030204" pitchFamily="18" charset="0"/>
                      </a:rPr>
                      <m:t>=</m:t>
                    </m:r>
                    <m:r>
                      <a:rPr lang="en-US" sz="2000" i="1" dirty="0">
                        <a:solidFill>
                          <a:srgbClr val="002060"/>
                        </a:solidFill>
                        <a:latin typeface="Cambria Math" panose="02040503050406030204" pitchFamily="18" charset="0"/>
                      </a:rPr>
                      <m:t>𝑖𝑛</m:t>
                    </m:r>
                    <m:r>
                      <a:rPr lang="en-US" sz="2000" i="1" dirty="0">
                        <a:solidFill>
                          <a:srgbClr val="002060"/>
                        </a:solidFill>
                        <a:latin typeface="Cambria Math" panose="02040503050406030204" pitchFamily="18" charset="0"/>
                      </a:rPr>
                      <m:t>] </m:t>
                    </m:r>
                  </m:oMath>
                </a14:m>
                <a:r>
                  <a:rPr lang="en-US" sz="2000" dirty="0">
                    <a:solidFill>
                      <a:srgbClr val="002060"/>
                    </a:solidFill>
                    <a:latin typeface="DejaVu Serif"/>
                  </a:rPr>
                  <a:t>or </a:t>
                </a:r>
                <a14:m>
                  <m:oMath xmlns:m="http://schemas.openxmlformats.org/officeDocument/2006/math">
                    <m:r>
                      <a:rPr lang="en-US" sz="2000" i="1" dirty="0">
                        <a:solidFill>
                          <a:srgbClr val="002060"/>
                        </a:solidFill>
                        <a:latin typeface="Cambria Math" panose="02040503050406030204" pitchFamily="18" charset="0"/>
                      </a:rPr>
                      <m:t>[</m:t>
                    </m:r>
                    <m:r>
                      <a:rPr lang="en-US" sz="2000" i="1" dirty="0">
                        <a:solidFill>
                          <a:srgbClr val="002060"/>
                        </a:solidFill>
                        <a:latin typeface="Cambria Math" panose="02040503050406030204" pitchFamily="18" charset="0"/>
                      </a:rPr>
                      <m:t>𝑟𝑒𝑣</m:t>
                    </m:r>
                    <m:r>
                      <a:rPr lang="en-US" sz="2000" i="1" dirty="0">
                        <a:solidFill>
                          <a:srgbClr val="002060"/>
                        </a:solidFill>
                        <a:latin typeface="Cambria Math" panose="02040503050406030204" pitchFamily="18" charset="0"/>
                      </a:rPr>
                      <m:t>=</m:t>
                    </m:r>
                    <m:r>
                      <a:rPr lang="en-US" sz="2000" i="1" dirty="0">
                        <a:solidFill>
                          <a:srgbClr val="002060"/>
                        </a:solidFill>
                        <a:latin typeface="Cambria Math" panose="02040503050406030204" pitchFamily="18" charset="0"/>
                      </a:rPr>
                      <m:t>𝑚𝑚</m:t>
                    </m:r>
                    <m:r>
                      <a:rPr lang="en-US" sz="2000" i="1" dirty="0">
                        <a:solidFill>
                          <a:srgbClr val="002060"/>
                        </a:solidFill>
                        <a:latin typeface="Cambria Math" panose="02040503050406030204" pitchFamily="18" charset="0"/>
                      </a:rPr>
                      <m:t>]</m:t>
                    </m:r>
                  </m:oMath>
                </a14:m>
                <a:r>
                  <a:rPr lang="en-US" sz="2000" dirty="0">
                    <a:solidFill>
                      <a:srgbClr val="002060"/>
                    </a:solidFill>
                    <a:latin typeface="DejaVu Serif"/>
                  </a:rPr>
                  <a:t>. </a:t>
                </a:r>
              </a:p>
              <a:p>
                <a:pPr marL="342900" indent="-342900" algn="just">
                  <a:buFont typeface="Wingdings" panose="05000000000000000000" pitchFamily="2" charset="2"/>
                  <a:buChar char="v"/>
                </a:pPr>
                <a:r>
                  <a:rPr lang="en-US" sz="2000" dirty="0">
                    <a:solidFill>
                      <a:srgbClr val="002060"/>
                    </a:solidFill>
                    <a:latin typeface="DejaVu Serif"/>
                  </a:rPr>
                  <a:t>L =n  *  p     where L: lead screw, p: pitch distance, n: screw thread type (single, double,…)</a:t>
                </a:r>
              </a:p>
              <a:p>
                <a:pPr marL="342900" indent="-342900" algn="just">
                  <a:buFont typeface="Wingdings" panose="05000000000000000000" pitchFamily="2" charset="2"/>
                  <a:buChar char="v"/>
                </a:pPr>
                <a:r>
                  <a:rPr lang="en-US" sz="2000" dirty="0">
                    <a:solidFill>
                      <a:srgbClr val="002060"/>
                    </a:solidFill>
                    <a:latin typeface="DejaVu Serif"/>
                  </a:rPr>
                  <a:t>For a lead screw having a pitch </a:t>
                </a:r>
                <a:r>
                  <a:rPr lang="en-US" sz="2000" i="1" dirty="0">
                    <a:solidFill>
                      <a:srgbClr val="002060"/>
                    </a:solidFill>
                    <a:latin typeface="DejaVu Serif"/>
                  </a:rPr>
                  <a:t>p</a:t>
                </a:r>
                <a:r>
                  <a:rPr lang="en-US" sz="2000" dirty="0">
                    <a:solidFill>
                      <a:srgbClr val="002060"/>
                    </a:solidFill>
                    <a:latin typeface="DejaVu Serif"/>
                  </a:rPr>
                  <a:t>, the rotational displacement </a:t>
                </a:r>
                <a14:m>
                  <m:oMath xmlns:m="http://schemas.openxmlformats.org/officeDocument/2006/math">
                    <m:r>
                      <a:rPr lang="en-US" sz="2000" i="1" dirty="0" smtClean="0">
                        <a:solidFill>
                          <a:srgbClr val="002060"/>
                        </a:solidFill>
                        <a:latin typeface="Cambria Math" panose="02040503050406030204" pitchFamily="18" charset="0"/>
                      </a:rPr>
                      <m:t>∆</m:t>
                    </m:r>
                    <m:r>
                      <a:rPr lang="en-US" sz="2000" i="1" dirty="0" smtClean="0">
                        <a:solidFill>
                          <a:srgbClr val="002060"/>
                        </a:solidFill>
                        <a:latin typeface="Cambria Math" panose="02040503050406030204" pitchFamily="18" charset="0"/>
                      </a:rPr>
                      <m:t>𝜃</m:t>
                    </m:r>
                    <m:r>
                      <a:rPr lang="en-US" sz="2000" i="1" dirty="0" smtClean="0">
                        <a:solidFill>
                          <a:srgbClr val="002060"/>
                        </a:solidFill>
                        <a:latin typeface="Cambria Math" panose="02040503050406030204" pitchFamily="18" charset="0"/>
                      </a:rPr>
                      <m:t> </m:t>
                    </m:r>
                  </m:oMath>
                </a14:m>
                <a:r>
                  <a:rPr lang="en-US" sz="2000" dirty="0">
                    <a:solidFill>
                      <a:srgbClr val="002060"/>
                    </a:solidFill>
                    <a:latin typeface="DejaVu Serif"/>
                  </a:rPr>
                  <a:t>in units of [</a:t>
                </a:r>
                <a:r>
                  <a:rPr lang="en-US" sz="2000" i="1" dirty="0">
                    <a:solidFill>
                      <a:srgbClr val="002060"/>
                    </a:solidFill>
                    <a:latin typeface="DejaVu Serif"/>
                  </a:rPr>
                  <a:t>rad</a:t>
                </a:r>
                <a:r>
                  <a:rPr lang="en-US" sz="2000" dirty="0">
                    <a:solidFill>
                      <a:srgbClr val="002060"/>
                    </a:solidFill>
                    <a:latin typeface="DejaVu Serif"/>
                  </a:rPr>
                  <a:t>] and the linear displacement </a:t>
                </a:r>
                <a14:m>
                  <m:oMath xmlns:m="http://schemas.openxmlformats.org/officeDocument/2006/math">
                    <m:r>
                      <a:rPr lang="en-US" sz="2000" i="1" dirty="0" smtClean="0">
                        <a:solidFill>
                          <a:srgbClr val="002060"/>
                        </a:solidFill>
                        <a:latin typeface="Cambria Math" panose="02040503050406030204" pitchFamily="18" charset="0"/>
                      </a:rPr>
                      <m:t>∆</m:t>
                    </m:r>
                    <m:r>
                      <a:rPr lang="en-US" sz="2000" i="1" dirty="0">
                        <a:solidFill>
                          <a:srgbClr val="002060"/>
                        </a:solidFill>
                        <a:latin typeface="Cambria Math" panose="02040503050406030204" pitchFamily="18" charset="0"/>
                      </a:rPr>
                      <m:t>𝑥</m:t>
                    </m:r>
                    <m:r>
                      <a:rPr lang="en-US" sz="2000" i="1" dirty="0">
                        <a:solidFill>
                          <a:srgbClr val="002060"/>
                        </a:solidFill>
                        <a:latin typeface="Cambria Math" panose="02040503050406030204" pitchFamily="18" charset="0"/>
                      </a:rPr>
                      <m:t> </m:t>
                    </m:r>
                  </m:oMath>
                </a14:m>
                <a:r>
                  <a:rPr lang="en-US" sz="2000" dirty="0">
                    <a:solidFill>
                      <a:srgbClr val="002060"/>
                    </a:solidFill>
                    <a:latin typeface="DejaVu Serif"/>
                  </a:rPr>
                  <a:t>are related by:</a:t>
                </a:r>
              </a:p>
              <a:p>
                <a:pPr algn="just"/>
                <a:r>
                  <a:rPr lang="en-US" sz="2000" dirty="0">
                    <a:solidFill>
                      <a:srgbClr val="002060"/>
                    </a:solidFill>
                    <a:latin typeface="DejaVu Serif"/>
                  </a:rPr>
                  <a:t> </a:t>
                </a:r>
                <a:endParaRPr lang="ar-SA" sz="2000" dirty="0">
                  <a:solidFill>
                    <a:srgbClr val="002060"/>
                  </a:solidFill>
                  <a:latin typeface="DejaVu Serif"/>
                </a:endParaRPr>
              </a:p>
              <a:p>
                <a:pPr marL="342900" indent="-342900" algn="just">
                  <a:buFont typeface="Wingdings" panose="05000000000000000000" pitchFamily="2" charset="2"/>
                  <a:buChar char="v"/>
                </a:pPr>
                <a:endParaRPr lang="ar-SA" sz="2000" dirty="0">
                  <a:solidFill>
                    <a:srgbClr val="002060"/>
                  </a:solidFill>
                  <a:latin typeface="DejaVu Serif"/>
                </a:endParaRPr>
              </a:p>
              <a:p>
                <a:pPr marL="342900" indent="-342900" algn="just">
                  <a:buFont typeface="Wingdings" panose="05000000000000000000" pitchFamily="2" charset="2"/>
                  <a:buChar char="v"/>
                </a:pPr>
                <a:endParaRPr lang="ar-SA" sz="2000" dirty="0">
                  <a:solidFill>
                    <a:srgbClr val="002060"/>
                  </a:solidFill>
                  <a:latin typeface="DejaVu Serif"/>
                </a:endParaRPr>
              </a:p>
              <a:p>
                <a:pPr marL="342900" indent="-342900" algn="just">
                  <a:buFont typeface="Wingdings" panose="05000000000000000000" pitchFamily="2" charset="2"/>
                  <a:buChar char="v"/>
                </a:pPr>
                <a:endParaRPr lang="ar-SA" sz="2000" dirty="0">
                  <a:solidFill>
                    <a:srgbClr val="002060"/>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The effective gear ratio may be defined as:</a:t>
                </a:r>
              </a:p>
              <a:p>
                <a:pPr algn="just"/>
                <a:br>
                  <a:rPr lang="en-US" sz="2000" dirty="0">
                    <a:solidFill>
                      <a:srgbClr val="002060"/>
                    </a:solidFill>
                    <a:latin typeface="DejaVu Serif"/>
                  </a:rPr>
                </a:br>
                <a:br>
                  <a:rPr lang="en-US" sz="2000" dirty="0">
                    <a:solidFill>
                      <a:srgbClr val="002060"/>
                    </a:solidFill>
                    <a:latin typeface="DejaVu Serif"/>
                  </a:rPr>
                </a:br>
                <a:br>
                  <a:rPr lang="en-US" sz="2000" dirty="0">
                    <a:solidFill>
                      <a:srgbClr val="002060"/>
                    </a:solidFill>
                    <a:latin typeface="DejaVu Serif"/>
                  </a:rPr>
                </a:br>
                <a:endParaRPr lang="en-US" sz="2000" dirty="0">
                  <a:solidFill>
                    <a:srgbClr val="002060"/>
                  </a:solidFill>
                  <a:latin typeface="DejaVu Serif"/>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53684" y="910384"/>
                <a:ext cx="11145327" cy="4708981"/>
              </a:xfrm>
              <a:prstGeom prst="rect">
                <a:avLst/>
              </a:prstGeom>
              <a:blipFill>
                <a:blip r:embed="rId2"/>
                <a:stretch>
                  <a:fillRect l="-492" r="-602"/>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5585806" y="2696787"/>
            <a:ext cx="1485900" cy="1447800"/>
          </a:xfrm>
          <a:prstGeom prst="rect">
            <a:avLst/>
          </a:prstGeom>
        </p:spPr>
      </p:pic>
      <p:pic>
        <p:nvPicPr>
          <p:cNvPr id="7" name="Picture 6"/>
          <p:cNvPicPr>
            <a:picLocks noChangeAspect="1"/>
          </p:cNvPicPr>
          <p:nvPr/>
        </p:nvPicPr>
        <p:blipFill>
          <a:blip r:embed="rId4"/>
          <a:stretch>
            <a:fillRect/>
          </a:stretch>
        </p:blipFill>
        <p:spPr>
          <a:xfrm>
            <a:off x="5519650" y="4934514"/>
            <a:ext cx="1338955" cy="948160"/>
          </a:xfrm>
          <a:prstGeom prst="rect">
            <a:avLst/>
          </a:prstGeom>
        </p:spPr>
      </p:pic>
    </p:spTree>
    <p:extLst>
      <p:ext uri="{BB962C8B-B14F-4D97-AF65-F5344CB8AC3E}">
        <p14:creationId xmlns:p14="http://schemas.microsoft.com/office/powerpoint/2010/main" val="3562248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72</a:t>
            </a:fld>
            <a:endParaRPr lang="en-US" dirty="0"/>
          </a:p>
        </p:txBody>
      </p:sp>
      <p:sp>
        <p:nvSpPr>
          <p:cNvPr id="9" name="TextBox 8"/>
          <p:cNvSpPr txBox="1"/>
          <p:nvPr/>
        </p:nvSpPr>
        <p:spPr>
          <a:xfrm>
            <a:off x="86264" y="51758"/>
            <a:ext cx="11412747" cy="584775"/>
          </a:xfrm>
          <a:prstGeom prst="rect">
            <a:avLst/>
          </a:prstGeom>
          <a:noFill/>
        </p:spPr>
        <p:txBody>
          <a:bodyPr wrap="square" rtlCol="0">
            <a:spAutoFit/>
          </a:bodyPr>
          <a:lstStyle/>
          <a:p>
            <a:r>
              <a:rPr lang="en-US" sz="3200" b="1" dirty="0">
                <a:solidFill>
                  <a:srgbClr val="002060"/>
                </a:solidFill>
                <a:latin typeface="DejaVu Serif"/>
              </a:rPr>
              <a:t>II. Rack-and-Pinion Mechanism</a:t>
            </a:r>
            <a:endParaRPr lang="en-US" sz="3200" dirty="0">
              <a:solidFill>
                <a:srgbClr val="002060"/>
              </a:solidFill>
              <a:latin typeface="DejaVu Serif"/>
            </a:endParaRPr>
          </a:p>
        </p:txBody>
      </p:sp>
      <p:sp>
        <p:nvSpPr>
          <p:cNvPr id="10" name="TextBox 9"/>
          <p:cNvSpPr txBox="1"/>
          <p:nvPr/>
        </p:nvSpPr>
        <p:spPr>
          <a:xfrm>
            <a:off x="465827" y="698739"/>
            <a:ext cx="11145327" cy="5016758"/>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It is similar to a gear mechanism where one of the gears is linear. The pinion is the small gear and the rack is translational component.</a:t>
            </a: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 The effective gear ratio is calculated based on the assumption that there is no slip between the gears,</a:t>
            </a: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Hence the effective gear ratio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062" y="1427593"/>
            <a:ext cx="2633287" cy="20832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475" y="1427593"/>
            <a:ext cx="2781210" cy="2083223"/>
          </a:xfrm>
          <a:prstGeom prst="rect">
            <a:avLst/>
          </a:prstGeom>
        </p:spPr>
      </p:pic>
      <p:pic>
        <p:nvPicPr>
          <p:cNvPr id="6" name="Picture 5"/>
          <p:cNvPicPr>
            <a:picLocks noChangeAspect="1"/>
          </p:cNvPicPr>
          <p:nvPr/>
        </p:nvPicPr>
        <p:blipFill>
          <a:blip r:embed="rId4"/>
          <a:stretch>
            <a:fillRect/>
          </a:stretch>
        </p:blipFill>
        <p:spPr>
          <a:xfrm>
            <a:off x="3349475" y="4099003"/>
            <a:ext cx="5898044" cy="1181321"/>
          </a:xfrm>
          <a:prstGeom prst="rect">
            <a:avLst/>
          </a:prstGeom>
        </p:spPr>
      </p:pic>
      <p:pic>
        <p:nvPicPr>
          <p:cNvPr id="7" name="Picture 6"/>
          <p:cNvPicPr>
            <a:picLocks noChangeAspect="1"/>
          </p:cNvPicPr>
          <p:nvPr/>
        </p:nvPicPr>
        <p:blipFill>
          <a:blip r:embed="rId5"/>
          <a:stretch>
            <a:fillRect/>
          </a:stretch>
        </p:blipFill>
        <p:spPr>
          <a:xfrm>
            <a:off x="3349475" y="5641841"/>
            <a:ext cx="5898044" cy="661843"/>
          </a:xfrm>
          <a:prstGeom prst="rect">
            <a:avLst/>
          </a:prstGeom>
        </p:spPr>
      </p:pic>
      <p:cxnSp>
        <p:nvCxnSpPr>
          <p:cNvPr id="11" name="Straight Arrow Connector 10"/>
          <p:cNvCxnSpPr/>
          <p:nvPr/>
        </p:nvCxnSpPr>
        <p:spPr>
          <a:xfrm flipH="1">
            <a:off x="7333129" y="2133600"/>
            <a:ext cx="107577" cy="4034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7153270" y="2150640"/>
            <a:ext cx="331694"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1820765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73</a:t>
            </a:fld>
            <a:endParaRPr lang="en-US" dirty="0"/>
          </a:p>
        </p:txBody>
      </p:sp>
      <p:sp>
        <p:nvSpPr>
          <p:cNvPr id="9" name="TextBox 8"/>
          <p:cNvSpPr txBox="1"/>
          <p:nvPr/>
        </p:nvSpPr>
        <p:spPr>
          <a:xfrm>
            <a:off x="86264" y="17253"/>
            <a:ext cx="11412747" cy="584775"/>
          </a:xfrm>
          <a:prstGeom prst="rect">
            <a:avLst/>
          </a:prstGeom>
          <a:noFill/>
        </p:spPr>
        <p:txBody>
          <a:bodyPr wrap="square" rtlCol="0">
            <a:spAutoFit/>
          </a:bodyPr>
          <a:lstStyle/>
          <a:p>
            <a:r>
              <a:rPr lang="en-US" sz="3200" b="1" dirty="0">
                <a:solidFill>
                  <a:srgbClr val="002060"/>
                </a:solidFill>
                <a:latin typeface="DejaVu Serif"/>
              </a:rPr>
              <a:t>II. Rack-and-Pinion Mechanism</a:t>
            </a:r>
            <a:endParaRPr lang="en-US" sz="3200" dirty="0">
              <a:solidFill>
                <a:srgbClr val="002060"/>
              </a:solidFill>
              <a:latin typeface="DejaVu Serif"/>
            </a:endParaRPr>
          </a:p>
        </p:txBody>
      </p:sp>
      <mc:AlternateContent xmlns:mc="http://schemas.openxmlformats.org/markup-compatibility/2006" xmlns:a14="http://schemas.microsoft.com/office/drawing/2010/main">
        <mc:Choice Requires="a14">
          <p:sp>
            <p:nvSpPr>
              <p:cNvPr id="10" name="TextBox 9"/>
              <p:cNvSpPr txBox="1"/>
              <p:nvPr/>
            </p:nvSpPr>
            <p:spPr>
              <a:xfrm>
                <a:off x="353684" y="2379608"/>
                <a:ext cx="11145327" cy="2554545"/>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The previous equation is used if </a:t>
                </a:r>
                <a14:m>
                  <m:oMath xmlns:m="http://schemas.openxmlformats.org/officeDocument/2006/math">
                    <m:r>
                      <a:rPr lang="en-US" sz="2000" i="1" dirty="0" smtClean="0">
                        <a:solidFill>
                          <a:srgbClr val="002060"/>
                        </a:solidFill>
                        <a:latin typeface="Cambria Math" panose="02040503050406030204" pitchFamily="18" charset="0"/>
                      </a:rPr>
                      <m:t>∆</m:t>
                    </m:r>
                    <m:r>
                      <a:rPr lang="en-US" sz="2000" i="1" dirty="0" smtClean="0">
                        <a:solidFill>
                          <a:srgbClr val="002060"/>
                        </a:solidFill>
                        <a:latin typeface="Cambria Math" panose="02040503050406030204" pitchFamily="18" charset="0"/>
                      </a:rPr>
                      <m:t>𝜃</m:t>
                    </m:r>
                    <m:r>
                      <a:rPr lang="en-US" sz="2000" i="1" dirty="0" smtClean="0">
                        <a:solidFill>
                          <a:srgbClr val="002060"/>
                        </a:solidFill>
                        <a:latin typeface="Cambria Math" panose="02040503050406030204" pitchFamily="18" charset="0"/>
                      </a:rPr>
                      <m:t> </m:t>
                    </m:r>
                  </m:oMath>
                </a14:m>
                <a:r>
                  <a:rPr lang="en-US" sz="2000" dirty="0">
                    <a:solidFill>
                      <a:srgbClr val="002060"/>
                    </a:solidFill>
                    <a:latin typeface="DejaVu Serif"/>
                  </a:rPr>
                  <a:t>is in [rad] or </a:t>
                </a:r>
                <a14:m>
                  <m:oMath xmlns:m="http://schemas.openxmlformats.org/officeDocument/2006/math">
                    <m:r>
                      <a:rPr lang="en-US" sz="2000" i="1" smtClean="0">
                        <a:solidFill>
                          <a:srgbClr val="002060"/>
                        </a:solidFill>
                        <a:latin typeface="Cambria Math" panose="02040503050406030204" pitchFamily="18" charset="0"/>
                        <a:ea typeface="Cambria Math" panose="02040503050406030204" pitchFamily="18" charset="0"/>
                      </a:rPr>
                      <m:t>𝜔</m:t>
                    </m:r>
                  </m:oMath>
                </a14:m>
                <a:r>
                  <a:rPr lang="en-US" sz="2000" dirty="0">
                    <a:solidFill>
                      <a:srgbClr val="002060"/>
                    </a:solidFill>
                    <a:latin typeface="DejaVu Serif"/>
                  </a:rPr>
                  <a:t> is in [rad/s]. However if </a:t>
                </a:r>
                <a14:m>
                  <m:oMath xmlns:m="http://schemas.openxmlformats.org/officeDocument/2006/math">
                    <m:r>
                      <a:rPr lang="en-US" sz="2000" i="1" dirty="0" smtClean="0">
                        <a:solidFill>
                          <a:srgbClr val="002060"/>
                        </a:solidFill>
                        <a:latin typeface="Cambria Math" panose="02040503050406030204" pitchFamily="18" charset="0"/>
                      </a:rPr>
                      <m:t>∆</m:t>
                    </m:r>
                    <m:r>
                      <a:rPr lang="en-US" sz="2000" i="1" dirty="0" smtClean="0">
                        <a:solidFill>
                          <a:srgbClr val="002060"/>
                        </a:solidFill>
                        <a:latin typeface="Cambria Math" panose="02040503050406030204" pitchFamily="18" charset="0"/>
                      </a:rPr>
                      <m:t>𝜃</m:t>
                    </m:r>
                  </m:oMath>
                </a14:m>
                <a:r>
                  <a:rPr lang="en-US" sz="2000" dirty="0">
                    <a:solidFill>
                      <a:srgbClr val="002060"/>
                    </a:solidFill>
                    <a:latin typeface="DejaVu Serif"/>
                  </a:rPr>
                  <a:t> is in [rev] or </a:t>
                </a:r>
                <a14:m>
                  <m:oMath xmlns:m="http://schemas.openxmlformats.org/officeDocument/2006/math">
                    <m:r>
                      <a:rPr lang="en-US" sz="2000" i="1" smtClean="0">
                        <a:solidFill>
                          <a:srgbClr val="002060"/>
                        </a:solidFill>
                        <a:latin typeface="Cambria Math" panose="02040503050406030204" pitchFamily="18" charset="0"/>
                        <a:ea typeface="Cambria Math" panose="02040503050406030204" pitchFamily="18" charset="0"/>
                      </a:rPr>
                      <m:t>𝜔</m:t>
                    </m:r>
                  </m:oMath>
                </a14:m>
                <a:r>
                  <a:rPr lang="en-US" sz="2000" dirty="0">
                    <a:solidFill>
                      <a:srgbClr val="002060"/>
                    </a:solidFill>
                    <a:latin typeface="DejaVu Serif"/>
                  </a:rPr>
                  <a:t> is in [rev/s], then the effective gear ratio is:</a:t>
                </a: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The same mass and force reflection relations we developed for lead screws apply for the rack-pinion mechanism. The only difference is the effective gear ratio.</a:t>
                </a:r>
              </a:p>
            </p:txBody>
          </p:sp>
        </mc:Choice>
        <mc:Fallback xmlns="">
          <p:sp>
            <p:nvSpPr>
              <p:cNvPr id="10" name="TextBox 9"/>
              <p:cNvSpPr txBox="1">
                <a:spLocks noRot="1" noChangeAspect="1" noMove="1" noResize="1" noEditPoints="1" noAdjustHandles="1" noChangeArrowheads="1" noChangeShapeType="1" noTextEdit="1"/>
              </p:cNvSpPr>
              <p:nvPr/>
            </p:nvSpPr>
            <p:spPr>
              <a:xfrm>
                <a:off x="353684" y="2379608"/>
                <a:ext cx="11145327" cy="2554545"/>
              </a:xfrm>
              <a:prstGeom prst="rect">
                <a:avLst/>
              </a:prstGeom>
              <a:blipFill>
                <a:blip r:embed="rId2"/>
                <a:stretch>
                  <a:fillRect l="-492" t="-1193" r="-602" b="-3341"/>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3074059" y="3411344"/>
            <a:ext cx="5867400" cy="647700"/>
          </a:xfrm>
          <a:prstGeom prst="rect">
            <a:avLst/>
          </a:prstGeom>
        </p:spPr>
      </p:pic>
    </p:spTree>
    <p:extLst>
      <p:ext uri="{BB962C8B-B14F-4D97-AF65-F5344CB8AC3E}">
        <p14:creationId xmlns:p14="http://schemas.microsoft.com/office/powerpoint/2010/main" val="3171246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74</a:t>
            </a:fld>
            <a:endParaRPr lang="en-US" dirty="0"/>
          </a:p>
        </p:txBody>
      </p:sp>
      <p:sp>
        <p:nvSpPr>
          <p:cNvPr id="9" name="TextBox 8"/>
          <p:cNvSpPr txBox="1"/>
          <p:nvPr/>
        </p:nvSpPr>
        <p:spPr>
          <a:xfrm>
            <a:off x="86264" y="51758"/>
            <a:ext cx="11412747" cy="584775"/>
          </a:xfrm>
          <a:prstGeom prst="rect">
            <a:avLst/>
          </a:prstGeom>
          <a:noFill/>
        </p:spPr>
        <p:txBody>
          <a:bodyPr wrap="square" rtlCol="0">
            <a:spAutoFit/>
          </a:bodyPr>
          <a:lstStyle/>
          <a:p>
            <a:r>
              <a:rPr lang="en-US" sz="3200" b="1" dirty="0">
                <a:solidFill>
                  <a:srgbClr val="002060"/>
                </a:solidFill>
                <a:latin typeface="DejaVu Serif"/>
              </a:rPr>
              <a:t>Pulley and Belt</a:t>
            </a:r>
          </a:p>
        </p:txBody>
      </p:sp>
      <p:sp>
        <p:nvSpPr>
          <p:cNvPr id="10" name="TextBox 9"/>
          <p:cNvSpPr txBox="1"/>
          <p:nvPr/>
        </p:nvSpPr>
        <p:spPr>
          <a:xfrm>
            <a:off x="353684" y="1052422"/>
            <a:ext cx="11145327" cy="6555641"/>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Belt and pulley mechanisms are used both as rotary-to-rotary and rotary-to-linear motion conversion mechanisms depending on the output point of interest. If the load is connected to the belt and used to obtain linear motion, then it acts as a rotary-to-linear motion conversion device.</a:t>
            </a: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endParaRPr lang="en-US" sz="2000" dirty="0">
              <a:solidFill>
                <a:srgbClr val="002060"/>
              </a:solidFill>
              <a:latin typeface="DejaVu Serif"/>
            </a:endParaRPr>
          </a:p>
          <a:p>
            <a:pPr marL="342900" indent="-342900" algn="just">
              <a:buFont typeface="Wingdings" panose="05000000000000000000" pitchFamily="2" charset="2"/>
              <a:buChar char="v"/>
            </a:pPr>
            <a:r>
              <a:rPr lang="en-US" sz="2000" dirty="0">
                <a:solidFill>
                  <a:srgbClr val="002060"/>
                </a:solidFill>
                <a:latin typeface="DejaVu Serif"/>
              </a:rPr>
              <a:t>The relations we developed for the rack-and-pinion mechanism identically apply here.</a:t>
            </a:r>
          </a:p>
          <a:p>
            <a:pPr algn="just"/>
            <a:br>
              <a:rPr lang="en-US" sz="2000" dirty="0">
                <a:solidFill>
                  <a:srgbClr val="002060"/>
                </a:solidFill>
                <a:latin typeface="DejaVu Serif"/>
              </a:rPr>
            </a:br>
            <a:br>
              <a:rPr lang="en-US" sz="2000" dirty="0">
                <a:solidFill>
                  <a:srgbClr val="002060"/>
                </a:solidFill>
                <a:latin typeface="DejaVu Serif"/>
              </a:rPr>
            </a:br>
            <a:r>
              <a:rPr lang="en-US" sz="2000" dirty="0">
                <a:solidFill>
                  <a:srgbClr val="002060"/>
                </a:solidFill>
                <a:latin typeface="DejaVu Serif"/>
              </a:rPr>
              <a:t> </a:t>
            </a:r>
            <a:br>
              <a:rPr lang="en-US" sz="2000" dirty="0">
                <a:solidFill>
                  <a:srgbClr val="002060"/>
                </a:solidFill>
                <a:latin typeface="DejaVu Serif"/>
              </a:rPr>
            </a:br>
            <a:endParaRPr lang="en-US" sz="2000" dirty="0">
              <a:solidFill>
                <a:srgbClr val="002060"/>
              </a:solidFill>
              <a:latin typeface="DejaVu Serif"/>
            </a:endParaRPr>
          </a:p>
        </p:txBody>
      </p:sp>
      <p:pic>
        <p:nvPicPr>
          <p:cNvPr id="5" name="Picture 4">
            <a:extLst>
              <a:ext uri="{FF2B5EF4-FFF2-40B4-BE49-F238E27FC236}">
                <a16:creationId xmlns:a16="http://schemas.microsoft.com/office/drawing/2014/main" id="{0D9447AB-FC6C-4A26-AE4C-E7F9CC67E2F5}"/>
              </a:ext>
            </a:extLst>
          </p:cNvPr>
          <p:cNvPicPr>
            <a:picLocks noChangeAspect="1"/>
          </p:cNvPicPr>
          <p:nvPr/>
        </p:nvPicPr>
        <p:blipFill>
          <a:blip r:embed="rId2"/>
          <a:stretch>
            <a:fillRect/>
          </a:stretch>
        </p:blipFill>
        <p:spPr>
          <a:xfrm>
            <a:off x="2331942" y="2039007"/>
            <a:ext cx="6921390" cy="3893282"/>
          </a:xfrm>
          <a:prstGeom prst="rect">
            <a:avLst/>
          </a:prstGeom>
        </p:spPr>
      </p:pic>
    </p:spTree>
    <p:extLst>
      <p:ext uri="{BB962C8B-B14F-4D97-AF65-F5344CB8AC3E}">
        <p14:creationId xmlns:p14="http://schemas.microsoft.com/office/powerpoint/2010/main" val="24097845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75</a:t>
            </a:fld>
            <a:endParaRPr lang="en-US" dirty="0"/>
          </a:p>
        </p:txBody>
      </p:sp>
      <p:sp>
        <p:nvSpPr>
          <p:cNvPr id="9" name="TextBox 8"/>
          <p:cNvSpPr txBox="1"/>
          <p:nvPr/>
        </p:nvSpPr>
        <p:spPr>
          <a:xfrm>
            <a:off x="86264" y="51758"/>
            <a:ext cx="11412747" cy="584775"/>
          </a:xfrm>
          <a:prstGeom prst="rect">
            <a:avLst/>
          </a:prstGeom>
          <a:noFill/>
        </p:spPr>
        <p:txBody>
          <a:bodyPr wrap="square" rtlCol="0">
            <a:spAutoFit/>
          </a:bodyPr>
          <a:lstStyle/>
          <a:p>
            <a:r>
              <a:rPr lang="en-US" sz="3200" b="1" dirty="0">
                <a:solidFill>
                  <a:srgbClr val="002060"/>
                </a:solidFill>
                <a:latin typeface="DejaVu Serif"/>
              </a:rPr>
              <a:t>General Equations for Geared Hoisting Systems</a:t>
            </a:r>
            <a:r>
              <a:rPr lang="en-US" sz="3200" dirty="0">
                <a:solidFill>
                  <a:srgbClr val="002060"/>
                </a:solidFill>
                <a:latin typeface="DejaVu Serif"/>
              </a:rPr>
              <a:t> </a:t>
            </a:r>
          </a:p>
        </p:txBody>
      </p:sp>
      <p:sp>
        <p:nvSpPr>
          <p:cNvPr id="10" name="TextBox 9"/>
          <p:cNvSpPr txBox="1"/>
          <p:nvPr/>
        </p:nvSpPr>
        <p:spPr>
          <a:xfrm>
            <a:off x="365455" y="2363548"/>
            <a:ext cx="4426789" cy="1323439"/>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dirty="0">
                <a:solidFill>
                  <a:srgbClr val="002060"/>
                </a:solidFill>
                <a:latin typeface="DejaVu Serif"/>
              </a:rPr>
              <a:t>Derive the mathematical model for the geared hoisting applications if the dynamical parameters for the system are known</a:t>
            </a:r>
          </a:p>
        </p:txBody>
      </p:sp>
      <p:pic>
        <p:nvPicPr>
          <p:cNvPr id="6" name="Picture 5">
            <a:extLst>
              <a:ext uri="{FF2B5EF4-FFF2-40B4-BE49-F238E27FC236}">
                <a16:creationId xmlns:a16="http://schemas.microsoft.com/office/drawing/2014/main" id="{752F7E93-F8B3-48D9-B563-FB4CD3F17999}"/>
              </a:ext>
            </a:extLst>
          </p:cNvPr>
          <p:cNvPicPr>
            <a:picLocks noChangeAspect="1"/>
          </p:cNvPicPr>
          <p:nvPr/>
        </p:nvPicPr>
        <p:blipFill>
          <a:blip r:embed="rId2">
            <a:duotone>
              <a:prstClr val="black"/>
              <a:schemeClr val="tx2">
                <a:tint val="45000"/>
                <a:satMod val="400000"/>
              </a:schemeClr>
            </a:duotone>
          </a:blip>
          <a:stretch>
            <a:fillRect/>
          </a:stretch>
        </p:blipFill>
        <p:spPr>
          <a:xfrm>
            <a:off x="5217888" y="839741"/>
            <a:ext cx="3629025" cy="5046708"/>
          </a:xfrm>
          <a:prstGeom prst="rect">
            <a:avLst/>
          </a:prstGeom>
        </p:spPr>
      </p:pic>
      <p:pic>
        <p:nvPicPr>
          <p:cNvPr id="7" name="Picture 6">
            <a:extLst>
              <a:ext uri="{FF2B5EF4-FFF2-40B4-BE49-F238E27FC236}">
                <a16:creationId xmlns:a16="http://schemas.microsoft.com/office/drawing/2014/main" id="{20B1D4B9-2389-4B30-8776-34B9CCC509E5}"/>
              </a:ext>
            </a:extLst>
          </p:cNvPr>
          <p:cNvPicPr>
            <a:picLocks noChangeAspect="1"/>
          </p:cNvPicPr>
          <p:nvPr/>
        </p:nvPicPr>
        <p:blipFill>
          <a:blip r:embed="rId3"/>
          <a:stretch>
            <a:fillRect/>
          </a:stretch>
        </p:blipFill>
        <p:spPr>
          <a:xfrm>
            <a:off x="8846913" y="839741"/>
            <a:ext cx="3098995" cy="5046709"/>
          </a:xfrm>
          <a:prstGeom prst="rect">
            <a:avLst/>
          </a:prstGeom>
        </p:spPr>
      </p:pic>
    </p:spTree>
    <p:extLst>
      <p:ext uri="{BB962C8B-B14F-4D97-AF65-F5344CB8AC3E}">
        <p14:creationId xmlns:p14="http://schemas.microsoft.com/office/powerpoint/2010/main" val="27911148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4FC67B-1749-4420-B265-B206B771D695}"/>
              </a:ext>
            </a:extLst>
          </p:cNvPr>
          <p:cNvSpPr>
            <a:spLocks noGrp="1"/>
          </p:cNvSpPr>
          <p:nvPr>
            <p:ph type="sldNum" sz="quarter" idx="12"/>
          </p:nvPr>
        </p:nvSpPr>
        <p:spPr/>
        <p:txBody>
          <a:bodyPr/>
          <a:lstStyle/>
          <a:p>
            <a:fld id="{6D22F896-40B5-4ADD-8801-0D06FADFA095}" type="slidenum">
              <a:rPr lang="en-US" smtClean="0"/>
              <a:t>76</a:t>
            </a:fld>
            <a:endParaRPr lang="en-US" dirty="0"/>
          </a:p>
        </p:txBody>
      </p:sp>
      <p:pic>
        <p:nvPicPr>
          <p:cNvPr id="7" name="Picture 6">
            <a:extLst>
              <a:ext uri="{FF2B5EF4-FFF2-40B4-BE49-F238E27FC236}">
                <a16:creationId xmlns:a16="http://schemas.microsoft.com/office/drawing/2014/main" id="{D165F70A-8C81-4696-875D-1E2A3BC73DB1}"/>
              </a:ext>
            </a:extLst>
          </p:cNvPr>
          <p:cNvPicPr>
            <a:picLocks noChangeAspect="1"/>
          </p:cNvPicPr>
          <p:nvPr/>
        </p:nvPicPr>
        <p:blipFill>
          <a:blip r:embed="rId2"/>
          <a:stretch>
            <a:fillRect/>
          </a:stretch>
        </p:blipFill>
        <p:spPr>
          <a:xfrm>
            <a:off x="2781300" y="4805362"/>
            <a:ext cx="6629400" cy="866775"/>
          </a:xfrm>
          <a:prstGeom prst="rect">
            <a:avLst/>
          </a:prstGeom>
        </p:spPr>
      </p:pic>
      <p:pic>
        <p:nvPicPr>
          <p:cNvPr id="9" name="Picture 8">
            <a:extLst>
              <a:ext uri="{FF2B5EF4-FFF2-40B4-BE49-F238E27FC236}">
                <a16:creationId xmlns:a16="http://schemas.microsoft.com/office/drawing/2014/main" id="{D2D56B74-71AC-455E-BB39-AC2970E84157}"/>
              </a:ext>
            </a:extLst>
          </p:cNvPr>
          <p:cNvPicPr>
            <a:picLocks noChangeAspect="1"/>
          </p:cNvPicPr>
          <p:nvPr/>
        </p:nvPicPr>
        <p:blipFill>
          <a:blip r:embed="rId3">
            <a:duotone>
              <a:prstClr val="black"/>
              <a:schemeClr val="tx2">
                <a:tint val="45000"/>
                <a:satMod val="400000"/>
              </a:schemeClr>
            </a:duotone>
          </a:blip>
          <a:stretch>
            <a:fillRect/>
          </a:stretch>
        </p:blipFill>
        <p:spPr>
          <a:xfrm>
            <a:off x="2457450" y="385762"/>
            <a:ext cx="7086600" cy="2466975"/>
          </a:xfrm>
          <a:prstGeom prst="rect">
            <a:avLst/>
          </a:prstGeom>
        </p:spPr>
      </p:pic>
    </p:spTree>
    <p:extLst>
      <p:ext uri="{BB962C8B-B14F-4D97-AF65-F5344CB8AC3E}">
        <p14:creationId xmlns:p14="http://schemas.microsoft.com/office/powerpoint/2010/main" val="28851664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657129-214A-416E-99F6-E902DA91DC0C}"/>
              </a:ext>
            </a:extLst>
          </p:cNvPr>
          <p:cNvSpPr>
            <a:spLocks noGrp="1"/>
          </p:cNvSpPr>
          <p:nvPr>
            <p:ph type="sldNum" sz="quarter" idx="12"/>
          </p:nvPr>
        </p:nvSpPr>
        <p:spPr/>
        <p:txBody>
          <a:bodyPr/>
          <a:lstStyle/>
          <a:p>
            <a:fld id="{6D22F896-40B5-4ADD-8801-0D06FADFA095}" type="slidenum">
              <a:rPr lang="en-US" smtClean="0"/>
              <a:t>77</a:t>
            </a:fld>
            <a:endParaRPr lang="en-US" dirty="0"/>
          </a:p>
        </p:txBody>
      </p:sp>
      <p:pic>
        <p:nvPicPr>
          <p:cNvPr id="8" name="Picture 7">
            <a:extLst>
              <a:ext uri="{FF2B5EF4-FFF2-40B4-BE49-F238E27FC236}">
                <a16:creationId xmlns:a16="http://schemas.microsoft.com/office/drawing/2014/main" id="{9C18F195-604D-4D6B-8543-347441956CAC}"/>
              </a:ext>
            </a:extLst>
          </p:cNvPr>
          <p:cNvPicPr>
            <a:picLocks noChangeAspect="1"/>
          </p:cNvPicPr>
          <p:nvPr/>
        </p:nvPicPr>
        <p:blipFill>
          <a:blip r:embed="rId2"/>
          <a:stretch>
            <a:fillRect/>
          </a:stretch>
        </p:blipFill>
        <p:spPr>
          <a:xfrm>
            <a:off x="1481137" y="314325"/>
            <a:ext cx="9229725" cy="6229350"/>
          </a:xfrm>
          <a:prstGeom prst="rect">
            <a:avLst/>
          </a:prstGeom>
        </p:spPr>
      </p:pic>
    </p:spTree>
    <p:extLst>
      <p:ext uri="{BB962C8B-B14F-4D97-AF65-F5344CB8AC3E}">
        <p14:creationId xmlns:p14="http://schemas.microsoft.com/office/powerpoint/2010/main" val="3416349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905E55-EEE8-420F-B8DD-C511A6D1AADB}"/>
              </a:ext>
            </a:extLst>
          </p:cNvPr>
          <p:cNvSpPr>
            <a:spLocks noGrp="1"/>
          </p:cNvSpPr>
          <p:nvPr>
            <p:ph type="sldNum" sz="quarter" idx="12"/>
          </p:nvPr>
        </p:nvSpPr>
        <p:spPr/>
        <p:txBody>
          <a:bodyPr/>
          <a:lstStyle/>
          <a:p>
            <a:fld id="{6D22F896-40B5-4ADD-8801-0D06FADFA095}" type="slidenum">
              <a:rPr lang="en-US" smtClean="0"/>
              <a:t>78</a:t>
            </a:fld>
            <a:endParaRPr lang="en-US" dirty="0"/>
          </a:p>
        </p:txBody>
      </p:sp>
      <p:pic>
        <p:nvPicPr>
          <p:cNvPr id="6" name="Picture 5">
            <a:extLst>
              <a:ext uri="{FF2B5EF4-FFF2-40B4-BE49-F238E27FC236}">
                <a16:creationId xmlns:a16="http://schemas.microsoft.com/office/drawing/2014/main" id="{E34A5A25-5726-4CEE-91A6-79A1338DD6E5}"/>
              </a:ext>
            </a:extLst>
          </p:cNvPr>
          <p:cNvPicPr>
            <a:picLocks noChangeAspect="1"/>
          </p:cNvPicPr>
          <p:nvPr/>
        </p:nvPicPr>
        <p:blipFill>
          <a:blip r:embed="rId2"/>
          <a:stretch>
            <a:fillRect/>
          </a:stretch>
        </p:blipFill>
        <p:spPr>
          <a:xfrm>
            <a:off x="204787" y="333375"/>
            <a:ext cx="11782425" cy="6191250"/>
          </a:xfrm>
          <a:prstGeom prst="rect">
            <a:avLst/>
          </a:prstGeom>
        </p:spPr>
      </p:pic>
    </p:spTree>
    <p:extLst>
      <p:ext uri="{BB962C8B-B14F-4D97-AF65-F5344CB8AC3E}">
        <p14:creationId xmlns:p14="http://schemas.microsoft.com/office/powerpoint/2010/main" val="15733559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79</a:t>
            </a:fld>
            <a:endParaRPr lang="en-US" dirty="0"/>
          </a:p>
        </p:txBody>
      </p:sp>
      <p:pic>
        <p:nvPicPr>
          <p:cNvPr id="3" name="Picture 2"/>
          <p:cNvPicPr>
            <a:picLocks noChangeAspect="1"/>
          </p:cNvPicPr>
          <p:nvPr/>
        </p:nvPicPr>
        <p:blipFill>
          <a:blip r:embed="rId2"/>
          <a:stretch>
            <a:fillRect/>
          </a:stretch>
        </p:blipFill>
        <p:spPr>
          <a:xfrm>
            <a:off x="1234888" y="690282"/>
            <a:ext cx="9829800" cy="5029200"/>
          </a:xfrm>
          <a:prstGeom prst="rect">
            <a:avLst/>
          </a:prstGeom>
        </p:spPr>
      </p:pic>
      <p:pic>
        <p:nvPicPr>
          <p:cNvPr id="4" name="Picture 3"/>
          <p:cNvPicPr>
            <a:picLocks noChangeAspect="1"/>
          </p:cNvPicPr>
          <p:nvPr/>
        </p:nvPicPr>
        <p:blipFill>
          <a:blip r:embed="rId3"/>
          <a:stretch>
            <a:fillRect/>
          </a:stretch>
        </p:blipFill>
        <p:spPr>
          <a:xfrm>
            <a:off x="1329298" y="4489492"/>
            <a:ext cx="1449761" cy="743094"/>
          </a:xfrm>
          <a:prstGeom prst="rect">
            <a:avLst/>
          </a:prstGeom>
        </p:spPr>
      </p:pic>
      <p:pic>
        <p:nvPicPr>
          <p:cNvPr id="8" name="Picture 7">
            <a:extLst>
              <a:ext uri="{FF2B5EF4-FFF2-40B4-BE49-F238E27FC236}">
                <a16:creationId xmlns:a16="http://schemas.microsoft.com/office/drawing/2014/main" id="{A80D81E8-5A4C-4640-BB1A-A66AB79BEF1A}"/>
              </a:ext>
            </a:extLst>
          </p:cNvPr>
          <p:cNvPicPr>
            <a:picLocks noChangeAspect="1"/>
          </p:cNvPicPr>
          <p:nvPr/>
        </p:nvPicPr>
        <p:blipFill>
          <a:blip r:embed="rId4"/>
          <a:stretch>
            <a:fillRect/>
          </a:stretch>
        </p:blipFill>
        <p:spPr>
          <a:xfrm>
            <a:off x="4552109" y="861788"/>
            <a:ext cx="7059640" cy="2204141"/>
          </a:xfrm>
          <a:prstGeom prst="rect">
            <a:avLst/>
          </a:prstGeom>
        </p:spPr>
      </p:pic>
      <p:pic>
        <p:nvPicPr>
          <p:cNvPr id="10" name="Picture 9">
            <a:extLst>
              <a:ext uri="{FF2B5EF4-FFF2-40B4-BE49-F238E27FC236}">
                <a16:creationId xmlns:a16="http://schemas.microsoft.com/office/drawing/2014/main" id="{41655FF6-281B-4E72-A2F0-6EC6766098EC}"/>
              </a:ext>
            </a:extLst>
          </p:cNvPr>
          <p:cNvPicPr>
            <a:picLocks noChangeAspect="1"/>
          </p:cNvPicPr>
          <p:nvPr/>
        </p:nvPicPr>
        <p:blipFill>
          <a:blip r:embed="rId5"/>
          <a:stretch>
            <a:fillRect/>
          </a:stretch>
        </p:blipFill>
        <p:spPr>
          <a:xfrm>
            <a:off x="4552109" y="690282"/>
            <a:ext cx="7063022" cy="2375647"/>
          </a:xfrm>
          <a:prstGeom prst="rect">
            <a:avLst/>
          </a:prstGeom>
        </p:spPr>
      </p:pic>
    </p:spTree>
    <p:extLst>
      <p:ext uri="{BB962C8B-B14F-4D97-AF65-F5344CB8AC3E}">
        <p14:creationId xmlns:p14="http://schemas.microsoft.com/office/powerpoint/2010/main" val="140329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F9C10F-5FF9-479F-812E-3DD6ACFF01B6}"/>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6" name="TextBox 5">
            <a:extLst>
              <a:ext uri="{FF2B5EF4-FFF2-40B4-BE49-F238E27FC236}">
                <a16:creationId xmlns:a16="http://schemas.microsoft.com/office/drawing/2014/main" id="{B85CAB17-B3D6-4C51-B936-2D8F000EFA90}"/>
              </a:ext>
            </a:extLst>
          </p:cNvPr>
          <p:cNvSpPr txBox="1"/>
          <p:nvPr/>
        </p:nvSpPr>
        <p:spPr>
          <a:xfrm>
            <a:off x="419101" y="950625"/>
            <a:ext cx="11077575" cy="3416320"/>
          </a:xfrm>
          <a:prstGeom prst="rect">
            <a:avLst/>
          </a:prstGeom>
          <a:noFill/>
        </p:spPr>
        <p:txBody>
          <a:bodyPr wrap="square">
            <a:spAutoFit/>
          </a:bodyPr>
          <a:lstStyle/>
          <a:p>
            <a:pPr marL="457200" indent="-457200" algn="just">
              <a:buFont typeface="Arial" panose="020B0604020202020204" pitchFamily="34" charset="0"/>
              <a:buChar char="•"/>
            </a:pPr>
            <a:r>
              <a:rPr lang="en-US" sz="2400" b="0" i="0" dirty="0">
                <a:solidFill>
                  <a:srgbClr val="002060"/>
                </a:solidFill>
                <a:effectLst/>
                <a:latin typeface="Arial" panose="020B0604020202020204" pitchFamily="34" charset="0"/>
                <a:cs typeface="Arial" panose="020B0604020202020204" pitchFamily="34" charset="0"/>
              </a:rPr>
              <a:t>Analogies exist among mechanical, electrical, hydraulic, and thermal systems. </a:t>
            </a:r>
          </a:p>
          <a:p>
            <a:pPr marL="457200" indent="-457200" algn="just">
              <a:buFont typeface="Arial" panose="020B0604020202020204" pitchFamily="34" charset="0"/>
              <a:buChar char="•"/>
            </a:pPr>
            <a:endParaRPr lang="en-US" sz="2400" b="0" i="0" dirty="0">
              <a:solidFill>
                <a:srgbClr val="002060"/>
              </a:solidFill>
              <a:effectLst/>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b="0" i="0" dirty="0">
                <a:solidFill>
                  <a:srgbClr val="002060"/>
                </a:solidFill>
                <a:effectLst/>
                <a:latin typeface="Arial" panose="020B0604020202020204" pitchFamily="34" charset="0"/>
                <a:cs typeface="Arial" panose="020B0604020202020204" pitchFamily="34" charset="0"/>
              </a:rPr>
              <a:t>The basic system elements can be divided into two groups: energy-storage elements and energy dissipation elements. </a:t>
            </a:r>
          </a:p>
          <a:p>
            <a:pPr marL="457200" indent="-457200" algn="just">
              <a:buFont typeface="Arial" panose="020B0604020202020204" pitchFamily="34" charset="0"/>
              <a:buChar char="•"/>
            </a:pPr>
            <a:endParaRPr lang="en-US" sz="2400" b="0" i="0" dirty="0">
              <a:solidFill>
                <a:srgbClr val="002060"/>
              </a:solidFill>
              <a:effectLst/>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b="0" i="0" dirty="0">
                <a:solidFill>
                  <a:srgbClr val="002060"/>
                </a:solidFill>
                <a:effectLst/>
                <a:latin typeface="Arial" panose="020B0604020202020204" pitchFamily="34" charset="0"/>
                <a:cs typeface="Arial" panose="020B0604020202020204" pitchFamily="34" charset="0"/>
              </a:rPr>
              <a:t>Table 2.1 gives the linear relationships, which describe the behavior of translatory-mechanical, electrical, thermal, and fluid elements. These relationships are known as constitutive relations. </a:t>
            </a:r>
            <a:endParaRPr lang="en-US" sz="2400"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6DBA9B0-E6C7-4581-A2DC-EC178CDDA03B}"/>
              </a:ext>
            </a:extLst>
          </p:cNvPr>
          <p:cNvSpPr txBox="1"/>
          <p:nvPr/>
        </p:nvSpPr>
        <p:spPr>
          <a:xfrm>
            <a:off x="0" y="0"/>
            <a:ext cx="5400675" cy="725711"/>
          </a:xfrm>
          <a:prstGeom prst="rect">
            <a:avLst/>
          </a:prstGeom>
          <a:noFill/>
        </p:spPr>
        <p:txBody>
          <a:bodyPr wrap="square" rtlCol="0">
            <a:spAutoFit/>
          </a:bodyPr>
          <a:lstStyle/>
          <a:p>
            <a:pPr defTabSz="914400">
              <a:lnSpc>
                <a:spcPct val="85000"/>
              </a:lnSpc>
              <a:spcBef>
                <a:spcPct val="0"/>
              </a:spcBef>
            </a:pPr>
            <a:r>
              <a:rPr lang="en-US" sz="4800" b="1" spc="-114" dirty="0">
                <a:solidFill>
                  <a:srgbClr val="002060"/>
                </a:solidFill>
                <a:latin typeface="DejaVu Serif"/>
                <a:ea typeface="+mj-ea"/>
                <a:cs typeface="Arial" panose="020B0604020202020204" pitchFamily="34" charset="0"/>
              </a:rPr>
              <a:t>Analogies</a:t>
            </a:r>
          </a:p>
        </p:txBody>
      </p:sp>
    </p:spTree>
    <p:extLst>
      <p:ext uri="{BB962C8B-B14F-4D97-AF65-F5344CB8AC3E}">
        <p14:creationId xmlns:p14="http://schemas.microsoft.com/office/powerpoint/2010/main" val="26579869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80</a:t>
            </a:fld>
            <a:endParaRPr lang="en-US" dirty="0"/>
          </a:p>
        </p:txBody>
      </p:sp>
      <p:pic>
        <p:nvPicPr>
          <p:cNvPr id="3" name="Picture 2"/>
          <p:cNvPicPr>
            <a:picLocks noChangeAspect="1"/>
          </p:cNvPicPr>
          <p:nvPr/>
        </p:nvPicPr>
        <p:blipFill>
          <a:blip r:embed="rId2"/>
          <a:stretch>
            <a:fillRect/>
          </a:stretch>
        </p:blipFill>
        <p:spPr>
          <a:xfrm>
            <a:off x="142875" y="400050"/>
            <a:ext cx="11906250" cy="6057900"/>
          </a:xfrm>
          <a:prstGeom prst="rect">
            <a:avLst/>
          </a:prstGeom>
        </p:spPr>
      </p:pic>
      <p:pic>
        <p:nvPicPr>
          <p:cNvPr id="5" name="Picture 4">
            <a:extLst>
              <a:ext uri="{FF2B5EF4-FFF2-40B4-BE49-F238E27FC236}">
                <a16:creationId xmlns:a16="http://schemas.microsoft.com/office/drawing/2014/main" id="{1D965968-3373-42A5-80BD-AF0DBFA48016}"/>
              </a:ext>
            </a:extLst>
          </p:cNvPr>
          <p:cNvPicPr>
            <a:picLocks noChangeAspect="1"/>
          </p:cNvPicPr>
          <p:nvPr/>
        </p:nvPicPr>
        <p:blipFill>
          <a:blip r:embed="rId3"/>
          <a:stretch>
            <a:fillRect/>
          </a:stretch>
        </p:blipFill>
        <p:spPr>
          <a:xfrm>
            <a:off x="4498321" y="786485"/>
            <a:ext cx="7473109" cy="2333233"/>
          </a:xfrm>
          <a:prstGeom prst="rect">
            <a:avLst/>
          </a:prstGeom>
        </p:spPr>
      </p:pic>
      <p:pic>
        <p:nvPicPr>
          <p:cNvPr id="7" name="Picture 6">
            <a:extLst>
              <a:ext uri="{FF2B5EF4-FFF2-40B4-BE49-F238E27FC236}">
                <a16:creationId xmlns:a16="http://schemas.microsoft.com/office/drawing/2014/main" id="{159B77CD-F421-4C97-BF6B-BFAB63AB8758}"/>
              </a:ext>
            </a:extLst>
          </p:cNvPr>
          <p:cNvPicPr>
            <a:picLocks noChangeAspect="1"/>
          </p:cNvPicPr>
          <p:nvPr/>
        </p:nvPicPr>
        <p:blipFill>
          <a:blip r:embed="rId4"/>
          <a:stretch>
            <a:fillRect/>
          </a:stretch>
        </p:blipFill>
        <p:spPr>
          <a:xfrm>
            <a:off x="4316699" y="689217"/>
            <a:ext cx="7515292" cy="2527768"/>
          </a:xfrm>
          <a:prstGeom prst="rect">
            <a:avLst/>
          </a:prstGeom>
        </p:spPr>
      </p:pic>
    </p:spTree>
    <p:extLst>
      <p:ext uri="{BB962C8B-B14F-4D97-AF65-F5344CB8AC3E}">
        <p14:creationId xmlns:p14="http://schemas.microsoft.com/office/powerpoint/2010/main" val="38206378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81</a:t>
            </a:fld>
            <a:endParaRPr lang="en-US" dirty="0"/>
          </a:p>
        </p:txBody>
      </p:sp>
      <p:pic>
        <p:nvPicPr>
          <p:cNvPr id="4" name="Picture 3"/>
          <p:cNvPicPr>
            <a:picLocks noChangeAspect="1"/>
          </p:cNvPicPr>
          <p:nvPr/>
        </p:nvPicPr>
        <p:blipFill>
          <a:blip r:embed="rId2"/>
          <a:stretch>
            <a:fillRect/>
          </a:stretch>
        </p:blipFill>
        <p:spPr>
          <a:xfrm>
            <a:off x="357187" y="547687"/>
            <a:ext cx="11477625" cy="5762625"/>
          </a:xfrm>
          <a:prstGeom prst="rect">
            <a:avLst/>
          </a:prstGeom>
        </p:spPr>
      </p:pic>
      <p:pic>
        <p:nvPicPr>
          <p:cNvPr id="5" name="Picture 4">
            <a:extLst>
              <a:ext uri="{FF2B5EF4-FFF2-40B4-BE49-F238E27FC236}">
                <a16:creationId xmlns:a16="http://schemas.microsoft.com/office/drawing/2014/main" id="{0F5890FD-8CA1-4507-BF31-B3B0D36F5D3F}"/>
              </a:ext>
            </a:extLst>
          </p:cNvPr>
          <p:cNvPicPr>
            <a:picLocks noChangeAspect="1"/>
          </p:cNvPicPr>
          <p:nvPr/>
        </p:nvPicPr>
        <p:blipFill>
          <a:blip r:embed="rId3"/>
          <a:stretch>
            <a:fillRect/>
          </a:stretch>
        </p:blipFill>
        <p:spPr>
          <a:xfrm>
            <a:off x="4336956" y="828618"/>
            <a:ext cx="7324333" cy="2463539"/>
          </a:xfrm>
          <a:prstGeom prst="rect">
            <a:avLst/>
          </a:prstGeom>
        </p:spPr>
      </p:pic>
    </p:spTree>
    <p:extLst>
      <p:ext uri="{BB962C8B-B14F-4D97-AF65-F5344CB8AC3E}">
        <p14:creationId xmlns:p14="http://schemas.microsoft.com/office/powerpoint/2010/main" val="35413666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82</a:t>
            </a:fld>
            <a:endParaRPr lang="en-US" dirty="0"/>
          </a:p>
        </p:txBody>
      </p:sp>
      <p:pic>
        <p:nvPicPr>
          <p:cNvPr id="3" name="Picture 2"/>
          <p:cNvPicPr>
            <a:picLocks noChangeAspect="1"/>
          </p:cNvPicPr>
          <p:nvPr/>
        </p:nvPicPr>
        <p:blipFill>
          <a:blip r:embed="rId2"/>
          <a:stretch>
            <a:fillRect/>
          </a:stretch>
        </p:blipFill>
        <p:spPr>
          <a:xfrm>
            <a:off x="720818" y="484094"/>
            <a:ext cx="10772143" cy="5218299"/>
          </a:xfrm>
          <a:prstGeom prst="rect">
            <a:avLst/>
          </a:prstGeom>
        </p:spPr>
      </p:pic>
    </p:spTree>
    <p:extLst>
      <p:ext uri="{BB962C8B-B14F-4D97-AF65-F5344CB8AC3E}">
        <p14:creationId xmlns:p14="http://schemas.microsoft.com/office/powerpoint/2010/main" val="6385261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83</a:t>
            </a:fld>
            <a:endParaRPr lang="en-US" dirty="0"/>
          </a:p>
        </p:txBody>
      </p:sp>
      <p:pic>
        <p:nvPicPr>
          <p:cNvPr id="3" name="Picture 2"/>
          <p:cNvPicPr>
            <a:picLocks noChangeAspect="1"/>
          </p:cNvPicPr>
          <p:nvPr/>
        </p:nvPicPr>
        <p:blipFill>
          <a:blip r:embed="rId2"/>
          <a:stretch>
            <a:fillRect/>
          </a:stretch>
        </p:blipFill>
        <p:spPr>
          <a:xfrm>
            <a:off x="365566" y="412376"/>
            <a:ext cx="11400610" cy="5387788"/>
          </a:xfrm>
          <a:prstGeom prst="rect">
            <a:avLst/>
          </a:prstGeom>
        </p:spPr>
      </p:pic>
    </p:spTree>
    <p:extLst>
      <p:ext uri="{BB962C8B-B14F-4D97-AF65-F5344CB8AC3E}">
        <p14:creationId xmlns:p14="http://schemas.microsoft.com/office/powerpoint/2010/main" val="19029823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84</a:t>
            </a:fld>
            <a:endParaRPr lang="en-US" dirty="0"/>
          </a:p>
        </p:txBody>
      </p:sp>
      <p:pic>
        <p:nvPicPr>
          <p:cNvPr id="4" name="Picture 3"/>
          <p:cNvPicPr>
            <a:picLocks noChangeAspect="1"/>
          </p:cNvPicPr>
          <p:nvPr/>
        </p:nvPicPr>
        <p:blipFill>
          <a:blip r:embed="rId2"/>
          <a:stretch>
            <a:fillRect/>
          </a:stretch>
        </p:blipFill>
        <p:spPr>
          <a:xfrm>
            <a:off x="1021977" y="573740"/>
            <a:ext cx="10264028" cy="5497795"/>
          </a:xfrm>
          <a:prstGeom prst="rect">
            <a:avLst/>
          </a:prstGeom>
        </p:spPr>
      </p:pic>
    </p:spTree>
    <p:extLst>
      <p:ext uri="{BB962C8B-B14F-4D97-AF65-F5344CB8AC3E}">
        <p14:creationId xmlns:p14="http://schemas.microsoft.com/office/powerpoint/2010/main" val="13768874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85</a:t>
            </a:fld>
            <a:endParaRPr lang="en-US" dirty="0"/>
          </a:p>
        </p:txBody>
      </p:sp>
      <p:pic>
        <p:nvPicPr>
          <p:cNvPr id="3" name="Picture 2"/>
          <p:cNvPicPr>
            <a:picLocks noChangeAspect="1"/>
          </p:cNvPicPr>
          <p:nvPr/>
        </p:nvPicPr>
        <p:blipFill>
          <a:blip r:embed="rId2"/>
          <a:stretch>
            <a:fillRect/>
          </a:stretch>
        </p:blipFill>
        <p:spPr>
          <a:xfrm>
            <a:off x="1339645" y="0"/>
            <a:ext cx="9512710" cy="6320118"/>
          </a:xfrm>
          <a:prstGeom prst="rect">
            <a:avLst/>
          </a:prstGeom>
        </p:spPr>
      </p:pic>
    </p:spTree>
    <p:extLst>
      <p:ext uri="{BB962C8B-B14F-4D97-AF65-F5344CB8AC3E}">
        <p14:creationId xmlns:p14="http://schemas.microsoft.com/office/powerpoint/2010/main" val="19919074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86</a:t>
            </a:fld>
            <a:endParaRPr lang="en-US" dirty="0"/>
          </a:p>
        </p:txBody>
      </p:sp>
      <p:pic>
        <p:nvPicPr>
          <p:cNvPr id="3" name="Picture 2"/>
          <p:cNvPicPr>
            <a:picLocks noChangeAspect="1"/>
          </p:cNvPicPr>
          <p:nvPr/>
        </p:nvPicPr>
        <p:blipFill>
          <a:blip r:embed="rId2"/>
          <a:stretch>
            <a:fillRect/>
          </a:stretch>
        </p:blipFill>
        <p:spPr>
          <a:xfrm>
            <a:off x="6619597" y="87407"/>
            <a:ext cx="5572403" cy="401734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94448" y="661746"/>
                <a:ext cx="6096000" cy="5283498"/>
              </a:xfrm>
              <a:prstGeom prst="rect">
                <a:avLst/>
              </a:prstGeom>
            </p:spPr>
            <p:txBody>
              <a:bodyPr>
                <a:spAutoFit/>
              </a:bodyPr>
              <a:lstStyle/>
              <a:p>
                <a:pPr marL="342900" lvl="0" indent="-342900">
                  <a:lnSpc>
                    <a:spcPct val="150000"/>
                  </a:lnSpc>
                  <a:buFont typeface="+mj-lt"/>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Calculate the system’s mass moment about the rotating shaft of the motor.</a:t>
                </a:r>
                <a:endParaRPr lang="en-US"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lphaLcParenR"/>
                </a:pPr>
                <a:r>
                  <a:rPr lang="en-US" dirty="0">
                    <a:effectLst/>
                    <a:latin typeface="Times New Roman" panose="02020603050405020304" pitchFamily="18" charset="0"/>
                    <a:ea typeface="Calibri" panose="020F0502020204030204" pitchFamily="34" charset="0"/>
                    <a:cs typeface="Times New Roman" panose="02020603050405020304" pitchFamily="18" charset="0"/>
                  </a:rPr>
                  <a:t>Calculate the required torque to control the end effector if the required speed is 30 rpm while the time for the motion is 1 second if the bang-bang profile is used.</a:t>
                </a:r>
                <a:endParaRPr lang="en-US"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Note: the system parameters are:</a:t>
                </a:r>
                <a:endParaRPr lang="en-US"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Pulley A has a pitch diameter of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𝐴</m:t>
                        </m:r>
                      </m:sub>
                    </m:sSub>
                  </m:oMath>
                </a14:m>
                <a:r>
                  <a:rPr lang="en-US" dirty="0">
                    <a:effectLst/>
                    <a:latin typeface="Times New Roman" panose="02020603050405020304" pitchFamily="18" charset="0"/>
                    <a:ea typeface="Calibri" panose="020F0502020204030204" pitchFamily="34" charset="0"/>
                    <a:cs typeface="Times New Roman" panose="02020603050405020304" pitchFamily="18" charset="0"/>
                  </a:rPr>
                  <a:t>) = 4.992 cm with teeth number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dirty="0">
                    <a:effectLst/>
                    <a:latin typeface="Times New Roman" panose="02020603050405020304" pitchFamily="18" charset="0"/>
                    <a:ea typeface="Yu Mincho"/>
                    <a:cs typeface="Times New Roman" panose="02020603050405020304" pitchFamily="18" charset="0"/>
                  </a:rPr>
                  <a:t>of 32 teeth.</a:t>
                </a:r>
                <a:endParaRPr lang="en-US"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Pulley B has a pitch diameter of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𝑑</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𝐵</m:t>
                        </m:r>
                      </m:sub>
                    </m:sSub>
                  </m:oMath>
                </a14:m>
                <a:r>
                  <a:rPr lang="en-US" dirty="0">
                    <a:effectLst/>
                    <a:latin typeface="Times New Roman" panose="02020603050405020304" pitchFamily="18" charset="0"/>
                    <a:ea typeface="Calibri" panose="020F0502020204030204" pitchFamily="34" charset="0"/>
                    <a:cs typeface="Times New Roman" panose="02020603050405020304" pitchFamily="18" charset="0"/>
                  </a:rPr>
                  <a:t>)  = 1.56 cm with teeth number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dirty="0">
                    <a:effectLst/>
                    <a:latin typeface="Times New Roman" panose="02020603050405020304" pitchFamily="18" charset="0"/>
                    <a:ea typeface="Yu Mincho"/>
                    <a:cs typeface="Times New Roman" panose="02020603050405020304" pitchFamily="18" charset="0"/>
                  </a:rPr>
                  <a:t>of 10 teeth.</a:t>
                </a:r>
                <a:endParaRPr lang="en-US"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r>
                  <a:rPr lang="en-US" dirty="0">
                    <a:effectLst/>
                    <a:latin typeface="Times New Roman" panose="02020603050405020304" pitchFamily="18" charset="0"/>
                    <a:ea typeface="Yu Mincho"/>
                    <a:cs typeface="Times New Roman" panose="02020603050405020304" pitchFamily="18" charset="0"/>
                  </a:rPr>
                  <a:t>The mass moment of inertia which is calculated about point A by using the CATIA software is </a:t>
                </a:r>
                <a14:m>
                  <m:oMath xmlns:m="http://schemas.openxmlformats.org/officeDocument/2006/math">
                    <m:sSub>
                      <m:sSub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𝐴</m:t>
                        </m:r>
                        <m:r>
                          <a:rPr lang="en-US" i="1">
                            <a:effectLst/>
                            <a:latin typeface="Cambria Math" panose="02040503050406030204" pitchFamily="18" charset="0"/>
                            <a:ea typeface="Calibri" panose="020F0502020204030204" pitchFamily="34" charset="0"/>
                            <a:cs typeface="Times New Roman" panose="02020603050405020304" pitchFamily="18" charset="0"/>
                          </a:rPr>
                          <m:t> </m:t>
                        </m:r>
                      </m:sub>
                    </m:sSub>
                    <m:r>
                      <a:rPr lang="en-US" i="1">
                        <a:effectLst/>
                        <a:latin typeface="Cambria Math" panose="02040503050406030204" pitchFamily="18" charset="0"/>
                        <a:ea typeface="Yu Mincho"/>
                        <a:cs typeface="Times New Roman" panose="02020603050405020304" pitchFamily="18" charset="0"/>
                      </a:rPr>
                      <m:t>=</m:t>
                    </m:r>
                    <m:r>
                      <a:rPr lang="en-US" i="1">
                        <a:effectLst/>
                        <a:latin typeface="Cambria Math" panose="02040503050406030204" pitchFamily="18" charset="0"/>
                        <a:ea typeface="Yu Mincho"/>
                        <a:cs typeface="Times New Roman" panose="02020603050405020304" pitchFamily="18" charset="0"/>
                      </a:rPr>
                      <m:t>0</m:t>
                    </m:r>
                    <m:r>
                      <a:rPr lang="en-US" i="1">
                        <a:effectLst/>
                        <a:latin typeface="Cambria Math" panose="02040503050406030204" pitchFamily="18" charset="0"/>
                        <a:ea typeface="Yu Mincho"/>
                        <a:cs typeface="Times New Roman" panose="02020603050405020304" pitchFamily="18" charset="0"/>
                      </a:rPr>
                      <m:t>.</m:t>
                    </m:r>
                    <m:r>
                      <a:rPr lang="en-US" i="1">
                        <a:effectLst/>
                        <a:latin typeface="Cambria Math" panose="02040503050406030204" pitchFamily="18" charset="0"/>
                        <a:ea typeface="Yu Mincho"/>
                        <a:cs typeface="Times New Roman" panose="02020603050405020304" pitchFamily="18" charset="0"/>
                      </a:rPr>
                      <m:t>0027</m:t>
                    </m:r>
                    <m:r>
                      <a:rPr lang="en-US" i="1">
                        <a:effectLst/>
                        <a:latin typeface="Cambria Math" panose="02040503050406030204" pitchFamily="18" charset="0"/>
                        <a:ea typeface="Yu Mincho"/>
                        <a:cs typeface="Times New Roman" panose="02020603050405020304" pitchFamily="18" charset="0"/>
                      </a:rPr>
                      <m:t>𝑘𝑔</m:t>
                    </m:r>
                    <m:r>
                      <a:rPr lang="en-US" i="1">
                        <a:effectLst/>
                        <a:latin typeface="Cambria Math" panose="02040503050406030204" pitchFamily="18" charset="0"/>
                        <a:ea typeface="Yu Mincho"/>
                        <a:cs typeface="Times New Roman" panose="02020603050405020304" pitchFamily="18" charset="0"/>
                      </a:rPr>
                      <m:t>.</m:t>
                    </m:r>
                    <m:sSup>
                      <m:sSupPr>
                        <m:ctrlPr>
                          <a:rPr lang="en-US"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Yu Mincho"/>
                            <a:cs typeface="Times New Roman" panose="02020603050405020304" pitchFamily="18" charset="0"/>
                          </a:rPr>
                          <m:t>𝑚</m:t>
                        </m:r>
                      </m:e>
                      <m:sup>
                        <m:r>
                          <a:rPr lang="en-US" i="1">
                            <a:effectLst/>
                            <a:latin typeface="Cambria Math" panose="02040503050406030204" pitchFamily="18" charset="0"/>
                            <a:ea typeface="Yu Mincho"/>
                            <a:cs typeface="Times New Roman" panose="02020603050405020304" pitchFamily="18" charset="0"/>
                          </a:rPr>
                          <m:t>2</m:t>
                        </m:r>
                      </m:sup>
                    </m:sSup>
                  </m:oMath>
                </a14:m>
                <a:r>
                  <a:rPr lang="en-US" dirty="0">
                    <a:effectLst/>
                    <a:latin typeface="Times New Roman" panose="02020603050405020304" pitchFamily="18" charset="0"/>
                    <a:ea typeface="Yu Mincho"/>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94448" y="661746"/>
                <a:ext cx="6096000" cy="5283498"/>
              </a:xfrm>
              <a:prstGeom prst="rect">
                <a:avLst/>
              </a:prstGeom>
              <a:blipFill rotWithShape="0">
                <a:blip r:embed="rId3"/>
                <a:stretch>
                  <a:fillRect l="-900" r="-1200"/>
                </a:stretch>
              </a:blipFill>
            </p:spPr>
            <p:txBody>
              <a:bodyPr/>
              <a:lstStyle/>
              <a:p>
                <a:r>
                  <a:rPr lang="en-US">
                    <a:noFill/>
                  </a:rPr>
                  <a:t> </a:t>
                </a:r>
              </a:p>
            </p:txBody>
          </p:sp>
        </mc:Fallback>
      </mc:AlternateContent>
      <p:sp>
        <p:nvSpPr>
          <p:cNvPr id="5" name="TextBox 4"/>
          <p:cNvSpPr txBox="1"/>
          <p:nvPr/>
        </p:nvSpPr>
        <p:spPr>
          <a:xfrm>
            <a:off x="0" y="0"/>
            <a:ext cx="5208494"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Example</a:t>
            </a: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152308" y="4216647"/>
            <a:ext cx="2506980" cy="1968500"/>
          </a:xfrm>
          <a:prstGeom prst="rect">
            <a:avLst/>
          </a:prstGeom>
          <a:noFill/>
          <a:ln>
            <a:noFill/>
          </a:ln>
        </p:spPr>
      </p:pic>
    </p:spTree>
    <p:extLst>
      <p:ext uri="{BB962C8B-B14F-4D97-AF65-F5344CB8AC3E}">
        <p14:creationId xmlns:p14="http://schemas.microsoft.com/office/powerpoint/2010/main" val="15061522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t>87</a:t>
            </a:fld>
            <a:endParaRPr lang="en-US" dirty="0"/>
          </a:p>
        </p:txBody>
      </p:sp>
      <p:pic>
        <p:nvPicPr>
          <p:cNvPr id="3" name="Picture 2"/>
          <p:cNvPicPr>
            <a:picLocks noChangeAspect="1"/>
          </p:cNvPicPr>
          <p:nvPr/>
        </p:nvPicPr>
        <p:blipFill>
          <a:blip r:embed="rId2"/>
          <a:stretch>
            <a:fillRect/>
          </a:stretch>
        </p:blipFill>
        <p:spPr>
          <a:xfrm>
            <a:off x="100293" y="652184"/>
            <a:ext cx="6343650" cy="4905375"/>
          </a:xfrm>
          <a:prstGeom prst="rect">
            <a:avLst/>
          </a:prstGeom>
        </p:spPr>
      </p:pic>
      <p:pic>
        <p:nvPicPr>
          <p:cNvPr id="4" name="Picture 3"/>
          <p:cNvPicPr>
            <a:picLocks noChangeAspect="1"/>
          </p:cNvPicPr>
          <p:nvPr/>
        </p:nvPicPr>
        <p:blipFill>
          <a:blip r:embed="rId3"/>
          <a:stretch>
            <a:fillRect/>
          </a:stretch>
        </p:blipFill>
        <p:spPr>
          <a:xfrm>
            <a:off x="6619597" y="1190066"/>
            <a:ext cx="5572403" cy="4017348"/>
          </a:xfrm>
          <a:prstGeom prst="rect">
            <a:avLst/>
          </a:prstGeom>
        </p:spPr>
      </p:pic>
      <p:sp>
        <p:nvSpPr>
          <p:cNvPr id="5" name="Line Callout 1 4"/>
          <p:cNvSpPr/>
          <p:nvPr/>
        </p:nvSpPr>
        <p:spPr>
          <a:xfrm>
            <a:off x="8204527" y="3272117"/>
            <a:ext cx="840861" cy="609600"/>
          </a:xfrm>
          <a:prstGeom prst="borderCallout1">
            <a:avLst>
              <a:gd name="adj1" fmla="val 18750"/>
              <a:gd name="adj2" fmla="val -8333"/>
              <a:gd name="adj3" fmla="val -106617"/>
              <a:gd name="adj4" fmla="val -87694"/>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HSS</a:t>
            </a:r>
          </a:p>
        </p:txBody>
      </p:sp>
      <p:sp>
        <p:nvSpPr>
          <p:cNvPr id="6" name="Line Callout 1 5"/>
          <p:cNvSpPr/>
          <p:nvPr/>
        </p:nvSpPr>
        <p:spPr>
          <a:xfrm>
            <a:off x="9480027" y="3198740"/>
            <a:ext cx="840861" cy="609600"/>
          </a:xfrm>
          <a:prstGeom prst="borderCallout1">
            <a:avLst>
              <a:gd name="adj1" fmla="val 24632"/>
              <a:gd name="adj2" fmla="val 108942"/>
              <a:gd name="adj3" fmla="val -109558"/>
              <a:gd name="adj4" fmla="val 183104"/>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LSS</a:t>
            </a:r>
          </a:p>
        </p:txBody>
      </p:sp>
    </p:spTree>
    <p:extLst>
      <p:ext uri="{BB962C8B-B14F-4D97-AF65-F5344CB8AC3E}">
        <p14:creationId xmlns:p14="http://schemas.microsoft.com/office/powerpoint/2010/main" val="386385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ACD8C9-F9A2-44F6-96EE-F4476168CDA5}"/>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4" name="Picture 3">
            <a:extLst>
              <a:ext uri="{FF2B5EF4-FFF2-40B4-BE49-F238E27FC236}">
                <a16:creationId xmlns:a16="http://schemas.microsoft.com/office/drawing/2014/main" id="{7A4D87C7-A031-4729-AB54-7515AF89F701}"/>
              </a:ext>
            </a:extLst>
          </p:cNvPr>
          <p:cNvPicPr>
            <a:picLocks noChangeAspect="1"/>
          </p:cNvPicPr>
          <p:nvPr/>
        </p:nvPicPr>
        <p:blipFill>
          <a:blip r:embed="rId2"/>
          <a:stretch>
            <a:fillRect/>
          </a:stretch>
        </p:blipFill>
        <p:spPr>
          <a:xfrm>
            <a:off x="1038225" y="33090"/>
            <a:ext cx="10296525" cy="6205537"/>
          </a:xfrm>
          <a:prstGeom prst="rect">
            <a:avLst/>
          </a:prstGeom>
        </p:spPr>
      </p:pic>
    </p:spTree>
    <p:extLst>
      <p:ext uri="{BB962C8B-B14F-4D97-AF65-F5344CB8AC3E}">
        <p14:creationId xmlns:p14="http://schemas.microsoft.com/office/powerpoint/2010/main" val="3608205072"/>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12644</TotalTime>
  <Words>2974</Words>
  <Application>Microsoft Office PowerPoint</Application>
  <PresentationFormat>Widescreen</PresentationFormat>
  <Paragraphs>349</Paragraphs>
  <Slides>87</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87</vt:i4>
      </vt:variant>
    </vt:vector>
  </HeadingPairs>
  <TitlesOfParts>
    <vt:vector size="99" baseType="lpstr">
      <vt:lpstr>Arial</vt:lpstr>
      <vt:lpstr>Calibri</vt:lpstr>
      <vt:lpstr>Calibri Light</vt:lpstr>
      <vt:lpstr>Cambria Math</vt:lpstr>
      <vt:lpstr>DejaVu Serif</vt:lpstr>
      <vt:lpstr>Optima</vt:lpstr>
      <vt:lpstr>Optima-Bold</vt:lpstr>
      <vt:lpstr>Palatino-Roman</vt:lpstr>
      <vt:lpstr>Symbol</vt:lpstr>
      <vt:lpstr>Times New Roman</vt:lpstr>
      <vt:lpstr>Wingdings</vt:lpstr>
      <vt:lpstr>Retrospect</vt:lpstr>
      <vt:lpstr>Mechatronics System Design  Chapter 2: Dynamic Models and Analogies</vt:lpstr>
      <vt:lpstr>PowerPoint Presentation</vt:lpstr>
      <vt:lpstr>Model Types</vt:lpstr>
      <vt:lpstr>Model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Lagrange’s Equation</vt:lpstr>
      <vt:lpstr>Lagrange’s Equation</vt:lpstr>
      <vt:lpstr>PowerPoint Presentation</vt:lpstr>
      <vt:lpstr>PowerPoint Presentation</vt:lpstr>
      <vt:lpstr>PowerPoint Presentation</vt:lpstr>
      <vt:lpstr>PowerPoint Presentation</vt:lpstr>
      <vt:lpstr>Mechanics</vt:lpstr>
      <vt:lpstr>Translational and Rotational Systems</vt:lpstr>
      <vt:lpstr>Translational and Rotational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Mechatronics System Design  Chapter 1: Introduction to Mechatronics System Design</dc:title>
  <dc:creator>Ahmad Al Balasie</dc:creator>
  <cp:lastModifiedBy>Ahmad Al Balasie</cp:lastModifiedBy>
  <cp:revision>158</cp:revision>
  <dcterms:created xsi:type="dcterms:W3CDTF">2020-08-24T10:36:18Z</dcterms:created>
  <dcterms:modified xsi:type="dcterms:W3CDTF">2021-10-04T16:07:30Z</dcterms:modified>
</cp:coreProperties>
</file>