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78" r:id="rId9"/>
    <p:sldId id="265" r:id="rId10"/>
    <p:sldId id="279" r:id="rId11"/>
    <p:sldId id="280" r:id="rId12"/>
    <p:sldId id="281" r:id="rId13"/>
    <p:sldId id="266" r:id="rId14"/>
    <p:sldId id="267" r:id="rId15"/>
    <p:sldId id="282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74" autoAdjust="0"/>
  </p:normalViewPr>
  <p:slideViewPr>
    <p:cSldViewPr>
      <p:cViewPr varScale="1">
        <p:scale>
          <a:sx n="76" d="100"/>
          <a:sy n="76" d="100"/>
        </p:scale>
        <p:origin x="70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D2639-1C20-431E-B6FA-8F473FBF59C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F210-4F76-4504-848C-A6B9CC9D8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2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rlz=1C1GCEU_enPS1128PS1128&amp;cs=0&amp;sca_esv=3bab500e56fb6678&amp;sxsrf=AE3TifMe-a2J2ZYjBK3hIzXJtXLBSwHI7A:1759128503220&amp;q=enterochromaffin-like+(ECL)+cells&amp;sa=X&amp;ved=2ahUKEwi17pmssP2PAxUwUKQEHTFTDPoQxccNegQIBBAB&amp;mstk=AUtExfCZkSESt5uaC5D2n9IHr8ROvYGjqAIZp01rRe8A_ZpBI2PSMgaWHcgSIrz2_ClEeF31DRx9RyEf8t0iVwxkWdiIuiRwvBkgrUJnX9Kt69FKyrPzSHM9hBBH_NtNu0sQP3oOO_mCug4nnlsrRRCDfGlbwzHRuOizJ12SIEu50CQNCKlkGkYVzvVBMuzNczEvJQAlKWt6X-ysNnfU-1b030L1zPTGASQQ7UZM-AwAZAGC-GJIH6rNgU_6EDgX0TrgzAM-ISipCpD2DJSb-nxlHpxK&amp;csui=3" TargetMode="External"/><Relationship Id="rId3" Type="http://schemas.openxmlformats.org/officeDocument/2006/relationships/hyperlink" Target="https://www.google.com/search?rlz=1C1GCEU_enPS1128PS1128&amp;cs=0&amp;sca_esv=3bab500e56fb6678&amp;sxsrf=AE3TifMnKH4cSapPH8bacKS-G9bvS8FkCw:1759128341255&amp;q=gastrin&amp;sa=X&amp;ved=2ahUKEwjBgvXer_2PAxVDTKQEHczMJAAQxccNegQIBBAB&amp;mstk=AUtExfBtMo0DxvHxDxHyDGqWmCpJml83IGrA-mBMWB8IM8SapxSAbw3tTcyvLsux4ja2Cv4G-FJb8MqCvqakE72FhA-gXaiNt-vEkFMHdnv3c1ThOE7XGubiHd9-0SFOBZDsiWzEDxWTd8DTPomPqxc3dvmVcsyOyYVPATHwWIPFCMv_sXc&amp;csui=3" TargetMode="External"/><Relationship Id="rId7" Type="http://schemas.openxmlformats.org/officeDocument/2006/relationships/hyperlink" Target="https://en.wikipedia.org/wiki/Gastri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G_cell" TargetMode="External"/><Relationship Id="rId5" Type="http://schemas.openxmlformats.org/officeDocument/2006/relationships/hyperlink" Target="https://www.google.com/search?rlz=1C1GCEU_enPS1128PS1128&amp;cs=0&amp;sca_esv=3bab500e56fb6678&amp;sxsrf=AE3TifMnKH4cSapPH8bacKS-G9bvS8FkCw:1759128341255&amp;q=histamine&amp;sa=X&amp;ved=2ahUKEwjBgvXer_2PAxVDTKQEHczMJAAQxccNegQIBBAD&amp;mstk=AUtExfBtMo0DxvHxDxHyDGqWmCpJml83IGrA-mBMWB8IM8SapxSAbw3tTcyvLsux4ja2Cv4G-FJb8MqCvqakE72FhA-gXaiNt-vEkFMHdnv3c1ThOE7XGubiHd9-0SFOBZDsiWzEDxWTd8DTPomPqxc3dvmVcsyOyYVPATHwWIPFCMv_sXc&amp;csui=3" TargetMode="External"/><Relationship Id="rId4" Type="http://schemas.openxmlformats.org/officeDocument/2006/relationships/hyperlink" Target="https://www.google.com/search?rlz=1C1GCEU_enPS1128PS1128&amp;cs=0&amp;sca_esv=3bab500e56fb6678&amp;sxsrf=AE3TifMnKH4cSapPH8bacKS-G9bvS8FkCw:1759128341255&amp;q=enterochromaffin-like+(ECL)+cells&amp;sa=X&amp;ved=2ahUKEwjBgvXer_2PAxVDTKQEHczMJAAQxccNegQIBBAC&amp;mstk=AUtExfBtMo0DxvHxDxHyDGqWmCpJml83IGrA-mBMWB8IM8SapxSAbw3tTcyvLsux4ja2Cv4G-FJb8MqCvqakE72FhA-gXaiNt-vEkFMHdnv3c1ThOE7XGubiHd9-0SFOBZDsiWzEDxWTd8DTPomPqxc3dvmVcsyOyYVPATHwWIPFCMv_sXc&amp;csui=3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Metabolism: Sum of all of</a:t>
            </a:r>
            <a:r>
              <a:rPr lang="en-US" baseline="0" dirty="0" smtClean="0"/>
              <a:t> the biochemical reactions occurring in the cell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F210-4F76-4504-848C-A6B9CC9D81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0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specialized endocrine cells located in the lining of the stomach that secrete hormones in response to stimuli like food, which regulate digestion, metabolism, and gut function. Key gastric EECs include G cells, which produce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gastrin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and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enterochromaffin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-like (ECL) cells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which secrete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histamine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Stomach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enteroendocrine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cells, known as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G cell"/>
              </a:rPr>
              <a:t>G cells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release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Gastrin"/>
              </a:rPr>
              <a:t>gastrin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stimulate gastric acid secretion.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histamine's main function is to stimulate the secretion of gastric acid by acting on parietal cells via H2 receptors. It is produced by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enterochromaffin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-like (ECL) cells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response to gastrin and acts as a final chemical mediator for acid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F210-4F76-4504-848C-A6B9CC9D81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8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Epithelium</a:t>
            </a:r>
          </a:p>
          <a:p>
            <a:r>
              <a:rPr lang="en-US" dirty="0" smtClean="0"/>
              <a:t>Single layer of cells lining the villus.</a:t>
            </a:r>
          </a:p>
          <a:p>
            <a:r>
              <a:rPr lang="en-US" dirty="0" smtClean="0"/>
              <a:t>Provides a barrier and facilitates absorption and secretion.</a:t>
            </a:r>
          </a:p>
          <a:p>
            <a:r>
              <a:rPr lang="en-US" b="1" dirty="0" smtClean="0"/>
              <a:t>2. Absorptive cells (Enterocytes)</a:t>
            </a:r>
          </a:p>
          <a:p>
            <a:r>
              <a:rPr lang="en-US" dirty="0" smtClean="0"/>
              <a:t>Main epithelial cells with microvilli (brush border).</a:t>
            </a:r>
          </a:p>
          <a:p>
            <a:r>
              <a:rPr lang="en-US" dirty="0" smtClean="0"/>
              <a:t>Absorb nutrients (sugars, amino acids, lipids, vitamins, minerals).</a:t>
            </a:r>
          </a:p>
          <a:p>
            <a:r>
              <a:rPr lang="en-US" dirty="0" smtClean="0"/>
              <a:t>Contain enzymes in the brush border for final digestion steps.</a:t>
            </a:r>
          </a:p>
          <a:p>
            <a:r>
              <a:rPr lang="en-US" b="1" dirty="0" smtClean="0"/>
              <a:t>3. Goblet cells</a:t>
            </a:r>
          </a:p>
          <a:p>
            <a:r>
              <a:rPr lang="en-US" dirty="0" smtClean="0"/>
              <a:t>Secrete </a:t>
            </a:r>
            <a:r>
              <a:rPr lang="en-US" b="1" dirty="0" smtClean="0"/>
              <a:t>mucus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Lubricates the intestinal surface and protects against mechanical damage and pathogens.</a:t>
            </a:r>
          </a:p>
          <a:p>
            <a:r>
              <a:rPr lang="en-US" b="1" dirty="0" smtClean="0"/>
              <a:t>4. Endocrine cells (</a:t>
            </a:r>
            <a:r>
              <a:rPr lang="en-US" b="1" dirty="0" err="1" smtClean="0"/>
              <a:t>Enteroendocrine</a:t>
            </a:r>
            <a:r>
              <a:rPr lang="en-US" b="1" dirty="0" smtClean="0"/>
              <a:t> cells)</a:t>
            </a:r>
          </a:p>
          <a:p>
            <a:r>
              <a:rPr lang="en-US" dirty="0" smtClean="0"/>
              <a:t>Secrete hormones (e.g., secretin, cholecystokinin, GIP, motilin).</a:t>
            </a:r>
          </a:p>
          <a:p>
            <a:r>
              <a:rPr lang="en-US" dirty="0" smtClean="0"/>
              <a:t>Regulate digestion, motility, and secretion of other digestive glands.</a:t>
            </a:r>
          </a:p>
          <a:p>
            <a:r>
              <a:rPr lang="en-US" b="1" dirty="0" smtClean="0"/>
              <a:t>5. Intestinal gland (Crypt of Lieberkühn)</a:t>
            </a:r>
          </a:p>
          <a:p>
            <a:r>
              <a:rPr lang="en-US" dirty="0" smtClean="0"/>
              <a:t>Invaginations between villi.</a:t>
            </a:r>
          </a:p>
          <a:p>
            <a:r>
              <a:rPr lang="en-US" dirty="0" smtClean="0"/>
              <a:t>Contain stem cells for continuous renewal of the epithelium.</a:t>
            </a:r>
          </a:p>
          <a:p>
            <a:r>
              <a:rPr lang="en-US" dirty="0" smtClean="0"/>
              <a:t>Secrete intestinal juices and enzymes.</a:t>
            </a:r>
          </a:p>
          <a:p>
            <a:r>
              <a:rPr lang="en-US" b="1" dirty="0" smtClean="0"/>
              <a:t>6. Cells of Paneth (found at the base of crypts)</a:t>
            </a:r>
          </a:p>
          <a:p>
            <a:r>
              <a:rPr lang="en-US" dirty="0" smtClean="0"/>
              <a:t>Secrete antimicrobial substances (</a:t>
            </a:r>
            <a:r>
              <a:rPr lang="en-US" dirty="0" err="1" smtClean="0"/>
              <a:t>defensins</a:t>
            </a:r>
            <a:r>
              <a:rPr lang="en-US" dirty="0" smtClean="0"/>
              <a:t>, lysozyme).</a:t>
            </a:r>
          </a:p>
          <a:p>
            <a:r>
              <a:rPr lang="en-US" dirty="0" smtClean="0"/>
              <a:t>Important in innate immunity and maintaining gut microbiota balance.</a:t>
            </a:r>
          </a:p>
          <a:p>
            <a:r>
              <a:rPr lang="en-US" b="1" dirty="0" smtClean="0"/>
              <a:t>7. Crypt</a:t>
            </a:r>
          </a:p>
          <a:p>
            <a:r>
              <a:rPr lang="en-US" dirty="0" smtClean="0"/>
              <a:t>Contains stem cells that regenerate villus epithelium every few days.</a:t>
            </a:r>
          </a:p>
          <a:p>
            <a:r>
              <a:rPr lang="en-US" dirty="0" smtClean="0"/>
              <a:t>Produces new enterocytes, goblet cells, and endocrine cells.</a:t>
            </a:r>
          </a:p>
          <a:p>
            <a:r>
              <a:rPr lang="en-US" b="1" dirty="0" smtClean="0"/>
              <a:t>8. Brush border (on enterocytes)</a:t>
            </a:r>
          </a:p>
          <a:p>
            <a:r>
              <a:rPr lang="en-US" dirty="0" smtClean="0"/>
              <a:t>Formed by microvilli.</a:t>
            </a:r>
          </a:p>
          <a:p>
            <a:r>
              <a:rPr lang="en-US" dirty="0" smtClean="0"/>
              <a:t>Increases surface area for absorption.</a:t>
            </a:r>
          </a:p>
          <a:p>
            <a:r>
              <a:rPr lang="en-US" dirty="0" smtClean="0"/>
              <a:t>Contains digestive enzymes (e.g., </a:t>
            </a:r>
            <a:r>
              <a:rPr lang="en-US" dirty="0" err="1" smtClean="0"/>
              <a:t>disaccharidases</a:t>
            </a:r>
            <a:r>
              <a:rPr lang="en-US" dirty="0" smtClean="0"/>
              <a:t>, peptidases).</a:t>
            </a:r>
          </a:p>
          <a:p>
            <a:r>
              <a:rPr lang="en-US" b="1" dirty="0" smtClean="0"/>
              <a:t>9. Microvilli</a:t>
            </a:r>
          </a:p>
          <a:p>
            <a:r>
              <a:rPr lang="en-US" dirty="0" smtClean="0"/>
              <a:t>Tiny projections on enterocytes.</a:t>
            </a:r>
          </a:p>
          <a:p>
            <a:r>
              <a:rPr lang="en-US" dirty="0" smtClean="0"/>
              <a:t>Further increase absorptive surface area.</a:t>
            </a:r>
          </a:p>
          <a:p>
            <a:r>
              <a:rPr lang="en-US" b="1" dirty="0" smtClean="0"/>
              <a:t>10. Lacteal (lymphatic capillary inside villus)</a:t>
            </a:r>
          </a:p>
          <a:p>
            <a:r>
              <a:rPr lang="en-US" dirty="0" smtClean="0"/>
              <a:t>Absorbs dietary fats (chylomicrons).</a:t>
            </a:r>
          </a:p>
          <a:p>
            <a:r>
              <a:rPr lang="en-US" dirty="0" smtClean="0"/>
              <a:t>Transports them into the lymphatic system.</a:t>
            </a:r>
          </a:p>
          <a:p>
            <a:r>
              <a:rPr lang="en-US" b="1" dirty="0" smtClean="0"/>
              <a:t>11. Blood capillaries</a:t>
            </a:r>
          </a:p>
          <a:p>
            <a:r>
              <a:rPr lang="en-US" dirty="0" smtClean="0"/>
              <a:t>Absorb amino acids, monosaccharides, water-soluble vitamins, and minerals.</a:t>
            </a:r>
          </a:p>
          <a:p>
            <a:r>
              <a:rPr lang="en-US" dirty="0" smtClean="0"/>
              <a:t>Transport them via the hepatic portal vein to the liver.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F210-4F76-4504-848C-A6B9CC9D81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952" y="915098"/>
            <a:ext cx="1015809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1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4759"/>
            <a:ext cx="12192000" cy="66040"/>
          </a:xfrm>
          <a:custGeom>
            <a:avLst/>
            <a:gdLst/>
            <a:ahLst/>
            <a:cxnLst/>
            <a:rect l="l" t="t" r="r" b="b"/>
            <a:pathLst>
              <a:path w="12192000" h="66039">
                <a:moveTo>
                  <a:pt x="12192000" y="0"/>
                </a:moveTo>
                <a:lnTo>
                  <a:pt x="0" y="0"/>
                </a:lnTo>
                <a:lnTo>
                  <a:pt x="0" y="66039"/>
                </a:lnTo>
                <a:lnTo>
                  <a:pt x="12192000" y="660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5069" y="173862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4759"/>
            <a:ext cx="12192000" cy="66040"/>
          </a:xfrm>
          <a:custGeom>
            <a:avLst/>
            <a:gdLst/>
            <a:ahLst/>
            <a:cxnLst/>
            <a:rect l="l" t="t" r="r" b="b"/>
            <a:pathLst>
              <a:path w="12192000" h="66039">
                <a:moveTo>
                  <a:pt x="12192000" y="0"/>
                </a:moveTo>
                <a:lnTo>
                  <a:pt x="0" y="0"/>
                </a:lnTo>
                <a:lnTo>
                  <a:pt x="0" y="66039"/>
                </a:lnTo>
                <a:lnTo>
                  <a:pt x="12192000" y="660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952" y="915098"/>
            <a:ext cx="1015809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2987" y="1824609"/>
            <a:ext cx="10106025" cy="450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1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st.edu/~gbert/animation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HrYRMknYHrk&amp;t=190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4759"/>
            <a:ext cx="12192000" cy="523240"/>
            <a:chOff x="0" y="6334759"/>
            <a:chExt cx="12192000" cy="523240"/>
          </a:xfrm>
        </p:grpSpPr>
        <p:sp>
          <p:nvSpPr>
            <p:cNvPr id="3" name="object 3"/>
            <p:cNvSpPr/>
            <p:nvPr/>
          </p:nvSpPr>
          <p:spPr>
            <a:xfrm>
              <a:off x="2540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946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9460" y="457200"/>
                  </a:lnTo>
                  <a:lnTo>
                    <a:pt x="1218946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4759"/>
              <a:ext cx="12189460" cy="63500"/>
            </a:xfrm>
            <a:custGeom>
              <a:avLst/>
              <a:gdLst/>
              <a:ahLst/>
              <a:cxnLst/>
              <a:rect l="l" t="t" r="r" b="b"/>
              <a:pathLst>
                <a:path w="12189460" h="63500">
                  <a:moveTo>
                    <a:pt x="12189460" y="0"/>
                  </a:moveTo>
                  <a:lnTo>
                    <a:pt x="0" y="0"/>
                  </a:lnTo>
                  <a:lnTo>
                    <a:pt x="0" y="63499"/>
                  </a:lnTo>
                  <a:lnTo>
                    <a:pt x="12189460" y="63499"/>
                  </a:lnTo>
                  <a:lnTo>
                    <a:pt x="1218946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07769" y="434467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7967" y="1447800"/>
            <a:ext cx="898906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u="none" spc="-80" dirty="0">
                <a:solidFill>
                  <a:srgbClr val="252525"/>
                </a:solidFill>
              </a:rPr>
              <a:t>Introduction</a:t>
            </a:r>
            <a:r>
              <a:rPr sz="8000" u="none" spc="-40" dirty="0">
                <a:solidFill>
                  <a:srgbClr val="252525"/>
                </a:solidFill>
              </a:rPr>
              <a:t> </a:t>
            </a:r>
            <a:r>
              <a:rPr sz="8000" u="none" dirty="0">
                <a:solidFill>
                  <a:srgbClr val="252525"/>
                </a:solidFill>
              </a:rPr>
              <a:t>&amp;</a:t>
            </a:r>
            <a:r>
              <a:rPr sz="8000" u="none" spc="-125" dirty="0">
                <a:solidFill>
                  <a:srgbClr val="252525"/>
                </a:solidFill>
              </a:rPr>
              <a:t> </a:t>
            </a:r>
            <a:r>
              <a:rPr sz="8000" u="none" spc="-95" dirty="0" smtClean="0">
                <a:solidFill>
                  <a:srgbClr val="252525"/>
                </a:solidFill>
              </a:rPr>
              <a:t>Review</a:t>
            </a:r>
            <a:r>
              <a:rPr lang="en-US" sz="8000" u="none" spc="-95" dirty="0" smtClean="0">
                <a:solidFill>
                  <a:srgbClr val="252525"/>
                </a:solidFill>
              </a:rPr>
              <a:t> of Key Terms</a:t>
            </a:r>
            <a:endParaRPr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Small Intestines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5334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2290970"/>
            <a:ext cx="458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main site for digestion and absorption</a:t>
            </a:r>
          </a:p>
        </p:txBody>
      </p:sp>
    </p:spTree>
    <p:extLst>
      <p:ext uri="{BB962C8B-B14F-4D97-AF65-F5344CB8AC3E}">
        <p14:creationId xmlns:p14="http://schemas.microsoft.com/office/powerpoint/2010/main" val="39457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952" y="915098"/>
            <a:ext cx="10158094" cy="677108"/>
          </a:xfrm>
        </p:spPr>
        <p:txBody>
          <a:bodyPr/>
          <a:lstStyle/>
          <a:p>
            <a:r>
              <a:rPr lang="en-US" sz="4400" dirty="0" smtClean="0"/>
              <a:t>Microscopic Anatomy of the Small Intestines</a:t>
            </a:r>
            <a:endParaRPr lang="en-US" sz="4400" dirty="0"/>
          </a:p>
        </p:txBody>
      </p:sp>
      <p:pic>
        <p:nvPicPr>
          <p:cNvPr id="1026" name="Picture 2" descr="Small intestine | Digestive Function, Structure &amp; Length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9607673" cy="40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pithelial Histolo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2" t="22262" r="5926" b="21202"/>
          <a:stretch/>
        </p:blipFill>
        <p:spPr bwMode="auto">
          <a:xfrm>
            <a:off x="9067800" y="5334000"/>
            <a:ext cx="3124200" cy="150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56285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 You Need Your Pancreas To Live: Understanding the Organs Purpose and  Necessity - Arizona Premier Surge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050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5069" y="173862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85407"/>
            <a:ext cx="8167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70" dirty="0">
                <a:solidFill>
                  <a:srgbClr val="FF0000"/>
                </a:solidFill>
              </a:rPr>
              <a:t>Regulation</a:t>
            </a:r>
            <a:r>
              <a:rPr u="none" spc="-35" dirty="0">
                <a:solidFill>
                  <a:srgbClr val="FF0000"/>
                </a:solidFill>
              </a:rPr>
              <a:t> of</a:t>
            </a:r>
            <a:r>
              <a:rPr u="none" spc="-100" dirty="0">
                <a:solidFill>
                  <a:srgbClr val="FF0000"/>
                </a:solidFill>
              </a:rPr>
              <a:t> </a:t>
            </a:r>
            <a:r>
              <a:rPr u="none" spc="-80" dirty="0">
                <a:solidFill>
                  <a:srgbClr val="FF0000"/>
                </a:solidFill>
              </a:rPr>
              <a:t>Pancreatic</a:t>
            </a:r>
            <a:r>
              <a:rPr u="none" spc="-35" dirty="0">
                <a:solidFill>
                  <a:srgbClr val="FF0000"/>
                </a:solidFill>
              </a:rPr>
              <a:t> </a:t>
            </a:r>
            <a:r>
              <a:rPr u="none" spc="-65" dirty="0">
                <a:solidFill>
                  <a:srgbClr val="FF0000"/>
                </a:solidFill>
              </a:rPr>
              <a:t>Secretion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57384" y="6355079"/>
            <a:ext cx="80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</a:rPr>
              <a:t>Figure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23.28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5639" y="835659"/>
            <a:ext cx="6126479" cy="602233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02994" y="4543425"/>
            <a:ext cx="1555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CCK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+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Secretin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18079" y="4503420"/>
            <a:ext cx="7139940" cy="586740"/>
            <a:chOff x="2418079" y="4503420"/>
            <a:chExt cx="7139940" cy="586740"/>
          </a:xfrm>
        </p:grpSpPr>
        <p:sp>
          <p:nvSpPr>
            <p:cNvPr id="8" name="object 8"/>
            <p:cNvSpPr/>
            <p:nvPr/>
          </p:nvSpPr>
          <p:spPr>
            <a:xfrm>
              <a:off x="2423159" y="4869180"/>
              <a:ext cx="3241040" cy="215900"/>
            </a:xfrm>
            <a:custGeom>
              <a:avLst/>
              <a:gdLst/>
              <a:ahLst/>
              <a:cxnLst/>
              <a:rect l="l" t="t" r="r" b="b"/>
              <a:pathLst>
                <a:path w="3241040" h="215900">
                  <a:moveTo>
                    <a:pt x="2431034" y="0"/>
                  </a:moveTo>
                  <a:lnTo>
                    <a:pt x="2431034" y="53975"/>
                  </a:lnTo>
                  <a:lnTo>
                    <a:pt x="0" y="53975"/>
                  </a:lnTo>
                  <a:lnTo>
                    <a:pt x="0" y="161925"/>
                  </a:lnTo>
                  <a:lnTo>
                    <a:pt x="2431034" y="161925"/>
                  </a:lnTo>
                  <a:lnTo>
                    <a:pt x="2431034" y="215900"/>
                  </a:lnTo>
                  <a:lnTo>
                    <a:pt x="3241040" y="107950"/>
                  </a:lnTo>
                  <a:lnTo>
                    <a:pt x="2431034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23159" y="4869180"/>
              <a:ext cx="3241040" cy="215900"/>
            </a:xfrm>
            <a:custGeom>
              <a:avLst/>
              <a:gdLst/>
              <a:ahLst/>
              <a:cxnLst/>
              <a:rect l="l" t="t" r="r" b="b"/>
              <a:pathLst>
                <a:path w="3241040" h="215900">
                  <a:moveTo>
                    <a:pt x="0" y="53975"/>
                  </a:moveTo>
                  <a:lnTo>
                    <a:pt x="2431034" y="53975"/>
                  </a:lnTo>
                  <a:lnTo>
                    <a:pt x="2431034" y="0"/>
                  </a:lnTo>
                  <a:lnTo>
                    <a:pt x="3241040" y="107950"/>
                  </a:lnTo>
                  <a:lnTo>
                    <a:pt x="2431034" y="215900"/>
                  </a:lnTo>
                  <a:lnTo>
                    <a:pt x="2431034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60459" y="4508500"/>
              <a:ext cx="792480" cy="289560"/>
            </a:xfrm>
            <a:custGeom>
              <a:avLst/>
              <a:gdLst/>
              <a:ahLst/>
              <a:cxnLst/>
              <a:rect l="l" t="t" r="r" b="b"/>
              <a:pathLst>
                <a:path w="792479" h="289560">
                  <a:moveTo>
                    <a:pt x="198500" y="0"/>
                  </a:moveTo>
                  <a:lnTo>
                    <a:pt x="0" y="144780"/>
                  </a:lnTo>
                  <a:lnTo>
                    <a:pt x="198500" y="289560"/>
                  </a:lnTo>
                  <a:lnTo>
                    <a:pt x="198500" y="217169"/>
                  </a:lnTo>
                  <a:lnTo>
                    <a:pt x="792480" y="217169"/>
                  </a:lnTo>
                  <a:lnTo>
                    <a:pt x="792480" y="72389"/>
                  </a:lnTo>
                  <a:lnTo>
                    <a:pt x="198500" y="72389"/>
                  </a:lnTo>
                  <a:lnTo>
                    <a:pt x="1985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60459" y="4508500"/>
              <a:ext cx="792480" cy="289560"/>
            </a:xfrm>
            <a:custGeom>
              <a:avLst/>
              <a:gdLst/>
              <a:ahLst/>
              <a:cxnLst/>
              <a:rect l="l" t="t" r="r" b="b"/>
              <a:pathLst>
                <a:path w="792479" h="289560">
                  <a:moveTo>
                    <a:pt x="0" y="144780"/>
                  </a:moveTo>
                  <a:lnTo>
                    <a:pt x="198500" y="0"/>
                  </a:lnTo>
                  <a:lnTo>
                    <a:pt x="198500" y="72389"/>
                  </a:lnTo>
                  <a:lnTo>
                    <a:pt x="792480" y="72389"/>
                  </a:lnTo>
                  <a:lnTo>
                    <a:pt x="792480" y="217169"/>
                  </a:lnTo>
                  <a:lnTo>
                    <a:pt x="198500" y="217169"/>
                  </a:lnTo>
                  <a:lnTo>
                    <a:pt x="198500" y="289560"/>
                  </a:lnTo>
                  <a:lnTo>
                    <a:pt x="0" y="14478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13518" y="4559300"/>
            <a:ext cx="1055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ahoma"/>
                <a:cs typeface="Tahoma"/>
              </a:rPr>
              <a:t>P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10" dirty="0">
                <a:latin typeface="Tahoma"/>
                <a:cs typeface="Tahoma"/>
              </a:rPr>
              <a:t>n</a:t>
            </a:r>
            <a:r>
              <a:rPr sz="1800" spc="5" dirty="0">
                <a:latin typeface="Tahoma"/>
                <a:cs typeface="Tahoma"/>
              </a:rPr>
              <a:t>c</a:t>
            </a:r>
            <a:r>
              <a:rPr sz="1800" spc="-10" dirty="0">
                <a:latin typeface="Tahoma"/>
                <a:cs typeface="Tahoma"/>
              </a:rPr>
              <a:t>re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10" dirty="0">
                <a:latin typeface="Tahoma"/>
                <a:cs typeface="Tahoma"/>
              </a:rPr>
              <a:t>t</a:t>
            </a:r>
            <a:r>
              <a:rPr sz="1800" spc="5" dirty="0">
                <a:latin typeface="Tahoma"/>
                <a:cs typeface="Tahoma"/>
              </a:rPr>
              <a:t>i</a:t>
            </a:r>
            <a:r>
              <a:rPr sz="1800" dirty="0">
                <a:latin typeface="Tahoma"/>
                <a:cs typeface="Tahoma"/>
              </a:rPr>
              <a:t>c  Juice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4759"/>
            <a:ext cx="12192000" cy="523240"/>
            <a:chOff x="0" y="6334759"/>
            <a:chExt cx="12192000" cy="523240"/>
          </a:xfrm>
        </p:grpSpPr>
        <p:sp>
          <p:nvSpPr>
            <p:cNvPr id="3" name="object 3"/>
            <p:cNvSpPr/>
            <p:nvPr/>
          </p:nvSpPr>
          <p:spPr>
            <a:xfrm>
              <a:off x="2540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946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9460" y="457200"/>
                  </a:lnTo>
                  <a:lnTo>
                    <a:pt x="1218946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4759"/>
              <a:ext cx="12189460" cy="63500"/>
            </a:xfrm>
            <a:custGeom>
              <a:avLst/>
              <a:gdLst/>
              <a:ahLst/>
              <a:cxnLst/>
              <a:rect l="l" t="t" r="r" b="b"/>
              <a:pathLst>
                <a:path w="12189460" h="63500">
                  <a:moveTo>
                    <a:pt x="12189460" y="0"/>
                  </a:moveTo>
                  <a:lnTo>
                    <a:pt x="0" y="0"/>
                  </a:lnTo>
                  <a:lnTo>
                    <a:pt x="0" y="63499"/>
                  </a:lnTo>
                  <a:lnTo>
                    <a:pt x="12189460" y="63499"/>
                  </a:lnTo>
                  <a:lnTo>
                    <a:pt x="1218946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553200" y="421640"/>
            <a:ext cx="3152140" cy="4848860"/>
            <a:chOff x="6553200" y="421640"/>
            <a:chExt cx="3152140" cy="48488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0120" y="421640"/>
              <a:ext cx="1125219" cy="4848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200" y="2951479"/>
              <a:ext cx="2562859" cy="1371600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3025139" y="76238"/>
            <a:ext cx="1981200" cy="807720"/>
          </a:xfrm>
          <a:custGeom>
            <a:avLst/>
            <a:gdLst/>
            <a:ahLst/>
            <a:cxnLst/>
            <a:rect l="l" t="t" r="r" b="b"/>
            <a:pathLst>
              <a:path w="1981200" h="807719">
                <a:moveTo>
                  <a:pt x="1980691" y="0"/>
                </a:moveTo>
                <a:lnTo>
                  <a:pt x="0" y="0"/>
                </a:lnTo>
                <a:lnTo>
                  <a:pt x="0" y="807554"/>
                </a:lnTo>
                <a:lnTo>
                  <a:pt x="1980691" y="807554"/>
                </a:lnTo>
                <a:lnTo>
                  <a:pt x="1980691" y="0"/>
                </a:lnTo>
                <a:close/>
              </a:path>
            </a:pathLst>
          </a:custGeom>
          <a:solidFill>
            <a:srgbClr val="F17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3200" y="4772659"/>
            <a:ext cx="1981200" cy="995680"/>
          </a:xfrm>
          <a:custGeom>
            <a:avLst/>
            <a:gdLst/>
            <a:ahLst/>
            <a:cxnLst/>
            <a:rect l="l" t="t" r="r" b="b"/>
            <a:pathLst>
              <a:path w="1981200" h="995679">
                <a:moveTo>
                  <a:pt x="1980692" y="0"/>
                </a:moveTo>
                <a:lnTo>
                  <a:pt x="0" y="0"/>
                </a:lnTo>
                <a:lnTo>
                  <a:pt x="0" y="995248"/>
                </a:lnTo>
                <a:lnTo>
                  <a:pt x="1980692" y="995248"/>
                </a:lnTo>
                <a:lnTo>
                  <a:pt x="1980692" y="0"/>
                </a:lnTo>
                <a:close/>
              </a:path>
            </a:pathLst>
          </a:custGeom>
          <a:solidFill>
            <a:srgbClr val="FFD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5139" y="1719618"/>
            <a:ext cx="1981200" cy="805180"/>
          </a:xfrm>
          <a:custGeom>
            <a:avLst/>
            <a:gdLst/>
            <a:ahLst/>
            <a:cxnLst/>
            <a:rect l="l" t="t" r="r" b="b"/>
            <a:pathLst>
              <a:path w="1981200" h="805180">
                <a:moveTo>
                  <a:pt x="1980691" y="0"/>
                </a:moveTo>
                <a:lnTo>
                  <a:pt x="0" y="0"/>
                </a:lnTo>
                <a:lnTo>
                  <a:pt x="0" y="805014"/>
                </a:lnTo>
                <a:lnTo>
                  <a:pt x="1980691" y="805014"/>
                </a:lnTo>
                <a:lnTo>
                  <a:pt x="1980691" y="0"/>
                </a:lnTo>
                <a:close/>
              </a:path>
            </a:pathLst>
          </a:custGeom>
          <a:solidFill>
            <a:srgbClr val="5FB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25139" y="4772659"/>
            <a:ext cx="1981200" cy="995680"/>
          </a:xfrm>
          <a:custGeom>
            <a:avLst/>
            <a:gdLst/>
            <a:ahLst/>
            <a:cxnLst/>
            <a:rect l="l" t="t" r="r" b="b"/>
            <a:pathLst>
              <a:path w="1981200" h="995679">
                <a:moveTo>
                  <a:pt x="1980691" y="0"/>
                </a:moveTo>
                <a:lnTo>
                  <a:pt x="0" y="0"/>
                </a:lnTo>
                <a:lnTo>
                  <a:pt x="0" y="995248"/>
                </a:lnTo>
                <a:lnTo>
                  <a:pt x="1980691" y="995248"/>
                </a:lnTo>
                <a:lnTo>
                  <a:pt x="1980691" y="0"/>
                </a:lnTo>
                <a:close/>
              </a:path>
            </a:pathLst>
          </a:custGeom>
          <a:solidFill>
            <a:srgbClr val="F8C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3200" y="76238"/>
            <a:ext cx="1981200" cy="807720"/>
          </a:xfrm>
          <a:custGeom>
            <a:avLst/>
            <a:gdLst/>
            <a:ahLst/>
            <a:cxnLst/>
            <a:rect l="l" t="t" r="r" b="b"/>
            <a:pathLst>
              <a:path w="1981200" h="807719">
                <a:moveTo>
                  <a:pt x="1980692" y="0"/>
                </a:moveTo>
                <a:lnTo>
                  <a:pt x="0" y="0"/>
                </a:lnTo>
                <a:lnTo>
                  <a:pt x="0" y="807554"/>
                </a:lnTo>
                <a:lnTo>
                  <a:pt x="1980692" y="807554"/>
                </a:lnTo>
                <a:lnTo>
                  <a:pt x="1980692" y="0"/>
                </a:lnTo>
                <a:close/>
              </a:path>
            </a:pathLst>
          </a:custGeom>
          <a:solidFill>
            <a:srgbClr val="F8A8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200" y="1719618"/>
            <a:ext cx="1981200" cy="805180"/>
          </a:xfrm>
          <a:custGeom>
            <a:avLst/>
            <a:gdLst/>
            <a:ahLst/>
            <a:cxnLst/>
            <a:rect l="l" t="t" r="r" b="b"/>
            <a:pathLst>
              <a:path w="1981200" h="805180">
                <a:moveTo>
                  <a:pt x="1980692" y="0"/>
                </a:moveTo>
                <a:lnTo>
                  <a:pt x="0" y="0"/>
                </a:lnTo>
                <a:lnTo>
                  <a:pt x="0" y="805014"/>
                </a:lnTo>
                <a:lnTo>
                  <a:pt x="1980692" y="805014"/>
                </a:lnTo>
                <a:lnTo>
                  <a:pt x="1980692" y="0"/>
                </a:lnTo>
                <a:close/>
              </a:path>
            </a:pathLst>
          </a:custGeom>
          <a:solidFill>
            <a:srgbClr val="46A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0200" y="313436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60960"/>
                </a:moveTo>
                <a:lnTo>
                  <a:pt x="121412" y="60960"/>
                </a:lnTo>
              </a:path>
              <a:path w="121920" h="121920">
                <a:moveTo>
                  <a:pt x="60960" y="121412"/>
                </a:moveTo>
                <a:lnTo>
                  <a:pt x="60960" y="0"/>
                </a:lnTo>
              </a:path>
            </a:pathLst>
          </a:custGeom>
          <a:ln w="20320">
            <a:solidFill>
              <a:srgbClr val="005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68259" y="3134360"/>
            <a:ext cx="124460" cy="121920"/>
          </a:xfrm>
          <a:custGeom>
            <a:avLst/>
            <a:gdLst/>
            <a:ahLst/>
            <a:cxnLst/>
            <a:rect l="l" t="t" r="r" b="b"/>
            <a:pathLst>
              <a:path w="124459" h="121920">
                <a:moveTo>
                  <a:pt x="0" y="60960"/>
                </a:moveTo>
                <a:lnTo>
                  <a:pt x="123951" y="60960"/>
                </a:lnTo>
              </a:path>
              <a:path w="124459" h="121920">
                <a:moveTo>
                  <a:pt x="60960" y="121412"/>
                </a:moveTo>
                <a:lnTo>
                  <a:pt x="60960" y="0"/>
                </a:lnTo>
              </a:path>
            </a:pathLst>
          </a:custGeom>
          <a:ln w="20320">
            <a:solidFill>
              <a:srgbClr val="005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6660" y="2951479"/>
            <a:ext cx="2519680" cy="13716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2059" y="421640"/>
            <a:ext cx="863600" cy="484886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3957320" y="2567939"/>
            <a:ext cx="114300" cy="749300"/>
            <a:chOff x="3957320" y="2567939"/>
            <a:chExt cx="114300" cy="749300"/>
          </a:xfrm>
        </p:grpSpPr>
        <p:sp>
          <p:nvSpPr>
            <p:cNvPr id="19" name="object 19"/>
            <p:cNvSpPr/>
            <p:nvPr/>
          </p:nvSpPr>
          <p:spPr>
            <a:xfrm>
              <a:off x="4015740" y="2567939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446"/>
                  </a:lnTo>
                </a:path>
              </a:pathLst>
            </a:custGeom>
            <a:ln w="20320">
              <a:solidFill>
                <a:srgbClr val="005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7320" y="3174999"/>
              <a:ext cx="114172" cy="141859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957320" y="924560"/>
            <a:ext cx="114300" cy="749300"/>
            <a:chOff x="3957320" y="924560"/>
            <a:chExt cx="114300" cy="749300"/>
          </a:xfrm>
        </p:grpSpPr>
        <p:sp>
          <p:nvSpPr>
            <p:cNvPr id="22" name="object 22"/>
            <p:cNvSpPr/>
            <p:nvPr/>
          </p:nvSpPr>
          <p:spPr>
            <a:xfrm>
              <a:off x="4015740" y="924560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445"/>
                  </a:lnTo>
                </a:path>
              </a:pathLst>
            </a:custGeom>
            <a:ln w="20320">
              <a:solidFill>
                <a:srgbClr val="005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7320" y="1531620"/>
              <a:ext cx="114172" cy="141858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957320" y="3980179"/>
            <a:ext cx="114300" cy="746760"/>
            <a:chOff x="3957320" y="3980179"/>
            <a:chExt cx="114300" cy="746760"/>
          </a:xfrm>
        </p:grpSpPr>
        <p:sp>
          <p:nvSpPr>
            <p:cNvPr id="25" name="object 25"/>
            <p:cNvSpPr/>
            <p:nvPr/>
          </p:nvSpPr>
          <p:spPr>
            <a:xfrm>
              <a:off x="4015740" y="3980179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446"/>
                  </a:lnTo>
                </a:path>
              </a:pathLst>
            </a:custGeom>
            <a:ln w="20320">
              <a:solidFill>
                <a:srgbClr val="005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7320" y="4587239"/>
              <a:ext cx="114172" cy="139319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7485380" y="2567939"/>
            <a:ext cx="116839" cy="749300"/>
            <a:chOff x="7485380" y="2567939"/>
            <a:chExt cx="116839" cy="749300"/>
          </a:xfrm>
        </p:grpSpPr>
        <p:sp>
          <p:nvSpPr>
            <p:cNvPr id="28" name="object 28"/>
            <p:cNvSpPr/>
            <p:nvPr/>
          </p:nvSpPr>
          <p:spPr>
            <a:xfrm>
              <a:off x="7543800" y="2567939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446"/>
                  </a:lnTo>
                </a:path>
              </a:pathLst>
            </a:custGeom>
            <a:ln w="20320">
              <a:solidFill>
                <a:srgbClr val="005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5380" y="3174999"/>
              <a:ext cx="116713" cy="141859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7485380" y="924560"/>
            <a:ext cx="116839" cy="749300"/>
            <a:chOff x="7485380" y="924560"/>
            <a:chExt cx="116839" cy="749300"/>
          </a:xfrm>
        </p:grpSpPr>
        <p:sp>
          <p:nvSpPr>
            <p:cNvPr id="31" name="object 31"/>
            <p:cNvSpPr/>
            <p:nvPr/>
          </p:nvSpPr>
          <p:spPr>
            <a:xfrm>
              <a:off x="7543800" y="924560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445"/>
                  </a:lnTo>
                </a:path>
              </a:pathLst>
            </a:custGeom>
            <a:ln w="20320">
              <a:solidFill>
                <a:srgbClr val="005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5380" y="1531620"/>
              <a:ext cx="116713" cy="141858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7485380" y="3980179"/>
            <a:ext cx="116839" cy="746760"/>
            <a:chOff x="7485380" y="3980179"/>
            <a:chExt cx="116839" cy="746760"/>
          </a:xfrm>
        </p:grpSpPr>
        <p:sp>
          <p:nvSpPr>
            <p:cNvPr id="34" name="object 34"/>
            <p:cNvSpPr/>
            <p:nvPr/>
          </p:nvSpPr>
          <p:spPr>
            <a:xfrm>
              <a:off x="7543800" y="3980179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446"/>
                  </a:lnTo>
                </a:path>
              </a:pathLst>
            </a:custGeom>
            <a:ln w="20320">
              <a:solidFill>
                <a:srgbClr val="005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5380" y="4587239"/>
              <a:ext cx="116713" cy="139319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3220720" y="1828799"/>
            <a:ext cx="53340" cy="48260"/>
          </a:xfrm>
          <a:custGeom>
            <a:avLst/>
            <a:gdLst/>
            <a:ahLst/>
            <a:cxnLst/>
            <a:rect l="l" t="t" r="r" b="b"/>
            <a:pathLst>
              <a:path w="53339" h="48260">
                <a:moveTo>
                  <a:pt x="52946" y="47752"/>
                </a:moveTo>
                <a:lnTo>
                  <a:pt x="40513" y="25273"/>
                </a:lnTo>
                <a:lnTo>
                  <a:pt x="26416" y="0"/>
                </a:lnTo>
                <a:lnTo>
                  <a:pt x="0" y="47752"/>
                </a:lnTo>
                <a:lnTo>
                  <a:pt x="26543" y="25273"/>
                </a:lnTo>
                <a:lnTo>
                  <a:pt x="52946" y="4775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72460" y="4978400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60">
                <a:moveTo>
                  <a:pt x="50419" y="47752"/>
                </a:moveTo>
                <a:lnTo>
                  <a:pt x="38608" y="25273"/>
                </a:lnTo>
                <a:lnTo>
                  <a:pt x="25273" y="0"/>
                </a:lnTo>
                <a:lnTo>
                  <a:pt x="0" y="47752"/>
                </a:lnTo>
                <a:lnTo>
                  <a:pt x="25273" y="25273"/>
                </a:lnTo>
                <a:lnTo>
                  <a:pt x="50419" y="4775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31000" y="4884420"/>
            <a:ext cx="53340" cy="48260"/>
          </a:xfrm>
          <a:custGeom>
            <a:avLst/>
            <a:gdLst/>
            <a:ahLst/>
            <a:cxnLst/>
            <a:rect l="l" t="t" r="r" b="b"/>
            <a:pathLst>
              <a:path w="53340" h="48260">
                <a:moveTo>
                  <a:pt x="52959" y="47752"/>
                </a:moveTo>
                <a:lnTo>
                  <a:pt x="40513" y="25273"/>
                </a:lnTo>
                <a:lnTo>
                  <a:pt x="26543" y="0"/>
                </a:lnTo>
                <a:lnTo>
                  <a:pt x="0" y="47752"/>
                </a:lnTo>
                <a:lnTo>
                  <a:pt x="26543" y="25273"/>
                </a:lnTo>
                <a:lnTo>
                  <a:pt x="52959" y="4775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69760" y="1828799"/>
            <a:ext cx="53340" cy="48260"/>
          </a:xfrm>
          <a:custGeom>
            <a:avLst/>
            <a:gdLst/>
            <a:ahLst/>
            <a:cxnLst/>
            <a:rect l="l" t="t" r="r" b="b"/>
            <a:pathLst>
              <a:path w="53340" h="48260">
                <a:moveTo>
                  <a:pt x="52959" y="47752"/>
                </a:moveTo>
                <a:lnTo>
                  <a:pt x="40513" y="25273"/>
                </a:lnTo>
                <a:lnTo>
                  <a:pt x="26416" y="0"/>
                </a:lnTo>
                <a:lnTo>
                  <a:pt x="0" y="47752"/>
                </a:lnTo>
                <a:lnTo>
                  <a:pt x="26416" y="25273"/>
                </a:lnTo>
                <a:lnTo>
                  <a:pt x="52959" y="4775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655059" y="177101"/>
            <a:ext cx="655320" cy="6057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6300"/>
              </a:lnSpc>
              <a:spcBef>
                <a:spcPts val="160"/>
              </a:spcBef>
            </a:pP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Acid </a:t>
            </a: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in </a:t>
            </a:r>
            <a:r>
              <a:rPr sz="13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uo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sz="1300" spc="-15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l 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lumen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25139" y="1719618"/>
            <a:ext cx="1981200" cy="80518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316865" marR="590550">
              <a:lnSpc>
                <a:spcPct val="96200"/>
              </a:lnSpc>
              <a:spcBef>
                <a:spcPts val="980"/>
              </a:spcBef>
            </a:pP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Secretin release </a:t>
            </a:r>
            <a:r>
              <a:rPr sz="1300" spc="-2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from duodenal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mucosa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95115" y="2718117"/>
            <a:ext cx="1127760" cy="41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30"/>
              </a:lnSpc>
              <a:spcBef>
                <a:spcPts val="100"/>
              </a:spcBef>
            </a:pP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(Secretin</a:t>
            </a:r>
            <a:r>
              <a:rPr sz="1300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carried</a:t>
            </a:r>
            <a:endParaRPr sz="1300">
              <a:latin typeface="Calibri"/>
              <a:cs typeface="Calibri"/>
            </a:endParaRPr>
          </a:p>
          <a:p>
            <a:pPr marL="284480">
              <a:lnSpc>
                <a:spcPts val="1530"/>
              </a:lnSpc>
            </a:pP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by</a:t>
            </a:r>
            <a:r>
              <a:rPr sz="1300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blood)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07409" y="3447415"/>
            <a:ext cx="105854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30"/>
              </a:lnSpc>
              <a:spcBef>
                <a:spcPts val="100"/>
              </a:spcBef>
            </a:pP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Pancreatic</a:t>
            </a:r>
            <a:r>
              <a:rPr sz="1300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duct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</a:pP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cells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25139" y="4772659"/>
            <a:ext cx="1981200" cy="9956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253365" marR="117475" algn="just">
              <a:lnSpc>
                <a:spcPts val="1500"/>
              </a:lnSpc>
            </a:pP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Secretion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 of</a:t>
            </a: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aqueous </a:t>
            </a: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NaHCO</a:t>
            </a:r>
            <a:r>
              <a:rPr sz="1425" spc="-7" baseline="-14619" dirty="0">
                <a:solidFill>
                  <a:srgbClr val="221F1F"/>
                </a:solidFill>
                <a:latin typeface="Calibri"/>
                <a:cs typeface="Calibri"/>
              </a:rPr>
              <a:t>3</a:t>
            </a:r>
            <a:r>
              <a:rPr sz="1425" baseline="-1461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solution</a:t>
            </a: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into </a:t>
            </a:r>
            <a:r>
              <a:rPr sz="1300" spc="-2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duodenal</a:t>
            </a:r>
            <a:r>
              <a:rPr sz="1300" spc="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lumen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14819" y="177101"/>
            <a:ext cx="1320800" cy="6057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6300"/>
              </a:lnSpc>
              <a:spcBef>
                <a:spcPts val="160"/>
              </a:spcBef>
            </a:pPr>
            <a:r>
              <a:rPr sz="1300" spc="-25" dirty="0">
                <a:solidFill>
                  <a:srgbClr val="221F1F"/>
                </a:solidFill>
                <a:latin typeface="Calibri"/>
                <a:cs typeface="Calibri"/>
              </a:rPr>
              <a:t>Fat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(especially) </a:t>
            </a: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and </a:t>
            </a:r>
            <a:r>
              <a:rPr sz="1300" spc="-2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protein products </a:t>
            </a: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in </a:t>
            </a:r>
            <a:r>
              <a:rPr sz="1300" spc="-2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duodenal</a:t>
            </a:r>
            <a:r>
              <a:rPr sz="1300" spc="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lumen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53200" y="1719618"/>
            <a:ext cx="1981200" cy="80518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546100" marR="434340">
              <a:lnSpc>
                <a:spcPct val="96200"/>
              </a:lnSpc>
              <a:spcBef>
                <a:spcPts val="980"/>
              </a:spcBef>
            </a:pP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CCK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release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from</a:t>
            </a:r>
            <a:r>
              <a:rPr sz="1300" spc="-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duodenal </a:t>
            </a:r>
            <a:r>
              <a:rPr sz="1300" spc="-2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mucosa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28001" y="2710116"/>
            <a:ext cx="843280" cy="41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530"/>
              </a:lnSpc>
              <a:spcBef>
                <a:spcPts val="100"/>
              </a:spcBef>
            </a:pP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(CCK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21F1F"/>
                </a:solidFill>
                <a:latin typeface="Calibri"/>
                <a:cs typeface="Calibri"/>
              </a:rPr>
              <a:t>c</a:t>
            </a: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ar</a:t>
            </a:r>
            <a:r>
              <a:rPr sz="1300" spc="5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endParaRPr sz="1300">
              <a:latin typeface="Calibri"/>
              <a:cs typeface="Calibri"/>
            </a:endParaRPr>
          </a:p>
          <a:p>
            <a:pPr marR="48260" algn="r">
              <a:lnSpc>
                <a:spcPts val="1530"/>
              </a:lnSpc>
            </a:pP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by</a:t>
            </a:r>
            <a:r>
              <a:rPr sz="1300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blood)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71969" y="3442589"/>
            <a:ext cx="117411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30"/>
              </a:lnSpc>
              <a:spcBef>
                <a:spcPts val="100"/>
              </a:spcBef>
            </a:pP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Pancreatic</a:t>
            </a:r>
            <a:r>
              <a:rPr sz="13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acinar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</a:pP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cells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53200" y="4772659"/>
            <a:ext cx="1981200" cy="99568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288290" marR="349250">
              <a:lnSpc>
                <a:spcPct val="96200"/>
              </a:lnSpc>
              <a:spcBef>
                <a:spcPts val="1005"/>
              </a:spcBef>
            </a:pP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Secretion</a:t>
            </a:r>
            <a:r>
              <a:rPr sz="13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of </a:t>
            </a: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pancreatic</a:t>
            </a:r>
            <a:r>
              <a:rPr sz="13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digestive </a:t>
            </a:r>
            <a:r>
              <a:rPr sz="1300" spc="-2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enzymes</a:t>
            </a:r>
            <a:r>
              <a:rPr sz="13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into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 duodenal</a:t>
            </a:r>
            <a:r>
              <a:rPr sz="1300" spc="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lumen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249929" y="1858010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144525"/>
                </a:moveTo>
                <a:lnTo>
                  <a:pt x="0" y="0"/>
                </a:lnTo>
              </a:path>
            </a:pathLst>
          </a:custGeom>
          <a:ln w="762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99129" y="500507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147065"/>
                </a:moveTo>
                <a:lnTo>
                  <a:pt x="0" y="0"/>
                </a:lnTo>
              </a:path>
            </a:pathLst>
          </a:custGeom>
          <a:ln w="762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60209" y="491109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147066"/>
                </a:moveTo>
                <a:lnTo>
                  <a:pt x="0" y="0"/>
                </a:lnTo>
              </a:path>
            </a:pathLst>
          </a:custGeom>
          <a:ln w="762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98969" y="1858010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144525"/>
                </a:moveTo>
                <a:lnTo>
                  <a:pt x="0" y="0"/>
                </a:lnTo>
              </a:path>
            </a:pathLst>
          </a:custGeom>
          <a:ln w="762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476621" y="2695892"/>
            <a:ext cx="839469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5" dirty="0">
                <a:solidFill>
                  <a:srgbClr val="EC174B"/>
                </a:solidFill>
                <a:latin typeface="Arial MT"/>
                <a:cs typeface="Arial MT"/>
              </a:rPr>
              <a:t>Neutralizes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404731" y="2695892"/>
            <a:ext cx="57594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EC174B"/>
                </a:solidFill>
                <a:latin typeface="Arial MT"/>
                <a:cs typeface="Arial MT"/>
              </a:rPr>
              <a:t>D</a:t>
            </a:r>
            <a:r>
              <a:rPr sz="1300" spc="-10" dirty="0">
                <a:solidFill>
                  <a:srgbClr val="EC174B"/>
                </a:solidFill>
                <a:latin typeface="Arial MT"/>
                <a:cs typeface="Arial MT"/>
              </a:rPr>
              <a:t>i</a:t>
            </a:r>
            <a:r>
              <a:rPr sz="1300" spc="-5" dirty="0">
                <a:solidFill>
                  <a:srgbClr val="EC174B"/>
                </a:solidFill>
                <a:latin typeface="Arial MT"/>
                <a:cs typeface="Arial MT"/>
              </a:rPr>
              <a:t>ge</a:t>
            </a:r>
            <a:r>
              <a:rPr sz="1300" spc="5" dirty="0">
                <a:solidFill>
                  <a:srgbClr val="EC174B"/>
                </a:solidFill>
                <a:latin typeface="Arial MT"/>
                <a:cs typeface="Arial MT"/>
              </a:rPr>
              <a:t>s</a:t>
            </a:r>
            <a:r>
              <a:rPr sz="1300" dirty="0">
                <a:solidFill>
                  <a:srgbClr val="EC174B"/>
                </a:solidFill>
                <a:latin typeface="Arial MT"/>
                <a:cs typeface="Arial MT"/>
              </a:rPr>
              <a:t>ts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541769" y="5981700"/>
            <a:ext cx="23380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221F1F"/>
                </a:solidFill>
                <a:latin typeface="Calibri"/>
                <a:cs typeface="Calibri"/>
              </a:rPr>
              <a:t>(b)</a:t>
            </a:r>
            <a:r>
              <a:rPr sz="1300" b="1" spc="29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Control</a:t>
            </a: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of</a:t>
            </a:r>
            <a:r>
              <a:rPr sz="13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pancreatic</a:t>
            </a:r>
            <a:r>
              <a:rPr sz="13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digestive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enzyme</a:t>
            </a:r>
            <a:r>
              <a:rPr sz="13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secretion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86658" y="5981700"/>
            <a:ext cx="235458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221F1F"/>
                </a:solidFill>
                <a:latin typeface="Calibri"/>
                <a:cs typeface="Calibri"/>
              </a:rPr>
              <a:t>(a)</a:t>
            </a:r>
            <a:r>
              <a:rPr sz="1300" b="1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Control</a:t>
            </a: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 of</a:t>
            </a:r>
            <a:r>
              <a:rPr sz="13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pancreatic</a:t>
            </a:r>
            <a:r>
              <a:rPr sz="13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Calibri"/>
                <a:cs typeface="Calibri"/>
              </a:rPr>
              <a:t>aqueous</a:t>
            </a:r>
            <a:endParaRPr sz="13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300" spc="-5" dirty="0">
                <a:solidFill>
                  <a:srgbClr val="221F1F"/>
                </a:solidFill>
                <a:latin typeface="Calibri"/>
                <a:cs typeface="Calibri"/>
              </a:rPr>
              <a:t>NaHCO</a:t>
            </a:r>
            <a:r>
              <a:rPr sz="1425" spc="-7" baseline="-14619" dirty="0">
                <a:solidFill>
                  <a:srgbClr val="221F1F"/>
                </a:solidFill>
                <a:latin typeface="Calibri"/>
                <a:cs typeface="Calibri"/>
              </a:rPr>
              <a:t>3</a:t>
            </a:r>
            <a:r>
              <a:rPr sz="1425" spc="225" baseline="-1461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sz="1425" spc="-89" baseline="29239" dirty="0">
                <a:solidFill>
                  <a:srgbClr val="221F1F"/>
                </a:solidFill>
                <a:latin typeface="Arial MT"/>
                <a:cs typeface="Arial MT"/>
              </a:rPr>
              <a:t>–</a:t>
            </a:r>
            <a:r>
              <a:rPr sz="1300" spc="-60" dirty="0">
                <a:solidFill>
                  <a:srgbClr val="221F1F"/>
                </a:solidFill>
                <a:latin typeface="Calibri"/>
                <a:cs typeface="Calibri"/>
              </a:rPr>
              <a:t>ecretion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75057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9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4759"/>
            <a:ext cx="12192000" cy="523240"/>
            <a:chOff x="0" y="6334759"/>
            <a:chExt cx="12192000" cy="523240"/>
          </a:xfrm>
        </p:grpSpPr>
        <p:sp>
          <p:nvSpPr>
            <p:cNvPr id="3" name="object 3"/>
            <p:cNvSpPr/>
            <p:nvPr/>
          </p:nvSpPr>
          <p:spPr>
            <a:xfrm>
              <a:off x="2540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946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9460" y="457200"/>
                  </a:lnTo>
                  <a:lnTo>
                    <a:pt x="1218946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4759"/>
              <a:ext cx="12189460" cy="63500"/>
            </a:xfrm>
            <a:custGeom>
              <a:avLst/>
              <a:gdLst/>
              <a:ahLst/>
              <a:cxnLst/>
              <a:rect l="l" t="t" r="r" b="b"/>
              <a:pathLst>
                <a:path w="12189460" h="63500">
                  <a:moveTo>
                    <a:pt x="12189460" y="0"/>
                  </a:moveTo>
                  <a:lnTo>
                    <a:pt x="0" y="0"/>
                  </a:lnTo>
                  <a:lnTo>
                    <a:pt x="0" y="63499"/>
                  </a:lnTo>
                  <a:lnTo>
                    <a:pt x="12189460" y="63499"/>
                  </a:lnTo>
                  <a:lnTo>
                    <a:pt x="1218946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3349" y="195503"/>
            <a:ext cx="8769303" cy="6003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  <a:tabLst>
                <a:tab pos="10144760" algn="l"/>
              </a:tabLst>
            </a:pPr>
            <a:r>
              <a:rPr spc="-70" dirty="0"/>
              <a:t>Introduction: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65" dirty="0"/>
              <a:t> </a:t>
            </a:r>
            <a:r>
              <a:rPr spc="-50" dirty="0"/>
              <a:t>Cell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8550" y="2096515"/>
            <a:ext cx="9590405" cy="391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Cells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basic living,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structural,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functional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units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 the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human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body.</a:t>
            </a:r>
            <a:endParaRPr sz="2000" dirty="0">
              <a:latin typeface="Calibri"/>
              <a:cs typeface="Calibri"/>
            </a:endParaRPr>
          </a:p>
          <a:p>
            <a:pPr marL="104139" marR="43180" indent="-91440">
              <a:lnSpc>
                <a:spcPct val="200100"/>
              </a:lnSpc>
              <a:spcBef>
                <a:spcPts val="1400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They vary greatly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size,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chemical composition,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 function, but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each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one is a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remarkable </a:t>
            </a:r>
            <a:r>
              <a:rPr sz="2000" spc="-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miniaturization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human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life.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E38312"/>
              </a:buClr>
              <a:buFont typeface="Wingdings"/>
              <a:buChar char=""/>
            </a:pPr>
            <a:endParaRPr sz="20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1360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Cells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move,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grow,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ingest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“food,”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excrete</a:t>
            </a:r>
            <a:r>
              <a:rPr sz="20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wastes,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react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their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environment,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reproduce.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38312"/>
              </a:buClr>
              <a:buFont typeface="Wingdings"/>
              <a:buChar char=""/>
            </a:pPr>
            <a:endParaRPr sz="31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5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While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specialization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among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cells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necessary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life,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cells,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general,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have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certain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basic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similarities.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  <a:tabLst>
                <a:tab pos="10144760" algn="l"/>
              </a:tabLst>
            </a:pPr>
            <a:r>
              <a:rPr spc="-70" dirty="0"/>
              <a:t>Introduction: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65" dirty="0"/>
              <a:t> </a:t>
            </a:r>
            <a:r>
              <a:rPr spc="-60" dirty="0"/>
              <a:t>Mitochondria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2805" y="2021141"/>
            <a:ext cx="5969635" cy="2882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03505" marR="5080" indent="-91440">
              <a:lnSpc>
                <a:spcPct val="90100"/>
              </a:lnSpc>
              <a:spcBef>
                <a:spcPts val="340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mitochondria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are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 primary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sites of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oxygen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use in </a:t>
            </a:r>
            <a:r>
              <a:rPr sz="2000" spc="-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cells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are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responsible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most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 the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metabolic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(ATP)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produced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cells.</a:t>
            </a:r>
            <a:endParaRPr sz="2000" dirty="0">
              <a:latin typeface="Calibri"/>
              <a:cs typeface="Calibri"/>
            </a:endParaRPr>
          </a:p>
          <a:p>
            <a:pPr marL="103505" marR="5080" indent="-91440">
              <a:lnSpc>
                <a:spcPts val="2160"/>
              </a:lnSpc>
              <a:spcBef>
                <a:spcPts val="1435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mitochondrion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consists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of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matrix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interior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space </a:t>
            </a:r>
            <a:r>
              <a:rPr sz="2000" spc="-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surrounded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double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membrane</a:t>
            </a:r>
            <a:endParaRPr sz="2000" dirty="0">
              <a:latin typeface="Calibri"/>
              <a:cs typeface="Calibri"/>
            </a:endParaRPr>
          </a:p>
          <a:p>
            <a:pPr marL="103505" marR="13970" indent="-91440">
              <a:lnSpc>
                <a:spcPct val="90000"/>
              </a:lnSpc>
              <a:spcBef>
                <a:spcPts val="1365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inner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membrane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many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invaginations,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called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000" spc="-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cristae,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which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increase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its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surface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area,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components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 the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electron transport chain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embedded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within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it.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249" y="2198204"/>
            <a:ext cx="3838507" cy="31205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  <a:tabLst>
                <a:tab pos="10144760" algn="l"/>
              </a:tabLst>
            </a:pPr>
            <a:r>
              <a:rPr spc="-55" dirty="0"/>
              <a:t>Outline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97" y="1687060"/>
            <a:ext cx="6760209" cy="183388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25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introduction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provide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students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quick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review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187325" indent="-175260">
              <a:lnSpc>
                <a:spcPct val="100000"/>
              </a:lnSpc>
              <a:spcBef>
                <a:spcPts val="1160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cell</a:t>
            </a:r>
            <a:endParaRPr sz="2000">
              <a:latin typeface="Calibri"/>
              <a:cs typeface="Calibri"/>
            </a:endParaRPr>
          </a:p>
          <a:p>
            <a:pPr marL="187325" indent="-175260">
              <a:lnSpc>
                <a:spcPct val="100000"/>
              </a:lnSpc>
              <a:spcBef>
                <a:spcPts val="1160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endParaRPr sz="2000">
              <a:latin typeface="Calibri"/>
              <a:cs typeface="Calibri"/>
            </a:endParaRPr>
          </a:p>
          <a:p>
            <a:pPr marL="187325" indent="-175260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Digestive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System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  <a:tabLst>
                <a:tab pos="10144760" algn="l"/>
              </a:tabLst>
            </a:pPr>
            <a:r>
              <a:rPr spc="-70" dirty="0"/>
              <a:t>Introduction: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65" dirty="0"/>
              <a:t> </a:t>
            </a:r>
            <a:r>
              <a:rPr spc="-60" dirty="0"/>
              <a:t>Mitochondria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97" y="1816607"/>
            <a:ext cx="9606915" cy="3438762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87325" indent="-175260">
              <a:lnSpc>
                <a:spcPct val="100000"/>
              </a:lnSpc>
              <a:spcBef>
                <a:spcPts val="1295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electron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transport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(respiratory)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chain is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central</a:t>
            </a:r>
            <a:r>
              <a:rPr sz="20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process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oxidative</a:t>
            </a:r>
            <a:endParaRPr sz="20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phosphorylation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mechanism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by which most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cellular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ATP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produced.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latin typeface="Calibri"/>
              <a:cs typeface="Calibri"/>
            </a:endParaRPr>
          </a:p>
          <a:p>
            <a:pPr marL="187325" indent="-175260">
              <a:lnSpc>
                <a:spcPct val="100000"/>
              </a:lnSpc>
              <a:spcBef>
                <a:spcPts val="5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components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electron</a:t>
            </a:r>
            <a:r>
              <a:rPr sz="20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transport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chain </a:t>
            </a:r>
            <a:r>
              <a:rPr lang="en-US" sz="2000" b="1" dirty="0" smtClean="0">
                <a:solidFill>
                  <a:srgbClr val="404040"/>
                </a:solidFill>
                <a:latin typeface="Calibri"/>
                <a:cs typeface="Calibri"/>
              </a:rPr>
              <a:t> (ETC) </a:t>
            </a:r>
            <a:r>
              <a:rPr sz="2000" spc="-5" dirty="0" smtClean="0">
                <a:solidFill>
                  <a:srgbClr val="404040"/>
                </a:solidFill>
                <a:latin typeface="Calibri"/>
                <a:cs typeface="Calibri"/>
              </a:rPr>
              <a:t>carry</a:t>
            </a:r>
            <a:r>
              <a:rPr sz="200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electrons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hydrogens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during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smtClean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lang="en-US" sz="200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 smtClean="0">
                <a:solidFill>
                  <a:srgbClr val="404040"/>
                </a:solidFill>
                <a:latin typeface="Calibri"/>
                <a:cs typeface="Calibri"/>
              </a:rPr>
              <a:t>catalytic</a:t>
            </a:r>
            <a:r>
              <a:rPr sz="2000" spc="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oxidation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 nutrients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enzymes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mitochondrial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matrix.</a:t>
            </a:r>
            <a:endParaRPr sz="2000" dirty="0">
              <a:latin typeface="Calibri"/>
              <a:cs typeface="Calibri"/>
            </a:endParaRPr>
          </a:p>
          <a:p>
            <a:pPr marL="104139" marR="5080" indent="-91440">
              <a:lnSpc>
                <a:spcPct val="150100"/>
              </a:lnSpc>
              <a:spcBef>
                <a:spcPts val="1400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 function of the 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electron transport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chain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to couple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energy released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by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nutrient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oxidation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formation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000" spc="-105" dirty="0">
                <a:solidFill>
                  <a:srgbClr val="404040"/>
                </a:solidFill>
                <a:latin typeface="Calibri"/>
                <a:cs typeface="Calibri"/>
              </a:rPr>
              <a:t>ATP.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chain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components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precisely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positioned within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000" spc="-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inner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mitochondrial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membrane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  <a:tabLst>
                <a:tab pos="10144760" algn="l"/>
              </a:tabLst>
            </a:pPr>
            <a:r>
              <a:rPr spc="-65" dirty="0"/>
              <a:t>Biological</a:t>
            </a:r>
            <a:r>
              <a:rPr spc="-35" dirty="0"/>
              <a:t> </a:t>
            </a:r>
            <a:r>
              <a:rPr spc="-65" dirty="0"/>
              <a:t>Energy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37" y="1833879"/>
            <a:ext cx="9903460" cy="392030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326390">
              <a:lnSpc>
                <a:spcPts val="2160"/>
              </a:lnSpc>
              <a:spcBef>
                <a:spcPts val="37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cell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obtains this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energy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from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small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molecules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transformed (oxidized)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to provide heat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spc="-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chemical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energy.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small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molecules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constantly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required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are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supplied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the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nutrients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food.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143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Adenosine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triphosphate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spc="-30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2000" spc="-30" dirty="0" smtClean="0">
                <a:solidFill>
                  <a:srgbClr val="404040"/>
                </a:solidFill>
                <a:latin typeface="Calibri"/>
                <a:cs typeface="Calibri"/>
              </a:rPr>
              <a:t>ATP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),</a:t>
            </a:r>
            <a:r>
              <a:rPr sz="20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major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storage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form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molecular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 the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cell.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living </a:t>
            </a:r>
            <a:r>
              <a:rPr sz="2000" spc="-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body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requirements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energy,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including:</a:t>
            </a:r>
            <a:endParaRPr sz="2000" dirty="0">
              <a:latin typeface="Calibri"/>
              <a:cs typeface="Calibri"/>
            </a:endParaRPr>
          </a:p>
          <a:p>
            <a:pPr marL="222885" indent="-210820">
              <a:lnSpc>
                <a:spcPct val="100000"/>
              </a:lnSpc>
              <a:spcBef>
                <a:spcPts val="1130"/>
              </a:spcBef>
              <a:buChar char="●"/>
              <a:tabLst>
                <a:tab pos="223520" algn="l"/>
              </a:tabLst>
            </a:pP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Physical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exertion</a:t>
            </a:r>
            <a:endParaRPr sz="2000" dirty="0">
              <a:latin typeface="Calibri"/>
              <a:cs typeface="Calibri"/>
            </a:endParaRPr>
          </a:p>
          <a:p>
            <a:pPr marL="222885" indent="-210820">
              <a:lnSpc>
                <a:spcPct val="100000"/>
              </a:lnSpc>
              <a:spcBef>
                <a:spcPts val="1160"/>
              </a:spcBef>
              <a:buChar char="●"/>
              <a:tabLst>
                <a:tab pos="22352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Biosynthetic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spc="-5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2000" spc="-5" dirty="0" smtClean="0">
                <a:solidFill>
                  <a:srgbClr val="404040"/>
                </a:solidFill>
                <a:latin typeface="Calibri"/>
                <a:cs typeface="Calibri"/>
              </a:rPr>
              <a:t>anabolic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systems</a:t>
            </a:r>
            <a:r>
              <a:rPr sz="20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which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substances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formed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simpler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precursors</a:t>
            </a:r>
            <a:endParaRPr sz="2000" dirty="0">
              <a:latin typeface="Calibri"/>
              <a:cs typeface="Calibri"/>
            </a:endParaRPr>
          </a:p>
          <a:p>
            <a:pPr marL="222885" indent="-210820">
              <a:lnSpc>
                <a:spcPts val="2280"/>
              </a:lnSpc>
              <a:spcBef>
                <a:spcPts val="1160"/>
              </a:spcBef>
              <a:buChar char="●"/>
              <a:tabLst>
                <a:tab pos="223520" algn="l"/>
              </a:tabLst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Active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transport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systems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which compounds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ions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moved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across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membranes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against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concentration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gradient</a:t>
            </a:r>
            <a:endParaRPr sz="2000" dirty="0">
              <a:latin typeface="Calibri"/>
              <a:cs typeface="Calibri"/>
            </a:endParaRPr>
          </a:p>
          <a:p>
            <a:pPr marL="222885" indent="-210820">
              <a:lnSpc>
                <a:spcPct val="100000"/>
              </a:lnSpc>
              <a:spcBef>
                <a:spcPts val="1165"/>
              </a:spcBef>
              <a:buChar char="●"/>
              <a:tabLst>
                <a:tab pos="22352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transfer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genetic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information.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  <a:tabLst>
                <a:tab pos="10144760" algn="l"/>
              </a:tabLst>
            </a:pPr>
            <a:r>
              <a:rPr spc="-65" dirty="0"/>
              <a:t>Biological</a:t>
            </a:r>
            <a:r>
              <a:rPr spc="-35" dirty="0"/>
              <a:t> </a:t>
            </a:r>
            <a:r>
              <a:rPr spc="-65" dirty="0"/>
              <a:t>Energy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97" y="1687060"/>
            <a:ext cx="7257415" cy="293179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87325" indent="-175260">
              <a:lnSpc>
                <a:spcPct val="100000"/>
              </a:lnSpc>
              <a:spcBef>
                <a:spcPts val="1255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cannot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created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destroyed;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only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transformed.</a:t>
            </a:r>
            <a:endParaRPr sz="2000" dirty="0">
              <a:latin typeface="Calibri"/>
              <a:cs typeface="Calibri"/>
            </a:endParaRPr>
          </a:p>
          <a:p>
            <a:pPr marL="187325" indent="-175260">
              <a:lnSpc>
                <a:spcPts val="2280"/>
              </a:lnSpc>
              <a:spcBef>
                <a:spcPts val="1160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Burning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molecule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glucose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outside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body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liberates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heat,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along</a:t>
            </a:r>
            <a:endParaRPr sz="2000" dirty="0">
              <a:latin typeface="Calibri"/>
              <a:cs typeface="Calibri"/>
            </a:endParaRPr>
          </a:p>
          <a:p>
            <a:pPr marL="104139">
              <a:lnSpc>
                <a:spcPts val="2280"/>
              </a:lnSpc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CO2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H2O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products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combustion,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0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shown:</a:t>
            </a:r>
            <a:endParaRPr sz="2000" dirty="0">
              <a:latin typeface="Calibri"/>
              <a:cs typeface="Calibri"/>
            </a:endParaRPr>
          </a:p>
          <a:p>
            <a:pPr marL="187325" indent="-175260">
              <a:lnSpc>
                <a:spcPct val="100000"/>
              </a:lnSpc>
              <a:spcBef>
                <a:spcPts val="1160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C6H12O6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16O2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6CO2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+ 16H2O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+heat</a:t>
            </a:r>
            <a:endParaRPr sz="2000" dirty="0">
              <a:latin typeface="Calibri"/>
              <a:cs typeface="Calibri"/>
            </a:endParaRPr>
          </a:p>
          <a:p>
            <a:pPr marL="104139" marR="266700" indent="-91440">
              <a:lnSpc>
                <a:spcPct val="90000"/>
              </a:lnSpc>
              <a:spcBef>
                <a:spcPts val="1405"/>
              </a:spcBef>
              <a:buClr>
                <a:srgbClr val="E38312"/>
              </a:buClr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metabolism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glucose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within the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cell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 nearly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identical.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difference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that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metabolic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oxidation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significant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portion of the </a:t>
            </a:r>
            <a:r>
              <a:rPr sz="2000" spc="-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released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salvaged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chemical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the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form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of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new, </a:t>
            </a:r>
            <a:r>
              <a:rPr sz="2000" spc="-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high-energy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bonds.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0256" y="4895884"/>
            <a:ext cx="4656317" cy="127521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74758" y="5231129"/>
            <a:ext cx="2503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3"/>
              </a:rPr>
              <a:t>http://web.mst.edu/~gbert/animation.html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1026" name="Picture 2" descr="https://static-archives.git-pages.mst.edu/userweb-gbert/bom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876907"/>
            <a:ext cx="190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  <a:tabLst>
                <a:tab pos="10144760" algn="l"/>
              </a:tabLst>
            </a:pPr>
            <a:r>
              <a:rPr spc="-65" dirty="0"/>
              <a:t>Biological</a:t>
            </a:r>
            <a:r>
              <a:rPr spc="-35" dirty="0"/>
              <a:t> </a:t>
            </a:r>
            <a:r>
              <a:rPr spc="-65" dirty="0"/>
              <a:t>Energy	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indent="-16510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Font typeface="Wingdings"/>
              <a:buChar char=""/>
              <a:tabLst>
                <a:tab pos="219710" algn="l"/>
              </a:tabLst>
            </a:pPr>
            <a:r>
              <a:rPr spc="-5" dirty="0"/>
              <a:t>Units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5" dirty="0"/>
              <a:t>Energy</a:t>
            </a:r>
          </a:p>
          <a:p>
            <a:pPr marL="41910">
              <a:lnSpc>
                <a:spcPct val="100000"/>
              </a:lnSpc>
              <a:spcBef>
                <a:spcPts val="5"/>
              </a:spcBef>
              <a:buClr>
                <a:srgbClr val="E38312"/>
              </a:buClr>
              <a:buFont typeface="Wingdings"/>
              <a:buChar char=""/>
            </a:pPr>
            <a:endParaRPr sz="1700" dirty="0"/>
          </a:p>
          <a:p>
            <a:pPr marL="219710" indent="-165100">
              <a:lnSpc>
                <a:spcPct val="100000"/>
              </a:lnSpc>
              <a:buClr>
                <a:srgbClr val="E38312"/>
              </a:buClr>
              <a:buFont typeface="Wingdings"/>
              <a:buChar char=""/>
              <a:tabLst>
                <a:tab pos="219710" algn="l"/>
              </a:tabLst>
            </a:pPr>
            <a:r>
              <a:rPr b="0" i="0" spc="-5" dirty="0">
                <a:latin typeface="Calibri"/>
                <a:cs typeface="Calibri"/>
              </a:rPr>
              <a:t>The</a:t>
            </a:r>
            <a:r>
              <a:rPr b="0" i="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unit</a:t>
            </a:r>
            <a:r>
              <a:rPr b="0" i="0" spc="-1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of</a:t>
            </a:r>
            <a:r>
              <a:rPr b="0" i="0" spc="-15" dirty="0">
                <a:latin typeface="Calibri"/>
                <a:cs typeface="Calibri"/>
              </a:rPr>
              <a:t> </a:t>
            </a:r>
            <a:r>
              <a:rPr b="0" i="0" spc="-10" dirty="0">
                <a:latin typeface="Calibri"/>
                <a:cs typeface="Calibri"/>
              </a:rPr>
              <a:t>energy</a:t>
            </a:r>
            <a:r>
              <a:rPr b="0" i="0" spc="1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used</a:t>
            </a:r>
            <a:r>
              <a:rPr b="0" i="0" spc="20" dirty="0">
                <a:latin typeface="Calibri"/>
                <a:cs typeface="Calibri"/>
              </a:rPr>
              <a:t> </a:t>
            </a:r>
            <a:r>
              <a:rPr b="0" i="0" dirty="0">
                <a:latin typeface="Calibri"/>
                <a:cs typeface="Calibri"/>
              </a:rPr>
              <a:t>is</a:t>
            </a:r>
            <a:r>
              <a:rPr b="0" i="0" spc="-10" dirty="0">
                <a:latin typeface="Calibri"/>
                <a:cs typeface="Calibri"/>
              </a:rPr>
              <a:t> </a:t>
            </a:r>
            <a:r>
              <a:rPr b="0" i="0" dirty="0">
                <a:latin typeface="Calibri"/>
                <a:cs typeface="Calibri"/>
              </a:rPr>
              <a:t>the</a:t>
            </a:r>
            <a:r>
              <a:rPr b="0" i="0" spc="5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calorie,</a:t>
            </a:r>
            <a:r>
              <a:rPr b="0" i="0" spc="-10" dirty="0">
                <a:latin typeface="Calibri"/>
                <a:cs typeface="Calibri"/>
              </a:rPr>
              <a:t> abbreviated </a:t>
            </a:r>
            <a:r>
              <a:rPr b="0" i="0" spc="-5" dirty="0">
                <a:latin typeface="Calibri"/>
                <a:cs typeface="Calibri"/>
              </a:rPr>
              <a:t>cal.</a:t>
            </a:r>
          </a:p>
          <a:p>
            <a:pPr marL="146050" marR="236854" indent="-91440">
              <a:lnSpc>
                <a:spcPct val="130000"/>
              </a:lnSpc>
              <a:spcBef>
                <a:spcPts val="1415"/>
              </a:spcBef>
              <a:buClr>
                <a:srgbClr val="E38312"/>
              </a:buClr>
              <a:buFont typeface="Wingdings"/>
              <a:buChar char=""/>
              <a:tabLst>
                <a:tab pos="219710" algn="l"/>
              </a:tabLst>
            </a:pPr>
            <a:r>
              <a:rPr b="0" i="0" dirty="0">
                <a:latin typeface="Calibri"/>
                <a:cs typeface="Calibri"/>
              </a:rPr>
              <a:t>In</a:t>
            </a:r>
            <a:r>
              <a:rPr b="0" i="0" spc="-5" dirty="0">
                <a:latin typeface="Calibri"/>
                <a:cs typeface="Calibri"/>
              </a:rPr>
              <a:t> </a:t>
            </a:r>
            <a:r>
              <a:rPr b="0" i="0" dirty="0">
                <a:latin typeface="Calibri"/>
                <a:cs typeface="Calibri"/>
              </a:rPr>
              <a:t>the</a:t>
            </a:r>
            <a:r>
              <a:rPr b="0" i="0" spc="5" dirty="0">
                <a:latin typeface="Calibri"/>
                <a:cs typeface="Calibri"/>
              </a:rPr>
              <a:t> </a:t>
            </a:r>
            <a:r>
              <a:rPr b="0" i="0" spc="-10" dirty="0">
                <a:latin typeface="Calibri"/>
                <a:cs typeface="Calibri"/>
              </a:rPr>
              <a:t>expression</a:t>
            </a:r>
            <a:r>
              <a:rPr b="0" i="0" spc="1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of</a:t>
            </a:r>
            <a:r>
              <a:rPr b="0" i="0" spc="-10" dirty="0">
                <a:latin typeface="Calibri"/>
                <a:cs typeface="Calibri"/>
              </a:rPr>
              <a:t> </a:t>
            </a:r>
            <a:r>
              <a:rPr b="0" i="0" dirty="0">
                <a:latin typeface="Calibri"/>
                <a:cs typeface="Calibri"/>
              </a:rPr>
              <a:t>the</a:t>
            </a:r>
            <a:r>
              <a:rPr b="0" i="0" spc="1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higher</a:t>
            </a:r>
            <a:r>
              <a:rPr b="0" i="0" spc="5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caloric</a:t>
            </a:r>
            <a:r>
              <a:rPr b="0" i="0" spc="5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values</a:t>
            </a:r>
            <a:r>
              <a:rPr b="0" i="0" spc="-10" dirty="0">
                <a:latin typeface="Calibri"/>
                <a:cs typeface="Calibri"/>
              </a:rPr>
              <a:t> </a:t>
            </a:r>
            <a:r>
              <a:rPr b="0" i="0" spc="-15" dirty="0">
                <a:latin typeface="Calibri"/>
                <a:cs typeface="Calibri"/>
              </a:rPr>
              <a:t>encountered</a:t>
            </a:r>
            <a:r>
              <a:rPr b="0" i="0" spc="20" dirty="0">
                <a:latin typeface="Calibri"/>
                <a:cs typeface="Calibri"/>
              </a:rPr>
              <a:t> </a:t>
            </a:r>
            <a:r>
              <a:rPr b="0" i="0" dirty="0">
                <a:latin typeface="Calibri"/>
                <a:cs typeface="Calibri"/>
              </a:rPr>
              <a:t>in</a:t>
            </a:r>
            <a:r>
              <a:rPr b="0" i="0" spc="2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nutrition,</a:t>
            </a:r>
            <a:r>
              <a:rPr b="0" i="0" spc="-20" dirty="0">
                <a:latin typeface="Calibri"/>
                <a:cs typeface="Calibri"/>
              </a:rPr>
              <a:t> </a:t>
            </a:r>
            <a:r>
              <a:rPr b="0" i="0" dirty="0">
                <a:latin typeface="Calibri"/>
                <a:cs typeface="Calibri"/>
              </a:rPr>
              <a:t>the</a:t>
            </a:r>
            <a:r>
              <a:rPr b="0" i="0" spc="5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unit</a:t>
            </a:r>
            <a:r>
              <a:rPr b="0" i="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kilocalories</a:t>
            </a:r>
            <a:r>
              <a:rPr b="0" i="0" spc="-15" dirty="0">
                <a:latin typeface="Calibri"/>
                <a:cs typeface="Calibri"/>
              </a:rPr>
              <a:t> </a:t>
            </a:r>
            <a:r>
              <a:rPr lang="en-US" b="0" i="0" spc="-15" dirty="0" smtClean="0">
                <a:latin typeface="Calibri"/>
                <a:cs typeface="Calibri"/>
              </a:rPr>
              <a:t>(</a:t>
            </a:r>
            <a:r>
              <a:rPr b="0" i="0" spc="-15" dirty="0" smtClean="0">
                <a:latin typeface="Calibri"/>
                <a:cs typeface="Calibri"/>
              </a:rPr>
              <a:t>kcal</a:t>
            </a:r>
            <a:r>
              <a:rPr b="0" i="0" spc="-15" dirty="0">
                <a:latin typeface="Calibri"/>
                <a:cs typeface="Calibri"/>
              </a:rPr>
              <a:t>)</a:t>
            </a:r>
            <a:r>
              <a:rPr b="0" i="0" spc="5" dirty="0">
                <a:latin typeface="Calibri"/>
                <a:cs typeface="Calibri"/>
              </a:rPr>
              <a:t> </a:t>
            </a:r>
            <a:r>
              <a:rPr b="0" i="0" dirty="0">
                <a:latin typeface="Calibri"/>
                <a:cs typeface="Calibri"/>
              </a:rPr>
              <a:t>is </a:t>
            </a:r>
            <a:r>
              <a:rPr b="0" i="0" spc="-415" dirty="0">
                <a:latin typeface="Calibri"/>
                <a:cs typeface="Calibri"/>
              </a:rPr>
              <a:t> </a:t>
            </a:r>
            <a:r>
              <a:rPr b="0" i="0" spc="-10" dirty="0">
                <a:latin typeface="Calibri"/>
                <a:cs typeface="Calibri"/>
              </a:rPr>
              <a:t>often</a:t>
            </a:r>
            <a:r>
              <a:rPr b="0" i="0" spc="-15" dirty="0">
                <a:latin typeface="Calibri"/>
                <a:cs typeface="Calibri"/>
              </a:rPr>
              <a:t> </a:t>
            </a:r>
            <a:r>
              <a:rPr b="0" i="0" spc="-10" dirty="0">
                <a:latin typeface="Calibri"/>
                <a:cs typeface="Calibri"/>
              </a:rPr>
              <a:t>used:</a:t>
            </a:r>
          </a:p>
          <a:p>
            <a:pPr marL="437515" lvl="1" indent="-182880">
              <a:lnSpc>
                <a:spcPct val="100000"/>
              </a:lnSpc>
              <a:spcBef>
                <a:spcPts val="1040"/>
              </a:spcBef>
              <a:buClr>
                <a:srgbClr val="E38312"/>
              </a:buClr>
              <a:buFont typeface="Wingdings"/>
              <a:buChar char=""/>
              <a:tabLst>
                <a:tab pos="438150" algn="l"/>
              </a:tabLst>
            </a:pPr>
            <a:r>
              <a:rPr sz="1700" spc="-15" dirty="0">
                <a:solidFill>
                  <a:srgbClr val="404040"/>
                </a:solidFill>
                <a:latin typeface="Calibri"/>
                <a:cs typeface="Calibri"/>
              </a:rPr>
              <a:t>1kcal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=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1,000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cal.</a:t>
            </a:r>
            <a:endParaRPr sz="1700" dirty="0">
              <a:latin typeface="Calibri"/>
              <a:cs typeface="Calibri"/>
            </a:endParaRPr>
          </a:p>
          <a:p>
            <a:pPr marL="146050" marR="5080" indent="-91440">
              <a:lnSpc>
                <a:spcPct val="129800"/>
              </a:lnSpc>
              <a:spcBef>
                <a:spcPts val="1585"/>
              </a:spcBef>
              <a:buClr>
                <a:srgbClr val="E38312"/>
              </a:buClr>
              <a:buFont typeface="Wingdings"/>
              <a:buChar char=""/>
              <a:tabLst>
                <a:tab pos="219710" algn="l"/>
              </a:tabLst>
            </a:pPr>
            <a:r>
              <a:rPr b="0" i="0" spc="-5" dirty="0">
                <a:latin typeface="Calibri"/>
                <a:cs typeface="Calibri"/>
              </a:rPr>
              <a:t>The</a:t>
            </a:r>
            <a:r>
              <a:rPr b="0" i="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international</a:t>
            </a:r>
            <a:r>
              <a:rPr b="0" i="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scientific</a:t>
            </a:r>
            <a:r>
              <a:rPr b="0" i="0" spc="-15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community</a:t>
            </a:r>
            <a:r>
              <a:rPr b="0" i="0" spc="5" dirty="0">
                <a:latin typeface="Calibri"/>
                <a:cs typeface="Calibri"/>
              </a:rPr>
              <a:t> </a:t>
            </a:r>
            <a:r>
              <a:rPr b="0" i="0" dirty="0">
                <a:latin typeface="Calibri"/>
                <a:cs typeface="Calibri"/>
              </a:rPr>
              <a:t>and</a:t>
            </a:r>
            <a:r>
              <a:rPr b="0" i="0" spc="-30" dirty="0">
                <a:latin typeface="Calibri"/>
                <a:cs typeface="Calibri"/>
              </a:rPr>
              <a:t> </a:t>
            </a:r>
            <a:r>
              <a:rPr b="0" i="0" spc="-10" dirty="0">
                <a:latin typeface="Calibri"/>
                <a:cs typeface="Calibri"/>
              </a:rPr>
              <a:t>many</a:t>
            </a:r>
            <a:r>
              <a:rPr b="0" i="0" spc="-5" dirty="0">
                <a:latin typeface="Calibri"/>
                <a:cs typeface="Calibri"/>
              </a:rPr>
              <a:t> scientific</a:t>
            </a:r>
            <a:r>
              <a:rPr b="0" i="0" spc="-1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journals</a:t>
            </a:r>
            <a:r>
              <a:rPr b="0" i="0" spc="-1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use</a:t>
            </a:r>
            <a:r>
              <a:rPr b="0" i="0" spc="-15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another</a:t>
            </a:r>
            <a:r>
              <a:rPr b="0" i="0" spc="3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unit of </a:t>
            </a:r>
            <a:r>
              <a:rPr b="0" i="0" spc="-30" dirty="0">
                <a:latin typeface="Calibri"/>
                <a:cs typeface="Calibri"/>
              </a:rPr>
              <a:t>energy,</a:t>
            </a:r>
            <a:r>
              <a:rPr b="0" i="0" spc="15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called </a:t>
            </a:r>
            <a:r>
              <a:rPr b="0" i="0" spc="-415" dirty="0">
                <a:latin typeface="Calibri"/>
                <a:cs typeface="Calibri"/>
              </a:rPr>
              <a:t> </a:t>
            </a:r>
            <a:r>
              <a:rPr b="0" i="0" dirty="0">
                <a:latin typeface="Calibri"/>
                <a:cs typeface="Calibri"/>
              </a:rPr>
              <a:t>the</a:t>
            </a:r>
            <a:r>
              <a:rPr b="0" i="0" spc="-5" dirty="0">
                <a:latin typeface="Calibri"/>
                <a:cs typeface="Calibri"/>
              </a:rPr>
              <a:t> joule</a:t>
            </a:r>
            <a:r>
              <a:rPr b="0" i="0" spc="-15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(J)</a:t>
            </a:r>
            <a:r>
              <a:rPr b="0" i="0" spc="-1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or</a:t>
            </a:r>
            <a:r>
              <a:rPr b="0" i="0" spc="-15" dirty="0">
                <a:latin typeface="Calibri"/>
                <a:cs typeface="Calibri"/>
              </a:rPr>
              <a:t> </a:t>
            </a:r>
            <a:r>
              <a:rPr b="0" i="0" dirty="0">
                <a:latin typeface="Calibri"/>
                <a:cs typeface="Calibri"/>
              </a:rPr>
              <a:t>the </a:t>
            </a:r>
            <a:r>
              <a:rPr b="0" i="0" spc="-5" dirty="0">
                <a:latin typeface="Calibri"/>
                <a:cs typeface="Calibri"/>
              </a:rPr>
              <a:t>kilojoule</a:t>
            </a:r>
            <a:r>
              <a:rPr b="0" i="0" spc="-15" dirty="0">
                <a:latin typeface="Calibri"/>
                <a:cs typeface="Calibri"/>
              </a:rPr>
              <a:t> </a:t>
            </a:r>
            <a:r>
              <a:rPr b="0" i="0" spc="-10" dirty="0">
                <a:latin typeface="Calibri"/>
                <a:cs typeface="Calibri"/>
              </a:rPr>
              <a:t>(</a:t>
            </a:r>
            <a:r>
              <a:rPr b="0" i="0" spc="-10" dirty="0" smtClean="0">
                <a:latin typeface="Calibri"/>
                <a:cs typeface="Calibri"/>
              </a:rPr>
              <a:t>kJ</a:t>
            </a:r>
            <a:r>
              <a:rPr lang="en-US" b="0" i="0" spc="-10" dirty="0"/>
              <a:t>)</a:t>
            </a:r>
            <a:endParaRPr b="0" i="0" spc="-1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  <a:spcBef>
                <a:spcPts val="5"/>
              </a:spcBef>
              <a:buClr>
                <a:srgbClr val="E38312"/>
              </a:buClr>
              <a:buFont typeface="Wingdings"/>
              <a:buChar char=""/>
            </a:pPr>
            <a:endParaRPr sz="1700" dirty="0">
              <a:latin typeface="Calibri"/>
              <a:cs typeface="Calibri"/>
            </a:endParaRPr>
          </a:p>
          <a:p>
            <a:pPr marL="219710" indent="-165100">
              <a:lnSpc>
                <a:spcPct val="100000"/>
              </a:lnSpc>
              <a:buClr>
                <a:srgbClr val="E38312"/>
              </a:buClr>
              <a:buFont typeface="Wingdings"/>
              <a:buChar char=""/>
              <a:tabLst>
                <a:tab pos="219710" algn="l"/>
              </a:tabLst>
            </a:pPr>
            <a:r>
              <a:rPr b="0" i="0" dirty="0">
                <a:latin typeface="Calibri"/>
                <a:cs typeface="Calibri"/>
              </a:rPr>
              <a:t>Calories</a:t>
            </a:r>
            <a:r>
              <a:rPr b="0" i="0" spc="-20" dirty="0">
                <a:latin typeface="Calibri"/>
                <a:cs typeface="Calibri"/>
              </a:rPr>
              <a:t> </a:t>
            </a:r>
            <a:r>
              <a:rPr b="0" i="0" spc="-10" dirty="0">
                <a:latin typeface="Calibri"/>
                <a:cs typeface="Calibri"/>
              </a:rPr>
              <a:t>can</a:t>
            </a:r>
            <a:r>
              <a:rPr b="0" i="0" spc="-5" dirty="0">
                <a:latin typeface="Calibri"/>
                <a:cs typeface="Calibri"/>
              </a:rPr>
              <a:t> easily</a:t>
            </a:r>
            <a:r>
              <a:rPr b="0" i="0" spc="-1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be</a:t>
            </a:r>
            <a:r>
              <a:rPr b="0" i="0" dirty="0">
                <a:latin typeface="Calibri"/>
                <a:cs typeface="Calibri"/>
              </a:rPr>
              <a:t> </a:t>
            </a:r>
            <a:r>
              <a:rPr b="0" i="0" spc="-15" dirty="0">
                <a:latin typeface="Calibri"/>
                <a:cs typeface="Calibri"/>
              </a:rPr>
              <a:t>converted</a:t>
            </a:r>
            <a:r>
              <a:rPr b="0" i="0" spc="25" dirty="0">
                <a:latin typeface="Calibri"/>
                <a:cs typeface="Calibri"/>
              </a:rPr>
              <a:t> </a:t>
            </a:r>
            <a:r>
              <a:rPr b="0" i="0" spc="-10" dirty="0">
                <a:latin typeface="Calibri"/>
                <a:cs typeface="Calibri"/>
              </a:rPr>
              <a:t>to</a:t>
            </a:r>
            <a:r>
              <a:rPr b="0" i="0" spc="-15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joules</a:t>
            </a:r>
            <a:r>
              <a:rPr b="0" i="0" spc="-2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by</a:t>
            </a:r>
            <a:r>
              <a:rPr b="0" i="0" spc="-10" dirty="0">
                <a:latin typeface="Calibri"/>
                <a:cs typeface="Calibri"/>
              </a:rPr>
              <a:t> </a:t>
            </a:r>
            <a:r>
              <a:rPr b="0" i="0" dirty="0">
                <a:latin typeface="Calibri"/>
                <a:cs typeface="Calibri"/>
              </a:rPr>
              <a:t>the </a:t>
            </a:r>
            <a:r>
              <a:rPr b="0" i="0" spc="-15" dirty="0">
                <a:latin typeface="Calibri"/>
                <a:cs typeface="Calibri"/>
              </a:rPr>
              <a:t>factor</a:t>
            </a:r>
            <a:r>
              <a:rPr b="0" i="0" spc="20" dirty="0">
                <a:latin typeface="Calibri"/>
                <a:cs typeface="Calibri"/>
              </a:rPr>
              <a:t> </a:t>
            </a:r>
            <a:r>
              <a:rPr b="0" i="0" spc="-5" dirty="0">
                <a:latin typeface="Calibri"/>
                <a:cs typeface="Calibri"/>
              </a:rPr>
              <a:t>4.18:</a:t>
            </a:r>
          </a:p>
          <a:p>
            <a:pPr marL="437515" lvl="1" indent="-182880">
              <a:lnSpc>
                <a:spcPct val="100000"/>
              </a:lnSpc>
              <a:spcBef>
                <a:spcPts val="1040"/>
              </a:spcBef>
              <a:buClr>
                <a:srgbClr val="E38312"/>
              </a:buClr>
              <a:buFont typeface="Wingdings"/>
              <a:buChar char=""/>
              <a:tabLst>
                <a:tab pos="438150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cal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=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4.18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endParaRPr sz="1700" dirty="0">
              <a:latin typeface="Calibri"/>
              <a:cs typeface="Calibri"/>
            </a:endParaRPr>
          </a:p>
          <a:p>
            <a:pPr marL="437515" lvl="1" indent="-182880">
              <a:lnSpc>
                <a:spcPct val="100000"/>
              </a:lnSpc>
              <a:spcBef>
                <a:spcPts val="1225"/>
              </a:spcBef>
              <a:buClr>
                <a:srgbClr val="E38312"/>
              </a:buClr>
              <a:buFont typeface="Wingdings"/>
              <a:buChar char=""/>
              <a:tabLst>
                <a:tab pos="438150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Calibri"/>
                <a:cs typeface="Calibri"/>
              </a:rPr>
              <a:t>kcal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=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4.18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kJ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  <a:tabLst>
                <a:tab pos="10144760" algn="l"/>
              </a:tabLst>
            </a:pPr>
            <a:r>
              <a:rPr spc="-65" dirty="0"/>
              <a:t>Biological</a:t>
            </a:r>
            <a:r>
              <a:rPr spc="-35" dirty="0"/>
              <a:t> </a:t>
            </a:r>
            <a:r>
              <a:rPr spc="-65" dirty="0"/>
              <a:t>Energy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97" y="1943100"/>
            <a:ext cx="7164705" cy="4260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Font typeface="Wingdings"/>
              <a:buChar char=""/>
              <a:tabLst>
                <a:tab pos="177800" algn="l"/>
              </a:tabLst>
            </a:pP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Some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reactions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 require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404040"/>
                </a:solidFill>
                <a:latin typeface="Calibri"/>
                <a:cs typeface="Calibri"/>
              </a:rPr>
              <a:t>energy,</a:t>
            </a:r>
            <a:r>
              <a:rPr sz="19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others</a:t>
            </a:r>
            <a:r>
              <a:rPr sz="19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yield</a:t>
            </a:r>
            <a:r>
              <a:rPr sz="19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Calibri"/>
                <a:cs typeface="Calibri"/>
              </a:rPr>
              <a:t>energy.</a:t>
            </a:r>
            <a:endParaRPr sz="1900" dirty="0">
              <a:latin typeface="Calibri"/>
              <a:cs typeface="Calibri"/>
            </a:endParaRPr>
          </a:p>
          <a:p>
            <a:pPr marL="104139" marR="539115" indent="-91440">
              <a:lnSpc>
                <a:spcPct val="140400"/>
              </a:lnSpc>
              <a:spcBef>
                <a:spcPts val="1380"/>
              </a:spcBef>
              <a:buClr>
                <a:srgbClr val="E38312"/>
              </a:buClr>
              <a:buFont typeface="Wingdings"/>
              <a:buChar char=""/>
              <a:tabLst>
                <a:tab pos="177800" algn="l"/>
              </a:tabLst>
            </a:pP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The coupling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these reactions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makes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 possible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9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pathway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 to </a:t>
            </a:r>
            <a:r>
              <a:rPr sz="1900" spc="-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continue.</a:t>
            </a:r>
            <a:endParaRPr sz="1900" dirty="0">
              <a:latin typeface="Calibri"/>
              <a:cs typeface="Calibri"/>
            </a:endParaRPr>
          </a:p>
          <a:p>
            <a:pPr marL="104139" marR="337820" indent="-91440">
              <a:lnSpc>
                <a:spcPct val="139500"/>
              </a:lnSpc>
              <a:spcBef>
                <a:spcPts val="1420"/>
              </a:spcBef>
              <a:buClr>
                <a:srgbClr val="E38312"/>
              </a:buClr>
              <a:buFont typeface="Wingdings"/>
              <a:buChar char=""/>
              <a:tabLst>
                <a:tab pos="177800" algn="l"/>
              </a:tabLst>
            </a:pP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oxidation 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glucose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 in the</a:t>
            </a:r>
            <a:r>
              <a:rPr sz="19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glycolysis 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pathway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demonstrates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900" spc="-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importance</a:t>
            </a:r>
            <a:r>
              <a:rPr sz="19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coupled</a:t>
            </a:r>
            <a:r>
              <a:rPr sz="19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reactions</a:t>
            </a:r>
            <a:r>
              <a:rPr sz="19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9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metabolism.</a:t>
            </a:r>
            <a:endParaRPr sz="1900" dirty="0">
              <a:latin typeface="Calibri"/>
              <a:cs typeface="Calibri"/>
            </a:endParaRPr>
          </a:p>
          <a:p>
            <a:pPr marL="104139" marR="5080" indent="-91440">
              <a:lnSpc>
                <a:spcPct val="140000"/>
              </a:lnSpc>
              <a:spcBef>
                <a:spcPts val="1410"/>
              </a:spcBef>
              <a:buClr>
                <a:srgbClr val="E38312"/>
              </a:buClr>
              <a:buFont typeface="Wingdings"/>
              <a:buChar char=""/>
              <a:tabLst>
                <a:tab pos="177800" algn="l"/>
              </a:tabLst>
            </a:pP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19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example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release of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9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Pi</a:t>
            </a:r>
            <a:r>
              <a:rPr sz="19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group</a:t>
            </a:r>
            <a:r>
              <a:rPr sz="19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19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creatine</a:t>
            </a:r>
            <a:r>
              <a:rPr sz="19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phosphate;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 this</a:t>
            </a:r>
            <a:r>
              <a:rPr sz="19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Pi </a:t>
            </a:r>
            <a:r>
              <a:rPr sz="1900" spc="-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joins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ADP</a:t>
            </a:r>
            <a:r>
              <a:rPr sz="19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forming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0" dirty="0">
                <a:solidFill>
                  <a:srgbClr val="404040"/>
                </a:solidFill>
                <a:latin typeface="Calibri"/>
                <a:cs typeface="Calibri"/>
              </a:rPr>
              <a:t>ATP.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lang="en-US" sz="1900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104139" marR="5080" indent="-91440">
              <a:lnSpc>
                <a:spcPct val="140000"/>
              </a:lnSpc>
              <a:spcBef>
                <a:spcPts val="1410"/>
              </a:spcBef>
              <a:buClr>
                <a:srgbClr val="E38312"/>
              </a:buClr>
              <a:buFont typeface="Wingdings"/>
              <a:buChar char=""/>
              <a:tabLst>
                <a:tab pos="177800" algn="l"/>
              </a:tabLst>
            </a:pPr>
            <a:r>
              <a:rPr sz="1900" spc="-10" dirty="0" err="1" smtClean="0">
                <a:solidFill>
                  <a:srgbClr val="404040"/>
                </a:solidFill>
                <a:latin typeface="Calibri"/>
                <a:cs typeface="Calibri"/>
              </a:rPr>
              <a:t>Creatine</a:t>
            </a:r>
            <a:r>
              <a:rPr sz="1900" spc="-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phosphate</a:t>
            </a:r>
            <a:r>
              <a:rPr sz="19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serves</a:t>
            </a:r>
            <a:r>
              <a:rPr sz="19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ready 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reservoir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renew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Calibri"/>
                <a:cs typeface="Calibri"/>
              </a:rPr>
              <a:t>ATP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levels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Calibri"/>
                <a:cs typeface="Calibri"/>
              </a:rPr>
              <a:t>quickly,</a:t>
            </a:r>
            <a:r>
              <a:rPr sz="19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particularly</a:t>
            </a:r>
            <a:r>
              <a:rPr sz="19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9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muscle.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3696" y="2007249"/>
            <a:ext cx="3206668" cy="3507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  <a:tabLst>
                <a:tab pos="10144760" algn="l"/>
              </a:tabLst>
            </a:pPr>
            <a:r>
              <a:rPr spc="-60" dirty="0"/>
              <a:t>Definitions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8045" y="2026104"/>
            <a:ext cx="7752080" cy="3474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Nutrition</a:t>
            </a:r>
            <a:endParaRPr sz="2000" dirty="0">
              <a:latin typeface="Calibri"/>
              <a:cs typeface="Calibri"/>
            </a:endParaRPr>
          </a:p>
          <a:p>
            <a:pPr marL="304800" indent="-184150">
              <a:lnSpc>
                <a:spcPct val="100000"/>
              </a:lnSpc>
              <a:spcBef>
                <a:spcPts val="180"/>
              </a:spcBef>
              <a:buClr>
                <a:srgbClr val="E38312"/>
              </a:buClr>
              <a:buChar char="◦"/>
              <a:tabLst>
                <a:tab pos="305435" algn="l"/>
              </a:tabLst>
            </a:pP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Food,</a:t>
            </a:r>
            <a:r>
              <a:rPr sz="1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vitamins,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minerals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ingested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assimilated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into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body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Metabolism</a:t>
            </a:r>
            <a:endParaRPr sz="2000" dirty="0">
              <a:latin typeface="Calibri"/>
              <a:cs typeface="Calibri"/>
            </a:endParaRPr>
          </a:p>
          <a:p>
            <a:pPr marL="304800" marR="5080" indent="-183515">
              <a:lnSpc>
                <a:spcPts val="1939"/>
              </a:lnSpc>
              <a:spcBef>
                <a:spcPts val="450"/>
              </a:spcBef>
              <a:buClr>
                <a:srgbClr val="E38312"/>
              </a:buClr>
              <a:buChar char="◦"/>
              <a:tabLst>
                <a:tab pos="305435" algn="l"/>
              </a:tabLst>
            </a:pP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Process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using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food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molecules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sources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building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blocks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our </a:t>
            </a:r>
            <a:r>
              <a:rPr sz="1800" spc="-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own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molecules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Catabolism</a:t>
            </a:r>
            <a:endParaRPr sz="2000" dirty="0">
              <a:latin typeface="Calibri"/>
              <a:cs typeface="Calibri"/>
            </a:endParaRPr>
          </a:p>
          <a:p>
            <a:pPr marL="304800" marR="504825" indent="-183515">
              <a:lnSpc>
                <a:spcPts val="1939"/>
              </a:lnSpc>
              <a:spcBef>
                <a:spcPts val="455"/>
              </a:spcBef>
              <a:buClr>
                <a:srgbClr val="E38312"/>
              </a:buClr>
              <a:buChar char="◦"/>
              <a:tabLst>
                <a:tab pos="305435" algn="l"/>
              </a:tabLst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Breaks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food</a:t>
            </a:r>
            <a:r>
              <a:rPr sz="18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molecules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down,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releasing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stored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energy;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oxygen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used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1800" spc="-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catabolism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Anabolism</a:t>
            </a:r>
            <a:endParaRPr sz="2000" dirty="0">
              <a:latin typeface="Calibri"/>
              <a:cs typeface="Calibri"/>
            </a:endParaRPr>
          </a:p>
          <a:p>
            <a:pPr marL="304800" indent="-184150">
              <a:lnSpc>
                <a:spcPct val="100000"/>
              </a:lnSpc>
              <a:spcBef>
                <a:spcPts val="180"/>
              </a:spcBef>
              <a:buClr>
                <a:srgbClr val="E38312"/>
              </a:buClr>
              <a:buChar char="◦"/>
              <a:tabLst>
                <a:tab pos="305435" algn="l"/>
              </a:tabLs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Builds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food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molecules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into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complex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substances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2859" y="6561137"/>
            <a:ext cx="3528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COPYRIGHT</a:t>
            </a:r>
            <a:r>
              <a:rPr sz="9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2016</a:t>
            </a:r>
            <a:r>
              <a:rPr sz="9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ELSEVIER</a:t>
            </a: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 INC.</a:t>
            </a:r>
            <a:r>
              <a:rPr sz="9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ALL</a:t>
            </a:r>
            <a:r>
              <a:rPr sz="9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RIGHTS</a:t>
            </a:r>
            <a:r>
              <a:rPr sz="9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RESERVED.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1737" y="6556057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819" y="66039"/>
            <a:ext cx="10505440" cy="5841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71700" y="5997575"/>
            <a:ext cx="8030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Photo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credit: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Sajid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Sheikh,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4"/>
              </a:rPr>
              <a:t>https://www.youtube.com/watch?v=HrYRMknYHrk&amp;t=190s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2514600"/>
            <a:ext cx="10790033" cy="31217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  <a:tabLst>
                <a:tab pos="10144760" algn="l"/>
              </a:tabLst>
            </a:pPr>
            <a:r>
              <a:rPr spc="-55" dirty="0"/>
              <a:t>Basal</a:t>
            </a:r>
            <a:r>
              <a:rPr spc="-45" dirty="0"/>
              <a:t> and</a:t>
            </a:r>
            <a:r>
              <a:rPr spc="-85" dirty="0"/>
              <a:t> </a:t>
            </a:r>
            <a:r>
              <a:rPr spc="-155" dirty="0"/>
              <a:t>Total</a:t>
            </a:r>
            <a:r>
              <a:rPr spc="-45" dirty="0"/>
              <a:t> </a:t>
            </a:r>
            <a:r>
              <a:rPr spc="-65" dirty="0"/>
              <a:t>Metabolic</a:t>
            </a:r>
            <a:r>
              <a:rPr spc="-60" dirty="0"/>
              <a:t> </a:t>
            </a:r>
            <a:r>
              <a:rPr spc="-65" dirty="0"/>
              <a:t>Rates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32859" y="6561137"/>
            <a:ext cx="3528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COPYRIGHT</a:t>
            </a:r>
            <a:r>
              <a:rPr sz="9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2016</a:t>
            </a:r>
            <a:r>
              <a:rPr sz="9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ELSEVIER</a:t>
            </a: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 INC.</a:t>
            </a:r>
            <a:r>
              <a:rPr sz="9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ALL</a:t>
            </a:r>
            <a:r>
              <a:rPr sz="9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RIGHTS</a:t>
            </a:r>
            <a:r>
              <a:rPr sz="9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RESERVED.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1737" y="6556057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  <a:tabLst>
                <a:tab pos="10144760" algn="l"/>
              </a:tabLst>
            </a:pPr>
            <a:r>
              <a:rPr spc="-70" dirty="0"/>
              <a:t>Introduction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37" y="1833879"/>
            <a:ext cx="3367404" cy="8794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0"/>
              </a:spcBef>
            </a:pP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use those nutrients, the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food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must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be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broken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down (digested) </a:t>
            </a:r>
            <a:r>
              <a:rPr sz="2000" spc="-4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mechanically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and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chemically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7159" y="1435100"/>
            <a:ext cx="6974839" cy="484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079" y="1846578"/>
            <a:ext cx="8262620" cy="50114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  <a:tabLst>
                <a:tab pos="10144760" algn="l"/>
              </a:tabLst>
            </a:pPr>
            <a:r>
              <a:rPr spc="-70" dirty="0"/>
              <a:t>Introduction:</a:t>
            </a:r>
            <a:r>
              <a:rPr spc="-20" dirty="0"/>
              <a:t> </a:t>
            </a:r>
            <a:r>
              <a:rPr spc="-40" dirty="0"/>
              <a:t>The</a:t>
            </a:r>
            <a:r>
              <a:rPr spc="-60" dirty="0"/>
              <a:t> </a:t>
            </a:r>
            <a:r>
              <a:rPr spc="-70" dirty="0"/>
              <a:t>Digestive</a:t>
            </a:r>
            <a:r>
              <a:rPr spc="-60" dirty="0"/>
              <a:t> </a:t>
            </a:r>
            <a:r>
              <a:rPr spc="-85" dirty="0"/>
              <a:t>System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  <a:tabLst>
                <a:tab pos="10144760" algn="l"/>
              </a:tabLst>
            </a:pPr>
            <a:r>
              <a:rPr spc="-70" dirty="0"/>
              <a:t>Introduction:</a:t>
            </a:r>
            <a:r>
              <a:rPr spc="-20" dirty="0"/>
              <a:t> </a:t>
            </a:r>
            <a:r>
              <a:rPr spc="-40" dirty="0"/>
              <a:t>The</a:t>
            </a:r>
            <a:r>
              <a:rPr spc="-60" dirty="0"/>
              <a:t> </a:t>
            </a:r>
            <a:r>
              <a:rPr spc="-70" dirty="0"/>
              <a:t>Digestive</a:t>
            </a:r>
            <a:r>
              <a:rPr spc="-60" dirty="0"/>
              <a:t> </a:t>
            </a:r>
            <a:r>
              <a:rPr spc="-85" dirty="0"/>
              <a:t>System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1981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9812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pylorus </a:t>
            </a:r>
            <a:r>
              <a:rPr lang="en-US" dirty="0" smtClean="0"/>
              <a:t>grinds </a:t>
            </a:r>
            <a:r>
              <a:rPr lang="en-US" dirty="0"/>
              <a:t>and mixes the food with the gastric juices and form </a:t>
            </a:r>
            <a:r>
              <a:rPr lang="en-US" dirty="0" err="1"/>
              <a:t>chyme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5932"/>
            <a:ext cx="5532438" cy="374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tomach peristalsis &amp; Enterogastric reflex on Make a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5913541" cy="33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5069" y="173862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9870" y="420941"/>
            <a:ext cx="6657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65" dirty="0">
                <a:solidFill>
                  <a:srgbClr val="FF0000"/>
                </a:solidFill>
              </a:rPr>
              <a:t>Microscopic</a:t>
            </a:r>
            <a:r>
              <a:rPr sz="3600" u="none" spc="-90" dirty="0">
                <a:solidFill>
                  <a:srgbClr val="FF0000"/>
                </a:solidFill>
              </a:rPr>
              <a:t> </a:t>
            </a:r>
            <a:r>
              <a:rPr sz="3600" u="none" spc="-75" dirty="0">
                <a:solidFill>
                  <a:srgbClr val="FF0000"/>
                </a:solidFill>
              </a:rPr>
              <a:t>Anatomy</a:t>
            </a:r>
            <a:r>
              <a:rPr sz="3600" u="none" spc="-40" dirty="0">
                <a:solidFill>
                  <a:srgbClr val="FF0000"/>
                </a:solidFill>
              </a:rPr>
              <a:t> </a:t>
            </a:r>
            <a:r>
              <a:rPr sz="3600" u="none" spc="-30" dirty="0">
                <a:solidFill>
                  <a:srgbClr val="FF0000"/>
                </a:solidFill>
              </a:rPr>
              <a:t>of</a:t>
            </a:r>
            <a:r>
              <a:rPr sz="3600" u="none" spc="-105" dirty="0">
                <a:solidFill>
                  <a:srgbClr val="FF0000"/>
                </a:solidFill>
              </a:rPr>
              <a:t> </a:t>
            </a:r>
            <a:r>
              <a:rPr sz="3600" u="none" spc="-40" dirty="0">
                <a:solidFill>
                  <a:srgbClr val="FF0000"/>
                </a:solidFill>
              </a:rPr>
              <a:t>the</a:t>
            </a:r>
            <a:r>
              <a:rPr sz="3600" u="none" spc="-110" dirty="0">
                <a:solidFill>
                  <a:srgbClr val="FF0000"/>
                </a:solidFill>
              </a:rPr>
              <a:t> </a:t>
            </a:r>
            <a:r>
              <a:rPr sz="3600" u="none" spc="-60" dirty="0">
                <a:solidFill>
                  <a:srgbClr val="FF0000"/>
                </a:solidFill>
              </a:rPr>
              <a:t>Stomach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557384" y="6355079"/>
            <a:ext cx="80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</a:rPr>
              <a:t>Figure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23.15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8620" y="980438"/>
            <a:ext cx="6337300" cy="5877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97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1218</Words>
  <Application>Microsoft Office PowerPoint</Application>
  <PresentationFormat>Widescreen</PresentationFormat>
  <Paragraphs>151</Paragraphs>
  <Slides>24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MT</vt:lpstr>
      <vt:lpstr>Calibri</vt:lpstr>
      <vt:lpstr>Calibri Light</vt:lpstr>
      <vt:lpstr>Tahoma</vt:lpstr>
      <vt:lpstr>Times New Roman</vt:lpstr>
      <vt:lpstr>Wingdings</vt:lpstr>
      <vt:lpstr>Office Theme</vt:lpstr>
      <vt:lpstr>Introduction &amp; Review of Key Terms</vt:lpstr>
      <vt:lpstr>Outline </vt:lpstr>
      <vt:lpstr>Definitions </vt:lpstr>
      <vt:lpstr>PowerPoint Presentation</vt:lpstr>
      <vt:lpstr>Basal and Total Metabolic Rates </vt:lpstr>
      <vt:lpstr>Introduction </vt:lpstr>
      <vt:lpstr>Introduction: The Digestive System </vt:lpstr>
      <vt:lpstr>Introduction: The Digestive System </vt:lpstr>
      <vt:lpstr>Microscopic Anatomy of the Stomach</vt:lpstr>
      <vt:lpstr>The Small Intestines</vt:lpstr>
      <vt:lpstr>Microscopic Anatomy of the Small Intestines</vt:lpstr>
      <vt:lpstr>PowerPoint Presentation</vt:lpstr>
      <vt:lpstr>Regulation of Pancreatic Secretion</vt:lpstr>
      <vt:lpstr>PowerPoint Presentation</vt:lpstr>
      <vt:lpstr>PowerPoint Presentation</vt:lpstr>
      <vt:lpstr>PowerPoint Presentation</vt:lpstr>
      <vt:lpstr>Introduction: The Cell </vt:lpstr>
      <vt:lpstr>PowerPoint Presentation</vt:lpstr>
      <vt:lpstr>Introduction: The Mitochondria </vt:lpstr>
      <vt:lpstr>Introduction: The Mitochondria </vt:lpstr>
      <vt:lpstr>Biological Energy </vt:lpstr>
      <vt:lpstr>Biological Energy </vt:lpstr>
      <vt:lpstr>Biological Energy </vt:lpstr>
      <vt:lpstr>Biological Energy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 Cost</dc:creator>
  <cp:lastModifiedBy>Monia O Kittana</cp:lastModifiedBy>
  <cp:revision>16</cp:revision>
  <dcterms:created xsi:type="dcterms:W3CDTF">2024-09-17T10:33:50Z</dcterms:created>
  <dcterms:modified xsi:type="dcterms:W3CDTF">2025-09-29T08:59:09Z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2024-09-17T00:00:00Z</vt:filetime>
  </property>
</Properties>
</file>