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5" r:id="rId4"/>
    <p:sldId id="266" r:id="rId5"/>
    <p:sldId id="264" r:id="rId6"/>
    <p:sldId id="268" r:id="rId7"/>
    <p:sldId id="257" r:id="rId8"/>
    <p:sldId id="259" r:id="rId9"/>
    <p:sldId id="291" r:id="rId10"/>
    <p:sldId id="290" r:id="rId11"/>
    <p:sldId id="292" r:id="rId12"/>
    <p:sldId id="279" r:id="rId13"/>
    <p:sldId id="276" r:id="rId14"/>
    <p:sldId id="278" r:id="rId15"/>
    <p:sldId id="277" r:id="rId16"/>
    <p:sldId id="271" r:id="rId17"/>
    <p:sldId id="274" r:id="rId18"/>
    <p:sldId id="275" r:id="rId19"/>
    <p:sldId id="282" r:id="rId20"/>
    <p:sldId id="280" r:id="rId21"/>
    <p:sldId id="273" r:id="rId22"/>
    <p:sldId id="284" r:id="rId23"/>
    <p:sldId id="283" r:id="rId24"/>
    <p:sldId id="286" r:id="rId25"/>
    <p:sldId id="285" r:id="rId26"/>
    <p:sldId id="288" r:id="rId27"/>
    <p:sldId id="287" r:id="rId28"/>
    <p:sldId id="28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88098F-DEA5-42D5-85E3-C79888C17C7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CBDD50-B6E3-4D90-940F-A5EB507D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LvbisYfhq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rofile.php?id=1000090805892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Beckman oral motor protocol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Ruba</a:t>
            </a:r>
            <a:r>
              <a:rPr lang="en-US" dirty="0"/>
              <a:t> Siam 1170005</a:t>
            </a:r>
          </a:p>
          <a:p>
            <a:r>
              <a:rPr lang="en-US" dirty="0"/>
              <a:t>Enaya </a:t>
            </a:r>
            <a:r>
              <a:rPr lang="en-US" dirty="0" err="1"/>
              <a:t>bakri</a:t>
            </a:r>
            <a:r>
              <a:rPr lang="en-US" dirty="0"/>
              <a:t> 1171841</a:t>
            </a:r>
          </a:p>
          <a:p>
            <a:r>
              <a:rPr lang="en-US" dirty="0" err="1"/>
              <a:t>Sabrena</a:t>
            </a:r>
            <a:r>
              <a:rPr lang="en-US" dirty="0"/>
              <a:t> bazar 1171620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251836"/>
          </a:xfrm>
        </p:spPr>
        <p:txBody>
          <a:bodyPr/>
          <a:lstStyle/>
          <a:p>
            <a:pPr algn="ctr"/>
            <a:r>
              <a:rPr lang="en-US" sz="7200" dirty="0">
                <a:solidFill>
                  <a:schemeClr val="accent1"/>
                </a:solidFill>
              </a:rPr>
              <a:t>Techniques</a:t>
            </a:r>
            <a:endParaRPr lang="en-US"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Beckman oral probe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https://www.youtube.com/watch?v=oLvbisYfhqM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1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Upper lip stretch</a:t>
            </a:r>
          </a:p>
        </p:txBody>
      </p:sp>
      <p:pic>
        <p:nvPicPr>
          <p:cNvPr id="6146" name="Picture 2" descr="C:\Users\soFTech\Desktop\128437820_428223265219499_1273743432337944388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991126"/>
            <a:ext cx="7267604" cy="234912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835696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https://www.youtube.com/watch?v=vwr0a553lI0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Side to side upper lip stretch</a:t>
            </a:r>
          </a:p>
        </p:txBody>
      </p:sp>
      <p:pic>
        <p:nvPicPr>
          <p:cNvPr id="1026" name="Picture 2" descr="C:\Users\soFTech\Desktop\128193021_795316307693153_2774393206309526413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85992"/>
            <a:ext cx="4448194" cy="419156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139952" y="1916832"/>
            <a:ext cx="3560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https://youtu.be/CXT8QSyw8O4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Lower lip </a:t>
            </a:r>
            <a:r>
              <a:rPr lang="en-US" dirty="0" err="1">
                <a:solidFill>
                  <a:schemeClr val="accent1"/>
                </a:solidFill>
              </a:rPr>
              <a:t>sretch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C:\Users\soFTech\Desktop\128070436_743708403165388_4106567096700625206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6781532" cy="359809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91680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https://www.youtube.com/watch?v=genNPZS5lmQ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Side to side lower lip stretch </a:t>
            </a:r>
          </a:p>
        </p:txBody>
      </p:sp>
      <p:pic>
        <p:nvPicPr>
          <p:cNvPr id="3074" name="Picture 2" descr="C:\Users\soFTech\Desktop\128278343_235237251370170_8921740325005877782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85992"/>
            <a:ext cx="3633805" cy="348747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79712" y="15567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https://www.youtube.com/watch?v=SKqZ1q3nnGE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Corner lip stretch </a:t>
            </a:r>
          </a:p>
        </p:txBody>
      </p:sp>
      <p:pic>
        <p:nvPicPr>
          <p:cNvPr id="4098" name="Picture 2" descr="C:\Users\soFTech\Desktop\128335575_201482111464430_3047357001438257199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6292014" cy="401877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07704" y="1916832"/>
            <a:ext cx="3451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https://youtu.be/Xd7oqReFg4E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Horizontal lip stretch</a:t>
            </a:r>
          </a:p>
        </p:txBody>
      </p:sp>
      <p:pic>
        <p:nvPicPr>
          <p:cNvPr id="5122" name="Picture 2" descr="C:\Users\soFTech\Desktop\128144331_675800763091285_4032367307809887592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643050"/>
            <a:ext cx="4171970" cy="4930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Lip curl stretch</a:t>
            </a:r>
          </a:p>
        </p:txBody>
      </p:sp>
      <p:pic>
        <p:nvPicPr>
          <p:cNvPr id="7170" name="Picture 2" descr="C:\Users\soFTech\Desktop\128425742_1426741417531195_2636732986065432886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00240"/>
            <a:ext cx="5086376" cy="4140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Diagonal nasal bridge stretch</a:t>
            </a:r>
          </a:p>
        </p:txBody>
      </p:sp>
      <p:pic>
        <p:nvPicPr>
          <p:cNvPr id="10242" name="Picture 2" descr="C:\Users\soFTech\Desktop\128325375_1486596018204323_745363650517031810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85992"/>
            <a:ext cx="4091008" cy="382707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049688" y="17008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https://www.youtube.com/watch?v=w6gkVzLXfYk&amp;t=6s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Debra Beckman has worked in the field of communicative disorders since 1975, specializing in motor speech disorders. She has worked in a variety of settings, including schools, hospitals, universities, trauma centers, home-bound, foster homes, group homes.</a:t>
            </a:r>
          </a:p>
        </p:txBody>
      </p:sp>
      <p:pic>
        <p:nvPicPr>
          <p:cNvPr id="20482" name="Picture 2" descr="C:\Users\soFTech\Desktop\128871142_414231453261645_1836363358275425695_n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290"/>
            <a:ext cx="2047876" cy="2559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Z stretch for the nasal bridge </a:t>
            </a:r>
          </a:p>
        </p:txBody>
      </p:sp>
      <p:pic>
        <p:nvPicPr>
          <p:cNvPr id="11266" name="Picture 2" descr="C:\Users\soFTech\Desktop\128143075_732228090723374_5641469767931782469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85926"/>
            <a:ext cx="4181496" cy="4681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C stretch</a:t>
            </a:r>
          </a:p>
        </p:txBody>
      </p:sp>
      <p:pic>
        <p:nvPicPr>
          <p:cNvPr id="12290" name="Picture 2" descr="C:\Users\soFTech\Desktop\128352520_365854454478594_8812391108462476139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4452" y="1609725"/>
            <a:ext cx="6332258" cy="484663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11560" y="1484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https://www.youtube.com/watch?v=tYu1XMdzFZM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Pressure to the base at the tongue</a:t>
            </a:r>
          </a:p>
        </p:txBody>
      </p:sp>
      <p:pic>
        <p:nvPicPr>
          <p:cNvPr id="13314" name="Picture 2" descr="C:\Users\soFTech\Desktop\128281448_1773564686130046_4673127306510973126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85950" y="2028031"/>
            <a:ext cx="4381500" cy="401002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71600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https://www.youtube.com/watch?v=e90k8Ne51xg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Gum massage</a:t>
            </a:r>
          </a:p>
        </p:txBody>
      </p:sp>
      <p:pic>
        <p:nvPicPr>
          <p:cNvPr id="14338" name="Picture 2" descr="C:\Users\soFTech\Desktop\128514660_128282718888736_1804055561717487308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199" y="2143117"/>
            <a:ext cx="7572347" cy="362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Upper cheek stretch</a:t>
            </a:r>
          </a:p>
        </p:txBody>
      </p:sp>
      <p:pic>
        <p:nvPicPr>
          <p:cNvPr id="18434" name="Picture 2" descr="C:\Users\soFTech\Desktop\128836694_1642911995883671_718694488543244765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3500454" cy="4589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Upper </a:t>
            </a:r>
            <a:r>
              <a:rPr lang="en-US" dirty="0" err="1">
                <a:solidFill>
                  <a:schemeClr val="accent1"/>
                </a:solidFill>
              </a:rPr>
              <a:t>postterier</a:t>
            </a:r>
            <a:r>
              <a:rPr lang="en-US" dirty="0">
                <a:solidFill>
                  <a:schemeClr val="accent1"/>
                </a:solidFill>
              </a:rPr>
              <a:t> cheek stretch</a:t>
            </a:r>
          </a:p>
        </p:txBody>
      </p:sp>
      <p:pic>
        <p:nvPicPr>
          <p:cNvPr id="15362" name="Picture 2" descr="C:\Users\soFTech\Desktop\128566054_429888281536776_8981339719068619504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5925" y="1970881"/>
            <a:ext cx="4781550" cy="412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Lower cheek stretch</a:t>
            </a:r>
          </a:p>
        </p:txBody>
      </p:sp>
      <p:pic>
        <p:nvPicPr>
          <p:cNvPr id="19458" name="Picture 2" descr="C:\Users\soFTech\Desktop\128816174_414819363009327_7208576017921531011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071678"/>
            <a:ext cx="3057538" cy="394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Lower posterior cheek stretch</a:t>
            </a:r>
          </a:p>
        </p:txBody>
      </p:sp>
      <p:pic>
        <p:nvPicPr>
          <p:cNvPr id="16386" name="Picture 2" descr="C:\Users\soFTech\Desktop\128103870_671971513683500_3805573159290685675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62175" y="2013744"/>
            <a:ext cx="382905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accent1"/>
                </a:solidFill>
              </a:rPr>
              <a:t>Massater</a:t>
            </a:r>
            <a:r>
              <a:rPr lang="en-US" dirty="0">
                <a:solidFill>
                  <a:schemeClr val="accent1"/>
                </a:solidFill>
              </a:rPr>
              <a:t> cheek stretch</a:t>
            </a:r>
          </a:p>
        </p:txBody>
      </p:sp>
      <p:pic>
        <p:nvPicPr>
          <p:cNvPr id="17410" name="Picture 2" descr="C:\Users\soFTech\Desktop\129077223_712519932729326_2649325353746428556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357430"/>
            <a:ext cx="5459787" cy="3599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Beckman Oral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Mortor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Protocol What is Oral Motor Intervention?</a:t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/>
              <a:t>Oral Motor Intervention works the striated muscle- this improves range of motion and/or strength. It uses interventions that move the muscle group through a full range of activation. 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/>
              <a:t>The oral musculature is unique in that it is accessible from both sides of the muscle.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/>
              <a:t> A note about oral hypersensitivity: ~Make sure that hydration is good, even borderline dehydration will increase sensitivity. 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/>
              <a:t>Patients may also be Hyper-vigilant: just too aware of anything new or different in their mouths. They will require more time to acclimate to the interventions.</a:t>
            </a:r>
          </a:p>
          <a:p>
            <a:pPr>
              <a:buNone/>
            </a:pPr>
            <a:br>
              <a:rPr lang="en-US" dirty="0">
                <a:hlinkClick r:id="rId2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we do? 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deep pressure</a:t>
            </a:r>
          </a:p>
          <a:p>
            <a:r>
              <a:rPr lang="en-US" dirty="0"/>
              <a:t> Slow stretch </a:t>
            </a:r>
          </a:p>
          <a:p>
            <a:r>
              <a:rPr lang="en-US" dirty="0"/>
              <a:t>Provide postural support </a:t>
            </a:r>
          </a:p>
          <a:p>
            <a:r>
              <a:rPr lang="en-US" dirty="0"/>
              <a:t>Children, especially, may not be able to tolerate pressure and movement at first. Start with pressure to the area, once this is accepted then add movement.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Slow, Deep Pressure?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muscles of the face and the </a:t>
            </a:r>
            <a:r>
              <a:rPr lang="en-US" dirty="0" err="1"/>
              <a:t>masseter</a:t>
            </a:r>
            <a:r>
              <a:rPr lang="en-US" dirty="0"/>
              <a:t> muscle there is an Upper Limit at which increased stimulation does NOT increase muscle contraction. This is why oral motor stimulation has diminishing returns</a:t>
            </a:r>
          </a:p>
          <a:p>
            <a:r>
              <a:rPr lang="en-US" dirty="0"/>
              <a:t>Deep pressure and slow movements produce the greatest benefit.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Purpose?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-Increase strength of muscles</a:t>
            </a:r>
          </a:p>
          <a:p>
            <a:r>
              <a:rPr lang="en-US" dirty="0"/>
              <a:t> -Increase range of motion</a:t>
            </a:r>
          </a:p>
          <a:p>
            <a:r>
              <a:rPr lang="en-US" dirty="0"/>
              <a:t> -Increase awareness of the muscle groups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686320"/>
          </a:xfrm>
        </p:spPr>
        <p:txBody>
          <a:bodyPr/>
          <a:lstStyle/>
          <a:p>
            <a:r>
              <a:rPr lang="en-US" dirty="0"/>
              <a:t>Issues such as</a:t>
            </a:r>
          </a:p>
          <a:p>
            <a:pPr>
              <a:buNone/>
            </a:pPr>
            <a:r>
              <a:rPr lang="en-US" dirty="0"/>
              <a:t> 1-tooth grinding</a:t>
            </a:r>
          </a:p>
          <a:p>
            <a:pPr>
              <a:buNone/>
            </a:pPr>
            <a:r>
              <a:rPr lang="en-US" dirty="0"/>
              <a:t> 2- excessive drooling</a:t>
            </a:r>
          </a:p>
          <a:p>
            <a:pPr>
              <a:buNone/>
            </a:pPr>
            <a:r>
              <a:rPr lang="en-US" dirty="0"/>
              <a:t>3-hyper/hyposensitivity</a:t>
            </a:r>
          </a:p>
          <a:p>
            <a:pPr>
              <a:buNone/>
            </a:pPr>
            <a:r>
              <a:rPr lang="en-US" dirty="0"/>
              <a:t> (gagging and tooth </a:t>
            </a:r>
          </a:p>
          <a:p>
            <a:pPr>
              <a:buNone/>
            </a:pPr>
            <a:r>
              <a:rPr lang="en-US" dirty="0"/>
              <a:t>brushing difficulty)</a:t>
            </a:r>
          </a:p>
          <a:p>
            <a:pPr>
              <a:buNone/>
            </a:pPr>
            <a:r>
              <a:rPr lang="en-US" dirty="0"/>
              <a:t>4- infants with failure to thrive (FTT)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soFTech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643050"/>
            <a:ext cx="2286016" cy="2734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571472" y="1785926"/>
            <a:ext cx="3214710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en-US" sz="1800" dirty="0"/>
              <a:t>Beckman oral motor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5072066" y="1857364"/>
            <a:ext cx="300039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Oral motor examination</a:t>
            </a:r>
          </a:p>
        </p:txBody>
      </p:sp>
      <p:pic>
        <p:nvPicPr>
          <p:cNvPr id="1026" name="Picture 2" descr="C:\Users\soFTech\Desktop\تنزي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929066"/>
            <a:ext cx="1952625" cy="2343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Beckman oral motor manual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776233"/>
              </p:ext>
            </p:extLst>
          </p:nvPr>
        </p:nvGraphicFramePr>
        <p:xfrm>
          <a:off x="2915816" y="1700808"/>
          <a:ext cx="4608512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Acrobat Document" r:id="rId3" imgW="5829298" imgH="7543753" progId="AcroExch.Document.11">
                  <p:embed/>
                </p:oleObj>
              </mc:Choice>
              <mc:Fallback>
                <p:oleObj name="Acrobat Document" r:id="rId3" imgW="5829298" imgH="7543753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6" y="1700808"/>
                        <a:ext cx="4608512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564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724</TotalTime>
  <Words>510</Words>
  <Application>Microsoft Office PowerPoint</Application>
  <PresentationFormat>On-screen Show (4:3)</PresentationFormat>
  <Paragraphs>64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Trebuchet MS</vt:lpstr>
      <vt:lpstr>Wingdings</vt:lpstr>
      <vt:lpstr>Wingdings 2</vt:lpstr>
      <vt:lpstr>وافر</vt:lpstr>
      <vt:lpstr>Acrobat Document</vt:lpstr>
      <vt:lpstr>Beckman oral motor protocol</vt:lpstr>
      <vt:lpstr>PowerPoint Presentation</vt:lpstr>
      <vt:lpstr>Beckman Oral Mortor Protocol What is Oral Motor Intervention? </vt:lpstr>
      <vt:lpstr>What do we do?  </vt:lpstr>
      <vt:lpstr>Why Slow, Deep Pressure?</vt:lpstr>
      <vt:lpstr>What is the Purpose?</vt:lpstr>
      <vt:lpstr>PowerPoint Presentation</vt:lpstr>
      <vt:lpstr>PowerPoint Presentation</vt:lpstr>
      <vt:lpstr>Beckman oral motor manual</vt:lpstr>
      <vt:lpstr>Techniques</vt:lpstr>
      <vt:lpstr>Beckman oral probe</vt:lpstr>
      <vt:lpstr>Upper lip stretch</vt:lpstr>
      <vt:lpstr>Side to side upper lip stretch</vt:lpstr>
      <vt:lpstr>Lower lip sretch</vt:lpstr>
      <vt:lpstr>Side to side lower lip stretch </vt:lpstr>
      <vt:lpstr>Corner lip stretch </vt:lpstr>
      <vt:lpstr>Horizontal lip stretch</vt:lpstr>
      <vt:lpstr>Lip curl stretch</vt:lpstr>
      <vt:lpstr>Diagonal nasal bridge stretch</vt:lpstr>
      <vt:lpstr>Z stretch for the nasal bridge </vt:lpstr>
      <vt:lpstr>C stretch</vt:lpstr>
      <vt:lpstr>Pressure to the base at the tongue</vt:lpstr>
      <vt:lpstr>Gum massage</vt:lpstr>
      <vt:lpstr>Upper cheek stretch</vt:lpstr>
      <vt:lpstr>Upper postterier cheek stretch</vt:lpstr>
      <vt:lpstr>Lower cheek stretch</vt:lpstr>
      <vt:lpstr>Lower posterior cheek stretch</vt:lpstr>
      <vt:lpstr>Massater cheek stretch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soFTech</dc:creator>
  <cp:lastModifiedBy>Thair M Odeh</cp:lastModifiedBy>
  <cp:revision>30</cp:revision>
  <dcterms:created xsi:type="dcterms:W3CDTF">2020-11-25T21:03:55Z</dcterms:created>
  <dcterms:modified xsi:type="dcterms:W3CDTF">2020-12-01T06:46:10Z</dcterms:modified>
</cp:coreProperties>
</file>