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5"/>
  </p:notesMasterIdLst>
  <p:handoutMasterIdLst>
    <p:handoutMasterId r:id="rId76"/>
  </p:handoutMasterIdLst>
  <p:sldIdLst>
    <p:sldId id="996" r:id="rId2"/>
    <p:sldId id="997" r:id="rId3"/>
    <p:sldId id="998" r:id="rId4"/>
    <p:sldId id="731" r:id="rId5"/>
    <p:sldId id="846" r:id="rId6"/>
    <p:sldId id="926" r:id="rId7"/>
    <p:sldId id="927" r:id="rId8"/>
    <p:sldId id="947" r:id="rId9"/>
    <p:sldId id="767" r:id="rId10"/>
    <p:sldId id="852" r:id="rId11"/>
    <p:sldId id="853" r:id="rId12"/>
    <p:sldId id="999" r:id="rId13"/>
    <p:sldId id="1000" r:id="rId14"/>
    <p:sldId id="854" r:id="rId15"/>
    <p:sldId id="899" r:id="rId16"/>
    <p:sldId id="900" r:id="rId17"/>
    <p:sldId id="901" r:id="rId18"/>
    <p:sldId id="902" r:id="rId19"/>
    <p:sldId id="903" r:id="rId20"/>
    <p:sldId id="973" r:id="rId21"/>
    <p:sldId id="974" r:id="rId22"/>
    <p:sldId id="975" r:id="rId23"/>
    <p:sldId id="910" r:id="rId24"/>
    <p:sldId id="981" r:id="rId25"/>
    <p:sldId id="982" r:id="rId26"/>
    <p:sldId id="983" r:id="rId27"/>
    <p:sldId id="984" r:id="rId28"/>
    <p:sldId id="912" r:id="rId29"/>
    <p:sldId id="884" r:id="rId30"/>
    <p:sldId id="885" r:id="rId31"/>
    <p:sldId id="865" r:id="rId32"/>
    <p:sldId id="860" r:id="rId33"/>
    <p:sldId id="914" r:id="rId34"/>
    <p:sldId id="915" r:id="rId35"/>
    <p:sldId id="863" r:id="rId36"/>
    <p:sldId id="866" r:id="rId37"/>
    <p:sldId id="916" r:id="rId38"/>
    <p:sldId id="868" r:id="rId39"/>
    <p:sldId id="917" r:id="rId40"/>
    <p:sldId id="871" r:id="rId41"/>
    <p:sldId id="918" r:id="rId42"/>
    <p:sldId id="873" r:id="rId43"/>
    <p:sldId id="919" r:id="rId44"/>
    <p:sldId id="876" r:id="rId45"/>
    <p:sldId id="877" r:id="rId46"/>
    <p:sldId id="1001" r:id="rId47"/>
    <p:sldId id="878" r:id="rId48"/>
    <p:sldId id="986" r:id="rId49"/>
    <p:sldId id="987" r:id="rId50"/>
    <p:sldId id="1002" r:id="rId51"/>
    <p:sldId id="892" r:id="rId52"/>
    <p:sldId id="933" r:id="rId53"/>
    <p:sldId id="934" r:id="rId54"/>
    <p:sldId id="935" r:id="rId55"/>
    <p:sldId id="948" r:id="rId56"/>
    <p:sldId id="936" r:id="rId57"/>
    <p:sldId id="937" r:id="rId58"/>
    <p:sldId id="938" r:id="rId59"/>
    <p:sldId id="939" r:id="rId60"/>
    <p:sldId id="940" r:id="rId61"/>
    <p:sldId id="941" r:id="rId62"/>
    <p:sldId id="942" r:id="rId63"/>
    <p:sldId id="943" r:id="rId64"/>
    <p:sldId id="1003" r:id="rId65"/>
    <p:sldId id="894" r:id="rId66"/>
    <p:sldId id="988" r:id="rId67"/>
    <p:sldId id="989" r:id="rId68"/>
    <p:sldId id="995" r:id="rId69"/>
    <p:sldId id="990" r:id="rId70"/>
    <p:sldId id="991" r:id="rId71"/>
    <p:sldId id="992" r:id="rId72"/>
    <p:sldId id="993" r:id="rId73"/>
    <p:sldId id="1004" r:id="rId74"/>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1pPr>
    <a:lvl2pPr marL="4572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2pPr>
    <a:lvl3pPr marL="9144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3pPr>
    <a:lvl4pPr marL="13716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4pPr>
    <a:lvl5pPr marL="18288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5pPr>
    <a:lvl6pPr marL="2286000" algn="l" defTabSz="914400" rtl="0" eaLnBrk="1" latinLnBrk="0" hangingPunct="1">
      <a:defRPr b="1" kern="1200">
        <a:solidFill>
          <a:schemeClr val="folHlink"/>
        </a:solidFill>
        <a:latin typeface="Comic Sans MS" panose="030F0702030302020204" pitchFamily="66" charset="0"/>
        <a:ea typeface="+mn-ea"/>
        <a:cs typeface="+mn-cs"/>
      </a:defRPr>
    </a:lvl6pPr>
    <a:lvl7pPr marL="2743200" algn="l" defTabSz="914400" rtl="0" eaLnBrk="1" latinLnBrk="0" hangingPunct="1">
      <a:defRPr b="1" kern="1200">
        <a:solidFill>
          <a:schemeClr val="folHlink"/>
        </a:solidFill>
        <a:latin typeface="Comic Sans MS" panose="030F0702030302020204" pitchFamily="66" charset="0"/>
        <a:ea typeface="+mn-ea"/>
        <a:cs typeface="+mn-cs"/>
      </a:defRPr>
    </a:lvl7pPr>
    <a:lvl8pPr marL="3200400" algn="l" defTabSz="914400" rtl="0" eaLnBrk="1" latinLnBrk="0" hangingPunct="1">
      <a:defRPr b="1" kern="1200">
        <a:solidFill>
          <a:schemeClr val="folHlink"/>
        </a:solidFill>
        <a:latin typeface="Comic Sans MS" panose="030F0702030302020204" pitchFamily="66" charset="0"/>
        <a:ea typeface="+mn-ea"/>
        <a:cs typeface="+mn-cs"/>
      </a:defRPr>
    </a:lvl8pPr>
    <a:lvl9pPr marL="3657600" algn="l" defTabSz="914400" rtl="0" eaLnBrk="1" latinLnBrk="0" hangingPunct="1">
      <a:defRPr b="1" kern="1200">
        <a:solidFill>
          <a:schemeClr val="folHlink"/>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CC0000"/>
    <a:srgbClr val="006600"/>
    <a:srgbClr val="FFFFCC"/>
    <a:srgbClr val="00FF99"/>
    <a:srgbClr val="800000"/>
    <a:srgbClr val="FFCC66"/>
    <a:srgbClr val="F8A5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9822" autoAdjust="0"/>
  </p:normalViewPr>
  <p:slideViewPr>
    <p:cSldViewPr>
      <p:cViewPr>
        <p:scale>
          <a:sx n="80" d="100"/>
          <a:sy n="80" d="100"/>
        </p:scale>
        <p:origin x="1227" y="32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Lst>
  </p:outlineViewPr>
  <p:notesTextViewPr>
    <p:cViewPr>
      <p:scale>
        <a:sx n="100" d="100"/>
        <a:sy n="100" d="100"/>
      </p:scale>
      <p:origin x="0" y="0"/>
    </p:cViewPr>
  </p:notesTextViewPr>
  <p:sorterViewPr>
    <p:cViewPr>
      <p:scale>
        <a:sx n="150" d="100"/>
        <a:sy n="150" d="100"/>
      </p:scale>
      <p:origin x="0" y="-32661"/>
    </p:cViewPr>
  </p:sorterViewPr>
  <p:notesViewPr>
    <p:cSldViewPr>
      <p:cViewPr>
        <p:scale>
          <a:sx n="75" d="100"/>
          <a:sy n="75" d="100"/>
        </p:scale>
        <p:origin x="-2346" y="-72"/>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26" Type="http://schemas.openxmlformats.org/officeDocument/2006/relationships/slide" Target="slides/slide28.xml"/><Relationship Id="rId21" Type="http://schemas.openxmlformats.org/officeDocument/2006/relationships/slide" Target="slides/slide23.xml"/><Relationship Id="rId42" Type="http://schemas.openxmlformats.org/officeDocument/2006/relationships/slide" Target="slides/slide44.xml"/><Relationship Id="rId47" Type="http://schemas.openxmlformats.org/officeDocument/2006/relationships/slide" Target="slides/slide49.xml"/><Relationship Id="rId63" Type="http://schemas.openxmlformats.org/officeDocument/2006/relationships/slide" Target="slides/slide65.xml"/><Relationship Id="rId68" Type="http://schemas.openxmlformats.org/officeDocument/2006/relationships/slide" Target="slides/slide70.xml"/><Relationship Id="rId7" Type="http://schemas.openxmlformats.org/officeDocument/2006/relationships/slide" Target="slides/slide9.xml"/><Relationship Id="rId2" Type="http://schemas.openxmlformats.org/officeDocument/2006/relationships/slide" Target="slides/slide4.xml"/><Relationship Id="rId16" Type="http://schemas.openxmlformats.org/officeDocument/2006/relationships/slide" Target="slides/slide18.xml"/><Relationship Id="rId29" Type="http://schemas.openxmlformats.org/officeDocument/2006/relationships/slide" Target="slides/slide31.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5.xml"/><Relationship Id="rId58" Type="http://schemas.openxmlformats.org/officeDocument/2006/relationships/slide" Target="slides/slide60.xml"/><Relationship Id="rId66" Type="http://schemas.openxmlformats.org/officeDocument/2006/relationships/slide" Target="slides/slide68.xml"/><Relationship Id="rId5" Type="http://schemas.openxmlformats.org/officeDocument/2006/relationships/slide" Target="slides/slide7.xml"/><Relationship Id="rId61" Type="http://schemas.openxmlformats.org/officeDocument/2006/relationships/slide" Target="slides/slide63.xml"/><Relationship Id="rId19" Type="http://schemas.openxmlformats.org/officeDocument/2006/relationships/slide" Target="slides/slide2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0.xml"/><Relationship Id="rId56" Type="http://schemas.openxmlformats.org/officeDocument/2006/relationships/slide" Target="slides/slide58.xml"/><Relationship Id="rId64" Type="http://schemas.openxmlformats.org/officeDocument/2006/relationships/slide" Target="slides/slide66.xml"/><Relationship Id="rId69" Type="http://schemas.openxmlformats.org/officeDocument/2006/relationships/slide" Target="slides/slide71.xml"/><Relationship Id="rId8" Type="http://schemas.openxmlformats.org/officeDocument/2006/relationships/slide" Target="slides/slide10.xml"/><Relationship Id="rId51" Type="http://schemas.openxmlformats.org/officeDocument/2006/relationships/slide" Target="slides/slide53.xml"/><Relationship Id="rId3" Type="http://schemas.openxmlformats.org/officeDocument/2006/relationships/slide" Target="slides/slide5.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59" Type="http://schemas.openxmlformats.org/officeDocument/2006/relationships/slide" Target="slides/slide61.xml"/><Relationship Id="rId67" Type="http://schemas.openxmlformats.org/officeDocument/2006/relationships/slide" Target="slides/slide69.xml"/><Relationship Id="rId20" Type="http://schemas.openxmlformats.org/officeDocument/2006/relationships/slide" Target="slides/slide22.xml"/><Relationship Id="rId41" Type="http://schemas.openxmlformats.org/officeDocument/2006/relationships/slide" Target="slides/slide43.xml"/><Relationship Id="rId54" Type="http://schemas.openxmlformats.org/officeDocument/2006/relationships/slide" Target="slides/slide56.xml"/><Relationship Id="rId62" Type="http://schemas.openxmlformats.org/officeDocument/2006/relationships/slide" Target="slides/slide64.xml"/><Relationship Id="rId70" Type="http://schemas.openxmlformats.org/officeDocument/2006/relationships/slide" Target="slides/slide72.xml"/><Relationship Id="rId1" Type="http://schemas.openxmlformats.org/officeDocument/2006/relationships/slide" Target="slides/slide3.xml"/><Relationship Id="rId6" Type="http://schemas.openxmlformats.org/officeDocument/2006/relationships/slide" Target="slides/slide8.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1.xml"/><Relationship Id="rId57" Type="http://schemas.openxmlformats.org/officeDocument/2006/relationships/slide" Target="slides/slide59.xml"/><Relationship Id="rId10" Type="http://schemas.openxmlformats.org/officeDocument/2006/relationships/slide" Target="slides/slide12.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2.xml"/><Relationship Id="rId65" Type="http://schemas.openxmlformats.org/officeDocument/2006/relationships/slide" Target="slides/slide67.xml"/><Relationship Id="rId4" Type="http://schemas.openxmlformats.org/officeDocument/2006/relationships/slide" Target="slides/slide6.xml"/><Relationship Id="rId9" Type="http://schemas.openxmlformats.org/officeDocument/2006/relationships/slide" Target="slides/slide11.xml"/><Relationship Id="rId13" Type="http://schemas.openxmlformats.org/officeDocument/2006/relationships/slide" Target="slides/slide15.xml"/><Relationship Id="rId18" Type="http://schemas.openxmlformats.org/officeDocument/2006/relationships/slide" Target="slides/slide20.xml"/><Relationship Id="rId39" Type="http://schemas.openxmlformats.org/officeDocument/2006/relationships/slide" Target="slides/slide41.xml"/><Relationship Id="rId34" Type="http://schemas.openxmlformats.org/officeDocument/2006/relationships/slide" Target="slides/slide36.xml"/><Relationship Id="rId50" Type="http://schemas.openxmlformats.org/officeDocument/2006/relationships/slide" Target="slides/slide52.xml"/><Relationship Id="rId55"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427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dirty="0" smtClean="0"/>
              <a:t>Click to edit Master notes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2947" name="Rectangle 3"/>
          <p:cNvSpPr>
            <a:spLocks noGrp="1" noRot="1" noChangeAspect="1"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530081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Liberation Sans" panose="020B0604020202020204"/>
        <a:ea typeface="+mn-ea"/>
        <a:cs typeface="+mn-cs"/>
      </a:defRPr>
    </a:lvl1pPr>
    <a:lvl2pPr marL="4572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2pPr>
    <a:lvl3pPr marL="9144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3pPr>
    <a:lvl4pPr marL="13716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4pPr>
    <a:lvl5pPr marL="18288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95325"/>
            <a:ext cx="4578350" cy="3433763"/>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0465" tIns="44439" rIns="90465" bIns="44439"/>
          <a:lstStyle/>
          <a:p>
            <a:endParaRPr lang="en-US" altLang="en-US" dirty="0" smtClean="0"/>
          </a:p>
        </p:txBody>
      </p:sp>
    </p:spTree>
    <p:extLst>
      <p:ext uri="{BB962C8B-B14F-4D97-AF65-F5344CB8AC3E}">
        <p14:creationId xmlns:p14="http://schemas.microsoft.com/office/powerpoint/2010/main" val="3802392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83888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16005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63966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Rot="1" noChangeAspect="1" noChangeArrowheads="1" noTextEdit="1"/>
          </p:cNvSpPr>
          <p:nvPr>
            <p:ph type="sldImg"/>
          </p:nvPr>
        </p:nvSpPr>
        <p:spPr>
          <a:ln/>
        </p:spPr>
      </p:sp>
      <p:sp>
        <p:nvSpPr>
          <p:cNvPr id="97283" name="Rectangle 1027"/>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20489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1531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95396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22974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07253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189270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10350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0364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9285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06843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84915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96213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51909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7642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96275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28914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50000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8862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93042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99561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Rot="1" noChangeAspect="1" noChangeArrowheads="1" noTextEdit="1"/>
          </p:cNvSpPr>
          <p:nvPr>
            <p:ph type="sldImg"/>
          </p:nvPr>
        </p:nvSpPr>
        <p:spPr>
          <a:ln/>
        </p:spPr>
      </p:sp>
      <p:sp>
        <p:nvSpPr>
          <p:cNvPr id="119811" name="Rectangle 1027"/>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56863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91321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59849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614163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44042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7863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20571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98995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7025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86867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1038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02366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38594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871756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34964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12452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927702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983906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2083027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417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41413" y="695325"/>
            <a:ext cx="4578350" cy="3433763"/>
          </a:xfrm>
          <a:ln/>
        </p:spPr>
      </p:sp>
      <p:sp>
        <p:nvSpPr>
          <p:cNvPr id="901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722597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184859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98409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837606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456776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899937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203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440547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793456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62637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9441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41413" y="695325"/>
            <a:ext cx="4578350" cy="3433763"/>
          </a:xfrm>
          <a:ln/>
        </p:spPr>
      </p:sp>
      <p:sp>
        <p:nvSpPr>
          <p:cNvPr id="911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905450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940651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181365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498743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513383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810806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351494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026740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637360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438590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extLst>
      <p:ext uri="{BB962C8B-B14F-4D97-AF65-F5344CB8AC3E}">
        <p14:creationId xmlns:p14="http://schemas.microsoft.com/office/powerpoint/2010/main" val="144365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1413" y="695325"/>
            <a:ext cx="4578350" cy="3433763"/>
          </a:xfrm>
          <a:ln/>
        </p:spPr>
      </p:sp>
      <p:sp>
        <p:nvSpPr>
          <p:cNvPr id="921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352047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extLst>
      <p:ext uri="{BB962C8B-B14F-4D97-AF65-F5344CB8AC3E}">
        <p14:creationId xmlns:p14="http://schemas.microsoft.com/office/powerpoint/2010/main" val="38686484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extLst>
      <p:ext uri="{BB962C8B-B14F-4D97-AF65-F5344CB8AC3E}">
        <p14:creationId xmlns:p14="http://schemas.microsoft.com/office/powerpoint/2010/main" val="7950795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133475" y="690563"/>
            <a:ext cx="4591050" cy="3443287"/>
          </a:xfrm>
          <a:ln cap="flat"/>
        </p:spPr>
      </p:sp>
      <p:sp>
        <p:nvSpPr>
          <p:cNvPr id="353283" name="Rectangle 3"/>
          <p:cNvSpPr>
            <a:spLocks noGrp="1" noChangeArrowheads="1"/>
          </p:cNvSpPr>
          <p:nvPr>
            <p:ph type="body" idx="1"/>
          </p:nvPr>
        </p:nvSpPr>
        <p:spPr>
          <a:xfrm>
            <a:off x="913986" y="4365739"/>
            <a:ext cx="5030029" cy="4134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2" rIns="92061" bIns="46032"/>
          <a:lstStyle/>
          <a:p>
            <a:endParaRPr lang="en-US" altLang="en-US" dirty="0" smtClean="0"/>
          </a:p>
        </p:txBody>
      </p:sp>
    </p:spTree>
    <p:extLst>
      <p:ext uri="{BB962C8B-B14F-4D97-AF65-F5344CB8AC3E}">
        <p14:creationId xmlns:p14="http://schemas.microsoft.com/office/powerpoint/2010/main" val="3950427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5281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Rot="1" noChangeAspect="1" noChangeArrowheads="1" noTextEdit="1"/>
          </p:cNvSpPr>
          <p:nvPr>
            <p:ph type="sldImg"/>
          </p:nvPr>
        </p:nvSpPr>
        <p:spPr>
          <a:ln/>
        </p:spPr>
      </p:sp>
      <p:sp>
        <p:nvSpPr>
          <p:cNvPr id="94211" name="Rectangle 1027"/>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05288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Liberation Sans" panose="020B0604020202020204"/>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5926199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837223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610254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30535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40596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55742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800600"/>
          </a:xfrm>
          <a:prstGeom prst="rect">
            <a:avLst/>
          </a:prstGeom>
        </p:spPr>
        <p:txBody>
          <a:bodyPr/>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1056974"/>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443607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Liberation Sans" panose="020B0604020202020204"/>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02173329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Liberation Sans" panose="020B0604020202020204"/>
              </a:defRPr>
            </a:lvl1pPr>
            <a:lvl2pPr>
              <a:defRPr sz="2400">
                <a:latin typeface="Liberation Sans" panose="020B0604020202020204"/>
              </a:defRPr>
            </a:lvl2pPr>
            <a:lvl3pPr>
              <a:defRPr sz="2000">
                <a:latin typeface="Liberation Sans" panose="020B0604020202020204"/>
              </a:defRPr>
            </a:lvl3pPr>
            <a:lvl4pPr>
              <a:defRPr sz="1800">
                <a:latin typeface="Liberation Sans" panose="020B0604020202020204"/>
              </a:defRPr>
            </a:lvl4pPr>
            <a:lvl5pPr>
              <a:defRPr sz="1800">
                <a:latin typeface="Liberation Sans" panose="020B0604020202020204"/>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Liberation Sans" panose="020B0604020202020204"/>
              </a:defRPr>
            </a:lvl1pPr>
            <a:lvl2pPr>
              <a:defRPr sz="2400">
                <a:latin typeface="Liberation Sans" panose="020B0604020202020204"/>
              </a:defRPr>
            </a:lvl2pPr>
            <a:lvl3pPr>
              <a:defRPr sz="2000">
                <a:latin typeface="Liberation Sans" panose="020B0604020202020204"/>
              </a:defRPr>
            </a:lvl3pPr>
            <a:lvl4pPr>
              <a:defRPr sz="1800">
                <a:latin typeface="Liberation Sans" panose="020B0604020202020204"/>
              </a:defRPr>
            </a:lvl4pPr>
            <a:lvl5pPr>
              <a:defRPr sz="1800">
                <a:latin typeface="Liberation Sans" panose="020B0604020202020204"/>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80593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Liberation Sans" panose="020B060402020202020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Liberation Sans" panose="020B0604020202020204"/>
              </a:defRPr>
            </a:lvl1pPr>
            <a:lvl2pPr>
              <a:defRPr sz="2000">
                <a:latin typeface="Liberation Sans" panose="020B0604020202020204"/>
              </a:defRPr>
            </a:lvl2pPr>
            <a:lvl3pPr>
              <a:defRPr sz="1800">
                <a:latin typeface="Liberation Sans" panose="020B0604020202020204"/>
              </a:defRPr>
            </a:lvl3pPr>
            <a:lvl4pPr>
              <a:defRPr sz="1600">
                <a:latin typeface="Liberation Sans" panose="020B0604020202020204"/>
              </a:defRPr>
            </a:lvl4pPr>
            <a:lvl5pPr>
              <a:defRPr sz="1600">
                <a:latin typeface="Liberation Sans" panose="020B0604020202020204"/>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Liberation Sans" panose="020B060402020202020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Liberation Sans" panose="020B0604020202020204"/>
              </a:defRPr>
            </a:lvl1pPr>
            <a:lvl2pPr>
              <a:defRPr sz="2000">
                <a:latin typeface="Liberation Sans" panose="020B0604020202020204"/>
              </a:defRPr>
            </a:lvl2pPr>
            <a:lvl3pPr>
              <a:defRPr sz="1800">
                <a:latin typeface="Liberation Sans" panose="020B0604020202020204"/>
              </a:defRPr>
            </a:lvl3pPr>
            <a:lvl4pPr>
              <a:defRPr sz="1600">
                <a:latin typeface="Liberation Sans" panose="020B0604020202020204"/>
              </a:defRPr>
            </a:lvl4pPr>
            <a:lvl5pPr>
              <a:defRPr sz="1600">
                <a:latin typeface="Liberation Sans" panose="020B0604020202020204"/>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570843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9696943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79093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Liberation Sans" panose="020B0604020202020204"/>
              </a:defRPr>
            </a:lvl1pPr>
            <a:lvl2pPr>
              <a:defRPr sz="2800">
                <a:latin typeface="Liberation Sans" panose="020B0604020202020204"/>
              </a:defRPr>
            </a:lvl2pPr>
            <a:lvl3pPr>
              <a:defRPr sz="2400">
                <a:latin typeface="Liberation Sans" panose="020B0604020202020204"/>
              </a:defRPr>
            </a:lvl3pPr>
            <a:lvl4pPr>
              <a:defRPr sz="2000">
                <a:latin typeface="Liberation Sans" panose="020B0604020202020204"/>
              </a:defRPr>
            </a:lvl4pPr>
            <a:lvl5pPr>
              <a:defRPr sz="2000">
                <a:latin typeface="Liberation Sans" panose="020B0604020202020204"/>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Liberation Sans" panose="020B060402020202020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0113382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Liberation Sans" panose="020B0604020202020204"/>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Liberation Sans" panose="020B060402020202020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38949692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1200" dirty="0">
                <a:solidFill>
                  <a:schemeClr val="tx1"/>
                </a:solidFill>
                <a:latin typeface="Liberation Sans" panose="020B0604020202020204"/>
              </a:rPr>
              <a:t>23-</a:t>
            </a:r>
            <a:fld id="{79AFD3F6-FB02-40DD-A5A7-B8FB684B8928}" type="slidenum">
              <a:rPr lang="en-US" altLang="en-US" sz="1200">
                <a:solidFill>
                  <a:schemeClr val="tx1"/>
                </a:solidFill>
                <a:latin typeface="Liberation Sans" panose="020B0604020202020204"/>
              </a:rPr>
              <a:pPr>
                <a:spcBef>
                  <a:spcPct val="50000"/>
                </a:spcBef>
              </a:pPr>
              <a:t>‹#›</a:t>
            </a:fld>
            <a:endParaRPr lang="en-US" altLang="en-US" sz="1200" dirty="0">
              <a:solidFill>
                <a:schemeClr val="tx1"/>
              </a:solidFill>
              <a:latin typeface="Liberation Sans"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ransition>
    <p:wipe dir="r"/>
  </p:transition>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Microsoft_Excel_97-2003_Worksheet1.xls"/></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Microsoft_Excel_97-2003_Worksheet2.xls"/></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2.emf"/><Relationship Id="rId4" Type="http://schemas.openxmlformats.org/officeDocument/2006/relationships/oleObject" Target="../embeddings/Microsoft_Excel_97-2003_Worksheet3.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oleObject" Target="../embeddings/Microsoft_Excel_97-2003_Worksheet4.xls"/></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4.emf"/><Relationship Id="rId4" Type="http://schemas.openxmlformats.org/officeDocument/2006/relationships/oleObject" Target="../embeddings/Microsoft_Excel_97-2003_Worksheet5.xls"/></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5.emf"/><Relationship Id="rId4" Type="http://schemas.openxmlformats.org/officeDocument/2006/relationships/oleObject" Target="../embeddings/Microsoft_Excel_97-2003_Worksheet6.xls"/></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6.emf"/><Relationship Id="rId4" Type="http://schemas.openxmlformats.org/officeDocument/2006/relationships/oleObject" Target="../embeddings/Microsoft_Excel_97-2003_Worksheet7.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7.emf"/><Relationship Id="rId4" Type="http://schemas.openxmlformats.org/officeDocument/2006/relationships/oleObject" Target="../embeddings/Microsoft_Excel_97-2003_Worksheet8.xls"/></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8.emf"/><Relationship Id="rId4" Type="http://schemas.openxmlformats.org/officeDocument/2006/relationships/oleObject" Target="../embeddings/Microsoft_Excel_97-2003_Worksheet9.xls"/></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862284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4746" name="Picture 10"/>
          <p:cNvPicPr>
            <a:picLocks noChangeAspect="1" noChangeArrowheads="1"/>
          </p:cNvPicPr>
          <p:nvPr/>
        </p:nvPicPr>
        <p:blipFill>
          <a:blip r:embed="rId3"/>
          <a:srcRect/>
          <a:stretch>
            <a:fillRect/>
          </a:stretch>
        </p:blipFill>
        <p:spPr bwMode="auto">
          <a:xfrm>
            <a:off x="3200400" y="1524000"/>
            <a:ext cx="5267325" cy="4475163"/>
          </a:xfrm>
          <a:prstGeom prst="rect">
            <a:avLst/>
          </a:prstGeom>
          <a:noFill/>
          <a:ln w="28575" cap="sq" cmpd="sng">
            <a:solidFill>
              <a:schemeClr val="tx2">
                <a:lumMod val="50000"/>
              </a:schemeClr>
            </a:solidFill>
            <a:prstDash val="solid"/>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2"/>
          <p:cNvSpPr>
            <a:spLocks noChangeArrowheads="1"/>
          </p:cNvSpPr>
          <p:nvPr/>
        </p:nvSpPr>
        <p:spPr bwMode="auto">
          <a:xfrm>
            <a:off x="381000" y="1762125"/>
            <a:ext cx="2590800" cy="1362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spcBef>
                <a:spcPct val="30000"/>
              </a:spcBef>
            </a:pPr>
            <a:r>
              <a:rPr lang="en-US" altLang="en-US" sz="2500" dirty="0">
                <a:solidFill>
                  <a:schemeClr val="tx1"/>
                </a:solidFill>
                <a:latin typeface="Liberation Sans" panose="020B0604020202020204"/>
              </a:rPr>
              <a:t>Company Product Life Cycle</a:t>
            </a:r>
          </a:p>
        </p:txBody>
      </p:sp>
      <p:sp>
        <p:nvSpPr>
          <p:cNvPr id="1229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7"/>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dirty="0">
                <a:solidFill>
                  <a:srgbClr val="C00000"/>
                </a:solidFill>
                <a:latin typeface="Liberation Sans" panose="020B0604020202020204"/>
              </a:rPr>
              <a:t>Classification of Cash Flows</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45000"/>
              </a:spcBef>
              <a:buSzPct val="80000"/>
            </a:pPr>
            <a:r>
              <a:rPr lang="en-US" altLang="en-US" sz="2800" dirty="0">
                <a:solidFill>
                  <a:srgbClr val="CC0000"/>
                </a:solidFill>
                <a:latin typeface="Liberation Sans" panose="020B0604020202020204"/>
              </a:rPr>
              <a:t>Format of the Statement of Cash Flows</a:t>
            </a:r>
          </a:p>
        </p:txBody>
      </p:sp>
      <p:sp>
        <p:nvSpPr>
          <p:cNvPr id="13315" name="Rectangle 6"/>
          <p:cNvSpPr>
            <a:spLocks noChangeArrowheads="1"/>
          </p:cNvSpPr>
          <p:nvPr/>
        </p:nvSpPr>
        <p:spPr bwMode="auto">
          <a:xfrm>
            <a:off x="609600" y="1981200"/>
            <a:ext cx="7772400" cy="2266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684213"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45000"/>
              </a:spcBef>
              <a:buSzPct val="80000"/>
            </a:pPr>
            <a:r>
              <a:rPr lang="en-US" altLang="en-US" sz="2500" dirty="0">
                <a:solidFill>
                  <a:schemeClr val="tx1"/>
                </a:solidFill>
                <a:latin typeface="Liberation Sans" panose="020B0604020202020204"/>
              </a:rPr>
              <a:t>Presentation:</a:t>
            </a:r>
          </a:p>
          <a:p>
            <a:pPr lvl="1" algn="l">
              <a:lnSpc>
                <a:spcPct val="120000"/>
              </a:lnSpc>
              <a:spcBef>
                <a:spcPct val="45000"/>
              </a:spcBef>
              <a:buFontTx/>
              <a:buAutoNum type="arabicPeriod"/>
            </a:pPr>
            <a:r>
              <a:rPr lang="en-US" altLang="en-US" sz="2300" b="0" dirty="0">
                <a:solidFill>
                  <a:srgbClr val="000000"/>
                </a:solidFill>
                <a:latin typeface="Liberation Sans" panose="020B0604020202020204"/>
              </a:rPr>
              <a:t>Operating activities. </a:t>
            </a:r>
          </a:p>
          <a:p>
            <a:pPr lvl="1" algn="l">
              <a:lnSpc>
                <a:spcPct val="120000"/>
              </a:lnSpc>
              <a:spcBef>
                <a:spcPct val="45000"/>
              </a:spcBef>
              <a:buFontTx/>
              <a:buAutoNum type="arabicPeriod"/>
            </a:pPr>
            <a:r>
              <a:rPr lang="en-US" altLang="en-US" sz="2300" b="0" dirty="0">
                <a:solidFill>
                  <a:srgbClr val="000000"/>
                </a:solidFill>
                <a:latin typeface="Liberation Sans" panose="020B0604020202020204"/>
              </a:rPr>
              <a:t>Investing activities.</a:t>
            </a:r>
          </a:p>
          <a:p>
            <a:pPr lvl="1" algn="l">
              <a:lnSpc>
                <a:spcPct val="120000"/>
              </a:lnSpc>
              <a:spcBef>
                <a:spcPct val="45000"/>
              </a:spcBef>
              <a:buFontTx/>
              <a:buAutoNum type="arabicPeriod"/>
            </a:pPr>
            <a:r>
              <a:rPr lang="en-US" altLang="en-US" sz="2300" b="0" dirty="0">
                <a:solidFill>
                  <a:srgbClr val="000000"/>
                </a:solidFill>
                <a:latin typeface="Liberation Sans" panose="020B0604020202020204"/>
              </a:rPr>
              <a:t>Financing activities.</a:t>
            </a:r>
          </a:p>
        </p:txBody>
      </p:sp>
      <p:sp>
        <p:nvSpPr>
          <p:cNvPr id="13316" name="Text Box 7"/>
          <p:cNvSpPr txBox="1">
            <a:spLocks noChangeArrowheads="1"/>
          </p:cNvSpPr>
          <p:nvPr/>
        </p:nvSpPr>
        <p:spPr bwMode="auto">
          <a:xfrm>
            <a:off x="4953000" y="2286000"/>
            <a:ext cx="2971800" cy="446088"/>
          </a:xfrm>
          <a:prstGeom prst="rect">
            <a:avLst/>
          </a:prstGeom>
          <a:solidFill>
            <a:srgbClr val="FFFFCC"/>
          </a:solidFill>
          <a:ln w="28575" cap="sq">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b="0" dirty="0">
                <a:latin typeface="Liberation Sans" panose="020B0604020202020204"/>
              </a:rPr>
              <a:t>Direct Method</a:t>
            </a:r>
          </a:p>
        </p:txBody>
      </p:sp>
      <p:sp>
        <p:nvSpPr>
          <p:cNvPr id="13317" name="Text Box 8"/>
          <p:cNvSpPr txBox="1">
            <a:spLocks noChangeArrowheads="1"/>
          </p:cNvSpPr>
          <p:nvPr/>
        </p:nvSpPr>
        <p:spPr bwMode="auto">
          <a:xfrm>
            <a:off x="4953000" y="2971800"/>
            <a:ext cx="2971800" cy="446088"/>
          </a:xfrm>
          <a:prstGeom prst="rect">
            <a:avLst/>
          </a:prstGeom>
          <a:solidFill>
            <a:srgbClr val="FFFFCC"/>
          </a:solidFill>
          <a:ln w="28575" cap="sq">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b="0" dirty="0">
                <a:latin typeface="Liberation Sans" panose="020B0604020202020204"/>
              </a:rPr>
              <a:t>Indirect Method</a:t>
            </a:r>
          </a:p>
        </p:txBody>
      </p:sp>
      <p:sp>
        <p:nvSpPr>
          <p:cNvPr id="1526793" name="AutoShape 9"/>
          <p:cNvSpPr>
            <a:spLocks/>
          </p:cNvSpPr>
          <p:nvPr/>
        </p:nvSpPr>
        <p:spPr bwMode="auto">
          <a:xfrm>
            <a:off x="4267200" y="2209800"/>
            <a:ext cx="381000" cy="1295400"/>
          </a:xfrm>
          <a:prstGeom prst="leftBrace">
            <a:avLst>
              <a:gd name="adj1" fmla="val 28333"/>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3319" name="Rectangle 11"/>
          <p:cNvSpPr>
            <a:spLocks noChangeArrowheads="1"/>
          </p:cNvSpPr>
          <p:nvPr/>
        </p:nvSpPr>
        <p:spPr bwMode="auto">
          <a:xfrm>
            <a:off x="609600" y="4572000"/>
            <a:ext cx="7848600" cy="9417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35000"/>
              </a:spcBef>
              <a:buSzPct val="80000"/>
            </a:pPr>
            <a:r>
              <a:rPr lang="en-US" altLang="en-US" sz="2300" dirty="0">
                <a:solidFill>
                  <a:srgbClr val="000000"/>
                </a:solidFill>
                <a:latin typeface="Liberation Sans" panose="020B0604020202020204"/>
              </a:rPr>
              <a:t>Report</a:t>
            </a:r>
            <a:r>
              <a:rPr lang="en-US" altLang="en-US" sz="2300" b="0" dirty="0">
                <a:solidFill>
                  <a:srgbClr val="000000"/>
                </a:solidFill>
                <a:latin typeface="Liberation Sans" panose="020B0604020202020204"/>
              </a:rPr>
              <a:t> inflows and outflows from investing and financing activities </a:t>
            </a:r>
            <a:r>
              <a:rPr lang="en-US" altLang="en-US" sz="2300" dirty="0">
                <a:solidFill>
                  <a:srgbClr val="000000"/>
                </a:solidFill>
                <a:latin typeface="Liberation Sans" panose="020B0604020202020204"/>
              </a:rPr>
              <a:t>separately</a:t>
            </a:r>
            <a:r>
              <a:rPr lang="en-US" altLang="en-US" sz="2300" b="0" dirty="0">
                <a:solidFill>
                  <a:srgbClr val="000000"/>
                </a:solidFill>
                <a:latin typeface="Liberation Sans" panose="020B0604020202020204"/>
              </a:rPr>
              <a:t>.</a:t>
            </a:r>
          </a:p>
        </p:txBody>
      </p:sp>
      <p:sp>
        <p:nvSpPr>
          <p:cNvPr id="1332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3" name="Rectangle 10"/>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smtClean="0">
                <a:solidFill>
                  <a:schemeClr val="tx2">
                    <a:lumMod val="50000"/>
                  </a:schemeClr>
                </a:solidFill>
                <a:latin typeface="Liberation Sans" panose="020B0604020202020204"/>
              </a:rPr>
              <a:t>STATEMENT OF CASH FLOWS</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381000"/>
            <a:ext cx="8549640" cy="52963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 Box 9"/>
          <p:cNvSpPr txBox="1">
            <a:spLocks noChangeArrowheads="1"/>
          </p:cNvSpPr>
          <p:nvPr/>
        </p:nvSpPr>
        <p:spPr bwMode="auto">
          <a:xfrm>
            <a:off x="240552" y="5709024"/>
            <a:ext cx="358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defRPr sz="12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ILLUSTRATION 23-2 </a:t>
            </a:r>
          </a:p>
          <a:p>
            <a:r>
              <a:rPr lang="en-US" altLang="en-US" b="0" dirty="0">
                <a:solidFill>
                  <a:schemeClr val="tx1"/>
                </a:solidFill>
              </a:rPr>
              <a:t>Format of the Statement of Cash Flows</a:t>
            </a:r>
          </a:p>
        </p:txBody>
      </p:sp>
      <p:sp>
        <p:nvSpPr>
          <p:cNvPr id="1434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Tree>
    <p:extLst>
      <p:ext uri="{BB962C8B-B14F-4D97-AF65-F5344CB8AC3E}">
        <p14:creationId xmlns:p14="http://schemas.microsoft.com/office/powerpoint/2010/main" val="246064076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Describe the usefulness and format of the statement of cash flows.</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Prepare a statement of cash flows.</a:t>
            </a:r>
          </a:p>
          <a:p>
            <a:pPr marL="341313" indent="-341313">
              <a:lnSpc>
                <a:spcPct val="115000"/>
              </a:lnSpc>
              <a:spcBef>
                <a:spcPct val="45000"/>
              </a:spcBef>
              <a:buClr>
                <a:srgbClr val="CC0000"/>
              </a:buClr>
              <a:buSzTx/>
              <a:buAutoNum type="arabicPlain"/>
            </a:pPr>
            <a:r>
              <a:rPr lang="en-US" sz="1900" b="0" kern="1200" dirty="0" smtClean="0">
                <a:solidFill>
                  <a:schemeClr val="tx1"/>
                </a:solidFill>
                <a:effectLst/>
                <a:latin typeface="Liberation Sans" panose="020B0604020202020204" pitchFamily="34" charset="0"/>
              </a:rPr>
              <a:t>Contrast </a:t>
            </a:r>
            <a:r>
              <a:rPr lang="en-US" sz="1900" b="0" kern="1200" dirty="0">
                <a:solidFill>
                  <a:schemeClr val="tx1"/>
                </a:solidFill>
                <a:effectLst/>
                <a:latin typeface="Liberation Sans" panose="020B0604020202020204" pitchFamily="34" charset="0"/>
              </a:rPr>
              <a:t>the direct and indirect methods of calculating net cash flow from operating activities.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457200" indent="-457200" algn="l">
              <a:lnSpc>
                <a:spcPct val="115000"/>
              </a:lnSpc>
              <a:spcBef>
                <a:spcPct val="45000"/>
              </a:spcBef>
              <a:buClr>
                <a:srgbClr val="CC0000"/>
              </a:buClr>
              <a:buFont typeface="Wingdings" panose="05000000000000000000" pitchFamily="2" charset="2"/>
              <a:buAutoNum type="arabicPlain" startAt="4"/>
            </a:pPr>
            <a:r>
              <a:rPr lang="en-US" sz="1900" b="0" dirty="0" smtClean="0">
                <a:latin typeface="Liberation Sans" panose="020B0604020202020204" pitchFamily="34" charset="0"/>
              </a:rPr>
              <a:t>Discuss special problems in preparing a statement of cash flows.</a:t>
            </a:r>
          </a:p>
          <a:p>
            <a:pPr marL="457200" indent="-457200" algn="l">
              <a:lnSpc>
                <a:spcPct val="115000"/>
              </a:lnSpc>
              <a:spcBef>
                <a:spcPct val="45000"/>
              </a:spcBef>
              <a:buClr>
                <a:srgbClr val="CC0000"/>
              </a:buClr>
              <a:buFont typeface="Wingdings" panose="05000000000000000000" pitchFamily="2" charset="2"/>
              <a:buAutoNum type="arabicPlain" startAt="4"/>
            </a:pPr>
            <a:r>
              <a:rPr lang="en-US" sz="1900" b="0" dirty="0" smtClean="0">
                <a:latin typeface="Liberation Sans" panose="020B0604020202020204" pitchFamily="34" charset="0"/>
              </a:rPr>
              <a:t>Explain the use of a worksheet in preparing a statement of cash flows.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
        <p:nvSpPr>
          <p:cNvPr id="11"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smtClean="0">
                <a:solidFill>
                  <a:schemeClr val="tx2">
                    <a:lumMod val="50000"/>
                  </a:schemeClr>
                </a:solidFill>
                <a:latin typeface="Liberation Sans" panose="020B0604020202020204" pitchFamily="34" charset="0"/>
              </a:rPr>
              <a:t>Statement of Cash Flows</a:t>
            </a:r>
            <a:endParaRPr lang="en-US" altLang="en-US" sz="4400" dirty="0">
              <a:solidFill>
                <a:schemeClr val="tx2">
                  <a:lumMod val="50000"/>
                </a:schemeClr>
              </a:solidFill>
              <a:latin typeface="Liberation Sans" panose="020B0604020202020204" pitchFamily="34" charset="0"/>
            </a:endParaRPr>
          </a:p>
        </p:txBody>
      </p:sp>
      <p:sp>
        <p:nvSpPr>
          <p:cNvPr id="12"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23</a:t>
            </a:r>
            <a:endParaRPr lang="en-US" altLang="en-US" sz="10700" b="0" dirty="0">
              <a:solidFill>
                <a:srgbClr val="006600"/>
              </a:solidFill>
              <a:latin typeface="Liberation Sans" panose="020B0604020202020204" pitchFamily="34" charset="0"/>
            </a:endParaRPr>
          </a:p>
        </p:txBody>
      </p:sp>
    </p:spTree>
    <p:extLst>
      <p:ext uri="{BB962C8B-B14F-4D97-AF65-F5344CB8AC3E}">
        <p14:creationId xmlns:p14="http://schemas.microsoft.com/office/powerpoint/2010/main" val="3472345913"/>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09600" y="1828800"/>
            <a:ext cx="4876800" cy="1892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684213"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600"/>
              </a:spcBef>
            </a:pPr>
            <a:r>
              <a:rPr lang="en-US" altLang="en-US" sz="2200" dirty="0">
                <a:solidFill>
                  <a:srgbClr val="000000"/>
                </a:solidFill>
                <a:latin typeface="Liberation Sans" panose="020B0604020202020204"/>
              </a:rPr>
              <a:t>Three Sources</a:t>
            </a:r>
            <a:r>
              <a:rPr lang="en-US" altLang="en-US" sz="2200" b="0" dirty="0">
                <a:solidFill>
                  <a:srgbClr val="000000"/>
                </a:solidFill>
                <a:latin typeface="Liberation Sans" panose="020B0604020202020204"/>
              </a:rPr>
              <a:t> of Information:</a:t>
            </a:r>
          </a:p>
          <a:p>
            <a:pPr lvl="1" algn="l">
              <a:lnSpc>
                <a:spcPct val="120000"/>
              </a:lnSpc>
              <a:spcBef>
                <a:spcPts val="600"/>
              </a:spcBef>
              <a:buClr>
                <a:schemeClr val="bg2"/>
              </a:buClr>
              <a:buFontTx/>
              <a:buAutoNum type="arabicPeriod"/>
            </a:pPr>
            <a:r>
              <a:rPr lang="en-US" altLang="en-US" sz="2100" b="0" dirty="0">
                <a:solidFill>
                  <a:srgbClr val="000000"/>
                </a:solidFill>
                <a:latin typeface="Liberation Sans" panose="020B0604020202020204"/>
              </a:rPr>
              <a:t>Comparative balance sheets.</a:t>
            </a:r>
          </a:p>
          <a:p>
            <a:pPr lvl="1" algn="l">
              <a:lnSpc>
                <a:spcPct val="120000"/>
              </a:lnSpc>
              <a:spcBef>
                <a:spcPts val="600"/>
              </a:spcBef>
              <a:buClr>
                <a:schemeClr val="bg2"/>
              </a:buClr>
              <a:buFontTx/>
              <a:buAutoNum type="arabicPeriod"/>
            </a:pPr>
            <a:r>
              <a:rPr lang="en-US" altLang="en-US" sz="2100" b="0" dirty="0">
                <a:solidFill>
                  <a:srgbClr val="000000"/>
                </a:solidFill>
                <a:latin typeface="Liberation Sans" panose="020B0604020202020204"/>
              </a:rPr>
              <a:t>Current income statement data.</a:t>
            </a:r>
          </a:p>
          <a:p>
            <a:pPr lvl="1" algn="l">
              <a:lnSpc>
                <a:spcPct val="120000"/>
              </a:lnSpc>
              <a:spcBef>
                <a:spcPts val="600"/>
              </a:spcBef>
              <a:buClr>
                <a:schemeClr val="bg2"/>
              </a:buClr>
              <a:buFontTx/>
              <a:buAutoNum type="arabicPeriod"/>
            </a:pPr>
            <a:r>
              <a:rPr lang="en-US" altLang="en-US" sz="2100" b="0" dirty="0">
                <a:solidFill>
                  <a:srgbClr val="000000"/>
                </a:solidFill>
                <a:latin typeface="Liberation Sans" panose="020B0604020202020204"/>
              </a:rPr>
              <a:t>Selected transaction data.</a:t>
            </a:r>
          </a:p>
        </p:txBody>
      </p:sp>
      <p:sp>
        <p:nvSpPr>
          <p:cNvPr id="15363" name="Rectangle 7"/>
          <p:cNvSpPr>
            <a:spLocks noChangeArrowheads="1"/>
          </p:cNvSpPr>
          <p:nvPr/>
        </p:nvSpPr>
        <p:spPr bwMode="auto">
          <a:xfrm>
            <a:off x="609600" y="3886200"/>
            <a:ext cx="8001000" cy="2335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371600" indent="-1371600">
              <a:tabLst>
                <a:tab pos="228600" algn="l"/>
              </a:tabLst>
              <a:defRPr b="1">
                <a:solidFill>
                  <a:schemeClr val="folHlink"/>
                </a:solidFill>
                <a:latin typeface="Comic Sans MS" panose="030F0702030302020204" pitchFamily="66" charset="0"/>
              </a:defRPr>
            </a:lvl1pPr>
            <a:lvl2pPr marL="742950" indent="-285750">
              <a:tabLst>
                <a:tab pos="228600" algn="l"/>
              </a:tabLst>
              <a:defRPr b="1">
                <a:solidFill>
                  <a:schemeClr val="folHlink"/>
                </a:solidFill>
                <a:latin typeface="Comic Sans MS" panose="030F0702030302020204" pitchFamily="66" charset="0"/>
              </a:defRPr>
            </a:lvl2pPr>
            <a:lvl3pPr marL="1143000" indent="-228600">
              <a:tabLst>
                <a:tab pos="228600" algn="l"/>
              </a:tabLst>
              <a:defRPr b="1">
                <a:solidFill>
                  <a:schemeClr val="folHlink"/>
                </a:solidFill>
                <a:latin typeface="Comic Sans MS" panose="030F0702030302020204" pitchFamily="66" charset="0"/>
              </a:defRPr>
            </a:lvl3pPr>
            <a:lvl4pPr marL="1600200" indent="-228600">
              <a:tabLst>
                <a:tab pos="228600" algn="l"/>
              </a:tabLst>
              <a:defRPr b="1">
                <a:solidFill>
                  <a:schemeClr val="folHlink"/>
                </a:solidFill>
                <a:latin typeface="Comic Sans MS" panose="030F0702030302020204" pitchFamily="66" charset="0"/>
              </a:defRPr>
            </a:lvl4pPr>
            <a:lvl5pPr marL="2057400" indent="-228600">
              <a:tabLst>
                <a:tab pos="228600" algn="l"/>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228600" algn="l"/>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228600" algn="l"/>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228600" algn="l"/>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228600" algn="l"/>
              </a:tabLst>
              <a:defRPr b="1">
                <a:solidFill>
                  <a:schemeClr val="folHlink"/>
                </a:solidFill>
                <a:latin typeface="Comic Sans MS" panose="030F0702030302020204" pitchFamily="66" charset="0"/>
              </a:defRPr>
            </a:lvl9pPr>
          </a:lstStyle>
          <a:p>
            <a:pPr algn="l">
              <a:lnSpc>
                <a:spcPct val="120000"/>
              </a:lnSpc>
              <a:spcBef>
                <a:spcPts val="600"/>
              </a:spcBef>
            </a:pPr>
            <a:r>
              <a:rPr lang="en-US" altLang="en-US" sz="2200" dirty="0">
                <a:solidFill>
                  <a:srgbClr val="000000"/>
                </a:solidFill>
                <a:latin typeface="Liberation Sans" panose="020B0604020202020204"/>
              </a:rPr>
              <a:t>Three Major Steps</a:t>
            </a:r>
            <a:r>
              <a:rPr lang="en-US" altLang="en-US" sz="2200" b="0" dirty="0">
                <a:solidFill>
                  <a:srgbClr val="000000"/>
                </a:solidFill>
                <a:latin typeface="Liberation Sans" panose="020B0604020202020204"/>
              </a:rPr>
              <a:t>:</a:t>
            </a:r>
          </a:p>
          <a:p>
            <a:pPr algn="l">
              <a:lnSpc>
                <a:spcPct val="120000"/>
              </a:lnSpc>
              <a:spcBef>
                <a:spcPts val="600"/>
              </a:spcBef>
              <a:buClr>
                <a:srgbClr val="800000"/>
              </a:buClr>
              <a:buSzPct val="95000"/>
            </a:pPr>
            <a:r>
              <a:rPr lang="en-US" altLang="en-US" sz="2200" b="0" dirty="0">
                <a:solidFill>
                  <a:srgbClr val="800000"/>
                </a:solidFill>
                <a:latin typeface="Liberation Sans" panose="020B0604020202020204"/>
              </a:rPr>
              <a:t>	</a:t>
            </a:r>
            <a:r>
              <a:rPr lang="en-US" altLang="en-US" sz="2100" b="0" dirty="0">
                <a:solidFill>
                  <a:schemeClr val="tx1"/>
                </a:solidFill>
                <a:latin typeface="Liberation Sans" panose="020B0604020202020204"/>
              </a:rPr>
              <a:t>Step 1. 	Determine change in cash.</a:t>
            </a:r>
          </a:p>
          <a:p>
            <a:pPr algn="l">
              <a:lnSpc>
                <a:spcPct val="120000"/>
              </a:lnSpc>
              <a:spcBef>
                <a:spcPts val="600"/>
              </a:spcBef>
              <a:buClr>
                <a:srgbClr val="800000"/>
              </a:buClr>
              <a:buSzPct val="95000"/>
            </a:pPr>
            <a:r>
              <a:rPr lang="en-US" altLang="en-US" sz="2100" b="0" dirty="0">
                <a:solidFill>
                  <a:schemeClr val="tx1"/>
                </a:solidFill>
                <a:latin typeface="Liberation Sans" panose="020B0604020202020204"/>
              </a:rPr>
              <a:t>	Step 2. 	Determine net cash flow from operating activities.</a:t>
            </a:r>
          </a:p>
          <a:p>
            <a:pPr algn="l">
              <a:lnSpc>
                <a:spcPct val="120000"/>
              </a:lnSpc>
              <a:spcBef>
                <a:spcPts val="600"/>
              </a:spcBef>
              <a:buClr>
                <a:srgbClr val="800000"/>
              </a:buClr>
              <a:buSzPct val="95000"/>
            </a:pPr>
            <a:r>
              <a:rPr lang="en-US" altLang="en-US" sz="2100" b="0" dirty="0">
                <a:solidFill>
                  <a:schemeClr val="tx1"/>
                </a:solidFill>
                <a:latin typeface="Liberation Sans" panose="020B0604020202020204"/>
              </a:rPr>
              <a:t>	Step 3. 	Determine </a:t>
            </a:r>
            <a:r>
              <a:rPr lang="en-US" altLang="en-US" sz="2100" b="0" dirty="0">
                <a:solidFill>
                  <a:srgbClr val="000000"/>
                </a:solidFill>
                <a:latin typeface="Liberation Sans" panose="020B0604020202020204"/>
              </a:rPr>
              <a:t>net cash flows from investing and financing activities.</a:t>
            </a:r>
          </a:p>
        </p:txBody>
      </p:sp>
      <p:sp>
        <p:nvSpPr>
          <p:cNvPr id="1536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8"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Rectangle 10"/>
          <p:cNvSpPr>
            <a:spLocks noChangeArrowheads="1"/>
          </p:cNvSpPr>
          <p:nvPr/>
        </p:nvSpPr>
        <p:spPr bwMode="auto">
          <a:xfrm>
            <a:off x="609600" y="381000"/>
            <a:ext cx="8153400" cy="107721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smtClean="0">
                <a:solidFill>
                  <a:schemeClr val="tx2">
                    <a:lumMod val="75000"/>
                  </a:schemeClr>
                </a:solidFill>
                <a:latin typeface="Liberation Sans" panose="020B0604020202020204"/>
              </a:rPr>
              <a:t>PREPARATION OF STATEMENT OF CASH FLOWS</a:t>
            </a:r>
            <a:endParaRPr lang="en-US" sz="3200" dirty="0">
              <a:solidFill>
                <a:schemeClr val="tx2">
                  <a:lumMod val="75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609600" y="1371600"/>
            <a:ext cx="7924800" cy="405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200" dirty="0">
                <a:solidFill>
                  <a:schemeClr val="tx1"/>
                </a:solidFill>
                <a:latin typeface="Liberation Sans" panose="020B0604020202020204"/>
              </a:rPr>
              <a:t>Illustration:</a:t>
            </a:r>
            <a:r>
              <a:rPr lang="en-US" altLang="en-US" sz="2200" b="0" dirty="0">
                <a:solidFill>
                  <a:schemeClr val="tx1"/>
                </a:solidFill>
                <a:latin typeface="Liberation Sans" panose="020B0604020202020204"/>
              </a:rPr>
              <a:t> </a:t>
            </a:r>
            <a:r>
              <a:rPr lang="en-US" altLang="en-US" sz="2200" b="0" dirty="0" smtClean="0">
                <a:solidFill>
                  <a:schemeClr val="tx1"/>
                </a:solidFill>
                <a:latin typeface="Liberation Sans" panose="020B0604020202020204"/>
              </a:rPr>
              <a:t>Tax </a:t>
            </a:r>
            <a:r>
              <a:rPr lang="en-US" altLang="en-US" sz="2200" b="0" dirty="0">
                <a:solidFill>
                  <a:schemeClr val="tx1"/>
                </a:solidFill>
                <a:latin typeface="Liberation Sans" panose="020B0604020202020204"/>
              </a:rPr>
              <a:t>Consultants Inc. started on January 1, </a:t>
            </a:r>
            <a:r>
              <a:rPr lang="en-US" altLang="en-US" sz="2200" b="0" dirty="0" smtClean="0">
                <a:solidFill>
                  <a:schemeClr val="tx1"/>
                </a:solidFill>
                <a:latin typeface="Liberation Sans" panose="020B0604020202020204"/>
              </a:rPr>
              <a:t>2016, </a:t>
            </a:r>
            <a:r>
              <a:rPr lang="en-US" altLang="en-US" sz="2200" b="0" dirty="0">
                <a:solidFill>
                  <a:schemeClr val="tx1"/>
                </a:solidFill>
                <a:latin typeface="Liberation Sans" panose="020B0604020202020204"/>
              </a:rPr>
              <a:t>when it issued 60,000 shares of $1 par value common stock for $60,000 cash. The company rented its office space, furniture, and equipment, and performed tax consulting services throughout the first year.  </a:t>
            </a:r>
          </a:p>
          <a:p>
            <a:pPr algn="l">
              <a:lnSpc>
                <a:spcPct val="125000"/>
              </a:lnSpc>
              <a:spcBef>
                <a:spcPts val="1200"/>
              </a:spcBef>
            </a:pPr>
            <a:r>
              <a:rPr lang="en-US" altLang="en-US" sz="2200" b="0" dirty="0">
                <a:solidFill>
                  <a:schemeClr val="tx1"/>
                </a:solidFill>
                <a:latin typeface="Liberation Sans" panose="020B0604020202020204"/>
              </a:rPr>
              <a:t>The comparative balance sheets at the beginning and end of the year </a:t>
            </a:r>
            <a:r>
              <a:rPr lang="en-US" altLang="en-US" sz="2200" b="0" dirty="0" smtClean="0">
                <a:solidFill>
                  <a:schemeClr val="tx1"/>
                </a:solidFill>
                <a:latin typeface="Liberation Sans" panose="020B0604020202020204"/>
              </a:rPr>
              <a:t>2016 </a:t>
            </a:r>
            <a:r>
              <a:rPr lang="en-US" altLang="en-US" sz="2200" b="0" dirty="0">
                <a:solidFill>
                  <a:schemeClr val="tx1"/>
                </a:solidFill>
                <a:latin typeface="Liberation Sans" panose="020B0604020202020204"/>
              </a:rPr>
              <a:t>appear in Illustration 23-3.  Illustration 23-4 shows the income statement and additional information for Tax Consultants.</a:t>
            </a:r>
          </a:p>
        </p:txBody>
      </p:sp>
      <p:sp>
        <p:nvSpPr>
          <p:cNvPr id="1741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 name="Rectangle 10"/>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CC0000"/>
                </a:solidFill>
                <a:latin typeface="Liberation Sans" panose="020B0604020202020204"/>
              </a:rPr>
              <a:t>Illustrations—Tax Consultants Inc.</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6702" y="269814"/>
            <a:ext cx="7794280" cy="3636088"/>
          </a:xfrm>
          <a:prstGeom prst="rect">
            <a:avLst/>
          </a:prstGeom>
        </p:spPr>
      </p:pic>
      <p:sp>
        <p:nvSpPr>
          <p:cNvPr id="1628170" name="Line 10"/>
          <p:cNvSpPr>
            <a:spLocks noChangeShapeType="1"/>
          </p:cNvSpPr>
          <p:nvPr/>
        </p:nvSpPr>
        <p:spPr bwMode="auto">
          <a:xfrm>
            <a:off x="5114925" y="6608763"/>
            <a:ext cx="1295400" cy="0"/>
          </a:xfrm>
          <a:prstGeom prst="line">
            <a:avLst/>
          </a:prstGeom>
          <a:noFill/>
          <a:ln w="28575" cap="sq">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8436" name="Rectangle 13"/>
          <p:cNvSpPr>
            <a:spLocks noChangeArrowheads="1"/>
          </p:cNvSpPr>
          <p:nvPr/>
        </p:nvSpPr>
        <p:spPr bwMode="auto">
          <a:xfrm>
            <a:off x="304800" y="228600"/>
            <a:ext cx="2159000" cy="830997"/>
          </a:xfrm>
          <a:prstGeom prst="rect">
            <a:avLst/>
          </a:prstGeom>
          <a:solidFill>
            <a:schemeClr val="accent3"/>
          </a:solidFill>
          <a:ln>
            <a:solidFill>
              <a:schemeClr val="tx1"/>
            </a:solidFill>
          </a:ln>
          <a:effectLst/>
        </p:spPr>
        <p:txBody>
          <a:bodyPr>
            <a:spAutoFit/>
          </a:bodyPr>
          <a:lstStyle/>
          <a:p>
            <a:pPr algn="l"/>
            <a:r>
              <a:rPr lang="en-US" altLang="en-US" sz="1200" dirty="0" smtClean="0">
                <a:solidFill>
                  <a:srgbClr val="006600"/>
                </a:solidFill>
                <a:latin typeface="Liberation Sans" panose="020B0604020202020204"/>
              </a:rPr>
              <a:t>ILLUSTRATION 23-3</a:t>
            </a:r>
          </a:p>
          <a:p>
            <a:pPr algn="l"/>
            <a:r>
              <a:rPr lang="en-US" altLang="en-US" sz="1200" b="0" dirty="0" smtClean="0">
                <a:solidFill>
                  <a:schemeClr val="tx1"/>
                </a:solidFill>
                <a:latin typeface="Liberation Sans" panose="020B0604020202020204"/>
              </a:rPr>
              <a:t>Comparative </a:t>
            </a:r>
            <a:r>
              <a:rPr lang="en-US" altLang="en-US" sz="1200" b="0" dirty="0">
                <a:solidFill>
                  <a:schemeClr val="tx1"/>
                </a:solidFill>
                <a:latin typeface="Liberation Sans" panose="020B0604020202020204"/>
              </a:rPr>
              <a:t>Balance Sheets, Tax Consultants Inc., Year 1</a:t>
            </a:r>
          </a:p>
        </p:txBody>
      </p:sp>
      <p:pic>
        <p:nvPicPr>
          <p:cNvPr id="1844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343400"/>
            <a:ext cx="6486525" cy="2289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stretch>
            <a:fillRect/>
          </a:stretch>
        </p:blipFill>
        <p:spPr>
          <a:xfrm>
            <a:off x="1207957" y="3997602"/>
            <a:ext cx="7789619" cy="2736390"/>
          </a:xfrm>
          <a:prstGeom prst="rect">
            <a:avLst/>
          </a:prstGeom>
        </p:spPr>
      </p:pic>
      <p:sp>
        <p:nvSpPr>
          <p:cNvPr id="18437" name="Rectangle 14"/>
          <p:cNvSpPr>
            <a:spLocks noChangeArrowheads="1"/>
          </p:cNvSpPr>
          <p:nvPr/>
        </p:nvSpPr>
        <p:spPr bwMode="auto">
          <a:xfrm>
            <a:off x="304800" y="5181600"/>
            <a:ext cx="1752600" cy="830997"/>
          </a:xfrm>
          <a:prstGeom prst="rect">
            <a:avLst/>
          </a:prstGeom>
          <a:solidFill>
            <a:schemeClr val="accent3"/>
          </a:solidFill>
          <a:ln>
            <a:solidFill>
              <a:schemeClr val="tx1"/>
            </a:solidFill>
          </a:ln>
          <a:effec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23-4</a:t>
            </a:r>
          </a:p>
          <a:p>
            <a:pPr algn="l"/>
            <a:r>
              <a:rPr lang="en-US" altLang="en-US" sz="1200" b="0" dirty="0" smtClean="0">
                <a:latin typeface="Liberation Sans" panose="020B0604020202020204"/>
              </a:rPr>
              <a:t>Income </a:t>
            </a:r>
            <a:r>
              <a:rPr lang="en-US" altLang="en-US" sz="1200" b="0" dirty="0">
                <a:latin typeface="Liberation Sans" panose="020B0604020202020204"/>
              </a:rPr>
              <a:t>Statement, Tax Consultants Inc., Year 1</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1"/>
          <p:cNvSpPr>
            <a:spLocks noChangeArrowheads="1"/>
          </p:cNvSpPr>
          <p:nvPr/>
        </p:nvSpPr>
        <p:spPr bwMode="auto">
          <a:xfrm>
            <a:off x="611188" y="1371600"/>
            <a:ext cx="6364243"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800" dirty="0">
                <a:solidFill>
                  <a:srgbClr val="006600"/>
                </a:solidFill>
                <a:latin typeface="Liberation Sans" panose="020B0604020202020204"/>
              </a:rPr>
              <a:t>Step 1: Determine the Change in Cash</a:t>
            </a:r>
          </a:p>
        </p:txBody>
      </p:sp>
      <p:sp>
        <p:nvSpPr>
          <p:cNvPr id="1946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Rectangle 10"/>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CC0000"/>
                </a:solidFill>
                <a:latin typeface="Liberation Sans" panose="020B0604020202020204"/>
              </a:rPr>
              <a:t>Illustrations—Tax Consultants Inc.</a:t>
            </a:r>
          </a:p>
        </p:txBody>
      </p:sp>
      <p:pic>
        <p:nvPicPr>
          <p:cNvPr id="9" name="Picture 8"/>
          <p:cNvPicPr>
            <a:picLocks noChangeAspect="1"/>
          </p:cNvPicPr>
          <p:nvPr/>
        </p:nvPicPr>
        <p:blipFill>
          <a:blip r:embed="rId3"/>
          <a:stretch>
            <a:fillRect/>
          </a:stretch>
        </p:blipFill>
        <p:spPr>
          <a:xfrm>
            <a:off x="646702" y="2078912"/>
            <a:ext cx="7794280" cy="3636088"/>
          </a:xfrm>
          <a:prstGeom prst="rect">
            <a:avLst/>
          </a:prstGeom>
        </p:spPr>
      </p:pic>
      <p:sp>
        <p:nvSpPr>
          <p:cNvPr id="1630231" name="AutoShape 23"/>
          <p:cNvSpPr>
            <a:spLocks noChangeArrowheads="1"/>
          </p:cNvSpPr>
          <p:nvPr/>
        </p:nvSpPr>
        <p:spPr bwMode="auto">
          <a:xfrm rot="10800000">
            <a:off x="8167688" y="3394633"/>
            <a:ext cx="533400" cy="228600"/>
          </a:xfrm>
          <a:prstGeom prst="notchedRightArrow">
            <a:avLst>
              <a:gd name="adj1" fmla="val 50000"/>
              <a:gd name="adj2" fmla="val 58333"/>
            </a:avLst>
          </a:prstGeom>
          <a:solidFill>
            <a:schemeClr val="bg1"/>
          </a:solidFill>
          <a:ln w="28575" cap="sq">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 name="Rectangle 13"/>
          <p:cNvSpPr>
            <a:spLocks noChangeArrowheads="1"/>
          </p:cNvSpPr>
          <p:nvPr/>
        </p:nvSpPr>
        <p:spPr bwMode="auto">
          <a:xfrm>
            <a:off x="609600" y="5764035"/>
            <a:ext cx="3048000" cy="646331"/>
          </a:xfrm>
          <a:prstGeom prst="rect">
            <a:avLst/>
          </a:prstGeom>
          <a:solidFill>
            <a:schemeClr val="accent3"/>
          </a:solidFill>
          <a:ln>
            <a:noFill/>
          </a:ln>
          <a:effectLst/>
        </p:spPr>
        <p:txBody>
          <a:bodyPr wrap="square">
            <a:spAutoFit/>
          </a:bodyPr>
          <a:lstStyle/>
          <a:p>
            <a:pPr algn="l"/>
            <a:r>
              <a:rPr lang="en-US" altLang="en-US" sz="1200" dirty="0" smtClean="0">
                <a:solidFill>
                  <a:srgbClr val="006600"/>
                </a:solidFill>
                <a:latin typeface="Liberation Sans" panose="020B0604020202020204"/>
              </a:rPr>
              <a:t>ILLUSTRATION 23-3</a:t>
            </a:r>
          </a:p>
          <a:p>
            <a:pPr algn="l"/>
            <a:r>
              <a:rPr lang="en-US" altLang="en-US" sz="1200" b="0" dirty="0" smtClean="0">
                <a:solidFill>
                  <a:schemeClr val="tx1"/>
                </a:solidFill>
                <a:latin typeface="Liberation Sans" panose="020B0604020202020204"/>
              </a:rPr>
              <a:t>Comparative </a:t>
            </a:r>
            <a:r>
              <a:rPr lang="en-US" altLang="en-US" sz="1200" b="0" dirty="0">
                <a:solidFill>
                  <a:schemeClr val="tx1"/>
                </a:solidFill>
                <a:latin typeface="Liberation Sans" panose="020B0604020202020204"/>
              </a:rPr>
              <a:t>Balance Sheets, Tax Consultants Inc., Year 1</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ChangeArrowheads="1"/>
          </p:cNvSpPr>
          <p:nvPr/>
        </p:nvSpPr>
        <p:spPr bwMode="auto">
          <a:xfrm>
            <a:off x="609600" y="2516188"/>
            <a:ext cx="7848600" cy="3351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70000"/>
              </a:spcBef>
              <a:buClr>
                <a:srgbClr val="C00000"/>
              </a:buClr>
              <a:buSzPct val="80000"/>
              <a:buFont typeface="Wingdings" panose="05000000000000000000" pitchFamily="2" charset="2"/>
              <a:buChar char="u"/>
            </a:pPr>
            <a:r>
              <a:rPr lang="en-US" altLang="en-US" sz="2100" b="0" dirty="0">
                <a:solidFill>
                  <a:schemeClr val="tx1"/>
                </a:solidFill>
                <a:latin typeface="Liberation Sans" panose="020B0604020202020204"/>
              </a:rPr>
              <a:t>Company must determine revenues and expenses on a </a:t>
            </a:r>
            <a:r>
              <a:rPr lang="en-US" altLang="en-US" sz="2100" dirty="0">
                <a:solidFill>
                  <a:schemeClr val="tx1"/>
                </a:solidFill>
                <a:latin typeface="Liberation Sans" panose="020B0604020202020204"/>
              </a:rPr>
              <a:t>cash basis</a:t>
            </a:r>
            <a:r>
              <a:rPr lang="en-US" altLang="en-US" sz="2100" b="0" dirty="0">
                <a:solidFill>
                  <a:schemeClr val="tx1"/>
                </a:solidFill>
                <a:latin typeface="Liberation Sans" panose="020B0604020202020204"/>
              </a:rPr>
              <a:t>. </a:t>
            </a:r>
          </a:p>
          <a:p>
            <a:pPr algn="l">
              <a:lnSpc>
                <a:spcPct val="125000"/>
              </a:lnSpc>
              <a:spcBef>
                <a:spcPct val="70000"/>
              </a:spcBef>
              <a:buClr>
                <a:srgbClr val="C00000"/>
              </a:buClr>
              <a:buSzPct val="80000"/>
              <a:buFont typeface="Wingdings" panose="05000000000000000000" pitchFamily="2" charset="2"/>
              <a:buChar char="u"/>
            </a:pPr>
            <a:r>
              <a:rPr lang="en-US" altLang="en-US" sz="2100" dirty="0">
                <a:solidFill>
                  <a:schemeClr val="tx1"/>
                </a:solidFill>
                <a:latin typeface="Liberation Sans" panose="020B0604020202020204"/>
              </a:rPr>
              <a:t>Eliminate</a:t>
            </a:r>
            <a:r>
              <a:rPr lang="en-US" altLang="en-US" sz="2100" b="0" dirty="0">
                <a:solidFill>
                  <a:schemeClr val="tx1"/>
                </a:solidFill>
                <a:latin typeface="Liberation Sans" panose="020B0604020202020204"/>
              </a:rPr>
              <a:t> the effects of income statement transactions that do not result in an increase or decrease in cash.</a:t>
            </a:r>
          </a:p>
          <a:p>
            <a:pPr algn="l">
              <a:lnSpc>
                <a:spcPct val="125000"/>
              </a:lnSpc>
              <a:spcBef>
                <a:spcPct val="70000"/>
              </a:spcBef>
              <a:buClr>
                <a:srgbClr val="C00000"/>
              </a:buClr>
              <a:buSzPct val="80000"/>
              <a:buFont typeface="Wingdings" panose="05000000000000000000" pitchFamily="2" charset="2"/>
              <a:buChar char="u"/>
            </a:pPr>
            <a:r>
              <a:rPr lang="en-US" altLang="en-US" sz="2100" b="0" dirty="0">
                <a:solidFill>
                  <a:schemeClr val="tx1"/>
                </a:solidFill>
                <a:latin typeface="Liberation Sans" panose="020B0604020202020204"/>
              </a:rPr>
              <a:t>Convert net income to net cash flow from operating activities through either a </a:t>
            </a:r>
            <a:r>
              <a:rPr lang="en-US" altLang="en-US" sz="2100" dirty="0">
                <a:solidFill>
                  <a:schemeClr val="tx1"/>
                </a:solidFill>
                <a:latin typeface="Liberation Sans" panose="020B0604020202020204"/>
              </a:rPr>
              <a:t>direct</a:t>
            </a:r>
            <a:r>
              <a:rPr lang="en-US" altLang="en-US" sz="2100" b="0" dirty="0">
                <a:solidFill>
                  <a:schemeClr val="tx1"/>
                </a:solidFill>
                <a:latin typeface="Liberation Sans" panose="020B0604020202020204"/>
              </a:rPr>
              <a:t> method or an </a:t>
            </a:r>
            <a:r>
              <a:rPr lang="en-US" altLang="en-US" sz="2100" dirty="0">
                <a:solidFill>
                  <a:schemeClr val="tx1"/>
                </a:solidFill>
                <a:latin typeface="Liberation Sans" panose="020B0604020202020204"/>
              </a:rPr>
              <a:t>indirect</a:t>
            </a:r>
            <a:r>
              <a:rPr lang="en-US" altLang="en-US" sz="2100" b="0" dirty="0">
                <a:solidFill>
                  <a:schemeClr val="tx1"/>
                </a:solidFill>
                <a:latin typeface="Liberation Sans" panose="020B0604020202020204"/>
              </a:rPr>
              <a:t> method.</a:t>
            </a:r>
          </a:p>
        </p:txBody>
      </p:sp>
      <p:sp>
        <p:nvSpPr>
          <p:cNvPr id="21507" name="Rectangle 11"/>
          <p:cNvSpPr>
            <a:spLocks noChangeArrowheads="1"/>
          </p:cNvSpPr>
          <p:nvPr/>
        </p:nvSpPr>
        <p:spPr bwMode="auto">
          <a:xfrm>
            <a:off x="611188" y="1371600"/>
            <a:ext cx="7961312" cy="954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800" dirty="0">
                <a:solidFill>
                  <a:srgbClr val="006600"/>
                </a:solidFill>
                <a:latin typeface="Liberation Sans" panose="020B0604020202020204"/>
              </a:rPr>
              <a:t>Step 2: Determine the Net Cash Flow from Operating Activities</a:t>
            </a:r>
          </a:p>
        </p:txBody>
      </p:sp>
      <p:sp>
        <p:nvSpPr>
          <p:cNvPr id="2150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10"/>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dirty="0">
                <a:solidFill>
                  <a:srgbClr val="CC0000"/>
                </a:solidFill>
                <a:latin typeface="Liberation Sans" panose="020B0604020202020204"/>
              </a:rPr>
              <a:t>Illustrations—Tax Consultants Inc.</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0890" y="2547158"/>
            <a:ext cx="8382219" cy="3777442"/>
          </a:xfrm>
          <a:prstGeom prst="rect">
            <a:avLst/>
          </a:prstGeom>
        </p:spPr>
      </p:pic>
      <p:sp>
        <p:nvSpPr>
          <p:cNvPr id="22535" name="Rectangle 11"/>
          <p:cNvSpPr>
            <a:spLocks noChangeArrowheads="1"/>
          </p:cNvSpPr>
          <p:nvPr/>
        </p:nvSpPr>
        <p:spPr bwMode="auto">
          <a:xfrm>
            <a:off x="611188" y="1371600"/>
            <a:ext cx="5637212" cy="954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800" dirty="0">
                <a:solidFill>
                  <a:srgbClr val="006600"/>
                </a:solidFill>
                <a:latin typeface="Liberation Sans" panose="020B0604020202020204"/>
              </a:rPr>
              <a:t>Step 2: Determine the Net Cash Flow from Operating Activities</a:t>
            </a:r>
          </a:p>
        </p:txBody>
      </p:sp>
      <p:sp>
        <p:nvSpPr>
          <p:cNvPr id="22531" name="Rectangle 8"/>
          <p:cNvSpPr>
            <a:spLocks noChangeArrowheads="1"/>
          </p:cNvSpPr>
          <p:nvPr/>
        </p:nvSpPr>
        <p:spPr bwMode="auto">
          <a:xfrm>
            <a:off x="6324600" y="1864656"/>
            <a:ext cx="259080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23-5</a:t>
            </a:r>
          </a:p>
          <a:p>
            <a:pPr algn="l"/>
            <a:r>
              <a:rPr lang="en-US" altLang="en-US" sz="1200" b="0" dirty="0" smtClean="0">
                <a:latin typeface="Liberation Sans" panose="020B0604020202020204"/>
              </a:rPr>
              <a:t>Net </a:t>
            </a:r>
            <a:r>
              <a:rPr lang="en-US" altLang="en-US" sz="1200" b="0" dirty="0">
                <a:latin typeface="Liberation Sans" panose="020B0604020202020204"/>
              </a:rPr>
              <a:t>Income versus Net Cash Flow from Operating Activities</a:t>
            </a:r>
          </a:p>
        </p:txBody>
      </p:sp>
      <p:sp>
        <p:nvSpPr>
          <p:cNvPr id="2253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Rectangle 10"/>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dirty="0">
                <a:solidFill>
                  <a:srgbClr val="CC0000"/>
                </a:solidFill>
                <a:latin typeface="Liberation Sans" panose="020B0604020202020204"/>
              </a:rPr>
              <a:t>Illustrations—Tax Consultants Inc.</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0904" y="1618919"/>
            <a:ext cx="8862193" cy="3181681"/>
          </a:xfrm>
          <a:prstGeom prst="rect">
            <a:avLst/>
          </a:prstGeom>
        </p:spPr>
      </p:pic>
      <p:sp>
        <p:nvSpPr>
          <p:cNvPr id="4098" name="Rectangle 2"/>
          <p:cNvSpPr>
            <a:spLocks noChangeArrowheads="1"/>
          </p:cNvSpPr>
          <p:nvPr/>
        </p:nvSpPr>
        <p:spPr bwMode="auto">
          <a:xfrm>
            <a:off x="381000" y="454581"/>
            <a:ext cx="7772400" cy="721201"/>
          </a:xfrm>
          <a:prstGeom prst="rect">
            <a:avLst/>
          </a:prstGeom>
          <a:noFill/>
          <a:ln>
            <a:noFill/>
          </a:ln>
          <a:effectLst/>
          <a:extLst/>
        </p:spPr>
        <p:txBody>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3600" dirty="0">
                <a:solidFill>
                  <a:schemeClr val="tx2">
                    <a:lumMod val="50000"/>
                  </a:schemeClr>
                </a:solidFill>
                <a:latin typeface="Liberation Sans" panose="020B0604020202020204" pitchFamily="34" charset="0"/>
              </a:rPr>
              <a:t>PREVIEW OF </a:t>
            </a:r>
            <a:r>
              <a:rPr lang="en-US" altLang="en-US" sz="3600" dirty="0" smtClean="0">
                <a:solidFill>
                  <a:schemeClr val="tx2">
                    <a:lumMod val="50000"/>
                  </a:schemeClr>
                </a:solidFill>
                <a:latin typeface="Liberation Sans" panose="020B0604020202020204" pitchFamily="34" charset="0"/>
              </a:rPr>
              <a:t>CHAPTER 23</a:t>
            </a:r>
            <a:endParaRPr lang="en-US" altLang="en-US" sz="3600" dirty="0">
              <a:solidFill>
                <a:schemeClr val="tx2">
                  <a:lumMod val="50000"/>
                </a:schemeClr>
              </a:solidFill>
              <a:latin typeface="Liberation Sans" panose="020B0604020202020204" pitchFamily="34" charset="0"/>
            </a:endParaRPr>
          </a:p>
        </p:txBody>
      </p:sp>
      <p:sp>
        <p:nvSpPr>
          <p:cNvPr id="4099" name="Text Box 3"/>
          <p:cNvSpPr txBox="1">
            <a:spLocks noChangeArrowheads="1"/>
          </p:cNvSpPr>
          <p:nvPr/>
        </p:nvSpPr>
        <p:spPr bwMode="auto">
          <a:xfrm>
            <a:off x="2286000" y="5524500"/>
            <a:ext cx="4498975" cy="104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pPr>
              <a:spcBef>
                <a:spcPts val="300"/>
              </a:spcBef>
            </a:pPr>
            <a:r>
              <a:rPr lang="en-US" altLang="en-US" sz="1900" dirty="0">
                <a:solidFill>
                  <a:schemeClr val="tx1"/>
                </a:solidFill>
                <a:latin typeface="Liberation Sans" panose="020B0604020202020204" pitchFamily="34" charset="0"/>
              </a:rPr>
              <a:t>Intermediate Accounting</a:t>
            </a:r>
          </a:p>
          <a:p>
            <a:pPr>
              <a:spcBef>
                <a:spcPts val="300"/>
              </a:spcBef>
            </a:pPr>
            <a:r>
              <a:rPr lang="en-US" altLang="en-US" sz="1900" dirty="0" smtClean="0">
                <a:solidFill>
                  <a:schemeClr val="tx1"/>
                </a:solidFill>
                <a:latin typeface="Liberation Sans" panose="020B0604020202020204" pitchFamily="34" charset="0"/>
              </a:rPr>
              <a:t>16th </a:t>
            </a:r>
            <a:r>
              <a:rPr lang="en-US" altLang="en-US" sz="1900" dirty="0">
                <a:solidFill>
                  <a:schemeClr val="tx1"/>
                </a:solidFill>
                <a:latin typeface="Liberation Sans" panose="020B0604020202020204" pitchFamily="34" charset="0"/>
              </a:rPr>
              <a:t>Edition</a:t>
            </a:r>
          </a:p>
          <a:p>
            <a:pPr>
              <a:spcBef>
                <a:spcPts val="300"/>
              </a:spcBef>
            </a:pPr>
            <a:r>
              <a:rPr lang="en-US" altLang="en-US" sz="1900" dirty="0">
                <a:solidFill>
                  <a:schemeClr val="tx1"/>
                </a:solidFill>
                <a:latin typeface="Liberation Sans" panose="020B0604020202020204" pitchFamily="34" charset="0"/>
              </a:rPr>
              <a:t>Kieso  </a:t>
            </a:r>
            <a:r>
              <a:rPr lang="en-US" altLang="en-US" sz="1900" dirty="0" smtClean="0">
                <a:solidFill>
                  <a:schemeClr val="tx1"/>
                </a:solidFill>
                <a:latin typeface="Liberation Sans" panose="020B0604020202020204"/>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Warfield</a:t>
            </a:r>
            <a:r>
              <a:rPr lang="en-US" altLang="en-US" sz="1700" dirty="0">
                <a:solidFill>
                  <a:schemeClr val="tx1"/>
                </a:solidFill>
                <a:latin typeface="Liberation Sans" panose="020B0604020202020204" pitchFamily="34" charset="0"/>
              </a:rPr>
              <a:t> </a:t>
            </a:r>
          </a:p>
        </p:txBody>
      </p:sp>
    </p:spTree>
    <p:extLst>
      <p:ext uri="{BB962C8B-B14F-4D97-AF65-F5344CB8AC3E}">
        <p14:creationId xmlns:p14="http://schemas.microsoft.com/office/powerpoint/2010/main" val="3343474607"/>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513" name="Line 17"/>
          <p:cNvSpPr>
            <a:spLocks noChangeShapeType="1"/>
          </p:cNvSpPr>
          <p:nvPr/>
        </p:nvSpPr>
        <p:spPr bwMode="auto">
          <a:xfrm>
            <a:off x="457200" y="3443288"/>
            <a:ext cx="8229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42515" name="Line 19"/>
          <p:cNvSpPr>
            <a:spLocks noChangeShapeType="1"/>
          </p:cNvSpPr>
          <p:nvPr/>
        </p:nvSpPr>
        <p:spPr bwMode="auto">
          <a:xfrm>
            <a:off x="4572000" y="3443288"/>
            <a:ext cx="0" cy="12192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3556" name="Text Box 20"/>
          <p:cNvSpPr txBox="1">
            <a:spLocks noChangeArrowheads="1"/>
          </p:cNvSpPr>
          <p:nvPr/>
        </p:nvSpPr>
        <p:spPr bwMode="auto">
          <a:xfrm>
            <a:off x="2438400" y="3000375"/>
            <a:ext cx="4191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latin typeface="Liberation Sans" panose="020B0604020202020204"/>
              </a:rPr>
              <a:t>Accounts Receivable</a:t>
            </a:r>
          </a:p>
        </p:txBody>
      </p:sp>
      <p:sp>
        <p:nvSpPr>
          <p:cNvPr id="23557" name="Text Box 21"/>
          <p:cNvSpPr txBox="1">
            <a:spLocks noChangeArrowheads="1"/>
          </p:cNvSpPr>
          <p:nvPr/>
        </p:nvSpPr>
        <p:spPr bwMode="auto">
          <a:xfrm>
            <a:off x="381000" y="3519488"/>
            <a:ext cx="41910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smtClean="0">
                <a:latin typeface="Liberation Sans" panose="020B0604020202020204"/>
              </a:rPr>
              <a:t>1/1/16</a:t>
            </a:r>
            <a:r>
              <a:rPr lang="en-US" altLang="en-US" dirty="0">
                <a:latin typeface="Liberation Sans" panose="020B0604020202020204"/>
              </a:rPr>
              <a:t>	Balance	0</a:t>
            </a:r>
          </a:p>
        </p:txBody>
      </p:sp>
      <p:sp>
        <p:nvSpPr>
          <p:cNvPr id="1642518" name="Text Box 22"/>
          <p:cNvSpPr txBox="1">
            <a:spLocks noChangeArrowheads="1"/>
          </p:cNvSpPr>
          <p:nvPr/>
        </p:nvSpPr>
        <p:spPr bwMode="auto">
          <a:xfrm>
            <a:off x="381000" y="3886200"/>
            <a:ext cx="41910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lgn="l">
              <a:tabLst>
                <a:tab pos="3886200" algn="r"/>
              </a:tabLst>
              <a:defRPr sz="2400">
                <a:solidFill>
                  <a:schemeClr val="tx1"/>
                </a:solidFill>
                <a:latin typeface="Times New Roman" pitchFamily="18" charset="0"/>
              </a:defRPr>
            </a:lvl1pPr>
            <a:lvl2pPr marL="1314450" algn="l">
              <a:tabLst>
                <a:tab pos="3886200" algn="r"/>
              </a:tabLst>
              <a:defRPr sz="2400">
                <a:solidFill>
                  <a:schemeClr val="tx1"/>
                </a:solidFill>
                <a:latin typeface="Times New Roman" pitchFamily="18" charset="0"/>
              </a:defRPr>
            </a:lvl2pPr>
            <a:lvl3pPr marL="1428750" algn="l">
              <a:tabLst>
                <a:tab pos="3886200" algn="r"/>
              </a:tabLst>
              <a:defRPr sz="2400">
                <a:solidFill>
                  <a:schemeClr val="tx1"/>
                </a:solidFill>
                <a:latin typeface="Times New Roman" pitchFamily="18" charset="0"/>
              </a:defRPr>
            </a:lvl3pPr>
            <a:lvl4pPr marL="1543050" algn="l">
              <a:tabLst>
                <a:tab pos="3886200" algn="r"/>
              </a:tabLst>
              <a:defRPr sz="2400">
                <a:solidFill>
                  <a:schemeClr val="tx1"/>
                </a:solidFill>
                <a:latin typeface="Times New Roman" pitchFamily="18" charset="0"/>
              </a:defRPr>
            </a:lvl4pPr>
            <a:lvl5pPr algn="l">
              <a:tabLst>
                <a:tab pos="3886200" algn="r"/>
              </a:tabLst>
              <a:defRPr sz="2400">
                <a:solidFill>
                  <a:schemeClr val="tx1"/>
                </a:solidFill>
                <a:latin typeface="Times New Roman" pitchFamily="18" charset="0"/>
              </a:defRPr>
            </a:lvl5pPr>
            <a:lvl6pPr eaLnBrk="0" fontAlgn="base" hangingPunct="0">
              <a:spcBef>
                <a:spcPct val="0"/>
              </a:spcBef>
              <a:spcAft>
                <a:spcPct val="0"/>
              </a:spcAft>
              <a:tabLst>
                <a:tab pos="3886200" algn="r"/>
              </a:tabLst>
              <a:defRPr sz="2400">
                <a:solidFill>
                  <a:schemeClr val="tx1"/>
                </a:solidFill>
                <a:latin typeface="Times New Roman" pitchFamily="18" charset="0"/>
              </a:defRPr>
            </a:lvl6pPr>
            <a:lvl7pPr eaLnBrk="0" fontAlgn="base" hangingPunct="0">
              <a:spcBef>
                <a:spcPct val="0"/>
              </a:spcBef>
              <a:spcAft>
                <a:spcPct val="0"/>
              </a:spcAft>
              <a:tabLst>
                <a:tab pos="3886200" algn="r"/>
              </a:tabLst>
              <a:defRPr sz="2400">
                <a:solidFill>
                  <a:schemeClr val="tx1"/>
                </a:solidFill>
                <a:latin typeface="Times New Roman" pitchFamily="18" charset="0"/>
              </a:defRPr>
            </a:lvl7pPr>
            <a:lvl8pPr eaLnBrk="0" fontAlgn="base" hangingPunct="0">
              <a:spcBef>
                <a:spcPct val="0"/>
              </a:spcBef>
              <a:spcAft>
                <a:spcPct val="0"/>
              </a:spcAft>
              <a:tabLst>
                <a:tab pos="3886200" algn="r"/>
              </a:tabLst>
              <a:defRPr sz="2400">
                <a:solidFill>
                  <a:schemeClr val="tx1"/>
                </a:solidFill>
                <a:latin typeface="Times New Roman" pitchFamily="18" charset="0"/>
              </a:defRPr>
            </a:lvl8pPr>
            <a:lvl9pPr eaLnBrk="0" fontAlgn="base" hangingPunct="0">
              <a:spcBef>
                <a:spcPct val="0"/>
              </a:spcBef>
              <a:spcAft>
                <a:spcPct val="0"/>
              </a:spcAft>
              <a:tabLst>
                <a:tab pos="3886200" algn="r"/>
              </a:tabLst>
              <a:defRPr sz="2400">
                <a:solidFill>
                  <a:schemeClr val="tx1"/>
                </a:solidFill>
                <a:latin typeface="Times New Roman" pitchFamily="18" charset="0"/>
              </a:defRPr>
            </a:lvl9pPr>
          </a:lstStyle>
          <a:p>
            <a:pPr>
              <a:spcBef>
                <a:spcPct val="50000"/>
              </a:spcBef>
              <a:defRPr/>
            </a:pPr>
            <a:r>
              <a:rPr lang="en-US" sz="1800" dirty="0" smtClean="0">
                <a:solidFill>
                  <a:srgbClr val="CC0000"/>
                </a:solidFill>
                <a:latin typeface="Liberation Sans" panose="020B0604020202020204"/>
              </a:rPr>
              <a:t>	Revenues	125,000</a:t>
            </a:r>
          </a:p>
        </p:txBody>
      </p:sp>
      <p:sp>
        <p:nvSpPr>
          <p:cNvPr id="23559" name="Text Box 24"/>
          <p:cNvSpPr txBox="1">
            <a:spLocks noChangeArrowheads="1"/>
          </p:cNvSpPr>
          <p:nvPr/>
        </p:nvSpPr>
        <p:spPr bwMode="auto">
          <a:xfrm>
            <a:off x="4648200" y="3521075"/>
            <a:ext cx="41910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a:solidFill>
                  <a:srgbClr val="CC0000"/>
                </a:solidFill>
                <a:latin typeface="Liberation Sans" panose="020B0604020202020204"/>
              </a:rPr>
              <a:t>Receipts from customers	89,000</a:t>
            </a:r>
          </a:p>
        </p:txBody>
      </p:sp>
      <p:sp>
        <p:nvSpPr>
          <p:cNvPr id="23560" name="Text Box 25"/>
          <p:cNvSpPr txBox="1">
            <a:spLocks noChangeArrowheads="1"/>
          </p:cNvSpPr>
          <p:nvPr/>
        </p:nvSpPr>
        <p:spPr bwMode="auto">
          <a:xfrm>
            <a:off x="381000" y="4357688"/>
            <a:ext cx="41910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smtClean="0">
                <a:latin typeface="Liberation Sans" panose="020B0604020202020204"/>
              </a:rPr>
              <a:t>12/31/16</a:t>
            </a:r>
            <a:r>
              <a:rPr lang="en-US" altLang="en-US" dirty="0">
                <a:latin typeface="Liberation Sans" panose="020B0604020202020204"/>
              </a:rPr>
              <a:t>	Balance	36,000</a:t>
            </a:r>
          </a:p>
        </p:txBody>
      </p:sp>
      <p:sp>
        <p:nvSpPr>
          <p:cNvPr id="1642522" name="Line 26"/>
          <p:cNvSpPr>
            <a:spLocks noChangeShapeType="1"/>
          </p:cNvSpPr>
          <p:nvPr/>
        </p:nvSpPr>
        <p:spPr bwMode="auto">
          <a:xfrm>
            <a:off x="457200" y="4281488"/>
            <a:ext cx="8229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3562" name="Rectangle 27"/>
          <p:cNvSpPr>
            <a:spLocks noChangeArrowheads="1"/>
          </p:cNvSpPr>
          <p:nvPr/>
        </p:nvSpPr>
        <p:spPr bwMode="auto">
          <a:xfrm>
            <a:off x="611188" y="1371600"/>
            <a:ext cx="8151812"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600" i="1" dirty="0">
                <a:solidFill>
                  <a:schemeClr val="tx1"/>
                </a:solidFill>
                <a:latin typeface="Liberation Sans" panose="020B0604020202020204"/>
              </a:rPr>
              <a:t>Increase in Accounts Receivable—Indirect Method</a:t>
            </a:r>
          </a:p>
        </p:txBody>
      </p:sp>
      <p:sp>
        <p:nvSpPr>
          <p:cNvPr id="23563" name="Text Box 29"/>
          <p:cNvSpPr txBox="1">
            <a:spLocks noChangeArrowheads="1"/>
          </p:cNvSpPr>
          <p:nvPr/>
        </p:nvSpPr>
        <p:spPr bwMode="auto">
          <a:xfrm>
            <a:off x="6705600" y="2819400"/>
            <a:ext cx="2057400"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23-6</a:t>
            </a:r>
            <a:endParaRPr lang="en-US" altLang="en-US" sz="1200" dirty="0">
              <a:solidFill>
                <a:srgbClr val="006600"/>
              </a:solidFill>
              <a:latin typeface="Liberation Sans" panose="020B0604020202020204"/>
            </a:endParaRPr>
          </a:p>
        </p:txBody>
      </p:sp>
      <p:sp>
        <p:nvSpPr>
          <p:cNvPr id="1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8" name="Rectangle 10"/>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dirty="0">
                <a:solidFill>
                  <a:srgbClr val="CC0000"/>
                </a:solidFill>
                <a:latin typeface="Liberation Sans" panose="020B0604020202020204"/>
              </a:rPr>
              <a:t>Illustrations—Tax Consultants Inc.</a:t>
            </a:r>
          </a:p>
        </p:txBody>
      </p:sp>
      <p:sp>
        <p:nvSpPr>
          <p:cNvPr id="2356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23567" name="Rectangle 1"/>
          <p:cNvSpPr>
            <a:spLocks noChangeArrowheads="1"/>
          </p:cNvSpPr>
          <p:nvPr/>
        </p:nvSpPr>
        <p:spPr bwMode="auto">
          <a:xfrm>
            <a:off x="633413" y="1981200"/>
            <a:ext cx="8053387" cy="82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000" b="0" dirty="0">
                <a:solidFill>
                  <a:schemeClr val="tx1"/>
                </a:solidFill>
                <a:latin typeface="Liberation Sans" panose="020B0604020202020204"/>
              </a:rPr>
              <a:t>Accounts receivable increased by $36,000 (from $0 to $36,000) during the year.</a:t>
            </a:r>
          </a:p>
        </p:txBody>
      </p:sp>
      <p:sp>
        <p:nvSpPr>
          <p:cNvPr id="23568" name="Rectangle 2"/>
          <p:cNvSpPr>
            <a:spLocks noChangeArrowheads="1"/>
          </p:cNvSpPr>
          <p:nvPr/>
        </p:nvSpPr>
        <p:spPr bwMode="auto">
          <a:xfrm>
            <a:off x="609600" y="5119688"/>
            <a:ext cx="8153400" cy="8278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000" b="0" dirty="0">
                <a:solidFill>
                  <a:schemeClr val="tx1"/>
                </a:solidFill>
                <a:latin typeface="Liberation Sans" panose="020B0604020202020204"/>
              </a:rPr>
              <a:t>When the Accounts Receivable balance </a:t>
            </a:r>
            <a:r>
              <a:rPr lang="en-US" altLang="en-US" sz="2000" dirty="0">
                <a:solidFill>
                  <a:schemeClr val="tx1"/>
                </a:solidFill>
                <a:latin typeface="Liberation Sans" panose="020B0604020202020204"/>
              </a:rPr>
              <a:t>increases</a:t>
            </a:r>
            <a:r>
              <a:rPr lang="en-US" altLang="en-US" sz="2000" b="0" dirty="0">
                <a:solidFill>
                  <a:schemeClr val="tx1"/>
                </a:solidFill>
                <a:latin typeface="Liberation Sans" panose="020B0604020202020204"/>
              </a:rPr>
              <a:t>, cash receipts are </a:t>
            </a:r>
            <a:r>
              <a:rPr lang="en-US" altLang="en-US" sz="2000" dirty="0">
                <a:solidFill>
                  <a:schemeClr val="tx1"/>
                </a:solidFill>
                <a:latin typeface="Liberation Sans" panose="020B0604020202020204"/>
              </a:rPr>
              <a:t>lower</a:t>
            </a:r>
            <a:r>
              <a:rPr lang="en-US" altLang="en-US" sz="2000" b="0" dirty="0">
                <a:solidFill>
                  <a:schemeClr val="tx1"/>
                </a:solidFill>
                <a:latin typeface="Liberation Sans" panose="020B0604020202020204"/>
              </a:rPr>
              <a:t> than revenue earned under the accrual basis. </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513" name="Line 17"/>
          <p:cNvSpPr>
            <a:spLocks noChangeShapeType="1"/>
          </p:cNvSpPr>
          <p:nvPr/>
        </p:nvSpPr>
        <p:spPr bwMode="auto">
          <a:xfrm>
            <a:off x="457200" y="2528888"/>
            <a:ext cx="8229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42515" name="Line 19"/>
          <p:cNvSpPr>
            <a:spLocks noChangeShapeType="1"/>
          </p:cNvSpPr>
          <p:nvPr/>
        </p:nvSpPr>
        <p:spPr bwMode="auto">
          <a:xfrm>
            <a:off x="4572000" y="2528888"/>
            <a:ext cx="0" cy="12192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4580" name="Text Box 20"/>
          <p:cNvSpPr txBox="1">
            <a:spLocks noChangeArrowheads="1"/>
          </p:cNvSpPr>
          <p:nvPr/>
        </p:nvSpPr>
        <p:spPr bwMode="auto">
          <a:xfrm>
            <a:off x="2438400" y="2085975"/>
            <a:ext cx="4191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latin typeface="Liberation Sans" panose="020B0604020202020204"/>
              </a:rPr>
              <a:t>Accounts Receivable</a:t>
            </a:r>
          </a:p>
        </p:txBody>
      </p:sp>
      <p:sp>
        <p:nvSpPr>
          <p:cNvPr id="24581" name="Text Box 21"/>
          <p:cNvSpPr txBox="1">
            <a:spLocks noChangeArrowheads="1"/>
          </p:cNvSpPr>
          <p:nvPr/>
        </p:nvSpPr>
        <p:spPr bwMode="auto">
          <a:xfrm>
            <a:off x="381000" y="2605088"/>
            <a:ext cx="41910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smtClean="0">
                <a:latin typeface="Liberation Sans" panose="020B0604020202020204"/>
              </a:rPr>
              <a:t>1/1/16</a:t>
            </a:r>
            <a:r>
              <a:rPr lang="en-US" altLang="en-US" dirty="0">
                <a:latin typeface="Liberation Sans" panose="020B0604020202020204"/>
              </a:rPr>
              <a:t>	Balance	0</a:t>
            </a:r>
          </a:p>
        </p:txBody>
      </p:sp>
      <p:sp>
        <p:nvSpPr>
          <p:cNvPr id="1642518" name="Text Box 22"/>
          <p:cNvSpPr txBox="1">
            <a:spLocks noChangeArrowheads="1"/>
          </p:cNvSpPr>
          <p:nvPr/>
        </p:nvSpPr>
        <p:spPr bwMode="auto">
          <a:xfrm>
            <a:off x="381000" y="2971800"/>
            <a:ext cx="41910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lgn="l">
              <a:tabLst>
                <a:tab pos="3886200" algn="r"/>
              </a:tabLst>
              <a:defRPr sz="2400">
                <a:solidFill>
                  <a:schemeClr val="tx1"/>
                </a:solidFill>
                <a:latin typeface="Times New Roman" pitchFamily="18" charset="0"/>
              </a:defRPr>
            </a:lvl1pPr>
            <a:lvl2pPr marL="1314450" algn="l">
              <a:tabLst>
                <a:tab pos="3886200" algn="r"/>
              </a:tabLst>
              <a:defRPr sz="2400">
                <a:solidFill>
                  <a:schemeClr val="tx1"/>
                </a:solidFill>
                <a:latin typeface="Times New Roman" pitchFamily="18" charset="0"/>
              </a:defRPr>
            </a:lvl2pPr>
            <a:lvl3pPr marL="1428750" algn="l">
              <a:tabLst>
                <a:tab pos="3886200" algn="r"/>
              </a:tabLst>
              <a:defRPr sz="2400">
                <a:solidFill>
                  <a:schemeClr val="tx1"/>
                </a:solidFill>
                <a:latin typeface="Times New Roman" pitchFamily="18" charset="0"/>
              </a:defRPr>
            </a:lvl3pPr>
            <a:lvl4pPr marL="1543050" algn="l">
              <a:tabLst>
                <a:tab pos="3886200" algn="r"/>
              </a:tabLst>
              <a:defRPr sz="2400">
                <a:solidFill>
                  <a:schemeClr val="tx1"/>
                </a:solidFill>
                <a:latin typeface="Times New Roman" pitchFamily="18" charset="0"/>
              </a:defRPr>
            </a:lvl4pPr>
            <a:lvl5pPr algn="l">
              <a:tabLst>
                <a:tab pos="3886200" algn="r"/>
              </a:tabLst>
              <a:defRPr sz="2400">
                <a:solidFill>
                  <a:schemeClr val="tx1"/>
                </a:solidFill>
                <a:latin typeface="Times New Roman" pitchFamily="18" charset="0"/>
              </a:defRPr>
            </a:lvl5pPr>
            <a:lvl6pPr eaLnBrk="0" fontAlgn="base" hangingPunct="0">
              <a:spcBef>
                <a:spcPct val="0"/>
              </a:spcBef>
              <a:spcAft>
                <a:spcPct val="0"/>
              </a:spcAft>
              <a:tabLst>
                <a:tab pos="3886200" algn="r"/>
              </a:tabLst>
              <a:defRPr sz="2400">
                <a:solidFill>
                  <a:schemeClr val="tx1"/>
                </a:solidFill>
                <a:latin typeface="Times New Roman" pitchFamily="18" charset="0"/>
              </a:defRPr>
            </a:lvl6pPr>
            <a:lvl7pPr eaLnBrk="0" fontAlgn="base" hangingPunct="0">
              <a:spcBef>
                <a:spcPct val="0"/>
              </a:spcBef>
              <a:spcAft>
                <a:spcPct val="0"/>
              </a:spcAft>
              <a:tabLst>
                <a:tab pos="3886200" algn="r"/>
              </a:tabLst>
              <a:defRPr sz="2400">
                <a:solidFill>
                  <a:schemeClr val="tx1"/>
                </a:solidFill>
                <a:latin typeface="Times New Roman" pitchFamily="18" charset="0"/>
              </a:defRPr>
            </a:lvl7pPr>
            <a:lvl8pPr eaLnBrk="0" fontAlgn="base" hangingPunct="0">
              <a:spcBef>
                <a:spcPct val="0"/>
              </a:spcBef>
              <a:spcAft>
                <a:spcPct val="0"/>
              </a:spcAft>
              <a:tabLst>
                <a:tab pos="3886200" algn="r"/>
              </a:tabLst>
              <a:defRPr sz="2400">
                <a:solidFill>
                  <a:schemeClr val="tx1"/>
                </a:solidFill>
                <a:latin typeface="Times New Roman" pitchFamily="18" charset="0"/>
              </a:defRPr>
            </a:lvl8pPr>
            <a:lvl9pPr eaLnBrk="0" fontAlgn="base" hangingPunct="0">
              <a:spcBef>
                <a:spcPct val="0"/>
              </a:spcBef>
              <a:spcAft>
                <a:spcPct val="0"/>
              </a:spcAft>
              <a:tabLst>
                <a:tab pos="3886200" algn="r"/>
              </a:tabLst>
              <a:defRPr sz="2400">
                <a:solidFill>
                  <a:schemeClr val="tx1"/>
                </a:solidFill>
                <a:latin typeface="Times New Roman" pitchFamily="18" charset="0"/>
              </a:defRPr>
            </a:lvl9pPr>
          </a:lstStyle>
          <a:p>
            <a:pPr>
              <a:spcBef>
                <a:spcPct val="50000"/>
              </a:spcBef>
              <a:defRPr/>
            </a:pPr>
            <a:r>
              <a:rPr lang="en-US" sz="1800" dirty="0" smtClean="0">
                <a:solidFill>
                  <a:srgbClr val="CC0000"/>
                </a:solidFill>
                <a:latin typeface="Liberation Sans" panose="020B0604020202020204"/>
              </a:rPr>
              <a:t>	Revenues	125,000</a:t>
            </a:r>
          </a:p>
        </p:txBody>
      </p:sp>
      <p:sp>
        <p:nvSpPr>
          <p:cNvPr id="24583" name="Text Box 24"/>
          <p:cNvSpPr txBox="1">
            <a:spLocks noChangeArrowheads="1"/>
          </p:cNvSpPr>
          <p:nvPr/>
        </p:nvSpPr>
        <p:spPr bwMode="auto">
          <a:xfrm>
            <a:off x="4648200" y="2606675"/>
            <a:ext cx="41910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a:solidFill>
                  <a:srgbClr val="CC0000"/>
                </a:solidFill>
                <a:latin typeface="Liberation Sans" panose="020B0604020202020204"/>
              </a:rPr>
              <a:t>Receipts from customers	89,000</a:t>
            </a:r>
          </a:p>
        </p:txBody>
      </p:sp>
      <p:sp>
        <p:nvSpPr>
          <p:cNvPr id="24584" name="Text Box 25"/>
          <p:cNvSpPr txBox="1">
            <a:spLocks noChangeArrowheads="1"/>
          </p:cNvSpPr>
          <p:nvPr/>
        </p:nvSpPr>
        <p:spPr bwMode="auto">
          <a:xfrm>
            <a:off x="381000" y="3443288"/>
            <a:ext cx="41910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smtClean="0">
                <a:latin typeface="Liberation Sans" panose="020B0604020202020204"/>
              </a:rPr>
              <a:t>12/31/16</a:t>
            </a:r>
            <a:r>
              <a:rPr lang="en-US" altLang="en-US" dirty="0">
                <a:latin typeface="Liberation Sans" panose="020B0604020202020204"/>
              </a:rPr>
              <a:t>	Balance	36,000</a:t>
            </a:r>
          </a:p>
        </p:txBody>
      </p:sp>
      <p:sp>
        <p:nvSpPr>
          <p:cNvPr id="1642522" name="Line 26"/>
          <p:cNvSpPr>
            <a:spLocks noChangeShapeType="1"/>
          </p:cNvSpPr>
          <p:nvPr/>
        </p:nvSpPr>
        <p:spPr bwMode="auto">
          <a:xfrm>
            <a:off x="457200" y="3367088"/>
            <a:ext cx="8229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4586" name="Rectangle 27"/>
          <p:cNvSpPr>
            <a:spLocks noChangeArrowheads="1"/>
          </p:cNvSpPr>
          <p:nvPr/>
        </p:nvSpPr>
        <p:spPr bwMode="auto">
          <a:xfrm>
            <a:off x="611188" y="1371600"/>
            <a:ext cx="8151812"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600" i="1" dirty="0">
                <a:solidFill>
                  <a:schemeClr val="tx1"/>
                </a:solidFill>
                <a:latin typeface="Liberation Sans" panose="020B0604020202020204"/>
              </a:rPr>
              <a:t>Increase in Accounts Receivable—Indirect Method</a:t>
            </a:r>
          </a:p>
        </p:txBody>
      </p:sp>
      <p:sp>
        <p:nvSpPr>
          <p:cNvPr id="24587" name="Text Box 29"/>
          <p:cNvSpPr txBox="1">
            <a:spLocks noChangeArrowheads="1"/>
          </p:cNvSpPr>
          <p:nvPr/>
        </p:nvSpPr>
        <p:spPr bwMode="auto">
          <a:xfrm>
            <a:off x="6705600" y="1905000"/>
            <a:ext cx="2057400"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23-6</a:t>
            </a:r>
            <a:endParaRPr lang="en-US" altLang="en-US" sz="1200" dirty="0">
              <a:solidFill>
                <a:srgbClr val="006600"/>
              </a:solidFill>
              <a:latin typeface="Liberation Sans" panose="020B0604020202020204"/>
            </a:endParaRPr>
          </a:p>
        </p:txBody>
      </p:sp>
      <p:sp>
        <p:nvSpPr>
          <p:cNvPr id="1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8" name="Rectangle 10"/>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dirty="0">
                <a:solidFill>
                  <a:srgbClr val="CC0000"/>
                </a:solidFill>
                <a:latin typeface="Liberation Sans" panose="020B0604020202020204"/>
              </a:rPr>
              <a:t>Illustrations—Tax Consultants Inc.</a:t>
            </a:r>
          </a:p>
        </p:txBody>
      </p:sp>
      <p:sp>
        <p:nvSpPr>
          <p:cNvPr id="2459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24591" name="Rectangle 2"/>
          <p:cNvSpPr>
            <a:spLocks noChangeArrowheads="1"/>
          </p:cNvSpPr>
          <p:nvPr/>
        </p:nvSpPr>
        <p:spPr bwMode="auto">
          <a:xfrm>
            <a:off x="609600" y="4014788"/>
            <a:ext cx="8153400" cy="791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1900" b="0" dirty="0">
                <a:solidFill>
                  <a:schemeClr val="tx1"/>
                </a:solidFill>
                <a:latin typeface="Liberation Sans" panose="020B0604020202020204"/>
              </a:rPr>
              <a:t>The </a:t>
            </a:r>
            <a:r>
              <a:rPr lang="en-US" altLang="en-US" sz="1900" dirty="0">
                <a:solidFill>
                  <a:schemeClr val="tx1"/>
                </a:solidFill>
                <a:latin typeface="Liberation Sans" panose="020B0604020202020204"/>
              </a:rPr>
              <a:t>increase in accounts receivable </a:t>
            </a:r>
            <a:r>
              <a:rPr lang="en-US" altLang="en-US" sz="1900" b="0" dirty="0">
                <a:solidFill>
                  <a:schemeClr val="tx1"/>
                </a:solidFill>
                <a:latin typeface="Liberation Sans" panose="020B0604020202020204"/>
              </a:rPr>
              <a:t>is </a:t>
            </a:r>
            <a:r>
              <a:rPr lang="en-US" altLang="en-US" sz="1900" dirty="0">
                <a:solidFill>
                  <a:schemeClr val="tx1"/>
                </a:solidFill>
                <a:latin typeface="Liberation Sans" panose="020B0604020202020204"/>
              </a:rPr>
              <a:t>subtracted </a:t>
            </a:r>
            <a:r>
              <a:rPr lang="en-US" altLang="en-US" sz="1900" b="0" dirty="0">
                <a:solidFill>
                  <a:schemeClr val="tx1"/>
                </a:solidFill>
                <a:latin typeface="Liberation Sans" panose="020B0604020202020204"/>
              </a:rPr>
              <a:t>from net income to arrive at net cash provided by operating activities.</a:t>
            </a:r>
          </a:p>
        </p:txBody>
      </p:sp>
      <p:sp>
        <p:nvSpPr>
          <p:cNvPr id="24593" name="Text Box 29"/>
          <p:cNvSpPr txBox="1">
            <a:spLocks noChangeArrowheads="1"/>
          </p:cNvSpPr>
          <p:nvPr/>
        </p:nvSpPr>
        <p:spPr bwMode="auto">
          <a:xfrm>
            <a:off x="6340109" y="4622217"/>
            <a:ext cx="1636987"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ts val="0"/>
              </a:spcBef>
            </a:pPr>
            <a:r>
              <a:rPr lang="en-US" altLang="en-US" sz="1200" dirty="0" smtClean="0">
                <a:solidFill>
                  <a:srgbClr val="006600"/>
                </a:solidFill>
                <a:latin typeface="Liberation Sans" panose="020B0604020202020204"/>
              </a:rPr>
              <a:t>ILLUSTRATION 23-7</a:t>
            </a:r>
            <a:endParaRPr lang="en-US" altLang="en-US" sz="1200" dirty="0">
              <a:solidFill>
                <a:srgbClr val="006600"/>
              </a:solidFill>
              <a:latin typeface="Liberation Sans" panose="020B0604020202020204"/>
            </a:endParaRPr>
          </a:p>
        </p:txBody>
      </p:sp>
      <p:pic>
        <p:nvPicPr>
          <p:cNvPr id="19" name="Picture 18"/>
          <p:cNvPicPr>
            <a:picLocks noChangeAspect="1"/>
          </p:cNvPicPr>
          <p:nvPr/>
        </p:nvPicPr>
        <p:blipFill>
          <a:blip r:embed="rId3"/>
          <a:stretch>
            <a:fillRect/>
          </a:stretch>
        </p:blipFill>
        <p:spPr>
          <a:xfrm>
            <a:off x="1220546" y="4953000"/>
            <a:ext cx="6702908" cy="1728705"/>
          </a:xfrm>
          <a:prstGeom prst="rect">
            <a:avLst/>
          </a:prstGeom>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6741" y="3623268"/>
            <a:ext cx="8110519" cy="2091732"/>
          </a:xfrm>
          <a:prstGeom prst="rect">
            <a:avLst/>
          </a:prstGeom>
        </p:spPr>
      </p:pic>
      <p:sp>
        <p:nvSpPr>
          <p:cNvPr id="25602" name="Rectangle 27"/>
          <p:cNvSpPr>
            <a:spLocks noChangeArrowheads="1"/>
          </p:cNvSpPr>
          <p:nvPr/>
        </p:nvSpPr>
        <p:spPr bwMode="auto">
          <a:xfrm>
            <a:off x="611188" y="1371600"/>
            <a:ext cx="8151812"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600" i="1" dirty="0">
                <a:solidFill>
                  <a:schemeClr val="tx1"/>
                </a:solidFill>
                <a:latin typeface="Liberation Sans" panose="020B0604020202020204"/>
              </a:rPr>
              <a:t>Increase in Accounts Payable—Indirect Method</a:t>
            </a:r>
          </a:p>
        </p:txBody>
      </p:sp>
      <p:sp>
        <p:nvSpPr>
          <p:cNvPr id="1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8" name="Rectangle 10"/>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dirty="0">
                <a:solidFill>
                  <a:srgbClr val="CC0000"/>
                </a:solidFill>
                <a:latin typeface="Liberation Sans" panose="020B0604020202020204"/>
              </a:rPr>
              <a:t>Illustrations—Tax Consultants Inc.</a:t>
            </a:r>
          </a:p>
        </p:txBody>
      </p:sp>
      <p:sp>
        <p:nvSpPr>
          <p:cNvPr id="2560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25606" name="Rectangle 1"/>
          <p:cNvSpPr>
            <a:spLocks noChangeArrowheads="1"/>
          </p:cNvSpPr>
          <p:nvPr/>
        </p:nvSpPr>
        <p:spPr bwMode="auto">
          <a:xfrm>
            <a:off x="633413" y="1981200"/>
            <a:ext cx="8053387" cy="1400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000" b="0" dirty="0">
                <a:solidFill>
                  <a:schemeClr val="tx1"/>
                </a:solidFill>
                <a:latin typeface="Liberation Sans" panose="020B0604020202020204"/>
              </a:rPr>
              <a:t>Accounts payable increased by $5,000 during the year.</a:t>
            </a:r>
          </a:p>
          <a:p>
            <a:pPr algn="l">
              <a:lnSpc>
                <a:spcPct val="125000"/>
              </a:lnSpc>
              <a:spcBef>
                <a:spcPts val="1200"/>
              </a:spcBef>
            </a:pPr>
            <a:r>
              <a:rPr lang="en-US" altLang="en-US" sz="2000" b="0" dirty="0">
                <a:solidFill>
                  <a:schemeClr val="tx1"/>
                </a:solidFill>
                <a:latin typeface="Liberation Sans" panose="020B0604020202020204"/>
              </a:rPr>
              <a:t>When accounts payable increase during the year, expenses on an accrual basis exceed those on a cash basis.</a:t>
            </a:r>
          </a:p>
        </p:txBody>
      </p:sp>
      <p:sp>
        <p:nvSpPr>
          <p:cNvPr id="10" name="Text Box 29"/>
          <p:cNvSpPr txBox="1">
            <a:spLocks noChangeArrowheads="1"/>
          </p:cNvSpPr>
          <p:nvPr/>
        </p:nvSpPr>
        <p:spPr bwMode="auto">
          <a:xfrm>
            <a:off x="427320" y="5750856"/>
            <a:ext cx="1636987"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r">
              <a:spcBef>
                <a:spcPts val="0"/>
              </a:spcBef>
              <a:defRPr sz="12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ILLUSTRATION 23-7</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6"/>
          <p:cNvSpPr>
            <a:spLocks noChangeShapeType="1"/>
          </p:cNvSpPr>
          <p:nvPr/>
        </p:nvSpPr>
        <p:spPr bwMode="auto">
          <a:xfrm>
            <a:off x="381000" y="20574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1" name="Picture 20"/>
          <p:cNvPicPr>
            <a:picLocks noChangeAspect="1"/>
          </p:cNvPicPr>
          <p:nvPr/>
        </p:nvPicPr>
        <p:blipFill>
          <a:blip r:embed="rId3"/>
          <a:stretch>
            <a:fillRect/>
          </a:stretch>
        </p:blipFill>
        <p:spPr>
          <a:xfrm>
            <a:off x="3089274" y="381000"/>
            <a:ext cx="5749925" cy="2682382"/>
          </a:xfrm>
          <a:prstGeom prst="rect">
            <a:avLst/>
          </a:prstGeom>
        </p:spPr>
      </p:pic>
      <p:sp>
        <p:nvSpPr>
          <p:cNvPr id="44" name="Rectangle 43"/>
          <p:cNvSpPr/>
          <p:nvPr/>
        </p:nvSpPr>
        <p:spPr bwMode="auto">
          <a:xfrm>
            <a:off x="7086600" y="6096000"/>
            <a:ext cx="1143000" cy="457200"/>
          </a:xfrm>
          <a:prstGeom prst="rect">
            <a:avLst/>
          </a:prstGeom>
          <a:noFill/>
          <a:ln w="28575" cap="sq" cmpd="sng" algn="ctr">
            <a:no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 name="Rectangle 10"/>
          <p:cNvSpPr>
            <a:spLocks noChangeArrowheads="1"/>
          </p:cNvSpPr>
          <p:nvPr/>
        </p:nvSpPr>
        <p:spPr bwMode="auto">
          <a:xfrm>
            <a:off x="304800" y="381000"/>
            <a:ext cx="2632075" cy="1570038"/>
          </a:xfrm>
          <a:prstGeom prst="rect">
            <a:avLst/>
          </a:prstGeom>
          <a:solidFill>
            <a:schemeClr val="accent3"/>
          </a:solidFill>
          <a:extLst/>
        </p:spPr>
        <p:txBody>
          <a:bodyPr>
            <a:spAutoFit/>
          </a:bodyPr>
          <a:lstStyle/>
          <a:p>
            <a:pPr algn="l">
              <a:defRPr/>
            </a:pPr>
            <a:r>
              <a:rPr lang="en-US" sz="3200" dirty="0">
                <a:solidFill>
                  <a:srgbClr val="CC0000"/>
                </a:solidFill>
                <a:latin typeface="Liberation Sans" panose="020B0604020202020204"/>
              </a:rPr>
              <a:t>Tax Consultants Inc.</a:t>
            </a:r>
          </a:p>
        </p:txBody>
      </p:sp>
      <p:pic>
        <p:nvPicPr>
          <p:cNvPr id="2867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3362325"/>
            <a:ext cx="5749925" cy="3190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sp>
        <p:nvSpPr>
          <p:cNvPr id="28680" name="Text Box 10"/>
          <p:cNvSpPr txBox="1">
            <a:spLocks noChangeArrowheads="1"/>
          </p:cNvSpPr>
          <p:nvPr/>
        </p:nvSpPr>
        <p:spPr bwMode="auto">
          <a:xfrm>
            <a:off x="7391400" y="457200"/>
            <a:ext cx="13716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23-3</a:t>
            </a:r>
            <a:endParaRPr lang="en-US" altLang="en-US" sz="1200" dirty="0">
              <a:solidFill>
                <a:srgbClr val="006600"/>
              </a:solidFill>
              <a:latin typeface="Liberation Sans" panose="020B0604020202020204"/>
            </a:endParaRPr>
          </a:p>
        </p:txBody>
      </p:sp>
      <p:sp>
        <p:nvSpPr>
          <p:cNvPr id="28681" name="Text Box 10"/>
          <p:cNvSpPr txBox="1">
            <a:spLocks noChangeArrowheads="1"/>
          </p:cNvSpPr>
          <p:nvPr/>
        </p:nvSpPr>
        <p:spPr bwMode="auto">
          <a:xfrm>
            <a:off x="7391400" y="3429000"/>
            <a:ext cx="13716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a:spcBef>
                <a:spcPct val="50000"/>
              </a:spcBef>
              <a:defRPr sz="1200">
                <a:solidFill>
                  <a:srgbClr val="8000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solidFill>
                  <a:srgbClr val="006600"/>
                </a:solidFill>
              </a:rPr>
              <a:t>ILLUSTRATION 23-8</a:t>
            </a:r>
            <a:endParaRPr lang="en-US" altLang="en-US" dirty="0">
              <a:solidFill>
                <a:srgbClr val="006600"/>
              </a:solidFill>
            </a:endParaRPr>
          </a:p>
        </p:txBody>
      </p:sp>
      <p:sp>
        <p:nvSpPr>
          <p:cNvPr id="2" name="Rectangle 8"/>
          <p:cNvSpPr>
            <a:spLocks noChangeArrowheads="1"/>
          </p:cNvSpPr>
          <p:nvPr/>
        </p:nvSpPr>
        <p:spPr bwMode="auto">
          <a:xfrm>
            <a:off x="304800" y="2362200"/>
            <a:ext cx="2632075" cy="2492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600" dirty="0">
                <a:solidFill>
                  <a:srgbClr val="006600"/>
                </a:solidFill>
                <a:latin typeface="Liberation Sans" panose="020B0604020202020204"/>
              </a:rPr>
              <a:t>Step 3: Determine Net Cash Flows from Investing and Financing Activities</a:t>
            </a:r>
          </a:p>
        </p:txBody>
      </p:sp>
      <p:cxnSp>
        <p:nvCxnSpPr>
          <p:cNvPr id="28683" name="Straight Arrow Connector 28693"/>
          <p:cNvCxnSpPr>
            <a:cxnSpLocks noChangeShapeType="1"/>
          </p:cNvCxnSpPr>
          <p:nvPr/>
        </p:nvCxnSpPr>
        <p:spPr bwMode="auto">
          <a:xfrm>
            <a:off x="2860675" y="1427163"/>
            <a:ext cx="415925" cy="0"/>
          </a:xfrm>
          <a:prstGeom prst="straightConnector1">
            <a:avLst/>
          </a:prstGeom>
          <a:noFill/>
          <a:ln w="57150" cap="sq" algn="ctr">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69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5903913"/>
            <a:ext cx="4557712" cy="1476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2868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288" y="4724400"/>
            <a:ext cx="4557712"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2868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876800"/>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2868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394325"/>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2868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546725"/>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286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719763"/>
            <a:ext cx="4557713" cy="1476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2869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5105400"/>
            <a:ext cx="557213" cy="142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2869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6257925"/>
            <a:ext cx="557212" cy="142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2869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279900"/>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7" name="Picture 6"/>
          <p:cNvPicPr>
            <a:picLocks noChangeAspect="1"/>
          </p:cNvPicPr>
          <p:nvPr/>
        </p:nvPicPr>
        <p:blipFill>
          <a:blip r:embed="rId7"/>
          <a:stretch>
            <a:fillRect/>
          </a:stretch>
        </p:blipFill>
        <p:spPr>
          <a:xfrm>
            <a:off x="4334930" y="3434643"/>
            <a:ext cx="2910431" cy="602778"/>
          </a:xfrm>
          <a:prstGeom prst="rect">
            <a:avLst/>
          </a:prstGeom>
        </p:spPr>
      </p:pic>
      <p:pic>
        <p:nvPicPr>
          <p:cNvPr id="10" name="Picture 9"/>
          <p:cNvPicPr>
            <a:picLocks noChangeAspect="1"/>
          </p:cNvPicPr>
          <p:nvPr/>
        </p:nvPicPr>
        <p:blipFill>
          <a:blip r:embed="rId8"/>
          <a:stretch>
            <a:fillRect/>
          </a:stretch>
        </p:blipFill>
        <p:spPr>
          <a:xfrm>
            <a:off x="3767687" y="6066213"/>
            <a:ext cx="1490775" cy="334587"/>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28695"/>
                                        </p:tgtEl>
                                      </p:cBhvr>
                                    </p:animEffect>
                                    <p:set>
                                      <p:cBhvr>
                                        <p:cTn id="7" dur="1" fill="hold">
                                          <p:stCondLst>
                                            <p:cond delay="499"/>
                                          </p:stCondLst>
                                        </p:cTn>
                                        <p:tgtEl>
                                          <p:spTgt spid="286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6"/>
          <p:cNvSpPr>
            <a:spLocks noChangeShapeType="1"/>
          </p:cNvSpPr>
          <p:nvPr/>
        </p:nvSpPr>
        <p:spPr bwMode="auto">
          <a:xfrm>
            <a:off x="381000" y="20574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0" name="Picture 19"/>
          <p:cNvPicPr>
            <a:picLocks noChangeAspect="1"/>
          </p:cNvPicPr>
          <p:nvPr/>
        </p:nvPicPr>
        <p:blipFill>
          <a:blip r:embed="rId3"/>
          <a:stretch>
            <a:fillRect/>
          </a:stretch>
        </p:blipFill>
        <p:spPr>
          <a:xfrm>
            <a:off x="3089274" y="381000"/>
            <a:ext cx="5749925" cy="2682382"/>
          </a:xfrm>
          <a:prstGeom prst="rect">
            <a:avLst/>
          </a:prstGeom>
        </p:spPr>
      </p:pic>
      <p:sp>
        <p:nvSpPr>
          <p:cNvPr id="44" name="Rectangle 43"/>
          <p:cNvSpPr/>
          <p:nvPr/>
        </p:nvSpPr>
        <p:spPr bwMode="auto">
          <a:xfrm>
            <a:off x="7086600" y="6096000"/>
            <a:ext cx="1143000" cy="457200"/>
          </a:xfrm>
          <a:prstGeom prst="rect">
            <a:avLst/>
          </a:prstGeom>
          <a:noFill/>
          <a:ln w="28575" cap="sq" cmpd="sng" algn="ctr">
            <a:no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 name="Rectangle 10"/>
          <p:cNvSpPr>
            <a:spLocks noChangeArrowheads="1"/>
          </p:cNvSpPr>
          <p:nvPr/>
        </p:nvSpPr>
        <p:spPr bwMode="auto">
          <a:xfrm>
            <a:off x="304800" y="381000"/>
            <a:ext cx="2632075" cy="1570038"/>
          </a:xfrm>
          <a:prstGeom prst="rect">
            <a:avLst/>
          </a:prstGeom>
          <a:solidFill>
            <a:schemeClr val="accent3"/>
          </a:solidFill>
          <a:extLst/>
        </p:spPr>
        <p:txBody>
          <a:bodyPr>
            <a:spAutoFit/>
          </a:bodyPr>
          <a:lstStyle/>
          <a:p>
            <a:pPr algn="l"/>
            <a:r>
              <a:rPr lang="en-US" sz="3200" dirty="0">
                <a:solidFill>
                  <a:srgbClr val="CC0000"/>
                </a:solidFill>
                <a:latin typeface="Liberation Sans" panose="020B0604020202020204"/>
              </a:rPr>
              <a:t>Tax Consultants Inc.</a:t>
            </a:r>
          </a:p>
        </p:txBody>
      </p:sp>
      <p:pic>
        <p:nvPicPr>
          <p:cNvPr id="2970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3362325"/>
            <a:ext cx="5749925" cy="3190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sp>
        <p:nvSpPr>
          <p:cNvPr id="29706" name="Rectangle 8"/>
          <p:cNvSpPr>
            <a:spLocks noChangeArrowheads="1"/>
          </p:cNvSpPr>
          <p:nvPr/>
        </p:nvSpPr>
        <p:spPr bwMode="auto">
          <a:xfrm>
            <a:off x="304800" y="2362200"/>
            <a:ext cx="2632075" cy="2492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600" dirty="0">
                <a:solidFill>
                  <a:srgbClr val="006600"/>
                </a:solidFill>
                <a:latin typeface="Liberation Sans" panose="020B0604020202020204"/>
              </a:rPr>
              <a:t>Step 3: Determine Net Cash Flows from Investing and Financing Activities</a:t>
            </a:r>
          </a:p>
        </p:txBody>
      </p:sp>
      <p:pic>
        <p:nvPicPr>
          <p:cNvPr id="5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288" y="4724400"/>
            <a:ext cx="4557712"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2970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876800"/>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2970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394325"/>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297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546725"/>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2971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719763"/>
            <a:ext cx="4557713" cy="1476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2971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5105400"/>
            <a:ext cx="557213" cy="142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297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6257925"/>
            <a:ext cx="557212" cy="142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cxnSp>
        <p:nvCxnSpPr>
          <p:cNvPr id="29714" name="Straight Arrow Connector 19"/>
          <p:cNvCxnSpPr>
            <a:cxnSpLocks noChangeShapeType="1"/>
          </p:cNvCxnSpPr>
          <p:nvPr/>
        </p:nvCxnSpPr>
        <p:spPr bwMode="auto">
          <a:xfrm>
            <a:off x="2860675" y="1581150"/>
            <a:ext cx="415925" cy="0"/>
          </a:xfrm>
          <a:prstGeom prst="straightConnector1">
            <a:avLst/>
          </a:prstGeom>
          <a:noFill/>
          <a:ln w="57150" cap="sq" algn="ctr">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71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279900"/>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sp>
        <p:nvSpPr>
          <p:cNvPr id="21" name="Text Box 10"/>
          <p:cNvSpPr txBox="1">
            <a:spLocks noChangeArrowheads="1"/>
          </p:cNvSpPr>
          <p:nvPr/>
        </p:nvSpPr>
        <p:spPr bwMode="auto">
          <a:xfrm>
            <a:off x="7391400" y="457200"/>
            <a:ext cx="13716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23-3</a:t>
            </a:r>
            <a:endParaRPr lang="en-US" altLang="en-US" sz="1200" dirty="0">
              <a:solidFill>
                <a:srgbClr val="006600"/>
              </a:solidFill>
              <a:latin typeface="Liberation Sans" panose="020B0604020202020204"/>
            </a:endParaRPr>
          </a:p>
        </p:txBody>
      </p:sp>
      <p:pic>
        <p:nvPicPr>
          <p:cNvPr id="22" name="Picture 21"/>
          <p:cNvPicPr>
            <a:picLocks noChangeAspect="1"/>
          </p:cNvPicPr>
          <p:nvPr/>
        </p:nvPicPr>
        <p:blipFill>
          <a:blip r:embed="rId7"/>
          <a:stretch>
            <a:fillRect/>
          </a:stretch>
        </p:blipFill>
        <p:spPr>
          <a:xfrm>
            <a:off x="4334930" y="3434643"/>
            <a:ext cx="2910431" cy="602778"/>
          </a:xfrm>
          <a:prstGeom prst="rect">
            <a:avLst/>
          </a:prstGeom>
        </p:spPr>
      </p:pic>
      <p:pic>
        <p:nvPicPr>
          <p:cNvPr id="23" name="Picture 22"/>
          <p:cNvPicPr>
            <a:picLocks noChangeAspect="1"/>
          </p:cNvPicPr>
          <p:nvPr/>
        </p:nvPicPr>
        <p:blipFill>
          <a:blip r:embed="rId8"/>
          <a:stretch>
            <a:fillRect/>
          </a:stretch>
        </p:blipFill>
        <p:spPr>
          <a:xfrm>
            <a:off x="3767687" y="6066213"/>
            <a:ext cx="1490775" cy="334587"/>
          </a:xfrm>
          <a:prstGeom prst="rect">
            <a:avLst/>
          </a:prstGeom>
        </p:spPr>
      </p:pic>
      <p:sp>
        <p:nvSpPr>
          <p:cNvPr id="24" name="Text Box 10"/>
          <p:cNvSpPr txBox="1">
            <a:spLocks noChangeArrowheads="1"/>
          </p:cNvSpPr>
          <p:nvPr/>
        </p:nvSpPr>
        <p:spPr bwMode="auto">
          <a:xfrm>
            <a:off x="7391400" y="3429000"/>
            <a:ext cx="13716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a:spcBef>
                <a:spcPct val="50000"/>
              </a:spcBef>
              <a:defRPr sz="1200">
                <a:solidFill>
                  <a:srgbClr val="8000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solidFill>
                  <a:srgbClr val="006600"/>
                </a:solidFill>
              </a:rPr>
              <a:t>ILLUSTRATION 23-8</a:t>
            </a:r>
            <a:endParaRPr lang="en-US" altLang="en-US" dirty="0">
              <a:solidFill>
                <a:srgbClr val="0066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59"/>
                                        </p:tgtEl>
                                      </p:cBhvr>
                                    </p:animEffect>
                                    <p:set>
                                      <p:cBhvr>
                                        <p:cTn id="7"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6"/>
          <p:cNvSpPr>
            <a:spLocks noChangeShapeType="1"/>
          </p:cNvSpPr>
          <p:nvPr/>
        </p:nvSpPr>
        <p:spPr bwMode="auto">
          <a:xfrm>
            <a:off x="381000" y="20574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3"/>
          <a:stretch>
            <a:fillRect/>
          </a:stretch>
        </p:blipFill>
        <p:spPr>
          <a:xfrm>
            <a:off x="3089274" y="381000"/>
            <a:ext cx="5749925" cy="2682382"/>
          </a:xfrm>
          <a:prstGeom prst="rect">
            <a:avLst/>
          </a:prstGeom>
        </p:spPr>
      </p:pic>
      <p:sp>
        <p:nvSpPr>
          <p:cNvPr id="44" name="Rectangle 43"/>
          <p:cNvSpPr/>
          <p:nvPr/>
        </p:nvSpPr>
        <p:spPr bwMode="auto">
          <a:xfrm>
            <a:off x="7086600" y="6096000"/>
            <a:ext cx="1143000" cy="457200"/>
          </a:xfrm>
          <a:prstGeom prst="rect">
            <a:avLst/>
          </a:prstGeom>
          <a:noFill/>
          <a:ln w="28575" cap="sq" cmpd="sng" algn="ctr">
            <a:no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 name="Rectangle 10"/>
          <p:cNvSpPr>
            <a:spLocks noChangeArrowheads="1"/>
          </p:cNvSpPr>
          <p:nvPr/>
        </p:nvSpPr>
        <p:spPr bwMode="auto">
          <a:xfrm>
            <a:off x="304800" y="381000"/>
            <a:ext cx="2632075" cy="1570038"/>
          </a:xfrm>
          <a:prstGeom prst="rect">
            <a:avLst/>
          </a:prstGeom>
          <a:solidFill>
            <a:schemeClr val="accent3"/>
          </a:solidFill>
          <a:extLst/>
        </p:spPr>
        <p:txBody>
          <a:bodyPr>
            <a:spAutoFit/>
          </a:bodyPr>
          <a:lstStyle/>
          <a:p>
            <a:pPr algn="l"/>
            <a:r>
              <a:rPr lang="en-US" sz="3200" dirty="0">
                <a:solidFill>
                  <a:srgbClr val="CC0000"/>
                </a:solidFill>
                <a:latin typeface="Liberation Sans" panose="020B0604020202020204"/>
              </a:rPr>
              <a:t>Tax Consultants Inc.</a:t>
            </a:r>
          </a:p>
        </p:txBody>
      </p:sp>
      <p:pic>
        <p:nvPicPr>
          <p:cNvPr id="3072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3362325"/>
            <a:ext cx="5749925" cy="3190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sp>
        <p:nvSpPr>
          <p:cNvPr id="30730" name="Rectangle 8"/>
          <p:cNvSpPr>
            <a:spLocks noChangeArrowheads="1"/>
          </p:cNvSpPr>
          <p:nvPr/>
        </p:nvSpPr>
        <p:spPr bwMode="auto">
          <a:xfrm>
            <a:off x="304800" y="2362200"/>
            <a:ext cx="2632075" cy="2492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600" dirty="0">
                <a:solidFill>
                  <a:srgbClr val="006600"/>
                </a:solidFill>
                <a:latin typeface="Liberation Sans" panose="020B0604020202020204"/>
              </a:rPr>
              <a:t>Step 3: Determine Net Cash Flows from Investing and Financing Activities</a:t>
            </a:r>
          </a:p>
        </p:txBody>
      </p:sp>
      <p:pic>
        <p:nvPicPr>
          <p:cNvPr id="6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876800"/>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3073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394325"/>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307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546725"/>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3073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719763"/>
            <a:ext cx="4557713" cy="1476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3073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5105400"/>
            <a:ext cx="557213" cy="142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3073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6257925"/>
            <a:ext cx="557212" cy="142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cxnSp>
        <p:nvCxnSpPr>
          <p:cNvPr id="30737" name="Straight Arrow Connector 19"/>
          <p:cNvCxnSpPr>
            <a:cxnSpLocks noChangeShapeType="1"/>
          </p:cNvCxnSpPr>
          <p:nvPr/>
        </p:nvCxnSpPr>
        <p:spPr bwMode="auto">
          <a:xfrm>
            <a:off x="2860675" y="2349500"/>
            <a:ext cx="415925" cy="0"/>
          </a:xfrm>
          <a:prstGeom prst="straightConnector1">
            <a:avLst/>
          </a:prstGeom>
          <a:noFill/>
          <a:ln w="57150" cap="sq" algn="ctr">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3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279900"/>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sp>
        <p:nvSpPr>
          <p:cNvPr id="20" name="Text Box 10"/>
          <p:cNvSpPr txBox="1">
            <a:spLocks noChangeArrowheads="1"/>
          </p:cNvSpPr>
          <p:nvPr/>
        </p:nvSpPr>
        <p:spPr bwMode="auto">
          <a:xfrm>
            <a:off x="7391400" y="457200"/>
            <a:ext cx="13716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23-3</a:t>
            </a:r>
            <a:endParaRPr lang="en-US" altLang="en-US" sz="1200" dirty="0">
              <a:solidFill>
                <a:srgbClr val="006600"/>
              </a:solidFill>
              <a:latin typeface="Liberation Sans" panose="020B0604020202020204"/>
            </a:endParaRPr>
          </a:p>
        </p:txBody>
      </p:sp>
      <p:pic>
        <p:nvPicPr>
          <p:cNvPr id="21" name="Picture 20"/>
          <p:cNvPicPr>
            <a:picLocks noChangeAspect="1"/>
          </p:cNvPicPr>
          <p:nvPr/>
        </p:nvPicPr>
        <p:blipFill>
          <a:blip r:embed="rId7"/>
          <a:stretch>
            <a:fillRect/>
          </a:stretch>
        </p:blipFill>
        <p:spPr>
          <a:xfrm>
            <a:off x="4334930" y="3434643"/>
            <a:ext cx="2910431" cy="602778"/>
          </a:xfrm>
          <a:prstGeom prst="rect">
            <a:avLst/>
          </a:prstGeom>
        </p:spPr>
      </p:pic>
      <p:pic>
        <p:nvPicPr>
          <p:cNvPr id="22" name="Picture 21"/>
          <p:cNvPicPr>
            <a:picLocks noChangeAspect="1"/>
          </p:cNvPicPr>
          <p:nvPr/>
        </p:nvPicPr>
        <p:blipFill>
          <a:blip r:embed="rId8"/>
          <a:stretch>
            <a:fillRect/>
          </a:stretch>
        </p:blipFill>
        <p:spPr>
          <a:xfrm>
            <a:off x="3767687" y="6066213"/>
            <a:ext cx="1490775" cy="334587"/>
          </a:xfrm>
          <a:prstGeom prst="rect">
            <a:avLst/>
          </a:prstGeom>
        </p:spPr>
      </p:pic>
      <p:sp>
        <p:nvSpPr>
          <p:cNvPr id="23" name="Text Box 10"/>
          <p:cNvSpPr txBox="1">
            <a:spLocks noChangeArrowheads="1"/>
          </p:cNvSpPr>
          <p:nvPr/>
        </p:nvSpPr>
        <p:spPr bwMode="auto">
          <a:xfrm>
            <a:off x="7391400" y="3429000"/>
            <a:ext cx="13716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a:spcBef>
                <a:spcPct val="50000"/>
              </a:spcBef>
              <a:defRPr sz="1200">
                <a:solidFill>
                  <a:srgbClr val="8000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solidFill>
                  <a:srgbClr val="006600"/>
                </a:solidFill>
              </a:rPr>
              <a:t>ILLUSTRATION 23-8</a:t>
            </a:r>
            <a:endParaRPr lang="en-US" altLang="en-US" dirty="0">
              <a:solidFill>
                <a:srgbClr val="0066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60"/>
                                        </p:tgtEl>
                                      </p:cBhvr>
                                    </p:animEffect>
                                    <p:set>
                                      <p:cBhvr>
                                        <p:cTn id="7"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6"/>
          <p:cNvSpPr>
            <a:spLocks noChangeShapeType="1"/>
          </p:cNvSpPr>
          <p:nvPr/>
        </p:nvSpPr>
        <p:spPr bwMode="auto">
          <a:xfrm>
            <a:off x="381000" y="20574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18" name="Picture 17"/>
          <p:cNvPicPr>
            <a:picLocks noChangeAspect="1"/>
          </p:cNvPicPr>
          <p:nvPr/>
        </p:nvPicPr>
        <p:blipFill>
          <a:blip r:embed="rId3"/>
          <a:stretch>
            <a:fillRect/>
          </a:stretch>
        </p:blipFill>
        <p:spPr>
          <a:xfrm>
            <a:off x="3089274" y="381000"/>
            <a:ext cx="5749925" cy="2682382"/>
          </a:xfrm>
          <a:prstGeom prst="rect">
            <a:avLst/>
          </a:prstGeom>
        </p:spPr>
      </p:pic>
      <p:sp>
        <p:nvSpPr>
          <p:cNvPr id="44" name="Rectangle 43"/>
          <p:cNvSpPr/>
          <p:nvPr/>
        </p:nvSpPr>
        <p:spPr bwMode="auto">
          <a:xfrm>
            <a:off x="7086600" y="6096000"/>
            <a:ext cx="1143000" cy="457200"/>
          </a:xfrm>
          <a:prstGeom prst="rect">
            <a:avLst/>
          </a:prstGeom>
          <a:noFill/>
          <a:ln w="28575" cap="sq" cmpd="sng" algn="ctr">
            <a:no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 name="Rectangle 10"/>
          <p:cNvSpPr>
            <a:spLocks noChangeArrowheads="1"/>
          </p:cNvSpPr>
          <p:nvPr/>
        </p:nvSpPr>
        <p:spPr bwMode="auto">
          <a:xfrm>
            <a:off x="304800" y="381000"/>
            <a:ext cx="2632075" cy="1570038"/>
          </a:xfrm>
          <a:prstGeom prst="rect">
            <a:avLst/>
          </a:prstGeom>
          <a:solidFill>
            <a:schemeClr val="accent3"/>
          </a:solidFill>
          <a:extLst/>
        </p:spPr>
        <p:txBody>
          <a:bodyPr>
            <a:spAutoFit/>
          </a:bodyPr>
          <a:lstStyle/>
          <a:p>
            <a:pPr algn="l"/>
            <a:r>
              <a:rPr lang="en-US" sz="3200" dirty="0">
                <a:solidFill>
                  <a:srgbClr val="CC0000"/>
                </a:solidFill>
                <a:latin typeface="Liberation Sans" panose="020B0604020202020204"/>
              </a:rPr>
              <a:t>Tax Consultants Inc.</a:t>
            </a:r>
          </a:p>
        </p:txBody>
      </p:sp>
      <p:pic>
        <p:nvPicPr>
          <p:cNvPr id="3175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3362325"/>
            <a:ext cx="5749925" cy="3190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sp>
        <p:nvSpPr>
          <p:cNvPr id="31754" name="Rectangle 8"/>
          <p:cNvSpPr>
            <a:spLocks noChangeArrowheads="1"/>
          </p:cNvSpPr>
          <p:nvPr/>
        </p:nvSpPr>
        <p:spPr bwMode="auto">
          <a:xfrm>
            <a:off x="304800" y="2362200"/>
            <a:ext cx="2632075" cy="2492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600" dirty="0">
                <a:solidFill>
                  <a:srgbClr val="006600"/>
                </a:solidFill>
                <a:latin typeface="Liberation Sans" panose="020B0604020202020204"/>
              </a:rPr>
              <a:t>Step 3: Determine Net Cash Flows from Investing and Financing Activities</a:t>
            </a:r>
          </a:p>
        </p:txBody>
      </p:sp>
      <p:pic>
        <p:nvPicPr>
          <p:cNvPr id="6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394325"/>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3175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546725"/>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317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719763"/>
            <a:ext cx="4557713" cy="1476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3175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5105400"/>
            <a:ext cx="557213" cy="142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3175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6257925"/>
            <a:ext cx="557212" cy="142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cxnSp>
        <p:nvCxnSpPr>
          <p:cNvPr id="31760" name="Straight Arrow Connector 19"/>
          <p:cNvCxnSpPr>
            <a:cxnSpLocks noChangeShapeType="1"/>
          </p:cNvCxnSpPr>
          <p:nvPr/>
        </p:nvCxnSpPr>
        <p:spPr bwMode="auto">
          <a:xfrm>
            <a:off x="2860675" y="2495550"/>
            <a:ext cx="415925" cy="0"/>
          </a:xfrm>
          <a:prstGeom prst="straightConnector1">
            <a:avLst/>
          </a:prstGeom>
          <a:noFill/>
          <a:ln w="57150" cap="sq" algn="ctr">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76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279900"/>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sp>
        <p:nvSpPr>
          <p:cNvPr id="19" name="Text Box 10"/>
          <p:cNvSpPr txBox="1">
            <a:spLocks noChangeArrowheads="1"/>
          </p:cNvSpPr>
          <p:nvPr/>
        </p:nvSpPr>
        <p:spPr bwMode="auto">
          <a:xfrm>
            <a:off x="7391400" y="457200"/>
            <a:ext cx="13716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23-3</a:t>
            </a:r>
            <a:endParaRPr lang="en-US" altLang="en-US" sz="1200" dirty="0">
              <a:solidFill>
                <a:srgbClr val="006600"/>
              </a:solidFill>
              <a:latin typeface="Liberation Sans" panose="020B0604020202020204"/>
            </a:endParaRPr>
          </a:p>
        </p:txBody>
      </p:sp>
      <p:pic>
        <p:nvPicPr>
          <p:cNvPr id="20" name="Picture 19"/>
          <p:cNvPicPr>
            <a:picLocks noChangeAspect="1"/>
          </p:cNvPicPr>
          <p:nvPr/>
        </p:nvPicPr>
        <p:blipFill>
          <a:blip r:embed="rId7"/>
          <a:stretch>
            <a:fillRect/>
          </a:stretch>
        </p:blipFill>
        <p:spPr>
          <a:xfrm>
            <a:off x="4334930" y="3434643"/>
            <a:ext cx="2910431" cy="602778"/>
          </a:xfrm>
          <a:prstGeom prst="rect">
            <a:avLst/>
          </a:prstGeom>
        </p:spPr>
      </p:pic>
      <p:pic>
        <p:nvPicPr>
          <p:cNvPr id="21" name="Picture 20"/>
          <p:cNvPicPr>
            <a:picLocks noChangeAspect="1"/>
          </p:cNvPicPr>
          <p:nvPr/>
        </p:nvPicPr>
        <p:blipFill>
          <a:blip r:embed="rId8"/>
          <a:stretch>
            <a:fillRect/>
          </a:stretch>
        </p:blipFill>
        <p:spPr>
          <a:xfrm>
            <a:off x="3767687" y="6066213"/>
            <a:ext cx="1490775" cy="334587"/>
          </a:xfrm>
          <a:prstGeom prst="rect">
            <a:avLst/>
          </a:prstGeom>
        </p:spPr>
      </p:pic>
      <p:sp>
        <p:nvSpPr>
          <p:cNvPr id="22" name="Text Box 10"/>
          <p:cNvSpPr txBox="1">
            <a:spLocks noChangeArrowheads="1"/>
          </p:cNvSpPr>
          <p:nvPr/>
        </p:nvSpPr>
        <p:spPr bwMode="auto">
          <a:xfrm>
            <a:off x="7391400" y="3429000"/>
            <a:ext cx="13716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a:spcBef>
                <a:spcPct val="50000"/>
              </a:spcBef>
              <a:defRPr sz="1200">
                <a:solidFill>
                  <a:srgbClr val="8000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solidFill>
                  <a:srgbClr val="006600"/>
                </a:solidFill>
              </a:rPr>
              <a:t>ILLUSTRATION 23-8</a:t>
            </a:r>
            <a:endParaRPr lang="en-US" altLang="en-US" dirty="0">
              <a:solidFill>
                <a:srgbClr val="0066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6"/>
          <p:cNvSpPr>
            <a:spLocks noChangeShapeType="1"/>
          </p:cNvSpPr>
          <p:nvPr/>
        </p:nvSpPr>
        <p:spPr bwMode="auto">
          <a:xfrm>
            <a:off x="381000" y="20574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17" name="Picture 16"/>
          <p:cNvPicPr>
            <a:picLocks noChangeAspect="1"/>
          </p:cNvPicPr>
          <p:nvPr/>
        </p:nvPicPr>
        <p:blipFill>
          <a:blip r:embed="rId3"/>
          <a:stretch>
            <a:fillRect/>
          </a:stretch>
        </p:blipFill>
        <p:spPr>
          <a:xfrm>
            <a:off x="3089274" y="381000"/>
            <a:ext cx="5749925" cy="2682382"/>
          </a:xfrm>
          <a:prstGeom prst="rect">
            <a:avLst/>
          </a:prstGeom>
        </p:spPr>
      </p:pic>
      <p:sp>
        <p:nvSpPr>
          <p:cNvPr id="44" name="Rectangle 43"/>
          <p:cNvSpPr/>
          <p:nvPr/>
        </p:nvSpPr>
        <p:spPr bwMode="auto">
          <a:xfrm>
            <a:off x="7086600" y="6096000"/>
            <a:ext cx="1143000" cy="457200"/>
          </a:xfrm>
          <a:prstGeom prst="rect">
            <a:avLst/>
          </a:prstGeom>
          <a:noFill/>
          <a:ln w="28575" cap="sq" cmpd="sng" algn="ctr">
            <a:no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 name="Rectangle 10"/>
          <p:cNvSpPr>
            <a:spLocks noChangeArrowheads="1"/>
          </p:cNvSpPr>
          <p:nvPr/>
        </p:nvSpPr>
        <p:spPr bwMode="auto">
          <a:xfrm>
            <a:off x="304800" y="381000"/>
            <a:ext cx="2632075" cy="1570038"/>
          </a:xfrm>
          <a:prstGeom prst="rect">
            <a:avLst/>
          </a:prstGeom>
          <a:solidFill>
            <a:schemeClr val="accent3"/>
          </a:solidFill>
          <a:extLst/>
        </p:spPr>
        <p:txBody>
          <a:bodyPr>
            <a:spAutoFit/>
          </a:bodyPr>
          <a:lstStyle/>
          <a:p>
            <a:pPr algn="l"/>
            <a:r>
              <a:rPr lang="en-US" sz="3200" dirty="0">
                <a:solidFill>
                  <a:srgbClr val="CC0000"/>
                </a:solidFill>
                <a:latin typeface="Liberation Sans" panose="020B0604020202020204"/>
              </a:rPr>
              <a:t>Tax Consultants Inc.</a:t>
            </a:r>
          </a:p>
        </p:txBody>
      </p:sp>
      <p:pic>
        <p:nvPicPr>
          <p:cNvPr id="3277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3362325"/>
            <a:ext cx="5749925" cy="3190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sp>
        <p:nvSpPr>
          <p:cNvPr id="32778" name="Rectangle 8"/>
          <p:cNvSpPr>
            <a:spLocks noChangeArrowheads="1"/>
          </p:cNvSpPr>
          <p:nvPr/>
        </p:nvSpPr>
        <p:spPr bwMode="auto">
          <a:xfrm>
            <a:off x="304800" y="2362200"/>
            <a:ext cx="2632075" cy="2492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600" dirty="0">
                <a:solidFill>
                  <a:srgbClr val="006600"/>
                </a:solidFill>
                <a:latin typeface="Liberation Sans" panose="020B0604020202020204"/>
              </a:rPr>
              <a:t>Step 3: Determine Net Cash Flows from Investing and Financing Activities</a:t>
            </a:r>
          </a:p>
        </p:txBody>
      </p:sp>
      <p:pic>
        <p:nvPicPr>
          <p:cNvPr id="6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546725"/>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6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719763"/>
            <a:ext cx="4557713" cy="1476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6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5105400"/>
            <a:ext cx="557213" cy="142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pic>
        <p:nvPicPr>
          <p:cNvPr id="6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6257925"/>
            <a:ext cx="557212" cy="142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cxnSp>
        <p:nvCxnSpPr>
          <p:cNvPr id="32783" name="Straight Arrow Connector 16"/>
          <p:cNvCxnSpPr>
            <a:cxnSpLocks noChangeShapeType="1"/>
          </p:cNvCxnSpPr>
          <p:nvPr/>
        </p:nvCxnSpPr>
        <p:spPr bwMode="auto">
          <a:xfrm>
            <a:off x="2895600" y="2651125"/>
            <a:ext cx="415925" cy="0"/>
          </a:xfrm>
          <a:prstGeom prst="straightConnector1">
            <a:avLst/>
          </a:prstGeom>
          <a:noFill/>
          <a:ln w="57150" cap="sq" algn="ctr">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279900"/>
            <a:ext cx="4557713" cy="147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sp>
        <p:nvSpPr>
          <p:cNvPr id="19" name="Text Box 10"/>
          <p:cNvSpPr txBox="1">
            <a:spLocks noChangeArrowheads="1"/>
          </p:cNvSpPr>
          <p:nvPr/>
        </p:nvSpPr>
        <p:spPr bwMode="auto">
          <a:xfrm>
            <a:off x="7391400" y="457200"/>
            <a:ext cx="13716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23-3</a:t>
            </a:r>
            <a:endParaRPr lang="en-US" altLang="en-US" sz="1200" dirty="0">
              <a:solidFill>
                <a:srgbClr val="006600"/>
              </a:solidFill>
              <a:latin typeface="Liberation Sans" panose="020B0604020202020204"/>
            </a:endParaRPr>
          </a:p>
        </p:txBody>
      </p:sp>
      <p:pic>
        <p:nvPicPr>
          <p:cNvPr id="20" name="Picture 19"/>
          <p:cNvPicPr>
            <a:picLocks noChangeAspect="1"/>
          </p:cNvPicPr>
          <p:nvPr/>
        </p:nvPicPr>
        <p:blipFill>
          <a:blip r:embed="rId7"/>
          <a:stretch>
            <a:fillRect/>
          </a:stretch>
        </p:blipFill>
        <p:spPr>
          <a:xfrm>
            <a:off x="4334930" y="3434643"/>
            <a:ext cx="2910431" cy="602778"/>
          </a:xfrm>
          <a:prstGeom prst="rect">
            <a:avLst/>
          </a:prstGeom>
        </p:spPr>
      </p:pic>
      <p:pic>
        <p:nvPicPr>
          <p:cNvPr id="21" name="Picture 20"/>
          <p:cNvPicPr>
            <a:picLocks noChangeAspect="1"/>
          </p:cNvPicPr>
          <p:nvPr/>
        </p:nvPicPr>
        <p:blipFill>
          <a:blip r:embed="rId8"/>
          <a:stretch>
            <a:fillRect/>
          </a:stretch>
        </p:blipFill>
        <p:spPr>
          <a:xfrm>
            <a:off x="3767687" y="6066213"/>
            <a:ext cx="1490775" cy="334587"/>
          </a:xfrm>
          <a:prstGeom prst="rect">
            <a:avLst/>
          </a:prstGeom>
        </p:spPr>
      </p:pic>
      <p:sp>
        <p:nvSpPr>
          <p:cNvPr id="22" name="Text Box 10"/>
          <p:cNvSpPr txBox="1">
            <a:spLocks noChangeArrowheads="1"/>
          </p:cNvSpPr>
          <p:nvPr/>
        </p:nvSpPr>
        <p:spPr bwMode="auto">
          <a:xfrm>
            <a:off x="7391400" y="3429000"/>
            <a:ext cx="13716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a:spcBef>
                <a:spcPct val="50000"/>
              </a:spcBef>
              <a:defRPr sz="1200">
                <a:solidFill>
                  <a:srgbClr val="8000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solidFill>
                  <a:srgbClr val="006600"/>
                </a:solidFill>
              </a:rPr>
              <a:t>ILLUSTRATION 23-8</a:t>
            </a:r>
            <a:endParaRPr lang="en-US" altLang="en-US" dirty="0">
              <a:solidFill>
                <a:srgbClr val="0066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nodeType="clickEffect">
                                  <p:stCondLst>
                                    <p:cond delay="0"/>
                                  </p:stCondLst>
                                  <p:childTnLst>
                                    <p:animEffect transition="out" filter="wipe(left)">
                                      <p:cBhvr>
                                        <p:cTn id="11" dur="500"/>
                                        <p:tgtEl>
                                          <p:spTgt spid="64"/>
                                        </p:tgtEl>
                                      </p:cBhvr>
                                    </p:animEffect>
                                    <p:set>
                                      <p:cBhvr>
                                        <p:cTn id="12" dur="1" fill="hold">
                                          <p:stCondLst>
                                            <p:cond delay="499"/>
                                          </p:stCondLst>
                                        </p:cTn>
                                        <p:tgtEl>
                                          <p:spTgt spid="6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nodeType="clickEffect">
                                  <p:stCondLst>
                                    <p:cond delay="0"/>
                                  </p:stCondLst>
                                  <p:childTnLst>
                                    <p:animEffect transition="out" filter="wipe(left)">
                                      <p:cBhvr>
                                        <p:cTn id="16" dur="500"/>
                                        <p:tgtEl>
                                          <p:spTgt spid="62"/>
                                        </p:tgtEl>
                                      </p:cBhvr>
                                    </p:animEffect>
                                    <p:set>
                                      <p:cBhvr>
                                        <p:cTn id="17" dur="1" fill="hold">
                                          <p:stCondLst>
                                            <p:cond delay="499"/>
                                          </p:stCondLst>
                                        </p:cTn>
                                        <p:tgtEl>
                                          <p:spTgt spid="6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nodeType="clickEffect">
                                  <p:stCondLst>
                                    <p:cond delay="0"/>
                                  </p:stCondLst>
                                  <p:childTnLst>
                                    <p:animEffect transition="out" filter="wipe(left)">
                                      <p:cBhvr>
                                        <p:cTn id="21" dur="500"/>
                                        <p:tgtEl>
                                          <p:spTgt spid="63"/>
                                        </p:tgtEl>
                                      </p:cBhvr>
                                    </p:animEffect>
                                    <p:set>
                                      <p:cBhvr>
                                        <p:cTn id="22" dur="1" fill="hold">
                                          <p:stCondLst>
                                            <p:cond delay="499"/>
                                          </p:stCondLst>
                                        </p:cTn>
                                        <p:tgtEl>
                                          <p:spTgt spid="6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nodeType="clickEffect">
                                  <p:stCondLst>
                                    <p:cond delay="0"/>
                                  </p:stCondLst>
                                  <p:childTnLst>
                                    <p:animEffect transition="out" filter="wipe(left)">
                                      <p:cBhvr>
                                        <p:cTn id="26" dur="500"/>
                                        <p:tgtEl>
                                          <p:spTgt spid="65"/>
                                        </p:tgtEl>
                                      </p:cBhvr>
                                    </p:animEffect>
                                    <p:set>
                                      <p:cBhvr>
                                        <p:cTn id="27"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609600" y="1371600"/>
            <a:ext cx="8077200" cy="52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2800" dirty="0">
                <a:solidFill>
                  <a:srgbClr val="006600"/>
                </a:solidFill>
                <a:latin typeface="Liberation Sans" panose="020B0604020202020204"/>
              </a:rPr>
              <a:t>Statement of Cash </a:t>
            </a:r>
            <a:r>
              <a:rPr lang="en-US" sz="2800" dirty="0" smtClean="0">
                <a:solidFill>
                  <a:srgbClr val="006600"/>
                </a:solidFill>
                <a:latin typeface="Liberation Sans" panose="020B0604020202020204"/>
              </a:rPr>
              <a:t>Flows—2016</a:t>
            </a:r>
            <a:endParaRPr lang="en-US" sz="2800" dirty="0">
              <a:solidFill>
                <a:srgbClr val="006600"/>
              </a:solidFill>
              <a:latin typeface="Liberation Sans" panose="020B0604020202020204"/>
            </a:endParaRPr>
          </a:p>
        </p:txBody>
      </p:sp>
      <p:sp>
        <p:nvSpPr>
          <p:cNvPr id="33795" name="Text Box 6"/>
          <p:cNvSpPr txBox="1">
            <a:spLocks noChangeArrowheads="1"/>
          </p:cNvSpPr>
          <p:nvPr/>
        </p:nvSpPr>
        <p:spPr bwMode="auto">
          <a:xfrm>
            <a:off x="7010400" y="1738313"/>
            <a:ext cx="13716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23-8</a:t>
            </a:r>
            <a:endParaRPr lang="en-US" altLang="en-US" sz="1200" dirty="0">
              <a:solidFill>
                <a:srgbClr val="006600"/>
              </a:solidFill>
              <a:latin typeface="Liberation Sans" panose="020B0604020202020204"/>
            </a:endParaRPr>
          </a:p>
        </p:txBody>
      </p:sp>
      <p:sp>
        <p:nvSpPr>
          <p:cNvPr id="1652744" name="Oval 8"/>
          <p:cNvSpPr>
            <a:spLocks noChangeArrowheads="1"/>
          </p:cNvSpPr>
          <p:nvPr/>
        </p:nvSpPr>
        <p:spPr bwMode="auto">
          <a:xfrm>
            <a:off x="6934200" y="4799013"/>
            <a:ext cx="76200" cy="76200"/>
          </a:xfrm>
          <a:prstGeom prst="ellipse">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 name="Rectangle 10"/>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dirty="0">
                <a:solidFill>
                  <a:srgbClr val="CC0000"/>
                </a:solidFill>
                <a:latin typeface="Liberation Sans" panose="020B0604020202020204"/>
              </a:rPr>
              <a:t>Illustrations—Tax Consultants Inc.</a:t>
            </a:r>
          </a:p>
        </p:txBody>
      </p:sp>
      <p:pic>
        <p:nvPicPr>
          <p:cNvPr id="3379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066925"/>
            <a:ext cx="7670800" cy="42560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380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pic>
        <p:nvPicPr>
          <p:cNvPr id="11" name="Picture 10"/>
          <p:cNvPicPr>
            <a:picLocks noChangeAspect="1"/>
          </p:cNvPicPr>
          <p:nvPr/>
        </p:nvPicPr>
        <p:blipFill>
          <a:blip r:embed="rId4"/>
          <a:stretch>
            <a:fillRect/>
          </a:stretch>
        </p:blipFill>
        <p:spPr>
          <a:xfrm>
            <a:off x="2514600" y="2186240"/>
            <a:ext cx="3873783" cy="802298"/>
          </a:xfrm>
          <a:prstGeom prst="rect">
            <a:avLst/>
          </a:prstGeom>
        </p:spPr>
      </p:pic>
      <p:pic>
        <p:nvPicPr>
          <p:cNvPr id="12" name="Picture 11"/>
          <p:cNvPicPr>
            <a:picLocks noChangeAspect="1"/>
          </p:cNvPicPr>
          <p:nvPr/>
        </p:nvPicPr>
        <p:blipFill>
          <a:blip r:embed="rId5"/>
          <a:stretch>
            <a:fillRect/>
          </a:stretch>
        </p:blipFill>
        <p:spPr>
          <a:xfrm>
            <a:off x="1621464" y="5691521"/>
            <a:ext cx="1984222" cy="445336"/>
          </a:xfrm>
          <a:prstGeom prst="rect">
            <a:avLst/>
          </a:prstGeom>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26"/>
          <p:cNvSpPr txBox="1">
            <a:spLocks noChangeArrowheads="1"/>
          </p:cNvSpPr>
          <p:nvPr/>
        </p:nvSpPr>
        <p:spPr bwMode="auto">
          <a:xfrm>
            <a:off x="533400" y="1235075"/>
            <a:ext cx="83820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35000"/>
              </a:spcBef>
              <a:buSzPct val="80000"/>
            </a:pPr>
            <a:r>
              <a:rPr lang="en-US" altLang="en-US" sz="2000" dirty="0">
                <a:solidFill>
                  <a:schemeClr val="tx1"/>
                </a:solidFill>
                <a:latin typeface="Liberation Sans" panose="020B0604020202020204"/>
              </a:rPr>
              <a:t>Illustration:</a:t>
            </a:r>
            <a:r>
              <a:rPr lang="en-US" altLang="en-US" sz="2000" b="0" dirty="0">
                <a:solidFill>
                  <a:schemeClr val="tx1"/>
                </a:solidFill>
                <a:latin typeface="Liberation Sans" panose="020B0604020202020204"/>
              </a:rPr>
              <a:t> </a:t>
            </a:r>
            <a:r>
              <a:rPr lang="en-US" altLang="en-US" sz="2000" b="0" dirty="0" smtClean="0">
                <a:solidFill>
                  <a:schemeClr val="tx1"/>
                </a:solidFill>
                <a:latin typeface="Liberation Sans" panose="020B0604020202020204"/>
              </a:rPr>
              <a:t>Norman Company’s </a:t>
            </a:r>
            <a:r>
              <a:rPr lang="en-US" altLang="en-US" sz="2000" b="0" dirty="0">
                <a:solidFill>
                  <a:schemeClr val="tx1"/>
                </a:solidFill>
                <a:latin typeface="Liberation Sans" panose="020B0604020202020204"/>
              </a:rPr>
              <a:t>financial statements for the year ended December 31, </a:t>
            </a:r>
            <a:r>
              <a:rPr lang="en-US" altLang="en-US" sz="2000" b="0" dirty="0" smtClean="0">
                <a:solidFill>
                  <a:schemeClr val="tx1"/>
                </a:solidFill>
                <a:latin typeface="Liberation Sans" panose="020B0604020202020204"/>
              </a:rPr>
              <a:t>2017, </a:t>
            </a:r>
            <a:r>
              <a:rPr lang="en-US" altLang="en-US" sz="2000" b="0" dirty="0">
                <a:solidFill>
                  <a:schemeClr val="tx1"/>
                </a:solidFill>
                <a:latin typeface="Liberation Sans" panose="020B0604020202020204"/>
              </a:rPr>
              <a:t>contained the following condensed information.</a:t>
            </a:r>
          </a:p>
        </p:txBody>
      </p:sp>
      <p:sp>
        <p:nvSpPr>
          <p:cNvPr id="1593347" name="Rectangle 1027"/>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chemeClr val="tx2">
                    <a:lumMod val="50000"/>
                  </a:schemeClr>
                </a:solidFill>
                <a:latin typeface="Liberation Sans" panose="020B0604020202020204"/>
              </a:rPr>
              <a:t>Operating Activities — Indirect Method</a:t>
            </a:r>
          </a:p>
        </p:txBody>
      </p:sp>
      <p:graphicFrame>
        <p:nvGraphicFramePr>
          <p:cNvPr id="34820" name="Object 1028"/>
          <p:cNvGraphicFramePr>
            <a:graphicFrameLocks noChangeAspect="1"/>
          </p:cNvGraphicFramePr>
          <p:nvPr>
            <p:extLst>
              <p:ext uri="{D42A27DB-BD31-4B8C-83A1-F6EECF244321}">
                <p14:modId xmlns:p14="http://schemas.microsoft.com/office/powerpoint/2010/main" val="1734115902"/>
              </p:ext>
            </p:extLst>
          </p:nvPr>
        </p:nvGraphicFramePr>
        <p:xfrm>
          <a:off x="228600" y="2182813"/>
          <a:ext cx="8602662" cy="4141787"/>
        </p:xfrm>
        <a:graphic>
          <a:graphicData uri="http://schemas.openxmlformats.org/presentationml/2006/ole">
            <mc:AlternateContent xmlns:mc="http://schemas.openxmlformats.org/markup-compatibility/2006">
              <mc:Choice xmlns:v="urn:schemas-microsoft-com:vml" Requires="v">
                <p:oleObj spid="_x0000_s34877" name="Worksheet" r:id="rId4" imgW="5524523" imgH="2595770" progId="Excel.Sheet.8">
                  <p:embed/>
                </p:oleObj>
              </mc:Choice>
              <mc:Fallback>
                <p:oleObj name="Worksheet" r:id="rId4" imgW="5524523" imgH="2595770" progId="Excel.Sheet.8">
                  <p:embed/>
                  <p:pic>
                    <p:nvPicPr>
                      <p:cNvPr id="0" name="Object 1028"/>
                      <p:cNvPicPr>
                        <a:picLocks noChangeAspect="1" noChangeArrowheads="1"/>
                      </p:cNvPicPr>
                      <p:nvPr/>
                    </p:nvPicPr>
                    <p:blipFill>
                      <a:blip r:embed="rId5"/>
                      <a:srcRect/>
                      <a:stretch>
                        <a:fillRect/>
                      </a:stretch>
                    </p:blipFill>
                    <p:spPr bwMode="auto">
                      <a:xfrm>
                        <a:off x="228600" y="2182813"/>
                        <a:ext cx="8602662" cy="414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482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dirty="0" smtClean="0">
                <a:solidFill>
                  <a:srgbClr val="CC0000"/>
                </a:solidFill>
                <a:effectLst/>
                <a:latin typeface="Liberation Sans" panose="020B0604020202020204" pitchFamily="34" charset="0"/>
              </a:rPr>
              <a:t>Describe </a:t>
            </a:r>
            <a:r>
              <a:rPr lang="en-US" sz="1900" dirty="0">
                <a:solidFill>
                  <a:srgbClr val="CC0000"/>
                </a:solidFill>
                <a:effectLst/>
                <a:latin typeface="Liberation Sans" panose="020B0604020202020204" pitchFamily="34" charset="0"/>
              </a:rPr>
              <a:t>the usefulness and format of the statement of cash flows</a:t>
            </a:r>
            <a:r>
              <a:rPr lang="en-US" sz="1900" dirty="0" smtClean="0">
                <a:solidFill>
                  <a:srgbClr val="CC0000"/>
                </a:solidFill>
                <a:effectLst/>
                <a:latin typeface="Liberation Sans" panose="020B0604020202020204" pitchFamily="34" charset="0"/>
              </a:rPr>
              <a:t>.</a:t>
            </a:r>
            <a:endParaRPr lang="en-US" sz="1900" dirty="0">
              <a:solidFill>
                <a:srgbClr val="CC0000"/>
              </a:solidFill>
              <a:effectLst/>
              <a:latin typeface="Liberation Sans" panose="020B0604020202020204" pitchFamily="34" charset="0"/>
            </a:endParaRPr>
          </a:p>
          <a:p>
            <a:pPr marL="341313" indent="-341313">
              <a:lnSpc>
                <a:spcPct val="115000"/>
              </a:lnSpc>
              <a:spcBef>
                <a:spcPct val="45000"/>
              </a:spcBef>
              <a:buClr>
                <a:srgbClr val="CC0000"/>
              </a:buClr>
              <a:buSzTx/>
              <a:buAutoNum type="arabicPlain"/>
            </a:pPr>
            <a:r>
              <a:rPr lang="en-US" sz="1900" b="0" kern="1200" dirty="0" smtClean="0">
                <a:solidFill>
                  <a:schemeClr val="tx1"/>
                </a:solidFill>
                <a:effectLst/>
                <a:latin typeface="Liberation Sans" panose="020B0604020202020204" pitchFamily="34" charset="0"/>
              </a:rPr>
              <a:t>Prepare </a:t>
            </a:r>
            <a:r>
              <a:rPr lang="en-US" sz="1900" b="0" kern="1200" dirty="0">
                <a:solidFill>
                  <a:schemeClr val="tx1"/>
                </a:solidFill>
                <a:effectLst/>
                <a:latin typeface="Liberation Sans" panose="020B0604020202020204" pitchFamily="34" charset="0"/>
              </a:rPr>
              <a:t>a statement of cash flows</a:t>
            </a:r>
            <a:r>
              <a:rPr lang="en-US" sz="1900" b="0" kern="1200" dirty="0" smtClean="0">
                <a:solidFill>
                  <a:schemeClr val="tx1"/>
                </a:solidFill>
                <a:effectLst/>
                <a:latin typeface="Liberation Sans" panose="020B0604020202020204" pitchFamily="34" charset="0"/>
              </a:rPr>
              <a:t>.</a:t>
            </a:r>
          </a:p>
          <a:p>
            <a:pPr marL="341313" indent="-341313">
              <a:lnSpc>
                <a:spcPct val="115000"/>
              </a:lnSpc>
              <a:spcBef>
                <a:spcPct val="45000"/>
              </a:spcBef>
              <a:buClr>
                <a:srgbClr val="CC0000"/>
              </a:buClr>
              <a:buSzTx/>
              <a:buAutoNum type="arabicPlain"/>
            </a:pPr>
            <a:r>
              <a:rPr lang="en-US" sz="1900" b="0" kern="1200" dirty="0" smtClean="0">
                <a:solidFill>
                  <a:schemeClr val="tx1"/>
                </a:solidFill>
                <a:effectLst/>
                <a:latin typeface="Liberation Sans" panose="020B0604020202020204" pitchFamily="34" charset="0"/>
              </a:rPr>
              <a:t>Contrast </a:t>
            </a:r>
            <a:r>
              <a:rPr lang="en-US" sz="1900" b="0" kern="1200" dirty="0">
                <a:solidFill>
                  <a:schemeClr val="tx1"/>
                </a:solidFill>
                <a:effectLst/>
                <a:latin typeface="Liberation Sans" panose="020B0604020202020204" pitchFamily="34" charset="0"/>
              </a:rPr>
              <a:t>the direct and indirect methods of calculating net cash flow from operating activities.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457200" indent="-457200" algn="l">
              <a:lnSpc>
                <a:spcPct val="115000"/>
              </a:lnSpc>
              <a:spcBef>
                <a:spcPct val="45000"/>
              </a:spcBef>
              <a:buClr>
                <a:srgbClr val="CC0000"/>
              </a:buClr>
              <a:buFont typeface="Wingdings" panose="05000000000000000000" pitchFamily="2" charset="2"/>
              <a:buAutoNum type="arabicPlain" startAt="4"/>
            </a:pPr>
            <a:r>
              <a:rPr lang="en-US" sz="1900" b="0" dirty="0" smtClean="0">
                <a:latin typeface="Liberation Sans" panose="020B0604020202020204" pitchFamily="34" charset="0"/>
              </a:rPr>
              <a:t>Discuss special problems in preparing a statement of cash flows.</a:t>
            </a:r>
          </a:p>
          <a:p>
            <a:pPr marL="457200" indent="-457200" algn="l">
              <a:lnSpc>
                <a:spcPct val="115000"/>
              </a:lnSpc>
              <a:spcBef>
                <a:spcPct val="45000"/>
              </a:spcBef>
              <a:buClr>
                <a:srgbClr val="CC0000"/>
              </a:buClr>
              <a:buFont typeface="Wingdings" panose="05000000000000000000" pitchFamily="2" charset="2"/>
              <a:buAutoNum type="arabicPlain" startAt="4"/>
            </a:pPr>
            <a:r>
              <a:rPr lang="en-US" sz="1900" b="0" dirty="0" smtClean="0">
                <a:latin typeface="Liberation Sans" panose="020B0604020202020204" pitchFamily="34" charset="0"/>
              </a:rPr>
              <a:t>Explain the use of a worksheet in preparing a statement of cash flows.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
        <p:nvSpPr>
          <p:cNvPr id="11"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smtClean="0">
                <a:solidFill>
                  <a:schemeClr val="tx2">
                    <a:lumMod val="50000"/>
                  </a:schemeClr>
                </a:solidFill>
                <a:latin typeface="Liberation Sans" panose="020B0604020202020204" pitchFamily="34" charset="0"/>
              </a:rPr>
              <a:t>Statement of Cash Flows</a:t>
            </a:r>
            <a:endParaRPr lang="en-US" altLang="en-US" sz="4400" dirty="0">
              <a:solidFill>
                <a:schemeClr val="tx2">
                  <a:lumMod val="50000"/>
                </a:schemeClr>
              </a:solidFill>
              <a:latin typeface="Liberation Sans" panose="020B0604020202020204" pitchFamily="34" charset="0"/>
            </a:endParaRPr>
          </a:p>
        </p:txBody>
      </p:sp>
      <p:sp>
        <p:nvSpPr>
          <p:cNvPr id="12"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23</a:t>
            </a:r>
            <a:endParaRPr lang="en-US" altLang="en-US" sz="10700" b="0" dirty="0">
              <a:solidFill>
                <a:srgbClr val="006600"/>
              </a:solidFill>
              <a:latin typeface="Liberation Sans" panose="020B0604020202020204" pitchFamily="34" charset="0"/>
            </a:endParaRPr>
          </a:p>
        </p:txBody>
      </p:sp>
    </p:spTree>
    <p:extLst>
      <p:ext uri="{BB962C8B-B14F-4D97-AF65-F5344CB8AC3E}">
        <p14:creationId xmlns:p14="http://schemas.microsoft.com/office/powerpoint/2010/main" val="3495350172"/>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1028"/>
          <p:cNvGraphicFramePr>
            <a:graphicFrameLocks noChangeAspect="1"/>
          </p:cNvGraphicFramePr>
          <p:nvPr/>
        </p:nvGraphicFramePr>
        <p:xfrm>
          <a:off x="838200" y="2220913"/>
          <a:ext cx="7543800" cy="4027487"/>
        </p:xfrm>
        <a:graphic>
          <a:graphicData uri="http://schemas.openxmlformats.org/presentationml/2006/ole">
            <mc:AlternateContent xmlns:mc="http://schemas.openxmlformats.org/markup-compatibility/2006">
              <mc:Choice xmlns:v="urn:schemas-microsoft-com:vml" Requires="v">
                <p:oleObj spid="_x0000_s35910" name="Worksheet" r:id="rId4" imgW="5124390" imgH="2762429" progId="Excel.Sheet.8">
                  <p:embed/>
                </p:oleObj>
              </mc:Choice>
              <mc:Fallback>
                <p:oleObj name="Worksheet" r:id="rId4" imgW="5124390" imgH="2762429" progId="Excel.Sheet.8">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220913"/>
                        <a:ext cx="7543800" cy="4027487"/>
                      </a:xfrm>
                      <a:prstGeom prst="rect">
                        <a:avLst/>
                      </a:prstGeom>
                      <a:noFill/>
                      <a:ln w="28575" cap="sq">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3" name="Text Box 1026"/>
          <p:cNvSpPr txBox="1">
            <a:spLocks noChangeArrowheads="1"/>
          </p:cNvSpPr>
          <p:nvPr/>
        </p:nvSpPr>
        <p:spPr bwMode="auto">
          <a:xfrm>
            <a:off x="533400" y="1235075"/>
            <a:ext cx="83820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35000"/>
              </a:spcBef>
              <a:buSzPct val="80000"/>
            </a:pPr>
            <a:r>
              <a:rPr lang="en-US" altLang="en-US" sz="2000" b="0" dirty="0">
                <a:solidFill>
                  <a:schemeClr val="tx1"/>
                </a:solidFill>
                <a:latin typeface="Liberation Sans" panose="020B0604020202020204"/>
              </a:rPr>
              <a:t>Prepare the operating activities section of the statement of cash flows using the </a:t>
            </a:r>
            <a:r>
              <a:rPr lang="en-US" altLang="en-US" sz="2000" dirty="0">
                <a:solidFill>
                  <a:schemeClr val="tx1"/>
                </a:solidFill>
                <a:latin typeface="Liberation Sans" panose="020B0604020202020204"/>
              </a:rPr>
              <a:t>indirect method</a:t>
            </a:r>
            <a:r>
              <a:rPr lang="en-US" altLang="en-US" sz="2000" b="0" dirty="0">
                <a:solidFill>
                  <a:schemeClr val="tx1"/>
                </a:solidFill>
                <a:latin typeface="Liberation Sans" panose="020B0604020202020204"/>
              </a:rPr>
              <a:t> </a:t>
            </a:r>
            <a:r>
              <a:rPr lang="en-US" altLang="en-US" sz="2000" dirty="0">
                <a:solidFill>
                  <a:schemeClr val="tx1"/>
                </a:solidFill>
                <a:latin typeface="Liberation Sans" panose="020B0604020202020204"/>
              </a:rPr>
              <a:t>(Step 2)</a:t>
            </a:r>
            <a:r>
              <a:rPr lang="en-US" altLang="en-US" sz="2000" b="0" dirty="0">
                <a:solidFill>
                  <a:schemeClr val="tx1"/>
                </a:solidFill>
                <a:latin typeface="Liberation Sans" panose="020B0604020202020204"/>
              </a:rPr>
              <a:t>.</a:t>
            </a:r>
          </a:p>
        </p:txBody>
      </p:sp>
      <p:sp>
        <p:nvSpPr>
          <p:cNvPr id="1595398" name="Rectangle 1030"/>
          <p:cNvSpPr>
            <a:spLocks noChangeArrowheads="1"/>
          </p:cNvSpPr>
          <p:nvPr/>
        </p:nvSpPr>
        <p:spPr bwMode="auto">
          <a:xfrm>
            <a:off x="914400" y="2743200"/>
            <a:ext cx="7391400" cy="381000"/>
          </a:xfrm>
          <a:prstGeom prst="rect">
            <a:avLst/>
          </a:prstGeom>
          <a:solidFill>
            <a:schemeClr val="bg1"/>
          </a:solidFill>
          <a:ln>
            <a:noFill/>
          </a:ln>
          <a:effectLst/>
          <a:extLst>
            <a:ext uri="{91240B29-F687-4F45-9708-019B960494DF}">
              <a14:hiddenLine xmlns:a14="http://schemas.microsoft.com/office/drawing/2010/main" w="1905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sz="1600" dirty="0">
              <a:latin typeface="Liberation Sans" panose="020B0604020202020204"/>
            </a:endParaRPr>
          </a:p>
        </p:txBody>
      </p:sp>
      <p:sp>
        <p:nvSpPr>
          <p:cNvPr id="1595399" name="Rectangle 1031"/>
          <p:cNvSpPr>
            <a:spLocks noChangeArrowheads="1"/>
          </p:cNvSpPr>
          <p:nvPr/>
        </p:nvSpPr>
        <p:spPr bwMode="auto">
          <a:xfrm>
            <a:off x="914400" y="3886200"/>
            <a:ext cx="7391400" cy="381000"/>
          </a:xfrm>
          <a:prstGeom prst="rect">
            <a:avLst/>
          </a:prstGeom>
          <a:solidFill>
            <a:schemeClr val="bg1"/>
          </a:solidFill>
          <a:ln w="19050" cap="sq">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95400" name="Rectangle 1032"/>
          <p:cNvSpPr>
            <a:spLocks noChangeArrowheads="1"/>
          </p:cNvSpPr>
          <p:nvPr/>
        </p:nvSpPr>
        <p:spPr bwMode="auto">
          <a:xfrm>
            <a:off x="914400" y="4267200"/>
            <a:ext cx="7391400" cy="381000"/>
          </a:xfrm>
          <a:prstGeom prst="rect">
            <a:avLst/>
          </a:prstGeom>
          <a:solidFill>
            <a:schemeClr val="bg1"/>
          </a:solidFill>
          <a:ln w="19050" cap="sq">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95401" name="Rectangle 1033"/>
          <p:cNvSpPr>
            <a:spLocks noChangeArrowheads="1"/>
          </p:cNvSpPr>
          <p:nvPr/>
        </p:nvSpPr>
        <p:spPr bwMode="auto">
          <a:xfrm>
            <a:off x="914400" y="4648200"/>
            <a:ext cx="7391400" cy="381000"/>
          </a:xfrm>
          <a:prstGeom prst="rect">
            <a:avLst/>
          </a:prstGeom>
          <a:solidFill>
            <a:schemeClr val="bg1"/>
          </a:solidFill>
          <a:ln w="19050" cap="sq">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95402" name="Rectangle 1034"/>
          <p:cNvSpPr>
            <a:spLocks noChangeArrowheads="1"/>
          </p:cNvSpPr>
          <p:nvPr/>
        </p:nvSpPr>
        <p:spPr bwMode="auto">
          <a:xfrm>
            <a:off x="914400" y="5029200"/>
            <a:ext cx="7391400" cy="381000"/>
          </a:xfrm>
          <a:prstGeom prst="rect">
            <a:avLst/>
          </a:prstGeom>
          <a:solidFill>
            <a:schemeClr val="bg1"/>
          </a:solidFill>
          <a:ln w="19050" cap="sq">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95403" name="Rectangle 1035"/>
          <p:cNvSpPr>
            <a:spLocks noChangeArrowheads="1"/>
          </p:cNvSpPr>
          <p:nvPr/>
        </p:nvSpPr>
        <p:spPr bwMode="auto">
          <a:xfrm>
            <a:off x="914400" y="5791200"/>
            <a:ext cx="7391400" cy="381000"/>
          </a:xfrm>
          <a:prstGeom prst="rect">
            <a:avLst/>
          </a:prstGeom>
          <a:solidFill>
            <a:schemeClr val="bg1"/>
          </a:solidFill>
          <a:ln w="19050" cap="sq">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95404" name="Rectangle 1036"/>
          <p:cNvSpPr>
            <a:spLocks noChangeArrowheads="1"/>
          </p:cNvSpPr>
          <p:nvPr/>
        </p:nvSpPr>
        <p:spPr bwMode="auto">
          <a:xfrm>
            <a:off x="914400" y="5410200"/>
            <a:ext cx="7391400" cy="381000"/>
          </a:xfrm>
          <a:prstGeom prst="rect">
            <a:avLst/>
          </a:prstGeom>
          <a:solidFill>
            <a:schemeClr val="bg1"/>
          </a:solidFill>
          <a:ln w="19050" cap="sq">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4" name="Rectangle 1027"/>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dirty="0">
                <a:solidFill>
                  <a:schemeClr val="tx2">
                    <a:lumMod val="50000"/>
                  </a:schemeClr>
                </a:solidFill>
                <a:latin typeface="Liberation Sans" panose="020B0604020202020204"/>
              </a:rPr>
              <a:t>Operating Activities — Indirect Method</a:t>
            </a: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585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595398"/>
                                        </p:tgtEl>
                                      </p:cBhvr>
                                    </p:animEffect>
                                    <p:set>
                                      <p:cBhvr>
                                        <p:cTn id="7" dur="1" fill="hold">
                                          <p:stCondLst>
                                            <p:cond delay="499"/>
                                          </p:stCondLst>
                                        </p:cTn>
                                        <p:tgtEl>
                                          <p:spTgt spid="159539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595399"/>
                                        </p:tgtEl>
                                      </p:cBhvr>
                                    </p:animEffect>
                                    <p:set>
                                      <p:cBhvr>
                                        <p:cTn id="12" dur="1" fill="hold">
                                          <p:stCondLst>
                                            <p:cond delay="499"/>
                                          </p:stCondLst>
                                        </p:cTn>
                                        <p:tgtEl>
                                          <p:spTgt spid="159539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595400"/>
                                        </p:tgtEl>
                                      </p:cBhvr>
                                    </p:animEffect>
                                    <p:set>
                                      <p:cBhvr>
                                        <p:cTn id="17" dur="1" fill="hold">
                                          <p:stCondLst>
                                            <p:cond delay="499"/>
                                          </p:stCondLst>
                                        </p:cTn>
                                        <p:tgtEl>
                                          <p:spTgt spid="159540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595401"/>
                                        </p:tgtEl>
                                      </p:cBhvr>
                                    </p:animEffect>
                                    <p:set>
                                      <p:cBhvr>
                                        <p:cTn id="22" dur="1" fill="hold">
                                          <p:stCondLst>
                                            <p:cond delay="499"/>
                                          </p:stCondLst>
                                        </p:cTn>
                                        <p:tgtEl>
                                          <p:spTgt spid="159540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1595402"/>
                                        </p:tgtEl>
                                      </p:cBhvr>
                                    </p:animEffect>
                                    <p:set>
                                      <p:cBhvr>
                                        <p:cTn id="27" dur="1" fill="hold">
                                          <p:stCondLst>
                                            <p:cond delay="499"/>
                                          </p:stCondLst>
                                        </p:cTn>
                                        <p:tgtEl>
                                          <p:spTgt spid="159540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1595404"/>
                                        </p:tgtEl>
                                      </p:cBhvr>
                                    </p:animEffect>
                                    <p:set>
                                      <p:cBhvr>
                                        <p:cTn id="32" dur="1" fill="hold">
                                          <p:stCondLst>
                                            <p:cond delay="499"/>
                                          </p:stCondLst>
                                        </p:cTn>
                                        <p:tgtEl>
                                          <p:spTgt spid="159540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1595403"/>
                                        </p:tgtEl>
                                      </p:cBhvr>
                                    </p:animEffect>
                                    <p:set>
                                      <p:cBhvr>
                                        <p:cTn id="37" dur="1" fill="hold">
                                          <p:stCondLst>
                                            <p:cond delay="499"/>
                                          </p:stCondLst>
                                        </p:cTn>
                                        <p:tgtEl>
                                          <p:spTgt spid="15954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398" grpId="0" animBg="1"/>
      <p:bldP spid="1595399" grpId="0" animBg="1"/>
      <p:bldP spid="1595400" grpId="0" animBg="1"/>
      <p:bldP spid="1595401" grpId="0" animBg="1"/>
      <p:bldP spid="1595402" grpId="0" animBg="1"/>
      <p:bldP spid="1595403" grpId="0" animBg="1"/>
      <p:bldP spid="159540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1036"/>
          <p:cNvGraphicFramePr>
            <a:graphicFrameLocks noChangeAspect="1"/>
          </p:cNvGraphicFramePr>
          <p:nvPr>
            <p:extLst>
              <p:ext uri="{D42A27DB-BD31-4B8C-83A1-F6EECF244321}">
                <p14:modId xmlns:p14="http://schemas.microsoft.com/office/powerpoint/2010/main" val="2958631065"/>
              </p:ext>
            </p:extLst>
          </p:nvPr>
        </p:nvGraphicFramePr>
        <p:xfrm>
          <a:off x="304800" y="2209800"/>
          <a:ext cx="8602662" cy="4141787"/>
        </p:xfrm>
        <a:graphic>
          <a:graphicData uri="http://schemas.openxmlformats.org/presentationml/2006/ole">
            <mc:AlternateContent xmlns:mc="http://schemas.openxmlformats.org/markup-compatibility/2006">
              <mc:Choice xmlns:v="urn:schemas-microsoft-com:vml" Requires="v">
                <p:oleObj spid="_x0000_s36927" name="Worksheet" r:id="rId4" imgW="5524523" imgH="2595770" progId="Excel.Sheet.8">
                  <p:embed/>
                </p:oleObj>
              </mc:Choice>
              <mc:Fallback>
                <p:oleObj name="Worksheet" r:id="rId4" imgW="5524523" imgH="2595770" progId="Excel.Sheet.8">
                  <p:embed/>
                  <p:pic>
                    <p:nvPicPr>
                      <p:cNvPr id="0" name="Object 1036"/>
                      <p:cNvPicPr>
                        <a:picLocks noChangeAspect="1" noChangeArrowheads="1"/>
                      </p:cNvPicPr>
                      <p:nvPr/>
                    </p:nvPicPr>
                    <p:blipFill>
                      <a:blip r:embed="rId5"/>
                      <a:srcRect/>
                      <a:stretch>
                        <a:fillRect/>
                      </a:stretch>
                    </p:blipFill>
                    <p:spPr bwMode="auto">
                      <a:xfrm>
                        <a:off x="304800" y="2209800"/>
                        <a:ext cx="8602662" cy="414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7" name="Text Box 1032"/>
          <p:cNvSpPr txBox="1">
            <a:spLocks noChangeArrowheads="1"/>
          </p:cNvSpPr>
          <p:nvPr/>
        </p:nvSpPr>
        <p:spPr bwMode="auto">
          <a:xfrm>
            <a:off x="533400" y="1235075"/>
            <a:ext cx="83820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35000"/>
              </a:spcBef>
              <a:buSzPct val="80000"/>
            </a:pPr>
            <a:r>
              <a:rPr lang="en-US" altLang="en-US" sz="2000" b="0" dirty="0">
                <a:solidFill>
                  <a:schemeClr val="tx1"/>
                </a:solidFill>
                <a:latin typeface="Liberation Sans" panose="020B0604020202020204"/>
              </a:rPr>
              <a:t>Norman Company’s financial statements for the year ended December 31, </a:t>
            </a:r>
            <a:r>
              <a:rPr lang="en-US" altLang="en-US" sz="2000" b="0" dirty="0" smtClean="0">
                <a:solidFill>
                  <a:schemeClr val="tx1"/>
                </a:solidFill>
                <a:latin typeface="Liberation Sans" panose="020B0604020202020204"/>
              </a:rPr>
              <a:t>2017, </a:t>
            </a:r>
            <a:r>
              <a:rPr lang="en-US" altLang="en-US" sz="2000" b="0" dirty="0">
                <a:solidFill>
                  <a:schemeClr val="tx1"/>
                </a:solidFill>
                <a:latin typeface="Liberation Sans" panose="020B0604020202020204"/>
              </a:rPr>
              <a:t>contained the following condensed information.</a:t>
            </a:r>
          </a:p>
        </p:txBody>
      </p:sp>
      <p:sp>
        <p:nvSpPr>
          <p:cNvPr id="36868" name="Text Box 1030"/>
          <p:cNvSpPr txBox="1">
            <a:spLocks noChangeArrowheads="1"/>
          </p:cNvSpPr>
          <p:nvPr/>
        </p:nvSpPr>
        <p:spPr bwMode="auto">
          <a:xfrm>
            <a:off x="6477000" y="3200400"/>
            <a:ext cx="2057400" cy="1219200"/>
          </a:xfrm>
          <a:prstGeom prst="rect">
            <a:avLst/>
          </a:prstGeom>
          <a:noFill/>
          <a:ln w="28575" cap="sq">
            <a:solidFill>
              <a:srgbClr val="8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b="0" dirty="0">
                <a:latin typeface="Liberation Sans" panose="020B0604020202020204"/>
              </a:rPr>
              <a:t>Assume accounts payable relates to operating expenses.</a:t>
            </a:r>
          </a:p>
        </p:txBody>
      </p:sp>
      <p:sp>
        <p:nvSpPr>
          <p:cNvPr id="7" name="Rectangle 1027"/>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dirty="0">
                <a:solidFill>
                  <a:schemeClr val="tx2">
                    <a:lumMod val="50000"/>
                  </a:schemeClr>
                </a:solidFill>
                <a:latin typeface="Liberation Sans" panose="020B0604020202020204"/>
              </a:rPr>
              <a:t>Operating Activities — Direct Method</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687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5462" y="2438400"/>
            <a:ext cx="8733075" cy="1080109"/>
          </a:xfrm>
          <a:prstGeom prst="rect">
            <a:avLst/>
          </a:prstGeom>
        </p:spPr>
      </p:pic>
      <p:sp>
        <p:nvSpPr>
          <p:cNvPr id="37890" name="Text Box 2"/>
          <p:cNvSpPr txBox="1">
            <a:spLocks noChangeArrowheads="1"/>
          </p:cNvSpPr>
          <p:nvPr/>
        </p:nvSpPr>
        <p:spPr bwMode="auto">
          <a:xfrm>
            <a:off x="533400" y="1311275"/>
            <a:ext cx="83820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35000"/>
              </a:spcBef>
              <a:buSzPct val="80000"/>
            </a:pPr>
            <a:r>
              <a:rPr lang="en-US" altLang="en-US" sz="2000" b="0" dirty="0">
                <a:solidFill>
                  <a:schemeClr val="tx1"/>
                </a:solidFill>
                <a:latin typeface="Liberation Sans" panose="020B0604020202020204"/>
              </a:rPr>
              <a:t>Prepare the operating activities section of the statement of cash flows using the </a:t>
            </a:r>
            <a:r>
              <a:rPr lang="en-US" altLang="en-US" sz="2000" dirty="0">
                <a:solidFill>
                  <a:schemeClr val="tx1"/>
                </a:solidFill>
                <a:latin typeface="Liberation Sans" panose="020B0604020202020204"/>
              </a:rPr>
              <a:t>Direct method</a:t>
            </a:r>
            <a:r>
              <a:rPr lang="en-US" altLang="en-US" sz="2000" b="0" dirty="0">
                <a:solidFill>
                  <a:schemeClr val="tx1"/>
                </a:solidFill>
                <a:latin typeface="Liberation Sans" panose="020B0604020202020204"/>
              </a:rPr>
              <a:t> </a:t>
            </a:r>
            <a:r>
              <a:rPr lang="en-US" altLang="en-US" sz="2000" dirty="0">
                <a:solidFill>
                  <a:schemeClr val="tx1"/>
                </a:solidFill>
                <a:latin typeface="Liberation Sans" panose="020B0604020202020204"/>
              </a:rPr>
              <a:t>(Step 2)</a:t>
            </a:r>
            <a:r>
              <a:rPr lang="en-US" altLang="en-US" sz="2000" b="0" dirty="0">
                <a:solidFill>
                  <a:schemeClr val="tx1"/>
                </a:solidFill>
                <a:latin typeface="Liberation Sans" panose="020B0604020202020204"/>
              </a:rPr>
              <a:t>.</a:t>
            </a:r>
          </a:p>
        </p:txBody>
      </p:sp>
      <p:sp>
        <p:nvSpPr>
          <p:cNvPr id="37891" name="Text Box 10"/>
          <p:cNvSpPr txBox="1">
            <a:spLocks noChangeArrowheads="1"/>
          </p:cNvSpPr>
          <p:nvPr/>
        </p:nvSpPr>
        <p:spPr bwMode="auto">
          <a:xfrm>
            <a:off x="7257703" y="2133396"/>
            <a:ext cx="172194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ts val="0"/>
              </a:spcBef>
            </a:pPr>
            <a:r>
              <a:rPr lang="en-US" altLang="en-US" sz="1200" dirty="0" smtClean="0">
                <a:solidFill>
                  <a:srgbClr val="006600"/>
                </a:solidFill>
                <a:latin typeface="Liberation Sans" panose="020B0604020202020204"/>
              </a:rPr>
              <a:t>ILLUSTRATION 23-22</a:t>
            </a:r>
            <a:endParaRPr lang="en-US" altLang="en-US" sz="1200" dirty="0">
              <a:solidFill>
                <a:srgbClr val="006600"/>
              </a:solidFill>
              <a:latin typeface="Liberation Sans" panose="020B0604020202020204"/>
            </a:endParaRPr>
          </a:p>
        </p:txBody>
      </p:sp>
      <p:sp>
        <p:nvSpPr>
          <p:cNvPr id="1541135" name="Line 15"/>
          <p:cNvSpPr>
            <a:spLocks noChangeShapeType="1"/>
          </p:cNvSpPr>
          <p:nvPr/>
        </p:nvSpPr>
        <p:spPr bwMode="auto">
          <a:xfrm>
            <a:off x="457200" y="4329113"/>
            <a:ext cx="8229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1136" name="Line 16"/>
          <p:cNvSpPr>
            <a:spLocks noChangeShapeType="1"/>
          </p:cNvSpPr>
          <p:nvPr/>
        </p:nvSpPr>
        <p:spPr bwMode="auto">
          <a:xfrm>
            <a:off x="4572000" y="4329113"/>
            <a:ext cx="0" cy="12192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7894" name="Text Box 17"/>
          <p:cNvSpPr txBox="1">
            <a:spLocks noChangeArrowheads="1"/>
          </p:cNvSpPr>
          <p:nvPr/>
        </p:nvSpPr>
        <p:spPr bwMode="auto">
          <a:xfrm>
            <a:off x="2438400" y="3886200"/>
            <a:ext cx="4191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latin typeface="Liberation Sans" panose="020B0604020202020204"/>
              </a:rPr>
              <a:t>Accounts Receivable</a:t>
            </a:r>
          </a:p>
        </p:txBody>
      </p:sp>
      <p:sp>
        <p:nvSpPr>
          <p:cNvPr id="37895" name="Text Box 18"/>
          <p:cNvSpPr txBox="1">
            <a:spLocks noChangeArrowheads="1"/>
          </p:cNvSpPr>
          <p:nvPr/>
        </p:nvSpPr>
        <p:spPr bwMode="auto">
          <a:xfrm>
            <a:off x="381000" y="4405313"/>
            <a:ext cx="41910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smtClean="0">
                <a:latin typeface="Liberation Sans" panose="020B0604020202020204"/>
              </a:rPr>
              <a:t>1/1/17</a:t>
            </a:r>
            <a:r>
              <a:rPr lang="en-US" altLang="en-US" dirty="0">
                <a:latin typeface="Liberation Sans" panose="020B0604020202020204"/>
              </a:rPr>
              <a:t>	Balance	59,000</a:t>
            </a:r>
          </a:p>
        </p:txBody>
      </p:sp>
      <p:sp>
        <p:nvSpPr>
          <p:cNvPr id="1541139" name="Text Box 19"/>
          <p:cNvSpPr txBox="1">
            <a:spLocks noChangeArrowheads="1"/>
          </p:cNvSpPr>
          <p:nvPr/>
        </p:nvSpPr>
        <p:spPr bwMode="auto">
          <a:xfrm>
            <a:off x="381000" y="4772025"/>
            <a:ext cx="41910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a:solidFill>
                  <a:schemeClr val="tx1"/>
                </a:solidFill>
                <a:latin typeface="Liberation Sans" panose="020B0604020202020204"/>
              </a:rPr>
              <a:t>	Revenues	840,000</a:t>
            </a:r>
          </a:p>
        </p:txBody>
      </p:sp>
      <p:sp>
        <p:nvSpPr>
          <p:cNvPr id="1541140" name="Text Box 20"/>
          <p:cNvSpPr txBox="1">
            <a:spLocks noChangeArrowheads="1"/>
          </p:cNvSpPr>
          <p:nvPr/>
        </p:nvSpPr>
        <p:spPr bwMode="auto">
          <a:xfrm>
            <a:off x="4648200" y="4406900"/>
            <a:ext cx="41910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a:solidFill>
                  <a:srgbClr val="CC0000"/>
                </a:solidFill>
                <a:latin typeface="Liberation Sans" panose="020B0604020202020204"/>
              </a:rPr>
              <a:t>Receipts from customers	862,000</a:t>
            </a:r>
          </a:p>
        </p:txBody>
      </p:sp>
      <p:sp>
        <p:nvSpPr>
          <p:cNvPr id="37898" name="Text Box 21"/>
          <p:cNvSpPr txBox="1">
            <a:spLocks noChangeArrowheads="1"/>
          </p:cNvSpPr>
          <p:nvPr/>
        </p:nvSpPr>
        <p:spPr bwMode="auto">
          <a:xfrm>
            <a:off x="381000" y="5243513"/>
            <a:ext cx="41910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smtClean="0">
                <a:latin typeface="Liberation Sans" panose="020B0604020202020204"/>
              </a:rPr>
              <a:t>12/31/17</a:t>
            </a:r>
            <a:r>
              <a:rPr lang="en-US" altLang="en-US" dirty="0">
                <a:latin typeface="Liberation Sans" panose="020B0604020202020204"/>
              </a:rPr>
              <a:t>	Balance	37,000</a:t>
            </a:r>
          </a:p>
        </p:txBody>
      </p:sp>
      <p:sp>
        <p:nvSpPr>
          <p:cNvPr id="1541142" name="Line 22"/>
          <p:cNvSpPr>
            <a:spLocks noChangeShapeType="1"/>
          </p:cNvSpPr>
          <p:nvPr/>
        </p:nvSpPr>
        <p:spPr bwMode="auto">
          <a:xfrm>
            <a:off x="457200" y="5167313"/>
            <a:ext cx="8229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 name="Rectangle 1027"/>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dirty="0">
                <a:solidFill>
                  <a:schemeClr val="tx2">
                    <a:lumMod val="50000"/>
                  </a:schemeClr>
                </a:solidFill>
                <a:latin typeface="Liberation Sans" panose="020B0604020202020204"/>
              </a:rPr>
              <a:t>Operating Activities — Direct Method</a:t>
            </a: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790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1139"/>
                                        </p:tgtEl>
                                        <p:attrNameLst>
                                          <p:attrName>style.visibility</p:attrName>
                                        </p:attrNameLst>
                                      </p:cBhvr>
                                      <p:to>
                                        <p:strVal val="visible"/>
                                      </p:to>
                                    </p:set>
                                    <p:animEffect transition="in" filter="wipe(left)">
                                      <p:cBhvr>
                                        <p:cTn id="7" dur="500"/>
                                        <p:tgtEl>
                                          <p:spTgt spid="15411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41140"/>
                                        </p:tgtEl>
                                        <p:attrNameLst>
                                          <p:attrName>style.visibility</p:attrName>
                                        </p:attrNameLst>
                                      </p:cBhvr>
                                      <p:to>
                                        <p:strVal val="visible"/>
                                      </p:to>
                                    </p:set>
                                    <p:animEffect transition="in" filter="wipe(left)">
                                      <p:cBhvr>
                                        <p:cTn id="12" dur="500"/>
                                        <p:tgtEl>
                                          <p:spTgt spid="154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139" grpId="0"/>
      <p:bldP spid="15411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5923" y="2362200"/>
            <a:ext cx="8412155" cy="1466889"/>
          </a:xfrm>
          <a:prstGeom prst="rect">
            <a:avLst/>
          </a:prstGeom>
        </p:spPr>
      </p:pic>
      <p:sp>
        <p:nvSpPr>
          <p:cNvPr id="38914" name="Text Box 18"/>
          <p:cNvSpPr txBox="1">
            <a:spLocks noChangeArrowheads="1"/>
          </p:cNvSpPr>
          <p:nvPr/>
        </p:nvSpPr>
        <p:spPr bwMode="auto">
          <a:xfrm>
            <a:off x="2438400" y="4067175"/>
            <a:ext cx="4191000" cy="3968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latin typeface="Liberation Sans" panose="020B0604020202020204"/>
              </a:rPr>
              <a:t>Accounts Payable</a:t>
            </a:r>
          </a:p>
        </p:txBody>
      </p:sp>
      <p:sp>
        <p:nvSpPr>
          <p:cNvPr id="38915" name="Text Box 19"/>
          <p:cNvSpPr txBox="1">
            <a:spLocks noChangeArrowheads="1"/>
          </p:cNvSpPr>
          <p:nvPr/>
        </p:nvSpPr>
        <p:spPr bwMode="auto">
          <a:xfrm>
            <a:off x="4648200" y="4586288"/>
            <a:ext cx="4191000" cy="366712"/>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smtClean="0">
                <a:latin typeface="Liberation Sans" panose="020B0604020202020204"/>
              </a:rPr>
              <a:t>1/1/17</a:t>
            </a:r>
            <a:r>
              <a:rPr lang="en-US" altLang="en-US" dirty="0">
                <a:latin typeface="Liberation Sans" panose="020B0604020202020204"/>
              </a:rPr>
              <a:t>	Balance	31,000</a:t>
            </a:r>
          </a:p>
        </p:txBody>
      </p:sp>
      <p:sp>
        <p:nvSpPr>
          <p:cNvPr id="1656852" name="Text Box 20"/>
          <p:cNvSpPr txBox="1">
            <a:spLocks noChangeArrowheads="1"/>
          </p:cNvSpPr>
          <p:nvPr/>
        </p:nvSpPr>
        <p:spPr bwMode="auto">
          <a:xfrm>
            <a:off x="4648200" y="4953000"/>
            <a:ext cx="4191000" cy="366713"/>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a:solidFill>
                  <a:schemeClr val="tx1"/>
                </a:solidFill>
                <a:latin typeface="Liberation Sans" panose="020B0604020202020204"/>
              </a:rPr>
              <a:t>Operating expenses	624,000</a:t>
            </a:r>
          </a:p>
        </p:txBody>
      </p:sp>
      <p:sp>
        <p:nvSpPr>
          <p:cNvPr id="38917" name="Text Box 21"/>
          <p:cNvSpPr txBox="1">
            <a:spLocks noChangeArrowheads="1"/>
          </p:cNvSpPr>
          <p:nvPr/>
        </p:nvSpPr>
        <p:spPr bwMode="auto">
          <a:xfrm>
            <a:off x="4648200" y="5424488"/>
            <a:ext cx="4191000" cy="366712"/>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smtClean="0">
                <a:latin typeface="Liberation Sans" panose="020B0604020202020204"/>
              </a:rPr>
              <a:t>12/31/17</a:t>
            </a:r>
            <a:r>
              <a:rPr lang="en-US" altLang="en-US" dirty="0">
                <a:latin typeface="Liberation Sans" panose="020B0604020202020204"/>
              </a:rPr>
              <a:t>	Balance	46,000</a:t>
            </a:r>
          </a:p>
        </p:txBody>
      </p:sp>
      <p:sp>
        <p:nvSpPr>
          <p:cNvPr id="38918" name="Text Box 4"/>
          <p:cNvSpPr txBox="1">
            <a:spLocks noChangeArrowheads="1"/>
          </p:cNvSpPr>
          <p:nvPr/>
        </p:nvSpPr>
        <p:spPr bwMode="auto">
          <a:xfrm>
            <a:off x="7117254" y="2043756"/>
            <a:ext cx="172194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r">
              <a:spcBef>
                <a:spcPts val="0"/>
              </a:spcBef>
              <a:defRPr sz="12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ILLUSTRATION 23-24</a:t>
            </a:r>
            <a:endParaRPr lang="en-US" altLang="en-US" dirty="0"/>
          </a:p>
        </p:txBody>
      </p:sp>
      <p:sp>
        <p:nvSpPr>
          <p:cNvPr id="1656839" name="Line 7"/>
          <p:cNvSpPr>
            <a:spLocks noChangeShapeType="1"/>
          </p:cNvSpPr>
          <p:nvPr/>
        </p:nvSpPr>
        <p:spPr bwMode="auto">
          <a:xfrm>
            <a:off x="457200" y="4495800"/>
            <a:ext cx="8229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56840" name="Line 8"/>
          <p:cNvSpPr>
            <a:spLocks noChangeShapeType="1"/>
          </p:cNvSpPr>
          <p:nvPr/>
        </p:nvSpPr>
        <p:spPr bwMode="auto">
          <a:xfrm>
            <a:off x="4572000" y="4495800"/>
            <a:ext cx="0" cy="12192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56846" name="Line 14"/>
          <p:cNvSpPr>
            <a:spLocks noChangeShapeType="1"/>
          </p:cNvSpPr>
          <p:nvPr/>
        </p:nvSpPr>
        <p:spPr bwMode="auto">
          <a:xfrm>
            <a:off x="457200" y="5334000"/>
            <a:ext cx="8229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 name="Rectangle 1027"/>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dirty="0">
                <a:solidFill>
                  <a:schemeClr val="tx2">
                    <a:lumMod val="50000"/>
                  </a:schemeClr>
                </a:solidFill>
                <a:latin typeface="Liberation Sans" panose="020B0604020202020204"/>
              </a:rPr>
              <a:t>Operating Activities — Direct Method</a:t>
            </a: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8925" name="Text Box 2"/>
          <p:cNvSpPr txBox="1">
            <a:spLocks noChangeArrowheads="1"/>
          </p:cNvSpPr>
          <p:nvPr/>
        </p:nvSpPr>
        <p:spPr bwMode="auto">
          <a:xfrm>
            <a:off x="533400" y="1311275"/>
            <a:ext cx="83820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35000"/>
              </a:spcBef>
              <a:buSzPct val="80000"/>
            </a:pPr>
            <a:r>
              <a:rPr lang="en-US" altLang="en-US" sz="2000" b="0" dirty="0">
                <a:solidFill>
                  <a:schemeClr val="tx1"/>
                </a:solidFill>
                <a:latin typeface="Liberation Sans" panose="020B0604020202020204"/>
              </a:rPr>
              <a:t>Prepare the operating activities section of the statement of cash flows using the </a:t>
            </a:r>
            <a:r>
              <a:rPr lang="en-US" altLang="en-US" sz="2000" dirty="0">
                <a:solidFill>
                  <a:schemeClr val="tx1"/>
                </a:solidFill>
                <a:latin typeface="Liberation Sans" panose="020B0604020202020204"/>
              </a:rPr>
              <a:t>Direct method</a:t>
            </a:r>
            <a:r>
              <a:rPr lang="en-US" altLang="en-US" sz="2000" b="0" dirty="0">
                <a:solidFill>
                  <a:schemeClr val="tx1"/>
                </a:solidFill>
                <a:latin typeface="Liberation Sans" panose="020B0604020202020204"/>
              </a:rPr>
              <a:t> </a:t>
            </a:r>
            <a:r>
              <a:rPr lang="en-US" altLang="en-US" sz="2000" dirty="0">
                <a:solidFill>
                  <a:schemeClr val="tx1"/>
                </a:solidFill>
                <a:latin typeface="Liberation Sans" panose="020B0604020202020204"/>
              </a:rPr>
              <a:t>(Step 2)</a:t>
            </a:r>
            <a:r>
              <a:rPr lang="en-US" altLang="en-US" sz="2000" b="0" dirty="0">
                <a:solidFill>
                  <a:schemeClr val="tx1"/>
                </a:solidFill>
                <a:latin typeface="Liberation Sans" panose="020B0604020202020204"/>
              </a:rPr>
              <a:t>.</a:t>
            </a:r>
          </a:p>
        </p:txBody>
      </p:sp>
      <p:sp>
        <p:nvSpPr>
          <p:cNvPr id="3892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17" name="Text Box 11"/>
          <p:cNvSpPr txBox="1">
            <a:spLocks noChangeArrowheads="1"/>
          </p:cNvSpPr>
          <p:nvPr/>
        </p:nvSpPr>
        <p:spPr bwMode="auto">
          <a:xfrm>
            <a:off x="381000" y="4687888"/>
            <a:ext cx="419100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a:solidFill>
                  <a:srgbClr val="CC0000"/>
                </a:solidFill>
                <a:latin typeface="Liberation Sans" panose="020B0604020202020204"/>
              </a:rPr>
              <a:t>Payments for operating </a:t>
            </a:r>
            <a:endParaRPr lang="en-US" altLang="en-US" dirty="0" smtClean="0">
              <a:solidFill>
                <a:srgbClr val="CC0000"/>
              </a:solidFill>
              <a:latin typeface="Liberation Sans" panose="020B0604020202020204"/>
            </a:endParaRPr>
          </a:p>
          <a:p>
            <a:pPr algn="l">
              <a:spcBef>
                <a:spcPts val="0"/>
              </a:spcBef>
            </a:pPr>
            <a:r>
              <a:rPr lang="en-US" altLang="en-US" dirty="0" smtClean="0">
                <a:solidFill>
                  <a:srgbClr val="CC0000"/>
                </a:solidFill>
                <a:latin typeface="Liberation Sans" panose="020B0604020202020204"/>
              </a:rPr>
              <a:t>expenses </a:t>
            </a:r>
            <a:r>
              <a:rPr lang="en-US" altLang="en-US" dirty="0">
                <a:solidFill>
                  <a:srgbClr val="CC0000"/>
                </a:solidFill>
                <a:latin typeface="Liberation Sans" panose="020B0604020202020204"/>
              </a:rPr>
              <a:t>	609,000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6852"/>
                                        </p:tgtEl>
                                        <p:attrNameLst>
                                          <p:attrName>style.visibility</p:attrName>
                                        </p:attrNameLst>
                                      </p:cBhvr>
                                      <p:to>
                                        <p:strVal val="visible"/>
                                      </p:to>
                                    </p:set>
                                    <p:animEffect transition="in" filter="wipe(left)">
                                      <p:cBhvr>
                                        <p:cTn id="7" dur="500"/>
                                        <p:tgtEl>
                                          <p:spTgt spid="1656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6852"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438400" y="4067175"/>
            <a:ext cx="4191000" cy="3968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latin typeface="Liberation Sans" panose="020B0604020202020204"/>
              </a:rPr>
              <a:t>Income Tax Payable</a:t>
            </a:r>
          </a:p>
        </p:txBody>
      </p:sp>
      <p:sp>
        <p:nvSpPr>
          <p:cNvPr id="39939" name="Text Box 3"/>
          <p:cNvSpPr txBox="1">
            <a:spLocks noChangeArrowheads="1"/>
          </p:cNvSpPr>
          <p:nvPr/>
        </p:nvSpPr>
        <p:spPr bwMode="auto">
          <a:xfrm>
            <a:off x="4648200" y="4586288"/>
            <a:ext cx="4191000" cy="366712"/>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smtClean="0">
                <a:latin typeface="Liberation Sans" panose="020B0604020202020204"/>
              </a:rPr>
              <a:t>1/1/17</a:t>
            </a:r>
            <a:r>
              <a:rPr lang="en-US" altLang="en-US" dirty="0">
                <a:latin typeface="Liberation Sans" panose="020B0604020202020204"/>
              </a:rPr>
              <a:t>	Balance	8,500</a:t>
            </a:r>
          </a:p>
        </p:txBody>
      </p:sp>
      <p:sp>
        <p:nvSpPr>
          <p:cNvPr id="1658884" name="Text Box 4"/>
          <p:cNvSpPr txBox="1">
            <a:spLocks noChangeArrowheads="1"/>
          </p:cNvSpPr>
          <p:nvPr/>
        </p:nvSpPr>
        <p:spPr bwMode="auto">
          <a:xfrm>
            <a:off x="4648200" y="4953000"/>
            <a:ext cx="4191000" cy="366713"/>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a:solidFill>
                  <a:schemeClr val="tx1"/>
                </a:solidFill>
                <a:latin typeface="Liberation Sans" panose="020B0604020202020204"/>
              </a:rPr>
              <a:t>Income tax expense	40,000</a:t>
            </a:r>
          </a:p>
        </p:txBody>
      </p:sp>
      <p:sp>
        <p:nvSpPr>
          <p:cNvPr id="39941" name="Text Box 5"/>
          <p:cNvSpPr txBox="1">
            <a:spLocks noChangeArrowheads="1"/>
          </p:cNvSpPr>
          <p:nvPr/>
        </p:nvSpPr>
        <p:spPr bwMode="auto">
          <a:xfrm>
            <a:off x="4648200" y="5424488"/>
            <a:ext cx="4191000" cy="366712"/>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smtClean="0">
                <a:latin typeface="Liberation Sans" panose="020B0604020202020204"/>
              </a:rPr>
              <a:t>12/31/17</a:t>
            </a:r>
            <a:r>
              <a:rPr lang="en-US" altLang="en-US" dirty="0">
                <a:latin typeface="Liberation Sans" panose="020B0604020202020204"/>
              </a:rPr>
              <a:t>	Balance	4,000</a:t>
            </a:r>
          </a:p>
        </p:txBody>
      </p:sp>
      <p:sp>
        <p:nvSpPr>
          <p:cNvPr id="1658890" name="Line 10"/>
          <p:cNvSpPr>
            <a:spLocks noChangeShapeType="1"/>
          </p:cNvSpPr>
          <p:nvPr/>
        </p:nvSpPr>
        <p:spPr bwMode="auto">
          <a:xfrm>
            <a:off x="457200" y="4495800"/>
            <a:ext cx="8229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58891" name="Line 11"/>
          <p:cNvSpPr>
            <a:spLocks noChangeShapeType="1"/>
          </p:cNvSpPr>
          <p:nvPr/>
        </p:nvSpPr>
        <p:spPr bwMode="auto">
          <a:xfrm>
            <a:off x="4572000" y="4495800"/>
            <a:ext cx="0" cy="12192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58892" name="Text Box 12"/>
          <p:cNvSpPr txBox="1">
            <a:spLocks noChangeArrowheads="1"/>
          </p:cNvSpPr>
          <p:nvPr/>
        </p:nvSpPr>
        <p:spPr bwMode="auto">
          <a:xfrm>
            <a:off x="381000" y="4938713"/>
            <a:ext cx="41910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tabLst>
                <a:tab pos="3886200" algn="r"/>
              </a:tabLst>
              <a:defRPr b="1">
                <a:solidFill>
                  <a:schemeClr val="folHlink"/>
                </a:solidFill>
                <a:latin typeface="Comic Sans MS" panose="030F0702030302020204" pitchFamily="66" charset="0"/>
              </a:defRPr>
            </a:lvl1pPr>
            <a:lvl2pPr marL="742950" indent="-285750">
              <a:tabLst>
                <a:tab pos="3886200" algn="r"/>
              </a:tabLst>
              <a:defRPr b="1">
                <a:solidFill>
                  <a:schemeClr val="folHlink"/>
                </a:solidFill>
                <a:latin typeface="Comic Sans MS" panose="030F0702030302020204" pitchFamily="66" charset="0"/>
              </a:defRPr>
            </a:lvl2pPr>
            <a:lvl3pPr marL="1143000" indent="-228600">
              <a:tabLst>
                <a:tab pos="3886200" algn="r"/>
              </a:tabLst>
              <a:defRPr b="1">
                <a:solidFill>
                  <a:schemeClr val="folHlink"/>
                </a:solidFill>
                <a:latin typeface="Comic Sans MS" panose="030F0702030302020204" pitchFamily="66" charset="0"/>
              </a:defRPr>
            </a:lvl3pPr>
            <a:lvl4pPr marL="1600200" indent="-228600">
              <a:tabLst>
                <a:tab pos="3886200" algn="r"/>
              </a:tabLst>
              <a:defRPr b="1">
                <a:solidFill>
                  <a:schemeClr val="folHlink"/>
                </a:solidFill>
                <a:latin typeface="Comic Sans MS" panose="030F0702030302020204" pitchFamily="66" charset="0"/>
              </a:defRPr>
            </a:lvl4pPr>
            <a:lvl5pPr marL="2057400" indent="-228600">
              <a:tabLst>
                <a:tab pos="3886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Lst>
              <a:defRPr b="1">
                <a:solidFill>
                  <a:schemeClr val="folHlink"/>
                </a:solidFill>
                <a:latin typeface="Comic Sans MS" panose="030F0702030302020204" pitchFamily="66" charset="0"/>
              </a:defRPr>
            </a:lvl9pPr>
          </a:lstStyle>
          <a:p>
            <a:pPr algn="l">
              <a:spcBef>
                <a:spcPct val="50000"/>
              </a:spcBef>
            </a:pPr>
            <a:r>
              <a:rPr lang="en-US" altLang="en-US" dirty="0">
                <a:solidFill>
                  <a:srgbClr val="CC0000"/>
                </a:solidFill>
                <a:latin typeface="Liberation Sans" panose="020B0604020202020204"/>
              </a:rPr>
              <a:t>Payments for income tax	44,500</a:t>
            </a:r>
          </a:p>
        </p:txBody>
      </p:sp>
      <p:sp>
        <p:nvSpPr>
          <p:cNvPr id="1658893" name="Line 13"/>
          <p:cNvSpPr>
            <a:spLocks noChangeShapeType="1"/>
          </p:cNvSpPr>
          <p:nvPr/>
        </p:nvSpPr>
        <p:spPr bwMode="auto">
          <a:xfrm>
            <a:off x="457200" y="5334000"/>
            <a:ext cx="8229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 name="Rectangle 1027"/>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dirty="0">
                <a:solidFill>
                  <a:schemeClr val="tx2">
                    <a:lumMod val="50000"/>
                  </a:schemeClr>
                </a:solidFill>
                <a:latin typeface="Liberation Sans" panose="020B0604020202020204"/>
              </a:rPr>
              <a:t>Operating Activities — Direct Method</a:t>
            </a: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9950" name="Text Box 2"/>
          <p:cNvSpPr txBox="1">
            <a:spLocks noChangeArrowheads="1"/>
          </p:cNvSpPr>
          <p:nvPr/>
        </p:nvSpPr>
        <p:spPr bwMode="auto">
          <a:xfrm>
            <a:off x="533400" y="1311275"/>
            <a:ext cx="83820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35000"/>
              </a:spcBef>
              <a:buSzPct val="80000"/>
            </a:pPr>
            <a:r>
              <a:rPr lang="en-US" altLang="en-US" sz="2000" b="0" dirty="0">
                <a:solidFill>
                  <a:schemeClr val="tx1"/>
                </a:solidFill>
                <a:latin typeface="Liberation Sans" panose="020B0604020202020204"/>
              </a:rPr>
              <a:t>Prepare the operating activities section of the statement of cash flows using the </a:t>
            </a:r>
            <a:r>
              <a:rPr lang="en-US" altLang="en-US" sz="2000" dirty="0">
                <a:solidFill>
                  <a:schemeClr val="tx1"/>
                </a:solidFill>
                <a:latin typeface="Liberation Sans" panose="020B0604020202020204"/>
              </a:rPr>
              <a:t>Direct method</a:t>
            </a:r>
            <a:r>
              <a:rPr lang="en-US" altLang="en-US" sz="2000" b="0" dirty="0">
                <a:solidFill>
                  <a:schemeClr val="tx1"/>
                </a:solidFill>
                <a:latin typeface="Liberation Sans" panose="020B0604020202020204"/>
              </a:rPr>
              <a:t> </a:t>
            </a:r>
            <a:r>
              <a:rPr lang="en-US" altLang="en-US" sz="2000" dirty="0">
                <a:solidFill>
                  <a:schemeClr val="tx1"/>
                </a:solidFill>
                <a:latin typeface="Liberation Sans" panose="020B0604020202020204"/>
              </a:rPr>
              <a:t>(Step 2)</a:t>
            </a:r>
            <a:r>
              <a:rPr lang="en-US" altLang="en-US" sz="2000" b="0" dirty="0">
                <a:solidFill>
                  <a:schemeClr val="tx1"/>
                </a:solidFill>
                <a:latin typeface="Liberation Sans" panose="020B0604020202020204"/>
              </a:rPr>
              <a:t>.</a:t>
            </a:r>
          </a:p>
        </p:txBody>
      </p:sp>
      <p:sp>
        <p:nvSpPr>
          <p:cNvPr id="3995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pic>
        <p:nvPicPr>
          <p:cNvPr id="17" name="Picture 16"/>
          <p:cNvPicPr>
            <a:picLocks noChangeAspect="1"/>
          </p:cNvPicPr>
          <p:nvPr/>
        </p:nvPicPr>
        <p:blipFill>
          <a:blip r:embed="rId3"/>
          <a:stretch>
            <a:fillRect/>
          </a:stretch>
        </p:blipFill>
        <p:spPr>
          <a:xfrm>
            <a:off x="365923" y="2362200"/>
            <a:ext cx="8412155" cy="1466889"/>
          </a:xfrm>
          <a:prstGeom prst="rect">
            <a:avLst/>
          </a:prstGeom>
        </p:spPr>
      </p:pic>
      <p:sp>
        <p:nvSpPr>
          <p:cNvPr id="18" name="Text Box 4"/>
          <p:cNvSpPr txBox="1">
            <a:spLocks noChangeArrowheads="1"/>
          </p:cNvSpPr>
          <p:nvPr/>
        </p:nvSpPr>
        <p:spPr bwMode="auto">
          <a:xfrm>
            <a:off x="7117254" y="2043756"/>
            <a:ext cx="172194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r">
              <a:spcBef>
                <a:spcPts val="0"/>
              </a:spcBef>
              <a:defRPr sz="12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ILLUSTRATION 23-24</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884"/>
                                        </p:tgtEl>
                                        <p:attrNameLst>
                                          <p:attrName>style.visibility</p:attrName>
                                        </p:attrNameLst>
                                      </p:cBhvr>
                                      <p:to>
                                        <p:strVal val="visible"/>
                                      </p:to>
                                    </p:set>
                                    <p:animEffect transition="in" filter="wipe(left)">
                                      <p:cBhvr>
                                        <p:cTn id="7" dur="500"/>
                                        <p:tgtEl>
                                          <p:spTgt spid="16588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892"/>
                                        </p:tgtEl>
                                        <p:attrNameLst>
                                          <p:attrName>style.visibility</p:attrName>
                                        </p:attrNameLst>
                                      </p:cBhvr>
                                      <p:to>
                                        <p:strVal val="visible"/>
                                      </p:to>
                                    </p:set>
                                    <p:animEffect transition="in" filter="wipe(left)">
                                      <p:cBhvr>
                                        <p:cTn id="12" dur="500"/>
                                        <p:tgtEl>
                                          <p:spTgt spid="1658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884" grpId="0"/>
      <p:bldP spid="165889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8"/>
          <p:cNvGraphicFramePr>
            <a:graphicFrameLocks noChangeAspect="1"/>
          </p:cNvGraphicFramePr>
          <p:nvPr/>
        </p:nvGraphicFramePr>
        <p:xfrm>
          <a:off x="457200" y="2362200"/>
          <a:ext cx="8012113" cy="2968625"/>
        </p:xfrm>
        <a:graphic>
          <a:graphicData uri="http://schemas.openxmlformats.org/presentationml/2006/ole">
            <mc:AlternateContent xmlns:mc="http://schemas.openxmlformats.org/markup-compatibility/2006">
              <mc:Choice xmlns:v="urn:schemas-microsoft-com:vml" Requires="v">
                <p:oleObj spid="_x0000_s41022" name="Worksheet" r:id="rId4" imgW="5057882" imgH="1790739" progId="Excel.Sheet.8">
                  <p:embed/>
                </p:oleObj>
              </mc:Choice>
              <mc:Fallback>
                <p:oleObj name="Worksheet" r:id="rId4" imgW="5057882" imgH="1790739" progId="Excel.Shee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62200"/>
                        <a:ext cx="8012113" cy="2968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027"/>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dirty="0">
                <a:solidFill>
                  <a:schemeClr val="tx2">
                    <a:lumMod val="50000"/>
                  </a:schemeClr>
                </a:solidFill>
                <a:latin typeface="Liberation Sans" panose="020B0604020202020204"/>
              </a:rPr>
              <a:t>Operating Activities — Direct Method</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0965" name="Text Box 2"/>
          <p:cNvSpPr txBox="1">
            <a:spLocks noChangeArrowheads="1"/>
          </p:cNvSpPr>
          <p:nvPr/>
        </p:nvSpPr>
        <p:spPr bwMode="auto">
          <a:xfrm>
            <a:off x="533400" y="1311275"/>
            <a:ext cx="83820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35000"/>
              </a:spcBef>
              <a:buSzPct val="80000"/>
            </a:pPr>
            <a:r>
              <a:rPr lang="en-US" altLang="en-US" sz="2000" b="0" dirty="0">
                <a:solidFill>
                  <a:schemeClr val="tx1"/>
                </a:solidFill>
                <a:latin typeface="Liberation Sans" panose="020B0604020202020204"/>
              </a:rPr>
              <a:t>Prepare the operating activities section of the statement of cash flows using the </a:t>
            </a:r>
            <a:r>
              <a:rPr lang="en-US" altLang="en-US" sz="2000" dirty="0">
                <a:solidFill>
                  <a:schemeClr val="tx1"/>
                </a:solidFill>
                <a:latin typeface="Liberation Sans" panose="020B0604020202020204"/>
              </a:rPr>
              <a:t>Direct method</a:t>
            </a:r>
            <a:r>
              <a:rPr lang="en-US" altLang="en-US" sz="2000" b="0" dirty="0">
                <a:solidFill>
                  <a:schemeClr val="tx1"/>
                </a:solidFill>
                <a:latin typeface="Liberation Sans" panose="020B0604020202020204"/>
              </a:rPr>
              <a:t> </a:t>
            </a:r>
            <a:r>
              <a:rPr lang="en-US" altLang="en-US" sz="2000" dirty="0">
                <a:solidFill>
                  <a:schemeClr val="tx1"/>
                </a:solidFill>
                <a:latin typeface="Liberation Sans" panose="020B0604020202020204"/>
              </a:rPr>
              <a:t>(Step 2)</a:t>
            </a:r>
            <a:r>
              <a:rPr lang="en-US" altLang="en-US" sz="2000" b="0" dirty="0">
                <a:solidFill>
                  <a:schemeClr val="tx1"/>
                </a:solidFill>
                <a:latin typeface="Liberation Sans" panose="020B0604020202020204"/>
              </a:rPr>
              <a:t>.</a:t>
            </a:r>
          </a:p>
        </p:txBody>
      </p:sp>
      <p:sp>
        <p:nvSpPr>
          <p:cNvPr id="4096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09600" y="1828800"/>
            <a:ext cx="7848600" cy="1292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70000"/>
              </a:spcBef>
              <a:buClr>
                <a:srgbClr val="800000"/>
              </a:buClr>
              <a:buSzPct val="95000"/>
            </a:pPr>
            <a:r>
              <a:rPr lang="en-US" altLang="en-US" sz="2000" dirty="0">
                <a:solidFill>
                  <a:schemeClr val="tx1"/>
                </a:solidFill>
                <a:latin typeface="Liberation Sans" panose="020B0604020202020204"/>
              </a:rPr>
              <a:t>Illustration: </a:t>
            </a:r>
            <a:r>
              <a:rPr lang="en-US" altLang="en-US" sz="2000" b="0" dirty="0" smtClean="0">
                <a:solidFill>
                  <a:schemeClr val="tx1"/>
                </a:solidFill>
                <a:latin typeface="Liberation Sans" panose="020B0604020202020204"/>
              </a:rPr>
              <a:t>(</a:t>
            </a:r>
            <a:r>
              <a:rPr lang="en-US" altLang="en-US" sz="2000" b="0" dirty="0">
                <a:solidFill>
                  <a:schemeClr val="tx1"/>
                </a:solidFill>
                <a:latin typeface="Liberation Sans" panose="020B0604020202020204"/>
              </a:rPr>
              <a:t>a) Plant assets that had cost </a:t>
            </a:r>
            <a:r>
              <a:rPr lang="en-US" altLang="en-US" sz="2000" b="0" dirty="0">
                <a:solidFill>
                  <a:schemeClr val="tx1"/>
                </a:solidFill>
                <a:latin typeface="Liberation Sans" panose="020B0604020202020204"/>
                <a:cs typeface="Arial" panose="020B0604020202020204" pitchFamily="34" charset="0"/>
              </a:rPr>
              <a:t>$</a:t>
            </a:r>
            <a:r>
              <a:rPr lang="en-US" altLang="en-US" sz="2000" b="0" dirty="0">
                <a:solidFill>
                  <a:schemeClr val="tx1"/>
                </a:solidFill>
                <a:latin typeface="Liberation Sans" panose="020B0604020202020204"/>
              </a:rPr>
              <a:t>25,000 6 years before and were being depreciated on a straight-line basis over 10 years with no estimated scrap value were sold for </a:t>
            </a:r>
            <a:r>
              <a:rPr lang="en-US" altLang="en-US" sz="2000" b="0" dirty="0">
                <a:solidFill>
                  <a:schemeClr val="tx1"/>
                </a:solidFill>
                <a:latin typeface="Liberation Sans" panose="020B0604020202020204"/>
                <a:cs typeface="Arial" panose="020B0604020202020204" pitchFamily="34" charset="0"/>
              </a:rPr>
              <a:t>$</a:t>
            </a:r>
            <a:r>
              <a:rPr lang="en-US" altLang="en-US" sz="2000" b="0" dirty="0">
                <a:solidFill>
                  <a:schemeClr val="tx1"/>
                </a:solidFill>
                <a:latin typeface="Liberation Sans" panose="020B0604020202020204"/>
              </a:rPr>
              <a:t>5,300.</a:t>
            </a:r>
          </a:p>
        </p:txBody>
      </p:sp>
      <p:sp>
        <p:nvSpPr>
          <p:cNvPr id="1556484" name="Rectangle 4"/>
          <p:cNvSpPr>
            <a:spLocks noChangeArrowheads="1"/>
          </p:cNvSpPr>
          <p:nvPr/>
        </p:nvSpPr>
        <p:spPr bwMode="auto">
          <a:xfrm>
            <a:off x="609600" y="381000"/>
            <a:ext cx="8229600" cy="10668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006600"/>
                </a:solidFill>
                <a:latin typeface="Liberation Sans" panose="020B0604020202020204"/>
              </a:rPr>
              <a:t>Step 3: Determine Net Cash Flow from Investing and Financing Activities</a:t>
            </a:r>
          </a:p>
        </p:txBody>
      </p:sp>
      <p:graphicFrame>
        <p:nvGraphicFramePr>
          <p:cNvPr id="41988" name="Object 5"/>
          <p:cNvGraphicFramePr>
            <a:graphicFrameLocks noChangeAspect="1"/>
          </p:cNvGraphicFramePr>
          <p:nvPr>
            <p:extLst>
              <p:ext uri="{D42A27DB-BD31-4B8C-83A1-F6EECF244321}">
                <p14:modId xmlns:p14="http://schemas.microsoft.com/office/powerpoint/2010/main" val="585832449"/>
              </p:ext>
            </p:extLst>
          </p:nvPr>
        </p:nvGraphicFramePr>
        <p:xfrm>
          <a:off x="609600" y="3352800"/>
          <a:ext cx="7772400" cy="2343150"/>
        </p:xfrm>
        <a:graphic>
          <a:graphicData uri="http://schemas.openxmlformats.org/presentationml/2006/ole">
            <mc:AlternateContent xmlns:mc="http://schemas.openxmlformats.org/markup-compatibility/2006">
              <mc:Choice xmlns:v="urn:schemas-microsoft-com:vml" Requires="v">
                <p:oleObj spid="_x0000_s42046" name="Worksheet" r:id="rId4" imgW="4138420" imgH="1290845" progId="Excel.Sheet.8">
                  <p:embed/>
                </p:oleObj>
              </mc:Choice>
              <mc:Fallback>
                <p:oleObj name="Worksheet" r:id="rId4" imgW="4138420" imgH="1290845" progId="Excel.Sheet.8">
                  <p:embed/>
                  <p:pic>
                    <p:nvPicPr>
                      <p:cNvPr id="0" name="Object 5"/>
                      <p:cNvPicPr>
                        <a:picLocks noChangeAspect="1" noChangeArrowheads="1"/>
                      </p:cNvPicPr>
                      <p:nvPr/>
                    </p:nvPicPr>
                    <p:blipFill>
                      <a:blip r:embed="rId5"/>
                      <a:srcRect/>
                      <a:stretch>
                        <a:fillRect/>
                      </a:stretch>
                    </p:blipFill>
                    <p:spPr bwMode="auto">
                      <a:xfrm>
                        <a:off x="609600" y="3352800"/>
                        <a:ext cx="7772400" cy="2343150"/>
                      </a:xfrm>
                      <a:prstGeom prst="rect">
                        <a:avLst/>
                      </a:prstGeom>
                      <a:noFill/>
                      <a:ln>
                        <a:noFill/>
                      </a:ln>
                      <a:effectLst/>
                      <a:extLst/>
                    </p:spPr>
                  </p:pic>
                </p:oleObj>
              </mc:Fallback>
            </mc:AlternateContent>
          </a:graphicData>
        </a:graphic>
      </p:graphicFrame>
      <p:sp>
        <p:nvSpPr>
          <p:cNvPr id="6"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199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4"/>
          <p:cNvGraphicFramePr>
            <a:graphicFrameLocks noChangeAspect="1"/>
          </p:cNvGraphicFramePr>
          <p:nvPr>
            <p:extLst>
              <p:ext uri="{D42A27DB-BD31-4B8C-83A1-F6EECF244321}">
                <p14:modId xmlns:p14="http://schemas.microsoft.com/office/powerpoint/2010/main" val="477258139"/>
              </p:ext>
            </p:extLst>
          </p:nvPr>
        </p:nvGraphicFramePr>
        <p:xfrm>
          <a:off x="1828800" y="1189038"/>
          <a:ext cx="6840538" cy="5357812"/>
        </p:xfrm>
        <a:graphic>
          <a:graphicData uri="http://schemas.openxmlformats.org/presentationml/2006/ole">
            <mc:AlternateContent xmlns:mc="http://schemas.openxmlformats.org/markup-compatibility/2006">
              <mc:Choice xmlns:v="urn:schemas-microsoft-com:vml" Requires="v">
                <p:oleObj spid="_x0000_s43081" name="Worksheet" r:id="rId4" imgW="6167642" imgH="4829175" progId="Excel.Sheet.8">
                  <p:embed/>
                </p:oleObj>
              </mc:Choice>
              <mc:Fallback>
                <p:oleObj name="Worksheet" r:id="rId4" imgW="6167642" imgH="4829175" progId="Excel.Sheet.8">
                  <p:embed/>
                  <p:pic>
                    <p:nvPicPr>
                      <p:cNvPr id="0" name="Object 4"/>
                      <p:cNvPicPr>
                        <a:picLocks noChangeAspect="1" noChangeArrowheads="1"/>
                      </p:cNvPicPr>
                      <p:nvPr/>
                    </p:nvPicPr>
                    <p:blipFill>
                      <a:blip r:embed="rId5"/>
                      <a:srcRect/>
                      <a:stretch>
                        <a:fillRect/>
                      </a:stretch>
                    </p:blipFill>
                    <p:spPr bwMode="auto">
                      <a:xfrm>
                        <a:off x="1828800" y="1189038"/>
                        <a:ext cx="6840538" cy="5357812"/>
                      </a:xfrm>
                      <a:prstGeom prst="rect">
                        <a:avLst/>
                      </a:prstGeom>
                      <a:solidFill>
                        <a:schemeClr val="bg1"/>
                      </a:solidFill>
                      <a:ln w="28575">
                        <a:solidFill>
                          <a:schemeClr val="tx1"/>
                        </a:solidFill>
                        <a:miter lim="800000"/>
                        <a:headEnd/>
                        <a:tailEnd/>
                      </a:ln>
                      <a:effectLst/>
                    </p:spPr>
                  </p:pic>
                </p:oleObj>
              </mc:Fallback>
            </mc:AlternateContent>
          </a:graphicData>
        </a:graphic>
      </p:graphicFrame>
      <p:sp>
        <p:nvSpPr>
          <p:cNvPr id="1662979" name="Rectangle 3"/>
          <p:cNvSpPr>
            <a:spLocks noGrp="1" noChangeArrowheads="1"/>
          </p:cNvSpPr>
          <p:nvPr>
            <p:ph type="title"/>
          </p:nvPr>
        </p:nvSpPr>
        <p:spPr bwMode="auto">
          <a:xfrm>
            <a:off x="609600" y="381000"/>
            <a:ext cx="8229600" cy="584200"/>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i="0" kern="1200" dirty="0" smtClean="0">
                <a:solidFill>
                  <a:schemeClr val="tx1"/>
                </a:solidFill>
                <a:effectLst/>
                <a:latin typeface="Liberation Sans" panose="020B0604020202020204"/>
                <a:ea typeface="+mn-ea"/>
                <a:cs typeface="+mn-cs"/>
              </a:rPr>
              <a:t>Investing and Financing Activities</a:t>
            </a:r>
            <a:endParaRPr lang="en-US" sz="3200" i="0" kern="1200" dirty="0">
              <a:solidFill>
                <a:schemeClr val="tx1"/>
              </a:solidFill>
              <a:effectLst/>
              <a:latin typeface="Liberation Sans" panose="020B0604020202020204"/>
              <a:ea typeface="+mn-ea"/>
              <a:cs typeface="+mn-cs"/>
            </a:endParaRPr>
          </a:p>
        </p:txBody>
      </p:sp>
      <p:sp>
        <p:nvSpPr>
          <p:cNvPr id="43012" name="Text Box 5"/>
          <p:cNvSpPr txBox="1">
            <a:spLocks noChangeArrowheads="1"/>
          </p:cNvSpPr>
          <p:nvPr/>
        </p:nvSpPr>
        <p:spPr bwMode="auto">
          <a:xfrm>
            <a:off x="838200" y="2133600"/>
            <a:ext cx="533400" cy="523875"/>
          </a:xfrm>
          <a:prstGeom prst="rect">
            <a:avLst/>
          </a:prstGeom>
          <a:solidFill>
            <a:srgbClr val="FFFF99"/>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800" dirty="0">
                <a:solidFill>
                  <a:srgbClr val="800000"/>
                </a:solidFill>
                <a:latin typeface="Liberation Sans" panose="020B0604020202020204"/>
              </a:rPr>
              <a:t>O</a:t>
            </a:r>
          </a:p>
        </p:txBody>
      </p:sp>
      <p:sp>
        <p:nvSpPr>
          <p:cNvPr id="43013" name="Text Box 6"/>
          <p:cNvSpPr txBox="1">
            <a:spLocks noChangeArrowheads="1"/>
          </p:cNvSpPr>
          <p:nvPr/>
        </p:nvSpPr>
        <p:spPr bwMode="auto">
          <a:xfrm>
            <a:off x="838200" y="3795713"/>
            <a:ext cx="533400" cy="523875"/>
          </a:xfrm>
          <a:prstGeom prst="rect">
            <a:avLst/>
          </a:prstGeom>
          <a:solidFill>
            <a:schemeClr val="bg1"/>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800" dirty="0">
                <a:solidFill>
                  <a:srgbClr val="800000"/>
                </a:solidFill>
                <a:latin typeface="Liberation Sans" panose="020B0604020202020204"/>
              </a:rPr>
              <a:t>I</a:t>
            </a:r>
          </a:p>
        </p:txBody>
      </p:sp>
      <p:sp>
        <p:nvSpPr>
          <p:cNvPr id="43014" name="Text Box 7"/>
          <p:cNvSpPr txBox="1">
            <a:spLocks noChangeArrowheads="1"/>
          </p:cNvSpPr>
          <p:nvPr/>
        </p:nvSpPr>
        <p:spPr bwMode="auto">
          <a:xfrm>
            <a:off x="838200" y="4938713"/>
            <a:ext cx="533400" cy="523875"/>
          </a:xfrm>
          <a:prstGeom prst="rect">
            <a:avLst/>
          </a:prstGeom>
          <a:solidFill>
            <a:srgbClr val="FFFF99"/>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800" dirty="0">
                <a:solidFill>
                  <a:srgbClr val="800000"/>
                </a:solidFill>
                <a:latin typeface="Liberation Sans" panose="020B0604020202020204"/>
              </a:rPr>
              <a:t>F</a:t>
            </a:r>
          </a:p>
        </p:txBody>
      </p:sp>
      <p:sp>
        <p:nvSpPr>
          <p:cNvPr id="1662984" name="Rectangle 8"/>
          <p:cNvSpPr>
            <a:spLocks noChangeArrowheads="1"/>
          </p:cNvSpPr>
          <p:nvPr/>
        </p:nvSpPr>
        <p:spPr bwMode="auto">
          <a:xfrm>
            <a:off x="1981200" y="1828800"/>
            <a:ext cx="6477000" cy="304800"/>
          </a:xfrm>
          <a:prstGeom prst="rect">
            <a:avLst/>
          </a:prstGeom>
          <a:solidFill>
            <a:schemeClr val="accent3"/>
          </a:solidFill>
          <a:ln w="19050" cap="sq">
            <a:solidFill>
              <a:schemeClr val="tx1"/>
            </a:solidFill>
            <a:miter lim="800000"/>
            <a:headEnd/>
            <a:tailEn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2985" name="Rectangle 9"/>
          <p:cNvSpPr>
            <a:spLocks noChangeArrowheads="1"/>
          </p:cNvSpPr>
          <p:nvPr/>
        </p:nvSpPr>
        <p:spPr bwMode="auto">
          <a:xfrm>
            <a:off x="1981200" y="27432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2986" name="Rectangle 10"/>
          <p:cNvSpPr>
            <a:spLocks noChangeArrowheads="1"/>
          </p:cNvSpPr>
          <p:nvPr/>
        </p:nvSpPr>
        <p:spPr bwMode="auto">
          <a:xfrm>
            <a:off x="1981200" y="24384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2987" name="Rectangle 11"/>
          <p:cNvSpPr>
            <a:spLocks noChangeArrowheads="1"/>
          </p:cNvSpPr>
          <p:nvPr/>
        </p:nvSpPr>
        <p:spPr bwMode="auto">
          <a:xfrm>
            <a:off x="1981200" y="30480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2988" name="Rectangle 12"/>
          <p:cNvSpPr>
            <a:spLocks noChangeArrowheads="1"/>
          </p:cNvSpPr>
          <p:nvPr/>
        </p:nvSpPr>
        <p:spPr bwMode="auto">
          <a:xfrm>
            <a:off x="7010400" y="3352800"/>
            <a:ext cx="14478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2989" name="Rectangle 13"/>
          <p:cNvSpPr>
            <a:spLocks noChangeArrowheads="1"/>
          </p:cNvSpPr>
          <p:nvPr/>
        </p:nvSpPr>
        <p:spPr bwMode="auto">
          <a:xfrm>
            <a:off x="1981200" y="39624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2990" name="Rectangle 14"/>
          <p:cNvSpPr>
            <a:spLocks noChangeArrowheads="1"/>
          </p:cNvSpPr>
          <p:nvPr/>
        </p:nvSpPr>
        <p:spPr bwMode="auto">
          <a:xfrm>
            <a:off x="1981200" y="42672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2991" name="Rectangle 15"/>
          <p:cNvSpPr>
            <a:spLocks noChangeArrowheads="1"/>
          </p:cNvSpPr>
          <p:nvPr/>
        </p:nvSpPr>
        <p:spPr bwMode="auto">
          <a:xfrm>
            <a:off x="7010400" y="4572000"/>
            <a:ext cx="14478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2992" name="Rectangle 16"/>
          <p:cNvSpPr>
            <a:spLocks noChangeArrowheads="1"/>
          </p:cNvSpPr>
          <p:nvPr/>
        </p:nvSpPr>
        <p:spPr bwMode="auto">
          <a:xfrm>
            <a:off x="1981200" y="51816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2993" name="Rectangle 17"/>
          <p:cNvSpPr>
            <a:spLocks noChangeArrowheads="1"/>
          </p:cNvSpPr>
          <p:nvPr/>
        </p:nvSpPr>
        <p:spPr bwMode="auto">
          <a:xfrm>
            <a:off x="1981200" y="54864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2994" name="Rectangle 18"/>
          <p:cNvSpPr>
            <a:spLocks noChangeArrowheads="1"/>
          </p:cNvSpPr>
          <p:nvPr/>
        </p:nvSpPr>
        <p:spPr bwMode="auto">
          <a:xfrm>
            <a:off x="7010400" y="5791200"/>
            <a:ext cx="14478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662986"/>
                                        </p:tgtEl>
                                      </p:cBhvr>
                                    </p:animEffect>
                                    <p:set>
                                      <p:cBhvr>
                                        <p:cTn id="7" dur="1" fill="hold">
                                          <p:stCondLst>
                                            <p:cond delay="499"/>
                                          </p:stCondLst>
                                        </p:cTn>
                                        <p:tgtEl>
                                          <p:spTgt spid="166298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662989"/>
                                        </p:tgtEl>
                                      </p:cBhvr>
                                    </p:animEffect>
                                    <p:set>
                                      <p:cBhvr>
                                        <p:cTn id="12" dur="1" fill="hold">
                                          <p:stCondLst>
                                            <p:cond delay="499"/>
                                          </p:stCondLst>
                                        </p:cTn>
                                        <p:tgtEl>
                                          <p:spTgt spid="16629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2986" grpId="0" animBg="1"/>
      <p:bldP spid="166298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09600" y="1371600"/>
            <a:ext cx="7848600" cy="9310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70000"/>
              </a:spcBef>
              <a:buClr>
                <a:srgbClr val="800000"/>
              </a:buClr>
              <a:buSzPct val="95000"/>
            </a:pPr>
            <a:r>
              <a:rPr lang="en-US" altLang="en-US" sz="2200" b="0" dirty="0">
                <a:solidFill>
                  <a:srgbClr val="000000"/>
                </a:solidFill>
                <a:latin typeface="Liberation Sans" panose="020B0604020202020204"/>
              </a:rPr>
              <a:t>(b): During the year, 10,000 shares of common stock with a stated value of $10 a share were issued for $33 a share.</a:t>
            </a:r>
          </a:p>
        </p:txBody>
      </p:sp>
      <p:graphicFrame>
        <p:nvGraphicFramePr>
          <p:cNvPr id="44035" name="Object 8"/>
          <p:cNvGraphicFramePr>
            <a:graphicFrameLocks noChangeAspect="1"/>
          </p:cNvGraphicFramePr>
          <p:nvPr/>
        </p:nvGraphicFramePr>
        <p:xfrm>
          <a:off x="1452563" y="3182938"/>
          <a:ext cx="5938837" cy="1757362"/>
        </p:xfrm>
        <a:graphic>
          <a:graphicData uri="http://schemas.openxmlformats.org/presentationml/2006/ole">
            <mc:AlternateContent xmlns:mc="http://schemas.openxmlformats.org/markup-compatibility/2006">
              <mc:Choice xmlns:v="urn:schemas-microsoft-com:vml" Requires="v">
                <p:oleObj spid="_x0000_s44094" name="Worksheet" r:id="rId4" imgW="3067068" imgH="895370" progId="Excel.Sheet.8">
                  <p:embed/>
                </p:oleObj>
              </mc:Choice>
              <mc:Fallback>
                <p:oleObj name="Worksheet" r:id="rId4" imgW="3067068" imgH="895370" progId="Excel.Shee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63" y="3182938"/>
                        <a:ext cx="5938837" cy="175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3"/>
          <p:cNvSpPr>
            <a:spLocks noGrp="1" noChangeArrowheads="1"/>
          </p:cNvSpPr>
          <p:nvPr>
            <p:ph type="title"/>
          </p:nvPr>
        </p:nvSpPr>
        <p:spPr bwMode="auto">
          <a:xfrm>
            <a:off x="609600" y="381000"/>
            <a:ext cx="8229600" cy="584200"/>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i="0" kern="1200" dirty="0">
                <a:solidFill>
                  <a:schemeClr val="tx1"/>
                </a:solidFill>
                <a:effectLst/>
                <a:latin typeface="Liberation Sans" panose="020B0604020202020204"/>
                <a:ea typeface="+mn-ea"/>
                <a:cs typeface="+mn-cs"/>
              </a:rPr>
              <a:t>Investing and Financing Activities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403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0"/>
          <p:cNvGraphicFramePr>
            <a:graphicFrameLocks noChangeAspect="1"/>
          </p:cNvGraphicFramePr>
          <p:nvPr>
            <p:extLst>
              <p:ext uri="{D42A27DB-BD31-4B8C-83A1-F6EECF244321}">
                <p14:modId xmlns:p14="http://schemas.microsoft.com/office/powerpoint/2010/main" val="2179455108"/>
              </p:ext>
            </p:extLst>
          </p:nvPr>
        </p:nvGraphicFramePr>
        <p:xfrm>
          <a:off x="1828800" y="1189038"/>
          <a:ext cx="6704013" cy="5357812"/>
        </p:xfrm>
        <a:graphic>
          <a:graphicData uri="http://schemas.openxmlformats.org/presentationml/2006/ole">
            <mc:AlternateContent xmlns:mc="http://schemas.openxmlformats.org/markup-compatibility/2006">
              <mc:Choice xmlns:v="urn:schemas-microsoft-com:vml" Requires="v">
                <p:oleObj spid="_x0000_s45127" name="Worksheet" r:id="rId4" imgW="6043742" imgH="4829175" progId="Excel.Sheet.8">
                  <p:embed/>
                </p:oleObj>
              </mc:Choice>
              <mc:Fallback>
                <p:oleObj name="Worksheet" r:id="rId4" imgW="6043742" imgH="4829175" progId="Excel.Sheet.8">
                  <p:embed/>
                  <p:pic>
                    <p:nvPicPr>
                      <p:cNvPr id="0" name="Object 20"/>
                      <p:cNvPicPr>
                        <a:picLocks noChangeAspect="1" noChangeArrowheads="1"/>
                      </p:cNvPicPr>
                      <p:nvPr/>
                    </p:nvPicPr>
                    <p:blipFill>
                      <a:blip r:embed="rId5"/>
                      <a:srcRect/>
                      <a:stretch>
                        <a:fillRect/>
                      </a:stretch>
                    </p:blipFill>
                    <p:spPr bwMode="auto">
                      <a:xfrm>
                        <a:off x="1828800" y="1189038"/>
                        <a:ext cx="6704013" cy="5357812"/>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59" name="Text Box 5"/>
          <p:cNvSpPr txBox="1">
            <a:spLocks noChangeArrowheads="1"/>
          </p:cNvSpPr>
          <p:nvPr/>
        </p:nvSpPr>
        <p:spPr bwMode="auto">
          <a:xfrm>
            <a:off x="838200" y="2133600"/>
            <a:ext cx="533400" cy="523875"/>
          </a:xfrm>
          <a:prstGeom prst="rect">
            <a:avLst/>
          </a:prstGeom>
          <a:solidFill>
            <a:srgbClr val="FFFF99"/>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800" dirty="0">
                <a:solidFill>
                  <a:srgbClr val="800000"/>
                </a:solidFill>
                <a:latin typeface="Liberation Sans" panose="020B0604020202020204"/>
              </a:rPr>
              <a:t>O</a:t>
            </a:r>
          </a:p>
        </p:txBody>
      </p:sp>
      <p:sp>
        <p:nvSpPr>
          <p:cNvPr id="45060" name="Text Box 6"/>
          <p:cNvSpPr txBox="1">
            <a:spLocks noChangeArrowheads="1"/>
          </p:cNvSpPr>
          <p:nvPr/>
        </p:nvSpPr>
        <p:spPr bwMode="auto">
          <a:xfrm>
            <a:off x="838200" y="3795713"/>
            <a:ext cx="533400" cy="523875"/>
          </a:xfrm>
          <a:prstGeom prst="rect">
            <a:avLst/>
          </a:prstGeom>
          <a:solidFill>
            <a:schemeClr val="bg1"/>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800" dirty="0">
                <a:solidFill>
                  <a:srgbClr val="800000"/>
                </a:solidFill>
                <a:latin typeface="Liberation Sans" panose="020B0604020202020204"/>
              </a:rPr>
              <a:t>I</a:t>
            </a:r>
          </a:p>
        </p:txBody>
      </p:sp>
      <p:sp>
        <p:nvSpPr>
          <p:cNvPr id="45061" name="Text Box 7"/>
          <p:cNvSpPr txBox="1">
            <a:spLocks noChangeArrowheads="1"/>
          </p:cNvSpPr>
          <p:nvPr/>
        </p:nvSpPr>
        <p:spPr bwMode="auto">
          <a:xfrm>
            <a:off x="838200" y="4938713"/>
            <a:ext cx="533400" cy="523875"/>
          </a:xfrm>
          <a:prstGeom prst="rect">
            <a:avLst/>
          </a:prstGeom>
          <a:solidFill>
            <a:srgbClr val="FFFF99"/>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800" dirty="0">
                <a:solidFill>
                  <a:srgbClr val="800000"/>
                </a:solidFill>
                <a:latin typeface="Liberation Sans" panose="020B0604020202020204"/>
              </a:rPr>
              <a:t>F</a:t>
            </a:r>
          </a:p>
        </p:txBody>
      </p:sp>
      <p:sp>
        <p:nvSpPr>
          <p:cNvPr id="1665032" name="Rectangle 8"/>
          <p:cNvSpPr>
            <a:spLocks noChangeArrowheads="1"/>
          </p:cNvSpPr>
          <p:nvPr/>
        </p:nvSpPr>
        <p:spPr bwMode="auto">
          <a:xfrm>
            <a:off x="1981200" y="18288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5033" name="Rectangle 9"/>
          <p:cNvSpPr>
            <a:spLocks noChangeArrowheads="1"/>
          </p:cNvSpPr>
          <p:nvPr/>
        </p:nvSpPr>
        <p:spPr bwMode="auto">
          <a:xfrm>
            <a:off x="1981200" y="27432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5035" name="Rectangle 11"/>
          <p:cNvSpPr>
            <a:spLocks noChangeArrowheads="1"/>
          </p:cNvSpPr>
          <p:nvPr/>
        </p:nvSpPr>
        <p:spPr bwMode="auto">
          <a:xfrm>
            <a:off x="1981200" y="30480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5036" name="Rectangle 12"/>
          <p:cNvSpPr>
            <a:spLocks noChangeArrowheads="1"/>
          </p:cNvSpPr>
          <p:nvPr/>
        </p:nvSpPr>
        <p:spPr bwMode="auto">
          <a:xfrm>
            <a:off x="7010400" y="3352800"/>
            <a:ext cx="14478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5038" name="Rectangle 14"/>
          <p:cNvSpPr>
            <a:spLocks noChangeArrowheads="1"/>
          </p:cNvSpPr>
          <p:nvPr/>
        </p:nvSpPr>
        <p:spPr bwMode="auto">
          <a:xfrm>
            <a:off x="1981200" y="42672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5039" name="Rectangle 15"/>
          <p:cNvSpPr>
            <a:spLocks noChangeArrowheads="1"/>
          </p:cNvSpPr>
          <p:nvPr/>
        </p:nvSpPr>
        <p:spPr bwMode="auto">
          <a:xfrm>
            <a:off x="7010400" y="4572000"/>
            <a:ext cx="14478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5040" name="Rectangle 16"/>
          <p:cNvSpPr>
            <a:spLocks noChangeArrowheads="1"/>
          </p:cNvSpPr>
          <p:nvPr/>
        </p:nvSpPr>
        <p:spPr bwMode="auto">
          <a:xfrm>
            <a:off x="1981200" y="51816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5041" name="Rectangle 17"/>
          <p:cNvSpPr>
            <a:spLocks noChangeArrowheads="1"/>
          </p:cNvSpPr>
          <p:nvPr/>
        </p:nvSpPr>
        <p:spPr bwMode="auto">
          <a:xfrm>
            <a:off x="1981200" y="54864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5042" name="Rectangle 18"/>
          <p:cNvSpPr>
            <a:spLocks noChangeArrowheads="1"/>
          </p:cNvSpPr>
          <p:nvPr/>
        </p:nvSpPr>
        <p:spPr bwMode="auto">
          <a:xfrm>
            <a:off x="7010400" y="5791200"/>
            <a:ext cx="14478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 name="Rectangle 3"/>
          <p:cNvSpPr>
            <a:spLocks noGrp="1" noChangeArrowheads="1"/>
          </p:cNvSpPr>
          <p:nvPr>
            <p:ph type="title"/>
          </p:nvPr>
        </p:nvSpPr>
        <p:spPr bwMode="auto">
          <a:xfrm>
            <a:off x="609600" y="381000"/>
            <a:ext cx="8229600" cy="584200"/>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i="0" kern="1200" dirty="0">
                <a:solidFill>
                  <a:schemeClr val="tx1"/>
                </a:solidFill>
                <a:effectLst/>
                <a:latin typeface="Liberation Sans" panose="020B0604020202020204"/>
                <a:ea typeface="+mn-ea"/>
                <a:cs typeface="+mn-cs"/>
              </a:rPr>
              <a:t>Investing and Financing Activities</a:t>
            </a:r>
          </a:p>
        </p:txBody>
      </p:sp>
      <p:sp>
        <p:nvSpPr>
          <p:cNvPr id="1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665040"/>
                                        </p:tgtEl>
                                      </p:cBhvr>
                                    </p:animEffect>
                                    <p:set>
                                      <p:cBhvr>
                                        <p:cTn id="7" dur="1" fill="hold">
                                          <p:stCondLst>
                                            <p:cond delay="499"/>
                                          </p:stCondLst>
                                        </p:cTn>
                                        <p:tgtEl>
                                          <p:spTgt spid="1665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50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609600" y="1371600"/>
            <a:ext cx="8001000" cy="3338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500" dirty="0">
                <a:solidFill>
                  <a:schemeClr val="tx1"/>
                </a:solidFill>
                <a:latin typeface="Liberation Sans" panose="020B0604020202020204"/>
              </a:rPr>
              <a:t>Primary purpose:</a:t>
            </a:r>
            <a:r>
              <a:rPr lang="en-US" altLang="en-US" sz="2000" b="0" dirty="0">
                <a:solidFill>
                  <a:schemeClr val="tx1"/>
                </a:solidFill>
                <a:latin typeface="Liberation Sans" panose="020B0604020202020204"/>
              </a:rPr>
              <a:t> </a:t>
            </a:r>
          </a:p>
          <a:p>
            <a:pPr algn="l">
              <a:lnSpc>
                <a:spcPct val="125000"/>
              </a:lnSpc>
              <a:spcBef>
                <a:spcPct val="40000"/>
              </a:spcBef>
            </a:pPr>
            <a:r>
              <a:rPr lang="en-US" altLang="en-US" sz="2000" b="0" dirty="0">
                <a:solidFill>
                  <a:schemeClr val="tx1"/>
                </a:solidFill>
                <a:latin typeface="Liberation Sans" panose="020B0604020202020204"/>
              </a:rPr>
              <a:t>	</a:t>
            </a:r>
            <a:r>
              <a:rPr lang="en-US" altLang="en-US" sz="2300" b="0" dirty="0">
                <a:solidFill>
                  <a:schemeClr val="tx1"/>
                </a:solidFill>
                <a:latin typeface="Liberation Sans" panose="020B0604020202020204"/>
              </a:rPr>
              <a:t>To provide information about a company’s cash receipts and cash payments during a period.</a:t>
            </a:r>
          </a:p>
          <a:p>
            <a:pPr algn="l">
              <a:lnSpc>
                <a:spcPct val="125000"/>
              </a:lnSpc>
              <a:spcBef>
                <a:spcPct val="60000"/>
              </a:spcBef>
            </a:pPr>
            <a:r>
              <a:rPr lang="en-US" altLang="en-US" sz="2500" dirty="0">
                <a:solidFill>
                  <a:schemeClr val="tx1"/>
                </a:solidFill>
                <a:latin typeface="Liberation Sans" panose="020B0604020202020204"/>
              </a:rPr>
              <a:t>Secondary objective:</a:t>
            </a:r>
          </a:p>
          <a:p>
            <a:pPr algn="l">
              <a:lnSpc>
                <a:spcPct val="125000"/>
              </a:lnSpc>
              <a:spcBef>
                <a:spcPct val="40000"/>
              </a:spcBef>
            </a:pPr>
            <a:r>
              <a:rPr lang="en-US" altLang="en-US" sz="2000" b="0" dirty="0">
                <a:solidFill>
                  <a:schemeClr val="tx1"/>
                </a:solidFill>
                <a:latin typeface="Liberation Sans" panose="020B0604020202020204"/>
              </a:rPr>
              <a:t>	</a:t>
            </a:r>
            <a:r>
              <a:rPr lang="en-US" altLang="en-US" sz="2300" b="0" dirty="0">
                <a:solidFill>
                  <a:schemeClr val="tx1"/>
                </a:solidFill>
                <a:latin typeface="Liberation Sans" panose="020B0604020202020204"/>
              </a:rPr>
              <a:t>To provide cash-basis information about the company’s operating, investing, and financing activities.</a:t>
            </a:r>
          </a:p>
        </p:txBody>
      </p:sp>
      <p:sp>
        <p:nvSpPr>
          <p:cNvPr id="512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7" name="Rectangle 10"/>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smtClean="0">
                <a:solidFill>
                  <a:schemeClr val="tx2">
                    <a:lumMod val="50000"/>
                  </a:schemeClr>
                </a:solidFill>
                <a:latin typeface="Liberation Sans" panose="020B0604020202020204"/>
              </a:rPr>
              <a:t>STATEMENT OF CASH FLOWS</a:t>
            </a:r>
            <a:endParaRPr lang="en-US" sz="3200" dirty="0">
              <a:solidFill>
                <a:schemeClr val="tx2">
                  <a:lumMod val="50000"/>
                </a:schemeClr>
              </a:solidFill>
              <a:latin typeface="Liberation Sans" panose="020B0604020202020204"/>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09600" y="1371600"/>
            <a:ext cx="7848600" cy="1397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70000"/>
              </a:spcBef>
              <a:buClr>
                <a:srgbClr val="800000"/>
              </a:buClr>
              <a:buSzPct val="95000"/>
            </a:pPr>
            <a:r>
              <a:rPr lang="en-US" altLang="en-US" sz="2200" b="0" dirty="0">
                <a:solidFill>
                  <a:srgbClr val="000000"/>
                </a:solidFill>
                <a:latin typeface="Liberation Sans" panose="020B0604020202020204"/>
              </a:rPr>
              <a:t>(d): The company sustained a net loss for the year of $50,000.  Depreciation amounted to $22,000, and a gain of $9,000 was realized on the sale of land for $39,000 cash.</a:t>
            </a:r>
          </a:p>
        </p:txBody>
      </p:sp>
      <p:sp>
        <p:nvSpPr>
          <p:cNvPr id="6" name="Rectangle 3"/>
          <p:cNvSpPr>
            <a:spLocks noGrp="1" noChangeArrowheads="1"/>
          </p:cNvSpPr>
          <p:nvPr>
            <p:ph type="title"/>
          </p:nvPr>
        </p:nvSpPr>
        <p:spPr bwMode="auto">
          <a:xfrm>
            <a:off x="609600" y="381000"/>
            <a:ext cx="8229600" cy="584200"/>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i="0" kern="1200" dirty="0">
                <a:solidFill>
                  <a:schemeClr val="tx1"/>
                </a:solidFill>
                <a:effectLst/>
                <a:latin typeface="Liberation Sans" panose="020B0604020202020204"/>
                <a:ea typeface="+mn-ea"/>
                <a:cs typeface="+mn-cs"/>
              </a:rPr>
              <a:t>Investing and Financing Activities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608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18"/>
          <p:cNvGraphicFramePr>
            <a:graphicFrameLocks noChangeAspect="1"/>
          </p:cNvGraphicFramePr>
          <p:nvPr>
            <p:extLst>
              <p:ext uri="{D42A27DB-BD31-4B8C-83A1-F6EECF244321}">
                <p14:modId xmlns:p14="http://schemas.microsoft.com/office/powerpoint/2010/main" val="3187685842"/>
              </p:ext>
            </p:extLst>
          </p:nvPr>
        </p:nvGraphicFramePr>
        <p:xfrm>
          <a:off x="1828800" y="1189038"/>
          <a:ext cx="6811963" cy="5357812"/>
        </p:xfrm>
        <a:graphic>
          <a:graphicData uri="http://schemas.openxmlformats.org/presentationml/2006/ole">
            <mc:AlternateContent xmlns:mc="http://schemas.openxmlformats.org/markup-compatibility/2006">
              <mc:Choice xmlns:v="urn:schemas-microsoft-com:vml" Requires="v">
                <p:oleObj spid="_x0000_s47174" name="Worksheet" r:id="rId4" imgW="6139050" imgH="4829175" progId="Excel.Sheet.8">
                  <p:embed/>
                </p:oleObj>
              </mc:Choice>
              <mc:Fallback>
                <p:oleObj name="Worksheet" r:id="rId4" imgW="6139050" imgH="4829175" progId="Excel.Sheet.8">
                  <p:embed/>
                  <p:pic>
                    <p:nvPicPr>
                      <p:cNvPr id="0" name="Object 18"/>
                      <p:cNvPicPr>
                        <a:picLocks noChangeAspect="1" noChangeArrowheads="1"/>
                      </p:cNvPicPr>
                      <p:nvPr/>
                    </p:nvPicPr>
                    <p:blipFill>
                      <a:blip r:embed="rId5"/>
                      <a:srcRect/>
                      <a:stretch>
                        <a:fillRect/>
                      </a:stretch>
                    </p:blipFill>
                    <p:spPr bwMode="auto">
                      <a:xfrm>
                        <a:off x="1828800" y="1189038"/>
                        <a:ext cx="6811963" cy="5357812"/>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7" name="Text Box 5"/>
          <p:cNvSpPr txBox="1">
            <a:spLocks noChangeArrowheads="1"/>
          </p:cNvSpPr>
          <p:nvPr/>
        </p:nvSpPr>
        <p:spPr bwMode="auto">
          <a:xfrm>
            <a:off x="838200" y="2133600"/>
            <a:ext cx="533400" cy="523875"/>
          </a:xfrm>
          <a:prstGeom prst="rect">
            <a:avLst/>
          </a:prstGeom>
          <a:solidFill>
            <a:srgbClr val="FFFF99"/>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800" dirty="0">
                <a:solidFill>
                  <a:srgbClr val="800000"/>
                </a:solidFill>
                <a:latin typeface="Liberation Sans" panose="020B0604020202020204"/>
              </a:rPr>
              <a:t>O</a:t>
            </a:r>
          </a:p>
        </p:txBody>
      </p:sp>
      <p:sp>
        <p:nvSpPr>
          <p:cNvPr id="47108" name="Text Box 6"/>
          <p:cNvSpPr txBox="1">
            <a:spLocks noChangeArrowheads="1"/>
          </p:cNvSpPr>
          <p:nvPr/>
        </p:nvSpPr>
        <p:spPr bwMode="auto">
          <a:xfrm>
            <a:off x="838200" y="3795713"/>
            <a:ext cx="533400" cy="523875"/>
          </a:xfrm>
          <a:prstGeom prst="rect">
            <a:avLst/>
          </a:prstGeom>
          <a:solidFill>
            <a:schemeClr val="bg1"/>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800" dirty="0">
                <a:solidFill>
                  <a:srgbClr val="800000"/>
                </a:solidFill>
                <a:latin typeface="Liberation Sans" panose="020B0604020202020204"/>
              </a:rPr>
              <a:t>I</a:t>
            </a:r>
          </a:p>
        </p:txBody>
      </p:sp>
      <p:sp>
        <p:nvSpPr>
          <p:cNvPr id="47109" name="Text Box 7"/>
          <p:cNvSpPr txBox="1">
            <a:spLocks noChangeArrowheads="1"/>
          </p:cNvSpPr>
          <p:nvPr/>
        </p:nvSpPr>
        <p:spPr bwMode="auto">
          <a:xfrm>
            <a:off x="838200" y="4938713"/>
            <a:ext cx="533400" cy="523875"/>
          </a:xfrm>
          <a:prstGeom prst="rect">
            <a:avLst/>
          </a:prstGeom>
          <a:solidFill>
            <a:srgbClr val="FFFF99"/>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800" dirty="0">
                <a:solidFill>
                  <a:srgbClr val="800000"/>
                </a:solidFill>
                <a:latin typeface="Liberation Sans" panose="020B0604020202020204"/>
              </a:rPr>
              <a:t>F</a:t>
            </a:r>
          </a:p>
        </p:txBody>
      </p:sp>
      <p:sp>
        <p:nvSpPr>
          <p:cNvPr id="1667080" name="Rectangle 8"/>
          <p:cNvSpPr>
            <a:spLocks noChangeArrowheads="1"/>
          </p:cNvSpPr>
          <p:nvPr/>
        </p:nvSpPr>
        <p:spPr bwMode="auto">
          <a:xfrm>
            <a:off x="1981200" y="18288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7081" name="Rectangle 9"/>
          <p:cNvSpPr>
            <a:spLocks noChangeArrowheads="1"/>
          </p:cNvSpPr>
          <p:nvPr/>
        </p:nvSpPr>
        <p:spPr bwMode="auto">
          <a:xfrm>
            <a:off x="1981200" y="27432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7082" name="Rectangle 10"/>
          <p:cNvSpPr>
            <a:spLocks noChangeArrowheads="1"/>
          </p:cNvSpPr>
          <p:nvPr/>
        </p:nvSpPr>
        <p:spPr bwMode="auto">
          <a:xfrm>
            <a:off x="1981200" y="30480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7083" name="Rectangle 11"/>
          <p:cNvSpPr>
            <a:spLocks noChangeArrowheads="1"/>
          </p:cNvSpPr>
          <p:nvPr/>
        </p:nvSpPr>
        <p:spPr bwMode="auto">
          <a:xfrm>
            <a:off x="7010400" y="3352800"/>
            <a:ext cx="14478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7084" name="Rectangle 12"/>
          <p:cNvSpPr>
            <a:spLocks noChangeArrowheads="1"/>
          </p:cNvSpPr>
          <p:nvPr/>
        </p:nvSpPr>
        <p:spPr bwMode="auto">
          <a:xfrm>
            <a:off x="1981200" y="42672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7085" name="Rectangle 13"/>
          <p:cNvSpPr>
            <a:spLocks noChangeArrowheads="1"/>
          </p:cNvSpPr>
          <p:nvPr/>
        </p:nvSpPr>
        <p:spPr bwMode="auto">
          <a:xfrm>
            <a:off x="7010400" y="4572000"/>
            <a:ext cx="14478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7087" name="Rectangle 15"/>
          <p:cNvSpPr>
            <a:spLocks noChangeArrowheads="1"/>
          </p:cNvSpPr>
          <p:nvPr/>
        </p:nvSpPr>
        <p:spPr bwMode="auto">
          <a:xfrm>
            <a:off x="1981200" y="54864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7088" name="Rectangle 16"/>
          <p:cNvSpPr>
            <a:spLocks noChangeArrowheads="1"/>
          </p:cNvSpPr>
          <p:nvPr/>
        </p:nvSpPr>
        <p:spPr bwMode="auto">
          <a:xfrm>
            <a:off x="7010400" y="5791200"/>
            <a:ext cx="14478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 name="Rectangle 3"/>
          <p:cNvSpPr>
            <a:spLocks noGrp="1" noChangeArrowheads="1"/>
          </p:cNvSpPr>
          <p:nvPr>
            <p:ph type="title"/>
          </p:nvPr>
        </p:nvSpPr>
        <p:spPr bwMode="auto">
          <a:xfrm>
            <a:off x="609600" y="381000"/>
            <a:ext cx="8229600" cy="584200"/>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i="0" kern="1200" dirty="0">
                <a:solidFill>
                  <a:schemeClr val="tx1"/>
                </a:solidFill>
                <a:effectLst/>
                <a:latin typeface="Liberation Sans" panose="020B0604020202020204"/>
                <a:ea typeface="+mn-ea"/>
                <a:cs typeface="+mn-cs"/>
              </a:rPr>
              <a:t>Investing and Financing Activities</a:t>
            </a:r>
          </a:p>
        </p:txBody>
      </p:sp>
      <p:sp>
        <p:nvSpPr>
          <p:cNvPr id="1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667080"/>
                                        </p:tgtEl>
                                      </p:cBhvr>
                                    </p:animEffect>
                                    <p:set>
                                      <p:cBhvr>
                                        <p:cTn id="7" dur="1" fill="hold">
                                          <p:stCondLst>
                                            <p:cond delay="499"/>
                                          </p:stCondLst>
                                        </p:cTn>
                                        <p:tgtEl>
                                          <p:spTgt spid="166708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667081"/>
                                        </p:tgtEl>
                                      </p:cBhvr>
                                    </p:animEffect>
                                    <p:set>
                                      <p:cBhvr>
                                        <p:cTn id="12" dur="1" fill="hold">
                                          <p:stCondLst>
                                            <p:cond delay="499"/>
                                          </p:stCondLst>
                                        </p:cTn>
                                        <p:tgtEl>
                                          <p:spTgt spid="166708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667082"/>
                                        </p:tgtEl>
                                      </p:cBhvr>
                                    </p:animEffect>
                                    <p:set>
                                      <p:cBhvr>
                                        <p:cTn id="17" dur="1" fill="hold">
                                          <p:stCondLst>
                                            <p:cond delay="499"/>
                                          </p:stCondLst>
                                        </p:cTn>
                                        <p:tgtEl>
                                          <p:spTgt spid="1667082"/>
                                        </p:tgtEl>
                                        <p:attrNameLst>
                                          <p:attrName>style.visibility</p:attrName>
                                        </p:attrNameLst>
                                      </p:cBhvr>
                                      <p:to>
                                        <p:strVal val="hidden"/>
                                      </p:to>
                                    </p:set>
                                  </p:childTnLst>
                                </p:cTn>
                              </p:par>
                            </p:childTnLst>
                          </p:cTn>
                        </p:par>
                        <p:par>
                          <p:cTn id="18" fill="hold" nodeType="afterGroup">
                            <p:stCondLst>
                              <p:cond delay="500"/>
                            </p:stCondLst>
                            <p:childTnLst>
                              <p:par>
                                <p:cTn id="19" presetID="22" presetClass="exit" presetSubtype="1" fill="hold" grpId="0" nodeType="afterEffect">
                                  <p:stCondLst>
                                    <p:cond delay="0"/>
                                  </p:stCondLst>
                                  <p:childTnLst>
                                    <p:animEffect transition="out" filter="wipe(up)">
                                      <p:cBhvr>
                                        <p:cTn id="20" dur="500"/>
                                        <p:tgtEl>
                                          <p:spTgt spid="1667083"/>
                                        </p:tgtEl>
                                      </p:cBhvr>
                                    </p:animEffect>
                                    <p:set>
                                      <p:cBhvr>
                                        <p:cTn id="21" dur="1" fill="hold">
                                          <p:stCondLst>
                                            <p:cond delay="499"/>
                                          </p:stCondLst>
                                        </p:cTn>
                                        <p:tgtEl>
                                          <p:spTgt spid="1667083"/>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xit" presetSubtype="8" fill="hold" grpId="0" nodeType="clickEffect">
                                  <p:stCondLst>
                                    <p:cond delay="0"/>
                                  </p:stCondLst>
                                  <p:childTnLst>
                                    <p:animEffect transition="out" filter="wipe(left)">
                                      <p:cBhvr>
                                        <p:cTn id="25" dur="500"/>
                                        <p:tgtEl>
                                          <p:spTgt spid="1667084"/>
                                        </p:tgtEl>
                                      </p:cBhvr>
                                    </p:animEffect>
                                    <p:set>
                                      <p:cBhvr>
                                        <p:cTn id="26" dur="1" fill="hold">
                                          <p:stCondLst>
                                            <p:cond delay="499"/>
                                          </p:stCondLst>
                                        </p:cTn>
                                        <p:tgtEl>
                                          <p:spTgt spid="1667084"/>
                                        </p:tgtEl>
                                        <p:attrNameLst>
                                          <p:attrName>style.visibility</p:attrName>
                                        </p:attrNameLst>
                                      </p:cBhvr>
                                      <p:to>
                                        <p:strVal val="hidden"/>
                                      </p:to>
                                    </p:set>
                                  </p:childTnLst>
                                </p:cTn>
                              </p:par>
                            </p:childTnLst>
                          </p:cTn>
                        </p:par>
                        <p:par>
                          <p:cTn id="27" fill="hold" nodeType="afterGroup">
                            <p:stCondLst>
                              <p:cond delay="500"/>
                            </p:stCondLst>
                            <p:childTnLst>
                              <p:par>
                                <p:cTn id="28" presetID="22" presetClass="exit" presetSubtype="1" fill="hold" grpId="0" nodeType="afterEffect">
                                  <p:stCondLst>
                                    <p:cond delay="0"/>
                                  </p:stCondLst>
                                  <p:childTnLst>
                                    <p:animEffect transition="out" filter="wipe(up)">
                                      <p:cBhvr>
                                        <p:cTn id="29" dur="500"/>
                                        <p:tgtEl>
                                          <p:spTgt spid="1667085"/>
                                        </p:tgtEl>
                                      </p:cBhvr>
                                    </p:animEffect>
                                    <p:set>
                                      <p:cBhvr>
                                        <p:cTn id="30" dur="1" fill="hold">
                                          <p:stCondLst>
                                            <p:cond delay="499"/>
                                          </p:stCondLst>
                                        </p:cTn>
                                        <p:tgtEl>
                                          <p:spTgt spid="16670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7080" grpId="0" animBg="1"/>
      <p:bldP spid="1667081" grpId="0" animBg="1"/>
      <p:bldP spid="1667082" grpId="0" animBg="1"/>
      <p:bldP spid="1667083" grpId="0" animBg="1"/>
      <p:bldP spid="1667084" grpId="0" animBg="1"/>
      <p:bldP spid="16670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09600" y="1371600"/>
            <a:ext cx="7848600" cy="962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70000"/>
              </a:spcBef>
              <a:buClr>
                <a:srgbClr val="800000"/>
              </a:buClr>
              <a:buSzPct val="95000"/>
            </a:pPr>
            <a:r>
              <a:rPr lang="en-US" altLang="en-US" sz="2200" b="0" dirty="0">
                <a:solidFill>
                  <a:srgbClr val="000000"/>
                </a:solidFill>
                <a:latin typeface="Liberation Sans" panose="020B0604020202020204"/>
              </a:rPr>
              <a:t>(h): During the year, treasury stock costing $47,000 was purchased.</a:t>
            </a:r>
          </a:p>
        </p:txBody>
      </p:sp>
      <p:sp>
        <p:nvSpPr>
          <p:cNvPr id="6" name="Rectangle 3"/>
          <p:cNvSpPr>
            <a:spLocks noGrp="1" noChangeArrowheads="1"/>
          </p:cNvSpPr>
          <p:nvPr>
            <p:ph type="title"/>
          </p:nvPr>
        </p:nvSpPr>
        <p:spPr bwMode="auto">
          <a:xfrm>
            <a:off x="609600" y="381000"/>
            <a:ext cx="8229600" cy="584200"/>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i="0" kern="1200" dirty="0">
                <a:solidFill>
                  <a:schemeClr val="tx1"/>
                </a:solidFill>
                <a:effectLst/>
                <a:latin typeface="Liberation Sans" panose="020B0604020202020204"/>
                <a:ea typeface="+mn-ea"/>
                <a:cs typeface="+mn-cs"/>
              </a:rPr>
              <a:t>Investing and Financing Activities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813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17"/>
          <p:cNvGraphicFramePr>
            <a:graphicFrameLocks noChangeAspect="1"/>
          </p:cNvGraphicFramePr>
          <p:nvPr>
            <p:extLst>
              <p:ext uri="{D42A27DB-BD31-4B8C-83A1-F6EECF244321}">
                <p14:modId xmlns:p14="http://schemas.microsoft.com/office/powerpoint/2010/main" val="3355358149"/>
              </p:ext>
            </p:extLst>
          </p:nvPr>
        </p:nvGraphicFramePr>
        <p:xfrm>
          <a:off x="1828800" y="1189038"/>
          <a:ext cx="6805613" cy="5357812"/>
        </p:xfrm>
        <a:graphic>
          <a:graphicData uri="http://schemas.openxmlformats.org/presentationml/2006/ole">
            <mc:AlternateContent xmlns:mc="http://schemas.openxmlformats.org/markup-compatibility/2006">
              <mc:Choice xmlns:v="urn:schemas-microsoft-com:vml" Requires="v">
                <p:oleObj spid="_x0000_s49216" name="Worksheet" r:id="rId4" imgW="6134077" imgH="4829175" progId="Excel.Sheet.8">
                  <p:embed/>
                </p:oleObj>
              </mc:Choice>
              <mc:Fallback>
                <p:oleObj name="Worksheet" r:id="rId4" imgW="6134077" imgH="4829175" progId="Excel.Sheet.8">
                  <p:embed/>
                  <p:pic>
                    <p:nvPicPr>
                      <p:cNvPr id="0" name="Object 17"/>
                      <p:cNvPicPr>
                        <a:picLocks noChangeAspect="1" noChangeArrowheads="1"/>
                      </p:cNvPicPr>
                      <p:nvPr/>
                    </p:nvPicPr>
                    <p:blipFill>
                      <a:blip r:embed="rId5"/>
                      <a:srcRect/>
                      <a:stretch>
                        <a:fillRect/>
                      </a:stretch>
                    </p:blipFill>
                    <p:spPr bwMode="auto">
                      <a:xfrm>
                        <a:off x="1828800" y="1189038"/>
                        <a:ext cx="6805613" cy="5357812"/>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5" name="Text Box 5"/>
          <p:cNvSpPr txBox="1">
            <a:spLocks noChangeArrowheads="1"/>
          </p:cNvSpPr>
          <p:nvPr/>
        </p:nvSpPr>
        <p:spPr bwMode="auto">
          <a:xfrm>
            <a:off x="838200" y="2133600"/>
            <a:ext cx="533400" cy="523875"/>
          </a:xfrm>
          <a:prstGeom prst="rect">
            <a:avLst/>
          </a:prstGeom>
          <a:solidFill>
            <a:srgbClr val="FFFF99"/>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800" dirty="0">
                <a:solidFill>
                  <a:srgbClr val="800000"/>
                </a:solidFill>
                <a:latin typeface="Liberation Sans" panose="020B0604020202020204"/>
              </a:rPr>
              <a:t>O</a:t>
            </a:r>
          </a:p>
        </p:txBody>
      </p:sp>
      <p:sp>
        <p:nvSpPr>
          <p:cNvPr id="49156" name="Text Box 6"/>
          <p:cNvSpPr txBox="1">
            <a:spLocks noChangeArrowheads="1"/>
          </p:cNvSpPr>
          <p:nvPr/>
        </p:nvSpPr>
        <p:spPr bwMode="auto">
          <a:xfrm>
            <a:off x="838200" y="3795713"/>
            <a:ext cx="533400" cy="523875"/>
          </a:xfrm>
          <a:prstGeom prst="rect">
            <a:avLst/>
          </a:prstGeom>
          <a:solidFill>
            <a:schemeClr val="bg1"/>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800" dirty="0">
                <a:solidFill>
                  <a:srgbClr val="800000"/>
                </a:solidFill>
                <a:latin typeface="Liberation Sans" panose="020B0604020202020204"/>
              </a:rPr>
              <a:t>I</a:t>
            </a:r>
          </a:p>
        </p:txBody>
      </p:sp>
      <p:sp>
        <p:nvSpPr>
          <p:cNvPr id="49157" name="Text Box 7"/>
          <p:cNvSpPr txBox="1">
            <a:spLocks noChangeArrowheads="1"/>
          </p:cNvSpPr>
          <p:nvPr/>
        </p:nvSpPr>
        <p:spPr bwMode="auto">
          <a:xfrm>
            <a:off x="838200" y="4938713"/>
            <a:ext cx="533400" cy="523875"/>
          </a:xfrm>
          <a:prstGeom prst="rect">
            <a:avLst/>
          </a:prstGeom>
          <a:solidFill>
            <a:srgbClr val="FFFF99"/>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800" dirty="0">
                <a:solidFill>
                  <a:srgbClr val="800000"/>
                </a:solidFill>
                <a:latin typeface="Liberation Sans" panose="020B0604020202020204"/>
              </a:rPr>
              <a:t>F</a:t>
            </a:r>
          </a:p>
        </p:txBody>
      </p:sp>
      <p:sp>
        <p:nvSpPr>
          <p:cNvPr id="1669134" name="Rectangle 14"/>
          <p:cNvSpPr>
            <a:spLocks noChangeArrowheads="1"/>
          </p:cNvSpPr>
          <p:nvPr/>
        </p:nvSpPr>
        <p:spPr bwMode="auto">
          <a:xfrm>
            <a:off x="1981200" y="5486400"/>
            <a:ext cx="64770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69135" name="Rectangle 15"/>
          <p:cNvSpPr>
            <a:spLocks noChangeArrowheads="1"/>
          </p:cNvSpPr>
          <p:nvPr/>
        </p:nvSpPr>
        <p:spPr bwMode="auto">
          <a:xfrm>
            <a:off x="7010400" y="5791200"/>
            <a:ext cx="1447800" cy="304800"/>
          </a:xfrm>
          <a:prstGeom prst="rect">
            <a:avLst/>
          </a:prstGeom>
          <a:solidFill>
            <a:schemeClr val="bg1"/>
          </a:solidFill>
          <a:ln w="1905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 name="Rectangle 3"/>
          <p:cNvSpPr>
            <a:spLocks noGrp="1" noChangeArrowheads="1"/>
          </p:cNvSpPr>
          <p:nvPr>
            <p:ph type="title"/>
          </p:nvPr>
        </p:nvSpPr>
        <p:spPr bwMode="auto">
          <a:xfrm>
            <a:off x="609600" y="381000"/>
            <a:ext cx="8229600" cy="584200"/>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i="0" kern="1200" dirty="0">
                <a:solidFill>
                  <a:schemeClr val="tx1"/>
                </a:solidFill>
                <a:effectLst/>
                <a:latin typeface="Liberation Sans" panose="020B0604020202020204"/>
                <a:ea typeface="+mn-ea"/>
                <a:cs typeface="+mn-cs"/>
              </a:rPr>
              <a:t>Investing and Financing Activities</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669134"/>
                                        </p:tgtEl>
                                      </p:cBhvr>
                                    </p:animEffect>
                                    <p:set>
                                      <p:cBhvr>
                                        <p:cTn id="7" dur="1" fill="hold">
                                          <p:stCondLst>
                                            <p:cond delay="499"/>
                                          </p:stCondLst>
                                        </p:cTn>
                                        <p:tgtEl>
                                          <p:spTgt spid="1669134"/>
                                        </p:tgtEl>
                                        <p:attrNameLst>
                                          <p:attrName>style.visibility</p:attrName>
                                        </p:attrNameLst>
                                      </p:cBhvr>
                                      <p:to>
                                        <p:strVal val="hidden"/>
                                      </p:to>
                                    </p:set>
                                  </p:childTnLst>
                                </p:cTn>
                              </p:par>
                            </p:childTnLst>
                          </p:cTn>
                        </p:par>
                        <p:par>
                          <p:cTn id="8" fill="hold" nodeType="afterGroup">
                            <p:stCondLst>
                              <p:cond delay="500"/>
                            </p:stCondLst>
                            <p:childTnLst>
                              <p:par>
                                <p:cTn id="9" presetID="22" presetClass="exit" presetSubtype="1" fill="hold" grpId="0" nodeType="afterEffect">
                                  <p:stCondLst>
                                    <p:cond delay="0"/>
                                  </p:stCondLst>
                                  <p:childTnLst>
                                    <p:animEffect transition="out" filter="wipe(up)">
                                      <p:cBhvr>
                                        <p:cTn id="10" dur="500"/>
                                        <p:tgtEl>
                                          <p:spTgt spid="1669135"/>
                                        </p:tgtEl>
                                      </p:cBhvr>
                                    </p:animEffect>
                                    <p:set>
                                      <p:cBhvr>
                                        <p:cTn id="11" dur="1" fill="hold">
                                          <p:stCondLst>
                                            <p:cond delay="499"/>
                                          </p:stCondLst>
                                        </p:cTn>
                                        <p:tgtEl>
                                          <p:spTgt spid="16691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34" grpId="0" animBg="1"/>
      <p:bldP spid="166913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3" name="Rectangle 3"/>
          <p:cNvSpPr>
            <a:spLocks noChangeArrowheads="1"/>
          </p:cNvSpPr>
          <p:nvPr/>
        </p:nvSpPr>
        <p:spPr bwMode="auto">
          <a:xfrm>
            <a:off x="609600" y="381000"/>
            <a:ext cx="8229600" cy="1077913"/>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C00000"/>
                </a:solidFill>
                <a:latin typeface="Liberation Sans" panose="020B0604020202020204"/>
              </a:rPr>
              <a:t>Sources of Information for the                 Statement of Cash Flows</a:t>
            </a:r>
          </a:p>
        </p:txBody>
      </p:sp>
      <p:sp>
        <p:nvSpPr>
          <p:cNvPr id="51203" name="Rectangle 4"/>
          <p:cNvSpPr>
            <a:spLocks noChangeArrowheads="1"/>
          </p:cNvSpPr>
          <p:nvPr/>
        </p:nvSpPr>
        <p:spPr bwMode="auto">
          <a:xfrm>
            <a:off x="609600" y="1828800"/>
            <a:ext cx="8001000" cy="35625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buClr>
                <a:schemeClr val="tx1"/>
              </a:buClr>
              <a:buSzPct val="100000"/>
              <a:buFontTx/>
              <a:buAutoNum type="arabicPeriod"/>
            </a:pPr>
            <a:r>
              <a:rPr lang="en-US" altLang="en-US" sz="2200" b="0" dirty="0">
                <a:solidFill>
                  <a:srgbClr val="000000"/>
                </a:solidFill>
                <a:latin typeface="Liberation Sans" panose="020B0604020202020204"/>
              </a:rPr>
              <a:t>Comparative balance sheets.</a:t>
            </a:r>
          </a:p>
          <a:p>
            <a:pPr algn="l">
              <a:lnSpc>
                <a:spcPct val="125000"/>
              </a:lnSpc>
              <a:spcBef>
                <a:spcPct val="50000"/>
              </a:spcBef>
              <a:buClr>
                <a:schemeClr val="tx1"/>
              </a:buClr>
              <a:buSzPct val="100000"/>
              <a:buFontTx/>
              <a:buAutoNum type="arabicPeriod"/>
            </a:pPr>
            <a:r>
              <a:rPr lang="en-US" altLang="en-US" sz="2200" b="0" dirty="0">
                <a:solidFill>
                  <a:srgbClr val="000000"/>
                </a:solidFill>
                <a:latin typeface="Liberation Sans" panose="020B0604020202020204"/>
              </a:rPr>
              <a:t>An analysis of the Retained Earnings account.</a:t>
            </a:r>
          </a:p>
          <a:p>
            <a:pPr algn="l">
              <a:lnSpc>
                <a:spcPct val="125000"/>
              </a:lnSpc>
              <a:spcBef>
                <a:spcPct val="50000"/>
              </a:spcBef>
              <a:buClr>
                <a:schemeClr val="tx1"/>
              </a:buClr>
              <a:buSzPct val="100000"/>
              <a:buFontTx/>
              <a:buAutoNum type="arabicPeriod"/>
            </a:pPr>
            <a:r>
              <a:rPr lang="en-US" altLang="en-US" sz="2200" b="0" dirty="0" smtClean="0">
                <a:solidFill>
                  <a:srgbClr val="000000"/>
                </a:solidFill>
                <a:latin typeface="Liberation Sans" panose="020B0604020202020204"/>
              </a:rPr>
              <a:t>Includes </a:t>
            </a:r>
            <a:r>
              <a:rPr lang="en-US" altLang="en-US" sz="2200" b="0" dirty="0">
                <a:solidFill>
                  <a:srgbClr val="000000"/>
                </a:solidFill>
                <a:latin typeface="Liberation Sans" panose="020B0604020202020204"/>
              </a:rPr>
              <a:t>all changes that have passed through cash or have resulted in an increase or decrease in cash. </a:t>
            </a:r>
          </a:p>
          <a:p>
            <a:pPr algn="l">
              <a:lnSpc>
                <a:spcPct val="125000"/>
              </a:lnSpc>
              <a:spcBef>
                <a:spcPct val="50000"/>
              </a:spcBef>
              <a:buClr>
                <a:schemeClr val="tx1"/>
              </a:buClr>
              <a:buSzPct val="100000"/>
              <a:buFontTx/>
              <a:buAutoNum type="arabicPeriod"/>
            </a:pPr>
            <a:r>
              <a:rPr lang="en-US" altLang="en-US" sz="2200" b="0" dirty="0" smtClean="0">
                <a:solidFill>
                  <a:srgbClr val="000000"/>
                </a:solidFill>
                <a:latin typeface="Liberation Sans" panose="020B0604020202020204"/>
              </a:rPr>
              <a:t>Write-downs</a:t>
            </a:r>
            <a:r>
              <a:rPr lang="en-US" altLang="en-US" sz="2200" b="0" dirty="0">
                <a:solidFill>
                  <a:srgbClr val="000000"/>
                </a:solidFill>
                <a:latin typeface="Liberation Sans" panose="020B0604020202020204"/>
              </a:rPr>
              <a:t>, amortization charges, and similar “book” entries, such as depreciation, because they have no effect on cash.</a:t>
            </a:r>
          </a:p>
        </p:txBody>
      </p:sp>
      <p:sp>
        <p:nvSpPr>
          <p:cNvPr id="5120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2</a:t>
            </a:r>
            <a:endParaRPr lang="en-US" altLang="en-US" sz="1600" i="1" dirty="0">
              <a:solidFill>
                <a:schemeClr val="bg2"/>
              </a:solidFill>
              <a:latin typeface="Liberation Sans" panose="020B0604020202020204"/>
            </a:endParaRPr>
          </a:p>
        </p:txBody>
      </p:sp>
      <p:sp>
        <p:nvSpPr>
          <p:cNvPr id="6"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2743" y="2189907"/>
            <a:ext cx="8258515" cy="3829893"/>
          </a:xfrm>
          <a:prstGeom prst="rect">
            <a:avLst/>
          </a:prstGeom>
        </p:spPr>
      </p:pic>
      <p:sp>
        <p:nvSpPr>
          <p:cNvPr id="1579011" name="Rectangle 3"/>
          <p:cNvSpPr>
            <a:spLocks noChangeArrowheads="1"/>
          </p:cNvSpPr>
          <p:nvPr/>
        </p:nvSpPr>
        <p:spPr bwMode="auto">
          <a:xfrm>
            <a:off x="609600" y="381000"/>
            <a:ext cx="8229600" cy="584775"/>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006600"/>
                </a:solidFill>
                <a:latin typeface="Liberation Sans" panose="020B0604020202020204"/>
              </a:rPr>
              <a:t>Indirect Method—Additional Adjustments </a:t>
            </a:r>
          </a:p>
        </p:txBody>
      </p:sp>
      <p:sp>
        <p:nvSpPr>
          <p:cNvPr id="53252" name="Rectangle 10"/>
          <p:cNvSpPr>
            <a:spLocks noChangeArrowheads="1"/>
          </p:cNvSpPr>
          <p:nvPr/>
        </p:nvSpPr>
        <p:spPr bwMode="auto">
          <a:xfrm>
            <a:off x="609600" y="1371600"/>
            <a:ext cx="8001000"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000" b="0" dirty="0">
                <a:latin typeface="Liberation Sans" panose="020B0604020202020204"/>
              </a:rPr>
              <a:t>Adjustments Needed to Determine Net Cash Flow from Operating Activities.</a:t>
            </a:r>
            <a:endParaRPr lang="en-US" altLang="en-US" sz="2000" dirty="0">
              <a:solidFill>
                <a:srgbClr val="800000"/>
              </a:solidFill>
              <a:latin typeface="Liberation Sans" panose="020B0604020202020204"/>
            </a:endParaRPr>
          </a:p>
        </p:txBody>
      </p:sp>
      <p:sp>
        <p:nvSpPr>
          <p:cNvPr id="53254" name="Text Box 11"/>
          <p:cNvSpPr txBox="1">
            <a:spLocks noChangeArrowheads="1"/>
          </p:cNvSpPr>
          <p:nvPr/>
        </p:nvSpPr>
        <p:spPr bwMode="auto">
          <a:xfrm>
            <a:off x="381000" y="6055473"/>
            <a:ext cx="2331696" cy="257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smtClean="0">
                <a:solidFill>
                  <a:srgbClr val="006600"/>
                </a:solidFill>
                <a:latin typeface="Liberation Sans" panose="020B0604020202020204"/>
              </a:rPr>
              <a:t>ILLUSTRATION 23-17</a:t>
            </a:r>
            <a:endParaRPr lang="en-US" altLang="en-US" sz="1200" dirty="0">
              <a:solidFill>
                <a:srgbClr val="006600"/>
              </a:solidFill>
              <a:latin typeface="Liberation Sans" panose="020B0604020202020204"/>
            </a:endParaRPr>
          </a:p>
        </p:txBody>
      </p:sp>
      <p:sp>
        <p:nvSpPr>
          <p:cNvPr id="5325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2</a:t>
            </a:r>
            <a:endParaRPr lang="en-US" altLang="en-US" sz="1600" i="1" dirty="0">
              <a:solidFill>
                <a:schemeClr val="bg2"/>
              </a:solidFill>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Describe the usefulness and format of the statement of cash flows.</a:t>
            </a:r>
          </a:p>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Prepare a statement of cash flows.</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Contrast the direct and indirect methods of calculating net cash flow from operating activities.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457200" indent="-457200" algn="l">
              <a:lnSpc>
                <a:spcPct val="115000"/>
              </a:lnSpc>
              <a:spcBef>
                <a:spcPct val="45000"/>
              </a:spcBef>
              <a:buClr>
                <a:srgbClr val="CC0000"/>
              </a:buClr>
              <a:buFont typeface="Wingdings" panose="05000000000000000000" pitchFamily="2" charset="2"/>
              <a:buAutoNum type="arabicPlain" startAt="4"/>
            </a:pPr>
            <a:r>
              <a:rPr lang="en-US" sz="1900" b="0" dirty="0" smtClean="0">
                <a:latin typeface="Liberation Sans" panose="020B0604020202020204" pitchFamily="34" charset="0"/>
              </a:rPr>
              <a:t>Discuss special problems in preparing a statement of cash flows.</a:t>
            </a:r>
          </a:p>
          <a:p>
            <a:pPr marL="457200" indent="-457200" algn="l">
              <a:lnSpc>
                <a:spcPct val="115000"/>
              </a:lnSpc>
              <a:spcBef>
                <a:spcPct val="45000"/>
              </a:spcBef>
              <a:buClr>
                <a:srgbClr val="CC0000"/>
              </a:buClr>
              <a:buFont typeface="Wingdings" panose="05000000000000000000" pitchFamily="2" charset="2"/>
              <a:buAutoNum type="arabicPlain" startAt="4"/>
            </a:pPr>
            <a:r>
              <a:rPr lang="en-US" sz="1900" b="0" dirty="0" smtClean="0">
                <a:latin typeface="Liberation Sans" panose="020B0604020202020204" pitchFamily="34" charset="0"/>
              </a:rPr>
              <a:t>Explain the use of a worksheet in preparing a statement of cash flows.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smtClean="0">
                <a:solidFill>
                  <a:schemeClr val="tx2">
                    <a:lumMod val="50000"/>
                  </a:schemeClr>
                </a:solidFill>
                <a:latin typeface="Liberation Sans" panose="020B0604020202020204" pitchFamily="34" charset="0"/>
              </a:rPr>
              <a:t>Statement of Cash Flows</a:t>
            </a:r>
            <a:endParaRPr lang="en-US" altLang="en-US" sz="44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23</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872657347"/>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00313"/>
            <a:ext cx="8153400" cy="39004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Text Box 10"/>
          <p:cNvSpPr txBox="1">
            <a:spLocks noChangeArrowheads="1"/>
          </p:cNvSpPr>
          <p:nvPr/>
        </p:nvSpPr>
        <p:spPr bwMode="auto">
          <a:xfrm>
            <a:off x="6629400" y="6019800"/>
            <a:ext cx="1981200"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23-21</a:t>
            </a:r>
            <a:endParaRPr lang="en-US" altLang="en-US" sz="1200" dirty="0">
              <a:solidFill>
                <a:srgbClr val="006600"/>
              </a:solidFill>
              <a:latin typeface="Liberation Sans" panose="020B0604020202020204"/>
            </a:endParaRPr>
          </a:p>
        </p:txBody>
      </p:sp>
      <p:sp>
        <p:nvSpPr>
          <p:cNvPr id="54276" name="Rectangle 11"/>
          <p:cNvSpPr>
            <a:spLocks noChangeArrowheads="1"/>
          </p:cNvSpPr>
          <p:nvPr/>
        </p:nvSpPr>
        <p:spPr bwMode="auto">
          <a:xfrm>
            <a:off x="609600" y="1720850"/>
            <a:ext cx="8077200"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000" b="0" dirty="0">
                <a:latin typeface="Liberation Sans" panose="020B0604020202020204"/>
              </a:rPr>
              <a:t>Companies adjust each item in the income statement from the accrual basis to the cash basis.</a:t>
            </a:r>
          </a:p>
        </p:txBody>
      </p:sp>
      <p:sp>
        <p:nvSpPr>
          <p:cNvPr id="54278" name="Text Box 14"/>
          <p:cNvSpPr txBox="1">
            <a:spLocks noChangeArrowheads="1"/>
          </p:cNvSpPr>
          <p:nvPr/>
        </p:nvSpPr>
        <p:spPr bwMode="auto">
          <a:xfrm>
            <a:off x="8153400" y="6445250"/>
            <a:ext cx="9144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8" name="Rectangle 3"/>
          <p:cNvSpPr>
            <a:spLocks noChangeArrowheads="1"/>
          </p:cNvSpPr>
          <p:nvPr/>
        </p:nvSpPr>
        <p:spPr bwMode="auto">
          <a:xfrm>
            <a:off x="609600" y="381000"/>
            <a:ext cx="8229600" cy="1077913"/>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C00000"/>
                </a:solidFill>
                <a:latin typeface="Liberation Sans" panose="020B0604020202020204"/>
              </a:rPr>
              <a:t>Net Cash Flow from Operating </a:t>
            </a:r>
            <a:r>
              <a:rPr lang="en-US" sz="3200" dirty="0" smtClean="0">
                <a:solidFill>
                  <a:srgbClr val="C00000"/>
                </a:solidFill>
                <a:latin typeface="Liberation Sans" panose="020B0604020202020204"/>
              </a:rPr>
              <a:t>Activities—Direct </a:t>
            </a:r>
            <a:r>
              <a:rPr lang="en-US" sz="3200" dirty="0">
                <a:solidFill>
                  <a:srgbClr val="C00000"/>
                </a:solidFill>
                <a:latin typeface="Liberation Sans" panose="020B0604020202020204"/>
              </a:rPr>
              <a:t>Method</a:t>
            </a:r>
          </a:p>
        </p:txBody>
      </p:sp>
      <p:sp>
        <p:nvSpPr>
          <p:cNvPr id="9"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2"/>
          <p:cNvSpPr>
            <a:spLocks noChangeArrowheads="1"/>
          </p:cNvSpPr>
          <p:nvPr/>
        </p:nvSpPr>
        <p:spPr bwMode="auto">
          <a:xfrm>
            <a:off x="609600" y="1828800"/>
            <a:ext cx="8001000"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800" dirty="0">
                <a:solidFill>
                  <a:srgbClr val="006600"/>
                </a:solidFill>
                <a:latin typeface="Liberation Sans" panose="020B0604020202020204"/>
              </a:rPr>
              <a:t>Special Rules Applying to Direct and Indirect Methods</a:t>
            </a:r>
          </a:p>
        </p:txBody>
      </p:sp>
      <p:sp>
        <p:nvSpPr>
          <p:cNvPr id="8" name="Rectangle 3"/>
          <p:cNvSpPr>
            <a:spLocks noChangeArrowheads="1"/>
          </p:cNvSpPr>
          <p:nvPr/>
        </p:nvSpPr>
        <p:spPr bwMode="auto">
          <a:xfrm>
            <a:off x="609600" y="381000"/>
            <a:ext cx="8229600" cy="1077913"/>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C00000"/>
                </a:solidFill>
                <a:latin typeface="Liberation Sans" panose="020B0604020202020204"/>
              </a:rPr>
              <a:t>Net Cash Flow from Operating </a:t>
            </a:r>
            <a:r>
              <a:rPr lang="en-US" sz="3200" dirty="0" smtClean="0">
                <a:solidFill>
                  <a:srgbClr val="C00000"/>
                </a:solidFill>
                <a:latin typeface="Liberation Sans" panose="020B0604020202020204"/>
              </a:rPr>
              <a:t>Activities—Direct </a:t>
            </a:r>
            <a:r>
              <a:rPr lang="en-US" sz="3200" dirty="0">
                <a:solidFill>
                  <a:srgbClr val="C00000"/>
                </a:solidFill>
                <a:latin typeface="Liberation Sans" panose="020B0604020202020204"/>
              </a:rPr>
              <a:t>Method</a:t>
            </a:r>
          </a:p>
        </p:txBody>
      </p:sp>
      <p:sp>
        <p:nvSpPr>
          <p:cNvPr id="9"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 name="Rectangle 1"/>
          <p:cNvSpPr/>
          <p:nvPr/>
        </p:nvSpPr>
        <p:spPr>
          <a:xfrm>
            <a:off x="609600" y="2819400"/>
            <a:ext cx="8001000" cy="3140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900"/>
              </a:spcBef>
              <a:defRPr/>
            </a:pPr>
            <a:r>
              <a:rPr lang="en-US" sz="2000" b="0" dirty="0">
                <a:latin typeface="Liberation Sans" panose="020B0604020202020204"/>
              </a:rPr>
              <a:t>Companies that use the direct method are required, at a minimum, to report separately:</a:t>
            </a:r>
          </a:p>
          <a:p>
            <a:pPr algn="l">
              <a:lnSpc>
                <a:spcPct val="120000"/>
              </a:lnSpc>
              <a:spcBef>
                <a:spcPts val="900"/>
              </a:spcBef>
              <a:defRPr/>
            </a:pPr>
            <a:r>
              <a:rPr lang="en-US" sz="2000" i="1" dirty="0">
                <a:latin typeface="Liberation Sans" panose="020B0604020202020204"/>
              </a:rPr>
              <a:t>Receipts</a:t>
            </a:r>
          </a:p>
          <a:p>
            <a:pPr marL="682625" indent="-450850" algn="l">
              <a:lnSpc>
                <a:spcPct val="120000"/>
              </a:lnSpc>
              <a:spcBef>
                <a:spcPts val="900"/>
              </a:spcBef>
              <a:buFontTx/>
              <a:buAutoNum type="arabicPeriod"/>
              <a:defRPr/>
            </a:pPr>
            <a:r>
              <a:rPr lang="en-US" sz="2000" b="0" dirty="0">
                <a:latin typeface="Liberation Sans" panose="020B0604020202020204"/>
              </a:rPr>
              <a:t>Cash collected from customers (including lessees, licensees, etc.).</a:t>
            </a:r>
          </a:p>
          <a:p>
            <a:pPr marL="682625" indent="-450850" algn="l">
              <a:lnSpc>
                <a:spcPct val="120000"/>
              </a:lnSpc>
              <a:spcBef>
                <a:spcPts val="900"/>
              </a:spcBef>
              <a:buFontTx/>
              <a:buAutoNum type="arabicPeriod"/>
              <a:defRPr/>
            </a:pPr>
            <a:r>
              <a:rPr lang="en-US" sz="2000" b="0" dirty="0">
                <a:latin typeface="Liberation Sans" panose="020B0604020202020204"/>
              </a:rPr>
              <a:t>Interest and dividends received.</a:t>
            </a:r>
          </a:p>
          <a:p>
            <a:pPr marL="682625" indent="-450850" algn="l">
              <a:lnSpc>
                <a:spcPct val="120000"/>
              </a:lnSpc>
              <a:spcBef>
                <a:spcPts val="900"/>
              </a:spcBef>
              <a:buFontTx/>
              <a:buAutoNum type="arabicPeriod"/>
              <a:defRPr/>
            </a:pPr>
            <a:r>
              <a:rPr lang="en-US" sz="2000" b="0" dirty="0">
                <a:latin typeface="Liberation Sans" panose="020B0604020202020204"/>
              </a:rPr>
              <a:t>Other operating cash receipts, if any.</a:t>
            </a:r>
          </a:p>
        </p:txBody>
      </p:sp>
      <p:sp>
        <p:nvSpPr>
          <p:cNvPr id="5632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 name="Rectangle 1"/>
          <p:cNvSpPr/>
          <p:nvPr/>
        </p:nvSpPr>
        <p:spPr>
          <a:xfrm>
            <a:off x="609600" y="2819400"/>
            <a:ext cx="8001000" cy="3590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900"/>
              </a:spcBef>
              <a:defRPr/>
            </a:pPr>
            <a:r>
              <a:rPr lang="en-US" sz="2000" b="0" dirty="0">
                <a:latin typeface="Liberation Sans" panose="020B0604020202020204"/>
              </a:rPr>
              <a:t>Companies that use the direct method are required, at a minimum, to report separately:</a:t>
            </a:r>
          </a:p>
          <a:p>
            <a:pPr algn="l">
              <a:lnSpc>
                <a:spcPct val="120000"/>
              </a:lnSpc>
              <a:spcBef>
                <a:spcPts val="900"/>
              </a:spcBef>
              <a:defRPr/>
            </a:pPr>
            <a:r>
              <a:rPr lang="en-US" sz="2000" i="1" dirty="0">
                <a:latin typeface="Liberation Sans" panose="020B0604020202020204"/>
              </a:rPr>
              <a:t>Payments</a:t>
            </a:r>
          </a:p>
          <a:p>
            <a:pPr marL="682625" indent="-450850" algn="l">
              <a:lnSpc>
                <a:spcPct val="120000"/>
              </a:lnSpc>
              <a:spcBef>
                <a:spcPts val="900"/>
              </a:spcBef>
              <a:buFontTx/>
              <a:buAutoNum type="arabicPeriod"/>
              <a:defRPr/>
            </a:pPr>
            <a:r>
              <a:rPr lang="en-US" sz="2000" b="0" dirty="0">
                <a:latin typeface="Liberation Sans" panose="020B0604020202020204"/>
              </a:rPr>
              <a:t>Cash paid to employees and suppliers of goods or services (including suppliers of insurance, advertising, etc.).</a:t>
            </a:r>
          </a:p>
          <a:p>
            <a:pPr marL="682625" indent="-450850" algn="l">
              <a:lnSpc>
                <a:spcPct val="120000"/>
              </a:lnSpc>
              <a:spcBef>
                <a:spcPts val="900"/>
              </a:spcBef>
              <a:buFontTx/>
              <a:buAutoNum type="arabicPeriod"/>
              <a:defRPr/>
            </a:pPr>
            <a:r>
              <a:rPr lang="en-US" sz="2000" b="0" dirty="0">
                <a:latin typeface="Liberation Sans" panose="020B0604020202020204"/>
              </a:rPr>
              <a:t>Interest paid.</a:t>
            </a:r>
          </a:p>
          <a:p>
            <a:pPr marL="682625" indent="-450850" algn="l">
              <a:lnSpc>
                <a:spcPct val="120000"/>
              </a:lnSpc>
              <a:spcBef>
                <a:spcPts val="900"/>
              </a:spcBef>
              <a:buFontTx/>
              <a:buAutoNum type="arabicPeriod"/>
              <a:defRPr/>
            </a:pPr>
            <a:r>
              <a:rPr lang="en-US" sz="2000" b="0" dirty="0">
                <a:latin typeface="Liberation Sans" panose="020B0604020202020204"/>
              </a:rPr>
              <a:t>Income taxes paid.</a:t>
            </a:r>
          </a:p>
          <a:p>
            <a:pPr marL="682625" indent="-450850" algn="l">
              <a:lnSpc>
                <a:spcPct val="120000"/>
              </a:lnSpc>
              <a:spcBef>
                <a:spcPts val="900"/>
              </a:spcBef>
              <a:buFontTx/>
              <a:buAutoNum type="arabicPeriod"/>
              <a:defRPr/>
            </a:pPr>
            <a:r>
              <a:rPr lang="en-US" sz="2000" b="0" dirty="0">
                <a:latin typeface="Liberation Sans" panose="020B0604020202020204"/>
              </a:rPr>
              <a:t>Other operating cash payments, if any.</a:t>
            </a:r>
          </a:p>
        </p:txBody>
      </p:sp>
      <p:sp>
        <p:nvSpPr>
          <p:cNvPr id="5735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609600" y="1828800"/>
            <a:ext cx="8001000"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800" dirty="0">
                <a:solidFill>
                  <a:srgbClr val="006600"/>
                </a:solidFill>
                <a:latin typeface="Liberation Sans" panose="020B0604020202020204"/>
              </a:rPr>
              <a:t>Special Rules Applying to Direct and Indirect Methods</a:t>
            </a:r>
          </a:p>
        </p:txBody>
      </p:sp>
      <p:sp>
        <p:nvSpPr>
          <p:cNvPr id="10" name="Rectangle 3"/>
          <p:cNvSpPr>
            <a:spLocks noChangeArrowheads="1"/>
          </p:cNvSpPr>
          <p:nvPr/>
        </p:nvSpPr>
        <p:spPr bwMode="auto">
          <a:xfrm>
            <a:off x="609600" y="381000"/>
            <a:ext cx="8229600" cy="1077913"/>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C00000"/>
                </a:solidFill>
                <a:latin typeface="Liberation Sans" panose="020B0604020202020204"/>
              </a:rPr>
              <a:t>Net Cash Flow from Operating </a:t>
            </a:r>
            <a:r>
              <a:rPr lang="en-US" sz="3200" dirty="0" smtClean="0">
                <a:solidFill>
                  <a:srgbClr val="C00000"/>
                </a:solidFill>
                <a:latin typeface="Liberation Sans" panose="020B0604020202020204"/>
              </a:rPr>
              <a:t>Activities—Direct </a:t>
            </a:r>
            <a:r>
              <a:rPr lang="en-US" sz="3200" dirty="0">
                <a:solidFill>
                  <a:srgbClr val="C00000"/>
                </a:solidFill>
                <a:latin typeface="Liberation Sans" panose="020B0604020202020204"/>
              </a:rPr>
              <a:t>Method</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609600" y="1981200"/>
            <a:ext cx="7848600" cy="33686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60000"/>
              </a:spcBef>
            </a:pPr>
            <a:r>
              <a:rPr lang="en-US" altLang="en-US" sz="2500" dirty="0">
                <a:solidFill>
                  <a:srgbClr val="000000"/>
                </a:solidFill>
                <a:latin typeface="Liberation Sans" panose="020B0604020202020204"/>
              </a:rPr>
              <a:t>Provides information</a:t>
            </a:r>
            <a:r>
              <a:rPr lang="en-US" altLang="en-US" sz="2300" b="0" dirty="0">
                <a:solidFill>
                  <a:srgbClr val="000000"/>
                </a:solidFill>
                <a:latin typeface="Liberation Sans" panose="020B0604020202020204"/>
              </a:rPr>
              <a:t> to help assess:</a:t>
            </a:r>
          </a:p>
          <a:p>
            <a:pPr lvl="1" algn="l">
              <a:lnSpc>
                <a:spcPct val="125000"/>
              </a:lnSpc>
              <a:spcBef>
                <a:spcPct val="60000"/>
              </a:spcBef>
              <a:buFontTx/>
              <a:buAutoNum type="arabicPeriod"/>
            </a:pPr>
            <a:r>
              <a:rPr lang="en-US" altLang="en-US" sz="2100" b="0" dirty="0">
                <a:solidFill>
                  <a:srgbClr val="000000"/>
                </a:solidFill>
                <a:latin typeface="Liberation Sans" panose="020B0604020202020204"/>
              </a:rPr>
              <a:t>Entity’s ability to generate future cash flows.</a:t>
            </a:r>
          </a:p>
          <a:p>
            <a:pPr lvl="1" algn="l">
              <a:lnSpc>
                <a:spcPct val="125000"/>
              </a:lnSpc>
              <a:spcBef>
                <a:spcPct val="60000"/>
              </a:spcBef>
              <a:buFontTx/>
              <a:buAutoNum type="arabicPeriod"/>
            </a:pPr>
            <a:r>
              <a:rPr lang="en-US" altLang="en-US" sz="2100" b="0" dirty="0">
                <a:solidFill>
                  <a:srgbClr val="000000"/>
                </a:solidFill>
                <a:latin typeface="Liberation Sans" panose="020B0604020202020204"/>
              </a:rPr>
              <a:t>Entity’s ability to pay dividends and meet obligations.</a:t>
            </a:r>
          </a:p>
          <a:p>
            <a:pPr lvl="1" algn="l">
              <a:lnSpc>
                <a:spcPct val="125000"/>
              </a:lnSpc>
              <a:spcBef>
                <a:spcPct val="60000"/>
              </a:spcBef>
              <a:buFontTx/>
              <a:buAutoNum type="arabicPeriod"/>
            </a:pPr>
            <a:r>
              <a:rPr lang="en-US" altLang="en-US" sz="2100" b="0" dirty="0">
                <a:solidFill>
                  <a:srgbClr val="000000"/>
                </a:solidFill>
                <a:latin typeface="Liberation Sans" panose="020B0604020202020204"/>
              </a:rPr>
              <a:t>Reasons for difference between net income and net cash flow from operating activities.</a:t>
            </a:r>
          </a:p>
          <a:p>
            <a:pPr lvl="1" algn="l">
              <a:lnSpc>
                <a:spcPct val="125000"/>
              </a:lnSpc>
              <a:spcBef>
                <a:spcPct val="60000"/>
              </a:spcBef>
              <a:buFontTx/>
              <a:buAutoNum type="arabicPeriod"/>
            </a:pPr>
            <a:r>
              <a:rPr lang="en-US" altLang="en-US" sz="2100" b="0" dirty="0">
                <a:solidFill>
                  <a:srgbClr val="000000"/>
                </a:solidFill>
                <a:latin typeface="Liberation Sans" panose="020B0604020202020204"/>
              </a:rPr>
              <a:t>Cash and noncash investing and financing transactions.</a:t>
            </a:r>
          </a:p>
        </p:txBody>
      </p:sp>
      <p:sp>
        <p:nvSpPr>
          <p:cNvPr id="614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6148" name="Rectangle 2"/>
          <p:cNvSpPr>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45000"/>
              </a:spcBef>
              <a:buSzPct val="80000"/>
            </a:pPr>
            <a:r>
              <a:rPr lang="en-US" altLang="en-US" sz="2800" dirty="0">
                <a:solidFill>
                  <a:srgbClr val="CC0000"/>
                </a:solidFill>
                <a:latin typeface="Liberation Sans" panose="020B0604020202020204"/>
              </a:rPr>
              <a:t>Usefulness of the Statement of Cash Flows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 name="Rectangle 10"/>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smtClean="0">
                <a:solidFill>
                  <a:schemeClr val="tx2">
                    <a:lumMod val="50000"/>
                  </a:schemeClr>
                </a:solidFill>
                <a:latin typeface="Liberation Sans" panose="020B0604020202020204"/>
              </a:rPr>
              <a:t>STATEMENT OF CASH FLOWS</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Describe the usefulness and format of the statement of cash flows.</a:t>
            </a:r>
          </a:p>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Prepare a statement of cash flows.</a:t>
            </a:r>
          </a:p>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Contrast the direct and indirect methods of calculating net cash flow from operating activities.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457200" indent="-457200" algn="l">
              <a:lnSpc>
                <a:spcPct val="115000"/>
              </a:lnSpc>
              <a:spcBef>
                <a:spcPct val="45000"/>
              </a:spcBef>
              <a:buClr>
                <a:srgbClr val="CC0000"/>
              </a:buClr>
              <a:buFont typeface="Wingdings" panose="05000000000000000000" pitchFamily="2" charset="2"/>
              <a:buAutoNum type="arabicPlain" startAt="4"/>
            </a:pPr>
            <a:r>
              <a:rPr lang="en-US" sz="1900" dirty="0">
                <a:solidFill>
                  <a:srgbClr val="CC0000"/>
                </a:solidFill>
                <a:latin typeface="Liberation Sans" panose="020B0604020202020204" pitchFamily="34" charset="0"/>
              </a:rPr>
              <a:t>Discuss special problems in preparing a statement of cash flows.</a:t>
            </a:r>
          </a:p>
          <a:p>
            <a:pPr marL="457200" indent="-457200" algn="l">
              <a:lnSpc>
                <a:spcPct val="115000"/>
              </a:lnSpc>
              <a:spcBef>
                <a:spcPct val="45000"/>
              </a:spcBef>
              <a:buClr>
                <a:srgbClr val="CC0000"/>
              </a:buClr>
              <a:buFont typeface="Wingdings" panose="05000000000000000000" pitchFamily="2" charset="2"/>
              <a:buAutoNum type="arabicPlain" startAt="4"/>
            </a:pPr>
            <a:r>
              <a:rPr lang="en-US" sz="1900" b="0" dirty="0">
                <a:latin typeface="Liberation Sans" panose="020B0604020202020204" pitchFamily="34" charset="0"/>
              </a:rPr>
              <a:t>Explain the </a:t>
            </a:r>
            <a:r>
              <a:rPr lang="en-US" sz="1900" b="0" dirty="0" smtClean="0">
                <a:latin typeface="Liberation Sans" panose="020B0604020202020204" pitchFamily="34" charset="0"/>
              </a:rPr>
              <a:t>use of a worksheet in preparing a statement of cash flows.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smtClean="0">
                <a:solidFill>
                  <a:schemeClr val="tx2">
                    <a:lumMod val="50000"/>
                  </a:schemeClr>
                </a:solidFill>
                <a:latin typeface="Liberation Sans" panose="020B0604020202020204" pitchFamily="34" charset="0"/>
              </a:rPr>
              <a:t>Statement of Cash Flows</a:t>
            </a:r>
            <a:endParaRPr lang="en-US" altLang="en-US" sz="44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23</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147226263"/>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2"/>
          <p:cNvSpPr>
            <a:spLocks noChangeArrowheads="1"/>
          </p:cNvSpPr>
          <p:nvPr/>
        </p:nvSpPr>
        <p:spPr bwMode="auto">
          <a:xfrm>
            <a:off x="609600" y="381000"/>
            <a:ext cx="8229600" cy="107721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smtClean="0">
                <a:solidFill>
                  <a:schemeClr val="tx2">
                    <a:lumMod val="50000"/>
                  </a:schemeClr>
                </a:solidFill>
                <a:latin typeface="Liberation Sans" panose="020B0604020202020204"/>
              </a:rPr>
              <a:t>SPECIAL PROBLEMS IN STATEMENT PREPARATION</a:t>
            </a:r>
            <a:endParaRPr lang="en-US" sz="3200" dirty="0">
              <a:solidFill>
                <a:schemeClr val="tx2">
                  <a:lumMod val="50000"/>
                </a:schemeClr>
              </a:solidFill>
              <a:latin typeface="Liberation Sans" panose="020B0604020202020204"/>
            </a:endParaRPr>
          </a:p>
        </p:txBody>
      </p:sp>
      <p:sp>
        <p:nvSpPr>
          <p:cNvPr id="59395" name="Rectangle 5"/>
          <p:cNvSpPr>
            <a:spLocks noChangeArrowheads="1"/>
          </p:cNvSpPr>
          <p:nvPr/>
        </p:nvSpPr>
        <p:spPr bwMode="auto">
          <a:xfrm>
            <a:off x="609600" y="3092450"/>
            <a:ext cx="8001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25000"/>
              </a:lnSpc>
              <a:spcBef>
                <a:spcPct val="50000"/>
              </a:spcBef>
              <a:buClr>
                <a:srgbClr val="C00000"/>
              </a:buClr>
              <a:buSzPct val="80000"/>
              <a:buFont typeface="Wingdings" panose="05000000000000000000" pitchFamily="2" charset="2"/>
              <a:buChar char="u"/>
            </a:pPr>
            <a:r>
              <a:rPr lang="en-US" altLang="en-US" sz="2200" b="0" dirty="0">
                <a:solidFill>
                  <a:srgbClr val="000000"/>
                </a:solidFill>
                <a:latin typeface="Liberation Sans" panose="020B0604020202020204"/>
              </a:rPr>
              <a:t>Amortization of limited-life intangible assets.</a:t>
            </a:r>
          </a:p>
          <a:p>
            <a:pPr lvl="1" algn="l">
              <a:lnSpc>
                <a:spcPct val="125000"/>
              </a:lnSpc>
              <a:spcBef>
                <a:spcPct val="50000"/>
              </a:spcBef>
              <a:buClr>
                <a:srgbClr val="C00000"/>
              </a:buClr>
              <a:buSzPct val="80000"/>
              <a:buFont typeface="Wingdings" panose="05000000000000000000" pitchFamily="2" charset="2"/>
              <a:buChar char="u"/>
            </a:pPr>
            <a:r>
              <a:rPr lang="en-US" altLang="en-US" sz="2200" b="0" dirty="0">
                <a:solidFill>
                  <a:srgbClr val="000000"/>
                </a:solidFill>
                <a:latin typeface="Liberation Sans" panose="020B0604020202020204"/>
              </a:rPr>
              <a:t>Amortization of bond discount or premium.</a:t>
            </a:r>
          </a:p>
        </p:txBody>
      </p:sp>
      <p:sp>
        <p:nvSpPr>
          <p:cNvPr id="59396" name="Rectangle 6"/>
          <p:cNvSpPr>
            <a:spLocks noChangeArrowheads="1"/>
          </p:cNvSpPr>
          <p:nvPr/>
        </p:nvSpPr>
        <p:spPr bwMode="auto">
          <a:xfrm>
            <a:off x="609600" y="2527300"/>
            <a:ext cx="75438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600" dirty="0">
                <a:solidFill>
                  <a:srgbClr val="006600"/>
                </a:solidFill>
                <a:latin typeface="Liberation Sans" panose="020B0604020202020204"/>
              </a:rPr>
              <a:t>Depreciation and Amortization</a:t>
            </a:r>
          </a:p>
        </p:txBody>
      </p:sp>
      <p:sp>
        <p:nvSpPr>
          <p:cNvPr id="59397" name="Rectangle 7"/>
          <p:cNvSpPr>
            <a:spLocks noChangeArrowheads="1"/>
          </p:cNvSpPr>
          <p:nvPr/>
        </p:nvSpPr>
        <p:spPr bwMode="auto">
          <a:xfrm>
            <a:off x="609600" y="4371975"/>
            <a:ext cx="75438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600" dirty="0">
                <a:solidFill>
                  <a:srgbClr val="006600"/>
                </a:solidFill>
                <a:latin typeface="Liberation Sans" panose="020B0604020202020204"/>
              </a:rPr>
              <a:t>Postretirement Benefit Costs</a:t>
            </a:r>
          </a:p>
        </p:txBody>
      </p:sp>
      <p:sp>
        <p:nvSpPr>
          <p:cNvPr id="59398" name="Rectangle 8"/>
          <p:cNvSpPr>
            <a:spLocks noChangeArrowheads="1"/>
          </p:cNvSpPr>
          <p:nvPr/>
        </p:nvSpPr>
        <p:spPr bwMode="auto">
          <a:xfrm>
            <a:off x="609600" y="4937125"/>
            <a:ext cx="8001000" cy="930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25000"/>
              </a:lnSpc>
              <a:spcBef>
                <a:spcPct val="50000"/>
              </a:spcBef>
              <a:buClr>
                <a:srgbClr val="C00000"/>
              </a:buClr>
              <a:buSzPct val="80000"/>
              <a:buFont typeface="Wingdings" panose="05000000000000000000" pitchFamily="2" charset="2"/>
              <a:buChar char="u"/>
            </a:pPr>
            <a:r>
              <a:rPr lang="en-US" altLang="en-US" sz="2200" b="0" dirty="0">
                <a:solidFill>
                  <a:srgbClr val="000000"/>
                </a:solidFill>
                <a:latin typeface="Liberation Sans" panose="020B0604020202020204"/>
              </a:rPr>
              <a:t>Company must adjust net income by the difference between cash paid and the expense reported.</a:t>
            </a:r>
          </a:p>
        </p:txBody>
      </p:sp>
      <p:sp>
        <p:nvSpPr>
          <p:cNvPr id="5939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9401" name="Rectangle 6"/>
          <p:cNvSpPr>
            <a:spLocks noChangeArrowheads="1"/>
          </p:cNvSpPr>
          <p:nvPr/>
        </p:nvSpPr>
        <p:spPr bwMode="auto">
          <a:xfrm>
            <a:off x="609600" y="1828800"/>
            <a:ext cx="7543800" cy="52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800" dirty="0">
                <a:solidFill>
                  <a:srgbClr val="CC0000"/>
                </a:solidFill>
                <a:latin typeface="Liberation Sans" panose="020B0604020202020204"/>
              </a:rPr>
              <a:t>Adjustments to Net Income</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Rectangle 2"/>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CC0000"/>
                </a:solidFill>
                <a:latin typeface="Liberation Sans" panose="020B0604020202020204"/>
              </a:rPr>
              <a:t>Adjustments to Net Income</a:t>
            </a:r>
          </a:p>
        </p:txBody>
      </p:sp>
      <p:sp>
        <p:nvSpPr>
          <p:cNvPr id="60419" name="Rectangle 4"/>
          <p:cNvSpPr>
            <a:spLocks noChangeArrowheads="1"/>
          </p:cNvSpPr>
          <p:nvPr/>
        </p:nvSpPr>
        <p:spPr bwMode="auto">
          <a:xfrm>
            <a:off x="609600" y="1936750"/>
            <a:ext cx="8001000" cy="4782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25000"/>
              </a:lnSpc>
              <a:spcBef>
                <a:spcPct val="50000"/>
              </a:spcBef>
              <a:buClr>
                <a:srgbClr val="C00000"/>
              </a:buClr>
              <a:buSzPct val="80000"/>
              <a:buFont typeface="Wingdings" panose="05000000000000000000" pitchFamily="2" charset="2"/>
              <a:buChar char="u"/>
            </a:pPr>
            <a:r>
              <a:rPr lang="en-US" altLang="en-US" sz="2200" b="0" dirty="0">
                <a:solidFill>
                  <a:srgbClr val="000000"/>
                </a:solidFill>
                <a:latin typeface="Liberation Sans" panose="020B0604020202020204"/>
              </a:rPr>
              <a:t>Affect net income but have no effect on cash.</a:t>
            </a:r>
          </a:p>
        </p:txBody>
      </p:sp>
      <p:sp>
        <p:nvSpPr>
          <p:cNvPr id="60420" name="Rectangle 5"/>
          <p:cNvSpPr>
            <a:spLocks noChangeArrowheads="1"/>
          </p:cNvSpPr>
          <p:nvPr/>
        </p:nvSpPr>
        <p:spPr bwMode="auto">
          <a:xfrm>
            <a:off x="609600" y="1371600"/>
            <a:ext cx="75438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600" dirty="0">
                <a:solidFill>
                  <a:srgbClr val="006600"/>
                </a:solidFill>
                <a:latin typeface="Liberation Sans" panose="020B0604020202020204"/>
              </a:rPr>
              <a:t>Changes in Deferred Income Taxes</a:t>
            </a:r>
          </a:p>
        </p:txBody>
      </p:sp>
      <p:sp>
        <p:nvSpPr>
          <p:cNvPr id="60421" name="Rectangle 6"/>
          <p:cNvSpPr>
            <a:spLocks noChangeArrowheads="1"/>
          </p:cNvSpPr>
          <p:nvPr/>
        </p:nvSpPr>
        <p:spPr bwMode="auto">
          <a:xfrm>
            <a:off x="609600" y="2803525"/>
            <a:ext cx="75438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600" dirty="0">
                <a:solidFill>
                  <a:srgbClr val="006600"/>
                </a:solidFill>
                <a:latin typeface="Liberation Sans" panose="020B0604020202020204"/>
              </a:rPr>
              <a:t>Equity Method of Accounting</a:t>
            </a:r>
          </a:p>
        </p:txBody>
      </p:sp>
      <p:sp>
        <p:nvSpPr>
          <p:cNvPr id="60422" name="Rectangle 7"/>
          <p:cNvSpPr>
            <a:spLocks noChangeArrowheads="1"/>
          </p:cNvSpPr>
          <p:nvPr/>
        </p:nvSpPr>
        <p:spPr bwMode="auto">
          <a:xfrm>
            <a:off x="609600" y="3368675"/>
            <a:ext cx="8001000" cy="1936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25000"/>
              </a:lnSpc>
              <a:spcBef>
                <a:spcPct val="50000"/>
              </a:spcBef>
              <a:buClr>
                <a:srgbClr val="C00000"/>
              </a:buClr>
              <a:buSzPct val="80000"/>
              <a:buFont typeface="Wingdings" panose="05000000000000000000" pitchFamily="2" charset="2"/>
              <a:buChar char="u"/>
            </a:pPr>
            <a:r>
              <a:rPr lang="en-US" altLang="en-US" sz="2200" b="0" dirty="0">
                <a:solidFill>
                  <a:srgbClr val="000000"/>
                </a:solidFill>
                <a:latin typeface="Liberation Sans" panose="020B0604020202020204"/>
              </a:rPr>
              <a:t>Net increase in the investment account does not affect cash flows. </a:t>
            </a:r>
          </a:p>
          <a:p>
            <a:pPr lvl="1" algn="l">
              <a:lnSpc>
                <a:spcPct val="125000"/>
              </a:lnSpc>
              <a:spcBef>
                <a:spcPct val="50000"/>
              </a:spcBef>
              <a:buClr>
                <a:srgbClr val="C00000"/>
              </a:buClr>
              <a:buSzPct val="80000"/>
              <a:buFont typeface="Wingdings" panose="05000000000000000000" pitchFamily="2" charset="2"/>
              <a:buChar char="u"/>
            </a:pPr>
            <a:r>
              <a:rPr lang="en-US" altLang="en-US" sz="2200" b="0" dirty="0">
                <a:solidFill>
                  <a:srgbClr val="000000"/>
                </a:solidFill>
                <a:latin typeface="Liberation Sans" panose="020B0604020202020204"/>
              </a:rPr>
              <a:t>Company must deduct the net increase from net income to arrive at net cash flow from operating activities.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042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609600" y="1936750"/>
            <a:ext cx="8001000" cy="4032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25000"/>
              </a:lnSpc>
              <a:spcBef>
                <a:spcPct val="50000"/>
              </a:spcBef>
              <a:buClr>
                <a:srgbClr val="C00000"/>
              </a:buClr>
              <a:buSzPct val="80000"/>
              <a:buFont typeface="Wingdings" panose="05000000000000000000" pitchFamily="2" charset="2"/>
              <a:buChar char="u"/>
            </a:pPr>
            <a:r>
              <a:rPr lang="en-US" altLang="en-US" sz="2200" b="0" dirty="0">
                <a:solidFill>
                  <a:srgbClr val="000000"/>
                </a:solidFill>
                <a:latin typeface="Liberation Sans" panose="020B0604020202020204"/>
              </a:rPr>
              <a:t>A loss is added to net income to compute net cash flow from operating activities because the loss is a noncash charge in the income statement.</a:t>
            </a:r>
          </a:p>
          <a:p>
            <a:pPr lvl="1" algn="l">
              <a:lnSpc>
                <a:spcPct val="125000"/>
              </a:lnSpc>
              <a:spcBef>
                <a:spcPct val="50000"/>
              </a:spcBef>
              <a:buClr>
                <a:srgbClr val="C00000"/>
              </a:buClr>
              <a:buSzPct val="80000"/>
              <a:buFont typeface="Wingdings" panose="05000000000000000000" pitchFamily="2" charset="2"/>
              <a:buChar char="u"/>
            </a:pPr>
            <a:r>
              <a:rPr lang="en-US" altLang="en-US" sz="2200" b="0" dirty="0">
                <a:solidFill>
                  <a:srgbClr val="000000"/>
                </a:solidFill>
                <a:latin typeface="Liberation Sans" panose="020B0604020202020204"/>
              </a:rPr>
              <a:t>Company reports a gain in the statement of cash flows as part of the cash proceeds from the sale of equipment under </a:t>
            </a:r>
            <a:r>
              <a:rPr lang="en-US" altLang="en-US" sz="2200" dirty="0">
                <a:solidFill>
                  <a:srgbClr val="000000"/>
                </a:solidFill>
                <a:latin typeface="Liberation Sans" panose="020B0604020202020204"/>
              </a:rPr>
              <a:t>investing activities</a:t>
            </a:r>
            <a:r>
              <a:rPr lang="en-US" altLang="en-US" sz="2200" b="0" dirty="0">
                <a:solidFill>
                  <a:srgbClr val="000000"/>
                </a:solidFill>
                <a:latin typeface="Liberation Sans" panose="020B0604020202020204"/>
              </a:rPr>
              <a:t>, thus it deducts the gain from net income to avoid double-counting—once as part of net income and again as part of the cash proceeds from the sale.</a:t>
            </a:r>
          </a:p>
        </p:txBody>
      </p:sp>
      <p:sp>
        <p:nvSpPr>
          <p:cNvPr id="61443" name="Rectangle 5"/>
          <p:cNvSpPr>
            <a:spLocks noChangeArrowheads="1"/>
          </p:cNvSpPr>
          <p:nvPr/>
        </p:nvSpPr>
        <p:spPr bwMode="auto">
          <a:xfrm>
            <a:off x="609600" y="1371600"/>
            <a:ext cx="75438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600" dirty="0" smtClean="0">
                <a:solidFill>
                  <a:srgbClr val="006600"/>
                </a:solidFill>
                <a:latin typeface="Liberation Sans" panose="020B0604020202020204"/>
              </a:rPr>
              <a:t>Losses </a:t>
            </a:r>
            <a:r>
              <a:rPr lang="en-US" altLang="en-US" sz="2600" dirty="0">
                <a:solidFill>
                  <a:srgbClr val="006600"/>
                </a:solidFill>
                <a:latin typeface="Liberation Sans" panose="020B0604020202020204"/>
              </a:rPr>
              <a:t>and Gains</a:t>
            </a:r>
          </a:p>
        </p:txBody>
      </p:sp>
      <p:sp>
        <p:nvSpPr>
          <p:cNvPr id="6144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7" name="Rectangle 2"/>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CC0000"/>
                </a:solidFill>
                <a:latin typeface="Liberation Sans" panose="020B0604020202020204"/>
              </a:rPr>
              <a:t>Adjustments to Net Income</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609600" y="1936750"/>
            <a:ext cx="8001000" cy="1936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25000"/>
              </a:lnSpc>
              <a:spcBef>
                <a:spcPct val="50000"/>
              </a:spcBef>
              <a:buClr>
                <a:srgbClr val="C00000"/>
              </a:buClr>
              <a:buSzPct val="80000"/>
              <a:buFont typeface="Wingdings" panose="05000000000000000000" pitchFamily="2" charset="2"/>
              <a:buChar char="u"/>
            </a:pPr>
            <a:r>
              <a:rPr lang="en-US" altLang="en-US" sz="2200" b="0" dirty="0">
                <a:solidFill>
                  <a:srgbClr val="000000"/>
                </a:solidFill>
                <a:latin typeface="Liberation Sans" panose="020B0604020202020204"/>
              </a:rPr>
              <a:t>Cash is not affected by recording the expense. </a:t>
            </a:r>
          </a:p>
          <a:p>
            <a:pPr lvl="1" algn="l">
              <a:lnSpc>
                <a:spcPct val="125000"/>
              </a:lnSpc>
              <a:spcBef>
                <a:spcPct val="50000"/>
              </a:spcBef>
              <a:buClr>
                <a:srgbClr val="C00000"/>
              </a:buClr>
              <a:buSzPct val="80000"/>
              <a:buFont typeface="Wingdings" panose="05000000000000000000" pitchFamily="2" charset="2"/>
              <a:buChar char="u"/>
            </a:pPr>
            <a:r>
              <a:rPr lang="en-US" altLang="en-US" sz="2200" b="0" dirty="0">
                <a:solidFill>
                  <a:srgbClr val="000000"/>
                </a:solidFill>
                <a:latin typeface="Liberation Sans" panose="020B0604020202020204"/>
              </a:rPr>
              <a:t>The company must increase net income by the amount of compensation expense from stock options in computing net cash flow from operating activities.</a:t>
            </a:r>
          </a:p>
        </p:txBody>
      </p:sp>
      <p:sp>
        <p:nvSpPr>
          <p:cNvPr id="62467" name="Rectangle 5"/>
          <p:cNvSpPr>
            <a:spLocks noChangeArrowheads="1"/>
          </p:cNvSpPr>
          <p:nvPr/>
        </p:nvSpPr>
        <p:spPr bwMode="auto">
          <a:xfrm>
            <a:off x="609600" y="1371600"/>
            <a:ext cx="75438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600" dirty="0">
                <a:solidFill>
                  <a:srgbClr val="006600"/>
                </a:solidFill>
                <a:latin typeface="Liberation Sans" panose="020B0604020202020204"/>
              </a:rPr>
              <a:t>Stock Options</a:t>
            </a:r>
          </a:p>
        </p:txBody>
      </p:sp>
      <p:sp>
        <p:nvSpPr>
          <p:cNvPr id="6246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7" name="Rectangle 2"/>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CC0000"/>
                </a:solidFill>
                <a:latin typeface="Liberation Sans" panose="020B0604020202020204"/>
              </a:rPr>
              <a:t>Adjustments to Net Income</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609600" y="1936750"/>
            <a:ext cx="8001000" cy="21709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25000"/>
              </a:lnSpc>
              <a:spcBef>
                <a:spcPct val="50000"/>
              </a:spcBef>
              <a:buClr>
                <a:srgbClr val="C00000"/>
              </a:buClr>
              <a:buSzPct val="80000"/>
              <a:buFont typeface="Wingdings" panose="05000000000000000000" pitchFamily="2" charset="2"/>
              <a:buChar char="u"/>
            </a:pPr>
            <a:r>
              <a:rPr lang="en-US" altLang="en-US" sz="2200" b="0" dirty="0">
                <a:solidFill>
                  <a:srgbClr val="000000"/>
                </a:solidFill>
                <a:latin typeface="Liberation Sans" panose="020B0604020202020204"/>
              </a:rPr>
              <a:t>Companies should report either as investing activities or as financing activities cash flows from unusual and infrequent transactions and other events whose effects are included in net income but which are not related to operations</a:t>
            </a:r>
            <a:r>
              <a:rPr lang="en-US" altLang="en-US" sz="2200" b="0" dirty="0" smtClean="0">
                <a:solidFill>
                  <a:srgbClr val="000000"/>
                </a:solidFill>
                <a:latin typeface="Liberation Sans" panose="020B0604020202020204"/>
              </a:rPr>
              <a:t>.</a:t>
            </a:r>
            <a:endParaRPr lang="en-US" altLang="en-US" sz="2200" b="0" dirty="0">
              <a:solidFill>
                <a:srgbClr val="000000"/>
              </a:solidFill>
              <a:latin typeface="Liberation Sans" panose="020B0604020202020204"/>
            </a:endParaRPr>
          </a:p>
        </p:txBody>
      </p:sp>
      <p:sp>
        <p:nvSpPr>
          <p:cNvPr id="63491" name="Rectangle 5"/>
          <p:cNvSpPr>
            <a:spLocks noChangeArrowheads="1"/>
          </p:cNvSpPr>
          <p:nvPr/>
        </p:nvSpPr>
        <p:spPr bwMode="auto">
          <a:xfrm>
            <a:off x="609600" y="1371600"/>
            <a:ext cx="75438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600" dirty="0" smtClean="0">
                <a:solidFill>
                  <a:srgbClr val="006600"/>
                </a:solidFill>
                <a:latin typeface="Liberation Sans" panose="020B0604020202020204"/>
              </a:rPr>
              <a:t>Unusual and Infrequent Items </a:t>
            </a:r>
            <a:endParaRPr lang="en-US" altLang="en-US" sz="2600" dirty="0">
              <a:solidFill>
                <a:srgbClr val="006600"/>
              </a:solidFill>
              <a:latin typeface="Liberation Sans" panose="020B0604020202020204"/>
            </a:endParaRPr>
          </a:p>
        </p:txBody>
      </p:sp>
      <p:sp>
        <p:nvSpPr>
          <p:cNvPr id="6349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7" name="Rectangle 2"/>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CC0000"/>
                </a:solidFill>
                <a:latin typeface="Liberation Sans" panose="020B0604020202020204"/>
              </a:rPr>
              <a:t>Adjustments to Net Income</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609600" y="2590800"/>
            <a:ext cx="8001000" cy="159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marL="0" lvl="1" algn="l">
              <a:lnSpc>
                <a:spcPct val="125000"/>
              </a:lnSpc>
              <a:spcBef>
                <a:spcPct val="50000"/>
              </a:spcBef>
              <a:buClr>
                <a:srgbClr val="800000"/>
              </a:buClr>
              <a:buSzPct val="80000"/>
              <a:buFont typeface="Wingdings" panose="05000000000000000000" pitchFamily="2" charset="2"/>
              <a:buNone/>
            </a:pPr>
            <a:r>
              <a:rPr lang="en-US" altLang="en-US" sz="2000" b="0" dirty="0">
                <a:solidFill>
                  <a:srgbClr val="000000"/>
                </a:solidFill>
                <a:latin typeface="Liberation Sans" panose="020B0604020202020204"/>
              </a:rPr>
              <a:t>Because an increase in Allowance for Doubtful Accounts results from a charge to bad debt expense, a company should add back an increase in Allowance for Doubtful Accounts to net income to arrive at net cash flow from operating activities.</a:t>
            </a:r>
          </a:p>
        </p:txBody>
      </p:sp>
      <p:sp>
        <p:nvSpPr>
          <p:cNvPr id="64515" name="Rectangle 5"/>
          <p:cNvSpPr>
            <a:spLocks noChangeArrowheads="1"/>
          </p:cNvSpPr>
          <p:nvPr/>
        </p:nvSpPr>
        <p:spPr bwMode="auto">
          <a:xfrm>
            <a:off x="609600" y="2025650"/>
            <a:ext cx="75438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600" dirty="0">
                <a:solidFill>
                  <a:srgbClr val="006600"/>
                </a:solidFill>
                <a:latin typeface="Liberation Sans" panose="020B0604020202020204"/>
              </a:rPr>
              <a:t>Indirect Method</a:t>
            </a:r>
          </a:p>
        </p:txBody>
      </p:sp>
      <p:sp>
        <p:nvSpPr>
          <p:cNvPr id="64516" name="Rectangle 7"/>
          <p:cNvSpPr>
            <a:spLocks noChangeArrowheads="1"/>
          </p:cNvSpPr>
          <p:nvPr/>
        </p:nvSpPr>
        <p:spPr bwMode="auto">
          <a:xfrm>
            <a:off x="510988" y="6019799"/>
            <a:ext cx="390861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23-28</a:t>
            </a:r>
          </a:p>
          <a:p>
            <a:pPr algn="l"/>
            <a:r>
              <a:rPr lang="en-US" altLang="en-US" sz="1200" b="0" dirty="0" smtClean="0">
                <a:latin typeface="Liberation Sans" panose="020B0604020202020204"/>
              </a:rPr>
              <a:t>Accounts Receivable Balances</a:t>
            </a:r>
            <a:r>
              <a:rPr lang="en-US" altLang="en-US" sz="1200" b="0" dirty="0">
                <a:latin typeface="Liberation Sans" panose="020B0604020202020204"/>
              </a:rPr>
              <a:t>, Redmark Co.</a:t>
            </a:r>
          </a:p>
        </p:txBody>
      </p:sp>
      <p:sp>
        <p:nvSpPr>
          <p:cNvPr id="6451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Rectangle 2"/>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smtClean="0">
                <a:solidFill>
                  <a:schemeClr val="tx2">
                    <a:lumMod val="50000"/>
                  </a:schemeClr>
                </a:solidFill>
                <a:latin typeface="Liberation Sans" panose="020B0604020202020204"/>
              </a:rPr>
              <a:t>SPECIAL PROBLEMS</a:t>
            </a:r>
            <a:endParaRPr lang="en-US" sz="3200" dirty="0">
              <a:solidFill>
                <a:schemeClr val="tx2">
                  <a:lumMod val="50000"/>
                </a:schemeClr>
              </a:solidFill>
              <a:latin typeface="Liberation Sans" panose="020B0604020202020204"/>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Rectangle 5"/>
          <p:cNvSpPr>
            <a:spLocks noChangeArrowheads="1"/>
          </p:cNvSpPr>
          <p:nvPr/>
        </p:nvSpPr>
        <p:spPr bwMode="auto">
          <a:xfrm>
            <a:off x="609600" y="1371600"/>
            <a:ext cx="7543800" cy="52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2800" dirty="0">
                <a:solidFill>
                  <a:srgbClr val="CC0000"/>
                </a:solidFill>
                <a:latin typeface="Liberation Sans" panose="020B0604020202020204"/>
              </a:rPr>
              <a:t>Accounts Receivable (Net)</a:t>
            </a:r>
          </a:p>
        </p:txBody>
      </p:sp>
      <p:pic>
        <p:nvPicPr>
          <p:cNvPr id="2" name="Picture 1"/>
          <p:cNvPicPr>
            <a:picLocks noChangeAspect="1"/>
          </p:cNvPicPr>
          <p:nvPr/>
        </p:nvPicPr>
        <p:blipFill>
          <a:blip r:embed="rId3"/>
          <a:stretch>
            <a:fillRect/>
          </a:stretch>
        </p:blipFill>
        <p:spPr>
          <a:xfrm>
            <a:off x="588713" y="4343400"/>
            <a:ext cx="7966572" cy="1647745"/>
          </a:xfrm>
          <a:prstGeom prst="rect">
            <a:avLst/>
          </a:prstGeom>
        </p:spPr>
      </p:pic>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189288"/>
            <a:ext cx="3438525" cy="6969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sp>
        <p:nvSpPr>
          <p:cNvPr id="1710082" name="Rectangle 2"/>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CC0000"/>
                </a:solidFill>
                <a:latin typeface="Liberation Sans" panose="020B0604020202020204"/>
              </a:rPr>
              <a:t>Accounts Receivable (Net)</a:t>
            </a:r>
          </a:p>
        </p:txBody>
      </p:sp>
      <p:sp>
        <p:nvSpPr>
          <p:cNvPr id="65541" name="Rectangle 4"/>
          <p:cNvSpPr>
            <a:spLocks noChangeArrowheads="1"/>
          </p:cNvSpPr>
          <p:nvPr/>
        </p:nvSpPr>
        <p:spPr bwMode="auto">
          <a:xfrm>
            <a:off x="609600" y="1965325"/>
            <a:ext cx="8001000" cy="930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marL="0" lvl="1" algn="l">
              <a:lnSpc>
                <a:spcPct val="125000"/>
              </a:lnSpc>
              <a:spcBef>
                <a:spcPct val="50000"/>
              </a:spcBef>
              <a:buClr>
                <a:srgbClr val="800000"/>
              </a:buClr>
              <a:buSzPct val="80000"/>
              <a:buFont typeface="Wingdings" panose="05000000000000000000" pitchFamily="2" charset="2"/>
              <a:buNone/>
            </a:pPr>
            <a:r>
              <a:rPr lang="en-US" altLang="en-US" sz="2200" dirty="0">
                <a:solidFill>
                  <a:schemeClr val="tx1"/>
                </a:solidFill>
                <a:latin typeface="Liberation Sans" panose="020B0604020202020204"/>
              </a:rPr>
              <a:t>One method</a:t>
            </a:r>
            <a:r>
              <a:rPr lang="en-US" altLang="en-US" sz="2200" b="0" dirty="0">
                <a:solidFill>
                  <a:schemeClr val="tx1"/>
                </a:solidFill>
                <a:latin typeface="Liberation Sans" panose="020B0604020202020204"/>
              </a:rPr>
              <a:t> of presenting this information in the statement of cash flows:</a:t>
            </a:r>
          </a:p>
        </p:txBody>
      </p:sp>
      <p:sp>
        <p:nvSpPr>
          <p:cNvPr id="65542" name="Rectangle 5"/>
          <p:cNvSpPr>
            <a:spLocks noChangeArrowheads="1"/>
          </p:cNvSpPr>
          <p:nvPr/>
        </p:nvSpPr>
        <p:spPr bwMode="auto">
          <a:xfrm>
            <a:off x="609600" y="1371600"/>
            <a:ext cx="75438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600" dirty="0">
                <a:solidFill>
                  <a:srgbClr val="006600"/>
                </a:solidFill>
                <a:latin typeface="Liberation Sans" panose="020B0604020202020204"/>
              </a:rPr>
              <a:t>Indirect Method</a:t>
            </a:r>
          </a:p>
        </p:txBody>
      </p:sp>
      <p:sp>
        <p:nvSpPr>
          <p:cNvPr id="6554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Rectangle 9"/>
          <p:cNvSpPr/>
          <p:nvPr/>
        </p:nvSpPr>
        <p:spPr>
          <a:xfrm>
            <a:off x="609600" y="3194050"/>
            <a:ext cx="8001000" cy="692150"/>
          </a:xfrm>
          <a:prstGeom prst="rect">
            <a:avLst/>
          </a:prstGeom>
        </p:spPr>
        <p:txBody>
          <a:bodyPr>
            <a:spAutoFit/>
          </a:bodyPr>
          <a:lstStyle/>
          <a:p>
            <a:pPr>
              <a:defRPr/>
            </a:pPr>
            <a:r>
              <a:rPr lang="en-US" sz="1300" b="0" dirty="0">
                <a:latin typeface="Liberation Sans" panose="020B0604020202020204"/>
              </a:rPr>
              <a:t>REDMARK CO.</a:t>
            </a:r>
          </a:p>
          <a:p>
            <a:pPr>
              <a:defRPr/>
            </a:pPr>
            <a:r>
              <a:rPr lang="en-US" sz="1300" b="0" dirty="0">
                <a:latin typeface="Liberation Sans" panose="020B0604020202020204"/>
              </a:rPr>
              <a:t>Statement of Cash Flows (Partial)</a:t>
            </a:r>
          </a:p>
          <a:p>
            <a:pPr>
              <a:defRPr/>
            </a:pPr>
            <a:r>
              <a:rPr lang="en-US" sz="1300" b="0" dirty="0">
                <a:latin typeface="Liberation Sans" panose="020B0604020202020204"/>
              </a:rPr>
              <a:t>For The Year 2014</a:t>
            </a:r>
          </a:p>
        </p:txBody>
      </p:sp>
      <p:pic>
        <p:nvPicPr>
          <p:cNvPr id="2" name="Picture 1"/>
          <p:cNvPicPr>
            <a:picLocks noChangeAspect="1"/>
          </p:cNvPicPr>
          <p:nvPr/>
        </p:nvPicPr>
        <p:blipFill>
          <a:blip r:embed="rId4"/>
          <a:stretch>
            <a:fillRect/>
          </a:stretch>
        </p:blipFill>
        <p:spPr>
          <a:xfrm>
            <a:off x="850967" y="3048000"/>
            <a:ext cx="7442065" cy="2919427"/>
          </a:xfrm>
          <a:prstGeom prst="rect">
            <a:avLst/>
          </a:prstGeom>
        </p:spPr>
      </p:pic>
      <p:sp>
        <p:nvSpPr>
          <p:cNvPr id="12" name="Rectangle 7"/>
          <p:cNvSpPr>
            <a:spLocks noChangeArrowheads="1"/>
          </p:cNvSpPr>
          <p:nvPr/>
        </p:nvSpPr>
        <p:spPr bwMode="auto">
          <a:xfrm>
            <a:off x="785908" y="6003360"/>
            <a:ext cx="515769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23-29</a:t>
            </a:r>
          </a:p>
          <a:p>
            <a:pPr algn="l"/>
            <a:r>
              <a:rPr lang="en-US" altLang="en-US" sz="1200" b="0" dirty="0" smtClean="0">
                <a:latin typeface="Liberation Sans" panose="020B0604020202020204"/>
              </a:rPr>
              <a:t>Presentation of Allowance for Doubtful Accounts— Indirect Method</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1459" y="3048000"/>
            <a:ext cx="8061082" cy="2960992"/>
          </a:xfrm>
          <a:prstGeom prst="rect">
            <a:avLst/>
          </a:prstGeom>
        </p:spPr>
      </p:pic>
      <p:sp>
        <p:nvSpPr>
          <p:cNvPr id="1712130" name="Rectangle 2"/>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CC0000"/>
                </a:solidFill>
                <a:latin typeface="Liberation Sans" panose="020B0604020202020204"/>
              </a:rPr>
              <a:t>Accounts Receivable (Net)</a:t>
            </a:r>
          </a:p>
        </p:txBody>
      </p:sp>
      <p:sp>
        <p:nvSpPr>
          <p:cNvPr id="66564" name="Rectangle 4"/>
          <p:cNvSpPr>
            <a:spLocks noChangeArrowheads="1"/>
          </p:cNvSpPr>
          <p:nvPr/>
        </p:nvSpPr>
        <p:spPr bwMode="auto">
          <a:xfrm>
            <a:off x="609600" y="1965325"/>
            <a:ext cx="8001000" cy="930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marL="0" lvl="1" algn="l">
              <a:lnSpc>
                <a:spcPct val="125000"/>
              </a:lnSpc>
              <a:spcBef>
                <a:spcPct val="50000"/>
              </a:spcBef>
              <a:buClr>
                <a:srgbClr val="800000"/>
              </a:buClr>
              <a:buSzPct val="80000"/>
              <a:buFont typeface="Wingdings" panose="05000000000000000000" pitchFamily="2" charset="2"/>
              <a:buNone/>
            </a:pPr>
            <a:r>
              <a:rPr lang="en-US" altLang="en-US" sz="2200" dirty="0">
                <a:solidFill>
                  <a:schemeClr val="tx1"/>
                </a:solidFill>
                <a:latin typeface="Liberation Sans" panose="020B0604020202020204"/>
              </a:rPr>
              <a:t>Alternate method </a:t>
            </a:r>
            <a:r>
              <a:rPr lang="en-US" altLang="en-US" sz="2200" b="0" dirty="0">
                <a:solidFill>
                  <a:schemeClr val="tx1"/>
                </a:solidFill>
                <a:latin typeface="Liberation Sans" panose="020B0604020202020204"/>
              </a:rPr>
              <a:t>(net approach) of presenting this information in the statement of cash flows:</a:t>
            </a:r>
          </a:p>
        </p:txBody>
      </p:sp>
      <p:sp>
        <p:nvSpPr>
          <p:cNvPr id="6656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6570" name="Rectangle 5"/>
          <p:cNvSpPr>
            <a:spLocks noChangeArrowheads="1"/>
          </p:cNvSpPr>
          <p:nvPr/>
        </p:nvSpPr>
        <p:spPr bwMode="auto">
          <a:xfrm>
            <a:off x="609600" y="1371600"/>
            <a:ext cx="75438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600" dirty="0">
                <a:solidFill>
                  <a:schemeClr val="tx1"/>
                </a:solidFill>
                <a:latin typeface="Liberation Sans" panose="020B0604020202020204"/>
              </a:rPr>
              <a:t>Indirect Method</a:t>
            </a:r>
          </a:p>
        </p:txBody>
      </p:sp>
      <p:sp>
        <p:nvSpPr>
          <p:cNvPr id="12" name="Rectangle 7"/>
          <p:cNvSpPr>
            <a:spLocks noChangeArrowheads="1"/>
          </p:cNvSpPr>
          <p:nvPr/>
        </p:nvSpPr>
        <p:spPr bwMode="auto">
          <a:xfrm>
            <a:off x="785908" y="6027264"/>
            <a:ext cx="515769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23-30</a:t>
            </a:r>
          </a:p>
          <a:p>
            <a:pPr algn="l"/>
            <a:r>
              <a:rPr lang="en-US" altLang="en-US" sz="1200" b="0" dirty="0" smtClean="0">
                <a:latin typeface="Liberation Sans" panose="020B0604020202020204"/>
              </a:rPr>
              <a:t>Net Approach to Allowance for Doubtful Accounts— Indirect Method</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138" y="3194050"/>
            <a:ext cx="3438525" cy="6969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Lst>
        </p:spPr>
      </p:pic>
      <p:sp>
        <p:nvSpPr>
          <p:cNvPr id="1714178" name="Rectangle 2"/>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CC0000"/>
                </a:solidFill>
                <a:latin typeface="Liberation Sans" panose="020B0604020202020204"/>
              </a:rPr>
              <a:t>Accounts Receivable (Net)</a:t>
            </a:r>
          </a:p>
        </p:txBody>
      </p:sp>
      <p:sp>
        <p:nvSpPr>
          <p:cNvPr id="67589" name="Rectangle 4"/>
          <p:cNvSpPr>
            <a:spLocks noChangeArrowheads="1"/>
          </p:cNvSpPr>
          <p:nvPr/>
        </p:nvSpPr>
        <p:spPr bwMode="auto">
          <a:xfrm>
            <a:off x="609600" y="1965325"/>
            <a:ext cx="8001000" cy="930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marL="0" lvl="1" algn="l">
              <a:lnSpc>
                <a:spcPct val="125000"/>
              </a:lnSpc>
              <a:spcBef>
                <a:spcPct val="50000"/>
              </a:spcBef>
              <a:buClr>
                <a:srgbClr val="800000"/>
              </a:buClr>
              <a:buSzPct val="80000"/>
              <a:buFont typeface="Wingdings" panose="05000000000000000000" pitchFamily="2" charset="2"/>
              <a:buNone/>
            </a:pPr>
            <a:r>
              <a:rPr lang="en-US" altLang="en-US" sz="2200" b="0" dirty="0">
                <a:solidFill>
                  <a:schemeClr val="tx1"/>
                </a:solidFill>
                <a:latin typeface="Liberation Sans" panose="020B0604020202020204"/>
              </a:rPr>
              <a:t>Company </a:t>
            </a:r>
            <a:r>
              <a:rPr lang="en-US" altLang="en-US" sz="2200" dirty="0">
                <a:solidFill>
                  <a:schemeClr val="tx1"/>
                </a:solidFill>
                <a:latin typeface="Liberation Sans" panose="020B0604020202020204"/>
              </a:rPr>
              <a:t>should not net </a:t>
            </a:r>
            <a:r>
              <a:rPr lang="en-US" altLang="en-US" sz="2200" b="0" dirty="0">
                <a:solidFill>
                  <a:schemeClr val="tx1"/>
                </a:solidFill>
                <a:latin typeface="Liberation Sans" panose="020B0604020202020204"/>
              </a:rPr>
              <a:t>Allowance for Doubtful Accounts against Accounts Receivable.</a:t>
            </a:r>
          </a:p>
        </p:txBody>
      </p:sp>
      <p:sp>
        <p:nvSpPr>
          <p:cNvPr id="67590" name="Rectangle 5"/>
          <p:cNvSpPr>
            <a:spLocks noChangeArrowheads="1"/>
          </p:cNvSpPr>
          <p:nvPr/>
        </p:nvSpPr>
        <p:spPr bwMode="auto">
          <a:xfrm>
            <a:off x="609600" y="1371600"/>
            <a:ext cx="75438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600" dirty="0">
                <a:solidFill>
                  <a:srgbClr val="006600"/>
                </a:solidFill>
                <a:latin typeface="Liberation Sans" panose="020B0604020202020204"/>
              </a:rPr>
              <a:t>Direct Method</a:t>
            </a:r>
          </a:p>
        </p:txBody>
      </p:sp>
      <p:sp>
        <p:nvSpPr>
          <p:cNvPr id="6759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Rectangle 9"/>
          <p:cNvSpPr/>
          <p:nvPr/>
        </p:nvSpPr>
        <p:spPr>
          <a:xfrm>
            <a:off x="609600" y="3194050"/>
            <a:ext cx="8001000" cy="692150"/>
          </a:xfrm>
          <a:prstGeom prst="rect">
            <a:avLst/>
          </a:prstGeom>
        </p:spPr>
        <p:txBody>
          <a:bodyPr>
            <a:spAutoFit/>
          </a:bodyPr>
          <a:lstStyle/>
          <a:p>
            <a:pPr>
              <a:defRPr/>
            </a:pPr>
            <a:r>
              <a:rPr lang="en-US" sz="1300" b="0" dirty="0">
                <a:latin typeface="Liberation Sans" panose="020B0604020202020204"/>
              </a:rPr>
              <a:t>REDMARK CO.</a:t>
            </a:r>
          </a:p>
          <a:p>
            <a:pPr>
              <a:defRPr/>
            </a:pPr>
            <a:r>
              <a:rPr lang="en-US" sz="1300" b="0" dirty="0">
                <a:latin typeface="Liberation Sans" panose="020B0604020202020204"/>
              </a:rPr>
              <a:t>Income Statement </a:t>
            </a:r>
          </a:p>
          <a:p>
            <a:pPr>
              <a:defRPr/>
            </a:pPr>
            <a:r>
              <a:rPr lang="en-US" sz="1300" b="0" dirty="0">
                <a:latin typeface="Liberation Sans" panose="020B0604020202020204"/>
              </a:rPr>
              <a:t>For The Year 2014</a:t>
            </a:r>
          </a:p>
        </p:txBody>
      </p:sp>
      <p:pic>
        <p:nvPicPr>
          <p:cNvPr id="2" name="Picture 1"/>
          <p:cNvPicPr>
            <a:picLocks noChangeAspect="1"/>
          </p:cNvPicPr>
          <p:nvPr/>
        </p:nvPicPr>
        <p:blipFill>
          <a:blip r:embed="rId4"/>
          <a:stretch>
            <a:fillRect/>
          </a:stretch>
        </p:blipFill>
        <p:spPr>
          <a:xfrm>
            <a:off x="2264168" y="3048000"/>
            <a:ext cx="4615664" cy="2944663"/>
          </a:xfrm>
          <a:prstGeom prst="rect">
            <a:avLst/>
          </a:prstGeom>
        </p:spPr>
      </p:pic>
      <p:sp>
        <p:nvSpPr>
          <p:cNvPr id="12" name="Rectangle 7"/>
          <p:cNvSpPr>
            <a:spLocks noChangeArrowheads="1"/>
          </p:cNvSpPr>
          <p:nvPr/>
        </p:nvSpPr>
        <p:spPr bwMode="auto">
          <a:xfrm>
            <a:off x="2191872" y="6027264"/>
            <a:ext cx="271929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23-31</a:t>
            </a:r>
          </a:p>
          <a:p>
            <a:pPr algn="l"/>
            <a:r>
              <a:rPr lang="en-US" altLang="en-US" sz="1200" b="0" dirty="0" smtClean="0">
                <a:latin typeface="Liberation Sans" panose="020B0604020202020204"/>
              </a:rPr>
              <a:t>Income Statement, Redmark Co.</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8" name="Rectangle 4"/>
          <p:cNvSpPr>
            <a:spLocks noChangeArrowheads="1"/>
          </p:cNvSpPr>
          <p:nvPr/>
        </p:nvSpPr>
        <p:spPr bwMode="auto">
          <a:xfrm>
            <a:off x="609600" y="3448050"/>
            <a:ext cx="2514600" cy="1012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30000"/>
              </a:lnSpc>
              <a:spcBef>
                <a:spcPct val="50000"/>
              </a:spcBef>
            </a:pPr>
            <a:r>
              <a:rPr lang="en-US" altLang="en-US" sz="2300" b="0" dirty="0">
                <a:solidFill>
                  <a:schemeClr val="tx1"/>
                </a:solidFill>
                <a:latin typeface="Liberation Sans" panose="020B0604020202020204"/>
              </a:rPr>
              <a:t>Income Statement Items</a:t>
            </a:r>
          </a:p>
        </p:txBody>
      </p:sp>
      <p:sp>
        <p:nvSpPr>
          <p:cNvPr id="1685509" name="Rectangle 5"/>
          <p:cNvSpPr>
            <a:spLocks noChangeArrowheads="1"/>
          </p:cNvSpPr>
          <p:nvPr/>
        </p:nvSpPr>
        <p:spPr bwMode="auto">
          <a:xfrm>
            <a:off x="609600" y="2220913"/>
            <a:ext cx="2514600" cy="977191"/>
          </a:xfrm>
          <a:prstGeom prst="rect">
            <a:avLst/>
          </a:prstGeom>
          <a:solidFill>
            <a:srgbClr val="FFFFCC"/>
          </a:solidFill>
          <a:ln w="38100" cap="sq">
            <a:solidFill>
              <a:schemeClr val="tx1"/>
            </a:solidFill>
            <a:miter lim="800000"/>
            <a:headEnd/>
            <a:tailEnd/>
          </a:ln>
          <a:effectLst/>
          <a:extLst/>
        </p:spPr>
        <p:txBody>
          <a:bodyPr>
            <a:spAutoFit/>
          </a:bodyPr>
          <a:lstStyle/>
          <a:p>
            <a:pPr>
              <a:lnSpc>
                <a:spcPct val="115000"/>
              </a:lnSpc>
              <a:spcBef>
                <a:spcPct val="45000"/>
              </a:spcBef>
              <a:defRPr/>
            </a:pPr>
            <a:r>
              <a:rPr lang="en-US" sz="2500" dirty="0">
                <a:solidFill>
                  <a:schemeClr val="tx2">
                    <a:lumMod val="50000"/>
                  </a:schemeClr>
                </a:solidFill>
                <a:latin typeface="Liberation Sans" panose="020B0604020202020204"/>
              </a:rPr>
              <a:t>Operating Activities</a:t>
            </a:r>
          </a:p>
        </p:txBody>
      </p:sp>
      <p:sp>
        <p:nvSpPr>
          <p:cNvPr id="1685510" name="Rectangle 6"/>
          <p:cNvSpPr>
            <a:spLocks noChangeArrowheads="1"/>
          </p:cNvSpPr>
          <p:nvPr/>
        </p:nvSpPr>
        <p:spPr bwMode="auto">
          <a:xfrm>
            <a:off x="3429000" y="3448050"/>
            <a:ext cx="2362200" cy="170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5000"/>
              </a:lnSpc>
              <a:spcBef>
                <a:spcPct val="45000"/>
              </a:spcBef>
            </a:pPr>
            <a:r>
              <a:rPr lang="en-US" altLang="en-US" sz="2300" b="0" dirty="0">
                <a:solidFill>
                  <a:schemeClr val="tx1"/>
                </a:solidFill>
                <a:latin typeface="Liberation Sans" panose="020B0604020202020204"/>
              </a:rPr>
              <a:t>Changes in Investments and Long-Term Asset Items</a:t>
            </a:r>
          </a:p>
        </p:txBody>
      </p:sp>
      <p:sp>
        <p:nvSpPr>
          <p:cNvPr id="1685511" name="Rectangle 7"/>
          <p:cNvSpPr>
            <a:spLocks noChangeArrowheads="1"/>
          </p:cNvSpPr>
          <p:nvPr/>
        </p:nvSpPr>
        <p:spPr bwMode="auto">
          <a:xfrm>
            <a:off x="3352800" y="2220913"/>
            <a:ext cx="2514600" cy="977191"/>
          </a:xfrm>
          <a:prstGeom prst="rect">
            <a:avLst/>
          </a:prstGeom>
          <a:solidFill>
            <a:srgbClr val="FFFFCC"/>
          </a:solidFill>
          <a:ln w="38100" cap="sq">
            <a:solidFill>
              <a:schemeClr val="tx1"/>
            </a:solidFill>
            <a:miter lim="800000"/>
            <a:headEnd/>
            <a:tailEnd/>
          </a:ln>
          <a:effectLst/>
          <a:extLst/>
        </p:spPr>
        <p:txBody>
          <a:bodyPr>
            <a:spAutoFit/>
          </a:bodyPr>
          <a:lstStyle/>
          <a:p>
            <a:pPr>
              <a:lnSpc>
                <a:spcPct val="115000"/>
              </a:lnSpc>
              <a:spcBef>
                <a:spcPct val="45000"/>
              </a:spcBef>
            </a:pPr>
            <a:r>
              <a:rPr lang="en-US" sz="2500" dirty="0">
                <a:solidFill>
                  <a:schemeClr val="tx2">
                    <a:lumMod val="50000"/>
                  </a:schemeClr>
                </a:solidFill>
                <a:latin typeface="Liberation Sans" panose="020B0604020202020204"/>
              </a:rPr>
              <a:t>Investing Activities</a:t>
            </a:r>
          </a:p>
        </p:txBody>
      </p:sp>
      <p:sp>
        <p:nvSpPr>
          <p:cNvPr id="1685512" name="Rectangle 8"/>
          <p:cNvSpPr>
            <a:spLocks noChangeArrowheads="1"/>
          </p:cNvSpPr>
          <p:nvPr/>
        </p:nvSpPr>
        <p:spPr bwMode="auto">
          <a:xfrm>
            <a:off x="6172200" y="3454400"/>
            <a:ext cx="2362200" cy="210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5000"/>
              </a:lnSpc>
              <a:spcBef>
                <a:spcPct val="45000"/>
              </a:spcBef>
            </a:pPr>
            <a:r>
              <a:rPr lang="en-US" altLang="en-US" sz="2300" b="0" dirty="0">
                <a:solidFill>
                  <a:schemeClr val="tx1"/>
                </a:solidFill>
                <a:latin typeface="Liberation Sans" panose="020B0604020202020204"/>
              </a:rPr>
              <a:t>Changes in Long-Term Liabilities and Stockholders’ Equity</a:t>
            </a:r>
          </a:p>
        </p:txBody>
      </p:sp>
      <p:sp>
        <p:nvSpPr>
          <p:cNvPr id="1685513" name="Rectangle 9"/>
          <p:cNvSpPr>
            <a:spLocks noChangeArrowheads="1"/>
          </p:cNvSpPr>
          <p:nvPr/>
        </p:nvSpPr>
        <p:spPr bwMode="auto">
          <a:xfrm>
            <a:off x="6096000" y="2227263"/>
            <a:ext cx="2514600" cy="977191"/>
          </a:xfrm>
          <a:prstGeom prst="rect">
            <a:avLst/>
          </a:prstGeom>
          <a:solidFill>
            <a:srgbClr val="FFFFCC"/>
          </a:solidFill>
          <a:ln w="38100" cap="sq">
            <a:solidFill>
              <a:schemeClr val="tx1"/>
            </a:solidFill>
            <a:miter lim="800000"/>
            <a:headEnd/>
            <a:tailEnd/>
          </a:ln>
          <a:effectLst/>
          <a:extLst/>
        </p:spPr>
        <p:txBody>
          <a:bodyPr>
            <a:spAutoFit/>
          </a:bodyPr>
          <a:lstStyle/>
          <a:p>
            <a:pPr>
              <a:lnSpc>
                <a:spcPct val="115000"/>
              </a:lnSpc>
              <a:spcBef>
                <a:spcPct val="45000"/>
              </a:spcBef>
            </a:pPr>
            <a:r>
              <a:rPr lang="en-US" sz="2500" dirty="0">
                <a:solidFill>
                  <a:schemeClr val="tx2">
                    <a:lumMod val="50000"/>
                  </a:schemeClr>
                </a:solidFill>
                <a:latin typeface="Liberation Sans" panose="020B0604020202020204"/>
              </a:rPr>
              <a:t>Financing Activities</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20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8202" name="Rectangle 2"/>
          <p:cNvSpPr>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45000"/>
              </a:spcBef>
              <a:buSzPct val="80000"/>
            </a:pPr>
            <a:r>
              <a:rPr lang="en-US" altLang="en-US" sz="2800" dirty="0">
                <a:solidFill>
                  <a:srgbClr val="CC0000"/>
                </a:solidFill>
                <a:latin typeface="Liberation Sans" panose="020B0604020202020204"/>
              </a:rPr>
              <a:t>Classification of Cash Flows</a:t>
            </a:r>
          </a:p>
        </p:txBody>
      </p:sp>
      <p:sp>
        <p:nvSpPr>
          <p:cNvPr id="12" name="Rectangle 10"/>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smtClean="0">
                <a:solidFill>
                  <a:schemeClr val="tx2">
                    <a:lumMod val="50000"/>
                  </a:schemeClr>
                </a:solidFill>
                <a:latin typeface="Liberation Sans" panose="020B0604020202020204"/>
              </a:rPr>
              <a:t>STATEMENT OF CASH FLOWS</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85508"/>
                                        </p:tgtEl>
                                        <p:attrNameLst>
                                          <p:attrName>style.visibility</p:attrName>
                                        </p:attrNameLst>
                                      </p:cBhvr>
                                      <p:to>
                                        <p:strVal val="visible"/>
                                      </p:to>
                                    </p:set>
                                    <p:animEffect transition="in" filter="wipe(up)">
                                      <p:cBhvr>
                                        <p:cTn id="7" dur="500"/>
                                        <p:tgtEl>
                                          <p:spTgt spid="1685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85510"/>
                                        </p:tgtEl>
                                        <p:attrNameLst>
                                          <p:attrName>style.visibility</p:attrName>
                                        </p:attrNameLst>
                                      </p:cBhvr>
                                      <p:to>
                                        <p:strVal val="visible"/>
                                      </p:to>
                                    </p:set>
                                    <p:animEffect transition="in" filter="wipe(up)">
                                      <p:cBhvr>
                                        <p:cTn id="12" dur="500"/>
                                        <p:tgtEl>
                                          <p:spTgt spid="16855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85512"/>
                                        </p:tgtEl>
                                        <p:attrNameLst>
                                          <p:attrName>style.visibility</p:attrName>
                                        </p:attrNameLst>
                                      </p:cBhvr>
                                      <p:to>
                                        <p:strVal val="visible"/>
                                      </p:to>
                                    </p:set>
                                    <p:animEffect transition="in" filter="wipe(up)">
                                      <p:cBhvr>
                                        <p:cTn id="17" dur="500"/>
                                        <p:tgtEl>
                                          <p:spTgt spid="1685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5508" grpId="0"/>
      <p:bldP spid="1685510" grpId="0"/>
      <p:bldP spid="16855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226" name="Rectangle 2"/>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CC0000"/>
                </a:solidFill>
                <a:latin typeface="Liberation Sans" panose="020B0604020202020204"/>
              </a:rPr>
              <a:t>Accounts Receivable (Net)</a:t>
            </a:r>
          </a:p>
        </p:txBody>
      </p:sp>
      <p:sp>
        <p:nvSpPr>
          <p:cNvPr id="68612" name="Rectangle 4"/>
          <p:cNvSpPr>
            <a:spLocks noChangeArrowheads="1"/>
          </p:cNvSpPr>
          <p:nvPr/>
        </p:nvSpPr>
        <p:spPr bwMode="auto">
          <a:xfrm>
            <a:off x="609600" y="1979613"/>
            <a:ext cx="4648200" cy="1296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marL="0" lvl="1" algn="l">
              <a:lnSpc>
                <a:spcPct val="125000"/>
              </a:lnSpc>
              <a:spcBef>
                <a:spcPct val="50000"/>
              </a:spcBef>
              <a:buClr>
                <a:srgbClr val="800000"/>
              </a:buClr>
              <a:buSzPct val="80000"/>
              <a:buFont typeface="Wingdings" panose="05000000000000000000" pitchFamily="2" charset="2"/>
              <a:buNone/>
            </a:pPr>
            <a:r>
              <a:rPr lang="en-US" altLang="en-US" sz="2100" b="0" dirty="0">
                <a:solidFill>
                  <a:srgbClr val="000000"/>
                </a:solidFill>
                <a:latin typeface="Liberation Sans" panose="020B0604020202020204"/>
              </a:rPr>
              <a:t>Company </a:t>
            </a:r>
            <a:r>
              <a:rPr lang="en-US" altLang="en-US" sz="2100" dirty="0">
                <a:solidFill>
                  <a:srgbClr val="000000"/>
                </a:solidFill>
                <a:latin typeface="Liberation Sans" panose="020B0604020202020204"/>
              </a:rPr>
              <a:t>should not net</a:t>
            </a:r>
            <a:r>
              <a:rPr lang="en-US" altLang="en-US" sz="2100" b="0" dirty="0">
                <a:solidFill>
                  <a:srgbClr val="000000"/>
                </a:solidFill>
                <a:latin typeface="Liberation Sans" panose="020B0604020202020204"/>
              </a:rPr>
              <a:t> Allowance for Doubtful Accounts against Accounts Receivable.</a:t>
            </a:r>
          </a:p>
        </p:txBody>
      </p:sp>
      <p:sp>
        <p:nvSpPr>
          <p:cNvPr id="68613" name="Rectangle 6"/>
          <p:cNvSpPr>
            <a:spLocks noChangeArrowheads="1"/>
          </p:cNvSpPr>
          <p:nvPr/>
        </p:nvSpPr>
        <p:spPr bwMode="auto">
          <a:xfrm>
            <a:off x="3581400" y="1401763"/>
            <a:ext cx="19812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200" dirty="0" smtClean="0">
                <a:solidFill>
                  <a:srgbClr val="006600"/>
                </a:solidFill>
                <a:latin typeface="Liberation Sans" panose="020B0604020202020204"/>
              </a:rPr>
              <a:t>ILLUSTRATION 23-31</a:t>
            </a:r>
            <a:endParaRPr lang="en-US" altLang="en-US" sz="1200" b="0" dirty="0">
              <a:solidFill>
                <a:srgbClr val="006600"/>
              </a:solidFill>
              <a:latin typeface="Liberation Sans" panose="020B0604020202020204"/>
            </a:endParaRPr>
          </a:p>
        </p:txBody>
      </p:sp>
      <p:sp>
        <p:nvSpPr>
          <p:cNvPr id="68614" name="Rectangle 10"/>
          <p:cNvSpPr>
            <a:spLocks noChangeArrowheads="1"/>
          </p:cNvSpPr>
          <p:nvPr/>
        </p:nvSpPr>
        <p:spPr bwMode="auto">
          <a:xfrm>
            <a:off x="533400" y="5867400"/>
            <a:ext cx="80772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buClr>
                <a:srgbClr val="800000"/>
              </a:buClr>
              <a:buSzPct val="80000"/>
              <a:buFont typeface="Wingdings" panose="05000000000000000000" pitchFamily="2" charset="2"/>
              <a:buNone/>
            </a:pPr>
            <a:r>
              <a:rPr lang="en-US" altLang="en-US" sz="1900" b="0" dirty="0">
                <a:solidFill>
                  <a:srgbClr val="000000"/>
                </a:solidFill>
                <a:latin typeface="Liberation Sans" panose="020B0604020202020204"/>
              </a:rPr>
              <a:t>Cash sales should be reported at </a:t>
            </a:r>
            <a:r>
              <a:rPr lang="en-US" altLang="en-US" sz="1900" dirty="0">
                <a:solidFill>
                  <a:srgbClr val="000000"/>
                </a:solidFill>
                <a:latin typeface="Liberation Sans" panose="020B0604020202020204"/>
              </a:rPr>
              <a:t>$85,000</a:t>
            </a:r>
            <a:r>
              <a:rPr lang="en-US" altLang="en-US" sz="1900" b="0" dirty="0">
                <a:solidFill>
                  <a:srgbClr val="000000"/>
                </a:solidFill>
                <a:latin typeface="Liberation Sans" panose="020B0604020202020204"/>
              </a:rPr>
              <a:t>  </a:t>
            </a:r>
            <a:r>
              <a:rPr lang="en-US" altLang="en-US" sz="1700" b="0" dirty="0">
                <a:solidFill>
                  <a:srgbClr val="000000"/>
                </a:solidFill>
                <a:latin typeface="Liberation Sans" panose="020B0604020202020204"/>
              </a:rPr>
              <a:t>($100,000 - 9,000 - 6,000)</a:t>
            </a:r>
            <a:r>
              <a:rPr lang="en-US" altLang="en-US" sz="1900" b="0" dirty="0">
                <a:solidFill>
                  <a:srgbClr val="000000"/>
                </a:solidFill>
                <a:latin typeface="Liberation Sans" panose="020B0604020202020204"/>
              </a:rPr>
              <a:t>.</a:t>
            </a:r>
          </a:p>
        </p:txBody>
      </p:sp>
      <p:sp>
        <p:nvSpPr>
          <p:cNvPr id="68615" name="Rectangle 11"/>
          <p:cNvSpPr>
            <a:spLocks noChangeArrowheads="1"/>
          </p:cNvSpPr>
          <p:nvPr/>
        </p:nvSpPr>
        <p:spPr bwMode="auto">
          <a:xfrm>
            <a:off x="4495800" y="6324600"/>
            <a:ext cx="3886200" cy="350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buClr>
                <a:srgbClr val="800000"/>
              </a:buClr>
              <a:buSzPct val="80000"/>
              <a:buFont typeface="Wingdings" panose="05000000000000000000" pitchFamily="2" charset="2"/>
              <a:buNone/>
            </a:pPr>
            <a:r>
              <a:rPr lang="en-US" altLang="en-US" sz="1700" dirty="0">
                <a:solidFill>
                  <a:srgbClr val="000000"/>
                </a:solidFill>
                <a:latin typeface="Liberation Sans" panose="020B0604020202020204"/>
              </a:rPr>
              <a:t>Increase in Accounts Receivable</a:t>
            </a:r>
          </a:p>
        </p:txBody>
      </p:sp>
      <p:sp>
        <p:nvSpPr>
          <p:cNvPr id="1716236" name="Line 12"/>
          <p:cNvSpPr>
            <a:spLocks noChangeShapeType="1"/>
          </p:cNvSpPr>
          <p:nvPr/>
        </p:nvSpPr>
        <p:spPr bwMode="auto">
          <a:xfrm flipV="1">
            <a:off x="6705600" y="6172200"/>
            <a:ext cx="0" cy="228600"/>
          </a:xfrm>
          <a:prstGeom prst="line">
            <a:avLst/>
          </a:prstGeom>
          <a:noFill/>
          <a:ln w="28575" cap="sq">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pic>
        <p:nvPicPr>
          <p:cNvPr id="6861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8153400" cy="2252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8" name="Rectangle 15"/>
          <p:cNvSpPr>
            <a:spLocks noChangeArrowheads="1"/>
          </p:cNvSpPr>
          <p:nvPr/>
        </p:nvSpPr>
        <p:spPr bwMode="auto">
          <a:xfrm>
            <a:off x="6553200" y="3505200"/>
            <a:ext cx="20574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sz="1200" dirty="0" smtClean="0">
                <a:solidFill>
                  <a:srgbClr val="006600"/>
                </a:solidFill>
                <a:latin typeface="Liberation Sans" panose="020B0604020202020204"/>
              </a:rPr>
              <a:t>ILLUSTRATION 23-32</a:t>
            </a:r>
            <a:endParaRPr lang="en-US" altLang="en-US" sz="1200" dirty="0">
              <a:solidFill>
                <a:srgbClr val="006600"/>
              </a:solidFill>
              <a:latin typeface="Liberation Sans" panose="020B0604020202020204"/>
            </a:endParaRPr>
          </a:p>
        </p:txBody>
      </p:sp>
      <p:sp>
        <p:nvSpPr>
          <p:cNvPr id="6861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8621" name="Rectangle 5"/>
          <p:cNvSpPr>
            <a:spLocks noChangeArrowheads="1"/>
          </p:cNvSpPr>
          <p:nvPr/>
        </p:nvSpPr>
        <p:spPr bwMode="auto">
          <a:xfrm>
            <a:off x="609600" y="1371600"/>
            <a:ext cx="3276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600" dirty="0">
                <a:solidFill>
                  <a:schemeClr val="tx1"/>
                </a:solidFill>
                <a:latin typeface="Liberation Sans" panose="020B0604020202020204"/>
              </a:rPr>
              <a:t>Direct Method</a:t>
            </a:r>
          </a:p>
        </p:txBody>
      </p:sp>
      <p:pic>
        <p:nvPicPr>
          <p:cNvPr id="18" name="Picture 17"/>
          <p:cNvPicPr>
            <a:picLocks noChangeAspect="1"/>
          </p:cNvPicPr>
          <p:nvPr/>
        </p:nvPicPr>
        <p:blipFill>
          <a:blip r:embed="rId4"/>
          <a:stretch>
            <a:fillRect/>
          </a:stretch>
        </p:blipFill>
        <p:spPr>
          <a:xfrm>
            <a:off x="5734984" y="1295400"/>
            <a:ext cx="2942291" cy="1877098"/>
          </a:xfrm>
          <a:prstGeom prst="rect">
            <a:avLst/>
          </a:prstGeom>
        </p:spPr>
      </p:pic>
      <p:pic>
        <p:nvPicPr>
          <p:cNvPr id="2" name="Picture 1"/>
          <p:cNvPicPr>
            <a:picLocks noChangeAspect="1"/>
          </p:cNvPicPr>
          <p:nvPr/>
        </p:nvPicPr>
        <p:blipFill>
          <a:blip r:embed="rId5"/>
          <a:stretch>
            <a:fillRect/>
          </a:stretch>
        </p:blipFill>
        <p:spPr>
          <a:xfrm>
            <a:off x="3076299" y="3523128"/>
            <a:ext cx="2991401" cy="683749"/>
          </a:xfrm>
          <a:prstGeom prst="rect">
            <a:avLst/>
          </a:prstGeom>
        </p:spPr>
      </p:pic>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3"/>
          <p:cNvSpPr>
            <a:spLocks noChangeArrowheads="1"/>
          </p:cNvSpPr>
          <p:nvPr/>
        </p:nvSpPr>
        <p:spPr bwMode="auto">
          <a:xfrm>
            <a:off x="609600" y="1981200"/>
            <a:ext cx="7848600" cy="2732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a:defRPr b="1">
                <a:solidFill>
                  <a:schemeClr val="folHlink"/>
                </a:solidFill>
                <a:latin typeface="Comic Sans MS" panose="030F0702030302020204" pitchFamily="66" charset="0"/>
              </a:defRPr>
            </a:lvl2pPr>
            <a:lvl3pPr marL="682625" indent="-45085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marL="0" lvl="1" algn="l">
              <a:lnSpc>
                <a:spcPct val="125000"/>
              </a:lnSpc>
              <a:spcBef>
                <a:spcPct val="60000"/>
              </a:spcBef>
              <a:buClr>
                <a:srgbClr val="800000"/>
              </a:buClr>
              <a:buSzPct val="80000"/>
              <a:buFont typeface="Wingdings" panose="05000000000000000000" pitchFamily="2" charset="2"/>
              <a:buNone/>
            </a:pPr>
            <a:r>
              <a:rPr lang="en-US" altLang="en-US" sz="2200" b="0" dirty="0">
                <a:solidFill>
                  <a:srgbClr val="000000"/>
                </a:solidFill>
                <a:latin typeface="Liberation Sans" panose="020B0604020202020204"/>
              </a:rPr>
              <a:t>Some changes in working capital, although they affect cash, do not affect net income.</a:t>
            </a:r>
          </a:p>
          <a:p>
            <a:pPr lvl="2" algn="l">
              <a:lnSpc>
                <a:spcPct val="125000"/>
              </a:lnSpc>
              <a:spcBef>
                <a:spcPct val="60000"/>
              </a:spcBef>
              <a:buClr>
                <a:srgbClr val="C00000"/>
              </a:buClr>
              <a:buSzPct val="80000"/>
              <a:buFont typeface="Wingdings" panose="05000000000000000000" pitchFamily="2" charset="2"/>
              <a:buChar char="u"/>
            </a:pPr>
            <a:r>
              <a:rPr lang="en-US" altLang="en-US" sz="2100" b="0" dirty="0">
                <a:solidFill>
                  <a:srgbClr val="000000"/>
                </a:solidFill>
                <a:latin typeface="Liberation Sans" panose="020B0604020202020204"/>
              </a:rPr>
              <a:t>Purchase of short-term available-for-sale securities.</a:t>
            </a:r>
          </a:p>
          <a:p>
            <a:pPr lvl="2" algn="l">
              <a:lnSpc>
                <a:spcPct val="125000"/>
              </a:lnSpc>
              <a:spcBef>
                <a:spcPct val="60000"/>
              </a:spcBef>
              <a:buClr>
                <a:srgbClr val="C00000"/>
              </a:buClr>
              <a:buSzPct val="80000"/>
              <a:buFont typeface="Wingdings" panose="05000000000000000000" pitchFamily="2" charset="2"/>
              <a:buChar char="u"/>
            </a:pPr>
            <a:r>
              <a:rPr lang="en-US" altLang="en-US" sz="2100" b="0" dirty="0">
                <a:solidFill>
                  <a:srgbClr val="000000"/>
                </a:solidFill>
                <a:latin typeface="Liberation Sans" panose="020B0604020202020204"/>
              </a:rPr>
              <a:t>Issuance of a short-term nontrade note payable for cash.</a:t>
            </a:r>
          </a:p>
          <a:p>
            <a:pPr lvl="2" algn="l">
              <a:lnSpc>
                <a:spcPct val="125000"/>
              </a:lnSpc>
              <a:spcBef>
                <a:spcPct val="60000"/>
              </a:spcBef>
              <a:buClr>
                <a:srgbClr val="C00000"/>
              </a:buClr>
              <a:buSzPct val="80000"/>
              <a:buFont typeface="Wingdings" panose="05000000000000000000" pitchFamily="2" charset="2"/>
              <a:buChar char="u"/>
            </a:pPr>
            <a:r>
              <a:rPr lang="en-US" altLang="en-US" sz="2100" b="0" dirty="0">
                <a:solidFill>
                  <a:srgbClr val="000000"/>
                </a:solidFill>
                <a:latin typeface="Liberation Sans" panose="020B0604020202020204"/>
              </a:rPr>
              <a:t>Cash dividend payable.</a:t>
            </a:r>
          </a:p>
        </p:txBody>
      </p:sp>
      <p:sp>
        <p:nvSpPr>
          <p:cNvPr id="6963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6" name="Rectangle 2"/>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smtClean="0">
                <a:solidFill>
                  <a:schemeClr val="tx2">
                    <a:lumMod val="50000"/>
                  </a:schemeClr>
                </a:solidFill>
                <a:latin typeface="Liberation Sans" panose="020B0604020202020204"/>
              </a:rPr>
              <a:t>SPECIAL PROBLEMS</a:t>
            </a:r>
            <a:endParaRPr lang="en-US" sz="3200" dirty="0">
              <a:solidFill>
                <a:schemeClr val="tx2">
                  <a:lumMod val="50000"/>
                </a:schemeClr>
              </a:solidFill>
              <a:latin typeface="Liberation Sans" panose="020B0604020202020204"/>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5"/>
          <p:cNvSpPr>
            <a:spLocks noChangeArrowheads="1"/>
          </p:cNvSpPr>
          <p:nvPr/>
        </p:nvSpPr>
        <p:spPr bwMode="auto">
          <a:xfrm>
            <a:off x="609600" y="1371600"/>
            <a:ext cx="7543800" cy="52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2800" dirty="0">
                <a:solidFill>
                  <a:srgbClr val="CC0000"/>
                </a:solidFill>
                <a:latin typeface="Liberation Sans" panose="020B0604020202020204"/>
              </a:rPr>
              <a:t>Other Working Capital Changes</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09600" y="1981200"/>
            <a:ext cx="8001000" cy="1296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marL="0" lvl="1" algn="l">
              <a:lnSpc>
                <a:spcPct val="125000"/>
              </a:lnSpc>
              <a:spcBef>
                <a:spcPct val="60000"/>
              </a:spcBef>
              <a:buClr>
                <a:srgbClr val="800000"/>
              </a:buClr>
              <a:buSzPct val="80000"/>
              <a:buFont typeface="Wingdings" panose="05000000000000000000" pitchFamily="2" charset="2"/>
              <a:buNone/>
            </a:pPr>
            <a:r>
              <a:rPr lang="en-US" altLang="en-US" sz="2100" dirty="0">
                <a:solidFill>
                  <a:schemeClr val="tx1"/>
                </a:solidFill>
                <a:latin typeface="Liberation Sans" panose="020B0604020202020204"/>
              </a:rPr>
              <a:t>Illustration</a:t>
            </a:r>
            <a:r>
              <a:rPr lang="en-US" altLang="en-US" sz="2100" dirty="0" smtClean="0">
                <a:solidFill>
                  <a:schemeClr val="tx1"/>
                </a:solidFill>
                <a:latin typeface="Liberation Sans" panose="020B0604020202020204"/>
              </a:rPr>
              <a:t>:</a:t>
            </a:r>
            <a:r>
              <a:rPr lang="en-US" altLang="en-US" sz="2100" b="0" dirty="0" smtClean="0">
                <a:solidFill>
                  <a:schemeClr val="tx1"/>
                </a:solidFill>
                <a:latin typeface="Liberation Sans" panose="020B0604020202020204"/>
              </a:rPr>
              <a:t> </a:t>
            </a:r>
            <a:r>
              <a:rPr lang="en-US" altLang="en-US" sz="2100" b="0" dirty="0">
                <a:solidFill>
                  <a:schemeClr val="tx1"/>
                </a:solidFill>
                <a:latin typeface="Liberation Sans" panose="020B0604020202020204"/>
              </a:rPr>
              <a:t>If the net loss is $50,000 and the total amount of charges to add back is $60,000, then net cash provided by operating activities is $10,000.</a:t>
            </a:r>
          </a:p>
        </p:txBody>
      </p:sp>
      <p:sp>
        <p:nvSpPr>
          <p:cNvPr id="70659" name="Rectangle 6"/>
          <p:cNvSpPr>
            <a:spLocks noChangeArrowheads="1"/>
          </p:cNvSpPr>
          <p:nvPr/>
        </p:nvSpPr>
        <p:spPr bwMode="auto">
          <a:xfrm>
            <a:off x="591672" y="5599683"/>
            <a:ext cx="3827928"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23-33</a:t>
            </a:r>
          </a:p>
          <a:p>
            <a:pPr algn="l"/>
            <a:r>
              <a:rPr lang="en-US" altLang="en-US" sz="1200" b="0" dirty="0" smtClean="0">
                <a:latin typeface="Liberation Sans" panose="020B0604020202020204"/>
              </a:rPr>
              <a:t>Computation </a:t>
            </a:r>
            <a:r>
              <a:rPr lang="en-US" altLang="en-US" sz="1200" b="0" dirty="0">
                <a:latin typeface="Liberation Sans" panose="020B0604020202020204"/>
              </a:rPr>
              <a:t>of Net </a:t>
            </a:r>
            <a:r>
              <a:rPr lang="en-US" altLang="en-US" sz="1200" b="0" dirty="0" smtClean="0">
                <a:latin typeface="Liberation Sans" panose="020B0604020202020204"/>
              </a:rPr>
              <a:t>Cash Flow </a:t>
            </a:r>
            <a:r>
              <a:rPr lang="en-US" altLang="en-US" sz="1200" b="0" dirty="0">
                <a:latin typeface="Liberation Sans" panose="020B0604020202020204"/>
              </a:rPr>
              <a:t>from Operating</a:t>
            </a:r>
          </a:p>
          <a:p>
            <a:pPr algn="l"/>
            <a:r>
              <a:rPr lang="en-US" altLang="en-US" sz="1200" b="0" dirty="0">
                <a:latin typeface="Liberation Sans" panose="020B0604020202020204"/>
              </a:rPr>
              <a:t>Activities—Cash Inflow</a:t>
            </a:r>
          </a:p>
        </p:txBody>
      </p:sp>
      <p:sp>
        <p:nvSpPr>
          <p:cNvPr id="7066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Rectangle 5"/>
          <p:cNvSpPr>
            <a:spLocks noChangeArrowheads="1"/>
          </p:cNvSpPr>
          <p:nvPr/>
        </p:nvSpPr>
        <p:spPr bwMode="auto">
          <a:xfrm>
            <a:off x="609600" y="1371600"/>
            <a:ext cx="7543800" cy="52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2800" dirty="0">
                <a:solidFill>
                  <a:srgbClr val="CC0000"/>
                </a:solidFill>
                <a:latin typeface="Liberation Sans" panose="020B0604020202020204"/>
              </a:rPr>
              <a:t>Net Losses</a:t>
            </a:r>
          </a:p>
        </p:txBody>
      </p:sp>
      <p:sp>
        <p:nvSpPr>
          <p:cNvPr id="11" name="Rectangle 2"/>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smtClean="0">
                <a:solidFill>
                  <a:schemeClr val="tx2">
                    <a:lumMod val="50000"/>
                  </a:schemeClr>
                </a:solidFill>
                <a:latin typeface="Liberation Sans" panose="020B0604020202020204"/>
              </a:rPr>
              <a:t>SPECIAL PROBLEMS</a:t>
            </a:r>
            <a:endParaRPr lang="en-US" sz="3200" dirty="0">
              <a:solidFill>
                <a:schemeClr val="tx2">
                  <a:lumMod val="50000"/>
                </a:schemeClr>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635722" y="3454675"/>
            <a:ext cx="7872556" cy="2107925"/>
          </a:xfrm>
          <a:prstGeom prst="rect">
            <a:avLst/>
          </a:prstGeom>
        </p:spPr>
      </p:pic>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8"/>
          <p:cNvSpPr>
            <a:spLocks noChangeArrowheads="1"/>
          </p:cNvSpPr>
          <p:nvPr/>
        </p:nvSpPr>
        <p:spPr bwMode="auto">
          <a:xfrm>
            <a:off x="609600" y="1981200"/>
            <a:ext cx="8001000" cy="4094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5000"/>
              </a:spcBef>
            </a:pPr>
            <a:r>
              <a:rPr lang="en-US" altLang="en-US" sz="2200" b="0" dirty="0">
                <a:latin typeface="Liberation Sans" panose="020B0604020202020204"/>
              </a:rPr>
              <a:t>Common noncash transactions that a company should report or disclose:</a:t>
            </a:r>
            <a:endParaRPr lang="en-US" altLang="en-US" sz="2200" dirty="0">
              <a:latin typeface="Liberation Sans" panose="020B0604020202020204"/>
            </a:endParaRPr>
          </a:p>
          <a:p>
            <a:pPr lvl="1" algn="l">
              <a:lnSpc>
                <a:spcPct val="125000"/>
              </a:lnSpc>
              <a:spcBef>
                <a:spcPct val="55000"/>
              </a:spcBef>
              <a:buFontTx/>
              <a:buAutoNum type="arabicPeriod"/>
            </a:pPr>
            <a:r>
              <a:rPr lang="en-US" altLang="en-US" sz="2000" b="0" dirty="0">
                <a:latin typeface="Liberation Sans" panose="020B0604020202020204"/>
              </a:rPr>
              <a:t>Acquisition of assets by assuming liabilities (including capital lease obligations) or by issuing equity securities.</a:t>
            </a:r>
          </a:p>
          <a:p>
            <a:pPr lvl="1" algn="l">
              <a:lnSpc>
                <a:spcPct val="125000"/>
              </a:lnSpc>
              <a:spcBef>
                <a:spcPct val="55000"/>
              </a:spcBef>
              <a:buFontTx/>
              <a:buAutoNum type="arabicPeriod"/>
            </a:pPr>
            <a:r>
              <a:rPr lang="en-US" altLang="en-US" sz="2000" b="0" dirty="0">
                <a:latin typeface="Liberation Sans" panose="020B0604020202020204"/>
              </a:rPr>
              <a:t>Exchanges of nonmonetary assets.</a:t>
            </a:r>
          </a:p>
          <a:p>
            <a:pPr lvl="1" algn="l">
              <a:lnSpc>
                <a:spcPct val="125000"/>
              </a:lnSpc>
              <a:spcBef>
                <a:spcPct val="55000"/>
              </a:spcBef>
              <a:buFontTx/>
              <a:buAutoNum type="arabicPeriod"/>
            </a:pPr>
            <a:r>
              <a:rPr lang="en-US" altLang="en-US" sz="2000" b="0" dirty="0">
                <a:latin typeface="Liberation Sans" panose="020B0604020202020204"/>
              </a:rPr>
              <a:t>Refinancing of long-term debt.</a:t>
            </a:r>
          </a:p>
          <a:p>
            <a:pPr lvl="1" algn="l">
              <a:lnSpc>
                <a:spcPct val="125000"/>
              </a:lnSpc>
              <a:spcBef>
                <a:spcPct val="55000"/>
              </a:spcBef>
              <a:buFontTx/>
              <a:buAutoNum type="arabicPeriod"/>
            </a:pPr>
            <a:r>
              <a:rPr lang="en-US" altLang="en-US" sz="2000" b="0" dirty="0">
                <a:latin typeface="Liberation Sans" panose="020B0604020202020204"/>
              </a:rPr>
              <a:t>Conversion of debt or preferred stock to common stock.</a:t>
            </a:r>
          </a:p>
          <a:p>
            <a:pPr lvl="1" algn="l">
              <a:lnSpc>
                <a:spcPct val="125000"/>
              </a:lnSpc>
              <a:spcBef>
                <a:spcPct val="55000"/>
              </a:spcBef>
              <a:buFontTx/>
              <a:buAutoNum type="arabicPeriod"/>
            </a:pPr>
            <a:r>
              <a:rPr lang="en-US" altLang="en-US" sz="2000" b="0" dirty="0">
                <a:latin typeface="Liberation Sans" panose="020B0604020202020204"/>
              </a:rPr>
              <a:t>Issuance of equity securities to retire debt.</a:t>
            </a:r>
          </a:p>
        </p:txBody>
      </p:sp>
      <p:sp>
        <p:nvSpPr>
          <p:cNvPr id="7168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5"/>
          <p:cNvSpPr>
            <a:spLocks noChangeArrowheads="1"/>
          </p:cNvSpPr>
          <p:nvPr/>
        </p:nvSpPr>
        <p:spPr bwMode="auto">
          <a:xfrm>
            <a:off x="609600" y="1371600"/>
            <a:ext cx="7543800" cy="52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2800" dirty="0">
                <a:solidFill>
                  <a:srgbClr val="CC0000"/>
                </a:solidFill>
                <a:latin typeface="Liberation Sans" panose="020B0604020202020204"/>
              </a:rPr>
              <a:t>Significant Noncash Transactions</a:t>
            </a:r>
          </a:p>
        </p:txBody>
      </p:sp>
      <p:sp>
        <p:nvSpPr>
          <p:cNvPr id="9" name="Rectangle 2"/>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smtClean="0">
                <a:solidFill>
                  <a:schemeClr val="tx2">
                    <a:lumMod val="50000"/>
                  </a:schemeClr>
                </a:solidFill>
                <a:latin typeface="Liberation Sans" panose="020B0604020202020204"/>
              </a:rPr>
              <a:t>SPECIAL PROBLEMS</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Describe the usefulness and format of the statement of cash flows.</a:t>
            </a:r>
          </a:p>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Prepare a statement of cash flows.</a:t>
            </a:r>
          </a:p>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Contrast the direct and indirect methods of calculating net cash flow from operating activities.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457200" indent="-457200" algn="l">
              <a:lnSpc>
                <a:spcPct val="115000"/>
              </a:lnSpc>
              <a:spcBef>
                <a:spcPct val="45000"/>
              </a:spcBef>
              <a:buClr>
                <a:srgbClr val="CC0000"/>
              </a:buClr>
              <a:buFont typeface="Wingdings" panose="05000000000000000000" pitchFamily="2" charset="2"/>
              <a:buAutoNum type="arabicPlain" startAt="4"/>
            </a:pPr>
            <a:r>
              <a:rPr lang="en-US" sz="1900" b="0" dirty="0">
                <a:solidFill>
                  <a:schemeClr val="tx1"/>
                </a:solidFill>
                <a:latin typeface="Liberation Sans" panose="020B0604020202020204" pitchFamily="34" charset="0"/>
              </a:rPr>
              <a:t>Discuss special problems in preparing a statement of cash flows.</a:t>
            </a:r>
          </a:p>
          <a:p>
            <a:pPr marL="457200" indent="-457200" algn="l">
              <a:lnSpc>
                <a:spcPct val="115000"/>
              </a:lnSpc>
              <a:spcBef>
                <a:spcPct val="45000"/>
              </a:spcBef>
              <a:buClr>
                <a:srgbClr val="CC0000"/>
              </a:buClr>
              <a:buFont typeface="Wingdings" panose="05000000000000000000" pitchFamily="2" charset="2"/>
              <a:buAutoNum type="arabicPlain" startAt="4"/>
            </a:pPr>
            <a:r>
              <a:rPr lang="en-US" sz="1900" dirty="0">
                <a:solidFill>
                  <a:srgbClr val="CC0000"/>
                </a:solidFill>
                <a:latin typeface="Liberation Sans" panose="020B0604020202020204" pitchFamily="34" charset="0"/>
              </a:rPr>
              <a:t>Explain the use of a worksheet in preparing a statement of cash flows.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smtClean="0">
                <a:solidFill>
                  <a:schemeClr val="tx2">
                    <a:lumMod val="50000"/>
                  </a:schemeClr>
                </a:solidFill>
                <a:latin typeface="Liberation Sans" panose="020B0604020202020204" pitchFamily="34" charset="0"/>
              </a:rPr>
              <a:t>Statement of Cash Flows</a:t>
            </a:r>
            <a:endParaRPr lang="en-US" altLang="en-US" sz="44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23</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904081601"/>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6" name="Rectangle 2"/>
          <p:cNvSpPr>
            <a:spLocks noChangeArrowheads="1"/>
          </p:cNvSpPr>
          <p:nvPr/>
        </p:nvSpPr>
        <p:spPr bwMode="auto">
          <a:xfrm>
            <a:off x="609600" y="381000"/>
            <a:ext cx="82296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smtClean="0">
                <a:solidFill>
                  <a:schemeClr val="tx2">
                    <a:lumMod val="50000"/>
                  </a:schemeClr>
                </a:solidFill>
                <a:latin typeface="Liberation Sans" panose="020B0604020202020204"/>
              </a:rPr>
              <a:t>USE OF A WORKSHEET</a:t>
            </a:r>
            <a:endParaRPr lang="en-US" sz="3200" dirty="0">
              <a:solidFill>
                <a:schemeClr val="tx2">
                  <a:lumMod val="50000"/>
                </a:schemeClr>
              </a:solidFill>
              <a:latin typeface="Liberation Sans" panose="020B0604020202020204"/>
            </a:endParaRPr>
          </a:p>
        </p:txBody>
      </p:sp>
      <p:sp>
        <p:nvSpPr>
          <p:cNvPr id="73731" name="Rectangle 4"/>
          <p:cNvSpPr>
            <a:spLocks noChangeArrowheads="1"/>
          </p:cNvSpPr>
          <p:nvPr/>
        </p:nvSpPr>
        <p:spPr bwMode="auto">
          <a:xfrm>
            <a:off x="609600" y="1371600"/>
            <a:ext cx="8001000" cy="4257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70000"/>
              </a:spcBef>
              <a:buClr>
                <a:srgbClr val="800000"/>
              </a:buClr>
              <a:buSzPct val="95000"/>
            </a:pPr>
            <a:r>
              <a:rPr lang="en-US" altLang="en-US" sz="2300" dirty="0">
                <a:solidFill>
                  <a:srgbClr val="000000"/>
                </a:solidFill>
                <a:latin typeface="Liberation Sans" panose="020B0604020202020204"/>
              </a:rPr>
              <a:t>A worksheet involves the following steps.</a:t>
            </a:r>
          </a:p>
          <a:p>
            <a:pPr algn="l">
              <a:lnSpc>
                <a:spcPct val="120000"/>
              </a:lnSpc>
              <a:spcBef>
                <a:spcPct val="70000"/>
              </a:spcBef>
              <a:buClr>
                <a:srgbClr val="800000"/>
              </a:buClr>
              <a:buSzPct val="95000"/>
            </a:pPr>
            <a:r>
              <a:rPr lang="en-US" altLang="en-US" sz="2100" dirty="0">
                <a:solidFill>
                  <a:srgbClr val="000000"/>
                </a:solidFill>
                <a:latin typeface="Liberation Sans" panose="020B0604020202020204"/>
              </a:rPr>
              <a:t>Step 1. </a:t>
            </a:r>
            <a:r>
              <a:rPr lang="en-US" altLang="en-US" sz="2100" b="0" dirty="0">
                <a:solidFill>
                  <a:srgbClr val="000000"/>
                </a:solidFill>
                <a:latin typeface="Liberation Sans" panose="020B0604020202020204"/>
              </a:rPr>
              <a:t>Enter the balance sheet accounts and their beginning and ending balances in the balance sheet accounts section.</a:t>
            </a:r>
          </a:p>
          <a:p>
            <a:pPr algn="l">
              <a:lnSpc>
                <a:spcPct val="120000"/>
              </a:lnSpc>
              <a:spcBef>
                <a:spcPct val="70000"/>
              </a:spcBef>
              <a:buClr>
                <a:srgbClr val="800000"/>
              </a:buClr>
              <a:buSzPct val="95000"/>
            </a:pPr>
            <a:r>
              <a:rPr lang="en-US" altLang="en-US" sz="2100" dirty="0">
                <a:solidFill>
                  <a:srgbClr val="000000"/>
                </a:solidFill>
                <a:latin typeface="Liberation Sans" panose="020B0604020202020204"/>
              </a:rPr>
              <a:t>Step 2. </a:t>
            </a:r>
            <a:r>
              <a:rPr lang="en-US" altLang="en-US" sz="2100" b="0" dirty="0">
                <a:solidFill>
                  <a:srgbClr val="000000"/>
                </a:solidFill>
                <a:latin typeface="Liberation Sans" panose="020B0604020202020204"/>
              </a:rPr>
              <a:t>Enter the data that explain the changes in the balance sheet accounts and their effects on the statement of cash flows in the reconciling columns of the worksheet.</a:t>
            </a:r>
          </a:p>
          <a:p>
            <a:pPr algn="l">
              <a:lnSpc>
                <a:spcPct val="120000"/>
              </a:lnSpc>
              <a:spcBef>
                <a:spcPct val="70000"/>
              </a:spcBef>
              <a:buClr>
                <a:srgbClr val="800000"/>
              </a:buClr>
              <a:buSzPct val="95000"/>
            </a:pPr>
            <a:r>
              <a:rPr lang="en-US" altLang="en-US" sz="2100" dirty="0">
                <a:solidFill>
                  <a:srgbClr val="000000"/>
                </a:solidFill>
                <a:latin typeface="Liberation Sans" panose="020B0604020202020204"/>
              </a:rPr>
              <a:t>Step 3. </a:t>
            </a:r>
            <a:r>
              <a:rPr lang="en-US" altLang="en-US" sz="2100" b="0" dirty="0">
                <a:solidFill>
                  <a:srgbClr val="000000"/>
                </a:solidFill>
                <a:latin typeface="Liberation Sans" panose="020B0604020202020204"/>
              </a:rPr>
              <a:t>Enter the increase or decrease in cash on the cash line and at the bottom of the worksheet. This entry should enable the totals of the reconciling columns to be in agreement.</a:t>
            </a:r>
          </a:p>
        </p:txBody>
      </p:sp>
      <p:sp>
        <p:nvSpPr>
          <p:cNvPr id="7373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5</a:t>
            </a:r>
            <a:endParaRPr lang="en-US" altLang="en-US" sz="1600" i="1" dirty="0">
              <a:solidFill>
                <a:schemeClr val="bg2"/>
              </a:solidFill>
              <a:latin typeface="Liberation Sans" panose="020B0604020202020204"/>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2"/>
          <p:cNvSpPr txBox="1">
            <a:spLocks noChangeArrowheads="1"/>
          </p:cNvSpPr>
          <p:nvPr/>
        </p:nvSpPr>
        <p:spPr bwMode="auto">
          <a:xfrm>
            <a:off x="533400" y="15240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solidFill>
                  <a:schemeClr val="tx2">
                    <a:lumMod val="50000"/>
                  </a:schemeClr>
                </a:solidFill>
                <a:latin typeface="Liberation Sans" panose="020B0604020202020204"/>
              </a:rPr>
              <a:t>RELEVANT FACTS </a:t>
            </a:r>
            <a:r>
              <a:rPr lang="en-US" altLang="en-US" sz="2000" dirty="0">
                <a:solidFill>
                  <a:schemeClr val="tx1"/>
                </a:solidFill>
                <a:latin typeface="Liberation Sans" panose="020B0604020202020204"/>
              </a:rPr>
              <a:t>- </a:t>
            </a:r>
            <a:r>
              <a:rPr lang="en-US" altLang="en-US" sz="2000" dirty="0">
                <a:solidFill>
                  <a:srgbClr val="006600"/>
                </a:solidFill>
                <a:latin typeface="Liberation Sans" panose="020B0604020202020204"/>
              </a:rPr>
              <a:t>Similarities</a:t>
            </a:r>
          </a:p>
        </p:txBody>
      </p:sp>
      <p:sp>
        <p:nvSpPr>
          <p:cNvPr id="93190" name="Rectangle 3"/>
          <p:cNvSpPr>
            <a:spLocks noChangeArrowheads="1"/>
          </p:cNvSpPr>
          <p:nvPr/>
        </p:nvSpPr>
        <p:spPr bwMode="auto">
          <a:xfrm>
            <a:off x="457200" y="2009775"/>
            <a:ext cx="8229600" cy="4011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5800" lvl="1" indent="-457200" algn="l">
              <a:lnSpc>
                <a:spcPct val="115000"/>
              </a:lnSpc>
              <a:spcBef>
                <a:spcPct val="50000"/>
              </a:spcBef>
              <a:buClr>
                <a:srgbClr val="C00000"/>
              </a:buClr>
              <a:buSzPct val="80000"/>
              <a:buFont typeface="Wingdings" pitchFamily="2" charset="2"/>
              <a:buChar char="u"/>
              <a:defRPr/>
            </a:pPr>
            <a:r>
              <a:rPr lang="en-US" b="0" dirty="0">
                <a:latin typeface="Liberation Sans" panose="020B0604020202020204"/>
              </a:rPr>
              <a:t>Both GAAP and IFRS require that companies prepare a statement of cash flows.</a:t>
            </a:r>
          </a:p>
          <a:p>
            <a:pPr marL="685800" lvl="1" indent="-457200" algn="l">
              <a:lnSpc>
                <a:spcPct val="115000"/>
              </a:lnSpc>
              <a:spcBef>
                <a:spcPct val="50000"/>
              </a:spcBef>
              <a:buClr>
                <a:srgbClr val="C00000"/>
              </a:buClr>
              <a:buSzPct val="80000"/>
              <a:buFont typeface="Wingdings" pitchFamily="2" charset="2"/>
              <a:buChar char="u"/>
              <a:defRPr/>
            </a:pPr>
            <a:r>
              <a:rPr lang="en-US" b="0" dirty="0">
                <a:latin typeface="Liberation Sans" panose="020B0604020202020204"/>
              </a:rPr>
              <a:t>Both IFRS and GAAP require that the statement of cash flows should have three major sections—operating, investing, and financing—along with changes in cash and cash equivalents.</a:t>
            </a:r>
          </a:p>
          <a:p>
            <a:pPr marL="685800" lvl="1" indent="-457200" algn="l">
              <a:lnSpc>
                <a:spcPct val="115000"/>
              </a:lnSpc>
              <a:spcBef>
                <a:spcPct val="50000"/>
              </a:spcBef>
              <a:buClr>
                <a:srgbClr val="C00000"/>
              </a:buClr>
              <a:buSzPct val="80000"/>
              <a:buFont typeface="Wingdings" pitchFamily="2" charset="2"/>
              <a:buChar char="u"/>
              <a:defRPr/>
            </a:pPr>
            <a:r>
              <a:rPr lang="en-US" b="0" dirty="0">
                <a:latin typeface="Liberation Sans" panose="020B0604020202020204"/>
              </a:rPr>
              <a:t>Similar to GAAP, the cash flow statement can be prepared using either the indirect or direct method under IFRS. For both IFRS and GAAP, most companies use the indirect method for reporting net cash flow from operating activities.</a:t>
            </a:r>
          </a:p>
          <a:p>
            <a:pPr marL="685800" lvl="1" indent="-457200" algn="l">
              <a:lnSpc>
                <a:spcPct val="115000"/>
              </a:lnSpc>
              <a:spcBef>
                <a:spcPct val="50000"/>
              </a:spcBef>
              <a:buClr>
                <a:srgbClr val="C00000"/>
              </a:buClr>
              <a:buSzPct val="80000"/>
              <a:buFont typeface="Wingdings" pitchFamily="2" charset="2"/>
              <a:buChar char="u"/>
              <a:defRPr/>
            </a:pPr>
            <a:r>
              <a:rPr lang="en-US" b="0" dirty="0">
                <a:latin typeface="Liberation Sans" panose="020B0604020202020204"/>
              </a:rPr>
              <a:t>The definition of cash equivalents used in IFRS is similar to that used in GAAP.</a:t>
            </a:r>
          </a:p>
        </p:txBody>
      </p:sp>
      <p:sp>
        <p:nvSpPr>
          <p:cNvPr id="74758" name="Text Box 14"/>
          <p:cNvSpPr txBox="1">
            <a:spLocks noChangeArrowheads="1"/>
          </p:cNvSpPr>
          <p:nvPr/>
        </p:nvSpPr>
        <p:spPr bwMode="auto">
          <a:xfrm>
            <a:off x="1752600" y="6367463"/>
            <a:ext cx="7239000" cy="338137"/>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6  </a:t>
            </a:r>
            <a:r>
              <a:rPr lang="en-US" altLang="en-US" sz="1600" i="1" dirty="0">
                <a:solidFill>
                  <a:schemeClr val="bg2"/>
                </a:solidFill>
                <a:latin typeface="Liberation Sans" panose="020B0604020202020204"/>
              </a:rPr>
              <a:t>Compare the statement of cash flows under GAAP and IFRS.</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2"/>
          <p:cNvSpPr txBox="1">
            <a:spLocks noChangeArrowheads="1"/>
          </p:cNvSpPr>
          <p:nvPr/>
        </p:nvSpPr>
        <p:spPr bwMode="auto">
          <a:xfrm>
            <a:off x="533400" y="15240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solidFill>
                  <a:schemeClr val="tx2">
                    <a:lumMod val="50000"/>
                  </a:schemeClr>
                </a:solidFill>
                <a:latin typeface="Liberation Sans" panose="020B0604020202020204"/>
              </a:rPr>
              <a:t>RELEVANT FACTS </a:t>
            </a:r>
            <a:r>
              <a:rPr lang="en-US" altLang="en-US" sz="2000" dirty="0">
                <a:solidFill>
                  <a:schemeClr val="tx1"/>
                </a:solidFill>
                <a:latin typeface="Liberation Sans" panose="020B0604020202020204"/>
              </a:rPr>
              <a:t>- </a:t>
            </a:r>
            <a:r>
              <a:rPr lang="en-US" altLang="en-US" sz="2000" dirty="0">
                <a:solidFill>
                  <a:srgbClr val="006600"/>
                </a:solidFill>
                <a:latin typeface="Liberation Sans" panose="020B0604020202020204"/>
              </a:rPr>
              <a:t>Differences</a:t>
            </a:r>
          </a:p>
        </p:txBody>
      </p:sp>
      <p:sp>
        <p:nvSpPr>
          <p:cNvPr id="94213" name="Rectangle 3"/>
          <p:cNvSpPr>
            <a:spLocks noChangeArrowheads="1"/>
          </p:cNvSpPr>
          <p:nvPr/>
        </p:nvSpPr>
        <p:spPr bwMode="auto">
          <a:xfrm>
            <a:off x="457200" y="2009775"/>
            <a:ext cx="8229600" cy="37353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5800" lvl="1" indent="-457200" algn="l">
              <a:lnSpc>
                <a:spcPct val="115000"/>
              </a:lnSpc>
              <a:spcBef>
                <a:spcPct val="50000"/>
              </a:spcBef>
              <a:buClr>
                <a:srgbClr val="C00000"/>
              </a:buClr>
              <a:buSzPct val="80000"/>
              <a:buFont typeface="Wingdings" pitchFamily="2" charset="2"/>
              <a:buChar char="u"/>
              <a:defRPr/>
            </a:pPr>
            <a:r>
              <a:rPr lang="en-US" b="0" dirty="0">
                <a:latin typeface="Liberation Sans" panose="020B0604020202020204"/>
              </a:rPr>
              <a:t>A major difference in the definition of cash and cash equivalents is that in certain situations, bank overdrafts are considered part of cash and cash equivalents under IFRS(which is not the case in GAAP). Under GAAP, bank overdrafts are classified as financing activities. </a:t>
            </a:r>
          </a:p>
          <a:p>
            <a:pPr marL="685800" lvl="1" indent="-457200" algn="l">
              <a:lnSpc>
                <a:spcPct val="115000"/>
              </a:lnSpc>
              <a:spcBef>
                <a:spcPct val="50000"/>
              </a:spcBef>
              <a:buClr>
                <a:srgbClr val="C00000"/>
              </a:buClr>
              <a:buSzPct val="80000"/>
              <a:buFont typeface="Wingdings" pitchFamily="2" charset="2"/>
              <a:buChar char="u"/>
              <a:defRPr/>
            </a:pPr>
            <a:r>
              <a:rPr lang="en-US" b="0" dirty="0">
                <a:latin typeface="Liberation Sans" panose="020B0604020202020204"/>
              </a:rPr>
              <a:t>IFRS requires that non-cash investing and financing activities be excluded from the statement of cash flows. Instead, these non-cash activities should be reported elsewhere. This requirement is interpreted to mean that non-cash investing and financing activities should be disclosed in the notes to the financial statements instead of in the financial statements. Under GAAP, companies may present this information in the cash flow statement.</a:t>
            </a:r>
          </a:p>
        </p:txBody>
      </p:sp>
      <p:sp>
        <p:nvSpPr>
          <p:cNvPr id="7578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2"/>
          <p:cNvSpPr txBox="1">
            <a:spLocks noChangeArrowheads="1"/>
          </p:cNvSpPr>
          <p:nvPr/>
        </p:nvSpPr>
        <p:spPr bwMode="auto">
          <a:xfrm>
            <a:off x="533400" y="15240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solidFill>
                  <a:schemeClr val="tx2">
                    <a:lumMod val="50000"/>
                  </a:schemeClr>
                </a:solidFill>
                <a:latin typeface="Liberation Sans" panose="020B0604020202020204"/>
              </a:rPr>
              <a:t>RELEVANT FACTS </a:t>
            </a:r>
            <a:r>
              <a:rPr lang="en-US" altLang="en-US" sz="2000" dirty="0">
                <a:solidFill>
                  <a:schemeClr val="tx1"/>
                </a:solidFill>
                <a:latin typeface="Liberation Sans" panose="020B0604020202020204"/>
              </a:rPr>
              <a:t>- </a:t>
            </a:r>
            <a:r>
              <a:rPr lang="en-US" altLang="en-US" sz="2000" dirty="0">
                <a:solidFill>
                  <a:srgbClr val="006600"/>
                </a:solidFill>
                <a:latin typeface="Liberation Sans" panose="020B0604020202020204"/>
              </a:rPr>
              <a:t>Differences</a:t>
            </a:r>
          </a:p>
        </p:txBody>
      </p:sp>
      <p:sp>
        <p:nvSpPr>
          <p:cNvPr id="94213" name="Rectangle 3"/>
          <p:cNvSpPr>
            <a:spLocks noChangeArrowheads="1"/>
          </p:cNvSpPr>
          <p:nvPr/>
        </p:nvSpPr>
        <p:spPr bwMode="auto">
          <a:xfrm>
            <a:off x="457200" y="2009775"/>
            <a:ext cx="8229600" cy="1657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5800" lvl="1" indent="-457200" algn="l">
              <a:lnSpc>
                <a:spcPct val="115000"/>
              </a:lnSpc>
              <a:spcBef>
                <a:spcPct val="50000"/>
              </a:spcBef>
              <a:buClr>
                <a:srgbClr val="C00000"/>
              </a:buClr>
              <a:buSzPct val="80000"/>
              <a:buFont typeface="Wingdings" pitchFamily="2" charset="2"/>
              <a:buChar char="u"/>
              <a:defRPr/>
            </a:pPr>
            <a:r>
              <a:rPr lang="en-US" b="0" dirty="0">
                <a:latin typeface="Liberation Sans" panose="020B0604020202020204"/>
              </a:rPr>
              <a:t>One area where there can be substantive differences between IFRS and GAAP relates to the classification of interest, dividends, and taxes. IFRS provides more alternatives for disclosing these items, while GAAP requires that except for dividends paid (which are classified as a financing activity), these items are all reported as operating activities.</a:t>
            </a:r>
          </a:p>
        </p:txBody>
      </p:sp>
      <p:sp>
        <p:nvSpPr>
          <p:cNvPr id="7680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ext Box 2"/>
          <p:cNvSpPr txBox="1">
            <a:spLocks noChangeArrowheads="1"/>
          </p:cNvSpPr>
          <p:nvPr/>
        </p:nvSpPr>
        <p:spPr bwMode="auto">
          <a:xfrm>
            <a:off x="533400" y="15240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solidFill>
                  <a:schemeClr val="tx2">
                    <a:lumMod val="50000"/>
                  </a:schemeClr>
                </a:solidFill>
                <a:latin typeface="Liberation Sans" panose="020B0604020202020204"/>
              </a:rPr>
              <a:t>ON THE HORIZON</a:t>
            </a:r>
          </a:p>
        </p:txBody>
      </p:sp>
      <p:sp>
        <p:nvSpPr>
          <p:cNvPr id="94213" name="Rectangle 3"/>
          <p:cNvSpPr>
            <a:spLocks noChangeArrowheads="1"/>
          </p:cNvSpPr>
          <p:nvPr/>
        </p:nvSpPr>
        <p:spPr bwMode="auto">
          <a:xfrm>
            <a:off x="533400" y="2009775"/>
            <a:ext cx="8153400" cy="2598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1" algn="l">
              <a:lnSpc>
                <a:spcPct val="115000"/>
              </a:lnSpc>
              <a:spcBef>
                <a:spcPct val="50000"/>
              </a:spcBef>
              <a:buClr>
                <a:srgbClr val="800000"/>
              </a:buClr>
              <a:buSzPct val="80000"/>
              <a:defRPr/>
            </a:pPr>
            <a:r>
              <a:rPr lang="en-US" b="0" dirty="0">
                <a:latin typeface="Liberation Sans" panose="020B0604020202020204"/>
              </a:rPr>
              <a:t>Presently, the IASB and the FASB are involved in a joint project on the presentation and organization of information in the financial statements. With respect to the cash flow statement specifically, the notion of cash equivalents will probably not be retained. The definition of cash in the existing literature would be retained, and the statement of cash flows would present information on changes in cash only. In addition, the IASB and FASB favor presentation of operating cash flows using the direct method only. This approach is generally opposed by the preparer community.</a:t>
            </a:r>
          </a:p>
        </p:txBody>
      </p:sp>
      <p:sp>
        <p:nvSpPr>
          <p:cNvPr id="7783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33400" y="4419600"/>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23-1    </a:t>
            </a:r>
            <a:r>
              <a:rPr lang="en-US" altLang="en-US" sz="1200" b="0" dirty="0" smtClean="0">
                <a:solidFill>
                  <a:schemeClr val="tx1"/>
                </a:solidFill>
                <a:latin typeface="Liberation Sans" panose="020B0604020202020204"/>
              </a:rPr>
              <a:t>Classification </a:t>
            </a:r>
            <a:r>
              <a:rPr lang="en-US" altLang="en-US" sz="1200" b="0" dirty="0">
                <a:solidFill>
                  <a:schemeClr val="tx1"/>
                </a:solidFill>
                <a:latin typeface="Liberation Sans" panose="020B0604020202020204"/>
              </a:rPr>
              <a:t>of Typical Cash Inflows and Outflows</a:t>
            </a:r>
          </a:p>
        </p:txBody>
      </p:sp>
      <p:pic>
        <p:nvPicPr>
          <p:cNvPr id="921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229600" cy="2882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7565" name="AutoShape 13"/>
          <p:cNvSpPr>
            <a:spLocks noChangeArrowheads="1"/>
          </p:cNvSpPr>
          <p:nvPr/>
        </p:nvSpPr>
        <p:spPr bwMode="auto">
          <a:xfrm rot="5400000">
            <a:off x="4914900" y="4686300"/>
            <a:ext cx="381000" cy="304800"/>
          </a:xfrm>
          <a:prstGeom prst="notchedRightArrow">
            <a:avLst>
              <a:gd name="adj1" fmla="val 50000"/>
              <a:gd name="adj2" fmla="val 31250"/>
            </a:avLst>
          </a:prstGeom>
          <a:solidFill>
            <a:schemeClr val="bg1"/>
          </a:solidFill>
          <a:ln w="28575" cap="sq">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87566" name="AutoShape 14"/>
          <p:cNvSpPr>
            <a:spLocks noChangeArrowheads="1"/>
          </p:cNvSpPr>
          <p:nvPr/>
        </p:nvSpPr>
        <p:spPr bwMode="auto">
          <a:xfrm rot="5400000">
            <a:off x="2705100" y="4686300"/>
            <a:ext cx="381000" cy="304800"/>
          </a:xfrm>
          <a:prstGeom prst="notchedRightArrow">
            <a:avLst>
              <a:gd name="adj1" fmla="val 50000"/>
              <a:gd name="adj2" fmla="val 31250"/>
            </a:avLst>
          </a:prstGeom>
          <a:solidFill>
            <a:schemeClr val="bg1"/>
          </a:solidFill>
          <a:ln w="28575" cap="sq">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87567" name="AutoShape 15"/>
          <p:cNvSpPr>
            <a:spLocks noChangeArrowheads="1"/>
          </p:cNvSpPr>
          <p:nvPr/>
        </p:nvSpPr>
        <p:spPr bwMode="auto">
          <a:xfrm rot="5400000">
            <a:off x="7124700" y="4686300"/>
            <a:ext cx="381000" cy="304800"/>
          </a:xfrm>
          <a:prstGeom prst="notchedRightArrow">
            <a:avLst>
              <a:gd name="adj1" fmla="val 50000"/>
              <a:gd name="adj2" fmla="val 31250"/>
            </a:avLst>
          </a:prstGeom>
          <a:solidFill>
            <a:schemeClr val="bg1"/>
          </a:solidFill>
          <a:ln w="28575" cap="sq">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22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Rectangle 10"/>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defRPr/>
            </a:pPr>
            <a:r>
              <a:rPr lang="en-US" sz="3200" dirty="0">
                <a:solidFill>
                  <a:srgbClr val="C00000"/>
                </a:solidFill>
                <a:latin typeface="Liberation Sans" panose="020B0604020202020204"/>
              </a:rPr>
              <a:t>Classification of Cash Flows</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533400" y="2057400"/>
            <a:ext cx="80772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5000"/>
              </a:spcBef>
            </a:pPr>
            <a:r>
              <a:rPr lang="en-US" altLang="en-US" sz="2000" b="0" dirty="0">
                <a:solidFill>
                  <a:schemeClr val="tx1"/>
                </a:solidFill>
                <a:latin typeface="Liberation Sans" panose="020B0604020202020204"/>
              </a:rPr>
              <a:t>Which of the following is true regarding the statement of cash flows under IFRS?</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The statement of cash flows has two major sections—operating and nonoperating.</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The statement of cash flows has two major sections—financing and investing.</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The statement of cash flows has three major sections—operating, investing, and financing.</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The statement of cash flows has three major sections—operating, non-operating, and financing.</a:t>
            </a:r>
          </a:p>
        </p:txBody>
      </p:sp>
      <p:sp>
        <p:nvSpPr>
          <p:cNvPr id="78851" name="Text Box 7"/>
          <p:cNvSpPr txBox="1">
            <a:spLocks noChangeArrowheads="1"/>
          </p:cNvSpPr>
          <p:nvPr/>
        </p:nvSpPr>
        <p:spPr bwMode="auto">
          <a:xfrm>
            <a:off x="533400" y="1524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400" dirty="0">
                <a:solidFill>
                  <a:srgbClr val="CC0000"/>
                </a:solidFill>
                <a:latin typeface="Liberation Sans" panose="020B0604020202020204"/>
              </a:rPr>
              <a:t>IFRS SELF-TEST QUESTION</a:t>
            </a:r>
          </a:p>
        </p:txBody>
      </p:sp>
      <p:sp>
        <p:nvSpPr>
          <p:cNvPr id="7885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Notched Right Arrow 9"/>
          <p:cNvSpPr/>
          <p:nvPr/>
        </p:nvSpPr>
        <p:spPr bwMode="auto">
          <a:xfrm>
            <a:off x="228600" y="4712448"/>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533400" y="2057400"/>
            <a:ext cx="8077200"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5000"/>
              </a:spcBef>
            </a:pPr>
            <a:r>
              <a:rPr lang="en-US" altLang="en-US" sz="2000" b="0" dirty="0">
                <a:solidFill>
                  <a:schemeClr val="tx1"/>
                </a:solidFill>
                <a:latin typeface="Liberation Sans" panose="020B0604020202020204"/>
              </a:rPr>
              <a:t>In the case of a bank overdraft:</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GAAP typically includes the amount in cash and cash equivalents.</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IFRS typically includes the amount in cash equivalents but not in cash.</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GAAP typically treats the overdraft as a liability, and reports the amount in the financing section of the statement of cash flows.</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IFRS typically treats the overdraft as a liability, and reports the amount in the investing section of the statement of cash flows.</a:t>
            </a:r>
          </a:p>
        </p:txBody>
      </p:sp>
      <p:sp>
        <p:nvSpPr>
          <p:cNvPr id="97283"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728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9877" name="Text Box 7"/>
          <p:cNvSpPr txBox="1">
            <a:spLocks noChangeArrowheads="1"/>
          </p:cNvSpPr>
          <p:nvPr/>
        </p:nvSpPr>
        <p:spPr bwMode="auto">
          <a:xfrm>
            <a:off x="533400" y="1524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400" dirty="0">
                <a:solidFill>
                  <a:srgbClr val="CC0000"/>
                </a:solidFill>
                <a:latin typeface="Liberation Sans" panose="020B0604020202020204"/>
              </a:rPr>
              <a:t>IFRS SELF-TEST QUESTION</a:t>
            </a:r>
          </a:p>
        </p:txBody>
      </p:sp>
      <p:sp>
        <p:nvSpPr>
          <p:cNvPr id="7988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Notched Right Arrow 10"/>
          <p:cNvSpPr/>
          <p:nvPr/>
        </p:nvSpPr>
        <p:spPr bwMode="auto">
          <a:xfrm>
            <a:off x="228600" y="4325610"/>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533400" y="2057400"/>
            <a:ext cx="8077200"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5000"/>
              </a:spcBef>
            </a:pPr>
            <a:r>
              <a:rPr lang="en-US" altLang="en-US" sz="2000" b="0" dirty="0">
                <a:solidFill>
                  <a:schemeClr val="tx1"/>
                </a:solidFill>
                <a:latin typeface="Liberation Sans" panose="020B0604020202020204"/>
              </a:rPr>
              <a:t>For purposes of the statement of cash flows, under IFRS interest paid is treated as:</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an operating activity in all cases.</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an investing or operating activity, depending on use of the borrowed funds.</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either a financing or investing activity.</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either an operating or financing activity, but treated consistently from period to period.</a:t>
            </a:r>
          </a:p>
        </p:txBody>
      </p:sp>
      <p:sp>
        <p:nvSpPr>
          <p:cNvPr id="98307"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0900" name="Text Box 7"/>
          <p:cNvSpPr txBox="1">
            <a:spLocks noChangeArrowheads="1"/>
          </p:cNvSpPr>
          <p:nvPr/>
        </p:nvSpPr>
        <p:spPr bwMode="auto">
          <a:xfrm>
            <a:off x="533400" y="1524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400" dirty="0">
                <a:solidFill>
                  <a:srgbClr val="CC0000"/>
                </a:solidFill>
                <a:latin typeface="Liberation Sans" panose="020B0604020202020204"/>
              </a:rPr>
              <a:t>IFRS SELF-TEST QUESTION</a:t>
            </a:r>
          </a:p>
        </p:txBody>
      </p:sp>
      <p:sp>
        <p:nvSpPr>
          <p:cNvPr id="8090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Notched Right Arrow 10"/>
          <p:cNvSpPr/>
          <p:nvPr/>
        </p:nvSpPr>
        <p:spPr bwMode="auto">
          <a:xfrm>
            <a:off x="228600" y="481120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09600" y="1371600"/>
            <a:ext cx="8001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pPr>
            <a:r>
              <a:rPr lang="en-US" altLang="en-US" sz="2000" b="0" i="0" dirty="0">
                <a:effectLst/>
                <a:latin typeface="Liberation Sans" panose="020B0604020202020204" pitchFamily="34" charset="0"/>
              </a:rPr>
              <a:t>“Copyright © </a:t>
            </a:r>
            <a:r>
              <a:rPr lang="en-US" altLang="en-US" sz="2000" b="0" i="0" dirty="0" smtClean="0">
                <a:effectLst/>
                <a:latin typeface="Liberation Sans" panose="020B0604020202020204" pitchFamily="34" charset="0"/>
              </a:rPr>
              <a:t>2016 John </a:t>
            </a:r>
            <a:r>
              <a:rPr lang="en-US" altLang="en-US" sz="2000" b="0" i="0" dirty="0">
                <a:effectLst/>
                <a:latin typeface="Liberation Sans" panose="020B0604020202020204" pitchFamily="34" charset="0"/>
              </a:rPr>
              <a:t>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50000"/>
                  </a:schemeClr>
                </a:solidFill>
                <a:effectLst/>
                <a:latin typeface="Liberation Sans" panose="020B0604020202020204" pitchFamily="34" charset="0"/>
              </a:rPr>
              <a:t>COPYRIGHT</a:t>
            </a:r>
            <a:endParaRPr lang="en-US" altLang="en-US" sz="3200" b="1" i="0" dirty="0">
              <a:solidFill>
                <a:schemeClr val="tx2">
                  <a:lumMod val="50000"/>
                </a:schemeClr>
              </a:solidFill>
              <a:effectLst/>
              <a:latin typeface="Liberation Sans" panose="020B0604020202020204" pitchFamily="34" charset="0"/>
            </a:endParaRPr>
          </a:p>
        </p:txBody>
      </p:sp>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1305903488"/>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229600" cy="414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2"/>
          <p:cNvSpPr>
            <a:spLocks noChangeArrowheads="1"/>
          </p:cNvSpPr>
          <p:nvPr/>
        </p:nvSpPr>
        <p:spPr bwMode="auto">
          <a:xfrm>
            <a:off x="533400" y="5654675"/>
            <a:ext cx="419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23-1    </a:t>
            </a:r>
          </a:p>
          <a:p>
            <a:pPr algn="l"/>
            <a:r>
              <a:rPr lang="en-US" altLang="en-US" sz="1200" b="0" dirty="0" smtClean="0">
                <a:solidFill>
                  <a:schemeClr val="tx1"/>
                </a:solidFill>
                <a:latin typeface="Liberation Sans" panose="020B0604020202020204"/>
              </a:rPr>
              <a:t>Classification </a:t>
            </a:r>
            <a:r>
              <a:rPr lang="en-US" altLang="en-US" sz="1200" b="0" dirty="0">
                <a:solidFill>
                  <a:schemeClr val="tx1"/>
                </a:solidFill>
                <a:latin typeface="Liberation Sans" panose="020B0604020202020204"/>
              </a:rPr>
              <a:t>of Typical Cash Inflows and Outflows</a:t>
            </a:r>
          </a:p>
        </p:txBody>
      </p:sp>
      <p:sp>
        <p:nvSpPr>
          <p:cNvPr id="1024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7"/>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dirty="0">
                <a:solidFill>
                  <a:srgbClr val="C00000"/>
                </a:solidFill>
                <a:latin typeface="Liberation Sans" panose="020B0604020202020204"/>
              </a:rPr>
              <a:t>Classification of Cash Flows</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9"/>
          <p:cNvSpPr txBox="1">
            <a:spLocks noChangeArrowheads="1"/>
          </p:cNvSpPr>
          <p:nvPr/>
        </p:nvSpPr>
        <p:spPr bwMode="auto">
          <a:xfrm>
            <a:off x="609600" y="1371600"/>
            <a:ext cx="7861300" cy="32623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45000"/>
              </a:spcBef>
              <a:buSzPct val="80000"/>
            </a:pPr>
            <a:r>
              <a:rPr lang="en-US" altLang="en-US" sz="2200" b="0" dirty="0">
                <a:solidFill>
                  <a:srgbClr val="000000"/>
                </a:solidFill>
                <a:latin typeface="Liberation Sans" panose="020B0604020202020204"/>
              </a:rPr>
              <a:t>The basis recommended by the FASB for the statement of cash flows is actually “cash and cash equivalents.” </a:t>
            </a:r>
            <a:r>
              <a:rPr lang="en-US" altLang="en-US" sz="2200" dirty="0">
                <a:solidFill>
                  <a:schemeClr val="tx2">
                    <a:lumMod val="50000"/>
                  </a:schemeClr>
                </a:solidFill>
                <a:latin typeface="Liberation Sans" panose="020B0604020202020204"/>
              </a:rPr>
              <a:t>Cash equivalents</a:t>
            </a:r>
            <a:r>
              <a:rPr lang="en-US" altLang="en-US" sz="2200" dirty="0">
                <a:solidFill>
                  <a:srgbClr val="009AA6"/>
                </a:solidFill>
                <a:latin typeface="Liberation Sans" panose="020B0604020202020204"/>
              </a:rPr>
              <a:t> </a:t>
            </a:r>
            <a:r>
              <a:rPr lang="en-US" altLang="en-US" sz="2200" b="0" dirty="0">
                <a:solidFill>
                  <a:srgbClr val="000000"/>
                </a:solidFill>
                <a:latin typeface="Liberation Sans" panose="020B0604020202020204"/>
              </a:rPr>
              <a:t>are short-term, highly liquid investments that are both: </a:t>
            </a:r>
          </a:p>
          <a:p>
            <a:pPr lvl="1" algn="l">
              <a:lnSpc>
                <a:spcPct val="125000"/>
              </a:lnSpc>
              <a:spcBef>
                <a:spcPct val="45000"/>
              </a:spcBef>
              <a:buClr>
                <a:srgbClr val="C00000"/>
              </a:buClr>
              <a:buSzPct val="80000"/>
              <a:buFont typeface="Wingdings" panose="05000000000000000000" pitchFamily="2" charset="2"/>
              <a:buChar char="u"/>
            </a:pPr>
            <a:r>
              <a:rPr lang="en-US" altLang="en-US" sz="2100" b="0" dirty="0">
                <a:solidFill>
                  <a:srgbClr val="000000"/>
                </a:solidFill>
                <a:latin typeface="Liberation Sans" panose="020B0604020202020204"/>
              </a:rPr>
              <a:t>Readily convertible to known amounts of cash, and </a:t>
            </a:r>
          </a:p>
          <a:p>
            <a:pPr lvl="1" algn="l">
              <a:lnSpc>
                <a:spcPct val="125000"/>
              </a:lnSpc>
              <a:spcBef>
                <a:spcPct val="45000"/>
              </a:spcBef>
              <a:buClr>
                <a:srgbClr val="C00000"/>
              </a:buClr>
              <a:buSzPct val="80000"/>
              <a:buFont typeface="Wingdings" panose="05000000000000000000" pitchFamily="2" charset="2"/>
              <a:buChar char="u"/>
            </a:pPr>
            <a:r>
              <a:rPr lang="en-US" altLang="en-US" sz="2100" b="0" dirty="0">
                <a:solidFill>
                  <a:srgbClr val="000000"/>
                </a:solidFill>
                <a:latin typeface="Liberation Sans" panose="020B0604020202020204"/>
              </a:rPr>
              <a:t>So near their maturity that they present insignificant risk of changes in interest rates. </a:t>
            </a:r>
          </a:p>
        </p:txBody>
      </p:sp>
      <p:sp>
        <p:nvSpPr>
          <p:cNvPr id="11267" name="Rectangle 14"/>
          <p:cNvSpPr>
            <a:spLocks noChangeArrowheads="1"/>
          </p:cNvSpPr>
          <p:nvPr/>
        </p:nvSpPr>
        <p:spPr bwMode="auto">
          <a:xfrm>
            <a:off x="533400" y="4800600"/>
            <a:ext cx="7848600" cy="90140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1143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25000"/>
              </a:lnSpc>
              <a:spcBef>
                <a:spcPct val="45000"/>
              </a:spcBef>
              <a:buSzPct val="80000"/>
            </a:pPr>
            <a:r>
              <a:rPr lang="en-US" altLang="en-US" sz="2200" dirty="0">
                <a:solidFill>
                  <a:srgbClr val="000000"/>
                </a:solidFill>
                <a:latin typeface="Liberation Sans" panose="020B0604020202020204"/>
              </a:rPr>
              <a:t>Generally</a:t>
            </a:r>
            <a:r>
              <a:rPr lang="en-US" altLang="en-US" sz="2200" b="0" dirty="0">
                <a:solidFill>
                  <a:srgbClr val="000000"/>
                </a:solidFill>
                <a:latin typeface="Liberation Sans" panose="020B0604020202020204"/>
              </a:rPr>
              <a:t>, only investments with original maturities of </a:t>
            </a:r>
            <a:r>
              <a:rPr lang="en-US" altLang="en-US" sz="2200" dirty="0">
                <a:solidFill>
                  <a:srgbClr val="000000"/>
                </a:solidFill>
                <a:latin typeface="Liberation Sans" panose="020B0604020202020204"/>
              </a:rPr>
              <a:t>three months or less</a:t>
            </a:r>
            <a:r>
              <a:rPr lang="en-US" altLang="en-US" sz="2200" b="0" dirty="0">
                <a:solidFill>
                  <a:srgbClr val="000000"/>
                </a:solidFill>
                <a:latin typeface="Liberation Sans" panose="020B0604020202020204"/>
              </a:rPr>
              <a:t> qualify under this definition. </a:t>
            </a:r>
          </a:p>
        </p:txBody>
      </p:sp>
      <p:sp>
        <p:nvSpPr>
          <p:cNvPr id="1126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7"/>
          <p:cNvSpPr>
            <a:spLocks noChangeArrowheads="1"/>
          </p:cNvSpPr>
          <p:nvPr/>
        </p:nvSpPr>
        <p:spPr bwMode="auto">
          <a:xfrm>
            <a:off x="609600" y="381000"/>
            <a:ext cx="8153400" cy="5842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p>
            <a:pPr algn="l"/>
            <a:r>
              <a:rPr lang="en-US" sz="3200" dirty="0">
                <a:solidFill>
                  <a:srgbClr val="C00000"/>
                </a:solidFill>
                <a:latin typeface="Liberation Sans" panose="020B0604020202020204"/>
              </a:rPr>
              <a:t>Classification of Cash Flows</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20057</TotalTime>
  <Pages>43</Pages>
  <Words>3364</Words>
  <Application>Microsoft Office PowerPoint</Application>
  <PresentationFormat>On-screen Show (4:3)</PresentationFormat>
  <Paragraphs>428</Paragraphs>
  <Slides>73</Slides>
  <Notes>72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80" baseType="lpstr">
      <vt:lpstr>Arial</vt:lpstr>
      <vt:lpstr>Comic Sans MS</vt:lpstr>
      <vt:lpstr>Liberation Sans</vt:lpstr>
      <vt:lpstr>Wingdings</vt:lpstr>
      <vt:lpstr>movnglnc</vt:lpstr>
      <vt:lpstr>Worksheet</vt:lpstr>
      <vt:lpstr>Microsoft Excel 97-2003 Worksheet</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Investing and Financing Activities</vt:lpstr>
      <vt:lpstr>Investing and Financing Activities</vt:lpstr>
      <vt:lpstr>Investing and Financing Activities</vt:lpstr>
      <vt:lpstr>Investing and Financing Activities</vt:lpstr>
      <vt:lpstr>Investing and Financing Activities</vt:lpstr>
      <vt:lpstr>Investing and Financing Activities</vt:lpstr>
      <vt:lpstr>Investing and Financing Activities</vt:lpstr>
      <vt:lpstr>PowerPoint Presentation</vt:lpstr>
      <vt:lpstr>PowerPoint Presentation</vt:lpstr>
      <vt:lpstr>LEARNING OBJECTIVES</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Coby Harmon</cp:lastModifiedBy>
  <cp:revision>3344</cp:revision>
  <cp:lastPrinted>1999-09-16T17:08:20Z</cp:lastPrinted>
  <dcterms:created xsi:type="dcterms:W3CDTF">1997-03-28T18:03:02Z</dcterms:created>
  <dcterms:modified xsi:type="dcterms:W3CDTF">2016-03-22T01:07:34Z</dcterms:modified>
</cp:coreProperties>
</file>