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86"/>
  </p:notesMasterIdLst>
  <p:handoutMasterIdLst>
    <p:handoutMasterId r:id="rId87"/>
  </p:handoutMasterIdLst>
  <p:sldIdLst>
    <p:sldId id="331" r:id="rId2"/>
    <p:sldId id="332" r:id="rId3"/>
    <p:sldId id="333" r:id="rId4"/>
    <p:sldId id="334" r:id="rId5"/>
    <p:sldId id="335" r:id="rId6"/>
    <p:sldId id="407" r:id="rId7"/>
    <p:sldId id="336" r:id="rId8"/>
    <p:sldId id="337" r:id="rId9"/>
    <p:sldId id="338" r:id="rId10"/>
    <p:sldId id="339" r:id="rId11"/>
    <p:sldId id="410" r:id="rId12"/>
    <p:sldId id="409" r:id="rId13"/>
    <p:sldId id="340" r:id="rId14"/>
    <p:sldId id="341" r:id="rId15"/>
    <p:sldId id="342" r:id="rId16"/>
    <p:sldId id="343" r:id="rId17"/>
    <p:sldId id="344" r:id="rId18"/>
    <p:sldId id="345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0" r:id="rId33"/>
    <p:sldId id="414" r:id="rId34"/>
    <p:sldId id="415" r:id="rId35"/>
    <p:sldId id="413" r:id="rId36"/>
    <p:sldId id="361" r:id="rId37"/>
    <p:sldId id="362" r:id="rId38"/>
    <p:sldId id="363" r:id="rId39"/>
    <p:sldId id="364" r:id="rId40"/>
    <p:sldId id="365" r:id="rId41"/>
    <p:sldId id="366" r:id="rId42"/>
    <p:sldId id="411" r:id="rId43"/>
    <p:sldId id="412" r:id="rId44"/>
    <p:sldId id="367" r:id="rId45"/>
    <p:sldId id="368" r:id="rId46"/>
    <p:sldId id="369" r:id="rId47"/>
    <p:sldId id="370" r:id="rId48"/>
    <p:sldId id="371" r:id="rId49"/>
    <p:sldId id="372" r:id="rId50"/>
    <p:sldId id="373" r:id="rId51"/>
    <p:sldId id="374" r:id="rId52"/>
    <p:sldId id="375" r:id="rId53"/>
    <p:sldId id="376" r:id="rId54"/>
    <p:sldId id="377" r:id="rId55"/>
    <p:sldId id="378" r:id="rId56"/>
    <p:sldId id="379" r:id="rId57"/>
    <p:sldId id="380" r:id="rId58"/>
    <p:sldId id="381" r:id="rId59"/>
    <p:sldId id="382" r:id="rId60"/>
    <p:sldId id="383" r:id="rId61"/>
    <p:sldId id="384" r:id="rId62"/>
    <p:sldId id="385" r:id="rId63"/>
    <p:sldId id="386" r:id="rId64"/>
    <p:sldId id="387" r:id="rId65"/>
    <p:sldId id="388" r:id="rId66"/>
    <p:sldId id="389" r:id="rId67"/>
    <p:sldId id="390" r:id="rId68"/>
    <p:sldId id="391" r:id="rId69"/>
    <p:sldId id="392" r:id="rId70"/>
    <p:sldId id="393" r:id="rId71"/>
    <p:sldId id="394" r:id="rId72"/>
    <p:sldId id="395" r:id="rId73"/>
    <p:sldId id="396" r:id="rId74"/>
    <p:sldId id="408" r:id="rId75"/>
    <p:sldId id="397" r:id="rId76"/>
    <p:sldId id="398" r:id="rId77"/>
    <p:sldId id="399" r:id="rId78"/>
    <p:sldId id="400" r:id="rId79"/>
    <p:sldId id="401" r:id="rId80"/>
    <p:sldId id="402" r:id="rId81"/>
    <p:sldId id="403" r:id="rId82"/>
    <p:sldId id="404" r:id="rId83"/>
    <p:sldId id="405" r:id="rId84"/>
    <p:sldId id="406" r:id="rId85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ECFF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405" y="63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0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84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67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105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algn="r"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31067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939213"/>
            <a:ext cx="31051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algn="r" defTabSz="890588">
              <a:defRPr sz="1100">
                <a:latin typeface="Helvetica" panose="020B0604020202020204" pitchFamily="34" charset="0"/>
              </a:defRPr>
            </a:lvl1pPr>
          </a:lstStyle>
          <a:p>
            <a:fld id="{DEAF3493-506F-4B38-BF60-C830B8A609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571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algn="r"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4850"/>
            <a:ext cx="4687888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Times New Roman" panose="02020603050405020304" pitchFamily="18" charset="0"/>
              </a:defRPr>
            </a:lvl1pPr>
          </a:lstStyle>
          <a:p>
            <a:fld id="{652D0FA2-56ED-4EB0-85AA-E611331BAA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811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284D1F5-1E65-4E2F-99D9-B5468496B3AB}" type="slidenum">
              <a:rPr lang="en-US" altLang="en-US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55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4E25AD9-030A-4B77-9BCB-5874F86464A3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681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70D3B16-6C19-4181-91C0-14AF5FF11EF9}" type="slidenum">
              <a:rPr lang="en-US" altLang="en-US" smtClean="0">
                <a:latin typeface="Helvetica" panose="020B0604020202020204" pitchFamily="34" charset="0"/>
              </a:rPr>
              <a:pPr/>
              <a:t>12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570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EF44747-FE45-4C8B-A656-3F87C28AE2FD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368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E84746E-ACED-440D-A978-BA619FC4EE72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7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5F6A09A-508F-4E82-8FC6-1FACF60673B8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45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0D5E71E-10AA-43D1-81ED-F59753D1EA09}" type="slidenum">
              <a:rPr lang="en-US" altLang="en-US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23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872EF10-F6E1-4189-AD25-745D0BE904D5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71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5BCB76D-1F5E-48C9-B3C8-7A13BB0DEC8A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522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0C9C0DF-5B3F-4932-A987-CE1A627DDBE4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2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6BC3236-520B-464C-B4E9-081F8A67ACB8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700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1A624B5-76A4-4EED-81A5-A8CF52445631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4374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DCAC132-68C3-496D-A5B9-F5D5C0A89084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028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9C7437C-F9E0-4CBE-98D4-5987E5CDE86F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581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29EE077-6837-4881-997A-3B107450D12F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5694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CF70442-1F6A-4555-A15D-92E7B5C8AB0C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459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CB2CC32-D37C-4862-9C38-86554F57BE21}" type="slidenum">
              <a:rPr lang="en-US" altLang="en-US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7295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AAFB7A3-F86F-4627-8CA9-8F45B4058C14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2173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53AF864-F3E1-4546-AB22-AF31892280C8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8624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2CCEC4B-220B-4068-9598-734DC631798E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436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CF88B79-C666-490F-81E8-AE6BD2120446}" type="slidenum">
              <a:rPr lang="en-US" altLang="en-US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2249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2E4075C-CBC3-4866-B581-5F753B1AA8AD}" type="slidenum">
              <a:rPr lang="en-US" altLang="en-US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26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B696C2C-A27C-44E9-B4DD-ABD63750C154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681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AE2DA5F-99DE-4870-942F-49C6F498453E}" type="slidenum">
              <a:rPr lang="en-US" altLang="en-US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605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920818C-7C54-4701-8E01-E0D64868C958}" type="slidenum">
              <a:rPr lang="en-US" altLang="en-US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804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76CA699-EA82-421B-910D-2ABDD7044633}" type="slidenum">
              <a:rPr lang="en-US" altLang="en-US"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997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EC615AB-C522-4558-BC8A-64502DAB155C}" type="slidenum">
              <a:rPr lang="en-US" altLang="en-US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6223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8D423D2-45D1-483A-9CBB-05C7197C1CCD}" type="slidenum">
              <a:rPr lang="en-US" altLang="en-US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580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A5789CE-391A-496D-A21A-911ED4E40A19}" type="slidenum">
              <a:rPr lang="en-US" altLang="en-US">
                <a:latin typeface="Times New Roman" panose="02020603050405020304" pitchFamily="18" charset="0"/>
              </a:rPr>
              <a:pPr/>
              <a:t>44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60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188685A-27E6-4BCE-8192-E812A1D1C974}" type="slidenum">
              <a:rPr lang="en-US" altLang="en-US">
                <a:latin typeface="Times New Roman" panose="02020603050405020304" pitchFamily="18" charset="0"/>
              </a:rPr>
              <a:pPr/>
              <a:t>45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4532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268036D-C05B-4BD0-8C40-943D53039A31}" type="slidenum">
              <a:rPr lang="en-US" altLang="en-US">
                <a:latin typeface="Times New Roman" panose="02020603050405020304" pitchFamily="18" charset="0"/>
              </a:rPr>
              <a:pPr/>
              <a:t>46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1266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DEDA644-CF8A-455E-BE72-195D683BAAEE}" type="slidenum">
              <a:rPr lang="en-US" altLang="en-US">
                <a:latin typeface="Times New Roman" panose="02020603050405020304" pitchFamily="18" charset="0"/>
              </a:rPr>
              <a:pPr/>
              <a:t>47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9590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D920BB0-917D-48D1-8C00-6AA0F46FB347}" type="slidenum">
              <a:rPr lang="en-US" altLang="en-US">
                <a:latin typeface="Times New Roman" panose="02020603050405020304" pitchFamily="18" charset="0"/>
              </a:rPr>
              <a:pPr/>
              <a:t>50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398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8523E62-A990-44DF-AAE3-5D3670AE2796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0162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4496F44-8D77-4A9D-8590-F779851123E8}" type="slidenum">
              <a:rPr lang="en-US" altLang="en-US">
                <a:latin typeface="Times New Roman" panose="02020603050405020304" pitchFamily="18" charset="0"/>
              </a:rPr>
              <a:pPr/>
              <a:t>51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8613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C720894-1426-4149-AC94-0985EA790A25}" type="slidenum">
              <a:rPr lang="en-US" altLang="en-US">
                <a:latin typeface="Times New Roman" panose="02020603050405020304" pitchFamily="18" charset="0"/>
              </a:rPr>
              <a:pPr/>
              <a:t>52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8678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2D525C1-535A-4C47-BB0E-A7FE49AD3415}" type="slidenum">
              <a:rPr lang="en-US" altLang="en-US">
                <a:latin typeface="Times New Roman" panose="02020603050405020304" pitchFamily="18" charset="0"/>
              </a:rPr>
              <a:pPr/>
              <a:t>53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4730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333A10-ECF4-4D1D-8B54-9E0A392B83FB}" type="slidenum">
              <a:rPr lang="en-US" altLang="en-US">
                <a:latin typeface="Times New Roman" panose="02020603050405020304" pitchFamily="18" charset="0"/>
              </a:rPr>
              <a:pPr/>
              <a:t>55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379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32A724B-8AD9-4828-9FA7-2D33EE5D2DA4}" type="slidenum">
              <a:rPr lang="en-US" altLang="en-US">
                <a:latin typeface="Times New Roman" panose="02020603050405020304" pitchFamily="18" charset="0"/>
              </a:rPr>
              <a:pPr/>
              <a:t>56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728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BB0712D-F6C2-4357-89BF-DE43FB199466}" type="slidenum">
              <a:rPr lang="en-US" altLang="en-US">
                <a:latin typeface="Times New Roman" panose="02020603050405020304" pitchFamily="18" charset="0"/>
              </a:rPr>
              <a:pPr/>
              <a:t>57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1001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3C376CE-7DF2-4CF5-8689-32E53E9A7E2D}" type="slidenum">
              <a:rPr lang="en-US" altLang="en-US">
                <a:latin typeface="Times New Roman" panose="02020603050405020304" pitchFamily="18" charset="0"/>
              </a:rPr>
              <a:pPr/>
              <a:t>58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929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A6E20F7-6D86-443F-9D66-3BD8A2CCC7C0}" type="slidenum">
              <a:rPr lang="en-US" altLang="en-US">
                <a:latin typeface="Times New Roman" panose="02020603050405020304" pitchFamily="18" charset="0"/>
              </a:rPr>
              <a:pPr/>
              <a:t>59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8138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87CDD4E-1C5E-4906-9BCE-1B6D45B7B316}" type="slidenum">
              <a:rPr lang="en-US" altLang="en-US">
                <a:latin typeface="Times New Roman" panose="02020603050405020304" pitchFamily="18" charset="0"/>
              </a:rPr>
              <a:pPr/>
              <a:t>60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6889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5323EF6-6D3B-417E-A965-0C10C98D15A9}" type="slidenum">
              <a:rPr lang="en-US" altLang="en-US">
                <a:latin typeface="Times New Roman" panose="02020603050405020304" pitchFamily="18" charset="0"/>
              </a:rPr>
              <a:pPr/>
              <a:t>61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918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DC7F1DF-E39A-42CB-B079-BC4597D7A942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21750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6693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9693C17-E671-498B-8CF5-71F738973494}" type="slidenum">
              <a:rPr lang="en-US" altLang="en-US">
                <a:latin typeface="Times New Roman" panose="02020603050405020304" pitchFamily="18" charset="0"/>
              </a:rPr>
              <a:pPr/>
              <a:t>63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83687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E1BEBB7-0376-4523-B3D9-EFCCA4567279}" type="slidenum">
              <a:rPr lang="en-US" altLang="en-US">
                <a:latin typeface="Times New Roman" panose="02020603050405020304" pitchFamily="18" charset="0"/>
              </a:rPr>
              <a:pPr/>
              <a:t>65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675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B736873-E01C-4693-87BC-2B34D3348831}" type="slidenum">
              <a:rPr lang="en-US" altLang="en-US">
                <a:latin typeface="Times New Roman" panose="02020603050405020304" pitchFamily="18" charset="0"/>
              </a:rPr>
              <a:pPr/>
              <a:t>66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59554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B69A9B6-82CC-48AE-AD2F-F54F4770E325}" type="slidenum">
              <a:rPr lang="en-US" altLang="en-US">
                <a:latin typeface="Times New Roman" panose="02020603050405020304" pitchFamily="18" charset="0"/>
              </a:rPr>
              <a:pPr/>
              <a:t>67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30109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487A5D3-1084-4107-B9A7-4628DA8E2755}" type="slidenum">
              <a:rPr lang="en-US" altLang="en-US">
                <a:latin typeface="Times New Roman" panose="02020603050405020304" pitchFamily="18" charset="0"/>
              </a:rPr>
              <a:pPr/>
              <a:t>68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3545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3EA9930-D299-44A6-8376-AE57E66B5DDD}" type="slidenum">
              <a:rPr lang="en-US" altLang="en-US">
                <a:latin typeface="Times New Roman" panose="02020603050405020304" pitchFamily="18" charset="0"/>
              </a:rPr>
              <a:pPr/>
              <a:t>69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52396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9A47B98-5E2A-4FE1-A56F-83D4F792D99A}" type="slidenum">
              <a:rPr lang="en-US" altLang="en-US">
                <a:latin typeface="Times New Roman" panose="02020603050405020304" pitchFamily="18" charset="0"/>
              </a:rPr>
              <a:pPr/>
              <a:t>70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99791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F1A1A79-8999-4A13-8318-0E39CD565822}" type="slidenum">
              <a:rPr lang="en-US" altLang="en-US">
                <a:latin typeface="Times New Roman" panose="02020603050405020304" pitchFamily="18" charset="0"/>
              </a:rPr>
              <a:pPr/>
              <a:t>71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4897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F7AD54F-81B5-4745-B1D5-E73E2E247AD3}" type="slidenum">
              <a:rPr lang="en-US" altLang="en-US">
                <a:latin typeface="Times New Roman" panose="02020603050405020304" pitchFamily="18" charset="0"/>
              </a:rPr>
              <a:pPr/>
              <a:t>72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726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48419E0-CEE5-4EF3-8677-E8C610A10C24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6217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954FD41-AAA1-44C2-AB0D-850CEAB7A8D1}" type="slidenum">
              <a:rPr lang="en-US" altLang="en-US">
                <a:latin typeface="Times New Roman" panose="02020603050405020304" pitchFamily="18" charset="0"/>
              </a:rPr>
              <a:pPr/>
              <a:t>73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37276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4CBB17B-4938-4468-99CE-27384B3DFAA7}" type="slidenum">
              <a:rPr lang="en-US" altLang="en-US">
                <a:latin typeface="Times New Roman" panose="02020603050405020304" pitchFamily="18" charset="0"/>
              </a:rPr>
              <a:pPr/>
              <a:t>74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38185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FEA2F41-0BFB-44EB-A645-27C18CAD875E}" type="slidenum">
              <a:rPr lang="en-US" altLang="en-US">
                <a:latin typeface="Times New Roman" panose="02020603050405020304" pitchFamily="18" charset="0"/>
              </a:rPr>
              <a:pPr/>
              <a:t>75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17091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14F0C27-34AE-4D5C-B6C5-55A5B9536AE0}" type="slidenum">
              <a:rPr lang="en-US" altLang="en-US">
                <a:latin typeface="Times New Roman" panose="02020603050405020304" pitchFamily="18" charset="0"/>
              </a:rPr>
              <a:pPr/>
              <a:t>76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72124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8F97512-4F1F-4248-9851-372B3212248B}" type="slidenum">
              <a:rPr lang="en-US" altLang="en-US">
                <a:latin typeface="Times New Roman" panose="02020603050405020304" pitchFamily="18" charset="0"/>
              </a:rPr>
              <a:pPr/>
              <a:t>77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3917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80D54EB-327A-4C43-9EBD-72FAE1C6A95B}" type="slidenum">
              <a:rPr lang="en-US" altLang="en-US">
                <a:latin typeface="Times New Roman" panose="02020603050405020304" pitchFamily="18" charset="0"/>
              </a:rPr>
              <a:pPr/>
              <a:t>78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3676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158E52F-35CF-427E-927F-97AEC6CB3AC1}" type="slidenum">
              <a:rPr lang="en-US" altLang="en-US">
                <a:latin typeface="Times New Roman" panose="02020603050405020304" pitchFamily="18" charset="0"/>
              </a:rPr>
              <a:pPr/>
              <a:t>79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9355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5A54173-81B6-4D54-A1D0-92B35A034BDE}" type="slidenum">
              <a:rPr lang="en-US" altLang="en-US">
                <a:latin typeface="Times New Roman" panose="02020603050405020304" pitchFamily="18" charset="0"/>
              </a:rPr>
              <a:pPr/>
              <a:t>80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781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A779B9-FBE8-402D-B794-EA3E14932520}" type="slidenum">
              <a:rPr lang="en-US" altLang="en-US">
                <a:latin typeface="Times New Roman" panose="02020603050405020304" pitchFamily="18" charset="0"/>
              </a:rPr>
              <a:pPr/>
              <a:t>81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60339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E09F3F1-514C-4D8A-8D9A-6347E07FADF7}" type="slidenum">
              <a:rPr lang="en-US" altLang="en-US">
                <a:latin typeface="Times New Roman" panose="02020603050405020304" pitchFamily="18" charset="0"/>
              </a:rPr>
              <a:pPr/>
              <a:t>82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272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74796A-4518-4DC6-962E-B5E29F3ED25A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6047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512E516-8592-4FAC-9615-4B277288DBC9}" type="slidenum">
              <a:rPr lang="en-US" altLang="en-US">
                <a:latin typeface="Times New Roman" panose="02020603050405020304" pitchFamily="18" charset="0"/>
              </a:rPr>
              <a:pPr/>
              <a:t>83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89785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57CEA2D-3FA1-47A0-8396-7D378245AC43}" type="slidenum">
              <a:rPr lang="en-US" altLang="en-US">
                <a:latin typeface="Times New Roman" panose="02020603050405020304" pitchFamily="18" charset="0"/>
              </a:rPr>
              <a:pPr/>
              <a:t>84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56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1930D8F-FCCD-483D-BE10-9710DB788E1B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42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5644701-02C8-4ACC-9EDB-3BC6B5DB20B1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339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336699"/>
                </a:solidFill>
                <a:latin typeface="Helvetica" pitchFamily="-84" charset="0"/>
              </a:rPr>
              <a:t>Silberschatz, Galvin and Gagne ©2013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95575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336699"/>
                </a:solidFill>
                <a:latin typeface="Helvetica" pitchFamily="-84" charset="0"/>
              </a:rPr>
              <a:t>Operating System Concepts – 9</a:t>
            </a:r>
            <a:r>
              <a:rPr lang="en-US" altLang="en-US" sz="1000" b="1" baseline="3000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937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414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02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935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521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27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353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594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96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426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51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256088" y="6613525"/>
            <a:ext cx="447675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9.</a:t>
            </a:r>
            <a:fld id="{985855F8-A820-4874-815D-62DA3B0865CC}" type="slidenum"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panose="020B0604020202020204" pitchFamily="34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itchFamily="-84" charset="0"/>
              </a:rPr>
              <a:t>Silberschatz, Galvin and Gagne ©2013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8425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itchFamily="-84" charset="0"/>
              </a:rPr>
              <a:t>Operating System Concepts – 9</a:t>
            </a:r>
            <a:r>
              <a:rPr lang="en-US" altLang="en-US" sz="1000" b="1" baseline="3000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-84" charset="2"/>
        <a:buChar char="n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-84" charset="2"/>
        <a:buChar char="l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06450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Chapter 9:  Virtual Memory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Demand Paging: all or part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228" y="1067613"/>
            <a:ext cx="5270937" cy="55908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600" dirty="0"/>
              <a:t>Could bring entire process into memory at load time: need process size free frames</a:t>
            </a:r>
          </a:p>
          <a:p>
            <a:pPr>
              <a:lnSpc>
                <a:spcPct val="90000"/>
              </a:lnSpc>
            </a:pPr>
            <a:r>
              <a:rPr lang="en-US" altLang="en-US" sz="1600" dirty="0"/>
              <a:t>Or bring a page into memory only when it is needed (on </a:t>
            </a:r>
            <a:r>
              <a:rPr lang="en-US" altLang="en-US" sz="1600" b="1" dirty="0">
                <a:solidFill>
                  <a:srgbClr val="C00000"/>
                </a:solidFill>
              </a:rPr>
              <a:t>demand</a:t>
            </a:r>
            <a:r>
              <a:rPr lang="en-US" altLang="en-US" sz="16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Less I/O needed, no unnecessary I/O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Less memory needed 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Faster response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More users</a:t>
            </a:r>
          </a:p>
          <a:p>
            <a:pPr>
              <a:lnSpc>
                <a:spcPct val="90000"/>
              </a:lnSpc>
            </a:pPr>
            <a:r>
              <a:rPr lang="en-US" altLang="en-US" sz="1600" dirty="0"/>
              <a:t>Similar to paging system with swapping (diagram on right) but one page at a time!</a:t>
            </a:r>
          </a:p>
          <a:p>
            <a:pPr>
              <a:lnSpc>
                <a:spcPct val="90000"/>
              </a:lnSpc>
            </a:pPr>
            <a:r>
              <a:rPr lang="en-US" altLang="en-US" sz="1600" dirty="0"/>
              <a:t>Page is needed </a:t>
            </a:r>
            <a:r>
              <a:rPr lang="en-US" altLang="en-US" sz="1600" dirty="0">
                <a:sym typeface="Symbol" panose="05050102010706020507" pitchFamily="18" charset="2"/>
              </a:rPr>
              <a:t> reference to it through PMT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invalid reference  </a:t>
            </a:r>
            <a:r>
              <a:rPr lang="en-US" altLang="en-US" sz="1600" dirty="0">
                <a:sym typeface="Symbol" panose="05050102010706020507" pitchFamily="18" charset="2"/>
              </a:rPr>
              <a:t> abort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>
                <a:sym typeface="Symbol" panose="05050102010706020507" pitchFamily="18" charset="2"/>
              </a:rPr>
              <a:t>not-in-memory  bring to memory</a:t>
            </a:r>
          </a:p>
          <a:p>
            <a:pPr>
              <a:lnSpc>
                <a:spcPct val="90000"/>
              </a:lnSpc>
            </a:pPr>
            <a:r>
              <a:rPr lang="en-US" altLang="en-US" sz="1600" b="1" dirty="0">
                <a:solidFill>
                  <a:srgbClr val="3366FF"/>
                </a:solidFill>
                <a:sym typeface="Symbol" panose="05050102010706020507" pitchFamily="18" charset="2"/>
              </a:rPr>
              <a:t>Lazy swapper</a:t>
            </a:r>
            <a:r>
              <a:rPr lang="en-US" altLang="en-US" sz="1600" dirty="0">
                <a:solidFill>
                  <a:srgbClr val="3366FF"/>
                </a:solidFill>
                <a:sym typeface="Symbol" panose="05050102010706020507" pitchFamily="18" charset="2"/>
              </a:rPr>
              <a:t> </a:t>
            </a:r>
            <a:r>
              <a:rPr lang="en-US" altLang="en-US" sz="1600" dirty="0">
                <a:sym typeface="Symbol" panose="05050102010706020507" pitchFamily="18" charset="2"/>
              </a:rPr>
              <a:t>– never swaps a page into memory unless page will be needed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>
                <a:sym typeface="Symbol" panose="05050102010706020507" pitchFamily="18" charset="2"/>
              </a:rPr>
              <a:t>Swapper that deals with pages is a </a:t>
            </a:r>
            <a:r>
              <a:rPr lang="en-US" altLang="en-US" sz="1600" b="1" dirty="0">
                <a:solidFill>
                  <a:srgbClr val="3366FF"/>
                </a:solidFill>
                <a:sym typeface="Symbol" panose="05050102010706020507" pitchFamily="18" charset="2"/>
              </a:rPr>
              <a:t>pager</a:t>
            </a:r>
            <a:endParaRPr lang="en-US" altLang="en-US" sz="16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sz="1600" b="1" dirty="0">
                <a:solidFill>
                  <a:srgbClr val="C00000"/>
                </a:solidFill>
                <a:sym typeface="Symbol" panose="05050102010706020507" pitchFamily="18" charset="2"/>
              </a:rPr>
              <a:t>IMPORTANT: </a:t>
            </a:r>
            <a:r>
              <a:rPr lang="en-US" altLang="en-US" sz="1600" b="1" dirty="0">
                <a:solidFill>
                  <a:srgbClr val="3366FF"/>
                </a:solidFill>
                <a:sym typeface="Symbol" panose="05050102010706020507" pitchFamily="18" charset="2"/>
              </a:rPr>
              <a:t>In all cases, all pages of the job have an image on the disk: may not be current if page changes while in memory! </a:t>
            </a:r>
          </a:p>
          <a:p>
            <a:pPr>
              <a:lnSpc>
                <a:spcPct val="90000"/>
              </a:lnSpc>
            </a:pPr>
            <a:r>
              <a:rPr lang="en-US" altLang="en-US" sz="1600" b="1" dirty="0">
                <a:solidFill>
                  <a:srgbClr val="3366FF"/>
                </a:solidFill>
                <a:sym typeface="Symbol" panose="05050102010706020507" pitchFamily="18" charset="2"/>
              </a:rPr>
              <a:t>In RAM Changed page is </a:t>
            </a:r>
            <a:r>
              <a:rPr lang="en-US" altLang="en-US" sz="1600" b="1" dirty="0">
                <a:solidFill>
                  <a:srgbClr val="C00000"/>
                </a:solidFill>
                <a:sym typeface="Symbol" panose="05050102010706020507" pitchFamily="18" charset="2"/>
              </a:rPr>
              <a:t>dirty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>
              <a:sym typeface="Symbol" panose="05050102010706020507" pitchFamily="18" charset="2"/>
            </a:endParaRPr>
          </a:p>
        </p:txBody>
      </p:sp>
      <p:pic>
        <p:nvPicPr>
          <p:cNvPr id="12292" name="Picture 4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7" y="1711528"/>
            <a:ext cx="3878263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Disk into 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48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9225" y="612841"/>
            <a:ext cx="8044775" cy="1468878"/>
          </a:xfrm>
        </p:spPr>
        <p:txBody>
          <a:bodyPr/>
          <a:lstStyle/>
          <a:p>
            <a:pPr algn="l" eaLnBrk="1" hangingPunct="1"/>
            <a:r>
              <a:rPr lang="en-US" altLang="en-US" sz="2800" dirty="0">
                <a:solidFill>
                  <a:srgbClr val="C00000"/>
                </a:solidFill>
              </a:rPr>
              <a:t>Recall: </a:t>
            </a:r>
            <a:r>
              <a:rPr lang="en-US" altLang="en-US" sz="2800" dirty="0"/>
              <a:t>Valid (v) or Invalid (</a:t>
            </a:r>
            <a:r>
              <a:rPr lang="en-US" altLang="en-US" sz="2800" dirty="0" err="1"/>
              <a:t>i</a:t>
            </a:r>
            <a:r>
              <a:rPr lang="en-US" altLang="en-US" sz="2800" dirty="0"/>
              <a:t>) Bit In  Page Table </a:t>
            </a:r>
            <a:r>
              <a:rPr lang="en-US" altLang="en-US" sz="2800" i="1" dirty="0" err="1">
                <a:solidFill>
                  <a:srgbClr val="C00000"/>
                </a:solidFill>
              </a:rPr>
              <a:t>i</a:t>
            </a:r>
            <a:r>
              <a:rPr lang="en-US" altLang="en-US" sz="2800" dirty="0"/>
              <a:t> in unused entries of index page</a:t>
            </a:r>
            <a:br>
              <a:rPr lang="en-US" altLang="en-US" sz="2800" dirty="0"/>
            </a:br>
            <a:r>
              <a:rPr lang="en-US" altLang="en-US" sz="2800" dirty="0"/>
              <a:t>We’ll use another v/</a:t>
            </a:r>
            <a:r>
              <a:rPr lang="en-US" altLang="en-US" sz="2800" dirty="0" err="1"/>
              <a:t>i</a:t>
            </a:r>
            <a:r>
              <a:rPr lang="en-US" altLang="en-US" sz="2800" dirty="0"/>
              <a:t> bit for in memory or not</a:t>
            </a:r>
            <a:br>
              <a:rPr lang="en-US" altLang="en-US" sz="2800" dirty="0"/>
            </a:br>
            <a:endParaRPr lang="en-US" altLang="en-US" sz="2800" dirty="0"/>
          </a:p>
        </p:txBody>
      </p:sp>
      <p:pic>
        <p:nvPicPr>
          <p:cNvPr id="12390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193" y="2477155"/>
            <a:ext cx="4674411" cy="405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149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576262"/>
          </a:xfrm>
        </p:spPr>
        <p:txBody>
          <a:bodyPr/>
          <a:lstStyle/>
          <a:p>
            <a:r>
              <a:rPr lang="en-US" altLang="en-US"/>
              <a:t>Basic Concepts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06450" y="1144588"/>
            <a:ext cx="7512050" cy="4530725"/>
          </a:xfrm>
        </p:spPr>
        <p:txBody>
          <a:bodyPr/>
          <a:lstStyle/>
          <a:p>
            <a:r>
              <a:rPr lang="en-US" altLang="en-US" dirty="0"/>
              <a:t>With swapping, pager guesses which pages will be used before swapping out again</a:t>
            </a:r>
          </a:p>
          <a:p>
            <a:r>
              <a:rPr lang="en-US" altLang="en-US" dirty="0"/>
              <a:t>Instead, pager brings in only those pages into memory</a:t>
            </a:r>
          </a:p>
          <a:p>
            <a:r>
              <a:rPr lang="en-US" altLang="en-US" dirty="0"/>
              <a:t>How to determine that set of pages?</a:t>
            </a:r>
          </a:p>
          <a:p>
            <a:pPr lvl="1"/>
            <a:r>
              <a:rPr lang="en-US" altLang="en-US" dirty="0"/>
              <a:t>Need new MMU functionality to implement demand paging</a:t>
            </a:r>
          </a:p>
          <a:p>
            <a:r>
              <a:rPr lang="en-US" altLang="en-US" dirty="0"/>
              <a:t>If pages needed are already </a:t>
            </a:r>
            <a:r>
              <a:rPr lang="en-US" altLang="en-US" b="1" dirty="0">
                <a:solidFill>
                  <a:srgbClr val="3366FF"/>
                </a:solidFill>
              </a:rPr>
              <a:t>memory resident (in RAM)</a:t>
            </a:r>
          </a:p>
          <a:p>
            <a:pPr lvl="1"/>
            <a:r>
              <a:rPr lang="en-US" altLang="en-US" dirty="0"/>
              <a:t>No difference from non demand-paging</a:t>
            </a:r>
          </a:p>
          <a:p>
            <a:r>
              <a:rPr lang="en-US" altLang="en-US" dirty="0"/>
              <a:t>If page needed and not memory resident</a:t>
            </a:r>
          </a:p>
          <a:p>
            <a:pPr lvl="1"/>
            <a:r>
              <a:rPr lang="en-US" altLang="en-US" dirty="0"/>
              <a:t>Need to detect and load the page into memory from storage</a:t>
            </a:r>
          </a:p>
          <a:p>
            <a:pPr lvl="2"/>
            <a:r>
              <a:rPr lang="en-US" altLang="en-US" dirty="0"/>
              <a:t>Without changing program behavior</a:t>
            </a:r>
          </a:p>
          <a:p>
            <a:pPr lvl="2"/>
            <a:r>
              <a:rPr lang="en-US" altLang="en-US" dirty="0"/>
              <a:t>Without programmer needing to change code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62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Valid-Invalid Bit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478" y="1046163"/>
            <a:ext cx="7410450" cy="5472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/>
              <a:t>With each page table entry a valid–invalid bit is associated</a:t>
            </a:r>
            <a:br>
              <a:rPr lang="en-US" altLang="en-US" sz="2000" dirty="0"/>
            </a:br>
            <a:r>
              <a:rPr lang="en-US" altLang="en-US" sz="2000" dirty="0"/>
              <a:t>(</a:t>
            </a:r>
            <a:r>
              <a:rPr lang="en-US" altLang="en-US" sz="2000" b="1" dirty="0">
                <a:solidFill>
                  <a:srgbClr val="FF0000"/>
                </a:solidFill>
              </a:rPr>
              <a:t>v</a:t>
            </a:r>
            <a:r>
              <a:rPr lang="en-US" altLang="en-US" sz="2000" dirty="0"/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 in-memory – </a:t>
            </a:r>
            <a:r>
              <a:rPr lang="en-US" altLang="en-US" sz="2000" b="1" dirty="0">
                <a:solidFill>
                  <a:srgbClr val="3366FF"/>
                </a:solidFill>
                <a:sym typeface="Symbol" panose="05050102010706020507" pitchFamily="18" charset="2"/>
              </a:rPr>
              <a:t>memory resident</a:t>
            </a:r>
            <a:r>
              <a:rPr lang="en-US" altLang="en-US" sz="2000" dirty="0">
                <a:sym typeface="Symbol" panose="05050102010706020507" pitchFamily="18" charset="2"/>
              </a:rPr>
              <a:t>,</a:t>
            </a:r>
            <a:r>
              <a:rPr lang="en-US" alt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altLang="en-US" sz="2000" dirty="0">
                <a:sym typeface="Symbol" panose="05050102010706020507" pitchFamily="18" charset="2"/>
              </a:rPr>
              <a:t>  not-in-memory)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sym typeface="Symbol" panose="05050102010706020507" pitchFamily="18" charset="2"/>
              </a:rPr>
              <a:t>Initially valid–invalid bit is set to</a:t>
            </a:r>
            <a:r>
              <a:rPr lang="en-US" altLang="en-US" sz="2000" b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altLang="en-US" sz="2000" b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ym typeface="Symbol" panose="05050102010706020507" pitchFamily="18" charset="2"/>
              </a:rPr>
              <a:t>on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      all entries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sym typeface="Symbol" panose="05050102010706020507" pitchFamily="18" charset="2"/>
              </a:rPr>
              <a:t>Example of a page table snapshot:</a:t>
            </a:r>
            <a:br>
              <a:rPr lang="en-US" altLang="en-US" sz="2000" dirty="0">
                <a:sym typeface="Symbol" panose="05050102010706020507" pitchFamily="18" charset="2"/>
              </a:rPr>
            </a:br>
            <a:r>
              <a:rPr lang="en-US" altLang="en-US" sz="2000" dirty="0">
                <a:sym typeface="Symbol" panose="05050102010706020507" pitchFamily="18" charset="2"/>
              </a:rPr>
              <a:t/>
            </a:r>
            <a:br>
              <a:rPr lang="en-US" altLang="en-US" sz="2000" dirty="0">
                <a:sym typeface="Symbol" panose="05050102010706020507" pitchFamily="18" charset="2"/>
              </a:rPr>
            </a:br>
            <a:r>
              <a:rPr lang="en-US" altLang="en-US" sz="2000" dirty="0">
                <a:sym typeface="Symbol" panose="05050102010706020507" pitchFamily="18" charset="2"/>
              </a:rPr>
              <a:t/>
            </a:r>
            <a:br>
              <a:rPr lang="en-US" altLang="en-US" sz="2000" dirty="0">
                <a:sym typeface="Symbol" panose="05050102010706020507" pitchFamily="18" charset="2"/>
              </a:rPr>
            </a:br>
            <a:endParaRPr lang="en-US" altLang="en-US" sz="20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sz="2000" dirty="0">
                <a:sym typeface="Symbol" panose="05050102010706020507" pitchFamily="18" charset="2"/>
              </a:rPr>
              <a:t>During MMU address translation,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 if valid–invalid bit in page table entry is</a:t>
            </a:r>
            <a:r>
              <a:rPr lang="en-US" altLang="en-US" sz="2000" b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altLang="en-US" sz="2000" dirty="0">
                <a:sym typeface="Symbol" panose="05050102010706020507" pitchFamily="18" charset="2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000" dirty="0">
                <a:sym typeface="Symbol" panose="05050102010706020507" pitchFamily="18" charset="2"/>
              </a:rPr>
              <a:t>     page fault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sz="2000" b="1" dirty="0">
                <a:solidFill>
                  <a:srgbClr val="002060"/>
                </a:solidFill>
                <a:sym typeface="Symbol" panose="05050102010706020507" pitchFamily="18" charset="2"/>
              </a:rPr>
              <a:t>Note the overloading: could also have v/</a:t>
            </a:r>
            <a:r>
              <a:rPr lang="en-US" altLang="en-US" sz="2000" b="1" dirty="0" err="1">
                <a:solidFill>
                  <a:srgbClr val="002060"/>
                </a:solidFill>
                <a:sym typeface="Symbol" panose="05050102010706020507" pitchFamily="18" charset="2"/>
              </a:rPr>
              <a:t>i</a:t>
            </a:r>
            <a:r>
              <a:rPr lang="en-US" altLang="en-US" sz="2000" b="1" dirty="0">
                <a:solidFill>
                  <a:srgbClr val="002060"/>
                </a:solidFill>
                <a:sym typeface="Symbol" panose="05050102010706020507" pitchFamily="18" charset="2"/>
              </a:rPr>
              <a:t> for page </a:t>
            </a:r>
            <a:r>
              <a:rPr lang="en-US" altLang="en-US" sz="2000" b="1" dirty="0">
                <a:solidFill>
                  <a:srgbClr val="C00000"/>
                </a:solidFill>
                <a:sym typeface="Symbol" panose="05050102010706020507" pitchFamily="18" charset="2"/>
              </a:rPr>
              <a:t>in job or not</a:t>
            </a:r>
            <a:r>
              <a:rPr lang="en-US" altLang="en-US" sz="2000" b="1" dirty="0">
                <a:solidFill>
                  <a:srgbClr val="002060"/>
                </a:solidFill>
                <a:sym typeface="Symbol" panose="05050102010706020507" pitchFamily="18" charset="2"/>
              </a:rPr>
              <a:t> to avoid access violations.</a:t>
            </a: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84" y="1732537"/>
            <a:ext cx="282892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39700"/>
            <a:ext cx="8296275" cy="501650"/>
          </a:xfrm>
        </p:spPr>
        <p:txBody>
          <a:bodyPr/>
          <a:lstStyle/>
          <a:p>
            <a:pPr eaLnBrk="1" hangingPunct="1"/>
            <a:r>
              <a:rPr lang="en-US" altLang="en-US" sz="2000"/>
              <a:t>Page Table When Some Pages Are Not in Main Memory</a:t>
            </a:r>
          </a:p>
        </p:txBody>
      </p:sp>
      <p:pic>
        <p:nvPicPr>
          <p:cNvPr id="15363" name="Picture 4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174750"/>
            <a:ext cx="4967288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Page Fault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904875"/>
            <a:ext cx="7138987" cy="421005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If there is a reference to a page, first reference to that page will trap to operating system: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>
                <a:solidFill>
                  <a:srgbClr val="3366FF"/>
                </a:solidFill>
                <a:sym typeface="Symbol" panose="05050102010706020507" pitchFamily="18" charset="2"/>
              </a:rPr>
              <a:t>              </a:t>
            </a:r>
            <a:r>
              <a:rPr lang="en-US" altLang="en-US" b="1">
                <a:solidFill>
                  <a:srgbClr val="3366FF"/>
                </a:solidFill>
                <a:sym typeface="Symbol" panose="05050102010706020507" pitchFamily="18" charset="2"/>
              </a:rPr>
              <a:t>page fault</a:t>
            </a:r>
          </a:p>
          <a:p>
            <a:pPr>
              <a:lnSpc>
                <a:spcPct val="90000"/>
              </a:lnSpc>
              <a:buFont typeface="Monotype Sorts" pitchFamily="-84" charset="2"/>
              <a:buAutoNum type="arabicPeriod"/>
            </a:pPr>
            <a:r>
              <a:rPr lang="en-US" altLang="en-US">
                <a:sym typeface="Symbol" panose="05050102010706020507" pitchFamily="18" charset="2"/>
              </a:rPr>
              <a:t>Operating system looks at another table to decide:</a:t>
            </a:r>
          </a:p>
          <a:p>
            <a:pPr marL="798513" lvl="1" indent="-341313">
              <a:lnSpc>
                <a:spcPct val="90000"/>
              </a:lnSpc>
            </a:pPr>
            <a:r>
              <a:rPr lang="en-US" altLang="en-US"/>
              <a:t>Invalid reference </a:t>
            </a:r>
            <a:r>
              <a:rPr lang="en-US" altLang="en-US">
                <a:sym typeface="Symbol" panose="05050102010706020507" pitchFamily="18" charset="2"/>
              </a:rPr>
              <a:t> abort</a:t>
            </a:r>
          </a:p>
          <a:p>
            <a:pPr marL="798513" lvl="1" indent="-341313">
              <a:lnSpc>
                <a:spcPct val="90000"/>
              </a:lnSpc>
            </a:pPr>
            <a:r>
              <a:rPr lang="en-US" altLang="en-US">
                <a:sym typeface="Symbol" panose="05050102010706020507" pitchFamily="18" charset="2"/>
              </a:rPr>
              <a:t>Just not in memory</a:t>
            </a:r>
          </a:p>
          <a:p>
            <a:pPr>
              <a:lnSpc>
                <a:spcPct val="90000"/>
              </a:lnSpc>
              <a:buFont typeface="Monotype Sorts" pitchFamily="-84" charset="2"/>
              <a:buAutoNum type="arabicPeriod"/>
            </a:pPr>
            <a:r>
              <a:rPr lang="en-US" altLang="en-US">
                <a:sym typeface="Symbol" panose="05050102010706020507" pitchFamily="18" charset="2"/>
              </a:rPr>
              <a:t>Find free frame</a:t>
            </a:r>
          </a:p>
          <a:p>
            <a:pPr>
              <a:lnSpc>
                <a:spcPct val="90000"/>
              </a:lnSpc>
              <a:buFont typeface="Monotype Sorts" pitchFamily="-84" charset="2"/>
              <a:buAutoNum type="arabicPeriod"/>
            </a:pPr>
            <a:r>
              <a:rPr lang="en-US" altLang="en-US">
                <a:sym typeface="Symbol" panose="05050102010706020507" pitchFamily="18" charset="2"/>
              </a:rPr>
              <a:t>Swap page into frame via scheduled disk operation</a:t>
            </a:r>
          </a:p>
          <a:p>
            <a:pPr>
              <a:lnSpc>
                <a:spcPct val="90000"/>
              </a:lnSpc>
              <a:buFont typeface="Monotype Sorts" pitchFamily="-84" charset="2"/>
              <a:buAutoNum type="arabicPeriod"/>
            </a:pPr>
            <a:r>
              <a:rPr lang="en-US" altLang="en-US">
                <a:sym typeface="Symbol" panose="05050102010706020507" pitchFamily="18" charset="2"/>
              </a:rPr>
              <a:t>Reset tables to indicate page now in memory</a:t>
            </a:r>
            <a:br>
              <a:rPr lang="en-US" altLang="en-US">
                <a:sym typeface="Symbol" panose="05050102010706020507" pitchFamily="18" charset="2"/>
              </a:rPr>
            </a:br>
            <a:r>
              <a:rPr lang="en-US" altLang="en-US">
                <a:sym typeface="Symbol" panose="05050102010706020507" pitchFamily="18" charset="2"/>
              </a:rPr>
              <a:t>Set validation bit = </a:t>
            </a:r>
            <a:r>
              <a:rPr lang="en-US" altLang="en-US" b="1">
                <a:solidFill>
                  <a:srgbClr val="FF0000"/>
                </a:solidFill>
                <a:sym typeface="Symbol" panose="05050102010706020507" pitchFamily="18" charset="2"/>
              </a:rPr>
              <a:t>v</a:t>
            </a:r>
            <a:endParaRPr lang="en-US" altLang="en-US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AutoNum type="arabicPeriod"/>
            </a:pPr>
            <a:r>
              <a:rPr lang="en-US" altLang="en-US">
                <a:sym typeface="Symbol" panose="05050102010706020507" pitchFamily="18" charset="2"/>
              </a:rPr>
              <a:t>Restart the instruction that caused the page fault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90563" y="188913"/>
            <a:ext cx="7996237" cy="576262"/>
          </a:xfrm>
        </p:spPr>
        <p:txBody>
          <a:bodyPr/>
          <a:lstStyle/>
          <a:p>
            <a:pPr eaLnBrk="1" hangingPunct="1"/>
            <a:r>
              <a:rPr lang="en-US" altLang="en-US"/>
              <a:t>Steps in Handling a Page Fault</a:t>
            </a:r>
          </a:p>
        </p:txBody>
      </p:sp>
      <p:pic>
        <p:nvPicPr>
          <p:cNvPr id="17411" name="Picture 4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1217613"/>
            <a:ext cx="5800725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576262"/>
          </a:xfrm>
        </p:spPr>
        <p:txBody>
          <a:bodyPr/>
          <a:lstStyle/>
          <a:p>
            <a:r>
              <a:rPr lang="en-US" altLang="en-US"/>
              <a:t>Aspects of Demand Paging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857250" y="1081088"/>
            <a:ext cx="7740650" cy="488791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altLang="en-US" dirty="0"/>
              <a:t>Extreme case – start process with </a:t>
            </a:r>
            <a:r>
              <a:rPr lang="en-US" altLang="en-US" b="1" i="1" dirty="0">
                <a:solidFill>
                  <a:srgbClr val="C00000"/>
                </a:solidFill>
              </a:rPr>
              <a:t>no</a:t>
            </a:r>
            <a:r>
              <a:rPr lang="en-US" altLang="en-US" dirty="0"/>
              <a:t> pages in memory</a:t>
            </a:r>
          </a:p>
          <a:p>
            <a:pPr lvl="1"/>
            <a:r>
              <a:rPr lang="en-US" altLang="en-US" dirty="0"/>
              <a:t>OS sets instruction pointer to first instruction of process, non-memory-resident -&gt; page fault</a:t>
            </a:r>
          </a:p>
          <a:p>
            <a:pPr lvl="1"/>
            <a:r>
              <a:rPr lang="en-US" altLang="en-US" dirty="0"/>
              <a:t>And for every other process pages on first access</a:t>
            </a: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Pure demand paging</a:t>
            </a:r>
          </a:p>
          <a:p>
            <a:pPr>
              <a:buFont typeface="+mj-lt"/>
              <a:buAutoNum type="arabicPeriod"/>
            </a:pPr>
            <a:r>
              <a:rPr lang="en-US" altLang="en-US" dirty="0"/>
              <a:t>Actually, a given instruction could access </a:t>
            </a:r>
            <a:r>
              <a:rPr lang="en-US" altLang="en-US" dirty="0">
                <a:solidFill>
                  <a:srgbClr val="C00000"/>
                </a:solidFill>
              </a:rPr>
              <a:t>multiple</a:t>
            </a:r>
            <a:r>
              <a:rPr lang="en-US" altLang="en-US" dirty="0"/>
              <a:t> pages -&gt; multiple page faults</a:t>
            </a:r>
          </a:p>
          <a:p>
            <a:pPr lvl="1"/>
            <a:r>
              <a:rPr lang="en-US" altLang="en-US" dirty="0"/>
              <a:t>Consider fetch and decode of instruction which adds 2 numbers from memory and stores result back to memory</a:t>
            </a:r>
          </a:p>
          <a:p>
            <a:pPr lvl="1"/>
            <a:r>
              <a:rPr lang="en-US" altLang="en-US" dirty="0"/>
              <a:t>Pain decreased because of </a:t>
            </a:r>
            <a:r>
              <a:rPr lang="en-US" altLang="en-US" b="1" dirty="0">
                <a:solidFill>
                  <a:srgbClr val="3366FF"/>
                </a:solidFill>
              </a:rPr>
              <a:t>locality of reference</a:t>
            </a:r>
          </a:p>
          <a:p>
            <a:pPr>
              <a:buFont typeface="+mj-lt"/>
              <a:buAutoNum type="arabicPeriod"/>
            </a:pPr>
            <a:r>
              <a:rPr lang="en-US" altLang="en-US" dirty="0"/>
              <a:t>Hardware support needed for demand paging</a:t>
            </a:r>
          </a:p>
          <a:p>
            <a:pPr lvl="1"/>
            <a:r>
              <a:rPr lang="en-US" altLang="en-US" dirty="0"/>
              <a:t>Page table with valid / invalid bit</a:t>
            </a:r>
          </a:p>
          <a:p>
            <a:pPr lvl="1"/>
            <a:r>
              <a:rPr lang="en-US" altLang="en-US" dirty="0"/>
              <a:t>Secondary memory (swap device with </a:t>
            </a:r>
            <a:r>
              <a:rPr lang="en-US" altLang="en-US" b="1" dirty="0">
                <a:solidFill>
                  <a:srgbClr val="3366FF"/>
                </a:solidFill>
              </a:rPr>
              <a:t>swap space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Instruction restart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17563" y="201613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/>
              <a:t>Performance of Demand Paging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620" y="837248"/>
            <a:ext cx="8961121" cy="5502592"/>
          </a:xfrm>
        </p:spPr>
        <p:txBody>
          <a:bodyPr/>
          <a:lstStyle/>
          <a:p>
            <a:pPr marL="0" indent="0">
              <a:buNone/>
              <a:tabLst>
                <a:tab pos="2163763" algn="l"/>
                <a:tab pos="2855913" algn="l"/>
              </a:tabLst>
            </a:pPr>
            <a:r>
              <a:rPr lang="en-US" altLang="en-US" sz="2000" dirty="0"/>
              <a:t>Stages in Demand Paging (</a:t>
            </a:r>
            <a:r>
              <a:rPr lang="en-US" altLang="en-US" sz="2000" b="1" dirty="0"/>
              <a:t>worst case</a:t>
            </a:r>
            <a:r>
              <a:rPr lang="en-US" altLang="en-US" sz="2000" dirty="0"/>
              <a:t>)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2000" dirty="0"/>
              <a:t>Trap to the operating system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2000" dirty="0">
                <a:solidFill>
                  <a:srgbClr val="C00000"/>
                </a:solidFill>
              </a:rPr>
              <a:t>Save the user registers and process </a:t>
            </a:r>
            <a:r>
              <a:rPr lang="en-US" altLang="en-US" sz="2000" dirty="0" smtClean="0">
                <a:solidFill>
                  <a:srgbClr val="C00000"/>
                </a:solidFill>
              </a:rPr>
              <a:t>state (PCB?)</a:t>
            </a:r>
            <a:endParaRPr lang="en-US" altLang="en-US" sz="2000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2000" dirty="0"/>
              <a:t>Determine that the interrupt was a page fault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2000" dirty="0"/>
              <a:t>Check that </a:t>
            </a:r>
            <a:r>
              <a:rPr lang="en-US" altLang="en-US" sz="2000" dirty="0" smtClean="0"/>
              <a:t>page </a:t>
            </a:r>
            <a:r>
              <a:rPr lang="en-US" altLang="en-US" sz="2000" dirty="0"/>
              <a:t>reference </a:t>
            </a:r>
            <a:r>
              <a:rPr lang="en-US" altLang="en-US" sz="2000" dirty="0" smtClean="0"/>
              <a:t>is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legal and </a:t>
            </a:r>
            <a:r>
              <a:rPr lang="en-US" altLang="en-US" sz="2000" dirty="0" smtClean="0"/>
              <a:t>find </a:t>
            </a:r>
            <a:r>
              <a:rPr lang="en-US" altLang="en-US" sz="2000" dirty="0"/>
              <a:t>location of the page </a:t>
            </a:r>
            <a:r>
              <a:rPr lang="en-US" altLang="en-US" sz="2000" dirty="0" smtClean="0"/>
              <a:t>on </a:t>
            </a:r>
            <a:r>
              <a:rPr lang="en-US" altLang="en-US" sz="2000" dirty="0"/>
              <a:t>disk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2000" dirty="0"/>
              <a:t>Issue a read </a:t>
            </a:r>
            <a:r>
              <a:rPr lang="en-US" altLang="en-US" sz="2000" b="1" dirty="0">
                <a:solidFill>
                  <a:srgbClr val="7030A0"/>
                </a:solidFill>
              </a:rPr>
              <a:t>from the disk to a free </a:t>
            </a:r>
            <a:r>
              <a:rPr lang="en-US" altLang="en-US" sz="2000" dirty="0"/>
              <a:t>frame</a:t>
            </a:r>
            <a:r>
              <a:rPr lang="en-US" altLang="en-US" sz="2000" dirty="0" smtClean="0"/>
              <a:t>:</a:t>
            </a:r>
            <a:r>
              <a:rPr lang="en-US" altLang="en-US" sz="2000" dirty="0" smtClean="0">
                <a:solidFill>
                  <a:srgbClr val="FF0000"/>
                </a:solidFill>
              </a:rPr>
              <a:t>[takes time]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2000" dirty="0"/>
              <a:t>While waiting, allocate the CPU to some other user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2000" dirty="0"/>
              <a:t>Receive an interrupt from the disk I/O subsystem (I/O </a:t>
            </a:r>
            <a:r>
              <a:rPr lang="en-US" altLang="en-US" sz="2000" dirty="0" err="1" smtClean="0"/>
              <a:t>completed:</a:t>
            </a:r>
            <a:r>
              <a:rPr lang="en-US" altLang="en-US" sz="2000" dirty="0" err="1">
                <a:solidFill>
                  <a:srgbClr val="FF0000"/>
                </a:solidFill>
              </a:rPr>
              <a:t>p</a:t>
            </a:r>
            <a:r>
              <a:rPr lang="en-US" altLang="en-US" sz="2000" dirty="0" err="1" smtClean="0">
                <a:solidFill>
                  <a:srgbClr val="FF0000"/>
                </a:solidFill>
              </a:rPr>
              <a:t>age</a:t>
            </a:r>
            <a:r>
              <a:rPr lang="en-US" altLang="en-US" sz="2000" dirty="0" smtClean="0">
                <a:solidFill>
                  <a:srgbClr val="FF0000"/>
                </a:solidFill>
              </a:rPr>
              <a:t> in]</a:t>
            </a:r>
            <a:r>
              <a:rPr lang="en-US" altLang="en-US" sz="2000" dirty="0" smtClean="0"/>
              <a:t>)</a:t>
            </a:r>
            <a:endParaRPr lang="en-US" altLang="en-US" sz="2000" dirty="0"/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2000" dirty="0"/>
              <a:t>Save </a:t>
            </a:r>
            <a:r>
              <a:rPr lang="en-US" altLang="en-US" sz="2000" dirty="0" smtClean="0"/>
              <a:t>the process </a:t>
            </a:r>
            <a:r>
              <a:rPr lang="en-US" altLang="en-US" sz="2000" dirty="0"/>
              <a:t>state for the other </a:t>
            </a:r>
            <a:r>
              <a:rPr lang="en-US" altLang="en-US" sz="2000" dirty="0" smtClean="0"/>
              <a:t>user [another context switch]</a:t>
            </a:r>
            <a:endParaRPr lang="en-US" altLang="en-US" sz="2000" dirty="0"/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2000" dirty="0"/>
              <a:t>Correct the page table and other tables to show page is now in memory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2000" dirty="0"/>
              <a:t>Wait for the CPU to be allocated to this process again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2000" dirty="0">
                <a:solidFill>
                  <a:srgbClr val="00B050"/>
                </a:solidFill>
              </a:rPr>
              <a:t>Restore the user registers, process state, and new page table, and then resume the interrupted </a:t>
            </a:r>
            <a:r>
              <a:rPr lang="en-US" altLang="en-US" sz="2000" dirty="0" smtClean="0">
                <a:solidFill>
                  <a:srgbClr val="00B050"/>
                </a:solidFill>
              </a:rPr>
              <a:t>instruction!</a:t>
            </a:r>
            <a:endParaRPr lang="en-US" altLang="en-US" sz="2000" dirty="0">
              <a:solidFill>
                <a:srgbClr val="00B050"/>
              </a:solidFill>
            </a:endParaRPr>
          </a:p>
          <a:p>
            <a:pPr>
              <a:tabLst>
                <a:tab pos="2163763" algn="l"/>
                <a:tab pos="2855913" algn="l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82663" y="195263"/>
            <a:ext cx="7704137" cy="576262"/>
          </a:xfrm>
        </p:spPr>
        <p:txBody>
          <a:bodyPr/>
          <a:lstStyle/>
          <a:p>
            <a:pPr eaLnBrk="1" hangingPunct="1"/>
            <a:r>
              <a:rPr lang="en-US" altLang="en-US"/>
              <a:t>Chapter 9:  Virtual Memory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23950"/>
            <a:ext cx="8229600" cy="4530725"/>
          </a:xfrm>
        </p:spPr>
        <p:txBody>
          <a:bodyPr/>
          <a:lstStyle/>
          <a:p>
            <a:r>
              <a:rPr lang="en-US" altLang="en-US" dirty="0"/>
              <a:t>Background</a:t>
            </a:r>
          </a:p>
          <a:p>
            <a:r>
              <a:rPr lang="en-US" altLang="en-US" dirty="0"/>
              <a:t>Demand Paging</a:t>
            </a:r>
          </a:p>
          <a:p>
            <a:r>
              <a:rPr lang="en-US" altLang="en-US" dirty="0"/>
              <a:t>Copy-on-Write</a:t>
            </a:r>
          </a:p>
          <a:p>
            <a:r>
              <a:rPr lang="en-US" altLang="en-US" dirty="0"/>
              <a:t>Page Replacement</a:t>
            </a:r>
          </a:p>
          <a:p>
            <a:r>
              <a:rPr lang="en-US" altLang="en-US" dirty="0"/>
              <a:t>Allocation of Frames </a:t>
            </a:r>
          </a:p>
          <a:p>
            <a:r>
              <a:rPr lang="en-US" altLang="en-US" dirty="0"/>
              <a:t>Thrashing</a:t>
            </a:r>
          </a:p>
          <a:p>
            <a:r>
              <a:rPr lang="en-US" altLang="en-US" dirty="0"/>
              <a:t>Memory-Mapped Files</a:t>
            </a:r>
          </a:p>
          <a:p>
            <a:r>
              <a:rPr lang="en-US" altLang="en-US" dirty="0"/>
              <a:t>Allocating Kernel Memory</a:t>
            </a:r>
          </a:p>
          <a:p>
            <a:r>
              <a:rPr lang="en-US" altLang="en-US" dirty="0"/>
              <a:t>Other Considerations</a:t>
            </a:r>
          </a:p>
          <a:p>
            <a:r>
              <a:rPr lang="en-US" altLang="en-US" dirty="0"/>
              <a:t>Operating-System Examples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04925" y="188913"/>
            <a:ext cx="7942263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Performance of Demand </a:t>
            </a:r>
            <a:r>
              <a:rPr lang="en-US" altLang="en-US" dirty="0" err="1" smtClean="0"/>
              <a:t>Paging:</a:t>
            </a:r>
            <a:r>
              <a:rPr lang="en-US" altLang="en-US" dirty="0" err="1" smtClean="0"/>
              <a:t>EAT</a:t>
            </a:r>
            <a:endParaRPr lang="en-US" alt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298" y="1119188"/>
            <a:ext cx="8905702" cy="4646612"/>
          </a:xfrm>
        </p:spPr>
        <p:txBody>
          <a:bodyPr/>
          <a:lstStyle/>
          <a:p>
            <a:pPr>
              <a:tabLst>
                <a:tab pos="2163763" algn="l"/>
                <a:tab pos="2855913" algn="l"/>
              </a:tabLst>
            </a:pPr>
            <a:r>
              <a:rPr lang="en-US" altLang="en-US" dirty="0"/>
              <a:t>Three major activities</a:t>
            </a:r>
          </a:p>
          <a:p>
            <a:pPr lvl="1">
              <a:tabLst>
                <a:tab pos="2163763" algn="l"/>
                <a:tab pos="2855913" algn="l"/>
              </a:tabLst>
            </a:pPr>
            <a:r>
              <a:rPr lang="en-US" altLang="en-US" dirty="0"/>
              <a:t>Service the interrupt – careful </a:t>
            </a:r>
            <a:r>
              <a:rPr lang="en-US" altLang="en-US" dirty="0" smtClean="0"/>
              <a:t>coding: several </a:t>
            </a:r>
            <a:r>
              <a:rPr lang="en-US" altLang="en-US" dirty="0"/>
              <a:t>hundred instructions needed</a:t>
            </a:r>
          </a:p>
          <a:p>
            <a:pPr lvl="1">
              <a:tabLst>
                <a:tab pos="2163763" algn="l"/>
                <a:tab pos="2855913" algn="l"/>
              </a:tabLst>
            </a:pPr>
            <a:r>
              <a:rPr lang="en-US" altLang="en-US" dirty="0"/>
              <a:t>Read the page – lots of time [may need to save the victim if </a:t>
            </a:r>
            <a:r>
              <a:rPr lang="en-US" altLang="en-US" b="1" dirty="0">
                <a:solidFill>
                  <a:srgbClr val="FF0000"/>
                </a:solidFill>
              </a:rPr>
              <a:t>dirty</a:t>
            </a:r>
            <a:r>
              <a:rPr lang="en-US" altLang="en-US" dirty="0"/>
              <a:t>]</a:t>
            </a:r>
          </a:p>
          <a:p>
            <a:pPr lvl="1">
              <a:tabLst>
                <a:tab pos="2163763" algn="l"/>
                <a:tab pos="2855913" algn="l"/>
              </a:tabLst>
            </a:pPr>
            <a:r>
              <a:rPr lang="en-US" altLang="en-US" dirty="0"/>
              <a:t>Restart the process – again just a small amount of time</a:t>
            </a:r>
          </a:p>
          <a:p>
            <a:pPr>
              <a:tabLst>
                <a:tab pos="2163763" algn="l"/>
                <a:tab pos="2855913" algn="l"/>
              </a:tabLst>
            </a:pPr>
            <a:r>
              <a:rPr lang="en-US" altLang="en-US" dirty="0"/>
              <a:t>Page Fault Rate 0 </a:t>
            </a:r>
            <a:r>
              <a:rPr lang="en-US" altLang="en-US" dirty="0">
                <a:sym typeface="Symbol" panose="05050102010706020507" pitchFamily="18" charset="2"/>
              </a:rPr>
              <a:t>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  1</a:t>
            </a:r>
          </a:p>
          <a:p>
            <a:pPr lvl="1"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if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 = 0 no page faults </a:t>
            </a:r>
          </a:p>
          <a:p>
            <a:pPr lvl="1"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if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 = 1, every reference is a fault</a:t>
            </a:r>
          </a:p>
          <a:p>
            <a:pPr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Effective Access Time (EAT)</a:t>
            </a:r>
          </a:p>
          <a:p>
            <a:pPr>
              <a:buFont typeface="Monotype Sorts" pitchFamily="-84" charset="2"/>
              <a:buNone/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	</a:t>
            </a:r>
            <a:r>
              <a:rPr lang="en-US" altLang="en-US" b="1" dirty="0">
                <a:solidFill>
                  <a:srgbClr val="C00000"/>
                </a:solidFill>
                <a:sym typeface="Symbol" panose="05050102010706020507" pitchFamily="18" charset="2"/>
              </a:rPr>
              <a:t>EAT = (1 – </a:t>
            </a:r>
            <a:r>
              <a:rPr lang="en-US" altLang="en-US" b="1" i="1" dirty="0">
                <a:solidFill>
                  <a:srgbClr val="C00000"/>
                </a:solidFill>
                <a:sym typeface="Symbol" panose="05050102010706020507" pitchFamily="18" charset="2"/>
              </a:rPr>
              <a:t>p</a:t>
            </a:r>
            <a:r>
              <a:rPr lang="en-US" altLang="en-US" b="1" dirty="0">
                <a:solidFill>
                  <a:srgbClr val="C00000"/>
                </a:solidFill>
                <a:sym typeface="Symbol" panose="05050102010706020507" pitchFamily="18" charset="2"/>
              </a:rPr>
              <a:t>) x memory access+ </a:t>
            </a:r>
            <a:r>
              <a:rPr lang="en-US" altLang="en-US" b="1" i="1" dirty="0">
                <a:solidFill>
                  <a:srgbClr val="C00000"/>
                </a:solidFill>
                <a:sym typeface="Symbol" panose="05050102010706020507" pitchFamily="18" charset="2"/>
              </a:rPr>
              <a:t>p</a:t>
            </a:r>
            <a:r>
              <a:rPr lang="en-US" altLang="en-US" b="1" dirty="0">
                <a:solidFill>
                  <a:srgbClr val="C00000"/>
                </a:solidFill>
                <a:sym typeface="Symbol" panose="05050102010706020507" pitchFamily="18" charset="2"/>
              </a:rPr>
              <a:t> (</a:t>
            </a:r>
            <a:r>
              <a:rPr lang="en-US" altLang="en-US" b="1" dirty="0">
                <a:solidFill>
                  <a:srgbClr val="C00000"/>
                </a:solidFill>
                <a:highlight>
                  <a:srgbClr val="FFFF00"/>
                </a:highlight>
                <a:sym typeface="Symbol" panose="05050102010706020507" pitchFamily="18" charset="2"/>
              </a:rPr>
              <a:t>page fault overhead+ swap page out</a:t>
            </a:r>
          </a:p>
          <a:p>
            <a:pPr>
              <a:buFont typeface="Monotype Sorts" pitchFamily="-84" charset="2"/>
              <a:buNone/>
              <a:tabLst>
                <a:tab pos="2163763" algn="l"/>
                <a:tab pos="2855913" algn="l"/>
              </a:tabLst>
            </a:pPr>
            <a:r>
              <a:rPr lang="en-US" altLang="en-US" b="1" dirty="0">
                <a:solidFill>
                  <a:srgbClr val="C00000"/>
                </a:solidFill>
                <a:highlight>
                  <a:srgbClr val="FFFF00"/>
                </a:highlight>
                <a:sym typeface="Symbol" panose="05050102010706020507" pitchFamily="18" charset="2"/>
              </a:rPr>
              <a:t>			                         + swap page in </a:t>
            </a:r>
            <a:r>
              <a:rPr lang="en-US" altLang="en-US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)</a:t>
            </a:r>
            <a:endParaRPr lang="en-US" altLang="en-US" b="1" dirty="0">
              <a:solidFill>
                <a:srgbClr val="C00000"/>
              </a:solidFill>
              <a:sym typeface="Symbol" panose="05050102010706020507" pitchFamily="18" charset="2"/>
            </a:endParaRPr>
          </a:p>
          <a:p>
            <a:pPr>
              <a:buNone/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	</a:t>
            </a:r>
            <a:r>
              <a:rPr lang="en-US" altLang="en-US" b="1" dirty="0">
                <a:solidFill>
                  <a:srgbClr val="C00000"/>
                </a:solidFill>
                <a:sym typeface="Symbol" panose="05050102010706020507" pitchFamily="18" charset="2"/>
              </a:rPr>
              <a:t>EAT = (1 – </a:t>
            </a:r>
            <a:r>
              <a:rPr lang="en-US" altLang="en-US" b="1" i="1" dirty="0">
                <a:solidFill>
                  <a:srgbClr val="C00000"/>
                </a:solidFill>
                <a:sym typeface="Symbol" panose="05050102010706020507" pitchFamily="18" charset="2"/>
              </a:rPr>
              <a:t>p</a:t>
            </a:r>
            <a:r>
              <a:rPr lang="en-US" altLang="en-US" b="1" dirty="0">
                <a:solidFill>
                  <a:srgbClr val="C00000"/>
                </a:solidFill>
                <a:sym typeface="Symbol" panose="05050102010706020507" pitchFamily="18" charset="2"/>
              </a:rPr>
              <a:t>) x memory access+ </a:t>
            </a:r>
            <a:r>
              <a:rPr lang="en-US" altLang="en-US" b="1" i="1" dirty="0">
                <a:solidFill>
                  <a:srgbClr val="C00000"/>
                </a:solidFill>
                <a:sym typeface="Symbol" panose="05050102010706020507" pitchFamily="18" charset="2"/>
              </a:rPr>
              <a:t>p</a:t>
            </a:r>
            <a:r>
              <a:rPr lang="en-US" altLang="en-US" b="1" dirty="0">
                <a:solidFill>
                  <a:srgbClr val="C00000"/>
                </a:solidFill>
                <a:sym typeface="Symbol" panose="05050102010706020507" pitchFamily="18" charset="2"/>
              </a:rPr>
              <a:t> (</a:t>
            </a:r>
            <a:r>
              <a:rPr lang="en-US" altLang="en-US" b="1" dirty="0">
                <a:solidFill>
                  <a:srgbClr val="C00000"/>
                </a:solidFill>
                <a:highlight>
                  <a:srgbClr val="FFFF00"/>
                </a:highlight>
                <a:sym typeface="Symbol" panose="05050102010706020507" pitchFamily="18" charset="2"/>
              </a:rPr>
              <a:t>page fault service time</a:t>
            </a:r>
            <a:r>
              <a:rPr lang="en-US" altLang="en-US" b="1" dirty="0">
                <a:solidFill>
                  <a:srgbClr val="C00000"/>
                </a:solidFill>
                <a:sym typeface="Symbol" panose="05050102010706020507" pitchFamily="18" charset="2"/>
              </a:rPr>
              <a:t>)</a:t>
            </a:r>
          </a:p>
          <a:p>
            <a:pPr>
              <a:buFont typeface="Monotype Sorts" pitchFamily="-84" charset="2"/>
              <a:buNone/>
              <a:tabLst>
                <a:tab pos="2163763" algn="l"/>
                <a:tab pos="2855913" algn="l"/>
              </a:tabLst>
            </a:pPr>
            <a:endParaRPr lang="en-US" altLang="en-US" b="1" dirty="0">
              <a:solidFill>
                <a:srgbClr val="C00000"/>
              </a:solidFill>
              <a:sym typeface="Symbol" panose="05050102010706020507" pitchFamily="18" charset="2"/>
            </a:endParaRPr>
          </a:p>
          <a:p>
            <a:pPr>
              <a:buFont typeface="Monotype Sorts" pitchFamily="-84" charset="2"/>
              <a:buNone/>
              <a:tabLst>
                <a:tab pos="2163763" algn="l"/>
                <a:tab pos="2855913" algn="l"/>
              </a:tabLst>
            </a:pPr>
            <a:endParaRPr lang="en-US" altLang="en-US" b="1" dirty="0">
              <a:solidFill>
                <a:srgbClr val="C00000"/>
              </a:solidFill>
              <a:sym typeface="Symbol" panose="05050102010706020507" pitchFamily="18" charset="2"/>
            </a:endParaRPr>
          </a:p>
          <a:p>
            <a:pPr>
              <a:buFont typeface="Monotype Sorts" pitchFamily="-84" charset="2"/>
              <a:buNone/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35038" y="214313"/>
            <a:ext cx="7751762" cy="576262"/>
          </a:xfrm>
        </p:spPr>
        <p:txBody>
          <a:bodyPr/>
          <a:lstStyle/>
          <a:p>
            <a:pPr eaLnBrk="1" hangingPunct="1"/>
            <a:r>
              <a:rPr lang="en-US" altLang="en-US"/>
              <a:t>Demand Paging Example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068388"/>
            <a:ext cx="7715250" cy="4849812"/>
          </a:xfrm>
        </p:spPr>
        <p:txBody>
          <a:bodyPr/>
          <a:lstStyle/>
          <a:p>
            <a:pPr>
              <a:tabLst>
                <a:tab pos="1773238" algn="l"/>
                <a:tab pos="2278063" algn="l"/>
              </a:tabLst>
            </a:pPr>
            <a:r>
              <a:rPr lang="en-US" altLang="en-US" dirty="0"/>
              <a:t>Memory access time = 200 </a:t>
            </a:r>
            <a:r>
              <a:rPr lang="en-US" altLang="en-US" dirty="0" smtClean="0">
                <a:solidFill>
                  <a:srgbClr val="00B050"/>
                </a:solidFill>
              </a:rPr>
              <a:t>nanoseconds (ns)</a:t>
            </a:r>
            <a:endParaRPr lang="en-US" altLang="en-US" dirty="0">
              <a:solidFill>
                <a:srgbClr val="00B050"/>
              </a:solidFill>
            </a:endParaRPr>
          </a:p>
          <a:p>
            <a:pPr>
              <a:tabLst>
                <a:tab pos="1773238" algn="l"/>
                <a:tab pos="2278063" algn="l"/>
              </a:tabLst>
            </a:pPr>
            <a:r>
              <a:rPr lang="en-US" altLang="en-US" dirty="0"/>
              <a:t>Average page-fault service time = 8 </a:t>
            </a:r>
            <a:r>
              <a:rPr lang="en-US" altLang="en-US" dirty="0">
                <a:solidFill>
                  <a:srgbClr val="C00000"/>
                </a:solidFill>
              </a:rPr>
              <a:t>milliseconds=</a:t>
            </a:r>
            <a:r>
              <a:rPr lang="en-US" altLang="en-US" dirty="0"/>
              <a:t> </a:t>
            </a:r>
            <a:r>
              <a:rPr lang="en-US" altLang="en-US" dirty="0" smtClean="0"/>
              <a:t>8,000,000ns</a:t>
            </a:r>
            <a:endParaRPr lang="en-US" altLang="en-US" dirty="0">
              <a:solidFill>
                <a:srgbClr val="C00000"/>
              </a:solidFill>
            </a:endParaRPr>
          </a:p>
          <a:p>
            <a:pPr>
              <a:tabLst>
                <a:tab pos="1773238" algn="l"/>
                <a:tab pos="2278063" algn="l"/>
              </a:tabLst>
            </a:pPr>
            <a:r>
              <a:rPr lang="en-US" altLang="en-US" dirty="0"/>
              <a:t>EAT = (1 – p) x 200 + p (8 milliseconds) </a:t>
            </a:r>
          </a:p>
          <a:p>
            <a:pPr>
              <a:buFont typeface="Monotype Sorts" pitchFamily="-84" charset="2"/>
              <a:buNone/>
              <a:tabLst>
                <a:tab pos="1773238" algn="l"/>
                <a:tab pos="2278063" algn="l"/>
              </a:tabLst>
            </a:pPr>
            <a:r>
              <a:rPr lang="en-US" altLang="en-US" dirty="0"/>
              <a:t>	        = (1 – p)  x 200 + p x 8,000,000 </a:t>
            </a:r>
          </a:p>
          <a:p>
            <a:pPr>
              <a:buFont typeface="Monotype Sorts" pitchFamily="-84" charset="2"/>
              <a:buNone/>
              <a:tabLst>
                <a:tab pos="1773238" algn="l"/>
                <a:tab pos="2278063" algn="l"/>
              </a:tabLst>
            </a:pPr>
            <a:r>
              <a:rPr lang="en-US" altLang="en-US" dirty="0"/>
              <a:t>              = </a:t>
            </a:r>
            <a:r>
              <a:rPr lang="en-US" altLang="en-US" dirty="0">
                <a:solidFill>
                  <a:srgbClr val="7030A0"/>
                </a:solidFill>
              </a:rPr>
              <a:t>200 +</a:t>
            </a:r>
            <a:r>
              <a:rPr lang="en-US" altLang="en-US" b="1" dirty="0">
                <a:solidFill>
                  <a:srgbClr val="7030A0"/>
                </a:solidFill>
              </a:rPr>
              <a:t> p </a:t>
            </a:r>
            <a:r>
              <a:rPr lang="en-US" altLang="en-US" dirty="0">
                <a:solidFill>
                  <a:srgbClr val="7030A0"/>
                </a:solidFill>
              </a:rPr>
              <a:t>x 7,999,800</a:t>
            </a:r>
          </a:p>
          <a:p>
            <a:pPr>
              <a:tabLst>
                <a:tab pos="1773238" algn="l"/>
                <a:tab pos="2278063" algn="l"/>
              </a:tabLst>
            </a:pPr>
            <a:r>
              <a:rPr lang="en-US" altLang="en-US" dirty="0"/>
              <a:t>If one access out of 1,000 causes a page fault (P=0.001), then</a:t>
            </a:r>
          </a:p>
          <a:p>
            <a:pPr>
              <a:buFont typeface="Monotype Sorts" pitchFamily="-84" charset="2"/>
              <a:buNone/>
              <a:tabLst>
                <a:tab pos="1773238" algn="l"/>
                <a:tab pos="2278063" algn="l"/>
              </a:tabLst>
            </a:pPr>
            <a:r>
              <a:rPr lang="en-US" altLang="en-US" dirty="0"/>
              <a:t>         EAT = 8.2 microseconds. </a:t>
            </a:r>
          </a:p>
          <a:p>
            <a:pPr>
              <a:buFont typeface="Monotype Sorts" pitchFamily="-84" charset="2"/>
              <a:buNone/>
              <a:tabLst>
                <a:tab pos="1773238" algn="l"/>
                <a:tab pos="2278063" algn="l"/>
              </a:tabLst>
            </a:pPr>
            <a:r>
              <a:rPr lang="en-US" altLang="en-US" dirty="0"/>
              <a:t>      This is a slowdown by a factor of </a:t>
            </a:r>
            <a:r>
              <a:rPr lang="en-US" altLang="en-US" dirty="0" smtClean="0"/>
              <a:t>40 </a:t>
            </a:r>
            <a:r>
              <a:rPr lang="en-US" altLang="en-US" dirty="0"/>
              <a:t>[from 200 to </a:t>
            </a:r>
            <a:r>
              <a:rPr lang="en-US" altLang="en-US" dirty="0" smtClean="0"/>
              <a:t>8200 ns] </a:t>
            </a:r>
            <a:endParaRPr lang="en-US" altLang="en-US" dirty="0"/>
          </a:p>
          <a:p>
            <a:pPr>
              <a:tabLst>
                <a:tab pos="1773238" algn="l"/>
                <a:tab pos="2278063" algn="l"/>
              </a:tabLst>
            </a:pPr>
            <a:r>
              <a:rPr lang="en-US" altLang="en-US" dirty="0"/>
              <a:t>If we want performance degradation &lt; 10 percent:  (200*1.1=220)</a:t>
            </a:r>
          </a:p>
          <a:p>
            <a:pPr lvl="1">
              <a:tabLst>
                <a:tab pos="1773238" algn="l"/>
                <a:tab pos="2278063" algn="l"/>
              </a:tabLst>
            </a:pPr>
            <a:r>
              <a:rPr lang="en-US" altLang="en-US" dirty="0">
                <a:solidFill>
                  <a:srgbClr val="7030A0"/>
                </a:solidFill>
              </a:rPr>
              <a:t>220 = 200 + 7,999,800 x p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20 =7,999,800 x p</a:t>
            </a:r>
          </a:p>
          <a:p>
            <a:pPr lvl="1">
              <a:tabLst>
                <a:tab pos="1773238" algn="l"/>
                <a:tab pos="2278063" algn="l"/>
              </a:tabLst>
            </a:pPr>
            <a:r>
              <a:rPr lang="en-US" altLang="en-US" dirty="0"/>
              <a:t>p &lt;= 0.0000025</a:t>
            </a:r>
          </a:p>
          <a:p>
            <a:pPr lvl="1">
              <a:tabLst>
                <a:tab pos="1773238" algn="l"/>
                <a:tab pos="2278063" algn="l"/>
              </a:tabLst>
            </a:pPr>
            <a:r>
              <a:rPr lang="en-US" altLang="en-US" dirty="0"/>
              <a:t>&lt; one page fault in every </a:t>
            </a:r>
            <a:r>
              <a:rPr lang="en-US" altLang="en-US" dirty="0">
                <a:solidFill>
                  <a:srgbClr val="C00000"/>
                </a:solidFill>
              </a:rPr>
              <a:t>400,000</a:t>
            </a:r>
            <a:r>
              <a:rPr lang="en-US" altLang="en-US" dirty="0"/>
              <a:t> memory accesses</a:t>
            </a:r>
          </a:p>
          <a:p>
            <a:pPr lvl="1">
              <a:tabLst>
                <a:tab pos="1773238" algn="l"/>
                <a:tab pos="2278063" algn="l"/>
              </a:tabLst>
            </a:pPr>
            <a:r>
              <a:rPr lang="en-US" altLang="en-US" b="1" dirty="0">
                <a:solidFill>
                  <a:srgbClr val="C00000"/>
                </a:solidFill>
              </a:rPr>
              <a:t>Reducing page faults (and page fault overhead) is a big issue</a:t>
            </a:r>
          </a:p>
          <a:p>
            <a:pPr>
              <a:buFont typeface="Monotype Sorts" pitchFamily="-84" charset="2"/>
              <a:buNone/>
              <a:tabLst>
                <a:tab pos="1773238" algn="l"/>
                <a:tab pos="2278063" algn="l"/>
              </a:tabLst>
            </a:pPr>
            <a:r>
              <a:rPr lang="en-US" altLang="en-US" dirty="0"/>
              <a:t>	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8D1552C-756E-46DB-BEB3-67D1DCA17A30}"/>
              </a:ext>
            </a:extLst>
          </p:cNvPr>
          <p:cNvSpPr/>
          <p:nvPr/>
        </p:nvSpPr>
        <p:spPr>
          <a:xfrm>
            <a:off x="2508857" y="873702"/>
            <a:ext cx="63940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tabLst>
                <a:tab pos="2163763" algn="l"/>
                <a:tab pos="2855913" algn="l"/>
              </a:tabLst>
            </a:pPr>
            <a:r>
              <a:rPr lang="en-US" altLang="en-US" sz="1200" b="1" dirty="0" smtClean="0">
                <a:sym typeface="Symbol" panose="05050102010706020507" pitchFamily="18" charset="2"/>
              </a:rPr>
              <a:t>Recall: </a:t>
            </a:r>
            <a:r>
              <a:rPr lang="en-US" altLang="en-US" sz="1200" b="1" dirty="0" smtClean="0">
                <a:solidFill>
                  <a:srgbClr val="C00000"/>
                </a:solidFill>
                <a:sym typeface="Symbol" panose="05050102010706020507" pitchFamily="18" charset="2"/>
              </a:rPr>
              <a:t>EAT </a:t>
            </a:r>
            <a:r>
              <a:rPr lang="en-US" altLang="en-US" sz="1200" b="1" dirty="0">
                <a:solidFill>
                  <a:srgbClr val="C00000"/>
                </a:solidFill>
                <a:sym typeface="Symbol" panose="05050102010706020507" pitchFamily="18" charset="2"/>
              </a:rPr>
              <a:t>= (1 – </a:t>
            </a:r>
            <a:r>
              <a:rPr lang="en-US" altLang="en-US" sz="1200" b="1" i="1" dirty="0">
                <a:solidFill>
                  <a:srgbClr val="C00000"/>
                </a:solidFill>
                <a:sym typeface="Symbol" panose="05050102010706020507" pitchFamily="18" charset="2"/>
              </a:rPr>
              <a:t>p</a:t>
            </a:r>
            <a:r>
              <a:rPr lang="en-US" altLang="en-US" sz="1200" b="1" dirty="0">
                <a:solidFill>
                  <a:srgbClr val="C00000"/>
                </a:solidFill>
                <a:sym typeface="Symbol" panose="05050102010706020507" pitchFamily="18" charset="2"/>
              </a:rPr>
              <a:t>) x memory access+ </a:t>
            </a:r>
            <a:r>
              <a:rPr lang="en-US" altLang="en-US" sz="1200" b="1" i="1" dirty="0">
                <a:solidFill>
                  <a:srgbClr val="C00000"/>
                </a:solidFill>
                <a:sym typeface="Symbol" panose="05050102010706020507" pitchFamily="18" charset="2"/>
              </a:rPr>
              <a:t>p</a:t>
            </a:r>
            <a:r>
              <a:rPr lang="en-US" altLang="en-US" sz="1200" b="1" dirty="0">
                <a:solidFill>
                  <a:srgbClr val="C00000"/>
                </a:solidFill>
                <a:sym typeface="Symbol" panose="05050102010706020507" pitchFamily="18" charset="2"/>
              </a:rPr>
              <a:t> (</a:t>
            </a:r>
            <a:r>
              <a:rPr lang="en-US" altLang="en-US" sz="1200" b="1" dirty="0">
                <a:solidFill>
                  <a:srgbClr val="C00000"/>
                </a:solidFill>
                <a:highlight>
                  <a:srgbClr val="FFFF00"/>
                </a:highlight>
                <a:sym typeface="Symbol" panose="05050102010706020507" pitchFamily="18" charset="2"/>
              </a:rPr>
              <a:t>page fault service time</a:t>
            </a:r>
            <a:r>
              <a:rPr lang="en-US" altLang="en-US" sz="1200" b="1" dirty="0">
                <a:solidFill>
                  <a:srgbClr val="C00000"/>
                </a:solidFill>
                <a:sym typeface="Symbol" panose="05050102010706020507" pitchFamily="18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20700" y="163513"/>
            <a:ext cx="8229600" cy="576262"/>
          </a:xfrm>
        </p:spPr>
        <p:txBody>
          <a:bodyPr/>
          <a:lstStyle/>
          <a:p>
            <a:r>
              <a:rPr lang="en-US" altLang="en-US"/>
              <a:t>Demand Paging Optimizations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806450" y="1028700"/>
            <a:ext cx="7575550" cy="5232400"/>
          </a:xfrm>
        </p:spPr>
        <p:txBody>
          <a:bodyPr/>
          <a:lstStyle/>
          <a:p>
            <a:r>
              <a:rPr lang="en-US" altLang="en-US" sz="1600" dirty="0"/>
              <a:t>Swap space I/O</a:t>
            </a:r>
            <a:r>
              <a:rPr lang="en-US" altLang="en-US" sz="1600" b="1" dirty="0">
                <a:solidFill>
                  <a:srgbClr val="C00000"/>
                </a:solidFill>
              </a:rPr>
              <a:t> faster </a:t>
            </a:r>
            <a:r>
              <a:rPr lang="en-US" altLang="en-US" sz="1600" dirty="0"/>
              <a:t>than file system I/O even if on the same device</a:t>
            </a:r>
          </a:p>
          <a:p>
            <a:pPr lvl="1"/>
            <a:r>
              <a:rPr lang="en-US" altLang="en-US" sz="1600" dirty="0"/>
              <a:t>Swap allocated in </a:t>
            </a:r>
            <a:r>
              <a:rPr lang="en-US" altLang="en-US" sz="1600" dirty="0">
                <a:solidFill>
                  <a:srgbClr val="C00000"/>
                </a:solidFill>
              </a:rPr>
              <a:t>larger chunks</a:t>
            </a:r>
            <a:r>
              <a:rPr lang="en-US" altLang="en-US" sz="1600" dirty="0"/>
              <a:t>, less management needed than file system</a:t>
            </a:r>
          </a:p>
          <a:p>
            <a:r>
              <a:rPr lang="en-US" altLang="en-US" sz="1600" dirty="0"/>
              <a:t>Copy entire process image to swap space at process load time</a:t>
            </a:r>
          </a:p>
          <a:p>
            <a:pPr lvl="1"/>
            <a:r>
              <a:rPr lang="en-US" altLang="en-US" sz="1600" dirty="0"/>
              <a:t>Then page in and out of swap space</a:t>
            </a:r>
          </a:p>
          <a:p>
            <a:pPr lvl="1"/>
            <a:r>
              <a:rPr lang="en-US" altLang="en-US" sz="1600" dirty="0"/>
              <a:t>Used in older BSD Unix</a:t>
            </a:r>
          </a:p>
          <a:p>
            <a:r>
              <a:rPr lang="en-US" altLang="en-US" sz="1600" dirty="0"/>
              <a:t>Demand page in from program binary on disk, but discard rather than paging out when freeing frame</a:t>
            </a:r>
          </a:p>
          <a:p>
            <a:r>
              <a:rPr lang="en-US" altLang="en-US" sz="1600" dirty="0"/>
              <a:t>Mobile systems</a:t>
            </a:r>
          </a:p>
          <a:p>
            <a:pPr lvl="1"/>
            <a:r>
              <a:rPr lang="en-US" altLang="en-US" sz="1600" dirty="0"/>
              <a:t>Typically don’t support swapping</a:t>
            </a:r>
          </a:p>
          <a:p>
            <a:pPr lvl="1"/>
            <a:r>
              <a:rPr lang="en-US" altLang="en-US" sz="1600" dirty="0"/>
              <a:t>Instead, demand page from file system and reclaim read-only pages (such as code)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Copy-on-Write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9950" y="1106488"/>
            <a:ext cx="7334250" cy="4530725"/>
          </a:xfrm>
        </p:spPr>
        <p:txBody>
          <a:bodyPr/>
          <a:lstStyle/>
          <a:p>
            <a:r>
              <a:rPr lang="en-US" altLang="en-US" sz="1600" b="1" dirty="0">
                <a:solidFill>
                  <a:srgbClr val="3366FF"/>
                </a:solidFill>
              </a:rPr>
              <a:t>Copy-on-Write </a:t>
            </a:r>
            <a:r>
              <a:rPr lang="en-US" altLang="en-US" sz="1600" dirty="0"/>
              <a:t>(COW) allows both parent and child processes to initially </a:t>
            </a:r>
            <a:r>
              <a:rPr lang="en-US" altLang="en-US" sz="1600" b="1" i="1" dirty="0"/>
              <a:t>share</a:t>
            </a:r>
            <a:r>
              <a:rPr lang="en-US" altLang="en-US" sz="1600" dirty="0"/>
              <a:t> the same pages in memory</a:t>
            </a:r>
          </a:p>
          <a:p>
            <a:pPr lvl="1"/>
            <a:r>
              <a:rPr lang="en-US" altLang="en-US" sz="1600" dirty="0"/>
              <a:t>If either process modifies a shared page, only then is the page copied</a:t>
            </a:r>
          </a:p>
          <a:p>
            <a:r>
              <a:rPr lang="en-US" altLang="en-US" sz="1600" dirty="0"/>
              <a:t>COW allows more efficient process creation as only modified pages are copied</a:t>
            </a:r>
          </a:p>
          <a:p>
            <a:r>
              <a:rPr lang="en-US" altLang="en-US" sz="1600" dirty="0"/>
              <a:t>In general, free pages are allocated from a </a:t>
            </a:r>
            <a:r>
              <a:rPr lang="en-US" altLang="en-US" sz="1600" b="1" dirty="0">
                <a:solidFill>
                  <a:srgbClr val="3366FF"/>
                </a:solidFill>
              </a:rPr>
              <a:t>pool</a:t>
            </a:r>
            <a:r>
              <a:rPr lang="en-US" altLang="en-US" sz="1600" dirty="0">
                <a:solidFill>
                  <a:srgbClr val="3366FF"/>
                </a:solidFill>
              </a:rPr>
              <a:t> </a:t>
            </a:r>
            <a:r>
              <a:rPr lang="en-US" altLang="en-US" sz="1600" dirty="0"/>
              <a:t>of </a:t>
            </a:r>
            <a:r>
              <a:rPr lang="en-US" altLang="en-US" sz="1600" b="1" dirty="0">
                <a:solidFill>
                  <a:srgbClr val="3366FF"/>
                </a:solidFill>
              </a:rPr>
              <a:t>zero-fill-on-demand </a:t>
            </a:r>
            <a:r>
              <a:rPr lang="en-US" altLang="en-US" sz="1600" dirty="0"/>
              <a:t>pages [to avid the need for immediate writing]</a:t>
            </a:r>
          </a:p>
          <a:p>
            <a:r>
              <a:rPr lang="en-US" altLang="en-US" sz="1600" dirty="0"/>
              <a:t>Pool should always have free frames for fast demand page execution</a:t>
            </a:r>
          </a:p>
          <a:p>
            <a:pPr lvl="2"/>
            <a:r>
              <a:rPr lang="en-US" altLang="en-US" sz="1600" dirty="0"/>
              <a:t>Don’t want to have to free a frame as well as other processing on page fault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84250" y="227013"/>
            <a:ext cx="7791450" cy="576262"/>
          </a:xfrm>
        </p:spPr>
        <p:txBody>
          <a:bodyPr/>
          <a:lstStyle/>
          <a:p>
            <a:pPr eaLnBrk="1" hangingPunct="1"/>
            <a:r>
              <a:rPr lang="en-US" altLang="en-US"/>
              <a:t>Before Process 1 Modifies Page C</a:t>
            </a:r>
          </a:p>
        </p:txBody>
      </p:sp>
      <p:pic>
        <p:nvPicPr>
          <p:cNvPr id="25603" name="Picture 4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354138"/>
            <a:ext cx="733901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89000" y="138113"/>
            <a:ext cx="7810500" cy="576262"/>
          </a:xfrm>
        </p:spPr>
        <p:txBody>
          <a:bodyPr/>
          <a:lstStyle/>
          <a:p>
            <a:pPr eaLnBrk="1" hangingPunct="1"/>
            <a:r>
              <a:rPr lang="en-US" altLang="en-US"/>
              <a:t>After Process 1 Modifies Page C</a:t>
            </a:r>
          </a:p>
        </p:txBody>
      </p:sp>
      <p:pic>
        <p:nvPicPr>
          <p:cNvPr id="26627" name="Picture 4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319213"/>
            <a:ext cx="6403975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31888" y="144463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What Happens if There is no Free Frame?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2488" y="1133475"/>
            <a:ext cx="7300912" cy="4511675"/>
          </a:xfrm>
        </p:spPr>
        <p:txBody>
          <a:bodyPr/>
          <a:lstStyle/>
          <a:p>
            <a:r>
              <a:rPr lang="en-US" altLang="en-US"/>
              <a:t>Used up by process pages</a:t>
            </a:r>
          </a:p>
          <a:p>
            <a:r>
              <a:rPr lang="en-US" altLang="en-US"/>
              <a:t>Also in demand from the kernel, I/O buffers, etc</a:t>
            </a:r>
          </a:p>
          <a:p>
            <a:r>
              <a:rPr lang="en-US" altLang="en-US"/>
              <a:t>How much to allocate to each?</a:t>
            </a:r>
          </a:p>
          <a:p>
            <a:r>
              <a:rPr lang="en-US" altLang="en-US"/>
              <a:t>Page replacement – find some page in memory, but not really in use, page it out</a:t>
            </a:r>
          </a:p>
          <a:p>
            <a:pPr lvl="1"/>
            <a:r>
              <a:rPr lang="en-US" altLang="en-US"/>
              <a:t>Algorithm – terminate? swap out? replace the page?</a:t>
            </a:r>
          </a:p>
          <a:p>
            <a:pPr lvl="1"/>
            <a:r>
              <a:rPr lang="en-US" altLang="en-US"/>
              <a:t>Performance – want an algorithm which will result in minimum number of page faults</a:t>
            </a:r>
          </a:p>
          <a:p>
            <a:r>
              <a:rPr lang="en-US" altLang="en-US"/>
              <a:t>Same page may be brought into memory several times</a:t>
            </a:r>
          </a:p>
          <a:p>
            <a:pPr>
              <a:buFont typeface="Monotype Sorts" pitchFamily="-84" charset="2"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62025" y="188913"/>
            <a:ext cx="7724775" cy="576262"/>
          </a:xfrm>
        </p:spPr>
        <p:txBody>
          <a:bodyPr/>
          <a:lstStyle/>
          <a:p>
            <a:pPr eaLnBrk="1" hangingPunct="1"/>
            <a:r>
              <a:rPr lang="en-US" altLang="en-US"/>
              <a:t>Page Replacement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1233488"/>
            <a:ext cx="6508750" cy="4530725"/>
          </a:xfrm>
        </p:spPr>
        <p:txBody>
          <a:bodyPr/>
          <a:lstStyle/>
          <a:p>
            <a:r>
              <a:rPr lang="en-US" altLang="en-US"/>
              <a:t>Prevent </a:t>
            </a:r>
            <a:r>
              <a:rPr lang="en-US" altLang="en-US" b="1">
                <a:solidFill>
                  <a:srgbClr val="3366FF"/>
                </a:solidFill>
              </a:rPr>
              <a:t>over-allocation</a:t>
            </a:r>
            <a:r>
              <a:rPr lang="en-US" altLang="en-US"/>
              <a:t> of memory by modifying page-fault service routine to include page replacement</a:t>
            </a:r>
          </a:p>
          <a:p>
            <a:r>
              <a:rPr lang="en-US" altLang="en-US"/>
              <a:t>Use </a:t>
            </a:r>
            <a:r>
              <a:rPr lang="en-US" altLang="en-US" b="1">
                <a:solidFill>
                  <a:srgbClr val="3366FF"/>
                </a:solidFill>
              </a:rPr>
              <a:t>modify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dirty</a:t>
            </a:r>
            <a:r>
              <a:rPr lang="en-US" altLang="en-US"/>
              <a:t>)</a:t>
            </a:r>
            <a:r>
              <a:rPr lang="en-US" altLang="en-US" b="1">
                <a:solidFill>
                  <a:srgbClr val="3366FF"/>
                </a:solidFill>
              </a:rPr>
              <a:t> bit </a:t>
            </a:r>
            <a:r>
              <a:rPr lang="en-US" altLang="en-US"/>
              <a:t>to reduce overhead of page transfers – only modified pages are written to disk</a:t>
            </a:r>
          </a:p>
          <a:p>
            <a:r>
              <a:rPr lang="en-US" altLang="en-US"/>
              <a:t>Page replacement completes separation between logical memory and physical memory – large virtual memory can be provided on a smaller physical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3775" y="188913"/>
            <a:ext cx="7693025" cy="576262"/>
          </a:xfrm>
        </p:spPr>
        <p:txBody>
          <a:bodyPr/>
          <a:lstStyle/>
          <a:p>
            <a:pPr eaLnBrk="1" hangingPunct="1"/>
            <a:r>
              <a:rPr lang="en-US" altLang="en-US"/>
              <a:t>Need For Page Replacement</a:t>
            </a:r>
          </a:p>
        </p:txBody>
      </p:sp>
      <p:pic>
        <p:nvPicPr>
          <p:cNvPr id="29699" name="Picture 4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192213"/>
            <a:ext cx="6192838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163513"/>
            <a:ext cx="7607300" cy="576262"/>
          </a:xfrm>
        </p:spPr>
        <p:txBody>
          <a:bodyPr/>
          <a:lstStyle/>
          <a:p>
            <a:pPr eaLnBrk="1" hangingPunct="1"/>
            <a:r>
              <a:rPr lang="en-US" altLang="en-US"/>
              <a:t>Basic Page Replacement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1122363"/>
            <a:ext cx="7653338" cy="4457700"/>
          </a:xfrm>
        </p:spPr>
        <p:txBody>
          <a:bodyPr/>
          <a:lstStyle/>
          <a:p>
            <a:pPr marL="379413" indent="-379413">
              <a:buFont typeface="Monotype Sorts" pitchFamily="-84" charset="2"/>
              <a:buAutoNum type="arabicPeriod"/>
            </a:pPr>
            <a:r>
              <a:rPr lang="en-US" altLang="en-US" dirty="0"/>
              <a:t>Find the location of the desired page on disk</a:t>
            </a:r>
            <a:br>
              <a:rPr lang="en-US" altLang="en-US" dirty="0"/>
            </a:br>
            <a:endParaRPr lang="en-US" altLang="en-US" dirty="0"/>
          </a:p>
          <a:p>
            <a:pPr marL="379413" indent="-379413">
              <a:buFont typeface="Monotype Sorts" pitchFamily="-84" charset="2"/>
              <a:buAutoNum type="arabicPeriod"/>
            </a:pPr>
            <a:r>
              <a:rPr lang="en-US" altLang="en-US" dirty="0"/>
              <a:t>Find a free frame:</a:t>
            </a:r>
            <a:br>
              <a:rPr lang="en-US" altLang="en-US" dirty="0"/>
            </a:br>
            <a:r>
              <a:rPr lang="en-US" altLang="en-US" dirty="0"/>
              <a:t>   -  If there is a free frame, use it</a:t>
            </a:r>
            <a:br>
              <a:rPr lang="en-US" altLang="en-US" dirty="0"/>
            </a:br>
            <a:r>
              <a:rPr lang="en-US" altLang="en-US" dirty="0"/>
              <a:t>   -  If there is no free frame, use a page replacement algorithm to select a </a:t>
            </a:r>
            <a:r>
              <a:rPr lang="en-US" altLang="en-US" b="1" dirty="0">
                <a:solidFill>
                  <a:srgbClr val="3366FF"/>
                </a:solidFill>
              </a:rPr>
              <a:t>victim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3366FF"/>
                </a:solidFill>
              </a:rPr>
              <a:t>frame</a:t>
            </a:r>
            <a:br>
              <a:rPr lang="en-US" altLang="en-US" b="1" dirty="0">
                <a:solidFill>
                  <a:srgbClr val="3366FF"/>
                </a:solidFill>
              </a:rPr>
            </a:br>
            <a:r>
              <a:rPr lang="en-US" altLang="en-US" b="1" dirty="0">
                <a:solidFill>
                  <a:srgbClr val="3366FF"/>
                </a:solidFill>
              </a:rPr>
              <a:t>	- </a:t>
            </a:r>
            <a:r>
              <a:rPr lang="en-US" altLang="en-US" dirty="0"/>
              <a:t>Write victim frame to disk </a:t>
            </a:r>
            <a:r>
              <a:rPr lang="en-US" altLang="en-US" b="1" dirty="0"/>
              <a:t>if dirty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pPr marL="379413" indent="-379413">
              <a:buFont typeface="Monotype Sorts" pitchFamily="-84" charset="2"/>
              <a:buAutoNum type="arabicPeriod"/>
            </a:pPr>
            <a:r>
              <a:rPr lang="en-US" altLang="en-US" dirty="0"/>
              <a:t>Bring  the desired page into the (newly) free frame; update the page and frame tables</a:t>
            </a:r>
            <a:br>
              <a:rPr lang="en-US" altLang="en-US" dirty="0"/>
            </a:br>
            <a:endParaRPr lang="en-US" altLang="en-US" dirty="0"/>
          </a:p>
          <a:p>
            <a:pPr marL="379413" indent="-379413">
              <a:buFont typeface="Monotype Sorts" pitchFamily="-84" charset="2"/>
              <a:buAutoNum type="arabicPeriod"/>
            </a:pPr>
            <a:r>
              <a:rPr lang="en-US" altLang="en-US" dirty="0"/>
              <a:t>Continue the process by restarting the instruction that caused the trap</a:t>
            </a:r>
          </a:p>
          <a:p>
            <a:pPr marL="379413" indent="-379413">
              <a:buFont typeface="Monotype Sorts" pitchFamily="-84" charset="2"/>
              <a:buAutoNum type="arabicPeriod"/>
            </a:pPr>
            <a:endParaRPr lang="en-US" altLang="en-US" dirty="0"/>
          </a:p>
          <a:p>
            <a:pPr marL="379413" indent="-379413">
              <a:buFont typeface="Monotype Sorts" pitchFamily="-84" charset="2"/>
              <a:buNone/>
            </a:pPr>
            <a:r>
              <a:rPr lang="en-US" altLang="en-US" dirty="0"/>
              <a:t>Note now potentially 2 page transfers for page fault – increasing 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8275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233488"/>
            <a:ext cx="6877050" cy="4530725"/>
          </a:xfrm>
        </p:spPr>
        <p:txBody>
          <a:bodyPr/>
          <a:lstStyle/>
          <a:p>
            <a:r>
              <a:rPr lang="en-US" altLang="en-US"/>
              <a:t>To describe the benefits of a virtual memory system</a:t>
            </a:r>
          </a:p>
          <a:p>
            <a:r>
              <a:rPr lang="en-US" altLang="en-US"/>
              <a:t>To explain the concepts of demand paging, page-replacement algorithms, and allocation of page frames</a:t>
            </a:r>
          </a:p>
          <a:p>
            <a:r>
              <a:rPr lang="en-US" altLang="en-US"/>
              <a:t>To discuss the principle of the working-set model</a:t>
            </a:r>
          </a:p>
          <a:p>
            <a:r>
              <a:rPr lang="en-US" altLang="en-US"/>
              <a:t>To examine the relationship between shared memory and memory-mapped files</a:t>
            </a:r>
          </a:p>
          <a:p>
            <a:r>
              <a:rPr lang="en-US" altLang="en-US"/>
              <a:t>To explore how kernel memory is managed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350" y="176213"/>
            <a:ext cx="7664450" cy="576262"/>
          </a:xfrm>
        </p:spPr>
        <p:txBody>
          <a:bodyPr/>
          <a:lstStyle/>
          <a:p>
            <a:pPr eaLnBrk="1" hangingPunct="1"/>
            <a:r>
              <a:rPr lang="en-US" altLang="en-US"/>
              <a:t>Page Replacement</a:t>
            </a:r>
          </a:p>
        </p:txBody>
      </p:sp>
      <p:pic>
        <p:nvPicPr>
          <p:cNvPr id="31747" name="Picture 4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223963"/>
            <a:ext cx="62674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39838" y="163513"/>
            <a:ext cx="7675562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Page and Frame Replacement Algorithms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004" y="1133475"/>
            <a:ext cx="8920264" cy="4899025"/>
          </a:xfrm>
        </p:spPr>
        <p:txBody>
          <a:bodyPr/>
          <a:lstStyle/>
          <a:p>
            <a:pPr>
              <a:tabLst>
                <a:tab pos="3144838" algn="ctr"/>
              </a:tabLst>
            </a:pPr>
            <a:r>
              <a:rPr lang="en-US" altLang="en-US" b="1" dirty="0">
                <a:solidFill>
                  <a:srgbClr val="3366FF"/>
                </a:solidFill>
              </a:rPr>
              <a:t>Frame-allocation algorithm </a:t>
            </a:r>
            <a:r>
              <a:rPr lang="en-US" altLang="en-US" dirty="0"/>
              <a:t>determines </a:t>
            </a:r>
          </a:p>
          <a:p>
            <a:pPr lvl="1">
              <a:tabLst>
                <a:tab pos="3144838" algn="ctr"/>
              </a:tabLst>
            </a:pPr>
            <a:r>
              <a:rPr lang="en-US" altLang="en-US" dirty="0"/>
              <a:t>How many frames to give each process</a:t>
            </a:r>
          </a:p>
          <a:p>
            <a:pPr lvl="1">
              <a:tabLst>
                <a:tab pos="3144838" algn="ctr"/>
              </a:tabLst>
            </a:pPr>
            <a:r>
              <a:rPr lang="en-US" altLang="en-US" dirty="0"/>
              <a:t>Which frames to replace</a:t>
            </a:r>
          </a:p>
          <a:p>
            <a:pPr>
              <a:tabLst>
                <a:tab pos="3144838" algn="ctr"/>
              </a:tabLst>
            </a:pPr>
            <a:r>
              <a:rPr lang="en-US" altLang="en-US" b="1" dirty="0">
                <a:solidFill>
                  <a:srgbClr val="3366FF"/>
                </a:solidFill>
              </a:rPr>
              <a:t>Page-replacement algorithm</a:t>
            </a:r>
          </a:p>
          <a:p>
            <a:pPr lvl="1">
              <a:tabLst>
                <a:tab pos="3144838" algn="ctr"/>
              </a:tabLst>
            </a:pPr>
            <a:r>
              <a:rPr lang="en-US" altLang="en-US" dirty="0"/>
              <a:t>Want lowest page-fault rate on both first access and re-access</a:t>
            </a:r>
          </a:p>
          <a:p>
            <a:pPr>
              <a:tabLst>
                <a:tab pos="3144838" algn="ctr"/>
              </a:tabLst>
            </a:pPr>
            <a:r>
              <a:rPr lang="en-US" altLang="en-US" dirty="0"/>
              <a:t>Evaluate algorithm by running it on a particular string of memory references (reference string) and computing the number of page faults on that string</a:t>
            </a:r>
          </a:p>
          <a:p>
            <a:pPr lvl="1">
              <a:tabLst>
                <a:tab pos="3144838" algn="ctr"/>
              </a:tabLst>
            </a:pPr>
            <a:r>
              <a:rPr lang="en-US" altLang="en-US" dirty="0"/>
              <a:t>String is just page numbers, not full addresses</a:t>
            </a:r>
          </a:p>
          <a:p>
            <a:pPr lvl="1">
              <a:tabLst>
                <a:tab pos="3144838" algn="ctr"/>
              </a:tabLst>
            </a:pPr>
            <a:r>
              <a:rPr lang="en-US" altLang="en-US" dirty="0"/>
              <a:t>Repeated access to the same page does not cause a page fault</a:t>
            </a:r>
          </a:p>
          <a:p>
            <a:pPr lvl="1">
              <a:tabLst>
                <a:tab pos="3144838" algn="ctr"/>
              </a:tabLst>
            </a:pPr>
            <a:r>
              <a:rPr lang="en-US" altLang="en-US" dirty="0"/>
              <a:t>Results depend on number of frames available</a:t>
            </a:r>
          </a:p>
          <a:p>
            <a:pPr>
              <a:tabLst>
                <a:tab pos="3144838" algn="ctr"/>
              </a:tabLst>
            </a:pPr>
            <a:r>
              <a:rPr lang="en-US" altLang="en-US" dirty="0"/>
              <a:t>In all our examples, the </a:t>
            </a:r>
            <a:r>
              <a:rPr lang="en-US" altLang="en-US" b="1" dirty="0">
                <a:solidFill>
                  <a:srgbClr val="3366FF"/>
                </a:solidFill>
              </a:rPr>
              <a:t>reference string </a:t>
            </a:r>
            <a:r>
              <a:rPr lang="en-US" altLang="en-US" dirty="0"/>
              <a:t>of referenced page numbers is 	 </a:t>
            </a:r>
          </a:p>
          <a:p>
            <a:pPr marL="0" indent="0">
              <a:buNone/>
              <a:tabLst>
                <a:tab pos="3144838" algn="ctr"/>
              </a:tabLst>
            </a:pPr>
            <a:r>
              <a:rPr lang="en-US" altLang="en-US" b="1" dirty="0">
                <a:solidFill>
                  <a:srgbClr val="FF0000"/>
                </a:solidFill>
              </a:rPr>
              <a:t>      7, 0,1,2,0,3,0,4,2,3,0,3,0,3,2,1,2,0,1,7,0,1  say  from virtual addresses: </a:t>
            </a:r>
            <a:endParaRPr lang="en-US" altLang="en-US" dirty="0"/>
          </a:p>
          <a:p>
            <a:pPr>
              <a:buNone/>
              <a:tabLst>
                <a:tab pos="3144838" algn="ctr"/>
              </a:tabLst>
            </a:pPr>
            <a:r>
              <a:rPr lang="en-US" altLang="en-US" dirty="0"/>
              <a:t>	</a:t>
            </a:r>
            <a:r>
              <a:rPr lang="en-US" altLang="en-US" b="1" dirty="0">
                <a:solidFill>
                  <a:srgbClr val="FF0000"/>
                </a:solidFill>
              </a:rPr>
              <a:t>7</a:t>
            </a:r>
            <a:r>
              <a:rPr lang="en-US" altLang="en-US" b="1" dirty="0">
                <a:solidFill>
                  <a:srgbClr val="0070C0"/>
                </a:solidFill>
              </a:rPr>
              <a:t>7</a:t>
            </a:r>
            <a:r>
              <a:rPr lang="en-US" altLang="en-US" b="1" dirty="0">
                <a:solidFill>
                  <a:srgbClr val="FF0000"/>
                </a:solidFill>
              </a:rPr>
              <a:t>,0</a:t>
            </a:r>
            <a:r>
              <a:rPr lang="en-US" altLang="en-US" b="1" dirty="0">
                <a:solidFill>
                  <a:srgbClr val="0070C0"/>
                </a:solidFill>
              </a:rPr>
              <a:t>3</a:t>
            </a:r>
            <a:r>
              <a:rPr lang="en-US" altLang="en-US" b="1" dirty="0">
                <a:solidFill>
                  <a:srgbClr val="FF0000"/>
                </a:solidFill>
              </a:rPr>
              <a:t>,1</a:t>
            </a:r>
            <a:r>
              <a:rPr lang="en-US" altLang="en-US" b="1" dirty="0">
                <a:solidFill>
                  <a:srgbClr val="0070C0"/>
                </a:solidFill>
              </a:rPr>
              <a:t>1</a:t>
            </a:r>
            <a:r>
              <a:rPr lang="en-US" altLang="en-US" b="1" dirty="0">
                <a:solidFill>
                  <a:srgbClr val="FF0000"/>
                </a:solidFill>
              </a:rPr>
              <a:t>,2</a:t>
            </a:r>
            <a:r>
              <a:rPr lang="en-US" altLang="en-US" b="1" dirty="0">
                <a:solidFill>
                  <a:srgbClr val="0070C0"/>
                </a:solidFill>
              </a:rPr>
              <a:t>0</a:t>
            </a:r>
            <a:r>
              <a:rPr lang="en-US" altLang="en-US" b="1" dirty="0">
                <a:solidFill>
                  <a:srgbClr val="FF0000"/>
                </a:solidFill>
              </a:rPr>
              <a:t>,0</a:t>
            </a:r>
            <a:r>
              <a:rPr lang="en-US" altLang="en-US" b="1" dirty="0">
                <a:solidFill>
                  <a:srgbClr val="0070C0"/>
                </a:solidFill>
              </a:rPr>
              <a:t>2</a:t>
            </a:r>
            <a:r>
              <a:rPr lang="en-US" altLang="en-US" b="1" dirty="0">
                <a:solidFill>
                  <a:srgbClr val="FF0000"/>
                </a:solidFill>
              </a:rPr>
              <a:t>,3</a:t>
            </a:r>
            <a:r>
              <a:rPr lang="en-US" altLang="en-US" b="1" dirty="0">
                <a:solidFill>
                  <a:srgbClr val="0070C0"/>
                </a:solidFill>
              </a:rPr>
              <a:t>1</a:t>
            </a:r>
            <a:r>
              <a:rPr lang="en-US" altLang="en-US" b="1" dirty="0">
                <a:solidFill>
                  <a:srgbClr val="FF0000"/>
                </a:solidFill>
              </a:rPr>
              <a:t>,0</a:t>
            </a:r>
            <a:r>
              <a:rPr lang="en-US" altLang="en-US" b="1" dirty="0">
                <a:solidFill>
                  <a:srgbClr val="0070C0"/>
                </a:solidFill>
              </a:rPr>
              <a:t>6</a:t>
            </a:r>
            <a:r>
              <a:rPr lang="en-US" altLang="en-US" b="1" dirty="0">
                <a:solidFill>
                  <a:srgbClr val="FF0000"/>
                </a:solidFill>
              </a:rPr>
              <a:t>,4</a:t>
            </a:r>
            <a:r>
              <a:rPr lang="en-US" altLang="en-US" b="1" dirty="0">
                <a:solidFill>
                  <a:srgbClr val="0070C0"/>
                </a:solidFill>
              </a:rPr>
              <a:t>1</a:t>
            </a:r>
            <a:r>
              <a:rPr lang="en-US" altLang="en-US" b="1" dirty="0">
                <a:solidFill>
                  <a:srgbClr val="FF0000"/>
                </a:solidFill>
              </a:rPr>
              <a:t>,2</a:t>
            </a:r>
            <a:r>
              <a:rPr lang="en-US" altLang="en-US" b="1" dirty="0">
                <a:solidFill>
                  <a:srgbClr val="0070C0"/>
                </a:solidFill>
              </a:rPr>
              <a:t>7</a:t>
            </a:r>
            <a:r>
              <a:rPr lang="en-US" altLang="en-US" b="1" dirty="0">
                <a:solidFill>
                  <a:srgbClr val="FF0000"/>
                </a:solidFill>
              </a:rPr>
              <a:t>,3</a:t>
            </a:r>
            <a:r>
              <a:rPr lang="en-US" altLang="en-US" b="1" dirty="0">
                <a:solidFill>
                  <a:srgbClr val="0070C0"/>
                </a:solidFill>
              </a:rPr>
              <a:t>2</a:t>
            </a:r>
            <a:r>
              <a:rPr lang="en-US" altLang="en-US" b="1" dirty="0">
                <a:solidFill>
                  <a:srgbClr val="FF0000"/>
                </a:solidFill>
              </a:rPr>
              <a:t>,0</a:t>
            </a:r>
            <a:r>
              <a:rPr lang="en-US" altLang="en-US" b="1" dirty="0">
                <a:solidFill>
                  <a:srgbClr val="0070C0"/>
                </a:solidFill>
              </a:rPr>
              <a:t>7</a:t>
            </a:r>
            <a:r>
              <a:rPr lang="en-US" altLang="en-US" b="1" dirty="0">
                <a:solidFill>
                  <a:srgbClr val="FF0000"/>
                </a:solidFill>
              </a:rPr>
              <a:t>,3</a:t>
            </a:r>
            <a:r>
              <a:rPr lang="en-US" altLang="en-US" b="1" dirty="0">
                <a:solidFill>
                  <a:srgbClr val="0070C0"/>
                </a:solidFill>
              </a:rPr>
              <a:t>7</a:t>
            </a:r>
            <a:r>
              <a:rPr lang="en-US" altLang="en-US" b="1" dirty="0">
                <a:solidFill>
                  <a:srgbClr val="FF0000"/>
                </a:solidFill>
              </a:rPr>
              <a:t>,0</a:t>
            </a:r>
            <a:r>
              <a:rPr lang="en-US" altLang="en-US" b="1" dirty="0">
                <a:solidFill>
                  <a:srgbClr val="0070C0"/>
                </a:solidFill>
              </a:rPr>
              <a:t>7</a:t>
            </a:r>
            <a:r>
              <a:rPr lang="en-US" altLang="en-US" b="1" dirty="0">
                <a:solidFill>
                  <a:srgbClr val="FF0000"/>
                </a:solidFill>
              </a:rPr>
              <a:t>,3</a:t>
            </a:r>
            <a:r>
              <a:rPr lang="en-US" altLang="en-US" b="1" dirty="0">
                <a:solidFill>
                  <a:srgbClr val="0070C0"/>
                </a:solidFill>
              </a:rPr>
              <a:t>4</a:t>
            </a:r>
            <a:r>
              <a:rPr lang="en-US" altLang="en-US" b="1" dirty="0">
                <a:solidFill>
                  <a:srgbClr val="FF0000"/>
                </a:solidFill>
              </a:rPr>
              <a:t>,2</a:t>
            </a:r>
            <a:r>
              <a:rPr lang="en-US" altLang="en-US" b="1" dirty="0">
                <a:solidFill>
                  <a:srgbClr val="0070C0"/>
                </a:solidFill>
              </a:rPr>
              <a:t>6</a:t>
            </a:r>
            <a:r>
              <a:rPr lang="en-US" altLang="en-US" b="1" dirty="0">
                <a:solidFill>
                  <a:srgbClr val="FF0000"/>
                </a:solidFill>
              </a:rPr>
              <a:t>,1</a:t>
            </a:r>
            <a:r>
              <a:rPr lang="en-US" altLang="en-US" b="1" dirty="0">
                <a:solidFill>
                  <a:srgbClr val="0070C0"/>
                </a:solidFill>
              </a:rPr>
              <a:t>6</a:t>
            </a:r>
            <a:r>
              <a:rPr lang="en-US" altLang="en-US" b="1" dirty="0">
                <a:solidFill>
                  <a:srgbClr val="FF0000"/>
                </a:solidFill>
              </a:rPr>
              <a:t>,2</a:t>
            </a:r>
            <a:r>
              <a:rPr lang="en-US" altLang="en-US" b="1" dirty="0">
                <a:solidFill>
                  <a:srgbClr val="0070C0"/>
                </a:solidFill>
              </a:rPr>
              <a:t>5</a:t>
            </a:r>
            <a:r>
              <a:rPr lang="en-US" altLang="en-US" b="1" dirty="0">
                <a:solidFill>
                  <a:srgbClr val="FF0000"/>
                </a:solidFill>
              </a:rPr>
              <a:t>,0</a:t>
            </a:r>
            <a:r>
              <a:rPr lang="en-US" altLang="en-US" b="1" dirty="0">
                <a:solidFill>
                  <a:srgbClr val="0070C0"/>
                </a:solidFill>
              </a:rPr>
              <a:t>3</a:t>
            </a:r>
            <a:r>
              <a:rPr lang="en-US" altLang="en-US" b="1" dirty="0">
                <a:solidFill>
                  <a:srgbClr val="FF0000"/>
                </a:solidFill>
              </a:rPr>
              <a:t>,1</a:t>
            </a:r>
            <a:r>
              <a:rPr lang="en-US" altLang="en-US" b="1" dirty="0">
                <a:solidFill>
                  <a:srgbClr val="0070C0"/>
                </a:solidFill>
              </a:rPr>
              <a:t>1</a:t>
            </a:r>
            <a:r>
              <a:rPr lang="en-US" altLang="en-US" b="1" dirty="0">
                <a:solidFill>
                  <a:srgbClr val="FF0000"/>
                </a:solidFill>
              </a:rPr>
              <a:t>,7</a:t>
            </a:r>
            <a:r>
              <a:rPr lang="en-US" altLang="en-US" b="1" dirty="0">
                <a:solidFill>
                  <a:srgbClr val="0070C0"/>
                </a:solidFill>
              </a:rPr>
              <a:t>7</a:t>
            </a:r>
            <a:r>
              <a:rPr lang="en-US" altLang="en-US" b="1" dirty="0">
                <a:solidFill>
                  <a:srgbClr val="FF0000"/>
                </a:solidFill>
              </a:rPr>
              <a:t>,0</a:t>
            </a:r>
            <a:r>
              <a:rPr lang="en-US" altLang="en-US" b="1" dirty="0">
                <a:solidFill>
                  <a:srgbClr val="0070C0"/>
                </a:solidFill>
              </a:rPr>
              <a:t>2</a:t>
            </a:r>
            <a:r>
              <a:rPr lang="en-US" altLang="en-US" b="1" dirty="0">
                <a:solidFill>
                  <a:srgbClr val="FF0000"/>
                </a:solidFill>
              </a:rPr>
              <a:t>,1</a:t>
            </a:r>
            <a:r>
              <a:rPr lang="en-US" altLang="en-US" b="1" dirty="0">
                <a:solidFill>
                  <a:srgbClr val="0070C0"/>
                </a:solidFill>
              </a:rPr>
              <a:t>0</a:t>
            </a:r>
          </a:p>
          <a:p>
            <a:pPr>
              <a:buNone/>
              <a:tabLst>
                <a:tab pos="3144838" algn="ctr"/>
              </a:tabLst>
            </a:pPr>
            <a:r>
              <a:rPr lang="en-US" altLang="en-US" b="1" dirty="0">
                <a:solidFill>
                  <a:srgbClr val="0070C0"/>
                </a:solidFill>
              </a:rPr>
              <a:t>   Offset removed, max offset: page size: 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98425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z="2400"/>
              <a:t>Graph of Page Faults Versus The Number of Frames</a:t>
            </a: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238250"/>
            <a:ext cx="6045200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9F9710-E9E3-4554-AC0C-21F135B5A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6235"/>
            <a:ext cx="8686800" cy="576262"/>
          </a:xfrm>
        </p:spPr>
        <p:txBody>
          <a:bodyPr/>
          <a:lstStyle/>
          <a:p>
            <a:r>
              <a:rPr lang="en-US" altLang="en-US" sz="2000" dirty="0"/>
              <a:t>Reference string:   </a:t>
            </a:r>
            <a:br>
              <a:rPr lang="en-US" altLang="en-US" sz="2000" dirty="0"/>
            </a:br>
            <a:r>
              <a:rPr lang="en-US" sz="2000" dirty="0" err="1">
                <a:highlight>
                  <a:srgbClr val="FFFF00"/>
                </a:highlight>
              </a:rPr>
              <a:t>dcbadcedcbae</a:t>
            </a:r>
            <a:r>
              <a:rPr lang="en-US" altLang="en-US" sz="2000" dirty="0">
                <a:solidFill>
                  <a:srgbClr val="FF0000"/>
                </a:solidFill>
              </a:rPr>
              <a:t>,</a:t>
            </a:r>
            <a:r>
              <a:rPr lang="en-US" altLang="en-US" sz="2000" dirty="0"/>
              <a:t> 3 then 4 frames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/>
            </a:r>
            <a:br>
              <a:rPr lang="en-US" altLang="en-US" sz="2800" dirty="0">
                <a:solidFill>
                  <a:srgbClr val="FF0000"/>
                </a:solidFill>
              </a:rPr>
            </a:br>
            <a:endParaRPr lang="en-US" sz="28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317EDF50-4086-4383-9594-F1F15100D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921273"/>
              </p:ext>
            </p:extLst>
          </p:nvPr>
        </p:nvGraphicFramePr>
        <p:xfrm>
          <a:off x="343590" y="848360"/>
          <a:ext cx="8456820" cy="223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735">
                  <a:extLst>
                    <a:ext uri="{9D8B030D-6E8A-4147-A177-3AD203B41FA5}">
                      <a16:colId xmlns:a16="http://schemas.microsoft.com/office/drawing/2014/main" xmlns="" val="1503932727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3405703019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3805811009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3223077595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658863062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4249728806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3401653358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342761409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3797229547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3186136879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2065710673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3363263140"/>
                    </a:ext>
                  </a:extLst>
                </a:gridCol>
              </a:tblGrid>
              <a:tr h="559608">
                <a:tc>
                  <a:txBody>
                    <a:bodyPr/>
                    <a:lstStyle/>
                    <a:p>
                      <a:r>
                        <a:rPr lang="en-US" dirty="0"/>
                        <a:t>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4875556"/>
                  </a:ext>
                </a:extLst>
              </a:tr>
              <a:tr h="559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4886960"/>
                  </a:ext>
                </a:extLst>
              </a:tr>
              <a:tr h="559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486966"/>
                  </a:ext>
                </a:extLst>
              </a:tr>
              <a:tr h="559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874521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FEBFE914-55C0-44CB-A154-2DB8D553C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324678"/>
              </p:ext>
            </p:extLst>
          </p:nvPr>
        </p:nvGraphicFramePr>
        <p:xfrm>
          <a:off x="282630" y="3468917"/>
          <a:ext cx="8456820" cy="2852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735">
                  <a:extLst>
                    <a:ext uri="{9D8B030D-6E8A-4147-A177-3AD203B41FA5}">
                      <a16:colId xmlns:a16="http://schemas.microsoft.com/office/drawing/2014/main" xmlns="" val="1503932727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3405703019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3805811009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3223077595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658863062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4249728806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3401653358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342761409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3797229547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3186136879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2065710673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3363263140"/>
                    </a:ext>
                  </a:extLst>
                </a:gridCol>
              </a:tblGrid>
              <a:tr h="570571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4875556"/>
                  </a:ext>
                </a:extLst>
              </a:tr>
              <a:tr h="570571">
                <a:tc>
                  <a:txBody>
                    <a:bodyPr/>
                    <a:lstStyle/>
                    <a:p>
                      <a:r>
                        <a:rPr lang="en-US" dirty="0"/>
                        <a:t>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4886960"/>
                  </a:ext>
                </a:extLst>
              </a:tr>
              <a:tr h="5705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516960"/>
                  </a:ext>
                </a:extLst>
              </a:tr>
              <a:tr h="5705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486966"/>
                  </a:ext>
                </a:extLst>
              </a:tr>
              <a:tr h="5705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8745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5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9F9710-E9E3-4554-AC0C-21F135B5A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6235"/>
            <a:ext cx="8686800" cy="576262"/>
          </a:xfrm>
        </p:spPr>
        <p:txBody>
          <a:bodyPr/>
          <a:lstStyle/>
          <a:p>
            <a:r>
              <a:rPr lang="en-US" altLang="en-US" sz="2000" dirty="0"/>
              <a:t>Reference string:   </a:t>
            </a:r>
            <a:br>
              <a:rPr lang="en-US" altLang="en-US" sz="2000" dirty="0"/>
            </a:br>
            <a:r>
              <a:rPr lang="en-US" sz="2000" dirty="0" err="1">
                <a:highlight>
                  <a:srgbClr val="FFFF00"/>
                </a:highlight>
              </a:rPr>
              <a:t>dcbadcedcbae</a:t>
            </a:r>
            <a:r>
              <a:rPr lang="en-US" altLang="en-US" sz="2000" dirty="0">
                <a:solidFill>
                  <a:srgbClr val="FF0000"/>
                </a:solidFill>
              </a:rPr>
              <a:t>,</a:t>
            </a:r>
            <a:r>
              <a:rPr lang="en-US" altLang="en-US" sz="2000" dirty="0"/>
              <a:t> 3 then 4 frames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/>
            </a:r>
            <a:br>
              <a:rPr lang="en-US" altLang="en-US" sz="2800" dirty="0">
                <a:solidFill>
                  <a:srgbClr val="FF0000"/>
                </a:solidFill>
              </a:rPr>
            </a:br>
            <a:endParaRPr lang="en-US" sz="28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317EDF50-4086-4383-9594-F1F15100D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937251"/>
              </p:ext>
            </p:extLst>
          </p:nvPr>
        </p:nvGraphicFramePr>
        <p:xfrm>
          <a:off x="343590" y="848360"/>
          <a:ext cx="8456820" cy="223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735">
                  <a:extLst>
                    <a:ext uri="{9D8B030D-6E8A-4147-A177-3AD203B41FA5}">
                      <a16:colId xmlns:a16="http://schemas.microsoft.com/office/drawing/2014/main" xmlns="" val="1503932727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3405703019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3805811009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3223077595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658863062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4249728806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3401653358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342761409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3797229547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3186136879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2065710673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3363263140"/>
                    </a:ext>
                  </a:extLst>
                </a:gridCol>
              </a:tblGrid>
              <a:tr h="559608">
                <a:tc>
                  <a:txBody>
                    <a:bodyPr/>
                    <a:lstStyle/>
                    <a:p>
                      <a:r>
                        <a:rPr lang="en-US" dirty="0"/>
                        <a:t>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4875556"/>
                  </a:ext>
                </a:extLst>
              </a:tr>
              <a:tr h="559608">
                <a:tc>
                  <a:txBody>
                    <a:bodyPr/>
                    <a:lstStyle/>
                    <a:p>
                      <a:r>
                        <a:rPr lang="en-US" dirty="0"/>
                        <a:t>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4886960"/>
                  </a:ext>
                </a:extLst>
              </a:tr>
              <a:tr h="559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486966"/>
                  </a:ext>
                </a:extLst>
              </a:tr>
              <a:tr h="5596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"/>
                          <a:ea typeface="+mn-ea"/>
                          <a:cs typeface="+mn-cs"/>
                        </a:rPr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"/>
                          <a:ea typeface="+mn-ea"/>
                          <a:cs typeface="+mn-cs"/>
                        </a:rPr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874521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FEBFE914-55C0-44CB-A154-2DB8D553C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324678"/>
              </p:ext>
            </p:extLst>
          </p:nvPr>
        </p:nvGraphicFramePr>
        <p:xfrm>
          <a:off x="282630" y="3468917"/>
          <a:ext cx="8456820" cy="2852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735">
                  <a:extLst>
                    <a:ext uri="{9D8B030D-6E8A-4147-A177-3AD203B41FA5}">
                      <a16:colId xmlns:a16="http://schemas.microsoft.com/office/drawing/2014/main" xmlns="" val="1503932727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3405703019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3805811009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3223077595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658863062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4249728806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3401653358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342761409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3797229547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3186136879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2065710673"/>
                    </a:ext>
                  </a:extLst>
                </a:gridCol>
                <a:gridCol w="704735">
                  <a:extLst>
                    <a:ext uri="{9D8B030D-6E8A-4147-A177-3AD203B41FA5}">
                      <a16:colId xmlns:a16="http://schemas.microsoft.com/office/drawing/2014/main" xmlns="" val="3363263140"/>
                    </a:ext>
                  </a:extLst>
                </a:gridCol>
              </a:tblGrid>
              <a:tr h="570571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4875556"/>
                  </a:ext>
                </a:extLst>
              </a:tr>
              <a:tr h="570571">
                <a:tc>
                  <a:txBody>
                    <a:bodyPr/>
                    <a:lstStyle/>
                    <a:p>
                      <a:r>
                        <a:rPr lang="en-US" dirty="0"/>
                        <a:t>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4886960"/>
                  </a:ext>
                </a:extLst>
              </a:tr>
              <a:tr h="5705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516960"/>
                  </a:ext>
                </a:extLst>
              </a:tr>
              <a:tr h="5705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486966"/>
                  </a:ext>
                </a:extLst>
              </a:tr>
              <a:tr h="5705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8745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4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9F9710-E9E3-4554-AC0C-21F135B5A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" y="1114628"/>
            <a:ext cx="8686800" cy="576262"/>
          </a:xfrm>
        </p:spPr>
        <p:txBody>
          <a:bodyPr/>
          <a:lstStyle/>
          <a:p>
            <a:r>
              <a:rPr lang="en-US" altLang="en-US" dirty="0"/>
              <a:t>Reference string:   </a:t>
            </a:r>
            <a:br>
              <a:rPr lang="en-US" altLang="en-US" dirty="0"/>
            </a:br>
            <a:r>
              <a:rPr lang="en-US" alt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7,0,1,2,0,3,0,4,2,3,0,3</a:t>
            </a:r>
            <a:r>
              <a:rPr lang="en-US" altLang="en-US" sz="2800" dirty="0">
                <a:solidFill>
                  <a:srgbClr val="FF0000"/>
                </a:solidFill>
              </a:rPr>
              <a:t>,0,3,2,1,2,0,1,7,0,1,</a:t>
            </a:r>
            <a:r>
              <a:rPr lang="en-US" altLang="en-US" sz="2800" dirty="0"/>
              <a:t> 3 frames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br>
              <a:rPr lang="en-US" altLang="en-US" sz="2800" dirty="0">
                <a:solidFill>
                  <a:srgbClr val="FF0000"/>
                </a:solidFill>
              </a:rPr>
            </a:br>
            <a:endParaRPr lang="en-US" sz="280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317EDF50-4086-4383-9594-F1F15100D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02467"/>
              </p:ext>
            </p:extLst>
          </p:nvPr>
        </p:nvGraphicFramePr>
        <p:xfrm>
          <a:off x="279862" y="1297247"/>
          <a:ext cx="8382000" cy="2676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xmlns="" val="150393272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340570301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380581100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322307759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65886306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424972880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340165335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48048211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315052682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1839624314"/>
                    </a:ext>
                  </a:extLst>
                </a:gridCol>
              </a:tblGrid>
              <a:tr h="669059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4875556"/>
                  </a:ext>
                </a:extLst>
              </a:tr>
              <a:tr h="6690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4886960"/>
                  </a:ext>
                </a:extLst>
              </a:tr>
              <a:tr h="6690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486966"/>
                  </a:ext>
                </a:extLst>
              </a:tr>
              <a:tr h="6690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8745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69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41388" y="176213"/>
            <a:ext cx="7821612" cy="576262"/>
          </a:xfrm>
        </p:spPr>
        <p:txBody>
          <a:bodyPr/>
          <a:lstStyle/>
          <a:p>
            <a:pPr eaLnBrk="1" hangingPunct="1"/>
            <a:r>
              <a:rPr lang="en-US" altLang="en-US"/>
              <a:t>First-In-First-Out (FIFO) Algorithm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1052513"/>
            <a:ext cx="7283450" cy="5762625"/>
          </a:xfrm>
        </p:spPr>
        <p:txBody>
          <a:bodyPr/>
          <a:lstStyle/>
          <a:p>
            <a:r>
              <a:rPr lang="en-US" altLang="en-US" dirty="0"/>
              <a:t>Reference string: </a:t>
            </a:r>
            <a:r>
              <a:rPr lang="en-US" altLang="en-US" b="1" dirty="0">
                <a:solidFill>
                  <a:srgbClr val="FF0000"/>
                </a:solidFill>
              </a:rPr>
              <a:t>7,0,1,2,0,3,0,4,2,3,0,3,0,3,2,1,2,0,1,7,0,1</a:t>
            </a:r>
            <a:endParaRPr lang="en-US" altLang="en-US" dirty="0"/>
          </a:p>
          <a:p>
            <a:r>
              <a:rPr lang="en-US" altLang="en-US" dirty="0"/>
              <a:t>3 frames (3 pages can be in memory at a time per process)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sz="800" dirty="0"/>
          </a:p>
          <a:p>
            <a:pPr>
              <a:buFont typeface="Monotype Sorts" pitchFamily="-84" charset="2"/>
              <a:buNone/>
            </a:pPr>
            <a:endParaRPr lang="en-US" altLang="en-US" sz="800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r>
              <a:rPr lang="en-US" altLang="en-US" dirty="0"/>
              <a:t>What if we had 4 frames?    2? </a:t>
            </a:r>
          </a:p>
          <a:p>
            <a:r>
              <a:rPr lang="en-US" altLang="en-US" dirty="0"/>
              <a:t>Can vary by reference string: consider 1,2,3,4,1,2,5,1,2,3,4,5</a:t>
            </a:r>
          </a:p>
          <a:p>
            <a:pPr lvl="1"/>
            <a:r>
              <a:rPr lang="en-US" altLang="en-US" dirty="0"/>
              <a:t>Adding more frames can cause more page faults!</a:t>
            </a:r>
          </a:p>
          <a:p>
            <a:pPr lvl="2"/>
            <a:r>
              <a:rPr lang="en-US" altLang="en-US" b="1" dirty="0" err="1">
                <a:solidFill>
                  <a:srgbClr val="3366FF"/>
                </a:solidFill>
              </a:rPr>
              <a:t>Belady</a:t>
            </a:r>
            <a:r>
              <a:rPr lang="ja-JP" altLang="en-US" b="1" dirty="0">
                <a:solidFill>
                  <a:srgbClr val="3366FF"/>
                </a:solidFill>
              </a:rPr>
              <a:t>’</a:t>
            </a:r>
            <a:r>
              <a:rPr lang="en-US" altLang="ja-JP" b="1" dirty="0">
                <a:solidFill>
                  <a:srgbClr val="3366FF"/>
                </a:solidFill>
              </a:rPr>
              <a:t>s Anomaly</a:t>
            </a:r>
            <a:endParaRPr lang="en-US" altLang="en-US" sz="800" dirty="0"/>
          </a:p>
          <a:p>
            <a:r>
              <a:rPr lang="en-US" altLang="en-US" dirty="0"/>
              <a:t>How to track ages of pages? </a:t>
            </a:r>
          </a:p>
          <a:p>
            <a:pPr lvl="1"/>
            <a:r>
              <a:rPr lang="en-US" altLang="en-US" dirty="0"/>
              <a:t>Just use a FIFO queue</a:t>
            </a:r>
          </a:p>
        </p:txBody>
      </p:sp>
      <p:sp>
        <p:nvSpPr>
          <p:cNvPr id="34820" name="Text Box 16"/>
          <p:cNvSpPr txBox="1">
            <a:spLocks noChangeArrowheads="1"/>
          </p:cNvSpPr>
          <p:nvPr/>
        </p:nvSpPr>
        <p:spPr bwMode="auto">
          <a:xfrm>
            <a:off x="1333500" y="3546475"/>
            <a:ext cx="163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/>
              <a:t>15 page faults</a:t>
            </a:r>
          </a:p>
        </p:txBody>
      </p:sp>
      <p:pic>
        <p:nvPicPr>
          <p:cNvPr id="348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1854200"/>
            <a:ext cx="5327650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8400" y="214313"/>
            <a:ext cx="7734300" cy="576262"/>
          </a:xfrm>
        </p:spPr>
        <p:txBody>
          <a:bodyPr/>
          <a:lstStyle/>
          <a:p>
            <a:pPr eaLnBrk="1" hangingPunct="1"/>
            <a:r>
              <a:rPr lang="en-US" altLang="en-US"/>
              <a:t>FIFO Illustrating Belady</a:t>
            </a:r>
            <a:r>
              <a:rPr lang="ja-JP" altLang="en-US"/>
              <a:t>’</a:t>
            </a:r>
            <a:r>
              <a:rPr lang="en-US" altLang="ja-JP"/>
              <a:t>s Anomaly</a:t>
            </a:r>
            <a:endParaRPr lang="en-US" altLang="en-US"/>
          </a:p>
        </p:txBody>
      </p:sp>
      <p:pic>
        <p:nvPicPr>
          <p:cNvPr id="35843" name="Picture 1" descr="9_1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303338"/>
            <a:ext cx="5676900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49300" y="138113"/>
            <a:ext cx="7937500" cy="576262"/>
          </a:xfrm>
        </p:spPr>
        <p:txBody>
          <a:bodyPr/>
          <a:lstStyle/>
          <a:p>
            <a:pPr eaLnBrk="1" hangingPunct="1"/>
            <a:r>
              <a:rPr lang="en-US" altLang="en-US"/>
              <a:t>Optimal Algorithm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9106" y="1119188"/>
            <a:ext cx="8735844" cy="4530725"/>
          </a:xfrm>
        </p:spPr>
        <p:txBody>
          <a:bodyPr/>
          <a:lstStyle/>
          <a:p>
            <a:pPr>
              <a:tabLst>
                <a:tab pos="1889125" algn="l"/>
              </a:tabLst>
            </a:pPr>
            <a:r>
              <a:rPr lang="en-US" altLang="en-US" dirty="0"/>
              <a:t>Replace page that will not be used for longest period of time [</a:t>
            </a:r>
            <a:r>
              <a:rPr lang="en-US" altLang="en-US" dirty="0">
                <a:solidFill>
                  <a:srgbClr val="C00000"/>
                </a:solidFill>
              </a:rPr>
              <a:t>in the future</a:t>
            </a:r>
            <a:r>
              <a:rPr lang="en-US" altLang="en-US" dirty="0"/>
              <a:t>]</a:t>
            </a:r>
          </a:p>
          <a:p>
            <a:pPr lvl="1">
              <a:tabLst>
                <a:tab pos="1889125" algn="l"/>
              </a:tabLst>
            </a:pPr>
            <a:r>
              <a:rPr lang="en-US" altLang="en-US" dirty="0"/>
              <a:t>9 is optimal for the example</a:t>
            </a:r>
          </a:p>
          <a:p>
            <a:pPr>
              <a:tabLst>
                <a:tab pos="1889125" algn="l"/>
              </a:tabLst>
            </a:pPr>
            <a:r>
              <a:rPr lang="en-US" altLang="en-US" dirty="0"/>
              <a:t>How do you know this?</a:t>
            </a:r>
          </a:p>
          <a:p>
            <a:pPr lvl="1">
              <a:tabLst>
                <a:tab pos="1889125" algn="l"/>
              </a:tabLst>
            </a:pPr>
            <a:r>
              <a:rPr lang="en-US" altLang="en-US" dirty="0"/>
              <a:t>Can</a:t>
            </a:r>
            <a:r>
              <a:rPr lang="ja-JP" altLang="en-US" dirty="0"/>
              <a:t>’</a:t>
            </a:r>
            <a:r>
              <a:rPr lang="en-US" altLang="ja-JP" dirty="0"/>
              <a:t>t read the future. May work in repeat job runs!</a:t>
            </a:r>
            <a:endParaRPr lang="en-US" altLang="en-US" dirty="0"/>
          </a:p>
          <a:p>
            <a:pPr>
              <a:tabLst>
                <a:tab pos="1889125" algn="l"/>
              </a:tabLst>
            </a:pPr>
            <a:r>
              <a:rPr lang="en-US" altLang="en-US" dirty="0"/>
              <a:t>Used for measuring how well your algorithm performs</a:t>
            </a:r>
          </a:p>
          <a:p>
            <a:pPr>
              <a:tabLst>
                <a:tab pos="1889125" algn="l"/>
              </a:tabLst>
            </a:pPr>
            <a:endParaRPr lang="en-US" altLang="en-US" dirty="0"/>
          </a:p>
          <a:p>
            <a:pPr>
              <a:tabLst>
                <a:tab pos="1889125" algn="l"/>
              </a:tabLst>
            </a:pPr>
            <a:endParaRPr lang="en-US" altLang="en-US" dirty="0"/>
          </a:p>
          <a:p>
            <a:pPr>
              <a:tabLst>
                <a:tab pos="1889125" algn="l"/>
              </a:tabLst>
            </a:pPr>
            <a:endParaRPr lang="en-US" altLang="en-US" dirty="0"/>
          </a:p>
          <a:p>
            <a:pPr>
              <a:tabLst>
                <a:tab pos="1889125" algn="l"/>
              </a:tabLst>
            </a:pPr>
            <a:endParaRPr lang="en-US" altLang="en-US" dirty="0"/>
          </a:p>
          <a:p>
            <a:pPr>
              <a:tabLst>
                <a:tab pos="1889125" algn="l"/>
              </a:tabLst>
            </a:pPr>
            <a:endParaRPr lang="en-US" altLang="en-US" dirty="0"/>
          </a:p>
          <a:p>
            <a:pPr>
              <a:tabLst>
                <a:tab pos="1889125" algn="l"/>
              </a:tabLst>
            </a:pPr>
            <a:endParaRPr lang="en-US" altLang="en-US" dirty="0"/>
          </a:p>
          <a:p>
            <a:pPr>
              <a:tabLst>
                <a:tab pos="1889125" algn="l"/>
              </a:tabLst>
            </a:pPr>
            <a:r>
              <a:rPr lang="en-US" altLang="en-US" dirty="0"/>
              <a:t>Can one do any better? No</a:t>
            </a:r>
          </a:p>
          <a:p>
            <a:pPr>
              <a:tabLst>
                <a:tab pos="1889125" algn="l"/>
              </a:tabLst>
            </a:pPr>
            <a:r>
              <a:rPr lang="en-US" altLang="en-US" dirty="0"/>
              <a:t>So if our algorithm underperforms Optimal: there is a chance to do better/improve</a:t>
            </a:r>
          </a:p>
        </p:txBody>
      </p:sp>
      <p:pic>
        <p:nvPicPr>
          <p:cNvPr id="3686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3159125"/>
            <a:ext cx="625951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68425" y="163513"/>
            <a:ext cx="7673975" cy="576262"/>
          </a:xfrm>
        </p:spPr>
        <p:txBody>
          <a:bodyPr/>
          <a:lstStyle/>
          <a:p>
            <a:pPr eaLnBrk="1" hangingPunct="1"/>
            <a:r>
              <a:rPr lang="en-US" altLang="en-US"/>
              <a:t>Least Recently Used (LRU) Algorithm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727075"/>
            <a:ext cx="7454900" cy="4835525"/>
          </a:xfrm>
        </p:spPr>
        <p:txBody>
          <a:bodyPr/>
          <a:lstStyle/>
          <a:p>
            <a:pPr>
              <a:buFont typeface="Monotype Sorts" pitchFamily="-84" charset="2"/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Use past knowledge rather than future</a:t>
            </a:r>
          </a:p>
          <a:p>
            <a:pPr>
              <a:defRPr/>
            </a:pPr>
            <a:r>
              <a:rPr lang="en-US" altLang="en-US" dirty="0"/>
              <a:t>Replace page that has not been used in the most amount of time</a:t>
            </a:r>
          </a:p>
          <a:p>
            <a:pPr>
              <a:defRPr/>
            </a:pPr>
            <a:r>
              <a:rPr lang="en-US" altLang="en-US" dirty="0"/>
              <a:t>Associate time of last use with each page</a:t>
            </a:r>
          </a:p>
          <a:p>
            <a:pPr>
              <a:buFont typeface="Monotype Sorts" pitchFamily="-84" charset="2"/>
              <a:buNone/>
              <a:defRPr/>
            </a:pPr>
            <a:endParaRPr lang="en-US" altLang="en-US" dirty="0"/>
          </a:p>
          <a:p>
            <a:pPr>
              <a:buFont typeface="Monotype Sorts" pitchFamily="-84" charset="2"/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 marL="0" indent="0">
              <a:buFont typeface="Monotype Sorts" pitchFamily="-84" charset="2"/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12 faults – better than FIFO but worse than OPT</a:t>
            </a:r>
          </a:p>
          <a:p>
            <a:pPr>
              <a:defRPr/>
            </a:pPr>
            <a:r>
              <a:rPr lang="en-US" altLang="en-US" dirty="0"/>
              <a:t>Generally good algorithm and frequently used</a:t>
            </a:r>
          </a:p>
          <a:p>
            <a:pPr>
              <a:defRPr/>
            </a:pPr>
            <a:r>
              <a:rPr lang="en-US" altLang="en-US" dirty="0"/>
              <a:t>But how to implement?</a:t>
            </a:r>
          </a:p>
          <a:p>
            <a:pPr>
              <a:buFont typeface="Monotype Sorts" pitchFamily="-84" charset="2"/>
              <a:buNone/>
              <a:defRPr/>
            </a:pPr>
            <a:endParaRPr lang="en-US" altLang="en-US" dirty="0"/>
          </a:p>
        </p:txBody>
      </p:sp>
      <p:pic>
        <p:nvPicPr>
          <p:cNvPr id="37892" name="Picture 4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363788"/>
            <a:ext cx="6902450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12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Background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2013" y="1111250"/>
            <a:ext cx="7213600" cy="4530725"/>
          </a:xfrm>
        </p:spPr>
        <p:txBody>
          <a:bodyPr/>
          <a:lstStyle/>
          <a:p>
            <a:r>
              <a:rPr lang="en-US" altLang="en-US"/>
              <a:t>Code needs to be in memory to execute, but entire program rarely used</a:t>
            </a:r>
          </a:p>
          <a:p>
            <a:pPr lvl="1"/>
            <a:r>
              <a:rPr lang="en-US" altLang="en-US"/>
              <a:t>Error code, unusual routines, large data structures</a:t>
            </a:r>
          </a:p>
          <a:p>
            <a:r>
              <a:rPr lang="en-US" altLang="en-US"/>
              <a:t>Entire program code not needed at same time</a:t>
            </a:r>
          </a:p>
          <a:p>
            <a:r>
              <a:rPr lang="en-US" altLang="en-US"/>
              <a:t>Consider ability to execute partially-loaded program</a:t>
            </a:r>
          </a:p>
          <a:p>
            <a:pPr lvl="1"/>
            <a:r>
              <a:rPr lang="en-US" altLang="en-US"/>
              <a:t>Program no longer constrained by limits of physical memory</a:t>
            </a:r>
          </a:p>
          <a:p>
            <a:pPr lvl="1"/>
            <a:r>
              <a:rPr lang="en-US" altLang="en-US"/>
              <a:t>Each program takes less memory while running -&gt; more programs run at the same time</a:t>
            </a:r>
          </a:p>
          <a:p>
            <a:pPr lvl="2"/>
            <a:r>
              <a:rPr lang="en-US" altLang="en-US"/>
              <a:t>Increased CPU utilization and throughput with no increase in response time or turnaround time</a:t>
            </a:r>
          </a:p>
          <a:p>
            <a:pPr lvl="1"/>
            <a:r>
              <a:rPr lang="en-US" altLang="en-US"/>
              <a:t>Less I/O needed to load or swap programs into memory -&gt; each user program runs faster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62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LRU Algorithm (Cont.)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950913"/>
            <a:ext cx="7524750" cy="5246687"/>
          </a:xfrm>
        </p:spPr>
        <p:txBody>
          <a:bodyPr/>
          <a:lstStyle/>
          <a:p>
            <a:r>
              <a:rPr lang="en-US" altLang="en-US" dirty="0"/>
              <a:t>Counter implementation</a:t>
            </a:r>
          </a:p>
          <a:p>
            <a:pPr lvl="1"/>
            <a:r>
              <a:rPr lang="en-US" altLang="en-US" dirty="0"/>
              <a:t>Every page entry has a </a:t>
            </a:r>
            <a:r>
              <a:rPr lang="en-US" altLang="en-US" b="1" dirty="0">
                <a:solidFill>
                  <a:srgbClr val="C00000"/>
                </a:solidFill>
              </a:rPr>
              <a:t>Field: Last usage time LUT</a:t>
            </a:r>
            <a:r>
              <a:rPr lang="en-US" altLang="en-US" dirty="0"/>
              <a:t>; every time page is referenced through this entry, copy the </a:t>
            </a:r>
            <a:r>
              <a:rPr lang="en-US" altLang="en-US" b="1" dirty="0">
                <a:solidFill>
                  <a:srgbClr val="C00000"/>
                </a:solidFill>
              </a:rPr>
              <a:t>clock</a:t>
            </a:r>
            <a:r>
              <a:rPr lang="en-US" altLang="en-US" dirty="0"/>
              <a:t> into the counter. Note that the clock is a Universal Counter (system-wide)</a:t>
            </a:r>
          </a:p>
          <a:p>
            <a:pPr lvl="1"/>
            <a:r>
              <a:rPr lang="en-US" altLang="en-US" dirty="0"/>
              <a:t>When a page needs to be </a:t>
            </a:r>
            <a:r>
              <a:rPr lang="en-US" altLang="en-US" dirty="0" smtClean="0"/>
              <a:t>brought in</a:t>
            </a:r>
            <a:r>
              <a:rPr lang="en-US" altLang="en-US" dirty="0" smtClean="0"/>
              <a:t>, </a:t>
            </a:r>
            <a:r>
              <a:rPr lang="en-US" altLang="en-US" dirty="0"/>
              <a:t>look at the LUT field to find smallest  value (earliest usage time)</a:t>
            </a:r>
          </a:p>
          <a:p>
            <a:pPr lvl="2"/>
            <a:r>
              <a:rPr lang="en-US" altLang="en-US" dirty="0"/>
              <a:t>Search through table needed, if table not pre-sorted</a:t>
            </a:r>
          </a:p>
          <a:p>
            <a:r>
              <a:rPr lang="en-US" altLang="en-US" dirty="0"/>
              <a:t>Stack implementation</a:t>
            </a:r>
          </a:p>
          <a:p>
            <a:pPr lvl="1"/>
            <a:r>
              <a:rPr lang="en-US" altLang="en-US" dirty="0"/>
              <a:t>Keep a stack of page numbers in a double link form:</a:t>
            </a:r>
          </a:p>
          <a:p>
            <a:pPr lvl="1"/>
            <a:r>
              <a:rPr lang="en-US" altLang="en-US" dirty="0"/>
              <a:t>Page </a:t>
            </a:r>
            <a:r>
              <a:rPr lang="en-US" altLang="en-US" dirty="0">
                <a:solidFill>
                  <a:srgbClr val="C00000"/>
                </a:solidFill>
              </a:rPr>
              <a:t>referenced</a:t>
            </a:r>
            <a:r>
              <a:rPr lang="en-US" altLang="en-US" dirty="0"/>
              <a:t>: move it to the </a:t>
            </a:r>
            <a:r>
              <a:rPr lang="en-US" altLang="en-US" dirty="0">
                <a:solidFill>
                  <a:srgbClr val="C00000"/>
                </a:solidFill>
              </a:rPr>
              <a:t>top</a:t>
            </a:r>
          </a:p>
          <a:p>
            <a:pPr lvl="1"/>
            <a:r>
              <a:rPr lang="en-US" altLang="en-US" dirty="0"/>
              <a:t>But each update more expensive</a:t>
            </a:r>
          </a:p>
          <a:p>
            <a:pPr lvl="1"/>
            <a:r>
              <a:rPr lang="en-US" altLang="en-US" dirty="0"/>
              <a:t>No search for replacement</a:t>
            </a:r>
          </a:p>
          <a:p>
            <a:r>
              <a:rPr lang="en-US" altLang="en-US" dirty="0"/>
              <a:t>LRU and OPT are cases of </a:t>
            </a:r>
            <a:r>
              <a:rPr lang="en-US" altLang="en-US" b="1" dirty="0">
                <a:solidFill>
                  <a:srgbClr val="3366FF"/>
                </a:solidFill>
              </a:rPr>
              <a:t>stack algorithms </a:t>
            </a:r>
            <a:r>
              <a:rPr lang="en-US" altLang="en-US" dirty="0"/>
              <a:t>that </a:t>
            </a:r>
            <a:r>
              <a:rPr lang="en-US" altLang="en-US" b="1" dirty="0">
                <a:highlight>
                  <a:srgbClr val="FFFF00"/>
                </a:highlight>
              </a:rPr>
              <a:t>don</a:t>
            </a:r>
            <a:r>
              <a:rPr lang="ja-JP" altLang="en-US" b="1" dirty="0">
                <a:highlight>
                  <a:srgbClr val="FFFF00"/>
                </a:highlight>
              </a:rPr>
              <a:t>’</a:t>
            </a:r>
            <a:r>
              <a:rPr lang="en-US" altLang="ja-JP" b="1" dirty="0">
                <a:highlight>
                  <a:srgbClr val="FFFF00"/>
                </a:highlight>
              </a:rPr>
              <a:t>t have </a:t>
            </a:r>
            <a:r>
              <a:rPr lang="en-US" altLang="ja-JP" b="1" dirty="0" err="1">
                <a:highlight>
                  <a:srgbClr val="FFFF00"/>
                </a:highlight>
              </a:rPr>
              <a:t>Belady</a:t>
            </a:r>
            <a:r>
              <a:rPr lang="ja-JP" altLang="en-US" b="1" dirty="0">
                <a:highlight>
                  <a:srgbClr val="FFFF00"/>
                </a:highlight>
              </a:rPr>
              <a:t>’</a:t>
            </a:r>
            <a:r>
              <a:rPr lang="en-US" altLang="ja-JP" b="1" dirty="0">
                <a:highlight>
                  <a:srgbClr val="FFFF00"/>
                </a:highlight>
              </a:rPr>
              <a:t>s Anomaly</a:t>
            </a:r>
            <a:endParaRPr lang="en-US" altLang="en-US" b="1" dirty="0"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63650" y="103188"/>
            <a:ext cx="7626350" cy="576262"/>
          </a:xfrm>
        </p:spPr>
        <p:txBody>
          <a:bodyPr/>
          <a:lstStyle/>
          <a:p>
            <a:pPr eaLnBrk="1" hangingPunct="1"/>
            <a:r>
              <a:rPr lang="en-US" altLang="en-US" sz="2000"/>
              <a:t>Use Of A Stack to Record Most Recent Page References</a:t>
            </a:r>
          </a:p>
        </p:txBody>
      </p:sp>
      <p:pic>
        <p:nvPicPr>
          <p:cNvPr id="39939" name="Picture 1" descr="9_1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70" y="1141413"/>
            <a:ext cx="7974676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5642" y="161081"/>
            <a:ext cx="8229600" cy="576262"/>
          </a:xfrm>
        </p:spPr>
        <p:txBody>
          <a:bodyPr/>
          <a:lstStyle/>
          <a:p>
            <a:r>
              <a:rPr lang="en-US" dirty="0"/>
              <a:t>LRU is no (least) Frequency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69652" y="982663"/>
            <a:ext cx="8667344" cy="51466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085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4287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7716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28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altLang="en-US" kern="0" dirty="0"/>
              <a:t>Consider the following table: the remove raw gives the candidate for removal after the event in that column: </a:t>
            </a:r>
            <a:r>
              <a:rPr lang="en-US" altLang="en-US" kern="0" dirty="0" smtClean="0"/>
              <a:t>X[K]: K frequency of </a:t>
            </a:r>
            <a:r>
              <a:rPr lang="en-US" altLang="en-US" b="1" kern="0" dirty="0" smtClean="0"/>
              <a:t>access </a:t>
            </a:r>
            <a:r>
              <a:rPr lang="en-US" altLang="en-US" kern="0" dirty="0" smtClean="0"/>
              <a:t>so far. </a:t>
            </a:r>
            <a:endParaRPr lang="en-US" altLang="en-US" kern="0" dirty="0"/>
          </a:p>
          <a:p>
            <a:r>
              <a:rPr lang="en-US" altLang="en-US" kern="0" dirty="0"/>
              <a:t>Never mind the frequency: frame1 most frequent: nevertheless candidate!</a:t>
            </a:r>
          </a:p>
          <a:p>
            <a:endParaRPr lang="en-US" altLang="en-US" kern="0" dirty="0"/>
          </a:p>
          <a:p>
            <a:endParaRPr lang="en-US" altLang="en-US" kern="0" dirty="0"/>
          </a:p>
          <a:p>
            <a:endParaRPr lang="en-US" altLang="en-US" kern="0" dirty="0"/>
          </a:p>
          <a:p>
            <a:endParaRPr lang="en-US" altLang="en-US" kern="0" dirty="0"/>
          </a:p>
          <a:p>
            <a:endParaRPr lang="en-US" altLang="en-US" kern="0" dirty="0"/>
          </a:p>
          <a:p>
            <a:endParaRPr lang="en-US" altLang="en-US" kern="0" dirty="0"/>
          </a:p>
          <a:p>
            <a:pPr marL="0" indent="0">
              <a:buNone/>
            </a:pPr>
            <a:r>
              <a:rPr lang="en-US" altLang="en-US" kern="0" dirty="0" smtClean="0"/>
              <a:t>             </a:t>
            </a:r>
            <a:r>
              <a:rPr lang="en-US" altLang="en-US" kern="0" dirty="0" smtClean="0">
                <a:solidFill>
                  <a:srgbClr val="7030A0"/>
                </a:solidFill>
              </a:rPr>
              <a:t>LFU                                           2,3        3          3           3,4      4         4,5          </a:t>
            </a:r>
          </a:p>
          <a:p>
            <a:r>
              <a:rPr lang="en-US" altLang="en-US" kern="0" dirty="0" smtClean="0"/>
              <a:t>For the accessed page”</a:t>
            </a:r>
          </a:p>
          <a:p>
            <a:pPr lvl="1"/>
            <a:r>
              <a:rPr lang="en-US" altLang="en-US" kern="0" dirty="0" smtClean="0"/>
              <a:t>Need to </a:t>
            </a:r>
            <a:r>
              <a:rPr lang="en-US" altLang="en-US" kern="0" smtClean="0"/>
              <a:t>write one time stamp </a:t>
            </a:r>
            <a:r>
              <a:rPr lang="en-US" altLang="en-US" kern="0" dirty="0" smtClean="0"/>
              <a:t>after each access  for LRU</a:t>
            </a:r>
          </a:p>
          <a:p>
            <a:pPr lvl="1"/>
            <a:r>
              <a:rPr lang="en-US" altLang="en-US" kern="0" dirty="0" smtClean="0"/>
              <a:t>Need to change one frequency after each access  for LFU</a:t>
            </a:r>
            <a:endParaRPr lang="en-US" altLang="en-US" kern="0" dirty="0" smtClean="0"/>
          </a:p>
          <a:p>
            <a:endParaRPr lang="en-US" altLang="en-US" kern="0" dirty="0"/>
          </a:p>
          <a:p>
            <a:endParaRPr lang="en-US" altLang="en-US" kern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661795"/>
              </p:ext>
            </p:extLst>
          </p:nvPr>
        </p:nvGraphicFramePr>
        <p:xfrm>
          <a:off x="1134898" y="2205551"/>
          <a:ext cx="782622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016">
                  <a:extLst>
                    <a:ext uri="{9D8B030D-6E8A-4147-A177-3AD203B41FA5}">
                      <a16:colId xmlns:a16="http://schemas.microsoft.com/office/drawing/2014/main" xmlns="" val="1724574182"/>
                    </a:ext>
                  </a:extLst>
                </a:gridCol>
                <a:gridCol w="713139">
                  <a:extLst>
                    <a:ext uri="{9D8B030D-6E8A-4147-A177-3AD203B41FA5}">
                      <a16:colId xmlns:a16="http://schemas.microsoft.com/office/drawing/2014/main" xmlns="" val="1693301795"/>
                    </a:ext>
                  </a:extLst>
                </a:gridCol>
                <a:gridCol w="566052">
                  <a:extLst>
                    <a:ext uri="{9D8B030D-6E8A-4147-A177-3AD203B41FA5}">
                      <a16:colId xmlns:a16="http://schemas.microsoft.com/office/drawing/2014/main" xmlns="" val="345350741"/>
                    </a:ext>
                  </a:extLst>
                </a:gridCol>
                <a:gridCol w="710282">
                  <a:extLst>
                    <a:ext uri="{9D8B030D-6E8A-4147-A177-3AD203B41FA5}">
                      <a16:colId xmlns:a16="http://schemas.microsoft.com/office/drawing/2014/main" xmlns="" val="934216712"/>
                    </a:ext>
                  </a:extLst>
                </a:gridCol>
                <a:gridCol w="782622">
                  <a:extLst>
                    <a:ext uri="{9D8B030D-6E8A-4147-A177-3AD203B41FA5}">
                      <a16:colId xmlns:a16="http://schemas.microsoft.com/office/drawing/2014/main" xmlns="" val="2717970243"/>
                    </a:ext>
                  </a:extLst>
                </a:gridCol>
                <a:gridCol w="782622">
                  <a:extLst>
                    <a:ext uri="{9D8B030D-6E8A-4147-A177-3AD203B41FA5}">
                      <a16:colId xmlns:a16="http://schemas.microsoft.com/office/drawing/2014/main" xmlns="" val="1549210114"/>
                    </a:ext>
                  </a:extLst>
                </a:gridCol>
                <a:gridCol w="782622">
                  <a:extLst>
                    <a:ext uri="{9D8B030D-6E8A-4147-A177-3AD203B41FA5}">
                      <a16:colId xmlns:a16="http://schemas.microsoft.com/office/drawing/2014/main" xmlns="" val="4112970936"/>
                    </a:ext>
                  </a:extLst>
                </a:gridCol>
                <a:gridCol w="782622">
                  <a:extLst>
                    <a:ext uri="{9D8B030D-6E8A-4147-A177-3AD203B41FA5}">
                      <a16:colId xmlns:a16="http://schemas.microsoft.com/office/drawing/2014/main" xmlns="" val="4241621288"/>
                    </a:ext>
                  </a:extLst>
                </a:gridCol>
                <a:gridCol w="782622">
                  <a:extLst>
                    <a:ext uri="{9D8B030D-6E8A-4147-A177-3AD203B41FA5}">
                      <a16:colId xmlns:a16="http://schemas.microsoft.com/office/drawing/2014/main" xmlns="" val="2438626474"/>
                    </a:ext>
                  </a:extLst>
                </a:gridCol>
                <a:gridCol w="782622">
                  <a:extLst>
                    <a:ext uri="{9D8B030D-6E8A-4147-A177-3AD203B41FA5}">
                      <a16:colId xmlns:a16="http://schemas.microsoft.com/office/drawing/2014/main" xmlns="" val="3831836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Ref </a:t>
                      </a:r>
                      <a:r>
                        <a:rPr lang="en-US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0088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Frame1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1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[2]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[2]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[2]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[2]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4[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1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4[1]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4602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Frame2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3[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1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3[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3[2]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0106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Frame3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2[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1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2[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2[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5[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1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010434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956468"/>
              </p:ext>
            </p:extLst>
          </p:nvPr>
        </p:nvGraphicFramePr>
        <p:xfrm>
          <a:off x="1134897" y="3688911"/>
          <a:ext cx="782622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016">
                  <a:extLst>
                    <a:ext uri="{9D8B030D-6E8A-4147-A177-3AD203B41FA5}">
                      <a16:colId xmlns:a16="http://schemas.microsoft.com/office/drawing/2014/main" xmlns="" val="2521204291"/>
                    </a:ext>
                  </a:extLst>
                </a:gridCol>
                <a:gridCol w="746051">
                  <a:extLst>
                    <a:ext uri="{9D8B030D-6E8A-4147-A177-3AD203B41FA5}">
                      <a16:colId xmlns:a16="http://schemas.microsoft.com/office/drawing/2014/main" xmlns="" val="3612211482"/>
                    </a:ext>
                  </a:extLst>
                </a:gridCol>
                <a:gridCol w="460800">
                  <a:extLst>
                    <a:ext uri="{9D8B030D-6E8A-4147-A177-3AD203B41FA5}">
                      <a16:colId xmlns:a16="http://schemas.microsoft.com/office/drawing/2014/main" xmlns="" val="1906051310"/>
                    </a:ext>
                  </a:extLst>
                </a:gridCol>
                <a:gridCol w="782622">
                  <a:extLst>
                    <a:ext uri="{9D8B030D-6E8A-4147-A177-3AD203B41FA5}">
                      <a16:colId xmlns:a16="http://schemas.microsoft.com/office/drawing/2014/main" xmlns="" val="3259368157"/>
                    </a:ext>
                  </a:extLst>
                </a:gridCol>
                <a:gridCol w="782622">
                  <a:extLst>
                    <a:ext uri="{9D8B030D-6E8A-4147-A177-3AD203B41FA5}">
                      <a16:colId xmlns:a16="http://schemas.microsoft.com/office/drawing/2014/main" xmlns="" val="557269780"/>
                    </a:ext>
                  </a:extLst>
                </a:gridCol>
                <a:gridCol w="782622">
                  <a:extLst>
                    <a:ext uri="{9D8B030D-6E8A-4147-A177-3AD203B41FA5}">
                      <a16:colId xmlns:a16="http://schemas.microsoft.com/office/drawing/2014/main" xmlns="" val="4063874603"/>
                    </a:ext>
                  </a:extLst>
                </a:gridCol>
                <a:gridCol w="782622">
                  <a:extLst>
                    <a:ext uri="{9D8B030D-6E8A-4147-A177-3AD203B41FA5}">
                      <a16:colId xmlns:a16="http://schemas.microsoft.com/office/drawing/2014/main" xmlns="" val="1375498040"/>
                    </a:ext>
                  </a:extLst>
                </a:gridCol>
                <a:gridCol w="782622">
                  <a:extLst>
                    <a:ext uri="{9D8B030D-6E8A-4147-A177-3AD203B41FA5}">
                      <a16:colId xmlns:a16="http://schemas.microsoft.com/office/drawing/2014/main" xmlns="" val="1786315129"/>
                    </a:ext>
                  </a:extLst>
                </a:gridCol>
                <a:gridCol w="782622">
                  <a:extLst>
                    <a:ext uri="{9D8B030D-6E8A-4147-A177-3AD203B41FA5}">
                      <a16:colId xmlns:a16="http://schemas.microsoft.com/office/drawing/2014/main" xmlns="" val="3031117190"/>
                    </a:ext>
                  </a:extLst>
                </a:gridCol>
                <a:gridCol w="782622">
                  <a:extLst>
                    <a:ext uri="{9D8B030D-6E8A-4147-A177-3AD203B41FA5}">
                      <a16:colId xmlns:a16="http://schemas.microsoft.com/office/drawing/2014/main" xmlns="" val="4280612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LRU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1237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3744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5642" y="161081"/>
            <a:ext cx="8229600" cy="576262"/>
          </a:xfrm>
        </p:spPr>
        <p:txBody>
          <a:bodyPr/>
          <a:lstStyle/>
          <a:p>
            <a:r>
              <a:rPr lang="en-US" dirty="0"/>
              <a:t>LRU in the Supermarket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69652" y="982663"/>
            <a:ext cx="8667344" cy="51466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085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4287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7716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2288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altLang="en-US" kern="0" dirty="0"/>
              <a:t>Remove the item with the more dust!</a:t>
            </a:r>
          </a:p>
          <a:p>
            <a:r>
              <a:rPr lang="en-US" altLang="en-US" kern="0" dirty="0"/>
              <a:t>Need a continuous stream of dust to distinguish between time of use.</a:t>
            </a:r>
          </a:p>
          <a:p>
            <a:r>
              <a:rPr lang="en-US" altLang="en-US" kern="0" dirty="0"/>
              <a:t>Must be able to tell how much dust on a product.</a:t>
            </a:r>
          </a:p>
          <a:p>
            <a:r>
              <a:rPr lang="en-US" altLang="en-US" kern="0" dirty="0"/>
              <a:t>Consider a Clean Supermarket: no dust at all: we need to spray dust.</a:t>
            </a:r>
          </a:p>
          <a:p>
            <a:r>
              <a:rPr lang="en-US" altLang="en-US" kern="0" dirty="0"/>
              <a:t>Assume we sprayed dust at 8:00 then again at 12:00 then again at 16:00</a:t>
            </a:r>
          </a:p>
          <a:p>
            <a:r>
              <a:rPr lang="en-US" altLang="en-US" kern="0" dirty="0"/>
              <a:t>We are not able to distinguish between dust thicknesses: just dust </a:t>
            </a:r>
            <a:r>
              <a:rPr lang="en-US" altLang="en-US" kern="0" dirty="0" err="1"/>
              <a:t>no_dust</a:t>
            </a:r>
            <a:endParaRPr lang="en-US" altLang="en-US" kern="0" dirty="0"/>
          </a:p>
          <a:p>
            <a:r>
              <a:rPr lang="en-US" altLang="en-US" kern="0" dirty="0"/>
              <a:t>If we check at 10:00: what can you say about dusty  items?</a:t>
            </a:r>
          </a:p>
          <a:p>
            <a:r>
              <a:rPr lang="en-US" altLang="en-US" b="1" kern="0" dirty="0"/>
              <a:t>Were not used</a:t>
            </a:r>
            <a:r>
              <a:rPr lang="en-US" altLang="en-US" b="1" kern="0" dirty="0">
                <a:solidFill>
                  <a:srgbClr val="C00000"/>
                </a:solidFill>
              </a:rPr>
              <a:t> since 8:00!</a:t>
            </a:r>
          </a:p>
          <a:p>
            <a:r>
              <a:rPr lang="en-US" altLang="en-US" b="1" kern="0" dirty="0"/>
              <a:t>If want to remove: </a:t>
            </a:r>
            <a:r>
              <a:rPr lang="en-US" altLang="en-US" b="1" kern="0" dirty="0">
                <a:solidFill>
                  <a:srgbClr val="C00000"/>
                </a:solidFill>
              </a:rPr>
              <a:t>a dusty or not dusty?</a:t>
            </a:r>
          </a:p>
          <a:p>
            <a:r>
              <a:rPr lang="en-US" altLang="en-US" b="1" kern="0" dirty="0"/>
              <a:t>A</a:t>
            </a:r>
            <a:r>
              <a:rPr lang="en-US" altLang="en-US" b="1" kern="0" dirty="0">
                <a:solidFill>
                  <a:srgbClr val="C00000"/>
                </a:solidFill>
              </a:rPr>
              <a:t> dusty </a:t>
            </a:r>
            <a:r>
              <a:rPr lang="en-US" altLang="en-US" b="1" kern="0" dirty="0"/>
              <a:t>item is </a:t>
            </a:r>
            <a:r>
              <a:rPr lang="en-US" altLang="en-US" b="1" kern="0" dirty="0">
                <a:solidFill>
                  <a:srgbClr val="C00000"/>
                </a:solidFill>
              </a:rPr>
              <a:t>“LRU” </a:t>
            </a:r>
            <a:r>
              <a:rPr lang="en-US" altLang="en-US" b="1" kern="0" dirty="0"/>
              <a:t>compared to </a:t>
            </a:r>
            <a:r>
              <a:rPr lang="en-US" altLang="en-US" b="1" kern="0" dirty="0">
                <a:solidFill>
                  <a:srgbClr val="C00000"/>
                </a:solidFill>
              </a:rPr>
              <a:t>clean item? </a:t>
            </a:r>
            <a:r>
              <a:rPr lang="en-US" altLang="en-US" b="1" kern="0" dirty="0">
                <a:solidFill>
                  <a:srgbClr val="00B050"/>
                </a:solidFill>
              </a:rPr>
              <a:t>Of course!</a:t>
            </a:r>
          </a:p>
          <a:p>
            <a:r>
              <a:rPr lang="en-US" altLang="en-US" b="1" kern="0" dirty="0"/>
              <a:t>If we </a:t>
            </a:r>
            <a:r>
              <a:rPr lang="en-US" altLang="en-US" b="1" kern="0" dirty="0">
                <a:solidFill>
                  <a:srgbClr val="C00000"/>
                </a:solidFill>
              </a:rPr>
              <a:t>clean </a:t>
            </a:r>
            <a:r>
              <a:rPr lang="en-US" altLang="en-US" b="1" kern="0" dirty="0"/>
              <a:t>before</a:t>
            </a:r>
            <a:r>
              <a:rPr lang="en-US" altLang="en-US" b="1" kern="0" dirty="0">
                <a:solidFill>
                  <a:srgbClr val="C00000"/>
                </a:solidFill>
              </a:rPr>
              <a:t> spraying: </a:t>
            </a:r>
            <a:r>
              <a:rPr lang="en-US" altLang="en-US" b="1" kern="0" dirty="0"/>
              <a:t>then dusty means</a:t>
            </a:r>
            <a:r>
              <a:rPr lang="en-US" altLang="en-US" b="1" kern="0" dirty="0">
                <a:solidFill>
                  <a:srgbClr val="C00000"/>
                </a:solidFill>
              </a:rPr>
              <a:t> NOT used </a:t>
            </a:r>
            <a:r>
              <a:rPr lang="en-US" altLang="en-US" b="1" kern="0" dirty="0"/>
              <a:t>since</a:t>
            </a:r>
            <a:r>
              <a:rPr lang="en-US" altLang="en-US" b="1" kern="0" dirty="0">
                <a:solidFill>
                  <a:srgbClr val="C00000"/>
                </a:solidFill>
              </a:rPr>
              <a:t> last Clean/Spray.</a:t>
            </a:r>
          </a:p>
          <a:p>
            <a:r>
              <a:rPr lang="en-US" altLang="en-US" b="1" kern="0" dirty="0"/>
              <a:t>May have been used before that</a:t>
            </a:r>
            <a:r>
              <a:rPr lang="en-US" altLang="en-US" b="1" kern="0" dirty="0">
                <a:solidFill>
                  <a:srgbClr val="C00000"/>
                </a:solidFill>
              </a:rPr>
              <a:t>! But that was erased/forgotten!</a:t>
            </a:r>
          </a:p>
          <a:p>
            <a:r>
              <a:rPr lang="en-US" altLang="en-US" b="1" kern="0" dirty="0"/>
              <a:t>So this is an </a:t>
            </a:r>
            <a:r>
              <a:rPr lang="en-US" altLang="en-US" b="1" kern="0" dirty="0">
                <a:solidFill>
                  <a:srgbClr val="C00000"/>
                </a:solidFill>
              </a:rPr>
              <a:t>approximation of LRU: </a:t>
            </a:r>
            <a:r>
              <a:rPr lang="en-US" altLang="en-US" b="1" kern="0" dirty="0"/>
              <a:t>Gain:</a:t>
            </a:r>
            <a:r>
              <a:rPr lang="en-US" altLang="en-US" b="1" kern="0" dirty="0">
                <a:solidFill>
                  <a:srgbClr val="C00000"/>
                </a:solidFill>
              </a:rPr>
              <a:t> spray (write) once every 4 hours</a:t>
            </a:r>
          </a:p>
          <a:p>
            <a:r>
              <a:rPr lang="en-US" altLang="en-US" b="1" kern="0" dirty="0"/>
              <a:t>If</a:t>
            </a:r>
            <a:r>
              <a:rPr lang="en-US" altLang="en-US" b="1" kern="0" dirty="0">
                <a:solidFill>
                  <a:srgbClr val="C00000"/>
                </a:solidFill>
              </a:rPr>
              <a:t> all are clean </a:t>
            </a:r>
            <a:r>
              <a:rPr lang="en-US" altLang="en-US" b="1" kern="0" dirty="0"/>
              <a:t>after</a:t>
            </a:r>
            <a:r>
              <a:rPr lang="en-US" altLang="en-US" b="1" kern="0" dirty="0">
                <a:solidFill>
                  <a:srgbClr val="C00000"/>
                </a:solidFill>
              </a:rPr>
              <a:t> 3 hours, </a:t>
            </a:r>
            <a:r>
              <a:rPr lang="en-US" altLang="en-US" b="1" kern="0" dirty="0"/>
              <a:t>Spray every 2 hours</a:t>
            </a:r>
            <a:r>
              <a:rPr lang="en-US" altLang="en-US" b="1" kern="0" dirty="0">
                <a:solidFill>
                  <a:srgbClr val="C00000"/>
                </a:solidFill>
              </a:rPr>
              <a:t>! But not every access</a:t>
            </a:r>
          </a:p>
          <a:p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258755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0813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/>
              <a:t>LRU Approximation Algorithms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807565"/>
            <a:ext cx="7370762" cy="5146675"/>
          </a:xfrm>
        </p:spPr>
        <p:txBody>
          <a:bodyPr/>
          <a:lstStyle/>
          <a:p>
            <a:r>
              <a:rPr lang="en-US" altLang="en-US" dirty="0"/>
              <a:t>LRU needs special hardware and still slow. </a:t>
            </a:r>
            <a:r>
              <a:rPr lang="en-US" altLang="en-US" b="1" dirty="0">
                <a:solidFill>
                  <a:srgbClr val="00B050"/>
                </a:solidFill>
              </a:rPr>
              <a:t>Approximations: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Reference bit</a:t>
            </a:r>
          </a:p>
          <a:p>
            <a:pPr lvl="1"/>
            <a:r>
              <a:rPr lang="en-US" altLang="en-US" dirty="0"/>
              <a:t>With each page associate a bit, </a:t>
            </a:r>
            <a:r>
              <a:rPr lang="en-US" altLang="en-US" dirty="0">
                <a:solidFill>
                  <a:srgbClr val="C00000"/>
                </a:solidFill>
              </a:rPr>
              <a:t>initially = 0</a:t>
            </a:r>
          </a:p>
          <a:p>
            <a:pPr lvl="1"/>
            <a:r>
              <a:rPr lang="en-US" altLang="en-US" dirty="0"/>
              <a:t>When page is referenced: </a:t>
            </a:r>
            <a:r>
              <a:rPr lang="en-US" altLang="en-US" dirty="0">
                <a:solidFill>
                  <a:srgbClr val="C00000"/>
                </a:solidFill>
              </a:rPr>
              <a:t>reference bit set to 1</a:t>
            </a:r>
          </a:p>
          <a:p>
            <a:pPr lvl="1"/>
            <a:r>
              <a:rPr lang="en-US" altLang="en-US" dirty="0"/>
              <a:t>Eject pages (victims)  with reference </a:t>
            </a:r>
            <a:r>
              <a:rPr lang="en-US" altLang="en-US" dirty="0">
                <a:solidFill>
                  <a:srgbClr val="C00000"/>
                </a:solidFill>
              </a:rPr>
              <a:t>bit = 0 </a:t>
            </a:r>
            <a:r>
              <a:rPr lang="en-US" altLang="en-US" dirty="0"/>
              <a:t>(if one exists)</a:t>
            </a:r>
          </a:p>
          <a:p>
            <a:pPr lvl="2"/>
            <a:r>
              <a:rPr lang="en-US" altLang="en-US" dirty="0"/>
              <a:t>We do not know the order, however</a:t>
            </a:r>
          </a:p>
          <a:p>
            <a:pPr lvl="1"/>
            <a:r>
              <a:rPr lang="en-US" altLang="en-US" dirty="0"/>
              <a:t>What if all have reference </a:t>
            </a:r>
            <a:r>
              <a:rPr lang="en-US" altLang="en-US" dirty="0">
                <a:solidFill>
                  <a:srgbClr val="C00000"/>
                </a:solidFill>
              </a:rPr>
              <a:t>bit = 1 </a:t>
            </a:r>
            <a:r>
              <a:rPr lang="en-US" altLang="en-US" dirty="0"/>
              <a:t>(all accessed): Problem!</a:t>
            </a:r>
          </a:p>
          <a:p>
            <a:pPr lvl="1"/>
            <a:r>
              <a:rPr lang="en-US" altLang="en-US" dirty="0"/>
              <a:t>Reset all reference bits before that happens! OR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Second-chance algorithm</a:t>
            </a:r>
          </a:p>
          <a:p>
            <a:pPr lvl="1"/>
            <a:r>
              <a:rPr lang="en-US" altLang="en-US" dirty="0"/>
              <a:t>Generally FIFO, plus hardware-provided </a:t>
            </a:r>
            <a:r>
              <a:rPr lang="en-US" altLang="en-US" b="1" dirty="0">
                <a:solidFill>
                  <a:srgbClr val="00B050"/>
                </a:solidFill>
              </a:rPr>
              <a:t>reference bit</a:t>
            </a: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Clock</a:t>
            </a:r>
            <a:r>
              <a:rPr lang="en-US" altLang="en-US" dirty="0"/>
              <a:t> replacement</a:t>
            </a:r>
          </a:p>
          <a:p>
            <a:pPr lvl="1"/>
            <a:r>
              <a:rPr lang="en-US" altLang="en-US" dirty="0"/>
              <a:t>If page to be replaced has </a:t>
            </a:r>
          </a:p>
          <a:p>
            <a:pPr lvl="2"/>
            <a:r>
              <a:rPr lang="en-US" altLang="en-US" dirty="0"/>
              <a:t>Reference </a:t>
            </a:r>
            <a:r>
              <a:rPr lang="en-US" altLang="en-US" dirty="0">
                <a:solidFill>
                  <a:srgbClr val="C00000"/>
                </a:solidFill>
              </a:rPr>
              <a:t>bit = 0 </a:t>
            </a:r>
            <a:r>
              <a:rPr lang="en-US" altLang="en-US" dirty="0"/>
              <a:t>-&gt; replace it</a:t>
            </a:r>
          </a:p>
          <a:p>
            <a:pPr lvl="2"/>
            <a:r>
              <a:rPr lang="en-US" altLang="en-US" dirty="0"/>
              <a:t>reference </a:t>
            </a:r>
            <a:r>
              <a:rPr lang="en-US" altLang="en-US" dirty="0">
                <a:solidFill>
                  <a:srgbClr val="00B050"/>
                </a:solidFill>
              </a:rPr>
              <a:t>bit = 1 </a:t>
            </a:r>
            <a:r>
              <a:rPr lang="en-US" altLang="en-US" dirty="0"/>
              <a:t>then:</a:t>
            </a:r>
          </a:p>
          <a:p>
            <a:pPr lvl="3"/>
            <a:r>
              <a:rPr lang="en-US" altLang="en-US" dirty="0"/>
              <a:t>set reference bit 0, leave page in memory</a:t>
            </a:r>
          </a:p>
          <a:p>
            <a:pPr lvl="3"/>
            <a:r>
              <a:rPr lang="en-US" altLang="en-US" dirty="0"/>
              <a:t>replace next page, subject to same rules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27100" y="177800"/>
            <a:ext cx="8010525" cy="463550"/>
          </a:xfrm>
        </p:spPr>
        <p:txBody>
          <a:bodyPr/>
          <a:lstStyle/>
          <a:p>
            <a:pPr eaLnBrk="1" hangingPunct="1"/>
            <a:r>
              <a:rPr lang="en-US" altLang="en-US" sz="2000"/>
              <a:t>Second-Chance (clock) Page-Replacement Algorithm</a:t>
            </a:r>
          </a:p>
        </p:txBody>
      </p:sp>
      <p:pic>
        <p:nvPicPr>
          <p:cNvPr id="41987" name="Picture 1" descr="9_1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1092200"/>
            <a:ext cx="4402138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138113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Enhanced Second-Chance Algorithm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1071563"/>
            <a:ext cx="7158037" cy="5146675"/>
          </a:xfrm>
        </p:spPr>
        <p:txBody>
          <a:bodyPr/>
          <a:lstStyle/>
          <a:p>
            <a:r>
              <a:rPr lang="en-US" altLang="en-US" dirty="0"/>
              <a:t>Improve algorithm by using </a:t>
            </a:r>
            <a:r>
              <a:rPr lang="en-US" altLang="en-US" dirty="0">
                <a:solidFill>
                  <a:srgbClr val="C00000"/>
                </a:solidFill>
              </a:rPr>
              <a:t>reference bit </a:t>
            </a:r>
            <a:r>
              <a:rPr lang="en-US" altLang="en-US" dirty="0"/>
              <a:t>and </a:t>
            </a:r>
            <a:r>
              <a:rPr lang="en-US" altLang="en-US" dirty="0">
                <a:solidFill>
                  <a:srgbClr val="00B050"/>
                </a:solidFill>
              </a:rPr>
              <a:t>modify bit </a:t>
            </a:r>
            <a:r>
              <a:rPr lang="en-US" altLang="en-US" dirty="0"/>
              <a:t>(if available) in concert</a:t>
            </a:r>
          </a:p>
          <a:p>
            <a:r>
              <a:rPr lang="en-US" altLang="en-US" dirty="0"/>
              <a:t>Take ordered pair (reference, modify)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dirty="0"/>
              <a:t>(0, 0) neither recently used not modified – best page to replace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dirty="0"/>
              <a:t>(0, 1) not recently used but modified – not quite as good, must write out before replacement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dirty="0"/>
              <a:t>(1, 0) recently used but clean – probably will be used again soon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en-US" dirty="0"/>
              <a:t>(1, 1) recently used and modified – probably will be used again soon and need to write out before replacement</a:t>
            </a:r>
          </a:p>
          <a:p>
            <a:r>
              <a:rPr lang="en-US" altLang="en-US" dirty="0"/>
              <a:t>When page replacement called for, use the clock scheme  but use the four classes replace page in lowest non-empty class</a:t>
            </a:r>
          </a:p>
          <a:p>
            <a:pPr lvl="1"/>
            <a:r>
              <a:rPr lang="en-US" altLang="en-US" dirty="0"/>
              <a:t>Might need to search circular queue several times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35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Counting Algorithms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1155700"/>
            <a:ext cx="7377112" cy="4551363"/>
          </a:xfrm>
        </p:spPr>
        <p:txBody>
          <a:bodyPr/>
          <a:lstStyle/>
          <a:p>
            <a:r>
              <a:rPr lang="en-US" altLang="en-US" dirty="0"/>
              <a:t>Keep a counter of the number of references that have been made to each page</a:t>
            </a:r>
          </a:p>
          <a:p>
            <a:pPr lvl="1"/>
            <a:r>
              <a:rPr lang="en-US" altLang="en-US" dirty="0"/>
              <a:t>Not common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b="1" dirty="0">
                <a:solidFill>
                  <a:srgbClr val="3366FF"/>
                </a:solidFill>
              </a:rPr>
              <a:t>Which to replace: more frequently used or 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Less frequently used? 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Least Frequently Used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3366FF"/>
                </a:solidFill>
              </a:rPr>
              <a:t>LFU</a:t>
            </a:r>
            <a:r>
              <a:rPr lang="en-US" altLang="en-US" dirty="0"/>
              <a:t>)</a:t>
            </a:r>
            <a:r>
              <a:rPr lang="en-US" altLang="en-US" b="1" dirty="0">
                <a:solidFill>
                  <a:srgbClr val="3366FF"/>
                </a:solidFill>
              </a:rPr>
              <a:t> Algorithm</a:t>
            </a:r>
            <a:r>
              <a:rPr lang="en-US" altLang="en-US" dirty="0"/>
              <a:t>:  replaces page with smallest count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b="1" dirty="0">
                <a:solidFill>
                  <a:srgbClr val="3366FF"/>
                </a:solidFill>
              </a:rPr>
              <a:t>Most Frequently Used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3366FF"/>
                </a:solidFill>
              </a:rPr>
              <a:t>MFU</a:t>
            </a:r>
            <a:r>
              <a:rPr lang="en-US" altLang="en-US" dirty="0"/>
              <a:t>)</a:t>
            </a:r>
            <a:r>
              <a:rPr lang="en-US" altLang="en-US" b="1" dirty="0">
                <a:solidFill>
                  <a:srgbClr val="3366FF"/>
                </a:solidFill>
              </a:rPr>
              <a:t> Algorithm</a:t>
            </a:r>
            <a:r>
              <a:rPr lang="en-US" altLang="en-US" dirty="0"/>
              <a:t>: based on the argument that the page with the smallest count was probably just brought in and has yet to be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75098" y="201613"/>
            <a:ext cx="8968902" cy="576262"/>
          </a:xfrm>
        </p:spPr>
        <p:txBody>
          <a:bodyPr/>
          <a:lstStyle/>
          <a:p>
            <a:r>
              <a:rPr lang="en-US" altLang="en-US" dirty="0"/>
              <a:t>Page-Buffering Algorithms/improvements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291831" y="1093788"/>
            <a:ext cx="8599250" cy="5078412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Keep a </a:t>
            </a:r>
            <a:r>
              <a:rPr lang="en-US" altLang="en-US" b="1" dirty="0">
                <a:solidFill>
                  <a:srgbClr val="7030A0"/>
                </a:solidFill>
              </a:rPr>
              <a:t>pool</a:t>
            </a:r>
            <a:r>
              <a:rPr lang="en-US" altLang="en-US" dirty="0"/>
              <a:t> of </a:t>
            </a:r>
            <a:r>
              <a:rPr lang="en-US" altLang="en-US" b="1" dirty="0">
                <a:solidFill>
                  <a:srgbClr val="7030A0"/>
                </a:solidFill>
              </a:rPr>
              <a:t>free frames</a:t>
            </a:r>
            <a:r>
              <a:rPr lang="en-US" altLang="en-US" dirty="0"/>
              <a:t>, always</a:t>
            </a:r>
          </a:p>
          <a:p>
            <a:pPr lvl="1">
              <a:defRPr/>
            </a:pPr>
            <a:r>
              <a:rPr lang="en-US" altLang="en-US" dirty="0"/>
              <a:t>Then </a:t>
            </a:r>
            <a:r>
              <a:rPr lang="en-US" altLang="en-US" dirty="0">
                <a:solidFill>
                  <a:srgbClr val="00B050"/>
                </a:solidFill>
              </a:rPr>
              <a:t>frame available when needed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7030A0"/>
                </a:solidFill>
              </a:rPr>
              <a:t>not found at fault time</a:t>
            </a:r>
          </a:p>
          <a:p>
            <a:pPr lvl="1">
              <a:defRPr/>
            </a:pPr>
            <a:r>
              <a:rPr lang="en-US" altLang="en-US" dirty="0"/>
              <a:t>Read page into free frame and (</a:t>
            </a: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JUST</a:t>
            </a:r>
            <a:r>
              <a:rPr lang="en-US" altLang="en-US" dirty="0"/>
              <a:t>) </a:t>
            </a:r>
            <a:r>
              <a:rPr lang="en-US" altLang="en-US" b="1" dirty="0">
                <a:solidFill>
                  <a:srgbClr val="FF0000"/>
                </a:solidFill>
              </a:rPr>
              <a:t>select victim </a:t>
            </a:r>
            <a:r>
              <a:rPr lang="en-US" altLang="en-US" dirty="0"/>
              <a:t>to evict and add to free pool [eviction: physical only if page changed!]</a:t>
            </a:r>
          </a:p>
          <a:p>
            <a:pPr lvl="1">
              <a:defRPr/>
            </a:pPr>
            <a:r>
              <a:rPr lang="en-US" altLang="en-US" dirty="0"/>
              <a:t>When </a:t>
            </a:r>
            <a:r>
              <a:rPr lang="en-US" altLang="en-US" b="1" dirty="0">
                <a:solidFill>
                  <a:srgbClr val="FF0000"/>
                </a:solidFill>
              </a:rPr>
              <a:t>convenient</a:t>
            </a:r>
            <a:r>
              <a:rPr lang="en-US" altLang="en-US" dirty="0"/>
              <a:t>, evict victim {e.g. nothing to do, all in I/O}</a:t>
            </a:r>
          </a:p>
          <a:p>
            <a:pPr>
              <a:defRPr/>
            </a:pPr>
            <a:r>
              <a:rPr lang="en-US" altLang="en-US" dirty="0"/>
              <a:t>Possibly, keep list of </a:t>
            </a:r>
            <a:r>
              <a:rPr lang="en-US" altLang="en-US" b="1" dirty="0">
                <a:solidFill>
                  <a:srgbClr val="7030A0"/>
                </a:solidFill>
              </a:rPr>
              <a:t>modified</a:t>
            </a:r>
            <a:r>
              <a:rPr lang="en-US" altLang="en-US" dirty="0"/>
              <a:t> pages</a:t>
            </a:r>
          </a:p>
          <a:p>
            <a:pPr lvl="1">
              <a:defRPr/>
            </a:pPr>
            <a:r>
              <a:rPr lang="en-US" altLang="en-US" dirty="0"/>
              <a:t>When backing store otherwise idle, write pages there and set to non-dirty [use otherwise wasted </a:t>
            </a:r>
            <a:r>
              <a:rPr lang="en-US" altLang="en-US" dirty="0" err="1"/>
              <a:t>time:</a:t>
            </a:r>
            <a:r>
              <a:rPr lang="en-US" altLang="en-US" b="1" dirty="0" err="1">
                <a:solidFill>
                  <a:srgbClr val="00B050"/>
                </a:solidFill>
              </a:rPr>
              <a:t>save</a:t>
            </a:r>
            <a:r>
              <a:rPr lang="en-US" altLang="en-US" b="1" dirty="0">
                <a:solidFill>
                  <a:srgbClr val="00B050"/>
                </a:solidFill>
              </a:rPr>
              <a:t> on write</a:t>
            </a:r>
            <a:r>
              <a:rPr lang="en-US" altLang="en-US" dirty="0"/>
              <a:t>]</a:t>
            </a:r>
          </a:p>
          <a:p>
            <a:pPr>
              <a:defRPr/>
            </a:pPr>
            <a:r>
              <a:rPr lang="en-US" altLang="en-US" dirty="0"/>
              <a:t>Possibly, keep </a:t>
            </a:r>
            <a:r>
              <a:rPr lang="en-US" altLang="en-US" b="1" dirty="0">
                <a:solidFill>
                  <a:srgbClr val="7030A0"/>
                </a:solidFill>
              </a:rPr>
              <a:t>free frame </a:t>
            </a:r>
            <a:r>
              <a:rPr lang="en-US" altLang="en-US" dirty="0"/>
              <a:t>contents</a:t>
            </a:r>
            <a:r>
              <a:rPr lang="en-US" altLang="en-US" b="1" dirty="0">
                <a:solidFill>
                  <a:srgbClr val="7030A0"/>
                </a:solidFill>
              </a:rPr>
              <a:t> intact </a:t>
            </a:r>
            <a:r>
              <a:rPr lang="en-US" altLang="en-US" dirty="0"/>
              <a:t>and note what is in them [</a:t>
            </a:r>
            <a:r>
              <a:rPr lang="en-US" altLang="en-US" b="1" dirty="0">
                <a:solidFill>
                  <a:srgbClr val="00B050"/>
                </a:solidFill>
              </a:rPr>
              <a:t>don’t overwrite/clear unless needed</a:t>
            </a:r>
            <a:r>
              <a:rPr lang="en-US" altLang="en-US" dirty="0"/>
              <a:t>] </a:t>
            </a:r>
          </a:p>
          <a:p>
            <a:pPr lvl="1">
              <a:defRPr/>
            </a:pPr>
            <a:r>
              <a:rPr lang="en-US" altLang="en-US" dirty="0"/>
              <a:t>If referenced again before reused, no need to load contents again from disk [</a:t>
            </a:r>
            <a:r>
              <a:rPr lang="en-US" altLang="en-US" b="1" dirty="0">
                <a:solidFill>
                  <a:srgbClr val="00B050"/>
                </a:solidFill>
              </a:rPr>
              <a:t>save of read</a:t>
            </a:r>
            <a:r>
              <a:rPr lang="en-US" altLang="en-US" dirty="0"/>
              <a:t>]</a:t>
            </a:r>
          </a:p>
          <a:p>
            <a:pPr lvl="1">
              <a:defRPr/>
            </a:pPr>
            <a:r>
              <a:rPr lang="en-US" altLang="en-US" dirty="0"/>
              <a:t>Generally useful to reduce penalty if wrong victim frame selected 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831850" y="138113"/>
            <a:ext cx="7867650" cy="576262"/>
          </a:xfrm>
        </p:spPr>
        <p:txBody>
          <a:bodyPr/>
          <a:lstStyle/>
          <a:p>
            <a:r>
              <a:rPr lang="en-US" altLang="en-US" sz="2800"/>
              <a:t>Applications and Page Replacement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895350" y="1131888"/>
            <a:ext cx="8024914" cy="4530725"/>
          </a:xfrm>
        </p:spPr>
        <p:txBody>
          <a:bodyPr/>
          <a:lstStyle/>
          <a:p>
            <a:r>
              <a:rPr lang="en-US" altLang="en-US" dirty="0"/>
              <a:t>All of these algorithms have OS guessing about future page access</a:t>
            </a:r>
          </a:p>
          <a:p>
            <a:r>
              <a:rPr lang="en-US" altLang="en-US" dirty="0"/>
              <a:t>Some applications have better knowledge – i.e. databases</a:t>
            </a:r>
          </a:p>
          <a:p>
            <a:r>
              <a:rPr lang="en-US" altLang="en-US" b="1" dirty="0">
                <a:solidFill>
                  <a:srgbClr val="7030A0"/>
                </a:solidFill>
              </a:rPr>
              <a:t>May use future knowledge when available</a:t>
            </a:r>
          </a:p>
          <a:p>
            <a:r>
              <a:rPr lang="en-US" altLang="en-US" dirty="0"/>
              <a:t>Memory intensive applications can cause double buffering</a:t>
            </a:r>
          </a:p>
          <a:p>
            <a:pPr lvl="1"/>
            <a:r>
              <a:rPr lang="en-US" altLang="en-US" dirty="0"/>
              <a:t>OS keeps copy of page in memory as I/O buffer</a:t>
            </a:r>
          </a:p>
          <a:p>
            <a:pPr lvl="1"/>
            <a:r>
              <a:rPr lang="en-US" altLang="en-US" dirty="0"/>
              <a:t>Application keeps page in memory for its own work</a:t>
            </a:r>
          </a:p>
          <a:p>
            <a:r>
              <a:rPr lang="en-US" altLang="en-US" dirty="0"/>
              <a:t>Operating system can give direct access to the disk, getting out of the way of the applications</a:t>
            </a: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Raw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3366FF"/>
                </a:solidFill>
              </a:rPr>
              <a:t>disk</a:t>
            </a:r>
            <a:r>
              <a:rPr lang="en-US" altLang="en-US" b="1" dirty="0"/>
              <a:t> </a:t>
            </a:r>
            <a:r>
              <a:rPr lang="en-US" altLang="en-US" dirty="0"/>
              <a:t>mode</a:t>
            </a:r>
          </a:p>
          <a:p>
            <a:r>
              <a:rPr lang="en-US" altLang="en-US" dirty="0"/>
              <a:t>Bypasses buffering, locking, </a:t>
            </a:r>
            <a:r>
              <a:rPr lang="en-US" altLang="en-US" dirty="0" err="1"/>
              <a:t>etc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Background (Cont.)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9313" y="1063625"/>
            <a:ext cx="7177087" cy="4529138"/>
          </a:xfrm>
        </p:spPr>
        <p:txBody>
          <a:bodyPr/>
          <a:lstStyle/>
          <a:p>
            <a:r>
              <a:rPr lang="en-US" altLang="en-US" b="1" dirty="0">
                <a:solidFill>
                  <a:srgbClr val="3366FF"/>
                </a:solidFill>
              </a:rPr>
              <a:t>Virtual memory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separation of user logical memory from physical memory</a:t>
            </a:r>
          </a:p>
          <a:p>
            <a:pPr lvl="1"/>
            <a:r>
              <a:rPr lang="en-US" altLang="en-US" sz="1600" dirty="0"/>
              <a:t>Only part of the program needs to be in memory for execution</a:t>
            </a:r>
          </a:p>
          <a:p>
            <a:pPr lvl="1"/>
            <a:r>
              <a:rPr lang="en-US" altLang="en-US" sz="1600" dirty="0"/>
              <a:t>Logical address space can therefore be </a:t>
            </a:r>
            <a:r>
              <a:rPr lang="en-US" altLang="en-US" sz="1600" dirty="0">
                <a:solidFill>
                  <a:srgbClr val="C00000"/>
                </a:solidFill>
              </a:rPr>
              <a:t>much larger </a:t>
            </a:r>
            <a:r>
              <a:rPr lang="en-US" altLang="en-US" sz="1600" dirty="0"/>
              <a:t>than physical address space</a:t>
            </a:r>
          </a:p>
          <a:p>
            <a:pPr lvl="1"/>
            <a:r>
              <a:rPr lang="en-US" altLang="en-US" sz="1600" dirty="0"/>
              <a:t>Allows address spaces to be shared by several processes</a:t>
            </a:r>
          </a:p>
          <a:p>
            <a:pPr lvl="1"/>
            <a:r>
              <a:rPr lang="en-US" altLang="en-US" sz="1600" dirty="0"/>
              <a:t>Allows for more efficient process creation</a:t>
            </a:r>
          </a:p>
          <a:p>
            <a:pPr lvl="1"/>
            <a:r>
              <a:rPr lang="en-US" altLang="en-US" sz="1600" dirty="0"/>
              <a:t>More programs running concurrently</a:t>
            </a:r>
          </a:p>
          <a:p>
            <a:pPr lvl="1"/>
            <a:r>
              <a:rPr lang="en-US" altLang="en-US" sz="1600" dirty="0"/>
              <a:t>Less I/O needed to load or swap processes</a:t>
            </a:r>
          </a:p>
          <a:p>
            <a:endParaRPr lang="en-US" altLang="en-US" sz="16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08038" y="163513"/>
            <a:ext cx="7878762" cy="576262"/>
          </a:xfrm>
        </p:spPr>
        <p:txBody>
          <a:bodyPr/>
          <a:lstStyle/>
          <a:p>
            <a:pPr eaLnBrk="1" hangingPunct="1"/>
            <a:r>
              <a:rPr lang="en-US" altLang="en-US"/>
              <a:t>Allocation of Frames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1120775"/>
            <a:ext cx="7351712" cy="4483100"/>
          </a:xfrm>
        </p:spPr>
        <p:txBody>
          <a:bodyPr/>
          <a:lstStyle/>
          <a:p>
            <a:r>
              <a:rPr lang="en-US" altLang="en-US" dirty="0"/>
              <a:t>Each process needs </a:t>
            </a:r>
            <a:r>
              <a:rPr lang="en-US" altLang="en-US" b="1" i="1" dirty="0"/>
              <a:t>minimum</a:t>
            </a:r>
            <a:r>
              <a:rPr lang="en-US" altLang="en-US" dirty="0"/>
              <a:t> number of frames</a:t>
            </a:r>
          </a:p>
          <a:p>
            <a:r>
              <a:rPr lang="en-US" altLang="en-US" dirty="0"/>
              <a:t>Example:  IBM 370 – </a:t>
            </a:r>
            <a:r>
              <a:rPr lang="en-US" altLang="en-US" b="1" dirty="0">
                <a:solidFill>
                  <a:srgbClr val="00B050"/>
                </a:solidFill>
              </a:rPr>
              <a:t>6 pages to handle SS MOVE instruction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instruction is 6 bytes, might span 2 pages</a:t>
            </a:r>
          </a:p>
          <a:p>
            <a:pPr lvl="1"/>
            <a:r>
              <a:rPr lang="en-US" altLang="en-US" dirty="0"/>
              <a:t>2 pages to handle </a:t>
            </a:r>
            <a:r>
              <a:rPr lang="en-US" altLang="en-US" i="1" dirty="0"/>
              <a:t>from operands</a:t>
            </a:r>
          </a:p>
          <a:p>
            <a:pPr lvl="1"/>
            <a:r>
              <a:rPr lang="en-US" altLang="en-US" dirty="0"/>
              <a:t>2 pages to handle </a:t>
            </a:r>
            <a:r>
              <a:rPr lang="en-US" altLang="en-US" i="1" dirty="0"/>
              <a:t>to operands</a:t>
            </a:r>
          </a:p>
          <a:p>
            <a:r>
              <a:rPr lang="en-US" altLang="en-US" b="1" i="1" dirty="0"/>
              <a:t>Maximum</a:t>
            </a:r>
            <a:r>
              <a:rPr lang="en-US" altLang="en-US" i="1" dirty="0"/>
              <a:t> </a:t>
            </a:r>
            <a:r>
              <a:rPr lang="en-US" altLang="en-US" dirty="0"/>
              <a:t>of course is total frames in the system</a:t>
            </a:r>
          </a:p>
          <a:p>
            <a:r>
              <a:rPr lang="en-US" altLang="en-US" dirty="0"/>
              <a:t>Two major allocation schemes</a:t>
            </a:r>
          </a:p>
          <a:p>
            <a:pPr lvl="1"/>
            <a:r>
              <a:rPr lang="en-US" altLang="en-US" dirty="0"/>
              <a:t>fixed allocation</a:t>
            </a:r>
          </a:p>
          <a:p>
            <a:pPr lvl="1"/>
            <a:r>
              <a:rPr lang="en-US" altLang="en-US" dirty="0"/>
              <a:t>priority allocation</a:t>
            </a:r>
          </a:p>
          <a:p>
            <a:r>
              <a:rPr lang="en-US" altLang="en-US" dirty="0"/>
              <a:t>Many variations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8" y="188913"/>
            <a:ext cx="7948612" cy="576262"/>
          </a:xfrm>
        </p:spPr>
        <p:txBody>
          <a:bodyPr/>
          <a:lstStyle/>
          <a:p>
            <a:pPr eaLnBrk="1" hangingPunct="1"/>
            <a:r>
              <a:rPr lang="en-US" altLang="en-US"/>
              <a:t>Fixed Allocation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1082675"/>
            <a:ext cx="7493270" cy="4645025"/>
          </a:xfrm>
        </p:spPr>
        <p:txBody>
          <a:bodyPr/>
          <a:lstStyle/>
          <a:p>
            <a:r>
              <a:rPr lang="en-US" altLang="en-US" b="1" dirty="0">
                <a:solidFill>
                  <a:srgbClr val="7030A0"/>
                </a:solidFill>
              </a:rPr>
              <a:t>Equal allocation </a:t>
            </a:r>
            <a:r>
              <a:rPr lang="en-US" altLang="en-US" dirty="0"/>
              <a:t>– For example, if there are 100 frames (after allocating frames for the OS) and 5 processes, give each process 20 frames</a:t>
            </a:r>
          </a:p>
          <a:p>
            <a:pPr lvl="1"/>
            <a:r>
              <a:rPr lang="en-US" altLang="en-US" dirty="0"/>
              <a:t>Keep some as free frame buffer pool</a:t>
            </a:r>
          </a:p>
          <a:p>
            <a:endParaRPr lang="en-US" altLang="en-US" sz="800" dirty="0"/>
          </a:p>
          <a:p>
            <a:r>
              <a:rPr lang="en-US" altLang="en-US" b="1" dirty="0">
                <a:solidFill>
                  <a:srgbClr val="7030A0"/>
                </a:solidFill>
              </a:rPr>
              <a:t>Proportional allocation </a:t>
            </a:r>
            <a:r>
              <a:rPr lang="en-US" altLang="en-US" dirty="0"/>
              <a:t>– Allocate according to the size of process</a:t>
            </a:r>
          </a:p>
          <a:p>
            <a:pPr lvl="1"/>
            <a:r>
              <a:rPr lang="en-US" altLang="en-US" dirty="0"/>
              <a:t>Dynamic as degree of multiprogramming, process sizes change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Total size=137, m=64: fix numbers.</a:t>
            </a:r>
          </a:p>
          <a:p>
            <a:pPr lvl="1"/>
            <a:r>
              <a:rPr lang="en-US" altLang="en-US" dirty="0"/>
              <a:t>Assume: s</a:t>
            </a:r>
            <a:r>
              <a:rPr lang="en-US" altLang="en-US" baseline="-25000" dirty="0"/>
              <a:t>1</a:t>
            </a:r>
            <a:r>
              <a:rPr lang="en-US" altLang="en-US" dirty="0"/>
              <a:t> =10, s</a:t>
            </a:r>
            <a:r>
              <a:rPr lang="en-US" altLang="en-US" baseline="-25000" dirty="0"/>
              <a:t>2</a:t>
            </a:r>
            <a:r>
              <a:rPr lang="en-US" altLang="en-US" dirty="0"/>
              <a:t> =127; S=137</a:t>
            </a:r>
          </a:p>
          <a:p>
            <a:pPr lvl="1"/>
            <a:r>
              <a:rPr lang="en-US" altLang="en-US" dirty="0">
                <a:solidFill>
                  <a:srgbClr val="C00000"/>
                </a:solidFill>
              </a:rPr>
              <a:t>a</a:t>
            </a:r>
            <a:r>
              <a:rPr lang="en-US" altLang="en-US" baseline="-25000" dirty="0">
                <a:solidFill>
                  <a:srgbClr val="C00000"/>
                </a:solidFill>
              </a:rPr>
              <a:t>1</a:t>
            </a:r>
            <a:r>
              <a:rPr lang="en-US" altLang="en-US" dirty="0">
                <a:solidFill>
                  <a:srgbClr val="C00000"/>
                </a:solidFill>
              </a:rPr>
              <a:t> =(10/137)*64=6</a:t>
            </a:r>
            <a:r>
              <a:rPr lang="en-US" altLang="en-US" dirty="0"/>
              <a:t>; </a:t>
            </a:r>
            <a:r>
              <a:rPr lang="en-US" altLang="en-US" b="1" dirty="0">
                <a:solidFill>
                  <a:srgbClr val="7030A0"/>
                </a:solidFill>
              </a:rPr>
              <a:t>a</a:t>
            </a:r>
            <a:r>
              <a:rPr lang="en-US" altLang="en-US" b="1" baseline="-25000" dirty="0">
                <a:solidFill>
                  <a:srgbClr val="7030A0"/>
                </a:solidFill>
              </a:rPr>
              <a:t>1</a:t>
            </a:r>
            <a:r>
              <a:rPr lang="en-US" altLang="en-US" b="1" dirty="0">
                <a:solidFill>
                  <a:srgbClr val="7030A0"/>
                </a:solidFill>
              </a:rPr>
              <a:t> =(127/137)*64=58</a:t>
            </a:r>
            <a:r>
              <a:rPr lang="en-US" altLang="en-US" dirty="0"/>
              <a:t>;  </a:t>
            </a:r>
            <a:r>
              <a:rPr lang="en-US" altLang="en-US" baseline="-25000" dirty="0"/>
              <a:t> </a:t>
            </a:r>
          </a:p>
          <a:p>
            <a:pPr lvl="1"/>
            <a:endParaRPr lang="en-US" altLang="en-US" dirty="0"/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graphicFrame>
        <p:nvGraphicFramePr>
          <p:cNvPr id="48132" name="Object 2"/>
          <p:cNvGraphicFramePr>
            <a:graphicFrameLocks noChangeAspect="1"/>
          </p:cNvGraphicFramePr>
          <p:nvPr/>
        </p:nvGraphicFramePr>
        <p:xfrm>
          <a:off x="1976438" y="3630613"/>
          <a:ext cx="2857500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4" name="Equation" r:id="rId4" imgW="2857500" imgH="1612900" progId="Equation.3">
                  <p:embed/>
                </p:oleObj>
              </mc:Choice>
              <mc:Fallback>
                <p:oleObj name="Equation" r:id="rId4" imgW="2857500" imgH="1612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8" y="3630613"/>
                        <a:ext cx="2857500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1782763" y="37925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1782763" y="412908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1782763" y="498951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1776413" y="445611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66775" y="201613"/>
            <a:ext cx="7820025" cy="576262"/>
          </a:xfrm>
        </p:spPr>
        <p:txBody>
          <a:bodyPr/>
          <a:lstStyle/>
          <a:p>
            <a:pPr eaLnBrk="1" hangingPunct="1"/>
            <a:r>
              <a:rPr lang="en-US" altLang="en-US"/>
              <a:t>Priority Allocation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1190625"/>
            <a:ext cx="6851650" cy="4394200"/>
          </a:xfrm>
        </p:spPr>
        <p:txBody>
          <a:bodyPr/>
          <a:lstStyle/>
          <a:p>
            <a:r>
              <a:rPr lang="en-US" altLang="en-US" dirty="0"/>
              <a:t>Use a</a:t>
            </a:r>
            <a:r>
              <a:rPr lang="en-US" altLang="en-US" b="1" dirty="0"/>
              <a:t> proportional </a:t>
            </a:r>
            <a:r>
              <a:rPr lang="en-US" altLang="en-US" dirty="0"/>
              <a:t>allocation scheme using </a:t>
            </a:r>
            <a:r>
              <a:rPr lang="en-US" altLang="en-US" b="1" dirty="0"/>
              <a:t>priorities</a:t>
            </a:r>
            <a:r>
              <a:rPr lang="en-US" altLang="en-US" dirty="0"/>
              <a:t> rather than size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If process </a:t>
            </a:r>
            <a:r>
              <a:rPr lang="en-US" altLang="en-US" b="1" i="1" dirty="0"/>
              <a:t>P</a:t>
            </a:r>
            <a:r>
              <a:rPr lang="en-US" altLang="en-US" b="1" i="1" baseline="-25000" dirty="0"/>
              <a:t>i</a:t>
            </a:r>
            <a:r>
              <a:rPr lang="en-US" altLang="en-US" dirty="0"/>
              <a:t> generates a page fault,</a:t>
            </a:r>
          </a:p>
          <a:p>
            <a:pPr lvl="1"/>
            <a:r>
              <a:rPr lang="en-US" altLang="en-US" dirty="0"/>
              <a:t>select for replacement one of its frames</a:t>
            </a:r>
          </a:p>
          <a:p>
            <a:pPr lvl="1"/>
            <a:r>
              <a:rPr lang="en-US" altLang="en-US" dirty="0"/>
              <a:t>select for replacement a frame from a process with lower priority number [say if they have more than their share]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0288" y="188913"/>
            <a:ext cx="7656512" cy="576262"/>
          </a:xfrm>
        </p:spPr>
        <p:txBody>
          <a:bodyPr/>
          <a:lstStyle/>
          <a:p>
            <a:pPr eaLnBrk="1" hangingPunct="1"/>
            <a:r>
              <a:rPr lang="en-US" altLang="en-US"/>
              <a:t>Global vs. Local Allocation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888" y="1116013"/>
            <a:ext cx="6958012" cy="4897437"/>
          </a:xfrm>
        </p:spPr>
        <p:txBody>
          <a:bodyPr/>
          <a:lstStyle/>
          <a:p>
            <a:r>
              <a:rPr lang="en-US" altLang="en-US" b="1">
                <a:solidFill>
                  <a:srgbClr val="3366FF"/>
                </a:solidFill>
              </a:rPr>
              <a:t>Global replacement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– process selects a replacement frame from the set of </a:t>
            </a:r>
            <a:r>
              <a:rPr lang="en-US" altLang="en-US" b="1">
                <a:solidFill>
                  <a:srgbClr val="00B050"/>
                </a:solidFill>
              </a:rPr>
              <a:t>all frames</a:t>
            </a:r>
            <a:r>
              <a:rPr lang="en-US" altLang="en-US"/>
              <a:t>; one process can take a frame from another</a:t>
            </a:r>
          </a:p>
          <a:p>
            <a:pPr lvl="1"/>
            <a:r>
              <a:rPr lang="en-US" altLang="en-US"/>
              <a:t>But then process execution time can vary greatly</a:t>
            </a:r>
          </a:p>
          <a:p>
            <a:pPr lvl="1"/>
            <a:r>
              <a:rPr lang="en-US" altLang="en-US"/>
              <a:t>But greater throughput so more common</a:t>
            </a:r>
          </a:p>
          <a:p>
            <a:pPr>
              <a:buFont typeface="Monotype Sorts" pitchFamily="-84" charset="2"/>
              <a:buNone/>
            </a:pPr>
            <a:endParaRPr lang="en-US" altLang="en-US"/>
          </a:p>
          <a:p>
            <a:r>
              <a:rPr lang="en-US" altLang="en-US" b="1">
                <a:solidFill>
                  <a:srgbClr val="3366FF"/>
                </a:solidFill>
              </a:rPr>
              <a:t>Local replacement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– each process selects from </a:t>
            </a:r>
            <a:r>
              <a:rPr lang="en-US" altLang="en-US" b="1">
                <a:solidFill>
                  <a:srgbClr val="00B050"/>
                </a:solidFill>
              </a:rPr>
              <a:t>only its own </a:t>
            </a:r>
            <a:r>
              <a:rPr lang="en-US" altLang="en-US"/>
              <a:t>set of allocated frames</a:t>
            </a:r>
          </a:p>
          <a:p>
            <a:pPr lvl="1"/>
            <a:r>
              <a:rPr lang="en-US" altLang="en-US"/>
              <a:t>More consistent per-process performance</a:t>
            </a:r>
          </a:p>
          <a:p>
            <a:pPr lvl="1"/>
            <a:r>
              <a:rPr lang="en-US" altLang="en-US"/>
              <a:t>But possibly underutilized memory [process has many but needs little, another has few, needs much more]</a:t>
            </a:r>
          </a:p>
          <a:p>
            <a:pPr lvl="1"/>
            <a:endParaRPr lang="en-US" altLang="en-US"/>
          </a:p>
          <a:p>
            <a:pPr lvl="1"/>
            <a:r>
              <a:rPr lang="en-US" altLang="en-US" b="1">
                <a:solidFill>
                  <a:srgbClr val="00B050"/>
                </a:solidFill>
              </a:rPr>
              <a:t>If I need money I can take from [Own account | family member account] Good? Bad?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95300" y="201613"/>
            <a:ext cx="8229600" cy="576262"/>
          </a:xfrm>
        </p:spPr>
        <p:txBody>
          <a:bodyPr/>
          <a:lstStyle/>
          <a:p>
            <a:r>
              <a:rPr lang="en-US" altLang="en-US"/>
              <a:t>Non-Uniform Memory Access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204119" y="886535"/>
            <a:ext cx="8784237" cy="4530725"/>
          </a:xfrm>
        </p:spPr>
        <p:txBody>
          <a:bodyPr/>
          <a:lstStyle/>
          <a:p>
            <a:r>
              <a:rPr lang="en-US" altLang="en-US" dirty="0"/>
              <a:t>So far all memory accessed equally</a:t>
            </a:r>
          </a:p>
          <a:p>
            <a:r>
              <a:rPr lang="en-US" altLang="en-US" dirty="0"/>
              <a:t>Many systems are </a:t>
            </a:r>
            <a:r>
              <a:rPr lang="en-US" altLang="en-US" b="1" dirty="0">
                <a:solidFill>
                  <a:srgbClr val="3366FF"/>
                </a:solidFill>
              </a:rPr>
              <a:t>NUMA</a:t>
            </a:r>
            <a:r>
              <a:rPr lang="en-US" altLang="en-US" dirty="0"/>
              <a:t> – speed of access to memory varies</a:t>
            </a:r>
          </a:p>
          <a:p>
            <a:pPr lvl="1"/>
            <a:r>
              <a:rPr lang="en-US" altLang="en-US" dirty="0"/>
              <a:t>Consider system boards containing CPUs and memory, interconnected over a system bus</a:t>
            </a:r>
          </a:p>
          <a:p>
            <a:r>
              <a:rPr lang="en-US" altLang="en-US" dirty="0"/>
              <a:t>Optimal performance comes from allocating memory </a:t>
            </a:r>
            <a:r>
              <a:rPr lang="ja-JP" altLang="en-US" dirty="0"/>
              <a:t>“</a:t>
            </a:r>
            <a:r>
              <a:rPr lang="en-US" altLang="ja-JP" dirty="0"/>
              <a:t>close to</a:t>
            </a:r>
            <a:r>
              <a:rPr lang="ja-JP" altLang="en-US" dirty="0"/>
              <a:t>”</a:t>
            </a:r>
            <a:r>
              <a:rPr lang="en-US" altLang="ja-JP" dirty="0"/>
              <a:t> the CPU on which the thread is scheduled</a:t>
            </a:r>
          </a:p>
          <a:p>
            <a:pPr lvl="1"/>
            <a:r>
              <a:rPr lang="en-US" altLang="en-US" dirty="0"/>
              <a:t>And modifying the scheduler to schedule the thread on the same system board when possible</a:t>
            </a:r>
          </a:p>
          <a:p>
            <a:pPr lvl="1"/>
            <a:r>
              <a:rPr lang="en-US" altLang="en-US" dirty="0"/>
              <a:t>Solved by Solaris by creating </a:t>
            </a:r>
            <a:r>
              <a:rPr lang="en-US" altLang="en-US" b="1" dirty="0" err="1">
                <a:solidFill>
                  <a:srgbClr val="3366FF"/>
                </a:solidFill>
              </a:rPr>
              <a:t>lgroups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</a:p>
          <a:p>
            <a:pPr lvl="2"/>
            <a:r>
              <a:rPr lang="en-US" altLang="en-US" dirty="0"/>
              <a:t>Structure to track CPU / Memory </a:t>
            </a:r>
            <a:r>
              <a:rPr lang="en-US" altLang="en-US" b="1" dirty="0">
                <a:solidFill>
                  <a:srgbClr val="7030A0"/>
                </a:solidFill>
              </a:rPr>
              <a:t>low latency </a:t>
            </a:r>
            <a:r>
              <a:rPr lang="en-US" altLang="en-US" dirty="0"/>
              <a:t>groups</a:t>
            </a:r>
          </a:p>
          <a:p>
            <a:pPr lvl="2"/>
            <a:r>
              <a:rPr lang="en-US" altLang="en-US" dirty="0"/>
              <a:t>When possible schedule all threads of a process and allocate all memory for that process within the </a:t>
            </a:r>
            <a:r>
              <a:rPr lang="en-US" altLang="en-US" dirty="0" err="1"/>
              <a:t>lgroup</a:t>
            </a:r>
            <a:r>
              <a:rPr lang="en-US" altLang="en-US" dirty="0"/>
              <a:t>                 </a:t>
            </a:r>
            <a:r>
              <a:rPr lang="en-US" altLang="en-US" b="1" dirty="0">
                <a:solidFill>
                  <a:srgbClr val="7030A0"/>
                </a:solidFill>
              </a:rPr>
              <a:t> NUMA Variants</a:t>
            </a:r>
          </a:p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83" y="4941059"/>
            <a:ext cx="4134255" cy="1536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01" y="4941059"/>
            <a:ext cx="4762500" cy="1590675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Thrashing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31888"/>
            <a:ext cx="8599251" cy="5434282"/>
          </a:xfrm>
        </p:spPr>
        <p:txBody>
          <a:bodyPr/>
          <a:lstStyle/>
          <a:p>
            <a:r>
              <a:rPr lang="en-US" altLang="en-US" dirty="0"/>
              <a:t>If a process does not have </a:t>
            </a:r>
            <a:r>
              <a:rPr lang="ja-JP" altLang="en-US" dirty="0"/>
              <a:t>“</a:t>
            </a:r>
            <a:r>
              <a:rPr lang="en-US" altLang="ja-JP" dirty="0"/>
              <a:t>enough</a:t>
            </a:r>
            <a:r>
              <a:rPr lang="ja-JP" altLang="en-US" dirty="0"/>
              <a:t>”</a:t>
            </a:r>
            <a:r>
              <a:rPr lang="en-US" altLang="ja-JP" dirty="0"/>
              <a:t> pages in memory[frames], the page-fault rate is </a:t>
            </a:r>
            <a:r>
              <a:rPr lang="en-US" altLang="ja-JP" b="1" dirty="0">
                <a:solidFill>
                  <a:srgbClr val="C00000"/>
                </a:solidFill>
              </a:rPr>
              <a:t>very high</a:t>
            </a:r>
          </a:p>
          <a:p>
            <a:pPr lvl="1"/>
            <a:r>
              <a:rPr lang="en-US" altLang="en-US" dirty="0"/>
              <a:t>Page fault to get page</a:t>
            </a:r>
          </a:p>
          <a:p>
            <a:pPr lvl="1"/>
            <a:r>
              <a:rPr lang="en-US" altLang="en-US" dirty="0"/>
              <a:t>Replace existing frame</a:t>
            </a:r>
          </a:p>
          <a:p>
            <a:pPr lvl="1"/>
            <a:r>
              <a:rPr lang="en-US" altLang="en-US" dirty="0"/>
              <a:t>But quickly need replaced frame back</a:t>
            </a:r>
          </a:p>
          <a:p>
            <a:pPr lvl="1"/>
            <a:r>
              <a:rPr lang="en-US" altLang="en-US" dirty="0"/>
              <a:t>This leads to:</a:t>
            </a:r>
          </a:p>
          <a:p>
            <a:pPr lvl="2"/>
            <a:r>
              <a:rPr lang="en-US" altLang="en-US" dirty="0"/>
              <a:t>Low CPU utilization</a:t>
            </a:r>
          </a:p>
          <a:p>
            <a:pPr lvl="2"/>
            <a:r>
              <a:rPr lang="en-US" altLang="en-US" dirty="0"/>
              <a:t>Operating system </a:t>
            </a:r>
            <a:r>
              <a:rPr lang="en-US" altLang="en-US" b="1" dirty="0">
                <a:solidFill>
                  <a:srgbClr val="FF0000"/>
                </a:solidFill>
              </a:rPr>
              <a:t>thinking</a:t>
            </a:r>
            <a:r>
              <a:rPr lang="en-US" altLang="en-US" dirty="0"/>
              <a:t> that it needs to increase the degree of multiprogramming</a:t>
            </a:r>
          </a:p>
          <a:p>
            <a:pPr lvl="2"/>
            <a:r>
              <a:rPr lang="en-US" altLang="en-US" dirty="0"/>
              <a:t>Another process added to the system [</a:t>
            </a:r>
            <a:r>
              <a:rPr lang="en-US" altLang="en-US" dirty="0">
                <a:solidFill>
                  <a:srgbClr val="FF0000"/>
                </a:solidFill>
              </a:rPr>
              <a:t>needs more memory</a:t>
            </a:r>
            <a:r>
              <a:rPr lang="en-US" altLang="en-US" dirty="0"/>
              <a:t>]</a:t>
            </a:r>
          </a:p>
          <a:p>
            <a:pPr lvl="2"/>
            <a:r>
              <a:rPr lang="en-US" altLang="en-US" dirty="0"/>
              <a:t>The problem escalates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Thrashing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>
                <a:sym typeface="Symbol" panose="05050102010706020507" pitchFamily="18" charset="2"/>
              </a:rPr>
              <a:t> a process is busy swapping pages in and out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Thrashing =</a:t>
            </a:r>
            <a:r>
              <a:rPr lang="en-US" altLang="en-US" b="1" dirty="0" err="1">
                <a:solidFill>
                  <a:srgbClr val="3366FF"/>
                </a:solidFill>
              </a:rPr>
              <a:t>beatning</a:t>
            </a:r>
            <a:r>
              <a:rPr lang="en-US" altLang="en-US" b="1" dirty="0">
                <a:solidFill>
                  <a:srgbClr val="3366FF"/>
                </a:solidFill>
              </a:rPr>
              <a:t> repeatedly; </a:t>
            </a:r>
            <a:r>
              <a:rPr lang="en-US" i="1" dirty="0"/>
              <a:t>in computer:</a:t>
            </a:r>
            <a:r>
              <a:rPr lang="en-US" dirty="0"/>
              <a:t> </a:t>
            </a:r>
            <a:r>
              <a:rPr lang="en-US" i="1" dirty="0"/>
              <a:t>thrashing</a:t>
            </a:r>
            <a:r>
              <a:rPr lang="en-US" dirty="0"/>
              <a:t> Disk being overworked by moving information between the system memory and virtual memory </a:t>
            </a:r>
            <a:r>
              <a:rPr lang="en-US" b="1" dirty="0">
                <a:solidFill>
                  <a:srgbClr val="7030A0"/>
                </a:solidFill>
              </a:rPr>
              <a:t>excessively</a:t>
            </a:r>
            <a:endParaRPr lang="en-US" alt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44563" y="163513"/>
            <a:ext cx="6923087" cy="576262"/>
          </a:xfrm>
        </p:spPr>
        <p:txBody>
          <a:bodyPr/>
          <a:lstStyle/>
          <a:p>
            <a:pPr eaLnBrk="1" hangingPunct="1"/>
            <a:r>
              <a:rPr lang="en-US" altLang="en-US"/>
              <a:t>Thrashing (Cont.)</a:t>
            </a:r>
            <a:endParaRPr lang="en-US" altLang="en-US" sz="2400"/>
          </a:p>
        </p:txBody>
      </p:sp>
      <p:pic>
        <p:nvPicPr>
          <p:cNvPr id="53251" name="Picture 4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206500"/>
            <a:ext cx="6678613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2063" y="188913"/>
            <a:ext cx="7159625" cy="576262"/>
          </a:xfrm>
        </p:spPr>
        <p:txBody>
          <a:bodyPr/>
          <a:lstStyle/>
          <a:p>
            <a:pPr eaLnBrk="1" hangingPunct="1"/>
            <a:r>
              <a:rPr lang="en-US" altLang="en-US"/>
              <a:t>Demand Paging and Thrashing </a:t>
            </a:r>
            <a:endParaRPr lang="en-US" altLang="en-US" sz="240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213" y="1084262"/>
            <a:ext cx="7100887" cy="5092801"/>
          </a:xfrm>
        </p:spPr>
        <p:txBody>
          <a:bodyPr/>
          <a:lstStyle/>
          <a:p>
            <a:r>
              <a:rPr lang="en-US" altLang="en-US" dirty="0"/>
              <a:t>Why does demand paging work?</a:t>
            </a:r>
            <a:br>
              <a:rPr lang="en-US" altLang="en-US" dirty="0"/>
            </a:br>
            <a:r>
              <a:rPr lang="en-US" altLang="en-US" b="1" dirty="0">
                <a:solidFill>
                  <a:srgbClr val="3366FF"/>
                </a:solidFill>
              </a:rPr>
              <a:t>Locality model</a:t>
            </a:r>
          </a:p>
          <a:p>
            <a:pPr lvl="1"/>
            <a:r>
              <a:rPr lang="en-US" altLang="en-US" dirty="0"/>
              <a:t>Process </a:t>
            </a:r>
            <a:r>
              <a:rPr lang="en-US" altLang="en-US" b="1" dirty="0">
                <a:solidFill>
                  <a:srgbClr val="7030A0"/>
                </a:solidFill>
              </a:rPr>
              <a:t>migrates</a:t>
            </a:r>
            <a:r>
              <a:rPr lang="en-US" altLang="en-US" dirty="0"/>
              <a:t> from one </a:t>
            </a:r>
            <a:r>
              <a:rPr lang="en-US" altLang="en-US" b="1" dirty="0">
                <a:solidFill>
                  <a:srgbClr val="7030A0"/>
                </a:solidFill>
              </a:rPr>
              <a:t>locality</a:t>
            </a:r>
            <a:r>
              <a:rPr lang="en-US" altLang="en-US" dirty="0"/>
              <a:t> to another</a:t>
            </a:r>
          </a:p>
          <a:p>
            <a:pPr lvl="1"/>
            <a:r>
              <a:rPr lang="en-US" altLang="en-US" dirty="0"/>
              <a:t>Localities may overlap</a:t>
            </a:r>
          </a:p>
          <a:p>
            <a:pPr lvl="1"/>
            <a:endParaRPr lang="en-US" altLang="en-US" dirty="0"/>
          </a:p>
          <a:p>
            <a:pPr marL="457200" lvl="1" indent="0">
              <a:buNone/>
            </a:pPr>
            <a:endParaRPr lang="en-US" altLang="en-US" dirty="0"/>
          </a:p>
          <a:p>
            <a:r>
              <a:rPr lang="en-US" altLang="en-US" dirty="0"/>
              <a:t>Why does thrashing occur?</a:t>
            </a:r>
            <a:br>
              <a:rPr lang="en-US" altLang="en-US" dirty="0"/>
            </a:br>
            <a:r>
              <a:rPr lang="en-US" altLang="en-US" dirty="0">
                <a:sym typeface="Symbol" panose="05050102010706020507" pitchFamily="18" charset="2"/>
              </a:rPr>
              <a:t> size of locality &gt; total memory size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Limit effects by using</a:t>
            </a:r>
            <a:r>
              <a:rPr lang="en-US" altLang="en-US" b="1" dirty="0">
                <a:sym typeface="Symbol" panose="05050102010706020507" pitchFamily="18" charset="2"/>
              </a:rPr>
              <a:t> local </a:t>
            </a:r>
            <a:r>
              <a:rPr lang="en-US" altLang="en-US" dirty="0">
                <a:sym typeface="Symbol" panose="05050102010706020507" pitchFamily="18" charset="2"/>
              </a:rPr>
              <a:t>or</a:t>
            </a:r>
            <a:r>
              <a:rPr lang="en-US" altLang="en-US" b="1" dirty="0">
                <a:sym typeface="Symbol" panose="05050102010706020507" pitchFamily="18" charset="2"/>
              </a:rPr>
              <a:t> priority </a:t>
            </a:r>
            <a:r>
              <a:rPr lang="en-US" altLang="en-US" dirty="0">
                <a:sym typeface="Symbol" panose="05050102010706020507" pitchFamily="18" charset="2"/>
              </a:rPr>
              <a:t>page replacement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Check this:</a:t>
            </a:r>
          </a:p>
          <a:p>
            <a:pPr lvl="1"/>
            <a:r>
              <a:rPr lang="en-US" altLang="en-US" dirty="0">
                <a:solidFill>
                  <a:srgbClr val="7030A0"/>
                </a:solidFill>
                <a:sym typeface="Symbol" panose="05050102010706020507" pitchFamily="18" charset="2"/>
              </a:rPr>
              <a:t>1,1,1,1,1</a:t>
            </a:r>
            <a:r>
              <a:rPr lang="en-US" altLang="en-US" dirty="0">
                <a:sym typeface="Symbol" panose="05050102010706020507" pitchFamily="18" charset="2"/>
              </a:rPr>
              <a:t>,</a:t>
            </a:r>
            <a:r>
              <a:rPr lang="en-US" altLang="en-US" dirty="0">
                <a:solidFill>
                  <a:srgbClr val="00B050"/>
                </a:solidFill>
                <a:sym typeface="Symbol" panose="05050102010706020507" pitchFamily="18" charset="2"/>
              </a:rPr>
              <a:t>2,2,2,2,2</a:t>
            </a:r>
            <a:r>
              <a:rPr lang="en-US" altLang="en-US" dirty="0">
                <a:sym typeface="Symbol" panose="05050102010706020507" pitchFamily="18" charset="2"/>
              </a:rPr>
              <a:t>,</a:t>
            </a:r>
            <a:r>
              <a:rPr lang="en-US" altLang="en-US" dirty="0">
                <a:solidFill>
                  <a:srgbClr val="FF0000"/>
                </a:solidFill>
                <a:sym typeface="Symbol" panose="05050102010706020507" pitchFamily="18" charset="2"/>
              </a:rPr>
              <a:t>3,3,3,3,3</a:t>
            </a:r>
            <a:r>
              <a:rPr lang="en-US" altLang="en-US" dirty="0">
                <a:solidFill>
                  <a:srgbClr val="FFC000"/>
                </a:solidFill>
                <a:sym typeface="Symbol" panose="05050102010706020507" pitchFamily="18" charset="2"/>
              </a:rPr>
              <a:t>,4,4,4,4,4</a:t>
            </a:r>
            <a:r>
              <a:rPr lang="en-US" altLang="en-US" dirty="0">
                <a:sym typeface="Symbol" panose="05050102010706020507" pitchFamily="18" charset="2"/>
              </a:rPr>
              <a:t>,5,5,5,5,5,</a:t>
            </a:r>
          </a:p>
          <a:p>
            <a:pPr lvl="1"/>
            <a:r>
              <a:rPr lang="en-US" altLang="en-US" dirty="0">
                <a:solidFill>
                  <a:srgbClr val="FFC000"/>
                </a:solidFill>
                <a:sym typeface="Symbol" panose="05050102010706020507" pitchFamily="18" charset="2"/>
              </a:rPr>
              <a:t>1,2</a:t>
            </a:r>
            <a:r>
              <a:rPr lang="en-US" altLang="en-US" dirty="0">
                <a:sym typeface="Symbol" panose="05050102010706020507" pitchFamily="18" charset="2"/>
              </a:rPr>
              <a:t>,1,2,1,2,1,2,1,2,3,4,3,4,3,4,3,4,3,4,5,5,5,5,5,</a:t>
            </a:r>
          </a:p>
          <a:p>
            <a:pPr lvl="1"/>
            <a:r>
              <a:rPr lang="en-US" altLang="en-US" dirty="0">
                <a:solidFill>
                  <a:srgbClr val="00B050"/>
                </a:solidFill>
                <a:sym typeface="Symbol" panose="05050102010706020507" pitchFamily="18" charset="2"/>
              </a:rPr>
              <a:t>1,2,3</a:t>
            </a:r>
            <a:r>
              <a:rPr lang="en-US" altLang="en-US" dirty="0">
                <a:sym typeface="Symbol" panose="05050102010706020507" pitchFamily="18" charset="2"/>
              </a:rPr>
              <a:t>,1,2,3,1,2,3,1,2,3,4,5,4,5,4,5,4,5,4,5,1,2,3,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  <a:sym typeface="Symbol" panose="05050102010706020507" pitchFamily="18" charset="2"/>
              </a:rPr>
              <a:t>1,2,3,4,5</a:t>
            </a:r>
            <a:r>
              <a:rPr lang="en-US" altLang="en-US" dirty="0">
                <a:sym typeface="Symbol" panose="05050102010706020507" pitchFamily="18" charset="2"/>
              </a:rPr>
              <a:t>,1,2,3,4,5,1,2,3,4,5,1,2,3,4,5,1,2,3,4,5,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7913" y="125413"/>
            <a:ext cx="7850187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Locality In A Memory-Reference Pattern</a:t>
            </a:r>
          </a:p>
        </p:txBody>
      </p:sp>
      <p:pic>
        <p:nvPicPr>
          <p:cNvPr id="55299" name="Picture 1" descr="9_19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9" y="701675"/>
            <a:ext cx="3770312" cy="5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174" y="1001950"/>
            <a:ext cx="4688732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Working-Set Model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648" y="979488"/>
            <a:ext cx="8219366" cy="4881562"/>
          </a:xfrm>
        </p:spPr>
        <p:txBody>
          <a:bodyPr/>
          <a:lstStyle/>
          <a:p>
            <a:r>
              <a:rPr lang="en-US" altLang="en-US" sz="1600" dirty="0">
                <a:sym typeface="Symbol" panose="05050102010706020507" pitchFamily="18" charset="2"/>
              </a:rPr>
              <a:t>  working-set window  a fixed number of page references </a:t>
            </a:r>
            <a:br>
              <a:rPr lang="en-US" altLang="en-US" sz="1600" dirty="0">
                <a:sym typeface="Symbol" panose="05050102010706020507" pitchFamily="18" charset="2"/>
              </a:rPr>
            </a:br>
            <a:r>
              <a:rPr lang="en-US" altLang="en-US" sz="1600" dirty="0">
                <a:sym typeface="Symbol" panose="05050102010706020507" pitchFamily="18" charset="2"/>
              </a:rPr>
              <a:t>Example:  10,000 instructions,  how many pages are referenced in 10K instructions</a:t>
            </a:r>
          </a:p>
          <a:p>
            <a:r>
              <a:rPr lang="en-US" altLang="en-US" sz="1600" i="1" dirty="0" err="1">
                <a:sym typeface="Symbol" panose="05050102010706020507" pitchFamily="18" charset="2"/>
              </a:rPr>
              <a:t>WSS</a:t>
            </a:r>
            <a:r>
              <a:rPr lang="en-US" altLang="en-US" sz="1600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sz="1600" dirty="0">
                <a:sym typeface="Symbol" panose="05050102010706020507" pitchFamily="18" charset="2"/>
              </a:rPr>
              <a:t> (working set of Process </a:t>
            </a:r>
            <a:r>
              <a:rPr lang="en-US" altLang="en-US" sz="1600" i="1" dirty="0">
                <a:sym typeface="Symbol" panose="05050102010706020507" pitchFamily="18" charset="2"/>
              </a:rPr>
              <a:t>P</a:t>
            </a:r>
            <a:r>
              <a:rPr lang="en-US" altLang="en-US" sz="1600" i="1" baseline="-25000" dirty="0">
                <a:sym typeface="Symbol" panose="05050102010706020507" pitchFamily="18" charset="2"/>
              </a:rPr>
              <a:t>i</a:t>
            </a:r>
            <a:r>
              <a:rPr lang="en-US" altLang="en-US" sz="1600" dirty="0">
                <a:sym typeface="Symbol" panose="05050102010706020507" pitchFamily="18" charset="2"/>
              </a:rPr>
              <a:t>) =</a:t>
            </a:r>
            <a:br>
              <a:rPr lang="en-US" altLang="en-US" sz="1600" dirty="0">
                <a:sym typeface="Symbol" panose="05050102010706020507" pitchFamily="18" charset="2"/>
              </a:rPr>
            </a:br>
            <a:r>
              <a:rPr lang="en-US" altLang="en-US" sz="1600" dirty="0">
                <a:sym typeface="Symbol" panose="05050102010706020507" pitchFamily="18" charset="2"/>
              </a:rPr>
              <a:t>total number of pages referenced in the most recent  (varies in time)</a:t>
            </a:r>
          </a:p>
          <a:p>
            <a:pPr lvl="1"/>
            <a:r>
              <a:rPr lang="en-US" altLang="en-US" sz="1600" dirty="0">
                <a:sym typeface="Symbol" panose="05050102010706020507" pitchFamily="18" charset="2"/>
              </a:rPr>
              <a:t>if  too small will not encompass entire locality</a:t>
            </a:r>
          </a:p>
          <a:p>
            <a:pPr lvl="1"/>
            <a:r>
              <a:rPr lang="en-US" altLang="en-US" sz="1600" dirty="0">
                <a:sym typeface="Symbol" panose="05050102010706020507" pitchFamily="18" charset="2"/>
              </a:rPr>
              <a:t>if  too large will encompass several localities</a:t>
            </a:r>
          </a:p>
          <a:p>
            <a:pPr lvl="1"/>
            <a:r>
              <a:rPr lang="en-US" altLang="en-US" sz="1600" dirty="0">
                <a:sym typeface="Symbol" panose="05050102010706020507" pitchFamily="18" charset="2"/>
              </a:rPr>
              <a:t>if  =   will encompass entire program</a:t>
            </a:r>
          </a:p>
          <a:p>
            <a:r>
              <a:rPr lang="en-US" altLang="en-US" sz="1600" i="1" dirty="0">
                <a:sym typeface="Symbol" panose="05050102010706020507" pitchFamily="18" charset="2"/>
              </a:rPr>
              <a:t>D</a:t>
            </a:r>
            <a:r>
              <a:rPr lang="en-US" altLang="en-US" sz="1600" dirty="0">
                <a:sym typeface="Symbol" panose="05050102010706020507" pitchFamily="18" charset="2"/>
              </a:rPr>
              <a:t> =  </a:t>
            </a:r>
            <a:r>
              <a:rPr lang="en-US" altLang="en-US" sz="1600" i="1" dirty="0" err="1">
                <a:sym typeface="Symbol" panose="05050102010706020507" pitchFamily="18" charset="2"/>
              </a:rPr>
              <a:t>WSS</a:t>
            </a:r>
            <a:r>
              <a:rPr lang="en-US" altLang="en-US" sz="1600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sz="1600" dirty="0">
                <a:sym typeface="Symbol" panose="05050102010706020507" pitchFamily="18" charset="2"/>
              </a:rPr>
              <a:t>  total demand frames </a:t>
            </a:r>
          </a:p>
          <a:p>
            <a:pPr lvl="1"/>
            <a:r>
              <a:rPr lang="en-US" altLang="en-US" sz="1600" dirty="0">
                <a:sym typeface="Symbol" panose="05050102010706020507" pitchFamily="18" charset="2"/>
              </a:rPr>
              <a:t>Approximation of locality</a:t>
            </a:r>
          </a:p>
          <a:p>
            <a:r>
              <a:rPr lang="en-US" altLang="en-US" sz="1600" dirty="0">
                <a:sym typeface="Symbol" panose="05050102010706020507" pitchFamily="18" charset="2"/>
              </a:rPr>
              <a:t>if </a:t>
            </a:r>
            <a:r>
              <a:rPr lang="en-US" altLang="en-US" sz="1600" i="1" dirty="0">
                <a:sym typeface="Symbol" panose="05050102010706020507" pitchFamily="18" charset="2"/>
              </a:rPr>
              <a:t>D</a:t>
            </a:r>
            <a:r>
              <a:rPr lang="en-US" altLang="en-US" sz="1600" dirty="0">
                <a:sym typeface="Symbol" panose="05050102010706020507" pitchFamily="18" charset="2"/>
              </a:rPr>
              <a:t> &gt; </a:t>
            </a:r>
            <a:r>
              <a:rPr lang="en-US" altLang="en-US" sz="1600" i="1" dirty="0">
                <a:sym typeface="Symbol" panose="05050102010706020507" pitchFamily="18" charset="2"/>
              </a:rPr>
              <a:t>m</a:t>
            </a:r>
            <a:r>
              <a:rPr lang="en-US" altLang="en-US" sz="1600" dirty="0">
                <a:sym typeface="Symbol" panose="05050102010706020507" pitchFamily="18" charset="2"/>
              </a:rPr>
              <a:t>  (memory)  Thrashing, so what matters is D not total address spaces</a:t>
            </a:r>
          </a:p>
          <a:p>
            <a:r>
              <a:rPr lang="en-US" altLang="en-US" sz="1600" dirty="0">
                <a:sym typeface="Symbol" panose="05050102010706020507" pitchFamily="18" charset="2"/>
              </a:rPr>
              <a:t>Policy if </a:t>
            </a:r>
            <a:r>
              <a:rPr lang="en-US" altLang="en-US" sz="1600" i="1" dirty="0">
                <a:sym typeface="Symbol" panose="05050102010706020507" pitchFamily="18" charset="2"/>
              </a:rPr>
              <a:t>D</a:t>
            </a:r>
            <a:r>
              <a:rPr lang="en-US" altLang="en-US" sz="1600" dirty="0">
                <a:sym typeface="Symbol" panose="05050102010706020507" pitchFamily="18" charset="2"/>
              </a:rPr>
              <a:t> &gt; m, then suspe</a:t>
            </a:r>
            <a:r>
              <a:rPr lang="en-US" altLang="en-US" dirty="0">
                <a:sym typeface="Symbol" panose="05050102010706020507" pitchFamily="18" charset="2"/>
              </a:rPr>
              <a:t>nd or swap out one of the processes </a:t>
            </a:r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68" y="4673060"/>
            <a:ext cx="7774731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Background (Cont.)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896" y="1038225"/>
            <a:ext cx="8764073" cy="4529138"/>
          </a:xfrm>
        </p:spPr>
        <p:txBody>
          <a:bodyPr/>
          <a:lstStyle/>
          <a:p>
            <a:r>
              <a:rPr lang="en-US" altLang="en-US" b="1" dirty="0">
                <a:solidFill>
                  <a:srgbClr val="3366FF"/>
                </a:solidFill>
              </a:rPr>
              <a:t>Virtual address space</a:t>
            </a:r>
            <a:r>
              <a:rPr lang="en-US" altLang="en-US" dirty="0"/>
              <a:t> – logical view of how process is stored in memory</a:t>
            </a:r>
          </a:p>
          <a:p>
            <a:pPr lvl="1"/>
            <a:r>
              <a:rPr lang="en-US" altLang="en-US" sz="1600" dirty="0"/>
              <a:t>Usually start at address 0, contiguous addresses until end of space</a:t>
            </a:r>
          </a:p>
          <a:p>
            <a:pPr lvl="1"/>
            <a:r>
              <a:rPr lang="en-US" altLang="en-US" sz="1600" dirty="0"/>
              <a:t>Meanwhile, physical memory organized in page frames</a:t>
            </a:r>
          </a:p>
          <a:p>
            <a:pPr lvl="1"/>
            <a:r>
              <a:rPr lang="en-US" altLang="en-US" sz="1600" dirty="0"/>
              <a:t>MMU must map logical to physical</a:t>
            </a:r>
            <a:endParaRPr lang="en-US" altLang="en-US" dirty="0"/>
          </a:p>
          <a:p>
            <a:r>
              <a:rPr lang="en-US" altLang="en-US" dirty="0"/>
              <a:t>Virtual memory can be implemented via:</a:t>
            </a:r>
          </a:p>
          <a:p>
            <a:pPr lvl="1"/>
            <a:r>
              <a:rPr lang="en-US" altLang="en-US" sz="1600" dirty="0"/>
              <a:t>Demand paging </a:t>
            </a:r>
          </a:p>
          <a:p>
            <a:pPr lvl="1"/>
            <a:r>
              <a:rPr lang="en-US" altLang="en-US" sz="1600" dirty="0"/>
              <a:t>Demand segmentation</a:t>
            </a:r>
            <a:endParaRPr lang="en-US" altLang="en-US" dirty="0"/>
          </a:p>
          <a:p>
            <a:r>
              <a:rPr lang="en-US" altLang="en-US" dirty="0"/>
              <a:t>We </a:t>
            </a:r>
            <a:r>
              <a:rPr lang="en-US" altLang="en-US" b="1" dirty="0"/>
              <a:t>remove the restriction </a:t>
            </a:r>
            <a:r>
              <a:rPr lang="en-US" altLang="en-US" dirty="0"/>
              <a:t>that memory allocated need </a:t>
            </a:r>
            <a:r>
              <a:rPr lang="en-US" altLang="en-US" b="1" dirty="0"/>
              <a:t>to be equal </a:t>
            </a:r>
            <a:r>
              <a:rPr lang="en-US" altLang="en-US" dirty="0"/>
              <a:t>to the memory needed by the job. </a:t>
            </a:r>
          </a:p>
          <a:p>
            <a:r>
              <a:rPr lang="en-US" altLang="en-US" sz="1600" dirty="0"/>
              <a:t>Should be able to run jobs with total address space larger than the RAM (double or more). </a:t>
            </a:r>
          </a:p>
          <a:p>
            <a:r>
              <a:rPr lang="en-US" altLang="en-US" sz="1600" dirty="0"/>
              <a:t>But No Free Lunches, so </a:t>
            </a:r>
            <a:r>
              <a:rPr lang="en-US" altLang="en-US" sz="1600" b="1" dirty="0">
                <a:solidFill>
                  <a:srgbClr val="C00000"/>
                </a:solidFill>
              </a:rPr>
              <a:t>there is a price to pay</a:t>
            </a:r>
            <a:r>
              <a:rPr lang="en-US" altLang="en-US" sz="1600" dirty="0"/>
              <a:t>.</a:t>
            </a:r>
          </a:p>
          <a:p>
            <a:r>
              <a:rPr lang="en-US" altLang="en-US" sz="1600" dirty="0"/>
              <a:t>Note that we can allocate memory when modules are needed, which may result in better memory use (no unnecessary allocation), but not guaranteed gains. </a:t>
            </a:r>
          </a:p>
          <a:p>
            <a:r>
              <a:rPr lang="en-US" altLang="en-US" sz="1600" b="1" dirty="0"/>
              <a:t>With VM: always possible to run jobs with larger needs than physical RAM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69963" y="163513"/>
            <a:ext cx="7742237" cy="576262"/>
          </a:xfrm>
        </p:spPr>
        <p:txBody>
          <a:bodyPr/>
          <a:lstStyle/>
          <a:p>
            <a:pPr eaLnBrk="1" hangingPunct="1"/>
            <a:r>
              <a:rPr lang="en-US" altLang="en-US"/>
              <a:t>Keeping Track of the Working Set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9950" y="1119188"/>
            <a:ext cx="7743825" cy="4530725"/>
          </a:xfrm>
        </p:spPr>
        <p:txBody>
          <a:bodyPr/>
          <a:lstStyle/>
          <a:p>
            <a:r>
              <a:rPr lang="en-US" altLang="en-US" dirty="0"/>
              <a:t>Approximate with interval timer + a reference bit</a:t>
            </a:r>
          </a:p>
          <a:p>
            <a:r>
              <a:rPr lang="en-US" altLang="en-US" dirty="0"/>
              <a:t>Example: </a:t>
            </a:r>
            <a:r>
              <a:rPr lang="en-US" altLang="en-US" dirty="0">
                <a:sym typeface="Symbol" panose="05050102010706020507" pitchFamily="18" charset="2"/>
              </a:rPr>
              <a:t> = 10,000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Timer interrupts after every 5000 time units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Keep in memory 2 bits for each page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Whenever a timer interrupts copy and set the values of all reference bits to 0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If one of the bits in memory = 1  page in working set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Why is this not completely accurate?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Improvement = 10 bits and interrupt every 1000 time units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96925" y="163513"/>
            <a:ext cx="7889875" cy="576262"/>
          </a:xfrm>
        </p:spPr>
        <p:txBody>
          <a:bodyPr/>
          <a:lstStyle/>
          <a:p>
            <a:pPr eaLnBrk="1" hangingPunct="1"/>
            <a:r>
              <a:rPr lang="en-US" altLang="en-US"/>
              <a:t>Page-Fault Frequency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1049338"/>
            <a:ext cx="6604000" cy="1668462"/>
          </a:xfrm>
        </p:spPr>
        <p:txBody>
          <a:bodyPr/>
          <a:lstStyle/>
          <a:p>
            <a:r>
              <a:rPr lang="en-US" altLang="en-US"/>
              <a:t>More direct approach than WSS</a:t>
            </a:r>
          </a:p>
          <a:p>
            <a:r>
              <a:rPr lang="en-US" altLang="en-US"/>
              <a:t>Establish </a:t>
            </a:r>
            <a:r>
              <a:rPr lang="ja-JP" altLang="en-US"/>
              <a:t>“</a:t>
            </a:r>
            <a:r>
              <a:rPr lang="en-US" altLang="ja-JP"/>
              <a:t>acceptable</a:t>
            </a:r>
            <a:r>
              <a:rPr lang="ja-JP" altLang="en-US"/>
              <a:t>”</a:t>
            </a:r>
            <a:r>
              <a:rPr lang="en-US" altLang="ja-JP"/>
              <a:t> </a:t>
            </a:r>
            <a:r>
              <a:rPr lang="en-US" altLang="ja-JP" b="1">
                <a:solidFill>
                  <a:srgbClr val="3366FF"/>
                </a:solidFill>
              </a:rPr>
              <a:t>page-fault frequency </a:t>
            </a:r>
            <a:r>
              <a:rPr lang="en-US" altLang="ja-JP"/>
              <a:t>(</a:t>
            </a:r>
            <a:r>
              <a:rPr lang="en-US" altLang="ja-JP" b="1">
                <a:solidFill>
                  <a:srgbClr val="3366FF"/>
                </a:solidFill>
              </a:rPr>
              <a:t>PFF</a:t>
            </a:r>
            <a:r>
              <a:rPr lang="en-US" altLang="ja-JP"/>
              <a:t>)</a:t>
            </a:r>
            <a:r>
              <a:rPr lang="en-US" altLang="ja-JP" b="1">
                <a:solidFill>
                  <a:srgbClr val="3366FF"/>
                </a:solidFill>
              </a:rPr>
              <a:t> </a:t>
            </a:r>
            <a:r>
              <a:rPr lang="en-US" altLang="ja-JP"/>
              <a:t>rate and use local replacement policy</a:t>
            </a:r>
          </a:p>
          <a:p>
            <a:pPr lvl="1"/>
            <a:r>
              <a:rPr lang="en-US" altLang="en-US"/>
              <a:t>If actual rate too low, process loses frame</a:t>
            </a:r>
          </a:p>
          <a:p>
            <a:pPr lvl="1"/>
            <a:r>
              <a:rPr lang="en-US" altLang="en-US"/>
              <a:t>If actual rate too high, process gains frame</a:t>
            </a:r>
          </a:p>
        </p:txBody>
      </p:sp>
      <p:pic>
        <p:nvPicPr>
          <p:cNvPr id="58372" name="Picture 1" descr="9_2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954338"/>
            <a:ext cx="5103813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1063625" y="1762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Working Sets and Page Fault Rates</a:t>
            </a:r>
          </a:p>
        </p:txBody>
      </p:sp>
      <p:pic>
        <p:nvPicPr>
          <p:cNvPr id="59395" name="Picture 4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2684463"/>
            <a:ext cx="5802313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08050" y="1042988"/>
            <a:ext cx="7194550" cy="2071687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lIns="91435" tIns="45718" rIns="91435" bIns="45718"/>
          <a:lstStyle>
            <a:lvl1pPr marL="488950" indent="-4889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charset="0"/>
              <a:buChar char="n"/>
              <a:defRPr kumimoj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1060450" indent="-40798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charset="0"/>
              <a:buChar char="l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550988" indent="-32543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charset="0"/>
              <a:buChar char="4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2039938" indent="-32543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530475" indent="-32543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3183912" indent="-326555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3837022" indent="-326555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4490133" indent="-326555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5143243" indent="-326555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Direct relationship between working set of a process and its page-fault rate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Working set changes over time</a:t>
            </a:r>
          </a:p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Peaks and valleys over time</a:t>
            </a:r>
          </a:p>
          <a:p>
            <a:pPr marL="0" indent="0">
              <a:buFont typeface="Monotype Sort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62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Memory-Mapped Files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1081088"/>
            <a:ext cx="7296150" cy="4684712"/>
          </a:xfrm>
        </p:spPr>
        <p:txBody>
          <a:bodyPr/>
          <a:lstStyle/>
          <a:p>
            <a:r>
              <a:rPr lang="en-US" altLang="en-US" dirty="0"/>
              <a:t>Memory-mapped file I/O allows file I/O to be treated as routine memory access by </a:t>
            </a:r>
            <a:r>
              <a:rPr lang="en-US" altLang="en-US" b="1" dirty="0">
                <a:solidFill>
                  <a:srgbClr val="3366FF"/>
                </a:solidFill>
              </a:rPr>
              <a:t>mapping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a disk block to a page in memory</a:t>
            </a:r>
          </a:p>
          <a:p>
            <a:r>
              <a:rPr lang="en-US" altLang="en-US" dirty="0"/>
              <a:t>A file is initially read using demand paging</a:t>
            </a:r>
          </a:p>
          <a:p>
            <a:pPr lvl="1"/>
            <a:r>
              <a:rPr lang="en-US" altLang="en-US" dirty="0"/>
              <a:t>A page-sized portion of the file is read from the file system into a </a:t>
            </a:r>
            <a:r>
              <a:rPr lang="en-US" altLang="en-US" b="1" dirty="0"/>
              <a:t>physical</a:t>
            </a:r>
            <a:r>
              <a:rPr lang="en-US" altLang="en-US" dirty="0"/>
              <a:t> page [frame]</a:t>
            </a:r>
          </a:p>
          <a:p>
            <a:pPr lvl="1"/>
            <a:r>
              <a:rPr lang="en-US" altLang="en-US" dirty="0"/>
              <a:t>Subsequent reads/writes to/from the file are treated as ordinary memory accesses</a:t>
            </a:r>
          </a:p>
          <a:p>
            <a:r>
              <a:rPr lang="en-US" altLang="en-US" dirty="0"/>
              <a:t>Simplifies and speeds file access by driving file I/O through memory rather than </a:t>
            </a:r>
            <a:r>
              <a:rPr lang="en-US" altLang="en-US" dirty="0">
                <a:latin typeface="Courier New" panose="02070309020205020404" pitchFamily="49" charset="0"/>
              </a:rPr>
              <a:t>read()</a:t>
            </a:r>
            <a:r>
              <a:rPr lang="en-US" altLang="en-US" b="1" dirty="0">
                <a:latin typeface="Courier New" panose="02070309020205020404" pitchFamily="49" charset="0"/>
              </a:rPr>
              <a:t> </a:t>
            </a:r>
            <a:r>
              <a:rPr lang="en-US" altLang="en-US" dirty="0"/>
              <a:t>and</a:t>
            </a:r>
            <a:r>
              <a:rPr lang="en-US" altLang="en-US" dirty="0">
                <a:latin typeface="Courier New" panose="02070309020205020404" pitchFamily="49" charset="0"/>
              </a:rPr>
              <a:t> write()</a:t>
            </a:r>
            <a:r>
              <a:rPr lang="en-US" altLang="en-US" dirty="0"/>
              <a:t> system calls</a:t>
            </a:r>
          </a:p>
          <a:p>
            <a:r>
              <a:rPr lang="en-US" altLang="en-US" dirty="0"/>
              <a:t>Also allows several processes to map the same file allowing the </a:t>
            </a:r>
            <a:r>
              <a:rPr lang="en-US" altLang="en-US" b="1" dirty="0"/>
              <a:t>pages </a:t>
            </a:r>
            <a:r>
              <a:rPr lang="en-US" altLang="en-US" dirty="0"/>
              <a:t>in memory to be </a:t>
            </a:r>
            <a:r>
              <a:rPr lang="en-US" altLang="en-US" b="1" dirty="0"/>
              <a:t>shared</a:t>
            </a:r>
          </a:p>
          <a:p>
            <a:r>
              <a:rPr lang="en-US" altLang="en-US" dirty="0"/>
              <a:t>But when does written data make it to disk?</a:t>
            </a:r>
          </a:p>
          <a:p>
            <a:pPr lvl="1"/>
            <a:r>
              <a:rPr lang="en-US" altLang="en-US" dirty="0"/>
              <a:t>Periodically and / or at file </a:t>
            </a:r>
            <a:r>
              <a:rPr lang="en-US" altLang="en-US" dirty="0">
                <a:latin typeface="Courier New" panose="02070309020205020404" pitchFamily="49" charset="0"/>
              </a:rPr>
              <a:t>close()</a:t>
            </a:r>
            <a:r>
              <a:rPr lang="en-US" altLang="en-US" dirty="0"/>
              <a:t> time</a:t>
            </a:r>
          </a:p>
          <a:p>
            <a:pPr lvl="1"/>
            <a:r>
              <a:rPr lang="en-US" altLang="en-US" dirty="0"/>
              <a:t>For example, when the pager scans for dirty pages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497013" y="138113"/>
            <a:ext cx="7431087" cy="576262"/>
          </a:xfrm>
        </p:spPr>
        <p:txBody>
          <a:bodyPr/>
          <a:lstStyle/>
          <a:p>
            <a:r>
              <a:rPr lang="en-US" altLang="en-US" sz="2800"/>
              <a:t>Memory-Mapped File Technique for all I/O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920750" y="1042988"/>
            <a:ext cx="7696200" cy="4900612"/>
          </a:xfrm>
        </p:spPr>
        <p:txBody>
          <a:bodyPr/>
          <a:lstStyle/>
          <a:p>
            <a:r>
              <a:rPr lang="en-US" altLang="en-US" dirty="0"/>
              <a:t>Some OSes  use memory mapped files for standard I/O</a:t>
            </a:r>
          </a:p>
          <a:p>
            <a:r>
              <a:rPr lang="en-US" altLang="en-US" dirty="0"/>
              <a:t>Process can explicitly request memory mapping a file via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mmap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en-US" dirty="0"/>
              <a:t> system call</a:t>
            </a:r>
          </a:p>
          <a:p>
            <a:pPr lvl="1"/>
            <a:r>
              <a:rPr lang="en-US" altLang="en-US" dirty="0"/>
              <a:t>Now file mapped into process address space</a:t>
            </a:r>
          </a:p>
          <a:p>
            <a:r>
              <a:rPr lang="en-US" altLang="en-US" dirty="0"/>
              <a:t>For standard I/O (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open(), read(), write(), close()</a:t>
            </a:r>
            <a:r>
              <a:rPr lang="en-US" altLang="en-US" dirty="0"/>
              <a:t>), </a:t>
            </a:r>
            <a:r>
              <a:rPr lang="en-US" altLang="en-US" dirty="0" err="1"/>
              <a:t>mmap</a:t>
            </a:r>
            <a:r>
              <a:rPr lang="en-US" altLang="en-US" dirty="0"/>
              <a:t> anyway</a:t>
            </a:r>
          </a:p>
          <a:p>
            <a:pPr lvl="1"/>
            <a:r>
              <a:rPr lang="en-US" altLang="en-US" dirty="0"/>
              <a:t>But map file into kernel address space</a:t>
            </a:r>
          </a:p>
          <a:p>
            <a:pPr lvl="1"/>
            <a:r>
              <a:rPr lang="en-US" altLang="en-US" dirty="0"/>
              <a:t>Process still does read() and write()</a:t>
            </a:r>
          </a:p>
          <a:p>
            <a:pPr lvl="2"/>
            <a:r>
              <a:rPr lang="en-US" altLang="en-US" dirty="0"/>
              <a:t>Copies data to and from kernel space and user space</a:t>
            </a:r>
          </a:p>
          <a:p>
            <a:pPr lvl="1"/>
            <a:r>
              <a:rPr lang="en-US" altLang="en-US" dirty="0"/>
              <a:t>Uses efficient memory management subsystem</a:t>
            </a:r>
          </a:p>
          <a:p>
            <a:pPr lvl="2"/>
            <a:r>
              <a:rPr lang="en-US" altLang="en-US" dirty="0"/>
              <a:t>Avoids needing separate subsystem</a:t>
            </a:r>
          </a:p>
          <a:p>
            <a:r>
              <a:rPr lang="en-US" altLang="en-US" dirty="0"/>
              <a:t>COW can be used for read/write non-shared pages</a:t>
            </a:r>
          </a:p>
          <a:p>
            <a:r>
              <a:rPr lang="en-US" altLang="en-US" dirty="0"/>
              <a:t>Memory mapped files can be  used for shared memory (although again via separate system calls)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Memory Mapped Files</a:t>
            </a:r>
          </a:p>
        </p:txBody>
      </p:sp>
      <p:pic>
        <p:nvPicPr>
          <p:cNvPr id="62467" name="Picture 1" descr="9_2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73163"/>
            <a:ext cx="5149850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103188"/>
            <a:ext cx="7658100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Shared Memory via Memory-Mapped I/O</a:t>
            </a:r>
          </a:p>
        </p:txBody>
      </p:sp>
      <p:pic>
        <p:nvPicPr>
          <p:cNvPr id="63491" name="Picture 1" descr="9_2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1320800"/>
            <a:ext cx="60706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1762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Shared Memory in Windows API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1131888"/>
            <a:ext cx="7385050" cy="4530725"/>
          </a:xfrm>
        </p:spPr>
        <p:txBody>
          <a:bodyPr/>
          <a:lstStyle/>
          <a:p>
            <a:r>
              <a:rPr lang="en-US" altLang="en-US"/>
              <a:t>First create a </a:t>
            </a:r>
            <a:r>
              <a:rPr lang="en-US" altLang="en-US" b="1">
                <a:solidFill>
                  <a:srgbClr val="3366FF"/>
                </a:solidFill>
              </a:rPr>
              <a:t>file mapping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for file to be mapped</a:t>
            </a:r>
          </a:p>
          <a:p>
            <a:pPr lvl="1"/>
            <a:r>
              <a:rPr lang="en-US" altLang="en-US"/>
              <a:t>Then establish a view of the mapped file in process’s virtual address space</a:t>
            </a:r>
          </a:p>
          <a:p>
            <a:r>
              <a:rPr lang="en-US" altLang="en-US"/>
              <a:t>Consider producer / consumer</a:t>
            </a:r>
          </a:p>
          <a:p>
            <a:pPr lvl="1"/>
            <a:r>
              <a:rPr lang="en-US" altLang="en-US"/>
              <a:t>Producer create shared-memory object using memory mapping features</a:t>
            </a:r>
          </a:p>
          <a:p>
            <a:pPr lvl="1"/>
            <a:r>
              <a:rPr lang="en-US" altLang="en-US"/>
              <a:t>Open file via </a:t>
            </a:r>
            <a:r>
              <a:rPr lang="en-US" altLang="en-US">
                <a:latin typeface="Courier New" panose="02070309020205020404" pitchFamily="49" charset="0"/>
              </a:rPr>
              <a:t>CreateFile(), </a:t>
            </a:r>
            <a:r>
              <a:rPr lang="en-US" altLang="en-US"/>
              <a:t>returning a</a:t>
            </a:r>
            <a:r>
              <a:rPr lang="en-US" altLang="en-US">
                <a:latin typeface="Courier New" panose="02070309020205020404" pitchFamily="49" charset="0"/>
              </a:rPr>
              <a:t> HANDLE</a:t>
            </a:r>
          </a:p>
          <a:p>
            <a:pPr lvl="1"/>
            <a:r>
              <a:rPr lang="en-US" altLang="en-US"/>
              <a:t>Create mapping via </a:t>
            </a:r>
            <a:r>
              <a:rPr lang="en-US" altLang="en-US">
                <a:latin typeface="Courier New" panose="02070309020205020404" pitchFamily="49" charset="0"/>
              </a:rPr>
              <a:t>CreateFileMapping() </a:t>
            </a:r>
            <a:r>
              <a:rPr lang="en-US" altLang="en-US"/>
              <a:t>creating a</a:t>
            </a:r>
            <a:r>
              <a:rPr lang="en-US" altLang="en-US">
                <a:latin typeface="Courier New" panose="02070309020205020404" pitchFamily="49" charset="0"/>
              </a:rPr>
              <a:t> </a:t>
            </a:r>
            <a:r>
              <a:rPr lang="en-US" altLang="en-US" b="1">
                <a:solidFill>
                  <a:srgbClr val="3366FF"/>
                </a:solidFill>
              </a:rPr>
              <a:t>named shared-memory object</a:t>
            </a:r>
          </a:p>
          <a:p>
            <a:pPr lvl="1"/>
            <a:r>
              <a:rPr lang="en-US" altLang="en-US"/>
              <a:t>Create view via </a:t>
            </a:r>
            <a:r>
              <a:rPr lang="en-US" altLang="en-US">
                <a:latin typeface="Courier New" panose="02070309020205020404" pitchFamily="49" charset="0"/>
              </a:rPr>
              <a:t>MapViewOfFile()</a:t>
            </a:r>
          </a:p>
          <a:p>
            <a:r>
              <a:rPr lang="en-US" altLang="en-US"/>
              <a:t>Sample code in Textbook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63613" y="163513"/>
            <a:ext cx="7723187" cy="576262"/>
          </a:xfrm>
        </p:spPr>
        <p:txBody>
          <a:bodyPr/>
          <a:lstStyle/>
          <a:p>
            <a:pPr eaLnBrk="1" hangingPunct="1"/>
            <a:r>
              <a:rPr lang="en-US" altLang="en-US"/>
              <a:t>Allocating Kernel Memory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1093788"/>
            <a:ext cx="7677150" cy="4530725"/>
          </a:xfrm>
        </p:spPr>
        <p:txBody>
          <a:bodyPr/>
          <a:lstStyle/>
          <a:p>
            <a:r>
              <a:rPr lang="en-US" altLang="en-US"/>
              <a:t>Treated differently from user memory</a:t>
            </a:r>
          </a:p>
          <a:p>
            <a:r>
              <a:rPr lang="en-US" altLang="en-US"/>
              <a:t>Often allocated from a free-memory pool</a:t>
            </a:r>
          </a:p>
          <a:p>
            <a:pPr lvl="1"/>
            <a:r>
              <a:rPr lang="en-US" altLang="en-US"/>
              <a:t>Kernel requests memory for structures of varying sizes</a:t>
            </a:r>
          </a:p>
          <a:p>
            <a:pPr lvl="1"/>
            <a:r>
              <a:rPr lang="en-US" altLang="en-US"/>
              <a:t>Some kernel memory needs to be contiguous</a:t>
            </a:r>
          </a:p>
          <a:p>
            <a:pPr lvl="2"/>
            <a:r>
              <a:rPr lang="en-US" altLang="en-US"/>
              <a:t>I.e. for device I/O</a:t>
            </a:r>
          </a:p>
          <a:p>
            <a:pPr>
              <a:buFont typeface="Monotype Sorts" pitchFamily="-84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81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Buddy System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1042988"/>
            <a:ext cx="7854950" cy="5243512"/>
          </a:xfrm>
        </p:spPr>
        <p:txBody>
          <a:bodyPr/>
          <a:lstStyle/>
          <a:p>
            <a:r>
              <a:rPr lang="en-US" altLang="en-US" dirty="0"/>
              <a:t>Allocates memory from fixed-size segment consisting of </a:t>
            </a:r>
            <a:r>
              <a:rPr lang="en-US" altLang="en-US" b="1" dirty="0">
                <a:solidFill>
                  <a:srgbClr val="C00000"/>
                </a:solidFill>
              </a:rPr>
              <a:t>physically-contiguous pages</a:t>
            </a:r>
          </a:p>
          <a:p>
            <a:r>
              <a:rPr lang="en-US" altLang="en-US" dirty="0"/>
              <a:t>Memory allocated using </a:t>
            </a:r>
            <a:r>
              <a:rPr lang="en-US" altLang="en-US" b="1" dirty="0">
                <a:solidFill>
                  <a:srgbClr val="3366FF"/>
                </a:solidFill>
              </a:rPr>
              <a:t>power-of-2 allocator</a:t>
            </a:r>
          </a:p>
          <a:p>
            <a:pPr lvl="1"/>
            <a:r>
              <a:rPr lang="en-US" altLang="en-US" dirty="0"/>
              <a:t>Satisfies requests in units sized as power of 2</a:t>
            </a:r>
          </a:p>
          <a:p>
            <a:pPr lvl="1"/>
            <a:r>
              <a:rPr lang="en-US" altLang="en-US" dirty="0"/>
              <a:t>Request rounded up to next highest power of 2</a:t>
            </a:r>
          </a:p>
          <a:p>
            <a:pPr lvl="1"/>
            <a:r>
              <a:rPr lang="en-US" altLang="en-US" dirty="0"/>
              <a:t>When smaller allocation needed than is available, current chunk split into two buddies of next-lower power of 2</a:t>
            </a:r>
          </a:p>
          <a:p>
            <a:pPr lvl="2"/>
            <a:r>
              <a:rPr lang="en-US" altLang="en-US" dirty="0"/>
              <a:t>Continue until appropriate sized chunk available</a:t>
            </a:r>
          </a:p>
          <a:p>
            <a:r>
              <a:rPr lang="en-US" altLang="en-US" dirty="0"/>
              <a:t>For example, assume 256KB chunk available, kernel requests 21KB</a:t>
            </a:r>
          </a:p>
          <a:p>
            <a:pPr lvl="1"/>
            <a:r>
              <a:rPr lang="en-US" altLang="en-US" dirty="0"/>
              <a:t>Split into A</a:t>
            </a:r>
            <a:r>
              <a:rPr lang="en-US" altLang="en-US" baseline="-25000" dirty="0"/>
              <a:t>L</a:t>
            </a:r>
            <a:r>
              <a:rPr lang="en-US" altLang="en-US" dirty="0"/>
              <a:t> </a:t>
            </a:r>
            <a:r>
              <a:rPr lang="en-US" altLang="en-US" baseline="-25000" dirty="0"/>
              <a:t>and</a:t>
            </a:r>
            <a:r>
              <a:rPr lang="en-US" altLang="en-US" dirty="0"/>
              <a:t> A</a:t>
            </a:r>
            <a:r>
              <a:rPr lang="en-US" altLang="en-US" baseline="-25000" dirty="0"/>
              <a:t>R</a:t>
            </a:r>
            <a:r>
              <a:rPr lang="en-US" altLang="en-US" dirty="0"/>
              <a:t> of 128KB each</a:t>
            </a:r>
          </a:p>
          <a:p>
            <a:pPr lvl="2"/>
            <a:r>
              <a:rPr lang="en-US" altLang="en-US" dirty="0"/>
              <a:t>One further divided into B</a:t>
            </a:r>
            <a:r>
              <a:rPr lang="en-US" altLang="en-US" baseline="-25000" dirty="0"/>
              <a:t>L</a:t>
            </a:r>
            <a:r>
              <a:rPr lang="en-US" altLang="en-US" dirty="0"/>
              <a:t> and B</a:t>
            </a:r>
            <a:r>
              <a:rPr lang="en-US" altLang="en-US" baseline="-25000" dirty="0"/>
              <a:t>R</a:t>
            </a:r>
            <a:r>
              <a:rPr lang="en-US" altLang="en-US" dirty="0"/>
              <a:t> of 64KB</a:t>
            </a:r>
          </a:p>
          <a:p>
            <a:pPr lvl="3"/>
            <a:r>
              <a:rPr lang="en-US" altLang="en-US" dirty="0"/>
              <a:t>One further into C</a:t>
            </a:r>
            <a:r>
              <a:rPr lang="en-US" altLang="en-US" baseline="-25000" dirty="0"/>
              <a:t>L</a:t>
            </a:r>
            <a:r>
              <a:rPr lang="en-US" altLang="en-US" dirty="0"/>
              <a:t> and C</a:t>
            </a:r>
            <a:r>
              <a:rPr lang="en-US" altLang="en-US" baseline="-25000" dirty="0"/>
              <a:t>R</a:t>
            </a:r>
            <a:r>
              <a:rPr lang="en-US" altLang="en-US" dirty="0"/>
              <a:t> of 32KB each – one used to satisfy request</a:t>
            </a:r>
          </a:p>
          <a:p>
            <a:r>
              <a:rPr lang="en-US" altLang="en-US" dirty="0"/>
              <a:t>Advantage – quickly </a:t>
            </a:r>
            <a:r>
              <a:rPr lang="en-US" altLang="en-US" b="1" dirty="0">
                <a:solidFill>
                  <a:srgbClr val="3366FF"/>
                </a:solidFill>
              </a:rPr>
              <a:t>coalesce</a:t>
            </a:r>
            <a:r>
              <a:rPr lang="en-US" altLang="en-US" dirty="0"/>
              <a:t> unused chunks into larger chunk</a:t>
            </a:r>
          </a:p>
          <a:p>
            <a:r>
              <a:rPr lang="en-US" altLang="en-US" dirty="0"/>
              <a:t>Disadvantage - fragmentation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8080375" cy="608013"/>
          </a:xfrm>
        </p:spPr>
        <p:txBody>
          <a:bodyPr/>
          <a:lstStyle/>
          <a:p>
            <a:pPr eaLnBrk="1" hangingPunct="1"/>
            <a:r>
              <a:rPr lang="en-US" altLang="en-US" sz="2400"/>
              <a:t>Virtual Memory That is Larger Than Physical Memory</a:t>
            </a:r>
          </a:p>
        </p:txBody>
      </p:sp>
      <p:pic>
        <p:nvPicPr>
          <p:cNvPr id="9219" name="Picture 5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185863"/>
            <a:ext cx="5360988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63613" y="201613"/>
            <a:ext cx="7723187" cy="576262"/>
          </a:xfrm>
        </p:spPr>
        <p:txBody>
          <a:bodyPr/>
          <a:lstStyle/>
          <a:p>
            <a:pPr eaLnBrk="1" hangingPunct="1"/>
            <a:r>
              <a:rPr lang="en-US" altLang="en-US"/>
              <a:t>Buddy System Allocator</a:t>
            </a:r>
          </a:p>
        </p:txBody>
      </p:sp>
      <p:pic>
        <p:nvPicPr>
          <p:cNvPr id="67587" name="Picture 1" descr="9_2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1111250"/>
            <a:ext cx="4589463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088" y="188913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/>
              <a:t>Slab Allocator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9950" y="1081088"/>
            <a:ext cx="7067550" cy="5046662"/>
          </a:xfrm>
        </p:spPr>
        <p:txBody>
          <a:bodyPr/>
          <a:lstStyle/>
          <a:p>
            <a:r>
              <a:rPr lang="en-US" altLang="en-US" dirty="0"/>
              <a:t>Alternate strategy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3366FF"/>
                </a:solidFill>
              </a:rPr>
              <a:t>Slab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one or more physically </a:t>
            </a:r>
            <a:r>
              <a:rPr lang="en-US" altLang="en-US" b="1" dirty="0"/>
              <a:t>contiguous pages</a:t>
            </a:r>
            <a:endParaRPr lang="en-US" altLang="en-US" sz="800" b="1" dirty="0"/>
          </a:p>
          <a:p>
            <a:r>
              <a:rPr lang="en-US" altLang="en-US" b="1" dirty="0">
                <a:solidFill>
                  <a:srgbClr val="3366FF"/>
                </a:solidFill>
              </a:rPr>
              <a:t>Cache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consists of one or more slabs</a:t>
            </a:r>
            <a:endParaRPr lang="en-US" altLang="en-US" sz="800" dirty="0"/>
          </a:p>
          <a:p>
            <a:r>
              <a:rPr lang="en-US" altLang="en-US" dirty="0"/>
              <a:t>Single cache for each unique kernel data structure</a:t>
            </a:r>
          </a:p>
          <a:p>
            <a:pPr lvl="1"/>
            <a:r>
              <a:rPr lang="en-US" altLang="en-US" dirty="0"/>
              <a:t>Each cache filled with </a:t>
            </a:r>
            <a:r>
              <a:rPr lang="en-US" altLang="en-US" b="1" dirty="0">
                <a:solidFill>
                  <a:srgbClr val="3366FF"/>
                </a:solidFill>
              </a:rPr>
              <a:t>objects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instantiations of the data structure</a:t>
            </a:r>
            <a:endParaRPr lang="en-US" altLang="en-US" sz="800" dirty="0"/>
          </a:p>
          <a:p>
            <a:r>
              <a:rPr lang="en-US" altLang="en-US" dirty="0"/>
              <a:t>When cache created, filled with objects marked as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endParaRPr lang="en-US" altLang="en-US" sz="800" b="1" dirty="0"/>
          </a:p>
          <a:p>
            <a:r>
              <a:rPr lang="en-US" altLang="en-US" dirty="0"/>
              <a:t>When structures stored, objects marked as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used</a:t>
            </a:r>
            <a:endParaRPr lang="en-US" altLang="en-US" sz="800" b="1" dirty="0"/>
          </a:p>
          <a:p>
            <a:r>
              <a:rPr lang="en-US" altLang="en-US" dirty="0"/>
              <a:t>If slab is full of used objects, next object allocated from empty slab</a:t>
            </a:r>
          </a:p>
          <a:p>
            <a:pPr lvl="1"/>
            <a:r>
              <a:rPr lang="en-US" altLang="en-US" dirty="0"/>
              <a:t>If no empty slabs, new slab allocated</a:t>
            </a:r>
            <a:endParaRPr lang="en-US" altLang="en-US" sz="800" dirty="0"/>
          </a:p>
          <a:p>
            <a:r>
              <a:rPr lang="en-US" altLang="en-US" dirty="0"/>
              <a:t>Benefits include no fragmentation, fast memory request satisfaction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0925" y="163513"/>
            <a:ext cx="7635875" cy="576262"/>
          </a:xfrm>
        </p:spPr>
        <p:txBody>
          <a:bodyPr/>
          <a:lstStyle/>
          <a:p>
            <a:pPr eaLnBrk="1" hangingPunct="1"/>
            <a:r>
              <a:rPr lang="en-US" altLang="en-US"/>
              <a:t>Slab Allocation</a:t>
            </a:r>
          </a:p>
        </p:txBody>
      </p:sp>
      <p:pic>
        <p:nvPicPr>
          <p:cNvPr id="69635" name="Picture 1" descr="9_2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1182688"/>
            <a:ext cx="51292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088" y="188913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/>
              <a:t>Slab Allocator in Linux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1065213"/>
            <a:ext cx="7704138" cy="5214937"/>
          </a:xfrm>
        </p:spPr>
        <p:txBody>
          <a:bodyPr/>
          <a:lstStyle/>
          <a:p>
            <a:r>
              <a:rPr lang="en-US" altLang="en-US"/>
              <a:t>For example process descriptor is of type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struct task_struct</a:t>
            </a:r>
            <a:endParaRPr lang="en-US" altLang="en-US"/>
          </a:p>
          <a:p>
            <a:r>
              <a:rPr lang="en-US" altLang="en-US"/>
              <a:t>Approx 1.7KB of memory</a:t>
            </a:r>
          </a:p>
          <a:p>
            <a:r>
              <a:rPr lang="en-US" altLang="en-US"/>
              <a:t>New task -&gt; allocate new struct from cache</a:t>
            </a:r>
          </a:p>
          <a:p>
            <a:pPr lvl="1"/>
            <a:r>
              <a:rPr lang="en-US" altLang="en-US"/>
              <a:t>Will use existing free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struct task_struct</a:t>
            </a:r>
            <a:endParaRPr lang="en-US" altLang="en-US"/>
          </a:p>
          <a:p>
            <a:r>
              <a:rPr lang="en-US" altLang="en-US"/>
              <a:t>Slab can be in three possible states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/>
              <a:t>Full – all used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/>
              <a:t>Empty – all free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/>
              <a:t>Partial – mix of free and used</a:t>
            </a:r>
          </a:p>
          <a:p>
            <a:r>
              <a:rPr lang="en-US" altLang="en-US"/>
              <a:t>Upon request, slab allocator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/>
              <a:t>Uses free struct in partial slab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/>
              <a:t>If none, takes one from empty slab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/>
              <a:t>If no empty slab, create new empty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088" y="188913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/>
              <a:t>Slab Allocator in Linux (Cont.)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9950" y="1103313"/>
            <a:ext cx="7321550" cy="5214937"/>
          </a:xfrm>
        </p:spPr>
        <p:txBody>
          <a:bodyPr/>
          <a:lstStyle/>
          <a:p>
            <a:r>
              <a:rPr lang="en-US" altLang="en-US"/>
              <a:t>Slab started in Solaris, now wide-spread for both kernel mode and user memory in various OSes</a:t>
            </a:r>
          </a:p>
          <a:p>
            <a:r>
              <a:rPr lang="en-US" altLang="en-US"/>
              <a:t>Linux  2.2 had SLAB, now has both SLOB and SLUB allocators</a:t>
            </a:r>
          </a:p>
          <a:p>
            <a:pPr lvl="1"/>
            <a:r>
              <a:rPr lang="en-US" altLang="en-US"/>
              <a:t>SLOB for systems with limited memory</a:t>
            </a:r>
          </a:p>
          <a:p>
            <a:pPr lvl="2"/>
            <a:r>
              <a:rPr lang="en-US" altLang="en-US"/>
              <a:t>Simple List of Blocks – maintains 3 list objects for small, medium, large objects</a:t>
            </a:r>
          </a:p>
          <a:p>
            <a:pPr lvl="1"/>
            <a:r>
              <a:rPr lang="en-US" altLang="en-US"/>
              <a:t>SLUB is performance-optimized SLAB removes per-CPU queues, metadata stored in page structure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46150" y="188913"/>
            <a:ext cx="7791450" cy="576262"/>
          </a:xfrm>
        </p:spPr>
        <p:txBody>
          <a:bodyPr/>
          <a:lstStyle/>
          <a:p>
            <a:pPr eaLnBrk="1" hangingPunct="1"/>
            <a:r>
              <a:rPr lang="en-US" altLang="en-US"/>
              <a:t>Other Considerations -- Prepaging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888" y="1104900"/>
            <a:ext cx="7427912" cy="4908550"/>
          </a:xfrm>
        </p:spPr>
        <p:txBody>
          <a:bodyPr/>
          <a:lstStyle/>
          <a:p>
            <a:r>
              <a:rPr lang="en-US" altLang="en-US" dirty="0" err="1"/>
              <a:t>Prepaging</a:t>
            </a:r>
            <a:r>
              <a:rPr lang="en-US" altLang="en-US" dirty="0"/>
              <a:t> </a:t>
            </a:r>
          </a:p>
          <a:p>
            <a:pPr lvl="1"/>
            <a:r>
              <a:rPr lang="en-US" altLang="en-US" dirty="0"/>
              <a:t>To reduce the large number of page faults that occurs at process </a:t>
            </a:r>
            <a:r>
              <a:rPr lang="en-US" altLang="en-US" b="1" dirty="0">
                <a:solidFill>
                  <a:srgbClr val="FF0000"/>
                </a:solidFill>
              </a:rPr>
              <a:t>startup</a:t>
            </a:r>
          </a:p>
          <a:p>
            <a:pPr lvl="1"/>
            <a:r>
              <a:rPr lang="en-US" altLang="en-US" dirty="0" err="1"/>
              <a:t>Prepage</a:t>
            </a:r>
            <a:r>
              <a:rPr lang="en-US" altLang="en-US" dirty="0"/>
              <a:t> all or some of the pages a process will need, before they are referenced</a:t>
            </a:r>
          </a:p>
          <a:p>
            <a:pPr lvl="1"/>
            <a:r>
              <a:rPr lang="en-US" altLang="en-US" dirty="0"/>
              <a:t>But if </a:t>
            </a:r>
            <a:r>
              <a:rPr lang="en-US" altLang="en-US" dirty="0" err="1"/>
              <a:t>prepaged</a:t>
            </a:r>
            <a:r>
              <a:rPr lang="en-US" altLang="en-US" dirty="0"/>
              <a:t> pages are </a:t>
            </a:r>
            <a:r>
              <a:rPr lang="en-US" altLang="en-US" dirty="0">
                <a:solidFill>
                  <a:srgbClr val="FF0000"/>
                </a:solidFill>
              </a:rPr>
              <a:t>unused</a:t>
            </a:r>
            <a:r>
              <a:rPr lang="en-US" altLang="en-US" dirty="0"/>
              <a:t>, I/O and memory was </a:t>
            </a:r>
            <a:r>
              <a:rPr lang="en-US" altLang="en-US" dirty="0">
                <a:solidFill>
                  <a:srgbClr val="FF0000"/>
                </a:solidFill>
              </a:rPr>
              <a:t>wasted</a:t>
            </a:r>
          </a:p>
          <a:p>
            <a:pPr lvl="1"/>
            <a:r>
              <a:rPr lang="en-US" altLang="en-US" dirty="0"/>
              <a:t>Assume </a:t>
            </a:r>
            <a:r>
              <a:rPr lang="en-US" altLang="en-US" b="1" i="1" dirty="0"/>
              <a:t>s</a:t>
            </a:r>
            <a:r>
              <a:rPr lang="en-US" altLang="en-US" dirty="0"/>
              <a:t> pages are </a:t>
            </a:r>
            <a:r>
              <a:rPr lang="en-US" altLang="en-US" dirty="0" err="1"/>
              <a:t>prepaged</a:t>
            </a:r>
            <a:r>
              <a:rPr lang="en-US" altLang="en-US" dirty="0"/>
              <a:t> and </a:t>
            </a:r>
            <a:r>
              <a:rPr lang="el-GR" altLang="en-US" b="1" i="1" dirty="0"/>
              <a:t>α</a:t>
            </a:r>
            <a:r>
              <a:rPr lang="en-US" altLang="en-US" b="1" i="1" dirty="0"/>
              <a:t> </a:t>
            </a:r>
            <a:r>
              <a:rPr lang="en-US" altLang="en-US" dirty="0"/>
              <a:t>of the pages is used</a:t>
            </a:r>
          </a:p>
          <a:p>
            <a:pPr lvl="2"/>
            <a:r>
              <a:rPr lang="en-US" altLang="en-US" dirty="0"/>
              <a:t>Is cost of </a:t>
            </a:r>
            <a:r>
              <a:rPr lang="en-US" altLang="en-US" b="1" i="1" dirty="0"/>
              <a:t>s * </a:t>
            </a:r>
            <a:r>
              <a:rPr lang="el-GR" altLang="en-US" b="1" i="1" dirty="0"/>
              <a:t>α</a:t>
            </a:r>
            <a:r>
              <a:rPr lang="en-US" altLang="en-US" b="1" i="1" dirty="0"/>
              <a:t>  </a:t>
            </a:r>
            <a:r>
              <a:rPr lang="en-US" altLang="en-US" dirty="0"/>
              <a:t>save pages faults &gt; or &lt; than the cost of </a:t>
            </a:r>
            <a:r>
              <a:rPr lang="en-US" altLang="en-US" dirty="0" err="1"/>
              <a:t>prepaging</a:t>
            </a:r>
            <a:r>
              <a:rPr lang="en-US" altLang="en-US" i="1" dirty="0"/>
              <a:t> </a:t>
            </a:r>
            <a:br>
              <a:rPr lang="en-US" altLang="en-US" i="1" dirty="0"/>
            </a:br>
            <a:r>
              <a:rPr lang="en-US" altLang="en-US" b="1" i="1" dirty="0"/>
              <a:t>s * (1- </a:t>
            </a:r>
            <a:r>
              <a:rPr lang="el-GR" altLang="en-US" b="1" i="1" dirty="0"/>
              <a:t>α</a:t>
            </a:r>
            <a:r>
              <a:rPr lang="en-US" altLang="en-US" b="1" i="1" dirty="0"/>
              <a:t>) </a:t>
            </a:r>
            <a:r>
              <a:rPr lang="en-US" altLang="en-US" dirty="0"/>
              <a:t>unnecessary pages</a:t>
            </a:r>
            <a:r>
              <a:rPr lang="en-US" altLang="en-US" i="1" dirty="0"/>
              <a:t>?  </a:t>
            </a:r>
          </a:p>
          <a:p>
            <a:pPr lvl="2"/>
            <a:r>
              <a:rPr lang="el-GR" altLang="en-US" b="1" i="1" dirty="0"/>
              <a:t>α</a:t>
            </a:r>
            <a:r>
              <a:rPr lang="en-US" altLang="en-US" i="1" dirty="0"/>
              <a:t> </a:t>
            </a:r>
            <a:r>
              <a:rPr lang="en-US" altLang="en-US" dirty="0"/>
              <a:t>near zero </a:t>
            </a:r>
            <a:r>
              <a:rPr lang="en-US" altLang="en-US" dirty="0">
                <a:sym typeface="Symbol" panose="05050102010706020507" pitchFamily="18" charset="2"/>
              </a:rPr>
              <a:t> </a:t>
            </a:r>
            <a:r>
              <a:rPr lang="en-US" altLang="en-US" dirty="0" err="1">
                <a:sym typeface="Symbol" panose="05050102010706020507" pitchFamily="18" charset="2"/>
              </a:rPr>
              <a:t>prepaging</a:t>
            </a:r>
            <a:r>
              <a:rPr lang="en-US" altLang="en-US" dirty="0">
                <a:sym typeface="Symbol" panose="05050102010706020507" pitchFamily="18" charset="2"/>
              </a:rPr>
              <a:t> loses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5713" y="163513"/>
            <a:ext cx="7431087" cy="576262"/>
          </a:xfrm>
        </p:spPr>
        <p:txBody>
          <a:bodyPr/>
          <a:lstStyle/>
          <a:p>
            <a:pPr eaLnBrk="1" hangingPunct="1"/>
            <a:r>
              <a:rPr lang="en-US" altLang="en-US"/>
              <a:t>Other Issues – Page Size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1069975"/>
            <a:ext cx="7289800" cy="4759325"/>
          </a:xfrm>
        </p:spPr>
        <p:txBody>
          <a:bodyPr/>
          <a:lstStyle/>
          <a:p>
            <a:r>
              <a:rPr lang="en-US" altLang="en-US"/>
              <a:t>Sometimes OS designers have a choice</a:t>
            </a:r>
          </a:p>
          <a:p>
            <a:pPr lvl="1"/>
            <a:r>
              <a:rPr lang="en-US" altLang="en-US"/>
              <a:t>Especially if running on custom-built CPU</a:t>
            </a:r>
          </a:p>
          <a:p>
            <a:r>
              <a:rPr lang="en-US" altLang="en-US"/>
              <a:t>Page size selection must take into consideration:</a:t>
            </a:r>
          </a:p>
          <a:p>
            <a:pPr lvl="1"/>
            <a:r>
              <a:rPr lang="en-US" altLang="en-US"/>
              <a:t>Fragmentation</a:t>
            </a:r>
          </a:p>
          <a:p>
            <a:pPr lvl="1"/>
            <a:r>
              <a:rPr lang="en-US" altLang="en-US"/>
              <a:t>Page table size 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Resolution</a:t>
            </a:r>
          </a:p>
          <a:p>
            <a:pPr lvl="1"/>
            <a:r>
              <a:rPr lang="en-US" altLang="en-US"/>
              <a:t>I/O overhead</a:t>
            </a:r>
          </a:p>
          <a:p>
            <a:pPr lvl="1"/>
            <a:r>
              <a:rPr lang="en-US" altLang="en-US"/>
              <a:t>Number of page faults</a:t>
            </a:r>
          </a:p>
          <a:p>
            <a:pPr lvl="1"/>
            <a:r>
              <a:rPr lang="en-US" altLang="en-US"/>
              <a:t>Locality</a:t>
            </a:r>
          </a:p>
          <a:p>
            <a:pPr lvl="1"/>
            <a:r>
              <a:rPr lang="en-US" altLang="en-US"/>
              <a:t>TLB size and effectiveness</a:t>
            </a:r>
          </a:p>
          <a:p>
            <a:r>
              <a:rPr lang="en-US" altLang="en-US"/>
              <a:t>Always power of 2, usually in the range 2</a:t>
            </a:r>
            <a:r>
              <a:rPr lang="en-US" altLang="en-US" baseline="30000"/>
              <a:t>12</a:t>
            </a:r>
            <a:r>
              <a:rPr lang="en-US" altLang="en-US"/>
              <a:t> (4,096 bytes) to 2</a:t>
            </a:r>
            <a:r>
              <a:rPr lang="en-US" altLang="en-US" baseline="30000"/>
              <a:t>22</a:t>
            </a:r>
            <a:r>
              <a:rPr lang="en-US" altLang="en-US"/>
              <a:t> (4,194,304 bytes)</a:t>
            </a:r>
          </a:p>
          <a:p>
            <a:r>
              <a:rPr lang="en-US" altLang="en-US"/>
              <a:t>On average, growing over time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2188" y="176213"/>
            <a:ext cx="7694612" cy="576262"/>
          </a:xfrm>
        </p:spPr>
        <p:txBody>
          <a:bodyPr/>
          <a:lstStyle/>
          <a:p>
            <a:pPr eaLnBrk="1" hangingPunct="1"/>
            <a:r>
              <a:rPr lang="en-US" altLang="en-US"/>
              <a:t>Other Issues – TLB Reach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1165225"/>
            <a:ext cx="7631112" cy="4418013"/>
          </a:xfrm>
        </p:spPr>
        <p:txBody>
          <a:bodyPr/>
          <a:lstStyle/>
          <a:p>
            <a:r>
              <a:rPr lang="en-US" altLang="en-US"/>
              <a:t>TLB Reach - The amount of memory accessible from the TLB</a:t>
            </a:r>
          </a:p>
          <a:p>
            <a:endParaRPr lang="en-US" altLang="en-US" sz="800"/>
          </a:p>
          <a:p>
            <a:r>
              <a:rPr lang="en-US" altLang="en-US"/>
              <a:t>TLB Reach = (TLB Size) X (Page Size)</a:t>
            </a:r>
          </a:p>
          <a:p>
            <a:endParaRPr lang="en-US" altLang="en-US" sz="800"/>
          </a:p>
          <a:p>
            <a:r>
              <a:rPr lang="en-US" altLang="en-US"/>
              <a:t>Ideally, the working set of each process is stored in the TLB</a:t>
            </a:r>
          </a:p>
          <a:p>
            <a:pPr lvl="1"/>
            <a:r>
              <a:rPr lang="en-US" altLang="en-US"/>
              <a:t>Otherwise there is a high degree of page faults</a:t>
            </a:r>
          </a:p>
          <a:p>
            <a:pPr lvl="1"/>
            <a:endParaRPr lang="en-US" altLang="en-US" sz="800"/>
          </a:p>
          <a:p>
            <a:r>
              <a:rPr lang="en-US" altLang="en-US"/>
              <a:t>Increase the Page Size</a:t>
            </a:r>
          </a:p>
          <a:p>
            <a:pPr lvl="1"/>
            <a:r>
              <a:rPr lang="en-US" altLang="en-US"/>
              <a:t>This may lead to an increase in fragmentation as not all applications require a large page size</a:t>
            </a:r>
          </a:p>
          <a:p>
            <a:pPr lvl="1"/>
            <a:endParaRPr lang="en-US" altLang="en-US" sz="800"/>
          </a:p>
          <a:p>
            <a:r>
              <a:rPr lang="en-US" altLang="en-US"/>
              <a:t>Provide Multiple Page Sizes</a:t>
            </a:r>
          </a:p>
          <a:p>
            <a:pPr lvl="1"/>
            <a:r>
              <a:rPr lang="en-US" altLang="en-US"/>
              <a:t>This allows applications that require larger page sizes the opportunity to use them without an increase in fragmentation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9188" y="163513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/>
              <a:t>Other Issues – Program Structure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7888" y="1104900"/>
            <a:ext cx="7548562" cy="499586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3317875" algn="l"/>
                <a:tab pos="3649663" algn="l"/>
              </a:tabLst>
            </a:pPr>
            <a:r>
              <a:rPr lang="en-US" altLang="en-US"/>
              <a:t>Program structure</a:t>
            </a:r>
          </a:p>
          <a:p>
            <a:pPr lvl="1">
              <a:lnSpc>
                <a:spcPct val="90000"/>
              </a:lnSpc>
              <a:tabLst>
                <a:tab pos="3317875" algn="l"/>
                <a:tab pos="3649663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int[128,128] data;</a:t>
            </a:r>
          </a:p>
          <a:p>
            <a:pPr lvl="1">
              <a:lnSpc>
                <a:spcPct val="90000"/>
              </a:lnSpc>
              <a:tabLst>
                <a:tab pos="3317875" algn="l"/>
                <a:tab pos="3649663" algn="l"/>
              </a:tabLst>
            </a:pPr>
            <a:r>
              <a:rPr lang="en-US" altLang="en-US"/>
              <a:t>Each row is stored in one page </a:t>
            </a:r>
          </a:p>
          <a:p>
            <a:pPr lvl="1">
              <a:lnSpc>
                <a:spcPct val="90000"/>
              </a:lnSpc>
              <a:tabLst>
                <a:tab pos="3317875" algn="l"/>
                <a:tab pos="3649663" algn="l"/>
              </a:tabLst>
            </a:pPr>
            <a:r>
              <a:rPr lang="en-US" altLang="en-US"/>
              <a:t>Program 1 	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317875" algn="l"/>
                <a:tab pos="3649663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                for (j = 0; j &lt;128; j++)</a:t>
            </a: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>
                <a:latin typeface="Courier New" panose="02070309020205020404" pitchFamily="49" charset="0"/>
              </a:rPr>
              <a:t>                  for (i = 0; i &lt; 128; i++)</a:t>
            </a: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>
                <a:latin typeface="Courier New" panose="02070309020205020404" pitchFamily="49" charset="0"/>
              </a:rPr>
              <a:t>                        data[i,j] = 0;</a:t>
            </a:r>
            <a:br>
              <a:rPr lang="en-US" altLang="en-US">
                <a:latin typeface="Courier New" panose="02070309020205020404" pitchFamily="49" charset="0"/>
              </a:rPr>
            </a:br>
            <a:endParaRPr lang="en-US" altLang="en-US">
              <a:latin typeface="Courier New" panose="02070309020205020404" pitchFamily="49" charset="0"/>
            </a:endParaRPr>
          </a:p>
          <a:p>
            <a:pPr lvl="1">
              <a:lnSpc>
                <a:spcPct val="90000"/>
              </a:lnSpc>
              <a:buFont typeface="Monotype Sorts" pitchFamily="-84" charset="2"/>
              <a:buNone/>
              <a:tabLst>
                <a:tab pos="3317875" algn="l"/>
                <a:tab pos="3649663" algn="l"/>
              </a:tabLst>
            </a:pPr>
            <a:r>
              <a:rPr lang="en-US" altLang="en-US"/>
              <a:t>     128 x 128 = 16,384 page faults </a:t>
            </a:r>
            <a:br>
              <a:rPr lang="en-US" altLang="en-US"/>
            </a:br>
            <a:endParaRPr lang="en-US" altLang="en-US"/>
          </a:p>
          <a:p>
            <a:pPr lvl="1">
              <a:lnSpc>
                <a:spcPct val="90000"/>
              </a:lnSpc>
              <a:tabLst>
                <a:tab pos="3317875" algn="l"/>
                <a:tab pos="3649663" algn="l"/>
              </a:tabLst>
            </a:pPr>
            <a:r>
              <a:rPr lang="en-US" altLang="en-US"/>
              <a:t>Program 2 	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  <a:tabLst>
                <a:tab pos="3317875" algn="l"/>
                <a:tab pos="3649663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             for (i = 0; i &lt; 128; i++)</a:t>
            </a: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>
                <a:latin typeface="Courier New" panose="02070309020205020404" pitchFamily="49" charset="0"/>
              </a:rPr>
              <a:t>               for (j = 0; j &lt; 128; j++)</a:t>
            </a: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>
                <a:latin typeface="Courier New" panose="02070309020205020404" pitchFamily="49" charset="0"/>
              </a:rPr>
              <a:t>                     data[i,j] = 0;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  <a:tabLst>
                <a:tab pos="3317875" algn="l"/>
                <a:tab pos="3649663" algn="l"/>
              </a:tabLst>
            </a:pP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128 page faults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150813"/>
            <a:ext cx="7800975" cy="576262"/>
          </a:xfrm>
        </p:spPr>
        <p:txBody>
          <a:bodyPr/>
          <a:lstStyle/>
          <a:p>
            <a:pPr eaLnBrk="1" hangingPunct="1"/>
            <a:r>
              <a:rPr lang="en-US" altLang="en-US"/>
              <a:t>Other Issues – I/O interlock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193800"/>
            <a:ext cx="4176712" cy="4459288"/>
          </a:xfrm>
        </p:spPr>
        <p:txBody>
          <a:bodyPr/>
          <a:lstStyle/>
          <a:p>
            <a:r>
              <a:rPr lang="en-US" altLang="en-US" b="1" dirty="0">
                <a:solidFill>
                  <a:srgbClr val="3366FF"/>
                </a:solidFill>
              </a:rPr>
              <a:t>I/O Interlock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Pages must sometimes be locked into memory</a:t>
            </a:r>
          </a:p>
          <a:p>
            <a:r>
              <a:rPr lang="en-US" altLang="en-US" dirty="0"/>
              <a:t>Consider I/O - Pages that are used for copying a file from a device must be locked from being selected for </a:t>
            </a:r>
            <a:r>
              <a:rPr lang="en-US" altLang="en-US" b="1" dirty="0">
                <a:solidFill>
                  <a:srgbClr val="C00000"/>
                </a:solidFill>
              </a:rPr>
              <a:t>eviction</a:t>
            </a:r>
            <a:r>
              <a:rPr lang="en-US" altLang="en-US" dirty="0"/>
              <a:t> by a page replacement algorithm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Pinning</a:t>
            </a:r>
            <a:r>
              <a:rPr lang="en-US" altLang="en-US" dirty="0"/>
              <a:t> of pages to lock into memory</a:t>
            </a:r>
          </a:p>
        </p:txBody>
      </p:sp>
      <p:pic>
        <p:nvPicPr>
          <p:cNvPr id="768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677988"/>
            <a:ext cx="2914650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42975" y="176213"/>
            <a:ext cx="7743825" cy="576262"/>
          </a:xfrm>
        </p:spPr>
        <p:txBody>
          <a:bodyPr/>
          <a:lstStyle/>
          <a:p>
            <a:pPr eaLnBrk="1" hangingPunct="1"/>
            <a:r>
              <a:rPr lang="en-US" altLang="en-US"/>
              <a:t>Virtual-address Space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1274763"/>
            <a:ext cx="206375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3"/>
          <p:cNvSpPr txBox="1">
            <a:spLocks noChangeArrowheads="1"/>
          </p:cNvSpPr>
          <p:nvPr/>
        </p:nvSpPr>
        <p:spPr bwMode="auto">
          <a:xfrm>
            <a:off x="811213" y="1119188"/>
            <a:ext cx="4370387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550988" indent="-32543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sz="1600">
                <a:latin typeface="Helvetica" panose="020B0604020202020204" pitchFamily="34" charset="0"/>
              </a:rPr>
              <a:t>Usually design logical address space for stack to start at Max logical address and grow “down” while heap grows “up”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altLang="en-US" sz="1600">
                <a:latin typeface="Helvetica" panose="020B0604020202020204" pitchFamily="34" charset="0"/>
              </a:rPr>
              <a:t>Maximizes address space use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altLang="en-US" sz="1600">
                <a:latin typeface="Helvetica" panose="020B0604020202020204" pitchFamily="34" charset="0"/>
              </a:rPr>
              <a:t>Unused address space between the two is hole</a:t>
            </a:r>
          </a:p>
          <a:p>
            <a:pPr lvl="2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</a:pPr>
            <a:r>
              <a:rPr kumimoji="1" lang="en-US" altLang="en-US" sz="1600">
                <a:latin typeface="Helvetica" panose="020B0604020202020204" pitchFamily="34" charset="0"/>
              </a:rPr>
              <a:t>No physical memory needed until heap or stack grows to a given new page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sz="1600">
                <a:latin typeface="Helvetica" panose="020B0604020202020204" pitchFamily="34" charset="0"/>
              </a:rPr>
              <a:t>Enables </a:t>
            </a:r>
            <a:r>
              <a:rPr kumimoji="1" lang="en-US" altLang="en-US" sz="1600" b="1">
                <a:solidFill>
                  <a:srgbClr val="3366FF"/>
                </a:solidFill>
                <a:latin typeface="Helvetica" panose="020B0604020202020204" pitchFamily="34" charset="0"/>
              </a:rPr>
              <a:t>sparse </a:t>
            </a:r>
            <a:r>
              <a:rPr kumimoji="1" lang="en-US" altLang="en-US" sz="1600">
                <a:latin typeface="Helvetica" panose="020B0604020202020204" pitchFamily="34" charset="0"/>
              </a:rPr>
              <a:t>address spaces with holes left for growth, dynamically linked libraries, etc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sz="1600">
                <a:latin typeface="Helvetica" panose="020B0604020202020204" pitchFamily="34" charset="0"/>
              </a:rPr>
              <a:t>System libraries shared via mapping into virtual address space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sz="1600">
                <a:latin typeface="Helvetica" panose="020B0604020202020204" pitchFamily="34" charset="0"/>
              </a:rPr>
              <a:t>Shared memory by mapping pages read-write into virtual address space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sz="1600">
                <a:latin typeface="Helvetica" panose="020B0604020202020204" pitchFamily="34" charset="0"/>
              </a:rPr>
              <a:t>Pages can be shared during </a:t>
            </a:r>
            <a:r>
              <a:rPr kumimoji="1" lang="en-US" altLang="en-US" sz="160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kumimoji="1" lang="en-US" altLang="en-US" sz="1600">
                <a:latin typeface="Helvetica" panose="020B0604020202020204" pitchFamily="34" charset="0"/>
                <a:cs typeface="Courier New" panose="02070309020205020404" pitchFamily="49" charset="0"/>
              </a:rPr>
              <a:t>, speeding process creation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None/>
            </a:pPr>
            <a:r>
              <a:rPr kumimoji="1" lang="en-US" altLang="en-US" sz="1600">
                <a:latin typeface="Helvetica" panose="020B0604020202020204" pitchFamily="34" charset="0"/>
              </a:rPr>
              <a:t> 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None/>
            </a:pPr>
            <a:endParaRPr kumimoji="1"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176213"/>
            <a:ext cx="7810500" cy="576262"/>
          </a:xfrm>
        </p:spPr>
        <p:txBody>
          <a:bodyPr/>
          <a:lstStyle/>
          <a:p>
            <a:pPr eaLnBrk="1" hangingPunct="1"/>
            <a:r>
              <a:rPr lang="en-US" altLang="en-US"/>
              <a:t>Operating System Examples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35100"/>
            <a:ext cx="7351712" cy="4483100"/>
          </a:xfrm>
        </p:spPr>
        <p:txBody>
          <a:bodyPr/>
          <a:lstStyle/>
          <a:p>
            <a:r>
              <a:rPr lang="en-US" altLang="en-US"/>
              <a:t>Windows</a:t>
            </a:r>
          </a:p>
          <a:p>
            <a:endParaRPr lang="en-US" altLang="en-US"/>
          </a:p>
          <a:p>
            <a:r>
              <a:rPr lang="en-US" altLang="en-US"/>
              <a:t>Solaris 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Windows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1017588"/>
            <a:ext cx="7296150" cy="5299075"/>
          </a:xfrm>
        </p:spPr>
        <p:txBody>
          <a:bodyPr/>
          <a:lstStyle/>
          <a:p>
            <a:r>
              <a:rPr lang="en-US" altLang="en-US" dirty="0"/>
              <a:t>Uses demand paging with </a:t>
            </a:r>
            <a:r>
              <a:rPr lang="en-US" altLang="en-US" b="1" dirty="0">
                <a:solidFill>
                  <a:srgbClr val="3366FF"/>
                </a:solidFill>
              </a:rPr>
              <a:t>clustering</a:t>
            </a:r>
            <a:r>
              <a:rPr lang="en-US" altLang="en-US" dirty="0"/>
              <a:t>. Clustering brings in pages surrounding the faulting page</a:t>
            </a:r>
            <a:endParaRPr lang="en-US" altLang="en-US" sz="800" dirty="0"/>
          </a:p>
          <a:p>
            <a:r>
              <a:rPr lang="en-US" altLang="en-US" dirty="0"/>
              <a:t>Processes are assigned </a:t>
            </a:r>
            <a:r>
              <a:rPr lang="en-US" altLang="en-US" b="1" dirty="0">
                <a:solidFill>
                  <a:srgbClr val="3366FF"/>
                </a:solidFill>
              </a:rPr>
              <a:t>working set minimum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and </a:t>
            </a:r>
            <a:r>
              <a:rPr lang="en-US" altLang="en-US" b="1" dirty="0">
                <a:solidFill>
                  <a:srgbClr val="3366FF"/>
                </a:solidFill>
              </a:rPr>
              <a:t>working set maximum</a:t>
            </a:r>
            <a:endParaRPr lang="en-US" altLang="en-US" sz="800" dirty="0">
              <a:solidFill>
                <a:srgbClr val="3366FF"/>
              </a:solidFill>
            </a:endParaRPr>
          </a:p>
          <a:p>
            <a:r>
              <a:rPr lang="en-US" altLang="en-US" dirty="0"/>
              <a:t>Working set minimum is the minimum number of pages the process is guaranteed to have in memory</a:t>
            </a:r>
            <a:endParaRPr lang="en-US" altLang="en-US" sz="800" dirty="0"/>
          </a:p>
          <a:p>
            <a:r>
              <a:rPr lang="en-US" altLang="en-US" dirty="0"/>
              <a:t>A process may be assigned as many pages up to its working set maximum</a:t>
            </a:r>
            <a:endParaRPr lang="en-US" altLang="en-US" sz="800" dirty="0"/>
          </a:p>
          <a:p>
            <a:r>
              <a:rPr lang="en-US" altLang="en-US" dirty="0"/>
              <a:t>When the amount of free memory in the system falls below a threshold, </a:t>
            </a:r>
            <a:r>
              <a:rPr lang="en-US" altLang="en-US" b="1" dirty="0">
                <a:solidFill>
                  <a:srgbClr val="3366FF"/>
                </a:solidFill>
              </a:rPr>
              <a:t>automatic working set trimming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performed to restore the amount of free memory</a:t>
            </a:r>
            <a:endParaRPr lang="en-US" altLang="en-US" sz="800" dirty="0"/>
          </a:p>
          <a:p>
            <a:r>
              <a:rPr lang="en-US" altLang="en-US" dirty="0"/>
              <a:t>Working set trimming removes pages from processes that have pages in </a:t>
            </a:r>
            <a:r>
              <a:rPr lang="en-US" altLang="en-US" dirty="0">
                <a:solidFill>
                  <a:srgbClr val="FF0000"/>
                </a:solidFill>
              </a:rPr>
              <a:t>excess</a:t>
            </a:r>
            <a:r>
              <a:rPr lang="en-US" altLang="en-US" dirty="0"/>
              <a:t> of their working set </a:t>
            </a:r>
            <a:r>
              <a:rPr lang="en-US" altLang="en-US" dirty="0">
                <a:solidFill>
                  <a:srgbClr val="FF0000"/>
                </a:solidFill>
              </a:rPr>
              <a:t>minimum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7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Solaris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9950" y="1030288"/>
            <a:ext cx="7334250" cy="5386387"/>
          </a:xfrm>
        </p:spPr>
        <p:txBody>
          <a:bodyPr/>
          <a:lstStyle/>
          <a:p>
            <a:r>
              <a:rPr lang="en-US" altLang="en-US"/>
              <a:t>Maintains a list of free pages to assign faulting processes</a:t>
            </a:r>
            <a:endParaRPr lang="en-US" altLang="en-US" sz="800"/>
          </a:p>
          <a:p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Lotsfree</a:t>
            </a:r>
            <a:r>
              <a:rPr lang="en-US" altLang="en-US"/>
              <a:t> – threshold parameter (amount of free memory) to begin paging</a:t>
            </a:r>
            <a:endParaRPr lang="en-US" altLang="en-US" sz="800"/>
          </a:p>
          <a:p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Desfree</a:t>
            </a:r>
            <a:r>
              <a:rPr lang="en-US" altLang="en-US"/>
              <a:t> – threshold parameter to increasing paging</a:t>
            </a:r>
            <a:endParaRPr lang="en-US" altLang="en-US" sz="800"/>
          </a:p>
          <a:p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Minfree</a:t>
            </a:r>
            <a:r>
              <a:rPr lang="en-US" altLang="en-US"/>
              <a:t> – threshold parameter to being swapping</a:t>
            </a:r>
            <a:endParaRPr lang="en-US" altLang="en-US" sz="800"/>
          </a:p>
          <a:p>
            <a:r>
              <a:rPr lang="en-US" altLang="en-US"/>
              <a:t>Paging is performed by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pageout</a:t>
            </a:r>
            <a:r>
              <a:rPr lang="en-US" altLang="en-US"/>
              <a:t> process</a:t>
            </a:r>
            <a:endParaRPr lang="en-US" altLang="en-US" sz="800"/>
          </a:p>
          <a:p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Pageout</a:t>
            </a:r>
            <a:r>
              <a:rPr lang="en-US" altLang="en-US"/>
              <a:t> scans pages using modified clock algorithm</a:t>
            </a:r>
            <a:endParaRPr lang="en-US" altLang="en-US" sz="800"/>
          </a:p>
          <a:p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Scanrate</a:t>
            </a:r>
            <a:r>
              <a:rPr lang="en-US" altLang="en-US"/>
              <a:t> is the rate at which pages are scanned. This ranges from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slowscan</a:t>
            </a:r>
            <a:r>
              <a:rPr lang="en-US" altLang="en-US"/>
              <a:t> to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fastscan</a:t>
            </a:r>
          </a:p>
          <a:p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Pageout</a:t>
            </a:r>
            <a:r>
              <a:rPr lang="en-US" altLang="en-US"/>
              <a:t> is called more frequently depending upon the amount of free memory available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Priority paging </a:t>
            </a:r>
            <a:r>
              <a:rPr lang="en-US" altLang="en-US"/>
              <a:t>gives priority to process code pages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/>
              <a:t>Solaris 2 Page Scanner</a:t>
            </a:r>
          </a:p>
        </p:txBody>
      </p:sp>
      <p:pic>
        <p:nvPicPr>
          <p:cNvPr id="80899" name="Picture 1" descr="9_29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189038"/>
            <a:ext cx="545465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2238" y="188913"/>
            <a:ext cx="7561262" cy="576262"/>
          </a:xfrm>
        </p:spPr>
        <p:txBody>
          <a:bodyPr/>
          <a:lstStyle/>
          <a:p>
            <a:pPr eaLnBrk="1" hangingPunct="1"/>
            <a:r>
              <a:rPr lang="en-US" altLang="en-US"/>
              <a:t>Shared Library Using Virtual Memory</a:t>
            </a:r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255713"/>
            <a:ext cx="629602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63933</TotalTime>
  <Words>4904</Words>
  <Application>Microsoft Office PowerPoint</Application>
  <PresentationFormat>On-screen Show (4:3)</PresentationFormat>
  <Paragraphs>890</Paragraphs>
  <Slides>84</Slides>
  <Notes>71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7" baseType="lpstr">
      <vt:lpstr>MS PGothic</vt:lpstr>
      <vt:lpstr>MS PGothic</vt:lpstr>
      <vt:lpstr>Arial</vt:lpstr>
      <vt:lpstr>Courier New</vt:lpstr>
      <vt:lpstr>Helvetica</vt:lpstr>
      <vt:lpstr>Monotype Sorts</vt:lpstr>
      <vt:lpstr>Symbol</vt:lpstr>
      <vt:lpstr>Times New Roman</vt:lpstr>
      <vt:lpstr>Verdana</vt:lpstr>
      <vt:lpstr>Webdings</vt:lpstr>
      <vt:lpstr>Wingdings</vt:lpstr>
      <vt:lpstr>os-8</vt:lpstr>
      <vt:lpstr>Equation</vt:lpstr>
      <vt:lpstr>Chapter 9:  Virtual Memory</vt:lpstr>
      <vt:lpstr>Chapter 9:  Virtual Memory</vt:lpstr>
      <vt:lpstr>Objectives</vt:lpstr>
      <vt:lpstr>Background</vt:lpstr>
      <vt:lpstr>Background (Cont.)</vt:lpstr>
      <vt:lpstr>Background (Cont.)</vt:lpstr>
      <vt:lpstr>Virtual Memory That is Larger Than Physical Memory</vt:lpstr>
      <vt:lpstr>Virtual-address Space</vt:lpstr>
      <vt:lpstr>Shared Library Using Virtual Memory</vt:lpstr>
      <vt:lpstr>Demand Paging: all or part</vt:lpstr>
      <vt:lpstr>Caching Disk into RAM</vt:lpstr>
      <vt:lpstr>Recall: Valid (v) or Invalid (i) Bit In  Page Table i in unused entries of index page We’ll use another v/i bit for in memory or not </vt:lpstr>
      <vt:lpstr>Basic Concepts</vt:lpstr>
      <vt:lpstr>Valid-Invalid Bit</vt:lpstr>
      <vt:lpstr>Page Table When Some Pages Are Not in Main Memory</vt:lpstr>
      <vt:lpstr>Page Fault</vt:lpstr>
      <vt:lpstr>Steps in Handling a Page Fault</vt:lpstr>
      <vt:lpstr>Aspects of Demand Paging</vt:lpstr>
      <vt:lpstr>Performance of Demand Paging</vt:lpstr>
      <vt:lpstr>Performance of Demand Paging:EAT</vt:lpstr>
      <vt:lpstr>Demand Paging Example</vt:lpstr>
      <vt:lpstr>Demand Paging Optimizations</vt:lpstr>
      <vt:lpstr>Copy-on-Write</vt:lpstr>
      <vt:lpstr>Before Process 1 Modifies Page C</vt:lpstr>
      <vt:lpstr>After Process 1 Modifies Page C</vt:lpstr>
      <vt:lpstr>What Happens if There is no Free Frame?</vt:lpstr>
      <vt:lpstr>Page Replacement</vt:lpstr>
      <vt:lpstr>Need For Page Replacement</vt:lpstr>
      <vt:lpstr>Basic Page Replacement</vt:lpstr>
      <vt:lpstr>Page Replacement</vt:lpstr>
      <vt:lpstr>Page and Frame Replacement Algorithms</vt:lpstr>
      <vt:lpstr>Graph of Page Faults Versus The Number of Frames</vt:lpstr>
      <vt:lpstr>Reference string:    dcbadcedcbae, 3 then 4 frames  </vt:lpstr>
      <vt:lpstr>Reference string:    dcbadcedcbae, 3 then 4 frames  </vt:lpstr>
      <vt:lpstr>Reference string:    7,0,1,2,0,3,0,4,2,3,0,3,0,3,2,1,2,0,1,7,0,1, 3 frames  </vt:lpstr>
      <vt:lpstr>First-In-First-Out (FIFO) Algorithm</vt:lpstr>
      <vt:lpstr>FIFO Illustrating Belady’s Anomaly</vt:lpstr>
      <vt:lpstr>Optimal Algorithm</vt:lpstr>
      <vt:lpstr>Least Recently Used (LRU) Algorithm</vt:lpstr>
      <vt:lpstr>LRU Algorithm (Cont.)</vt:lpstr>
      <vt:lpstr>Use Of A Stack to Record Most Recent Page References</vt:lpstr>
      <vt:lpstr>LRU is no (least) Frequency</vt:lpstr>
      <vt:lpstr>LRU in the Supermarket</vt:lpstr>
      <vt:lpstr>LRU Approximation Algorithms</vt:lpstr>
      <vt:lpstr>Second-Chance (clock) Page-Replacement Algorithm</vt:lpstr>
      <vt:lpstr>Enhanced Second-Chance Algorithm</vt:lpstr>
      <vt:lpstr>Counting Algorithms</vt:lpstr>
      <vt:lpstr>Page-Buffering Algorithms/improvements</vt:lpstr>
      <vt:lpstr>Applications and Page Replacement</vt:lpstr>
      <vt:lpstr>Allocation of Frames</vt:lpstr>
      <vt:lpstr>Fixed Allocation</vt:lpstr>
      <vt:lpstr>Priority Allocation</vt:lpstr>
      <vt:lpstr>Global vs. Local Allocation</vt:lpstr>
      <vt:lpstr>Non-Uniform Memory Access</vt:lpstr>
      <vt:lpstr>Thrashing</vt:lpstr>
      <vt:lpstr>Thrashing (Cont.)</vt:lpstr>
      <vt:lpstr>Demand Paging and Thrashing </vt:lpstr>
      <vt:lpstr>Locality In A Memory-Reference Pattern</vt:lpstr>
      <vt:lpstr>Working-Set Model</vt:lpstr>
      <vt:lpstr>Keeping Track of the Working Set</vt:lpstr>
      <vt:lpstr>Page-Fault Frequency</vt:lpstr>
      <vt:lpstr>Working Sets and Page Fault Rates</vt:lpstr>
      <vt:lpstr>Memory-Mapped Files</vt:lpstr>
      <vt:lpstr>Memory-Mapped File Technique for all I/O</vt:lpstr>
      <vt:lpstr>Memory Mapped Files</vt:lpstr>
      <vt:lpstr>Shared Memory via Memory-Mapped I/O</vt:lpstr>
      <vt:lpstr>Shared Memory in Windows API</vt:lpstr>
      <vt:lpstr>Allocating Kernel Memory</vt:lpstr>
      <vt:lpstr>Buddy System</vt:lpstr>
      <vt:lpstr>Buddy System Allocator</vt:lpstr>
      <vt:lpstr>Slab Allocator</vt:lpstr>
      <vt:lpstr>Slab Allocation</vt:lpstr>
      <vt:lpstr>Slab Allocator in Linux</vt:lpstr>
      <vt:lpstr>Slab Allocator in Linux (Cont.)</vt:lpstr>
      <vt:lpstr>Other Considerations -- Prepaging</vt:lpstr>
      <vt:lpstr>Other Issues – Page Size</vt:lpstr>
      <vt:lpstr>Other Issues – TLB Reach </vt:lpstr>
      <vt:lpstr>Other Issues – Program Structure</vt:lpstr>
      <vt:lpstr>Other Issues – I/O interlock</vt:lpstr>
      <vt:lpstr>Operating System Examples</vt:lpstr>
      <vt:lpstr>Windows</vt:lpstr>
      <vt:lpstr>Solaris </vt:lpstr>
      <vt:lpstr>Solaris 2 Page Scanner</vt:lpstr>
      <vt:lpstr>End of Chapter 9</vt:lpstr>
    </vt:vector>
  </TitlesOfParts>
  <Company>Lucent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Microsoft account</cp:lastModifiedBy>
  <cp:revision>261</cp:revision>
  <cp:lastPrinted>2013-09-10T17:57:57Z</cp:lastPrinted>
  <dcterms:created xsi:type="dcterms:W3CDTF">2011-01-13T23:43:38Z</dcterms:created>
  <dcterms:modified xsi:type="dcterms:W3CDTF">2020-12-08T06:38:04Z</dcterms:modified>
</cp:coreProperties>
</file>