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7" r:id="rId3"/>
    <p:sldId id="258" r:id="rId4"/>
    <p:sldId id="259" r:id="rId5"/>
    <p:sldId id="260" r:id="rId6"/>
    <p:sldId id="261" r:id="rId7"/>
    <p:sldId id="262" r:id="rId8"/>
    <p:sldId id="264" r:id="rId9"/>
    <p:sldId id="265" r:id="rId10"/>
    <p:sldId id="266" r:id="rId11"/>
    <p:sldId id="263"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5653" autoAdjust="0"/>
    <p:restoredTop sz="94660"/>
  </p:normalViewPr>
  <p:slideViewPr>
    <p:cSldViewPr snapToGrid="0">
      <p:cViewPr>
        <p:scale>
          <a:sx n="80" d="100"/>
          <a:sy n="80" d="100"/>
        </p:scale>
        <p:origin x="293"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milia J Rappocciolo" userId="879f8e48-bda6-4e77-b76f-bf556f28e237" providerId="ADAL" clId="{79F68C01-3952-4DE7-9AEE-66A77C6F5280}"/>
    <pc:docChg chg="undo custSel addSld modSld sldOrd">
      <pc:chgData name="Emilia J Rappocciolo" userId="879f8e48-bda6-4e77-b76f-bf556f28e237" providerId="ADAL" clId="{79F68C01-3952-4DE7-9AEE-66A77C6F5280}" dt="2024-10-02T09:26:15.969" v="4478" actId="20577"/>
      <pc:docMkLst>
        <pc:docMk/>
      </pc:docMkLst>
      <pc:sldChg chg="addSp delSp modSp mod">
        <pc:chgData name="Emilia J Rappocciolo" userId="879f8e48-bda6-4e77-b76f-bf556f28e237" providerId="ADAL" clId="{79F68C01-3952-4DE7-9AEE-66A77C6F5280}" dt="2024-10-02T08:00:05.862" v="726" actId="1036"/>
        <pc:sldMkLst>
          <pc:docMk/>
          <pc:sldMk cId="2315596655" sldId="258"/>
        </pc:sldMkLst>
        <pc:spChg chg="add mod">
          <ac:chgData name="Emilia J Rappocciolo" userId="879f8e48-bda6-4e77-b76f-bf556f28e237" providerId="ADAL" clId="{79F68C01-3952-4DE7-9AEE-66A77C6F5280}" dt="2024-10-02T07:57:13.681" v="60" actId="20577"/>
          <ac:spMkLst>
            <pc:docMk/>
            <pc:sldMk cId="2315596655" sldId="258"/>
            <ac:spMk id="2" creationId="{616946FB-118A-6452-4162-2DD0D0B2676C}"/>
          </ac:spMkLst>
        </pc:spChg>
        <pc:spChg chg="add mod">
          <ac:chgData name="Emilia J Rappocciolo" userId="879f8e48-bda6-4e77-b76f-bf556f28e237" providerId="ADAL" clId="{79F68C01-3952-4DE7-9AEE-66A77C6F5280}" dt="2024-10-02T07:57:42.613" v="184" actId="20577"/>
          <ac:spMkLst>
            <pc:docMk/>
            <pc:sldMk cId="2315596655" sldId="258"/>
            <ac:spMk id="3" creationId="{6C3D9C72-74F0-338A-369F-146A0AD60E28}"/>
          </ac:spMkLst>
        </pc:spChg>
        <pc:spChg chg="mod">
          <ac:chgData name="Emilia J Rappocciolo" userId="879f8e48-bda6-4e77-b76f-bf556f28e237" providerId="ADAL" clId="{79F68C01-3952-4DE7-9AEE-66A77C6F5280}" dt="2024-10-02T07:59:01.665" v="470" actId="1036"/>
          <ac:spMkLst>
            <pc:docMk/>
            <pc:sldMk cId="2315596655" sldId="258"/>
            <ac:spMk id="6" creationId="{87E471CE-B2FA-F753-5DE5-CB6B9502E148}"/>
          </ac:spMkLst>
        </pc:spChg>
        <pc:spChg chg="add mod">
          <ac:chgData name="Emilia J Rappocciolo" userId="879f8e48-bda6-4e77-b76f-bf556f28e237" providerId="ADAL" clId="{79F68C01-3952-4DE7-9AEE-66A77C6F5280}" dt="2024-10-02T07:57:57.401" v="238" actId="20577"/>
          <ac:spMkLst>
            <pc:docMk/>
            <pc:sldMk cId="2315596655" sldId="258"/>
            <ac:spMk id="8" creationId="{2F1E429D-64A7-A2CD-D712-1A17C5E298BE}"/>
          </ac:spMkLst>
        </pc:spChg>
        <pc:spChg chg="add del mod">
          <ac:chgData name="Emilia J Rappocciolo" userId="879f8e48-bda6-4e77-b76f-bf556f28e237" providerId="ADAL" clId="{79F68C01-3952-4DE7-9AEE-66A77C6F5280}" dt="2024-10-02T07:58:28.530" v="341" actId="20577"/>
          <ac:spMkLst>
            <pc:docMk/>
            <pc:sldMk cId="2315596655" sldId="258"/>
            <ac:spMk id="9" creationId="{4464FA8A-703E-8A59-214D-AE1B8551A0C6}"/>
          </ac:spMkLst>
        </pc:spChg>
        <pc:spChg chg="add mod">
          <ac:chgData name="Emilia J Rappocciolo" userId="879f8e48-bda6-4e77-b76f-bf556f28e237" providerId="ADAL" clId="{79F68C01-3952-4DE7-9AEE-66A77C6F5280}" dt="2024-10-02T07:58:54.860" v="459" actId="1036"/>
          <ac:spMkLst>
            <pc:docMk/>
            <pc:sldMk cId="2315596655" sldId="258"/>
            <ac:spMk id="10" creationId="{228FE9AA-5196-DBF4-5550-5D6B896DF856}"/>
          </ac:spMkLst>
        </pc:spChg>
        <pc:spChg chg="add mod">
          <ac:chgData name="Emilia J Rappocciolo" userId="879f8e48-bda6-4e77-b76f-bf556f28e237" providerId="ADAL" clId="{79F68C01-3952-4DE7-9AEE-66A77C6F5280}" dt="2024-10-02T07:59:36.332" v="593" actId="20577"/>
          <ac:spMkLst>
            <pc:docMk/>
            <pc:sldMk cId="2315596655" sldId="258"/>
            <ac:spMk id="11" creationId="{84A78424-F048-ECCD-BC9C-78CD714E506C}"/>
          </ac:spMkLst>
        </pc:spChg>
        <pc:spChg chg="add mod">
          <ac:chgData name="Emilia J Rappocciolo" userId="879f8e48-bda6-4e77-b76f-bf556f28e237" providerId="ADAL" clId="{79F68C01-3952-4DE7-9AEE-66A77C6F5280}" dt="2024-10-02T08:00:05.862" v="726" actId="1036"/>
          <ac:spMkLst>
            <pc:docMk/>
            <pc:sldMk cId="2315596655" sldId="258"/>
            <ac:spMk id="12" creationId="{240B9EED-78BF-8E28-2520-4C037C6E2BF1}"/>
          </ac:spMkLst>
        </pc:spChg>
      </pc:sldChg>
      <pc:sldChg chg="addSp delSp modSp new mod modClrScheme chgLayout">
        <pc:chgData name="Emilia J Rappocciolo" userId="879f8e48-bda6-4e77-b76f-bf556f28e237" providerId="ADAL" clId="{79F68C01-3952-4DE7-9AEE-66A77C6F5280}" dt="2024-10-02T08:11:30.996" v="1509" actId="20577"/>
        <pc:sldMkLst>
          <pc:docMk/>
          <pc:sldMk cId="1240234618" sldId="259"/>
        </pc:sldMkLst>
        <pc:spChg chg="del mod ord">
          <ac:chgData name="Emilia J Rappocciolo" userId="879f8e48-bda6-4e77-b76f-bf556f28e237" providerId="ADAL" clId="{79F68C01-3952-4DE7-9AEE-66A77C6F5280}" dt="2024-10-02T08:01:12.994" v="728" actId="700"/>
          <ac:spMkLst>
            <pc:docMk/>
            <pc:sldMk cId="1240234618" sldId="259"/>
            <ac:spMk id="2" creationId="{625A696E-E58C-1423-EFC9-75904984AF95}"/>
          </ac:spMkLst>
        </pc:spChg>
        <pc:spChg chg="add mod ord">
          <ac:chgData name="Emilia J Rappocciolo" userId="879f8e48-bda6-4e77-b76f-bf556f28e237" providerId="ADAL" clId="{79F68C01-3952-4DE7-9AEE-66A77C6F5280}" dt="2024-10-02T08:01:43.636" v="803" actId="5793"/>
          <ac:spMkLst>
            <pc:docMk/>
            <pc:sldMk cId="1240234618" sldId="259"/>
            <ac:spMk id="3" creationId="{4B688E73-AA0A-9E44-DC7F-1EA2BD687D6C}"/>
          </ac:spMkLst>
        </pc:spChg>
        <pc:spChg chg="add mod ord">
          <ac:chgData name="Emilia J Rappocciolo" userId="879f8e48-bda6-4e77-b76f-bf556f28e237" providerId="ADAL" clId="{79F68C01-3952-4DE7-9AEE-66A77C6F5280}" dt="2024-10-02T08:11:30.996" v="1509" actId="20577"/>
          <ac:spMkLst>
            <pc:docMk/>
            <pc:sldMk cId="1240234618" sldId="259"/>
            <ac:spMk id="4" creationId="{E920994A-F158-446E-67DF-7BDDEE8CC12F}"/>
          </ac:spMkLst>
        </pc:spChg>
      </pc:sldChg>
      <pc:sldChg chg="addSp delSp modSp new mod modClrScheme chgLayout">
        <pc:chgData name="Emilia J Rappocciolo" userId="879f8e48-bda6-4e77-b76f-bf556f28e237" providerId="ADAL" clId="{79F68C01-3952-4DE7-9AEE-66A77C6F5280}" dt="2024-10-02T08:20:32.601" v="1609" actId="1038"/>
        <pc:sldMkLst>
          <pc:docMk/>
          <pc:sldMk cId="2160648887" sldId="260"/>
        </pc:sldMkLst>
        <pc:spChg chg="del">
          <ac:chgData name="Emilia J Rappocciolo" userId="879f8e48-bda6-4e77-b76f-bf556f28e237" providerId="ADAL" clId="{79F68C01-3952-4DE7-9AEE-66A77C6F5280}" dt="2024-10-02T08:11:41.243" v="1511" actId="700"/>
          <ac:spMkLst>
            <pc:docMk/>
            <pc:sldMk cId="2160648887" sldId="260"/>
            <ac:spMk id="2" creationId="{F4883F41-FD91-F68C-C09F-531D4BDBADF7}"/>
          </ac:spMkLst>
        </pc:spChg>
        <pc:spChg chg="del">
          <ac:chgData name="Emilia J Rappocciolo" userId="879f8e48-bda6-4e77-b76f-bf556f28e237" providerId="ADAL" clId="{79F68C01-3952-4DE7-9AEE-66A77C6F5280}" dt="2024-10-02T08:11:41.243" v="1511" actId="700"/>
          <ac:spMkLst>
            <pc:docMk/>
            <pc:sldMk cId="2160648887" sldId="260"/>
            <ac:spMk id="3" creationId="{2D518D4D-82BB-E511-2B3F-7B6B81DD4676}"/>
          </ac:spMkLst>
        </pc:spChg>
        <pc:picChg chg="add del mod">
          <ac:chgData name="Emilia J Rappocciolo" userId="879f8e48-bda6-4e77-b76f-bf556f28e237" providerId="ADAL" clId="{79F68C01-3952-4DE7-9AEE-66A77C6F5280}" dt="2024-10-02T08:16:07.818" v="1521" actId="931"/>
          <ac:picMkLst>
            <pc:docMk/>
            <pc:sldMk cId="2160648887" sldId="260"/>
            <ac:picMk id="5" creationId="{32F1CDE7-26FF-0597-8806-397CBFC25C95}"/>
          </ac:picMkLst>
        </pc:picChg>
        <pc:picChg chg="add mod">
          <ac:chgData name="Emilia J Rappocciolo" userId="879f8e48-bda6-4e77-b76f-bf556f28e237" providerId="ADAL" clId="{79F68C01-3952-4DE7-9AEE-66A77C6F5280}" dt="2024-10-02T08:20:32.601" v="1609" actId="1038"/>
          <ac:picMkLst>
            <pc:docMk/>
            <pc:sldMk cId="2160648887" sldId="260"/>
            <ac:picMk id="6" creationId="{F823EF69-AD7E-3C18-C5D0-D015F0AE6530}"/>
          </ac:picMkLst>
        </pc:picChg>
        <pc:picChg chg="add mod">
          <ac:chgData name="Emilia J Rappocciolo" userId="879f8e48-bda6-4e77-b76f-bf556f28e237" providerId="ADAL" clId="{79F68C01-3952-4DE7-9AEE-66A77C6F5280}" dt="2024-10-02T08:20:26.266" v="1591" actId="1036"/>
          <ac:picMkLst>
            <pc:docMk/>
            <pc:sldMk cId="2160648887" sldId="260"/>
            <ac:picMk id="8" creationId="{5F8B2D73-6315-4983-6FE2-A4B2E120CB48}"/>
          </ac:picMkLst>
        </pc:picChg>
      </pc:sldChg>
      <pc:sldChg chg="addSp modSp new mod modClrScheme chgLayout">
        <pc:chgData name="Emilia J Rappocciolo" userId="879f8e48-bda6-4e77-b76f-bf556f28e237" providerId="ADAL" clId="{79F68C01-3952-4DE7-9AEE-66A77C6F5280}" dt="2024-10-02T08:24:54.516" v="2159" actId="20577"/>
        <pc:sldMkLst>
          <pc:docMk/>
          <pc:sldMk cId="4035446424" sldId="261"/>
        </pc:sldMkLst>
        <pc:spChg chg="add mod">
          <ac:chgData name="Emilia J Rappocciolo" userId="879f8e48-bda6-4e77-b76f-bf556f28e237" providerId="ADAL" clId="{79F68C01-3952-4DE7-9AEE-66A77C6F5280}" dt="2024-10-02T08:21:00.039" v="1653" actId="1035"/>
          <ac:spMkLst>
            <pc:docMk/>
            <pc:sldMk cId="4035446424" sldId="261"/>
            <ac:spMk id="2" creationId="{D9691986-CD32-5C76-C7FF-C271530ED773}"/>
          </ac:spMkLst>
        </pc:spChg>
        <pc:spChg chg="add mod">
          <ac:chgData name="Emilia J Rappocciolo" userId="879f8e48-bda6-4e77-b76f-bf556f28e237" providerId="ADAL" clId="{79F68C01-3952-4DE7-9AEE-66A77C6F5280}" dt="2024-10-02T08:24:54.516" v="2159" actId="20577"/>
          <ac:spMkLst>
            <pc:docMk/>
            <pc:sldMk cId="4035446424" sldId="261"/>
            <ac:spMk id="3" creationId="{52F75B88-604F-EB6D-C7EB-563F19B7CF4D}"/>
          </ac:spMkLst>
        </pc:spChg>
      </pc:sldChg>
      <pc:sldChg chg="modSp new mod">
        <pc:chgData name="Emilia J Rappocciolo" userId="879f8e48-bda6-4e77-b76f-bf556f28e237" providerId="ADAL" clId="{79F68C01-3952-4DE7-9AEE-66A77C6F5280}" dt="2024-10-02T08:48:51.306" v="3048" actId="20577"/>
        <pc:sldMkLst>
          <pc:docMk/>
          <pc:sldMk cId="4021414021" sldId="262"/>
        </pc:sldMkLst>
        <pc:spChg chg="mod">
          <ac:chgData name="Emilia J Rappocciolo" userId="879f8e48-bda6-4e77-b76f-bf556f28e237" providerId="ADAL" clId="{79F68C01-3952-4DE7-9AEE-66A77C6F5280}" dt="2024-10-02T08:36:20.133" v="2409" actId="20577"/>
          <ac:spMkLst>
            <pc:docMk/>
            <pc:sldMk cId="4021414021" sldId="262"/>
            <ac:spMk id="2" creationId="{F0179D72-360F-F4C8-10ED-BE98DDAB9878}"/>
          </ac:spMkLst>
        </pc:spChg>
        <pc:spChg chg="mod">
          <ac:chgData name="Emilia J Rappocciolo" userId="879f8e48-bda6-4e77-b76f-bf556f28e237" providerId="ADAL" clId="{79F68C01-3952-4DE7-9AEE-66A77C6F5280}" dt="2024-10-02T08:48:51.306" v="3048" actId="20577"/>
          <ac:spMkLst>
            <pc:docMk/>
            <pc:sldMk cId="4021414021" sldId="262"/>
            <ac:spMk id="3" creationId="{C544F439-60F9-9D6F-C29C-73D017785A62}"/>
          </ac:spMkLst>
        </pc:spChg>
      </pc:sldChg>
      <pc:sldChg chg="modSp new mod ord">
        <pc:chgData name="Emilia J Rappocciolo" userId="879f8e48-bda6-4e77-b76f-bf556f28e237" providerId="ADAL" clId="{79F68C01-3952-4DE7-9AEE-66A77C6F5280}" dt="2024-10-02T09:17:19.293" v="4126"/>
        <pc:sldMkLst>
          <pc:docMk/>
          <pc:sldMk cId="1077972256" sldId="263"/>
        </pc:sldMkLst>
        <pc:spChg chg="mod">
          <ac:chgData name="Emilia J Rappocciolo" userId="879f8e48-bda6-4e77-b76f-bf556f28e237" providerId="ADAL" clId="{79F68C01-3952-4DE7-9AEE-66A77C6F5280}" dt="2024-10-02T08:49:31.794" v="3110" actId="1035"/>
          <ac:spMkLst>
            <pc:docMk/>
            <pc:sldMk cId="1077972256" sldId="263"/>
            <ac:spMk id="2" creationId="{48DE2516-1009-94B1-279D-F78710190272}"/>
          </ac:spMkLst>
        </pc:spChg>
        <pc:spChg chg="mod">
          <ac:chgData name="Emilia J Rappocciolo" userId="879f8e48-bda6-4e77-b76f-bf556f28e237" providerId="ADAL" clId="{79F68C01-3952-4DE7-9AEE-66A77C6F5280}" dt="2024-10-02T08:54:34.406" v="3630" actId="20577"/>
          <ac:spMkLst>
            <pc:docMk/>
            <pc:sldMk cId="1077972256" sldId="263"/>
            <ac:spMk id="3" creationId="{3CB987C5-F1BE-8617-4967-1D2E95079A6E}"/>
          </ac:spMkLst>
        </pc:spChg>
      </pc:sldChg>
      <pc:sldChg chg="modSp new mod">
        <pc:chgData name="Emilia J Rappocciolo" userId="879f8e48-bda6-4e77-b76f-bf556f28e237" providerId="ADAL" clId="{79F68C01-3952-4DE7-9AEE-66A77C6F5280}" dt="2024-10-02T09:01:12.293" v="3809" actId="20577"/>
        <pc:sldMkLst>
          <pc:docMk/>
          <pc:sldMk cId="1645857693" sldId="264"/>
        </pc:sldMkLst>
        <pc:spChg chg="mod">
          <ac:chgData name="Emilia J Rappocciolo" userId="879f8e48-bda6-4e77-b76f-bf556f28e237" providerId="ADAL" clId="{79F68C01-3952-4DE7-9AEE-66A77C6F5280}" dt="2024-10-02T08:57:46.350" v="3678" actId="1035"/>
          <ac:spMkLst>
            <pc:docMk/>
            <pc:sldMk cId="1645857693" sldId="264"/>
            <ac:spMk id="2" creationId="{9E533923-BFA0-14BE-2267-9BACD1BE5272}"/>
          </ac:spMkLst>
        </pc:spChg>
        <pc:spChg chg="mod">
          <ac:chgData name="Emilia J Rappocciolo" userId="879f8e48-bda6-4e77-b76f-bf556f28e237" providerId="ADAL" clId="{79F68C01-3952-4DE7-9AEE-66A77C6F5280}" dt="2024-10-02T09:01:12.293" v="3809" actId="20577"/>
          <ac:spMkLst>
            <pc:docMk/>
            <pc:sldMk cId="1645857693" sldId="264"/>
            <ac:spMk id="3" creationId="{14F4E56C-4A19-96A2-906B-79DFCB1EE430}"/>
          </ac:spMkLst>
        </pc:spChg>
      </pc:sldChg>
      <pc:sldChg chg="addSp delSp modSp add mod ord">
        <pc:chgData name="Emilia J Rappocciolo" userId="879f8e48-bda6-4e77-b76f-bf556f28e237" providerId="ADAL" clId="{79F68C01-3952-4DE7-9AEE-66A77C6F5280}" dt="2024-10-02T09:14:34.929" v="4110"/>
        <pc:sldMkLst>
          <pc:docMk/>
          <pc:sldMk cId="4166363871" sldId="265"/>
        </pc:sldMkLst>
        <pc:spChg chg="mod">
          <ac:chgData name="Emilia J Rappocciolo" userId="879f8e48-bda6-4e77-b76f-bf556f28e237" providerId="ADAL" clId="{79F68C01-3952-4DE7-9AEE-66A77C6F5280}" dt="2024-10-02T09:13:15.219" v="4104" actId="20577"/>
          <ac:spMkLst>
            <pc:docMk/>
            <pc:sldMk cId="4166363871" sldId="265"/>
            <ac:spMk id="3" creationId="{14F4E56C-4A19-96A2-906B-79DFCB1EE430}"/>
          </ac:spMkLst>
        </pc:spChg>
        <pc:spChg chg="add del">
          <ac:chgData name="Emilia J Rappocciolo" userId="879f8e48-bda6-4e77-b76f-bf556f28e237" providerId="ADAL" clId="{79F68C01-3952-4DE7-9AEE-66A77C6F5280}" dt="2024-10-02T09:01:58.828" v="3813" actId="22"/>
          <ac:spMkLst>
            <pc:docMk/>
            <pc:sldMk cId="4166363871" sldId="265"/>
            <ac:spMk id="5" creationId="{3233E10B-1A88-25A8-E8EB-6C21D07E748A}"/>
          </ac:spMkLst>
        </pc:spChg>
        <pc:spChg chg="add del">
          <ac:chgData name="Emilia J Rappocciolo" userId="879f8e48-bda6-4e77-b76f-bf556f28e237" providerId="ADAL" clId="{79F68C01-3952-4DE7-9AEE-66A77C6F5280}" dt="2024-10-02T09:02:11.970" v="3815" actId="22"/>
          <ac:spMkLst>
            <pc:docMk/>
            <pc:sldMk cId="4166363871" sldId="265"/>
            <ac:spMk id="7" creationId="{88B9D55F-3A04-B3DF-7047-71BE5ED75037}"/>
          </ac:spMkLst>
        </pc:spChg>
        <pc:spChg chg="add del">
          <ac:chgData name="Emilia J Rappocciolo" userId="879f8e48-bda6-4e77-b76f-bf556f28e237" providerId="ADAL" clId="{79F68C01-3952-4DE7-9AEE-66A77C6F5280}" dt="2024-10-02T09:02:46.385" v="3817" actId="478"/>
          <ac:spMkLst>
            <pc:docMk/>
            <pc:sldMk cId="4166363871" sldId="265"/>
            <ac:spMk id="9" creationId="{0756423B-9E75-F9DF-30F8-99AA86E64882}"/>
          </ac:spMkLst>
        </pc:spChg>
        <pc:spChg chg="add del">
          <ac:chgData name="Emilia J Rappocciolo" userId="879f8e48-bda6-4e77-b76f-bf556f28e237" providerId="ADAL" clId="{79F68C01-3952-4DE7-9AEE-66A77C6F5280}" dt="2024-10-02T09:03:15.144" v="3819" actId="22"/>
          <ac:spMkLst>
            <pc:docMk/>
            <pc:sldMk cId="4166363871" sldId="265"/>
            <ac:spMk id="11" creationId="{DBD0E78B-79EA-8B91-4552-0A067094A22D}"/>
          </ac:spMkLst>
        </pc:spChg>
        <pc:spChg chg="add del">
          <ac:chgData name="Emilia J Rappocciolo" userId="879f8e48-bda6-4e77-b76f-bf556f28e237" providerId="ADAL" clId="{79F68C01-3952-4DE7-9AEE-66A77C6F5280}" dt="2024-10-02T09:04:05.116" v="3821" actId="22"/>
          <ac:spMkLst>
            <pc:docMk/>
            <pc:sldMk cId="4166363871" sldId="265"/>
            <ac:spMk id="13" creationId="{26A060C9-CC9D-628F-DDE4-FB5434D498D1}"/>
          </ac:spMkLst>
        </pc:spChg>
      </pc:sldChg>
      <pc:sldChg chg="modSp add mod">
        <pc:chgData name="Emilia J Rappocciolo" userId="879f8e48-bda6-4e77-b76f-bf556f28e237" providerId="ADAL" clId="{79F68C01-3952-4DE7-9AEE-66A77C6F5280}" dt="2024-10-02T09:15:34.426" v="4124" actId="114"/>
        <pc:sldMkLst>
          <pc:docMk/>
          <pc:sldMk cId="4016799066" sldId="266"/>
        </pc:sldMkLst>
        <pc:spChg chg="mod">
          <ac:chgData name="Emilia J Rappocciolo" userId="879f8e48-bda6-4e77-b76f-bf556f28e237" providerId="ADAL" clId="{79F68C01-3952-4DE7-9AEE-66A77C6F5280}" dt="2024-10-02T09:15:34.426" v="4124" actId="114"/>
          <ac:spMkLst>
            <pc:docMk/>
            <pc:sldMk cId="4016799066" sldId="266"/>
            <ac:spMk id="3" creationId="{14F4E56C-4A19-96A2-906B-79DFCB1EE430}"/>
          </ac:spMkLst>
        </pc:spChg>
      </pc:sldChg>
      <pc:sldChg chg="modSp new mod">
        <pc:chgData name="Emilia J Rappocciolo" userId="879f8e48-bda6-4e77-b76f-bf556f28e237" providerId="ADAL" clId="{79F68C01-3952-4DE7-9AEE-66A77C6F5280}" dt="2024-10-02T09:26:15.969" v="4478" actId="20577"/>
        <pc:sldMkLst>
          <pc:docMk/>
          <pc:sldMk cId="3473199678" sldId="267"/>
        </pc:sldMkLst>
        <pc:spChg chg="mod">
          <ac:chgData name="Emilia J Rappocciolo" userId="879f8e48-bda6-4e77-b76f-bf556f28e237" providerId="ADAL" clId="{79F68C01-3952-4DE7-9AEE-66A77C6F5280}" dt="2024-10-02T09:18:03.695" v="4190" actId="1035"/>
          <ac:spMkLst>
            <pc:docMk/>
            <pc:sldMk cId="3473199678" sldId="267"/>
            <ac:spMk id="2" creationId="{1D84CBF2-5CE1-9467-E2B5-5E899D1455C2}"/>
          </ac:spMkLst>
        </pc:spChg>
        <pc:spChg chg="mod">
          <ac:chgData name="Emilia J Rappocciolo" userId="879f8e48-bda6-4e77-b76f-bf556f28e237" providerId="ADAL" clId="{79F68C01-3952-4DE7-9AEE-66A77C6F5280}" dt="2024-10-02T09:26:15.969" v="4478" actId="20577"/>
          <ac:spMkLst>
            <pc:docMk/>
            <pc:sldMk cId="3473199678" sldId="267"/>
            <ac:spMk id="3" creationId="{43F2E01E-A809-1E11-60BE-32BF00AC4F51}"/>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10/2/2024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10/2/2024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10/2/2024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10/2/2024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t>10/2/2024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10/2/2024</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10/2/2024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10/2/2024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10/2/2024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t>10/2/2024</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10/2/2024</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10/2/2024</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891A7B-DED2-8819-516C-8AD93AB00A47}"/>
              </a:ext>
            </a:extLst>
          </p:cNvPr>
          <p:cNvSpPr>
            <a:spLocks noGrp="1"/>
          </p:cNvSpPr>
          <p:nvPr>
            <p:ph type="ctrTitle"/>
          </p:nvPr>
        </p:nvSpPr>
        <p:spPr/>
        <p:txBody>
          <a:bodyPr/>
          <a:lstStyle/>
          <a:p>
            <a:r>
              <a:rPr lang="en-GB" dirty="0"/>
              <a:t>Food Microbiology</a:t>
            </a:r>
            <a:br>
              <a:rPr lang="en-GB" dirty="0"/>
            </a:br>
            <a:r>
              <a:rPr lang="en-GB" dirty="0"/>
              <a:t>lecture 3</a:t>
            </a:r>
          </a:p>
        </p:txBody>
      </p:sp>
      <p:sp>
        <p:nvSpPr>
          <p:cNvPr id="3" name="Subtitle 2">
            <a:extLst>
              <a:ext uri="{FF2B5EF4-FFF2-40B4-BE49-F238E27FC236}">
                <a16:creationId xmlns:a16="http://schemas.microsoft.com/office/drawing/2014/main" id="{1CF2D90F-261D-64FD-966B-6BCCAA33DCA2}"/>
              </a:ext>
            </a:extLst>
          </p:cNvPr>
          <p:cNvSpPr>
            <a:spLocks noGrp="1"/>
          </p:cNvSpPr>
          <p:nvPr>
            <p:ph type="subTitle" idx="1"/>
          </p:nvPr>
        </p:nvSpPr>
        <p:spPr/>
        <p:txBody>
          <a:bodyPr/>
          <a:lstStyle/>
          <a:p>
            <a:r>
              <a:rPr lang="en-GB" dirty="0"/>
              <a:t>NUT343</a:t>
            </a:r>
          </a:p>
          <a:p>
            <a:r>
              <a:rPr lang="en-GB" dirty="0" err="1"/>
              <a:t>Dr.</a:t>
            </a:r>
            <a:r>
              <a:rPr lang="en-GB" dirty="0"/>
              <a:t> Emilia Rappocciolo</a:t>
            </a:r>
          </a:p>
        </p:txBody>
      </p:sp>
    </p:spTree>
    <p:extLst>
      <p:ext uri="{BB962C8B-B14F-4D97-AF65-F5344CB8AC3E}">
        <p14:creationId xmlns:p14="http://schemas.microsoft.com/office/powerpoint/2010/main" val="7732109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533923-BFA0-14BE-2267-9BACD1BE5272}"/>
              </a:ext>
            </a:extLst>
          </p:cNvPr>
          <p:cNvSpPr>
            <a:spLocks noGrp="1"/>
          </p:cNvSpPr>
          <p:nvPr>
            <p:ph type="title"/>
          </p:nvPr>
        </p:nvSpPr>
        <p:spPr>
          <a:xfrm>
            <a:off x="2231136" y="278892"/>
            <a:ext cx="7729728" cy="549783"/>
          </a:xfrm>
        </p:spPr>
        <p:txBody>
          <a:bodyPr>
            <a:normAutofit fontScale="90000"/>
          </a:bodyPr>
          <a:lstStyle/>
          <a:p>
            <a:r>
              <a:rPr lang="en-GB" dirty="0"/>
              <a:t>Spores resistance</a:t>
            </a:r>
          </a:p>
        </p:txBody>
      </p:sp>
      <p:sp>
        <p:nvSpPr>
          <p:cNvPr id="3" name="Content Placeholder 2">
            <a:extLst>
              <a:ext uri="{FF2B5EF4-FFF2-40B4-BE49-F238E27FC236}">
                <a16:creationId xmlns:a16="http://schemas.microsoft.com/office/drawing/2014/main" id="{14F4E56C-4A19-96A2-906B-79DFCB1EE430}"/>
              </a:ext>
            </a:extLst>
          </p:cNvPr>
          <p:cNvSpPr>
            <a:spLocks noGrp="1"/>
          </p:cNvSpPr>
          <p:nvPr>
            <p:ph idx="1"/>
          </p:nvPr>
        </p:nvSpPr>
        <p:spPr>
          <a:xfrm>
            <a:off x="1447799" y="990600"/>
            <a:ext cx="9077325" cy="5588508"/>
          </a:xfrm>
        </p:spPr>
        <p:txBody>
          <a:bodyPr>
            <a:normAutofit lnSpcReduction="10000"/>
          </a:bodyPr>
          <a:lstStyle/>
          <a:p>
            <a:r>
              <a:rPr lang="en-GB" sz="2400" dirty="0"/>
              <a:t>Heat resistance</a:t>
            </a:r>
          </a:p>
          <a:p>
            <a:pPr lvl="1"/>
            <a:r>
              <a:rPr lang="en-GB" sz="2200" dirty="0"/>
              <a:t>Implications in food industry</a:t>
            </a:r>
          </a:p>
          <a:p>
            <a:r>
              <a:rPr lang="en-GB" sz="2400" dirty="0"/>
              <a:t>Best studied form of resistance</a:t>
            </a:r>
          </a:p>
          <a:p>
            <a:r>
              <a:rPr lang="en-GB" sz="2400" dirty="0"/>
              <a:t>Withstand 100 ºC for several minutes</a:t>
            </a:r>
          </a:p>
          <a:p>
            <a:r>
              <a:rPr lang="en-GB" sz="2400" dirty="0"/>
              <a:t>Dt value is used for quantification: Dt is time in min at temp (t) to kill 90% of population (1 log reduction)</a:t>
            </a:r>
          </a:p>
          <a:p>
            <a:r>
              <a:rPr lang="en-GB" sz="2400" dirty="0"/>
              <a:t>The target of heat is not known- DNA is not damaged, no mutations due to heat, but may be proteins</a:t>
            </a:r>
          </a:p>
          <a:p>
            <a:r>
              <a:rPr lang="en-GB" sz="2400" dirty="0"/>
              <a:t>Main goal of commercial sterility is </a:t>
            </a:r>
            <a:r>
              <a:rPr lang="en-GB" sz="2400" i="1" dirty="0"/>
              <a:t>C. botulinum</a:t>
            </a:r>
            <a:r>
              <a:rPr lang="en-GB" sz="2400" dirty="0"/>
              <a:t> spores, the most heat resistant</a:t>
            </a:r>
          </a:p>
          <a:p>
            <a:r>
              <a:rPr lang="en-GB" sz="2400" dirty="0"/>
              <a:t>Spores must be reduced by 12D</a:t>
            </a:r>
          </a:p>
          <a:p>
            <a:r>
              <a:rPr lang="en-GB" sz="2400" dirty="0"/>
              <a:t>12D is the time required in a thermal process for a 12 log reduction of the spores</a:t>
            </a:r>
          </a:p>
          <a:p>
            <a:endParaRPr lang="en-GB" sz="2400" dirty="0"/>
          </a:p>
        </p:txBody>
      </p:sp>
    </p:spTree>
    <p:extLst>
      <p:ext uri="{BB962C8B-B14F-4D97-AF65-F5344CB8AC3E}">
        <p14:creationId xmlns:p14="http://schemas.microsoft.com/office/powerpoint/2010/main" val="40167990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DE2516-1009-94B1-279D-F78710190272}"/>
              </a:ext>
            </a:extLst>
          </p:cNvPr>
          <p:cNvSpPr>
            <a:spLocks noGrp="1"/>
          </p:cNvSpPr>
          <p:nvPr>
            <p:ph type="title"/>
          </p:nvPr>
        </p:nvSpPr>
        <p:spPr>
          <a:xfrm>
            <a:off x="2231136" y="193167"/>
            <a:ext cx="7729728" cy="568833"/>
          </a:xfrm>
        </p:spPr>
        <p:txBody>
          <a:bodyPr>
            <a:normAutofit fontScale="90000"/>
          </a:bodyPr>
          <a:lstStyle/>
          <a:p>
            <a:r>
              <a:rPr lang="en-GB" dirty="0"/>
              <a:t>Importance of spores in food</a:t>
            </a:r>
          </a:p>
        </p:txBody>
      </p:sp>
      <p:sp>
        <p:nvSpPr>
          <p:cNvPr id="3" name="Content Placeholder 2">
            <a:extLst>
              <a:ext uri="{FF2B5EF4-FFF2-40B4-BE49-F238E27FC236}">
                <a16:creationId xmlns:a16="http://schemas.microsoft.com/office/drawing/2014/main" id="{3CB987C5-F1BE-8617-4967-1D2E95079A6E}"/>
              </a:ext>
            </a:extLst>
          </p:cNvPr>
          <p:cNvSpPr>
            <a:spLocks noGrp="1"/>
          </p:cNvSpPr>
          <p:nvPr>
            <p:ph idx="1"/>
          </p:nvPr>
        </p:nvSpPr>
        <p:spPr>
          <a:xfrm>
            <a:off x="1228725" y="876300"/>
            <a:ext cx="9582150" cy="5467350"/>
          </a:xfrm>
        </p:spPr>
        <p:txBody>
          <a:bodyPr>
            <a:normAutofit/>
          </a:bodyPr>
          <a:lstStyle/>
          <a:p>
            <a:r>
              <a:rPr lang="en-GB" sz="2400" dirty="0"/>
              <a:t>Due to their high resistance spores are important factors to be considered in food processing and preservation.</a:t>
            </a:r>
          </a:p>
          <a:p>
            <a:r>
              <a:rPr lang="en-GB" sz="2400" dirty="0"/>
              <a:t>Spores should be either destroyed or prevented from germinating. Alternatively the spores can be induced to germinate and the vegetative cells destroyed by antimicrobial treatment.</a:t>
            </a:r>
          </a:p>
          <a:p>
            <a:r>
              <a:rPr lang="en-GB" sz="2400" dirty="0" err="1"/>
              <a:t>Superdormant</a:t>
            </a:r>
            <a:r>
              <a:rPr lang="en-GB" sz="2400" dirty="0"/>
              <a:t> spores are a problem as they cannot be easily identified and eliminated.</a:t>
            </a:r>
          </a:p>
          <a:p>
            <a:r>
              <a:rPr lang="en-GB" sz="2400" dirty="0"/>
              <a:t>Often a combination of methods is required to overcome the problem.</a:t>
            </a:r>
          </a:p>
        </p:txBody>
      </p:sp>
    </p:spTree>
    <p:extLst>
      <p:ext uri="{BB962C8B-B14F-4D97-AF65-F5344CB8AC3E}">
        <p14:creationId xmlns:p14="http://schemas.microsoft.com/office/powerpoint/2010/main" val="10779722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84CBF2-5CE1-9467-E2B5-5E899D1455C2}"/>
              </a:ext>
            </a:extLst>
          </p:cNvPr>
          <p:cNvSpPr>
            <a:spLocks noGrp="1"/>
          </p:cNvSpPr>
          <p:nvPr>
            <p:ph type="title"/>
          </p:nvPr>
        </p:nvSpPr>
        <p:spPr>
          <a:xfrm>
            <a:off x="2231136" y="193167"/>
            <a:ext cx="7729728" cy="606933"/>
          </a:xfrm>
        </p:spPr>
        <p:txBody>
          <a:bodyPr>
            <a:normAutofit fontScale="90000"/>
          </a:bodyPr>
          <a:lstStyle/>
          <a:p>
            <a:r>
              <a:rPr lang="en-GB" dirty="0"/>
              <a:t>Importance of spores in food</a:t>
            </a:r>
          </a:p>
        </p:txBody>
      </p:sp>
      <p:sp>
        <p:nvSpPr>
          <p:cNvPr id="3" name="Content Placeholder 2">
            <a:extLst>
              <a:ext uri="{FF2B5EF4-FFF2-40B4-BE49-F238E27FC236}">
                <a16:creationId xmlns:a16="http://schemas.microsoft.com/office/drawing/2014/main" id="{43F2E01E-A809-1E11-60BE-32BF00AC4F51}"/>
              </a:ext>
            </a:extLst>
          </p:cNvPr>
          <p:cNvSpPr>
            <a:spLocks noGrp="1"/>
          </p:cNvSpPr>
          <p:nvPr>
            <p:ph idx="1"/>
          </p:nvPr>
        </p:nvSpPr>
        <p:spPr>
          <a:xfrm>
            <a:off x="895349" y="1000125"/>
            <a:ext cx="10487025" cy="5295899"/>
          </a:xfrm>
        </p:spPr>
        <p:txBody>
          <a:bodyPr>
            <a:normAutofit/>
          </a:bodyPr>
          <a:lstStyle/>
          <a:p>
            <a:r>
              <a:rPr lang="en-GB" sz="2400" dirty="0"/>
              <a:t>In the canning of low-acid foods very high heat treatment is employed to achieve commercial sterility that kills spores of all pathogenic bacteria and most spoilage bacteria (except some thermophilic spoilage bacteria)</a:t>
            </a:r>
          </a:p>
          <a:p>
            <a:r>
              <a:rPr lang="en-GB" sz="2400" dirty="0"/>
              <a:t>To prevent germination of spores, depending on the food type: nitrites (in processed meat), low pH (acid products), low AW, or high salt are used.</a:t>
            </a:r>
          </a:p>
          <a:p>
            <a:r>
              <a:rPr lang="en-GB" sz="2400" dirty="0" err="1"/>
              <a:t>Mold</a:t>
            </a:r>
            <a:r>
              <a:rPr lang="en-GB" sz="2400" dirty="0"/>
              <a:t> spores can be destroyed at relatively low pressure (&lt;58,000 Psi) spores of pathogenic and spoilage bacteria require high pressure (&gt; 100,000 Psi) and high temperature (&gt; 90 °C) to obtain commercial sterility</a:t>
            </a:r>
          </a:p>
          <a:p>
            <a:endParaRPr lang="en-GB" sz="2400" dirty="0"/>
          </a:p>
        </p:txBody>
      </p:sp>
    </p:spTree>
    <p:extLst>
      <p:ext uri="{BB962C8B-B14F-4D97-AF65-F5344CB8AC3E}">
        <p14:creationId xmlns:p14="http://schemas.microsoft.com/office/powerpoint/2010/main" val="34731996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D403CC-6D3E-944B-CA5C-90A0BF6F25D4}"/>
              </a:ext>
            </a:extLst>
          </p:cNvPr>
          <p:cNvSpPr>
            <a:spLocks noGrp="1"/>
          </p:cNvSpPr>
          <p:nvPr>
            <p:ph type="title"/>
          </p:nvPr>
        </p:nvSpPr>
        <p:spPr>
          <a:xfrm>
            <a:off x="2231136" y="193167"/>
            <a:ext cx="7729728" cy="616458"/>
          </a:xfrm>
        </p:spPr>
        <p:txBody>
          <a:bodyPr>
            <a:normAutofit fontScale="90000"/>
          </a:bodyPr>
          <a:lstStyle/>
          <a:p>
            <a:r>
              <a:rPr lang="en-GB" dirty="0"/>
              <a:t>Microbial spores</a:t>
            </a:r>
          </a:p>
        </p:txBody>
      </p:sp>
      <p:sp>
        <p:nvSpPr>
          <p:cNvPr id="3" name="Content Placeholder 2">
            <a:extLst>
              <a:ext uri="{FF2B5EF4-FFF2-40B4-BE49-F238E27FC236}">
                <a16:creationId xmlns:a16="http://schemas.microsoft.com/office/drawing/2014/main" id="{86D12182-9410-7BD6-4926-C57635E5B1A1}"/>
              </a:ext>
            </a:extLst>
          </p:cNvPr>
          <p:cNvSpPr>
            <a:spLocks noGrp="1"/>
          </p:cNvSpPr>
          <p:nvPr>
            <p:ph idx="1"/>
          </p:nvPr>
        </p:nvSpPr>
        <p:spPr>
          <a:xfrm>
            <a:off x="1466851" y="933450"/>
            <a:ext cx="9446514" cy="5359028"/>
          </a:xfrm>
        </p:spPr>
        <p:txBody>
          <a:bodyPr>
            <a:normAutofit/>
          </a:bodyPr>
          <a:lstStyle/>
          <a:p>
            <a:r>
              <a:rPr lang="en-GB" sz="2400" dirty="0"/>
              <a:t>Sporulation:</a:t>
            </a:r>
          </a:p>
          <a:p>
            <a:pPr lvl="1"/>
            <a:r>
              <a:rPr lang="en-GB" sz="2200" dirty="0" err="1"/>
              <a:t>Resproduction</a:t>
            </a:r>
            <a:r>
              <a:rPr lang="en-GB" sz="2200" dirty="0"/>
              <a:t>: </a:t>
            </a:r>
            <a:r>
              <a:rPr lang="en-GB" sz="2200" dirty="0" err="1"/>
              <a:t>molds</a:t>
            </a:r>
            <a:r>
              <a:rPr lang="en-GB" sz="2200" dirty="0"/>
              <a:t> and yeast (both sexual and asexual)</a:t>
            </a:r>
          </a:p>
          <a:p>
            <a:pPr lvl="1"/>
            <a:r>
              <a:rPr lang="en-GB" sz="2200" dirty="0"/>
              <a:t>Survival: bacteria</a:t>
            </a:r>
          </a:p>
          <a:p>
            <a:r>
              <a:rPr lang="en-GB" sz="2400" dirty="0" err="1"/>
              <a:t>Mold</a:t>
            </a:r>
            <a:r>
              <a:rPr lang="en-GB" sz="2400" dirty="0"/>
              <a:t> spores: </a:t>
            </a:r>
            <a:r>
              <a:rPr lang="en-GB" sz="2400" dirty="0" err="1"/>
              <a:t>molds</a:t>
            </a:r>
            <a:r>
              <a:rPr lang="en-GB" sz="2400" dirty="0"/>
              <a:t> that form spores by sexual reproduction (zygospores, ascospores) are classified as perfect </a:t>
            </a:r>
            <a:r>
              <a:rPr lang="en-GB" sz="2400" dirty="0" err="1"/>
              <a:t>molds</a:t>
            </a:r>
            <a:r>
              <a:rPr lang="en-GB" sz="2400" dirty="0"/>
              <a:t>, those who form spores by asexual reproduction (conidia) are classified as imperfect </a:t>
            </a:r>
            <a:r>
              <a:rPr lang="en-GB" sz="2400" dirty="0" err="1"/>
              <a:t>molds</a:t>
            </a:r>
            <a:r>
              <a:rPr lang="en-GB" sz="2400" dirty="0"/>
              <a:t>.</a:t>
            </a:r>
          </a:p>
          <a:p>
            <a:pPr lvl="1"/>
            <a:r>
              <a:rPr lang="en-GB" sz="2200" dirty="0"/>
              <a:t>important </a:t>
            </a:r>
            <a:r>
              <a:rPr lang="en-GB" sz="2200" dirty="0" err="1"/>
              <a:t>molds</a:t>
            </a:r>
            <a:r>
              <a:rPr lang="en-GB" sz="2200" dirty="0"/>
              <a:t> in food: Aspergillus, Penicillium, Rhizopus, Mucor </a:t>
            </a:r>
          </a:p>
          <a:p>
            <a:r>
              <a:rPr lang="en-GB" sz="2400" dirty="0"/>
              <a:t>Yeast spores:</a:t>
            </a:r>
          </a:p>
          <a:p>
            <a:pPr lvl="1"/>
            <a:r>
              <a:rPr lang="en-GB" sz="2200" dirty="0"/>
              <a:t>Ascomycetes (true yeast) sexual ascospores</a:t>
            </a:r>
          </a:p>
          <a:p>
            <a:pPr lvl="1"/>
            <a:r>
              <a:rPr lang="en-GB" sz="2200" dirty="0"/>
              <a:t>False yeast: yeast that does not produce spores</a:t>
            </a:r>
          </a:p>
        </p:txBody>
      </p:sp>
    </p:spTree>
    <p:extLst>
      <p:ext uri="{BB962C8B-B14F-4D97-AF65-F5344CB8AC3E}">
        <p14:creationId xmlns:p14="http://schemas.microsoft.com/office/powerpoint/2010/main" val="33273368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BDAF829-52F2-55AD-C28D-29BCC29B17EA}"/>
              </a:ext>
            </a:extLst>
          </p:cNvPr>
          <p:cNvSpPr>
            <a:spLocks noGrp="1"/>
          </p:cNvSpPr>
          <p:nvPr>
            <p:ph type="title"/>
          </p:nvPr>
        </p:nvSpPr>
        <p:spPr>
          <a:xfrm>
            <a:off x="2231136" y="355092"/>
            <a:ext cx="7729728" cy="492633"/>
          </a:xfrm>
        </p:spPr>
        <p:txBody>
          <a:bodyPr>
            <a:normAutofit fontScale="90000"/>
          </a:bodyPr>
          <a:lstStyle/>
          <a:p>
            <a:r>
              <a:rPr lang="en-GB" dirty="0"/>
              <a:t>Fungal spores</a:t>
            </a:r>
          </a:p>
        </p:txBody>
      </p:sp>
      <p:pic>
        <p:nvPicPr>
          <p:cNvPr id="5" name="Picture 4">
            <a:extLst>
              <a:ext uri="{FF2B5EF4-FFF2-40B4-BE49-F238E27FC236}">
                <a16:creationId xmlns:a16="http://schemas.microsoft.com/office/drawing/2014/main" id="{EEA253E2-4683-5079-9A3C-C10AF5CE53C2}"/>
              </a:ext>
            </a:extLst>
          </p:cNvPr>
          <p:cNvPicPr>
            <a:picLocks noChangeAspect="1"/>
          </p:cNvPicPr>
          <p:nvPr/>
        </p:nvPicPr>
        <p:blipFill>
          <a:blip r:embed="rId2"/>
          <a:stretch>
            <a:fillRect/>
          </a:stretch>
        </p:blipFill>
        <p:spPr>
          <a:xfrm>
            <a:off x="3364755" y="1529931"/>
            <a:ext cx="5462489" cy="3798137"/>
          </a:xfrm>
          <a:prstGeom prst="rect">
            <a:avLst/>
          </a:prstGeom>
        </p:spPr>
      </p:pic>
      <p:sp>
        <p:nvSpPr>
          <p:cNvPr id="6" name="Rectangle 5">
            <a:extLst>
              <a:ext uri="{FF2B5EF4-FFF2-40B4-BE49-F238E27FC236}">
                <a16:creationId xmlns:a16="http://schemas.microsoft.com/office/drawing/2014/main" id="{87E471CE-B2FA-F753-5DE5-CB6B9502E148}"/>
              </a:ext>
            </a:extLst>
          </p:cNvPr>
          <p:cNvSpPr/>
          <p:nvPr/>
        </p:nvSpPr>
        <p:spPr>
          <a:xfrm>
            <a:off x="2362200" y="5688605"/>
            <a:ext cx="8229600" cy="954107"/>
          </a:xfrm>
          <a:prstGeom prst="rect">
            <a:avLst/>
          </a:prstGeom>
        </p:spPr>
        <p:txBody>
          <a:bodyPr wrap="square">
            <a:spAutoFit/>
          </a:bodyPr>
          <a:lstStyle/>
          <a:p>
            <a:r>
              <a:rPr lang="en-US" sz="1400" dirty="0">
                <a:latin typeface=""/>
              </a:rPr>
              <a:t>Schematics of spores of molds and yeasts. Conidiophore with </a:t>
            </a:r>
            <a:r>
              <a:rPr lang="en-US" sz="1400" dirty="0" err="1">
                <a:latin typeface=""/>
              </a:rPr>
              <a:t>condial</a:t>
            </a:r>
            <a:r>
              <a:rPr lang="en-US" sz="1400" dirty="0">
                <a:latin typeface=""/>
              </a:rPr>
              <a:t> head and </a:t>
            </a:r>
            <a:r>
              <a:rPr lang="en-US" sz="1400" dirty="0" err="1">
                <a:latin typeface=""/>
              </a:rPr>
              <a:t>condia</a:t>
            </a:r>
            <a:endParaRPr lang="en-US" sz="1400" dirty="0">
              <a:latin typeface=""/>
            </a:endParaRPr>
          </a:p>
          <a:p>
            <a:r>
              <a:rPr lang="en-US" sz="1400" dirty="0">
                <a:latin typeface=""/>
              </a:rPr>
              <a:t>of (a) Aspergillus sp., (b) Penicillium sp., (c) Fusarium sp., (d) </a:t>
            </a:r>
            <a:r>
              <a:rPr lang="en-US" sz="1400" dirty="0" err="1">
                <a:latin typeface=""/>
              </a:rPr>
              <a:t>arthrospore</a:t>
            </a:r>
            <a:r>
              <a:rPr lang="en-US" sz="1400" dirty="0">
                <a:latin typeface=""/>
              </a:rPr>
              <a:t> in </a:t>
            </a:r>
            <a:r>
              <a:rPr lang="en-US" sz="1400" dirty="0" err="1">
                <a:latin typeface=""/>
              </a:rPr>
              <a:t>Geotrichum</a:t>
            </a:r>
            <a:r>
              <a:rPr lang="en-US" sz="1400" dirty="0">
                <a:latin typeface=""/>
              </a:rPr>
              <a:t> sp.,</a:t>
            </a:r>
          </a:p>
          <a:p>
            <a:r>
              <a:rPr lang="en-US" sz="1400" dirty="0">
                <a:latin typeface=""/>
              </a:rPr>
              <a:t>(e) </a:t>
            </a:r>
            <a:r>
              <a:rPr lang="en-US" sz="1400" dirty="0" err="1">
                <a:latin typeface=""/>
              </a:rPr>
              <a:t>sporangiophore</a:t>
            </a:r>
            <a:r>
              <a:rPr lang="en-US" sz="1400" dirty="0">
                <a:latin typeface=""/>
              </a:rPr>
              <a:t> with sporangium containing </a:t>
            </a:r>
            <a:r>
              <a:rPr lang="en-US" sz="1400" dirty="0" err="1">
                <a:latin typeface=""/>
              </a:rPr>
              <a:t>sporangiospores</a:t>
            </a:r>
            <a:r>
              <a:rPr lang="en-US" sz="1400" dirty="0">
                <a:latin typeface=""/>
              </a:rPr>
              <a:t> of Rhizopus sp., (f) </a:t>
            </a:r>
            <a:r>
              <a:rPr lang="en-US" sz="1400" dirty="0" err="1">
                <a:latin typeface=""/>
              </a:rPr>
              <a:t>ascospore</a:t>
            </a:r>
            <a:endParaRPr lang="en-US" sz="1400" dirty="0">
              <a:latin typeface=""/>
            </a:endParaRPr>
          </a:p>
          <a:p>
            <a:r>
              <a:rPr lang="en-US" sz="1400" dirty="0">
                <a:latin typeface=""/>
              </a:rPr>
              <a:t>formation in yeasts by conjugation of (</a:t>
            </a:r>
            <a:r>
              <a:rPr lang="en-US" sz="1400" dirty="0" err="1">
                <a:latin typeface=""/>
              </a:rPr>
              <a:t>i</a:t>
            </a:r>
            <a:r>
              <a:rPr lang="en-US" sz="1400" dirty="0">
                <a:latin typeface=""/>
              </a:rPr>
              <a:t>) mother–daughter and (ii) two separate cells.</a:t>
            </a:r>
            <a:endParaRPr lang="en-US" sz="1400" dirty="0"/>
          </a:p>
        </p:txBody>
      </p:sp>
      <p:sp>
        <p:nvSpPr>
          <p:cNvPr id="7" name="TextBox 6">
            <a:extLst>
              <a:ext uri="{FF2B5EF4-FFF2-40B4-BE49-F238E27FC236}">
                <a16:creationId xmlns:a16="http://schemas.microsoft.com/office/drawing/2014/main" id="{5E22E67B-9621-D8E6-55BA-A0CA9B2E874E}"/>
              </a:ext>
            </a:extLst>
          </p:cNvPr>
          <p:cNvSpPr txBox="1"/>
          <p:nvPr/>
        </p:nvSpPr>
        <p:spPr>
          <a:xfrm>
            <a:off x="3381375" y="3019425"/>
            <a:ext cx="266700" cy="369332"/>
          </a:xfrm>
          <a:prstGeom prst="rect">
            <a:avLst/>
          </a:prstGeom>
          <a:noFill/>
        </p:spPr>
        <p:txBody>
          <a:bodyPr wrap="square" rtlCol="0">
            <a:spAutoFit/>
          </a:bodyPr>
          <a:lstStyle/>
          <a:p>
            <a:r>
              <a:rPr lang="en-GB" dirty="0"/>
              <a:t>a</a:t>
            </a:r>
          </a:p>
        </p:txBody>
      </p:sp>
      <p:sp>
        <p:nvSpPr>
          <p:cNvPr id="2" name="TextBox 1">
            <a:extLst>
              <a:ext uri="{FF2B5EF4-FFF2-40B4-BE49-F238E27FC236}">
                <a16:creationId xmlns:a16="http://schemas.microsoft.com/office/drawing/2014/main" id="{616946FB-118A-6452-4162-2DD0D0B2676C}"/>
              </a:ext>
            </a:extLst>
          </p:cNvPr>
          <p:cNvSpPr txBox="1"/>
          <p:nvPr/>
        </p:nvSpPr>
        <p:spPr>
          <a:xfrm>
            <a:off x="5048250" y="3000375"/>
            <a:ext cx="266700" cy="369332"/>
          </a:xfrm>
          <a:prstGeom prst="rect">
            <a:avLst/>
          </a:prstGeom>
          <a:noFill/>
        </p:spPr>
        <p:txBody>
          <a:bodyPr wrap="square" rtlCol="0">
            <a:spAutoFit/>
          </a:bodyPr>
          <a:lstStyle/>
          <a:p>
            <a:r>
              <a:rPr lang="en-GB" dirty="0"/>
              <a:t>b</a:t>
            </a:r>
          </a:p>
        </p:txBody>
      </p:sp>
      <p:sp>
        <p:nvSpPr>
          <p:cNvPr id="3" name="TextBox 2">
            <a:extLst>
              <a:ext uri="{FF2B5EF4-FFF2-40B4-BE49-F238E27FC236}">
                <a16:creationId xmlns:a16="http://schemas.microsoft.com/office/drawing/2014/main" id="{6C3D9C72-74F0-338A-369F-146A0AD60E28}"/>
              </a:ext>
            </a:extLst>
          </p:cNvPr>
          <p:cNvSpPr txBox="1"/>
          <p:nvPr/>
        </p:nvSpPr>
        <p:spPr>
          <a:xfrm>
            <a:off x="6838950" y="3000375"/>
            <a:ext cx="266700" cy="369332"/>
          </a:xfrm>
          <a:prstGeom prst="rect">
            <a:avLst/>
          </a:prstGeom>
          <a:noFill/>
        </p:spPr>
        <p:txBody>
          <a:bodyPr wrap="square" rtlCol="0">
            <a:spAutoFit/>
          </a:bodyPr>
          <a:lstStyle/>
          <a:p>
            <a:r>
              <a:rPr lang="en-GB" dirty="0"/>
              <a:t>c</a:t>
            </a:r>
          </a:p>
        </p:txBody>
      </p:sp>
      <p:sp>
        <p:nvSpPr>
          <p:cNvPr id="8" name="TextBox 7">
            <a:extLst>
              <a:ext uri="{FF2B5EF4-FFF2-40B4-BE49-F238E27FC236}">
                <a16:creationId xmlns:a16="http://schemas.microsoft.com/office/drawing/2014/main" id="{2F1E429D-64A7-A2CD-D712-1A17C5E298BE}"/>
              </a:ext>
            </a:extLst>
          </p:cNvPr>
          <p:cNvSpPr txBox="1"/>
          <p:nvPr/>
        </p:nvSpPr>
        <p:spPr>
          <a:xfrm>
            <a:off x="3533775" y="5238750"/>
            <a:ext cx="266700" cy="369332"/>
          </a:xfrm>
          <a:prstGeom prst="rect">
            <a:avLst/>
          </a:prstGeom>
          <a:noFill/>
        </p:spPr>
        <p:txBody>
          <a:bodyPr wrap="square" rtlCol="0">
            <a:spAutoFit/>
          </a:bodyPr>
          <a:lstStyle/>
          <a:p>
            <a:r>
              <a:rPr lang="en-GB" dirty="0"/>
              <a:t>d</a:t>
            </a:r>
          </a:p>
        </p:txBody>
      </p:sp>
      <p:sp>
        <p:nvSpPr>
          <p:cNvPr id="9" name="TextBox 8">
            <a:extLst>
              <a:ext uri="{FF2B5EF4-FFF2-40B4-BE49-F238E27FC236}">
                <a16:creationId xmlns:a16="http://schemas.microsoft.com/office/drawing/2014/main" id="{4464FA8A-703E-8A59-214D-AE1B8551A0C6}"/>
              </a:ext>
            </a:extLst>
          </p:cNvPr>
          <p:cNvSpPr txBox="1"/>
          <p:nvPr/>
        </p:nvSpPr>
        <p:spPr>
          <a:xfrm>
            <a:off x="5067300" y="5219700"/>
            <a:ext cx="266700" cy="369332"/>
          </a:xfrm>
          <a:prstGeom prst="rect">
            <a:avLst/>
          </a:prstGeom>
          <a:noFill/>
        </p:spPr>
        <p:txBody>
          <a:bodyPr wrap="square" rtlCol="0">
            <a:spAutoFit/>
          </a:bodyPr>
          <a:lstStyle/>
          <a:p>
            <a:r>
              <a:rPr lang="en-GB" dirty="0"/>
              <a:t>e</a:t>
            </a:r>
          </a:p>
        </p:txBody>
      </p:sp>
      <p:sp>
        <p:nvSpPr>
          <p:cNvPr id="10" name="TextBox 9">
            <a:extLst>
              <a:ext uri="{FF2B5EF4-FFF2-40B4-BE49-F238E27FC236}">
                <a16:creationId xmlns:a16="http://schemas.microsoft.com/office/drawing/2014/main" id="{228FE9AA-5196-DBF4-5550-5D6B896DF856}"/>
              </a:ext>
            </a:extLst>
          </p:cNvPr>
          <p:cNvSpPr txBox="1"/>
          <p:nvPr/>
        </p:nvSpPr>
        <p:spPr>
          <a:xfrm>
            <a:off x="6962775" y="5267325"/>
            <a:ext cx="266700" cy="369332"/>
          </a:xfrm>
          <a:prstGeom prst="rect">
            <a:avLst/>
          </a:prstGeom>
          <a:noFill/>
        </p:spPr>
        <p:txBody>
          <a:bodyPr wrap="square" rtlCol="0">
            <a:spAutoFit/>
          </a:bodyPr>
          <a:lstStyle/>
          <a:p>
            <a:r>
              <a:rPr lang="en-GB" dirty="0"/>
              <a:t>f</a:t>
            </a:r>
          </a:p>
        </p:txBody>
      </p:sp>
      <p:sp>
        <p:nvSpPr>
          <p:cNvPr id="11" name="TextBox 10">
            <a:extLst>
              <a:ext uri="{FF2B5EF4-FFF2-40B4-BE49-F238E27FC236}">
                <a16:creationId xmlns:a16="http://schemas.microsoft.com/office/drawing/2014/main" id="{84A78424-F048-ECCD-BC9C-78CD714E506C}"/>
              </a:ext>
            </a:extLst>
          </p:cNvPr>
          <p:cNvSpPr txBox="1"/>
          <p:nvPr/>
        </p:nvSpPr>
        <p:spPr>
          <a:xfrm>
            <a:off x="8401050" y="3933825"/>
            <a:ext cx="266700" cy="369332"/>
          </a:xfrm>
          <a:prstGeom prst="rect">
            <a:avLst/>
          </a:prstGeom>
          <a:noFill/>
        </p:spPr>
        <p:txBody>
          <a:bodyPr wrap="square" rtlCol="0">
            <a:spAutoFit/>
          </a:bodyPr>
          <a:lstStyle/>
          <a:p>
            <a:r>
              <a:rPr lang="en-GB" dirty="0"/>
              <a:t>i</a:t>
            </a:r>
          </a:p>
        </p:txBody>
      </p:sp>
      <p:sp>
        <p:nvSpPr>
          <p:cNvPr id="12" name="TextBox 11">
            <a:extLst>
              <a:ext uri="{FF2B5EF4-FFF2-40B4-BE49-F238E27FC236}">
                <a16:creationId xmlns:a16="http://schemas.microsoft.com/office/drawing/2014/main" id="{240B9EED-78BF-8E28-2520-4C037C6E2BF1}"/>
              </a:ext>
            </a:extLst>
          </p:cNvPr>
          <p:cNvSpPr txBox="1"/>
          <p:nvPr/>
        </p:nvSpPr>
        <p:spPr>
          <a:xfrm>
            <a:off x="8201025" y="4914900"/>
            <a:ext cx="476250" cy="369332"/>
          </a:xfrm>
          <a:prstGeom prst="rect">
            <a:avLst/>
          </a:prstGeom>
          <a:noFill/>
        </p:spPr>
        <p:txBody>
          <a:bodyPr wrap="square" rtlCol="0">
            <a:spAutoFit/>
          </a:bodyPr>
          <a:lstStyle/>
          <a:p>
            <a:r>
              <a:rPr lang="en-GB" dirty="0"/>
              <a:t>ii</a:t>
            </a:r>
          </a:p>
        </p:txBody>
      </p:sp>
    </p:spTree>
    <p:extLst>
      <p:ext uri="{BB962C8B-B14F-4D97-AF65-F5344CB8AC3E}">
        <p14:creationId xmlns:p14="http://schemas.microsoft.com/office/powerpoint/2010/main" val="23155966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B688E73-AA0A-9E44-DC7F-1EA2BD687D6C}"/>
              </a:ext>
            </a:extLst>
          </p:cNvPr>
          <p:cNvSpPr>
            <a:spLocks noGrp="1"/>
          </p:cNvSpPr>
          <p:nvPr>
            <p:ph type="title"/>
          </p:nvPr>
        </p:nvSpPr>
        <p:spPr>
          <a:xfrm>
            <a:off x="2231136" y="31242"/>
            <a:ext cx="7729728" cy="654558"/>
          </a:xfrm>
        </p:spPr>
        <p:txBody>
          <a:bodyPr>
            <a:normAutofit fontScale="90000"/>
          </a:bodyPr>
          <a:lstStyle/>
          <a:p>
            <a:r>
              <a:rPr lang="en-GB" dirty="0"/>
              <a:t>Bacterial spores – endospores </a:t>
            </a:r>
          </a:p>
        </p:txBody>
      </p:sp>
      <p:sp>
        <p:nvSpPr>
          <p:cNvPr id="4" name="Content Placeholder 3">
            <a:extLst>
              <a:ext uri="{FF2B5EF4-FFF2-40B4-BE49-F238E27FC236}">
                <a16:creationId xmlns:a16="http://schemas.microsoft.com/office/drawing/2014/main" id="{E920994A-F158-446E-67DF-7BDDEE8CC12F}"/>
              </a:ext>
            </a:extLst>
          </p:cNvPr>
          <p:cNvSpPr>
            <a:spLocks noGrp="1"/>
          </p:cNvSpPr>
          <p:nvPr>
            <p:ph idx="1"/>
          </p:nvPr>
        </p:nvSpPr>
        <p:spPr>
          <a:xfrm>
            <a:off x="1476375" y="1133476"/>
            <a:ext cx="9372600" cy="5295900"/>
          </a:xfrm>
        </p:spPr>
        <p:txBody>
          <a:bodyPr>
            <a:normAutofit/>
          </a:bodyPr>
          <a:lstStyle/>
          <a:p>
            <a:r>
              <a:rPr lang="en-GB" sz="2400" dirty="0"/>
              <a:t>Endospores are a differentiated form of the cell produced to promote survival</a:t>
            </a:r>
          </a:p>
          <a:p>
            <a:r>
              <a:rPr lang="en-GB" sz="2400" dirty="0"/>
              <a:t>Only a few bacterial genera have the ability to form spores:</a:t>
            </a:r>
            <a:r>
              <a:rPr lang="en-GB" sz="2400" i="1" dirty="0"/>
              <a:t> </a:t>
            </a:r>
            <a:r>
              <a:rPr lang="en-GB" sz="2400" dirty="0"/>
              <a:t>the Gram positive </a:t>
            </a:r>
            <a:r>
              <a:rPr lang="en-GB" sz="2400" i="1" dirty="0"/>
              <a:t>Bacillus, Alicyclobacillus, Clostridium, </a:t>
            </a:r>
            <a:r>
              <a:rPr lang="en-GB" sz="2400" i="1" dirty="0" err="1"/>
              <a:t>Sporolactobacillus</a:t>
            </a:r>
            <a:r>
              <a:rPr lang="en-GB" sz="2400" i="1" dirty="0"/>
              <a:t>, </a:t>
            </a:r>
            <a:r>
              <a:rPr lang="en-GB" sz="2400" dirty="0"/>
              <a:t>and the Gram negative</a:t>
            </a:r>
            <a:r>
              <a:rPr lang="en-GB" sz="2400" i="1" dirty="0"/>
              <a:t> </a:t>
            </a:r>
            <a:r>
              <a:rPr lang="en-GB" sz="2400" i="1" dirty="0" err="1"/>
              <a:t>Desulfotomaculum</a:t>
            </a:r>
            <a:r>
              <a:rPr lang="en-GB" sz="2400" i="1" dirty="0"/>
              <a:t>.</a:t>
            </a:r>
          </a:p>
          <a:p>
            <a:r>
              <a:rPr lang="en-GB" sz="2400" dirty="0"/>
              <a:t>Endospores are composed of several layers with the core at the centre. The core contains DNA, a few ribosomes, enzymes, </a:t>
            </a:r>
            <a:r>
              <a:rPr lang="en-GB" sz="2400" dirty="0" err="1"/>
              <a:t>dipicolinic</a:t>
            </a:r>
            <a:r>
              <a:rPr lang="en-GB" sz="2400" dirty="0"/>
              <a:t> acid, and very little water. The core is surrounded by: inner membrane, germ cell wall, cortex, outer membrane, coat, and in some cases </a:t>
            </a:r>
            <a:r>
              <a:rPr lang="en-GB" sz="2400" dirty="0" err="1"/>
              <a:t>exosporium</a:t>
            </a:r>
            <a:r>
              <a:rPr lang="en-GB" sz="2400" dirty="0"/>
              <a:t>.</a:t>
            </a:r>
          </a:p>
          <a:p>
            <a:r>
              <a:rPr lang="en-GB" sz="2400" dirty="0"/>
              <a:t>Spores are metabolically inactive and can survive for years.</a:t>
            </a:r>
          </a:p>
        </p:txBody>
      </p:sp>
    </p:spTree>
    <p:extLst>
      <p:ext uri="{BB962C8B-B14F-4D97-AF65-F5344CB8AC3E}">
        <p14:creationId xmlns:p14="http://schemas.microsoft.com/office/powerpoint/2010/main" val="12402346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F823EF69-AD7E-3C18-C5D0-D015F0AE6530}"/>
              </a:ext>
            </a:extLst>
          </p:cNvPr>
          <p:cNvPicPr>
            <a:picLocks noChangeAspect="1"/>
          </p:cNvPicPr>
          <p:nvPr/>
        </p:nvPicPr>
        <p:blipFill>
          <a:blip r:embed="rId2"/>
          <a:stretch>
            <a:fillRect/>
          </a:stretch>
        </p:blipFill>
        <p:spPr>
          <a:xfrm>
            <a:off x="1743075" y="704850"/>
            <a:ext cx="8096250" cy="3086100"/>
          </a:xfrm>
          <a:prstGeom prst="rect">
            <a:avLst/>
          </a:prstGeom>
        </p:spPr>
      </p:pic>
      <p:pic>
        <p:nvPicPr>
          <p:cNvPr id="8" name="Picture 7">
            <a:extLst>
              <a:ext uri="{FF2B5EF4-FFF2-40B4-BE49-F238E27FC236}">
                <a16:creationId xmlns:a16="http://schemas.microsoft.com/office/drawing/2014/main" id="{5F8B2D73-6315-4983-6FE2-A4B2E120CB48}"/>
              </a:ext>
            </a:extLst>
          </p:cNvPr>
          <p:cNvPicPr>
            <a:picLocks noChangeAspect="1"/>
          </p:cNvPicPr>
          <p:nvPr/>
        </p:nvPicPr>
        <p:blipFill>
          <a:blip r:embed="rId3"/>
          <a:stretch>
            <a:fillRect/>
          </a:stretch>
        </p:blipFill>
        <p:spPr>
          <a:xfrm>
            <a:off x="2800350" y="4090616"/>
            <a:ext cx="5800725" cy="2423934"/>
          </a:xfrm>
          <a:prstGeom prst="rect">
            <a:avLst/>
          </a:prstGeom>
        </p:spPr>
      </p:pic>
    </p:spTree>
    <p:extLst>
      <p:ext uri="{BB962C8B-B14F-4D97-AF65-F5344CB8AC3E}">
        <p14:creationId xmlns:p14="http://schemas.microsoft.com/office/powerpoint/2010/main" val="21606488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691986-CD32-5C76-C7FF-C271530ED773}"/>
              </a:ext>
            </a:extLst>
          </p:cNvPr>
          <p:cNvSpPr>
            <a:spLocks noGrp="1"/>
          </p:cNvSpPr>
          <p:nvPr>
            <p:ph type="title"/>
          </p:nvPr>
        </p:nvSpPr>
        <p:spPr>
          <a:xfrm>
            <a:off x="2231136" y="259842"/>
            <a:ext cx="7729728" cy="730758"/>
          </a:xfrm>
        </p:spPr>
        <p:txBody>
          <a:bodyPr>
            <a:normAutofit fontScale="90000"/>
          </a:bodyPr>
          <a:lstStyle/>
          <a:p>
            <a:r>
              <a:rPr lang="en-GB" dirty="0"/>
              <a:t>sporulation</a:t>
            </a:r>
          </a:p>
        </p:txBody>
      </p:sp>
      <p:sp>
        <p:nvSpPr>
          <p:cNvPr id="3" name="Content Placeholder 2">
            <a:extLst>
              <a:ext uri="{FF2B5EF4-FFF2-40B4-BE49-F238E27FC236}">
                <a16:creationId xmlns:a16="http://schemas.microsoft.com/office/drawing/2014/main" id="{52F75B88-604F-EB6D-C7EB-563F19B7CF4D}"/>
              </a:ext>
            </a:extLst>
          </p:cNvPr>
          <p:cNvSpPr>
            <a:spLocks noGrp="1"/>
          </p:cNvSpPr>
          <p:nvPr>
            <p:ph idx="1"/>
          </p:nvPr>
        </p:nvSpPr>
        <p:spPr>
          <a:xfrm>
            <a:off x="1323974" y="1114426"/>
            <a:ext cx="9629775" cy="5305424"/>
          </a:xfrm>
        </p:spPr>
        <p:txBody>
          <a:bodyPr>
            <a:normAutofit/>
          </a:bodyPr>
          <a:lstStyle/>
          <a:p>
            <a:r>
              <a:rPr lang="en-GB" sz="2400" dirty="0"/>
              <a:t>Sporulation is triggered by changes in environment. Lack of nutrients, changes in pH or temperature, and overcrowding, are examples of triggers.</a:t>
            </a:r>
          </a:p>
          <a:p>
            <a:r>
              <a:rPr lang="en-GB" sz="2400" dirty="0"/>
              <a:t>The process is complex and genetically controlled. Several genes are required to direct the differentiation of the cell from vegetative cell to endospore.</a:t>
            </a:r>
          </a:p>
          <a:p>
            <a:r>
              <a:rPr lang="en-GB" sz="2400" dirty="0"/>
              <a:t>Before sporulation the DNA is replicated.</a:t>
            </a:r>
          </a:p>
          <a:p>
            <a:r>
              <a:rPr lang="en-GB" sz="2400" dirty="0"/>
              <a:t>The process is long and might take up to 8 hours to be completed.</a:t>
            </a:r>
          </a:p>
        </p:txBody>
      </p:sp>
    </p:spTree>
    <p:extLst>
      <p:ext uri="{BB962C8B-B14F-4D97-AF65-F5344CB8AC3E}">
        <p14:creationId xmlns:p14="http://schemas.microsoft.com/office/powerpoint/2010/main" val="40354464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179D72-360F-F4C8-10ED-BE98DDAB9878}"/>
              </a:ext>
            </a:extLst>
          </p:cNvPr>
          <p:cNvSpPr>
            <a:spLocks noGrp="1"/>
          </p:cNvSpPr>
          <p:nvPr>
            <p:ph type="title"/>
          </p:nvPr>
        </p:nvSpPr>
        <p:spPr>
          <a:xfrm>
            <a:off x="2231136" y="336042"/>
            <a:ext cx="7729728" cy="654558"/>
          </a:xfrm>
        </p:spPr>
        <p:txBody>
          <a:bodyPr>
            <a:normAutofit fontScale="90000"/>
          </a:bodyPr>
          <a:lstStyle/>
          <a:p>
            <a:r>
              <a:rPr lang="en-GB" dirty="0"/>
              <a:t>Dormancy, activation, germination</a:t>
            </a:r>
          </a:p>
        </p:txBody>
      </p:sp>
      <p:sp>
        <p:nvSpPr>
          <p:cNvPr id="3" name="Content Placeholder 2">
            <a:extLst>
              <a:ext uri="{FF2B5EF4-FFF2-40B4-BE49-F238E27FC236}">
                <a16:creationId xmlns:a16="http://schemas.microsoft.com/office/drawing/2014/main" id="{C544F439-60F9-9D6F-C29C-73D017785A62}"/>
              </a:ext>
            </a:extLst>
          </p:cNvPr>
          <p:cNvSpPr>
            <a:spLocks noGrp="1"/>
          </p:cNvSpPr>
          <p:nvPr>
            <p:ph idx="1"/>
          </p:nvPr>
        </p:nvSpPr>
        <p:spPr>
          <a:xfrm>
            <a:off x="1857375" y="1219200"/>
            <a:ext cx="8989314" cy="4520827"/>
          </a:xfrm>
        </p:spPr>
        <p:txBody>
          <a:bodyPr>
            <a:normAutofit fontScale="92500"/>
          </a:bodyPr>
          <a:lstStyle/>
          <a:p>
            <a:r>
              <a:rPr lang="en-GB" sz="2400" dirty="0"/>
              <a:t>Dormancy: Metabolic inactivity of the spore, due mostly to the low water content in the core that reduces chemical reactions.</a:t>
            </a:r>
          </a:p>
          <a:p>
            <a:r>
              <a:rPr lang="en-GB" sz="2400" dirty="0"/>
              <a:t>Also low content of ATP.</a:t>
            </a:r>
          </a:p>
          <a:p>
            <a:r>
              <a:rPr lang="en-GB" sz="2400" dirty="0"/>
              <a:t>Spores can become activated by external signals. An activated spore might not germinate if the environmental conditions are not suitable</a:t>
            </a:r>
          </a:p>
          <a:p>
            <a:r>
              <a:rPr lang="en-GB" sz="2400" dirty="0"/>
              <a:t>Germination involves re-hydration of core, excretion of calcium and </a:t>
            </a:r>
            <a:r>
              <a:rPr lang="en-GB" sz="2400" dirty="0" err="1"/>
              <a:t>dipicolinic</a:t>
            </a:r>
            <a:r>
              <a:rPr lang="en-GB" sz="2400" dirty="0"/>
              <a:t> acid. Initiation of metabolic activity, activation of protein and cortex-lytic enzymes, and release of cortex-lytic products.</a:t>
            </a:r>
          </a:p>
          <a:p>
            <a:r>
              <a:rPr lang="en-GB" sz="2400" dirty="0"/>
              <a:t>After the spore germinates it outgrows. Swelling of the spore due to water and nutrients uptake. Repair and synthesis of RNA, proteins, and materials for cells membrane and wall. Emergence of the vegetative cell.</a:t>
            </a:r>
          </a:p>
        </p:txBody>
      </p:sp>
    </p:spTree>
    <p:extLst>
      <p:ext uri="{BB962C8B-B14F-4D97-AF65-F5344CB8AC3E}">
        <p14:creationId xmlns:p14="http://schemas.microsoft.com/office/powerpoint/2010/main" val="40214140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533923-BFA0-14BE-2267-9BACD1BE5272}"/>
              </a:ext>
            </a:extLst>
          </p:cNvPr>
          <p:cNvSpPr>
            <a:spLocks noGrp="1"/>
          </p:cNvSpPr>
          <p:nvPr>
            <p:ph type="title"/>
          </p:nvPr>
        </p:nvSpPr>
        <p:spPr>
          <a:xfrm>
            <a:off x="2231136" y="278892"/>
            <a:ext cx="7729728" cy="549783"/>
          </a:xfrm>
        </p:spPr>
        <p:txBody>
          <a:bodyPr>
            <a:normAutofit fontScale="90000"/>
          </a:bodyPr>
          <a:lstStyle/>
          <a:p>
            <a:r>
              <a:rPr lang="en-GB" dirty="0"/>
              <a:t>Spores resistance</a:t>
            </a:r>
          </a:p>
        </p:txBody>
      </p:sp>
      <p:sp>
        <p:nvSpPr>
          <p:cNvPr id="3" name="Content Placeholder 2">
            <a:extLst>
              <a:ext uri="{FF2B5EF4-FFF2-40B4-BE49-F238E27FC236}">
                <a16:creationId xmlns:a16="http://schemas.microsoft.com/office/drawing/2014/main" id="{14F4E56C-4A19-96A2-906B-79DFCB1EE430}"/>
              </a:ext>
            </a:extLst>
          </p:cNvPr>
          <p:cNvSpPr>
            <a:spLocks noGrp="1"/>
          </p:cNvSpPr>
          <p:nvPr>
            <p:ph idx="1"/>
          </p:nvPr>
        </p:nvSpPr>
        <p:spPr>
          <a:xfrm>
            <a:off x="1447799" y="990600"/>
            <a:ext cx="9077325" cy="5588508"/>
          </a:xfrm>
        </p:spPr>
        <p:txBody>
          <a:bodyPr>
            <a:normAutofit fontScale="92500" lnSpcReduction="10000"/>
          </a:bodyPr>
          <a:lstStyle/>
          <a:p>
            <a:r>
              <a:rPr lang="en-GB" sz="2400" dirty="0"/>
              <a:t>Compared with growing cells, spores of</a:t>
            </a:r>
            <a:r>
              <a:rPr lang="en-GB" sz="2400" i="1" dirty="0"/>
              <a:t> Bacillus</a:t>
            </a:r>
            <a:r>
              <a:rPr lang="en-GB" sz="2400" dirty="0"/>
              <a:t> species in water:</a:t>
            </a:r>
          </a:p>
          <a:p>
            <a:pPr lvl="1"/>
            <a:r>
              <a:rPr lang="en-GB" sz="2200" dirty="0"/>
              <a:t>Are resistant to ~40°C and higher temperatures</a:t>
            </a:r>
          </a:p>
          <a:p>
            <a:pPr lvl="1"/>
            <a:r>
              <a:rPr lang="en-GB" sz="2400" dirty="0"/>
              <a:t>Can survive multiple cycles of freezing, drying and rehydration with no loss in viability</a:t>
            </a:r>
          </a:p>
          <a:p>
            <a:pPr lvl="1"/>
            <a:r>
              <a:rPr lang="en-GB" sz="2400" dirty="0"/>
              <a:t>Are 10- to 50-fold more resistant to UV radiation</a:t>
            </a:r>
          </a:p>
          <a:p>
            <a:pPr lvl="1"/>
            <a:r>
              <a:rPr lang="en-GB" sz="2400" dirty="0"/>
              <a:t>Are extremely resistant to acids, bases oxidizing agents, aldehydes..... </a:t>
            </a:r>
          </a:p>
          <a:p>
            <a:pPr lvl="1"/>
            <a:r>
              <a:rPr lang="en-GB" sz="2400" dirty="0"/>
              <a:t>Can survive pressures as high as 8,000 atmospheres </a:t>
            </a:r>
          </a:p>
          <a:p>
            <a:pPr lvl="1"/>
            <a:r>
              <a:rPr lang="en-GB" sz="2400" dirty="0"/>
              <a:t>Can survive processing/sterilization </a:t>
            </a:r>
          </a:p>
          <a:p>
            <a:r>
              <a:rPr lang="en-GB" sz="2600" dirty="0"/>
              <a:t>Spore resistance is due to many factors:</a:t>
            </a:r>
          </a:p>
          <a:p>
            <a:pPr lvl="1"/>
            <a:r>
              <a:rPr lang="en-GB" sz="2200" dirty="0"/>
              <a:t> the spore coats protect against lytic enzyme </a:t>
            </a:r>
          </a:p>
          <a:p>
            <a:pPr lvl="1"/>
            <a:r>
              <a:rPr lang="en-GB" sz="2200" dirty="0"/>
              <a:t>spore inner membrane lack of permeability</a:t>
            </a:r>
          </a:p>
          <a:p>
            <a:pPr lvl="1"/>
            <a:r>
              <a:rPr lang="en-GB" sz="2200" dirty="0"/>
              <a:t>low core hydration,</a:t>
            </a:r>
          </a:p>
          <a:p>
            <a:pPr lvl="1"/>
            <a:r>
              <a:rPr lang="en-GB" sz="2400" dirty="0"/>
              <a:t>specific mechanisms for protecting and repairing spore DNA </a:t>
            </a:r>
          </a:p>
          <a:p>
            <a:endParaRPr lang="en-GB" sz="2400" dirty="0"/>
          </a:p>
        </p:txBody>
      </p:sp>
    </p:spTree>
    <p:extLst>
      <p:ext uri="{BB962C8B-B14F-4D97-AF65-F5344CB8AC3E}">
        <p14:creationId xmlns:p14="http://schemas.microsoft.com/office/powerpoint/2010/main" val="16458576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533923-BFA0-14BE-2267-9BACD1BE5272}"/>
              </a:ext>
            </a:extLst>
          </p:cNvPr>
          <p:cNvSpPr>
            <a:spLocks noGrp="1"/>
          </p:cNvSpPr>
          <p:nvPr>
            <p:ph type="title"/>
          </p:nvPr>
        </p:nvSpPr>
        <p:spPr>
          <a:xfrm>
            <a:off x="2231136" y="278892"/>
            <a:ext cx="7729728" cy="549783"/>
          </a:xfrm>
        </p:spPr>
        <p:txBody>
          <a:bodyPr>
            <a:normAutofit fontScale="90000"/>
          </a:bodyPr>
          <a:lstStyle/>
          <a:p>
            <a:r>
              <a:rPr lang="en-GB" dirty="0"/>
              <a:t>Spores resistance</a:t>
            </a:r>
          </a:p>
        </p:txBody>
      </p:sp>
      <p:sp>
        <p:nvSpPr>
          <p:cNvPr id="3" name="Content Placeholder 2">
            <a:extLst>
              <a:ext uri="{FF2B5EF4-FFF2-40B4-BE49-F238E27FC236}">
                <a16:creationId xmlns:a16="http://schemas.microsoft.com/office/drawing/2014/main" id="{14F4E56C-4A19-96A2-906B-79DFCB1EE430}"/>
              </a:ext>
            </a:extLst>
          </p:cNvPr>
          <p:cNvSpPr>
            <a:spLocks noGrp="1"/>
          </p:cNvSpPr>
          <p:nvPr>
            <p:ph idx="1"/>
          </p:nvPr>
        </p:nvSpPr>
        <p:spPr>
          <a:xfrm>
            <a:off x="1447799" y="990600"/>
            <a:ext cx="9077325" cy="5588508"/>
          </a:xfrm>
        </p:spPr>
        <p:txBody>
          <a:bodyPr>
            <a:normAutofit/>
          </a:bodyPr>
          <a:lstStyle/>
          <a:p>
            <a:r>
              <a:rPr lang="en-GB" sz="2400" dirty="0"/>
              <a:t>Resistance to freezing and </a:t>
            </a:r>
            <a:r>
              <a:rPr lang="en-GB" sz="2400" dirty="0" err="1"/>
              <a:t>dessication</a:t>
            </a:r>
            <a:r>
              <a:rPr lang="en-GB" sz="2400" dirty="0"/>
              <a:t>. Mostly due to the presence of </a:t>
            </a:r>
            <a:r>
              <a:rPr lang="en-GB" sz="2400" b="1" dirty="0"/>
              <a:t>S</a:t>
            </a:r>
            <a:r>
              <a:rPr lang="en-GB" sz="2400" dirty="0"/>
              <a:t>mall </a:t>
            </a:r>
            <a:r>
              <a:rPr lang="en-GB" sz="2400" b="1" dirty="0"/>
              <a:t>A</a:t>
            </a:r>
            <a:r>
              <a:rPr lang="en-GB" sz="2400" dirty="0"/>
              <a:t>cid-soluble </a:t>
            </a:r>
            <a:r>
              <a:rPr lang="en-GB" sz="2400" b="1" dirty="0"/>
              <a:t>S</a:t>
            </a:r>
            <a:r>
              <a:rPr lang="en-GB" sz="2400" dirty="0"/>
              <a:t>mall </a:t>
            </a:r>
            <a:r>
              <a:rPr lang="en-GB" sz="2400" b="1" dirty="0"/>
              <a:t>P</a:t>
            </a:r>
            <a:r>
              <a:rPr lang="en-GB" sz="2400" dirty="0"/>
              <a:t>roteins (SASP) and </a:t>
            </a:r>
            <a:r>
              <a:rPr lang="en-GB" sz="2400" dirty="0" err="1"/>
              <a:t>dipicolinic</a:t>
            </a:r>
            <a:r>
              <a:rPr lang="en-GB" sz="2400" dirty="0"/>
              <a:t> acid.</a:t>
            </a:r>
          </a:p>
          <a:p>
            <a:r>
              <a:rPr lang="en-GB" sz="2400" dirty="0"/>
              <a:t>Resistance to high pressure &gt;12,000 atmospheres (1atm~15 </a:t>
            </a:r>
            <a:r>
              <a:rPr lang="en-GB" sz="2400" dirty="0" err="1"/>
              <a:t>pSi</a:t>
            </a:r>
            <a:r>
              <a:rPr lang="en-GB" sz="2400" dirty="0"/>
              <a:t>). Lower pressure allows spore germination and can be used to kill germinated cells.</a:t>
            </a:r>
          </a:p>
          <a:p>
            <a:r>
              <a:rPr lang="en-GB" sz="2400" dirty="0"/>
              <a:t>Gamma and UV radiation resistance</a:t>
            </a:r>
          </a:p>
          <a:p>
            <a:r>
              <a:rPr lang="en-GB" sz="2400" dirty="0"/>
              <a:t>Chemical resistance: Spore coats  provide a barrier. </a:t>
            </a:r>
            <a:r>
              <a:rPr lang="en-GB" sz="2400" dirty="0" err="1"/>
              <a:t>Impermeability</a:t>
            </a:r>
            <a:r>
              <a:rPr lang="en-GB" sz="2400" dirty="0"/>
              <a:t> of coats inhibits penetration of the chemicals</a:t>
            </a:r>
          </a:p>
          <a:p>
            <a:endParaRPr lang="en-GB" sz="2400" dirty="0"/>
          </a:p>
          <a:p>
            <a:endParaRPr lang="en-GB" sz="2400" dirty="0"/>
          </a:p>
        </p:txBody>
      </p:sp>
    </p:spTree>
    <p:extLst>
      <p:ext uri="{BB962C8B-B14F-4D97-AF65-F5344CB8AC3E}">
        <p14:creationId xmlns:p14="http://schemas.microsoft.com/office/powerpoint/2010/main" val="4166363871"/>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Parcel</Template>
  <TotalTime>1973</TotalTime>
  <Words>970</Words>
  <Application>Microsoft Office PowerPoint</Application>
  <PresentationFormat>Widescreen</PresentationFormat>
  <Paragraphs>78</Paragraphs>
  <Slides>12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Gill Sans MT</vt:lpstr>
      <vt:lpstr>Parcel</vt:lpstr>
      <vt:lpstr>Food Microbiology lecture 3</vt:lpstr>
      <vt:lpstr>Microbial spores</vt:lpstr>
      <vt:lpstr>Fungal spores</vt:lpstr>
      <vt:lpstr>Bacterial spores – endospores </vt:lpstr>
      <vt:lpstr>PowerPoint Presentation</vt:lpstr>
      <vt:lpstr>sporulation</vt:lpstr>
      <vt:lpstr>Dormancy, activation, germination</vt:lpstr>
      <vt:lpstr>Spores resistance</vt:lpstr>
      <vt:lpstr>Spores resistance</vt:lpstr>
      <vt:lpstr>Spores resistance</vt:lpstr>
      <vt:lpstr>Importance of spores in food</vt:lpstr>
      <vt:lpstr>Importance of spores in food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Food Microbiology lecture 3</dc:title>
  <dc:creator>Emilia J Rappocciolo</dc:creator>
  <cp:lastModifiedBy>Emilia J Rappocciolo</cp:lastModifiedBy>
  <cp:revision>2</cp:revision>
  <dcterms:created xsi:type="dcterms:W3CDTF">2024-09-29T08:20:08Z</dcterms:created>
  <dcterms:modified xsi:type="dcterms:W3CDTF">2024-10-02T09:27:16Z</dcterms:modified>
</cp:coreProperties>
</file>