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5" r:id="rId13"/>
    <p:sldId id="286" r:id="rId14"/>
    <p:sldId id="274" r:id="rId15"/>
    <p:sldId id="287" r:id="rId16"/>
    <p:sldId id="288" r:id="rId17"/>
    <p:sldId id="290" r:id="rId18"/>
    <p:sldId id="291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6"/>
  </p:normalViewPr>
  <p:slideViewPr>
    <p:cSldViewPr snapToGrid="0" snapToObjects="1">
      <p:cViewPr varScale="1">
        <p:scale>
          <a:sx n="98" d="100"/>
          <a:sy n="98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3560-EE2A-3E42-B310-7122AF3D2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CEDD6-19B6-7142-8B51-E884EF4AB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B65AC-5B87-7E4D-BD75-BB9B9B13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711D-D904-3B46-B191-C352B0CDB8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7E633-0F47-CD4F-A5E2-9C14A28D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C5F3C-B1F8-0948-B73C-A01835BB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CC78-26F9-4548-ACF2-6EF8CFE26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2D8B-5AA6-0744-8EA7-F4C75151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97EB3-491C-6242-8039-7A1B9F649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59999-E345-D64F-BD47-06B3A908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711D-D904-3B46-B191-C352B0CDB8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095FA-C385-4B4C-A035-35FC3EB8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1D61A-E19A-AF43-8304-A89EE54E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CC78-26F9-4548-ACF2-6EF8CFE26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7DF01-8889-434B-BE2F-E33236580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AD5E7-6445-AF43-9E89-421FC7C08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63178-27BC-4F4C-BF78-0DE9D7B9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711D-D904-3B46-B191-C352B0CDB8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7AAB8-B338-C94B-B0EE-93DC6302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8F888-205C-354F-A02E-8062AD4C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CC78-26F9-4548-ACF2-6EF8CFE26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7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5E4F-97B8-CD4D-8A8F-99F7180E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3258F-5550-AA48-B345-9E2B3E0C8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C415D-2E90-C143-8A6D-2FFC9B42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711D-D904-3B46-B191-C352B0CDB8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D0519-11F1-D947-8C31-8C6EEBFF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7EA8F-B9EA-1448-9911-0A36B96F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CC78-26F9-4548-ACF2-6EF8CFE26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515-EE66-2441-BBCC-654BC31D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F075B-EBC8-4C4E-B730-E02CB29FE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1C6F6-56A6-964E-8C25-6975D9D82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711D-D904-3B46-B191-C352B0CDB8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B9837-343A-C34D-8711-D327BE8B7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5AA16-81D2-044F-B382-BF8AEA66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CC78-26F9-4548-ACF2-6EF8CFE26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8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2653-3D86-8A49-BA9C-EE3F9D79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BC3E1-17CC-1243-AE7B-674647629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2DDB0-8EAE-B64E-A3D5-F829712D0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2E4E8-6AA9-4C42-9716-FB84E709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711D-D904-3B46-B191-C352B0CDB8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E9615-9AD6-6F4F-9C3D-A24280844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E63C8-67C4-7546-8E73-F96D2DF6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CC78-26F9-4548-ACF2-6EF8CFE26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1363E-3FD2-FF4A-B083-97345940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5CC13-0B8D-4341-BD3C-CD924AAF2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FB1DE-F0C6-F64B-9B94-3FC2788E2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BEE31-246F-7244-9853-68AE53013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ADF4C2-347B-5A4F-A9EE-28438312E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EFBAF-1F0A-6F47-A92B-DB002D28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711D-D904-3B46-B191-C352B0CDB8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77A763-22CD-384D-90F8-16E3ECD8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C549D-0AE6-384B-B1DD-A39302B9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CC78-26F9-4548-ACF2-6EF8CFE26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A6BF-1F8C-E249-9AFF-38457B24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7EABB-0A24-434A-8350-B0409DFD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711D-D904-3B46-B191-C352B0CDB8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B7B90-532B-AE49-90DD-874AB851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CFBF7-C074-154D-BF99-37E931A9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CC78-26F9-4548-ACF2-6EF8CFE26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3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56CDE-98A2-8F45-8A6C-3716B833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711D-D904-3B46-B191-C352B0CDB8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D7477-5308-B84A-82D0-07B353FE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0949A-47D3-0D44-A54A-946ABF37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CC78-26F9-4548-ACF2-6EF8CFE26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3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729E-41AB-FB47-8A7E-87BA9123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FB92-B793-344B-88B4-7E5160FAD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4B749-C56F-7B46-92E0-4AB4251A0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CA97B-3FD0-4645-B76F-8E264B9D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711D-D904-3B46-B191-C352B0CDB8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B6365-7506-DD41-BA7A-258BBDED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167AB-9A1B-D54F-AE65-7C237A90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CC78-26F9-4548-ACF2-6EF8CFE26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8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7DD6-AC64-D440-B519-9DAE6FD8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8B139-A78C-2542-B2A5-4F5893F2F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C8298-7102-734E-9EA7-7FD04AD02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C19C8-4008-A744-9EFD-458AA6D5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711D-D904-3B46-B191-C352B0CDB8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9F776-7872-304F-A841-8E39CC5A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A75D4-A369-7848-A331-6EC1E9EE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CC78-26F9-4548-ACF2-6EF8CFE26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0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0D4628-9415-014C-BB07-4276A709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2A370-7819-6241-BE7D-E6574EA6E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82D02-CF63-2845-B2B9-2724889ED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711D-D904-3B46-B191-C352B0CDB8C5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B3F1C-D0D8-144A-990C-93C61A3C8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72080-6658-B248-AE5F-5C5E1C2B1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2CC78-26F9-4548-ACF2-6EF8CFE26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1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C699-E10C-7342-9A78-3DEB6D006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Sociology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A42C5-9A2F-C84F-885A-7CA07F4C4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0970" y="4136570"/>
            <a:ext cx="3077029" cy="1121229"/>
          </a:xfrm>
        </p:spPr>
        <p:txBody>
          <a:bodyPr/>
          <a:lstStyle/>
          <a:p>
            <a:r>
              <a:rPr lang="en-US" dirty="0" err="1"/>
              <a:t>Maram</a:t>
            </a:r>
            <a:r>
              <a:rPr lang="en-US" dirty="0"/>
              <a:t> </a:t>
            </a:r>
            <a:r>
              <a:rPr lang="en-US" dirty="0" err="1"/>
              <a:t>Jaghama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537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241045"/>
            <a:ext cx="4100829" cy="6959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Values</a:t>
            </a:r>
            <a:r>
              <a:rPr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20" dirty="0"/>
              <a:t>Beliefs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1340" y="1097280"/>
            <a:ext cx="7691483" cy="520059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indent="-342900"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alibri"/>
                <a:cs typeface="Calibri"/>
              </a:rPr>
              <a:t>Beliefs</a:t>
            </a:r>
            <a:r>
              <a:rPr lang="en-US" sz="2700" b="1" spc="-5" dirty="0">
                <a:latin typeface="Calibri"/>
                <a:cs typeface="Calibri"/>
              </a:rPr>
              <a:t> ( </a:t>
            </a:r>
            <a:r>
              <a:rPr lang="ar-SA" sz="2700" b="1" spc="-5" dirty="0">
                <a:latin typeface="Calibri"/>
                <a:cs typeface="Calibri"/>
              </a:rPr>
              <a:t>المعتقدات</a:t>
            </a:r>
            <a:r>
              <a:rPr lang="en-US" sz="2700" b="1" spc="-5" dirty="0">
                <a:latin typeface="Calibri"/>
                <a:cs typeface="Calibri"/>
              </a:rPr>
              <a:t>)</a:t>
            </a:r>
            <a:r>
              <a:rPr sz="2700" spc="-5" dirty="0">
                <a:latin typeface="Calibri"/>
                <a:cs typeface="Calibri"/>
              </a:rPr>
              <a:t>: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specific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statements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that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people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hold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to</a:t>
            </a:r>
            <a:r>
              <a:rPr sz="2700" spc="-5" dirty="0">
                <a:latin typeface="Calibri"/>
                <a:cs typeface="Calibri"/>
              </a:rPr>
              <a:t> be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true.</a:t>
            </a:r>
            <a:endParaRPr sz="27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92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Beliefs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5" dirty="0">
                <a:latin typeface="Calibri"/>
                <a:cs typeface="Calibri"/>
              </a:rPr>
              <a:t>learned </a:t>
            </a:r>
            <a:r>
              <a:rPr sz="2700" spc="-10" dirty="0">
                <a:latin typeface="Calibri"/>
                <a:cs typeface="Calibri"/>
              </a:rPr>
              <a:t>through socialization </a:t>
            </a:r>
            <a:r>
              <a:rPr sz="2700" dirty="0">
                <a:latin typeface="Calibri"/>
                <a:cs typeface="Calibri"/>
              </a:rPr>
              <a:t>&amp; </a:t>
            </a:r>
            <a:r>
              <a:rPr sz="2700" spc="-5" dirty="0">
                <a:latin typeface="Calibri"/>
                <a:cs typeface="Calibri"/>
              </a:rPr>
              <a:t>help shape </a:t>
            </a:r>
            <a:r>
              <a:rPr sz="2700" spc="-10" dirty="0">
                <a:latin typeface="Calibri"/>
                <a:cs typeface="Calibri"/>
              </a:rPr>
              <a:t>how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we perceive </a:t>
            </a:r>
            <a:r>
              <a:rPr sz="2700" spc="-5" dirty="0">
                <a:latin typeface="Calibri"/>
                <a:cs typeface="Calibri"/>
              </a:rPr>
              <a:t>our </a:t>
            </a:r>
            <a:r>
              <a:rPr sz="2700" spc="-10" dirty="0">
                <a:latin typeface="Calibri"/>
                <a:cs typeface="Calibri"/>
              </a:rPr>
              <a:t>surroundings </a:t>
            </a:r>
            <a:r>
              <a:rPr sz="2700" dirty="0">
                <a:latin typeface="Calibri"/>
                <a:cs typeface="Calibri"/>
              </a:rPr>
              <a:t>&amp; </a:t>
            </a:r>
            <a:r>
              <a:rPr sz="2700" spc="-10" dirty="0">
                <a:latin typeface="Calibri"/>
                <a:cs typeface="Calibri"/>
              </a:rPr>
              <a:t>how </a:t>
            </a:r>
            <a:r>
              <a:rPr sz="2700" spc="-5" dirty="0">
                <a:latin typeface="Calibri"/>
                <a:cs typeface="Calibri"/>
              </a:rPr>
              <a:t>our </a:t>
            </a:r>
            <a:r>
              <a:rPr sz="2700" spc="-10" dirty="0">
                <a:latin typeface="Calibri"/>
                <a:cs typeface="Calibri"/>
              </a:rPr>
              <a:t>personality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develops.</a:t>
            </a:r>
            <a:endParaRPr sz="2700" dirty="0">
              <a:latin typeface="Calibri"/>
              <a:cs typeface="Calibri"/>
            </a:endParaRPr>
          </a:p>
          <a:p>
            <a:pPr marL="12700">
              <a:spcBef>
                <a:spcPts val="1330"/>
              </a:spcBef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Examples:</a:t>
            </a:r>
            <a:endParaRPr sz="2700" dirty="0">
              <a:latin typeface="Calibri"/>
              <a:cs typeface="Calibri"/>
            </a:endParaRPr>
          </a:p>
          <a:p>
            <a:pPr marL="355600" marR="142875" indent="-342900">
              <a:lnSpc>
                <a:spcPts val="2920"/>
              </a:lnSpc>
              <a:spcBef>
                <a:spcPts val="69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believe that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people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basically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same. </a:t>
            </a:r>
            <a:r>
              <a:rPr sz="2400" spc="-10" dirty="0">
                <a:latin typeface="Calibri"/>
                <a:cs typeface="Calibri"/>
              </a:rPr>
              <a:t>They </a:t>
            </a:r>
            <a:r>
              <a:rPr sz="2400" spc="-20" dirty="0">
                <a:latin typeface="Calibri"/>
                <a:cs typeface="Calibri"/>
              </a:rPr>
              <a:t>want </a:t>
            </a:r>
            <a:r>
              <a:rPr sz="2400" spc="-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good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life,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some </a:t>
            </a:r>
            <a:r>
              <a:rPr sz="2400" spc="-15" dirty="0">
                <a:latin typeface="Calibri"/>
                <a:cs typeface="Calibri"/>
              </a:rPr>
              <a:t>relaxation,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good</a:t>
            </a:r>
            <a:r>
              <a:rPr sz="2400" spc="-5" dirty="0">
                <a:latin typeface="Calibri"/>
                <a:cs typeface="Calibri"/>
              </a:rPr>
              <a:t> job,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happy</a:t>
            </a:r>
            <a:r>
              <a:rPr sz="2400" spc="-15" dirty="0">
                <a:latin typeface="Calibri"/>
                <a:cs typeface="Calibri"/>
              </a:rPr>
              <a:t> family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 they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20" dirty="0">
                <a:latin typeface="Calibri"/>
                <a:cs typeface="Calibri"/>
              </a:rPr>
              <a:t>care </a:t>
            </a:r>
            <a:r>
              <a:rPr sz="2400" spc="-25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get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care</a:t>
            </a:r>
            <a:r>
              <a:rPr sz="2400" spc="-15" dirty="0">
                <a:latin typeface="Calibri"/>
                <a:cs typeface="Calibri"/>
              </a:rPr>
              <a:t> from,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secure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life.</a:t>
            </a:r>
            <a:endParaRPr sz="2400" dirty="0">
              <a:latin typeface="Calibri"/>
              <a:cs typeface="Calibri"/>
            </a:endParaRPr>
          </a:p>
          <a:p>
            <a:pPr marL="355600" marR="159385" indent="-342900">
              <a:lnSpc>
                <a:spcPts val="2920"/>
              </a:lnSpc>
              <a:spcBef>
                <a:spcPts val="1689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believe that every </a:t>
            </a:r>
            <a:r>
              <a:rPr sz="2400" spc="-5" dirty="0">
                <a:latin typeface="Calibri"/>
                <a:cs typeface="Calibri"/>
              </a:rPr>
              <a:t>body is unique. </a:t>
            </a:r>
            <a:r>
              <a:rPr sz="2400" spc="-10" dirty="0">
                <a:latin typeface="Calibri"/>
                <a:cs typeface="Calibri"/>
              </a:rPr>
              <a:t>They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25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own</a:t>
            </a:r>
            <a:r>
              <a:rPr sz="2400" spc="-10" dirty="0">
                <a:latin typeface="Calibri"/>
                <a:cs typeface="Calibri"/>
              </a:rPr>
              <a:t> desires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goals, feelings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hopes,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fears.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how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they react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those</a:t>
            </a:r>
            <a:r>
              <a:rPr sz="2400" spc="-25" dirty="0">
                <a:latin typeface="Calibri"/>
                <a:cs typeface="Calibri"/>
              </a:rPr>
              <a:t> fears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also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unique.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7766" y="91985"/>
            <a:ext cx="2362198" cy="15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1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4226" y="219872"/>
            <a:ext cx="5534025" cy="62702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78939" y="170941"/>
            <a:ext cx="2293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5" dirty="0">
                <a:latin typeface="Calibri"/>
                <a:cs typeface="Calibri"/>
              </a:rPr>
              <a:t>Wrap </a:t>
            </a:r>
            <a:r>
              <a:rPr spc="-5" dirty="0">
                <a:latin typeface="Calibri"/>
                <a:cs typeface="Calibri"/>
              </a:rPr>
              <a:t>up:</a:t>
            </a:r>
            <a:r>
              <a:rPr spc="-10" dirty="0">
                <a:latin typeface="Calibri"/>
                <a:cs typeface="Calibri"/>
              </a:rPr>
              <a:t> beliefs,</a:t>
            </a:r>
            <a:r>
              <a:rPr spc="-5" dirty="0">
                <a:latin typeface="Calibri"/>
                <a:cs typeface="Calibri"/>
              </a:rPr>
              <a:t> values, </a:t>
            </a:r>
            <a:r>
              <a:rPr spc="-39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attitudes </a:t>
            </a:r>
            <a:r>
              <a:rPr dirty="0">
                <a:latin typeface="Calibri"/>
                <a:cs typeface="Calibri"/>
              </a:rPr>
              <a:t>&amp;</a:t>
            </a:r>
            <a:r>
              <a:rPr spc="-5" dirty="0">
                <a:latin typeface="Calibri"/>
                <a:cs typeface="Calibri"/>
              </a:rPr>
              <a:t> behaviour</a:t>
            </a:r>
            <a:endParaRPr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369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3789" y="219939"/>
            <a:ext cx="6941184" cy="63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0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6317" y="340106"/>
            <a:ext cx="3733165" cy="6959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What</a:t>
            </a:r>
            <a:r>
              <a:rPr spc="-20" dirty="0"/>
              <a:t> </a:t>
            </a:r>
            <a:r>
              <a:rPr spc="-5" dirty="0"/>
              <a:t>is</a:t>
            </a:r>
            <a:r>
              <a:rPr spc="-25" dirty="0"/>
              <a:t> </a:t>
            </a:r>
            <a:r>
              <a:rPr spc="-10" dirty="0"/>
              <a:t>culture?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1340" y="982066"/>
            <a:ext cx="8479790" cy="2472472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355600" indent="-342900"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Culture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way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life</a:t>
            </a:r>
            <a:r>
              <a:rPr sz="3200" spc="-5" dirty="0">
                <a:latin typeface="Calibri"/>
                <a:cs typeface="Calibri"/>
              </a:rPr>
              <a:t> of</a:t>
            </a:r>
            <a:r>
              <a:rPr sz="3200" dirty="0">
                <a:latin typeface="Calibri"/>
                <a:cs typeface="Calibri"/>
              </a:rPr>
              <a:t> individuals.</a:t>
            </a:r>
          </a:p>
          <a:p>
            <a:pPr marL="355600" marR="5080" indent="-342900">
              <a:spcBef>
                <a:spcPts val="1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Culture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defined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values,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beliefs,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behavior,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material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objects</a:t>
            </a:r>
            <a:r>
              <a:rPr sz="3200" spc="-10" dirty="0">
                <a:latin typeface="Calibri"/>
                <a:cs typeface="Calibri"/>
              </a:rPr>
              <a:t> that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constitute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people's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way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life.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401" y="4798821"/>
            <a:ext cx="2054225" cy="20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1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9308" y="228638"/>
            <a:ext cx="5511292" cy="64888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3882135" y="6463538"/>
            <a:ext cx="1379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D</a:t>
            </a:r>
            <a:r>
              <a:rPr lang="en-US" spc="-120"/>
              <a:t>r</a:t>
            </a:r>
            <a:r>
              <a:rPr lang="en-US"/>
              <a:t>.</a:t>
            </a:r>
            <a:r>
              <a:rPr lang="en-US" spc="-15"/>
              <a:t> </a:t>
            </a:r>
            <a:r>
              <a:rPr lang="en-US" spc="-5"/>
              <a:t>Sah</a:t>
            </a:r>
            <a:r>
              <a:rPr lang="en-US"/>
              <a:t>ar</a:t>
            </a:r>
            <a:r>
              <a:rPr lang="en-US" spc="-10"/>
              <a:t> </a:t>
            </a:r>
            <a:r>
              <a:rPr lang="en-US" spc="-5"/>
              <a:t>H</a:t>
            </a:r>
            <a:r>
              <a:rPr lang="en-US"/>
              <a:t>a</a:t>
            </a:r>
            <a:r>
              <a:rPr lang="en-US" spc="-5"/>
              <a:t>ssan_</a:t>
            </a:r>
            <a:r>
              <a:rPr lang="en-US" spc="-10"/>
              <a:t>B</a:t>
            </a:r>
            <a:r>
              <a:rPr lang="en-US" spc="-5"/>
              <a:t>ZU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55583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307886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What</a:t>
            </a:r>
            <a:r>
              <a:rPr spc="-20" dirty="0"/>
              <a:t> </a:t>
            </a:r>
            <a:r>
              <a:rPr spc="-5" dirty="0"/>
              <a:t>is</a:t>
            </a:r>
            <a:r>
              <a:rPr spc="-25" dirty="0"/>
              <a:t> </a:t>
            </a:r>
            <a:r>
              <a:rPr spc="-10" dirty="0"/>
              <a:t>culture?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8712" y="1049363"/>
            <a:ext cx="5614289" cy="55007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882135" y="6463538"/>
            <a:ext cx="13792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40"/>
              </a:lnSpc>
            </a:pPr>
            <a:r>
              <a:rPr lang="en-US" spc="-5"/>
              <a:t>D</a:t>
            </a:r>
            <a:r>
              <a:rPr lang="en-US" spc="-120"/>
              <a:t>r</a:t>
            </a:r>
            <a:r>
              <a:rPr lang="en-US"/>
              <a:t>.</a:t>
            </a:r>
            <a:r>
              <a:rPr lang="en-US" spc="-15"/>
              <a:t> </a:t>
            </a:r>
            <a:r>
              <a:rPr lang="en-US" spc="-5"/>
              <a:t>Sah</a:t>
            </a:r>
            <a:r>
              <a:rPr lang="en-US"/>
              <a:t>ar</a:t>
            </a:r>
            <a:r>
              <a:rPr lang="en-US" spc="-10"/>
              <a:t> </a:t>
            </a:r>
            <a:r>
              <a:rPr lang="en-US" spc="-5"/>
              <a:t>H</a:t>
            </a:r>
            <a:r>
              <a:rPr lang="en-US"/>
              <a:t>a</a:t>
            </a:r>
            <a:r>
              <a:rPr lang="en-US" spc="-5"/>
              <a:t>ssan_</a:t>
            </a:r>
            <a:r>
              <a:rPr lang="en-US" spc="-10"/>
              <a:t>B</a:t>
            </a:r>
            <a:r>
              <a:rPr lang="en-US" spc="-5"/>
              <a:t>ZU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84111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3886200"/>
            <a:ext cx="2667000" cy="266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0117" y="462279"/>
            <a:ext cx="3733165" cy="6959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What</a:t>
            </a:r>
            <a:r>
              <a:rPr spc="-2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spc="-10" dirty="0"/>
              <a:t>culture?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9941" y="1607565"/>
            <a:ext cx="801814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When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people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travel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between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societies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even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within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their own,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experience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culture 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shock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personal</a:t>
            </a:r>
            <a:r>
              <a:rPr sz="3200" spc="1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disorientation</a:t>
            </a:r>
            <a:r>
              <a:rPr sz="3200" spc="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1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can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come </a:t>
            </a:r>
            <a:r>
              <a:rPr sz="3200" spc="-20" dirty="0">
                <a:latin typeface="Calibri"/>
                <a:cs typeface="Calibri"/>
              </a:rPr>
              <a:t>from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encountering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unfamiliar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way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life.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55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83262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What</a:t>
            </a:r>
            <a:r>
              <a:rPr spc="-20" dirty="0"/>
              <a:t> </a:t>
            </a:r>
            <a:r>
              <a:rPr spc="-5" dirty="0"/>
              <a:t>is</a:t>
            </a:r>
            <a:r>
              <a:rPr spc="-25" dirty="0"/>
              <a:t> </a:t>
            </a:r>
            <a:r>
              <a:rPr spc="-10" dirty="0"/>
              <a:t>culture?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9592" y="1889797"/>
            <a:ext cx="8552815" cy="253466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68300" indent="-342900">
              <a:spcBef>
                <a:spcPts val="484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3200" spc="-10" dirty="0">
                <a:latin typeface="Calibri"/>
                <a:cs typeface="Calibri"/>
              </a:rPr>
              <a:t>Cultures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20" dirty="0">
                <a:latin typeface="Calibri"/>
                <a:cs typeface="Calibri"/>
              </a:rPr>
              <a:t>reinforced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spc="-5" dirty="0">
                <a:latin typeface="Calibri"/>
                <a:cs typeface="Calibri"/>
              </a:rPr>
              <a:t>norms</a:t>
            </a:r>
            <a:r>
              <a:rPr lang="en-US" sz="3200" spc="-5" dirty="0">
                <a:latin typeface="Calibri"/>
                <a:cs typeface="Calibri"/>
              </a:rPr>
              <a:t> (</a:t>
            </a:r>
            <a:r>
              <a:rPr lang="ar-SA" sz="3200" spc="-5" dirty="0">
                <a:latin typeface="Calibri"/>
                <a:cs typeface="Calibri"/>
              </a:rPr>
              <a:t>أعراف</a:t>
            </a:r>
            <a:r>
              <a:rPr lang="en-US" sz="3200" spc="-5" dirty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368300" indent="-342900">
              <a:lnSpc>
                <a:spcPts val="3650"/>
              </a:lnSpc>
              <a:spcBef>
                <a:spcPts val="38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3200" spc="-5" dirty="0">
                <a:latin typeface="Calibri"/>
                <a:cs typeface="Calibri"/>
              </a:rPr>
              <a:t>Norms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fundamental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lang="en-US" sz="3200" spc="-25" dirty="0">
                <a:latin typeface="Calibri"/>
                <a:cs typeface="Calibri"/>
              </a:rPr>
              <a:t>because </a:t>
            </a:r>
            <a:r>
              <a:rPr sz="3200" spc="-10" dirty="0">
                <a:latin typeface="Calibri"/>
                <a:cs typeface="Calibri"/>
              </a:rPr>
              <a:t>they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provide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endParaRPr sz="3200" dirty="0">
              <a:latin typeface="Calibri"/>
              <a:cs typeface="Calibri"/>
            </a:endParaRPr>
          </a:p>
          <a:p>
            <a:pPr marL="368300" marR="249554">
              <a:lnSpc>
                <a:spcPts val="3460"/>
              </a:lnSpc>
              <a:spcBef>
                <a:spcPts val="240"/>
              </a:spcBef>
            </a:pPr>
            <a:r>
              <a:rPr sz="3200" spc="-5" dirty="0">
                <a:latin typeface="Calibri"/>
                <a:cs typeface="Calibri"/>
              </a:rPr>
              <a:t>rules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social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behavior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reinforce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culture’s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values</a:t>
            </a:r>
            <a:endParaRPr sz="3200" dirty="0">
              <a:latin typeface="Calibri"/>
              <a:cs typeface="Calibri"/>
            </a:endParaRPr>
          </a:p>
          <a:p>
            <a:pPr marL="368300" indent="-342900">
              <a:spcBef>
                <a:spcPts val="32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3200" spc="-5" dirty="0">
                <a:latin typeface="Calibri"/>
                <a:cs typeface="Calibri"/>
              </a:rPr>
              <a:t>Norms </a:t>
            </a:r>
            <a:r>
              <a:rPr sz="3200" spc="-20" dirty="0">
                <a:latin typeface="Calibri"/>
                <a:cs typeface="Calibri"/>
              </a:rPr>
              <a:t>are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rules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guide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behavior.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470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4648200" cy="32618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1" y="678180"/>
            <a:ext cx="3819525" cy="19293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3775911"/>
            <a:ext cx="4419600" cy="27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3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14A8-CAEF-3347-BACF-4A155A0A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4291"/>
            <a:ext cx="10515600" cy="1325563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Lets give some examples </a:t>
            </a:r>
          </a:p>
        </p:txBody>
      </p:sp>
    </p:spTree>
    <p:extLst>
      <p:ext uri="{BB962C8B-B14F-4D97-AF65-F5344CB8AC3E}">
        <p14:creationId xmlns:p14="http://schemas.microsoft.com/office/powerpoint/2010/main" val="35270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F5A1-795C-F847-A8FC-A4B0772A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4E3A1-2A87-DB43-A718-F1A6AD01E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society?</a:t>
            </a:r>
          </a:p>
          <a:p>
            <a:r>
              <a:rPr lang="en-US" dirty="0"/>
              <a:t>Values and beliefs? </a:t>
            </a:r>
          </a:p>
          <a:p>
            <a:r>
              <a:rPr lang="en-US" dirty="0"/>
              <a:t>What is culture?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4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6651" y="1338580"/>
            <a:ext cx="4144010" cy="6959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What</a:t>
            </a:r>
            <a:r>
              <a:rPr spc="-5" dirty="0"/>
              <a:t> is</a:t>
            </a:r>
            <a:r>
              <a:rPr spc="-10" dirty="0"/>
              <a:t> Society</a:t>
            </a:r>
            <a:r>
              <a:rPr spc="-5" dirty="0"/>
              <a:t> </a:t>
            </a:r>
            <a:r>
              <a:rPr spc="-10" dirty="0"/>
              <a:t>??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0" y="2756747"/>
            <a:ext cx="6388227" cy="32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4268" y="340106"/>
            <a:ext cx="2668905" cy="6959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Society</a:t>
            </a:r>
            <a:r>
              <a:rPr spc="-50" dirty="0"/>
              <a:t> </a:t>
            </a:r>
            <a:r>
              <a:rPr spc="-5" dirty="0"/>
              <a:t>Is….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7540" y="1381252"/>
            <a:ext cx="8159750" cy="19888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5080" indent="-342900">
              <a:lnSpc>
                <a:spcPts val="269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society</a:t>
            </a:r>
            <a:r>
              <a:rPr sz="2800" dirty="0">
                <a:latin typeface="Calibri"/>
                <a:cs typeface="Calibri"/>
              </a:rPr>
              <a:t> 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group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people</a:t>
            </a:r>
            <a:r>
              <a:rPr sz="2800" dirty="0">
                <a:latin typeface="Calibri"/>
                <a:cs typeface="Calibri"/>
              </a:rPr>
              <a:t> who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share</a:t>
            </a:r>
            <a:r>
              <a:rPr sz="2800" dirty="0">
                <a:latin typeface="Calibri"/>
                <a:cs typeface="Calibri"/>
              </a:rPr>
              <a:t> a </a:t>
            </a:r>
            <a:r>
              <a:rPr sz="2800" spc="-15" dirty="0">
                <a:latin typeface="Calibri"/>
                <a:cs typeface="Calibri"/>
              </a:rPr>
              <a:t>culture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live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dirty="0">
                <a:latin typeface="Calibri"/>
                <a:cs typeface="Calibri"/>
              </a:rPr>
              <a:t>less </a:t>
            </a:r>
            <a:r>
              <a:rPr sz="2800" spc="-45" dirty="0">
                <a:latin typeface="Calibri"/>
                <a:cs typeface="Calibri"/>
              </a:rPr>
              <a:t>together.</a:t>
            </a:r>
            <a:endParaRPr sz="2800">
              <a:latin typeface="Calibri"/>
              <a:cs typeface="Calibri"/>
            </a:endParaRPr>
          </a:p>
          <a:p>
            <a:pPr>
              <a:spcBef>
                <a:spcPts val="60"/>
              </a:spcBef>
              <a:buFont typeface="Arial"/>
              <a:buChar char="•"/>
            </a:pPr>
            <a:endParaRPr sz="3250">
              <a:latin typeface="Calibri"/>
              <a:cs typeface="Calibri"/>
            </a:endParaRPr>
          </a:p>
          <a:p>
            <a:pPr marL="355600" marR="125095" indent="-342900">
              <a:lnSpc>
                <a:spcPts val="26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Society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system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connects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individuals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one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another.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3352807"/>
            <a:ext cx="3733800" cy="34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9239" y="302006"/>
            <a:ext cx="4028440" cy="6959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Social</a:t>
            </a:r>
            <a:r>
              <a:rPr spc="-65" dirty="0"/>
              <a:t> </a:t>
            </a:r>
            <a:r>
              <a:rPr spc="-5" dirty="0"/>
              <a:t>Institutions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7541" y="1214882"/>
            <a:ext cx="8068945" cy="3248646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5600" marR="268605" indent="-342900" algn="just">
              <a:lnSpc>
                <a:spcPts val="3070"/>
              </a:lnSpc>
              <a:spcBef>
                <a:spcPts val="84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Institutions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principal social </a:t>
            </a:r>
            <a:r>
              <a:rPr sz="3200" spc="-10" dirty="0">
                <a:latin typeface="Calibri"/>
                <a:cs typeface="Calibri"/>
              </a:rPr>
              <a:t>structures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25" dirty="0">
                <a:latin typeface="Calibri"/>
                <a:cs typeface="Calibri"/>
              </a:rPr>
              <a:t>organize, </a:t>
            </a:r>
            <a:r>
              <a:rPr sz="3200" spc="-10" dirty="0">
                <a:latin typeface="Calibri"/>
                <a:cs typeface="Calibri"/>
              </a:rPr>
              <a:t>direct, </a:t>
            </a:r>
            <a:r>
              <a:rPr sz="3200" spc="-5" dirty="0">
                <a:latin typeface="Calibri"/>
                <a:cs typeface="Calibri"/>
              </a:rPr>
              <a:t>&amp; </a:t>
            </a:r>
            <a:r>
              <a:rPr sz="3200" spc="-30" dirty="0">
                <a:latin typeface="Calibri"/>
                <a:cs typeface="Calibri"/>
              </a:rPr>
              <a:t>execute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essential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tasks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living.</a:t>
            </a:r>
            <a:endParaRPr lang="en-US" sz="3200" spc="-5" dirty="0">
              <a:latin typeface="Calibri"/>
              <a:cs typeface="Calibri"/>
            </a:endParaRPr>
          </a:p>
          <a:p>
            <a:pPr marL="355600" marR="268605" indent="-342900" algn="just">
              <a:lnSpc>
                <a:spcPts val="3070"/>
              </a:lnSpc>
              <a:spcBef>
                <a:spcPts val="840"/>
              </a:spcBef>
              <a:buFont typeface="Arial"/>
              <a:buChar char="•"/>
              <a:tabLst>
                <a:tab pos="355600" algn="l"/>
              </a:tabLst>
            </a:pPr>
            <a:endParaRPr sz="3200" dirty="0">
              <a:latin typeface="Calibri"/>
              <a:cs typeface="Calibri"/>
            </a:endParaRPr>
          </a:p>
          <a:p>
            <a:pPr marL="355600" marR="1049655" indent="-342900">
              <a:lnSpc>
                <a:spcPct val="80000"/>
              </a:lnSpc>
              <a:spcBef>
                <a:spcPts val="19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Some institutions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are: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Family,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Medical,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educational,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economic,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religious,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legal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&amp;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political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systems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74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1939" y="614680"/>
            <a:ext cx="400431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0"/>
              </a:lnSpc>
            </a:pPr>
            <a:r>
              <a:rPr sz="4400" spc="-5" dirty="0">
                <a:latin typeface="Calibri"/>
                <a:cs typeface="Calibri"/>
              </a:rPr>
              <a:t>Social</a:t>
            </a:r>
            <a:r>
              <a:rPr sz="4400" spc="-5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Institutions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917" y="554512"/>
            <a:ext cx="8297272" cy="58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4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1600200"/>
            <a:ext cx="77533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6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92506"/>
            <a:ext cx="4100829" cy="69596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Values</a:t>
            </a:r>
            <a:r>
              <a:rPr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20" dirty="0"/>
              <a:t>Beliefs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7540" y="1814525"/>
            <a:ext cx="8016240" cy="17811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30" dirty="0">
                <a:latin typeface="Calibri"/>
                <a:cs typeface="Calibri"/>
              </a:rPr>
              <a:t>Values</a:t>
            </a:r>
            <a:r>
              <a:rPr lang="en-US" sz="3200" b="1" spc="-30" dirty="0">
                <a:latin typeface="Calibri"/>
                <a:cs typeface="Calibri"/>
              </a:rPr>
              <a:t> (</a:t>
            </a:r>
            <a:r>
              <a:rPr lang="ar-SA" sz="3200" b="1" spc="-30" dirty="0">
                <a:latin typeface="Calibri"/>
                <a:cs typeface="Calibri"/>
              </a:rPr>
              <a:t>القيم</a:t>
            </a:r>
            <a:r>
              <a:rPr lang="en-US" sz="3200" b="1" spc="-30" dirty="0">
                <a:latin typeface="Calibri"/>
                <a:cs typeface="Calibri"/>
              </a:rPr>
              <a:t>)</a:t>
            </a:r>
            <a:r>
              <a:rPr sz="3200" b="1" spc="-30" dirty="0">
                <a:latin typeface="Calibri"/>
                <a:cs typeface="Calibri"/>
              </a:rPr>
              <a:t>: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are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standards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which</a:t>
            </a:r>
            <a:endParaRPr sz="3200" dirty="0">
              <a:latin typeface="Calibri"/>
              <a:cs typeface="Calibri"/>
            </a:endParaRPr>
          </a:p>
          <a:p>
            <a:pPr marL="288925" marR="5080">
              <a:lnSpc>
                <a:spcPct val="120000"/>
              </a:lnSpc>
            </a:pPr>
            <a:r>
              <a:rPr sz="3200" spc="-10" dirty="0">
                <a:latin typeface="Calibri"/>
                <a:cs typeface="Calibri"/>
              </a:rPr>
              <a:t>people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assess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desirability,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goodness,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&amp;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beauty;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are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broad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principles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0926" y="102342"/>
            <a:ext cx="2819614" cy="17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8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3200400"/>
            <a:ext cx="3505200" cy="3352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000" y="152400"/>
            <a:ext cx="9144000" cy="5791200"/>
            <a:chOff x="0" y="152400"/>
            <a:chExt cx="9144000" cy="57912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0474" y="2439223"/>
              <a:ext cx="3077307" cy="3504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2400"/>
              <a:ext cx="5943600" cy="2514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3720" y="152400"/>
              <a:ext cx="3510279" cy="1588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90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369</Words>
  <Application>Microsoft Macintosh PowerPoint</Application>
  <PresentationFormat>Widescreen</PresentationFormat>
  <Paragraphs>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Introduction to Sociology  </vt:lpstr>
      <vt:lpstr>Outline </vt:lpstr>
      <vt:lpstr>What is Society ??</vt:lpstr>
      <vt:lpstr>Society Is….</vt:lpstr>
      <vt:lpstr>Social Institutions</vt:lpstr>
      <vt:lpstr>PowerPoint Presentation</vt:lpstr>
      <vt:lpstr>PowerPoint Presentation</vt:lpstr>
      <vt:lpstr>Values and Beliefs</vt:lpstr>
      <vt:lpstr>PowerPoint Presentation</vt:lpstr>
      <vt:lpstr>Values and Beliefs</vt:lpstr>
      <vt:lpstr>PowerPoint Presentation</vt:lpstr>
      <vt:lpstr>PowerPoint Presentation</vt:lpstr>
      <vt:lpstr>What is culture?</vt:lpstr>
      <vt:lpstr>PowerPoint Presentation</vt:lpstr>
      <vt:lpstr>What is culture?</vt:lpstr>
      <vt:lpstr>What is culture?</vt:lpstr>
      <vt:lpstr>What is culture?</vt:lpstr>
      <vt:lpstr>PowerPoint Presentation</vt:lpstr>
      <vt:lpstr>Lets give some examples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Sociology </dc:title>
  <dc:creator>Microsoft Office User</dc:creator>
  <cp:lastModifiedBy>Microsoft Office User</cp:lastModifiedBy>
  <cp:revision>4</cp:revision>
  <dcterms:created xsi:type="dcterms:W3CDTF">2021-03-02T21:29:03Z</dcterms:created>
  <dcterms:modified xsi:type="dcterms:W3CDTF">2021-03-02T22:10:46Z</dcterms:modified>
</cp:coreProperties>
</file>