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57"/>
  </p:notesMasterIdLst>
  <p:handoutMasterIdLst>
    <p:handoutMasterId r:id="rId58"/>
  </p:handoutMasterIdLst>
  <p:sldIdLst>
    <p:sldId id="1143" r:id="rId2"/>
    <p:sldId id="1144" r:id="rId3"/>
    <p:sldId id="1145" r:id="rId4"/>
    <p:sldId id="1198" r:id="rId5"/>
    <p:sldId id="1199" r:id="rId6"/>
    <p:sldId id="1148" r:id="rId7"/>
    <p:sldId id="1149" r:id="rId8"/>
    <p:sldId id="1095" r:id="rId9"/>
    <p:sldId id="1150" r:id="rId10"/>
    <p:sldId id="1151" r:id="rId11"/>
    <p:sldId id="1152" r:id="rId12"/>
    <p:sldId id="1153" r:id="rId13"/>
    <p:sldId id="1154" r:id="rId14"/>
    <p:sldId id="1155" r:id="rId15"/>
    <p:sldId id="1156" r:id="rId16"/>
    <p:sldId id="1157" r:id="rId17"/>
    <p:sldId id="1158" r:id="rId18"/>
    <p:sldId id="1159" r:id="rId19"/>
    <p:sldId id="1160" r:id="rId20"/>
    <p:sldId id="1162" r:id="rId21"/>
    <p:sldId id="1163" r:id="rId22"/>
    <p:sldId id="1164" r:id="rId23"/>
    <p:sldId id="1165" r:id="rId24"/>
    <p:sldId id="1166" r:id="rId25"/>
    <p:sldId id="1167" r:id="rId26"/>
    <p:sldId id="1168" r:id="rId27"/>
    <p:sldId id="1201" r:id="rId28"/>
    <p:sldId id="1169" r:id="rId29"/>
    <p:sldId id="1170" r:id="rId30"/>
    <p:sldId id="1197" r:id="rId31"/>
    <p:sldId id="1196" r:id="rId32"/>
    <p:sldId id="1202" r:id="rId33"/>
    <p:sldId id="1203" r:id="rId34"/>
    <p:sldId id="1195" r:id="rId35"/>
    <p:sldId id="1171" r:id="rId36"/>
    <p:sldId id="1200" r:id="rId37"/>
    <p:sldId id="1173" r:id="rId38"/>
    <p:sldId id="1174" r:id="rId39"/>
    <p:sldId id="1175" r:id="rId40"/>
    <p:sldId id="1176" r:id="rId41"/>
    <p:sldId id="1177" r:id="rId42"/>
    <p:sldId id="1178" r:id="rId43"/>
    <p:sldId id="1179" r:id="rId44"/>
    <p:sldId id="1181" r:id="rId45"/>
    <p:sldId id="1182" r:id="rId46"/>
    <p:sldId id="1183" r:id="rId47"/>
    <p:sldId id="1184" r:id="rId48"/>
    <p:sldId id="1185" r:id="rId49"/>
    <p:sldId id="1186" r:id="rId50"/>
    <p:sldId id="1187" r:id="rId51"/>
    <p:sldId id="1188" r:id="rId52"/>
    <p:sldId id="1189" r:id="rId53"/>
    <p:sldId id="1190" r:id="rId54"/>
    <p:sldId id="1191" r:id="rId55"/>
    <p:sldId id="1192" r:id="rId56"/>
  </p:sldIdLst>
  <p:sldSz cx="9144000" cy="6858000" type="screen4x3"/>
  <p:notesSz cx="7315200" cy="96012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BDD3E9"/>
    <a:srgbClr val="2A7041"/>
    <a:srgbClr val="E6F2ED"/>
    <a:srgbClr val="DBEDE6"/>
    <a:srgbClr val="D7F1E6"/>
    <a:srgbClr val="D4F0E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5" autoAdjust="0"/>
    <p:restoredTop sz="72051" autoAdjust="0"/>
  </p:normalViewPr>
  <p:slideViewPr>
    <p:cSldViewPr>
      <p:cViewPr varScale="1">
        <p:scale>
          <a:sx n="64" d="100"/>
          <a:sy n="64" d="100"/>
        </p:scale>
        <p:origin x="1359" y="5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"/>
    </p:cViewPr>
  </p:sorterViewPr>
  <p:notesViewPr>
    <p:cSldViewPr>
      <p:cViewPr varScale="1">
        <p:scale>
          <a:sx n="35" d="100"/>
          <a:sy n="35" d="100"/>
        </p:scale>
        <p:origin x="-15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FAC8717C-415A-44F2-932B-9470F257B40D}" type="datetimeFigureOut">
              <a:rPr lang="de-DE"/>
              <a:pPr>
                <a:defRPr/>
              </a:pPr>
              <a:t>25.09.2021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436286E6-33A4-43B5-AF89-26A9B7F265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3840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88776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4250" cy="359410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74725" y="4560888"/>
            <a:ext cx="5359400" cy="4313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0188"/>
            <a:ext cx="3163887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655445CD-BE69-4A95-B1A9-CC7D8B1B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296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</a:t>
            </a:fld>
            <a:endParaRPr lang="en-US" dirty="0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52045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4426328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004734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07617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165742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139023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0957548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328907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6706752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0231299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47974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2654317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837837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731675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028730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096948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604734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808543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8681269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937809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0115767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29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77252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</a:t>
            </a:fld>
            <a:endParaRPr lang="en-US" dirty="0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816008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86574562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686867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0056308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0243394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474994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1948814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7317683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1564605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129020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1882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550645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5458116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341513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17583503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52213250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9164461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4880331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33530714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5341367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2671344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40291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13174039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68493605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0735053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5272342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76499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90624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028281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5364971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22542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3EAC6-B8A6-4729-9D15-CF6953B4D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5F79C-A3E0-437E-9228-F93ACDA80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104775"/>
            <a:ext cx="2055812" cy="6365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4775"/>
            <a:ext cx="6015038" cy="6365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B26C3-184D-4A6F-A3A7-0B42231C3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"/>
            <a:ext cx="8223250" cy="1306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5425" cy="487045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600200"/>
            <a:ext cx="4035425" cy="487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0DBE6-CC6A-4EC5-BBD5-8C98EA060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63340-DC82-45FA-A377-A7AB4170F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DC507-14BC-4563-BC2B-526CB70EC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6212D-7737-4098-AF0E-481200E4A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F8727-6850-4BD8-A734-C0D1C556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1DFBC-2454-451B-9C42-04D7F7243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F2C0F-05D6-4882-A325-BE3946027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6A624-A21F-4536-94D3-C1AEDDF9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FD112-2322-4E3C-9DD3-0E36B4B34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37338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 i="1">
                <a:solidFill>
                  <a:srgbClr val="FFFFFF"/>
                </a:solidFill>
                <a:latin typeface="Calibri" charset="0"/>
                <a:cs typeface="Arial Unicode MS" charset="0"/>
              </a:rPr>
              <a:t>Introduction to Information Retrieval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733800" y="0"/>
            <a:ext cx="38862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620000" y="0"/>
            <a:ext cx="1524000" cy="274638"/>
          </a:xfrm>
          <a:prstGeom prst="rect">
            <a:avLst/>
          </a:prstGeom>
          <a:solidFill>
            <a:srgbClr val="139CB7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60">
            <a:solidFill>
              <a:srgbClr val="139CB7"/>
            </a:solidFill>
            <a:miter lim="800000"/>
            <a:headEnd/>
            <a:tailEnd/>
          </a:ln>
          <a:effectLst>
            <a:outerShdw dist="20160" dir="5400000" algn="ctr" rotWithShape="0">
              <a:srgbClr val="808080">
                <a:alpha val="38034"/>
              </a:srgbClr>
            </a:outerShdw>
          </a:effec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7885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4775"/>
            <a:ext cx="8223250" cy="1306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7885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87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457200" y="6369050"/>
            <a:ext cx="2133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124200" y="636905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456363"/>
            <a:ext cx="2127250" cy="274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F1FB7D08-67DA-430D-B31F-1498AA061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Documents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2428868"/>
            <a:ext cx="8786842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IR Index refers to documents.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Our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assumptions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were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We know what a document is.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We can “machine-read” each document.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can be complex in reality.</a:t>
            </a:r>
            <a:endParaRPr lang="en-US" sz="8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Exercises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22204" y="1807112"/>
            <a:ext cx="8358246" cy="35718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700"/>
              </a:spcBef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In June, the dog likes to chase the cat in the barn. 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–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How many</a:t>
            </a: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word tokens? How many word types?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Why tokenization is difficult</a:t>
            </a:r>
          </a:p>
          <a:p>
            <a:pPr>
              <a:spcBef>
                <a:spcPts val="700"/>
              </a:spcBef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7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– even in English.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Tokenize: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Mr. O’Neill thinks that the boys’</a:t>
            </a:r>
          </a:p>
          <a:p>
            <a:pPr>
              <a:spcBef>
                <a:spcPts val="700"/>
              </a:spcBef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stories about Chile’s capital aren’t amusing.</a:t>
            </a:r>
          </a:p>
          <a:p>
            <a:pPr>
              <a:spcBef>
                <a:spcPts val="700"/>
              </a:spcBef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Compare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TokenTo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Type  Ration (TTR) for Arabic and English!</a:t>
            </a:r>
          </a:p>
          <a:p>
            <a:pPr>
              <a:spcBef>
                <a:spcPts val="700"/>
              </a:spcBef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With and without normalization! (which)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400" dirty="0" smtClean="0">
                <a:solidFill>
                  <a:schemeClr val="tx1"/>
                </a:solidFill>
                <a:latin typeface="+mj-lt"/>
              </a:rPr>
              <a:t>Tokenization problems: One word or two? (or several)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785926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Hewlett-Packard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State-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art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co-education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hold-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him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-back-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drag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him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away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maneuver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data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base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San Francisco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Los Angeles-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based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company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s-ES" dirty="0" err="1" smtClean="0">
                <a:solidFill>
                  <a:schemeClr val="tx1"/>
                </a:solidFill>
                <a:latin typeface="+mj-lt"/>
              </a:rPr>
              <a:t>cheap</a:t>
            </a:r>
            <a:r>
              <a:rPr lang="es-ES" dirty="0" smtClean="0">
                <a:solidFill>
                  <a:schemeClr val="tx1"/>
                </a:solidFill>
                <a:latin typeface="+mj-lt"/>
              </a:rPr>
              <a:t> San Francisco-Los </a:t>
            </a:r>
            <a:r>
              <a:rPr lang="es-ES" dirty="0" err="1" smtClean="0">
                <a:solidFill>
                  <a:schemeClr val="tx1"/>
                </a:solidFill>
                <a:latin typeface="+mj-lt"/>
              </a:rPr>
              <a:t>Angeles</a:t>
            </a:r>
            <a:r>
              <a:rPr lang="es-ES" dirty="0" smtClean="0">
                <a:solidFill>
                  <a:schemeClr val="tx1"/>
                </a:solidFill>
                <a:latin typeface="+mj-lt"/>
              </a:rPr>
              <a:t> fares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York University vs. New York University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Numbers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785926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3/20/91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20/3/91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Mar 20, 1991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B-52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100.2.86.144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(800) 234-2333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800.234.2333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Older IR systems may not index numbers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. . . but generally it’s a useful feature.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Chinese: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No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whitespace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785926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8" name="Picture 7" descr="22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2714620"/>
            <a:ext cx="7945907" cy="142876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Ambiguous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segmentation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in Chinese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714348" y="4429132"/>
            <a:ext cx="792961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+mj-lt"/>
              </a:rPr>
              <a:t>The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two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characters can be treated as one word meaning ‘monk’ or as a sequence of two words meaning ‘and’ and ‘still’.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9" name="Picture 8" descr="22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2071678"/>
            <a:ext cx="5203866" cy="231089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Other cases of “no whitespace”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-77816" y="1488245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Compounds in Dutch, German, Swedish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Computerlinguistik → Computer + Linguistik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rgbClr val="C00000"/>
                </a:solidFill>
                <a:latin typeface="+mj-lt"/>
              </a:rPr>
              <a:t>Lebens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versicherungs</a:t>
            </a:r>
            <a:r>
              <a:rPr lang="de-DE" dirty="0" smtClean="0">
                <a:solidFill>
                  <a:srgbClr val="7030A0"/>
                </a:solidFill>
                <a:latin typeface="+mj-lt"/>
              </a:rPr>
              <a:t>gesellschafts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angestellter = </a:t>
            </a: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de-DE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  Employee of </a:t>
            </a:r>
            <a:r>
              <a:rPr lang="de-DE" dirty="0" smtClean="0">
                <a:solidFill>
                  <a:srgbClr val="C00000"/>
                </a:solidFill>
                <a:latin typeface="+mj-lt"/>
              </a:rPr>
              <a:t>Life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Insurance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rgbClr val="7030A0"/>
                </a:solidFill>
                <a:latin typeface="+mj-lt"/>
              </a:rPr>
              <a:t>Company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→ leben +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versicherung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+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gesellschaft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+ angestellter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Many other languages with segmentation difficulties: Finnish,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Urdu, . . . What about Arabic:</a:t>
            </a:r>
            <a:endParaRPr lang="ar-SA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ar-SA" dirty="0" smtClean="0">
                <a:solidFill>
                  <a:schemeClr val="tx1"/>
                </a:solidFill>
                <a:latin typeface="+mj-lt"/>
              </a:rPr>
              <a:t>طرقت الباب حتى كلمتني فلما كلمتني </a:t>
            </a:r>
            <a:r>
              <a:rPr lang="ar-SA" dirty="0" err="1" smtClean="0">
                <a:solidFill>
                  <a:schemeClr val="tx1"/>
                </a:solidFill>
                <a:latin typeface="+mj-lt"/>
              </a:rPr>
              <a:t>كلمتني</a:t>
            </a:r>
            <a:endParaRPr lang="ar-SA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ar-SA" dirty="0">
                <a:solidFill>
                  <a:schemeClr val="tx1"/>
                </a:solidFill>
              </a:rPr>
              <a:t>طرقت الباب حتى </a:t>
            </a:r>
            <a:r>
              <a:rPr lang="ar-SA" dirty="0" smtClean="0">
                <a:solidFill>
                  <a:schemeClr val="tx1"/>
                </a:solidFill>
              </a:rPr>
              <a:t>كل متني </a:t>
            </a:r>
            <a:r>
              <a:rPr lang="ar-SA" dirty="0">
                <a:solidFill>
                  <a:schemeClr val="tx1"/>
                </a:solidFill>
              </a:rPr>
              <a:t>فلما </a:t>
            </a:r>
            <a:r>
              <a:rPr lang="ar-SA" dirty="0" smtClean="0">
                <a:solidFill>
                  <a:schemeClr val="tx1"/>
                </a:solidFill>
              </a:rPr>
              <a:t>كل متني كلمتني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ar-SA" dirty="0">
                <a:solidFill>
                  <a:schemeClr val="tx1"/>
                </a:solidFill>
              </a:rPr>
              <a:t>قالت </a:t>
            </a:r>
            <a:r>
              <a:rPr lang="ar-SA" dirty="0" err="1" smtClean="0">
                <a:solidFill>
                  <a:schemeClr val="tx1"/>
                </a:solidFill>
              </a:rPr>
              <a:t>ايا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>
                <a:solidFill>
                  <a:schemeClr val="tx1"/>
                </a:solidFill>
              </a:rPr>
              <a:t>ا</a:t>
            </a:r>
            <a:r>
              <a:rPr lang="ar-SA" dirty="0" smtClean="0">
                <a:solidFill>
                  <a:schemeClr val="tx1"/>
                </a:solidFill>
              </a:rPr>
              <a:t>سماعيل </a:t>
            </a:r>
            <a:r>
              <a:rPr lang="ar-SA" dirty="0">
                <a:solidFill>
                  <a:schemeClr val="tx1"/>
                </a:solidFill>
              </a:rPr>
              <a:t>صبرا فقلت </a:t>
            </a:r>
            <a:r>
              <a:rPr lang="ar-SA" dirty="0" err="1" smtClean="0">
                <a:solidFill>
                  <a:schemeClr val="tx1"/>
                </a:solidFill>
              </a:rPr>
              <a:t>ايا</a:t>
            </a:r>
            <a:r>
              <a:rPr lang="ar-SA" dirty="0" smtClean="0">
                <a:solidFill>
                  <a:schemeClr val="tx1"/>
                </a:solidFill>
              </a:rPr>
              <a:t> اسماعيل </a:t>
            </a:r>
            <a:r>
              <a:rPr lang="ar-SA" dirty="0">
                <a:solidFill>
                  <a:schemeClr val="tx1"/>
                </a:solidFill>
              </a:rPr>
              <a:t>صبري</a:t>
            </a:r>
            <a:endParaRPr lang="ar-SA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ar-SA" dirty="0" smtClean="0">
                <a:solidFill>
                  <a:schemeClr val="tx1"/>
                </a:solidFill>
                <a:latin typeface="+mj-lt"/>
              </a:rPr>
              <a:t>قالت أيا إسماعيل صبرا  فقلت أيا أسما عيل صبري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Japanese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4214818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	4 different “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alphabets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”: Chinese characters,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hiragana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syllabary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inflectional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endings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functional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words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katakana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syllabary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transcription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foreign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words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other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uses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latin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No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spaces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in Chinese). End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user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can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express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query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entirely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in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hiragana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!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9" name="Picture 8" descr="22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040" y="1785926"/>
            <a:ext cx="7747612" cy="235745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Arabic script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2071678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8" name="Picture 7" descr="22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2428868"/>
            <a:ext cx="5500726" cy="203026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Arabic script: </a:t>
            </a:r>
            <a:r>
              <a:rPr lang="en-US" sz="3600" dirty="0" err="1" smtClean="0">
                <a:solidFill>
                  <a:schemeClr val="tx1"/>
                </a:solidFill>
                <a:latin typeface="+mj-lt"/>
              </a:rPr>
              <a:t>Bidirectionality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2928934"/>
            <a:ext cx="864399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de-DE" sz="3200" dirty="0" smtClean="0">
                <a:solidFill>
                  <a:schemeClr val="tx1"/>
                </a:solidFill>
                <a:latin typeface="+mj-lt"/>
              </a:rPr>
              <a:t> 				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	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←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	→		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←	→				←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	START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+mj-lt"/>
              </a:rPr>
              <a:t>‘Algeria achieved its independence in 1962 after 132 years of French occupation.’</a:t>
            </a:r>
          </a:p>
          <a:p>
            <a:endParaRPr lang="en-US" sz="2000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	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Bidirectionality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not a problem if text is coded in Unicode.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11" name="Picture 10" descr="22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428868"/>
            <a:ext cx="7456006" cy="576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Accents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diacritics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2071678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Accents: r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é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sum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é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vs. resume (simple omission of accent)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Umlauts: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Universit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ä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 vs.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Universitaet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(substitution with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special letter sequence “ae”);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Most important criterion: How are users likely to write their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queries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these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words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Even in languages that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standardly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have accents, users often do not type them. (Polish? Arabic?)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Parsing a document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2214554"/>
            <a:ext cx="903649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need to deal with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format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language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of each document.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What format is it in? pdf, word, excel, html, 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tex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ppt,txt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etc.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What language is it in? Can you detect a language? Arabic/Urdu?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What character set is in use?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Each of these is a classification problem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of its own.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Alternative: use  heuristics</a:t>
            </a:r>
            <a:endParaRPr lang="en-US" sz="9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Case folding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071678"/>
            <a:ext cx="842968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Reduce all letters to lower case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Possible exceptions: capitalized words in mid-sentence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MIT vs. Mit??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Fed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vs.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fed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It’s often best to lowercase everything since users will use lowercase regardless of correct capitalization.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Stop words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857364"/>
            <a:ext cx="871543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stop words = extremely common words which would appear to be of little value in helping select documents matching 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user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need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Examples: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a, an, and, are, as, at, be, by, for, from, has, he, in, is, it, its, of, on, that, the, to, was, were, will, with: How many?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ar-SA" i="1" dirty="0" smtClean="0">
                <a:solidFill>
                  <a:schemeClr val="tx1"/>
                </a:solidFill>
                <a:latin typeface="+mj-lt"/>
              </a:rPr>
              <a:t>من، الى، هو، هي، هم، 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How Many??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Stop word elimination used to be standard in older IR systems.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But you need stop words for phrase queries, e.g. “King of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Denmark”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، بعد الظهر وقبل العشاء -من عمان إلى دمشق 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Most web search engines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index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stop words.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More equivalence  classing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628800"/>
            <a:ext cx="8429684" cy="33003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Soundex:(phonetic equivalence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based on sounds: 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س، ص    </a:t>
            </a:r>
            <a:r>
              <a:rPr lang="ar-SA" dirty="0" err="1" smtClean="0">
                <a:solidFill>
                  <a:schemeClr val="tx1"/>
                </a:solidFill>
                <a:latin typeface="+mj-lt"/>
              </a:rPr>
              <a:t>ق،ك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،   ذ، ظ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and more , Muller = Mueller)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Thesauri: (semantic equivalence, car = automobile), 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حافلة، باص   كمبيوتر، حاسوب،   سيف، حسام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Variations in pronunciations (if from sound): 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قال-آل-جال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Qal-Aal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Gal: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Lemmatization 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66682" y="1857364"/>
            <a:ext cx="842968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Reduce inflectional/variant forms to base form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Example: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am, are, is → be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Example: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car, cars, car’s, cars’ → car; NOT </a:t>
            </a:r>
            <a:r>
              <a:rPr lang="en-US" i="1" dirty="0" smtClean="0">
                <a:solidFill>
                  <a:srgbClr val="C00000"/>
                </a:solidFill>
                <a:latin typeface="+mj-lt"/>
              </a:rPr>
              <a:t>Care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, though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Example: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the boy’s cars are different colors → the boy car be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different </a:t>
            </a:r>
            <a:r>
              <a:rPr lang="de-DE" i="1" dirty="0" err="1" smtClean="0">
                <a:solidFill>
                  <a:schemeClr val="tx1"/>
                </a:solidFill>
                <a:latin typeface="+mj-lt"/>
              </a:rPr>
              <a:t>color</a:t>
            </a:r>
            <a:endParaRPr lang="de-DE" i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Lemmatization implies doing “proper” reduction to dictionary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headword form (the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lemma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).</a:t>
            </a:r>
            <a:endParaRPr lang="ar-SA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ar-SA" dirty="0" smtClean="0">
                <a:solidFill>
                  <a:schemeClr val="tx1"/>
                </a:solidFill>
                <a:latin typeface="+mj-lt"/>
              </a:rPr>
              <a:t>الجذور بالعربية: السيارة تحركت بنفسها:← سيارة حرك نفس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Inflectional morphology 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cutting → cut</a:t>
            </a:r>
            <a:r>
              <a:rPr lang="ar-SA" i="1" dirty="0">
                <a:solidFill>
                  <a:schemeClr val="tx1"/>
                </a:solidFill>
                <a:latin typeface="+mj-lt"/>
              </a:rPr>
              <a:t> حملوا←  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حمل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vs. derivational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morphology (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destruction → destroy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 صيام </a:t>
            </a:r>
            <a:r>
              <a:rPr lang="ar-SA" dirty="0">
                <a:solidFill>
                  <a:schemeClr val="tx1"/>
                </a:solidFill>
              </a:rPr>
              <a:t>← 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صام 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)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      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Stemming</a:t>
            </a:r>
            <a:r>
              <a:rPr lang="ar-SA" sz="3600" dirty="0" smtClean="0">
                <a:solidFill>
                  <a:schemeClr val="tx1"/>
                </a:solidFill>
                <a:latin typeface="+mj-lt"/>
              </a:rPr>
              <a:t>    </a:t>
            </a:r>
            <a:r>
              <a:rPr lang="ar-SA" sz="3600" dirty="0" err="1" smtClean="0">
                <a:solidFill>
                  <a:schemeClr val="tx1"/>
                </a:solidFill>
                <a:latin typeface="+mj-lt"/>
              </a:rPr>
              <a:t>التجذيع</a:t>
            </a:r>
            <a:r>
              <a:rPr lang="ar-SA" sz="3600" dirty="0" smtClean="0">
                <a:solidFill>
                  <a:schemeClr val="tx1"/>
                </a:solidFill>
                <a:latin typeface="+mj-lt"/>
              </a:rPr>
              <a:t> 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78585" y="1556792"/>
            <a:ext cx="8429684" cy="49202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Definition of stemming: Crude heuristic process that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chops off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the ends of words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in the hope of achieving what “principled” lemmatization attempts to do with a lot of linguistic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knowledge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Language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dependent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Often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inflectional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and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derivational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Example for derivational: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automate, automatic, automation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all reduce to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automat</a:t>
            </a:r>
            <a:endParaRPr lang="ar-SA" i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Stems need not be spelling correct: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comput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: computing, computer, computation, </a:t>
            </a:r>
            <a:r>
              <a:rPr lang="en-US" i="1" dirty="0" smtClean="0">
                <a:solidFill>
                  <a:schemeClr val="tx1"/>
                </a:solidFill>
              </a:rPr>
              <a:t>computational,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computationally, </a:t>
            </a: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ar-SA" i="1" dirty="0" err="1" smtClean="0">
                <a:solidFill>
                  <a:schemeClr val="tx1"/>
                </a:solidFill>
                <a:latin typeface="+mj-lt"/>
              </a:rPr>
              <a:t>ات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: سياتي، </a:t>
            </a:r>
            <a:r>
              <a:rPr lang="ar-SA" i="1" dirty="0" err="1" smtClean="0">
                <a:solidFill>
                  <a:schemeClr val="tx1"/>
                </a:solidFill>
                <a:latin typeface="+mj-lt"/>
              </a:rPr>
              <a:t>سياتون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، </a:t>
            </a:r>
            <a:r>
              <a:rPr lang="ar-SA" i="1" dirty="0" err="1" smtClean="0">
                <a:solidFill>
                  <a:schemeClr val="tx1"/>
                </a:solidFill>
                <a:latin typeface="+mj-lt"/>
              </a:rPr>
              <a:t>اتي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، </a:t>
            </a:r>
            <a:r>
              <a:rPr lang="ar-SA" i="1" dirty="0" err="1" smtClean="0">
                <a:solidFill>
                  <a:schemeClr val="tx1"/>
                </a:solidFill>
                <a:latin typeface="+mj-lt"/>
              </a:rPr>
              <a:t>اتون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، </a:t>
            </a:r>
            <a:r>
              <a:rPr lang="ar-SA" i="1" dirty="0" err="1" smtClean="0">
                <a:solidFill>
                  <a:schemeClr val="tx1"/>
                </a:solidFill>
                <a:latin typeface="+mj-lt"/>
              </a:rPr>
              <a:t>اتاك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، </a:t>
            </a:r>
            <a:r>
              <a:rPr lang="ar-SA" i="1" dirty="0" err="1" smtClean="0">
                <a:solidFill>
                  <a:schemeClr val="tx1"/>
                </a:solidFill>
                <a:latin typeface="+mj-lt"/>
              </a:rPr>
              <a:t>اتاكم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،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 </a:t>
            </a:r>
            <a:endParaRPr lang="de-DE" i="1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Porter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algorithm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5496" y="1428736"/>
            <a:ext cx="910850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Most common algorithm for stemming English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Results suggest that it is at least as good as other stemming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options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Conventions + 5 phases of reductions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Phases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are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applied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sequentially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Each phase consists of a set of commands.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Sample command: Delete final </a:t>
            </a:r>
            <a:r>
              <a:rPr lang="en-US" sz="2200" i="1" dirty="0" err="1" smtClean="0">
                <a:solidFill>
                  <a:schemeClr val="tx1"/>
                </a:solidFill>
                <a:latin typeface="+mj-lt"/>
              </a:rPr>
              <a:t>ement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if what remains is longer</a:t>
            </a:r>
            <a:r>
              <a:rPr lang="en-US" sz="2200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than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1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character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replacement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→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replac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3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cement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→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cement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Sample convention: Of the rules in a compound command, select the one that applies to the longest suffix.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Porter stemmer: A few rules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000100" y="2285992"/>
            <a:ext cx="3500462" cy="16430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700"/>
              </a:spcBef>
            </a:pPr>
            <a:r>
              <a:rPr lang="de-DE" sz="2600" b="1" dirty="0" err="1" smtClean="0">
                <a:solidFill>
                  <a:schemeClr val="tx1"/>
                </a:solidFill>
                <a:latin typeface="+mj-lt"/>
              </a:rPr>
              <a:t>Rule</a:t>
            </a:r>
            <a:endParaRPr lang="de-DE" sz="2600" b="1" dirty="0" smtClean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700"/>
              </a:spcBef>
            </a:pP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SSES → SS</a:t>
            </a:r>
          </a:p>
          <a:p>
            <a:pPr>
              <a:spcBef>
                <a:spcPts val="700"/>
              </a:spcBef>
            </a:pP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IES → I</a:t>
            </a:r>
          </a:p>
          <a:p>
            <a:pPr>
              <a:spcBef>
                <a:spcPts val="700"/>
              </a:spcBef>
            </a:pP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SS → SS</a:t>
            </a:r>
          </a:p>
          <a:p>
            <a:pPr>
              <a:spcBef>
                <a:spcPts val="700"/>
              </a:spcBef>
            </a:pP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S →</a:t>
            </a:r>
            <a:endParaRPr lang="en-US" sz="2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929058" y="2214554"/>
            <a:ext cx="3500462" cy="164307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sz="2600" b="1" dirty="0" err="1" smtClean="0">
                <a:solidFill>
                  <a:schemeClr val="tx1"/>
                </a:solidFill>
                <a:latin typeface="+mj-lt"/>
              </a:rPr>
              <a:t>Example</a:t>
            </a:r>
            <a:endParaRPr lang="de-DE" sz="2600" b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caresses</a:t>
            </a: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 → </a:t>
            </a: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caress</a:t>
            </a:r>
            <a:endParaRPr lang="de-DE" sz="26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ponies</a:t>
            </a: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 → </a:t>
            </a: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poni</a:t>
            </a:r>
            <a:endParaRPr lang="de-DE" sz="26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caress</a:t>
            </a: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 → </a:t>
            </a: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caress</a:t>
            </a:r>
            <a:endParaRPr lang="de-DE" sz="26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cats</a:t>
            </a:r>
            <a:r>
              <a:rPr lang="de-DE" sz="2600" dirty="0" smtClean="0">
                <a:solidFill>
                  <a:schemeClr val="tx1"/>
                </a:solidFill>
                <a:latin typeface="+mj-lt"/>
              </a:rPr>
              <a:t> → </a:t>
            </a:r>
            <a:r>
              <a:rPr lang="de-DE" sz="2600" dirty="0" err="1" smtClean="0">
                <a:solidFill>
                  <a:schemeClr val="tx1"/>
                </a:solidFill>
                <a:latin typeface="+mj-lt"/>
              </a:rPr>
              <a:t>cat</a:t>
            </a:r>
            <a:endParaRPr lang="en-US" sz="26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Porter stemmer: Implementations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1520" y="1388343"/>
            <a:ext cx="8856984" cy="508865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700"/>
              </a:spcBef>
            </a:pPr>
            <a:r>
              <a:rPr lang="de-DE" sz="2600" b="1" dirty="0" smtClean="0">
                <a:solidFill>
                  <a:schemeClr val="tx1"/>
                </a:solidFill>
                <a:latin typeface="+mj-lt"/>
              </a:rPr>
              <a:t>Here is a link to implementations in many languages</a:t>
            </a:r>
          </a:p>
          <a:p>
            <a:pPr>
              <a:spcBef>
                <a:spcPts val="700"/>
              </a:spcBef>
            </a:pPr>
            <a:r>
              <a:rPr lang="de-DE" sz="2600" b="1" dirty="0">
                <a:solidFill>
                  <a:schemeClr val="tx1"/>
                </a:solidFill>
                <a:latin typeface="+mj-lt"/>
              </a:rPr>
              <a:t>https://tartarus.org/martin/PorterStemmer/</a:t>
            </a:r>
            <a:endParaRPr lang="de-DE" sz="2600" b="1" dirty="0" smtClean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700"/>
              </a:spcBef>
            </a:pPr>
            <a:endParaRPr lang="de-DE" sz="26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2230895"/>
            <a:ext cx="1838794" cy="42944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7744" y="2348880"/>
            <a:ext cx="1875656" cy="41764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2232" y="2348879"/>
            <a:ext cx="1513718" cy="41947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8699" y="2348879"/>
            <a:ext cx="3375301" cy="382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8848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Three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stemmers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: A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comparison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66682" y="1428736"/>
            <a:ext cx="8491598" cy="48577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200" i="1" dirty="0" smtClean="0">
                <a:solidFill>
                  <a:srgbClr val="0070C0"/>
                </a:solidFill>
                <a:latin typeface="+mj-lt"/>
              </a:rPr>
              <a:t>Sample text: 	 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Such an analysis can reveal features that are not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easil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i="1" dirty="0" smtClean="0">
                <a:solidFill>
                  <a:schemeClr val="tx1"/>
                </a:solidFill>
                <a:latin typeface="+mj-lt"/>
              </a:rPr>
              <a:t>					 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visible from the variations in the individual genes and  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 can lead to a picture of expression that is more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 biologically transparent and accessible to interpretation</a:t>
            </a:r>
          </a:p>
          <a:p>
            <a:r>
              <a:rPr lang="en-US" sz="2200" i="1" dirty="0" smtClean="0">
                <a:solidFill>
                  <a:srgbClr val="0070C0"/>
                </a:solidFill>
                <a:latin typeface="+mj-lt"/>
              </a:rPr>
              <a:t>Porter stemmer: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such an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analysi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can reveal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featur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that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ar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not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easili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visibl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i="1" dirty="0" smtClean="0">
                <a:solidFill>
                  <a:schemeClr val="tx1"/>
                </a:solidFill>
                <a:latin typeface="+mj-lt"/>
              </a:rPr>
              <a:t>			        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from the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variat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in the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individu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gene and can lead to                 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pictur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of express that is more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biolog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transpar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and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 access to interpret</a:t>
            </a:r>
          </a:p>
          <a:p>
            <a:r>
              <a:rPr lang="en-US" sz="2200" i="1" dirty="0" err="1" smtClean="0">
                <a:solidFill>
                  <a:srgbClr val="0070C0"/>
                </a:solidFill>
                <a:latin typeface="+mj-lt"/>
              </a:rPr>
              <a:t>Lovins</a:t>
            </a:r>
            <a:r>
              <a:rPr lang="en-US" sz="2200" i="1" dirty="0" smtClean="0">
                <a:solidFill>
                  <a:srgbClr val="0070C0"/>
                </a:solidFill>
                <a:latin typeface="+mj-lt"/>
              </a:rPr>
              <a:t> stemmer: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such an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analys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can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reve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featur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that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ar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not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eas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vis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from 				        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vari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in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individu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gen and can lead to a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pictur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of 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expres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that is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mor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biolog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transpar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acces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to 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interpres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r>
              <a:rPr lang="en-US" sz="2200" i="1" dirty="0" err="1" smtClean="0">
                <a:solidFill>
                  <a:srgbClr val="0070C0"/>
                </a:solidFill>
                <a:latin typeface="+mj-lt"/>
              </a:rPr>
              <a:t>Paice</a:t>
            </a:r>
            <a:r>
              <a:rPr lang="en-US" sz="2200" i="1" dirty="0" smtClean="0">
                <a:solidFill>
                  <a:srgbClr val="0070C0"/>
                </a:solidFill>
                <a:latin typeface="+mj-lt"/>
              </a:rPr>
              <a:t> stemmer: 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such an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analys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can rev feat that are not easy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vis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from  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 the vary in the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individ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gen and can lead to a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pict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of    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                            express that is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mor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biolog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transp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and access to interpret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Khoja Stemmer and light stemmers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92877" y="1478772"/>
            <a:ext cx="8429684" cy="4019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Khoja Stemmer:</a:t>
            </a: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root-based stemmers</a:t>
            </a: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an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algorithm that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removes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prefixes and suffixes,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all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the time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checking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that it's not removing part of the root and then matches the remaining word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against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the patterns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of the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same length to extract the root.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uses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two dictionaries, one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to 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match  remaining  letters  against  Arabic  patterns,  and  the  second  is  to  confirm  the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correctness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of the root.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Too much work and too many errors!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Format/Language: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Complications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428736"/>
            <a:ext cx="8786842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 single index usually contains terms of several languages.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Sometimes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a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or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its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components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contain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multiple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languages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/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formats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French email with Spanish pdf attachment, Arabic mixing English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MSA + Dialects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Which language is that: Language Detection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Khoja Stemmer and light stemmers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28596" y="1785926"/>
            <a:ext cx="842968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Light10 Stemmer: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Is one of the light stemmer approach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Strips off initial ‘</a:t>
            </a:r>
            <a:r>
              <a:rPr lang="ar-SA" dirty="0">
                <a:solidFill>
                  <a:schemeClr val="tx1"/>
                </a:solidFill>
                <a:latin typeface="+mj-lt"/>
              </a:rPr>
              <a:t>و’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And definite articles ( </a:t>
            </a:r>
            <a:r>
              <a:rPr lang="ar-SA" dirty="0" err="1">
                <a:solidFill>
                  <a:schemeClr val="tx1"/>
                </a:solidFill>
                <a:latin typeface="+mj-lt"/>
              </a:rPr>
              <a:t>ال</a:t>
            </a:r>
            <a:r>
              <a:rPr lang="ar-SA" dirty="0">
                <a:solidFill>
                  <a:schemeClr val="tx1"/>
                </a:solidFill>
                <a:latin typeface="+mj-lt"/>
              </a:rPr>
              <a:t> ، وال ، بال ، كال، فال، </a:t>
            </a:r>
            <a:r>
              <a:rPr lang="ar-SA" dirty="0" err="1">
                <a:solidFill>
                  <a:schemeClr val="tx1"/>
                </a:solidFill>
                <a:latin typeface="+mj-lt"/>
              </a:rPr>
              <a:t>لل</a:t>
            </a:r>
            <a:r>
              <a:rPr lang="ar-SA" dirty="0">
                <a:solidFill>
                  <a:schemeClr val="tx1"/>
                </a:solidFill>
                <a:latin typeface="+mj-lt"/>
              </a:rPr>
              <a:t> )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And suffixes ( </a:t>
            </a:r>
            <a:r>
              <a:rPr lang="ar-SA" dirty="0">
                <a:solidFill>
                  <a:schemeClr val="tx1"/>
                </a:solidFill>
                <a:latin typeface="+mj-lt"/>
              </a:rPr>
              <a:t>ها ، </a:t>
            </a:r>
            <a:r>
              <a:rPr lang="ar-SA" dirty="0" err="1">
                <a:solidFill>
                  <a:schemeClr val="tx1"/>
                </a:solidFill>
                <a:latin typeface="+mj-lt"/>
              </a:rPr>
              <a:t>ان</a:t>
            </a:r>
            <a:r>
              <a:rPr lang="ar-SA" dirty="0">
                <a:solidFill>
                  <a:schemeClr val="tx1"/>
                </a:solidFill>
                <a:latin typeface="+mj-lt"/>
              </a:rPr>
              <a:t> ، </a:t>
            </a:r>
            <a:r>
              <a:rPr lang="ar-SA" dirty="0" err="1">
                <a:solidFill>
                  <a:schemeClr val="tx1"/>
                </a:solidFill>
                <a:latin typeface="+mj-lt"/>
              </a:rPr>
              <a:t>ون</a:t>
            </a:r>
            <a:r>
              <a:rPr lang="ar-SA" dirty="0">
                <a:solidFill>
                  <a:schemeClr val="tx1"/>
                </a:solidFill>
                <a:latin typeface="+mj-lt"/>
              </a:rPr>
              <a:t> ، ين ، يه ، </a:t>
            </a:r>
            <a:r>
              <a:rPr lang="ar-SA" dirty="0" err="1">
                <a:solidFill>
                  <a:schemeClr val="tx1"/>
                </a:solidFill>
                <a:latin typeface="+mj-lt"/>
              </a:rPr>
              <a:t>ية</a:t>
            </a:r>
            <a:r>
              <a:rPr lang="ar-SA" dirty="0">
                <a:solidFill>
                  <a:schemeClr val="tx1"/>
                </a:solidFill>
                <a:latin typeface="+mj-lt"/>
              </a:rPr>
              <a:t> ، ه ، ة ، ي)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ar-SA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It was designed to strip off strings that were frequently found as prefixes or suffixes.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48271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38" y="2338388"/>
            <a:ext cx="70961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468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876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Khoja Stemmer </a:t>
            </a:r>
            <a:r>
              <a:rPr lang="en-US" sz="3600" dirty="0" err="1" smtClean="0">
                <a:solidFill>
                  <a:schemeClr val="tx1"/>
                </a:solidFill>
                <a:latin typeface="+mj-lt"/>
              </a:rPr>
              <a:t>Implemenattions</a:t>
            </a: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: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92877" y="1478772"/>
            <a:ext cx="8429684" cy="4019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Khoja Stemmer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https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://github.com/motazsaad/khoja-stemmer-command-line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51" y="2360652"/>
            <a:ext cx="8587310" cy="409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9260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Does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stemming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improve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effectiveness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28596" y="1785926"/>
            <a:ext cx="842968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 general, stemming increases effectiveness for some queries, and decreases effectiveness for others.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Queries where stemming is likely to help: [tartan sweaters],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[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sightseeing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tour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san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francisco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] (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equivalence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classes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{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sweater,sweaters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}, {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tour,tours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})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Porter Stemmer equivalence class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oper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contains all of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operate operating operates operation operative operatives operational. What about Opera?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Queries where stemming hurts: [operational AND research], [operating AND system], [operative AND dentistry]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001907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Exercise: What does Google do?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28596" y="1785926"/>
            <a:ext cx="8429684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Stop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words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Normalization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Tokenization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Lowercasing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Stemming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Non-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latin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alphabets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Umlauts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Compounds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Numbers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Normalization/Stemming and the Index?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5496" y="1785926"/>
            <a:ext cx="9217024" cy="39473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Normalization generally improves recall but may hurt precision. </a:t>
            </a:r>
          </a:p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Stemming is a form of Normalization (equivalence class building)</a:t>
            </a:r>
          </a:p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Normalization reduces the vocabulary BUT</a:t>
            </a:r>
          </a:p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Increases the </a:t>
            </a: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postings </a:t>
            </a: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per TYPE (Term). </a:t>
            </a:r>
          </a:p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What about the overall postings number?</a:t>
            </a:r>
          </a:p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If document is stemmed the query needs to be stemmed as well</a:t>
            </a:r>
          </a:p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So stemming delays query answering at query issuing time </a:t>
            </a:r>
          </a:p>
          <a:p>
            <a:pPr marL="274320" lvl="1">
              <a:spcBef>
                <a:spcPts val="9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600" dirty="0" smtClean="0">
                <a:solidFill>
                  <a:schemeClr val="tx1"/>
                </a:solidFill>
                <a:latin typeface="+mj-lt"/>
              </a:rPr>
              <a:t>But not by much!</a:t>
            </a:r>
          </a:p>
        </p:txBody>
      </p:sp>
    </p:spTree>
    <p:extLst>
      <p:ext uri="{BB962C8B-B14F-4D97-AF65-F5344CB8AC3E}">
        <p14:creationId xmlns:p14="http://schemas.microsoft.com/office/powerpoint/2010/main" val="34476146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-108520" y="-398462"/>
            <a:ext cx="925252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Skip Pointers: Recall basic intersection algorithm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-324544" y="3283006"/>
            <a:ext cx="936347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Linear in the length of the postings lists.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Imagine worst case: </a:t>
            </a:r>
            <a:r>
              <a:rPr lang="de-DE" cap="small" dirty="0" smtClean="0">
                <a:solidFill>
                  <a:schemeClr val="tx1"/>
                </a:solidFill>
                <a:latin typeface="+mj-lt"/>
              </a:rPr>
              <a:t>Brutus and Calpurnia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had only </a:t>
            </a:r>
            <a:r>
              <a:rPr lang="de-DE" b="1" dirty="0" smtClean="0">
                <a:solidFill>
                  <a:schemeClr val="tx1"/>
                </a:solidFill>
                <a:latin typeface="+mj-lt"/>
              </a:rPr>
              <a:t>docID 175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in common! Need to traverse all of the 2 lists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Reach end of at least one in all cases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>
                <a:solidFill>
                  <a:schemeClr val="tx1"/>
                </a:solidFill>
              </a:rPr>
              <a:t>Do we know where 11 is stored? NO! 4 </a:t>
            </a:r>
            <a:r>
              <a:rPr lang="de-DE" dirty="0" smtClean="0">
                <a:solidFill>
                  <a:schemeClr val="tx1"/>
                </a:solidFill>
              </a:rPr>
              <a:t>pointer tells </a:t>
            </a:r>
            <a:r>
              <a:rPr lang="de-DE" dirty="0">
                <a:solidFill>
                  <a:schemeClr val="tx1"/>
                </a:solidFill>
              </a:rPr>
              <a:t>that</a:t>
            </a:r>
            <a:r>
              <a:rPr lang="de-DE" dirty="0" smtClean="0">
                <a:solidFill>
                  <a:schemeClr val="tx1"/>
                </a:solidFill>
              </a:rPr>
              <a:t>!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Can we do better?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Yes, if we can move faster.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8" name="Picture 7" descr="24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581077"/>
            <a:ext cx="7786742" cy="155976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Skip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pointers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-252536" y="1484784"/>
            <a:ext cx="936104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Skip pointers allow us to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skip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postings that will not figure in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the search results. Meaning move several steps not one!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makes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intersecting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postings lists more efficient.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Some postings lists contain several million entries [e.g. stop words]– so efficiency can be an issue even if basic intersection is linear.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skip idea: use skips to move faster towards the end: </a:t>
            </a: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Skip next N elements!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Where do we put skip pointers?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do we make sure intersection results are correct?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much space is needed?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Basic idea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92877" y="1556792"/>
            <a:ext cx="8429684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Element 2 for </a:t>
            </a:r>
            <a:r>
              <a:rPr lang="en-US" sz="2200" cap="small" dirty="0" smtClean="0">
                <a:solidFill>
                  <a:schemeClr val="tx1"/>
                </a:solidFill>
                <a:latin typeface="+mj-lt"/>
              </a:rPr>
              <a:t>Brutus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has 2 pointers: the regular and the skip! Same for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34.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For </a:t>
            </a:r>
            <a:r>
              <a:rPr lang="en-US" sz="2200" cap="small" dirty="0">
                <a:solidFill>
                  <a:schemeClr val="tx1"/>
                </a:solidFill>
                <a:latin typeface="+mj-lt"/>
              </a:rPr>
              <a:t>C</a:t>
            </a:r>
            <a:r>
              <a:rPr lang="en-US" sz="2200" cap="small" dirty="0" smtClean="0">
                <a:solidFill>
                  <a:schemeClr val="tx1"/>
                </a:solidFill>
                <a:latin typeface="+mj-lt"/>
              </a:rPr>
              <a:t>aesar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: 1, 8, 31 have two pointers,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One memory pointer for each skip is added!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When moving: try skip first: if too far, go back and move linearly!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1800" cap="small" dirty="0" smtClean="0">
                <a:solidFill>
                  <a:schemeClr val="tx1"/>
                </a:solidFill>
              </a:rPr>
              <a:t>Brutus </a:t>
            </a:r>
            <a:r>
              <a:rPr lang="en-US" sz="1800" dirty="0" smtClean="0">
                <a:solidFill>
                  <a:schemeClr val="tx1"/>
                </a:solidFill>
              </a:rPr>
              <a:t>at 2</a:t>
            </a:r>
            <a:r>
              <a:rPr lang="en-US" sz="1800" cap="small" dirty="0" smtClean="0">
                <a:solidFill>
                  <a:schemeClr val="tx1"/>
                </a:solidFill>
              </a:rPr>
              <a:t>, </a:t>
            </a:r>
            <a:r>
              <a:rPr lang="en-US" sz="1800" dirty="0" smtClean="0">
                <a:solidFill>
                  <a:schemeClr val="tx1"/>
                </a:solidFill>
              </a:rPr>
              <a:t>use Skip at </a:t>
            </a:r>
            <a:r>
              <a:rPr lang="en-US" sz="1800" cap="small" dirty="0">
                <a:solidFill>
                  <a:schemeClr val="tx1"/>
                </a:solidFill>
              </a:rPr>
              <a:t>Caesar</a:t>
            </a:r>
            <a:r>
              <a:rPr lang="en-US" sz="1800" cap="small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which takes you to 8&gt;2: go back to linear to find 2!!!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1800" cap="small" dirty="0" smtClean="0">
                <a:solidFill>
                  <a:schemeClr val="tx1"/>
                </a:solidFill>
              </a:rPr>
              <a:t>Brutus </a:t>
            </a:r>
            <a:r>
              <a:rPr lang="en-US" sz="1800" dirty="0">
                <a:solidFill>
                  <a:schemeClr val="tx1"/>
                </a:solidFill>
              </a:rPr>
              <a:t>at </a:t>
            </a:r>
            <a:r>
              <a:rPr lang="en-US" sz="1800" dirty="0" smtClean="0">
                <a:solidFill>
                  <a:schemeClr val="tx1"/>
                </a:solidFill>
              </a:rPr>
              <a:t>35</a:t>
            </a:r>
            <a:r>
              <a:rPr lang="en-US" sz="1800" cap="small" dirty="0" smtClean="0">
                <a:solidFill>
                  <a:schemeClr val="tx1"/>
                </a:solidFill>
              </a:rPr>
              <a:t>, </a:t>
            </a:r>
            <a:r>
              <a:rPr lang="en-US" sz="1800" dirty="0">
                <a:solidFill>
                  <a:schemeClr val="tx1"/>
                </a:solidFill>
              </a:rPr>
              <a:t>use Skip at </a:t>
            </a:r>
            <a:r>
              <a:rPr lang="en-US" sz="1800" cap="small" dirty="0">
                <a:solidFill>
                  <a:schemeClr val="tx1"/>
                </a:solidFill>
              </a:rPr>
              <a:t>Caesar </a:t>
            </a:r>
            <a:r>
              <a:rPr lang="en-US" sz="1800" dirty="0">
                <a:solidFill>
                  <a:schemeClr val="tx1"/>
                </a:solidFill>
              </a:rPr>
              <a:t>which takes you to </a:t>
            </a:r>
            <a:r>
              <a:rPr lang="en-US" sz="1800" dirty="0" smtClean="0">
                <a:solidFill>
                  <a:schemeClr val="tx1"/>
                </a:solidFill>
              </a:rPr>
              <a:t>31 in two steps then to 75. </a:t>
            </a:r>
            <a:endParaRPr lang="en-US" sz="1800" dirty="0">
              <a:solidFill>
                <a:schemeClr val="tx1"/>
              </a:solidFill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8" name="Picture 7" descr="24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491702"/>
            <a:ext cx="7143800" cy="172127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51520" y="-39846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4400" b="1" dirty="0" smtClean="0">
                <a:solidFill>
                  <a:schemeClr val="tx1"/>
                </a:solidFill>
                <a:latin typeface="+mj-lt"/>
              </a:rPr>
              <a:t>Language Detection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481763"/>
            <a:ext cx="903649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914400" lvl="1" indent="-4572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May be easy for language classes: Latin vs Arabic</a:t>
            </a:r>
          </a:p>
          <a:p>
            <a:pPr marL="914400" lvl="1" indent="-4572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Less so within script: English/French/Dutch or even 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Dutch/</a:t>
            </a:r>
            <a:r>
              <a:rPr lang="en-US" sz="3000" dirty="0" err="1" smtClean="0">
                <a:solidFill>
                  <a:schemeClr val="tx1"/>
                </a:solidFill>
                <a:latin typeface="+mj-lt"/>
              </a:rPr>
              <a:t>Deutch</a:t>
            </a: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: Arabic/Farsi/Urdu; MSA/Dialect</a:t>
            </a:r>
          </a:p>
          <a:p>
            <a:pPr marL="914400" lvl="1" indent="-4572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Many docs have multiple languages</a:t>
            </a:r>
          </a:p>
          <a:p>
            <a:pPr marL="914400" lvl="1" indent="-4572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Real issue: </a:t>
            </a:r>
          </a:p>
          <a:p>
            <a:pPr marL="1314450" lvl="2" indent="-4572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Spellcheck: select language with min errors! </a:t>
            </a:r>
            <a:endParaRPr lang="en-US" sz="3000" dirty="0">
              <a:solidFill>
                <a:schemeClr val="tx1"/>
              </a:solidFill>
              <a:latin typeface="+mj-lt"/>
            </a:endParaRPr>
          </a:p>
          <a:p>
            <a:pPr marL="1314450" lvl="2" indent="-4572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Look for distinguishing stop words</a:t>
            </a:r>
          </a:p>
          <a:p>
            <a:pPr marL="1314450" lvl="2" indent="-4572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j-lt"/>
              </a:rPr>
              <a:t>Look for unique letters: umlauts, </a:t>
            </a:r>
            <a:r>
              <a:rPr lang="ar-SA" sz="3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چ</a:t>
            </a:r>
            <a:r>
              <a:rPr lang="en-US" sz="3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3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پ</a:t>
            </a:r>
            <a:r>
              <a:rPr lang="en-US" sz="3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3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ض</a:t>
            </a:r>
            <a:endParaRPr lang="en-US" sz="30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227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Skip lists: Larger example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28596" y="2143116"/>
            <a:ext cx="8429684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" name="Picture 9" descr="2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2000240"/>
            <a:ext cx="5749568" cy="333845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Intersection with skip pointers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28596" y="2143116"/>
            <a:ext cx="8429684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8" name="Picture 7" descr="24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1643050"/>
            <a:ext cx="7986476" cy="471490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Where do we place skips?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85720" y="2143116"/>
            <a:ext cx="857256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No skip is 1 skip!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Too large a skip means have to come back to normal!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Tradeoff: number of items skipped vs. frequency skip can be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taken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+mj-lt"/>
              </a:rPr>
              <a:t>More skips: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(smaller steps)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Each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skip pointer skips only a few items, but we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can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frequently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use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+mj-lt"/>
              </a:rPr>
              <a:t>Fewer skips: </a:t>
            </a:r>
            <a:r>
              <a:rPr lang="en-US" b="1" dirty="0">
                <a:solidFill>
                  <a:schemeClr val="tx1"/>
                </a:solidFill>
              </a:rPr>
              <a:t>(smaller steps)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Each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skip pointer skips many items, but we can not use it very often.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Where do we place skips? (cont)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2143116"/>
            <a:ext cx="857256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Simple heuristic: for postings list of length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P,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use            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evenly-spaced skip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pointers (100 postings, 10 skips 10 each).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ignores the distribution of query terms.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Easy if the index is static; harder in a dynamic environment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because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updates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much do skip pointers help?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They used to help a lot.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With today’s fast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CPUs and larger cache,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they don’t help that much anymore.</a:t>
            </a:r>
          </a:p>
        </p:txBody>
      </p:sp>
      <p:pic>
        <p:nvPicPr>
          <p:cNvPr id="8" name="Picture 7" descr="24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92" y="2139744"/>
            <a:ext cx="557052" cy="432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Phrase queries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1500174"/>
            <a:ext cx="8893652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want to answer a query such as [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stanford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university] –  or </a:t>
            </a:r>
            <a:r>
              <a:rPr lang="ar-SA" dirty="0" smtClean="0">
                <a:solidFill>
                  <a:srgbClr val="C00000"/>
                </a:solidFill>
                <a:latin typeface="+mj-lt"/>
              </a:rPr>
              <a:t>جامعة بيرزيت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as 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phrase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Thus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The inventor Stanford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Ovshinsky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never went to university 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ar-SA" i="1" dirty="0" smtClean="0">
                <a:solidFill>
                  <a:srgbClr val="C00000"/>
                </a:solidFill>
                <a:latin typeface="+mj-lt"/>
              </a:rPr>
              <a:t>رئيس بلدية بيرزيت خريج </a:t>
            </a:r>
            <a:r>
              <a:rPr lang="ar-SA" i="1" dirty="0" err="1" smtClean="0">
                <a:solidFill>
                  <a:srgbClr val="C00000"/>
                </a:solidFill>
                <a:latin typeface="+mj-lt"/>
              </a:rPr>
              <a:t>حامعة</a:t>
            </a:r>
            <a:r>
              <a:rPr lang="ar-SA" i="1" dirty="0" smtClean="0">
                <a:solidFill>
                  <a:srgbClr val="C00000"/>
                </a:solidFill>
                <a:latin typeface="+mj-lt"/>
              </a:rPr>
              <a:t> القدس</a:t>
            </a:r>
            <a:r>
              <a:rPr lang="ar-SA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should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not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be a match.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concept of phrase query has proven easily understood by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users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About 10% of web queries are phrase queries.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Consequence for inverted index: it no longer suffices to store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docIDs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in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postings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lists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Two ways of extending the inverted index: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biword index</a:t>
            </a:r>
            <a:r>
              <a:rPr lang="ar-SA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(N-Gram index)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positional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index</a:t>
            </a: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Biword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indexes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2285992"/>
            <a:ext cx="857256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Index every consecutive pair of terms in the text as a phrase.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For example,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Friends, Romans, Countrymen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would generate two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“friends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romans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”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“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romans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countrymen”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Each of these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now a vocabulary term.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Two-word phrases can now easily be answered.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Longer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phrase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queries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2428868"/>
            <a:ext cx="857256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 long phrase like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“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stanford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university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palo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alto”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can be represented as the Boolean query “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STANFORD UNIVERSITY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”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“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UNIVERSITY PALO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”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“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PALO ALTO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”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Not enough: We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need to do post-filtering of hits to identify subset that actually contains the 4-word phrase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Or use 4-gram phrases: too many of them!!!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Extended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biwords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1500174"/>
            <a:ext cx="9036496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Parse each document and perform part-of-speech (POS) tagging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Bucket the terms into (say) nouns (N) and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articles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/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prepositions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(X)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Now deem any string of terms of the form NX*N to be an </a:t>
            </a:r>
            <a:r>
              <a:rPr lang="de-DE" i="1" dirty="0" err="1" smtClean="0">
                <a:solidFill>
                  <a:schemeClr val="tx1"/>
                </a:solidFill>
                <a:latin typeface="+mj-lt"/>
              </a:rPr>
              <a:t>extended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err="1" smtClean="0">
                <a:solidFill>
                  <a:schemeClr val="tx1"/>
                </a:solidFill>
                <a:latin typeface="+mj-lt"/>
              </a:rPr>
              <a:t>biword</a:t>
            </a:r>
            <a:endParaRPr lang="de-DE" i="1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Examples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catcher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in 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rye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                        N            X 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X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    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	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king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Denmark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     N     X   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Include extended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 the term vocabulary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Queries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are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processed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accordingly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Issues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with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biword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indexes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2643182"/>
            <a:ext cx="857256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Why are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bi-word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indexes rarely used?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False positives, [any article will give a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match:extended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]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Index blowup due to very large term vocabulary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Positional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indexes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2357430"/>
            <a:ext cx="857256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Positional indexes are a more efficient alternative to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indexes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Postings lists in a </a:t>
            </a:r>
            <a:r>
              <a:rPr lang="en-US" dirty="0" err="1" smtClean="0">
                <a:solidFill>
                  <a:srgbClr val="0070C0"/>
                </a:solidFill>
                <a:latin typeface="+mj-lt"/>
              </a:rPr>
              <a:t>nonpositional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index: each posting is just 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docID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Postings lists in a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positional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index: each posting is a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docID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a list of positions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Format/Language: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Complications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428736"/>
            <a:ext cx="8786842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What is the document unit for indexing?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A file?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An email?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An email with 5 attachments?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 group of files (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ppt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or latex in HTML)?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Upshot: Answering the question “what is a document?” is not trivial and requires some design decisions.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Also: XML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728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107504" y="12700"/>
            <a:ext cx="9036496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Positional indexes: </a:t>
            </a:r>
          </a:p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Example: </a:t>
            </a:r>
            <a:r>
              <a:rPr lang="de-DE" sz="2000" dirty="0" smtClean="0">
                <a:solidFill>
                  <a:schemeClr val="tx1"/>
                </a:solidFill>
                <a:latin typeface="+mj-lt"/>
              </a:rPr>
              <a:t>Doc: 1,2,3,4,5,6,7 of length: &gt;231,&gt;255,&gt;434, .....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1571612"/>
            <a:ext cx="8572560" cy="30003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Query: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“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to</a:t>
            </a:r>
            <a:r>
              <a:rPr lang="en-US" baseline="-25000" dirty="0" smtClean="0">
                <a:solidFill>
                  <a:srgbClr val="00B050"/>
                </a:solidFill>
                <a:latin typeface="+mj-lt"/>
              </a:rPr>
              <a:t>1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 be</a:t>
            </a:r>
            <a:r>
              <a:rPr lang="en-US" baseline="-25000" dirty="0" smtClean="0">
                <a:solidFill>
                  <a:srgbClr val="00B050"/>
                </a:solidFill>
                <a:latin typeface="+mj-lt"/>
              </a:rPr>
              <a:t>2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or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3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not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4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to</a:t>
            </a:r>
            <a:r>
              <a:rPr lang="en-US" baseline="-25000" dirty="0" smtClean="0">
                <a:solidFill>
                  <a:srgbClr val="00B050"/>
                </a:solidFill>
                <a:latin typeface="+mj-lt"/>
              </a:rPr>
              <a:t>5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 be</a:t>
            </a:r>
            <a:r>
              <a:rPr lang="en-US" baseline="-25000" dirty="0" smtClean="0">
                <a:solidFill>
                  <a:srgbClr val="00B050"/>
                </a:solidFill>
                <a:latin typeface="+mj-lt"/>
              </a:rPr>
              <a:t>6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”  Concentrate on “to be”</a:t>
            </a:r>
          </a:p>
          <a:p>
            <a:pPr lvl="1">
              <a:spcBef>
                <a:spcPts val="700"/>
              </a:spcBef>
            </a:pP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TO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993427: </a:t>
            </a:r>
            <a:r>
              <a:rPr lang="pt-BR" dirty="0" smtClean="0">
                <a:solidFill>
                  <a:schemeClr val="tx1"/>
                </a:solidFill>
                <a:latin typeface="+mj-lt"/>
                <a:cs typeface="Calibri"/>
              </a:rPr>
              <a:t>‹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pt-BR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dirty="0" smtClean="0">
                <a:solidFill>
                  <a:srgbClr val="FF0000"/>
                </a:solidFill>
                <a:latin typeface="+mj-lt"/>
              </a:rPr>
              <a:t>7, 18, 33, 72, 86, 231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700"/>
              </a:spcBef>
            </a:pPr>
            <a:r>
              <a:rPr lang="pt-BR" dirty="0" smtClean="0">
                <a:solidFill>
                  <a:srgbClr val="FF0000"/>
                </a:solidFill>
                <a:latin typeface="+mj-lt"/>
              </a:rPr>
              <a:t>                   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2: 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1, 17, 74, 222, 255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700"/>
              </a:spcBef>
            </a:pPr>
            <a:r>
              <a:rPr lang="pt-BR" dirty="0" smtClean="0">
                <a:solidFill>
                  <a:srgbClr val="FF0000"/>
                </a:solidFill>
                <a:latin typeface="+mj-lt"/>
              </a:rPr>
              <a:t>                   4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dirty="0" smtClean="0">
                <a:solidFill>
                  <a:srgbClr val="FF0000"/>
                </a:solidFill>
                <a:latin typeface="+mj-lt"/>
              </a:rPr>
              <a:t>8, 16, 190, </a:t>
            </a:r>
            <a:r>
              <a:rPr lang="pt-BR" u="sng" dirty="0" smtClean="0">
                <a:solidFill>
                  <a:srgbClr val="FF0000"/>
                </a:solidFill>
                <a:latin typeface="+mj-lt"/>
              </a:rPr>
              <a:t>429, 433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700"/>
              </a:spcBef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                   5: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363, 367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700"/>
              </a:spcBef>
            </a:pPr>
            <a:r>
              <a:rPr lang="pt-BR" dirty="0" smtClean="0">
                <a:solidFill>
                  <a:schemeClr val="tx1"/>
                </a:solidFill>
                <a:latin typeface="+mj-lt"/>
              </a:rPr>
              <a:t>                   7: 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13, 23, 191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; . . . 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endParaRPr lang="pt-BR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</a:pPr>
            <a:r>
              <a:rPr lang="de-DE" sz="2000" dirty="0" smtClean="0">
                <a:solidFill>
                  <a:schemeClr val="tx1"/>
                </a:solidFill>
                <a:latin typeface="+mj-lt"/>
              </a:rPr>
              <a:t>BE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, 178239:   </a:t>
            </a:r>
            <a:r>
              <a:rPr lang="de-DE" dirty="0" smtClean="0">
                <a:solidFill>
                  <a:schemeClr val="tx1"/>
                </a:solidFill>
                <a:latin typeface="+mj-lt"/>
                <a:cs typeface="Calibri"/>
              </a:rPr>
              <a:t>‹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rgbClr val="FF0000"/>
                </a:solidFill>
                <a:latin typeface="+mj-lt"/>
              </a:rPr>
              <a:t>1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dirty="0" smtClean="0">
                <a:solidFill>
                  <a:srgbClr val="FF0000"/>
                </a:solidFill>
                <a:latin typeface="+mj-lt"/>
                <a:cs typeface="Calibri"/>
              </a:rPr>
              <a:t>‹</a:t>
            </a:r>
            <a:r>
              <a:rPr lang="de-DE" dirty="0" smtClean="0">
                <a:solidFill>
                  <a:srgbClr val="FF0000"/>
                </a:solidFill>
                <a:latin typeface="+mj-lt"/>
              </a:rPr>
              <a:t>17, 25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700"/>
              </a:spcBef>
            </a:pPr>
            <a:r>
              <a:rPr lang="pt-BR" dirty="0" smtClean="0">
                <a:solidFill>
                  <a:srgbClr val="FF0000"/>
                </a:solidFill>
                <a:latin typeface="+mj-lt"/>
              </a:rPr>
              <a:t>                   4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pt-BR" dirty="0" smtClean="0">
                <a:solidFill>
                  <a:srgbClr val="FF0000"/>
                </a:solidFill>
                <a:latin typeface="+mj-lt"/>
              </a:rPr>
              <a:t>17, 191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, 291, </a:t>
            </a:r>
            <a:r>
              <a:rPr lang="pt-BR" u="sng" dirty="0" smtClean="0">
                <a:solidFill>
                  <a:srgbClr val="FF0000"/>
                </a:solidFill>
                <a:latin typeface="+mj-lt"/>
              </a:rPr>
              <a:t>430, 434</a:t>
            </a:r>
            <a:r>
              <a:rPr lang="pt-BR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pt-BR" dirty="0" smtClean="0">
                <a:solidFill>
                  <a:schemeClr val="tx1"/>
                </a:solidFill>
                <a:latin typeface="+mj-lt"/>
              </a:rPr>
              <a:t>;</a:t>
            </a:r>
          </a:p>
          <a:p>
            <a:pPr lvl="2">
              <a:spcBef>
                <a:spcPts val="700"/>
              </a:spcBef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                   5: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‹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14, 19, 101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; . . . </a:t>
            </a:r>
            <a:r>
              <a:rPr lang="de-DE" dirty="0" smtClean="0">
                <a:solidFill>
                  <a:schemeClr val="tx1"/>
                </a:solidFill>
                <a:latin typeface="Calibri"/>
                <a:cs typeface="Calibri"/>
              </a:rPr>
              <a:t>›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lvl="2">
              <a:spcBef>
                <a:spcPts val="700"/>
              </a:spcBef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Document1: has „be to“ but not „to be“</a:t>
            </a:r>
          </a:p>
          <a:p>
            <a:pPr lvl="2">
              <a:spcBef>
                <a:spcPts val="700"/>
              </a:spcBef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Document 4 is a match [candidate, don‘t have </a:t>
            </a:r>
            <a:r>
              <a:rPr lang="de-DE" b="1" dirty="0" smtClean="0">
                <a:solidFill>
                  <a:srgbClr val="7030A0"/>
                </a:solidFill>
                <a:latin typeface="+mj-lt"/>
              </a:rPr>
              <a:t>or not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]!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Proximity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search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1643050"/>
            <a:ext cx="857256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just saw how to use a positional index for phrase searches.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can also use it for proximity search.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For example: employment /4 place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Find all documents that contain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EMPLOYMENT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PLACE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within 4 words of each other.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“Employment agencies that place healthcare workers are seeing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growth“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is a hit.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“Employment agencies that have learned to adapt now place healthcare workers”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is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not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 hit.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Proximity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search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14240" y="1664459"/>
            <a:ext cx="857256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Use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latin typeface="+mj-lt"/>
              </a:rPr>
              <a:t>positional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index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Simplest algorithm: look at cross-product of positions of (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EMPLOYMENT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 document and (ii) 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PLACE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 document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Very inefficient for frequent words, especially stop words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Note that we want to return the actual matching positions, not just a list of documents.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is important for dynamic summaries etc.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“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Proximity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”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intersection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2143116"/>
            <a:ext cx="857256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8" name="Picture 7" descr="25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500174"/>
            <a:ext cx="4786346" cy="5256945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Combination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scheme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1643050"/>
            <a:ext cx="8572560" cy="49292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indexes and positional indexes can be profitably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combined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Many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are extremely frequent: Michael Jackson,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Jesse Jackson 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الوطن العربي، القضية الفلسطينية، الشرق الاوسط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etc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For these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increased speed compared to positional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postings intersection is substantial:  Bi-word index them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Combination scheme: Include frequent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biwords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as vocabulary terms in the index. Do all other phrases by positional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intersection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E.g. Index for n-grams with high frequency for n&lt;4. How high?</a:t>
            </a:r>
            <a:endParaRPr lang="de-DE" dirty="0" smtClean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“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Positional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”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queries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on Google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2844" y="1462088"/>
            <a:ext cx="9001156" cy="5135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For web search engines, positional queries are much more expensive than regular Boolean queries.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Let’s look at the example of phrase queries.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Why are they more expensive than regular Boolean queries?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Can you demonstrate on Google that phrase queries are more </a:t>
            </a:r>
            <a:r>
              <a:rPr lang="de-DE" sz="2800" dirty="0" smtClean="0">
                <a:solidFill>
                  <a:srgbClr val="00B050"/>
                </a:solidFill>
                <a:latin typeface="+mj-lt"/>
              </a:rPr>
              <a:t>expensive than Boolean queries</a:t>
            </a:r>
            <a:r>
              <a:rPr lang="de-DE" sz="2800" dirty="0" smtClean="0">
                <a:solidFill>
                  <a:srgbClr val="00B050"/>
                </a:solidFill>
                <a:latin typeface="+mj-lt"/>
              </a:rPr>
              <a:t>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 smtClean="0">
                <a:solidFill>
                  <a:srgbClr val="00B050"/>
                </a:solidFill>
                <a:latin typeface="+mj-lt"/>
              </a:rPr>
              <a:t>Google search operators/Yandex  [Proximity: No/Yes]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>
                <a:solidFill>
                  <a:srgbClr val="00B050"/>
                </a:solidFill>
                <a:latin typeface="+mj-lt"/>
              </a:rPr>
              <a:t>https://www.indeed.com/career-advice/finding-a-job/google-search-operators</a:t>
            </a:r>
            <a:endParaRPr lang="de-DE" sz="2800" dirty="0" smtClean="0">
              <a:solidFill>
                <a:srgbClr val="00B050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Definitions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2214554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Word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– A delimited string of characters as it appears in the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text: Computer, Computational, 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علوم، علمي، علمية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Term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– A “normalized” word (case, morphology, spelling etc); an equivalence class of words (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Comput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علم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Token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– An instance of a word or term occurring in 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document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Type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– The same as a term in most cases: an equivalence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class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tokens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sz="209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Normalization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571612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Need to “normalize” terms in indexed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text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as well as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query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terms into the same form.</a:t>
            </a:r>
            <a:r>
              <a:rPr lang="ar-SA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[Reduces types, more work!]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Example: We want to match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U.S.A.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USA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implicitly define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equivalence classes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of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terms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Alternatively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do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asymmetric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expansion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window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→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window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windows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windows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→ Windows,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windows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Windows (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no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expansion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More powerful, but less efficient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Why don’t you want to put 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window, Window, windows,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and </a:t>
            </a:r>
            <a:r>
              <a:rPr lang="en-US" i="1" dirty="0" smtClean="0">
                <a:solidFill>
                  <a:srgbClr val="00B050"/>
                </a:solidFill>
                <a:latin typeface="+mj-lt"/>
              </a:rPr>
              <a:t>Windows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in the same equivalence class? What about Grace and grace? Resume and </a:t>
            </a:r>
            <a:r>
              <a:rPr lang="en-US" dirty="0" err="1" smtClean="0">
                <a:solidFill>
                  <a:srgbClr val="00B050"/>
                </a:solidFill>
                <a:latin typeface="+mj-lt"/>
              </a:rPr>
              <a:t>Resu’me</a:t>
            </a:r>
            <a:endParaRPr lang="en-US" sz="45600" dirty="0" smtClean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572560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Normalization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: Other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languages</a:t>
            </a:r>
            <a:endParaRPr lang="de-DE" sz="3600" i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2643206"/>
            <a:ext cx="8429684" cy="357187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Normalization and language detection interact.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i="1" dirty="0" smtClean="0">
                <a:solidFill>
                  <a:schemeClr val="tx1"/>
                </a:solidFill>
                <a:latin typeface="+mj-lt"/>
              </a:rPr>
              <a:t>PETER WILL NICHT MIT.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→ MIT = mit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+mj-lt"/>
              </a:rPr>
              <a:t>He got his PhD from MIT. </a:t>
            </a:r>
            <a:r>
              <a:rPr lang="en-US" smtClean="0">
                <a:solidFill>
                  <a:schemeClr val="tx1"/>
                </a:solidFill>
                <a:latin typeface="+mj-lt"/>
              </a:rPr>
              <a:t>→ MIT 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≠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mit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Recall: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Inverted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index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construction</a:t>
            </a:r>
            <a:endParaRPr lang="de-DE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928802"/>
            <a:ext cx="864396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Input: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Output: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Each token is a candidate for a postings entry.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What are valid tokens to emit?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8" name="Picture 7" descr="21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2571744"/>
            <a:ext cx="7602342" cy="571504"/>
          </a:xfrm>
          <a:prstGeom prst="rect">
            <a:avLst/>
          </a:prstGeom>
        </p:spPr>
      </p:pic>
      <p:pic>
        <p:nvPicPr>
          <p:cNvPr id="9" name="Picture 8" descr="219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786" y="3857628"/>
            <a:ext cx="4564280" cy="540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4450</TotalTime>
  <Words>3166</Words>
  <Application>Microsoft Office PowerPoint</Application>
  <PresentationFormat>On-screen Show (4:3)</PresentationFormat>
  <Paragraphs>507</Paragraphs>
  <Slides>55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4" baseType="lpstr">
      <vt:lpstr>Arial Unicode MS</vt:lpstr>
      <vt:lpstr>MS PGothic</vt:lpstr>
      <vt:lpstr>Arabic Typesetting</vt:lpstr>
      <vt:lpstr>Arial</vt:lpstr>
      <vt:lpstr>Calibri</vt:lpstr>
      <vt:lpstr>Lucida Sans</vt:lpstr>
      <vt:lpstr>Times New Roman</vt:lpstr>
      <vt:lpstr>Wingdings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Admin</cp:lastModifiedBy>
  <cp:revision>1359</cp:revision>
  <cp:lastPrinted>2009-09-22T15:48:09Z</cp:lastPrinted>
  <dcterms:created xsi:type="dcterms:W3CDTF">2009-09-21T23:46:17Z</dcterms:created>
  <dcterms:modified xsi:type="dcterms:W3CDTF">2021-09-25T16:01:42Z</dcterms:modified>
</cp:coreProperties>
</file>