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8"/>
  </p:notesMasterIdLst>
  <p:sldIdLst>
    <p:sldId id="256" r:id="rId2"/>
    <p:sldId id="257" r:id="rId3"/>
    <p:sldId id="259" r:id="rId4"/>
    <p:sldId id="260" r:id="rId5"/>
    <p:sldId id="276" r:id="rId6"/>
    <p:sldId id="258" r:id="rId7"/>
    <p:sldId id="261" r:id="rId8"/>
    <p:sldId id="277" r:id="rId9"/>
    <p:sldId id="263" r:id="rId10"/>
    <p:sldId id="278" r:id="rId11"/>
    <p:sldId id="264" r:id="rId12"/>
    <p:sldId id="279" r:id="rId13"/>
    <p:sldId id="265" r:id="rId14"/>
    <p:sldId id="280" r:id="rId15"/>
    <p:sldId id="262" r:id="rId16"/>
    <p:sldId id="266" r:id="rId17"/>
    <p:sldId id="269" r:id="rId18"/>
    <p:sldId id="271" r:id="rId19"/>
    <p:sldId id="272" r:id="rId20"/>
    <p:sldId id="273" r:id="rId21"/>
    <p:sldId id="274" r:id="rId22"/>
    <p:sldId id="275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-342" y="-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438A6-BFE4-4361-8FD8-411CBD5B9CF7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0C30B-57F4-4BA3-A842-1C119035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6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0C30B-57F4-4BA3-A842-1C119035D6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31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BE23-D933-499C-BE1E-7963F31650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63B-DF0F-43A3-BDF0-EA9F19E5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38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BE23-D933-499C-BE1E-7963F31650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63B-DF0F-43A3-BDF0-EA9F19E5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42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BE23-D933-499C-BE1E-7963F31650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63B-DF0F-43A3-BDF0-EA9F19E5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18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BE23-D933-499C-BE1E-7963F31650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63B-DF0F-43A3-BDF0-EA9F19E5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99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BE23-D933-499C-BE1E-7963F31650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63B-DF0F-43A3-BDF0-EA9F19E5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4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BE23-D933-499C-BE1E-7963F31650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63B-DF0F-43A3-BDF0-EA9F19E5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4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BE23-D933-499C-BE1E-7963F31650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63B-DF0F-43A3-BDF0-EA9F19E5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7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BE23-D933-499C-BE1E-7963F31650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63B-DF0F-43A3-BDF0-EA9F19E5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0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BE23-D933-499C-BE1E-7963F31650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63B-DF0F-43A3-BDF0-EA9F19E5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7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BE23-D933-499C-BE1E-7963F31650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63B-DF0F-43A3-BDF0-EA9F19E5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10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BE23-D933-499C-BE1E-7963F31650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1E63B-DF0F-43A3-BDF0-EA9F19E5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8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9BE23-D933-499C-BE1E-7963F31650E6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1E63B-DF0F-43A3-BDF0-EA9F19E5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Voice Disorders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524000" y="5257799"/>
            <a:ext cx="9144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Vocal Fold Polyps</a:t>
            </a:r>
            <a:endParaRPr lang="en-GB" dirty="0"/>
          </a:p>
        </p:txBody>
      </p:sp>
      <p:pic>
        <p:nvPicPr>
          <p:cNvPr id="4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7408" b="51505"/>
          <a:stretch>
            <a:fillRect/>
          </a:stretch>
        </p:blipFill>
        <p:spPr bwMode="auto">
          <a:xfrm>
            <a:off x="3187700" y="1384300"/>
            <a:ext cx="54483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520700" y="2300288"/>
            <a:ext cx="1962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Before Treatment</a:t>
            </a:r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2777" r="9259" b="46477"/>
          <a:stretch>
            <a:fillRect/>
          </a:stretch>
        </p:blipFill>
        <p:spPr bwMode="auto">
          <a:xfrm>
            <a:off x="3187700" y="3962400"/>
            <a:ext cx="5334000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374650" y="4391026"/>
            <a:ext cx="2254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Following Treatment</a:t>
            </a:r>
          </a:p>
          <a:p>
            <a:pPr>
              <a:buFontTx/>
              <a:buChar char="•"/>
            </a:pPr>
            <a:r>
              <a:rPr lang="en-US" dirty="0"/>
              <a:t> 6 months</a:t>
            </a:r>
          </a:p>
          <a:p>
            <a:pPr>
              <a:buFontTx/>
              <a:buChar char="•"/>
            </a:pPr>
            <a:r>
              <a:rPr lang="en-US" dirty="0"/>
              <a:t> voice therapy</a:t>
            </a:r>
          </a:p>
          <a:p>
            <a:pPr>
              <a:buFontTx/>
              <a:buChar char="•"/>
            </a:pPr>
            <a:r>
              <a:rPr lang="en-US" dirty="0"/>
              <a:t> surgery</a:t>
            </a:r>
          </a:p>
        </p:txBody>
      </p:sp>
    </p:spTree>
    <p:extLst>
      <p:ext uri="{BB962C8B-B14F-4D97-AF65-F5344CB8AC3E}">
        <p14:creationId xmlns:p14="http://schemas.microsoft.com/office/powerpoint/2010/main" val="1505751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05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Reinke’s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Edema: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5844"/>
            <a:ext cx="10515600" cy="489457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Chronic diffuse swelling of the superficial lamina propria of the VF.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sually bilateral, but can be more pronounced on one side.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Strongly associated with smoking, frequently with hyper-function, and occasionally with laryngopharyngeal reflux.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sually affects the anterior two-thirds of the glottal margin.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reatment: voice therapy, and medical- surgical intervention in advanced cases.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7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Reinke’s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Edema</a:t>
            </a:r>
            <a:endParaRPr lang="en-GB" dirty="0"/>
          </a:p>
        </p:txBody>
      </p:sp>
      <p:pic>
        <p:nvPicPr>
          <p:cNvPr id="4" name="Picture 4" descr="slide11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1" r="51543" b="49780"/>
          <a:stretch>
            <a:fillRect/>
          </a:stretch>
        </p:blipFill>
        <p:spPr bwMode="auto">
          <a:xfrm>
            <a:off x="3771900" y="1676400"/>
            <a:ext cx="4102099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346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05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 Laryngitis: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180"/>
            <a:ext cx="10515600" cy="498378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 as the most frequent cause of dysphonia.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Comorbid conditions include: Upper Airway Inflammatory conditions such as acute pharyngitis, acute bronchitis, pneumonia, and upper respiratory illness.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Traumatic Laryngitis: swelling of the VF as a result of excessive and strained vocalizations.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Acute Laryngitis: the peak during the traumatic vocal behavior, with the VF much increased in size and mass.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hronic Laryngitis: serious vocal problems if the speaker attempts to speak above the laryngitis.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Treatment: Voice rest for several days.  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Laryngitis</a:t>
            </a:r>
            <a:endParaRPr lang="en-GB" dirty="0"/>
          </a:p>
        </p:txBody>
      </p:sp>
      <p:pic>
        <p:nvPicPr>
          <p:cNvPr id="4" name="Picture 4" descr="polyp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4" t="9854" r="10176" b="59531"/>
          <a:stretch>
            <a:fillRect/>
          </a:stretch>
        </p:blipFill>
        <p:spPr bwMode="auto">
          <a:xfrm>
            <a:off x="6311900" y="1955800"/>
            <a:ext cx="4686301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irway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981199"/>
            <a:ext cx="4991100" cy="3543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14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 characteristics with excessive muscle tension disorders: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3044"/>
            <a:ext cx="10515600" cy="440391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Diplophonia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Means “double voice”, produced with two distinct frequencies occurring simultaneously.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Often heard in patients with mass lesion, vocal fold paralysis, vocal fold scarring, muscle tension dysphonia, or other inflammatory conditions.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 eliminate the source of the second voice either by voice therapy or surgical removal of mass (if present).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7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0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Phonation breaks: 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2390"/>
            <a:ext cx="10515600" cy="489457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Temporary loss of voice that may occur for only part of a word, a whole word, a phrase, or a sentence. </a:t>
            </a: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individual is phonating with no apparent difficulty when suddenly a complete cessation of voice occurs. </a:t>
            </a: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happens after a prolonged hyper-function. </a:t>
            </a:r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 : Voice therapy, e.g. eliminating the inappropriate vocal behaviors. </a:t>
            </a:r>
          </a:p>
          <a:p>
            <a:pPr>
              <a:buFontTx/>
              <a:buChar char="-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1870"/>
          </a:xfrm>
        </p:spPr>
        <p:txBody>
          <a:bodyPr>
            <a:normAutofit/>
          </a:bodyPr>
          <a:lstStyle/>
          <a:p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Pitch breaks: </a:t>
            </a:r>
            <a:endParaRPr lang="en-US" sz="3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6996"/>
            <a:ext cx="10515600" cy="4849967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types of pitch breaks: </a:t>
            </a:r>
          </a:p>
          <a:p>
            <a:pPr marL="0" indent="0">
              <a:buNone/>
            </a:pPr>
            <a:endParaRPr lang="en-US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Developmental phenomenon seen primarily in boys experiencing marked pubertal growth of the larynx. </a:t>
            </a:r>
          </a:p>
          <a:p>
            <a:pPr marL="0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Caused by prolonged vocal hyper-function, particularly while speaking at an inappropriate (usually too low) pitch level.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Treatment: little temporary voice rest and voice therapy approaches.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 algn="l" rtl="0">
              <a:buFont typeface="Wingdings" panose="05000000000000000000" pitchFamily="2" charset="2"/>
              <a:buChar char="v"/>
            </a:pP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Psychogenic voice disorders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980" y="1605776"/>
            <a:ext cx="10617820" cy="457118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emotional and psychological state of the individual can affect voice production. </a:t>
            </a:r>
          </a:p>
          <a:p>
            <a:pPr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psychogenic voice disorders: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Puperphonia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Functional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Aphonia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Functional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Dysphonia.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Somatization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Dysphonia.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 such cases, appropriate psychological or psychiatric referrals are required as needed. </a:t>
            </a:r>
          </a:p>
        </p:txBody>
      </p:sp>
    </p:spTree>
    <p:extLst>
      <p:ext uri="{BB962C8B-B14F-4D97-AF65-F5344CB8AC3E}">
        <p14:creationId xmlns:p14="http://schemas.microsoft.com/office/powerpoint/2010/main" val="31623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795" y="274638"/>
            <a:ext cx="8219256" cy="994122"/>
          </a:xfrm>
        </p:spPr>
        <p:txBody>
          <a:bodyPr>
            <a:normAutofit/>
          </a:bodyPr>
          <a:lstStyle/>
          <a:p>
            <a:pPr algn="l" rtl="0"/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Puperphonia: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9795" y="1484785"/>
            <a:ext cx="10504449" cy="4641379"/>
          </a:xfrm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Inappropriate use of high- pitched voice beyond pubertal age in males.</a:t>
            </a:r>
          </a:p>
          <a:p>
            <a:pPr marL="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Often seen during age of puberty, when the male laryngeal mechanism has undergone significant change in size and function as a result of hormonal changes. </a:t>
            </a:r>
          </a:p>
          <a:p>
            <a:pPr marL="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Also called: falsetto, mutational falsetto, juvenile voice, and incomplete voice mutation. </a:t>
            </a:r>
          </a:p>
          <a:p>
            <a:pPr marL="0" indent="0">
              <a:buNone/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Treatment: voice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therapy, may need psychological referral.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64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Functional Voice Disorders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064" y="1781556"/>
            <a:ext cx="10603735" cy="4365855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Voice disorder that does not have any organic or neurological causes.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mechanisms of respiration, phonation, and resonance appear physically capable of normal voicing function, but they lack the proper functional balance.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Causes: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Excessive Muscle Tension.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Psychogenic origins. </a:t>
            </a:r>
          </a:p>
        </p:txBody>
      </p:sp>
    </p:spTree>
    <p:extLst>
      <p:ext uri="{BB962C8B-B14F-4D97-AF65-F5344CB8AC3E}">
        <p14:creationId xmlns:p14="http://schemas.microsoft.com/office/powerpoint/2010/main" val="104569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341" y="274638"/>
            <a:ext cx="9374459" cy="850106"/>
          </a:xfrm>
        </p:spPr>
        <p:txBody>
          <a:bodyPr>
            <a:normAutofit/>
          </a:bodyPr>
          <a:lstStyle/>
          <a:p>
            <a:pPr algn="l" rtl="0"/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Functional Aphonia: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341" y="1263661"/>
            <a:ext cx="10695475" cy="4929411"/>
          </a:xfrm>
        </p:spPr>
        <p:txBody>
          <a:bodyPr>
            <a:normAutofit/>
          </a:bodyPr>
          <a:lstStyle/>
          <a:p>
            <a:pPr algn="l" rtl="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speaks in whisper but with the same rhythm and prosody of normal speech. </a:t>
            </a:r>
          </a:p>
          <a:p>
            <a:pPr marL="0" indent="0"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Laryngoendoscopic examination is needed to visualize the VF, and rule out organic involvement such as VF paralysis.</a:t>
            </a:r>
          </a:p>
          <a:p>
            <a:pPr marL="0" indent="0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aphonic patient says ‘ah’, the VF remain too far apart, causing an open position for a whisper production. </a:t>
            </a:r>
          </a:p>
          <a:p>
            <a:pPr marL="0" indent="0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onset could be gradual or sudden, caused by laryngeal pathology, or under hard emotional situations.</a:t>
            </a:r>
          </a:p>
          <a:p>
            <a:pPr marL="0" indent="0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 Voice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need psychological referral.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Tx/>
              <a:buChar char="-"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854" y="274638"/>
            <a:ext cx="9262946" cy="850106"/>
          </a:xfrm>
        </p:spPr>
        <p:txBody>
          <a:bodyPr>
            <a:normAutofit/>
          </a:bodyPr>
          <a:lstStyle/>
          <a:p>
            <a:pPr algn="l" rtl="0"/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Functional Dysphonia: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073" y="1196753"/>
            <a:ext cx="10526751" cy="4929411"/>
          </a:xfrm>
        </p:spPr>
        <p:txBody>
          <a:bodyPr>
            <a:noAutofit/>
          </a:bodyPr>
          <a:lstStyle/>
          <a:p>
            <a:pPr algn="l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Abnormal voice that has no organic or structural causes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causes include: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Incorrect balance between initiating the airstream with the beginning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phonation (too small or too large breath).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  Inappropriate VF approximating (too tight or too lax).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  Inappropriate pitch level for age and gender.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 Inappropriate head or jaw positions.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 Voice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therapy, may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psychological referral.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22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459" y="274638"/>
            <a:ext cx="9218341" cy="922114"/>
          </a:xfrm>
        </p:spPr>
        <p:txBody>
          <a:bodyPr>
            <a:normAutofit/>
          </a:bodyPr>
          <a:lstStyle/>
          <a:p>
            <a:pPr algn="l" rtl="0"/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4- Somatization 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Dysphonia(</a:t>
            </a:r>
            <a:r>
              <a:rPr lang="en-US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Briquet</a:t>
            </a:r>
            <a:r>
              <a:rPr lang="ar-SA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GB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GB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Dyphonia</a:t>
            </a:r>
            <a:r>
              <a:rPr lang="en-GB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644" y="1282391"/>
            <a:ext cx="10225668" cy="4843774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a conversion disorder (Functional Neurological Symptom Disorder).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 in women than men with a ratio of 10:1.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often begin in later adolescence and extend into young adulthood.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voice evaluation may typically reveal an elevated voice pitch, or increased hoarseness with a reduced signal-to-noise ratio.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symptoms: laryngeal pain, neck and shoulder pain with stiffness, shortness in breath, depression, and extreme vocal fatigue.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 voice therapy accompanied with psychiatric intervention. 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46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43100"/>
            <a:ext cx="10515600" cy="3708400"/>
          </a:xfrm>
        </p:spPr>
        <p:txBody>
          <a:bodyPr/>
          <a:lstStyle/>
          <a:p>
            <a:pPr algn="ctr"/>
            <a:r>
              <a:rPr lang="en-US" b="1" dirty="0"/>
              <a:t>Organic Voice Disorders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08699"/>
            <a:ext cx="10515600" cy="68263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436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abnormalities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Laryngomalacia</a:t>
            </a:r>
            <a:endParaRPr lang="en-US" dirty="0"/>
          </a:p>
          <a:p>
            <a:r>
              <a:rPr lang="en-US" dirty="0"/>
              <a:t>Accounts for 75% of all congenital anomalies of the larynx</a:t>
            </a:r>
          </a:p>
          <a:p>
            <a:r>
              <a:rPr lang="en-US" dirty="0"/>
              <a:t>Symptoms are evident at birth or within the first few hours or days of life</a:t>
            </a:r>
          </a:p>
          <a:p>
            <a:r>
              <a:rPr lang="en-US" dirty="0"/>
              <a:t>resulting in collapse of the </a:t>
            </a:r>
            <a:r>
              <a:rPr lang="en-US" dirty="0" err="1"/>
              <a:t>supraglottic</a:t>
            </a:r>
            <a:r>
              <a:rPr lang="en-US" dirty="0"/>
              <a:t> structures during inspiration, leading to airway obstruction. It is thought to represent a delay of maturation of the supporting structures of the larynx. </a:t>
            </a:r>
            <a:r>
              <a:rPr lang="en-US" dirty="0" err="1"/>
              <a:t>Laryngomalacia</a:t>
            </a:r>
            <a:r>
              <a:rPr lang="en-US" dirty="0"/>
              <a:t> is the most common cause of congenital stridor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702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9500"/>
            <a:ext cx="10515600" cy="5778499"/>
          </a:xfrm>
        </p:spPr>
        <p:txBody>
          <a:bodyPr/>
          <a:lstStyle/>
          <a:p>
            <a:r>
              <a:rPr lang="en-US" dirty="0"/>
              <a:t>The epiglottis is small and curled on itself (omega-shaped). Approximation of the posterior edges of the epiglottis contributes to the inspiratory obstruction.</a:t>
            </a:r>
            <a:endParaRPr lang="en-GB" dirty="0"/>
          </a:p>
        </p:txBody>
      </p:sp>
      <p:pic>
        <p:nvPicPr>
          <p:cNvPr id="4" name="Picture 2" descr="C:\Users\ghada\Desktop\1331341-1331361-1002527-17224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2700" y="2332038"/>
            <a:ext cx="5475141" cy="4525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0865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4600"/>
            <a:ext cx="10515600" cy="5524500"/>
          </a:xfrm>
        </p:spPr>
        <p:txBody>
          <a:bodyPr/>
          <a:lstStyle/>
          <a:p>
            <a:r>
              <a:rPr lang="en-US" dirty="0" err="1"/>
              <a:t>Laryngomalacia</a:t>
            </a:r>
            <a:r>
              <a:rPr lang="en-US" dirty="0"/>
              <a:t> may affect the epiglottis, the arytenoid cartilages, or both. When the epiglottis is involved, it is often elongated, and the walls fold in on themselves. </a:t>
            </a:r>
          </a:p>
          <a:p>
            <a:r>
              <a:rPr lang="en-US" dirty="0"/>
              <a:t>the cartilage is floppy and prolapse over the larynx during inspiration. </a:t>
            </a:r>
          </a:p>
          <a:p>
            <a:r>
              <a:rPr lang="en-US" dirty="0"/>
              <a:t>This inspiratory obstruction causes an inspiratory noise, high-pitched </a:t>
            </a:r>
            <a:r>
              <a:rPr lang="en-US" dirty="0" smtClean="0"/>
              <a:t>sounds.</a:t>
            </a:r>
          </a:p>
          <a:p>
            <a:r>
              <a:rPr lang="en-US" dirty="0"/>
              <a:t>Infants with </a:t>
            </a:r>
            <a:r>
              <a:rPr lang="en-US" dirty="0" err="1"/>
              <a:t>laryngomalacia</a:t>
            </a:r>
            <a:r>
              <a:rPr lang="en-US" dirty="0"/>
              <a:t> have a higher incidence of </a:t>
            </a:r>
            <a:r>
              <a:rPr lang="en-US" dirty="0" err="1"/>
              <a:t>gastroesophageal</a:t>
            </a:r>
            <a:r>
              <a:rPr lang="en-US" dirty="0"/>
              <a:t> reflux, presumably a result of the more negative </a:t>
            </a:r>
            <a:r>
              <a:rPr lang="en-US" dirty="0" err="1"/>
              <a:t>intrathoracic</a:t>
            </a:r>
            <a:r>
              <a:rPr lang="en-US" dirty="0"/>
              <a:t> pressures necessary to overcome the inspiratory obstruction. </a:t>
            </a:r>
          </a:p>
          <a:p>
            <a:pPr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070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7700"/>
            <a:ext cx="10515600" cy="4673600"/>
          </a:xfrm>
        </p:spPr>
        <p:txBody>
          <a:bodyPr/>
          <a:lstStyle/>
          <a:p>
            <a:r>
              <a:rPr lang="en-US" dirty="0"/>
              <a:t>enlargement and swelling of the arytenoid cartilages and of the epiglottis may be secondary to reflux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It is common for children to outgrow </a:t>
            </a:r>
            <a:r>
              <a:rPr lang="en-US" dirty="0" err="1"/>
              <a:t>laryngomalacia</a:t>
            </a:r>
            <a:r>
              <a:rPr lang="en-US" dirty="0"/>
              <a:t> by 18-24 months</a:t>
            </a:r>
          </a:p>
          <a:p>
            <a:r>
              <a:rPr lang="en-US" dirty="0"/>
              <a:t>5% may need surgical </a:t>
            </a:r>
            <a:r>
              <a:rPr lang="en-US" dirty="0" smtClean="0"/>
              <a:t>intervention.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1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975"/>
          </a:xfrm>
        </p:spPr>
        <p:txBody>
          <a:bodyPr/>
          <a:lstStyle/>
          <a:p>
            <a:pPr algn="ctr"/>
            <a:r>
              <a:rPr lang="en-US" dirty="0"/>
              <a:t>Acid Reflux Disease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000"/>
            <a:ext cx="10515600" cy="5156200"/>
          </a:xfrm>
        </p:spPr>
        <p:txBody>
          <a:bodyPr/>
          <a:lstStyle/>
          <a:p>
            <a:r>
              <a:rPr lang="en-US" dirty="0"/>
              <a:t>GERD (</a:t>
            </a:r>
            <a:r>
              <a:rPr lang="en-US" dirty="0" err="1" smtClean="0"/>
              <a:t>gatroesophageal</a:t>
            </a:r>
            <a:r>
              <a:rPr lang="en-US" dirty="0" smtClean="0"/>
              <a:t> </a:t>
            </a:r>
            <a:r>
              <a:rPr lang="en-US" dirty="0"/>
              <a:t>reflux disease), the passage of gastric juices from stomach into esophagus </a:t>
            </a:r>
          </a:p>
          <a:p>
            <a:r>
              <a:rPr lang="en-US" dirty="0"/>
              <a:t>May lead to </a:t>
            </a:r>
            <a:r>
              <a:rPr lang="en-US" dirty="0" smtClean="0"/>
              <a:t>esophagitis</a:t>
            </a:r>
            <a:r>
              <a:rPr lang="en-US" dirty="0"/>
              <a:t>, ulceration, dysphagia, or </a:t>
            </a:r>
            <a:r>
              <a:rPr lang="en-US" dirty="0" err="1" smtClean="0"/>
              <a:t>Barret</a:t>
            </a:r>
            <a:r>
              <a:rPr lang="ar-SA" dirty="0" smtClean="0"/>
              <a:t>’</a:t>
            </a:r>
            <a:r>
              <a:rPr lang="en-GB" dirty="0" smtClean="0"/>
              <a:t>s Metaplasia</a:t>
            </a:r>
            <a:r>
              <a:rPr lang="en-US" dirty="0" smtClean="0"/>
              <a:t> (precancerous conditions).</a:t>
            </a:r>
          </a:p>
          <a:p>
            <a:r>
              <a:rPr lang="en-US" dirty="0"/>
              <a:t>If these contents move superiorly through upper esophageal sphincter </a:t>
            </a:r>
            <a:r>
              <a:rPr lang="en-US" dirty="0" smtClean="0"/>
              <a:t>it is said to be called (LPRD</a:t>
            </a:r>
            <a:r>
              <a:rPr lang="en-US" dirty="0"/>
              <a:t>)-</a:t>
            </a:r>
            <a:r>
              <a:rPr lang="en-US" dirty="0" err="1"/>
              <a:t>laryngopharyngeal</a:t>
            </a:r>
            <a:r>
              <a:rPr lang="en-US" dirty="0"/>
              <a:t> reflux </a:t>
            </a:r>
            <a:r>
              <a:rPr lang="en-US" dirty="0" smtClean="0"/>
              <a:t>disease.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357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1375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 descr="C:\Users\ghada\Desktop\gastroesophageal_reflu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6600" y="1778000"/>
            <a:ext cx="7696200" cy="439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064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78085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Muscle Tension Disorders: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3210"/>
            <a:ext cx="10515600" cy="51861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Muscle tension dysphonia (MTD):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Persistent dysphonia that results from excessive laryngeal tension and related musculoskeletal tension and associated hyper-functional true and/or false vocal fold vibratory pattern.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ccurrence of vocal dysfunction in the absence of laryngeal structural abnormalities.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MTD patients often present with: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Elevation of the larynx in the neck.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Pain in the neck, jaw, and shoulders. 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Auditory- perceptual features of MTD can include: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trained or effortful voice quality, aberrant pitch, breathiness,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ocal fatigue. </a:t>
            </a:r>
          </a:p>
        </p:txBody>
      </p:sp>
    </p:spTree>
    <p:extLst>
      <p:ext uri="{BB962C8B-B14F-4D97-AF65-F5344CB8AC3E}">
        <p14:creationId xmlns:p14="http://schemas.microsoft.com/office/powerpoint/2010/main" val="61208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symptoms include morning hoarseness, sour taste in mouth with bad breath</a:t>
            </a:r>
          </a:p>
          <a:p>
            <a:r>
              <a:rPr lang="en-US" dirty="0"/>
              <a:t>Frequent throat clearing and coughing </a:t>
            </a:r>
          </a:p>
          <a:p>
            <a:r>
              <a:rPr lang="en-US" dirty="0"/>
              <a:t>Severe symptoms occurring when the head is lower than the abdominal area (shoe tying…)</a:t>
            </a:r>
          </a:p>
          <a:p>
            <a:r>
              <a:rPr lang="en-US" dirty="0"/>
              <a:t>Posterior glottal redness, contact ulcers, pharyngeal irritation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362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2975"/>
          </a:xfrm>
        </p:spPr>
        <p:txBody>
          <a:bodyPr/>
          <a:lstStyle/>
          <a:p>
            <a:pPr algn="ctr"/>
            <a:r>
              <a:rPr lang="en-US" dirty="0" smtClean="0"/>
              <a:t>Treatment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3800"/>
            <a:ext cx="10515600" cy="5575300"/>
          </a:xfrm>
        </p:spPr>
        <p:txBody>
          <a:bodyPr/>
          <a:lstStyle/>
          <a:p>
            <a:r>
              <a:rPr lang="en-US" dirty="0"/>
              <a:t>Reflux treatment : behavioral, pharmacological, and surgical , or all together </a:t>
            </a:r>
          </a:p>
          <a:p>
            <a:r>
              <a:rPr lang="en-US" dirty="0"/>
              <a:t>Behavioral, elevating head of the bed; remaining upright for at least 60 min. after meals, avoiding spicy foods, not exercising after eating, cutting down on caffeine, alcohol, avoid drinking excessive quantities of water right before bed – can raise the level of acid in </a:t>
            </a:r>
            <a:r>
              <a:rPr lang="en-US" dirty="0" smtClean="0"/>
              <a:t>stomach.</a:t>
            </a:r>
          </a:p>
          <a:p>
            <a:r>
              <a:rPr lang="en-US" dirty="0"/>
              <a:t>Avoiding activities that compress the abdomen, , wearing looser clothing around the waist, and eliminating smoking</a:t>
            </a:r>
          </a:p>
          <a:p>
            <a:r>
              <a:rPr lang="en-US" dirty="0"/>
              <a:t>Anti-reflux therapy</a:t>
            </a:r>
          </a:p>
          <a:p>
            <a:r>
              <a:rPr lang="en-US" dirty="0"/>
              <a:t>If we suspect GERD, refer the patient to an ENT for reflux management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647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2475"/>
          </a:xfrm>
        </p:spPr>
        <p:txBody>
          <a:bodyPr/>
          <a:lstStyle/>
          <a:p>
            <a:pPr algn="ctr"/>
            <a:r>
              <a:rPr lang="en-US" dirty="0"/>
              <a:t>Contact ulcers (Granulomas)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791200"/>
          </a:xfrm>
        </p:spPr>
        <p:txBody>
          <a:bodyPr>
            <a:normAutofit/>
          </a:bodyPr>
          <a:lstStyle/>
          <a:p>
            <a:r>
              <a:rPr lang="en-US" dirty="0"/>
              <a:t>Small ulcerations develop on the medial aspect of the vocal processes of the arytenoid cartilages due to </a:t>
            </a:r>
            <a:r>
              <a:rPr lang="en-US" dirty="0" smtClean="0"/>
              <a:t>irritation.</a:t>
            </a:r>
            <a:endParaRPr lang="en-US" dirty="0"/>
          </a:p>
          <a:p>
            <a:r>
              <a:rPr lang="en-US" dirty="0"/>
              <a:t>Treatment involves resting the voice by talking as little as possible for at least 6 weeks so that the ulcers can heal. To avoid recurrences, people who develop contact ulcers need voice therapy to learn how to use the voice </a:t>
            </a:r>
            <a:r>
              <a:rPr lang="en-US" dirty="0" smtClean="0"/>
              <a:t>properly.</a:t>
            </a:r>
          </a:p>
          <a:p>
            <a:r>
              <a:rPr lang="en-US" dirty="0"/>
              <a:t>Granulated tissue forms over these ulcers as a protective mechanism, contact ulcer </a:t>
            </a:r>
            <a:r>
              <a:rPr lang="en-US" dirty="0" smtClean="0"/>
              <a:t>granulomas.</a:t>
            </a:r>
          </a:p>
          <a:p>
            <a:r>
              <a:rPr lang="en-US" dirty="0"/>
              <a:t>Related to : hard glottal attack along with throat clearing or coughing, LPRD, endotracheal </a:t>
            </a:r>
            <a:r>
              <a:rPr lang="en-US" dirty="0" smtClean="0"/>
              <a:t>intubation.</a:t>
            </a:r>
            <a:endParaRPr lang="en-US" dirty="0"/>
          </a:p>
          <a:p>
            <a:r>
              <a:rPr lang="en-US" dirty="0"/>
              <a:t>Surgical removal may be necessary (granulomas). Voice therapy is often recommended to avoid </a:t>
            </a:r>
            <a:r>
              <a:rPr lang="en-US" dirty="0" smtClean="0"/>
              <a:t>recurrence.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004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</a:t>
            </a:r>
            <a:r>
              <a:rPr lang="en-US" dirty="0"/>
              <a:t>symptoms, deterioration of voice after prolonged vocalization (vocal fatigue)</a:t>
            </a:r>
          </a:p>
          <a:p>
            <a:r>
              <a:rPr lang="en-US" dirty="0"/>
              <a:t>Pain in the laryngeal </a:t>
            </a:r>
            <a:r>
              <a:rPr lang="en-US" dirty="0" smtClean="0"/>
              <a:t>area</a:t>
            </a:r>
            <a:endParaRPr lang="en-US" dirty="0"/>
          </a:p>
          <a:p>
            <a:r>
              <a:rPr lang="en-US" dirty="0"/>
              <a:t>Hoarseness or roughness</a:t>
            </a:r>
          </a:p>
          <a:p>
            <a:r>
              <a:rPr lang="en-US" dirty="0"/>
              <a:t>Throat clearing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742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6275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Picture 2" descr="C:\Users\ghada\Desktop\cgope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7000" y="1155700"/>
            <a:ext cx="6718300" cy="5511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902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/>
          <a:lstStyle/>
          <a:p>
            <a:pPr algn="ctr"/>
            <a:r>
              <a:rPr lang="en-US" dirty="0"/>
              <a:t>Cysts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1900"/>
            <a:ext cx="10515600" cy="553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Usually unilateral, on the vocal folds or the ventricular folds</a:t>
            </a:r>
          </a:p>
          <a:p>
            <a:r>
              <a:rPr lang="en-US" dirty="0"/>
              <a:t>Inner margin, superior or inferior surface </a:t>
            </a:r>
          </a:p>
          <a:p>
            <a:r>
              <a:rPr lang="en-US" dirty="0"/>
              <a:t>Requires surgical excision rather than voice therapy</a:t>
            </a:r>
          </a:p>
          <a:p>
            <a:r>
              <a:rPr lang="en-US" dirty="0"/>
              <a:t>physician may recommend voice therapy pre-surgically to clear the surgical field (reduce swelling and irritation) or post-surgically to address any residual hoarseness. </a:t>
            </a:r>
          </a:p>
          <a:p>
            <a:r>
              <a:rPr lang="en-US" dirty="0"/>
              <a:t>Vocal fold cysts are fluid-filled </a:t>
            </a:r>
            <a:r>
              <a:rPr lang="en-US" dirty="0" smtClean="0"/>
              <a:t>growths.</a:t>
            </a:r>
          </a:p>
          <a:p>
            <a:r>
              <a:rPr lang="en-US" dirty="0" smtClean="0"/>
              <a:t> </a:t>
            </a:r>
            <a:r>
              <a:rPr lang="en-US" dirty="0"/>
              <a:t>Vocal quality may include hoarseness, breathiness</a:t>
            </a:r>
          </a:p>
          <a:p>
            <a:r>
              <a:rPr lang="en-US" dirty="0"/>
              <a:t>Often caused by abnormal blockage of the ductal system of laryngeal mucus glands </a:t>
            </a:r>
          </a:p>
          <a:p>
            <a:r>
              <a:rPr lang="en-US" dirty="0"/>
              <a:t>Can be congenital or acquired </a:t>
            </a:r>
          </a:p>
          <a:p>
            <a:r>
              <a:rPr lang="en-US" dirty="0"/>
              <a:t>Soft and pliable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24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689600"/>
          </a:xfrm>
        </p:spPr>
        <p:txBody>
          <a:bodyPr/>
          <a:lstStyle/>
          <a:p>
            <a:r>
              <a:rPr lang="en-US" dirty="0"/>
              <a:t>there are no clear factors that are documented to cause cysts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Vocal cysts</a:t>
            </a:r>
            <a:r>
              <a:rPr lang="en-US" dirty="0"/>
              <a:t> generally more deeply within the vocal cord rather than on its surface. Though most cysts are acquired through </a:t>
            </a:r>
            <a:r>
              <a:rPr lang="en-US" dirty="0" err="1" smtClean="0"/>
              <a:t>phonotrauma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4" name="Picture 2" descr="C:\Users\ghada\Desktop\Laryngeal_Cyst__1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2654300"/>
            <a:ext cx="6032500" cy="441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9626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pPr algn="ctr"/>
            <a:r>
              <a:rPr lang="en-US" dirty="0"/>
              <a:t>Endocrine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9500"/>
            <a:ext cx="10515600" cy="5778500"/>
          </a:xfrm>
        </p:spPr>
        <p:txBody>
          <a:bodyPr/>
          <a:lstStyle/>
          <a:p>
            <a:r>
              <a:rPr lang="en-US" dirty="0" err="1"/>
              <a:t>Hypofunction</a:t>
            </a:r>
            <a:r>
              <a:rPr lang="en-US" dirty="0"/>
              <a:t> of pituitary gland, retarded laryngeal growth; prevent normal development of progesterone by ovaries, and testosterone by testes, no secondary sexual characteristics (no voice change)</a:t>
            </a:r>
          </a:p>
          <a:p>
            <a:r>
              <a:rPr lang="en-US" dirty="0"/>
              <a:t>Tumor of pituitary gland “precocious puberty as well as acromegaly”</a:t>
            </a:r>
          </a:p>
          <a:p>
            <a:r>
              <a:rPr lang="en-US" dirty="0"/>
              <a:t>Hypothyroidism, increase VF mass (lower pitch)</a:t>
            </a:r>
          </a:p>
          <a:p>
            <a:r>
              <a:rPr lang="en-US" dirty="0"/>
              <a:t>Menopause, excessive secretion of androgenic hormones, thicker VF (lower pitch)</a:t>
            </a:r>
          </a:p>
          <a:p>
            <a:r>
              <a:rPr lang="en-US" dirty="0"/>
              <a:t>Hormonal therapy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436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Hyperkeratosis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740400"/>
          </a:xfrm>
        </p:spPr>
        <p:txBody>
          <a:bodyPr/>
          <a:lstStyle/>
          <a:p>
            <a:r>
              <a:rPr lang="en-US" dirty="0"/>
              <a:t>A pinkish, rough lesion, a nonmalignant growth that my be the precursor of malignant tissue change</a:t>
            </a:r>
          </a:p>
          <a:p>
            <a:r>
              <a:rPr lang="en-US" dirty="0"/>
              <a:t>They are reactive to continued tissue irritation – must be watched closely</a:t>
            </a:r>
          </a:p>
          <a:p>
            <a:r>
              <a:rPr lang="en-US" dirty="0"/>
              <a:t>May appear under tongue, on VF</a:t>
            </a:r>
          </a:p>
          <a:p>
            <a:r>
              <a:rPr lang="en-US" dirty="0"/>
              <a:t>LPRD, smoking, environmental pollutants, alcohol use, and other inhaled drugs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899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35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pic>
        <p:nvPicPr>
          <p:cNvPr id="4" name="Picture 2" descr="C:\Users\ghada\Desktop\New_Kerato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57300"/>
            <a:ext cx="7404100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366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829" y="657922"/>
            <a:ext cx="10628971" cy="6098478"/>
          </a:xfrm>
        </p:spPr>
        <p:txBody>
          <a:bodyPr>
            <a:norm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Categories of MTD: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Primary MTD: occurs in the absence of current organic, psychogenic or neurological pathologies, represent 40% of the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dysphonias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seen in clinics.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Secondary MTD: originate as a compensatory response to current or recent organic, psychogenic, or neurological pathology. </a:t>
            </a:r>
          </a:p>
          <a:p>
            <a:pPr marL="0" indent="0">
              <a:buNone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Factors contributing to the development of MTD: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Deviant body posture and misuse of neck and shoulder muscles.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High stress levels. </a:t>
            </a:r>
          </a:p>
          <a:p>
            <a:pPr marL="0" indent="0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Excessive voice use and persistently loud voice use. 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laryngopharyngeal reflux disease. 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 of MTD focuses on muscles relaxation, and larynx positioning.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2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Usually, surgery will be conducted to confirm the diagnosis with a small biopsy and to remove lesion from the vocal fold cover. </a:t>
            </a:r>
            <a:endParaRPr lang="en-US" dirty="0" smtClean="0"/>
          </a:p>
          <a:p>
            <a:r>
              <a:rPr lang="en-US" dirty="0" smtClean="0"/>
              <a:t>voice </a:t>
            </a:r>
            <a:r>
              <a:rPr lang="en-US" dirty="0"/>
              <a:t>therapy is used to ensure that voice conservation strategies and vocal hygiene are in </a:t>
            </a:r>
            <a:r>
              <a:rPr lang="en-US" dirty="0" smtClean="0"/>
              <a:t>place and to </a:t>
            </a:r>
          </a:p>
          <a:p>
            <a:r>
              <a:rPr lang="en-US" dirty="0" smtClean="0"/>
              <a:t>assist </a:t>
            </a:r>
            <a:r>
              <a:rPr lang="en-US" dirty="0"/>
              <a:t>in recovery of voice quality and </a:t>
            </a:r>
            <a:endParaRPr lang="en-US" dirty="0" smtClean="0"/>
          </a:p>
          <a:p>
            <a:r>
              <a:rPr lang="en-US" dirty="0" smtClean="0"/>
              <a:t>assist </a:t>
            </a:r>
            <a:r>
              <a:rPr lang="en-US" dirty="0"/>
              <a:t>in modifying the behaviors that contributed to the causes.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452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Infectious Laryngitis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8100" y="1825625"/>
            <a:ext cx="9448800" cy="4351338"/>
          </a:xfrm>
        </p:spPr>
        <p:txBody>
          <a:bodyPr/>
          <a:lstStyle/>
          <a:p>
            <a:r>
              <a:rPr lang="en-US" dirty="0"/>
              <a:t>Upper respiratory tract infection (URI), fever, headache, runny nose, sore throat and coughing </a:t>
            </a:r>
          </a:p>
          <a:p>
            <a:r>
              <a:rPr lang="en-US" dirty="0"/>
              <a:t>Most are viral in origin, sometimes bacterial infections (ANTIBIOTIC)</a:t>
            </a:r>
          </a:p>
          <a:p>
            <a:r>
              <a:rPr lang="en-US" dirty="0"/>
              <a:t>Inflammation of VF, irritation, swelling</a:t>
            </a:r>
          </a:p>
          <a:p>
            <a:r>
              <a:rPr lang="en-US" dirty="0"/>
              <a:t>Hoarse voice</a:t>
            </a:r>
          </a:p>
          <a:p>
            <a:r>
              <a:rPr lang="en-US" dirty="0"/>
              <a:t>Voice rest 2-3 days, hydration, reduce physical activity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280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pic>
        <p:nvPicPr>
          <p:cNvPr id="4" name="Picture 2" descr="C:\Users\ghada\Desktop\h9991587_0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473200"/>
            <a:ext cx="7251700" cy="481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2123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pPr algn="ctr"/>
            <a:r>
              <a:rPr lang="en-US" dirty="0"/>
              <a:t>Leukoplakia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5600700"/>
          </a:xfrm>
        </p:spPr>
        <p:txBody>
          <a:bodyPr/>
          <a:lstStyle/>
          <a:p>
            <a:r>
              <a:rPr lang="en-US" dirty="0"/>
              <a:t>Whitish-colored patches on the surface membrane of mucosal tissue and often extend beneath the surface into </a:t>
            </a:r>
            <a:r>
              <a:rPr lang="en-US" dirty="0" err="1"/>
              <a:t>subepithelial</a:t>
            </a:r>
            <a:r>
              <a:rPr lang="en-US" dirty="0"/>
              <a:t> </a:t>
            </a:r>
            <a:r>
              <a:rPr lang="en-US" dirty="0" smtClean="0"/>
              <a:t>space</a:t>
            </a:r>
            <a:endParaRPr lang="en-US" dirty="0"/>
          </a:p>
          <a:p>
            <a:r>
              <a:rPr lang="en-US" dirty="0"/>
              <a:t>Benign, but </a:t>
            </a:r>
            <a:r>
              <a:rPr lang="en-US" dirty="0" err="1"/>
              <a:t>precanceroun</a:t>
            </a:r>
            <a:r>
              <a:rPr lang="en-US" dirty="0"/>
              <a:t> lesions, must be followed </a:t>
            </a:r>
            <a:r>
              <a:rPr lang="en-US" dirty="0" smtClean="0"/>
              <a:t>closely</a:t>
            </a:r>
            <a:endParaRPr lang="en-US" dirty="0"/>
          </a:p>
          <a:p>
            <a:r>
              <a:rPr lang="en-US" dirty="0"/>
              <a:t>Most commonly under tongue and on the </a:t>
            </a:r>
            <a:r>
              <a:rPr lang="en-US" dirty="0" smtClean="0"/>
              <a:t>VF.</a:t>
            </a:r>
          </a:p>
          <a:p>
            <a:r>
              <a:rPr lang="en-US" dirty="0"/>
              <a:t>Primary etiology, continuous irritation of membranes (heavy smoking, LPRD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Lower voice pitch, hoarseness, may cause </a:t>
            </a:r>
            <a:r>
              <a:rPr lang="en-US" dirty="0" err="1"/>
              <a:t>diplophonia</a:t>
            </a:r>
            <a:r>
              <a:rPr lang="en-US" dirty="0"/>
              <a:t>, breathiness (if on the glottal margins), reduced </a:t>
            </a:r>
            <a:r>
              <a:rPr lang="en-US" dirty="0" smtClean="0"/>
              <a:t>loudness</a:t>
            </a:r>
            <a:endParaRPr lang="en-US" dirty="0"/>
          </a:p>
          <a:p>
            <a:r>
              <a:rPr lang="en-US" dirty="0"/>
              <a:t>Medical-surgical </a:t>
            </a:r>
            <a:r>
              <a:rPr lang="en-US" dirty="0" smtClean="0"/>
              <a:t>treatment.</a:t>
            </a:r>
          </a:p>
          <a:p>
            <a:r>
              <a:rPr lang="en-US" dirty="0" smtClean="0"/>
              <a:t>Voice enhancement therapy. 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9061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 descr="C:\Users\ghad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64300" y="838200"/>
            <a:ext cx="5397500" cy="4775200"/>
          </a:xfrm>
          <a:prstGeom prst="rect">
            <a:avLst/>
          </a:prstGeom>
          <a:noFill/>
        </p:spPr>
      </p:pic>
      <p:pic>
        <p:nvPicPr>
          <p:cNvPr id="5" name="Picture 2" descr="C:\Users\ghada\Desktop\تنزي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876300"/>
            <a:ext cx="5588000" cy="4737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61002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575"/>
          </a:xfrm>
        </p:spPr>
        <p:txBody>
          <a:bodyPr/>
          <a:lstStyle/>
          <a:p>
            <a:pPr algn="ctr"/>
            <a:r>
              <a:rPr lang="en-US" dirty="0"/>
              <a:t>Recurrent Respiratory </a:t>
            </a:r>
            <a:r>
              <a:rPr lang="en-US" dirty="0" err="1"/>
              <a:t>Papillomatosis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5562600"/>
          </a:xfrm>
        </p:spPr>
        <p:txBody>
          <a:bodyPr/>
          <a:lstStyle/>
          <a:p>
            <a:r>
              <a:rPr lang="en-US" dirty="0"/>
              <a:t>Juvenile onset recurrent respiratory </a:t>
            </a:r>
            <a:r>
              <a:rPr lang="en-US" dirty="0" err="1"/>
              <a:t>papillomatosis</a:t>
            </a:r>
            <a:r>
              <a:rPr lang="en-US" dirty="0"/>
              <a:t> (JORRP) is the most common cause of pediatric hoarseness</a:t>
            </a:r>
          </a:p>
          <a:p>
            <a:r>
              <a:rPr lang="en-US" dirty="0" err="1"/>
              <a:t>Papillomas</a:t>
            </a:r>
            <a:r>
              <a:rPr lang="en-US" dirty="0"/>
              <a:t> are </a:t>
            </a:r>
            <a:r>
              <a:rPr lang="en-US" dirty="0" smtClean="0"/>
              <a:t>wart like growths.</a:t>
            </a:r>
          </a:p>
          <a:p>
            <a:r>
              <a:rPr lang="en-US" dirty="0" smtClean="0"/>
              <a:t> </a:t>
            </a:r>
            <a:r>
              <a:rPr lang="en-US" dirty="0"/>
              <a:t>viral in </a:t>
            </a:r>
            <a:r>
              <a:rPr lang="en-US" dirty="0" smtClean="0"/>
              <a:t>origin(HPV)</a:t>
            </a:r>
            <a:endParaRPr lang="en-US" dirty="0"/>
          </a:p>
          <a:p>
            <a:r>
              <a:rPr lang="en-US" dirty="0"/>
              <a:t>The majority of </a:t>
            </a:r>
            <a:r>
              <a:rPr lang="en-US" dirty="0" err="1" smtClean="0"/>
              <a:t>papillomas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occur in children &lt;6 </a:t>
            </a:r>
            <a:r>
              <a:rPr lang="en-US" dirty="0" smtClean="0"/>
              <a:t>years.</a:t>
            </a:r>
          </a:p>
          <a:p>
            <a:endParaRPr lang="en-GB" dirty="0"/>
          </a:p>
        </p:txBody>
      </p:sp>
      <p:pic>
        <p:nvPicPr>
          <p:cNvPr id="4" name="Picture 3" descr="C:\Users\ghada\Desktop\multiple_papilloma_resiz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2578100"/>
            <a:ext cx="6629400" cy="427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960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/>
          <a:lstStyle/>
          <a:p>
            <a:r>
              <a:rPr lang="en-US" dirty="0"/>
              <a:t>may cause significant airway obstruction or voice </a:t>
            </a:r>
            <a:r>
              <a:rPr lang="en-US" dirty="0" smtClean="0"/>
              <a:t>change.</a:t>
            </a:r>
            <a:endParaRPr lang="en-US" dirty="0"/>
          </a:p>
          <a:p>
            <a:r>
              <a:rPr lang="en-US" dirty="0"/>
              <a:t>Treatment is usually </a:t>
            </a:r>
            <a:r>
              <a:rPr lang="en-US" dirty="0" smtClean="0"/>
              <a:t>surgical.</a:t>
            </a:r>
            <a:endParaRPr lang="en-US" dirty="0"/>
          </a:p>
          <a:p>
            <a:r>
              <a:rPr lang="en-US" dirty="0"/>
              <a:t> Interferon treatment appears to slow the rate of growth without curing the disease. </a:t>
            </a:r>
          </a:p>
          <a:p>
            <a:r>
              <a:rPr lang="en-US" dirty="0"/>
              <a:t>Although some antiviral agents also may slow the rate of regrowth of lesions, they are not curative. Eventually.</a:t>
            </a:r>
          </a:p>
          <a:p>
            <a:r>
              <a:rPr lang="en-US" dirty="0"/>
              <a:t> In 3-5% of patients, respiratory </a:t>
            </a:r>
            <a:r>
              <a:rPr lang="en-US" dirty="0" err="1"/>
              <a:t>papillomas</a:t>
            </a:r>
            <a:r>
              <a:rPr lang="en-US" dirty="0"/>
              <a:t> may undergo malignant degeneration to squamous cell carcinoma, and the prognosis for patients with these cancers is quite </a:t>
            </a:r>
            <a:r>
              <a:rPr lang="en-US" dirty="0" smtClean="0"/>
              <a:t>poor.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996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/>
          <a:lstStyle/>
          <a:p>
            <a:pPr algn="ctr"/>
            <a:r>
              <a:rPr lang="en-US" dirty="0"/>
              <a:t>Pubertal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8900"/>
            <a:ext cx="10515600" cy="5359400"/>
          </a:xfrm>
        </p:spPr>
        <p:txBody>
          <a:bodyPr/>
          <a:lstStyle/>
          <a:p>
            <a:r>
              <a:rPr lang="en-US" dirty="0"/>
              <a:t>At about nine years old, before the onset of puberty, the larynges of boys and girls are of the same size with same voice </a:t>
            </a:r>
            <a:r>
              <a:rPr lang="en-US" dirty="0" smtClean="0"/>
              <a:t>pitch.</a:t>
            </a:r>
            <a:endParaRPr lang="en-US" dirty="0"/>
          </a:p>
          <a:p>
            <a:r>
              <a:rPr lang="en-US" dirty="0"/>
              <a:t>Pubertal growth changes in girls begin around 9, with onset of puberty, continue over 4-5 </a:t>
            </a:r>
            <a:r>
              <a:rPr lang="en-US" dirty="0" smtClean="0"/>
              <a:t>years.</a:t>
            </a:r>
          </a:p>
          <a:p>
            <a:r>
              <a:rPr lang="en-US" dirty="0"/>
              <a:t>In boys, puberty begins around 11-12, continue 4-5 years </a:t>
            </a:r>
          </a:p>
          <a:p>
            <a:r>
              <a:rPr lang="en-US" dirty="0"/>
              <a:t>Noticeable laryngeal growth and dramatic change in vocal F0 occur in the last year of puberty </a:t>
            </a:r>
          </a:p>
          <a:p>
            <a:r>
              <a:rPr lang="en-US" dirty="0"/>
              <a:t>By age of 17, full adult development </a:t>
            </a:r>
          </a:p>
          <a:p>
            <a:r>
              <a:rPr lang="en-US" dirty="0"/>
              <a:t>Voice pitch of males and females drop</a:t>
            </a:r>
          </a:p>
          <a:p>
            <a:r>
              <a:rPr lang="en-US" dirty="0"/>
              <a:t> boys may experience temporary dysphonia and pitch breaks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3642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n-US" dirty="0"/>
              <a:t>Sulcus </a:t>
            </a:r>
            <a:r>
              <a:rPr lang="en-US" dirty="0" err="1"/>
              <a:t>vocalis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5372100"/>
          </a:xfrm>
        </p:spPr>
        <p:txBody>
          <a:bodyPr/>
          <a:lstStyle/>
          <a:p>
            <a:r>
              <a:rPr lang="en-US" dirty="0"/>
              <a:t>a groove of mucosa along the surface of the vocal fold.</a:t>
            </a:r>
          </a:p>
          <a:p>
            <a:r>
              <a:rPr lang="en-US" dirty="0"/>
              <a:t>Congenital or acquired</a:t>
            </a:r>
          </a:p>
          <a:p>
            <a:r>
              <a:rPr lang="en-US" dirty="0"/>
              <a:t>Unknown etiology</a:t>
            </a:r>
          </a:p>
          <a:p>
            <a:r>
              <a:rPr lang="en-US" dirty="0"/>
              <a:t>Vocal abuse and LPRD (acquired)</a:t>
            </a:r>
          </a:p>
          <a:p>
            <a:r>
              <a:rPr lang="en-US" dirty="0"/>
              <a:t>Usually bilaterally symmetrical</a:t>
            </a:r>
          </a:p>
          <a:p>
            <a:r>
              <a:rPr lang="en-US" dirty="0"/>
              <a:t>The furrow may be confined to the superficial layer of mucosa or penetrate into vocal muscle </a:t>
            </a:r>
          </a:p>
          <a:p>
            <a:r>
              <a:rPr lang="en-US" dirty="0"/>
              <a:t>Some degree of dysphonia , bowing of VF, </a:t>
            </a:r>
            <a:r>
              <a:rPr lang="en-US" dirty="0" err="1"/>
              <a:t>thyroarytenoid</a:t>
            </a:r>
            <a:r>
              <a:rPr lang="en-US" dirty="0"/>
              <a:t> </a:t>
            </a:r>
            <a:r>
              <a:rPr lang="en-US" dirty="0" smtClean="0"/>
              <a:t>atrophy</a:t>
            </a:r>
            <a:r>
              <a:rPr lang="en-US" dirty="0"/>
              <a:t>, </a:t>
            </a:r>
            <a:r>
              <a:rPr lang="en-US" dirty="0" err="1"/>
              <a:t>presbylaryngis</a:t>
            </a:r>
            <a:r>
              <a:rPr lang="en-US" dirty="0"/>
              <a:t> (thinning of VF), paralysis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0631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67275"/>
          </a:xfrm>
        </p:spPr>
        <p:txBody>
          <a:bodyPr/>
          <a:lstStyle/>
          <a:p>
            <a:r>
              <a:rPr lang="en-US" dirty="0"/>
              <a:t>Strained vocal quality, difficulty in speaking loudly</a:t>
            </a:r>
          </a:p>
          <a:p>
            <a:r>
              <a:rPr lang="en-US" dirty="0"/>
              <a:t> hoarseness, vocal fatigue, voice weakness, and increased effort</a:t>
            </a:r>
          </a:p>
          <a:p>
            <a:r>
              <a:rPr lang="en-US" dirty="0"/>
              <a:t>May experience periods of </a:t>
            </a:r>
            <a:r>
              <a:rPr lang="en-US" dirty="0" err="1"/>
              <a:t>aphonia</a:t>
            </a:r>
            <a:endParaRPr lang="en-US" dirty="0"/>
          </a:p>
          <a:p>
            <a:r>
              <a:rPr lang="en-US" dirty="0"/>
              <a:t>A defect in the medial surface of the true vocal fold along the sulcus may produce a </a:t>
            </a:r>
            <a:r>
              <a:rPr lang="en-US" dirty="0" err="1"/>
              <a:t>glottic</a:t>
            </a:r>
            <a:r>
              <a:rPr lang="en-US" dirty="0"/>
              <a:t> gap.</a:t>
            </a:r>
          </a:p>
          <a:p>
            <a:r>
              <a:rPr lang="en-US" dirty="0"/>
              <a:t>Surgical repair </a:t>
            </a:r>
            <a:r>
              <a:rPr lang="en-US" dirty="0" smtClean="0"/>
              <a:t>usually.</a:t>
            </a:r>
          </a:p>
          <a:p>
            <a:r>
              <a:rPr lang="en-US" dirty="0"/>
              <a:t>The overall effect is usually a higher fundamental frequency with harsher voice quality.</a:t>
            </a:r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571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Differences between MTD and Adductor Spasmodic Dysphonia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100"/>
            <a:ext cx="10515600" cy="5130799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MTD maintain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hyperadduction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across all tasks.</a:t>
            </a:r>
          </a:p>
          <a:p>
            <a:pPr marL="0" indent="0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In Spasmodic Dysphonia demonstrate intermittent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hyperadduction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MTD no difference of voice severity between connected speech and sustained vowels.</a:t>
            </a:r>
          </a:p>
          <a:p>
            <a:pPr marL="0" indent="0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In Spasmodic Dysphonia voice severity is worse for connected speech than for sustained vowels.</a:t>
            </a:r>
          </a:p>
          <a:p>
            <a:r>
              <a:rPr lang="en-GB" dirty="0">
                <a:latin typeface="Times New Roman" pitchFamily="18" charset="0"/>
                <a:cs typeface="Times New Roman" pitchFamily="18" charset="0"/>
              </a:rPr>
              <a:t>MTD no difference of voice severity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connected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speech regardless of </a:t>
            </a:r>
          </a:p>
          <a:p>
            <a:pPr marL="0" indent="0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voiced or voiceless utterances.</a:t>
            </a:r>
          </a:p>
          <a:p>
            <a:pPr marL="0" indent="0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In </a:t>
            </a:r>
            <a:r>
              <a:rPr lang="en-GB" dirty="0">
                <a:latin typeface="Times New Roman" pitchFamily="18" charset="0"/>
                <a:cs typeface="Times New Roman" pitchFamily="18" charset="0"/>
              </a:rPr>
              <a:t>Spasmodic Dysphonia voice severity is worse for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voiced </a:t>
            </a:r>
          </a:p>
          <a:p>
            <a:pPr marL="0" indent="0">
              <a:buNone/>
            </a:pPr>
            <a:r>
              <a:rPr lang="en-GB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  utterances.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615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Content Placeholder 3" descr="C:\Users\ghada\Desktop\1475-925X-10-41-3-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9300" y="609600"/>
            <a:ext cx="8089900" cy="6159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86993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/>
          <a:lstStyle/>
          <a:p>
            <a:pPr algn="ctr"/>
            <a:r>
              <a:rPr lang="en-US" dirty="0"/>
              <a:t>Webbing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664200"/>
          </a:xfrm>
        </p:spPr>
        <p:txBody>
          <a:bodyPr/>
          <a:lstStyle/>
          <a:p>
            <a:r>
              <a:rPr lang="en-US" dirty="0"/>
              <a:t>Laryngeal web growing across the glottis between the two vocal folds inhibits normal fold vibration </a:t>
            </a:r>
          </a:p>
          <a:p>
            <a:r>
              <a:rPr lang="en-US" dirty="0"/>
              <a:t>High-pitched voice, rough</a:t>
            </a:r>
          </a:p>
          <a:p>
            <a:r>
              <a:rPr lang="en-US" dirty="0"/>
              <a:t>Congenital or acquired</a:t>
            </a:r>
          </a:p>
          <a:p>
            <a:r>
              <a:rPr lang="en-US" dirty="0"/>
              <a:t>A congenital web, glottal membrane failing to separate in embryonic development </a:t>
            </a:r>
          </a:p>
          <a:p>
            <a:r>
              <a:rPr lang="en-US" dirty="0"/>
              <a:t>Depending on the size of the web, the baby will produce stridor, shortness of breath</a:t>
            </a:r>
          </a:p>
          <a:p>
            <a:r>
              <a:rPr lang="en-US" dirty="0"/>
              <a:t>Requires immediate surgery</a:t>
            </a:r>
          </a:p>
          <a:p>
            <a:r>
              <a:rPr lang="en-US" dirty="0"/>
              <a:t>Acquired, because the two VF are so close at the anterior commissure, any surface irritation due to prolonged infection or trauma may cause the inner margins to grow together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538274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3300"/>
            <a:ext cx="10515600" cy="5854700"/>
          </a:xfrm>
        </p:spPr>
        <p:txBody>
          <a:bodyPr/>
          <a:lstStyle/>
          <a:p>
            <a:r>
              <a:rPr lang="en-US" dirty="0"/>
              <a:t>Webbing grows across the glottis ant-post. Fashion , stops about one-third of the distance from anterior commissure, distance becomes too great</a:t>
            </a:r>
          </a:p>
          <a:p>
            <a:r>
              <a:rPr lang="en-US" dirty="0"/>
              <a:t> bilateral </a:t>
            </a:r>
            <a:r>
              <a:rPr lang="en-US" dirty="0" smtClean="0"/>
              <a:t>surgery </a:t>
            </a:r>
            <a:r>
              <a:rPr lang="en-US" dirty="0"/>
              <a:t>of the </a:t>
            </a:r>
            <a:r>
              <a:rPr lang="en-US" dirty="0" smtClean="0"/>
              <a:t>folds. </a:t>
            </a:r>
          </a:p>
          <a:p>
            <a:r>
              <a:rPr lang="en-US" dirty="0" smtClean="0"/>
              <a:t>papilloma </a:t>
            </a:r>
            <a:r>
              <a:rPr lang="en-US" dirty="0"/>
              <a:t>or nodules maybe followed by a web</a:t>
            </a:r>
          </a:p>
          <a:p>
            <a:r>
              <a:rPr lang="en-US" dirty="0"/>
              <a:t>Treatment is by </a:t>
            </a:r>
            <a:r>
              <a:rPr lang="en-US" dirty="0" smtClean="0"/>
              <a:t>surgery.</a:t>
            </a:r>
          </a:p>
          <a:p>
            <a:r>
              <a:rPr lang="en-US" dirty="0" smtClean="0"/>
              <a:t>Voice enhancement therapy.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1175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515600" cy="45719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pic>
        <p:nvPicPr>
          <p:cNvPr id="4" name="Picture 2" descr="C:\Users\ghada\Desktop\5578817531_1e83b7284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28900" y="609600"/>
            <a:ext cx="6718300" cy="608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3561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pPr algn="ctr"/>
            <a:r>
              <a:rPr lang="en-US" dirty="0"/>
              <a:t>Laryngeal 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400"/>
            <a:ext cx="10515600" cy="5600700"/>
          </a:xfrm>
        </p:spPr>
        <p:txBody>
          <a:bodyPr/>
          <a:lstStyle/>
          <a:p>
            <a:r>
              <a:rPr lang="en-US" dirty="0"/>
              <a:t>Cancer or carcinoma in the vocal tract is a life threatening disease </a:t>
            </a:r>
          </a:p>
          <a:p>
            <a:r>
              <a:rPr lang="en-US" dirty="0"/>
              <a:t>Lip and intraoral cancers rarely contribute to changes in voice, only on articulation</a:t>
            </a:r>
          </a:p>
          <a:p>
            <a:r>
              <a:rPr lang="en-US" dirty="0"/>
              <a:t>The American Cancer Society estimated 52,000 new cases of head and neck cancer in 2011</a:t>
            </a:r>
          </a:p>
          <a:p>
            <a:r>
              <a:rPr lang="en-US" dirty="0"/>
              <a:t>Head and neck cancers are among the </a:t>
            </a:r>
            <a:r>
              <a:rPr lang="en-US" dirty="0" smtClean="0"/>
              <a:t>5 </a:t>
            </a:r>
            <a:r>
              <a:rPr lang="en-US" dirty="0"/>
              <a:t>most common cancers</a:t>
            </a:r>
          </a:p>
          <a:p>
            <a:r>
              <a:rPr lang="en-US" dirty="0"/>
              <a:t>Related to smoking (particularly pipe smoking), chronic infections, herpes, repeated trauma to the irritated site, leukoplakia</a:t>
            </a:r>
          </a:p>
          <a:p>
            <a:r>
              <a:rPr lang="en-US" dirty="0"/>
              <a:t>Often patients first experience chronic lesions in the mouth or on the tongue that do not seem to heal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7523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6775"/>
          </a:xfrm>
        </p:spPr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7600"/>
            <a:ext cx="10515600" cy="5613400"/>
          </a:xfrm>
        </p:spPr>
        <p:txBody>
          <a:bodyPr/>
          <a:lstStyle/>
          <a:p>
            <a:r>
              <a:rPr lang="en-US" dirty="0"/>
              <a:t>The most serious vocal tract malignancies are those that involve the larynx (airway position)</a:t>
            </a:r>
          </a:p>
          <a:p>
            <a:r>
              <a:rPr lang="en-US" dirty="0"/>
              <a:t>Laryngeal cancers 6% of all malignancies diagnosed annually in USA </a:t>
            </a:r>
          </a:p>
          <a:p>
            <a:r>
              <a:rPr lang="en-US" dirty="0"/>
              <a:t>Laryngeal cancers are classified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Supraglottal</a:t>
            </a:r>
            <a:r>
              <a:rPr lang="en-US" dirty="0"/>
              <a:t>, e.g., false or </a:t>
            </a:r>
            <a:r>
              <a:rPr lang="en-US" dirty="0" err="1"/>
              <a:t>aryepiglottic</a:t>
            </a:r>
            <a:r>
              <a:rPr lang="en-US" dirty="0"/>
              <a:t> folds, </a:t>
            </a:r>
            <a:r>
              <a:rPr lang="en-US" dirty="0" smtClean="0"/>
              <a:t>epiglottis, </a:t>
            </a:r>
            <a:r>
              <a:rPr lang="en-US" dirty="0"/>
              <a:t>arytenoid cartilages, and walls of </a:t>
            </a:r>
            <a:r>
              <a:rPr lang="en-US" dirty="0" err="1" smtClean="0"/>
              <a:t>hypopharynx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2. Glottal</a:t>
            </a:r>
            <a:r>
              <a:rPr lang="en-US" dirty="0"/>
              <a:t>, from the anterior commissure to the vocal process ends of arytenoids</a:t>
            </a:r>
          </a:p>
          <a:p>
            <a:pPr>
              <a:buNone/>
            </a:pPr>
            <a:r>
              <a:rPr lang="en-US" dirty="0"/>
              <a:t>3. </a:t>
            </a:r>
            <a:r>
              <a:rPr lang="en-US" dirty="0" err="1"/>
              <a:t>subglottal</a:t>
            </a:r>
            <a:r>
              <a:rPr lang="en-US" dirty="0"/>
              <a:t>, cricoid cartilage, and trachea</a:t>
            </a:r>
          </a:p>
          <a:p>
            <a:pPr marL="0" indent="0">
              <a:buNone/>
            </a:pP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777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/>
          <a:lstStyle/>
          <a:p>
            <a:pPr algn="ctr"/>
            <a:r>
              <a:rPr lang="en-US" dirty="0" smtClean="0"/>
              <a:t>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515600" cy="5867400"/>
          </a:xfrm>
        </p:spPr>
        <p:txBody>
          <a:bodyPr/>
          <a:lstStyle/>
          <a:p>
            <a:r>
              <a:rPr lang="en-US" dirty="0"/>
              <a:t>Treatment combines radiation therapy and surgery fro small to moderate lesions </a:t>
            </a:r>
          </a:p>
          <a:p>
            <a:r>
              <a:rPr lang="en-US" dirty="0"/>
              <a:t>Extensive cancer requires a </a:t>
            </a:r>
            <a:r>
              <a:rPr lang="en-US" dirty="0" err="1"/>
              <a:t>hemilaryngectomy</a:t>
            </a:r>
            <a:r>
              <a:rPr lang="en-US" dirty="0"/>
              <a:t>, </a:t>
            </a:r>
            <a:r>
              <a:rPr lang="en-US" dirty="0" err="1"/>
              <a:t>supraglottal</a:t>
            </a:r>
            <a:r>
              <a:rPr lang="en-US" dirty="0"/>
              <a:t> </a:t>
            </a:r>
            <a:r>
              <a:rPr lang="en-US" dirty="0" err="1"/>
              <a:t>laryngectomy</a:t>
            </a:r>
            <a:r>
              <a:rPr lang="en-US" dirty="0"/>
              <a:t> or total </a:t>
            </a:r>
            <a:r>
              <a:rPr lang="en-US" dirty="0" err="1"/>
              <a:t>laryngectomy</a:t>
            </a:r>
            <a:endParaRPr lang="en-US" dirty="0"/>
          </a:p>
          <a:p>
            <a:r>
              <a:rPr lang="en-US" dirty="0"/>
              <a:t>Those need rehabilitation after </a:t>
            </a:r>
            <a:r>
              <a:rPr lang="en-US" dirty="0" err="1"/>
              <a:t>laryngectomy</a:t>
            </a:r>
            <a:endParaRPr lang="en-US" dirty="0"/>
          </a:p>
          <a:p>
            <a:endParaRPr lang="en-GB" dirty="0"/>
          </a:p>
        </p:txBody>
      </p:sp>
      <p:pic>
        <p:nvPicPr>
          <p:cNvPr id="4" name="Picture 3" descr="C:\Users\ghada\Desktop\Larynx_Cancer_Transglottic_a__1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9100" y="3200400"/>
            <a:ext cx="4876800" cy="3657600"/>
          </a:xfrm>
          <a:prstGeom prst="rect">
            <a:avLst/>
          </a:prstGeom>
          <a:noFill/>
        </p:spPr>
      </p:pic>
      <p:pic>
        <p:nvPicPr>
          <p:cNvPr id="5" name="Picture 2" descr="C:\Users\ghada\Desktop\Laryngeal-canc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3200400"/>
            <a:ext cx="4343401" cy="4534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39108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4875"/>
          </a:xfrm>
        </p:spPr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pic>
        <p:nvPicPr>
          <p:cNvPr id="4" name="Picture 2" descr="C:\Users\ghada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0000" y="1473200"/>
            <a:ext cx="5943600" cy="482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020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39900"/>
            <a:ext cx="10515600" cy="4114800"/>
          </a:xfrm>
        </p:spPr>
        <p:txBody>
          <a:bodyPr/>
          <a:lstStyle/>
          <a:p>
            <a:pPr algn="ctr"/>
            <a:r>
              <a:rPr lang="en-US" b="1" dirty="0"/>
              <a:t>Neurogenic Voice Disorders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1243"/>
            <a:ext cx="10515600" cy="45719"/>
          </a:xfrm>
        </p:spPr>
        <p:txBody>
          <a:bodyPr>
            <a:normAutofit fontScale="25000" lnSpcReduction="2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99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0" y="365125"/>
            <a:ext cx="7912100" cy="904875"/>
          </a:xfrm>
        </p:spPr>
        <p:txBody>
          <a:bodyPr/>
          <a:lstStyle/>
          <a:p>
            <a:pPr algn="ctr"/>
            <a:r>
              <a:rPr lang="en-US" b="1" dirty="0" smtClean="0"/>
              <a:t>VOCAL </a:t>
            </a:r>
            <a:r>
              <a:rPr lang="en-US" b="1" dirty="0"/>
              <a:t>FOLD PARALYSIS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600" y="1308100"/>
            <a:ext cx="8089900" cy="5549900"/>
          </a:xfrm>
        </p:spPr>
        <p:txBody>
          <a:bodyPr/>
          <a:lstStyle/>
          <a:p>
            <a:r>
              <a:rPr lang="en-US" dirty="0"/>
              <a:t>Damage to cranial nerve X</a:t>
            </a:r>
          </a:p>
          <a:p>
            <a:r>
              <a:rPr lang="en-US" dirty="0"/>
              <a:t>Unilateral VFP</a:t>
            </a:r>
          </a:p>
          <a:p>
            <a:r>
              <a:rPr lang="en-US" dirty="0"/>
              <a:t>Etiology: neoplastic (compression of the </a:t>
            </a:r>
            <a:r>
              <a:rPr lang="en-US" dirty="0" err="1"/>
              <a:t>vagus</a:t>
            </a:r>
            <a:r>
              <a:rPr lang="en-US" dirty="0"/>
              <a:t> nerve), trauma ( surgical and nonsurgical), secondary to medical disease, idiopathic</a:t>
            </a:r>
          </a:p>
          <a:p>
            <a:r>
              <a:rPr lang="en-US" dirty="0"/>
              <a:t>The paralyzed VF is fixed in the </a:t>
            </a:r>
            <a:r>
              <a:rPr lang="en-US" dirty="0" err="1"/>
              <a:t>paramedian</a:t>
            </a:r>
            <a:r>
              <a:rPr lang="en-US" dirty="0"/>
              <a:t> position, neither fully abducted nor adducted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72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46473" cy="660787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Ventricular Dysphonia/</a:t>
            </a:r>
            <a:r>
              <a:rPr lang="en-US" sz="30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Plicae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Ventricularis</a:t>
            </a:r>
            <a:r>
              <a:rPr lang="en-US" sz="3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8214"/>
            <a:ext cx="10515600" cy="580978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pathological interference of false vocal folds during phonation.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Phonation using the false vocal folds vibration rather than the true vocal folds vibration.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 Types: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Compensatory: as a reaction to true VF disease (e.g.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paralysis,surgery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Non-compensatory: there is no disease, and the vocal folds are capable of      vibration. The causes are either habitual, psycho-emotional, or idiopathic.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 features: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low pitch, monotone, and hoarse and breathy. 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Diplophonia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(double voice) : result from the vibration of both true and false vocal folds.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Laryngostroboscopy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used.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Beside facilitating techniques used for voice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therapy,medical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intervention is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impotant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875"/>
          </a:xfrm>
        </p:spPr>
        <p:txBody>
          <a:bodyPr/>
          <a:lstStyle/>
          <a:p>
            <a:r>
              <a:rPr lang="en-US" dirty="0" smtClean="0"/>
              <a:t>UVFP  voice characters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/>
              <a:t>Breathy, hoarse vocal quality; reduced phonation time </a:t>
            </a:r>
          </a:p>
          <a:p>
            <a:r>
              <a:rPr lang="en-US" dirty="0"/>
              <a:t>Decreased loudness and </a:t>
            </a:r>
            <a:r>
              <a:rPr lang="en-US" dirty="0" err="1"/>
              <a:t>monoloudness</a:t>
            </a:r>
            <a:endParaRPr lang="en-US" dirty="0"/>
          </a:p>
          <a:p>
            <a:r>
              <a:rPr lang="en-US" dirty="0"/>
              <a:t>Pitch breaks, </a:t>
            </a:r>
            <a:r>
              <a:rPr lang="en-US" dirty="0" err="1"/>
              <a:t>diplophonia</a:t>
            </a:r>
            <a:endParaRPr lang="en-US" dirty="0"/>
          </a:p>
          <a:p>
            <a:r>
              <a:rPr lang="en-US" dirty="0"/>
              <a:t>Secondary muscle tension contribute to hoarseness</a:t>
            </a:r>
          </a:p>
          <a:p>
            <a:r>
              <a:rPr lang="en-US" dirty="0"/>
              <a:t>The most common form of VF paralysis, Disease or trauma to RLN on one side </a:t>
            </a:r>
          </a:p>
          <a:p>
            <a:r>
              <a:rPr lang="en-US" dirty="0"/>
              <a:t>In many cases, strengthening VF muscles result in very good voice quality </a:t>
            </a:r>
          </a:p>
          <a:p>
            <a:r>
              <a:rPr lang="en-US" dirty="0"/>
              <a:t>Behavioral therapy, digital manipulation, head positioning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08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VOCAL </a:t>
            </a:r>
            <a:r>
              <a:rPr lang="en-US" b="1" dirty="0"/>
              <a:t>FOLD </a:t>
            </a:r>
            <a:r>
              <a:rPr lang="en-US" b="1" dirty="0" smtClean="0"/>
              <a:t>PARALYSIS INTERVENTION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18075"/>
          </a:xfrm>
        </p:spPr>
        <p:txBody>
          <a:bodyPr/>
          <a:lstStyle/>
          <a:p>
            <a:r>
              <a:rPr lang="en-US" dirty="0"/>
              <a:t>The surgical options, vocal fold </a:t>
            </a:r>
            <a:r>
              <a:rPr lang="en-US" dirty="0" err="1"/>
              <a:t>medialization</a:t>
            </a:r>
            <a:r>
              <a:rPr lang="en-US" dirty="0"/>
              <a:t> , and vocal fold innervation </a:t>
            </a:r>
          </a:p>
          <a:p>
            <a:pPr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/>
              <a:t>Medialization</a:t>
            </a:r>
            <a:r>
              <a:rPr lang="en-US" dirty="0"/>
              <a:t>, injection </a:t>
            </a:r>
            <a:r>
              <a:rPr lang="en-US" dirty="0" err="1"/>
              <a:t>laryngoplasty</a:t>
            </a:r>
            <a:r>
              <a:rPr lang="en-US" dirty="0"/>
              <a:t> (collagen, Teflon, Autologous fat</a:t>
            </a:r>
            <a:r>
              <a:rPr lang="en-US" dirty="0" smtClean="0"/>
              <a:t>..)</a:t>
            </a:r>
            <a:endParaRPr lang="en-US" dirty="0"/>
          </a:p>
          <a:p>
            <a:r>
              <a:rPr lang="en-US" dirty="0"/>
              <a:t>Effective to improve voice quality, can’t prevent VF </a:t>
            </a:r>
            <a:r>
              <a:rPr lang="en-US" dirty="0" smtClean="0"/>
              <a:t>atrophy.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Reinnervation</a:t>
            </a:r>
            <a:r>
              <a:rPr lang="en-US" dirty="0" smtClean="0"/>
              <a:t>: ANSA CEVICALIS to RLN anastomosis</a:t>
            </a:r>
          </a:p>
          <a:p>
            <a:pPr marL="0" indent="0">
              <a:buNone/>
            </a:pPr>
            <a:r>
              <a:rPr lang="en-US" dirty="0" smtClean="0"/>
              <a:t>                               VAGUS NERVE to RLN anastomosis and free grafting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48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075"/>
          </a:xfrm>
        </p:spPr>
        <p:txBody>
          <a:bodyPr/>
          <a:lstStyle/>
          <a:p>
            <a:pPr algn="ctr"/>
            <a:r>
              <a:rPr lang="en-US" b="1" smtClean="0"/>
              <a:t>BLVFP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08100"/>
            <a:ext cx="7924800" cy="5422900"/>
          </a:xfrm>
        </p:spPr>
        <p:txBody>
          <a:bodyPr/>
          <a:lstStyle/>
          <a:p>
            <a:r>
              <a:rPr lang="en-US" dirty="0"/>
              <a:t>Usually as a result of lesions at the nuclei of origin in the medulla- tumors at the base of skull or trauma, hydrocephalus</a:t>
            </a:r>
          </a:p>
          <a:p>
            <a:r>
              <a:rPr lang="en-US" dirty="0"/>
              <a:t>May be of the </a:t>
            </a:r>
            <a:r>
              <a:rPr lang="en-US" dirty="0" err="1"/>
              <a:t>abductory</a:t>
            </a:r>
            <a:r>
              <a:rPr lang="en-US" dirty="0"/>
              <a:t> or </a:t>
            </a:r>
            <a:r>
              <a:rPr lang="en-US" dirty="0" err="1"/>
              <a:t>adductory</a:t>
            </a:r>
            <a:r>
              <a:rPr lang="en-US" dirty="0"/>
              <a:t> type; both are life threatening</a:t>
            </a:r>
          </a:p>
          <a:p>
            <a:r>
              <a:rPr lang="en-US" dirty="0"/>
              <a:t>In bilateral adductor paralysis, neither VF capable of moving to midline, phonation is impossible, aspiration risk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1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0" y="1825625"/>
            <a:ext cx="7797800" cy="4351338"/>
          </a:xfrm>
        </p:spPr>
        <p:txBody>
          <a:bodyPr/>
          <a:lstStyle/>
          <a:p>
            <a:r>
              <a:rPr lang="en-US" dirty="0"/>
              <a:t>Abductor paralysis, </a:t>
            </a:r>
            <a:r>
              <a:rPr lang="en-US" dirty="0" smtClean="0"/>
              <a:t>VF </a:t>
            </a:r>
            <a:r>
              <a:rPr lang="en-US" dirty="0"/>
              <a:t>remain at midline,</a:t>
            </a:r>
          </a:p>
          <a:p>
            <a:pPr>
              <a:buNone/>
            </a:pPr>
            <a:r>
              <a:rPr lang="en-US" dirty="0"/>
              <a:t>   serious </a:t>
            </a:r>
            <a:r>
              <a:rPr lang="en-US" dirty="0" smtClean="0"/>
              <a:t>respiratory problems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/>
              <a:t>need </a:t>
            </a:r>
            <a:r>
              <a:rPr lang="en-US" dirty="0" smtClean="0"/>
              <a:t>tracheostomy </a:t>
            </a:r>
            <a:endParaRPr lang="en-US" dirty="0"/>
          </a:p>
          <a:p>
            <a:r>
              <a:rPr lang="en-US" dirty="0"/>
              <a:t>Muscle </a:t>
            </a:r>
            <a:r>
              <a:rPr lang="en-US" dirty="0" err="1"/>
              <a:t>reinnervation</a:t>
            </a:r>
            <a:r>
              <a:rPr lang="en-US" dirty="0"/>
              <a:t>, </a:t>
            </a:r>
          </a:p>
          <a:p>
            <a:pPr>
              <a:buNone/>
            </a:pPr>
            <a:r>
              <a:rPr lang="en-US" dirty="0"/>
              <a:t>   surgical procedures to open</a:t>
            </a:r>
          </a:p>
          <a:p>
            <a:pPr>
              <a:buNone/>
            </a:pPr>
            <a:r>
              <a:rPr lang="en-US" dirty="0"/>
              <a:t>   the posterior glottis airway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50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Spasmodic </a:t>
            </a:r>
            <a:r>
              <a:rPr lang="en-US" b="1" dirty="0" smtClean="0"/>
              <a:t>Dysphonia (SD)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US" dirty="0"/>
              <a:t>A rare voice disorder results from laryngeal dystonia</a:t>
            </a:r>
          </a:p>
          <a:p>
            <a:r>
              <a:rPr lang="en-US" dirty="0"/>
              <a:t>Dystonia is a neurological dysfunction of motor movements, either more generalized to major body movements or seen in focal disorders such as in </a:t>
            </a:r>
            <a:r>
              <a:rPr lang="en-US" dirty="0" err="1"/>
              <a:t>eyelids,in</a:t>
            </a:r>
            <a:r>
              <a:rPr lang="en-US" dirty="0"/>
              <a:t> the neck or in larynx </a:t>
            </a:r>
            <a:r>
              <a:rPr lang="en-US" dirty="0" smtClean="0"/>
              <a:t>(Spasmodic </a:t>
            </a:r>
            <a:r>
              <a:rPr lang="en-US" dirty="0"/>
              <a:t>D</a:t>
            </a:r>
            <a:r>
              <a:rPr lang="en-US" dirty="0" smtClean="0"/>
              <a:t>ysphonia)</a:t>
            </a:r>
            <a:endParaRPr lang="en-US" dirty="0"/>
          </a:p>
          <a:p>
            <a:r>
              <a:rPr lang="en-US" dirty="0"/>
              <a:t>A hyperkinetic movement disorder</a:t>
            </a:r>
          </a:p>
          <a:p>
            <a:r>
              <a:rPr lang="en-US" dirty="0" err="1"/>
              <a:t>Starined</a:t>
            </a:r>
            <a:r>
              <a:rPr lang="en-US" dirty="0"/>
              <a:t> voice, </a:t>
            </a:r>
            <a:r>
              <a:rPr lang="en-US" dirty="0" err="1"/>
              <a:t>hyperadduction</a:t>
            </a:r>
            <a:r>
              <a:rPr lang="en-US" dirty="0"/>
              <a:t> of true VF and false VF with </a:t>
            </a:r>
            <a:r>
              <a:rPr lang="en-US" dirty="0" err="1"/>
              <a:t>supraglottic</a:t>
            </a:r>
            <a:r>
              <a:rPr lang="en-US" dirty="0"/>
              <a:t> constriction of </a:t>
            </a:r>
            <a:r>
              <a:rPr lang="en-US" dirty="0" err="1"/>
              <a:t>aryepiglottic</a:t>
            </a:r>
            <a:r>
              <a:rPr lang="en-US" dirty="0"/>
              <a:t> folds and contraction of lower pharynx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1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 site of lesion is the brain is not definitely known, </a:t>
            </a:r>
            <a:r>
              <a:rPr lang="en-US" dirty="0" err="1"/>
              <a:t>supranuclear</a:t>
            </a:r>
            <a:r>
              <a:rPr lang="en-US" dirty="0"/>
              <a:t> movement disorder</a:t>
            </a:r>
          </a:p>
          <a:p>
            <a:r>
              <a:rPr lang="en-US" dirty="0"/>
              <a:t>The total laryngeal and lower pharyngeal airway appears to close down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Hirano and Bless (1993), SD presentation can be heterogeneous, ranging from spasmodic </a:t>
            </a:r>
            <a:r>
              <a:rPr lang="en-US" dirty="0" err="1"/>
              <a:t>hyperfunction</a:t>
            </a:r>
            <a:r>
              <a:rPr lang="en-US" dirty="0"/>
              <a:t> to </a:t>
            </a:r>
            <a:r>
              <a:rPr lang="en-US" dirty="0" err="1"/>
              <a:t>hypofunction</a:t>
            </a:r>
            <a:r>
              <a:rPr lang="en-US" dirty="0"/>
              <a:t>, to irregular </a:t>
            </a:r>
            <a:r>
              <a:rPr lang="en-US" dirty="0" smtClean="0"/>
              <a:t>twitching </a:t>
            </a:r>
            <a:r>
              <a:rPr lang="en-US" dirty="0"/>
              <a:t>of true VF- vocal tremors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3275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type of SD, tight </a:t>
            </a:r>
            <a:r>
              <a:rPr lang="en-US" dirty="0" smtClean="0"/>
              <a:t>laryngeal </a:t>
            </a:r>
            <a:r>
              <a:rPr lang="en-US" dirty="0"/>
              <a:t>adduction – Adductor SD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Abductor SD, patients exhibit normal to dysphonic voices that are suddenly interrupted by temporary abduction of VF, resulting in fleeting </a:t>
            </a:r>
            <a:r>
              <a:rPr lang="en-US" dirty="0" err="1"/>
              <a:t>aphonia</a:t>
            </a:r>
            <a:r>
              <a:rPr lang="en-US" dirty="0"/>
              <a:t> (momentary)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The abductor type disorder is a much rarer form of SD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288667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Schweinfurth</a:t>
            </a:r>
            <a:r>
              <a:rPr lang="en-US" dirty="0"/>
              <a:t> and colleagues (2002), to identify the risk factors </a:t>
            </a:r>
          </a:p>
          <a:p>
            <a:pPr>
              <a:buFontTx/>
              <a:buChar char="-"/>
            </a:pPr>
            <a:r>
              <a:rPr lang="en-US" dirty="0"/>
              <a:t>The majority of patients were females 79%</a:t>
            </a:r>
          </a:p>
          <a:p>
            <a:pPr>
              <a:buFontTx/>
              <a:buChar char="-"/>
            </a:pPr>
            <a:r>
              <a:rPr lang="en-US" dirty="0"/>
              <a:t>A higher incidence of childhood viral illness was found in the patients with SD (65%)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Tanner and colleagues (2012)</a:t>
            </a:r>
          </a:p>
          <a:p>
            <a:pPr>
              <a:buFontTx/>
              <a:buChar char="-"/>
            </a:pPr>
            <a:r>
              <a:rPr lang="en-US" dirty="0"/>
              <a:t>A personal history of cervical dystonia, sinus throat illnesses, mumps, rubella</a:t>
            </a:r>
          </a:p>
          <a:p>
            <a:pPr>
              <a:buFontTx/>
              <a:buChar char="-"/>
            </a:pPr>
            <a:r>
              <a:rPr lang="en-US" dirty="0"/>
              <a:t>A family history of voice disorders, meningitis and vocal tremors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494332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Voice </a:t>
            </a:r>
            <a:r>
              <a:rPr lang="en-US" b="1" dirty="0" smtClean="0"/>
              <a:t>Therapy </a:t>
            </a:r>
            <a:r>
              <a:rPr lang="en-US" b="1" dirty="0"/>
              <a:t>for </a:t>
            </a:r>
            <a:r>
              <a:rPr lang="en-US" b="1" dirty="0" smtClean="0"/>
              <a:t>(SD)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Poor outcome of traditional voice therapy </a:t>
            </a:r>
          </a:p>
          <a:p>
            <a:endParaRPr lang="en-US" dirty="0"/>
          </a:p>
          <a:p>
            <a:r>
              <a:rPr lang="en-US" dirty="0"/>
              <a:t>Few techniques, Yawn-sigh relaxation, laryngeal massage</a:t>
            </a:r>
          </a:p>
          <a:p>
            <a:endParaRPr lang="en-US" dirty="0"/>
          </a:p>
          <a:p>
            <a:r>
              <a:rPr lang="en-US" dirty="0"/>
              <a:t>Voice therapy coupled with surgery or BTX-A injections offers the best therapeutic management of SD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4299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975"/>
          </a:xfrm>
        </p:spPr>
        <p:txBody>
          <a:bodyPr/>
          <a:lstStyle/>
          <a:p>
            <a:r>
              <a:rPr lang="en-US" b="1" dirty="0"/>
              <a:t>RECURRENT LARYNGEAL NERVE SECTIONING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4300"/>
            <a:ext cx="10515600" cy="5384800"/>
          </a:xfrm>
        </p:spPr>
        <p:txBody>
          <a:bodyPr/>
          <a:lstStyle/>
          <a:p>
            <a:r>
              <a:rPr lang="en-US" dirty="0"/>
              <a:t>Injection of </a:t>
            </a:r>
            <a:r>
              <a:rPr lang="en-US" dirty="0" err="1"/>
              <a:t>Lidocaine</a:t>
            </a:r>
            <a:r>
              <a:rPr lang="en-US" dirty="0"/>
              <a:t> into RLN to produce a temporary unilateral adductor paralysis </a:t>
            </a:r>
          </a:p>
          <a:p>
            <a:r>
              <a:rPr lang="en-US" dirty="0"/>
              <a:t>Better airflow, ease of phonation, and voice quality</a:t>
            </a:r>
          </a:p>
          <a:p>
            <a:r>
              <a:rPr lang="en-US" dirty="0"/>
              <a:t>If there is marked improvement, the decision may be made to cut the RLN permanently </a:t>
            </a:r>
          </a:p>
          <a:p>
            <a:r>
              <a:rPr lang="en-US" dirty="0"/>
              <a:t>The result is an easily produced but breathy voice, similar to the sound produced by a patient with unilateral adductor paralysis</a:t>
            </a:r>
          </a:p>
          <a:p>
            <a:r>
              <a:rPr lang="en-US" dirty="0"/>
              <a:t>Argument over the long-term effectiveness of RLN sectioning – regeneration of the severed RLN-tight voice back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88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Benign pathologies resulting from Excessive muscle tension disorders: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07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Vocal Fold Nodules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benign lesions of VF in children and adults.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continuous abuse of the larynx and misuse of voice.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Localized at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superficial layer of lamina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usually report that they need to clear their throat continuously and that their voice deteriorates with continuous voicing.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bilateral, whitish protuberances on the glottal margin of each VF.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Located at the anterior middle-third junction(junction of first-third and middle-third).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Voice characteristics: low pitch, breathiness, and hoarseness. 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reatment: voice therapy, or surgical removal in advanced cases.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41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Botulinum</a:t>
            </a:r>
            <a:r>
              <a:rPr lang="en-US" b="1" dirty="0"/>
              <a:t> Toxin </a:t>
            </a:r>
            <a:r>
              <a:rPr lang="en-US" b="1" dirty="0" smtClean="0"/>
              <a:t>Type </a:t>
            </a:r>
            <a:r>
              <a:rPr lang="en-US" b="1" dirty="0"/>
              <a:t>a </a:t>
            </a:r>
            <a:r>
              <a:rPr lang="en-US" b="1" dirty="0" smtClean="0"/>
              <a:t>(</a:t>
            </a:r>
            <a:r>
              <a:rPr lang="en-US" b="1" dirty="0"/>
              <a:t>B</a:t>
            </a:r>
            <a:r>
              <a:rPr lang="en-US" b="1" dirty="0" smtClean="0"/>
              <a:t>TX-A) Injections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43475"/>
          </a:xfrm>
        </p:spPr>
        <p:txBody>
          <a:bodyPr/>
          <a:lstStyle/>
          <a:p>
            <a:r>
              <a:rPr lang="en-US" dirty="0"/>
              <a:t>The gold standard for treating SD, injection of BTX-A in one or both VF or </a:t>
            </a:r>
            <a:r>
              <a:rPr lang="en-US" dirty="0" err="1"/>
              <a:t>interarytenoid</a:t>
            </a:r>
            <a:r>
              <a:rPr lang="en-US" dirty="0"/>
              <a:t> muscles or a combination </a:t>
            </a:r>
            <a:r>
              <a:rPr lang="en-US" dirty="0" smtClean="0"/>
              <a:t>.</a:t>
            </a:r>
          </a:p>
          <a:p>
            <a:r>
              <a:rPr lang="en-US" dirty="0" smtClean="0"/>
              <a:t>BTX-A</a:t>
            </a:r>
            <a:r>
              <a:rPr lang="en-US" dirty="0"/>
              <a:t>, commonly known as Botox. It blocks nerve signals that tell your muscles to contract. The effect is that it temporarily weakens or paralyzes the </a:t>
            </a:r>
            <a:r>
              <a:rPr lang="en-US" dirty="0" smtClean="0"/>
              <a:t>muscle.</a:t>
            </a:r>
          </a:p>
          <a:p>
            <a:r>
              <a:rPr lang="en-US" dirty="0"/>
              <a:t>It is a toxin produced by the bacteria Clostridium </a:t>
            </a:r>
            <a:r>
              <a:rPr lang="en-US" dirty="0" err="1"/>
              <a:t>botulinum</a:t>
            </a:r>
            <a:r>
              <a:rPr lang="en-US" dirty="0"/>
              <a:t>. That prevents nerves from functioning normally (a neurotoxin). It prevents nerves from releasing a chemical called acetylcholine, which is essential for the nerves to communicate with muscle cells. This toxin therefore prevents muscles from receiving nerve stimulation.</a:t>
            </a:r>
          </a:p>
          <a:p>
            <a:endParaRPr lang="en-US" dirty="0" smtClean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21398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9975"/>
          </a:xfrm>
        </p:spPr>
        <p:txBody>
          <a:bodyPr/>
          <a:lstStyle/>
          <a:p>
            <a:pPr algn="ctr"/>
            <a:r>
              <a:rPr lang="en-US" b="1" dirty="0"/>
              <a:t>ESSENTIAL VOICE TREMOR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5283199"/>
          </a:xfrm>
        </p:spPr>
        <p:txBody>
          <a:bodyPr/>
          <a:lstStyle/>
          <a:p>
            <a:r>
              <a:rPr lang="en-US" dirty="0"/>
              <a:t>In half of the cases, it is an autosomal dominant inherited trait, so a family history of essential tremors is considered to be a risk factor for the development of the </a:t>
            </a:r>
            <a:r>
              <a:rPr lang="en-US" dirty="0" smtClean="0"/>
              <a:t>disease.</a:t>
            </a:r>
            <a:endParaRPr lang="en-US" dirty="0"/>
          </a:p>
          <a:p>
            <a:r>
              <a:rPr lang="en-US" dirty="0"/>
              <a:t>It is a neurogenic disorder that affects the </a:t>
            </a:r>
            <a:r>
              <a:rPr lang="en-US" dirty="0" smtClean="0"/>
              <a:t>CNS.</a:t>
            </a:r>
          </a:p>
          <a:p>
            <a:r>
              <a:rPr lang="en-US" dirty="0"/>
              <a:t>The tremor may appear present in tongue, velar, pharyngeal and laryngeal structures, producing a vocal tremor movement </a:t>
            </a:r>
          </a:p>
          <a:p>
            <a:r>
              <a:rPr lang="en-US" dirty="0"/>
              <a:t>Other patients may show similar tremulous movements in the hands, arms, neck, and face</a:t>
            </a:r>
          </a:p>
          <a:p>
            <a:r>
              <a:rPr lang="en-US" dirty="0"/>
              <a:t>Familial tremor is common 50% of all cases, beginning in early adulthood </a:t>
            </a:r>
          </a:p>
          <a:p>
            <a:r>
              <a:rPr lang="en-US" dirty="0"/>
              <a:t>Another form of essential tremor is related to aging 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584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Essential voice tremor appears to exist independently of other neurogenic  conditions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Vocal tremors co-exist with SD in approximately 30% of the cases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 the diagnosis of essential tremor is best made by eliminating contextual speech, ask the patient to sustain the vowels in isolation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Vocal tremors is perceived as during sustained phonation and more if elongated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81910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Treatment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BTX-A injection into the </a:t>
            </a:r>
            <a:r>
              <a:rPr lang="en-US" dirty="0" err="1"/>
              <a:t>thyroarytenoid</a:t>
            </a:r>
            <a:r>
              <a:rPr lang="en-US" dirty="0"/>
              <a:t> muscle may reduce the tremor</a:t>
            </a:r>
          </a:p>
          <a:p>
            <a:r>
              <a:rPr lang="en-US" dirty="0"/>
              <a:t>Referral to a counseling neurologist – medication control</a:t>
            </a:r>
          </a:p>
          <a:p>
            <a:r>
              <a:rPr lang="en-US" dirty="0"/>
              <a:t>Some behavioral techniques aim to reduce intensity levels, elevate the pitch </a:t>
            </a:r>
            <a:r>
              <a:rPr lang="en-US"/>
              <a:t>a </a:t>
            </a:r>
            <a:r>
              <a:rPr lang="en-US" smtClean="0"/>
              <a:t>little </a:t>
            </a:r>
            <a:r>
              <a:rPr lang="en-US" dirty="0"/>
              <a:t>bit, shorten vowel duration while speaking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6965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Parkinson’s </a:t>
            </a:r>
            <a:r>
              <a:rPr lang="en-US" b="1" dirty="0" smtClean="0"/>
              <a:t>Disease(PD)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5375"/>
          </a:xfrm>
        </p:spPr>
        <p:txBody>
          <a:bodyPr/>
          <a:lstStyle/>
          <a:p>
            <a:r>
              <a:rPr lang="en-US" dirty="0"/>
              <a:t>Usually with reduced loudness, breathy voice, monotony of pitch, intermittent and rapid rushes of speech and reduced articulatory </a:t>
            </a:r>
            <a:r>
              <a:rPr lang="en-US" dirty="0" smtClean="0"/>
              <a:t>contacts.</a:t>
            </a:r>
            <a:endParaRPr lang="en-US" dirty="0"/>
          </a:p>
          <a:p>
            <a:r>
              <a:rPr lang="en-US" dirty="0"/>
              <a:t>Significant respiratory difficulties as possibly contributing to PD patient’s voice </a:t>
            </a:r>
            <a:r>
              <a:rPr lang="en-US" dirty="0" smtClean="0"/>
              <a:t>symptoms.</a:t>
            </a:r>
            <a:endParaRPr lang="en-US" dirty="0"/>
          </a:p>
          <a:p>
            <a:r>
              <a:rPr lang="en-US" dirty="0"/>
              <a:t>Lee Silverman Voice </a:t>
            </a:r>
            <a:r>
              <a:rPr lang="en-US" dirty="0" smtClean="0"/>
              <a:t>treatment(LSVT/LOUD), </a:t>
            </a:r>
            <a:r>
              <a:rPr lang="en-US" dirty="0"/>
              <a:t>the main goal for this program is to increase vocal fold adduction, and respiratory effort, so increase loudness, vocal quality and subsequently </a:t>
            </a:r>
            <a:r>
              <a:rPr lang="en-US" dirty="0" smtClean="0"/>
              <a:t>intelligibility.</a:t>
            </a:r>
          </a:p>
          <a:p>
            <a:r>
              <a:rPr lang="en-US" dirty="0"/>
              <a:t>DAF may be useful, reduction in speech rate, increased loudness, reduced phonetic errors and increased acoustic </a:t>
            </a:r>
            <a:r>
              <a:rPr lang="en-US" dirty="0" smtClean="0"/>
              <a:t>distinctiveness.</a:t>
            </a:r>
            <a:endParaRPr lang="en-US" dirty="0"/>
          </a:p>
          <a:p>
            <a:r>
              <a:rPr lang="en-US" dirty="0"/>
              <a:t>Masking </a:t>
            </a:r>
            <a:r>
              <a:rPr lang="en-US" dirty="0" smtClean="0"/>
              <a:t>noise.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551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9175"/>
          </a:xfrm>
        </p:spPr>
        <p:txBody>
          <a:bodyPr/>
          <a:lstStyle/>
          <a:p>
            <a:pPr algn="ctr"/>
            <a:r>
              <a:rPr lang="en-US" b="1" dirty="0" smtClean="0"/>
              <a:t>CEREBROVASCULAR  </a:t>
            </a:r>
            <a:r>
              <a:rPr lang="en-US" b="1" dirty="0"/>
              <a:t>ACCIDENT (CVA)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0000"/>
            <a:ext cx="10515600" cy="5588000"/>
          </a:xfrm>
        </p:spPr>
        <p:txBody>
          <a:bodyPr/>
          <a:lstStyle/>
          <a:p>
            <a:r>
              <a:rPr lang="en-US" dirty="0"/>
              <a:t>Or stroke is the third leading cause of death in USA, behind heart disease and </a:t>
            </a:r>
            <a:r>
              <a:rPr lang="en-US" dirty="0" smtClean="0"/>
              <a:t>cancer.</a:t>
            </a:r>
            <a:endParaRPr lang="en-US" dirty="0"/>
          </a:p>
          <a:p>
            <a:r>
              <a:rPr lang="en-US" dirty="0"/>
              <a:t>Swallowing problems – aspiration ,</a:t>
            </a:r>
            <a:r>
              <a:rPr lang="en-US" dirty="0" err="1"/>
              <a:t>impairred</a:t>
            </a:r>
            <a:r>
              <a:rPr lang="en-US" dirty="0"/>
              <a:t> </a:t>
            </a:r>
            <a:r>
              <a:rPr lang="en-US" dirty="0" smtClean="0"/>
              <a:t>communication.</a:t>
            </a:r>
            <a:endParaRPr lang="en-US" dirty="0"/>
          </a:p>
          <a:p>
            <a:r>
              <a:rPr lang="en-US" dirty="0"/>
              <a:t>Depending on the nature and site of </a:t>
            </a:r>
            <a:r>
              <a:rPr lang="en-US" dirty="0" smtClean="0"/>
              <a:t>lesion. </a:t>
            </a:r>
            <a:endParaRPr lang="en-US" dirty="0"/>
          </a:p>
          <a:p>
            <a:r>
              <a:rPr lang="en-US" dirty="0"/>
              <a:t>Vocal fold paralysis as a direct result of stroke is very rare- most commonly brainstem </a:t>
            </a:r>
            <a:r>
              <a:rPr lang="en-US" dirty="0" smtClean="0"/>
              <a:t>strokes.</a:t>
            </a:r>
          </a:p>
          <a:p>
            <a:endParaRPr lang="en-US" dirty="0" smtClean="0"/>
          </a:p>
          <a:p>
            <a:r>
              <a:rPr lang="en-US" dirty="0"/>
              <a:t>Voice quality is characterized as either spastic or flaccid, strained voice quality, </a:t>
            </a:r>
            <a:r>
              <a:rPr lang="en-US" dirty="0" err="1"/>
              <a:t>hypernasality</a:t>
            </a:r>
            <a:r>
              <a:rPr lang="en-US" dirty="0"/>
              <a:t>, breathy voice quality, diminished loudness and air </a:t>
            </a:r>
            <a:r>
              <a:rPr lang="en-US" dirty="0" smtClean="0"/>
              <a:t>wastage.</a:t>
            </a:r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1005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TRAUMATIC BRAIN INJURY (TBI)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External forces acting on the head</a:t>
            </a:r>
          </a:p>
          <a:p>
            <a:r>
              <a:rPr lang="en-US" dirty="0"/>
              <a:t>Mostly by motor vehicle accidents, falls, assaults , and explosion injuries</a:t>
            </a:r>
          </a:p>
          <a:p>
            <a:r>
              <a:rPr lang="en-US" dirty="0"/>
              <a:t>Can cause focal or diffuse lesions</a:t>
            </a:r>
          </a:p>
          <a:p>
            <a:r>
              <a:rPr lang="en-US" dirty="0"/>
              <a:t>May affect the mechanism or respiration, articulation…….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070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pPr algn="ctr"/>
            <a:r>
              <a:rPr lang="en-US" dirty="0"/>
              <a:t>vocal fold nodules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9259" b="51659"/>
          <a:stretch>
            <a:fillRect/>
          </a:stretch>
        </p:blipFill>
        <p:spPr bwMode="auto">
          <a:xfrm>
            <a:off x="3314700" y="1143001"/>
            <a:ext cx="5511800" cy="2142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469900" y="2300288"/>
            <a:ext cx="234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Before Treatment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49013" r="9259" b="2777"/>
          <a:stretch>
            <a:fillRect/>
          </a:stretch>
        </p:blipFill>
        <p:spPr bwMode="auto">
          <a:xfrm>
            <a:off x="3225800" y="3733799"/>
            <a:ext cx="5562600" cy="2527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81000" y="4378326"/>
            <a:ext cx="2254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/>
              <a:t>Following Treatment</a:t>
            </a:r>
          </a:p>
          <a:p>
            <a:pPr>
              <a:buFontTx/>
              <a:buChar char="•"/>
            </a:pPr>
            <a:r>
              <a:rPr lang="en-US" dirty="0"/>
              <a:t> 3 months</a:t>
            </a:r>
          </a:p>
          <a:p>
            <a:pPr>
              <a:buFontTx/>
              <a:buChar char="•"/>
            </a:pPr>
            <a:r>
              <a:rPr lang="en-US" dirty="0"/>
              <a:t> voice therapy</a:t>
            </a:r>
          </a:p>
        </p:txBody>
      </p:sp>
    </p:spTree>
    <p:extLst>
      <p:ext uri="{BB962C8B-B14F-4D97-AF65-F5344CB8AC3E}">
        <p14:creationId xmlns:p14="http://schemas.microsoft.com/office/powerpoint/2010/main" val="3731623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45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Vocal Fold Polyps: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385" y="1326995"/>
            <a:ext cx="10515600" cy="5028387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Localized abnormality of the superficial layer of lamina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propria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usually at the same site where nodules occur.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Usually unilateral, and could be whitish or reddish. </a:t>
            </a:r>
          </a:p>
          <a:p>
            <a:pPr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result from single vocal event, for example: screaming for much of an evening, (Unlike nodules which result from continuous misuse).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Excessive Vocalization (screaming)→ hemorrhagic irritation → formation of polyp.  </a:t>
            </a:r>
          </a:p>
          <a:p>
            <a:pPr>
              <a:buFontTx/>
              <a:buChar char="-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Treatment: Voice therapy or surgical intervention.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39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4131</Words>
  <Application>Microsoft Office PowerPoint</Application>
  <PresentationFormat>Custom</PresentationFormat>
  <Paragraphs>427</Paragraphs>
  <Slides>76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77" baseType="lpstr">
      <vt:lpstr>Office Theme</vt:lpstr>
      <vt:lpstr>Functional Voice Disorders </vt:lpstr>
      <vt:lpstr>Functional Voice Disorders </vt:lpstr>
      <vt:lpstr> Excessive Muscle Tension Disorders: </vt:lpstr>
      <vt:lpstr>PowerPoint Presentation</vt:lpstr>
      <vt:lpstr>Differences between MTD and Adductor Spasmodic Dysphonia</vt:lpstr>
      <vt:lpstr>2- Ventricular Dysphonia/Plicae Ventricularis: </vt:lpstr>
      <vt:lpstr>Benign pathologies resulting from Excessive muscle tension disorders: </vt:lpstr>
      <vt:lpstr>vocal fold nodules</vt:lpstr>
      <vt:lpstr>2- Vocal Fold Polyps: </vt:lpstr>
      <vt:lpstr>Vocal Fold Polyps</vt:lpstr>
      <vt:lpstr>3- Reinke’s Edema:</vt:lpstr>
      <vt:lpstr>Reinke’s Edema</vt:lpstr>
      <vt:lpstr>4- Laryngitis: </vt:lpstr>
      <vt:lpstr>Laryngitis</vt:lpstr>
      <vt:lpstr>Voice characteristics with excessive muscle tension disorders: </vt:lpstr>
      <vt:lpstr>2- Phonation breaks: </vt:lpstr>
      <vt:lpstr>3- Pitch breaks: </vt:lpstr>
      <vt:lpstr>Psychogenic voice disorders </vt:lpstr>
      <vt:lpstr>1- Puperphonia: </vt:lpstr>
      <vt:lpstr>2- Functional Aphonia:  </vt:lpstr>
      <vt:lpstr>3- Functional Dysphonia:</vt:lpstr>
      <vt:lpstr>4- Somatization Dysphonia(Briquet’s Dyphonia): </vt:lpstr>
      <vt:lpstr>Organic Voice Disorders </vt:lpstr>
      <vt:lpstr>Congenital abnormalities </vt:lpstr>
      <vt:lpstr>Cont.</vt:lpstr>
      <vt:lpstr>Cont.</vt:lpstr>
      <vt:lpstr>Cont.</vt:lpstr>
      <vt:lpstr>Acid Reflux Disease</vt:lpstr>
      <vt:lpstr>PowerPoint Presentation</vt:lpstr>
      <vt:lpstr>Cont.</vt:lpstr>
      <vt:lpstr>Treatment </vt:lpstr>
      <vt:lpstr>Contact ulcers (Granulomas)</vt:lpstr>
      <vt:lpstr>SYMPTOMS</vt:lpstr>
      <vt:lpstr>PowerPoint Presentation</vt:lpstr>
      <vt:lpstr>Cysts</vt:lpstr>
      <vt:lpstr>Cont.</vt:lpstr>
      <vt:lpstr>Endocrine Changes</vt:lpstr>
      <vt:lpstr>Hyperkeratosis</vt:lpstr>
      <vt:lpstr>Cont.</vt:lpstr>
      <vt:lpstr>Cont.</vt:lpstr>
      <vt:lpstr>Infectious Laryngitis </vt:lpstr>
      <vt:lpstr>Cont.</vt:lpstr>
      <vt:lpstr>Leukoplakia</vt:lpstr>
      <vt:lpstr>PowerPoint Presentation</vt:lpstr>
      <vt:lpstr>Recurrent Respiratory Papillomatosis</vt:lpstr>
      <vt:lpstr>Cont.</vt:lpstr>
      <vt:lpstr>Pubertal changes</vt:lpstr>
      <vt:lpstr>Sulcus vocalis</vt:lpstr>
      <vt:lpstr>Cont.</vt:lpstr>
      <vt:lpstr>PowerPoint Presentation</vt:lpstr>
      <vt:lpstr>Webbing</vt:lpstr>
      <vt:lpstr>Cont.</vt:lpstr>
      <vt:lpstr>PowerPoint Presentation</vt:lpstr>
      <vt:lpstr>Laryngeal Cancer</vt:lpstr>
      <vt:lpstr>Cont.</vt:lpstr>
      <vt:lpstr>TREATMENT</vt:lpstr>
      <vt:lpstr>Cont.</vt:lpstr>
      <vt:lpstr>Neurogenic Voice Disorders </vt:lpstr>
      <vt:lpstr>VOCAL FOLD PARALYSIS</vt:lpstr>
      <vt:lpstr>UVFP  voice characters</vt:lpstr>
      <vt:lpstr>VOCAL FOLD PARALYSIS INTERVENTION</vt:lpstr>
      <vt:lpstr>BLVFP</vt:lpstr>
      <vt:lpstr>Cont.</vt:lpstr>
      <vt:lpstr>Spasmodic Dysphonia (SD)</vt:lpstr>
      <vt:lpstr>Cont.</vt:lpstr>
      <vt:lpstr>Cont.</vt:lpstr>
      <vt:lpstr>Cont.</vt:lpstr>
      <vt:lpstr>Voice Therapy for (SD)</vt:lpstr>
      <vt:lpstr>RECURRENT LARYNGEAL NERVE SECTIONING</vt:lpstr>
      <vt:lpstr>Botulinum Toxin Type a (BTX-A) Injections</vt:lpstr>
      <vt:lpstr>ESSENTIAL VOICE TREMOR</vt:lpstr>
      <vt:lpstr>Cont.</vt:lpstr>
      <vt:lpstr>Treatment </vt:lpstr>
      <vt:lpstr>Parkinson’s Disease(PD)</vt:lpstr>
      <vt:lpstr>CEREBROVASCULAR  ACCIDENT (CVA)</vt:lpstr>
      <vt:lpstr>TRAUMATIC BRAIN INJURY (TBI)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Functional Voice Disorders</dc:title>
  <dc:creator>Hana' H. Alamleh</dc:creator>
  <cp:lastModifiedBy>Toshiba</cp:lastModifiedBy>
  <cp:revision>75</cp:revision>
  <dcterms:created xsi:type="dcterms:W3CDTF">2018-10-04T05:34:17Z</dcterms:created>
  <dcterms:modified xsi:type="dcterms:W3CDTF">2019-12-09T18:39:54Z</dcterms:modified>
</cp:coreProperties>
</file>