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5" r:id="rId7"/>
    <p:sldId id="261" r:id="rId8"/>
    <p:sldId id="262" r:id="rId9"/>
    <p:sldId id="263" r:id="rId10"/>
    <p:sldId id="264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8F1CA5-A34C-49BA-8047-01C19ED60CCF}" type="datetimeFigureOut">
              <a:rPr lang="en-US" smtClean="0"/>
              <a:pPr/>
              <a:t>2/18/2018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8B2B8A-8FA1-4264-B4AE-31D2ABC0CA0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8F1CA5-A34C-49BA-8047-01C19ED60CCF}" type="datetimeFigureOut">
              <a:rPr lang="en-US" smtClean="0"/>
              <a:pPr/>
              <a:t>2/18/2018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8B2B8A-8FA1-4264-B4AE-31D2ABC0CA0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8F1CA5-A34C-49BA-8047-01C19ED60CCF}" type="datetimeFigureOut">
              <a:rPr lang="en-US" smtClean="0"/>
              <a:pPr/>
              <a:t>2/18/2018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8B2B8A-8FA1-4264-B4AE-31D2ABC0CA0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8F1CA5-A34C-49BA-8047-01C19ED60CCF}" type="datetimeFigureOut">
              <a:rPr lang="en-US" smtClean="0"/>
              <a:pPr/>
              <a:t>2/18/2018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8B2B8A-8FA1-4264-B4AE-31D2ABC0CA0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8F1CA5-A34C-49BA-8047-01C19ED60CCF}" type="datetimeFigureOut">
              <a:rPr lang="en-US" smtClean="0"/>
              <a:pPr/>
              <a:t>2/18/2018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8B2B8A-8FA1-4264-B4AE-31D2ABC0CA0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8F1CA5-A34C-49BA-8047-01C19ED60CCF}" type="datetimeFigureOut">
              <a:rPr lang="en-US" smtClean="0"/>
              <a:pPr/>
              <a:t>2/18/2018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8B2B8A-8FA1-4264-B4AE-31D2ABC0CA0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8F1CA5-A34C-49BA-8047-01C19ED60CCF}" type="datetimeFigureOut">
              <a:rPr lang="en-US" smtClean="0"/>
              <a:pPr/>
              <a:t>2/18/2018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8B2B8A-8FA1-4264-B4AE-31D2ABC0CA0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8F1CA5-A34C-49BA-8047-01C19ED60CCF}" type="datetimeFigureOut">
              <a:rPr lang="en-US" smtClean="0"/>
              <a:pPr/>
              <a:t>2/18/2018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8B2B8A-8FA1-4264-B4AE-31D2ABC0CA0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8F1CA5-A34C-49BA-8047-01C19ED60CCF}" type="datetimeFigureOut">
              <a:rPr lang="en-US" smtClean="0"/>
              <a:pPr/>
              <a:t>2/18/2018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8B2B8A-8FA1-4264-B4AE-31D2ABC0CA0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8F1CA5-A34C-49BA-8047-01C19ED60CCF}" type="datetimeFigureOut">
              <a:rPr lang="en-US" smtClean="0"/>
              <a:pPr/>
              <a:t>2/18/2018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8B2B8A-8FA1-4264-B4AE-31D2ABC0CA0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8F1CA5-A34C-49BA-8047-01C19ED60CCF}" type="datetimeFigureOut">
              <a:rPr lang="en-US" smtClean="0"/>
              <a:pPr/>
              <a:t>2/18/2018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8B2B8A-8FA1-4264-B4AE-31D2ABC0CA0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8F1CA5-A34C-49BA-8047-01C19ED60CCF}" type="datetimeFigureOut">
              <a:rPr lang="en-US" smtClean="0"/>
              <a:pPr/>
              <a:t>2/18/2018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8B2B8A-8FA1-4264-B4AE-31D2ABC0CA0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8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8.xml"/><Relationship Id="rId1" Type="http://schemas.openxmlformats.org/officeDocument/2006/relationships/vmlDrawing" Target="../drawings/vmlDrawing7.v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8.xml"/><Relationship Id="rId1" Type="http://schemas.openxmlformats.org/officeDocument/2006/relationships/vmlDrawing" Target="../drawings/vmlDrawing1.v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8.xml"/><Relationship Id="rId1" Type="http://schemas.openxmlformats.org/officeDocument/2006/relationships/vmlDrawing" Target="../drawings/vmlDrawing2.v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8.xml"/><Relationship Id="rId1" Type="http://schemas.openxmlformats.org/officeDocument/2006/relationships/vmlDrawing" Target="../drawings/vmlDrawing3.v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8.xml"/><Relationship Id="rId1" Type="http://schemas.openxmlformats.org/officeDocument/2006/relationships/vmlDrawing" Target="../drawings/vmlDrawing4.v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8.xml"/><Relationship Id="rId1" Type="http://schemas.openxmlformats.org/officeDocument/2006/relationships/vmlDrawing" Target="../drawings/vmlDrawing5.v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8.xml"/><Relationship Id="rId1" Type="http://schemas.openxmlformats.org/officeDocument/2006/relationships/vmlDrawing" Target="../drawings/vmlDrawing6.v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565150"/>
          </a:xfrm>
        </p:spPr>
        <p:txBody>
          <a:bodyPr>
            <a:noAutofit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Slide #1</a:t>
            </a:r>
            <a:br>
              <a:rPr lang="en-US" dirty="0" smtClean="0">
                <a:latin typeface="Arial" pitchFamily="34" charset="0"/>
                <a:cs typeface="Arial" pitchFamily="34" charset="0"/>
              </a:rPr>
            </a:br>
            <a:r>
              <a:rPr lang="en-US" dirty="0" smtClean="0">
                <a:latin typeface="Arial" pitchFamily="34" charset="0"/>
                <a:cs typeface="Arial" pitchFamily="34" charset="0"/>
              </a:rPr>
              <a:t>Simple Distillation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9" name="Content Placeholder 8" descr="Distillation.gif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4730750" y="885031"/>
            <a:ext cx="2800350" cy="4629150"/>
          </a:xfrm>
        </p:spPr>
      </p:pic>
      <p:sp>
        <p:nvSpPr>
          <p:cNvPr id="8" name="Text Placeholder 7"/>
          <p:cNvSpPr>
            <a:spLocks noGrp="1"/>
          </p:cNvSpPr>
          <p:nvPr>
            <p:ph type="body" sz="half" idx="2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sz="2200" dirty="0" smtClean="0">
                <a:latin typeface="Arial" pitchFamily="34" charset="0"/>
                <a:cs typeface="Arial" pitchFamily="34" charset="0"/>
              </a:rPr>
              <a:t>This is a step by step  representation of the simple distillation set-up:</a:t>
            </a:r>
          </a:p>
          <a:p>
            <a:endParaRPr lang="en-US" sz="2200" dirty="0">
              <a:latin typeface="Arial" pitchFamily="34" charset="0"/>
              <a:cs typeface="Arial" pitchFamily="34" charset="0"/>
            </a:endParaRPr>
          </a:p>
          <a:p>
            <a:r>
              <a:rPr lang="en-US" sz="2200" dirty="0" smtClean="0">
                <a:latin typeface="Arial" pitchFamily="34" charset="0"/>
                <a:cs typeface="Arial" pitchFamily="34" charset="0"/>
              </a:rPr>
              <a:t>Hold your round bottomed flask by the clamp.</a:t>
            </a:r>
          </a:p>
          <a:p>
            <a:endParaRPr lang="en-US" sz="2200" dirty="0">
              <a:latin typeface="Arial" pitchFamily="34" charset="0"/>
              <a:cs typeface="Arial" pitchFamily="34" charset="0"/>
            </a:endParaRPr>
          </a:p>
          <a:p>
            <a:r>
              <a:rPr lang="en-US" sz="2200" dirty="0" smtClean="0">
                <a:latin typeface="Arial" pitchFamily="34" charset="0"/>
                <a:cs typeface="Arial" pitchFamily="34" charset="0"/>
              </a:rPr>
              <a:t>Let the flask sit on the wire gauze ( on the ring).</a:t>
            </a:r>
          </a:p>
          <a:p>
            <a:endParaRPr lang="en-US" sz="2200" dirty="0">
              <a:latin typeface="Arial" pitchFamily="34" charset="0"/>
              <a:cs typeface="Arial" pitchFamily="34" charset="0"/>
            </a:endParaRPr>
          </a:p>
          <a:p>
            <a:r>
              <a:rPr lang="en-US" sz="2200" dirty="0" smtClean="0">
                <a:latin typeface="Arial" pitchFamily="34" charset="0"/>
                <a:cs typeface="Arial" pitchFamily="34" charset="0"/>
              </a:rPr>
              <a:t>The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bunsen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burner  should be placed in a proper position, just below the flask.</a:t>
            </a:r>
          </a:p>
          <a:p>
            <a:endParaRPr lang="en-US" sz="2200" dirty="0">
              <a:latin typeface="Arial" pitchFamily="34" charset="0"/>
              <a:cs typeface="Arial" pitchFamily="34" charset="0"/>
            </a:endParaRPr>
          </a:p>
          <a:p>
            <a:r>
              <a:rPr lang="en-US" sz="2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Do not light the Bunsen burner yet.</a:t>
            </a:r>
          </a:p>
          <a:p>
            <a:endParaRPr lang="en-US" dirty="0"/>
          </a:p>
        </p:txBody>
      </p:sp>
      <p:cxnSp>
        <p:nvCxnSpPr>
          <p:cNvPr id="6" name="Straight Arrow Connector 5"/>
          <p:cNvCxnSpPr/>
          <p:nvPr/>
        </p:nvCxnSpPr>
        <p:spPr>
          <a:xfrm flipV="1">
            <a:off x="3429000" y="2438400"/>
            <a:ext cx="1828800" cy="152400"/>
          </a:xfrm>
          <a:prstGeom prst="straightConnector1">
            <a:avLst/>
          </a:prstGeom>
          <a:ln w="15875">
            <a:solidFill>
              <a:schemeClr val="accent2"/>
            </a:solidFill>
            <a:headEnd w="lg" len="lg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 flipV="1">
            <a:off x="3276600" y="3200400"/>
            <a:ext cx="2514600" cy="152400"/>
          </a:xfrm>
          <a:prstGeom prst="straightConnector1">
            <a:avLst/>
          </a:prstGeom>
          <a:ln w="15875">
            <a:solidFill>
              <a:schemeClr val="accent2"/>
            </a:solidFill>
            <a:headEnd w="lg" len="lg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1904999" cy="793750"/>
          </a:xfrm>
        </p:spPr>
        <p:txBody>
          <a:bodyPr/>
          <a:lstStyle/>
          <a:p>
            <a:r>
              <a:rPr lang="en-US" dirty="0" smtClean="0"/>
              <a:t>Slide # 10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-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435100"/>
            <a:ext cx="1904999" cy="4691063"/>
          </a:xfrm>
        </p:spPr>
        <p:txBody>
          <a:bodyPr>
            <a:normAutofit/>
          </a:bodyPr>
          <a:lstStyle/>
          <a:p>
            <a:r>
              <a:rPr lang="en-US" sz="2000" dirty="0" smtClean="0">
                <a:latin typeface="Arial" pitchFamily="34" charset="0"/>
                <a:cs typeface="Arial" pitchFamily="34" charset="0"/>
              </a:rPr>
              <a:t>Make sure that the boiling is smooth-</a:t>
            </a:r>
          </a:p>
          <a:p>
            <a:r>
              <a:rPr lang="en-US" sz="2000" dirty="0" smtClean="0">
                <a:latin typeface="Arial" pitchFamily="34" charset="0"/>
                <a:cs typeface="Arial" pitchFamily="34" charset="0"/>
              </a:rPr>
              <a:t> No bumping. </a:t>
            </a:r>
          </a:p>
          <a:p>
            <a:endParaRPr lang="en-US" sz="2000" smtClean="0">
              <a:latin typeface="Arial" pitchFamily="34" charset="0"/>
              <a:cs typeface="Arial" pitchFamily="34" charset="0"/>
            </a:endParaRPr>
          </a:p>
          <a:p>
            <a:r>
              <a:rPr lang="en-US" sz="2000" smtClean="0">
                <a:latin typeface="Arial" pitchFamily="34" charset="0"/>
                <a:cs typeface="Arial" pitchFamily="34" charset="0"/>
              </a:rPr>
              <a:t>Adjust 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the flame if necessary.</a:t>
            </a:r>
          </a:p>
          <a:p>
            <a:endParaRPr lang="en-US" sz="20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2000" dirty="0" smtClean="0">
                <a:latin typeface="Arial" pitchFamily="34" charset="0"/>
                <a:cs typeface="Arial" pitchFamily="34" charset="0"/>
              </a:rPr>
              <a:t>Record the temperature and volume of distillate.</a:t>
            </a:r>
            <a:endParaRPr lang="en-US" sz="200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7170" name="Object 2"/>
          <p:cNvGraphicFramePr>
            <a:graphicFrameLocks noChangeAspect="1"/>
          </p:cNvGraphicFramePr>
          <p:nvPr/>
        </p:nvGraphicFramePr>
        <p:xfrm>
          <a:off x="2667000" y="990600"/>
          <a:ext cx="6477000" cy="4770438"/>
        </p:xfrm>
        <a:graphic>
          <a:graphicData uri="http://schemas.openxmlformats.org/presentationml/2006/ole">
            <p:oleObj spid="_x0000_s7170" name="ChemSketch" r:id="rId3" imgW="7696080" imgH="5882760" progId="">
              <p:embed/>
            </p:oleObj>
          </a:graphicData>
        </a:graphic>
      </p:graphicFrame>
      <p:grpSp>
        <p:nvGrpSpPr>
          <p:cNvPr id="6" name="Group 5"/>
          <p:cNvGrpSpPr/>
          <p:nvPr/>
        </p:nvGrpSpPr>
        <p:grpSpPr>
          <a:xfrm>
            <a:off x="7086600" y="4114800"/>
            <a:ext cx="457200" cy="1188719"/>
            <a:chOff x="6858000" y="4343400"/>
            <a:chExt cx="457200" cy="1188719"/>
          </a:xfrm>
        </p:grpSpPr>
        <p:sp>
          <p:nvSpPr>
            <p:cNvPr id="7" name="Can 6"/>
            <p:cNvSpPr/>
            <p:nvPr/>
          </p:nvSpPr>
          <p:spPr>
            <a:xfrm>
              <a:off x="6934200" y="4343400"/>
              <a:ext cx="304800" cy="1143000"/>
            </a:xfrm>
            <a:prstGeom prst="can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Can 7"/>
            <p:cNvSpPr/>
            <p:nvPr/>
          </p:nvSpPr>
          <p:spPr>
            <a:xfrm>
              <a:off x="6858000" y="5486400"/>
              <a:ext cx="457200" cy="45719"/>
            </a:xfrm>
            <a:prstGeom prst="can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Slide#2</a:t>
            </a:r>
            <a:endParaRPr lang="en-US" dirty="0"/>
          </a:p>
        </p:txBody>
      </p:sp>
      <p:pic>
        <p:nvPicPr>
          <p:cNvPr id="5" name="Content Placeholder 4" descr="Distillation.gif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4754562" y="885031"/>
            <a:ext cx="2752725" cy="4629150"/>
          </a:xfrm>
        </p:spPr>
      </p:pic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Use a glass funnel to transfer the impure liquid into the round bottomed flask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6" name="Straight Arrow Connector 5"/>
          <p:cNvCxnSpPr/>
          <p:nvPr/>
        </p:nvCxnSpPr>
        <p:spPr>
          <a:xfrm flipV="1">
            <a:off x="3581400" y="1828800"/>
            <a:ext cx="2514600" cy="152400"/>
          </a:xfrm>
          <a:prstGeom prst="straightConnector1">
            <a:avLst/>
          </a:prstGeom>
          <a:ln w="15875">
            <a:solidFill>
              <a:schemeClr val="accent2"/>
            </a:solidFill>
            <a:headEnd w="lg" len="lg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Slide #3</a:t>
            </a:r>
            <a:endParaRPr lang="en-US" dirty="0"/>
          </a:p>
        </p:txBody>
      </p:sp>
      <p:pic>
        <p:nvPicPr>
          <p:cNvPr id="7" name="Content Placeholder 6" descr="Distillation.gif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4754562" y="885031"/>
            <a:ext cx="2752725" cy="4629150"/>
          </a:xfrm>
        </p:spPr>
      </p:pic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>
            <a:normAutofit fontScale="92500" lnSpcReduction="10000"/>
          </a:bodyPr>
          <a:lstStyle/>
          <a:p>
            <a:endParaRPr lang="en-US" dirty="0" smtClean="0"/>
          </a:p>
          <a:p>
            <a:r>
              <a:rPr lang="en-US" sz="2000" dirty="0" smtClean="0">
                <a:latin typeface="Arial" pitchFamily="34" charset="0"/>
                <a:cs typeface="Arial" pitchFamily="34" charset="0"/>
              </a:rPr>
              <a:t>After delivering the liquid,    remove the funnel.</a:t>
            </a:r>
          </a:p>
          <a:p>
            <a:endParaRPr lang="en-US" sz="2000" dirty="0">
              <a:latin typeface="Arial" pitchFamily="34" charset="0"/>
              <a:cs typeface="Arial" pitchFamily="34" charset="0"/>
            </a:endParaRPr>
          </a:p>
          <a:p>
            <a:r>
              <a:rPr lang="en-US" sz="2000" dirty="0" smtClean="0">
                <a:latin typeface="Arial" pitchFamily="34" charset="0"/>
                <a:cs typeface="Arial" pitchFamily="34" charset="0"/>
              </a:rPr>
              <a:t>Add few boiling chips to prevent bumping.</a:t>
            </a:r>
          </a:p>
          <a:p>
            <a:endParaRPr lang="en-US" sz="2000" dirty="0">
              <a:latin typeface="Arial" pitchFamily="34" charset="0"/>
              <a:cs typeface="Arial" pitchFamily="34" charset="0"/>
            </a:endParaRPr>
          </a:p>
          <a:p>
            <a:r>
              <a:rPr lang="en-US" sz="2000" dirty="0" smtClean="0">
                <a:latin typeface="Arial" pitchFamily="34" charset="0"/>
                <a:cs typeface="Arial" pitchFamily="34" charset="0"/>
              </a:rPr>
              <a:t>Apply a thin layer of grease on  ground glass parts the still head.</a:t>
            </a:r>
          </a:p>
          <a:p>
            <a:endParaRPr lang="en-US" sz="2000" dirty="0">
              <a:latin typeface="Arial" pitchFamily="34" charset="0"/>
              <a:cs typeface="Arial" pitchFamily="34" charset="0"/>
            </a:endParaRPr>
          </a:p>
          <a:p>
            <a:r>
              <a:rPr lang="en-US" sz="2000" dirty="0" smtClean="0">
                <a:latin typeface="Arial" pitchFamily="34" charset="0"/>
                <a:cs typeface="Arial" pitchFamily="34" charset="0"/>
              </a:rPr>
              <a:t>Attach the still head by inserting within the neck of the round bottomed flask.</a:t>
            </a:r>
          </a:p>
          <a:p>
            <a:endParaRPr lang="en-US" dirty="0"/>
          </a:p>
          <a:p>
            <a:endParaRPr lang="en-US" dirty="0"/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3429000" y="2743200"/>
            <a:ext cx="3124200" cy="1588"/>
          </a:xfrm>
          <a:prstGeom prst="straightConnector1">
            <a:avLst/>
          </a:prstGeom>
          <a:ln w="15875">
            <a:solidFill>
              <a:schemeClr val="accent2"/>
            </a:solidFill>
            <a:headEnd w="lg" len="lg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7391400" y="1295400"/>
            <a:ext cx="1295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C00000"/>
                </a:solidFill>
              </a:rPr>
              <a:t>Still Head</a:t>
            </a:r>
            <a:endParaRPr lang="en-US" b="1" dirty="0">
              <a:solidFill>
                <a:srgbClr val="C00000"/>
              </a:solidFill>
            </a:endParaRPr>
          </a:p>
        </p:txBody>
      </p:sp>
      <p:cxnSp>
        <p:nvCxnSpPr>
          <p:cNvPr id="9" name="Straight Arrow Connector 8"/>
          <p:cNvCxnSpPr/>
          <p:nvPr/>
        </p:nvCxnSpPr>
        <p:spPr>
          <a:xfrm rot="10800000" flipV="1">
            <a:off x="7086600" y="1600200"/>
            <a:ext cx="914400" cy="1588"/>
          </a:xfrm>
          <a:prstGeom prst="straightConnector1">
            <a:avLst/>
          </a:prstGeom>
          <a:ln w="15875">
            <a:solidFill>
              <a:schemeClr val="accent2"/>
            </a:solidFill>
            <a:headEnd w="lg" len="lg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Slide#4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-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Attach the thermometer  adapter.</a:t>
            </a:r>
          </a:p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Fix it on the top of the still head</a:t>
            </a:r>
            <a:r>
              <a:rPr lang="en-US" dirty="0" smtClean="0"/>
              <a:t>.</a:t>
            </a:r>
            <a:endParaRPr lang="en-US" dirty="0"/>
          </a:p>
        </p:txBody>
      </p:sp>
      <p:graphicFrame>
        <p:nvGraphicFramePr>
          <p:cNvPr id="1026" name="Object 2"/>
          <p:cNvGraphicFramePr>
            <a:graphicFrameLocks noChangeAspect="1"/>
          </p:cNvGraphicFramePr>
          <p:nvPr/>
        </p:nvGraphicFramePr>
        <p:xfrm>
          <a:off x="4572000" y="838200"/>
          <a:ext cx="2759075" cy="4632325"/>
        </p:xfrm>
        <a:graphic>
          <a:graphicData uri="http://schemas.openxmlformats.org/presentationml/2006/ole">
            <p:oleObj spid="_x0000_s1026" name="ChemSketch" r:id="rId3" imgW="2758320" imgH="4632840" progId="">
              <p:embed/>
            </p:oleObj>
          </a:graphicData>
        </a:graphic>
      </p:graphicFrame>
      <p:cxnSp>
        <p:nvCxnSpPr>
          <p:cNvPr id="6" name="Straight Arrow Connector 5"/>
          <p:cNvCxnSpPr/>
          <p:nvPr/>
        </p:nvCxnSpPr>
        <p:spPr>
          <a:xfrm>
            <a:off x="4876800" y="990600"/>
            <a:ext cx="1295400" cy="1588"/>
          </a:xfrm>
          <a:prstGeom prst="straightConnector1">
            <a:avLst/>
          </a:prstGeom>
          <a:ln w="15875">
            <a:solidFill>
              <a:schemeClr val="accent2"/>
            </a:solidFill>
            <a:headEnd w="lg" len="lg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3352800" y="838200"/>
            <a:ext cx="150592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C00000"/>
                </a:solidFill>
              </a:rPr>
              <a:t>Thermometer</a:t>
            </a:r>
          </a:p>
          <a:p>
            <a:r>
              <a:rPr lang="en-US" b="1" dirty="0" smtClean="0">
                <a:solidFill>
                  <a:srgbClr val="C00000"/>
                </a:solidFill>
              </a:rPr>
              <a:t>Adapter</a:t>
            </a:r>
            <a:endParaRPr lang="en-US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Slide #5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-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Insert the thermometer through the adapter.</a:t>
            </a:r>
          </a:p>
          <a:p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Make sure that the thermometer bulb is just below the lower end of the still head side arm.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3075" name="Object 3"/>
          <p:cNvGraphicFramePr>
            <a:graphicFrameLocks noChangeAspect="1"/>
          </p:cNvGraphicFramePr>
          <p:nvPr/>
        </p:nvGraphicFramePr>
        <p:xfrm>
          <a:off x="4343400" y="228600"/>
          <a:ext cx="2759075" cy="5867400"/>
        </p:xfrm>
        <a:graphic>
          <a:graphicData uri="http://schemas.openxmlformats.org/presentationml/2006/ole">
            <p:oleObj spid="_x0000_s3075" name="ChemSketch" r:id="rId3" imgW="2758320" imgH="5867280" progId="">
              <p:embed/>
            </p:oleObj>
          </a:graphicData>
        </a:graphic>
      </p:graphicFrame>
      <p:cxnSp>
        <p:nvCxnSpPr>
          <p:cNvPr id="6" name="Straight Arrow Connector 5"/>
          <p:cNvCxnSpPr/>
          <p:nvPr/>
        </p:nvCxnSpPr>
        <p:spPr>
          <a:xfrm>
            <a:off x="2209800" y="1828800"/>
            <a:ext cx="3886200" cy="1588"/>
          </a:xfrm>
          <a:prstGeom prst="straightConnector1">
            <a:avLst/>
          </a:prstGeom>
          <a:ln w="15875">
            <a:solidFill>
              <a:schemeClr val="accent2"/>
            </a:solidFill>
            <a:headEnd w="lg" len="lg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2514600" cy="641350"/>
          </a:xfrm>
        </p:spPr>
        <p:txBody>
          <a:bodyPr/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Slide#6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-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435100"/>
            <a:ext cx="2514600" cy="4691063"/>
          </a:xfrm>
        </p:spPr>
        <p:txBody>
          <a:bodyPr>
            <a:noAutofit/>
          </a:bodyPr>
          <a:lstStyle/>
          <a:p>
            <a:r>
              <a:rPr lang="en-US" sz="2000" dirty="0" smtClean="0">
                <a:latin typeface="Arial" pitchFamily="34" charset="0"/>
                <a:cs typeface="Arial" pitchFamily="34" charset="0"/>
              </a:rPr>
              <a:t>Bring a stand and a clamp near your set-up.</a:t>
            </a:r>
          </a:p>
          <a:p>
            <a:endParaRPr lang="en-US" sz="20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2000" dirty="0" smtClean="0">
                <a:latin typeface="Arial" pitchFamily="34" charset="0"/>
                <a:cs typeface="Arial" pitchFamily="34" charset="0"/>
              </a:rPr>
              <a:t>Hold the condenser by the clamp  and adjust the height of the condenser.</a:t>
            </a:r>
          </a:p>
          <a:p>
            <a:endParaRPr lang="en-US" sz="20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2000" u="sng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Carefully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move the stand (and the condenser) so that the side arm of the still head slips into the condenser.</a:t>
            </a:r>
            <a:endParaRPr lang="en-US" sz="200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22531" name="Object 3"/>
          <p:cNvGraphicFramePr>
            <a:graphicFrameLocks noChangeAspect="1"/>
          </p:cNvGraphicFramePr>
          <p:nvPr/>
        </p:nvGraphicFramePr>
        <p:xfrm>
          <a:off x="3048000" y="304800"/>
          <a:ext cx="5745163" cy="5883275"/>
        </p:xfrm>
        <a:graphic>
          <a:graphicData uri="http://schemas.openxmlformats.org/presentationml/2006/ole">
            <p:oleObj spid="_x0000_s22531" name="ChemSketch" r:id="rId3" imgW="5745600" imgH="5882760" progId="">
              <p:embed/>
            </p:oleObj>
          </a:graphicData>
        </a:graphic>
      </p:graphicFrame>
      <p:cxnSp>
        <p:nvCxnSpPr>
          <p:cNvPr id="6" name="Straight Arrow Connector 5"/>
          <p:cNvCxnSpPr/>
          <p:nvPr/>
        </p:nvCxnSpPr>
        <p:spPr>
          <a:xfrm rot="16200000" flipH="1">
            <a:off x="5905500" y="2400300"/>
            <a:ext cx="533400" cy="304800"/>
          </a:xfrm>
          <a:prstGeom prst="straightConnector1">
            <a:avLst/>
          </a:prstGeom>
          <a:ln w="15875">
            <a:solidFill>
              <a:schemeClr val="accent2"/>
            </a:solidFill>
            <a:headEnd w="lg" len="lg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5410200" y="1981200"/>
            <a:ext cx="11961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C00000"/>
                </a:solidFill>
              </a:rPr>
              <a:t>Condenser</a:t>
            </a:r>
            <a:endParaRPr lang="en-US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2286000" cy="717550"/>
          </a:xfrm>
        </p:spPr>
        <p:txBody>
          <a:bodyPr/>
          <a:lstStyle/>
          <a:p>
            <a:r>
              <a:rPr lang="en-US" dirty="0" smtClean="0"/>
              <a:t>Slide #7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67000" y="273050"/>
            <a:ext cx="6019800" cy="5853113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-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435100"/>
            <a:ext cx="2286000" cy="4691063"/>
          </a:xfrm>
        </p:spPr>
        <p:txBody>
          <a:bodyPr>
            <a:normAutofit/>
          </a:bodyPr>
          <a:lstStyle/>
          <a:p>
            <a:r>
              <a:rPr lang="en-US" sz="2000" dirty="0" smtClean="0">
                <a:latin typeface="Arial" pitchFamily="34" charset="0"/>
                <a:cs typeface="Arial" pitchFamily="34" charset="0"/>
              </a:rPr>
              <a:t>Apply  a thin layer of grease to the male joint of the condenser.</a:t>
            </a:r>
          </a:p>
          <a:p>
            <a:endParaRPr lang="en-US" sz="20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2000" dirty="0" smtClean="0">
                <a:latin typeface="Arial" pitchFamily="34" charset="0"/>
                <a:cs typeface="Arial" pitchFamily="34" charset="0"/>
              </a:rPr>
              <a:t>Attach a receiver adapter to that end of the condenser. Use a plastic clamp.</a:t>
            </a:r>
          </a:p>
          <a:p>
            <a:endParaRPr lang="en-US" sz="20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2000" dirty="0" smtClean="0">
                <a:latin typeface="Arial" pitchFamily="34" charset="0"/>
                <a:cs typeface="Arial" pitchFamily="34" charset="0"/>
              </a:rPr>
              <a:t>Attach the lower rubber tube to the water tap.</a:t>
            </a:r>
            <a:endParaRPr lang="en-US" sz="200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4098" name="Object 2"/>
          <p:cNvGraphicFramePr>
            <a:graphicFrameLocks noChangeAspect="1"/>
          </p:cNvGraphicFramePr>
          <p:nvPr/>
        </p:nvGraphicFramePr>
        <p:xfrm>
          <a:off x="2590800" y="838200"/>
          <a:ext cx="5853601" cy="5426075"/>
        </p:xfrm>
        <a:graphic>
          <a:graphicData uri="http://schemas.openxmlformats.org/presentationml/2006/ole">
            <p:oleObj spid="_x0000_s4098" name="ChemSketch" r:id="rId3" imgW="6346080" imgH="5882760" progId="">
              <p:embed/>
            </p:oleObj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7010400" y="4724400"/>
            <a:ext cx="99828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C00000"/>
                </a:solidFill>
              </a:rPr>
              <a:t>Receiver</a:t>
            </a:r>
          </a:p>
          <a:p>
            <a:r>
              <a:rPr lang="en-US" b="1" dirty="0" smtClean="0">
                <a:solidFill>
                  <a:srgbClr val="C00000"/>
                </a:solidFill>
              </a:rPr>
              <a:t>Adapter</a:t>
            </a:r>
            <a:endParaRPr lang="en-US" b="1" dirty="0">
              <a:solidFill>
                <a:srgbClr val="C00000"/>
              </a:solidFill>
            </a:endParaRPr>
          </a:p>
        </p:txBody>
      </p:sp>
      <p:cxnSp>
        <p:nvCxnSpPr>
          <p:cNvPr id="7" name="Straight Arrow Connector 6"/>
          <p:cNvCxnSpPr/>
          <p:nvPr/>
        </p:nvCxnSpPr>
        <p:spPr>
          <a:xfrm rot="5400000" flipH="1" flipV="1">
            <a:off x="7620000" y="4267200"/>
            <a:ext cx="534194" cy="381794"/>
          </a:xfrm>
          <a:prstGeom prst="straightConnector1">
            <a:avLst/>
          </a:prstGeom>
          <a:ln w="15875">
            <a:solidFill>
              <a:schemeClr val="accent2"/>
            </a:solidFill>
            <a:headEnd w="lg" len="lg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2285999" cy="565150"/>
          </a:xfrm>
        </p:spPr>
        <p:txBody>
          <a:bodyPr/>
          <a:lstStyle/>
          <a:p>
            <a:r>
              <a:rPr lang="en-US" dirty="0" smtClean="0"/>
              <a:t>Slide #8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-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435100"/>
            <a:ext cx="2285999" cy="4691063"/>
          </a:xfrm>
        </p:spPr>
        <p:txBody>
          <a:bodyPr>
            <a:normAutofit/>
          </a:bodyPr>
          <a:lstStyle/>
          <a:p>
            <a:r>
              <a:rPr lang="en-US" sz="2000" dirty="0" smtClean="0">
                <a:latin typeface="Arial" pitchFamily="34" charset="0"/>
                <a:cs typeface="Arial" pitchFamily="34" charset="0"/>
              </a:rPr>
              <a:t>Bring a third stand near your set-up.</a:t>
            </a:r>
          </a:p>
          <a:p>
            <a:endParaRPr lang="en-US" sz="20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2000" dirty="0" smtClean="0">
                <a:latin typeface="Arial" pitchFamily="34" charset="0"/>
                <a:cs typeface="Arial" pitchFamily="34" charset="0"/>
              </a:rPr>
              <a:t>Place a conical flask </a:t>
            </a:r>
            <a:r>
              <a:rPr lang="en-US" sz="20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(or a graduated Cylinder) 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under the tip of the receiving adapter.</a:t>
            </a:r>
          </a:p>
          <a:p>
            <a:endParaRPr lang="en-US" sz="20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2000" dirty="0" smtClean="0">
                <a:latin typeface="Arial" pitchFamily="34" charset="0"/>
                <a:cs typeface="Arial" pitchFamily="34" charset="0"/>
              </a:rPr>
              <a:t>The flask may be placed within a cooling bath if needed.</a:t>
            </a:r>
            <a:endParaRPr lang="en-US" sz="200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5122" name="Object 2"/>
          <p:cNvGraphicFramePr>
            <a:graphicFrameLocks noChangeAspect="1"/>
          </p:cNvGraphicFramePr>
          <p:nvPr/>
        </p:nvGraphicFramePr>
        <p:xfrm>
          <a:off x="2514600" y="914400"/>
          <a:ext cx="6400800" cy="5121275"/>
        </p:xfrm>
        <a:graphic>
          <a:graphicData uri="http://schemas.openxmlformats.org/presentationml/2006/ole">
            <p:oleObj spid="_x0000_s5122" name="ChemSketch" r:id="rId3" imgW="7696080" imgH="5882760" progId="">
              <p:embed/>
            </p:oleObj>
          </a:graphicData>
        </a:graphic>
      </p:graphicFrame>
      <p:grpSp>
        <p:nvGrpSpPr>
          <p:cNvPr id="8" name="Group 7"/>
          <p:cNvGrpSpPr/>
          <p:nvPr/>
        </p:nvGrpSpPr>
        <p:grpSpPr>
          <a:xfrm>
            <a:off x="6858000" y="4343400"/>
            <a:ext cx="457200" cy="1188719"/>
            <a:chOff x="6858000" y="4343400"/>
            <a:chExt cx="457200" cy="1188719"/>
          </a:xfrm>
        </p:grpSpPr>
        <p:sp>
          <p:nvSpPr>
            <p:cNvPr id="6" name="Can 5"/>
            <p:cNvSpPr/>
            <p:nvPr/>
          </p:nvSpPr>
          <p:spPr>
            <a:xfrm>
              <a:off x="6934200" y="4343400"/>
              <a:ext cx="304800" cy="1143000"/>
            </a:xfrm>
            <a:prstGeom prst="can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Can 6"/>
            <p:cNvSpPr/>
            <p:nvPr/>
          </p:nvSpPr>
          <p:spPr>
            <a:xfrm>
              <a:off x="6858000" y="5486400"/>
              <a:ext cx="457200" cy="45719"/>
            </a:xfrm>
            <a:prstGeom prst="can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1828799" cy="869950"/>
          </a:xfrm>
        </p:spPr>
        <p:txBody>
          <a:bodyPr/>
          <a:lstStyle/>
          <a:p>
            <a:r>
              <a:rPr lang="en-US" dirty="0" smtClean="0"/>
              <a:t>Slide# 9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-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435100"/>
            <a:ext cx="2057399" cy="4691063"/>
          </a:xfrm>
        </p:spPr>
        <p:txBody>
          <a:bodyPr>
            <a:normAutofit/>
          </a:bodyPr>
          <a:lstStyle/>
          <a:p>
            <a:r>
              <a:rPr lang="en-US" sz="2000" dirty="0" smtClean="0">
                <a:latin typeface="Arial" pitchFamily="34" charset="0"/>
                <a:cs typeface="Arial" pitchFamily="34" charset="0"/>
              </a:rPr>
              <a:t>Open the water tap allowing the water to run through the condenser from below.</a:t>
            </a:r>
          </a:p>
          <a:p>
            <a:endParaRPr lang="en-US" sz="20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2000" dirty="0" smtClean="0">
                <a:latin typeface="Arial" pitchFamily="34" charset="0"/>
                <a:cs typeface="Arial" pitchFamily="34" charset="0"/>
              </a:rPr>
              <a:t>Check your set-up</a:t>
            </a:r>
            <a:r>
              <a:rPr lang="en-US" sz="2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( Instructor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).</a:t>
            </a:r>
          </a:p>
          <a:p>
            <a:endParaRPr lang="en-US" sz="20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2000" dirty="0" smtClean="0">
                <a:latin typeface="Arial" pitchFamily="34" charset="0"/>
                <a:cs typeface="Arial" pitchFamily="34" charset="0"/>
              </a:rPr>
              <a:t>Light the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bunsen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burner to start your distillation.</a:t>
            </a:r>
          </a:p>
          <a:p>
            <a:endParaRPr lang="en-US" sz="200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6148" name="Object 4"/>
          <p:cNvGraphicFramePr>
            <a:graphicFrameLocks noChangeAspect="1"/>
          </p:cNvGraphicFramePr>
          <p:nvPr/>
        </p:nvGraphicFramePr>
        <p:xfrm>
          <a:off x="2514600" y="1295400"/>
          <a:ext cx="6324600" cy="4883118"/>
        </p:xfrm>
        <a:graphic>
          <a:graphicData uri="http://schemas.openxmlformats.org/presentationml/2006/ole">
            <p:oleObj spid="_x0000_s6148" name="ChemSketch" r:id="rId3" imgW="7620120" imgH="5882760" progId="">
              <p:embed/>
            </p:oleObj>
          </a:graphicData>
        </a:graphic>
      </p:graphicFrame>
      <p:grpSp>
        <p:nvGrpSpPr>
          <p:cNvPr id="6" name="Group 5"/>
          <p:cNvGrpSpPr/>
          <p:nvPr/>
        </p:nvGrpSpPr>
        <p:grpSpPr>
          <a:xfrm>
            <a:off x="6781800" y="4648200"/>
            <a:ext cx="457200" cy="1188719"/>
            <a:chOff x="6858000" y="4343400"/>
            <a:chExt cx="457200" cy="1188719"/>
          </a:xfrm>
        </p:grpSpPr>
        <p:sp>
          <p:nvSpPr>
            <p:cNvPr id="7" name="Can 6"/>
            <p:cNvSpPr/>
            <p:nvPr/>
          </p:nvSpPr>
          <p:spPr>
            <a:xfrm>
              <a:off x="6934200" y="4343400"/>
              <a:ext cx="304800" cy="1143000"/>
            </a:xfrm>
            <a:prstGeom prst="can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Can 7"/>
            <p:cNvSpPr/>
            <p:nvPr/>
          </p:nvSpPr>
          <p:spPr>
            <a:xfrm>
              <a:off x="6858000" y="5486400"/>
              <a:ext cx="457200" cy="45719"/>
            </a:xfrm>
            <a:prstGeom prst="can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146</TotalTime>
  <Words>379</Words>
  <Application>Microsoft Office PowerPoint</Application>
  <PresentationFormat>On-screen Show (4:3)</PresentationFormat>
  <Paragraphs>74</Paragraphs>
  <Slides>10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2" baseType="lpstr">
      <vt:lpstr>Office Theme</vt:lpstr>
      <vt:lpstr>ChemSketch</vt:lpstr>
      <vt:lpstr>Slide #1 Simple Distillation</vt:lpstr>
      <vt:lpstr>Slide#2</vt:lpstr>
      <vt:lpstr> Slide #3</vt:lpstr>
      <vt:lpstr>Slide#4</vt:lpstr>
      <vt:lpstr>Slide #5</vt:lpstr>
      <vt:lpstr>Slide#6</vt:lpstr>
      <vt:lpstr>Slide #7</vt:lpstr>
      <vt:lpstr>Slide #8</vt:lpstr>
      <vt:lpstr>Slide# 9</vt:lpstr>
      <vt:lpstr>Slide #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Distillation</dc:title>
  <dc:creator>User</dc:creator>
  <cp:lastModifiedBy>Dell</cp:lastModifiedBy>
  <cp:revision>20</cp:revision>
  <dcterms:created xsi:type="dcterms:W3CDTF">2011-09-12T16:15:55Z</dcterms:created>
  <dcterms:modified xsi:type="dcterms:W3CDTF">2018-02-18T21:46:30Z</dcterms:modified>
</cp:coreProperties>
</file>