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317" r:id="rId2"/>
    <p:sldId id="318" r:id="rId3"/>
    <p:sldId id="275" r:id="rId4"/>
    <p:sldId id="276" r:id="rId5"/>
    <p:sldId id="274" r:id="rId6"/>
    <p:sldId id="309" r:id="rId7"/>
    <p:sldId id="310" r:id="rId8"/>
    <p:sldId id="257" r:id="rId9"/>
    <p:sldId id="260" r:id="rId10"/>
    <p:sldId id="261" r:id="rId11"/>
    <p:sldId id="272" r:id="rId12"/>
    <p:sldId id="263" r:id="rId13"/>
    <p:sldId id="265" r:id="rId14"/>
    <p:sldId id="279" r:id="rId15"/>
    <p:sldId id="280" r:id="rId16"/>
    <p:sldId id="281" r:id="rId17"/>
    <p:sldId id="319" r:id="rId18"/>
    <p:sldId id="282" r:id="rId19"/>
    <p:sldId id="283" r:id="rId20"/>
    <p:sldId id="284" r:id="rId21"/>
    <p:sldId id="286" r:id="rId22"/>
    <p:sldId id="287" r:id="rId23"/>
    <p:sldId id="288" r:id="rId24"/>
    <p:sldId id="312" r:id="rId25"/>
    <p:sldId id="289" r:id="rId26"/>
    <p:sldId id="290" r:id="rId27"/>
    <p:sldId id="292" r:id="rId28"/>
    <p:sldId id="293" r:id="rId29"/>
    <p:sldId id="294" r:id="rId30"/>
    <p:sldId id="295" r:id="rId31"/>
    <p:sldId id="296" r:id="rId32"/>
    <p:sldId id="299" r:id="rId33"/>
    <p:sldId id="298" r:id="rId34"/>
    <p:sldId id="302" r:id="rId35"/>
    <p:sldId id="303" r:id="rId36"/>
    <p:sldId id="305" r:id="rId37"/>
    <p:sldId id="306" r:id="rId38"/>
    <p:sldId id="307" r:id="rId39"/>
    <p:sldId id="313" r:id="rId40"/>
    <p:sldId id="304" r:id="rId41"/>
    <p:sldId id="314" r:id="rId42"/>
    <p:sldId id="315" r:id="rId43"/>
    <p:sldId id="266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276" autoAdjust="0"/>
  </p:normalViewPr>
  <p:slideViewPr>
    <p:cSldViewPr>
      <p:cViewPr varScale="1">
        <p:scale>
          <a:sx n="75" d="100"/>
          <a:sy n="75" d="100"/>
        </p:scale>
        <p:origin x="1666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4F64ED-EAE4-4A7A-8A23-58E8A489A32F}" type="datetimeFigureOut">
              <a:rPr lang="en-US" smtClean="0"/>
              <a:pPr/>
              <a:t>11/5/2021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A4C7EF-EE03-47D2-8F26-FE4E20EC08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139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A4C7EF-EE03-47D2-8F26-FE4E20EC089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A4C7EF-EE03-47D2-8F26-FE4E20EC089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546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A4C7EF-EE03-47D2-8F26-FE4E20EC089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5751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A4C7EF-EE03-47D2-8F26-FE4E20EC089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3431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A4C7EF-EE03-47D2-8F26-FE4E20EC089A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0970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A4C7EF-EE03-47D2-8F26-FE4E20EC089A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9257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A4C7EF-EE03-47D2-8F26-FE4E20EC089A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A4C7EF-EE03-47D2-8F26-FE4E20EC089A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2404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A4C7EF-EE03-47D2-8F26-FE4E20EC089A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A4C7EF-EE03-47D2-8F26-FE4E20EC089A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160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A4C7EF-EE03-47D2-8F26-FE4E20EC089A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A4C7EF-EE03-47D2-8F26-FE4E20EC089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4229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A4C7EF-EE03-47D2-8F26-FE4E20EC089A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1839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A4C7EF-EE03-47D2-8F26-FE4E20EC089A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3318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A4C7EF-EE03-47D2-8F26-FE4E20EC089A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A4C7EF-EE03-47D2-8F26-FE4E20EC089A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A4C7EF-EE03-47D2-8F26-FE4E20EC089A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A4C7EF-EE03-47D2-8F26-FE4E20EC089A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A4C7EF-EE03-47D2-8F26-FE4E20EC089A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A4C7EF-EE03-47D2-8F26-FE4E20EC089A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33863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A4C7EF-EE03-47D2-8F26-FE4E20EC089A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A4C7EF-EE03-47D2-8F26-FE4E20EC089A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A4C7EF-EE03-47D2-8F26-FE4E20EC089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55864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A4C7EF-EE03-47D2-8F26-FE4E20EC089A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A4C7EF-EE03-47D2-8F26-FE4E20EC089A}" type="slidenum">
              <a:rPr lang="en-US" smtClean="0">
                <a:solidFill>
                  <a:prstClr val="black"/>
                </a:solidFill>
              </a:rPr>
              <a:pPr/>
              <a:t>36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1371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A4C7EF-EE03-47D2-8F26-FE4E20EC089A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A4C7EF-EE03-47D2-8F26-FE4E20EC089A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A4C7EF-EE03-47D2-8F26-FE4E20EC089A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44951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A4C7EF-EE03-47D2-8F26-FE4E20EC089A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A4C7EF-EE03-47D2-8F26-FE4E20EC089A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A4C7EF-EE03-47D2-8F26-FE4E20EC089A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A4C7EF-EE03-47D2-8F26-FE4E20EC089A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A4C7EF-EE03-47D2-8F26-FE4E20EC089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4358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A4C7EF-EE03-47D2-8F26-FE4E20EC089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6417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A4C7EF-EE03-47D2-8F26-FE4E20EC089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6062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A4C7EF-EE03-47D2-8F26-FE4E20EC089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A4C7EF-EE03-47D2-8F26-FE4E20EC089A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A4C7EF-EE03-47D2-8F26-FE4E20EC089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922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6E02F-1EEC-423A-9E79-D637F65F0BFA}" type="datetime1">
              <a:rPr lang="en-US" smtClean="0"/>
              <a:pPr/>
              <a:t>11/5/2021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505D3-2EF8-4FA6-B626-53775BC568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40A53-9AB5-4A70-A03C-3D1D55245786}" type="datetime1">
              <a:rPr lang="en-US" smtClean="0"/>
              <a:pPr/>
              <a:t>11/5/2021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505D3-2EF8-4FA6-B626-53775BC568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9F1DE-7B69-46F2-B5B6-D63A66B47BE3}" type="datetime1">
              <a:rPr lang="en-US" smtClean="0"/>
              <a:pPr/>
              <a:t>11/5/2021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505D3-2EF8-4FA6-B626-53775BC568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4B802-2CBB-43C3-B8FC-AEFA35A792A1}" type="datetime1">
              <a:rPr lang="en-US" smtClean="0"/>
              <a:pPr/>
              <a:t>11/5/2021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505D3-2EF8-4FA6-B626-53775BC568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62D72-1DC7-48ED-8053-F4FA94234254}" type="datetime1">
              <a:rPr lang="en-US" smtClean="0"/>
              <a:pPr/>
              <a:t>11/5/2021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505D3-2EF8-4FA6-B626-53775BC568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A2EDA-CDA5-47C7-B0CB-7E88661F24A7}" type="datetime1">
              <a:rPr lang="en-US" smtClean="0"/>
              <a:pPr/>
              <a:t>11/5/2021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505D3-2EF8-4FA6-B626-53775BC568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2B795-FB99-489F-A165-30167C87260D}" type="datetime1">
              <a:rPr lang="en-US" smtClean="0"/>
              <a:pPr/>
              <a:t>11/5/2021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505D3-2EF8-4FA6-B626-53775BC568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1C065-5B15-4ACF-879A-54D0B53DCBF4}" type="datetime1">
              <a:rPr lang="en-US" smtClean="0"/>
              <a:pPr/>
              <a:t>11/5/2021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505D3-2EF8-4FA6-B626-53775BC568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AED45-F849-41A8-A45C-56EDCB585508}" type="datetime1">
              <a:rPr lang="en-US" smtClean="0"/>
              <a:pPr/>
              <a:t>11/5/2021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505D3-2EF8-4FA6-B626-53775BC568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962A-DCCE-4E8A-B5EB-369A6FFB88D3}" type="datetime1">
              <a:rPr lang="en-US" smtClean="0"/>
              <a:pPr/>
              <a:t>11/5/2021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505D3-2EF8-4FA6-B626-53775BC568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AFA6E-AA79-417E-8A9F-9B82C195FC53}" type="datetime1">
              <a:rPr lang="en-US" smtClean="0"/>
              <a:pPr/>
              <a:t>11/5/2021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505D3-2EF8-4FA6-B626-53775BC568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085B68-DA45-4488-BFA9-B03972F70501}" type="datetime1">
              <a:rPr lang="en-US" smtClean="0"/>
              <a:pPr/>
              <a:t>11/5/2021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C505D3-2EF8-4FA6-B626-53775BC568A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free-extras.com/images/growing_corn-5598.htm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Starch</a:t>
            </a:r>
            <a:endParaRPr lang="ar-A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Chapter 13</a:t>
            </a:r>
            <a:endParaRPr lang="ar-AE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505D3-2EF8-4FA6-B626-53775BC568A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Cassava</a:t>
            </a:r>
            <a:endParaRPr lang="ar-AE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505D3-2EF8-4FA6-B626-53775BC568AC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895600"/>
            <a:ext cx="5715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5800" y="1524000"/>
            <a:ext cx="800100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/>
              <a:t>Cassava</a:t>
            </a:r>
            <a:r>
              <a:rPr lang="en-US" sz="2400" dirty="0"/>
              <a:t> is a long </a:t>
            </a:r>
            <a:r>
              <a:rPr lang="en-US" sz="2400" u="sng" dirty="0"/>
              <a:t>tuberous starchy root</a:t>
            </a:r>
            <a:r>
              <a:rPr lang="en-US" sz="2400" dirty="0"/>
              <a:t> that is an essential ingredient in many </a:t>
            </a:r>
            <a:r>
              <a:rPr lang="en-US" sz="2400" u="sng" dirty="0"/>
              <a:t>Latin American</a:t>
            </a:r>
            <a:r>
              <a:rPr lang="en-US" sz="2400" dirty="0"/>
              <a:t> and </a:t>
            </a:r>
            <a:r>
              <a:rPr lang="en-US" sz="2400" u="sng" dirty="0"/>
              <a:t>Caribbean cuisines</a:t>
            </a:r>
            <a:r>
              <a:rPr lang="en-US" sz="2400" dirty="0"/>
              <a:t>.</a:t>
            </a:r>
            <a:endParaRPr lang="ar-AE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Cassava Tapioca Pearls</a:t>
            </a:r>
            <a:endParaRPr lang="ar-AE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505D3-2EF8-4FA6-B626-53775BC568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133600"/>
            <a:ext cx="4612105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52625"/>
            <a:ext cx="3810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78263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Cooked Tapioca Pearls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505D3-2EF8-4FA6-B626-53775BC568AC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00200"/>
            <a:ext cx="6096000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Legumes</a:t>
            </a:r>
            <a:endParaRPr lang="ar-AE" b="1" dirty="0"/>
          </a:p>
        </p:txBody>
      </p:sp>
      <p:pic>
        <p:nvPicPr>
          <p:cNvPr id="3" name="il_fi" descr="http://www.mediterrasian.com/graphics/cuisine_of_month/greek_legumes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484784"/>
            <a:ext cx="6048672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505D3-2EF8-4FA6-B626-53775BC568A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52400"/>
            <a:ext cx="7772400" cy="1470025"/>
          </a:xfrm>
        </p:spPr>
        <p:txBody>
          <a:bodyPr/>
          <a:lstStyle/>
          <a:p>
            <a:r>
              <a:rPr lang="en-US" b="1" dirty="0"/>
              <a:t>Composition of Starch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828800"/>
            <a:ext cx="8839200" cy="4800600"/>
          </a:xfrm>
        </p:spPr>
        <p:txBody>
          <a:bodyPr>
            <a:normAutofit fontScale="92500" lnSpcReduction="1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b="1" u="sng" dirty="0">
                <a:solidFill>
                  <a:schemeClr val="tx1"/>
                </a:solidFill>
              </a:rPr>
              <a:t>Starch is composed of</a:t>
            </a:r>
            <a:r>
              <a:rPr lang="en-US" dirty="0">
                <a:solidFill>
                  <a:schemeClr val="tx1"/>
                </a:solidFill>
              </a:rPr>
              <a:t>: </a:t>
            </a:r>
          </a:p>
          <a:p>
            <a:pPr lvl="1" algn="l"/>
            <a:endParaRPr lang="en-US" dirty="0">
              <a:solidFill>
                <a:schemeClr val="tx1"/>
              </a:solidFill>
            </a:endParaRPr>
          </a:p>
          <a:p>
            <a:pPr marL="914400" lvl="1" indent="-457200" algn="l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Hundreds or thousands of </a:t>
            </a:r>
            <a:r>
              <a:rPr lang="en-US" b="1" u="sng" dirty="0">
                <a:solidFill>
                  <a:schemeClr val="tx1"/>
                </a:solidFill>
              </a:rPr>
              <a:t>glucose molecules</a:t>
            </a:r>
            <a:r>
              <a:rPr lang="en-US" dirty="0">
                <a:solidFill>
                  <a:schemeClr val="tx1"/>
                </a:solidFill>
              </a:rPr>
              <a:t> joined together. 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Starch </a:t>
            </a:r>
            <a:r>
              <a:rPr lang="en-US" b="1" u="sng" dirty="0">
                <a:solidFill>
                  <a:schemeClr val="tx1"/>
                </a:solidFill>
              </a:rPr>
              <a:t>molecules</a:t>
            </a:r>
            <a:r>
              <a:rPr lang="en-US" dirty="0">
                <a:solidFill>
                  <a:schemeClr val="tx1"/>
                </a:solidFill>
              </a:rPr>
              <a:t> are of </a:t>
            </a:r>
            <a:r>
              <a:rPr lang="en-US" b="1" u="sng" dirty="0">
                <a:solidFill>
                  <a:schemeClr val="tx1"/>
                </a:solidFill>
              </a:rPr>
              <a:t>two fractions</a:t>
            </a:r>
            <a:r>
              <a:rPr lang="en-US" dirty="0">
                <a:solidFill>
                  <a:schemeClr val="tx1"/>
                </a:solidFill>
              </a:rPr>
              <a:t>:</a:t>
            </a:r>
          </a:p>
          <a:p>
            <a:pPr lvl="0" algn="l"/>
            <a:endParaRPr lang="en-US" b="1" u="sng" dirty="0">
              <a:solidFill>
                <a:schemeClr val="tx1"/>
              </a:solidFill>
            </a:endParaRPr>
          </a:p>
          <a:p>
            <a:pPr marL="914400" lvl="1" indent="-457200" algn="l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chemeClr val="tx1"/>
                </a:solidFill>
              </a:rPr>
              <a:t>Amylose</a:t>
            </a:r>
          </a:p>
          <a:p>
            <a:pPr marL="914400" lvl="1" indent="-457200" algn="l">
              <a:buFont typeface="Wingdings" panose="05000000000000000000" pitchFamily="2" charset="2"/>
              <a:buChar char="ü"/>
            </a:pPr>
            <a:endParaRPr lang="en-US" dirty="0">
              <a:solidFill>
                <a:schemeClr val="tx1"/>
              </a:solidFill>
            </a:endParaRPr>
          </a:p>
          <a:p>
            <a:pPr marL="914400" lvl="1" indent="-457200" algn="l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chemeClr val="tx1"/>
                </a:solidFill>
              </a:rPr>
              <a:t>Amylopectin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505D3-2EF8-4FA6-B626-53775BC568A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4063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7709"/>
            <a:ext cx="7772400" cy="1470025"/>
          </a:xfrm>
        </p:spPr>
        <p:txBody>
          <a:bodyPr/>
          <a:lstStyle/>
          <a:p>
            <a:r>
              <a:rPr lang="en-US" b="1" dirty="0"/>
              <a:t>Composition of Starch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1447800"/>
            <a:ext cx="8153400" cy="5410200"/>
          </a:xfrm>
        </p:spPr>
        <p:txBody>
          <a:bodyPr>
            <a:normAutofit fontScale="92500" lnSpcReduction="20000"/>
          </a:bodyPr>
          <a:lstStyle/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b="1" u="sng" dirty="0">
                <a:solidFill>
                  <a:schemeClr val="tx1"/>
                </a:solidFill>
              </a:rPr>
              <a:t>Amylose</a:t>
            </a:r>
            <a:r>
              <a:rPr lang="en-US" dirty="0">
                <a:solidFill>
                  <a:schemeClr val="tx1"/>
                </a:solidFill>
              </a:rPr>
              <a:t>: </a:t>
            </a:r>
          </a:p>
          <a:p>
            <a:pPr lvl="0" algn="l"/>
            <a:endParaRPr lang="en-US" dirty="0">
              <a:solidFill>
                <a:schemeClr val="tx1"/>
              </a:solidFill>
            </a:endParaRPr>
          </a:p>
          <a:p>
            <a:pPr marL="914400" lvl="1" indent="-457200" algn="l">
              <a:buFont typeface="Wingdings" panose="05000000000000000000" pitchFamily="2" charset="2"/>
              <a:buChar char="ü"/>
            </a:pPr>
            <a:r>
              <a:rPr lang="en-US" b="1" u="sng" dirty="0">
                <a:solidFill>
                  <a:schemeClr val="tx1"/>
                </a:solidFill>
              </a:rPr>
              <a:t>Chain like</a:t>
            </a:r>
            <a:r>
              <a:rPr lang="en-US" dirty="0">
                <a:solidFill>
                  <a:schemeClr val="tx1"/>
                </a:solidFill>
              </a:rPr>
              <a:t> molecule sometimes called the </a:t>
            </a:r>
            <a:r>
              <a:rPr lang="en-US" b="1" u="sng" dirty="0">
                <a:solidFill>
                  <a:schemeClr val="tx1"/>
                </a:solidFill>
              </a:rPr>
              <a:t>linear fraction</a:t>
            </a:r>
            <a:r>
              <a:rPr lang="en-US" dirty="0">
                <a:solidFill>
                  <a:schemeClr val="tx1"/>
                </a:solidFill>
              </a:rPr>
              <a:t>. </a:t>
            </a:r>
          </a:p>
          <a:p>
            <a:pPr marL="914400" lvl="1" indent="-457200" algn="l">
              <a:buFont typeface="Wingdings" panose="05000000000000000000" pitchFamily="2" charset="2"/>
              <a:buChar char="ü"/>
            </a:pPr>
            <a:endParaRPr lang="en-US" dirty="0">
              <a:solidFill>
                <a:schemeClr val="tx1"/>
              </a:solidFill>
            </a:endParaRPr>
          </a:p>
          <a:p>
            <a:pPr marL="914400" lvl="1" indent="-457200" algn="l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This fraction causes the </a:t>
            </a:r>
            <a:r>
              <a:rPr lang="en-US" b="1" u="sng" dirty="0">
                <a:solidFill>
                  <a:schemeClr val="tx1"/>
                </a:solidFill>
              </a:rPr>
              <a:t>gelling</a:t>
            </a:r>
            <a:r>
              <a:rPr lang="en-US" dirty="0">
                <a:solidFill>
                  <a:schemeClr val="tx1"/>
                </a:solidFill>
              </a:rPr>
              <a:t> in </a:t>
            </a:r>
            <a:r>
              <a:rPr lang="en-US" b="1" u="sng" dirty="0">
                <a:solidFill>
                  <a:schemeClr val="tx1"/>
                </a:solidFill>
              </a:rPr>
              <a:t>cooked starch mixtures</a:t>
            </a:r>
            <a:r>
              <a:rPr lang="en-US" dirty="0">
                <a:solidFill>
                  <a:schemeClr val="tx1"/>
                </a:solidFill>
              </a:rPr>
              <a:t>. 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 </a:t>
            </a:r>
          </a:p>
          <a:p>
            <a:pPr algn="l"/>
            <a:endParaRPr lang="en-US" b="1" u="sng" dirty="0">
              <a:solidFill>
                <a:schemeClr val="tx1"/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en-US" b="1" u="sng" dirty="0">
                <a:solidFill>
                  <a:schemeClr val="tx1"/>
                </a:solidFill>
              </a:rPr>
              <a:t>Genetic manipulation</a:t>
            </a:r>
            <a:r>
              <a:rPr lang="en-US" dirty="0">
                <a:solidFill>
                  <a:schemeClr val="tx1"/>
                </a:solidFill>
              </a:rPr>
              <a:t>      led to </a:t>
            </a:r>
            <a:r>
              <a:rPr lang="en-US" b="1" u="sng" dirty="0">
                <a:solidFill>
                  <a:schemeClr val="tx1"/>
                </a:solidFill>
              </a:rPr>
              <a:t>high amylose corn</a:t>
            </a:r>
            <a:r>
              <a:rPr lang="en-US" dirty="0">
                <a:solidFill>
                  <a:schemeClr val="tx1"/>
                </a:solidFill>
              </a:rPr>
              <a:t> called </a:t>
            </a:r>
            <a:r>
              <a:rPr lang="en-US" b="1" u="sng" dirty="0">
                <a:solidFill>
                  <a:schemeClr val="tx1"/>
                </a:solidFill>
              </a:rPr>
              <a:t>high-</a:t>
            </a:r>
            <a:r>
              <a:rPr lang="en-US" b="1" u="sng" dirty="0" err="1">
                <a:solidFill>
                  <a:schemeClr val="tx1"/>
                </a:solidFill>
              </a:rPr>
              <a:t>amylo</a:t>
            </a:r>
            <a:r>
              <a:rPr lang="en-US" b="1" u="sng" dirty="0">
                <a:solidFill>
                  <a:schemeClr val="tx1"/>
                </a:solidFill>
              </a:rPr>
              <a:t>-corn</a:t>
            </a:r>
            <a:r>
              <a:rPr lang="en-US" dirty="0">
                <a:solidFill>
                  <a:schemeClr val="tx1"/>
                </a:solidFill>
              </a:rPr>
              <a:t> or </a:t>
            </a:r>
            <a:r>
              <a:rPr lang="en-US" b="1" u="sng" dirty="0" err="1">
                <a:solidFill>
                  <a:schemeClr val="tx1"/>
                </a:solidFill>
              </a:rPr>
              <a:t>amylo</a:t>
            </a:r>
            <a:r>
              <a:rPr lang="en-US" b="1" u="sng" dirty="0">
                <a:solidFill>
                  <a:schemeClr val="tx1"/>
                </a:solidFill>
              </a:rPr>
              <a:t>-maize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 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505D3-2EF8-4FA6-B626-53775BC568A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0164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0"/>
            <a:ext cx="7772400" cy="1470025"/>
          </a:xfrm>
        </p:spPr>
        <p:txBody>
          <a:bodyPr/>
          <a:lstStyle/>
          <a:p>
            <a:r>
              <a:rPr lang="en-US" b="1" dirty="0"/>
              <a:t>Composition of Starch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371600"/>
            <a:ext cx="5791200" cy="5257800"/>
          </a:xfrm>
        </p:spPr>
        <p:txBody>
          <a:bodyPr>
            <a:normAutofit fontScale="92500" lnSpcReduction="20000"/>
          </a:bodyPr>
          <a:lstStyle/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b="1" u="sng" dirty="0">
                <a:solidFill>
                  <a:schemeClr val="tx1"/>
                </a:solidFill>
              </a:rPr>
              <a:t>Amylopectin</a:t>
            </a:r>
            <a:r>
              <a:rPr lang="en-US" dirty="0">
                <a:solidFill>
                  <a:schemeClr val="tx1"/>
                </a:solidFill>
              </a:rPr>
              <a:t>: </a:t>
            </a:r>
          </a:p>
          <a:p>
            <a:pPr lvl="0" algn="l"/>
            <a:endParaRPr lang="en-US" dirty="0">
              <a:solidFill>
                <a:schemeClr val="tx1"/>
              </a:solidFill>
            </a:endParaRPr>
          </a:p>
          <a:p>
            <a:pPr marL="914400" lvl="1" indent="-457200" algn="l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Highly </a:t>
            </a:r>
            <a:r>
              <a:rPr lang="en-US" b="1" u="sng" dirty="0">
                <a:solidFill>
                  <a:schemeClr val="tx1"/>
                </a:solidFill>
              </a:rPr>
              <a:t>branched</a:t>
            </a:r>
            <a:r>
              <a:rPr lang="en-US" dirty="0">
                <a:solidFill>
                  <a:schemeClr val="tx1"/>
                </a:solidFill>
              </a:rPr>
              <a:t>, bushy type. </a:t>
            </a:r>
          </a:p>
          <a:p>
            <a:pPr marL="914400" lvl="1" indent="-457200" algn="l">
              <a:buFont typeface="Wingdings" panose="05000000000000000000" pitchFamily="2" charset="2"/>
              <a:buChar char="ü"/>
            </a:pPr>
            <a:endParaRPr lang="en-US" dirty="0">
              <a:solidFill>
                <a:schemeClr val="tx1"/>
              </a:solidFill>
            </a:endParaRPr>
          </a:p>
          <a:p>
            <a:pPr marL="914400" lvl="1" indent="-457200" algn="l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This fraction causes </a:t>
            </a:r>
            <a:r>
              <a:rPr lang="en-US" b="1" u="sng" dirty="0">
                <a:solidFill>
                  <a:schemeClr val="tx1"/>
                </a:solidFill>
              </a:rPr>
              <a:t>thickening</a:t>
            </a:r>
            <a:r>
              <a:rPr lang="en-US" dirty="0">
                <a:solidFill>
                  <a:schemeClr val="tx1"/>
                </a:solidFill>
              </a:rPr>
              <a:t> of cooked starch mixtures.</a:t>
            </a:r>
          </a:p>
          <a:p>
            <a:pPr algn="l"/>
            <a:r>
              <a:rPr lang="en-US" b="1" dirty="0">
                <a:solidFill>
                  <a:schemeClr val="tx1"/>
                </a:solidFill>
              </a:rPr>
              <a:t> </a:t>
            </a:r>
            <a:endParaRPr lang="en-US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b="1" u="sng" dirty="0">
                <a:solidFill>
                  <a:schemeClr val="tx1"/>
                </a:solidFill>
              </a:rPr>
              <a:t>Starch granules are</a:t>
            </a:r>
            <a:r>
              <a:rPr lang="en-US" b="1" dirty="0">
                <a:solidFill>
                  <a:schemeClr val="tx1"/>
                </a:solidFill>
              </a:rPr>
              <a:t>:</a:t>
            </a:r>
          </a:p>
          <a:p>
            <a:pPr marL="914400" lvl="1" indent="-457200" algn="l">
              <a:buFont typeface="Wingdings" panose="05000000000000000000" pitchFamily="2" charset="2"/>
              <a:buChar char="ü"/>
            </a:pPr>
            <a:endParaRPr lang="en-US" b="1" u="sng" dirty="0">
              <a:solidFill>
                <a:schemeClr val="tx1"/>
              </a:solidFill>
            </a:endParaRPr>
          </a:p>
          <a:p>
            <a:pPr marL="914400" lvl="1" indent="-457200" algn="l">
              <a:buFont typeface="Wingdings" panose="05000000000000000000" pitchFamily="2" charset="2"/>
              <a:buChar char="ü"/>
            </a:pPr>
            <a:r>
              <a:rPr lang="en-US" b="1" u="sng" dirty="0">
                <a:solidFill>
                  <a:schemeClr val="tx1"/>
                </a:solidFill>
              </a:rPr>
              <a:t>Tightly packed units</a:t>
            </a:r>
            <a:r>
              <a:rPr lang="en-US" dirty="0">
                <a:solidFill>
                  <a:schemeClr val="tx1"/>
                </a:solidFill>
              </a:rPr>
              <a:t> that </a:t>
            </a:r>
            <a:r>
              <a:rPr lang="en-US" b="1" u="sng" dirty="0">
                <a:solidFill>
                  <a:schemeClr val="tx1"/>
                </a:solidFill>
              </a:rPr>
              <a:t>contain the starch molecules</a:t>
            </a:r>
            <a:r>
              <a:rPr lang="en-US" dirty="0">
                <a:solidFill>
                  <a:schemeClr val="tx1"/>
                </a:solidFill>
              </a:rPr>
              <a:t>; </a:t>
            </a:r>
          </a:p>
          <a:p>
            <a:pPr marL="914400" lvl="1" indent="-457200" algn="l">
              <a:buFont typeface="Wingdings" panose="05000000000000000000" pitchFamily="2" charset="2"/>
              <a:buChar char="ü"/>
            </a:pPr>
            <a:endParaRPr lang="en-US" b="1" u="sng" dirty="0">
              <a:solidFill>
                <a:schemeClr val="tx1"/>
              </a:solidFill>
            </a:endParaRPr>
          </a:p>
          <a:p>
            <a:pPr marL="914400" lvl="1" indent="-457200" algn="l">
              <a:buFont typeface="Wingdings" panose="05000000000000000000" pitchFamily="2" charset="2"/>
              <a:buChar char="ü"/>
            </a:pPr>
            <a:r>
              <a:rPr lang="en-US" b="1" u="sng" dirty="0">
                <a:solidFill>
                  <a:schemeClr val="tx1"/>
                </a:solidFill>
              </a:rPr>
              <a:t>Microscopic in size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505D3-2EF8-4FA6-B626-53775BC568A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04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505D3-2EF8-4FA6-B626-53775BC568AC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2052" name="Picture 4" descr="Image result for amylo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38200"/>
            <a:ext cx="8434698" cy="530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74291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52400"/>
            <a:ext cx="7772400" cy="1470025"/>
          </a:xfrm>
        </p:spPr>
        <p:txBody>
          <a:bodyPr/>
          <a:lstStyle/>
          <a:p>
            <a:r>
              <a:rPr lang="en-US" b="1" dirty="0"/>
              <a:t>Kinds of Starch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524000"/>
            <a:ext cx="8839200" cy="5105400"/>
          </a:xfrm>
        </p:spPr>
        <p:txBody>
          <a:bodyPr>
            <a:normAutofit fontScale="92500" lnSpcReduction="20000"/>
          </a:bodyPr>
          <a:lstStyle/>
          <a:p>
            <a:pPr marL="457200" indent="-457200" algn="l"/>
            <a:r>
              <a:rPr lang="en-US" b="1" dirty="0">
                <a:solidFill>
                  <a:schemeClr val="tx1"/>
                </a:solidFill>
              </a:rPr>
              <a:t>1.   </a:t>
            </a:r>
            <a:r>
              <a:rPr lang="en-US" b="1" u="sng" dirty="0">
                <a:solidFill>
                  <a:schemeClr val="tx1"/>
                </a:solidFill>
              </a:rPr>
              <a:t>Native</a:t>
            </a:r>
            <a:r>
              <a:rPr lang="en-US" b="1" dirty="0">
                <a:solidFill>
                  <a:schemeClr val="tx1"/>
                </a:solidFill>
              </a:rPr>
              <a:t> starch</a:t>
            </a:r>
            <a:r>
              <a:rPr lang="en-US" dirty="0">
                <a:solidFill>
                  <a:schemeClr val="tx1"/>
                </a:solidFill>
              </a:rPr>
              <a:t>: </a:t>
            </a:r>
          </a:p>
          <a:p>
            <a:pPr marL="914400" lvl="1" indent="-457200" algn="l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Is </a:t>
            </a:r>
            <a:r>
              <a:rPr lang="en-US" b="1" u="sng" dirty="0">
                <a:solidFill>
                  <a:schemeClr val="tx1"/>
                </a:solidFill>
              </a:rPr>
              <a:t>derived</a:t>
            </a:r>
            <a:r>
              <a:rPr lang="en-US" dirty="0">
                <a:solidFill>
                  <a:schemeClr val="tx1"/>
                </a:solidFill>
              </a:rPr>
              <a:t> from  </a:t>
            </a:r>
            <a:r>
              <a:rPr lang="en-US" b="1" u="sng" dirty="0">
                <a:solidFill>
                  <a:schemeClr val="tx1"/>
                </a:solidFill>
              </a:rPr>
              <a:t>all natural plants</a:t>
            </a:r>
          </a:p>
          <a:p>
            <a:pPr marL="914400" lvl="1" indent="-457200" algn="l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Is composed of </a:t>
            </a:r>
            <a:r>
              <a:rPr lang="en-US" b="1" u="sng" dirty="0">
                <a:solidFill>
                  <a:schemeClr val="tx1"/>
                </a:solidFill>
              </a:rPr>
              <a:t>varied amounts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of </a:t>
            </a:r>
            <a:r>
              <a:rPr lang="en-US" b="1" u="sng" dirty="0">
                <a:solidFill>
                  <a:schemeClr val="tx1"/>
                </a:solidFill>
              </a:rPr>
              <a:t>amylose</a:t>
            </a:r>
            <a:r>
              <a:rPr lang="en-US" b="1" dirty="0">
                <a:solidFill>
                  <a:schemeClr val="tx1"/>
                </a:solidFill>
              </a:rPr>
              <a:t>     </a:t>
            </a:r>
            <a:r>
              <a:rPr lang="en-US" dirty="0">
                <a:solidFill>
                  <a:schemeClr val="tx1"/>
                </a:solidFill>
              </a:rPr>
              <a:t>and </a:t>
            </a:r>
            <a:r>
              <a:rPr lang="en-US" b="1" u="sng" dirty="0">
                <a:solidFill>
                  <a:schemeClr val="tx1"/>
                </a:solidFill>
              </a:rPr>
              <a:t>amylopectin</a:t>
            </a:r>
          </a:p>
          <a:p>
            <a:pPr marL="914400" lvl="1" indent="-457200" algn="l">
              <a:buFont typeface="Wingdings" panose="05000000000000000000" pitchFamily="2" charset="2"/>
              <a:buChar char="ü"/>
            </a:pPr>
            <a:r>
              <a:rPr lang="en-US" b="1" u="sng" dirty="0">
                <a:solidFill>
                  <a:schemeClr val="tx1"/>
                </a:solidFill>
              </a:rPr>
              <a:t>Behave differently</a:t>
            </a:r>
            <a:r>
              <a:rPr lang="en-US" dirty="0">
                <a:solidFill>
                  <a:schemeClr val="tx1"/>
                </a:solidFill>
              </a:rPr>
              <a:t> in food preparation</a:t>
            </a:r>
            <a:endParaRPr lang="en-US" b="1" u="sng" dirty="0">
              <a:solidFill>
                <a:schemeClr val="tx1"/>
              </a:solidFill>
            </a:endParaRPr>
          </a:p>
          <a:p>
            <a:pPr marL="914400" lvl="1" indent="-457200" algn="l">
              <a:buFont typeface="Wingdings" panose="05000000000000000000" pitchFamily="2" charset="2"/>
              <a:buChar char="ü"/>
            </a:pPr>
            <a:endParaRPr lang="en-US" b="1" u="sng" dirty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marL="457200" indent="-457200" algn="l"/>
            <a:r>
              <a:rPr lang="en-US" b="1" dirty="0">
                <a:solidFill>
                  <a:schemeClr val="tx1"/>
                </a:solidFill>
              </a:rPr>
              <a:t>2.   </a:t>
            </a:r>
            <a:r>
              <a:rPr lang="en-US" b="1" u="sng" dirty="0">
                <a:solidFill>
                  <a:schemeClr val="tx1"/>
                </a:solidFill>
              </a:rPr>
              <a:t>Improved Native</a:t>
            </a:r>
            <a:r>
              <a:rPr lang="en-US" b="1" dirty="0">
                <a:solidFill>
                  <a:schemeClr val="tx1"/>
                </a:solidFill>
              </a:rPr>
              <a:t> starch</a:t>
            </a:r>
          </a:p>
          <a:p>
            <a:pPr marL="914400" lvl="1" indent="-457200" algn="l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Is obtained through </a:t>
            </a:r>
            <a:r>
              <a:rPr lang="en-US" b="1" u="sng" dirty="0">
                <a:solidFill>
                  <a:schemeClr val="tx1"/>
                </a:solidFill>
              </a:rPr>
              <a:t>natural plant breeding </a:t>
            </a:r>
          </a:p>
          <a:p>
            <a:pPr marL="914400" lvl="1" indent="-457200" algn="l">
              <a:buFont typeface="Wingdings" panose="05000000000000000000" pitchFamily="2" charset="2"/>
              <a:buChar char="ü"/>
            </a:pPr>
            <a:r>
              <a:rPr lang="en-US" b="1" u="sng" dirty="0">
                <a:solidFill>
                  <a:schemeClr val="tx1"/>
                </a:solidFill>
              </a:rPr>
              <a:t>Without </a:t>
            </a:r>
          </a:p>
          <a:p>
            <a:pPr marL="1371600" lvl="2" indent="-457200" algn="l">
              <a:buFont typeface="Courier New" panose="02070309020205020404" pitchFamily="49" charset="0"/>
              <a:buChar char="o"/>
            </a:pPr>
            <a:r>
              <a:rPr lang="en-US" b="1" u="sng" dirty="0">
                <a:solidFill>
                  <a:schemeClr val="tx1"/>
                </a:solidFill>
              </a:rPr>
              <a:t>Chemical</a:t>
            </a:r>
            <a:r>
              <a:rPr lang="en-US" dirty="0">
                <a:solidFill>
                  <a:schemeClr val="tx1"/>
                </a:solidFill>
              </a:rPr>
              <a:t> modification </a:t>
            </a:r>
          </a:p>
          <a:p>
            <a:pPr marL="1371600" lvl="2" indent="-457200" algn="l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</a:rPr>
              <a:t>Physical </a:t>
            </a:r>
            <a:r>
              <a:rPr lang="en-US" b="1" u="sng" dirty="0">
                <a:solidFill>
                  <a:schemeClr val="tx1"/>
                </a:solidFill>
              </a:rPr>
              <a:t>modification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505D3-2EF8-4FA6-B626-53775BC568A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5648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0"/>
            <a:ext cx="7772400" cy="1470025"/>
          </a:xfrm>
        </p:spPr>
        <p:txBody>
          <a:bodyPr/>
          <a:lstStyle/>
          <a:p>
            <a:r>
              <a:rPr lang="en-US" dirty="0"/>
              <a:t>Kinds of Starch   </a:t>
            </a:r>
            <a:r>
              <a:rPr lang="en-US" b="1" u="sng" dirty="0"/>
              <a:t>Cont’d</a:t>
            </a:r>
            <a:r>
              <a:rPr lang="en-US" b="1" dirty="0"/>
              <a:t>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177636"/>
            <a:ext cx="8610600" cy="5299364"/>
          </a:xfrm>
        </p:spPr>
        <p:txBody>
          <a:bodyPr>
            <a:normAutofit/>
          </a:bodyPr>
          <a:lstStyle/>
          <a:p>
            <a:pPr marL="457200" lvl="0" indent="-457200" algn="l"/>
            <a:r>
              <a:rPr lang="en-US" b="1" dirty="0">
                <a:solidFill>
                  <a:schemeClr val="tx1"/>
                </a:solidFill>
              </a:rPr>
              <a:t>3.    </a:t>
            </a:r>
            <a:r>
              <a:rPr lang="en-US" b="1" u="sng" dirty="0">
                <a:solidFill>
                  <a:schemeClr val="tx1"/>
                </a:solidFill>
              </a:rPr>
              <a:t>Modified</a:t>
            </a:r>
            <a:r>
              <a:rPr lang="en-US" b="1" dirty="0">
                <a:solidFill>
                  <a:schemeClr val="tx1"/>
                </a:solidFill>
              </a:rPr>
              <a:t> starch</a:t>
            </a:r>
            <a:r>
              <a:rPr lang="en-US" dirty="0">
                <a:solidFill>
                  <a:schemeClr val="tx1"/>
                </a:solidFill>
              </a:rPr>
              <a:t>:      </a:t>
            </a:r>
          </a:p>
          <a:p>
            <a:pPr lvl="0" algn="l"/>
            <a:endParaRPr lang="en-US" b="1" dirty="0">
              <a:solidFill>
                <a:schemeClr val="tx1"/>
              </a:solidFill>
            </a:endParaRP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</a:rPr>
              <a:t>Is </a:t>
            </a:r>
            <a:r>
              <a:rPr lang="en-US" b="1" u="sng" dirty="0">
                <a:solidFill>
                  <a:schemeClr val="tx1"/>
                </a:solidFill>
              </a:rPr>
              <a:t>exposed</a:t>
            </a:r>
            <a:r>
              <a:rPr lang="en-US" dirty="0">
                <a:solidFill>
                  <a:schemeClr val="tx1"/>
                </a:solidFill>
              </a:rPr>
              <a:t> to </a:t>
            </a:r>
            <a:r>
              <a:rPr lang="en-US" b="1" u="sng" dirty="0">
                <a:solidFill>
                  <a:schemeClr val="tx1"/>
                </a:solidFill>
              </a:rPr>
              <a:t>chemical</a:t>
            </a:r>
            <a:r>
              <a:rPr lang="en-US" dirty="0">
                <a:solidFill>
                  <a:schemeClr val="tx1"/>
                </a:solidFill>
              </a:rPr>
              <a:t> or </a:t>
            </a:r>
            <a:r>
              <a:rPr lang="en-US" b="1" u="sng" dirty="0">
                <a:solidFill>
                  <a:schemeClr val="tx1"/>
                </a:solidFill>
              </a:rPr>
              <a:t>physical modification </a:t>
            </a:r>
            <a:endParaRPr lang="en-US" dirty="0">
              <a:solidFill>
                <a:schemeClr val="tx1"/>
              </a:solidFill>
            </a:endParaRPr>
          </a:p>
          <a:p>
            <a:pPr lvl="0" algn="l"/>
            <a:endParaRPr lang="en-US" dirty="0">
              <a:solidFill>
                <a:schemeClr val="tx1"/>
              </a:solidFill>
            </a:endParaRPr>
          </a:p>
          <a:p>
            <a:pPr lvl="1" algn="l"/>
            <a:endParaRPr lang="en-US" b="1" u="sng" dirty="0">
              <a:solidFill>
                <a:schemeClr val="tx1"/>
              </a:solidFill>
            </a:endParaRPr>
          </a:p>
          <a:p>
            <a:pPr marL="1257300" lvl="2" indent="-342900" algn="l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</a:rPr>
              <a:t>In order </a:t>
            </a:r>
            <a:r>
              <a:rPr lang="en-US" sz="2800" b="1" u="sng" dirty="0">
                <a:solidFill>
                  <a:schemeClr val="tx1"/>
                </a:solidFill>
              </a:rPr>
              <a:t>to achieve</a:t>
            </a:r>
            <a:r>
              <a:rPr lang="en-US" sz="2800" dirty="0">
                <a:solidFill>
                  <a:schemeClr val="tx1"/>
                </a:solidFill>
              </a:rPr>
              <a:t> the </a:t>
            </a:r>
            <a:r>
              <a:rPr lang="en-US" sz="2800" b="1" u="sng" dirty="0">
                <a:solidFill>
                  <a:schemeClr val="tx1"/>
                </a:solidFill>
              </a:rPr>
              <a:t>desired texture</a:t>
            </a:r>
            <a:r>
              <a:rPr lang="en-US" sz="2800" dirty="0">
                <a:solidFill>
                  <a:schemeClr val="tx1"/>
                </a:solidFill>
              </a:rPr>
              <a:t> and </a:t>
            </a:r>
            <a:r>
              <a:rPr lang="en-US" sz="2800" b="1" u="sng" dirty="0">
                <a:solidFill>
                  <a:schemeClr val="tx1"/>
                </a:solidFill>
              </a:rPr>
              <a:t>flavor</a:t>
            </a:r>
            <a:r>
              <a:rPr lang="en-US" sz="2800" dirty="0">
                <a:solidFill>
                  <a:schemeClr val="tx1"/>
                </a:solidFill>
              </a:rPr>
              <a:t> in the finished products.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marL="800100" lvl="2" indent="-342900" algn="l"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chemeClr val="tx1"/>
                </a:solidFill>
              </a:rPr>
              <a:t>Used in the </a:t>
            </a:r>
            <a:r>
              <a:rPr lang="en-US" sz="2800" b="1" dirty="0">
                <a:solidFill>
                  <a:schemeClr val="tx1"/>
                </a:solidFill>
              </a:rPr>
              <a:t>food industry</a:t>
            </a:r>
            <a:r>
              <a:rPr lang="en-US" sz="2800" dirty="0">
                <a:solidFill>
                  <a:schemeClr val="tx1"/>
                </a:solidFill>
              </a:rPr>
              <a:t>    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505D3-2EF8-4FA6-B626-53775BC568A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432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914400"/>
          </a:xfrm>
        </p:spPr>
        <p:txBody>
          <a:bodyPr>
            <a:normAutofit fontScale="90000"/>
          </a:bodyPr>
          <a:lstStyle/>
          <a:p>
            <a:br>
              <a:rPr lang="en-US" sz="3600" b="1" dirty="0"/>
            </a:br>
            <a:r>
              <a:rPr lang="en-US" sz="3600" b="1" dirty="0"/>
              <a:t>Starch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219200"/>
            <a:ext cx="8763000" cy="5638800"/>
          </a:xfrm>
        </p:spPr>
        <p:txBody>
          <a:bodyPr>
            <a:normAutofit fontScale="85000" lnSpcReduction="2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endParaRPr lang="en-US" b="1" u="sng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b="1" u="sng" dirty="0">
                <a:solidFill>
                  <a:schemeClr val="tx1"/>
                </a:solidFill>
              </a:rPr>
              <a:t>In humans</a:t>
            </a:r>
            <a:r>
              <a:rPr lang="en-US" dirty="0">
                <a:solidFill>
                  <a:schemeClr val="tx1"/>
                </a:solidFill>
              </a:rPr>
              <a:t>, during </a:t>
            </a:r>
            <a:r>
              <a:rPr lang="en-US" b="1" u="sng" dirty="0">
                <a:solidFill>
                  <a:schemeClr val="tx1"/>
                </a:solidFill>
              </a:rPr>
              <a:t>digestion</a:t>
            </a:r>
            <a:r>
              <a:rPr lang="en-US" dirty="0">
                <a:solidFill>
                  <a:schemeClr val="tx1"/>
                </a:solidFill>
              </a:rPr>
              <a:t>:</a:t>
            </a:r>
            <a:endParaRPr lang="en-US" b="1" u="sng" dirty="0">
              <a:solidFill>
                <a:schemeClr val="tx1"/>
              </a:solidFill>
            </a:endParaRPr>
          </a:p>
          <a:p>
            <a:pPr algn="l"/>
            <a:endParaRPr lang="en-US" b="1" u="sng" dirty="0">
              <a:solidFill>
                <a:schemeClr val="tx1"/>
              </a:solidFill>
            </a:endParaRPr>
          </a:p>
          <a:p>
            <a:pPr marL="914400" lvl="1" indent="-457200" algn="l">
              <a:buFont typeface="Wingdings" panose="05000000000000000000" pitchFamily="2" charset="2"/>
              <a:buChar char="ü"/>
            </a:pPr>
            <a:r>
              <a:rPr lang="en-US" b="1" u="sng" dirty="0">
                <a:solidFill>
                  <a:schemeClr val="tx1"/>
                </a:solidFill>
              </a:rPr>
              <a:t>Starch</a:t>
            </a:r>
            <a:r>
              <a:rPr lang="en-US" dirty="0">
                <a:solidFill>
                  <a:schemeClr val="tx1"/>
                </a:solidFill>
              </a:rPr>
              <a:t> yields </a:t>
            </a:r>
            <a:r>
              <a:rPr lang="en-US" b="1" u="sng" dirty="0">
                <a:solidFill>
                  <a:schemeClr val="tx1"/>
                </a:solidFill>
              </a:rPr>
              <a:t>glucose</a:t>
            </a:r>
            <a:r>
              <a:rPr lang="en-US" dirty="0">
                <a:solidFill>
                  <a:schemeClr val="tx1"/>
                </a:solidFill>
              </a:rPr>
              <a:t> which </a:t>
            </a:r>
            <a:r>
              <a:rPr lang="en-US" b="1" u="sng" dirty="0">
                <a:solidFill>
                  <a:schemeClr val="tx1"/>
                </a:solidFill>
              </a:rPr>
              <a:t>provides energy to the body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b="1" u="sng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b="1" u="sng" dirty="0">
                <a:solidFill>
                  <a:schemeClr val="tx1"/>
                </a:solidFill>
              </a:rPr>
              <a:t>In plants</a:t>
            </a:r>
            <a:r>
              <a:rPr lang="en-US" dirty="0">
                <a:solidFill>
                  <a:schemeClr val="tx1"/>
                </a:solidFill>
              </a:rPr>
              <a:t>, as in people, </a:t>
            </a:r>
            <a:r>
              <a:rPr lang="en-US" b="1" u="sng" dirty="0">
                <a:solidFill>
                  <a:schemeClr val="tx1"/>
                </a:solidFill>
              </a:rPr>
              <a:t>starch provides energy</a:t>
            </a:r>
            <a:r>
              <a:rPr lang="en-US" dirty="0">
                <a:solidFill>
                  <a:schemeClr val="tx1"/>
                </a:solidFill>
              </a:rPr>
              <a:t>; </a:t>
            </a:r>
          </a:p>
          <a:p>
            <a:pPr algn="l"/>
            <a:endParaRPr lang="en-US" b="1" u="sng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b="1" u="sng" dirty="0">
                <a:solidFill>
                  <a:schemeClr val="tx1"/>
                </a:solidFill>
              </a:rPr>
              <a:t>During germination</a:t>
            </a:r>
            <a:r>
              <a:rPr lang="en-US" dirty="0">
                <a:solidFill>
                  <a:schemeClr val="tx1"/>
                </a:solidFill>
              </a:rPr>
              <a:t> (plant begins to grow) </a:t>
            </a:r>
          </a:p>
          <a:p>
            <a:pPr algn="l"/>
            <a:endParaRPr lang="en-US" b="1" u="sng" dirty="0">
              <a:solidFill>
                <a:schemeClr val="tx1"/>
              </a:solidFill>
            </a:endParaRPr>
          </a:p>
          <a:p>
            <a:pPr marL="914400" lvl="1" indent="-457200" algn="l">
              <a:buFont typeface="Wingdings" panose="05000000000000000000" pitchFamily="2" charset="2"/>
              <a:buChar char="ü"/>
            </a:pPr>
            <a:r>
              <a:rPr lang="en-US" b="1" u="sng" dirty="0">
                <a:solidFill>
                  <a:schemeClr val="tx1"/>
                </a:solidFill>
              </a:rPr>
              <a:t>Starch undergoes enzymatic hydrolysis to yield glucose</a:t>
            </a:r>
            <a:r>
              <a:rPr lang="en-US" dirty="0">
                <a:solidFill>
                  <a:schemeClr val="tx1"/>
                </a:solidFill>
              </a:rPr>
              <a:t> which </a:t>
            </a:r>
            <a:r>
              <a:rPr lang="en-US" b="1" u="sng" dirty="0">
                <a:solidFill>
                  <a:schemeClr val="tx1"/>
                </a:solidFill>
              </a:rPr>
              <a:t>provides energy</a:t>
            </a:r>
            <a:r>
              <a:rPr lang="en-US" dirty="0">
                <a:solidFill>
                  <a:schemeClr val="tx1"/>
                </a:solidFill>
              </a:rPr>
              <a:t> for the </a:t>
            </a:r>
            <a:r>
              <a:rPr lang="en-US" b="1" u="sng" dirty="0">
                <a:solidFill>
                  <a:schemeClr val="tx1"/>
                </a:solidFill>
              </a:rPr>
              <a:t>growing plant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en-US" b="1" u="sng" dirty="0">
                <a:solidFill>
                  <a:schemeClr val="tx1"/>
                </a:solidFill>
              </a:rPr>
              <a:t>This chapter focuses on purified starch </a:t>
            </a:r>
            <a:r>
              <a:rPr lang="en-US" b="1" dirty="0">
                <a:solidFill>
                  <a:schemeClr val="tx1"/>
                </a:solidFill>
              </a:rPr>
              <a:t>     </a:t>
            </a:r>
            <a:endParaRPr lang="en-US" dirty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505D3-2EF8-4FA6-B626-53775BC568A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854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470025"/>
          </a:xfrm>
        </p:spPr>
        <p:txBody>
          <a:bodyPr/>
          <a:lstStyle/>
          <a:p>
            <a:r>
              <a:rPr lang="en-US" dirty="0"/>
              <a:t>Kinds of Starch </a:t>
            </a:r>
            <a:r>
              <a:rPr lang="en-US" b="1" u="sng" dirty="0"/>
              <a:t>Cont’d</a:t>
            </a:r>
            <a:r>
              <a:rPr lang="en-US" b="1" dirty="0"/>
              <a:t>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600200"/>
            <a:ext cx="8839200" cy="5105400"/>
          </a:xfrm>
        </p:spPr>
        <p:txBody>
          <a:bodyPr>
            <a:normAutofit fontScale="85000" lnSpcReduction="20000"/>
          </a:bodyPr>
          <a:lstStyle/>
          <a:p>
            <a:pPr marL="457200" lvl="0" indent="-457200" algn="l"/>
            <a:r>
              <a:rPr lang="en-US" b="1" dirty="0">
                <a:solidFill>
                  <a:schemeClr val="tx1"/>
                </a:solidFill>
              </a:rPr>
              <a:t>4.      </a:t>
            </a:r>
            <a:r>
              <a:rPr lang="en-US" b="1" u="sng" dirty="0">
                <a:solidFill>
                  <a:schemeClr val="tx1"/>
                </a:solidFill>
              </a:rPr>
              <a:t>Resistant</a:t>
            </a:r>
            <a:r>
              <a:rPr lang="en-US" b="1" dirty="0">
                <a:solidFill>
                  <a:schemeClr val="tx1"/>
                </a:solidFill>
              </a:rPr>
              <a:t> starch</a:t>
            </a:r>
            <a:r>
              <a:rPr lang="en-US" dirty="0">
                <a:solidFill>
                  <a:schemeClr val="tx1"/>
                </a:solidFill>
              </a:rPr>
              <a:t>: which </a:t>
            </a:r>
            <a:r>
              <a:rPr lang="en-US" b="1" u="sng" dirty="0">
                <a:solidFill>
                  <a:schemeClr val="tx1"/>
                </a:solidFill>
              </a:rPr>
              <a:t>cannot be digested by humans</a:t>
            </a:r>
            <a:r>
              <a:rPr lang="en-US" dirty="0">
                <a:solidFill>
                  <a:schemeClr val="tx1"/>
                </a:solidFill>
              </a:rPr>
              <a:t>, there are </a:t>
            </a:r>
            <a:r>
              <a:rPr lang="en-US" b="1" u="sng" dirty="0">
                <a:solidFill>
                  <a:schemeClr val="tx1"/>
                </a:solidFill>
              </a:rPr>
              <a:t>4 classes</a:t>
            </a:r>
            <a:r>
              <a:rPr lang="en-US" dirty="0">
                <a:solidFill>
                  <a:schemeClr val="tx1"/>
                </a:solidFill>
              </a:rPr>
              <a:t> of resistant starch: 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 </a:t>
            </a: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r>
              <a:rPr lang="en-US" b="1" u="sng" dirty="0">
                <a:solidFill>
                  <a:schemeClr val="tx1"/>
                </a:solidFill>
              </a:rPr>
              <a:t>RS1</a:t>
            </a:r>
            <a:r>
              <a:rPr lang="en-US" b="1" dirty="0">
                <a:solidFill>
                  <a:schemeClr val="tx1"/>
                </a:solidFill>
              </a:rPr>
              <a:t>:  </a:t>
            </a:r>
            <a:r>
              <a:rPr lang="en-US" dirty="0">
                <a:solidFill>
                  <a:schemeClr val="tx1"/>
                </a:solidFill>
              </a:rPr>
              <a:t>found in </a:t>
            </a:r>
            <a:r>
              <a:rPr lang="en-US" b="1" dirty="0">
                <a:solidFill>
                  <a:schemeClr val="tx1"/>
                </a:solidFill>
              </a:rPr>
              <a:t>seeds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b="1" u="sng" dirty="0">
                <a:solidFill>
                  <a:schemeClr val="tx1"/>
                </a:solidFill>
              </a:rPr>
              <a:t>legumes</a:t>
            </a:r>
            <a:r>
              <a:rPr lang="en-US" dirty="0">
                <a:solidFill>
                  <a:schemeClr val="tx1"/>
                </a:solidFill>
              </a:rPr>
              <a:t> and unprocessed </a:t>
            </a:r>
            <a:r>
              <a:rPr lang="en-US" b="1" u="sng" dirty="0">
                <a:solidFill>
                  <a:schemeClr val="tx1"/>
                </a:solidFill>
              </a:rPr>
              <a:t>whole grains</a:t>
            </a:r>
            <a:r>
              <a:rPr lang="en-US" b="1" dirty="0">
                <a:solidFill>
                  <a:schemeClr val="tx1"/>
                </a:solidFill>
              </a:rPr>
              <a:t>        (e.g. fiber)</a:t>
            </a:r>
            <a:endParaRPr lang="en-US" dirty="0">
              <a:solidFill>
                <a:schemeClr val="tx1"/>
              </a:solidFill>
            </a:endParaRP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endParaRPr lang="en-US" b="1" u="sng" dirty="0">
              <a:solidFill>
                <a:schemeClr val="tx1"/>
              </a:solidFill>
            </a:endParaRP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r>
              <a:rPr lang="en-US" b="1" u="sng" dirty="0">
                <a:solidFill>
                  <a:schemeClr val="tx1"/>
                </a:solidFill>
              </a:rPr>
              <a:t>RS2</a:t>
            </a:r>
            <a:r>
              <a:rPr lang="en-US" b="1" dirty="0">
                <a:solidFill>
                  <a:schemeClr val="tx1"/>
                </a:solidFill>
              </a:rPr>
              <a:t>:</a:t>
            </a:r>
            <a:r>
              <a:rPr lang="en-US" dirty="0">
                <a:solidFill>
                  <a:schemeClr val="tx1"/>
                </a:solidFill>
              </a:rPr>
              <a:t>  found in </a:t>
            </a:r>
            <a:r>
              <a:rPr lang="en-US" b="1" u="sng" dirty="0">
                <a:solidFill>
                  <a:schemeClr val="tx1"/>
                </a:solidFill>
              </a:rPr>
              <a:t>uncooked potatoes</a:t>
            </a:r>
            <a:r>
              <a:rPr lang="en-US" dirty="0">
                <a:solidFill>
                  <a:schemeClr val="tx1"/>
                </a:solidFill>
              </a:rPr>
              <a:t>,     </a:t>
            </a:r>
            <a:r>
              <a:rPr lang="en-US" b="1" u="sng" dirty="0">
                <a:solidFill>
                  <a:schemeClr val="tx1"/>
                </a:solidFill>
              </a:rPr>
              <a:t>green bananas</a:t>
            </a:r>
            <a:r>
              <a:rPr lang="en-US" dirty="0">
                <a:solidFill>
                  <a:schemeClr val="tx1"/>
                </a:solidFill>
              </a:rPr>
              <a:t> and </a:t>
            </a:r>
            <a:r>
              <a:rPr lang="en-US" b="1" u="sng" dirty="0">
                <a:solidFill>
                  <a:schemeClr val="tx1"/>
                </a:solidFill>
              </a:rPr>
              <a:t>high amylose corn</a:t>
            </a:r>
            <a:endParaRPr lang="en-US" u="sng" dirty="0">
              <a:solidFill>
                <a:schemeClr val="tx1"/>
              </a:solidFill>
            </a:endParaRP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endParaRPr lang="en-US" b="1" u="sng" dirty="0">
              <a:solidFill>
                <a:schemeClr val="tx1"/>
              </a:solidFill>
            </a:endParaRP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r>
              <a:rPr lang="en-US" b="1" u="sng" dirty="0">
                <a:solidFill>
                  <a:schemeClr val="tx1"/>
                </a:solidFill>
              </a:rPr>
              <a:t>RS3</a:t>
            </a:r>
            <a:r>
              <a:rPr lang="en-US" b="1" dirty="0">
                <a:solidFill>
                  <a:schemeClr val="tx1"/>
                </a:solidFill>
              </a:rPr>
              <a:t>:</a:t>
            </a:r>
            <a:r>
              <a:rPr lang="en-US" dirty="0">
                <a:solidFill>
                  <a:schemeClr val="tx1"/>
                </a:solidFill>
              </a:rPr>
              <a:t>  this one is </a:t>
            </a:r>
            <a:r>
              <a:rPr lang="en-US" b="1" u="sng" dirty="0">
                <a:solidFill>
                  <a:schemeClr val="tx1"/>
                </a:solidFill>
              </a:rPr>
              <a:t>formed when</a:t>
            </a:r>
            <a:r>
              <a:rPr lang="en-US" u="sng" dirty="0">
                <a:solidFill>
                  <a:schemeClr val="tx1"/>
                </a:solidFill>
              </a:rPr>
              <a:t>     </a:t>
            </a:r>
            <a:r>
              <a:rPr lang="en-US" b="1" u="sng" dirty="0">
                <a:solidFill>
                  <a:schemeClr val="tx1"/>
                </a:solidFill>
              </a:rPr>
              <a:t>starch</a:t>
            </a:r>
            <a:r>
              <a:rPr lang="en-US" dirty="0">
                <a:solidFill>
                  <a:schemeClr val="tx1"/>
                </a:solidFill>
              </a:rPr>
              <a:t> containing foods are </a:t>
            </a:r>
            <a:r>
              <a:rPr lang="en-US" b="1" u="sng" dirty="0">
                <a:solidFill>
                  <a:schemeClr val="tx1"/>
                </a:solidFill>
              </a:rPr>
              <a:t>cooked</a:t>
            </a:r>
            <a:r>
              <a:rPr lang="en-US" dirty="0">
                <a:solidFill>
                  <a:schemeClr val="tx1"/>
                </a:solidFill>
              </a:rPr>
              <a:t> and </a:t>
            </a:r>
            <a:r>
              <a:rPr lang="en-US" b="1" u="sng" dirty="0">
                <a:solidFill>
                  <a:schemeClr val="tx1"/>
                </a:solidFill>
              </a:rPr>
              <a:t>then</a:t>
            </a:r>
            <a:r>
              <a:rPr lang="en-US" u="sng" dirty="0">
                <a:solidFill>
                  <a:schemeClr val="tx1"/>
                </a:solidFill>
              </a:rPr>
              <a:t> </a:t>
            </a:r>
            <a:r>
              <a:rPr lang="en-US" b="1" u="sng" dirty="0">
                <a:solidFill>
                  <a:schemeClr val="tx1"/>
                </a:solidFill>
              </a:rPr>
              <a:t>cooled</a:t>
            </a:r>
            <a:r>
              <a:rPr lang="en-US" u="sng" dirty="0">
                <a:solidFill>
                  <a:schemeClr val="tx1"/>
                </a:solidFill>
              </a:rPr>
              <a:t> </a:t>
            </a:r>
          </a:p>
          <a:p>
            <a:pPr lvl="1" algn="l"/>
            <a:r>
              <a:rPr lang="en-US" b="1" dirty="0">
                <a:solidFill>
                  <a:schemeClr val="tx1"/>
                </a:solidFill>
              </a:rPr>
              <a:t> </a:t>
            </a:r>
            <a:endParaRPr lang="en-US" dirty="0">
              <a:solidFill>
                <a:schemeClr val="tx1"/>
              </a:solidFill>
            </a:endParaRP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r>
              <a:rPr lang="en-US" b="1" u="sng" dirty="0">
                <a:solidFill>
                  <a:schemeClr val="tx1"/>
                </a:solidFill>
              </a:rPr>
              <a:t>All above 3 are natural</a:t>
            </a:r>
            <a:r>
              <a:rPr lang="en-US" u="sng" dirty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  <a:p>
            <a:pPr algn="l"/>
            <a:r>
              <a:rPr lang="en-US" dirty="0">
                <a:solidFill>
                  <a:schemeClr val="tx1"/>
                </a:solidFill>
              </a:rPr>
              <a:t> 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505D3-2EF8-4FA6-B626-53775BC568AC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9123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470025"/>
          </a:xfrm>
        </p:spPr>
        <p:txBody>
          <a:bodyPr/>
          <a:lstStyle/>
          <a:p>
            <a:r>
              <a:rPr lang="en-US" dirty="0"/>
              <a:t>Kinds of Starch </a:t>
            </a:r>
            <a:r>
              <a:rPr lang="en-US" b="1" u="sng" dirty="0"/>
              <a:t>Cont’d</a:t>
            </a:r>
            <a:r>
              <a:rPr lang="en-US" b="1" dirty="0"/>
              <a:t>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447800"/>
            <a:ext cx="8763000" cy="5105400"/>
          </a:xfrm>
        </p:spPr>
        <p:txBody>
          <a:bodyPr>
            <a:normAutofit fontScale="92500" lnSpcReduction="10000"/>
          </a:bodyPr>
          <a:lstStyle/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b="1" u="sng" dirty="0">
                <a:solidFill>
                  <a:schemeClr val="tx1"/>
                </a:solidFill>
              </a:rPr>
              <a:t>RS4</a:t>
            </a:r>
            <a:r>
              <a:rPr lang="en-US" b="1" dirty="0">
                <a:solidFill>
                  <a:schemeClr val="tx1"/>
                </a:solidFill>
              </a:rPr>
              <a:t>      </a:t>
            </a:r>
            <a:r>
              <a:rPr lang="en-US" dirty="0">
                <a:solidFill>
                  <a:schemeClr val="tx1"/>
                </a:solidFill>
              </a:rPr>
              <a:t>is:</a:t>
            </a: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r>
              <a:rPr lang="en-US" b="1" u="sng" dirty="0">
                <a:solidFill>
                  <a:schemeClr val="tx1"/>
                </a:solidFill>
              </a:rPr>
              <a:t>Chemically modified starch</a:t>
            </a:r>
            <a:r>
              <a:rPr lang="en-US" dirty="0">
                <a:solidFill>
                  <a:schemeClr val="tx1"/>
                </a:solidFill>
              </a:rPr>
              <a:t> (for example </a:t>
            </a:r>
            <a:r>
              <a:rPr lang="en-US" b="1" u="sng" dirty="0">
                <a:solidFill>
                  <a:schemeClr val="tx1"/>
                </a:solidFill>
              </a:rPr>
              <a:t>by oxidation</a:t>
            </a:r>
            <a:r>
              <a:rPr lang="en-US" dirty="0">
                <a:solidFill>
                  <a:schemeClr val="tx1"/>
                </a:solidFill>
              </a:rPr>
              <a:t> and </a:t>
            </a:r>
            <a:r>
              <a:rPr lang="en-US" b="1" u="sng" dirty="0">
                <a:solidFill>
                  <a:schemeClr val="tx1"/>
                </a:solidFill>
              </a:rPr>
              <a:t>esterification</a:t>
            </a:r>
            <a:r>
              <a:rPr lang="en-US" dirty="0">
                <a:solidFill>
                  <a:schemeClr val="tx1"/>
                </a:solidFill>
              </a:rPr>
              <a:t>) and </a:t>
            </a:r>
            <a:endParaRPr lang="en-US" b="1" u="sng" dirty="0">
              <a:solidFill>
                <a:schemeClr val="tx1"/>
              </a:solidFill>
            </a:endParaRPr>
          </a:p>
          <a:p>
            <a:pPr lvl="0" algn="l"/>
            <a:r>
              <a:rPr lang="en-US" b="1" dirty="0">
                <a:solidFill>
                  <a:schemeClr val="tx1"/>
                </a:solidFill>
              </a:rPr>
              <a:t>or</a:t>
            </a:r>
            <a:endParaRPr lang="en-US" b="1" u="sng" dirty="0">
              <a:solidFill>
                <a:schemeClr val="tx1"/>
              </a:solidFill>
            </a:endParaRP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r>
              <a:rPr lang="en-US" b="1" u="sng" dirty="0">
                <a:solidFill>
                  <a:schemeClr val="tx1"/>
                </a:solidFill>
              </a:rPr>
              <a:t>Physically modified starch</a:t>
            </a:r>
            <a:r>
              <a:rPr lang="en-US" dirty="0">
                <a:solidFill>
                  <a:schemeClr val="tx1"/>
                </a:solidFill>
              </a:rPr>
              <a:t> (by </a:t>
            </a:r>
            <a:r>
              <a:rPr lang="en-US" b="1" u="sng" dirty="0">
                <a:solidFill>
                  <a:schemeClr val="tx1"/>
                </a:solidFill>
              </a:rPr>
              <a:t>heating</a:t>
            </a:r>
            <a:r>
              <a:rPr lang="en-US" u="sng" dirty="0">
                <a:solidFill>
                  <a:schemeClr val="tx1"/>
                </a:solidFill>
              </a:rPr>
              <a:t>)   </a:t>
            </a:r>
          </a:p>
          <a:p>
            <a:pPr lvl="0" algn="l"/>
            <a:endParaRPr lang="en-US" u="sng" dirty="0">
              <a:solidFill>
                <a:schemeClr val="tx1"/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en-US" b="1" u="sng" dirty="0">
                <a:solidFill>
                  <a:schemeClr val="tx1"/>
                </a:solidFill>
              </a:rPr>
              <a:t>RS4 is not found in nature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 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en-US" b="1" u="sng" dirty="0">
                <a:solidFill>
                  <a:schemeClr val="tx1"/>
                </a:solidFill>
              </a:rPr>
              <a:t>All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u="sng" dirty="0">
                <a:solidFill>
                  <a:schemeClr val="tx1"/>
                </a:solidFill>
              </a:rPr>
              <a:t>types of resistant starch</a:t>
            </a:r>
            <a:r>
              <a:rPr lang="en-US" dirty="0">
                <a:solidFill>
                  <a:schemeClr val="tx1"/>
                </a:solidFill>
              </a:rPr>
              <a:t> are useful in foods to </a:t>
            </a:r>
            <a:r>
              <a:rPr lang="en-US" b="1" u="sng" dirty="0">
                <a:solidFill>
                  <a:schemeClr val="tx1"/>
                </a:solidFill>
              </a:rPr>
              <a:t>increase the dietary fiber</a:t>
            </a:r>
            <a:r>
              <a:rPr lang="en-US" dirty="0">
                <a:solidFill>
                  <a:schemeClr val="tx1"/>
                </a:solidFill>
              </a:rPr>
              <a:t> without changing the quality of the product.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505D3-2EF8-4FA6-B626-53775BC568AC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4485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04800"/>
            <a:ext cx="7772400" cy="1470025"/>
          </a:xfrm>
        </p:spPr>
        <p:txBody>
          <a:bodyPr/>
          <a:lstStyle/>
          <a:p>
            <a:r>
              <a:rPr lang="en-US" b="1" dirty="0"/>
              <a:t>Effect of Cooking on Starch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600200"/>
            <a:ext cx="8686800" cy="4724400"/>
          </a:xfrm>
        </p:spPr>
        <p:txBody>
          <a:bodyPr>
            <a:normAutofit/>
          </a:bodyPr>
          <a:lstStyle/>
          <a:p>
            <a:pPr algn="l"/>
            <a:r>
              <a:rPr lang="en-US" b="1" u="sng" dirty="0">
                <a:solidFill>
                  <a:schemeClr val="tx1"/>
                </a:solidFill>
              </a:rPr>
              <a:t>Starch </a:t>
            </a:r>
            <a:r>
              <a:rPr lang="en-US" dirty="0">
                <a:solidFill>
                  <a:schemeClr val="tx1"/>
                </a:solidFill>
              </a:rPr>
              <a:t>+ </a:t>
            </a:r>
            <a:r>
              <a:rPr lang="en-US" b="1" u="sng" dirty="0">
                <a:solidFill>
                  <a:schemeClr val="tx1"/>
                </a:solidFill>
              </a:rPr>
              <a:t>water</a:t>
            </a:r>
            <a:r>
              <a:rPr lang="en-US" dirty="0">
                <a:solidFill>
                  <a:schemeClr val="tx1"/>
                </a:solidFill>
              </a:rPr>
              <a:t> (liquids) + </a:t>
            </a:r>
            <a:r>
              <a:rPr lang="en-US" b="1" u="sng" dirty="0">
                <a:solidFill>
                  <a:schemeClr val="tx1"/>
                </a:solidFill>
              </a:rPr>
              <a:t>heat</a:t>
            </a:r>
            <a:r>
              <a:rPr lang="en-US" dirty="0">
                <a:solidFill>
                  <a:schemeClr val="tx1"/>
                </a:solidFill>
              </a:rPr>
              <a:t> = </a:t>
            </a:r>
            <a:r>
              <a:rPr lang="en-US" b="1" u="sng" dirty="0">
                <a:solidFill>
                  <a:schemeClr val="tx1"/>
                </a:solidFill>
              </a:rPr>
              <a:t>gelatinization</a:t>
            </a:r>
            <a:r>
              <a:rPr lang="en-US" b="1" dirty="0">
                <a:solidFill>
                  <a:schemeClr val="tx1"/>
                </a:solidFill>
              </a:rPr>
              <a:t>   </a:t>
            </a:r>
          </a:p>
          <a:p>
            <a:pPr algn="l"/>
            <a:endParaRPr lang="en-US" b="1" dirty="0">
              <a:solidFill>
                <a:schemeClr val="tx1"/>
              </a:solidFill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en-US" b="1" u="sng" dirty="0">
                <a:solidFill>
                  <a:schemeClr val="tx1"/>
                </a:solidFill>
              </a:rPr>
              <a:t>Gelatinization</a:t>
            </a:r>
            <a:r>
              <a:rPr lang="en-US" b="1" dirty="0">
                <a:solidFill>
                  <a:schemeClr val="tx1"/>
                </a:solidFill>
              </a:rPr>
              <a:t> </a:t>
            </a:r>
          </a:p>
          <a:p>
            <a:pPr algn="l"/>
            <a:endParaRPr lang="en-US" b="1" dirty="0">
              <a:solidFill>
                <a:schemeClr val="tx1"/>
              </a:solidFill>
            </a:endParaRPr>
          </a:p>
          <a:p>
            <a:pPr marL="914400" lvl="1" indent="-457200" algn="l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chemeClr val="tx1"/>
                </a:solidFill>
              </a:rPr>
              <a:t>Thickening of the mixture  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914400" lvl="1" indent="-457200" algn="l">
              <a:buFont typeface="Wingdings" panose="05000000000000000000" pitchFamily="2" charset="2"/>
              <a:buChar char="ü"/>
            </a:pPr>
            <a:endParaRPr lang="en-US" dirty="0">
              <a:solidFill>
                <a:schemeClr val="tx1"/>
              </a:solidFill>
            </a:endParaRPr>
          </a:p>
          <a:p>
            <a:pPr marL="914400" lvl="1" indent="-457200" algn="l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Is </a:t>
            </a:r>
            <a:r>
              <a:rPr lang="en-US" b="1" u="sng" dirty="0">
                <a:solidFill>
                  <a:schemeClr val="tx1"/>
                </a:solidFill>
              </a:rPr>
              <a:t>irreversible</a:t>
            </a:r>
            <a:endParaRPr lang="en-US" dirty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505D3-2EF8-4FA6-B626-53775BC568AC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0919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Effect of Cooking on Starch  </a:t>
            </a:r>
            <a:r>
              <a:rPr lang="en-US" b="1" u="sng" dirty="0"/>
              <a:t>Cont’d</a:t>
            </a:r>
            <a:r>
              <a:rPr lang="en-US" b="1" dirty="0"/>
              <a:t>.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438400"/>
            <a:ext cx="8686800" cy="4211782"/>
          </a:xfrm>
        </p:spPr>
        <p:txBody>
          <a:bodyPr>
            <a:normAutofit lnSpcReduction="10000"/>
          </a:bodyPr>
          <a:lstStyle/>
          <a:p>
            <a:pPr lvl="0" algn="l"/>
            <a:r>
              <a:rPr lang="en-US" b="1" dirty="0">
                <a:solidFill>
                  <a:schemeClr val="tx1"/>
                </a:solidFill>
              </a:rPr>
              <a:t>2. </a:t>
            </a:r>
            <a:r>
              <a:rPr lang="en-US" b="1" u="sng" dirty="0">
                <a:solidFill>
                  <a:schemeClr val="tx1"/>
                </a:solidFill>
              </a:rPr>
              <a:t>Gel Formation</a:t>
            </a:r>
            <a:r>
              <a:rPr lang="en-US" dirty="0">
                <a:solidFill>
                  <a:schemeClr val="tx1"/>
                </a:solidFill>
              </a:rPr>
              <a:t>: </a:t>
            </a:r>
          </a:p>
          <a:p>
            <a:pPr lvl="0" algn="l"/>
            <a:endParaRPr lang="en-US" dirty="0">
              <a:solidFill>
                <a:schemeClr val="tx1"/>
              </a:solidFill>
            </a:endParaRP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r>
              <a:rPr lang="en-US" b="1" u="sng" dirty="0">
                <a:solidFill>
                  <a:schemeClr val="tx1"/>
                </a:solidFill>
              </a:rPr>
              <a:t>Top layer</a:t>
            </a:r>
            <a:r>
              <a:rPr lang="en-US" dirty="0">
                <a:solidFill>
                  <a:schemeClr val="tx1"/>
                </a:solidFill>
              </a:rPr>
              <a:t> of a gelatinized starch</a:t>
            </a: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endParaRPr lang="en-US" dirty="0">
              <a:solidFill>
                <a:schemeClr val="tx1"/>
              </a:solidFill>
            </a:endParaRP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</a:rPr>
              <a:t>This process takes place </a:t>
            </a:r>
            <a:r>
              <a:rPr lang="en-US" b="1" u="sng" dirty="0">
                <a:solidFill>
                  <a:schemeClr val="tx1"/>
                </a:solidFill>
              </a:rPr>
              <a:t>on cooling of the cooked </a:t>
            </a:r>
            <a:r>
              <a:rPr lang="en-US" dirty="0">
                <a:solidFill>
                  <a:schemeClr val="tx1"/>
                </a:solidFill>
              </a:rPr>
              <a:t>starch-liquid </a:t>
            </a:r>
            <a:r>
              <a:rPr lang="en-US" b="1" u="sng" dirty="0">
                <a:solidFill>
                  <a:schemeClr val="tx1"/>
                </a:solidFill>
              </a:rPr>
              <a:t>mixture</a:t>
            </a:r>
            <a:r>
              <a:rPr lang="en-US" dirty="0">
                <a:solidFill>
                  <a:schemeClr val="tx1"/>
                </a:solidFill>
              </a:rPr>
              <a:t>, </a:t>
            </a: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endParaRPr lang="en-US" dirty="0">
              <a:solidFill>
                <a:schemeClr val="tx1"/>
              </a:solidFill>
            </a:endParaRP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</a:rPr>
              <a:t>This process is </a:t>
            </a:r>
            <a:r>
              <a:rPr lang="en-US" b="1" u="sng" dirty="0">
                <a:solidFill>
                  <a:schemeClr val="tx1"/>
                </a:solidFill>
              </a:rPr>
              <a:t>gradual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and goes on for several hours </a:t>
            </a:r>
            <a:r>
              <a:rPr lang="en-US" b="1" u="sng" dirty="0">
                <a:solidFill>
                  <a:schemeClr val="tx1"/>
                </a:solidFill>
              </a:rPr>
              <a:t>as the mixture cools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505D3-2EF8-4FA6-B626-53775BC568AC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9237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Top Layer Gel Formation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505D3-2EF8-4FA6-B626-53775BC568AC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3074" name="Picture 2" descr="Image result for pudding cu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209800"/>
            <a:ext cx="5715000" cy="3829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86745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524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Effect of Cooking on Starch  </a:t>
            </a:r>
            <a:r>
              <a:rPr lang="en-US" b="1" u="sng" dirty="0"/>
              <a:t>Cont’d</a:t>
            </a:r>
            <a:r>
              <a:rPr lang="en-US" b="1" dirty="0"/>
              <a:t>.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447800"/>
            <a:ext cx="8839200" cy="5257800"/>
          </a:xfrm>
        </p:spPr>
        <p:txBody>
          <a:bodyPr>
            <a:normAutofit/>
          </a:bodyPr>
          <a:lstStyle/>
          <a:p>
            <a:pPr lvl="0" algn="l"/>
            <a:r>
              <a:rPr lang="en-US" b="1" dirty="0">
                <a:solidFill>
                  <a:schemeClr val="tx1"/>
                </a:solidFill>
              </a:rPr>
              <a:t>3. </a:t>
            </a:r>
            <a:r>
              <a:rPr lang="en-US" b="1" u="sng" dirty="0" err="1">
                <a:solidFill>
                  <a:schemeClr val="tx1"/>
                </a:solidFill>
              </a:rPr>
              <a:t>Retrogradation</a:t>
            </a:r>
            <a:r>
              <a:rPr lang="en-US" dirty="0">
                <a:solidFill>
                  <a:schemeClr val="tx1"/>
                </a:solidFill>
              </a:rPr>
              <a:t>: </a:t>
            </a:r>
          </a:p>
          <a:p>
            <a:pPr lvl="0" algn="l"/>
            <a:endParaRPr lang="en-US" b="1" u="sng" dirty="0">
              <a:solidFill>
                <a:schemeClr val="tx1"/>
              </a:solidFill>
            </a:endParaRP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r>
              <a:rPr lang="en-US" b="1" u="sng" dirty="0">
                <a:solidFill>
                  <a:schemeClr val="tx1"/>
                </a:solidFill>
              </a:rPr>
              <a:t>After gel formation</a:t>
            </a:r>
            <a:r>
              <a:rPr lang="en-US" dirty="0">
                <a:solidFill>
                  <a:schemeClr val="tx1"/>
                </a:solidFill>
              </a:rPr>
              <a:t> and </a:t>
            </a:r>
            <a:r>
              <a:rPr lang="en-US" b="1" u="sng" dirty="0">
                <a:solidFill>
                  <a:schemeClr val="tx1"/>
                </a:solidFill>
              </a:rPr>
              <a:t>during aging</a:t>
            </a:r>
            <a:r>
              <a:rPr lang="en-US" dirty="0">
                <a:solidFill>
                  <a:schemeClr val="tx1"/>
                </a:solidFill>
              </a:rPr>
              <a:t>,  </a:t>
            </a: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endParaRPr lang="en-US" dirty="0">
              <a:solidFill>
                <a:schemeClr val="tx1"/>
              </a:solidFill>
            </a:endParaRP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</a:rPr>
              <a:t>The </a:t>
            </a:r>
            <a:r>
              <a:rPr lang="en-US" b="1" u="sng" dirty="0">
                <a:solidFill>
                  <a:srgbClr val="00B0F0"/>
                </a:solidFill>
              </a:rPr>
              <a:t>amylose molecules</a:t>
            </a:r>
            <a:r>
              <a:rPr lang="en-US" b="1" dirty="0">
                <a:solidFill>
                  <a:srgbClr val="00B0F0"/>
                </a:solidFill>
              </a:rPr>
              <a:t>    </a:t>
            </a:r>
            <a:r>
              <a:rPr lang="en-US" b="1" u="sng" dirty="0">
                <a:solidFill>
                  <a:schemeClr val="tx1"/>
                </a:solidFill>
              </a:rPr>
              <a:t>come closer together</a:t>
            </a:r>
            <a:r>
              <a:rPr lang="en-US" dirty="0">
                <a:solidFill>
                  <a:schemeClr val="tx1"/>
                </a:solidFill>
              </a:rPr>
              <a:t> (they aggregate, or pull together more tightly) </a:t>
            </a:r>
          </a:p>
          <a:p>
            <a:pPr lvl="0" algn="l"/>
            <a:endParaRPr lang="en-US" dirty="0">
              <a:solidFill>
                <a:schemeClr val="tx1"/>
              </a:solidFill>
            </a:endParaRPr>
          </a:p>
          <a:p>
            <a:pPr marL="1257300" lvl="2" indent="-342900" algn="l">
              <a:buFont typeface="Wingdings" panose="05000000000000000000" pitchFamily="2" charset="2"/>
              <a:buChar char="Ø"/>
            </a:pPr>
            <a:r>
              <a:rPr lang="en-US" b="1" u="sng" dirty="0">
                <a:solidFill>
                  <a:srgbClr val="00B0F0"/>
                </a:solidFill>
              </a:rPr>
              <a:t>Gel shrinks</a:t>
            </a:r>
            <a:r>
              <a:rPr lang="en-US" b="1" dirty="0">
                <a:solidFill>
                  <a:srgbClr val="00B0F0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and </a:t>
            </a:r>
            <a:r>
              <a:rPr lang="en-US" b="1" u="sng" dirty="0">
                <a:solidFill>
                  <a:schemeClr val="tx1"/>
                </a:solidFill>
              </a:rPr>
              <a:t>water is pushed out of the gel</a:t>
            </a:r>
            <a:r>
              <a:rPr lang="en-US" dirty="0">
                <a:solidFill>
                  <a:schemeClr val="tx1"/>
                </a:solidFill>
              </a:rPr>
              <a:t>. </a:t>
            </a:r>
          </a:p>
          <a:p>
            <a:pPr marL="1257300" lvl="2" indent="-342900" algn="l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This process of </a:t>
            </a:r>
            <a:r>
              <a:rPr lang="en-US" b="1" u="sng" dirty="0">
                <a:solidFill>
                  <a:schemeClr val="tx1"/>
                </a:solidFill>
              </a:rPr>
              <a:t>weeping</a:t>
            </a:r>
            <a:r>
              <a:rPr lang="en-US" dirty="0">
                <a:solidFill>
                  <a:schemeClr val="tx1"/>
                </a:solidFill>
              </a:rPr>
              <a:t>, called </a:t>
            </a:r>
            <a:r>
              <a:rPr lang="en-US" b="1" u="sng" dirty="0" err="1">
                <a:solidFill>
                  <a:srgbClr val="00B0F0"/>
                </a:solidFill>
              </a:rPr>
              <a:t>syneresis</a:t>
            </a:r>
            <a:r>
              <a:rPr lang="en-US" dirty="0">
                <a:solidFill>
                  <a:schemeClr val="tx1"/>
                </a:solidFill>
              </a:rPr>
              <a:t> which happens as the starch mixture ages.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505D3-2EF8-4FA6-B626-53775BC568AC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1206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470025"/>
          </a:xfrm>
        </p:spPr>
        <p:txBody>
          <a:bodyPr/>
          <a:lstStyle/>
          <a:p>
            <a:r>
              <a:rPr lang="en-US" b="1" dirty="0"/>
              <a:t>Effect of Dry Heat on Starch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676400"/>
            <a:ext cx="8686800" cy="4876800"/>
          </a:xfrm>
        </p:spPr>
        <p:txBody>
          <a:bodyPr>
            <a:normAutofit lnSpcReduction="10000"/>
          </a:bodyPr>
          <a:lstStyle/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b="1" u="sng" dirty="0">
                <a:solidFill>
                  <a:schemeClr val="tx1"/>
                </a:solidFill>
              </a:rPr>
              <a:t>When starch</a:t>
            </a:r>
            <a:r>
              <a:rPr lang="en-US" dirty="0">
                <a:solidFill>
                  <a:schemeClr val="tx1"/>
                </a:solidFill>
              </a:rPr>
              <a:t> is </a:t>
            </a:r>
            <a:r>
              <a:rPr lang="en-US" b="1" u="sng" dirty="0">
                <a:solidFill>
                  <a:schemeClr val="tx1"/>
                </a:solidFill>
              </a:rPr>
              <a:t>exposed to dry heat</a:t>
            </a:r>
            <a:r>
              <a:rPr lang="en-US" dirty="0">
                <a:solidFill>
                  <a:schemeClr val="tx1"/>
                </a:solidFill>
              </a:rPr>
              <a:t>, </a:t>
            </a:r>
          </a:p>
          <a:p>
            <a:pPr lvl="0" algn="l"/>
            <a:endParaRPr lang="en-US" dirty="0">
              <a:solidFill>
                <a:schemeClr val="tx1"/>
              </a:solidFill>
            </a:endParaRPr>
          </a:p>
          <a:p>
            <a:pPr marL="914400" lvl="1" indent="-457200" algn="l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It </a:t>
            </a:r>
            <a:r>
              <a:rPr lang="en-US" b="1" u="sng" dirty="0">
                <a:solidFill>
                  <a:schemeClr val="tx1"/>
                </a:solidFill>
              </a:rPr>
              <a:t>becomes</a:t>
            </a:r>
            <a:r>
              <a:rPr lang="en-US" dirty="0">
                <a:solidFill>
                  <a:schemeClr val="tx1"/>
                </a:solidFill>
              </a:rPr>
              <a:t> more </a:t>
            </a:r>
            <a:r>
              <a:rPr lang="en-US" b="1" u="sng" dirty="0">
                <a:solidFill>
                  <a:schemeClr val="tx1"/>
                </a:solidFill>
              </a:rPr>
              <a:t>soluble</a:t>
            </a:r>
            <a:r>
              <a:rPr lang="en-US" dirty="0">
                <a:solidFill>
                  <a:schemeClr val="tx1"/>
                </a:solidFill>
              </a:rPr>
              <a:t> with a decreased    </a:t>
            </a:r>
            <a:r>
              <a:rPr lang="en-US" b="1" u="sng" dirty="0">
                <a:solidFill>
                  <a:schemeClr val="tx1"/>
                </a:solidFill>
              </a:rPr>
              <a:t>thickening power</a:t>
            </a:r>
            <a:r>
              <a:rPr lang="en-US" dirty="0">
                <a:solidFill>
                  <a:schemeClr val="tx1"/>
                </a:solidFill>
              </a:rPr>
              <a:t>. </a:t>
            </a:r>
          </a:p>
          <a:p>
            <a:pPr marL="914400" lvl="1" indent="-457200" algn="l">
              <a:buFont typeface="Wingdings" panose="05000000000000000000" pitchFamily="2" charset="2"/>
              <a:buChar char="Ø"/>
            </a:pPr>
            <a:endParaRPr lang="en-US" dirty="0">
              <a:solidFill>
                <a:schemeClr val="tx1"/>
              </a:solidFill>
            </a:endParaRPr>
          </a:p>
          <a:p>
            <a:pPr marL="914400" lvl="1" indent="-457200" algn="l">
              <a:buFont typeface="Wingdings" panose="05000000000000000000" pitchFamily="2" charset="2"/>
              <a:buChar char="Ø"/>
            </a:pPr>
            <a:r>
              <a:rPr lang="en-US" b="1" u="sng" dirty="0">
                <a:solidFill>
                  <a:schemeClr val="tx1"/>
                </a:solidFill>
              </a:rPr>
              <a:t>Color</a:t>
            </a:r>
            <a:r>
              <a:rPr lang="en-US" dirty="0">
                <a:solidFill>
                  <a:schemeClr val="tx1"/>
                </a:solidFill>
              </a:rPr>
              <a:t> and </a:t>
            </a:r>
            <a:r>
              <a:rPr lang="en-US" b="1" u="sng" dirty="0">
                <a:solidFill>
                  <a:schemeClr val="tx1"/>
                </a:solidFill>
              </a:rPr>
              <a:t>flavor change</a:t>
            </a:r>
            <a:r>
              <a:rPr lang="en-US" dirty="0">
                <a:solidFill>
                  <a:schemeClr val="tx1"/>
                </a:solidFill>
              </a:rPr>
              <a:t> because of </a:t>
            </a:r>
            <a:r>
              <a:rPr lang="en-US" b="1" u="sng" dirty="0">
                <a:solidFill>
                  <a:schemeClr val="tx1"/>
                </a:solidFill>
              </a:rPr>
              <a:t>non-enzymatic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u="sng" dirty="0">
                <a:solidFill>
                  <a:schemeClr val="tx1"/>
                </a:solidFill>
              </a:rPr>
              <a:t>browning</a:t>
            </a:r>
            <a:r>
              <a:rPr lang="en-US" dirty="0">
                <a:solidFill>
                  <a:schemeClr val="tx1"/>
                </a:solidFill>
              </a:rPr>
              <a:t> that takes place. </a:t>
            </a:r>
          </a:p>
          <a:p>
            <a:pPr lvl="0" algn="l"/>
            <a:endParaRPr lang="en-US" dirty="0">
              <a:solidFill>
                <a:schemeClr val="tx1"/>
              </a:solidFill>
            </a:endParaRPr>
          </a:p>
          <a:p>
            <a:pPr marL="457200" lvl="0" indent="-457200" algn="l"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tx1"/>
                </a:solidFill>
              </a:rPr>
              <a:t>This method is </a:t>
            </a:r>
            <a:r>
              <a:rPr lang="en-US" b="1" u="sng" dirty="0">
                <a:solidFill>
                  <a:schemeClr val="tx1"/>
                </a:solidFill>
              </a:rPr>
              <a:t>used in</a:t>
            </a:r>
            <a:r>
              <a:rPr lang="en-US" dirty="0">
                <a:solidFill>
                  <a:schemeClr val="tx1"/>
                </a:solidFill>
              </a:rPr>
              <a:t>     </a:t>
            </a:r>
            <a:r>
              <a:rPr lang="en-US" b="1" u="sng" dirty="0">
                <a:solidFill>
                  <a:schemeClr val="tx1"/>
                </a:solidFill>
              </a:rPr>
              <a:t>making gravy</a:t>
            </a:r>
            <a:r>
              <a:rPr lang="en-US" dirty="0">
                <a:solidFill>
                  <a:schemeClr val="tx1"/>
                </a:solidFill>
              </a:rPr>
              <a:t> which should have a relatively </a:t>
            </a:r>
            <a:r>
              <a:rPr lang="en-US" b="1" u="sng" dirty="0">
                <a:solidFill>
                  <a:schemeClr val="tx1"/>
                </a:solidFill>
              </a:rPr>
              <a:t>thin consistency</a:t>
            </a:r>
            <a:r>
              <a:rPr lang="en-US" dirty="0">
                <a:solidFill>
                  <a:schemeClr val="tx1"/>
                </a:solidFill>
              </a:rPr>
              <a:t>. 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505D3-2EF8-4FA6-B626-53775BC568AC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8337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470025"/>
          </a:xfrm>
        </p:spPr>
        <p:txBody>
          <a:bodyPr/>
          <a:lstStyle/>
          <a:p>
            <a:r>
              <a:rPr lang="en-US" b="1" u="sng" dirty="0"/>
              <a:t>Factors</a:t>
            </a:r>
            <a:r>
              <a:rPr lang="en-US" b="1" dirty="0"/>
              <a:t> that Affect Starch Mixtures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981200"/>
            <a:ext cx="8534400" cy="4648200"/>
          </a:xfrm>
        </p:spPr>
        <p:txBody>
          <a:bodyPr>
            <a:normAutofit/>
          </a:bodyPr>
          <a:lstStyle/>
          <a:p>
            <a:pPr marL="514350" indent="-514350" algn="l">
              <a:lnSpc>
                <a:spcPct val="150000"/>
              </a:lnSpc>
              <a:buFont typeface="+mj-lt"/>
              <a:buAutoNum type="arabicPeriod"/>
            </a:pPr>
            <a:r>
              <a:rPr lang="en-US" b="1" dirty="0">
                <a:solidFill>
                  <a:schemeClr val="tx1"/>
                </a:solidFill>
              </a:rPr>
              <a:t>Temperature  </a:t>
            </a:r>
          </a:p>
          <a:p>
            <a:pPr marL="514350" indent="-514350" algn="l">
              <a:lnSpc>
                <a:spcPct val="150000"/>
              </a:lnSpc>
              <a:buFont typeface="+mj-lt"/>
              <a:buAutoNum type="arabicPeriod"/>
            </a:pPr>
            <a:r>
              <a:rPr lang="en-US" b="1" dirty="0">
                <a:solidFill>
                  <a:schemeClr val="tx1"/>
                </a:solidFill>
              </a:rPr>
              <a:t>Length of heating time</a:t>
            </a:r>
          </a:p>
          <a:p>
            <a:pPr marL="514350" indent="-514350" algn="l">
              <a:lnSpc>
                <a:spcPct val="150000"/>
              </a:lnSpc>
              <a:buFont typeface="+mj-lt"/>
              <a:buAutoNum type="arabicPeriod"/>
            </a:pPr>
            <a:r>
              <a:rPr lang="en-US" b="1" dirty="0">
                <a:solidFill>
                  <a:schemeClr val="tx1"/>
                </a:solidFill>
              </a:rPr>
              <a:t>Agitation</a:t>
            </a:r>
          </a:p>
          <a:p>
            <a:pPr marL="514350" indent="-514350" algn="l">
              <a:lnSpc>
                <a:spcPct val="150000"/>
              </a:lnSpc>
              <a:buFont typeface="+mj-lt"/>
              <a:buAutoNum type="arabicPeriod"/>
            </a:pPr>
            <a:r>
              <a:rPr lang="en-US" b="1" dirty="0">
                <a:solidFill>
                  <a:schemeClr val="tx1"/>
                </a:solidFill>
              </a:rPr>
              <a:t>Acidity</a:t>
            </a:r>
          </a:p>
          <a:p>
            <a:pPr marL="514350" indent="-514350" algn="l">
              <a:lnSpc>
                <a:spcPct val="150000"/>
              </a:lnSpc>
              <a:buFont typeface="+mj-lt"/>
              <a:buAutoNum type="arabicPeriod"/>
            </a:pPr>
            <a:r>
              <a:rPr lang="en-US" b="1" dirty="0">
                <a:solidFill>
                  <a:schemeClr val="tx1"/>
                </a:solidFill>
              </a:rPr>
              <a:t>Amount of sugar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505D3-2EF8-4FA6-B626-53775BC568AC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5147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4636"/>
            <a:ext cx="7772400" cy="1470025"/>
          </a:xfrm>
        </p:spPr>
        <p:txBody>
          <a:bodyPr/>
          <a:lstStyle/>
          <a:p>
            <a:r>
              <a:rPr lang="en-US" b="1" dirty="0"/>
              <a:t>Factors that Affect Starch Mixtures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752600"/>
            <a:ext cx="8686800" cy="4953000"/>
          </a:xfrm>
        </p:spPr>
        <p:txBody>
          <a:bodyPr>
            <a:normAutofit/>
          </a:bodyPr>
          <a:lstStyle/>
          <a:p>
            <a:pPr lvl="0" algn="l"/>
            <a:r>
              <a:rPr lang="en-US" b="1" dirty="0">
                <a:solidFill>
                  <a:schemeClr val="tx1"/>
                </a:solidFill>
              </a:rPr>
              <a:t>1 &amp; 2    </a:t>
            </a:r>
            <a:r>
              <a:rPr lang="en-US" b="1" u="sng" dirty="0">
                <a:solidFill>
                  <a:schemeClr val="tx1"/>
                </a:solidFill>
              </a:rPr>
              <a:t>Temperature and length of heating time</a:t>
            </a:r>
            <a:r>
              <a:rPr lang="en-US" dirty="0">
                <a:solidFill>
                  <a:schemeClr val="tx1"/>
                </a:solidFill>
              </a:rPr>
              <a:t>:      </a:t>
            </a:r>
          </a:p>
          <a:p>
            <a:pPr lvl="0" algn="l"/>
            <a:endParaRPr lang="en-US" b="1" dirty="0">
              <a:solidFill>
                <a:schemeClr val="tx1"/>
              </a:solidFill>
            </a:endParaRP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r>
              <a:rPr lang="en-US" b="1" dirty="0">
                <a:solidFill>
                  <a:schemeClr val="tx1"/>
                </a:solidFill>
              </a:rPr>
              <a:t>Starch mixtures</a:t>
            </a:r>
            <a:r>
              <a:rPr lang="en-US" dirty="0">
                <a:solidFill>
                  <a:schemeClr val="tx1"/>
                </a:solidFill>
              </a:rPr>
              <a:t> can be </a:t>
            </a:r>
            <a:r>
              <a:rPr lang="en-US" b="1" u="sng" dirty="0">
                <a:solidFill>
                  <a:schemeClr val="tx1"/>
                </a:solidFill>
              </a:rPr>
              <a:t>prepared quickly by</a:t>
            </a:r>
            <a:r>
              <a:rPr lang="en-US" dirty="0">
                <a:solidFill>
                  <a:schemeClr val="tx1"/>
                </a:solidFill>
              </a:rPr>
              <a:t>:</a:t>
            </a:r>
          </a:p>
          <a:p>
            <a:pPr lvl="1" algn="l"/>
            <a:endParaRPr lang="en-US" b="1" dirty="0">
              <a:solidFill>
                <a:schemeClr val="tx1"/>
              </a:solidFill>
            </a:endParaRPr>
          </a:p>
          <a:p>
            <a:pPr marL="1257300" lvl="2" indent="-342900" algn="l">
              <a:buFont typeface="Wingdings" panose="05000000000000000000" pitchFamily="2" charset="2"/>
              <a:buChar char="ü"/>
            </a:pPr>
            <a:r>
              <a:rPr lang="en-US" b="1" u="sng" dirty="0">
                <a:solidFill>
                  <a:schemeClr val="tx1"/>
                </a:solidFill>
              </a:rPr>
              <a:t>Boiling while constantly stirring</a:t>
            </a:r>
            <a:r>
              <a:rPr lang="en-US" dirty="0">
                <a:solidFill>
                  <a:schemeClr val="tx1"/>
                </a:solidFill>
              </a:rPr>
              <a:t> and </a:t>
            </a:r>
          </a:p>
          <a:p>
            <a:pPr marL="1257300" lvl="2" indent="-342900" algn="l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Then </a:t>
            </a:r>
            <a:r>
              <a:rPr lang="en-US" b="1" u="sng" dirty="0">
                <a:solidFill>
                  <a:schemeClr val="tx1"/>
                </a:solidFill>
              </a:rPr>
              <a:t>Simmering for 1 minute after it boils</a:t>
            </a:r>
            <a:r>
              <a:rPr lang="en-US" dirty="0">
                <a:solidFill>
                  <a:schemeClr val="tx1"/>
                </a:solidFill>
              </a:rPr>
              <a:t>; </a:t>
            </a:r>
          </a:p>
          <a:p>
            <a:pPr lvl="1" algn="l"/>
            <a:r>
              <a:rPr lang="en-US" dirty="0">
                <a:solidFill>
                  <a:schemeClr val="tx1"/>
                </a:solidFill>
              </a:rPr>
              <a:t>   </a:t>
            </a:r>
          </a:p>
          <a:p>
            <a:pPr marL="1371600" lvl="2" indent="-457200" algn="l">
              <a:buFont typeface="Wingdings" panose="05000000000000000000" pitchFamily="2" charset="2"/>
              <a:buChar char="v"/>
            </a:pPr>
            <a:r>
              <a:rPr lang="en-US" b="1" u="sng" dirty="0">
                <a:solidFill>
                  <a:srgbClr val="FF0000"/>
                </a:solidFill>
              </a:rPr>
              <a:t>Extended simmering</a:t>
            </a:r>
            <a:r>
              <a:rPr lang="en-US" b="1" dirty="0">
                <a:solidFill>
                  <a:schemeClr val="tx1"/>
                </a:solidFill>
              </a:rPr>
              <a:t>         </a:t>
            </a:r>
            <a:r>
              <a:rPr lang="en-US" sz="3200" b="1" u="sng" dirty="0">
                <a:solidFill>
                  <a:schemeClr val="tx1"/>
                </a:solidFill>
              </a:rPr>
              <a:t>may</a:t>
            </a:r>
            <a:r>
              <a:rPr lang="en-US" dirty="0">
                <a:solidFill>
                  <a:schemeClr val="tx1"/>
                </a:solidFill>
              </a:rPr>
              <a:t> result in     </a:t>
            </a:r>
            <a:r>
              <a:rPr lang="en-US" b="1" u="sng" dirty="0">
                <a:solidFill>
                  <a:schemeClr val="tx1"/>
                </a:solidFill>
              </a:rPr>
              <a:t>decreased </a:t>
            </a:r>
            <a:r>
              <a:rPr lang="en-US" b="1" u="sng" dirty="0">
                <a:solidFill>
                  <a:srgbClr val="FF0000"/>
                </a:solidFill>
              </a:rPr>
              <a:t>thickness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505D3-2EF8-4FA6-B626-53775BC568AC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6626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470025"/>
          </a:xfrm>
        </p:spPr>
        <p:txBody>
          <a:bodyPr/>
          <a:lstStyle/>
          <a:p>
            <a:r>
              <a:rPr lang="en-US" dirty="0"/>
              <a:t>Factors that Affect Starch Mixtures </a:t>
            </a:r>
            <a:r>
              <a:rPr lang="en-US" b="1" u="sng" dirty="0"/>
              <a:t>Cont’d</a:t>
            </a:r>
            <a:r>
              <a:rPr lang="en-US" b="1" dirty="0"/>
              <a:t>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905000"/>
            <a:ext cx="8763000" cy="4724400"/>
          </a:xfrm>
        </p:spPr>
        <p:txBody>
          <a:bodyPr>
            <a:normAutofit fontScale="92500" lnSpcReduction="10000"/>
          </a:bodyPr>
          <a:lstStyle/>
          <a:p>
            <a:pPr lvl="0" algn="l"/>
            <a:r>
              <a:rPr lang="en-US" b="1" dirty="0">
                <a:solidFill>
                  <a:schemeClr val="tx1"/>
                </a:solidFill>
              </a:rPr>
              <a:t>2. </a:t>
            </a:r>
            <a:r>
              <a:rPr lang="en-US" b="1" u="sng" dirty="0">
                <a:solidFill>
                  <a:schemeClr val="tx1"/>
                </a:solidFill>
              </a:rPr>
              <a:t>Agitation</a:t>
            </a:r>
            <a:r>
              <a:rPr lang="en-US" dirty="0">
                <a:solidFill>
                  <a:schemeClr val="tx1"/>
                </a:solidFill>
              </a:rPr>
              <a:t>: </a:t>
            </a: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</a:rPr>
              <a:t>Stirring is </a:t>
            </a:r>
            <a:r>
              <a:rPr lang="en-US" b="1" u="sng" dirty="0">
                <a:solidFill>
                  <a:schemeClr val="tx1"/>
                </a:solidFill>
              </a:rPr>
              <a:t>necessary</a:t>
            </a:r>
            <a:r>
              <a:rPr lang="en-US" dirty="0">
                <a:solidFill>
                  <a:schemeClr val="tx1"/>
                </a:solidFill>
              </a:rPr>
              <a:t> at the </a:t>
            </a:r>
            <a:r>
              <a:rPr lang="en-US" b="1" u="sng" dirty="0">
                <a:solidFill>
                  <a:schemeClr val="tx1"/>
                </a:solidFill>
              </a:rPr>
              <a:t>early stage of cooking</a:t>
            </a:r>
            <a:r>
              <a:rPr lang="en-US" dirty="0">
                <a:solidFill>
                  <a:schemeClr val="tx1"/>
                </a:solidFill>
              </a:rPr>
              <a:t> to:</a:t>
            </a:r>
            <a:endParaRPr lang="en-US" b="1" u="sng" dirty="0">
              <a:solidFill>
                <a:schemeClr val="tx1"/>
              </a:solidFill>
            </a:endParaRPr>
          </a:p>
          <a:p>
            <a:pPr marL="914400" lvl="1" indent="-457200" algn="l">
              <a:buFont typeface="Wingdings" panose="05000000000000000000" pitchFamily="2" charset="2"/>
              <a:buChar char="Ø"/>
            </a:pPr>
            <a:r>
              <a:rPr lang="en-US" b="1" u="sng" dirty="0">
                <a:solidFill>
                  <a:srgbClr val="00B050"/>
                </a:solidFill>
              </a:rPr>
              <a:t>Prevent  Lump Formation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and </a:t>
            </a:r>
          </a:p>
          <a:p>
            <a:pPr marL="914400" lvl="1" indent="-457200" algn="l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Get a </a:t>
            </a:r>
            <a:r>
              <a:rPr lang="en-US" b="1" u="sng" dirty="0">
                <a:solidFill>
                  <a:srgbClr val="00B050"/>
                </a:solidFill>
              </a:rPr>
              <a:t>smooth product</a:t>
            </a:r>
            <a:r>
              <a:rPr lang="en-US" dirty="0">
                <a:solidFill>
                  <a:schemeClr val="tx1"/>
                </a:solidFill>
              </a:rPr>
              <a:t>.        </a:t>
            </a:r>
          </a:p>
          <a:p>
            <a:pPr lvl="0" algn="l"/>
            <a:endParaRPr lang="en-US" b="1" u="sng" dirty="0">
              <a:solidFill>
                <a:schemeClr val="tx1"/>
              </a:solidFill>
            </a:endParaRPr>
          </a:p>
          <a:p>
            <a:pPr marL="914400" lvl="1" indent="-457200" algn="l">
              <a:buFont typeface="Wingdings" panose="05000000000000000000" pitchFamily="2" charset="2"/>
              <a:buChar char="v"/>
            </a:pPr>
            <a:r>
              <a:rPr lang="en-US" b="1" u="sng" dirty="0">
                <a:solidFill>
                  <a:srgbClr val="FF0000"/>
                </a:solidFill>
              </a:rPr>
              <a:t>Stirring too intensely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(fast) or </a:t>
            </a:r>
            <a:r>
              <a:rPr lang="en-US" b="1" u="sng" dirty="0">
                <a:solidFill>
                  <a:schemeClr val="tx1"/>
                </a:solidFill>
              </a:rPr>
              <a:t>too long may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decrease</a:t>
            </a:r>
            <a:r>
              <a:rPr lang="en-US" b="1" u="sng" dirty="0">
                <a:solidFill>
                  <a:schemeClr val="tx1"/>
                </a:solidFill>
              </a:rPr>
              <a:t> </a:t>
            </a:r>
            <a:r>
              <a:rPr lang="en-US" b="1" u="sng" dirty="0">
                <a:solidFill>
                  <a:srgbClr val="FF0000"/>
                </a:solidFill>
              </a:rPr>
              <a:t>thickness</a:t>
            </a:r>
            <a:r>
              <a:rPr lang="en-US" b="1" dirty="0">
                <a:solidFill>
                  <a:schemeClr val="tx1"/>
                </a:solidFill>
              </a:rPr>
              <a:t>.</a:t>
            </a:r>
            <a:r>
              <a:rPr lang="en-US" dirty="0">
                <a:solidFill>
                  <a:schemeClr val="tx1"/>
                </a:solidFill>
              </a:rPr>
              <a:t>         </a:t>
            </a:r>
          </a:p>
          <a:p>
            <a:pPr lvl="0" algn="l"/>
            <a:endParaRPr lang="en-US" dirty="0">
              <a:solidFill>
                <a:schemeClr val="tx1"/>
              </a:solidFill>
            </a:endParaRPr>
          </a:p>
          <a:p>
            <a:pPr marL="914400" lvl="1" indent="-457200" algn="l"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tx1"/>
                </a:solidFill>
              </a:rPr>
              <a:t>So </a:t>
            </a:r>
            <a:r>
              <a:rPr lang="en-US" b="1" dirty="0">
                <a:solidFill>
                  <a:srgbClr val="00B050"/>
                </a:solidFill>
              </a:rPr>
              <a:t>stirring </a:t>
            </a:r>
            <a:r>
              <a:rPr lang="en-US" b="1" u="sng" dirty="0">
                <a:solidFill>
                  <a:srgbClr val="00B050"/>
                </a:solidFill>
              </a:rPr>
              <a:t>should be minimized</a:t>
            </a:r>
            <a:r>
              <a:rPr lang="en-US" dirty="0">
                <a:solidFill>
                  <a:schemeClr val="tx1"/>
                </a:solidFill>
              </a:rPr>
              <a:t>,    just enough to avoid lumps.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505D3-2EF8-4FA6-B626-53775BC568AC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846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470025"/>
          </a:xfrm>
        </p:spPr>
        <p:txBody>
          <a:bodyPr/>
          <a:lstStyle/>
          <a:p>
            <a:r>
              <a:rPr lang="en-US" b="1" dirty="0"/>
              <a:t>Storage of Starch in Plants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057400"/>
            <a:ext cx="8610600" cy="4495800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Starch is </a:t>
            </a:r>
            <a:r>
              <a:rPr lang="en-US" b="1" u="sng" dirty="0">
                <a:solidFill>
                  <a:schemeClr val="tx1"/>
                </a:solidFill>
              </a:rPr>
              <a:t>stored in the</a:t>
            </a:r>
            <a:r>
              <a:rPr lang="en-US" b="1" dirty="0">
                <a:solidFill>
                  <a:schemeClr val="tx1"/>
                </a:solidFill>
              </a:rPr>
              <a:t>:</a:t>
            </a:r>
            <a:r>
              <a:rPr lang="en-US" b="1" u="sng" dirty="0">
                <a:solidFill>
                  <a:schemeClr val="tx1"/>
                </a:solidFill>
              </a:rPr>
              <a:t> </a:t>
            </a:r>
          </a:p>
          <a:p>
            <a:pPr algn="l"/>
            <a:endParaRPr lang="en-US" b="1" u="sng" dirty="0">
              <a:solidFill>
                <a:schemeClr val="tx1"/>
              </a:solidFill>
            </a:endParaRPr>
          </a:p>
          <a:p>
            <a:pPr lvl="1" algn="l"/>
            <a:r>
              <a:rPr lang="en-US" b="1" u="sng" dirty="0">
                <a:solidFill>
                  <a:schemeClr val="tx1"/>
                </a:solidFill>
              </a:rPr>
              <a:t>Seeds</a:t>
            </a:r>
          </a:p>
          <a:p>
            <a:pPr lvl="1" algn="l"/>
            <a:endParaRPr lang="en-US" b="1" u="sng" dirty="0">
              <a:solidFill>
                <a:schemeClr val="tx1"/>
              </a:solidFill>
            </a:endParaRPr>
          </a:p>
          <a:p>
            <a:pPr lvl="1" algn="l"/>
            <a:r>
              <a:rPr lang="en-US" b="1" u="sng" dirty="0">
                <a:solidFill>
                  <a:schemeClr val="tx1"/>
                </a:solidFill>
              </a:rPr>
              <a:t>Roots</a:t>
            </a:r>
            <a:r>
              <a:rPr lang="en-US" b="1" dirty="0">
                <a:solidFill>
                  <a:schemeClr val="tx1"/>
                </a:solidFill>
              </a:rPr>
              <a:t>    </a:t>
            </a:r>
            <a:r>
              <a:rPr lang="en-US" dirty="0">
                <a:solidFill>
                  <a:schemeClr val="tx1"/>
                </a:solidFill>
              </a:rPr>
              <a:t>(the underground part of a plant) </a:t>
            </a:r>
          </a:p>
          <a:p>
            <a:pPr lvl="1" algn="l"/>
            <a:endParaRPr lang="en-US" b="1" u="sng" dirty="0">
              <a:solidFill>
                <a:schemeClr val="tx1"/>
              </a:solidFill>
            </a:endParaRPr>
          </a:p>
          <a:p>
            <a:pPr lvl="1" algn="l"/>
            <a:r>
              <a:rPr lang="en-US" b="1" u="sng" dirty="0">
                <a:solidFill>
                  <a:schemeClr val="tx1"/>
                </a:solidFill>
              </a:rPr>
              <a:t>Tubers</a:t>
            </a:r>
            <a:r>
              <a:rPr lang="en-US" dirty="0">
                <a:solidFill>
                  <a:schemeClr val="tx1"/>
                </a:solidFill>
              </a:rPr>
              <a:t>     (a thick underground stem)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505D3-2EF8-4FA6-B626-53775BC568A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5357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28600"/>
            <a:ext cx="7772400" cy="1470025"/>
          </a:xfrm>
        </p:spPr>
        <p:txBody>
          <a:bodyPr/>
          <a:lstStyle/>
          <a:p>
            <a:r>
              <a:rPr lang="en-US" dirty="0"/>
              <a:t>Factors that Affect Starch Mixtures  </a:t>
            </a:r>
            <a:r>
              <a:rPr lang="en-US" b="1" u="sng" dirty="0"/>
              <a:t>Cont’d</a:t>
            </a:r>
            <a:r>
              <a:rPr lang="en-US" b="1" dirty="0"/>
              <a:t>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133600"/>
            <a:ext cx="8686800" cy="4495800"/>
          </a:xfrm>
        </p:spPr>
        <p:txBody>
          <a:bodyPr>
            <a:normAutofit/>
          </a:bodyPr>
          <a:lstStyle/>
          <a:p>
            <a:pPr lvl="0" algn="l"/>
            <a:r>
              <a:rPr lang="en-US" b="1" dirty="0">
                <a:solidFill>
                  <a:schemeClr val="tx1"/>
                </a:solidFill>
              </a:rPr>
              <a:t>3. </a:t>
            </a:r>
            <a:r>
              <a:rPr lang="en-US" b="1" u="sng" dirty="0">
                <a:solidFill>
                  <a:schemeClr val="tx1"/>
                </a:solidFill>
              </a:rPr>
              <a:t>Acidity</a:t>
            </a:r>
            <a:r>
              <a:rPr lang="en-US" dirty="0">
                <a:solidFill>
                  <a:schemeClr val="tx1"/>
                </a:solidFill>
              </a:rPr>
              <a:t>: </a:t>
            </a:r>
          </a:p>
          <a:p>
            <a:pPr lvl="0" algn="l"/>
            <a:endParaRPr lang="en-US" dirty="0">
              <a:solidFill>
                <a:schemeClr val="tx1"/>
              </a:solidFill>
            </a:endParaRP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</a:rPr>
              <a:t>A high degree of </a:t>
            </a:r>
            <a:r>
              <a:rPr lang="en-US" b="1" dirty="0">
                <a:solidFill>
                  <a:srgbClr val="FF0000"/>
                </a:solidFill>
              </a:rPr>
              <a:t>acidity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  <a:p>
            <a:pPr marL="914400" lvl="1" indent="-457200" algn="l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Decreases the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u="sng" dirty="0">
                <a:solidFill>
                  <a:srgbClr val="FF0000"/>
                </a:solidFill>
              </a:rPr>
              <a:t>thickening power</a:t>
            </a:r>
            <a:r>
              <a:rPr lang="en-US" b="1" dirty="0">
                <a:solidFill>
                  <a:schemeClr val="tx1"/>
                </a:solidFill>
              </a:rPr>
              <a:t> of starch</a:t>
            </a:r>
            <a:r>
              <a:rPr lang="en-US" dirty="0">
                <a:solidFill>
                  <a:schemeClr val="tx1"/>
                </a:solidFill>
              </a:rPr>
              <a:t>, </a:t>
            </a:r>
          </a:p>
          <a:p>
            <a:pPr lvl="0" algn="l"/>
            <a:endParaRPr lang="en-US" dirty="0">
              <a:solidFill>
                <a:schemeClr val="tx1"/>
              </a:solidFill>
            </a:endParaRPr>
          </a:p>
          <a:p>
            <a:pPr marL="457200" lvl="0" indent="-457200" algn="l"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chemeClr val="tx1"/>
                </a:solidFill>
              </a:rPr>
              <a:t>So </a:t>
            </a:r>
            <a:r>
              <a:rPr lang="en-US" dirty="0">
                <a:solidFill>
                  <a:schemeClr val="tx1"/>
                </a:solidFill>
              </a:rPr>
              <a:t>an acidic liquid such as </a:t>
            </a:r>
            <a:r>
              <a:rPr lang="en-US" b="1" u="sng" dirty="0">
                <a:solidFill>
                  <a:schemeClr val="tx1"/>
                </a:solidFill>
              </a:rPr>
              <a:t>lemon juice</a:t>
            </a:r>
            <a:r>
              <a:rPr lang="en-US" dirty="0">
                <a:solidFill>
                  <a:schemeClr val="tx1"/>
                </a:solidFill>
              </a:rPr>
              <a:t> for example </a:t>
            </a:r>
            <a:r>
              <a:rPr lang="en-US" b="1" dirty="0">
                <a:solidFill>
                  <a:schemeClr val="tx1"/>
                </a:solidFill>
              </a:rPr>
              <a:t>should be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u="sng" dirty="0">
                <a:solidFill>
                  <a:srgbClr val="00B050"/>
                </a:solidFill>
              </a:rPr>
              <a:t>added after cooking the starch mixture</a:t>
            </a:r>
            <a:r>
              <a:rPr lang="en-US" b="1" dirty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505D3-2EF8-4FA6-B626-53775BC568AC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9097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81000"/>
            <a:ext cx="7772400" cy="1470025"/>
          </a:xfrm>
        </p:spPr>
        <p:txBody>
          <a:bodyPr/>
          <a:lstStyle/>
          <a:p>
            <a:r>
              <a:rPr lang="en-US" dirty="0"/>
              <a:t>Factors that Affect Starch Mixtures  </a:t>
            </a:r>
            <a:r>
              <a:rPr lang="en-US" b="1" u="sng" dirty="0"/>
              <a:t>Cont’d</a:t>
            </a:r>
            <a:r>
              <a:rPr lang="en-US" b="1" dirty="0"/>
              <a:t>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133600"/>
            <a:ext cx="8686800" cy="4572000"/>
          </a:xfrm>
        </p:spPr>
        <p:txBody>
          <a:bodyPr>
            <a:normAutofit fontScale="92500" lnSpcReduction="20000"/>
          </a:bodyPr>
          <a:lstStyle/>
          <a:p>
            <a:pPr lvl="0" algn="l"/>
            <a:r>
              <a:rPr lang="en-US" b="1" dirty="0">
                <a:solidFill>
                  <a:schemeClr val="tx1"/>
                </a:solidFill>
              </a:rPr>
              <a:t>4. </a:t>
            </a:r>
            <a:r>
              <a:rPr lang="en-US" b="1" u="sng" dirty="0">
                <a:solidFill>
                  <a:schemeClr val="tx1"/>
                </a:solidFill>
              </a:rPr>
              <a:t>Sugar content</a:t>
            </a:r>
          </a:p>
          <a:p>
            <a:pPr lvl="1" algn="l"/>
            <a:endParaRPr lang="en-US" b="1" u="sng" dirty="0">
              <a:solidFill>
                <a:schemeClr val="tx1"/>
              </a:solidFill>
            </a:endParaRP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r>
              <a:rPr lang="en-US" sz="3500" b="1" u="sng" dirty="0">
                <a:solidFill>
                  <a:srgbClr val="FF0000"/>
                </a:solidFill>
              </a:rPr>
              <a:t>Too much sugar</a:t>
            </a:r>
            <a:r>
              <a:rPr lang="en-US" sz="3500" b="1" dirty="0">
                <a:solidFill>
                  <a:srgbClr val="FF0000"/>
                </a:solidFill>
              </a:rPr>
              <a:t> </a:t>
            </a:r>
          </a:p>
          <a:p>
            <a:pPr lvl="2" algn="l"/>
            <a:endParaRPr lang="en-US" sz="3500" dirty="0">
              <a:solidFill>
                <a:schemeClr val="tx1"/>
              </a:solidFill>
            </a:endParaRPr>
          </a:p>
          <a:p>
            <a:pPr marL="1371600" lvl="2" indent="-457200" algn="l">
              <a:buFont typeface="Wingdings" panose="05000000000000000000" pitchFamily="2" charset="2"/>
              <a:buChar char="Ø"/>
            </a:pPr>
            <a:r>
              <a:rPr lang="en-US" sz="3500" dirty="0">
                <a:solidFill>
                  <a:schemeClr val="tx1"/>
                </a:solidFill>
              </a:rPr>
              <a:t>Decreases </a:t>
            </a:r>
            <a:r>
              <a:rPr lang="en-US" sz="3500" b="1" u="sng" dirty="0">
                <a:solidFill>
                  <a:srgbClr val="FF0000"/>
                </a:solidFill>
              </a:rPr>
              <a:t>the thickness</a:t>
            </a:r>
            <a:r>
              <a:rPr lang="en-US" sz="3500" b="1" dirty="0">
                <a:solidFill>
                  <a:srgbClr val="FF0000"/>
                </a:solidFill>
              </a:rPr>
              <a:t> </a:t>
            </a:r>
            <a:r>
              <a:rPr lang="en-US" sz="3500" dirty="0">
                <a:solidFill>
                  <a:schemeClr val="tx1"/>
                </a:solidFill>
              </a:rPr>
              <a:t>of the paste, </a:t>
            </a:r>
          </a:p>
          <a:p>
            <a:pPr lvl="0" algn="l"/>
            <a:endParaRPr lang="en-US" dirty="0">
              <a:solidFill>
                <a:schemeClr val="tx1"/>
              </a:solidFill>
            </a:endParaRPr>
          </a:p>
          <a:p>
            <a:pPr marL="457200" lvl="0" indent="-457200" algn="l"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tx1"/>
                </a:solidFill>
              </a:rPr>
              <a:t>So </a:t>
            </a:r>
            <a:r>
              <a:rPr lang="en-US" b="1" u="sng" dirty="0">
                <a:solidFill>
                  <a:schemeClr val="tx1"/>
                </a:solidFill>
              </a:rPr>
              <a:t>if</a:t>
            </a:r>
            <a:r>
              <a:rPr lang="en-US" dirty="0">
                <a:solidFill>
                  <a:schemeClr val="tx1"/>
                </a:solidFill>
              </a:rPr>
              <a:t> the </a:t>
            </a:r>
            <a:r>
              <a:rPr lang="en-US" b="1" u="sng" dirty="0">
                <a:solidFill>
                  <a:schemeClr val="tx1"/>
                </a:solidFill>
              </a:rPr>
              <a:t>recipe</a:t>
            </a:r>
            <a:r>
              <a:rPr lang="en-US" dirty="0">
                <a:solidFill>
                  <a:schemeClr val="tx1"/>
                </a:solidFill>
              </a:rPr>
              <a:t> calls for a </a:t>
            </a:r>
            <a:r>
              <a:rPr lang="en-US" b="1" u="sng" dirty="0">
                <a:solidFill>
                  <a:schemeClr val="tx1"/>
                </a:solidFill>
              </a:rPr>
              <a:t>large amount of sugar</a:t>
            </a:r>
            <a:r>
              <a:rPr lang="en-US" dirty="0">
                <a:solidFill>
                  <a:schemeClr val="tx1"/>
                </a:solidFill>
              </a:rPr>
              <a:t>, </a:t>
            </a:r>
          </a:p>
          <a:p>
            <a:pPr lvl="0" algn="l"/>
            <a:endParaRPr lang="en-US" dirty="0">
              <a:solidFill>
                <a:schemeClr val="tx1"/>
              </a:solidFill>
            </a:endParaRP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r>
              <a:rPr lang="en-US" sz="3500" dirty="0">
                <a:solidFill>
                  <a:schemeClr val="tx1"/>
                </a:solidFill>
              </a:rPr>
              <a:t>Add </a:t>
            </a:r>
            <a:r>
              <a:rPr lang="en-US" sz="3500" b="1" u="sng" dirty="0">
                <a:solidFill>
                  <a:srgbClr val="00B050"/>
                </a:solidFill>
              </a:rPr>
              <a:t>part</a:t>
            </a:r>
            <a:r>
              <a:rPr lang="en-US" sz="3500" dirty="0">
                <a:solidFill>
                  <a:schemeClr val="tx1"/>
                </a:solidFill>
              </a:rPr>
              <a:t> of it </a:t>
            </a:r>
            <a:r>
              <a:rPr lang="en-US" sz="3500" b="1" u="sng" dirty="0">
                <a:solidFill>
                  <a:srgbClr val="00B050"/>
                </a:solidFill>
              </a:rPr>
              <a:t>before cooking</a:t>
            </a:r>
            <a:r>
              <a:rPr lang="en-US" sz="3500" dirty="0">
                <a:solidFill>
                  <a:srgbClr val="00B050"/>
                </a:solidFill>
              </a:rPr>
              <a:t> </a:t>
            </a:r>
            <a:r>
              <a:rPr lang="en-US" sz="3500" dirty="0">
                <a:solidFill>
                  <a:schemeClr val="tx1"/>
                </a:solidFill>
              </a:rPr>
              <a:t>and </a:t>
            </a:r>
            <a:r>
              <a:rPr lang="en-US" sz="3500" b="1" u="sng" dirty="0">
                <a:solidFill>
                  <a:srgbClr val="00B050"/>
                </a:solidFill>
              </a:rPr>
              <a:t>part</a:t>
            </a:r>
            <a:r>
              <a:rPr lang="en-US" sz="3500" dirty="0">
                <a:solidFill>
                  <a:srgbClr val="00B050"/>
                </a:solidFill>
              </a:rPr>
              <a:t>  </a:t>
            </a:r>
            <a:r>
              <a:rPr lang="en-US" sz="3500" b="1" u="sng" dirty="0">
                <a:solidFill>
                  <a:srgbClr val="00B050"/>
                </a:solidFill>
              </a:rPr>
              <a:t>after the paste has thickened</a:t>
            </a:r>
            <a:r>
              <a:rPr lang="en-US" sz="3500" b="1" dirty="0">
                <a:solidFill>
                  <a:schemeClr val="tx1"/>
                </a:solidFill>
              </a:rPr>
              <a:t>.</a:t>
            </a:r>
            <a:endParaRPr lang="en-US" sz="3500" dirty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505D3-2EF8-4FA6-B626-53775BC568AC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9485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52400"/>
            <a:ext cx="7772400" cy="1470025"/>
          </a:xfrm>
        </p:spPr>
        <p:txBody>
          <a:bodyPr/>
          <a:lstStyle/>
          <a:p>
            <a:r>
              <a:rPr lang="en-US" b="1" dirty="0"/>
              <a:t>Starch Cookery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676400"/>
            <a:ext cx="8382000" cy="4953000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To </a:t>
            </a:r>
            <a:r>
              <a:rPr lang="en-US" b="1" u="sng" dirty="0">
                <a:solidFill>
                  <a:srgbClr val="00B050"/>
                </a:solidFill>
              </a:rPr>
              <a:t>avoid lump formation</a:t>
            </a:r>
            <a:r>
              <a:rPr lang="en-US" dirty="0">
                <a:solidFill>
                  <a:schemeClr val="tx1"/>
                </a:solidFill>
              </a:rPr>
              <a:t>: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lvl="1" algn="l"/>
            <a:r>
              <a:rPr lang="en-US" b="1" dirty="0">
                <a:solidFill>
                  <a:schemeClr val="tx1"/>
                </a:solidFill>
              </a:rPr>
              <a:t>1. </a:t>
            </a:r>
            <a:r>
              <a:rPr lang="en-US" b="1" u="sng" dirty="0">
                <a:solidFill>
                  <a:schemeClr val="tx1"/>
                </a:solidFill>
              </a:rPr>
              <a:t>Disperse starch</a:t>
            </a:r>
            <a:r>
              <a:rPr lang="en-US" dirty="0">
                <a:solidFill>
                  <a:schemeClr val="tx1"/>
                </a:solidFill>
              </a:rPr>
              <a:t>    </a:t>
            </a:r>
            <a:r>
              <a:rPr lang="en-US" b="1" u="sng" dirty="0">
                <a:solidFill>
                  <a:srgbClr val="00B050"/>
                </a:solidFill>
              </a:rPr>
              <a:t>in melted fat</a:t>
            </a:r>
            <a:r>
              <a:rPr lang="en-US" b="1" u="sng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to make a </a:t>
            </a:r>
            <a:r>
              <a:rPr lang="en-US" b="1" u="sng" dirty="0">
                <a:solidFill>
                  <a:schemeClr val="tx1"/>
                </a:solidFill>
              </a:rPr>
              <a:t>roux</a:t>
            </a:r>
          </a:p>
          <a:p>
            <a:pPr lvl="1" algn="l"/>
            <a:r>
              <a:rPr lang="en-US" dirty="0">
                <a:solidFill>
                  <a:schemeClr val="tx1"/>
                </a:solidFill>
              </a:rPr>
              <a:t>Or </a:t>
            </a:r>
          </a:p>
          <a:p>
            <a:pPr lvl="1" algn="l"/>
            <a:r>
              <a:rPr lang="en-US" b="1" dirty="0">
                <a:solidFill>
                  <a:schemeClr val="tx1"/>
                </a:solidFill>
              </a:rPr>
              <a:t>2. </a:t>
            </a:r>
            <a:r>
              <a:rPr lang="en-US" b="1" u="sng" dirty="0">
                <a:solidFill>
                  <a:schemeClr val="tx1"/>
                </a:solidFill>
              </a:rPr>
              <a:t>Mix starch</a:t>
            </a:r>
            <a:r>
              <a:rPr lang="en-US" dirty="0">
                <a:solidFill>
                  <a:schemeClr val="tx1"/>
                </a:solidFill>
              </a:rPr>
              <a:t>     </a:t>
            </a:r>
            <a:r>
              <a:rPr lang="en-US" b="1" u="sng" dirty="0">
                <a:solidFill>
                  <a:srgbClr val="00B050"/>
                </a:solidFill>
              </a:rPr>
              <a:t>with cold liquid </a:t>
            </a:r>
            <a:r>
              <a:rPr lang="en-US" dirty="0">
                <a:solidFill>
                  <a:schemeClr val="tx1"/>
                </a:solidFill>
              </a:rPr>
              <a:t>to make a </a:t>
            </a:r>
            <a:r>
              <a:rPr lang="en-US" b="1" u="sng" dirty="0">
                <a:solidFill>
                  <a:schemeClr val="tx1"/>
                </a:solidFill>
              </a:rPr>
              <a:t>slurry</a:t>
            </a:r>
          </a:p>
          <a:p>
            <a:pPr lvl="1" algn="l"/>
            <a:r>
              <a:rPr lang="en-US" dirty="0">
                <a:solidFill>
                  <a:schemeClr val="tx1"/>
                </a:solidFill>
              </a:rPr>
              <a:t>Or </a:t>
            </a:r>
          </a:p>
          <a:p>
            <a:pPr lvl="1" algn="l"/>
            <a:r>
              <a:rPr lang="en-US" b="1" dirty="0">
                <a:solidFill>
                  <a:schemeClr val="tx1"/>
                </a:solidFill>
              </a:rPr>
              <a:t>3. </a:t>
            </a:r>
            <a:r>
              <a:rPr lang="en-US" b="1" u="sng" dirty="0">
                <a:solidFill>
                  <a:schemeClr val="tx1"/>
                </a:solidFill>
              </a:rPr>
              <a:t>Blend starch</a:t>
            </a:r>
            <a:r>
              <a:rPr lang="en-US" dirty="0">
                <a:solidFill>
                  <a:schemeClr val="tx1"/>
                </a:solidFill>
              </a:rPr>
              <a:t>     </a:t>
            </a:r>
            <a:r>
              <a:rPr lang="en-US" b="1" u="sng" dirty="0">
                <a:solidFill>
                  <a:srgbClr val="00B050"/>
                </a:solidFill>
              </a:rPr>
              <a:t>with sugar </a:t>
            </a:r>
            <a:r>
              <a:rPr lang="en-US" dirty="0">
                <a:solidFill>
                  <a:schemeClr val="tx1"/>
                </a:solidFill>
              </a:rPr>
              <a:t>to make </a:t>
            </a:r>
            <a:r>
              <a:rPr lang="en-US" b="1" u="sng" dirty="0">
                <a:solidFill>
                  <a:schemeClr val="tx1"/>
                </a:solidFill>
              </a:rPr>
              <a:t>puddings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505D3-2EF8-4FA6-B626-53775BC568AC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5454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0"/>
            <a:ext cx="7772400" cy="1470025"/>
          </a:xfrm>
        </p:spPr>
        <p:txBody>
          <a:bodyPr/>
          <a:lstStyle/>
          <a:p>
            <a:r>
              <a:rPr lang="en-US" b="1" dirty="0"/>
              <a:t>Starch Cookery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295400"/>
            <a:ext cx="8839200" cy="5410200"/>
          </a:xfrm>
        </p:spPr>
        <p:txBody>
          <a:bodyPr>
            <a:normAutofit/>
          </a:bodyPr>
          <a:lstStyle/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sz="4400" b="1" u="sng" dirty="0">
                <a:solidFill>
                  <a:schemeClr val="tx1"/>
                </a:solidFill>
              </a:rPr>
              <a:t>Roux</a:t>
            </a: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r>
              <a:rPr lang="en-US" sz="3200" dirty="0">
                <a:solidFill>
                  <a:schemeClr val="tx1"/>
                </a:solidFill>
              </a:rPr>
              <a:t>Is a </a:t>
            </a:r>
            <a:r>
              <a:rPr lang="en-US" sz="3200" b="1" u="sng" dirty="0">
                <a:solidFill>
                  <a:schemeClr val="tx1"/>
                </a:solidFill>
              </a:rPr>
              <a:t>mixture</a:t>
            </a:r>
            <a:r>
              <a:rPr lang="en-US" sz="3200" dirty="0">
                <a:solidFill>
                  <a:schemeClr val="tx1"/>
                </a:solidFill>
              </a:rPr>
              <a:t> of </a:t>
            </a:r>
            <a:r>
              <a:rPr lang="en-US" sz="3200" b="1" u="sng" dirty="0">
                <a:solidFill>
                  <a:schemeClr val="tx1"/>
                </a:solidFill>
              </a:rPr>
              <a:t>starch</a:t>
            </a:r>
            <a:r>
              <a:rPr lang="en-US" sz="3200" dirty="0">
                <a:solidFill>
                  <a:schemeClr val="tx1"/>
                </a:solidFill>
              </a:rPr>
              <a:t> and </a:t>
            </a:r>
            <a:r>
              <a:rPr lang="en-US" sz="3200" b="1" u="sng" dirty="0">
                <a:solidFill>
                  <a:schemeClr val="tx1"/>
                </a:solidFill>
              </a:rPr>
              <a:t>liquid</a:t>
            </a: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r>
              <a:rPr lang="en-US" sz="3200" dirty="0">
                <a:solidFill>
                  <a:schemeClr val="tx1"/>
                </a:solidFill>
              </a:rPr>
              <a:t>Is used in making </a:t>
            </a:r>
            <a:r>
              <a:rPr lang="en-US" sz="3200" b="1" u="sng" dirty="0">
                <a:solidFill>
                  <a:schemeClr val="tx1"/>
                </a:solidFill>
              </a:rPr>
              <a:t>sauces</a:t>
            </a:r>
            <a:r>
              <a:rPr lang="en-US" sz="3200" dirty="0">
                <a:solidFill>
                  <a:schemeClr val="tx1"/>
                </a:solidFill>
              </a:rPr>
              <a:t> and </a:t>
            </a:r>
            <a:r>
              <a:rPr lang="en-US" sz="3200" b="1" u="sng" dirty="0">
                <a:solidFill>
                  <a:schemeClr val="tx1"/>
                </a:solidFill>
              </a:rPr>
              <a:t>gravies</a:t>
            </a:r>
            <a:endParaRPr lang="en-US" sz="3200" dirty="0">
              <a:solidFill>
                <a:schemeClr val="tx1"/>
              </a:solidFill>
            </a:endParaRP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r>
              <a:rPr lang="en-US" sz="3200" dirty="0">
                <a:solidFill>
                  <a:schemeClr val="tx1"/>
                </a:solidFill>
              </a:rPr>
              <a:t>Can be:</a:t>
            </a:r>
            <a:r>
              <a:rPr lang="en-US" sz="3200" u="sng" dirty="0">
                <a:solidFill>
                  <a:schemeClr val="tx1"/>
                </a:solidFill>
              </a:rPr>
              <a:t> </a:t>
            </a:r>
          </a:p>
          <a:p>
            <a:pPr marL="1371600" lvl="2" indent="-457200" algn="l">
              <a:buFont typeface="Wingdings" panose="05000000000000000000" pitchFamily="2" charset="2"/>
              <a:buChar char="ü"/>
            </a:pPr>
            <a:r>
              <a:rPr lang="en-US" sz="3200" b="1" u="sng" dirty="0">
                <a:solidFill>
                  <a:schemeClr val="tx1"/>
                </a:solidFill>
              </a:rPr>
              <a:t>Brown or blond </a:t>
            </a:r>
          </a:p>
          <a:p>
            <a:pPr marL="1371600" lvl="2" indent="-457200" algn="l">
              <a:buFont typeface="Wingdings" panose="05000000000000000000" pitchFamily="2" charset="2"/>
              <a:buChar char="ü"/>
            </a:pPr>
            <a:r>
              <a:rPr lang="en-US" sz="3200" b="1" u="sng" dirty="0">
                <a:solidFill>
                  <a:schemeClr val="tx1"/>
                </a:solidFill>
              </a:rPr>
              <a:t>White</a:t>
            </a:r>
          </a:p>
          <a:p>
            <a:pPr lvl="1" algn="l"/>
            <a:r>
              <a:rPr lang="en-US" dirty="0">
                <a:solidFill>
                  <a:schemeClr val="tx1"/>
                </a:solidFill>
              </a:rPr>
              <a:t> </a:t>
            </a:r>
          </a:p>
          <a:p>
            <a:pPr lvl="0" algn="l"/>
            <a:endParaRPr lang="en-US" dirty="0">
              <a:solidFill>
                <a:schemeClr val="tx1"/>
              </a:solidFill>
            </a:endParaRPr>
          </a:p>
          <a:p>
            <a:pPr algn="l"/>
            <a:r>
              <a:rPr lang="en-US" dirty="0">
                <a:solidFill>
                  <a:schemeClr val="tx1"/>
                </a:solidFill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505D3-2EF8-4FA6-B626-53775BC568AC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6316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52400"/>
            <a:ext cx="7772400" cy="1470025"/>
          </a:xfrm>
        </p:spPr>
        <p:txBody>
          <a:bodyPr/>
          <a:lstStyle/>
          <a:p>
            <a:r>
              <a:rPr lang="en-US" b="1" dirty="0"/>
              <a:t>Brown Roux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447800"/>
            <a:ext cx="8915400" cy="5257800"/>
          </a:xfrm>
        </p:spPr>
        <p:txBody>
          <a:bodyPr>
            <a:normAutofit fontScale="85000" lnSpcReduction="10000"/>
          </a:bodyPr>
          <a:lstStyle/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Is a mixture of </a:t>
            </a:r>
            <a:r>
              <a:rPr lang="en-US" b="1" u="sng" dirty="0">
                <a:solidFill>
                  <a:schemeClr val="tx1"/>
                </a:solidFill>
              </a:rPr>
              <a:t>equal parts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b="1" dirty="0">
                <a:solidFill>
                  <a:schemeClr val="tx1"/>
                </a:solidFill>
              </a:rPr>
              <a:t>by weight</a:t>
            </a:r>
            <a:r>
              <a:rPr lang="en-US" dirty="0">
                <a:solidFill>
                  <a:schemeClr val="tx1"/>
                </a:solidFill>
              </a:rPr>
              <a:t>, of:</a:t>
            </a:r>
          </a:p>
          <a:p>
            <a:pPr lvl="0" algn="l"/>
            <a:endParaRPr lang="en-US" dirty="0">
              <a:solidFill>
                <a:schemeClr val="tx1"/>
              </a:solidFill>
            </a:endParaRP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r>
              <a:rPr lang="en-US" b="1" u="sng" dirty="0">
                <a:solidFill>
                  <a:schemeClr val="tx1"/>
                </a:solidFill>
              </a:rPr>
              <a:t>Flour</a:t>
            </a:r>
            <a:r>
              <a:rPr lang="en-US" b="1" dirty="0">
                <a:solidFill>
                  <a:schemeClr val="tx1"/>
                </a:solidFill>
              </a:rPr>
              <a:t>    </a:t>
            </a:r>
            <a:r>
              <a:rPr lang="en-US" dirty="0">
                <a:solidFill>
                  <a:schemeClr val="tx1"/>
                </a:solidFill>
              </a:rPr>
              <a:t>and</a:t>
            </a:r>
            <a:endParaRPr lang="en-US" b="1" u="sng" dirty="0">
              <a:solidFill>
                <a:schemeClr val="tx1"/>
              </a:solidFill>
            </a:endParaRP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r>
              <a:rPr lang="en-US" b="1" u="sng" dirty="0">
                <a:solidFill>
                  <a:schemeClr val="tx1"/>
                </a:solidFill>
              </a:rPr>
              <a:t>Fat </a:t>
            </a:r>
          </a:p>
          <a:p>
            <a:pPr marL="1257300" lvl="2" indent="-342900" algn="l">
              <a:buFont typeface="Wingdings" panose="05000000000000000000" pitchFamily="2" charset="2"/>
              <a:buChar char="ü"/>
            </a:pPr>
            <a:r>
              <a:rPr lang="en-US" sz="2800" b="1" u="sng" dirty="0">
                <a:solidFill>
                  <a:schemeClr val="tx1"/>
                </a:solidFill>
              </a:rPr>
              <a:t>Cooked together</a:t>
            </a:r>
            <a:r>
              <a:rPr lang="en-US" sz="2800" dirty="0">
                <a:solidFill>
                  <a:schemeClr val="tx1"/>
                </a:solidFill>
              </a:rPr>
              <a:t> until a </a:t>
            </a:r>
            <a:r>
              <a:rPr lang="en-US" sz="2800" b="1" u="sng" dirty="0">
                <a:solidFill>
                  <a:schemeClr val="tx1"/>
                </a:solidFill>
              </a:rPr>
              <a:t>dark color</a:t>
            </a:r>
            <a:r>
              <a:rPr lang="en-US" sz="2800" u="sng" dirty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and </a:t>
            </a:r>
            <a:r>
              <a:rPr lang="en-US" sz="2800" b="1" u="sng" dirty="0">
                <a:solidFill>
                  <a:schemeClr val="tx1"/>
                </a:solidFill>
              </a:rPr>
              <a:t>nutty aroma</a:t>
            </a:r>
            <a:r>
              <a:rPr lang="en-US" sz="2800" dirty="0">
                <a:solidFill>
                  <a:schemeClr val="tx1"/>
                </a:solidFill>
              </a:rPr>
              <a:t>   </a:t>
            </a:r>
            <a:r>
              <a:rPr lang="en-US" sz="2800" b="1" u="sng" dirty="0">
                <a:solidFill>
                  <a:schemeClr val="tx1"/>
                </a:solidFill>
              </a:rPr>
              <a:t>develop</a:t>
            </a:r>
            <a:r>
              <a:rPr lang="en-US" dirty="0">
                <a:solidFill>
                  <a:schemeClr val="tx1"/>
                </a:solidFill>
              </a:rPr>
              <a:t>. </a:t>
            </a:r>
          </a:p>
          <a:p>
            <a:pPr lvl="0" algn="l"/>
            <a:endParaRPr lang="en-US" dirty="0">
              <a:solidFill>
                <a:schemeClr val="tx1"/>
              </a:solidFill>
            </a:endParaRPr>
          </a:p>
          <a:p>
            <a:pPr marL="457200" lvl="0" indent="-457200" algn="l"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tx1"/>
                </a:solidFill>
              </a:rPr>
              <a:t>Brown roux </a:t>
            </a:r>
            <a:r>
              <a:rPr lang="en-US" b="1" u="sng" dirty="0">
                <a:solidFill>
                  <a:srgbClr val="00B050"/>
                </a:solidFill>
              </a:rPr>
              <a:t>enhances</a:t>
            </a:r>
            <a:r>
              <a:rPr lang="en-US" dirty="0">
                <a:solidFill>
                  <a:schemeClr val="tx1"/>
                </a:solidFill>
              </a:rPr>
              <a:t> the </a:t>
            </a:r>
            <a:r>
              <a:rPr lang="en-US" b="1" u="sng" dirty="0">
                <a:solidFill>
                  <a:schemeClr val="tx1"/>
                </a:solidFill>
              </a:rPr>
              <a:t>flavor</a:t>
            </a:r>
            <a:r>
              <a:rPr lang="en-US" dirty="0">
                <a:solidFill>
                  <a:schemeClr val="tx1"/>
                </a:solidFill>
              </a:rPr>
              <a:t> of </a:t>
            </a:r>
            <a:r>
              <a:rPr lang="en-US" b="1" u="sng" dirty="0">
                <a:solidFill>
                  <a:schemeClr val="tx1"/>
                </a:solidFill>
              </a:rPr>
              <a:t>sauces</a:t>
            </a:r>
            <a:r>
              <a:rPr lang="en-US" dirty="0">
                <a:solidFill>
                  <a:schemeClr val="tx1"/>
                </a:solidFill>
              </a:rPr>
              <a:t> and </a:t>
            </a:r>
            <a:r>
              <a:rPr lang="en-US" b="1" u="sng" dirty="0">
                <a:solidFill>
                  <a:schemeClr val="tx1"/>
                </a:solidFill>
              </a:rPr>
              <a:t>gravies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marL="457200" lvl="0" indent="-457200" algn="l">
              <a:buFont typeface="Wingdings" panose="05000000000000000000" pitchFamily="2" charset="2"/>
              <a:buChar char="v"/>
            </a:pPr>
            <a:endParaRPr lang="en-US" dirty="0">
              <a:solidFill>
                <a:schemeClr val="tx1"/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en-US" b="1" u="sng" dirty="0">
                <a:solidFill>
                  <a:schemeClr val="tx1"/>
                </a:solidFill>
              </a:rPr>
              <a:t>Brown roux:</a:t>
            </a:r>
            <a:endParaRPr lang="en-US" dirty="0">
              <a:solidFill>
                <a:schemeClr val="tx1"/>
              </a:solidFill>
            </a:endParaRP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</a:rPr>
              <a:t>Will have </a:t>
            </a:r>
            <a:r>
              <a:rPr lang="en-US" b="1" u="sng" dirty="0">
                <a:solidFill>
                  <a:srgbClr val="00B050"/>
                </a:solidFill>
              </a:rPr>
              <a:t>less thickening power</a:t>
            </a:r>
            <a:r>
              <a:rPr lang="en-US" dirty="0">
                <a:solidFill>
                  <a:srgbClr val="00B050"/>
                </a:solidFill>
              </a:rPr>
              <a:t>   </a:t>
            </a:r>
            <a:r>
              <a:rPr lang="en-US" b="1" u="sng" dirty="0">
                <a:solidFill>
                  <a:schemeClr val="tx1"/>
                </a:solidFill>
              </a:rPr>
              <a:t>compared to</a:t>
            </a:r>
            <a:r>
              <a:rPr lang="en-US" dirty="0">
                <a:solidFill>
                  <a:schemeClr val="tx1"/>
                </a:solidFill>
              </a:rPr>
              <a:t>     </a:t>
            </a:r>
            <a:r>
              <a:rPr lang="en-US" b="1" u="sng" dirty="0">
                <a:solidFill>
                  <a:schemeClr val="tx1"/>
                </a:solidFill>
              </a:rPr>
              <a:t>white roux</a:t>
            </a:r>
            <a:r>
              <a:rPr lang="en-US" dirty="0">
                <a:solidFill>
                  <a:schemeClr val="tx1"/>
                </a:solidFill>
              </a:rPr>
              <a:t>   </a:t>
            </a:r>
          </a:p>
          <a:p>
            <a:pPr lvl="0" algn="l"/>
            <a:endParaRPr lang="en-US" dirty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505D3-2EF8-4FA6-B626-53775BC568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0938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Brown Roux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1" y="1602552"/>
            <a:ext cx="4981674" cy="3731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505D3-2EF8-4FA6-B626-53775BC568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9602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2116" y="274638"/>
            <a:ext cx="4164683" cy="1143000"/>
          </a:xfrm>
        </p:spPr>
        <p:txBody>
          <a:bodyPr/>
          <a:lstStyle/>
          <a:p>
            <a:r>
              <a:rPr lang="en-US" b="1" dirty="0"/>
              <a:t>Gravy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117" y="1752600"/>
            <a:ext cx="4451916" cy="3334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505D3-2EF8-4FA6-B626-53775BC568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609600"/>
            <a:ext cx="3886200" cy="5247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</a:rPr>
              <a:t>How to make gravy</a:t>
            </a:r>
          </a:p>
          <a:p>
            <a:endParaRPr lang="en-US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b="1" dirty="0">
                <a:solidFill>
                  <a:prstClr val="black"/>
                </a:solidFill>
              </a:rPr>
              <a:t>2</a:t>
            </a:r>
            <a:r>
              <a:rPr lang="en-US" sz="1900" dirty="0">
                <a:solidFill>
                  <a:prstClr val="black"/>
                </a:solidFill>
              </a:rPr>
              <a:t> Tbsp. of </a:t>
            </a:r>
            <a:r>
              <a:rPr lang="en-US" sz="1900" b="1" u="sng" dirty="0">
                <a:solidFill>
                  <a:prstClr val="black"/>
                </a:solidFill>
              </a:rPr>
              <a:t>dripping</a:t>
            </a:r>
            <a:r>
              <a:rPr lang="en-US" sz="1900" dirty="0">
                <a:solidFill>
                  <a:prstClr val="black"/>
                </a:solidFill>
              </a:rPr>
              <a:t> or </a:t>
            </a:r>
            <a:r>
              <a:rPr lang="en-US" sz="1900" b="1" u="sng" dirty="0">
                <a:solidFill>
                  <a:prstClr val="black"/>
                </a:solidFill>
              </a:rPr>
              <a:t>other fat</a:t>
            </a:r>
            <a:r>
              <a:rPr lang="en-US" sz="1900" dirty="0">
                <a:solidFill>
                  <a:prstClr val="black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900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b="1" dirty="0">
                <a:solidFill>
                  <a:prstClr val="black"/>
                </a:solidFill>
              </a:rPr>
              <a:t>2</a:t>
            </a:r>
            <a:r>
              <a:rPr lang="en-US" sz="1900" dirty="0">
                <a:solidFill>
                  <a:prstClr val="black"/>
                </a:solidFill>
              </a:rPr>
              <a:t> Tbsps. of </a:t>
            </a:r>
            <a:r>
              <a:rPr lang="en-US" sz="1900" b="1" u="sng" dirty="0">
                <a:solidFill>
                  <a:prstClr val="black"/>
                </a:solidFill>
              </a:rPr>
              <a:t>flour</a:t>
            </a:r>
            <a:r>
              <a:rPr lang="en-US" sz="1900" dirty="0">
                <a:solidFill>
                  <a:prstClr val="black"/>
                </a:solidFill>
              </a:rPr>
              <a:t>.</a:t>
            </a:r>
          </a:p>
          <a:p>
            <a:endParaRPr lang="en-US" sz="1900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b="1" u="sng" dirty="0">
                <a:solidFill>
                  <a:prstClr val="black"/>
                </a:solidFill>
              </a:rPr>
              <a:t>Stir over heat to brown the flour</a:t>
            </a:r>
            <a:r>
              <a:rPr lang="en-US" sz="1900" dirty="0">
                <a:solidFill>
                  <a:prstClr val="black"/>
                </a:solidFill>
              </a:rPr>
              <a:t>,  </a:t>
            </a:r>
            <a:r>
              <a:rPr lang="en-US" sz="1900" b="1" u="sng" dirty="0">
                <a:solidFill>
                  <a:prstClr val="black"/>
                </a:solidFill>
              </a:rPr>
              <a:t>stirring constantly</a:t>
            </a:r>
            <a:r>
              <a:rPr lang="en-US" sz="1900" dirty="0">
                <a:solidFill>
                  <a:prstClr val="black"/>
                </a:solidFill>
              </a:rPr>
              <a:t>.</a:t>
            </a:r>
          </a:p>
          <a:p>
            <a:endParaRPr lang="en-US" sz="1900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prstClr val="black"/>
                </a:solidFill>
              </a:rPr>
              <a:t>Add </a:t>
            </a:r>
            <a:r>
              <a:rPr lang="en-US" sz="1900" b="1" u="sng" dirty="0">
                <a:solidFill>
                  <a:prstClr val="black"/>
                </a:solidFill>
              </a:rPr>
              <a:t>2 c of stock and stir</a:t>
            </a:r>
            <a:r>
              <a:rPr lang="en-US" sz="1900" dirty="0">
                <a:solidFill>
                  <a:prstClr val="black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900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b="1" u="sng" dirty="0">
                <a:solidFill>
                  <a:prstClr val="black"/>
                </a:solidFill>
              </a:rPr>
              <a:t>Continue stirring</a:t>
            </a:r>
            <a:r>
              <a:rPr lang="en-US" sz="1900" dirty="0">
                <a:solidFill>
                  <a:prstClr val="black"/>
                </a:solidFill>
              </a:rPr>
              <a:t>  over heat until the flour has </a:t>
            </a:r>
            <a:r>
              <a:rPr lang="en-US" sz="1900" b="1" u="sng" dirty="0">
                <a:solidFill>
                  <a:prstClr val="black"/>
                </a:solidFill>
              </a:rPr>
              <a:t>thickened</a:t>
            </a:r>
            <a:r>
              <a:rPr lang="en-US" sz="1900" dirty="0">
                <a:solidFill>
                  <a:prstClr val="black"/>
                </a:solidFill>
              </a:rPr>
              <a:t> and the </a:t>
            </a:r>
            <a:r>
              <a:rPr lang="en-US" sz="1900" b="1" u="sng" dirty="0">
                <a:solidFill>
                  <a:prstClr val="black"/>
                </a:solidFill>
              </a:rPr>
              <a:t>gravy is smooth</a:t>
            </a:r>
            <a:r>
              <a:rPr lang="en-US" sz="1900" dirty="0">
                <a:solidFill>
                  <a:prstClr val="black"/>
                </a:solidFill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900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b="1" u="sng" dirty="0">
                <a:solidFill>
                  <a:prstClr val="black"/>
                </a:solidFill>
              </a:rPr>
              <a:t>Season</a:t>
            </a:r>
            <a:r>
              <a:rPr lang="en-US" sz="1900" dirty="0">
                <a:solidFill>
                  <a:prstClr val="black"/>
                </a:solidFill>
              </a:rPr>
              <a:t> the gravy with </a:t>
            </a:r>
            <a:r>
              <a:rPr lang="en-US" sz="1900" b="1" u="sng" dirty="0">
                <a:solidFill>
                  <a:prstClr val="black"/>
                </a:solidFill>
              </a:rPr>
              <a:t>salt</a:t>
            </a:r>
            <a:r>
              <a:rPr lang="en-US" sz="1900" dirty="0">
                <a:solidFill>
                  <a:prstClr val="black"/>
                </a:solidFill>
              </a:rPr>
              <a:t> and </a:t>
            </a:r>
            <a:r>
              <a:rPr lang="en-US" sz="1900" b="1" u="sng" dirty="0">
                <a:solidFill>
                  <a:prstClr val="black"/>
                </a:solidFill>
              </a:rPr>
              <a:t>pepper</a:t>
            </a:r>
            <a:r>
              <a:rPr lang="en-US" sz="1900" dirty="0">
                <a:solidFill>
                  <a:prstClr val="black"/>
                </a:solidFill>
              </a:rPr>
              <a:t> and </a:t>
            </a:r>
            <a:r>
              <a:rPr lang="en-US" sz="1900" b="1" u="sng" dirty="0">
                <a:solidFill>
                  <a:prstClr val="black"/>
                </a:solidFill>
              </a:rPr>
              <a:t>herbs</a:t>
            </a:r>
            <a:r>
              <a:rPr lang="en-US" sz="1900" dirty="0">
                <a:solidFill>
                  <a:prstClr val="black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472363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Gravy on Meat and Mashed Potatoes</a:t>
            </a:r>
            <a:br>
              <a:rPr lang="en-US" b="1" dirty="0"/>
            </a:br>
            <a:br>
              <a:rPr lang="en-US" b="1" dirty="0"/>
            </a:br>
            <a:endParaRPr lang="en-US" sz="1800" b="1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73" y="1676401"/>
            <a:ext cx="7887855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505D3-2EF8-4FA6-B626-53775BC568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0704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28600"/>
            <a:ext cx="7772400" cy="1470025"/>
          </a:xfrm>
        </p:spPr>
        <p:txBody>
          <a:bodyPr/>
          <a:lstStyle/>
          <a:p>
            <a:r>
              <a:rPr lang="en-US" b="1" dirty="0"/>
              <a:t>Roux Preparation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752600"/>
            <a:ext cx="8534400" cy="4876800"/>
          </a:xfrm>
        </p:spPr>
        <p:txBody>
          <a:bodyPr>
            <a:normAutofit fontScale="92500" lnSpcReduction="10000"/>
          </a:bodyPr>
          <a:lstStyle/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Depending on the product, </a:t>
            </a:r>
            <a:r>
              <a:rPr lang="en-US" b="1" u="sng" dirty="0">
                <a:solidFill>
                  <a:schemeClr val="tx1"/>
                </a:solidFill>
              </a:rPr>
              <a:t>either starch or flour</a:t>
            </a:r>
            <a:r>
              <a:rPr lang="en-US" dirty="0">
                <a:solidFill>
                  <a:schemeClr val="tx1"/>
                </a:solidFill>
              </a:rPr>
              <a:t> is used for making the roux.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algn="l"/>
            <a:r>
              <a:rPr lang="en-US" dirty="0">
                <a:solidFill>
                  <a:schemeClr val="tx1"/>
                </a:solidFill>
              </a:rPr>
              <a:t>e.g. 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For </a:t>
            </a:r>
            <a:r>
              <a:rPr lang="en-US" b="1" u="sng" dirty="0">
                <a:solidFill>
                  <a:schemeClr val="tx1"/>
                </a:solidFill>
              </a:rPr>
              <a:t>brown gravy</a:t>
            </a:r>
            <a:r>
              <a:rPr lang="en-US" b="1" dirty="0">
                <a:solidFill>
                  <a:schemeClr val="tx1"/>
                </a:solidFill>
              </a:rPr>
              <a:t>          </a:t>
            </a:r>
            <a:r>
              <a:rPr lang="en-US" b="1" u="sng" dirty="0">
                <a:solidFill>
                  <a:schemeClr val="tx1"/>
                </a:solidFill>
              </a:rPr>
              <a:t>flour is used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lvl="0" algn="l"/>
            <a:endParaRPr lang="en-US" u="sng" dirty="0">
              <a:solidFill>
                <a:schemeClr val="tx1"/>
              </a:solidFill>
            </a:endParaRP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For </a:t>
            </a:r>
            <a:r>
              <a:rPr lang="en-US" b="1" u="sng" dirty="0">
                <a:solidFill>
                  <a:schemeClr val="tx1"/>
                </a:solidFill>
              </a:rPr>
              <a:t>stir fried vegetables</a:t>
            </a:r>
            <a:r>
              <a:rPr lang="en-US" dirty="0">
                <a:solidFill>
                  <a:schemeClr val="tx1"/>
                </a:solidFill>
              </a:rPr>
              <a:t> it is </a:t>
            </a:r>
            <a:r>
              <a:rPr lang="en-US" b="1" u="sng" dirty="0">
                <a:solidFill>
                  <a:schemeClr val="tx1"/>
                </a:solidFill>
              </a:rPr>
              <a:t>better to use</a:t>
            </a:r>
            <a:r>
              <a:rPr lang="en-US" b="1" dirty="0">
                <a:solidFill>
                  <a:schemeClr val="tx1"/>
                </a:solidFill>
              </a:rPr>
              <a:t>   </a:t>
            </a:r>
            <a:r>
              <a:rPr lang="en-US" dirty="0">
                <a:solidFill>
                  <a:schemeClr val="tx1"/>
                </a:solidFill>
              </a:rPr>
              <a:t>corn</a:t>
            </a:r>
            <a:r>
              <a:rPr lang="en-US" b="1" dirty="0">
                <a:solidFill>
                  <a:schemeClr val="tx1"/>
                </a:solidFill>
              </a:rPr>
              <a:t>     </a:t>
            </a:r>
            <a:r>
              <a:rPr lang="en-US" b="1" u="sng" dirty="0">
                <a:solidFill>
                  <a:schemeClr val="tx1"/>
                </a:solidFill>
              </a:rPr>
              <a:t>starch</a:t>
            </a:r>
            <a:r>
              <a:rPr lang="en-US" dirty="0">
                <a:solidFill>
                  <a:schemeClr val="tx1"/>
                </a:solidFill>
              </a:rPr>
              <a:t> because it makes a </a:t>
            </a:r>
            <a:r>
              <a:rPr lang="en-US" b="1" u="sng" dirty="0">
                <a:solidFill>
                  <a:schemeClr val="tx1"/>
                </a:solidFill>
              </a:rPr>
              <a:t>glossy sauce</a:t>
            </a:r>
            <a:r>
              <a:rPr lang="en-US" b="1" dirty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505D3-2EF8-4FA6-B626-53775BC568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02193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Stir fried Vegetables with a </a:t>
            </a:r>
            <a:r>
              <a:rPr lang="en-US" b="1" u="sng" dirty="0"/>
              <a:t>Glossy Sauce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505D3-2EF8-4FA6-B626-53775BC568AC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4098" name="Picture 2" descr="Image result for glazed vegetabl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057400"/>
            <a:ext cx="5867400" cy="440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5904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52400"/>
            <a:ext cx="7772400" cy="1470025"/>
          </a:xfrm>
        </p:spPr>
        <p:txBody>
          <a:bodyPr/>
          <a:lstStyle/>
          <a:p>
            <a:r>
              <a:rPr lang="en-US" b="1" dirty="0"/>
              <a:t>Most Common </a:t>
            </a:r>
            <a:r>
              <a:rPr lang="en-US" b="1" u="sng" dirty="0"/>
              <a:t>Sources</a:t>
            </a:r>
            <a:r>
              <a:rPr lang="en-US" b="1" dirty="0"/>
              <a:t> of Starch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752600"/>
            <a:ext cx="8763000" cy="5029200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b="1" u="sng" dirty="0">
                <a:solidFill>
                  <a:schemeClr val="tx1"/>
                </a:solidFill>
              </a:rPr>
              <a:t>Cereal grains</a:t>
            </a:r>
            <a:r>
              <a:rPr lang="en-US" dirty="0">
                <a:solidFill>
                  <a:schemeClr val="tx1"/>
                </a:solidFill>
              </a:rPr>
              <a:t> such as: wheat, rice, and other grains. 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b="1" u="sng" dirty="0">
                <a:solidFill>
                  <a:schemeClr val="tx1"/>
                </a:solidFill>
              </a:rPr>
              <a:t>Legumes</a:t>
            </a:r>
            <a:r>
              <a:rPr lang="en-US" dirty="0">
                <a:solidFill>
                  <a:schemeClr val="tx1"/>
                </a:solidFill>
              </a:rPr>
              <a:t> such as: beans 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b="1" u="sng" dirty="0">
                <a:solidFill>
                  <a:schemeClr val="tx1"/>
                </a:solidFill>
              </a:rPr>
              <a:t>Roots</a:t>
            </a:r>
            <a:r>
              <a:rPr lang="en-US" dirty="0">
                <a:solidFill>
                  <a:schemeClr val="tx1"/>
                </a:solidFill>
              </a:rPr>
              <a:t> and </a:t>
            </a:r>
            <a:r>
              <a:rPr lang="en-US" b="1" u="sng" dirty="0">
                <a:solidFill>
                  <a:schemeClr val="tx1"/>
                </a:solidFill>
              </a:rPr>
              <a:t>Tubers</a:t>
            </a:r>
            <a:r>
              <a:rPr lang="en-US" dirty="0">
                <a:solidFill>
                  <a:schemeClr val="tx1"/>
                </a:solidFill>
              </a:rPr>
              <a:t> such as:                 </a:t>
            </a:r>
            <a:r>
              <a:rPr lang="en-US" b="1" dirty="0">
                <a:solidFill>
                  <a:schemeClr val="tx1"/>
                </a:solidFill>
              </a:rPr>
              <a:t>potatoes</a:t>
            </a:r>
            <a:r>
              <a:rPr lang="en-US" dirty="0">
                <a:solidFill>
                  <a:schemeClr val="tx1"/>
                </a:solidFill>
              </a:rPr>
              <a:t>,    </a:t>
            </a:r>
            <a:r>
              <a:rPr lang="en-US" b="1" dirty="0">
                <a:solidFill>
                  <a:schemeClr val="tx1"/>
                </a:solidFill>
              </a:rPr>
              <a:t>sweet potatoes</a:t>
            </a:r>
            <a:r>
              <a:rPr lang="en-US" dirty="0">
                <a:solidFill>
                  <a:schemeClr val="tx1"/>
                </a:solidFill>
              </a:rPr>
              <a:t>,            </a:t>
            </a:r>
            <a:r>
              <a:rPr lang="en-US" b="1" dirty="0">
                <a:solidFill>
                  <a:schemeClr val="tx1"/>
                </a:solidFill>
              </a:rPr>
              <a:t>arrowroot</a:t>
            </a:r>
            <a:r>
              <a:rPr lang="en-US" dirty="0">
                <a:solidFill>
                  <a:schemeClr val="tx1"/>
                </a:solidFill>
              </a:rPr>
              <a:t> (</a:t>
            </a:r>
            <a:r>
              <a:rPr lang="en-US" sz="2400" dirty="0">
                <a:solidFill>
                  <a:schemeClr val="tx1"/>
                </a:solidFill>
              </a:rPr>
              <a:t>West Indian herbaceous plant from which a starch is prepared</a:t>
            </a:r>
            <a:r>
              <a:rPr lang="en-US" dirty="0">
                <a:solidFill>
                  <a:schemeClr val="tx1"/>
                </a:solidFill>
              </a:rPr>
              <a:t>)  </a:t>
            </a:r>
            <a:r>
              <a:rPr lang="en-US" b="1" dirty="0">
                <a:solidFill>
                  <a:schemeClr val="tx1"/>
                </a:solidFill>
              </a:rPr>
              <a:t>and</a:t>
            </a:r>
            <a:r>
              <a:rPr lang="en-US" dirty="0">
                <a:solidFill>
                  <a:schemeClr val="tx1"/>
                </a:solidFill>
              </a:rPr>
              <a:t>    </a:t>
            </a:r>
            <a:r>
              <a:rPr lang="en-US" b="1" dirty="0">
                <a:solidFill>
                  <a:schemeClr val="tx1"/>
                </a:solidFill>
              </a:rPr>
              <a:t>Cassava</a:t>
            </a:r>
            <a:r>
              <a:rPr lang="en-US" dirty="0">
                <a:solidFill>
                  <a:schemeClr val="tx1"/>
                </a:solidFill>
              </a:rPr>
              <a:t> (</a:t>
            </a:r>
            <a:r>
              <a:rPr lang="en-US" sz="2400" dirty="0">
                <a:solidFill>
                  <a:schemeClr val="tx1"/>
                </a:solidFill>
              </a:rPr>
              <a:t>A tropical plant marketed as tapioca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505D3-2EF8-4FA6-B626-53775BC568A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280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0" y="274638"/>
            <a:ext cx="3886200" cy="1143000"/>
          </a:xfrm>
        </p:spPr>
        <p:txBody>
          <a:bodyPr/>
          <a:lstStyle/>
          <a:p>
            <a:r>
              <a:rPr lang="en-US" b="1" dirty="0"/>
              <a:t>White Sauce</a:t>
            </a:r>
            <a:endParaRPr lang="ar-AE" b="1" dirty="0"/>
          </a:p>
        </p:txBody>
      </p:sp>
      <p:sp>
        <p:nvSpPr>
          <p:cNvPr id="28674" name="AutoShape 2" descr="data:image/jpg;base64,/9j/4AAQSkZJRgABAQAAAQABAAD/2wBDAAkGBwgHBgkIBwgKCgkLDRYPDQwMDRsUFRAWIB0iIiAdHx8kKDQsJCYxJx8fLT0tMTU3Ojo6Iys/RD84QzQ5Ojf/2wBDAQoKCg0MDRoPDxo3JR8lNzc3Nzc3Nzc3Nzc3Nzc3Nzc3Nzc3Nzc3Nzc3Nzc3Nzc3Nzc3Nzc3Nzc3Nzc3Nzc3Nzf/wAARCABdAI8DASIAAhEBAxEB/8QAHAAAAQUBAQEAAAAAAAAAAAAABQECAwQGAAcI/8QAOBAAAgEDAgMGBAQFBAMAAAAAAQIDAAQRBSESMUEGExRRYYEicZHBMkKhsRUjUuHwM4LR8Qckcv/EABkBAAMBAQEAAAAAAAAAAAAAAAECAwAEBf/EACIRAAICAgMAAgMBAAAAAAAAAAABAhEDMQQSIRNBFFGhgf/aAAwDAQACEQMRAD8A9BTUIgWCwyhDuFHCSP1qeLVoVI41lUdCyjb9aCzW2oRE97aOV6Fip/YnFMEGqrljaT8LclVCf1rzfyeStx/h2LBgen/TUR61YvtJIw8j3bf8VFJrNgp+BpZfSOM/fFZwG6V8y2VyqjrJC2Prinh0mPwMy45hTnHsaWXOzL6r/ArjY72bTTp7W8i7y3IbH4gTup8jV3FYS3urvT7gTQ4kBBDAjGRW0srqO8tkmiPwsNx1B8jXXx+Qsq92QzYfjfmifFdXUma6CIuKTFLXZrGEIpjDPSn0lAIJ1Sx75C0Wz4+tZB7CWeQh1KgHevQpRlaymq3i2N46cBZpBxKB59ftTwl7QrRUh09LZAxXiOdgepoTqk1xZ5IymTnEiDAHvV3X9Xi0rTzc3wBZvhjhHN3x+Eeg6mvNu0V5q9y3d99EIuEZkUDJ9f8ABXPyIuUlR2cTLGCfYb2h1Br2Xw1ivHNK3BGgHU7Zr0XSIV0LR7e22zGgHlWI7FaZDZa7DLdvxzLH3rBvykj4QfXBJ+lEe1faNIpSkbb8W4FRrq+qOyOT5I9paPWYZFkDI4z0YHzqN45bTLW/xx8yh+1RwyJcgTQtiQbf2NWoZuMcLDhcc1r0DxBba9STGDwnyOxpbqztb1f50asw5NjBHvVe4t9+NACeopkM7g4jfLD8jnB/vStJqmMpNFS70mWNT3QEyeR/Fj71W0a4msdUhik7xYp/h4HBGc8j9aNeOaP/AFoXX1xkUyS5sbzgWcgFWDI/VSK45cRKXfH4zpjyG11noN9KSuVlZQVIIPIikrpZAWuNdSVjHVxrqjllWNSzEACgEbPOsUbM5wAK851PVzNqEk8AJc5jgCqWPPdgOu+AB1NFe0mtLKTCruLcbyFObDyX58qCW8MkVt3wHDfXy/yxGceHt9xlT0J3VT5cRFBW3YsmZjWLPVZZTqeowkRK/coBOkvh+vC3Axwx5nPX2ofb4eWSWWJpYbZDNIiDJfHJB6sxA960Ws6ZaaHoM7Q2sdt4lo4ESJcA4YSEn2j5+tR6Fbx2lmss+e8lAmIBxzB4B7KS3+8VWrZMwNtqt+hluZCfEzyF3YdSeg9OgHyo1a6PIQLvWWzM+4hbfhHmfWjF++mx3Pihbwi4ByGVctnzz50HvbuSclmyin9aMcaTsvLNKUVFaPT5J5babxFq+GP5TyYetFrDWLTUcRSnuLoclY4OfMHrRaHToDCPEQo7tuwI5eg9BQ3Vey+nXEZfL27LuHjO4PpR7JkVFoueIlg+G4HEh5SL9xT5beG5Ti2OeTCshPe652dIFxE99Ynk7Lhx6Go5e2USgLpdrI9w34o2OEHz9aDaCazuLqH/AEZeJf6X3qhd65Y2hKakLYN1CsCfoN6zEkXaHWWPjbruYzuYkPAqj1HM+9Oj7I2zR4abjffLdN/SkeRIwTk7caHZsDarfM3lEoC+4Yj9qM9ne2uma5N4ZOO3uznghmwO8AGTwnkds7c9j03rP23Zm2WERTxrMFPwjhwAParkXZ2wieOSK2SOWNgyumRgjcEVJ5UMkzb8Z8jSGQjkpNJay99bpJ1I3x59aWeRYYy7ew86f6uxiCeeREZuEADqTWb1C9e7Qq07RJ1+A59sirGpSXF1zdkAOVVGx/3VZbi8gADKs6dQ6/epKUW/QOzKXPhFmnuZmmksLRghVSOO6nPKNfU9T+VcscbGrsOqyoryOneXUp4pGAwq+SL5KowB6DJ3JrRdzo+oNF4qLuJUyY2b8pOx4T0zt5UJ1zsrdxZksLjvIvJuf1FdEWhGgN2wilvRoFnPJwrMHmm9A2+fZFP1rPXks13NLK8q28LNnHVR0HsAB7Vo+0kjXuo3fhsgLAttBxDGFwAx+gx/uoA2jwwjjvJmfH5c7U0d2KDOKJn4bKFpWPN2G1VNRZbXaRhJOeYHJavX2orCphsY+HbGcVnbxn4izcRYnyp7CkfUYO29D9U1G20+0e+v5AlvH+Ecy56YHn/3VieZEjkeVgsESlpHPLavKu0GpL2s1OSC2aRwjKsMUkfCIVPPkxDEnoR0HQVIdjtU1q+7XXgSGbudNXdggPCNzsT1bkeXUepohp8SWQ8Np0YL9ZSB/nnSpHb2lu2mWqqYY+ETz55sDkgenPPr+thJXccFsggi9F3Py8q555L8RlH9lmCFLVGe5myx3Ylts1IupI21rG8vkVX4frUUOnxMweVTIw6uc0UhiVcYFQbT2OkVVlv2/DGqfM5q3bi55yuM+gqwEJPKpkhNDx6CEtJJ8OwPR/tVTWLgrKV6IP1q5pqlEkB/qzVWeIyO7EZyc1eTfxpA+wUjM2Dg1MCOuM1YMeDyx7VwiBHKoUwlcwo3IAH0FV3Se2ANvIyqN8ZyPpRDuscq4p6VRNoDSZhO0tpdk+MjTIP4uD71mu+E4PPiHQ160YVb4guPMGvOO1+jNpV8t5ZqRbyn416Kar5Mn7EDOm3KoJFyckCr0qEIpI2YZB86qypUna2Oej9ttXVoTpdmQQqmSdh5KM4+5+VC9P02HSrVbZlfxMgWSdupYjcfIZx9fOh+giPXNKvNQjDBmgkMA/MCsnCW/f2NWtUvv/bkcbcbbDPKrZW6pCx2TiJGkCowEQ/Cqj96J20aKBk0Gs5M46k9aO2MBfBciuRt6KIvQRceMGiMNqMA4qK2gUdKIxJw8iR700I/sLGpCB0qUIB0pceprtx6/OqpUAmhICtUPEAKRiTsMjOxzTWVh029KZvwB3F0pcIea/So+tKKSzDjCOanNQyR8wanU0p+Kj4zFNFAyCaq6npsOo2cttJ+cHG3I9KIvEDv5VXkbhYHYYPWgrTM14eTyQy21xc6Zcj+bCx4T5/2NDpN62fb6z8Pq1nfImFf+W5Hn0/z0ryHtHqUljrl3bKhIVgQeMjYgH71Vw7CJ0ev9no7Kx1KzsrG5SW0kjaFpEO2ZASR8+LFBbyN/wCJzRSDBgbgIPmNjVC3nZL/AMMnwhYFkDDmCWYfYVodVxPPa3/CFe+tUnkUcg5GD+1DKvLNEdp0eCK09jHsM1n9MGWGa1FmBgVyr1lS/AmAKtoKgi5VZUV0RQooFLw0opelOYideVMI32qWc8Kgio4m4+YpXujDSWHr864f/NPcbU0ChRjtvI1w25HancI503gGc5Oa1GHtjh/egGoXIOqWdqvOSVcg/wBPX9qNsxRgDvmoJrOGa+t7l1HeQFih+a4+/wClbZmZzt8y/wAMhQqCXulweowCa+fu2TrJ2hu2GMpwod/JR/zXuf8A5CuGSazhAHCFeX5kYH3NeP3NjHNI08h4nkPESQOtWxk2z//Z"/>
          <p:cNvSpPr>
            <a:spLocks noChangeAspect="1" noChangeArrowheads="1"/>
          </p:cNvSpPr>
          <p:nvPr/>
        </p:nvSpPr>
        <p:spPr bwMode="auto">
          <a:xfrm>
            <a:off x="8885238" y="-447675"/>
            <a:ext cx="1314450" cy="8572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AE">
              <a:solidFill>
                <a:prstClr val="black"/>
              </a:solidFill>
            </a:endParaRPr>
          </a:p>
        </p:txBody>
      </p:sp>
      <p:sp>
        <p:nvSpPr>
          <p:cNvPr id="28676" name="AutoShape 4" descr="data:image/jpg;base64,/9j/4AAQSkZJRgABAQAAAQABAAD/2wBDAAkGBwgHBgkIBwgKCgkLDRYPDQwMDRsUFRAWIB0iIiAdHx8kKDQsJCYxJx8fLT0tMTU3Ojo6Iys/RD84QzQ5Ojf/2wBDAQoKCg0MDRoPDxo3JR8lNzc3Nzc3Nzc3Nzc3Nzc3Nzc3Nzc3Nzc3Nzc3Nzc3Nzc3Nzc3Nzc3Nzc3Nzc3Nzc3Nzf/wAARCABdAI8DASIAAhEBAxEB/8QAHAAAAQUBAQEAAAAAAAAAAAAABQECAwQGAAcI/8QAOBAAAgEDAgMGBAQFBAMAAAAAAQIDAAQRBSESMUEGExRRYYEicZHBMkKhsRUjUuHwM4LR8Qckcv/EABkBAAMBAQEAAAAAAAAAAAAAAAECAwAEBf/EACIRAAICAgMAAgMBAAAAAAAAAAABAhEDMQQSIRNBFFGhgf/aAAwDAQACEQMRAD8A9BTUIgWCwyhDuFHCSP1qeLVoVI41lUdCyjb9aCzW2oRE97aOV6Fip/YnFMEGqrljaT8LclVCf1rzfyeStx/h2LBgen/TUR61YvtJIw8j3bf8VFJrNgp+BpZfSOM/fFZwG6V8y2VyqjrJC2Prinh0mPwMy45hTnHsaWXOzL6r/ArjY72bTTp7W8i7y3IbH4gTup8jV3FYS3urvT7gTQ4kBBDAjGRW0srqO8tkmiPwsNx1B8jXXx+Qsq92QzYfjfmifFdXUma6CIuKTFLXZrGEIpjDPSn0lAIJ1Sx75C0Wz4+tZB7CWeQh1KgHevQpRlaymq3i2N46cBZpBxKB59ftTwl7QrRUh09LZAxXiOdgepoTqk1xZ5IymTnEiDAHvV3X9Xi0rTzc3wBZvhjhHN3x+Eeg6mvNu0V5q9y3d99EIuEZkUDJ9f8ABXPyIuUlR2cTLGCfYb2h1Br2Xw1ivHNK3BGgHU7Zr0XSIV0LR7e22zGgHlWI7FaZDZa7DLdvxzLH3rBvykj4QfXBJ+lEe1faNIpSkbb8W4FRrq+qOyOT5I9paPWYZFkDI4z0YHzqN45bTLW/xx8yh+1RwyJcgTQtiQbf2NWoZuMcLDhcc1r0DxBba9STGDwnyOxpbqztb1f50asw5NjBHvVe4t9+NACeopkM7g4jfLD8jnB/vStJqmMpNFS70mWNT3QEyeR/Fj71W0a4msdUhik7xYp/h4HBGc8j9aNeOaP/AFoXX1xkUyS5sbzgWcgFWDI/VSK45cRKXfH4zpjyG11noN9KSuVlZQVIIPIikrpZAWuNdSVjHVxrqjllWNSzEACgEbPOsUbM5wAK851PVzNqEk8AJc5jgCqWPPdgOu+AB1NFe0mtLKTCruLcbyFObDyX58qCW8MkVt3wHDfXy/yxGceHt9xlT0J3VT5cRFBW3YsmZjWLPVZZTqeowkRK/coBOkvh+vC3Axwx5nPX2ofb4eWSWWJpYbZDNIiDJfHJB6sxA960Ws6ZaaHoM7Q2sdt4lo4ESJcA4YSEn2j5+tR6Fbx2lmss+e8lAmIBxzB4B7KS3+8VWrZMwNtqt+hluZCfEzyF3YdSeg9OgHyo1a6PIQLvWWzM+4hbfhHmfWjF++mx3Pihbwi4ByGVctnzz50HvbuSclmyin9aMcaTsvLNKUVFaPT5J5babxFq+GP5TyYetFrDWLTUcRSnuLoclY4OfMHrRaHToDCPEQo7tuwI5eg9BQ3Vey+nXEZfL27LuHjO4PpR7JkVFoueIlg+G4HEh5SL9xT5beG5Ti2OeTCshPe652dIFxE99Ynk7Lhx6Go5e2USgLpdrI9w34o2OEHz9aDaCazuLqH/AEZeJf6X3qhd65Y2hKakLYN1CsCfoN6zEkXaHWWPjbruYzuYkPAqj1HM+9Oj7I2zR4abjffLdN/SkeRIwTk7caHZsDarfM3lEoC+4Yj9qM9ne2uma5N4ZOO3uznghmwO8AGTwnkds7c9j03rP23Zm2WERTxrMFPwjhwAParkXZ2wieOSK2SOWNgyumRgjcEVJ5UMkzb8Z8jSGQjkpNJay99bpJ1I3x59aWeRYYy7ew86f6uxiCeeREZuEADqTWb1C9e7Qq07RJ1+A59sirGpSXF1zdkAOVVGx/3VZbi8gADKs6dQ6/epKUW/QOzKXPhFmnuZmmksLRghVSOO6nPKNfU9T+VcscbGrsOqyoryOneXUp4pGAwq+SL5KowB6DJ3JrRdzo+oNF4qLuJUyY2b8pOx4T0zt5UJ1zsrdxZksLjvIvJuf1FdEWhGgN2wilvRoFnPJwrMHmm9A2+fZFP1rPXks13NLK8q28LNnHVR0HsAB7Vo+0kjXuo3fhsgLAttBxDGFwAx+gx/uoA2jwwjjvJmfH5c7U0d2KDOKJn4bKFpWPN2G1VNRZbXaRhJOeYHJavX2orCphsY+HbGcVnbxn4izcRYnyp7CkfUYO29D9U1G20+0e+v5AlvH+Ecy56YHn/3VieZEjkeVgsESlpHPLavKu0GpL2s1OSC2aRwjKsMUkfCIVPPkxDEnoR0HQVIdjtU1q+7XXgSGbudNXdggPCNzsT1bkeXUepohp8SWQ8Np0YL9ZSB/nnSpHb2lu2mWqqYY+ETz55sDkgenPPr+thJXccFsggi9F3Py8q555L8RlH9lmCFLVGe5myx3Ylts1IupI21rG8vkVX4frUUOnxMweVTIw6uc0UhiVcYFQbT2OkVVlv2/DGqfM5q3bi55yuM+gqwEJPKpkhNDx6CEtJJ8OwPR/tVTWLgrKV6IP1q5pqlEkB/qzVWeIyO7EZyc1eTfxpA+wUjM2Dg1MCOuM1YMeDyx7VwiBHKoUwlcwo3IAH0FV3Se2ANvIyqN8ZyPpRDuscq4p6VRNoDSZhO0tpdk+MjTIP4uD71mu+E4PPiHQ160YVb4guPMGvOO1+jNpV8t5ZqRbyn416Kar5Mn7EDOm3KoJFyckCr0qEIpI2YZB86qypUna2Oej9ttXVoTpdmQQqmSdh5KM4+5+VC9P02HSrVbZlfxMgWSdupYjcfIZx9fOh+giPXNKvNQjDBmgkMA/MCsnCW/f2NWtUvv/bkcbcbbDPKrZW6pCx2TiJGkCowEQ/Cqj96J20aKBk0Gs5M46k9aO2MBfBciuRt6KIvQRceMGiMNqMA4qK2gUdKIxJw8iR700I/sLGpCB0qUIB0pceprtx6/OqpUAmhICtUPEAKRiTsMjOxzTWVh029KZvwB3F0pcIea/So+tKKSzDjCOanNQyR8wanU0p+Kj4zFNFAyCaq6npsOo2cttJ+cHG3I9KIvEDv5VXkbhYHYYPWgrTM14eTyQy21xc6Zcj+bCx4T5/2NDpN62fb6z8Pq1nfImFf+W5Hn0/z0ryHtHqUljrl3bKhIVgQeMjYgH71Vw7CJ0ev9no7Kx1KzsrG5SW0kjaFpEO2ZASR8+LFBbyN/wCJzRSDBgbgIPmNjVC3nZL/AMMnwhYFkDDmCWYfYVodVxPPa3/CFe+tUnkUcg5GD+1DKvLNEdp0eCK09jHsM1n9MGWGa1FmBgVyr1lS/AmAKtoKgi5VZUV0RQooFLw0opelOYideVMI32qWc8Kgio4m4+YpXujDSWHr864f/NPcbU0ChRjtvI1w25HancI503gGc5Oa1GHtjh/egGoXIOqWdqvOSVcg/wBPX9qNsxRgDvmoJrOGa+t7l1HeQFih+a4+/wClbZmZzt8y/wAMhQqCXulweowCa+fu2TrJ2hu2GMpwod/JR/zXuf8A5CuGSazhAHCFeX5kYH3NeP3NjHNI08h4nkPESQOtWxk2z//Z"/>
          <p:cNvSpPr>
            <a:spLocks noChangeAspect="1" noChangeArrowheads="1"/>
          </p:cNvSpPr>
          <p:nvPr/>
        </p:nvSpPr>
        <p:spPr bwMode="auto">
          <a:xfrm>
            <a:off x="8885238" y="-447675"/>
            <a:ext cx="1314450" cy="8572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AE">
              <a:solidFill>
                <a:prstClr val="black"/>
              </a:solidFill>
            </a:endParaRPr>
          </a:p>
        </p:txBody>
      </p:sp>
      <p:pic>
        <p:nvPicPr>
          <p:cNvPr id="28678" name="Picture 6" descr="http://www.allhealthyrecipes.net/wp-content/uploads/2011/08/white-sauce-recip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91046" y="1905000"/>
            <a:ext cx="4825246" cy="3048000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505D3-2EF8-4FA6-B626-53775BC568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745" y="274290"/>
            <a:ext cx="3886200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solidFill>
                  <a:prstClr val="black"/>
                </a:solidFill>
              </a:rPr>
              <a:t>Basic recipe for white sauce</a:t>
            </a:r>
            <a:endParaRPr lang="en-US" sz="2800" dirty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r>
              <a:rPr lang="en-US" sz="3200" b="1" u="sng" dirty="0">
                <a:solidFill>
                  <a:srgbClr val="00B0F0"/>
                </a:solidFill>
              </a:rPr>
              <a:t>Thin</a:t>
            </a:r>
            <a:r>
              <a:rPr lang="en-US" sz="2400" dirty="0">
                <a:solidFill>
                  <a:prstClr val="black"/>
                </a:solidFill>
              </a:rPr>
              <a:t> white sauce used </a:t>
            </a:r>
            <a:r>
              <a:rPr lang="en-US" sz="2400" b="1" u="sng" dirty="0">
                <a:solidFill>
                  <a:prstClr val="black"/>
                </a:solidFill>
              </a:rPr>
              <a:t>for cream soups</a:t>
            </a:r>
            <a:r>
              <a:rPr lang="en-US" sz="2400" dirty="0">
                <a:solidFill>
                  <a:prstClr val="black"/>
                </a:solidFill>
              </a:rPr>
              <a:t>:</a:t>
            </a:r>
          </a:p>
          <a:p>
            <a:endParaRPr lang="en-US" sz="2400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u="sng" dirty="0">
                <a:solidFill>
                  <a:prstClr val="black"/>
                </a:solidFill>
              </a:rPr>
              <a:t>1 c</a:t>
            </a:r>
            <a:r>
              <a:rPr lang="en-US" sz="2400" dirty="0">
                <a:solidFill>
                  <a:prstClr val="black"/>
                </a:solidFill>
              </a:rPr>
              <a:t> liquids (usually </a:t>
            </a:r>
            <a:r>
              <a:rPr lang="en-US" sz="2400" b="1" u="sng" dirty="0">
                <a:solidFill>
                  <a:prstClr val="black"/>
                </a:solidFill>
              </a:rPr>
              <a:t>milk</a:t>
            </a:r>
            <a:r>
              <a:rPr lang="en-US" sz="2400" dirty="0">
                <a:solidFill>
                  <a:prstClr val="black"/>
                </a:solidFill>
              </a:rPr>
              <a:t>) </a:t>
            </a:r>
          </a:p>
          <a:p>
            <a:r>
              <a:rPr lang="en-US" sz="2400" dirty="0">
                <a:solidFill>
                  <a:prstClr val="black"/>
                </a:solidFill>
              </a:rPr>
              <a:t>      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u="sng" dirty="0">
                <a:solidFill>
                  <a:prstClr val="black"/>
                </a:solidFill>
              </a:rPr>
              <a:t>1 </a:t>
            </a:r>
            <a:r>
              <a:rPr lang="en-US" sz="2400" b="1" u="sng" dirty="0" err="1">
                <a:solidFill>
                  <a:prstClr val="black"/>
                </a:solidFill>
              </a:rPr>
              <a:t>Tbsp</a:t>
            </a:r>
            <a:r>
              <a:rPr lang="en-US" sz="2400" dirty="0">
                <a:solidFill>
                  <a:prstClr val="black"/>
                </a:solidFill>
              </a:rPr>
              <a:t> flour.     </a:t>
            </a:r>
          </a:p>
          <a:p>
            <a:r>
              <a:rPr lang="en-US" sz="2400" dirty="0">
                <a:solidFill>
                  <a:prstClr val="black"/>
                </a:solidFill>
              </a:rPr>
              <a:t>    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u="sng" dirty="0">
                <a:solidFill>
                  <a:prstClr val="black"/>
                </a:solidFill>
              </a:rPr>
              <a:t>1/2Tbsp</a:t>
            </a:r>
            <a:r>
              <a:rPr lang="en-US" sz="2400" dirty="0">
                <a:solidFill>
                  <a:prstClr val="black"/>
                </a:solidFill>
              </a:rPr>
              <a:t>  fat.  </a:t>
            </a:r>
          </a:p>
          <a:p>
            <a:r>
              <a:rPr lang="en-US" sz="2400" dirty="0">
                <a:solidFill>
                  <a:prstClr val="black"/>
                </a:solidFill>
              </a:rPr>
              <a:t>                          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u="sng" dirty="0">
                <a:solidFill>
                  <a:prstClr val="black"/>
                </a:solidFill>
              </a:rPr>
              <a:t>1/4tsp</a:t>
            </a:r>
            <a:r>
              <a:rPr lang="en-US" sz="2400" dirty="0">
                <a:solidFill>
                  <a:prstClr val="black"/>
                </a:solidFill>
              </a:rPr>
              <a:t> salt.     </a:t>
            </a:r>
          </a:p>
          <a:p>
            <a:r>
              <a:rPr lang="en-US" sz="2400" dirty="0">
                <a:solidFill>
                  <a:prstClr val="black"/>
                </a:solidFill>
              </a:rPr>
              <a:t>                      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u="sng" dirty="0">
                <a:solidFill>
                  <a:prstClr val="black"/>
                </a:solidFill>
              </a:rPr>
              <a:t>Few grains</a:t>
            </a:r>
            <a:r>
              <a:rPr lang="en-US" sz="2400" dirty="0">
                <a:solidFill>
                  <a:prstClr val="black"/>
                </a:solidFill>
              </a:rPr>
              <a:t> (</a:t>
            </a:r>
            <a:r>
              <a:rPr lang="en-US" sz="2400" dirty="0" err="1">
                <a:solidFill>
                  <a:prstClr val="black"/>
                </a:solidFill>
              </a:rPr>
              <a:t>fg</a:t>
            </a:r>
            <a:r>
              <a:rPr lang="en-US" sz="2400" dirty="0">
                <a:solidFill>
                  <a:prstClr val="black"/>
                </a:solidFill>
              </a:rPr>
              <a:t>) white pepper.</a:t>
            </a:r>
          </a:p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58188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0"/>
            <a:ext cx="7772400" cy="1470025"/>
          </a:xfrm>
        </p:spPr>
        <p:txBody>
          <a:bodyPr/>
          <a:lstStyle/>
          <a:p>
            <a:r>
              <a:rPr lang="en-US" b="1" dirty="0"/>
              <a:t>Starch Cookery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600200"/>
            <a:ext cx="8382000" cy="4876800"/>
          </a:xfrm>
        </p:spPr>
        <p:txBody>
          <a:bodyPr>
            <a:normAutofit/>
          </a:bodyPr>
          <a:lstStyle/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b="1" u="sng" dirty="0">
                <a:solidFill>
                  <a:schemeClr val="tx1"/>
                </a:solidFill>
              </a:rPr>
              <a:t>Slurry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 </a:t>
            </a: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r>
              <a:rPr lang="en-US" b="1" u="sng" dirty="0">
                <a:solidFill>
                  <a:schemeClr val="tx1"/>
                </a:solidFill>
              </a:rPr>
              <a:t>Mix the starch with cold liquid to form a slurry</a:t>
            </a:r>
            <a:r>
              <a:rPr lang="en-US" dirty="0">
                <a:solidFill>
                  <a:schemeClr val="tx1"/>
                </a:solidFill>
              </a:rPr>
              <a:t> which has the consistency of </a:t>
            </a:r>
            <a:r>
              <a:rPr lang="en-US" b="1" u="sng" dirty="0">
                <a:solidFill>
                  <a:schemeClr val="tx1"/>
                </a:solidFill>
              </a:rPr>
              <a:t>thick cream</a:t>
            </a:r>
            <a:r>
              <a:rPr lang="en-US" dirty="0">
                <a:solidFill>
                  <a:schemeClr val="tx1"/>
                </a:solidFill>
              </a:rPr>
              <a:t>, </a:t>
            </a:r>
          </a:p>
          <a:p>
            <a:pPr marL="457200" lvl="0" indent="-457200" algn="l">
              <a:buFont typeface="Wingdings" panose="05000000000000000000" pitchFamily="2" charset="2"/>
              <a:buChar char="v"/>
            </a:pPr>
            <a:endParaRPr lang="en-US" dirty="0">
              <a:solidFill>
                <a:schemeClr val="tx1"/>
              </a:solidFill>
            </a:endParaRP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</a:rPr>
              <a:t>Then the </a:t>
            </a:r>
            <a:r>
              <a:rPr lang="en-US" b="1" u="sng" dirty="0">
                <a:solidFill>
                  <a:schemeClr val="tx1"/>
                </a:solidFill>
              </a:rPr>
              <a:t>slurry is added to the hot liquid while stirring</a:t>
            </a:r>
            <a:endParaRPr lang="en-US" dirty="0">
              <a:solidFill>
                <a:schemeClr val="tx1"/>
              </a:solidFill>
            </a:endParaRPr>
          </a:p>
          <a:p>
            <a:pPr algn="l"/>
            <a:r>
              <a:rPr lang="en-US" dirty="0">
                <a:solidFill>
                  <a:schemeClr val="tx1"/>
                </a:solidFill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505D3-2EF8-4FA6-B626-53775BC568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51915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505D3-2EF8-4FA6-B626-53775BC568AC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5122" name="Picture 2" descr="Image result for starch and liquid slurr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"/>
            <a:ext cx="8359384" cy="610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850774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3164" y="274638"/>
            <a:ext cx="3463636" cy="1143000"/>
          </a:xfrm>
        </p:spPr>
        <p:txBody>
          <a:bodyPr>
            <a:normAutofit/>
          </a:bodyPr>
          <a:lstStyle/>
          <a:p>
            <a:r>
              <a:rPr lang="en-US" b="1" dirty="0"/>
              <a:t>Pudding</a:t>
            </a:r>
            <a:endParaRPr lang="ar-AE" b="1" dirty="0">
              <a:solidFill>
                <a:srgbClr val="FF0000"/>
              </a:solidFill>
            </a:endParaRPr>
          </a:p>
        </p:txBody>
      </p:sp>
      <p:pic>
        <p:nvPicPr>
          <p:cNvPr id="27650" name="Picture 2" descr="http://wdss.lkdsb.net/departments/business/Rohrer-StudentSites/Randomness/pudding_bowl_caa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66714" y="1600200"/>
            <a:ext cx="4077286" cy="28194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6200" y="49924"/>
            <a:ext cx="5486400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/>
              <a:t>Basic recipe for cornstarch pudding</a:t>
            </a:r>
            <a:endParaRPr lang="en-US" sz="2800" b="1" u="sng" dirty="0">
              <a:solidFill>
                <a:srgbClr val="FF0000"/>
              </a:solidFill>
            </a:endParaRPr>
          </a:p>
          <a:p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200" dirty="0"/>
              <a:t>1 c milk   </a:t>
            </a:r>
          </a:p>
          <a:p>
            <a:pPr lvl="0"/>
            <a:r>
              <a:rPr lang="en-US" sz="2200" dirty="0"/>
              <a:t>   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200" dirty="0"/>
              <a:t>1.5  Tbsp. cornstarch [</a:t>
            </a:r>
            <a:r>
              <a:rPr lang="en-US" sz="2200" b="1" u="sng" dirty="0">
                <a:solidFill>
                  <a:srgbClr val="00B0F0"/>
                </a:solidFill>
              </a:rPr>
              <a:t>2Tbsp if no eggs</a:t>
            </a:r>
            <a:r>
              <a:rPr lang="en-US" sz="2200" dirty="0"/>
              <a:t>]      </a:t>
            </a:r>
          </a:p>
          <a:p>
            <a:pPr lvl="0"/>
            <a:endParaRPr lang="en-US" sz="22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200" dirty="0"/>
              <a:t>2 </a:t>
            </a:r>
            <a:r>
              <a:rPr lang="en-US" sz="2200" dirty="0" err="1"/>
              <a:t>Tbsp</a:t>
            </a:r>
            <a:r>
              <a:rPr lang="en-US" sz="2200" dirty="0"/>
              <a:t> sugar.    </a:t>
            </a:r>
          </a:p>
          <a:p>
            <a:pPr lvl="0"/>
            <a:endParaRPr lang="en-US" sz="22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200" dirty="0"/>
              <a:t>Pinch of salt.     </a:t>
            </a:r>
          </a:p>
          <a:p>
            <a:pPr lvl="0"/>
            <a:endParaRPr lang="en-US" sz="22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200" dirty="0"/>
              <a:t>1 tsp vanilla.   </a:t>
            </a:r>
          </a:p>
          <a:p>
            <a:pPr lvl="0"/>
            <a:r>
              <a:rPr lang="en-US" sz="2200" dirty="0"/>
              <a:t>   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200" dirty="0"/>
              <a:t> ½ egg or 1 yolk (which you can do without).</a:t>
            </a:r>
          </a:p>
          <a:p>
            <a:pPr lvl="0"/>
            <a:endParaRPr lang="en-US" sz="22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200" b="1" u="sng" dirty="0"/>
              <a:t>Of course many flavors can be used</a:t>
            </a:r>
            <a:r>
              <a:rPr lang="en-US" sz="2200" dirty="0"/>
              <a:t> such as: like cocoa, caramelized sugar, nuts, shredded coconuts etc.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505D3-2EF8-4FA6-B626-53775BC568AC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1371599"/>
          </a:xfrm>
        </p:spPr>
        <p:txBody>
          <a:bodyPr/>
          <a:lstStyle/>
          <a:p>
            <a:r>
              <a:rPr lang="en-US" b="1" dirty="0"/>
              <a:t>Sources of Starch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057400"/>
            <a:ext cx="6400800" cy="35814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Wheat</a:t>
            </a:r>
          </a:p>
          <a:p>
            <a:r>
              <a:rPr lang="en-US" b="1" dirty="0">
                <a:solidFill>
                  <a:schemeClr val="tx1"/>
                </a:solidFill>
              </a:rPr>
              <a:t>Rice</a:t>
            </a:r>
          </a:p>
          <a:p>
            <a:r>
              <a:rPr lang="en-US" b="1" dirty="0">
                <a:solidFill>
                  <a:schemeClr val="tx1"/>
                </a:solidFill>
              </a:rPr>
              <a:t>Corn</a:t>
            </a:r>
          </a:p>
          <a:p>
            <a:r>
              <a:rPr lang="en-US" b="1" dirty="0">
                <a:solidFill>
                  <a:schemeClr val="tx1"/>
                </a:solidFill>
              </a:rPr>
              <a:t>Roots and Tubers</a:t>
            </a:r>
          </a:p>
          <a:p>
            <a:r>
              <a:rPr lang="en-US" b="1" dirty="0">
                <a:solidFill>
                  <a:schemeClr val="tx1"/>
                </a:solidFill>
              </a:rPr>
              <a:t>Legumes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505D3-2EF8-4FA6-B626-53775BC568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548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Wheat</a:t>
            </a:r>
            <a:endParaRPr lang="ar-AE" b="1" dirty="0"/>
          </a:p>
        </p:txBody>
      </p:sp>
      <p:pic>
        <p:nvPicPr>
          <p:cNvPr id="3" name="Picture 2" descr="http://www.nouriche.com/Wheat_FlourOFI05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628800"/>
            <a:ext cx="6552728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505D3-2EF8-4FA6-B626-53775BC568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784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Rice</a:t>
            </a:r>
            <a:endParaRPr lang="ar-AE" b="1" dirty="0"/>
          </a:p>
        </p:txBody>
      </p:sp>
      <p:pic>
        <p:nvPicPr>
          <p:cNvPr id="3" name="il_fi" descr="http://www.oilmillplant.com/uploads/allimg/110427/15433I4I-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628800"/>
            <a:ext cx="5256583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505D3-2EF8-4FA6-B626-53775BC568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673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Corn</a:t>
            </a:r>
          </a:p>
        </p:txBody>
      </p:sp>
      <p:pic>
        <p:nvPicPr>
          <p:cNvPr id="3" name="Picture 2" descr="http://images.pictureshunt.com/pics/g/growing_corn-5598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340768"/>
            <a:ext cx="6120680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505D3-2EF8-4FA6-B626-53775BC568A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610600" cy="1143000"/>
          </a:xfrm>
        </p:spPr>
        <p:txBody>
          <a:bodyPr>
            <a:noAutofit/>
          </a:bodyPr>
          <a:lstStyle/>
          <a:p>
            <a:pPr algn="l"/>
            <a:r>
              <a:rPr lang="en-US" sz="3200" b="1" dirty="0"/>
              <a:t>                                   Arrowroot</a:t>
            </a:r>
            <a:br>
              <a:rPr lang="en-US" sz="3200" b="1" dirty="0"/>
            </a:br>
            <a:r>
              <a:rPr lang="en-US" sz="3200" dirty="0"/>
              <a:t>A West Indian plant from which a starch is prepared.</a:t>
            </a:r>
            <a:endParaRPr lang="ar-AE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505D3-2EF8-4FA6-B626-53775BC568AC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523999"/>
            <a:ext cx="4419600" cy="4914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1418</TotalTime>
  <Words>1381</Words>
  <Application>Microsoft Office PowerPoint</Application>
  <PresentationFormat>On-screen Show (4:3)</PresentationFormat>
  <Paragraphs>366</Paragraphs>
  <Slides>43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8" baseType="lpstr">
      <vt:lpstr>Arial</vt:lpstr>
      <vt:lpstr>Calibri</vt:lpstr>
      <vt:lpstr>Courier New</vt:lpstr>
      <vt:lpstr>Wingdings</vt:lpstr>
      <vt:lpstr>Office Theme</vt:lpstr>
      <vt:lpstr>Starch</vt:lpstr>
      <vt:lpstr> Starch</vt:lpstr>
      <vt:lpstr>Storage of Starch in Plants</vt:lpstr>
      <vt:lpstr>Most Common Sources of Starch</vt:lpstr>
      <vt:lpstr>Sources of Starch</vt:lpstr>
      <vt:lpstr>Wheat</vt:lpstr>
      <vt:lpstr>Rice</vt:lpstr>
      <vt:lpstr>Corn</vt:lpstr>
      <vt:lpstr>                                   Arrowroot A West Indian plant from which a starch is prepared.</vt:lpstr>
      <vt:lpstr>Cassava</vt:lpstr>
      <vt:lpstr>Cassava Tapioca Pearls</vt:lpstr>
      <vt:lpstr>Cooked Tapioca Pearls</vt:lpstr>
      <vt:lpstr>Legumes</vt:lpstr>
      <vt:lpstr>Composition of Starch</vt:lpstr>
      <vt:lpstr>Composition of Starch</vt:lpstr>
      <vt:lpstr>Composition of Starch</vt:lpstr>
      <vt:lpstr>PowerPoint Presentation</vt:lpstr>
      <vt:lpstr>Kinds of Starch</vt:lpstr>
      <vt:lpstr>Kinds of Starch   Cont’d.</vt:lpstr>
      <vt:lpstr>Kinds of Starch Cont’d.</vt:lpstr>
      <vt:lpstr>Kinds of Starch Cont’d.</vt:lpstr>
      <vt:lpstr>Effect of Cooking on Starch </vt:lpstr>
      <vt:lpstr>Effect of Cooking on Starch  Cont’d. </vt:lpstr>
      <vt:lpstr>Top Layer Gel Formation</vt:lpstr>
      <vt:lpstr>Effect of Cooking on Starch  Cont’d. </vt:lpstr>
      <vt:lpstr>Effect of Dry Heat on Starch</vt:lpstr>
      <vt:lpstr>Factors that Affect Starch Mixtures</vt:lpstr>
      <vt:lpstr>Factors that Affect Starch Mixtures</vt:lpstr>
      <vt:lpstr>Factors that Affect Starch Mixtures Cont’d.</vt:lpstr>
      <vt:lpstr>Factors that Affect Starch Mixtures  Cont’d.</vt:lpstr>
      <vt:lpstr>Factors that Affect Starch Mixtures  Cont’d.</vt:lpstr>
      <vt:lpstr>Starch Cookery</vt:lpstr>
      <vt:lpstr>Starch Cookery</vt:lpstr>
      <vt:lpstr>Brown Roux</vt:lpstr>
      <vt:lpstr>Brown Roux</vt:lpstr>
      <vt:lpstr>Gravy</vt:lpstr>
      <vt:lpstr>Gravy on Meat and Mashed Potatoes  </vt:lpstr>
      <vt:lpstr>Roux Preparation</vt:lpstr>
      <vt:lpstr>Stir fried Vegetables with a Glossy Sauce</vt:lpstr>
      <vt:lpstr>White Sauce</vt:lpstr>
      <vt:lpstr>Starch Cookery</vt:lpstr>
      <vt:lpstr>PowerPoint Presentation</vt:lpstr>
      <vt:lpstr>Pudding</vt:lpstr>
    </vt:vector>
  </TitlesOfParts>
  <Company>bzu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Sources of Starch</dc:title>
  <dc:creator>bzu</dc:creator>
  <cp:lastModifiedBy>Ola Hammad</cp:lastModifiedBy>
  <cp:revision>84</cp:revision>
  <dcterms:created xsi:type="dcterms:W3CDTF">2012-10-14T22:50:54Z</dcterms:created>
  <dcterms:modified xsi:type="dcterms:W3CDTF">2021-11-05T10:27:06Z</dcterms:modified>
</cp:coreProperties>
</file>