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8" r:id="rId2"/>
    <p:sldId id="257" r:id="rId3"/>
    <p:sldId id="263" r:id="rId4"/>
    <p:sldId id="262" r:id="rId5"/>
    <p:sldId id="258" r:id="rId6"/>
    <p:sldId id="259" r:id="rId7"/>
    <p:sldId id="260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1F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90"/>
    <p:restoredTop sz="94611"/>
  </p:normalViewPr>
  <p:slideViewPr>
    <p:cSldViewPr>
      <p:cViewPr>
        <p:scale>
          <a:sx n="81" d="100"/>
          <a:sy n="81" d="100"/>
        </p:scale>
        <p:origin x="-83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9532D-236B-4D9D-9ED8-CB86EC6636EE}" type="datetimeFigureOut">
              <a:rPr lang="ar-SA" smtClean="0"/>
              <a:pPr/>
              <a:t>12/9/1443</a:t>
            </a:fld>
            <a:endParaRPr lang="ar-SA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21F4-CC88-4296-BA28-6FCB760FE5B3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9532D-236B-4D9D-9ED8-CB86EC6636EE}" type="datetimeFigureOut">
              <a:rPr lang="ar-SA" smtClean="0"/>
              <a:pPr/>
              <a:t>12/9/1443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21F4-CC88-4296-BA28-6FCB760FE5B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9532D-236B-4D9D-9ED8-CB86EC6636EE}" type="datetimeFigureOut">
              <a:rPr lang="ar-SA" smtClean="0"/>
              <a:pPr/>
              <a:t>12/9/1443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21F4-CC88-4296-BA28-6FCB760FE5B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9532D-236B-4D9D-9ED8-CB86EC6636EE}" type="datetimeFigureOut">
              <a:rPr lang="ar-SA" smtClean="0"/>
              <a:pPr/>
              <a:t>12/9/1443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21F4-CC88-4296-BA28-6FCB760FE5B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9532D-236B-4D9D-9ED8-CB86EC6636EE}" type="datetimeFigureOut">
              <a:rPr lang="ar-SA" smtClean="0"/>
              <a:pPr/>
              <a:t>12/9/1443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21F4-CC88-4296-BA28-6FCB760FE5B3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9532D-236B-4D9D-9ED8-CB86EC6636EE}" type="datetimeFigureOut">
              <a:rPr lang="ar-SA" smtClean="0"/>
              <a:pPr/>
              <a:t>12/9/1443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21F4-CC88-4296-BA28-6FCB760FE5B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9532D-236B-4D9D-9ED8-CB86EC6636EE}" type="datetimeFigureOut">
              <a:rPr lang="ar-SA" smtClean="0"/>
              <a:pPr/>
              <a:t>12/9/1443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21F4-CC88-4296-BA28-6FCB760FE5B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9532D-236B-4D9D-9ED8-CB86EC6636EE}" type="datetimeFigureOut">
              <a:rPr lang="ar-SA" smtClean="0"/>
              <a:pPr/>
              <a:t>12/9/1443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21F4-CC88-4296-BA28-6FCB760FE5B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9532D-236B-4D9D-9ED8-CB86EC6636EE}" type="datetimeFigureOut">
              <a:rPr lang="ar-SA" smtClean="0"/>
              <a:pPr/>
              <a:t>12/9/1443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21F4-CC88-4296-BA28-6FCB760FE5B3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9532D-236B-4D9D-9ED8-CB86EC6636EE}" type="datetimeFigureOut">
              <a:rPr lang="ar-SA" smtClean="0"/>
              <a:pPr/>
              <a:t>12/9/1443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21F4-CC88-4296-BA28-6FCB760FE5B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D9532D-236B-4D9D-9ED8-CB86EC6636EE}" type="datetimeFigureOut">
              <a:rPr lang="ar-SA" smtClean="0"/>
              <a:pPr/>
              <a:t>12/9/1443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21F4-CC88-4296-BA28-6FCB760FE5B3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CD9532D-236B-4D9D-9ED8-CB86EC6636EE}" type="datetimeFigureOut">
              <a:rPr lang="ar-SA" smtClean="0"/>
              <a:pPr/>
              <a:t>12/9/1443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A0521F4-CC88-4296-BA28-6FCB760FE5B3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7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000100" y="1850064"/>
            <a:ext cx="7839100" cy="3507762"/>
          </a:xfrm>
        </p:spPr>
        <p:txBody>
          <a:bodyPr>
            <a:normAutofit lnSpcReduction="10000"/>
          </a:bodyPr>
          <a:lstStyle/>
          <a:p>
            <a:r>
              <a:rPr lang="en-US" sz="5400" b="1" i="1" dirty="0" smtClean="0">
                <a:solidFill>
                  <a:srgbClr val="FF0000"/>
                </a:solidFill>
              </a:rPr>
              <a:t>Referents and referring expressions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Reem Nasser Abdelwahed</a:t>
            </a:r>
          </a:p>
          <a:p>
            <a:r>
              <a:rPr lang="en-US" dirty="0" smtClean="0"/>
              <a:t>220131724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214414" y="1447800"/>
            <a:ext cx="7719274" cy="4800600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4</a:t>
            </a:r>
            <a:r>
              <a:rPr lang="en-US" dirty="0" smtClean="0"/>
              <a:t> two or more referring expressions may </a:t>
            </a:r>
            <a:endParaRPr lang="ar-SA" dirty="0" smtClean="0"/>
          </a:p>
          <a:p>
            <a:pPr algn="l" rtl="0">
              <a:buNone/>
            </a:pPr>
            <a:r>
              <a:rPr lang="en-US" dirty="0" smtClean="0"/>
              <a:t>refer to the same referent.</a:t>
            </a:r>
          </a:p>
          <a:p>
            <a:pPr algn="l" rtl="0">
              <a:buNone/>
            </a:pPr>
            <a:endParaRPr lang="ar-SA" dirty="0" smtClean="0"/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*John </a:t>
            </a:r>
            <a:r>
              <a:rPr lang="en-US" dirty="0" smtClean="0"/>
              <a:t>is Mary’s best friend</a:t>
            </a:r>
          </a:p>
          <a:p>
            <a:pPr algn="l" rtl="0">
              <a:buNone/>
            </a:pPr>
            <a:r>
              <a:rPr lang="en-US" dirty="0" smtClean="0"/>
              <a:t>  The brother of Robert </a:t>
            </a:r>
            <a:r>
              <a:rPr lang="en-US" dirty="0" smtClean="0">
                <a:solidFill>
                  <a:srgbClr val="FF0000"/>
                </a:solidFill>
              </a:rPr>
              <a:t>John</a:t>
            </a:r>
          </a:p>
          <a:p>
            <a:pPr algn="l" rtl="0">
              <a:buNone/>
            </a:pPr>
            <a:r>
              <a:rPr lang="en-US" dirty="0" smtClean="0"/>
              <a:t> Here, two different expressions refer to the same person.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*</a:t>
            </a:r>
            <a:r>
              <a:rPr lang="en-US" dirty="0" smtClean="0"/>
              <a:t>Referring to the same musical tool </a:t>
            </a:r>
            <a:r>
              <a:rPr lang="en-US" dirty="0" smtClean="0">
                <a:solidFill>
                  <a:srgbClr val="FF0000"/>
                </a:solidFill>
              </a:rPr>
              <a:t>“fiddle, violin”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714348" y="2357430"/>
            <a:ext cx="7786742" cy="3890970"/>
          </a:xfrm>
        </p:spPr>
        <p:txBody>
          <a:bodyPr/>
          <a:lstStyle/>
          <a:p>
            <a:pPr algn="l" rtl="0">
              <a:buNone/>
            </a:pPr>
            <a:r>
              <a:rPr lang="en-US" sz="9600" b="1" i="1" smtClean="0">
                <a:solidFill>
                  <a:srgbClr val="FF0000"/>
                </a:solidFill>
              </a:rPr>
              <a:t>    Thank</a:t>
            </a:r>
            <a:r>
              <a:rPr lang="en-US" sz="9600" b="1" i="1" u="sng" smtClean="0">
                <a:solidFill>
                  <a:srgbClr val="FF0000"/>
                </a:solidFill>
              </a:rPr>
              <a:t> </a:t>
            </a:r>
            <a:r>
              <a:rPr lang="en-US" sz="9600" b="1" i="1" smtClean="0">
                <a:solidFill>
                  <a:srgbClr val="FF0000"/>
                </a:solidFill>
              </a:rPr>
              <a:t>you</a:t>
            </a:r>
            <a:r>
              <a:rPr lang="en-US" b="1" i="1" u="sng" smtClean="0"/>
              <a:t> </a:t>
            </a:r>
            <a:endParaRPr lang="ar-SA" b="1" i="1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Referring expressions:</a:t>
            </a:r>
            <a:br>
              <a:rPr lang="en-US" dirty="0" smtClean="0">
                <a:solidFill>
                  <a:srgbClr val="FF0000"/>
                </a:solidFill>
              </a:rPr>
            </a:b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57290" y="1428736"/>
            <a:ext cx="7498080" cy="48006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dirty="0" smtClean="0"/>
              <a:t>Any expression or a piece of language  used in a utterance to refer to something  or someone outside the language.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sz="3900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Referents</a:t>
            </a:r>
            <a:r>
              <a:rPr lang="en-US" dirty="0" smtClean="0">
                <a:solidFill>
                  <a:srgbClr val="FF0000"/>
                </a:solidFill>
              </a:rPr>
              <a:t>: </a:t>
            </a:r>
          </a:p>
          <a:p>
            <a:pPr algn="l" rtl="0">
              <a:buNone/>
            </a:pPr>
            <a:r>
              <a:rPr lang="en-US" dirty="0" smtClean="0"/>
              <a:t>A person or thing to which a linguistic expression or other symbol refers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Referring expression:</a:t>
            </a:r>
          </a:p>
          <a:p>
            <a:pPr algn="l" rtl="0">
              <a:buNone/>
            </a:pPr>
            <a:r>
              <a:rPr lang="en-US" b="1" dirty="0" smtClean="0"/>
              <a:t> </a:t>
            </a:r>
            <a:r>
              <a:rPr lang="en-US" dirty="0" smtClean="0"/>
              <a:t>Lions</a:t>
            </a:r>
          </a:p>
          <a:p>
            <a:pPr algn="l" rtl="0"/>
            <a:endParaRPr lang="en-US" b="1" dirty="0" smtClean="0"/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Referent: “physical object”:</a:t>
            </a:r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dirty="0" smtClean="0"/>
              <a:t>refers to all those large, strong, flash-eating animals</a:t>
            </a:r>
            <a:endParaRPr lang="ar-SA" dirty="0" smtClean="0"/>
          </a:p>
        </p:txBody>
      </p:sp>
      <p:pic>
        <p:nvPicPr>
          <p:cNvPr id="4" name="صورة 3" descr="15925238-Funny-lion-cartoon-Stock-Vector-anima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4501920"/>
            <a:ext cx="2500330" cy="2356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US" dirty="0" smtClean="0"/>
              <a:t> </a:t>
            </a:r>
            <a:r>
              <a:rPr lang="en-US" dirty="0" smtClean="0">
                <a:solidFill>
                  <a:srgbClr val="FF0000"/>
                </a:solidFill>
              </a:rPr>
              <a:t>1 ‘John hit me’ </a:t>
            </a:r>
          </a:p>
          <a:p>
            <a:pPr algn="l" rtl="0">
              <a:buNone/>
            </a:pPr>
            <a:r>
              <a:rPr lang="en-US" dirty="0" smtClean="0"/>
              <a:t>the speaker has a particular person in mind </a:t>
            </a:r>
            <a:endParaRPr lang="ar-SA" dirty="0" smtClean="0"/>
          </a:p>
          <a:p>
            <a:pPr algn="l" rtl="0">
              <a:buNone/>
            </a:pPr>
            <a:r>
              <a:rPr lang="en-US" dirty="0" smtClean="0"/>
              <a:t>‘John’ is a referring expression.</a:t>
            </a:r>
          </a:p>
          <a:p>
            <a:pPr algn="l" rtl="0"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2‘There’s no John at this address</a:t>
            </a:r>
            <a:r>
              <a:rPr lang="en-US" dirty="0" smtClean="0"/>
              <a:t>’ </a:t>
            </a:r>
          </a:p>
          <a:p>
            <a:pPr algn="l" rtl="0">
              <a:buNone/>
            </a:pPr>
            <a:r>
              <a:rPr lang="en-US" dirty="0" smtClean="0"/>
              <a:t>the speaker would not have a particular person in mind ‘john’ is </a:t>
            </a:r>
            <a:r>
              <a:rPr lang="en-US" i="1" dirty="0" smtClean="0"/>
              <a:t>not</a:t>
            </a:r>
            <a:r>
              <a:rPr lang="en-US" dirty="0" smtClean="0"/>
              <a:t> a referring expression. 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8728" y="785794"/>
            <a:ext cx="7498080" cy="5514980"/>
          </a:xfrm>
        </p:spPr>
        <p:txBody>
          <a:bodyPr>
            <a:normAutofit/>
          </a:bodyPr>
          <a:lstStyle/>
          <a:p>
            <a:pPr marL="596646" indent="-514350" algn="l" rtl="0">
              <a:buNone/>
            </a:pPr>
            <a:r>
              <a:rPr lang="en-US" dirty="0" smtClean="0"/>
              <a:t>So, the relation between expressions of language and things outside it (The </a:t>
            </a:r>
            <a:endParaRPr lang="ar-SA" dirty="0" smtClean="0"/>
          </a:p>
          <a:p>
            <a:pPr algn="l" rtl="0">
              <a:buNone/>
            </a:pPr>
            <a:r>
              <a:rPr lang="en-US" dirty="0" smtClean="0"/>
              <a:t>      world) it called </a:t>
            </a:r>
            <a:r>
              <a:rPr lang="en-US" dirty="0" smtClean="0">
                <a:solidFill>
                  <a:srgbClr val="FF0000"/>
                </a:solidFill>
              </a:rPr>
              <a:t>“</a:t>
            </a:r>
            <a:r>
              <a:rPr lang="en-US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R</a:t>
            </a:r>
            <a:r>
              <a:rPr lang="en-US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EFERENCE”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* Note, </a:t>
            </a:r>
            <a:r>
              <a:rPr lang="en-US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way of referring</a:t>
            </a:r>
            <a:r>
              <a:rPr lang="en-US" dirty="0" smtClean="0"/>
              <a:t>: </a:t>
            </a:r>
            <a:r>
              <a:rPr lang="en-US" sz="2800" dirty="0" smtClean="0"/>
              <a:t>We may have different referring expressions with the same referent </a:t>
            </a:r>
            <a:endParaRPr lang="ar-SA" sz="2800" dirty="0" smtClean="0"/>
          </a:p>
          <a:p>
            <a:pPr algn="l" rtl="0">
              <a:buNone/>
            </a:pPr>
            <a:r>
              <a:rPr lang="en-US" sz="2800" dirty="0" smtClean="0"/>
              <a:t>but they refer in different way</a:t>
            </a:r>
          </a:p>
          <a:p>
            <a:pPr algn="l" rtl="0">
              <a:buNone/>
            </a:pPr>
            <a:r>
              <a:rPr lang="en-US" sz="2800" dirty="0" smtClean="0"/>
              <a:t>Such as : A canary, the canary, this canary, etc….</a:t>
            </a:r>
            <a:endParaRPr lang="ar-SA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142976" y="214290"/>
            <a:ext cx="8001024" cy="107157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Definite reference: </a:t>
            </a: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00100" y="1571612"/>
            <a:ext cx="8143900" cy="4800600"/>
          </a:xfrm>
        </p:spPr>
        <p:txBody>
          <a:bodyPr>
            <a:normAutofit lnSpcReduction="10000"/>
          </a:bodyPr>
          <a:lstStyle/>
          <a:p>
            <a:pPr algn="l">
              <a:buNone/>
            </a:pPr>
            <a:r>
              <a:rPr lang="en-US" dirty="0" smtClean="0"/>
              <a:t>It uses to </a:t>
            </a:r>
            <a:r>
              <a:rPr lang="en-US" i="1" dirty="0" smtClean="0"/>
              <a:t>uniquely</a:t>
            </a:r>
            <a:r>
              <a:rPr lang="en-US" dirty="0" smtClean="0"/>
              <a:t> identify things in the world.</a:t>
            </a:r>
          </a:p>
          <a:p>
            <a:pPr algn="l">
              <a:buNone/>
            </a:pPr>
            <a:endParaRPr lang="ar-SA" dirty="0" smtClean="0"/>
          </a:p>
          <a:p>
            <a:pPr algn="l">
              <a:buNone/>
            </a:pPr>
            <a:r>
              <a:rPr lang="en-US" dirty="0" smtClean="0"/>
              <a:t>There are many types of definite reference: ! </a:t>
            </a:r>
          </a:p>
          <a:p>
            <a:pPr algn="l">
              <a:buNone/>
            </a:pPr>
            <a:r>
              <a:rPr lang="en-US" sz="3900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1 </a:t>
            </a:r>
            <a:r>
              <a:rPr lang="en-US" dirty="0" smtClean="0"/>
              <a:t>proper names (John, marry...)</a:t>
            </a:r>
            <a:endParaRPr lang="en-US" sz="3900" dirty="0" smtClean="0">
              <a:solidFill>
                <a:srgbClr val="FF0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l">
              <a:buNone/>
            </a:pPr>
            <a:r>
              <a:rPr lang="en-US" sz="3900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2 </a:t>
            </a:r>
            <a:r>
              <a:rPr lang="en-US" dirty="0" smtClean="0"/>
              <a:t>pronouns and determiners(this man, that girl) </a:t>
            </a:r>
          </a:p>
          <a:p>
            <a:pPr algn="l">
              <a:buNone/>
            </a:pPr>
            <a:r>
              <a:rPr lang="en-US" sz="3900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3 </a:t>
            </a:r>
            <a:r>
              <a:rPr lang="en-US" dirty="0" smtClean="0"/>
              <a:t>personal pronouns (he, she...)</a:t>
            </a:r>
          </a:p>
          <a:p>
            <a:pPr algn="l">
              <a:buNone/>
            </a:pPr>
            <a:r>
              <a:rPr lang="en-US" sz="3900" dirty="0" smtClean="0">
                <a:solidFill>
                  <a:srgbClr val="FF0000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4 </a:t>
            </a:r>
            <a:r>
              <a:rPr lang="en-US" dirty="0" smtClean="0"/>
              <a:t>definite descriptions (the girl, the building that...)</a:t>
            </a:r>
            <a:endParaRPr lang="ar-SA" dirty="0" smtClean="0"/>
          </a:p>
          <a:p>
            <a:pPr>
              <a:buNone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900" dirty="0" smtClean="0">
                <a:solidFill>
                  <a:srgbClr val="FF0000"/>
                </a:solidFill>
              </a:rPr>
              <a:t>Indefinite</a:t>
            </a:r>
            <a:r>
              <a:rPr lang="en-US" dirty="0" smtClean="0"/>
              <a:t> </a:t>
            </a:r>
            <a:r>
              <a:rPr lang="en-US" sz="3900" dirty="0" smtClean="0">
                <a:solidFill>
                  <a:srgbClr val="FF0000"/>
                </a:solidFill>
              </a:rPr>
              <a:t>reference</a:t>
            </a:r>
            <a:endParaRPr lang="ar-SA" sz="3900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dirty="0" smtClean="0"/>
              <a:t>Use  </a:t>
            </a:r>
            <a:r>
              <a:rPr lang="en-US" i="1" dirty="0" smtClean="0"/>
              <a:t>non- uniquely</a:t>
            </a:r>
            <a:r>
              <a:rPr lang="en-US" dirty="0" smtClean="0"/>
              <a:t> identify things in the world</a:t>
            </a:r>
          </a:p>
          <a:p>
            <a:pPr algn="l" rtl="0">
              <a:buNone/>
            </a:pPr>
            <a:r>
              <a:rPr lang="en-US" dirty="0" smtClean="0"/>
              <a:t>It use the </a:t>
            </a:r>
            <a:r>
              <a:rPr lang="en-US" b="1" i="1" dirty="0" smtClean="0"/>
              <a:t>articles</a:t>
            </a:r>
            <a:r>
              <a:rPr lang="en-US" dirty="0" smtClean="0"/>
              <a:t> in its expression</a:t>
            </a:r>
          </a:p>
          <a:p>
            <a:pPr algn="l" rtl="0">
              <a:buNone/>
            </a:pPr>
            <a:r>
              <a:rPr lang="en-US" dirty="0" smtClean="0"/>
              <a:t>E.g.: </a:t>
            </a:r>
          </a:p>
          <a:p>
            <a:pPr algn="l" rtl="0">
              <a:buNone/>
            </a:pPr>
            <a:r>
              <a:rPr lang="en-US" dirty="0" smtClean="0"/>
              <a:t>A girl….</a:t>
            </a:r>
          </a:p>
          <a:p>
            <a:pPr algn="l" rtl="0">
              <a:buNone/>
            </a:pPr>
            <a:r>
              <a:rPr lang="en-US" dirty="0" smtClean="0"/>
              <a:t>Some apples…..</a:t>
            </a:r>
          </a:p>
          <a:p>
            <a:pPr algn="l" rtl="0">
              <a:buNone/>
            </a:pPr>
            <a:r>
              <a:rPr lang="en-US" sz="3200" dirty="0" smtClean="0"/>
              <a:t> Five boys…</a:t>
            </a:r>
            <a:r>
              <a:rPr lang="en-US" dirty="0" smtClean="0"/>
              <a:t>..</a:t>
            </a:r>
          </a:p>
          <a:p>
            <a:pPr algn="l" rtl="0">
              <a:buNone/>
            </a:pPr>
            <a:r>
              <a:rPr lang="en-US" dirty="0" smtClean="0"/>
              <a:t>Note, the indefinite reference dependents on the context. </a:t>
            </a:r>
            <a:endParaRPr lang="ar-S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Primary vs. secondary referring </a:t>
            </a:r>
            <a:r>
              <a:rPr lang="ar-SA" dirty="0" smtClean="0">
                <a:solidFill>
                  <a:srgbClr val="FF0000"/>
                </a:solidFill>
              </a:rPr>
              <a:t/>
            </a:r>
            <a:br>
              <a:rPr lang="ar-SA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expressions</a:t>
            </a:r>
            <a:r>
              <a:rPr lang="en-US" dirty="0" smtClean="0"/>
              <a:t> 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Primary referring expressions</a:t>
            </a:r>
            <a:endParaRPr lang="ar-SA" dirty="0" smtClean="0"/>
          </a:p>
          <a:p>
            <a:pPr algn="l" rtl="0">
              <a:buNone/>
            </a:pPr>
            <a:r>
              <a:rPr lang="en-US" dirty="0" smtClean="0"/>
              <a:t>Noun phrases, like dog, your friend, flower, </a:t>
            </a:r>
            <a:endParaRPr lang="ar-SA" dirty="0" smtClean="0"/>
          </a:p>
          <a:p>
            <a:pPr algn="l" rtl="0">
              <a:buNone/>
            </a:pPr>
            <a:r>
              <a:rPr lang="en-US" dirty="0" smtClean="0"/>
              <a:t>that refer directly to their referents</a:t>
            </a:r>
          </a:p>
          <a:p>
            <a:pPr algn="l" rtl="0"/>
            <a:endParaRPr lang="en-US" dirty="0" smtClean="0">
              <a:solidFill>
                <a:srgbClr val="FF0000"/>
              </a:solidFill>
            </a:endParaRPr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Secondary referring expression</a:t>
            </a:r>
            <a:r>
              <a:rPr lang="en-US" dirty="0" smtClean="0"/>
              <a:t>:</a:t>
            </a:r>
          </a:p>
          <a:p>
            <a:pPr algn="l" rtl="0">
              <a:buNone/>
            </a:pPr>
            <a:r>
              <a:rPr lang="en-US" dirty="0" smtClean="0"/>
              <a:t>It refers indirectly to the referents, and their referents can be only determined from the primary expressions that used in the context</a:t>
            </a:r>
          </a:p>
          <a:p>
            <a:pPr algn="l" rtl="0"/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FF0000"/>
                </a:solidFill>
              </a:rPr>
              <a:t>Notes:</a:t>
            </a:r>
            <a:endParaRPr lang="ar-SA" i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1</a:t>
            </a:r>
            <a:r>
              <a:rPr lang="en-US" dirty="0" smtClean="0"/>
              <a:t> A referring expression is not a referent.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2</a:t>
            </a:r>
            <a:r>
              <a:rPr lang="en-US" dirty="0" smtClean="0"/>
              <a:t> there is no natural connection between referring expression and referent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r>
              <a:rPr lang="en-US" dirty="0" smtClean="0">
                <a:solidFill>
                  <a:srgbClr val="FF0000"/>
                </a:solidFill>
              </a:rPr>
              <a:t>3</a:t>
            </a:r>
            <a:r>
              <a:rPr lang="en-US" dirty="0" smtClean="0"/>
              <a:t> The existence of referring expression doesn’t mean the existence of referent in the world</a:t>
            </a:r>
          </a:p>
          <a:p>
            <a:pPr algn="l" rtl="0">
              <a:buNone/>
            </a:pPr>
            <a:r>
              <a:rPr lang="en-US" dirty="0" smtClean="0"/>
              <a:t>E.g. the skyscrapers of Antarctica</a:t>
            </a:r>
          </a:p>
          <a:p>
            <a:pPr algn="l" rtl="0"/>
            <a:endParaRPr lang="ar-S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283</TotalTime>
  <Words>375</Words>
  <Application>Microsoft Office PowerPoint</Application>
  <PresentationFormat>On-screen Show (4:3)</PresentationFormat>
  <Paragraphs>68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انقلاب</vt:lpstr>
      <vt:lpstr>Chapter 7</vt:lpstr>
      <vt:lpstr>Referring expressions: </vt:lpstr>
      <vt:lpstr>Example </vt:lpstr>
      <vt:lpstr>Example:</vt:lpstr>
      <vt:lpstr>PowerPoint Presentation</vt:lpstr>
      <vt:lpstr> Definite reference:  </vt:lpstr>
      <vt:lpstr>Indefinite reference</vt:lpstr>
      <vt:lpstr>Primary vs. secondary referring  expressions :</vt:lpstr>
      <vt:lpstr>Notes:</vt:lpstr>
      <vt:lpstr>PowerPoint Presentation</vt:lpstr>
      <vt:lpstr>PowerPoint Presentation</vt:lpstr>
    </vt:vector>
  </TitlesOfParts>
  <Company>Ahmed-Under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 Reference    Referents and referring expression    Reem Abdelwahed 220131724</dc:title>
  <dc:creator>7</dc:creator>
  <cp:lastModifiedBy>nezar</cp:lastModifiedBy>
  <cp:revision>30</cp:revision>
  <dcterms:created xsi:type="dcterms:W3CDTF">2016-04-19T14:25:36Z</dcterms:created>
  <dcterms:modified xsi:type="dcterms:W3CDTF">2022-07-08T13:11:00Z</dcterms:modified>
</cp:coreProperties>
</file>