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5" r:id="rId3"/>
    <p:sldId id="257" r:id="rId4"/>
    <p:sldId id="268" r:id="rId5"/>
    <p:sldId id="269" r:id="rId6"/>
    <p:sldId id="270" r:id="rId7"/>
    <p:sldId id="271" r:id="rId8"/>
    <p:sldId id="272" r:id="rId9"/>
    <p:sldId id="286" r:id="rId10"/>
    <p:sldId id="273" r:id="rId11"/>
    <p:sldId id="274" r:id="rId12"/>
    <p:sldId id="275" r:id="rId13"/>
    <p:sldId id="276" r:id="rId14"/>
    <p:sldId id="278" r:id="rId15"/>
    <p:sldId id="280" r:id="rId16"/>
    <p:sldId id="281" r:id="rId17"/>
    <p:sldId id="282"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5"/>
  </p:normalViewPr>
  <p:slideViewPr>
    <p:cSldViewPr snapToGrid="0" snapToObjects="1">
      <p:cViewPr varScale="1">
        <p:scale>
          <a:sx n="70" d="100"/>
          <a:sy n="70" d="100"/>
        </p:scale>
        <p:origin x="192"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B46EC-BDD8-8146-80AB-F51804B2E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1A53E1-3278-8245-803C-6A34313927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620213-61C4-9643-8A0C-0B817FA4AE4D}"/>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AE81E0F5-1161-844E-99CA-170EF07955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DA930-1706-AD4D-82B0-CC3ABA7857E4}"/>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4241709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667E7-7873-7C44-9989-209A5742E6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6A0309-0D4D-4A43-9F3D-3145BB949A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6A29A-4F0A-1E45-8240-34EEC5AC4FB4}"/>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E4FA2D29-94CA-BA43-BA89-6DC4CD11E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407FD1-669F-FF43-9707-F1EB60463435}"/>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20035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4DA115-2B67-8142-AAC9-F713B799B1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2E5306-593A-624D-B977-DC61794E57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21DF8D-1D46-7347-921B-E6D01835A667}"/>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3640136C-3F59-CB48-A32E-51C84E97F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891628-E07C-5646-81D0-64BC4800E937}"/>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145880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084C7-840C-6A43-A0EA-BCDB5005D7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879576-67D8-084A-A952-92E8B81390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6824A-7534-2142-9A3A-3323F91F81E7}"/>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8B187F83-B683-A64B-A377-CFA5A7C93D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73D891-5313-B54F-86EE-9A52854D743E}"/>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21481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71E8F-C7FA-214B-8EA3-8E99336E61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8BA6E8-3CC8-2F47-A15C-3F63A93A40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B5DDE4-3115-4E40-BAF7-53274E55801B}"/>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15C50708-A12F-3949-BA6E-99378C29A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8ED1E-3BA9-0549-9C08-DA26E3259985}"/>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66198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78771-51BF-A747-AE3E-CFF8AD61F6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0951B5-8D38-D44F-B685-FD9F9D9C1C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C6ACB0-29B1-2B46-B2BE-8837BF20F7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515C07-38E2-F842-B6E3-B067BF3FEB0A}"/>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6" name="Footer Placeholder 5">
            <a:extLst>
              <a:ext uri="{FF2B5EF4-FFF2-40B4-BE49-F238E27FC236}">
                <a16:creationId xmlns:a16="http://schemas.microsoft.com/office/drawing/2014/main" id="{2982B2C7-023C-2543-B8BF-2B8018C05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4F32E4-7791-2841-90C7-631E353FF0D3}"/>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396030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E53DF-17D3-8742-A1D0-6127C0DF34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E36145-CEB3-A34D-A7E0-438EDD6B48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498EF-6783-0A48-A9CB-6360B81761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DC115F-C92E-5B45-B3C9-1BE51A6DC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D62DC0-25A3-0844-AB63-24AF99AAB1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3FCAFB-A9DE-114E-BC66-69BDA5761F6A}"/>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8" name="Footer Placeholder 7">
            <a:extLst>
              <a:ext uri="{FF2B5EF4-FFF2-40B4-BE49-F238E27FC236}">
                <a16:creationId xmlns:a16="http://schemas.microsoft.com/office/drawing/2014/main" id="{67066BA8-AF2A-644D-8BAB-82F3410BAB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84479E-4A0B-8449-89F1-B55139D858C9}"/>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242733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431-DAD4-6A47-B162-6E70E45F33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57871F-824E-454A-A77B-432A5E27C48E}"/>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4" name="Footer Placeholder 3">
            <a:extLst>
              <a:ext uri="{FF2B5EF4-FFF2-40B4-BE49-F238E27FC236}">
                <a16:creationId xmlns:a16="http://schemas.microsoft.com/office/drawing/2014/main" id="{A10852A0-F15A-A047-9A24-674AA58750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E85085-A5B7-1D43-94BA-DCDA466DA04D}"/>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383772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ABDF15-C223-8C42-AD71-D4C4ACE0DE61}"/>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3" name="Footer Placeholder 2">
            <a:extLst>
              <a:ext uri="{FF2B5EF4-FFF2-40B4-BE49-F238E27FC236}">
                <a16:creationId xmlns:a16="http://schemas.microsoft.com/office/drawing/2014/main" id="{C13AECDF-B0D3-1247-99F3-F013E6D0E8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A17903-7FC3-5842-95C3-146DF3262ADA}"/>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126580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BDE8C-6D33-C741-992B-788D6C182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4350E4-5C2D-6242-A428-49563EF032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C35350-FED9-3B41-B717-66D049F44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1FAD6F-B013-E049-BD0B-B454DC2C30E0}"/>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6" name="Footer Placeholder 5">
            <a:extLst>
              <a:ext uri="{FF2B5EF4-FFF2-40B4-BE49-F238E27FC236}">
                <a16:creationId xmlns:a16="http://schemas.microsoft.com/office/drawing/2014/main" id="{746E5E06-6A8C-2A4B-8FDC-BF53714597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78C6ED-41C3-C645-B2BF-FA15277E3F73}"/>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86457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CA90F-DA40-CA49-88E8-A72698D59C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125857-54FD-7E4B-B0B0-19D052FF82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54F4C5-5388-FA4F-A441-48170C412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C64AC6-75B7-2D40-94BC-42A8830E3E2F}"/>
              </a:ext>
            </a:extLst>
          </p:cNvPr>
          <p:cNvSpPr>
            <a:spLocks noGrp="1"/>
          </p:cNvSpPr>
          <p:nvPr>
            <p:ph type="dt" sz="half" idx="10"/>
          </p:nvPr>
        </p:nvSpPr>
        <p:spPr/>
        <p:txBody>
          <a:bodyPr/>
          <a:lstStyle/>
          <a:p>
            <a:fld id="{54CD227E-3434-6E40-A3CC-FD3E82F848FF}" type="datetimeFigureOut">
              <a:rPr lang="en-US" smtClean="0"/>
              <a:t>4/20/21</a:t>
            </a:fld>
            <a:endParaRPr lang="en-US"/>
          </a:p>
        </p:txBody>
      </p:sp>
      <p:sp>
        <p:nvSpPr>
          <p:cNvPr id="6" name="Footer Placeholder 5">
            <a:extLst>
              <a:ext uri="{FF2B5EF4-FFF2-40B4-BE49-F238E27FC236}">
                <a16:creationId xmlns:a16="http://schemas.microsoft.com/office/drawing/2014/main" id="{456FA5A2-EB2F-B246-BE60-B339C9DF62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8A5FF-6637-9D4C-B568-4DC361574169}"/>
              </a:ext>
            </a:extLst>
          </p:cNvPr>
          <p:cNvSpPr>
            <a:spLocks noGrp="1"/>
          </p:cNvSpPr>
          <p:nvPr>
            <p:ph type="sldNum" sz="quarter" idx="12"/>
          </p:nvPr>
        </p:nvSpPr>
        <p:spPr/>
        <p:txBody>
          <a:bodyPr/>
          <a:lstStyle/>
          <a:p>
            <a:fld id="{5419FDF4-E651-B245-A22D-1E43BAA0043D}" type="slidenum">
              <a:rPr lang="en-US" smtClean="0"/>
              <a:t>‹#›</a:t>
            </a:fld>
            <a:endParaRPr lang="en-US"/>
          </a:p>
        </p:txBody>
      </p:sp>
    </p:spTree>
    <p:extLst>
      <p:ext uri="{BB962C8B-B14F-4D97-AF65-F5344CB8AC3E}">
        <p14:creationId xmlns:p14="http://schemas.microsoft.com/office/powerpoint/2010/main" val="123791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899C03-AAA5-CA45-BBC6-D2123B9CB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69071F-6652-7E48-9A2E-0ACEE4764A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56AC8E-6FB0-944E-A937-AAF521EFE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D227E-3434-6E40-A3CC-FD3E82F848FF}" type="datetimeFigureOut">
              <a:rPr lang="en-US" smtClean="0"/>
              <a:t>4/20/21</a:t>
            </a:fld>
            <a:endParaRPr lang="en-US"/>
          </a:p>
        </p:txBody>
      </p:sp>
      <p:sp>
        <p:nvSpPr>
          <p:cNvPr id="5" name="Footer Placeholder 4">
            <a:extLst>
              <a:ext uri="{FF2B5EF4-FFF2-40B4-BE49-F238E27FC236}">
                <a16:creationId xmlns:a16="http://schemas.microsoft.com/office/drawing/2014/main" id="{5512B600-37B0-9143-9126-E1FD210071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77CAC6-A99F-804E-AEB7-B346DD1024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9FDF4-E651-B245-A22D-1E43BAA0043D}" type="slidenum">
              <a:rPr lang="en-US" smtClean="0"/>
              <a:t>‹#›</a:t>
            </a:fld>
            <a:endParaRPr lang="en-US"/>
          </a:p>
        </p:txBody>
      </p:sp>
    </p:spTree>
    <p:extLst>
      <p:ext uri="{BB962C8B-B14F-4D97-AF65-F5344CB8AC3E}">
        <p14:creationId xmlns:p14="http://schemas.microsoft.com/office/powerpoint/2010/main" val="3332248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345180" y="574548"/>
            <a:ext cx="5690615" cy="1226820"/>
          </a:xfrm>
          <a:prstGeom prst="rect">
            <a:avLst/>
          </a:prstGeom>
        </p:spPr>
      </p:pic>
      <p:pic>
        <p:nvPicPr>
          <p:cNvPr id="4" name="object 4"/>
          <p:cNvPicPr/>
          <p:nvPr/>
        </p:nvPicPr>
        <p:blipFill>
          <a:blip r:embed="rId3" cstate="print"/>
          <a:stretch>
            <a:fillRect/>
          </a:stretch>
        </p:blipFill>
        <p:spPr>
          <a:xfrm>
            <a:off x="2514601" y="2687672"/>
            <a:ext cx="6836366" cy="3115306"/>
          </a:xfrm>
          <a:prstGeom prst="rect">
            <a:avLst/>
          </a:prstGeom>
        </p:spPr>
      </p:pic>
    </p:spTree>
    <p:extLst>
      <p:ext uri="{BB962C8B-B14F-4D97-AF65-F5344CB8AC3E}">
        <p14:creationId xmlns:p14="http://schemas.microsoft.com/office/powerpoint/2010/main" val="4262652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73542" y="567344"/>
            <a:ext cx="123712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473057" y="1264820"/>
            <a:ext cx="8001746" cy="4520503"/>
          </a:xfrm>
          <a:prstGeom prst="rect">
            <a:avLst/>
          </a:prstGeom>
        </p:spPr>
        <p:txBody>
          <a:bodyPr vert="horz" wrap="square" lIns="0" tIns="115794" rIns="0" bIns="0" rtlCol="0">
            <a:spAutoFit/>
          </a:bodyPr>
          <a:lstStyle/>
          <a:p>
            <a:pPr marL="357850" indent="-342909">
              <a:spcBef>
                <a:spcPts val="912"/>
              </a:spcBef>
              <a:buFont typeface="Arial"/>
              <a:buChar char="•"/>
              <a:tabLst>
                <a:tab pos="357103" algn="l"/>
                <a:tab pos="357850" algn="l"/>
              </a:tabLst>
            </a:pPr>
            <a:r>
              <a:rPr sz="3177" b="1" spc="-6" dirty="0">
                <a:latin typeface="Calibri"/>
                <a:cs typeface="Calibri"/>
              </a:rPr>
              <a:t>Personal</a:t>
            </a:r>
            <a:r>
              <a:rPr sz="3177" b="1" dirty="0">
                <a:latin typeface="Calibri"/>
                <a:cs typeface="Calibri"/>
              </a:rPr>
              <a:t> </a:t>
            </a:r>
            <a:r>
              <a:rPr sz="3177" b="1" spc="6" dirty="0">
                <a:latin typeface="Calibri"/>
                <a:cs typeface="Calibri"/>
              </a:rPr>
              <a:t>space</a:t>
            </a:r>
            <a:r>
              <a:rPr sz="3177" spc="6" dirty="0">
                <a:latin typeface="Calibri"/>
                <a:cs typeface="Calibri"/>
              </a:rPr>
              <a:t>: Individuals</a:t>
            </a:r>
            <a:r>
              <a:rPr sz="3177" spc="35" dirty="0">
                <a:latin typeface="Calibri"/>
                <a:cs typeface="Calibri"/>
              </a:rPr>
              <a:t> </a:t>
            </a:r>
            <a:r>
              <a:rPr sz="3177" spc="-12" dirty="0">
                <a:latin typeface="Calibri"/>
                <a:cs typeface="Calibri"/>
              </a:rPr>
              <a:t>have,</a:t>
            </a:r>
            <a:r>
              <a:rPr sz="3177" spc="6" dirty="0">
                <a:latin typeface="Calibri"/>
                <a:cs typeface="Calibri"/>
              </a:rPr>
              <a:t> </a:t>
            </a:r>
            <a:r>
              <a:rPr sz="3177" spc="12" dirty="0">
                <a:latin typeface="Calibri"/>
                <a:cs typeface="Calibri"/>
              </a:rPr>
              <a:t>&amp;</a:t>
            </a:r>
            <a:r>
              <a:rPr sz="3177" spc="6" dirty="0">
                <a:latin typeface="Calibri"/>
                <a:cs typeface="Calibri"/>
              </a:rPr>
              <a:t> </a:t>
            </a:r>
            <a:r>
              <a:rPr sz="3177" dirty="0">
                <a:latin typeface="Calibri"/>
                <a:cs typeface="Calibri"/>
              </a:rPr>
              <a:t>maintain.</a:t>
            </a:r>
          </a:p>
          <a:p>
            <a:pPr marL="357850" marR="5977" indent="-342909">
              <a:lnSpc>
                <a:spcPct val="100699"/>
              </a:lnSpc>
              <a:spcBef>
                <a:spcPts val="771"/>
              </a:spcBef>
              <a:buFont typeface="Wingdings"/>
              <a:buChar char=""/>
              <a:tabLst>
                <a:tab pos="357850" algn="l"/>
              </a:tabLst>
            </a:pPr>
            <a:r>
              <a:rPr sz="3177" spc="12" dirty="0">
                <a:latin typeface="Calibri"/>
                <a:cs typeface="Calibri"/>
              </a:rPr>
              <a:t>An</a:t>
            </a:r>
            <a:r>
              <a:rPr sz="3177" spc="6" dirty="0">
                <a:latin typeface="Calibri"/>
                <a:cs typeface="Calibri"/>
              </a:rPr>
              <a:t> </a:t>
            </a:r>
            <a:r>
              <a:rPr sz="3177" dirty="0">
                <a:latin typeface="Calibri"/>
                <a:cs typeface="Calibri"/>
              </a:rPr>
              <a:t>important</a:t>
            </a:r>
            <a:r>
              <a:rPr sz="3177" spc="35" dirty="0">
                <a:latin typeface="Calibri"/>
                <a:cs typeface="Calibri"/>
              </a:rPr>
              <a:t> </a:t>
            </a:r>
            <a:r>
              <a:rPr sz="3177" dirty="0">
                <a:latin typeface="Calibri"/>
                <a:cs typeface="Calibri"/>
              </a:rPr>
              <a:t>sense</a:t>
            </a:r>
            <a:r>
              <a:rPr sz="3177" spc="6" dirty="0">
                <a:latin typeface="Calibri"/>
                <a:cs typeface="Calibri"/>
              </a:rPr>
              <a:t> of</a:t>
            </a:r>
            <a:r>
              <a:rPr sz="3177" dirty="0">
                <a:latin typeface="Calibri"/>
                <a:cs typeface="Calibri"/>
              </a:rPr>
              <a:t> </a:t>
            </a:r>
            <a:r>
              <a:rPr sz="3177" spc="-6" dirty="0">
                <a:latin typeface="Calibri"/>
                <a:cs typeface="Calibri"/>
              </a:rPr>
              <a:t>personal</a:t>
            </a:r>
            <a:r>
              <a:rPr sz="3177" spc="29" dirty="0">
                <a:latin typeface="Calibri"/>
                <a:cs typeface="Calibri"/>
              </a:rPr>
              <a:t> </a:t>
            </a:r>
            <a:r>
              <a:rPr sz="3177" dirty="0">
                <a:latin typeface="Calibri"/>
                <a:cs typeface="Calibri"/>
              </a:rPr>
              <a:t>space </a:t>
            </a:r>
            <a:r>
              <a:rPr sz="3177" spc="6" dirty="0">
                <a:latin typeface="Calibri"/>
                <a:cs typeface="Calibri"/>
              </a:rPr>
              <a:t>in</a:t>
            </a:r>
            <a:r>
              <a:rPr sz="3177" spc="18" dirty="0">
                <a:latin typeface="Calibri"/>
                <a:cs typeface="Calibri"/>
              </a:rPr>
              <a:t> </a:t>
            </a:r>
            <a:r>
              <a:rPr sz="3177" dirty="0">
                <a:latin typeface="Calibri"/>
                <a:cs typeface="Calibri"/>
              </a:rPr>
              <a:t>social </a:t>
            </a:r>
            <a:r>
              <a:rPr sz="3177" spc="-700" dirty="0">
                <a:latin typeface="Calibri"/>
                <a:cs typeface="Calibri"/>
              </a:rPr>
              <a:t> </a:t>
            </a:r>
            <a:r>
              <a:rPr sz="3177" spc="-6" dirty="0">
                <a:latin typeface="Calibri"/>
                <a:cs typeface="Calibri"/>
              </a:rPr>
              <a:t>interaction</a:t>
            </a:r>
            <a:endParaRPr sz="3177" dirty="0">
              <a:latin typeface="Calibri"/>
              <a:cs typeface="Calibri"/>
            </a:endParaRPr>
          </a:p>
          <a:p>
            <a:pPr marL="357850" indent="-342909">
              <a:spcBef>
                <a:spcPts val="794"/>
              </a:spcBef>
              <a:buFont typeface="Wingdings"/>
              <a:buChar char=""/>
              <a:tabLst>
                <a:tab pos="357850" algn="l"/>
              </a:tabLst>
            </a:pPr>
            <a:r>
              <a:rPr sz="3177" spc="-12" dirty="0">
                <a:latin typeface="Calibri"/>
                <a:cs typeface="Calibri"/>
              </a:rPr>
              <a:t>Every</a:t>
            </a:r>
            <a:r>
              <a:rPr sz="3177" dirty="0">
                <a:latin typeface="Calibri"/>
                <a:cs typeface="Calibri"/>
              </a:rPr>
              <a:t> </a:t>
            </a:r>
            <a:r>
              <a:rPr sz="3177" spc="-6" dirty="0">
                <a:latin typeface="Calibri"/>
                <a:cs typeface="Calibri"/>
              </a:rPr>
              <a:t>person</a:t>
            </a:r>
            <a:r>
              <a:rPr sz="3177" spc="6" dirty="0">
                <a:latin typeface="Calibri"/>
                <a:cs typeface="Calibri"/>
              </a:rPr>
              <a:t> has</a:t>
            </a:r>
            <a:r>
              <a:rPr sz="3177" spc="12" dirty="0">
                <a:latin typeface="Calibri"/>
                <a:cs typeface="Calibri"/>
              </a:rPr>
              <a:t> </a:t>
            </a:r>
            <a:r>
              <a:rPr sz="3177" spc="6" dirty="0">
                <a:latin typeface="Calibri"/>
                <a:cs typeface="Calibri"/>
              </a:rPr>
              <a:t>thus</a:t>
            </a:r>
            <a:r>
              <a:rPr sz="3177" spc="18" dirty="0">
                <a:latin typeface="Calibri"/>
                <a:cs typeface="Calibri"/>
              </a:rPr>
              <a:t> </a:t>
            </a:r>
            <a:r>
              <a:rPr sz="3177" spc="-6" dirty="0">
                <a:latin typeface="Calibri"/>
                <a:cs typeface="Calibri"/>
              </a:rPr>
              <a:t>personal</a:t>
            </a:r>
            <a:r>
              <a:rPr sz="3177" spc="18" dirty="0">
                <a:latin typeface="Calibri"/>
                <a:cs typeface="Calibri"/>
              </a:rPr>
              <a:t> </a:t>
            </a:r>
            <a:r>
              <a:rPr sz="3177" dirty="0">
                <a:latin typeface="Calibri"/>
                <a:cs typeface="Calibri"/>
              </a:rPr>
              <a:t>space</a:t>
            </a:r>
          </a:p>
          <a:p>
            <a:pPr marL="357850" marR="485600" indent="-342909">
              <a:lnSpc>
                <a:spcPct val="100800"/>
              </a:lnSpc>
              <a:spcBef>
                <a:spcPts val="765"/>
              </a:spcBef>
              <a:buFont typeface="Wingdings"/>
              <a:buChar char=""/>
              <a:tabLst>
                <a:tab pos="357850" algn="l"/>
              </a:tabLst>
            </a:pPr>
            <a:r>
              <a:rPr sz="3177" spc="6" dirty="0">
                <a:latin typeface="Calibri"/>
                <a:cs typeface="Calibri"/>
              </a:rPr>
              <a:t>Our </a:t>
            </a:r>
            <a:r>
              <a:rPr sz="3177" spc="-6" dirty="0">
                <a:latin typeface="Calibri"/>
                <a:cs typeface="Calibri"/>
              </a:rPr>
              <a:t>personal</a:t>
            </a:r>
            <a:r>
              <a:rPr sz="3177" spc="24" dirty="0">
                <a:latin typeface="Calibri"/>
                <a:cs typeface="Calibri"/>
              </a:rPr>
              <a:t> </a:t>
            </a:r>
            <a:r>
              <a:rPr sz="3177" dirty="0">
                <a:latin typeface="Calibri"/>
                <a:cs typeface="Calibri"/>
              </a:rPr>
              <a:t>spaces</a:t>
            </a:r>
            <a:r>
              <a:rPr sz="3177" spc="6" dirty="0">
                <a:latin typeface="Calibri"/>
                <a:cs typeface="Calibri"/>
              </a:rPr>
              <a:t> </a:t>
            </a:r>
            <a:r>
              <a:rPr sz="3177" spc="-12" dirty="0">
                <a:latin typeface="Calibri"/>
                <a:cs typeface="Calibri"/>
              </a:rPr>
              <a:t>are</a:t>
            </a:r>
            <a:r>
              <a:rPr sz="3177" dirty="0">
                <a:latin typeface="Calibri"/>
                <a:cs typeface="Calibri"/>
              </a:rPr>
              <a:t> </a:t>
            </a:r>
            <a:r>
              <a:rPr sz="3177" spc="6" dirty="0">
                <a:latin typeface="Calibri"/>
                <a:cs typeface="Calibri"/>
              </a:rPr>
              <a:t>open</a:t>
            </a:r>
            <a:r>
              <a:rPr sz="3177" spc="18" dirty="0">
                <a:latin typeface="Calibri"/>
                <a:cs typeface="Calibri"/>
              </a:rPr>
              <a:t> </a:t>
            </a:r>
            <a:r>
              <a:rPr sz="3177" spc="-6" dirty="0">
                <a:latin typeface="Calibri"/>
                <a:cs typeface="Calibri"/>
              </a:rPr>
              <a:t>to</a:t>
            </a:r>
            <a:r>
              <a:rPr sz="3177" dirty="0">
                <a:latin typeface="Calibri"/>
                <a:cs typeface="Calibri"/>
              </a:rPr>
              <a:t> </a:t>
            </a:r>
            <a:r>
              <a:rPr sz="3177" spc="6" dirty="0">
                <a:latin typeface="Calibri"/>
                <a:cs typeface="Calibri"/>
              </a:rPr>
              <a:t>only</a:t>
            </a:r>
            <a:r>
              <a:rPr sz="3177" spc="12" dirty="0">
                <a:latin typeface="Calibri"/>
                <a:cs typeface="Calibri"/>
              </a:rPr>
              <a:t> </a:t>
            </a:r>
            <a:r>
              <a:rPr sz="3177" spc="6" dirty="0">
                <a:latin typeface="Calibri"/>
                <a:cs typeface="Calibri"/>
              </a:rPr>
              <a:t>those </a:t>
            </a:r>
            <a:r>
              <a:rPr sz="3177" spc="-700" dirty="0">
                <a:latin typeface="Calibri"/>
                <a:cs typeface="Calibri"/>
              </a:rPr>
              <a:t> </a:t>
            </a:r>
            <a:r>
              <a:rPr sz="3177" spc="12" dirty="0">
                <a:latin typeface="Calibri"/>
                <a:cs typeface="Calibri"/>
              </a:rPr>
              <a:t>whom </a:t>
            </a:r>
            <a:r>
              <a:rPr sz="3177" spc="-6" dirty="0">
                <a:latin typeface="Calibri"/>
                <a:cs typeface="Calibri"/>
              </a:rPr>
              <a:t>we</a:t>
            </a:r>
            <a:r>
              <a:rPr sz="3177" spc="6" dirty="0">
                <a:latin typeface="Calibri"/>
                <a:cs typeface="Calibri"/>
              </a:rPr>
              <a:t> </a:t>
            </a:r>
            <a:r>
              <a:rPr sz="3177" spc="-6" dirty="0">
                <a:latin typeface="Calibri"/>
                <a:cs typeface="Calibri"/>
              </a:rPr>
              <a:t>are</a:t>
            </a:r>
            <a:r>
              <a:rPr sz="3177" spc="6" dirty="0">
                <a:latin typeface="Calibri"/>
                <a:cs typeface="Calibri"/>
              </a:rPr>
              <a:t> </a:t>
            </a:r>
            <a:r>
              <a:rPr sz="3177" spc="-6" dirty="0">
                <a:latin typeface="Calibri"/>
                <a:cs typeface="Calibri"/>
              </a:rPr>
              <a:t>intimate</a:t>
            </a:r>
            <a:r>
              <a:rPr sz="3177" spc="18" dirty="0">
                <a:latin typeface="Calibri"/>
                <a:cs typeface="Calibri"/>
              </a:rPr>
              <a:t> </a:t>
            </a:r>
            <a:r>
              <a:rPr sz="3177" spc="6" dirty="0">
                <a:latin typeface="Calibri"/>
                <a:cs typeface="Calibri"/>
              </a:rPr>
              <a:t>with</a:t>
            </a:r>
            <a:endParaRPr sz="3177" dirty="0">
              <a:latin typeface="Calibri"/>
              <a:cs typeface="Calibri"/>
            </a:endParaRPr>
          </a:p>
          <a:p>
            <a:pPr marL="382504" marR="3297600">
              <a:lnSpc>
                <a:spcPct val="120900"/>
              </a:lnSpc>
            </a:pPr>
            <a:r>
              <a:rPr sz="3177" dirty="0">
                <a:latin typeface="Calibri"/>
                <a:cs typeface="Calibri"/>
              </a:rPr>
              <a:t>such</a:t>
            </a:r>
            <a:r>
              <a:rPr sz="3177" spc="12" dirty="0">
                <a:latin typeface="Calibri"/>
                <a:cs typeface="Calibri"/>
              </a:rPr>
              <a:t> </a:t>
            </a:r>
            <a:r>
              <a:rPr sz="3177" spc="6" dirty="0">
                <a:latin typeface="Calibri"/>
                <a:cs typeface="Calibri"/>
              </a:rPr>
              <a:t>as</a:t>
            </a:r>
            <a:r>
              <a:rPr sz="3177" spc="-6" dirty="0">
                <a:latin typeface="Calibri"/>
                <a:cs typeface="Calibri"/>
              </a:rPr>
              <a:t> </a:t>
            </a:r>
            <a:r>
              <a:rPr sz="3177" dirty="0">
                <a:latin typeface="Calibri"/>
                <a:cs typeface="Calibri"/>
              </a:rPr>
              <a:t>children,</a:t>
            </a:r>
            <a:r>
              <a:rPr sz="3177" spc="18" dirty="0">
                <a:latin typeface="Calibri"/>
                <a:cs typeface="Calibri"/>
              </a:rPr>
              <a:t> </a:t>
            </a:r>
            <a:r>
              <a:rPr sz="3177" spc="-6" dirty="0">
                <a:latin typeface="Calibri"/>
                <a:cs typeface="Calibri"/>
              </a:rPr>
              <a:t>parents, </a:t>
            </a:r>
            <a:r>
              <a:rPr sz="3177" dirty="0">
                <a:latin typeface="Calibri"/>
                <a:cs typeface="Calibri"/>
              </a:rPr>
              <a:t> </a:t>
            </a:r>
            <a:r>
              <a:rPr sz="3177" spc="6" dirty="0">
                <a:latin typeface="Calibri"/>
                <a:cs typeface="Calibri"/>
              </a:rPr>
              <a:t>close</a:t>
            </a:r>
            <a:r>
              <a:rPr sz="3177" spc="-24" dirty="0">
                <a:latin typeface="Calibri"/>
                <a:cs typeface="Calibri"/>
              </a:rPr>
              <a:t> </a:t>
            </a:r>
            <a:r>
              <a:rPr sz="3177" spc="6" dirty="0">
                <a:latin typeface="Calibri"/>
                <a:cs typeface="Calibri"/>
              </a:rPr>
              <a:t>friends</a:t>
            </a:r>
            <a:r>
              <a:rPr sz="3177" spc="-6" dirty="0">
                <a:latin typeface="Calibri"/>
                <a:cs typeface="Calibri"/>
              </a:rPr>
              <a:t> </a:t>
            </a:r>
            <a:r>
              <a:rPr sz="3177" spc="6" dirty="0">
                <a:latin typeface="Calibri"/>
                <a:cs typeface="Calibri"/>
              </a:rPr>
              <a:t>and </a:t>
            </a:r>
            <a:r>
              <a:rPr sz="3177" dirty="0">
                <a:latin typeface="Calibri"/>
                <a:cs typeface="Calibri"/>
              </a:rPr>
              <a:t>spouses.</a:t>
            </a:r>
          </a:p>
        </p:txBody>
      </p:sp>
      <p:pic>
        <p:nvPicPr>
          <p:cNvPr id="4" name="object 4"/>
          <p:cNvPicPr/>
          <p:nvPr/>
        </p:nvPicPr>
        <p:blipFill>
          <a:blip r:embed="rId2" cstate="print"/>
          <a:stretch>
            <a:fillRect/>
          </a:stretch>
        </p:blipFill>
        <p:spPr>
          <a:xfrm>
            <a:off x="6934200" y="4114799"/>
            <a:ext cx="3733798" cy="2590800"/>
          </a:xfrm>
          <a:prstGeom prst="rect">
            <a:avLst/>
          </a:prstGeom>
        </p:spPr>
      </p:pic>
    </p:spTree>
    <p:extLst>
      <p:ext uri="{BB962C8B-B14F-4D97-AF65-F5344CB8AC3E}">
        <p14:creationId xmlns:p14="http://schemas.microsoft.com/office/powerpoint/2010/main" val="269915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5254" y="513483"/>
            <a:ext cx="123712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537887" y="1448108"/>
            <a:ext cx="8260976" cy="4153927"/>
          </a:xfrm>
          <a:prstGeom prst="rect">
            <a:avLst/>
          </a:prstGeom>
        </p:spPr>
        <p:txBody>
          <a:bodyPr vert="horz" wrap="square" lIns="0" tIns="14194" rIns="0" bIns="0" rtlCol="0">
            <a:spAutoFit/>
          </a:bodyPr>
          <a:lstStyle/>
          <a:p>
            <a:pPr marL="357850" marR="5977" indent="-342909">
              <a:lnSpc>
                <a:spcPct val="100699"/>
              </a:lnSpc>
              <a:spcBef>
                <a:spcPts val="112"/>
              </a:spcBef>
              <a:buFont typeface="Arial"/>
              <a:buChar char="•"/>
              <a:tabLst>
                <a:tab pos="357103" algn="l"/>
                <a:tab pos="357850" algn="l"/>
              </a:tabLst>
            </a:pPr>
            <a:r>
              <a:rPr sz="3177" b="1" spc="-24" dirty="0">
                <a:latin typeface="Calibri"/>
                <a:cs typeface="Calibri"/>
              </a:rPr>
              <a:t>Touching</a:t>
            </a:r>
            <a:r>
              <a:rPr sz="3177" spc="-24" dirty="0">
                <a:latin typeface="Calibri"/>
                <a:cs typeface="Calibri"/>
              </a:rPr>
              <a:t>:</a:t>
            </a:r>
            <a:r>
              <a:rPr sz="3177" dirty="0">
                <a:latin typeface="Calibri"/>
                <a:cs typeface="Calibri"/>
              </a:rPr>
              <a:t> </a:t>
            </a:r>
            <a:r>
              <a:rPr sz="3177" spc="-6" dirty="0">
                <a:latin typeface="Calibri"/>
                <a:cs typeface="Calibri"/>
              </a:rPr>
              <a:t>Each</a:t>
            </a:r>
            <a:r>
              <a:rPr sz="3177" spc="12" dirty="0">
                <a:latin typeface="Calibri"/>
                <a:cs typeface="Calibri"/>
              </a:rPr>
              <a:t> </a:t>
            </a:r>
            <a:r>
              <a:rPr sz="3177" dirty="0">
                <a:latin typeface="Calibri"/>
                <a:cs typeface="Calibri"/>
              </a:rPr>
              <a:t>society</a:t>
            </a:r>
            <a:r>
              <a:rPr sz="3177" spc="12" dirty="0">
                <a:latin typeface="Calibri"/>
                <a:cs typeface="Calibri"/>
              </a:rPr>
              <a:t> </a:t>
            </a:r>
            <a:r>
              <a:rPr sz="3177" spc="6" dirty="0">
                <a:latin typeface="Calibri"/>
                <a:cs typeface="Calibri"/>
              </a:rPr>
              <a:t>has</a:t>
            </a:r>
            <a:r>
              <a:rPr sz="3177" spc="12" dirty="0">
                <a:latin typeface="Calibri"/>
                <a:cs typeface="Calibri"/>
              </a:rPr>
              <a:t> </a:t>
            </a:r>
            <a:r>
              <a:rPr sz="3177" spc="6" dirty="0">
                <a:latin typeface="Calibri"/>
                <a:cs typeface="Calibri"/>
              </a:rPr>
              <a:t>rules</a:t>
            </a:r>
            <a:r>
              <a:rPr sz="3177" spc="-18" dirty="0">
                <a:latin typeface="Calibri"/>
                <a:cs typeface="Calibri"/>
              </a:rPr>
              <a:t> </a:t>
            </a:r>
            <a:r>
              <a:rPr sz="3177" spc="6" dirty="0">
                <a:latin typeface="Calibri"/>
                <a:cs typeface="Calibri"/>
              </a:rPr>
              <a:t>about</a:t>
            </a:r>
            <a:r>
              <a:rPr sz="3177" spc="35" dirty="0">
                <a:latin typeface="Calibri"/>
                <a:cs typeface="Calibri"/>
              </a:rPr>
              <a:t> </a:t>
            </a:r>
            <a:r>
              <a:rPr sz="3177" dirty="0">
                <a:latin typeface="Calibri"/>
                <a:cs typeface="Calibri"/>
              </a:rPr>
              <a:t>touching </a:t>
            </a:r>
            <a:r>
              <a:rPr sz="3177" spc="-700" dirty="0">
                <a:latin typeface="Calibri"/>
                <a:cs typeface="Calibri"/>
              </a:rPr>
              <a:t> </a:t>
            </a:r>
            <a:r>
              <a:rPr sz="3177" spc="6" dirty="0">
                <a:latin typeface="Calibri"/>
                <a:cs typeface="Calibri"/>
              </a:rPr>
              <a:t>in </a:t>
            </a:r>
            <a:r>
              <a:rPr sz="3177" dirty="0">
                <a:latin typeface="Calibri"/>
                <a:cs typeface="Calibri"/>
              </a:rPr>
              <a:t>social</a:t>
            </a:r>
            <a:r>
              <a:rPr sz="3177" spc="24" dirty="0">
                <a:latin typeface="Calibri"/>
                <a:cs typeface="Calibri"/>
              </a:rPr>
              <a:t> </a:t>
            </a:r>
            <a:r>
              <a:rPr sz="3177" spc="-6" dirty="0">
                <a:latin typeface="Calibri"/>
                <a:cs typeface="Calibri"/>
              </a:rPr>
              <a:t>interaction.</a:t>
            </a:r>
            <a:endParaRPr sz="3177" dirty="0">
              <a:latin typeface="Calibri"/>
              <a:cs typeface="Calibri"/>
            </a:endParaRPr>
          </a:p>
          <a:p>
            <a:pPr marL="357850" marR="426581" indent="-342909">
              <a:lnSpc>
                <a:spcPct val="100699"/>
              </a:lnSpc>
              <a:spcBef>
                <a:spcPts val="771"/>
              </a:spcBef>
              <a:buFont typeface="Wingdings"/>
              <a:buChar char=""/>
              <a:tabLst>
                <a:tab pos="357850" algn="l"/>
              </a:tabLst>
            </a:pPr>
            <a:r>
              <a:rPr sz="3177" dirty="0">
                <a:latin typeface="Calibri"/>
                <a:cs typeface="Calibri"/>
              </a:rPr>
              <a:t>Frequency</a:t>
            </a:r>
            <a:r>
              <a:rPr sz="3177" spc="12" dirty="0">
                <a:latin typeface="Calibri"/>
                <a:cs typeface="Calibri"/>
              </a:rPr>
              <a:t> </a:t>
            </a:r>
            <a:r>
              <a:rPr sz="3177" spc="6" dirty="0">
                <a:latin typeface="Calibri"/>
                <a:cs typeface="Calibri"/>
              </a:rPr>
              <a:t>of</a:t>
            </a:r>
            <a:r>
              <a:rPr sz="3177" dirty="0">
                <a:latin typeface="Calibri"/>
                <a:cs typeface="Calibri"/>
              </a:rPr>
              <a:t> touching</a:t>
            </a:r>
            <a:r>
              <a:rPr sz="3177" spc="24" dirty="0">
                <a:latin typeface="Calibri"/>
                <a:cs typeface="Calibri"/>
              </a:rPr>
              <a:t> </a:t>
            </a:r>
            <a:r>
              <a:rPr sz="3177" spc="12" dirty="0">
                <a:latin typeface="Calibri"/>
                <a:cs typeface="Calibri"/>
              </a:rPr>
              <a:t>&amp;</a:t>
            </a:r>
            <a:r>
              <a:rPr sz="3177" dirty="0">
                <a:latin typeface="Calibri"/>
                <a:cs typeface="Calibri"/>
              </a:rPr>
              <a:t> </a:t>
            </a:r>
            <a:r>
              <a:rPr sz="3177" spc="12" dirty="0">
                <a:latin typeface="Calibri"/>
                <a:cs typeface="Calibri"/>
              </a:rPr>
              <a:t>the</a:t>
            </a:r>
            <a:r>
              <a:rPr sz="3177" dirty="0">
                <a:latin typeface="Calibri"/>
                <a:cs typeface="Calibri"/>
              </a:rPr>
              <a:t> </a:t>
            </a:r>
            <a:r>
              <a:rPr sz="3177" spc="6" dirty="0">
                <a:latin typeface="Calibri"/>
                <a:cs typeface="Calibri"/>
              </a:rPr>
              <a:t>meaning</a:t>
            </a:r>
            <a:r>
              <a:rPr sz="3177" spc="35" dirty="0">
                <a:latin typeface="Calibri"/>
                <a:cs typeface="Calibri"/>
              </a:rPr>
              <a:t> </a:t>
            </a:r>
            <a:r>
              <a:rPr sz="3177" spc="6" dirty="0">
                <a:latin typeface="Calibri"/>
                <a:cs typeface="Calibri"/>
              </a:rPr>
              <a:t>people </a:t>
            </a:r>
            <a:r>
              <a:rPr sz="3177" spc="-700" dirty="0">
                <a:latin typeface="Calibri"/>
                <a:cs typeface="Calibri"/>
              </a:rPr>
              <a:t> </a:t>
            </a:r>
            <a:r>
              <a:rPr sz="3177" spc="-12" dirty="0">
                <a:latin typeface="Calibri"/>
                <a:cs typeface="Calibri"/>
              </a:rPr>
              <a:t>attach</a:t>
            </a:r>
            <a:r>
              <a:rPr sz="3177" spc="24" dirty="0">
                <a:latin typeface="Calibri"/>
                <a:cs typeface="Calibri"/>
              </a:rPr>
              <a:t> </a:t>
            </a:r>
            <a:r>
              <a:rPr sz="3177" spc="-6" dirty="0">
                <a:latin typeface="Calibri"/>
                <a:cs typeface="Calibri"/>
              </a:rPr>
              <a:t>to </a:t>
            </a:r>
            <a:r>
              <a:rPr sz="3177" spc="6" dirty="0">
                <a:latin typeface="Calibri"/>
                <a:cs typeface="Calibri"/>
              </a:rPr>
              <a:t>it</a:t>
            </a:r>
            <a:r>
              <a:rPr sz="3177" spc="12" dirty="0">
                <a:latin typeface="Calibri"/>
                <a:cs typeface="Calibri"/>
              </a:rPr>
              <a:t> </a:t>
            </a:r>
            <a:r>
              <a:rPr sz="3177" dirty="0">
                <a:latin typeface="Calibri"/>
                <a:cs typeface="Calibri"/>
              </a:rPr>
              <a:t>vary between</a:t>
            </a:r>
            <a:r>
              <a:rPr sz="3177" spc="12" dirty="0">
                <a:latin typeface="Calibri"/>
                <a:cs typeface="Calibri"/>
              </a:rPr>
              <a:t> &amp;</a:t>
            </a:r>
            <a:r>
              <a:rPr sz="3177" spc="6" dirty="0">
                <a:latin typeface="Calibri"/>
                <a:cs typeface="Calibri"/>
              </a:rPr>
              <a:t> within</a:t>
            </a:r>
            <a:r>
              <a:rPr sz="3177" spc="18" dirty="0">
                <a:latin typeface="Calibri"/>
                <a:cs typeface="Calibri"/>
              </a:rPr>
              <a:t> </a:t>
            </a:r>
            <a:r>
              <a:rPr sz="3177" dirty="0">
                <a:latin typeface="Calibri"/>
                <a:cs typeface="Calibri"/>
              </a:rPr>
              <a:t>cultures.</a:t>
            </a:r>
          </a:p>
          <a:p>
            <a:pPr marL="357850" marR="246536" indent="-342909">
              <a:lnSpc>
                <a:spcPct val="100800"/>
              </a:lnSpc>
              <a:spcBef>
                <a:spcPts val="765"/>
              </a:spcBef>
              <a:buFont typeface="Wingdings"/>
              <a:buChar char=""/>
              <a:tabLst>
                <a:tab pos="357850" algn="l"/>
              </a:tabLst>
            </a:pPr>
            <a:r>
              <a:rPr sz="3177" spc="6" dirty="0">
                <a:latin typeface="Calibri"/>
                <a:cs typeface="Calibri"/>
              </a:rPr>
              <a:t>In</a:t>
            </a:r>
            <a:r>
              <a:rPr sz="3177" spc="12" dirty="0">
                <a:latin typeface="Calibri"/>
                <a:cs typeface="Calibri"/>
              </a:rPr>
              <a:t> </a:t>
            </a:r>
            <a:r>
              <a:rPr sz="3177" dirty="0">
                <a:latin typeface="Calibri"/>
                <a:cs typeface="Calibri"/>
              </a:rPr>
              <a:t>impersonal</a:t>
            </a:r>
            <a:r>
              <a:rPr sz="3177" spc="29" dirty="0">
                <a:latin typeface="Calibri"/>
                <a:cs typeface="Calibri"/>
              </a:rPr>
              <a:t> </a:t>
            </a:r>
            <a:r>
              <a:rPr sz="3177" dirty="0">
                <a:latin typeface="Calibri"/>
                <a:cs typeface="Calibri"/>
              </a:rPr>
              <a:t>social</a:t>
            </a:r>
            <a:r>
              <a:rPr sz="3177" spc="12" dirty="0">
                <a:latin typeface="Calibri"/>
                <a:cs typeface="Calibri"/>
              </a:rPr>
              <a:t> </a:t>
            </a:r>
            <a:r>
              <a:rPr sz="3177" spc="-6" dirty="0">
                <a:latin typeface="Calibri"/>
                <a:cs typeface="Calibri"/>
              </a:rPr>
              <a:t>interactions,</a:t>
            </a:r>
            <a:r>
              <a:rPr sz="3177" spc="24" dirty="0">
                <a:latin typeface="Calibri"/>
                <a:cs typeface="Calibri"/>
              </a:rPr>
              <a:t> </a:t>
            </a:r>
            <a:r>
              <a:rPr sz="3177" spc="6" dirty="0">
                <a:latin typeface="Calibri"/>
                <a:cs typeface="Calibri"/>
              </a:rPr>
              <a:t>higher</a:t>
            </a:r>
            <a:r>
              <a:rPr sz="3177" spc="12" dirty="0">
                <a:latin typeface="Calibri"/>
                <a:cs typeface="Calibri"/>
              </a:rPr>
              <a:t> </a:t>
            </a:r>
            <a:r>
              <a:rPr sz="3177" spc="-12" dirty="0">
                <a:latin typeface="Calibri"/>
                <a:cs typeface="Calibri"/>
              </a:rPr>
              <a:t>status </a:t>
            </a:r>
            <a:r>
              <a:rPr sz="3177" spc="-700" dirty="0">
                <a:latin typeface="Calibri"/>
                <a:cs typeface="Calibri"/>
              </a:rPr>
              <a:t> </a:t>
            </a:r>
            <a:r>
              <a:rPr sz="3177" spc="6" dirty="0">
                <a:latin typeface="Calibri"/>
                <a:cs typeface="Calibri"/>
              </a:rPr>
              <a:t>individuals</a:t>
            </a:r>
            <a:r>
              <a:rPr sz="3177" spc="24" dirty="0">
                <a:latin typeface="Calibri"/>
                <a:cs typeface="Calibri"/>
              </a:rPr>
              <a:t> </a:t>
            </a:r>
            <a:r>
              <a:rPr sz="3177" spc="-12" dirty="0">
                <a:latin typeface="Calibri"/>
                <a:cs typeface="Calibri"/>
              </a:rPr>
              <a:t>are</a:t>
            </a:r>
            <a:r>
              <a:rPr sz="3177" spc="6" dirty="0">
                <a:latin typeface="Calibri"/>
                <a:cs typeface="Calibri"/>
              </a:rPr>
              <a:t> </a:t>
            </a:r>
            <a:r>
              <a:rPr sz="3177" dirty="0">
                <a:latin typeface="Calibri"/>
                <a:cs typeface="Calibri"/>
              </a:rPr>
              <a:t>more </a:t>
            </a:r>
            <a:r>
              <a:rPr sz="3177" spc="-12" dirty="0">
                <a:latin typeface="Calibri"/>
                <a:cs typeface="Calibri"/>
              </a:rPr>
              <a:t>likely</a:t>
            </a:r>
            <a:r>
              <a:rPr sz="3177" spc="6" dirty="0">
                <a:latin typeface="Calibri"/>
                <a:cs typeface="Calibri"/>
              </a:rPr>
              <a:t> </a:t>
            </a:r>
            <a:r>
              <a:rPr sz="3177" spc="-6" dirty="0">
                <a:latin typeface="Calibri"/>
                <a:cs typeface="Calibri"/>
              </a:rPr>
              <a:t>to </a:t>
            </a:r>
            <a:r>
              <a:rPr sz="3177" dirty="0">
                <a:latin typeface="Calibri"/>
                <a:cs typeface="Calibri"/>
              </a:rPr>
              <a:t>touch</a:t>
            </a:r>
            <a:r>
              <a:rPr sz="3177" spc="18" dirty="0">
                <a:latin typeface="Calibri"/>
                <a:cs typeface="Calibri"/>
              </a:rPr>
              <a:t> </a:t>
            </a:r>
            <a:r>
              <a:rPr sz="3177" spc="6" dirty="0">
                <a:latin typeface="Calibri"/>
                <a:cs typeface="Calibri"/>
              </a:rPr>
              <a:t>those</a:t>
            </a:r>
            <a:r>
              <a:rPr sz="3177" spc="-6" dirty="0">
                <a:latin typeface="Calibri"/>
                <a:cs typeface="Calibri"/>
              </a:rPr>
              <a:t> </a:t>
            </a:r>
            <a:r>
              <a:rPr sz="3177" dirty="0">
                <a:latin typeface="Calibri"/>
                <a:cs typeface="Calibri"/>
              </a:rPr>
              <a:t>of </a:t>
            </a:r>
            <a:r>
              <a:rPr sz="3177" spc="6" dirty="0">
                <a:latin typeface="Calibri"/>
                <a:cs typeface="Calibri"/>
              </a:rPr>
              <a:t> </a:t>
            </a:r>
            <a:r>
              <a:rPr sz="3177" spc="-6" dirty="0">
                <a:latin typeface="Calibri"/>
                <a:cs typeface="Calibri"/>
              </a:rPr>
              <a:t>lower</a:t>
            </a:r>
            <a:r>
              <a:rPr sz="3177" spc="6" dirty="0">
                <a:latin typeface="Calibri"/>
                <a:cs typeface="Calibri"/>
              </a:rPr>
              <a:t> </a:t>
            </a:r>
            <a:r>
              <a:rPr sz="3177" spc="-12" dirty="0">
                <a:latin typeface="Calibri"/>
                <a:cs typeface="Calibri"/>
              </a:rPr>
              <a:t>status;</a:t>
            </a:r>
            <a:r>
              <a:rPr sz="3177" spc="29" dirty="0">
                <a:latin typeface="Calibri"/>
                <a:cs typeface="Calibri"/>
              </a:rPr>
              <a:t> </a:t>
            </a:r>
            <a:r>
              <a:rPr sz="3177" spc="12" dirty="0">
                <a:latin typeface="Calibri"/>
                <a:cs typeface="Calibri"/>
              </a:rPr>
              <a:t>e.g.</a:t>
            </a:r>
            <a:r>
              <a:rPr sz="3177" spc="18" dirty="0">
                <a:latin typeface="Calibri"/>
                <a:cs typeface="Calibri"/>
              </a:rPr>
              <a:t> </a:t>
            </a:r>
            <a:r>
              <a:rPr sz="3177" dirty="0">
                <a:latin typeface="Calibri"/>
                <a:cs typeface="Calibri"/>
              </a:rPr>
              <a:t>teacher</a:t>
            </a:r>
            <a:r>
              <a:rPr sz="3177" spc="6" dirty="0">
                <a:latin typeface="Calibri"/>
                <a:cs typeface="Calibri"/>
              </a:rPr>
              <a:t> </a:t>
            </a:r>
            <a:r>
              <a:rPr sz="3177" dirty="0">
                <a:latin typeface="Calibri"/>
                <a:cs typeface="Calibri"/>
              </a:rPr>
              <a:t>his/</a:t>
            </a:r>
            <a:r>
              <a:rPr sz="3177" spc="24" dirty="0">
                <a:latin typeface="Calibri"/>
                <a:cs typeface="Calibri"/>
              </a:rPr>
              <a:t> </a:t>
            </a:r>
            <a:r>
              <a:rPr sz="3177" spc="6" dirty="0">
                <a:latin typeface="Calibri"/>
                <a:cs typeface="Calibri"/>
              </a:rPr>
              <a:t>her</a:t>
            </a:r>
            <a:r>
              <a:rPr sz="3177" dirty="0">
                <a:latin typeface="Calibri"/>
                <a:cs typeface="Calibri"/>
              </a:rPr>
              <a:t> students;</a:t>
            </a:r>
            <a:r>
              <a:rPr sz="3177" spc="41" dirty="0">
                <a:latin typeface="Calibri"/>
                <a:cs typeface="Calibri"/>
              </a:rPr>
              <a:t> </a:t>
            </a:r>
            <a:r>
              <a:rPr sz="3177" spc="6" dirty="0">
                <a:latin typeface="Calibri"/>
                <a:cs typeface="Calibri"/>
              </a:rPr>
              <a:t>a </a:t>
            </a:r>
            <a:r>
              <a:rPr sz="3177" spc="12" dirty="0">
                <a:latin typeface="Calibri"/>
                <a:cs typeface="Calibri"/>
              </a:rPr>
              <a:t> </a:t>
            </a:r>
            <a:r>
              <a:rPr sz="3177" dirty="0">
                <a:latin typeface="Calibri"/>
                <a:cs typeface="Calibri"/>
              </a:rPr>
              <a:t>boss</a:t>
            </a:r>
            <a:r>
              <a:rPr sz="3177" spc="6" dirty="0">
                <a:latin typeface="Calibri"/>
                <a:cs typeface="Calibri"/>
              </a:rPr>
              <a:t> his </a:t>
            </a:r>
            <a:r>
              <a:rPr sz="3177" spc="-29" dirty="0">
                <a:latin typeface="Calibri"/>
                <a:cs typeface="Calibri"/>
              </a:rPr>
              <a:t>secretary,</a:t>
            </a:r>
            <a:r>
              <a:rPr sz="3177" spc="6" dirty="0">
                <a:latin typeface="Calibri"/>
                <a:cs typeface="Calibri"/>
              </a:rPr>
              <a:t> </a:t>
            </a:r>
            <a:r>
              <a:rPr sz="3177" spc="-6" dirty="0">
                <a:latin typeface="Calibri"/>
                <a:cs typeface="Calibri"/>
              </a:rPr>
              <a:t>etc.</a:t>
            </a:r>
            <a:endParaRPr sz="3177" dirty="0">
              <a:latin typeface="Calibri"/>
              <a:cs typeface="Calibri"/>
            </a:endParaRPr>
          </a:p>
        </p:txBody>
      </p:sp>
      <p:pic>
        <p:nvPicPr>
          <p:cNvPr id="4" name="object 4"/>
          <p:cNvPicPr/>
          <p:nvPr/>
        </p:nvPicPr>
        <p:blipFill>
          <a:blip r:embed="rId2" cstate="print"/>
          <a:stretch>
            <a:fillRect/>
          </a:stretch>
        </p:blipFill>
        <p:spPr>
          <a:xfrm>
            <a:off x="8640901" y="4627310"/>
            <a:ext cx="3302761" cy="1949449"/>
          </a:xfrm>
          <a:prstGeom prst="rect">
            <a:avLst/>
          </a:prstGeom>
        </p:spPr>
      </p:pic>
    </p:spTree>
    <p:extLst>
      <p:ext uri="{BB962C8B-B14F-4D97-AF65-F5344CB8AC3E}">
        <p14:creationId xmlns:p14="http://schemas.microsoft.com/office/powerpoint/2010/main" val="2159007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81201" y="274700"/>
            <a:ext cx="8229599" cy="1154162"/>
          </a:xfrm>
          <a:prstGeom prst="rect">
            <a:avLst/>
          </a:prstGeom>
          <a:ln w="21590">
            <a:solidFill>
              <a:srgbClr val="357D91"/>
            </a:solidFill>
          </a:ln>
        </p:spPr>
        <p:txBody>
          <a:bodyPr vert="horz" wrap="square" lIns="0" tIns="0" rIns="0" bIns="0" rtlCol="0">
            <a:spAutoFit/>
          </a:bodyPr>
          <a:lstStyle/>
          <a:p>
            <a:pPr algn="ctr">
              <a:lnSpc>
                <a:spcPts val="4247"/>
              </a:lnSpc>
            </a:pPr>
            <a:r>
              <a:rPr sz="4000" spc="-12" dirty="0">
                <a:latin typeface="Calibri"/>
                <a:cs typeface="Calibri"/>
              </a:rPr>
              <a:t>What</a:t>
            </a:r>
            <a:r>
              <a:rPr sz="4000" spc="-29" dirty="0">
                <a:latin typeface="Calibri"/>
                <a:cs typeface="Calibri"/>
              </a:rPr>
              <a:t> </a:t>
            </a:r>
            <a:r>
              <a:rPr sz="4000" dirty="0">
                <a:latin typeface="Calibri"/>
                <a:cs typeface="Calibri"/>
              </a:rPr>
              <a:t>is</a:t>
            </a:r>
            <a:r>
              <a:rPr sz="4000" spc="-29" dirty="0">
                <a:latin typeface="Calibri"/>
                <a:cs typeface="Calibri"/>
              </a:rPr>
              <a:t> </a:t>
            </a:r>
            <a:r>
              <a:rPr sz="4000" dirty="0">
                <a:latin typeface="Calibri"/>
                <a:cs typeface="Calibri"/>
              </a:rPr>
              <a:t>the</a:t>
            </a:r>
            <a:r>
              <a:rPr sz="4000" spc="-29" dirty="0">
                <a:latin typeface="Calibri"/>
                <a:cs typeface="Calibri"/>
              </a:rPr>
              <a:t> </a:t>
            </a:r>
            <a:r>
              <a:rPr sz="4000" spc="-12" dirty="0">
                <a:latin typeface="Calibri"/>
                <a:cs typeface="Calibri"/>
              </a:rPr>
              <a:t>Most </a:t>
            </a:r>
            <a:r>
              <a:rPr sz="4000" spc="-6" dirty="0">
                <a:latin typeface="Calibri"/>
                <a:cs typeface="Calibri"/>
              </a:rPr>
              <a:t>Common</a:t>
            </a:r>
            <a:r>
              <a:rPr sz="4000" spc="-12" dirty="0">
                <a:latin typeface="Calibri"/>
                <a:cs typeface="Calibri"/>
              </a:rPr>
              <a:t> </a:t>
            </a:r>
            <a:r>
              <a:rPr sz="4000" spc="-47" dirty="0">
                <a:latin typeface="Calibri"/>
                <a:cs typeface="Calibri"/>
              </a:rPr>
              <a:t>Type</a:t>
            </a:r>
            <a:endParaRPr sz="4000">
              <a:latin typeface="Calibri"/>
              <a:cs typeface="Calibri"/>
            </a:endParaRPr>
          </a:p>
          <a:p>
            <a:pPr marL="747" algn="ctr">
              <a:lnSpc>
                <a:spcPts val="4753"/>
              </a:lnSpc>
            </a:pPr>
            <a:r>
              <a:rPr sz="4000" spc="-6" dirty="0">
                <a:latin typeface="Calibri"/>
                <a:cs typeface="Calibri"/>
              </a:rPr>
              <a:t>of</a:t>
            </a:r>
            <a:r>
              <a:rPr sz="4000" spc="-24" dirty="0">
                <a:latin typeface="Calibri"/>
                <a:cs typeface="Calibri"/>
              </a:rPr>
              <a:t> </a:t>
            </a:r>
            <a:r>
              <a:rPr sz="4000" spc="-6" dirty="0">
                <a:latin typeface="Calibri"/>
                <a:cs typeface="Calibri"/>
              </a:rPr>
              <a:t>Social</a:t>
            </a:r>
            <a:r>
              <a:rPr sz="4000" spc="-35" dirty="0">
                <a:latin typeface="Calibri"/>
                <a:cs typeface="Calibri"/>
              </a:rPr>
              <a:t> </a:t>
            </a:r>
            <a:r>
              <a:rPr sz="4000" spc="-18" dirty="0">
                <a:latin typeface="Calibri"/>
                <a:cs typeface="Calibri"/>
              </a:rPr>
              <a:t>Interaction?</a:t>
            </a:r>
            <a:endParaRPr sz="4000">
              <a:latin typeface="Calibri"/>
              <a:cs typeface="Calibri"/>
            </a:endParaRPr>
          </a:p>
        </p:txBody>
      </p:sp>
      <p:grpSp>
        <p:nvGrpSpPr>
          <p:cNvPr id="3" name="object 3"/>
          <p:cNvGrpSpPr/>
          <p:nvPr/>
        </p:nvGrpSpPr>
        <p:grpSpPr>
          <a:xfrm>
            <a:off x="5490210" y="1517903"/>
            <a:ext cx="4855882" cy="5253318"/>
            <a:chOff x="3371278" y="1290218"/>
            <a:chExt cx="4127500" cy="4465320"/>
          </a:xfrm>
        </p:grpSpPr>
        <p:pic>
          <p:nvPicPr>
            <p:cNvPr id="4" name="object 4"/>
            <p:cNvPicPr/>
            <p:nvPr/>
          </p:nvPicPr>
          <p:blipFill>
            <a:blip r:embed="rId2" cstate="print"/>
            <a:stretch>
              <a:fillRect/>
            </a:stretch>
          </p:blipFill>
          <p:spPr>
            <a:xfrm>
              <a:off x="3458717" y="1338148"/>
              <a:ext cx="3963924" cy="4417314"/>
            </a:xfrm>
            <a:prstGeom prst="rect">
              <a:avLst/>
            </a:prstGeom>
          </p:spPr>
        </p:pic>
        <p:pic>
          <p:nvPicPr>
            <p:cNvPr id="5" name="object 5"/>
            <p:cNvPicPr/>
            <p:nvPr/>
          </p:nvPicPr>
          <p:blipFill>
            <a:blip r:embed="rId3" cstate="print"/>
            <a:stretch>
              <a:fillRect/>
            </a:stretch>
          </p:blipFill>
          <p:spPr>
            <a:xfrm>
              <a:off x="3371278" y="1290218"/>
              <a:ext cx="4127144" cy="3824020"/>
            </a:xfrm>
            <a:prstGeom prst="rect">
              <a:avLst/>
            </a:prstGeom>
          </p:spPr>
        </p:pic>
        <p:sp>
          <p:nvSpPr>
            <p:cNvPr id="6" name="object 6"/>
            <p:cNvSpPr/>
            <p:nvPr/>
          </p:nvSpPr>
          <p:spPr>
            <a:xfrm>
              <a:off x="3497579" y="1360170"/>
              <a:ext cx="3886200" cy="4339590"/>
            </a:xfrm>
            <a:custGeom>
              <a:avLst/>
              <a:gdLst/>
              <a:ahLst/>
              <a:cxnLst/>
              <a:rect l="l" t="t" r="r" b="b"/>
              <a:pathLst>
                <a:path w="3886200" h="4339590">
                  <a:moveTo>
                    <a:pt x="3886200" y="0"/>
                  </a:moveTo>
                  <a:lnTo>
                    <a:pt x="0" y="0"/>
                  </a:lnTo>
                  <a:lnTo>
                    <a:pt x="0" y="4339590"/>
                  </a:lnTo>
                  <a:lnTo>
                    <a:pt x="3886200" y="4339590"/>
                  </a:lnTo>
                  <a:lnTo>
                    <a:pt x="3886200" y="0"/>
                  </a:lnTo>
                  <a:close/>
                </a:path>
              </a:pathLst>
            </a:custGeom>
            <a:solidFill>
              <a:srgbClr val="FFFFFF"/>
            </a:solidFill>
          </p:spPr>
          <p:txBody>
            <a:bodyPr wrap="square" lIns="0" tIns="0" rIns="0" bIns="0" rtlCol="0"/>
            <a:lstStyle/>
            <a:p>
              <a:endParaRPr sz="2118"/>
            </a:p>
          </p:txBody>
        </p:sp>
        <p:sp>
          <p:nvSpPr>
            <p:cNvPr id="7" name="object 7"/>
            <p:cNvSpPr/>
            <p:nvPr/>
          </p:nvSpPr>
          <p:spPr>
            <a:xfrm>
              <a:off x="3497580" y="1360169"/>
              <a:ext cx="3886200" cy="4339590"/>
            </a:xfrm>
            <a:custGeom>
              <a:avLst/>
              <a:gdLst/>
              <a:ahLst/>
              <a:cxnLst/>
              <a:rect l="l" t="t" r="r" b="b"/>
              <a:pathLst>
                <a:path w="3886200" h="4339590">
                  <a:moveTo>
                    <a:pt x="0" y="4339590"/>
                  </a:moveTo>
                  <a:lnTo>
                    <a:pt x="3886200" y="4339590"/>
                  </a:lnTo>
                  <a:lnTo>
                    <a:pt x="3886200" y="0"/>
                  </a:lnTo>
                  <a:lnTo>
                    <a:pt x="0" y="0"/>
                  </a:lnTo>
                  <a:lnTo>
                    <a:pt x="0" y="4339590"/>
                  </a:lnTo>
                  <a:close/>
                </a:path>
              </a:pathLst>
            </a:custGeom>
            <a:ln w="8096">
              <a:solidFill>
                <a:srgbClr val="46AAC5"/>
              </a:solidFill>
            </a:ln>
          </p:spPr>
          <p:txBody>
            <a:bodyPr wrap="square" lIns="0" tIns="0" rIns="0" bIns="0" rtlCol="0"/>
            <a:lstStyle/>
            <a:p>
              <a:endParaRPr sz="2118"/>
            </a:p>
          </p:txBody>
        </p:sp>
      </p:grpSp>
      <p:sp>
        <p:nvSpPr>
          <p:cNvPr id="8" name="object 8"/>
          <p:cNvSpPr txBox="1"/>
          <p:nvPr/>
        </p:nvSpPr>
        <p:spPr>
          <a:xfrm>
            <a:off x="5715554" y="1608372"/>
            <a:ext cx="4308288" cy="4137449"/>
          </a:xfrm>
          <a:prstGeom prst="rect">
            <a:avLst/>
          </a:prstGeom>
        </p:spPr>
        <p:txBody>
          <a:bodyPr vert="horz" wrap="square" lIns="0" tIns="14194" rIns="0" bIns="0" rtlCol="0">
            <a:spAutoFit/>
          </a:bodyPr>
          <a:lstStyle/>
          <a:p>
            <a:pPr marL="357103" marR="24654" indent="-342909">
              <a:lnSpc>
                <a:spcPct val="101299"/>
              </a:lnSpc>
              <a:spcBef>
                <a:spcPts val="112"/>
              </a:spcBef>
              <a:buFont typeface="Arial"/>
              <a:buChar char="•"/>
              <a:tabLst>
                <a:tab pos="357103" algn="l"/>
                <a:tab pos="357850" algn="l"/>
              </a:tabLst>
            </a:pPr>
            <a:r>
              <a:rPr sz="2765" spc="18" dirty="0">
                <a:latin typeface="Calibri"/>
                <a:cs typeface="Calibri"/>
              </a:rPr>
              <a:t>When</a:t>
            </a:r>
            <a:r>
              <a:rPr sz="2765" spc="-6" dirty="0">
                <a:latin typeface="Calibri"/>
                <a:cs typeface="Calibri"/>
              </a:rPr>
              <a:t> </a:t>
            </a:r>
            <a:r>
              <a:rPr sz="2765" dirty="0">
                <a:latin typeface="Calibri"/>
                <a:cs typeface="Calibri"/>
              </a:rPr>
              <a:t>you</a:t>
            </a:r>
            <a:r>
              <a:rPr sz="2765" spc="-6" dirty="0">
                <a:latin typeface="Calibri"/>
                <a:cs typeface="Calibri"/>
              </a:rPr>
              <a:t> </a:t>
            </a:r>
            <a:r>
              <a:rPr sz="2765" dirty="0">
                <a:latin typeface="Calibri"/>
                <a:cs typeface="Calibri"/>
              </a:rPr>
              <a:t>play</a:t>
            </a:r>
            <a:r>
              <a:rPr sz="2765" spc="-6" dirty="0">
                <a:latin typeface="Calibri"/>
                <a:cs typeface="Calibri"/>
              </a:rPr>
              <a:t> </a:t>
            </a:r>
            <a:r>
              <a:rPr sz="2765" spc="18" dirty="0">
                <a:latin typeface="Calibri"/>
                <a:cs typeface="Calibri"/>
              </a:rPr>
              <a:t>a</a:t>
            </a:r>
            <a:r>
              <a:rPr sz="2765" dirty="0">
                <a:latin typeface="Calibri"/>
                <a:cs typeface="Calibri"/>
              </a:rPr>
              <a:t> </a:t>
            </a:r>
            <a:r>
              <a:rPr sz="2765" spc="-6" dirty="0">
                <a:latin typeface="Calibri"/>
                <a:cs typeface="Calibri"/>
              </a:rPr>
              <a:t>role</a:t>
            </a:r>
            <a:r>
              <a:rPr sz="2765" spc="-24" dirty="0">
                <a:latin typeface="Calibri"/>
                <a:cs typeface="Calibri"/>
              </a:rPr>
              <a:t> </a:t>
            </a:r>
            <a:r>
              <a:rPr sz="2765" spc="18" dirty="0">
                <a:latin typeface="Calibri"/>
                <a:cs typeface="Calibri"/>
              </a:rPr>
              <a:t>–</a:t>
            </a:r>
            <a:r>
              <a:rPr sz="2765" spc="6" dirty="0">
                <a:latin typeface="Calibri"/>
                <a:cs typeface="Calibri"/>
              </a:rPr>
              <a:t> </a:t>
            </a:r>
            <a:r>
              <a:rPr sz="2765" dirty="0">
                <a:latin typeface="Calibri"/>
                <a:cs typeface="Calibri"/>
              </a:rPr>
              <a:t>you </a:t>
            </a:r>
            <a:r>
              <a:rPr sz="2765" spc="-606" dirty="0">
                <a:latin typeface="Calibri"/>
                <a:cs typeface="Calibri"/>
              </a:rPr>
              <a:t> </a:t>
            </a:r>
            <a:r>
              <a:rPr sz="2765" dirty="0">
                <a:latin typeface="Calibri"/>
                <a:cs typeface="Calibri"/>
              </a:rPr>
              <a:t>are</a:t>
            </a:r>
            <a:r>
              <a:rPr sz="2765" spc="-18" dirty="0">
                <a:latin typeface="Calibri"/>
                <a:cs typeface="Calibri"/>
              </a:rPr>
              <a:t> </a:t>
            </a:r>
            <a:r>
              <a:rPr sz="2765" dirty="0">
                <a:latin typeface="Calibri"/>
                <a:cs typeface="Calibri"/>
              </a:rPr>
              <a:t>interacting</a:t>
            </a:r>
            <a:r>
              <a:rPr sz="2765" spc="-24" dirty="0">
                <a:latin typeface="Calibri"/>
                <a:cs typeface="Calibri"/>
              </a:rPr>
              <a:t> </a:t>
            </a:r>
            <a:r>
              <a:rPr sz="2765" spc="12" dirty="0">
                <a:latin typeface="Calibri"/>
                <a:cs typeface="Calibri"/>
              </a:rPr>
              <a:t>with</a:t>
            </a:r>
            <a:r>
              <a:rPr sz="2765" dirty="0">
                <a:latin typeface="Calibri"/>
                <a:cs typeface="Calibri"/>
              </a:rPr>
              <a:t> others</a:t>
            </a:r>
            <a:endParaRPr sz="2765">
              <a:latin typeface="Calibri"/>
              <a:cs typeface="Calibri"/>
            </a:endParaRPr>
          </a:p>
          <a:p>
            <a:pPr marL="357103" marR="100108" indent="-342909">
              <a:lnSpc>
                <a:spcPct val="101299"/>
              </a:lnSpc>
              <a:spcBef>
                <a:spcPts val="671"/>
              </a:spcBef>
              <a:buFont typeface="Arial"/>
              <a:buChar char="•"/>
              <a:tabLst>
                <a:tab pos="357103" algn="l"/>
                <a:tab pos="357850" algn="l"/>
              </a:tabLst>
            </a:pPr>
            <a:r>
              <a:rPr sz="2765" spc="12" dirty="0">
                <a:latin typeface="Calibri"/>
                <a:cs typeface="Calibri"/>
              </a:rPr>
              <a:t>Some </a:t>
            </a:r>
            <a:r>
              <a:rPr sz="2765" dirty="0">
                <a:latin typeface="Calibri"/>
                <a:cs typeface="Calibri"/>
              </a:rPr>
              <a:t>interactions </a:t>
            </a:r>
            <a:r>
              <a:rPr sz="2765" spc="-6" dirty="0">
                <a:latin typeface="Calibri"/>
                <a:cs typeface="Calibri"/>
              </a:rPr>
              <a:t>stabilize </a:t>
            </a:r>
            <a:r>
              <a:rPr sz="2765" spc="-612" dirty="0">
                <a:latin typeface="Calibri"/>
                <a:cs typeface="Calibri"/>
              </a:rPr>
              <a:t> </a:t>
            </a:r>
            <a:r>
              <a:rPr sz="2765" spc="12" dirty="0">
                <a:latin typeface="Calibri"/>
                <a:cs typeface="Calibri"/>
              </a:rPr>
              <a:t>the</a:t>
            </a:r>
            <a:r>
              <a:rPr sz="2765" dirty="0">
                <a:latin typeface="Calibri"/>
                <a:cs typeface="Calibri"/>
              </a:rPr>
              <a:t> </a:t>
            </a:r>
            <a:r>
              <a:rPr sz="2765" spc="6" dirty="0">
                <a:latin typeface="Calibri"/>
                <a:cs typeface="Calibri"/>
              </a:rPr>
              <a:t>social</a:t>
            </a:r>
            <a:r>
              <a:rPr sz="2765" spc="-6" dirty="0">
                <a:latin typeface="Calibri"/>
                <a:cs typeface="Calibri"/>
              </a:rPr>
              <a:t> </a:t>
            </a:r>
            <a:r>
              <a:rPr sz="2765" dirty="0">
                <a:latin typeface="Calibri"/>
                <a:cs typeface="Calibri"/>
              </a:rPr>
              <a:t>structure</a:t>
            </a:r>
            <a:endParaRPr sz="2765">
              <a:latin typeface="Calibri"/>
              <a:cs typeface="Calibri"/>
            </a:endParaRPr>
          </a:p>
          <a:p>
            <a:pPr marL="357103" marR="5977" indent="-342909">
              <a:lnSpc>
                <a:spcPct val="101299"/>
              </a:lnSpc>
              <a:spcBef>
                <a:spcPts val="671"/>
              </a:spcBef>
              <a:buFont typeface="Arial"/>
              <a:buChar char="•"/>
              <a:tabLst>
                <a:tab pos="357103" algn="l"/>
                <a:tab pos="357850" algn="l"/>
              </a:tabLst>
            </a:pPr>
            <a:r>
              <a:rPr sz="2765" spc="12" dirty="0">
                <a:latin typeface="Calibri"/>
                <a:cs typeface="Calibri"/>
              </a:rPr>
              <a:t>Some </a:t>
            </a:r>
            <a:r>
              <a:rPr sz="2765" dirty="0">
                <a:latin typeface="Calibri"/>
                <a:cs typeface="Calibri"/>
              </a:rPr>
              <a:t>interactions promote </a:t>
            </a:r>
            <a:r>
              <a:rPr sz="2765" spc="-612" dirty="0">
                <a:latin typeface="Calibri"/>
                <a:cs typeface="Calibri"/>
              </a:rPr>
              <a:t> </a:t>
            </a:r>
            <a:r>
              <a:rPr sz="2765" spc="12" dirty="0">
                <a:latin typeface="Calibri"/>
                <a:cs typeface="Calibri"/>
              </a:rPr>
              <a:t>change.</a:t>
            </a:r>
            <a:endParaRPr sz="2765">
              <a:latin typeface="Calibri"/>
              <a:cs typeface="Calibri"/>
            </a:endParaRPr>
          </a:p>
          <a:p>
            <a:pPr marL="357103" marR="20918" indent="-342909">
              <a:lnSpc>
                <a:spcPct val="101299"/>
              </a:lnSpc>
              <a:spcBef>
                <a:spcPts val="671"/>
              </a:spcBef>
              <a:buFont typeface="Arial"/>
              <a:buChar char="•"/>
              <a:tabLst>
                <a:tab pos="357103" algn="l"/>
                <a:tab pos="357850" algn="l"/>
              </a:tabLst>
            </a:pPr>
            <a:r>
              <a:rPr sz="2765" dirty="0">
                <a:latin typeface="Calibri"/>
                <a:cs typeface="Calibri"/>
              </a:rPr>
              <a:t>There are five </a:t>
            </a:r>
            <a:r>
              <a:rPr sz="2765" spc="6" dirty="0">
                <a:latin typeface="Calibri"/>
                <a:cs typeface="Calibri"/>
              </a:rPr>
              <a:t>(5) </a:t>
            </a:r>
            <a:r>
              <a:rPr sz="2765" spc="12" dirty="0">
                <a:latin typeface="Calibri"/>
                <a:cs typeface="Calibri"/>
              </a:rPr>
              <a:t>types </a:t>
            </a:r>
            <a:r>
              <a:rPr sz="2765" spc="6" dirty="0">
                <a:latin typeface="Calibri"/>
                <a:cs typeface="Calibri"/>
              </a:rPr>
              <a:t>of </a:t>
            </a:r>
            <a:r>
              <a:rPr sz="2765" spc="12" dirty="0">
                <a:latin typeface="Calibri"/>
                <a:cs typeface="Calibri"/>
              </a:rPr>
              <a:t> </a:t>
            </a:r>
            <a:r>
              <a:rPr sz="2765" dirty="0">
                <a:latin typeface="Calibri"/>
                <a:cs typeface="Calibri"/>
              </a:rPr>
              <a:t>interaction </a:t>
            </a:r>
            <a:r>
              <a:rPr sz="2765" spc="6" dirty="0">
                <a:latin typeface="Calibri"/>
                <a:cs typeface="Calibri"/>
              </a:rPr>
              <a:t>that </a:t>
            </a:r>
            <a:r>
              <a:rPr sz="2765" spc="-12" dirty="0">
                <a:latin typeface="Calibri"/>
                <a:cs typeface="Calibri"/>
              </a:rPr>
              <a:t>takes </a:t>
            </a:r>
            <a:r>
              <a:rPr sz="2765" spc="12" dirty="0">
                <a:latin typeface="Calibri"/>
                <a:cs typeface="Calibri"/>
              </a:rPr>
              <a:t>place </a:t>
            </a:r>
            <a:r>
              <a:rPr sz="2765" spc="-618" dirty="0">
                <a:latin typeface="Calibri"/>
                <a:cs typeface="Calibri"/>
              </a:rPr>
              <a:t> </a:t>
            </a:r>
            <a:r>
              <a:rPr sz="2765" spc="12" dirty="0">
                <a:latin typeface="Calibri"/>
                <a:cs typeface="Calibri"/>
              </a:rPr>
              <a:t>in</a:t>
            </a:r>
            <a:r>
              <a:rPr sz="2765" dirty="0">
                <a:latin typeface="Calibri"/>
                <a:cs typeface="Calibri"/>
              </a:rPr>
              <a:t> </a:t>
            </a:r>
            <a:r>
              <a:rPr sz="2765" spc="6" dirty="0">
                <a:latin typeface="Calibri"/>
                <a:cs typeface="Calibri"/>
              </a:rPr>
              <a:t>society</a:t>
            </a:r>
            <a:endParaRPr sz="2765">
              <a:latin typeface="Calibri"/>
              <a:cs typeface="Calibri"/>
            </a:endParaRPr>
          </a:p>
        </p:txBody>
      </p:sp>
      <p:pic>
        <p:nvPicPr>
          <p:cNvPr id="9" name="object 9"/>
          <p:cNvPicPr/>
          <p:nvPr/>
        </p:nvPicPr>
        <p:blipFill>
          <a:blip r:embed="rId4" cstate="print"/>
          <a:stretch>
            <a:fillRect/>
          </a:stretch>
        </p:blipFill>
        <p:spPr>
          <a:xfrm>
            <a:off x="1676400" y="2362263"/>
            <a:ext cx="3867912" cy="3414648"/>
          </a:xfrm>
          <a:prstGeom prst="rect">
            <a:avLst/>
          </a:prstGeom>
        </p:spPr>
      </p:pic>
    </p:spTree>
    <p:extLst>
      <p:ext uri="{BB962C8B-B14F-4D97-AF65-F5344CB8AC3E}">
        <p14:creationId xmlns:p14="http://schemas.microsoft.com/office/powerpoint/2010/main" val="357265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1" y="274700"/>
            <a:ext cx="8229599" cy="1143000"/>
          </a:xfrm>
          <a:custGeom>
            <a:avLst/>
            <a:gdLst/>
            <a:ahLst/>
            <a:cxnLst/>
            <a:rect l="l" t="t" r="r" b="b"/>
            <a:pathLst>
              <a:path w="6995159" h="971550">
                <a:moveTo>
                  <a:pt x="0" y="971549"/>
                </a:moveTo>
                <a:lnTo>
                  <a:pt x="6995159" y="971549"/>
                </a:lnTo>
                <a:lnTo>
                  <a:pt x="6995159" y="0"/>
                </a:lnTo>
                <a:lnTo>
                  <a:pt x="0" y="0"/>
                </a:lnTo>
                <a:lnTo>
                  <a:pt x="0" y="971549"/>
                </a:lnTo>
                <a:close/>
              </a:path>
            </a:pathLst>
          </a:custGeom>
          <a:ln w="21590">
            <a:solidFill>
              <a:srgbClr val="000000"/>
            </a:solidFill>
          </a:ln>
        </p:spPr>
        <p:txBody>
          <a:bodyPr wrap="square" lIns="0" tIns="0" rIns="0" bIns="0" rtlCol="0"/>
          <a:lstStyle/>
          <a:p>
            <a:endParaRPr sz="2118"/>
          </a:p>
        </p:txBody>
      </p:sp>
      <p:sp>
        <p:nvSpPr>
          <p:cNvPr id="3" name="object 3"/>
          <p:cNvSpPr txBox="1">
            <a:spLocks noGrp="1"/>
          </p:cNvSpPr>
          <p:nvPr>
            <p:ph type="title"/>
          </p:nvPr>
        </p:nvSpPr>
        <p:spPr>
          <a:xfrm>
            <a:off x="4705902" y="464137"/>
            <a:ext cx="2780553" cy="692547"/>
          </a:xfrm>
          <a:prstGeom prst="rect">
            <a:avLst/>
          </a:prstGeom>
        </p:spPr>
        <p:txBody>
          <a:bodyPr vert="horz" wrap="square" lIns="0" tIns="13447" rIns="0" bIns="0" rtlCol="0" anchor="ctr">
            <a:spAutoFit/>
          </a:bodyPr>
          <a:lstStyle/>
          <a:p>
            <a:pPr marL="14942">
              <a:lnSpc>
                <a:spcPct val="100000"/>
              </a:lnSpc>
              <a:spcBef>
                <a:spcPts val="106"/>
              </a:spcBef>
            </a:pPr>
            <a:r>
              <a:rPr sz="4412" spc="-24" dirty="0"/>
              <a:t>(1)Exchange</a:t>
            </a:r>
            <a:endParaRPr sz="4412"/>
          </a:p>
        </p:txBody>
      </p:sp>
      <p:sp>
        <p:nvSpPr>
          <p:cNvPr id="4" name="object 4"/>
          <p:cNvSpPr txBox="1"/>
          <p:nvPr/>
        </p:nvSpPr>
        <p:spPr>
          <a:xfrm>
            <a:off x="1905299" y="1556556"/>
            <a:ext cx="8088406" cy="4637110"/>
          </a:xfrm>
          <a:prstGeom prst="rect">
            <a:avLst/>
          </a:prstGeom>
        </p:spPr>
        <p:txBody>
          <a:bodyPr vert="horz" wrap="square" lIns="0" tIns="69476" rIns="0" bIns="0" rtlCol="0">
            <a:spAutoFit/>
          </a:bodyPr>
          <a:lstStyle/>
          <a:p>
            <a:pPr marL="357850" marR="309290" indent="-342909">
              <a:lnSpc>
                <a:spcPts val="3459"/>
              </a:lnSpc>
              <a:spcBef>
                <a:spcPts val="547"/>
              </a:spcBef>
              <a:buFont typeface="Arial"/>
              <a:buChar char="•"/>
              <a:tabLst>
                <a:tab pos="357103" algn="l"/>
                <a:tab pos="357850" algn="l"/>
              </a:tabLst>
            </a:pPr>
            <a:r>
              <a:rPr sz="3177" spc="-6" dirty="0">
                <a:latin typeface="Calibri"/>
                <a:cs typeface="Calibri"/>
              </a:rPr>
              <a:t>Interacting</a:t>
            </a:r>
            <a:r>
              <a:rPr sz="3177" spc="29" dirty="0">
                <a:latin typeface="Calibri"/>
                <a:cs typeface="Calibri"/>
              </a:rPr>
              <a:t> </a:t>
            </a:r>
            <a:r>
              <a:rPr sz="3177" spc="6" dirty="0">
                <a:latin typeface="Calibri"/>
                <a:cs typeface="Calibri"/>
              </a:rPr>
              <a:t>in</a:t>
            </a:r>
            <a:r>
              <a:rPr sz="3177" spc="12" dirty="0">
                <a:latin typeface="Calibri"/>
                <a:cs typeface="Calibri"/>
              </a:rPr>
              <a:t> </a:t>
            </a:r>
            <a:r>
              <a:rPr sz="3177" spc="6" dirty="0">
                <a:latin typeface="Calibri"/>
                <a:cs typeface="Calibri"/>
              </a:rPr>
              <a:t>an</a:t>
            </a:r>
            <a:r>
              <a:rPr sz="3177" spc="12" dirty="0">
                <a:latin typeface="Calibri"/>
                <a:cs typeface="Calibri"/>
              </a:rPr>
              <a:t> </a:t>
            </a:r>
            <a:r>
              <a:rPr sz="3177" spc="-18" dirty="0">
                <a:latin typeface="Calibri"/>
                <a:cs typeface="Calibri"/>
              </a:rPr>
              <a:t>effort</a:t>
            </a:r>
            <a:r>
              <a:rPr sz="3177" dirty="0">
                <a:latin typeface="Calibri"/>
                <a:cs typeface="Calibri"/>
              </a:rPr>
              <a:t> </a:t>
            </a:r>
            <a:r>
              <a:rPr sz="3177" spc="-12" dirty="0">
                <a:latin typeface="Calibri"/>
                <a:cs typeface="Calibri"/>
              </a:rPr>
              <a:t>to</a:t>
            </a:r>
            <a:r>
              <a:rPr sz="3177" dirty="0">
                <a:latin typeface="Calibri"/>
                <a:cs typeface="Calibri"/>
              </a:rPr>
              <a:t> </a:t>
            </a:r>
            <a:r>
              <a:rPr sz="3177" spc="-6" dirty="0">
                <a:latin typeface="Calibri"/>
                <a:cs typeface="Calibri"/>
              </a:rPr>
              <a:t>receive</a:t>
            </a:r>
            <a:r>
              <a:rPr sz="3177" spc="6" dirty="0">
                <a:latin typeface="Calibri"/>
                <a:cs typeface="Calibri"/>
              </a:rPr>
              <a:t> a</a:t>
            </a:r>
            <a:r>
              <a:rPr sz="3177" spc="-6" dirty="0">
                <a:latin typeface="Calibri"/>
                <a:cs typeface="Calibri"/>
              </a:rPr>
              <a:t> </a:t>
            </a:r>
            <a:r>
              <a:rPr sz="3177" spc="-18" dirty="0">
                <a:latin typeface="Calibri"/>
                <a:cs typeface="Calibri"/>
              </a:rPr>
              <a:t>reward</a:t>
            </a:r>
            <a:r>
              <a:rPr sz="3177" spc="6" dirty="0">
                <a:latin typeface="Calibri"/>
                <a:cs typeface="Calibri"/>
              </a:rPr>
              <a:t> </a:t>
            </a:r>
            <a:r>
              <a:rPr sz="3177" dirty="0">
                <a:latin typeface="Calibri"/>
                <a:cs typeface="Calibri"/>
              </a:rPr>
              <a:t>or </a:t>
            </a:r>
            <a:r>
              <a:rPr sz="3177" spc="-700" dirty="0">
                <a:latin typeface="Calibri"/>
                <a:cs typeface="Calibri"/>
              </a:rPr>
              <a:t> </a:t>
            </a:r>
            <a:r>
              <a:rPr sz="3177" spc="-6" dirty="0">
                <a:latin typeface="Calibri"/>
                <a:cs typeface="Calibri"/>
              </a:rPr>
              <a:t>return</a:t>
            </a:r>
            <a:r>
              <a:rPr sz="3177" spc="6" dirty="0">
                <a:latin typeface="Calibri"/>
                <a:cs typeface="Calibri"/>
              </a:rPr>
              <a:t> </a:t>
            </a:r>
            <a:r>
              <a:rPr sz="3177" spc="-18" dirty="0">
                <a:latin typeface="Calibri"/>
                <a:cs typeface="Calibri"/>
              </a:rPr>
              <a:t>for</a:t>
            </a:r>
            <a:r>
              <a:rPr sz="3177" dirty="0">
                <a:latin typeface="Calibri"/>
                <a:cs typeface="Calibri"/>
              </a:rPr>
              <a:t> actions.</a:t>
            </a:r>
          </a:p>
          <a:p>
            <a:pPr marL="357850" indent="-342909">
              <a:spcBef>
                <a:spcPts val="353"/>
              </a:spcBef>
              <a:buFont typeface="Arial"/>
              <a:buChar char="•"/>
              <a:tabLst>
                <a:tab pos="357103" algn="l"/>
                <a:tab pos="357850" algn="l"/>
              </a:tabLst>
            </a:pPr>
            <a:r>
              <a:rPr sz="3177" dirty="0">
                <a:latin typeface="Calibri"/>
                <a:cs typeface="Calibri"/>
              </a:rPr>
              <a:t>Most common</a:t>
            </a:r>
            <a:r>
              <a:rPr sz="3177" spc="12" dirty="0">
                <a:latin typeface="Calibri"/>
                <a:cs typeface="Calibri"/>
              </a:rPr>
              <a:t> </a:t>
            </a:r>
            <a:r>
              <a:rPr sz="3177" spc="-12" dirty="0">
                <a:latin typeface="Calibri"/>
                <a:cs typeface="Calibri"/>
              </a:rPr>
              <a:t>form </a:t>
            </a:r>
            <a:r>
              <a:rPr sz="3177" spc="6" dirty="0">
                <a:latin typeface="Calibri"/>
                <a:cs typeface="Calibri"/>
              </a:rPr>
              <a:t>of</a:t>
            </a:r>
            <a:r>
              <a:rPr sz="3177" spc="-6" dirty="0">
                <a:latin typeface="Calibri"/>
                <a:cs typeface="Calibri"/>
              </a:rPr>
              <a:t> interaction</a:t>
            </a:r>
            <a:endParaRPr sz="3177" dirty="0">
              <a:latin typeface="Calibri"/>
              <a:cs typeface="Calibri"/>
            </a:endParaRPr>
          </a:p>
          <a:p>
            <a:pPr marL="14942" marR="41089">
              <a:lnSpc>
                <a:spcPts val="3459"/>
              </a:lnSpc>
              <a:spcBef>
                <a:spcPts val="824"/>
              </a:spcBef>
            </a:pPr>
            <a:r>
              <a:rPr sz="3177" b="1" dirty="0">
                <a:latin typeface="Calibri"/>
                <a:cs typeface="Calibri"/>
              </a:rPr>
              <a:t>Example: </a:t>
            </a:r>
            <a:r>
              <a:rPr sz="3177" spc="-12" dirty="0">
                <a:latin typeface="Calibri"/>
                <a:cs typeface="Calibri"/>
              </a:rPr>
              <a:t>Working,</a:t>
            </a:r>
            <a:r>
              <a:rPr sz="3177" spc="24" dirty="0">
                <a:latin typeface="Calibri"/>
                <a:cs typeface="Calibri"/>
              </a:rPr>
              <a:t> </a:t>
            </a:r>
            <a:r>
              <a:rPr sz="3177" spc="6" dirty="0">
                <a:latin typeface="Calibri"/>
                <a:cs typeface="Calibri"/>
              </a:rPr>
              <a:t>dating,</a:t>
            </a:r>
            <a:r>
              <a:rPr sz="3177" spc="29" dirty="0">
                <a:latin typeface="Calibri"/>
                <a:cs typeface="Calibri"/>
              </a:rPr>
              <a:t> </a:t>
            </a:r>
            <a:r>
              <a:rPr sz="3177" spc="-6" dirty="0">
                <a:latin typeface="Calibri"/>
                <a:cs typeface="Calibri"/>
              </a:rPr>
              <a:t>family</a:t>
            </a:r>
            <a:r>
              <a:rPr sz="3177" spc="18" dirty="0">
                <a:latin typeface="Calibri"/>
                <a:cs typeface="Calibri"/>
              </a:rPr>
              <a:t> </a:t>
            </a:r>
            <a:r>
              <a:rPr sz="3177" spc="-12" dirty="0">
                <a:latin typeface="Calibri"/>
                <a:cs typeface="Calibri"/>
              </a:rPr>
              <a:t>life,</a:t>
            </a:r>
            <a:r>
              <a:rPr sz="3177" spc="6" dirty="0">
                <a:latin typeface="Calibri"/>
                <a:cs typeface="Calibri"/>
              </a:rPr>
              <a:t> friendship, </a:t>
            </a:r>
            <a:r>
              <a:rPr sz="3177" spc="-700" dirty="0">
                <a:latin typeface="Calibri"/>
                <a:cs typeface="Calibri"/>
              </a:rPr>
              <a:t> </a:t>
            </a:r>
            <a:r>
              <a:rPr sz="3177" dirty="0">
                <a:latin typeface="Calibri"/>
                <a:cs typeface="Calibri"/>
              </a:rPr>
              <a:t>politics.</a:t>
            </a:r>
          </a:p>
          <a:p>
            <a:pPr marL="357850" marR="164357" indent="-342909">
              <a:lnSpc>
                <a:spcPts val="3459"/>
              </a:lnSpc>
              <a:spcBef>
                <a:spcPts val="1953"/>
              </a:spcBef>
              <a:buFont typeface="Arial"/>
              <a:buChar char="•"/>
              <a:tabLst>
                <a:tab pos="357103" algn="l"/>
                <a:tab pos="357850" algn="l"/>
              </a:tabLst>
            </a:pPr>
            <a:r>
              <a:rPr sz="3177" b="1" i="1" dirty="0">
                <a:latin typeface="Calibri"/>
                <a:cs typeface="Calibri"/>
              </a:rPr>
              <a:t>Reciprocity: </a:t>
            </a:r>
            <a:r>
              <a:rPr sz="3177" spc="-6" dirty="0">
                <a:latin typeface="Calibri"/>
                <a:cs typeface="Calibri"/>
              </a:rPr>
              <a:t>you</a:t>
            </a:r>
            <a:r>
              <a:rPr sz="3177" spc="6" dirty="0">
                <a:latin typeface="Calibri"/>
                <a:cs typeface="Calibri"/>
              </a:rPr>
              <a:t> do</a:t>
            </a:r>
            <a:r>
              <a:rPr sz="3177" spc="-6" dirty="0">
                <a:latin typeface="Calibri"/>
                <a:cs typeface="Calibri"/>
              </a:rPr>
              <a:t> </a:t>
            </a:r>
            <a:r>
              <a:rPr sz="3177" spc="6" dirty="0">
                <a:latin typeface="Calibri"/>
                <a:cs typeface="Calibri"/>
              </a:rPr>
              <a:t>something</a:t>
            </a:r>
            <a:r>
              <a:rPr sz="3177" spc="41" dirty="0">
                <a:latin typeface="Calibri"/>
                <a:cs typeface="Calibri"/>
              </a:rPr>
              <a:t> </a:t>
            </a:r>
            <a:r>
              <a:rPr sz="3177" spc="12" dirty="0">
                <a:latin typeface="Calibri"/>
                <a:cs typeface="Calibri"/>
              </a:rPr>
              <a:t>–</a:t>
            </a:r>
            <a:r>
              <a:rPr sz="3177" dirty="0">
                <a:latin typeface="Calibri"/>
                <a:cs typeface="Calibri"/>
              </a:rPr>
              <a:t> other</a:t>
            </a:r>
            <a:r>
              <a:rPr sz="3177" spc="-6" dirty="0">
                <a:latin typeface="Calibri"/>
                <a:cs typeface="Calibri"/>
              </a:rPr>
              <a:t> person </a:t>
            </a:r>
            <a:r>
              <a:rPr sz="3177" spc="-700" dirty="0">
                <a:latin typeface="Calibri"/>
                <a:cs typeface="Calibri"/>
              </a:rPr>
              <a:t> </a:t>
            </a:r>
            <a:r>
              <a:rPr sz="3177" spc="-6" dirty="0">
                <a:latin typeface="Calibri"/>
                <a:cs typeface="Calibri"/>
              </a:rPr>
              <a:t>owes</a:t>
            </a:r>
            <a:r>
              <a:rPr sz="3177" dirty="0">
                <a:latin typeface="Calibri"/>
                <a:cs typeface="Calibri"/>
              </a:rPr>
              <a:t> </a:t>
            </a:r>
            <a:r>
              <a:rPr sz="3177" spc="-6" dirty="0">
                <a:latin typeface="Calibri"/>
                <a:cs typeface="Calibri"/>
              </a:rPr>
              <a:t>you.</a:t>
            </a:r>
            <a:r>
              <a:rPr sz="3177" spc="18" dirty="0">
                <a:latin typeface="Calibri"/>
                <a:cs typeface="Calibri"/>
              </a:rPr>
              <a:t> </a:t>
            </a:r>
            <a:r>
              <a:rPr sz="3177" spc="6" dirty="0">
                <a:latin typeface="Calibri"/>
                <a:cs typeface="Calibri"/>
              </a:rPr>
              <a:t>Basis </a:t>
            </a:r>
            <a:r>
              <a:rPr sz="3177" spc="-18" dirty="0">
                <a:latin typeface="Calibri"/>
                <a:cs typeface="Calibri"/>
              </a:rPr>
              <a:t>for</a:t>
            </a:r>
            <a:r>
              <a:rPr sz="3177" dirty="0">
                <a:latin typeface="Calibri"/>
                <a:cs typeface="Calibri"/>
              </a:rPr>
              <a:t> </a:t>
            </a:r>
            <a:r>
              <a:rPr sz="3177" spc="-6" dirty="0">
                <a:latin typeface="Calibri"/>
                <a:cs typeface="Calibri"/>
              </a:rPr>
              <a:t>Exchange.</a:t>
            </a:r>
            <a:endParaRPr sz="3177" dirty="0">
              <a:latin typeface="Calibri"/>
              <a:cs typeface="Calibri"/>
            </a:endParaRPr>
          </a:p>
          <a:p>
            <a:pPr marL="14942">
              <a:lnSpc>
                <a:spcPts val="3635"/>
              </a:lnSpc>
              <a:spcBef>
                <a:spcPts val="353"/>
              </a:spcBef>
            </a:pPr>
            <a:r>
              <a:rPr sz="3177" b="1" dirty="0">
                <a:latin typeface="Calibri"/>
                <a:cs typeface="Calibri"/>
              </a:rPr>
              <a:t>Example</a:t>
            </a:r>
            <a:r>
              <a:rPr sz="3177" dirty="0">
                <a:latin typeface="Calibri"/>
                <a:cs typeface="Calibri"/>
              </a:rPr>
              <a:t>: </a:t>
            </a:r>
            <a:r>
              <a:rPr sz="3177" spc="6" dirty="0">
                <a:latin typeface="Calibri"/>
                <a:cs typeface="Calibri"/>
              </a:rPr>
              <a:t>a</a:t>
            </a:r>
            <a:r>
              <a:rPr sz="3177" spc="-6" dirty="0">
                <a:latin typeface="Calibri"/>
                <a:cs typeface="Calibri"/>
              </a:rPr>
              <a:t> </a:t>
            </a:r>
            <a:r>
              <a:rPr sz="3177" spc="29" dirty="0">
                <a:latin typeface="Calibri"/>
                <a:cs typeface="Calibri"/>
              </a:rPr>
              <a:t>“Thank</a:t>
            </a:r>
            <a:r>
              <a:rPr sz="3177" spc="12" dirty="0">
                <a:latin typeface="Calibri"/>
                <a:cs typeface="Calibri"/>
              </a:rPr>
              <a:t> </a:t>
            </a:r>
            <a:r>
              <a:rPr sz="3177" spc="-53" dirty="0">
                <a:latin typeface="Calibri"/>
                <a:cs typeface="Calibri"/>
              </a:rPr>
              <a:t>You”</a:t>
            </a:r>
            <a:r>
              <a:rPr sz="3177" spc="12" dirty="0">
                <a:latin typeface="Calibri"/>
                <a:cs typeface="Calibri"/>
              </a:rPr>
              <a:t> </a:t>
            </a:r>
            <a:r>
              <a:rPr sz="3177" spc="-6" dirty="0">
                <a:latin typeface="Calibri"/>
                <a:cs typeface="Calibri"/>
              </a:rPr>
              <a:t>from your</a:t>
            </a:r>
            <a:r>
              <a:rPr sz="3177" spc="6" dirty="0">
                <a:latin typeface="Calibri"/>
                <a:cs typeface="Calibri"/>
              </a:rPr>
              <a:t> </a:t>
            </a:r>
            <a:r>
              <a:rPr sz="3177" spc="-6" dirty="0">
                <a:latin typeface="Calibri"/>
                <a:cs typeface="Calibri"/>
              </a:rPr>
              <a:t>parents</a:t>
            </a:r>
            <a:r>
              <a:rPr sz="3177" spc="18" dirty="0">
                <a:latin typeface="Calibri"/>
                <a:cs typeface="Calibri"/>
              </a:rPr>
              <a:t> </a:t>
            </a:r>
            <a:r>
              <a:rPr sz="3177" spc="12" dirty="0">
                <a:latin typeface="Calibri"/>
                <a:cs typeface="Calibri"/>
              </a:rPr>
              <a:t>when</a:t>
            </a:r>
            <a:endParaRPr sz="3177" dirty="0">
              <a:latin typeface="Calibri"/>
              <a:cs typeface="Calibri"/>
            </a:endParaRPr>
          </a:p>
          <a:p>
            <a:pPr marL="14942">
              <a:lnSpc>
                <a:spcPts val="3635"/>
              </a:lnSpc>
            </a:pPr>
            <a:r>
              <a:rPr sz="3177" spc="-6" dirty="0">
                <a:latin typeface="Calibri"/>
                <a:cs typeface="Calibri"/>
              </a:rPr>
              <a:t>you </a:t>
            </a:r>
            <a:r>
              <a:rPr sz="3177" dirty="0">
                <a:latin typeface="Calibri"/>
                <a:cs typeface="Calibri"/>
              </a:rPr>
              <a:t>wash </a:t>
            </a:r>
            <a:r>
              <a:rPr sz="3177" spc="6" dirty="0">
                <a:latin typeface="Calibri"/>
                <a:cs typeface="Calibri"/>
              </a:rPr>
              <a:t>the</a:t>
            </a:r>
            <a:r>
              <a:rPr sz="3177" spc="-6" dirty="0">
                <a:latin typeface="Calibri"/>
                <a:cs typeface="Calibri"/>
              </a:rPr>
              <a:t> </a:t>
            </a:r>
            <a:r>
              <a:rPr sz="3177" dirty="0">
                <a:latin typeface="Calibri"/>
                <a:cs typeface="Calibri"/>
              </a:rPr>
              <a:t>dishes.</a:t>
            </a:r>
          </a:p>
        </p:txBody>
      </p:sp>
      <p:pic>
        <p:nvPicPr>
          <p:cNvPr id="5" name="object 5"/>
          <p:cNvPicPr/>
          <p:nvPr/>
        </p:nvPicPr>
        <p:blipFill>
          <a:blip r:embed="rId2" cstate="print"/>
          <a:stretch>
            <a:fillRect/>
          </a:stretch>
        </p:blipFill>
        <p:spPr>
          <a:xfrm>
            <a:off x="1676400" y="74802"/>
            <a:ext cx="2133600" cy="1598167"/>
          </a:xfrm>
          <a:prstGeom prst="rect">
            <a:avLst/>
          </a:prstGeom>
        </p:spPr>
      </p:pic>
    </p:spTree>
    <p:extLst>
      <p:ext uri="{BB962C8B-B14F-4D97-AF65-F5344CB8AC3E}">
        <p14:creationId xmlns:p14="http://schemas.microsoft.com/office/powerpoint/2010/main" val="939909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344475" y="172278"/>
            <a:ext cx="2670262" cy="1722782"/>
          </a:xfrm>
          <a:prstGeom prst="rect">
            <a:avLst/>
          </a:prstGeom>
        </p:spPr>
      </p:pic>
      <p:sp>
        <p:nvSpPr>
          <p:cNvPr id="3" name="object 3"/>
          <p:cNvSpPr txBox="1">
            <a:spLocks noGrp="1"/>
          </p:cNvSpPr>
          <p:nvPr>
            <p:ph type="title"/>
          </p:nvPr>
        </p:nvSpPr>
        <p:spPr>
          <a:xfrm>
            <a:off x="2057699" y="464137"/>
            <a:ext cx="3606053" cy="692547"/>
          </a:xfrm>
          <a:prstGeom prst="rect">
            <a:avLst/>
          </a:prstGeom>
        </p:spPr>
        <p:txBody>
          <a:bodyPr vert="horz" wrap="square" lIns="0" tIns="13447" rIns="0" bIns="0" rtlCol="0" anchor="ctr">
            <a:spAutoFit/>
          </a:bodyPr>
          <a:lstStyle/>
          <a:p>
            <a:pPr marL="14942">
              <a:lnSpc>
                <a:spcPct val="100000"/>
              </a:lnSpc>
              <a:spcBef>
                <a:spcPts val="106"/>
              </a:spcBef>
            </a:pPr>
            <a:r>
              <a:rPr sz="4412" spc="-12" dirty="0"/>
              <a:t>(2)</a:t>
            </a:r>
            <a:r>
              <a:rPr sz="4412" spc="-88" dirty="0"/>
              <a:t> </a:t>
            </a:r>
            <a:r>
              <a:rPr sz="4412" spc="-12" dirty="0"/>
              <a:t>Competition</a:t>
            </a:r>
            <a:endParaRPr sz="4412"/>
          </a:p>
        </p:txBody>
      </p:sp>
      <p:sp>
        <p:nvSpPr>
          <p:cNvPr id="4" name="object 4"/>
          <p:cNvSpPr txBox="1"/>
          <p:nvPr/>
        </p:nvSpPr>
        <p:spPr>
          <a:xfrm>
            <a:off x="1243883" y="1895060"/>
            <a:ext cx="8421594" cy="3762731"/>
          </a:xfrm>
          <a:prstGeom prst="rect">
            <a:avLst/>
          </a:prstGeom>
        </p:spPr>
        <p:txBody>
          <a:bodyPr vert="horz" wrap="square" lIns="0" tIns="14194" rIns="0" bIns="0" rtlCol="0">
            <a:spAutoFit/>
          </a:bodyPr>
          <a:lstStyle/>
          <a:p>
            <a:pPr marL="357850" marR="61259" indent="-342909">
              <a:lnSpc>
                <a:spcPct val="100699"/>
              </a:lnSpc>
              <a:spcBef>
                <a:spcPts val="112"/>
              </a:spcBef>
              <a:buFont typeface="Arial"/>
              <a:buChar char="•"/>
              <a:tabLst>
                <a:tab pos="357103" algn="l"/>
                <a:tab pos="357850" algn="l"/>
              </a:tabLst>
            </a:pPr>
            <a:r>
              <a:rPr sz="3177" spc="12" dirty="0">
                <a:latin typeface="Calibri"/>
                <a:cs typeface="Calibri"/>
              </a:rPr>
              <a:t>When </a:t>
            </a:r>
            <a:r>
              <a:rPr sz="3177" dirty="0">
                <a:latin typeface="Calibri"/>
                <a:cs typeface="Calibri"/>
              </a:rPr>
              <a:t>two </a:t>
            </a:r>
            <a:r>
              <a:rPr sz="3177" spc="6" dirty="0">
                <a:latin typeface="Calibri"/>
                <a:cs typeface="Calibri"/>
              </a:rPr>
              <a:t>or </a:t>
            </a:r>
            <a:r>
              <a:rPr sz="3177" dirty="0">
                <a:latin typeface="Calibri"/>
                <a:cs typeface="Calibri"/>
              </a:rPr>
              <a:t>more </a:t>
            </a:r>
            <a:r>
              <a:rPr sz="3177" spc="6" dirty="0">
                <a:latin typeface="Calibri"/>
                <a:cs typeface="Calibri"/>
              </a:rPr>
              <a:t>people oppose each other </a:t>
            </a:r>
            <a:r>
              <a:rPr sz="3177" spc="-6" dirty="0">
                <a:latin typeface="Calibri"/>
                <a:cs typeface="Calibri"/>
              </a:rPr>
              <a:t>to </a:t>
            </a:r>
            <a:r>
              <a:rPr sz="3177" spc="-706" dirty="0">
                <a:latin typeface="Calibri"/>
                <a:cs typeface="Calibri"/>
              </a:rPr>
              <a:t> </a:t>
            </a:r>
            <a:r>
              <a:rPr sz="3177" dirty="0">
                <a:latin typeface="Calibri"/>
                <a:cs typeface="Calibri"/>
              </a:rPr>
              <a:t>achieve</a:t>
            </a:r>
            <a:r>
              <a:rPr sz="3177" spc="12" dirty="0">
                <a:latin typeface="Calibri"/>
                <a:cs typeface="Calibri"/>
              </a:rPr>
              <a:t> </a:t>
            </a:r>
            <a:r>
              <a:rPr sz="3177" spc="6" dirty="0">
                <a:latin typeface="Calibri"/>
                <a:cs typeface="Calibri"/>
              </a:rPr>
              <a:t>a</a:t>
            </a:r>
            <a:r>
              <a:rPr sz="3177" dirty="0">
                <a:latin typeface="Calibri"/>
                <a:cs typeface="Calibri"/>
              </a:rPr>
              <a:t> goal</a:t>
            </a:r>
            <a:r>
              <a:rPr sz="3177" spc="18" dirty="0">
                <a:latin typeface="Calibri"/>
                <a:cs typeface="Calibri"/>
              </a:rPr>
              <a:t> </a:t>
            </a:r>
            <a:r>
              <a:rPr sz="3177" spc="6" dirty="0">
                <a:latin typeface="Calibri"/>
                <a:cs typeface="Calibri"/>
              </a:rPr>
              <a:t>only</a:t>
            </a:r>
            <a:r>
              <a:rPr sz="3177" spc="18" dirty="0">
                <a:latin typeface="Calibri"/>
                <a:cs typeface="Calibri"/>
              </a:rPr>
              <a:t> </a:t>
            </a:r>
            <a:r>
              <a:rPr sz="3177" spc="6" dirty="0">
                <a:latin typeface="Calibri"/>
                <a:cs typeface="Calibri"/>
              </a:rPr>
              <a:t>one</a:t>
            </a:r>
            <a:r>
              <a:rPr sz="3177" dirty="0">
                <a:latin typeface="Calibri"/>
                <a:cs typeface="Calibri"/>
              </a:rPr>
              <a:t> can</a:t>
            </a:r>
            <a:r>
              <a:rPr sz="3177" spc="6" dirty="0">
                <a:latin typeface="Calibri"/>
                <a:cs typeface="Calibri"/>
              </a:rPr>
              <a:t> </a:t>
            </a:r>
            <a:r>
              <a:rPr sz="3177" spc="-12" dirty="0">
                <a:latin typeface="Calibri"/>
                <a:cs typeface="Calibri"/>
              </a:rPr>
              <a:t>have.</a:t>
            </a:r>
            <a:endParaRPr sz="3177" dirty="0">
              <a:latin typeface="Calibri"/>
              <a:cs typeface="Calibri"/>
            </a:endParaRPr>
          </a:p>
          <a:p>
            <a:pPr marL="14942" marR="605879">
              <a:lnSpc>
                <a:spcPct val="100699"/>
              </a:lnSpc>
              <a:spcBef>
                <a:spcPts val="771"/>
              </a:spcBef>
            </a:pPr>
            <a:r>
              <a:rPr sz="3177" b="1" dirty="0">
                <a:latin typeface="Calibri"/>
                <a:cs typeface="Calibri"/>
              </a:rPr>
              <a:t>Example</a:t>
            </a:r>
            <a:r>
              <a:rPr sz="3177" dirty="0">
                <a:latin typeface="Calibri"/>
                <a:cs typeface="Calibri"/>
              </a:rPr>
              <a:t>:</a:t>
            </a:r>
            <a:r>
              <a:rPr sz="3177" spc="12" dirty="0">
                <a:latin typeface="Calibri"/>
                <a:cs typeface="Calibri"/>
              </a:rPr>
              <a:t> </a:t>
            </a:r>
            <a:r>
              <a:rPr sz="3177" dirty="0">
                <a:latin typeface="Calibri"/>
                <a:cs typeface="Calibri"/>
              </a:rPr>
              <a:t>College</a:t>
            </a:r>
            <a:r>
              <a:rPr sz="3177" spc="18" dirty="0">
                <a:latin typeface="Calibri"/>
                <a:cs typeface="Calibri"/>
              </a:rPr>
              <a:t> </a:t>
            </a:r>
            <a:r>
              <a:rPr sz="3177" dirty="0">
                <a:latin typeface="Calibri"/>
                <a:cs typeface="Calibri"/>
              </a:rPr>
              <a:t>applications,</a:t>
            </a:r>
            <a:r>
              <a:rPr sz="3177" spc="29" dirty="0">
                <a:latin typeface="Calibri"/>
                <a:cs typeface="Calibri"/>
              </a:rPr>
              <a:t> </a:t>
            </a:r>
            <a:r>
              <a:rPr sz="3177" dirty="0">
                <a:latin typeface="Calibri"/>
                <a:cs typeface="Calibri"/>
              </a:rPr>
              <a:t>Football</a:t>
            </a:r>
            <a:r>
              <a:rPr sz="3177" spc="29" dirty="0">
                <a:latin typeface="Calibri"/>
                <a:cs typeface="Calibri"/>
              </a:rPr>
              <a:t> </a:t>
            </a:r>
            <a:r>
              <a:rPr sz="3177" spc="6" dirty="0">
                <a:latin typeface="Calibri"/>
                <a:cs typeface="Calibri"/>
              </a:rPr>
              <a:t>Games,</a:t>
            </a:r>
            <a:endParaRPr lang="en-US" sz="3177" spc="6" dirty="0">
              <a:latin typeface="Calibri"/>
              <a:cs typeface="Calibri"/>
            </a:endParaRPr>
          </a:p>
          <a:p>
            <a:pPr marL="472142" marR="605879" indent="-457200">
              <a:lnSpc>
                <a:spcPct val="100699"/>
              </a:lnSpc>
              <a:spcBef>
                <a:spcPts val="771"/>
              </a:spcBef>
              <a:buFont typeface="Arial" panose="020B0604020202020204" pitchFamily="34" charset="0"/>
              <a:buChar char="•"/>
            </a:pPr>
            <a:r>
              <a:rPr sz="3177" spc="6" dirty="0">
                <a:latin typeface="Calibri"/>
                <a:cs typeface="Calibri"/>
              </a:rPr>
              <a:t> </a:t>
            </a:r>
            <a:r>
              <a:rPr sz="3177" b="1" spc="-6" dirty="0">
                <a:solidFill>
                  <a:srgbClr val="FF0000"/>
                </a:solidFill>
                <a:latin typeface="Calibri"/>
                <a:cs typeface="Calibri"/>
              </a:rPr>
              <a:t>Positive</a:t>
            </a:r>
            <a:r>
              <a:rPr sz="3177" spc="-6" dirty="0">
                <a:latin typeface="Calibri"/>
                <a:cs typeface="Calibri"/>
              </a:rPr>
              <a:t>:</a:t>
            </a:r>
            <a:r>
              <a:rPr sz="3177" spc="18" dirty="0">
                <a:latin typeface="Calibri"/>
                <a:cs typeface="Calibri"/>
              </a:rPr>
              <a:t> </a:t>
            </a:r>
            <a:r>
              <a:rPr sz="3177" spc="6" dirty="0">
                <a:latin typeface="Calibri"/>
                <a:cs typeface="Calibri"/>
              </a:rPr>
              <a:t>Rules</a:t>
            </a:r>
            <a:r>
              <a:rPr sz="3177" spc="12" dirty="0">
                <a:latin typeface="Calibri"/>
                <a:cs typeface="Calibri"/>
              </a:rPr>
              <a:t> </a:t>
            </a:r>
            <a:r>
              <a:rPr sz="3177" spc="6" dirty="0">
                <a:latin typeface="Calibri"/>
                <a:cs typeface="Calibri"/>
              </a:rPr>
              <a:t>of</a:t>
            </a:r>
            <a:r>
              <a:rPr sz="3177" dirty="0">
                <a:latin typeface="Calibri"/>
                <a:cs typeface="Calibri"/>
              </a:rPr>
              <a:t> accepted</a:t>
            </a:r>
            <a:r>
              <a:rPr sz="3177" spc="18" dirty="0">
                <a:latin typeface="Calibri"/>
                <a:cs typeface="Calibri"/>
              </a:rPr>
              <a:t> </a:t>
            </a:r>
            <a:r>
              <a:rPr sz="3177" spc="-6" dirty="0">
                <a:latin typeface="Calibri"/>
                <a:cs typeface="Calibri"/>
              </a:rPr>
              <a:t>proper</a:t>
            </a:r>
            <a:r>
              <a:rPr sz="3177" spc="12" dirty="0">
                <a:latin typeface="Calibri"/>
                <a:cs typeface="Calibri"/>
              </a:rPr>
              <a:t> </a:t>
            </a:r>
            <a:r>
              <a:rPr sz="3177" dirty="0">
                <a:latin typeface="Calibri"/>
                <a:cs typeface="Calibri"/>
              </a:rPr>
              <a:t>conduct</a:t>
            </a:r>
            <a:r>
              <a:rPr sz="3177" spc="24" dirty="0">
                <a:latin typeface="Calibri"/>
                <a:cs typeface="Calibri"/>
              </a:rPr>
              <a:t> </a:t>
            </a:r>
            <a:r>
              <a:rPr sz="3177" spc="-12" dirty="0">
                <a:latin typeface="Calibri"/>
                <a:cs typeface="Calibri"/>
              </a:rPr>
              <a:t>are </a:t>
            </a:r>
            <a:r>
              <a:rPr sz="3177" spc="-700" dirty="0">
                <a:latin typeface="Calibri"/>
                <a:cs typeface="Calibri"/>
              </a:rPr>
              <a:t> </a:t>
            </a:r>
            <a:r>
              <a:rPr sz="3177" spc="-6" dirty="0">
                <a:latin typeface="Calibri"/>
                <a:cs typeface="Calibri"/>
              </a:rPr>
              <a:t>followed.</a:t>
            </a:r>
            <a:endParaRPr sz="3177" dirty="0">
              <a:latin typeface="Calibri"/>
              <a:cs typeface="Calibri"/>
            </a:endParaRPr>
          </a:p>
          <a:p>
            <a:pPr marL="357850" marR="5977" indent="-342909">
              <a:lnSpc>
                <a:spcPct val="100699"/>
              </a:lnSpc>
              <a:spcBef>
                <a:spcPts val="771"/>
              </a:spcBef>
              <a:buFont typeface="Arial"/>
              <a:buChar char="•"/>
              <a:tabLst>
                <a:tab pos="357103" algn="l"/>
                <a:tab pos="357850" algn="l"/>
              </a:tabLst>
            </a:pPr>
            <a:r>
              <a:rPr sz="3177" b="1" spc="-6" dirty="0">
                <a:solidFill>
                  <a:srgbClr val="FF0000"/>
                </a:solidFill>
                <a:latin typeface="Calibri"/>
                <a:cs typeface="Calibri"/>
              </a:rPr>
              <a:t>Negative:</a:t>
            </a:r>
            <a:r>
              <a:rPr sz="3177" b="1" spc="12" dirty="0">
                <a:solidFill>
                  <a:srgbClr val="FF0000"/>
                </a:solidFill>
                <a:latin typeface="Calibri"/>
                <a:cs typeface="Calibri"/>
              </a:rPr>
              <a:t> </a:t>
            </a:r>
            <a:r>
              <a:rPr sz="3177" spc="6" dirty="0">
                <a:latin typeface="Calibri"/>
                <a:cs typeface="Calibri"/>
              </a:rPr>
              <a:t>Can</a:t>
            </a:r>
            <a:r>
              <a:rPr sz="3177" spc="18" dirty="0">
                <a:latin typeface="Calibri"/>
                <a:cs typeface="Calibri"/>
              </a:rPr>
              <a:t> </a:t>
            </a:r>
            <a:r>
              <a:rPr sz="3177" spc="6" dirty="0">
                <a:latin typeface="Calibri"/>
                <a:cs typeface="Calibri"/>
              </a:rPr>
              <a:t>lead</a:t>
            </a:r>
            <a:r>
              <a:rPr sz="3177" dirty="0">
                <a:latin typeface="Calibri"/>
                <a:cs typeface="Calibri"/>
              </a:rPr>
              <a:t> </a:t>
            </a:r>
            <a:r>
              <a:rPr sz="3177" spc="-6" dirty="0">
                <a:latin typeface="Calibri"/>
                <a:cs typeface="Calibri"/>
              </a:rPr>
              <a:t>to stress,</a:t>
            </a:r>
            <a:r>
              <a:rPr sz="3177" dirty="0">
                <a:latin typeface="Calibri"/>
                <a:cs typeface="Calibri"/>
              </a:rPr>
              <a:t> </a:t>
            </a:r>
            <a:r>
              <a:rPr sz="3177" spc="6" dirty="0">
                <a:latin typeface="Calibri"/>
                <a:cs typeface="Calibri"/>
              </a:rPr>
              <a:t>lack</a:t>
            </a:r>
            <a:r>
              <a:rPr sz="3177" spc="-12" dirty="0">
                <a:latin typeface="Calibri"/>
                <a:cs typeface="Calibri"/>
              </a:rPr>
              <a:t> </a:t>
            </a:r>
            <a:r>
              <a:rPr sz="3177" spc="6" dirty="0">
                <a:latin typeface="Calibri"/>
                <a:cs typeface="Calibri"/>
              </a:rPr>
              <a:t>of</a:t>
            </a:r>
            <a:r>
              <a:rPr sz="3177" spc="-6" dirty="0">
                <a:latin typeface="Calibri"/>
                <a:cs typeface="Calibri"/>
              </a:rPr>
              <a:t> cooperation, </a:t>
            </a:r>
            <a:r>
              <a:rPr sz="3177" spc="-700" dirty="0">
                <a:latin typeface="Calibri"/>
                <a:cs typeface="Calibri"/>
              </a:rPr>
              <a:t> </a:t>
            </a:r>
            <a:r>
              <a:rPr sz="3177" dirty="0">
                <a:latin typeface="Calibri"/>
                <a:cs typeface="Calibri"/>
              </a:rPr>
              <a:t>inequality</a:t>
            </a:r>
            <a:r>
              <a:rPr sz="3177" spc="29" dirty="0">
                <a:latin typeface="Calibri"/>
                <a:cs typeface="Calibri"/>
              </a:rPr>
              <a:t> </a:t>
            </a:r>
            <a:r>
              <a:rPr sz="3177" spc="6" dirty="0">
                <a:latin typeface="Calibri"/>
                <a:cs typeface="Calibri"/>
              </a:rPr>
              <a:t>and</a:t>
            </a:r>
            <a:r>
              <a:rPr sz="3177" spc="29" dirty="0">
                <a:latin typeface="Calibri"/>
                <a:cs typeface="Calibri"/>
              </a:rPr>
              <a:t> </a:t>
            </a:r>
            <a:r>
              <a:rPr sz="3177" dirty="0">
                <a:latin typeface="Calibri"/>
                <a:cs typeface="Calibri"/>
              </a:rPr>
              <a:t>conflict</a:t>
            </a:r>
          </a:p>
        </p:txBody>
      </p:sp>
    </p:spTree>
    <p:extLst>
      <p:ext uri="{BB962C8B-B14F-4D97-AF65-F5344CB8AC3E}">
        <p14:creationId xmlns:p14="http://schemas.microsoft.com/office/powerpoint/2010/main" val="3605279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856926" y="0"/>
            <a:ext cx="2165025" cy="1652905"/>
          </a:xfrm>
          <a:prstGeom prst="rect">
            <a:avLst/>
          </a:prstGeom>
        </p:spPr>
      </p:pic>
      <p:sp>
        <p:nvSpPr>
          <p:cNvPr id="3" name="object 3"/>
          <p:cNvSpPr txBox="1">
            <a:spLocks noGrp="1"/>
          </p:cNvSpPr>
          <p:nvPr>
            <p:ph type="title"/>
          </p:nvPr>
        </p:nvSpPr>
        <p:spPr>
          <a:xfrm>
            <a:off x="2057699" y="204549"/>
            <a:ext cx="2513106" cy="692547"/>
          </a:xfrm>
          <a:prstGeom prst="rect">
            <a:avLst/>
          </a:prstGeom>
        </p:spPr>
        <p:txBody>
          <a:bodyPr vert="horz" wrap="square" lIns="0" tIns="13447" rIns="0" bIns="0" rtlCol="0" anchor="ctr">
            <a:spAutoFit/>
          </a:bodyPr>
          <a:lstStyle/>
          <a:p>
            <a:pPr marL="14942">
              <a:lnSpc>
                <a:spcPct val="100000"/>
              </a:lnSpc>
              <a:spcBef>
                <a:spcPts val="106"/>
              </a:spcBef>
            </a:pPr>
            <a:r>
              <a:rPr sz="4412" spc="-12" dirty="0"/>
              <a:t>(3)</a:t>
            </a:r>
            <a:r>
              <a:rPr sz="4412" spc="-82" dirty="0"/>
              <a:t> </a:t>
            </a:r>
            <a:r>
              <a:rPr sz="4412" spc="-12" dirty="0"/>
              <a:t>Conflict</a:t>
            </a:r>
            <a:endParaRPr sz="4412"/>
          </a:p>
        </p:txBody>
      </p:sp>
      <p:sp>
        <p:nvSpPr>
          <p:cNvPr id="4" name="object 4"/>
          <p:cNvSpPr txBox="1"/>
          <p:nvPr/>
        </p:nvSpPr>
        <p:spPr>
          <a:xfrm>
            <a:off x="1228644" y="1412844"/>
            <a:ext cx="7992782" cy="3563509"/>
          </a:xfrm>
          <a:prstGeom prst="rect">
            <a:avLst/>
          </a:prstGeom>
        </p:spPr>
        <p:txBody>
          <a:bodyPr vert="horz" wrap="square" lIns="0" tIns="115794" rIns="0" bIns="0" rtlCol="0">
            <a:spAutoFit/>
          </a:bodyPr>
          <a:lstStyle/>
          <a:p>
            <a:pPr marL="357850" indent="-342909">
              <a:spcBef>
                <a:spcPts val="912"/>
              </a:spcBef>
              <a:buFont typeface="Arial"/>
              <a:buChar char="•"/>
              <a:tabLst>
                <a:tab pos="357103" algn="l"/>
                <a:tab pos="357850" algn="l"/>
              </a:tabLst>
            </a:pPr>
            <a:r>
              <a:rPr sz="3177" dirty="0">
                <a:latin typeface="Calibri"/>
                <a:cs typeface="Calibri"/>
              </a:rPr>
              <a:t>Competition</a:t>
            </a:r>
            <a:r>
              <a:rPr sz="3177" spc="35" dirty="0">
                <a:latin typeface="Calibri"/>
                <a:cs typeface="Calibri"/>
              </a:rPr>
              <a:t> </a:t>
            </a:r>
            <a:r>
              <a:rPr sz="3177" spc="6" dirty="0">
                <a:latin typeface="Calibri"/>
                <a:cs typeface="Calibri"/>
              </a:rPr>
              <a:t>is</a:t>
            </a:r>
            <a:r>
              <a:rPr sz="3177" dirty="0">
                <a:latin typeface="Calibri"/>
                <a:cs typeface="Calibri"/>
              </a:rPr>
              <a:t> </a:t>
            </a:r>
            <a:r>
              <a:rPr sz="3177" spc="6" dirty="0">
                <a:latin typeface="Calibri"/>
                <a:cs typeface="Calibri"/>
              </a:rPr>
              <a:t>about</a:t>
            </a:r>
            <a:r>
              <a:rPr sz="3177" spc="29" dirty="0">
                <a:latin typeface="Calibri"/>
                <a:cs typeface="Calibri"/>
              </a:rPr>
              <a:t> </a:t>
            </a:r>
            <a:r>
              <a:rPr sz="3177" spc="6" dirty="0">
                <a:latin typeface="Calibri"/>
                <a:cs typeface="Calibri"/>
              </a:rPr>
              <a:t>achieving</a:t>
            </a:r>
            <a:r>
              <a:rPr sz="3177" spc="35" dirty="0">
                <a:latin typeface="Calibri"/>
                <a:cs typeface="Calibri"/>
              </a:rPr>
              <a:t> </a:t>
            </a:r>
            <a:r>
              <a:rPr sz="3177" spc="6" dirty="0">
                <a:latin typeface="Calibri"/>
                <a:cs typeface="Calibri"/>
              </a:rPr>
              <a:t>a</a:t>
            </a:r>
            <a:r>
              <a:rPr sz="3177" spc="-6" dirty="0">
                <a:latin typeface="Calibri"/>
                <a:cs typeface="Calibri"/>
              </a:rPr>
              <a:t> </a:t>
            </a:r>
            <a:r>
              <a:rPr sz="3177" dirty="0">
                <a:latin typeface="Calibri"/>
                <a:cs typeface="Calibri"/>
              </a:rPr>
              <a:t>goal</a:t>
            </a:r>
            <a:r>
              <a:rPr sz="3177" spc="24" dirty="0">
                <a:latin typeface="Calibri"/>
                <a:cs typeface="Calibri"/>
              </a:rPr>
              <a:t> </a:t>
            </a:r>
            <a:r>
              <a:rPr sz="3177" spc="12" dirty="0">
                <a:latin typeface="Calibri"/>
                <a:cs typeface="Calibri"/>
              </a:rPr>
              <a:t>–</a:t>
            </a:r>
            <a:endParaRPr sz="3177" dirty="0">
              <a:latin typeface="Calibri"/>
              <a:cs typeface="Calibri"/>
            </a:endParaRPr>
          </a:p>
          <a:p>
            <a:pPr marL="291360" marR="5977">
              <a:lnSpc>
                <a:spcPct val="120900"/>
              </a:lnSpc>
            </a:pPr>
            <a:r>
              <a:rPr sz="3177" spc="6" dirty="0">
                <a:latin typeface="Calibri"/>
                <a:cs typeface="Calibri"/>
              </a:rPr>
              <a:t>but</a:t>
            </a:r>
            <a:r>
              <a:rPr sz="3177" spc="12" dirty="0">
                <a:latin typeface="Calibri"/>
                <a:cs typeface="Calibri"/>
              </a:rPr>
              <a:t> </a:t>
            </a:r>
            <a:r>
              <a:rPr sz="3177" spc="6" dirty="0">
                <a:latin typeface="Calibri"/>
                <a:cs typeface="Calibri"/>
              </a:rPr>
              <a:t>with</a:t>
            </a:r>
            <a:r>
              <a:rPr sz="3177" spc="24" dirty="0">
                <a:latin typeface="Calibri"/>
                <a:cs typeface="Calibri"/>
              </a:rPr>
              <a:t> </a:t>
            </a:r>
            <a:r>
              <a:rPr sz="3177" b="1" dirty="0">
                <a:solidFill>
                  <a:srgbClr val="C00000"/>
                </a:solidFill>
                <a:latin typeface="Calibri"/>
                <a:cs typeface="Calibri"/>
              </a:rPr>
              <a:t>Conflict,</a:t>
            </a:r>
            <a:r>
              <a:rPr sz="3177" b="1" spc="35" dirty="0">
                <a:solidFill>
                  <a:srgbClr val="C00000"/>
                </a:solidFill>
                <a:latin typeface="Calibri"/>
                <a:cs typeface="Calibri"/>
              </a:rPr>
              <a:t> </a:t>
            </a:r>
            <a:r>
              <a:rPr sz="3177" spc="6" dirty="0">
                <a:latin typeface="Calibri"/>
                <a:cs typeface="Calibri"/>
              </a:rPr>
              <a:t>the emphasis</a:t>
            </a:r>
            <a:r>
              <a:rPr sz="3177" spc="18" dirty="0">
                <a:latin typeface="Calibri"/>
                <a:cs typeface="Calibri"/>
              </a:rPr>
              <a:t> </a:t>
            </a:r>
            <a:r>
              <a:rPr sz="3177" spc="6" dirty="0">
                <a:latin typeface="Calibri"/>
                <a:cs typeface="Calibri"/>
              </a:rPr>
              <a:t>is</a:t>
            </a:r>
            <a:r>
              <a:rPr sz="3177" spc="-6" dirty="0">
                <a:latin typeface="Calibri"/>
                <a:cs typeface="Calibri"/>
              </a:rPr>
              <a:t> </a:t>
            </a:r>
            <a:r>
              <a:rPr sz="3177" spc="6" dirty="0">
                <a:latin typeface="Calibri"/>
                <a:cs typeface="Calibri"/>
              </a:rPr>
              <a:t>on </a:t>
            </a:r>
            <a:r>
              <a:rPr sz="3177" spc="-12" dirty="0">
                <a:latin typeface="Calibri"/>
                <a:cs typeface="Calibri"/>
              </a:rPr>
              <a:t>defeating </a:t>
            </a:r>
            <a:r>
              <a:rPr sz="3177" spc="-700" dirty="0">
                <a:latin typeface="Calibri"/>
                <a:cs typeface="Calibri"/>
              </a:rPr>
              <a:t> </a:t>
            </a:r>
            <a:r>
              <a:rPr sz="3177" spc="6" dirty="0">
                <a:latin typeface="Calibri"/>
                <a:cs typeface="Calibri"/>
              </a:rPr>
              <a:t>the</a:t>
            </a:r>
            <a:r>
              <a:rPr sz="3177" spc="-6" dirty="0">
                <a:latin typeface="Calibri"/>
                <a:cs typeface="Calibri"/>
              </a:rPr>
              <a:t> </a:t>
            </a:r>
            <a:r>
              <a:rPr sz="3177" dirty="0">
                <a:latin typeface="Calibri"/>
                <a:cs typeface="Calibri"/>
              </a:rPr>
              <a:t>opponent.</a:t>
            </a:r>
          </a:p>
          <a:p>
            <a:pPr marL="357850" indent="-342909">
              <a:spcBef>
                <a:spcPts val="794"/>
              </a:spcBef>
              <a:buFont typeface="Arial"/>
              <a:buChar char="•"/>
              <a:tabLst>
                <a:tab pos="357103" algn="l"/>
                <a:tab pos="357850" algn="l"/>
              </a:tabLst>
            </a:pPr>
            <a:r>
              <a:rPr sz="3177" b="1" spc="-6" dirty="0">
                <a:latin typeface="Calibri"/>
                <a:cs typeface="Calibri"/>
              </a:rPr>
              <a:t>Four </a:t>
            </a:r>
            <a:r>
              <a:rPr sz="3177" b="1" spc="6" dirty="0">
                <a:latin typeface="Calibri"/>
                <a:cs typeface="Calibri"/>
              </a:rPr>
              <a:t>major</a:t>
            </a:r>
            <a:r>
              <a:rPr sz="3177" b="1" spc="-18" dirty="0">
                <a:latin typeface="Calibri"/>
                <a:cs typeface="Calibri"/>
              </a:rPr>
              <a:t> </a:t>
            </a:r>
            <a:r>
              <a:rPr sz="3177" b="1" dirty="0">
                <a:latin typeface="Calibri"/>
                <a:cs typeface="Calibri"/>
              </a:rPr>
              <a:t>sources</a:t>
            </a:r>
            <a:r>
              <a:rPr sz="3177" b="1" spc="-12" dirty="0">
                <a:latin typeface="Calibri"/>
                <a:cs typeface="Calibri"/>
              </a:rPr>
              <a:t> </a:t>
            </a:r>
            <a:r>
              <a:rPr sz="3177" b="1" spc="6" dirty="0">
                <a:latin typeface="Calibri"/>
                <a:cs typeface="Calibri"/>
              </a:rPr>
              <a:t>of</a:t>
            </a:r>
            <a:r>
              <a:rPr sz="3177" b="1" spc="-6" dirty="0">
                <a:latin typeface="Calibri"/>
                <a:cs typeface="Calibri"/>
              </a:rPr>
              <a:t> </a:t>
            </a:r>
            <a:r>
              <a:rPr sz="3177" b="1" spc="6" dirty="0">
                <a:latin typeface="Calibri"/>
                <a:cs typeface="Calibri"/>
              </a:rPr>
              <a:t>Conflict</a:t>
            </a:r>
            <a:r>
              <a:rPr sz="3177" spc="6" dirty="0">
                <a:latin typeface="Calibri"/>
                <a:cs typeface="Calibri"/>
              </a:rPr>
              <a:t>:</a:t>
            </a:r>
            <a:endParaRPr sz="3177" dirty="0">
              <a:latin typeface="Calibri"/>
              <a:cs typeface="Calibri"/>
            </a:endParaRPr>
          </a:p>
          <a:p>
            <a:pPr marL="291360">
              <a:spcBef>
                <a:spcPts val="794"/>
              </a:spcBef>
            </a:pPr>
            <a:r>
              <a:rPr sz="3177" spc="-12" dirty="0">
                <a:latin typeface="Calibri"/>
                <a:cs typeface="Calibri"/>
              </a:rPr>
              <a:t>wars,</a:t>
            </a:r>
            <a:r>
              <a:rPr sz="3177" spc="-6" dirty="0">
                <a:latin typeface="Calibri"/>
                <a:cs typeface="Calibri"/>
              </a:rPr>
              <a:t> </a:t>
            </a:r>
            <a:r>
              <a:rPr sz="3177" dirty="0">
                <a:latin typeface="Calibri"/>
                <a:cs typeface="Calibri"/>
              </a:rPr>
              <a:t>disagreements,</a:t>
            </a:r>
            <a:r>
              <a:rPr sz="3177" spc="29" dirty="0">
                <a:latin typeface="Calibri"/>
                <a:cs typeface="Calibri"/>
              </a:rPr>
              <a:t> </a:t>
            </a:r>
            <a:r>
              <a:rPr sz="3177" spc="-6" dirty="0">
                <a:latin typeface="Calibri"/>
                <a:cs typeface="Calibri"/>
              </a:rPr>
              <a:t>legal</a:t>
            </a:r>
            <a:r>
              <a:rPr sz="3177" spc="18" dirty="0">
                <a:latin typeface="Calibri"/>
                <a:cs typeface="Calibri"/>
              </a:rPr>
              <a:t> </a:t>
            </a:r>
            <a:r>
              <a:rPr sz="3177" dirty="0">
                <a:latin typeface="Calibri"/>
                <a:cs typeface="Calibri"/>
              </a:rPr>
              <a:t>disputes,</a:t>
            </a:r>
            <a:r>
              <a:rPr sz="3177" spc="24" dirty="0">
                <a:latin typeface="Calibri"/>
                <a:cs typeface="Calibri"/>
              </a:rPr>
              <a:t> </a:t>
            </a:r>
            <a:r>
              <a:rPr sz="3177" spc="6" dirty="0">
                <a:latin typeface="Calibri"/>
                <a:cs typeface="Calibri"/>
              </a:rPr>
              <a:t>Sometimes </a:t>
            </a:r>
            <a:r>
              <a:rPr sz="3177" dirty="0">
                <a:latin typeface="Calibri"/>
                <a:cs typeface="Calibri"/>
              </a:rPr>
              <a:t>competition</a:t>
            </a:r>
            <a:r>
              <a:rPr sz="3177" spc="12" dirty="0">
                <a:latin typeface="Calibri"/>
                <a:cs typeface="Calibri"/>
              </a:rPr>
              <a:t> </a:t>
            </a:r>
            <a:r>
              <a:rPr sz="3177" dirty="0">
                <a:latin typeface="Calibri"/>
                <a:cs typeface="Calibri"/>
              </a:rPr>
              <a:t>becomes</a:t>
            </a:r>
            <a:r>
              <a:rPr sz="3177" spc="-12" dirty="0">
                <a:latin typeface="Calibri"/>
                <a:cs typeface="Calibri"/>
              </a:rPr>
              <a:t> </a:t>
            </a:r>
            <a:r>
              <a:rPr sz="3177" dirty="0">
                <a:latin typeface="Calibri"/>
                <a:cs typeface="Calibri"/>
              </a:rPr>
              <a:t>conflict</a:t>
            </a:r>
          </a:p>
        </p:txBody>
      </p:sp>
    </p:spTree>
    <p:extLst>
      <p:ext uri="{BB962C8B-B14F-4D97-AF65-F5344CB8AC3E}">
        <p14:creationId xmlns:p14="http://schemas.microsoft.com/office/powerpoint/2010/main" val="3347245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7699" y="278538"/>
            <a:ext cx="3585882" cy="697476"/>
          </a:xfrm>
          <a:prstGeom prst="rect">
            <a:avLst/>
          </a:prstGeom>
        </p:spPr>
        <p:txBody>
          <a:bodyPr vert="horz" wrap="square" lIns="0" tIns="20171" rIns="0" bIns="0" rtlCol="0" anchor="ctr">
            <a:spAutoFit/>
          </a:bodyPr>
          <a:lstStyle/>
          <a:p>
            <a:pPr marL="14942">
              <a:lnSpc>
                <a:spcPct val="100000"/>
              </a:lnSpc>
              <a:spcBef>
                <a:spcPts val="159"/>
              </a:spcBef>
            </a:pPr>
            <a:r>
              <a:rPr spc="12" dirty="0"/>
              <a:t>(4)</a:t>
            </a:r>
            <a:r>
              <a:rPr spc="-41" dirty="0"/>
              <a:t> </a:t>
            </a:r>
            <a:r>
              <a:rPr dirty="0"/>
              <a:t>Cooperation</a:t>
            </a:r>
          </a:p>
        </p:txBody>
      </p:sp>
      <p:sp>
        <p:nvSpPr>
          <p:cNvPr id="3" name="object 3"/>
          <p:cNvSpPr txBox="1"/>
          <p:nvPr/>
        </p:nvSpPr>
        <p:spPr>
          <a:xfrm>
            <a:off x="1673987" y="1199166"/>
            <a:ext cx="8366312" cy="2824654"/>
          </a:xfrm>
          <a:prstGeom prst="rect">
            <a:avLst/>
          </a:prstGeom>
        </p:spPr>
        <p:txBody>
          <a:bodyPr vert="horz" wrap="square" lIns="0" tIns="14194" rIns="0" bIns="0" rtlCol="0">
            <a:spAutoFit/>
          </a:bodyPr>
          <a:lstStyle/>
          <a:p>
            <a:pPr marL="357850" marR="156139" indent="-342909">
              <a:lnSpc>
                <a:spcPct val="100699"/>
              </a:lnSpc>
              <a:spcBef>
                <a:spcPts val="112"/>
              </a:spcBef>
              <a:buFont typeface="Arial"/>
              <a:buChar char="•"/>
              <a:tabLst>
                <a:tab pos="357103" algn="l"/>
                <a:tab pos="357850" algn="l"/>
              </a:tabLst>
            </a:pPr>
            <a:r>
              <a:rPr sz="3177" spc="-47" dirty="0">
                <a:latin typeface="Calibri"/>
                <a:cs typeface="Calibri"/>
              </a:rPr>
              <a:t>Two</a:t>
            </a:r>
            <a:r>
              <a:rPr sz="3177" spc="-6" dirty="0">
                <a:latin typeface="Calibri"/>
                <a:cs typeface="Calibri"/>
              </a:rPr>
              <a:t> </a:t>
            </a:r>
            <a:r>
              <a:rPr sz="3177" spc="6" dirty="0">
                <a:latin typeface="Calibri"/>
                <a:cs typeface="Calibri"/>
              </a:rPr>
              <a:t>or</a:t>
            </a:r>
            <a:r>
              <a:rPr sz="3177" dirty="0">
                <a:latin typeface="Calibri"/>
                <a:cs typeface="Calibri"/>
              </a:rPr>
              <a:t> more </a:t>
            </a:r>
            <a:r>
              <a:rPr sz="3177" spc="6" dirty="0">
                <a:latin typeface="Calibri"/>
                <a:cs typeface="Calibri"/>
              </a:rPr>
              <a:t>people</a:t>
            </a:r>
            <a:r>
              <a:rPr sz="3177" spc="12" dirty="0">
                <a:latin typeface="Calibri"/>
                <a:cs typeface="Calibri"/>
              </a:rPr>
              <a:t> </a:t>
            </a:r>
            <a:r>
              <a:rPr sz="3177" dirty="0">
                <a:latin typeface="Calibri"/>
                <a:cs typeface="Calibri"/>
              </a:rPr>
              <a:t>work</a:t>
            </a:r>
            <a:r>
              <a:rPr sz="3177" spc="-6" dirty="0">
                <a:latin typeface="Calibri"/>
                <a:cs typeface="Calibri"/>
              </a:rPr>
              <a:t> together</a:t>
            </a:r>
            <a:r>
              <a:rPr sz="3177" dirty="0">
                <a:latin typeface="Calibri"/>
                <a:cs typeface="Calibri"/>
              </a:rPr>
              <a:t> </a:t>
            </a:r>
            <a:r>
              <a:rPr sz="3177" spc="-6" dirty="0">
                <a:latin typeface="Calibri"/>
                <a:cs typeface="Calibri"/>
              </a:rPr>
              <a:t>to </a:t>
            </a:r>
            <a:r>
              <a:rPr sz="3177" dirty="0">
                <a:latin typeface="Calibri"/>
                <a:cs typeface="Calibri"/>
              </a:rPr>
              <a:t>achieve</a:t>
            </a:r>
            <a:r>
              <a:rPr sz="3177" spc="18" dirty="0">
                <a:latin typeface="Calibri"/>
                <a:cs typeface="Calibri"/>
              </a:rPr>
              <a:t> </a:t>
            </a:r>
            <a:r>
              <a:rPr sz="3177" spc="6" dirty="0">
                <a:latin typeface="Calibri"/>
                <a:cs typeface="Calibri"/>
              </a:rPr>
              <a:t>a </a:t>
            </a:r>
            <a:r>
              <a:rPr sz="3177" spc="-700" dirty="0">
                <a:latin typeface="Calibri"/>
                <a:cs typeface="Calibri"/>
              </a:rPr>
              <a:t> </a:t>
            </a:r>
            <a:r>
              <a:rPr sz="3177" spc="-6" dirty="0">
                <a:latin typeface="Calibri"/>
                <a:cs typeface="Calibri"/>
              </a:rPr>
              <a:t>goal</a:t>
            </a:r>
            <a:r>
              <a:rPr sz="3177" spc="18" dirty="0">
                <a:latin typeface="Calibri"/>
                <a:cs typeface="Calibri"/>
              </a:rPr>
              <a:t> </a:t>
            </a:r>
            <a:r>
              <a:rPr sz="3177" dirty="0">
                <a:latin typeface="Calibri"/>
                <a:cs typeface="Calibri"/>
              </a:rPr>
              <a:t>that</a:t>
            </a:r>
            <a:r>
              <a:rPr sz="3177" spc="18" dirty="0">
                <a:latin typeface="Calibri"/>
                <a:cs typeface="Calibri"/>
              </a:rPr>
              <a:t> </a:t>
            </a:r>
            <a:r>
              <a:rPr sz="3177" dirty="0">
                <a:latin typeface="Calibri"/>
                <a:cs typeface="Calibri"/>
              </a:rPr>
              <a:t>benefits</a:t>
            </a:r>
            <a:r>
              <a:rPr sz="3177" spc="18" dirty="0">
                <a:latin typeface="Calibri"/>
                <a:cs typeface="Calibri"/>
              </a:rPr>
              <a:t> </a:t>
            </a:r>
            <a:r>
              <a:rPr sz="3177" dirty="0">
                <a:latin typeface="Calibri"/>
                <a:cs typeface="Calibri"/>
              </a:rPr>
              <a:t>more </a:t>
            </a:r>
            <a:r>
              <a:rPr sz="3177" spc="6" dirty="0">
                <a:latin typeface="Calibri"/>
                <a:cs typeface="Calibri"/>
              </a:rPr>
              <a:t>than</a:t>
            </a:r>
            <a:r>
              <a:rPr sz="3177" spc="29" dirty="0">
                <a:latin typeface="Calibri"/>
                <a:cs typeface="Calibri"/>
              </a:rPr>
              <a:t> </a:t>
            </a:r>
            <a:r>
              <a:rPr sz="3177" spc="6" dirty="0">
                <a:latin typeface="Calibri"/>
                <a:cs typeface="Calibri"/>
              </a:rPr>
              <a:t>one</a:t>
            </a:r>
            <a:r>
              <a:rPr sz="3177" dirty="0">
                <a:latin typeface="Calibri"/>
                <a:cs typeface="Calibri"/>
              </a:rPr>
              <a:t> </a:t>
            </a:r>
            <a:r>
              <a:rPr sz="3177" spc="-6" dirty="0">
                <a:latin typeface="Calibri"/>
                <a:cs typeface="Calibri"/>
              </a:rPr>
              <a:t>person.</a:t>
            </a:r>
            <a:endParaRPr sz="3177" dirty="0">
              <a:latin typeface="Calibri"/>
              <a:cs typeface="Calibri"/>
            </a:endParaRPr>
          </a:p>
          <a:p>
            <a:pPr marL="14942" marR="164357">
              <a:lnSpc>
                <a:spcPct val="100699"/>
              </a:lnSpc>
              <a:spcBef>
                <a:spcPts val="1924"/>
              </a:spcBef>
            </a:pPr>
            <a:r>
              <a:rPr sz="3177" b="1" dirty="0">
                <a:latin typeface="Calibri"/>
                <a:cs typeface="Calibri"/>
              </a:rPr>
              <a:t>Example:</a:t>
            </a:r>
            <a:r>
              <a:rPr sz="3177" b="1" spc="12" dirty="0">
                <a:latin typeface="Calibri"/>
                <a:cs typeface="Calibri"/>
              </a:rPr>
              <a:t> </a:t>
            </a:r>
            <a:r>
              <a:rPr sz="3177" dirty="0">
                <a:latin typeface="Calibri"/>
                <a:cs typeface="Calibri"/>
              </a:rPr>
              <a:t>Employees</a:t>
            </a:r>
            <a:r>
              <a:rPr sz="3177" spc="29" dirty="0">
                <a:latin typeface="Calibri"/>
                <a:cs typeface="Calibri"/>
              </a:rPr>
              <a:t> </a:t>
            </a:r>
            <a:r>
              <a:rPr sz="3177" spc="6" dirty="0">
                <a:latin typeface="Calibri"/>
                <a:cs typeface="Calibri"/>
              </a:rPr>
              <a:t>of</a:t>
            </a:r>
            <a:r>
              <a:rPr sz="3177" dirty="0">
                <a:latin typeface="Calibri"/>
                <a:cs typeface="Calibri"/>
              </a:rPr>
              <a:t> </a:t>
            </a:r>
            <a:r>
              <a:rPr sz="3177" spc="6" dirty="0">
                <a:latin typeface="Calibri"/>
                <a:cs typeface="Calibri"/>
              </a:rPr>
              <a:t>a</a:t>
            </a:r>
            <a:r>
              <a:rPr sz="3177" dirty="0">
                <a:latin typeface="Calibri"/>
                <a:cs typeface="Calibri"/>
              </a:rPr>
              <a:t> </a:t>
            </a:r>
            <a:r>
              <a:rPr sz="3177" spc="-6" dirty="0">
                <a:latin typeface="Calibri"/>
                <a:cs typeface="Calibri"/>
              </a:rPr>
              <a:t>company</a:t>
            </a:r>
            <a:r>
              <a:rPr sz="3177" spc="24" dirty="0">
                <a:latin typeface="Calibri"/>
                <a:cs typeface="Calibri"/>
              </a:rPr>
              <a:t> </a:t>
            </a:r>
            <a:r>
              <a:rPr sz="3177" spc="-6" dirty="0">
                <a:latin typeface="Calibri"/>
                <a:cs typeface="Calibri"/>
              </a:rPr>
              <a:t>work</a:t>
            </a:r>
            <a:r>
              <a:rPr sz="3177" dirty="0">
                <a:latin typeface="Calibri"/>
                <a:cs typeface="Calibri"/>
              </a:rPr>
              <a:t> </a:t>
            </a:r>
            <a:r>
              <a:rPr sz="3177" spc="-6" dirty="0">
                <a:latin typeface="Calibri"/>
                <a:cs typeface="Calibri"/>
              </a:rPr>
              <a:t>together </a:t>
            </a:r>
            <a:r>
              <a:rPr sz="3177" spc="-706" dirty="0">
                <a:latin typeface="Calibri"/>
                <a:cs typeface="Calibri"/>
              </a:rPr>
              <a:t> </a:t>
            </a:r>
            <a:r>
              <a:rPr sz="3177" spc="-6" dirty="0">
                <a:latin typeface="Calibri"/>
                <a:cs typeface="Calibri"/>
              </a:rPr>
              <a:t>to </a:t>
            </a:r>
            <a:r>
              <a:rPr sz="3177" dirty="0">
                <a:latin typeface="Calibri"/>
                <a:cs typeface="Calibri"/>
              </a:rPr>
              <a:t>increase</a:t>
            </a:r>
            <a:r>
              <a:rPr sz="3177" spc="6" dirty="0">
                <a:latin typeface="Calibri"/>
                <a:cs typeface="Calibri"/>
              </a:rPr>
              <a:t> sales.</a:t>
            </a:r>
            <a:endParaRPr sz="3177" dirty="0">
              <a:latin typeface="Calibri"/>
              <a:cs typeface="Calibri"/>
            </a:endParaRPr>
          </a:p>
          <a:p>
            <a:pPr marL="14941">
              <a:spcBef>
                <a:spcPts val="794"/>
              </a:spcBef>
              <a:tabLst>
                <a:tab pos="357103" algn="l"/>
                <a:tab pos="357850" algn="l"/>
              </a:tabLst>
            </a:pPr>
            <a:endParaRPr sz="3177" dirty="0">
              <a:latin typeface="Calibri"/>
              <a:cs typeface="Calibri"/>
            </a:endParaRPr>
          </a:p>
        </p:txBody>
      </p:sp>
      <p:pic>
        <p:nvPicPr>
          <p:cNvPr id="4" name="object 4"/>
          <p:cNvPicPr/>
          <p:nvPr/>
        </p:nvPicPr>
        <p:blipFill>
          <a:blip r:embed="rId2" cstate="print"/>
          <a:stretch>
            <a:fillRect/>
          </a:stretch>
        </p:blipFill>
        <p:spPr>
          <a:xfrm>
            <a:off x="7806691" y="4572001"/>
            <a:ext cx="2711322" cy="2023109"/>
          </a:xfrm>
          <a:prstGeom prst="rect">
            <a:avLst/>
          </a:prstGeom>
        </p:spPr>
      </p:pic>
    </p:spTree>
    <p:extLst>
      <p:ext uri="{BB962C8B-B14F-4D97-AF65-F5344CB8AC3E}">
        <p14:creationId xmlns:p14="http://schemas.microsoft.com/office/powerpoint/2010/main" val="2897704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499" y="225198"/>
            <a:ext cx="45099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(5)</a:t>
            </a:r>
            <a:r>
              <a:rPr spc="-59" dirty="0"/>
              <a:t> </a:t>
            </a:r>
            <a:r>
              <a:rPr spc="12" dirty="0"/>
              <a:t>Accommodation</a:t>
            </a:r>
          </a:p>
        </p:txBody>
      </p:sp>
      <p:sp>
        <p:nvSpPr>
          <p:cNvPr id="3" name="object 3"/>
          <p:cNvSpPr txBox="1"/>
          <p:nvPr/>
        </p:nvSpPr>
        <p:spPr>
          <a:xfrm>
            <a:off x="554737" y="973819"/>
            <a:ext cx="9684750" cy="3865323"/>
          </a:xfrm>
          <a:prstGeom prst="rect">
            <a:avLst/>
          </a:prstGeom>
        </p:spPr>
        <p:txBody>
          <a:bodyPr vert="horz" wrap="square" lIns="0" tIns="115794" rIns="0" bIns="0" rtlCol="0">
            <a:spAutoFit/>
          </a:bodyPr>
          <a:lstStyle/>
          <a:p>
            <a:pPr marL="357850" indent="-342909">
              <a:spcBef>
                <a:spcPts val="912"/>
              </a:spcBef>
              <a:buFont typeface="Arial"/>
              <a:buChar char="•"/>
              <a:tabLst>
                <a:tab pos="357103" algn="l"/>
                <a:tab pos="357850" algn="l"/>
              </a:tabLst>
            </a:pPr>
            <a:r>
              <a:rPr sz="2400" spc="-18" dirty="0">
                <a:latin typeface="Calibri"/>
                <a:cs typeface="Calibri"/>
              </a:rPr>
              <a:t>State</a:t>
            </a:r>
            <a:r>
              <a:rPr sz="2400" spc="18" dirty="0">
                <a:latin typeface="Calibri"/>
                <a:cs typeface="Calibri"/>
              </a:rPr>
              <a:t> </a:t>
            </a:r>
            <a:r>
              <a:rPr sz="2400" spc="6" dirty="0">
                <a:latin typeface="Calibri"/>
                <a:cs typeface="Calibri"/>
              </a:rPr>
              <a:t>of</a:t>
            </a:r>
            <a:r>
              <a:rPr sz="2400" dirty="0">
                <a:latin typeface="Calibri"/>
                <a:cs typeface="Calibri"/>
              </a:rPr>
              <a:t> </a:t>
            </a:r>
            <a:r>
              <a:rPr sz="2400" spc="6" dirty="0">
                <a:latin typeface="Calibri"/>
                <a:cs typeface="Calibri"/>
              </a:rPr>
              <a:t>balance</a:t>
            </a:r>
            <a:r>
              <a:rPr sz="2400" spc="18" dirty="0">
                <a:latin typeface="Calibri"/>
                <a:cs typeface="Calibri"/>
              </a:rPr>
              <a:t> </a:t>
            </a:r>
            <a:r>
              <a:rPr sz="2400" dirty="0">
                <a:latin typeface="Calibri"/>
                <a:cs typeface="Calibri"/>
              </a:rPr>
              <a:t>between</a:t>
            </a:r>
            <a:r>
              <a:rPr sz="2400" spc="6" dirty="0">
                <a:latin typeface="Calibri"/>
                <a:cs typeface="Calibri"/>
              </a:rPr>
              <a:t> </a:t>
            </a:r>
            <a:r>
              <a:rPr sz="2400" spc="-6" dirty="0">
                <a:latin typeface="Calibri"/>
                <a:cs typeface="Calibri"/>
              </a:rPr>
              <a:t>cooperation</a:t>
            </a:r>
            <a:r>
              <a:rPr sz="2400" spc="29" dirty="0">
                <a:latin typeface="Calibri"/>
                <a:cs typeface="Calibri"/>
              </a:rPr>
              <a:t> </a:t>
            </a:r>
            <a:r>
              <a:rPr sz="2400" spc="12" dirty="0">
                <a:latin typeface="Calibri"/>
                <a:cs typeface="Calibri"/>
              </a:rPr>
              <a:t>&amp;</a:t>
            </a:r>
            <a:r>
              <a:rPr sz="2400" spc="24" dirty="0">
                <a:latin typeface="Calibri"/>
                <a:cs typeface="Calibri"/>
              </a:rPr>
              <a:t> </a:t>
            </a:r>
            <a:r>
              <a:rPr sz="2400" spc="-6" dirty="0">
                <a:latin typeface="Calibri"/>
                <a:cs typeface="Calibri"/>
              </a:rPr>
              <a:t>conflict</a:t>
            </a:r>
            <a:endParaRPr sz="2400" dirty="0">
              <a:latin typeface="Calibri"/>
              <a:cs typeface="Calibri"/>
            </a:endParaRPr>
          </a:p>
          <a:p>
            <a:pPr marL="357850" indent="-342909">
              <a:spcBef>
                <a:spcPts val="794"/>
              </a:spcBef>
              <a:buFont typeface="Arial"/>
              <a:buChar char="•"/>
              <a:tabLst>
                <a:tab pos="357103" algn="l"/>
                <a:tab pos="357850" algn="l"/>
              </a:tabLst>
            </a:pPr>
            <a:r>
              <a:rPr sz="2400" dirty="0">
                <a:latin typeface="Calibri"/>
                <a:cs typeface="Calibri"/>
              </a:rPr>
              <a:t>Give</a:t>
            </a:r>
            <a:r>
              <a:rPr sz="2400" spc="6" dirty="0">
                <a:latin typeface="Calibri"/>
                <a:cs typeface="Calibri"/>
              </a:rPr>
              <a:t> a</a:t>
            </a:r>
            <a:r>
              <a:rPr sz="2400" spc="-6" dirty="0">
                <a:latin typeface="Calibri"/>
                <a:cs typeface="Calibri"/>
              </a:rPr>
              <a:t> little,</a:t>
            </a:r>
            <a:r>
              <a:rPr sz="2400" spc="24" dirty="0">
                <a:latin typeface="Calibri"/>
                <a:cs typeface="Calibri"/>
              </a:rPr>
              <a:t> </a:t>
            </a:r>
            <a:r>
              <a:rPr sz="2400" spc="-29" dirty="0">
                <a:latin typeface="Calibri"/>
                <a:cs typeface="Calibri"/>
              </a:rPr>
              <a:t>take</a:t>
            </a:r>
            <a:r>
              <a:rPr sz="2400" dirty="0">
                <a:latin typeface="Calibri"/>
                <a:cs typeface="Calibri"/>
              </a:rPr>
              <a:t> </a:t>
            </a:r>
            <a:r>
              <a:rPr sz="2400" spc="6" dirty="0">
                <a:latin typeface="Calibri"/>
                <a:cs typeface="Calibri"/>
              </a:rPr>
              <a:t>a </a:t>
            </a:r>
            <a:r>
              <a:rPr sz="2400" spc="-6" dirty="0">
                <a:latin typeface="Calibri"/>
                <a:cs typeface="Calibri"/>
              </a:rPr>
              <a:t>little.</a:t>
            </a:r>
            <a:endParaRPr sz="2400" dirty="0">
              <a:latin typeface="Calibri"/>
              <a:cs typeface="Calibri"/>
            </a:endParaRPr>
          </a:p>
          <a:p>
            <a:pPr marL="357850" marR="1281985" indent="-342909">
              <a:lnSpc>
                <a:spcPct val="100699"/>
              </a:lnSpc>
              <a:spcBef>
                <a:spcPts val="771"/>
              </a:spcBef>
              <a:buFont typeface="Arial"/>
              <a:buChar char="•"/>
              <a:tabLst>
                <a:tab pos="357103" algn="l"/>
                <a:tab pos="357850" algn="l"/>
              </a:tabLst>
            </a:pPr>
            <a:r>
              <a:rPr sz="2400" dirty="0">
                <a:latin typeface="Calibri"/>
                <a:cs typeface="Calibri"/>
              </a:rPr>
              <a:t>Example:</a:t>
            </a:r>
            <a:r>
              <a:rPr sz="2400" spc="24" dirty="0">
                <a:latin typeface="Calibri"/>
                <a:cs typeface="Calibri"/>
              </a:rPr>
              <a:t> </a:t>
            </a:r>
            <a:r>
              <a:rPr sz="2400" spc="-6" dirty="0">
                <a:latin typeface="Calibri"/>
                <a:cs typeface="Calibri"/>
              </a:rPr>
              <a:t>compromise,</a:t>
            </a:r>
            <a:r>
              <a:rPr sz="2400" spc="6" dirty="0">
                <a:latin typeface="Calibri"/>
                <a:cs typeface="Calibri"/>
              </a:rPr>
              <a:t> truce,</a:t>
            </a:r>
            <a:r>
              <a:rPr sz="2400" spc="-6" dirty="0">
                <a:latin typeface="Calibri"/>
                <a:cs typeface="Calibri"/>
              </a:rPr>
              <a:t> </a:t>
            </a:r>
            <a:r>
              <a:rPr sz="2400" spc="6" dirty="0">
                <a:latin typeface="Calibri"/>
                <a:cs typeface="Calibri"/>
              </a:rPr>
              <a:t>mediation, </a:t>
            </a:r>
            <a:r>
              <a:rPr sz="2400" spc="-700" dirty="0">
                <a:latin typeface="Calibri"/>
                <a:cs typeface="Calibri"/>
              </a:rPr>
              <a:t> </a:t>
            </a:r>
            <a:r>
              <a:rPr sz="2400" spc="-6" dirty="0">
                <a:latin typeface="Calibri"/>
                <a:cs typeface="Calibri"/>
              </a:rPr>
              <a:t>arbitration</a:t>
            </a:r>
            <a:endParaRPr lang="en-US" sz="2400" spc="-6" dirty="0">
              <a:latin typeface="Calibri"/>
              <a:cs typeface="Calibri"/>
            </a:endParaRPr>
          </a:p>
          <a:p>
            <a:pPr marL="357850" marR="1281985" indent="-342909">
              <a:lnSpc>
                <a:spcPct val="100699"/>
              </a:lnSpc>
              <a:spcBef>
                <a:spcPts val="771"/>
              </a:spcBef>
              <a:buFont typeface="Arial"/>
              <a:buChar char="•"/>
              <a:tabLst>
                <a:tab pos="357103" algn="l"/>
                <a:tab pos="357850" algn="l"/>
              </a:tabLst>
            </a:pPr>
            <a:endParaRPr lang="en-US" sz="2400" spc="-6" dirty="0">
              <a:latin typeface="Calibri"/>
              <a:cs typeface="Calibri"/>
            </a:endParaRPr>
          </a:p>
          <a:p>
            <a:pPr marL="357850" marR="1281985" indent="-342909">
              <a:lnSpc>
                <a:spcPct val="100699"/>
              </a:lnSpc>
              <a:spcBef>
                <a:spcPts val="771"/>
              </a:spcBef>
              <a:buFont typeface="Arial"/>
              <a:buChar char="•"/>
              <a:tabLst>
                <a:tab pos="357103" algn="l"/>
                <a:tab pos="357850" algn="l"/>
              </a:tabLst>
            </a:pPr>
            <a:r>
              <a:rPr lang="en-US" sz="2400" b="1" spc="-6" dirty="0">
                <a:latin typeface="Calibri"/>
                <a:cs typeface="Calibri"/>
              </a:rPr>
              <a:t>Accommodation</a:t>
            </a:r>
            <a:r>
              <a:rPr lang="en-US" sz="2400" spc="-6" dirty="0">
                <a:latin typeface="Calibri"/>
                <a:cs typeface="Calibri"/>
              </a:rPr>
              <a:t> is for situations where you don't care as strongly about the issue as the other person, if prolonging the conflict is not worth your time, or if you think you might be wrong. This option is about keeping the peace, not putting in more effort than the issue is worth</a:t>
            </a:r>
            <a:endParaRPr sz="2400" spc="-6" dirty="0">
              <a:latin typeface="Calibri"/>
              <a:cs typeface="Calibri"/>
            </a:endParaRPr>
          </a:p>
        </p:txBody>
      </p:sp>
      <p:pic>
        <p:nvPicPr>
          <p:cNvPr id="4" name="object 4"/>
          <p:cNvPicPr/>
          <p:nvPr/>
        </p:nvPicPr>
        <p:blipFill>
          <a:blip r:embed="rId2" cstate="print"/>
          <a:stretch>
            <a:fillRect/>
          </a:stretch>
        </p:blipFill>
        <p:spPr>
          <a:xfrm>
            <a:off x="8503920" y="4363499"/>
            <a:ext cx="3316224" cy="2358026"/>
          </a:xfrm>
          <a:prstGeom prst="rect">
            <a:avLst/>
          </a:prstGeom>
        </p:spPr>
      </p:pic>
    </p:spTree>
    <p:extLst>
      <p:ext uri="{BB962C8B-B14F-4D97-AF65-F5344CB8AC3E}">
        <p14:creationId xmlns:p14="http://schemas.microsoft.com/office/powerpoint/2010/main" val="226307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BE4B-15D9-014E-97D0-DE58801F152F}"/>
              </a:ext>
            </a:extLst>
          </p:cNvPr>
          <p:cNvSpPr>
            <a:spLocks noGrp="1"/>
          </p:cNvSpPr>
          <p:nvPr>
            <p:ph type="title"/>
          </p:nvPr>
        </p:nvSpPr>
        <p:spPr>
          <a:xfrm>
            <a:off x="838200" y="2559685"/>
            <a:ext cx="10515600" cy="1325563"/>
          </a:xfrm>
        </p:spPr>
        <p:txBody>
          <a:bodyPr/>
          <a:lstStyle/>
          <a:p>
            <a:pPr algn="ctr"/>
            <a:r>
              <a:rPr lang="en-US" dirty="0"/>
              <a:t>Social relationship </a:t>
            </a:r>
          </a:p>
        </p:txBody>
      </p:sp>
    </p:spTree>
    <p:extLst>
      <p:ext uri="{BB962C8B-B14F-4D97-AF65-F5344CB8AC3E}">
        <p14:creationId xmlns:p14="http://schemas.microsoft.com/office/powerpoint/2010/main" val="214920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CA74A-BE3E-2745-BEB1-7690306E36E6}"/>
              </a:ext>
            </a:extLst>
          </p:cNvPr>
          <p:cNvSpPr>
            <a:spLocks noGrp="1"/>
          </p:cNvSpPr>
          <p:nvPr>
            <p:ph type="title"/>
          </p:nvPr>
        </p:nvSpPr>
        <p:spPr/>
        <p:txBody>
          <a:bodyPr/>
          <a:lstStyle/>
          <a:p>
            <a:r>
              <a:rPr lang="en-US" dirty="0"/>
              <a:t>Outline </a:t>
            </a:r>
          </a:p>
        </p:txBody>
      </p:sp>
      <p:sp>
        <p:nvSpPr>
          <p:cNvPr id="3" name="Content Placeholder 2">
            <a:extLst>
              <a:ext uri="{FF2B5EF4-FFF2-40B4-BE49-F238E27FC236}">
                <a16:creationId xmlns:a16="http://schemas.microsoft.com/office/drawing/2014/main" id="{55AF338C-1266-FB43-A5FC-03C5E124E5D3}"/>
              </a:ext>
            </a:extLst>
          </p:cNvPr>
          <p:cNvSpPr>
            <a:spLocks noGrp="1"/>
          </p:cNvSpPr>
          <p:nvPr>
            <p:ph idx="1"/>
          </p:nvPr>
        </p:nvSpPr>
        <p:spPr/>
        <p:txBody>
          <a:bodyPr/>
          <a:lstStyle/>
          <a:p>
            <a:r>
              <a:rPr lang="en-US" dirty="0"/>
              <a:t>Social interaction </a:t>
            </a:r>
          </a:p>
          <a:p>
            <a:r>
              <a:rPr lang="en-US" dirty="0"/>
              <a:t>Social relationship </a:t>
            </a:r>
          </a:p>
          <a:p>
            <a:r>
              <a:rPr lang="en-US" dirty="0"/>
              <a:t>Social status </a:t>
            </a:r>
          </a:p>
          <a:p>
            <a:r>
              <a:rPr lang="en-US" dirty="0"/>
              <a:t>Social rules </a:t>
            </a:r>
          </a:p>
          <a:p>
            <a:r>
              <a:rPr lang="en-US" dirty="0"/>
              <a:t>Social institutions </a:t>
            </a:r>
          </a:p>
          <a:p>
            <a:endParaRPr lang="en-US" dirty="0"/>
          </a:p>
        </p:txBody>
      </p:sp>
    </p:spTree>
    <p:extLst>
      <p:ext uri="{BB962C8B-B14F-4D97-AF65-F5344CB8AC3E}">
        <p14:creationId xmlns:p14="http://schemas.microsoft.com/office/powerpoint/2010/main" val="1935385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58889" y="339498"/>
            <a:ext cx="4272429"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29" dirty="0"/>
              <a:t> </a:t>
            </a:r>
            <a:r>
              <a:rPr spc="-6" dirty="0"/>
              <a:t>organization</a:t>
            </a:r>
          </a:p>
        </p:txBody>
      </p:sp>
      <p:sp>
        <p:nvSpPr>
          <p:cNvPr id="3" name="object 3"/>
          <p:cNvSpPr txBox="1"/>
          <p:nvPr/>
        </p:nvSpPr>
        <p:spPr>
          <a:xfrm>
            <a:off x="1829099" y="1355084"/>
            <a:ext cx="8444006" cy="3263314"/>
          </a:xfrm>
          <a:prstGeom prst="rect">
            <a:avLst/>
          </a:prstGeom>
        </p:spPr>
        <p:txBody>
          <a:bodyPr vert="horz" wrap="square" lIns="0" tIns="115047" rIns="0" bIns="0" rtlCol="0">
            <a:spAutoFit/>
          </a:bodyPr>
          <a:lstStyle/>
          <a:p>
            <a:pPr marL="357850" indent="-342909">
              <a:spcBef>
                <a:spcPts val="906"/>
              </a:spcBef>
              <a:buFont typeface="Arial"/>
              <a:buChar char="•"/>
              <a:tabLst>
                <a:tab pos="357103" algn="l"/>
                <a:tab pos="357850" algn="l"/>
              </a:tabLst>
            </a:pPr>
            <a:r>
              <a:rPr sz="3177" spc="6" dirty="0">
                <a:latin typeface="Calibri"/>
                <a:cs typeface="Calibri"/>
              </a:rPr>
              <a:t>The </a:t>
            </a:r>
            <a:r>
              <a:rPr sz="3177" spc="-12" dirty="0">
                <a:latin typeface="Calibri"/>
                <a:cs typeface="Calibri"/>
              </a:rPr>
              <a:t>pattern</a:t>
            </a:r>
            <a:r>
              <a:rPr sz="3177" spc="24" dirty="0">
                <a:latin typeface="Calibri"/>
                <a:cs typeface="Calibri"/>
              </a:rPr>
              <a:t> </a:t>
            </a:r>
            <a:r>
              <a:rPr sz="3177" spc="6" dirty="0">
                <a:latin typeface="Calibri"/>
                <a:cs typeface="Calibri"/>
              </a:rPr>
              <a:t>of</a:t>
            </a:r>
            <a:r>
              <a:rPr sz="3177" spc="-6" dirty="0">
                <a:latin typeface="Calibri"/>
                <a:cs typeface="Calibri"/>
              </a:rPr>
              <a:t> </a:t>
            </a:r>
            <a:r>
              <a:rPr sz="3177" spc="6" dirty="0">
                <a:latin typeface="Calibri"/>
                <a:cs typeface="Calibri"/>
              </a:rPr>
              <a:t>individual</a:t>
            </a:r>
            <a:r>
              <a:rPr sz="3177" spc="29" dirty="0">
                <a:latin typeface="Calibri"/>
                <a:cs typeface="Calibri"/>
              </a:rPr>
              <a:t> </a:t>
            </a:r>
            <a:r>
              <a:rPr sz="3177" spc="12" dirty="0">
                <a:latin typeface="Calibri"/>
                <a:cs typeface="Calibri"/>
              </a:rPr>
              <a:t>&amp;</a:t>
            </a:r>
            <a:r>
              <a:rPr sz="3177" spc="24" dirty="0">
                <a:latin typeface="Calibri"/>
                <a:cs typeface="Calibri"/>
              </a:rPr>
              <a:t> </a:t>
            </a:r>
            <a:r>
              <a:rPr sz="3177" spc="-6" dirty="0">
                <a:latin typeface="Calibri"/>
                <a:cs typeface="Calibri"/>
              </a:rPr>
              <a:t>group</a:t>
            </a:r>
            <a:r>
              <a:rPr sz="3177" spc="18" dirty="0">
                <a:latin typeface="Calibri"/>
                <a:cs typeface="Calibri"/>
              </a:rPr>
              <a:t> </a:t>
            </a:r>
            <a:r>
              <a:rPr sz="3177" spc="-6" dirty="0">
                <a:latin typeface="Calibri"/>
                <a:cs typeface="Calibri"/>
              </a:rPr>
              <a:t>relations.</a:t>
            </a:r>
            <a:endParaRPr sz="3177" dirty="0">
              <a:latin typeface="Calibri"/>
              <a:cs typeface="Calibri"/>
            </a:endParaRPr>
          </a:p>
          <a:p>
            <a:pPr marL="357850" marR="5977" indent="-342909">
              <a:lnSpc>
                <a:spcPct val="100699"/>
              </a:lnSpc>
              <a:spcBef>
                <a:spcPts val="771"/>
              </a:spcBef>
              <a:buFont typeface="Arial"/>
              <a:buChar char="•"/>
              <a:tabLst>
                <a:tab pos="357103" algn="l"/>
                <a:tab pos="357850" algn="l"/>
              </a:tabLst>
            </a:pPr>
            <a:r>
              <a:rPr sz="3177" spc="6" dirty="0">
                <a:latin typeface="Calibri"/>
                <a:cs typeface="Calibri"/>
              </a:rPr>
              <a:t>The</a:t>
            </a:r>
            <a:r>
              <a:rPr sz="3177" spc="12" dirty="0">
                <a:latin typeface="Calibri"/>
                <a:cs typeface="Calibri"/>
              </a:rPr>
              <a:t> </a:t>
            </a:r>
            <a:r>
              <a:rPr sz="3177" dirty="0">
                <a:latin typeface="Calibri"/>
                <a:cs typeface="Calibri"/>
              </a:rPr>
              <a:t>term </a:t>
            </a:r>
            <a:r>
              <a:rPr sz="3177" spc="-12" dirty="0">
                <a:latin typeface="Calibri"/>
                <a:cs typeface="Calibri"/>
              </a:rPr>
              <a:t>"organization“</a:t>
            </a:r>
            <a:r>
              <a:rPr sz="3177" spc="29" dirty="0">
                <a:latin typeface="Calibri"/>
                <a:cs typeface="Calibri"/>
              </a:rPr>
              <a:t> </a:t>
            </a:r>
            <a:r>
              <a:rPr sz="3177" spc="6" dirty="0">
                <a:latin typeface="Calibri"/>
                <a:cs typeface="Calibri"/>
              </a:rPr>
              <a:t>=</a:t>
            </a:r>
            <a:r>
              <a:rPr sz="3177" spc="-6" dirty="0">
                <a:latin typeface="Calibri"/>
                <a:cs typeface="Calibri"/>
              </a:rPr>
              <a:t> </a:t>
            </a:r>
            <a:r>
              <a:rPr sz="3177" dirty="0">
                <a:latin typeface="Calibri"/>
                <a:cs typeface="Calibri"/>
              </a:rPr>
              <a:t>technical</a:t>
            </a:r>
            <a:r>
              <a:rPr sz="3177" spc="24" dirty="0">
                <a:latin typeface="Calibri"/>
                <a:cs typeface="Calibri"/>
              </a:rPr>
              <a:t> </a:t>
            </a:r>
            <a:r>
              <a:rPr sz="3177" spc="-6" dirty="0">
                <a:latin typeface="Calibri"/>
                <a:cs typeface="Calibri"/>
              </a:rPr>
              <a:t>arrangement </a:t>
            </a:r>
            <a:r>
              <a:rPr sz="3177" spc="-700" dirty="0">
                <a:latin typeface="Calibri"/>
                <a:cs typeface="Calibri"/>
              </a:rPr>
              <a:t> </a:t>
            </a:r>
            <a:r>
              <a:rPr sz="3177" spc="6" dirty="0">
                <a:latin typeface="Calibri"/>
                <a:cs typeface="Calibri"/>
              </a:rPr>
              <a:t>of</a:t>
            </a:r>
            <a:r>
              <a:rPr sz="3177" spc="-6" dirty="0">
                <a:latin typeface="Calibri"/>
                <a:cs typeface="Calibri"/>
              </a:rPr>
              <a:t> </a:t>
            </a:r>
            <a:r>
              <a:rPr sz="3177" dirty="0">
                <a:latin typeface="Calibri"/>
                <a:cs typeface="Calibri"/>
              </a:rPr>
              <a:t>parts</a:t>
            </a:r>
            <a:r>
              <a:rPr sz="3177" spc="18" dirty="0">
                <a:latin typeface="Calibri"/>
                <a:cs typeface="Calibri"/>
              </a:rPr>
              <a:t> </a:t>
            </a:r>
            <a:r>
              <a:rPr sz="3177" spc="6" dirty="0">
                <a:latin typeface="Calibri"/>
                <a:cs typeface="Calibri"/>
              </a:rPr>
              <a:t>in</a:t>
            </a:r>
            <a:r>
              <a:rPr sz="3177" spc="12" dirty="0">
                <a:latin typeface="Calibri"/>
                <a:cs typeface="Calibri"/>
              </a:rPr>
              <a:t> </a:t>
            </a:r>
            <a:r>
              <a:rPr sz="3177" spc="6" dirty="0">
                <a:latin typeface="Calibri"/>
                <a:cs typeface="Calibri"/>
              </a:rPr>
              <a:t>a</a:t>
            </a:r>
            <a:r>
              <a:rPr sz="3177" spc="35" dirty="0">
                <a:latin typeface="Calibri"/>
                <a:cs typeface="Calibri"/>
              </a:rPr>
              <a:t> </a:t>
            </a:r>
            <a:r>
              <a:rPr sz="3177" spc="6" dirty="0">
                <a:latin typeface="Calibri"/>
                <a:cs typeface="Calibri"/>
              </a:rPr>
              <a:t>whole</a:t>
            </a:r>
            <a:endParaRPr sz="3177" dirty="0">
              <a:latin typeface="Calibri"/>
              <a:cs typeface="Calibri"/>
            </a:endParaRPr>
          </a:p>
          <a:p>
            <a:pPr marL="357850" marR="723171" indent="-342909">
              <a:lnSpc>
                <a:spcPct val="100800"/>
              </a:lnSpc>
              <a:spcBef>
                <a:spcPts val="765"/>
              </a:spcBef>
              <a:buFont typeface="Arial"/>
              <a:buChar char="•"/>
              <a:tabLst>
                <a:tab pos="357103" algn="l"/>
                <a:tab pos="357850" algn="l"/>
              </a:tabLst>
            </a:pPr>
            <a:r>
              <a:rPr sz="3177" spc="6" dirty="0">
                <a:latin typeface="Calibri"/>
                <a:cs typeface="Calibri"/>
              </a:rPr>
              <a:t>The </a:t>
            </a:r>
            <a:r>
              <a:rPr sz="3177" dirty="0">
                <a:latin typeface="Calibri"/>
                <a:cs typeface="Calibri"/>
              </a:rPr>
              <a:t>term</a:t>
            </a:r>
            <a:r>
              <a:rPr sz="3177" spc="6" dirty="0">
                <a:latin typeface="Calibri"/>
                <a:cs typeface="Calibri"/>
              </a:rPr>
              <a:t> </a:t>
            </a:r>
            <a:r>
              <a:rPr sz="3177" dirty="0">
                <a:latin typeface="Calibri"/>
                <a:cs typeface="Calibri"/>
              </a:rPr>
              <a:t>"social“</a:t>
            </a:r>
            <a:r>
              <a:rPr sz="3177" spc="24" dirty="0">
                <a:latin typeface="Calibri"/>
                <a:cs typeface="Calibri"/>
              </a:rPr>
              <a:t> </a:t>
            </a:r>
            <a:r>
              <a:rPr sz="3177" spc="6" dirty="0">
                <a:latin typeface="Calibri"/>
                <a:cs typeface="Calibri"/>
              </a:rPr>
              <a:t>=</a:t>
            </a:r>
            <a:r>
              <a:rPr sz="3177" spc="12" dirty="0">
                <a:latin typeface="Calibri"/>
                <a:cs typeface="Calibri"/>
              </a:rPr>
              <a:t> </a:t>
            </a:r>
            <a:r>
              <a:rPr sz="3177" spc="6" dirty="0">
                <a:latin typeface="Calibri"/>
                <a:cs typeface="Calibri"/>
              </a:rPr>
              <a:t>the</a:t>
            </a:r>
            <a:r>
              <a:rPr sz="3177" spc="18" dirty="0">
                <a:latin typeface="Calibri"/>
                <a:cs typeface="Calibri"/>
              </a:rPr>
              <a:t> </a:t>
            </a:r>
            <a:r>
              <a:rPr sz="3177" spc="-12" dirty="0">
                <a:latin typeface="Calibri"/>
                <a:cs typeface="Calibri"/>
              </a:rPr>
              <a:t>fact</a:t>
            </a:r>
            <a:r>
              <a:rPr sz="3177" dirty="0">
                <a:latin typeface="Calibri"/>
                <a:cs typeface="Calibri"/>
              </a:rPr>
              <a:t> that</a:t>
            </a:r>
            <a:r>
              <a:rPr sz="3177" spc="18" dirty="0">
                <a:latin typeface="Calibri"/>
                <a:cs typeface="Calibri"/>
              </a:rPr>
              <a:t> </a:t>
            </a:r>
            <a:r>
              <a:rPr sz="3177" spc="6" dirty="0">
                <a:latin typeface="Calibri"/>
                <a:cs typeface="Calibri"/>
              </a:rPr>
              <a:t>individual</a:t>
            </a:r>
            <a:r>
              <a:rPr sz="3177" spc="29" dirty="0">
                <a:latin typeface="Calibri"/>
                <a:cs typeface="Calibri"/>
              </a:rPr>
              <a:t> </a:t>
            </a:r>
            <a:r>
              <a:rPr sz="3177" spc="12" dirty="0">
                <a:latin typeface="Calibri"/>
                <a:cs typeface="Calibri"/>
              </a:rPr>
              <a:t>&amp; </a:t>
            </a:r>
            <a:r>
              <a:rPr sz="3177" spc="-700" dirty="0">
                <a:latin typeface="Calibri"/>
                <a:cs typeface="Calibri"/>
              </a:rPr>
              <a:t> </a:t>
            </a:r>
            <a:r>
              <a:rPr sz="3177" spc="-6" dirty="0">
                <a:latin typeface="Calibri"/>
                <a:cs typeface="Calibri"/>
              </a:rPr>
              <a:t>group</a:t>
            </a:r>
            <a:r>
              <a:rPr sz="3177" spc="35" dirty="0">
                <a:latin typeface="Calibri"/>
                <a:cs typeface="Calibri"/>
              </a:rPr>
              <a:t> </a:t>
            </a:r>
            <a:r>
              <a:rPr sz="3177" spc="-6" dirty="0">
                <a:latin typeface="Calibri"/>
                <a:cs typeface="Calibri"/>
              </a:rPr>
              <a:t>relations</a:t>
            </a:r>
            <a:r>
              <a:rPr sz="3177" spc="24" dirty="0">
                <a:latin typeface="Calibri"/>
                <a:cs typeface="Calibri"/>
              </a:rPr>
              <a:t> </a:t>
            </a:r>
            <a:r>
              <a:rPr sz="3177" spc="-12" dirty="0">
                <a:latin typeface="Calibri"/>
                <a:cs typeface="Calibri"/>
              </a:rPr>
              <a:t>are</a:t>
            </a:r>
            <a:r>
              <a:rPr sz="3177" spc="12" dirty="0">
                <a:latin typeface="Calibri"/>
                <a:cs typeface="Calibri"/>
              </a:rPr>
              <a:t> </a:t>
            </a:r>
            <a:r>
              <a:rPr sz="3177" spc="6" dirty="0">
                <a:latin typeface="Calibri"/>
                <a:cs typeface="Calibri"/>
              </a:rPr>
              <a:t>the</a:t>
            </a:r>
            <a:r>
              <a:rPr sz="3177" dirty="0">
                <a:latin typeface="Calibri"/>
                <a:cs typeface="Calibri"/>
              </a:rPr>
              <a:t> </a:t>
            </a:r>
            <a:r>
              <a:rPr sz="3177" spc="-6" dirty="0">
                <a:latin typeface="Calibri"/>
                <a:cs typeface="Calibri"/>
              </a:rPr>
              <a:t>outcomes</a:t>
            </a:r>
            <a:r>
              <a:rPr sz="3177" spc="24" dirty="0">
                <a:latin typeface="Calibri"/>
                <a:cs typeface="Calibri"/>
              </a:rPr>
              <a:t> </a:t>
            </a:r>
            <a:r>
              <a:rPr sz="3177" spc="6" dirty="0">
                <a:latin typeface="Calibri"/>
                <a:cs typeface="Calibri"/>
              </a:rPr>
              <a:t>of</a:t>
            </a:r>
            <a:r>
              <a:rPr sz="3177" dirty="0">
                <a:latin typeface="Calibri"/>
                <a:cs typeface="Calibri"/>
              </a:rPr>
              <a:t> social </a:t>
            </a:r>
            <a:r>
              <a:rPr sz="3177" spc="6" dirty="0">
                <a:latin typeface="Calibri"/>
                <a:cs typeface="Calibri"/>
              </a:rPr>
              <a:t> </a:t>
            </a:r>
            <a:r>
              <a:rPr sz="3177" spc="-6" dirty="0">
                <a:latin typeface="Calibri"/>
                <a:cs typeface="Calibri"/>
              </a:rPr>
              <a:t>processes</a:t>
            </a:r>
            <a:endParaRPr sz="3177" dirty="0">
              <a:latin typeface="Calibri"/>
              <a:cs typeface="Calibri"/>
            </a:endParaRPr>
          </a:p>
        </p:txBody>
      </p:sp>
    </p:spTree>
    <p:extLst>
      <p:ext uri="{BB962C8B-B14F-4D97-AF65-F5344CB8AC3E}">
        <p14:creationId xmlns:p14="http://schemas.microsoft.com/office/powerpoint/2010/main" val="562234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431286" y="1060703"/>
            <a:ext cx="5518404" cy="1228344"/>
          </a:xfrm>
          <a:prstGeom prst="rect">
            <a:avLst/>
          </a:prstGeom>
        </p:spPr>
      </p:pic>
      <p:pic>
        <p:nvPicPr>
          <p:cNvPr id="4" name="object 4"/>
          <p:cNvPicPr/>
          <p:nvPr/>
        </p:nvPicPr>
        <p:blipFill>
          <a:blip r:embed="rId3" cstate="print"/>
          <a:stretch>
            <a:fillRect/>
          </a:stretch>
        </p:blipFill>
        <p:spPr>
          <a:xfrm>
            <a:off x="3677158" y="2286000"/>
            <a:ext cx="4933441" cy="3733800"/>
          </a:xfrm>
          <a:prstGeom prst="rect">
            <a:avLst/>
          </a:prstGeom>
        </p:spPr>
      </p:pic>
    </p:spTree>
    <p:extLst>
      <p:ext uri="{BB962C8B-B14F-4D97-AF65-F5344CB8AC3E}">
        <p14:creationId xmlns:p14="http://schemas.microsoft.com/office/powerpoint/2010/main" val="22439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20434" y="316638"/>
            <a:ext cx="39511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1905300" y="995661"/>
            <a:ext cx="8336429" cy="2845776"/>
          </a:xfrm>
          <a:prstGeom prst="rect">
            <a:avLst/>
          </a:prstGeom>
        </p:spPr>
        <p:txBody>
          <a:bodyPr vert="horz" wrap="square" lIns="0" tIns="251012" rIns="0" bIns="0" rtlCol="0">
            <a:spAutoFit/>
          </a:bodyPr>
          <a:lstStyle/>
          <a:p>
            <a:pPr marL="357850" indent="-342909">
              <a:spcBef>
                <a:spcPts val="1977"/>
              </a:spcBef>
              <a:buFont typeface="Arial"/>
              <a:buChar char="•"/>
              <a:tabLst>
                <a:tab pos="357103" algn="l"/>
                <a:tab pos="357850" algn="l"/>
              </a:tabLst>
            </a:pPr>
            <a:r>
              <a:rPr sz="2765" spc="18" dirty="0">
                <a:latin typeface="Calibri"/>
                <a:cs typeface="Calibri"/>
              </a:rPr>
              <a:t>The</a:t>
            </a:r>
            <a:r>
              <a:rPr sz="2765" spc="-12" dirty="0">
                <a:latin typeface="Calibri"/>
                <a:cs typeface="Calibri"/>
              </a:rPr>
              <a:t> ways</a:t>
            </a:r>
            <a:r>
              <a:rPr sz="2765" spc="6" dirty="0">
                <a:latin typeface="Calibri"/>
                <a:cs typeface="Calibri"/>
              </a:rPr>
              <a:t> in </a:t>
            </a:r>
            <a:r>
              <a:rPr sz="2765" spc="18" dirty="0">
                <a:latin typeface="Calibri"/>
                <a:cs typeface="Calibri"/>
              </a:rPr>
              <a:t>which</a:t>
            </a:r>
            <a:r>
              <a:rPr sz="2765" spc="6" dirty="0">
                <a:latin typeface="Calibri"/>
                <a:cs typeface="Calibri"/>
              </a:rPr>
              <a:t> </a:t>
            </a:r>
            <a:r>
              <a:rPr sz="2765" spc="12" dirty="0">
                <a:latin typeface="Calibri"/>
                <a:cs typeface="Calibri"/>
              </a:rPr>
              <a:t>people</a:t>
            </a:r>
            <a:r>
              <a:rPr sz="2765" spc="6" dirty="0">
                <a:latin typeface="Calibri"/>
                <a:cs typeface="Calibri"/>
              </a:rPr>
              <a:t> respond </a:t>
            </a:r>
            <a:r>
              <a:rPr sz="2765" dirty="0">
                <a:latin typeface="Calibri"/>
                <a:cs typeface="Calibri"/>
              </a:rPr>
              <a:t>to</a:t>
            </a:r>
            <a:r>
              <a:rPr sz="2765" spc="6" dirty="0">
                <a:latin typeface="Calibri"/>
                <a:cs typeface="Calibri"/>
              </a:rPr>
              <a:t> </a:t>
            </a:r>
            <a:r>
              <a:rPr sz="2765" spc="12" dirty="0">
                <a:latin typeface="Calibri"/>
                <a:cs typeface="Calibri"/>
              </a:rPr>
              <a:t>one</a:t>
            </a:r>
            <a:r>
              <a:rPr sz="2765" dirty="0">
                <a:latin typeface="Calibri"/>
                <a:cs typeface="Calibri"/>
              </a:rPr>
              <a:t> </a:t>
            </a:r>
            <a:r>
              <a:rPr sz="2765" spc="12" dirty="0">
                <a:latin typeface="Calibri"/>
                <a:cs typeface="Calibri"/>
              </a:rPr>
              <a:t>another</a:t>
            </a:r>
            <a:endParaRPr sz="2765" dirty="0">
              <a:latin typeface="Calibri"/>
              <a:cs typeface="Calibri"/>
            </a:endParaRPr>
          </a:p>
          <a:p>
            <a:pPr marL="357850" marR="19424" indent="-342909">
              <a:lnSpc>
                <a:spcPct val="101299"/>
              </a:lnSpc>
              <a:spcBef>
                <a:spcPts val="1824"/>
              </a:spcBef>
              <a:buFont typeface="Arial"/>
              <a:buChar char="•"/>
              <a:tabLst>
                <a:tab pos="357103" algn="l"/>
                <a:tab pos="357850" algn="l"/>
              </a:tabLst>
            </a:pPr>
            <a:r>
              <a:rPr sz="2765" dirty="0">
                <a:latin typeface="Calibri"/>
                <a:cs typeface="Calibri"/>
              </a:rPr>
              <a:t>May </a:t>
            </a:r>
            <a:r>
              <a:rPr sz="2765" spc="12" dirty="0">
                <a:latin typeface="Calibri"/>
                <a:cs typeface="Calibri"/>
              </a:rPr>
              <a:t>simply </a:t>
            </a:r>
            <a:r>
              <a:rPr sz="2765" spc="18" dirty="0">
                <a:latin typeface="Calibri"/>
                <a:cs typeface="Calibri"/>
              </a:rPr>
              <a:t>mean </a:t>
            </a:r>
            <a:r>
              <a:rPr sz="2765" spc="12" dirty="0">
                <a:latin typeface="Calibri"/>
                <a:cs typeface="Calibri"/>
              </a:rPr>
              <a:t>what </a:t>
            </a:r>
            <a:r>
              <a:rPr sz="2765" spc="6" dirty="0">
                <a:latin typeface="Calibri"/>
                <a:cs typeface="Calibri"/>
              </a:rPr>
              <a:t>people </a:t>
            </a:r>
            <a:r>
              <a:rPr sz="2765" spc="12" dirty="0">
                <a:latin typeface="Calibri"/>
                <a:cs typeface="Calibri"/>
              </a:rPr>
              <a:t>do </a:t>
            </a:r>
            <a:r>
              <a:rPr sz="2765" spc="18" dirty="0">
                <a:latin typeface="Calibri"/>
                <a:cs typeface="Calibri"/>
              </a:rPr>
              <a:t>when </a:t>
            </a:r>
            <a:r>
              <a:rPr sz="2765" spc="6" dirty="0">
                <a:latin typeface="Calibri"/>
                <a:cs typeface="Calibri"/>
              </a:rPr>
              <a:t>they </a:t>
            </a:r>
            <a:r>
              <a:rPr sz="2765" dirty="0">
                <a:latin typeface="Calibri"/>
                <a:cs typeface="Calibri"/>
              </a:rPr>
              <a:t>are </a:t>
            </a:r>
            <a:r>
              <a:rPr sz="2765" spc="12" dirty="0">
                <a:latin typeface="Calibri"/>
                <a:cs typeface="Calibri"/>
              </a:rPr>
              <a:t>in the </a:t>
            </a:r>
            <a:r>
              <a:rPr sz="2765" spc="-612" dirty="0">
                <a:latin typeface="Calibri"/>
                <a:cs typeface="Calibri"/>
              </a:rPr>
              <a:t> </a:t>
            </a:r>
            <a:r>
              <a:rPr sz="2765" spc="6" dirty="0">
                <a:latin typeface="Calibri"/>
                <a:cs typeface="Calibri"/>
              </a:rPr>
              <a:t>presence</a:t>
            </a:r>
            <a:r>
              <a:rPr sz="2765" dirty="0">
                <a:latin typeface="Calibri"/>
                <a:cs typeface="Calibri"/>
              </a:rPr>
              <a:t> </a:t>
            </a:r>
            <a:r>
              <a:rPr sz="2765" spc="12" dirty="0">
                <a:latin typeface="Calibri"/>
                <a:cs typeface="Calibri"/>
              </a:rPr>
              <a:t>of</a:t>
            </a:r>
            <a:r>
              <a:rPr sz="2765" spc="6" dirty="0">
                <a:latin typeface="Calibri"/>
                <a:cs typeface="Calibri"/>
              </a:rPr>
              <a:t> </a:t>
            </a:r>
            <a:r>
              <a:rPr sz="2765" spc="12" dirty="0">
                <a:latin typeface="Calibri"/>
                <a:cs typeface="Calibri"/>
              </a:rPr>
              <a:t>one</a:t>
            </a:r>
            <a:r>
              <a:rPr sz="2765" spc="6" dirty="0">
                <a:latin typeface="Calibri"/>
                <a:cs typeface="Calibri"/>
              </a:rPr>
              <a:t> </a:t>
            </a:r>
            <a:r>
              <a:rPr sz="2765" spc="-24" dirty="0">
                <a:latin typeface="Calibri"/>
                <a:cs typeface="Calibri"/>
              </a:rPr>
              <a:t>another.</a:t>
            </a:r>
            <a:endParaRPr sz="2765" dirty="0">
              <a:latin typeface="Calibri"/>
              <a:cs typeface="Calibri"/>
            </a:endParaRPr>
          </a:p>
          <a:p>
            <a:pPr marL="357850" marR="1177394" indent="-342909">
              <a:lnSpc>
                <a:spcPct val="101299"/>
              </a:lnSpc>
              <a:spcBef>
                <a:spcPts val="1824"/>
              </a:spcBef>
              <a:buFont typeface="Arial"/>
              <a:buChar char="•"/>
              <a:tabLst>
                <a:tab pos="357103" algn="l"/>
                <a:tab pos="357850" algn="l"/>
              </a:tabLst>
            </a:pPr>
            <a:r>
              <a:rPr sz="2765" spc="12" dirty="0">
                <a:latin typeface="Calibri"/>
                <a:cs typeface="Calibri"/>
              </a:rPr>
              <a:t>How</a:t>
            </a:r>
            <a:r>
              <a:rPr sz="2765" spc="6" dirty="0">
                <a:latin typeface="Calibri"/>
                <a:cs typeface="Calibri"/>
              </a:rPr>
              <a:t> we</a:t>
            </a:r>
            <a:r>
              <a:rPr sz="2765" spc="12" dirty="0">
                <a:latin typeface="Calibri"/>
                <a:cs typeface="Calibri"/>
              </a:rPr>
              <a:t> </a:t>
            </a:r>
            <a:r>
              <a:rPr sz="2765" spc="-6" dirty="0">
                <a:latin typeface="Calibri"/>
                <a:cs typeface="Calibri"/>
              </a:rPr>
              <a:t>interact</a:t>
            </a:r>
            <a:r>
              <a:rPr sz="2765" spc="6" dirty="0">
                <a:latin typeface="Calibri"/>
                <a:cs typeface="Calibri"/>
              </a:rPr>
              <a:t> </a:t>
            </a:r>
            <a:r>
              <a:rPr sz="2765" spc="12" dirty="0">
                <a:latin typeface="Calibri"/>
                <a:cs typeface="Calibri"/>
              </a:rPr>
              <a:t>with</a:t>
            </a:r>
            <a:r>
              <a:rPr sz="2765" dirty="0">
                <a:latin typeface="Calibri"/>
                <a:cs typeface="Calibri"/>
              </a:rPr>
              <a:t> </a:t>
            </a:r>
            <a:r>
              <a:rPr sz="2765" spc="6" dirty="0">
                <a:latin typeface="Calibri"/>
                <a:cs typeface="Calibri"/>
              </a:rPr>
              <a:t>people is</a:t>
            </a:r>
            <a:r>
              <a:rPr sz="2765" spc="12" dirty="0">
                <a:latin typeface="Calibri"/>
                <a:cs typeface="Calibri"/>
              </a:rPr>
              <a:t> shaped </a:t>
            </a:r>
            <a:r>
              <a:rPr sz="2765" spc="6" dirty="0">
                <a:latin typeface="Calibri"/>
                <a:cs typeface="Calibri"/>
              </a:rPr>
              <a:t>by</a:t>
            </a:r>
            <a:r>
              <a:rPr sz="2765" spc="12" dirty="0">
                <a:latin typeface="Calibri"/>
                <a:cs typeface="Calibri"/>
              </a:rPr>
              <a:t> </a:t>
            </a:r>
            <a:r>
              <a:rPr sz="2765" spc="6" dirty="0">
                <a:latin typeface="Calibri"/>
                <a:cs typeface="Calibri"/>
              </a:rPr>
              <a:t>our </a:t>
            </a:r>
            <a:r>
              <a:rPr sz="2765" spc="12" dirty="0">
                <a:latin typeface="Calibri"/>
                <a:cs typeface="Calibri"/>
              </a:rPr>
              <a:t> </a:t>
            </a:r>
            <a:r>
              <a:rPr sz="2765" spc="6" dirty="0">
                <a:latin typeface="Calibri"/>
                <a:cs typeface="Calibri"/>
              </a:rPr>
              <a:t>perception</a:t>
            </a:r>
            <a:r>
              <a:rPr sz="2765" dirty="0">
                <a:latin typeface="Calibri"/>
                <a:cs typeface="Calibri"/>
              </a:rPr>
              <a:t> </a:t>
            </a:r>
            <a:r>
              <a:rPr sz="2765" spc="12" dirty="0">
                <a:latin typeface="Calibri"/>
                <a:cs typeface="Calibri"/>
              </a:rPr>
              <a:t>of</a:t>
            </a:r>
            <a:r>
              <a:rPr sz="2765" spc="6" dirty="0">
                <a:latin typeface="Calibri"/>
                <a:cs typeface="Calibri"/>
              </a:rPr>
              <a:t> </a:t>
            </a:r>
            <a:r>
              <a:rPr sz="2765" spc="12" dirty="0">
                <a:latin typeface="Calibri"/>
                <a:cs typeface="Calibri"/>
              </a:rPr>
              <a:t>their</a:t>
            </a:r>
            <a:r>
              <a:rPr sz="2765" spc="-12" dirty="0">
                <a:latin typeface="Calibri"/>
                <a:cs typeface="Calibri"/>
              </a:rPr>
              <a:t> </a:t>
            </a:r>
            <a:r>
              <a:rPr sz="2765" spc="12" dirty="0">
                <a:latin typeface="Calibri"/>
                <a:cs typeface="Calibri"/>
              </a:rPr>
              <a:t>position</a:t>
            </a:r>
            <a:r>
              <a:rPr sz="2765" dirty="0">
                <a:latin typeface="Calibri"/>
                <a:cs typeface="Calibri"/>
              </a:rPr>
              <a:t> </a:t>
            </a:r>
            <a:r>
              <a:rPr sz="2765" spc="-6" dirty="0">
                <a:latin typeface="Calibri"/>
                <a:cs typeface="Calibri"/>
              </a:rPr>
              <a:t>relative</a:t>
            </a:r>
            <a:r>
              <a:rPr sz="2765" spc="-18" dirty="0">
                <a:latin typeface="Calibri"/>
                <a:cs typeface="Calibri"/>
              </a:rPr>
              <a:t> </a:t>
            </a:r>
            <a:r>
              <a:rPr sz="2765" spc="-6" dirty="0">
                <a:latin typeface="Calibri"/>
                <a:cs typeface="Calibri"/>
              </a:rPr>
              <a:t>to</a:t>
            </a:r>
            <a:r>
              <a:rPr sz="2765" dirty="0">
                <a:latin typeface="Calibri"/>
                <a:cs typeface="Calibri"/>
              </a:rPr>
              <a:t> </a:t>
            </a:r>
            <a:r>
              <a:rPr sz="2765" spc="12" dirty="0">
                <a:latin typeface="Calibri"/>
                <a:cs typeface="Calibri"/>
              </a:rPr>
              <a:t>our own</a:t>
            </a:r>
            <a:endParaRPr sz="2765" dirty="0">
              <a:latin typeface="Calibri"/>
              <a:cs typeface="Calibri"/>
            </a:endParaRPr>
          </a:p>
        </p:txBody>
      </p:sp>
      <p:pic>
        <p:nvPicPr>
          <p:cNvPr id="4" name="object 4"/>
          <p:cNvPicPr/>
          <p:nvPr/>
        </p:nvPicPr>
        <p:blipFill>
          <a:blip r:embed="rId2" cstate="print"/>
          <a:stretch>
            <a:fillRect/>
          </a:stretch>
        </p:blipFill>
        <p:spPr>
          <a:xfrm>
            <a:off x="7467599" y="4600446"/>
            <a:ext cx="3047999" cy="2181352"/>
          </a:xfrm>
          <a:prstGeom prst="rect">
            <a:avLst/>
          </a:prstGeom>
        </p:spPr>
      </p:pic>
    </p:spTree>
    <p:extLst>
      <p:ext uri="{BB962C8B-B14F-4D97-AF65-F5344CB8AC3E}">
        <p14:creationId xmlns:p14="http://schemas.microsoft.com/office/powerpoint/2010/main" val="304321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0118" y="860564"/>
            <a:ext cx="123712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1484676" y="1671719"/>
            <a:ext cx="8157135" cy="4549677"/>
          </a:xfrm>
          <a:prstGeom prst="rect">
            <a:avLst/>
          </a:prstGeom>
        </p:spPr>
        <p:txBody>
          <a:bodyPr vert="horz" wrap="square" lIns="0" tIns="14194" rIns="0" bIns="0" rtlCol="0">
            <a:spAutoFit/>
          </a:bodyPr>
          <a:lstStyle/>
          <a:p>
            <a:pPr marL="357850" marR="93385" indent="-342909">
              <a:lnSpc>
                <a:spcPct val="100699"/>
              </a:lnSpc>
              <a:spcBef>
                <a:spcPts val="112"/>
              </a:spcBef>
              <a:buFont typeface="Arial"/>
              <a:buChar char="•"/>
              <a:tabLst>
                <a:tab pos="357103" algn="l"/>
                <a:tab pos="357850" algn="l"/>
              </a:tabLst>
            </a:pPr>
            <a:r>
              <a:rPr sz="3177" spc="6" dirty="0">
                <a:latin typeface="Calibri"/>
                <a:cs typeface="Calibri"/>
              </a:rPr>
              <a:t>One</a:t>
            </a:r>
            <a:r>
              <a:rPr sz="3177" dirty="0">
                <a:latin typeface="Calibri"/>
                <a:cs typeface="Calibri"/>
              </a:rPr>
              <a:t> </a:t>
            </a:r>
            <a:r>
              <a:rPr sz="3177" spc="-24" dirty="0">
                <a:latin typeface="Calibri"/>
                <a:cs typeface="Calibri"/>
              </a:rPr>
              <a:t>way</a:t>
            </a:r>
            <a:r>
              <a:rPr sz="3177" spc="12" dirty="0">
                <a:latin typeface="Calibri"/>
                <a:cs typeface="Calibri"/>
              </a:rPr>
              <a:t> </a:t>
            </a:r>
            <a:r>
              <a:rPr sz="3177" spc="6" dirty="0">
                <a:latin typeface="Calibri"/>
                <a:cs typeface="Calibri"/>
              </a:rPr>
              <a:t>of</a:t>
            </a:r>
            <a:r>
              <a:rPr sz="3177" spc="-6" dirty="0">
                <a:latin typeface="Calibri"/>
                <a:cs typeface="Calibri"/>
              </a:rPr>
              <a:t> </a:t>
            </a:r>
            <a:r>
              <a:rPr sz="3177" dirty="0">
                <a:latin typeface="Calibri"/>
                <a:cs typeface="Calibri"/>
              </a:rPr>
              <a:t>social</a:t>
            </a:r>
            <a:r>
              <a:rPr sz="3177" spc="35" dirty="0">
                <a:latin typeface="Calibri"/>
                <a:cs typeface="Calibri"/>
              </a:rPr>
              <a:t> </a:t>
            </a:r>
            <a:r>
              <a:rPr sz="3177" spc="-6" dirty="0">
                <a:latin typeface="Calibri"/>
                <a:cs typeface="Calibri"/>
              </a:rPr>
              <a:t>interaction</a:t>
            </a:r>
            <a:r>
              <a:rPr sz="3177" spc="12" dirty="0">
                <a:latin typeface="Calibri"/>
                <a:cs typeface="Calibri"/>
              </a:rPr>
              <a:t> </a:t>
            </a:r>
            <a:r>
              <a:rPr sz="3177" spc="6" dirty="0">
                <a:latin typeface="Calibri"/>
                <a:cs typeface="Calibri"/>
              </a:rPr>
              <a:t>in </a:t>
            </a:r>
            <a:r>
              <a:rPr sz="3177" spc="-12" dirty="0">
                <a:latin typeface="Calibri"/>
                <a:cs typeface="Calibri"/>
              </a:rPr>
              <a:t>everyday</a:t>
            </a:r>
            <a:r>
              <a:rPr sz="3177" spc="35" dirty="0">
                <a:latin typeface="Calibri"/>
                <a:cs typeface="Calibri"/>
              </a:rPr>
              <a:t> </a:t>
            </a:r>
            <a:r>
              <a:rPr sz="3177" spc="-18" dirty="0">
                <a:latin typeface="Calibri"/>
                <a:cs typeface="Calibri"/>
              </a:rPr>
              <a:t>life</a:t>
            </a:r>
            <a:r>
              <a:rPr sz="3177" spc="6" dirty="0">
                <a:latin typeface="Calibri"/>
                <a:cs typeface="Calibri"/>
              </a:rPr>
              <a:t> is </a:t>
            </a:r>
            <a:r>
              <a:rPr sz="3177" spc="-700" dirty="0">
                <a:latin typeface="Calibri"/>
                <a:cs typeface="Calibri"/>
              </a:rPr>
              <a:t> </a:t>
            </a:r>
            <a:r>
              <a:rPr sz="3177" dirty="0">
                <a:latin typeface="Calibri"/>
                <a:cs typeface="Calibri"/>
              </a:rPr>
              <a:t>by</a:t>
            </a:r>
            <a:r>
              <a:rPr sz="3177" spc="6" dirty="0">
                <a:latin typeface="Calibri"/>
                <a:cs typeface="Calibri"/>
              </a:rPr>
              <a:t> </a:t>
            </a:r>
            <a:r>
              <a:rPr sz="3177" dirty="0">
                <a:latin typeface="Calibri"/>
                <a:cs typeface="Calibri"/>
              </a:rPr>
              <a:t>Symbolic</a:t>
            </a:r>
            <a:r>
              <a:rPr sz="3177" spc="29" dirty="0">
                <a:latin typeface="Calibri"/>
                <a:cs typeface="Calibri"/>
              </a:rPr>
              <a:t> </a:t>
            </a:r>
            <a:r>
              <a:rPr sz="3177" spc="-6" dirty="0">
                <a:latin typeface="Calibri"/>
                <a:cs typeface="Calibri"/>
              </a:rPr>
              <a:t>Interaction.</a:t>
            </a:r>
            <a:endParaRPr sz="3177" dirty="0">
              <a:latin typeface="Calibri"/>
              <a:cs typeface="Calibri"/>
            </a:endParaRPr>
          </a:p>
          <a:p>
            <a:pPr marL="357850" marR="5977" indent="-342909">
              <a:lnSpc>
                <a:spcPct val="100699"/>
              </a:lnSpc>
              <a:spcBef>
                <a:spcPts val="1924"/>
              </a:spcBef>
              <a:buFont typeface="Arial"/>
              <a:buChar char="•"/>
              <a:tabLst>
                <a:tab pos="357103" algn="l"/>
                <a:tab pos="357850" algn="l"/>
              </a:tabLst>
            </a:pPr>
            <a:r>
              <a:rPr sz="3177" dirty="0">
                <a:latin typeface="Calibri"/>
                <a:cs typeface="Calibri"/>
              </a:rPr>
              <a:t>Symbolic</a:t>
            </a:r>
            <a:r>
              <a:rPr sz="3177" spc="24" dirty="0">
                <a:latin typeface="Calibri"/>
                <a:cs typeface="Calibri"/>
              </a:rPr>
              <a:t> </a:t>
            </a:r>
            <a:r>
              <a:rPr sz="3177" spc="-6" dirty="0">
                <a:latin typeface="Calibri"/>
                <a:cs typeface="Calibri"/>
              </a:rPr>
              <a:t>Interaction</a:t>
            </a:r>
            <a:r>
              <a:rPr sz="3177" spc="29" dirty="0">
                <a:latin typeface="Calibri"/>
                <a:cs typeface="Calibri"/>
              </a:rPr>
              <a:t> </a:t>
            </a:r>
            <a:r>
              <a:rPr sz="3177" spc="-6" dirty="0">
                <a:latin typeface="Calibri"/>
                <a:cs typeface="Calibri"/>
              </a:rPr>
              <a:t>focuses</a:t>
            </a:r>
            <a:r>
              <a:rPr sz="3177" spc="12" dirty="0">
                <a:latin typeface="Calibri"/>
                <a:cs typeface="Calibri"/>
              </a:rPr>
              <a:t> </a:t>
            </a:r>
            <a:r>
              <a:rPr sz="3177" spc="6" dirty="0">
                <a:latin typeface="Calibri"/>
                <a:cs typeface="Calibri"/>
              </a:rPr>
              <a:t>on </a:t>
            </a:r>
            <a:r>
              <a:rPr sz="3177" dirty="0">
                <a:latin typeface="Calibri"/>
                <a:cs typeface="Calibri"/>
              </a:rPr>
              <a:t>social </a:t>
            </a:r>
            <a:r>
              <a:rPr sz="3177" spc="6" dirty="0">
                <a:latin typeface="Calibri"/>
                <a:cs typeface="Calibri"/>
              </a:rPr>
              <a:t> </a:t>
            </a:r>
            <a:r>
              <a:rPr sz="3177" spc="-6" dirty="0">
                <a:latin typeface="Calibri"/>
                <a:cs typeface="Calibri"/>
              </a:rPr>
              <a:t>interaction</a:t>
            </a:r>
            <a:r>
              <a:rPr sz="3177" spc="18" dirty="0">
                <a:latin typeface="Calibri"/>
                <a:cs typeface="Calibri"/>
              </a:rPr>
              <a:t> </a:t>
            </a:r>
            <a:r>
              <a:rPr sz="3177" spc="6" dirty="0">
                <a:latin typeface="Calibri"/>
                <a:cs typeface="Calibri"/>
              </a:rPr>
              <a:t>as</a:t>
            </a:r>
            <a:r>
              <a:rPr sz="3177" spc="12" dirty="0">
                <a:latin typeface="Calibri"/>
                <a:cs typeface="Calibri"/>
              </a:rPr>
              <a:t> </a:t>
            </a:r>
            <a:r>
              <a:rPr sz="3177" spc="6" dirty="0">
                <a:latin typeface="Calibri"/>
                <a:cs typeface="Calibri"/>
              </a:rPr>
              <a:t>the </a:t>
            </a:r>
            <a:r>
              <a:rPr sz="3177" dirty="0">
                <a:latin typeface="Calibri"/>
                <a:cs typeface="Calibri"/>
              </a:rPr>
              <a:t>most</a:t>
            </a:r>
            <a:r>
              <a:rPr sz="3177" spc="12" dirty="0">
                <a:latin typeface="Calibri"/>
                <a:cs typeface="Calibri"/>
              </a:rPr>
              <a:t> </a:t>
            </a:r>
            <a:r>
              <a:rPr sz="3177" dirty="0">
                <a:latin typeface="Calibri"/>
                <a:cs typeface="Calibri"/>
              </a:rPr>
              <a:t>significant</a:t>
            </a:r>
            <a:r>
              <a:rPr sz="3177" spc="29" dirty="0">
                <a:latin typeface="Calibri"/>
                <a:cs typeface="Calibri"/>
              </a:rPr>
              <a:t> </a:t>
            </a:r>
            <a:r>
              <a:rPr sz="3177" dirty="0">
                <a:latin typeface="Calibri"/>
                <a:cs typeface="Calibri"/>
              </a:rPr>
              <a:t>part</a:t>
            </a:r>
            <a:r>
              <a:rPr sz="3177" spc="6" dirty="0">
                <a:latin typeface="Calibri"/>
                <a:cs typeface="Calibri"/>
              </a:rPr>
              <a:t> of</a:t>
            </a:r>
            <a:r>
              <a:rPr sz="3177" dirty="0">
                <a:latin typeface="Calibri"/>
                <a:cs typeface="Calibri"/>
              </a:rPr>
              <a:t> </a:t>
            </a:r>
            <a:r>
              <a:rPr sz="3177" spc="-18" dirty="0">
                <a:latin typeface="Calibri"/>
                <a:cs typeface="Calibri"/>
              </a:rPr>
              <a:t>life</a:t>
            </a:r>
            <a:r>
              <a:rPr sz="3177" dirty="0">
                <a:latin typeface="Calibri"/>
                <a:cs typeface="Calibri"/>
              </a:rPr>
              <a:t> </a:t>
            </a:r>
            <a:r>
              <a:rPr sz="3177" spc="6" dirty="0">
                <a:latin typeface="Calibri"/>
                <a:cs typeface="Calibri"/>
              </a:rPr>
              <a:t>in </a:t>
            </a:r>
            <a:r>
              <a:rPr sz="3177" spc="-700" dirty="0">
                <a:latin typeface="Calibri"/>
                <a:cs typeface="Calibri"/>
              </a:rPr>
              <a:t> </a:t>
            </a:r>
            <a:r>
              <a:rPr sz="3177" spc="-29" dirty="0">
                <a:latin typeface="Calibri"/>
                <a:cs typeface="Calibri"/>
              </a:rPr>
              <a:t>society.</a:t>
            </a:r>
            <a:endParaRPr sz="3177" dirty="0">
              <a:latin typeface="Calibri"/>
              <a:cs typeface="Calibri"/>
            </a:endParaRPr>
          </a:p>
          <a:p>
            <a:pPr marL="357850" marR="628292" indent="-342909">
              <a:lnSpc>
                <a:spcPct val="100699"/>
              </a:lnSpc>
              <a:spcBef>
                <a:spcPts val="1924"/>
              </a:spcBef>
              <a:buFont typeface="Arial"/>
              <a:buChar char="•"/>
              <a:tabLst>
                <a:tab pos="357103" algn="l"/>
                <a:tab pos="357850" algn="l"/>
              </a:tabLst>
            </a:pPr>
            <a:r>
              <a:rPr sz="3177" spc="6" dirty="0">
                <a:latin typeface="Calibri"/>
                <a:cs typeface="Calibri"/>
              </a:rPr>
              <a:t>In</a:t>
            </a:r>
            <a:r>
              <a:rPr sz="3177" spc="12" dirty="0">
                <a:latin typeface="Calibri"/>
                <a:cs typeface="Calibri"/>
              </a:rPr>
              <a:t> </a:t>
            </a:r>
            <a:r>
              <a:rPr sz="3177" dirty="0">
                <a:latin typeface="Calibri"/>
                <a:cs typeface="Calibri"/>
              </a:rPr>
              <a:t>Symbolic</a:t>
            </a:r>
            <a:r>
              <a:rPr sz="3177" spc="18" dirty="0">
                <a:latin typeface="Calibri"/>
                <a:cs typeface="Calibri"/>
              </a:rPr>
              <a:t> </a:t>
            </a:r>
            <a:r>
              <a:rPr sz="3177" spc="-6" dirty="0">
                <a:latin typeface="Calibri"/>
                <a:cs typeface="Calibri"/>
              </a:rPr>
              <a:t>Interaction</a:t>
            </a:r>
            <a:r>
              <a:rPr sz="3177" spc="24" dirty="0">
                <a:latin typeface="Calibri"/>
                <a:cs typeface="Calibri"/>
              </a:rPr>
              <a:t> </a:t>
            </a:r>
            <a:r>
              <a:rPr sz="3177" spc="-6" dirty="0">
                <a:latin typeface="Calibri"/>
                <a:cs typeface="Calibri"/>
              </a:rPr>
              <a:t>we</a:t>
            </a:r>
            <a:r>
              <a:rPr sz="3177" dirty="0">
                <a:latin typeface="Calibri"/>
                <a:cs typeface="Calibri"/>
              </a:rPr>
              <a:t> </a:t>
            </a:r>
            <a:r>
              <a:rPr sz="3177" spc="-6" dirty="0">
                <a:latin typeface="Calibri"/>
                <a:cs typeface="Calibri"/>
              </a:rPr>
              <a:t>are</a:t>
            </a:r>
            <a:r>
              <a:rPr sz="3177" spc="6" dirty="0">
                <a:latin typeface="Calibri"/>
                <a:cs typeface="Calibri"/>
              </a:rPr>
              <a:t> </a:t>
            </a:r>
            <a:r>
              <a:rPr sz="3177" spc="-12" dirty="0">
                <a:latin typeface="Calibri"/>
                <a:cs typeface="Calibri"/>
              </a:rPr>
              <a:t>interested</a:t>
            </a:r>
            <a:r>
              <a:rPr sz="3177" spc="6" dirty="0">
                <a:latin typeface="Calibri"/>
                <a:cs typeface="Calibri"/>
              </a:rPr>
              <a:t> in </a:t>
            </a:r>
            <a:r>
              <a:rPr sz="3177" spc="-700" dirty="0">
                <a:latin typeface="Calibri"/>
                <a:cs typeface="Calibri"/>
              </a:rPr>
              <a:t> </a:t>
            </a:r>
            <a:r>
              <a:rPr sz="3177" dirty="0">
                <a:latin typeface="Calibri"/>
                <a:cs typeface="Calibri"/>
              </a:rPr>
              <a:t>symbols</a:t>
            </a:r>
            <a:r>
              <a:rPr sz="3177" spc="18" dirty="0">
                <a:latin typeface="Calibri"/>
                <a:cs typeface="Calibri"/>
              </a:rPr>
              <a:t> </a:t>
            </a:r>
            <a:r>
              <a:rPr sz="3177" spc="6" dirty="0">
                <a:latin typeface="Calibri"/>
                <a:cs typeface="Calibri"/>
              </a:rPr>
              <a:t>people</a:t>
            </a:r>
            <a:r>
              <a:rPr sz="3177" spc="24" dirty="0">
                <a:latin typeface="Calibri"/>
                <a:cs typeface="Calibri"/>
              </a:rPr>
              <a:t> </a:t>
            </a:r>
            <a:r>
              <a:rPr sz="3177" spc="6" dirty="0">
                <a:latin typeface="Calibri"/>
                <a:cs typeface="Calibri"/>
              </a:rPr>
              <a:t>use</a:t>
            </a:r>
            <a:r>
              <a:rPr sz="3177" spc="-6" dirty="0">
                <a:latin typeface="Calibri"/>
                <a:cs typeface="Calibri"/>
              </a:rPr>
              <a:t> to</a:t>
            </a:r>
            <a:r>
              <a:rPr sz="3177" spc="12" dirty="0">
                <a:latin typeface="Calibri"/>
                <a:cs typeface="Calibri"/>
              </a:rPr>
              <a:t> </a:t>
            </a:r>
            <a:r>
              <a:rPr sz="3177" spc="-6" dirty="0">
                <a:latin typeface="Calibri"/>
                <a:cs typeface="Calibri"/>
              </a:rPr>
              <a:t>define</a:t>
            </a:r>
            <a:endParaRPr sz="3177" dirty="0">
              <a:latin typeface="Calibri"/>
              <a:cs typeface="Calibri"/>
            </a:endParaRPr>
          </a:p>
          <a:p>
            <a:pPr marL="382504">
              <a:spcBef>
                <a:spcPts val="794"/>
              </a:spcBef>
            </a:pPr>
            <a:r>
              <a:rPr sz="3177" spc="6" dirty="0">
                <a:latin typeface="Calibri"/>
                <a:cs typeface="Calibri"/>
              </a:rPr>
              <a:t>their</a:t>
            </a:r>
            <a:r>
              <a:rPr sz="3177" spc="-24" dirty="0">
                <a:latin typeface="Calibri"/>
                <a:cs typeface="Calibri"/>
              </a:rPr>
              <a:t> </a:t>
            </a:r>
            <a:r>
              <a:rPr sz="3177" dirty="0">
                <a:latin typeface="Calibri"/>
                <a:cs typeface="Calibri"/>
              </a:rPr>
              <a:t>worlds.</a:t>
            </a:r>
          </a:p>
        </p:txBody>
      </p:sp>
      <p:pic>
        <p:nvPicPr>
          <p:cNvPr id="4" name="object 4"/>
          <p:cNvPicPr/>
          <p:nvPr/>
        </p:nvPicPr>
        <p:blipFill>
          <a:blip r:embed="rId2" cstate="print"/>
          <a:stretch>
            <a:fillRect/>
          </a:stretch>
        </p:blipFill>
        <p:spPr>
          <a:xfrm>
            <a:off x="9180576" y="4855400"/>
            <a:ext cx="2707386" cy="1851533"/>
          </a:xfrm>
          <a:prstGeom prst="rect">
            <a:avLst/>
          </a:prstGeom>
        </p:spPr>
      </p:pic>
    </p:spTree>
    <p:extLst>
      <p:ext uri="{BB962C8B-B14F-4D97-AF65-F5344CB8AC3E}">
        <p14:creationId xmlns:p14="http://schemas.microsoft.com/office/powerpoint/2010/main" val="224997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0118" y="526805"/>
            <a:ext cx="123712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1738376" y="1607966"/>
            <a:ext cx="7935259" cy="2776435"/>
          </a:xfrm>
          <a:prstGeom prst="rect">
            <a:avLst/>
          </a:prstGeom>
        </p:spPr>
        <p:txBody>
          <a:bodyPr vert="horz" wrap="square" lIns="0" tIns="14194" rIns="0" bIns="0" rtlCol="0">
            <a:spAutoFit/>
          </a:bodyPr>
          <a:lstStyle/>
          <a:p>
            <a:pPr marL="357850" marR="5977" indent="-342909">
              <a:lnSpc>
                <a:spcPct val="100699"/>
              </a:lnSpc>
              <a:spcBef>
                <a:spcPts val="112"/>
              </a:spcBef>
              <a:buFont typeface="Arial"/>
              <a:buChar char="•"/>
              <a:tabLst>
                <a:tab pos="357103" algn="l"/>
                <a:tab pos="357850" algn="l"/>
              </a:tabLst>
            </a:pPr>
            <a:r>
              <a:rPr sz="3177" spc="12" dirty="0">
                <a:latin typeface="Calibri"/>
                <a:cs typeface="Calibri"/>
              </a:rPr>
              <a:t>3</a:t>
            </a:r>
            <a:r>
              <a:rPr sz="3177" dirty="0">
                <a:latin typeface="Calibri"/>
                <a:cs typeface="Calibri"/>
              </a:rPr>
              <a:t> concepts</a:t>
            </a:r>
            <a:r>
              <a:rPr sz="3177" spc="12" dirty="0">
                <a:latin typeface="Calibri"/>
                <a:cs typeface="Calibri"/>
              </a:rPr>
              <a:t> </a:t>
            </a:r>
            <a:r>
              <a:rPr sz="3177" spc="-6" dirty="0">
                <a:latin typeface="Calibri"/>
                <a:cs typeface="Calibri"/>
              </a:rPr>
              <a:t>are</a:t>
            </a:r>
            <a:r>
              <a:rPr sz="3177" spc="6" dirty="0">
                <a:latin typeface="Calibri"/>
                <a:cs typeface="Calibri"/>
              </a:rPr>
              <a:t> used</a:t>
            </a:r>
            <a:r>
              <a:rPr sz="3177" dirty="0">
                <a:latin typeface="Calibri"/>
                <a:cs typeface="Calibri"/>
              </a:rPr>
              <a:t> </a:t>
            </a:r>
            <a:r>
              <a:rPr sz="3177" spc="-6" dirty="0">
                <a:latin typeface="Calibri"/>
                <a:cs typeface="Calibri"/>
              </a:rPr>
              <a:t>to</a:t>
            </a:r>
            <a:r>
              <a:rPr sz="3177" dirty="0">
                <a:latin typeface="Calibri"/>
                <a:cs typeface="Calibri"/>
              </a:rPr>
              <a:t> </a:t>
            </a:r>
            <a:r>
              <a:rPr sz="3177" spc="-6" dirty="0">
                <a:latin typeface="Calibri"/>
                <a:cs typeface="Calibri"/>
              </a:rPr>
              <a:t>explain</a:t>
            </a:r>
            <a:r>
              <a:rPr sz="3177" spc="29" dirty="0">
                <a:latin typeface="Calibri"/>
                <a:cs typeface="Calibri"/>
              </a:rPr>
              <a:t> </a:t>
            </a:r>
            <a:r>
              <a:rPr sz="3177" spc="6" dirty="0">
                <a:latin typeface="Calibri"/>
                <a:cs typeface="Calibri"/>
              </a:rPr>
              <a:t>the</a:t>
            </a:r>
            <a:r>
              <a:rPr sz="3177" dirty="0">
                <a:latin typeface="Calibri"/>
                <a:cs typeface="Calibri"/>
              </a:rPr>
              <a:t> symbolic </a:t>
            </a:r>
            <a:r>
              <a:rPr sz="3177" spc="6" dirty="0">
                <a:latin typeface="Calibri"/>
                <a:cs typeface="Calibri"/>
              </a:rPr>
              <a:t> </a:t>
            </a:r>
            <a:r>
              <a:rPr sz="3177" dirty="0">
                <a:latin typeface="Calibri"/>
                <a:cs typeface="Calibri"/>
              </a:rPr>
              <a:t>basis</a:t>
            </a:r>
            <a:r>
              <a:rPr sz="3177" spc="24" dirty="0">
                <a:latin typeface="Calibri"/>
                <a:cs typeface="Calibri"/>
              </a:rPr>
              <a:t> </a:t>
            </a:r>
            <a:r>
              <a:rPr sz="3177" spc="12" dirty="0">
                <a:latin typeface="Calibri"/>
                <a:cs typeface="Calibri"/>
              </a:rPr>
              <a:t>&amp;</a:t>
            </a:r>
            <a:r>
              <a:rPr sz="3177" spc="6" dirty="0">
                <a:latin typeface="Calibri"/>
                <a:cs typeface="Calibri"/>
              </a:rPr>
              <a:t> </a:t>
            </a:r>
            <a:r>
              <a:rPr sz="3177" spc="-6" dirty="0">
                <a:latin typeface="Calibri"/>
                <a:cs typeface="Calibri"/>
              </a:rPr>
              <a:t>nature</a:t>
            </a:r>
            <a:r>
              <a:rPr sz="3177" spc="18" dirty="0">
                <a:latin typeface="Calibri"/>
                <a:cs typeface="Calibri"/>
              </a:rPr>
              <a:t> </a:t>
            </a:r>
            <a:r>
              <a:rPr sz="3177" spc="6" dirty="0">
                <a:latin typeface="Calibri"/>
                <a:cs typeface="Calibri"/>
              </a:rPr>
              <a:t>of</a:t>
            </a:r>
            <a:r>
              <a:rPr sz="3177" dirty="0">
                <a:latin typeface="Calibri"/>
                <a:cs typeface="Calibri"/>
              </a:rPr>
              <a:t> social</a:t>
            </a:r>
            <a:r>
              <a:rPr sz="3177" spc="18" dirty="0">
                <a:latin typeface="Calibri"/>
                <a:cs typeface="Calibri"/>
              </a:rPr>
              <a:t> </a:t>
            </a:r>
            <a:r>
              <a:rPr sz="3177" spc="-6" dirty="0">
                <a:latin typeface="Calibri"/>
                <a:cs typeface="Calibri"/>
              </a:rPr>
              <a:t>interaction;</a:t>
            </a:r>
            <a:r>
              <a:rPr sz="3177" spc="29" dirty="0">
                <a:latin typeface="Calibri"/>
                <a:cs typeface="Calibri"/>
              </a:rPr>
              <a:t> </a:t>
            </a:r>
            <a:r>
              <a:rPr sz="3177" spc="6" dirty="0">
                <a:latin typeface="Calibri"/>
                <a:cs typeface="Calibri"/>
              </a:rPr>
              <a:t>these</a:t>
            </a:r>
            <a:r>
              <a:rPr sz="3177" dirty="0">
                <a:latin typeface="Calibri"/>
                <a:cs typeface="Calibri"/>
              </a:rPr>
              <a:t> </a:t>
            </a:r>
            <a:r>
              <a:rPr sz="3177" spc="-6" dirty="0">
                <a:latin typeface="Calibri"/>
                <a:cs typeface="Calibri"/>
              </a:rPr>
              <a:t>are:</a:t>
            </a:r>
            <a:endParaRPr sz="3177" dirty="0">
              <a:latin typeface="Calibri"/>
              <a:cs typeface="Calibri"/>
            </a:endParaRPr>
          </a:p>
          <a:p>
            <a:pPr marL="357850" indent="-342909">
              <a:spcBef>
                <a:spcPts val="800"/>
              </a:spcBef>
              <a:buFont typeface="Wingdings"/>
              <a:buChar char=""/>
              <a:tabLst>
                <a:tab pos="357850" algn="l"/>
              </a:tabLst>
            </a:pPr>
            <a:r>
              <a:rPr sz="3177" spc="-6" dirty="0">
                <a:latin typeface="Calibri"/>
                <a:cs typeface="Calibri"/>
              </a:rPr>
              <a:t>stereotypes </a:t>
            </a:r>
            <a:r>
              <a:rPr sz="3177" spc="6" dirty="0">
                <a:latin typeface="Calibri"/>
                <a:cs typeface="Calibri"/>
              </a:rPr>
              <a:t>in </a:t>
            </a:r>
            <a:r>
              <a:rPr sz="3177" dirty="0">
                <a:latin typeface="Calibri"/>
                <a:cs typeface="Calibri"/>
              </a:rPr>
              <a:t>every </a:t>
            </a:r>
            <a:r>
              <a:rPr sz="3177" spc="-18" dirty="0">
                <a:latin typeface="Calibri"/>
                <a:cs typeface="Calibri"/>
              </a:rPr>
              <a:t>day</a:t>
            </a:r>
            <a:r>
              <a:rPr sz="3177" spc="12" dirty="0">
                <a:latin typeface="Calibri"/>
                <a:cs typeface="Calibri"/>
              </a:rPr>
              <a:t> </a:t>
            </a:r>
            <a:r>
              <a:rPr sz="3177" spc="-18" dirty="0">
                <a:latin typeface="Calibri"/>
                <a:cs typeface="Calibri"/>
              </a:rPr>
              <a:t>life</a:t>
            </a:r>
            <a:endParaRPr sz="3177" dirty="0">
              <a:latin typeface="Calibri"/>
              <a:cs typeface="Calibri"/>
            </a:endParaRPr>
          </a:p>
          <a:p>
            <a:pPr marL="357850" indent="-342909">
              <a:spcBef>
                <a:spcPts val="794"/>
              </a:spcBef>
              <a:buFont typeface="Wingdings"/>
              <a:buChar char=""/>
              <a:tabLst>
                <a:tab pos="357850" algn="l"/>
              </a:tabLst>
            </a:pPr>
            <a:r>
              <a:rPr sz="3177" spc="-6" dirty="0">
                <a:latin typeface="Calibri"/>
                <a:cs typeface="Calibri"/>
              </a:rPr>
              <a:t>personal </a:t>
            </a:r>
            <a:r>
              <a:rPr sz="3177" dirty="0">
                <a:latin typeface="Calibri"/>
                <a:cs typeface="Calibri"/>
              </a:rPr>
              <a:t>space</a:t>
            </a:r>
          </a:p>
          <a:p>
            <a:pPr marL="357850" indent="-342909">
              <a:spcBef>
                <a:spcPts val="794"/>
              </a:spcBef>
              <a:buFont typeface="Wingdings"/>
              <a:buChar char=""/>
              <a:tabLst>
                <a:tab pos="357850" algn="l"/>
              </a:tabLst>
            </a:pPr>
            <a:r>
              <a:rPr sz="3177" spc="-35" dirty="0">
                <a:latin typeface="Calibri"/>
                <a:cs typeface="Calibri"/>
              </a:rPr>
              <a:t>Touching</a:t>
            </a:r>
            <a:endParaRPr sz="3177" dirty="0">
              <a:latin typeface="Calibri"/>
              <a:cs typeface="Calibri"/>
            </a:endParaRPr>
          </a:p>
        </p:txBody>
      </p:sp>
      <p:pic>
        <p:nvPicPr>
          <p:cNvPr id="4" name="object 4"/>
          <p:cNvPicPr/>
          <p:nvPr/>
        </p:nvPicPr>
        <p:blipFill>
          <a:blip r:embed="rId2" cstate="print"/>
          <a:stretch>
            <a:fillRect/>
          </a:stretch>
        </p:blipFill>
        <p:spPr>
          <a:xfrm>
            <a:off x="6906768" y="3072812"/>
            <a:ext cx="4662424" cy="3432174"/>
          </a:xfrm>
          <a:prstGeom prst="rect">
            <a:avLst/>
          </a:prstGeom>
        </p:spPr>
      </p:pic>
    </p:spTree>
    <p:extLst>
      <p:ext uri="{BB962C8B-B14F-4D97-AF65-F5344CB8AC3E}">
        <p14:creationId xmlns:p14="http://schemas.microsoft.com/office/powerpoint/2010/main" val="233937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0118" y="860564"/>
            <a:ext cx="12371294" cy="697476"/>
          </a:xfrm>
          <a:prstGeom prst="rect">
            <a:avLst/>
          </a:prstGeom>
        </p:spPr>
        <p:txBody>
          <a:bodyPr vert="horz" wrap="square" lIns="0" tIns="20171" rIns="0" bIns="0" rtlCol="0" anchor="ctr">
            <a:spAutoFit/>
          </a:bodyPr>
          <a:lstStyle/>
          <a:p>
            <a:pPr marL="14942">
              <a:lnSpc>
                <a:spcPct val="100000"/>
              </a:lnSpc>
              <a:spcBef>
                <a:spcPts val="159"/>
              </a:spcBef>
            </a:pPr>
            <a:r>
              <a:rPr spc="12" dirty="0"/>
              <a:t>Social</a:t>
            </a:r>
            <a:r>
              <a:rPr spc="-41" dirty="0"/>
              <a:t> </a:t>
            </a:r>
            <a:r>
              <a:rPr dirty="0"/>
              <a:t>Interaction</a:t>
            </a:r>
          </a:p>
        </p:txBody>
      </p:sp>
      <p:sp>
        <p:nvSpPr>
          <p:cNvPr id="3" name="object 3"/>
          <p:cNvSpPr txBox="1"/>
          <p:nvPr/>
        </p:nvSpPr>
        <p:spPr>
          <a:xfrm>
            <a:off x="969264" y="1770478"/>
            <a:ext cx="7464350" cy="3974391"/>
          </a:xfrm>
          <a:prstGeom prst="rect">
            <a:avLst/>
          </a:prstGeom>
        </p:spPr>
        <p:txBody>
          <a:bodyPr vert="horz" wrap="square" lIns="0" tIns="14194" rIns="0" bIns="0" rtlCol="0">
            <a:spAutoFit/>
          </a:bodyPr>
          <a:lstStyle/>
          <a:p>
            <a:pPr marL="357850" marR="5977" indent="-342909">
              <a:lnSpc>
                <a:spcPct val="100699"/>
              </a:lnSpc>
              <a:spcBef>
                <a:spcPts val="112"/>
              </a:spcBef>
              <a:buFont typeface="Arial"/>
              <a:buChar char="•"/>
              <a:tabLst>
                <a:tab pos="357103" algn="l"/>
                <a:tab pos="357850" algn="l"/>
              </a:tabLst>
            </a:pPr>
            <a:r>
              <a:rPr sz="3177" b="1" spc="-6" dirty="0">
                <a:latin typeface="Calibri"/>
                <a:cs typeface="Calibri"/>
              </a:rPr>
              <a:t>Stereotypes</a:t>
            </a:r>
            <a:r>
              <a:rPr sz="3177" b="1" spc="24" dirty="0">
                <a:latin typeface="Calibri"/>
                <a:cs typeface="Calibri"/>
              </a:rPr>
              <a:t> </a:t>
            </a:r>
            <a:r>
              <a:rPr sz="3177" b="1" spc="6" dirty="0">
                <a:latin typeface="Calibri"/>
                <a:cs typeface="Calibri"/>
              </a:rPr>
              <a:t>in </a:t>
            </a:r>
            <a:r>
              <a:rPr sz="3177" b="1" spc="-24" dirty="0">
                <a:latin typeface="Calibri"/>
                <a:cs typeface="Calibri"/>
              </a:rPr>
              <a:t>Everyday</a:t>
            </a:r>
            <a:r>
              <a:rPr sz="3177" b="1" spc="12" dirty="0">
                <a:latin typeface="Calibri"/>
                <a:cs typeface="Calibri"/>
              </a:rPr>
              <a:t> </a:t>
            </a:r>
            <a:r>
              <a:rPr sz="3177" b="1" spc="-6" dirty="0">
                <a:latin typeface="Calibri"/>
                <a:cs typeface="Calibri"/>
              </a:rPr>
              <a:t>Life:</a:t>
            </a:r>
            <a:r>
              <a:rPr sz="3177" b="1" spc="24" dirty="0">
                <a:latin typeface="Calibri"/>
                <a:cs typeface="Calibri"/>
              </a:rPr>
              <a:t> </a:t>
            </a:r>
            <a:r>
              <a:rPr sz="3177" spc="-6" dirty="0">
                <a:latin typeface="Calibri"/>
                <a:cs typeface="Calibri"/>
              </a:rPr>
              <a:t>are</a:t>
            </a:r>
            <a:r>
              <a:rPr sz="3177" spc="6" dirty="0">
                <a:latin typeface="Calibri"/>
                <a:cs typeface="Calibri"/>
              </a:rPr>
              <a:t> the </a:t>
            </a:r>
            <a:r>
              <a:rPr sz="3177" spc="-706" dirty="0">
                <a:latin typeface="Calibri"/>
                <a:cs typeface="Calibri"/>
              </a:rPr>
              <a:t> </a:t>
            </a:r>
            <a:r>
              <a:rPr sz="3177" spc="6" dirty="0">
                <a:latin typeface="Calibri"/>
                <a:cs typeface="Calibri"/>
              </a:rPr>
              <a:t>assumptions</a:t>
            </a:r>
            <a:r>
              <a:rPr sz="3177" spc="24" dirty="0">
                <a:latin typeface="Calibri"/>
                <a:cs typeface="Calibri"/>
              </a:rPr>
              <a:t> </a:t>
            </a:r>
            <a:r>
              <a:rPr sz="3177" spc="-6" dirty="0">
                <a:latin typeface="Calibri"/>
                <a:cs typeface="Calibri"/>
              </a:rPr>
              <a:t>we</a:t>
            </a:r>
            <a:r>
              <a:rPr sz="3177" dirty="0">
                <a:latin typeface="Calibri"/>
                <a:cs typeface="Calibri"/>
              </a:rPr>
              <a:t> </a:t>
            </a:r>
            <a:r>
              <a:rPr sz="3177" spc="-18" dirty="0">
                <a:latin typeface="Calibri"/>
                <a:cs typeface="Calibri"/>
              </a:rPr>
              <a:t>have</a:t>
            </a:r>
            <a:r>
              <a:rPr sz="3177" spc="6" dirty="0">
                <a:latin typeface="Calibri"/>
                <a:cs typeface="Calibri"/>
              </a:rPr>
              <a:t> about</a:t>
            </a:r>
            <a:r>
              <a:rPr sz="3177" spc="18" dirty="0">
                <a:latin typeface="Calibri"/>
                <a:cs typeface="Calibri"/>
              </a:rPr>
              <a:t> </a:t>
            </a:r>
            <a:r>
              <a:rPr sz="3177" spc="6" dirty="0">
                <a:latin typeface="Calibri"/>
                <a:cs typeface="Calibri"/>
              </a:rPr>
              <a:t>people;</a:t>
            </a:r>
            <a:endParaRPr lang="en-US" sz="3177" spc="6" dirty="0">
              <a:latin typeface="Calibri"/>
              <a:cs typeface="Calibri"/>
            </a:endParaRPr>
          </a:p>
          <a:p>
            <a:pPr marL="14941" marR="5977">
              <a:lnSpc>
                <a:spcPct val="100699"/>
              </a:lnSpc>
              <a:spcBef>
                <a:spcPts val="112"/>
              </a:spcBef>
              <a:tabLst>
                <a:tab pos="357103" algn="l"/>
                <a:tab pos="357850" algn="l"/>
              </a:tabLst>
            </a:pPr>
            <a:endParaRPr lang="en-US" sz="3177" spc="6" dirty="0">
              <a:latin typeface="Calibri"/>
              <a:cs typeface="Calibri"/>
            </a:endParaRPr>
          </a:p>
          <a:p>
            <a:pPr marL="357850" marR="5977" indent="-342909">
              <a:lnSpc>
                <a:spcPct val="100699"/>
              </a:lnSpc>
              <a:spcBef>
                <a:spcPts val="112"/>
              </a:spcBef>
              <a:buFont typeface="Arial"/>
              <a:buChar char="•"/>
              <a:tabLst>
                <a:tab pos="357103" algn="l"/>
                <a:tab pos="357850" algn="l"/>
              </a:tabLst>
            </a:pPr>
            <a:r>
              <a:rPr lang="en-US" sz="3177" b="1" spc="18" dirty="0">
                <a:latin typeface="Calibri"/>
                <a:cs typeface="Calibri"/>
              </a:rPr>
              <a:t>Stereotyping</a:t>
            </a:r>
            <a:r>
              <a:rPr lang="en-US" sz="3177" spc="18" dirty="0">
                <a:latin typeface="Calibri"/>
                <a:cs typeface="Calibri"/>
              </a:rPr>
              <a:t> occurs when a person ascribes the collective characteristics associated with a particular group to every member of that group, discounting individual characteristics</a:t>
            </a:r>
            <a:r>
              <a:rPr lang="en-US" dirty="0"/>
              <a:t>.</a:t>
            </a:r>
            <a:endParaRPr sz="3177" dirty="0">
              <a:latin typeface="Calibri"/>
              <a:cs typeface="Calibri"/>
            </a:endParaRPr>
          </a:p>
        </p:txBody>
      </p:sp>
    </p:spTree>
    <p:extLst>
      <p:ext uri="{BB962C8B-B14F-4D97-AF65-F5344CB8AC3E}">
        <p14:creationId xmlns:p14="http://schemas.microsoft.com/office/powerpoint/2010/main" val="350928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B4E6C-CA94-9240-94AE-8A67B3A79728}"/>
              </a:ext>
            </a:extLst>
          </p:cNvPr>
          <p:cNvSpPr>
            <a:spLocks noGrp="1"/>
          </p:cNvSpPr>
          <p:nvPr>
            <p:ph type="title"/>
          </p:nvPr>
        </p:nvSpPr>
        <p:spPr>
          <a:xfrm>
            <a:off x="1002792" y="2504821"/>
            <a:ext cx="10515600" cy="1325563"/>
          </a:xfrm>
        </p:spPr>
        <p:txBody>
          <a:bodyPr/>
          <a:lstStyle/>
          <a:p>
            <a:pPr algn="ctr"/>
            <a:r>
              <a:rPr lang="en-US" dirty="0"/>
              <a:t>How we can avoid stereotyping </a:t>
            </a:r>
          </a:p>
        </p:txBody>
      </p:sp>
    </p:spTree>
    <p:extLst>
      <p:ext uri="{BB962C8B-B14F-4D97-AF65-F5344CB8AC3E}">
        <p14:creationId xmlns:p14="http://schemas.microsoft.com/office/powerpoint/2010/main" val="656687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655</Words>
  <Application>Microsoft Macintosh PowerPoint</Application>
  <PresentationFormat>Widescreen</PresentationFormat>
  <Paragraphs>72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PowerPoint Presentation</vt:lpstr>
      <vt:lpstr>Outline </vt:lpstr>
      <vt:lpstr>Social organization</vt:lpstr>
      <vt:lpstr>PowerPoint Presentation</vt:lpstr>
      <vt:lpstr>Social Interaction</vt:lpstr>
      <vt:lpstr>Social Interaction</vt:lpstr>
      <vt:lpstr>Social Interaction</vt:lpstr>
      <vt:lpstr>Social Interaction</vt:lpstr>
      <vt:lpstr>How we can avoid stereotyping </vt:lpstr>
      <vt:lpstr>Social Interaction</vt:lpstr>
      <vt:lpstr>Social Interaction</vt:lpstr>
      <vt:lpstr>PowerPoint Presentation</vt:lpstr>
      <vt:lpstr>(1)Exchange</vt:lpstr>
      <vt:lpstr>(2) Competition</vt:lpstr>
      <vt:lpstr>(3) Conflict</vt:lpstr>
      <vt:lpstr>(4) Cooperation</vt:lpstr>
      <vt:lpstr>(5) Accommodation</vt:lpstr>
      <vt:lpstr>Social relationship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as an occupation </dc:title>
  <dc:creator>Microsoft Office User</dc:creator>
  <cp:lastModifiedBy>Microsoft Office User</cp:lastModifiedBy>
  <cp:revision>4</cp:revision>
  <dcterms:created xsi:type="dcterms:W3CDTF">2021-04-20T20:17:57Z</dcterms:created>
  <dcterms:modified xsi:type="dcterms:W3CDTF">2021-04-20T21:05:19Z</dcterms:modified>
</cp:coreProperties>
</file>