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handoutMasterIdLst>
    <p:handoutMasterId r:id="rId21"/>
  </p:handoutMasterIdLst>
  <p:sldIdLst>
    <p:sldId id="266" r:id="rId3"/>
    <p:sldId id="257" r:id="rId4"/>
    <p:sldId id="258" r:id="rId5"/>
    <p:sldId id="259" r:id="rId6"/>
    <p:sldId id="260" r:id="rId7"/>
    <p:sldId id="261" r:id="rId8"/>
    <p:sldId id="262" r:id="rId9"/>
    <p:sldId id="263" r:id="rId10"/>
    <p:sldId id="264" r:id="rId11"/>
    <p:sldId id="271" r:id="rId12"/>
    <p:sldId id="274" r:id="rId13"/>
    <p:sldId id="275" r:id="rId14"/>
    <p:sldId id="273" r:id="rId15"/>
    <p:sldId id="277" r:id="rId16"/>
    <p:sldId id="278" r:id="rId17"/>
    <p:sldId id="272" r:id="rId18"/>
    <p:sldId id="265"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notesMaster" Target="notesMasters/notesMaster1.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gradFill>
                  <a:gsLst>
                    <a:gs pos="0">
                      <a:srgbClr val="012D86"/>
                    </a:gs>
                    <a:gs pos="100000">
                      <a:srgbClr val="0E2557"/>
                    </a:gs>
                  </a:gsLst>
                  <a:lin scaled="0"/>
                </a:gradFill>
              </a:rPr>
              <a:t>Designing and Implementing Serious Games in Education</a:t>
            </a:r>
            <a:endParaRPr lang="en-US" dirty="0">
              <a:gradFill>
                <a:gsLst>
                  <a:gs pos="0">
                    <a:srgbClr val="012D86"/>
                  </a:gs>
                  <a:gs pos="100000">
                    <a:srgbClr val="0E2557"/>
                  </a:gs>
                </a:gsLst>
                <a:lin scaled="0"/>
              </a:gradFill>
            </a:endParaRPr>
          </a:p>
        </p:txBody>
      </p:sp>
      <p:sp>
        <p:nvSpPr>
          <p:cNvPr id="3" name="Subtitle 2"/>
          <p:cNvSpPr>
            <a:spLocks noGrp="1"/>
          </p:cNvSpPr>
          <p:nvPr>
            <p:ph type="subTitle" idx="1"/>
          </p:nvPr>
        </p:nvSpPr>
        <p:spPr/>
        <p:txBody>
          <a:bodyPr>
            <a:normAutofit/>
          </a:bodyPr>
          <a:lstStyle/>
          <a:p>
            <a:r>
              <a:rPr lang="en-US" b="1" dirty="0">
                <a:gradFill>
                  <a:gsLst>
                    <a:gs pos="0">
                      <a:srgbClr val="007BD3"/>
                    </a:gs>
                    <a:gs pos="100000">
                      <a:srgbClr val="034373"/>
                    </a:gs>
                  </a:gsLst>
                  <a:lin scaled="0"/>
                </a:gradFill>
              </a:rPr>
              <a:t>Key Concepts, Frameworks, and Best Practices</a:t>
            </a:r>
            <a:endParaRPr lang="en-US" b="1" dirty="0">
              <a:gradFill>
                <a:gsLst>
                  <a:gs pos="0">
                    <a:srgbClr val="007BD3"/>
                  </a:gs>
                  <a:gs pos="100000">
                    <a:srgbClr val="034373"/>
                  </a:gs>
                </a:gsLst>
                <a:lin scaled="0"/>
              </a:gra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555">
                <a:sym typeface="+mn-ea"/>
              </a:rPr>
              <a:t>The Learning Engagement Framework.</a:t>
            </a:r>
            <a:br>
              <a:rPr lang="en-US" sz="3555"/>
            </a:br>
            <a:r>
              <a:rPr lang="en-US" sz="3555"/>
              <a:t>Examples: </a:t>
            </a:r>
            <a:r>
              <a:rPr lang="en-US" sz="3555">
                <a:sym typeface="+mn-ea"/>
              </a:rPr>
              <a:t>Escape Room Challenge</a:t>
            </a:r>
            <a:endParaRPr lang="en-US" sz="3555">
              <a:sym typeface="+mn-ea"/>
            </a:endParaRPr>
          </a:p>
        </p:txBody>
      </p:sp>
      <p:sp>
        <p:nvSpPr>
          <p:cNvPr id="3" name="Content Placeholder 2"/>
          <p:cNvSpPr>
            <a:spLocks noGrp="1"/>
          </p:cNvSpPr>
          <p:nvPr>
            <p:ph idx="1"/>
          </p:nvPr>
        </p:nvSpPr>
        <p:spPr>
          <a:xfrm>
            <a:off x="457200" y="1600200"/>
            <a:ext cx="8229600" cy="5067300"/>
          </a:xfrm>
        </p:spPr>
        <p:txBody>
          <a:bodyPr>
            <a:noAutofit/>
          </a:bodyPr>
          <a:p>
            <a:r>
              <a:rPr lang="en-US" sz="1900"/>
              <a:t>Designing an   Escape Room   using the   Learning Engagement Framework (LEF)   is a fantastic way to create an interactive and educational experience.</a:t>
            </a:r>
            <a:endParaRPr lang="en-US" sz="1900"/>
          </a:p>
          <a:p>
            <a:r>
              <a:rPr lang="en-US" sz="1900"/>
              <a:t> The LEF focuses on   challenge  ,   interactivity  ,   feedback  , and   storytelling   to enhance player engagement and learning. Here's how you can integrate each element of the LEF into an Escape Room:</a:t>
            </a:r>
            <a:endParaRPr lang="en-US" sz="1900"/>
          </a:p>
          <a:p>
            <a:pPr marL="0" indent="0">
              <a:buNone/>
            </a:pPr>
            <a:r>
              <a:rPr lang="en-US" sz="1900" b="1" i="1"/>
              <a:t>1.   Challenge</a:t>
            </a:r>
            <a:r>
              <a:rPr lang="en-US" sz="1900"/>
              <a:t>  </a:t>
            </a:r>
            <a:endParaRPr lang="en-US" sz="1900"/>
          </a:p>
          <a:p>
            <a:pPr lvl="1"/>
            <a:r>
              <a:rPr lang="en-US" sz="1900"/>
              <a:t>    </a:t>
            </a:r>
            <a:r>
              <a:rPr lang="en-US" sz="1900" b="1" i="1"/>
              <a:t>Definition  :</a:t>
            </a:r>
            <a:r>
              <a:rPr lang="en-US" sz="1900"/>
              <a:t> In LEF, challenge refers to the difficulty level and problem solving aspects of the game.</a:t>
            </a:r>
            <a:endParaRPr lang="en-US" sz="1900"/>
          </a:p>
          <a:p>
            <a:pPr lvl="1"/>
            <a:r>
              <a:rPr lang="en-US" sz="1900"/>
              <a:t>    </a:t>
            </a:r>
            <a:r>
              <a:rPr lang="en-US" sz="1900" b="1" i="1"/>
              <a:t>Application in Escape Room  :</a:t>
            </a:r>
            <a:endParaRPr lang="en-US" sz="1900" b="1" i="1"/>
          </a:p>
          <a:p>
            <a:pPr lvl="2"/>
            <a:r>
              <a:rPr lang="en-US" sz="1900"/>
              <a:t>    Design puzzles that require critical thinking, teamwork, and knowledge application.</a:t>
            </a:r>
            <a:endParaRPr lang="en-US" sz="1900"/>
          </a:p>
          <a:p>
            <a:pPr lvl="2"/>
            <a:r>
              <a:rPr lang="en-US" sz="1900"/>
              <a:t>    Balance the difficulty level so that it keeps participants engaged without causing frustration.</a:t>
            </a:r>
            <a:endParaRPr lang="en-US" sz="1900"/>
          </a:p>
          <a:p>
            <a:pPr lvl="2"/>
            <a:r>
              <a:rPr lang="en-US" sz="1900"/>
              <a:t>    Example: A math based puzzle where players must solve equations to find a code for unlocking a box.    </a:t>
            </a:r>
            <a:endParaRPr lang="en-US" sz="19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555">
                <a:sym typeface="+mn-ea"/>
              </a:rPr>
              <a:t>The Learning Engagement Framework.</a:t>
            </a:r>
            <a:br>
              <a:rPr lang="en-US" sz="3555"/>
            </a:br>
            <a:r>
              <a:rPr lang="en-US" sz="3555"/>
              <a:t>Examples: </a:t>
            </a:r>
            <a:r>
              <a:rPr lang="en-US" sz="3555">
                <a:sym typeface="+mn-ea"/>
              </a:rPr>
              <a:t>Escape Room Challenge</a:t>
            </a:r>
            <a:endParaRPr lang="en-US" sz="3555">
              <a:sym typeface="+mn-ea"/>
            </a:endParaRPr>
          </a:p>
        </p:txBody>
      </p:sp>
      <p:sp>
        <p:nvSpPr>
          <p:cNvPr id="3" name="Content Placeholder 2"/>
          <p:cNvSpPr>
            <a:spLocks noGrp="1"/>
          </p:cNvSpPr>
          <p:nvPr>
            <p:ph idx="1"/>
          </p:nvPr>
        </p:nvSpPr>
        <p:spPr/>
        <p:txBody>
          <a:bodyPr>
            <a:noAutofit/>
          </a:bodyPr>
          <a:p>
            <a:pPr marL="0" indent="0">
              <a:buNone/>
            </a:pPr>
            <a:r>
              <a:rPr lang="en-US" sz="2300" b="1"/>
              <a:t>2.   Interactivity  </a:t>
            </a:r>
            <a:endParaRPr lang="en-US" sz="2300" b="1"/>
          </a:p>
          <a:p>
            <a:pPr lvl="1"/>
            <a:r>
              <a:rPr lang="en-US" sz="2300"/>
              <a:t>    </a:t>
            </a:r>
            <a:r>
              <a:rPr lang="en-US" sz="2300" b="1"/>
              <a:t>Definition  : </a:t>
            </a:r>
            <a:r>
              <a:rPr lang="en-US" sz="2300"/>
              <a:t>Interactivity involves how players engage with the game and its elements.</a:t>
            </a:r>
            <a:endParaRPr lang="en-US" sz="2300"/>
          </a:p>
          <a:p>
            <a:pPr lvl="1"/>
            <a:r>
              <a:rPr lang="en-US" sz="2300"/>
              <a:t>    </a:t>
            </a:r>
            <a:r>
              <a:rPr lang="en-US" sz="2300" b="1"/>
              <a:t>Application in Escape Room  :</a:t>
            </a:r>
            <a:endParaRPr lang="en-US" sz="2300" b="1"/>
          </a:p>
          <a:p>
            <a:pPr lvl="2"/>
            <a:r>
              <a:rPr lang="en-US" sz="2300"/>
              <a:t>    Use interactive props and technology (e.g., RFID tags, smart locks) to make the experience hands on.</a:t>
            </a:r>
            <a:endParaRPr lang="en-US" sz="2300"/>
          </a:p>
          <a:p>
            <a:pPr lvl="2"/>
            <a:r>
              <a:rPr lang="en-US" sz="2300"/>
              <a:t>    Incorporate group activities that require communication and collaboration among players.</a:t>
            </a:r>
            <a:endParaRPr lang="en-US" sz="2300"/>
          </a:p>
          <a:p>
            <a:pPr lvl="2"/>
            <a:r>
              <a:rPr lang="en-US" sz="2300"/>
              <a:t>    Example: A puzzle where players need to use a UV light to reveal hidden messages on the walls </a:t>
            </a:r>
            <a:endParaRPr lang="en-US" sz="2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555">
                <a:sym typeface="+mn-ea"/>
              </a:rPr>
              <a:t>The Learning Engagement Framework.</a:t>
            </a:r>
            <a:br>
              <a:rPr lang="en-US" sz="3555"/>
            </a:br>
            <a:r>
              <a:rPr lang="en-US" sz="3555"/>
              <a:t>Examples: </a:t>
            </a:r>
            <a:r>
              <a:rPr lang="en-US" sz="3555">
                <a:sym typeface="+mn-ea"/>
              </a:rPr>
              <a:t>Escape Room Challenge</a:t>
            </a:r>
            <a:endParaRPr lang="en-US" sz="3555">
              <a:sym typeface="+mn-ea"/>
            </a:endParaRPr>
          </a:p>
        </p:txBody>
      </p:sp>
      <p:sp>
        <p:nvSpPr>
          <p:cNvPr id="3" name="Content Placeholder 2"/>
          <p:cNvSpPr>
            <a:spLocks noGrp="1"/>
          </p:cNvSpPr>
          <p:nvPr>
            <p:ph idx="1"/>
          </p:nvPr>
        </p:nvSpPr>
        <p:spPr/>
        <p:txBody>
          <a:bodyPr>
            <a:normAutofit fontScale="75000"/>
          </a:bodyPr>
          <a:p>
            <a:pPr marL="0" indent="0">
              <a:buNone/>
            </a:pPr>
            <a:r>
              <a:rPr lang="en-US" b="1"/>
              <a:t>    3.   Feedback</a:t>
            </a:r>
            <a:r>
              <a:rPr lang="en-US"/>
              <a:t>  </a:t>
            </a:r>
            <a:endParaRPr lang="en-US"/>
          </a:p>
          <a:p>
            <a:r>
              <a:rPr lang="en-US"/>
              <a:t>   </a:t>
            </a:r>
            <a:r>
              <a:rPr lang="en-US" b="1"/>
              <a:t> Definition  :</a:t>
            </a:r>
            <a:r>
              <a:rPr lang="en-US"/>
              <a:t> Feedback in LEF provides players with information about their progress and helps guide them towards the correct solution.</a:t>
            </a:r>
            <a:endParaRPr lang="en-US"/>
          </a:p>
          <a:p>
            <a:r>
              <a:rPr lang="en-US"/>
              <a:t>   </a:t>
            </a:r>
            <a:r>
              <a:rPr lang="en-US" b="1"/>
              <a:t> Application in Escape Room  :</a:t>
            </a:r>
            <a:endParaRPr lang="en-US" b="1"/>
          </a:p>
          <a:p>
            <a:pPr lvl="1"/>
            <a:r>
              <a:rPr lang="en-US"/>
              <a:t>    Offer immediate, clear feedback when players solve a puzzle correctly (e.g., a door unlocks or a light turns on).</a:t>
            </a:r>
            <a:endParaRPr lang="en-US"/>
          </a:p>
          <a:p>
            <a:pPr lvl="1"/>
            <a:r>
              <a:rPr lang="en-US"/>
              <a:t>    Provide hints or clues if players are stuck, without giving away the answer entirely.</a:t>
            </a:r>
            <a:endParaRPr lang="en-US"/>
          </a:p>
          <a:p>
            <a:pPr lvl="1"/>
            <a:r>
              <a:rPr lang="en-US"/>
              <a:t>    Example: A digital screen that displays encouraging messages or a countdown timer with hints appearing at set intervals.</a:t>
            </a:r>
            <a:endParaRPr lang="en-US"/>
          </a:p>
          <a:p>
            <a:pPr lvl="1"/>
            <a:endParaRPr lang="en-US"/>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555">
                <a:sym typeface="+mn-ea"/>
              </a:rPr>
              <a:t>The Learning Engagement Framework.</a:t>
            </a:r>
            <a:br>
              <a:rPr lang="en-US" sz="3555"/>
            </a:br>
            <a:r>
              <a:rPr lang="en-US" sz="3555"/>
              <a:t>Examples: </a:t>
            </a:r>
            <a:r>
              <a:rPr lang="en-US" sz="3555">
                <a:sym typeface="+mn-ea"/>
              </a:rPr>
              <a:t>Escape Room Challenge</a:t>
            </a:r>
            <a:endParaRPr lang="en-US" sz="3555">
              <a:sym typeface="+mn-ea"/>
            </a:endParaRPr>
          </a:p>
        </p:txBody>
      </p:sp>
      <p:sp>
        <p:nvSpPr>
          <p:cNvPr id="3" name="Content Placeholder 2"/>
          <p:cNvSpPr>
            <a:spLocks noGrp="1"/>
          </p:cNvSpPr>
          <p:nvPr>
            <p:ph idx="1"/>
          </p:nvPr>
        </p:nvSpPr>
        <p:spPr/>
        <p:txBody>
          <a:bodyPr>
            <a:normAutofit fontScale="75000"/>
          </a:bodyPr>
          <a:p>
            <a:pPr marL="0" indent="0">
              <a:buNone/>
            </a:pPr>
            <a:r>
              <a:rPr lang="en-US" b="1"/>
              <a:t>    4.   Storytelling  </a:t>
            </a:r>
            <a:endParaRPr lang="en-US" b="1"/>
          </a:p>
          <a:p>
            <a:r>
              <a:rPr lang="en-US"/>
              <a:t>   </a:t>
            </a:r>
            <a:r>
              <a:rPr lang="en-US" b="1"/>
              <a:t> Definition  :</a:t>
            </a:r>
            <a:r>
              <a:rPr lang="en-US"/>
              <a:t> Storytelling creates a narrative context that gives meaning and motivation to the game.</a:t>
            </a:r>
            <a:endParaRPr lang="en-US"/>
          </a:p>
          <a:p>
            <a:r>
              <a:rPr lang="en-US"/>
              <a:t>  </a:t>
            </a:r>
            <a:r>
              <a:rPr lang="en-US" b="1"/>
              <a:t>  Application in Escape Room  :</a:t>
            </a:r>
            <a:endParaRPr lang="en-US" b="1"/>
          </a:p>
          <a:p>
            <a:pPr lvl="1"/>
            <a:r>
              <a:rPr lang="en-US"/>
              <a:t>    Develop a compelling story that drives the entire escape room experience, giving players a reason to solve puzzles and progress.</a:t>
            </a:r>
            <a:endParaRPr lang="en-US"/>
          </a:p>
          <a:p>
            <a:pPr lvl="1"/>
            <a:r>
              <a:rPr lang="en-US"/>
              <a:t>    Create a scenario that fits the educational theme, such as a historical mystery, a science lab experiment gone wrong, or a mission to save the environment.</a:t>
            </a:r>
            <a:endParaRPr lang="en-US"/>
          </a:p>
          <a:p>
            <a:pPr lvl="1"/>
            <a:r>
              <a:rPr lang="en-US"/>
              <a:t>    Example: Players are astronauts on a spaceship that is losing oxygen. They must solve a series of science based puzzles to repair the life support system and escape before time runs out.</a:t>
            </a:r>
            <a:endParaRPr lang="en-US"/>
          </a:p>
          <a:p>
            <a:pPr lvl="1"/>
            <a:endParaRPr lang="en-US"/>
          </a:p>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110">
                <a:sym typeface="+mn-ea"/>
              </a:rPr>
              <a:t>      Sample Escape Room Concept Using LEF Framework  </a:t>
            </a:r>
            <a:br>
              <a:rPr lang="en-US" sz="3110"/>
            </a:br>
            <a:r>
              <a:rPr lang="en-US" sz="3110">
                <a:sym typeface="+mn-ea"/>
              </a:rPr>
              <a:t>  Title  :  The Time Traveler's Quest </a:t>
            </a:r>
            <a:endParaRPr lang="en-US" sz="3110">
              <a:sym typeface="+mn-ea"/>
            </a:endParaRPr>
          </a:p>
        </p:txBody>
      </p:sp>
      <p:sp>
        <p:nvSpPr>
          <p:cNvPr id="3" name="Content Placeholder 2"/>
          <p:cNvSpPr>
            <a:spLocks noGrp="1"/>
          </p:cNvSpPr>
          <p:nvPr>
            <p:ph idx="1"/>
          </p:nvPr>
        </p:nvSpPr>
        <p:spPr/>
        <p:txBody>
          <a:bodyPr>
            <a:normAutofit fontScale="55000"/>
          </a:bodyPr>
          <a:p>
            <a:endParaRPr lang="en-US"/>
          </a:p>
          <a:p>
            <a:r>
              <a:rPr lang="en-US" b="1"/>
              <a:t>  Storyline (Storytelling)  :</a:t>
            </a:r>
            <a:endParaRPr lang="en-US" b="1"/>
          </a:p>
          <a:p>
            <a:pPr lvl="1"/>
            <a:r>
              <a:rPr lang="en-US"/>
              <a:t>Players find themselves in a mysterious time travel laboratory. The scientist who invented the time machine has disappeared, leaving behind clues and puzzles from different historical eras. The players must solve these puzzles to activate the time machine and escape before the portal closes forever.</a:t>
            </a:r>
            <a:endParaRPr lang="en-US"/>
          </a:p>
          <a:p>
            <a:endParaRPr lang="en-US"/>
          </a:p>
          <a:p>
            <a:r>
              <a:rPr lang="en-US" b="1"/>
              <a:t>  Challenges  :</a:t>
            </a:r>
            <a:endParaRPr lang="en-US" b="1"/>
          </a:p>
          <a:p>
            <a:pPr lvl="1"/>
            <a:r>
              <a:rPr lang="en-US"/>
              <a:t>    Puzzle 1  : Ancient Egypt — Players must solve hieroglyphics to unlock a chest.</a:t>
            </a:r>
            <a:endParaRPr lang="en-US"/>
          </a:p>
          <a:p>
            <a:pPr lvl="1"/>
            <a:r>
              <a:rPr lang="en-US"/>
              <a:t>    Puzzle 2  : Medieval Times — A locked scroll can only be opened by correctly assembling a stained glass window pattern.</a:t>
            </a:r>
            <a:endParaRPr lang="en-US"/>
          </a:p>
          <a:p>
            <a:pPr lvl="1"/>
            <a:r>
              <a:rPr lang="en-US"/>
              <a:t>    Puzzle 3  : The Future — Players need to use augmented reality (AR) devices to decode futuristic symbols and unlock the final door.</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110">
                <a:sym typeface="+mn-ea"/>
              </a:rPr>
              <a:t>      Sample Escape Room Concept Using LEF Framework  </a:t>
            </a:r>
            <a:br>
              <a:rPr lang="en-US" sz="3110"/>
            </a:br>
            <a:r>
              <a:rPr lang="en-US" sz="3110">
                <a:sym typeface="+mn-ea"/>
              </a:rPr>
              <a:t>  Title  :  The Time Traveler's Quest </a:t>
            </a:r>
            <a:endParaRPr lang="en-US" sz="3110">
              <a:sym typeface="+mn-ea"/>
            </a:endParaRPr>
          </a:p>
        </p:txBody>
      </p:sp>
      <p:sp>
        <p:nvSpPr>
          <p:cNvPr id="3" name="Content Placeholder 2"/>
          <p:cNvSpPr>
            <a:spLocks noGrp="1"/>
          </p:cNvSpPr>
          <p:nvPr>
            <p:ph idx="1"/>
          </p:nvPr>
        </p:nvSpPr>
        <p:spPr/>
        <p:txBody>
          <a:bodyPr>
            <a:normAutofit fontScale="65000"/>
          </a:bodyPr>
          <a:p>
            <a:pPr marL="0" indent="0">
              <a:buNone/>
            </a:pPr>
            <a:endParaRPr lang="en-US"/>
          </a:p>
          <a:p>
            <a:r>
              <a:rPr lang="en-US" b="1"/>
              <a:t>  Interactivity  :</a:t>
            </a:r>
            <a:endParaRPr lang="en-US"/>
          </a:p>
          <a:p>
            <a:pPr lvl="1"/>
            <a:r>
              <a:rPr lang="en-US"/>
              <a:t>  Players interact with physical objects (e.g., ancient scrolls, digital tablets) and digital elements (AR apps).</a:t>
            </a:r>
            <a:endParaRPr lang="en-US"/>
          </a:p>
          <a:p>
            <a:pPr lvl="1"/>
            <a:r>
              <a:rPr lang="en-US"/>
              <a:t>  Teams must communicate to solve multi step puzzles that require actions in different parts of the room.</a:t>
            </a:r>
            <a:endParaRPr lang="en-US"/>
          </a:p>
          <a:p>
            <a:pPr lvl="1"/>
            <a:endParaRPr lang="en-US"/>
          </a:p>
          <a:p>
            <a:r>
              <a:rPr lang="en-US" b="1"/>
              <a:t>  Feedback  :</a:t>
            </a:r>
            <a:endParaRPr lang="en-US" b="1"/>
          </a:p>
          <a:p>
            <a:pPr lvl="1"/>
            <a:r>
              <a:rPr lang="en-US"/>
              <a:t>  A digital screen shows a timer and offers hints based on player progress.</a:t>
            </a:r>
            <a:endParaRPr lang="en-US"/>
          </a:p>
          <a:p>
            <a:pPr lvl="1"/>
            <a:r>
              <a:rPr lang="en-US"/>
              <a:t>  Hidden audio cues provide subtle guidance if players are struggling.</a:t>
            </a:r>
            <a:endParaRPr lang="en-US"/>
          </a:p>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sz="3110">
                <a:sym typeface="+mn-ea"/>
              </a:rPr>
              <a:t>      Sample Escape Room Concept Using LEF Framework  </a:t>
            </a:r>
            <a:br>
              <a:rPr lang="en-US" sz="3110"/>
            </a:br>
            <a:r>
              <a:rPr lang="en-US" sz="3110">
                <a:sym typeface="+mn-ea"/>
              </a:rPr>
              <a:t>  Title  :  The Time Traveler's Quest </a:t>
            </a:r>
            <a:endParaRPr lang="en-US" sz="3110">
              <a:sym typeface="+mn-ea"/>
            </a:endParaRPr>
          </a:p>
        </p:txBody>
      </p:sp>
      <p:sp>
        <p:nvSpPr>
          <p:cNvPr id="3" name="Content Placeholder 2"/>
          <p:cNvSpPr>
            <a:spLocks noGrp="1"/>
          </p:cNvSpPr>
          <p:nvPr>
            <p:ph idx="1"/>
          </p:nvPr>
        </p:nvSpPr>
        <p:spPr/>
        <p:txBody>
          <a:bodyPr>
            <a:noAutofit/>
          </a:bodyPr>
          <a:p>
            <a:r>
              <a:rPr lang="en-US" sz="2300" b="1"/>
              <a:t>  Learning Objectives  :</a:t>
            </a:r>
            <a:endParaRPr lang="en-US" sz="2300"/>
          </a:p>
          <a:p>
            <a:pPr lvl="1"/>
            <a:r>
              <a:rPr lang="en-US" sz="2300"/>
              <a:t>  Enhance problem solving skills through historical and futuristic puzzles.</a:t>
            </a:r>
            <a:endParaRPr lang="en-US" sz="2300"/>
          </a:p>
          <a:p>
            <a:pPr lvl="1"/>
            <a:r>
              <a:rPr lang="en-US" sz="2300"/>
              <a:t>  Promote teamwork and communication in a high pressure environment.</a:t>
            </a:r>
            <a:endParaRPr lang="en-US" sz="2300"/>
          </a:p>
          <a:p>
            <a:pPr lvl="1"/>
            <a:r>
              <a:rPr lang="en-US" sz="2300"/>
              <a:t>  Teach historical facts and scientific concepts through immersive experiences.</a:t>
            </a:r>
            <a:endParaRPr lang="en-US" sz="2300"/>
          </a:p>
          <a:p>
            <a:endParaRPr lang="en-US" sz="2300"/>
          </a:p>
          <a:p>
            <a:r>
              <a:rPr lang="en-US" sz="2300"/>
              <a:t>By incorporating the elements of the LEF framework, this Escape Room design becomes engaging, educational, and memorable, providing a balanced mix of learning and fun.</a:t>
            </a:r>
            <a:endParaRPr lang="en-US" sz="23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r>
              <a:t>Serious games are powerful tools for education and training.</a:t>
            </a:r>
          </a:p>
          <a:p>
            <a:r>
              <a:t>Using structured frameworks enhances the design process.</a:t>
            </a:r>
          </a:p>
          <a:p>
            <a:r>
              <a:t>Effective games align gameplay with learning outcomes and provide meaningful engagement.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lang="en-US"/>
              <a:t>Goal of Educational Games</a:t>
            </a:r>
            <a:endParaRPr lang="en-US"/>
          </a:p>
        </p:txBody>
      </p:sp>
      <p:sp>
        <p:nvSpPr>
          <p:cNvPr id="3" name="Content Placeholder 2"/>
          <p:cNvSpPr>
            <a:spLocks noGrp="1"/>
          </p:cNvSpPr>
          <p:nvPr>
            <p:ph idx="1"/>
          </p:nvPr>
        </p:nvSpPr>
        <p:spPr/>
        <p:txBody>
          <a:bodyPr/>
          <a:lstStyle/>
          <a:p>
            <a:r>
              <a:t> </a:t>
            </a:r>
            <a:r>
              <a:rPr lang="en-US"/>
              <a:t>The main goal of educational game is to e</a:t>
            </a:r>
            <a:r>
              <a:t>ngage users, enhance learning, or promote behavioral change.</a:t>
            </a:r>
          </a:p>
          <a:p>
            <a:r>
              <a:t>Examples</a:t>
            </a:r>
            <a:r>
              <a:rPr lang="en-US"/>
              <a:t>: </a:t>
            </a:r>
            <a:r>
              <a:t>Kahoot!, training simulations, health awareness games</a:t>
            </a:r>
            <a:r>
              <a:rPr lang="en-US"/>
              <a:t>, cool math games,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Importance of Frameworks in Game Design</a:t>
            </a:r>
          </a:p>
        </p:txBody>
      </p:sp>
      <p:sp>
        <p:nvSpPr>
          <p:cNvPr id="3" name="Content Placeholder 2"/>
          <p:cNvSpPr>
            <a:spLocks noGrp="1"/>
          </p:cNvSpPr>
          <p:nvPr>
            <p:ph idx="1"/>
          </p:nvPr>
        </p:nvSpPr>
        <p:spPr/>
        <p:txBody>
          <a:bodyPr>
            <a:normAutofit lnSpcReduction="20000"/>
          </a:bodyPr>
          <a:lstStyle/>
          <a:p>
            <a:r>
              <a:rPr b="1">
                <a:solidFill>
                  <a:schemeClr val="accent2">
                    <a:lumMod val="75000"/>
                  </a:schemeClr>
                </a:solidFill>
              </a:rPr>
              <a:t>Guidance:</a:t>
            </a:r>
            <a:r>
              <a:t> Provide a structured approach for design.</a:t>
            </a:r>
          </a:p>
          <a:p>
            <a:r>
              <a:rPr b="1">
                <a:solidFill>
                  <a:schemeClr val="accent2">
                    <a:lumMod val="75000"/>
                  </a:schemeClr>
                </a:solidFill>
              </a:rPr>
              <a:t>Consistency:</a:t>
            </a:r>
            <a:r>
              <a:t> Ensure games meet educational and engagement goals.</a:t>
            </a:r>
          </a:p>
          <a:p>
            <a:r>
              <a:rPr b="1">
                <a:solidFill>
                  <a:schemeClr val="accent2">
                    <a:lumMod val="75000"/>
                  </a:schemeClr>
                </a:solidFill>
              </a:rPr>
              <a:t>Efficiency:</a:t>
            </a:r>
            <a:r>
              <a:t> Streamline the development process.</a:t>
            </a:r>
          </a:p>
          <a:p>
            <a:r>
              <a:rPr b="1">
                <a:solidFill>
                  <a:schemeClr val="accent2">
                    <a:lumMod val="75000"/>
                  </a:schemeClr>
                </a:solidFill>
              </a:rPr>
              <a:t>Evaluation:</a:t>
            </a:r>
            <a:r>
              <a:t> Offer criteria for assessing effectiveness.</a:t>
            </a:r>
          </a:p>
          <a:p>
            <a:r>
              <a:rPr lang="en-US"/>
              <a:t>The following slides list of </a:t>
            </a:r>
            <a:r>
              <a:rPr lang="en-US" b="1" i="1"/>
              <a:t>k</a:t>
            </a:r>
            <a:r>
              <a:rPr b="1" i="1"/>
              <a:t>ey </a:t>
            </a:r>
            <a:r>
              <a:rPr lang="en-US" b="1" i="1"/>
              <a:t>f</a:t>
            </a:r>
            <a:r>
              <a:rPr b="1" i="1"/>
              <a:t>rameworks</a:t>
            </a:r>
            <a:r>
              <a:t> for </a:t>
            </a:r>
            <a:r>
              <a:rPr lang="en-US"/>
              <a:t>d</a:t>
            </a:r>
            <a:r>
              <a:t>esigning </a:t>
            </a:r>
            <a:r>
              <a:rPr lang="en-US"/>
              <a:t>s</a:t>
            </a:r>
            <a:r>
              <a:t>erious Games</a:t>
            </a:r>
            <a:r>
              <a:rPr lang="en-US"/>
              <a:t>.</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lstStyle/>
          <a:p>
            <a:r>
              <a:rPr lang="en-US"/>
              <a:t>1: </a:t>
            </a:r>
            <a:r>
              <a:t>The Serious Game Design Framework (SGDF)</a:t>
            </a:r>
          </a:p>
        </p:txBody>
      </p:sp>
      <p:sp>
        <p:nvSpPr>
          <p:cNvPr id="3" name="Content Placeholder 2"/>
          <p:cNvSpPr>
            <a:spLocks noGrp="1"/>
          </p:cNvSpPr>
          <p:nvPr>
            <p:ph idx="1"/>
          </p:nvPr>
        </p:nvSpPr>
        <p:spPr>
          <a:xfrm>
            <a:off x="178435" y="1540510"/>
            <a:ext cx="8508365" cy="4526280"/>
          </a:xfrm>
        </p:spPr>
        <p:txBody>
          <a:bodyPr>
            <a:noAutofit/>
          </a:bodyPr>
          <a:lstStyle/>
          <a:p>
            <a:r>
              <a:rPr sz="2300"/>
              <a:t>Components</a:t>
            </a:r>
            <a:r>
              <a:rPr lang="en-US" sz="2300"/>
              <a:t>: these are elements that make up the game design. </a:t>
            </a:r>
            <a:endParaRPr lang="en-US" sz="2300"/>
          </a:p>
          <a:p>
            <a:r>
              <a:rPr lang="en-US" sz="2300"/>
              <a:t>Help to guide the development of SG by ensuring that both the educational objectives and the game mechanics work together effectively. </a:t>
            </a:r>
            <a:endParaRPr lang="en-US" sz="2300"/>
          </a:p>
          <a:p>
            <a:r>
              <a:rPr lang="en-US" sz="2300" b="1"/>
              <a:t>Game Components:</a:t>
            </a:r>
            <a:endParaRPr lang="en-US" sz="2300"/>
          </a:p>
          <a:p>
            <a:pPr lvl="1"/>
            <a:r>
              <a:rPr sz="2300" b="1" i="1">
                <a:solidFill>
                  <a:schemeClr val="accent2">
                    <a:lumMod val="75000"/>
                  </a:schemeClr>
                </a:solidFill>
              </a:rPr>
              <a:t>Learning Objectives: </a:t>
            </a:r>
            <a:r>
              <a:rPr sz="2300"/>
              <a:t>Define user learning goals.</a:t>
            </a:r>
            <a:endParaRPr sz="2300"/>
          </a:p>
          <a:p>
            <a:pPr lvl="1"/>
            <a:r>
              <a:rPr sz="2300" b="1" i="1">
                <a:solidFill>
                  <a:schemeClr val="accent2">
                    <a:lumMod val="75000"/>
                  </a:schemeClr>
                </a:solidFill>
              </a:rPr>
              <a:t>Target Audience:</a:t>
            </a:r>
            <a:r>
              <a:rPr sz="2300"/>
              <a:t> Identify who the game is for.</a:t>
            </a:r>
            <a:endParaRPr sz="2300"/>
          </a:p>
          <a:p>
            <a:pPr lvl="1"/>
            <a:r>
              <a:rPr sz="2300" b="1" i="1">
                <a:solidFill>
                  <a:schemeClr val="accent2">
                    <a:lumMod val="75000"/>
                  </a:schemeClr>
                </a:solidFill>
              </a:rPr>
              <a:t>Game Mechanics:</a:t>
            </a:r>
            <a:r>
              <a:rPr sz="2300"/>
              <a:t> Rules and challenges of the game.</a:t>
            </a:r>
            <a:endParaRPr sz="2300"/>
          </a:p>
          <a:p>
            <a:pPr lvl="1"/>
            <a:r>
              <a:rPr sz="2300" b="1" i="1">
                <a:solidFill>
                  <a:schemeClr val="accent2">
                    <a:lumMod val="75000"/>
                  </a:schemeClr>
                </a:solidFill>
              </a:rPr>
              <a:t>Assessment:</a:t>
            </a:r>
            <a:r>
              <a:rPr sz="2300"/>
              <a:t> Methods for evaluating learning and engagement.</a:t>
            </a:r>
            <a:endParaRPr sz="2300"/>
          </a:p>
          <a:p>
            <a:pPr lvl="1"/>
            <a:r>
              <a:rPr sz="2300" b="1" i="1">
                <a:solidFill>
                  <a:schemeClr val="accent2">
                    <a:lumMod val="75000"/>
                  </a:schemeClr>
                </a:solidFill>
              </a:rPr>
              <a:t>Application:</a:t>
            </a:r>
            <a:r>
              <a:rPr sz="2300"/>
              <a:t> Aligns game mechanics with educational outcomes.</a:t>
            </a:r>
            <a:endParaRPr sz="2300"/>
          </a:p>
          <a:p>
            <a:pPr lvl="1"/>
            <a:r>
              <a:rPr sz="2300" b="1" i="1">
                <a:solidFill>
                  <a:srgbClr val="C00000"/>
                </a:solidFill>
              </a:rPr>
              <a:t>User Interface and User Experience (UI/UX</a:t>
            </a:r>
            <a:r>
              <a:rPr lang="en-US" sz="2300" b="1" i="1">
                <a:solidFill>
                  <a:srgbClr val="C00000"/>
                </a:solidFill>
              </a:rPr>
              <a:t>)</a:t>
            </a:r>
            <a:endParaRPr lang="en-US" sz="2300" b="1" i="1">
              <a:solidFill>
                <a:srgbClr val="C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2. The Game Design Document (GDD)</a:t>
            </a:r>
          </a:p>
        </p:txBody>
      </p:sp>
      <p:sp>
        <p:nvSpPr>
          <p:cNvPr id="3" name="Content Placeholder 2"/>
          <p:cNvSpPr>
            <a:spLocks noGrp="1"/>
          </p:cNvSpPr>
          <p:nvPr>
            <p:ph idx="1"/>
          </p:nvPr>
        </p:nvSpPr>
        <p:spPr>
          <a:xfrm>
            <a:off x="457200" y="1659890"/>
            <a:ext cx="8229600" cy="4525963"/>
          </a:xfrm>
        </p:spPr>
        <p:txBody>
          <a:bodyPr>
            <a:normAutofit fontScale="90000"/>
          </a:bodyPr>
          <a:lstStyle/>
          <a:p>
            <a:r>
              <a:rPr sz="3430" b="1" i="1"/>
              <a:t>Purpose:</a:t>
            </a:r>
            <a:r>
              <a:rPr sz="3430"/>
              <a:t> A detailed blueprint outlining all design aspects.</a:t>
            </a:r>
            <a:endParaRPr sz="3430"/>
          </a:p>
          <a:p>
            <a:r>
              <a:rPr sz="3430" b="1" i="1"/>
              <a:t>Sections:</a:t>
            </a:r>
            <a:endParaRPr sz="3430"/>
          </a:p>
          <a:p>
            <a:pPr lvl="1"/>
            <a:r>
              <a:rPr sz="2995" b="1" i="1">
                <a:solidFill>
                  <a:srgbClr val="C00000"/>
                </a:solidFill>
              </a:rPr>
              <a:t> Concept: </a:t>
            </a:r>
            <a:r>
              <a:rPr sz="2995"/>
              <a:t>Overview of the game’s purpose.</a:t>
            </a:r>
            <a:endParaRPr sz="2995"/>
          </a:p>
          <a:p>
            <a:pPr lvl="1"/>
            <a:r>
              <a:rPr sz="2995" b="1" i="1">
                <a:solidFill>
                  <a:srgbClr val="C00000"/>
                </a:solidFill>
              </a:rPr>
              <a:t> Gameplay Mechanics:</a:t>
            </a:r>
            <a:r>
              <a:rPr sz="2995"/>
              <a:t> Rules and interactions.</a:t>
            </a:r>
            <a:endParaRPr sz="2995"/>
          </a:p>
          <a:p>
            <a:pPr lvl="1"/>
            <a:r>
              <a:rPr sz="2995" b="1" i="1">
                <a:solidFill>
                  <a:srgbClr val="C00000"/>
                </a:solidFill>
              </a:rPr>
              <a:t> Art and Aesthetics: Visual and audio elements.</a:t>
            </a:r>
            <a:endParaRPr sz="2995" b="1" i="1">
              <a:solidFill>
                <a:srgbClr val="C00000"/>
              </a:solidFill>
            </a:endParaRPr>
          </a:p>
          <a:p>
            <a:pPr lvl="1"/>
            <a:r>
              <a:rPr sz="2995" b="1" i="1">
                <a:solidFill>
                  <a:srgbClr val="C00000"/>
                </a:solidFill>
              </a:rPr>
              <a:t> Technology:</a:t>
            </a:r>
            <a:r>
              <a:rPr sz="2995"/>
              <a:t> Tools and platforms used for development.</a:t>
            </a:r>
            <a:endParaRPr sz="2995"/>
          </a:p>
          <a:p>
            <a:pPr lvl="1"/>
            <a:r>
              <a:rPr sz="2995" b="1" i="1">
                <a:solidFill>
                  <a:srgbClr val="C00000"/>
                </a:solidFill>
              </a:rPr>
              <a:t>Benefits:</a:t>
            </a:r>
            <a:r>
              <a:rPr sz="2995"/>
              <a:t> Facilitates team communication.</a:t>
            </a:r>
            <a:endParaRPr sz="2995"/>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3. The Learning Engagement Framework (LEF)</a:t>
            </a:r>
          </a:p>
        </p:txBody>
      </p:sp>
      <p:sp>
        <p:nvSpPr>
          <p:cNvPr id="3" name="Content Placeholder 2"/>
          <p:cNvSpPr>
            <a:spLocks noGrp="1"/>
          </p:cNvSpPr>
          <p:nvPr>
            <p:ph idx="1"/>
          </p:nvPr>
        </p:nvSpPr>
        <p:spPr/>
        <p:txBody>
          <a:bodyPr/>
          <a:lstStyle/>
          <a:p>
            <a:r>
              <a:rPr sz="2800" b="1" i="1"/>
              <a:t>Focus:</a:t>
            </a:r>
            <a:r>
              <a:rPr sz="2800"/>
              <a:t> Emphasizes player engagement and</a:t>
            </a:r>
            <a:r>
              <a:rPr lang="en-US" sz="2800"/>
              <a:t> </a:t>
            </a:r>
            <a:r>
              <a:rPr sz="2800"/>
              <a:t>motivation.</a:t>
            </a:r>
            <a:endParaRPr sz="2800"/>
          </a:p>
          <a:p>
            <a:r>
              <a:rPr sz="2800" b="1" i="1"/>
              <a:t>Elements:</a:t>
            </a:r>
            <a:endParaRPr sz="2800"/>
          </a:p>
          <a:p>
            <a:pPr marL="457200" lvl="1" indent="0">
              <a:buNone/>
            </a:pPr>
            <a:r>
              <a:rPr sz="2450"/>
              <a:t> </a:t>
            </a:r>
            <a:r>
              <a:rPr sz="2450" b="1">
                <a:solidFill>
                  <a:srgbClr val="C00000"/>
                </a:solidFill>
              </a:rPr>
              <a:t>   Challenge:</a:t>
            </a:r>
            <a:r>
              <a:rPr sz="2450"/>
              <a:t> Balance difficulty to maintain interest.</a:t>
            </a:r>
            <a:endParaRPr sz="2450"/>
          </a:p>
          <a:p>
            <a:pPr marL="457200" lvl="1" indent="0">
              <a:buNone/>
            </a:pPr>
            <a:r>
              <a:rPr sz="2450"/>
              <a:t>  </a:t>
            </a:r>
            <a:r>
              <a:rPr sz="2450" b="1">
                <a:solidFill>
                  <a:srgbClr val="C00000"/>
                </a:solidFill>
              </a:rPr>
              <a:t> </a:t>
            </a:r>
            <a:r>
              <a:rPr sz="2450" b="1">
                <a:solidFill>
                  <a:srgbClr val="C00000"/>
                </a:solidFill>
              </a:rPr>
              <a:t> Interactivity:</a:t>
            </a:r>
            <a:r>
              <a:rPr sz="2450"/>
              <a:t> Opportunities for user interaction.</a:t>
            </a:r>
            <a:endParaRPr sz="2450"/>
          </a:p>
          <a:p>
            <a:pPr marL="457200" lvl="1" indent="0">
              <a:buNone/>
            </a:pPr>
            <a:r>
              <a:rPr sz="2450"/>
              <a:t>  </a:t>
            </a:r>
            <a:r>
              <a:rPr sz="2450" b="1">
                <a:solidFill>
                  <a:srgbClr val="C00000"/>
                </a:solidFill>
              </a:rPr>
              <a:t> </a:t>
            </a:r>
            <a:r>
              <a:rPr sz="2450" b="1">
                <a:solidFill>
                  <a:srgbClr val="C00000"/>
                </a:solidFill>
              </a:rPr>
              <a:t> Feedback:</a:t>
            </a:r>
            <a:r>
              <a:rPr sz="2450"/>
              <a:t> Meaningful and timely feedback.</a:t>
            </a:r>
            <a:endParaRPr sz="2450"/>
          </a:p>
          <a:p>
            <a:pPr marL="457200" lvl="1" indent="0">
              <a:buNone/>
            </a:pPr>
            <a:r>
              <a:rPr sz="2450"/>
              <a:t> </a:t>
            </a:r>
            <a:r>
              <a:rPr sz="2450" b="1">
                <a:solidFill>
                  <a:srgbClr val="C00000"/>
                </a:solidFill>
              </a:rPr>
              <a:t> </a:t>
            </a:r>
            <a:r>
              <a:rPr sz="2450" b="1">
                <a:solidFill>
                  <a:srgbClr val="C00000"/>
                </a:solidFill>
              </a:rPr>
              <a:t> Storytelling: </a:t>
            </a:r>
            <a:r>
              <a:rPr sz="2450"/>
              <a:t>Engaging narrative to motivate users.</a:t>
            </a:r>
            <a:endParaRPr sz="2450"/>
          </a:p>
          <a:p>
            <a:pPr marL="457200" lvl="1" indent="0">
              <a:buNone/>
            </a:pPr>
            <a:r>
              <a:rPr sz="2450" b="1">
                <a:solidFill>
                  <a:srgbClr val="C00000"/>
                </a:solidFill>
              </a:rPr>
              <a:t>  Outcome:</a:t>
            </a:r>
            <a:r>
              <a:rPr sz="2450"/>
              <a:t> Promotes deeper learning and sustained engagement.</a:t>
            </a:r>
            <a:endParaRPr sz="245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sz="3200"/>
              <a:t>4. The Design Based Implementation Research (DBIR) Framework</a:t>
            </a:r>
            <a:endParaRPr sz="3200"/>
          </a:p>
        </p:txBody>
      </p:sp>
      <p:sp>
        <p:nvSpPr>
          <p:cNvPr id="3" name="Content Placeholder 2"/>
          <p:cNvSpPr>
            <a:spLocks noGrp="1"/>
          </p:cNvSpPr>
          <p:nvPr>
            <p:ph idx="1"/>
          </p:nvPr>
        </p:nvSpPr>
        <p:spPr/>
        <p:txBody>
          <a:bodyPr>
            <a:normAutofit/>
          </a:bodyPr>
          <a:lstStyle/>
          <a:p>
            <a:r>
              <a:rPr b="1"/>
              <a:t>Approach:</a:t>
            </a:r>
            <a:r>
              <a:t> Iterative design integrating research and practice.</a:t>
            </a:r>
          </a:p>
          <a:p>
            <a:r>
              <a:rPr b="1"/>
              <a:t>Phases:</a:t>
            </a:r>
            <a:endParaRPr b="1"/>
          </a:p>
          <a:p>
            <a:pPr marL="457200" lvl="1" indent="0">
              <a:buNone/>
            </a:pPr>
            <a:r>
              <a:t>  </a:t>
            </a:r>
            <a:r>
              <a:rPr b="1">
                <a:solidFill>
                  <a:srgbClr val="C00000"/>
                </a:solidFill>
              </a:rPr>
              <a:t>Exploration:</a:t>
            </a:r>
            <a:r>
              <a:t> Identify educational needs.</a:t>
            </a:r>
          </a:p>
          <a:p>
            <a:pPr marL="457200" lvl="1" indent="0">
              <a:buNone/>
            </a:pPr>
            <a:r>
              <a:t>  </a:t>
            </a:r>
            <a:r>
              <a:rPr b="1">
                <a:solidFill>
                  <a:srgbClr val="C00000"/>
                </a:solidFill>
              </a:rPr>
              <a:t>Design:</a:t>
            </a:r>
            <a:r>
              <a:t> Develop concepts and prototypes.</a:t>
            </a:r>
          </a:p>
          <a:p>
            <a:pPr marL="457200" lvl="1" indent="0">
              <a:buNone/>
            </a:pPr>
            <a:r>
              <a:t>  </a:t>
            </a:r>
            <a:r>
              <a:rPr b="1">
                <a:solidFill>
                  <a:srgbClr val="C00000"/>
                </a:solidFill>
              </a:rPr>
              <a:t>Implementation:</a:t>
            </a:r>
            <a:r>
              <a:t> Launch and gather feedback.</a:t>
            </a:r>
          </a:p>
          <a:p>
            <a:pPr marL="457200" lvl="1" indent="0">
              <a:buNone/>
            </a:pPr>
            <a:r>
              <a:t>  </a:t>
            </a:r>
            <a:r>
              <a:rPr b="1">
                <a:solidFill>
                  <a:srgbClr val="C00000"/>
                </a:solidFill>
              </a:rPr>
              <a:t>Iteration:</a:t>
            </a:r>
            <a:r>
              <a:t> Refine based on feedback and research.</a:t>
            </a:r>
          </a:p>
          <a:p>
            <a:pPr marL="457200" lvl="1" indent="0">
              <a:buNone/>
            </a:pPr>
            <a:r>
              <a:rPr lang="en-US" b="1">
                <a:solidFill>
                  <a:srgbClr val="C00000"/>
                </a:solidFill>
              </a:rPr>
              <a:t>  </a:t>
            </a:r>
            <a:r>
              <a:rPr b="1">
                <a:solidFill>
                  <a:srgbClr val="C00000"/>
                </a:solidFill>
              </a:rPr>
              <a:t>Goal:</a:t>
            </a:r>
            <a:r>
              <a:t> Create scalable and effective serious games.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sz="3200"/>
              <a:t>Best Practices in Serious Game Design</a:t>
            </a:r>
            <a:endParaRPr sz="3200"/>
          </a:p>
        </p:txBody>
      </p:sp>
      <p:sp>
        <p:nvSpPr>
          <p:cNvPr id="3" name="Content Placeholder 2"/>
          <p:cNvSpPr>
            <a:spLocks noGrp="1"/>
          </p:cNvSpPr>
          <p:nvPr>
            <p:ph idx="1"/>
          </p:nvPr>
        </p:nvSpPr>
        <p:spPr/>
        <p:txBody>
          <a:bodyPr>
            <a:noAutofit/>
          </a:bodyPr>
          <a:lstStyle/>
          <a:p>
            <a:r>
              <a:rPr sz="2800" b="1">
                <a:solidFill>
                  <a:srgbClr val="C00000"/>
                </a:solidFill>
              </a:rPr>
              <a:t>User Centered Design: </a:t>
            </a:r>
            <a:r>
              <a:rPr sz="2800"/>
              <a:t>Involve end users in the process.</a:t>
            </a:r>
            <a:endParaRPr sz="2800"/>
          </a:p>
          <a:p>
            <a:r>
              <a:rPr sz="2800" b="1">
                <a:solidFill>
                  <a:srgbClr val="C00000"/>
                </a:solidFill>
              </a:rPr>
              <a:t>Iterative Development:</a:t>
            </a:r>
            <a:r>
              <a:rPr sz="2800"/>
              <a:t> Use feedback loops for </a:t>
            </a:r>
            <a:r>
              <a:rPr sz="2800" b="1">
                <a:solidFill>
                  <a:srgbClr val="C00000"/>
                </a:solidFill>
              </a:rPr>
              <a:t>refinement</a:t>
            </a:r>
            <a:r>
              <a:rPr sz="2800"/>
              <a:t>.</a:t>
            </a:r>
            <a:endParaRPr sz="2800"/>
          </a:p>
          <a:p>
            <a:r>
              <a:rPr sz="2800" b="1">
                <a:solidFill>
                  <a:srgbClr val="C00000"/>
                </a:solidFill>
              </a:rPr>
              <a:t>Interdisciplinary Collaboration:</a:t>
            </a:r>
            <a:r>
              <a:rPr sz="2800"/>
              <a:t> Work with experts in various fields.</a:t>
            </a:r>
            <a:endParaRPr sz="2800"/>
          </a:p>
          <a:p>
            <a:r>
              <a:rPr sz="2800" b="1">
                <a:solidFill>
                  <a:srgbClr val="C00000"/>
                </a:solidFill>
              </a:rPr>
              <a:t>Clear Objectives:</a:t>
            </a:r>
            <a:r>
              <a:rPr sz="2800"/>
              <a:t> Define measurable learning outcomes.</a:t>
            </a:r>
            <a:endParaRPr sz="2800"/>
          </a:p>
          <a:p>
            <a:r>
              <a:rPr sz="2800" b="1">
                <a:solidFill>
                  <a:srgbClr val="C00000"/>
                </a:solidFill>
              </a:rPr>
              <a:t>Accessibility: </a:t>
            </a:r>
            <a:r>
              <a:rPr sz="2800"/>
              <a:t>Design for diverse audiences, including those with disabilities.</a:t>
            </a:r>
            <a:endParaRPr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Challenges in Designing Serious Games</a:t>
            </a:r>
          </a:p>
        </p:txBody>
      </p:sp>
      <p:sp>
        <p:nvSpPr>
          <p:cNvPr id="3" name="Content Placeholder 2"/>
          <p:cNvSpPr>
            <a:spLocks noGrp="1"/>
          </p:cNvSpPr>
          <p:nvPr>
            <p:ph idx="1"/>
          </p:nvPr>
        </p:nvSpPr>
        <p:spPr/>
        <p:txBody>
          <a:bodyPr/>
          <a:lstStyle/>
          <a:p>
            <a:r>
              <a:rPr b="1">
                <a:solidFill>
                  <a:srgbClr val="C00000"/>
                </a:solidFill>
              </a:rPr>
              <a:t>Balancing Fun and Learning:</a:t>
            </a:r>
            <a:r>
              <a:t> Ensuring both educational value and engagement.</a:t>
            </a:r>
          </a:p>
          <a:p>
            <a:r>
              <a:rPr b="1">
                <a:solidFill>
                  <a:srgbClr val="C00000"/>
                </a:solidFill>
              </a:rPr>
              <a:t>Measuring Effectiveness:</a:t>
            </a:r>
            <a:r>
              <a:t> Establishing metrics for evaluation.</a:t>
            </a:r>
          </a:p>
          <a:p>
            <a:r>
              <a:rPr b="1">
                <a:solidFill>
                  <a:srgbClr val="C00000"/>
                </a:solidFill>
              </a:rPr>
              <a:t>Resource Constraints:</a:t>
            </a:r>
            <a:r>
              <a:t> Managing limited budgets and time.</a:t>
            </a:r>
          </a:p>
          <a:p>
            <a:r>
              <a:rPr b="1">
                <a:solidFill>
                  <a:srgbClr val="C00000"/>
                </a:solidFill>
              </a:rPr>
              <a:t>Technological Limitations: </a:t>
            </a:r>
            <a:r>
              <a:t>Adapting to rapidly changing technology.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7562</Words>
  <Application>WPS Presentation</Application>
  <PresentationFormat>On-screen Show (4:3)</PresentationFormat>
  <Paragraphs>152</Paragraphs>
  <Slides>17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17</vt:i4>
      </vt:variant>
    </vt:vector>
  </HeadingPairs>
  <TitlesOfParts>
    <vt:vector size="25" baseType="lpstr">
      <vt:lpstr>Arial</vt:lpstr>
      <vt:lpstr>SimSun</vt:lpstr>
      <vt:lpstr>Wingdings</vt:lpstr>
      <vt:lpstr>Arial</vt:lpstr>
      <vt:lpstr>Calibri</vt:lpstr>
      <vt:lpstr>Microsoft YaHei</vt:lpstr>
      <vt:lpstr>Arial Unicode MS</vt:lpstr>
      <vt:lpstr>Office Theme</vt:lpstr>
      <vt:lpstr>Designing and Implementing Serious Games in Education</vt:lpstr>
      <vt:lpstr>Introduction to Serious Games</vt:lpstr>
      <vt:lpstr>Importance of Frameworks in Game Design</vt:lpstr>
      <vt:lpstr>1. The Serious Game Design Framework (SGDF)</vt:lpstr>
      <vt:lpstr>2. The Game Design Document (GDD)</vt:lpstr>
      <vt:lpstr>3. The Learning Engagement Framework (LEF)</vt:lpstr>
      <vt:lpstr>4. The Design-Based Implementation Research (DBIR) Framework</vt:lpstr>
      <vt:lpstr>Best Practices in Serious Game Design</vt:lpstr>
      <vt:lpstr>Challenges in Designing Serious Games</vt:lpstr>
      <vt:lpstr>The Learning Engagement Framework. Example: Escape Room Challenge</vt:lpstr>
      <vt:lpstr>The Learning Engagement Framework. Examples: Escape Room Challenge</vt:lpstr>
      <vt:lpstr>The Learning Engagement Framework. Examples: Escape Room Challenge</vt:lpstr>
      <vt:lpstr>The Learning Engagement Framework. Examples: Escape Room Challenge</vt:lpstr>
      <vt:lpstr>      Sample Escape Room Concept Using LEF Framework     Title  :  The Time Traveler's Quest </vt:lpstr>
      <vt:lpstr>      Sample Escape Room Concept Using LEF Framework     Title  :  The Time Traveler's Quest </vt:lpstr>
      <vt:lpstr>The Learning Engagement Framework. Examples: Escape Room Challenge</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generated using python-pptx</dc:description>
  <cp:lastModifiedBy>user</cp:lastModifiedBy>
  <cp:revision>14</cp:revision>
  <dcterms:created xsi:type="dcterms:W3CDTF">2013-01-27T09:14:00Z</dcterms:created>
  <dcterms:modified xsi:type="dcterms:W3CDTF">2024-11-11T01:47:54Z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D4A3326EEE8044208113E9D46841E048_13</vt:lpwstr>
  </property>
  <property fmtid="{D5CDD505-2E9C-101B-9397-08002B2CF9AE}" pid="3" name="KSOProductBuildVer">
    <vt:lpwstr>1033-12.2.0.18607</vt:lpwstr>
  </property>
</Properties>
</file>