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autoCompressPictures="0">
  <p:sldMasterIdLst>
    <p:sldMasterId id="2147483696" r:id="rId1"/>
  </p:sldMasterIdLst>
  <p:notesMasterIdLst>
    <p:notesMasterId r:id="rId42"/>
  </p:notesMasterIdLst>
  <p:handoutMasterIdLst>
    <p:handoutMasterId r:id="rId43"/>
  </p:handoutMasterIdLst>
  <p:sldIdLst>
    <p:sldId id="256" r:id="rId2"/>
    <p:sldId id="265"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301" r:id="rId36"/>
    <p:sldId id="302" r:id="rId37"/>
    <p:sldId id="303" r:id="rId38"/>
    <p:sldId id="304" r:id="rId39"/>
    <p:sldId id="305" r:id="rId40"/>
    <p:sldId id="306" r:id="rId41"/>
  </p:sldIdLst>
  <p:sldSz cx="12192000" cy="6858000"/>
  <p:notesSz cx="6858000" cy="9144000"/>
  <p:defaultTextStyle>
    <a:defPPr algn="r" rtl="1">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2AA9D8-972B-4503-8857-586C0A1074CE}" v="4" dt="2020-01-16T20:03:15.132"/>
  </p1510:revLst>
</p1510:revInfo>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56" autoAdjust="0"/>
    <p:restoredTop sz="94640" autoAdjust="0"/>
  </p:normalViewPr>
  <p:slideViewPr>
    <p:cSldViewPr snapToGrid="0">
      <p:cViewPr>
        <p:scale>
          <a:sx n="70" d="100"/>
          <a:sy n="70" d="100"/>
        </p:scale>
        <p:origin x="738" y="168"/>
      </p:cViewPr>
      <p:guideLst/>
    </p:cSldViewPr>
  </p:slideViewPr>
  <p:notesTextViewPr>
    <p:cViewPr>
      <p:scale>
        <a:sx n="3" d="2"/>
        <a:sy n="3" d="2"/>
      </p:scale>
      <p:origin x="0" y="0"/>
    </p:cViewPr>
  </p:notesTextViewPr>
  <p:notesViewPr>
    <p:cSldViewPr snapToGrid="0">
      <p:cViewPr varScale="1">
        <p:scale>
          <a:sx n="68" d="100"/>
          <a:sy n="68" d="100"/>
        </p:scale>
        <p:origin x="2670"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eel mushasha" userId="5ff4455aeeaeb7d0" providerId="Windows Live" clId="Web-{242AA9D8-972B-4503-8857-586C0A1074CE}"/>
    <pc:docChg chg="modSld">
      <pc:chgData name="aseel mushasha" userId="5ff4455aeeaeb7d0" providerId="Windows Live" clId="Web-{242AA9D8-972B-4503-8857-586C0A1074CE}" dt="2020-01-16T20:03:15.132" v="3" actId="14100"/>
      <pc:docMkLst>
        <pc:docMk/>
      </pc:docMkLst>
      <pc:sldChg chg="modSp">
        <pc:chgData name="aseel mushasha" userId="5ff4455aeeaeb7d0" providerId="Windows Live" clId="Web-{242AA9D8-972B-4503-8857-586C0A1074CE}" dt="2020-01-16T19:55:26.491" v="1" actId="20577"/>
        <pc:sldMkLst>
          <pc:docMk/>
          <pc:sldMk cId="2162449199" sldId="280"/>
        </pc:sldMkLst>
        <pc:spChg chg="mod">
          <ac:chgData name="aseel mushasha" userId="5ff4455aeeaeb7d0" providerId="Windows Live" clId="Web-{242AA9D8-972B-4503-8857-586C0A1074CE}" dt="2020-01-16T19:55:26.491" v="1" actId="20577"/>
          <ac:spMkLst>
            <pc:docMk/>
            <pc:sldMk cId="2162449199" sldId="280"/>
            <ac:spMk id="3" creationId="{00000000-0000-0000-0000-000000000000}"/>
          </ac:spMkLst>
        </pc:spChg>
      </pc:sldChg>
      <pc:sldChg chg="modSp">
        <pc:chgData name="aseel mushasha" userId="5ff4455aeeaeb7d0" providerId="Windows Live" clId="Web-{242AA9D8-972B-4503-8857-586C0A1074CE}" dt="2020-01-16T20:03:15.132" v="3" actId="14100"/>
        <pc:sldMkLst>
          <pc:docMk/>
          <pc:sldMk cId="4054545682" sldId="288"/>
        </pc:sldMkLst>
        <pc:spChg chg="mod">
          <ac:chgData name="aseel mushasha" userId="5ff4455aeeaeb7d0" providerId="Windows Live" clId="Web-{242AA9D8-972B-4503-8857-586C0A1074CE}" dt="2020-01-16T20:03:15.132" v="3" actId="14100"/>
          <ac:spMkLst>
            <pc:docMk/>
            <pc:sldMk cId="4054545682" sldId="288"/>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8788"/>
          </a:xfrm>
          <a:prstGeom prst="rect">
            <a:avLst/>
          </a:prstGeom>
        </p:spPr>
        <p:txBody>
          <a:bodyPr vert="horz" lIns="91440" tIns="45720" rIns="91440" bIns="45720" rtlCol="1"/>
          <a:lstStyle>
            <a:lvl1pPr algn="r" rtl="1">
              <a:defRPr sz="1200"/>
            </a:lvl1pPr>
          </a:lstStyle>
          <a:p>
            <a:pPr rtl="1"/>
            <a:endParaRPr lang="ar-SA" dirty="0">
              <a:latin typeface="Tahoma" panose="020B0604030504040204" pitchFamily="34" charset="0"/>
            </a:endParaRPr>
          </a:p>
        </p:txBody>
      </p:sp>
      <p:sp>
        <p:nvSpPr>
          <p:cNvPr id="3" name="عنصر نائب للتاريخ 2"/>
          <p:cNvSpPr>
            <a:spLocks noGrp="1"/>
          </p:cNvSpPr>
          <p:nvPr>
            <p:ph type="dt" sz="quarter" idx="1"/>
          </p:nvPr>
        </p:nvSpPr>
        <p:spPr>
          <a:xfrm>
            <a:off x="0" y="0"/>
            <a:ext cx="2971800" cy="458788"/>
          </a:xfrm>
          <a:prstGeom prst="rect">
            <a:avLst/>
          </a:prstGeom>
        </p:spPr>
        <p:txBody>
          <a:bodyPr vert="horz" lIns="91440" tIns="45720" rIns="91440" bIns="45720" rtlCol="1"/>
          <a:lstStyle>
            <a:lvl1pPr algn="r" rtl="1">
              <a:defRPr sz="1200"/>
            </a:lvl1pPr>
          </a:lstStyle>
          <a:p>
            <a:pPr algn="l" rtl="1"/>
            <a:fld id="{A906606F-F8F8-4852-84AB-4EF0E8B6CE86}" type="datetime1">
              <a:rPr lang="ar-SA" smtClean="0">
                <a:latin typeface="Tahoma" panose="020B0604030504040204" pitchFamily="34" charset="0"/>
              </a:rPr>
              <a:pPr algn="l" rtl="1"/>
              <a:t>21/05/1441</a:t>
            </a:fld>
            <a:endParaRPr lang="ar-SA" dirty="0">
              <a:latin typeface="Tahoma" panose="020B0604030504040204" pitchFamily="34" charset="0"/>
            </a:endParaRPr>
          </a:p>
        </p:txBody>
      </p:sp>
      <p:sp>
        <p:nvSpPr>
          <p:cNvPr id="4" name="عنصر نائب للتذييل 3"/>
          <p:cNvSpPr>
            <a:spLocks noGrp="1"/>
          </p:cNvSpPr>
          <p:nvPr>
            <p:ph type="ftr" sz="quarter" idx="2"/>
          </p:nvPr>
        </p:nvSpPr>
        <p:spPr>
          <a:xfrm>
            <a:off x="3884400" y="8685213"/>
            <a:ext cx="2971800" cy="458787"/>
          </a:xfrm>
          <a:prstGeom prst="rect">
            <a:avLst/>
          </a:prstGeom>
        </p:spPr>
        <p:txBody>
          <a:bodyPr vert="horz" lIns="91440" tIns="45720" rIns="91440" bIns="45720" rtlCol="1" anchor="b"/>
          <a:lstStyle>
            <a:lvl1pPr algn="r" rtl="1">
              <a:defRPr sz="1200"/>
            </a:lvl1pPr>
          </a:lstStyle>
          <a:p>
            <a:pPr rtl="1"/>
            <a:endParaRPr lang="ar-SA" dirty="0">
              <a:latin typeface="Tahoma" panose="020B0604030504040204" pitchFamily="34" charset="0"/>
            </a:endParaRPr>
          </a:p>
        </p:txBody>
      </p:sp>
      <p:sp>
        <p:nvSpPr>
          <p:cNvPr id="5" name="عنصر نائب لرقم الشريحة 4"/>
          <p:cNvSpPr>
            <a:spLocks noGrp="1"/>
          </p:cNvSpPr>
          <p:nvPr>
            <p:ph type="sldNum" sz="quarter" idx="3"/>
          </p:nvPr>
        </p:nvSpPr>
        <p:spPr>
          <a:xfrm>
            <a:off x="0" y="8685213"/>
            <a:ext cx="2971800" cy="458787"/>
          </a:xfrm>
          <a:prstGeom prst="rect">
            <a:avLst/>
          </a:prstGeom>
        </p:spPr>
        <p:txBody>
          <a:bodyPr vert="horz" lIns="91440" tIns="45720" rIns="91440" bIns="45720" rtlCol="1" anchor="b"/>
          <a:lstStyle>
            <a:lvl1pPr algn="r" rtl="1">
              <a:defRPr sz="1200"/>
            </a:lvl1pPr>
          </a:lstStyle>
          <a:p>
            <a:pPr algn="l" rtl="1"/>
            <a:fld id="{02392CCB-FF08-4D29-8DA3-E1FD86044808}" type="slidenum">
              <a:rPr lang="ar-SA">
                <a:latin typeface="Tahoma" panose="020B0604030504040204" pitchFamily="34" charset="0"/>
              </a:rPr>
              <a:pPr algn="l" rtl="1"/>
              <a:t>‹#›</a:t>
            </a:fld>
            <a:endParaRPr lang="ar-SA" dirty="0">
              <a:latin typeface="Tahoma" panose="020B0604030504040204" pitchFamily="34" charset="0"/>
            </a:endParaRPr>
          </a:p>
        </p:txBody>
      </p:sp>
    </p:spTree>
    <p:extLst>
      <p:ext uri="{BB962C8B-B14F-4D97-AF65-F5344CB8AC3E}">
        <p14:creationId xmlns:p14="http://schemas.microsoft.com/office/powerpoint/2010/main" val="16621533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8788"/>
          </a:xfrm>
          <a:prstGeom prst="rect">
            <a:avLst/>
          </a:prstGeom>
        </p:spPr>
        <p:txBody>
          <a:bodyPr vert="horz" lIns="91440" tIns="45720" rIns="91440" bIns="45720" rtlCol="1"/>
          <a:lstStyle>
            <a:lvl1pPr algn="r" rtl="1">
              <a:defRPr sz="1200">
                <a:latin typeface="Tahoma" panose="020B0604030504040204" pitchFamily="34" charset="0"/>
              </a:defRPr>
            </a:lvl1pPr>
          </a:lstStyle>
          <a:p>
            <a:endParaRPr lang="ar-SA" dirty="0"/>
          </a:p>
        </p:txBody>
      </p:sp>
      <p:sp>
        <p:nvSpPr>
          <p:cNvPr id="3" name="عنصر نائب للتاريخ 2"/>
          <p:cNvSpPr>
            <a:spLocks noGrp="1"/>
          </p:cNvSpPr>
          <p:nvPr>
            <p:ph type="dt" idx="1"/>
          </p:nvPr>
        </p:nvSpPr>
        <p:spPr>
          <a:xfrm>
            <a:off x="0" y="0"/>
            <a:ext cx="2971800" cy="458788"/>
          </a:xfrm>
          <a:prstGeom prst="rect">
            <a:avLst/>
          </a:prstGeom>
        </p:spPr>
        <p:txBody>
          <a:bodyPr vert="horz" lIns="91440" tIns="45720" rIns="91440" bIns="45720" rtlCol="1"/>
          <a:lstStyle>
            <a:lvl1pPr algn="l" rtl="1">
              <a:defRPr sz="1200">
                <a:latin typeface="Tahoma" panose="020B0604030504040204" pitchFamily="34" charset="0"/>
              </a:defRPr>
            </a:lvl1pPr>
          </a:lstStyle>
          <a:p>
            <a:fld id="{87F6B2A6-F7C1-4B24-BA5E-AF092D286376}" type="datetime1">
              <a:rPr lang="ar-SA" smtClean="0"/>
              <a:pPr/>
              <a:t>21/05/1441</a:t>
            </a:fld>
            <a:endParaRPr lang="ar-SA" dirty="0"/>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ar-SA" noProof="0" dirty="0"/>
          </a:p>
        </p:txBody>
      </p:sp>
      <p:sp>
        <p:nvSpPr>
          <p:cNvPr id="5" name="عنصر نائب للملاحظات 4"/>
          <p:cNvSpPr>
            <a:spLocks noGrp="1"/>
          </p:cNvSpPr>
          <p:nvPr>
            <p:ph type="body" sz="quarter" idx="3"/>
          </p:nvPr>
        </p:nvSpPr>
        <p:spPr>
          <a:xfrm>
            <a:off x="685800" y="4400550"/>
            <a:ext cx="5486400" cy="3086100"/>
          </a:xfrm>
          <a:prstGeom prst="rect">
            <a:avLst/>
          </a:prstGeom>
        </p:spPr>
        <p:txBody>
          <a:bodyPr vert="horz" lIns="91440" tIns="45720" rIns="91440" bIns="45720" rtlCol="1"/>
          <a:lstStyle/>
          <a:p>
            <a:pPr lvl="0" rtl="1"/>
            <a:r>
              <a:rPr lang="ar-SA" noProof="0" dirty="0"/>
              <a:t>انقر لتحرير أنماط النص الرئيسي</a:t>
            </a:r>
          </a:p>
          <a:p>
            <a:pPr lvl="1" rtl="1"/>
            <a:r>
              <a:rPr lang="ar-SA" noProof="0" dirty="0"/>
              <a:t>المستوى الثاني</a:t>
            </a:r>
          </a:p>
          <a:p>
            <a:pPr lvl="2" rtl="1"/>
            <a:r>
              <a:rPr lang="ar-SA" noProof="0" dirty="0"/>
              <a:t>المستوى الثالث</a:t>
            </a:r>
          </a:p>
          <a:p>
            <a:pPr lvl="3" rtl="1"/>
            <a:r>
              <a:rPr lang="ar-SA" noProof="0" dirty="0"/>
              <a:t>المستوى الرابع</a:t>
            </a:r>
          </a:p>
          <a:p>
            <a:pPr lvl="4" rtl="1"/>
            <a:r>
              <a:rPr lang="ar-SA" noProof="0" dirty="0"/>
              <a:t>المستوى الخامس</a:t>
            </a:r>
          </a:p>
        </p:txBody>
      </p:sp>
      <p:sp>
        <p:nvSpPr>
          <p:cNvPr id="6" name="عنصر نائب للتذييل 5"/>
          <p:cNvSpPr>
            <a:spLocks noGrp="1"/>
          </p:cNvSpPr>
          <p:nvPr>
            <p:ph type="ftr" sz="quarter" idx="4"/>
          </p:nvPr>
        </p:nvSpPr>
        <p:spPr>
          <a:xfrm>
            <a:off x="3884400" y="8685213"/>
            <a:ext cx="2971800" cy="458787"/>
          </a:xfrm>
          <a:prstGeom prst="rect">
            <a:avLst/>
          </a:prstGeom>
        </p:spPr>
        <p:txBody>
          <a:bodyPr vert="horz" lIns="91440" tIns="45720" rIns="91440" bIns="45720" rtlCol="1" anchor="b"/>
          <a:lstStyle>
            <a:lvl1pPr algn="r" rtl="1">
              <a:defRPr sz="1200">
                <a:latin typeface="Tahoma" panose="020B0604030504040204" pitchFamily="34" charset="0"/>
              </a:defRPr>
            </a:lvl1pPr>
          </a:lstStyle>
          <a:p>
            <a:endParaRPr lang="ar-SA" dirty="0"/>
          </a:p>
        </p:txBody>
      </p:sp>
      <p:sp>
        <p:nvSpPr>
          <p:cNvPr id="7" name="عنصر نائب لرقم الشريحة 6"/>
          <p:cNvSpPr>
            <a:spLocks noGrp="1"/>
          </p:cNvSpPr>
          <p:nvPr>
            <p:ph type="sldNum" sz="quarter" idx="5"/>
          </p:nvPr>
        </p:nvSpPr>
        <p:spPr>
          <a:xfrm>
            <a:off x="0" y="8685213"/>
            <a:ext cx="2971800" cy="458787"/>
          </a:xfrm>
          <a:prstGeom prst="rect">
            <a:avLst/>
          </a:prstGeom>
        </p:spPr>
        <p:txBody>
          <a:bodyPr vert="horz" lIns="91440" tIns="45720" rIns="91440" bIns="45720" rtlCol="1" anchor="b"/>
          <a:lstStyle>
            <a:lvl1pPr algn="l" rtl="1">
              <a:defRPr sz="1200">
                <a:latin typeface="Tahoma" panose="020B0604030504040204" pitchFamily="34" charset="0"/>
              </a:defRPr>
            </a:lvl1pPr>
          </a:lstStyle>
          <a:p>
            <a:fld id="{958706C7-F2C3-48B6-8A22-C484D800B5D4}" type="slidenum">
              <a:rPr lang="ar-SA" smtClean="0"/>
              <a:pPr/>
              <a:t>‹#›</a:t>
            </a:fld>
            <a:endParaRPr lang="ar-SA" dirty="0"/>
          </a:p>
        </p:txBody>
      </p:sp>
    </p:spTree>
    <p:extLst>
      <p:ext uri="{BB962C8B-B14F-4D97-AF65-F5344CB8AC3E}">
        <p14:creationId xmlns:p14="http://schemas.microsoft.com/office/powerpoint/2010/main" val="599506853"/>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Tahoma" panose="020B0604030504040204" pitchFamily="34" charset="0"/>
        <a:ea typeface="+mn-ea"/>
        <a:cs typeface="+mn-cs"/>
      </a:defRPr>
    </a:lvl1pPr>
    <a:lvl2pPr marL="457200" algn="r" defTabSz="914400" rtl="1" eaLnBrk="1" latinLnBrk="0" hangingPunct="1">
      <a:defRPr sz="1200" kern="1200">
        <a:solidFill>
          <a:schemeClr val="tx1"/>
        </a:solidFill>
        <a:latin typeface="Tahoma" panose="020B0604030504040204" pitchFamily="34" charset="0"/>
        <a:ea typeface="+mn-ea"/>
        <a:cs typeface="+mn-cs"/>
      </a:defRPr>
    </a:lvl2pPr>
    <a:lvl3pPr marL="914400" algn="r" defTabSz="914400" rtl="1" eaLnBrk="1" latinLnBrk="0" hangingPunct="1">
      <a:defRPr sz="1200" kern="1200">
        <a:solidFill>
          <a:schemeClr val="tx1"/>
        </a:solidFill>
        <a:latin typeface="Tahoma" panose="020B0604030504040204" pitchFamily="34" charset="0"/>
        <a:ea typeface="+mn-ea"/>
        <a:cs typeface="+mn-cs"/>
      </a:defRPr>
    </a:lvl3pPr>
    <a:lvl4pPr marL="1371600" algn="r" defTabSz="914400" rtl="1" eaLnBrk="1" latinLnBrk="0" hangingPunct="1">
      <a:defRPr sz="1200" kern="1200">
        <a:solidFill>
          <a:schemeClr val="tx1"/>
        </a:solidFill>
        <a:latin typeface="Tahoma" panose="020B0604030504040204" pitchFamily="34" charset="0"/>
        <a:ea typeface="+mn-ea"/>
        <a:cs typeface="+mn-cs"/>
      </a:defRPr>
    </a:lvl4pPr>
    <a:lvl5pPr marL="1828800" algn="r" defTabSz="914400" rtl="1" eaLnBrk="1" latinLnBrk="0" hangingPunct="1">
      <a:defRPr sz="1200" kern="1200">
        <a:solidFill>
          <a:schemeClr val="tx1"/>
        </a:solidFill>
        <a:latin typeface="Tahoma" panose="020B0604030504040204" pitchFamily="34" charset="0"/>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958706C7-F2C3-48B6-8A22-C484D800B5D4}" type="slidenum">
              <a:rPr lang="ar-SA" smtClean="0"/>
              <a:t>1</a:t>
            </a:fld>
            <a:endParaRPr lang="ar-SA" dirty="0"/>
          </a:p>
        </p:txBody>
      </p:sp>
    </p:spTree>
    <p:extLst>
      <p:ext uri="{BB962C8B-B14F-4D97-AF65-F5344CB8AC3E}">
        <p14:creationId xmlns:p14="http://schemas.microsoft.com/office/powerpoint/2010/main" val="3769874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958706C7-F2C3-48B6-8A22-C484D800B5D4}" type="slidenum">
              <a:rPr lang="ar-SA" smtClean="0"/>
              <a:t>2</a:t>
            </a:fld>
            <a:endParaRPr lang="ar-SA" dirty="0"/>
          </a:p>
        </p:txBody>
      </p:sp>
    </p:spTree>
    <p:extLst>
      <p:ext uri="{BB962C8B-B14F-4D97-AF65-F5344CB8AC3E}">
        <p14:creationId xmlns:p14="http://schemas.microsoft.com/office/powerpoint/2010/main" val="2020015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العنوان">
    <p:spTree>
      <p:nvGrpSpPr>
        <p:cNvPr id="1" name=""/>
        <p:cNvGrpSpPr/>
        <p:nvPr/>
      </p:nvGrpSpPr>
      <p:grpSpPr>
        <a:xfrm>
          <a:off x="0" y="0"/>
          <a:ext cx="0" cy="0"/>
          <a:chOff x="0" y="0"/>
          <a:chExt cx="0" cy="0"/>
        </a:xfrm>
      </p:grpSpPr>
      <p:grpSp>
        <p:nvGrpSpPr>
          <p:cNvPr id="4" name="المجموعة 3"/>
          <p:cNvGrpSpPr/>
          <p:nvPr/>
        </p:nvGrpSpPr>
        <p:grpSpPr>
          <a:xfrm flipH="1">
            <a:off x="3175" y="295863"/>
            <a:ext cx="12188827" cy="6323264"/>
            <a:chOff x="-2" y="295863"/>
            <a:chExt cx="12188827" cy="6323264"/>
          </a:xfrm>
        </p:grpSpPr>
        <p:sp>
          <p:nvSpPr>
            <p:cNvPr id="33" name="مستطيل 32"/>
            <p:cNvSpPr/>
            <p:nvPr/>
          </p:nvSpPr>
          <p:spPr>
            <a:xfrm>
              <a:off x="-1" y="1905000"/>
              <a:ext cx="12188826" cy="320040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1" anchor="ctr"/>
            <a:lstStyle/>
            <a:p>
              <a:pPr lvl="0" algn="ctr" rtl="1"/>
              <a:endParaRPr lang="ar-SA" noProof="0" dirty="0">
                <a:latin typeface="Tahoma" panose="020B0604030504040204" pitchFamily="34" charset="0"/>
                <a:cs typeface="+mj-cs"/>
              </a:endParaRPr>
            </a:p>
          </p:txBody>
        </p:sp>
        <p:sp>
          <p:nvSpPr>
            <p:cNvPr id="34" name="مستطيل 33"/>
            <p:cNvSpPr/>
            <p:nvPr/>
          </p:nvSpPr>
          <p:spPr>
            <a:xfrm>
              <a:off x="-2" y="1795132"/>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1" anchor="ctr"/>
            <a:lstStyle/>
            <a:p>
              <a:pPr lvl="0" algn="ctr" rtl="1"/>
              <a:endParaRPr lang="ar-SA" noProof="0" dirty="0">
                <a:latin typeface="Tahoma" panose="020B0604030504040204" pitchFamily="34" charset="0"/>
                <a:cs typeface="+mj-cs"/>
              </a:endParaRPr>
            </a:p>
          </p:txBody>
        </p:sp>
        <p:sp>
          <p:nvSpPr>
            <p:cNvPr id="35" name="مستطيل 34"/>
            <p:cNvSpPr/>
            <p:nvPr/>
          </p:nvSpPr>
          <p:spPr>
            <a:xfrm>
              <a:off x="-2" y="5142116"/>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1" anchor="ctr"/>
            <a:lstStyle/>
            <a:p>
              <a:pPr lvl="0" algn="ctr" rtl="1"/>
              <a:endParaRPr lang="ar-SA" noProof="0" dirty="0">
                <a:latin typeface="Tahoma" panose="020B0604030504040204" pitchFamily="34" charset="0"/>
                <a:cs typeface="+mj-cs"/>
              </a:endParaRPr>
            </a:p>
          </p:txBody>
        </p:sp>
        <p:sp>
          <p:nvSpPr>
            <p:cNvPr id="36" name="شكل بيضاوي 2"/>
            <p:cNvSpPr>
              <a:spLocks noChangeArrowheads="1"/>
            </p:cNvSpPr>
            <p:nvPr/>
          </p:nvSpPr>
          <p:spPr bwMode="grayWhite">
            <a:xfrm>
              <a:off x="534293" y="5791419"/>
              <a:ext cx="716336" cy="739723"/>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37" name="شكل بيضاوي 3"/>
            <p:cNvSpPr>
              <a:spLocks noChangeArrowheads="1"/>
            </p:cNvSpPr>
            <p:nvPr/>
          </p:nvSpPr>
          <p:spPr bwMode="grayWhite">
            <a:xfrm>
              <a:off x="696482" y="5958903"/>
              <a:ext cx="106437" cy="109912"/>
            </a:xfrm>
            <a:prstGeom prst="ellipse">
              <a:avLst/>
            </a:prstGeom>
            <a:solidFill>
              <a:schemeClr val="accent1">
                <a:lumMod val="60000"/>
                <a:lumOff val="40000"/>
              </a:schemeClr>
            </a:solidFill>
            <a:ln w="12700">
              <a:noFill/>
              <a:round/>
              <a:headEnd/>
              <a:tailEnd/>
            </a:ln>
            <a:effectLst/>
          </p:spPr>
          <p:txBody>
            <a:bodyPr wrap="none" rtlCol="1" anchor="ctr"/>
            <a:lstStyle/>
            <a:p>
              <a:pPr rtl="1"/>
              <a:endParaRPr lang="ar-SA" noProof="0" dirty="0">
                <a:latin typeface="Tahoma" panose="020B0604030504040204" pitchFamily="34" charset="0"/>
                <a:cs typeface="+mj-cs"/>
              </a:endParaRPr>
            </a:p>
          </p:txBody>
        </p:sp>
        <p:sp>
          <p:nvSpPr>
            <p:cNvPr id="38" name="شكل بيضاوي 5"/>
            <p:cNvSpPr>
              <a:spLocks noChangeArrowheads="1"/>
            </p:cNvSpPr>
            <p:nvPr/>
          </p:nvSpPr>
          <p:spPr bwMode="grayWhite">
            <a:xfrm>
              <a:off x="213400" y="5778215"/>
              <a:ext cx="310863" cy="321012"/>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39" name="شكل بيضاوي 6"/>
            <p:cNvSpPr>
              <a:spLocks noChangeArrowheads="1"/>
            </p:cNvSpPr>
            <p:nvPr/>
          </p:nvSpPr>
          <p:spPr bwMode="grayWhite">
            <a:xfrm>
              <a:off x="284358" y="5851489"/>
              <a:ext cx="40547" cy="41871"/>
            </a:xfrm>
            <a:prstGeom prst="ellipse">
              <a:avLst/>
            </a:prstGeom>
            <a:solidFill>
              <a:schemeClr val="accent1">
                <a:lumMod val="60000"/>
                <a:lumOff val="40000"/>
              </a:schemeClr>
            </a:solidFill>
            <a:ln w="12700">
              <a:noFill/>
              <a:round/>
              <a:headEnd/>
              <a:tailEnd/>
            </a:ln>
            <a:effectLst/>
          </p:spPr>
          <p:txBody>
            <a:bodyPr wrap="none" rtlCol="1" anchor="ctr"/>
            <a:lstStyle/>
            <a:p>
              <a:pPr rtl="1"/>
              <a:endParaRPr lang="ar-SA" noProof="0" dirty="0">
                <a:latin typeface="Tahoma" panose="020B0604030504040204" pitchFamily="34" charset="0"/>
                <a:cs typeface="+mj-cs"/>
              </a:endParaRPr>
            </a:p>
          </p:txBody>
        </p:sp>
        <p:sp>
          <p:nvSpPr>
            <p:cNvPr id="40" name="شكل بيضاوي 8"/>
            <p:cNvSpPr>
              <a:spLocks noChangeArrowheads="1"/>
            </p:cNvSpPr>
            <p:nvPr/>
          </p:nvSpPr>
          <p:spPr bwMode="grayWhite">
            <a:xfrm>
              <a:off x="10486137" y="5404864"/>
              <a:ext cx="473052" cy="488496"/>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41" name="شكل بيضاوي 9"/>
            <p:cNvSpPr>
              <a:spLocks noChangeArrowheads="1"/>
            </p:cNvSpPr>
            <p:nvPr/>
          </p:nvSpPr>
          <p:spPr bwMode="grayWhite">
            <a:xfrm>
              <a:off x="10594263" y="5516520"/>
              <a:ext cx="65889" cy="68041"/>
            </a:xfrm>
            <a:prstGeom prst="ellipse">
              <a:avLst/>
            </a:prstGeom>
            <a:solidFill>
              <a:schemeClr val="accent1">
                <a:lumMod val="60000"/>
                <a:lumOff val="40000"/>
              </a:schemeClr>
            </a:solidFill>
            <a:ln w="12700">
              <a:noFill/>
              <a:round/>
              <a:headEnd/>
              <a:tailEnd/>
            </a:ln>
            <a:effectLst/>
          </p:spPr>
          <p:txBody>
            <a:bodyPr wrap="none" rtlCol="1" anchor="ctr"/>
            <a:lstStyle/>
            <a:p>
              <a:pPr rtl="1"/>
              <a:endParaRPr lang="ar-SA" noProof="0" dirty="0">
                <a:latin typeface="Tahoma" panose="020B0604030504040204" pitchFamily="34" charset="0"/>
                <a:cs typeface="+mj-cs"/>
              </a:endParaRPr>
            </a:p>
          </p:txBody>
        </p:sp>
        <p:sp>
          <p:nvSpPr>
            <p:cNvPr id="42" name="شكل بيضاوي 11"/>
            <p:cNvSpPr>
              <a:spLocks noChangeArrowheads="1"/>
            </p:cNvSpPr>
            <p:nvPr/>
          </p:nvSpPr>
          <p:spPr bwMode="grayWhite">
            <a:xfrm>
              <a:off x="6575012" y="6214373"/>
              <a:ext cx="391957" cy="404754"/>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43" name="شكل بيضاوي 12"/>
            <p:cNvSpPr>
              <a:spLocks noChangeArrowheads="1"/>
            </p:cNvSpPr>
            <p:nvPr/>
          </p:nvSpPr>
          <p:spPr bwMode="grayWhite">
            <a:xfrm>
              <a:off x="6664554" y="6306838"/>
              <a:ext cx="54063" cy="55828"/>
            </a:xfrm>
            <a:prstGeom prst="ellipse">
              <a:avLst/>
            </a:prstGeom>
            <a:solidFill>
              <a:schemeClr val="accent1">
                <a:lumMod val="60000"/>
                <a:lumOff val="40000"/>
              </a:schemeClr>
            </a:solidFill>
            <a:ln w="12700">
              <a:noFill/>
              <a:round/>
              <a:headEnd/>
              <a:tailEnd/>
            </a:ln>
            <a:effectLst/>
          </p:spPr>
          <p:txBody>
            <a:bodyPr wrap="none" rtlCol="1" anchor="ctr"/>
            <a:lstStyle/>
            <a:p>
              <a:pPr rtl="1"/>
              <a:endParaRPr lang="ar-SA" noProof="0" dirty="0">
                <a:latin typeface="Tahoma" panose="020B0604030504040204" pitchFamily="34" charset="0"/>
                <a:cs typeface="+mj-cs"/>
              </a:endParaRPr>
            </a:p>
          </p:txBody>
        </p:sp>
        <p:sp>
          <p:nvSpPr>
            <p:cNvPr id="44" name="شكل بيضاوي 14"/>
            <p:cNvSpPr>
              <a:spLocks noChangeArrowheads="1"/>
            </p:cNvSpPr>
            <p:nvPr/>
          </p:nvSpPr>
          <p:spPr bwMode="grayWhite">
            <a:xfrm>
              <a:off x="3520863" y="5733822"/>
              <a:ext cx="391957" cy="404754"/>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45" name="شكل بيضاوي 15"/>
            <p:cNvSpPr>
              <a:spLocks noChangeArrowheads="1"/>
            </p:cNvSpPr>
            <p:nvPr/>
          </p:nvSpPr>
          <p:spPr bwMode="grayWhite">
            <a:xfrm>
              <a:off x="3610405" y="5826287"/>
              <a:ext cx="54063" cy="55828"/>
            </a:xfrm>
            <a:prstGeom prst="ellipse">
              <a:avLst/>
            </a:prstGeom>
            <a:solidFill>
              <a:schemeClr val="accent1">
                <a:lumMod val="60000"/>
                <a:lumOff val="40000"/>
              </a:schemeClr>
            </a:solidFill>
            <a:ln w="12700">
              <a:noFill/>
              <a:round/>
              <a:headEnd/>
              <a:tailEnd/>
            </a:ln>
            <a:effectLst/>
          </p:spPr>
          <p:txBody>
            <a:bodyPr wrap="none" rtlCol="1" anchor="ctr"/>
            <a:lstStyle/>
            <a:p>
              <a:pPr rtl="1"/>
              <a:endParaRPr lang="ar-SA" noProof="0" dirty="0">
                <a:latin typeface="Tahoma" panose="020B0604030504040204" pitchFamily="34" charset="0"/>
                <a:cs typeface="+mj-cs"/>
              </a:endParaRPr>
            </a:p>
          </p:txBody>
        </p:sp>
        <p:sp>
          <p:nvSpPr>
            <p:cNvPr id="46" name="شكل بيضاوي 17"/>
            <p:cNvSpPr>
              <a:spLocks noChangeArrowheads="1"/>
            </p:cNvSpPr>
            <p:nvPr/>
          </p:nvSpPr>
          <p:spPr bwMode="grayWhite">
            <a:xfrm>
              <a:off x="5845161" y="295863"/>
              <a:ext cx="716336" cy="739723"/>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47" name="شكل بيضاوي 18"/>
            <p:cNvSpPr>
              <a:spLocks noChangeArrowheads="1"/>
            </p:cNvSpPr>
            <p:nvPr/>
          </p:nvSpPr>
          <p:spPr bwMode="grayWhite">
            <a:xfrm>
              <a:off x="6007350" y="463347"/>
              <a:ext cx="106437" cy="109912"/>
            </a:xfrm>
            <a:prstGeom prst="ellipse">
              <a:avLst/>
            </a:prstGeom>
            <a:solidFill>
              <a:schemeClr val="accent1">
                <a:lumMod val="60000"/>
                <a:lumOff val="40000"/>
              </a:schemeClr>
            </a:solidFill>
            <a:ln w="12700">
              <a:noFill/>
              <a:round/>
              <a:headEnd/>
              <a:tailEnd/>
            </a:ln>
            <a:effectLst/>
          </p:spPr>
          <p:txBody>
            <a:bodyPr wrap="none" rtlCol="1" anchor="ctr"/>
            <a:lstStyle/>
            <a:p>
              <a:pPr rtl="1"/>
              <a:endParaRPr lang="ar-SA" noProof="0" dirty="0">
                <a:latin typeface="Tahoma" panose="020B0604030504040204" pitchFamily="34" charset="0"/>
                <a:cs typeface="+mj-cs"/>
              </a:endParaRPr>
            </a:p>
          </p:txBody>
        </p:sp>
        <p:sp>
          <p:nvSpPr>
            <p:cNvPr id="48" name="شكل بيضاوي 20"/>
            <p:cNvSpPr>
              <a:spLocks noChangeArrowheads="1"/>
            </p:cNvSpPr>
            <p:nvPr/>
          </p:nvSpPr>
          <p:spPr bwMode="grayWhite">
            <a:xfrm>
              <a:off x="5439688" y="630832"/>
              <a:ext cx="391957" cy="404754"/>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49" name="شكل بيضاوي 21"/>
            <p:cNvSpPr>
              <a:spLocks noChangeArrowheads="1"/>
            </p:cNvSpPr>
            <p:nvPr/>
          </p:nvSpPr>
          <p:spPr bwMode="grayWhite">
            <a:xfrm>
              <a:off x="5529230" y="723297"/>
              <a:ext cx="54063" cy="55828"/>
            </a:xfrm>
            <a:prstGeom prst="ellipse">
              <a:avLst/>
            </a:prstGeom>
            <a:solidFill>
              <a:schemeClr val="accent1">
                <a:lumMod val="60000"/>
                <a:lumOff val="40000"/>
              </a:schemeClr>
            </a:solidFill>
            <a:ln w="12700">
              <a:noFill/>
              <a:round/>
              <a:headEnd/>
              <a:tailEnd/>
            </a:ln>
            <a:effectLst/>
          </p:spPr>
          <p:txBody>
            <a:bodyPr wrap="none" rtlCol="1" anchor="ctr"/>
            <a:lstStyle/>
            <a:p>
              <a:pPr rtl="1"/>
              <a:endParaRPr lang="ar-SA" noProof="0" dirty="0">
                <a:latin typeface="Tahoma" panose="020B0604030504040204" pitchFamily="34" charset="0"/>
                <a:cs typeface="+mj-cs"/>
              </a:endParaRPr>
            </a:p>
          </p:txBody>
        </p:sp>
        <p:sp>
          <p:nvSpPr>
            <p:cNvPr id="50" name="شكل بيضاوي 23"/>
            <p:cNvSpPr>
              <a:spLocks noChangeArrowheads="1"/>
            </p:cNvSpPr>
            <p:nvPr/>
          </p:nvSpPr>
          <p:spPr bwMode="grayWhite">
            <a:xfrm>
              <a:off x="6575012" y="295863"/>
              <a:ext cx="391957" cy="404754"/>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51" name="شكل بيضاوي 24"/>
            <p:cNvSpPr>
              <a:spLocks noChangeArrowheads="1"/>
            </p:cNvSpPr>
            <p:nvPr/>
          </p:nvSpPr>
          <p:spPr bwMode="grayWhite">
            <a:xfrm>
              <a:off x="6664554" y="388328"/>
              <a:ext cx="54063" cy="55828"/>
            </a:xfrm>
            <a:prstGeom prst="ellipse">
              <a:avLst/>
            </a:prstGeom>
            <a:solidFill>
              <a:schemeClr val="accent1">
                <a:lumMod val="60000"/>
                <a:lumOff val="40000"/>
              </a:schemeClr>
            </a:solidFill>
            <a:ln w="12700">
              <a:noFill/>
              <a:round/>
              <a:headEnd/>
              <a:tailEnd/>
            </a:ln>
            <a:effectLst/>
          </p:spPr>
          <p:txBody>
            <a:bodyPr wrap="none" rtlCol="1" anchor="ctr"/>
            <a:lstStyle/>
            <a:p>
              <a:pPr rtl="1"/>
              <a:endParaRPr lang="ar-SA" noProof="0" dirty="0">
                <a:latin typeface="Tahoma" panose="020B0604030504040204" pitchFamily="34" charset="0"/>
                <a:cs typeface="+mj-cs"/>
              </a:endParaRPr>
            </a:p>
          </p:txBody>
        </p:sp>
        <p:sp>
          <p:nvSpPr>
            <p:cNvPr id="52" name="شكل بيضاوي 26"/>
            <p:cNvSpPr>
              <a:spLocks noChangeArrowheads="1"/>
            </p:cNvSpPr>
            <p:nvPr/>
          </p:nvSpPr>
          <p:spPr bwMode="grayWhite">
            <a:xfrm>
              <a:off x="11218217" y="589639"/>
              <a:ext cx="554146" cy="572239"/>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53" name="شكل بيضاوي 27"/>
            <p:cNvSpPr>
              <a:spLocks noChangeArrowheads="1"/>
            </p:cNvSpPr>
            <p:nvPr/>
          </p:nvSpPr>
          <p:spPr bwMode="grayWhite">
            <a:xfrm>
              <a:off x="11344927" y="720486"/>
              <a:ext cx="79405" cy="81998"/>
            </a:xfrm>
            <a:prstGeom prst="ellipse">
              <a:avLst/>
            </a:prstGeom>
            <a:solidFill>
              <a:schemeClr val="accent1">
                <a:lumMod val="60000"/>
                <a:lumOff val="40000"/>
              </a:schemeClr>
            </a:solidFill>
            <a:ln w="12700">
              <a:noFill/>
              <a:round/>
              <a:headEnd/>
              <a:tailEnd/>
            </a:ln>
            <a:effectLst/>
          </p:spPr>
          <p:txBody>
            <a:bodyPr wrap="none" rtlCol="1" anchor="ctr"/>
            <a:lstStyle/>
            <a:p>
              <a:pPr rtl="1"/>
              <a:endParaRPr lang="ar-SA" noProof="0" dirty="0">
                <a:latin typeface="Tahoma" panose="020B0604030504040204" pitchFamily="34" charset="0"/>
                <a:cs typeface="+mj-cs"/>
              </a:endParaRPr>
            </a:p>
          </p:txBody>
        </p:sp>
        <p:sp>
          <p:nvSpPr>
            <p:cNvPr id="54" name="شكل بيضاوي 29"/>
            <p:cNvSpPr>
              <a:spLocks noChangeArrowheads="1"/>
            </p:cNvSpPr>
            <p:nvPr/>
          </p:nvSpPr>
          <p:spPr bwMode="grayWhite">
            <a:xfrm>
              <a:off x="11312827" y="1372978"/>
              <a:ext cx="229768" cy="237270"/>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55" name="شكل بيضاوي 30"/>
            <p:cNvSpPr>
              <a:spLocks noChangeArrowheads="1"/>
            </p:cNvSpPr>
            <p:nvPr/>
          </p:nvSpPr>
          <p:spPr bwMode="grayWhite">
            <a:xfrm>
              <a:off x="11366890" y="1428806"/>
              <a:ext cx="27032" cy="27914"/>
            </a:xfrm>
            <a:prstGeom prst="ellipse">
              <a:avLst/>
            </a:prstGeom>
            <a:solidFill>
              <a:schemeClr val="accent1">
                <a:lumMod val="60000"/>
                <a:lumOff val="40000"/>
              </a:schemeClr>
            </a:solidFill>
            <a:ln w="12700">
              <a:noFill/>
              <a:round/>
              <a:headEnd/>
              <a:tailEnd/>
            </a:ln>
            <a:effectLst/>
          </p:spPr>
          <p:txBody>
            <a:bodyPr wrap="none" rtlCol="1" anchor="ctr"/>
            <a:lstStyle/>
            <a:p>
              <a:pPr rtl="1"/>
              <a:endParaRPr lang="ar-SA" noProof="0" dirty="0">
                <a:latin typeface="Tahoma" panose="020B0604030504040204" pitchFamily="34" charset="0"/>
                <a:cs typeface="+mj-cs"/>
              </a:endParaRPr>
            </a:p>
          </p:txBody>
        </p:sp>
        <p:sp>
          <p:nvSpPr>
            <p:cNvPr id="56" name="شكل بيضاوي 32"/>
            <p:cNvSpPr>
              <a:spLocks noChangeArrowheads="1"/>
            </p:cNvSpPr>
            <p:nvPr/>
          </p:nvSpPr>
          <p:spPr bwMode="grayWhite">
            <a:xfrm>
              <a:off x="1303864" y="669938"/>
              <a:ext cx="554146" cy="572239"/>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57" name="شكل بيضاوي 33"/>
            <p:cNvSpPr>
              <a:spLocks noChangeArrowheads="1"/>
            </p:cNvSpPr>
            <p:nvPr/>
          </p:nvSpPr>
          <p:spPr bwMode="grayWhite">
            <a:xfrm>
              <a:off x="1428885" y="799041"/>
              <a:ext cx="81095" cy="83742"/>
            </a:xfrm>
            <a:prstGeom prst="ellipse">
              <a:avLst/>
            </a:prstGeom>
            <a:solidFill>
              <a:schemeClr val="accent1">
                <a:lumMod val="60000"/>
                <a:lumOff val="40000"/>
              </a:schemeClr>
            </a:solidFill>
            <a:ln w="12700">
              <a:noFill/>
              <a:round/>
              <a:headEnd/>
              <a:tailEnd/>
            </a:ln>
            <a:effectLst/>
          </p:spPr>
          <p:txBody>
            <a:bodyPr wrap="none" rtlCol="1" anchor="ctr"/>
            <a:lstStyle/>
            <a:p>
              <a:pPr rtl="1"/>
              <a:endParaRPr lang="ar-SA" noProof="0" dirty="0">
                <a:latin typeface="Tahoma" panose="020B0604030504040204" pitchFamily="34" charset="0"/>
                <a:cs typeface="+mj-cs"/>
              </a:endParaRPr>
            </a:p>
          </p:txBody>
        </p:sp>
        <p:sp>
          <p:nvSpPr>
            <p:cNvPr id="58" name="شكل بيضاوي 35"/>
            <p:cNvSpPr>
              <a:spLocks noChangeArrowheads="1"/>
            </p:cNvSpPr>
            <p:nvPr/>
          </p:nvSpPr>
          <p:spPr bwMode="grayWhite">
            <a:xfrm>
              <a:off x="1871526" y="837422"/>
              <a:ext cx="391957" cy="404754"/>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59" name="شكل بيضاوي 36"/>
            <p:cNvSpPr>
              <a:spLocks noChangeArrowheads="1"/>
            </p:cNvSpPr>
            <p:nvPr/>
          </p:nvSpPr>
          <p:spPr bwMode="grayWhite">
            <a:xfrm>
              <a:off x="1961068" y="929887"/>
              <a:ext cx="54063" cy="55828"/>
            </a:xfrm>
            <a:prstGeom prst="ellipse">
              <a:avLst/>
            </a:prstGeom>
            <a:solidFill>
              <a:schemeClr val="accent1">
                <a:lumMod val="60000"/>
                <a:lumOff val="40000"/>
              </a:schemeClr>
            </a:solidFill>
            <a:ln w="12700">
              <a:noFill/>
              <a:round/>
              <a:headEnd/>
              <a:tailEnd/>
            </a:ln>
            <a:effectLst/>
          </p:spPr>
          <p:txBody>
            <a:bodyPr wrap="none" rtlCol="1" anchor="ctr"/>
            <a:lstStyle/>
            <a:p>
              <a:pPr rtl="1"/>
              <a:endParaRPr lang="ar-SA" noProof="0" dirty="0">
                <a:latin typeface="Tahoma" panose="020B0604030504040204" pitchFamily="34" charset="0"/>
                <a:cs typeface="+mj-cs"/>
              </a:endParaRPr>
            </a:p>
          </p:txBody>
        </p:sp>
      </p:grpSp>
      <p:sp>
        <p:nvSpPr>
          <p:cNvPr id="2" name="العنوان 1"/>
          <p:cNvSpPr>
            <a:spLocks noGrp="1"/>
          </p:cNvSpPr>
          <p:nvPr>
            <p:ph type="ctrTitle"/>
          </p:nvPr>
        </p:nvSpPr>
        <p:spPr>
          <a:xfrm flipH="1">
            <a:off x="1295400" y="2079812"/>
            <a:ext cx="9601200" cy="1724092"/>
          </a:xfrm>
        </p:spPr>
        <p:txBody>
          <a:bodyPr rtlCol="1" anchor="b"/>
          <a:lstStyle>
            <a:lvl1pPr algn="ctr" rtl="1">
              <a:defRPr sz="5400">
                <a:solidFill>
                  <a:schemeClr val="tx2"/>
                </a:solidFill>
                <a:cs typeface="+mj-cs"/>
              </a:defRPr>
            </a:lvl1pPr>
          </a:lstStyle>
          <a:p>
            <a:pPr rtl="1"/>
            <a:r>
              <a:rPr lang="ar-SA" noProof="0"/>
              <a:t>انقر لتحرير نمط العنوان الرئيسي</a:t>
            </a:r>
            <a:endParaRPr lang="ar-SA" noProof="0" dirty="0"/>
          </a:p>
        </p:txBody>
      </p:sp>
      <p:sp>
        <p:nvSpPr>
          <p:cNvPr id="3" name="عنوان فرعي 2"/>
          <p:cNvSpPr>
            <a:spLocks noGrp="1"/>
          </p:cNvSpPr>
          <p:nvPr>
            <p:ph type="subTitle" idx="1"/>
          </p:nvPr>
        </p:nvSpPr>
        <p:spPr>
          <a:xfrm flipH="1">
            <a:off x="1295400" y="3959352"/>
            <a:ext cx="9601200" cy="914400"/>
          </a:xfrm>
        </p:spPr>
        <p:txBody>
          <a:bodyPr rtlCol="1">
            <a:normAutofit/>
          </a:bodyPr>
          <a:lstStyle>
            <a:lvl1pPr marL="0" indent="0" algn="ctr" rtl="1">
              <a:spcBef>
                <a:spcPts val="0"/>
              </a:spcBef>
              <a:buNone/>
              <a:defRPr sz="2000">
                <a:solidFill>
                  <a:schemeClr val="tx2"/>
                </a:solidFill>
                <a:cs typeface="+mj-cs"/>
              </a:defRPr>
            </a:lvl1pPr>
            <a:lvl2pPr marL="457200" indent="0" algn="ctr" rtl="1">
              <a:buNone/>
              <a:defRPr sz="2800"/>
            </a:lvl2pPr>
            <a:lvl3pPr marL="914400" indent="0" algn="ctr" rtl="1">
              <a:buNone/>
              <a:defRPr sz="2400"/>
            </a:lvl3pPr>
            <a:lvl4pPr marL="1371600" indent="0" algn="ctr" rtl="1">
              <a:buNone/>
              <a:defRPr sz="2000"/>
            </a:lvl4pPr>
            <a:lvl5pPr marL="1828800" indent="0" algn="ctr" rtl="1">
              <a:buNone/>
              <a:defRPr sz="2000"/>
            </a:lvl5pPr>
            <a:lvl6pPr marL="2286000" indent="0" algn="ctr" rtl="1">
              <a:buNone/>
              <a:defRPr sz="2000"/>
            </a:lvl6pPr>
            <a:lvl7pPr marL="2743200" indent="0" algn="ctr" rtl="1">
              <a:buNone/>
              <a:defRPr sz="2000"/>
            </a:lvl7pPr>
            <a:lvl8pPr marL="3200400" indent="0" algn="ctr" rtl="1">
              <a:buNone/>
              <a:defRPr sz="2000"/>
            </a:lvl8pPr>
            <a:lvl9pPr marL="3657600" indent="0" algn="ctr" rtl="1">
              <a:buNone/>
              <a:defRPr sz="2000"/>
            </a:lvl9pPr>
          </a:lstStyle>
          <a:p>
            <a:pPr rtl="1"/>
            <a:r>
              <a:rPr lang="ar-SA" noProof="0"/>
              <a:t>انقر لتحرير نمط العنوان الثانوي الرئيسي</a:t>
            </a:r>
            <a:endParaRPr lang="ar-SA" noProof="0" dirty="0"/>
          </a:p>
        </p:txBody>
      </p:sp>
      <p:sp>
        <p:nvSpPr>
          <p:cNvPr id="6" name="عنصر نائب للتذييل 5"/>
          <p:cNvSpPr>
            <a:spLocks noGrp="1"/>
          </p:cNvSpPr>
          <p:nvPr>
            <p:ph type="ftr" sz="quarter" idx="11"/>
          </p:nvPr>
        </p:nvSpPr>
        <p:spPr>
          <a:xfrm flipH="1">
            <a:off x="3691128" y="6598763"/>
            <a:ext cx="7159752" cy="237744"/>
          </a:xfrm>
        </p:spPr>
        <p:txBody>
          <a:bodyPr rtlCol="1"/>
          <a:lstStyle>
            <a:lvl1pPr algn="r" rtl="1">
              <a:defRPr>
                <a:cs typeface="+mj-cs"/>
              </a:defRPr>
            </a:lvl1pPr>
          </a:lstStyle>
          <a:p>
            <a:r>
              <a:rPr lang="ar-SA"/>
              <a:t>إضافة تذييل</a:t>
            </a:r>
            <a:endParaRPr lang="ar-SA" dirty="0"/>
          </a:p>
        </p:txBody>
      </p:sp>
      <p:sp>
        <p:nvSpPr>
          <p:cNvPr id="5" name="عنصر نائب للتاريخ 4"/>
          <p:cNvSpPr>
            <a:spLocks noGrp="1"/>
          </p:cNvSpPr>
          <p:nvPr>
            <p:ph type="dt" sz="half" idx="10"/>
          </p:nvPr>
        </p:nvSpPr>
        <p:spPr>
          <a:xfrm flipH="1">
            <a:off x="2356104" y="6598763"/>
            <a:ext cx="960120" cy="237744"/>
          </a:xfrm>
        </p:spPr>
        <p:txBody>
          <a:bodyPr rtlCol="1"/>
          <a:lstStyle>
            <a:lvl1pPr algn="l" rtl="1">
              <a:defRPr>
                <a:cs typeface="+mj-cs"/>
              </a:defRPr>
            </a:lvl1pPr>
          </a:lstStyle>
          <a:p>
            <a:fld id="{8C850067-A374-4D09-B90C-59CCD2697964}" type="datetime1">
              <a:rPr lang="ar-SA" smtClean="0"/>
              <a:pPr/>
              <a:t>21/05/1441</a:t>
            </a:fld>
            <a:endParaRPr lang="ar-SA" dirty="0"/>
          </a:p>
        </p:txBody>
      </p:sp>
      <p:sp>
        <p:nvSpPr>
          <p:cNvPr id="7" name="عنصر نائب لرقم الشريحة 6"/>
          <p:cNvSpPr>
            <a:spLocks noGrp="1"/>
          </p:cNvSpPr>
          <p:nvPr>
            <p:ph type="sldNum" sz="quarter" idx="12"/>
          </p:nvPr>
        </p:nvSpPr>
        <p:spPr>
          <a:xfrm flipH="1">
            <a:off x="1341120" y="6598763"/>
            <a:ext cx="640080" cy="237744"/>
          </a:xfrm>
        </p:spPr>
        <p:txBody>
          <a:bodyPr rtlCol="1"/>
          <a:lstStyle>
            <a:lvl1pPr algn="l" rtl="1">
              <a:defRPr>
                <a:cs typeface="+mj-cs"/>
              </a:defRPr>
            </a:lvl1pPr>
          </a:lstStyle>
          <a:p>
            <a:fld id="{FC749032-2A07-4AE8-BA90-74324CAE0C87}" type="slidenum">
              <a:rPr lang="ar-SA" smtClean="0"/>
              <a:pPr/>
              <a:t>‹#›</a:t>
            </a:fld>
            <a:endParaRPr lang="ar-SA" dirty="0"/>
          </a:p>
        </p:txBody>
      </p:sp>
    </p:spTree>
    <p:extLst>
      <p:ext uri="{BB962C8B-B14F-4D97-AF65-F5344CB8AC3E}">
        <p14:creationId xmlns:p14="http://schemas.microsoft.com/office/powerpoint/2010/main" val="3808914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العنوان والنص العمودي">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341120" y="467360"/>
            <a:ext cx="9509760" cy="1233424"/>
          </a:xfrm>
        </p:spPr>
        <p:txBody>
          <a:bodyPr rtlCol="1"/>
          <a:lstStyle>
            <a:lvl1pPr algn="r" rtl="1">
              <a:defRPr/>
            </a:lvl1pPr>
          </a:lstStyle>
          <a:p>
            <a:pPr rtl="1"/>
            <a:r>
              <a:rPr lang="ar-SA" noProof="0"/>
              <a:t>انقر لتحرير نمط العنوان الرئيسي</a:t>
            </a:r>
            <a:endParaRPr lang="ar-SA" noProof="0" dirty="0"/>
          </a:p>
        </p:txBody>
      </p:sp>
      <p:sp>
        <p:nvSpPr>
          <p:cNvPr id="3" name="العنصر النائب لنص عمودي 2"/>
          <p:cNvSpPr>
            <a:spLocks noGrp="1"/>
          </p:cNvSpPr>
          <p:nvPr>
            <p:ph type="body" orient="vert" idx="1"/>
          </p:nvPr>
        </p:nvSpPr>
        <p:spPr>
          <a:xfrm flipH="1" flipV="1">
            <a:off x="1341120" y="1901952"/>
            <a:ext cx="9509760" cy="4127627"/>
          </a:xfrm>
        </p:spPr>
        <p:txBody>
          <a:bodyPr vert="eaVert" rtlCol="1"/>
          <a:lstStyle>
            <a:lvl1pPr algn="r" rtl="1">
              <a:defRPr/>
            </a:lvl1pPr>
            <a:lvl2pPr algn="r" rtl="1">
              <a:defRPr/>
            </a:lvl2pPr>
            <a:lvl3pPr algn="r" rtl="1">
              <a:defRPr/>
            </a:lvl3pPr>
            <a:lvl4pPr algn="r" rtl="1">
              <a:defRPr/>
            </a:lvl4pPr>
            <a:lvl5pPr algn="r" rtl="1">
              <a:defRPr/>
            </a:lvl5pPr>
            <a:lvl6pPr algn="r" rtl="1">
              <a:defRPr/>
            </a:lvl6pPr>
            <a:lvl7pPr algn="r" rtl="1">
              <a:defRPr/>
            </a:lvl7pPr>
          </a:lstStyle>
          <a:p>
            <a:pPr lvl="0" rtl="1"/>
            <a:r>
              <a:rPr lang="ar-SA" noProof="0"/>
              <a:t>انقر لتحرير أنماط النص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5" name="عنصر نائب للتذييل 4"/>
          <p:cNvSpPr>
            <a:spLocks noGrp="1"/>
          </p:cNvSpPr>
          <p:nvPr>
            <p:ph type="ftr" sz="quarter" idx="11"/>
          </p:nvPr>
        </p:nvSpPr>
        <p:spPr>
          <a:xfrm flipH="1">
            <a:off x="3691128" y="6598763"/>
            <a:ext cx="7159752" cy="237744"/>
          </a:xfrm>
        </p:spPr>
        <p:txBody>
          <a:bodyPr rtlCol="1"/>
          <a:lstStyle>
            <a:lvl1pPr algn="r" rtl="1">
              <a:defRPr/>
            </a:lvl1pPr>
          </a:lstStyle>
          <a:p>
            <a:pPr rtl="1"/>
            <a:r>
              <a:rPr lang="ar-SA" noProof="0" dirty="0"/>
              <a:t>إضافة تذييل</a:t>
            </a:r>
          </a:p>
        </p:txBody>
      </p:sp>
      <p:sp>
        <p:nvSpPr>
          <p:cNvPr id="4" name="عنصر نائب للتاريخ 3"/>
          <p:cNvSpPr>
            <a:spLocks noGrp="1"/>
          </p:cNvSpPr>
          <p:nvPr>
            <p:ph type="dt" sz="half" idx="10"/>
          </p:nvPr>
        </p:nvSpPr>
        <p:spPr>
          <a:xfrm flipH="1">
            <a:off x="2356104" y="6598763"/>
            <a:ext cx="960120" cy="237744"/>
          </a:xfrm>
        </p:spPr>
        <p:txBody>
          <a:bodyPr rtlCol="1"/>
          <a:lstStyle>
            <a:lvl1pPr algn="l" rtl="1">
              <a:defRPr/>
            </a:lvl1pPr>
          </a:lstStyle>
          <a:p>
            <a:fld id="{FD424F0B-2CF7-420D-95F7-5A51ED1B499A}" type="datetime1">
              <a:rPr lang="ar-SA" smtClean="0"/>
              <a:pPr/>
              <a:t>21/05/1441</a:t>
            </a:fld>
            <a:endParaRPr lang="ar-SA" dirty="0"/>
          </a:p>
        </p:txBody>
      </p:sp>
      <p:sp>
        <p:nvSpPr>
          <p:cNvPr id="6" name="عنصر نائب لرقم الشريحة 5"/>
          <p:cNvSpPr>
            <a:spLocks noGrp="1"/>
          </p:cNvSpPr>
          <p:nvPr>
            <p:ph type="sldNum" sz="quarter" idx="12"/>
          </p:nvPr>
        </p:nvSpPr>
        <p:spPr>
          <a:xfrm flipH="1">
            <a:off x="1341120" y="6598763"/>
            <a:ext cx="640080" cy="237744"/>
          </a:xfrm>
        </p:spPr>
        <p:txBody>
          <a:bodyPr rtlCol="1"/>
          <a:lstStyle>
            <a:lvl1pPr algn="l" rtl="1">
              <a:defRPr/>
            </a:lvl1pPr>
          </a:lstStyle>
          <a:p>
            <a:fld id="{FC749032-2A07-4AE8-BA90-74324CAE0C87}" type="slidenum">
              <a:rPr lang="ar-SA" smtClean="0"/>
              <a:pPr/>
              <a:t>‹#›</a:t>
            </a:fld>
            <a:endParaRPr lang="ar-SA" dirty="0"/>
          </a:p>
        </p:txBody>
      </p:sp>
    </p:spTree>
    <p:extLst>
      <p:ext uri="{BB962C8B-B14F-4D97-AF65-F5344CB8AC3E}">
        <p14:creationId xmlns:p14="http://schemas.microsoft.com/office/powerpoint/2010/main" val="4044702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العنوان العمودي والنص">
    <p:spTree>
      <p:nvGrpSpPr>
        <p:cNvPr id="1" name=""/>
        <p:cNvGrpSpPr/>
        <p:nvPr/>
      </p:nvGrpSpPr>
      <p:grpSpPr>
        <a:xfrm>
          <a:off x="0" y="0"/>
          <a:ext cx="0" cy="0"/>
          <a:chOff x="0" y="0"/>
          <a:chExt cx="0" cy="0"/>
        </a:xfrm>
      </p:grpSpPr>
      <p:sp>
        <p:nvSpPr>
          <p:cNvPr id="2" name="العنوان العمودي 1"/>
          <p:cNvSpPr>
            <a:spLocks noGrp="1"/>
          </p:cNvSpPr>
          <p:nvPr>
            <p:ph type="title" orient="vert"/>
          </p:nvPr>
        </p:nvSpPr>
        <p:spPr>
          <a:xfrm flipH="1" flipV="1">
            <a:off x="838200" y="274638"/>
            <a:ext cx="2628900" cy="5897562"/>
          </a:xfrm>
        </p:spPr>
        <p:txBody>
          <a:bodyPr vert="eaVert" rtlCol="1"/>
          <a:lstStyle>
            <a:lvl1pPr algn="r" rtl="1">
              <a:defRPr/>
            </a:lvl1pPr>
          </a:lstStyle>
          <a:p>
            <a:pPr rtl="1"/>
            <a:r>
              <a:rPr lang="ar-SA" noProof="0"/>
              <a:t>انقر لتحرير نمط العنوان الرئيسي</a:t>
            </a:r>
            <a:endParaRPr lang="ar-SA" noProof="0" dirty="0"/>
          </a:p>
        </p:txBody>
      </p:sp>
      <p:sp>
        <p:nvSpPr>
          <p:cNvPr id="3" name="العنصر النائب لنص عمودي 2"/>
          <p:cNvSpPr>
            <a:spLocks noGrp="1"/>
          </p:cNvSpPr>
          <p:nvPr>
            <p:ph type="body" orient="vert" idx="1"/>
          </p:nvPr>
        </p:nvSpPr>
        <p:spPr>
          <a:xfrm flipH="1" flipV="1">
            <a:off x="3619500" y="274638"/>
            <a:ext cx="7734300" cy="5897562"/>
          </a:xfrm>
        </p:spPr>
        <p:txBody>
          <a:bodyPr vert="eaVert" rtlCol="1"/>
          <a:lstStyle>
            <a:lvl1pPr algn="r" rtl="1">
              <a:defRPr/>
            </a:lvl1pPr>
            <a:lvl2pPr algn="r" rtl="1">
              <a:defRPr/>
            </a:lvl2pPr>
            <a:lvl3pPr algn="r" rtl="1">
              <a:defRPr/>
            </a:lvl3pPr>
            <a:lvl4pPr algn="r" rtl="1">
              <a:defRPr/>
            </a:lvl4pPr>
            <a:lvl5pPr algn="r" rtl="1">
              <a:defRPr/>
            </a:lvl5pPr>
          </a:lstStyle>
          <a:p>
            <a:pPr lvl="0" rtl="1"/>
            <a:r>
              <a:rPr lang="ar-SA" noProof="0"/>
              <a:t>انقر لتحرير أنماط النص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5" name="عنصر نائب للتذييل 4"/>
          <p:cNvSpPr>
            <a:spLocks noGrp="1"/>
          </p:cNvSpPr>
          <p:nvPr>
            <p:ph type="ftr" sz="quarter" idx="11"/>
          </p:nvPr>
        </p:nvSpPr>
        <p:spPr>
          <a:xfrm flipH="1">
            <a:off x="3691128" y="6598763"/>
            <a:ext cx="7159752" cy="237744"/>
          </a:xfrm>
        </p:spPr>
        <p:txBody>
          <a:bodyPr rtlCol="1"/>
          <a:lstStyle>
            <a:lvl1pPr algn="r" rtl="1">
              <a:defRPr/>
            </a:lvl1pPr>
          </a:lstStyle>
          <a:p>
            <a:pPr rtl="1"/>
            <a:r>
              <a:rPr lang="ar-SA" noProof="0" dirty="0"/>
              <a:t>إضافة تذييل</a:t>
            </a:r>
          </a:p>
        </p:txBody>
      </p:sp>
      <p:sp>
        <p:nvSpPr>
          <p:cNvPr id="4" name="عنصر نائب للتاريخ 3"/>
          <p:cNvSpPr>
            <a:spLocks noGrp="1"/>
          </p:cNvSpPr>
          <p:nvPr>
            <p:ph type="dt" sz="half" idx="10"/>
          </p:nvPr>
        </p:nvSpPr>
        <p:spPr>
          <a:xfrm flipH="1">
            <a:off x="2356104" y="6598763"/>
            <a:ext cx="960120" cy="237744"/>
          </a:xfrm>
        </p:spPr>
        <p:txBody>
          <a:bodyPr rtlCol="1"/>
          <a:lstStyle>
            <a:lvl1pPr algn="l" rtl="1">
              <a:defRPr/>
            </a:lvl1pPr>
          </a:lstStyle>
          <a:p>
            <a:fld id="{3CDE3F03-A137-4CCA-82CF-2FE9EFAFBC24}" type="datetime1">
              <a:rPr lang="ar-SA" smtClean="0"/>
              <a:pPr/>
              <a:t>21/05/1441</a:t>
            </a:fld>
            <a:endParaRPr lang="ar-SA" dirty="0"/>
          </a:p>
        </p:txBody>
      </p:sp>
      <p:sp>
        <p:nvSpPr>
          <p:cNvPr id="6" name="عنصر نائب لرقم الشريحة 5"/>
          <p:cNvSpPr>
            <a:spLocks noGrp="1"/>
          </p:cNvSpPr>
          <p:nvPr>
            <p:ph type="sldNum" sz="quarter" idx="12"/>
          </p:nvPr>
        </p:nvSpPr>
        <p:spPr>
          <a:xfrm flipH="1">
            <a:off x="1341120" y="6598763"/>
            <a:ext cx="640080" cy="237744"/>
          </a:xfrm>
        </p:spPr>
        <p:txBody>
          <a:bodyPr rtlCol="1"/>
          <a:lstStyle>
            <a:lvl1pPr algn="l" rtl="1">
              <a:defRPr/>
            </a:lvl1pPr>
          </a:lstStyle>
          <a:p>
            <a:fld id="{FC749032-2A07-4AE8-BA90-74324CAE0C87}" type="slidenum">
              <a:rPr lang="ar-SA" smtClean="0"/>
              <a:pPr/>
              <a:t>‹#›</a:t>
            </a:fld>
            <a:endParaRPr lang="ar-SA" dirty="0"/>
          </a:p>
        </p:txBody>
      </p:sp>
    </p:spTree>
    <p:extLst>
      <p:ext uri="{BB962C8B-B14F-4D97-AF65-F5344CB8AC3E}">
        <p14:creationId xmlns:p14="http://schemas.microsoft.com/office/powerpoint/2010/main" val="825529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العنوان والمحتوى">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341120" y="467360"/>
            <a:ext cx="9509760" cy="1233424"/>
          </a:xfrm>
        </p:spPr>
        <p:txBody>
          <a:bodyPr rtlCol="1"/>
          <a:lstStyle>
            <a:lvl1pPr algn="r" rtl="1">
              <a:defRPr>
                <a:cs typeface="+mj-cs"/>
              </a:defRPr>
            </a:lvl1pPr>
          </a:lstStyle>
          <a:p>
            <a:pPr rtl="1"/>
            <a:r>
              <a:rPr lang="ar-SA" noProof="0"/>
              <a:t>انقر لتحرير نمط العنوان الرئيسي</a:t>
            </a:r>
            <a:endParaRPr lang="ar-SA" noProof="0" dirty="0"/>
          </a:p>
        </p:txBody>
      </p:sp>
      <p:sp>
        <p:nvSpPr>
          <p:cNvPr id="3" name="عنصر نائب للمحتوى 2"/>
          <p:cNvSpPr>
            <a:spLocks noGrp="1"/>
          </p:cNvSpPr>
          <p:nvPr>
            <p:ph idx="1"/>
          </p:nvPr>
        </p:nvSpPr>
        <p:spPr>
          <a:xfrm flipH="1">
            <a:off x="1341120" y="1901952"/>
            <a:ext cx="9509760" cy="4127627"/>
          </a:xfrm>
        </p:spPr>
        <p:txBody>
          <a:bodyPr rtlCol="1"/>
          <a:lstStyle>
            <a:lvl1pPr algn="r" rtl="1">
              <a:defRPr>
                <a:cs typeface="+mj-cs"/>
              </a:defRPr>
            </a:lvl1pPr>
            <a:lvl2pPr algn="r" rtl="1">
              <a:defRPr>
                <a:cs typeface="+mj-cs"/>
              </a:defRPr>
            </a:lvl2pPr>
            <a:lvl3pPr algn="r" rtl="1">
              <a:defRPr>
                <a:cs typeface="+mj-cs"/>
              </a:defRPr>
            </a:lvl3pPr>
            <a:lvl4pPr algn="r" rtl="1">
              <a:defRPr>
                <a:cs typeface="+mj-cs"/>
              </a:defRPr>
            </a:lvl4pPr>
            <a:lvl5pPr algn="r" rtl="1">
              <a:defRPr>
                <a:cs typeface="+mj-cs"/>
              </a:defRPr>
            </a:lvl5pPr>
            <a:lvl6pPr algn="r" rtl="1">
              <a:defRPr/>
            </a:lvl6pPr>
            <a:lvl7pPr algn="r" rtl="1">
              <a:defRPr/>
            </a:lvl7pPr>
            <a:lvl8pPr algn="r" rtl="1">
              <a:defRPr/>
            </a:lvl8pPr>
            <a:lvl9pPr algn="r" rtl="1">
              <a:defRPr/>
            </a:lvl9pPr>
          </a:lstStyle>
          <a:p>
            <a:pPr lvl="0" rtl="1"/>
            <a:r>
              <a:rPr lang="ar-SA" noProof="0"/>
              <a:t>انقر لتحرير أنماط النص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5" name="عنصر نائب للتذييل 4"/>
          <p:cNvSpPr>
            <a:spLocks noGrp="1"/>
          </p:cNvSpPr>
          <p:nvPr>
            <p:ph type="ftr" sz="quarter" idx="11"/>
          </p:nvPr>
        </p:nvSpPr>
        <p:spPr>
          <a:xfrm flipH="1">
            <a:off x="3691128" y="6598763"/>
            <a:ext cx="7159752" cy="237744"/>
          </a:xfrm>
        </p:spPr>
        <p:txBody>
          <a:bodyPr rtlCol="1"/>
          <a:lstStyle>
            <a:lvl1pPr algn="r" rtl="1">
              <a:defRPr>
                <a:cs typeface="+mj-cs"/>
              </a:defRPr>
            </a:lvl1pPr>
          </a:lstStyle>
          <a:p>
            <a:r>
              <a:rPr lang="ar-SA"/>
              <a:t>إضافة تذييل</a:t>
            </a:r>
            <a:endParaRPr lang="ar-SA" dirty="0"/>
          </a:p>
        </p:txBody>
      </p:sp>
      <p:sp>
        <p:nvSpPr>
          <p:cNvPr id="4" name="عنصر نائب للتاريخ 3"/>
          <p:cNvSpPr>
            <a:spLocks noGrp="1"/>
          </p:cNvSpPr>
          <p:nvPr>
            <p:ph type="dt" sz="half" idx="10"/>
          </p:nvPr>
        </p:nvSpPr>
        <p:spPr>
          <a:xfrm flipH="1">
            <a:off x="2356104" y="6598763"/>
            <a:ext cx="960120" cy="237744"/>
          </a:xfrm>
        </p:spPr>
        <p:txBody>
          <a:bodyPr rtlCol="1"/>
          <a:lstStyle>
            <a:lvl1pPr algn="l" rtl="1">
              <a:defRPr>
                <a:cs typeface="+mj-cs"/>
              </a:defRPr>
            </a:lvl1pPr>
          </a:lstStyle>
          <a:p>
            <a:fld id="{43A8E6F8-E428-4B1C-9529-3E4380AA3BCE}" type="datetime1">
              <a:rPr lang="ar-SA" smtClean="0"/>
              <a:pPr/>
              <a:t>21/05/1441</a:t>
            </a:fld>
            <a:endParaRPr lang="ar-SA" dirty="0"/>
          </a:p>
        </p:txBody>
      </p:sp>
      <p:sp>
        <p:nvSpPr>
          <p:cNvPr id="6" name="عنصر نائب لرقم الشريحة 5"/>
          <p:cNvSpPr>
            <a:spLocks noGrp="1"/>
          </p:cNvSpPr>
          <p:nvPr>
            <p:ph type="sldNum" sz="quarter" idx="12"/>
          </p:nvPr>
        </p:nvSpPr>
        <p:spPr>
          <a:xfrm flipH="1">
            <a:off x="1341120" y="6598763"/>
            <a:ext cx="640080" cy="237744"/>
          </a:xfrm>
        </p:spPr>
        <p:txBody>
          <a:bodyPr rtlCol="1"/>
          <a:lstStyle>
            <a:lvl1pPr algn="l" rtl="1">
              <a:defRPr>
                <a:cs typeface="+mj-cs"/>
              </a:defRPr>
            </a:lvl1pPr>
          </a:lstStyle>
          <a:p>
            <a:fld id="{FC749032-2A07-4AE8-BA90-74324CAE0C87}" type="slidenum">
              <a:rPr lang="ar-SA" smtClean="0"/>
              <a:pPr/>
              <a:t>‹#›</a:t>
            </a:fld>
            <a:endParaRPr lang="ar-SA" dirty="0"/>
          </a:p>
        </p:txBody>
      </p:sp>
    </p:spTree>
    <p:extLst>
      <p:ext uri="{BB962C8B-B14F-4D97-AF65-F5344CB8AC3E}">
        <p14:creationId xmlns:p14="http://schemas.microsoft.com/office/powerpoint/2010/main" val="3419496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295400" y="2130552"/>
            <a:ext cx="9601200" cy="2359152"/>
          </a:xfrm>
        </p:spPr>
        <p:txBody>
          <a:bodyPr rtlCol="1" anchor="b">
            <a:normAutofit/>
          </a:bodyPr>
          <a:lstStyle>
            <a:lvl1pPr algn="ctr" rtl="1">
              <a:defRPr sz="5400" b="1">
                <a:cs typeface="+mj-cs"/>
              </a:defRPr>
            </a:lvl1pPr>
          </a:lstStyle>
          <a:p>
            <a:pPr rtl="1"/>
            <a:r>
              <a:rPr lang="ar-SA" noProof="0"/>
              <a:t>انقر لتحرير نمط العنوان الرئيسي</a:t>
            </a:r>
            <a:endParaRPr lang="ar-SA" noProof="0" dirty="0"/>
          </a:p>
        </p:txBody>
      </p:sp>
      <p:sp>
        <p:nvSpPr>
          <p:cNvPr id="3" name="عنصر نائب للنص 2"/>
          <p:cNvSpPr>
            <a:spLocks noGrp="1"/>
          </p:cNvSpPr>
          <p:nvPr>
            <p:ph type="body" idx="1"/>
          </p:nvPr>
        </p:nvSpPr>
        <p:spPr>
          <a:xfrm flipH="1">
            <a:off x="1295400" y="4572000"/>
            <a:ext cx="9601200" cy="841248"/>
          </a:xfrm>
        </p:spPr>
        <p:txBody>
          <a:bodyPr rtlCol="1" anchor="t"/>
          <a:lstStyle>
            <a:lvl1pPr marL="0" indent="0" algn="ctr" rtl="1">
              <a:spcBef>
                <a:spcPts val="0"/>
              </a:spcBef>
              <a:buNone/>
              <a:defRPr sz="2000">
                <a:solidFill>
                  <a:schemeClr val="tx1">
                    <a:lumMod val="90000"/>
                    <a:lumOff val="10000"/>
                  </a:schemeClr>
                </a:solidFill>
                <a:cs typeface="+mj-cs"/>
              </a:defRPr>
            </a:lvl1pPr>
            <a:lvl2pPr marL="457200" indent="0" algn="r" rtl="1">
              <a:buNone/>
              <a:defRPr sz="1800">
                <a:solidFill>
                  <a:schemeClr val="tx1">
                    <a:tint val="75000"/>
                  </a:schemeClr>
                </a:solidFill>
              </a:defRPr>
            </a:lvl2pPr>
            <a:lvl3pPr marL="914400" indent="0" algn="r" rtl="1">
              <a:buNone/>
              <a:defRPr sz="1600">
                <a:solidFill>
                  <a:schemeClr val="tx1">
                    <a:tint val="75000"/>
                  </a:schemeClr>
                </a:solidFill>
              </a:defRPr>
            </a:lvl3pPr>
            <a:lvl4pPr marL="1371600" indent="0" algn="r" rtl="1">
              <a:buNone/>
              <a:defRPr sz="1400">
                <a:solidFill>
                  <a:schemeClr val="tx1">
                    <a:tint val="75000"/>
                  </a:schemeClr>
                </a:solidFill>
              </a:defRPr>
            </a:lvl4pPr>
            <a:lvl5pPr marL="1828800" indent="0" algn="r" rtl="1">
              <a:buNone/>
              <a:defRPr sz="1400">
                <a:solidFill>
                  <a:schemeClr val="tx1">
                    <a:tint val="75000"/>
                  </a:schemeClr>
                </a:solidFill>
              </a:defRPr>
            </a:lvl5pPr>
            <a:lvl6pPr marL="2286000" indent="0" algn="r" rtl="1">
              <a:buNone/>
              <a:defRPr sz="1400">
                <a:solidFill>
                  <a:schemeClr val="tx1">
                    <a:tint val="75000"/>
                  </a:schemeClr>
                </a:solidFill>
              </a:defRPr>
            </a:lvl6pPr>
            <a:lvl7pPr marL="2743200" indent="0" algn="r" rtl="1">
              <a:buNone/>
              <a:defRPr sz="1400">
                <a:solidFill>
                  <a:schemeClr val="tx1">
                    <a:tint val="75000"/>
                  </a:schemeClr>
                </a:solidFill>
              </a:defRPr>
            </a:lvl7pPr>
            <a:lvl8pPr marL="3200400" indent="0" algn="r" rtl="1">
              <a:buNone/>
              <a:defRPr sz="1400">
                <a:solidFill>
                  <a:schemeClr val="tx1">
                    <a:tint val="75000"/>
                  </a:schemeClr>
                </a:solidFill>
              </a:defRPr>
            </a:lvl8pPr>
            <a:lvl9pPr marL="3657600" indent="0" algn="r" rtl="1">
              <a:buNone/>
              <a:defRPr sz="1400">
                <a:solidFill>
                  <a:schemeClr val="tx1">
                    <a:tint val="75000"/>
                  </a:schemeClr>
                </a:solidFill>
              </a:defRPr>
            </a:lvl9pPr>
          </a:lstStyle>
          <a:p>
            <a:pPr lvl="0" rtl="1"/>
            <a:r>
              <a:rPr lang="ar-SA" noProof="0"/>
              <a:t>انقر لتحرير أنماط النص الرئيسي</a:t>
            </a:r>
          </a:p>
        </p:txBody>
      </p:sp>
      <p:sp>
        <p:nvSpPr>
          <p:cNvPr id="5" name="عنصر نائب للتذييل 4"/>
          <p:cNvSpPr>
            <a:spLocks noGrp="1"/>
          </p:cNvSpPr>
          <p:nvPr>
            <p:ph type="ftr" sz="quarter" idx="11"/>
          </p:nvPr>
        </p:nvSpPr>
        <p:spPr>
          <a:xfrm flipH="1">
            <a:off x="3691128" y="6598763"/>
            <a:ext cx="7159752" cy="237744"/>
          </a:xfrm>
        </p:spPr>
        <p:txBody>
          <a:bodyPr rtlCol="1"/>
          <a:lstStyle>
            <a:lvl1pPr algn="r" rtl="1">
              <a:defRPr>
                <a:cs typeface="+mj-cs"/>
              </a:defRPr>
            </a:lvl1pPr>
          </a:lstStyle>
          <a:p>
            <a:r>
              <a:rPr lang="ar-SA"/>
              <a:t>إضافة تذييل</a:t>
            </a:r>
            <a:endParaRPr lang="ar-SA" dirty="0"/>
          </a:p>
        </p:txBody>
      </p:sp>
      <p:sp>
        <p:nvSpPr>
          <p:cNvPr id="4" name="عنصر نائب للتاريخ 3"/>
          <p:cNvSpPr>
            <a:spLocks noGrp="1"/>
          </p:cNvSpPr>
          <p:nvPr>
            <p:ph type="dt" sz="half" idx="10"/>
          </p:nvPr>
        </p:nvSpPr>
        <p:spPr>
          <a:xfrm flipH="1">
            <a:off x="2356104" y="6598763"/>
            <a:ext cx="960120" cy="237744"/>
          </a:xfrm>
        </p:spPr>
        <p:txBody>
          <a:bodyPr rtlCol="1"/>
          <a:lstStyle>
            <a:lvl1pPr algn="l" rtl="1">
              <a:defRPr>
                <a:cs typeface="+mj-cs"/>
              </a:defRPr>
            </a:lvl1pPr>
          </a:lstStyle>
          <a:p>
            <a:fld id="{5551CDB4-96D8-477D-B9AD-AD9193A65272}" type="datetime1">
              <a:rPr lang="ar-SA" smtClean="0"/>
              <a:pPr/>
              <a:t>21/05/1441</a:t>
            </a:fld>
            <a:endParaRPr lang="ar-SA" dirty="0"/>
          </a:p>
        </p:txBody>
      </p:sp>
      <p:sp>
        <p:nvSpPr>
          <p:cNvPr id="6" name="عنصر نائب لرقم الشريحة 5"/>
          <p:cNvSpPr>
            <a:spLocks noGrp="1"/>
          </p:cNvSpPr>
          <p:nvPr>
            <p:ph type="sldNum" sz="quarter" idx="12"/>
          </p:nvPr>
        </p:nvSpPr>
        <p:spPr>
          <a:xfrm flipH="1">
            <a:off x="1341120" y="6598763"/>
            <a:ext cx="640080" cy="237744"/>
          </a:xfrm>
        </p:spPr>
        <p:txBody>
          <a:bodyPr rtlCol="1"/>
          <a:lstStyle>
            <a:lvl1pPr algn="l" rtl="1">
              <a:defRPr>
                <a:cs typeface="+mj-cs"/>
              </a:defRPr>
            </a:lvl1pPr>
          </a:lstStyle>
          <a:p>
            <a:fld id="{FC749032-2A07-4AE8-BA90-74324CAE0C87}" type="slidenum">
              <a:rPr lang="ar-SA" smtClean="0"/>
              <a:pPr/>
              <a:t>‹#›</a:t>
            </a:fld>
            <a:endParaRPr lang="ar-SA" dirty="0"/>
          </a:p>
        </p:txBody>
      </p:sp>
    </p:spTree>
    <p:extLst>
      <p:ext uri="{BB962C8B-B14F-4D97-AF65-F5344CB8AC3E}">
        <p14:creationId xmlns:p14="http://schemas.microsoft.com/office/powerpoint/2010/main" val="4190801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341120" y="467360"/>
            <a:ext cx="9509760" cy="1233424"/>
          </a:xfrm>
        </p:spPr>
        <p:txBody>
          <a:bodyPr rtlCol="1"/>
          <a:lstStyle>
            <a:lvl1pPr algn="r" rtl="1">
              <a:defRPr>
                <a:cs typeface="+mj-cs"/>
              </a:defRPr>
            </a:lvl1pPr>
          </a:lstStyle>
          <a:p>
            <a:pPr rtl="1"/>
            <a:r>
              <a:rPr lang="ar-SA" noProof="0"/>
              <a:t>انقر لتحرير نمط العنوان الرئيسي</a:t>
            </a:r>
            <a:endParaRPr lang="ar-SA" noProof="0" dirty="0"/>
          </a:p>
        </p:txBody>
      </p:sp>
      <p:sp>
        <p:nvSpPr>
          <p:cNvPr id="3" name="عنصر نائب للمحتوى 2"/>
          <p:cNvSpPr>
            <a:spLocks noGrp="1"/>
          </p:cNvSpPr>
          <p:nvPr>
            <p:ph sz="half" idx="1" hasCustomPrompt="1"/>
          </p:nvPr>
        </p:nvSpPr>
        <p:spPr>
          <a:xfrm flipH="1">
            <a:off x="6278880" y="1901952"/>
            <a:ext cx="4572000" cy="4123944"/>
          </a:xfrm>
        </p:spPr>
        <p:txBody>
          <a:bodyPr vert="horz" lIns="91440" tIns="45720" rIns="91440" bIns="45720" rtlCol="1">
            <a:normAutofit/>
          </a:bodyPr>
          <a:lstStyle>
            <a:lvl1pPr algn="r" rtl="1">
              <a:defRPr lang="en-US" smtClean="0">
                <a:cs typeface="+mj-cs"/>
              </a:defRPr>
            </a:lvl1pPr>
            <a:lvl2pPr algn="r" rtl="1">
              <a:defRPr lang="en-US" smtClean="0">
                <a:cs typeface="+mj-cs"/>
              </a:defRPr>
            </a:lvl2pPr>
            <a:lvl3pPr algn="r" rtl="1">
              <a:defRPr lang="en-US" smtClean="0">
                <a:cs typeface="+mj-cs"/>
              </a:defRPr>
            </a:lvl3pPr>
            <a:lvl4pPr algn="r" rtl="1">
              <a:defRPr lang="en-US" smtClean="0">
                <a:cs typeface="+mj-cs"/>
              </a:defRPr>
            </a:lvl4pPr>
            <a:lvl5pPr algn="r" rtl="1">
              <a:defRPr>
                <a:cs typeface="+mj-cs"/>
              </a:defRPr>
            </a:lvl5pPr>
            <a:lvl6pPr algn="r" rtl="1">
              <a:defRPr>
                <a:latin typeface="Tahoma" panose="020B0604030504040204" pitchFamily="34" charset="0"/>
                <a:cs typeface="+mj-cs"/>
              </a:defRPr>
            </a:lvl6pPr>
          </a:lstStyle>
          <a:p>
            <a:pPr lvl="0" rtl="1"/>
            <a:r>
              <a:rPr lang="ar-SA" noProof="0" dirty="0"/>
              <a:t>انقر لتحرير أنماط النص الرئيسي</a:t>
            </a:r>
          </a:p>
          <a:p>
            <a:pPr lvl="1" rtl="1"/>
            <a:r>
              <a:rPr lang="ar-SA" noProof="0" dirty="0"/>
              <a:t>المستوى الثاني</a:t>
            </a:r>
          </a:p>
          <a:p>
            <a:pPr lvl="2" rtl="1"/>
            <a:r>
              <a:rPr lang="ar-SA" noProof="0" dirty="0"/>
              <a:t>المستوى الثالث</a:t>
            </a:r>
          </a:p>
          <a:p>
            <a:pPr lvl="3" rtl="1"/>
            <a:r>
              <a:rPr lang="ar-SA" noProof="0" dirty="0"/>
              <a:t>المستوى الرابع</a:t>
            </a:r>
          </a:p>
          <a:p>
            <a:pPr lvl="4" rtl="1"/>
            <a:r>
              <a:rPr lang="ar-SA" noProof="0" dirty="0"/>
              <a:t>المستوى الخامس</a:t>
            </a:r>
          </a:p>
          <a:p>
            <a:pPr lvl="5" rtl="1"/>
            <a:r>
              <a:rPr lang="ar-SA" noProof="0" dirty="0"/>
              <a:t>نحن</a:t>
            </a:r>
          </a:p>
          <a:p>
            <a:pPr lvl="5" rtl="1"/>
            <a:endParaRPr lang="ar-SA" noProof="0" dirty="0"/>
          </a:p>
        </p:txBody>
      </p:sp>
      <p:sp>
        <p:nvSpPr>
          <p:cNvPr id="4" name="عنصر نائب للمحتوى 3"/>
          <p:cNvSpPr>
            <a:spLocks noGrp="1"/>
          </p:cNvSpPr>
          <p:nvPr>
            <p:ph sz="half" idx="2"/>
          </p:nvPr>
        </p:nvSpPr>
        <p:spPr>
          <a:xfrm flipH="1">
            <a:off x="1341120" y="1901952"/>
            <a:ext cx="4572000" cy="4123944"/>
          </a:xfrm>
        </p:spPr>
        <p:txBody>
          <a:bodyPr rtlCol="1">
            <a:normAutofit/>
          </a:bodyPr>
          <a:lstStyle>
            <a:lvl1pPr algn="r" rtl="1">
              <a:defRPr sz="2000">
                <a:cs typeface="+mj-cs"/>
              </a:defRPr>
            </a:lvl1pPr>
            <a:lvl2pPr algn="r" rtl="1">
              <a:defRPr sz="1800">
                <a:cs typeface="+mj-cs"/>
              </a:defRPr>
            </a:lvl2pPr>
            <a:lvl3pPr algn="r" rtl="1">
              <a:defRPr sz="1600">
                <a:cs typeface="+mj-cs"/>
              </a:defRPr>
            </a:lvl3pPr>
            <a:lvl4pPr algn="r" rtl="1">
              <a:defRPr sz="1400">
                <a:cs typeface="+mj-cs"/>
              </a:defRPr>
            </a:lvl4pPr>
            <a:lvl5pPr algn="r" rtl="1">
              <a:defRPr sz="1400">
                <a:cs typeface="+mj-cs"/>
              </a:defRPr>
            </a:lvl5pPr>
            <a:lvl6pPr algn="r" rtl="1">
              <a:defRPr sz="1400"/>
            </a:lvl6pPr>
            <a:lvl7pPr algn="r" rtl="1">
              <a:defRPr sz="1400"/>
            </a:lvl7pPr>
            <a:lvl8pPr algn="r" rtl="1">
              <a:defRPr sz="1400"/>
            </a:lvl8pPr>
            <a:lvl9pPr algn="r" rtl="1">
              <a:defRPr sz="1400"/>
            </a:lvl9pPr>
          </a:lstStyle>
          <a:p>
            <a:pPr lvl="0" rtl="1"/>
            <a:r>
              <a:rPr lang="ar-SA" noProof="0"/>
              <a:t>انقر لتحرير أنماط النص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6" name="عنصر نائب للتذييل 5"/>
          <p:cNvSpPr>
            <a:spLocks noGrp="1"/>
          </p:cNvSpPr>
          <p:nvPr>
            <p:ph type="ftr" sz="quarter" idx="11"/>
          </p:nvPr>
        </p:nvSpPr>
        <p:spPr>
          <a:xfrm flipH="1">
            <a:off x="3691128" y="6598763"/>
            <a:ext cx="7159752" cy="237744"/>
          </a:xfrm>
        </p:spPr>
        <p:txBody>
          <a:bodyPr rtlCol="1"/>
          <a:lstStyle>
            <a:lvl1pPr algn="r" rtl="1">
              <a:defRPr>
                <a:cs typeface="+mj-cs"/>
              </a:defRPr>
            </a:lvl1pPr>
          </a:lstStyle>
          <a:p>
            <a:r>
              <a:rPr lang="ar-SA"/>
              <a:t>إضافة تذييل</a:t>
            </a:r>
            <a:endParaRPr lang="ar-SA" dirty="0"/>
          </a:p>
        </p:txBody>
      </p:sp>
      <p:sp>
        <p:nvSpPr>
          <p:cNvPr id="5" name="عنصر نائب للتاريخ 4"/>
          <p:cNvSpPr>
            <a:spLocks noGrp="1"/>
          </p:cNvSpPr>
          <p:nvPr>
            <p:ph type="dt" sz="half" idx="10"/>
          </p:nvPr>
        </p:nvSpPr>
        <p:spPr>
          <a:xfrm flipH="1">
            <a:off x="2356104" y="6598763"/>
            <a:ext cx="960120" cy="237744"/>
          </a:xfrm>
        </p:spPr>
        <p:txBody>
          <a:bodyPr rtlCol="1"/>
          <a:lstStyle>
            <a:lvl1pPr algn="l" rtl="1">
              <a:defRPr>
                <a:cs typeface="+mj-cs"/>
              </a:defRPr>
            </a:lvl1pPr>
          </a:lstStyle>
          <a:p>
            <a:fld id="{873DBDE1-A56C-4E6C-9E5C-9A5C5FD6FC71}" type="datetime1">
              <a:rPr lang="ar-SA" smtClean="0"/>
              <a:pPr/>
              <a:t>21/05/1441</a:t>
            </a:fld>
            <a:endParaRPr lang="ar-SA" dirty="0"/>
          </a:p>
        </p:txBody>
      </p:sp>
      <p:sp>
        <p:nvSpPr>
          <p:cNvPr id="7" name="عنصر نائب لرقم الشريحة 6"/>
          <p:cNvSpPr>
            <a:spLocks noGrp="1"/>
          </p:cNvSpPr>
          <p:nvPr>
            <p:ph type="sldNum" sz="quarter" idx="12"/>
          </p:nvPr>
        </p:nvSpPr>
        <p:spPr>
          <a:xfrm flipH="1">
            <a:off x="1341120" y="6598763"/>
            <a:ext cx="640080" cy="237744"/>
          </a:xfrm>
        </p:spPr>
        <p:txBody>
          <a:bodyPr rtlCol="1"/>
          <a:lstStyle>
            <a:lvl1pPr algn="l" rtl="1">
              <a:defRPr>
                <a:cs typeface="+mj-cs"/>
              </a:defRPr>
            </a:lvl1pPr>
          </a:lstStyle>
          <a:p>
            <a:fld id="{FC749032-2A07-4AE8-BA90-74324CAE0C87}" type="slidenum">
              <a:rPr lang="ar-SA" smtClean="0"/>
              <a:pPr/>
              <a:t>‹#›</a:t>
            </a:fld>
            <a:endParaRPr lang="ar-SA" dirty="0"/>
          </a:p>
        </p:txBody>
      </p:sp>
    </p:spTree>
    <p:extLst>
      <p:ext uri="{BB962C8B-B14F-4D97-AF65-F5344CB8AC3E}">
        <p14:creationId xmlns:p14="http://schemas.microsoft.com/office/powerpoint/2010/main" val="3479210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341120" y="466344"/>
            <a:ext cx="9509760" cy="1234440"/>
          </a:xfrm>
        </p:spPr>
        <p:txBody>
          <a:bodyPr rtlCol="1"/>
          <a:lstStyle>
            <a:lvl1pPr algn="r" rtl="1">
              <a:defRPr>
                <a:cs typeface="+mj-cs"/>
              </a:defRPr>
            </a:lvl1pPr>
          </a:lstStyle>
          <a:p>
            <a:pPr rtl="1"/>
            <a:r>
              <a:rPr lang="ar-SA" noProof="0"/>
              <a:t>انقر لتحرير نمط العنوان الرئيسي</a:t>
            </a:r>
            <a:endParaRPr lang="ar-SA" noProof="0" dirty="0"/>
          </a:p>
        </p:txBody>
      </p:sp>
      <p:sp>
        <p:nvSpPr>
          <p:cNvPr id="3" name="عنصر نائب للنص 2"/>
          <p:cNvSpPr>
            <a:spLocks noGrp="1"/>
          </p:cNvSpPr>
          <p:nvPr>
            <p:ph type="body" idx="1"/>
          </p:nvPr>
        </p:nvSpPr>
        <p:spPr>
          <a:xfrm flipH="1">
            <a:off x="6278880" y="1837464"/>
            <a:ext cx="4572000" cy="766588"/>
          </a:xfrm>
        </p:spPr>
        <p:txBody>
          <a:bodyPr rtlCol="1" anchor="ctr">
            <a:normAutofit/>
          </a:bodyPr>
          <a:lstStyle>
            <a:lvl1pPr marL="0" indent="0" algn="r" rtl="1">
              <a:spcBef>
                <a:spcPts val="0"/>
              </a:spcBef>
              <a:buNone/>
              <a:defRPr sz="2200" b="1">
                <a:solidFill>
                  <a:schemeClr val="tx1"/>
                </a:solidFill>
                <a:cs typeface="+mj-cs"/>
              </a:defRPr>
            </a:lvl1pPr>
            <a:lvl2pPr marL="457200" indent="0" algn="r" rtl="1">
              <a:buNone/>
              <a:defRPr sz="20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ar-SA" noProof="0"/>
              <a:t>انقر لتحرير أنماط النص الرئيسي</a:t>
            </a:r>
          </a:p>
        </p:txBody>
      </p:sp>
      <p:sp>
        <p:nvSpPr>
          <p:cNvPr id="4" name="عنصر نائب للمحتوى 3"/>
          <p:cNvSpPr>
            <a:spLocks noGrp="1"/>
          </p:cNvSpPr>
          <p:nvPr>
            <p:ph sz="half" idx="2"/>
          </p:nvPr>
        </p:nvSpPr>
        <p:spPr>
          <a:xfrm flipH="1">
            <a:off x="6278880" y="2740732"/>
            <a:ext cx="4572000" cy="3288847"/>
          </a:xfrm>
        </p:spPr>
        <p:txBody>
          <a:bodyPr rtlCol="1">
            <a:normAutofit/>
          </a:bodyPr>
          <a:lstStyle>
            <a:lvl1pPr algn="r" rtl="1">
              <a:defRPr sz="1800">
                <a:cs typeface="+mj-cs"/>
              </a:defRPr>
            </a:lvl1pPr>
            <a:lvl2pPr algn="r" rtl="1">
              <a:defRPr sz="1600">
                <a:cs typeface="+mj-cs"/>
              </a:defRPr>
            </a:lvl2pPr>
            <a:lvl3pPr algn="r" rtl="1">
              <a:defRPr sz="1400">
                <a:cs typeface="+mj-cs"/>
              </a:defRPr>
            </a:lvl3pPr>
            <a:lvl4pPr algn="r" rtl="1">
              <a:defRPr sz="1200">
                <a:cs typeface="+mj-cs"/>
              </a:defRPr>
            </a:lvl4pPr>
            <a:lvl5pPr algn="r" rtl="1">
              <a:defRPr sz="1200">
                <a:cs typeface="+mj-cs"/>
              </a:defRPr>
            </a:lvl5pPr>
            <a:lvl6pPr algn="r" rtl="1">
              <a:defRPr sz="1200"/>
            </a:lvl6pPr>
            <a:lvl7pPr algn="r" rtl="1">
              <a:defRPr sz="1200"/>
            </a:lvl7pPr>
            <a:lvl8pPr algn="r" rtl="1">
              <a:defRPr sz="1200"/>
            </a:lvl8pPr>
            <a:lvl9pPr algn="r" rtl="1">
              <a:defRPr sz="1200"/>
            </a:lvl9pPr>
          </a:lstStyle>
          <a:p>
            <a:pPr lvl="0" rtl="1"/>
            <a:r>
              <a:rPr lang="ar-SA" noProof="0"/>
              <a:t>انقر لتحرير أنماط النص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5" name="عنصر نائب للنص 4"/>
          <p:cNvSpPr>
            <a:spLocks noGrp="1"/>
          </p:cNvSpPr>
          <p:nvPr>
            <p:ph type="body" sz="quarter" idx="3"/>
          </p:nvPr>
        </p:nvSpPr>
        <p:spPr>
          <a:xfrm flipH="1">
            <a:off x="1341120" y="1837464"/>
            <a:ext cx="4572000" cy="766588"/>
          </a:xfrm>
        </p:spPr>
        <p:txBody>
          <a:bodyPr rtlCol="1" anchor="ctr">
            <a:normAutofit/>
          </a:bodyPr>
          <a:lstStyle>
            <a:lvl1pPr marL="0" indent="0" algn="r" rtl="1">
              <a:spcBef>
                <a:spcPts val="0"/>
              </a:spcBef>
              <a:buNone/>
              <a:defRPr sz="2200" b="1">
                <a:solidFill>
                  <a:schemeClr val="tx1"/>
                </a:solidFill>
                <a:cs typeface="+mj-cs"/>
              </a:defRPr>
            </a:lvl1pPr>
            <a:lvl2pPr marL="457200" indent="0" algn="r" rtl="1">
              <a:buNone/>
              <a:defRPr sz="20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ar-SA" noProof="0"/>
              <a:t>انقر لتحرير أنماط النص الرئيسي</a:t>
            </a:r>
          </a:p>
        </p:txBody>
      </p:sp>
      <p:sp>
        <p:nvSpPr>
          <p:cNvPr id="6" name="عنصر نائب للمحتوى 5"/>
          <p:cNvSpPr>
            <a:spLocks noGrp="1"/>
          </p:cNvSpPr>
          <p:nvPr>
            <p:ph sz="quarter" idx="4"/>
          </p:nvPr>
        </p:nvSpPr>
        <p:spPr>
          <a:xfrm flipH="1">
            <a:off x="1341120" y="2740732"/>
            <a:ext cx="4572000" cy="3288847"/>
          </a:xfrm>
        </p:spPr>
        <p:txBody>
          <a:bodyPr rtlCol="1">
            <a:normAutofit/>
          </a:bodyPr>
          <a:lstStyle>
            <a:lvl1pPr algn="r" rtl="1">
              <a:defRPr sz="1800">
                <a:cs typeface="+mj-cs"/>
              </a:defRPr>
            </a:lvl1pPr>
            <a:lvl2pPr algn="r" rtl="1">
              <a:defRPr sz="1600">
                <a:cs typeface="+mj-cs"/>
              </a:defRPr>
            </a:lvl2pPr>
            <a:lvl3pPr algn="r" rtl="1">
              <a:defRPr sz="1400">
                <a:cs typeface="+mj-cs"/>
              </a:defRPr>
            </a:lvl3pPr>
            <a:lvl4pPr algn="r" rtl="1">
              <a:defRPr sz="1200">
                <a:cs typeface="+mj-cs"/>
              </a:defRPr>
            </a:lvl4pPr>
            <a:lvl5pPr algn="r" rtl="1">
              <a:defRPr sz="1200">
                <a:cs typeface="+mj-cs"/>
              </a:defRPr>
            </a:lvl5pPr>
            <a:lvl6pPr algn="r" rtl="1">
              <a:defRPr sz="1200"/>
            </a:lvl6pPr>
            <a:lvl7pPr algn="r" rtl="1">
              <a:defRPr sz="1200"/>
            </a:lvl7pPr>
            <a:lvl8pPr algn="r" rtl="1">
              <a:defRPr sz="1200"/>
            </a:lvl8pPr>
            <a:lvl9pPr algn="r" rtl="1">
              <a:defRPr sz="1200"/>
            </a:lvl9pPr>
          </a:lstStyle>
          <a:p>
            <a:pPr lvl="0" rtl="1"/>
            <a:r>
              <a:rPr lang="ar-SA" noProof="0"/>
              <a:t>انقر لتحرير أنماط النص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8" name="عنصر نائب للتذييل 7"/>
          <p:cNvSpPr>
            <a:spLocks noGrp="1"/>
          </p:cNvSpPr>
          <p:nvPr>
            <p:ph type="ftr" sz="quarter" idx="11"/>
          </p:nvPr>
        </p:nvSpPr>
        <p:spPr>
          <a:xfrm flipH="1">
            <a:off x="3691128" y="6598763"/>
            <a:ext cx="7159752" cy="237744"/>
          </a:xfrm>
        </p:spPr>
        <p:txBody>
          <a:bodyPr rtlCol="1"/>
          <a:lstStyle>
            <a:lvl1pPr algn="r" rtl="1">
              <a:defRPr>
                <a:cs typeface="+mj-cs"/>
              </a:defRPr>
            </a:lvl1pPr>
          </a:lstStyle>
          <a:p>
            <a:r>
              <a:rPr lang="ar-SA"/>
              <a:t>إضافة تذييل</a:t>
            </a:r>
            <a:endParaRPr lang="ar-SA" dirty="0"/>
          </a:p>
        </p:txBody>
      </p:sp>
      <p:sp>
        <p:nvSpPr>
          <p:cNvPr id="7" name="عنصر نائب للتاريخ 6"/>
          <p:cNvSpPr>
            <a:spLocks noGrp="1"/>
          </p:cNvSpPr>
          <p:nvPr>
            <p:ph type="dt" sz="half" idx="10"/>
          </p:nvPr>
        </p:nvSpPr>
        <p:spPr>
          <a:xfrm flipH="1">
            <a:off x="2356104" y="6598763"/>
            <a:ext cx="960120" cy="237744"/>
          </a:xfrm>
        </p:spPr>
        <p:txBody>
          <a:bodyPr rtlCol="1"/>
          <a:lstStyle>
            <a:lvl1pPr algn="l" rtl="1">
              <a:defRPr>
                <a:cs typeface="+mj-cs"/>
              </a:defRPr>
            </a:lvl1pPr>
          </a:lstStyle>
          <a:p>
            <a:fld id="{5B778A1D-222E-4DE4-A828-B08CA3E3C5EB}" type="datetime1">
              <a:rPr lang="ar-SA" smtClean="0"/>
              <a:pPr/>
              <a:t>21/05/1441</a:t>
            </a:fld>
            <a:endParaRPr lang="ar-SA" dirty="0"/>
          </a:p>
        </p:txBody>
      </p:sp>
      <p:sp>
        <p:nvSpPr>
          <p:cNvPr id="9" name="عنصر نائب لرقم الشريحة 8"/>
          <p:cNvSpPr>
            <a:spLocks noGrp="1"/>
          </p:cNvSpPr>
          <p:nvPr>
            <p:ph type="sldNum" sz="quarter" idx="12"/>
          </p:nvPr>
        </p:nvSpPr>
        <p:spPr>
          <a:xfrm flipH="1">
            <a:off x="1341120" y="6598763"/>
            <a:ext cx="640080" cy="237744"/>
          </a:xfrm>
        </p:spPr>
        <p:txBody>
          <a:bodyPr rtlCol="1"/>
          <a:lstStyle>
            <a:lvl1pPr algn="l" rtl="1">
              <a:defRPr>
                <a:cs typeface="+mj-cs"/>
              </a:defRPr>
            </a:lvl1pPr>
          </a:lstStyle>
          <a:p>
            <a:fld id="{FC749032-2A07-4AE8-BA90-74324CAE0C87}" type="slidenum">
              <a:rPr lang="ar-SA" smtClean="0"/>
              <a:pPr/>
              <a:t>‹#›</a:t>
            </a:fld>
            <a:endParaRPr lang="ar-SA" dirty="0"/>
          </a:p>
        </p:txBody>
      </p:sp>
    </p:spTree>
    <p:extLst>
      <p:ext uri="{BB962C8B-B14F-4D97-AF65-F5344CB8AC3E}">
        <p14:creationId xmlns:p14="http://schemas.microsoft.com/office/powerpoint/2010/main" val="1526009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العنوان فقط">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341120" y="467360"/>
            <a:ext cx="9509760" cy="1233424"/>
          </a:xfrm>
        </p:spPr>
        <p:txBody>
          <a:bodyPr rtlCol="1"/>
          <a:lstStyle>
            <a:lvl1pPr algn="r" rtl="1">
              <a:defRPr>
                <a:cs typeface="+mj-cs"/>
              </a:defRPr>
            </a:lvl1pPr>
          </a:lstStyle>
          <a:p>
            <a:pPr rtl="1"/>
            <a:r>
              <a:rPr lang="ar-SA" noProof="0"/>
              <a:t>انقر لتحرير نمط العنوان الرئيسي</a:t>
            </a:r>
            <a:endParaRPr lang="ar-SA" noProof="0" dirty="0"/>
          </a:p>
        </p:txBody>
      </p:sp>
      <p:sp>
        <p:nvSpPr>
          <p:cNvPr id="4" name="عنصر نائب للتذييل 3"/>
          <p:cNvSpPr>
            <a:spLocks noGrp="1"/>
          </p:cNvSpPr>
          <p:nvPr>
            <p:ph type="ftr" sz="quarter" idx="11"/>
          </p:nvPr>
        </p:nvSpPr>
        <p:spPr>
          <a:xfrm flipH="1">
            <a:off x="3691128" y="6598763"/>
            <a:ext cx="7159752" cy="237744"/>
          </a:xfrm>
        </p:spPr>
        <p:txBody>
          <a:bodyPr rtlCol="1"/>
          <a:lstStyle>
            <a:lvl1pPr algn="r" rtl="1">
              <a:defRPr>
                <a:cs typeface="+mj-cs"/>
              </a:defRPr>
            </a:lvl1pPr>
          </a:lstStyle>
          <a:p>
            <a:r>
              <a:rPr lang="ar-SA"/>
              <a:t>إضافة تذييل</a:t>
            </a:r>
            <a:endParaRPr lang="ar-SA" dirty="0"/>
          </a:p>
        </p:txBody>
      </p:sp>
      <p:sp>
        <p:nvSpPr>
          <p:cNvPr id="3" name="عنصر نائب للتاريخ 2"/>
          <p:cNvSpPr>
            <a:spLocks noGrp="1"/>
          </p:cNvSpPr>
          <p:nvPr>
            <p:ph type="dt" sz="half" idx="10"/>
          </p:nvPr>
        </p:nvSpPr>
        <p:spPr>
          <a:xfrm flipH="1">
            <a:off x="2356104" y="6598763"/>
            <a:ext cx="960120" cy="237744"/>
          </a:xfrm>
        </p:spPr>
        <p:txBody>
          <a:bodyPr rtlCol="1"/>
          <a:lstStyle>
            <a:lvl1pPr algn="l" rtl="1">
              <a:defRPr>
                <a:cs typeface="+mj-cs"/>
              </a:defRPr>
            </a:lvl1pPr>
          </a:lstStyle>
          <a:p>
            <a:fld id="{5442A08D-33DE-4C46-B8B1-5DE5281E89F8}" type="datetime1">
              <a:rPr lang="ar-SA" smtClean="0"/>
              <a:pPr/>
              <a:t>21/05/1441</a:t>
            </a:fld>
            <a:endParaRPr lang="ar-SA" dirty="0"/>
          </a:p>
        </p:txBody>
      </p:sp>
      <p:sp>
        <p:nvSpPr>
          <p:cNvPr id="5" name="عنصر نائب لرقم الشريحة 4"/>
          <p:cNvSpPr>
            <a:spLocks noGrp="1"/>
          </p:cNvSpPr>
          <p:nvPr>
            <p:ph type="sldNum" sz="quarter" idx="12"/>
          </p:nvPr>
        </p:nvSpPr>
        <p:spPr>
          <a:xfrm flipH="1">
            <a:off x="1341120" y="6598763"/>
            <a:ext cx="640080" cy="237744"/>
          </a:xfrm>
        </p:spPr>
        <p:txBody>
          <a:bodyPr rtlCol="1"/>
          <a:lstStyle>
            <a:lvl1pPr algn="l" rtl="1">
              <a:defRPr>
                <a:cs typeface="+mj-cs"/>
              </a:defRPr>
            </a:lvl1pPr>
          </a:lstStyle>
          <a:p>
            <a:fld id="{FC749032-2A07-4AE8-BA90-74324CAE0C87}" type="slidenum">
              <a:rPr lang="ar-SA" smtClean="0"/>
              <a:pPr/>
              <a:t>‹#›</a:t>
            </a:fld>
            <a:endParaRPr lang="ar-SA" dirty="0"/>
          </a:p>
        </p:txBody>
      </p:sp>
    </p:spTree>
    <p:extLst>
      <p:ext uri="{BB962C8B-B14F-4D97-AF65-F5344CB8AC3E}">
        <p14:creationId xmlns:p14="http://schemas.microsoft.com/office/powerpoint/2010/main" val="460836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grpSp>
        <p:nvGrpSpPr>
          <p:cNvPr id="5" name="المجموعة 4"/>
          <p:cNvGrpSpPr/>
          <p:nvPr/>
        </p:nvGrpSpPr>
        <p:grpSpPr>
          <a:xfrm flipH="1" flipV="1">
            <a:off x="1588" y="0"/>
            <a:ext cx="12188827" cy="377952"/>
            <a:chOff x="-1" y="6480048"/>
            <a:chExt cx="12188827" cy="377952"/>
          </a:xfrm>
        </p:grpSpPr>
        <p:sp>
          <p:nvSpPr>
            <p:cNvPr id="6" name="مستطيل 5"/>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1" anchor="ctr"/>
            <a:lstStyle/>
            <a:p>
              <a:pPr lvl="0" algn="ctr" rtl="1"/>
              <a:endParaRPr lang="ar-SA" noProof="0" dirty="0">
                <a:latin typeface="Tahoma" panose="020B0604030504040204" pitchFamily="34" charset="0"/>
                <a:cs typeface="+mj-cs"/>
              </a:endParaRPr>
            </a:p>
          </p:txBody>
        </p:sp>
        <p:sp>
          <p:nvSpPr>
            <p:cNvPr id="7" name="مستطيل 6"/>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1" anchor="ctr"/>
            <a:lstStyle/>
            <a:p>
              <a:pPr lvl="0" algn="ctr" rtl="1"/>
              <a:endParaRPr lang="ar-SA" noProof="0" dirty="0">
                <a:latin typeface="Tahoma" panose="020B0604030504040204" pitchFamily="34" charset="0"/>
                <a:cs typeface="+mj-cs"/>
              </a:endParaRPr>
            </a:p>
          </p:txBody>
        </p:sp>
      </p:grpSp>
      <p:sp>
        <p:nvSpPr>
          <p:cNvPr id="3" name="عنصر نائب للتذييل 2"/>
          <p:cNvSpPr>
            <a:spLocks noGrp="1"/>
          </p:cNvSpPr>
          <p:nvPr>
            <p:ph type="ftr" sz="quarter" idx="11"/>
          </p:nvPr>
        </p:nvSpPr>
        <p:spPr>
          <a:xfrm flipH="1">
            <a:off x="3691128" y="6598763"/>
            <a:ext cx="7159752" cy="237744"/>
          </a:xfrm>
        </p:spPr>
        <p:txBody>
          <a:bodyPr rtlCol="1"/>
          <a:lstStyle>
            <a:lvl1pPr algn="r" rtl="1">
              <a:defRPr>
                <a:cs typeface="+mj-cs"/>
              </a:defRPr>
            </a:lvl1pPr>
          </a:lstStyle>
          <a:p>
            <a:r>
              <a:rPr lang="ar-SA"/>
              <a:t>إضافة تذييل</a:t>
            </a:r>
            <a:endParaRPr lang="ar-SA" dirty="0"/>
          </a:p>
        </p:txBody>
      </p:sp>
      <p:sp>
        <p:nvSpPr>
          <p:cNvPr id="2" name="عنصر نائب للتاريخ 1"/>
          <p:cNvSpPr>
            <a:spLocks noGrp="1"/>
          </p:cNvSpPr>
          <p:nvPr>
            <p:ph type="dt" sz="half" idx="10"/>
          </p:nvPr>
        </p:nvSpPr>
        <p:spPr>
          <a:xfrm flipH="1">
            <a:off x="2356104" y="6598763"/>
            <a:ext cx="960120" cy="237744"/>
          </a:xfrm>
        </p:spPr>
        <p:txBody>
          <a:bodyPr rtlCol="1"/>
          <a:lstStyle>
            <a:lvl1pPr algn="l" rtl="1">
              <a:defRPr>
                <a:cs typeface="+mj-cs"/>
              </a:defRPr>
            </a:lvl1pPr>
          </a:lstStyle>
          <a:p>
            <a:fld id="{4568433E-43B4-4519-8859-9FD3A85E83A1}" type="datetime1">
              <a:rPr lang="ar-SA" smtClean="0"/>
              <a:pPr/>
              <a:t>21/05/1441</a:t>
            </a:fld>
            <a:endParaRPr lang="ar-SA" dirty="0"/>
          </a:p>
        </p:txBody>
      </p:sp>
      <p:sp>
        <p:nvSpPr>
          <p:cNvPr id="4" name="عنصر نائب لرقم الشريحة 3"/>
          <p:cNvSpPr>
            <a:spLocks noGrp="1"/>
          </p:cNvSpPr>
          <p:nvPr>
            <p:ph type="sldNum" sz="quarter" idx="12"/>
          </p:nvPr>
        </p:nvSpPr>
        <p:spPr>
          <a:xfrm flipH="1">
            <a:off x="1341120" y="6598763"/>
            <a:ext cx="640080" cy="237744"/>
          </a:xfrm>
        </p:spPr>
        <p:txBody>
          <a:bodyPr rtlCol="1"/>
          <a:lstStyle>
            <a:lvl1pPr algn="l" rtl="1">
              <a:defRPr>
                <a:cs typeface="+mj-cs"/>
              </a:defRPr>
            </a:lvl1pPr>
          </a:lstStyle>
          <a:p>
            <a:fld id="{FC749032-2A07-4AE8-BA90-74324CAE0C87}" type="slidenum">
              <a:rPr lang="ar-SA" smtClean="0"/>
              <a:pPr/>
              <a:t>‹#›</a:t>
            </a:fld>
            <a:endParaRPr lang="ar-SA" dirty="0"/>
          </a:p>
        </p:txBody>
      </p:sp>
    </p:spTree>
    <p:extLst>
      <p:ext uri="{BB962C8B-B14F-4D97-AF65-F5344CB8AC3E}">
        <p14:creationId xmlns:p14="http://schemas.microsoft.com/office/powerpoint/2010/main" val="220604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grpSp>
        <p:nvGrpSpPr>
          <p:cNvPr id="8" name="المجموعة 7"/>
          <p:cNvGrpSpPr/>
          <p:nvPr/>
        </p:nvGrpSpPr>
        <p:grpSpPr>
          <a:xfrm flipH="1" flipV="1">
            <a:off x="1588" y="0"/>
            <a:ext cx="12188827" cy="377952"/>
            <a:chOff x="-1" y="6480048"/>
            <a:chExt cx="12188827" cy="377952"/>
          </a:xfrm>
        </p:grpSpPr>
        <p:sp>
          <p:nvSpPr>
            <p:cNvPr id="9" name="مستطيل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1" anchor="ctr"/>
            <a:lstStyle/>
            <a:p>
              <a:pPr lvl="0" algn="ctr" rtl="1"/>
              <a:endParaRPr lang="ar-SA" noProof="0" dirty="0">
                <a:latin typeface="Tahoma" panose="020B0604030504040204" pitchFamily="34" charset="0"/>
                <a:cs typeface="+mj-cs"/>
              </a:endParaRPr>
            </a:p>
          </p:txBody>
        </p:sp>
        <p:sp>
          <p:nvSpPr>
            <p:cNvPr id="10" name="مستطيل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1" anchor="ctr"/>
            <a:lstStyle/>
            <a:p>
              <a:pPr lvl="0" algn="ctr" rtl="1"/>
              <a:endParaRPr lang="ar-SA" noProof="0" dirty="0">
                <a:latin typeface="Tahoma" panose="020B0604030504040204" pitchFamily="34" charset="0"/>
                <a:cs typeface="+mj-cs"/>
              </a:endParaRPr>
            </a:p>
          </p:txBody>
        </p:sp>
      </p:grpSp>
      <p:sp>
        <p:nvSpPr>
          <p:cNvPr id="2" name="العنوان 1"/>
          <p:cNvSpPr>
            <a:spLocks noGrp="1"/>
          </p:cNvSpPr>
          <p:nvPr>
            <p:ph type="title"/>
          </p:nvPr>
        </p:nvSpPr>
        <p:spPr>
          <a:xfrm flipH="1">
            <a:off x="515112" y="2350008"/>
            <a:ext cx="4206240" cy="1993392"/>
          </a:xfrm>
        </p:spPr>
        <p:txBody>
          <a:bodyPr rtlCol="1" anchor="b">
            <a:normAutofit/>
          </a:bodyPr>
          <a:lstStyle>
            <a:lvl1pPr algn="r" rtl="1">
              <a:defRPr sz="3400" b="1">
                <a:cs typeface="+mj-cs"/>
              </a:defRPr>
            </a:lvl1pPr>
          </a:lstStyle>
          <a:p>
            <a:pPr rtl="1"/>
            <a:r>
              <a:rPr lang="ar-SA" noProof="0"/>
              <a:t>انقر لتحرير نمط العنوان الرئيسي</a:t>
            </a:r>
            <a:endParaRPr lang="ar-SA" noProof="0" dirty="0"/>
          </a:p>
        </p:txBody>
      </p:sp>
      <p:sp>
        <p:nvSpPr>
          <p:cNvPr id="3" name="عنصر نائب للمحتوى 2"/>
          <p:cNvSpPr>
            <a:spLocks noGrp="1"/>
          </p:cNvSpPr>
          <p:nvPr>
            <p:ph idx="1"/>
          </p:nvPr>
        </p:nvSpPr>
        <p:spPr>
          <a:xfrm flipH="1">
            <a:off x="5105400" y="758952"/>
            <a:ext cx="6629400" cy="5330952"/>
          </a:xfrm>
        </p:spPr>
        <p:txBody>
          <a:bodyPr rtlCol="1">
            <a:normAutofit/>
          </a:bodyPr>
          <a:lstStyle>
            <a:lvl1pPr algn="r" rtl="1">
              <a:defRPr sz="2000">
                <a:cs typeface="+mj-cs"/>
              </a:defRPr>
            </a:lvl1pPr>
            <a:lvl2pPr algn="r" rtl="1">
              <a:defRPr sz="1800">
                <a:cs typeface="+mj-cs"/>
              </a:defRPr>
            </a:lvl2pPr>
            <a:lvl3pPr algn="r" rtl="1">
              <a:defRPr sz="1600">
                <a:cs typeface="+mj-cs"/>
              </a:defRPr>
            </a:lvl3pPr>
            <a:lvl4pPr algn="r" rtl="1">
              <a:defRPr sz="1400">
                <a:cs typeface="+mj-cs"/>
              </a:defRPr>
            </a:lvl4pPr>
            <a:lvl5pPr algn="r" rtl="1">
              <a:defRPr sz="1400">
                <a:cs typeface="+mj-cs"/>
              </a:defRPr>
            </a:lvl5pPr>
            <a:lvl6pPr algn="r" rtl="1">
              <a:defRPr sz="1400"/>
            </a:lvl6pPr>
            <a:lvl7pPr algn="r" rtl="1">
              <a:defRPr sz="1400"/>
            </a:lvl7pPr>
            <a:lvl8pPr algn="r" rtl="1">
              <a:defRPr sz="1400"/>
            </a:lvl8pPr>
            <a:lvl9pPr algn="r" rtl="1">
              <a:defRPr sz="1400"/>
            </a:lvl9pPr>
          </a:lstStyle>
          <a:p>
            <a:pPr lvl="0" rtl="1"/>
            <a:r>
              <a:rPr lang="ar-SA" noProof="0"/>
              <a:t>انقر لتحرير أنماط النص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4" name="عنصر نائب للنص 3"/>
          <p:cNvSpPr>
            <a:spLocks noGrp="1"/>
          </p:cNvSpPr>
          <p:nvPr>
            <p:ph type="body" sz="half" idx="2"/>
          </p:nvPr>
        </p:nvSpPr>
        <p:spPr>
          <a:xfrm flipH="1">
            <a:off x="515112" y="4361688"/>
            <a:ext cx="4206240" cy="1728216"/>
          </a:xfrm>
        </p:spPr>
        <p:txBody>
          <a:bodyPr rtlCol="1">
            <a:normAutofit/>
          </a:bodyPr>
          <a:lstStyle>
            <a:lvl1pPr marL="0" indent="0" algn="r" rtl="1">
              <a:spcBef>
                <a:spcPts val="1200"/>
              </a:spcBef>
              <a:buNone/>
              <a:defRPr sz="1600">
                <a:cs typeface="+mj-cs"/>
              </a:defRPr>
            </a:lvl1pPr>
            <a:lvl2pPr marL="457200" indent="0" algn="r" rtl="1">
              <a:buNone/>
              <a:defRPr sz="1200"/>
            </a:lvl2pPr>
            <a:lvl3pPr marL="914400" indent="0" algn="r" rtl="1">
              <a:buNone/>
              <a:defRPr sz="1000"/>
            </a:lvl3pPr>
            <a:lvl4pPr marL="1371600" indent="0" algn="r" rtl="1">
              <a:buNone/>
              <a:defRPr sz="900"/>
            </a:lvl4pPr>
            <a:lvl5pPr marL="1828800" indent="0" algn="r" rtl="1">
              <a:buNone/>
              <a:defRPr sz="900"/>
            </a:lvl5pPr>
            <a:lvl6pPr marL="2286000" indent="0" algn="r" rtl="1">
              <a:buNone/>
              <a:defRPr sz="900"/>
            </a:lvl6pPr>
            <a:lvl7pPr marL="2743200" indent="0" algn="r" rtl="1">
              <a:buNone/>
              <a:defRPr sz="900"/>
            </a:lvl7pPr>
            <a:lvl8pPr marL="3200400" indent="0" algn="r" rtl="1">
              <a:buNone/>
              <a:defRPr sz="900"/>
            </a:lvl8pPr>
            <a:lvl9pPr marL="3657600" indent="0" algn="r" rtl="1">
              <a:buNone/>
              <a:defRPr sz="900"/>
            </a:lvl9pPr>
          </a:lstStyle>
          <a:p>
            <a:pPr lvl="0" rtl="1"/>
            <a:r>
              <a:rPr lang="ar-SA" noProof="0"/>
              <a:t>انقر لتحرير أنماط النص الرئيسي</a:t>
            </a:r>
          </a:p>
        </p:txBody>
      </p:sp>
      <p:sp>
        <p:nvSpPr>
          <p:cNvPr id="6" name="عنصر نائب للتذييل 5"/>
          <p:cNvSpPr>
            <a:spLocks noGrp="1"/>
          </p:cNvSpPr>
          <p:nvPr>
            <p:ph type="ftr" sz="quarter" idx="11"/>
          </p:nvPr>
        </p:nvSpPr>
        <p:spPr>
          <a:xfrm flipH="1">
            <a:off x="3691128" y="6598763"/>
            <a:ext cx="7159752" cy="237744"/>
          </a:xfrm>
        </p:spPr>
        <p:txBody>
          <a:bodyPr rtlCol="1"/>
          <a:lstStyle>
            <a:lvl1pPr algn="r" rtl="1">
              <a:defRPr>
                <a:cs typeface="+mj-cs"/>
              </a:defRPr>
            </a:lvl1pPr>
          </a:lstStyle>
          <a:p>
            <a:r>
              <a:rPr lang="ar-SA"/>
              <a:t>إضافة تذييل</a:t>
            </a:r>
            <a:endParaRPr lang="ar-SA" dirty="0"/>
          </a:p>
        </p:txBody>
      </p:sp>
      <p:sp>
        <p:nvSpPr>
          <p:cNvPr id="5" name="عنصر نائب للتاريخ 4"/>
          <p:cNvSpPr>
            <a:spLocks noGrp="1"/>
          </p:cNvSpPr>
          <p:nvPr>
            <p:ph type="dt" sz="half" idx="10"/>
          </p:nvPr>
        </p:nvSpPr>
        <p:spPr>
          <a:xfrm flipH="1">
            <a:off x="2356104" y="6598763"/>
            <a:ext cx="960120" cy="237744"/>
          </a:xfrm>
        </p:spPr>
        <p:txBody>
          <a:bodyPr rtlCol="1"/>
          <a:lstStyle>
            <a:lvl1pPr algn="l" rtl="1">
              <a:defRPr>
                <a:cs typeface="+mj-cs"/>
              </a:defRPr>
            </a:lvl1pPr>
          </a:lstStyle>
          <a:p>
            <a:fld id="{0D9069AF-BE64-4257-BC25-96FA7BF29163}" type="datetime1">
              <a:rPr lang="ar-SA" smtClean="0"/>
              <a:pPr/>
              <a:t>21/05/1441</a:t>
            </a:fld>
            <a:endParaRPr lang="ar-SA" dirty="0"/>
          </a:p>
        </p:txBody>
      </p:sp>
      <p:sp>
        <p:nvSpPr>
          <p:cNvPr id="7" name="عنصر نائب لرقم الشريحة 6"/>
          <p:cNvSpPr>
            <a:spLocks noGrp="1"/>
          </p:cNvSpPr>
          <p:nvPr>
            <p:ph type="sldNum" sz="quarter" idx="12"/>
          </p:nvPr>
        </p:nvSpPr>
        <p:spPr>
          <a:xfrm flipH="1">
            <a:off x="1341120" y="6598763"/>
            <a:ext cx="640080" cy="237744"/>
          </a:xfrm>
        </p:spPr>
        <p:txBody>
          <a:bodyPr rtlCol="1"/>
          <a:lstStyle>
            <a:lvl1pPr algn="l" rtl="1">
              <a:defRPr>
                <a:cs typeface="+mj-cs"/>
              </a:defRPr>
            </a:lvl1pPr>
          </a:lstStyle>
          <a:p>
            <a:fld id="{FC749032-2A07-4AE8-BA90-74324CAE0C87}" type="slidenum">
              <a:rPr lang="ar-SA" smtClean="0"/>
              <a:pPr/>
              <a:t>‹#›</a:t>
            </a:fld>
            <a:endParaRPr lang="ar-SA" dirty="0"/>
          </a:p>
        </p:txBody>
      </p:sp>
    </p:spTree>
    <p:extLst>
      <p:ext uri="{BB962C8B-B14F-4D97-AF65-F5344CB8AC3E}">
        <p14:creationId xmlns:p14="http://schemas.microsoft.com/office/powerpoint/2010/main" val="1480565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grpSp>
        <p:nvGrpSpPr>
          <p:cNvPr id="8" name="المجموعة 7"/>
          <p:cNvGrpSpPr/>
          <p:nvPr/>
        </p:nvGrpSpPr>
        <p:grpSpPr>
          <a:xfrm flipH="1" flipV="1">
            <a:off x="1588" y="0"/>
            <a:ext cx="12188827" cy="377952"/>
            <a:chOff x="-1" y="6480048"/>
            <a:chExt cx="12188827" cy="377952"/>
          </a:xfrm>
        </p:grpSpPr>
        <p:sp>
          <p:nvSpPr>
            <p:cNvPr id="9" name="مستطيل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1" anchor="ctr"/>
            <a:lstStyle/>
            <a:p>
              <a:pPr lvl="0" algn="ctr" rtl="1"/>
              <a:endParaRPr lang="ar-SA" noProof="0" dirty="0">
                <a:latin typeface="Tahoma" panose="020B0604030504040204" pitchFamily="34" charset="0"/>
                <a:cs typeface="+mj-cs"/>
              </a:endParaRPr>
            </a:p>
          </p:txBody>
        </p:sp>
        <p:sp>
          <p:nvSpPr>
            <p:cNvPr id="10" name="مستطيل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1" anchor="ctr"/>
            <a:lstStyle/>
            <a:p>
              <a:pPr lvl="0" algn="ctr" rtl="1"/>
              <a:endParaRPr lang="ar-SA" noProof="0" dirty="0">
                <a:latin typeface="Tahoma" panose="020B0604030504040204" pitchFamily="34" charset="0"/>
                <a:cs typeface="+mj-cs"/>
              </a:endParaRPr>
            </a:p>
          </p:txBody>
        </p:sp>
      </p:grpSp>
      <p:sp>
        <p:nvSpPr>
          <p:cNvPr id="2" name="العنوان 1"/>
          <p:cNvSpPr>
            <a:spLocks noGrp="1"/>
          </p:cNvSpPr>
          <p:nvPr>
            <p:ph type="title"/>
          </p:nvPr>
        </p:nvSpPr>
        <p:spPr>
          <a:xfrm flipH="1">
            <a:off x="515112" y="2350008"/>
            <a:ext cx="4206240" cy="1993392"/>
          </a:xfrm>
        </p:spPr>
        <p:txBody>
          <a:bodyPr rtlCol="1" anchor="b">
            <a:normAutofit/>
          </a:bodyPr>
          <a:lstStyle>
            <a:lvl1pPr algn="r" rtl="1">
              <a:defRPr sz="3400" b="1">
                <a:cs typeface="+mj-cs"/>
              </a:defRPr>
            </a:lvl1pPr>
          </a:lstStyle>
          <a:p>
            <a:pPr rtl="1"/>
            <a:r>
              <a:rPr lang="ar-SA" noProof="0"/>
              <a:t>انقر لتحرير نمط العنوان الرئيسي</a:t>
            </a:r>
            <a:endParaRPr lang="ar-SA" noProof="0" dirty="0"/>
          </a:p>
        </p:txBody>
      </p:sp>
      <p:sp>
        <p:nvSpPr>
          <p:cNvPr id="3" name="عنصر نائب للصورة 2" descr="عنصر نائب فارغ لإضافة صورة. انقر فوق العنصر النائب ثم حدد الصورة التي ترغب بإضافتها"/>
          <p:cNvSpPr>
            <a:spLocks noGrp="1"/>
          </p:cNvSpPr>
          <p:nvPr>
            <p:ph type="pic" idx="1"/>
          </p:nvPr>
        </p:nvSpPr>
        <p:spPr>
          <a:xfrm flipH="1">
            <a:off x="5183187" y="506104"/>
            <a:ext cx="6858002" cy="5843016"/>
          </a:xfrm>
          <a:solidFill>
            <a:schemeClr val="accent1">
              <a:lumMod val="40000"/>
              <a:lumOff val="60000"/>
            </a:schemeClr>
          </a:solidFill>
        </p:spPr>
        <p:txBody>
          <a:bodyPr rtlCol="1">
            <a:normAutofit/>
          </a:bodyPr>
          <a:lstStyle>
            <a:lvl1pPr marL="0" indent="0" algn="ctr" rtl="1">
              <a:buNone/>
              <a:defRPr sz="2000">
                <a:cs typeface="+mj-cs"/>
              </a:defRPr>
            </a:lvl1pPr>
            <a:lvl2pPr marL="457200" indent="0" algn="r" rtl="1">
              <a:buNone/>
              <a:defRPr sz="2800"/>
            </a:lvl2pPr>
            <a:lvl3pPr marL="914400" indent="0" algn="r" rtl="1">
              <a:buNone/>
              <a:defRPr sz="2400"/>
            </a:lvl3pPr>
            <a:lvl4pPr marL="1371600" indent="0" algn="r" rtl="1">
              <a:buNone/>
              <a:defRPr sz="2000"/>
            </a:lvl4pPr>
            <a:lvl5pPr marL="1828800" indent="0" algn="r" rtl="1">
              <a:buNone/>
              <a:defRPr sz="2000"/>
            </a:lvl5pPr>
            <a:lvl6pPr marL="2286000" indent="0" algn="r" rtl="1">
              <a:buNone/>
              <a:defRPr sz="2000"/>
            </a:lvl6pPr>
            <a:lvl7pPr marL="2743200" indent="0" algn="r" rtl="1">
              <a:buNone/>
              <a:defRPr sz="2000"/>
            </a:lvl7pPr>
            <a:lvl8pPr marL="3200400" indent="0" algn="r" rtl="1">
              <a:buNone/>
              <a:defRPr sz="2000"/>
            </a:lvl8pPr>
            <a:lvl9pPr marL="3657600" indent="0" algn="r" rtl="1">
              <a:buNone/>
              <a:defRPr sz="2000"/>
            </a:lvl9pPr>
          </a:lstStyle>
          <a:p>
            <a:pPr rtl="1"/>
            <a:r>
              <a:rPr lang="ar-SA" noProof="0"/>
              <a:t>انقر فوق الأيقونة لإضافة صورة</a:t>
            </a:r>
            <a:endParaRPr lang="ar-SA" noProof="0" dirty="0"/>
          </a:p>
        </p:txBody>
      </p:sp>
      <p:sp>
        <p:nvSpPr>
          <p:cNvPr id="4" name="عنصر نائب للنص 3"/>
          <p:cNvSpPr>
            <a:spLocks noGrp="1"/>
          </p:cNvSpPr>
          <p:nvPr>
            <p:ph type="body" sz="half" idx="2"/>
          </p:nvPr>
        </p:nvSpPr>
        <p:spPr>
          <a:xfrm flipH="1">
            <a:off x="515112" y="4361688"/>
            <a:ext cx="4206240" cy="1728216"/>
          </a:xfrm>
        </p:spPr>
        <p:txBody>
          <a:bodyPr rtlCol="1">
            <a:normAutofit/>
          </a:bodyPr>
          <a:lstStyle>
            <a:lvl1pPr marL="0" indent="0" algn="r" rtl="1">
              <a:spcBef>
                <a:spcPts val="1200"/>
              </a:spcBef>
              <a:buNone/>
              <a:defRPr sz="1600">
                <a:cs typeface="+mj-cs"/>
              </a:defRPr>
            </a:lvl1pPr>
            <a:lvl2pPr marL="457200" indent="0" algn="r" rtl="1">
              <a:buNone/>
              <a:defRPr sz="1200"/>
            </a:lvl2pPr>
            <a:lvl3pPr marL="914400" indent="0" algn="r" rtl="1">
              <a:buNone/>
              <a:defRPr sz="1000"/>
            </a:lvl3pPr>
            <a:lvl4pPr marL="1371600" indent="0" algn="r" rtl="1">
              <a:buNone/>
              <a:defRPr sz="900"/>
            </a:lvl4pPr>
            <a:lvl5pPr marL="1828800" indent="0" algn="r" rtl="1">
              <a:buNone/>
              <a:defRPr sz="900"/>
            </a:lvl5pPr>
            <a:lvl6pPr marL="2286000" indent="0" algn="r" rtl="1">
              <a:buNone/>
              <a:defRPr sz="900"/>
            </a:lvl6pPr>
            <a:lvl7pPr marL="2743200" indent="0" algn="r" rtl="1">
              <a:buNone/>
              <a:defRPr sz="900"/>
            </a:lvl7pPr>
            <a:lvl8pPr marL="3200400" indent="0" algn="r" rtl="1">
              <a:buNone/>
              <a:defRPr sz="900"/>
            </a:lvl8pPr>
            <a:lvl9pPr marL="3657600" indent="0" algn="r" rtl="1">
              <a:buNone/>
              <a:defRPr sz="900"/>
            </a:lvl9pPr>
          </a:lstStyle>
          <a:p>
            <a:pPr lvl="0" rtl="1"/>
            <a:r>
              <a:rPr lang="ar-SA" noProof="0"/>
              <a:t>انقر لتحرير أنماط النص الرئيسي</a:t>
            </a:r>
          </a:p>
        </p:txBody>
      </p:sp>
      <p:sp>
        <p:nvSpPr>
          <p:cNvPr id="6" name="عنصر نائب للتذييل 5"/>
          <p:cNvSpPr>
            <a:spLocks noGrp="1"/>
          </p:cNvSpPr>
          <p:nvPr>
            <p:ph type="ftr" sz="quarter" idx="11"/>
          </p:nvPr>
        </p:nvSpPr>
        <p:spPr>
          <a:xfrm flipH="1">
            <a:off x="3691128" y="6598763"/>
            <a:ext cx="7159752" cy="237744"/>
          </a:xfrm>
        </p:spPr>
        <p:txBody>
          <a:bodyPr rtlCol="1"/>
          <a:lstStyle>
            <a:lvl1pPr algn="r" rtl="1">
              <a:defRPr>
                <a:cs typeface="+mj-cs"/>
              </a:defRPr>
            </a:lvl1pPr>
          </a:lstStyle>
          <a:p>
            <a:r>
              <a:rPr lang="ar-SA"/>
              <a:t>إضافة تذييل</a:t>
            </a:r>
            <a:endParaRPr lang="ar-SA" dirty="0"/>
          </a:p>
        </p:txBody>
      </p:sp>
      <p:sp>
        <p:nvSpPr>
          <p:cNvPr id="5" name="عنصر نائب للتاريخ 4"/>
          <p:cNvSpPr>
            <a:spLocks noGrp="1"/>
          </p:cNvSpPr>
          <p:nvPr>
            <p:ph type="dt" sz="half" idx="10"/>
          </p:nvPr>
        </p:nvSpPr>
        <p:spPr>
          <a:xfrm flipH="1">
            <a:off x="2356104" y="6598763"/>
            <a:ext cx="960120" cy="237744"/>
          </a:xfrm>
        </p:spPr>
        <p:txBody>
          <a:bodyPr rtlCol="1"/>
          <a:lstStyle>
            <a:lvl1pPr algn="l" rtl="1">
              <a:defRPr>
                <a:cs typeface="+mj-cs"/>
              </a:defRPr>
            </a:lvl1pPr>
          </a:lstStyle>
          <a:p>
            <a:fld id="{EB25E58B-E1E0-4D2E-AD9F-5C5D34C2E55A}" type="datetime1">
              <a:rPr lang="ar-SA" smtClean="0"/>
              <a:pPr/>
              <a:t>21/05/1441</a:t>
            </a:fld>
            <a:endParaRPr lang="ar-SA" dirty="0"/>
          </a:p>
        </p:txBody>
      </p:sp>
      <p:sp>
        <p:nvSpPr>
          <p:cNvPr id="7" name="عنصر نائب لرقم الشريحة 6"/>
          <p:cNvSpPr>
            <a:spLocks noGrp="1"/>
          </p:cNvSpPr>
          <p:nvPr>
            <p:ph type="sldNum" sz="quarter" idx="12"/>
          </p:nvPr>
        </p:nvSpPr>
        <p:spPr>
          <a:xfrm flipH="1">
            <a:off x="1341120" y="6598763"/>
            <a:ext cx="640080" cy="237744"/>
          </a:xfrm>
        </p:spPr>
        <p:txBody>
          <a:bodyPr rtlCol="1"/>
          <a:lstStyle>
            <a:lvl1pPr algn="l" rtl="1">
              <a:defRPr>
                <a:cs typeface="+mj-cs"/>
              </a:defRPr>
            </a:lvl1pPr>
          </a:lstStyle>
          <a:p>
            <a:fld id="{FC749032-2A07-4AE8-BA90-74324CAE0C87}" type="slidenum">
              <a:rPr lang="ar-SA" smtClean="0"/>
              <a:pPr/>
              <a:t>‹#›</a:t>
            </a:fld>
            <a:endParaRPr lang="ar-SA" dirty="0"/>
          </a:p>
        </p:txBody>
      </p:sp>
    </p:spTree>
    <p:extLst>
      <p:ext uri="{BB962C8B-B14F-4D97-AF65-F5344CB8AC3E}">
        <p14:creationId xmlns:p14="http://schemas.microsoft.com/office/powerpoint/2010/main" val="1009572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grpSp>
        <p:nvGrpSpPr>
          <p:cNvPr id="163" name="المجموعة 162"/>
          <p:cNvGrpSpPr/>
          <p:nvPr/>
        </p:nvGrpSpPr>
        <p:grpSpPr>
          <a:xfrm flipH="1">
            <a:off x="-4826" y="-19258"/>
            <a:ext cx="12188953" cy="6869723"/>
            <a:chOff x="7873" y="-19258"/>
            <a:chExt cx="12188953" cy="6869723"/>
          </a:xfrm>
        </p:grpSpPr>
        <p:sp>
          <p:nvSpPr>
            <p:cNvPr id="10" name="مستطيل 9"/>
            <p:cNvSpPr/>
            <p:nvPr/>
          </p:nvSpPr>
          <p:spPr>
            <a:xfrm>
              <a:off x="7873" y="-19258"/>
              <a:ext cx="12188952" cy="6858000"/>
            </a:xfrm>
            <a:prstGeom prst="rect">
              <a:avLst/>
            </a:prstGeom>
            <a:gradFill>
              <a:gsLst>
                <a:gs pos="0">
                  <a:schemeClr val="accent1">
                    <a:lumMod val="20000"/>
                    <a:lumOff val="80000"/>
                  </a:schemeClr>
                </a:gs>
                <a:gs pos="74000">
                  <a:schemeClr val="accent1">
                    <a:lumMod val="40000"/>
                    <a:lumOff val="60000"/>
                  </a:schemeClr>
                </a:gs>
                <a:gs pos="100000">
                  <a:schemeClr val="accent1">
                    <a:lumMod val="60000"/>
                    <a:lumOff val="40000"/>
                  </a:schemeClr>
                </a:gs>
              </a:gsLst>
              <a:lin ang="5400000" scaled="1"/>
            </a:gradFill>
            <a:ln>
              <a:noFill/>
            </a:ln>
          </p:spPr>
          <p:style>
            <a:lnRef idx="0">
              <a:schemeClr val="accent2"/>
            </a:lnRef>
            <a:fillRef idx="3">
              <a:schemeClr val="accent2"/>
            </a:fillRef>
            <a:effectRef idx="3">
              <a:schemeClr val="accent2"/>
            </a:effectRef>
            <a:fontRef idx="minor">
              <a:schemeClr val="lt1"/>
            </a:fontRef>
          </p:style>
          <p:txBody>
            <a:bodyPr rtlCol="1" anchor="ctr"/>
            <a:lstStyle/>
            <a:p>
              <a:pPr algn="ctr" rtl="1"/>
              <a:endParaRPr lang="ar-SA" noProof="0" dirty="0">
                <a:latin typeface="Tahoma" panose="020B0604030504040204" pitchFamily="34" charset="0"/>
                <a:cs typeface="+mj-cs"/>
              </a:endParaRPr>
            </a:p>
          </p:txBody>
        </p:sp>
        <p:grpSp>
          <p:nvGrpSpPr>
            <p:cNvPr id="9" name="المجموعة 8"/>
            <p:cNvGrpSpPr/>
            <p:nvPr/>
          </p:nvGrpSpPr>
          <p:grpSpPr>
            <a:xfrm>
              <a:off x="7999" y="6472513"/>
              <a:ext cx="12188827" cy="377952"/>
              <a:chOff x="-1" y="6480048"/>
              <a:chExt cx="12188827" cy="377952"/>
            </a:xfrm>
          </p:grpSpPr>
          <p:sp>
            <p:nvSpPr>
              <p:cNvPr id="7" name="مستطيل 6"/>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1" anchor="ctr"/>
              <a:lstStyle/>
              <a:p>
                <a:pPr lvl="0" algn="ctr" rtl="1"/>
                <a:endParaRPr lang="ar-SA" noProof="0" dirty="0">
                  <a:latin typeface="Tahoma" panose="020B0604030504040204" pitchFamily="34" charset="0"/>
                  <a:cs typeface="+mj-cs"/>
                </a:endParaRPr>
              </a:p>
            </p:txBody>
          </p:sp>
          <p:sp>
            <p:nvSpPr>
              <p:cNvPr id="8" name="مستطيل 7"/>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1" anchor="ctr"/>
              <a:lstStyle/>
              <a:p>
                <a:pPr lvl="0" algn="ctr" rtl="1"/>
                <a:endParaRPr lang="ar-SA" noProof="0" dirty="0">
                  <a:latin typeface="Tahoma" panose="020B0604030504040204" pitchFamily="34" charset="0"/>
                  <a:cs typeface="+mj-cs"/>
                </a:endParaRPr>
              </a:p>
            </p:txBody>
          </p:sp>
        </p:grpSp>
        <p:grpSp>
          <p:nvGrpSpPr>
            <p:cNvPr id="48" name="المجموعة 47" hidden="1"/>
            <p:cNvGrpSpPr/>
            <p:nvPr/>
          </p:nvGrpSpPr>
          <p:grpSpPr>
            <a:xfrm>
              <a:off x="14350" y="-7605"/>
              <a:ext cx="11722100" cy="6536383"/>
              <a:chOff x="6350" y="6350"/>
              <a:chExt cx="11722100" cy="6536383"/>
            </a:xfrm>
          </p:grpSpPr>
          <p:grpSp>
            <p:nvGrpSpPr>
              <p:cNvPr id="11" name="المجموعة 9"/>
              <p:cNvGrpSpPr>
                <a:grpSpLocks/>
              </p:cNvGrpSpPr>
              <p:nvPr/>
            </p:nvGrpSpPr>
            <p:grpSpPr bwMode="auto">
              <a:xfrm>
                <a:off x="6350" y="5340350"/>
                <a:ext cx="673100" cy="673100"/>
                <a:chOff x="4" y="3364"/>
                <a:chExt cx="424" cy="424"/>
              </a:xfrm>
            </p:grpSpPr>
            <p:sp>
              <p:nvSpPr>
                <p:cNvPr id="45" name="شكل بيضاوي 7"/>
                <p:cNvSpPr>
                  <a:spLocks noChangeArrowheads="1"/>
                </p:cNvSpPr>
                <p:nvPr/>
              </p:nvSpPr>
              <p:spPr bwMode="grayWhite">
                <a:xfrm>
                  <a:off x="4" y="3364"/>
                  <a:ext cx="424" cy="424"/>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46" name="شكل بيضاوي 8"/>
                <p:cNvSpPr>
                  <a:spLocks noChangeArrowheads="1"/>
                </p:cNvSpPr>
                <p:nvPr/>
              </p:nvSpPr>
              <p:spPr bwMode="grayWhite">
                <a:xfrm>
                  <a:off x="100" y="3460"/>
                  <a:ext cx="63" cy="63"/>
                </a:xfrm>
                <a:prstGeom prst="ellipse">
                  <a:avLst/>
                </a:prstGeom>
                <a:solidFill>
                  <a:schemeClr val="tx1"/>
                </a:solid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12" name="المجموعة 12"/>
              <p:cNvGrpSpPr>
                <a:grpSpLocks/>
              </p:cNvGrpSpPr>
              <p:nvPr/>
            </p:nvGrpSpPr>
            <p:grpSpPr bwMode="auto">
              <a:xfrm>
                <a:off x="539750" y="5873750"/>
                <a:ext cx="292100" cy="292100"/>
                <a:chOff x="340" y="3700"/>
                <a:chExt cx="184" cy="184"/>
              </a:xfrm>
            </p:grpSpPr>
            <p:sp>
              <p:nvSpPr>
                <p:cNvPr id="43" name="شكل بيضاوي 10"/>
                <p:cNvSpPr>
                  <a:spLocks noChangeArrowheads="1"/>
                </p:cNvSpPr>
                <p:nvPr/>
              </p:nvSpPr>
              <p:spPr bwMode="grayWhite">
                <a:xfrm>
                  <a:off x="340" y="3700"/>
                  <a:ext cx="184" cy="184"/>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44" name="شكل بيضاوي 11"/>
                <p:cNvSpPr>
                  <a:spLocks noChangeArrowheads="1"/>
                </p:cNvSpPr>
                <p:nvPr/>
              </p:nvSpPr>
              <p:spPr bwMode="grayWhite">
                <a:xfrm>
                  <a:off x="382" y="3742"/>
                  <a:ext cx="24" cy="24"/>
                </a:xfrm>
                <a:prstGeom prst="ellipse">
                  <a:avLst/>
                </a:prstGeom>
                <a:solidFill>
                  <a:schemeClr val="tx1"/>
                </a:solid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13" name="المجموعة 15"/>
              <p:cNvGrpSpPr>
                <a:grpSpLocks/>
              </p:cNvGrpSpPr>
              <p:nvPr/>
            </p:nvGrpSpPr>
            <p:grpSpPr bwMode="auto">
              <a:xfrm>
                <a:off x="131763" y="6038850"/>
                <a:ext cx="444500" cy="444500"/>
                <a:chOff x="83" y="3804"/>
                <a:chExt cx="280" cy="280"/>
              </a:xfrm>
            </p:grpSpPr>
            <p:sp>
              <p:nvSpPr>
                <p:cNvPr id="41" name="شكل بيضاوي 13"/>
                <p:cNvSpPr>
                  <a:spLocks noChangeArrowheads="1"/>
                </p:cNvSpPr>
                <p:nvPr/>
              </p:nvSpPr>
              <p:spPr bwMode="grayWhite">
                <a:xfrm>
                  <a:off x="83" y="3804"/>
                  <a:ext cx="280" cy="280"/>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42" name="شكل بيضاوي 14"/>
                <p:cNvSpPr>
                  <a:spLocks noChangeArrowheads="1"/>
                </p:cNvSpPr>
                <p:nvPr/>
              </p:nvSpPr>
              <p:spPr bwMode="grayWhite">
                <a:xfrm>
                  <a:off x="147" y="3868"/>
                  <a:ext cx="39" cy="39"/>
                </a:xfrm>
                <a:prstGeom prst="ellipse">
                  <a:avLst/>
                </a:prstGeom>
                <a:solidFill>
                  <a:schemeClr val="tx1"/>
                </a:solid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14" name="المجموعة 18"/>
              <p:cNvGrpSpPr>
                <a:grpSpLocks/>
              </p:cNvGrpSpPr>
              <p:nvPr/>
            </p:nvGrpSpPr>
            <p:grpSpPr bwMode="auto">
              <a:xfrm>
                <a:off x="2476500" y="6174433"/>
                <a:ext cx="368300" cy="368300"/>
                <a:chOff x="1560" y="4076"/>
                <a:chExt cx="232" cy="232"/>
              </a:xfrm>
            </p:grpSpPr>
            <p:sp>
              <p:nvSpPr>
                <p:cNvPr id="39" name="شكل بيضاوي 16"/>
                <p:cNvSpPr>
                  <a:spLocks noChangeArrowheads="1"/>
                </p:cNvSpPr>
                <p:nvPr/>
              </p:nvSpPr>
              <p:spPr bwMode="grayWhite">
                <a:xfrm>
                  <a:off x="1560" y="4076"/>
                  <a:ext cx="232" cy="232"/>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40" name="شكل بيضاوي 17"/>
                <p:cNvSpPr>
                  <a:spLocks noChangeArrowheads="1"/>
                </p:cNvSpPr>
                <p:nvPr/>
              </p:nvSpPr>
              <p:spPr bwMode="grayWhite">
                <a:xfrm>
                  <a:off x="1613" y="4129"/>
                  <a:ext cx="32" cy="32"/>
                </a:xfrm>
                <a:prstGeom prst="ellipse">
                  <a:avLst/>
                </a:prstGeom>
                <a:solidFill>
                  <a:schemeClr val="tx1"/>
                </a:solid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15" name="المجموعة 21"/>
              <p:cNvGrpSpPr>
                <a:grpSpLocks/>
              </p:cNvGrpSpPr>
              <p:nvPr/>
            </p:nvGrpSpPr>
            <p:grpSpPr bwMode="auto">
              <a:xfrm>
                <a:off x="6350" y="4425950"/>
                <a:ext cx="368300" cy="368300"/>
                <a:chOff x="4" y="2788"/>
                <a:chExt cx="232" cy="232"/>
              </a:xfrm>
            </p:grpSpPr>
            <p:sp>
              <p:nvSpPr>
                <p:cNvPr id="37" name="شكل بيضاوي 19"/>
                <p:cNvSpPr>
                  <a:spLocks noChangeArrowheads="1"/>
                </p:cNvSpPr>
                <p:nvPr/>
              </p:nvSpPr>
              <p:spPr bwMode="grayWhite">
                <a:xfrm>
                  <a:off x="4" y="2788"/>
                  <a:ext cx="232" cy="232"/>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38" name="شكل بيضاوي 20"/>
                <p:cNvSpPr>
                  <a:spLocks noChangeArrowheads="1"/>
                </p:cNvSpPr>
                <p:nvPr/>
              </p:nvSpPr>
              <p:spPr bwMode="grayWhite">
                <a:xfrm>
                  <a:off x="57" y="2841"/>
                  <a:ext cx="32" cy="32"/>
                </a:xfrm>
                <a:prstGeom prst="ellipse">
                  <a:avLst/>
                </a:prstGeom>
                <a:solidFill>
                  <a:schemeClr val="tx1"/>
                </a:solid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16" name="المجموعة 24"/>
              <p:cNvGrpSpPr>
                <a:grpSpLocks/>
              </p:cNvGrpSpPr>
              <p:nvPr/>
            </p:nvGrpSpPr>
            <p:grpSpPr bwMode="auto">
              <a:xfrm>
                <a:off x="10674350" y="5808663"/>
                <a:ext cx="673100" cy="673100"/>
                <a:chOff x="4132" y="3844"/>
                <a:chExt cx="424" cy="424"/>
              </a:xfrm>
            </p:grpSpPr>
            <p:sp>
              <p:nvSpPr>
                <p:cNvPr id="35" name="شكل بيضاوي 22"/>
                <p:cNvSpPr>
                  <a:spLocks noChangeArrowheads="1"/>
                </p:cNvSpPr>
                <p:nvPr/>
              </p:nvSpPr>
              <p:spPr bwMode="grayWhite">
                <a:xfrm>
                  <a:off x="4132" y="3844"/>
                  <a:ext cx="424" cy="424"/>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36" name="شكل بيضاوي 23"/>
                <p:cNvSpPr>
                  <a:spLocks noChangeArrowheads="1"/>
                </p:cNvSpPr>
                <p:nvPr/>
              </p:nvSpPr>
              <p:spPr bwMode="grayWhite">
                <a:xfrm>
                  <a:off x="4228" y="3940"/>
                  <a:ext cx="63" cy="63"/>
                </a:xfrm>
                <a:prstGeom prst="ellipse">
                  <a:avLst/>
                </a:prstGeom>
                <a:solidFill>
                  <a:schemeClr val="tx1"/>
                </a:solid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17" name="المجموعة 27"/>
              <p:cNvGrpSpPr>
                <a:grpSpLocks/>
              </p:cNvGrpSpPr>
              <p:nvPr/>
            </p:nvGrpSpPr>
            <p:grpSpPr bwMode="auto">
              <a:xfrm>
                <a:off x="10293350" y="6113463"/>
                <a:ext cx="368300" cy="368300"/>
                <a:chOff x="3892" y="4036"/>
                <a:chExt cx="232" cy="232"/>
              </a:xfrm>
            </p:grpSpPr>
            <p:sp>
              <p:nvSpPr>
                <p:cNvPr id="33" name="شكل بيضاوي 25"/>
                <p:cNvSpPr>
                  <a:spLocks noChangeArrowheads="1"/>
                </p:cNvSpPr>
                <p:nvPr/>
              </p:nvSpPr>
              <p:spPr bwMode="grayWhite">
                <a:xfrm>
                  <a:off x="3892" y="4036"/>
                  <a:ext cx="232" cy="232"/>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34" name="شكل بيضاوي 26"/>
                <p:cNvSpPr>
                  <a:spLocks noChangeArrowheads="1"/>
                </p:cNvSpPr>
                <p:nvPr/>
              </p:nvSpPr>
              <p:spPr bwMode="grayWhite">
                <a:xfrm>
                  <a:off x="3945" y="4089"/>
                  <a:ext cx="32" cy="32"/>
                </a:xfrm>
                <a:prstGeom prst="ellipse">
                  <a:avLst/>
                </a:prstGeom>
                <a:solidFill>
                  <a:schemeClr val="tx1"/>
                </a:solid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18" name="المجموعة 30"/>
              <p:cNvGrpSpPr>
                <a:grpSpLocks/>
              </p:cNvGrpSpPr>
              <p:nvPr/>
            </p:nvGrpSpPr>
            <p:grpSpPr bwMode="auto">
              <a:xfrm>
                <a:off x="11360150" y="5808663"/>
                <a:ext cx="368300" cy="368300"/>
                <a:chOff x="4564" y="3844"/>
                <a:chExt cx="232" cy="232"/>
              </a:xfrm>
            </p:grpSpPr>
            <p:sp>
              <p:nvSpPr>
                <p:cNvPr id="31" name="شكل بيضاوي 28"/>
                <p:cNvSpPr>
                  <a:spLocks noChangeArrowheads="1"/>
                </p:cNvSpPr>
                <p:nvPr/>
              </p:nvSpPr>
              <p:spPr bwMode="grayWhite">
                <a:xfrm>
                  <a:off x="4564" y="3844"/>
                  <a:ext cx="232" cy="232"/>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32" name="شكل بيضاوي 29"/>
                <p:cNvSpPr>
                  <a:spLocks noChangeArrowheads="1"/>
                </p:cNvSpPr>
                <p:nvPr/>
              </p:nvSpPr>
              <p:spPr bwMode="grayWhite">
                <a:xfrm>
                  <a:off x="4617" y="3897"/>
                  <a:ext cx="32" cy="32"/>
                </a:xfrm>
                <a:prstGeom prst="ellipse">
                  <a:avLst/>
                </a:prstGeom>
                <a:solidFill>
                  <a:schemeClr val="tx1"/>
                </a:solid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19" name="المجموعة 33"/>
              <p:cNvGrpSpPr>
                <a:grpSpLocks/>
              </p:cNvGrpSpPr>
              <p:nvPr/>
            </p:nvGrpSpPr>
            <p:grpSpPr bwMode="auto">
              <a:xfrm>
                <a:off x="11087100" y="1901952"/>
                <a:ext cx="520700" cy="520700"/>
                <a:chOff x="5420" y="1139"/>
                <a:chExt cx="328" cy="328"/>
              </a:xfrm>
            </p:grpSpPr>
            <p:sp>
              <p:nvSpPr>
                <p:cNvPr id="29" name="شكل بيضاوي 31"/>
                <p:cNvSpPr>
                  <a:spLocks noChangeArrowheads="1"/>
                </p:cNvSpPr>
                <p:nvPr/>
              </p:nvSpPr>
              <p:spPr bwMode="grayWhite">
                <a:xfrm>
                  <a:off x="5420" y="1139"/>
                  <a:ext cx="328" cy="328"/>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30" name="شكل بيضاوي 32"/>
                <p:cNvSpPr>
                  <a:spLocks noChangeArrowheads="1"/>
                </p:cNvSpPr>
                <p:nvPr/>
              </p:nvSpPr>
              <p:spPr bwMode="grayWhite">
                <a:xfrm>
                  <a:off x="5495" y="1214"/>
                  <a:ext cx="47" cy="47"/>
                </a:xfrm>
                <a:prstGeom prst="ellipse">
                  <a:avLst/>
                </a:prstGeom>
                <a:solidFill>
                  <a:schemeClr val="tx1"/>
                </a:solid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20" name="المجموعة 36"/>
              <p:cNvGrpSpPr>
                <a:grpSpLocks/>
              </p:cNvGrpSpPr>
              <p:nvPr/>
            </p:nvGrpSpPr>
            <p:grpSpPr bwMode="auto">
              <a:xfrm>
                <a:off x="11176000" y="2614739"/>
                <a:ext cx="215900" cy="215900"/>
                <a:chOff x="5476" y="1588"/>
                <a:chExt cx="136" cy="136"/>
              </a:xfrm>
            </p:grpSpPr>
            <p:sp>
              <p:nvSpPr>
                <p:cNvPr id="27" name="شكل بيضاوي 34"/>
                <p:cNvSpPr>
                  <a:spLocks noChangeArrowheads="1"/>
                </p:cNvSpPr>
                <p:nvPr/>
              </p:nvSpPr>
              <p:spPr bwMode="grayWhite">
                <a:xfrm>
                  <a:off x="5476" y="1588"/>
                  <a:ext cx="136" cy="136"/>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28" name="شكل بيضاوي 35"/>
                <p:cNvSpPr>
                  <a:spLocks noChangeArrowheads="1"/>
                </p:cNvSpPr>
                <p:nvPr/>
              </p:nvSpPr>
              <p:spPr bwMode="grayWhite">
                <a:xfrm>
                  <a:off x="5508" y="1620"/>
                  <a:ext cx="16" cy="16"/>
                </a:xfrm>
                <a:prstGeom prst="ellipse">
                  <a:avLst/>
                </a:prstGeom>
                <a:solidFill>
                  <a:schemeClr val="tx1"/>
                </a:solid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21" name="المجموعة 39"/>
              <p:cNvGrpSpPr>
                <a:grpSpLocks/>
              </p:cNvGrpSpPr>
              <p:nvPr/>
            </p:nvGrpSpPr>
            <p:grpSpPr bwMode="auto">
              <a:xfrm>
                <a:off x="1377950" y="6350"/>
                <a:ext cx="520700" cy="520700"/>
                <a:chOff x="868" y="4"/>
                <a:chExt cx="328" cy="328"/>
              </a:xfrm>
            </p:grpSpPr>
            <p:sp>
              <p:nvSpPr>
                <p:cNvPr id="25" name="شكل بيضاوي 37"/>
                <p:cNvSpPr>
                  <a:spLocks noChangeArrowheads="1"/>
                </p:cNvSpPr>
                <p:nvPr/>
              </p:nvSpPr>
              <p:spPr bwMode="grayWhite">
                <a:xfrm>
                  <a:off x="868" y="4"/>
                  <a:ext cx="328" cy="328"/>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26" name="شكل بيضاوي 38"/>
                <p:cNvSpPr>
                  <a:spLocks noChangeArrowheads="1"/>
                </p:cNvSpPr>
                <p:nvPr/>
              </p:nvSpPr>
              <p:spPr bwMode="grayWhite">
                <a:xfrm>
                  <a:off x="942" y="78"/>
                  <a:ext cx="48" cy="48"/>
                </a:xfrm>
                <a:prstGeom prst="ellipse">
                  <a:avLst/>
                </a:prstGeom>
                <a:solidFill>
                  <a:schemeClr val="tx1"/>
                </a:solid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22" name="المجموعة 42"/>
              <p:cNvGrpSpPr>
                <a:grpSpLocks/>
              </p:cNvGrpSpPr>
              <p:nvPr/>
            </p:nvGrpSpPr>
            <p:grpSpPr bwMode="auto">
              <a:xfrm>
                <a:off x="1911350" y="158750"/>
                <a:ext cx="368300" cy="368300"/>
                <a:chOff x="1204" y="100"/>
                <a:chExt cx="232" cy="232"/>
              </a:xfrm>
            </p:grpSpPr>
            <p:sp>
              <p:nvSpPr>
                <p:cNvPr id="23" name="شكل بيضاوي 40"/>
                <p:cNvSpPr>
                  <a:spLocks noChangeArrowheads="1"/>
                </p:cNvSpPr>
                <p:nvPr/>
              </p:nvSpPr>
              <p:spPr bwMode="grayWhite">
                <a:xfrm>
                  <a:off x="1204" y="100"/>
                  <a:ext cx="232" cy="232"/>
                </a:xfrm>
                <a:prstGeom prst="ellipse">
                  <a:avLst/>
                </a:prstGeom>
                <a:noFill/>
                <a:ln w="12700">
                  <a:solidFill>
                    <a:schemeClr val="accent1">
                      <a:lumMod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24" name="شكل بيضاوي 41"/>
                <p:cNvSpPr>
                  <a:spLocks noChangeArrowheads="1"/>
                </p:cNvSpPr>
                <p:nvPr/>
              </p:nvSpPr>
              <p:spPr bwMode="grayWhite">
                <a:xfrm>
                  <a:off x="1257" y="153"/>
                  <a:ext cx="32" cy="32"/>
                </a:xfrm>
                <a:prstGeom prst="ellipse">
                  <a:avLst/>
                </a:prstGeom>
                <a:solidFill>
                  <a:schemeClr val="tx1"/>
                </a:solid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grpSp>
          <p:nvGrpSpPr>
            <p:cNvPr id="162" name="المجموعة 161"/>
            <p:cNvGrpSpPr/>
            <p:nvPr/>
          </p:nvGrpSpPr>
          <p:grpSpPr>
            <a:xfrm>
              <a:off x="14350" y="-7605"/>
              <a:ext cx="11722100" cy="6536383"/>
              <a:chOff x="14350" y="-7605"/>
              <a:chExt cx="11722100" cy="6536383"/>
            </a:xfrm>
          </p:grpSpPr>
          <p:grpSp>
            <p:nvGrpSpPr>
              <p:cNvPr id="86" name="المجموعة 85"/>
              <p:cNvGrpSpPr/>
              <p:nvPr/>
            </p:nvGrpSpPr>
            <p:grpSpPr>
              <a:xfrm>
                <a:off x="14350" y="5326395"/>
                <a:ext cx="673100" cy="673100"/>
                <a:chOff x="14350" y="5326395"/>
                <a:chExt cx="673100" cy="673100"/>
              </a:xfrm>
            </p:grpSpPr>
            <p:sp>
              <p:nvSpPr>
                <p:cNvPr id="83" name="شكل بيضاوي 7"/>
                <p:cNvSpPr>
                  <a:spLocks noChangeArrowheads="1"/>
                </p:cNvSpPr>
                <p:nvPr/>
              </p:nvSpPr>
              <p:spPr bwMode="grayWhite">
                <a:xfrm>
                  <a:off x="14350" y="5326395"/>
                  <a:ext cx="673100" cy="673100"/>
                </a:xfrm>
                <a:prstGeom prst="ellipse">
                  <a:avLst/>
                </a:prstGeom>
                <a:no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84" name="شكل بيضاوي 8"/>
                <p:cNvSpPr>
                  <a:spLocks noChangeArrowheads="1"/>
                </p:cNvSpPr>
                <p:nvPr/>
              </p:nvSpPr>
              <p:spPr bwMode="grayWhite">
                <a:xfrm>
                  <a:off x="166750" y="5478795"/>
                  <a:ext cx="100013" cy="100013"/>
                </a:xfrm>
                <a:prstGeom prst="ellipse">
                  <a:avLst/>
                </a:prstGeom>
                <a:solidFill>
                  <a:schemeClr val="accent1">
                    <a:lumMod val="60000"/>
                    <a:lumOff val="40000"/>
                  </a:schemeClr>
                </a:solidFill>
                <a:ln w="12700">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87" name="المجموعة 86"/>
              <p:cNvGrpSpPr/>
              <p:nvPr/>
            </p:nvGrpSpPr>
            <p:grpSpPr>
              <a:xfrm>
                <a:off x="547750" y="5859795"/>
                <a:ext cx="292100" cy="292100"/>
                <a:chOff x="547750" y="5859795"/>
                <a:chExt cx="292100" cy="292100"/>
              </a:xfrm>
            </p:grpSpPr>
            <p:sp>
              <p:nvSpPr>
                <p:cNvPr id="81" name="شكل بيضاوي 10"/>
                <p:cNvSpPr>
                  <a:spLocks noChangeArrowheads="1"/>
                </p:cNvSpPr>
                <p:nvPr/>
              </p:nvSpPr>
              <p:spPr bwMode="grayWhite">
                <a:xfrm>
                  <a:off x="547750" y="5859795"/>
                  <a:ext cx="292100" cy="292100"/>
                </a:xfrm>
                <a:prstGeom prst="ellipse">
                  <a:avLst/>
                </a:prstGeom>
                <a:no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82" name="شكل بيضاوي 11"/>
                <p:cNvSpPr>
                  <a:spLocks noChangeArrowheads="1"/>
                </p:cNvSpPr>
                <p:nvPr/>
              </p:nvSpPr>
              <p:spPr bwMode="grayWhite">
                <a:xfrm>
                  <a:off x="614425" y="5926470"/>
                  <a:ext cx="38100" cy="38100"/>
                </a:xfrm>
                <a:prstGeom prst="ellipse">
                  <a:avLst/>
                </a:prstGeom>
                <a:solidFill>
                  <a:schemeClr val="accent1">
                    <a:lumMod val="60000"/>
                    <a:lumOff val="40000"/>
                  </a:schemeClr>
                </a:solidFill>
                <a:ln w="12700">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88" name="المجموعة 87"/>
              <p:cNvGrpSpPr/>
              <p:nvPr/>
            </p:nvGrpSpPr>
            <p:grpSpPr>
              <a:xfrm>
                <a:off x="139763" y="6024895"/>
                <a:ext cx="444500" cy="444500"/>
                <a:chOff x="139763" y="6024895"/>
                <a:chExt cx="444500" cy="444500"/>
              </a:xfrm>
            </p:grpSpPr>
            <p:sp>
              <p:nvSpPr>
                <p:cNvPr id="79" name="شكل بيضاوي 13"/>
                <p:cNvSpPr>
                  <a:spLocks noChangeArrowheads="1"/>
                </p:cNvSpPr>
                <p:nvPr/>
              </p:nvSpPr>
              <p:spPr bwMode="grayWhite">
                <a:xfrm>
                  <a:off x="139763" y="6024895"/>
                  <a:ext cx="444500" cy="444500"/>
                </a:xfrm>
                <a:prstGeom prst="ellipse">
                  <a:avLst/>
                </a:prstGeom>
                <a:no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80" name="شكل بيضاوي 14"/>
                <p:cNvSpPr>
                  <a:spLocks noChangeArrowheads="1"/>
                </p:cNvSpPr>
                <p:nvPr/>
              </p:nvSpPr>
              <p:spPr bwMode="grayWhite">
                <a:xfrm>
                  <a:off x="241363" y="6126495"/>
                  <a:ext cx="61913" cy="61913"/>
                </a:xfrm>
                <a:prstGeom prst="ellipse">
                  <a:avLst/>
                </a:prstGeom>
                <a:solidFill>
                  <a:schemeClr val="accent1">
                    <a:lumMod val="60000"/>
                    <a:lumOff val="40000"/>
                  </a:schemeClr>
                </a:solidFill>
                <a:ln w="12700">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89" name="المجموعة 88"/>
              <p:cNvGrpSpPr/>
              <p:nvPr/>
            </p:nvGrpSpPr>
            <p:grpSpPr>
              <a:xfrm>
                <a:off x="2484500" y="6160478"/>
                <a:ext cx="368300" cy="368300"/>
                <a:chOff x="2484500" y="6160478"/>
                <a:chExt cx="368300" cy="368300"/>
              </a:xfrm>
            </p:grpSpPr>
            <p:sp>
              <p:nvSpPr>
                <p:cNvPr id="77" name="شكل بيضاوي 16"/>
                <p:cNvSpPr>
                  <a:spLocks noChangeArrowheads="1"/>
                </p:cNvSpPr>
                <p:nvPr/>
              </p:nvSpPr>
              <p:spPr bwMode="grayWhite">
                <a:xfrm>
                  <a:off x="2484500" y="6160478"/>
                  <a:ext cx="368300" cy="368300"/>
                </a:xfrm>
                <a:prstGeom prst="ellipse">
                  <a:avLst/>
                </a:prstGeom>
                <a:no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78" name="شكل بيضاوي 17"/>
                <p:cNvSpPr>
                  <a:spLocks noChangeArrowheads="1"/>
                </p:cNvSpPr>
                <p:nvPr/>
              </p:nvSpPr>
              <p:spPr bwMode="grayWhite">
                <a:xfrm>
                  <a:off x="2568638" y="6244616"/>
                  <a:ext cx="50800" cy="50800"/>
                </a:xfrm>
                <a:prstGeom prst="ellipse">
                  <a:avLst/>
                </a:prstGeom>
                <a:solidFill>
                  <a:schemeClr val="accent1">
                    <a:lumMod val="60000"/>
                    <a:lumOff val="40000"/>
                  </a:schemeClr>
                </a:solidFill>
                <a:ln w="12700">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90" name="المجموعة 89"/>
              <p:cNvGrpSpPr/>
              <p:nvPr/>
            </p:nvGrpSpPr>
            <p:grpSpPr>
              <a:xfrm>
                <a:off x="14350" y="4411995"/>
                <a:ext cx="368300" cy="368300"/>
                <a:chOff x="14350" y="4411995"/>
                <a:chExt cx="368300" cy="368300"/>
              </a:xfrm>
            </p:grpSpPr>
            <p:sp>
              <p:nvSpPr>
                <p:cNvPr id="75" name="شكل بيضاوي 19"/>
                <p:cNvSpPr>
                  <a:spLocks noChangeArrowheads="1"/>
                </p:cNvSpPr>
                <p:nvPr/>
              </p:nvSpPr>
              <p:spPr bwMode="grayWhite">
                <a:xfrm>
                  <a:off x="14350" y="4411995"/>
                  <a:ext cx="368300" cy="368300"/>
                </a:xfrm>
                <a:prstGeom prst="ellipse">
                  <a:avLst/>
                </a:prstGeom>
                <a:no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76" name="شكل بيضاوي 20"/>
                <p:cNvSpPr>
                  <a:spLocks noChangeArrowheads="1"/>
                </p:cNvSpPr>
                <p:nvPr/>
              </p:nvSpPr>
              <p:spPr bwMode="grayWhite">
                <a:xfrm>
                  <a:off x="98488" y="4496133"/>
                  <a:ext cx="50800" cy="50800"/>
                </a:xfrm>
                <a:prstGeom prst="ellipse">
                  <a:avLst/>
                </a:prstGeom>
                <a:solidFill>
                  <a:schemeClr val="accent1">
                    <a:lumMod val="60000"/>
                    <a:lumOff val="40000"/>
                  </a:schemeClr>
                </a:solidFill>
                <a:ln w="12700">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91" name="المجموعة 90"/>
              <p:cNvGrpSpPr/>
              <p:nvPr/>
            </p:nvGrpSpPr>
            <p:grpSpPr>
              <a:xfrm>
                <a:off x="10682350" y="5794708"/>
                <a:ext cx="673100" cy="673100"/>
                <a:chOff x="10682350" y="5794708"/>
                <a:chExt cx="673100" cy="673100"/>
              </a:xfrm>
            </p:grpSpPr>
            <p:sp>
              <p:nvSpPr>
                <p:cNvPr id="73" name="شكل بيضاوي 22"/>
                <p:cNvSpPr>
                  <a:spLocks noChangeArrowheads="1"/>
                </p:cNvSpPr>
                <p:nvPr/>
              </p:nvSpPr>
              <p:spPr bwMode="grayWhite">
                <a:xfrm>
                  <a:off x="10682350" y="5794708"/>
                  <a:ext cx="673100" cy="673100"/>
                </a:xfrm>
                <a:prstGeom prst="ellipse">
                  <a:avLst/>
                </a:prstGeom>
                <a:no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74" name="شكل بيضاوي 23"/>
                <p:cNvSpPr>
                  <a:spLocks noChangeArrowheads="1"/>
                </p:cNvSpPr>
                <p:nvPr/>
              </p:nvSpPr>
              <p:spPr bwMode="grayWhite">
                <a:xfrm>
                  <a:off x="10834750" y="5947108"/>
                  <a:ext cx="100013" cy="100013"/>
                </a:xfrm>
                <a:prstGeom prst="ellipse">
                  <a:avLst/>
                </a:prstGeom>
                <a:solidFill>
                  <a:schemeClr val="accent1">
                    <a:lumMod val="60000"/>
                    <a:lumOff val="40000"/>
                  </a:schemeClr>
                </a:solidFill>
                <a:ln w="12700">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92" name="المجموعة 91"/>
              <p:cNvGrpSpPr/>
              <p:nvPr/>
            </p:nvGrpSpPr>
            <p:grpSpPr>
              <a:xfrm>
                <a:off x="10301350" y="6099508"/>
                <a:ext cx="368300" cy="368300"/>
                <a:chOff x="10301350" y="6099508"/>
                <a:chExt cx="368300" cy="368300"/>
              </a:xfrm>
            </p:grpSpPr>
            <p:sp>
              <p:nvSpPr>
                <p:cNvPr id="71" name="شكل بيضاوي 25"/>
                <p:cNvSpPr>
                  <a:spLocks noChangeArrowheads="1"/>
                </p:cNvSpPr>
                <p:nvPr/>
              </p:nvSpPr>
              <p:spPr bwMode="grayWhite">
                <a:xfrm>
                  <a:off x="10301350" y="6099508"/>
                  <a:ext cx="368300" cy="368300"/>
                </a:xfrm>
                <a:prstGeom prst="ellipse">
                  <a:avLst/>
                </a:prstGeom>
                <a:no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72" name="شكل بيضاوي 26"/>
                <p:cNvSpPr>
                  <a:spLocks noChangeArrowheads="1"/>
                </p:cNvSpPr>
                <p:nvPr/>
              </p:nvSpPr>
              <p:spPr bwMode="grayWhite">
                <a:xfrm>
                  <a:off x="10385488" y="6183646"/>
                  <a:ext cx="50800" cy="50800"/>
                </a:xfrm>
                <a:prstGeom prst="ellipse">
                  <a:avLst/>
                </a:prstGeom>
                <a:solidFill>
                  <a:schemeClr val="accent1">
                    <a:lumMod val="60000"/>
                    <a:lumOff val="40000"/>
                  </a:schemeClr>
                </a:solidFill>
                <a:ln w="12700">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93" name="المجموعة 92"/>
              <p:cNvGrpSpPr/>
              <p:nvPr/>
            </p:nvGrpSpPr>
            <p:grpSpPr>
              <a:xfrm>
                <a:off x="11368150" y="5794708"/>
                <a:ext cx="368300" cy="368300"/>
                <a:chOff x="11368150" y="5794708"/>
                <a:chExt cx="368300" cy="368300"/>
              </a:xfrm>
            </p:grpSpPr>
            <p:sp>
              <p:nvSpPr>
                <p:cNvPr id="69" name="شكل بيضاوي 28"/>
                <p:cNvSpPr>
                  <a:spLocks noChangeArrowheads="1"/>
                </p:cNvSpPr>
                <p:nvPr/>
              </p:nvSpPr>
              <p:spPr bwMode="grayWhite">
                <a:xfrm>
                  <a:off x="11368150" y="5794708"/>
                  <a:ext cx="368300" cy="368300"/>
                </a:xfrm>
                <a:prstGeom prst="ellipse">
                  <a:avLst/>
                </a:prstGeom>
                <a:no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70" name="شكل بيضاوي 29"/>
                <p:cNvSpPr>
                  <a:spLocks noChangeArrowheads="1"/>
                </p:cNvSpPr>
                <p:nvPr/>
              </p:nvSpPr>
              <p:spPr bwMode="grayWhite">
                <a:xfrm>
                  <a:off x="11452288" y="5878846"/>
                  <a:ext cx="50800" cy="50800"/>
                </a:xfrm>
                <a:prstGeom prst="ellipse">
                  <a:avLst/>
                </a:prstGeom>
                <a:solidFill>
                  <a:schemeClr val="accent1">
                    <a:lumMod val="60000"/>
                    <a:lumOff val="40000"/>
                  </a:schemeClr>
                </a:solidFill>
                <a:ln w="12700">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94" name="المجموعة 93"/>
              <p:cNvGrpSpPr/>
              <p:nvPr/>
            </p:nvGrpSpPr>
            <p:grpSpPr>
              <a:xfrm>
                <a:off x="11095100" y="1887997"/>
                <a:ext cx="520700" cy="520700"/>
                <a:chOff x="11095100" y="1887997"/>
                <a:chExt cx="520700" cy="520700"/>
              </a:xfrm>
            </p:grpSpPr>
            <p:sp>
              <p:nvSpPr>
                <p:cNvPr id="67" name="شكل بيضاوي 31"/>
                <p:cNvSpPr>
                  <a:spLocks noChangeArrowheads="1"/>
                </p:cNvSpPr>
                <p:nvPr/>
              </p:nvSpPr>
              <p:spPr bwMode="grayWhite">
                <a:xfrm>
                  <a:off x="11095100" y="1887997"/>
                  <a:ext cx="520700" cy="520700"/>
                </a:xfrm>
                <a:prstGeom prst="ellipse">
                  <a:avLst/>
                </a:prstGeom>
                <a:no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68" name="شكل بيضاوي 32"/>
                <p:cNvSpPr>
                  <a:spLocks noChangeArrowheads="1"/>
                </p:cNvSpPr>
                <p:nvPr/>
              </p:nvSpPr>
              <p:spPr bwMode="grayWhite">
                <a:xfrm>
                  <a:off x="11214163" y="2007060"/>
                  <a:ext cx="74613" cy="74613"/>
                </a:xfrm>
                <a:prstGeom prst="ellipse">
                  <a:avLst/>
                </a:prstGeom>
                <a:solidFill>
                  <a:schemeClr val="accent1">
                    <a:lumMod val="60000"/>
                    <a:lumOff val="40000"/>
                  </a:schemeClr>
                </a:solidFill>
                <a:ln w="12700">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95" name="المجموعة 94"/>
              <p:cNvGrpSpPr/>
              <p:nvPr/>
            </p:nvGrpSpPr>
            <p:grpSpPr>
              <a:xfrm>
                <a:off x="11184000" y="2600784"/>
                <a:ext cx="215900" cy="215900"/>
                <a:chOff x="11184000" y="2600784"/>
                <a:chExt cx="215900" cy="215900"/>
              </a:xfrm>
            </p:grpSpPr>
            <p:sp>
              <p:nvSpPr>
                <p:cNvPr id="65" name="شكل بيضاوي 34"/>
                <p:cNvSpPr>
                  <a:spLocks noChangeArrowheads="1"/>
                </p:cNvSpPr>
                <p:nvPr/>
              </p:nvSpPr>
              <p:spPr bwMode="grayWhite">
                <a:xfrm>
                  <a:off x="11184000" y="2600784"/>
                  <a:ext cx="215900" cy="215900"/>
                </a:xfrm>
                <a:prstGeom prst="ellipse">
                  <a:avLst/>
                </a:prstGeom>
                <a:no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66" name="شكل بيضاوي 35"/>
                <p:cNvSpPr>
                  <a:spLocks noChangeArrowheads="1"/>
                </p:cNvSpPr>
                <p:nvPr/>
              </p:nvSpPr>
              <p:spPr bwMode="grayWhite">
                <a:xfrm>
                  <a:off x="11234800" y="2651584"/>
                  <a:ext cx="25400" cy="25400"/>
                </a:xfrm>
                <a:prstGeom prst="ellipse">
                  <a:avLst/>
                </a:prstGeom>
                <a:solidFill>
                  <a:schemeClr val="accent1">
                    <a:lumMod val="60000"/>
                    <a:lumOff val="40000"/>
                  </a:schemeClr>
                </a:solidFill>
                <a:ln w="12700">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160" name="المجموعة 159"/>
              <p:cNvGrpSpPr/>
              <p:nvPr/>
            </p:nvGrpSpPr>
            <p:grpSpPr>
              <a:xfrm>
                <a:off x="1385950" y="-7605"/>
                <a:ext cx="520700" cy="520700"/>
                <a:chOff x="1385950" y="-7605"/>
                <a:chExt cx="520700" cy="520700"/>
              </a:xfrm>
            </p:grpSpPr>
            <p:sp>
              <p:nvSpPr>
                <p:cNvPr id="63" name="شكل بيضاوي 37"/>
                <p:cNvSpPr>
                  <a:spLocks noChangeArrowheads="1"/>
                </p:cNvSpPr>
                <p:nvPr/>
              </p:nvSpPr>
              <p:spPr bwMode="grayWhite">
                <a:xfrm>
                  <a:off x="1385950" y="-7605"/>
                  <a:ext cx="520700" cy="520700"/>
                </a:xfrm>
                <a:prstGeom prst="ellipse">
                  <a:avLst/>
                </a:prstGeom>
                <a:no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64" name="شكل بيضاوي 38"/>
                <p:cNvSpPr>
                  <a:spLocks noChangeArrowheads="1"/>
                </p:cNvSpPr>
                <p:nvPr/>
              </p:nvSpPr>
              <p:spPr bwMode="grayWhite">
                <a:xfrm>
                  <a:off x="1503425" y="109870"/>
                  <a:ext cx="76200" cy="76200"/>
                </a:xfrm>
                <a:prstGeom prst="ellipse">
                  <a:avLst/>
                </a:prstGeom>
                <a:solidFill>
                  <a:schemeClr val="accent1">
                    <a:lumMod val="60000"/>
                    <a:lumOff val="40000"/>
                  </a:schemeClr>
                </a:solidFill>
                <a:ln w="12700">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nvGrpSpPr>
              <p:cNvPr id="161" name="المجموعة 160"/>
              <p:cNvGrpSpPr/>
              <p:nvPr/>
            </p:nvGrpSpPr>
            <p:grpSpPr>
              <a:xfrm>
                <a:off x="1919350" y="144795"/>
                <a:ext cx="368300" cy="368300"/>
                <a:chOff x="1919350" y="144795"/>
                <a:chExt cx="368300" cy="368300"/>
              </a:xfrm>
            </p:grpSpPr>
            <p:sp>
              <p:nvSpPr>
                <p:cNvPr id="61" name="شكل بيضاوي 40"/>
                <p:cNvSpPr>
                  <a:spLocks noChangeArrowheads="1"/>
                </p:cNvSpPr>
                <p:nvPr/>
              </p:nvSpPr>
              <p:spPr bwMode="grayWhite">
                <a:xfrm>
                  <a:off x="1919350" y="144795"/>
                  <a:ext cx="368300" cy="368300"/>
                </a:xfrm>
                <a:prstGeom prst="ellipse">
                  <a:avLst/>
                </a:prstGeom>
                <a:noFill/>
                <a:ln w="12700">
                  <a:solidFill>
                    <a:schemeClr val="accent1">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sp>
              <p:nvSpPr>
                <p:cNvPr id="62" name="شكل بيضاوي 41"/>
                <p:cNvSpPr>
                  <a:spLocks noChangeArrowheads="1"/>
                </p:cNvSpPr>
                <p:nvPr/>
              </p:nvSpPr>
              <p:spPr bwMode="grayWhite">
                <a:xfrm>
                  <a:off x="2003488" y="228933"/>
                  <a:ext cx="50800" cy="50800"/>
                </a:xfrm>
                <a:prstGeom prst="ellipse">
                  <a:avLst/>
                </a:prstGeom>
                <a:solidFill>
                  <a:schemeClr val="accent1">
                    <a:lumMod val="60000"/>
                    <a:lumOff val="40000"/>
                  </a:schemeClr>
                </a:solidFill>
                <a:ln w="12700">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1" anchor="ctr"/>
                <a:lstStyle/>
                <a:p>
                  <a:pPr rtl="1"/>
                  <a:endParaRPr lang="ar-SA" noProof="0" dirty="0">
                    <a:latin typeface="Tahoma" panose="020B0604030504040204" pitchFamily="34" charset="0"/>
                    <a:cs typeface="+mj-cs"/>
                  </a:endParaRPr>
                </a:p>
              </p:txBody>
            </p:sp>
          </p:grpSp>
        </p:grpSp>
      </p:grpSp>
      <p:sp>
        <p:nvSpPr>
          <p:cNvPr id="2" name="عنصر نائب للعنوان 1"/>
          <p:cNvSpPr>
            <a:spLocks noGrp="1"/>
          </p:cNvSpPr>
          <p:nvPr>
            <p:ph type="title"/>
          </p:nvPr>
        </p:nvSpPr>
        <p:spPr>
          <a:xfrm flipH="1">
            <a:off x="1341120" y="467360"/>
            <a:ext cx="9509760" cy="1233424"/>
          </a:xfrm>
          <a:prstGeom prst="rect">
            <a:avLst/>
          </a:prstGeom>
        </p:spPr>
        <p:txBody>
          <a:bodyPr vert="horz" lIns="91440" tIns="45720" rIns="91440" bIns="45720" rtlCol="1" anchor="b">
            <a:normAutofit/>
          </a:bodyPr>
          <a:lstStyle/>
          <a:p>
            <a:pPr rtl="1"/>
            <a:r>
              <a:rPr lang="ar-SA" noProof="0" dirty="0"/>
              <a:t>انقر لتحرير نمط العنوان الرئيسي</a:t>
            </a:r>
          </a:p>
        </p:txBody>
      </p:sp>
      <p:sp>
        <p:nvSpPr>
          <p:cNvPr id="3" name="عنصر نائب للنص 2"/>
          <p:cNvSpPr>
            <a:spLocks noGrp="1"/>
          </p:cNvSpPr>
          <p:nvPr>
            <p:ph type="body" idx="1"/>
          </p:nvPr>
        </p:nvSpPr>
        <p:spPr>
          <a:xfrm flipH="1">
            <a:off x="1341120" y="1901952"/>
            <a:ext cx="9509760" cy="4127627"/>
          </a:xfrm>
          <a:prstGeom prst="rect">
            <a:avLst/>
          </a:prstGeom>
        </p:spPr>
        <p:txBody>
          <a:bodyPr vert="horz" lIns="91440" tIns="45720" rIns="91440" bIns="45720" rtlCol="1">
            <a:normAutofit/>
          </a:bodyPr>
          <a:lstStyle/>
          <a:p>
            <a:pPr lvl="0" rtl="1"/>
            <a:r>
              <a:rPr lang="ar-SA" noProof="0" dirty="0"/>
              <a:t>انقر لتحرير أنماط النص الرئيسي</a:t>
            </a:r>
          </a:p>
          <a:p>
            <a:pPr lvl="1" rtl="1"/>
            <a:r>
              <a:rPr lang="ar-SA" noProof="0" dirty="0"/>
              <a:t>المستوى الثاني</a:t>
            </a:r>
          </a:p>
          <a:p>
            <a:pPr lvl="2" rtl="1"/>
            <a:r>
              <a:rPr lang="ar-SA" noProof="0" dirty="0"/>
              <a:t>المستوى الثالث</a:t>
            </a:r>
          </a:p>
          <a:p>
            <a:pPr lvl="3" rtl="1"/>
            <a:r>
              <a:rPr lang="ar-SA" noProof="0" dirty="0"/>
              <a:t>المستوى الرابع</a:t>
            </a:r>
          </a:p>
          <a:p>
            <a:pPr lvl="4" rtl="1"/>
            <a:r>
              <a:rPr lang="ar-SA" noProof="0" dirty="0"/>
              <a:t>المستوى الخامس</a:t>
            </a:r>
          </a:p>
        </p:txBody>
      </p:sp>
      <p:sp>
        <p:nvSpPr>
          <p:cNvPr id="5" name="عنصر نائب للتذييل 4"/>
          <p:cNvSpPr>
            <a:spLocks noGrp="1"/>
          </p:cNvSpPr>
          <p:nvPr>
            <p:ph type="ftr" sz="quarter" idx="3"/>
          </p:nvPr>
        </p:nvSpPr>
        <p:spPr>
          <a:xfrm flipH="1">
            <a:off x="3691128" y="6598763"/>
            <a:ext cx="7159752" cy="237744"/>
          </a:xfrm>
          <a:prstGeom prst="rect">
            <a:avLst/>
          </a:prstGeom>
        </p:spPr>
        <p:txBody>
          <a:bodyPr vert="horz" lIns="91440" tIns="45720" rIns="91440" bIns="45720" rtlCol="1" anchor="ctr"/>
          <a:lstStyle>
            <a:lvl1pPr algn="r" rtl="1">
              <a:defRPr sz="1100">
                <a:solidFill>
                  <a:schemeClr val="tx1"/>
                </a:solidFill>
                <a:latin typeface="Tahoma" panose="020B0604030504040204" pitchFamily="34" charset="0"/>
                <a:cs typeface="+mj-cs"/>
              </a:defRPr>
            </a:lvl1pPr>
          </a:lstStyle>
          <a:p>
            <a:r>
              <a:rPr lang="ar-SA" dirty="0"/>
              <a:t>إضافة تذييل</a:t>
            </a:r>
          </a:p>
        </p:txBody>
      </p:sp>
      <p:sp>
        <p:nvSpPr>
          <p:cNvPr id="4" name="عنصر نائب للتاريخ 3"/>
          <p:cNvSpPr>
            <a:spLocks noGrp="1"/>
          </p:cNvSpPr>
          <p:nvPr>
            <p:ph type="dt" sz="half" idx="2"/>
          </p:nvPr>
        </p:nvSpPr>
        <p:spPr>
          <a:xfrm flipH="1">
            <a:off x="2356104" y="6598763"/>
            <a:ext cx="960120" cy="237744"/>
          </a:xfrm>
          <a:prstGeom prst="rect">
            <a:avLst/>
          </a:prstGeom>
        </p:spPr>
        <p:txBody>
          <a:bodyPr vert="horz" lIns="91440" tIns="45720" rIns="91440" bIns="45720" rtlCol="1" anchor="ctr"/>
          <a:lstStyle>
            <a:lvl1pPr algn="l" rtl="1">
              <a:defRPr sz="1100">
                <a:solidFill>
                  <a:schemeClr val="tx1"/>
                </a:solidFill>
                <a:latin typeface="Tahoma" panose="020B0604030504040204" pitchFamily="34" charset="0"/>
                <a:cs typeface="+mj-cs"/>
              </a:defRPr>
            </a:lvl1pPr>
          </a:lstStyle>
          <a:p>
            <a:fld id="{54C8C18F-DFF4-4D0A-A6BB-FE9344CDF170}" type="datetime1">
              <a:rPr lang="ar-SA" smtClean="0"/>
              <a:pPr/>
              <a:t>21/05/1441</a:t>
            </a:fld>
            <a:endParaRPr lang="ar-SA" dirty="0"/>
          </a:p>
        </p:txBody>
      </p:sp>
      <p:sp>
        <p:nvSpPr>
          <p:cNvPr id="6" name="عنصر نائب لرقم الشريحة 5"/>
          <p:cNvSpPr>
            <a:spLocks noGrp="1"/>
          </p:cNvSpPr>
          <p:nvPr>
            <p:ph type="sldNum" sz="quarter" idx="4"/>
          </p:nvPr>
        </p:nvSpPr>
        <p:spPr>
          <a:xfrm flipH="1">
            <a:off x="1341120" y="6598763"/>
            <a:ext cx="640080" cy="237744"/>
          </a:xfrm>
          <a:prstGeom prst="rect">
            <a:avLst/>
          </a:prstGeom>
        </p:spPr>
        <p:txBody>
          <a:bodyPr vert="horz" lIns="91440" tIns="45720" rIns="91440" bIns="45720" rtlCol="1" anchor="ctr"/>
          <a:lstStyle>
            <a:lvl1pPr algn="l" rtl="1">
              <a:defRPr sz="1100">
                <a:solidFill>
                  <a:schemeClr val="tx1"/>
                </a:solidFill>
                <a:latin typeface="Tahoma" panose="020B0604030504040204" pitchFamily="34" charset="0"/>
                <a:cs typeface="+mj-cs"/>
              </a:defRPr>
            </a:lvl1pPr>
          </a:lstStyle>
          <a:p>
            <a:fld id="{FC749032-2A07-4AE8-BA90-74324CAE0C87}" type="slidenum">
              <a:rPr lang="ar-SA" smtClean="0"/>
              <a:pPr/>
              <a:t>‹#›</a:t>
            </a:fld>
            <a:endParaRPr lang="ar-SA" dirty="0"/>
          </a:p>
        </p:txBody>
      </p:sp>
    </p:spTree>
    <p:extLst>
      <p:ext uri="{BB962C8B-B14F-4D97-AF65-F5344CB8AC3E}">
        <p14:creationId xmlns:p14="http://schemas.microsoft.com/office/powerpoint/2010/main" val="6786584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r" defTabSz="914400" rtl="1" eaLnBrk="1" latinLnBrk="0" hangingPunct="1">
        <a:lnSpc>
          <a:spcPct val="90000"/>
        </a:lnSpc>
        <a:spcBef>
          <a:spcPct val="0"/>
        </a:spcBef>
        <a:buNone/>
        <a:defRPr sz="3400" b="1" kern="1200">
          <a:solidFill>
            <a:schemeClr val="tx2"/>
          </a:solidFill>
          <a:latin typeface="Tahoma" panose="020B0604030504040204" pitchFamily="34" charset="0"/>
          <a:ea typeface="+mj-ea"/>
          <a:cs typeface="+mj-cs"/>
        </a:defRPr>
      </a:lvl1pPr>
    </p:titleStyle>
    <p:bodyStyle>
      <a:lvl1pPr marL="274320" indent="-228600" algn="r" defTabSz="914400" rtl="1" eaLnBrk="1" latinLnBrk="0" hangingPunct="1">
        <a:lnSpc>
          <a:spcPct val="90000"/>
        </a:lnSpc>
        <a:spcBef>
          <a:spcPts val="1800"/>
        </a:spcBef>
        <a:buClr>
          <a:schemeClr val="accent2">
            <a:lumMod val="75000"/>
          </a:schemeClr>
        </a:buClr>
        <a:buSzPct val="80000"/>
        <a:buFont typeface="Courier New" panose="02070309020205020404" pitchFamily="49" charset="0"/>
        <a:buChar char="o"/>
        <a:defRPr sz="2000" kern="1200">
          <a:solidFill>
            <a:schemeClr val="tx2"/>
          </a:solidFill>
          <a:latin typeface="Tahoma" panose="020B0604030504040204" pitchFamily="34" charset="0"/>
          <a:ea typeface="+mn-ea"/>
          <a:cs typeface="+mj-cs"/>
        </a:defRPr>
      </a:lvl1pPr>
      <a:lvl2pPr marL="594360" indent="-228600" algn="r" defTabSz="914400" rtl="1" eaLnBrk="1" latinLnBrk="0" hangingPunct="1">
        <a:lnSpc>
          <a:spcPct val="90000"/>
        </a:lnSpc>
        <a:spcBef>
          <a:spcPts val="1000"/>
        </a:spcBef>
        <a:buClr>
          <a:schemeClr val="accent2">
            <a:lumMod val="75000"/>
          </a:schemeClr>
        </a:buClr>
        <a:buSzPct val="80000"/>
        <a:buFont typeface="Courier New" panose="02070309020205020404" pitchFamily="49" charset="0"/>
        <a:buChar char="o"/>
        <a:defRPr sz="1800" kern="1200">
          <a:solidFill>
            <a:schemeClr val="tx2"/>
          </a:solidFill>
          <a:latin typeface="Tahoma" panose="020B0604030504040204" pitchFamily="34" charset="0"/>
          <a:ea typeface="+mn-ea"/>
          <a:cs typeface="+mj-cs"/>
        </a:defRPr>
      </a:lvl2pPr>
      <a:lvl3pPr marL="914400" indent="-228600" algn="r" defTabSz="914400" rtl="1" eaLnBrk="1" latinLnBrk="0" hangingPunct="1">
        <a:lnSpc>
          <a:spcPct val="90000"/>
        </a:lnSpc>
        <a:spcBef>
          <a:spcPts val="800"/>
        </a:spcBef>
        <a:buClr>
          <a:schemeClr val="accent2">
            <a:lumMod val="75000"/>
          </a:schemeClr>
        </a:buClr>
        <a:buSzPct val="80000"/>
        <a:buFont typeface="Courier New" panose="02070309020205020404" pitchFamily="49" charset="0"/>
        <a:buChar char="o"/>
        <a:defRPr sz="1600" kern="1200">
          <a:solidFill>
            <a:schemeClr val="tx2"/>
          </a:solidFill>
          <a:latin typeface="Tahoma" panose="020B0604030504040204" pitchFamily="34" charset="0"/>
          <a:ea typeface="+mn-ea"/>
          <a:cs typeface="+mj-cs"/>
        </a:defRPr>
      </a:lvl3pPr>
      <a:lvl4pPr marL="1234440" indent="-228600" algn="r" defTabSz="914400" rtl="1" eaLnBrk="1" latinLnBrk="0" hangingPunct="1">
        <a:lnSpc>
          <a:spcPct val="90000"/>
        </a:lnSpc>
        <a:spcBef>
          <a:spcPts val="800"/>
        </a:spcBef>
        <a:buClr>
          <a:schemeClr val="accent2">
            <a:lumMod val="75000"/>
          </a:schemeClr>
        </a:buClr>
        <a:buSzPct val="80000"/>
        <a:buFont typeface="Courier New" panose="02070309020205020404" pitchFamily="49" charset="0"/>
        <a:buChar char="o"/>
        <a:defRPr sz="1400" kern="1200">
          <a:solidFill>
            <a:schemeClr val="tx2"/>
          </a:solidFill>
          <a:latin typeface="Tahoma" panose="020B0604030504040204" pitchFamily="34" charset="0"/>
          <a:ea typeface="+mn-ea"/>
          <a:cs typeface="+mj-cs"/>
        </a:defRPr>
      </a:lvl4pPr>
      <a:lvl5pPr marL="1554480" indent="-228600" algn="r" defTabSz="914400" rtl="1" eaLnBrk="1" latinLnBrk="0" hangingPunct="1">
        <a:lnSpc>
          <a:spcPct val="90000"/>
        </a:lnSpc>
        <a:spcBef>
          <a:spcPts val="800"/>
        </a:spcBef>
        <a:buClr>
          <a:schemeClr val="accent2">
            <a:lumMod val="75000"/>
          </a:schemeClr>
        </a:buClr>
        <a:buSzPct val="80000"/>
        <a:buFont typeface="Courier New" panose="02070309020205020404" pitchFamily="49" charset="0"/>
        <a:buChar char="o"/>
        <a:defRPr sz="1400" kern="1200">
          <a:solidFill>
            <a:schemeClr val="tx2"/>
          </a:solidFill>
          <a:latin typeface="Tahoma" panose="020B0604030504040204" pitchFamily="34" charset="0"/>
          <a:ea typeface="+mn-ea"/>
          <a:cs typeface="+mj-cs"/>
        </a:defRPr>
      </a:lvl5pPr>
      <a:lvl6pPr marL="1874520" indent="-228600" algn="r" defTabSz="914400" rtl="1" eaLnBrk="1" latinLnBrk="0" hangingPunct="1">
        <a:lnSpc>
          <a:spcPct val="90000"/>
        </a:lnSpc>
        <a:spcBef>
          <a:spcPts val="800"/>
        </a:spcBef>
        <a:buClr>
          <a:schemeClr val="accent2">
            <a:lumMod val="75000"/>
          </a:schemeClr>
        </a:buClr>
        <a:buSzPct val="80000"/>
        <a:buFont typeface="Courier New" panose="02070309020205020404" pitchFamily="49" charset="0"/>
        <a:buChar char="o"/>
        <a:defRPr sz="1400" kern="1200">
          <a:solidFill>
            <a:schemeClr val="tx2"/>
          </a:solidFill>
          <a:latin typeface="+mn-lt"/>
          <a:ea typeface="+mn-ea"/>
          <a:cs typeface="+mn-cs"/>
        </a:defRPr>
      </a:lvl6pPr>
      <a:lvl7pPr marL="2194560" indent="-228600" algn="r" defTabSz="914400" rtl="1" eaLnBrk="1" latinLnBrk="0" hangingPunct="1">
        <a:lnSpc>
          <a:spcPct val="90000"/>
        </a:lnSpc>
        <a:spcBef>
          <a:spcPts val="800"/>
        </a:spcBef>
        <a:buClr>
          <a:schemeClr val="accent2">
            <a:lumMod val="75000"/>
          </a:schemeClr>
        </a:buClr>
        <a:buSzPct val="80000"/>
        <a:buFont typeface="Courier New" panose="02070309020205020404" pitchFamily="49" charset="0"/>
        <a:buChar char="o"/>
        <a:defRPr sz="1400" kern="1200">
          <a:solidFill>
            <a:schemeClr val="tx2"/>
          </a:solidFill>
          <a:latin typeface="+mn-lt"/>
          <a:ea typeface="+mn-ea"/>
          <a:cs typeface="+mn-cs"/>
        </a:defRPr>
      </a:lvl7pPr>
      <a:lvl8pPr marL="2514600" indent="-228600" algn="r" defTabSz="914400" rtl="1" eaLnBrk="1" latinLnBrk="0" hangingPunct="1">
        <a:lnSpc>
          <a:spcPct val="90000"/>
        </a:lnSpc>
        <a:spcBef>
          <a:spcPts val="800"/>
        </a:spcBef>
        <a:buClr>
          <a:schemeClr val="accent2">
            <a:lumMod val="75000"/>
          </a:schemeClr>
        </a:buClr>
        <a:buSzPct val="80000"/>
        <a:buFont typeface="Courier New" panose="02070309020205020404" pitchFamily="49" charset="0"/>
        <a:buChar char="o"/>
        <a:defRPr sz="1400" kern="1200">
          <a:solidFill>
            <a:schemeClr val="tx2"/>
          </a:solidFill>
          <a:latin typeface="+mn-lt"/>
          <a:ea typeface="+mn-ea"/>
          <a:cs typeface="+mn-cs"/>
        </a:defRPr>
      </a:lvl8pPr>
      <a:lvl9pPr marL="2606040" indent="0" algn="r" defTabSz="914400" rtl="1" eaLnBrk="1" latinLnBrk="0" hangingPunct="1">
        <a:lnSpc>
          <a:spcPct val="90000"/>
        </a:lnSpc>
        <a:spcBef>
          <a:spcPts val="800"/>
        </a:spcBef>
        <a:buClr>
          <a:schemeClr val="accent2">
            <a:lumMod val="75000"/>
          </a:schemeClr>
        </a:buClr>
        <a:buSzPct val="80000"/>
        <a:buFont typeface="Courier New" panose="02070309020205020404" pitchFamily="49" charset="0"/>
        <a:buNone/>
        <a:defRPr sz="1400" kern="1200">
          <a:solidFill>
            <a:schemeClr val="tx2"/>
          </a:solidFill>
          <a:latin typeface="+mn-lt"/>
          <a:ea typeface="+mn-ea"/>
          <a:cs typeface="+mn-cs"/>
        </a:defRPr>
      </a:lvl9pPr>
    </p:bodyStyle>
    <p:otherStyle>
      <a:defPPr>
        <a:defRP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العنوان 3"/>
          <p:cNvSpPr>
            <a:spLocks noGrp="1"/>
          </p:cNvSpPr>
          <p:nvPr>
            <p:ph type="ctrTitle"/>
          </p:nvPr>
        </p:nvSpPr>
        <p:spPr>
          <a:xfrm flipH="1">
            <a:off x="1295400" y="2051677"/>
            <a:ext cx="9601200" cy="1724092"/>
          </a:xfrm>
        </p:spPr>
        <p:txBody>
          <a:bodyPr rtlCol="1">
            <a:normAutofit fontScale="90000"/>
          </a:bodyPr>
          <a:lstStyle/>
          <a:p>
            <a:pPr rtl="1"/>
            <a:r>
              <a:rPr lang="en-US" dirty="0"/>
              <a:t>Intervention for articulation and phonology in children </a:t>
            </a:r>
            <a:endParaRPr lang="ar-SA" dirty="0"/>
          </a:p>
        </p:txBody>
      </p:sp>
      <p:sp>
        <p:nvSpPr>
          <p:cNvPr id="7" name="عنوان فرعي 6"/>
          <p:cNvSpPr>
            <a:spLocks noGrp="1"/>
          </p:cNvSpPr>
          <p:nvPr>
            <p:ph type="subTitle" idx="1"/>
          </p:nvPr>
        </p:nvSpPr>
        <p:spPr>
          <a:xfrm flipH="1">
            <a:off x="1295400" y="3959352"/>
            <a:ext cx="9601200" cy="914400"/>
          </a:xfrm>
        </p:spPr>
        <p:txBody>
          <a:bodyPr rtlCol="1"/>
          <a:lstStyle/>
          <a:p>
            <a:pPr rtl="1"/>
            <a:r>
              <a:rPr lang="en-US" dirty="0"/>
              <a:t>Chapter 3</a:t>
            </a:r>
          </a:p>
          <a:p>
            <a:pPr rtl="1"/>
            <a:r>
              <a:rPr lang="en-US" dirty="0"/>
              <a:t>Hiba </a:t>
            </a:r>
            <a:r>
              <a:rPr lang="en-US" dirty="0" err="1"/>
              <a:t>Jawarish</a:t>
            </a:r>
            <a:r>
              <a:rPr lang="en-US" dirty="0"/>
              <a:t> </a:t>
            </a:r>
            <a:endParaRPr lang="ar-SA" dirty="0"/>
          </a:p>
        </p:txBody>
      </p:sp>
    </p:spTree>
    <p:extLst>
      <p:ext uri="{BB962C8B-B14F-4D97-AF65-F5344CB8AC3E}">
        <p14:creationId xmlns:p14="http://schemas.microsoft.com/office/powerpoint/2010/main" val="399801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b="0" dirty="0"/>
              <a:t>Four major steps are commonly used with this approach: </a:t>
            </a:r>
            <a:endParaRPr lang="en-US" dirty="0"/>
          </a:p>
        </p:txBody>
      </p:sp>
      <p:sp>
        <p:nvSpPr>
          <p:cNvPr id="3" name="عنصر نائب للمحتوى 2"/>
          <p:cNvSpPr>
            <a:spLocks noGrp="1"/>
          </p:cNvSpPr>
          <p:nvPr>
            <p:ph idx="1"/>
          </p:nvPr>
        </p:nvSpPr>
        <p:spPr/>
        <p:txBody>
          <a:bodyPr>
            <a:normAutofit/>
          </a:bodyPr>
          <a:lstStyle/>
          <a:p>
            <a:pPr algn="l"/>
            <a:r>
              <a:rPr lang="en-US" dirty="0"/>
              <a:t>(1) Client is introduced to pairs through pictures or objects.</a:t>
            </a:r>
          </a:p>
          <a:p>
            <a:pPr algn="l"/>
            <a:r>
              <a:rPr lang="en-US" dirty="0"/>
              <a:t> (2) Client identifies picture/object named by clinician. </a:t>
            </a:r>
          </a:p>
          <a:p>
            <a:pPr algn="l"/>
            <a:r>
              <a:rPr lang="en-US" dirty="0"/>
              <a:t>(3) Roles are reversed and client must request or label picture/object.</a:t>
            </a:r>
          </a:p>
          <a:p>
            <a:pPr algn="l"/>
            <a:r>
              <a:rPr lang="en-US" dirty="0"/>
              <a:t> (4) Client is rewarded by clinician’s selection of correct stimulus or is given a chance to repair the communication breakdown caused by inaccurate sound production. </a:t>
            </a:r>
          </a:p>
        </p:txBody>
      </p:sp>
    </p:spTree>
    <p:extLst>
      <p:ext uri="{BB962C8B-B14F-4D97-AF65-F5344CB8AC3E}">
        <p14:creationId xmlns:p14="http://schemas.microsoft.com/office/powerpoint/2010/main" val="372899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dirty="0"/>
              <a:t>Phonological Processes: </a:t>
            </a:r>
          </a:p>
        </p:txBody>
      </p:sp>
      <p:sp>
        <p:nvSpPr>
          <p:cNvPr id="3" name="عنصر نائب للمحتوى 2"/>
          <p:cNvSpPr>
            <a:spLocks noGrp="1"/>
          </p:cNvSpPr>
          <p:nvPr>
            <p:ph idx="1"/>
          </p:nvPr>
        </p:nvSpPr>
        <p:spPr/>
        <p:txBody>
          <a:bodyPr>
            <a:normAutofit fontScale="85000" lnSpcReduction="20000"/>
          </a:bodyPr>
          <a:lstStyle/>
          <a:p>
            <a:pPr algn="l"/>
            <a:r>
              <a:rPr lang="en-US" dirty="0"/>
              <a:t>This phonological approach to intervention is based on the strategies used by young, typically developing children between 1½ and 4 years of age to simplify the production of an entire class of adult speech sounds.</a:t>
            </a:r>
          </a:p>
          <a:p>
            <a:pPr algn="l"/>
            <a:r>
              <a:rPr lang="en-US" dirty="0"/>
              <a:t>Children who persist in using these processes beyond the age of 4 are frequently referred for speech-language services because their speech is now perceived as difficult to understand.</a:t>
            </a:r>
          </a:p>
          <a:p>
            <a:pPr algn="l"/>
            <a:r>
              <a:rPr lang="en-US" dirty="0"/>
              <a:t>Some children exhibits atypical process or non-developmental process :</a:t>
            </a:r>
          </a:p>
          <a:p>
            <a:pPr algn="l"/>
            <a:r>
              <a:rPr lang="en-US" dirty="0"/>
              <a:t>1) backing, the substitution of sounds that are more posterior than the usual place of production</a:t>
            </a:r>
          </a:p>
          <a:p>
            <a:pPr algn="l"/>
            <a:r>
              <a:rPr lang="en-US" dirty="0"/>
              <a:t>(e.g., </a:t>
            </a:r>
            <a:r>
              <a:rPr lang="en-US" dirty="0" err="1"/>
              <a:t>koe</a:t>
            </a:r>
            <a:r>
              <a:rPr lang="en-US" dirty="0"/>
              <a:t>/toe, </a:t>
            </a:r>
            <a:r>
              <a:rPr lang="en-US" dirty="0" err="1"/>
              <a:t>mackiz</a:t>
            </a:r>
            <a:r>
              <a:rPr lang="en-US" dirty="0"/>
              <a:t>/matches, </a:t>
            </a:r>
            <a:r>
              <a:rPr lang="en-US" dirty="0" err="1"/>
              <a:t>gipper</a:t>
            </a:r>
            <a:r>
              <a:rPr lang="en-US" dirty="0"/>
              <a:t>/zipper); (2) initial consonant deletion (e.g., </a:t>
            </a:r>
            <a:r>
              <a:rPr lang="en-US" dirty="0" err="1"/>
              <a:t>ouse</a:t>
            </a:r>
            <a:r>
              <a:rPr lang="en-US" dirty="0"/>
              <a:t>/</a:t>
            </a:r>
          </a:p>
          <a:p>
            <a:pPr algn="l"/>
            <a:r>
              <a:rPr lang="en-US" dirty="0"/>
              <a:t>house, amp/lamp, </a:t>
            </a:r>
            <a:r>
              <a:rPr lang="en-US" dirty="0" err="1"/>
              <a:t>ellow</a:t>
            </a:r>
            <a:r>
              <a:rPr lang="en-US" dirty="0"/>
              <a:t>/yellow); and (3) glottal replacement, substitution of a glottal stop for</a:t>
            </a:r>
          </a:p>
          <a:p>
            <a:pPr algn="l"/>
            <a:r>
              <a:rPr lang="en-US" dirty="0"/>
              <a:t>a consonant (e.g., </a:t>
            </a:r>
            <a:r>
              <a:rPr lang="en-US" dirty="0" err="1"/>
              <a:t>boʔle</a:t>
            </a:r>
            <a:r>
              <a:rPr lang="en-US" dirty="0"/>
              <a:t>/bottle, </a:t>
            </a:r>
            <a:r>
              <a:rPr lang="en-US" dirty="0" err="1"/>
              <a:t>chiʔen</a:t>
            </a:r>
            <a:r>
              <a:rPr lang="en-US" dirty="0"/>
              <a:t>/chicken, </a:t>
            </a:r>
            <a:r>
              <a:rPr lang="en-US" dirty="0" err="1"/>
              <a:t>miʔey</a:t>
            </a:r>
            <a:r>
              <a:rPr lang="en-US" dirty="0"/>
              <a:t>/mickey.</a:t>
            </a:r>
          </a:p>
          <a:p>
            <a:pPr algn="l"/>
            <a:r>
              <a:rPr lang="en-US" dirty="0"/>
              <a:t> </a:t>
            </a:r>
          </a:p>
        </p:txBody>
      </p:sp>
    </p:spTree>
    <p:extLst>
      <p:ext uri="{BB962C8B-B14F-4D97-AF65-F5344CB8AC3E}">
        <p14:creationId xmlns:p14="http://schemas.microsoft.com/office/powerpoint/2010/main" val="1463915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6959" y="467360"/>
            <a:ext cx="5805715" cy="5824565"/>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12856" y="2137558"/>
            <a:ext cx="5078053" cy="2125259"/>
          </a:xfrm>
          <a:prstGeom prst="rect">
            <a:avLst/>
          </a:prstGeom>
        </p:spPr>
      </p:pic>
    </p:spTree>
    <p:extLst>
      <p:ext uri="{BB962C8B-B14F-4D97-AF65-F5344CB8AC3E}">
        <p14:creationId xmlns:p14="http://schemas.microsoft.com/office/powerpoint/2010/main" val="314674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dirty="0"/>
              <a:t>CYCLES APPROACH : </a:t>
            </a:r>
          </a:p>
        </p:txBody>
      </p:sp>
      <p:sp>
        <p:nvSpPr>
          <p:cNvPr id="3" name="عنصر نائب للمحتوى 2"/>
          <p:cNvSpPr>
            <a:spLocks noGrp="1"/>
          </p:cNvSpPr>
          <p:nvPr>
            <p:ph idx="1"/>
          </p:nvPr>
        </p:nvSpPr>
        <p:spPr/>
        <p:txBody>
          <a:bodyPr>
            <a:normAutofit/>
          </a:bodyPr>
          <a:lstStyle/>
          <a:p>
            <a:pPr marL="45720" indent="0" algn="l">
              <a:buNone/>
            </a:pPr>
            <a:r>
              <a:rPr lang="en-US" dirty="0"/>
              <a:t>phonological process intervention</a:t>
            </a:r>
          </a:p>
          <a:p>
            <a:pPr marL="45720" indent="0" algn="l">
              <a:buNone/>
            </a:pPr>
            <a:r>
              <a:rPr lang="en-US" dirty="0"/>
              <a:t>intended for children with highly unintelligible speech.</a:t>
            </a:r>
          </a:p>
          <a:p>
            <a:pPr marL="45720" indent="0" algn="l">
              <a:buNone/>
            </a:pPr>
            <a:r>
              <a:rPr lang="en-US" dirty="0"/>
              <a:t>cycles lasting 5–16 weeks.</a:t>
            </a:r>
          </a:p>
          <a:p>
            <a:pPr marL="45720" indent="0" algn="l">
              <a:buNone/>
            </a:pPr>
            <a:r>
              <a:rPr lang="en-US" dirty="0"/>
              <a:t>A typical session sequence includes: (1) auditory bombardment, (2) production training, (3) </a:t>
            </a:r>
            <a:r>
              <a:rPr lang="en-US" dirty="0" err="1"/>
              <a:t>stimulability</a:t>
            </a:r>
            <a:r>
              <a:rPr lang="en-US" dirty="0"/>
              <a:t> probes, and (4) take-home activities for generalization.</a:t>
            </a:r>
          </a:p>
          <a:p>
            <a:pPr marL="45720" indent="0" algn="l">
              <a:buNone/>
            </a:pPr>
            <a:r>
              <a:rPr lang="en-US" dirty="0"/>
              <a:t>After approximately 2 to 6 hours of direct intervention, the child is given time to internalize the pattern while the clinician introduces new targets. Thus, the child’s progression through the program is not based on achieving a criterion level of mastery. Focus on the original target resumes later in the therapy program.</a:t>
            </a:r>
          </a:p>
          <a:p>
            <a:pPr marL="45720" indent="0" algn="l">
              <a:buNone/>
            </a:pPr>
            <a:r>
              <a:rPr lang="en-US" dirty="0"/>
              <a:t>Each cycle is repeated until the target pattern emerges in spontaneous speech. </a:t>
            </a:r>
          </a:p>
        </p:txBody>
      </p:sp>
    </p:spTree>
    <p:extLst>
      <p:ext uri="{BB962C8B-B14F-4D97-AF65-F5344CB8AC3E}">
        <p14:creationId xmlns:p14="http://schemas.microsoft.com/office/powerpoint/2010/main" val="3197177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sz="3600" dirty="0">
                <a:latin typeface="PhotinaMTStd-Bold"/>
              </a:rPr>
              <a:t>Core Vocabulary (Dodd, Holm, </a:t>
            </a:r>
            <a:r>
              <a:rPr lang="en-US" sz="3600" dirty="0" err="1">
                <a:latin typeface="PhotinaMTStd-Bold"/>
              </a:rPr>
              <a:t>Crosbie</a:t>
            </a:r>
            <a:r>
              <a:rPr lang="en-US" sz="3600" dirty="0">
                <a:latin typeface="PhotinaMTStd-Bold"/>
              </a:rPr>
              <a:t>, &amp; McIntosh, 2010)</a:t>
            </a:r>
            <a:br>
              <a:rPr lang="en-US" sz="3600" dirty="0">
                <a:latin typeface="PhotinaMTStd-Bold"/>
              </a:rPr>
            </a:br>
            <a:endParaRPr lang="en-US" dirty="0"/>
          </a:p>
        </p:txBody>
      </p:sp>
      <p:sp>
        <p:nvSpPr>
          <p:cNvPr id="3" name="عنصر نائب للمحتوى 2"/>
          <p:cNvSpPr>
            <a:spLocks noGrp="1"/>
          </p:cNvSpPr>
          <p:nvPr>
            <p:ph idx="1"/>
          </p:nvPr>
        </p:nvSpPr>
        <p:spPr/>
        <p:txBody>
          <a:bodyPr vert="horz" lIns="91440" tIns="45720" rIns="91440" bIns="45720" rtlCol="1" anchor="t">
            <a:normAutofit lnSpcReduction="10000"/>
          </a:bodyPr>
          <a:lstStyle/>
          <a:p>
            <a:pPr algn="l"/>
            <a:r>
              <a:rPr lang="en-US" dirty="0">
                <a:latin typeface="PhotinaMTStd"/>
              </a:rPr>
              <a:t>This approach focuses on functional outcomes in which consistency, as opposed to accuracy,</a:t>
            </a:r>
          </a:p>
          <a:p>
            <a:pPr algn="l"/>
            <a:r>
              <a:rPr lang="en-US" dirty="0">
                <a:latin typeface="PhotinaMTStd"/>
              </a:rPr>
              <a:t>is targeted. The SLP selects 50 to 70 “functionally powerful” words and targets up to</a:t>
            </a:r>
          </a:p>
          <a:p>
            <a:pPr algn="l"/>
            <a:r>
              <a:rPr lang="en-US" dirty="0">
                <a:latin typeface="PhotinaMTStd"/>
              </a:rPr>
              <a:t>10 at once. Children learn to produce their best pronunciation of the words consistently,</a:t>
            </a:r>
          </a:p>
          <a:p>
            <a:pPr marL="45720" indent="0" algn="l">
              <a:buNone/>
            </a:pPr>
            <a:r>
              <a:rPr lang="en-US" dirty="0">
                <a:latin typeface="PhotinaMTStd"/>
              </a:rPr>
              <a:t>both in isolation and connected speech. It targets the ability to generate consistent plans</a:t>
            </a:r>
          </a:p>
          <a:p>
            <a:pPr algn="l"/>
            <a:r>
              <a:rPr lang="en-US" dirty="0">
                <a:latin typeface="PhotinaMTStd"/>
              </a:rPr>
              <a:t>for words; the ability to create a phonological plan is improved by providing detailed, specific</a:t>
            </a:r>
          </a:p>
          <a:p>
            <a:pPr algn="l"/>
            <a:r>
              <a:rPr lang="en-US" dirty="0">
                <a:latin typeface="PhotinaMTStd"/>
              </a:rPr>
              <a:t>feedback about a limited number of words. This approach relies heavily on systematic</a:t>
            </a:r>
          </a:p>
          <a:p>
            <a:pPr algn="l"/>
            <a:r>
              <a:rPr lang="en-US" dirty="0">
                <a:latin typeface="PhotinaMTStd"/>
              </a:rPr>
              <a:t>practice in a drill-like format</a:t>
            </a:r>
            <a:endParaRPr lang="en-US" dirty="0"/>
          </a:p>
        </p:txBody>
      </p:sp>
    </p:spTree>
    <p:extLst>
      <p:ext uri="{BB962C8B-B14F-4D97-AF65-F5344CB8AC3E}">
        <p14:creationId xmlns:p14="http://schemas.microsoft.com/office/powerpoint/2010/main" val="2162449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sz="3600" dirty="0" err="1">
                <a:latin typeface="PhotinaMTStd-Bold"/>
              </a:rPr>
              <a:t>Metaphon</a:t>
            </a:r>
            <a:br>
              <a:rPr lang="en-US" sz="3600" dirty="0">
                <a:latin typeface="PhotinaMTStd-Bold"/>
              </a:rPr>
            </a:br>
            <a:endParaRPr lang="en-US" dirty="0"/>
          </a:p>
        </p:txBody>
      </p:sp>
      <p:sp>
        <p:nvSpPr>
          <p:cNvPr id="3" name="عنصر نائب للمحتوى 2"/>
          <p:cNvSpPr>
            <a:spLocks noGrp="1"/>
          </p:cNvSpPr>
          <p:nvPr>
            <p:ph idx="1"/>
          </p:nvPr>
        </p:nvSpPr>
        <p:spPr/>
        <p:txBody>
          <a:bodyPr>
            <a:normAutofit fontScale="85000" lnSpcReduction="20000"/>
          </a:bodyPr>
          <a:lstStyle/>
          <a:p>
            <a:pPr algn="l"/>
            <a:r>
              <a:rPr lang="en-US" dirty="0">
                <a:latin typeface="PhotinaMTStd"/>
              </a:rPr>
              <a:t>Developed by Howell and Dean (1994), this approach is more accurately labeled a</a:t>
            </a:r>
          </a:p>
          <a:p>
            <a:pPr algn="l"/>
            <a:r>
              <a:rPr lang="en-US" dirty="0">
                <a:solidFill>
                  <a:srgbClr val="FF0000"/>
                </a:solidFill>
                <a:latin typeface="PhotinaMTStd"/>
              </a:rPr>
              <a:t>“</a:t>
            </a:r>
            <a:r>
              <a:rPr lang="en-US" b="1" dirty="0">
                <a:solidFill>
                  <a:srgbClr val="FF0000"/>
                </a:solidFill>
                <a:latin typeface="PhotinaMTStd"/>
              </a:rPr>
              <a:t>philosophy</a:t>
            </a:r>
            <a:r>
              <a:rPr lang="en-US" b="1" dirty="0">
                <a:latin typeface="PhotinaMTStd"/>
              </a:rPr>
              <a:t>” </a:t>
            </a:r>
            <a:r>
              <a:rPr lang="en-US" dirty="0">
                <a:latin typeface="PhotinaMTStd"/>
              </a:rPr>
              <a:t>rather than a program; it is designed to provide children with explicit information</a:t>
            </a:r>
          </a:p>
          <a:p>
            <a:pPr algn="l"/>
            <a:r>
              <a:rPr lang="en-US" dirty="0">
                <a:latin typeface="PhotinaMTStd"/>
              </a:rPr>
              <a:t>that will enable them to consciously reflect on the phonemic structure of language.</a:t>
            </a:r>
          </a:p>
          <a:p>
            <a:pPr algn="l"/>
            <a:r>
              <a:rPr lang="en-US" dirty="0">
                <a:latin typeface="PhotinaMTStd"/>
              </a:rPr>
              <a:t>Heavy emphasis is placed on the </a:t>
            </a:r>
            <a:r>
              <a:rPr lang="en-US" b="1" dirty="0">
                <a:solidFill>
                  <a:srgbClr val="FF0000"/>
                </a:solidFill>
                <a:latin typeface="PhotinaMTStd"/>
              </a:rPr>
              <a:t>child’s awareness/understanding </a:t>
            </a:r>
            <a:r>
              <a:rPr lang="en-US" dirty="0">
                <a:latin typeface="PhotinaMTStd"/>
              </a:rPr>
              <a:t>of the detailed aspects</a:t>
            </a:r>
          </a:p>
          <a:p>
            <a:pPr algn="l"/>
            <a:r>
              <a:rPr lang="en-US" dirty="0">
                <a:latin typeface="PhotinaMTStd"/>
              </a:rPr>
              <a:t>of speech sounds (separately from word meaning) to facilitate accurate sound production.</a:t>
            </a:r>
          </a:p>
          <a:p>
            <a:pPr algn="l"/>
            <a:r>
              <a:rPr lang="en-US" dirty="0">
                <a:latin typeface="PhotinaMTStd"/>
              </a:rPr>
              <a:t>It utilizes a “</a:t>
            </a:r>
            <a:r>
              <a:rPr lang="en-US" b="1" dirty="0">
                <a:solidFill>
                  <a:srgbClr val="FF0000"/>
                </a:solidFill>
                <a:latin typeface="PhotinaMTStd"/>
              </a:rPr>
              <a:t>word-pair</a:t>
            </a:r>
            <a:r>
              <a:rPr lang="en-US" dirty="0">
                <a:latin typeface="PhotinaMTStd"/>
              </a:rPr>
              <a:t>” technique to highlight the salient differences between individual</a:t>
            </a:r>
          </a:p>
          <a:p>
            <a:pPr algn="l"/>
            <a:r>
              <a:rPr lang="en-US" dirty="0">
                <a:latin typeface="PhotinaMTStd"/>
              </a:rPr>
              <a:t>sounds in similar words (“deep/keep”). The clinician </a:t>
            </a:r>
            <a:r>
              <a:rPr lang="en-US" dirty="0">
                <a:solidFill>
                  <a:srgbClr val="FF0000"/>
                </a:solidFill>
                <a:latin typeface="PhotinaMTStd"/>
              </a:rPr>
              <a:t>does not provide specific or corrective</a:t>
            </a:r>
          </a:p>
          <a:p>
            <a:pPr algn="l"/>
            <a:r>
              <a:rPr lang="en-US" dirty="0">
                <a:solidFill>
                  <a:srgbClr val="FF0000"/>
                </a:solidFill>
                <a:latin typeface="PhotinaMTStd"/>
              </a:rPr>
              <a:t>feedback </a:t>
            </a:r>
            <a:r>
              <a:rPr lang="en-US" dirty="0">
                <a:latin typeface="PhotinaMTStd"/>
              </a:rPr>
              <a:t>regarding the accuracy of the child’s tongue placement or manner of sound</a:t>
            </a:r>
          </a:p>
          <a:p>
            <a:pPr algn="l"/>
            <a:r>
              <a:rPr lang="en-US" dirty="0">
                <a:latin typeface="PhotinaMTStd"/>
              </a:rPr>
              <a:t>production. Instead, the environment is deliberately structured to give the child repeated</a:t>
            </a:r>
          </a:p>
          <a:p>
            <a:pPr algn="l"/>
            <a:r>
              <a:rPr lang="en-US" dirty="0">
                <a:latin typeface="PhotinaMTStd"/>
              </a:rPr>
              <a:t>opportunities to distinguish between effective and ineffective communication attempts.</a:t>
            </a:r>
            <a:endParaRPr lang="en-US" dirty="0"/>
          </a:p>
        </p:txBody>
      </p:sp>
    </p:spTree>
    <p:extLst>
      <p:ext uri="{BB962C8B-B14F-4D97-AF65-F5344CB8AC3E}">
        <p14:creationId xmlns:p14="http://schemas.microsoft.com/office/powerpoint/2010/main" val="1484076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a:r>
              <a:rPr lang="pt-BR" sz="3200" dirty="0"/>
              <a:t>O R A L - M O T O R C O N S I D E R AT I O N S</a:t>
            </a:r>
            <a:endParaRPr lang="en-US" sz="3200" dirty="0"/>
          </a:p>
        </p:txBody>
      </p:sp>
      <p:sp>
        <p:nvSpPr>
          <p:cNvPr id="3" name="عنصر نائب للمحتوى 2"/>
          <p:cNvSpPr>
            <a:spLocks noGrp="1"/>
          </p:cNvSpPr>
          <p:nvPr>
            <p:ph idx="1"/>
          </p:nvPr>
        </p:nvSpPr>
        <p:spPr>
          <a:xfrm flipH="1">
            <a:off x="1341120" y="1700784"/>
            <a:ext cx="9509760" cy="4127627"/>
          </a:xfrm>
        </p:spPr>
        <p:txBody>
          <a:bodyPr>
            <a:normAutofit lnSpcReduction="10000"/>
          </a:bodyPr>
          <a:lstStyle/>
          <a:p>
            <a:pPr algn="l"/>
            <a:r>
              <a:rPr lang="en-US" dirty="0">
                <a:latin typeface="PhotinaMTStd"/>
              </a:rPr>
              <a:t>speech is not an isolated act but the product of a highly complex and synchronized oral-motor system.</a:t>
            </a:r>
            <a:endParaRPr lang="en-US" dirty="0"/>
          </a:p>
          <a:p>
            <a:pPr marL="45720" indent="0" algn="l">
              <a:buNone/>
            </a:pPr>
            <a:r>
              <a:rPr lang="en-US" dirty="0"/>
              <a:t>Deficits in oral-motor function  will affect the </a:t>
            </a:r>
            <a:r>
              <a:rPr lang="en-US" dirty="0">
                <a:solidFill>
                  <a:srgbClr val="FF0000"/>
                </a:solidFill>
              </a:rPr>
              <a:t>neuromuscular control </a:t>
            </a:r>
            <a:r>
              <a:rPr lang="en-US" dirty="0"/>
              <a:t>and</a:t>
            </a:r>
          </a:p>
          <a:p>
            <a:pPr algn="l"/>
            <a:r>
              <a:rPr lang="en-US" dirty="0">
                <a:solidFill>
                  <a:srgbClr val="FF0000"/>
                </a:solidFill>
              </a:rPr>
              <a:t>organization</a:t>
            </a:r>
            <a:r>
              <a:rPr lang="en-US" dirty="0"/>
              <a:t> needed for the production of intelligible speech</a:t>
            </a:r>
          </a:p>
          <a:p>
            <a:pPr algn="l"/>
            <a:r>
              <a:rPr lang="en-US" dirty="0">
                <a:latin typeface="PhotinaMTStd"/>
              </a:rPr>
              <a:t>These deficits : </a:t>
            </a:r>
          </a:p>
          <a:p>
            <a:pPr algn="l"/>
            <a:r>
              <a:rPr lang="en-US" b="1" dirty="0">
                <a:latin typeface="PhotinaMTStd-Bold"/>
              </a:rPr>
              <a:t>hyposensitivity </a:t>
            </a:r>
            <a:r>
              <a:rPr lang="en-US" dirty="0">
                <a:latin typeface="PhotinaMTStd"/>
              </a:rPr>
              <a:t>(reduced reactions to sensation);</a:t>
            </a:r>
          </a:p>
          <a:p>
            <a:pPr algn="l"/>
            <a:r>
              <a:rPr lang="en-US" dirty="0">
                <a:latin typeface="PhotinaMTStd"/>
              </a:rPr>
              <a:t> </a:t>
            </a:r>
            <a:r>
              <a:rPr lang="en-US" b="1" dirty="0">
                <a:latin typeface="PhotinaMTStd-Bold"/>
              </a:rPr>
              <a:t>hypersensitivity </a:t>
            </a:r>
            <a:r>
              <a:rPr lang="en-US" dirty="0">
                <a:latin typeface="PhotinaMTStd"/>
              </a:rPr>
              <a:t>(overly strong reactions to sensation);</a:t>
            </a:r>
          </a:p>
          <a:p>
            <a:pPr algn="l"/>
            <a:r>
              <a:rPr lang="en-US" b="1" dirty="0">
                <a:latin typeface="PhotinaMTStd"/>
              </a:rPr>
              <a:t>weakness or incoordination of oral structures</a:t>
            </a:r>
            <a:r>
              <a:rPr lang="en-US" dirty="0">
                <a:latin typeface="PhotinaMTStd"/>
              </a:rPr>
              <a:t>, including</a:t>
            </a:r>
          </a:p>
          <a:p>
            <a:pPr algn="l"/>
            <a:r>
              <a:rPr lang="en-US" dirty="0">
                <a:latin typeface="PhotinaMTStd"/>
              </a:rPr>
              <a:t>the jaw, tongue, lips, or palate</a:t>
            </a:r>
            <a:endParaRPr lang="en-US" dirty="0"/>
          </a:p>
        </p:txBody>
      </p:sp>
    </p:spTree>
    <p:extLst>
      <p:ext uri="{BB962C8B-B14F-4D97-AF65-F5344CB8AC3E}">
        <p14:creationId xmlns:p14="http://schemas.microsoft.com/office/powerpoint/2010/main" val="1198036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a:r>
              <a:rPr lang="en-US" b="0" dirty="0"/>
              <a:t>Approach basic rationales: </a:t>
            </a:r>
            <a:endParaRPr lang="en-US" dirty="0"/>
          </a:p>
        </p:txBody>
      </p:sp>
      <p:sp>
        <p:nvSpPr>
          <p:cNvPr id="3" name="عنصر نائب للمحتوى 2"/>
          <p:cNvSpPr>
            <a:spLocks noGrp="1"/>
          </p:cNvSpPr>
          <p:nvPr>
            <p:ph idx="1"/>
          </p:nvPr>
        </p:nvSpPr>
        <p:spPr/>
        <p:txBody>
          <a:bodyPr>
            <a:normAutofit lnSpcReduction="10000"/>
          </a:bodyPr>
          <a:lstStyle/>
          <a:p>
            <a:pPr algn="l"/>
            <a:r>
              <a:rPr lang="en-US" dirty="0"/>
              <a:t>(1) Speech is founded on </a:t>
            </a:r>
            <a:r>
              <a:rPr lang="en-US" dirty="0" err="1"/>
              <a:t>earlierdeveloping</a:t>
            </a:r>
            <a:r>
              <a:rPr lang="en-US" dirty="0"/>
              <a:t> </a:t>
            </a:r>
            <a:r>
              <a:rPr lang="en-US" dirty="0" err="1"/>
              <a:t>nonspeech</a:t>
            </a:r>
            <a:r>
              <a:rPr lang="en-US" dirty="0"/>
              <a:t> motor patterns such as sucking and chewing </a:t>
            </a:r>
          </a:p>
          <a:p>
            <a:pPr algn="l"/>
            <a:r>
              <a:rPr lang="en-US" dirty="0"/>
              <a:t>. (2) Reduced muscle tone in the oral-facial area results in limited</a:t>
            </a:r>
          </a:p>
          <a:p>
            <a:pPr algn="l"/>
            <a:r>
              <a:rPr lang="en-US" dirty="0"/>
              <a:t>strength of speech articulators .</a:t>
            </a:r>
          </a:p>
          <a:p>
            <a:pPr algn="l"/>
            <a:r>
              <a:rPr lang="en-US" dirty="0"/>
              <a:t>(3) Normal movement and sensation significantly influence motor learning, a Piagetian construct </a:t>
            </a:r>
          </a:p>
          <a:p>
            <a:pPr algn="l"/>
            <a:r>
              <a:rPr lang="en-US" dirty="0"/>
              <a:t>(4) Speech is a highly complex behavior that is more easily learned when broken into smaller components .</a:t>
            </a:r>
          </a:p>
          <a:p>
            <a:pPr algn="l"/>
            <a:r>
              <a:rPr lang="en-US" dirty="0"/>
              <a:t>The few controlled studies present correlational rather than causal findings and report no significant connection between </a:t>
            </a:r>
            <a:r>
              <a:rPr lang="en-US" dirty="0" err="1"/>
              <a:t>nonspeech</a:t>
            </a:r>
            <a:r>
              <a:rPr lang="en-US" dirty="0"/>
              <a:t> oral-motor exercises (</a:t>
            </a:r>
            <a:r>
              <a:rPr lang="en-US" b="1" dirty="0">
                <a:solidFill>
                  <a:srgbClr val="FF0000"/>
                </a:solidFill>
              </a:rPr>
              <a:t>NSOMEs) </a:t>
            </a:r>
            <a:r>
              <a:rPr lang="en-US" dirty="0"/>
              <a:t>and speech sound production. </a:t>
            </a:r>
          </a:p>
        </p:txBody>
      </p:sp>
    </p:spTree>
    <p:extLst>
      <p:ext uri="{BB962C8B-B14F-4D97-AF65-F5344CB8AC3E}">
        <p14:creationId xmlns:p14="http://schemas.microsoft.com/office/powerpoint/2010/main" val="1212741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en-US" sz="2000" dirty="0"/>
              <a:t>Factors affecting this approach :  (but are not limited to) : 1- age,2-  type of disorder,3- severity of impairment,4- number and type of speech error, and individual responsiveness to this treatment approach.5- </a:t>
            </a:r>
            <a:br>
              <a:rPr lang="en-US" sz="2000" dirty="0"/>
            </a:br>
            <a:endParaRPr lang="en-US" sz="2000" dirty="0"/>
          </a:p>
        </p:txBody>
      </p:sp>
      <p:sp>
        <p:nvSpPr>
          <p:cNvPr id="3" name="عنصر نائب للمحتوى 2"/>
          <p:cNvSpPr>
            <a:spLocks noGrp="1"/>
          </p:cNvSpPr>
          <p:nvPr>
            <p:ph idx="1"/>
          </p:nvPr>
        </p:nvSpPr>
        <p:spPr/>
        <p:txBody>
          <a:bodyPr>
            <a:normAutofit fontScale="85000" lnSpcReduction="10000"/>
          </a:bodyPr>
          <a:lstStyle/>
          <a:p>
            <a:pPr algn="l"/>
            <a:r>
              <a:rPr lang="en-US" b="1" dirty="0"/>
              <a:t>children who exhibit the following speech characteristics are potential candidates for such therapy</a:t>
            </a:r>
          </a:p>
          <a:p>
            <a:pPr algn="l"/>
            <a:r>
              <a:rPr lang="en-US" dirty="0"/>
              <a:t>■■ Weak production of bilabials (/p, b, m/) resulting from decreased lip strength and control</a:t>
            </a:r>
          </a:p>
          <a:p>
            <a:pPr algn="l"/>
            <a:r>
              <a:rPr lang="en-US" dirty="0"/>
              <a:t>■■ Poor production of sounds requiring tongue elevation (/t, d, n, l/) as a result of decreased</a:t>
            </a:r>
          </a:p>
          <a:p>
            <a:pPr algn="l"/>
            <a:r>
              <a:rPr lang="en-US" dirty="0"/>
              <a:t>tongue strength and coordination</a:t>
            </a:r>
          </a:p>
          <a:p>
            <a:pPr algn="l"/>
            <a:r>
              <a:rPr lang="en-US" dirty="0"/>
              <a:t>■■ Poor differential production of midrange vowels (/ɚ, Λ, ɝ/) as a result of inadequate</a:t>
            </a:r>
          </a:p>
          <a:p>
            <a:pPr algn="l"/>
            <a:r>
              <a:rPr lang="en-US" dirty="0"/>
              <a:t>jaw stabilization</a:t>
            </a:r>
          </a:p>
          <a:p>
            <a:pPr algn="l"/>
            <a:r>
              <a:rPr lang="en-US" dirty="0"/>
              <a:t>■■ Weak production of plosives, fricatives, and affricates (/p, b, s, z, ∫/) in the presence of</a:t>
            </a:r>
          </a:p>
          <a:p>
            <a:pPr algn="l"/>
            <a:r>
              <a:rPr lang="en-US" dirty="0" err="1"/>
              <a:t>hypernasality</a:t>
            </a:r>
            <a:r>
              <a:rPr lang="en-US" dirty="0"/>
              <a:t> as a result of inadequate velar movement </a:t>
            </a:r>
          </a:p>
        </p:txBody>
      </p:sp>
    </p:spTree>
    <p:extLst>
      <p:ext uri="{BB962C8B-B14F-4D97-AF65-F5344CB8AC3E}">
        <p14:creationId xmlns:p14="http://schemas.microsoft.com/office/powerpoint/2010/main" val="2709178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dirty="0"/>
              <a:t>The basic goals of an oral-motor therapy program for improving speech intelligibility</a:t>
            </a:r>
            <a:br>
              <a:rPr lang="en-US" dirty="0"/>
            </a:br>
            <a:endParaRPr lang="en-US" dirty="0"/>
          </a:p>
        </p:txBody>
      </p:sp>
      <p:sp>
        <p:nvSpPr>
          <p:cNvPr id="3" name="عنصر نائب للمحتوى 2"/>
          <p:cNvSpPr>
            <a:spLocks noGrp="1"/>
          </p:cNvSpPr>
          <p:nvPr>
            <p:ph idx="1"/>
          </p:nvPr>
        </p:nvSpPr>
        <p:spPr/>
        <p:txBody>
          <a:bodyPr>
            <a:normAutofit/>
          </a:bodyPr>
          <a:lstStyle/>
          <a:p>
            <a:pPr algn="l"/>
            <a:r>
              <a:rPr lang="en-US" dirty="0"/>
              <a:t>■■ To heighten conscious awareness of the oral mechanism</a:t>
            </a:r>
          </a:p>
          <a:p>
            <a:pPr algn="l"/>
            <a:r>
              <a:rPr lang="en-US" dirty="0"/>
              <a:t>■■ To normalize (increase or decrease) sensitivity to stimulation of the oral area</a:t>
            </a:r>
          </a:p>
          <a:p>
            <a:pPr algn="l"/>
            <a:r>
              <a:rPr lang="en-US" dirty="0"/>
              <a:t>■■ To inhibit primitive or abnormal reflex patterns in the oral mechanism, while</a:t>
            </a:r>
          </a:p>
          <a:p>
            <a:pPr algn="l"/>
            <a:r>
              <a:rPr lang="en-US" dirty="0"/>
              <a:t>Enhancing normal movement patterns</a:t>
            </a:r>
          </a:p>
          <a:p>
            <a:pPr algn="l"/>
            <a:r>
              <a:rPr lang="en-US" dirty="0"/>
              <a:t>■■ To increase differentiation and stabilization of the oral structures</a:t>
            </a:r>
          </a:p>
          <a:p>
            <a:pPr algn="l"/>
            <a:r>
              <a:rPr lang="en-US" dirty="0"/>
              <a:t>■■ To refine articulation movements by increasing the strength and range of motion of oral mechanism components</a:t>
            </a:r>
          </a:p>
        </p:txBody>
      </p:sp>
    </p:spTree>
    <p:extLst>
      <p:ext uri="{BB962C8B-B14F-4D97-AF65-F5344CB8AC3E}">
        <p14:creationId xmlns:p14="http://schemas.microsoft.com/office/powerpoint/2010/main" val="88902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العنوان 12"/>
          <p:cNvSpPr>
            <a:spLocks noGrp="1"/>
          </p:cNvSpPr>
          <p:nvPr>
            <p:ph type="title"/>
          </p:nvPr>
        </p:nvSpPr>
        <p:spPr>
          <a:xfrm flipH="1">
            <a:off x="1341120" y="467360"/>
            <a:ext cx="9509760" cy="1233424"/>
          </a:xfrm>
        </p:spPr>
        <p:txBody>
          <a:bodyPr rtlCol="1"/>
          <a:lstStyle/>
          <a:p>
            <a:pPr algn="r" rtl="1"/>
            <a:endParaRPr lang="ar-SA" dirty="0"/>
          </a:p>
        </p:txBody>
      </p:sp>
      <p:graphicFrame>
        <p:nvGraphicFramePr>
          <p:cNvPr id="2" name="عنصر نائب للمحتوى 1"/>
          <p:cNvGraphicFramePr>
            <a:graphicFrameLocks noGrp="1"/>
          </p:cNvGraphicFramePr>
          <p:nvPr>
            <p:ph idx="1"/>
            <p:extLst>
              <p:ext uri="{D42A27DB-BD31-4B8C-83A1-F6EECF244321}">
                <p14:modId xmlns:p14="http://schemas.microsoft.com/office/powerpoint/2010/main" val="3804407309"/>
              </p:ext>
            </p:extLst>
          </p:nvPr>
        </p:nvGraphicFramePr>
        <p:xfrm>
          <a:off x="1341438" y="1901825"/>
          <a:ext cx="9509126" cy="4555246"/>
        </p:xfrm>
        <a:graphic>
          <a:graphicData uri="http://schemas.openxmlformats.org/drawingml/2006/table">
            <a:tbl>
              <a:tblPr firstRow="1" bandRow="1">
                <a:tableStyleId>{BC89EF96-8CEA-46FF-86C4-4CE0E7609802}</a:tableStyleId>
              </a:tblPr>
              <a:tblGrid>
                <a:gridCol w="4735805">
                  <a:extLst>
                    <a:ext uri="{9D8B030D-6E8A-4147-A177-3AD203B41FA5}">
                      <a16:colId xmlns:a16="http://schemas.microsoft.com/office/drawing/2014/main" val="20000"/>
                    </a:ext>
                  </a:extLst>
                </a:gridCol>
                <a:gridCol w="4773321">
                  <a:extLst>
                    <a:ext uri="{9D8B030D-6E8A-4147-A177-3AD203B41FA5}">
                      <a16:colId xmlns:a16="http://schemas.microsoft.com/office/drawing/2014/main" val="20001"/>
                    </a:ext>
                  </a:extLst>
                </a:gridCol>
              </a:tblGrid>
              <a:tr h="244049">
                <a:tc>
                  <a:txBody>
                    <a:bodyPr/>
                    <a:lstStyle/>
                    <a:p>
                      <a:r>
                        <a:rPr lang="en-US" dirty="0"/>
                        <a:t>Articulation</a:t>
                      </a:r>
                      <a:r>
                        <a:rPr lang="en-US" baseline="0" dirty="0"/>
                        <a:t> </a:t>
                      </a:r>
                      <a:endParaRPr lang="en-US" dirty="0"/>
                    </a:p>
                  </a:txBody>
                  <a:tcPr/>
                </a:tc>
                <a:tc>
                  <a:txBody>
                    <a:bodyPr/>
                    <a:lstStyle/>
                    <a:p>
                      <a:r>
                        <a:rPr lang="en-US" dirty="0"/>
                        <a:t>Phonology </a:t>
                      </a:r>
                    </a:p>
                  </a:txBody>
                  <a:tcPr/>
                </a:tc>
                <a:extLst>
                  <a:ext uri="{0D108BD9-81ED-4DB2-BD59-A6C34878D82A}">
                    <a16:rowId xmlns:a16="http://schemas.microsoft.com/office/drawing/2014/main" val="10000"/>
                  </a:ext>
                </a:extLst>
              </a:tr>
              <a:tr h="421235">
                <a:tc>
                  <a:txBody>
                    <a:bodyPr/>
                    <a:lstStyle/>
                    <a:p>
                      <a:r>
                        <a:rPr lang="en-US" dirty="0"/>
                        <a:t>Model</a:t>
                      </a:r>
                      <a:r>
                        <a:rPr lang="en-US" baseline="0" dirty="0"/>
                        <a:t> emphasizes the motor component of speech</a:t>
                      </a:r>
                      <a:endParaRPr lang="en-US" dirty="0"/>
                    </a:p>
                  </a:txBody>
                  <a:tcPr/>
                </a:tc>
                <a:tc>
                  <a:txBody>
                    <a:bodyPr/>
                    <a:lstStyle/>
                    <a:p>
                      <a:pPr algn="l"/>
                      <a:r>
                        <a:rPr lang="en-US" dirty="0"/>
                        <a:t>orientation stresses the linguistic aspect</a:t>
                      </a:r>
                    </a:p>
                    <a:p>
                      <a:pPr algn="l"/>
                      <a:r>
                        <a:rPr lang="en-US" dirty="0"/>
                        <a:t>of speech production.</a:t>
                      </a:r>
                    </a:p>
                  </a:txBody>
                  <a:tcPr/>
                </a:tc>
                <a:extLst>
                  <a:ext uri="{0D108BD9-81ED-4DB2-BD59-A6C34878D82A}">
                    <a16:rowId xmlns:a16="http://schemas.microsoft.com/office/drawing/2014/main" val="10001"/>
                  </a:ext>
                </a:extLst>
              </a:tr>
              <a:tr h="1171966">
                <a:tc>
                  <a:txBody>
                    <a:bodyPr/>
                    <a:lstStyle/>
                    <a:p>
                      <a:pPr algn="l"/>
                      <a:r>
                        <a:rPr lang="en-US" dirty="0"/>
                        <a:t>approaches focus on the incorrect production of individual phonemes,</a:t>
                      </a:r>
                    </a:p>
                  </a:txBody>
                  <a:tcPr/>
                </a:tc>
                <a:tc>
                  <a:txBody>
                    <a:bodyPr/>
                    <a:lstStyle/>
                    <a:p>
                      <a:pPr algn="l"/>
                      <a:r>
                        <a:rPr lang="en-US" dirty="0"/>
                        <a:t>approaches concentrate on rule-based</a:t>
                      </a:r>
                    </a:p>
                    <a:p>
                      <a:pPr algn="l"/>
                      <a:r>
                        <a:rPr lang="en-US" dirty="0"/>
                        <a:t>errors that affect multiple speech sounds that follow a predictable pattern.</a:t>
                      </a:r>
                    </a:p>
                  </a:txBody>
                  <a:tcPr/>
                </a:tc>
                <a:extLst>
                  <a:ext uri="{0D108BD9-81ED-4DB2-BD59-A6C34878D82A}">
                    <a16:rowId xmlns:a16="http://schemas.microsoft.com/office/drawing/2014/main" val="10002"/>
                  </a:ext>
                </a:extLst>
              </a:tr>
              <a:tr h="244049">
                <a:tc>
                  <a:txBody>
                    <a:bodyPr/>
                    <a:lstStyle/>
                    <a:p>
                      <a:pPr algn="l"/>
                      <a:r>
                        <a:rPr lang="en-US" dirty="0"/>
                        <a:t>Articulation disorders can be classified as functional or organic in nature.</a:t>
                      </a:r>
                      <a:r>
                        <a:rPr lang="en-US" baseline="0" dirty="0"/>
                        <a:t> </a:t>
                      </a:r>
                      <a:endParaRPr lang="en-US" dirty="0"/>
                    </a:p>
                  </a:txBody>
                  <a:tcPr/>
                </a:tc>
                <a:tc>
                  <a:txBody>
                    <a:bodyPr/>
                    <a:lstStyle/>
                    <a:p>
                      <a:endParaRPr lang="en-US"/>
                    </a:p>
                  </a:txBody>
                  <a:tcPr/>
                </a:tc>
                <a:extLst>
                  <a:ext uri="{0D108BD9-81ED-4DB2-BD59-A6C34878D82A}">
                    <a16:rowId xmlns:a16="http://schemas.microsoft.com/office/drawing/2014/main" val="10003"/>
                  </a:ext>
                </a:extLst>
              </a:tr>
              <a:tr h="244049">
                <a:tc>
                  <a:txBody>
                    <a:bodyPr/>
                    <a:lstStyle/>
                    <a:p>
                      <a:r>
                        <a:rPr lang="en-US" dirty="0"/>
                        <a:t>Phonetic</a:t>
                      </a:r>
                      <a:r>
                        <a:rPr lang="en-US" baseline="0" dirty="0"/>
                        <a:t> approaches </a:t>
                      </a:r>
                      <a:endParaRPr lang="en-US" dirty="0"/>
                    </a:p>
                  </a:txBody>
                  <a:tcPr/>
                </a:tc>
                <a:tc>
                  <a:txBody>
                    <a:bodyPr/>
                    <a:lstStyle/>
                    <a:p>
                      <a:r>
                        <a:rPr lang="en-US" dirty="0"/>
                        <a:t>Phonological : linguistic</a:t>
                      </a:r>
                      <a:r>
                        <a:rPr lang="en-US" baseline="0" dirty="0"/>
                        <a:t> rules approaches </a:t>
                      </a:r>
                      <a:endParaRPr lang="en-US" dirty="0"/>
                    </a:p>
                  </a:txBody>
                  <a:tcPr/>
                </a:tc>
                <a:extLst>
                  <a:ext uri="{0D108BD9-81ED-4DB2-BD59-A6C34878D82A}">
                    <a16:rowId xmlns:a16="http://schemas.microsoft.com/office/drawing/2014/main" val="10004"/>
                  </a:ext>
                </a:extLst>
              </a:tr>
              <a:tr h="244049">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5"/>
                  </a:ext>
                </a:extLst>
              </a:tr>
              <a:tr h="244049">
                <a:tc>
                  <a:txBody>
                    <a:bodyPr/>
                    <a:lstStyle/>
                    <a:p>
                      <a:endParaRPr lang="en-US"/>
                    </a:p>
                  </a:txBody>
                  <a:tcPr/>
                </a:tc>
                <a:tc>
                  <a:txBody>
                    <a:bodyPr/>
                    <a:lstStyle/>
                    <a:p>
                      <a:endParaRPr lang="en-US"/>
                    </a:p>
                  </a:txBody>
                  <a:tcPr/>
                </a:tc>
                <a:extLst>
                  <a:ext uri="{0D108BD9-81ED-4DB2-BD59-A6C34878D82A}">
                    <a16:rowId xmlns:a16="http://schemas.microsoft.com/office/drawing/2014/main" val="10006"/>
                  </a:ext>
                </a:extLst>
              </a:tr>
              <a:tr h="244049">
                <a:tc>
                  <a:txBody>
                    <a:bodyPr/>
                    <a:lstStyle/>
                    <a:p>
                      <a:endParaRPr lang="en-US"/>
                    </a:p>
                  </a:txBody>
                  <a:tcPr/>
                </a:tc>
                <a:tc>
                  <a:txBody>
                    <a:bodyPr/>
                    <a:lstStyle/>
                    <a:p>
                      <a:endParaRPr lang="en-US"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309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Hierarchy of Oral-Motor Treatment Steps</a:t>
            </a:r>
          </a:p>
        </p:txBody>
      </p:sp>
      <p:sp>
        <p:nvSpPr>
          <p:cNvPr id="3" name="عنصر نائب للمحتوى 2"/>
          <p:cNvSpPr>
            <a:spLocks noGrp="1"/>
          </p:cNvSpPr>
          <p:nvPr>
            <p:ph idx="1"/>
          </p:nvPr>
        </p:nvSpPr>
        <p:spPr>
          <a:xfrm flipH="1">
            <a:off x="1341120" y="1700784"/>
            <a:ext cx="9509760" cy="4328795"/>
          </a:xfrm>
        </p:spPr>
        <p:txBody>
          <a:bodyPr>
            <a:normAutofit fontScale="25000" lnSpcReduction="20000"/>
          </a:bodyPr>
          <a:lstStyle/>
          <a:p>
            <a:pPr algn="l">
              <a:lnSpc>
                <a:spcPct val="170000"/>
              </a:lnSpc>
            </a:pPr>
            <a:r>
              <a:rPr lang="en-US" dirty="0"/>
              <a:t>1. </a:t>
            </a:r>
            <a:r>
              <a:rPr lang="en-US" sz="4800" dirty="0"/>
              <a:t>Address postural and positioning issues to ensure adequate balance and alignment of the hip, shoulder, neck, and head. Sample activity: Consult with occupational therapist or physical therapist to determine optimal positioning for conducting effective oral-motor therapy</a:t>
            </a:r>
          </a:p>
          <a:p>
            <a:pPr algn="l">
              <a:lnSpc>
                <a:spcPct val="170000"/>
              </a:lnSpc>
            </a:pPr>
            <a:r>
              <a:rPr lang="en-US" sz="4800" dirty="0"/>
              <a:t>2. Normalize oral sensitivity (both hypo- and hypersensitivity). Sample activity: Gradually introduce firm, graded pressure along the child’s gums</a:t>
            </a:r>
          </a:p>
          <a:p>
            <a:pPr algn="l">
              <a:lnSpc>
                <a:spcPct val="170000"/>
              </a:lnSpc>
            </a:pPr>
            <a:r>
              <a:rPr lang="en-US" sz="4800" dirty="0"/>
              <a:t>from front to back, using fingertips or a textured implement. If the child reacts negatively, modify the activity by applying the pressure to an area where touch has been tolerated previously.</a:t>
            </a:r>
          </a:p>
          <a:p>
            <a:pPr algn="l">
              <a:lnSpc>
                <a:spcPct val="170000"/>
              </a:lnSpc>
            </a:pPr>
            <a:r>
              <a:rPr lang="en-US" sz="4800" dirty="0"/>
              <a:t>3. Increase jaw control to provide a stable base for finely graded movements of the lips and tongue.</a:t>
            </a:r>
          </a:p>
          <a:p>
            <a:pPr algn="l">
              <a:lnSpc>
                <a:spcPct val="170000"/>
              </a:lnSpc>
            </a:pPr>
            <a:r>
              <a:rPr lang="en-US" sz="4800" dirty="0"/>
              <a:t>Sample activity: Place fingers on the child’s jaw. Use thumb to quickly pull the jaw</a:t>
            </a:r>
          </a:p>
          <a:p>
            <a:pPr algn="l">
              <a:lnSpc>
                <a:spcPct val="170000"/>
              </a:lnSpc>
            </a:pPr>
            <a:r>
              <a:rPr lang="en-US" sz="4800" dirty="0"/>
              <a:t>down in a firm, gentle manner. Tell the child to try to close his or her mouth while</a:t>
            </a:r>
          </a:p>
          <a:p>
            <a:pPr algn="l">
              <a:lnSpc>
                <a:spcPct val="170000"/>
              </a:lnSpc>
            </a:pPr>
            <a:r>
              <a:rPr lang="en-US" sz="4800" dirty="0"/>
              <a:t>the clinician guides upward movement with his or her index finger</a:t>
            </a:r>
            <a:endParaRPr lang="en-US" dirty="0"/>
          </a:p>
        </p:txBody>
      </p:sp>
    </p:spTree>
    <p:extLst>
      <p:ext uri="{BB962C8B-B14F-4D97-AF65-F5344CB8AC3E}">
        <p14:creationId xmlns:p14="http://schemas.microsoft.com/office/powerpoint/2010/main" val="4093645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flipH="1">
            <a:off x="1348740" y="1901952"/>
            <a:ext cx="9509760" cy="4127627"/>
          </a:xfrm>
        </p:spPr>
        <p:txBody>
          <a:bodyPr>
            <a:normAutofit/>
          </a:bodyPr>
          <a:lstStyle/>
          <a:p>
            <a:pPr algn="l"/>
            <a:r>
              <a:rPr lang="en-US" dirty="0"/>
              <a:t>4. Strengthen lip movement/increase muscle tone. Sample activity: Use the pads of fingers to stroke diagonally from the child’s cheekbones to lips. Tell the child to hold a straw horizontally with lips for at least five seconds. Release and repeat.</a:t>
            </a:r>
          </a:p>
          <a:p>
            <a:pPr algn="l"/>
            <a:r>
              <a:rPr lang="en-US" dirty="0"/>
              <a:t>5. Improve tongue control for elevation and lateralization.</a:t>
            </a:r>
          </a:p>
          <a:p>
            <a:pPr algn="l"/>
            <a:r>
              <a:rPr lang="en-US" dirty="0"/>
              <a:t>Sample activity: Place a finger or tongue depressor flat against the child’s tongue</a:t>
            </a:r>
          </a:p>
          <a:p>
            <a:pPr algn="l"/>
            <a:r>
              <a:rPr lang="en-US" dirty="0"/>
              <a:t>tip. Instruct the child to try to push his or her tongue tip up against pressure.</a:t>
            </a:r>
          </a:p>
        </p:txBody>
      </p:sp>
    </p:spTree>
    <p:extLst>
      <p:ext uri="{BB962C8B-B14F-4D97-AF65-F5344CB8AC3E}">
        <p14:creationId xmlns:p14="http://schemas.microsoft.com/office/powerpoint/2010/main" val="2857990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H="1">
            <a:off x="886460" y="177800"/>
            <a:ext cx="9509760" cy="646684"/>
          </a:xfrm>
        </p:spPr>
        <p:txBody>
          <a:bodyPr>
            <a:normAutofit/>
          </a:bodyPr>
          <a:lstStyle/>
          <a:p>
            <a:pPr algn="l"/>
            <a:r>
              <a:rPr lang="pt-BR" sz="1800" dirty="0"/>
              <a:t>R E AT M E N T E F F I C A C Y A N D</a:t>
            </a:r>
            <a:br>
              <a:rPr lang="pt-BR" sz="1800" dirty="0"/>
            </a:br>
            <a:r>
              <a:rPr lang="pt-BR" sz="1800" dirty="0"/>
              <a:t>E V I D E N C E - B A S E D P R A C T I C E</a:t>
            </a:r>
            <a:endParaRPr lang="en-US" sz="1800" dirty="0"/>
          </a:p>
        </p:txBody>
      </p:sp>
      <p:sp>
        <p:nvSpPr>
          <p:cNvPr id="3" name="عنصر نائب للمحتوى 2"/>
          <p:cNvSpPr>
            <a:spLocks noGrp="1"/>
          </p:cNvSpPr>
          <p:nvPr>
            <p:ph idx="1"/>
          </p:nvPr>
        </p:nvSpPr>
        <p:spPr>
          <a:xfrm flipH="1">
            <a:off x="886460" y="824484"/>
            <a:ext cx="11105896" cy="4074795"/>
          </a:xfrm>
        </p:spPr>
        <p:txBody>
          <a:bodyPr>
            <a:normAutofit fontScale="25000" lnSpcReduction="20000"/>
          </a:bodyPr>
          <a:lstStyle/>
          <a:p>
            <a:pPr algn="l"/>
            <a:r>
              <a:rPr lang="en-US" dirty="0"/>
              <a:t>1)</a:t>
            </a:r>
            <a:r>
              <a:rPr lang="en-US" sz="7200" dirty="0"/>
              <a:t> Intervention is generally effective in improving correct sound production and increasing speech intelligibility; and (2) No one treatment approach </a:t>
            </a:r>
            <a:r>
              <a:rPr lang="en-US" sz="7200" dirty="0" err="1"/>
              <a:t>wasdentified</a:t>
            </a:r>
            <a:r>
              <a:rPr lang="en-US" sz="7200" dirty="0"/>
              <a:t> as being more effective than any other. </a:t>
            </a:r>
          </a:p>
          <a:p>
            <a:pPr algn="l"/>
            <a:r>
              <a:rPr lang="en-US" sz="7200" dirty="0"/>
              <a:t>Other factors to consider include the following:</a:t>
            </a:r>
          </a:p>
          <a:p>
            <a:pPr algn="l"/>
            <a:r>
              <a:rPr lang="en-US" sz="7200" dirty="0"/>
              <a:t>■■ Minimal pair treatment and cycles approach treatment generally result in</a:t>
            </a:r>
          </a:p>
          <a:p>
            <a:pPr algn="l"/>
            <a:r>
              <a:rPr lang="en-US" sz="7200" dirty="0"/>
              <a:t>Phonological gains.</a:t>
            </a:r>
          </a:p>
          <a:p>
            <a:pPr algn="l"/>
            <a:r>
              <a:rPr lang="en-US" sz="7200" dirty="0"/>
              <a:t>■■ Computerized instruction is an effective supplement to direct clinical intervention.</a:t>
            </a:r>
          </a:p>
          <a:p>
            <a:pPr algn="l"/>
            <a:r>
              <a:rPr lang="en-US" sz="7200" dirty="0"/>
              <a:t>■■ Efficacy data are needed to determine the relative effectiveness of specific treatment</a:t>
            </a:r>
          </a:p>
          <a:p>
            <a:pPr algn="l"/>
            <a:r>
              <a:rPr lang="en-US" sz="7200" dirty="0"/>
              <a:t>procedures as well as their efficiency (i.e., time needed for completion of the therapy</a:t>
            </a:r>
          </a:p>
          <a:p>
            <a:pPr algn="l"/>
            <a:r>
              <a:rPr lang="en-US" sz="7200" dirty="0"/>
              <a:t>programs).</a:t>
            </a:r>
          </a:p>
          <a:p>
            <a:pPr algn="l"/>
            <a:r>
              <a:rPr lang="en-US" sz="7200" dirty="0"/>
              <a:t>■■ Clinician and family variables may have an impact on outcomes and should be</a:t>
            </a:r>
          </a:p>
          <a:p>
            <a:pPr algn="l"/>
            <a:r>
              <a:rPr lang="en-US" sz="7200" dirty="0"/>
              <a:t>Examined in treatment studies (e.g., level of clinical expertise, parental/family</a:t>
            </a:r>
          </a:p>
          <a:p>
            <a:pPr algn="l"/>
            <a:r>
              <a:rPr lang="en-US" sz="7200" dirty="0"/>
              <a:t>Attitudes and motivation).</a:t>
            </a:r>
          </a:p>
          <a:p>
            <a:pPr algn="l"/>
            <a:r>
              <a:rPr lang="en-US" sz="7200" dirty="0"/>
              <a:t>■■ Scheduling of treatment (i.e., session frequency and intensity) requires further study</a:t>
            </a:r>
          </a:p>
          <a:p>
            <a:pPr algn="l"/>
            <a:r>
              <a:rPr lang="en-US" sz="7200" dirty="0"/>
              <a:t>as a potential variable in treatment outcomes </a:t>
            </a:r>
            <a:r>
              <a:rPr lang="en-US" dirty="0"/>
              <a:t>(</a:t>
            </a:r>
          </a:p>
        </p:txBody>
      </p:sp>
    </p:spTree>
    <p:extLst>
      <p:ext uri="{BB962C8B-B14F-4D97-AF65-F5344CB8AC3E}">
        <p14:creationId xmlns:p14="http://schemas.microsoft.com/office/powerpoint/2010/main" val="4054545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l"/>
            <a:r>
              <a:rPr lang="en-US" sz="1800" dirty="0"/>
              <a:t>An evidence-based practice (EBP) approach to treatment comprises three basic</a:t>
            </a:r>
            <a:br>
              <a:rPr lang="en-US" sz="1800" dirty="0"/>
            </a:br>
            <a:r>
              <a:rPr lang="en-US" sz="1800" dirty="0"/>
              <a:t>elements:</a:t>
            </a:r>
            <a:br>
              <a:rPr lang="en-US" sz="1800" dirty="0"/>
            </a:br>
            <a:r>
              <a:rPr lang="en-US" sz="1800" dirty="0"/>
              <a:t>(1) scientific research, (2) clinical expertise, and (3) client/family values.</a:t>
            </a:r>
          </a:p>
        </p:txBody>
      </p:sp>
      <p:sp>
        <p:nvSpPr>
          <p:cNvPr id="3" name="عنصر نائب للمحتوى 2"/>
          <p:cNvSpPr>
            <a:spLocks noGrp="1"/>
          </p:cNvSpPr>
          <p:nvPr>
            <p:ph idx="1"/>
          </p:nvPr>
        </p:nvSpPr>
        <p:spPr/>
        <p:txBody>
          <a:bodyPr/>
          <a:lstStyle/>
          <a:p>
            <a:pPr algn="l"/>
            <a:r>
              <a:rPr lang="en-US" sz="1800" dirty="0"/>
              <a:t>TA R G E T S E L E C T I O N F O R I N T E RV E N T I O N P R O G R A M </a:t>
            </a:r>
            <a:r>
              <a:rPr lang="en-US" sz="1800" dirty="0" err="1"/>
              <a:t>M</a:t>
            </a:r>
            <a:r>
              <a:rPr lang="en-US" sz="1800" dirty="0"/>
              <a:t> I N G</a:t>
            </a:r>
          </a:p>
          <a:p>
            <a:pPr algn="l"/>
            <a:r>
              <a:rPr lang="en-US" dirty="0"/>
              <a:t>Two primary approaches are used for choosing initial therapy targets for children with</a:t>
            </a:r>
          </a:p>
          <a:p>
            <a:pPr algn="l"/>
            <a:r>
              <a:rPr lang="en-US" dirty="0"/>
              <a:t>articulation/phonological disorders</a:t>
            </a:r>
            <a:r>
              <a:rPr lang="en-US" b="1" dirty="0">
                <a:solidFill>
                  <a:srgbClr val="FF0000"/>
                </a:solidFill>
              </a:rPr>
              <a:t>: developmental </a:t>
            </a:r>
            <a:r>
              <a:rPr lang="en-US" dirty="0"/>
              <a:t>and </a:t>
            </a:r>
            <a:r>
              <a:rPr lang="en-US" b="1" dirty="0" err="1">
                <a:solidFill>
                  <a:srgbClr val="FF0000"/>
                </a:solidFill>
              </a:rPr>
              <a:t>nondevelopmental</a:t>
            </a:r>
            <a:r>
              <a:rPr lang="en-US" dirty="0"/>
              <a:t>.</a:t>
            </a:r>
          </a:p>
          <a:p>
            <a:pPr algn="l"/>
            <a:r>
              <a:rPr lang="en-US" dirty="0"/>
              <a:t>Developmental : </a:t>
            </a:r>
          </a:p>
          <a:p>
            <a:pPr algn="l"/>
            <a:r>
              <a:rPr lang="en-US" dirty="0"/>
              <a:t>therapy targets are identified based on the order of acquisition in normally  </a:t>
            </a:r>
          </a:p>
          <a:p>
            <a:pPr marL="45720" indent="0" algn="l">
              <a:buNone/>
            </a:pPr>
            <a:r>
              <a:rPr lang="en-US" dirty="0"/>
              <a:t>developing children </a:t>
            </a:r>
          </a:p>
          <a:p>
            <a:pPr marL="45720" indent="0" algn="l">
              <a:buNone/>
            </a:pPr>
            <a:r>
              <a:rPr lang="en-US" dirty="0"/>
              <a:t>Refer to the book for age acquisition table page 117  . </a:t>
            </a:r>
          </a:p>
        </p:txBody>
      </p:sp>
    </p:spTree>
    <p:extLst>
      <p:ext uri="{BB962C8B-B14F-4D97-AF65-F5344CB8AC3E}">
        <p14:creationId xmlns:p14="http://schemas.microsoft.com/office/powerpoint/2010/main" val="885048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H="1">
            <a:off x="1341120" y="467360"/>
            <a:ext cx="9509760" cy="269619"/>
          </a:xfrm>
        </p:spPr>
        <p:txBody>
          <a:bodyPr>
            <a:normAutofit fontScale="90000"/>
          </a:bodyPr>
          <a:lstStyle/>
          <a:p>
            <a:pPr algn="l"/>
            <a:r>
              <a:rPr lang="en-US" sz="2400" dirty="0"/>
              <a:t>Non developmental : </a:t>
            </a:r>
          </a:p>
        </p:txBody>
      </p:sp>
      <p:sp>
        <p:nvSpPr>
          <p:cNvPr id="3" name="عنصر نائب للمحتوى 2"/>
          <p:cNvSpPr>
            <a:spLocks noGrp="1"/>
          </p:cNvSpPr>
          <p:nvPr>
            <p:ph idx="1"/>
          </p:nvPr>
        </p:nvSpPr>
        <p:spPr>
          <a:xfrm flipH="1">
            <a:off x="491319" y="736980"/>
            <a:ext cx="10359561" cy="5292600"/>
          </a:xfrm>
        </p:spPr>
        <p:txBody>
          <a:bodyPr>
            <a:normAutofit fontScale="85000" lnSpcReduction="20000"/>
          </a:bodyPr>
          <a:lstStyle/>
          <a:p>
            <a:pPr algn="l"/>
            <a:r>
              <a:rPr lang="en-US" dirty="0"/>
              <a:t>One strategy is client-specific and bases the selection of therapy objectives on several factors:</a:t>
            </a:r>
          </a:p>
          <a:p>
            <a:pPr algn="l"/>
            <a:r>
              <a:rPr lang="en-US" dirty="0"/>
              <a:t>1.Target(s) that are most relevant to a child or parent (e.g., a sound in the child’s</a:t>
            </a:r>
          </a:p>
          <a:p>
            <a:pPr algn="l"/>
            <a:r>
              <a:rPr lang="en-US" dirty="0"/>
              <a:t>name)</a:t>
            </a:r>
          </a:p>
          <a:p>
            <a:pPr algn="l"/>
            <a:r>
              <a:rPr lang="en-US" dirty="0"/>
              <a:t>2. Target(s) that are most </a:t>
            </a:r>
            <a:r>
              <a:rPr lang="en-US" dirty="0" err="1"/>
              <a:t>stimulable</a:t>
            </a:r>
            <a:r>
              <a:rPr lang="en-US" dirty="0"/>
              <a:t> in a given child’s error repertoire regardless of</a:t>
            </a:r>
          </a:p>
          <a:p>
            <a:pPr algn="l"/>
            <a:r>
              <a:rPr lang="en-US" dirty="0"/>
              <a:t>developmental sequence. </a:t>
            </a:r>
          </a:p>
          <a:p>
            <a:pPr algn="l"/>
            <a:r>
              <a:rPr lang="en-US" dirty="0"/>
              <a:t>3.Target(s) that are most visible when produced (e.g., /θ/ versus /g/.</a:t>
            </a:r>
          </a:p>
          <a:p>
            <a:pPr algn="l"/>
            <a:r>
              <a:rPr lang="en-US" dirty="0"/>
              <a:t>  The second non-developmental strategy is based on the degree of perceived deviance associated with a child’s errors.</a:t>
            </a:r>
          </a:p>
          <a:p>
            <a:pPr algn="l"/>
            <a:r>
              <a:rPr lang="en-US" b="1" u="sng" dirty="0">
                <a:solidFill>
                  <a:srgbClr val="FF0000"/>
                </a:solidFill>
              </a:rPr>
              <a:t>Articulatory</a:t>
            </a:r>
          </a:p>
          <a:p>
            <a:pPr algn="l"/>
            <a:r>
              <a:rPr lang="en-US" dirty="0"/>
              <a:t>■■ Omission errors contribute most to unintelligibility, followed by substitutions, and then distortions.</a:t>
            </a:r>
          </a:p>
          <a:p>
            <a:pPr algn="l"/>
            <a:r>
              <a:rPr lang="en-US" dirty="0"/>
              <a:t>■■ Errors in the initial position of words contribute most to unintelligibility, followed by medial, and then final.</a:t>
            </a:r>
          </a:p>
          <a:p>
            <a:pPr algn="l"/>
            <a:r>
              <a:rPr lang="en-US" dirty="0"/>
              <a:t>■■ Errors that occur on the most frequent sounds in a language contribute significantly</a:t>
            </a:r>
          </a:p>
          <a:p>
            <a:pPr algn="l"/>
            <a:r>
              <a:rPr lang="en-US" dirty="0"/>
              <a:t>to unintelligibility.</a:t>
            </a:r>
          </a:p>
        </p:txBody>
      </p:sp>
    </p:spTree>
    <p:extLst>
      <p:ext uri="{BB962C8B-B14F-4D97-AF65-F5344CB8AC3E}">
        <p14:creationId xmlns:p14="http://schemas.microsoft.com/office/powerpoint/2010/main" val="1254857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l"/>
            <a:r>
              <a:rPr lang="en-US" sz="2000" b="0" dirty="0"/>
              <a:t>Phonological</a:t>
            </a:r>
            <a:br>
              <a:rPr lang="en-US" sz="2000" b="0" dirty="0"/>
            </a:br>
            <a:r>
              <a:rPr lang="en-US" sz="2000" b="0" dirty="0"/>
              <a:t>■■ Patterns of initial consonant deletion and glottal replacement of medial consonants tend to contribute significantly to listener perception of unintelligibility</a:t>
            </a:r>
          </a:p>
        </p:txBody>
      </p:sp>
      <p:sp>
        <p:nvSpPr>
          <p:cNvPr id="3" name="عنصر نائب للمحتوى 2"/>
          <p:cNvSpPr>
            <a:spLocks noGrp="1"/>
          </p:cNvSpPr>
          <p:nvPr>
            <p:ph idx="1"/>
          </p:nvPr>
        </p:nvSpPr>
        <p:spPr/>
        <p:txBody>
          <a:bodyPr>
            <a:normAutofit/>
          </a:bodyPr>
          <a:lstStyle/>
          <a:p>
            <a:pPr algn="l"/>
            <a:r>
              <a:rPr lang="en-US" dirty="0"/>
              <a:t>Several strategies can be utilized in the design of a client’s therapy program: vertical, horizontal, and cyclical. </a:t>
            </a:r>
          </a:p>
          <a:p>
            <a:pPr algn="l"/>
            <a:r>
              <a:rPr lang="en-US" b="1" dirty="0">
                <a:solidFill>
                  <a:srgbClr val="FF0000"/>
                </a:solidFill>
              </a:rPr>
              <a:t>vertical training </a:t>
            </a:r>
            <a:r>
              <a:rPr lang="en-US" dirty="0"/>
              <a:t>is that the best route to target mastery is through intense practice on a limited number of targets</a:t>
            </a:r>
          </a:p>
          <a:p>
            <a:pPr algn="l"/>
            <a:r>
              <a:rPr lang="en-US" b="1" dirty="0">
                <a:solidFill>
                  <a:srgbClr val="FF0000"/>
                </a:solidFill>
              </a:rPr>
              <a:t>horizontal strategy </a:t>
            </a:r>
            <a:r>
              <a:rPr lang="en-US" dirty="0"/>
              <a:t>attacks goals broadly. It assumes that simultaneous exposure to a wide variety of targets will facilitate a client’s ability to produce phonemes or sound patterns</a:t>
            </a:r>
          </a:p>
          <a:p>
            <a:pPr algn="l"/>
            <a:r>
              <a:rPr lang="en-US" dirty="0"/>
              <a:t>Clinicians may choose to combine aspects of the vertical and horizontal strategies into the </a:t>
            </a:r>
            <a:r>
              <a:rPr lang="en-US" b="1" dirty="0">
                <a:solidFill>
                  <a:srgbClr val="FF0000"/>
                </a:solidFill>
              </a:rPr>
              <a:t>cycles approach</a:t>
            </a:r>
            <a:r>
              <a:rPr lang="en-US" dirty="0"/>
              <a:t>. Recall that instead of attacking therapy targets deeply or broadly, this strategy provides a client with practice on a given target for a predetermined amount of time, and then moves on to another target</a:t>
            </a:r>
          </a:p>
        </p:txBody>
      </p:sp>
    </p:spTree>
    <p:extLst>
      <p:ext uri="{BB962C8B-B14F-4D97-AF65-F5344CB8AC3E}">
        <p14:creationId xmlns:p14="http://schemas.microsoft.com/office/powerpoint/2010/main" val="3952002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53625" y="-647581"/>
            <a:ext cx="5172763" cy="7768726"/>
          </a:xfrm>
        </p:spPr>
      </p:pic>
    </p:spTree>
    <p:extLst>
      <p:ext uri="{BB962C8B-B14F-4D97-AF65-F5344CB8AC3E}">
        <p14:creationId xmlns:p14="http://schemas.microsoft.com/office/powerpoint/2010/main" val="1035979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41121" y="-833706"/>
            <a:ext cx="6438104" cy="8405229"/>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7420" y="0"/>
            <a:ext cx="3163428" cy="6858000"/>
          </a:xfrm>
          <a:prstGeom prst="rect">
            <a:avLst/>
          </a:prstGeom>
        </p:spPr>
      </p:pic>
    </p:spTree>
    <p:extLst>
      <p:ext uri="{BB962C8B-B14F-4D97-AF65-F5344CB8AC3E}">
        <p14:creationId xmlns:p14="http://schemas.microsoft.com/office/powerpoint/2010/main" val="4184051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flipH="1">
            <a:off x="586854" y="218364"/>
            <a:ext cx="10264026" cy="5811215"/>
          </a:xfrm>
        </p:spPr>
        <p:txBody>
          <a:bodyPr>
            <a:normAutofit lnSpcReduction="10000"/>
          </a:bodyPr>
          <a:lstStyle/>
          <a:p>
            <a:pPr algn="l"/>
            <a:r>
              <a:rPr lang="en-US" dirty="0"/>
              <a:t>Three pathologies associated with severe articulation problems in children are </a:t>
            </a:r>
            <a:r>
              <a:rPr lang="en-US" b="1" dirty="0">
                <a:solidFill>
                  <a:srgbClr val="FF0000"/>
                </a:solidFill>
              </a:rPr>
              <a:t>cleft palate</a:t>
            </a:r>
            <a:r>
              <a:rPr lang="en-US" dirty="0"/>
              <a:t>, </a:t>
            </a:r>
            <a:r>
              <a:rPr lang="en-US" dirty="0">
                <a:solidFill>
                  <a:srgbClr val="FF0000"/>
                </a:solidFill>
              </a:rPr>
              <a:t>hearing impairment</a:t>
            </a:r>
            <a:r>
              <a:rPr lang="en-US" dirty="0"/>
              <a:t>, </a:t>
            </a:r>
            <a:r>
              <a:rPr lang="en-US" dirty="0">
                <a:solidFill>
                  <a:srgbClr val="FF0000"/>
                </a:solidFill>
              </a:rPr>
              <a:t>and childhood apraxia of speech.</a:t>
            </a:r>
          </a:p>
          <a:p>
            <a:pPr algn="l"/>
            <a:r>
              <a:rPr lang="en-US" dirty="0">
                <a:solidFill>
                  <a:srgbClr val="FF0000"/>
                </a:solidFill>
              </a:rPr>
              <a:t>Cleft Palate :</a:t>
            </a:r>
          </a:p>
          <a:p>
            <a:pPr algn="l"/>
            <a:r>
              <a:rPr lang="en-US" dirty="0">
                <a:solidFill>
                  <a:schemeClr val="tx1"/>
                </a:solidFill>
              </a:rPr>
              <a:t>This is a congenital malformation of the palate and/or lip that results from the failure of oral structures to fuse at midline during the first trimester of pregnancy (4 to 12 weeks of gestation). A cleft can be unilateral (one-sided) or bilateral. </a:t>
            </a:r>
          </a:p>
          <a:p>
            <a:pPr algn="l"/>
            <a:r>
              <a:rPr lang="en-US" dirty="0">
                <a:solidFill>
                  <a:schemeClr val="tx1"/>
                </a:solidFill>
              </a:rPr>
              <a:t>Cleft palate affects the speech intelligibly more cleft lip.</a:t>
            </a:r>
          </a:p>
          <a:p>
            <a:pPr algn="l"/>
            <a:r>
              <a:rPr lang="en-US" dirty="0">
                <a:solidFill>
                  <a:schemeClr val="tx1"/>
                </a:solidFill>
              </a:rPr>
              <a:t>Surgical repair of labial clefts is completed at approximately 3 months of age or earlier; palatal repairs generally occur before the child’s second birthday.</a:t>
            </a:r>
          </a:p>
          <a:p>
            <a:pPr algn="l"/>
            <a:r>
              <a:rPr lang="en-US" dirty="0">
                <a:solidFill>
                  <a:schemeClr val="tx1"/>
                </a:solidFill>
              </a:rPr>
              <a:t>Speech therapy may begin before surgical repairs are completed but is primarily provided following surgical intervention.</a:t>
            </a:r>
          </a:p>
          <a:p>
            <a:pPr algn="l"/>
            <a:r>
              <a:rPr lang="en-US" dirty="0">
                <a:solidFill>
                  <a:schemeClr val="tx1"/>
                </a:solidFill>
              </a:rPr>
              <a:t>The most significant speech problem associated with cleft palate is </a:t>
            </a:r>
            <a:r>
              <a:rPr lang="en-US" dirty="0" err="1">
                <a:solidFill>
                  <a:schemeClr val="tx1"/>
                </a:solidFill>
              </a:rPr>
              <a:t>velopharyngeal</a:t>
            </a:r>
            <a:endParaRPr lang="en-US" dirty="0">
              <a:solidFill>
                <a:schemeClr val="tx1"/>
              </a:solidFill>
            </a:endParaRPr>
          </a:p>
          <a:p>
            <a:pPr algn="l"/>
            <a:r>
              <a:rPr lang="en-US" dirty="0">
                <a:solidFill>
                  <a:schemeClr val="tx1"/>
                </a:solidFill>
              </a:rPr>
              <a:t>incompetence (VPI). VPI is the inability to close off the oral cavity from the nasal cavity</a:t>
            </a:r>
          </a:p>
          <a:p>
            <a:pPr algn="l"/>
            <a:r>
              <a:rPr lang="en-US" dirty="0">
                <a:solidFill>
                  <a:schemeClr val="tx1"/>
                </a:solidFill>
              </a:rPr>
              <a:t>during speech due to inadequate velar movement ,and this result in audible nasal emission .  </a:t>
            </a:r>
          </a:p>
        </p:txBody>
      </p:sp>
    </p:spTree>
    <p:extLst>
      <p:ext uri="{BB962C8B-B14F-4D97-AF65-F5344CB8AC3E}">
        <p14:creationId xmlns:p14="http://schemas.microsoft.com/office/powerpoint/2010/main" val="4235152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dirty="0"/>
              <a:t>Following is a profile of the speech sound errors in children with cleft palates:</a:t>
            </a:r>
            <a:br>
              <a:rPr lang="en-US" dirty="0"/>
            </a:br>
            <a:endParaRPr lang="en-US" dirty="0"/>
          </a:p>
        </p:txBody>
      </p:sp>
      <p:sp>
        <p:nvSpPr>
          <p:cNvPr id="3" name="عنصر نائب للمحتوى 2"/>
          <p:cNvSpPr>
            <a:spLocks noGrp="1"/>
          </p:cNvSpPr>
          <p:nvPr>
            <p:ph idx="1"/>
          </p:nvPr>
        </p:nvSpPr>
        <p:spPr/>
        <p:txBody>
          <a:bodyPr>
            <a:normAutofit fontScale="85000" lnSpcReduction="10000"/>
          </a:bodyPr>
          <a:lstStyle/>
          <a:p>
            <a:pPr algn="l"/>
            <a:r>
              <a:rPr lang="en-US" dirty="0"/>
              <a:t>■■ The most frequent errors occur on fricatives and affricates, followed by plosives.</a:t>
            </a:r>
          </a:p>
          <a:p>
            <a:pPr algn="l"/>
            <a:r>
              <a:rPr lang="en-US" dirty="0"/>
              <a:t>■■ Distortions and omissions are the most common error types, followed by substitutions.</a:t>
            </a:r>
          </a:p>
          <a:p>
            <a:pPr algn="l"/>
            <a:r>
              <a:rPr lang="en-US" dirty="0"/>
              <a:t>■■ Singleton fricatives and affricates are most likely to be distorted.</a:t>
            </a:r>
          </a:p>
          <a:p>
            <a:pPr algn="l"/>
            <a:r>
              <a:rPr lang="en-US" dirty="0"/>
              <a:t>■■ Consonants in blends are most likely to be omitted.</a:t>
            </a:r>
          </a:p>
          <a:p>
            <a:pPr algn="l"/>
            <a:r>
              <a:rPr lang="en-US" dirty="0"/>
              <a:t>■■ Glottal stops tend to be substituted for plosives.</a:t>
            </a:r>
          </a:p>
          <a:p>
            <a:pPr algn="l"/>
            <a:r>
              <a:rPr lang="en-US" dirty="0"/>
              <a:t>■■ More </a:t>
            </a:r>
            <a:r>
              <a:rPr lang="en-US" dirty="0" err="1"/>
              <a:t>misarticulations</a:t>
            </a:r>
            <a:r>
              <a:rPr lang="en-US" dirty="0"/>
              <a:t> occur on voiceless consonants than their voiced cognates, especially</a:t>
            </a:r>
          </a:p>
          <a:p>
            <a:pPr algn="l"/>
            <a:r>
              <a:rPr lang="en-US" dirty="0"/>
              <a:t>in young children.</a:t>
            </a:r>
          </a:p>
          <a:p>
            <a:pPr algn="l"/>
            <a:r>
              <a:rPr lang="en-US" dirty="0"/>
              <a:t>■■ Most errors occur in the final position, followed by medial and initial positions,</a:t>
            </a:r>
          </a:p>
          <a:p>
            <a:pPr algn="l"/>
            <a:r>
              <a:rPr lang="en-US" dirty="0"/>
              <a:t>respectively.</a:t>
            </a:r>
          </a:p>
        </p:txBody>
      </p:sp>
    </p:spTree>
    <p:extLst>
      <p:ext uri="{BB962C8B-B14F-4D97-AF65-F5344CB8AC3E}">
        <p14:creationId xmlns:p14="http://schemas.microsoft.com/office/powerpoint/2010/main" val="1601543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dirty="0"/>
              <a:t>Articulation disorders can be classified as functional or organic in nature.</a:t>
            </a:r>
          </a:p>
        </p:txBody>
      </p:sp>
      <p:sp>
        <p:nvSpPr>
          <p:cNvPr id="3" name="عنصر نائب للمحتوى 2"/>
          <p:cNvSpPr>
            <a:spLocks noGrp="1"/>
          </p:cNvSpPr>
          <p:nvPr>
            <p:ph idx="1"/>
          </p:nvPr>
        </p:nvSpPr>
        <p:spPr/>
        <p:txBody>
          <a:bodyPr/>
          <a:lstStyle/>
          <a:p>
            <a:pPr algn="l"/>
            <a:r>
              <a:rPr lang="en-US" b="1" u="sng" dirty="0"/>
              <a:t>Functional</a:t>
            </a:r>
            <a:r>
              <a:rPr lang="en-US" dirty="0"/>
              <a:t>: when no known pathology is causing the errors. Children with functional articulation disorders demonstrate speech production errors in the absence of any identifiable etiology. These children present with  adequate hearing acuity and intellectual abilities and with no signs of significant structural abnormalities or neurological dysfunction.</a:t>
            </a:r>
          </a:p>
          <a:p>
            <a:pPr marL="45720" indent="0" algn="l">
              <a:buNone/>
            </a:pPr>
            <a:r>
              <a:rPr lang="en-US" b="1" u="sng" dirty="0"/>
              <a:t>Organic:  </a:t>
            </a:r>
            <a:r>
              <a:rPr lang="en-US" b="1" dirty="0"/>
              <a:t> </a:t>
            </a:r>
            <a:r>
              <a:rPr lang="en-US" dirty="0"/>
              <a:t>disorders result from known physical causes, such as cleft palate, neurological dysfunction, or hearing impairment. Some children may demonstrate both functional and organic deficits.rf5555555555555555r4</a:t>
            </a:r>
            <a:endParaRPr lang="en-US" u="sng" dirty="0"/>
          </a:p>
        </p:txBody>
      </p:sp>
    </p:spTree>
    <p:extLst>
      <p:ext uri="{BB962C8B-B14F-4D97-AF65-F5344CB8AC3E}">
        <p14:creationId xmlns:p14="http://schemas.microsoft.com/office/powerpoint/2010/main" val="3845753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05469" y="259307"/>
            <a:ext cx="4990531" cy="6046309"/>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53428" y="-42512"/>
            <a:ext cx="5260817" cy="6858000"/>
          </a:xfrm>
          <a:prstGeom prst="rect">
            <a:avLst/>
          </a:prstGeom>
        </p:spPr>
      </p:pic>
    </p:spTree>
    <p:extLst>
      <p:ext uri="{BB962C8B-B14F-4D97-AF65-F5344CB8AC3E}">
        <p14:creationId xmlns:p14="http://schemas.microsoft.com/office/powerpoint/2010/main" val="2831943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H="1">
            <a:off x="890744" y="436728"/>
            <a:ext cx="4500122" cy="363303"/>
          </a:xfrm>
        </p:spPr>
        <p:txBody>
          <a:bodyPr>
            <a:normAutofit fontScale="90000"/>
          </a:bodyPr>
          <a:lstStyle/>
          <a:p>
            <a:pPr algn="l"/>
            <a:r>
              <a:rPr lang="en-US" sz="2800" dirty="0"/>
              <a:t>Hearing impairment : </a:t>
            </a:r>
          </a:p>
        </p:txBody>
      </p:sp>
      <p:sp>
        <p:nvSpPr>
          <p:cNvPr id="7" name="عنصر نائب للمحتوى 6"/>
          <p:cNvSpPr>
            <a:spLocks noGrp="1"/>
          </p:cNvSpPr>
          <p:nvPr>
            <p:ph idx="1"/>
          </p:nvPr>
        </p:nvSpPr>
        <p:spPr>
          <a:xfrm flipH="1">
            <a:off x="504967" y="800032"/>
            <a:ext cx="10345913" cy="5229548"/>
          </a:xfrm>
        </p:spPr>
        <p:txBody>
          <a:bodyPr>
            <a:normAutofit fontScale="70000" lnSpcReduction="20000"/>
          </a:bodyPr>
          <a:lstStyle/>
          <a:p>
            <a:pPr algn="l"/>
            <a:r>
              <a:rPr lang="en-US" b="1" dirty="0">
                <a:solidFill>
                  <a:srgbClr val="00B050"/>
                </a:solidFill>
              </a:rPr>
              <a:t>Effects of Hearing Loss on Articulation Development</a:t>
            </a:r>
          </a:p>
          <a:p>
            <a:pPr algn="l"/>
            <a:r>
              <a:rPr lang="en-US" dirty="0"/>
              <a:t>Degree of Loss :                        Characteristics</a:t>
            </a:r>
          </a:p>
          <a:p>
            <a:pPr algn="l"/>
            <a:r>
              <a:rPr lang="en-US" dirty="0"/>
              <a:t>Slight (16–25 dB HL)                    No noticeable difficulty in relatively quiet listening environments</a:t>
            </a:r>
          </a:p>
          <a:p>
            <a:pPr algn="l"/>
            <a:r>
              <a:rPr lang="en-US" dirty="0"/>
              <a:t>Mild (26–40 dB HL)                       Occasional difficulty with voiceless consonants; vowels and voiced</a:t>
            </a:r>
          </a:p>
          <a:p>
            <a:pPr algn="l"/>
            <a:r>
              <a:rPr lang="en-US" dirty="0"/>
              <a:t>consonants generally intact</a:t>
            </a:r>
          </a:p>
          <a:p>
            <a:pPr algn="l"/>
            <a:r>
              <a:rPr lang="en-US" dirty="0"/>
              <a:t>Moderate (41–70 dB HL)                    Some difficulty with sounds characterized by low intensity,</a:t>
            </a:r>
          </a:p>
          <a:p>
            <a:pPr algn="l"/>
            <a:r>
              <a:rPr lang="en-US" dirty="0"/>
              <a:t>high frequency, or short duration (e.g., final consonant</a:t>
            </a:r>
          </a:p>
          <a:p>
            <a:pPr algn="l"/>
            <a:r>
              <a:rPr lang="en-US" dirty="0"/>
              <a:t>omission, distortion of fricatives and affricates)</a:t>
            </a:r>
          </a:p>
          <a:p>
            <a:pPr algn="l"/>
            <a:r>
              <a:rPr lang="en-US" dirty="0"/>
              <a:t>Severe (71–90 dB HL)                     Significant difficulty in consonant production, with</a:t>
            </a:r>
          </a:p>
          <a:p>
            <a:pPr algn="l"/>
            <a:r>
              <a:rPr lang="en-US" dirty="0"/>
              <a:t>additional confusion of voiced/voiceless consonants and omission</a:t>
            </a:r>
          </a:p>
          <a:p>
            <a:pPr algn="l"/>
            <a:r>
              <a:rPr lang="en-US" dirty="0"/>
              <a:t>of consonants in blends</a:t>
            </a:r>
          </a:p>
          <a:p>
            <a:pPr algn="l"/>
            <a:r>
              <a:rPr lang="en-US" dirty="0"/>
              <a:t>Profound (91 dB HL)                         Global speech production impairment with the addition of</a:t>
            </a:r>
          </a:p>
          <a:p>
            <a:pPr algn="l"/>
            <a:r>
              <a:rPr lang="en-US" dirty="0"/>
              <a:t>neutralization or greater (schwa), substitution, addition, and</a:t>
            </a:r>
          </a:p>
          <a:p>
            <a:pPr algn="l"/>
            <a:r>
              <a:rPr lang="en-US" dirty="0"/>
              <a:t>nasalization of vowels as well as the omission of initial consonants</a:t>
            </a:r>
          </a:p>
        </p:txBody>
      </p:sp>
    </p:spTree>
    <p:extLst>
      <p:ext uri="{BB962C8B-B14F-4D97-AF65-F5344CB8AC3E}">
        <p14:creationId xmlns:p14="http://schemas.microsoft.com/office/powerpoint/2010/main" val="2301800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H="1">
            <a:off x="1190994" y="467360"/>
            <a:ext cx="8881054" cy="979303"/>
          </a:xfrm>
        </p:spPr>
        <p:txBody>
          <a:bodyPr>
            <a:noAutofit/>
          </a:bodyPr>
          <a:lstStyle/>
          <a:p>
            <a:pPr algn="l"/>
            <a:r>
              <a:rPr lang="en-US" sz="1800" u="sng" dirty="0">
                <a:solidFill>
                  <a:srgbClr val="00B050"/>
                </a:solidFill>
              </a:rPr>
              <a:t>Speech intelligibility is also significantly affected by several other factors, </a:t>
            </a:r>
            <a:r>
              <a:rPr lang="en-US" sz="1600" dirty="0"/>
              <a:t>including</a:t>
            </a:r>
            <a:br>
              <a:rPr lang="en-US" sz="1600" dirty="0"/>
            </a:br>
            <a:r>
              <a:rPr lang="en-US" sz="1600" dirty="0"/>
              <a:t>age of onset, configuration of hearing loss, age of identification, and degree of linguistic complexity , important factors include the age at which appropriate amplification is fitted, the type and amount of habilitation</a:t>
            </a:r>
          </a:p>
        </p:txBody>
      </p:sp>
      <p:sp>
        <p:nvSpPr>
          <p:cNvPr id="3" name="عنصر نائب للمحتوى 2"/>
          <p:cNvSpPr>
            <a:spLocks noGrp="1"/>
          </p:cNvSpPr>
          <p:nvPr>
            <p:ph idx="1"/>
          </p:nvPr>
        </p:nvSpPr>
        <p:spPr>
          <a:xfrm flipH="1">
            <a:off x="1190994" y="1446663"/>
            <a:ext cx="9646238" cy="4501030"/>
          </a:xfrm>
        </p:spPr>
        <p:txBody>
          <a:bodyPr>
            <a:normAutofit fontScale="92500" lnSpcReduction="10000"/>
          </a:bodyPr>
          <a:lstStyle/>
          <a:p>
            <a:pPr algn="l"/>
            <a:r>
              <a:rPr lang="en-US" dirty="0"/>
              <a:t>Common errors of hearing impaired children :</a:t>
            </a:r>
          </a:p>
          <a:p>
            <a:pPr algn="l"/>
            <a:r>
              <a:rPr lang="en-US" dirty="0"/>
              <a:t> Omission of final consonants</a:t>
            </a:r>
          </a:p>
          <a:p>
            <a:pPr algn="l"/>
            <a:r>
              <a:rPr lang="en-US" dirty="0"/>
              <a:t>■■ Substitution of voiced consonants for voiceless</a:t>
            </a:r>
          </a:p>
          <a:p>
            <a:pPr algn="l"/>
            <a:r>
              <a:rPr lang="en-US" dirty="0"/>
              <a:t>■■ Substitution of stops for nasals, fricatives, and affricates</a:t>
            </a:r>
          </a:p>
          <a:p>
            <a:pPr algn="l"/>
            <a:r>
              <a:rPr lang="en-US" dirty="0"/>
              <a:t>■■ Omission of consonants in blends</a:t>
            </a:r>
          </a:p>
          <a:p>
            <a:pPr algn="l"/>
            <a:r>
              <a:rPr lang="en-US" dirty="0"/>
              <a:t>■■ Omission of initial consonants</a:t>
            </a:r>
          </a:p>
          <a:p>
            <a:pPr algn="l"/>
            <a:r>
              <a:rPr lang="en-US" dirty="0"/>
              <a:t>■■ Substitution of schwa for other vowels (neutralization)</a:t>
            </a:r>
          </a:p>
          <a:p>
            <a:pPr algn="l"/>
            <a:r>
              <a:rPr lang="en-US" dirty="0"/>
              <a:t>■■ Insertion of schwa into words or added to the ends of words</a:t>
            </a:r>
          </a:p>
          <a:p>
            <a:pPr algn="l"/>
            <a:r>
              <a:rPr lang="en-US" dirty="0"/>
              <a:t>■■ Substitution of vowels for other vowels</a:t>
            </a:r>
          </a:p>
          <a:p>
            <a:pPr algn="l"/>
            <a:r>
              <a:rPr lang="en-US" dirty="0"/>
              <a:t>■■ Nasalization of vowels</a:t>
            </a:r>
          </a:p>
        </p:txBody>
      </p:sp>
    </p:spTree>
    <p:extLst>
      <p:ext uri="{BB962C8B-B14F-4D97-AF65-F5344CB8AC3E}">
        <p14:creationId xmlns:p14="http://schemas.microsoft.com/office/powerpoint/2010/main" val="3882458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l"/>
            <a:r>
              <a:rPr lang="en-US" sz="2400" dirty="0">
                <a:solidFill>
                  <a:srgbClr val="00B050"/>
                </a:solidFill>
              </a:rPr>
              <a:t>There are three basic approaches to instruction for children</a:t>
            </a:r>
            <a:br>
              <a:rPr lang="en-US" sz="2400" dirty="0">
                <a:solidFill>
                  <a:srgbClr val="00B050"/>
                </a:solidFill>
              </a:rPr>
            </a:br>
            <a:r>
              <a:rPr lang="en-US" sz="2400" dirty="0">
                <a:solidFill>
                  <a:srgbClr val="00B050"/>
                </a:solidFill>
              </a:rPr>
              <a:t>with hearing impairment: oral, manual, and total communication </a:t>
            </a:r>
          </a:p>
        </p:txBody>
      </p:sp>
      <p:sp>
        <p:nvSpPr>
          <p:cNvPr id="3" name="عنصر نائب للمحتوى 2"/>
          <p:cNvSpPr>
            <a:spLocks noGrp="1"/>
          </p:cNvSpPr>
          <p:nvPr>
            <p:ph idx="1"/>
          </p:nvPr>
        </p:nvSpPr>
        <p:spPr/>
        <p:txBody>
          <a:bodyPr>
            <a:normAutofit lnSpcReduction="10000"/>
          </a:bodyPr>
          <a:lstStyle/>
          <a:p>
            <a:pPr algn="l"/>
            <a:r>
              <a:rPr lang="en-US" dirty="0"/>
              <a:t>Oral programs emphasize spoken language as the primary mode of communication through the use of strategies such as speech reading, amplification, auditory training, and explicit speech-language instruction.</a:t>
            </a:r>
          </a:p>
          <a:p>
            <a:pPr algn="l"/>
            <a:r>
              <a:rPr lang="en-US" dirty="0"/>
              <a:t>Auditory-verbal therapy aims to improve the spoken language abilities of a child with hearing impairment to the level of a child with typical hearing by developing his or her listening skills independent of other cues such as speech reading and gestures.</a:t>
            </a:r>
          </a:p>
          <a:p>
            <a:pPr algn="l"/>
            <a:r>
              <a:rPr lang="en-US" dirty="0"/>
              <a:t>Manual programs focus on the earliest possible acquisition of a linguistic system, generally via American Sign Language (ASL), finger spelling, and/or manually coded English systems</a:t>
            </a:r>
          </a:p>
          <a:p>
            <a:pPr algn="l"/>
            <a:endParaRPr lang="en-US" dirty="0"/>
          </a:p>
          <a:p>
            <a:pPr algn="l"/>
            <a:r>
              <a:rPr lang="en-US" sz="2800" b="1" dirty="0">
                <a:solidFill>
                  <a:srgbClr val="FF0000"/>
                </a:solidFill>
              </a:rPr>
              <a:t>Refer to the book for profile case study  </a:t>
            </a:r>
          </a:p>
        </p:txBody>
      </p:sp>
    </p:spTree>
    <p:extLst>
      <p:ext uri="{BB962C8B-B14F-4D97-AF65-F5344CB8AC3E}">
        <p14:creationId xmlns:p14="http://schemas.microsoft.com/office/powerpoint/2010/main" val="279408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2137" y="0"/>
            <a:ext cx="5713863" cy="7230327"/>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41660" y="120600"/>
            <a:ext cx="3812274" cy="6737400"/>
          </a:xfrm>
          <a:prstGeom prst="rect">
            <a:avLst/>
          </a:prstGeom>
        </p:spPr>
      </p:pic>
    </p:spTree>
    <p:extLst>
      <p:ext uri="{BB962C8B-B14F-4D97-AF65-F5344CB8AC3E}">
        <p14:creationId xmlns:p14="http://schemas.microsoft.com/office/powerpoint/2010/main" val="3150524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H="1">
            <a:off x="1054517" y="368489"/>
            <a:ext cx="7475334" cy="513429"/>
          </a:xfrm>
        </p:spPr>
        <p:txBody>
          <a:bodyPr>
            <a:normAutofit/>
          </a:bodyPr>
          <a:lstStyle/>
          <a:p>
            <a:pPr algn="l"/>
            <a:r>
              <a:rPr lang="en-US" sz="2800" dirty="0"/>
              <a:t>Childhood Apraxia of Speech</a:t>
            </a:r>
          </a:p>
        </p:txBody>
      </p:sp>
      <p:sp>
        <p:nvSpPr>
          <p:cNvPr id="3" name="عنصر نائب للمحتوى 2"/>
          <p:cNvSpPr>
            <a:spLocks noGrp="1"/>
          </p:cNvSpPr>
          <p:nvPr>
            <p:ph idx="1"/>
          </p:nvPr>
        </p:nvSpPr>
        <p:spPr>
          <a:xfrm flipH="1">
            <a:off x="764275" y="1009934"/>
            <a:ext cx="10086605" cy="5019645"/>
          </a:xfrm>
        </p:spPr>
        <p:txBody>
          <a:bodyPr/>
          <a:lstStyle/>
          <a:p>
            <a:pPr algn="l"/>
            <a:r>
              <a:rPr lang="en-US" dirty="0"/>
              <a:t>Childhood apraxia of speech (CAS) :is a speech-motor planning disorder characterized</a:t>
            </a:r>
          </a:p>
          <a:p>
            <a:pPr algn="l"/>
            <a:r>
              <a:rPr lang="en-US" dirty="0"/>
              <a:t>by a reduced ability to volitionally sequence movements of the articulators for speech in the absence of paralysis, incoordination, or weakness of the oral musculature (dysarthria).</a:t>
            </a:r>
          </a:p>
          <a:p>
            <a:pPr algn="l"/>
            <a:r>
              <a:rPr lang="en-US" dirty="0"/>
              <a:t>]  CAS is thought to result from neurologic dysfunction</a:t>
            </a:r>
          </a:p>
          <a:p>
            <a:pPr algn="l"/>
            <a:r>
              <a:rPr lang="en-US" dirty="0"/>
              <a:t>Three characteristics have been identified as hallmark indicators of CAS:</a:t>
            </a:r>
          </a:p>
          <a:p>
            <a:pPr algn="l"/>
            <a:r>
              <a:rPr lang="en-US" dirty="0"/>
              <a:t> (1) Vowel errors or distortions may be present,</a:t>
            </a:r>
          </a:p>
          <a:p>
            <a:pPr algn="l"/>
            <a:r>
              <a:rPr lang="en-US" dirty="0"/>
              <a:t>(2) speech production errors are highly inconsistent</a:t>
            </a:r>
          </a:p>
          <a:p>
            <a:pPr algn="l"/>
            <a:r>
              <a:rPr lang="en-US" dirty="0"/>
              <a:t> (3) prosodic disturbances are evident, particularly in the appropriate use of stress patterns</a:t>
            </a:r>
          </a:p>
        </p:txBody>
      </p:sp>
    </p:spTree>
    <p:extLst>
      <p:ext uri="{BB962C8B-B14F-4D97-AF65-F5344CB8AC3E}">
        <p14:creationId xmlns:p14="http://schemas.microsoft.com/office/powerpoint/2010/main" val="255143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flipH="1">
            <a:off x="518615" y="464024"/>
            <a:ext cx="10332265" cy="5565555"/>
          </a:xfrm>
        </p:spPr>
        <p:txBody>
          <a:bodyPr>
            <a:normAutofit lnSpcReduction="10000"/>
          </a:bodyPr>
          <a:lstStyle/>
          <a:p>
            <a:pPr algn="l"/>
            <a:r>
              <a:rPr lang="en-US" dirty="0">
                <a:latin typeface="PhotinaMTStd"/>
              </a:rPr>
              <a:t>Following is a list of additional speech production characteristics that have been associated in the literature with CAS:</a:t>
            </a:r>
          </a:p>
          <a:p>
            <a:pPr algn="l"/>
            <a:r>
              <a:rPr lang="en-US" sz="800" dirty="0">
                <a:latin typeface="ZapfDingbatsStd"/>
              </a:rPr>
              <a:t>■■ </a:t>
            </a:r>
            <a:r>
              <a:rPr lang="en-US" dirty="0">
                <a:latin typeface="PhotinaMTStd"/>
              </a:rPr>
              <a:t>Repertoire of phonemes is extremely restricted.</a:t>
            </a:r>
          </a:p>
          <a:p>
            <a:pPr algn="l"/>
            <a:r>
              <a:rPr lang="en-US" sz="800" dirty="0">
                <a:latin typeface="ZapfDingbatsStd"/>
              </a:rPr>
              <a:t>■■ </a:t>
            </a:r>
            <a:r>
              <a:rPr lang="en-US" dirty="0">
                <a:latin typeface="PhotinaMTStd"/>
              </a:rPr>
              <a:t>A reduced ability to imitate sounds modeled by others, especially at the multisyllabic</a:t>
            </a:r>
          </a:p>
          <a:p>
            <a:pPr algn="l"/>
            <a:r>
              <a:rPr lang="en-US" dirty="0">
                <a:latin typeface="PhotinaMTStd"/>
              </a:rPr>
              <a:t>level is present.</a:t>
            </a:r>
          </a:p>
          <a:p>
            <a:pPr algn="l"/>
            <a:r>
              <a:rPr lang="en-US" sz="800" dirty="0">
                <a:latin typeface="ZapfDingbatsStd"/>
              </a:rPr>
              <a:t>■■ </a:t>
            </a:r>
            <a:r>
              <a:rPr lang="en-US" dirty="0">
                <a:latin typeface="PhotinaMTStd"/>
              </a:rPr>
              <a:t>Omission errors predominate; substitution, distortion, addition, prolongation, and</a:t>
            </a:r>
          </a:p>
          <a:p>
            <a:pPr algn="l"/>
            <a:r>
              <a:rPr lang="en-US" dirty="0" err="1">
                <a:latin typeface="PhotinaMTStd"/>
              </a:rPr>
              <a:t>metathetic</a:t>
            </a:r>
            <a:r>
              <a:rPr lang="en-US" dirty="0">
                <a:latin typeface="PhotinaMTStd"/>
              </a:rPr>
              <a:t> errors (transposition of sounds) also occur.</a:t>
            </a:r>
          </a:p>
          <a:p>
            <a:pPr algn="l"/>
            <a:r>
              <a:rPr lang="en-US" sz="800" dirty="0">
                <a:latin typeface="ZapfDingbatsStd"/>
              </a:rPr>
              <a:t>■■ </a:t>
            </a:r>
            <a:r>
              <a:rPr lang="en-US" dirty="0">
                <a:latin typeface="PhotinaMTStd"/>
              </a:rPr>
              <a:t>A higher percentage of errors in sounds requiring complex oral movements</a:t>
            </a:r>
          </a:p>
          <a:p>
            <a:pPr algn="l"/>
            <a:r>
              <a:rPr lang="en-US" dirty="0">
                <a:latin typeface="PhotinaMTStd"/>
              </a:rPr>
              <a:t>(e.g., fricatives,</a:t>
            </a:r>
          </a:p>
          <a:p>
            <a:pPr algn="l"/>
            <a:r>
              <a:rPr lang="en-US" dirty="0">
                <a:latin typeface="PhotinaMTStd"/>
              </a:rPr>
              <a:t>affricates, consonant clusters) is present.</a:t>
            </a:r>
          </a:p>
          <a:p>
            <a:pPr algn="l"/>
            <a:r>
              <a:rPr lang="en-US" sz="800" dirty="0">
                <a:latin typeface="ZapfDingbatsStd"/>
              </a:rPr>
              <a:t>■■ </a:t>
            </a:r>
            <a:r>
              <a:rPr lang="en-US" dirty="0">
                <a:latin typeface="PhotinaMTStd"/>
              </a:rPr>
              <a:t>Struggling or groping movements of the oral musculature are present.</a:t>
            </a:r>
          </a:p>
          <a:p>
            <a:pPr algn="l"/>
            <a:r>
              <a:rPr lang="en-US" sz="800" dirty="0">
                <a:latin typeface="ZapfDingbatsStd"/>
              </a:rPr>
              <a:t>■■ </a:t>
            </a:r>
            <a:r>
              <a:rPr lang="en-US" dirty="0">
                <a:latin typeface="PhotinaMTStd"/>
              </a:rPr>
              <a:t>The number of errors increases as the length and complexity of utterances increase.</a:t>
            </a:r>
            <a:endParaRPr lang="en-US" dirty="0"/>
          </a:p>
        </p:txBody>
      </p:sp>
    </p:spTree>
    <p:extLst>
      <p:ext uri="{BB962C8B-B14F-4D97-AF65-F5344CB8AC3E}">
        <p14:creationId xmlns:p14="http://schemas.microsoft.com/office/powerpoint/2010/main" val="528893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l"/>
            <a:r>
              <a:rPr lang="en-US" sz="1800" dirty="0"/>
              <a:t>In general, these children demonstrate receptive language abilities that are significantly superior to their speech production skills and may exhibit an accompanying oral apraxia</a:t>
            </a:r>
          </a:p>
        </p:txBody>
      </p:sp>
      <p:sp>
        <p:nvSpPr>
          <p:cNvPr id="3" name="عنصر نائب للمحتوى 2"/>
          <p:cNvSpPr>
            <a:spLocks noGrp="1"/>
          </p:cNvSpPr>
          <p:nvPr>
            <p:ph idx="1"/>
          </p:nvPr>
        </p:nvSpPr>
        <p:spPr/>
        <p:txBody>
          <a:bodyPr>
            <a:normAutofit fontScale="85000" lnSpcReduction="20000"/>
          </a:bodyPr>
          <a:lstStyle/>
          <a:p>
            <a:pPr algn="l"/>
            <a:r>
              <a:rPr lang="en-US" dirty="0"/>
              <a:t>Children with CAS can be highly unintelligible; at the most severe levels, these children may be categorized as nonverbal, meaning the near absence of oral expressive output.</a:t>
            </a:r>
          </a:p>
          <a:p>
            <a:pPr algn="l"/>
            <a:r>
              <a:rPr lang="en-US" dirty="0"/>
              <a:t>CAS does not respond easily to traditional articulation technique</a:t>
            </a:r>
          </a:p>
          <a:p>
            <a:pPr algn="l"/>
            <a:r>
              <a:rPr lang="en-US" b="1" dirty="0">
                <a:solidFill>
                  <a:srgbClr val="FF0000"/>
                </a:solidFill>
              </a:rPr>
              <a:t>Therapy approaches: </a:t>
            </a:r>
          </a:p>
          <a:p>
            <a:pPr algn="l"/>
            <a:r>
              <a:rPr lang="en-US" b="1" dirty="0">
                <a:solidFill>
                  <a:srgbClr val="FF0000"/>
                </a:solidFill>
              </a:rPr>
              <a:t>Integral stimulation: </a:t>
            </a:r>
            <a:r>
              <a:rPr lang="en-US" b="1" dirty="0">
                <a:solidFill>
                  <a:schemeClr val="tx1"/>
                </a:solidFill>
              </a:rPr>
              <a:t>utilizes a hierarchical cueing procedure that begins with a high level of support characterized by production of slowly spoken</a:t>
            </a:r>
          </a:p>
          <a:p>
            <a:pPr algn="l"/>
            <a:r>
              <a:rPr lang="en-US" b="1" dirty="0">
                <a:solidFill>
                  <a:schemeClr val="tx1"/>
                </a:solidFill>
              </a:rPr>
              <a:t>simple utterances simultaneously by both client and clinician accompanied by visual and</a:t>
            </a:r>
          </a:p>
          <a:p>
            <a:pPr algn="l"/>
            <a:r>
              <a:rPr lang="en-US" b="1" dirty="0">
                <a:solidFill>
                  <a:schemeClr val="tx1"/>
                </a:solidFill>
              </a:rPr>
              <a:t>tactile cues. The simultaneous production is gradually faded, and cues are provided until</a:t>
            </a:r>
          </a:p>
          <a:p>
            <a:pPr algn="l"/>
            <a:r>
              <a:rPr lang="en-US" b="1" dirty="0">
                <a:solidFill>
                  <a:schemeClr val="tx1"/>
                </a:solidFill>
              </a:rPr>
              <a:t>they are no longer needed. The client then produces delayed repetitions of increasingly</a:t>
            </a:r>
          </a:p>
          <a:p>
            <a:pPr algn="l"/>
            <a:r>
              <a:rPr lang="en-US" b="1" dirty="0">
                <a:solidFill>
                  <a:schemeClr val="tx1"/>
                </a:solidFill>
              </a:rPr>
              <a:t>complex stimulus items</a:t>
            </a:r>
          </a:p>
        </p:txBody>
      </p:sp>
    </p:spTree>
    <p:extLst>
      <p:ext uri="{BB962C8B-B14F-4D97-AF65-F5344CB8AC3E}">
        <p14:creationId xmlns:p14="http://schemas.microsoft.com/office/powerpoint/2010/main" val="3967906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85000" lnSpcReduction="10000"/>
          </a:bodyPr>
          <a:lstStyle/>
          <a:p>
            <a:pPr algn="l"/>
            <a:r>
              <a:rPr lang="en-US" b="1" dirty="0">
                <a:solidFill>
                  <a:srgbClr val="FF0000"/>
                </a:solidFill>
              </a:rPr>
              <a:t>Dynamic temporal and tactile cueing (DTTC</a:t>
            </a:r>
            <a:r>
              <a:rPr lang="en-US" dirty="0"/>
              <a:t>) is a variation</a:t>
            </a:r>
          </a:p>
          <a:p>
            <a:pPr algn="l"/>
            <a:r>
              <a:rPr lang="en-US" dirty="0"/>
              <a:t>of the integral stimulation approach and is described by Strand, </a:t>
            </a:r>
            <a:r>
              <a:rPr lang="en-US" dirty="0" err="1"/>
              <a:t>Stoeckel</a:t>
            </a:r>
            <a:r>
              <a:rPr lang="en-US" dirty="0"/>
              <a:t>, and Baas (2006)</a:t>
            </a:r>
          </a:p>
          <a:p>
            <a:pPr algn="l"/>
            <a:r>
              <a:rPr lang="en-US" dirty="0"/>
              <a:t>and S. </a:t>
            </a:r>
            <a:r>
              <a:rPr lang="en-US" dirty="0" err="1"/>
              <a:t>Brienza</a:t>
            </a:r>
            <a:r>
              <a:rPr lang="en-US" dirty="0"/>
              <a:t> (personal communication). It retains the same hierarchical structure as just</a:t>
            </a:r>
          </a:p>
          <a:p>
            <a:pPr algn="l"/>
            <a:r>
              <a:rPr lang="en-US" dirty="0"/>
              <a:t>described, but also allows the SLP to use tactile prompts/cues to facilitate correct jaw and</a:t>
            </a:r>
          </a:p>
          <a:p>
            <a:pPr algn="l"/>
            <a:r>
              <a:rPr lang="en-US" dirty="0"/>
              <a:t>lip positions for the initial articulatory configuration. Proprioceptive processing is maximized</a:t>
            </a:r>
          </a:p>
          <a:p>
            <a:pPr algn="l"/>
            <a:r>
              <a:rPr lang="en-US" dirty="0"/>
              <a:t>by having the child maintain the postures for several seconds. Also, DTTC incorporates</a:t>
            </a:r>
          </a:p>
          <a:p>
            <a:pPr algn="l"/>
            <a:r>
              <a:rPr lang="en-US" dirty="0"/>
              <a:t>production of simple consonant-vowel-consonant (CVC) target words, which are</a:t>
            </a:r>
          </a:p>
          <a:p>
            <a:pPr algn="l"/>
            <a:r>
              <a:rPr lang="en-US" dirty="0"/>
              <a:t>slowed down by elongation of the vowel to provide more time to achieve correct phonetic</a:t>
            </a:r>
          </a:p>
          <a:p>
            <a:pPr algn="l"/>
            <a:r>
              <a:rPr lang="en-US" dirty="0"/>
              <a:t>placement. In addition, some approaches target prosodic variables</a:t>
            </a:r>
          </a:p>
        </p:txBody>
      </p:sp>
    </p:spTree>
    <p:extLst>
      <p:ext uri="{BB962C8B-B14F-4D97-AF65-F5344CB8AC3E}">
        <p14:creationId xmlns:p14="http://schemas.microsoft.com/office/powerpoint/2010/main" val="3847312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H="1">
            <a:off x="754266" y="248996"/>
            <a:ext cx="9509760" cy="952007"/>
          </a:xfrm>
        </p:spPr>
        <p:txBody>
          <a:bodyPr>
            <a:normAutofit fontScale="90000"/>
          </a:bodyPr>
          <a:lstStyle/>
          <a:p>
            <a:pPr algn="l"/>
            <a:r>
              <a:rPr lang="en-US" sz="2000" dirty="0"/>
              <a:t>basic factors to be considered in developing treatment programming for this population includes the following:</a:t>
            </a:r>
            <a:br>
              <a:rPr lang="en-US" dirty="0"/>
            </a:br>
            <a:endParaRPr lang="en-US" dirty="0"/>
          </a:p>
        </p:txBody>
      </p:sp>
      <p:sp>
        <p:nvSpPr>
          <p:cNvPr id="3" name="عنصر نائب للمحتوى 2"/>
          <p:cNvSpPr>
            <a:spLocks noGrp="1"/>
          </p:cNvSpPr>
          <p:nvPr>
            <p:ph idx="1"/>
          </p:nvPr>
        </p:nvSpPr>
        <p:spPr>
          <a:xfrm flipH="1">
            <a:off x="559558" y="750628"/>
            <a:ext cx="10291322" cy="5650172"/>
          </a:xfrm>
        </p:spPr>
        <p:txBody>
          <a:bodyPr>
            <a:normAutofit/>
          </a:bodyPr>
          <a:lstStyle/>
          <a:p>
            <a:pPr algn="l"/>
            <a:r>
              <a:rPr lang="en-US" dirty="0"/>
              <a:t>1. Progress in therapy is slow and marked by poor retention and poor generalization of</a:t>
            </a:r>
          </a:p>
          <a:p>
            <a:pPr algn="l"/>
            <a:r>
              <a:rPr lang="en-US" dirty="0"/>
              <a:t>therapy targets across treatment sessions.</a:t>
            </a:r>
          </a:p>
          <a:p>
            <a:pPr algn="l"/>
            <a:r>
              <a:rPr lang="en-US" dirty="0"/>
              <a:t>2.  Although repeated practice is an integral component of therapy for all types of</a:t>
            </a:r>
          </a:p>
          <a:p>
            <a:pPr algn="l"/>
            <a:r>
              <a:rPr lang="en-US" dirty="0"/>
              <a:t>Articulation disorders, it is important to provide intensive, systematic drill for children</a:t>
            </a:r>
          </a:p>
          <a:p>
            <a:pPr algn="l"/>
            <a:r>
              <a:rPr lang="en-US" dirty="0"/>
              <a:t>with CAS in order for them to master the necessary speech-motor patterns.</a:t>
            </a:r>
          </a:p>
          <a:p>
            <a:pPr algn="l"/>
            <a:r>
              <a:rPr lang="en-US" dirty="0"/>
              <a:t>3. Based on the first two factors, sessions that are shorter and more frequent may be</a:t>
            </a:r>
          </a:p>
          <a:p>
            <a:pPr algn="l"/>
            <a:r>
              <a:rPr lang="en-US" dirty="0"/>
              <a:t>helpful in facilitating generalization and avoiding speech-system fatigue.</a:t>
            </a:r>
          </a:p>
          <a:p>
            <a:pPr algn="l"/>
            <a:r>
              <a:rPr lang="en-US" dirty="0"/>
              <a:t>4. Children with CAS have great difficulty learning articulatory patterns through</a:t>
            </a:r>
          </a:p>
          <a:p>
            <a:pPr algn="l"/>
            <a:r>
              <a:rPr lang="en-US" dirty="0"/>
              <a:t>Auditory input alone.</a:t>
            </a:r>
          </a:p>
        </p:txBody>
      </p:sp>
    </p:spTree>
    <p:extLst>
      <p:ext uri="{BB962C8B-B14F-4D97-AF65-F5344CB8AC3E}">
        <p14:creationId xmlns:p14="http://schemas.microsoft.com/office/powerpoint/2010/main" val="2598284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dirty="0"/>
              <a:t>TREATMENT APPROACHES: </a:t>
            </a:r>
          </a:p>
        </p:txBody>
      </p:sp>
      <p:sp>
        <p:nvSpPr>
          <p:cNvPr id="3" name="عنصر نائب للمحتوى 2"/>
          <p:cNvSpPr>
            <a:spLocks noGrp="1"/>
          </p:cNvSpPr>
          <p:nvPr>
            <p:ph idx="1"/>
          </p:nvPr>
        </p:nvSpPr>
        <p:spPr>
          <a:xfrm flipH="1">
            <a:off x="1341120" y="1883782"/>
            <a:ext cx="9509760" cy="4127627"/>
          </a:xfrm>
        </p:spPr>
        <p:txBody>
          <a:bodyPr>
            <a:normAutofit fontScale="92500" lnSpcReduction="20000"/>
          </a:bodyPr>
          <a:lstStyle/>
          <a:p>
            <a:pPr algn="l"/>
            <a:r>
              <a:rPr lang="en-US" dirty="0"/>
              <a:t>1) traditional approach : Van Riper : </a:t>
            </a:r>
          </a:p>
          <a:p>
            <a:pPr algn="l"/>
            <a:r>
              <a:rPr lang="en-US" dirty="0"/>
              <a:t> This phonetic approach to intervention is also known as the sensory-perceptual or motor based approach . </a:t>
            </a:r>
          </a:p>
          <a:p>
            <a:pPr algn="l"/>
            <a:r>
              <a:rPr lang="en-US" dirty="0"/>
              <a:t>It relies on sensory training (i.e., auditory discrimination or “ear-training”) either before or concurrently with speech production training. </a:t>
            </a:r>
          </a:p>
          <a:p>
            <a:pPr algn="l"/>
            <a:r>
              <a:rPr lang="en-US" dirty="0"/>
              <a:t>The typical sequence for training in the traditional approach involves : </a:t>
            </a:r>
          </a:p>
          <a:p>
            <a:pPr algn="l"/>
            <a:r>
              <a:rPr lang="en-US" dirty="0"/>
              <a:t>(1) speech sound discrimination training including identification, isolation, and bombardment of specific target sounds</a:t>
            </a:r>
          </a:p>
          <a:p>
            <a:pPr algn="l"/>
            <a:r>
              <a:rPr lang="en-US" dirty="0"/>
              <a:t> (2) achieving phonetic placement of the articulators for the sound</a:t>
            </a:r>
          </a:p>
          <a:p>
            <a:pPr algn="l"/>
            <a:r>
              <a:rPr lang="en-US" dirty="0"/>
              <a:t>(3) producing the sound in isolation;</a:t>
            </a:r>
          </a:p>
          <a:p>
            <a:pPr algn="l"/>
            <a:r>
              <a:rPr lang="en-US" dirty="0"/>
              <a:t> (4) producing the sound in nonsense syllables;</a:t>
            </a:r>
          </a:p>
        </p:txBody>
      </p:sp>
    </p:spTree>
    <p:extLst>
      <p:ext uri="{BB962C8B-B14F-4D97-AF65-F5344CB8AC3E}">
        <p14:creationId xmlns:p14="http://schemas.microsoft.com/office/powerpoint/2010/main" val="2821754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marL="45720" indent="0" algn="l">
              <a:buNone/>
            </a:pPr>
            <a:r>
              <a:rPr lang="en-US" dirty="0"/>
              <a:t>Refer to the book 143 for profile case study</a:t>
            </a:r>
          </a:p>
          <a:p>
            <a:pPr marL="45720" indent="0" algn="l">
              <a:buNone/>
            </a:pPr>
            <a:r>
              <a:rPr lang="en-US" dirty="0"/>
              <a:t>Refer to appendix 3-A for </a:t>
            </a:r>
            <a:r>
              <a:rPr lang="en-US"/>
              <a:t>phonetic placement instructions.   </a:t>
            </a:r>
            <a:endParaRPr lang="en-US" dirty="0"/>
          </a:p>
        </p:txBody>
      </p:sp>
    </p:spTree>
    <p:extLst>
      <p:ext uri="{BB962C8B-B14F-4D97-AF65-F5344CB8AC3E}">
        <p14:creationId xmlns:p14="http://schemas.microsoft.com/office/powerpoint/2010/main" val="538863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l"/>
            <a:r>
              <a:rPr lang="en-US" dirty="0"/>
              <a:t>(5) producing the sound in the initial, medial, and final positions of words</a:t>
            </a:r>
          </a:p>
          <a:p>
            <a:pPr algn="l"/>
            <a:r>
              <a:rPr lang="en-US" dirty="0"/>
              <a:t> (6) producing the sound in phrases and sentences</a:t>
            </a:r>
          </a:p>
          <a:p>
            <a:pPr algn="l"/>
            <a:r>
              <a:rPr lang="en-US" dirty="0"/>
              <a:t>  (7) producing the sound in conversational speech.</a:t>
            </a:r>
          </a:p>
          <a:p>
            <a:pPr algn="l"/>
            <a:r>
              <a:rPr lang="en-US" dirty="0"/>
              <a:t>It incorporates several teaching strategies, such as imitation, multisensory cues for phonetic placement and production, and successive approximation. </a:t>
            </a:r>
          </a:p>
        </p:txBody>
      </p:sp>
    </p:spTree>
    <p:extLst>
      <p:ext uri="{BB962C8B-B14F-4D97-AF65-F5344CB8AC3E}">
        <p14:creationId xmlns:p14="http://schemas.microsoft.com/office/powerpoint/2010/main" val="381857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dirty="0"/>
              <a:t>Motor-Kinesthetic (</a:t>
            </a:r>
            <a:r>
              <a:rPr lang="en-US" dirty="0" err="1"/>
              <a:t>Stinchfield</a:t>
            </a:r>
            <a:r>
              <a:rPr lang="en-US" dirty="0"/>
              <a:t>-Hawk &amp; Young, 1938)</a:t>
            </a:r>
          </a:p>
        </p:txBody>
      </p:sp>
      <p:sp>
        <p:nvSpPr>
          <p:cNvPr id="3" name="عنصر نائب للمحتوى 2"/>
          <p:cNvSpPr>
            <a:spLocks noGrp="1"/>
          </p:cNvSpPr>
          <p:nvPr>
            <p:ph idx="1"/>
          </p:nvPr>
        </p:nvSpPr>
        <p:spPr>
          <a:xfrm flipH="1">
            <a:off x="1252220" y="1800352"/>
            <a:ext cx="9509760" cy="4127627"/>
          </a:xfrm>
        </p:spPr>
        <p:txBody>
          <a:bodyPr/>
          <a:lstStyle/>
          <a:p>
            <a:pPr algn="l"/>
            <a:r>
              <a:rPr lang="en-US" dirty="0"/>
              <a:t>This phonetic approach emphasizes development of correct movement patterns and requires the clinician to manipulate the articulators to facilitate sound production. </a:t>
            </a:r>
          </a:p>
          <a:p>
            <a:pPr algn="l"/>
            <a:r>
              <a:rPr lang="en-US" dirty="0"/>
              <a:t>Assumption: it is possible to establish positive kinesthetic and tactile feedback patterns through direct manipulation of the client’s </a:t>
            </a:r>
            <a:r>
              <a:rPr lang="en-US" dirty="0" err="1"/>
              <a:t>articulators.As</a:t>
            </a:r>
            <a:r>
              <a:rPr lang="en-US" dirty="0"/>
              <a:t> a result of the feedback, the client is helped to recognize and then to produce the movements of speech . </a:t>
            </a:r>
          </a:p>
          <a:p>
            <a:pPr algn="l"/>
            <a:r>
              <a:rPr lang="en-US" dirty="0"/>
              <a:t>The basic unit of therapy is the isolated sound ,then words and sentences is introduced. </a:t>
            </a:r>
          </a:p>
          <a:p>
            <a:pPr algn="l"/>
            <a:r>
              <a:rPr lang="en-US" dirty="0"/>
              <a:t>PROMT : Prompts for Restructuring Oral Muscular Phonetic Targets.</a:t>
            </a:r>
          </a:p>
          <a:p>
            <a:pPr algn="l"/>
            <a:r>
              <a:rPr lang="en-US" dirty="0"/>
              <a:t> It used for children with severe speech motor production difficulties</a:t>
            </a:r>
          </a:p>
        </p:txBody>
      </p:sp>
    </p:spTree>
    <p:extLst>
      <p:ext uri="{BB962C8B-B14F-4D97-AF65-F5344CB8AC3E}">
        <p14:creationId xmlns:p14="http://schemas.microsoft.com/office/powerpoint/2010/main" val="3730418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b="0" dirty="0"/>
              <a:t> PROMT : is a multidimensional approach that incorporates three main domains:1)  motor-sensory,</a:t>
            </a:r>
            <a:br>
              <a:rPr lang="en-US" b="0" dirty="0"/>
            </a:br>
            <a:r>
              <a:rPr lang="en-US" b="0" dirty="0"/>
              <a:t>2)cognitive-linguistic 3) and social-emotional</a:t>
            </a:r>
            <a:endParaRPr lang="en-US" dirty="0"/>
          </a:p>
        </p:txBody>
      </p:sp>
      <p:sp>
        <p:nvSpPr>
          <p:cNvPr id="3" name="عنصر نائب للمحتوى 2"/>
          <p:cNvSpPr>
            <a:spLocks noGrp="1"/>
          </p:cNvSpPr>
          <p:nvPr>
            <p:ph idx="1"/>
          </p:nvPr>
        </p:nvSpPr>
        <p:spPr/>
        <p:txBody>
          <a:bodyPr>
            <a:normAutofit fontScale="70000" lnSpcReduction="20000"/>
          </a:bodyPr>
          <a:lstStyle/>
          <a:p>
            <a:pPr algn="l"/>
            <a:r>
              <a:rPr lang="en-US" dirty="0"/>
              <a:t>Speech production is facilitated through the use of tactile cues that focus on jaw height, labial/facial positioning, and </a:t>
            </a:r>
            <a:r>
              <a:rPr lang="en-US" dirty="0" err="1"/>
              <a:t>mylohyoid</a:t>
            </a:r>
            <a:r>
              <a:rPr lang="en-US" dirty="0"/>
              <a:t> posture for each sound/word. </a:t>
            </a:r>
          </a:p>
          <a:p>
            <a:pPr algn="l"/>
            <a:r>
              <a:rPr lang="en-US" dirty="0"/>
              <a:t>The program is highly structured, and therapists must be trained/certified through the PROM PT Institute. </a:t>
            </a:r>
          </a:p>
          <a:p>
            <a:pPr algn="l"/>
            <a:r>
              <a:rPr lang="en-US" b="1" dirty="0"/>
              <a:t>Distinctive Features (McReynolds &amp; Bennett, 1972):</a:t>
            </a:r>
          </a:p>
          <a:p>
            <a:pPr algn="l"/>
            <a:r>
              <a:rPr lang="en-US" dirty="0"/>
              <a:t>is a phonological approach based on the theory that speech sounds can be </a:t>
            </a:r>
            <a:r>
              <a:rPr lang="en-US" dirty="0" err="1"/>
              <a:t>idefined</a:t>
            </a:r>
            <a:r>
              <a:rPr lang="en-US" dirty="0"/>
              <a:t> in terms of articulatory patterns and acoustic properties.</a:t>
            </a:r>
          </a:p>
          <a:p>
            <a:pPr algn="l"/>
            <a:r>
              <a:rPr lang="en-US" dirty="0"/>
              <a:t>Sounds are usually analyzed according to three basic feature categories: place, manner, and voicing.</a:t>
            </a:r>
          </a:p>
          <a:p>
            <a:pPr algn="l"/>
            <a:r>
              <a:rPr lang="en-US" dirty="0"/>
              <a:t>The clinician selects a feature for training (e.g., </a:t>
            </a:r>
            <a:r>
              <a:rPr lang="en-US" dirty="0" err="1"/>
              <a:t>continuancy</a:t>
            </a:r>
            <a:r>
              <a:rPr lang="en-US" dirty="0"/>
              <a:t>) and presents syllable or</a:t>
            </a:r>
          </a:p>
          <a:p>
            <a:pPr algn="l"/>
            <a:r>
              <a:rPr lang="en-US" dirty="0"/>
              <a:t>word pairs that contrast presence with absence of the feature (e.g., /</a:t>
            </a:r>
            <a:r>
              <a:rPr lang="en-US" dirty="0" err="1"/>
              <a:t>fo</a:t>
            </a:r>
            <a:r>
              <a:rPr lang="en-US" dirty="0"/>
              <a:t>/ versus /</a:t>
            </a:r>
            <a:r>
              <a:rPr lang="en-US" dirty="0" err="1"/>
              <a:t>po</a:t>
            </a:r>
            <a:r>
              <a:rPr lang="en-US" dirty="0"/>
              <a:t>/). After</a:t>
            </a:r>
          </a:p>
          <a:p>
            <a:pPr algn="l"/>
            <a:r>
              <a:rPr lang="en-US" dirty="0"/>
              <a:t>establishing the feature contrast in auditory discrimination activities, the clinician moves</a:t>
            </a:r>
          </a:p>
          <a:p>
            <a:pPr algn="l"/>
            <a:r>
              <a:rPr lang="en-US" dirty="0"/>
              <a:t>therapy through the traditional speech production hierarchy from isolation/syllables</a:t>
            </a:r>
          </a:p>
          <a:p>
            <a:pPr algn="l"/>
            <a:r>
              <a:rPr lang="en-US" dirty="0"/>
              <a:t>through conversation</a:t>
            </a:r>
          </a:p>
        </p:txBody>
      </p:sp>
    </p:spTree>
    <p:extLst>
      <p:ext uri="{BB962C8B-B14F-4D97-AF65-F5344CB8AC3E}">
        <p14:creationId xmlns:p14="http://schemas.microsoft.com/office/powerpoint/2010/main" val="2545627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a:r>
              <a:rPr lang="en-US" sz="2000" dirty="0"/>
              <a:t>Referrer to page 110 for distinctive features analysis chart </a:t>
            </a:r>
          </a:p>
        </p:txBody>
      </p:sp>
      <p:pic>
        <p:nvPicPr>
          <p:cNvPr id="1026" name="Picture 2" descr="https://scontent.fjrs4-1.fna.fbcdn.net/v/t1.15752-9/81902860_905910003140509_2385864211352780800_n.jpg?_nc_cat=106&amp;_nc_oc=AQk4ujK2GjNOlThfZ5XxiVn5ET6uq2s-c4EsC1i_FY_PjB54rBp9J5hkYZvhOHgaJBw&amp;_nc_ht=scontent.fjrs4-1.fna&amp;oh=f96fe72b247db3ef608379e0b45dcddd&amp;oe=5EA8852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49501" y="1748348"/>
            <a:ext cx="6604000" cy="45730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7422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a:r>
              <a:rPr lang="en-US" sz="3200" dirty="0"/>
              <a:t>Paired Oppositions—Minimal and Maximal (Weiner, 1981</a:t>
            </a:r>
          </a:p>
        </p:txBody>
      </p:sp>
      <p:sp>
        <p:nvSpPr>
          <p:cNvPr id="3" name="عنصر نائب للمحتوى 2"/>
          <p:cNvSpPr>
            <a:spLocks noGrp="1"/>
          </p:cNvSpPr>
          <p:nvPr>
            <p:ph idx="1"/>
          </p:nvPr>
        </p:nvSpPr>
        <p:spPr/>
        <p:txBody>
          <a:bodyPr>
            <a:normAutofit/>
          </a:bodyPr>
          <a:lstStyle/>
          <a:p>
            <a:pPr algn="l"/>
            <a:r>
              <a:rPr lang="en-US" dirty="0"/>
              <a:t>These phonologically based approaches target phonemic contrasts (</a:t>
            </a:r>
            <a:r>
              <a:rPr lang="en-US" dirty="0" err="1"/>
              <a:t>errored</a:t>
            </a:r>
            <a:r>
              <a:rPr lang="en-US" dirty="0"/>
              <a:t> versus correct) that signal differences in meaning between two words.</a:t>
            </a:r>
          </a:p>
          <a:p>
            <a:pPr algn="l"/>
            <a:r>
              <a:rPr lang="en-US" dirty="0"/>
              <a:t>This approach emphasizes the use of the child’s communication success or breakdown to teach target sound productions.</a:t>
            </a:r>
          </a:p>
          <a:p>
            <a:pPr algn="l"/>
            <a:r>
              <a:rPr lang="en-US" dirty="0"/>
              <a:t>Minimal opposition pairs differ in only one feature of sound production (e.g., </a:t>
            </a:r>
            <a:r>
              <a:rPr lang="en-US" i="1" dirty="0"/>
              <a:t>ban </a:t>
            </a:r>
            <a:r>
              <a:rPr lang="en-US" dirty="0"/>
              <a:t>versus </a:t>
            </a:r>
            <a:r>
              <a:rPr lang="en-US" i="1" dirty="0"/>
              <a:t>pan </a:t>
            </a:r>
            <a:r>
              <a:rPr lang="en-US" dirty="0"/>
              <a:t>differ only in voicing) and are generally used with children who demonstrate relatively fewer errors, primarily characterized by sound substitutions.</a:t>
            </a:r>
          </a:p>
          <a:p>
            <a:pPr algn="l"/>
            <a:r>
              <a:rPr lang="en-US" dirty="0"/>
              <a:t>Maximal opposition word pairs differ in several features (e.g., </a:t>
            </a:r>
            <a:r>
              <a:rPr lang="en-US" i="1" dirty="0"/>
              <a:t>sad </a:t>
            </a:r>
            <a:r>
              <a:rPr lang="en-US" dirty="0"/>
              <a:t>and </a:t>
            </a:r>
            <a:r>
              <a:rPr lang="en-US" i="1" dirty="0"/>
              <a:t>bad </a:t>
            </a:r>
            <a:r>
              <a:rPr lang="en-US" dirty="0"/>
              <a:t>vary in place, manner, and voicing) and are generally used with children who display a larger number of errors that also include omissions and distortions . </a:t>
            </a:r>
          </a:p>
          <a:p>
            <a:pPr algn="l"/>
            <a:endParaRPr lang="en-US" dirty="0"/>
          </a:p>
        </p:txBody>
      </p:sp>
    </p:spTree>
    <p:extLst>
      <p:ext uri="{BB962C8B-B14F-4D97-AF65-F5344CB8AC3E}">
        <p14:creationId xmlns:p14="http://schemas.microsoft.com/office/powerpoint/2010/main" val="828713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شرائح بتصميم فقاعات">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alpha val="80000"/>
              </a:schemeClr>
            </a:gs>
            <a:gs pos="0">
              <a:schemeClr val="phClr">
                <a:lumMod val="40000"/>
                <a:lumOff val="60000"/>
                <a:alpha val="80000"/>
              </a:schemeClr>
            </a:gs>
          </a:gsLst>
          <a:path path="circle">
            <a:fillToRect l="50000" t="50000" r="50000" b="50000"/>
          </a:path>
        </a:gradFill>
        <a:gradFill rotWithShape="1">
          <a:gsLst>
            <a:gs pos="0">
              <a:schemeClr val="phClr">
                <a:lumMod val="20000"/>
                <a:lumOff val="80000"/>
                <a:alpha val="59000"/>
              </a:schemeClr>
            </a:gs>
            <a:gs pos="40000">
              <a:schemeClr val="phClr">
                <a:lumMod val="20000"/>
                <a:lumOff val="80000"/>
                <a:alpha val="66000"/>
              </a:schemeClr>
            </a:gs>
            <a:gs pos="100000">
              <a:schemeClr val="phClr">
                <a:lumMod val="40000"/>
                <a:lumOff val="60000"/>
              </a:schemeClr>
            </a:gs>
          </a:gsLst>
          <a:path path="circle">
            <a:fillToRect l="50000" t="-80000" r="50000" b="180000"/>
          </a:path>
        </a:gradFill>
      </a:bgFillStyleLst>
    </a:fmtScheme>
  </a:themeElements>
  <a:objectDefaults>
    <a:spDef>
      <a:spPr/>
      <a:bodyPr rtlCol="0" anchor="ctr"/>
      <a:lstStyle>
        <a:defPPr algn="ctr">
          <a:defRPr dirty="0"/>
        </a:defPPr>
      </a:lstStyle>
      <a:style>
        <a:lnRef idx="0">
          <a:schemeClr val="accent2"/>
        </a:lnRef>
        <a:fillRef idx="3">
          <a:schemeClr val="accent2"/>
        </a:fillRef>
        <a:effectRef idx="3">
          <a:schemeClr val="accent2"/>
        </a:effectRef>
        <a:fontRef idx="minor">
          <a:schemeClr val="lt1"/>
        </a:fontRef>
      </a:style>
    </a:spDef>
    <a:lnDef>
      <a:spPr/>
      <a:bodyPr/>
      <a:lstStyle/>
      <a:style>
        <a:lnRef idx="1">
          <a:schemeClr val="dk1"/>
        </a:lnRef>
        <a:fillRef idx="0">
          <a:schemeClr val="dk1"/>
        </a:fillRef>
        <a:effectRef idx="0">
          <a:schemeClr val="dk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Office_16224390_TF03460638" id="{D54AB4C2-74DA-414D-92EF-11FB7B875AA6}" vid="{ACE4B786-8B6B-4D86-900B-2216CAB5F609}"/>
    </a:ext>
  </a:extLst>
</a:theme>
</file>

<file path=ppt/theme/theme2.xml><?xml version="1.0" encoding="utf-8"?>
<a:theme xmlns:a="http://schemas.openxmlformats.org/drawingml/2006/main" name="نسق Offic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شرائح بتصميم فقاعات</Template>
  <TotalTime>1384</TotalTime>
  <Words>3845</Words>
  <Application>Microsoft Office PowerPoint</Application>
  <PresentationFormat>Widescreen</PresentationFormat>
  <Paragraphs>279</Paragraphs>
  <Slides>40</Slides>
  <Notes>2</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شرائح بتصميم فقاعات</vt:lpstr>
      <vt:lpstr>Intervention for articulation and phonology in children </vt:lpstr>
      <vt:lpstr>PowerPoint Presentation</vt:lpstr>
      <vt:lpstr>Articulation disorders can be classified as functional or organic in nature.</vt:lpstr>
      <vt:lpstr>TREATMENT APPROACHES: </vt:lpstr>
      <vt:lpstr>PowerPoint Presentation</vt:lpstr>
      <vt:lpstr>Motor-Kinesthetic (Stinchfield-Hawk &amp; Young, 1938)</vt:lpstr>
      <vt:lpstr> PROMT : is a multidimensional approach that incorporates three main domains:1)  motor-sensory, 2)cognitive-linguistic 3) and social-emotional</vt:lpstr>
      <vt:lpstr>Referrer to page 110 for distinctive features analysis chart </vt:lpstr>
      <vt:lpstr>Paired Oppositions—Minimal and Maximal (Weiner, 1981</vt:lpstr>
      <vt:lpstr>Four major steps are commonly used with this approach: </vt:lpstr>
      <vt:lpstr>Phonological Processes: </vt:lpstr>
      <vt:lpstr>PowerPoint Presentation</vt:lpstr>
      <vt:lpstr>CYCLES APPROACH : </vt:lpstr>
      <vt:lpstr>Core Vocabulary (Dodd, Holm, Crosbie, &amp; McIntosh, 2010) </vt:lpstr>
      <vt:lpstr>Metaphon </vt:lpstr>
      <vt:lpstr>O R A L - M O T O R C O N S I D E R AT I O N S</vt:lpstr>
      <vt:lpstr>Approach basic rationales: </vt:lpstr>
      <vt:lpstr>Factors affecting this approach :  (but are not limited to) : 1- age,2-  type of disorder,3- severity of impairment,4- number and type of speech error, and individual responsiveness to this treatment approach.5-  </vt:lpstr>
      <vt:lpstr>The basic goals of an oral-motor therapy program for improving speech intelligibility </vt:lpstr>
      <vt:lpstr>Hierarchy of Oral-Motor Treatment Steps</vt:lpstr>
      <vt:lpstr>PowerPoint Presentation</vt:lpstr>
      <vt:lpstr>R E AT M E N T E F F I C A C Y A N D E V I D E N C E - B A S E D P R A C T I C E</vt:lpstr>
      <vt:lpstr>An evidence-based practice (EBP) approach to treatment comprises three basic elements: (1) scientific research, (2) clinical expertise, and (3) client/family values.</vt:lpstr>
      <vt:lpstr>Non developmental : </vt:lpstr>
      <vt:lpstr>Phonological ■■ Patterns of initial consonant deletion and glottal replacement of medial consonants tend to contribute significantly to listener perception of unintelligibility</vt:lpstr>
      <vt:lpstr>PowerPoint Presentation</vt:lpstr>
      <vt:lpstr>PowerPoint Presentation</vt:lpstr>
      <vt:lpstr>PowerPoint Presentation</vt:lpstr>
      <vt:lpstr>Following is a profile of the speech sound errors in children with cleft palates: </vt:lpstr>
      <vt:lpstr>PowerPoint Presentation</vt:lpstr>
      <vt:lpstr>Hearing impairment : </vt:lpstr>
      <vt:lpstr>Speech intelligibility is also significantly affected by several other factors, including age of onset, configuration of hearing loss, age of identification, and degree of linguistic complexity , important factors include the age at which appropriate amplification is fitted, the type and amount of habilitation</vt:lpstr>
      <vt:lpstr>There are three basic approaches to instruction for children with hearing impairment: oral, manual, and total communication </vt:lpstr>
      <vt:lpstr>PowerPoint Presentation</vt:lpstr>
      <vt:lpstr>Childhood Apraxia of Speech</vt:lpstr>
      <vt:lpstr>PowerPoint Presentation</vt:lpstr>
      <vt:lpstr>In general, these children demonstrate receptive language abilities that are significantly superior to their speech production skills and may exhibit an accompanying oral apraxia</vt:lpstr>
      <vt:lpstr>PowerPoint Presentation</vt:lpstr>
      <vt:lpstr>basic factors to be considered in developing treatment programming for this population includes the following: </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Intervention for articulation and phonology in children </dc:title>
  <dc:creator>hiba Ramadan</dc:creator>
  <cp:lastModifiedBy>hiba Ramadan</cp:lastModifiedBy>
  <cp:revision>87</cp:revision>
  <dcterms:created xsi:type="dcterms:W3CDTF">2020-01-09T20:56:19Z</dcterms:created>
  <dcterms:modified xsi:type="dcterms:W3CDTF">2020-01-16T20:03:15Z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74069200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