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3" d="100"/>
          <a:sy n="63" d="100"/>
        </p:scale>
        <p:origin x="80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2B6AFE9-C94D-4F3C-9717-EFC5412CD525}" type="datetimeFigureOut">
              <a:rPr lang="en-IL" smtClean="0"/>
              <a:t>22/12/2024</a:t>
            </a:fld>
            <a:endParaRPr lang="en-IL"/>
          </a:p>
        </p:txBody>
      </p:sp>
      <p:sp>
        <p:nvSpPr>
          <p:cNvPr id="5" name="Footer Placeholder 4"/>
          <p:cNvSpPr>
            <a:spLocks noGrp="1"/>
          </p:cNvSpPr>
          <p:nvPr>
            <p:ph type="ftr" sz="quarter" idx="11"/>
          </p:nvPr>
        </p:nvSpPr>
        <p:spPr/>
        <p:txBody>
          <a:bodyPr/>
          <a:lstStyle/>
          <a:p>
            <a:endParaRPr lang="en-IL"/>
          </a:p>
        </p:txBody>
      </p:sp>
      <p:sp>
        <p:nvSpPr>
          <p:cNvPr id="6" name="Slide Number Placeholder 5"/>
          <p:cNvSpPr>
            <a:spLocks noGrp="1"/>
          </p:cNvSpPr>
          <p:nvPr>
            <p:ph type="sldNum" sz="quarter" idx="12"/>
          </p:nvPr>
        </p:nvSpPr>
        <p:spPr/>
        <p:txBody>
          <a:bodyPr/>
          <a:lstStyle/>
          <a:p>
            <a:fld id="{0730C56F-1352-493D-8886-04DE9E0F8FF2}" type="slidenum">
              <a:rPr lang="en-IL" smtClean="0"/>
              <a:t>‹#›</a:t>
            </a:fld>
            <a:endParaRPr lang="en-IL"/>
          </a:p>
        </p:txBody>
      </p:sp>
    </p:spTree>
    <p:extLst>
      <p:ext uri="{BB962C8B-B14F-4D97-AF65-F5344CB8AC3E}">
        <p14:creationId xmlns:p14="http://schemas.microsoft.com/office/powerpoint/2010/main" val="23219208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2B6AFE9-C94D-4F3C-9717-EFC5412CD525}" type="datetimeFigureOut">
              <a:rPr lang="en-IL" smtClean="0"/>
              <a:t>22/12/2024</a:t>
            </a:fld>
            <a:endParaRPr lang="en-IL"/>
          </a:p>
        </p:txBody>
      </p:sp>
      <p:sp>
        <p:nvSpPr>
          <p:cNvPr id="5" name="Footer Placeholder 4"/>
          <p:cNvSpPr>
            <a:spLocks noGrp="1"/>
          </p:cNvSpPr>
          <p:nvPr>
            <p:ph type="ftr" sz="quarter" idx="11"/>
          </p:nvPr>
        </p:nvSpPr>
        <p:spPr/>
        <p:txBody>
          <a:bodyPr/>
          <a:lstStyle/>
          <a:p>
            <a:endParaRPr lang="en-IL"/>
          </a:p>
        </p:txBody>
      </p:sp>
      <p:sp>
        <p:nvSpPr>
          <p:cNvPr id="6" name="Slide Number Placeholder 5"/>
          <p:cNvSpPr>
            <a:spLocks noGrp="1"/>
          </p:cNvSpPr>
          <p:nvPr>
            <p:ph type="sldNum" sz="quarter" idx="12"/>
          </p:nvPr>
        </p:nvSpPr>
        <p:spPr/>
        <p:txBody>
          <a:bodyPr/>
          <a:lstStyle/>
          <a:p>
            <a:fld id="{0730C56F-1352-493D-8886-04DE9E0F8FF2}" type="slidenum">
              <a:rPr lang="en-IL" smtClean="0"/>
              <a:t>‹#›</a:t>
            </a:fld>
            <a:endParaRPr lang="en-IL"/>
          </a:p>
        </p:txBody>
      </p:sp>
    </p:spTree>
    <p:extLst>
      <p:ext uri="{BB962C8B-B14F-4D97-AF65-F5344CB8AC3E}">
        <p14:creationId xmlns:p14="http://schemas.microsoft.com/office/powerpoint/2010/main" val="20175639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2B6AFE9-C94D-4F3C-9717-EFC5412CD525}" type="datetimeFigureOut">
              <a:rPr lang="en-IL" smtClean="0"/>
              <a:t>22/12/2024</a:t>
            </a:fld>
            <a:endParaRPr lang="en-IL"/>
          </a:p>
        </p:txBody>
      </p:sp>
      <p:sp>
        <p:nvSpPr>
          <p:cNvPr id="5" name="Footer Placeholder 4"/>
          <p:cNvSpPr>
            <a:spLocks noGrp="1"/>
          </p:cNvSpPr>
          <p:nvPr>
            <p:ph type="ftr" sz="quarter" idx="11"/>
          </p:nvPr>
        </p:nvSpPr>
        <p:spPr/>
        <p:txBody>
          <a:bodyPr/>
          <a:lstStyle/>
          <a:p>
            <a:endParaRPr lang="en-IL"/>
          </a:p>
        </p:txBody>
      </p:sp>
      <p:sp>
        <p:nvSpPr>
          <p:cNvPr id="6" name="Slide Number Placeholder 5"/>
          <p:cNvSpPr>
            <a:spLocks noGrp="1"/>
          </p:cNvSpPr>
          <p:nvPr>
            <p:ph type="sldNum" sz="quarter" idx="12"/>
          </p:nvPr>
        </p:nvSpPr>
        <p:spPr/>
        <p:txBody>
          <a:bodyPr/>
          <a:lstStyle/>
          <a:p>
            <a:fld id="{0730C56F-1352-493D-8886-04DE9E0F8FF2}" type="slidenum">
              <a:rPr lang="en-IL" smtClean="0"/>
              <a:t>‹#›</a:t>
            </a:fld>
            <a:endParaRPr lang="en-IL"/>
          </a:p>
        </p:txBody>
      </p:sp>
    </p:spTree>
    <p:extLst>
      <p:ext uri="{BB962C8B-B14F-4D97-AF65-F5344CB8AC3E}">
        <p14:creationId xmlns:p14="http://schemas.microsoft.com/office/powerpoint/2010/main" val="822617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2B6AFE9-C94D-4F3C-9717-EFC5412CD525}" type="datetimeFigureOut">
              <a:rPr lang="en-IL" smtClean="0"/>
              <a:t>22/12/2024</a:t>
            </a:fld>
            <a:endParaRPr lang="en-IL"/>
          </a:p>
        </p:txBody>
      </p:sp>
      <p:sp>
        <p:nvSpPr>
          <p:cNvPr id="5" name="Footer Placeholder 4"/>
          <p:cNvSpPr>
            <a:spLocks noGrp="1"/>
          </p:cNvSpPr>
          <p:nvPr>
            <p:ph type="ftr" sz="quarter" idx="11"/>
          </p:nvPr>
        </p:nvSpPr>
        <p:spPr/>
        <p:txBody>
          <a:bodyPr/>
          <a:lstStyle/>
          <a:p>
            <a:endParaRPr lang="en-IL"/>
          </a:p>
        </p:txBody>
      </p:sp>
      <p:sp>
        <p:nvSpPr>
          <p:cNvPr id="6" name="Slide Number Placeholder 5"/>
          <p:cNvSpPr>
            <a:spLocks noGrp="1"/>
          </p:cNvSpPr>
          <p:nvPr>
            <p:ph type="sldNum" sz="quarter" idx="12"/>
          </p:nvPr>
        </p:nvSpPr>
        <p:spPr/>
        <p:txBody>
          <a:bodyPr/>
          <a:lstStyle/>
          <a:p>
            <a:fld id="{0730C56F-1352-493D-8886-04DE9E0F8FF2}" type="slidenum">
              <a:rPr lang="en-IL" smtClean="0"/>
              <a:t>‹#›</a:t>
            </a:fld>
            <a:endParaRPr lang="en-IL"/>
          </a:p>
        </p:txBody>
      </p:sp>
    </p:spTree>
    <p:extLst>
      <p:ext uri="{BB962C8B-B14F-4D97-AF65-F5344CB8AC3E}">
        <p14:creationId xmlns:p14="http://schemas.microsoft.com/office/powerpoint/2010/main" val="4747704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2B6AFE9-C94D-4F3C-9717-EFC5412CD525}" type="datetimeFigureOut">
              <a:rPr lang="en-IL" smtClean="0"/>
              <a:t>22/12/2024</a:t>
            </a:fld>
            <a:endParaRPr lang="en-IL"/>
          </a:p>
        </p:txBody>
      </p:sp>
      <p:sp>
        <p:nvSpPr>
          <p:cNvPr id="5" name="Footer Placeholder 4"/>
          <p:cNvSpPr>
            <a:spLocks noGrp="1"/>
          </p:cNvSpPr>
          <p:nvPr>
            <p:ph type="ftr" sz="quarter" idx="11"/>
          </p:nvPr>
        </p:nvSpPr>
        <p:spPr/>
        <p:txBody>
          <a:bodyPr/>
          <a:lstStyle/>
          <a:p>
            <a:endParaRPr lang="en-IL"/>
          </a:p>
        </p:txBody>
      </p:sp>
      <p:sp>
        <p:nvSpPr>
          <p:cNvPr id="6" name="Slide Number Placeholder 5"/>
          <p:cNvSpPr>
            <a:spLocks noGrp="1"/>
          </p:cNvSpPr>
          <p:nvPr>
            <p:ph type="sldNum" sz="quarter" idx="12"/>
          </p:nvPr>
        </p:nvSpPr>
        <p:spPr/>
        <p:txBody>
          <a:bodyPr/>
          <a:lstStyle/>
          <a:p>
            <a:fld id="{0730C56F-1352-493D-8886-04DE9E0F8FF2}" type="slidenum">
              <a:rPr lang="en-IL" smtClean="0"/>
              <a:t>‹#›</a:t>
            </a:fld>
            <a:endParaRPr lang="en-IL"/>
          </a:p>
        </p:txBody>
      </p:sp>
    </p:spTree>
    <p:extLst>
      <p:ext uri="{BB962C8B-B14F-4D97-AF65-F5344CB8AC3E}">
        <p14:creationId xmlns:p14="http://schemas.microsoft.com/office/powerpoint/2010/main" val="2131047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2B6AFE9-C94D-4F3C-9717-EFC5412CD525}" type="datetimeFigureOut">
              <a:rPr lang="en-IL" smtClean="0"/>
              <a:t>22/12/2024</a:t>
            </a:fld>
            <a:endParaRPr lang="en-IL"/>
          </a:p>
        </p:txBody>
      </p:sp>
      <p:sp>
        <p:nvSpPr>
          <p:cNvPr id="6" name="Footer Placeholder 5"/>
          <p:cNvSpPr>
            <a:spLocks noGrp="1"/>
          </p:cNvSpPr>
          <p:nvPr>
            <p:ph type="ftr" sz="quarter" idx="11"/>
          </p:nvPr>
        </p:nvSpPr>
        <p:spPr/>
        <p:txBody>
          <a:bodyPr/>
          <a:lstStyle/>
          <a:p>
            <a:endParaRPr lang="en-IL"/>
          </a:p>
        </p:txBody>
      </p:sp>
      <p:sp>
        <p:nvSpPr>
          <p:cNvPr id="7" name="Slide Number Placeholder 6"/>
          <p:cNvSpPr>
            <a:spLocks noGrp="1"/>
          </p:cNvSpPr>
          <p:nvPr>
            <p:ph type="sldNum" sz="quarter" idx="12"/>
          </p:nvPr>
        </p:nvSpPr>
        <p:spPr/>
        <p:txBody>
          <a:bodyPr/>
          <a:lstStyle/>
          <a:p>
            <a:fld id="{0730C56F-1352-493D-8886-04DE9E0F8FF2}" type="slidenum">
              <a:rPr lang="en-IL" smtClean="0"/>
              <a:t>‹#›</a:t>
            </a:fld>
            <a:endParaRPr lang="en-IL"/>
          </a:p>
        </p:txBody>
      </p:sp>
    </p:spTree>
    <p:extLst>
      <p:ext uri="{BB962C8B-B14F-4D97-AF65-F5344CB8AC3E}">
        <p14:creationId xmlns:p14="http://schemas.microsoft.com/office/powerpoint/2010/main" val="19030735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2B6AFE9-C94D-4F3C-9717-EFC5412CD525}" type="datetimeFigureOut">
              <a:rPr lang="en-IL" smtClean="0"/>
              <a:t>22/12/2024</a:t>
            </a:fld>
            <a:endParaRPr lang="en-IL"/>
          </a:p>
        </p:txBody>
      </p:sp>
      <p:sp>
        <p:nvSpPr>
          <p:cNvPr id="8" name="Footer Placeholder 7"/>
          <p:cNvSpPr>
            <a:spLocks noGrp="1"/>
          </p:cNvSpPr>
          <p:nvPr>
            <p:ph type="ftr" sz="quarter" idx="11"/>
          </p:nvPr>
        </p:nvSpPr>
        <p:spPr/>
        <p:txBody>
          <a:bodyPr/>
          <a:lstStyle/>
          <a:p>
            <a:endParaRPr lang="en-IL"/>
          </a:p>
        </p:txBody>
      </p:sp>
      <p:sp>
        <p:nvSpPr>
          <p:cNvPr id="9" name="Slide Number Placeholder 8"/>
          <p:cNvSpPr>
            <a:spLocks noGrp="1"/>
          </p:cNvSpPr>
          <p:nvPr>
            <p:ph type="sldNum" sz="quarter" idx="12"/>
          </p:nvPr>
        </p:nvSpPr>
        <p:spPr/>
        <p:txBody>
          <a:bodyPr/>
          <a:lstStyle/>
          <a:p>
            <a:fld id="{0730C56F-1352-493D-8886-04DE9E0F8FF2}" type="slidenum">
              <a:rPr lang="en-IL" smtClean="0"/>
              <a:t>‹#›</a:t>
            </a:fld>
            <a:endParaRPr lang="en-IL"/>
          </a:p>
        </p:txBody>
      </p:sp>
    </p:spTree>
    <p:extLst>
      <p:ext uri="{BB962C8B-B14F-4D97-AF65-F5344CB8AC3E}">
        <p14:creationId xmlns:p14="http://schemas.microsoft.com/office/powerpoint/2010/main" val="42353794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2B6AFE9-C94D-4F3C-9717-EFC5412CD525}" type="datetimeFigureOut">
              <a:rPr lang="en-IL" smtClean="0"/>
              <a:t>22/12/2024</a:t>
            </a:fld>
            <a:endParaRPr lang="en-IL"/>
          </a:p>
        </p:txBody>
      </p:sp>
      <p:sp>
        <p:nvSpPr>
          <p:cNvPr id="4" name="Footer Placeholder 3"/>
          <p:cNvSpPr>
            <a:spLocks noGrp="1"/>
          </p:cNvSpPr>
          <p:nvPr>
            <p:ph type="ftr" sz="quarter" idx="11"/>
          </p:nvPr>
        </p:nvSpPr>
        <p:spPr/>
        <p:txBody>
          <a:bodyPr/>
          <a:lstStyle/>
          <a:p>
            <a:endParaRPr lang="en-IL"/>
          </a:p>
        </p:txBody>
      </p:sp>
      <p:sp>
        <p:nvSpPr>
          <p:cNvPr id="5" name="Slide Number Placeholder 4"/>
          <p:cNvSpPr>
            <a:spLocks noGrp="1"/>
          </p:cNvSpPr>
          <p:nvPr>
            <p:ph type="sldNum" sz="quarter" idx="12"/>
          </p:nvPr>
        </p:nvSpPr>
        <p:spPr/>
        <p:txBody>
          <a:bodyPr/>
          <a:lstStyle/>
          <a:p>
            <a:fld id="{0730C56F-1352-493D-8886-04DE9E0F8FF2}" type="slidenum">
              <a:rPr lang="en-IL" smtClean="0"/>
              <a:t>‹#›</a:t>
            </a:fld>
            <a:endParaRPr lang="en-IL"/>
          </a:p>
        </p:txBody>
      </p:sp>
    </p:spTree>
    <p:extLst>
      <p:ext uri="{BB962C8B-B14F-4D97-AF65-F5344CB8AC3E}">
        <p14:creationId xmlns:p14="http://schemas.microsoft.com/office/powerpoint/2010/main" val="2446559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B6AFE9-C94D-4F3C-9717-EFC5412CD525}" type="datetimeFigureOut">
              <a:rPr lang="en-IL" smtClean="0"/>
              <a:t>22/12/2024</a:t>
            </a:fld>
            <a:endParaRPr lang="en-IL"/>
          </a:p>
        </p:txBody>
      </p:sp>
      <p:sp>
        <p:nvSpPr>
          <p:cNvPr id="3" name="Footer Placeholder 2"/>
          <p:cNvSpPr>
            <a:spLocks noGrp="1"/>
          </p:cNvSpPr>
          <p:nvPr>
            <p:ph type="ftr" sz="quarter" idx="11"/>
          </p:nvPr>
        </p:nvSpPr>
        <p:spPr/>
        <p:txBody>
          <a:bodyPr/>
          <a:lstStyle/>
          <a:p>
            <a:endParaRPr lang="en-IL"/>
          </a:p>
        </p:txBody>
      </p:sp>
      <p:sp>
        <p:nvSpPr>
          <p:cNvPr id="4" name="Slide Number Placeholder 3"/>
          <p:cNvSpPr>
            <a:spLocks noGrp="1"/>
          </p:cNvSpPr>
          <p:nvPr>
            <p:ph type="sldNum" sz="quarter" idx="12"/>
          </p:nvPr>
        </p:nvSpPr>
        <p:spPr/>
        <p:txBody>
          <a:bodyPr/>
          <a:lstStyle/>
          <a:p>
            <a:fld id="{0730C56F-1352-493D-8886-04DE9E0F8FF2}" type="slidenum">
              <a:rPr lang="en-IL" smtClean="0"/>
              <a:t>‹#›</a:t>
            </a:fld>
            <a:endParaRPr lang="en-IL"/>
          </a:p>
        </p:txBody>
      </p:sp>
    </p:spTree>
    <p:extLst>
      <p:ext uri="{BB962C8B-B14F-4D97-AF65-F5344CB8AC3E}">
        <p14:creationId xmlns:p14="http://schemas.microsoft.com/office/powerpoint/2010/main" val="2147120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2B6AFE9-C94D-4F3C-9717-EFC5412CD525}" type="datetimeFigureOut">
              <a:rPr lang="en-IL" smtClean="0"/>
              <a:t>22/12/2024</a:t>
            </a:fld>
            <a:endParaRPr lang="en-IL"/>
          </a:p>
        </p:txBody>
      </p:sp>
      <p:sp>
        <p:nvSpPr>
          <p:cNvPr id="6" name="Footer Placeholder 5"/>
          <p:cNvSpPr>
            <a:spLocks noGrp="1"/>
          </p:cNvSpPr>
          <p:nvPr>
            <p:ph type="ftr" sz="quarter" idx="11"/>
          </p:nvPr>
        </p:nvSpPr>
        <p:spPr/>
        <p:txBody>
          <a:bodyPr/>
          <a:lstStyle/>
          <a:p>
            <a:endParaRPr lang="en-IL"/>
          </a:p>
        </p:txBody>
      </p:sp>
      <p:sp>
        <p:nvSpPr>
          <p:cNvPr id="7" name="Slide Number Placeholder 6"/>
          <p:cNvSpPr>
            <a:spLocks noGrp="1"/>
          </p:cNvSpPr>
          <p:nvPr>
            <p:ph type="sldNum" sz="quarter" idx="12"/>
          </p:nvPr>
        </p:nvSpPr>
        <p:spPr/>
        <p:txBody>
          <a:bodyPr/>
          <a:lstStyle/>
          <a:p>
            <a:fld id="{0730C56F-1352-493D-8886-04DE9E0F8FF2}" type="slidenum">
              <a:rPr lang="en-IL" smtClean="0"/>
              <a:t>‹#›</a:t>
            </a:fld>
            <a:endParaRPr lang="en-IL"/>
          </a:p>
        </p:txBody>
      </p:sp>
    </p:spTree>
    <p:extLst>
      <p:ext uri="{BB962C8B-B14F-4D97-AF65-F5344CB8AC3E}">
        <p14:creationId xmlns:p14="http://schemas.microsoft.com/office/powerpoint/2010/main" val="4129168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2B6AFE9-C94D-4F3C-9717-EFC5412CD525}" type="datetimeFigureOut">
              <a:rPr lang="en-IL" smtClean="0"/>
              <a:t>22/12/2024</a:t>
            </a:fld>
            <a:endParaRPr lang="en-IL"/>
          </a:p>
        </p:txBody>
      </p:sp>
      <p:sp>
        <p:nvSpPr>
          <p:cNvPr id="6" name="Footer Placeholder 5"/>
          <p:cNvSpPr>
            <a:spLocks noGrp="1"/>
          </p:cNvSpPr>
          <p:nvPr>
            <p:ph type="ftr" sz="quarter" idx="11"/>
          </p:nvPr>
        </p:nvSpPr>
        <p:spPr/>
        <p:txBody>
          <a:bodyPr/>
          <a:lstStyle/>
          <a:p>
            <a:endParaRPr lang="en-IL"/>
          </a:p>
        </p:txBody>
      </p:sp>
      <p:sp>
        <p:nvSpPr>
          <p:cNvPr id="7" name="Slide Number Placeholder 6"/>
          <p:cNvSpPr>
            <a:spLocks noGrp="1"/>
          </p:cNvSpPr>
          <p:nvPr>
            <p:ph type="sldNum" sz="quarter" idx="12"/>
          </p:nvPr>
        </p:nvSpPr>
        <p:spPr/>
        <p:txBody>
          <a:bodyPr/>
          <a:lstStyle/>
          <a:p>
            <a:fld id="{0730C56F-1352-493D-8886-04DE9E0F8FF2}" type="slidenum">
              <a:rPr lang="en-IL" smtClean="0"/>
              <a:t>‹#›</a:t>
            </a:fld>
            <a:endParaRPr lang="en-IL"/>
          </a:p>
        </p:txBody>
      </p:sp>
    </p:spTree>
    <p:extLst>
      <p:ext uri="{BB962C8B-B14F-4D97-AF65-F5344CB8AC3E}">
        <p14:creationId xmlns:p14="http://schemas.microsoft.com/office/powerpoint/2010/main" val="27672221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B6AFE9-C94D-4F3C-9717-EFC5412CD525}" type="datetimeFigureOut">
              <a:rPr lang="en-IL" smtClean="0"/>
              <a:t>22/12/2024</a:t>
            </a:fld>
            <a:endParaRPr lang="en-IL"/>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L"/>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30C56F-1352-493D-8886-04DE9E0F8FF2}" type="slidenum">
              <a:rPr lang="en-IL" smtClean="0"/>
              <a:t>‹#›</a:t>
            </a:fld>
            <a:endParaRPr lang="en-IL"/>
          </a:p>
        </p:txBody>
      </p:sp>
    </p:spTree>
    <p:extLst>
      <p:ext uri="{BB962C8B-B14F-4D97-AF65-F5344CB8AC3E}">
        <p14:creationId xmlns:p14="http://schemas.microsoft.com/office/powerpoint/2010/main" val="88272647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8BC64-7C3B-4034-A3B8-4833D567F026}"/>
              </a:ext>
            </a:extLst>
          </p:cNvPr>
          <p:cNvSpPr>
            <a:spLocks noGrp="1"/>
          </p:cNvSpPr>
          <p:nvPr>
            <p:ph type="ctrTitle"/>
          </p:nvPr>
        </p:nvSpPr>
        <p:spPr/>
        <p:txBody>
          <a:bodyPr>
            <a:normAutofit fontScale="90000"/>
          </a:bodyPr>
          <a:lstStyle/>
          <a:p>
            <a:r>
              <a:rPr lang="en-US" b="1" dirty="0">
                <a:solidFill>
                  <a:srgbClr val="FF0000"/>
                </a:solidFill>
                <a:effectLst>
                  <a:outerShdw blurRad="38100" dist="38100" dir="2700000" algn="tl">
                    <a:srgbClr val="000000">
                      <a:alpha val="43137"/>
                    </a:srgbClr>
                  </a:outerShdw>
                </a:effectLst>
              </a:rPr>
              <a:t>Medical Diagnoses Associated with Communicative Disorders </a:t>
            </a:r>
            <a:endParaRPr lang="en-IL" b="1" dirty="0">
              <a:solidFill>
                <a:srgbClr val="FF0000"/>
              </a:solidFill>
              <a:effectLst>
                <a:outerShdw blurRad="38100" dist="38100" dir="2700000" algn="tl">
                  <a:srgbClr val="000000">
                    <a:alpha val="43137"/>
                  </a:srgbClr>
                </a:outerShdw>
              </a:effectLst>
            </a:endParaRPr>
          </a:p>
        </p:txBody>
      </p:sp>
      <p:sp>
        <p:nvSpPr>
          <p:cNvPr id="3" name="Subtitle 2">
            <a:extLst>
              <a:ext uri="{FF2B5EF4-FFF2-40B4-BE49-F238E27FC236}">
                <a16:creationId xmlns:a16="http://schemas.microsoft.com/office/drawing/2014/main" id="{E9C702E6-0DD5-7D4E-D94F-D71EB8B262FF}"/>
              </a:ext>
            </a:extLst>
          </p:cNvPr>
          <p:cNvSpPr>
            <a:spLocks noGrp="1"/>
          </p:cNvSpPr>
          <p:nvPr>
            <p:ph type="subTitle" idx="1"/>
          </p:nvPr>
        </p:nvSpPr>
        <p:spPr/>
        <p:txBody>
          <a:bodyPr/>
          <a:lstStyle/>
          <a:p>
            <a:r>
              <a:rPr lang="en-US" dirty="0"/>
              <a:t>THAIR Odeh</a:t>
            </a:r>
            <a:endParaRPr lang="en-IL" dirty="0"/>
          </a:p>
        </p:txBody>
      </p:sp>
    </p:spTree>
    <p:extLst>
      <p:ext uri="{BB962C8B-B14F-4D97-AF65-F5344CB8AC3E}">
        <p14:creationId xmlns:p14="http://schemas.microsoft.com/office/powerpoint/2010/main" val="570846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CA7179-B29D-36F4-C4A4-2C138DB20B0C}"/>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9BFADA79-6365-186E-3432-4BDC56BB0994}"/>
              </a:ext>
            </a:extLst>
          </p:cNvPr>
          <p:cNvSpPr>
            <a:spLocks noGrp="1"/>
          </p:cNvSpPr>
          <p:nvPr>
            <p:ph idx="1"/>
          </p:nvPr>
        </p:nvSpPr>
        <p:spPr/>
        <p:txBody>
          <a:bodyPr/>
          <a:lstStyle/>
          <a:p>
            <a:r>
              <a:rPr lang="en-US" dirty="0">
                <a:solidFill>
                  <a:srgbClr val="FF0000"/>
                </a:solidFill>
              </a:rPr>
              <a:t>Ménière’s Disease </a:t>
            </a:r>
            <a:r>
              <a:rPr lang="en-US" dirty="0"/>
              <a:t>:a condition of the middle ear. Characteristic symptoms of Ménière’s disease include </a:t>
            </a:r>
            <a:r>
              <a:rPr lang="en-US" dirty="0" err="1"/>
              <a:t>tinnitis</a:t>
            </a:r>
            <a:r>
              <a:rPr lang="en-US" dirty="0"/>
              <a:t>, rotational vertigo, a feeling of fullness in the middle ear, and sensorineural hearing loss.</a:t>
            </a:r>
          </a:p>
          <a:p>
            <a:r>
              <a:rPr lang="en-US" b="1" dirty="0">
                <a:solidFill>
                  <a:srgbClr val="FF0000"/>
                </a:solidFill>
              </a:rPr>
              <a:t>Meningitis</a:t>
            </a:r>
            <a:r>
              <a:rPr lang="en-US" dirty="0"/>
              <a:t> : inflammation of the meninges (the membranous coverings of the brain and spinal cord). </a:t>
            </a:r>
            <a:r>
              <a:rPr lang="en-US" dirty="0">
                <a:solidFill>
                  <a:srgbClr val="00B050"/>
                </a:solidFill>
              </a:rPr>
              <a:t>Bacteria</a:t>
            </a:r>
            <a:r>
              <a:rPr lang="en-US" dirty="0"/>
              <a:t> or </a:t>
            </a:r>
            <a:r>
              <a:rPr lang="en-US" dirty="0">
                <a:solidFill>
                  <a:srgbClr val="00B050"/>
                </a:solidFill>
              </a:rPr>
              <a:t>viruses</a:t>
            </a:r>
            <a:r>
              <a:rPr lang="en-US" dirty="0"/>
              <a:t> can spread to these membranes through the bloodstream or cavities and bones of the skull, or from a skull fracture. Symptoms include fever, headache, chills, nausea, vomiting, irritability, a stiff neck, confusion, and photophobia (inability to </a:t>
            </a:r>
            <a:r>
              <a:rPr lang="en-US" dirty="0" err="1"/>
              <a:t>tol</a:t>
            </a:r>
            <a:r>
              <a:rPr lang="en-US" dirty="0"/>
              <a:t> </a:t>
            </a:r>
            <a:r>
              <a:rPr lang="en-US" dirty="0" err="1"/>
              <a:t>erate</a:t>
            </a:r>
            <a:r>
              <a:rPr lang="en-US" dirty="0"/>
              <a:t> bright light)</a:t>
            </a:r>
            <a:endParaRPr lang="en-IL" dirty="0"/>
          </a:p>
        </p:txBody>
      </p:sp>
    </p:spTree>
    <p:extLst>
      <p:ext uri="{BB962C8B-B14F-4D97-AF65-F5344CB8AC3E}">
        <p14:creationId xmlns:p14="http://schemas.microsoft.com/office/powerpoint/2010/main" val="19031736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945194-19EB-EFFB-A41E-75E08376A61A}"/>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E4074D4A-888A-8C4A-945D-4694763059AB}"/>
              </a:ext>
            </a:extLst>
          </p:cNvPr>
          <p:cNvSpPr>
            <a:spLocks noGrp="1"/>
          </p:cNvSpPr>
          <p:nvPr>
            <p:ph idx="1"/>
          </p:nvPr>
        </p:nvSpPr>
        <p:spPr/>
        <p:txBody>
          <a:bodyPr>
            <a:normAutofit/>
          </a:bodyPr>
          <a:lstStyle/>
          <a:p>
            <a:r>
              <a:rPr lang="en-US" b="1" dirty="0">
                <a:solidFill>
                  <a:srgbClr val="FF0000"/>
                </a:solidFill>
              </a:rPr>
              <a:t>Mumps</a:t>
            </a:r>
            <a:r>
              <a:rPr lang="en-US" dirty="0"/>
              <a:t> :contagious viral infection of the salivary glands, particularly of the parotid glands located just anterior to the ears. The infected person may experience difficulty </a:t>
            </a:r>
            <a:r>
              <a:rPr lang="en-US" dirty="0" err="1"/>
              <a:t>opeing</a:t>
            </a:r>
            <a:r>
              <a:rPr lang="en-US" dirty="0"/>
              <a:t> the mouth, dryness of the mouth, pain during swallowing, fever, diarrhea, vomiting.</a:t>
            </a:r>
          </a:p>
          <a:p>
            <a:r>
              <a:rPr lang="en-US" b="1" dirty="0">
                <a:solidFill>
                  <a:srgbClr val="FF0000"/>
                </a:solidFill>
              </a:rPr>
              <a:t>Otitis media </a:t>
            </a:r>
            <a:r>
              <a:rPr lang="en-US" dirty="0"/>
              <a:t>: an infection of the middle ear. The infection may be viral or bacterial, and it usually spreads from the nose and throat to the ear through the eustachian tube. The infection can also enter the middle ear through a ruptured eardrum. </a:t>
            </a:r>
          </a:p>
          <a:p>
            <a:r>
              <a:rPr lang="en-US" b="1" dirty="0">
                <a:solidFill>
                  <a:srgbClr val="FF0000"/>
                </a:solidFill>
              </a:rPr>
              <a:t>Hypertrophic</a:t>
            </a:r>
            <a:r>
              <a:rPr lang="en-US" dirty="0"/>
              <a:t> : enlarged </a:t>
            </a:r>
            <a:endParaRPr lang="en-IL" dirty="0"/>
          </a:p>
        </p:txBody>
      </p:sp>
    </p:spTree>
    <p:extLst>
      <p:ext uri="{BB962C8B-B14F-4D97-AF65-F5344CB8AC3E}">
        <p14:creationId xmlns:p14="http://schemas.microsoft.com/office/powerpoint/2010/main" val="4745018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5FB0C-B4B3-F46F-2981-2BB0B2C7B71F}"/>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750F389B-34F6-5971-393F-FFFEE2184DAC}"/>
              </a:ext>
            </a:extLst>
          </p:cNvPr>
          <p:cNvSpPr>
            <a:spLocks noGrp="1"/>
          </p:cNvSpPr>
          <p:nvPr>
            <p:ph idx="1"/>
          </p:nvPr>
        </p:nvSpPr>
        <p:spPr/>
        <p:txBody>
          <a:bodyPr/>
          <a:lstStyle/>
          <a:p>
            <a:r>
              <a:rPr lang="en-US" b="1" dirty="0">
                <a:solidFill>
                  <a:srgbClr val="FF0000"/>
                </a:solidFill>
              </a:rPr>
              <a:t>Parkinson’s disease </a:t>
            </a:r>
            <a:r>
              <a:rPr lang="en-US" dirty="0"/>
              <a:t>: degenerative condition caused by gradual deterioration of nerve centers in the brain. This deterioration disrupts the brain’s normal balance of dopamine and acetylcholine, resulting in progressive loss of control of movement.</a:t>
            </a:r>
          </a:p>
          <a:p>
            <a:r>
              <a:rPr lang="en-US" b="1" dirty="0">
                <a:solidFill>
                  <a:srgbClr val="FF0000"/>
                </a:solidFill>
              </a:rPr>
              <a:t>Pneumonia (Pneumonitis) </a:t>
            </a:r>
            <a:r>
              <a:rPr lang="en-US" dirty="0"/>
              <a:t>:a general term for inflammation of the lungs. The several types of pneumonia are differentiated by their origins and severity. Most cases are viral or bacterial in origin al though fungi; inhalation of food, vomit, or pus; or inhalation of poisonous gas can also cause pneumonia. Symptoms vary according to the type of pneumonia.</a:t>
            </a:r>
          </a:p>
        </p:txBody>
      </p:sp>
    </p:spTree>
    <p:extLst>
      <p:ext uri="{BB962C8B-B14F-4D97-AF65-F5344CB8AC3E}">
        <p14:creationId xmlns:p14="http://schemas.microsoft.com/office/powerpoint/2010/main" val="22977200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5A834-D2BC-E43C-A0AB-8D9BDB119FB2}"/>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FA908855-12F6-46F8-AF05-9C5E26C72E9C}"/>
              </a:ext>
            </a:extLst>
          </p:cNvPr>
          <p:cNvSpPr>
            <a:spLocks noGrp="1"/>
          </p:cNvSpPr>
          <p:nvPr>
            <p:ph idx="1"/>
          </p:nvPr>
        </p:nvSpPr>
        <p:spPr/>
        <p:txBody>
          <a:bodyPr>
            <a:normAutofit lnSpcReduction="10000"/>
          </a:bodyPr>
          <a:lstStyle/>
          <a:p>
            <a:r>
              <a:rPr lang="en-US" b="1" dirty="0">
                <a:solidFill>
                  <a:srgbClr val="FF0000"/>
                </a:solidFill>
              </a:rPr>
              <a:t>Seizures, (convulsions): </a:t>
            </a:r>
            <a:r>
              <a:rPr lang="en-US" dirty="0"/>
              <a:t>are uncontrollable muscle contractions caused by abnormal electrical activity in the brain. They vary considerably in severity. During a generalized </a:t>
            </a:r>
            <a:r>
              <a:rPr lang="en-US" dirty="0" err="1"/>
              <a:t>tonicoclonic</a:t>
            </a:r>
            <a:r>
              <a:rPr lang="en-US" dirty="0"/>
              <a:t> seizure, also called a grand mal seizure, the person loses consciousness and exhibits jerking movements of the whole body.</a:t>
            </a:r>
          </a:p>
          <a:p>
            <a:r>
              <a:rPr lang="en-US" b="1" dirty="0">
                <a:solidFill>
                  <a:srgbClr val="FF0000"/>
                </a:solidFill>
              </a:rPr>
              <a:t>Sinusitis</a:t>
            </a:r>
            <a:r>
              <a:rPr lang="en-US" dirty="0"/>
              <a:t> :inflammation or infection of the sinuses (the moist air spaces behind the bones of the upper face)</a:t>
            </a:r>
          </a:p>
          <a:p>
            <a:r>
              <a:rPr lang="en-US" b="1" dirty="0">
                <a:solidFill>
                  <a:srgbClr val="FF0000"/>
                </a:solidFill>
              </a:rPr>
              <a:t>Tinnitus</a:t>
            </a:r>
            <a:r>
              <a:rPr lang="en-US" dirty="0"/>
              <a:t> :unwanted noise in the ear that varies in quality and pitch among people with the condition. Various descriptions of tinnitus have included a buzzing sound, a </a:t>
            </a:r>
            <a:r>
              <a:rPr lang="en-US" dirty="0" err="1"/>
              <a:t>highpitched</a:t>
            </a:r>
            <a:r>
              <a:rPr lang="en-US" dirty="0"/>
              <a:t> whistle, a grinding noise, or a low-pitched roar.</a:t>
            </a:r>
            <a:endParaRPr lang="en-IL" dirty="0"/>
          </a:p>
        </p:txBody>
      </p:sp>
    </p:spTree>
    <p:extLst>
      <p:ext uri="{BB962C8B-B14F-4D97-AF65-F5344CB8AC3E}">
        <p14:creationId xmlns:p14="http://schemas.microsoft.com/office/powerpoint/2010/main" val="26884134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4D6DDA-FEB3-1A89-6C01-13C7CE2FBCA0}"/>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88AF8C34-1DB9-A844-0595-BF802498E5DD}"/>
              </a:ext>
            </a:extLst>
          </p:cNvPr>
          <p:cNvSpPr>
            <a:spLocks noGrp="1"/>
          </p:cNvSpPr>
          <p:nvPr>
            <p:ph idx="1"/>
          </p:nvPr>
        </p:nvSpPr>
        <p:spPr/>
        <p:txBody>
          <a:bodyPr/>
          <a:lstStyle/>
          <a:p>
            <a:r>
              <a:rPr lang="en-US" b="1" dirty="0">
                <a:solidFill>
                  <a:srgbClr val="FF0000"/>
                </a:solidFill>
              </a:rPr>
              <a:t>Tonsillitis</a:t>
            </a:r>
            <a:r>
              <a:rPr lang="en-US" dirty="0"/>
              <a:t> :inflammation of the tonsils caused by a bacterial or viral infection.</a:t>
            </a:r>
          </a:p>
          <a:p>
            <a:r>
              <a:rPr lang="en-US" dirty="0">
                <a:solidFill>
                  <a:srgbClr val="FF0000"/>
                </a:solidFill>
              </a:rPr>
              <a:t>Transient Ischemic Attack (TIA) </a:t>
            </a:r>
            <a:r>
              <a:rPr lang="en-US" dirty="0"/>
              <a:t>:occurs when there is an interference of normal blood flow to the brain.</a:t>
            </a:r>
          </a:p>
          <a:p>
            <a:endParaRPr lang="en-IL" dirty="0"/>
          </a:p>
        </p:txBody>
      </p:sp>
    </p:spTree>
    <p:extLst>
      <p:ext uri="{BB962C8B-B14F-4D97-AF65-F5344CB8AC3E}">
        <p14:creationId xmlns:p14="http://schemas.microsoft.com/office/powerpoint/2010/main" val="10113151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21D19-9D19-4FE3-A948-AA408F5F58F0}"/>
              </a:ext>
            </a:extLst>
          </p:cNvPr>
          <p:cNvSpPr>
            <a:spLocks noGrp="1"/>
          </p:cNvSpPr>
          <p:nvPr>
            <p:ph type="title"/>
          </p:nvPr>
        </p:nvSpPr>
        <p:spPr/>
        <p:txBody>
          <a:bodyPr/>
          <a:lstStyle/>
          <a:p>
            <a:pPr algn="ctr"/>
            <a:r>
              <a:rPr lang="en-US" dirty="0">
                <a:solidFill>
                  <a:srgbClr val="FF0000"/>
                </a:solidFill>
                <a:effectLst>
                  <a:outerShdw blurRad="38100" dist="38100" dir="2700000" algn="tl">
                    <a:srgbClr val="000000">
                      <a:alpha val="43137"/>
                    </a:srgbClr>
                  </a:outerShdw>
                </a:effectLst>
              </a:rPr>
              <a:t>SYNDROMES</a:t>
            </a:r>
            <a:endParaRPr lang="en-IL" dirty="0">
              <a:solidFill>
                <a:srgbClr val="FF0000"/>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E3084F59-FB24-1EC8-E7E3-86EE7F5E5259}"/>
              </a:ext>
            </a:extLst>
          </p:cNvPr>
          <p:cNvSpPr>
            <a:spLocks noGrp="1"/>
          </p:cNvSpPr>
          <p:nvPr>
            <p:ph idx="1"/>
          </p:nvPr>
        </p:nvSpPr>
        <p:spPr/>
        <p:txBody>
          <a:bodyPr/>
          <a:lstStyle/>
          <a:p>
            <a:r>
              <a:rPr lang="en-US" dirty="0"/>
              <a:t>A syndrome is a distinct collection of symptoms that together are characteristic of a specific disease or disorder. </a:t>
            </a:r>
            <a:endParaRPr lang="en-IL" dirty="0"/>
          </a:p>
        </p:txBody>
      </p:sp>
    </p:spTree>
    <p:extLst>
      <p:ext uri="{BB962C8B-B14F-4D97-AF65-F5344CB8AC3E}">
        <p14:creationId xmlns:p14="http://schemas.microsoft.com/office/powerpoint/2010/main" val="32552268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A538B-3B30-4983-0785-1951C0EFDDD3}"/>
              </a:ext>
            </a:extLst>
          </p:cNvPr>
          <p:cNvSpPr>
            <a:spLocks noGrp="1"/>
          </p:cNvSpPr>
          <p:nvPr>
            <p:ph type="title"/>
          </p:nvPr>
        </p:nvSpPr>
        <p:spPr/>
        <p:txBody>
          <a:bodyPr/>
          <a:lstStyle/>
          <a:p>
            <a:pPr algn="ctr"/>
            <a:r>
              <a:rPr lang="en-US" b="1" dirty="0"/>
              <a:t>Asperger’s Syndrome</a:t>
            </a:r>
            <a:endParaRPr lang="en-IL" b="1" dirty="0"/>
          </a:p>
        </p:txBody>
      </p:sp>
      <p:sp>
        <p:nvSpPr>
          <p:cNvPr id="3" name="Content Placeholder 2">
            <a:extLst>
              <a:ext uri="{FF2B5EF4-FFF2-40B4-BE49-F238E27FC236}">
                <a16:creationId xmlns:a16="http://schemas.microsoft.com/office/drawing/2014/main" id="{3754584A-3C24-A75E-D48A-715779A7E4A1}"/>
              </a:ext>
            </a:extLst>
          </p:cNvPr>
          <p:cNvSpPr>
            <a:spLocks noGrp="1"/>
          </p:cNvSpPr>
          <p:nvPr>
            <p:ph idx="1"/>
          </p:nvPr>
        </p:nvSpPr>
        <p:spPr/>
        <p:txBody>
          <a:bodyPr>
            <a:normAutofit fontScale="92500"/>
          </a:bodyPr>
          <a:lstStyle/>
          <a:p>
            <a:r>
              <a:rPr lang="en-US" dirty="0"/>
              <a:t>Is a developmental, neurobiological disorder that is part of the autism spectrum. It is most common among boys. </a:t>
            </a:r>
          </a:p>
          <a:p>
            <a:r>
              <a:rPr lang="en-US" dirty="0">
                <a:solidFill>
                  <a:srgbClr val="FF0000"/>
                </a:solidFill>
              </a:rPr>
              <a:t>Characteristics</a:t>
            </a:r>
            <a:r>
              <a:rPr lang="en-US" dirty="0"/>
              <a:t> :</a:t>
            </a:r>
          </a:p>
          <a:p>
            <a:pPr marL="0" indent="0">
              <a:buNone/>
            </a:pPr>
            <a:r>
              <a:rPr lang="en-US" dirty="0"/>
              <a:t> • Impaired social skills • Obtuseness, limited interests, and unusual preoccupations • Preference for sameness in routines or rituals; difficulties with transitions • Speech and language difficulties, particularly in the areas of pragmatics and prosody • Limited facial expressions apart from anger or misery • Excellent rote memory and musical ability • Difficulty reading nonverbal communications (body language) • Poor awareness of personal body space • Clumsy and uncoordinated motor movements • Extreme sensitivity to sounds, tastes, smells, and sight</a:t>
            </a:r>
            <a:endParaRPr lang="en-IL" dirty="0"/>
          </a:p>
        </p:txBody>
      </p:sp>
    </p:spTree>
    <p:extLst>
      <p:ext uri="{BB962C8B-B14F-4D97-AF65-F5344CB8AC3E}">
        <p14:creationId xmlns:p14="http://schemas.microsoft.com/office/powerpoint/2010/main" val="40354144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6190E-5409-B9E3-F14F-6C82B0A4616D}"/>
              </a:ext>
            </a:extLst>
          </p:cNvPr>
          <p:cNvSpPr>
            <a:spLocks noGrp="1"/>
          </p:cNvSpPr>
          <p:nvPr>
            <p:ph type="title"/>
          </p:nvPr>
        </p:nvSpPr>
        <p:spPr/>
        <p:txBody>
          <a:bodyPr/>
          <a:lstStyle/>
          <a:p>
            <a:r>
              <a:rPr lang="en-US" b="1" dirty="0"/>
              <a:t>Brachman–de </a:t>
            </a:r>
            <a:r>
              <a:rPr lang="en-US" b="1" dirty="0" err="1"/>
              <a:t>lange</a:t>
            </a:r>
            <a:r>
              <a:rPr lang="en-US" b="1" dirty="0"/>
              <a:t> Syndrome - Cornelia de Lange Syndrome</a:t>
            </a:r>
            <a:r>
              <a:rPr lang="en-US" dirty="0"/>
              <a:t>.</a:t>
            </a:r>
            <a:endParaRPr lang="en-IL" dirty="0"/>
          </a:p>
        </p:txBody>
      </p:sp>
      <p:sp>
        <p:nvSpPr>
          <p:cNvPr id="3" name="Content Placeholder 2">
            <a:extLst>
              <a:ext uri="{FF2B5EF4-FFF2-40B4-BE49-F238E27FC236}">
                <a16:creationId xmlns:a16="http://schemas.microsoft.com/office/drawing/2014/main" id="{FDD009B1-431A-21E3-B920-48DB8BD23F09}"/>
              </a:ext>
            </a:extLst>
          </p:cNvPr>
          <p:cNvSpPr>
            <a:spLocks noGrp="1"/>
          </p:cNvSpPr>
          <p:nvPr>
            <p:ph idx="1"/>
          </p:nvPr>
        </p:nvSpPr>
        <p:spPr/>
        <p:txBody>
          <a:bodyPr>
            <a:normAutofit fontScale="92500" lnSpcReduction="10000"/>
          </a:bodyPr>
          <a:lstStyle/>
          <a:p>
            <a:r>
              <a:rPr lang="en-US" dirty="0"/>
              <a:t>A rare genetic disorder that affects multiple parts of the body and causes developmental delays, intellectual disabilities, and a variety of physical and behavioral issues.</a:t>
            </a:r>
          </a:p>
          <a:p>
            <a:pPr>
              <a:buFont typeface="Arial" panose="020B0604020202020204" pitchFamily="34" charset="0"/>
              <a:buChar char="•"/>
            </a:pPr>
            <a:r>
              <a:rPr lang="en-US" b="1" dirty="0"/>
              <a:t>Hearing Loss</a:t>
            </a:r>
            <a:r>
              <a:rPr lang="en-US" dirty="0"/>
              <a:t>: This can occur due to abnormalities in the structure of the ear or other underlying causes.</a:t>
            </a:r>
          </a:p>
          <a:p>
            <a:pPr>
              <a:buFont typeface="Arial" panose="020B0604020202020204" pitchFamily="34" charset="0"/>
              <a:buChar char="•"/>
            </a:pPr>
            <a:r>
              <a:rPr lang="en-US" b="1" dirty="0"/>
              <a:t>Cleft Lip and Palate</a:t>
            </a:r>
            <a:r>
              <a:rPr lang="en-US" dirty="0"/>
              <a:t>:</a:t>
            </a:r>
          </a:p>
          <a:p>
            <a:pPr>
              <a:buFont typeface="Arial" panose="020B0604020202020204" pitchFamily="34" charset="0"/>
              <a:buChar char="•"/>
            </a:pPr>
            <a:r>
              <a:rPr lang="en-US" b="1" dirty="0"/>
              <a:t>Intellectual Disability</a:t>
            </a:r>
            <a:r>
              <a:rPr lang="en-US" dirty="0"/>
              <a:t>: </a:t>
            </a:r>
          </a:p>
          <a:p>
            <a:pPr>
              <a:buFont typeface="Arial" panose="020B0604020202020204" pitchFamily="34" charset="0"/>
              <a:buChar char="•"/>
            </a:pPr>
            <a:r>
              <a:rPr lang="en-US" b="1" dirty="0"/>
              <a:t>Speech and Language Delays</a:t>
            </a:r>
            <a:r>
              <a:rPr lang="en-US" dirty="0"/>
              <a:t>: </a:t>
            </a:r>
          </a:p>
          <a:p>
            <a:pPr>
              <a:buFont typeface="Arial" panose="020B0604020202020204" pitchFamily="34" charset="0"/>
              <a:buChar char="•"/>
            </a:pPr>
            <a:r>
              <a:rPr lang="en-US" b="1" dirty="0"/>
              <a:t>Motor Delays</a:t>
            </a:r>
            <a:r>
              <a:rPr lang="en-US" dirty="0"/>
              <a:t>: </a:t>
            </a:r>
          </a:p>
          <a:p>
            <a:pPr>
              <a:buFont typeface="Arial" panose="020B0604020202020204" pitchFamily="34" charset="0"/>
              <a:buChar char="•"/>
            </a:pPr>
            <a:r>
              <a:rPr lang="en-US" b="1" dirty="0"/>
              <a:t>Autistic-like Behavior</a:t>
            </a:r>
            <a:r>
              <a:rPr lang="en-US" dirty="0"/>
              <a:t>:</a:t>
            </a:r>
            <a:endParaRPr lang="en-IL" dirty="0"/>
          </a:p>
        </p:txBody>
      </p:sp>
    </p:spTree>
    <p:extLst>
      <p:ext uri="{BB962C8B-B14F-4D97-AF65-F5344CB8AC3E}">
        <p14:creationId xmlns:p14="http://schemas.microsoft.com/office/powerpoint/2010/main" val="36255698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EF7934-E756-8F8F-0C66-4CC1652939B2}"/>
              </a:ext>
            </a:extLst>
          </p:cNvPr>
          <p:cNvSpPr>
            <a:spLocks noGrp="1"/>
          </p:cNvSpPr>
          <p:nvPr>
            <p:ph type="title"/>
          </p:nvPr>
        </p:nvSpPr>
        <p:spPr/>
        <p:txBody>
          <a:bodyPr/>
          <a:lstStyle/>
          <a:p>
            <a:r>
              <a:rPr lang="en-US" dirty="0"/>
              <a:t>Branchio-</a:t>
            </a:r>
            <a:r>
              <a:rPr lang="en-US" dirty="0" err="1"/>
              <a:t>oto</a:t>
            </a:r>
            <a:r>
              <a:rPr lang="en-US" dirty="0"/>
              <a:t>-renal (BOR) syndrome</a:t>
            </a:r>
            <a:endParaRPr lang="en-IL" dirty="0"/>
          </a:p>
        </p:txBody>
      </p:sp>
      <p:sp>
        <p:nvSpPr>
          <p:cNvPr id="3" name="Content Placeholder 2">
            <a:extLst>
              <a:ext uri="{FF2B5EF4-FFF2-40B4-BE49-F238E27FC236}">
                <a16:creationId xmlns:a16="http://schemas.microsoft.com/office/drawing/2014/main" id="{8372BD17-C199-7A71-B0EF-DCF07EBA7E73}"/>
              </a:ext>
            </a:extLst>
          </p:cNvPr>
          <p:cNvSpPr>
            <a:spLocks noGrp="1"/>
          </p:cNvSpPr>
          <p:nvPr>
            <p:ph idx="1"/>
          </p:nvPr>
        </p:nvSpPr>
        <p:spPr/>
        <p:txBody>
          <a:bodyPr/>
          <a:lstStyle/>
          <a:p>
            <a:r>
              <a:rPr lang="en-US" dirty="0"/>
              <a:t>Branchio-</a:t>
            </a:r>
            <a:r>
              <a:rPr lang="en-US" dirty="0" err="1"/>
              <a:t>oto</a:t>
            </a:r>
            <a:r>
              <a:rPr lang="en-US" dirty="0"/>
              <a:t>-renal (BOR) syndrome is a genetic syndrome </a:t>
            </a:r>
            <a:r>
              <a:rPr lang="en-US" b="1" dirty="0">
                <a:solidFill>
                  <a:srgbClr val="FF0000"/>
                </a:solidFill>
              </a:rPr>
              <a:t>characterized</a:t>
            </a:r>
            <a:r>
              <a:rPr lang="en-US" dirty="0"/>
              <a:t> by:</a:t>
            </a:r>
          </a:p>
          <a:p>
            <a:r>
              <a:rPr lang="en-US" dirty="0"/>
              <a:t>Mild to profound conductive, sensorineural, or mixed hearing loss</a:t>
            </a:r>
          </a:p>
          <a:p>
            <a:pPr marL="0" indent="0">
              <a:buNone/>
            </a:pPr>
            <a:r>
              <a:rPr lang="en-US" dirty="0"/>
              <a:t> • Language disorders associated with hearing loss </a:t>
            </a:r>
          </a:p>
          <a:p>
            <a:pPr marL="0" indent="0">
              <a:buNone/>
            </a:pPr>
            <a:r>
              <a:rPr lang="en-US" dirty="0"/>
              <a:t> • Articulation disorders associated with hearing loss</a:t>
            </a:r>
            <a:endParaRPr lang="en-IL" dirty="0"/>
          </a:p>
        </p:txBody>
      </p:sp>
    </p:spTree>
    <p:extLst>
      <p:ext uri="{BB962C8B-B14F-4D97-AF65-F5344CB8AC3E}">
        <p14:creationId xmlns:p14="http://schemas.microsoft.com/office/powerpoint/2010/main" val="41606353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49E00-32C9-18E1-66C3-046926CCD557}"/>
              </a:ext>
            </a:extLst>
          </p:cNvPr>
          <p:cNvSpPr>
            <a:spLocks noGrp="1"/>
          </p:cNvSpPr>
          <p:nvPr>
            <p:ph type="title"/>
          </p:nvPr>
        </p:nvSpPr>
        <p:spPr/>
        <p:txBody>
          <a:bodyPr/>
          <a:lstStyle/>
          <a:p>
            <a:r>
              <a:rPr lang="en-US" dirty="0"/>
              <a:t>Cri du Chat Syndrome</a:t>
            </a:r>
            <a:endParaRPr lang="en-IL" dirty="0"/>
          </a:p>
        </p:txBody>
      </p:sp>
      <p:sp>
        <p:nvSpPr>
          <p:cNvPr id="3" name="Content Placeholder 2">
            <a:extLst>
              <a:ext uri="{FF2B5EF4-FFF2-40B4-BE49-F238E27FC236}">
                <a16:creationId xmlns:a16="http://schemas.microsoft.com/office/drawing/2014/main" id="{D2546A81-26C9-DE5E-DA25-319CDE4CAB35}"/>
              </a:ext>
            </a:extLst>
          </p:cNvPr>
          <p:cNvSpPr>
            <a:spLocks noGrp="1"/>
          </p:cNvSpPr>
          <p:nvPr>
            <p:ph idx="1"/>
          </p:nvPr>
        </p:nvSpPr>
        <p:spPr/>
        <p:txBody>
          <a:bodyPr/>
          <a:lstStyle/>
          <a:p>
            <a:r>
              <a:rPr lang="en-US" dirty="0"/>
              <a:t>chromosomal disorder resulting from a deletion of the short arm of the fifth chromosome.</a:t>
            </a:r>
          </a:p>
          <a:p>
            <a:r>
              <a:rPr lang="en-US" dirty="0"/>
              <a:t> Characteristics include: </a:t>
            </a:r>
          </a:p>
          <a:p>
            <a:r>
              <a:rPr lang="en-US" dirty="0"/>
              <a:t>• An infant’s characteristic cry that resembles a crying cat (thus the French name cri du chat, or “cry of the cat”) </a:t>
            </a:r>
          </a:p>
          <a:p>
            <a:r>
              <a:rPr lang="en-US" dirty="0"/>
              <a:t>• Narrow oral cavity, laryngeal hyperplasia, and low-set ears </a:t>
            </a:r>
          </a:p>
          <a:p>
            <a:r>
              <a:rPr lang="en-US" dirty="0"/>
              <a:t>• Mental retardation and behavioral problems </a:t>
            </a:r>
          </a:p>
          <a:p>
            <a:r>
              <a:rPr lang="en-US" dirty="0"/>
              <a:t>• Delayed motor development </a:t>
            </a:r>
          </a:p>
          <a:p>
            <a:r>
              <a:rPr lang="en-US" dirty="0"/>
              <a:t>• Language difficulties associated with mental retardation</a:t>
            </a:r>
            <a:endParaRPr lang="en-IL" dirty="0"/>
          </a:p>
        </p:txBody>
      </p:sp>
    </p:spTree>
    <p:extLst>
      <p:ext uri="{BB962C8B-B14F-4D97-AF65-F5344CB8AC3E}">
        <p14:creationId xmlns:p14="http://schemas.microsoft.com/office/powerpoint/2010/main" val="2477834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4A47E8-2F9B-5884-04DA-A3BC79E933B9}"/>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AEAF395D-579E-08ED-B26D-A14F7C536207}"/>
              </a:ext>
            </a:extLst>
          </p:cNvPr>
          <p:cNvSpPr>
            <a:spLocks noGrp="1"/>
          </p:cNvSpPr>
          <p:nvPr>
            <p:ph idx="1"/>
          </p:nvPr>
        </p:nvSpPr>
        <p:spPr/>
        <p:txBody>
          <a:bodyPr/>
          <a:lstStyle/>
          <a:p>
            <a:r>
              <a:rPr lang="en-US" b="1" dirty="0">
                <a:solidFill>
                  <a:srgbClr val="FF0000"/>
                </a:solidFill>
              </a:rPr>
              <a:t>Adenoidectomy</a:t>
            </a:r>
            <a:r>
              <a:rPr lang="en-US" dirty="0"/>
              <a:t>: An adenoidectomy is a partial or complete surgical removal of the adenoid tissue. This pro </a:t>
            </a:r>
            <a:r>
              <a:rPr lang="en-US" dirty="0" err="1"/>
              <a:t>cedure</a:t>
            </a:r>
            <a:r>
              <a:rPr lang="en-US" dirty="0"/>
              <a:t> is usually performed when a child’s adenoids enlarge and block the nasopharynx or eustachian tubes. The blockage often results in breathing difficulties or frequent bouts of otitis media</a:t>
            </a:r>
          </a:p>
          <a:p>
            <a:r>
              <a:rPr lang="en-US" b="1" dirty="0">
                <a:solidFill>
                  <a:srgbClr val="FF0000"/>
                </a:solidFill>
              </a:rPr>
              <a:t>Allergies</a:t>
            </a:r>
            <a:r>
              <a:rPr lang="en-US" dirty="0"/>
              <a:t> : physical hypersensitivities to substances that are eaten, inhaled, injected, or brought into contact with the skin. Symptoms of an allergy attack often include headache, shock, excessive mucus production, constriction of bronchioles, and skin conditions such as redness, swelling, and itching</a:t>
            </a:r>
            <a:endParaRPr lang="en-IL" dirty="0"/>
          </a:p>
        </p:txBody>
      </p:sp>
    </p:spTree>
    <p:extLst>
      <p:ext uri="{BB962C8B-B14F-4D97-AF65-F5344CB8AC3E}">
        <p14:creationId xmlns:p14="http://schemas.microsoft.com/office/powerpoint/2010/main" val="20976593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E8DB4-226D-319C-1592-1AFF93EDD2D9}"/>
              </a:ext>
            </a:extLst>
          </p:cNvPr>
          <p:cNvSpPr>
            <a:spLocks noGrp="1"/>
          </p:cNvSpPr>
          <p:nvPr>
            <p:ph type="title"/>
          </p:nvPr>
        </p:nvSpPr>
        <p:spPr/>
        <p:txBody>
          <a:bodyPr/>
          <a:lstStyle/>
          <a:p>
            <a:pPr algn="ctr"/>
            <a:r>
              <a:rPr lang="en-US" b="1" dirty="0">
                <a:solidFill>
                  <a:srgbClr val="FF0000"/>
                </a:solidFill>
              </a:rPr>
              <a:t>Crouzon disease</a:t>
            </a:r>
            <a:endParaRPr lang="en-IL" b="1" dirty="0">
              <a:solidFill>
                <a:srgbClr val="FF0000"/>
              </a:solidFill>
            </a:endParaRPr>
          </a:p>
        </p:txBody>
      </p:sp>
      <p:sp>
        <p:nvSpPr>
          <p:cNvPr id="3" name="Content Placeholder 2">
            <a:extLst>
              <a:ext uri="{FF2B5EF4-FFF2-40B4-BE49-F238E27FC236}">
                <a16:creationId xmlns:a16="http://schemas.microsoft.com/office/drawing/2014/main" id="{E1850E60-7524-2D95-A617-95C5DB7BF929}"/>
              </a:ext>
            </a:extLst>
          </p:cNvPr>
          <p:cNvSpPr>
            <a:spLocks noGrp="1"/>
          </p:cNvSpPr>
          <p:nvPr>
            <p:ph idx="1"/>
          </p:nvPr>
        </p:nvSpPr>
        <p:spPr/>
        <p:txBody>
          <a:bodyPr>
            <a:normAutofit lnSpcReduction="10000"/>
          </a:bodyPr>
          <a:lstStyle/>
          <a:p>
            <a:r>
              <a:rPr lang="en-US" dirty="0"/>
              <a:t>Genetic syndrome characterized by: </a:t>
            </a:r>
          </a:p>
          <a:p>
            <a:r>
              <a:rPr lang="en-US" dirty="0"/>
              <a:t>• Craniosynostosis (premature fusion of the cranial sutures) resulting in an oddly shaped head with a short front-to-back distance and a tall forehead • Midfacial and maxillary hypoplasia (underdevelopment), a “beak-shaped” or “parrot like” nose, and hypertelorism (increased distance between the eyes) • Brachydactyly (shortness of fingers) • Ptosis (drooping of the eyelids) • Class III malocclusion • </a:t>
            </a:r>
            <a:r>
              <a:rPr lang="en-US" dirty="0">
                <a:solidFill>
                  <a:srgbClr val="FF0000"/>
                </a:solidFill>
              </a:rPr>
              <a:t>Shallow oropharynx, high palatal arch, long and thick soft palate • In some cases, a hearing loss that is usually conductive, but occasionally sensorineural • </a:t>
            </a:r>
            <a:r>
              <a:rPr lang="en-US" dirty="0" err="1">
                <a:solidFill>
                  <a:srgbClr val="FF0000"/>
                </a:solidFill>
              </a:rPr>
              <a:t>Hyponasality</a:t>
            </a:r>
            <a:r>
              <a:rPr lang="en-US" dirty="0">
                <a:solidFill>
                  <a:srgbClr val="FF0000"/>
                </a:solidFill>
              </a:rPr>
              <a:t> • Articulation disorders resulting from structural abnormalities in the oral cavity and hearing loss</a:t>
            </a:r>
            <a:endParaRPr lang="en-IL" dirty="0">
              <a:solidFill>
                <a:srgbClr val="FF0000"/>
              </a:solidFill>
            </a:endParaRPr>
          </a:p>
        </p:txBody>
      </p:sp>
    </p:spTree>
    <p:extLst>
      <p:ext uri="{BB962C8B-B14F-4D97-AF65-F5344CB8AC3E}">
        <p14:creationId xmlns:p14="http://schemas.microsoft.com/office/powerpoint/2010/main" val="1308770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E90F57-DA73-0669-5296-DE2310B14BF0}"/>
              </a:ext>
            </a:extLst>
          </p:cNvPr>
          <p:cNvSpPr>
            <a:spLocks noGrp="1"/>
          </p:cNvSpPr>
          <p:nvPr>
            <p:ph type="title"/>
          </p:nvPr>
        </p:nvSpPr>
        <p:spPr/>
        <p:txBody>
          <a:bodyPr/>
          <a:lstStyle/>
          <a:p>
            <a:pPr algn="ctr"/>
            <a:r>
              <a:rPr lang="en-US" b="1" dirty="0">
                <a:solidFill>
                  <a:srgbClr val="FF0000"/>
                </a:solidFill>
                <a:effectLst>
                  <a:outerShdw blurRad="38100" dist="38100" dir="2700000" algn="tl">
                    <a:srgbClr val="000000">
                      <a:alpha val="43137"/>
                    </a:srgbClr>
                  </a:outerShdw>
                </a:effectLst>
              </a:rPr>
              <a:t>Down syndrome</a:t>
            </a:r>
            <a:endParaRPr lang="en-IL" b="1" dirty="0">
              <a:solidFill>
                <a:srgbClr val="FF0000"/>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FC9E9D0B-E8C9-BA9D-C510-90986D7485C0}"/>
              </a:ext>
            </a:extLst>
          </p:cNvPr>
          <p:cNvSpPr>
            <a:spLocks noGrp="1"/>
          </p:cNvSpPr>
          <p:nvPr>
            <p:ph idx="1"/>
          </p:nvPr>
        </p:nvSpPr>
        <p:spPr/>
        <p:txBody>
          <a:bodyPr>
            <a:normAutofit lnSpcReduction="10000"/>
          </a:bodyPr>
          <a:lstStyle/>
          <a:p>
            <a:r>
              <a:rPr lang="en-US" dirty="0"/>
              <a:t>Disorder resulting from a chromosomal abnormality. </a:t>
            </a:r>
          </a:p>
          <a:p>
            <a:r>
              <a:rPr lang="en-US" dirty="0"/>
              <a:t>Generalized hypotonia • Open-mouth posture with tongue protrusion • A flat facial profile and brachycephaly (shortened front-to-back diameter of the skull) • Small nose, ears, and chin • Mental retardation or developmental delay • Cardiac malformations in about 40% of cases • Unilateral or bilateral hearing loss; most commonly, a mild-moderate conductive impairment • Delayed speech development, complicated by orofacial abnormalities • Delayed language and language disorders, particularly syntactic and morphologic problems • Abnormal voice and resonance features, including hypernasality, nasal emission, and breathiness • Articulation disorders my 21.</a:t>
            </a:r>
            <a:endParaRPr lang="en-IL" dirty="0"/>
          </a:p>
        </p:txBody>
      </p:sp>
    </p:spTree>
    <p:extLst>
      <p:ext uri="{BB962C8B-B14F-4D97-AF65-F5344CB8AC3E}">
        <p14:creationId xmlns:p14="http://schemas.microsoft.com/office/powerpoint/2010/main" val="17639862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F36307-A98E-9823-CB8E-2FCC7706EFF2}"/>
              </a:ext>
            </a:extLst>
          </p:cNvPr>
          <p:cNvSpPr>
            <a:spLocks noGrp="1"/>
          </p:cNvSpPr>
          <p:nvPr>
            <p:ph type="title"/>
          </p:nvPr>
        </p:nvSpPr>
        <p:spPr/>
        <p:txBody>
          <a:bodyPr/>
          <a:lstStyle/>
          <a:p>
            <a:r>
              <a:rPr lang="en-US" b="1" dirty="0">
                <a:solidFill>
                  <a:srgbClr val="FF0000"/>
                </a:solidFill>
              </a:rPr>
              <a:t>Ectrodactyly–ectodermal Dysplasia–</a:t>
            </a:r>
            <a:r>
              <a:rPr lang="en-US" b="1" dirty="0" err="1">
                <a:solidFill>
                  <a:srgbClr val="FF0000"/>
                </a:solidFill>
              </a:rPr>
              <a:t>Clefting</a:t>
            </a:r>
            <a:r>
              <a:rPr lang="en-US" b="1" dirty="0">
                <a:solidFill>
                  <a:srgbClr val="FF0000"/>
                </a:solidFill>
              </a:rPr>
              <a:t> Syndrome (EEC Syndrome)</a:t>
            </a:r>
            <a:endParaRPr lang="en-IL" b="1" dirty="0">
              <a:solidFill>
                <a:srgbClr val="FF0000"/>
              </a:solidFill>
            </a:endParaRPr>
          </a:p>
        </p:txBody>
      </p:sp>
      <p:sp>
        <p:nvSpPr>
          <p:cNvPr id="3" name="Content Placeholder 2">
            <a:extLst>
              <a:ext uri="{FF2B5EF4-FFF2-40B4-BE49-F238E27FC236}">
                <a16:creationId xmlns:a16="http://schemas.microsoft.com/office/drawing/2014/main" id="{406CF038-F067-61EF-8B72-6B810D90BB72}"/>
              </a:ext>
            </a:extLst>
          </p:cNvPr>
          <p:cNvSpPr>
            <a:spLocks noGrp="1"/>
          </p:cNvSpPr>
          <p:nvPr>
            <p:ph idx="1"/>
          </p:nvPr>
        </p:nvSpPr>
        <p:spPr/>
        <p:txBody>
          <a:bodyPr/>
          <a:lstStyle/>
          <a:p>
            <a:r>
              <a:rPr lang="en-US" dirty="0"/>
              <a:t>Cleft lip and palate; dental abnormalities </a:t>
            </a:r>
          </a:p>
          <a:p>
            <a:r>
              <a:rPr lang="en-US" dirty="0"/>
              <a:t>• Maxillary hypoplasia (underdevelopment) </a:t>
            </a:r>
          </a:p>
          <a:p>
            <a:r>
              <a:rPr lang="en-US" dirty="0"/>
              <a:t>• Chronic serous otitis media in early childhood often resulting in conductive hearing loss </a:t>
            </a:r>
          </a:p>
          <a:p>
            <a:r>
              <a:rPr lang="en-US" dirty="0"/>
              <a:t>• Articulation and resonance problems associated with cleft lip, cleft palate, </a:t>
            </a:r>
            <a:r>
              <a:rPr lang="en-US" dirty="0" err="1"/>
              <a:t>velophar</a:t>
            </a:r>
            <a:r>
              <a:rPr lang="en-US" dirty="0"/>
              <a:t> </a:t>
            </a:r>
            <a:r>
              <a:rPr lang="en-US" dirty="0" err="1"/>
              <a:t>yngeal</a:t>
            </a:r>
            <a:r>
              <a:rPr lang="en-US" dirty="0"/>
              <a:t> incompetence, and dental/maxillary abnormalities </a:t>
            </a:r>
          </a:p>
          <a:p>
            <a:r>
              <a:rPr lang="en-US" dirty="0"/>
              <a:t>• Language problems associated with hearing loss</a:t>
            </a:r>
            <a:endParaRPr lang="en-IL" dirty="0"/>
          </a:p>
        </p:txBody>
      </p:sp>
    </p:spTree>
    <p:extLst>
      <p:ext uri="{BB962C8B-B14F-4D97-AF65-F5344CB8AC3E}">
        <p14:creationId xmlns:p14="http://schemas.microsoft.com/office/powerpoint/2010/main" val="17650295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987145-778C-074E-5810-9BAFB662281E}"/>
              </a:ext>
            </a:extLst>
          </p:cNvPr>
          <p:cNvSpPr>
            <a:spLocks noGrp="1"/>
          </p:cNvSpPr>
          <p:nvPr>
            <p:ph type="title"/>
          </p:nvPr>
        </p:nvSpPr>
        <p:spPr/>
        <p:txBody>
          <a:bodyPr/>
          <a:lstStyle/>
          <a:p>
            <a:r>
              <a:rPr lang="pt-BR" b="1" dirty="0">
                <a:solidFill>
                  <a:srgbClr val="FF0000"/>
                </a:solidFill>
              </a:rPr>
              <a:t>Facio-Auriculo-Vertebral Spectrum - Goldenhar Syndrome</a:t>
            </a:r>
            <a:endParaRPr lang="en-IL" b="1" dirty="0">
              <a:solidFill>
                <a:srgbClr val="FF0000"/>
              </a:solidFill>
            </a:endParaRPr>
          </a:p>
        </p:txBody>
      </p:sp>
      <p:sp>
        <p:nvSpPr>
          <p:cNvPr id="3" name="Content Placeholder 2">
            <a:extLst>
              <a:ext uri="{FF2B5EF4-FFF2-40B4-BE49-F238E27FC236}">
                <a16:creationId xmlns:a16="http://schemas.microsoft.com/office/drawing/2014/main" id="{746D1B67-7645-A727-695B-F5A36D01DEC8}"/>
              </a:ext>
            </a:extLst>
          </p:cNvPr>
          <p:cNvSpPr>
            <a:spLocks noGrp="1"/>
          </p:cNvSpPr>
          <p:nvPr>
            <p:ph idx="1"/>
          </p:nvPr>
        </p:nvSpPr>
        <p:spPr/>
        <p:txBody>
          <a:bodyPr>
            <a:normAutofit fontScale="92500" lnSpcReduction="20000"/>
          </a:bodyPr>
          <a:lstStyle/>
          <a:p>
            <a:r>
              <a:rPr lang="en-US" dirty="0"/>
              <a:t>Group of congenital malformations that primarily affect the </a:t>
            </a:r>
            <a:r>
              <a:rPr lang="en-US" b="1" dirty="0"/>
              <a:t>face</a:t>
            </a:r>
            <a:r>
              <a:rPr lang="en-US" dirty="0"/>
              <a:t>, </a:t>
            </a:r>
            <a:r>
              <a:rPr lang="en-US" b="1" dirty="0"/>
              <a:t>ears</a:t>
            </a:r>
            <a:r>
              <a:rPr lang="en-US" dirty="0"/>
              <a:t>, and </a:t>
            </a:r>
            <a:r>
              <a:rPr lang="en-US" b="1" dirty="0"/>
              <a:t>vertebrae</a:t>
            </a:r>
            <a:r>
              <a:rPr lang="en-US" dirty="0"/>
              <a:t>.</a:t>
            </a:r>
          </a:p>
          <a:p>
            <a:r>
              <a:rPr lang="en-US" dirty="0"/>
              <a:t>Facial Abnormalities</a:t>
            </a:r>
          </a:p>
          <a:p>
            <a:r>
              <a:rPr lang="en-US" b="1" dirty="0"/>
              <a:t>Microtia</a:t>
            </a:r>
            <a:r>
              <a:rPr lang="en-US" dirty="0"/>
              <a:t>: Small or malformed ears</a:t>
            </a:r>
          </a:p>
          <a:p>
            <a:r>
              <a:rPr lang="en-US" dirty="0"/>
              <a:t>Ear Canal Abnormalities:.</a:t>
            </a:r>
          </a:p>
          <a:p>
            <a:r>
              <a:rPr lang="en-US" dirty="0"/>
              <a:t>Conductive Hearing Loss:</a:t>
            </a:r>
          </a:p>
          <a:p>
            <a:r>
              <a:rPr lang="en-US" b="1" dirty="0"/>
              <a:t>Strabismus</a:t>
            </a:r>
            <a:r>
              <a:rPr lang="en-US" dirty="0"/>
              <a:t> (crossed eyes), </a:t>
            </a:r>
            <a:r>
              <a:rPr lang="en-US" b="1" dirty="0"/>
              <a:t>cataracts</a:t>
            </a:r>
          </a:p>
          <a:p>
            <a:r>
              <a:rPr lang="en-US" dirty="0"/>
              <a:t>Cleft Lip/Palate: Some individuals with FAVS may have a cleft lip or cleft palate, leading to speech and feeding difficulties.</a:t>
            </a:r>
          </a:p>
          <a:p>
            <a:r>
              <a:rPr lang="en-US" dirty="0"/>
              <a:t>Jaw Malformations: </a:t>
            </a:r>
          </a:p>
          <a:p>
            <a:r>
              <a:rPr lang="en-US" dirty="0"/>
              <a:t>Speech Delays</a:t>
            </a:r>
            <a:endParaRPr lang="en-IL" dirty="0"/>
          </a:p>
        </p:txBody>
      </p:sp>
    </p:spTree>
    <p:extLst>
      <p:ext uri="{BB962C8B-B14F-4D97-AF65-F5344CB8AC3E}">
        <p14:creationId xmlns:p14="http://schemas.microsoft.com/office/powerpoint/2010/main" val="28912846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DF116D-FF68-2BF8-F888-6254EF63FD41}"/>
              </a:ext>
            </a:extLst>
          </p:cNvPr>
          <p:cNvSpPr>
            <a:spLocks noGrp="1"/>
          </p:cNvSpPr>
          <p:nvPr>
            <p:ph type="title"/>
          </p:nvPr>
        </p:nvSpPr>
        <p:spPr/>
        <p:txBody>
          <a:bodyPr/>
          <a:lstStyle/>
          <a:p>
            <a:pPr algn="ctr"/>
            <a:r>
              <a:rPr lang="en-US" dirty="0"/>
              <a:t>Fraile X syndrome </a:t>
            </a:r>
            <a:endParaRPr lang="en-IL" dirty="0"/>
          </a:p>
        </p:txBody>
      </p:sp>
      <p:sp>
        <p:nvSpPr>
          <p:cNvPr id="3" name="Content Placeholder 2">
            <a:extLst>
              <a:ext uri="{FF2B5EF4-FFF2-40B4-BE49-F238E27FC236}">
                <a16:creationId xmlns:a16="http://schemas.microsoft.com/office/drawing/2014/main" id="{94449ABE-B8EA-8204-F93F-71D89D7D2570}"/>
              </a:ext>
            </a:extLst>
          </p:cNvPr>
          <p:cNvSpPr>
            <a:spLocks noGrp="1"/>
          </p:cNvSpPr>
          <p:nvPr>
            <p:ph idx="1"/>
          </p:nvPr>
        </p:nvSpPr>
        <p:spPr/>
        <p:txBody>
          <a:bodyPr/>
          <a:lstStyle/>
          <a:p>
            <a:r>
              <a:rPr lang="en-US" dirty="0"/>
              <a:t>The second most common cause of genetically based intellectual disability (second to Down syndrome). It occurs when there is a fragile spot on the long arm of the X chromosome (technically, Xq27).</a:t>
            </a:r>
          </a:p>
          <a:p>
            <a:r>
              <a:rPr lang="en-US" dirty="0"/>
              <a:t>A large head, a prominent forehead, a large jaw, and large ears • Intellectual disability • Psychiatric and behavioral problems • Delayed speech and motor development • Jargon, echolalia, perseveration, and inappropriate language • Absence of nonverbal communications that typically accompany speech • Voice problems • Articulation disorders</a:t>
            </a:r>
            <a:endParaRPr lang="en-IL" dirty="0"/>
          </a:p>
        </p:txBody>
      </p:sp>
    </p:spTree>
    <p:extLst>
      <p:ext uri="{BB962C8B-B14F-4D97-AF65-F5344CB8AC3E}">
        <p14:creationId xmlns:p14="http://schemas.microsoft.com/office/powerpoint/2010/main" val="41568400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AFED16-D27E-F9F0-A8E0-DCDD35617A85}"/>
              </a:ext>
            </a:extLst>
          </p:cNvPr>
          <p:cNvSpPr>
            <a:spLocks noGrp="1"/>
          </p:cNvSpPr>
          <p:nvPr>
            <p:ph type="title"/>
          </p:nvPr>
        </p:nvSpPr>
        <p:spPr/>
        <p:txBody>
          <a:bodyPr/>
          <a:lstStyle/>
          <a:p>
            <a:pPr algn="ctr"/>
            <a:r>
              <a:rPr lang="en-US" dirty="0"/>
              <a:t>Noonan syndrome</a:t>
            </a:r>
            <a:endParaRPr lang="en-IL" dirty="0"/>
          </a:p>
        </p:txBody>
      </p:sp>
      <p:sp>
        <p:nvSpPr>
          <p:cNvPr id="3" name="Content Placeholder 2">
            <a:extLst>
              <a:ext uri="{FF2B5EF4-FFF2-40B4-BE49-F238E27FC236}">
                <a16:creationId xmlns:a16="http://schemas.microsoft.com/office/drawing/2014/main" id="{65B57780-37C8-9EA9-C596-84C236A6F7C6}"/>
              </a:ext>
            </a:extLst>
          </p:cNvPr>
          <p:cNvSpPr>
            <a:spLocks noGrp="1"/>
          </p:cNvSpPr>
          <p:nvPr>
            <p:ph idx="1"/>
          </p:nvPr>
        </p:nvSpPr>
        <p:spPr/>
        <p:txBody>
          <a:bodyPr/>
          <a:lstStyle/>
          <a:p>
            <a:r>
              <a:rPr lang="en-US" dirty="0"/>
              <a:t>A genetic syndrome characterized by: </a:t>
            </a:r>
          </a:p>
          <a:p>
            <a:r>
              <a:rPr lang="en-US" dirty="0"/>
              <a:t>• Congenital heart disease • Short stature, narrow chest, and webbing of the neck • </a:t>
            </a:r>
            <a:r>
              <a:rPr lang="en-US" dirty="0">
                <a:solidFill>
                  <a:srgbClr val="FF0000"/>
                </a:solidFill>
              </a:rPr>
              <a:t>Hypertelorism</a:t>
            </a:r>
            <a:r>
              <a:rPr lang="en-US" dirty="0"/>
              <a:t> (increased distance between the eyes), and ptosis (drooping of the eyelids). The ears may be abnormally shaped, have prominent pinnae, and be set low with a slight posterior rotation. • Intellectual disability in some cases • Articulation disorders • Delayed language and limited expressive language skills • Hypernasality</a:t>
            </a:r>
            <a:endParaRPr lang="en-IL" dirty="0"/>
          </a:p>
        </p:txBody>
      </p:sp>
    </p:spTree>
    <p:extLst>
      <p:ext uri="{BB962C8B-B14F-4D97-AF65-F5344CB8AC3E}">
        <p14:creationId xmlns:p14="http://schemas.microsoft.com/office/powerpoint/2010/main" val="6396134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B0EABC-DA32-C0CB-F85F-189D014138EE}"/>
              </a:ext>
            </a:extLst>
          </p:cNvPr>
          <p:cNvSpPr>
            <a:spLocks noGrp="1"/>
          </p:cNvSpPr>
          <p:nvPr>
            <p:ph type="title"/>
          </p:nvPr>
        </p:nvSpPr>
        <p:spPr/>
        <p:txBody>
          <a:bodyPr/>
          <a:lstStyle/>
          <a:p>
            <a:pPr algn="ctr"/>
            <a:r>
              <a:rPr lang="sv-SE" b="1" dirty="0">
                <a:solidFill>
                  <a:srgbClr val="FF0000"/>
                </a:solidFill>
                <a:effectLst>
                  <a:outerShdw blurRad="38100" dist="38100" dir="2700000" algn="tl">
                    <a:srgbClr val="000000">
                      <a:alpha val="43137"/>
                    </a:srgbClr>
                  </a:outerShdw>
                </a:effectLst>
              </a:rPr>
              <a:t>Orofaciodigital Syndromes (Including Mohr Syndrome)</a:t>
            </a:r>
            <a:endParaRPr lang="en-IL" b="1" dirty="0">
              <a:solidFill>
                <a:srgbClr val="FF0000"/>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EBFF082A-0134-ACF3-06E5-3881374CA574}"/>
              </a:ext>
            </a:extLst>
          </p:cNvPr>
          <p:cNvSpPr>
            <a:spLocks noGrp="1"/>
          </p:cNvSpPr>
          <p:nvPr>
            <p:ph idx="1"/>
          </p:nvPr>
        </p:nvSpPr>
        <p:spPr/>
        <p:txBody>
          <a:bodyPr/>
          <a:lstStyle/>
          <a:p>
            <a:r>
              <a:rPr lang="en-US" dirty="0"/>
              <a:t>Cleft lip and palate • Tongue malformations, such as partial </a:t>
            </a:r>
            <a:r>
              <a:rPr lang="en-US" dirty="0" err="1"/>
              <a:t>clefting</a:t>
            </a:r>
            <a:r>
              <a:rPr lang="en-US" dirty="0"/>
              <a:t> at midline and nodules • Absent central incisors • Mandibular hypoplasia (underdeveloped jaw); short labial frenulum • Conductive hearing loss, usually resulting from atresia, ossicular chain malformation, or chronic otitis media (particularly subsequent to cleft palate) • Varying intellectual abilities from extreme disability to normal intelligence • Articulation disorders resulting from orofacial abnormalities, intellectual disability, and hearing loss • Language problems related to intellectual disability</a:t>
            </a:r>
            <a:endParaRPr lang="en-IL" dirty="0"/>
          </a:p>
        </p:txBody>
      </p:sp>
    </p:spTree>
    <p:extLst>
      <p:ext uri="{BB962C8B-B14F-4D97-AF65-F5344CB8AC3E}">
        <p14:creationId xmlns:p14="http://schemas.microsoft.com/office/powerpoint/2010/main" val="25116960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E1961-48CF-A372-915B-2933D54FBF45}"/>
              </a:ext>
            </a:extLst>
          </p:cNvPr>
          <p:cNvSpPr>
            <a:spLocks noGrp="1"/>
          </p:cNvSpPr>
          <p:nvPr>
            <p:ph type="title"/>
          </p:nvPr>
        </p:nvSpPr>
        <p:spPr/>
        <p:txBody>
          <a:bodyPr/>
          <a:lstStyle/>
          <a:p>
            <a:pPr algn="ctr"/>
            <a:r>
              <a:rPr lang="fr-FR" b="1" dirty="0">
                <a:solidFill>
                  <a:srgbClr val="FF0000"/>
                </a:solidFill>
              </a:rPr>
              <a:t>Pierre Robin </a:t>
            </a:r>
            <a:r>
              <a:rPr lang="fr-FR" b="1" dirty="0" err="1">
                <a:solidFill>
                  <a:srgbClr val="FF0000"/>
                </a:solidFill>
              </a:rPr>
              <a:t>Sequence</a:t>
            </a:r>
            <a:r>
              <a:rPr lang="fr-FR" b="1" dirty="0">
                <a:solidFill>
                  <a:srgbClr val="FF0000"/>
                </a:solidFill>
              </a:rPr>
              <a:t> (or Syndrome)</a:t>
            </a:r>
            <a:endParaRPr lang="en-IL" b="1" dirty="0">
              <a:solidFill>
                <a:srgbClr val="FF0000"/>
              </a:solidFill>
            </a:endParaRPr>
          </a:p>
        </p:txBody>
      </p:sp>
      <p:sp>
        <p:nvSpPr>
          <p:cNvPr id="3" name="Content Placeholder 2">
            <a:extLst>
              <a:ext uri="{FF2B5EF4-FFF2-40B4-BE49-F238E27FC236}">
                <a16:creationId xmlns:a16="http://schemas.microsoft.com/office/drawing/2014/main" id="{365A5DCA-E3B9-62C2-6845-271F337A92E0}"/>
              </a:ext>
            </a:extLst>
          </p:cNvPr>
          <p:cNvSpPr>
            <a:spLocks noGrp="1"/>
          </p:cNvSpPr>
          <p:nvPr>
            <p:ph idx="1"/>
          </p:nvPr>
        </p:nvSpPr>
        <p:spPr/>
        <p:txBody>
          <a:bodyPr>
            <a:normAutofit fontScale="92500" lnSpcReduction="10000"/>
          </a:bodyPr>
          <a:lstStyle/>
          <a:p>
            <a:r>
              <a:rPr lang="en-US" dirty="0"/>
              <a:t>Pierre Robin sequence is not a true syndrome because it is a combination of several clinical findings caused by one or many etiologies.</a:t>
            </a:r>
          </a:p>
          <a:p>
            <a:r>
              <a:rPr lang="en-US" dirty="0"/>
              <a:t>Mandibular </a:t>
            </a:r>
            <a:r>
              <a:rPr lang="en-US" b="1" dirty="0">
                <a:solidFill>
                  <a:srgbClr val="FF0000"/>
                </a:solidFill>
                <a:effectLst>
                  <a:outerShdw blurRad="38100" dist="38100" dir="2700000" algn="tl">
                    <a:srgbClr val="000000">
                      <a:alpha val="43137"/>
                    </a:srgbClr>
                  </a:outerShdw>
                </a:effectLst>
              </a:rPr>
              <a:t>hypoplasia</a:t>
            </a:r>
            <a:r>
              <a:rPr lang="en-US" dirty="0"/>
              <a:t> (underdevelopment) and </a:t>
            </a:r>
            <a:r>
              <a:rPr lang="en-US" b="1" dirty="0" err="1">
                <a:solidFill>
                  <a:srgbClr val="FF0000"/>
                </a:solidFill>
                <a:effectLst>
                  <a:outerShdw blurRad="38100" dist="38100" dir="2700000" algn="tl">
                    <a:srgbClr val="000000">
                      <a:alpha val="43137"/>
                    </a:srgbClr>
                  </a:outerShdw>
                </a:effectLst>
              </a:rPr>
              <a:t>glossoptosis</a:t>
            </a:r>
            <a:r>
              <a:rPr lang="en-US" dirty="0"/>
              <a:t> (downward displace </a:t>
            </a:r>
            <a:r>
              <a:rPr lang="en-US" dirty="0" err="1"/>
              <a:t>ment</a:t>
            </a:r>
            <a:r>
              <a:rPr lang="en-US" dirty="0"/>
              <a:t> of the tongue) • Cleft of the soft palate. The cleft is typically U-shaped (rather than the more com </a:t>
            </a:r>
            <a:r>
              <a:rPr lang="en-US" dirty="0" err="1"/>
              <a:t>mon</a:t>
            </a:r>
            <a:r>
              <a:rPr lang="en-US" dirty="0"/>
              <a:t> V-shape) or in the form of a bifid uvula, which is most clearly seen during phonation of “ah.” • Respiratory problems resulting from the medical diagnosis of failure to thrive(</a:t>
            </a:r>
            <a:r>
              <a:rPr lang="en-US" b="1" dirty="0">
                <a:solidFill>
                  <a:srgbClr val="FF0000"/>
                </a:solidFill>
                <a:effectLst>
                  <a:outerShdw blurRad="38100" dist="38100" dir="2700000" algn="tl">
                    <a:srgbClr val="000000">
                      <a:alpha val="43137"/>
                    </a:srgbClr>
                  </a:outerShdw>
                </a:effectLst>
              </a:rPr>
              <a:t>FTT</a:t>
            </a:r>
            <a:r>
              <a:rPr lang="en-US" dirty="0"/>
              <a:t>) and </a:t>
            </a:r>
            <a:r>
              <a:rPr lang="en-US" b="1" dirty="0">
                <a:solidFill>
                  <a:srgbClr val="FF0000"/>
                </a:solidFill>
                <a:effectLst>
                  <a:outerShdw blurRad="38100" dist="38100" dir="2700000" algn="tl">
                    <a:srgbClr val="000000">
                      <a:alpha val="43137"/>
                    </a:srgbClr>
                  </a:outerShdw>
                </a:effectLst>
              </a:rPr>
              <a:t>hypoxic</a:t>
            </a:r>
            <a:r>
              <a:rPr lang="en-US" dirty="0"/>
              <a:t> (lack of oxygen) brain damage are reported in some cases. • Low-set ears, deformed </a:t>
            </a:r>
            <a:r>
              <a:rPr lang="en-US" b="1" dirty="0">
                <a:solidFill>
                  <a:srgbClr val="FF0000"/>
                </a:solidFill>
                <a:effectLst>
                  <a:outerShdw blurRad="38100" dist="38100" dir="2700000" algn="tl">
                    <a:srgbClr val="000000">
                      <a:alpha val="43137"/>
                    </a:srgbClr>
                  </a:outerShdw>
                </a:effectLst>
              </a:rPr>
              <a:t>pinnae</a:t>
            </a:r>
            <a:r>
              <a:rPr lang="en-US" dirty="0"/>
              <a:t>, an unusual angle of the ear canal, and ossicular defects • Conductive hearing loss associated with otitis media, cleft palate, and ear abnormalities • Articulation and resonance problems related to cleft palate • Language disorders and learning disabilities related to hearing loss and post-hypoxic brain damage</a:t>
            </a:r>
            <a:endParaRPr lang="en-IL" dirty="0"/>
          </a:p>
        </p:txBody>
      </p:sp>
    </p:spTree>
    <p:extLst>
      <p:ext uri="{BB962C8B-B14F-4D97-AF65-F5344CB8AC3E}">
        <p14:creationId xmlns:p14="http://schemas.microsoft.com/office/powerpoint/2010/main" val="254981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C8233-1196-5636-7258-AC9343A31B19}"/>
              </a:ext>
            </a:extLst>
          </p:cNvPr>
          <p:cNvSpPr>
            <a:spLocks noGrp="1"/>
          </p:cNvSpPr>
          <p:nvPr>
            <p:ph type="title"/>
          </p:nvPr>
        </p:nvSpPr>
        <p:spPr/>
        <p:txBody>
          <a:bodyPr/>
          <a:lstStyle/>
          <a:p>
            <a:pPr algn="ctr"/>
            <a:r>
              <a:rPr lang="en-US" b="1" dirty="0">
                <a:solidFill>
                  <a:srgbClr val="FF0000"/>
                </a:solidFill>
                <a:effectLst>
                  <a:outerShdw blurRad="38100" dist="38100" dir="2700000" algn="tl">
                    <a:srgbClr val="000000">
                      <a:alpha val="43137"/>
                    </a:srgbClr>
                  </a:outerShdw>
                </a:effectLst>
              </a:rPr>
              <a:t>Prader-Willi Syndrome</a:t>
            </a:r>
            <a:endParaRPr lang="en-IL" b="1" dirty="0">
              <a:solidFill>
                <a:srgbClr val="FF0000"/>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6D7BA981-F59C-FB0F-94A0-5BEB86B8F2E7}"/>
              </a:ext>
            </a:extLst>
          </p:cNvPr>
          <p:cNvSpPr>
            <a:spLocks noGrp="1"/>
          </p:cNvSpPr>
          <p:nvPr>
            <p:ph idx="1"/>
          </p:nvPr>
        </p:nvSpPr>
        <p:spPr/>
        <p:txBody>
          <a:bodyPr>
            <a:normAutofit/>
          </a:bodyPr>
          <a:lstStyle/>
          <a:p>
            <a:r>
              <a:rPr lang="en-US" dirty="0"/>
              <a:t>Genetic syndrome is sometimes referred to as Prader-</a:t>
            </a:r>
            <a:r>
              <a:rPr lang="en-US" dirty="0" err="1"/>
              <a:t>Labhart</a:t>
            </a:r>
            <a:r>
              <a:rPr lang="en-US" dirty="0"/>
              <a:t>-Willi syndrome. </a:t>
            </a:r>
          </a:p>
          <a:p>
            <a:r>
              <a:rPr lang="en-US" dirty="0"/>
              <a:t>Symptoms include: • </a:t>
            </a:r>
            <a:r>
              <a:rPr lang="en-US" b="1" dirty="0">
                <a:solidFill>
                  <a:srgbClr val="FF0000"/>
                </a:solidFill>
                <a:effectLst>
                  <a:outerShdw blurRad="38100" dist="38100" dir="2700000" algn="tl">
                    <a:srgbClr val="000000">
                      <a:alpha val="43137"/>
                    </a:srgbClr>
                  </a:outerShdw>
                </a:effectLst>
              </a:rPr>
              <a:t>Hypotonia</a:t>
            </a:r>
            <a:r>
              <a:rPr lang="en-US" dirty="0"/>
              <a:t> (poor muscle tone) and small stature • </a:t>
            </a:r>
            <a:r>
              <a:rPr lang="en-US" b="1" dirty="0">
                <a:solidFill>
                  <a:srgbClr val="FF0000"/>
                </a:solidFill>
              </a:rPr>
              <a:t>Obesity</a:t>
            </a:r>
            <a:r>
              <a:rPr lang="en-US" dirty="0"/>
              <a:t>, especially after the second year of life.. • </a:t>
            </a:r>
            <a:r>
              <a:rPr lang="en-US" b="1" dirty="0">
                <a:solidFill>
                  <a:srgbClr val="FF0000"/>
                </a:solidFill>
                <a:effectLst>
                  <a:outerShdw blurRad="38100" dist="38100" dir="2700000" algn="tl">
                    <a:srgbClr val="000000">
                      <a:alpha val="43137"/>
                    </a:srgbClr>
                  </a:outerShdw>
                </a:effectLst>
              </a:rPr>
              <a:t>Hypogonadism</a:t>
            </a:r>
            <a:r>
              <a:rPr lang="en-US" dirty="0"/>
              <a:t> (underdeveloped genitals) • Slow motor development • Intellectual disability ranging from mild to severe. In some cases intelligence is normal. • Feeding difficulties related to hypotonia • Delayed language and language disorders • Dysarthria and apraxia in some cases; nasal emissions. Articulation disorders range from mild to severe. Speech may be unintelligible</a:t>
            </a:r>
            <a:endParaRPr lang="en-IL" dirty="0"/>
          </a:p>
        </p:txBody>
      </p:sp>
    </p:spTree>
    <p:extLst>
      <p:ext uri="{BB962C8B-B14F-4D97-AF65-F5344CB8AC3E}">
        <p14:creationId xmlns:p14="http://schemas.microsoft.com/office/powerpoint/2010/main" val="36050226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4B706-E803-EFF8-BD55-04928F1AAB77}"/>
              </a:ext>
            </a:extLst>
          </p:cNvPr>
          <p:cNvSpPr>
            <a:spLocks noGrp="1"/>
          </p:cNvSpPr>
          <p:nvPr>
            <p:ph type="title"/>
          </p:nvPr>
        </p:nvSpPr>
        <p:spPr/>
        <p:txBody>
          <a:bodyPr/>
          <a:lstStyle/>
          <a:p>
            <a:pPr algn="ctr"/>
            <a:r>
              <a:rPr lang="en-US" b="1" dirty="0">
                <a:solidFill>
                  <a:srgbClr val="FF0000"/>
                </a:solidFill>
                <a:effectLst>
                  <a:outerShdw blurRad="38100" dist="38100" dir="2700000" algn="tl">
                    <a:srgbClr val="000000">
                      <a:alpha val="43137"/>
                    </a:srgbClr>
                  </a:outerShdw>
                </a:effectLst>
              </a:rPr>
              <a:t>Rett syndrome</a:t>
            </a:r>
            <a:endParaRPr lang="en-IL" b="1" dirty="0">
              <a:solidFill>
                <a:srgbClr val="FF0000"/>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2BA36C16-C0E7-23A4-A53D-B26E844550DA}"/>
              </a:ext>
            </a:extLst>
          </p:cNvPr>
          <p:cNvSpPr>
            <a:spLocks noGrp="1"/>
          </p:cNvSpPr>
          <p:nvPr>
            <p:ph idx="1"/>
          </p:nvPr>
        </p:nvSpPr>
        <p:spPr/>
        <p:txBody>
          <a:bodyPr/>
          <a:lstStyle/>
          <a:p>
            <a:r>
              <a:rPr lang="en-US" dirty="0"/>
              <a:t>Autistic-like genetic syndrome that affects girls almost exclusively. Characterized by: • Seemingly normal development in the first 6 to 18 months before changes in mental and social behavior are apparent • Loss of muscle tone • Breathing difficulties • Disrupted sleep patterns • Habitual wringing or rubbing of hands negates functional hand use • Severe limb, oral, and verbal apraxia • Loss of speech between 1 and 4 years of age • Extreme social anxiety • Seizures</a:t>
            </a:r>
            <a:endParaRPr lang="en-IL" dirty="0"/>
          </a:p>
        </p:txBody>
      </p:sp>
    </p:spTree>
    <p:extLst>
      <p:ext uri="{BB962C8B-B14F-4D97-AF65-F5344CB8AC3E}">
        <p14:creationId xmlns:p14="http://schemas.microsoft.com/office/powerpoint/2010/main" val="3042930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6FA3AB7-A335-83C9-C0D7-713EDA1E6A3B}"/>
              </a:ext>
            </a:extLst>
          </p:cNvPr>
          <p:cNvSpPr>
            <a:spLocks noGrp="1"/>
          </p:cNvSpPr>
          <p:nvPr>
            <p:ph type="title"/>
          </p:nvPr>
        </p:nvSpPr>
        <p:spPr/>
        <p:txBody>
          <a:bodyPr/>
          <a:lstStyle/>
          <a:p>
            <a:endParaRPr lang="en-IL"/>
          </a:p>
        </p:txBody>
      </p:sp>
      <p:sp>
        <p:nvSpPr>
          <p:cNvPr id="7" name="Content Placeholder 6">
            <a:extLst>
              <a:ext uri="{FF2B5EF4-FFF2-40B4-BE49-F238E27FC236}">
                <a16:creationId xmlns:a16="http://schemas.microsoft.com/office/drawing/2014/main" id="{151B47A9-DC3E-A6DB-275E-00F5980E682F}"/>
              </a:ext>
            </a:extLst>
          </p:cNvPr>
          <p:cNvSpPr>
            <a:spLocks noGrp="1"/>
          </p:cNvSpPr>
          <p:nvPr>
            <p:ph idx="1"/>
          </p:nvPr>
        </p:nvSpPr>
        <p:spPr/>
        <p:txBody>
          <a:bodyPr/>
          <a:lstStyle/>
          <a:p>
            <a:r>
              <a:rPr lang="en-US" b="1" dirty="0">
                <a:solidFill>
                  <a:srgbClr val="FF0000"/>
                </a:solidFill>
              </a:rPr>
              <a:t>Asthma</a:t>
            </a:r>
            <a:r>
              <a:rPr lang="en-US" dirty="0"/>
              <a:t> :is characterized by periodic attacks of wheezing, tightness in the chest, and breath </a:t>
            </a:r>
            <a:r>
              <a:rPr lang="en-US" dirty="0" err="1"/>
              <a:t>ing</a:t>
            </a:r>
            <a:r>
              <a:rPr lang="en-US" dirty="0"/>
              <a:t> difficulties. It can be triggered by allergies, emotional stress, infection, drug use, </a:t>
            </a:r>
            <a:r>
              <a:rPr lang="en-US" dirty="0" err="1"/>
              <a:t>inhala</a:t>
            </a:r>
            <a:r>
              <a:rPr lang="en-US" dirty="0"/>
              <a:t> </a:t>
            </a:r>
            <a:r>
              <a:rPr lang="en-US" dirty="0" err="1"/>
              <a:t>tion</a:t>
            </a:r>
            <a:r>
              <a:rPr lang="en-US" dirty="0"/>
              <a:t> of irritants, vigorous exercise, or a psychosomatic disorder.</a:t>
            </a:r>
          </a:p>
          <a:p>
            <a:r>
              <a:rPr lang="en-US" b="1" dirty="0">
                <a:solidFill>
                  <a:srgbClr val="FF0000"/>
                </a:solidFill>
              </a:rPr>
              <a:t>Cerebrovascular Accident : </a:t>
            </a:r>
          </a:p>
          <a:p>
            <a:r>
              <a:rPr lang="en-US" b="1" dirty="0">
                <a:solidFill>
                  <a:srgbClr val="FF0000"/>
                </a:solidFill>
              </a:rPr>
              <a:t>Chickenpox</a:t>
            </a:r>
            <a:r>
              <a:rPr lang="en-US" dirty="0"/>
              <a:t> : mild, infectious disease caused by a herpes virus. The primary symptom is a rash that appears mostly on the skin and the lining of the mouth and throat</a:t>
            </a:r>
            <a:endParaRPr lang="en-IL" b="1" dirty="0">
              <a:solidFill>
                <a:srgbClr val="FF0000"/>
              </a:solidFill>
            </a:endParaRPr>
          </a:p>
        </p:txBody>
      </p:sp>
    </p:spTree>
    <p:extLst>
      <p:ext uri="{BB962C8B-B14F-4D97-AF65-F5344CB8AC3E}">
        <p14:creationId xmlns:p14="http://schemas.microsoft.com/office/powerpoint/2010/main" val="71253230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5DF4D5-C98A-1FE3-4C0C-4C0792569E4F}"/>
              </a:ext>
            </a:extLst>
          </p:cNvPr>
          <p:cNvSpPr>
            <a:spLocks noGrp="1"/>
          </p:cNvSpPr>
          <p:nvPr>
            <p:ph type="title"/>
          </p:nvPr>
        </p:nvSpPr>
        <p:spPr/>
        <p:txBody>
          <a:bodyPr/>
          <a:lstStyle/>
          <a:p>
            <a:pPr algn="ctr"/>
            <a:r>
              <a:rPr lang="en-US" b="1" dirty="0">
                <a:solidFill>
                  <a:srgbClr val="FF0000"/>
                </a:solidFill>
                <a:effectLst>
                  <a:outerShdw blurRad="38100" dist="38100" dir="2700000" algn="tl">
                    <a:srgbClr val="000000">
                      <a:alpha val="43137"/>
                    </a:srgbClr>
                  </a:outerShdw>
                </a:effectLst>
              </a:rPr>
              <a:t>Treacher Collins syndrome</a:t>
            </a:r>
            <a:endParaRPr lang="en-IL" b="1" dirty="0">
              <a:solidFill>
                <a:srgbClr val="FF0000"/>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C267B006-1542-B864-92F9-F84ACBB0F890}"/>
              </a:ext>
            </a:extLst>
          </p:cNvPr>
          <p:cNvSpPr>
            <a:spLocks noGrp="1"/>
          </p:cNvSpPr>
          <p:nvPr>
            <p:ph idx="1"/>
          </p:nvPr>
        </p:nvSpPr>
        <p:spPr/>
        <p:txBody>
          <a:bodyPr>
            <a:normAutofit fontScale="92500" lnSpcReduction="20000"/>
          </a:bodyPr>
          <a:lstStyle/>
          <a:p>
            <a:r>
              <a:rPr lang="en-US" dirty="0"/>
              <a:t>Genetic syndrome characterized by: • Facial abnormalities, including mandibular and maxillary </a:t>
            </a:r>
            <a:r>
              <a:rPr lang="en-US" b="1" dirty="0">
                <a:solidFill>
                  <a:srgbClr val="FF0000"/>
                </a:solidFill>
                <a:effectLst>
                  <a:outerShdw blurRad="38100" dist="38100" dir="2700000" algn="tl">
                    <a:srgbClr val="000000">
                      <a:alpha val="43137"/>
                    </a:srgbClr>
                  </a:outerShdw>
                </a:effectLst>
              </a:rPr>
              <a:t>hyperplasia</a:t>
            </a:r>
            <a:r>
              <a:rPr lang="en-US" dirty="0"/>
              <a:t> (underdeveloped upper and lower jaw), </a:t>
            </a:r>
            <a:r>
              <a:rPr lang="en-US" b="1" dirty="0">
                <a:solidFill>
                  <a:srgbClr val="FF0000"/>
                </a:solidFill>
                <a:effectLst>
                  <a:outerShdw blurRad="38100" dist="38100" dir="2700000" algn="tl">
                    <a:srgbClr val="000000">
                      <a:alpha val="43137"/>
                    </a:srgbClr>
                  </a:outerShdw>
                </a:effectLst>
              </a:rPr>
              <a:t>malar hypoplasia </a:t>
            </a:r>
            <a:r>
              <a:rPr lang="en-US" dirty="0"/>
              <a:t>(underdeveloped cheeks) and a </a:t>
            </a:r>
            <a:r>
              <a:rPr lang="en-US" dirty="0" err="1"/>
              <a:t>beakshaped</a:t>
            </a:r>
            <a:r>
              <a:rPr lang="en-US" dirty="0"/>
              <a:t> nose • Overt or submucosal cleft palate, high hard palate, short and immobile soft palate, and downward slanting palpebral fissures • </a:t>
            </a:r>
            <a:r>
              <a:rPr lang="en-US" b="1" dirty="0">
                <a:solidFill>
                  <a:srgbClr val="FF0000"/>
                </a:solidFill>
                <a:effectLst>
                  <a:outerShdw blurRad="38100" dist="38100" dir="2700000" algn="tl">
                    <a:srgbClr val="000000">
                      <a:alpha val="43137"/>
                    </a:srgbClr>
                  </a:outerShdw>
                </a:effectLst>
              </a:rPr>
              <a:t>Coloboma</a:t>
            </a:r>
            <a:r>
              <a:rPr lang="en-US" dirty="0"/>
              <a:t> (</a:t>
            </a:r>
            <a:r>
              <a:rPr lang="en-US" dirty="0" err="1"/>
              <a:t>clefting</a:t>
            </a:r>
            <a:r>
              <a:rPr lang="en-US" dirty="0"/>
              <a:t> defect) of the lower eyelids • Dental </a:t>
            </a:r>
            <a:r>
              <a:rPr lang="en-US" b="1" dirty="0">
                <a:solidFill>
                  <a:srgbClr val="FF0000"/>
                </a:solidFill>
                <a:effectLst>
                  <a:outerShdw blurRad="38100" dist="38100" dir="2700000" algn="tl">
                    <a:srgbClr val="000000">
                      <a:alpha val="43137"/>
                    </a:srgbClr>
                  </a:outerShdw>
                </a:effectLst>
              </a:rPr>
              <a:t>malocclusion</a:t>
            </a:r>
            <a:r>
              <a:rPr lang="en-US" dirty="0"/>
              <a:t>, hyperplasia (underdevelopment) of the teeth, and an open bite • Upper respiratory problems that affect breathing may be present • </a:t>
            </a:r>
            <a:r>
              <a:rPr lang="en-US" b="1" dirty="0">
                <a:solidFill>
                  <a:srgbClr val="FF0000"/>
                </a:solidFill>
                <a:effectLst>
                  <a:outerShdw blurRad="38100" dist="38100" dir="2700000" algn="tl">
                    <a:srgbClr val="000000">
                      <a:alpha val="43137"/>
                    </a:srgbClr>
                  </a:outerShdw>
                </a:effectLst>
              </a:rPr>
              <a:t>Atresia</a:t>
            </a:r>
            <a:r>
              <a:rPr lang="en-US" dirty="0"/>
              <a:t>, malformations of the pinnae, and middle ear structural abnormalities. Inner ear malformations, such as enlarged cochlear aqueducts or absent horizontal canals, occur in severe cases. • Conductive (in most) or sensorineural (in some) hearing loss • Early childhood problems with chewing, sucking, and swallowing • Language-learning problems associated with hearing loss • Articulation disorders associated with hearing loss and orofacial abnormalities</a:t>
            </a:r>
            <a:endParaRPr lang="en-IL" dirty="0"/>
          </a:p>
        </p:txBody>
      </p:sp>
    </p:spTree>
    <p:extLst>
      <p:ext uri="{BB962C8B-B14F-4D97-AF65-F5344CB8AC3E}">
        <p14:creationId xmlns:p14="http://schemas.microsoft.com/office/powerpoint/2010/main" val="34414541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C5A86-E027-18E1-EA52-419A7DB9E063}"/>
              </a:ext>
            </a:extLst>
          </p:cNvPr>
          <p:cNvSpPr>
            <a:spLocks noGrp="1"/>
          </p:cNvSpPr>
          <p:nvPr>
            <p:ph type="title"/>
          </p:nvPr>
        </p:nvSpPr>
        <p:spPr/>
        <p:txBody>
          <a:bodyPr/>
          <a:lstStyle/>
          <a:p>
            <a:pPr algn="ctr"/>
            <a:r>
              <a:rPr lang="en-US" b="1" dirty="0">
                <a:solidFill>
                  <a:srgbClr val="FF0000"/>
                </a:solidFill>
                <a:effectLst>
                  <a:outerShdw blurRad="38100" dist="38100" dir="2700000" algn="tl">
                    <a:srgbClr val="000000">
                      <a:alpha val="43137"/>
                    </a:srgbClr>
                  </a:outerShdw>
                </a:effectLst>
              </a:rPr>
              <a:t>Turner Syndrome</a:t>
            </a:r>
            <a:endParaRPr lang="en-IL" b="1" dirty="0">
              <a:solidFill>
                <a:srgbClr val="FF0000"/>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C7B6DFEE-CEE6-F19E-9600-523B7AA659A3}"/>
              </a:ext>
            </a:extLst>
          </p:cNvPr>
          <p:cNvSpPr>
            <a:spLocks noGrp="1"/>
          </p:cNvSpPr>
          <p:nvPr>
            <p:ph idx="1"/>
          </p:nvPr>
        </p:nvSpPr>
        <p:spPr/>
        <p:txBody>
          <a:bodyPr>
            <a:normAutofit lnSpcReduction="10000"/>
          </a:bodyPr>
          <a:lstStyle/>
          <a:p>
            <a:r>
              <a:rPr lang="en-US" dirty="0"/>
              <a:t>This genetic syndrome, also called XO syndrome, is a chromosomal disorder that affects only females. It occurs when there is a missing X chromosome (most common) or an abnormality of an X chromosome (less common).</a:t>
            </a:r>
          </a:p>
          <a:p>
            <a:r>
              <a:rPr lang="en-US" dirty="0"/>
              <a:t>Narrow maxilla and palate and </a:t>
            </a:r>
            <a:r>
              <a:rPr lang="en-US" b="1" dirty="0">
                <a:solidFill>
                  <a:srgbClr val="FF0000"/>
                </a:solidFill>
                <a:effectLst>
                  <a:outerShdw blurRad="38100" dist="38100" dir="2700000" algn="tl">
                    <a:srgbClr val="000000">
                      <a:alpha val="43137"/>
                    </a:srgbClr>
                  </a:outerShdw>
                </a:effectLst>
              </a:rPr>
              <a:t>micrognathia</a:t>
            </a:r>
            <a:r>
              <a:rPr lang="en-US" dirty="0"/>
              <a:t> (underdeveloped chin) • Cleft palate and high arched palate in some cases • External ear deformities, • Sensorineural hearing loss, </a:t>
            </a:r>
          </a:p>
          <a:p>
            <a:r>
              <a:rPr lang="en-US" dirty="0"/>
              <a:t>Otitis media is common in infancy and early childhood. • Intellectual disability • Right-hemisphere dysfunction • Language problems related to hearing loss • Articulation disorders resulting from hearing loss and structural abnormalities of the face</a:t>
            </a:r>
            <a:endParaRPr lang="en-IL" dirty="0"/>
          </a:p>
        </p:txBody>
      </p:sp>
    </p:spTree>
    <p:extLst>
      <p:ext uri="{BB962C8B-B14F-4D97-AF65-F5344CB8AC3E}">
        <p14:creationId xmlns:p14="http://schemas.microsoft.com/office/powerpoint/2010/main" val="266449665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4365F-7606-4033-4696-9900A4DF314E}"/>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4D5AA673-70C2-A94E-2E68-D4CC7D5EA435}"/>
              </a:ext>
            </a:extLst>
          </p:cNvPr>
          <p:cNvSpPr>
            <a:spLocks noGrp="1"/>
          </p:cNvSpPr>
          <p:nvPr>
            <p:ph idx="1"/>
          </p:nvPr>
        </p:nvSpPr>
        <p:spPr/>
        <p:txBody>
          <a:bodyPr>
            <a:normAutofit fontScale="92500"/>
          </a:bodyPr>
          <a:lstStyle/>
          <a:p>
            <a:r>
              <a:rPr lang="en-US" dirty="0"/>
              <a:t>Genetic syndrome characterized by: </a:t>
            </a:r>
          </a:p>
          <a:p>
            <a:r>
              <a:rPr lang="en-US" dirty="0"/>
              <a:t>Congenital pits (fistulae) or mounds on the lower lip in all cases. They are typically bilateral and directly inferior to the </a:t>
            </a:r>
            <a:r>
              <a:rPr lang="en-US" b="1" dirty="0">
                <a:solidFill>
                  <a:srgbClr val="FF0000"/>
                </a:solidFill>
                <a:effectLst>
                  <a:outerShdw blurRad="38100" dist="38100" dir="2700000" algn="tl">
                    <a:srgbClr val="000000">
                      <a:alpha val="43137"/>
                    </a:srgbClr>
                  </a:outerShdw>
                </a:effectLst>
              </a:rPr>
              <a:t>nares</a:t>
            </a:r>
            <a:r>
              <a:rPr lang="en-US" dirty="0"/>
              <a:t>.</a:t>
            </a:r>
          </a:p>
          <a:p>
            <a:r>
              <a:rPr lang="en-US" dirty="0"/>
              <a:t>• Cleft lip or palate in most cases. The upper lip may have a wide Cupid’s bow or “gull wing” appearance. </a:t>
            </a:r>
            <a:r>
              <a:rPr lang="en-US" b="1" dirty="0">
                <a:solidFill>
                  <a:srgbClr val="FF0000"/>
                </a:solidFill>
                <a:effectLst>
                  <a:outerShdw blurRad="38100" dist="38100" dir="2700000" algn="tl">
                    <a:srgbClr val="000000">
                      <a:alpha val="43137"/>
                    </a:srgbClr>
                  </a:outerShdw>
                </a:effectLst>
              </a:rPr>
              <a:t>Velopharyngeal incompetence</a:t>
            </a:r>
            <a:r>
              <a:rPr lang="en-US" dirty="0"/>
              <a:t> is common, especially if there is a deep pharynx and submucosal or overt </a:t>
            </a:r>
            <a:r>
              <a:rPr lang="en-US" dirty="0" err="1"/>
              <a:t>clefting</a:t>
            </a:r>
            <a:r>
              <a:rPr lang="en-US" dirty="0"/>
              <a:t>. • Conductive hearing loss and otitis media • Chewing, sucking, and swallowing problems in early childhood • Language disorders related to hearing loss • Hypernasality and nasal emission associated with cleft palate • Articulation disorders associated with hearing loss. The lip pits do not normally cause speech problems because bilabial closure is not affected.</a:t>
            </a:r>
            <a:endParaRPr lang="en-IL" dirty="0"/>
          </a:p>
        </p:txBody>
      </p:sp>
    </p:spTree>
    <p:extLst>
      <p:ext uri="{BB962C8B-B14F-4D97-AF65-F5344CB8AC3E}">
        <p14:creationId xmlns:p14="http://schemas.microsoft.com/office/powerpoint/2010/main" val="273365837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D673CC-FC50-2BC5-2AB2-19D08478BDA8}"/>
              </a:ext>
            </a:extLst>
          </p:cNvPr>
          <p:cNvSpPr>
            <a:spLocks noGrp="1"/>
          </p:cNvSpPr>
          <p:nvPr>
            <p:ph type="title"/>
          </p:nvPr>
        </p:nvSpPr>
        <p:spPr/>
        <p:txBody>
          <a:bodyPr/>
          <a:lstStyle/>
          <a:p>
            <a:pPr algn="ctr"/>
            <a:r>
              <a:rPr lang="en-US" b="1" dirty="0">
                <a:solidFill>
                  <a:srgbClr val="FF0000"/>
                </a:solidFill>
                <a:effectLst>
                  <a:outerShdw blurRad="38100" dist="38100" dir="2700000" algn="tl">
                    <a:srgbClr val="000000">
                      <a:alpha val="43137"/>
                    </a:srgbClr>
                  </a:outerShdw>
                </a:effectLst>
              </a:rPr>
              <a:t>Velo-Cardio-Facial syndrome (VCFS),</a:t>
            </a:r>
            <a:endParaRPr lang="en-IL" b="1" dirty="0">
              <a:solidFill>
                <a:srgbClr val="FF0000"/>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0CFACD13-2A5D-68C5-F592-7C5F16771644}"/>
              </a:ext>
            </a:extLst>
          </p:cNvPr>
          <p:cNvSpPr>
            <a:spLocks noGrp="1"/>
          </p:cNvSpPr>
          <p:nvPr>
            <p:ph idx="1"/>
          </p:nvPr>
        </p:nvSpPr>
        <p:spPr/>
        <p:txBody>
          <a:bodyPr>
            <a:normAutofit/>
          </a:bodyPr>
          <a:lstStyle/>
          <a:p>
            <a:r>
              <a:rPr lang="en-US" dirty="0" err="1"/>
              <a:t>Shprintzen</a:t>
            </a:r>
            <a:r>
              <a:rPr lang="en-US" dirty="0"/>
              <a:t> syndrome, is caused by a deletion of the long arm of chromosome 22. It is characterized by: • Cleft palate • Heart defects • Short stature, curvature of the spine (</a:t>
            </a:r>
            <a:r>
              <a:rPr lang="en-US" b="1" dirty="0">
                <a:solidFill>
                  <a:srgbClr val="FF0000"/>
                </a:solidFill>
                <a:effectLst>
                  <a:outerShdw blurRad="38100" dist="38100" dir="2700000" algn="tl">
                    <a:srgbClr val="000000">
                      <a:alpha val="43137"/>
                    </a:srgbClr>
                  </a:outerShdw>
                </a:effectLst>
              </a:rPr>
              <a:t>scoliosis</a:t>
            </a:r>
            <a:r>
              <a:rPr lang="en-US" dirty="0"/>
              <a:t>), tapered fingers • </a:t>
            </a:r>
            <a:r>
              <a:rPr lang="en-US" b="1" dirty="0">
                <a:solidFill>
                  <a:srgbClr val="FF0000"/>
                </a:solidFill>
                <a:effectLst>
                  <a:outerShdw blurRad="38100" dist="38100" dir="2700000" algn="tl">
                    <a:srgbClr val="000000">
                      <a:alpha val="43137"/>
                    </a:srgbClr>
                  </a:outerShdw>
                </a:effectLst>
              </a:rPr>
              <a:t>Microcephaly</a:t>
            </a:r>
            <a:r>
              <a:rPr lang="en-US" dirty="0"/>
              <a:t>, </a:t>
            </a:r>
            <a:r>
              <a:rPr lang="en-US" b="1" dirty="0">
                <a:solidFill>
                  <a:srgbClr val="FF0000"/>
                </a:solidFill>
              </a:rPr>
              <a:t>retrognathia</a:t>
            </a:r>
            <a:r>
              <a:rPr lang="en-US" dirty="0"/>
              <a:t> (</a:t>
            </a:r>
            <a:r>
              <a:rPr lang="en-US" dirty="0" err="1"/>
              <a:t>retruded</a:t>
            </a:r>
            <a:r>
              <a:rPr lang="en-US" dirty="0"/>
              <a:t> lower jaw), facial </a:t>
            </a:r>
            <a:r>
              <a:rPr lang="en-US" b="1" dirty="0">
                <a:solidFill>
                  <a:srgbClr val="FF0000"/>
                </a:solidFill>
                <a:effectLst>
                  <a:outerShdw blurRad="38100" dist="38100" dir="2700000" algn="tl">
                    <a:srgbClr val="000000">
                      <a:alpha val="43137"/>
                    </a:srgbClr>
                  </a:outerShdw>
                </a:effectLst>
              </a:rPr>
              <a:t>asymmetry</a:t>
            </a:r>
            <a:r>
              <a:rPr lang="en-US" dirty="0"/>
              <a:t> • </a:t>
            </a:r>
            <a:r>
              <a:rPr lang="en-US" b="1" dirty="0">
                <a:solidFill>
                  <a:srgbClr val="FF0000"/>
                </a:solidFill>
                <a:effectLst>
                  <a:outerShdw blurRad="38100" dist="38100" dir="2700000" algn="tl">
                    <a:srgbClr val="000000">
                      <a:alpha val="43137"/>
                    </a:srgbClr>
                  </a:outerShdw>
                </a:effectLst>
              </a:rPr>
              <a:t>Muscular</a:t>
            </a:r>
            <a:r>
              <a:rPr lang="en-US" dirty="0"/>
              <a:t> weakness • Learning difficulties that may not become apparent until the school-age years • Borderline normal intellect, occasional intellectual disability • Feeding difficulties with possible failure to thrive; </a:t>
            </a:r>
            <a:r>
              <a:rPr lang="en-US" b="1" dirty="0">
                <a:solidFill>
                  <a:srgbClr val="FF0000"/>
                </a:solidFill>
                <a:effectLst>
                  <a:outerShdw blurRad="38100" dist="38100" dir="2700000" algn="tl">
                    <a:srgbClr val="000000">
                      <a:alpha val="43137"/>
                    </a:srgbClr>
                  </a:outerShdw>
                </a:effectLst>
              </a:rPr>
              <a:t>nasal regurgitation </a:t>
            </a:r>
            <a:r>
              <a:rPr lang="en-US" dirty="0"/>
              <a:t>• Frequent </a:t>
            </a:r>
            <a:r>
              <a:rPr lang="en-US" b="1" dirty="0">
                <a:solidFill>
                  <a:srgbClr val="FF0000"/>
                </a:solidFill>
                <a:effectLst>
                  <a:outerShdw blurRad="38100" dist="38100" dir="2700000" algn="tl">
                    <a:srgbClr val="000000">
                      <a:alpha val="43137"/>
                    </a:srgbClr>
                  </a:outerShdw>
                </a:effectLst>
              </a:rPr>
              <a:t>otitis media </a:t>
            </a:r>
            <a:r>
              <a:rPr lang="en-US" dirty="0"/>
              <a:t>• Conductive and sensorineural hearing loss • Unilateral vocal cord paresis • High-pitched voice, hoarseness, and velopharyngeal insufficiency</a:t>
            </a:r>
            <a:endParaRPr lang="en-IL" dirty="0"/>
          </a:p>
        </p:txBody>
      </p:sp>
    </p:spTree>
    <p:extLst>
      <p:ext uri="{BB962C8B-B14F-4D97-AF65-F5344CB8AC3E}">
        <p14:creationId xmlns:p14="http://schemas.microsoft.com/office/powerpoint/2010/main" val="3469252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6E904-97FB-F043-9476-BECB54743C1C}"/>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A7CF4B77-D33C-E081-9E15-B9DF4D3D052C}"/>
              </a:ext>
            </a:extLst>
          </p:cNvPr>
          <p:cNvSpPr>
            <a:spLocks noGrp="1"/>
          </p:cNvSpPr>
          <p:nvPr>
            <p:ph idx="1"/>
          </p:nvPr>
        </p:nvSpPr>
        <p:spPr/>
        <p:txBody>
          <a:bodyPr/>
          <a:lstStyle/>
          <a:p>
            <a:r>
              <a:rPr lang="en-US" b="1" dirty="0">
                <a:solidFill>
                  <a:srgbClr val="FF0000"/>
                </a:solidFill>
              </a:rPr>
              <a:t>Colds</a:t>
            </a:r>
            <a:r>
              <a:rPr lang="en-US" dirty="0"/>
              <a:t> :The common cold is usually caused by a viral infection of the nose and throat, although the larynx and lungs may also be involved. Symptoms include nasal congestion, runny nose, sneezing, mild sore throat, watery eyes, hoarseness, abdominal pain, and coughing.</a:t>
            </a:r>
          </a:p>
          <a:p>
            <a:r>
              <a:rPr lang="en-US" b="1" dirty="0">
                <a:solidFill>
                  <a:srgbClr val="FF0000"/>
                </a:solidFill>
              </a:rPr>
              <a:t>Convulsions:</a:t>
            </a:r>
          </a:p>
          <a:p>
            <a:r>
              <a:rPr lang="en-US" b="1" dirty="0">
                <a:solidFill>
                  <a:srgbClr val="FF0000"/>
                </a:solidFill>
              </a:rPr>
              <a:t>Croup</a:t>
            </a:r>
            <a:r>
              <a:rPr lang="en-US" dirty="0"/>
              <a:t> : viral disorder characterized by a barking-like cough, hoarseness, respiratory dis tress, and </a:t>
            </a:r>
            <a:r>
              <a:rPr lang="en-US" dirty="0" err="1"/>
              <a:t>inhalatory</a:t>
            </a:r>
            <a:r>
              <a:rPr lang="en-US" dirty="0"/>
              <a:t> stridor resulting from swelling of the larynx and trachea. In most cases, it is a complication of influenza or a cold. </a:t>
            </a:r>
            <a:endParaRPr lang="en-IL" b="1" dirty="0">
              <a:solidFill>
                <a:srgbClr val="FF0000"/>
              </a:solidFill>
            </a:endParaRPr>
          </a:p>
        </p:txBody>
      </p:sp>
    </p:spTree>
    <p:extLst>
      <p:ext uri="{BB962C8B-B14F-4D97-AF65-F5344CB8AC3E}">
        <p14:creationId xmlns:p14="http://schemas.microsoft.com/office/powerpoint/2010/main" val="3548055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A5DE6B-01C7-F805-3846-6706E6EC5CE5}"/>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8E4C74B8-71AE-6F1C-12B3-B456E68523E7}"/>
              </a:ext>
            </a:extLst>
          </p:cNvPr>
          <p:cNvSpPr>
            <a:spLocks noGrp="1"/>
          </p:cNvSpPr>
          <p:nvPr>
            <p:ph idx="1"/>
          </p:nvPr>
        </p:nvSpPr>
        <p:spPr/>
        <p:txBody>
          <a:bodyPr/>
          <a:lstStyle/>
          <a:p>
            <a:r>
              <a:rPr lang="en-US" b="1" dirty="0">
                <a:solidFill>
                  <a:srgbClr val="FF0000"/>
                </a:solidFill>
              </a:rPr>
              <a:t>Dizziness</a:t>
            </a:r>
            <a:r>
              <a:rPr lang="en-US" dirty="0"/>
              <a:t> :a sensation of spinning, either within the person or in the person’s environment. It is a symptom of several types of neurological or aural disturbances. The person with </a:t>
            </a:r>
            <a:r>
              <a:rPr lang="en-US" dirty="0" err="1"/>
              <a:t>dizzi</a:t>
            </a:r>
            <a:r>
              <a:rPr lang="en-US" dirty="0"/>
              <a:t> ness may also feel nauseated, vomit, and have reduced control of balance.</a:t>
            </a:r>
          </a:p>
          <a:p>
            <a:r>
              <a:rPr lang="en-US" b="1" dirty="0">
                <a:solidFill>
                  <a:srgbClr val="FF0000"/>
                </a:solidFill>
              </a:rPr>
              <a:t>Draining ear</a:t>
            </a:r>
            <a:r>
              <a:rPr lang="en-US" dirty="0"/>
              <a:t>: is not a disease condition, but is a common symptom of certain disorders. A greenish- yellow discharge from the ear canal may be an indication of otitis externa, otitis media, or mastoiditis. The infected person may also experience pain in the ear during head movement</a:t>
            </a:r>
            <a:endParaRPr lang="en-IL" dirty="0"/>
          </a:p>
        </p:txBody>
      </p:sp>
    </p:spTree>
    <p:extLst>
      <p:ext uri="{BB962C8B-B14F-4D97-AF65-F5344CB8AC3E}">
        <p14:creationId xmlns:p14="http://schemas.microsoft.com/office/powerpoint/2010/main" val="8106036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75C84-EC12-9C75-CF43-FD0AB7151071}"/>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D0A0CFBA-841E-5916-914B-1D4196D731C4}"/>
              </a:ext>
            </a:extLst>
          </p:cNvPr>
          <p:cNvSpPr>
            <a:spLocks noGrp="1"/>
          </p:cNvSpPr>
          <p:nvPr>
            <p:ph idx="1"/>
          </p:nvPr>
        </p:nvSpPr>
        <p:spPr/>
        <p:txBody>
          <a:bodyPr>
            <a:normAutofit lnSpcReduction="10000"/>
          </a:bodyPr>
          <a:lstStyle/>
          <a:p>
            <a:r>
              <a:rPr lang="en-US" b="1" dirty="0">
                <a:solidFill>
                  <a:srgbClr val="FF0000"/>
                </a:solidFill>
              </a:rPr>
              <a:t>Encephalitis</a:t>
            </a:r>
            <a:r>
              <a:rPr lang="en-US" dirty="0"/>
              <a:t> : an inflammation of the brain cells. Symptoms of mild encephalitis are similar to those of most viral infections, including fever, headache, and a loss of energy and appetite. Other symptoms and complications include irritability, restlessness, drowsiness (which may deepen into a coma in severe cases), loss of muscular power in the arms or legs, double vision, brain dysfunction, and impairment of speech and hearing.</a:t>
            </a:r>
          </a:p>
          <a:p>
            <a:r>
              <a:rPr lang="en-US" b="1" dirty="0">
                <a:solidFill>
                  <a:srgbClr val="FF0000"/>
                </a:solidFill>
              </a:rPr>
              <a:t>Flu</a:t>
            </a:r>
            <a:r>
              <a:rPr lang="en-US" dirty="0"/>
              <a:t>: </a:t>
            </a:r>
            <a:r>
              <a:rPr lang="en-US" b="1" dirty="0"/>
              <a:t>influenza</a:t>
            </a:r>
            <a:r>
              <a:rPr lang="en-US" dirty="0"/>
              <a:t>, a viral infection that primarily affects the respiratory system. While </a:t>
            </a:r>
            <a:r>
              <a:rPr lang="en-US" b="1" dirty="0"/>
              <a:t>influenza</a:t>
            </a:r>
            <a:r>
              <a:rPr lang="en-US" dirty="0"/>
              <a:t> itself is not directly a communication disorder, it can lead to temporary communication difficulties or exacerbate existing speech or voice problems. Here's how the flu can relate to speech and communication</a:t>
            </a:r>
            <a:endParaRPr lang="en-IL" dirty="0"/>
          </a:p>
        </p:txBody>
      </p:sp>
    </p:spTree>
    <p:extLst>
      <p:ext uri="{BB962C8B-B14F-4D97-AF65-F5344CB8AC3E}">
        <p14:creationId xmlns:p14="http://schemas.microsoft.com/office/powerpoint/2010/main" val="11106819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FA2000-7FC3-69A3-26E9-9ABB29E650A5}"/>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2E53232D-A551-CEBB-BE58-FD8DDFB3CA1B}"/>
              </a:ext>
            </a:extLst>
          </p:cNvPr>
          <p:cNvSpPr>
            <a:spLocks noGrp="1"/>
          </p:cNvSpPr>
          <p:nvPr>
            <p:ph idx="1"/>
          </p:nvPr>
        </p:nvSpPr>
        <p:spPr/>
        <p:txBody>
          <a:bodyPr/>
          <a:lstStyle/>
          <a:p>
            <a:r>
              <a:rPr lang="en-US" b="1" dirty="0">
                <a:solidFill>
                  <a:srgbClr val="FF0000"/>
                </a:solidFill>
              </a:rPr>
              <a:t>(Rubella) German measles </a:t>
            </a:r>
            <a:r>
              <a:rPr lang="en-US" dirty="0"/>
              <a:t>: a contagious viral disease that is similar to, but milder than, common measles. It is characterized by a rash of small, flat, reddish-pink spots that appear on the face and neck and spread to the trunk and limbs</a:t>
            </a:r>
          </a:p>
          <a:p>
            <a:r>
              <a:rPr lang="en-US" b="1" dirty="0">
                <a:solidFill>
                  <a:srgbClr val="FF0000"/>
                </a:solidFill>
              </a:rPr>
              <a:t>Headaches</a:t>
            </a:r>
            <a:r>
              <a:rPr lang="en-US" dirty="0"/>
              <a:t>: occur because of increased strain on muscles of the face, neck, and scalp (called tension headaches), or because of increased swelling of the blood vessels in the head (called vascular headaches).</a:t>
            </a:r>
            <a:endParaRPr lang="en-IL" dirty="0"/>
          </a:p>
        </p:txBody>
      </p:sp>
    </p:spTree>
    <p:extLst>
      <p:ext uri="{BB962C8B-B14F-4D97-AF65-F5344CB8AC3E}">
        <p14:creationId xmlns:p14="http://schemas.microsoft.com/office/powerpoint/2010/main" val="14232578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7D757-BD15-5DF0-6093-FF30475FCD21}"/>
              </a:ext>
            </a:extLst>
          </p:cNvPr>
          <p:cNvSpPr>
            <a:spLocks noGrp="1"/>
          </p:cNvSpPr>
          <p:nvPr>
            <p:ph type="title"/>
          </p:nvPr>
        </p:nvSpPr>
        <p:spPr>
          <a:xfrm flipV="1">
            <a:off x="838200" y="304800"/>
            <a:ext cx="10515600" cy="60325"/>
          </a:xfrm>
        </p:spPr>
        <p:txBody>
          <a:bodyPr>
            <a:normAutofit fontScale="90000"/>
          </a:bodyPr>
          <a:lstStyle/>
          <a:p>
            <a:endParaRPr lang="en-IL" dirty="0"/>
          </a:p>
        </p:txBody>
      </p:sp>
      <p:sp>
        <p:nvSpPr>
          <p:cNvPr id="3" name="Content Placeholder 2">
            <a:extLst>
              <a:ext uri="{FF2B5EF4-FFF2-40B4-BE49-F238E27FC236}">
                <a16:creationId xmlns:a16="http://schemas.microsoft.com/office/drawing/2014/main" id="{201CCEDF-F0B8-C7DF-EDFA-83DCCC36ED70}"/>
              </a:ext>
            </a:extLst>
          </p:cNvPr>
          <p:cNvSpPr>
            <a:spLocks noGrp="1"/>
          </p:cNvSpPr>
          <p:nvPr>
            <p:ph idx="1"/>
          </p:nvPr>
        </p:nvSpPr>
        <p:spPr>
          <a:xfrm>
            <a:off x="838200" y="497840"/>
            <a:ext cx="10515600" cy="5679123"/>
          </a:xfrm>
        </p:spPr>
        <p:txBody>
          <a:bodyPr>
            <a:normAutofit lnSpcReduction="10000"/>
          </a:bodyPr>
          <a:lstStyle/>
          <a:p>
            <a:r>
              <a:rPr lang="en-US" b="1" dirty="0">
                <a:solidFill>
                  <a:srgbClr val="FF0000"/>
                </a:solidFill>
              </a:rPr>
              <a:t>Human Immunodeficiency Virus (</a:t>
            </a:r>
            <a:r>
              <a:rPr lang="en-US" b="1" dirty="0" err="1">
                <a:solidFill>
                  <a:srgbClr val="FF0000"/>
                </a:solidFill>
              </a:rPr>
              <a:t>HIV</a:t>
            </a:r>
            <a:r>
              <a:rPr lang="en-US" dirty="0" err="1"/>
              <a:t>:virus</a:t>
            </a:r>
            <a:r>
              <a:rPr lang="en-US" dirty="0"/>
              <a:t> that attacks the immune system, specifically the </a:t>
            </a:r>
            <a:r>
              <a:rPr lang="en-US" b="1" dirty="0"/>
              <a:t>CD4 cells</a:t>
            </a:r>
            <a:r>
              <a:rPr lang="en-US" dirty="0"/>
              <a:t> (T cells), which help protect the body from infections. If untreated, HIV can progress to </a:t>
            </a:r>
            <a:r>
              <a:rPr lang="en-US" b="1" dirty="0"/>
              <a:t>Acquired Immunodeficiency Syndrome (AIDS)</a:t>
            </a:r>
            <a:r>
              <a:rPr lang="en-US" dirty="0"/>
              <a:t>, the final stage of HIV infection, where the immune system becomes severely compromised. </a:t>
            </a:r>
          </a:p>
          <a:p>
            <a:r>
              <a:rPr lang="en-US" dirty="0"/>
              <a:t>Communication Disorders Associated with HIV:</a:t>
            </a:r>
          </a:p>
          <a:p>
            <a:pPr>
              <a:buFontTx/>
              <a:buChar char="-"/>
            </a:pPr>
            <a:r>
              <a:rPr lang="en-US" dirty="0"/>
              <a:t>-HIV-associated dementia</a:t>
            </a:r>
          </a:p>
          <a:p>
            <a:pPr>
              <a:buFontTx/>
              <a:buChar char="-"/>
            </a:pPr>
            <a:r>
              <a:rPr lang="en-US" dirty="0"/>
              <a:t>-Mild Neurocognitive Disorder (MND)</a:t>
            </a:r>
          </a:p>
          <a:p>
            <a:pPr>
              <a:buFontTx/>
              <a:buChar char="-"/>
            </a:pPr>
            <a:r>
              <a:rPr lang="en-US" dirty="0"/>
              <a:t>-Dysarthria</a:t>
            </a:r>
          </a:p>
          <a:p>
            <a:pPr>
              <a:buFontTx/>
              <a:buChar char="-"/>
            </a:pPr>
            <a:r>
              <a:rPr lang="en-US" dirty="0"/>
              <a:t>-Aphasia</a:t>
            </a:r>
          </a:p>
          <a:p>
            <a:pPr>
              <a:buFontTx/>
              <a:buChar char="-"/>
            </a:pPr>
            <a:r>
              <a:rPr lang="en-US" dirty="0"/>
              <a:t>-Swallowing Disorders (Dysphagia)</a:t>
            </a:r>
          </a:p>
          <a:p>
            <a:pPr>
              <a:buFontTx/>
              <a:buChar char="-"/>
            </a:pPr>
            <a:r>
              <a:rPr lang="en-US" dirty="0"/>
              <a:t>-Voice Disorders</a:t>
            </a:r>
          </a:p>
          <a:p>
            <a:pPr>
              <a:buFontTx/>
              <a:buChar char="-"/>
            </a:pPr>
            <a:r>
              <a:rPr lang="en-US" dirty="0"/>
              <a:t>-Cognitive-Communication Disorders</a:t>
            </a:r>
          </a:p>
          <a:p>
            <a:pPr>
              <a:buFontTx/>
              <a:buChar char="-"/>
            </a:pPr>
            <a:endParaRPr lang="en-US" dirty="0"/>
          </a:p>
          <a:p>
            <a:pPr>
              <a:buFontTx/>
              <a:buChar char="-"/>
            </a:pPr>
            <a:endParaRPr lang="en-US" dirty="0"/>
          </a:p>
          <a:p>
            <a:endParaRPr lang="en-IL" dirty="0"/>
          </a:p>
        </p:txBody>
      </p:sp>
    </p:spTree>
    <p:extLst>
      <p:ext uri="{BB962C8B-B14F-4D97-AF65-F5344CB8AC3E}">
        <p14:creationId xmlns:p14="http://schemas.microsoft.com/office/powerpoint/2010/main" val="37330050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BD7A8-CCDB-BB26-706E-49F45B421A7B}"/>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88CAA0D2-DD13-8F36-8252-3DFBBAE37B2D}"/>
              </a:ext>
            </a:extLst>
          </p:cNvPr>
          <p:cNvSpPr>
            <a:spLocks noGrp="1"/>
          </p:cNvSpPr>
          <p:nvPr>
            <p:ph idx="1"/>
          </p:nvPr>
        </p:nvSpPr>
        <p:spPr/>
        <p:txBody>
          <a:bodyPr>
            <a:normAutofit lnSpcReduction="10000"/>
          </a:bodyPr>
          <a:lstStyle/>
          <a:p>
            <a:r>
              <a:rPr lang="en-US" b="1" dirty="0">
                <a:solidFill>
                  <a:srgbClr val="FF0000"/>
                </a:solidFill>
              </a:rPr>
              <a:t>Mastoiditis</a:t>
            </a:r>
            <a:r>
              <a:rPr lang="en-US" dirty="0"/>
              <a:t> :an inflammation of all or part of the mastoid process. It occurs most commonly when a middle ear infection spreads to the mastoid. Symptoms include intense pain behind the ear, fever, a rapid pulse rate, discharge from the affected ear, swelling behind the affected ear, and a pronounced hearing loss.</a:t>
            </a:r>
          </a:p>
          <a:p>
            <a:r>
              <a:rPr lang="en-US" b="1" dirty="0">
                <a:solidFill>
                  <a:srgbClr val="FF0000"/>
                </a:solidFill>
              </a:rPr>
              <a:t>Measles (Rubeola) </a:t>
            </a:r>
            <a:r>
              <a:rPr lang="en-US" dirty="0"/>
              <a:t>:a viral disease that primarily affects the skin and respiratory tract. Symptoms in </a:t>
            </a:r>
            <a:r>
              <a:rPr lang="en-US" dirty="0" err="1"/>
              <a:t>clude</a:t>
            </a:r>
            <a:r>
              <a:rPr lang="en-US" dirty="0"/>
              <a:t> nasal congestion, runny nose, cough, fever, and a characteristic rash. Measles is a highly contagious and potentially dangerous disease. Complications include hearing loss, otitis me </a:t>
            </a:r>
            <a:r>
              <a:rPr lang="en-US" dirty="0" err="1"/>
              <a:t>dia</a:t>
            </a:r>
            <a:r>
              <a:rPr lang="en-US" dirty="0"/>
              <a:t>, bronchitis, pneumonia, learning disabilities, encephalitis, meningitis, permanent brain damage, mental retardation, vision problems, seizures, and death.</a:t>
            </a:r>
            <a:endParaRPr lang="en-IL" dirty="0"/>
          </a:p>
        </p:txBody>
      </p:sp>
    </p:spTree>
    <p:extLst>
      <p:ext uri="{BB962C8B-B14F-4D97-AF65-F5344CB8AC3E}">
        <p14:creationId xmlns:p14="http://schemas.microsoft.com/office/powerpoint/2010/main" val="85029969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
  <TotalTime>2</TotalTime>
  <Words>3144</Words>
  <Application>Microsoft Office PowerPoint</Application>
  <PresentationFormat>Widescreen</PresentationFormat>
  <Paragraphs>116</Paragraphs>
  <Slides>33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Arial</vt:lpstr>
      <vt:lpstr>Calibri</vt:lpstr>
      <vt:lpstr>Calibri Light</vt:lpstr>
      <vt:lpstr>Office Theme</vt:lpstr>
      <vt:lpstr>Medical Diagnoses Associated with Communicative Disorders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SYNDROMES</vt:lpstr>
      <vt:lpstr>Asperger’s Syndrome</vt:lpstr>
      <vt:lpstr>Brachman–de lange Syndrome - Cornelia de Lange Syndrome.</vt:lpstr>
      <vt:lpstr>Branchio-oto-renal (BOR) syndrome</vt:lpstr>
      <vt:lpstr>Cri du Chat Syndrome</vt:lpstr>
      <vt:lpstr>Crouzon disease</vt:lpstr>
      <vt:lpstr>Down syndrome</vt:lpstr>
      <vt:lpstr>Ectrodactyly–ectodermal Dysplasia–Clefting Syndrome (EEC Syndrome)</vt:lpstr>
      <vt:lpstr>Facio-Auriculo-Vertebral Spectrum - Goldenhar Syndrome</vt:lpstr>
      <vt:lpstr>Fraile X syndrome </vt:lpstr>
      <vt:lpstr>Noonan syndrome</vt:lpstr>
      <vt:lpstr>Orofaciodigital Syndromes (Including Mohr Syndrome)</vt:lpstr>
      <vt:lpstr>Pierre Robin Sequence (or Syndrome)</vt:lpstr>
      <vt:lpstr>Prader-Willi Syndrome</vt:lpstr>
      <vt:lpstr>Rett syndrome</vt:lpstr>
      <vt:lpstr>Treacher Collins syndrome</vt:lpstr>
      <vt:lpstr>Turner Syndrome</vt:lpstr>
      <vt:lpstr>PowerPoint Presentation</vt:lpstr>
      <vt:lpstr>Velo-Cardio-Facial syndrome (VCFS),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thair odeh</dc:creator>
  <cp:lastModifiedBy>thair odeh</cp:lastModifiedBy>
  <cp:revision>2</cp:revision>
  <dcterms:created xsi:type="dcterms:W3CDTF">2024-12-22T21:05:48Z</dcterms:created>
  <dcterms:modified xsi:type="dcterms:W3CDTF">2024-12-22T21:08:26Z</dcterms:modified>
</cp:coreProperties>
</file>