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1"/>
  </p:notesMasterIdLst>
  <p:handoutMasterIdLst>
    <p:handoutMasterId r:id="rId42"/>
  </p:handoutMasterIdLst>
  <p:sldIdLst>
    <p:sldId id="277" r:id="rId3"/>
    <p:sldId id="279" r:id="rId4"/>
    <p:sldId id="280" r:id="rId5"/>
    <p:sldId id="285" r:id="rId6"/>
    <p:sldId id="281" r:id="rId7"/>
    <p:sldId id="286" r:id="rId8"/>
    <p:sldId id="287" r:id="rId9"/>
    <p:sldId id="288" r:id="rId10"/>
    <p:sldId id="289" r:id="rId11"/>
    <p:sldId id="290" r:id="rId12"/>
    <p:sldId id="282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283" r:id="rId27"/>
    <p:sldId id="304" r:id="rId28"/>
    <p:sldId id="305" r:id="rId29"/>
    <p:sldId id="307" r:id="rId30"/>
    <p:sldId id="306" r:id="rId31"/>
    <p:sldId id="308" r:id="rId32"/>
    <p:sldId id="309" r:id="rId33"/>
    <p:sldId id="310" r:id="rId34"/>
    <p:sldId id="311" r:id="rId35"/>
    <p:sldId id="313" r:id="rId36"/>
    <p:sldId id="312" r:id="rId37"/>
    <p:sldId id="284" r:id="rId38"/>
    <p:sldId id="314" r:id="rId39"/>
    <p:sldId id="31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38E"/>
    <a:srgbClr val="A85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83" autoAdjust="0"/>
    <p:restoredTop sz="94660"/>
  </p:normalViewPr>
  <p:slideViewPr>
    <p:cSldViewPr snapToGrid="0">
      <p:cViewPr varScale="1">
        <p:scale>
          <a:sx n="74" d="100"/>
          <a:sy n="74" d="100"/>
        </p:scale>
        <p:origin x="24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77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09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88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 activities affect all areas of the organization.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4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most important control</a:t>
            </a:r>
            <a:r>
              <a:rPr lang="en-US" baseline="0" dirty="0" smtClean="0"/>
              <a:t> activity is separation of duties. It prevents any one employee from having control over any transaction.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49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39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92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48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Technology plays a big</a:t>
            </a:r>
            <a:r>
              <a:rPr lang="en-US" baseline="0" dirty="0" smtClean="0"/>
              <a:t> role in a company’s internal controls. As IT systems become more complex, the potential for improved controls exists, along with the potential for challenges that must be addressed.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54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Separation</a:t>
            </a:r>
            <a:r>
              <a:rPr lang="en-US" baseline="0" dirty="0" smtClean="0"/>
              <a:t> of duties is also important within the IT function.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20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67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good system of internal control helps a company to operate</a:t>
            </a:r>
            <a:r>
              <a:rPr lang="en-US" baseline="0" dirty="0" smtClean="0"/>
              <a:t> more efficiently while complying with laws and improving the reliability of reporting by preventing or detecting misstatements due to error or fraud.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26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r>
              <a:rPr lang="en-US" baseline="0" dirty="0" smtClean="0"/>
              <a:t> presents challenges when systems go down for whatever reason. Companies must have contingency plans for such possibilities.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79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25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3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r>
              <a:rPr lang="en-US" baseline="0" dirty="0" smtClean="0"/>
              <a:t> is responsible for implementing a company’s internal control system—designing the best system within the constraints of cost for the company.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44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Sarbanes-Oxley requires reporting on internal controls by both management and by the auditor.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3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auditor must understand the client’s internal</a:t>
            </a:r>
            <a:r>
              <a:rPr lang="en-US" baseline="0" dirty="0" smtClean="0"/>
              <a:t> control system to conduct an effective audit. They must also report on the effectiveness of the client’s internal controls over financial reporting for public companies.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40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COSO’s internal control framework has been used for years. It is based on five components of an effective internal control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20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25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control environment is the</a:t>
            </a:r>
            <a:r>
              <a:rPr lang="en-US" baseline="0" dirty="0" smtClean="0"/>
              <a:t> “tone at the top” which is projected by management to the employees.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7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©2017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1-1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©2017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1-</a:t>
            </a:r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5146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Internal </a:t>
            </a:r>
            <a:br>
              <a:rPr lang="en-US" sz="6000" dirty="0" smtClean="0"/>
            </a:br>
            <a:r>
              <a:rPr lang="en-US" sz="6000" dirty="0" smtClean="0"/>
              <a:t>control and </a:t>
            </a:r>
            <a:br>
              <a:rPr lang="en-US" sz="6000" dirty="0" smtClean="0"/>
            </a:br>
            <a:r>
              <a:rPr lang="en-US" sz="6000" dirty="0" err="1" smtClean="0"/>
              <a:t>coso</a:t>
            </a:r>
            <a:r>
              <a:rPr lang="en-US" sz="6000" dirty="0" smtClean="0"/>
              <a:t> framework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856" y="5120640"/>
            <a:ext cx="9991344" cy="605557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Chapter 11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325" y="329426"/>
            <a:ext cx="4703661" cy="316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Management and auditor responsibilities for internal </a:t>
            </a:r>
            <a:r>
              <a:rPr lang="en-US" dirty="0" smtClean="0"/>
              <a:t>control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264" y="2020824"/>
            <a:ext cx="10341864" cy="39227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Auditor Responsibilities for Understanding Internal Control—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Must obtain an understanding of internal control relevant to the audit.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Auditors are primarily concerned about:</a:t>
            </a:r>
          </a:p>
          <a:p>
            <a:pPr lvl="1"/>
            <a:r>
              <a:rPr lang="en-US" sz="2200" b="1" dirty="0" smtClean="0">
                <a:solidFill>
                  <a:srgbClr val="50838E"/>
                </a:solidFill>
              </a:rPr>
              <a:t>Controls over the reliability of financial reporting</a:t>
            </a:r>
          </a:p>
          <a:p>
            <a:pPr lvl="1"/>
            <a:r>
              <a:rPr lang="en-US" sz="2200" b="1" dirty="0" smtClean="0">
                <a:solidFill>
                  <a:srgbClr val="50838E"/>
                </a:solidFill>
              </a:rPr>
              <a:t>Controls over classes of transactions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rgbClr val="50838E"/>
                </a:solidFill>
              </a:rPr>
              <a:t>Auditor Responsibilities for Reporting on Internal Control—</a:t>
            </a:r>
            <a:r>
              <a:rPr lang="en-US" sz="2400" b="1" dirty="0" smtClean="0">
                <a:solidFill>
                  <a:schemeClr val="accent1"/>
                </a:solidFill>
              </a:rPr>
              <a:t>Section 404(b) of Sarbanes-Oxley requires that the auditor report on the effectiveness of internal control over financial reporting.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11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644170"/>
            <a:ext cx="8686800" cy="1569660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11-3</a:t>
            </a:r>
          </a:p>
          <a:p>
            <a:pPr marL="4572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Explain the five components of the 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pPr marL="45720" indent="0" algn="ctr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COSO </a:t>
            </a:r>
            <a:r>
              <a:rPr lang="en-US" sz="3200" b="1" dirty="0">
                <a:solidFill>
                  <a:schemeClr val="accent1"/>
                </a:solidFill>
              </a:rPr>
              <a:t>internal control </a:t>
            </a:r>
            <a:r>
              <a:rPr lang="en-US" sz="3200" b="1" dirty="0" smtClean="0">
                <a:solidFill>
                  <a:schemeClr val="accent1"/>
                </a:solidFill>
              </a:rPr>
              <a:t>framework.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1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4915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Coso components of internal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84" y="1444752"/>
            <a:ext cx="9492916" cy="44988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COSO’s </a:t>
            </a:r>
            <a:r>
              <a:rPr lang="en-US" sz="2600" b="1" i="1" dirty="0" smtClean="0">
                <a:solidFill>
                  <a:srgbClr val="50838E"/>
                </a:solidFill>
              </a:rPr>
              <a:t>Internal Control—Integrated Framework 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Developed in 1992 and updated in 2013 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The COSO </a:t>
            </a:r>
            <a:r>
              <a:rPr lang="en-US" sz="2400" b="1" i="1" dirty="0" smtClean="0">
                <a:solidFill>
                  <a:schemeClr val="accent1"/>
                </a:solidFill>
              </a:rPr>
              <a:t>Framework</a:t>
            </a:r>
            <a:r>
              <a:rPr lang="en-US" sz="2400" b="1" dirty="0" smtClean="0">
                <a:solidFill>
                  <a:schemeClr val="accent1"/>
                </a:solidFill>
              </a:rPr>
              <a:t> describes five components of internal control:</a:t>
            </a:r>
          </a:p>
          <a:p>
            <a:pPr marL="822960" lvl="1" indent="-457200"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</a:rPr>
              <a:t>Control environment		4. Information and communication</a:t>
            </a:r>
          </a:p>
          <a:p>
            <a:pPr marL="822960" lvl="1" indent="-457200"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</a:rPr>
              <a:t>Risk assessment		5. Monitoring</a:t>
            </a:r>
          </a:p>
          <a:p>
            <a:pPr marL="822960" lvl="1" indent="-457200"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</a:rPr>
              <a:t>Control activities</a:t>
            </a:r>
          </a:p>
          <a:p>
            <a:pPr marL="45720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12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0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Coso components of internal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control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264" y="2020824"/>
            <a:ext cx="10341864" cy="39227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The updated </a:t>
            </a:r>
            <a:r>
              <a:rPr lang="en-US" sz="2600" b="1" i="1" dirty="0" smtClean="0">
                <a:solidFill>
                  <a:schemeClr val="accent1"/>
                </a:solidFill>
              </a:rPr>
              <a:t>COSO framework </a:t>
            </a:r>
            <a:r>
              <a:rPr lang="en-US" sz="2600" b="1" dirty="0" smtClean="0">
                <a:solidFill>
                  <a:schemeClr val="accent1"/>
                </a:solidFill>
              </a:rPr>
              <a:t>includes </a:t>
            </a:r>
            <a:r>
              <a:rPr lang="en-US" sz="2400" b="1" dirty="0" smtClean="0">
                <a:solidFill>
                  <a:schemeClr val="accent1"/>
                </a:solidFill>
              </a:rPr>
              <a:t>a total of </a:t>
            </a:r>
            <a:r>
              <a:rPr lang="en-US" sz="2400" b="1" dirty="0" smtClean="0">
                <a:solidFill>
                  <a:srgbClr val="50838E"/>
                </a:solidFill>
              </a:rPr>
              <a:t>17</a:t>
            </a:r>
            <a:r>
              <a:rPr lang="en-US" sz="2400" b="1" dirty="0" smtClean="0">
                <a:solidFill>
                  <a:schemeClr val="accent1"/>
                </a:solidFill>
              </a:rPr>
              <a:t> broad </a:t>
            </a:r>
            <a:r>
              <a:rPr lang="en-US" sz="2400" b="1" dirty="0" smtClean="0">
                <a:solidFill>
                  <a:srgbClr val="50838E"/>
                </a:solidFill>
              </a:rPr>
              <a:t>principles </a:t>
            </a:r>
            <a:r>
              <a:rPr lang="en-US" sz="2400" b="1" dirty="0" smtClean="0">
                <a:solidFill>
                  <a:schemeClr val="accent1"/>
                </a:solidFill>
              </a:rPr>
              <a:t>that provide guidance to support all three internal control objectives: 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reporting, 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operations, and 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compliance.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As illustrated in </a:t>
            </a:r>
            <a:r>
              <a:rPr lang="en-US" sz="2400" b="1" dirty="0" smtClean="0">
                <a:solidFill>
                  <a:srgbClr val="50838E"/>
                </a:solidFill>
              </a:rPr>
              <a:t>Figure 11-2</a:t>
            </a:r>
            <a:r>
              <a:rPr lang="en-US" sz="2400" b="1" dirty="0">
                <a:solidFill>
                  <a:srgbClr val="50838E"/>
                </a:solidFill>
              </a:rPr>
              <a:t>,</a:t>
            </a:r>
            <a:r>
              <a:rPr lang="en-US" sz="2400" b="1" dirty="0" smtClean="0">
                <a:solidFill>
                  <a:schemeClr val="accent1"/>
                </a:solidFill>
              </a:rPr>
              <a:t> COSO represents the direct relationship between the three internal control objectives, the five components of internal control, and the organizational structure in the form of a cube.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2" y="182405"/>
            <a:ext cx="11525692" cy="568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1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Coso components of internal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control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1734312"/>
            <a:ext cx="10579608" cy="4419600"/>
          </a:xfrm>
        </p:spPr>
        <p:txBody>
          <a:bodyPr>
            <a:normAutofit fontScale="92500" lnSpcReduction="20000"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en-US" sz="2800" b="1" dirty="0" smtClean="0">
                <a:solidFill>
                  <a:srgbClr val="50838E"/>
                </a:solidFill>
              </a:rPr>
              <a:t>The Control Environment—</a:t>
            </a:r>
            <a:r>
              <a:rPr lang="en-US" sz="2600" b="1" dirty="0" smtClean="0">
                <a:solidFill>
                  <a:schemeClr val="accent1"/>
                </a:solidFill>
              </a:rPr>
              <a:t>Consists of the actions, policies, and procedures that reflect the overall attitudes of top management, directors, and owners of an entity about internal control and its importance to the entity.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The control environment has five underlying principles:</a:t>
            </a:r>
          </a:p>
          <a:p>
            <a:pPr lvl="1"/>
            <a:r>
              <a:rPr lang="en-US" sz="2200" b="1" dirty="0" smtClean="0">
                <a:solidFill>
                  <a:srgbClr val="50838E"/>
                </a:solidFill>
              </a:rPr>
              <a:t>Integrity and ethical values</a:t>
            </a:r>
          </a:p>
          <a:p>
            <a:pPr lvl="1"/>
            <a:r>
              <a:rPr lang="en-US" sz="2200" b="1" dirty="0" smtClean="0">
                <a:solidFill>
                  <a:srgbClr val="50838E"/>
                </a:solidFill>
              </a:rPr>
              <a:t>Board of director or audit committee participation</a:t>
            </a:r>
          </a:p>
          <a:p>
            <a:pPr lvl="1"/>
            <a:r>
              <a:rPr lang="en-US" sz="2200" b="1" dirty="0" smtClean="0">
                <a:solidFill>
                  <a:srgbClr val="50838E"/>
                </a:solidFill>
              </a:rPr>
              <a:t>Organizational structure</a:t>
            </a:r>
          </a:p>
          <a:p>
            <a:pPr lvl="1"/>
            <a:r>
              <a:rPr lang="en-US" sz="2200" b="1" dirty="0" smtClean="0">
                <a:solidFill>
                  <a:srgbClr val="50838E"/>
                </a:solidFill>
              </a:rPr>
              <a:t>Commitment to competence</a:t>
            </a:r>
          </a:p>
          <a:p>
            <a:pPr lvl="1"/>
            <a:r>
              <a:rPr lang="en-US" sz="2200" b="1" dirty="0" smtClean="0">
                <a:solidFill>
                  <a:srgbClr val="50838E"/>
                </a:solidFill>
              </a:rPr>
              <a:t>Accountability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The control environment is an umbrella over the other four components of internal control, as illustrated in </a:t>
            </a:r>
            <a:r>
              <a:rPr lang="en-US" sz="2600" b="1" dirty="0" smtClean="0">
                <a:solidFill>
                  <a:srgbClr val="50838E"/>
                </a:solidFill>
              </a:rPr>
              <a:t>Figure 11-3.</a:t>
            </a:r>
            <a:endParaRPr lang="en-US" sz="2600" b="1" dirty="0">
              <a:solidFill>
                <a:srgbClr val="5083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2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27" y="1316736"/>
            <a:ext cx="10949824" cy="38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8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Coso components of internal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control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1734312"/>
            <a:ext cx="10579608" cy="4419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Risk Assessment—</a:t>
            </a:r>
            <a:r>
              <a:rPr lang="en-US" sz="2400" b="1" dirty="0" smtClean="0">
                <a:solidFill>
                  <a:schemeClr val="accent1"/>
                </a:solidFill>
              </a:rPr>
              <a:t>A process for identifying and analyzing risks that may prevent the organization from achieving its objectives.</a:t>
            </a:r>
          </a:p>
          <a:p>
            <a:pPr lvl="1"/>
            <a:r>
              <a:rPr lang="en-US" sz="2200" b="1" dirty="0" smtClean="0">
                <a:solidFill>
                  <a:schemeClr val="accent1"/>
                </a:solidFill>
              </a:rPr>
              <a:t>Involves management’s identification and analysis of risks relevant to the preparation of financial statements in conformity with appropriate accounting standards.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There are four underlying principles related to risk assessment:</a:t>
            </a:r>
          </a:p>
          <a:p>
            <a:pPr lvl="1"/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Have clear objectives</a:t>
            </a:r>
          </a:p>
          <a:p>
            <a:pPr lvl="1"/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Determine how risks should be managed</a:t>
            </a:r>
          </a:p>
          <a:p>
            <a:pPr lvl="1"/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Consider potential for fraud</a:t>
            </a:r>
          </a:p>
          <a:p>
            <a:pPr lvl="1"/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Monitor changes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Coso components of internal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control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688" y="1975104"/>
            <a:ext cx="10552176" cy="41788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Control Activities—</a:t>
            </a:r>
            <a:r>
              <a:rPr lang="en-US" sz="2400" b="1" dirty="0" smtClean="0">
                <a:solidFill>
                  <a:schemeClr val="accent1"/>
                </a:solidFill>
              </a:rPr>
              <a:t>The policies and procedures that help ensure that necessary actions are taken to address the risks to the achievement of the entity’s objectives.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There are three underlying principles related to control activities:</a:t>
            </a:r>
          </a:p>
          <a:p>
            <a:pPr lvl="1"/>
            <a:r>
              <a:rPr lang="en-US" sz="2200" b="1" dirty="0" smtClean="0">
                <a:solidFill>
                  <a:srgbClr val="50838E"/>
                </a:solidFill>
              </a:rPr>
              <a:t>Develop control activities that mitigate risks to an acceptable level</a:t>
            </a:r>
          </a:p>
          <a:p>
            <a:pPr lvl="1"/>
            <a:r>
              <a:rPr lang="en-US" sz="2200" b="1" dirty="0" smtClean="0">
                <a:solidFill>
                  <a:srgbClr val="50838E"/>
                </a:solidFill>
              </a:rPr>
              <a:t>Develop general controls over technology</a:t>
            </a:r>
          </a:p>
          <a:p>
            <a:pPr lvl="1"/>
            <a:r>
              <a:rPr lang="en-US" sz="2200" b="1" dirty="0" smtClean="0">
                <a:solidFill>
                  <a:srgbClr val="50838E"/>
                </a:solidFill>
              </a:rPr>
              <a:t>Establish appropriate policies, procedures, and expectations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1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Coso components of internal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control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688" y="1975104"/>
            <a:ext cx="10552176" cy="41788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Control Activities (cont.)—</a:t>
            </a:r>
            <a:r>
              <a:rPr lang="en-US" sz="2400" b="1" dirty="0" smtClean="0">
                <a:solidFill>
                  <a:schemeClr val="accent1"/>
                </a:solidFill>
              </a:rPr>
              <a:t>Control activities generally fall into the following five types: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</a:rPr>
              <a:t>Adequate separation of duties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</a:rPr>
              <a:t>Proper authorization of transactions and activities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</a:rPr>
              <a:t>Adequate documents and records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</a:rPr>
              <a:t>Physical control over assets and records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</a:rPr>
              <a:t>Independent checks on performance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01316"/>
            <a:ext cx="9446126" cy="82884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50838E"/>
                </a:solidFill>
              </a:rPr>
              <a:t>Chapter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11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Learning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Objectives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424" y="1508760"/>
            <a:ext cx="9213232" cy="4434840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chemeClr val="accent1"/>
              </a:solidFill>
            </a:endParaRPr>
          </a:p>
          <a:p>
            <a:pPr marL="4572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9600" dirty="0" smtClean="0">
                <a:solidFill>
                  <a:schemeClr val="accent1"/>
                </a:solidFill>
              </a:rPr>
              <a:t>11-1  Describe the three primary objectives of effective internal 	control.</a:t>
            </a:r>
            <a:endParaRPr lang="en-US" sz="9600" dirty="0">
              <a:solidFill>
                <a:schemeClr val="accent1"/>
              </a:solidFill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en-US" sz="9600" dirty="0" smtClean="0">
                <a:solidFill>
                  <a:schemeClr val="accent1"/>
                </a:solidFill>
              </a:rPr>
              <a:t>11-2  Contrast management’s responsibilities for maintaining    	internal control with the auditor’s responsibilities for 	evaluating and reporting on internal control.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US" sz="9600" dirty="0" smtClean="0">
                <a:solidFill>
                  <a:schemeClr val="accent1"/>
                </a:solidFill>
              </a:rPr>
              <a:t>11-3  Explain the five components of the COSO internal control 	framework.</a:t>
            </a:r>
            <a:endParaRPr lang="en-US" sz="9600" dirty="0">
              <a:solidFill>
                <a:schemeClr val="accent1"/>
              </a:solidFill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en-US" sz="9600" dirty="0" smtClean="0">
                <a:solidFill>
                  <a:schemeClr val="accent1"/>
                </a:solidFill>
              </a:rPr>
              <a:t>11-4  Explain how general controls and application controls reduce 	information technology risks.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US" sz="9600" dirty="0" smtClean="0">
                <a:solidFill>
                  <a:schemeClr val="accent1"/>
                </a:solidFill>
              </a:rPr>
              <a:t>11-5  Identify types of information technology systems and their 	impact on internal controls.</a:t>
            </a:r>
            <a:endParaRPr lang="en-US" sz="9600" dirty="0">
              <a:solidFill>
                <a:schemeClr val="accent1"/>
              </a:solidFill>
            </a:endParaRPr>
          </a:p>
          <a:p>
            <a:endParaRPr lang="en-US" sz="4200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2017 Pearson Education, Inc.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Coso components of internal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control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977" y="1783193"/>
            <a:ext cx="10552176" cy="41788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Control Activities (cont.)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1. Adequate Separation of Duties—There are </a:t>
            </a:r>
            <a:r>
              <a:rPr lang="en-US" sz="2400" b="1" dirty="0" smtClean="0">
                <a:solidFill>
                  <a:srgbClr val="50838E"/>
                </a:solidFill>
              </a:rPr>
              <a:t>four general guidelines </a:t>
            </a:r>
            <a:r>
              <a:rPr lang="en-US" sz="2400" b="1" dirty="0" smtClean="0">
                <a:solidFill>
                  <a:schemeClr val="accent1"/>
                </a:solidFill>
              </a:rPr>
              <a:t>for adequate separation of duties to </a:t>
            </a:r>
            <a:r>
              <a:rPr lang="en-US" sz="2400" b="1" dirty="0" smtClean="0">
                <a:solidFill>
                  <a:srgbClr val="50838E"/>
                </a:solidFill>
              </a:rPr>
              <a:t>prevent both fraud and errors</a:t>
            </a:r>
            <a:r>
              <a:rPr lang="en-US" sz="2400" b="1" dirty="0">
                <a:solidFill>
                  <a:srgbClr val="50838E"/>
                </a:solidFill>
              </a:rPr>
              <a:t>: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Separation of the </a:t>
            </a:r>
            <a:r>
              <a:rPr lang="en-US" sz="2400" b="1" dirty="0" smtClean="0">
                <a:solidFill>
                  <a:srgbClr val="50838E"/>
                </a:solidFill>
              </a:rPr>
              <a:t>custody of assets from accounting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Separation of the </a:t>
            </a:r>
            <a:r>
              <a:rPr lang="en-US" sz="2400" b="1" dirty="0" smtClean="0">
                <a:solidFill>
                  <a:srgbClr val="50838E"/>
                </a:solidFill>
              </a:rPr>
              <a:t>authorization of transactions from the custody of related assets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Separation of </a:t>
            </a:r>
            <a:r>
              <a:rPr lang="en-US" sz="2400" b="1" dirty="0" smtClean="0">
                <a:solidFill>
                  <a:srgbClr val="50838E"/>
                </a:solidFill>
              </a:rPr>
              <a:t>operational responsibility from record-keeping responsibility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Separation of </a:t>
            </a:r>
            <a:r>
              <a:rPr lang="en-US" sz="2400" b="1" dirty="0" smtClean="0">
                <a:solidFill>
                  <a:srgbClr val="50838E"/>
                </a:solidFill>
              </a:rPr>
              <a:t>IT duties from the user departments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7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Coso components of internal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control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265" y="1882327"/>
            <a:ext cx="10552176" cy="417880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Control Activities (cont.)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2. Proper Authorization of Transactions and Activities—This is composed of both </a:t>
            </a:r>
            <a:r>
              <a:rPr lang="en-US" sz="2400" b="1" dirty="0" smtClean="0">
                <a:solidFill>
                  <a:srgbClr val="50838E"/>
                </a:solidFill>
              </a:rPr>
              <a:t>general authorization </a:t>
            </a:r>
            <a:r>
              <a:rPr lang="en-US" sz="2400" b="1" dirty="0" smtClean="0">
                <a:solidFill>
                  <a:schemeClr val="accent1"/>
                </a:solidFill>
              </a:rPr>
              <a:t>that management establishes through policies and procedures and </a:t>
            </a:r>
            <a:r>
              <a:rPr lang="en-US" sz="2400" b="1" dirty="0" smtClean="0">
                <a:solidFill>
                  <a:srgbClr val="50838E"/>
                </a:solidFill>
              </a:rPr>
              <a:t>specific authorization </a:t>
            </a:r>
            <a:r>
              <a:rPr lang="en-US" sz="2400" b="1" dirty="0" smtClean="0">
                <a:solidFill>
                  <a:schemeClr val="accent1"/>
                </a:solidFill>
              </a:rPr>
              <a:t>that applies to individual transactions.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3. Adequate Documents and Records—Proper design of documents and records include:</a:t>
            </a:r>
          </a:p>
          <a:p>
            <a:pPr lvl="1"/>
            <a:r>
              <a:rPr lang="en-US" sz="2200" b="1" dirty="0" err="1" smtClean="0">
                <a:solidFill>
                  <a:schemeClr val="accent1"/>
                </a:solidFill>
              </a:rPr>
              <a:t>Prenumbered</a:t>
            </a:r>
            <a:r>
              <a:rPr lang="en-US" sz="2200" b="1" dirty="0" smtClean="0">
                <a:solidFill>
                  <a:schemeClr val="accent1"/>
                </a:solidFill>
              </a:rPr>
              <a:t> consecutively </a:t>
            </a:r>
          </a:p>
          <a:p>
            <a:pPr lvl="1"/>
            <a:r>
              <a:rPr lang="en-US" sz="2200" b="1" dirty="0" smtClean="0">
                <a:solidFill>
                  <a:schemeClr val="accent1"/>
                </a:solidFill>
              </a:rPr>
              <a:t>Prepared at the time a transaction takes place</a:t>
            </a:r>
          </a:p>
          <a:p>
            <a:pPr lvl="1"/>
            <a:r>
              <a:rPr lang="en-US" sz="2200" b="1" dirty="0" smtClean="0">
                <a:solidFill>
                  <a:schemeClr val="accent1"/>
                </a:solidFill>
              </a:rPr>
              <a:t>Designed for multiple use </a:t>
            </a:r>
          </a:p>
          <a:p>
            <a:pPr lvl="1"/>
            <a:r>
              <a:rPr lang="en-US" sz="2200" b="1" dirty="0" smtClean="0">
                <a:solidFill>
                  <a:schemeClr val="accent1"/>
                </a:solidFill>
              </a:rPr>
              <a:t>Constructed to encourage correct preparation</a:t>
            </a:r>
            <a:endParaRPr lang="en-US" sz="2200" b="1" dirty="0" smtClean="0">
              <a:solidFill>
                <a:srgbClr val="5083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8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Coso components of internal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control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688" y="1975104"/>
            <a:ext cx="10552176" cy="41788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Control Activities (cont.)</a:t>
            </a:r>
          </a:p>
          <a:p>
            <a:pPr marL="4572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4</a:t>
            </a:r>
            <a:r>
              <a:rPr lang="en-US" sz="2400" b="1" dirty="0" smtClean="0">
                <a:solidFill>
                  <a:schemeClr val="accent1"/>
                </a:solidFill>
              </a:rPr>
              <a:t>. Physical Control Over Assets and Records—To maintain internal control, assets and records must be protected.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5</a:t>
            </a:r>
            <a:r>
              <a:rPr lang="en-US" sz="2400" b="1" dirty="0" smtClean="0">
                <a:solidFill>
                  <a:schemeClr val="accent1"/>
                </a:solidFill>
              </a:rPr>
              <a:t>. Independent Checks on Performance—Careful and continuous review of the first four control activities. This is often called </a:t>
            </a:r>
            <a:r>
              <a:rPr lang="en-US" sz="2400" b="1" dirty="0" smtClean="0">
                <a:solidFill>
                  <a:srgbClr val="50838E"/>
                </a:solidFill>
              </a:rPr>
              <a:t>independent checks</a:t>
            </a:r>
            <a:r>
              <a:rPr lang="en-US" sz="2400" b="1" dirty="0" smtClean="0">
                <a:solidFill>
                  <a:schemeClr val="accent1"/>
                </a:solidFill>
              </a:rPr>
              <a:t> or internal verification. Personnel responsible for verification must be independent of those originally responsible for preparing the data.</a:t>
            </a:r>
            <a:endParaRPr lang="en-US" sz="2200" b="1" dirty="0" smtClean="0">
              <a:solidFill>
                <a:srgbClr val="5083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Coso components of internal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control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688" y="1975104"/>
            <a:ext cx="10552176" cy="41788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Information and Communication—</a:t>
            </a:r>
            <a:r>
              <a:rPr lang="en-US" sz="2400" b="1" dirty="0" smtClean="0">
                <a:solidFill>
                  <a:schemeClr val="accent1"/>
                </a:solidFill>
              </a:rPr>
              <a:t>The entity’s information and communication system’s purpose is to initiate, record, process, and report the entity’s transactions and maintain accountability for related assets.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Monitoring—</a:t>
            </a:r>
            <a:r>
              <a:rPr lang="en-US" sz="2400" b="1" dirty="0" smtClean="0">
                <a:solidFill>
                  <a:schemeClr val="accent1"/>
                </a:solidFill>
              </a:rPr>
              <a:t>Involves ongoing or periodic assessment of the quality of internal control by management. In larger companies, the </a:t>
            </a:r>
            <a:r>
              <a:rPr lang="en-US" sz="2400" b="1" dirty="0" smtClean="0">
                <a:solidFill>
                  <a:srgbClr val="50838E"/>
                </a:solidFill>
              </a:rPr>
              <a:t>internal audit department</a:t>
            </a:r>
            <a:r>
              <a:rPr lang="en-US" sz="2400" b="1" dirty="0" smtClean="0">
                <a:solidFill>
                  <a:schemeClr val="accent1"/>
                </a:solidFill>
              </a:rPr>
              <a:t> is essential for this function. 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The COSO components of internal control and underlying principles are shown in </a:t>
            </a:r>
            <a:r>
              <a:rPr lang="en-US" sz="2400" b="1" dirty="0" smtClean="0">
                <a:solidFill>
                  <a:srgbClr val="50838E"/>
                </a:solidFill>
              </a:rPr>
              <a:t>Table 11-1</a:t>
            </a:r>
            <a:r>
              <a:rPr lang="en-US" sz="2400" b="1" dirty="0">
                <a:solidFill>
                  <a:srgbClr val="50838E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76" y="210788"/>
            <a:ext cx="9342229" cy="58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25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3217" y="2644170"/>
            <a:ext cx="8965566" cy="1569660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11-4</a:t>
            </a:r>
          </a:p>
          <a:p>
            <a:pPr marL="4572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Explain how general controls and application controls reduce </a:t>
            </a:r>
            <a:r>
              <a:rPr lang="en-US" sz="3200" b="1" dirty="0" smtClean="0">
                <a:solidFill>
                  <a:schemeClr val="accent1"/>
                </a:solidFill>
              </a:rPr>
              <a:t>information </a:t>
            </a:r>
            <a:r>
              <a:rPr lang="en-US" sz="3200" b="1" dirty="0">
                <a:solidFill>
                  <a:schemeClr val="accent1"/>
                </a:solidFill>
              </a:rPr>
              <a:t>technology risks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3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491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internal controls specific to </a:t>
            </a:r>
            <a:br>
              <a:rPr lang="en-US" dirty="0" smtClean="0"/>
            </a:br>
            <a:r>
              <a:rPr lang="en-US" dirty="0" smtClean="0"/>
              <a:t>information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82" y="1644316"/>
            <a:ext cx="10227486" cy="447991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Technology can strengthen a company’s system of internal control, but it also provides challenges. </a:t>
            </a:r>
          </a:p>
          <a:p>
            <a:pPr marL="45720" indent="0">
              <a:buNone/>
            </a:pPr>
            <a:r>
              <a:rPr lang="en-US" sz="2800" b="1" dirty="0" smtClean="0">
                <a:solidFill>
                  <a:srgbClr val="50838E"/>
                </a:solidFill>
              </a:rPr>
              <a:t>IT controls </a:t>
            </a:r>
            <a:r>
              <a:rPr lang="en-US" sz="2800" b="1" dirty="0" smtClean="0">
                <a:solidFill>
                  <a:srgbClr val="A85229"/>
                </a:solidFill>
              </a:rPr>
              <a:t>address the risks related to technology. There are two categories:</a:t>
            </a:r>
            <a:endParaRPr lang="en-US" sz="2800" b="1" dirty="0">
              <a:solidFill>
                <a:srgbClr val="A85229"/>
              </a:solidFill>
            </a:endParaRPr>
          </a:p>
          <a:p>
            <a:pPr lvl="1"/>
            <a:r>
              <a:rPr lang="en-US" sz="2400" b="1" dirty="0" smtClean="0">
                <a:solidFill>
                  <a:srgbClr val="50838E"/>
                </a:solidFill>
              </a:rPr>
              <a:t>General Controls—</a:t>
            </a:r>
            <a:r>
              <a:rPr lang="en-US" sz="2400" b="1" dirty="0" smtClean="0">
                <a:solidFill>
                  <a:schemeClr val="accent1"/>
                </a:solidFill>
              </a:rPr>
              <a:t>Controls that apply to all aspects of the IT function</a:t>
            </a:r>
          </a:p>
          <a:p>
            <a:pPr lvl="1"/>
            <a:r>
              <a:rPr lang="en-US" sz="2400" b="1" dirty="0" smtClean="0">
                <a:solidFill>
                  <a:srgbClr val="50838E"/>
                </a:solidFill>
              </a:rPr>
              <a:t>Application Controls—</a:t>
            </a:r>
            <a:r>
              <a:rPr lang="en-US" sz="2400" b="1" dirty="0" smtClean="0">
                <a:solidFill>
                  <a:schemeClr val="accent1"/>
                </a:solidFill>
              </a:rPr>
              <a:t>Controls that operate at the process level and apply to processing transactions</a:t>
            </a:r>
          </a:p>
          <a:p>
            <a:pPr marL="45720" indent="0">
              <a:buNone/>
            </a:pPr>
            <a:r>
              <a:rPr lang="en-US" sz="2600" b="1" dirty="0">
                <a:solidFill>
                  <a:srgbClr val="50838E"/>
                </a:solidFill>
              </a:rPr>
              <a:t>Figure 11-4 </a:t>
            </a:r>
            <a:r>
              <a:rPr lang="en-US" sz="2600" b="1" dirty="0" smtClean="0">
                <a:solidFill>
                  <a:schemeClr val="accent1"/>
                </a:solidFill>
              </a:rPr>
              <a:t>shows relationship between general and application controls</a:t>
            </a:r>
            <a:r>
              <a:rPr lang="en-US" sz="2600" b="1" dirty="0" smtClean="0">
                <a:solidFill>
                  <a:srgbClr val="A85229"/>
                </a:solidFill>
              </a:rPr>
              <a:t>.</a:t>
            </a:r>
            <a:endParaRPr lang="en-US" sz="2600" b="1" dirty="0">
              <a:solidFill>
                <a:srgbClr val="A85229"/>
              </a:solidFill>
            </a:endParaRP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The categories of general and application controls are shown in </a:t>
            </a:r>
            <a:r>
              <a:rPr lang="en-US" sz="2600" b="1" dirty="0" smtClean="0">
                <a:solidFill>
                  <a:srgbClr val="50838E"/>
                </a:solidFill>
              </a:rPr>
              <a:t>Table 11-2</a:t>
            </a:r>
            <a:r>
              <a:rPr lang="en-US" sz="2600" b="1" dirty="0">
                <a:solidFill>
                  <a:srgbClr val="50838E"/>
                </a:solidFill>
              </a:rPr>
              <a:t>.</a:t>
            </a:r>
          </a:p>
          <a:p>
            <a:pPr lvl="1"/>
            <a:endParaRPr lang="en-US" sz="2400" dirty="0" smtClean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26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27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683" y="137160"/>
            <a:ext cx="7112758" cy="602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9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" y="944766"/>
            <a:ext cx="11764590" cy="46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7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internal controls specific to </a:t>
            </a:r>
            <a:br>
              <a:rPr lang="en-US" dirty="0"/>
            </a:br>
            <a:r>
              <a:rPr lang="en-US" dirty="0"/>
              <a:t>information </a:t>
            </a:r>
            <a:r>
              <a:rPr lang="en-US" dirty="0" smtClean="0"/>
              <a:t>technology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196" y="1892808"/>
            <a:ext cx="10579608" cy="4425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General Controls—There are six categories of IT general controls:</a:t>
            </a:r>
          </a:p>
          <a:p>
            <a:pPr lvl="1"/>
            <a:r>
              <a:rPr lang="en-US" sz="2600" b="1" dirty="0" smtClean="0">
                <a:solidFill>
                  <a:srgbClr val="50838E"/>
                </a:solidFill>
              </a:rPr>
              <a:t>Administration of the IT Function—</a:t>
            </a:r>
            <a:r>
              <a:rPr lang="en-US" sz="2400" b="1" dirty="0" smtClean="0">
                <a:solidFill>
                  <a:schemeClr val="accent1"/>
                </a:solidFill>
              </a:rPr>
              <a:t>Oversight by the board of directors or senior management is necessary for effective IT controls </a:t>
            </a:r>
          </a:p>
          <a:p>
            <a:pPr lvl="1"/>
            <a:r>
              <a:rPr lang="en-US" sz="2600" b="1" dirty="0" smtClean="0">
                <a:solidFill>
                  <a:srgbClr val="50838E"/>
                </a:solidFill>
              </a:rPr>
              <a:t>Separation of IT Duties—</a:t>
            </a:r>
            <a:r>
              <a:rPr lang="en-US" sz="2400" b="1" dirty="0" smtClean="0">
                <a:solidFill>
                  <a:schemeClr val="accent1"/>
                </a:solidFill>
              </a:rPr>
              <a:t>Data control should be separated into the following categories:</a:t>
            </a:r>
          </a:p>
          <a:p>
            <a:pPr lvl="2"/>
            <a:r>
              <a:rPr lang="en-US" sz="2400" b="1" dirty="0" smtClean="0">
                <a:solidFill>
                  <a:srgbClr val="50838E"/>
                </a:solidFill>
              </a:rPr>
              <a:t>IT management</a:t>
            </a:r>
          </a:p>
          <a:p>
            <a:pPr lvl="2"/>
            <a:r>
              <a:rPr lang="en-US" sz="2400" b="1" dirty="0" smtClean="0">
                <a:solidFill>
                  <a:srgbClr val="50838E"/>
                </a:solidFill>
              </a:rPr>
              <a:t>Systems development</a:t>
            </a:r>
          </a:p>
          <a:p>
            <a:pPr lvl="2"/>
            <a:r>
              <a:rPr lang="en-US" sz="2400" b="1" dirty="0" smtClean="0">
                <a:solidFill>
                  <a:srgbClr val="50838E"/>
                </a:solidFill>
              </a:rPr>
              <a:t>Operations</a:t>
            </a:r>
          </a:p>
          <a:p>
            <a:pPr lvl="2"/>
            <a:r>
              <a:rPr lang="en-US" sz="2400" b="1" dirty="0" smtClean="0">
                <a:solidFill>
                  <a:srgbClr val="50838E"/>
                </a:solidFill>
              </a:rPr>
              <a:t>Data control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Separation of IT duties is illustrated in </a:t>
            </a:r>
            <a:r>
              <a:rPr lang="en-US" sz="2400" b="1" dirty="0">
                <a:solidFill>
                  <a:srgbClr val="50838E"/>
                </a:solidFill>
              </a:rPr>
              <a:t>Figure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rgbClr val="50838E"/>
                </a:solidFill>
              </a:rPr>
              <a:t>11-5.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1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3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4392" y="2644170"/>
            <a:ext cx="7443216" cy="1569660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11-1</a:t>
            </a:r>
          </a:p>
          <a:p>
            <a:pPr marL="4572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Describe the three primary objectives of effective </a:t>
            </a:r>
            <a:r>
              <a:rPr lang="en-US" sz="3200" b="1" dirty="0" smtClean="0">
                <a:solidFill>
                  <a:schemeClr val="accent1"/>
                </a:solidFill>
              </a:rPr>
              <a:t>internal control.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30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21" y="1005840"/>
            <a:ext cx="11553621" cy="460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4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internal controls specific to </a:t>
            </a:r>
            <a:br>
              <a:rPr lang="en-US" dirty="0"/>
            </a:br>
            <a:r>
              <a:rPr lang="en-US" dirty="0"/>
              <a:t>information </a:t>
            </a:r>
            <a:r>
              <a:rPr lang="en-US" dirty="0" smtClean="0"/>
              <a:t>technology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196" y="1892808"/>
            <a:ext cx="10579608" cy="4425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General Controls (cont.)</a:t>
            </a:r>
          </a:p>
          <a:p>
            <a:pPr lvl="1"/>
            <a:r>
              <a:rPr lang="en-US" sz="2600" b="1" dirty="0" smtClean="0">
                <a:solidFill>
                  <a:srgbClr val="50838E"/>
                </a:solidFill>
              </a:rPr>
              <a:t>Systems Development—</a:t>
            </a:r>
            <a:r>
              <a:rPr lang="en-US" sz="2400" b="1" dirty="0" smtClean="0">
                <a:solidFill>
                  <a:schemeClr val="accent1"/>
                </a:solidFill>
              </a:rPr>
              <a:t>This includes:</a:t>
            </a:r>
          </a:p>
          <a:p>
            <a:pPr lvl="2"/>
            <a:r>
              <a:rPr lang="en-US" sz="2200" b="1" dirty="0" smtClean="0">
                <a:solidFill>
                  <a:schemeClr val="accent1"/>
                </a:solidFill>
              </a:rPr>
              <a:t>Purchasing or developing software that meets the organization’s needs</a:t>
            </a:r>
          </a:p>
          <a:p>
            <a:pPr lvl="2"/>
            <a:r>
              <a:rPr lang="en-US" sz="2200" b="1" dirty="0" smtClean="0">
                <a:solidFill>
                  <a:schemeClr val="accent1"/>
                </a:solidFill>
              </a:rPr>
              <a:t>Testing all new software to ensure that it is compatible with existing software, which may be done as </a:t>
            </a:r>
            <a:r>
              <a:rPr lang="en-US" sz="2200" b="1" dirty="0" smtClean="0">
                <a:solidFill>
                  <a:srgbClr val="50838E"/>
                </a:solidFill>
              </a:rPr>
              <a:t>pilot testing </a:t>
            </a:r>
            <a:r>
              <a:rPr lang="en-US" sz="2200" b="1" dirty="0" smtClean="0">
                <a:solidFill>
                  <a:schemeClr val="accent1"/>
                </a:solidFill>
              </a:rPr>
              <a:t>or </a:t>
            </a:r>
            <a:r>
              <a:rPr lang="en-US" sz="2200" b="1" dirty="0" smtClean="0">
                <a:solidFill>
                  <a:srgbClr val="50838E"/>
                </a:solidFill>
              </a:rPr>
              <a:t>parallel testing</a:t>
            </a:r>
            <a:endParaRPr lang="en-US" sz="2600" b="1" dirty="0" smtClean="0">
              <a:solidFill>
                <a:srgbClr val="50838E"/>
              </a:solidFill>
            </a:endParaRPr>
          </a:p>
          <a:p>
            <a:pPr lvl="1"/>
            <a:r>
              <a:rPr lang="en-US" sz="2600" b="1" dirty="0" smtClean="0">
                <a:solidFill>
                  <a:srgbClr val="50838E"/>
                </a:solidFill>
              </a:rPr>
              <a:t>Physical and Online Security—</a:t>
            </a:r>
            <a:r>
              <a:rPr lang="en-US" sz="2600" b="1" dirty="0" smtClean="0">
                <a:solidFill>
                  <a:schemeClr val="accent1"/>
                </a:solidFill>
              </a:rPr>
              <a:t>Often called </a:t>
            </a:r>
            <a:r>
              <a:rPr lang="en-US" sz="2600" b="1" dirty="0" smtClean="0">
                <a:solidFill>
                  <a:srgbClr val="50838E"/>
                </a:solidFill>
              </a:rPr>
              <a:t>cybersecurity</a:t>
            </a:r>
          </a:p>
          <a:p>
            <a:pPr lvl="2"/>
            <a:r>
              <a:rPr lang="en-US" sz="2400" b="1" dirty="0" smtClean="0">
                <a:solidFill>
                  <a:schemeClr val="accent1"/>
                </a:solidFill>
              </a:rPr>
              <a:t>Physical Controls—Controls over computer equipment including hardware, software, and backup data files</a:t>
            </a:r>
          </a:p>
          <a:p>
            <a:pPr lvl="2"/>
            <a:r>
              <a:rPr lang="en-US" sz="2400" b="1" dirty="0" smtClean="0">
                <a:solidFill>
                  <a:schemeClr val="accent1"/>
                </a:solidFill>
              </a:rPr>
              <a:t>Online Access Controls—Includes proper user IDs and passwords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internal controls specific to </a:t>
            </a:r>
            <a:br>
              <a:rPr lang="en-US" dirty="0"/>
            </a:br>
            <a:r>
              <a:rPr lang="en-US" dirty="0"/>
              <a:t>information </a:t>
            </a:r>
            <a:r>
              <a:rPr lang="en-US" dirty="0" smtClean="0"/>
              <a:t>technology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470" y="1892808"/>
            <a:ext cx="10579608" cy="4425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General Controls (cont.)</a:t>
            </a:r>
          </a:p>
          <a:p>
            <a:pPr lvl="1"/>
            <a:r>
              <a:rPr lang="en-US" sz="2600" b="1" dirty="0" smtClean="0">
                <a:solidFill>
                  <a:srgbClr val="50838E"/>
                </a:solidFill>
              </a:rPr>
              <a:t>Backup and Contingency Planning—</a:t>
            </a:r>
            <a:r>
              <a:rPr lang="en-US" sz="2400" b="1" dirty="0" smtClean="0">
                <a:solidFill>
                  <a:schemeClr val="accent1"/>
                </a:solidFill>
              </a:rPr>
              <a:t>IT must have backup and contingency plans because IT systems are subject to power failures, fire, excessive heat or humidity, and even sabotage.</a:t>
            </a:r>
          </a:p>
          <a:p>
            <a:pPr lvl="1"/>
            <a:r>
              <a:rPr lang="en-US" sz="2600" b="1" dirty="0" smtClean="0">
                <a:solidFill>
                  <a:srgbClr val="50838E"/>
                </a:solidFill>
              </a:rPr>
              <a:t>Hardware Controls—</a:t>
            </a:r>
            <a:r>
              <a:rPr lang="en-US" sz="2400" b="1" dirty="0" smtClean="0">
                <a:solidFill>
                  <a:schemeClr val="accent1"/>
                </a:solidFill>
              </a:rPr>
              <a:t>These controls are built into computer equipment by the manufacturer to detect and report equipment failure.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internal controls specific to </a:t>
            </a:r>
            <a:br>
              <a:rPr lang="en-US" dirty="0"/>
            </a:br>
            <a:r>
              <a:rPr lang="en-US" dirty="0"/>
              <a:t>information </a:t>
            </a:r>
            <a:r>
              <a:rPr lang="en-US" dirty="0" smtClean="0"/>
              <a:t>technology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196" y="1892808"/>
            <a:ext cx="10579608" cy="4425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Application Controls—</a:t>
            </a:r>
            <a:r>
              <a:rPr lang="en-US" sz="2600" b="1" dirty="0" smtClean="0">
                <a:solidFill>
                  <a:schemeClr val="accent1"/>
                </a:solidFill>
              </a:rPr>
              <a:t>Designed for each software application.  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Controls may be manual or automated and include the following:</a:t>
            </a:r>
          </a:p>
          <a:p>
            <a:pPr lvl="1"/>
            <a:r>
              <a:rPr lang="en-US" sz="2600" b="1" dirty="0" smtClean="0">
                <a:solidFill>
                  <a:srgbClr val="50838E"/>
                </a:solidFill>
              </a:rPr>
              <a:t>Input controls</a:t>
            </a:r>
          </a:p>
          <a:p>
            <a:pPr lvl="1"/>
            <a:r>
              <a:rPr lang="en-US" sz="2600" b="1" dirty="0" smtClean="0">
                <a:solidFill>
                  <a:srgbClr val="50838E"/>
                </a:solidFill>
              </a:rPr>
              <a:t>Processing controls</a:t>
            </a:r>
          </a:p>
          <a:p>
            <a:pPr lvl="1"/>
            <a:r>
              <a:rPr lang="en-US" sz="2600" b="1" dirty="0" smtClean="0">
                <a:solidFill>
                  <a:srgbClr val="50838E"/>
                </a:solidFill>
              </a:rPr>
              <a:t>Output controls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Batch input controls are shown in </a:t>
            </a:r>
            <a:r>
              <a:rPr lang="en-US" sz="2600" b="1" dirty="0" smtClean="0">
                <a:solidFill>
                  <a:srgbClr val="50838E"/>
                </a:solidFill>
              </a:rPr>
              <a:t>Table 11-3</a:t>
            </a:r>
            <a:r>
              <a:rPr lang="en-US" sz="2600" b="1" dirty="0">
                <a:solidFill>
                  <a:srgbClr val="50838E"/>
                </a:solidFill>
              </a:rPr>
              <a:t>.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Processing controls are shown in </a:t>
            </a:r>
            <a:r>
              <a:rPr lang="en-US" sz="2600" b="1" dirty="0" smtClean="0">
                <a:solidFill>
                  <a:srgbClr val="50838E"/>
                </a:solidFill>
              </a:rPr>
              <a:t>Table 11-4</a:t>
            </a:r>
            <a:r>
              <a:rPr lang="en-US" sz="2600" b="1" dirty="0">
                <a:solidFill>
                  <a:srgbClr val="50838E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4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34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2064334"/>
            <a:ext cx="11789664" cy="2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3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35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94" y="1289304"/>
            <a:ext cx="11632220" cy="419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9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36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3217" y="2644170"/>
            <a:ext cx="8965566" cy="1569660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11-5</a:t>
            </a:r>
          </a:p>
          <a:p>
            <a:pPr marL="4572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Identify types of information technology systems and their </a:t>
            </a:r>
            <a:r>
              <a:rPr lang="en-US" sz="3200" b="1" dirty="0" smtClean="0">
                <a:solidFill>
                  <a:schemeClr val="accent1"/>
                </a:solidFill>
              </a:rPr>
              <a:t>impact </a:t>
            </a:r>
            <a:r>
              <a:rPr lang="en-US" sz="3200" b="1" dirty="0">
                <a:solidFill>
                  <a:schemeClr val="accent1"/>
                </a:solidFill>
              </a:rPr>
              <a:t>on internal controls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491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Impact of It infrastructure on</a:t>
            </a:r>
            <a:br>
              <a:rPr lang="en-US" dirty="0" smtClean="0"/>
            </a:br>
            <a:r>
              <a:rPr lang="en-US" dirty="0" smtClean="0"/>
              <a:t>internal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90472"/>
            <a:ext cx="10335768" cy="463376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IT infrastructure can impact the effectiveness of internal controls.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rgbClr val="50838E"/>
                </a:solidFill>
              </a:rPr>
              <a:t>Local area networks (LANs) </a:t>
            </a:r>
            <a:r>
              <a:rPr lang="en-US" sz="2400" b="1" dirty="0" smtClean="0">
                <a:solidFill>
                  <a:schemeClr val="accent1"/>
                </a:solidFill>
              </a:rPr>
              <a:t>connect equipment within a small cluster of buildings. 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rgbClr val="50838E"/>
                </a:solidFill>
              </a:rPr>
              <a:t>Wide area networks (WANs) </a:t>
            </a:r>
            <a:r>
              <a:rPr lang="en-US" sz="2400" b="1" dirty="0" smtClean="0">
                <a:solidFill>
                  <a:schemeClr val="accent1"/>
                </a:solidFill>
              </a:rPr>
              <a:t>connect equipment in larger, even worldwide geographic areas.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rgbClr val="50838E"/>
                </a:solidFill>
              </a:rPr>
              <a:t>Database management systems </a:t>
            </a:r>
            <a:r>
              <a:rPr lang="en-US" sz="2400" b="1" dirty="0" smtClean="0">
                <a:solidFill>
                  <a:schemeClr val="accent1"/>
                </a:solidFill>
              </a:rPr>
              <a:t>enable companies to share information across several platforms. 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rgbClr val="50838E"/>
                </a:solidFill>
              </a:rPr>
              <a:t>Enterprise resource planning (ERP) systems </a:t>
            </a:r>
            <a:r>
              <a:rPr lang="en-US" sz="2400" b="1" dirty="0">
                <a:solidFill>
                  <a:schemeClr val="accent1"/>
                </a:solidFill>
              </a:rPr>
              <a:t>i</a:t>
            </a:r>
            <a:r>
              <a:rPr lang="en-US" sz="2400" b="1" dirty="0" smtClean="0">
                <a:solidFill>
                  <a:schemeClr val="accent1"/>
                </a:solidFill>
              </a:rPr>
              <a:t>ntegrate many areas of the company into one accounting information system.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Companies use </a:t>
            </a:r>
            <a:r>
              <a:rPr lang="en-US" sz="2400" b="1" dirty="0" smtClean="0">
                <a:solidFill>
                  <a:srgbClr val="50838E"/>
                </a:solidFill>
              </a:rPr>
              <a:t>firewalls</a:t>
            </a:r>
            <a:r>
              <a:rPr lang="en-US" sz="2400" b="1" dirty="0">
                <a:solidFill>
                  <a:srgbClr val="50838E"/>
                </a:solidFill>
              </a:rPr>
              <a:t>,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rgbClr val="50838E"/>
                </a:solidFill>
              </a:rPr>
              <a:t>encryption techniques, </a:t>
            </a:r>
            <a:r>
              <a:rPr lang="en-US" sz="2400" b="1" dirty="0" smtClean="0">
                <a:solidFill>
                  <a:schemeClr val="accent1"/>
                </a:solidFill>
              </a:rPr>
              <a:t>and </a:t>
            </a:r>
            <a:r>
              <a:rPr lang="en-US" sz="2400" b="1" dirty="0" smtClean="0">
                <a:solidFill>
                  <a:srgbClr val="50838E"/>
                </a:solidFill>
              </a:rPr>
              <a:t>digital signatures</a:t>
            </a:r>
            <a:r>
              <a:rPr lang="en-US" sz="2400" b="1" dirty="0" smtClean="0">
                <a:solidFill>
                  <a:schemeClr val="accent1"/>
                </a:solidFill>
              </a:rPr>
              <a:t> to increase security over IT systems.  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IT services are often outsourced to service centers, including </a:t>
            </a:r>
            <a:r>
              <a:rPr lang="en-US" sz="2400" b="1" dirty="0" smtClean="0">
                <a:solidFill>
                  <a:srgbClr val="50838E"/>
                </a:solidFill>
              </a:rPr>
              <a:t>application service providers (ASPs)</a:t>
            </a:r>
            <a:r>
              <a:rPr lang="en-US" sz="2400" b="1" dirty="0" smtClean="0">
                <a:solidFill>
                  <a:schemeClr val="accent1"/>
                </a:solidFill>
              </a:rPr>
              <a:t> and </a:t>
            </a:r>
            <a:r>
              <a:rPr lang="en-US" sz="2400" b="1" dirty="0" smtClean="0">
                <a:solidFill>
                  <a:srgbClr val="50838E"/>
                </a:solidFill>
              </a:rPr>
              <a:t>cloud computing environments</a:t>
            </a:r>
            <a:r>
              <a:rPr lang="en-US" sz="2400" b="1" dirty="0">
                <a:solidFill>
                  <a:srgbClr val="50838E"/>
                </a:solidFill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37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38</a:t>
            </a:fld>
            <a:endParaRPr lang="en-US" dirty="0">
              <a:solidFill>
                <a:srgbClr val="514A40"/>
              </a:solidFill>
            </a:endParaRPr>
          </a:p>
        </p:txBody>
      </p:sp>
      <p:pic>
        <p:nvPicPr>
          <p:cNvPr id="1026" name="Picture 3" descr="3293795473_475244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2443163"/>
            <a:ext cx="5486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56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4915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Internal control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84" y="1444752"/>
            <a:ext cx="9492916" cy="44988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2600" b="1" dirty="0" smtClean="0">
              <a:solidFill>
                <a:srgbClr val="50838E"/>
              </a:solidFill>
            </a:endParaRPr>
          </a:p>
          <a:p>
            <a:pPr marL="45720" indent="0">
              <a:buNone/>
            </a:pPr>
            <a:endParaRPr lang="en-US" sz="2400" b="1" dirty="0" smtClean="0">
              <a:solidFill>
                <a:schemeClr val="accent1"/>
              </a:solidFill>
            </a:endParaRPr>
          </a:p>
          <a:p>
            <a:pPr marL="45720" indent="0"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endParaRPr lang="en-US" sz="2400" b="1" dirty="0" smtClean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Main objectives of a system of internal control: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50838E"/>
                </a:solidFill>
              </a:rPr>
              <a:t>Reliability of Reporting</a:t>
            </a:r>
            <a:endParaRPr lang="en-US" sz="2200" b="1" dirty="0" smtClean="0">
              <a:solidFill>
                <a:schemeClr val="accent1"/>
              </a:solidFill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50838E"/>
                </a:solidFill>
              </a:rPr>
              <a:t>Efficiency and Effectiveness of Operations</a:t>
            </a:r>
            <a:endParaRPr lang="en-US" sz="2200" b="1" dirty="0" smtClean="0">
              <a:solidFill>
                <a:schemeClr val="accent1"/>
              </a:solidFill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50838E"/>
                </a:solidFill>
              </a:rPr>
              <a:t>Compliance with Laws and Regulations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4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9518" y="1806020"/>
            <a:ext cx="9265023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system of internal control consists of policies and procedures designed to provide management with reasonable assurance that the company achieves its objectives and goals.</a:t>
            </a: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5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151728"/>
            <a:ext cx="8686800" cy="2554545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11-2</a:t>
            </a:r>
          </a:p>
          <a:p>
            <a:pPr marL="4572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Contrast management’s responsibilities for maintaining </a:t>
            </a:r>
            <a:r>
              <a:rPr lang="en-US" sz="3200" b="1" dirty="0" smtClean="0">
                <a:solidFill>
                  <a:schemeClr val="accent1"/>
                </a:solidFill>
              </a:rPr>
              <a:t>internal </a:t>
            </a:r>
            <a:r>
              <a:rPr lang="en-US" sz="3200" b="1" dirty="0">
                <a:solidFill>
                  <a:schemeClr val="accent1"/>
                </a:solidFill>
              </a:rPr>
              <a:t>control with the auditor’s responsibilities for </a:t>
            </a:r>
            <a:r>
              <a:rPr lang="en-US" sz="3200" b="1" dirty="0" smtClean="0">
                <a:solidFill>
                  <a:schemeClr val="accent1"/>
                </a:solidFill>
              </a:rPr>
              <a:t>evaluating </a:t>
            </a:r>
            <a:r>
              <a:rPr lang="en-US" sz="3200" b="1" dirty="0">
                <a:solidFill>
                  <a:schemeClr val="accent1"/>
                </a:solidFill>
              </a:rPr>
              <a:t>and reporting on internal control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491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Management and auditor responsibilities for internal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84" y="1444752"/>
            <a:ext cx="9492916" cy="44988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Management’s Responsibilities for Establishing Internal Control—</a:t>
            </a:r>
            <a:r>
              <a:rPr lang="en-US" sz="2400" b="1" dirty="0" smtClean="0">
                <a:solidFill>
                  <a:schemeClr val="accent1"/>
                </a:solidFill>
              </a:rPr>
              <a:t>Management must establish and maintain the entity’s internal controls.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Internal control systems are designed with two concepts in mind:</a:t>
            </a:r>
          </a:p>
          <a:p>
            <a:pPr lvl="1"/>
            <a:r>
              <a:rPr lang="en-US" sz="2200" b="1" dirty="0" smtClean="0">
                <a:solidFill>
                  <a:srgbClr val="50838E"/>
                </a:solidFill>
              </a:rPr>
              <a:t>Reasonable Assurance—</a:t>
            </a:r>
            <a:r>
              <a:rPr lang="en-US" sz="2200" b="1" dirty="0" smtClean="0">
                <a:solidFill>
                  <a:schemeClr val="accent1"/>
                </a:solidFill>
              </a:rPr>
              <a:t>Management designs a system that provides reasonable assurance considering the costs involved.</a:t>
            </a:r>
          </a:p>
          <a:p>
            <a:pPr lvl="1"/>
            <a:r>
              <a:rPr lang="en-US" sz="2200" b="1" dirty="0" smtClean="0">
                <a:solidFill>
                  <a:srgbClr val="50838E"/>
                </a:solidFill>
              </a:rPr>
              <a:t>Inherent Limitations—</a:t>
            </a:r>
          </a:p>
          <a:p>
            <a:pPr lvl="2"/>
            <a:r>
              <a:rPr lang="en-US" sz="2000" b="1" dirty="0" smtClean="0">
                <a:solidFill>
                  <a:schemeClr val="accent1"/>
                </a:solidFill>
              </a:rPr>
              <a:t>No system of internal controls can be completely effective </a:t>
            </a:r>
          </a:p>
          <a:p>
            <a:pPr lvl="2"/>
            <a:r>
              <a:rPr lang="en-US" sz="2000" b="1" dirty="0" smtClean="0">
                <a:solidFill>
                  <a:schemeClr val="accent1"/>
                </a:solidFill>
              </a:rPr>
              <a:t>Effectiveness depends on the competency and dependability of the employees</a:t>
            </a:r>
          </a:p>
          <a:p>
            <a:pPr lvl="2"/>
            <a:r>
              <a:rPr lang="en-US" sz="2000" b="1" dirty="0" smtClean="0">
                <a:solidFill>
                  <a:srgbClr val="50838E"/>
                </a:solidFill>
              </a:rPr>
              <a:t>Collusion </a:t>
            </a:r>
            <a:r>
              <a:rPr lang="en-US" sz="2000" b="1" dirty="0" smtClean="0">
                <a:solidFill>
                  <a:schemeClr val="accent1"/>
                </a:solidFill>
              </a:rPr>
              <a:t>is still possible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6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7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Management and auditor responsibilities for internal </a:t>
            </a:r>
            <a:r>
              <a:rPr lang="en-US" dirty="0" smtClean="0"/>
              <a:t>control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36776"/>
            <a:ext cx="10396728" cy="43068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Management’s Section 404 Reporting Responsibilities—</a:t>
            </a:r>
            <a:r>
              <a:rPr lang="en-US" sz="2400" b="1" dirty="0" smtClean="0">
                <a:solidFill>
                  <a:schemeClr val="accent1"/>
                </a:solidFill>
              </a:rPr>
              <a:t>Section 404 of Sarbanes-Oxley requires management of all public companies to issue an internal control report that includes the following:</a:t>
            </a:r>
          </a:p>
          <a:p>
            <a:pPr lvl="1"/>
            <a:r>
              <a:rPr lang="en-US" sz="2200" b="1" dirty="0" smtClean="0">
                <a:solidFill>
                  <a:srgbClr val="50838E"/>
                </a:solidFill>
              </a:rPr>
              <a:t>Statement of responsibility</a:t>
            </a:r>
          </a:p>
          <a:p>
            <a:pPr lvl="1"/>
            <a:r>
              <a:rPr lang="en-US" sz="2200" b="1" dirty="0" smtClean="0">
                <a:solidFill>
                  <a:srgbClr val="50838E"/>
                </a:solidFill>
              </a:rPr>
              <a:t>An assessment of the effectiveness  of internal control over financial reporting  as of the end of the fiscal year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Management must also identify the framework used for the evaluation. </a:t>
            </a:r>
          </a:p>
          <a:p>
            <a:pPr lvl="1"/>
            <a:r>
              <a:rPr lang="en-US" sz="2200" b="1" dirty="0" smtClean="0">
                <a:solidFill>
                  <a:schemeClr val="accent1"/>
                </a:solidFill>
              </a:rPr>
              <a:t>Often COSO's </a:t>
            </a:r>
            <a:r>
              <a:rPr lang="en-US" sz="2200" b="1" i="1" dirty="0">
                <a:solidFill>
                  <a:schemeClr val="accent1"/>
                </a:solidFill>
              </a:rPr>
              <a:t>2013 Internal Control-Integrated </a:t>
            </a:r>
            <a:r>
              <a:rPr lang="en-US" sz="2200" b="1" i="1" dirty="0" smtClean="0">
                <a:solidFill>
                  <a:schemeClr val="accent1"/>
                </a:solidFill>
              </a:rPr>
              <a:t>Framework.</a:t>
            </a:r>
            <a:endParaRPr lang="en-US" sz="2200" b="1" i="1" dirty="0">
              <a:solidFill>
                <a:srgbClr val="5083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Management and auditor responsibilities for internal </a:t>
            </a:r>
            <a:r>
              <a:rPr lang="en-US" dirty="0" smtClean="0"/>
              <a:t>control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264" y="2020824"/>
            <a:ext cx="10341864" cy="39227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b="1" dirty="0" smtClean="0">
                <a:solidFill>
                  <a:srgbClr val="50838E"/>
                </a:solidFill>
              </a:rPr>
              <a:t>Management’s assessment of internal control over financial reporting consists of two key aspects: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Management must evaluate the </a:t>
            </a:r>
            <a:r>
              <a:rPr lang="en-US" sz="2400" b="1" dirty="0" smtClean="0">
                <a:solidFill>
                  <a:srgbClr val="50838E"/>
                </a:solidFill>
              </a:rPr>
              <a:t>design of internal control.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Management must test the </a:t>
            </a:r>
            <a:r>
              <a:rPr lang="en-US" sz="2400" b="1" dirty="0" smtClean="0">
                <a:solidFill>
                  <a:srgbClr val="50838E"/>
                </a:solidFill>
              </a:rPr>
              <a:t>operating effectiveness of the controls.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The SEC requires management to include its report on internal control in its annual Form 10-K report filed with the SEC.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An example of management’s report on internal control that complies with Section 404 requirements is shown in </a:t>
            </a:r>
            <a:r>
              <a:rPr lang="en-US" sz="2400" b="1" dirty="0" smtClean="0">
                <a:solidFill>
                  <a:srgbClr val="50838E"/>
                </a:solidFill>
              </a:rPr>
              <a:t>Figure 11-1</a:t>
            </a:r>
            <a:r>
              <a:rPr lang="en-US" sz="2400" b="1" dirty="0">
                <a:solidFill>
                  <a:srgbClr val="50838E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2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E31375A4-56A4-47D6-9801-1991572033F7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71" y="256032"/>
            <a:ext cx="10699454" cy="580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2132</Words>
  <Application>Microsoft Office PowerPoint</Application>
  <PresentationFormat>Widescreen</PresentationFormat>
  <Paragraphs>276</Paragraphs>
  <Slides>38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Cambria</vt:lpstr>
      <vt:lpstr>Red Line Business 16x9</vt:lpstr>
      <vt:lpstr>Internal  control and  coso framework</vt:lpstr>
      <vt:lpstr>Chapter 11 Learning Objectives</vt:lpstr>
      <vt:lpstr>PowerPoint Presentation</vt:lpstr>
      <vt:lpstr>Internal control objectives</vt:lpstr>
      <vt:lpstr>PowerPoint Presentation</vt:lpstr>
      <vt:lpstr>Management and auditor responsibilities for internal control</vt:lpstr>
      <vt:lpstr>Management and auditor responsibilities for internal control (cont.)</vt:lpstr>
      <vt:lpstr>Management and auditor responsibilities for internal control (cont.)</vt:lpstr>
      <vt:lpstr>PowerPoint Presentation</vt:lpstr>
      <vt:lpstr>Management and auditor responsibilities for internal control (cont.)</vt:lpstr>
      <vt:lpstr>PowerPoint Presentation</vt:lpstr>
      <vt:lpstr>Coso components of internal control</vt:lpstr>
      <vt:lpstr>Coso components of internal  control (cont.)</vt:lpstr>
      <vt:lpstr>PowerPoint Presentation</vt:lpstr>
      <vt:lpstr>Coso components of internal  control (cont.)</vt:lpstr>
      <vt:lpstr>PowerPoint Presentation</vt:lpstr>
      <vt:lpstr>Coso components of internal  control (cont.)</vt:lpstr>
      <vt:lpstr>Coso components of internal  control (cont.)</vt:lpstr>
      <vt:lpstr>Coso components of internal  control (cont.)</vt:lpstr>
      <vt:lpstr>Coso components of internal  control (cont.)</vt:lpstr>
      <vt:lpstr>Coso components of internal  control (cont.)</vt:lpstr>
      <vt:lpstr>Coso components of internal  control (cont.)</vt:lpstr>
      <vt:lpstr>Coso components of internal  control (cont.)</vt:lpstr>
      <vt:lpstr>PowerPoint Presentation</vt:lpstr>
      <vt:lpstr>PowerPoint Presentation</vt:lpstr>
      <vt:lpstr>internal controls specific to  information technology</vt:lpstr>
      <vt:lpstr>PowerPoint Presentation</vt:lpstr>
      <vt:lpstr>PowerPoint Presentation</vt:lpstr>
      <vt:lpstr>internal controls specific to  information technology (cont.)</vt:lpstr>
      <vt:lpstr>PowerPoint Presentation</vt:lpstr>
      <vt:lpstr>internal controls specific to  information technology (cont.)</vt:lpstr>
      <vt:lpstr>internal controls specific to  information technology (cont.)</vt:lpstr>
      <vt:lpstr>internal controls specific to  information technology (cont.)</vt:lpstr>
      <vt:lpstr>PowerPoint Presentation</vt:lpstr>
      <vt:lpstr>PowerPoint Presentation</vt:lpstr>
      <vt:lpstr>PowerPoint Presentation</vt:lpstr>
      <vt:lpstr>Impact of It infrastructure on internal control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2015-08-17T17:00:12Z</dcterms:created>
  <dcterms:modified xsi:type="dcterms:W3CDTF">2016-04-02T15:41:22Z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