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7" r:id="rId5"/>
    <p:sldId id="258" r:id="rId6"/>
    <p:sldId id="259" r:id="rId7"/>
    <p:sldId id="260" r:id="rId8"/>
    <p:sldId id="273" r:id="rId9"/>
    <p:sldId id="274" r:id="rId10"/>
    <p:sldId id="262" r:id="rId11"/>
    <p:sldId id="263" r:id="rId12"/>
    <p:sldId id="264" r:id="rId13"/>
    <p:sldId id="269" r:id="rId14"/>
    <p:sldId id="265" r:id="rId15"/>
    <p:sldId id="270" r:id="rId16"/>
    <p:sldId id="266" r:id="rId17"/>
    <p:sldId id="267" r:id="rId18"/>
    <p:sldId id="278" r:id="rId19"/>
    <p:sldId id="279" r:id="rId20"/>
    <p:sldId id="280" r:id="rId21"/>
    <p:sldId id="281" r:id="rId22"/>
    <p:sldId id="282" r:id="rId23"/>
    <p:sldId id="283" r:id="rId24"/>
    <p:sldId id="284" r:id="rId25"/>
    <p:sldId id="285" r:id="rId26"/>
    <p:sldId id="275" r:id="rId27"/>
    <p:sldId id="276" r:id="rId28"/>
    <p:sldId id="27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Cellular Response to Stress, Injury &amp; Death</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a:t>
            </a:r>
            <a:endParaRPr lang="ar-SA" dirty="0"/>
          </a:p>
        </p:txBody>
      </p:sp>
      <p:sp>
        <p:nvSpPr>
          <p:cNvPr id="3" name="Content Placeholder 2"/>
          <p:cNvSpPr>
            <a:spLocks noGrp="1"/>
          </p:cNvSpPr>
          <p:nvPr>
            <p:ph idx="1"/>
          </p:nvPr>
        </p:nvSpPr>
        <p:spPr/>
        <p:txBody>
          <a:bodyPr/>
          <a:lstStyle/>
          <a:p>
            <a:r>
              <a:rPr lang="en-US" dirty="0" smtClean="0"/>
              <a:t>Cell injury can be caused by a number of agents, including physical agents, chemicals, biologic agents, and nutritional factors.</a:t>
            </a: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Agents</a:t>
            </a:r>
            <a:endParaRPr lang="ar-SA" dirty="0"/>
          </a:p>
        </p:txBody>
      </p:sp>
      <p:sp>
        <p:nvSpPr>
          <p:cNvPr id="3" name="Content Placeholder 2"/>
          <p:cNvSpPr>
            <a:spLocks noGrp="1"/>
          </p:cNvSpPr>
          <p:nvPr>
            <p:ph idx="1"/>
          </p:nvPr>
        </p:nvSpPr>
        <p:spPr/>
        <p:txBody>
          <a:bodyPr>
            <a:normAutofit/>
          </a:bodyPr>
          <a:lstStyle/>
          <a:p>
            <a:r>
              <a:rPr lang="en-US" dirty="0" smtClean="0"/>
              <a:t>Among the physical agents that generate cell injury are mechanical forces that produce tissue trauma, extremes of temperature, and electrical forces. </a:t>
            </a:r>
          </a:p>
          <a:p>
            <a:r>
              <a:rPr lang="en-US" dirty="0" smtClean="0"/>
              <a:t>Ionizing radiation can directly break chemical bonds, whereas nonionizing radiation exerts its harmful effects by causing vibration and rotation of atoms and molecules.</a:t>
            </a:r>
            <a:endParaRPr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Agents</a:t>
            </a:r>
            <a:endParaRPr lang="ar-SA" dirty="0"/>
          </a:p>
        </p:txBody>
      </p:sp>
      <p:sp>
        <p:nvSpPr>
          <p:cNvPr id="3" name="Content Placeholder 2"/>
          <p:cNvSpPr>
            <a:spLocks noGrp="1"/>
          </p:cNvSpPr>
          <p:nvPr>
            <p:ph idx="1"/>
          </p:nvPr>
        </p:nvSpPr>
        <p:spPr/>
        <p:txBody>
          <a:bodyPr>
            <a:normAutofit/>
          </a:bodyPr>
          <a:lstStyle/>
          <a:p>
            <a:r>
              <a:rPr lang="en-US" dirty="0" smtClean="0"/>
              <a:t>Chemical agents can block enzymatic pathways, cause coagulation of tissues, or disrupt the osmotic or ionic balance of the cell. </a:t>
            </a:r>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Biologic Agents</a:t>
            </a:r>
            <a:endParaRPr lang="ar-SA" dirty="0"/>
          </a:p>
        </p:txBody>
      </p:sp>
      <p:sp>
        <p:nvSpPr>
          <p:cNvPr id="3" name="Content Placeholder 2"/>
          <p:cNvSpPr>
            <a:spLocks noGrp="1"/>
          </p:cNvSpPr>
          <p:nvPr>
            <p:ph idx="1"/>
          </p:nvPr>
        </p:nvSpPr>
        <p:spPr/>
        <p:txBody>
          <a:bodyPr/>
          <a:lstStyle/>
          <a:p>
            <a:r>
              <a:rPr lang="en-US" dirty="0" smtClean="0"/>
              <a:t>Biologic agents differ from other injurious agents in that they are able to replicate and continue to produce injury. </a:t>
            </a:r>
          </a:p>
          <a:p>
            <a:r>
              <a:rPr lang="en-US" dirty="0" smtClean="0"/>
              <a:t>Among the nutritional factors that contribute to cell injury are excesses and deficiencies of total energy, as well as individual nutrients.</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Injurious Agents</a:t>
            </a:r>
            <a:endParaRPr lang="ar-SA" dirty="0"/>
          </a:p>
        </p:txBody>
      </p:sp>
      <p:sp>
        <p:nvSpPr>
          <p:cNvPr id="3" name="Content Placeholder 2"/>
          <p:cNvSpPr>
            <a:spLocks noGrp="1"/>
          </p:cNvSpPr>
          <p:nvPr>
            <p:ph idx="1"/>
          </p:nvPr>
        </p:nvSpPr>
        <p:spPr/>
        <p:txBody>
          <a:bodyPr>
            <a:normAutofit/>
          </a:bodyPr>
          <a:lstStyle/>
          <a:p>
            <a:r>
              <a:rPr lang="en-US" dirty="0" smtClean="0"/>
              <a:t>Injurious agents exert their effects largely through generation of reactive oxygen species (ROS) and free radicals, promotion of cell hypoxia, or impaired regulation of intracellular calcium levels. </a:t>
            </a:r>
          </a:p>
          <a:p>
            <a:r>
              <a:rPr lang="en-US" dirty="0" smtClean="0"/>
              <a:t>Free radicals are an important cause of cell injury in hypoxia and after exposure to radiation and certain chemical agents.</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Radicals</a:t>
            </a:r>
            <a:endParaRPr lang="ar-SA" dirty="0"/>
          </a:p>
        </p:txBody>
      </p:sp>
      <p:pic>
        <p:nvPicPr>
          <p:cNvPr id="1026" name="Picture 2" descr="C:\Users\iSystem\Downloads\302xavr.jpg"/>
          <p:cNvPicPr>
            <a:picLocks noChangeAspect="1" noChangeArrowheads="1"/>
          </p:cNvPicPr>
          <p:nvPr/>
        </p:nvPicPr>
        <p:blipFill>
          <a:blip r:embed="rId2"/>
          <a:srcRect/>
          <a:stretch>
            <a:fillRect/>
          </a:stretch>
        </p:blipFill>
        <p:spPr bwMode="auto">
          <a:xfrm>
            <a:off x="285720" y="1824038"/>
            <a:ext cx="8572559" cy="469952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Radicals </a:t>
            </a:r>
            <a:endParaRPr lang="ar-SA" dirty="0"/>
          </a:p>
        </p:txBody>
      </p:sp>
      <p:sp>
        <p:nvSpPr>
          <p:cNvPr id="3" name="Content Placeholder 2"/>
          <p:cNvSpPr>
            <a:spLocks noGrp="1"/>
          </p:cNvSpPr>
          <p:nvPr>
            <p:ph idx="1"/>
          </p:nvPr>
        </p:nvSpPr>
        <p:spPr/>
        <p:txBody>
          <a:bodyPr>
            <a:normAutofit lnSpcReduction="10000"/>
          </a:bodyPr>
          <a:lstStyle/>
          <a:p>
            <a:r>
              <a:rPr lang="en-US" dirty="0" smtClean="0"/>
              <a:t>Lack of oxygen, which underlies the pathogenesis of cell injury in hypoxia and ischemic, can result from inadequate oxygen in the air, cardiopulmonary disease, cardiorespiratory disease, anemia, or the inability of the cells to use oxygen. </a:t>
            </a:r>
          </a:p>
          <a:p>
            <a:r>
              <a:rPr lang="en-US" dirty="0" smtClean="0"/>
              <a:t>Increased intracellular calcium activates a number of enzymes with potentially damaging effects.</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a:t>
            </a:r>
            <a:endParaRPr lang="ar-SA"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r>
              <a:rPr lang="en-US" dirty="0" smtClean="0"/>
              <a:t>Injurious agents may produce </a:t>
            </a:r>
            <a:r>
              <a:rPr lang="en-US" dirty="0" err="1" smtClean="0"/>
              <a:t>sublethal</a:t>
            </a:r>
            <a:r>
              <a:rPr lang="en-US" dirty="0" smtClean="0"/>
              <a:t> and reversible cellular damage or may lead to irreversible cell injury and death. </a:t>
            </a:r>
          </a:p>
          <a:p>
            <a:r>
              <a:rPr lang="en-US" dirty="0" smtClean="0"/>
              <a:t>Cell death can involve two mechanisms: apoptosis or necrosis. </a:t>
            </a:r>
          </a:p>
          <a:p>
            <a:r>
              <a:rPr lang="en-US" dirty="0" smtClean="0">
                <a:solidFill>
                  <a:srgbClr val="FF0000"/>
                </a:solidFill>
              </a:rPr>
              <a:t>Apoptosis </a:t>
            </a:r>
            <a:r>
              <a:rPr lang="en-US" dirty="0" smtClean="0"/>
              <a:t>involves controlled cell destruction and is the means by which the body removes and replaces cells that have been produced in excess, developed improperly, have genetic damage, or are worn out. </a:t>
            </a:r>
          </a:p>
          <a:p>
            <a:r>
              <a:rPr lang="en-US" dirty="0" smtClean="0">
                <a:solidFill>
                  <a:srgbClr val="FF0000"/>
                </a:solidFill>
              </a:rPr>
              <a:t>Necrosis</a:t>
            </a:r>
            <a:r>
              <a:rPr lang="en-US" dirty="0" smtClean="0"/>
              <a:t> refers to cell death that is characterized by cell swelling, rupture of the cell membrane, and inflammation.</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a typeface="ＭＳ Ｐゴシック" charset="0"/>
              </a:rPr>
              <a:t>Apoptosis or Programmed Cell Death</a:t>
            </a:r>
            <a:endParaRPr lang="ar-SA" dirty="0"/>
          </a:p>
        </p:txBody>
      </p:sp>
      <p:pic>
        <p:nvPicPr>
          <p:cNvPr id="4" name="Picture 4" descr="D:\porth\figure_2-8.jpg"/>
          <p:cNvPicPr>
            <a:picLocks noChangeAspect="1" noChangeArrowheads="1"/>
          </p:cNvPicPr>
          <p:nvPr/>
        </p:nvPicPr>
        <p:blipFill>
          <a:blip r:embed="rId2"/>
          <a:srcRect/>
          <a:stretch>
            <a:fillRect/>
          </a:stretch>
        </p:blipFill>
        <p:spPr bwMode="auto">
          <a:xfrm>
            <a:off x="1506538" y="1587500"/>
            <a:ext cx="5889625" cy="40957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a:buNone/>
            </a:pPr>
            <a:r>
              <a:rPr lang="en-US" dirty="0" smtClean="0"/>
              <a:t>True or false?</a:t>
            </a:r>
          </a:p>
          <a:p>
            <a:endParaRPr lang="en-US" dirty="0" smtClean="0"/>
          </a:p>
          <a:p>
            <a:pPr>
              <a:buNone/>
            </a:pPr>
            <a:r>
              <a:rPr lang="en-US" dirty="0" smtClean="0"/>
              <a:t>Necrotic tissue may be reversed using high concentrations of oxygen.</a:t>
            </a:r>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a:buNone/>
            </a:pPr>
            <a:r>
              <a:rPr lang="en-US" dirty="0" smtClean="0"/>
              <a:t>True or false?</a:t>
            </a:r>
          </a:p>
          <a:p>
            <a:endParaRPr lang="en-US" dirty="0" smtClean="0"/>
          </a:p>
          <a:p>
            <a:pPr>
              <a:buNone/>
            </a:pPr>
            <a:r>
              <a:rPr lang="en-US" dirty="0" smtClean="0"/>
              <a:t>If a cell does not make adaptive changes as a result of stress, it will die.</a:t>
            </a:r>
          </a:p>
          <a:p>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a:buNone/>
            </a:pPr>
            <a:r>
              <a:rPr lang="en-US" dirty="0" smtClean="0"/>
              <a:t>False</a:t>
            </a:r>
          </a:p>
          <a:p>
            <a:endParaRPr lang="en-US" dirty="0" smtClean="0"/>
          </a:p>
          <a:p>
            <a:pPr>
              <a:buNone/>
            </a:pPr>
            <a:r>
              <a:rPr lang="en-US" dirty="0" smtClean="0"/>
              <a:t>Rationale: Necrotic tissue is already dead, so it cannot be restored to functional tissue.</a:t>
            </a:r>
          </a:p>
          <a:p>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Gangrene</a:t>
            </a:r>
            <a:endParaRPr lang="ar-SA" dirty="0"/>
          </a:p>
        </p:txBody>
      </p:sp>
      <p:sp>
        <p:nvSpPr>
          <p:cNvPr id="3" name="Content Placeholder 2"/>
          <p:cNvSpPr>
            <a:spLocks noGrp="1"/>
          </p:cNvSpPr>
          <p:nvPr>
            <p:ph idx="1"/>
          </p:nvPr>
        </p:nvSpPr>
        <p:spPr/>
        <p:txBody>
          <a:bodyPr/>
          <a:lstStyle/>
          <a:p>
            <a:r>
              <a:rPr lang="en-US" sz="2800" dirty="0" smtClean="0"/>
              <a:t>Dry gangrene: lack of arterial blood supply but venous flow can carry fluid out of tissue.</a:t>
            </a:r>
          </a:p>
          <a:p>
            <a:pPr lvl="1"/>
            <a:r>
              <a:rPr lang="en-US" dirty="0" smtClean="0"/>
              <a:t>Dry, shrinks, skin wrinkles, dark brown/black.</a:t>
            </a:r>
          </a:p>
          <a:p>
            <a:r>
              <a:rPr lang="en-US" sz="2800" dirty="0" smtClean="0"/>
              <a:t>Wet gangrene: lack of venous flow lets fluid accumulate in tissue.</a:t>
            </a:r>
          </a:p>
          <a:p>
            <a:pPr lvl="1"/>
            <a:r>
              <a:rPr lang="en-US" dirty="0" smtClean="0"/>
              <a:t>Cold, swollen, </a:t>
            </a:r>
            <a:r>
              <a:rPr lang="en-US" dirty="0" err="1" smtClean="0"/>
              <a:t>pulseless</a:t>
            </a:r>
            <a:r>
              <a:rPr lang="en-US" dirty="0" smtClean="0"/>
              <a:t>, moist, black, odor.</a:t>
            </a:r>
          </a:p>
          <a:p>
            <a:r>
              <a:rPr lang="en-US" sz="2800" dirty="0" smtClean="0"/>
              <a:t>Gas gangrene: </a:t>
            </a:r>
            <a:r>
              <a:rPr lang="en-US" sz="2800" i="1" dirty="0" smtClean="0"/>
              <a:t>Clostridium</a:t>
            </a:r>
            <a:r>
              <a:rPr lang="en-US" sz="2800" dirty="0" smtClean="0"/>
              <a:t> infection.</a:t>
            </a:r>
          </a:p>
          <a:p>
            <a:pPr lvl="1"/>
            <a:r>
              <a:rPr lang="en-US" dirty="0" smtClean="0"/>
              <a:t>Hydrogen sulfide bubbles in muscle.</a:t>
            </a:r>
          </a:p>
          <a:p>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Gangrene </a:t>
            </a:r>
            <a:endParaRPr lang="ar-SA" dirty="0"/>
          </a:p>
        </p:txBody>
      </p:sp>
      <p:pic>
        <p:nvPicPr>
          <p:cNvPr id="4" name="Picture 4" descr="D:\porth\figure_2-10.jpg"/>
          <p:cNvPicPr>
            <a:picLocks noChangeAspect="1" noChangeArrowheads="1"/>
          </p:cNvPicPr>
          <p:nvPr/>
        </p:nvPicPr>
        <p:blipFill>
          <a:blip r:embed="rId2"/>
          <a:srcRect/>
          <a:stretch>
            <a:fillRect/>
          </a:stretch>
        </p:blipFill>
        <p:spPr bwMode="auto">
          <a:xfrm>
            <a:off x="1290638" y="1512888"/>
            <a:ext cx="6481762" cy="45720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marL="419100" indent="-419100">
              <a:buNone/>
            </a:pPr>
            <a:r>
              <a:rPr lang="en-US" dirty="0" smtClean="0"/>
              <a:t>Which type of gangrene results in </a:t>
            </a:r>
            <a:r>
              <a:rPr lang="en-US" dirty="0" err="1" smtClean="0"/>
              <a:t>crepitus</a:t>
            </a:r>
            <a:r>
              <a:rPr lang="en-US" dirty="0" smtClean="0"/>
              <a:t> (bubbles that can be felt under the skin)?</a:t>
            </a:r>
          </a:p>
          <a:p>
            <a:pPr marL="1038225" lvl="1" indent="-457200">
              <a:buFont typeface="Verdana" pitchFamily="34" charset="0"/>
              <a:buAutoNum type="alphaUcPeriod"/>
            </a:pPr>
            <a:r>
              <a:rPr lang="en-US" dirty="0" smtClean="0"/>
              <a:t>Dry</a:t>
            </a:r>
          </a:p>
          <a:p>
            <a:pPr marL="1038225" lvl="1" indent="-457200">
              <a:buFont typeface="Verdana" pitchFamily="34" charset="0"/>
              <a:buAutoNum type="alphaUcPeriod"/>
            </a:pPr>
            <a:r>
              <a:rPr lang="en-US" dirty="0" smtClean="0"/>
              <a:t>Wet</a:t>
            </a:r>
          </a:p>
          <a:p>
            <a:pPr marL="1038225" lvl="1" indent="-457200">
              <a:buFont typeface="Verdana" pitchFamily="34" charset="0"/>
              <a:buAutoNum type="alphaUcPeriod"/>
            </a:pPr>
            <a:r>
              <a:rPr lang="en-US" dirty="0" smtClean="0"/>
              <a:t>Gas</a:t>
            </a:r>
          </a:p>
          <a:p>
            <a:pPr marL="1038225" lvl="1" indent="-457200">
              <a:buFont typeface="Verdana" pitchFamily="34" charset="0"/>
              <a:buAutoNum type="alphaUcPeriod"/>
            </a:pPr>
            <a:r>
              <a:rPr lang="en-US" dirty="0" smtClean="0"/>
              <a:t>All of the above</a:t>
            </a:r>
          </a:p>
          <a:p>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a:buNone/>
            </a:pPr>
            <a:r>
              <a:rPr lang="en-US" dirty="0" smtClean="0"/>
              <a:t>C. Gas </a:t>
            </a:r>
          </a:p>
          <a:p>
            <a:endParaRPr lang="en-US" dirty="0" smtClean="0"/>
          </a:p>
          <a:p>
            <a:pPr>
              <a:buNone/>
            </a:pPr>
            <a:r>
              <a:rPr lang="en-US" dirty="0" smtClean="0"/>
              <a:t>Rationale: The only type of gangrene that causes </a:t>
            </a:r>
            <a:r>
              <a:rPr lang="en-US" dirty="0" err="1" smtClean="0"/>
              <a:t>crepitus</a:t>
            </a:r>
            <a:r>
              <a:rPr lang="en-US" dirty="0" smtClean="0"/>
              <a:t> is gas gangrene. The bubbles are the result of gas produced by the </a:t>
            </a:r>
            <a:r>
              <a:rPr lang="en-US" i="1" dirty="0" smtClean="0"/>
              <a:t>Clostridium</a:t>
            </a:r>
            <a:r>
              <a:rPr lang="en-US" dirty="0" smtClean="0"/>
              <a:t> infection. </a:t>
            </a:r>
          </a:p>
          <a:p>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Gerontologic</a:t>
            </a:r>
            <a:r>
              <a:rPr lang="en-US" dirty="0" smtClean="0"/>
              <a:t> Considerations</a:t>
            </a:r>
            <a:endParaRPr lang="en-US" dirty="0"/>
          </a:p>
        </p:txBody>
      </p:sp>
      <p:sp>
        <p:nvSpPr>
          <p:cNvPr id="3" name="Content Placeholder 2"/>
          <p:cNvSpPr>
            <a:spLocks noGrp="1"/>
          </p:cNvSpPr>
          <p:nvPr>
            <p:ph idx="1"/>
          </p:nvPr>
        </p:nvSpPr>
        <p:spPr/>
        <p:txBody>
          <a:bodyPr>
            <a:normAutofit lnSpcReduction="10000"/>
          </a:bodyPr>
          <a:lstStyle/>
          <a:p>
            <a:r>
              <a:rPr lang="en-US" dirty="0"/>
              <a:t>A number of body functions decline with age, including muscle strength, cardiac reserve, vital capacity, nerve conduction time, and glomerular filtration rate. </a:t>
            </a:r>
          </a:p>
          <a:p>
            <a:r>
              <a:rPr lang="en-US" dirty="0"/>
              <a:t>At the cellular level, oxidative phosphorylation by the mitochondria is reduced, as is the synthesis of nucleic acids and transcription factors, cell receptors, and structural and enzymatic proteins</a:t>
            </a:r>
            <a:r>
              <a:rPr lang="en-US" dirty="0" smtClean="0"/>
              <a:t>.</a:t>
            </a:r>
            <a:endParaRPr lang="ar-SA" dirty="0"/>
          </a:p>
        </p:txBody>
      </p:sp>
    </p:spTree>
    <p:extLst>
      <p:ext uri="{BB962C8B-B14F-4D97-AF65-F5344CB8AC3E}">
        <p14:creationId xmlns:p14="http://schemas.microsoft.com/office/powerpoint/2010/main" val="17556203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pPr marL="419100" indent="-419100">
              <a:buNone/>
            </a:pPr>
            <a:r>
              <a:rPr lang="en-US" dirty="0" smtClean="0"/>
              <a:t>How does hypoxia cause cell damage?</a:t>
            </a:r>
          </a:p>
          <a:p>
            <a:pPr marL="1038225" lvl="1" indent="-457200">
              <a:buFont typeface="Verdana" pitchFamily="34" charset="0"/>
              <a:buAutoNum type="alphaUcPeriod"/>
            </a:pPr>
            <a:r>
              <a:rPr lang="en-US" dirty="0" smtClean="0"/>
              <a:t>Directly damages DNA</a:t>
            </a:r>
          </a:p>
          <a:p>
            <a:pPr marL="1038225" lvl="1" indent="-457200">
              <a:buFont typeface="Verdana" pitchFamily="34" charset="0"/>
              <a:buAutoNum type="alphaUcPeriod"/>
            </a:pPr>
            <a:r>
              <a:rPr lang="en-US" dirty="0" smtClean="0"/>
              <a:t>Diminishes ATP production</a:t>
            </a:r>
          </a:p>
          <a:p>
            <a:pPr marL="1038225" lvl="1" indent="-457200">
              <a:buFont typeface="Verdana" pitchFamily="34" charset="0"/>
              <a:buAutoNum type="alphaUcPeriod"/>
            </a:pPr>
            <a:r>
              <a:rPr lang="en-US" dirty="0" smtClean="0"/>
              <a:t>Forms free radicals</a:t>
            </a:r>
          </a:p>
          <a:p>
            <a:pPr marL="1038225" lvl="1" indent="-457200">
              <a:buFont typeface="Verdana" pitchFamily="34" charset="0"/>
              <a:buAutoNum type="alphaUcPeriod"/>
            </a:pPr>
            <a:r>
              <a:rPr lang="en-US" dirty="0" smtClean="0"/>
              <a:t>Increases intracellular calcium</a:t>
            </a:r>
          </a:p>
          <a:p>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marL="419100" indent="-419100">
              <a:buNone/>
            </a:pPr>
            <a:r>
              <a:rPr lang="en-US" dirty="0" smtClean="0"/>
              <a:t>B. Diminishes ATP production</a:t>
            </a:r>
          </a:p>
          <a:p>
            <a:pPr marL="419100" indent="-419100"/>
            <a:endParaRPr lang="en-US" dirty="0" smtClean="0"/>
          </a:p>
          <a:p>
            <a:pPr marL="419100" indent="-419100">
              <a:buNone/>
            </a:pPr>
            <a:r>
              <a:rPr lang="en-US" dirty="0" smtClean="0"/>
              <a:t>Rationale: Oxygen is a key reactant for the majority of ATP production. With less oxygen, less ATP is produced, and the cell cannot function at the same level. If hypoxia is severe or prolonged, the cell will die.</a:t>
            </a:r>
          </a:p>
          <a:p>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a:t>
            </a:r>
            <a:endParaRPr lang="ar-SA" dirty="0"/>
          </a:p>
        </p:txBody>
      </p:sp>
      <p:sp>
        <p:nvSpPr>
          <p:cNvPr id="3" name="Content Placeholder 2"/>
          <p:cNvSpPr>
            <a:spLocks noGrp="1"/>
          </p:cNvSpPr>
          <p:nvPr>
            <p:ph idx="1"/>
          </p:nvPr>
        </p:nvSpPr>
        <p:spPr/>
        <p:txBody>
          <a:bodyPr>
            <a:normAutofit/>
          </a:bodyPr>
          <a:lstStyle/>
          <a:p>
            <a:r>
              <a:rPr lang="en-US" dirty="0" smtClean="0"/>
              <a:t>Two boys suffered hypoxia.</a:t>
            </a:r>
            <a:endParaRPr lang="en-US" dirty="0" smtClean="0">
              <a:cs typeface="Times New Roman" pitchFamily="18" charset="0"/>
            </a:endParaRPr>
          </a:p>
          <a:p>
            <a:pPr marL="350838" indent="-350838"/>
            <a:r>
              <a:rPr lang="en-US" dirty="0" smtClean="0">
                <a:cs typeface="Times New Roman" pitchFamily="18" charset="0"/>
              </a:rPr>
              <a:t>One was at a normal body temperature.</a:t>
            </a:r>
          </a:p>
          <a:p>
            <a:pPr marL="350838" indent="-350838"/>
            <a:r>
              <a:rPr lang="en-US" dirty="0" smtClean="0">
                <a:cs typeface="Times New Roman" pitchFamily="18" charset="0"/>
              </a:rPr>
              <a:t>The other one was very cold. </a:t>
            </a:r>
          </a:p>
          <a:p>
            <a:pPr>
              <a:buFont typeface="Wingdings" panose="05000000000000000000" pitchFamily="2" charset="2"/>
              <a:buChar char="q"/>
            </a:pPr>
            <a:r>
              <a:rPr lang="en-US" dirty="0" smtClean="0">
                <a:cs typeface="Times New Roman" pitchFamily="18" charset="0"/>
              </a:rPr>
              <a:t>Questions:</a:t>
            </a:r>
          </a:p>
          <a:p>
            <a:pPr marL="350838" indent="-350838"/>
            <a:r>
              <a:rPr lang="en-US" dirty="0" smtClean="0">
                <a:cs typeface="Times New Roman" pitchFamily="18" charset="0"/>
              </a:rPr>
              <a:t>Which one will have a lower intracellular pH?</a:t>
            </a:r>
          </a:p>
          <a:p>
            <a:pPr marL="350838" indent="-350838"/>
            <a:r>
              <a:rPr lang="en-US" dirty="0" smtClean="0">
                <a:cs typeface="Times New Roman" pitchFamily="18" charset="0"/>
              </a:rPr>
              <a:t>Which one will have more cell swelling?</a:t>
            </a:r>
          </a:p>
          <a:p>
            <a:pPr marL="350838" indent="-350838"/>
            <a:r>
              <a:rPr lang="en-US" dirty="0" smtClean="0">
                <a:cs typeface="Times New Roman" pitchFamily="18" charset="0"/>
              </a:rPr>
              <a:t>Why?</a:t>
            </a:r>
            <a:r>
              <a:rPr lang="en-US" dirty="0" smtClean="0"/>
              <a:t> </a:t>
            </a:r>
          </a:p>
          <a:p>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a:buNone/>
            </a:pPr>
            <a:r>
              <a:rPr lang="en-US" dirty="0" smtClean="0"/>
              <a:t>True</a:t>
            </a:r>
          </a:p>
          <a:p>
            <a:endParaRPr lang="en-US" dirty="0" smtClean="0"/>
          </a:p>
          <a:p>
            <a:pPr>
              <a:buNone/>
            </a:pPr>
            <a:r>
              <a:rPr lang="en-US" dirty="0" smtClean="0"/>
              <a:t>Rationale: Adaptive changes allow the cell to survive and maintain some degree of function. If the cell makes no changes or makes maladaptive changes as a result of stress, the cell will not survive.</a:t>
            </a:r>
          </a:p>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197493"/>
          </a:xfrm>
        </p:spPr>
        <p:txBody>
          <a:bodyPr>
            <a:normAutofit/>
          </a:bodyPr>
          <a:lstStyle/>
          <a:p>
            <a:r>
              <a:rPr lang="en-US" dirty="0" smtClean="0"/>
              <a:t>Cells adapt to changes in their environment and in their work demands by changing their size, number, and characteristics. </a:t>
            </a:r>
          </a:p>
          <a:p>
            <a:r>
              <a:rPr lang="en-US" dirty="0" smtClean="0"/>
              <a:t>These adaptive changes are consistent with the needs of the cell and occur in response to an appropriate stimulus. The changes are usually reversed after the stimulus has been withdrawn.</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a:bodyPr>
          <a:lstStyle/>
          <a:p>
            <a:r>
              <a:rPr lang="en-US" dirty="0" smtClean="0"/>
              <a:t>When confronted with a decrease in work demands or adverse environmental conditions, cells </a:t>
            </a:r>
            <a:r>
              <a:rPr lang="en-US" dirty="0" smtClean="0">
                <a:solidFill>
                  <a:srgbClr val="FF0000"/>
                </a:solidFill>
              </a:rPr>
              <a:t>atrophy</a:t>
            </a:r>
            <a:r>
              <a:rPr lang="en-US" dirty="0" smtClean="0"/>
              <a:t>, or reduce in size . </a:t>
            </a:r>
          </a:p>
          <a:p>
            <a:r>
              <a:rPr lang="en-US" dirty="0" smtClean="0"/>
              <a:t>When confronted with an increase in work demands they undergo </a:t>
            </a:r>
            <a:r>
              <a:rPr lang="en-US" dirty="0" smtClean="0">
                <a:solidFill>
                  <a:srgbClr val="FF0000"/>
                </a:solidFill>
              </a:rPr>
              <a:t>hypertrophy</a:t>
            </a:r>
            <a:r>
              <a:rPr lang="en-US" dirty="0" smtClean="0"/>
              <a:t>, an increase in size. </a:t>
            </a:r>
          </a:p>
          <a:p>
            <a:r>
              <a:rPr lang="en-US" dirty="0" smtClean="0"/>
              <a:t>An increase in the number of cells in an organ or tissue is called </a:t>
            </a:r>
            <a:r>
              <a:rPr lang="en-US" dirty="0" smtClean="0">
                <a:solidFill>
                  <a:srgbClr val="FF0000"/>
                </a:solidFill>
              </a:rPr>
              <a:t>hyperplasia</a:t>
            </a:r>
            <a:r>
              <a:rPr lang="en-US" dirty="0" smtClean="0"/>
              <a:t>.</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Metaplasia</a:t>
            </a:r>
            <a:r>
              <a:rPr lang="en-US" dirty="0" smtClean="0"/>
              <a:t> occurs in response to chronic irritation and represents the substitution of cells of a type that are better able to survive under circumstances in which a more fragile cell type might succumb. </a:t>
            </a:r>
          </a:p>
          <a:p>
            <a:r>
              <a:rPr lang="en-US" dirty="0" smtClean="0">
                <a:solidFill>
                  <a:srgbClr val="FF0000"/>
                </a:solidFill>
              </a:rPr>
              <a:t>Dysplasia </a:t>
            </a:r>
            <a:r>
              <a:rPr lang="en-US" dirty="0" smtClean="0"/>
              <a:t>is characterized by deranged cell growth of a specific tissue that results in cells that vary in size, shape, and appearance. It is often a precursor of cancer.</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Under some circumstances, cells may accumulate abnormal amounts of various substances. </a:t>
            </a:r>
          </a:p>
          <a:p>
            <a:r>
              <a:rPr lang="en-US" dirty="0" smtClean="0"/>
              <a:t>If the accumulation reflects a correctable systemic disorder, such as the </a:t>
            </a:r>
            <a:r>
              <a:rPr lang="en-US" dirty="0" err="1" smtClean="0"/>
              <a:t>hyperbilirubinemia</a:t>
            </a:r>
            <a:r>
              <a:rPr lang="en-US" dirty="0" smtClean="0"/>
              <a:t> that causes jaundice, the accumulation is reversible. </a:t>
            </a:r>
          </a:p>
          <a:p>
            <a:r>
              <a:rPr lang="en-US" dirty="0" smtClean="0"/>
              <a:t>If the disorder cannot be corrected, as often occurs in many inborn errors of metabolism, the cells become overloaded, causing cell injury and death.</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Cellular Adaptation</a:t>
            </a:r>
            <a:endParaRPr lang="ar-SA" dirty="0"/>
          </a:p>
        </p:txBody>
      </p:sp>
      <p:pic>
        <p:nvPicPr>
          <p:cNvPr id="4" name="Picture 6" descr="D:\Ashok\porth\output\image_bank\jpg\figure_2-1.jpg"/>
          <p:cNvPicPr>
            <a:picLocks noChangeAspect="1" noChangeArrowheads="1"/>
          </p:cNvPicPr>
          <p:nvPr/>
        </p:nvPicPr>
        <p:blipFill>
          <a:blip r:embed="rId2"/>
          <a:srcRect/>
          <a:stretch>
            <a:fillRect/>
          </a:stretch>
        </p:blipFill>
        <p:spPr bwMode="auto">
          <a:xfrm>
            <a:off x="2214546" y="1525611"/>
            <a:ext cx="4572032" cy="5189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types of cell and tissue adaptations occurred in this case?</a:t>
            </a:r>
            <a:endParaRPr lang="ar-SA" dirty="0"/>
          </a:p>
        </p:txBody>
      </p:sp>
      <p:sp>
        <p:nvSpPr>
          <p:cNvPr id="3" name="Content Placeholder 2"/>
          <p:cNvSpPr>
            <a:spLocks noGrp="1"/>
          </p:cNvSpPr>
          <p:nvPr>
            <p:ph idx="1"/>
          </p:nvPr>
        </p:nvSpPr>
        <p:spPr/>
        <p:txBody>
          <a:bodyPr/>
          <a:lstStyle/>
          <a:p>
            <a:pPr marL="350838" indent="-350838">
              <a:spcBef>
                <a:spcPct val="50000"/>
              </a:spcBef>
            </a:pPr>
            <a:r>
              <a:rPr lang="en-US" dirty="0" smtClean="0"/>
              <a:t>A woman broke her left leg; 3 weeks later, you find:</a:t>
            </a:r>
          </a:p>
          <a:p>
            <a:pPr marL="869950" lvl="1">
              <a:spcBef>
                <a:spcPct val="50000"/>
              </a:spcBef>
            </a:pPr>
            <a:r>
              <a:rPr lang="en-US" dirty="0" smtClean="0"/>
              <a:t>The left leg is smaller than the right leg.</a:t>
            </a:r>
          </a:p>
          <a:p>
            <a:pPr marL="869950" lvl="1">
              <a:spcBef>
                <a:spcPct val="50000"/>
              </a:spcBef>
            </a:pPr>
            <a:r>
              <a:rPr lang="en-US" dirty="0" smtClean="0"/>
              <a:t>The circumference of the right calf has increased by 2 cm.</a:t>
            </a:r>
          </a:p>
          <a:p>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1054</Words>
  <Application>Microsoft Office PowerPoint</Application>
  <PresentationFormat>On-screen Show (4:3)</PresentationFormat>
  <Paragraphs>97</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Ｐゴシック</vt:lpstr>
      <vt:lpstr>Arial</vt:lpstr>
      <vt:lpstr>Calibri</vt:lpstr>
      <vt:lpstr>Times New Roman</vt:lpstr>
      <vt:lpstr>Verdana</vt:lpstr>
      <vt:lpstr>Wingdings</vt:lpstr>
      <vt:lpstr>Office Theme</vt:lpstr>
      <vt:lpstr>Cellular Response to Stress, Injury &amp; Death</vt:lpstr>
      <vt:lpstr>Question???</vt:lpstr>
      <vt:lpstr>Answer </vt:lpstr>
      <vt:lpstr>PowerPoint Presentation</vt:lpstr>
      <vt:lpstr>Introduction </vt:lpstr>
      <vt:lpstr>Introduction </vt:lpstr>
      <vt:lpstr>Introduction </vt:lpstr>
      <vt:lpstr>Cellular Adaptation</vt:lpstr>
      <vt:lpstr>Which types of cell and tissue adaptations occurred in this case?</vt:lpstr>
      <vt:lpstr>Risks</vt:lpstr>
      <vt:lpstr>Physical Agents</vt:lpstr>
      <vt:lpstr>Chemical Agents</vt:lpstr>
      <vt:lpstr>Biologic Agents</vt:lpstr>
      <vt:lpstr>Injurious Agents</vt:lpstr>
      <vt:lpstr>Free Radicals</vt:lpstr>
      <vt:lpstr>Free Radicals </vt:lpstr>
      <vt:lpstr>Death</vt:lpstr>
      <vt:lpstr>Apoptosis or Programmed Cell Death</vt:lpstr>
      <vt:lpstr>Question?</vt:lpstr>
      <vt:lpstr>Answer </vt:lpstr>
      <vt:lpstr>Gangrene</vt:lpstr>
      <vt:lpstr>Gangrene </vt:lpstr>
      <vt:lpstr>Question?</vt:lpstr>
      <vt:lpstr>Answer </vt:lpstr>
      <vt:lpstr>Gerontologic Considerations</vt:lpstr>
      <vt:lpstr>Question?</vt:lpstr>
      <vt:lpstr>Answer </vt:lpstr>
      <vt:lpstr>Scenario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Cellular Response to Stress, Injury &amp; Death</dc:title>
  <dc:creator>iSystem</dc:creator>
  <cp:lastModifiedBy>DR-MUTAZ</cp:lastModifiedBy>
  <cp:revision>36</cp:revision>
  <dcterms:created xsi:type="dcterms:W3CDTF">2006-08-16T00:00:00Z</dcterms:created>
  <dcterms:modified xsi:type="dcterms:W3CDTF">2020-09-14T20:32:42Z</dcterms:modified>
</cp:coreProperties>
</file>