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58" r:id="rId8"/>
    <p:sldId id="265" r:id="rId9"/>
    <p:sldId id="260" r:id="rId10"/>
    <p:sldId id="261" r:id="rId11"/>
    <p:sldId id="272" r:id="rId12"/>
    <p:sldId id="266" r:id="rId13"/>
    <p:sldId id="271" r:id="rId14"/>
    <p:sldId id="264" r:id="rId15"/>
    <p:sldId id="268" r:id="rId16"/>
    <p:sldId id="269" r:id="rId17"/>
    <p:sldId id="270" r:id="rId18"/>
    <p:sldId id="273" r:id="rId19"/>
    <p:sldId id="274" r:id="rId20"/>
    <p:sldId id="275" r:id="rId21"/>
    <p:sldId id="280" r:id="rId22"/>
    <p:sldId id="281" r:id="rId23"/>
    <p:sldId id="284" r:id="rId24"/>
    <p:sldId id="282" r:id="rId25"/>
    <p:sldId id="283" r:id="rId26"/>
    <p:sldId id="279"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C602-C922-A967-5166-0A0EBF959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8339F-7EE6-EC09-2D2D-A472F2A8B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4B4BA1-30F0-971C-FBD5-1D2299770D2C}"/>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5" name="Footer Placeholder 4">
            <a:extLst>
              <a:ext uri="{FF2B5EF4-FFF2-40B4-BE49-F238E27FC236}">
                <a16:creationId xmlns:a16="http://schemas.microsoft.com/office/drawing/2014/main" id="{B9ECF1CA-53B6-34E4-80B2-FF2BF02CE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E2F59-3101-5F31-C010-0FE08BC85585}"/>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339847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2269-BE5D-BB10-7434-E9E646DF49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33C7E-19F4-E114-4926-B077B2F1C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A9F31A-DFDB-E5AA-39FC-18DF2A9E938B}"/>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5" name="Footer Placeholder 4">
            <a:extLst>
              <a:ext uri="{FF2B5EF4-FFF2-40B4-BE49-F238E27FC236}">
                <a16:creationId xmlns:a16="http://schemas.microsoft.com/office/drawing/2014/main" id="{6F204E23-C089-4334-E37A-4EC896F37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9E143-BA69-9635-137A-E4C6FEEEA999}"/>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26393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75207-BFA5-4A6B-D0A5-49E4019CF7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742181-DAFC-B60F-B8D4-4FCA6BB1F0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284B7-E266-C624-4AFC-178D759A8994}"/>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5" name="Footer Placeholder 4">
            <a:extLst>
              <a:ext uri="{FF2B5EF4-FFF2-40B4-BE49-F238E27FC236}">
                <a16:creationId xmlns:a16="http://schemas.microsoft.com/office/drawing/2014/main" id="{6BC2D02D-8DFA-AC9A-D71B-CB12A0DCD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A1C-B2A6-8867-A9AA-DE92D8699309}"/>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137299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AD70-CE61-9478-E76F-2D66055A9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CB0DA-F4F1-0D47-8A55-3233E49792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6EB9F-B570-4D02-7E8B-81972A068D8D}"/>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5" name="Footer Placeholder 4">
            <a:extLst>
              <a:ext uri="{FF2B5EF4-FFF2-40B4-BE49-F238E27FC236}">
                <a16:creationId xmlns:a16="http://schemas.microsoft.com/office/drawing/2014/main" id="{6E552A72-0BCA-138A-6E4E-BA4F8F4CD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87B2D-DA84-C8E7-AC26-C4EC9652F09D}"/>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11488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7E20-935A-242E-EC41-3523651E25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349AE5-A0C6-F3FC-AAFB-00EE40A030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929410-E8C7-FDDA-0ADC-04608CB08424}"/>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5" name="Footer Placeholder 4">
            <a:extLst>
              <a:ext uri="{FF2B5EF4-FFF2-40B4-BE49-F238E27FC236}">
                <a16:creationId xmlns:a16="http://schemas.microsoft.com/office/drawing/2014/main" id="{37E40CA4-726C-8CD2-B4BC-3A24B8F80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3FE03-5E10-4D59-70B7-6CCFC418490A}"/>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320782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FBCE-64A6-9E5F-5B35-6C90D903D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320CE-1C3A-EA94-4AE3-20E901D738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36EEF-D2A4-7614-3141-EA1A80B80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AB7B6-8390-B30E-DCBB-0CB9430041A1}"/>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6" name="Footer Placeholder 5">
            <a:extLst>
              <a:ext uri="{FF2B5EF4-FFF2-40B4-BE49-F238E27FC236}">
                <a16:creationId xmlns:a16="http://schemas.microsoft.com/office/drawing/2014/main" id="{7EB8E117-5920-DDE6-D93E-49223910D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AF627-FAD8-5A80-F635-EFD34753B3D6}"/>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30810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5084-87FC-4D6F-91D2-AECABC684B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A3C12-725F-00CA-AA16-D8CCA4CE5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24BC0-E8AC-A871-5D31-1BFB34E63F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2D15B1-F3E3-364C-A117-53559C2B8D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A9BB0-FF56-1A62-432A-2BAB8714F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0C1A49-4C29-5478-F6E7-F7C7AB843D2F}"/>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8" name="Footer Placeholder 7">
            <a:extLst>
              <a:ext uri="{FF2B5EF4-FFF2-40B4-BE49-F238E27FC236}">
                <a16:creationId xmlns:a16="http://schemas.microsoft.com/office/drawing/2014/main" id="{04E3B81F-0EB8-DAF9-BC7E-71832614E8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F65849-F031-E0D4-B961-5C54D9019C61}"/>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111380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0D7A-045D-B3D7-C87A-70F1894AA1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063A4D-1933-4AD8-0F95-E789427FA93D}"/>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4" name="Footer Placeholder 3">
            <a:extLst>
              <a:ext uri="{FF2B5EF4-FFF2-40B4-BE49-F238E27FC236}">
                <a16:creationId xmlns:a16="http://schemas.microsoft.com/office/drawing/2014/main" id="{1BFA9256-ECA9-D4F8-31B4-C652625D6B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72E829-09C9-E815-4705-43447ED38057}"/>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85652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A698B-C6BD-5B3D-69A7-28EA7E8589DF}"/>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3" name="Footer Placeholder 2">
            <a:extLst>
              <a:ext uri="{FF2B5EF4-FFF2-40B4-BE49-F238E27FC236}">
                <a16:creationId xmlns:a16="http://schemas.microsoft.com/office/drawing/2014/main" id="{1D2D2F11-28DE-4B31-A1A5-14C2C2B82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D1F5E7-2078-4E0F-71C3-6401C2D77AAF}"/>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53395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85CE-BBFC-582D-0BE1-9299B09E4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D1B798-EE20-7242-FEA1-E19D664E1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C19EC-F65F-183E-21FA-181499EDB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2C27E-8AE0-91C3-C8EB-97F8BDD7CE41}"/>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6" name="Footer Placeholder 5">
            <a:extLst>
              <a:ext uri="{FF2B5EF4-FFF2-40B4-BE49-F238E27FC236}">
                <a16:creationId xmlns:a16="http://schemas.microsoft.com/office/drawing/2014/main" id="{7D38134E-6017-43B2-51A8-C47769D71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1B7AF-811B-57A1-1249-C33CF3118A73}"/>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60547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8CFE-F7D0-58B8-8AEE-CA5C6EA18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7C801C-EDFF-6054-9EF1-40231D3EB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10B4E5-AE1A-44C6-9E9F-95C788359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B8457C-7B54-8B9D-797D-4BD67EADCEB0}"/>
              </a:ext>
            </a:extLst>
          </p:cNvPr>
          <p:cNvSpPr>
            <a:spLocks noGrp="1"/>
          </p:cNvSpPr>
          <p:nvPr>
            <p:ph type="dt" sz="half" idx="10"/>
          </p:nvPr>
        </p:nvSpPr>
        <p:spPr/>
        <p:txBody>
          <a:bodyPr/>
          <a:lstStyle/>
          <a:p>
            <a:fld id="{695DFEFB-EFD4-4A51-AFEC-AA05D0ACFA87}" type="datetimeFigureOut">
              <a:rPr lang="en-US" smtClean="0"/>
              <a:t>2/11/2024</a:t>
            </a:fld>
            <a:endParaRPr lang="en-US"/>
          </a:p>
        </p:txBody>
      </p:sp>
      <p:sp>
        <p:nvSpPr>
          <p:cNvPr id="6" name="Footer Placeholder 5">
            <a:extLst>
              <a:ext uri="{FF2B5EF4-FFF2-40B4-BE49-F238E27FC236}">
                <a16:creationId xmlns:a16="http://schemas.microsoft.com/office/drawing/2014/main" id="{767B43D0-B054-FFFA-695B-D3042BC90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7E978-960E-2162-1C7A-A213B3E3EBBC}"/>
              </a:ext>
            </a:extLst>
          </p:cNvPr>
          <p:cNvSpPr>
            <a:spLocks noGrp="1"/>
          </p:cNvSpPr>
          <p:nvPr>
            <p:ph type="sldNum" sz="quarter" idx="12"/>
          </p:nvPr>
        </p:nvSpPr>
        <p:spPr/>
        <p:txBody>
          <a:bodyPr/>
          <a:lstStyle/>
          <a:p>
            <a:fld id="{D81CD654-C3BE-4AFF-AC15-0BBC591643B4}" type="slidenum">
              <a:rPr lang="en-US" smtClean="0"/>
              <a:t>‹#›</a:t>
            </a:fld>
            <a:endParaRPr lang="en-US"/>
          </a:p>
        </p:txBody>
      </p:sp>
    </p:spTree>
    <p:extLst>
      <p:ext uri="{BB962C8B-B14F-4D97-AF65-F5344CB8AC3E}">
        <p14:creationId xmlns:p14="http://schemas.microsoft.com/office/powerpoint/2010/main" val="14591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D06DE-C54A-D7F4-EC05-E8A97F20E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273594-8708-5B70-D612-64F1857F8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9FB4C-05B3-6F74-BCD4-3DD8D9F71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DFEFB-EFD4-4A51-AFEC-AA05D0ACFA87}" type="datetimeFigureOut">
              <a:rPr lang="en-US" smtClean="0"/>
              <a:t>2/11/2024</a:t>
            </a:fld>
            <a:endParaRPr lang="en-US"/>
          </a:p>
        </p:txBody>
      </p:sp>
      <p:sp>
        <p:nvSpPr>
          <p:cNvPr id="5" name="Footer Placeholder 4">
            <a:extLst>
              <a:ext uri="{FF2B5EF4-FFF2-40B4-BE49-F238E27FC236}">
                <a16:creationId xmlns:a16="http://schemas.microsoft.com/office/drawing/2014/main" id="{A64A69EE-E126-E102-2866-0CC131C7FF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1FE99E-BA13-F4C3-7A9D-B7B9F8A0F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CD654-C3BE-4AFF-AC15-0BBC591643B4}" type="slidenum">
              <a:rPr lang="en-US" smtClean="0"/>
              <a:t>‹#›</a:t>
            </a:fld>
            <a:endParaRPr lang="en-US"/>
          </a:p>
        </p:txBody>
      </p:sp>
    </p:spTree>
    <p:extLst>
      <p:ext uri="{BB962C8B-B14F-4D97-AF65-F5344CB8AC3E}">
        <p14:creationId xmlns:p14="http://schemas.microsoft.com/office/powerpoint/2010/main" val="1401001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Anaemia" TargetMode="External"/><Relationship Id="rId3" Type="http://schemas.openxmlformats.org/officeDocument/2006/relationships/hyperlink" Target="https://en.wikipedia.org/wiki/Rheumatoid_arthritis" TargetMode="External"/><Relationship Id="rId7" Type="http://schemas.openxmlformats.org/officeDocument/2006/relationships/hyperlink" Target="https://en.wikipedia.org/wiki/Bone_marrow_suppression" TargetMode="External"/><Relationship Id="rId2" Type="http://schemas.openxmlformats.org/officeDocument/2006/relationships/hyperlink" Target="https://en.wikipedia.org/wiki/Immunosuppressive_medication" TargetMode="External"/><Relationship Id="rId1" Type="http://schemas.openxmlformats.org/officeDocument/2006/relationships/slideLayout" Target="../slideLayouts/slideLayout2.xml"/><Relationship Id="rId6" Type="http://schemas.openxmlformats.org/officeDocument/2006/relationships/hyperlink" Target="https://en.wikipedia.org/wiki/Ulcerative_colitis" TargetMode="External"/><Relationship Id="rId5" Type="http://schemas.openxmlformats.org/officeDocument/2006/relationships/hyperlink" Target="https://en.wikipedia.org/wiki/Crohn%27s_disease" TargetMode="External"/><Relationship Id="rId4" Type="http://schemas.openxmlformats.org/officeDocument/2006/relationships/hyperlink" Target="https://en.wikipedia.org/wiki/Granulomatosis_with_polyangiiti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EC30-9EAF-80AA-785E-C407E9FB5FF7}"/>
              </a:ext>
            </a:extLst>
          </p:cNvPr>
          <p:cNvSpPr>
            <a:spLocks noGrp="1"/>
          </p:cNvSpPr>
          <p:nvPr>
            <p:ph type="ctrTitle"/>
          </p:nvPr>
        </p:nvSpPr>
        <p:spPr>
          <a:xfrm>
            <a:off x="1524000" y="1122362"/>
            <a:ext cx="9144000" cy="3429759"/>
          </a:xfrm>
        </p:spPr>
        <p:txBody>
          <a:bodyPr/>
          <a:lstStyle/>
          <a:p>
            <a:r>
              <a:rPr lang="en-US" b="1" dirty="0"/>
              <a:t>Cancer Chemotherapy and Immunopharmacology </a:t>
            </a:r>
          </a:p>
        </p:txBody>
      </p:sp>
    </p:spTree>
    <p:extLst>
      <p:ext uri="{BB962C8B-B14F-4D97-AF65-F5344CB8AC3E}">
        <p14:creationId xmlns:p14="http://schemas.microsoft.com/office/powerpoint/2010/main" val="197779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8ACE8B-91E7-144D-1561-2F0BAEEA4BF8}"/>
              </a:ext>
            </a:extLst>
          </p:cNvPr>
          <p:cNvPicPr>
            <a:picLocks noGrp="1" noChangeAspect="1"/>
          </p:cNvPicPr>
          <p:nvPr>
            <p:ph idx="1"/>
          </p:nvPr>
        </p:nvPicPr>
        <p:blipFill>
          <a:blip r:embed="rId2"/>
          <a:stretch>
            <a:fillRect/>
          </a:stretch>
        </p:blipFill>
        <p:spPr>
          <a:xfrm>
            <a:off x="954157" y="437322"/>
            <a:ext cx="10386391" cy="6003235"/>
          </a:xfrm>
        </p:spPr>
      </p:pic>
    </p:spTree>
    <p:extLst>
      <p:ext uri="{BB962C8B-B14F-4D97-AF65-F5344CB8AC3E}">
        <p14:creationId xmlns:p14="http://schemas.microsoft.com/office/powerpoint/2010/main" val="402093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433274-221E-F583-6FE5-BAE514F42D51}"/>
              </a:ext>
            </a:extLst>
          </p:cNvPr>
          <p:cNvPicPr>
            <a:picLocks noGrp="1" noChangeAspect="1"/>
          </p:cNvPicPr>
          <p:nvPr>
            <p:ph idx="1"/>
          </p:nvPr>
        </p:nvPicPr>
        <p:blipFill>
          <a:blip r:embed="rId2"/>
          <a:stretch>
            <a:fillRect/>
          </a:stretch>
        </p:blipFill>
        <p:spPr>
          <a:xfrm>
            <a:off x="566530" y="178904"/>
            <a:ext cx="11012557" cy="6311347"/>
          </a:xfrm>
        </p:spPr>
      </p:pic>
    </p:spTree>
    <p:extLst>
      <p:ext uri="{BB962C8B-B14F-4D97-AF65-F5344CB8AC3E}">
        <p14:creationId xmlns:p14="http://schemas.microsoft.com/office/powerpoint/2010/main" val="57917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955413-FE9C-BB2B-1A9D-A0715706651D}"/>
              </a:ext>
            </a:extLst>
          </p:cNvPr>
          <p:cNvPicPr>
            <a:picLocks noGrp="1" noChangeAspect="1"/>
          </p:cNvPicPr>
          <p:nvPr>
            <p:ph idx="1"/>
          </p:nvPr>
        </p:nvPicPr>
        <p:blipFill>
          <a:blip r:embed="rId2"/>
          <a:stretch>
            <a:fillRect/>
          </a:stretch>
        </p:blipFill>
        <p:spPr>
          <a:xfrm>
            <a:off x="586408" y="288235"/>
            <a:ext cx="10843591" cy="6102626"/>
          </a:xfrm>
        </p:spPr>
      </p:pic>
    </p:spTree>
    <p:extLst>
      <p:ext uri="{BB962C8B-B14F-4D97-AF65-F5344CB8AC3E}">
        <p14:creationId xmlns:p14="http://schemas.microsoft.com/office/powerpoint/2010/main" val="287286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A7126E1-E65E-F065-A585-17A755E701F3}"/>
              </a:ext>
            </a:extLst>
          </p:cNvPr>
          <p:cNvPicPr>
            <a:picLocks noGrp="1" noChangeAspect="1"/>
          </p:cNvPicPr>
          <p:nvPr>
            <p:ph idx="1"/>
          </p:nvPr>
        </p:nvPicPr>
        <p:blipFill>
          <a:blip r:embed="rId2"/>
          <a:stretch>
            <a:fillRect/>
          </a:stretch>
        </p:blipFill>
        <p:spPr>
          <a:xfrm>
            <a:off x="596348" y="347870"/>
            <a:ext cx="10913165" cy="5829093"/>
          </a:xfrm>
        </p:spPr>
      </p:pic>
    </p:spTree>
    <p:extLst>
      <p:ext uri="{BB962C8B-B14F-4D97-AF65-F5344CB8AC3E}">
        <p14:creationId xmlns:p14="http://schemas.microsoft.com/office/powerpoint/2010/main" val="293388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1E8C28-DB19-4436-5826-E2DEB26FC4B3}"/>
              </a:ext>
            </a:extLst>
          </p:cNvPr>
          <p:cNvPicPr>
            <a:picLocks noGrp="1" noChangeAspect="1"/>
          </p:cNvPicPr>
          <p:nvPr>
            <p:ph idx="1"/>
          </p:nvPr>
        </p:nvPicPr>
        <p:blipFill>
          <a:blip r:embed="rId2"/>
          <a:stretch>
            <a:fillRect/>
          </a:stretch>
        </p:blipFill>
        <p:spPr>
          <a:xfrm>
            <a:off x="1062037" y="566530"/>
            <a:ext cx="10067925" cy="5555974"/>
          </a:xfrm>
        </p:spPr>
      </p:pic>
    </p:spTree>
    <p:extLst>
      <p:ext uri="{BB962C8B-B14F-4D97-AF65-F5344CB8AC3E}">
        <p14:creationId xmlns:p14="http://schemas.microsoft.com/office/powerpoint/2010/main" val="2639494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7E3C0-CCC5-9C18-4DA2-68A4500BE911}"/>
              </a:ext>
            </a:extLst>
          </p:cNvPr>
          <p:cNvSpPr>
            <a:spLocks noGrp="1"/>
          </p:cNvSpPr>
          <p:nvPr>
            <p:ph idx="1"/>
          </p:nvPr>
        </p:nvSpPr>
        <p:spPr>
          <a:xfrm>
            <a:off x="655983" y="606286"/>
            <a:ext cx="10697817" cy="6112565"/>
          </a:xfrm>
        </p:spPr>
        <p:txBody>
          <a:bodyPr>
            <a:normAutofit/>
          </a:bodyPr>
          <a:lstStyle/>
          <a:p>
            <a:r>
              <a:rPr lang="en-US" sz="2400" dirty="0"/>
              <a:t>Tamoxifen, a selective estrogen receptor modulator blocks the binding of estrogen to receptors of estrogen-sensitive cancer cells in breast tissue. The drug is used in receptor-positive breast carcinoma and has been shown to have a preventive effect in women at high risk for breast cancer. Because it has agonist activity in the endometrium, tamoxifen increases </a:t>
            </a:r>
            <a:r>
              <a:rPr lang="en-US" sz="2400" dirty="0">
                <a:solidFill>
                  <a:srgbClr val="FF0000"/>
                </a:solidFill>
              </a:rPr>
              <a:t>the risk of endometrial hyperplasia and neoplasia. Other adverse effects include nausea and vomiting, hot flushes, vaginal bleeding, and venous thrombosis.</a:t>
            </a:r>
          </a:p>
          <a:p>
            <a:r>
              <a:rPr lang="en-US" sz="2400" dirty="0"/>
              <a:t>Anastrozole and letrozole inhibit aromatase, the enzyme that catalyzes the conversion of androstenedione (an androgenic precursor) to estrone (an estrogenic hormone). Both drugs are used in advanced breast cancer. </a:t>
            </a:r>
            <a:r>
              <a:rPr lang="en-US" sz="2400" dirty="0">
                <a:solidFill>
                  <a:srgbClr val="FF0000"/>
                </a:solidFill>
              </a:rPr>
              <a:t>Toxicity includes nausea, diarrhea, hot flushes, bone and back pain, dyspnea, and peripheral edema.</a:t>
            </a:r>
          </a:p>
          <a:p>
            <a:r>
              <a:rPr lang="en-US" sz="2400" dirty="0"/>
              <a:t>Gonadotropin-Releasing Hormone (GnRH) Analogs Leuprolide, goserelin, and </a:t>
            </a:r>
            <a:r>
              <a:rPr lang="en-US" sz="2400" dirty="0" err="1"/>
              <a:t>nafarelin</a:t>
            </a:r>
            <a:r>
              <a:rPr lang="en-US" sz="2400" dirty="0"/>
              <a:t> are GnRH agonists, effective in prostatic carcinoma. When administered in constant doses so as to maintain stable blood levels, they inhibit release of pituitary luteinizing hormone (LH) and follicle-stimulating hormone (FSH). </a:t>
            </a:r>
            <a:r>
              <a:rPr lang="en-US" sz="2400" dirty="0">
                <a:solidFill>
                  <a:srgbClr val="FF0000"/>
                </a:solidFill>
              </a:rPr>
              <a:t>Leuprolide may cause bone pain, gynecomastia, hematuria, impotence, and testicular atrophy </a:t>
            </a:r>
          </a:p>
        </p:txBody>
      </p:sp>
    </p:spTree>
    <p:extLst>
      <p:ext uri="{BB962C8B-B14F-4D97-AF65-F5344CB8AC3E}">
        <p14:creationId xmlns:p14="http://schemas.microsoft.com/office/powerpoint/2010/main" val="390503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416768-8F7A-716F-B71A-CFE666E46885}"/>
              </a:ext>
            </a:extLst>
          </p:cNvPr>
          <p:cNvSpPr>
            <a:spLocks noGrp="1"/>
          </p:cNvSpPr>
          <p:nvPr>
            <p:ph idx="1"/>
          </p:nvPr>
        </p:nvSpPr>
        <p:spPr>
          <a:xfrm>
            <a:off x="838200" y="347870"/>
            <a:ext cx="10515600" cy="5829093"/>
          </a:xfrm>
        </p:spPr>
        <p:txBody>
          <a:bodyPr/>
          <a:lstStyle/>
          <a:p>
            <a:pPr marL="0" indent="0">
              <a:buNone/>
            </a:pPr>
            <a:r>
              <a:rPr lang="en-US" dirty="0"/>
              <a:t>Asparaginase </a:t>
            </a:r>
            <a:r>
              <a:rPr lang="en-US" dirty="0" err="1"/>
              <a:t>Asparaginase</a:t>
            </a:r>
            <a:r>
              <a:rPr lang="en-US" dirty="0"/>
              <a:t> is an enzyme that depletes serum asparagine; it is used in the treatment of T-cell auxotrophic cancers (leukemia and lymphomas) that require exogenous asparagine for growth. Asparaginase is </a:t>
            </a:r>
            <a:r>
              <a:rPr lang="en-US" dirty="0">
                <a:solidFill>
                  <a:srgbClr val="FF0000"/>
                </a:solidFill>
              </a:rPr>
              <a:t>given intravenously and may cause severe hypersensitivity reactions, acute pancreatitis, and bleeding.</a:t>
            </a:r>
          </a:p>
          <a:p>
            <a:pPr marL="0" indent="0">
              <a:buNone/>
            </a:pPr>
            <a:endParaRPr lang="en-US" dirty="0"/>
          </a:p>
          <a:p>
            <a:pPr marL="0" indent="0">
              <a:buNone/>
            </a:pPr>
            <a:r>
              <a:rPr lang="en-US" sz="2800" dirty="0"/>
              <a:t>Rituximab is a monoclonal antibody that binds to a surface protein in non-Hodgkin’s lymphoma cells and induces complement-mediated lysis, Rituximab is associated </a:t>
            </a:r>
            <a:r>
              <a:rPr lang="en-US" sz="2800" dirty="0">
                <a:solidFill>
                  <a:srgbClr val="FF0000"/>
                </a:solidFill>
              </a:rPr>
              <a:t>with hypersensitivity reactions and myelosuppression.</a:t>
            </a:r>
          </a:p>
          <a:p>
            <a:pPr marL="0" indent="0">
              <a:buNone/>
            </a:pPr>
            <a:endParaRPr lang="en-US" dirty="0"/>
          </a:p>
        </p:txBody>
      </p:sp>
    </p:spTree>
    <p:extLst>
      <p:ext uri="{BB962C8B-B14F-4D97-AF65-F5344CB8AC3E}">
        <p14:creationId xmlns:p14="http://schemas.microsoft.com/office/powerpoint/2010/main" val="83977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91C252-29B6-0B90-EB8B-B18DD517AB2B}"/>
              </a:ext>
            </a:extLst>
          </p:cNvPr>
          <p:cNvSpPr>
            <a:spLocks noGrp="1"/>
          </p:cNvSpPr>
          <p:nvPr>
            <p:ph idx="1"/>
          </p:nvPr>
        </p:nvSpPr>
        <p:spPr>
          <a:xfrm>
            <a:off x="838200" y="576470"/>
            <a:ext cx="10515600" cy="5600493"/>
          </a:xfrm>
        </p:spPr>
        <p:txBody>
          <a:bodyPr/>
          <a:lstStyle/>
          <a:p>
            <a:pPr marL="0" indent="0" algn="ctr">
              <a:buNone/>
            </a:pPr>
            <a:r>
              <a:rPr lang="en-US" dirty="0"/>
              <a:t>Immunopharmacology </a:t>
            </a:r>
          </a:p>
          <a:p>
            <a:pPr marL="0" indent="0" algn="ctr">
              <a:buNone/>
            </a:pPr>
            <a:endParaRPr lang="en-US" dirty="0"/>
          </a:p>
        </p:txBody>
      </p:sp>
      <p:pic>
        <p:nvPicPr>
          <p:cNvPr id="5" name="Picture 4">
            <a:extLst>
              <a:ext uri="{FF2B5EF4-FFF2-40B4-BE49-F238E27FC236}">
                <a16:creationId xmlns:a16="http://schemas.microsoft.com/office/drawing/2014/main" id="{63443A86-CEA6-C5ED-BFDD-8F720C5C2B03}"/>
              </a:ext>
            </a:extLst>
          </p:cNvPr>
          <p:cNvPicPr>
            <a:picLocks noChangeAspect="1"/>
          </p:cNvPicPr>
          <p:nvPr/>
        </p:nvPicPr>
        <p:blipFill>
          <a:blip r:embed="rId2"/>
          <a:stretch>
            <a:fillRect/>
          </a:stretch>
        </p:blipFill>
        <p:spPr>
          <a:xfrm>
            <a:off x="1212575" y="1743075"/>
            <a:ext cx="9750286" cy="4329734"/>
          </a:xfrm>
          <a:prstGeom prst="rect">
            <a:avLst/>
          </a:prstGeom>
        </p:spPr>
      </p:pic>
    </p:spTree>
    <p:extLst>
      <p:ext uri="{BB962C8B-B14F-4D97-AF65-F5344CB8AC3E}">
        <p14:creationId xmlns:p14="http://schemas.microsoft.com/office/powerpoint/2010/main" val="93932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34E6496-E66C-DD28-65BA-7A086AC37612}"/>
              </a:ext>
            </a:extLst>
          </p:cNvPr>
          <p:cNvPicPr>
            <a:picLocks noGrp="1" noChangeAspect="1"/>
          </p:cNvPicPr>
          <p:nvPr>
            <p:ph idx="1"/>
          </p:nvPr>
        </p:nvPicPr>
        <p:blipFill>
          <a:blip r:embed="rId2"/>
          <a:stretch>
            <a:fillRect/>
          </a:stretch>
        </p:blipFill>
        <p:spPr>
          <a:xfrm>
            <a:off x="596348" y="188843"/>
            <a:ext cx="11296398" cy="6460435"/>
          </a:xfrm>
        </p:spPr>
      </p:pic>
    </p:spTree>
    <p:extLst>
      <p:ext uri="{BB962C8B-B14F-4D97-AF65-F5344CB8AC3E}">
        <p14:creationId xmlns:p14="http://schemas.microsoft.com/office/powerpoint/2010/main" val="1803658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5CFEE9-CA28-F946-1312-728583B7F65D}"/>
              </a:ext>
            </a:extLst>
          </p:cNvPr>
          <p:cNvPicPr>
            <a:picLocks noGrp="1" noChangeAspect="1"/>
          </p:cNvPicPr>
          <p:nvPr>
            <p:ph idx="1"/>
          </p:nvPr>
        </p:nvPicPr>
        <p:blipFill>
          <a:blip r:embed="rId2"/>
          <a:stretch>
            <a:fillRect/>
          </a:stretch>
        </p:blipFill>
        <p:spPr>
          <a:xfrm>
            <a:off x="397565" y="337931"/>
            <a:ext cx="11694066" cy="6231834"/>
          </a:xfrm>
        </p:spPr>
      </p:pic>
    </p:spTree>
    <p:extLst>
      <p:ext uri="{BB962C8B-B14F-4D97-AF65-F5344CB8AC3E}">
        <p14:creationId xmlns:p14="http://schemas.microsoft.com/office/powerpoint/2010/main" val="369716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8C7A77-AE8A-B5C4-3073-E0C024C58FFD}"/>
              </a:ext>
            </a:extLst>
          </p:cNvPr>
          <p:cNvPicPr>
            <a:picLocks noGrp="1" noChangeAspect="1"/>
          </p:cNvPicPr>
          <p:nvPr>
            <p:ph idx="1"/>
          </p:nvPr>
        </p:nvPicPr>
        <p:blipFill>
          <a:blip r:embed="rId2"/>
          <a:stretch>
            <a:fillRect/>
          </a:stretch>
        </p:blipFill>
        <p:spPr>
          <a:xfrm>
            <a:off x="1361661" y="591378"/>
            <a:ext cx="9730409" cy="5277677"/>
          </a:xfrm>
        </p:spPr>
      </p:pic>
    </p:spTree>
    <p:extLst>
      <p:ext uri="{BB962C8B-B14F-4D97-AF65-F5344CB8AC3E}">
        <p14:creationId xmlns:p14="http://schemas.microsoft.com/office/powerpoint/2010/main" val="1532712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EA56D3-D156-688C-9CC2-B1E2113F070A}"/>
              </a:ext>
            </a:extLst>
          </p:cNvPr>
          <p:cNvSpPr>
            <a:spLocks noGrp="1"/>
          </p:cNvSpPr>
          <p:nvPr>
            <p:ph idx="1"/>
          </p:nvPr>
        </p:nvSpPr>
        <p:spPr>
          <a:xfrm>
            <a:off x="838200" y="457200"/>
            <a:ext cx="10515600" cy="5719763"/>
          </a:xfrm>
        </p:spPr>
        <p:txBody>
          <a:bodyPr/>
          <a:lstStyle/>
          <a:p>
            <a:r>
              <a:rPr lang="en-US" b="1" i="0" dirty="0">
                <a:solidFill>
                  <a:srgbClr val="202122"/>
                </a:solidFill>
                <a:effectLst/>
                <a:latin typeface="Arial" panose="020B0604020202020204" pitchFamily="34" charset="0"/>
              </a:rPr>
              <a:t>Azathioprine</a:t>
            </a:r>
            <a:r>
              <a:rPr lang="en-US" b="0" i="0" dirty="0">
                <a:solidFill>
                  <a:srgbClr val="202122"/>
                </a:solidFill>
                <a:effectLst/>
                <a:latin typeface="Arial" panose="020B0604020202020204" pitchFamily="34" charset="0"/>
              </a:rPr>
              <a:t>, sold under the brand name </a:t>
            </a:r>
            <a:r>
              <a:rPr lang="en-US" b="1" i="0" dirty="0">
                <a:solidFill>
                  <a:srgbClr val="202122"/>
                </a:solidFill>
                <a:effectLst/>
                <a:latin typeface="Arial" panose="020B0604020202020204" pitchFamily="34" charset="0"/>
              </a:rPr>
              <a:t>Imuran</a:t>
            </a:r>
            <a:r>
              <a:rPr lang="en-US" b="0" i="0" dirty="0">
                <a:solidFill>
                  <a:srgbClr val="202122"/>
                </a:solidFill>
                <a:effectLst/>
                <a:latin typeface="Arial" panose="020B0604020202020204" pitchFamily="34" charset="0"/>
              </a:rPr>
              <a:t>, among others, is an </a:t>
            </a:r>
            <a:r>
              <a:rPr lang="en-US" b="0" i="0" u="none" strike="noStrike" dirty="0">
                <a:solidFill>
                  <a:srgbClr val="3366CC"/>
                </a:solidFill>
                <a:effectLst/>
                <a:latin typeface="Arial" panose="020B0604020202020204" pitchFamily="34" charset="0"/>
                <a:hlinkClick r:id="rId2" tooltip="Immunosuppressive medication"/>
              </a:rPr>
              <a:t>immunosuppressive </a:t>
            </a:r>
            <a:r>
              <a:rPr lang="en-US" b="0" i="0" u="none" strike="noStrike" dirty="0" err="1">
                <a:solidFill>
                  <a:srgbClr val="3366CC"/>
                </a:solidFill>
                <a:effectLst/>
                <a:latin typeface="Arial" panose="020B0604020202020204" pitchFamily="34" charset="0"/>
                <a:hlinkClick r:id="rId2" tooltip="Immunosuppressive medication"/>
              </a:rPr>
              <a:t>medication</a:t>
            </a:r>
            <a:r>
              <a:rPr lang="en-US" b="0" i="0" u="none" strike="noStrike" dirty="0" err="1">
                <a:solidFill>
                  <a:srgbClr val="3366CC"/>
                </a:solidFill>
                <a:effectLst/>
                <a:latin typeface="Arial" panose="020B0604020202020204" pitchFamily="34" charset="0"/>
              </a:rPr>
              <a:t>.</a:t>
            </a:r>
            <a:r>
              <a:rPr lang="en-US" b="0" i="0" dirty="0" err="1">
                <a:solidFill>
                  <a:srgbClr val="202122"/>
                </a:solidFill>
                <a:effectLst/>
                <a:latin typeface="Arial" panose="020B0604020202020204" pitchFamily="34" charset="0"/>
              </a:rPr>
              <a:t>It</a:t>
            </a:r>
            <a:r>
              <a:rPr lang="en-US" b="0" i="0" dirty="0">
                <a:solidFill>
                  <a:srgbClr val="202122"/>
                </a:solidFill>
                <a:effectLst/>
                <a:latin typeface="Arial" panose="020B0604020202020204" pitchFamily="34" charset="0"/>
              </a:rPr>
              <a:t> is used for the treatment of </a:t>
            </a:r>
            <a:r>
              <a:rPr lang="en-US" b="0" i="0" u="none" strike="noStrike" dirty="0">
                <a:solidFill>
                  <a:srgbClr val="3366CC"/>
                </a:solidFill>
                <a:effectLst/>
                <a:latin typeface="Arial" panose="020B0604020202020204" pitchFamily="34" charset="0"/>
                <a:hlinkClick r:id="rId3" tooltip="Rheumatoid arthritis"/>
              </a:rPr>
              <a:t>rheumatoid arthritis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Granulomatosis with polyangiitis"/>
              </a:rPr>
              <a:t>granulomatosis with polyangiitis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5" tooltip="Crohn's disease"/>
              </a:rPr>
              <a:t>Crohn's disease</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6" tooltip="Ulcerative colitis"/>
              </a:rPr>
              <a:t>ulcerative colitis</a:t>
            </a:r>
            <a:r>
              <a:rPr lang="en-US" b="0" i="0" dirty="0">
                <a:solidFill>
                  <a:srgbClr val="202122"/>
                </a:solidFill>
                <a:effectLst/>
                <a:latin typeface="Arial" panose="020B0604020202020204" pitchFamily="34" charset="0"/>
              </a:rPr>
              <a:t>,</a:t>
            </a:r>
          </a:p>
          <a:p>
            <a:r>
              <a:rPr lang="en-US" b="0" i="0" dirty="0">
                <a:solidFill>
                  <a:srgbClr val="202122"/>
                </a:solidFill>
                <a:effectLst/>
                <a:latin typeface="Arial" panose="020B0604020202020204" pitchFamily="34" charset="0"/>
              </a:rPr>
              <a:t>Because azathioprine </a:t>
            </a:r>
            <a:r>
              <a:rPr lang="en-US" b="0" i="0" u="none" strike="noStrike" dirty="0">
                <a:solidFill>
                  <a:srgbClr val="3366CC"/>
                </a:solidFill>
                <a:effectLst/>
                <a:latin typeface="Arial" panose="020B0604020202020204" pitchFamily="34" charset="0"/>
                <a:hlinkClick r:id="rId7" tooltip="Bone marrow suppression"/>
              </a:rPr>
              <a:t>suppresses the bone marrow</a:t>
            </a:r>
            <a:r>
              <a:rPr lang="en-US" b="0" i="0" dirty="0">
                <a:solidFill>
                  <a:srgbClr val="202122"/>
                </a:solidFill>
                <a:effectLst/>
                <a:latin typeface="Arial" panose="020B0604020202020204" pitchFamily="34" charset="0"/>
              </a:rPr>
              <a:t>, patients can develop </a:t>
            </a:r>
            <a:r>
              <a:rPr lang="en-US" b="0" i="0" u="none" strike="noStrike" dirty="0" err="1">
                <a:solidFill>
                  <a:srgbClr val="3366CC"/>
                </a:solidFill>
                <a:effectLst/>
                <a:latin typeface="Arial" panose="020B0604020202020204" pitchFamily="34" charset="0"/>
                <a:hlinkClick r:id="rId8" tooltip="Anaemia"/>
              </a:rPr>
              <a:t>anaemia</a:t>
            </a:r>
            <a:r>
              <a:rPr lang="en-US" b="0" i="0" dirty="0">
                <a:solidFill>
                  <a:srgbClr val="202122"/>
                </a:solidFill>
                <a:effectLst/>
                <a:latin typeface="Arial" panose="020B0604020202020204" pitchFamily="34" charset="0"/>
              </a:rPr>
              <a:t> </a:t>
            </a:r>
            <a:r>
              <a:rPr lang="en-US" dirty="0">
                <a:solidFill>
                  <a:srgbClr val="202122"/>
                </a:solidFill>
                <a:latin typeface="Arial" panose="020B0604020202020204" pitchFamily="34" charset="0"/>
              </a:rPr>
              <a:t>,and cause hepatotoxicity.</a:t>
            </a:r>
            <a:endParaRPr lang="en-US" dirty="0"/>
          </a:p>
        </p:txBody>
      </p:sp>
    </p:spTree>
    <p:extLst>
      <p:ext uri="{BB962C8B-B14F-4D97-AF65-F5344CB8AC3E}">
        <p14:creationId xmlns:p14="http://schemas.microsoft.com/office/powerpoint/2010/main" val="4154114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2517C3-9D1C-217E-A898-2C12B15583E7}"/>
              </a:ext>
            </a:extLst>
          </p:cNvPr>
          <p:cNvPicPr>
            <a:picLocks noGrp="1" noChangeAspect="1"/>
          </p:cNvPicPr>
          <p:nvPr>
            <p:ph idx="1"/>
          </p:nvPr>
        </p:nvPicPr>
        <p:blipFill>
          <a:blip r:embed="rId2"/>
          <a:stretch>
            <a:fillRect/>
          </a:stretch>
        </p:blipFill>
        <p:spPr>
          <a:xfrm>
            <a:off x="711065" y="266001"/>
            <a:ext cx="11117974" cy="6323641"/>
          </a:xfrm>
        </p:spPr>
      </p:pic>
    </p:spTree>
    <p:extLst>
      <p:ext uri="{BB962C8B-B14F-4D97-AF65-F5344CB8AC3E}">
        <p14:creationId xmlns:p14="http://schemas.microsoft.com/office/powerpoint/2010/main" val="3749132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8F9E6C-ADD4-9B60-056A-A67DB2FDFA1A}"/>
              </a:ext>
            </a:extLst>
          </p:cNvPr>
          <p:cNvPicPr>
            <a:picLocks noGrp="1" noChangeAspect="1"/>
          </p:cNvPicPr>
          <p:nvPr>
            <p:ph idx="1"/>
          </p:nvPr>
        </p:nvPicPr>
        <p:blipFill>
          <a:blip r:embed="rId2"/>
          <a:stretch>
            <a:fillRect/>
          </a:stretch>
        </p:blipFill>
        <p:spPr>
          <a:xfrm>
            <a:off x="1223962" y="844827"/>
            <a:ext cx="9033221" cy="3379303"/>
          </a:xfrm>
        </p:spPr>
      </p:pic>
    </p:spTree>
    <p:extLst>
      <p:ext uri="{BB962C8B-B14F-4D97-AF65-F5344CB8AC3E}">
        <p14:creationId xmlns:p14="http://schemas.microsoft.com/office/powerpoint/2010/main" val="4086405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B9C2A8-0AFA-322E-7821-6B018B388F1B}"/>
              </a:ext>
            </a:extLst>
          </p:cNvPr>
          <p:cNvPicPr>
            <a:picLocks noGrp="1" noChangeAspect="1"/>
          </p:cNvPicPr>
          <p:nvPr>
            <p:ph idx="1"/>
          </p:nvPr>
        </p:nvPicPr>
        <p:blipFill>
          <a:blip r:embed="rId2"/>
          <a:stretch>
            <a:fillRect/>
          </a:stretch>
        </p:blipFill>
        <p:spPr>
          <a:xfrm>
            <a:off x="299310" y="477079"/>
            <a:ext cx="11593379" cy="5774634"/>
          </a:xfrm>
        </p:spPr>
      </p:pic>
    </p:spTree>
    <p:extLst>
      <p:ext uri="{BB962C8B-B14F-4D97-AF65-F5344CB8AC3E}">
        <p14:creationId xmlns:p14="http://schemas.microsoft.com/office/powerpoint/2010/main" val="257142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48D755-5709-394B-E770-2C1673361A78}"/>
              </a:ext>
            </a:extLst>
          </p:cNvPr>
          <p:cNvPicPr>
            <a:picLocks noGrp="1" noChangeAspect="1"/>
          </p:cNvPicPr>
          <p:nvPr>
            <p:ph idx="1"/>
          </p:nvPr>
        </p:nvPicPr>
        <p:blipFill>
          <a:blip r:embed="rId2"/>
          <a:stretch>
            <a:fillRect/>
          </a:stretch>
        </p:blipFill>
        <p:spPr>
          <a:xfrm>
            <a:off x="785192" y="457200"/>
            <a:ext cx="11269204" cy="6023113"/>
          </a:xfrm>
        </p:spPr>
      </p:pic>
    </p:spTree>
    <p:extLst>
      <p:ext uri="{BB962C8B-B14F-4D97-AF65-F5344CB8AC3E}">
        <p14:creationId xmlns:p14="http://schemas.microsoft.com/office/powerpoint/2010/main" val="1115048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E3349B-7B42-40B1-0453-C682C8507411}"/>
              </a:ext>
            </a:extLst>
          </p:cNvPr>
          <p:cNvPicPr>
            <a:picLocks noGrp="1" noChangeAspect="1"/>
          </p:cNvPicPr>
          <p:nvPr>
            <p:ph idx="1"/>
          </p:nvPr>
        </p:nvPicPr>
        <p:blipFill>
          <a:blip r:embed="rId2"/>
          <a:stretch>
            <a:fillRect/>
          </a:stretch>
        </p:blipFill>
        <p:spPr>
          <a:xfrm>
            <a:off x="971550" y="556592"/>
            <a:ext cx="10248900" cy="5794512"/>
          </a:xfrm>
        </p:spPr>
      </p:pic>
    </p:spTree>
    <p:extLst>
      <p:ext uri="{BB962C8B-B14F-4D97-AF65-F5344CB8AC3E}">
        <p14:creationId xmlns:p14="http://schemas.microsoft.com/office/powerpoint/2010/main" val="381040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5878EC-6C37-C783-4166-F3D42A671DF0}"/>
              </a:ext>
            </a:extLst>
          </p:cNvPr>
          <p:cNvPicPr>
            <a:picLocks noGrp="1" noChangeAspect="1"/>
          </p:cNvPicPr>
          <p:nvPr>
            <p:ph idx="1"/>
          </p:nvPr>
        </p:nvPicPr>
        <p:blipFill>
          <a:blip r:embed="rId2"/>
          <a:stretch>
            <a:fillRect/>
          </a:stretch>
        </p:blipFill>
        <p:spPr>
          <a:xfrm>
            <a:off x="1083365" y="526774"/>
            <a:ext cx="9740348" cy="5650189"/>
          </a:xfrm>
        </p:spPr>
      </p:pic>
    </p:spTree>
    <p:extLst>
      <p:ext uri="{BB962C8B-B14F-4D97-AF65-F5344CB8AC3E}">
        <p14:creationId xmlns:p14="http://schemas.microsoft.com/office/powerpoint/2010/main" val="304347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65CCF7-0649-D493-421E-EFDFB4657D80}"/>
              </a:ext>
            </a:extLst>
          </p:cNvPr>
          <p:cNvSpPr>
            <a:spLocks noGrp="1"/>
          </p:cNvSpPr>
          <p:nvPr>
            <p:ph idx="1"/>
          </p:nvPr>
        </p:nvSpPr>
        <p:spPr>
          <a:xfrm>
            <a:off x="838200" y="487017"/>
            <a:ext cx="10515600" cy="5689946"/>
          </a:xfrm>
        </p:spPr>
        <p:txBody>
          <a:bodyPr>
            <a:normAutofit/>
          </a:bodyPr>
          <a:lstStyle/>
          <a:p>
            <a:pPr marL="0" indent="0">
              <a:buNone/>
            </a:pPr>
            <a:r>
              <a:rPr lang="en-US" b="1" u="sng" dirty="0"/>
              <a:t>Resistance to Anticancer Drugs</a:t>
            </a:r>
          </a:p>
          <a:p>
            <a:pPr marL="0" indent="0">
              <a:buNone/>
            </a:pPr>
            <a:r>
              <a:rPr lang="en-US" dirty="0"/>
              <a:t>1.Increased DNA repair—An increased rate of DNA repair in tumor cells can be responsible for resistance and is particularly important for alkylating agents and cisplatin.</a:t>
            </a:r>
          </a:p>
          <a:p>
            <a:pPr marL="0" indent="0">
              <a:buNone/>
            </a:pPr>
            <a:endParaRPr lang="en-US" dirty="0"/>
          </a:p>
          <a:p>
            <a:pPr marL="0" indent="0">
              <a:buNone/>
            </a:pPr>
            <a:r>
              <a:rPr lang="en-US" dirty="0"/>
              <a:t> 2. Formation of trapping agents—Some tumor cells increase their production of thiol trapping agents (</a:t>
            </a:r>
            <a:r>
              <a:rPr lang="en-US" dirty="0" err="1"/>
              <a:t>eg</a:t>
            </a:r>
            <a:r>
              <a:rPr lang="en-US" dirty="0"/>
              <a:t>, glutathione), which interact with anticancer drugs that form reactive electrophilic species. </a:t>
            </a:r>
          </a:p>
          <a:p>
            <a:pPr marL="0" indent="0">
              <a:buNone/>
            </a:pPr>
            <a:endParaRPr lang="en-US" dirty="0"/>
          </a:p>
          <a:p>
            <a:pPr marL="0" indent="0">
              <a:buNone/>
            </a:pPr>
            <a:r>
              <a:rPr lang="en-US" dirty="0"/>
              <a:t>3. Changes in target enzymes—Changes in the drug sensitivity of a target enzyme, dihydrofolate reductase, and increased synthesis of the enzyme are </a:t>
            </a:r>
            <a:r>
              <a:rPr lang="en-US" dirty="0">
                <a:solidFill>
                  <a:srgbClr val="FF0000"/>
                </a:solidFill>
              </a:rPr>
              <a:t>mechanisms of resistance of tumor cells to methotrexate.</a:t>
            </a:r>
          </a:p>
        </p:txBody>
      </p:sp>
    </p:spTree>
    <p:extLst>
      <p:ext uri="{BB962C8B-B14F-4D97-AF65-F5344CB8AC3E}">
        <p14:creationId xmlns:p14="http://schemas.microsoft.com/office/powerpoint/2010/main" val="4154158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B8595-5859-392B-605D-146E475320CC}"/>
              </a:ext>
            </a:extLst>
          </p:cNvPr>
          <p:cNvSpPr>
            <a:spLocks noGrp="1"/>
          </p:cNvSpPr>
          <p:nvPr>
            <p:ph idx="1"/>
          </p:nvPr>
        </p:nvSpPr>
        <p:spPr>
          <a:xfrm>
            <a:off x="838200" y="496956"/>
            <a:ext cx="10939670" cy="5993295"/>
          </a:xfrm>
        </p:spPr>
        <p:txBody>
          <a:bodyPr>
            <a:normAutofit/>
          </a:bodyPr>
          <a:lstStyle/>
          <a:p>
            <a:pPr marL="0" indent="0">
              <a:buNone/>
            </a:pPr>
            <a:r>
              <a:rPr lang="en-US" dirty="0"/>
              <a:t>4.Decreased activation of prodrugs—Resistance to the purine antimetabolites (</a:t>
            </a:r>
            <a:r>
              <a:rPr lang="en-US" dirty="0">
                <a:solidFill>
                  <a:srgbClr val="FF0000"/>
                </a:solidFill>
              </a:rPr>
              <a:t>mercaptopurine, thioguanine</a:t>
            </a:r>
            <a:r>
              <a:rPr lang="en-US" dirty="0"/>
              <a:t>) and the pyrimidine antimetabolites (</a:t>
            </a:r>
            <a:r>
              <a:rPr lang="en-US" dirty="0">
                <a:solidFill>
                  <a:srgbClr val="FF0000"/>
                </a:solidFill>
              </a:rPr>
              <a:t>cytarabine, fluorouracil</a:t>
            </a:r>
            <a:r>
              <a:rPr lang="en-US" dirty="0"/>
              <a:t>) can result from a decrease in the activity of the tumor cell enzymes needed to convert these prodrugs to their cytotoxic metabolites.</a:t>
            </a:r>
          </a:p>
          <a:p>
            <a:pPr marL="0" indent="0">
              <a:buNone/>
            </a:pPr>
            <a:endParaRPr lang="en-US" dirty="0"/>
          </a:p>
          <a:p>
            <a:pPr marL="0" indent="0">
              <a:buNone/>
            </a:pPr>
            <a:r>
              <a:rPr lang="en-US" dirty="0"/>
              <a:t> 5. Inactivation of anticancer drugs—Increased activity of enzymes capable of inactivating anticancer drugs is a mechanism of tumor cell resistance to most of the purine and pyrimidine antimetabolites.</a:t>
            </a:r>
          </a:p>
          <a:p>
            <a:pPr marL="0" indent="0">
              <a:buNone/>
            </a:pPr>
            <a:endParaRPr lang="en-US" dirty="0"/>
          </a:p>
          <a:p>
            <a:pPr marL="0" indent="0">
              <a:buNone/>
            </a:pPr>
            <a:r>
              <a:rPr lang="en-US" dirty="0"/>
              <a:t> 6. Decreased drug accumulation—This form of multidrug resistance involves the increased expression of a normal gene (MDR1) for a cell surface glycoprotein (P-glycoprotein). This transport molecule is involved in the accelerated efflux of many anticancer drugs in resistant cells.</a:t>
            </a:r>
          </a:p>
        </p:txBody>
      </p:sp>
    </p:spTree>
    <p:extLst>
      <p:ext uri="{BB962C8B-B14F-4D97-AF65-F5344CB8AC3E}">
        <p14:creationId xmlns:p14="http://schemas.microsoft.com/office/powerpoint/2010/main" val="406204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FAA51-C594-F8AF-2280-9404DE2ACAEF}"/>
              </a:ext>
            </a:extLst>
          </p:cNvPr>
          <p:cNvSpPr>
            <a:spLocks noGrp="1"/>
          </p:cNvSpPr>
          <p:nvPr>
            <p:ph idx="1"/>
          </p:nvPr>
        </p:nvSpPr>
        <p:spPr>
          <a:xfrm>
            <a:off x="838200" y="417443"/>
            <a:ext cx="10515600" cy="5759520"/>
          </a:xfrm>
        </p:spPr>
        <p:txBody>
          <a:bodyPr>
            <a:normAutofit fontScale="92500" lnSpcReduction="10000"/>
          </a:bodyPr>
          <a:lstStyle/>
          <a:p>
            <a:r>
              <a:rPr lang="en-US" dirty="0">
                <a:solidFill>
                  <a:srgbClr val="FF0000"/>
                </a:solidFill>
              </a:rPr>
              <a:t>Primary induction chemotherapy</a:t>
            </a:r>
            <a:r>
              <a:rPr lang="en-US" dirty="0"/>
              <a:t>—Drug therapy is administered as the primary treatment for many hematologic cancers and for advanced solid tumors for which no alternative treatment exists. Although primary induction can be curative in a small number of patients who present with advanced metastatic disease (</a:t>
            </a:r>
            <a:r>
              <a:rPr lang="en-US" dirty="0" err="1"/>
              <a:t>eg</a:t>
            </a:r>
            <a:r>
              <a:rPr lang="en-US" dirty="0"/>
              <a:t>, lymphoma, acute myelogenous leukemia, germ cell cancer, choriocarcinoma, and several childhood cancers), in many cases the goals of therapy are palliation of cancer symptoms, improved quality of life, and increased time to tumor progression.</a:t>
            </a:r>
          </a:p>
          <a:p>
            <a:r>
              <a:rPr lang="en-US" dirty="0"/>
              <a:t>  </a:t>
            </a:r>
            <a:r>
              <a:rPr lang="en-US" dirty="0">
                <a:solidFill>
                  <a:srgbClr val="FF0000"/>
                </a:solidFill>
              </a:rPr>
              <a:t>Neoadjuvant chemotherapy</a:t>
            </a:r>
            <a:r>
              <a:rPr lang="en-US" dirty="0"/>
              <a:t>—The use of chemotherapy in patients who present with localized cancer for which alternative local therapy, such as surgery, exist is known as neoadjuvant chemotherapy. The goal is to render the local therapy more effective. </a:t>
            </a:r>
          </a:p>
          <a:p>
            <a:r>
              <a:rPr lang="en-US" dirty="0"/>
              <a:t> </a:t>
            </a:r>
            <a:r>
              <a:rPr lang="en-US" dirty="0">
                <a:solidFill>
                  <a:srgbClr val="FF0000"/>
                </a:solidFill>
              </a:rPr>
              <a:t>Adjuvant chemotherapy</a:t>
            </a:r>
            <a:r>
              <a:rPr lang="en-US" dirty="0"/>
              <a:t>—In the treatment of many solid tumors, chemotherapy serves as an important adjuvant to local treatment procedures such as surgery or radiation. The goal is to reduce the risk of local and systemic recurrence and to improve disease-free and overall survival. </a:t>
            </a:r>
          </a:p>
        </p:txBody>
      </p:sp>
    </p:spTree>
    <p:extLst>
      <p:ext uri="{BB962C8B-B14F-4D97-AF65-F5344CB8AC3E}">
        <p14:creationId xmlns:p14="http://schemas.microsoft.com/office/powerpoint/2010/main" val="17331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79C6A-5645-FAD4-BBFE-37B2E97BB337}"/>
              </a:ext>
            </a:extLst>
          </p:cNvPr>
          <p:cNvSpPr>
            <a:spLocks noGrp="1"/>
          </p:cNvSpPr>
          <p:nvPr>
            <p:ph idx="1"/>
          </p:nvPr>
        </p:nvSpPr>
        <p:spPr>
          <a:xfrm>
            <a:off x="838200" y="536712"/>
            <a:ext cx="10515600" cy="5754757"/>
          </a:xfrm>
        </p:spPr>
        <p:txBody>
          <a:bodyPr/>
          <a:lstStyle/>
          <a:p>
            <a:r>
              <a:rPr lang="en-US" dirty="0"/>
              <a:t>Principles of Combination Therapy Chemotherapy with combinations of anticancer drugs usually increases log-kill markedly, and in some cases synergistic effects are achieved. Combinations are often cytotoxic to a heterogeneous population of cancer cells and may prevent development of resistant clones.</a:t>
            </a:r>
          </a:p>
          <a:p>
            <a:r>
              <a:rPr lang="en-US" dirty="0"/>
              <a:t>The following principles are important for selecting appropriate drugs to use in combination chemotherapy: </a:t>
            </a:r>
          </a:p>
          <a:p>
            <a:r>
              <a:rPr lang="en-US" dirty="0"/>
              <a:t>(1) Each drug should be active when used alone against the particular cancer. </a:t>
            </a:r>
          </a:p>
          <a:p>
            <a:r>
              <a:rPr lang="en-US" dirty="0"/>
              <a:t>(2) The drugs should have different mechanisms of action. </a:t>
            </a:r>
          </a:p>
          <a:p>
            <a:r>
              <a:rPr lang="en-US" dirty="0"/>
              <a:t>(3) Cross-resistance between drugs should be minimal. </a:t>
            </a:r>
          </a:p>
          <a:p>
            <a:r>
              <a:rPr lang="en-US" dirty="0"/>
              <a:t>(4) The drugs should have different toxic effects </a:t>
            </a:r>
          </a:p>
          <a:p>
            <a:endParaRPr lang="en-US" dirty="0"/>
          </a:p>
        </p:txBody>
      </p:sp>
    </p:spTree>
    <p:extLst>
      <p:ext uri="{BB962C8B-B14F-4D97-AF65-F5344CB8AC3E}">
        <p14:creationId xmlns:p14="http://schemas.microsoft.com/office/powerpoint/2010/main" val="3200355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918A9-28BE-E1B9-807C-A81673D635DD}"/>
              </a:ext>
            </a:extLst>
          </p:cNvPr>
          <p:cNvSpPr>
            <a:spLocks noGrp="1"/>
          </p:cNvSpPr>
          <p:nvPr>
            <p:ph idx="1"/>
          </p:nvPr>
        </p:nvSpPr>
        <p:spPr>
          <a:xfrm>
            <a:off x="838200" y="427383"/>
            <a:ext cx="10515600" cy="5749580"/>
          </a:xfrm>
        </p:spPr>
        <p:txBody>
          <a:bodyPr>
            <a:normAutofit/>
          </a:bodyPr>
          <a:lstStyle/>
          <a:p>
            <a:r>
              <a:rPr lang="en-US" dirty="0"/>
              <a:t>Rescue Therapy Toxic effects of anticancer drugs can sometimes be alleviated by rescue strategy. For example, high doses of methotrexate may be given for 36–48 h and terminated before severe toxicity occurs to cells of the gastrointestinal tract and bone marrow. </a:t>
            </a:r>
            <a:r>
              <a:rPr lang="en-US" dirty="0">
                <a:solidFill>
                  <a:srgbClr val="FF0000"/>
                </a:solidFill>
              </a:rPr>
              <a:t>Leucovorin</a:t>
            </a:r>
            <a:r>
              <a:rPr lang="en-US" dirty="0"/>
              <a:t>, a form of tetrahydrofolate that is accumulated more readily by normal than by neoplastic cells, is then administered. This results in rescue of the normal cells because leucovorin bypasses the dihydrofolate reductase step in folic acid synthesis.</a:t>
            </a:r>
          </a:p>
          <a:p>
            <a:endParaRPr lang="en-US" dirty="0"/>
          </a:p>
          <a:p>
            <a:r>
              <a:rPr lang="en-US" dirty="0">
                <a:solidFill>
                  <a:srgbClr val="FF0000"/>
                </a:solidFill>
              </a:rPr>
              <a:t> </a:t>
            </a:r>
            <a:r>
              <a:rPr lang="en-US" dirty="0" err="1">
                <a:solidFill>
                  <a:srgbClr val="FF0000"/>
                </a:solidFill>
              </a:rPr>
              <a:t>Mercaptoethane</a:t>
            </a:r>
            <a:r>
              <a:rPr lang="en-US" dirty="0">
                <a:solidFill>
                  <a:srgbClr val="FF0000"/>
                </a:solidFill>
              </a:rPr>
              <a:t> sulfonate (</a:t>
            </a:r>
            <a:r>
              <a:rPr lang="en-US" dirty="0" err="1">
                <a:solidFill>
                  <a:srgbClr val="FF0000"/>
                </a:solidFill>
              </a:rPr>
              <a:t>mesna</a:t>
            </a:r>
            <a:r>
              <a:rPr lang="en-US" dirty="0">
                <a:solidFill>
                  <a:srgbClr val="FF0000"/>
                </a:solidFill>
              </a:rPr>
              <a:t>) </a:t>
            </a:r>
            <a:r>
              <a:rPr lang="en-US" dirty="0"/>
              <a:t>“traps” acrolein released from cyclophosphamide and thus reduces the incidence of hemorrhagic cystitis.</a:t>
            </a:r>
            <a:r>
              <a:rPr lang="en-US" dirty="0">
                <a:solidFill>
                  <a:srgbClr val="FF0000"/>
                </a:solidFill>
              </a:rPr>
              <a:t> Dexrazoxane </a:t>
            </a:r>
            <a:r>
              <a:rPr lang="en-US" dirty="0"/>
              <a:t>inhibits free radical formation and affords protection against the cardiac toxicity of anthracyclines (</a:t>
            </a:r>
            <a:r>
              <a:rPr lang="en-US" dirty="0" err="1"/>
              <a:t>eg</a:t>
            </a:r>
            <a:r>
              <a:rPr lang="en-US" dirty="0"/>
              <a:t>, doxorubicin).</a:t>
            </a:r>
          </a:p>
        </p:txBody>
      </p:sp>
    </p:spTree>
    <p:extLst>
      <p:ext uri="{BB962C8B-B14F-4D97-AF65-F5344CB8AC3E}">
        <p14:creationId xmlns:p14="http://schemas.microsoft.com/office/powerpoint/2010/main" val="848731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AAF25048CE164E8B8459F2C976ED68" ma:contentTypeVersion="6" ma:contentTypeDescription="Create a new document." ma:contentTypeScope="" ma:versionID="32e24ca3af79c18b36012f4e886ed117">
  <xsd:schema xmlns:xsd="http://www.w3.org/2001/XMLSchema" xmlns:xs="http://www.w3.org/2001/XMLSchema" xmlns:p="http://schemas.microsoft.com/office/2006/metadata/properties" xmlns:ns3="8154bcaf-6517-4f36-a617-7ca442c4a7fe" targetNamespace="http://schemas.microsoft.com/office/2006/metadata/properties" ma:root="true" ma:fieldsID="6e19a48a19ca3baea116928cd56ce4a6" ns3:_="">
    <xsd:import namespace="8154bcaf-6517-4f36-a617-7ca442c4a7f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4bcaf-6517-4f36-a617-7ca442c4a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467C5F-AD31-4F08-9CE5-4F3794B9FA0F}">
  <ds:schemaRefs>
    <ds:schemaRef ds:uri="http://schemas.microsoft.com/sharepoint/v3/contenttype/forms"/>
  </ds:schemaRefs>
</ds:datastoreItem>
</file>

<file path=customXml/itemProps2.xml><?xml version="1.0" encoding="utf-8"?>
<ds:datastoreItem xmlns:ds="http://schemas.openxmlformats.org/officeDocument/2006/customXml" ds:itemID="{926DFF10-AAAD-42C5-B1CB-0C29D68A7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54bcaf-6517-4f36-a617-7ca442c4a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16C33B-C1BA-441D-9E63-15B875AADFCA}">
  <ds:schemaRefs>
    <ds:schemaRef ds:uri="http://purl.org/dc/dcmitype/"/>
    <ds:schemaRef ds:uri="http://schemas.microsoft.com/office/2006/documentManagement/types"/>
    <ds:schemaRef ds:uri="http://purl.org/dc/terms/"/>
    <ds:schemaRef ds:uri="http://purl.org/dc/elements/1.1/"/>
    <ds:schemaRef ds:uri="8154bcaf-6517-4f36-a617-7ca442c4a7f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43</TotalTime>
  <Words>990</Words>
  <Application>Microsoft Office PowerPoint</Application>
  <PresentationFormat>Widescreen</PresentationFormat>
  <Paragraphs>33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Cancer Chemotherapy and Immunopharmacology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Chemotherapy</dc:title>
  <dc:creator>MOHAMMED I ENAIA</dc:creator>
  <cp:lastModifiedBy>MOHAMMED I ENAIA</cp:lastModifiedBy>
  <cp:revision>4</cp:revision>
  <dcterms:created xsi:type="dcterms:W3CDTF">2024-02-10T16:15:44Z</dcterms:created>
  <dcterms:modified xsi:type="dcterms:W3CDTF">2024-02-11T09:31:12Z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0x010100C8AAF25048CE164E8B8459F2C976ED68</vt:lpwstr>
  </property>
</Properties>
</file>