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94" r:id="rId27"/>
    <p:sldId id="280" r:id="rId28"/>
    <p:sldId id="281" r:id="rId29"/>
    <p:sldId id="282" r:id="rId30"/>
    <p:sldId id="283" r:id="rId31"/>
    <p:sldId id="284" r:id="rId32"/>
    <p:sldId id="285" r:id="rId33"/>
    <p:sldId id="292" r:id="rId34"/>
    <p:sldId id="287" r:id="rId35"/>
    <p:sldId id="288" r:id="rId36"/>
    <p:sldId id="289" r:id="rId37"/>
    <p:sldId id="290" r:id="rId38"/>
    <p:sldId id="291" r:id="rId39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835F9DE-E988-C947-8C81-343CFC178B18}">
          <p14:sldIdLst>
            <p14:sldId id="293"/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94"/>
            <p14:sldId id="280"/>
            <p14:sldId id="281"/>
            <p14:sldId id="282"/>
            <p14:sldId id="283"/>
            <p14:sldId id="284"/>
            <p14:sldId id="285"/>
            <p14:sldId id="292"/>
            <p14:sldId id="287"/>
            <p14:sldId id="288"/>
            <p14:sldId id="289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16" y="-1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w Cen MT Bold"/>
                <a:cs typeface="Tw Cen MT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w Cen MT Bold"/>
                <a:cs typeface="Tw Cen MT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w Cen MT Bold"/>
                <a:cs typeface="Tw Cen MT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533400" y="0"/>
                </a:moveTo>
                <a:lnTo>
                  <a:pt x="0" y="0"/>
                </a:lnTo>
                <a:lnTo>
                  <a:pt x="0" y="228600"/>
                </a:lnTo>
                <a:lnTo>
                  <a:pt x="53340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297F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0550" y="1280160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8553450" y="0"/>
                </a:moveTo>
                <a:lnTo>
                  <a:pt x="0" y="0"/>
                </a:lnTo>
                <a:lnTo>
                  <a:pt x="0" y="228600"/>
                </a:lnTo>
                <a:lnTo>
                  <a:pt x="8553450" y="228600"/>
                </a:lnTo>
                <a:lnTo>
                  <a:pt x="8553450" y="0"/>
                </a:lnTo>
                <a:close/>
              </a:path>
            </a:pathLst>
          </a:custGeom>
          <a:solidFill>
            <a:srgbClr val="629D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1535938"/>
            <a:ext cx="4442460" cy="4679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Tw Cen MT Bold"/>
                <a:cs typeface="Tw Cen MT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4954" y="1612138"/>
            <a:ext cx="8594090" cy="2414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446276"/>
          </a:xfrm>
        </p:spPr>
        <p:txBody>
          <a:bodyPr/>
          <a:lstStyle/>
          <a:p>
            <a:r>
              <a:rPr kumimoji="1" lang="en-US" altLang="ja-JP" dirty="0" smtClean="0"/>
              <a:t>Anesthesia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558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6628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Stages</a:t>
            </a:r>
            <a:r>
              <a:rPr sz="4400" b="0" spc="-4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10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2187066"/>
            <a:ext cx="8949055" cy="3952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32740" marR="361315" indent="-320040">
              <a:lnSpc>
                <a:spcPct val="80000"/>
              </a:lnSpc>
              <a:spcBef>
                <a:spcPts val="745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5" dirty="0">
                <a:latin typeface="Tw Cen MT"/>
                <a:cs typeface="Tw Cen MT"/>
              </a:rPr>
              <a:t>Induction: </a:t>
            </a:r>
            <a:r>
              <a:rPr sz="2700" dirty="0">
                <a:latin typeface="Tw Cen MT"/>
                <a:cs typeface="Tw Cen MT"/>
              </a:rPr>
              <a:t>the period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time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15" dirty="0">
                <a:latin typeface="Tw Cen MT"/>
                <a:cs typeface="Tw Cen MT"/>
              </a:rPr>
              <a:t>from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onset 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administration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 potent anesthetic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to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 </a:t>
            </a:r>
            <a:r>
              <a:rPr sz="2700" spc="-5" dirty="0">
                <a:latin typeface="Tw Cen MT"/>
                <a:cs typeface="Tw Cen MT"/>
              </a:rPr>
              <a:t>development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effective </a:t>
            </a:r>
            <a:r>
              <a:rPr sz="2700" dirty="0">
                <a:latin typeface="Tw Cen MT"/>
                <a:cs typeface="Tw Cen MT"/>
              </a:rPr>
              <a:t> surgical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 </a:t>
            </a:r>
            <a:r>
              <a:rPr sz="2700" spc="-5" dirty="0">
                <a:latin typeface="Tw Cen MT"/>
                <a:cs typeface="Tw Cen MT"/>
              </a:rPr>
              <a:t>in </a:t>
            </a:r>
            <a:r>
              <a:rPr sz="2700" dirty="0">
                <a:latin typeface="Tw Cen MT"/>
                <a:cs typeface="Tw Cen MT"/>
              </a:rPr>
              <a:t>the patient.</a:t>
            </a:r>
            <a:endParaRPr sz="2700">
              <a:latin typeface="Tw Cen MT"/>
              <a:cs typeface="Tw Cen MT"/>
            </a:endParaRPr>
          </a:p>
          <a:p>
            <a:pPr marL="652780" marR="5080" indent="-274320">
              <a:lnSpc>
                <a:spcPts val="2310"/>
              </a:lnSpc>
              <a:spcBef>
                <a:spcPts val="59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Depends on </a:t>
            </a:r>
            <a:r>
              <a:rPr sz="2400" spc="-25" dirty="0">
                <a:latin typeface="Tw Cen MT"/>
                <a:cs typeface="Tw Cen MT"/>
              </a:rPr>
              <a:t>how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fast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effective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concentration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7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10" dirty="0">
                <a:latin typeface="Tw Cen MT"/>
                <a:cs typeface="Tw Cen MT"/>
              </a:rPr>
              <a:t>drug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10" dirty="0">
                <a:latin typeface="Tw Cen MT"/>
                <a:cs typeface="Tw Cen MT"/>
              </a:rPr>
              <a:t>reaches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40" dirty="0">
                <a:latin typeface="Tw Cen MT"/>
                <a:cs typeface="Tw Cen MT"/>
              </a:rPr>
              <a:t>the </a:t>
            </a:r>
            <a:r>
              <a:rPr sz="2400" spc="-65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brain</a:t>
            </a:r>
            <a:endParaRPr sz="2400">
              <a:latin typeface="Tw Cen MT"/>
              <a:cs typeface="Tw Cen MT"/>
            </a:endParaRPr>
          </a:p>
          <a:p>
            <a:pPr marL="332740" marR="739140" indent="-320040">
              <a:lnSpc>
                <a:spcPct val="80000"/>
              </a:lnSpc>
              <a:spcBef>
                <a:spcPts val="700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5" dirty="0">
                <a:latin typeface="Tw Cen MT"/>
                <a:cs typeface="Tw Cen MT"/>
              </a:rPr>
              <a:t>Maintenance</a:t>
            </a:r>
            <a:r>
              <a:rPr sz="2700" dirty="0">
                <a:latin typeface="Tw Cen MT"/>
                <a:cs typeface="Tw Cen MT"/>
              </a:rPr>
              <a:t> of</a:t>
            </a:r>
            <a:r>
              <a:rPr sz="2700" spc="7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anesthesia:</a:t>
            </a:r>
            <a:r>
              <a:rPr sz="2700" spc="-10" dirty="0">
                <a:latin typeface="Tw Cen MT"/>
                <a:cs typeface="Tw Cen MT"/>
              </a:rPr>
              <a:t> providing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sustained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surgical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</a:t>
            </a:r>
            <a:endParaRPr sz="2700">
              <a:latin typeface="Tw Cen MT"/>
              <a:cs typeface="Tw Cen MT"/>
            </a:endParaRPr>
          </a:p>
          <a:p>
            <a:pPr marL="332740" marR="554355" indent="-320040">
              <a:lnSpc>
                <a:spcPct val="80000"/>
              </a:lnSpc>
              <a:spcBef>
                <a:spcPts val="710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15" dirty="0">
                <a:latin typeface="Tw Cen MT"/>
                <a:cs typeface="Tw Cen MT"/>
              </a:rPr>
              <a:t>Recovery:</a:t>
            </a:r>
            <a:r>
              <a:rPr sz="2700" spc="-4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time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15" dirty="0">
                <a:latin typeface="Tw Cen MT"/>
                <a:cs typeface="Tw Cen MT"/>
              </a:rPr>
              <a:t>from</a:t>
            </a:r>
            <a:r>
              <a:rPr sz="2700" dirty="0">
                <a:latin typeface="Tw Cen MT"/>
                <a:cs typeface="Tw Cen MT"/>
              </a:rPr>
              <a:t> discontinuation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5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administration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 until consciousness and </a:t>
            </a:r>
            <a:r>
              <a:rPr sz="2700" spc="-10" dirty="0">
                <a:latin typeface="Tw Cen MT"/>
                <a:cs typeface="Tw Cen MT"/>
              </a:rPr>
              <a:t>protective physiologic 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spc="-15" dirty="0">
                <a:latin typeface="Tw Cen MT"/>
                <a:cs typeface="Tw Cen MT"/>
              </a:rPr>
              <a:t>reflexes</a:t>
            </a:r>
            <a:r>
              <a:rPr sz="2700" spc="-2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are </a:t>
            </a:r>
            <a:r>
              <a:rPr sz="2700" spc="-10" dirty="0">
                <a:latin typeface="Tw Cen MT"/>
                <a:cs typeface="Tw Cen MT"/>
              </a:rPr>
              <a:t>regained</a:t>
            </a:r>
            <a:endParaRPr sz="27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3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Depends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on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25" dirty="0">
                <a:latin typeface="Tw Cen MT"/>
                <a:cs typeface="Tw Cen MT"/>
              </a:rPr>
              <a:t>how</a:t>
            </a:r>
            <a:r>
              <a:rPr sz="2400" spc="-5" dirty="0">
                <a:latin typeface="Tw Cen MT"/>
                <a:cs typeface="Tw Cen MT"/>
              </a:rPr>
              <a:t> fast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10" dirty="0">
                <a:latin typeface="Tw Cen MT"/>
                <a:cs typeface="Tw Cen MT"/>
              </a:rPr>
              <a:t>drug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leaves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the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brain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19596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Induction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37461"/>
            <a:ext cx="8590915" cy="43256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32740" marR="208915" indent="-320040">
              <a:lnSpc>
                <a:spcPct val="80000"/>
              </a:lnSpc>
              <a:spcBef>
                <a:spcPts val="745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5" dirty="0">
                <a:latin typeface="Tw Cen MT"/>
                <a:cs typeface="Tw Cen MT"/>
              </a:rPr>
              <a:t>General </a:t>
            </a:r>
            <a:r>
              <a:rPr sz="2700" dirty="0">
                <a:latin typeface="Tw Cen MT"/>
                <a:cs typeface="Tw Cen MT"/>
              </a:rPr>
              <a:t>anesthesia </a:t>
            </a:r>
            <a:r>
              <a:rPr sz="2700" spc="-5" dirty="0">
                <a:latin typeface="Tw Cen MT"/>
                <a:cs typeface="Tw Cen MT"/>
              </a:rPr>
              <a:t>in</a:t>
            </a:r>
            <a:r>
              <a:rPr sz="2700" dirty="0">
                <a:latin typeface="Tw Cen MT"/>
                <a:cs typeface="Tw Cen MT"/>
              </a:rPr>
              <a:t> adults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is </a:t>
            </a:r>
            <a:r>
              <a:rPr sz="2700" dirty="0">
                <a:latin typeface="Tw Cen MT"/>
                <a:cs typeface="Tw Cen MT"/>
              </a:rPr>
              <a:t>normally </a:t>
            </a:r>
            <a:r>
              <a:rPr sz="2700" spc="-5" dirty="0">
                <a:latin typeface="Tw Cen MT"/>
                <a:cs typeface="Tw Cen MT"/>
              </a:rPr>
              <a:t>induced</a:t>
            </a:r>
            <a:r>
              <a:rPr sz="2700" dirty="0">
                <a:latin typeface="Tw Cen MT"/>
                <a:cs typeface="Tw Cen MT"/>
              </a:rPr>
              <a:t> with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 </a:t>
            </a:r>
            <a:r>
              <a:rPr sz="2700" spc="-5" dirty="0">
                <a:latin typeface="Tw Cen MT"/>
                <a:cs typeface="Tw Cen MT"/>
              </a:rPr>
              <a:t>IV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anesthetic </a:t>
            </a:r>
            <a:r>
              <a:rPr sz="2700" spc="-15" dirty="0">
                <a:latin typeface="Tw Cen MT"/>
                <a:cs typeface="Tw Cen MT"/>
              </a:rPr>
              <a:t>like propofol, </a:t>
            </a:r>
            <a:r>
              <a:rPr sz="2700" spc="20" dirty="0">
                <a:latin typeface="Tw Cen MT"/>
                <a:cs typeface="Tw Cen MT"/>
              </a:rPr>
              <a:t>which </a:t>
            </a:r>
            <a:r>
              <a:rPr sz="2700" spc="-5" dirty="0">
                <a:latin typeface="Tw Cen MT"/>
                <a:cs typeface="Tw Cen MT"/>
              </a:rPr>
              <a:t>produces </a:t>
            </a:r>
            <a:r>
              <a:rPr sz="2700" dirty="0">
                <a:latin typeface="Tw Cen MT"/>
                <a:cs typeface="Tw Cen MT"/>
              </a:rPr>
              <a:t>unconsciousness 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within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30" dirty="0">
                <a:latin typeface="Tw Cen MT"/>
                <a:cs typeface="Tw Cen MT"/>
              </a:rPr>
              <a:t>30</a:t>
            </a:r>
            <a:r>
              <a:rPr sz="2700" spc="-30" dirty="0">
                <a:latin typeface="Arial"/>
                <a:cs typeface="Arial"/>
              </a:rPr>
              <a:t>–</a:t>
            </a:r>
            <a:r>
              <a:rPr sz="2700" spc="-30" dirty="0">
                <a:latin typeface="Tw Cen MT"/>
                <a:cs typeface="Tw Cen MT"/>
              </a:rPr>
              <a:t>40</a:t>
            </a:r>
            <a:r>
              <a:rPr sz="2700" dirty="0">
                <a:latin typeface="Tw Cen MT"/>
                <a:cs typeface="Tw Cen MT"/>
              </a:rPr>
              <a:t> seconds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after</a:t>
            </a:r>
            <a:r>
              <a:rPr sz="2700" spc="-5" dirty="0">
                <a:latin typeface="Tw Cen MT"/>
                <a:cs typeface="Tw Cen MT"/>
              </a:rPr>
              <a:t> injection</a:t>
            </a:r>
            <a:endParaRPr sz="2700">
              <a:latin typeface="Tw Cen MT"/>
              <a:cs typeface="Tw Cen MT"/>
            </a:endParaRPr>
          </a:p>
          <a:p>
            <a:pPr marL="332740" marR="803910" indent="-320040">
              <a:lnSpc>
                <a:spcPts val="2590"/>
              </a:lnSpc>
              <a:spcBef>
                <a:spcPts val="680"/>
              </a:spcBef>
              <a:tabLst>
                <a:tab pos="332105" algn="l"/>
                <a:tab pos="128587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dirty="0">
                <a:latin typeface="Tw Cen MT"/>
                <a:cs typeface="Tw Cen MT"/>
              </a:rPr>
              <a:t>At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that</a:t>
            </a:r>
            <a:r>
              <a:rPr sz="2700" spc="20" dirty="0">
                <a:latin typeface="Tw Cen MT"/>
                <a:cs typeface="Tw Cen MT"/>
              </a:rPr>
              <a:t> </a:t>
            </a:r>
            <a:r>
              <a:rPr sz="2700" spc="-25" dirty="0">
                <a:latin typeface="Tw Cen MT"/>
                <a:cs typeface="Tw Cen MT"/>
              </a:rPr>
              <a:t>time,</a:t>
            </a:r>
            <a:r>
              <a:rPr sz="2700" spc="-5" dirty="0">
                <a:latin typeface="Tw Cen MT"/>
                <a:cs typeface="Tw Cen MT"/>
              </a:rPr>
              <a:t> additional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inhalation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and/or </a:t>
            </a:r>
            <a:r>
              <a:rPr sz="2700" spc="-5" dirty="0">
                <a:latin typeface="Tw Cen MT"/>
                <a:cs typeface="Tw Cen MT"/>
              </a:rPr>
              <a:t>IV </a:t>
            </a:r>
            <a:r>
              <a:rPr sz="2700" dirty="0">
                <a:latin typeface="Tw Cen MT"/>
                <a:cs typeface="Tw Cen MT"/>
              </a:rPr>
              <a:t>anesthetic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spc="5" dirty="0">
                <a:latin typeface="Tw Cen MT"/>
                <a:cs typeface="Tw Cen MT"/>
              </a:rPr>
              <a:t>drugs	</a:t>
            </a:r>
            <a:r>
              <a:rPr sz="2700" spc="-20" dirty="0">
                <a:latin typeface="Tw Cen MT"/>
                <a:cs typeface="Tw Cen MT"/>
              </a:rPr>
              <a:t>may </a:t>
            </a:r>
            <a:r>
              <a:rPr sz="2700" dirty="0">
                <a:latin typeface="Tw Cen MT"/>
                <a:cs typeface="Tw Cen MT"/>
              </a:rPr>
              <a:t>be </a:t>
            </a:r>
            <a:r>
              <a:rPr sz="2700" spc="-10" dirty="0">
                <a:latin typeface="Tw Cen MT"/>
                <a:cs typeface="Tw Cen MT"/>
              </a:rPr>
              <a:t>given </a:t>
            </a:r>
            <a:r>
              <a:rPr sz="2700" dirty="0">
                <a:latin typeface="Tw Cen MT"/>
                <a:cs typeface="Tw Cen MT"/>
              </a:rPr>
              <a:t>to </a:t>
            </a:r>
            <a:r>
              <a:rPr sz="2700" spc="-10" dirty="0">
                <a:latin typeface="Tw Cen MT"/>
                <a:cs typeface="Tw Cen MT"/>
              </a:rPr>
              <a:t>produce </a:t>
            </a:r>
            <a:r>
              <a:rPr sz="2700" dirty="0">
                <a:latin typeface="Tw Cen MT"/>
                <a:cs typeface="Tw Cen MT"/>
              </a:rPr>
              <a:t>the desired depth of 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surgical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</a:t>
            </a:r>
            <a:endParaRPr sz="2700">
              <a:latin typeface="Tw Cen MT"/>
              <a:cs typeface="Tw Cen MT"/>
            </a:endParaRPr>
          </a:p>
          <a:p>
            <a:pPr marL="332740" marR="5080" indent="-320040">
              <a:lnSpc>
                <a:spcPct val="80000"/>
              </a:lnSpc>
              <a:spcBef>
                <a:spcPts val="735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dirty="0">
                <a:latin typeface="Tw Cen MT"/>
                <a:cs typeface="Tw Cen MT"/>
              </a:rPr>
              <a:t>Often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includes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coadministration</a:t>
            </a:r>
            <a:r>
              <a:rPr sz="2700" dirty="0">
                <a:latin typeface="Tw Cen MT"/>
                <a:cs typeface="Tw Cen MT"/>
              </a:rPr>
              <a:t> 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 </a:t>
            </a:r>
            <a:r>
              <a:rPr sz="2700" spc="-5" dirty="0">
                <a:latin typeface="Tw Cen MT"/>
                <a:cs typeface="Tw Cen MT"/>
              </a:rPr>
              <a:t>IV skeletal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spc="5" dirty="0">
                <a:latin typeface="Tw Cen MT"/>
                <a:cs typeface="Tw Cen MT"/>
              </a:rPr>
              <a:t>muscle 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relaxant </a:t>
            </a:r>
            <a:r>
              <a:rPr sz="2700" spc="25" dirty="0">
                <a:latin typeface="Tw Cen MT"/>
                <a:cs typeface="Tw Cen MT"/>
              </a:rPr>
              <a:t>such </a:t>
            </a:r>
            <a:r>
              <a:rPr sz="2700" dirty="0">
                <a:latin typeface="Tw Cen MT"/>
                <a:cs typeface="Tw Cen MT"/>
              </a:rPr>
              <a:t>as </a:t>
            </a:r>
            <a:r>
              <a:rPr sz="2700" spc="-10" dirty="0">
                <a:latin typeface="Tw Cen MT"/>
                <a:cs typeface="Tw Cen MT"/>
              </a:rPr>
              <a:t>rocuronium, vecuronium, </a:t>
            </a:r>
            <a:r>
              <a:rPr sz="2700" dirty="0">
                <a:latin typeface="Tw Cen MT"/>
                <a:cs typeface="Tw Cen MT"/>
              </a:rPr>
              <a:t>or succinylcholine to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facilitate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intubation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and </a:t>
            </a:r>
            <a:r>
              <a:rPr sz="2700" spc="5" dirty="0">
                <a:latin typeface="Tw Cen MT"/>
                <a:cs typeface="Tw Cen MT"/>
              </a:rPr>
              <a:t>muscle</a:t>
            </a:r>
            <a:r>
              <a:rPr sz="2700" spc="-5" dirty="0">
                <a:latin typeface="Tw Cen MT"/>
                <a:cs typeface="Tw Cen MT"/>
              </a:rPr>
              <a:t> relaxation</a:t>
            </a:r>
            <a:endParaRPr sz="2700">
              <a:latin typeface="Tw Cen MT"/>
              <a:cs typeface="Tw Cen MT"/>
            </a:endParaRPr>
          </a:p>
          <a:p>
            <a:pPr marL="332740" marR="405130" indent="-320040">
              <a:lnSpc>
                <a:spcPct val="80000"/>
              </a:lnSpc>
              <a:spcBef>
                <a:spcPts val="700"/>
              </a:spcBef>
              <a:tabLst>
                <a:tab pos="426720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	</a:t>
            </a:r>
            <a:r>
              <a:rPr sz="2700" spc="-10" dirty="0">
                <a:latin typeface="Tw Cen MT"/>
                <a:cs typeface="Tw Cen MT"/>
              </a:rPr>
              <a:t>For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10" dirty="0">
                <a:latin typeface="Tw Cen MT"/>
                <a:cs typeface="Tw Cen MT"/>
              </a:rPr>
              <a:t>children</a:t>
            </a:r>
            <a:r>
              <a:rPr sz="2700" dirty="0">
                <a:latin typeface="Tw Cen MT"/>
                <a:cs typeface="Tw Cen MT"/>
              </a:rPr>
              <a:t> without </a:t>
            </a:r>
            <a:r>
              <a:rPr sz="2700" spc="-5" dirty="0">
                <a:latin typeface="Tw Cen MT"/>
                <a:cs typeface="Tw Cen MT"/>
              </a:rPr>
              <a:t>IV access,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inhalation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induction </a:t>
            </a:r>
            <a:r>
              <a:rPr sz="2700" spc="-10" dirty="0">
                <a:latin typeface="Tw Cen MT"/>
                <a:cs typeface="Tw Cen MT"/>
              </a:rPr>
              <a:t>is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used </a:t>
            </a:r>
            <a:r>
              <a:rPr sz="2700" spc="-730" dirty="0">
                <a:latin typeface="Tw Cen MT"/>
                <a:cs typeface="Tw Cen MT"/>
              </a:rPr>
              <a:t> </a:t>
            </a:r>
            <a:r>
              <a:rPr sz="2700" spc="25" dirty="0">
                <a:latin typeface="Tw Cen MT"/>
                <a:cs typeface="Tw Cen MT"/>
              </a:rPr>
              <a:t>such </a:t>
            </a:r>
            <a:r>
              <a:rPr sz="2700" dirty="0">
                <a:latin typeface="Tw Cen MT"/>
                <a:cs typeface="Tw Cen MT"/>
              </a:rPr>
              <a:t>as halothane or </a:t>
            </a:r>
            <a:r>
              <a:rPr sz="2700" spc="-15" dirty="0">
                <a:latin typeface="Tw Cen MT"/>
                <a:cs typeface="Tw Cen MT"/>
              </a:rPr>
              <a:t>sevoflurane, </a:t>
            </a:r>
            <a:r>
              <a:rPr sz="2700" dirty="0">
                <a:latin typeface="Tw Cen MT"/>
                <a:cs typeface="Tw Cen MT"/>
              </a:rPr>
              <a:t>to </a:t>
            </a:r>
            <a:r>
              <a:rPr sz="2700" spc="-5" dirty="0">
                <a:latin typeface="Tw Cen MT"/>
                <a:cs typeface="Tw Cen MT"/>
              </a:rPr>
              <a:t>induce </a:t>
            </a:r>
            <a:r>
              <a:rPr sz="2700" spc="-15" dirty="0">
                <a:latin typeface="Tw Cen MT"/>
                <a:cs typeface="Tw Cen MT"/>
              </a:rPr>
              <a:t>general 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</a:t>
            </a:r>
            <a:endParaRPr sz="27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9588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Maintenance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10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993214"/>
            <a:ext cx="8648065" cy="382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7531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Maintenance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period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during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spc="20" dirty="0">
                <a:latin typeface="Tw Cen MT"/>
                <a:cs typeface="Tw Cen MT"/>
              </a:rPr>
              <a:t>which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patient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surgically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anesthetized</a:t>
            </a:r>
            <a:endParaRPr sz="2900">
              <a:latin typeface="Tw Cen MT"/>
              <a:cs typeface="Tw Cen MT"/>
            </a:endParaRPr>
          </a:p>
          <a:p>
            <a:pPr marL="332740" marR="5080" indent="-32004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 </a:t>
            </a:r>
            <a:r>
              <a:rPr sz="1750" spc="-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655" dirty="0">
                <a:latin typeface="Arial"/>
                <a:cs typeface="Arial"/>
              </a:rPr>
              <a:t>P</a:t>
            </a:r>
            <a:r>
              <a:rPr sz="2900" spc="-20" dirty="0">
                <a:latin typeface="Arial"/>
                <a:cs typeface="Arial"/>
              </a:rPr>
              <a:t>a</a:t>
            </a:r>
            <a:r>
              <a:rPr sz="2900" spc="-5" dirty="0">
                <a:latin typeface="Arial"/>
                <a:cs typeface="Arial"/>
              </a:rPr>
              <a:t>t</a:t>
            </a:r>
            <a:r>
              <a:rPr sz="2900" spc="-125" dirty="0">
                <a:latin typeface="Arial"/>
                <a:cs typeface="Arial"/>
              </a:rPr>
              <a:t>ient’</a:t>
            </a:r>
            <a:r>
              <a:rPr sz="2900" spc="-484" dirty="0">
                <a:latin typeface="Arial"/>
                <a:cs typeface="Arial"/>
              </a:rPr>
              <a:t>s</a:t>
            </a:r>
            <a:r>
              <a:rPr sz="2900" spc="-35" dirty="0">
                <a:latin typeface="Arial"/>
                <a:cs typeface="Arial"/>
              </a:rPr>
              <a:t> </a:t>
            </a:r>
            <a:r>
              <a:rPr sz="2900" spc="-50" dirty="0">
                <a:latin typeface="Arial"/>
                <a:cs typeface="Arial"/>
              </a:rPr>
              <a:t>vit</a:t>
            </a:r>
            <a:r>
              <a:rPr sz="2900" spc="-75" dirty="0">
                <a:latin typeface="Arial"/>
                <a:cs typeface="Arial"/>
              </a:rPr>
              <a:t>a</a:t>
            </a:r>
            <a:r>
              <a:rPr sz="2900" spc="-10" dirty="0">
                <a:latin typeface="Arial"/>
                <a:cs typeface="Arial"/>
              </a:rPr>
              <a:t>l</a:t>
            </a:r>
            <a:r>
              <a:rPr sz="2900" spc="-15" dirty="0">
                <a:latin typeface="Arial"/>
                <a:cs typeface="Arial"/>
              </a:rPr>
              <a:t> </a:t>
            </a:r>
            <a:r>
              <a:rPr sz="2900" spc="-145" dirty="0">
                <a:latin typeface="Arial"/>
                <a:cs typeface="Arial"/>
              </a:rPr>
              <a:t>si</a:t>
            </a:r>
            <a:r>
              <a:rPr sz="2900" spc="-215" dirty="0">
                <a:latin typeface="Arial"/>
                <a:cs typeface="Arial"/>
              </a:rPr>
              <a:t>g</a:t>
            </a:r>
            <a:r>
              <a:rPr sz="2900" spc="-415" dirty="0">
                <a:latin typeface="Arial"/>
                <a:cs typeface="Arial"/>
              </a:rPr>
              <a:t>ns</a:t>
            </a:r>
            <a:r>
              <a:rPr sz="2900" spc="-25" dirty="0">
                <a:latin typeface="Arial"/>
                <a:cs typeface="Arial"/>
              </a:rPr>
              <a:t> </a:t>
            </a:r>
            <a:r>
              <a:rPr sz="2900" spc="-125" dirty="0">
                <a:latin typeface="Arial"/>
                <a:cs typeface="Arial"/>
              </a:rPr>
              <a:t>and</a:t>
            </a:r>
            <a:r>
              <a:rPr sz="2900" spc="-10" dirty="0">
                <a:latin typeface="Arial"/>
                <a:cs typeface="Arial"/>
              </a:rPr>
              <a:t> </a:t>
            </a:r>
            <a:r>
              <a:rPr sz="2900" spc="-210" dirty="0">
                <a:latin typeface="Arial"/>
                <a:cs typeface="Arial"/>
              </a:rPr>
              <a:t>re</a:t>
            </a:r>
            <a:r>
              <a:rPr sz="2900" spc="-229" dirty="0">
                <a:latin typeface="Arial"/>
                <a:cs typeface="Arial"/>
              </a:rPr>
              <a:t>s</a:t>
            </a:r>
            <a:r>
              <a:rPr sz="2900" spc="-260" dirty="0">
                <a:latin typeface="Arial"/>
                <a:cs typeface="Arial"/>
              </a:rPr>
              <a:t>pon</a:t>
            </a:r>
            <a:r>
              <a:rPr sz="2900" spc="-225" dirty="0">
                <a:latin typeface="Arial"/>
                <a:cs typeface="Arial"/>
              </a:rPr>
              <a:t>s</a:t>
            </a:r>
            <a:r>
              <a:rPr sz="2900" spc="-165" dirty="0">
                <a:latin typeface="Arial"/>
                <a:cs typeface="Arial"/>
              </a:rPr>
              <a:t>e</a:t>
            </a:r>
            <a:r>
              <a:rPr sz="2900" spc="-55" dirty="0">
                <a:latin typeface="Arial"/>
                <a:cs typeface="Arial"/>
              </a:rPr>
              <a:t> </a:t>
            </a:r>
            <a:r>
              <a:rPr sz="2900" spc="-90" dirty="0">
                <a:latin typeface="Arial"/>
                <a:cs typeface="Arial"/>
              </a:rPr>
              <a:t>to</a:t>
            </a:r>
            <a:r>
              <a:rPr sz="2900" spc="-5" dirty="0">
                <a:latin typeface="Arial"/>
                <a:cs typeface="Arial"/>
              </a:rPr>
              <a:t> </a:t>
            </a:r>
            <a:r>
              <a:rPr sz="2900" spc="-245" dirty="0">
                <a:latin typeface="Arial"/>
                <a:cs typeface="Arial"/>
              </a:rPr>
              <a:t>v</a:t>
            </a:r>
            <a:r>
              <a:rPr sz="2900" spc="-10" dirty="0">
                <a:latin typeface="Arial"/>
                <a:cs typeface="Arial"/>
              </a:rPr>
              <a:t>a</a:t>
            </a:r>
            <a:r>
              <a:rPr sz="2900" dirty="0">
                <a:latin typeface="Arial"/>
                <a:cs typeface="Arial"/>
              </a:rPr>
              <a:t>r</a:t>
            </a:r>
            <a:r>
              <a:rPr sz="2900" spc="-250" dirty="0">
                <a:latin typeface="Arial"/>
                <a:cs typeface="Arial"/>
              </a:rPr>
              <a:t>iou</a:t>
            </a:r>
            <a:r>
              <a:rPr sz="2900" spc="-275" dirty="0">
                <a:latin typeface="Arial"/>
                <a:cs typeface="Arial"/>
              </a:rPr>
              <a:t>s</a:t>
            </a:r>
            <a:r>
              <a:rPr sz="2900" spc="-25" dirty="0">
                <a:latin typeface="Arial"/>
                <a:cs typeface="Arial"/>
              </a:rPr>
              <a:t> </a:t>
            </a:r>
            <a:r>
              <a:rPr sz="2900" spc="-325" dirty="0">
                <a:latin typeface="Arial"/>
                <a:cs typeface="Arial"/>
              </a:rPr>
              <a:t>s</a:t>
            </a:r>
            <a:r>
              <a:rPr sz="2900" spc="-175" dirty="0">
                <a:latin typeface="Arial"/>
                <a:cs typeface="Arial"/>
              </a:rPr>
              <a:t>t</a:t>
            </a:r>
            <a:r>
              <a:rPr sz="2900" spc="-110" dirty="0">
                <a:latin typeface="Arial"/>
                <a:cs typeface="Arial"/>
              </a:rPr>
              <a:t>i</a:t>
            </a:r>
            <a:r>
              <a:rPr sz="2900" spc="-335" dirty="0">
                <a:latin typeface="Arial"/>
                <a:cs typeface="Arial"/>
              </a:rPr>
              <a:t>m</a:t>
            </a:r>
            <a:r>
              <a:rPr sz="2900" spc="-120" dirty="0">
                <a:latin typeface="Arial"/>
                <a:cs typeface="Arial"/>
              </a:rPr>
              <a:t>uli</a:t>
            </a:r>
            <a:r>
              <a:rPr sz="2900" spc="-5" dirty="0">
                <a:latin typeface="Arial"/>
                <a:cs typeface="Arial"/>
              </a:rPr>
              <a:t> </a:t>
            </a:r>
            <a:r>
              <a:rPr sz="2900" spc="-10" dirty="0">
                <a:latin typeface="Arial"/>
                <a:cs typeface="Arial"/>
              </a:rPr>
              <a:t>a</a:t>
            </a:r>
            <a:r>
              <a:rPr sz="2900" dirty="0">
                <a:latin typeface="Arial"/>
                <a:cs typeface="Arial"/>
              </a:rPr>
              <a:t>r</a:t>
            </a:r>
            <a:r>
              <a:rPr sz="2900" spc="-110" dirty="0">
                <a:latin typeface="Arial"/>
                <a:cs typeface="Arial"/>
              </a:rPr>
              <a:t>e  </a:t>
            </a:r>
            <a:r>
              <a:rPr sz="2900" spc="-5" dirty="0">
                <a:latin typeface="Tw Cen MT"/>
                <a:cs typeface="Tw Cen MT"/>
              </a:rPr>
              <a:t>monitored </a:t>
            </a:r>
            <a:r>
              <a:rPr sz="2900" dirty="0">
                <a:latin typeface="Tw Cen MT"/>
                <a:cs typeface="Tw Cen MT"/>
              </a:rPr>
              <a:t>continuously </a:t>
            </a:r>
            <a:r>
              <a:rPr sz="2900" spc="-5" dirty="0">
                <a:latin typeface="Tw Cen MT"/>
                <a:cs typeface="Tw Cen MT"/>
              </a:rPr>
              <a:t>throughout </a:t>
            </a:r>
            <a:r>
              <a:rPr sz="2900" dirty="0">
                <a:latin typeface="Tw Cen MT"/>
                <a:cs typeface="Tw Cen MT"/>
              </a:rPr>
              <a:t>the surgical </a:t>
            </a:r>
            <a:r>
              <a:rPr sz="2900" spc="-5" dirty="0">
                <a:latin typeface="Tw Cen MT"/>
                <a:cs typeface="Tw Cen MT"/>
              </a:rPr>
              <a:t>procedure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carefully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balance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amount of</a:t>
            </a:r>
            <a:r>
              <a:rPr sz="2900" spc="85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drug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inhaled </a:t>
            </a:r>
            <a:r>
              <a:rPr sz="2900" dirty="0">
                <a:latin typeface="Tw Cen MT"/>
                <a:cs typeface="Tw Cen MT"/>
              </a:rPr>
              <a:t>and/or 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infused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with the depth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Opioids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30" dirty="0">
                <a:latin typeface="Tw Cen MT"/>
                <a:cs typeface="Tw Cen MT"/>
              </a:rPr>
              <a:t>such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as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fentanyl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are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often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used </a:t>
            </a:r>
            <a:r>
              <a:rPr sz="2900" spc="-20" dirty="0">
                <a:latin typeface="Tw Cen MT"/>
                <a:cs typeface="Tw Cen MT"/>
              </a:rPr>
              <a:t>for </a:t>
            </a:r>
            <a:r>
              <a:rPr sz="2900" dirty="0">
                <a:latin typeface="Tw Cen MT"/>
                <a:cs typeface="Tw Cen MT"/>
              </a:rPr>
              <a:t>pain relief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IV</a:t>
            </a:r>
            <a:r>
              <a:rPr sz="290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infusions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various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drugs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may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also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be used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204723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25" dirty="0">
                <a:solidFill>
                  <a:srgbClr val="242852"/>
                </a:solidFill>
                <a:latin typeface="Tw Cen MT"/>
                <a:cs typeface="Tw Cen MT"/>
              </a:rPr>
              <a:t>R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eco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v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ery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12138"/>
            <a:ext cx="8953500" cy="3741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992505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4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30" dirty="0">
                <a:latin typeface="Tw Cen MT"/>
                <a:cs typeface="Tw Cen MT"/>
              </a:rPr>
              <a:t>Postoperatively,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withdrawn, </a:t>
            </a:r>
            <a:r>
              <a:rPr sz="2900" dirty="0">
                <a:latin typeface="Tw Cen MT"/>
                <a:cs typeface="Tw Cen MT"/>
              </a:rPr>
              <a:t>and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patient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 </a:t>
            </a:r>
            <a:r>
              <a:rPr sz="2900" dirty="0">
                <a:latin typeface="Tw Cen MT"/>
                <a:cs typeface="Tw Cen MT"/>
              </a:rPr>
              <a:t>monitored</a:t>
            </a:r>
            <a:r>
              <a:rPr sz="2900" spc="-20" dirty="0">
                <a:latin typeface="Tw Cen MT"/>
                <a:cs typeface="Tw Cen MT"/>
              </a:rPr>
              <a:t> for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return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consciousness.</a:t>
            </a:r>
            <a:endParaRPr sz="2900">
              <a:latin typeface="Tw Cen MT"/>
              <a:cs typeface="Tw Cen MT"/>
            </a:endParaRPr>
          </a:p>
          <a:p>
            <a:pPr marL="332740" marR="1758950" indent="-32004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If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skeletal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muscle</a:t>
            </a:r>
            <a:r>
              <a:rPr sz="2900" dirty="0">
                <a:latin typeface="Tw Cen MT"/>
                <a:cs typeface="Tw Cen MT"/>
              </a:rPr>
              <a:t> relaxants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15" dirty="0">
                <a:latin typeface="Tw Cen MT"/>
                <a:cs typeface="Tw Cen MT"/>
              </a:rPr>
              <a:t>have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not been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fully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metabolized,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reversal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agents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may</a:t>
            </a:r>
            <a:r>
              <a:rPr sz="2900" dirty="0">
                <a:latin typeface="Tw Cen MT"/>
                <a:cs typeface="Tw Cen MT"/>
              </a:rPr>
              <a:t> be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used.</a:t>
            </a:r>
            <a:endParaRPr sz="2900">
              <a:latin typeface="Tw Cen MT"/>
              <a:cs typeface="Tw Cen MT"/>
            </a:endParaRPr>
          </a:p>
          <a:p>
            <a:pPr marL="332740" marR="5080" indent="-320040">
              <a:lnSpc>
                <a:spcPct val="100000"/>
              </a:lnSpc>
              <a:spcBef>
                <a:spcPts val="71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The anesthesiologist</a:t>
            </a:r>
            <a:r>
              <a:rPr sz="2900" spc="-5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continues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monitor the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patient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for</a:t>
            </a:r>
            <a:r>
              <a:rPr sz="2900" dirty="0">
                <a:latin typeface="Tw Cen MT"/>
                <a:cs typeface="Tw Cen MT"/>
              </a:rPr>
              <a:t> full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30" dirty="0">
                <a:latin typeface="Tw Cen MT"/>
                <a:cs typeface="Tw Cen MT"/>
              </a:rPr>
              <a:t>recovery, </a:t>
            </a:r>
            <a:r>
              <a:rPr sz="2900" dirty="0">
                <a:latin typeface="Tw Cen MT"/>
                <a:cs typeface="Tw Cen MT"/>
              </a:rPr>
              <a:t>with </a:t>
            </a:r>
            <a:r>
              <a:rPr sz="2900" spc="10" dirty="0">
                <a:latin typeface="Tw Cen MT"/>
                <a:cs typeface="Tw Cen MT"/>
              </a:rPr>
              <a:t>normal </a:t>
            </a:r>
            <a:r>
              <a:rPr sz="2900" spc="-5" dirty="0">
                <a:latin typeface="Tw Cen MT"/>
                <a:cs typeface="Tw Cen MT"/>
              </a:rPr>
              <a:t>physiologic </a:t>
            </a:r>
            <a:r>
              <a:rPr sz="2900" dirty="0">
                <a:latin typeface="Tw Cen MT"/>
                <a:cs typeface="Tw Cen MT"/>
              </a:rPr>
              <a:t>functions </a:t>
            </a:r>
            <a:r>
              <a:rPr sz="2900" spc="-15" dirty="0">
                <a:latin typeface="Tw Cen MT"/>
                <a:cs typeface="Tw Cen MT"/>
              </a:rPr>
              <a:t>(for </a:t>
            </a:r>
            <a:r>
              <a:rPr sz="2900" spc="-25" dirty="0">
                <a:latin typeface="Tw Cen MT"/>
                <a:cs typeface="Tw Cen MT"/>
              </a:rPr>
              <a:t>example, 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spontaneous </a:t>
            </a:r>
            <a:r>
              <a:rPr sz="2900" spc="-5" dirty="0">
                <a:latin typeface="Tw Cen MT"/>
                <a:cs typeface="Tw Cen MT"/>
              </a:rPr>
              <a:t>respiration, </a:t>
            </a:r>
            <a:r>
              <a:rPr sz="2900" dirty="0">
                <a:latin typeface="Tw Cen MT"/>
                <a:cs typeface="Tw Cen MT"/>
              </a:rPr>
              <a:t>acceptable blood pressure and 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heart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30" dirty="0">
                <a:latin typeface="Tw Cen MT"/>
                <a:cs typeface="Tw Cen MT"/>
              </a:rPr>
              <a:t>rate,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etc.)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34365"/>
            <a:ext cx="44513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Depth</a:t>
            </a:r>
            <a:r>
              <a:rPr sz="4400" b="0" spc="-4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8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35938"/>
            <a:ext cx="8486140" cy="32442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Depth of</a:t>
            </a:r>
            <a:r>
              <a:rPr sz="2900" spc="6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dirty="0">
                <a:latin typeface="Tw Cen MT"/>
                <a:cs typeface="Tw Cen MT"/>
              </a:rPr>
              <a:t> the degree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</a:t>
            </a:r>
            <a:r>
              <a:rPr sz="2900" spc="20" dirty="0">
                <a:latin typeface="Tw Cen MT"/>
                <a:cs typeface="Tw Cen MT"/>
              </a:rPr>
              <a:t>which</a:t>
            </a:r>
            <a:r>
              <a:rPr sz="2900" dirty="0">
                <a:latin typeface="Tw Cen MT"/>
                <a:cs typeface="Tw Cen MT"/>
              </a:rPr>
              <a:t> the </a:t>
            </a:r>
            <a:r>
              <a:rPr sz="2900" spc="-5" dirty="0">
                <a:latin typeface="Tw Cen MT"/>
                <a:cs typeface="Tw Cen MT"/>
              </a:rPr>
              <a:t>CNS</a:t>
            </a:r>
            <a:r>
              <a:rPr sz="290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 </a:t>
            </a:r>
            <a:r>
              <a:rPr sz="2900" dirty="0">
                <a:latin typeface="Tw Cen MT"/>
                <a:cs typeface="Tw Cen MT"/>
              </a:rPr>
              <a:t> depressed</a:t>
            </a:r>
            <a:r>
              <a:rPr sz="2900" spc="-5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and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dirty="0">
                <a:latin typeface="Tw Cen MT"/>
                <a:cs typeface="Tw Cen MT"/>
              </a:rPr>
              <a:t> a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useful parameter</a:t>
            </a:r>
            <a:r>
              <a:rPr sz="2900" spc="-5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for </a:t>
            </a:r>
            <a:r>
              <a:rPr sz="2900" spc="-5" dirty="0">
                <a:latin typeface="Tw Cen MT"/>
                <a:cs typeface="Tw Cen MT"/>
              </a:rPr>
              <a:t>individualizing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1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1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0" dirty="0">
                <a:latin typeface="Tw Cen MT"/>
                <a:cs typeface="Tw Cen MT"/>
              </a:rPr>
              <a:t>Stage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I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Analgesia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1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5" dirty="0">
                <a:latin typeface="Tw Cen MT"/>
                <a:cs typeface="Tw Cen MT"/>
              </a:rPr>
              <a:t>Stage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II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Excitement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0" dirty="0">
                <a:latin typeface="Tw Cen MT"/>
                <a:cs typeface="Tw Cen MT"/>
              </a:rPr>
              <a:t>Stage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III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Surgical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anesthesia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0" dirty="0">
                <a:latin typeface="Tw Cen MT"/>
                <a:cs typeface="Tw Cen MT"/>
              </a:rPr>
              <a:t>Stage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IV </a:t>
            </a:r>
            <a:r>
              <a:rPr sz="2600" dirty="0">
                <a:latin typeface="Tw Cen MT"/>
                <a:cs typeface="Tw Cen MT"/>
              </a:rPr>
              <a:t>Medullary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paralysis</a:t>
            </a:r>
            <a:endParaRPr sz="26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34365"/>
            <a:ext cx="50107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Stages</a:t>
            </a:r>
            <a:r>
              <a:rPr sz="4400" b="0" spc="-5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and</a:t>
            </a:r>
            <a:r>
              <a:rPr sz="4400" b="0" spc="-4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449934"/>
            <a:ext cx="8850630" cy="485013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Stage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I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Analgesia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1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Loss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pain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sensation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5" dirty="0">
                <a:latin typeface="Tw Cen MT"/>
                <a:cs typeface="Tw Cen MT"/>
              </a:rPr>
              <a:t>Drowsiness</a:t>
            </a:r>
            <a:endParaRPr sz="2600">
              <a:latin typeface="Tw Cen MT"/>
              <a:cs typeface="Tw Cen MT"/>
            </a:endParaRPr>
          </a:p>
          <a:p>
            <a:pPr>
              <a:lnSpc>
                <a:spcPct val="100000"/>
              </a:lnSpc>
            </a:pPr>
            <a:endParaRPr sz="2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82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Stage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II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Excitement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1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-1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Delirium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Rise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irregularity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blood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pressure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respiration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1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Risk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laryngospasm</a:t>
            </a:r>
            <a:endParaRPr sz="2600">
              <a:latin typeface="Tw Cen MT"/>
              <a:cs typeface="Tw Cen MT"/>
            </a:endParaRPr>
          </a:p>
          <a:p>
            <a:pPr marL="652780" marR="5080" indent="-274320">
              <a:lnSpc>
                <a:spcPct val="100000"/>
              </a:lnSpc>
              <a:spcBef>
                <a:spcPts val="6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05" dirty="0">
                <a:latin typeface="Tw Cen MT"/>
                <a:cs typeface="Tw Cen MT"/>
              </a:rPr>
              <a:t>To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spc="5" dirty="0">
                <a:latin typeface="Tw Cen MT"/>
                <a:cs typeface="Tw Cen MT"/>
              </a:rPr>
              <a:t>shorten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this period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rapid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acting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anesthetic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spc="-15" dirty="0">
                <a:latin typeface="Tw Cen MT"/>
                <a:cs typeface="Tw Cen MT"/>
              </a:rPr>
              <a:t>like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propofol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50" dirty="0">
                <a:latin typeface="Tw Cen MT"/>
                <a:cs typeface="Tw Cen MT"/>
              </a:rPr>
              <a:t>is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administered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IV</a:t>
            </a:r>
            <a:r>
              <a:rPr sz="260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before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inhaled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anesthetic</a:t>
            </a:r>
            <a:endParaRPr sz="26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0120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Stages</a:t>
            </a:r>
            <a:r>
              <a:rPr sz="4400" b="0" spc="-5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and</a:t>
            </a:r>
            <a:r>
              <a:rPr sz="4400" b="0" spc="-3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26086"/>
            <a:ext cx="8342630" cy="436372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6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Stage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III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Surgical</a:t>
            </a:r>
            <a:r>
              <a:rPr sz="2900" spc="-5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endParaRPr sz="2900">
              <a:latin typeface="Tw Cen MT"/>
              <a:cs typeface="Tw Cen MT"/>
            </a:endParaRPr>
          </a:p>
          <a:p>
            <a:pPr marL="652780" marR="5080" indent="-274320">
              <a:lnSpc>
                <a:spcPts val="2810"/>
              </a:lnSpc>
              <a:spcBef>
                <a:spcPts val="65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5" dirty="0">
                <a:latin typeface="Tw Cen MT"/>
                <a:cs typeface="Tw Cen MT"/>
              </a:rPr>
              <a:t>Gradual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loss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0" dirty="0">
                <a:latin typeface="Tw Cen MT"/>
                <a:cs typeface="Tw Cen MT"/>
              </a:rPr>
              <a:t> </a:t>
            </a:r>
            <a:r>
              <a:rPr sz="2600" spc="5" dirty="0">
                <a:latin typeface="Tw Cen MT"/>
                <a:cs typeface="Tw Cen MT"/>
              </a:rPr>
              <a:t>muscle</a:t>
            </a:r>
            <a:r>
              <a:rPr sz="2600" dirty="0">
                <a:latin typeface="Tw Cen MT"/>
                <a:cs typeface="Tw Cen MT"/>
              </a:rPr>
              <a:t> tone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spc="-15" dirty="0">
                <a:latin typeface="Tw Cen MT"/>
                <a:cs typeface="Tw Cen MT"/>
              </a:rPr>
              <a:t>reflexes</a:t>
            </a:r>
            <a:r>
              <a:rPr sz="2600" spc="-6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as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CNS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is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further </a:t>
            </a:r>
            <a:r>
              <a:rPr sz="2600" spc="-70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depressed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24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Ideal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stage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anesthesia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20" dirty="0">
                <a:latin typeface="Tw Cen MT"/>
                <a:cs typeface="Tw Cen MT"/>
              </a:rPr>
              <a:t>for </a:t>
            </a:r>
            <a:r>
              <a:rPr sz="2600" spc="-10" dirty="0">
                <a:latin typeface="Tw Cen MT"/>
                <a:cs typeface="Tw Cen MT"/>
              </a:rPr>
              <a:t>surgery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29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10" dirty="0">
                <a:latin typeface="Tw Cen MT"/>
                <a:cs typeface="Tw Cen MT"/>
              </a:rPr>
              <a:t>Require</a:t>
            </a:r>
            <a:r>
              <a:rPr sz="2600" spc="-5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careful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monitoring</a:t>
            </a:r>
            <a:endParaRPr sz="26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Stage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IV </a:t>
            </a:r>
            <a:r>
              <a:rPr sz="2900" dirty="0">
                <a:latin typeface="Tw Cen MT"/>
                <a:cs typeface="Tw Cen MT"/>
              </a:rPr>
              <a:t>Medullary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paralysis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30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5" dirty="0">
                <a:latin typeface="Tw Cen MT"/>
                <a:cs typeface="Tw Cen MT"/>
              </a:rPr>
              <a:t>Severe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depression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respiratory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 </a:t>
            </a:r>
            <a:r>
              <a:rPr sz="2600" spc="-5" dirty="0">
                <a:latin typeface="Tw Cen MT"/>
                <a:cs typeface="Tw Cen MT"/>
              </a:rPr>
              <a:t>vasomotor</a:t>
            </a:r>
            <a:r>
              <a:rPr sz="2600" spc="-5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centers</a:t>
            </a:r>
            <a:endParaRPr sz="2600">
              <a:latin typeface="Tw Cen MT"/>
              <a:cs typeface="Tw Cen MT"/>
            </a:endParaRPr>
          </a:p>
          <a:p>
            <a:pPr marL="652780" marR="554355" indent="-274320">
              <a:lnSpc>
                <a:spcPts val="2810"/>
              </a:lnSpc>
              <a:spcBef>
                <a:spcPts val="64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Death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can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occur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unless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measures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are </a:t>
            </a:r>
            <a:r>
              <a:rPr sz="2600" spc="-10" dirty="0">
                <a:latin typeface="Tw Cen MT"/>
                <a:cs typeface="Tw Cen MT"/>
              </a:rPr>
              <a:t>taken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to</a:t>
            </a:r>
            <a:r>
              <a:rPr sz="2600" spc="-15" dirty="0">
                <a:latin typeface="Tw Cen MT"/>
                <a:cs typeface="Tw Cen MT"/>
              </a:rPr>
              <a:t> maintain </a:t>
            </a:r>
            <a:r>
              <a:rPr sz="2600" spc="-70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circulation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respiration</a:t>
            </a:r>
            <a:endParaRPr sz="26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00" y="762038"/>
            <a:ext cx="2107183" cy="538810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633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Stages</a:t>
            </a:r>
            <a:r>
              <a:rPr sz="4400" b="0" spc="-5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10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24295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387" y="1612138"/>
            <a:ext cx="4879340" cy="2592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Inhaled</a:t>
            </a:r>
            <a:r>
              <a:rPr sz="2900" spc="-10" dirty="0">
                <a:latin typeface="Tw Cen MT"/>
                <a:cs typeface="Tw Cen MT"/>
              </a:rPr>
              <a:t> general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anesthetics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5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Intravenous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general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anesthetics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45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Local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anesthetics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8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387" y="1524352"/>
            <a:ext cx="2286635" cy="26797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79730" algn="just">
              <a:lnSpc>
                <a:spcPct val="120200"/>
              </a:lnSpc>
              <a:spcBef>
                <a:spcPts val="9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 </a:t>
            </a:r>
            <a:r>
              <a:rPr sz="2900" spc="-5" dirty="0">
                <a:latin typeface="Tw Cen MT"/>
                <a:cs typeface="Tw Cen MT"/>
              </a:rPr>
              <a:t>Desflurane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1750" spc="285" dirty="0" smtClean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2900" dirty="0" smtClean="0">
                <a:latin typeface="Tw Cen MT"/>
                <a:cs typeface="Tw Cen MT"/>
              </a:rPr>
              <a:t>Halothane </a:t>
            </a:r>
            <a:r>
              <a:rPr sz="2900" spc="-785" dirty="0" smtClean="0">
                <a:latin typeface="Tw Cen MT"/>
                <a:cs typeface="Tw Cen MT"/>
              </a:rPr>
              <a:t> </a:t>
            </a: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4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Isoflurane</a:t>
            </a:r>
            <a:endParaRPr sz="2900" dirty="0">
              <a:latin typeface="Tw Cen MT"/>
              <a:cs typeface="Tw Cen MT"/>
            </a:endParaRP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Nitrous</a:t>
            </a:r>
            <a:r>
              <a:rPr sz="2900" spc="-20" dirty="0">
                <a:latin typeface="Tw Cen MT"/>
                <a:cs typeface="Tw Cen MT"/>
              </a:rPr>
              <a:t> oxide</a:t>
            </a:r>
            <a:endParaRPr sz="2900" dirty="0">
              <a:latin typeface="Tw Cen MT"/>
              <a:cs typeface="Tw Cen MT"/>
            </a:endParaRPr>
          </a:p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Sevoflurane</a:t>
            </a:r>
            <a:endParaRPr sz="2900" dirty="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631949"/>
            <a:ext cx="8733155" cy="4380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375"/>
              </a:lnSpc>
              <a:spcBef>
                <a:spcPts val="95"/>
              </a:spcBef>
            </a:pPr>
            <a:r>
              <a:rPr sz="2200" spc="-5" dirty="0">
                <a:latin typeface="Tw Cen MT"/>
                <a:cs typeface="Tw Cen MT"/>
              </a:rPr>
              <a:t>General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anesthesia:</a:t>
            </a:r>
            <a:r>
              <a:rPr sz="2200" spc="4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reversible</a:t>
            </a:r>
            <a:r>
              <a:rPr sz="2200" spc="4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state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8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central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dirty="0">
                <a:latin typeface="Tw Cen MT"/>
                <a:cs typeface="Tw Cen MT"/>
              </a:rPr>
              <a:t>nervous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system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depression</a:t>
            </a:r>
            <a:endParaRPr sz="2200">
              <a:latin typeface="Tw Cen MT"/>
              <a:cs typeface="Tw Cen MT"/>
            </a:endParaRPr>
          </a:p>
          <a:p>
            <a:pPr marL="332740">
              <a:lnSpc>
                <a:spcPts val="2375"/>
              </a:lnSpc>
            </a:pPr>
            <a:r>
              <a:rPr sz="2200" spc="-5" dirty="0">
                <a:latin typeface="Tw Cen MT"/>
                <a:cs typeface="Tw Cen MT"/>
              </a:rPr>
              <a:t>resulting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in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loss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8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response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to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and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perception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8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external </a:t>
            </a:r>
            <a:r>
              <a:rPr sz="2200" spc="5" dirty="0">
                <a:latin typeface="Tw Cen MT"/>
                <a:cs typeface="Tw Cen MT"/>
              </a:rPr>
              <a:t>stimuli</a:t>
            </a:r>
            <a:endParaRPr sz="22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200">
              <a:latin typeface="Tw Cen MT"/>
              <a:cs typeface="Tw Cen MT"/>
            </a:endParaRPr>
          </a:p>
          <a:p>
            <a:pPr marL="332740" marR="495934" indent="-320040">
              <a:lnSpc>
                <a:spcPct val="80000"/>
              </a:lnSpc>
            </a:pPr>
            <a:r>
              <a:rPr sz="2200" spc="-15" dirty="0">
                <a:latin typeface="Tw Cen MT"/>
                <a:cs typeface="Tw Cen MT"/>
              </a:rPr>
              <a:t>For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patients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undergoing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surgical</a:t>
            </a:r>
            <a:r>
              <a:rPr sz="2200" spc="5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and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other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medical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procedures</a:t>
            </a:r>
            <a:r>
              <a:rPr sz="2200" spc="4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anesthesia </a:t>
            </a:r>
            <a:r>
              <a:rPr sz="2200" spc="-59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provides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these</a:t>
            </a:r>
            <a:r>
              <a:rPr sz="220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benefits:</a:t>
            </a:r>
            <a:endParaRPr sz="22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332105" algn="l"/>
              </a:tabLst>
            </a:pPr>
            <a:r>
              <a:rPr sz="130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200" spc="-5" dirty="0">
                <a:latin typeface="Tw Cen MT"/>
                <a:cs typeface="Tw Cen MT"/>
              </a:rPr>
              <a:t>Sedation and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reduction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7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anxiety</a:t>
            </a:r>
            <a:endParaRPr sz="22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332105" algn="l"/>
              </a:tabLst>
            </a:pPr>
            <a:r>
              <a:rPr sz="130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200" spc="5" dirty="0">
                <a:latin typeface="Tw Cen MT"/>
                <a:cs typeface="Tw Cen MT"/>
              </a:rPr>
              <a:t>Lack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60" dirty="0">
                <a:latin typeface="Tw Cen MT"/>
                <a:cs typeface="Tw Cen MT"/>
              </a:rPr>
              <a:t> </a:t>
            </a:r>
            <a:r>
              <a:rPr sz="2200" spc="-15" dirty="0">
                <a:latin typeface="Tw Cen MT"/>
                <a:cs typeface="Tw Cen MT"/>
              </a:rPr>
              <a:t>awareness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and</a:t>
            </a:r>
            <a:r>
              <a:rPr sz="220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amnesia</a:t>
            </a:r>
            <a:endParaRPr sz="22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332105" algn="l"/>
              </a:tabLst>
            </a:pPr>
            <a:r>
              <a:rPr sz="130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200" spc="-10" dirty="0">
                <a:latin typeface="Tw Cen MT"/>
                <a:cs typeface="Tw Cen MT"/>
              </a:rPr>
              <a:t>Skeletal</a:t>
            </a:r>
            <a:r>
              <a:rPr sz="2200" spc="-5" dirty="0">
                <a:latin typeface="Tw Cen MT"/>
                <a:cs typeface="Tw Cen MT"/>
              </a:rPr>
              <a:t> </a:t>
            </a:r>
            <a:r>
              <a:rPr sz="2200" dirty="0">
                <a:latin typeface="Tw Cen MT"/>
                <a:cs typeface="Tw Cen MT"/>
              </a:rPr>
              <a:t>muscle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relaxation</a:t>
            </a:r>
            <a:endParaRPr sz="22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332105" algn="l"/>
              </a:tabLst>
            </a:pPr>
            <a:r>
              <a:rPr sz="130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200" spc="-5" dirty="0">
                <a:latin typeface="Tw Cen MT"/>
                <a:cs typeface="Tw Cen MT"/>
              </a:rPr>
              <a:t>Suppression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of</a:t>
            </a:r>
            <a:r>
              <a:rPr sz="2200" spc="5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undesirable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15" dirty="0">
                <a:latin typeface="Tw Cen MT"/>
                <a:cs typeface="Tw Cen MT"/>
              </a:rPr>
              <a:t>reflexes</a:t>
            </a:r>
            <a:endParaRPr sz="22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332105" algn="l"/>
              </a:tabLst>
            </a:pPr>
            <a:r>
              <a:rPr sz="130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200" spc="-10" dirty="0">
                <a:latin typeface="Tw Cen MT"/>
                <a:cs typeface="Tw Cen MT"/>
              </a:rPr>
              <a:t>Analgesia</a:t>
            </a:r>
            <a:endParaRPr sz="22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w Cen MT"/>
              <a:cs typeface="Tw Cen MT"/>
            </a:endParaRPr>
          </a:p>
          <a:p>
            <a:pPr marL="332740" marR="5080" indent="-320040">
              <a:lnSpc>
                <a:spcPct val="80000"/>
              </a:lnSpc>
            </a:pPr>
            <a:r>
              <a:rPr sz="2200" spc="-5" dirty="0">
                <a:latin typeface="Tw Cen MT"/>
                <a:cs typeface="Tw Cen MT"/>
              </a:rPr>
              <a:t>Because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no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single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15" dirty="0">
                <a:latin typeface="Tw Cen MT"/>
                <a:cs typeface="Tw Cen MT"/>
              </a:rPr>
              <a:t>agent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can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provide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all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those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benefits,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15" dirty="0">
                <a:latin typeface="Tw Cen MT"/>
                <a:cs typeface="Tw Cen MT"/>
              </a:rPr>
              <a:t>several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spc="5" dirty="0">
                <a:latin typeface="Tw Cen MT"/>
                <a:cs typeface="Tw Cen MT"/>
              </a:rPr>
              <a:t>drugs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are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used </a:t>
            </a:r>
            <a:r>
              <a:rPr sz="2200" spc="-59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in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combination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to</a:t>
            </a:r>
            <a:r>
              <a:rPr sz="2200" spc="5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produce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optimal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anesthesia</a:t>
            </a:r>
            <a:endParaRPr sz="22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243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2261743"/>
            <a:ext cx="8963660" cy="36817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Used</a:t>
            </a:r>
            <a:r>
              <a:rPr sz="2900" spc="-20" dirty="0">
                <a:latin typeface="Tw Cen MT"/>
                <a:cs typeface="Tw Cen MT"/>
              </a:rPr>
              <a:t> for </a:t>
            </a:r>
            <a:r>
              <a:rPr sz="2900" dirty="0">
                <a:latin typeface="Tw Cen MT"/>
                <a:cs typeface="Tw Cen MT"/>
              </a:rPr>
              <a:t>maintenance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r>
              <a:rPr sz="2900" spc="-4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after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administration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</a:t>
            </a:r>
            <a:r>
              <a:rPr sz="2900" spc="-5" dirty="0">
                <a:latin typeface="Tw Cen MT"/>
                <a:cs typeface="Tw Cen MT"/>
              </a:rPr>
              <a:t> IV</a:t>
            </a:r>
            <a:r>
              <a:rPr sz="290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agent</a:t>
            </a:r>
            <a:endParaRPr sz="2900">
              <a:latin typeface="Tw Cen MT"/>
              <a:cs typeface="Tw Cen MT"/>
            </a:endParaRPr>
          </a:p>
          <a:p>
            <a:pPr marL="332740" marR="1195070" indent="-32004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The depth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can be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altered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rapidly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70" dirty="0">
                <a:latin typeface="Tw Cen MT"/>
                <a:cs typeface="Tw Cen MT"/>
              </a:rPr>
              <a:t>by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changing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inhaled concentration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15" dirty="0">
                <a:latin typeface="Tw Cen MT"/>
                <a:cs typeface="Tw Cen MT"/>
              </a:rPr>
              <a:t>drug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25" dirty="0">
                <a:latin typeface="Tw Cen MT"/>
                <a:cs typeface="Tw Cen MT"/>
              </a:rPr>
              <a:t>Narrow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therapeutic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index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(from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2</a:t>
            </a:r>
            <a:r>
              <a:rPr sz="2900" spc="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-4)</a:t>
            </a:r>
            <a:endParaRPr sz="2900">
              <a:latin typeface="Tw Cen MT"/>
              <a:cs typeface="Tw Cen MT"/>
            </a:endParaRPr>
          </a:p>
          <a:p>
            <a:pPr marL="652780" marR="403225" indent="-274320">
              <a:lnSpc>
                <a:spcPct val="100000"/>
              </a:lnSpc>
              <a:spcBef>
                <a:spcPts val="61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 </a:t>
            </a:r>
            <a:r>
              <a:rPr sz="2600" dirty="0">
                <a:latin typeface="Tw Cen MT"/>
                <a:cs typeface="Tw Cen MT"/>
              </a:rPr>
              <a:t>The difference </a:t>
            </a:r>
            <a:r>
              <a:rPr sz="2600" spc="-5" dirty="0">
                <a:latin typeface="Tw Cen MT"/>
                <a:cs typeface="Tw Cen MT"/>
              </a:rPr>
              <a:t>between </a:t>
            </a:r>
            <a:r>
              <a:rPr sz="2600" dirty="0">
                <a:latin typeface="Tw Cen MT"/>
                <a:cs typeface="Tw Cen MT"/>
              </a:rPr>
              <a:t>the dose causing no effect, surgical </a:t>
            </a:r>
            <a:r>
              <a:rPr sz="2600" spc="-70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anesthesia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 </a:t>
            </a:r>
            <a:r>
              <a:rPr sz="2600" spc="-10" dirty="0">
                <a:latin typeface="Tw Cen MT"/>
                <a:cs typeface="Tw Cen MT"/>
              </a:rPr>
              <a:t>severe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cardiac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 </a:t>
            </a:r>
            <a:r>
              <a:rPr sz="2600" spc="-5" dirty="0">
                <a:latin typeface="Tw Cen MT"/>
                <a:cs typeface="Tw Cen MT"/>
              </a:rPr>
              <a:t>respiratory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depression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is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small</a:t>
            </a:r>
            <a:endParaRPr sz="26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8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12138"/>
            <a:ext cx="8456930" cy="3475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20" dirty="0">
                <a:latin typeface="Tw Cen MT"/>
                <a:cs typeface="Tw Cen MT"/>
              </a:rPr>
              <a:t>Potency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inhaled </a:t>
            </a:r>
            <a:r>
              <a:rPr sz="2900" dirty="0">
                <a:latin typeface="Tw Cen MT"/>
                <a:cs typeface="Tw Cen MT"/>
              </a:rPr>
              <a:t>anesthetic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dirty="0">
                <a:latin typeface="Tw Cen MT"/>
                <a:cs typeface="Tw Cen MT"/>
              </a:rPr>
              <a:t> defined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as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5" dirty="0">
                <a:latin typeface="Tw Cen MT"/>
                <a:cs typeface="Tw Cen MT"/>
              </a:rPr>
              <a:t>minimum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alveolar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concentration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25" dirty="0">
                <a:latin typeface="Tw Cen MT"/>
                <a:cs typeface="Tw Cen MT"/>
              </a:rPr>
              <a:t>(MAC)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50">
              <a:latin typeface="Tw Cen MT"/>
              <a:cs typeface="Tw Cen MT"/>
            </a:endParaRPr>
          </a:p>
          <a:p>
            <a:pPr marL="332740" marR="558165" indent="-320040">
              <a:lnSpc>
                <a:spcPct val="100000"/>
              </a:lnSpc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30" dirty="0">
                <a:latin typeface="Tw Cen MT"/>
                <a:cs typeface="Tw Cen MT"/>
              </a:rPr>
              <a:t>MAC: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concentration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6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gas </a:t>
            </a:r>
            <a:r>
              <a:rPr sz="2900" dirty="0">
                <a:latin typeface="Tw Cen MT"/>
                <a:cs typeface="Tw Cen MT"/>
              </a:rPr>
              <a:t>needed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eliminate </a:t>
            </a:r>
            <a:r>
              <a:rPr sz="2900" spc="-10" dirty="0">
                <a:latin typeface="Tw Cen MT"/>
                <a:cs typeface="Tw Cen MT"/>
              </a:rPr>
              <a:t>movement</a:t>
            </a:r>
            <a:r>
              <a:rPr sz="2900" spc="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among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50%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patients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45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The smaller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40" dirty="0">
                <a:latin typeface="Tw Cen MT"/>
                <a:cs typeface="Tw Cen MT"/>
              </a:rPr>
              <a:t>MAC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dirty="0">
                <a:latin typeface="Tw Cen MT"/>
                <a:cs typeface="Tw Cen MT"/>
              </a:rPr>
              <a:t> the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more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potent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drug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3600" y="1543027"/>
            <a:ext cx="2339026" cy="417255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8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688338"/>
            <a:ext cx="5429885" cy="4535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The more the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blood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solubility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</a:t>
            </a:r>
            <a:r>
              <a:rPr sz="2900" dirty="0">
                <a:latin typeface="Tw Cen MT"/>
                <a:cs typeface="Tw Cen MT"/>
              </a:rPr>
              <a:t> the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more the anesthetic </a:t>
            </a:r>
            <a:r>
              <a:rPr sz="2900" spc="-5" dirty="0">
                <a:latin typeface="Tw Cen MT"/>
                <a:cs typeface="Tw Cen MT"/>
              </a:rPr>
              <a:t>dissolves in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blood and the </a:t>
            </a:r>
            <a:r>
              <a:rPr sz="2900" spc="-15" dirty="0">
                <a:latin typeface="Tw Cen MT"/>
                <a:cs typeface="Tw Cen MT"/>
              </a:rPr>
              <a:t>longer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-5" dirty="0">
                <a:latin typeface="Tw Cen MT"/>
                <a:cs typeface="Tw Cen MT"/>
              </a:rPr>
              <a:t>induction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and </a:t>
            </a:r>
            <a:r>
              <a:rPr sz="2900" spc="-10" dirty="0">
                <a:latin typeface="Tw Cen MT"/>
                <a:cs typeface="Tw Cen MT"/>
              </a:rPr>
              <a:t>recovery </a:t>
            </a:r>
            <a:r>
              <a:rPr sz="2900" dirty="0">
                <a:latin typeface="Tw Cen MT"/>
                <a:cs typeface="Tw Cen MT"/>
              </a:rPr>
              <a:t>time needed and 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-25" dirty="0">
                <a:latin typeface="Tw Cen MT"/>
                <a:cs typeface="Tw Cen MT"/>
              </a:rPr>
              <a:t>slower </a:t>
            </a:r>
            <a:r>
              <a:rPr sz="2900" spc="10" dirty="0">
                <a:latin typeface="Tw Cen MT"/>
                <a:cs typeface="Tw Cen MT"/>
              </a:rPr>
              <a:t>changes </a:t>
            </a:r>
            <a:r>
              <a:rPr sz="2900" spc="-5" dirty="0">
                <a:latin typeface="Tw Cen MT"/>
                <a:cs typeface="Tw Cen MT"/>
              </a:rPr>
              <a:t>in </a:t>
            </a:r>
            <a:r>
              <a:rPr sz="2900" dirty="0">
                <a:latin typeface="Tw Cen MT"/>
                <a:cs typeface="Tw Cen MT"/>
              </a:rPr>
              <a:t>the depth of 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 occur as </a:t>
            </a:r>
            <a:r>
              <a:rPr sz="2900" spc="-35" dirty="0">
                <a:latin typeface="Tw Cen MT"/>
                <a:cs typeface="Tw Cen MT"/>
              </a:rPr>
              <a:t>we </a:t>
            </a:r>
            <a:r>
              <a:rPr sz="2900" spc="10" dirty="0">
                <a:latin typeface="Tw Cen MT"/>
                <a:cs typeface="Tw Cen MT"/>
              </a:rPr>
              <a:t>change </a:t>
            </a:r>
            <a:r>
              <a:rPr sz="2900" dirty="0">
                <a:latin typeface="Tw Cen MT"/>
                <a:cs typeface="Tw Cen MT"/>
              </a:rPr>
              <a:t>the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concentration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inhaled </a:t>
            </a:r>
            <a:r>
              <a:rPr sz="2900" spc="15" dirty="0">
                <a:latin typeface="Tw Cen MT"/>
                <a:cs typeface="Tw Cen MT"/>
              </a:rPr>
              <a:t>drug</a:t>
            </a:r>
            <a:endParaRPr sz="2900">
              <a:latin typeface="Tw Cen MT"/>
              <a:cs typeface="Tw Cen MT"/>
            </a:endParaRPr>
          </a:p>
          <a:p>
            <a:pPr marL="332740" marR="1309370" indent="-320040">
              <a:lnSpc>
                <a:spcPct val="100000"/>
              </a:lnSpc>
              <a:spcBef>
                <a:spcPts val="7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Halothane&gt;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isoflurane&gt; </a:t>
            </a:r>
            <a:r>
              <a:rPr sz="290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sevoflurane&gt;nitrous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oxide</a:t>
            </a:r>
            <a:endParaRPr sz="2900">
              <a:latin typeface="Tw Cen MT"/>
              <a:cs typeface="Tw Cen MT"/>
            </a:endParaRPr>
          </a:p>
          <a:p>
            <a:pPr marL="332740">
              <a:lnSpc>
                <a:spcPct val="100000"/>
              </a:lnSpc>
            </a:pPr>
            <a:r>
              <a:rPr sz="2900" dirty="0">
                <a:latin typeface="Tw Cen MT"/>
                <a:cs typeface="Tw Cen MT"/>
              </a:rPr>
              <a:t>&gt;desflurane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8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1325" marR="6908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dirty="0"/>
              <a:t>Cardiac</a:t>
            </a:r>
            <a:r>
              <a:rPr spc="-35" dirty="0"/>
              <a:t> </a:t>
            </a:r>
            <a:r>
              <a:rPr dirty="0"/>
              <a:t>output</a:t>
            </a:r>
            <a:r>
              <a:rPr spc="-20" dirty="0"/>
              <a:t> </a:t>
            </a:r>
            <a:r>
              <a:rPr dirty="0"/>
              <a:t>affects</a:t>
            </a:r>
            <a:r>
              <a:rPr spc="-35" dirty="0"/>
              <a:t> </a:t>
            </a:r>
            <a:r>
              <a:rPr dirty="0"/>
              <a:t>the </a:t>
            </a:r>
            <a:r>
              <a:rPr spc="-10" dirty="0"/>
              <a:t>removal</a:t>
            </a:r>
            <a:r>
              <a:rPr spc="-5" dirty="0"/>
              <a:t> </a:t>
            </a:r>
            <a:r>
              <a:rPr dirty="0"/>
              <a:t>of</a:t>
            </a:r>
            <a:r>
              <a:rPr spc="70" dirty="0"/>
              <a:t> </a:t>
            </a:r>
            <a:r>
              <a:rPr dirty="0"/>
              <a:t>anesthetic</a:t>
            </a:r>
            <a:r>
              <a:rPr spc="-25" dirty="0"/>
              <a:t> </a:t>
            </a:r>
            <a:r>
              <a:rPr dirty="0"/>
              <a:t>to </a:t>
            </a:r>
            <a:r>
              <a:rPr spc="-785" dirty="0"/>
              <a:t> </a:t>
            </a:r>
            <a:r>
              <a:rPr dirty="0"/>
              <a:t>peripheral</a:t>
            </a:r>
            <a:r>
              <a:rPr spc="-50" dirty="0"/>
              <a:t> </a:t>
            </a:r>
            <a:r>
              <a:rPr dirty="0"/>
              <a:t>tissues</a:t>
            </a:r>
            <a:r>
              <a:rPr spc="-30" dirty="0"/>
              <a:t> </a:t>
            </a:r>
            <a:r>
              <a:rPr dirty="0"/>
              <a:t>(not the</a:t>
            </a:r>
            <a:r>
              <a:rPr spc="-10" dirty="0"/>
              <a:t> </a:t>
            </a:r>
            <a:r>
              <a:rPr dirty="0"/>
              <a:t>site</a:t>
            </a:r>
            <a:r>
              <a:rPr spc="-5" dirty="0"/>
              <a:t> </a:t>
            </a:r>
            <a:r>
              <a:rPr dirty="0"/>
              <a:t>of</a:t>
            </a:r>
            <a:r>
              <a:rPr spc="70" dirty="0"/>
              <a:t> </a:t>
            </a:r>
            <a:r>
              <a:rPr dirty="0"/>
              <a:t>action)</a:t>
            </a:r>
            <a:endParaRPr sz="1750">
              <a:latin typeface="Arial"/>
              <a:cs typeface="Arial"/>
            </a:endParaRPr>
          </a:p>
          <a:p>
            <a:pPr marL="108585">
              <a:lnSpc>
                <a:spcPct val="100000"/>
              </a:lnSpc>
              <a:spcBef>
                <a:spcPts val="40"/>
              </a:spcBef>
            </a:pPr>
            <a:endParaRPr sz="4450"/>
          </a:p>
          <a:p>
            <a:pPr marL="441325" marR="5080" indent="-320040">
              <a:lnSpc>
                <a:spcPct val="100000"/>
              </a:lnSpc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dirty="0"/>
              <a:t>The higher the cardiac</a:t>
            </a:r>
            <a:r>
              <a:rPr spc="-45" dirty="0"/>
              <a:t> </a:t>
            </a:r>
            <a:r>
              <a:rPr dirty="0"/>
              <a:t>output, the more the</a:t>
            </a:r>
            <a:r>
              <a:rPr spc="-15" dirty="0"/>
              <a:t> </a:t>
            </a:r>
            <a:r>
              <a:rPr dirty="0"/>
              <a:t>anesthetic</a:t>
            </a:r>
            <a:r>
              <a:rPr spc="-35" dirty="0"/>
              <a:t> </a:t>
            </a:r>
            <a:r>
              <a:rPr spc="-5" dirty="0"/>
              <a:t>is </a:t>
            </a:r>
            <a:r>
              <a:rPr spc="-785" dirty="0"/>
              <a:t> </a:t>
            </a:r>
            <a:r>
              <a:rPr spc="-10" dirty="0"/>
              <a:t>removed,</a:t>
            </a:r>
            <a:r>
              <a:rPr spc="-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25" dirty="0"/>
              <a:t>slower</a:t>
            </a:r>
            <a:r>
              <a:rPr spc="-20" dirty="0"/>
              <a:t> </a:t>
            </a:r>
            <a:r>
              <a:rPr dirty="0"/>
              <a:t>the </a:t>
            </a:r>
            <a:r>
              <a:rPr spc="-5" dirty="0"/>
              <a:t>induction</a:t>
            </a:r>
            <a:r>
              <a:rPr dirty="0"/>
              <a:t> time</a:t>
            </a:r>
            <a:endParaRPr sz="1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39960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26134"/>
            <a:ext cx="8811895" cy="355854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15" dirty="0">
                <a:latin typeface="Tw Cen MT"/>
                <a:cs typeface="Tw Cen MT"/>
              </a:rPr>
              <a:t>Mechanism</a:t>
            </a:r>
            <a:r>
              <a:rPr sz="2900" spc="-4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5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action</a:t>
            </a:r>
          </a:p>
          <a:p>
            <a:pPr marL="652780" marR="5080" indent="-274320">
              <a:lnSpc>
                <a:spcPct val="100000"/>
              </a:lnSpc>
              <a:spcBef>
                <a:spcPts val="615"/>
              </a:spcBef>
            </a:pPr>
            <a:r>
              <a:rPr sz="2600" dirty="0" smtClean="0">
                <a:latin typeface="Tw Cen MT"/>
                <a:cs typeface="Tw Cen MT"/>
              </a:rPr>
              <a:t>Anesthetics </a:t>
            </a:r>
            <a:r>
              <a:rPr sz="2600" spc="-5" dirty="0">
                <a:latin typeface="Tw Cen MT"/>
                <a:cs typeface="Tw Cen MT"/>
              </a:rPr>
              <a:t>increase </a:t>
            </a:r>
            <a:r>
              <a:rPr sz="2600" dirty="0">
                <a:latin typeface="Tw Cen MT"/>
                <a:cs typeface="Tw Cen MT"/>
              </a:rPr>
              <a:t>the sensitivity of </a:t>
            </a:r>
            <a:r>
              <a:rPr sz="2600" spc="-10" dirty="0">
                <a:latin typeface="Tw Cen MT"/>
                <a:cs typeface="Tw Cen MT"/>
              </a:rPr>
              <a:t>GABA </a:t>
            </a:r>
            <a:r>
              <a:rPr sz="2600" dirty="0">
                <a:latin typeface="Tw Cen MT"/>
                <a:cs typeface="Tw Cen MT"/>
              </a:rPr>
              <a:t>receptors to the 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neurotransmitter </a:t>
            </a:r>
            <a:r>
              <a:rPr sz="2600" spc="-10" dirty="0">
                <a:latin typeface="Tw Cen MT"/>
                <a:cs typeface="Tw Cen MT"/>
              </a:rPr>
              <a:t>GABA </a:t>
            </a:r>
            <a:r>
              <a:rPr sz="2600" spc="-5" dirty="0">
                <a:latin typeface="Tw Cen MT"/>
                <a:cs typeface="Tw Cen MT"/>
              </a:rPr>
              <a:t>prolonging </a:t>
            </a:r>
            <a:r>
              <a:rPr sz="2600" dirty="0">
                <a:latin typeface="Tw Cen MT"/>
                <a:cs typeface="Tw Cen MT"/>
              </a:rPr>
              <a:t>the inhibitory </a:t>
            </a:r>
            <a:r>
              <a:rPr sz="2600" spc="10" dirty="0">
                <a:latin typeface="Tw Cen MT"/>
                <a:cs typeface="Tw Cen MT"/>
              </a:rPr>
              <a:t>chloride </a:t>
            </a:r>
            <a:r>
              <a:rPr sz="2600" dirty="0">
                <a:latin typeface="Tw Cen MT"/>
                <a:cs typeface="Tw Cen MT"/>
              </a:rPr>
              <a:t>ion 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current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after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GABA </a:t>
            </a:r>
            <a:r>
              <a:rPr sz="2600" spc="-15" dirty="0">
                <a:latin typeface="Tw Cen MT"/>
                <a:cs typeface="Tw Cen MT"/>
              </a:rPr>
              <a:t>release,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reducing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the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postsynaptic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neurons </a:t>
            </a:r>
            <a:r>
              <a:rPr sz="2600" spc="-70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excitability</a:t>
            </a:r>
            <a:endParaRPr sz="2600" dirty="0">
              <a:latin typeface="Tw Cen MT"/>
              <a:cs typeface="Tw Cen MT"/>
            </a:endParaRPr>
          </a:p>
          <a:p>
            <a:pPr marL="652780" marR="857885" indent="-274320">
              <a:lnSpc>
                <a:spcPct val="100000"/>
              </a:lnSpc>
              <a:spcBef>
                <a:spcPts val="600"/>
              </a:spcBef>
            </a:pPr>
            <a:r>
              <a:rPr sz="2600" dirty="0" smtClean="0">
                <a:latin typeface="Tw Cen MT"/>
                <a:cs typeface="Tw Cen MT"/>
              </a:rPr>
              <a:t>Anesthetics</a:t>
            </a:r>
            <a:r>
              <a:rPr sz="2600" spc="-40" dirty="0" smtClean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increase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the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activity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the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inhibitory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spc="-25" dirty="0">
                <a:latin typeface="Tw Cen MT"/>
                <a:cs typeface="Tw Cen MT"/>
              </a:rPr>
              <a:t>glycine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receptors</a:t>
            </a:r>
            <a:r>
              <a:rPr sz="2600" spc="-6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</a:t>
            </a:r>
            <a:r>
              <a:rPr sz="2600" dirty="0">
                <a:latin typeface="Tw Cen MT"/>
                <a:cs typeface="Tw Cen MT"/>
              </a:rPr>
              <a:t> the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spinal motor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neuron</a:t>
            </a:r>
            <a:endParaRPr sz="2600" dirty="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2600" dirty="0" smtClean="0">
                <a:latin typeface="Tw Cen MT"/>
                <a:cs typeface="Tw Cen MT"/>
              </a:rPr>
              <a:t>Anesthetics</a:t>
            </a:r>
            <a:r>
              <a:rPr sz="2600" spc="-45" dirty="0" smtClean="0">
                <a:latin typeface="Tw Cen MT"/>
                <a:cs typeface="Tw Cen MT"/>
              </a:rPr>
              <a:t> </a:t>
            </a:r>
            <a:r>
              <a:rPr sz="2600" spc="10" dirty="0">
                <a:latin typeface="Tw Cen MT"/>
                <a:cs typeface="Tw Cen MT"/>
              </a:rPr>
              <a:t>block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excitatory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postsynaptic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nicotinic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currents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2305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Halothane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24352"/>
            <a:ext cx="8782050" cy="34036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6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25" dirty="0">
                <a:latin typeface="Tw Cen MT"/>
                <a:cs typeface="Tw Cen MT"/>
              </a:rPr>
              <a:t>Potent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anesthetic,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-15" dirty="0">
                <a:latin typeface="Tw Cen MT"/>
                <a:cs typeface="Tw Cen MT"/>
              </a:rPr>
              <a:t>weak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analgesic.</a:t>
            </a:r>
            <a:endParaRPr sz="2900" dirty="0">
              <a:latin typeface="Tw Cen MT"/>
              <a:cs typeface="Tw Cen MT"/>
            </a:endParaRPr>
          </a:p>
          <a:p>
            <a:pPr marL="332740" marR="1457325" indent="-320040">
              <a:lnSpc>
                <a:spcPct val="100000"/>
              </a:lnSpc>
              <a:spcBef>
                <a:spcPts val="7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Administered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with </a:t>
            </a:r>
            <a:r>
              <a:rPr sz="2900" spc="-10" dirty="0">
                <a:latin typeface="Tw Cen MT"/>
                <a:cs typeface="Tw Cen MT"/>
              </a:rPr>
              <a:t>nitrous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35" dirty="0">
                <a:latin typeface="Tw Cen MT"/>
                <a:cs typeface="Tw Cen MT"/>
              </a:rPr>
              <a:t>oxide,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opioids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or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local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anesthetics</a:t>
            </a: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Adverse</a:t>
            </a:r>
            <a:r>
              <a:rPr sz="2900" spc="-5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effects</a:t>
            </a:r>
          </a:p>
          <a:p>
            <a:pPr marL="378460">
              <a:lnSpc>
                <a:spcPct val="100000"/>
              </a:lnSpc>
              <a:spcBef>
                <a:spcPts val="615"/>
              </a:spcBef>
            </a:pPr>
            <a:r>
              <a:rPr sz="1800" spc="20" dirty="0" smtClean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Cardiac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effects: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spc="-15" dirty="0">
                <a:latin typeface="Tw Cen MT"/>
                <a:cs typeface="Tw Cen MT"/>
              </a:rPr>
              <a:t>Bradycardia</a:t>
            </a:r>
            <a:endParaRPr sz="2600" dirty="0">
              <a:latin typeface="Tw Cen MT"/>
              <a:cs typeface="Tw Cen MT"/>
            </a:endParaRPr>
          </a:p>
          <a:p>
            <a:pPr marL="652780" marR="5080" indent="-274320">
              <a:lnSpc>
                <a:spcPct val="100000"/>
              </a:lnSpc>
              <a:spcBef>
                <a:spcPts val="600"/>
              </a:spcBef>
            </a:pPr>
            <a:r>
              <a:rPr sz="2600" dirty="0" smtClean="0">
                <a:latin typeface="Tw Cen MT"/>
                <a:cs typeface="Tw Cen MT"/>
              </a:rPr>
              <a:t>Malignant</a:t>
            </a:r>
            <a:r>
              <a:rPr sz="2600" spc="-25" dirty="0" smtClean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hyperthermia: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rare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life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threatening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condition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spc="-40" dirty="0">
                <a:latin typeface="Tw Cen MT"/>
                <a:cs typeface="Tw Cen MT"/>
              </a:rPr>
              <a:t>if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untreated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would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cause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circulatory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collapse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 death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18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Inhaled</a:t>
            </a:r>
            <a:r>
              <a:rPr sz="4400" b="0" spc="-7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anesthetics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387" y="1524352"/>
            <a:ext cx="2286635" cy="26797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79730" algn="just">
              <a:lnSpc>
                <a:spcPct val="120200"/>
              </a:lnSpc>
              <a:spcBef>
                <a:spcPts val="9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 </a:t>
            </a:r>
            <a:r>
              <a:rPr sz="2900" spc="-5" dirty="0">
                <a:latin typeface="Tw Cen MT"/>
                <a:cs typeface="Tw Cen MT"/>
              </a:rPr>
              <a:t>Desflurane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1750" spc="285" dirty="0" smtClean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2900" dirty="0" smtClean="0">
                <a:latin typeface="Tw Cen MT"/>
                <a:cs typeface="Tw Cen MT"/>
              </a:rPr>
              <a:t>Halothane </a:t>
            </a:r>
            <a:r>
              <a:rPr sz="2900" spc="-785" dirty="0" smtClean="0">
                <a:latin typeface="Tw Cen MT"/>
                <a:cs typeface="Tw Cen MT"/>
              </a:rPr>
              <a:t> </a:t>
            </a: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4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Isoflurane</a:t>
            </a:r>
            <a:endParaRPr sz="2900" dirty="0">
              <a:latin typeface="Tw Cen MT"/>
              <a:cs typeface="Tw Cen MT"/>
            </a:endParaRP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Nitrous</a:t>
            </a:r>
            <a:r>
              <a:rPr sz="2900" spc="-20" dirty="0">
                <a:latin typeface="Tw Cen MT"/>
                <a:cs typeface="Tw Cen MT"/>
              </a:rPr>
              <a:t> oxide</a:t>
            </a:r>
            <a:endParaRPr sz="2900" dirty="0">
              <a:latin typeface="Tw Cen MT"/>
              <a:cs typeface="Tw Cen MT"/>
            </a:endParaRPr>
          </a:p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0" dirty="0">
                <a:latin typeface="Tw Cen MT"/>
                <a:cs typeface="Tw Cen MT"/>
              </a:rPr>
              <a:t>Sevoflurane</a:t>
            </a:r>
            <a:endParaRPr sz="2900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420306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5810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Intravenous</a:t>
            </a:r>
            <a:r>
              <a:rPr sz="4400" spc="-55" dirty="0">
                <a:solidFill>
                  <a:srgbClr val="242852"/>
                </a:solidFill>
              </a:rPr>
              <a:t> </a:t>
            </a:r>
            <a:r>
              <a:rPr sz="4400" dirty="0">
                <a:solidFill>
                  <a:srgbClr val="242852"/>
                </a:solidFill>
              </a:rPr>
              <a:t>Anesthetics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612138"/>
            <a:ext cx="8407400" cy="3034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4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Used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situations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that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require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short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duration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anesthesia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(outpatient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surgery)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14" dirty="0">
                <a:latin typeface="Tw Cen MT"/>
                <a:cs typeface="Tw Cen MT"/>
              </a:rPr>
              <a:t>To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supplement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inhalation </a:t>
            </a:r>
            <a:r>
              <a:rPr sz="2900" dirty="0">
                <a:latin typeface="Tw Cen MT"/>
                <a:cs typeface="Tw Cen MT"/>
              </a:rPr>
              <a:t>anesthetics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Primarily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used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as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adjuncts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</a:t>
            </a:r>
            <a:r>
              <a:rPr sz="2900" spc="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inhalationals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Administered</a:t>
            </a:r>
            <a:r>
              <a:rPr sz="2900" spc="-4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first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6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20" dirty="0">
                <a:latin typeface="Tw Cen MT"/>
                <a:cs typeface="Tw Cen MT"/>
              </a:rPr>
              <a:t>Rapidly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induce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unconsciousness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33286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IV</a:t>
            </a:r>
            <a:r>
              <a:rPr sz="4400" spc="-70" dirty="0">
                <a:solidFill>
                  <a:srgbClr val="242852"/>
                </a:solidFill>
              </a:rPr>
              <a:t> </a:t>
            </a:r>
            <a:r>
              <a:rPr sz="4400" dirty="0">
                <a:solidFill>
                  <a:srgbClr val="242852"/>
                </a:solidFill>
              </a:rPr>
              <a:t>Anesthetics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-29552" y="1447800"/>
            <a:ext cx="9135664" cy="5546903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>
                <a:latin typeface="Tw Cen MT"/>
                <a:cs typeface="Tw Cen MT"/>
              </a:rPr>
              <a:t>Barbiturate</a:t>
            </a:r>
            <a:endParaRPr sz="2800" dirty="0">
              <a:latin typeface="Tw Cen MT"/>
              <a:cs typeface="Tw Cen MT"/>
            </a:endParaRPr>
          </a:p>
          <a:p>
            <a:pPr marL="332740">
              <a:lnSpc>
                <a:spcPts val="2550"/>
              </a:lnSpc>
              <a:spcBef>
                <a:spcPts val="290"/>
              </a:spcBef>
            </a:pPr>
            <a:r>
              <a:rPr sz="2200" spc="-5" dirty="0">
                <a:latin typeface="Tw Cen MT"/>
                <a:cs typeface="Tw Cen MT"/>
              </a:rPr>
              <a:t>-</a:t>
            </a:r>
            <a:r>
              <a:rPr sz="2200" spc="-5" dirty="0" smtClean="0">
                <a:latin typeface="Tw Cen MT"/>
                <a:cs typeface="Tw Cen MT"/>
              </a:rPr>
              <a:t>Thiopental-</a:t>
            </a:r>
            <a:r>
              <a:rPr sz="2200" spc="25" dirty="0" smtClean="0">
                <a:latin typeface="Tw Cen MT"/>
                <a:cs typeface="Tw Cen MT"/>
              </a:rPr>
              <a:t> </a:t>
            </a:r>
            <a:r>
              <a:rPr sz="2200" spc="-10" dirty="0" smtClean="0">
                <a:latin typeface="Tw Cen MT"/>
                <a:cs typeface="Tw Cen MT"/>
              </a:rPr>
              <a:t>rapid</a:t>
            </a:r>
            <a:r>
              <a:rPr sz="2200" spc="20" dirty="0" smtClean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onset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and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potent,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but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no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analgesia</a:t>
            </a:r>
            <a:endParaRPr sz="2200" dirty="0">
              <a:latin typeface="Tw Cen MT"/>
              <a:cs typeface="Tw Cen MT"/>
            </a:endParaRPr>
          </a:p>
          <a:p>
            <a:pPr marL="12700">
              <a:lnSpc>
                <a:spcPts val="3270"/>
              </a:lnSpc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>
                <a:latin typeface="Tw Cen MT"/>
                <a:cs typeface="Tw Cen MT"/>
              </a:rPr>
              <a:t>Benzodiazepines</a:t>
            </a:r>
            <a:endParaRPr sz="2800" dirty="0">
              <a:latin typeface="Tw Cen MT"/>
              <a:cs typeface="Tw Cen MT"/>
            </a:endParaRPr>
          </a:p>
          <a:p>
            <a:pPr marL="332740">
              <a:lnSpc>
                <a:spcPts val="2510"/>
              </a:lnSpc>
              <a:spcBef>
                <a:spcPts val="335"/>
              </a:spcBef>
            </a:pPr>
            <a:r>
              <a:rPr sz="2200" spc="-5" dirty="0">
                <a:latin typeface="Tw Cen MT"/>
                <a:cs typeface="Tw Cen MT"/>
              </a:rPr>
              <a:t>-Diazepam,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Lorazepam,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Midazolam-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produce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sedation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but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not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analgesia;</a:t>
            </a:r>
            <a:endParaRPr sz="2200" dirty="0">
              <a:latin typeface="Tw Cen MT"/>
              <a:cs typeface="Tw Cen MT"/>
            </a:endParaRPr>
          </a:p>
          <a:p>
            <a:pPr marL="332740">
              <a:lnSpc>
                <a:spcPts val="2400"/>
              </a:lnSpc>
            </a:pPr>
            <a:r>
              <a:rPr sz="2200" spc="-10" dirty="0">
                <a:latin typeface="Tw Cen MT"/>
                <a:cs typeface="Tw Cen MT"/>
              </a:rPr>
              <a:t>produce</a:t>
            </a:r>
            <a:r>
              <a:rPr sz="2200" spc="-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amnesia</a:t>
            </a:r>
            <a:endParaRPr sz="2200" dirty="0">
              <a:latin typeface="Tw Cen MT"/>
              <a:cs typeface="Tw Cen MT"/>
            </a:endParaRPr>
          </a:p>
          <a:p>
            <a:pPr marL="12700">
              <a:lnSpc>
                <a:spcPts val="3250"/>
              </a:lnSpc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 smtClean="0">
                <a:latin typeface="Tw Cen MT"/>
                <a:cs typeface="Tw Cen MT"/>
              </a:rPr>
              <a:t>Opioids</a:t>
            </a:r>
            <a:r>
              <a:rPr sz="2200" spc="-5" dirty="0" smtClean="0">
                <a:latin typeface="Tw Cen MT"/>
                <a:cs typeface="Tw Cen MT"/>
              </a:rPr>
              <a:t>-</a:t>
            </a:r>
            <a:r>
              <a:rPr sz="2200" spc="-5" dirty="0">
                <a:latin typeface="Tw Cen MT"/>
                <a:cs typeface="Tw Cen MT"/>
              </a:rPr>
              <a:t>Fentanyl-good</a:t>
            </a:r>
            <a:r>
              <a:rPr sz="220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analgesia;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20" dirty="0">
                <a:latin typeface="Tw Cen MT"/>
                <a:cs typeface="Tw Cen MT"/>
              </a:rPr>
              <a:t>for</a:t>
            </a:r>
            <a:r>
              <a:rPr sz="2200" spc="1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intra-operative</a:t>
            </a:r>
            <a:r>
              <a:rPr sz="2200" spc="4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pain</a:t>
            </a:r>
            <a:endParaRPr sz="2200" dirty="0">
              <a:latin typeface="Tw Cen MT"/>
              <a:cs typeface="Tw Cen MT"/>
            </a:endParaRPr>
          </a:p>
          <a:p>
            <a:pPr marL="12700">
              <a:lnSpc>
                <a:spcPts val="3225"/>
              </a:lnSpc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15" dirty="0" smtClean="0">
                <a:latin typeface="Tw Cen MT"/>
                <a:cs typeface="Tw Cen MT"/>
              </a:rPr>
              <a:t>Propofol</a:t>
            </a:r>
            <a:r>
              <a:rPr lang="x-none" sz="2800" dirty="0">
                <a:latin typeface="Tw Cen MT"/>
                <a:cs typeface="Tw Cen MT"/>
              </a:rPr>
              <a:t> </a:t>
            </a:r>
            <a:r>
              <a:rPr sz="2200" spc="-5" dirty="0" smtClean="0">
                <a:latin typeface="Tw Cen MT"/>
                <a:cs typeface="Tw Cen MT"/>
              </a:rPr>
              <a:t>-</a:t>
            </a:r>
            <a:r>
              <a:rPr sz="2200" spc="-5" dirty="0">
                <a:latin typeface="Tw Cen MT"/>
                <a:cs typeface="Tw Cen MT"/>
              </a:rPr>
              <a:t>Commonly</a:t>
            </a:r>
            <a:r>
              <a:rPr sz="220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used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20" dirty="0">
                <a:latin typeface="Tw Cen MT"/>
                <a:cs typeface="Tw Cen MT"/>
              </a:rPr>
              <a:t>for</a:t>
            </a:r>
            <a:r>
              <a:rPr sz="2200" spc="2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sedation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during</a:t>
            </a:r>
            <a:r>
              <a:rPr sz="2200" spc="20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procedures</a:t>
            </a:r>
            <a:r>
              <a:rPr sz="2200" spc="40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or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in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5" dirty="0">
                <a:latin typeface="Tw Cen MT"/>
                <a:cs typeface="Tw Cen MT"/>
              </a:rPr>
              <a:t>the</a:t>
            </a:r>
            <a:r>
              <a:rPr sz="2200" spc="15" dirty="0">
                <a:latin typeface="Tw Cen MT"/>
                <a:cs typeface="Tw Cen MT"/>
              </a:rPr>
              <a:t> </a:t>
            </a:r>
            <a:r>
              <a:rPr sz="2200" spc="-10" dirty="0" smtClean="0">
                <a:latin typeface="Tw Cen MT"/>
                <a:cs typeface="Tw Cen MT"/>
              </a:rPr>
              <a:t>ICU</a:t>
            </a:r>
            <a:endParaRPr lang="x-none" sz="2200" spc="-10" dirty="0" smtClean="0">
              <a:latin typeface="Tw Cen MT"/>
              <a:cs typeface="Tw Cen MT"/>
            </a:endParaRPr>
          </a:p>
          <a:p>
            <a:pPr marL="332740">
              <a:lnSpc>
                <a:spcPts val="2445"/>
              </a:lnSpc>
            </a:pPr>
            <a:endParaRPr lang="es-ES_tradnl" altLang="ja-JP" sz="2800" spc="-15" dirty="0" smtClean="0">
              <a:latin typeface="Tw Cen MT"/>
              <a:cs typeface="Tw Cen MT"/>
            </a:endParaRPr>
          </a:p>
          <a:p>
            <a:pPr marL="331788" indent="-331788">
              <a:lnSpc>
                <a:spcPts val="2445"/>
              </a:lnSpc>
            </a:pPr>
            <a:r>
              <a:rPr lang="en-US" altLang="ja-JP" sz="1650" spc="305" dirty="0" smtClean="0">
                <a:solidFill>
                  <a:srgbClr val="297FD5"/>
                </a:solidFill>
                <a:latin typeface="Arial"/>
                <a:cs typeface="Arial"/>
              </a:rPr>
              <a:t>D </a:t>
            </a:r>
            <a:r>
              <a:rPr lang="es-ES_tradnl" altLang="ja-JP" sz="2800" spc="-15" dirty="0" err="1" smtClean="0">
                <a:latin typeface="Tw Cen MT"/>
                <a:cs typeface="Tw Cen MT"/>
              </a:rPr>
              <a:t>Etomidate</a:t>
            </a:r>
            <a:endParaRPr lang="es-ES_tradnl" altLang="ja-JP" sz="2800" spc="-15" dirty="0" smtClean="0">
              <a:latin typeface="Tw Cen MT"/>
              <a:cs typeface="Tw Cen MT"/>
            </a:endParaRPr>
          </a:p>
          <a:p>
            <a:pPr marL="331788" indent="-68263">
              <a:lnSpc>
                <a:spcPts val="2445"/>
              </a:lnSpc>
              <a:buFontTx/>
              <a:buChar char="-"/>
            </a:pPr>
            <a:r>
              <a:rPr lang="en-US" altLang="ja-JP" sz="2200" spc="-5" dirty="0" smtClean="0">
                <a:latin typeface="Tw Cen MT"/>
                <a:cs typeface="Tw Cen MT"/>
              </a:rPr>
              <a:t>a </a:t>
            </a:r>
            <a:r>
              <a:rPr lang="en-US" altLang="ja-JP" sz="2200" spc="-5" dirty="0">
                <a:latin typeface="Tw Cen MT"/>
                <a:cs typeface="Tw Cen MT"/>
              </a:rPr>
              <a:t>potent hypnotic agent used for induction of surgical anesthesia. Unconsciousness develops rapidly and lasts about 5 minutes. </a:t>
            </a:r>
            <a:r>
              <a:rPr lang="en-US" altLang="ja-JP" sz="2200" spc="-5" dirty="0" smtClean="0">
                <a:latin typeface="Tw Cen MT"/>
                <a:cs typeface="Tw Cen MT"/>
              </a:rPr>
              <a:t>no </a:t>
            </a:r>
            <a:r>
              <a:rPr lang="en-US" altLang="ja-JP" sz="2200" spc="-5" dirty="0">
                <a:latin typeface="Tw Cen MT"/>
                <a:cs typeface="Tw Cen MT"/>
              </a:rPr>
              <a:t>analgesic action </a:t>
            </a:r>
          </a:p>
          <a:p>
            <a:pPr marL="332740">
              <a:lnSpc>
                <a:spcPts val="2445"/>
              </a:lnSpc>
            </a:pPr>
            <a:endParaRPr sz="2200" dirty="0">
              <a:latin typeface="Tw Cen MT"/>
              <a:cs typeface="Tw Cen MT"/>
            </a:endParaRPr>
          </a:p>
          <a:p>
            <a:pPr marL="12700">
              <a:lnSpc>
                <a:spcPts val="3050"/>
              </a:lnSpc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 smtClean="0">
                <a:latin typeface="Tw Cen MT"/>
                <a:cs typeface="Tw Cen MT"/>
              </a:rPr>
              <a:t>Ketamine</a:t>
            </a:r>
            <a:r>
              <a:rPr lang="x-none" sz="2800" dirty="0">
                <a:latin typeface="Tw Cen MT"/>
                <a:cs typeface="Tw Cen MT"/>
              </a:rPr>
              <a:t> </a:t>
            </a:r>
            <a:r>
              <a:rPr sz="2800" spc="-15" dirty="0" smtClean="0">
                <a:latin typeface="Tw Cen MT"/>
                <a:cs typeface="Tw Cen MT"/>
              </a:rPr>
              <a:t>-</a:t>
            </a:r>
            <a:r>
              <a:rPr lang="x-none" sz="2200" spc="-5" dirty="0">
                <a:latin typeface="Tw Cen MT"/>
                <a:cs typeface="Tw Cen MT"/>
              </a:rPr>
              <a:t>G</a:t>
            </a:r>
            <a:r>
              <a:rPr sz="2200" spc="-5" dirty="0" smtClean="0">
                <a:latin typeface="Tw Cen MT"/>
                <a:cs typeface="Tw Cen MT"/>
              </a:rPr>
              <a:t>ood</a:t>
            </a:r>
            <a:r>
              <a:rPr sz="2200" spc="5" dirty="0" smtClean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analgesia,</a:t>
            </a:r>
            <a:r>
              <a:rPr sz="2200" spc="35" dirty="0">
                <a:latin typeface="Tw Cen MT"/>
                <a:cs typeface="Tw Cen MT"/>
              </a:rPr>
              <a:t> </a:t>
            </a:r>
            <a:r>
              <a:rPr sz="2200" spc="-10" dirty="0">
                <a:latin typeface="Tw Cen MT"/>
                <a:cs typeface="Tw Cen MT"/>
              </a:rPr>
              <a:t>produces</a:t>
            </a:r>
            <a:r>
              <a:rPr sz="2200" spc="30" dirty="0">
                <a:latin typeface="Tw Cen MT"/>
                <a:cs typeface="Tw Cen MT"/>
              </a:rPr>
              <a:t> </a:t>
            </a:r>
            <a:r>
              <a:rPr sz="2200" spc="-5" dirty="0" smtClean="0">
                <a:latin typeface="Tw Cen MT"/>
                <a:cs typeface="Tw Cen MT"/>
              </a:rPr>
              <a:t>delusions</a:t>
            </a:r>
            <a:endParaRPr lang="x-none" sz="2200" spc="-5" dirty="0" smtClean="0">
              <a:latin typeface="Tw Cen MT"/>
              <a:cs typeface="Tw Cen MT"/>
            </a:endParaRPr>
          </a:p>
          <a:p>
            <a:pPr marL="332740">
              <a:lnSpc>
                <a:spcPts val="3204"/>
              </a:lnSpc>
            </a:pPr>
            <a:endParaRPr lang="x-none" sz="2200" spc="-5" dirty="0" smtClean="0">
              <a:latin typeface="Tw Cen MT"/>
              <a:cs typeface="Tw Cen MT"/>
            </a:endParaRPr>
          </a:p>
          <a:p>
            <a:pPr marL="332740">
              <a:lnSpc>
                <a:spcPts val="3204"/>
              </a:lnSpc>
            </a:pPr>
            <a:endParaRPr sz="2200" dirty="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0309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Local</a:t>
            </a:r>
            <a:r>
              <a:rPr sz="4400" spc="-70" dirty="0">
                <a:solidFill>
                  <a:srgbClr val="242852"/>
                </a:solidFill>
              </a:rPr>
              <a:t> </a:t>
            </a:r>
            <a:r>
              <a:rPr sz="4400" dirty="0">
                <a:solidFill>
                  <a:srgbClr val="242852"/>
                </a:solidFill>
              </a:rPr>
              <a:t>Anesthetics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2210536"/>
            <a:ext cx="8166100" cy="214884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Amides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(lidocaine)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and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esters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(procaine)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9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Stop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axonal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conduction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9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10" dirty="0">
                <a:latin typeface="Tw Cen MT"/>
                <a:cs typeface="Tw Cen MT"/>
              </a:rPr>
              <a:t>Block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sodium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channels</a:t>
            </a:r>
            <a:endParaRPr sz="29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Causes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rapid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loss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sensation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</a:t>
            </a:r>
            <a:r>
              <a:rPr sz="290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limited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part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75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body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153365"/>
            <a:ext cx="58820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Pre-anesthetic</a:t>
            </a:r>
            <a:r>
              <a:rPr sz="4400" b="0" spc="-13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medications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40" y="1537461"/>
            <a:ext cx="8864600" cy="5120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marR="22225" indent="-320040">
              <a:lnSpc>
                <a:spcPct val="100000"/>
              </a:lnSpc>
              <a:spcBef>
                <a:spcPts val="100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10" dirty="0">
                <a:latin typeface="Tw Cen MT"/>
                <a:cs typeface="Tw Cen MT"/>
              </a:rPr>
              <a:t>Serve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to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calm the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patient,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relieve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</a:t>
            </a:r>
            <a:r>
              <a:rPr sz="2700" spc="15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pain</a:t>
            </a:r>
            <a:r>
              <a:rPr sz="2700" dirty="0">
                <a:latin typeface="Tw Cen MT"/>
                <a:cs typeface="Tw Cen MT"/>
              </a:rPr>
              <a:t> and </a:t>
            </a:r>
            <a:r>
              <a:rPr sz="2700" spc="-10" dirty="0">
                <a:latin typeface="Tw Cen MT"/>
                <a:cs typeface="Tw Cen MT"/>
              </a:rPr>
              <a:t>protect</a:t>
            </a:r>
            <a:r>
              <a:rPr sz="2700" dirty="0">
                <a:latin typeface="Tw Cen MT"/>
                <a:cs typeface="Tw Cen MT"/>
              </a:rPr>
              <a:t> </a:t>
            </a:r>
            <a:r>
              <a:rPr sz="2700" spc="-10" dirty="0">
                <a:latin typeface="Tw Cen MT"/>
                <a:cs typeface="Tw Cen MT"/>
              </a:rPr>
              <a:t>against </a:t>
            </a:r>
            <a:r>
              <a:rPr sz="2700" spc="-725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undesirable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effects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anesthetics or the surgical</a:t>
            </a:r>
            <a:r>
              <a:rPr sz="2700" spc="-10" dirty="0">
                <a:latin typeface="Tw Cen MT"/>
                <a:cs typeface="Tw Cen MT"/>
              </a:rPr>
              <a:t> </a:t>
            </a:r>
            <a:r>
              <a:rPr sz="2700" spc="-5" dirty="0">
                <a:latin typeface="Tw Cen MT"/>
                <a:cs typeface="Tw Cen MT"/>
              </a:rPr>
              <a:t>procedure</a:t>
            </a:r>
            <a:endParaRPr sz="27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2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Antacids (neutralize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10" dirty="0">
                <a:latin typeface="Tw Cen MT"/>
                <a:cs typeface="Tw Cen MT"/>
              </a:rPr>
              <a:t>stomach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acidity)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H</a:t>
            </a:r>
            <a:r>
              <a:rPr sz="2000" dirty="0">
                <a:latin typeface="Tw Cen MT"/>
                <a:cs typeface="Tw Cen MT"/>
              </a:rPr>
              <a:t>2</a:t>
            </a:r>
            <a:r>
              <a:rPr sz="2000" spc="1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blockers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famotidine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(Reduce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gastric</a:t>
            </a:r>
            <a:r>
              <a:rPr sz="2400" dirty="0">
                <a:latin typeface="Tw Cen MT"/>
                <a:cs typeface="Tw Cen MT"/>
              </a:rPr>
              <a:t> acidity)</a:t>
            </a:r>
            <a:endParaRPr sz="2400">
              <a:latin typeface="Tw Cen MT"/>
              <a:cs typeface="Tw Cen MT"/>
            </a:endParaRPr>
          </a:p>
          <a:p>
            <a:pPr marL="652780" marR="752475" indent="-274320">
              <a:lnSpc>
                <a:spcPct val="100000"/>
              </a:lnSpc>
              <a:spcBef>
                <a:spcPts val="60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1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5" dirty="0">
                <a:latin typeface="Tw Cen MT"/>
                <a:cs typeface="Tw Cen MT"/>
              </a:rPr>
              <a:t>Anticholinergics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glycopyrrolate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(Prevent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bradycardia</a:t>
            </a:r>
            <a:r>
              <a:rPr sz="2400" spc="20" dirty="0">
                <a:latin typeface="Tw Cen MT"/>
                <a:cs typeface="Tw Cen MT"/>
              </a:rPr>
              <a:t> </a:t>
            </a:r>
            <a:r>
              <a:rPr sz="2400" spc="-25" dirty="0">
                <a:latin typeface="Tw Cen MT"/>
                <a:cs typeface="Tw Cen MT"/>
              </a:rPr>
              <a:t>and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secretion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7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fluids)</a:t>
            </a:r>
            <a:endParaRPr sz="2400">
              <a:latin typeface="Tw Cen MT"/>
              <a:cs typeface="Tw Cen MT"/>
            </a:endParaRPr>
          </a:p>
          <a:p>
            <a:pPr marL="652780" marR="5080" indent="-274320">
              <a:lnSpc>
                <a:spcPct val="100000"/>
              </a:lnSpc>
              <a:spcBef>
                <a:spcPts val="60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4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Antiemetics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ondansetron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(Prevent </a:t>
            </a:r>
            <a:r>
              <a:rPr sz="2400" spc="-5" dirty="0">
                <a:latin typeface="Tw Cen MT"/>
                <a:cs typeface="Tw Cen MT"/>
              </a:rPr>
              <a:t>aspiration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80" dirty="0">
                <a:latin typeface="Tw Cen MT"/>
                <a:cs typeface="Tw Cen MT"/>
              </a:rPr>
              <a:t> </a:t>
            </a:r>
            <a:r>
              <a:rPr sz="2400" spc="10" dirty="0">
                <a:latin typeface="Tw Cen MT"/>
                <a:cs typeface="Tw Cen MT"/>
              </a:rPr>
              <a:t>stomach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contents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postsurgical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nausea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 </a:t>
            </a:r>
            <a:r>
              <a:rPr sz="2400" spc="-5" dirty="0">
                <a:latin typeface="Tw Cen MT"/>
                <a:cs typeface="Tw Cen MT"/>
              </a:rPr>
              <a:t>vomiting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and)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650" spc="16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4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Antihistamine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diphenhydramine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(Prevent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allergic </a:t>
            </a:r>
            <a:r>
              <a:rPr sz="2400" spc="-5" dirty="0">
                <a:latin typeface="Tw Cen MT"/>
                <a:cs typeface="Tw Cen MT"/>
              </a:rPr>
              <a:t>reactions)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4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Benzodiazepines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spc="-5" dirty="0">
                <a:latin typeface="Tw Cen MT"/>
                <a:cs typeface="Tw Cen MT"/>
              </a:rPr>
              <a:t> diazepam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(Relieve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anxiety)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Opioids </a:t>
            </a:r>
            <a:r>
              <a:rPr sz="2400" spc="-15" dirty="0">
                <a:latin typeface="Tw Cen MT"/>
                <a:cs typeface="Tw Cen MT"/>
              </a:rPr>
              <a:t>like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fentanyl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(Provide analgesia)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0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Neuromuscular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blockers (Facilitate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intubation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relaxation)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34365"/>
            <a:ext cx="40278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Local</a:t>
            </a:r>
            <a:r>
              <a:rPr sz="4400" spc="-95" dirty="0">
                <a:solidFill>
                  <a:srgbClr val="242852"/>
                </a:solidFill>
              </a:rPr>
              <a:t> </a:t>
            </a:r>
            <a:r>
              <a:rPr sz="4400" dirty="0">
                <a:solidFill>
                  <a:srgbClr val="242852"/>
                </a:solidFill>
              </a:rPr>
              <a:t>Anesthetics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529841"/>
            <a:ext cx="8890000" cy="533400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32740" marR="384175" indent="-320040">
              <a:lnSpc>
                <a:spcPct val="80000"/>
              </a:lnSpc>
              <a:spcBef>
                <a:spcPts val="80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30" dirty="0">
                <a:latin typeface="Tw Cen MT"/>
                <a:cs typeface="Tw Cen MT"/>
              </a:rPr>
              <a:t>They</a:t>
            </a:r>
            <a:r>
              <a:rPr sz="2900" spc="1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reversibly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block</a:t>
            </a:r>
            <a:r>
              <a:rPr sz="2900" spc="-5" dirty="0">
                <a:latin typeface="Tw Cen MT"/>
                <a:cs typeface="Tw Cen MT"/>
              </a:rPr>
              <a:t> impulse</a:t>
            </a:r>
            <a:r>
              <a:rPr sz="2900" dirty="0">
                <a:latin typeface="Tw Cen MT"/>
                <a:cs typeface="Tw Cen MT"/>
              </a:rPr>
              <a:t> conduction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along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nerve </a:t>
            </a:r>
            <a:r>
              <a:rPr sz="2900" spc="15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axons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that utilize sodium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channels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</a:t>
            </a:r>
            <a:r>
              <a:rPr sz="2900" spc="-10" dirty="0">
                <a:latin typeface="Tw Cen MT"/>
                <a:cs typeface="Tw Cen MT"/>
              </a:rPr>
              <a:t>generate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 action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potential.</a:t>
            </a:r>
            <a:endParaRPr sz="2900">
              <a:latin typeface="Tw Cen MT"/>
              <a:cs typeface="Tw Cen MT"/>
            </a:endParaRPr>
          </a:p>
          <a:p>
            <a:pPr marL="332740" marR="5080" indent="-320040">
              <a:lnSpc>
                <a:spcPct val="80000"/>
              </a:lnSpc>
              <a:spcBef>
                <a:spcPts val="69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Cocaine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40" dirty="0">
                <a:latin typeface="Tw Cen MT"/>
                <a:cs typeface="Tw Cen MT"/>
              </a:rPr>
              <a:t>was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 first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30" dirty="0">
                <a:latin typeface="Tw Cen MT"/>
                <a:cs typeface="Tw Cen MT"/>
              </a:rPr>
              <a:t>such</a:t>
            </a:r>
            <a:r>
              <a:rPr sz="2900" spc="-10" dirty="0">
                <a:latin typeface="Tw Cen MT"/>
                <a:cs typeface="Tw Cen MT"/>
              </a:rPr>
              <a:t> agent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used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but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then abandoned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due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its addictive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properties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00">
              <a:latin typeface="Tw Cen MT"/>
              <a:cs typeface="Tw Cen MT"/>
            </a:endParaRPr>
          </a:p>
          <a:p>
            <a:pPr marL="927100">
              <a:lnSpc>
                <a:spcPct val="100000"/>
              </a:lnSpc>
            </a:pPr>
            <a:r>
              <a:rPr sz="2900" dirty="0">
                <a:latin typeface="Tw Cen MT"/>
                <a:cs typeface="Tw Cen MT"/>
              </a:rPr>
              <a:t>Short-acting-procaine</a:t>
            </a:r>
            <a:r>
              <a:rPr sz="2900" spc="-6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(1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hour)</a:t>
            </a:r>
            <a:endParaRPr sz="2900">
              <a:latin typeface="Tw Cen MT"/>
              <a:cs typeface="Tw Cen MT"/>
            </a:endParaRPr>
          </a:p>
          <a:p>
            <a:pPr marL="927100" marR="1568450">
              <a:lnSpc>
                <a:spcPts val="3490"/>
              </a:lnSpc>
              <a:spcBef>
                <a:spcPts val="105"/>
              </a:spcBef>
            </a:pPr>
            <a:r>
              <a:rPr sz="2900" dirty="0">
                <a:latin typeface="Tw Cen MT"/>
                <a:cs typeface="Tw Cen MT"/>
              </a:rPr>
              <a:t>Intermediate-acting- </a:t>
            </a:r>
            <a:r>
              <a:rPr sz="2900" spc="-5" dirty="0">
                <a:latin typeface="Tw Cen MT"/>
                <a:cs typeface="Tw Cen MT"/>
              </a:rPr>
              <a:t>lidocaine </a:t>
            </a:r>
            <a:r>
              <a:rPr sz="2900" dirty="0">
                <a:latin typeface="Tw Cen MT"/>
                <a:cs typeface="Tw Cen MT"/>
              </a:rPr>
              <a:t>(1-2.5 hours)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Long-acting-</a:t>
            </a:r>
            <a:r>
              <a:rPr sz="2900" spc="-4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tetracaine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(3-9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hours)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700">
              <a:latin typeface="Tw Cen MT"/>
              <a:cs typeface="Tw Cen MT"/>
            </a:endParaRPr>
          </a:p>
          <a:p>
            <a:pPr marL="332740" marR="165735" indent="-320040">
              <a:lnSpc>
                <a:spcPct val="80000"/>
              </a:lnSpc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9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5" dirty="0">
                <a:latin typeface="Tw Cen MT"/>
                <a:cs typeface="Tw Cen MT"/>
              </a:rPr>
              <a:t>Vasoconstrictor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substances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spc="30" dirty="0">
                <a:latin typeface="Tw Cen MT"/>
                <a:cs typeface="Tw Cen MT"/>
              </a:rPr>
              <a:t>such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as</a:t>
            </a:r>
            <a:r>
              <a:rPr sz="2900" spc="-5" dirty="0">
                <a:latin typeface="Tw Cen MT"/>
                <a:cs typeface="Tw Cen MT"/>
              </a:rPr>
              <a:t> norepinephrine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are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co-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administered so as to </a:t>
            </a:r>
            <a:r>
              <a:rPr sz="2900" spc="-5" dirty="0">
                <a:latin typeface="Tw Cen MT"/>
                <a:cs typeface="Tw Cen MT"/>
              </a:rPr>
              <a:t>limit </a:t>
            </a:r>
            <a:r>
              <a:rPr sz="2900" dirty="0">
                <a:latin typeface="Tw Cen MT"/>
                <a:cs typeface="Tw Cen MT"/>
              </a:rPr>
              <a:t>absorption and </a:t>
            </a:r>
            <a:r>
              <a:rPr sz="2900" spc="-5" dirty="0">
                <a:latin typeface="Tw Cen MT"/>
                <a:cs typeface="Tw Cen MT"/>
              </a:rPr>
              <a:t>concentrate </a:t>
            </a:r>
            <a:r>
              <a:rPr sz="2900" dirty="0">
                <a:latin typeface="Tw Cen MT"/>
                <a:cs typeface="Tw Cen MT"/>
              </a:rPr>
              <a:t> them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at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 site</a:t>
            </a:r>
            <a:r>
              <a:rPr sz="2900" spc="-2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9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injection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36182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242852"/>
                </a:solidFill>
              </a:rPr>
              <a:t>Adverse</a:t>
            </a:r>
            <a:r>
              <a:rPr sz="4400" spc="-65" dirty="0">
                <a:solidFill>
                  <a:srgbClr val="242852"/>
                </a:solidFill>
              </a:rPr>
              <a:t> </a:t>
            </a:r>
            <a:r>
              <a:rPr sz="4400" spc="25" dirty="0">
                <a:solidFill>
                  <a:srgbClr val="242852"/>
                </a:solidFill>
              </a:rPr>
              <a:t>Effects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2229739"/>
            <a:ext cx="8729980" cy="27216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824865" marR="5080" indent="-812800">
              <a:lnSpc>
                <a:spcPts val="2590"/>
              </a:lnSpc>
              <a:spcBef>
                <a:spcPts val="425"/>
              </a:spcBef>
              <a:tabLst>
                <a:tab pos="6224270" algn="l"/>
              </a:tabLst>
            </a:pPr>
            <a:r>
              <a:rPr sz="2400" spc="-5" dirty="0">
                <a:latin typeface="Tw Cen MT"/>
                <a:cs typeface="Tw Cen MT"/>
              </a:rPr>
              <a:t>CNS-</a:t>
            </a:r>
            <a:r>
              <a:rPr sz="2400" spc="20" dirty="0">
                <a:latin typeface="Tw Cen MT"/>
                <a:cs typeface="Tw Cen MT"/>
              </a:rPr>
              <a:t> </a:t>
            </a:r>
            <a:r>
              <a:rPr sz="2400" spc="-25" dirty="0">
                <a:latin typeface="Tw Cen MT"/>
                <a:cs typeface="Tw Cen MT"/>
              </a:rPr>
              <a:t>anxiety,</a:t>
            </a:r>
            <a:r>
              <a:rPr sz="2400" spc="2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restlessness,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blurred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vision,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seizures.	</a:t>
            </a:r>
            <a:r>
              <a:rPr sz="2400" dirty="0">
                <a:latin typeface="Tw Cen MT"/>
                <a:cs typeface="Tw Cen MT"/>
              </a:rPr>
              <a:t>CNS</a:t>
            </a:r>
            <a:r>
              <a:rPr sz="2400" spc="-3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depression</a:t>
            </a:r>
            <a:r>
              <a:rPr sz="2400" spc="-3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with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unconsciousness</a:t>
            </a:r>
            <a:r>
              <a:rPr sz="2400" spc="-45" dirty="0">
                <a:latin typeface="Tw Cen MT"/>
                <a:cs typeface="Tw Cen MT"/>
              </a:rPr>
              <a:t> </a:t>
            </a:r>
            <a:r>
              <a:rPr sz="2400" spc="-25" dirty="0">
                <a:latin typeface="Tw Cen MT"/>
                <a:cs typeface="Tw Cen MT"/>
              </a:rPr>
              <a:t>followed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65" dirty="0">
                <a:latin typeface="Tw Cen MT"/>
                <a:cs typeface="Tw Cen MT"/>
              </a:rPr>
              <a:t>by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respiratory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arrest.</a:t>
            </a:r>
            <a:endParaRPr sz="24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50">
              <a:latin typeface="Tw Cen MT"/>
              <a:cs typeface="Tw Cen MT"/>
            </a:endParaRPr>
          </a:p>
          <a:p>
            <a:pPr marL="12700">
              <a:lnSpc>
                <a:spcPts val="2735"/>
              </a:lnSpc>
            </a:pPr>
            <a:r>
              <a:rPr sz="2400" spc="-50" dirty="0">
                <a:latin typeface="Tw Cen MT"/>
                <a:cs typeface="Tw Cen MT"/>
              </a:rPr>
              <a:t>CV-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Occurs</a:t>
            </a:r>
            <a:r>
              <a:rPr sz="2400" spc="-5" dirty="0">
                <a:latin typeface="Tw Cen MT"/>
                <a:cs typeface="Tw Cen MT"/>
              </a:rPr>
              <a:t> under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high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doses-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myocardial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depression, </a:t>
            </a:r>
            <a:r>
              <a:rPr sz="2400" spc="-20" dirty="0">
                <a:latin typeface="Tw Cen MT"/>
                <a:cs typeface="Tw Cen MT"/>
              </a:rPr>
              <a:t>bradycardia,</a:t>
            </a:r>
            <a:endParaRPr sz="2400">
              <a:latin typeface="Tw Cen MT"/>
              <a:cs typeface="Tw Cen MT"/>
            </a:endParaRPr>
          </a:p>
          <a:p>
            <a:pPr marL="824865">
              <a:lnSpc>
                <a:spcPts val="2735"/>
              </a:lnSpc>
            </a:pPr>
            <a:r>
              <a:rPr sz="2400" spc="-10" dirty="0">
                <a:latin typeface="Tw Cen MT"/>
                <a:cs typeface="Tw Cen MT"/>
              </a:rPr>
              <a:t>arrhythmias,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hypotension,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cardiac </a:t>
            </a:r>
            <a:r>
              <a:rPr sz="2400" dirty="0">
                <a:latin typeface="Tw Cen MT"/>
                <a:cs typeface="Tw Cen MT"/>
              </a:rPr>
              <a:t>arrest.</a:t>
            </a:r>
            <a:endParaRPr sz="24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</a:pPr>
            <a:r>
              <a:rPr sz="2400" spc="5" dirty="0">
                <a:latin typeface="Tw Cen MT"/>
                <a:cs typeface="Tw Cen MT"/>
              </a:rPr>
              <a:t>Dermal-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burning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sensation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at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site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7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injection, hypersensitivity</a:t>
            </a:r>
            <a:r>
              <a:rPr sz="2400" spc="-4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reactions.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4653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5" dirty="0">
                <a:solidFill>
                  <a:srgbClr val="242852"/>
                </a:solidFill>
              </a:rPr>
              <a:t>Topical</a:t>
            </a:r>
            <a:r>
              <a:rPr sz="4400" spc="-60" dirty="0">
                <a:solidFill>
                  <a:srgbClr val="242852"/>
                </a:solidFill>
              </a:rPr>
              <a:t> </a:t>
            </a:r>
            <a:r>
              <a:rPr sz="4400" dirty="0">
                <a:solidFill>
                  <a:srgbClr val="242852"/>
                </a:solidFill>
              </a:rPr>
              <a:t>Anesthetics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524623"/>
            <a:ext cx="8741410" cy="392684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30" dirty="0">
                <a:latin typeface="Tw Cen MT"/>
                <a:cs typeface="Tw Cen MT"/>
              </a:rPr>
              <a:t>They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are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applied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directly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the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skin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or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mucous </a:t>
            </a:r>
            <a:r>
              <a:rPr sz="2800" spc="-10" dirty="0">
                <a:latin typeface="Tw Cen MT"/>
                <a:cs typeface="Tw Cen MT"/>
              </a:rPr>
              <a:t>membranes.</a:t>
            </a:r>
            <a:endParaRPr sz="2800">
              <a:latin typeface="Tw Cen MT"/>
              <a:cs typeface="Tw Cen MT"/>
            </a:endParaRPr>
          </a:p>
          <a:p>
            <a:pPr marL="332740" marR="243204" indent="-320040">
              <a:lnSpc>
                <a:spcPts val="3020"/>
              </a:lnSpc>
              <a:spcBef>
                <a:spcPts val="745"/>
              </a:spcBef>
              <a:tabLst>
                <a:tab pos="332105" algn="l"/>
                <a:tab pos="650811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>
                <a:latin typeface="Tw Cen MT"/>
                <a:cs typeface="Tw Cen MT"/>
              </a:rPr>
              <a:t>Benzocaine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is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the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major</a:t>
            </a:r>
            <a:r>
              <a:rPr sz="2800" spc="15" dirty="0">
                <a:latin typeface="Tw Cen MT"/>
                <a:cs typeface="Tw Cen MT"/>
              </a:rPr>
              <a:t> drug </a:t>
            </a:r>
            <a:r>
              <a:rPr sz="2800" spc="-5" dirty="0">
                <a:latin typeface="Tw Cen MT"/>
                <a:cs typeface="Tw Cen MT"/>
              </a:rPr>
              <a:t>in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this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20" dirty="0">
                <a:latin typeface="Tw Cen MT"/>
                <a:cs typeface="Tw Cen MT"/>
              </a:rPr>
              <a:t>group.	</a:t>
            </a:r>
            <a:r>
              <a:rPr sz="2800" spc="-5" dirty="0">
                <a:latin typeface="Tw Cen MT"/>
                <a:cs typeface="Tw Cen MT"/>
              </a:rPr>
              <a:t>Lidocaine</a:t>
            </a:r>
            <a:r>
              <a:rPr sz="2800" spc="-4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and </a:t>
            </a:r>
            <a:r>
              <a:rPr sz="2800" spc="-7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tetracaine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can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be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used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20" dirty="0">
                <a:latin typeface="Tw Cen MT"/>
                <a:cs typeface="Tw Cen MT"/>
              </a:rPr>
              <a:t>topically.</a:t>
            </a:r>
            <a:endParaRPr sz="2800">
              <a:latin typeface="Tw Cen MT"/>
              <a:cs typeface="Tw Cen MT"/>
            </a:endParaRPr>
          </a:p>
          <a:p>
            <a:pPr marL="332740" marR="162560" indent="-320040">
              <a:lnSpc>
                <a:spcPts val="3030"/>
              </a:lnSpc>
              <a:spcBef>
                <a:spcPts val="710"/>
              </a:spcBef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30" dirty="0">
                <a:latin typeface="Tw Cen MT"/>
                <a:cs typeface="Tw Cen MT"/>
              </a:rPr>
              <a:t>They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are</a:t>
            </a:r>
            <a:r>
              <a:rPr sz="2800" dirty="0">
                <a:latin typeface="Tw Cen MT"/>
                <a:cs typeface="Tw Cen MT"/>
              </a:rPr>
              <a:t> used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15" dirty="0">
                <a:latin typeface="Tw Cen MT"/>
                <a:cs typeface="Tw Cen MT"/>
              </a:rPr>
              <a:t>relieve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or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15" dirty="0">
                <a:latin typeface="Tw Cen MT"/>
                <a:cs typeface="Tw Cen MT"/>
              </a:rPr>
              <a:t>prevent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pain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20" dirty="0">
                <a:latin typeface="Tw Cen MT"/>
                <a:cs typeface="Tw Cen MT"/>
              </a:rPr>
              <a:t>from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minor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burns, </a:t>
            </a:r>
            <a:r>
              <a:rPr sz="2800" spc="-76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irritation,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itching.</a:t>
            </a:r>
            <a:endParaRPr sz="2800">
              <a:latin typeface="Tw Cen MT"/>
              <a:cs typeface="Tw Cen MT"/>
            </a:endParaRPr>
          </a:p>
          <a:p>
            <a:pPr marL="332740" marR="250190" indent="-320040">
              <a:lnSpc>
                <a:spcPts val="3020"/>
              </a:lnSpc>
              <a:spcBef>
                <a:spcPts val="695"/>
              </a:spcBef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30" dirty="0">
                <a:latin typeface="Tw Cen MT"/>
                <a:cs typeface="Tw Cen MT"/>
              </a:rPr>
              <a:t>They</a:t>
            </a:r>
            <a:r>
              <a:rPr sz="2800" spc="-5" dirty="0">
                <a:latin typeface="Tw Cen MT"/>
                <a:cs typeface="Tw Cen MT"/>
              </a:rPr>
              <a:t> are also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used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numb </a:t>
            </a:r>
            <a:r>
              <a:rPr sz="2800" dirty="0">
                <a:latin typeface="Tw Cen MT"/>
                <a:cs typeface="Tw Cen MT"/>
              </a:rPr>
              <a:t>an area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15" dirty="0">
                <a:latin typeface="Tw Cen MT"/>
                <a:cs typeface="Tw Cen MT"/>
              </a:rPr>
              <a:t>before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an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injection </a:t>
            </a:r>
            <a:r>
              <a:rPr sz="2800" spc="-10" dirty="0">
                <a:latin typeface="Tw Cen MT"/>
                <a:cs typeface="Tw Cen MT"/>
              </a:rPr>
              <a:t>is </a:t>
            </a:r>
            <a:r>
              <a:rPr sz="2800" spc="-755" dirty="0">
                <a:latin typeface="Tw Cen MT"/>
                <a:cs typeface="Tw Cen MT"/>
              </a:rPr>
              <a:t> </a:t>
            </a:r>
            <a:r>
              <a:rPr sz="2800" spc="-15" dirty="0">
                <a:latin typeface="Tw Cen MT"/>
                <a:cs typeface="Tw Cen MT"/>
              </a:rPr>
              <a:t>given.</a:t>
            </a:r>
            <a:endParaRPr sz="2800">
              <a:latin typeface="Tw Cen MT"/>
              <a:cs typeface="Tw Cen MT"/>
            </a:endParaRPr>
          </a:p>
          <a:p>
            <a:pPr marL="332740" marR="1203325" indent="-320040">
              <a:lnSpc>
                <a:spcPts val="3030"/>
              </a:lnSpc>
              <a:spcBef>
                <a:spcPts val="695"/>
              </a:spcBef>
              <a:tabLst>
                <a:tab pos="332105" algn="l"/>
              </a:tabLst>
            </a:pPr>
            <a:r>
              <a:rPr sz="1650" spc="30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800" spc="-5" dirty="0">
                <a:latin typeface="Tw Cen MT"/>
                <a:cs typeface="Tw Cen MT"/>
              </a:rPr>
              <a:t>Expected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adverse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effects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25" dirty="0">
                <a:latin typeface="Tw Cen MT"/>
                <a:cs typeface="Tw Cen MT"/>
              </a:rPr>
              <a:t>involve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skin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irritation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and </a:t>
            </a:r>
            <a:r>
              <a:rPr sz="2800" spc="-7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hypersensitivity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reactions.</a:t>
            </a:r>
            <a:endParaRPr sz="28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739" y="1535938"/>
            <a:ext cx="4442460" cy="446276"/>
          </a:xfrm>
        </p:spPr>
        <p:txBody>
          <a:bodyPr/>
          <a:lstStyle/>
          <a:p>
            <a:r>
              <a:rPr kumimoji="1" lang="en-US" altLang="ja-JP" dirty="0" smtClean="0"/>
              <a:t>Muscle Relaxants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53593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4083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Muscle</a:t>
            </a:r>
            <a:r>
              <a:rPr sz="4400" spc="-60" dirty="0">
                <a:solidFill>
                  <a:srgbClr val="242852"/>
                </a:solidFill>
              </a:rPr>
              <a:t> </a:t>
            </a:r>
            <a:r>
              <a:rPr sz="4400" spc="-15" dirty="0">
                <a:solidFill>
                  <a:srgbClr val="242852"/>
                </a:solidFill>
              </a:rPr>
              <a:t>Relaxants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612138"/>
            <a:ext cx="8594725" cy="382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2300" marR="781050" indent="-609600">
              <a:lnSpc>
                <a:spcPct val="100000"/>
              </a:lnSpc>
              <a:spcBef>
                <a:spcPts val="105"/>
              </a:spcBef>
            </a:pPr>
            <a:r>
              <a:rPr sz="2900" spc="10" dirty="0">
                <a:latin typeface="Tw Cen MT"/>
                <a:cs typeface="Tw Cen MT"/>
              </a:rPr>
              <a:t>Drugs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that affect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skeletal </a:t>
            </a:r>
            <a:r>
              <a:rPr sz="2900" spc="10" dirty="0">
                <a:latin typeface="Tw Cen MT"/>
                <a:cs typeface="Tw Cen MT"/>
              </a:rPr>
              <a:t>muscle</a:t>
            </a:r>
            <a:r>
              <a:rPr sz="2900" dirty="0">
                <a:latin typeface="Tw Cen MT"/>
                <a:cs typeface="Tw Cen MT"/>
              </a:rPr>
              <a:t> function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fall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into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two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groups:</a:t>
            </a:r>
            <a:endParaRPr sz="2900">
              <a:latin typeface="Tw Cen MT"/>
              <a:cs typeface="Tw Cen MT"/>
            </a:endParaRPr>
          </a:p>
          <a:p>
            <a:pPr marL="622300" marR="224790" indent="-609600">
              <a:lnSpc>
                <a:spcPct val="100000"/>
              </a:lnSpc>
              <a:spcBef>
                <a:spcPts val="695"/>
              </a:spcBef>
              <a:tabLst>
                <a:tab pos="621665" algn="l"/>
              </a:tabLst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900" u="heavy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Neuromuscular (NMJ) blockers</a:t>
            </a:r>
            <a:r>
              <a:rPr sz="2900" dirty="0">
                <a:latin typeface="Tw Cen MT"/>
                <a:cs typeface="Tw Cen MT"/>
              </a:rPr>
              <a:t>- used </a:t>
            </a:r>
            <a:r>
              <a:rPr sz="2900" spc="-5" dirty="0">
                <a:latin typeface="Tw Cen MT"/>
                <a:cs typeface="Tw Cen MT"/>
              </a:rPr>
              <a:t>in </a:t>
            </a:r>
            <a:r>
              <a:rPr sz="2900" spc="-10" dirty="0">
                <a:latin typeface="Tw Cen MT"/>
                <a:cs typeface="Tw Cen MT"/>
              </a:rPr>
              <a:t>intensive </a:t>
            </a:r>
            <a:r>
              <a:rPr sz="2900" dirty="0">
                <a:latin typeface="Tw Cen MT"/>
                <a:cs typeface="Tw Cen MT"/>
              </a:rPr>
              <a:t>care </a:t>
            </a:r>
            <a:r>
              <a:rPr sz="2900" spc="-79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units to cause </a:t>
            </a:r>
            <a:r>
              <a:rPr sz="2900" spc="-5" dirty="0">
                <a:latin typeface="Tw Cen MT"/>
                <a:cs typeface="Tw Cen MT"/>
              </a:rPr>
              <a:t>paralysis </a:t>
            </a:r>
            <a:r>
              <a:rPr sz="2900" dirty="0">
                <a:latin typeface="Tw Cen MT"/>
                <a:cs typeface="Tw Cen MT"/>
              </a:rPr>
              <a:t>and as a preanesthetic 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medication</a:t>
            </a:r>
            <a:endParaRPr sz="29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50">
              <a:latin typeface="Tw Cen MT"/>
              <a:cs typeface="Tw Cen MT"/>
            </a:endParaRPr>
          </a:p>
          <a:p>
            <a:pPr marL="622300" marR="5080" indent="-609600">
              <a:lnSpc>
                <a:spcPct val="100000"/>
              </a:lnSpc>
              <a:tabLst>
                <a:tab pos="621665" algn="l"/>
              </a:tabLst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900" u="heavy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Spasmolytics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-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used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reduce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spasticity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</a:t>
            </a:r>
            <a:r>
              <a:rPr sz="2900" dirty="0">
                <a:latin typeface="Tw Cen MT"/>
                <a:cs typeface="Tw Cen MT"/>
              </a:rPr>
              <a:t> a </a:t>
            </a:r>
            <a:r>
              <a:rPr sz="2900" spc="-10" dirty="0">
                <a:latin typeface="Tw Cen MT"/>
                <a:cs typeface="Tw Cen MT"/>
              </a:rPr>
              <a:t>variety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neurologic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disorders</a:t>
            </a:r>
            <a:endParaRPr sz="2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87070"/>
            <a:ext cx="31534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NMJ</a:t>
            </a:r>
            <a:r>
              <a:rPr sz="4400" spc="-50" dirty="0">
                <a:solidFill>
                  <a:srgbClr val="242852"/>
                </a:solidFill>
              </a:rPr>
              <a:t> </a:t>
            </a:r>
            <a:r>
              <a:rPr sz="4400" spc="-5" dirty="0">
                <a:solidFill>
                  <a:srgbClr val="242852"/>
                </a:solidFill>
              </a:rPr>
              <a:t>Blockers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776729"/>
            <a:ext cx="8834755" cy="455612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32740" marR="5080" indent="-320040">
              <a:lnSpc>
                <a:spcPct val="80100"/>
              </a:lnSpc>
              <a:spcBef>
                <a:spcPts val="670"/>
              </a:spcBef>
              <a:tabLst>
                <a:tab pos="332105" algn="l"/>
              </a:tabLst>
            </a:pPr>
            <a:r>
              <a:rPr sz="145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400" spc="-15" dirty="0">
                <a:latin typeface="Tw Cen MT"/>
                <a:cs typeface="Tw Cen MT"/>
              </a:rPr>
              <a:t>Relax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skeletal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muscles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during </a:t>
            </a:r>
            <a:r>
              <a:rPr sz="2400" spc="-30" dirty="0">
                <a:latin typeface="Tw Cen MT"/>
                <a:cs typeface="Tw Cen MT"/>
              </a:rPr>
              <a:t>surgery, </a:t>
            </a:r>
            <a:r>
              <a:rPr sz="2400" dirty="0">
                <a:latin typeface="Tw Cen MT"/>
                <a:cs typeface="Tw Cen MT"/>
              </a:rPr>
              <a:t>to reduce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-5" dirty="0">
                <a:latin typeface="Tw Cen MT"/>
                <a:cs typeface="Tw Cen MT"/>
              </a:rPr>
              <a:t>intensity</a:t>
            </a:r>
            <a:r>
              <a:rPr sz="2400" spc="-3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70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muscle </a:t>
            </a:r>
            <a:r>
              <a:rPr sz="2400" spc="-65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spasms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in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electrically-induced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convulsions, </a:t>
            </a:r>
            <a:r>
              <a:rPr sz="2400" dirty="0">
                <a:latin typeface="Tw Cen MT"/>
                <a:cs typeface="Tw Cen MT"/>
              </a:rPr>
              <a:t>help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manage</a:t>
            </a:r>
            <a:r>
              <a:rPr sz="2400" spc="2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patients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who 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are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fighting </a:t>
            </a:r>
            <a:r>
              <a:rPr sz="2400" spc="5" dirty="0">
                <a:latin typeface="Tw Cen MT"/>
                <a:cs typeface="Tw Cen MT"/>
              </a:rPr>
              <a:t>mechanical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ventilation.</a:t>
            </a:r>
            <a:endParaRPr sz="24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00">
              <a:latin typeface="Tw Cen MT"/>
              <a:cs typeface="Tw Cen MT"/>
            </a:endParaRPr>
          </a:p>
          <a:p>
            <a:pPr marL="332740" marR="290195">
              <a:lnSpc>
                <a:spcPct val="80000"/>
              </a:lnSpc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Nondepolarizing 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agents- </a:t>
            </a:r>
            <a:r>
              <a:rPr sz="2400" spc="-5" dirty="0">
                <a:latin typeface="Tw Cen MT"/>
                <a:cs typeface="Tw Cen MT"/>
              </a:rPr>
              <a:t>curare </a:t>
            </a:r>
            <a:r>
              <a:rPr sz="2400" dirty="0">
                <a:latin typeface="Tw Cen MT"/>
                <a:cs typeface="Tw Cen MT"/>
              </a:rPr>
              <a:t>alkaloids </a:t>
            </a:r>
            <a:r>
              <a:rPr sz="2400" spc="20" dirty="0">
                <a:latin typeface="Tw Cen MT"/>
                <a:cs typeface="Tw Cen MT"/>
              </a:rPr>
              <a:t>such </a:t>
            </a:r>
            <a:r>
              <a:rPr sz="2400" dirty="0">
                <a:latin typeface="Tw Cen MT"/>
                <a:cs typeface="Tw Cen MT"/>
              </a:rPr>
              <a:t>as </a:t>
            </a:r>
            <a:r>
              <a:rPr sz="2400" b="1" dirty="0">
                <a:latin typeface="Tw Cen MT Bold"/>
                <a:cs typeface="Tw Cen MT Bold"/>
              </a:rPr>
              <a:t>tubocurarine</a:t>
            </a:r>
            <a:r>
              <a:rPr sz="2400" dirty="0">
                <a:latin typeface="Tw Cen MT"/>
                <a:cs typeface="Tw Cen MT"/>
              </a:rPr>
              <a:t>, 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pancuronium,</a:t>
            </a:r>
            <a:r>
              <a:rPr sz="2400" b="1" spc="30" dirty="0">
                <a:latin typeface="Tw Cen MT Bold"/>
                <a:cs typeface="Tw Cen MT Bold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vecuronium</a:t>
            </a:r>
            <a:r>
              <a:rPr sz="2400" spc="-5" dirty="0">
                <a:latin typeface="Tw Cen MT"/>
                <a:cs typeface="Tw Cen MT"/>
              </a:rPr>
              <a:t>.</a:t>
            </a:r>
            <a:r>
              <a:rPr sz="2400" spc="15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Block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neurotransmitter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action </a:t>
            </a:r>
            <a:r>
              <a:rPr sz="2400" dirty="0">
                <a:latin typeface="Tw Cen MT"/>
                <a:cs typeface="Tw Cen MT"/>
              </a:rPr>
              <a:t>of 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acetylcholine.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NMJ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agents</a:t>
            </a:r>
            <a:r>
              <a:rPr sz="2400" dirty="0">
                <a:latin typeface="Tw Cen MT"/>
                <a:cs typeface="Tw Cen MT"/>
              </a:rPr>
              <a:t> do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not </a:t>
            </a:r>
            <a:r>
              <a:rPr sz="2400" spc="-10" dirty="0">
                <a:latin typeface="Tw Cen MT"/>
                <a:cs typeface="Tw Cen MT"/>
              </a:rPr>
              <a:t>cross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-15" dirty="0">
                <a:latin typeface="Tw Cen MT"/>
                <a:cs typeface="Tw Cen MT"/>
              </a:rPr>
              <a:t>blood</a:t>
            </a:r>
            <a:r>
              <a:rPr sz="2400" spc="-15" dirty="0">
                <a:latin typeface="Arial"/>
                <a:cs typeface="Arial"/>
              </a:rPr>
              <a:t>–</a:t>
            </a:r>
            <a:r>
              <a:rPr sz="2400" spc="-15" dirty="0">
                <a:latin typeface="Tw Cen MT"/>
                <a:cs typeface="Tw Cen MT"/>
              </a:rPr>
              <a:t>brain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barrier </a:t>
            </a:r>
            <a:r>
              <a:rPr sz="2400" dirty="0">
                <a:latin typeface="Tw Cen MT"/>
                <a:cs typeface="Tw Cen MT"/>
              </a:rPr>
              <a:t>and </a:t>
            </a:r>
            <a:r>
              <a:rPr sz="2400" spc="-65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have </a:t>
            </a:r>
            <a:r>
              <a:rPr sz="2400" dirty="0">
                <a:latin typeface="Tw Cen MT"/>
                <a:cs typeface="Tw Cen MT"/>
              </a:rPr>
              <a:t>no action on the </a:t>
            </a:r>
            <a:r>
              <a:rPr sz="2400" spc="-15" dirty="0">
                <a:latin typeface="Tw Cen MT"/>
                <a:cs typeface="Tw Cen MT"/>
              </a:rPr>
              <a:t>CNS. </a:t>
            </a:r>
            <a:r>
              <a:rPr sz="2400" spc="-10" dirty="0">
                <a:latin typeface="Tw Cen MT"/>
                <a:cs typeface="Tw Cen MT"/>
              </a:rPr>
              <a:t>For </a:t>
            </a:r>
            <a:r>
              <a:rPr sz="2400" dirty="0">
                <a:latin typeface="Tw Cen MT"/>
                <a:cs typeface="Tw Cen MT"/>
              </a:rPr>
              <a:t>this reason, anesthesia </a:t>
            </a:r>
            <a:r>
              <a:rPr sz="2400" spc="-5" dirty="0">
                <a:latin typeface="Tw Cen MT"/>
                <a:cs typeface="Tw Cen MT"/>
              </a:rPr>
              <a:t>is induced 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before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neuromuscular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blockade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started.</a:t>
            </a:r>
            <a:endParaRPr sz="2400">
              <a:latin typeface="Tw Cen MT"/>
              <a:cs typeface="Tw Cen MT"/>
            </a:endParaRPr>
          </a:p>
          <a:p>
            <a:pPr marR="403860" algn="r">
              <a:lnSpc>
                <a:spcPts val="2270"/>
              </a:lnSpc>
              <a:spcBef>
                <a:spcPts val="110"/>
              </a:spcBef>
            </a:pPr>
            <a:r>
              <a:rPr sz="1450" spc="14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450" spc="44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100" dirty="0">
                <a:latin typeface="Tw Cen MT"/>
                <a:cs typeface="Tw Cen MT"/>
              </a:rPr>
              <a:t>The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neuromuscular blocking</a:t>
            </a:r>
            <a:r>
              <a:rPr sz="2100" spc="1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actions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of</a:t>
            </a:r>
            <a:r>
              <a:rPr sz="2100" spc="8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tubocurarine</a:t>
            </a:r>
            <a:r>
              <a:rPr sz="2100" spc="30" dirty="0">
                <a:latin typeface="Tw Cen MT"/>
                <a:cs typeface="Tw Cen MT"/>
              </a:rPr>
              <a:t> </a:t>
            </a:r>
            <a:r>
              <a:rPr sz="2100" spc="-10" dirty="0">
                <a:latin typeface="Tw Cen MT"/>
                <a:cs typeface="Tw Cen MT"/>
              </a:rPr>
              <a:t>may</a:t>
            </a:r>
            <a:r>
              <a:rPr sz="2100" spc="-1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be</a:t>
            </a:r>
            <a:r>
              <a:rPr sz="2100" spc="-1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reversed </a:t>
            </a:r>
            <a:r>
              <a:rPr sz="2100" dirty="0">
                <a:latin typeface="Tw Cen MT"/>
                <a:cs typeface="Tw Cen MT"/>
              </a:rPr>
              <a:t>with</a:t>
            </a:r>
            <a:endParaRPr sz="2100">
              <a:latin typeface="Tw Cen MT"/>
              <a:cs typeface="Tw Cen MT"/>
            </a:endParaRPr>
          </a:p>
          <a:p>
            <a:pPr marR="358140" algn="r">
              <a:lnSpc>
                <a:spcPts val="2270"/>
              </a:lnSpc>
            </a:pPr>
            <a:r>
              <a:rPr sz="2100" dirty="0">
                <a:latin typeface="Tw Cen MT"/>
                <a:cs typeface="Tw Cen MT"/>
              </a:rPr>
              <a:t>anticholinesterases</a:t>
            </a:r>
            <a:r>
              <a:rPr sz="2100" spc="60" dirty="0">
                <a:latin typeface="Tw Cen MT"/>
                <a:cs typeface="Tw Cen MT"/>
              </a:rPr>
              <a:t> </a:t>
            </a:r>
            <a:r>
              <a:rPr sz="2100" spc="15" dirty="0">
                <a:latin typeface="Tw Cen MT"/>
                <a:cs typeface="Tw Cen MT"/>
              </a:rPr>
              <a:t>such </a:t>
            </a:r>
            <a:r>
              <a:rPr sz="2100" dirty="0">
                <a:latin typeface="Tw Cen MT"/>
                <a:cs typeface="Tw Cen MT"/>
              </a:rPr>
              <a:t>as</a:t>
            </a:r>
            <a:r>
              <a:rPr sz="2100" spc="15" dirty="0">
                <a:latin typeface="Tw Cen MT"/>
                <a:cs typeface="Tw Cen MT"/>
              </a:rPr>
              <a:t> </a:t>
            </a:r>
            <a:r>
              <a:rPr sz="2100" spc="-10" dirty="0">
                <a:latin typeface="Tw Cen MT"/>
                <a:cs typeface="Tw Cen MT"/>
              </a:rPr>
              <a:t>neostigmine,</a:t>
            </a:r>
            <a:r>
              <a:rPr sz="2100" spc="25" dirty="0">
                <a:latin typeface="Tw Cen MT"/>
                <a:cs typeface="Tw Cen MT"/>
              </a:rPr>
              <a:t> </a:t>
            </a:r>
            <a:r>
              <a:rPr sz="2100" spc="-15" dirty="0">
                <a:latin typeface="Tw Cen MT"/>
                <a:cs typeface="Tw Cen MT"/>
              </a:rPr>
              <a:t>pyridostigmine,</a:t>
            </a:r>
            <a:r>
              <a:rPr sz="2100" spc="2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and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edrophonium.</a:t>
            </a:r>
            <a:endParaRPr sz="21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50">
              <a:latin typeface="Tw Cen MT"/>
              <a:cs typeface="Tw Cen MT"/>
            </a:endParaRPr>
          </a:p>
          <a:p>
            <a:pPr marL="332740" marR="158750">
              <a:lnSpc>
                <a:spcPts val="2300"/>
              </a:lnSpc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Depolarizing 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agents</a:t>
            </a:r>
            <a:r>
              <a:rPr sz="2400" b="1" spc="30" dirty="0">
                <a:latin typeface="Tw Cen MT Bold"/>
                <a:cs typeface="Tw Cen MT Bold"/>
              </a:rPr>
              <a:t> </a:t>
            </a:r>
            <a:r>
              <a:rPr sz="2400" dirty="0">
                <a:latin typeface="Tw Cen MT"/>
                <a:cs typeface="Tw Cen MT"/>
              </a:rPr>
              <a:t>(succinylcholine)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cause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excessive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depolarization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spc="15" dirty="0">
                <a:latin typeface="Tw Cen MT"/>
                <a:cs typeface="Tw Cen MT"/>
              </a:rPr>
              <a:t>which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desensitizes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muscles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renders them </a:t>
            </a:r>
            <a:r>
              <a:rPr sz="2400" spc="-5" dirty="0">
                <a:latin typeface="Tw Cen MT"/>
                <a:cs typeface="Tw Cen MT"/>
              </a:rPr>
              <a:t>unresponsive.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53365"/>
            <a:ext cx="22263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242852"/>
                </a:solidFill>
              </a:rPr>
              <a:t>Spasticity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9" y="1929206"/>
            <a:ext cx="8616315" cy="1740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90"/>
              </a:lnSpc>
              <a:spcBef>
                <a:spcPts val="100"/>
              </a:spcBef>
              <a:tabLst>
                <a:tab pos="332105" algn="l"/>
              </a:tabLst>
            </a:pPr>
            <a:r>
              <a:rPr sz="145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400" b="1" dirty="0">
                <a:latin typeface="Tw Cen MT Bold"/>
                <a:cs typeface="Tw Cen MT Bold"/>
              </a:rPr>
              <a:t>Clinical</a:t>
            </a:r>
            <a:r>
              <a:rPr sz="2400" b="1" spc="15" dirty="0">
                <a:latin typeface="Tw Cen MT Bold"/>
                <a:cs typeface="Tw Cen MT Bold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conditions</a:t>
            </a:r>
            <a:r>
              <a:rPr sz="2400" b="1" spc="20" dirty="0">
                <a:latin typeface="Tw Cen MT Bold"/>
                <a:cs typeface="Tw Cen MT Bold"/>
              </a:rPr>
              <a:t> </a:t>
            </a:r>
            <a:r>
              <a:rPr sz="2400" b="1" dirty="0">
                <a:latin typeface="Tw Cen MT Bold"/>
                <a:cs typeface="Tw Cen MT Bold"/>
              </a:rPr>
              <a:t>associated</a:t>
            </a:r>
            <a:r>
              <a:rPr sz="2400" b="1" spc="10" dirty="0">
                <a:latin typeface="Tw Cen MT Bold"/>
                <a:cs typeface="Tw Cen MT Bold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with</a:t>
            </a:r>
            <a:r>
              <a:rPr sz="2400" b="1" spc="15" dirty="0">
                <a:latin typeface="Tw Cen MT Bold"/>
                <a:cs typeface="Tw Cen MT Bold"/>
              </a:rPr>
              <a:t> </a:t>
            </a:r>
            <a:r>
              <a:rPr sz="2400" b="1" spc="5" dirty="0">
                <a:latin typeface="Tw Cen MT Bold"/>
                <a:cs typeface="Tw Cen MT Bold"/>
              </a:rPr>
              <a:t>(Cerebral</a:t>
            </a:r>
            <a:r>
              <a:rPr sz="2400" b="1" spc="-15" dirty="0">
                <a:latin typeface="Tw Cen MT Bold"/>
                <a:cs typeface="Tw Cen MT Bold"/>
              </a:rPr>
              <a:t> </a:t>
            </a:r>
            <a:r>
              <a:rPr sz="2400" b="1" spc="-30" dirty="0">
                <a:latin typeface="Tw Cen MT Bold"/>
                <a:cs typeface="Tw Cen MT Bold"/>
              </a:rPr>
              <a:t>palsy,</a:t>
            </a:r>
            <a:r>
              <a:rPr sz="2400" b="1" spc="10" dirty="0">
                <a:latin typeface="Tw Cen MT Bold"/>
                <a:cs typeface="Tw Cen MT Bold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Multiple</a:t>
            </a:r>
            <a:endParaRPr sz="2400">
              <a:latin typeface="Tw Cen MT Bold"/>
              <a:cs typeface="Tw Cen MT Bold"/>
            </a:endParaRPr>
          </a:p>
          <a:p>
            <a:pPr marL="332740">
              <a:lnSpc>
                <a:spcPts val="2590"/>
              </a:lnSpc>
            </a:pPr>
            <a:r>
              <a:rPr sz="2400" b="1" spc="-10" dirty="0">
                <a:latin typeface="Tw Cen MT Bold"/>
                <a:cs typeface="Tw Cen MT Bold"/>
              </a:rPr>
              <a:t>sclerosis,</a:t>
            </a:r>
            <a:r>
              <a:rPr sz="2400" b="1" spc="-20" dirty="0">
                <a:latin typeface="Tw Cen MT Bold"/>
                <a:cs typeface="Tw Cen MT Bold"/>
              </a:rPr>
              <a:t> </a:t>
            </a:r>
            <a:r>
              <a:rPr sz="2400" b="1" spc="-5" dirty="0">
                <a:latin typeface="Tw Cen MT Bold"/>
                <a:cs typeface="Tw Cen MT Bold"/>
              </a:rPr>
              <a:t>Stroke</a:t>
            </a:r>
            <a:r>
              <a:rPr sz="2400" b="1" spc="5" dirty="0">
                <a:latin typeface="Tw Cen MT Bold"/>
                <a:cs typeface="Tw Cen MT Bold"/>
              </a:rPr>
              <a:t> </a:t>
            </a:r>
            <a:r>
              <a:rPr sz="2400" dirty="0">
                <a:latin typeface="Tw Cen MT"/>
                <a:cs typeface="Tw Cen MT"/>
              </a:rPr>
              <a:t>)</a:t>
            </a:r>
            <a:endParaRPr sz="24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>
              <a:latin typeface="Tw Cen MT"/>
              <a:cs typeface="Tw Cen MT"/>
            </a:endParaRPr>
          </a:p>
          <a:p>
            <a:pPr marL="332740" marR="5080" indent="-320040">
              <a:lnSpc>
                <a:spcPts val="2300"/>
              </a:lnSpc>
              <a:tabLst>
                <a:tab pos="332105" algn="l"/>
              </a:tabLst>
            </a:pPr>
            <a:r>
              <a:rPr sz="145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Spasmolytics</a:t>
            </a:r>
            <a:r>
              <a:rPr sz="2400" spc="-5" dirty="0">
                <a:latin typeface="Tw Cen MT"/>
                <a:cs typeface="Tw Cen MT"/>
              </a:rPr>
              <a:t>-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these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are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skeletal</a:t>
            </a:r>
            <a:r>
              <a:rPr sz="2400" spc="5" dirty="0">
                <a:latin typeface="Tw Cen MT"/>
                <a:cs typeface="Tw Cen MT"/>
              </a:rPr>
              <a:t> muscle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relaxing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agents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that </a:t>
            </a:r>
            <a:r>
              <a:rPr sz="2400" spc="-10" dirty="0">
                <a:latin typeface="Tw Cen MT"/>
                <a:cs typeface="Tw Cen MT"/>
              </a:rPr>
              <a:t>relieve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acute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musculoskeletal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pain,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spasm </a:t>
            </a:r>
            <a:r>
              <a:rPr sz="2400" dirty="0">
                <a:latin typeface="Tw Cen MT"/>
                <a:cs typeface="Tw Cen MT"/>
              </a:rPr>
              <a:t>or </a:t>
            </a:r>
            <a:r>
              <a:rPr sz="2400" spc="-15" dirty="0">
                <a:latin typeface="Tw Cen MT"/>
                <a:cs typeface="Tw Cen MT"/>
              </a:rPr>
              <a:t>spasticity.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2152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242852"/>
                </a:solidFill>
              </a:rPr>
              <a:t>Spasmolytics</a:t>
            </a:r>
            <a:r>
              <a:rPr sz="4400" spc="-95" dirty="0">
                <a:solidFill>
                  <a:srgbClr val="242852"/>
                </a:solidFill>
              </a:rPr>
              <a:t> </a:t>
            </a:r>
            <a:r>
              <a:rPr sz="4400" spc="5" dirty="0">
                <a:solidFill>
                  <a:srgbClr val="242852"/>
                </a:solidFill>
              </a:rPr>
              <a:t>(Central)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0640" y="1548129"/>
            <a:ext cx="8927465" cy="47464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70205" algn="l"/>
              </a:tabLst>
            </a:pPr>
            <a:r>
              <a:rPr sz="1450" spc="23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Baclofen</a:t>
            </a:r>
            <a:endParaRPr sz="2400" dirty="0">
              <a:latin typeface="Tw Cen MT Bold"/>
              <a:cs typeface="Tw Cen MT Bold"/>
            </a:endParaRPr>
          </a:p>
          <a:p>
            <a:pPr marL="690880" marR="141605" indent="-274320" algn="just">
              <a:lnSpc>
                <a:spcPts val="2020"/>
              </a:lnSpc>
              <a:spcBef>
                <a:spcPts val="595"/>
              </a:spcBef>
            </a:pPr>
            <a:r>
              <a:rPr sz="1450" spc="440" dirty="0" smtClean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100" spc="-10" dirty="0">
                <a:latin typeface="Tw Cen MT"/>
                <a:cs typeface="Tw Cen MT"/>
              </a:rPr>
              <a:t>GABA</a:t>
            </a:r>
            <a:r>
              <a:rPr sz="2100" spc="-2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analog</a:t>
            </a:r>
            <a:r>
              <a:rPr sz="2100" spc="-1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acting</a:t>
            </a:r>
            <a:r>
              <a:rPr sz="2100" spc="2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at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GABA</a:t>
            </a:r>
            <a:r>
              <a:rPr sz="2100" spc="-7" baseline="-5952" dirty="0">
                <a:latin typeface="Tw Cen MT"/>
                <a:cs typeface="Tw Cen MT"/>
              </a:rPr>
              <a:t>B</a:t>
            </a:r>
            <a:r>
              <a:rPr sz="2100" spc="547" baseline="-5952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receptors </a:t>
            </a:r>
            <a:r>
              <a:rPr sz="2100" spc="10" dirty="0">
                <a:latin typeface="Tw Cen MT"/>
                <a:cs typeface="Tw Cen MT"/>
              </a:rPr>
              <a:t>which </a:t>
            </a:r>
            <a:r>
              <a:rPr sz="2100" dirty="0">
                <a:latin typeface="Tw Cen MT"/>
                <a:cs typeface="Tw Cen MT"/>
              </a:rPr>
              <a:t>depresses</a:t>
            </a:r>
            <a:r>
              <a:rPr sz="2100" spc="-2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neuronal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spc="-20" dirty="0">
                <a:latin typeface="Tw Cen MT"/>
                <a:cs typeface="Tw Cen MT"/>
              </a:rPr>
              <a:t>activity, </a:t>
            </a:r>
            <a:r>
              <a:rPr sz="210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decreasing </a:t>
            </a:r>
            <a:r>
              <a:rPr sz="2100" dirty="0">
                <a:latin typeface="Tw Cen MT"/>
                <a:cs typeface="Tw Cen MT"/>
              </a:rPr>
              <a:t>the frequency and degree of muscle spasms and reduces muscle </a:t>
            </a:r>
            <a:r>
              <a:rPr sz="2100" spc="-565" dirty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tone</a:t>
            </a:r>
            <a:endParaRPr lang="x-none" sz="2100" spc="-5" dirty="0" smtClean="0">
              <a:latin typeface="Tw Cen MT"/>
              <a:cs typeface="Tw Cen MT"/>
            </a:endParaRPr>
          </a:p>
          <a:p>
            <a:pPr marL="690880" marR="141605" indent="-274320" algn="just">
              <a:lnSpc>
                <a:spcPts val="2020"/>
              </a:lnSpc>
              <a:spcBef>
                <a:spcPts val="595"/>
              </a:spcBef>
            </a:pPr>
            <a:r>
              <a:rPr sz="2100" spc="5" dirty="0" smtClean="0">
                <a:latin typeface="Tw Cen MT"/>
                <a:cs typeface="Tw Cen MT"/>
              </a:rPr>
              <a:t>Drug </a:t>
            </a:r>
            <a:r>
              <a:rPr sz="2100" dirty="0">
                <a:latin typeface="Tw Cen MT"/>
                <a:cs typeface="Tw Cen MT"/>
              </a:rPr>
              <a:t>of</a:t>
            </a:r>
            <a:r>
              <a:rPr sz="2100" spc="60" dirty="0">
                <a:latin typeface="Tw Cen MT"/>
                <a:cs typeface="Tw Cen MT"/>
              </a:rPr>
              <a:t> </a:t>
            </a:r>
            <a:r>
              <a:rPr sz="2100" spc="10" dirty="0">
                <a:latin typeface="Tw Cen MT"/>
                <a:cs typeface="Tw Cen MT"/>
              </a:rPr>
              <a:t>choice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because</a:t>
            </a:r>
            <a:r>
              <a:rPr sz="2100" spc="-5" dirty="0">
                <a:latin typeface="Tw Cen MT"/>
                <a:cs typeface="Tw Cen MT"/>
              </a:rPr>
              <a:t> it</a:t>
            </a:r>
            <a:r>
              <a:rPr sz="210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produces less</a:t>
            </a:r>
            <a:r>
              <a:rPr sz="2100" spc="-1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sedation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than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diazepam</a:t>
            </a:r>
            <a:r>
              <a:rPr sz="2100" spc="-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and</a:t>
            </a:r>
            <a:r>
              <a:rPr sz="2100" spc="-5" dirty="0">
                <a:latin typeface="Tw Cen MT"/>
                <a:cs typeface="Tw Cen MT"/>
              </a:rPr>
              <a:t> less </a:t>
            </a:r>
            <a:r>
              <a:rPr sz="2100" spc="-57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peripheral</a:t>
            </a:r>
            <a:r>
              <a:rPr sz="2100" dirty="0">
                <a:latin typeface="Tw Cen MT"/>
                <a:cs typeface="Tw Cen MT"/>
              </a:rPr>
              <a:t> muscle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weakness</a:t>
            </a:r>
            <a:r>
              <a:rPr sz="2100" spc="-2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than</a:t>
            </a:r>
            <a:r>
              <a:rPr sz="2100" spc="3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dantrolene.</a:t>
            </a:r>
            <a:endParaRPr sz="2100" dirty="0">
              <a:latin typeface="Tw Cen MT"/>
              <a:cs typeface="Tw Cen MT"/>
            </a:endParaRPr>
          </a:p>
          <a:p>
            <a:pPr marL="416559">
              <a:lnSpc>
                <a:spcPts val="2270"/>
              </a:lnSpc>
              <a:spcBef>
                <a:spcPts val="110"/>
              </a:spcBef>
            </a:pPr>
            <a:r>
              <a:rPr sz="2100" dirty="0" smtClean="0">
                <a:latin typeface="Tw Cen MT"/>
                <a:cs typeface="Tw Cen MT"/>
              </a:rPr>
              <a:t>Used</a:t>
            </a:r>
            <a:r>
              <a:rPr sz="2100" spc="-5" dirty="0" smtClean="0">
                <a:latin typeface="Tw Cen MT"/>
                <a:cs typeface="Tw Cen MT"/>
              </a:rPr>
              <a:t> </a:t>
            </a:r>
            <a:r>
              <a:rPr sz="2100" spc="-15" dirty="0">
                <a:latin typeface="Tw Cen MT"/>
                <a:cs typeface="Tw Cen MT"/>
              </a:rPr>
              <a:t>for</a:t>
            </a:r>
            <a:r>
              <a:rPr sz="2100" spc="-1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paraplegic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or </a:t>
            </a:r>
            <a:r>
              <a:rPr sz="2100" spc="-5" dirty="0">
                <a:latin typeface="Tw Cen MT"/>
                <a:cs typeface="Tw Cen MT"/>
              </a:rPr>
              <a:t>quadraplegic</a:t>
            </a:r>
            <a:r>
              <a:rPr sz="2100" spc="3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patients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with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spinal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cord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lesions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caused</a:t>
            </a:r>
          </a:p>
          <a:p>
            <a:pPr marL="690880">
              <a:lnSpc>
                <a:spcPts val="2270"/>
              </a:lnSpc>
            </a:pPr>
            <a:r>
              <a:rPr sz="2100" spc="-55" dirty="0">
                <a:latin typeface="Tw Cen MT"/>
                <a:cs typeface="Tw Cen MT"/>
              </a:rPr>
              <a:t>by</a:t>
            </a:r>
            <a:r>
              <a:rPr sz="2100" spc="-5" dirty="0">
                <a:latin typeface="Tw Cen MT"/>
                <a:cs typeface="Tw Cen MT"/>
              </a:rPr>
              <a:t> either</a:t>
            </a:r>
            <a:r>
              <a:rPr sz="2100" spc="-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multiple</a:t>
            </a:r>
            <a:r>
              <a:rPr sz="2100" spc="20" dirty="0">
                <a:latin typeface="Tw Cen MT"/>
                <a:cs typeface="Tw Cen MT"/>
              </a:rPr>
              <a:t> </a:t>
            </a:r>
            <a:r>
              <a:rPr sz="2100" spc="-10" dirty="0">
                <a:latin typeface="Tw Cen MT"/>
                <a:cs typeface="Tw Cen MT"/>
              </a:rPr>
              <a:t>sclerosis</a:t>
            </a:r>
            <a:r>
              <a:rPr sz="2100" spc="1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or </a:t>
            </a:r>
            <a:r>
              <a:rPr sz="2100" spc="-5" dirty="0">
                <a:latin typeface="Tw Cen MT"/>
                <a:cs typeface="Tw Cen MT"/>
              </a:rPr>
              <a:t>trauma.</a:t>
            </a:r>
            <a:endParaRPr sz="2100" dirty="0">
              <a:latin typeface="Tw Cen MT"/>
              <a:cs typeface="Tw Cen MT"/>
            </a:endParaRPr>
          </a:p>
          <a:p>
            <a:pPr marL="690880" marR="464820" indent="-274320">
              <a:lnSpc>
                <a:spcPts val="2020"/>
              </a:lnSpc>
              <a:spcBef>
                <a:spcPts val="580"/>
              </a:spcBef>
            </a:pPr>
            <a:r>
              <a:rPr sz="2100" b="1" dirty="0" smtClean="0">
                <a:latin typeface="Tw Cen MT Bold"/>
                <a:cs typeface="Tw Cen MT Bold"/>
              </a:rPr>
              <a:t>Intrathecal</a:t>
            </a:r>
            <a:r>
              <a:rPr sz="2100" b="1" spc="55" dirty="0" smtClean="0">
                <a:latin typeface="Tw Cen MT Bold"/>
                <a:cs typeface="Tw Cen MT Bold"/>
              </a:rPr>
              <a:t> </a:t>
            </a:r>
            <a:r>
              <a:rPr sz="2100" b="1" dirty="0" smtClean="0">
                <a:latin typeface="Tw Cen MT Bold"/>
                <a:cs typeface="Tw Cen MT Bold"/>
              </a:rPr>
              <a:t>Baclofen</a:t>
            </a:r>
            <a:r>
              <a:rPr sz="2100" b="1" spc="5" dirty="0" smtClean="0">
                <a:latin typeface="Tw Cen MT Bold"/>
                <a:cs typeface="Tw Cen MT Bold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use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spc="-15" dirty="0" smtClean="0">
                <a:latin typeface="Tw Cen MT"/>
                <a:cs typeface="Tw Cen MT"/>
              </a:rPr>
              <a:t>for</a:t>
            </a:r>
            <a:r>
              <a:rPr sz="2100" spc="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management</a:t>
            </a:r>
            <a:r>
              <a:rPr sz="2100" spc="-2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of</a:t>
            </a:r>
            <a:r>
              <a:rPr sz="2100" spc="65" dirty="0" smtClean="0">
                <a:latin typeface="Tw Cen MT"/>
                <a:cs typeface="Tw Cen MT"/>
              </a:rPr>
              <a:t> </a:t>
            </a:r>
            <a:r>
              <a:rPr sz="2100" spc="-10" dirty="0" smtClean="0">
                <a:latin typeface="Tw Cen MT"/>
                <a:cs typeface="Tw Cen MT"/>
              </a:rPr>
              <a:t>severe</a:t>
            </a:r>
            <a:r>
              <a:rPr sz="2100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spasticity/pain</a:t>
            </a:r>
            <a:r>
              <a:rPr sz="2100" spc="40" dirty="0" smtClean="0">
                <a:latin typeface="Tw Cen MT"/>
                <a:cs typeface="Tw Cen MT"/>
              </a:rPr>
              <a:t> </a:t>
            </a:r>
            <a:r>
              <a:rPr sz="2100" spc="-15" dirty="0" smtClean="0">
                <a:latin typeface="Tw Cen MT"/>
                <a:cs typeface="Tw Cen MT"/>
              </a:rPr>
              <a:t>when </a:t>
            </a:r>
            <a:r>
              <a:rPr sz="2100" spc="-56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nonresponsive</a:t>
            </a:r>
            <a:r>
              <a:rPr sz="2100" spc="-1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to</a:t>
            </a:r>
            <a:r>
              <a:rPr sz="2100" spc="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medication</a:t>
            </a:r>
            <a:r>
              <a:rPr sz="2100" spc="15" dirty="0" smtClean="0">
                <a:latin typeface="Tw Cen MT"/>
                <a:cs typeface="Tw Cen MT"/>
              </a:rPr>
              <a:t> </a:t>
            </a:r>
            <a:r>
              <a:rPr sz="2100" spc="-55" dirty="0" smtClean="0">
                <a:latin typeface="Tw Cen MT"/>
                <a:cs typeface="Tw Cen MT"/>
              </a:rPr>
              <a:t>by</a:t>
            </a:r>
            <a:r>
              <a:rPr sz="2100" spc="-1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other</a:t>
            </a:r>
            <a:r>
              <a:rPr sz="2100" spc="-10" dirty="0" smtClean="0">
                <a:latin typeface="Tw Cen MT"/>
                <a:cs typeface="Tw Cen MT"/>
              </a:rPr>
              <a:t> routes</a:t>
            </a:r>
            <a:r>
              <a:rPr sz="2100" dirty="0" smtClean="0">
                <a:latin typeface="Tw Cen MT"/>
                <a:cs typeface="Tw Cen MT"/>
              </a:rPr>
              <a:t> </a:t>
            </a:r>
            <a:r>
              <a:rPr sz="2100" spc="5" dirty="0" smtClean="0">
                <a:latin typeface="Tw Cen MT"/>
                <a:cs typeface="Tw Cen MT"/>
              </a:rPr>
              <a:t>of</a:t>
            </a:r>
            <a:r>
              <a:rPr sz="2100" spc="5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administration.</a:t>
            </a:r>
            <a:endParaRPr sz="2100" dirty="0" smtClean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 dirty="0" smtClean="0">
              <a:latin typeface="Tw Cen MT"/>
              <a:cs typeface="Tw Cen MT"/>
            </a:endParaRPr>
          </a:p>
          <a:p>
            <a:pPr marL="50800">
              <a:lnSpc>
                <a:spcPct val="100000"/>
              </a:lnSpc>
              <a:tabLst>
                <a:tab pos="370205" algn="l"/>
              </a:tabLst>
            </a:pPr>
            <a:r>
              <a:rPr sz="1450" spc="235" dirty="0" smtClean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400" b="1" u="heavy" spc="-5" dirty="0" smtClean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Diazepam</a:t>
            </a:r>
            <a:endParaRPr sz="2400" dirty="0" smtClean="0">
              <a:latin typeface="Tw Cen MT Bold"/>
              <a:cs typeface="Tw Cen MT Bold"/>
            </a:endParaRPr>
          </a:p>
          <a:p>
            <a:pPr marL="690880" marR="140335" indent="-274320">
              <a:lnSpc>
                <a:spcPct val="80000"/>
              </a:lnSpc>
              <a:spcBef>
                <a:spcPts val="610"/>
              </a:spcBef>
              <a:tabLst>
                <a:tab pos="6503034" algn="l"/>
              </a:tabLst>
            </a:pPr>
            <a:r>
              <a:rPr sz="1450" spc="445" dirty="0" smtClean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100" spc="-10" dirty="0" smtClean="0">
                <a:latin typeface="Tw Cen MT"/>
                <a:cs typeface="Tw Cen MT"/>
              </a:rPr>
              <a:t>Effective</a:t>
            </a:r>
            <a:r>
              <a:rPr sz="2100" spc="25" dirty="0" smtClean="0">
                <a:latin typeface="Tw Cen MT"/>
                <a:cs typeface="Tw Cen MT"/>
              </a:rPr>
              <a:t> </a:t>
            </a:r>
            <a:r>
              <a:rPr sz="2100" spc="-15" dirty="0" smtClean="0">
                <a:latin typeface="Tw Cen MT"/>
                <a:cs typeface="Tw Cen MT"/>
              </a:rPr>
              <a:t>for</a:t>
            </a:r>
            <a:r>
              <a:rPr sz="2100" spc="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both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acute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spasms</a:t>
            </a:r>
            <a:r>
              <a:rPr sz="2100" spc="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and </a:t>
            </a:r>
            <a:r>
              <a:rPr sz="2100" spc="5" dirty="0" smtClean="0">
                <a:latin typeface="Tw Cen MT"/>
                <a:cs typeface="Tw Cen MT"/>
              </a:rPr>
              <a:t>chronic</a:t>
            </a:r>
            <a:r>
              <a:rPr sz="2100" spc="15" dirty="0" smtClean="0">
                <a:latin typeface="Tw Cen MT"/>
                <a:cs typeface="Tw Cen MT"/>
              </a:rPr>
              <a:t> </a:t>
            </a:r>
            <a:r>
              <a:rPr sz="2100" spc="-15" dirty="0" smtClean="0">
                <a:latin typeface="Tw Cen MT"/>
                <a:cs typeface="Tw Cen MT"/>
              </a:rPr>
              <a:t>spasticity.	</a:t>
            </a:r>
            <a:r>
              <a:rPr sz="2100" spc="-5" dirty="0" smtClean="0">
                <a:latin typeface="Tw Cen MT"/>
                <a:cs typeface="Tw Cen MT"/>
              </a:rPr>
              <a:t>Indicated</a:t>
            </a:r>
            <a:r>
              <a:rPr sz="2100" spc="-10" dirty="0" smtClean="0">
                <a:latin typeface="Tw Cen MT"/>
                <a:cs typeface="Tw Cen MT"/>
              </a:rPr>
              <a:t> </a:t>
            </a:r>
            <a:r>
              <a:rPr sz="2100" spc="-15" dirty="0" smtClean="0">
                <a:latin typeface="Tw Cen MT"/>
                <a:cs typeface="Tw Cen MT"/>
              </a:rPr>
              <a:t>for</a:t>
            </a:r>
            <a:r>
              <a:rPr sz="2100" spc="-3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patients </a:t>
            </a:r>
            <a:r>
              <a:rPr sz="2100" spc="-56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with</a:t>
            </a:r>
            <a:r>
              <a:rPr sz="2100" spc="-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spinal</a:t>
            </a:r>
            <a:r>
              <a:rPr sz="2100" spc="-5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cord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lesions </a:t>
            </a:r>
            <a:r>
              <a:rPr sz="2100" dirty="0" smtClean="0">
                <a:latin typeface="Tw Cen MT"/>
                <a:cs typeface="Tw Cen MT"/>
              </a:rPr>
              <a:t>or </a:t>
            </a:r>
            <a:r>
              <a:rPr sz="2100" spc="-5" dirty="0" smtClean="0">
                <a:latin typeface="Tw Cen MT"/>
                <a:cs typeface="Tw Cen MT"/>
              </a:rPr>
              <a:t>those</a:t>
            </a:r>
            <a:r>
              <a:rPr sz="2100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with</a:t>
            </a:r>
            <a:r>
              <a:rPr sz="2100" spc="20" dirty="0" smtClean="0">
                <a:latin typeface="Tw Cen MT"/>
                <a:cs typeface="Tw Cen MT"/>
              </a:rPr>
              <a:t> </a:t>
            </a:r>
            <a:r>
              <a:rPr sz="2100" spc="-10" dirty="0" smtClean="0">
                <a:latin typeface="Tw Cen MT"/>
                <a:cs typeface="Tw Cen MT"/>
              </a:rPr>
              <a:t>cerebral</a:t>
            </a:r>
            <a:r>
              <a:rPr sz="2100" dirty="0" smtClean="0">
                <a:latin typeface="Tw Cen MT"/>
                <a:cs typeface="Tw Cen MT"/>
              </a:rPr>
              <a:t> </a:t>
            </a:r>
            <a:r>
              <a:rPr sz="2100" spc="-25" dirty="0" smtClean="0">
                <a:latin typeface="Tw Cen MT"/>
                <a:cs typeface="Tw Cen MT"/>
              </a:rPr>
              <a:t>palsy.</a:t>
            </a:r>
            <a:endParaRPr sz="2100" dirty="0" smtClean="0">
              <a:latin typeface="Tw Cen MT"/>
              <a:cs typeface="Tw Cen MT"/>
            </a:endParaRPr>
          </a:p>
          <a:p>
            <a:pPr marL="416559">
              <a:lnSpc>
                <a:spcPct val="100000"/>
              </a:lnSpc>
              <a:spcBef>
                <a:spcPts val="95"/>
              </a:spcBef>
            </a:pPr>
            <a:r>
              <a:rPr lang="x-none" sz="1450" spc="14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</a:t>
            </a:r>
            <a:r>
              <a:rPr sz="2100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"/>
                <a:cs typeface="Tw Cen MT"/>
              </a:rPr>
              <a:t>nti-spasmolytic</a:t>
            </a:r>
            <a:r>
              <a:rPr sz="2100" spc="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effect</a:t>
            </a:r>
            <a:r>
              <a:rPr sz="2100" spc="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in</a:t>
            </a:r>
            <a:r>
              <a:rPr sz="2100" spc="5" dirty="0" smtClean="0">
                <a:latin typeface="Tw Cen MT"/>
                <a:cs typeface="Tw Cen MT"/>
              </a:rPr>
              <a:t> part </a:t>
            </a:r>
            <a:r>
              <a:rPr sz="2100" dirty="0" smtClean="0">
                <a:latin typeface="Tw Cen MT"/>
                <a:cs typeface="Tw Cen MT"/>
              </a:rPr>
              <a:t>due</a:t>
            </a:r>
            <a:r>
              <a:rPr sz="2100" spc="-1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to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action</a:t>
            </a:r>
            <a:r>
              <a:rPr sz="2100" spc="15" dirty="0" smtClean="0">
                <a:latin typeface="Tw Cen MT"/>
                <a:cs typeface="Tw Cen MT"/>
              </a:rPr>
              <a:t> </a:t>
            </a:r>
            <a:r>
              <a:rPr sz="2100" spc="-5" dirty="0" smtClean="0">
                <a:latin typeface="Tw Cen MT"/>
                <a:cs typeface="Tw Cen MT"/>
              </a:rPr>
              <a:t>in</a:t>
            </a:r>
            <a:r>
              <a:rPr sz="2100" spc="1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the spinal</a:t>
            </a:r>
            <a:r>
              <a:rPr sz="2100" spc="30" dirty="0" smtClean="0">
                <a:latin typeface="Tw Cen MT"/>
                <a:cs typeface="Tw Cen MT"/>
              </a:rPr>
              <a:t> </a:t>
            </a:r>
            <a:r>
              <a:rPr sz="2100" dirty="0" smtClean="0">
                <a:latin typeface="Tw Cen MT"/>
                <a:cs typeface="Tw Cen MT"/>
              </a:rPr>
              <a:t>cord</a:t>
            </a:r>
            <a:endParaRPr sz="2100" dirty="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58165"/>
            <a:ext cx="59023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242852"/>
                </a:solidFill>
              </a:rPr>
              <a:t>Spasmolytics</a:t>
            </a:r>
            <a:r>
              <a:rPr sz="4400" spc="-85" dirty="0">
                <a:solidFill>
                  <a:srgbClr val="242852"/>
                </a:solidFill>
              </a:rPr>
              <a:t> </a:t>
            </a:r>
            <a:r>
              <a:rPr sz="4400" spc="-10" dirty="0">
                <a:solidFill>
                  <a:srgbClr val="242852"/>
                </a:solidFill>
              </a:rPr>
              <a:t>(Peripheral)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4010025"/>
            <a:ext cx="7943850" cy="19881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32740" marR="5080" indent="-320675">
              <a:lnSpc>
                <a:spcPct val="90000"/>
              </a:lnSpc>
              <a:spcBef>
                <a:spcPts val="430"/>
              </a:spcBef>
              <a:tabLst>
                <a:tab pos="619633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w Cen MT Bold"/>
                <a:cs typeface="Tw Cen MT Bold"/>
              </a:rPr>
              <a:t>Dantrolene</a:t>
            </a:r>
            <a:r>
              <a:rPr sz="2800" b="1" dirty="0">
                <a:latin typeface="Tw Cen MT Bold"/>
                <a:cs typeface="Tw Cen MT Bold"/>
              </a:rPr>
              <a:t> </a:t>
            </a:r>
            <a:r>
              <a:rPr sz="2800" spc="-5" dirty="0">
                <a:latin typeface="Tw Cen MT"/>
                <a:cs typeface="Tw Cen MT"/>
              </a:rPr>
              <a:t>has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similar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effects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other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central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10" dirty="0">
                <a:latin typeface="Tw Cen MT"/>
                <a:cs typeface="Tw Cen MT"/>
              </a:rPr>
              <a:t>drugs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but </a:t>
            </a:r>
            <a:r>
              <a:rPr sz="2800" spc="-7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it works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directly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on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the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muscle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75" dirty="0">
                <a:latin typeface="Tw Cen MT"/>
                <a:cs typeface="Tw Cen MT"/>
              </a:rPr>
              <a:t>by</a:t>
            </a:r>
            <a:r>
              <a:rPr sz="2800" spc="-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inhibiting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calcium 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release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necessary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25" dirty="0">
                <a:latin typeface="Tw Cen MT"/>
                <a:cs typeface="Tw Cen MT"/>
              </a:rPr>
              <a:t>for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muscle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relaxation.	It is most 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effective </a:t>
            </a:r>
            <a:r>
              <a:rPr sz="2800" spc="-20" dirty="0">
                <a:latin typeface="Tw Cen MT"/>
                <a:cs typeface="Tw Cen MT"/>
              </a:rPr>
              <a:t>for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spasticity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with </a:t>
            </a:r>
            <a:r>
              <a:rPr sz="2800" spc="-10" dirty="0">
                <a:latin typeface="Tw Cen MT"/>
                <a:cs typeface="Tw Cen MT"/>
              </a:rPr>
              <a:t>cerebral</a:t>
            </a:r>
            <a:r>
              <a:rPr sz="2800" spc="-5" dirty="0">
                <a:latin typeface="Tw Cen MT"/>
                <a:cs typeface="Tw Cen MT"/>
              </a:rPr>
              <a:t> origin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(multiple 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15" dirty="0">
                <a:latin typeface="Tw Cen MT"/>
                <a:cs typeface="Tw Cen MT"/>
              </a:rPr>
              <a:t>sclerosis,</a:t>
            </a:r>
            <a:r>
              <a:rPr sz="2800" spc="-10" dirty="0">
                <a:latin typeface="Tw Cen MT"/>
                <a:cs typeface="Tw Cen MT"/>
              </a:rPr>
              <a:t> cerebral</a:t>
            </a:r>
            <a:r>
              <a:rPr sz="2800" dirty="0">
                <a:latin typeface="Tw Cen MT"/>
                <a:cs typeface="Tw Cen MT"/>
              </a:rPr>
              <a:t> palsy)</a:t>
            </a:r>
            <a:endParaRPr sz="2800">
              <a:latin typeface="Tw Cen MT"/>
              <a:cs typeface="Tw Cen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981200"/>
            <a:ext cx="518160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6108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242852"/>
                </a:solidFill>
                <a:latin typeface="Tw Cen MT"/>
                <a:cs typeface="Tw Cen MT"/>
              </a:rPr>
              <a:t>Skeletal</a:t>
            </a:r>
            <a:r>
              <a:rPr sz="4400" b="0" spc="-6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15" dirty="0">
                <a:solidFill>
                  <a:srgbClr val="242852"/>
                </a:solidFill>
                <a:latin typeface="Tw Cen MT"/>
                <a:cs typeface="Tw Cen MT"/>
              </a:rPr>
              <a:t>muscle</a:t>
            </a:r>
            <a:r>
              <a:rPr sz="4400" b="0" spc="-4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relaxants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12138"/>
            <a:ext cx="8468995" cy="2215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84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5" dirty="0">
                <a:latin typeface="Tw Cen MT"/>
                <a:cs typeface="Tw Cen MT"/>
              </a:rPr>
              <a:t>Facilitate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5" dirty="0">
                <a:latin typeface="Tw Cen MT"/>
                <a:cs typeface="Tw Cen MT"/>
              </a:rPr>
              <a:t>intubation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8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the</a:t>
            </a:r>
            <a:r>
              <a:rPr sz="2900" spc="5" dirty="0">
                <a:latin typeface="Tw Cen MT"/>
                <a:cs typeface="Tw Cen MT"/>
              </a:rPr>
              <a:t> </a:t>
            </a:r>
            <a:r>
              <a:rPr sz="2900" spc="15" dirty="0">
                <a:latin typeface="Tw Cen MT"/>
                <a:cs typeface="Tw Cen MT"/>
              </a:rPr>
              <a:t>trachea</a:t>
            </a:r>
            <a:r>
              <a:rPr sz="2900" spc="-3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and</a:t>
            </a:r>
            <a:r>
              <a:rPr sz="2900" spc="-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suppress</a:t>
            </a:r>
            <a:r>
              <a:rPr sz="2900" spc="-4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muscle </a:t>
            </a:r>
            <a:r>
              <a:rPr sz="2900" spc="-78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tone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to the degree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required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for </a:t>
            </a:r>
            <a:r>
              <a:rPr sz="2900" spc="-5" dirty="0">
                <a:latin typeface="Tw Cen MT"/>
                <a:cs typeface="Tw Cen MT"/>
              </a:rPr>
              <a:t>surgery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61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Neuromuscular</a:t>
            </a:r>
            <a:r>
              <a:rPr sz="2600" spc="-6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blockers</a:t>
            </a:r>
            <a:endParaRPr sz="2600">
              <a:latin typeface="Tw Cen MT"/>
              <a:cs typeface="Tw Cen MT"/>
            </a:endParaRPr>
          </a:p>
          <a:p>
            <a:pPr marL="927100" indent="-229235">
              <a:lnSpc>
                <a:spcPct val="100000"/>
              </a:lnSpc>
              <a:spcBef>
                <a:spcPts val="530"/>
              </a:spcBef>
              <a:buClr>
                <a:srgbClr val="297FD5"/>
              </a:buClr>
              <a:buSzPct val="73913"/>
              <a:buFont typeface="Arial"/>
              <a:buChar char="■"/>
              <a:tabLst>
                <a:tab pos="927735" algn="l"/>
              </a:tabLst>
            </a:pPr>
            <a:r>
              <a:rPr sz="2300" spc="-15" dirty="0">
                <a:latin typeface="Tw Cen MT"/>
                <a:cs typeface="Tw Cen MT"/>
              </a:rPr>
              <a:t>Pancuronium</a:t>
            </a:r>
            <a:endParaRPr sz="2300">
              <a:latin typeface="Tw Cen MT"/>
              <a:cs typeface="Tw Cen MT"/>
            </a:endParaRPr>
          </a:p>
          <a:p>
            <a:pPr marL="927100" indent="-229235">
              <a:lnSpc>
                <a:spcPct val="100000"/>
              </a:lnSpc>
              <a:spcBef>
                <a:spcPts val="495"/>
              </a:spcBef>
              <a:buClr>
                <a:srgbClr val="297FD5"/>
              </a:buClr>
              <a:buSzPct val="73913"/>
              <a:buFont typeface="Arial"/>
              <a:buChar char="■"/>
              <a:tabLst>
                <a:tab pos="927735" algn="l"/>
              </a:tabLst>
            </a:pPr>
            <a:r>
              <a:rPr sz="2300" dirty="0">
                <a:latin typeface="Tw Cen MT"/>
                <a:cs typeface="Tw Cen MT"/>
              </a:rPr>
              <a:t>Succinylcholine</a:t>
            </a:r>
            <a:endParaRPr sz="23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612138"/>
            <a:ext cx="8719185" cy="910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</a:pPr>
            <a:r>
              <a:rPr sz="1750" b="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b="0" spc="480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b="0" spc="-25" dirty="0">
                <a:latin typeface="Tw Cen MT"/>
                <a:cs typeface="Tw Cen MT"/>
              </a:rPr>
              <a:t>Potent</a:t>
            </a:r>
            <a:r>
              <a:rPr b="0" spc="-5" dirty="0">
                <a:latin typeface="Tw Cen MT"/>
                <a:cs typeface="Tw Cen MT"/>
              </a:rPr>
              <a:t> </a:t>
            </a:r>
            <a:r>
              <a:rPr b="0" spc="-10" dirty="0">
                <a:latin typeface="Tw Cen MT"/>
                <a:cs typeface="Tw Cen MT"/>
              </a:rPr>
              <a:t>general</a:t>
            </a:r>
            <a:r>
              <a:rPr b="0" spc="-35" dirty="0">
                <a:latin typeface="Tw Cen MT"/>
                <a:cs typeface="Tw Cen MT"/>
              </a:rPr>
              <a:t> </a:t>
            </a:r>
            <a:r>
              <a:rPr b="0" dirty="0">
                <a:latin typeface="Tw Cen MT"/>
                <a:cs typeface="Tw Cen MT"/>
              </a:rPr>
              <a:t>anesthetics</a:t>
            </a:r>
            <a:r>
              <a:rPr b="0" spc="-35" dirty="0">
                <a:latin typeface="Tw Cen MT"/>
                <a:cs typeface="Tw Cen MT"/>
              </a:rPr>
              <a:t> </a:t>
            </a:r>
            <a:r>
              <a:rPr b="0" dirty="0">
                <a:latin typeface="Tw Cen MT"/>
                <a:cs typeface="Tw Cen MT"/>
              </a:rPr>
              <a:t>are</a:t>
            </a:r>
            <a:r>
              <a:rPr b="0" spc="-20" dirty="0">
                <a:latin typeface="Tw Cen MT"/>
                <a:cs typeface="Tw Cen MT"/>
              </a:rPr>
              <a:t> </a:t>
            </a:r>
            <a:r>
              <a:rPr b="0" spc="-5" dirty="0">
                <a:latin typeface="Tw Cen MT"/>
                <a:cs typeface="Tw Cen MT"/>
              </a:rPr>
              <a:t>delivered</a:t>
            </a:r>
            <a:r>
              <a:rPr b="0" spc="-30" dirty="0">
                <a:latin typeface="Tw Cen MT"/>
                <a:cs typeface="Tw Cen MT"/>
              </a:rPr>
              <a:t> </a:t>
            </a:r>
            <a:r>
              <a:rPr b="0" dirty="0">
                <a:latin typeface="Tw Cen MT"/>
                <a:cs typeface="Tw Cen MT"/>
              </a:rPr>
              <a:t>via </a:t>
            </a:r>
            <a:r>
              <a:rPr b="0" spc="-5" dirty="0">
                <a:latin typeface="Tw Cen MT"/>
                <a:cs typeface="Tw Cen MT"/>
              </a:rPr>
              <a:t>inhalation</a:t>
            </a:r>
            <a:r>
              <a:rPr b="0" spc="-10" dirty="0">
                <a:latin typeface="Tw Cen MT"/>
                <a:cs typeface="Tw Cen MT"/>
              </a:rPr>
              <a:t> </a:t>
            </a:r>
            <a:r>
              <a:rPr b="0" dirty="0">
                <a:latin typeface="Tw Cen MT"/>
                <a:cs typeface="Tw Cen MT"/>
              </a:rPr>
              <a:t>or </a:t>
            </a:r>
            <a:r>
              <a:rPr b="0" spc="-785" dirty="0">
                <a:latin typeface="Tw Cen MT"/>
                <a:cs typeface="Tw Cen MT"/>
              </a:rPr>
              <a:t> </a:t>
            </a:r>
            <a:r>
              <a:rPr b="0" dirty="0">
                <a:latin typeface="Tw Cen MT"/>
                <a:cs typeface="Tw Cen MT"/>
              </a:rPr>
              <a:t>IV</a:t>
            </a:r>
            <a:r>
              <a:rPr b="0" spc="-5" dirty="0">
                <a:latin typeface="Tw Cen MT"/>
                <a:cs typeface="Tw Cen MT"/>
              </a:rPr>
              <a:t> injection</a:t>
            </a:r>
            <a:endParaRPr sz="175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81965"/>
            <a:ext cx="88461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40" dirty="0">
                <a:solidFill>
                  <a:srgbClr val="242852"/>
                </a:solidFill>
                <a:latin typeface="Tw Cen MT"/>
                <a:cs typeface="Tw Cen MT"/>
              </a:rPr>
              <a:t>Patient</a:t>
            </a:r>
            <a:r>
              <a:rPr sz="4400" b="0" spc="-3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factors</a:t>
            </a: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in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-5" dirty="0">
                <a:solidFill>
                  <a:srgbClr val="242852"/>
                </a:solidFill>
                <a:latin typeface="Tw Cen MT"/>
                <a:cs typeface="Tw Cen MT"/>
              </a:rPr>
              <a:t>selection</a:t>
            </a:r>
            <a:r>
              <a:rPr sz="4400" b="0" spc="-3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114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anesthesia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496314"/>
            <a:ext cx="8401050" cy="52851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2740" marR="5080" indent="-320040">
              <a:lnSpc>
                <a:spcPct val="90000"/>
              </a:lnSpc>
              <a:spcBef>
                <a:spcPts val="425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dirty="0">
                <a:latin typeface="Tw Cen MT"/>
                <a:cs typeface="Tw Cen MT"/>
              </a:rPr>
              <a:t>Choice</a:t>
            </a:r>
            <a:r>
              <a:rPr sz="2700" spc="-3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8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anesthetic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spc="5" dirty="0">
                <a:latin typeface="Tw Cen MT"/>
                <a:cs typeface="Tw Cen MT"/>
              </a:rPr>
              <a:t>drugs </a:t>
            </a:r>
            <a:r>
              <a:rPr sz="2700" dirty="0">
                <a:latin typeface="Tw Cen MT"/>
                <a:cs typeface="Tw Cen MT"/>
              </a:rPr>
              <a:t>are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made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to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10" dirty="0">
                <a:latin typeface="Tw Cen MT"/>
                <a:cs typeface="Tw Cen MT"/>
              </a:rPr>
              <a:t>provide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safe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and 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efficient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anesthesia </a:t>
            </a:r>
            <a:r>
              <a:rPr sz="2700" spc="-5" dirty="0">
                <a:latin typeface="Tw Cen MT"/>
                <a:cs typeface="Tw Cen MT"/>
              </a:rPr>
              <a:t>based </a:t>
            </a:r>
            <a:r>
              <a:rPr sz="2700" dirty="0">
                <a:latin typeface="Tw Cen MT"/>
                <a:cs typeface="Tw Cen MT"/>
              </a:rPr>
              <a:t>on the nature</a:t>
            </a:r>
            <a:r>
              <a:rPr sz="2700" spc="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of</a:t>
            </a:r>
            <a:r>
              <a:rPr sz="2700" spc="6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the</a:t>
            </a:r>
            <a:r>
              <a:rPr sz="2700" spc="1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surgical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or </a:t>
            </a:r>
            <a:r>
              <a:rPr sz="2700" spc="5" dirty="0">
                <a:latin typeface="Tw Cen MT"/>
                <a:cs typeface="Tw Cen MT"/>
              </a:rPr>
              <a:t> </a:t>
            </a:r>
            <a:r>
              <a:rPr sz="2700" spc="-135" dirty="0">
                <a:latin typeface="Arial"/>
                <a:cs typeface="Arial"/>
              </a:rPr>
              <a:t>diagnostic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spc="-160" dirty="0">
                <a:latin typeface="Arial"/>
                <a:cs typeface="Arial"/>
              </a:rPr>
              <a:t>procedures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spc="-114" dirty="0">
                <a:latin typeface="Arial"/>
                <a:cs typeface="Arial"/>
              </a:rPr>
              <a:t>and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spc="-120" dirty="0">
                <a:latin typeface="Arial"/>
                <a:cs typeface="Arial"/>
              </a:rPr>
              <a:t>patient’s</a:t>
            </a:r>
            <a:r>
              <a:rPr sz="2700" spc="-5" dirty="0">
                <a:latin typeface="Arial"/>
                <a:cs typeface="Arial"/>
              </a:rPr>
              <a:t> </a:t>
            </a:r>
            <a:r>
              <a:rPr sz="2700" spc="-140" dirty="0">
                <a:latin typeface="Arial"/>
                <a:cs typeface="Arial"/>
              </a:rPr>
              <a:t>physiologic,</a:t>
            </a:r>
            <a:r>
              <a:rPr sz="2700" spc="-40" dirty="0">
                <a:latin typeface="Arial"/>
                <a:cs typeface="Arial"/>
              </a:rPr>
              <a:t> </a:t>
            </a:r>
            <a:r>
              <a:rPr sz="2700" spc="-100" dirty="0">
                <a:latin typeface="Arial"/>
                <a:cs typeface="Arial"/>
              </a:rPr>
              <a:t>pathologic </a:t>
            </a:r>
            <a:r>
              <a:rPr sz="2700" spc="-735" dirty="0">
                <a:latin typeface="Arial"/>
                <a:cs typeface="Arial"/>
              </a:rPr>
              <a:t> </a:t>
            </a:r>
            <a:r>
              <a:rPr sz="2700" dirty="0">
                <a:latin typeface="Tw Cen MT"/>
                <a:cs typeface="Tw Cen MT"/>
              </a:rPr>
              <a:t>and</a:t>
            </a:r>
            <a:r>
              <a:rPr sz="2700" spc="-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pharmacologic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state</a:t>
            </a:r>
            <a:endParaRPr sz="27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dirty="0">
                <a:latin typeface="Tw Cen MT"/>
                <a:cs typeface="Tw Cen MT"/>
              </a:rPr>
              <a:t>2</a:t>
            </a:r>
            <a:r>
              <a:rPr sz="2700" spc="-2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factors</a:t>
            </a:r>
            <a:r>
              <a:rPr sz="2700" spc="-2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are</a:t>
            </a:r>
            <a:r>
              <a:rPr sz="2700" spc="-15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important</a:t>
            </a:r>
            <a:endParaRPr sz="2700">
              <a:latin typeface="Tw Cen MT"/>
              <a:cs typeface="Tw Cen MT"/>
            </a:endParaRPr>
          </a:p>
          <a:p>
            <a:pPr marL="697230" indent="-319405">
              <a:lnSpc>
                <a:spcPct val="100000"/>
              </a:lnSpc>
              <a:spcBef>
                <a:spcPts val="330"/>
              </a:spcBef>
              <a:buAutoNum type="arabicPeriod"/>
              <a:tabLst>
                <a:tab pos="697865" algn="l"/>
              </a:tabLst>
            </a:pPr>
            <a:r>
              <a:rPr sz="2400" spc="-5" dirty="0">
                <a:latin typeface="Tw Cen MT"/>
                <a:cs typeface="Tw Cen MT"/>
              </a:rPr>
              <a:t>Status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6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organ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system</a:t>
            </a:r>
            <a:endParaRPr sz="24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60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-5" dirty="0">
                <a:latin typeface="Tw Cen MT"/>
                <a:cs typeface="Tw Cen MT"/>
              </a:rPr>
              <a:t>Cardiovascular</a:t>
            </a:r>
            <a:r>
              <a:rPr sz="2100" spc="-2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system</a:t>
            </a:r>
            <a:endParaRPr sz="21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54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-10" dirty="0">
                <a:latin typeface="Tw Cen MT"/>
                <a:cs typeface="Tw Cen MT"/>
              </a:rPr>
              <a:t>Respiratory</a:t>
            </a:r>
            <a:r>
              <a:rPr sz="2100" spc="-2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system</a:t>
            </a:r>
            <a:endParaRPr sz="21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40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-10" dirty="0">
                <a:latin typeface="Tw Cen MT"/>
                <a:cs typeface="Tw Cen MT"/>
              </a:rPr>
              <a:t>Liver</a:t>
            </a:r>
            <a:r>
              <a:rPr sz="2100" spc="-2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and</a:t>
            </a:r>
            <a:r>
              <a:rPr sz="2100" spc="-35" dirty="0">
                <a:latin typeface="Tw Cen MT"/>
                <a:cs typeface="Tw Cen MT"/>
              </a:rPr>
              <a:t> </a:t>
            </a:r>
            <a:r>
              <a:rPr sz="2100" spc="-15" dirty="0">
                <a:latin typeface="Tw Cen MT"/>
                <a:cs typeface="Tw Cen MT"/>
              </a:rPr>
              <a:t>kidney</a:t>
            </a:r>
            <a:endParaRPr sz="21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54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5" dirty="0">
                <a:latin typeface="Tw Cen MT"/>
                <a:cs typeface="Tw Cen MT"/>
              </a:rPr>
              <a:t>Nervous</a:t>
            </a:r>
            <a:r>
              <a:rPr sz="2100" spc="-50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system</a:t>
            </a:r>
            <a:endParaRPr sz="21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50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dirty="0">
                <a:latin typeface="Tw Cen MT"/>
                <a:cs typeface="Tw Cen MT"/>
              </a:rPr>
              <a:t>Pregnancy</a:t>
            </a:r>
            <a:endParaRPr sz="2100">
              <a:latin typeface="Tw Cen MT"/>
              <a:cs typeface="Tw Cen MT"/>
            </a:endParaRPr>
          </a:p>
          <a:p>
            <a:pPr marL="697865" indent="-32004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Concomitant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use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45" dirty="0">
                <a:latin typeface="Tw Cen MT"/>
                <a:cs typeface="Tw Cen MT"/>
              </a:rPr>
              <a:t> </a:t>
            </a:r>
            <a:r>
              <a:rPr sz="2400" spc="5" dirty="0">
                <a:latin typeface="Tw Cen MT"/>
                <a:cs typeface="Tw Cen MT"/>
              </a:rPr>
              <a:t>drugs</a:t>
            </a:r>
            <a:endParaRPr sz="24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60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-5" dirty="0">
                <a:latin typeface="Tw Cen MT"/>
                <a:cs typeface="Tw Cen MT"/>
              </a:rPr>
              <a:t>Multiple</a:t>
            </a:r>
            <a:r>
              <a:rPr sz="2100" spc="5" dirty="0">
                <a:latin typeface="Tw Cen MT"/>
                <a:cs typeface="Tw Cen MT"/>
              </a:rPr>
              <a:t> </a:t>
            </a:r>
            <a:r>
              <a:rPr sz="2100" spc="-5" dirty="0">
                <a:latin typeface="Tw Cen MT"/>
                <a:cs typeface="Tw Cen MT"/>
              </a:rPr>
              <a:t>adjunct agents</a:t>
            </a:r>
            <a:endParaRPr sz="2100">
              <a:latin typeface="Tw Cen MT"/>
              <a:cs typeface="Tw Cen MT"/>
            </a:endParaRPr>
          </a:p>
          <a:p>
            <a:pPr marL="927100" lvl="1" indent="-229235">
              <a:lnSpc>
                <a:spcPct val="100000"/>
              </a:lnSpc>
              <a:spcBef>
                <a:spcPts val="254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dirty="0">
                <a:latin typeface="Tw Cen MT"/>
                <a:cs typeface="Tw Cen MT"/>
              </a:rPr>
              <a:t>Non-anesthetic</a:t>
            </a:r>
            <a:r>
              <a:rPr sz="2100" spc="-30" dirty="0">
                <a:latin typeface="Tw Cen MT"/>
                <a:cs typeface="Tw Cen MT"/>
              </a:rPr>
              <a:t> </a:t>
            </a:r>
            <a:r>
              <a:rPr sz="2100" spc="5" dirty="0">
                <a:latin typeface="Tw Cen MT"/>
                <a:cs typeface="Tw Cen MT"/>
              </a:rPr>
              <a:t>drugs</a:t>
            </a:r>
            <a:endParaRPr sz="21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458165"/>
            <a:ext cx="52489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Status</a:t>
            </a:r>
            <a:r>
              <a:rPr sz="4400" b="0" spc="-4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9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-15" dirty="0">
                <a:solidFill>
                  <a:srgbClr val="242852"/>
                </a:solidFill>
                <a:latin typeface="Tw Cen MT"/>
                <a:cs typeface="Tw Cen MT"/>
              </a:rPr>
              <a:t>organ</a:t>
            </a:r>
            <a:r>
              <a:rPr sz="4400" b="0" spc="-4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systems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13661"/>
            <a:ext cx="8990965" cy="4636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5" dirty="0">
                <a:latin typeface="Tw Cen MT"/>
                <a:cs typeface="Tw Cen MT"/>
              </a:rPr>
              <a:t>Cardiovascular</a:t>
            </a:r>
            <a:r>
              <a:rPr sz="2700" spc="-8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system:</a:t>
            </a:r>
            <a:endParaRPr sz="27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40"/>
              </a:spcBef>
            </a:pPr>
            <a:r>
              <a:rPr sz="1650" spc="16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Anesthetic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agents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suppress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cardiovascular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functions.</a:t>
            </a:r>
            <a:endParaRPr sz="2400">
              <a:latin typeface="Tw Cen MT"/>
              <a:cs typeface="Tw Cen MT"/>
            </a:endParaRPr>
          </a:p>
          <a:p>
            <a:pPr marL="652780" marR="182245" indent="-274320">
              <a:lnSpc>
                <a:spcPct val="80000"/>
              </a:lnSpc>
              <a:spcBef>
                <a:spcPts val="60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10" dirty="0">
                <a:latin typeface="Tw Cen MT"/>
                <a:cs typeface="Tw Cen MT"/>
              </a:rPr>
              <a:t>Ischemic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injury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to</a:t>
            </a:r>
            <a:r>
              <a:rPr sz="2400" spc="-5" dirty="0">
                <a:latin typeface="Tw Cen MT"/>
                <a:cs typeface="Tw Cen MT"/>
              </a:rPr>
              <a:t> tissues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may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follow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reduced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perfusion</a:t>
            </a:r>
            <a:r>
              <a:rPr sz="2400" spc="-3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pressure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if</a:t>
            </a:r>
            <a:r>
              <a:rPr sz="2400" spc="75" dirty="0">
                <a:latin typeface="Tw Cen MT"/>
                <a:cs typeface="Tw Cen MT"/>
              </a:rPr>
              <a:t> </a:t>
            </a:r>
            <a:r>
              <a:rPr sz="2400" spc="-65" dirty="0">
                <a:latin typeface="Tw Cen MT"/>
                <a:cs typeface="Tw Cen MT"/>
              </a:rPr>
              <a:t>a </a:t>
            </a:r>
            <a:r>
              <a:rPr sz="2400" spc="-65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hypotensive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episode occurs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during</a:t>
            </a:r>
            <a:r>
              <a:rPr sz="2400" spc="-5" dirty="0">
                <a:latin typeface="Tw Cen MT"/>
                <a:cs typeface="Tw Cen MT"/>
              </a:rPr>
              <a:t> anesthesia</a:t>
            </a:r>
            <a:endParaRPr sz="2400">
              <a:latin typeface="Tw Cen MT"/>
              <a:cs typeface="Tw Cen MT"/>
            </a:endParaRPr>
          </a:p>
          <a:p>
            <a:pPr marL="927100" indent="-229235">
              <a:lnSpc>
                <a:spcPct val="100000"/>
              </a:lnSpc>
              <a:spcBef>
                <a:spcPts val="10"/>
              </a:spcBef>
              <a:buClr>
                <a:srgbClr val="297FD5"/>
              </a:buClr>
              <a:buSzPct val="73809"/>
              <a:buFont typeface="Arial"/>
              <a:buChar char="■"/>
              <a:tabLst>
                <a:tab pos="927735" algn="l"/>
              </a:tabLst>
            </a:pPr>
            <a:r>
              <a:rPr sz="2100" spc="-15" dirty="0">
                <a:latin typeface="Tw Cen MT"/>
                <a:cs typeface="Tw Cen MT"/>
              </a:rPr>
              <a:t>Treatment</a:t>
            </a:r>
            <a:r>
              <a:rPr sz="2100" spc="-5" dirty="0">
                <a:latin typeface="Tw Cen MT"/>
                <a:cs typeface="Tw Cen MT"/>
              </a:rPr>
              <a:t> with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spc="-10" dirty="0">
                <a:latin typeface="Tw Cen MT"/>
                <a:cs typeface="Tw Cen MT"/>
              </a:rPr>
              <a:t>vasoactive</a:t>
            </a:r>
            <a:r>
              <a:rPr sz="2100" spc="1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substances</a:t>
            </a:r>
            <a:r>
              <a:rPr sz="2100" spc="15" dirty="0">
                <a:latin typeface="Tw Cen MT"/>
                <a:cs typeface="Tw Cen MT"/>
              </a:rPr>
              <a:t> </a:t>
            </a:r>
            <a:r>
              <a:rPr sz="2100" spc="-10" dirty="0">
                <a:latin typeface="Tw Cen MT"/>
                <a:cs typeface="Tw Cen MT"/>
              </a:rPr>
              <a:t>may</a:t>
            </a:r>
            <a:r>
              <a:rPr sz="2100" spc="-30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be</a:t>
            </a:r>
            <a:r>
              <a:rPr sz="2100" spc="-15" dirty="0">
                <a:latin typeface="Tw Cen MT"/>
                <a:cs typeface="Tw Cen MT"/>
              </a:rPr>
              <a:t> </a:t>
            </a:r>
            <a:r>
              <a:rPr sz="2100" dirty="0">
                <a:latin typeface="Tw Cen MT"/>
                <a:cs typeface="Tw Cen MT"/>
              </a:rPr>
              <a:t>necessary</a:t>
            </a:r>
            <a:endParaRPr sz="2100">
              <a:latin typeface="Tw Cen MT"/>
              <a:cs typeface="Tw Cen MT"/>
            </a:endParaRPr>
          </a:p>
          <a:p>
            <a:pPr marL="378460">
              <a:lnSpc>
                <a:spcPts val="2590"/>
              </a:lnSpc>
              <a:spcBef>
                <a:spcPts val="1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4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Some</a:t>
            </a:r>
            <a:r>
              <a:rPr sz="2400" spc="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anesthetics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like </a:t>
            </a:r>
            <a:r>
              <a:rPr sz="2400" dirty="0">
                <a:latin typeface="Tw Cen MT"/>
                <a:cs typeface="Tw Cen MT"/>
              </a:rPr>
              <a:t>halothane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sensitize </a:t>
            </a:r>
            <a:r>
              <a:rPr sz="2400" dirty="0">
                <a:latin typeface="Tw Cen MT"/>
                <a:cs typeface="Tw Cen MT"/>
              </a:rPr>
              <a:t>the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10" dirty="0">
                <a:latin typeface="Tw Cen MT"/>
                <a:cs typeface="Tw Cen MT"/>
              </a:rPr>
              <a:t>heart </a:t>
            </a:r>
            <a:r>
              <a:rPr sz="2400" spc="-5" dirty="0">
                <a:latin typeface="Tw Cen MT"/>
                <a:cs typeface="Tw Cen MT"/>
              </a:rPr>
              <a:t>to</a:t>
            </a:r>
            <a:r>
              <a:rPr sz="2400" spc="3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arrhythmogenic</a:t>
            </a:r>
            <a:endParaRPr sz="2400">
              <a:latin typeface="Tw Cen MT"/>
              <a:cs typeface="Tw Cen MT"/>
            </a:endParaRPr>
          </a:p>
          <a:p>
            <a:pPr marL="652780">
              <a:lnSpc>
                <a:spcPts val="2590"/>
              </a:lnSpc>
            </a:pPr>
            <a:r>
              <a:rPr sz="2400" dirty="0">
                <a:latin typeface="Tw Cen MT"/>
                <a:cs typeface="Tw Cen MT"/>
              </a:rPr>
              <a:t>effects</a:t>
            </a:r>
            <a:r>
              <a:rPr sz="2400" spc="-4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of</a:t>
            </a:r>
            <a:r>
              <a:rPr sz="2400" spc="5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sympathomimetics</a:t>
            </a:r>
            <a:endParaRPr sz="24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332105" algn="l"/>
              </a:tabLst>
            </a:pPr>
            <a:r>
              <a:rPr sz="1600" spc="285" dirty="0">
                <a:solidFill>
                  <a:srgbClr val="297FD5"/>
                </a:solidFill>
                <a:latin typeface="Arial"/>
                <a:cs typeface="Arial"/>
              </a:rPr>
              <a:t>D	</a:t>
            </a:r>
            <a:r>
              <a:rPr sz="2700" spc="-10" dirty="0">
                <a:latin typeface="Tw Cen MT"/>
                <a:cs typeface="Tw Cen MT"/>
              </a:rPr>
              <a:t>Respiratory</a:t>
            </a:r>
            <a:r>
              <a:rPr sz="2700" spc="-60" dirty="0">
                <a:latin typeface="Tw Cen MT"/>
                <a:cs typeface="Tw Cen MT"/>
              </a:rPr>
              <a:t> </a:t>
            </a:r>
            <a:r>
              <a:rPr sz="2700" dirty="0">
                <a:latin typeface="Tw Cen MT"/>
                <a:cs typeface="Tw Cen MT"/>
              </a:rPr>
              <a:t>system</a:t>
            </a:r>
            <a:endParaRPr sz="27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3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Asthma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may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complicate </a:t>
            </a:r>
            <a:r>
              <a:rPr sz="2400" spc="-10" dirty="0">
                <a:latin typeface="Tw Cen MT"/>
                <a:cs typeface="Tw Cen MT"/>
              </a:rPr>
              <a:t>control</a:t>
            </a:r>
            <a:r>
              <a:rPr sz="2400" dirty="0">
                <a:latin typeface="Tw Cen MT"/>
                <a:cs typeface="Tw Cen MT"/>
              </a:rPr>
              <a:t> of</a:t>
            </a:r>
            <a:r>
              <a:rPr sz="2400" spc="7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inhalation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anesthetic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3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Inhaled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anesthetics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depress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-5" dirty="0">
                <a:latin typeface="Tw Cen MT"/>
                <a:cs typeface="Tw Cen MT"/>
              </a:rPr>
              <a:t>respiratory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system</a:t>
            </a:r>
            <a:endParaRPr sz="24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20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19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Tw Cen MT"/>
                <a:cs typeface="Tw Cen MT"/>
              </a:rPr>
              <a:t>IV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anesthetics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opioids suppress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respiration</a:t>
            </a:r>
            <a:endParaRPr sz="2400">
              <a:latin typeface="Tw Cen MT"/>
              <a:cs typeface="Tw Cen MT"/>
            </a:endParaRPr>
          </a:p>
          <a:p>
            <a:pPr marL="652780" marR="1097915" indent="-274320">
              <a:lnSpc>
                <a:spcPts val="2300"/>
              </a:lnSpc>
              <a:spcBef>
                <a:spcPts val="585"/>
              </a:spcBef>
            </a:pPr>
            <a:r>
              <a:rPr sz="1650" spc="160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650" spc="20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Tw Cen MT"/>
                <a:cs typeface="Tw Cen MT"/>
              </a:rPr>
              <a:t>These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effects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may</a:t>
            </a:r>
            <a:r>
              <a:rPr sz="2400" spc="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influence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the </a:t>
            </a:r>
            <a:r>
              <a:rPr sz="2400" spc="-5" dirty="0">
                <a:latin typeface="Tw Cen MT"/>
                <a:cs typeface="Tw Cen MT"/>
              </a:rPr>
              <a:t>ability</a:t>
            </a:r>
            <a:r>
              <a:rPr sz="2400" spc="1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to </a:t>
            </a:r>
            <a:r>
              <a:rPr sz="2400" spc="-10" dirty="0">
                <a:latin typeface="Tw Cen MT"/>
                <a:cs typeface="Tw Cen MT"/>
              </a:rPr>
              <a:t>provide </a:t>
            </a:r>
            <a:r>
              <a:rPr sz="2400" spc="-15" dirty="0">
                <a:latin typeface="Tw Cen MT"/>
                <a:cs typeface="Tw Cen MT"/>
              </a:rPr>
              <a:t>adequate </a:t>
            </a:r>
            <a:r>
              <a:rPr sz="2400" spc="-64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ventilation</a:t>
            </a:r>
            <a:r>
              <a:rPr sz="2400" spc="-2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and</a:t>
            </a:r>
            <a:r>
              <a:rPr sz="2400" spc="-10" dirty="0">
                <a:latin typeface="Tw Cen MT"/>
                <a:cs typeface="Tw Cen MT"/>
              </a:rPr>
              <a:t> </a:t>
            </a:r>
            <a:r>
              <a:rPr sz="2400" spc="-20" dirty="0">
                <a:latin typeface="Tw Cen MT"/>
                <a:cs typeface="Tw Cen MT"/>
              </a:rPr>
              <a:t>oxygenation</a:t>
            </a:r>
            <a:endParaRPr sz="24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153365"/>
            <a:ext cx="52457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Status</a:t>
            </a:r>
            <a:r>
              <a:rPr sz="4400" b="0" spc="-4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9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-20" dirty="0">
                <a:solidFill>
                  <a:srgbClr val="242852"/>
                </a:solidFill>
                <a:latin typeface="Tw Cen MT"/>
                <a:cs typeface="Tw Cen MT"/>
              </a:rPr>
              <a:t>organ</a:t>
            </a:r>
            <a:r>
              <a:rPr sz="4400" b="0" spc="-4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systems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02286"/>
            <a:ext cx="8726170" cy="469138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6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-15" dirty="0">
                <a:latin typeface="Tw Cen MT"/>
                <a:cs typeface="Tw Cen MT"/>
              </a:rPr>
              <a:t>Liver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and</a:t>
            </a:r>
            <a:r>
              <a:rPr sz="2900" spc="-10" dirty="0">
                <a:latin typeface="Tw Cen MT"/>
                <a:cs typeface="Tw Cen MT"/>
              </a:rPr>
              <a:t> </a:t>
            </a:r>
            <a:r>
              <a:rPr sz="2900" spc="-20" dirty="0">
                <a:latin typeface="Tw Cen MT"/>
                <a:cs typeface="Tw Cen MT"/>
              </a:rPr>
              <a:t>kidneys</a:t>
            </a:r>
            <a:endParaRPr sz="2900">
              <a:latin typeface="Tw Cen MT"/>
              <a:cs typeface="Tw Cen MT"/>
            </a:endParaRPr>
          </a:p>
          <a:p>
            <a:pPr marL="652780" marR="5080" indent="-274320">
              <a:lnSpc>
                <a:spcPts val="2810"/>
              </a:lnSpc>
              <a:spcBef>
                <a:spcPts val="65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0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Affect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distribution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clearance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anesthetics,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might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spc="-55" dirty="0">
                <a:latin typeface="Tw Cen MT"/>
                <a:cs typeface="Tw Cen MT"/>
              </a:rPr>
              <a:t>be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affected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spc="-65" dirty="0">
                <a:latin typeface="Tw Cen MT"/>
                <a:cs typeface="Tw Cen MT"/>
              </a:rPr>
              <a:t>by</a:t>
            </a:r>
            <a:r>
              <a:rPr sz="2600" dirty="0">
                <a:latin typeface="Tw Cen MT"/>
                <a:cs typeface="Tw Cen MT"/>
              </a:rPr>
              <a:t> anesthetic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toxic</a:t>
            </a:r>
            <a:r>
              <a:rPr sz="2600" spc="-4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effects</a:t>
            </a:r>
            <a:endParaRPr sz="26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24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Their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physiologic</a:t>
            </a:r>
            <a:r>
              <a:rPr sz="2600" spc="-55" dirty="0">
                <a:latin typeface="Tw Cen MT"/>
                <a:cs typeface="Tw Cen MT"/>
              </a:rPr>
              <a:t> </a:t>
            </a:r>
            <a:r>
              <a:rPr sz="2600" spc="10" dirty="0">
                <a:latin typeface="Tw Cen MT"/>
                <a:cs typeface="Tw Cen MT"/>
              </a:rPr>
              <a:t>must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be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considered</a:t>
            </a:r>
            <a:endParaRPr sz="26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9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spc="5" dirty="0">
                <a:latin typeface="Tw Cen MT"/>
                <a:cs typeface="Tw Cen MT"/>
              </a:rPr>
              <a:t>Nervous</a:t>
            </a:r>
            <a:r>
              <a:rPr sz="2900" spc="-20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system</a:t>
            </a:r>
            <a:endParaRPr sz="2900">
              <a:latin typeface="Tw Cen MT"/>
              <a:cs typeface="Tw Cen MT"/>
            </a:endParaRPr>
          </a:p>
          <a:p>
            <a:pPr marL="652780" marR="464184" indent="-274320">
              <a:lnSpc>
                <a:spcPts val="2810"/>
              </a:lnSpc>
              <a:spcBef>
                <a:spcPts val="66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3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Presence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7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neurologic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disorders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spc="-15" dirty="0">
                <a:latin typeface="Tw Cen MT"/>
                <a:cs typeface="Tw Cen MT"/>
              </a:rPr>
              <a:t>like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spc="-20" dirty="0">
                <a:latin typeface="Tw Cen MT"/>
                <a:cs typeface="Tw Cen MT"/>
              </a:rPr>
              <a:t>epilepsy, </a:t>
            </a:r>
            <a:r>
              <a:rPr sz="2600" spc="-30" dirty="0">
                <a:latin typeface="Tw Cen MT"/>
                <a:cs typeface="Tw Cen MT"/>
              </a:rPr>
              <a:t>myasthenia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gravis,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problems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</a:t>
            </a:r>
            <a:r>
              <a:rPr sz="260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cerebral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circulation</a:t>
            </a:r>
            <a:endParaRPr sz="26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4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Pregnancy</a:t>
            </a:r>
            <a:endParaRPr sz="2900">
              <a:latin typeface="Tw Cen MT"/>
              <a:cs typeface="Tw Cen MT"/>
            </a:endParaRPr>
          </a:p>
          <a:p>
            <a:pPr marL="378460">
              <a:lnSpc>
                <a:spcPct val="100000"/>
              </a:lnSpc>
              <a:spcBef>
                <a:spcPts val="30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Effects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anesthetic</a:t>
            </a:r>
            <a:r>
              <a:rPr sz="2600" spc="-50" dirty="0">
                <a:latin typeface="Tw Cen MT"/>
                <a:cs typeface="Tw Cen MT"/>
              </a:rPr>
              <a:t> </a:t>
            </a:r>
            <a:r>
              <a:rPr sz="2600" spc="-10" dirty="0">
                <a:latin typeface="Tw Cen MT"/>
                <a:cs typeface="Tw Cen MT"/>
              </a:rPr>
              <a:t>agents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on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the</a:t>
            </a:r>
            <a:r>
              <a:rPr sz="2600" spc="-3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fetus</a:t>
            </a:r>
            <a:endParaRPr sz="2600">
              <a:latin typeface="Tw Cen MT"/>
              <a:cs typeface="Tw Cen MT"/>
            </a:endParaRPr>
          </a:p>
          <a:p>
            <a:pPr marL="927100" indent="-229235">
              <a:lnSpc>
                <a:spcPct val="100000"/>
              </a:lnSpc>
              <a:spcBef>
                <a:spcPts val="240"/>
              </a:spcBef>
              <a:buClr>
                <a:srgbClr val="297FD5"/>
              </a:buClr>
              <a:buSzPct val="73913"/>
              <a:buFont typeface="Arial"/>
              <a:buChar char="■"/>
              <a:tabLst>
                <a:tab pos="927735" algn="l"/>
              </a:tabLst>
            </a:pPr>
            <a:r>
              <a:rPr sz="2300" dirty="0">
                <a:latin typeface="Tw Cen MT"/>
                <a:cs typeface="Tw Cen MT"/>
              </a:rPr>
              <a:t>Nitric</a:t>
            </a:r>
            <a:r>
              <a:rPr sz="2300" spc="-20" dirty="0">
                <a:latin typeface="Tw Cen MT"/>
                <a:cs typeface="Tw Cen MT"/>
              </a:rPr>
              <a:t> </a:t>
            </a:r>
            <a:r>
              <a:rPr sz="2300" spc="-15" dirty="0">
                <a:latin typeface="Tw Cen MT"/>
                <a:cs typeface="Tw Cen MT"/>
              </a:rPr>
              <a:t>oxide</a:t>
            </a:r>
            <a:r>
              <a:rPr sz="2300" dirty="0">
                <a:latin typeface="Tw Cen MT"/>
                <a:cs typeface="Tw Cen MT"/>
              </a:rPr>
              <a:t> causes</a:t>
            </a:r>
            <a:r>
              <a:rPr sz="2300" spc="-5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aplastic</a:t>
            </a:r>
            <a:r>
              <a:rPr sz="2300" spc="-20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anemia</a:t>
            </a:r>
            <a:r>
              <a:rPr sz="2300" spc="5" dirty="0">
                <a:latin typeface="Tw Cen MT"/>
                <a:cs typeface="Tw Cen MT"/>
              </a:rPr>
              <a:t> </a:t>
            </a:r>
            <a:r>
              <a:rPr sz="2300" spc="-5" dirty="0">
                <a:latin typeface="Tw Cen MT"/>
                <a:cs typeface="Tw Cen MT"/>
              </a:rPr>
              <a:t>in</a:t>
            </a:r>
            <a:r>
              <a:rPr sz="2300" dirty="0">
                <a:latin typeface="Tw Cen MT"/>
                <a:cs typeface="Tw Cen MT"/>
              </a:rPr>
              <a:t> the</a:t>
            </a:r>
            <a:r>
              <a:rPr sz="2300" spc="5" dirty="0">
                <a:latin typeface="Tw Cen MT"/>
                <a:cs typeface="Tw Cen MT"/>
              </a:rPr>
              <a:t> unborn</a:t>
            </a:r>
            <a:r>
              <a:rPr sz="2300" spc="-5" dirty="0">
                <a:latin typeface="Tw Cen MT"/>
                <a:cs typeface="Tw Cen MT"/>
              </a:rPr>
              <a:t> </a:t>
            </a:r>
            <a:r>
              <a:rPr sz="2300" spc="20" dirty="0">
                <a:latin typeface="Tw Cen MT"/>
                <a:cs typeface="Tw Cen MT"/>
              </a:rPr>
              <a:t>child</a:t>
            </a:r>
            <a:endParaRPr sz="2300">
              <a:latin typeface="Tw Cen MT"/>
              <a:cs typeface="Tw Cen MT"/>
            </a:endParaRPr>
          </a:p>
          <a:p>
            <a:pPr marL="927100" indent="-229235">
              <a:lnSpc>
                <a:spcPct val="100000"/>
              </a:lnSpc>
              <a:spcBef>
                <a:spcPts val="225"/>
              </a:spcBef>
              <a:buClr>
                <a:srgbClr val="297FD5"/>
              </a:buClr>
              <a:buSzPct val="73913"/>
              <a:buFont typeface="Arial"/>
              <a:buChar char="■"/>
              <a:tabLst>
                <a:tab pos="927735" algn="l"/>
              </a:tabLst>
            </a:pPr>
            <a:r>
              <a:rPr sz="2300" dirty="0">
                <a:latin typeface="Tw Cen MT"/>
                <a:cs typeface="Tw Cen MT"/>
              </a:rPr>
              <a:t>Benzodiazepines</a:t>
            </a:r>
            <a:r>
              <a:rPr sz="2300" spc="-5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might</a:t>
            </a:r>
            <a:r>
              <a:rPr sz="2300" spc="-5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cause </a:t>
            </a:r>
            <a:r>
              <a:rPr sz="2300" spc="-5" dirty="0">
                <a:latin typeface="Tw Cen MT"/>
                <a:cs typeface="Tw Cen MT"/>
              </a:rPr>
              <a:t>oral </a:t>
            </a:r>
            <a:r>
              <a:rPr sz="2300" dirty="0">
                <a:latin typeface="Tw Cen MT"/>
                <a:cs typeface="Tw Cen MT"/>
              </a:rPr>
              <a:t>clefts</a:t>
            </a:r>
            <a:r>
              <a:rPr sz="2300" spc="-30" dirty="0">
                <a:latin typeface="Tw Cen MT"/>
                <a:cs typeface="Tw Cen MT"/>
              </a:rPr>
              <a:t> </a:t>
            </a:r>
            <a:r>
              <a:rPr sz="2300" spc="-5" dirty="0">
                <a:latin typeface="Tw Cen MT"/>
                <a:cs typeface="Tw Cen MT"/>
              </a:rPr>
              <a:t>in</a:t>
            </a:r>
            <a:r>
              <a:rPr sz="2300" spc="5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the</a:t>
            </a:r>
            <a:r>
              <a:rPr sz="2300" spc="-5" dirty="0">
                <a:latin typeface="Tw Cen MT"/>
                <a:cs typeface="Tw Cen MT"/>
              </a:rPr>
              <a:t> </a:t>
            </a:r>
            <a:r>
              <a:rPr sz="2300" dirty="0">
                <a:latin typeface="Tw Cen MT"/>
                <a:cs typeface="Tw Cen MT"/>
              </a:rPr>
              <a:t>fetus</a:t>
            </a:r>
            <a:endParaRPr sz="23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3865"/>
            <a:ext cx="5634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Concomitant</a:t>
            </a:r>
            <a:r>
              <a:rPr sz="4400" b="0" spc="-5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use</a:t>
            </a:r>
            <a:r>
              <a:rPr sz="4400" b="0" spc="-10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dirty="0">
                <a:solidFill>
                  <a:srgbClr val="242852"/>
                </a:solidFill>
                <a:latin typeface="Tw Cen MT"/>
                <a:cs typeface="Tw Cen MT"/>
              </a:rPr>
              <a:t>of</a:t>
            </a:r>
            <a:r>
              <a:rPr sz="4400" b="0" spc="95" dirty="0">
                <a:solidFill>
                  <a:srgbClr val="242852"/>
                </a:solidFill>
                <a:latin typeface="Tw Cen MT"/>
                <a:cs typeface="Tw Cen MT"/>
              </a:rPr>
              <a:t> </a:t>
            </a:r>
            <a:r>
              <a:rPr sz="4400" b="0" spc="15" dirty="0">
                <a:solidFill>
                  <a:srgbClr val="242852"/>
                </a:solidFill>
                <a:latin typeface="Tw Cen MT"/>
                <a:cs typeface="Tw Cen MT"/>
              </a:rPr>
              <a:t>drugs</a:t>
            </a:r>
            <a:endParaRPr sz="4400">
              <a:latin typeface="Tw Cen MT"/>
              <a:cs typeface="Tw Cen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2175744"/>
            <a:ext cx="8961120" cy="3694429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59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Multiple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adjunct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-10" dirty="0">
                <a:latin typeface="Tw Cen MT"/>
                <a:cs typeface="Tw Cen MT"/>
              </a:rPr>
              <a:t>agents</a:t>
            </a:r>
            <a:endParaRPr sz="2900">
              <a:latin typeface="Tw Cen MT"/>
              <a:cs typeface="Tw Cen MT"/>
            </a:endParaRPr>
          </a:p>
          <a:p>
            <a:pPr marL="652780" marR="5080" indent="-274320">
              <a:lnSpc>
                <a:spcPct val="100000"/>
              </a:lnSpc>
              <a:spcBef>
                <a:spcPts val="610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 </a:t>
            </a:r>
            <a:r>
              <a:rPr sz="2600" dirty="0">
                <a:latin typeface="Tw Cen MT"/>
                <a:cs typeface="Tw Cen MT"/>
              </a:rPr>
              <a:t>Multiple </a:t>
            </a:r>
            <a:r>
              <a:rPr sz="2600" spc="-10" dirty="0">
                <a:latin typeface="Tw Cen MT"/>
                <a:cs typeface="Tw Cen MT"/>
              </a:rPr>
              <a:t>agents </a:t>
            </a:r>
            <a:r>
              <a:rPr sz="2600" dirty="0">
                <a:latin typeface="Tw Cen MT"/>
                <a:cs typeface="Tw Cen MT"/>
              </a:rPr>
              <a:t>are administered preanesthesia, these </a:t>
            </a:r>
            <a:r>
              <a:rPr sz="2600" spc="-10" dirty="0">
                <a:latin typeface="Tw Cen MT"/>
                <a:cs typeface="Tw Cen MT"/>
              </a:rPr>
              <a:t>agents </a:t>
            </a:r>
            <a:r>
              <a:rPr sz="2600" spc="-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facilitate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induction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6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anesthesia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and</a:t>
            </a:r>
            <a:r>
              <a:rPr sz="2600" spc="-15" dirty="0">
                <a:latin typeface="Tw Cen MT"/>
                <a:cs typeface="Tw Cen MT"/>
              </a:rPr>
              <a:t> </a:t>
            </a:r>
            <a:r>
              <a:rPr sz="2600" spc="-25" dirty="0">
                <a:latin typeface="Tw Cen MT"/>
                <a:cs typeface="Tw Cen MT"/>
              </a:rPr>
              <a:t>lower </a:t>
            </a:r>
            <a:r>
              <a:rPr sz="2600" dirty="0">
                <a:latin typeface="Tw Cen MT"/>
                <a:cs typeface="Tw Cen MT"/>
              </a:rPr>
              <a:t>the</a:t>
            </a:r>
            <a:r>
              <a:rPr sz="2600" spc="-1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needed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dose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 </a:t>
            </a:r>
            <a:r>
              <a:rPr sz="2600" spc="-70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anesthetics</a:t>
            </a:r>
            <a:endParaRPr sz="2600">
              <a:latin typeface="Tw Cen MT"/>
              <a:cs typeface="Tw Cen MT"/>
            </a:endParaRPr>
          </a:p>
          <a:p>
            <a:pPr marL="652780" marR="1399540" indent="-274320">
              <a:lnSpc>
                <a:spcPct val="100000"/>
              </a:lnSpc>
              <a:spcBef>
                <a:spcPts val="60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spc="-25" dirty="0">
                <a:latin typeface="Tw Cen MT"/>
                <a:cs typeface="Tw Cen MT"/>
              </a:rPr>
              <a:t>They</a:t>
            </a:r>
            <a:r>
              <a:rPr sz="2600" spc="-15" dirty="0">
                <a:latin typeface="Tw Cen MT"/>
                <a:cs typeface="Tw Cen MT"/>
              </a:rPr>
              <a:t> may </a:t>
            </a:r>
            <a:r>
              <a:rPr sz="2600" dirty="0">
                <a:latin typeface="Tw Cen MT"/>
                <a:cs typeface="Tw Cen MT"/>
              </a:rPr>
              <a:t>enhance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adverse</a:t>
            </a:r>
            <a:r>
              <a:rPr sz="2600" spc="-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effects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of</a:t>
            </a:r>
            <a:r>
              <a:rPr sz="2600" spc="5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anesthesia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spc="-50" dirty="0">
                <a:latin typeface="Tw Cen MT"/>
                <a:cs typeface="Tw Cen MT"/>
              </a:rPr>
              <a:t>like </a:t>
            </a:r>
            <a:r>
              <a:rPr sz="2600" spc="-70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hypoventilation</a:t>
            </a:r>
            <a:endParaRPr sz="2600">
              <a:latin typeface="Tw Cen MT"/>
              <a:cs typeface="Tw Cen MT"/>
            </a:endParaRPr>
          </a:p>
          <a:p>
            <a:pPr marR="1266825" algn="r">
              <a:lnSpc>
                <a:spcPct val="100000"/>
              </a:lnSpc>
              <a:spcBef>
                <a:spcPts val="685"/>
              </a:spcBef>
            </a:pPr>
            <a:r>
              <a:rPr sz="1750" spc="285" dirty="0">
                <a:solidFill>
                  <a:srgbClr val="297FD5"/>
                </a:solidFill>
                <a:latin typeface="Arial"/>
                <a:cs typeface="Arial"/>
              </a:rPr>
              <a:t>D</a:t>
            </a:r>
            <a:r>
              <a:rPr sz="1750" spc="475" dirty="0">
                <a:solidFill>
                  <a:srgbClr val="297FD5"/>
                </a:solidFill>
                <a:latin typeface="Arial"/>
                <a:cs typeface="Arial"/>
              </a:rPr>
              <a:t> </a:t>
            </a:r>
            <a:r>
              <a:rPr sz="2900" dirty="0">
                <a:latin typeface="Tw Cen MT"/>
                <a:cs typeface="Tw Cen MT"/>
              </a:rPr>
              <a:t>Concomitant use</a:t>
            </a:r>
            <a:r>
              <a:rPr sz="2900" spc="-1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of</a:t>
            </a:r>
            <a:r>
              <a:rPr sz="2900" spc="55" dirty="0">
                <a:latin typeface="Tw Cen MT"/>
                <a:cs typeface="Tw Cen MT"/>
              </a:rPr>
              <a:t> </a:t>
            </a:r>
            <a:r>
              <a:rPr sz="2900" dirty="0">
                <a:latin typeface="Tw Cen MT"/>
                <a:cs typeface="Tw Cen MT"/>
              </a:rPr>
              <a:t>additional nonanesthetic</a:t>
            </a:r>
            <a:r>
              <a:rPr sz="2900" spc="-30" dirty="0">
                <a:latin typeface="Tw Cen MT"/>
                <a:cs typeface="Tw Cen MT"/>
              </a:rPr>
              <a:t> </a:t>
            </a:r>
            <a:r>
              <a:rPr sz="2900" spc="10" dirty="0">
                <a:latin typeface="Tw Cen MT"/>
                <a:cs typeface="Tw Cen MT"/>
              </a:rPr>
              <a:t>drugs</a:t>
            </a:r>
            <a:endParaRPr sz="2900">
              <a:latin typeface="Tw Cen MT"/>
              <a:cs typeface="Tw Cen MT"/>
            </a:endParaRPr>
          </a:p>
          <a:p>
            <a:pPr marR="1179830" algn="r">
              <a:lnSpc>
                <a:spcPct val="100000"/>
              </a:lnSpc>
              <a:spcBef>
                <a:spcPts val="625"/>
              </a:spcBef>
            </a:pPr>
            <a:r>
              <a:rPr sz="1800" spc="175" dirty="0">
                <a:solidFill>
                  <a:srgbClr val="629DD1"/>
                </a:solidFill>
                <a:latin typeface="Arial"/>
                <a:cs typeface="Arial"/>
              </a:rPr>
              <a:t>IJ</a:t>
            </a:r>
            <a:r>
              <a:rPr sz="1800" spc="25" dirty="0">
                <a:solidFill>
                  <a:srgbClr val="629DD1"/>
                </a:solidFill>
                <a:latin typeface="Arial"/>
                <a:cs typeface="Arial"/>
              </a:rPr>
              <a:t> </a:t>
            </a:r>
            <a:r>
              <a:rPr sz="2600" dirty="0">
                <a:latin typeface="Tw Cen MT"/>
                <a:cs typeface="Tw Cen MT"/>
              </a:rPr>
              <a:t>Example:</a:t>
            </a:r>
            <a:r>
              <a:rPr sz="2600" spc="-25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Opioid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abusers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spc="-15" dirty="0">
                <a:latin typeface="Tw Cen MT"/>
                <a:cs typeface="Tw Cen MT"/>
              </a:rPr>
              <a:t>may </a:t>
            </a:r>
            <a:r>
              <a:rPr sz="2600" dirty="0">
                <a:latin typeface="Tw Cen MT"/>
                <a:cs typeface="Tw Cen MT"/>
              </a:rPr>
              <a:t>be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spc="-5" dirty="0">
                <a:latin typeface="Tw Cen MT"/>
                <a:cs typeface="Tw Cen MT"/>
              </a:rPr>
              <a:t>intolerant</a:t>
            </a:r>
            <a:r>
              <a:rPr sz="2600" spc="-4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to</a:t>
            </a:r>
            <a:r>
              <a:rPr sz="2600" spc="-2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opioids</a:t>
            </a:r>
            <a:endParaRPr sz="26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1073</Words>
  <Application>Microsoft Macintosh PowerPoint</Application>
  <PresentationFormat>On-screen Show (4:3)</PresentationFormat>
  <Paragraphs>235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Anesthesia </vt:lpstr>
      <vt:lpstr>PowerPoint Presentation</vt:lpstr>
      <vt:lpstr>Pre-anesthetic medications</vt:lpstr>
      <vt:lpstr>Skeletal muscle relaxants</vt:lpstr>
      <vt:lpstr>D Potent general anesthetics are delivered via inhalation or  IV injection</vt:lpstr>
      <vt:lpstr>Patient factors in selection of anesthesia</vt:lpstr>
      <vt:lpstr>Status of organ systems</vt:lpstr>
      <vt:lpstr>Status of organ systems</vt:lpstr>
      <vt:lpstr>Concomitant use of drugs</vt:lpstr>
      <vt:lpstr>Stages of Anesthesia</vt:lpstr>
      <vt:lpstr>Induction</vt:lpstr>
      <vt:lpstr>Maintenance of anesthesia</vt:lpstr>
      <vt:lpstr>Recovery</vt:lpstr>
      <vt:lpstr>Depth of anesthesia</vt:lpstr>
      <vt:lpstr>Stages and anesthesia</vt:lpstr>
      <vt:lpstr>Stages and anesthesia</vt:lpstr>
      <vt:lpstr>Stages of anesthesia</vt:lpstr>
      <vt:lpstr>Anesthetics</vt:lpstr>
      <vt:lpstr>Inhaled anesthetics</vt:lpstr>
      <vt:lpstr>Inhaled anesthesia</vt:lpstr>
      <vt:lpstr>Inhaled anesthetics</vt:lpstr>
      <vt:lpstr>Inhaled anesthetics</vt:lpstr>
      <vt:lpstr>Inhaled anesthetics</vt:lpstr>
      <vt:lpstr>Inhaled anesthetic</vt:lpstr>
      <vt:lpstr>Halothane</vt:lpstr>
      <vt:lpstr>Inhaled anesthetics</vt:lpstr>
      <vt:lpstr>Intravenous Anesthetics</vt:lpstr>
      <vt:lpstr>IV Anesthetics</vt:lpstr>
      <vt:lpstr>Local Anesthetics</vt:lpstr>
      <vt:lpstr>Local Anesthetics</vt:lpstr>
      <vt:lpstr>Adverse Effects</vt:lpstr>
      <vt:lpstr>Topical Anesthetics</vt:lpstr>
      <vt:lpstr>Muscle Relaxants</vt:lpstr>
      <vt:lpstr>Muscle Relaxants</vt:lpstr>
      <vt:lpstr>NMJ Blockers</vt:lpstr>
      <vt:lpstr>Spasticity</vt:lpstr>
      <vt:lpstr>Spasmolytics (Central)</vt:lpstr>
      <vt:lpstr>Spasmolytics (Peripheral)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Lina Adwan</cp:lastModifiedBy>
  <cp:revision>5</cp:revision>
  <dcterms:created xsi:type="dcterms:W3CDTF">2021-05-17T04:25:24Z</dcterms:created>
  <dcterms:modified xsi:type="dcterms:W3CDTF">2021-05-17T05:22:16Z</dcterms:modified>
</cp:coreProperties>
</file>