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461" r:id="rId2"/>
    <p:sldId id="442" r:id="rId3"/>
    <p:sldId id="443" r:id="rId4"/>
    <p:sldId id="347" r:id="rId5"/>
    <p:sldId id="354" r:id="rId6"/>
    <p:sldId id="345" r:id="rId7"/>
    <p:sldId id="351" r:id="rId8"/>
    <p:sldId id="423" r:id="rId9"/>
    <p:sldId id="356" r:id="rId10"/>
    <p:sldId id="439" r:id="rId11"/>
    <p:sldId id="278" r:id="rId12"/>
    <p:sldId id="445" r:id="rId13"/>
    <p:sldId id="350" r:id="rId14"/>
    <p:sldId id="355" r:id="rId15"/>
    <p:sldId id="450" r:id="rId16"/>
    <p:sldId id="379" r:id="rId17"/>
    <p:sldId id="357" r:id="rId18"/>
    <p:sldId id="425" r:id="rId19"/>
    <p:sldId id="360" r:id="rId20"/>
    <p:sldId id="395" r:id="rId21"/>
    <p:sldId id="396" r:id="rId22"/>
    <p:sldId id="397" r:id="rId23"/>
    <p:sldId id="446" r:id="rId24"/>
    <p:sldId id="398" r:id="rId25"/>
    <p:sldId id="399" r:id="rId26"/>
    <p:sldId id="400" r:id="rId27"/>
    <p:sldId id="401" r:id="rId28"/>
    <p:sldId id="402" r:id="rId29"/>
    <p:sldId id="447" r:id="rId30"/>
    <p:sldId id="448" r:id="rId31"/>
    <p:sldId id="403" r:id="rId32"/>
    <p:sldId id="404" r:id="rId33"/>
    <p:sldId id="405" r:id="rId34"/>
    <p:sldId id="406" r:id="rId35"/>
    <p:sldId id="407" r:id="rId36"/>
    <p:sldId id="449" r:id="rId37"/>
    <p:sldId id="367" r:id="rId38"/>
    <p:sldId id="341" r:id="rId39"/>
    <p:sldId id="451" r:id="rId40"/>
    <p:sldId id="408" r:id="rId41"/>
    <p:sldId id="369" r:id="rId42"/>
    <p:sldId id="371" r:id="rId43"/>
    <p:sldId id="452" r:id="rId44"/>
    <p:sldId id="453" r:id="rId45"/>
    <p:sldId id="381" r:id="rId46"/>
    <p:sldId id="382" r:id="rId47"/>
    <p:sldId id="428" r:id="rId48"/>
    <p:sldId id="384" r:id="rId49"/>
    <p:sldId id="372" r:id="rId50"/>
    <p:sldId id="454" r:id="rId51"/>
    <p:sldId id="455" r:id="rId52"/>
    <p:sldId id="456" r:id="rId53"/>
    <p:sldId id="373" r:id="rId54"/>
    <p:sldId id="429" r:id="rId55"/>
    <p:sldId id="410" r:id="rId56"/>
    <p:sldId id="457" r:id="rId57"/>
    <p:sldId id="458" r:id="rId58"/>
    <p:sldId id="459" r:id="rId59"/>
    <p:sldId id="413" r:id="rId60"/>
    <p:sldId id="415" r:id="rId61"/>
    <p:sldId id="431" r:id="rId62"/>
    <p:sldId id="460" r:id="rId63"/>
    <p:sldId id="416" r:id="rId64"/>
    <p:sldId id="417" r:id="rId65"/>
    <p:sldId id="418" r:id="rId66"/>
    <p:sldId id="444" r:id="rId67"/>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5pPr>
    <a:lvl6pPr marL="2286000" algn="l" defTabSz="914400" rtl="0" eaLnBrk="1" latinLnBrk="0" hangingPunct="1">
      <a:defRPr sz="2400" kern="1200">
        <a:solidFill>
          <a:schemeClr val="tx1"/>
        </a:solidFill>
        <a:latin typeface="Comic Sans MS" panose="030F0702030302020204" pitchFamily="66" charset="0"/>
        <a:ea typeface="+mn-ea"/>
        <a:cs typeface="+mn-cs"/>
      </a:defRPr>
    </a:lvl6pPr>
    <a:lvl7pPr marL="2743200" algn="l" defTabSz="914400" rtl="0" eaLnBrk="1" latinLnBrk="0" hangingPunct="1">
      <a:defRPr sz="2400" kern="1200">
        <a:solidFill>
          <a:schemeClr val="tx1"/>
        </a:solidFill>
        <a:latin typeface="Comic Sans MS" panose="030F0702030302020204" pitchFamily="66" charset="0"/>
        <a:ea typeface="+mn-ea"/>
        <a:cs typeface="+mn-cs"/>
      </a:defRPr>
    </a:lvl7pPr>
    <a:lvl8pPr marL="3200400" algn="l" defTabSz="914400" rtl="0" eaLnBrk="1" latinLnBrk="0" hangingPunct="1">
      <a:defRPr sz="2400" kern="1200">
        <a:solidFill>
          <a:schemeClr val="tx1"/>
        </a:solidFill>
        <a:latin typeface="Comic Sans MS" panose="030F0702030302020204" pitchFamily="66" charset="0"/>
        <a:ea typeface="+mn-ea"/>
        <a:cs typeface="+mn-cs"/>
      </a:defRPr>
    </a:lvl8pPr>
    <a:lvl9pPr marL="3657600" algn="l" defTabSz="914400" rtl="0" eaLnBrk="1" latinLnBrk="0" hangingPunct="1">
      <a:defRPr sz="2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7030A0"/>
    <a:srgbClr val="00007F"/>
    <a:srgbClr val="FDFCCC"/>
    <a:srgbClr val="800000"/>
    <a:srgbClr val="FFEA93"/>
    <a:srgbClr val="FFE885"/>
    <a:srgbClr val="FFF1B3"/>
    <a:srgbClr val="FFD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600" autoAdjust="0"/>
  </p:normalViewPr>
  <p:slideViewPr>
    <p:cSldViewPr>
      <p:cViewPr>
        <p:scale>
          <a:sx n="80" d="100"/>
          <a:sy n="80" d="100"/>
        </p:scale>
        <p:origin x="-72" y="-6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Lst>
  </p:outlineViewPr>
  <p:notesTextViewPr>
    <p:cViewPr>
      <p:scale>
        <a:sx n="100" d="100"/>
        <a:sy n="100" d="100"/>
      </p:scale>
      <p:origin x="0" y="0"/>
    </p:cViewPr>
  </p:notesTextViewPr>
  <p:sorterViewPr>
    <p:cViewPr>
      <p:scale>
        <a:sx n="100" d="100"/>
        <a:sy n="100" d="100"/>
      </p:scale>
      <p:origin x="0" y="5106"/>
    </p:cViewPr>
  </p:sorterViewPr>
  <p:notesViewPr>
    <p:cSldViewPr>
      <p:cViewPr>
        <p:scale>
          <a:sx n="75" d="100"/>
          <a:sy n="75" d="100"/>
        </p:scale>
        <p:origin x="-2238"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2.xml"/><Relationship Id="rId26" Type="http://schemas.openxmlformats.org/officeDocument/2006/relationships/slide" Target="slides/slide31.xml"/><Relationship Id="rId39" Type="http://schemas.openxmlformats.org/officeDocument/2006/relationships/slide" Target="slides/slide46.xml"/><Relationship Id="rId21" Type="http://schemas.openxmlformats.org/officeDocument/2006/relationships/slide" Target="slides/slide26.xml"/><Relationship Id="rId34" Type="http://schemas.openxmlformats.org/officeDocument/2006/relationships/slide" Target="slides/slide41.xml"/><Relationship Id="rId42" Type="http://schemas.openxmlformats.org/officeDocument/2006/relationships/slide" Target="slides/slide49.xml"/><Relationship Id="rId47" Type="http://schemas.openxmlformats.org/officeDocument/2006/relationships/slide" Target="slides/slide55.xml"/><Relationship Id="rId50" Type="http://schemas.openxmlformats.org/officeDocument/2006/relationships/slide" Target="slides/slide58.xml"/><Relationship Id="rId55" Type="http://schemas.openxmlformats.org/officeDocument/2006/relationships/slide" Target="slides/slide63.xml"/><Relationship Id="rId7" Type="http://schemas.openxmlformats.org/officeDocument/2006/relationships/slide" Target="slides/slide9.xml"/><Relationship Id="rId12" Type="http://schemas.openxmlformats.org/officeDocument/2006/relationships/slide" Target="slides/slide15.xml"/><Relationship Id="rId17" Type="http://schemas.openxmlformats.org/officeDocument/2006/relationships/slide" Target="slides/slide21.xml"/><Relationship Id="rId25" Type="http://schemas.openxmlformats.org/officeDocument/2006/relationships/slide" Target="slides/slide30.xml"/><Relationship Id="rId33" Type="http://schemas.openxmlformats.org/officeDocument/2006/relationships/slide" Target="slides/slide39.xml"/><Relationship Id="rId38" Type="http://schemas.openxmlformats.org/officeDocument/2006/relationships/slide" Target="slides/slide45.xml"/><Relationship Id="rId46" Type="http://schemas.openxmlformats.org/officeDocument/2006/relationships/slide" Target="slides/slide53.xml"/><Relationship Id="rId2" Type="http://schemas.openxmlformats.org/officeDocument/2006/relationships/slide" Target="slides/slide4.xml"/><Relationship Id="rId16" Type="http://schemas.openxmlformats.org/officeDocument/2006/relationships/slide" Target="slides/slide20.xml"/><Relationship Id="rId20" Type="http://schemas.openxmlformats.org/officeDocument/2006/relationships/slide" Target="slides/slide25.xml"/><Relationship Id="rId29" Type="http://schemas.openxmlformats.org/officeDocument/2006/relationships/slide" Target="slides/slide34.xml"/><Relationship Id="rId41" Type="http://schemas.openxmlformats.org/officeDocument/2006/relationships/slide" Target="slides/slide48.xml"/><Relationship Id="rId54" Type="http://schemas.openxmlformats.org/officeDocument/2006/relationships/slide" Target="slides/slide62.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4.xml"/><Relationship Id="rId24" Type="http://schemas.openxmlformats.org/officeDocument/2006/relationships/slide" Target="slides/slide29.xml"/><Relationship Id="rId32" Type="http://schemas.openxmlformats.org/officeDocument/2006/relationships/slide" Target="slides/slide38.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3" Type="http://schemas.openxmlformats.org/officeDocument/2006/relationships/slide" Target="slides/slide61.xml"/><Relationship Id="rId5" Type="http://schemas.openxmlformats.org/officeDocument/2006/relationships/slide" Target="slides/slide7.xml"/><Relationship Id="rId15" Type="http://schemas.openxmlformats.org/officeDocument/2006/relationships/slide" Target="slides/slide19.xml"/><Relationship Id="rId23" Type="http://schemas.openxmlformats.org/officeDocument/2006/relationships/slide" Target="slides/slide28.xml"/><Relationship Id="rId28" Type="http://schemas.openxmlformats.org/officeDocument/2006/relationships/slide" Target="slides/slide33.xml"/><Relationship Id="rId36" Type="http://schemas.openxmlformats.org/officeDocument/2006/relationships/slide" Target="slides/slide43.xml"/><Relationship Id="rId49" Type="http://schemas.openxmlformats.org/officeDocument/2006/relationships/slide" Target="slides/slide57.xml"/><Relationship Id="rId57" Type="http://schemas.openxmlformats.org/officeDocument/2006/relationships/slide" Target="slides/slide65.xml"/><Relationship Id="rId10" Type="http://schemas.openxmlformats.org/officeDocument/2006/relationships/slide" Target="slides/slide13.xml"/><Relationship Id="rId19" Type="http://schemas.openxmlformats.org/officeDocument/2006/relationships/slide" Target="slides/slide23.xml"/><Relationship Id="rId31" Type="http://schemas.openxmlformats.org/officeDocument/2006/relationships/slide" Target="slides/slide37.xml"/><Relationship Id="rId44" Type="http://schemas.openxmlformats.org/officeDocument/2006/relationships/slide" Target="slides/slide51.xml"/><Relationship Id="rId52" Type="http://schemas.openxmlformats.org/officeDocument/2006/relationships/slide" Target="slides/slide60.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6.xml"/><Relationship Id="rId35" Type="http://schemas.openxmlformats.org/officeDocument/2006/relationships/slide" Target="slides/slide42.xml"/><Relationship Id="rId43" Type="http://schemas.openxmlformats.org/officeDocument/2006/relationships/slide" Target="slides/slide50.xml"/><Relationship Id="rId48" Type="http://schemas.openxmlformats.org/officeDocument/2006/relationships/slide" Target="slides/slide56.xml"/><Relationship Id="rId56" Type="http://schemas.openxmlformats.org/officeDocument/2006/relationships/slide" Target="slides/slide64.xml"/><Relationship Id="rId8" Type="http://schemas.openxmlformats.org/officeDocument/2006/relationships/slide" Target="slides/slide11.xml"/><Relationship Id="rId51" Type="http://schemas.openxmlformats.org/officeDocument/2006/relationships/slide" Target="slides/slide59.xml"/><Relationship Id="rId3"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363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6" tIns="46979" rIns="95636" bIns="4697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79878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154588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6939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0658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058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050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3611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9071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171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18295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250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711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928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25145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917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7256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444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10181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9543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676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2221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6565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9183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098"/>
          <p:cNvSpPr>
            <a:spLocks noGrp="1" noRot="1" noChangeAspect="1" noChangeArrowheads="1" noTextEdit="1"/>
          </p:cNvSpPr>
          <p:nvPr>
            <p:ph type="sldImg"/>
          </p:nvPr>
        </p:nvSpPr>
        <p:spPr>
          <a:ln/>
        </p:spPr>
      </p:sp>
      <p:sp>
        <p:nvSpPr>
          <p:cNvPr id="70659" name="Rectangle 4099"/>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84456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8241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85117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29939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66446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72449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60496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81006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7926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92033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2743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61283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1262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16759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64415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79034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78859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59415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40287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97049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17562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312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35820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96071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26307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82026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25575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99726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01052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2203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88918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08590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3783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67386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23518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66349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71876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04309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453024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46027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9119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231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8868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Liberation Sans" panose="020B0604020202020204"/>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Liberation Sans" panose="020B0604020202020204"/>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817257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72288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339228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125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75327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037297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iberation Sans" panose="020B0604020202020204"/>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4800600"/>
          </a:xfr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14800" cy="4800600"/>
          </a:xfr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94667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Liberation Sans" panose="020B0604020202020204"/>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71450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iberation Sans" panose="020B0604020202020204"/>
              </a:defRPr>
            </a:lvl1pPr>
          </a:lstStyle>
          <a:p>
            <a:r>
              <a:rPr lang="en-US" smtClean="0"/>
              <a:t>Click to edit Master title style</a:t>
            </a:r>
            <a:endParaRPr lang="en-US"/>
          </a:p>
        </p:txBody>
      </p:sp>
    </p:spTree>
    <p:extLst>
      <p:ext uri="{BB962C8B-B14F-4D97-AF65-F5344CB8AC3E}">
        <p14:creationId xmlns:p14="http://schemas.microsoft.com/office/powerpoint/2010/main" val="84415860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961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294034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54475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3096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spcBef>
                <a:spcPct val="50000"/>
              </a:spcBef>
            </a:pPr>
            <a:r>
              <a:rPr lang="en-US" altLang="en-US" sz="1200" b="1" dirty="0">
                <a:latin typeface="Arial" panose="020B0604020202020204" pitchFamily="34" charset="0"/>
              </a:rPr>
              <a:t>2-</a:t>
            </a:r>
            <a:fld id="{9F995C6E-27E5-4DCE-AFB6-FD5AAAA6F4F3}"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p:wipe dir="r"/>
  </p:transition>
  <p:txStyles>
    <p:title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395151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a:off x="304800" y="3870325"/>
            <a:ext cx="24384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1211263"/>
            <a:ext cx="1133475"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body" idx="4294967295"/>
          </p:nvPr>
        </p:nvSpPr>
        <p:spPr>
          <a:xfrm>
            <a:off x="533400" y="1981200"/>
            <a:ext cx="8001000" cy="4572000"/>
          </a:xfrm>
          <a:solidFill>
            <a:schemeClr val="bg1"/>
          </a:solidFill>
        </p:spPr>
        <p:txBody>
          <a:bodyPr/>
          <a:lstStyle/>
          <a:p>
            <a:pPr marL="0" indent="0">
              <a:lnSpc>
                <a:spcPct val="125000"/>
              </a:lnSpc>
              <a:spcBef>
                <a:spcPct val="40000"/>
              </a:spcBef>
              <a:buClr>
                <a:schemeClr val="tx1"/>
              </a:buClr>
              <a:buSzTx/>
              <a:buFont typeface="Wingdings" panose="05000000000000000000" pitchFamily="2" charset="2"/>
              <a:buNone/>
            </a:pPr>
            <a:r>
              <a:rPr lang="en-US" altLang="en-US" sz="1900" b="0" dirty="0" smtClean="0">
                <a:solidFill>
                  <a:schemeClr val="tx1"/>
                </a:solidFill>
                <a:effectLst/>
                <a:latin typeface="Liberation Sans" panose="020B0604020202020204"/>
              </a:rPr>
              <a:t>What are the Statements of Financial Accounting Concepts intended to establish?</a:t>
            </a:r>
          </a:p>
          <a:p>
            <a:pPr marL="685800" lvl="1" indent="-457200">
              <a:lnSpc>
                <a:spcPct val="125000"/>
              </a:lnSpc>
              <a:spcBef>
                <a:spcPct val="40000"/>
              </a:spcBef>
              <a:buClr>
                <a:schemeClr val="tx1"/>
              </a:buClr>
              <a:buSzTx/>
              <a:buFont typeface="Wingdings" panose="05000000000000000000" pitchFamily="2" charset="2"/>
              <a:buAutoNum type="alphaLcPeriod"/>
            </a:pPr>
            <a:r>
              <a:rPr lang="en-US" altLang="en-US" sz="1900" b="0" dirty="0" smtClean="0">
                <a:solidFill>
                  <a:schemeClr val="tx1"/>
                </a:solidFill>
                <a:effectLst/>
                <a:latin typeface="Liberation Sans" panose="020B0604020202020204"/>
              </a:rPr>
              <a:t>Generally accepted accounting principles in financial reporting  by business enterprises.</a:t>
            </a:r>
          </a:p>
          <a:p>
            <a:pPr marL="685800" lvl="1" indent="-457200">
              <a:lnSpc>
                <a:spcPct val="125000"/>
              </a:lnSpc>
              <a:spcBef>
                <a:spcPct val="40000"/>
              </a:spcBef>
              <a:buClr>
                <a:schemeClr val="tx1"/>
              </a:buClr>
              <a:buSzTx/>
              <a:buFont typeface="Wingdings" panose="05000000000000000000" pitchFamily="2" charset="2"/>
              <a:buAutoNum type="alphaLcPeriod"/>
            </a:pPr>
            <a:r>
              <a:rPr lang="en-US" altLang="en-US" sz="1900" b="0" dirty="0" smtClean="0">
                <a:solidFill>
                  <a:schemeClr val="tx1"/>
                </a:solidFill>
                <a:effectLst/>
                <a:latin typeface="Liberation Sans" panose="020B0604020202020204"/>
              </a:rPr>
              <a:t>The meaning of “Present fairly in accordance with generally accepted accounting principles.”</a:t>
            </a:r>
          </a:p>
          <a:p>
            <a:pPr marL="685800" lvl="1" indent="-457200">
              <a:lnSpc>
                <a:spcPct val="125000"/>
              </a:lnSpc>
              <a:spcBef>
                <a:spcPct val="40000"/>
              </a:spcBef>
              <a:buClr>
                <a:schemeClr val="tx1"/>
              </a:buClr>
              <a:buSzTx/>
              <a:buFont typeface="Wingdings" panose="05000000000000000000" pitchFamily="2" charset="2"/>
              <a:buAutoNum type="alphaLcPeriod"/>
            </a:pPr>
            <a:r>
              <a:rPr lang="en-US" altLang="en-US" sz="1900" b="0" dirty="0" smtClean="0">
                <a:solidFill>
                  <a:schemeClr val="tx1"/>
                </a:solidFill>
                <a:effectLst/>
                <a:latin typeface="Liberation Sans" panose="020B0604020202020204"/>
              </a:rPr>
              <a:t>The objectives and concepts for use in developing standards of financial accounting and reporting.</a:t>
            </a:r>
          </a:p>
          <a:p>
            <a:pPr marL="685800" lvl="1" indent="-457200">
              <a:lnSpc>
                <a:spcPct val="125000"/>
              </a:lnSpc>
              <a:spcBef>
                <a:spcPct val="40000"/>
              </a:spcBef>
              <a:buClr>
                <a:schemeClr val="tx1"/>
              </a:buClr>
              <a:buSzTx/>
              <a:buFont typeface="Wingdings" panose="05000000000000000000" pitchFamily="2" charset="2"/>
              <a:buAutoNum type="alphaLcPeriod"/>
            </a:pPr>
            <a:r>
              <a:rPr lang="en-US" altLang="en-US" sz="1900" b="0" dirty="0" smtClean="0">
                <a:solidFill>
                  <a:schemeClr val="tx1"/>
                </a:solidFill>
                <a:effectLst/>
                <a:latin typeface="Liberation Sans" panose="020B0604020202020204"/>
              </a:rPr>
              <a:t>The hierarchy of sources of generally accepted accounting principles.</a:t>
            </a:r>
          </a:p>
        </p:txBody>
      </p:sp>
      <p:sp>
        <p:nvSpPr>
          <p:cNvPr id="13316" name="Text Box 22"/>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3000" b="1" dirty="0">
                <a:solidFill>
                  <a:srgbClr val="CC0000"/>
                </a:solidFill>
                <a:latin typeface="Liberation Sans" panose="020B0604020202020204"/>
              </a:rPr>
              <a:t>Question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CONCEPTUAL FRAMEWORK</a:t>
            </a:r>
          </a:p>
        </p:txBody>
      </p:sp>
      <p:sp>
        <p:nvSpPr>
          <p:cNvPr id="11" name="Notched Right Arrow 10"/>
          <p:cNvSpPr/>
          <p:nvPr/>
        </p:nvSpPr>
        <p:spPr bwMode="auto">
          <a:xfrm>
            <a:off x="228600" y="453763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38227561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4" name="Rectangle 8"/>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chemeClr val="tx2">
                    <a:lumMod val="50000"/>
                  </a:schemeClr>
                </a:solidFill>
                <a:effectLst/>
                <a:latin typeface="Liberation Sans" panose="020B0604020202020204"/>
                <a:ea typeface="+mn-ea"/>
                <a:cs typeface="+mn-cs"/>
              </a:rPr>
              <a:t>FIRST LEVEL: BASIC OBJECTIVES</a:t>
            </a:r>
          </a:p>
        </p:txBody>
      </p:sp>
      <p:sp>
        <p:nvSpPr>
          <p:cNvPr id="214028" name="Rectangle 12"/>
          <p:cNvSpPr>
            <a:spLocks noChangeArrowheads="1"/>
          </p:cNvSpPr>
          <p:nvPr/>
        </p:nvSpPr>
        <p:spPr bwMode="auto">
          <a:xfrm>
            <a:off x="609600" y="1371600"/>
            <a:ext cx="77724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defRPr/>
            </a:pPr>
            <a:r>
              <a:rPr lang="en-US" sz="2500" b="1" dirty="0">
                <a:latin typeface="Liberation Sans" panose="020B0604020202020204"/>
              </a:rPr>
              <a:t>Objective of financial reporting</a:t>
            </a:r>
            <a:r>
              <a:rPr lang="en-US" sz="2300" dirty="0">
                <a:latin typeface="Liberation Sans" panose="020B0604020202020204"/>
              </a:rPr>
              <a:t>: </a:t>
            </a:r>
          </a:p>
          <a:p>
            <a:pPr algn="l">
              <a:lnSpc>
                <a:spcPct val="125000"/>
              </a:lnSpc>
              <a:spcBef>
                <a:spcPct val="50000"/>
              </a:spcBef>
              <a:defRPr/>
            </a:pPr>
            <a:r>
              <a:rPr lang="en-US" sz="2200" dirty="0">
                <a:latin typeface="Liberation Sans" panose="020B0604020202020204"/>
              </a:rPr>
              <a:t>To provide financial information about the reporting entity that is </a:t>
            </a:r>
            <a:r>
              <a:rPr lang="en-US" sz="2200" b="1" dirty="0">
                <a:latin typeface="Liberation Sans" panose="020B0604020202020204"/>
              </a:rPr>
              <a:t>useful to present and potential equity investors, lenders, and other creditors in making decisions about providing resources to the entity</a:t>
            </a:r>
            <a:r>
              <a:rPr lang="en-US" sz="2200" dirty="0">
                <a:latin typeface="Liberation Sans" panose="020B0604020202020204"/>
              </a:rPr>
              <a:t>.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body" idx="4294967295"/>
          </p:nvPr>
        </p:nvSpPr>
        <p:spPr>
          <a:xfrm>
            <a:off x="533400" y="1981200"/>
            <a:ext cx="8001000" cy="4038600"/>
          </a:xfrm>
          <a:solidFill>
            <a:schemeClr val="bg1"/>
          </a:solid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a:lstStyle/>
          <a:p>
            <a:pPr marL="0" indent="0">
              <a:lnSpc>
                <a:spcPct val="125000"/>
              </a:lnSpc>
              <a:spcBef>
                <a:spcPct val="50000"/>
              </a:spcBef>
              <a:buClr>
                <a:schemeClr val="tx1"/>
              </a:buClr>
              <a:buSzTx/>
              <a:buFont typeface="Wingdings" panose="05000000000000000000" pitchFamily="2" charset="2"/>
              <a:buNone/>
            </a:pPr>
            <a:r>
              <a:rPr lang="en-US" altLang="en-US" sz="2200" b="0" dirty="0" smtClean="0">
                <a:solidFill>
                  <a:schemeClr val="tx1"/>
                </a:solidFill>
                <a:effectLst/>
                <a:latin typeface="Liberation Sans" panose="020B0604020202020204"/>
              </a:rPr>
              <a:t>According to the FASB conceptual framework, the objectives of financial reporting for business enterprises are based on?</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200" b="0" dirty="0" smtClean="0">
                <a:solidFill>
                  <a:schemeClr val="tx1"/>
                </a:solidFill>
                <a:effectLst/>
                <a:latin typeface="Liberation Sans" panose="020B0604020202020204"/>
              </a:rPr>
              <a:t>Generally accepted accounting principles</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200" b="0" dirty="0" smtClean="0">
                <a:solidFill>
                  <a:schemeClr val="tx1"/>
                </a:solidFill>
                <a:effectLst/>
                <a:latin typeface="Liberation Sans" panose="020B0604020202020204"/>
              </a:rPr>
              <a:t>Reporting on management’s stewardship.</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200" b="0" dirty="0" smtClean="0">
                <a:solidFill>
                  <a:schemeClr val="tx1"/>
                </a:solidFill>
                <a:effectLst/>
                <a:latin typeface="Liberation Sans" panose="020B0604020202020204"/>
              </a:rPr>
              <a:t>The need for conservatism.</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200" b="0" dirty="0" smtClean="0">
                <a:solidFill>
                  <a:schemeClr val="tx1"/>
                </a:solidFill>
                <a:effectLst/>
                <a:latin typeface="Liberation Sans" panose="020B0604020202020204"/>
              </a:rPr>
              <a:t>The needs of the users of the information.</a:t>
            </a:r>
          </a:p>
        </p:txBody>
      </p:sp>
      <p:sp>
        <p:nvSpPr>
          <p:cNvPr id="16387" name="Text Box 1045"/>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3000" b="1" dirty="0">
                <a:solidFill>
                  <a:srgbClr val="CC0000"/>
                </a:solidFill>
                <a:latin typeface="Liberation Sans" panose="020B0604020202020204"/>
              </a:rPr>
              <a:t>Question</a:t>
            </a:r>
          </a:p>
        </p:txBody>
      </p:sp>
      <p:sp>
        <p:nvSpPr>
          <p:cNvPr id="7" name="Rectangle 8"/>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smtClean="0"/>
              <a:t>FIRST Level</a:t>
            </a:r>
            <a:r>
              <a:rPr lang="en-US" dirty="0"/>
              <a:t>: Basic Objectives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Notched Right Arrow 9"/>
          <p:cNvSpPr/>
          <p:nvPr/>
        </p:nvSpPr>
        <p:spPr bwMode="auto">
          <a:xfrm>
            <a:off x="228600" y="480671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Identify the qualitative characteristics of accounting information.</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5259658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609600" y="2879725"/>
            <a:ext cx="8001000" cy="190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30000"/>
              </a:spcBef>
              <a:buSzPct val="80000"/>
              <a:defRPr/>
            </a:pPr>
            <a:r>
              <a:rPr lang="en-US" sz="2300" dirty="0" smtClean="0">
                <a:latin typeface="Liberation Sans" panose="020B0604020202020204"/>
              </a:rPr>
              <a:t>“The </a:t>
            </a:r>
            <a:r>
              <a:rPr lang="en-US" sz="2300" b="1" dirty="0" smtClean="0">
                <a:latin typeface="Liberation Sans" panose="020B0604020202020204"/>
              </a:rPr>
              <a:t>FASB</a:t>
            </a:r>
            <a:r>
              <a:rPr lang="en-US" sz="2300" dirty="0" smtClean="0">
                <a:latin typeface="Liberation Sans" panose="020B0604020202020204"/>
              </a:rPr>
              <a:t> identified the </a:t>
            </a:r>
            <a:r>
              <a:rPr lang="en-US" sz="2300" b="1" dirty="0" smtClean="0">
                <a:solidFill>
                  <a:schemeClr val="tx2">
                    <a:lumMod val="50000"/>
                  </a:schemeClr>
                </a:solidFill>
                <a:latin typeface="Liberation Sans" panose="020B0604020202020204"/>
              </a:rPr>
              <a:t>qualitative characteristics </a:t>
            </a:r>
            <a:r>
              <a:rPr lang="en-US" sz="2300" dirty="0" smtClean="0">
                <a:latin typeface="Liberation Sans" panose="020B0604020202020204"/>
              </a:rPr>
              <a:t>of accounting information that distinguish better (more useful) information from inferior (less useful) information for decision-making purposes.”</a:t>
            </a:r>
          </a:p>
        </p:txBody>
      </p:sp>
      <p:sp>
        <p:nvSpPr>
          <p:cNvPr id="27955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chemeClr val="tx2">
                    <a:lumMod val="50000"/>
                  </a:schemeClr>
                </a:solidFill>
                <a:effectLst/>
                <a:latin typeface="Liberation Sans" panose="020B0604020202020204"/>
                <a:ea typeface="+mn-ea"/>
                <a:cs typeface="+mn-cs"/>
              </a:rPr>
              <a:t>SECOND LEVEL: FUNDAMENTAL CONCEPTS</a:t>
            </a:r>
          </a:p>
        </p:txBody>
      </p:sp>
      <p:sp>
        <p:nvSpPr>
          <p:cNvPr id="18437" name="Text Box 6"/>
          <p:cNvSpPr txBox="1">
            <a:spLocks noChangeArrowheads="1"/>
          </p:cNvSpPr>
          <p:nvPr/>
        </p:nvSpPr>
        <p:spPr bwMode="auto">
          <a:xfrm>
            <a:off x="609600" y="1828800"/>
            <a:ext cx="8229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b="1" dirty="0">
                <a:solidFill>
                  <a:srgbClr val="7030A0"/>
                </a:solidFill>
                <a:latin typeface="Liberation Sans" panose="020B0604020202020204"/>
              </a:rPr>
              <a:t>Qualitative Characteristics of Accounting Information</a:t>
            </a:r>
          </a:p>
        </p:txBody>
      </p:sp>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710191" y="1219200"/>
            <a:ext cx="7723616" cy="5262837"/>
          </a:xfrm>
          <a:prstGeom prst="rect">
            <a:avLst/>
          </a:prstGeom>
        </p:spPr>
      </p:pic>
      <p:sp>
        <p:nvSpPr>
          <p:cNvPr id="19460" name="Text Box 10"/>
          <p:cNvSpPr txBox="1">
            <a:spLocks noChangeArrowheads="1"/>
          </p:cNvSpPr>
          <p:nvPr/>
        </p:nvSpPr>
        <p:spPr bwMode="auto">
          <a:xfrm>
            <a:off x="7162800" y="2057400"/>
            <a:ext cx="1828800" cy="658813"/>
          </a:xfrm>
          <a:prstGeom prst="rect">
            <a:avLst/>
          </a:prstGeom>
          <a:solidFill>
            <a:schemeClr val="bg1"/>
          </a:solidFill>
          <a:ln w="19050" algn="ctr">
            <a:solidFill>
              <a:srgbClr val="087E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200" b="1" dirty="0" smtClean="0">
                <a:solidFill>
                  <a:srgbClr val="006600"/>
                </a:solidFill>
                <a:latin typeface="Liberation Sans" panose="020B0604020202020204"/>
              </a:rPr>
              <a:t>ILLUSTRATION 2-2 </a:t>
            </a:r>
            <a:endParaRPr lang="en-US" altLang="en-US" sz="1200" b="1" dirty="0">
              <a:solidFill>
                <a:srgbClr val="006600"/>
              </a:solidFill>
              <a:latin typeface="Liberation Sans" panose="020B0604020202020204"/>
            </a:endParaRPr>
          </a:p>
          <a:p>
            <a:pPr algn="l"/>
            <a:r>
              <a:rPr lang="en-US" altLang="en-US" sz="1200" dirty="0">
                <a:solidFill>
                  <a:srgbClr val="000000"/>
                </a:solidFill>
                <a:latin typeface="Liberation Sans" panose="020B0604020202020204"/>
              </a:rPr>
              <a:t>Hierarchy of Accounting Qualities</a:t>
            </a: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060" y="0"/>
            <a:ext cx="14249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6"/>
          <p:cNvSpPr txBox="1">
            <a:spLocks noChangeArrowheads="1"/>
          </p:cNvSpPr>
          <p:nvPr/>
        </p:nvSpPr>
        <p:spPr bwMode="auto">
          <a:xfrm>
            <a:off x="304800" y="3870325"/>
            <a:ext cx="24384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2048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1"/>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smtClean="0">
                <a:solidFill>
                  <a:schemeClr val="bg1"/>
                </a:solidFill>
                <a:effectLst>
                  <a:outerShdw blurRad="38100" dist="38100" dir="2700000" algn="tl">
                    <a:srgbClr val="000000"/>
                  </a:outerShdw>
                </a:effectLst>
                <a:latin typeface="Liberation Sans" panose="020B0604020202020204"/>
              </a:rPr>
              <a:t>Relevance</a:t>
            </a:r>
          </a:p>
        </p:txBody>
      </p:sp>
      <p:sp>
        <p:nvSpPr>
          <p:cNvPr id="20491"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600" b="1" dirty="0">
                <a:solidFill>
                  <a:srgbClr val="006600"/>
                </a:solidFill>
                <a:latin typeface="Liberation Sans" panose="020B0604020202020204"/>
              </a:rPr>
              <a:t>Fundamental Quality—Relevance</a:t>
            </a:r>
          </a:p>
        </p:txBody>
      </p:sp>
      <p:pic>
        <p:nvPicPr>
          <p:cNvPr id="2150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5"/>
          <p:cNvSpPr>
            <a:spLocks noChangeArrowheads="1"/>
          </p:cNvSpPr>
          <p:nvPr/>
        </p:nvSpPr>
        <p:spPr bwMode="auto">
          <a:xfrm>
            <a:off x="685800" y="4967288"/>
            <a:ext cx="79248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To be </a:t>
            </a:r>
            <a:r>
              <a:rPr lang="en-US" altLang="en-US" sz="2000" b="1" dirty="0">
                <a:solidFill>
                  <a:schemeClr val="tx2">
                    <a:lumMod val="50000"/>
                  </a:schemeClr>
                </a:solidFill>
                <a:latin typeface="Liberation Sans" panose="020B0604020202020204"/>
              </a:rPr>
              <a:t>relevant</a:t>
            </a:r>
            <a:r>
              <a:rPr lang="en-US" altLang="en-US" sz="2000" dirty="0">
                <a:latin typeface="Liberation Sans" panose="020B0604020202020204"/>
              </a:rPr>
              <a:t>, accounting information must be capable of </a:t>
            </a:r>
            <a:r>
              <a:rPr lang="en-US" altLang="en-US" sz="2000" b="1" dirty="0">
                <a:latin typeface="Liberation Sans" panose="020B0604020202020204"/>
              </a:rPr>
              <a:t>making a difference in a decision</a:t>
            </a:r>
            <a:r>
              <a:rPr lang="en-US" altLang="en-US" sz="2000" dirty="0">
                <a:latin typeface="Liberation Sans" panose="020B0604020202020204"/>
              </a:rPr>
              <a: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2</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3" name="Picture 2"/>
          <p:cNvPicPr>
            <a:picLocks noChangeAspect="1"/>
          </p:cNvPicPr>
          <p:nvPr/>
        </p:nvPicPr>
        <p:blipFill>
          <a:blip r:embed="rId3"/>
          <a:stretch>
            <a:fillRect/>
          </a:stretch>
        </p:blipFill>
        <p:spPr>
          <a:xfrm>
            <a:off x="231096" y="1606176"/>
            <a:ext cx="8681809" cy="2365429"/>
          </a:xfrm>
          <a:prstGeom prst="rect">
            <a:avLst/>
          </a:prstGeom>
        </p:spPr>
      </p:pic>
    </p:spTree>
    <p:extLst>
      <p:ext uri="{BB962C8B-B14F-4D97-AF65-F5344CB8AC3E}">
        <p14:creationId xmlns:p14="http://schemas.microsoft.com/office/powerpoint/2010/main" val="82658388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9" name="Rectangle 5"/>
          <p:cNvSpPr>
            <a:spLocks noChangeArrowheads="1"/>
          </p:cNvSpPr>
          <p:nvPr/>
        </p:nvSpPr>
        <p:spPr bwMode="auto">
          <a:xfrm>
            <a:off x="685800" y="4964113"/>
            <a:ext cx="8153400" cy="124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Financial information has </a:t>
            </a:r>
            <a:r>
              <a:rPr lang="en-US" altLang="en-US" sz="2000" b="1" dirty="0">
                <a:solidFill>
                  <a:schemeClr val="tx2">
                    <a:lumMod val="50000"/>
                  </a:schemeClr>
                </a:solidFill>
                <a:latin typeface="Liberation Sans" panose="020B0604020202020204"/>
              </a:rPr>
              <a:t>predictive value</a:t>
            </a:r>
            <a:r>
              <a:rPr lang="en-US" altLang="en-US" sz="2000" dirty="0">
                <a:solidFill>
                  <a:schemeClr val="tx2">
                    <a:lumMod val="50000"/>
                  </a:schemeClr>
                </a:solidFill>
                <a:latin typeface="Liberation Sans" panose="020B0604020202020204"/>
              </a:rPr>
              <a:t> </a:t>
            </a:r>
            <a:r>
              <a:rPr lang="en-US" altLang="en-US" sz="2000" dirty="0">
                <a:latin typeface="Liberation Sans" panose="020B0604020202020204"/>
              </a:rPr>
              <a:t>if it has value as an input to predictive processes used by investors to form their own expectations about the future.</a:t>
            </a:r>
          </a:p>
        </p:txBody>
      </p:sp>
      <p:sp>
        <p:nvSpPr>
          <p:cNvPr id="22533" name="AutoShape 8"/>
          <p:cNvSpPr>
            <a:spLocks noChangeArrowheads="1"/>
          </p:cNvSpPr>
          <p:nvPr/>
        </p:nvSpPr>
        <p:spPr bwMode="auto">
          <a:xfrm rot="10800000">
            <a:off x="3619500" y="4361328"/>
            <a:ext cx="457200" cy="685800"/>
          </a:xfrm>
          <a:prstGeom prst="upArrow">
            <a:avLst>
              <a:gd name="adj1" fmla="val 50000"/>
              <a:gd name="adj2" fmla="val 37500"/>
            </a:avLst>
          </a:prstGeom>
          <a:solidFill>
            <a:srgbClr val="CC000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2536"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600" b="1" dirty="0">
                <a:solidFill>
                  <a:srgbClr val="006600"/>
                </a:solidFill>
                <a:latin typeface="Liberation Sans" panose="020B0604020202020204"/>
              </a:rPr>
              <a:t>Fundamental Quality—Relevance</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Rectangle 5"/>
          <p:cNvSpPr>
            <a:spLocks noChangeArrowheads="1"/>
          </p:cNvSpPr>
          <p:nvPr/>
        </p:nvSpPr>
        <p:spPr bwMode="auto">
          <a:xfrm>
            <a:off x="685800" y="4967288"/>
            <a:ext cx="7924800" cy="827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Relevant information also helps users </a:t>
            </a:r>
            <a:r>
              <a:rPr lang="en-US" altLang="en-US" sz="2000" b="1" dirty="0">
                <a:solidFill>
                  <a:schemeClr val="tx2">
                    <a:lumMod val="50000"/>
                  </a:schemeClr>
                </a:solidFill>
                <a:latin typeface="Liberation Sans" panose="020B0604020202020204"/>
              </a:rPr>
              <a:t>confirm</a:t>
            </a:r>
            <a:r>
              <a:rPr lang="en-US" altLang="en-US" sz="2000" dirty="0">
                <a:latin typeface="Liberation Sans" panose="020B0604020202020204"/>
              </a:rPr>
              <a:t> or correct prior expectations.</a:t>
            </a:r>
          </a:p>
        </p:txBody>
      </p:sp>
      <p:sp>
        <p:nvSpPr>
          <p:cNvPr id="23557" name="AutoShape 7"/>
          <p:cNvSpPr>
            <a:spLocks noChangeArrowheads="1"/>
          </p:cNvSpPr>
          <p:nvPr/>
        </p:nvSpPr>
        <p:spPr bwMode="auto">
          <a:xfrm rot="10800000">
            <a:off x="5163672" y="4361328"/>
            <a:ext cx="457200" cy="685800"/>
          </a:xfrm>
          <a:prstGeom prst="upArrow">
            <a:avLst>
              <a:gd name="adj1" fmla="val 50000"/>
              <a:gd name="adj2" fmla="val 37500"/>
            </a:avLst>
          </a:prstGeom>
          <a:solidFill>
            <a:srgbClr val="CC0000"/>
          </a:solidFill>
          <a:ln>
            <a:noFill/>
          </a:ln>
          <a:effec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3560"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Fundamental Quality—Relevance</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wipe(left)">
                                      <p:cBhvr>
                                        <p:cTn id="7"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5" name="Rectangle 5"/>
          <p:cNvSpPr>
            <a:spLocks noChangeArrowheads="1"/>
          </p:cNvSpPr>
          <p:nvPr/>
        </p:nvSpPr>
        <p:spPr bwMode="auto">
          <a:xfrm>
            <a:off x="685800" y="4953000"/>
            <a:ext cx="8229600" cy="124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Information is </a:t>
            </a:r>
            <a:r>
              <a:rPr lang="en-US" altLang="en-US" sz="2000" b="1" dirty="0">
                <a:solidFill>
                  <a:schemeClr val="tx2">
                    <a:lumMod val="50000"/>
                  </a:schemeClr>
                </a:solidFill>
                <a:latin typeface="Liberation Sans" panose="020B0604020202020204"/>
              </a:rPr>
              <a:t>material </a:t>
            </a:r>
            <a:r>
              <a:rPr lang="en-US" altLang="en-US" sz="2000" dirty="0">
                <a:latin typeface="Liberation Sans" panose="020B0604020202020204"/>
              </a:rPr>
              <a:t>if omitting it or misstating it could influence decisions that users make on the basis of the reported financial information. </a:t>
            </a:r>
          </a:p>
        </p:txBody>
      </p:sp>
      <p:sp>
        <p:nvSpPr>
          <p:cNvPr id="24581" name="AutoShape 7"/>
          <p:cNvSpPr>
            <a:spLocks noChangeArrowheads="1"/>
          </p:cNvSpPr>
          <p:nvPr/>
        </p:nvSpPr>
        <p:spPr bwMode="auto">
          <a:xfrm rot="10800000">
            <a:off x="6709897" y="4361328"/>
            <a:ext cx="457200" cy="685800"/>
          </a:xfrm>
          <a:prstGeom prst="upArrow">
            <a:avLst>
              <a:gd name="adj1" fmla="val 50000"/>
              <a:gd name="adj2" fmla="val 37500"/>
            </a:avLst>
          </a:prstGeom>
          <a:solidFill>
            <a:srgbClr val="CC0000"/>
          </a:solidFill>
          <a:ln>
            <a:noFill/>
          </a:ln>
          <a:effec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4584" name="Text Box 2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Fundamental Quality—Relevance</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The need for a conceptual framework is highlighted by accounting scandals such as those at </a:t>
            </a:r>
            <a:r>
              <a:rPr lang="en-US" sz="1900" b="1" dirty="0">
                <a:solidFill>
                  <a:srgbClr val="CC0000"/>
                </a:solidFill>
                <a:latin typeface="Liberation Sans" panose="020B0604020202020204"/>
              </a:rPr>
              <a:t>Enron</a:t>
            </a:r>
            <a:r>
              <a:rPr lang="en-US" sz="1900" dirty="0">
                <a:latin typeface="Liberation Sans" panose="020B0604020202020204"/>
              </a:rPr>
              <a:t> and </a:t>
            </a:r>
            <a:r>
              <a:rPr lang="en-US" sz="1900" b="1" dirty="0">
                <a:solidFill>
                  <a:srgbClr val="CC0000"/>
                </a:solidFill>
                <a:latin typeface="Liberation Sans" panose="020B0604020202020204"/>
              </a:rPr>
              <a:t>Lehman</a:t>
            </a:r>
            <a:r>
              <a:rPr lang="en-US" sz="1900" dirty="0">
                <a:latin typeface="Liberation Sans" panose="020B0604020202020204"/>
              </a:rPr>
              <a:t> </a:t>
            </a:r>
            <a:r>
              <a:rPr lang="en-US" sz="1900" b="1" dirty="0">
                <a:solidFill>
                  <a:srgbClr val="CC0000"/>
                </a:solidFill>
                <a:latin typeface="Liberation Sans" panose="020B0604020202020204"/>
              </a:rPr>
              <a:t>Brothers</a:t>
            </a:r>
            <a:r>
              <a:rPr lang="en-US" sz="1900" dirty="0">
                <a:latin typeface="Liberation Sans" panose="020B0604020202020204"/>
              </a:rPr>
              <a:t>. To restore public confidence in the financial reporting process, many have argued that regulators should move toward principles-based rules. They believe that companies exploited the detailed provisions in rules-based pronouncements to manage accounting reports, rather than report the economic substance of transactions. For example, many of the off–balance-sheet arrangements of Enron avoided transparent reporting by barely achieving 3 percent outside equity </a:t>
            </a:r>
            <a:r>
              <a:rPr lang="en-US" sz="1900" dirty="0" smtClean="0">
                <a:latin typeface="Liberation Sans" panose="020B0604020202020204"/>
              </a:rPr>
              <a:t>ownership, a </a:t>
            </a:r>
            <a:r>
              <a:rPr lang="en-US" sz="1900" dirty="0">
                <a:latin typeface="Liberation Sans" panose="020B0604020202020204"/>
              </a:rPr>
              <a:t>requirement in an obscure accounting rule interpretation. Enron’s financial engineers were able to structure transactions to achieve a desired accounting treatment, even if that accounting treatment did not reflect the </a:t>
            </a:r>
            <a:r>
              <a:rPr lang="en-US" sz="1900" dirty="0" smtClean="0">
                <a:latin typeface="Liberation Sans" panose="020B0604020202020204"/>
              </a:rPr>
              <a:t>transaction’s true </a:t>
            </a:r>
            <a:r>
              <a:rPr lang="en-US" sz="1900" dirty="0">
                <a:latin typeface="Liberation Sans" panose="020B0604020202020204"/>
              </a:rPr>
              <a:t>nature. Under principles-based rules, hopefully top management’s financial reporting focus will shift from demonstrating compliance with rules to demonstrating that a company has attained the objective of financial reporting.</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LIVING IN A MATERIAL WORLD</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03477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p:cNvSpPr txBox="1">
            <a:spLocks noChangeArrowheads="1"/>
          </p:cNvSpPr>
          <p:nvPr/>
        </p:nvSpPr>
        <p:spPr bwMode="auto">
          <a:xfrm>
            <a:off x="304800" y="3870325"/>
            <a:ext cx="24384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618" name="Text Box 10"/>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b="1" dirty="0" smtClean="0">
                <a:solidFill>
                  <a:schemeClr val="bg1"/>
                </a:solidFill>
                <a:effectLst>
                  <a:outerShdw blurRad="38100" dist="38100" dir="2700000" algn="tl">
                    <a:srgbClr val="000000"/>
                  </a:outerShdw>
                </a:effectLst>
                <a:latin typeface="Liberation Sans" panose="020B0604020202020204"/>
              </a:rPr>
              <a:t>Faithful Representation</a:t>
            </a:r>
          </a:p>
        </p:txBody>
      </p:sp>
      <p:sp>
        <p:nvSpPr>
          <p:cNvPr id="26635" name="AutoShape 11"/>
          <p:cNvSpPr>
            <a:spLocks noChangeArrowheads="1"/>
          </p:cNvSpPr>
          <p:nvPr/>
        </p:nvSpPr>
        <p:spPr bwMode="auto">
          <a:xfrm>
            <a:off x="2438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600" b="1" dirty="0">
                <a:solidFill>
                  <a:srgbClr val="006600"/>
                </a:solidFill>
                <a:latin typeface="Liberation Sans" panose="020B0604020202020204"/>
              </a:rPr>
              <a:t>Fundamental Quality—Faithful Representation</a:t>
            </a:r>
          </a:p>
        </p:txBody>
      </p:sp>
      <p:sp>
        <p:nvSpPr>
          <p:cNvPr id="27651" name="Rectangle 5"/>
          <p:cNvSpPr>
            <a:spLocks noChangeArrowheads="1"/>
          </p:cNvSpPr>
          <p:nvPr/>
        </p:nvSpPr>
        <p:spPr bwMode="auto">
          <a:xfrm>
            <a:off x="685800" y="4967288"/>
            <a:ext cx="81534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Faithful representation</a:t>
            </a:r>
            <a:r>
              <a:rPr lang="en-US" altLang="en-US" sz="2000" dirty="0">
                <a:solidFill>
                  <a:schemeClr val="tx2">
                    <a:lumMod val="50000"/>
                  </a:schemeClr>
                </a:solidFill>
                <a:latin typeface="Liberation Sans" panose="020B0604020202020204"/>
              </a:rPr>
              <a:t> </a:t>
            </a:r>
            <a:r>
              <a:rPr lang="en-US" altLang="en-US" sz="2000" dirty="0">
                <a:latin typeface="Liberation Sans" panose="020B0604020202020204"/>
              </a:rPr>
              <a:t>means that the numbers and descriptions match what really existed or happened.</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685800" y="49672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Completeness</a:t>
            </a:r>
            <a:r>
              <a:rPr lang="en-US" altLang="en-US" sz="2000" dirty="0">
                <a:latin typeface="Liberation Sans" panose="020B0604020202020204"/>
              </a:rPr>
              <a:t> means that all the information that is necessary for faithful representation is provided.</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7"/>
          <p:cNvSpPr>
            <a:spLocks noChangeArrowheads="1"/>
          </p:cNvSpPr>
          <p:nvPr/>
        </p:nvSpPr>
        <p:spPr bwMode="auto">
          <a:xfrm rot="10800000">
            <a:off x="3657600" y="4361328"/>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868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Fundamental Quality—Faithful Representation</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left)">
                                      <p:cBhvr>
                                        <p:cTn id="7"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ChangeArrowheads="1"/>
          </p:cNvSpPr>
          <p:nvPr/>
        </p:nvSpPr>
        <p:spPr bwMode="auto">
          <a:xfrm>
            <a:off x="685800" y="49672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Neutrality</a:t>
            </a:r>
            <a:r>
              <a:rPr lang="en-US" altLang="en-US" sz="2000" b="1" dirty="0">
                <a:solidFill>
                  <a:schemeClr val="tx2"/>
                </a:solidFill>
                <a:latin typeface="Liberation Sans" panose="020B0604020202020204"/>
              </a:rPr>
              <a:t> </a:t>
            </a:r>
            <a:r>
              <a:rPr lang="en-US" altLang="en-US" sz="2000" dirty="0">
                <a:latin typeface="Liberation Sans" panose="020B0604020202020204"/>
              </a:rPr>
              <a:t>means that a company cannot select information to favor one set of interested parties over another.</a:t>
            </a: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7"/>
          <p:cNvSpPr>
            <a:spLocks noChangeArrowheads="1"/>
          </p:cNvSpPr>
          <p:nvPr/>
        </p:nvSpPr>
        <p:spPr bwMode="auto">
          <a:xfrm rot="10800000">
            <a:off x="5127625" y="4361328"/>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29704"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Fundamental Quality—Faithful Representation</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wipe(left)">
                                      <p:cBhvr>
                                        <p:cTn id="7"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ChangeArrowheads="1"/>
          </p:cNvSpPr>
          <p:nvPr/>
        </p:nvSpPr>
        <p:spPr bwMode="auto">
          <a:xfrm>
            <a:off x="685800" y="4967288"/>
            <a:ext cx="8229600" cy="827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An information item that is </a:t>
            </a:r>
            <a:r>
              <a:rPr lang="en-US" altLang="en-US" sz="2000" b="1" dirty="0">
                <a:solidFill>
                  <a:schemeClr val="tx2">
                    <a:lumMod val="50000"/>
                  </a:schemeClr>
                </a:solidFill>
                <a:latin typeface="Liberation Sans" panose="020B0604020202020204"/>
              </a:rPr>
              <a:t>free from error </a:t>
            </a:r>
            <a:r>
              <a:rPr lang="en-US" altLang="en-US" sz="2000" dirty="0">
                <a:latin typeface="Liberation Sans" panose="020B0604020202020204"/>
              </a:rPr>
              <a:t>will be a more accurate (faithful) representation of a financial item.</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AutoShape 7"/>
          <p:cNvSpPr>
            <a:spLocks noChangeArrowheads="1"/>
          </p:cNvSpPr>
          <p:nvPr/>
        </p:nvSpPr>
        <p:spPr bwMode="auto">
          <a:xfrm rot="10800000">
            <a:off x="6629400" y="4361328"/>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30728"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Fundamental Quality—Faithful Representation</a:t>
            </a: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Some young technology companies, in an effort to attract investors who will help them strike it rich, are using unconventional </a:t>
            </a:r>
            <a:r>
              <a:rPr lang="en-US" sz="1900" dirty="0" smtClean="0">
                <a:latin typeface="Liberation Sans" panose="020B0604020202020204"/>
              </a:rPr>
              <a:t>ﬁnancial </a:t>
            </a:r>
            <a:r>
              <a:rPr lang="en-US" sz="1900" dirty="0">
                <a:latin typeface="Liberation Sans" panose="020B0604020202020204"/>
              </a:rPr>
              <a:t>terms in their </a:t>
            </a:r>
            <a:r>
              <a:rPr lang="en-US" sz="1900" dirty="0" smtClean="0">
                <a:latin typeface="Liberation Sans" panose="020B0604020202020204"/>
              </a:rPr>
              <a:t>ﬁnancial </a:t>
            </a:r>
            <a:r>
              <a:rPr lang="en-US" sz="1900" dirty="0">
                <a:latin typeface="Liberation Sans" panose="020B0604020202020204"/>
              </a:rPr>
              <a:t>reports. As an example, instead of revenue, these privately held companies use terms such as “bookings,” annual recurring revenues, or other numbers that often exceed actual revenue. </a:t>
            </a:r>
            <a:r>
              <a:rPr lang="en-US" sz="1900" b="1" dirty="0">
                <a:solidFill>
                  <a:srgbClr val="CC0000"/>
                </a:solidFill>
                <a:latin typeface="Liberation Sans" panose="020B0604020202020204"/>
              </a:rPr>
              <a:t>Hortonworks Inc. </a:t>
            </a:r>
            <a:r>
              <a:rPr lang="en-US" sz="1900" dirty="0">
                <a:latin typeface="Liberation Sans" panose="020B0604020202020204"/>
              </a:rPr>
              <a:t>(a software company) is a classic illustration. It forecast in March 2014 that it would have a strong $100 million in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billing </a:t>
            </a:r>
            <a:r>
              <a:rPr lang="en-US" sz="1900" dirty="0">
                <a:latin typeface="Liberation Sans" panose="020B0604020202020204"/>
              </a:rPr>
              <a:t>by year-end. It turns out the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company </a:t>
            </a:r>
            <a:r>
              <a:rPr lang="en-US" sz="1900" dirty="0">
                <a:latin typeface="Liberation Sans" panose="020B0604020202020204"/>
              </a:rPr>
              <a:t>was not talking about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revenues but </a:t>
            </a:r>
            <a:r>
              <a:rPr lang="en-US" sz="1900" dirty="0">
                <a:latin typeface="Liberation Sans" panose="020B0604020202020204"/>
              </a:rPr>
              <a:t>rather a non-GAAP number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that </a:t>
            </a:r>
            <a:r>
              <a:rPr lang="en-US" sz="1900" dirty="0">
                <a:latin typeface="Liberation Sans" panose="020B0604020202020204"/>
              </a:rPr>
              <a:t>it </a:t>
            </a:r>
            <a:r>
              <a:rPr lang="en-US" sz="1900" dirty="0" smtClean="0">
                <a:latin typeface="Liberation Sans" panose="020B0604020202020204"/>
              </a:rPr>
              <a:t>uses </a:t>
            </a:r>
            <a:r>
              <a:rPr lang="en-US" sz="1900" dirty="0">
                <a:latin typeface="Liberation Sans" panose="020B0604020202020204"/>
              </a:rPr>
              <a:t>to gauge future business.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This number </a:t>
            </a:r>
            <a:r>
              <a:rPr lang="en-US" sz="1900" dirty="0">
                <a:latin typeface="Liberation Sans" panose="020B0604020202020204"/>
              </a:rPr>
              <a:t>looked a lot smaller after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Hortonworks </a:t>
            </a:r>
            <a:r>
              <a:rPr lang="en-US" sz="1900" dirty="0">
                <a:latin typeface="Liberation Sans" panose="020B0604020202020204"/>
              </a:rPr>
              <a:t>went public and reported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ﬁnancial </a:t>
            </a:r>
            <a:r>
              <a:rPr lang="en-US" sz="1900" dirty="0">
                <a:latin typeface="Liberation Sans" panose="020B0604020202020204"/>
              </a:rPr>
              <a:t>results—just $46 million in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revenues</a:t>
            </a:r>
            <a:r>
              <a:rPr lang="en-US" sz="1900" dirty="0">
                <a:latin typeface="Liberation Sans" panose="020B0604020202020204"/>
              </a:rPr>
              <a:t>, as shown in the </a:t>
            </a:r>
            <a:r>
              <a:rPr lang="en-US" sz="1900" dirty="0" smtClean="0">
                <a:latin typeface="Liberation Sans" panose="020B0604020202020204"/>
              </a:rPr>
              <a:t>chart</a:t>
            </a:r>
            <a:r>
              <a:rPr lang="en-US" sz="1900" dirty="0">
                <a:latin typeface="Liberation Sans" panose="020B0604020202020204"/>
              </a:rPr>
              <a:t>.</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SHOW ME THE EARNINGS!</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5404679" y="3276600"/>
            <a:ext cx="2977321" cy="2835803"/>
          </a:xfrm>
          <a:prstGeom prst="rect">
            <a:avLst/>
          </a:prstGeom>
          <a:ln>
            <a:solidFill>
              <a:schemeClr val="tx1"/>
            </a:solidFill>
          </a:ln>
        </p:spPr>
      </p:pic>
    </p:spTree>
    <p:extLst>
      <p:ext uri="{BB962C8B-B14F-4D97-AF65-F5344CB8AC3E}">
        <p14:creationId xmlns:p14="http://schemas.microsoft.com/office/powerpoint/2010/main" val="32277740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76006392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Another example is </a:t>
            </a:r>
            <a:r>
              <a:rPr lang="en-US" sz="1900" b="1" dirty="0">
                <a:solidFill>
                  <a:srgbClr val="CC0000"/>
                </a:solidFill>
                <a:latin typeface="Liberation Sans" panose="020B0604020202020204"/>
              </a:rPr>
              <a:t>Uber Technologies </a:t>
            </a:r>
            <a:r>
              <a:rPr lang="en-US" sz="1900" dirty="0">
                <a:latin typeface="Liberation Sans" panose="020B0604020202020204"/>
              </a:rPr>
              <a:t>(the sometimes controversial ride service). Uber recently noted that it is on target to reach $10 billion in bookings for 2015. Uber </a:t>
            </a:r>
            <a:r>
              <a:rPr lang="en-US" sz="1900" dirty="0" smtClean="0">
                <a:latin typeface="Liberation Sans" panose="020B0604020202020204"/>
              </a:rPr>
              <a:t>deﬁnes </a:t>
            </a:r>
            <a:r>
              <a:rPr lang="en-US" sz="1900" dirty="0">
                <a:latin typeface="Liberation Sans" panose="020B0604020202020204"/>
              </a:rPr>
              <a:t>bookings as total fares paid by customers. But Uber keeps little of the money from these bookings. As shown in the chart below, Uber gets only 25 cents on each $1 of bookings. If Uber was a public company, it would report the 25 cents as revenues, not the one dollar. The lesson for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investors</a:t>
            </a:r>
            <a:r>
              <a:rPr lang="en-US" sz="1900" dirty="0">
                <a:latin typeface="Liberation Sans" panose="020B0604020202020204"/>
              </a:rPr>
              <a:t>: Keep an eye on reliable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ﬁnancial </a:t>
            </a:r>
            <a:r>
              <a:rPr lang="en-US" sz="1900" dirty="0">
                <a:latin typeface="Liberation Sans" panose="020B0604020202020204"/>
              </a:rPr>
              <a:t>measures of performance and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be </a:t>
            </a:r>
            <a:r>
              <a:rPr lang="en-US" sz="1900" dirty="0">
                <a:latin typeface="Liberation Sans" panose="020B0604020202020204"/>
              </a:rPr>
              <a:t>sure to count expenses and net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income </a:t>
            </a:r>
            <a:r>
              <a:rPr lang="en-US" sz="1900" dirty="0">
                <a:latin typeface="Liberation Sans" panose="020B0604020202020204"/>
              </a:rPr>
              <a:t>according to GAAP. Using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gross </a:t>
            </a:r>
            <a:r>
              <a:rPr lang="en-US" sz="1900" dirty="0">
                <a:latin typeface="Liberation Sans" panose="020B0604020202020204"/>
              </a:rPr>
              <a:t>measures such as billings,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recurring </a:t>
            </a:r>
            <a:r>
              <a:rPr lang="en-US" sz="1900" dirty="0">
                <a:latin typeface="Liberation Sans" panose="020B0604020202020204"/>
              </a:rPr>
              <a:t>revenues, or some </a:t>
            </a:r>
            <a:r>
              <a:rPr lang="en-US" sz="1900" dirty="0" smtClean="0">
                <a:latin typeface="Liberation Sans" panose="020B0604020202020204"/>
              </a:rPr>
              <a:t>nonﬁnancial </a:t>
            </a:r>
          </a:p>
          <a:p>
            <a:pPr algn="just">
              <a:lnSpc>
                <a:spcPct val="112000"/>
              </a:lnSpc>
              <a:spcBef>
                <a:spcPts val="0"/>
              </a:spcBef>
            </a:pPr>
            <a:r>
              <a:rPr lang="en-US" sz="1900" dirty="0" smtClean="0">
                <a:latin typeface="Liberation Sans" panose="020B0604020202020204"/>
              </a:rPr>
              <a:t>and </a:t>
            </a:r>
            <a:r>
              <a:rPr lang="en-US" sz="1900" dirty="0">
                <a:latin typeface="Liberation Sans" panose="020B0604020202020204"/>
              </a:rPr>
              <a:t>non-GAAP measures to determine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success </a:t>
            </a:r>
            <a:r>
              <a:rPr lang="en-US" sz="1900" dirty="0">
                <a:latin typeface="Liberation Sans" panose="020B0604020202020204"/>
              </a:rPr>
              <a:t>may be hazardous to your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ﬁnancial </a:t>
            </a:r>
            <a:r>
              <a:rPr lang="en-US" sz="1900" dirty="0">
                <a:latin typeface="Liberation Sans" panose="020B0604020202020204"/>
              </a:rPr>
              <a:t>health.</a:t>
            </a:r>
          </a:p>
          <a:p>
            <a:pPr marL="227013" algn="just">
              <a:lnSpc>
                <a:spcPct val="112000"/>
              </a:lnSpc>
              <a:spcBef>
                <a:spcPts val="600"/>
              </a:spcBef>
            </a:pPr>
            <a:r>
              <a:rPr lang="en-US" sz="1200" dirty="0">
                <a:latin typeface="Liberation Sans" panose="020B0604020202020204"/>
              </a:rPr>
              <a:t>Source: Telis Demos, Shira Ovide, and Susan Pulliam, “Tech Startups Play Numbers Game,” Wall Street Journal (June 10, 2015), pp. A1 and A12.</a:t>
            </a:r>
          </a:p>
          <a:p>
            <a:pPr algn="just">
              <a:lnSpc>
                <a:spcPct val="112000"/>
              </a:lnSpc>
              <a:spcBef>
                <a:spcPts val="600"/>
              </a:spcBef>
            </a:pPr>
            <a:endParaRPr lang="en-US" sz="19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SHOW ME THE EARNINGS!</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5486400" y="3272149"/>
            <a:ext cx="2884790" cy="2835803"/>
          </a:xfrm>
          <a:prstGeom prst="rect">
            <a:avLst/>
          </a:prstGeom>
          <a:ln>
            <a:solidFill>
              <a:schemeClr val="tx1"/>
            </a:solidFill>
          </a:ln>
        </p:spPr>
      </p:pic>
    </p:spTree>
    <p:extLst>
      <p:ext uri="{BB962C8B-B14F-4D97-AF65-F5344CB8AC3E}">
        <p14:creationId xmlns:p14="http://schemas.microsoft.com/office/powerpoint/2010/main" val="2857546455"/>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Enhancing Qualities</a:t>
            </a:r>
          </a:p>
        </p:txBody>
      </p:sp>
      <p:pic>
        <p:nvPicPr>
          <p:cNvPr id="317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7" name="Rectangle 9"/>
          <p:cNvSpPr>
            <a:spLocks noChangeArrowheads="1"/>
          </p:cNvSpPr>
          <p:nvPr/>
        </p:nvSpPr>
        <p:spPr bwMode="auto">
          <a:xfrm>
            <a:off x="685800" y="52720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dirty="0">
                <a:latin typeface="Liberation Sans" panose="020B0604020202020204"/>
              </a:rPr>
              <a:t>Information that is measured and reported in a similar manner for different companies is considered </a:t>
            </a:r>
            <a:r>
              <a:rPr lang="en-US" altLang="en-US" sz="2000" b="1" dirty="0">
                <a:solidFill>
                  <a:schemeClr val="tx2">
                    <a:lumMod val="50000"/>
                  </a:schemeClr>
                </a:solidFill>
                <a:latin typeface="Liberation Sans" panose="020B0604020202020204"/>
              </a:rPr>
              <a:t>comparable</a:t>
            </a:r>
            <a:r>
              <a:rPr lang="en-US" altLang="en-US" sz="2000" dirty="0">
                <a:latin typeface="Liberation Sans" panose="020B0604020202020204"/>
              </a:rPr>
              <a:t>.</a:t>
            </a:r>
          </a:p>
        </p:txBody>
      </p:sp>
      <p:sp>
        <p:nvSpPr>
          <p:cNvPr id="31750" name="AutoShape 10"/>
          <p:cNvSpPr>
            <a:spLocks noChangeArrowheads="1"/>
          </p:cNvSpPr>
          <p:nvPr/>
        </p:nvSpPr>
        <p:spPr bwMode="auto">
          <a:xfrm rot="10800000">
            <a:off x="2393950" y="4706938"/>
            <a:ext cx="457200" cy="550862"/>
          </a:xfrm>
          <a:prstGeom prst="upArrow">
            <a:avLst>
              <a:gd name="adj1" fmla="val 50000"/>
              <a:gd name="adj2" fmla="val 30122"/>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7"/>
                                        </p:tgtEl>
                                        <p:attrNameLst>
                                          <p:attrName>style.visibility</p:attrName>
                                        </p:attrNameLst>
                                      </p:cBhvr>
                                      <p:to>
                                        <p:strVal val="visible"/>
                                      </p:to>
                                    </p:set>
                                    <p:animEffect transition="in" filter="wipe(left)">
                                      <p:cBhvr>
                                        <p:cTn id="7" dur="500"/>
                                        <p:tgtEl>
                                          <p:spTgt spid="33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Enhancing Qualities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2" name="Rectangle 6"/>
          <p:cNvSpPr>
            <a:spLocks noChangeArrowheads="1"/>
          </p:cNvSpPr>
          <p:nvPr/>
        </p:nvSpPr>
        <p:spPr bwMode="auto">
          <a:xfrm>
            <a:off x="685800" y="52720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Verifiability</a:t>
            </a:r>
            <a:r>
              <a:rPr lang="en-US" altLang="en-US" sz="2000" dirty="0">
                <a:latin typeface="Liberation Sans" panose="020B0604020202020204"/>
              </a:rPr>
              <a:t> occurs when independent measurers, using the same methods, obtain similar results.</a:t>
            </a:r>
          </a:p>
        </p:txBody>
      </p:sp>
      <p:sp>
        <p:nvSpPr>
          <p:cNvPr id="32774" name="AutoShape 7"/>
          <p:cNvSpPr>
            <a:spLocks noChangeArrowheads="1"/>
          </p:cNvSpPr>
          <p:nvPr/>
        </p:nvSpPr>
        <p:spPr bwMode="auto">
          <a:xfrm rot="10800000">
            <a:off x="3994150" y="4706938"/>
            <a:ext cx="457200" cy="550862"/>
          </a:xfrm>
          <a:prstGeom prst="upArrow">
            <a:avLst>
              <a:gd name="adj1" fmla="val 50000"/>
              <a:gd name="adj2" fmla="val 30122"/>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Effect transition="in" filter="wipe(left)">
                                      <p:cBhvr>
                                        <p:cTn id="7"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Enhancing Qualities</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0" name="Rectangle 6"/>
          <p:cNvSpPr>
            <a:spLocks noChangeArrowheads="1"/>
          </p:cNvSpPr>
          <p:nvPr/>
        </p:nvSpPr>
        <p:spPr bwMode="auto">
          <a:xfrm>
            <a:off x="685800" y="52720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Timeliness</a:t>
            </a:r>
            <a:r>
              <a:rPr lang="en-US" altLang="en-US" sz="2000" dirty="0">
                <a:latin typeface="Liberation Sans" panose="020B0604020202020204"/>
              </a:rPr>
              <a:t> means having information available to decision-makers before it loses its capacity to influence decisions.</a:t>
            </a:r>
          </a:p>
        </p:txBody>
      </p:sp>
      <p:sp>
        <p:nvSpPr>
          <p:cNvPr id="33798" name="AutoShape 7"/>
          <p:cNvSpPr>
            <a:spLocks noChangeArrowheads="1"/>
          </p:cNvSpPr>
          <p:nvPr/>
        </p:nvSpPr>
        <p:spPr bwMode="auto">
          <a:xfrm rot="10800000">
            <a:off x="5969000" y="4706938"/>
            <a:ext cx="457200" cy="550862"/>
          </a:xfrm>
          <a:prstGeom prst="upArrow">
            <a:avLst>
              <a:gd name="adj1" fmla="val 50000"/>
              <a:gd name="adj2" fmla="val 30122"/>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50"/>
                                        </p:tgtEl>
                                        <p:attrNameLst>
                                          <p:attrName>style.visibility</p:attrName>
                                        </p:attrNameLst>
                                      </p:cBhvr>
                                      <p:to>
                                        <p:strVal val="visible"/>
                                      </p:to>
                                    </p:set>
                                    <p:animEffect transition="in" filter="wipe(left)">
                                      <p:cBhvr>
                                        <p:cTn id="7" dur="500"/>
                                        <p:tgtEl>
                                          <p:spTgt spid="33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09600" y="13716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600" b="1">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Enhancing Qualities</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98" name="Rectangle 6"/>
          <p:cNvSpPr>
            <a:spLocks noChangeArrowheads="1"/>
          </p:cNvSpPr>
          <p:nvPr/>
        </p:nvSpPr>
        <p:spPr bwMode="auto">
          <a:xfrm>
            <a:off x="685800" y="5272088"/>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0000"/>
              </a:spcBef>
              <a:buSzPct val="80000"/>
            </a:pPr>
            <a:r>
              <a:rPr lang="en-US" altLang="en-US" sz="2000" b="1" dirty="0">
                <a:solidFill>
                  <a:schemeClr val="tx2">
                    <a:lumMod val="50000"/>
                  </a:schemeClr>
                </a:solidFill>
                <a:latin typeface="Liberation Sans" panose="020B0604020202020204"/>
              </a:rPr>
              <a:t>Understandability</a:t>
            </a:r>
            <a:r>
              <a:rPr lang="en-US" altLang="en-US" sz="2000" dirty="0">
                <a:latin typeface="Liberation Sans" panose="020B0604020202020204"/>
              </a:rPr>
              <a:t> is the quality of information that lets reasonably informed users see its significance.</a:t>
            </a:r>
          </a:p>
        </p:txBody>
      </p:sp>
      <p:sp>
        <p:nvSpPr>
          <p:cNvPr id="34822" name="AutoShape 7"/>
          <p:cNvSpPr>
            <a:spLocks noChangeArrowheads="1"/>
          </p:cNvSpPr>
          <p:nvPr/>
        </p:nvSpPr>
        <p:spPr bwMode="auto">
          <a:xfrm rot="10800000">
            <a:off x="7550150" y="4706938"/>
            <a:ext cx="457200" cy="550862"/>
          </a:xfrm>
          <a:prstGeom prst="upArrow">
            <a:avLst>
              <a:gd name="adj1" fmla="val 50000"/>
              <a:gd name="adj2" fmla="val 30122"/>
            </a:avLst>
          </a:prstGeom>
          <a:solidFill>
            <a:srgbClr val="CC0000"/>
          </a:solidFill>
          <a:ln w="12700">
            <a:solidFill>
              <a:schemeClr val="tx1"/>
            </a:solidFill>
            <a:miter lim="800000"/>
            <a:headEnd/>
            <a:tailEnd/>
          </a:ln>
          <a:effectLst/>
          <a:extLst/>
        </p:spPr>
        <p:txBody>
          <a:bodyPr wrap="none" anchor="ctr"/>
          <a:lstStyle/>
          <a:p>
            <a:endParaRPr lang="en-US" altLang="en-US" dirty="0">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Second Level: Fundamental Concepts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8"/>
                                        </p:tgtEl>
                                        <p:attrNameLst>
                                          <p:attrName>style.visibility</p:attrName>
                                        </p:attrNameLst>
                                      </p:cBhvr>
                                      <p:to>
                                        <p:strVal val="visible"/>
                                      </p:to>
                                    </p:set>
                                    <p:animEffect transition="in" filter="wipe(left)">
                                      <p:cBhvr>
                                        <p:cTn id="7" dur="500"/>
                                        <p:tgtEl>
                                          <p:spTgt spid="3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 Box 6"/>
          <p:cNvSpPr txBox="1">
            <a:spLocks noChangeArrowheads="1"/>
          </p:cNvSpPr>
          <p:nvPr/>
        </p:nvSpPr>
        <p:spPr bwMode="auto">
          <a:xfrm>
            <a:off x="304800" y="3870325"/>
            <a:ext cx="24384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378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50" name="Text Box 10"/>
          <p:cNvSpPr txBox="1">
            <a:spLocks noChangeArrowheads="1"/>
          </p:cNvSpPr>
          <p:nvPr/>
        </p:nvSpPr>
        <p:spPr bwMode="auto">
          <a:xfrm>
            <a:off x="838200" y="1066800"/>
            <a:ext cx="7162800" cy="609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b="1" dirty="0" smtClean="0">
                <a:solidFill>
                  <a:schemeClr val="bg1"/>
                </a:solidFill>
                <a:effectLst>
                  <a:outerShdw blurRad="38100" dist="38100" dir="2700000" algn="tl">
                    <a:srgbClr val="000000"/>
                  </a:outerShdw>
                </a:effectLst>
                <a:latin typeface="Liberation Sans" panose="020B0604020202020204"/>
              </a:rPr>
              <a:t>Basic Elements</a:t>
            </a:r>
          </a:p>
        </p:txBody>
      </p:sp>
      <p:sp>
        <p:nvSpPr>
          <p:cNvPr id="37899" name="AutoShape 11"/>
          <p:cNvSpPr>
            <a:spLocks noChangeArrowheads="1"/>
          </p:cNvSpPr>
          <p:nvPr/>
        </p:nvSpPr>
        <p:spPr bwMode="auto">
          <a:xfrm>
            <a:off x="5486400" y="1524000"/>
            <a:ext cx="457200" cy="533400"/>
          </a:xfrm>
          <a:prstGeom prst="upArrow">
            <a:avLst>
              <a:gd name="adj1" fmla="val 50000"/>
              <a:gd name="adj2" fmla="val 29167"/>
            </a:avLst>
          </a:prstGeom>
          <a:solidFill>
            <a:srgbClr val="FFEA9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24510100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267200" y="3276600"/>
            <a:ext cx="411480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anose="030F0702030302020204" pitchFamily="66" charset="0"/>
              </a:defRPr>
            </a:lvl1pPr>
            <a:lvl2pPr marL="568325" indent="-454025">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Investment by owners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Distribution to owners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Comprehensive income</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Revenue</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Expenses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Gains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Losses</a:t>
            </a:r>
          </a:p>
        </p:txBody>
      </p:sp>
      <p:sp>
        <p:nvSpPr>
          <p:cNvPr id="38915" name="Rectangle 8"/>
          <p:cNvSpPr>
            <a:spLocks noChangeArrowheads="1"/>
          </p:cNvSpPr>
          <p:nvPr/>
        </p:nvSpPr>
        <p:spPr bwMode="auto">
          <a:xfrm>
            <a:off x="609600" y="1371600"/>
            <a:ext cx="81534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0000"/>
              </a:lnSpc>
              <a:spcBef>
                <a:spcPct val="50000"/>
              </a:spcBef>
            </a:pPr>
            <a:r>
              <a:rPr lang="en-US" altLang="en-US" sz="2200" b="1" dirty="0">
                <a:solidFill>
                  <a:schemeClr val="tx2">
                    <a:lumMod val="50000"/>
                  </a:schemeClr>
                </a:solidFill>
                <a:latin typeface="Liberation Sans" panose="020B0604020202020204"/>
              </a:rPr>
              <a:t>Concepts Statement No. 6</a:t>
            </a:r>
            <a:r>
              <a:rPr lang="en-US" altLang="en-US" sz="2200" i="1" dirty="0">
                <a:solidFill>
                  <a:schemeClr val="tx2">
                    <a:lumMod val="50000"/>
                  </a:schemeClr>
                </a:solidFill>
                <a:latin typeface="Liberation Sans" panose="020B0604020202020204"/>
              </a:rPr>
              <a:t>  </a:t>
            </a:r>
            <a:r>
              <a:rPr lang="en-US" altLang="en-US" sz="2200" dirty="0">
                <a:latin typeface="Liberation Sans" panose="020B0604020202020204"/>
              </a:rPr>
              <a:t>defines ten interrelated elements that relate to measuring the performance and financial status of a business enterprise.</a:t>
            </a:r>
          </a:p>
        </p:txBody>
      </p:sp>
      <p:sp>
        <p:nvSpPr>
          <p:cNvPr id="38916" name="Rectangle 9"/>
          <p:cNvSpPr>
            <a:spLocks noChangeArrowheads="1"/>
          </p:cNvSpPr>
          <p:nvPr/>
        </p:nvSpPr>
        <p:spPr bwMode="auto">
          <a:xfrm>
            <a:off x="1219200" y="3276600"/>
            <a:ext cx="24384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anose="030F0702030302020204" pitchFamily="66" charset="0"/>
              </a:defRPr>
            </a:lvl1pPr>
            <a:lvl2pPr marL="568325" indent="-454025">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Assets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Liabilities</a:t>
            </a:r>
          </a:p>
          <a:p>
            <a:pPr lvl="1" algn="l">
              <a:lnSpc>
                <a:spcPct val="110000"/>
              </a:lnSpc>
              <a:spcAft>
                <a:spcPct val="20000"/>
              </a:spcAft>
              <a:buClr>
                <a:srgbClr val="CC0000"/>
              </a:buClr>
              <a:buSzPct val="80000"/>
              <a:buFont typeface="Wingdings" panose="05000000000000000000" pitchFamily="2" charset="2"/>
              <a:buChar char="u"/>
            </a:pPr>
            <a:r>
              <a:rPr lang="en-US" altLang="en-US" sz="2000" dirty="0">
                <a:solidFill>
                  <a:schemeClr val="bg2"/>
                </a:solidFill>
                <a:latin typeface="Liberation Sans" panose="020B0604020202020204"/>
              </a:rPr>
              <a:t>Equity</a:t>
            </a:r>
          </a:p>
        </p:txBody>
      </p:sp>
      <p:sp>
        <p:nvSpPr>
          <p:cNvPr id="38917" name="Rectangle 10"/>
          <p:cNvSpPr>
            <a:spLocks noChangeArrowheads="1"/>
          </p:cNvSpPr>
          <p:nvPr/>
        </p:nvSpPr>
        <p:spPr bwMode="auto">
          <a:xfrm>
            <a:off x="762000" y="2819400"/>
            <a:ext cx="327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2200" b="1" u="sng" dirty="0">
                <a:latin typeface="Liberation Sans" panose="020B0604020202020204"/>
              </a:rPr>
              <a:t>“Moment in Time”</a:t>
            </a:r>
          </a:p>
        </p:txBody>
      </p:sp>
      <p:sp>
        <p:nvSpPr>
          <p:cNvPr id="38918" name="Rectangle 11"/>
          <p:cNvSpPr>
            <a:spLocks noChangeArrowheads="1"/>
          </p:cNvSpPr>
          <p:nvPr/>
        </p:nvSpPr>
        <p:spPr bwMode="auto">
          <a:xfrm>
            <a:off x="4191000" y="28194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2200" b="1" u="sng" dirty="0">
                <a:latin typeface="Liberation Sans" panose="020B0604020202020204"/>
              </a:rPr>
              <a:t>“Period of Time”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Second Level: </a:t>
            </a:r>
            <a:r>
              <a:rPr lang="en-US" dirty="0" smtClean="0"/>
              <a:t>Basic </a:t>
            </a:r>
            <a:r>
              <a:rPr lang="en-US" dirty="0"/>
              <a:t>Elements</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39939" name="Rectangle 12"/>
          <p:cNvSpPr>
            <a:spLocks noGrp="1" noChangeArrowheads="1"/>
          </p:cNvSpPr>
          <p:nvPr>
            <p:ph type="body" idx="4294967295"/>
          </p:nvPr>
        </p:nvSpPr>
        <p:spPr>
          <a:xfrm>
            <a:off x="533400" y="1981200"/>
            <a:ext cx="8458200" cy="3733800"/>
          </a:xfrm>
          <a:solidFill>
            <a:schemeClr val="bg1"/>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marL="0" indent="0">
              <a:lnSpc>
                <a:spcPct val="125000"/>
              </a:lnSpc>
              <a:spcBef>
                <a:spcPct val="50000"/>
              </a:spcBef>
              <a:buClr>
                <a:schemeClr val="tx1"/>
              </a:buClr>
              <a:buSzTx/>
              <a:buFont typeface="Wingdings" panose="05000000000000000000" pitchFamily="2" charset="2"/>
              <a:buNone/>
            </a:pPr>
            <a:r>
              <a:rPr lang="en-US" altLang="en-US" sz="2300" b="0" dirty="0" smtClean="0">
                <a:effectLst/>
                <a:latin typeface="Liberation Sans" panose="020B0604020202020204"/>
              </a:rPr>
              <a:t>According to the FASB conceptual framework, an entity’s revenue may result from</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300" b="0" dirty="0" smtClean="0">
                <a:effectLst/>
                <a:latin typeface="Liberation Sans" panose="020B0604020202020204"/>
              </a:rPr>
              <a:t>A decrease in an asset from primary operations.</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300" b="0" dirty="0" smtClean="0">
                <a:effectLst/>
                <a:latin typeface="Liberation Sans" panose="020B0604020202020204"/>
              </a:rPr>
              <a:t>An increase in an asset from incidental transactions.</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300" b="0" dirty="0" smtClean="0">
                <a:effectLst/>
                <a:latin typeface="Liberation Sans" panose="020B0604020202020204"/>
              </a:rPr>
              <a:t>An increase in a liability from incidental transactions.</a:t>
            </a:r>
          </a:p>
          <a:p>
            <a:pPr marL="685800" lvl="1" indent="-457200">
              <a:lnSpc>
                <a:spcPct val="125000"/>
              </a:lnSpc>
              <a:spcBef>
                <a:spcPct val="50000"/>
              </a:spcBef>
              <a:buClr>
                <a:schemeClr val="tx1"/>
              </a:buClr>
              <a:buSzTx/>
              <a:buFont typeface="Wingdings" panose="05000000000000000000" pitchFamily="2" charset="2"/>
              <a:buAutoNum type="alphaLcPeriod"/>
            </a:pPr>
            <a:r>
              <a:rPr lang="en-US" altLang="en-US" sz="2300" b="0" dirty="0" smtClean="0">
                <a:effectLst/>
                <a:latin typeface="Liberation Sans" panose="020B0604020202020204"/>
              </a:rPr>
              <a:t>A decrease in a liability from primary operations.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0"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Second Level: </a:t>
            </a:r>
            <a:r>
              <a:rPr lang="en-US" dirty="0" smtClean="0"/>
              <a:t>Basic </a:t>
            </a:r>
            <a:r>
              <a:rPr lang="en-US" dirty="0"/>
              <a:t>Elements</a:t>
            </a:r>
          </a:p>
        </p:txBody>
      </p:sp>
      <p:sp>
        <p:nvSpPr>
          <p:cNvPr id="39944" name="Text Box 1045"/>
          <p:cNvSpPr txBox="1">
            <a:spLocks noChangeArrowheads="1"/>
          </p:cNvSpPr>
          <p:nvPr/>
        </p:nvSpPr>
        <p:spPr bwMode="auto">
          <a:xfrm>
            <a:off x="609600" y="1371600"/>
            <a:ext cx="8229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3000" b="1" dirty="0">
                <a:solidFill>
                  <a:srgbClr val="CC0000"/>
                </a:solidFill>
                <a:latin typeface="Liberation Sans" panose="020B0604020202020204"/>
              </a:rPr>
              <a:t>Question</a:t>
            </a:r>
          </a:p>
        </p:txBody>
      </p:sp>
      <p:sp>
        <p:nvSpPr>
          <p:cNvPr id="11" name="Notched Right Arrow 10"/>
          <p:cNvSpPr/>
          <p:nvPr/>
        </p:nvSpPr>
        <p:spPr bwMode="auto">
          <a:xfrm>
            <a:off x="228600" y="49530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b="1" dirty="0">
                <a:solidFill>
                  <a:srgbClr val="CC0000"/>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68128159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096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b="1" dirty="0">
                <a:solidFill>
                  <a:srgbClr val="7030A0"/>
                </a:solidFill>
                <a:latin typeface="Liberation Sans" panose="020B0604020202020204"/>
              </a:rPr>
              <a:t>The Need for a Conceptual Framework</a:t>
            </a:r>
          </a:p>
        </p:txBody>
      </p:sp>
      <p:sp>
        <p:nvSpPr>
          <p:cNvPr id="5123" name="Text Box 5"/>
          <p:cNvSpPr txBox="1">
            <a:spLocks noChangeArrowheads="1"/>
          </p:cNvSpPr>
          <p:nvPr/>
        </p:nvSpPr>
        <p:spPr bwMode="auto">
          <a:xfrm>
            <a:off x="609600" y="2011363"/>
            <a:ext cx="7696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To develop a coherent set of standards and rules.</a:t>
            </a:r>
          </a:p>
          <a:p>
            <a:pPr lvl="1" algn="l">
              <a:lnSpc>
                <a:spcPct val="125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To solve new and emerging practical problems.</a:t>
            </a:r>
          </a:p>
        </p:txBody>
      </p:sp>
      <p:sp>
        <p:nvSpPr>
          <p:cNvPr id="6"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CONCEPTUAL FRAMEWORK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4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6"/>
          <p:cNvSpPr txBox="1">
            <a:spLocks noChangeArrowheads="1"/>
          </p:cNvSpPr>
          <p:nvPr/>
        </p:nvSpPr>
        <p:spPr bwMode="auto">
          <a:xfrm>
            <a:off x="152400" y="5029200"/>
            <a:ext cx="22098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4199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Rectangle 13"/>
          <p:cNvSpPr>
            <a:spLocks noChangeArrowheads="1"/>
          </p:cNvSpPr>
          <p:nvPr/>
        </p:nvSpPr>
        <p:spPr bwMode="auto">
          <a:xfrm>
            <a:off x="609600" y="1349375"/>
            <a:ext cx="83058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0000"/>
              </a:lnSpc>
              <a:spcBef>
                <a:spcPct val="50000"/>
              </a:spcBef>
            </a:pPr>
            <a:r>
              <a:rPr lang="en-US" altLang="en-US" sz="2200" dirty="0">
                <a:latin typeface="Liberation Sans" panose="020B0604020202020204"/>
              </a:rPr>
              <a:t>The FASB sets forth most of these concepts in its </a:t>
            </a:r>
            <a:r>
              <a:rPr lang="en-US" altLang="en-US" sz="2200" b="1" dirty="0">
                <a:latin typeface="Liberation Sans" panose="020B0604020202020204"/>
              </a:rPr>
              <a:t>Statement of Financial Accounting Concepts No. 5</a:t>
            </a:r>
            <a:r>
              <a:rPr lang="en-US" altLang="en-US" sz="2200" dirty="0">
                <a:latin typeface="Liberation Sans" panose="020B0604020202020204"/>
              </a:rPr>
              <a:t>, “Recognition and Measurement in Financial Statements of Business Enterprises.”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3" name="Rectangle 4"/>
          <p:cNvSpPr txBox="1">
            <a:spLocks noChangeArrowheads="1"/>
          </p:cNvSpPr>
          <p:nvPr/>
        </p:nvSpPr>
        <p:spPr bwMode="auto">
          <a:xfrm>
            <a:off x="609600" y="381000"/>
            <a:ext cx="84582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Third Level: Recognition and Measurement</a:t>
            </a:r>
          </a:p>
        </p:txBody>
      </p:sp>
      <p:pic>
        <p:nvPicPr>
          <p:cNvPr id="4199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4191000"/>
            <a:ext cx="1133475"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609600" y="1371600"/>
            <a:ext cx="8153400" cy="397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50000"/>
              </a:spcBef>
              <a:spcAft>
                <a:spcPct val="20000"/>
              </a:spcAft>
              <a:buSzPct val="80000"/>
            </a:pPr>
            <a:r>
              <a:rPr lang="en-US" altLang="en-US" b="1" dirty="0">
                <a:solidFill>
                  <a:srgbClr val="006600"/>
                </a:solidFill>
                <a:latin typeface="Liberation Sans" panose="020B0604020202020204"/>
              </a:rPr>
              <a:t>Economic Entity</a:t>
            </a:r>
            <a:r>
              <a:rPr lang="en-US" altLang="en-US" sz="2200" dirty="0">
                <a:solidFill>
                  <a:srgbClr val="006600"/>
                </a:solidFill>
                <a:latin typeface="Liberation Sans" panose="020B0604020202020204"/>
              </a:rPr>
              <a:t> </a:t>
            </a:r>
            <a:r>
              <a:rPr lang="en-US" altLang="en-US" sz="2200" dirty="0">
                <a:latin typeface="Liberation Sans" panose="020B0604020202020204"/>
              </a:rPr>
              <a:t>– company keeps its activity separate from its owners and other businesses. </a:t>
            </a:r>
          </a:p>
          <a:p>
            <a:pPr algn="l">
              <a:lnSpc>
                <a:spcPct val="125000"/>
              </a:lnSpc>
              <a:spcBef>
                <a:spcPct val="50000"/>
              </a:spcBef>
              <a:spcAft>
                <a:spcPct val="20000"/>
              </a:spcAft>
              <a:buSzPct val="80000"/>
            </a:pPr>
            <a:r>
              <a:rPr lang="en-US" altLang="en-US" b="1" dirty="0">
                <a:solidFill>
                  <a:srgbClr val="006600"/>
                </a:solidFill>
                <a:latin typeface="Liberation Sans" panose="020B0604020202020204"/>
              </a:rPr>
              <a:t>Going Concern</a:t>
            </a:r>
            <a:r>
              <a:rPr lang="en-US" altLang="en-US" sz="2200" b="1" dirty="0">
                <a:solidFill>
                  <a:srgbClr val="006600"/>
                </a:solidFill>
                <a:latin typeface="Liberation Sans" panose="020B0604020202020204"/>
              </a:rPr>
              <a:t> </a:t>
            </a:r>
            <a:r>
              <a:rPr lang="en-US" altLang="en-US" sz="2200" dirty="0">
                <a:latin typeface="Liberation Sans" panose="020B0604020202020204"/>
              </a:rPr>
              <a:t>- company to last long enough to fulfill objectives and commitments.</a:t>
            </a:r>
          </a:p>
          <a:p>
            <a:pPr algn="l">
              <a:lnSpc>
                <a:spcPct val="125000"/>
              </a:lnSpc>
              <a:spcBef>
                <a:spcPct val="50000"/>
              </a:spcBef>
              <a:spcAft>
                <a:spcPct val="20000"/>
              </a:spcAft>
              <a:buSzPct val="80000"/>
            </a:pPr>
            <a:r>
              <a:rPr lang="en-US" altLang="en-US" b="1" dirty="0">
                <a:solidFill>
                  <a:srgbClr val="006600"/>
                </a:solidFill>
                <a:latin typeface="Liberation Sans" panose="020B0604020202020204"/>
              </a:rPr>
              <a:t>Monetary Unit</a:t>
            </a:r>
            <a:r>
              <a:rPr lang="en-US" altLang="en-US" sz="2200" dirty="0">
                <a:solidFill>
                  <a:srgbClr val="006600"/>
                </a:solidFill>
                <a:latin typeface="Liberation Sans" panose="020B0604020202020204"/>
              </a:rPr>
              <a:t> </a:t>
            </a:r>
            <a:r>
              <a:rPr lang="en-US" altLang="en-US" sz="2200" dirty="0">
                <a:latin typeface="Liberation Sans" panose="020B0604020202020204"/>
              </a:rPr>
              <a:t>- money is the common denominator.</a:t>
            </a:r>
          </a:p>
          <a:p>
            <a:pPr algn="l">
              <a:lnSpc>
                <a:spcPct val="125000"/>
              </a:lnSpc>
              <a:spcBef>
                <a:spcPct val="50000"/>
              </a:spcBef>
              <a:spcAft>
                <a:spcPct val="20000"/>
              </a:spcAft>
              <a:buSzPct val="80000"/>
            </a:pPr>
            <a:r>
              <a:rPr lang="en-US" altLang="en-US" b="1" dirty="0">
                <a:solidFill>
                  <a:srgbClr val="006600"/>
                </a:solidFill>
                <a:latin typeface="Liberation Sans" panose="020B0604020202020204"/>
              </a:rPr>
              <a:t>Periodicity</a:t>
            </a:r>
            <a:r>
              <a:rPr lang="en-US" altLang="en-US" sz="2200" dirty="0">
                <a:latin typeface="Liberation Sans" panose="020B0604020202020204"/>
              </a:rPr>
              <a:t> - company can divide its economic activities into time periods.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Third Level: Basic Assumptions</a:t>
            </a:r>
          </a:p>
        </p:txBody>
      </p:sp>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609600" y="1371600"/>
            <a:ext cx="80772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1900" b="1" dirty="0">
                <a:latin typeface="Liberation Sans" panose="020B0604020202020204"/>
              </a:rPr>
              <a:t>Illustration: </a:t>
            </a:r>
            <a:r>
              <a:rPr lang="en-US" altLang="en-US" sz="1900" dirty="0" smtClean="0">
                <a:latin typeface="Liberation Sans" panose="020B0604020202020204"/>
              </a:rPr>
              <a:t>Identify </a:t>
            </a:r>
            <a:r>
              <a:rPr lang="en-US" altLang="en-US" sz="1900" dirty="0">
                <a:latin typeface="Liberation Sans" panose="020B0604020202020204"/>
              </a:rPr>
              <a:t>which basic assumption of accounting is best described in each item below.</a:t>
            </a:r>
          </a:p>
        </p:txBody>
      </p:sp>
      <p:sp>
        <p:nvSpPr>
          <p:cNvPr id="44036" name="Rectangle 6"/>
          <p:cNvSpPr>
            <a:spLocks noChangeArrowheads="1"/>
          </p:cNvSpPr>
          <p:nvPr/>
        </p:nvSpPr>
        <p:spPr bwMode="auto">
          <a:xfrm>
            <a:off x="609600" y="2209800"/>
            <a:ext cx="59436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buFontTx/>
              <a:buAutoNum type="alphaLcParenBoth"/>
            </a:pPr>
            <a:r>
              <a:rPr lang="en-US" altLang="en-US" sz="1900" dirty="0">
                <a:solidFill>
                  <a:srgbClr val="000000"/>
                </a:solidFill>
                <a:latin typeface="Liberation Sans" panose="020B0604020202020204"/>
              </a:rPr>
              <a:t>The economic activities of KC Corporation are divided into 12-month periods for the purpose of issuing annual reports.</a:t>
            </a:r>
          </a:p>
          <a:p>
            <a:pPr algn="l">
              <a:spcBef>
                <a:spcPct val="50000"/>
              </a:spcBef>
            </a:pPr>
            <a:r>
              <a:rPr lang="en-US" altLang="en-US" sz="1900" dirty="0">
                <a:solidFill>
                  <a:srgbClr val="000000"/>
                </a:solidFill>
                <a:latin typeface="Liberation Sans" panose="020B0604020202020204"/>
              </a:rPr>
              <a:t>(b) 	Solectron Corporation, Inc. does not adjust amounts in its financial statements for the effects of inflation.</a:t>
            </a:r>
          </a:p>
          <a:p>
            <a:pPr algn="l">
              <a:spcBef>
                <a:spcPct val="50000"/>
              </a:spcBef>
            </a:pPr>
            <a:r>
              <a:rPr lang="en-US" altLang="en-US" sz="1900" dirty="0">
                <a:solidFill>
                  <a:srgbClr val="000000"/>
                </a:solidFill>
                <a:latin typeface="Liberation Sans" panose="020B0604020202020204"/>
              </a:rPr>
              <a:t>(c) 	Walgreen Co. reports current and noncurrent classifications in its balance sheet.</a:t>
            </a:r>
          </a:p>
          <a:p>
            <a:pPr algn="l">
              <a:spcBef>
                <a:spcPct val="50000"/>
              </a:spcBef>
            </a:pPr>
            <a:r>
              <a:rPr lang="en-US" altLang="en-US" sz="1900" dirty="0">
                <a:solidFill>
                  <a:srgbClr val="000000"/>
                </a:solidFill>
                <a:latin typeface="Liberation Sans" panose="020B0604020202020204"/>
              </a:rPr>
              <a:t>(d) 	The economic activities of General Electric and its subsidiaries are merged for accounting and reporting purposes.</a:t>
            </a:r>
          </a:p>
        </p:txBody>
      </p:sp>
      <p:sp>
        <p:nvSpPr>
          <p:cNvPr id="262155" name="AutoShape 11"/>
          <p:cNvSpPr>
            <a:spLocks noChangeArrowheads="1"/>
          </p:cNvSpPr>
          <p:nvPr/>
        </p:nvSpPr>
        <p:spPr bwMode="auto">
          <a:xfrm>
            <a:off x="6705600" y="2362200"/>
            <a:ext cx="2209800" cy="609600"/>
          </a:xfrm>
          <a:prstGeom prst="flowChartAlternateProcess">
            <a:avLst/>
          </a:prstGeom>
          <a:solidFill>
            <a:srgbClr val="0066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Periodicity</a:t>
            </a:r>
          </a:p>
        </p:txBody>
      </p:sp>
      <p:sp>
        <p:nvSpPr>
          <p:cNvPr id="262157" name="AutoShape 13"/>
          <p:cNvSpPr>
            <a:spLocks noChangeArrowheads="1"/>
          </p:cNvSpPr>
          <p:nvPr/>
        </p:nvSpPr>
        <p:spPr bwMode="auto">
          <a:xfrm>
            <a:off x="6705600" y="4343400"/>
            <a:ext cx="2209800" cy="6096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Going Concern</a:t>
            </a:r>
          </a:p>
        </p:txBody>
      </p:sp>
      <p:sp>
        <p:nvSpPr>
          <p:cNvPr id="262159" name="AutoShape 15"/>
          <p:cNvSpPr>
            <a:spLocks noChangeArrowheads="1"/>
          </p:cNvSpPr>
          <p:nvPr/>
        </p:nvSpPr>
        <p:spPr bwMode="auto">
          <a:xfrm>
            <a:off x="6705600" y="3276600"/>
            <a:ext cx="22098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Monetary</a:t>
            </a:r>
          </a:p>
          <a:p>
            <a:pPr>
              <a:defRPr/>
            </a:pPr>
            <a:r>
              <a:rPr lang="en-US" sz="2200" b="1" dirty="0">
                <a:solidFill>
                  <a:schemeClr val="bg1"/>
                </a:solidFill>
                <a:effectLst>
                  <a:outerShdw blurRad="38100" dist="38100" dir="2700000" algn="tl">
                    <a:srgbClr val="000000"/>
                  </a:outerShdw>
                </a:effectLst>
                <a:latin typeface="Liberation Sans" panose="020B0604020202020204"/>
              </a:rPr>
              <a:t>Unit</a:t>
            </a:r>
          </a:p>
        </p:txBody>
      </p:sp>
      <p:sp>
        <p:nvSpPr>
          <p:cNvPr id="262161" name="AutoShape 17"/>
          <p:cNvSpPr>
            <a:spLocks noChangeArrowheads="1"/>
          </p:cNvSpPr>
          <p:nvPr/>
        </p:nvSpPr>
        <p:spPr bwMode="auto">
          <a:xfrm>
            <a:off x="6705600" y="5105400"/>
            <a:ext cx="22098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Economic </a:t>
            </a:r>
          </a:p>
          <a:p>
            <a:pPr>
              <a:defRPr/>
            </a:pPr>
            <a:r>
              <a:rPr lang="en-US" sz="2200" b="1" dirty="0">
                <a:solidFill>
                  <a:schemeClr val="bg1"/>
                </a:solidFill>
                <a:effectLst>
                  <a:outerShdw blurRad="38100" dist="38100" dir="2700000" algn="tl">
                    <a:srgbClr val="000000"/>
                  </a:outerShdw>
                </a:effectLst>
                <a:latin typeface="Liberation Sans" panose="020B0604020202020204"/>
              </a:rPr>
              <a:t>Entity</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Basic </a:t>
            </a:r>
            <a:r>
              <a:rPr lang="en-US" dirty="0"/>
              <a:t>Assumptions</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55"/>
                                        </p:tgtEl>
                                        <p:attrNameLst>
                                          <p:attrName>style.visibility</p:attrName>
                                        </p:attrNameLst>
                                      </p:cBhvr>
                                      <p:to>
                                        <p:strVal val="visible"/>
                                      </p:to>
                                    </p:set>
                                    <p:animEffect transition="in" filter="wipe(left)">
                                      <p:cBhvr>
                                        <p:cTn id="7" dur="500"/>
                                        <p:tgtEl>
                                          <p:spTgt spid="262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59"/>
                                        </p:tgtEl>
                                        <p:attrNameLst>
                                          <p:attrName>style.visibility</p:attrName>
                                        </p:attrNameLst>
                                      </p:cBhvr>
                                      <p:to>
                                        <p:strVal val="visible"/>
                                      </p:to>
                                    </p:set>
                                    <p:animEffect transition="in" filter="wipe(left)">
                                      <p:cBhvr>
                                        <p:cTn id="12" dur="500"/>
                                        <p:tgtEl>
                                          <p:spTgt spid="262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57"/>
                                        </p:tgtEl>
                                        <p:attrNameLst>
                                          <p:attrName>style.visibility</p:attrName>
                                        </p:attrNameLst>
                                      </p:cBhvr>
                                      <p:to>
                                        <p:strVal val="visible"/>
                                      </p:to>
                                    </p:set>
                                    <p:animEffect transition="in" filter="wipe(left)">
                                      <p:cBhvr>
                                        <p:cTn id="17" dur="500"/>
                                        <p:tgtEl>
                                          <p:spTgt spid="262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161"/>
                                        </p:tgtEl>
                                        <p:attrNameLst>
                                          <p:attrName>style.visibility</p:attrName>
                                        </p:attrNameLst>
                                      </p:cBhvr>
                                      <p:to>
                                        <p:strVal val="visible"/>
                                      </p:to>
                                    </p:set>
                                    <p:animEffect transition="in" filter="wipe(left)">
                                      <p:cBhvr>
                                        <p:cTn id="22" dur="500"/>
                                        <p:tgtEl>
                                          <p:spTgt spid="26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autoUpdateAnimBg="0"/>
      <p:bldP spid="262157" grpId="0" animBg="1" autoUpdateAnimBg="0"/>
      <p:bldP spid="262159" grpId="0" animBg="1" autoUpdateAnimBg="0"/>
      <p:bldP spid="26216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2200" dirty="0">
                <a:latin typeface="Liberation Sans" panose="020B0604020202020204"/>
              </a:rPr>
              <a:t>The importance of the entity assumption is illustrated by scandals involving </a:t>
            </a:r>
            <a:r>
              <a:rPr lang="en-US" sz="2200" b="1" dirty="0">
                <a:solidFill>
                  <a:srgbClr val="CC0000"/>
                </a:solidFill>
                <a:latin typeface="Liberation Sans" panose="020B0604020202020204"/>
              </a:rPr>
              <a:t>W. R. Grace </a:t>
            </a:r>
            <a:r>
              <a:rPr lang="en-US" sz="2200" dirty="0">
                <a:latin typeface="Liberation Sans" panose="020B0604020202020204"/>
              </a:rPr>
              <a:t>and, more recently, </a:t>
            </a:r>
            <a:r>
              <a:rPr lang="en-US" sz="2200" b="1" dirty="0">
                <a:solidFill>
                  <a:srgbClr val="CC0000"/>
                </a:solidFill>
                <a:latin typeface="Liberation Sans" panose="020B0604020202020204"/>
              </a:rPr>
              <a:t>Adelphia</a:t>
            </a:r>
            <a:r>
              <a:rPr lang="en-US" sz="2200" dirty="0">
                <a:latin typeface="Liberation Sans" panose="020B0604020202020204"/>
              </a:rPr>
              <a:t>. In both cases, senior company employees entered into transactions that blurred the line between the employee’s </a:t>
            </a:r>
            <a:r>
              <a:rPr lang="en-US" sz="2200" dirty="0" smtClean="0">
                <a:latin typeface="Liberation Sans" panose="020B0604020202020204"/>
              </a:rPr>
              <a:t>ﬁnancial </a:t>
            </a:r>
            <a:r>
              <a:rPr lang="en-US" sz="2200" dirty="0">
                <a:latin typeface="Liberation Sans" panose="020B0604020202020204"/>
              </a:rPr>
              <a:t>interests and those of the company. At Adelphia, among many other self-dealings, the company guaranteed over $2 billion of loans to the founding family. W. R. Grace used </a:t>
            </a:r>
            <a:r>
              <a:rPr lang="en-US" sz="2200" dirty="0" smtClean="0">
                <a:latin typeface="Liberation Sans" panose="020B0604020202020204"/>
              </a:rPr>
              <a:t>company </a:t>
            </a:r>
            <a:r>
              <a:rPr lang="en-US" sz="2200" dirty="0">
                <a:latin typeface="Liberation Sans" panose="020B0604020202020204"/>
              </a:rPr>
              <a:t>funds to pay for an apartment and chef for the company chairman. As a result of these transactions, these insiders </a:t>
            </a:r>
            <a:r>
              <a:rPr lang="en-US" sz="2200" dirty="0" smtClean="0">
                <a:latin typeface="Liberation Sans" panose="020B0604020202020204"/>
              </a:rPr>
              <a:t>beneﬁtted </a:t>
            </a:r>
            <a:r>
              <a:rPr lang="en-US" sz="2200" dirty="0">
                <a:latin typeface="Liberation Sans" panose="020B0604020202020204"/>
              </a:rPr>
              <a:t>at the expense of shareholders. Additionally, the </a:t>
            </a:r>
            <a:r>
              <a:rPr lang="en-US" sz="2200" dirty="0" smtClean="0">
                <a:latin typeface="Liberation Sans" panose="020B0604020202020204"/>
              </a:rPr>
              <a:t>ﬁnancial </a:t>
            </a:r>
            <a:r>
              <a:rPr lang="en-US" sz="2200" dirty="0">
                <a:latin typeface="Liberation Sans" panose="020B0604020202020204"/>
              </a:rPr>
              <a:t>statements failed to disclose the transactions. Such disclosure would have allowed shareholders to sort out the impact of the employee transactions on company results.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WHOSE COMPANY IS IT?</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2727517"/>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dirty="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b="1" dirty="0">
                <a:solidFill>
                  <a:srgbClr val="CC0000"/>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89212201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1371600"/>
            <a:ext cx="8077200" cy="472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Bef>
                <a:spcPct val="30000"/>
              </a:spcBef>
            </a:pPr>
            <a:r>
              <a:rPr lang="en-US" altLang="en-US" b="1" dirty="0">
                <a:solidFill>
                  <a:srgbClr val="006600"/>
                </a:solidFill>
                <a:latin typeface="Liberation Sans" panose="020B0604020202020204"/>
              </a:rPr>
              <a:t>Measurement Principle</a:t>
            </a:r>
            <a:r>
              <a:rPr lang="en-US" altLang="en-US" dirty="0">
                <a:solidFill>
                  <a:srgbClr val="006600"/>
                </a:solidFill>
                <a:latin typeface="Liberation Sans" panose="020B0604020202020204"/>
              </a:rPr>
              <a:t> </a:t>
            </a:r>
            <a:r>
              <a:rPr lang="en-US" altLang="en-US" sz="2200" dirty="0">
                <a:latin typeface="Liberation Sans" panose="020B0604020202020204"/>
              </a:rPr>
              <a:t>– The most commonly used measurements are based on </a:t>
            </a:r>
            <a:r>
              <a:rPr lang="en-US" altLang="en-US" sz="2200" b="1" dirty="0">
                <a:latin typeface="Liberation Sans" panose="020B0604020202020204"/>
              </a:rPr>
              <a:t>historical cost</a:t>
            </a:r>
            <a:r>
              <a:rPr lang="en-US" altLang="en-US" sz="2200" dirty="0">
                <a:latin typeface="Liberation Sans" panose="020B0604020202020204"/>
              </a:rPr>
              <a:t> and </a:t>
            </a:r>
            <a:r>
              <a:rPr lang="en-US" altLang="en-US" sz="2200" b="1" dirty="0">
                <a:latin typeface="Liberation Sans" panose="020B0604020202020204"/>
              </a:rPr>
              <a:t>fair value</a:t>
            </a:r>
            <a:r>
              <a:rPr lang="en-US" altLang="en-US" sz="2200" dirty="0">
                <a:latin typeface="Liberation Sans" panose="020B0604020202020204"/>
              </a:rPr>
              <a:t>.</a:t>
            </a:r>
          </a:p>
          <a:p>
            <a:pPr algn="l">
              <a:lnSpc>
                <a:spcPct val="115000"/>
              </a:lnSpc>
              <a:spcBef>
                <a:spcPct val="30000"/>
              </a:spcBef>
            </a:pPr>
            <a:r>
              <a:rPr lang="en-US" altLang="en-US" b="1" dirty="0">
                <a:latin typeface="Liberation Sans" panose="020B0604020202020204"/>
              </a:rPr>
              <a:t>Issues:</a:t>
            </a:r>
          </a:p>
          <a:p>
            <a:pPr lvl="1" algn="l">
              <a:lnSpc>
                <a:spcPct val="115000"/>
              </a:lnSpc>
              <a:spcBef>
                <a:spcPct val="30000"/>
              </a:spcBef>
              <a:spcAft>
                <a:spcPct val="20000"/>
              </a:spcAft>
              <a:buClr>
                <a:srgbClr val="CC0000"/>
              </a:buClr>
              <a:buSzPct val="80000"/>
              <a:buFont typeface="Wingdings" panose="05000000000000000000" pitchFamily="2" charset="2"/>
              <a:buChar char="u"/>
            </a:pPr>
            <a:r>
              <a:rPr lang="en-US" altLang="en-US" sz="2100" b="1" dirty="0">
                <a:solidFill>
                  <a:schemeClr val="tx2">
                    <a:lumMod val="50000"/>
                  </a:schemeClr>
                </a:solidFill>
                <a:latin typeface="Liberation Sans" panose="020B0604020202020204"/>
              </a:rPr>
              <a:t>Historical cost</a:t>
            </a:r>
            <a:r>
              <a:rPr lang="en-US" altLang="en-US" sz="2100" dirty="0">
                <a:solidFill>
                  <a:schemeClr val="tx2">
                    <a:lumMod val="50000"/>
                  </a:schemeClr>
                </a:solidFill>
                <a:latin typeface="Liberation Sans" panose="020B0604020202020204"/>
              </a:rPr>
              <a:t> </a:t>
            </a:r>
            <a:r>
              <a:rPr lang="en-US" altLang="en-US" sz="2100" dirty="0">
                <a:latin typeface="Liberation Sans" panose="020B0604020202020204"/>
              </a:rPr>
              <a:t>provides a reliable benchmark for measuring historical trends. </a:t>
            </a:r>
          </a:p>
          <a:p>
            <a:pPr lvl="1" algn="l">
              <a:lnSpc>
                <a:spcPct val="115000"/>
              </a:lnSpc>
              <a:spcBef>
                <a:spcPct val="30000"/>
              </a:spcBef>
              <a:spcAft>
                <a:spcPct val="20000"/>
              </a:spcAft>
              <a:buClr>
                <a:srgbClr val="CC0000"/>
              </a:buClr>
              <a:buSzPct val="80000"/>
              <a:buFont typeface="Wingdings" panose="05000000000000000000" pitchFamily="2" charset="2"/>
              <a:buChar char="u"/>
            </a:pPr>
            <a:r>
              <a:rPr lang="en-US" altLang="en-US" sz="2100" b="1" dirty="0">
                <a:solidFill>
                  <a:schemeClr val="tx2">
                    <a:lumMod val="50000"/>
                  </a:schemeClr>
                </a:solidFill>
                <a:latin typeface="Liberation Sans" panose="020B0604020202020204"/>
              </a:rPr>
              <a:t>Fair value</a:t>
            </a:r>
            <a:r>
              <a:rPr lang="en-US" altLang="en-US" sz="2100" dirty="0">
                <a:solidFill>
                  <a:schemeClr val="tx2">
                    <a:lumMod val="50000"/>
                  </a:schemeClr>
                </a:solidFill>
                <a:latin typeface="Liberation Sans" panose="020B0604020202020204"/>
              </a:rPr>
              <a:t> </a:t>
            </a:r>
            <a:r>
              <a:rPr lang="en-US" altLang="en-US" sz="2100" dirty="0">
                <a:latin typeface="Liberation Sans" panose="020B0604020202020204"/>
              </a:rPr>
              <a:t>information may be more useful. </a:t>
            </a:r>
          </a:p>
          <a:p>
            <a:pPr lvl="1" algn="l">
              <a:lnSpc>
                <a:spcPct val="115000"/>
              </a:lnSpc>
              <a:spcBef>
                <a:spcPct val="30000"/>
              </a:spcBef>
              <a:spcAft>
                <a:spcPct val="20000"/>
              </a:spcAft>
              <a:buClr>
                <a:srgbClr val="CC0000"/>
              </a:buClr>
              <a:buSzPct val="80000"/>
              <a:buFont typeface="Wingdings" panose="05000000000000000000" pitchFamily="2" charset="2"/>
              <a:buChar char="u"/>
            </a:pPr>
            <a:r>
              <a:rPr lang="en-US" altLang="en-US" sz="2100" dirty="0">
                <a:latin typeface="Liberation Sans" panose="020B0604020202020204"/>
              </a:rPr>
              <a:t>Recently the FASB has taken the step of giving companies the option to use fair value as the basis for measurement of financial assets and financial liabilities.</a:t>
            </a:r>
          </a:p>
          <a:p>
            <a:pPr lvl="1" algn="l">
              <a:lnSpc>
                <a:spcPct val="115000"/>
              </a:lnSpc>
              <a:spcBef>
                <a:spcPct val="30000"/>
              </a:spcBef>
              <a:spcAft>
                <a:spcPct val="20000"/>
              </a:spcAft>
              <a:buClr>
                <a:srgbClr val="CC0000"/>
              </a:buClr>
              <a:buSzPct val="80000"/>
              <a:buFont typeface="Wingdings" panose="05000000000000000000" pitchFamily="2" charset="2"/>
              <a:buChar char="u"/>
            </a:pPr>
            <a:r>
              <a:rPr lang="en-US" altLang="en-US" sz="2100" dirty="0">
                <a:latin typeface="Liberation Sans" panose="020B0604020202020204"/>
              </a:rPr>
              <a:t>Reporting of fair value information is increasing.</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Basic </a:t>
            </a:r>
            <a:r>
              <a:rPr lang="en-US" dirty="0"/>
              <a:t>Principles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609600" y="1371600"/>
            <a:ext cx="8077200" cy="1295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Bef>
                <a:spcPct val="30000"/>
              </a:spcBef>
            </a:pPr>
            <a:r>
              <a:rPr lang="en-US" altLang="en-US" b="1" dirty="0">
                <a:solidFill>
                  <a:srgbClr val="006600"/>
                </a:solidFill>
                <a:latin typeface="Liberation Sans" panose="020B0604020202020204"/>
              </a:rPr>
              <a:t>Revenue Recognition</a:t>
            </a:r>
            <a:r>
              <a:rPr lang="en-US" altLang="en-US" sz="2200" dirty="0">
                <a:solidFill>
                  <a:srgbClr val="006600"/>
                </a:solidFill>
                <a:latin typeface="Liberation Sans" panose="020B0604020202020204"/>
              </a:rPr>
              <a:t> </a:t>
            </a:r>
            <a:r>
              <a:rPr lang="en-US" altLang="en-US" sz="2200" dirty="0">
                <a:latin typeface="Liberation Sans" panose="020B0604020202020204"/>
              </a:rPr>
              <a:t>- requires that companies recognize revenue in the accounting period in which the performance obligation is satisfied.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8"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Basic </a:t>
            </a:r>
            <a:r>
              <a:rPr lang="en-US" dirty="0"/>
              <a:t>Principles</a:t>
            </a:r>
          </a:p>
        </p:txBody>
      </p:sp>
      <p:sp>
        <p:nvSpPr>
          <p:cNvPr id="48134" name="Text Box 2"/>
          <p:cNvSpPr txBox="1">
            <a:spLocks noChangeArrowheads="1"/>
          </p:cNvSpPr>
          <p:nvPr/>
        </p:nvSpPr>
        <p:spPr bwMode="auto">
          <a:xfrm>
            <a:off x="619125" y="2819400"/>
            <a:ext cx="8001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Bef>
                <a:spcPct val="30000"/>
              </a:spcBef>
            </a:pPr>
            <a:r>
              <a:rPr lang="en-US" altLang="en-US" b="1" dirty="0">
                <a:solidFill>
                  <a:srgbClr val="006600"/>
                </a:solidFill>
                <a:latin typeface="Liberation Sans" panose="020B0604020202020204"/>
              </a:rPr>
              <a:t>Expense Recognition</a:t>
            </a:r>
            <a:r>
              <a:rPr lang="en-US" altLang="en-US" sz="2200" dirty="0">
                <a:solidFill>
                  <a:srgbClr val="006600"/>
                </a:solidFill>
                <a:latin typeface="Liberation Sans" panose="020B0604020202020204"/>
              </a:rPr>
              <a:t> </a:t>
            </a:r>
            <a:r>
              <a:rPr lang="en-US" altLang="en-US" sz="2200" dirty="0">
                <a:latin typeface="Liberation Sans" panose="020B0604020202020204"/>
              </a:rPr>
              <a:t>- “Let the expense follow the revenues.” </a:t>
            </a:r>
          </a:p>
        </p:txBody>
      </p:sp>
      <p:sp>
        <p:nvSpPr>
          <p:cNvPr id="48135" name="Text Box 12"/>
          <p:cNvSpPr txBox="1">
            <a:spLocks noChangeArrowheads="1"/>
          </p:cNvSpPr>
          <p:nvPr/>
        </p:nvSpPr>
        <p:spPr bwMode="auto">
          <a:xfrm>
            <a:off x="7207486" y="3505200"/>
            <a:ext cx="1731818" cy="46166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1200" b="1" dirty="0" smtClean="0">
                <a:solidFill>
                  <a:srgbClr val="006600"/>
                </a:solidFill>
                <a:latin typeface="Liberation Sans" panose="020B0604020202020204"/>
              </a:rPr>
              <a:t>ILLUSTRATION 2-6</a:t>
            </a:r>
            <a:r>
              <a:rPr lang="en-US" altLang="en-US" sz="1200" dirty="0" smtClean="0">
                <a:solidFill>
                  <a:srgbClr val="006600"/>
                </a:solidFill>
                <a:latin typeface="Liberation Sans" panose="020B0604020202020204"/>
              </a:rPr>
              <a:t>     </a:t>
            </a:r>
            <a:r>
              <a:rPr lang="en-US" altLang="en-US" sz="1200" dirty="0">
                <a:solidFill>
                  <a:srgbClr val="000000"/>
                </a:solidFill>
                <a:latin typeface="Liberation Sans" panose="020B0604020202020204"/>
              </a:rPr>
              <a:t>Expense Recognition</a:t>
            </a:r>
          </a:p>
        </p:txBody>
      </p:sp>
      <p:pic>
        <p:nvPicPr>
          <p:cNvPr id="4813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86564"/>
            <a:ext cx="84677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25146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49156" name="Text Box 6"/>
          <p:cNvSpPr txBox="1">
            <a:spLocks noChangeArrowheads="1"/>
          </p:cNvSpPr>
          <p:nvPr/>
        </p:nvSpPr>
        <p:spPr bwMode="auto">
          <a:xfrm>
            <a:off x="838200" y="6248400"/>
            <a:ext cx="1981200" cy="30797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r>
              <a:rPr lang="en-US" altLang="en-US" sz="1400" b="1" dirty="0" smtClean="0">
                <a:solidFill>
                  <a:srgbClr val="006600"/>
                </a:solidFill>
                <a:latin typeface="Liberation Sans" panose="020B0604020202020204"/>
              </a:rPr>
              <a:t>ILLUSTRATION 2-5         </a:t>
            </a:r>
            <a:endParaRPr lang="en-US" altLang="en-US" sz="1400" b="1" dirty="0">
              <a:solidFill>
                <a:srgbClr val="006600"/>
              </a:solidFill>
              <a:latin typeface="Liberation Sans" panose="020B0604020202020204"/>
            </a:endParaRPr>
          </a:p>
        </p:txBody>
      </p:sp>
      <p:sp>
        <p:nvSpPr>
          <p:cNvPr id="8" name="Rectangle 4"/>
          <p:cNvSpPr txBox="1">
            <a:spLocks noChangeArrowheads="1"/>
          </p:cNvSpPr>
          <p:nvPr/>
        </p:nvSpPr>
        <p:spPr bwMode="auto">
          <a:xfrm>
            <a:off x="609600" y="381000"/>
            <a:ext cx="23622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Basic Principles</a:t>
            </a:r>
          </a:p>
        </p:txBody>
      </p:sp>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54102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81000"/>
            <a:ext cx="5416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304800" y="2667000"/>
            <a:ext cx="2667000" cy="2862322"/>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1800" b="1" dirty="0">
                <a:latin typeface="Liberation Sans" panose="020B0604020202020204"/>
              </a:rPr>
              <a:t>Illustration:</a:t>
            </a:r>
            <a:r>
              <a:rPr lang="en-US" sz="1800" dirty="0">
                <a:latin typeface="Liberation Sans" panose="020B0604020202020204"/>
              </a:rPr>
              <a:t> </a:t>
            </a:r>
            <a:r>
              <a:rPr lang="en-US" sz="1800" dirty="0" smtClean="0">
                <a:latin typeface="Liberation Sans" panose="020B0604020202020204"/>
              </a:rPr>
              <a:t>Assume </a:t>
            </a:r>
            <a:r>
              <a:rPr lang="en-US" sz="1800" dirty="0">
                <a:latin typeface="Liberation Sans" panose="020B0604020202020204"/>
              </a:rPr>
              <a:t>the </a:t>
            </a:r>
            <a:r>
              <a:rPr lang="en-US" sz="1800" b="1" dirty="0">
                <a:latin typeface="Liberation Sans" panose="020B0604020202020204"/>
              </a:rPr>
              <a:t>Boeing Corporation </a:t>
            </a:r>
            <a:r>
              <a:rPr lang="en-US" sz="1800" dirty="0">
                <a:latin typeface="Liberation Sans" panose="020B0604020202020204"/>
              </a:rPr>
              <a:t>signs a contract to sell airplanes to </a:t>
            </a:r>
            <a:r>
              <a:rPr lang="en-US" sz="1800" b="1" dirty="0">
                <a:latin typeface="Liberation Sans" panose="020B0604020202020204"/>
              </a:rPr>
              <a:t>Delta Air Lines </a:t>
            </a:r>
            <a:r>
              <a:rPr lang="en-US" sz="1800" dirty="0">
                <a:latin typeface="Liberation Sans" panose="020B0604020202020204"/>
              </a:rPr>
              <a:t>for $100 million. To determine when to </a:t>
            </a:r>
            <a:r>
              <a:rPr lang="en-US" sz="1800" b="1" dirty="0">
                <a:latin typeface="Liberation Sans" panose="020B0604020202020204"/>
              </a:rPr>
              <a:t>recognize revenue</a:t>
            </a:r>
            <a:r>
              <a:rPr lang="en-US" sz="1800" dirty="0">
                <a:latin typeface="Liberation Sans" panose="020B0604020202020204"/>
              </a:rPr>
              <a:t>, use the five steps for revenue recognition shown at right.</a:t>
            </a:r>
            <a:endParaRPr lang="en-US" sz="1800" b="1" dirty="0">
              <a:latin typeface="Liberation Sans" panose="020B0604020202020204"/>
            </a:endParaRPr>
          </a:p>
        </p:txBody>
      </p:sp>
      <p:pic>
        <p:nvPicPr>
          <p:cNvPr id="2" name="Picture 1"/>
          <p:cNvPicPr>
            <a:picLocks noChangeAspect="1"/>
          </p:cNvPicPr>
          <p:nvPr/>
        </p:nvPicPr>
        <p:blipFill>
          <a:blip r:embed="rId5"/>
          <a:stretch>
            <a:fillRect/>
          </a:stretch>
        </p:blipFill>
        <p:spPr>
          <a:xfrm>
            <a:off x="3124200" y="-20858"/>
            <a:ext cx="6036241" cy="6921994"/>
          </a:xfrm>
          <a:prstGeom prst="rect">
            <a:avLst/>
          </a:prstGeom>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5"/>
          <p:cNvSpPr txBox="1">
            <a:spLocks noChangeArrowheads="1"/>
          </p:cNvSpPr>
          <p:nvPr/>
        </p:nvSpPr>
        <p:spPr bwMode="auto">
          <a:xfrm>
            <a:off x="609600" y="1319213"/>
            <a:ext cx="8001000" cy="370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30000"/>
              </a:lnSpc>
              <a:spcBef>
                <a:spcPct val="40000"/>
              </a:spcBef>
            </a:pPr>
            <a:r>
              <a:rPr lang="en-US" altLang="en-US" b="1" dirty="0">
                <a:solidFill>
                  <a:srgbClr val="006600"/>
                </a:solidFill>
                <a:latin typeface="Liberation Sans" panose="020B0604020202020204"/>
              </a:rPr>
              <a:t>Full Disclosure</a:t>
            </a:r>
            <a:r>
              <a:rPr lang="en-US" altLang="en-US" sz="2200" dirty="0">
                <a:solidFill>
                  <a:srgbClr val="006600"/>
                </a:solidFill>
                <a:latin typeface="Liberation Sans" panose="020B0604020202020204"/>
              </a:rPr>
              <a:t> </a:t>
            </a:r>
            <a:r>
              <a:rPr lang="en-US" altLang="en-US" sz="2200" dirty="0">
                <a:latin typeface="Liberation Sans" panose="020B0604020202020204"/>
              </a:rPr>
              <a:t>– providing information that is of sufficient importance to influence the judgment and decisions of an informed user.</a:t>
            </a:r>
          </a:p>
          <a:p>
            <a:pPr algn="l">
              <a:lnSpc>
                <a:spcPct val="130000"/>
              </a:lnSpc>
              <a:spcBef>
                <a:spcPct val="40000"/>
              </a:spcBef>
            </a:pPr>
            <a:r>
              <a:rPr lang="en-US" altLang="en-US" sz="2200" dirty="0">
                <a:latin typeface="Liberation Sans" panose="020B0604020202020204"/>
              </a:rPr>
              <a:t>Provided through:</a:t>
            </a:r>
          </a:p>
          <a:p>
            <a:pPr lvl="1" algn="l">
              <a:lnSpc>
                <a:spcPct val="130000"/>
              </a:lnSpc>
              <a:spcBef>
                <a:spcPct val="40000"/>
              </a:spcBef>
              <a:buClr>
                <a:srgbClr val="CC0000"/>
              </a:buClr>
              <a:buSzPct val="80000"/>
              <a:buFont typeface="Wingdings" panose="05000000000000000000" pitchFamily="2" charset="2"/>
              <a:buChar char="u"/>
            </a:pPr>
            <a:r>
              <a:rPr lang="en-US" altLang="en-US" sz="2100" dirty="0">
                <a:latin typeface="Liberation Sans" panose="020B0604020202020204"/>
              </a:rPr>
              <a:t>Financial Statements</a:t>
            </a:r>
          </a:p>
          <a:p>
            <a:pPr lvl="1" algn="l">
              <a:lnSpc>
                <a:spcPct val="130000"/>
              </a:lnSpc>
              <a:spcBef>
                <a:spcPct val="40000"/>
              </a:spcBef>
              <a:buClr>
                <a:srgbClr val="CC0000"/>
              </a:buClr>
              <a:buSzPct val="80000"/>
              <a:buFont typeface="Wingdings" panose="05000000000000000000" pitchFamily="2" charset="2"/>
              <a:buChar char="u"/>
            </a:pPr>
            <a:r>
              <a:rPr lang="en-US" altLang="en-US" sz="2100" dirty="0">
                <a:latin typeface="Liberation Sans" panose="020B0604020202020204"/>
              </a:rPr>
              <a:t>Notes to the Financial Statements</a:t>
            </a:r>
          </a:p>
          <a:p>
            <a:pPr lvl="1" algn="l">
              <a:lnSpc>
                <a:spcPct val="130000"/>
              </a:lnSpc>
              <a:spcBef>
                <a:spcPct val="40000"/>
              </a:spcBef>
              <a:buClr>
                <a:srgbClr val="CC0000"/>
              </a:buClr>
              <a:buSzPct val="80000"/>
              <a:buFont typeface="Wingdings" panose="05000000000000000000" pitchFamily="2" charset="2"/>
              <a:buChar char="u"/>
            </a:pPr>
            <a:r>
              <a:rPr lang="en-US" altLang="en-US" sz="2100" dirty="0">
                <a:latin typeface="Liberation Sans" panose="020B0604020202020204"/>
              </a:rPr>
              <a:t>Supplementary information</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Basic </a:t>
            </a:r>
            <a:r>
              <a:rPr lang="en-US" dirty="0"/>
              <a:t>Principles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457200" y="1295400"/>
            <a:ext cx="82296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1900" b="1" dirty="0">
                <a:latin typeface="Liberation Sans" panose="020B0604020202020204"/>
              </a:rPr>
              <a:t>Illustration:</a:t>
            </a:r>
            <a:r>
              <a:rPr lang="en-US" altLang="en-US" sz="1900" dirty="0">
                <a:latin typeface="Liberation Sans" panose="020B0604020202020204"/>
              </a:rPr>
              <a:t> Identify which basic principle of accounting is best described in each item below.</a:t>
            </a:r>
          </a:p>
        </p:txBody>
      </p:sp>
      <p:sp>
        <p:nvSpPr>
          <p:cNvPr id="51204" name="Rectangle 6"/>
          <p:cNvSpPr>
            <a:spLocks noChangeArrowheads="1"/>
          </p:cNvSpPr>
          <p:nvPr/>
        </p:nvSpPr>
        <p:spPr bwMode="auto">
          <a:xfrm>
            <a:off x="457200" y="2087563"/>
            <a:ext cx="64008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1900" dirty="0">
                <a:solidFill>
                  <a:srgbClr val="000000"/>
                </a:solidFill>
                <a:latin typeface="Liberation Sans" panose="020B0604020202020204"/>
              </a:rPr>
              <a:t>(a) KC Corporation reports revenue in its income statement when it is earned instead of when the cash is collected.</a:t>
            </a:r>
          </a:p>
          <a:p>
            <a:pPr algn="l">
              <a:lnSpc>
                <a:spcPct val="110000"/>
              </a:lnSpc>
              <a:spcBef>
                <a:spcPct val="50000"/>
              </a:spcBef>
            </a:pPr>
            <a:r>
              <a:rPr lang="en-US" altLang="en-US" sz="1900" dirty="0">
                <a:solidFill>
                  <a:srgbClr val="000000"/>
                </a:solidFill>
                <a:latin typeface="Liberation Sans" panose="020B0604020202020204"/>
              </a:rPr>
              <a:t>(b) Yahoo, Inc. recognizes depreciation expense for a machine over the 2-year period during which that machine helps the company earn revenue.</a:t>
            </a:r>
          </a:p>
          <a:p>
            <a:pPr algn="l">
              <a:lnSpc>
                <a:spcPct val="110000"/>
              </a:lnSpc>
              <a:spcBef>
                <a:spcPct val="50000"/>
              </a:spcBef>
            </a:pPr>
            <a:r>
              <a:rPr lang="en-US" altLang="en-US" sz="1900" dirty="0">
                <a:solidFill>
                  <a:srgbClr val="000000"/>
                </a:solidFill>
                <a:latin typeface="Liberation Sans" panose="020B0604020202020204"/>
              </a:rPr>
              <a:t>(c) Oracle Corporation reports information about pending lawsuits in the notes to its financial statements.</a:t>
            </a:r>
          </a:p>
          <a:p>
            <a:pPr algn="l">
              <a:lnSpc>
                <a:spcPct val="110000"/>
              </a:lnSpc>
              <a:spcBef>
                <a:spcPct val="50000"/>
              </a:spcBef>
            </a:pPr>
            <a:r>
              <a:rPr lang="en-US" altLang="en-US" sz="1900" dirty="0">
                <a:solidFill>
                  <a:srgbClr val="000000"/>
                </a:solidFill>
                <a:latin typeface="Liberation Sans" panose="020B0604020202020204"/>
              </a:rPr>
              <a:t>(d) Eastman Kodak Company reports land on its balance sheet at the amount paid to acquire it, even though the estimated fair market value is greater.</a:t>
            </a:r>
          </a:p>
        </p:txBody>
      </p:sp>
      <p:sp>
        <p:nvSpPr>
          <p:cNvPr id="264203" name="AutoShape 11"/>
          <p:cNvSpPr>
            <a:spLocks noChangeArrowheads="1"/>
          </p:cNvSpPr>
          <p:nvPr/>
        </p:nvSpPr>
        <p:spPr bwMode="auto">
          <a:xfrm>
            <a:off x="7010400" y="20574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Revenue </a:t>
            </a:r>
          </a:p>
          <a:p>
            <a:pPr>
              <a:defRPr/>
            </a:pPr>
            <a:r>
              <a:rPr lang="en-US" sz="2200" b="1" dirty="0">
                <a:solidFill>
                  <a:schemeClr val="bg1"/>
                </a:solidFill>
                <a:effectLst>
                  <a:outerShdw blurRad="38100" dist="38100" dir="2700000" algn="tl">
                    <a:srgbClr val="000000"/>
                  </a:outerShdw>
                </a:effectLst>
                <a:latin typeface="Liberation Sans" panose="020B0604020202020204"/>
              </a:rPr>
              <a:t>Recognition</a:t>
            </a:r>
          </a:p>
        </p:txBody>
      </p:sp>
      <p:sp>
        <p:nvSpPr>
          <p:cNvPr id="264204" name="AutoShape 12"/>
          <p:cNvSpPr>
            <a:spLocks noChangeArrowheads="1"/>
          </p:cNvSpPr>
          <p:nvPr/>
        </p:nvSpPr>
        <p:spPr bwMode="auto">
          <a:xfrm>
            <a:off x="7010400" y="32766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Expense </a:t>
            </a:r>
          </a:p>
          <a:p>
            <a:pPr>
              <a:defRPr/>
            </a:pPr>
            <a:r>
              <a:rPr lang="en-US" sz="2200" b="1" dirty="0">
                <a:solidFill>
                  <a:schemeClr val="bg1"/>
                </a:solidFill>
                <a:effectLst>
                  <a:outerShdw blurRad="38100" dist="38100" dir="2700000" algn="tl">
                    <a:srgbClr val="000000"/>
                  </a:outerShdw>
                </a:effectLst>
                <a:latin typeface="Liberation Sans" panose="020B0604020202020204"/>
              </a:rPr>
              <a:t>Recognition</a:t>
            </a:r>
          </a:p>
        </p:txBody>
      </p:sp>
      <p:sp>
        <p:nvSpPr>
          <p:cNvPr id="264205" name="AutoShape 13"/>
          <p:cNvSpPr>
            <a:spLocks noChangeArrowheads="1"/>
          </p:cNvSpPr>
          <p:nvPr/>
        </p:nvSpPr>
        <p:spPr bwMode="auto">
          <a:xfrm>
            <a:off x="7010400" y="42672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Full </a:t>
            </a:r>
          </a:p>
          <a:p>
            <a:pPr>
              <a:defRPr/>
            </a:pPr>
            <a:r>
              <a:rPr lang="en-US" sz="2200" b="1" dirty="0">
                <a:solidFill>
                  <a:schemeClr val="bg1"/>
                </a:solidFill>
                <a:effectLst>
                  <a:outerShdw blurRad="38100" dist="38100" dir="2700000" algn="tl">
                    <a:srgbClr val="000000"/>
                  </a:outerShdw>
                </a:effectLst>
                <a:latin typeface="Liberation Sans" panose="020B0604020202020204"/>
              </a:rPr>
              <a:t>Disclosure</a:t>
            </a:r>
          </a:p>
        </p:txBody>
      </p:sp>
      <p:sp>
        <p:nvSpPr>
          <p:cNvPr id="264206" name="AutoShape 14"/>
          <p:cNvSpPr>
            <a:spLocks noChangeArrowheads="1"/>
          </p:cNvSpPr>
          <p:nvPr/>
        </p:nvSpPr>
        <p:spPr bwMode="auto">
          <a:xfrm>
            <a:off x="7010400" y="5257800"/>
            <a:ext cx="1905000" cy="838200"/>
          </a:xfrm>
          <a:prstGeom prst="flowChartAlternateProcess">
            <a:avLst/>
          </a:prstGeom>
          <a:solidFill>
            <a:srgbClr val="0066FF"/>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200" b="1" dirty="0">
                <a:solidFill>
                  <a:schemeClr val="bg1"/>
                </a:solidFill>
                <a:effectLst>
                  <a:outerShdw blurRad="38100" dist="38100" dir="2700000" algn="tl">
                    <a:srgbClr val="000000"/>
                  </a:outerShdw>
                </a:effectLst>
                <a:latin typeface="Liberation Sans" panose="020B0604020202020204"/>
              </a:rPr>
              <a:t>Measurement</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11"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Basic </a:t>
            </a:r>
            <a:r>
              <a:rPr lang="en-US" dirty="0"/>
              <a:t>Principles</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1026"/>
          <p:cNvSpPr>
            <a:spLocks noGrp="1" noChangeArrowheads="1"/>
          </p:cNvSpPr>
          <p:nvPr>
            <p:ph type="body" idx="4294967295"/>
          </p:nvPr>
        </p:nvSpPr>
        <p:spPr>
          <a:xfrm>
            <a:off x="609600" y="1981200"/>
            <a:ext cx="8077200" cy="19050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marL="0" indent="0">
              <a:lnSpc>
                <a:spcPct val="125000"/>
              </a:lnSpc>
              <a:spcBef>
                <a:spcPct val="0"/>
              </a:spcBef>
              <a:buFont typeface="Wingdings" panose="05000000000000000000" pitchFamily="2" charset="2"/>
              <a:buNone/>
              <a:defRPr/>
            </a:pPr>
            <a:r>
              <a:rPr lang="en-US" sz="2300" b="0" kern="1200" dirty="0" smtClean="0">
                <a:solidFill>
                  <a:schemeClr val="tx1"/>
                </a:solidFill>
                <a:effectLst/>
                <a:latin typeface="Liberation Sans" panose="020B0604020202020204"/>
              </a:rPr>
              <a:t>A conceptual framework underlying financial accounting is important because it can lead to consistent standards and it prescribes the nature, function, and limits of financial accounting and financial statements.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150" name="Rectangle 1039"/>
          <p:cNvSpPr>
            <a:spLocks noChangeArrowheads="1"/>
          </p:cNvSpPr>
          <p:nvPr/>
        </p:nvSpPr>
        <p:spPr bwMode="auto">
          <a:xfrm>
            <a:off x="609600" y="1371600"/>
            <a:ext cx="47244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900" b="1" dirty="0">
                <a:solidFill>
                  <a:srgbClr val="CC0000"/>
                </a:solidFill>
                <a:latin typeface="Liberation Sans" panose="020B0604020202020204"/>
              </a:rPr>
              <a:t>Question</a:t>
            </a:r>
            <a:r>
              <a:rPr lang="en-US" altLang="en-US" sz="2900" b="1" dirty="0">
                <a:solidFill>
                  <a:srgbClr val="800000"/>
                </a:solidFill>
                <a:latin typeface="Liberation Sans" panose="020B0604020202020204"/>
              </a:rPr>
              <a:t>  </a:t>
            </a:r>
            <a:r>
              <a:rPr lang="en-US" altLang="en-US" sz="2300" dirty="0">
                <a:latin typeface="Liberation Sans" panose="020B0604020202020204"/>
              </a:rPr>
              <a:t>(true or false):</a:t>
            </a:r>
          </a:p>
        </p:txBody>
      </p:sp>
      <p:sp>
        <p:nvSpPr>
          <p:cNvPr id="9" name="AutoShape 2060"/>
          <p:cNvSpPr>
            <a:spLocks noChangeArrowheads="1"/>
          </p:cNvSpPr>
          <p:nvPr/>
        </p:nvSpPr>
        <p:spPr bwMode="auto">
          <a:xfrm>
            <a:off x="3581400" y="4038600"/>
            <a:ext cx="1600200" cy="609600"/>
          </a:xfrm>
          <a:prstGeom prst="flowChartAlternateProcess">
            <a:avLst/>
          </a:prstGeom>
          <a:noFill/>
          <a:ln>
            <a:noFill/>
          </a:ln>
          <a:effectLst/>
          <a:extLst>
            <a:ext uri="{909E8E84-426E-40DD-AFC4-6F175D3DCCD1}">
              <a14:hiddenFill xmlns:a14="http://schemas.microsoft.com/office/drawing/2010/main">
                <a:solidFill>
                  <a:srgbClr val="F5E56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2900" b="1" dirty="0">
                <a:solidFill>
                  <a:srgbClr val="CC0000"/>
                </a:solidFill>
                <a:latin typeface="Liberation Sans" panose="020B0604020202020204"/>
              </a:rPr>
              <a:t>True</a:t>
            </a:r>
          </a:p>
        </p:txBody>
      </p:sp>
      <p:sp>
        <p:nvSpPr>
          <p:cNvPr id="8"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CONCEPTUAL FRAMEWORK</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Beyond touting </a:t>
            </a:r>
            <a:r>
              <a:rPr lang="en-US" sz="1900" dirty="0" smtClean="0">
                <a:latin typeface="Liberation Sans" panose="020B0604020202020204"/>
              </a:rPr>
              <a:t>nonﬁnancial </a:t>
            </a:r>
            <a:r>
              <a:rPr lang="en-US" sz="1900" dirty="0">
                <a:latin typeface="Liberation Sans" panose="020B0604020202020204"/>
              </a:rPr>
              <a:t>measures to </a:t>
            </a:r>
            <a:r>
              <a:rPr lang="en-US" sz="1900" dirty="0" smtClean="0">
                <a:latin typeface="Liberation Sans" panose="020B0604020202020204"/>
              </a:rPr>
              <a:t>investors, </a:t>
            </a:r>
            <a:r>
              <a:rPr lang="en-US" sz="1900" dirty="0">
                <a:latin typeface="Liberation Sans" panose="020B0604020202020204"/>
              </a:rPr>
              <a:t>many companies increasingly promote the performance of their companies through the reporting of various “pro forma” earnings measures. Pro forma measures are standard measures (such as earnings) that companies adjust, usually for unusual or non-recurring items. Such adjustments make the numbers more comparable to numbers reported in periods without these unusual or non-recurring items. However, rather than increasing comparability, it appears that some companies use pro forma reporting to accentuate the positive in their results. Examples include Yahoo! and Cisco, which </a:t>
            </a:r>
            <a:r>
              <a:rPr lang="en-US" sz="1900" dirty="0" smtClean="0">
                <a:latin typeface="Liberation Sans" panose="020B0604020202020204"/>
              </a:rPr>
              <a:t>deﬁne </a:t>
            </a:r>
            <a:r>
              <a:rPr lang="en-US" sz="1900" dirty="0">
                <a:latin typeface="Liberation Sans" panose="020B0604020202020204"/>
              </a:rPr>
              <a:t>pro forma income after adding back payroll tax expense. Level 8 Systems transformed an operating loss into a pro forma </a:t>
            </a:r>
            <a:r>
              <a:rPr lang="en-US" sz="1900" dirty="0" smtClean="0">
                <a:latin typeface="Liberation Sans" panose="020B0604020202020204"/>
              </a:rPr>
              <a:t>proﬁt </a:t>
            </a:r>
            <a:r>
              <a:rPr lang="en-US" sz="1900" dirty="0">
                <a:latin typeface="Liberation Sans" panose="020B0604020202020204"/>
              </a:rPr>
              <a:t>by adding back expenses for depreciation and amortization of intangible assets. And taking a more macro look, the following table shows the difference between pro forma (non-GAAP) and GAAP earnings per share for the three main Standard &amp; Poor’s stock indexes for recent year.</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DON’T COUNT THESE PLEASE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7552823" y="6019800"/>
            <a:ext cx="1133977" cy="338554"/>
          </a:xfrm>
          <a:prstGeom prst="rect">
            <a:avLst/>
          </a:prstGeom>
          <a:noFill/>
        </p:spPr>
        <p:txBody>
          <a:bodyPr wrap="square" rtlCol="0">
            <a:spAutoFit/>
          </a:bodyPr>
          <a:lstStyle/>
          <a:p>
            <a:r>
              <a:rPr lang="en-US" sz="1600" dirty="0" smtClean="0">
                <a:latin typeface="Liberation Sans" panose="020B0604020202020204"/>
              </a:rPr>
              <a:t>continued</a:t>
            </a:r>
            <a:endParaRPr lang="en-US" sz="1600" dirty="0">
              <a:latin typeface="Liberation Sans" panose="020B0604020202020204"/>
            </a:endParaRPr>
          </a:p>
        </p:txBody>
      </p:sp>
    </p:spTree>
    <p:extLst>
      <p:ext uri="{BB962C8B-B14F-4D97-AF65-F5344CB8AC3E}">
        <p14:creationId xmlns:p14="http://schemas.microsoft.com/office/powerpoint/2010/main" val="223445577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smtClean="0">
                <a:latin typeface="Liberation Sans" panose="020B0604020202020204"/>
              </a:rPr>
              <a:t>What </a:t>
            </a:r>
            <a:r>
              <a:rPr lang="en-US" sz="1900" dirty="0">
                <a:latin typeface="Liberation Sans" panose="020B0604020202020204"/>
              </a:rPr>
              <a:t>this table shows is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that </a:t>
            </a:r>
            <a:r>
              <a:rPr lang="en-US" sz="1900" dirty="0">
                <a:latin typeface="Liberation Sans" panose="020B0604020202020204"/>
              </a:rPr>
              <a:t>the S&amp;P 600 is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especially biased </a:t>
            </a:r>
            <a:r>
              <a:rPr lang="en-US" sz="1900" dirty="0">
                <a:latin typeface="Liberation Sans" panose="020B0604020202020204"/>
              </a:rPr>
              <a:t>with a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variance </a:t>
            </a:r>
            <a:r>
              <a:rPr lang="en-US" sz="1900" dirty="0">
                <a:latin typeface="Liberation Sans" panose="020B0604020202020204"/>
              </a:rPr>
              <a:t>of </a:t>
            </a:r>
            <a:r>
              <a:rPr lang="en-US" sz="1900" dirty="0" smtClean="0">
                <a:latin typeface="Liberation Sans" panose="020B0604020202020204"/>
              </a:rPr>
              <a:t>32.4</a:t>
            </a:r>
            <a:r>
              <a:rPr lang="en-US" sz="1900" dirty="0">
                <a:latin typeface="Liberation Sans" panose="020B0604020202020204"/>
              </a:rPr>
              <a:t>% </a:t>
            </a:r>
            <a:endParaRPr lang="en-US" sz="1900" dirty="0" smtClean="0">
              <a:latin typeface="Liberation Sans" panose="020B0604020202020204"/>
            </a:endParaRPr>
          </a:p>
          <a:p>
            <a:pPr algn="just">
              <a:lnSpc>
                <a:spcPct val="112000"/>
              </a:lnSpc>
              <a:spcBef>
                <a:spcPts val="0"/>
              </a:spcBef>
            </a:pPr>
            <a:r>
              <a:rPr lang="en-US" sz="1900" dirty="0" smtClean="0">
                <a:latin typeface="Liberation Sans" panose="020B0604020202020204"/>
              </a:rPr>
              <a:t>(</a:t>
            </a:r>
            <a:r>
              <a:rPr lang="en-US" sz="1900" dirty="0">
                <a:latin typeface="Liberation Sans" panose="020B0604020202020204"/>
              </a:rPr>
              <a:t>non-GAAP higher </a:t>
            </a:r>
            <a:r>
              <a:rPr lang="en-US" sz="1900" dirty="0" smtClean="0">
                <a:latin typeface="Liberation Sans" panose="020B0604020202020204"/>
              </a:rPr>
              <a:t>than </a:t>
            </a:r>
          </a:p>
          <a:p>
            <a:pPr algn="just">
              <a:lnSpc>
                <a:spcPct val="112000"/>
              </a:lnSpc>
              <a:spcBef>
                <a:spcPts val="0"/>
              </a:spcBef>
            </a:pPr>
            <a:r>
              <a:rPr lang="en-US" sz="1900" dirty="0" smtClean="0">
                <a:latin typeface="Liberation Sans" panose="020B0604020202020204"/>
              </a:rPr>
              <a:t>GAAP</a:t>
            </a:r>
            <a:r>
              <a:rPr lang="en-US" sz="1900" dirty="0">
                <a:latin typeface="Liberation Sans" panose="020B0604020202020204"/>
              </a:rPr>
              <a:t>). Lynn Turner, </a:t>
            </a:r>
            <a:r>
              <a:rPr lang="en-US" sz="1900" dirty="0" smtClean="0">
                <a:latin typeface="Liberation Sans" panose="020B0604020202020204"/>
              </a:rPr>
              <a:t>former </a:t>
            </a:r>
            <a:r>
              <a:rPr lang="en-US" sz="1900" dirty="0">
                <a:latin typeface="Liberation Sans" panose="020B0604020202020204"/>
              </a:rPr>
              <a:t>chief accountant at the SEC, calls such earnings measures EBS—“Everything but Bad Stuff.” To provide investors a more complete picture of company </a:t>
            </a:r>
            <a:r>
              <a:rPr lang="en-US" sz="1900" dirty="0" smtClean="0">
                <a:latin typeface="Liberation Sans" panose="020B0604020202020204"/>
              </a:rPr>
              <a:t>proﬁtability</a:t>
            </a:r>
            <a:r>
              <a:rPr lang="en-US" sz="1900" dirty="0">
                <a:latin typeface="Liberation Sans" panose="020B0604020202020204"/>
              </a:rPr>
              <a:t>, not the story preferred by management, the SEC issued Regulation G (REG G). For example, REG G (and related item 10E) requires companies to reconcile non-GAAP </a:t>
            </a:r>
            <a:r>
              <a:rPr lang="en-US" sz="1900" dirty="0" smtClean="0">
                <a:latin typeface="Liberation Sans" panose="020B0604020202020204"/>
              </a:rPr>
              <a:t>ﬁnancial </a:t>
            </a:r>
            <a:r>
              <a:rPr lang="en-US" sz="1900" dirty="0">
                <a:latin typeface="Liberation Sans" panose="020B0604020202020204"/>
              </a:rPr>
              <a:t>measures to GAAP, thereby giving investors a roadmap to analyze the adjustments that companies make to their GAAP numbers to arrive at pro forma results</a:t>
            </a:r>
            <a:r>
              <a:rPr lang="en-US" sz="1900" dirty="0" smtClean="0">
                <a:latin typeface="Liberation Sans" panose="020B0604020202020204"/>
              </a:rPr>
              <a:t>.</a:t>
            </a:r>
          </a:p>
          <a:p>
            <a:pPr algn="just">
              <a:lnSpc>
                <a:spcPct val="112000"/>
              </a:lnSpc>
              <a:spcBef>
                <a:spcPts val="600"/>
              </a:spcBef>
            </a:pPr>
            <a:r>
              <a:rPr lang="en-US" sz="1200" dirty="0">
                <a:latin typeface="Liberation Sans" panose="020B0604020202020204"/>
              </a:rPr>
              <a:t>Sources: Adapted from Gretchen Morgenson, “How Did They Value Stocks? Count the Absurd Ways,” The New York Times (March 18, 2001), section 3, p. 1; Regulation G, “Conditions for Use of Non-GAAP Financial Measures,” Release No. 33-8176 (March 28, 2003, updated January, 2010); and J. Adamo, “Even GAAP Is Better Than These Adjustments,” Barron’s (November 4, 2013).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DON’T COUNT THESE PLEASE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3886200" y="1158239"/>
            <a:ext cx="4700031" cy="1341155"/>
          </a:xfrm>
          <a:prstGeom prst="rect">
            <a:avLst/>
          </a:prstGeom>
          <a:ln>
            <a:solidFill>
              <a:schemeClr val="tx1"/>
            </a:solidFill>
          </a:ln>
        </p:spPr>
      </p:pic>
    </p:spTree>
    <p:extLst>
      <p:ext uri="{BB962C8B-B14F-4D97-AF65-F5344CB8AC3E}">
        <p14:creationId xmlns:p14="http://schemas.microsoft.com/office/powerpoint/2010/main" val="4281138584"/>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239904"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usefulness of a conceptual framework.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objective of financial reporting.</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Identify the qualitative characteristics of accounting information</a:t>
            </a:r>
            <a:r>
              <a:rPr lang="en-US" sz="1900" b="0" kern="1200" dirty="0" smtClean="0">
                <a:effectLst/>
                <a:latin typeface="Liberation Sans" panose="020B0604020202020204" pitchFamily="34" charset="0"/>
              </a:rPr>
              <a:t>.</a:t>
            </a:r>
            <a:endParaRPr lang="en-US" sz="1900" b="0" kern="1200" dirty="0">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Define the basic elements of financial statements.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5"/>
            </a:pPr>
            <a:r>
              <a:rPr lang="en-US" sz="1900" dirty="0">
                <a:solidFill>
                  <a:schemeClr val="bg2"/>
                </a:solidFill>
                <a:latin typeface="Liberation Sans" panose="020B0604020202020204" pitchFamily="34" charset="0"/>
              </a:rPr>
              <a:t>Describe the basic assumptions of accounting.</a:t>
            </a:r>
          </a:p>
          <a:p>
            <a:pPr marL="341313" indent="-341313" algn="l">
              <a:lnSpc>
                <a:spcPct val="115000"/>
              </a:lnSpc>
              <a:spcBef>
                <a:spcPct val="45000"/>
              </a:spcBef>
              <a:buClr>
                <a:srgbClr val="CC0000"/>
              </a:buClr>
              <a:buAutoNum type="arabicPlain" startAt="5"/>
            </a:pPr>
            <a:r>
              <a:rPr lang="en-US" sz="1900" dirty="0">
                <a:solidFill>
                  <a:schemeClr val="bg2"/>
                </a:solidFill>
                <a:latin typeface="Liberation Sans" panose="020B0604020202020204" pitchFamily="34" charset="0"/>
              </a:rPr>
              <a:t>Explain the application of the basic principles of accounting.</a:t>
            </a:r>
          </a:p>
          <a:p>
            <a:pPr marL="341313" indent="-341313" algn="l">
              <a:lnSpc>
                <a:spcPct val="115000"/>
              </a:lnSpc>
              <a:spcBef>
                <a:spcPct val="45000"/>
              </a:spcBef>
              <a:buClr>
                <a:srgbClr val="CC0000"/>
              </a:buClr>
              <a:buAutoNum type="arabicPlain" startAt="5"/>
            </a:pPr>
            <a:r>
              <a:rPr lang="en-US" sz="1900" b="1" dirty="0">
                <a:solidFill>
                  <a:srgbClr val="CC0000"/>
                </a:solidFill>
                <a:latin typeface="Liberation Sans" panose="020B0604020202020204" pitchFamily="34" charset="0"/>
              </a:rPr>
              <a:t>Describe the impact that the cost constraint has on reporting accounting information. </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74676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Conceptual </a:t>
            </a:r>
            <a:r>
              <a:rPr lang="en-US" altLang="en-US" sz="4000" dirty="0">
                <a:solidFill>
                  <a:schemeClr val="tx2">
                    <a:lumMod val="50000"/>
                  </a:schemeClr>
                </a:solidFill>
                <a:latin typeface="Liberation Sans" panose="020B0604020202020204" pitchFamily="34" charset="0"/>
              </a:rPr>
              <a:t>Framework for Financial Reporting</a:t>
            </a:r>
          </a:p>
        </p:txBody>
      </p:sp>
      <p:sp>
        <p:nvSpPr>
          <p:cNvPr id="3081" name="Text Box 26"/>
          <p:cNvSpPr txBox="1">
            <a:spLocks noChangeArrowheads="1"/>
          </p:cNvSpPr>
          <p:nvPr/>
        </p:nvSpPr>
        <p:spPr bwMode="auto">
          <a:xfrm>
            <a:off x="4751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2</a:t>
            </a:r>
          </a:p>
        </p:txBody>
      </p:sp>
      <p:cxnSp>
        <p:nvCxnSpPr>
          <p:cNvPr id="3" name="Straight Connector 2"/>
          <p:cNvCxnSpPr/>
          <p:nvPr/>
        </p:nvCxnSpPr>
        <p:spPr bwMode="auto">
          <a:xfrm>
            <a:off x="340056" y="-4592"/>
            <a:ext cx="600" cy="6405392"/>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4008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78823917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371600"/>
            <a:ext cx="81534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3" indent="-3175">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0000"/>
              </a:lnSpc>
              <a:spcBef>
                <a:spcPct val="40000"/>
              </a:spcBef>
              <a:spcAft>
                <a:spcPct val="20000"/>
              </a:spcAft>
              <a:buSzPct val="80000"/>
            </a:pPr>
            <a:r>
              <a:rPr lang="en-US" altLang="en-US" sz="2800" b="1" dirty="0">
                <a:solidFill>
                  <a:srgbClr val="7030A0"/>
                </a:solidFill>
                <a:latin typeface="Liberation Sans" panose="020B0604020202020204"/>
              </a:rPr>
              <a:t>Cost Constraint</a:t>
            </a:r>
            <a:r>
              <a:rPr lang="en-US" altLang="en-US" sz="2800" dirty="0">
                <a:solidFill>
                  <a:srgbClr val="7030A0"/>
                </a:solidFill>
                <a:latin typeface="Liberation Sans" panose="020B0604020202020204"/>
              </a:rPr>
              <a:t> </a:t>
            </a:r>
            <a:r>
              <a:rPr lang="en-US" altLang="en-US" sz="2200" dirty="0">
                <a:latin typeface="Liberation Sans" panose="020B0604020202020204"/>
              </a:rPr>
              <a:t>– cost of providing information must be weighed against the benefits that can be derived from using it.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6"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defRPr sz="3200" b="1">
                <a:solidFill>
                  <a:schemeClr val="tx2">
                    <a:lumMod val="50000"/>
                  </a:schemeClr>
                </a:solidFill>
                <a:effectLst/>
                <a:latin typeface="Liberation Sans" panose="020B0604020202020204"/>
              </a:defRPr>
            </a:lvl1pPr>
            <a:lvl2pPr algn="l">
              <a:defRPr sz="2800" b="1">
                <a:solidFill>
                  <a:srgbClr val="FFFF00"/>
                </a:solidFill>
                <a:effectLst>
                  <a:outerShdw blurRad="38100" dist="38100" dir="2700000" algn="tl">
                    <a:srgbClr val="000000"/>
                  </a:outerShdw>
                </a:effectLst>
                <a:latin typeface="Arial" charset="0"/>
              </a:defRPr>
            </a:lvl2pPr>
            <a:lvl3pPr algn="l">
              <a:defRPr sz="2800" b="1">
                <a:solidFill>
                  <a:srgbClr val="FFFF00"/>
                </a:solidFill>
                <a:effectLst>
                  <a:outerShdw blurRad="38100" dist="38100" dir="2700000" algn="tl">
                    <a:srgbClr val="000000"/>
                  </a:outerShdw>
                </a:effectLst>
                <a:latin typeface="Arial" charset="0"/>
              </a:defRPr>
            </a:lvl3pPr>
            <a:lvl4pPr algn="l">
              <a:defRPr sz="2800" b="1">
                <a:solidFill>
                  <a:srgbClr val="FFFF00"/>
                </a:solidFill>
                <a:effectLst>
                  <a:outerShdw blurRad="38100" dist="38100" dir="2700000" algn="tl">
                    <a:srgbClr val="000000"/>
                  </a:outerShdw>
                </a:effectLst>
                <a:latin typeface="Arial" charset="0"/>
              </a:defRPr>
            </a:lvl4pPr>
            <a:lvl5pPr algn="l">
              <a:defRPr sz="2800" b="1">
                <a:solidFill>
                  <a:srgbClr val="FFFF00"/>
                </a:solidFill>
                <a:effectLst>
                  <a:outerShdw blurRad="38100" dist="38100" dir="2700000" algn="tl">
                    <a:srgbClr val="000000"/>
                  </a:outerShdw>
                </a:effectLst>
                <a:latin typeface="Arial" charset="0"/>
              </a:defRPr>
            </a:lvl5pPr>
            <a:lvl6pPr marL="4572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en-US" dirty="0"/>
              <a:t>Third Level: </a:t>
            </a:r>
            <a:r>
              <a:rPr lang="en-US" dirty="0" smtClean="0"/>
              <a:t>Constraints</a:t>
            </a:r>
            <a:endParaRPr lang="en-US" dirty="0"/>
          </a:p>
        </p:txBody>
      </p:sp>
      <p:sp>
        <p:nvSpPr>
          <p:cNvPr id="53254" name="Rectangle 4"/>
          <p:cNvSpPr>
            <a:spLocks noChangeArrowheads="1"/>
          </p:cNvSpPr>
          <p:nvPr/>
        </p:nvSpPr>
        <p:spPr bwMode="auto">
          <a:xfrm>
            <a:off x="609600" y="2590800"/>
            <a:ext cx="7543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b="1" dirty="0">
                <a:latin typeface="Liberation Sans" panose="020B0604020202020204"/>
              </a:rPr>
              <a:t>Illustration: </a:t>
            </a:r>
            <a:r>
              <a:rPr lang="en-US" altLang="en-US" sz="2000" dirty="0" smtClean="0">
                <a:latin typeface="Liberation Sans" panose="020B0604020202020204"/>
              </a:rPr>
              <a:t>The </a:t>
            </a:r>
            <a:r>
              <a:rPr lang="en-US" altLang="en-US" sz="2000" dirty="0">
                <a:latin typeface="Liberation Sans" panose="020B0604020202020204"/>
              </a:rPr>
              <a:t>following two situations represent applications of the cost constraint.</a:t>
            </a:r>
          </a:p>
        </p:txBody>
      </p:sp>
      <p:sp>
        <p:nvSpPr>
          <p:cNvPr id="53255" name="Rectangle 5"/>
          <p:cNvSpPr>
            <a:spLocks noChangeArrowheads="1"/>
          </p:cNvSpPr>
          <p:nvPr/>
        </p:nvSpPr>
        <p:spPr bwMode="auto">
          <a:xfrm>
            <a:off x="609600" y="3454400"/>
            <a:ext cx="76962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Bef>
                <a:spcPct val="40000"/>
              </a:spcBef>
              <a:buFontTx/>
              <a:buAutoNum type="alphaLcParenBoth"/>
            </a:pPr>
            <a:r>
              <a:rPr lang="en-US" altLang="en-US" sz="2000" dirty="0">
                <a:solidFill>
                  <a:srgbClr val="000000"/>
                </a:solidFill>
                <a:latin typeface="Liberation Sans" panose="020B0604020202020204"/>
              </a:rPr>
              <a:t>Rafael Corporation discloses fair value information on its loans because it already gathers this information internally.</a:t>
            </a:r>
          </a:p>
          <a:p>
            <a:pPr algn="l">
              <a:lnSpc>
                <a:spcPct val="115000"/>
              </a:lnSpc>
              <a:spcBef>
                <a:spcPct val="40000"/>
              </a:spcBef>
              <a:buFontTx/>
              <a:buAutoNum type="alphaLcParenBoth"/>
            </a:pPr>
            <a:r>
              <a:rPr lang="en-US" altLang="en-US" sz="2000" dirty="0">
                <a:solidFill>
                  <a:srgbClr val="000000"/>
                </a:solidFill>
                <a:latin typeface="Liberation Sans" panose="020B0604020202020204"/>
              </a:rPr>
              <a:t>Willis Company does not disclose any information in the notes to the financial statements unless the value of the information to users exceeds the expense of gathering it.</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665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 Box 6"/>
          <p:cNvSpPr txBox="1">
            <a:spLocks noChangeArrowheads="1"/>
          </p:cNvSpPr>
          <p:nvPr/>
        </p:nvSpPr>
        <p:spPr bwMode="auto">
          <a:xfrm>
            <a:off x="304800" y="3870325"/>
            <a:ext cx="24384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1400" b="1" dirty="0" smtClean="0">
                <a:solidFill>
                  <a:srgbClr val="006600"/>
                </a:solidFill>
                <a:latin typeface="Liberation Sans" panose="020B0604020202020204"/>
              </a:rPr>
              <a:t>ILLUSTRATION 2-7 </a:t>
            </a:r>
            <a:endParaRPr lang="en-US" altLang="en-US" sz="1400" b="1" dirty="0">
              <a:solidFill>
                <a:srgbClr val="006600"/>
              </a:solidFill>
              <a:latin typeface="Liberation Sans" panose="020B0604020202020204"/>
            </a:endParaRPr>
          </a:p>
          <a:p>
            <a:pPr algn="l"/>
            <a:r>
              <a:rPr lang="en-US" altLang="en-US" sz="1400" dirty="0">
                <a:solidFill>
                  <a:srgbClr val="000000"/>
                </a:solidFill>
                <a:latin typeface="Liberation Sans" panose="020B0604020202020204"/>
              </a:rPr>
              <a:t>Conceptual Framework for Financial Reporting</a:t>
            </a:r>
          </a:p>
        </p:txBody>
      </p:sp>
      <p:pic>
        <p:nvPicPr>
          <p:cNvPr id="5530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5600"/>
            <a:ext cx="91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325" y="1211263"/>
            <a:ext cx="1133475"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2"/>
          <p:cNvSpPr>
            <a:spLocks noChangeArrowheads="1"/>
          </p:cNvSpPr>
          <p:nvPr/>
        </p:nvSpPr>
        <p:spPr bwMode="auto">
          <a:xfrm>
            <a:off x="6400800" y="3505200"/>
            <a:ext cx="2209800" cy="15240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pPr>
              <a:defRPr/>
            </a:pPr>
            <a:r>
              <a:rPr lang="en-US" sz="3000" b="1" dirty="0">
                <a:solidFill>
                  <a:schemeClr val="bg1"/>
                </a:solidFill>
                <a:effectLst>
                  <a:outerShdw blurRad="38100" dist="38100" dir="2700000" algn="tl">
                    <a:srgbClr val="000000"/>
                  </a:outerShdw>
                </a:effectLst>
                <a:latin typeface="Liberation Sans" panose="020B0604020202020204"/>
              </a:rPr>
              <a:t>Summary of the Structure</a:t>
            </a:r>
          </a:p>
        </p:txBody>
      </p:sp>
      <p:sp>
        <p:nvSpPr>
          <p:cNvPr id="11" name="Text Box 16"/>
          <p:cNvSpPr txBox="1">
            <a:spLocks noChangeArrowheads="1"/>
          </p:cNvSpPr>
          <p:nvPr/>
        </p:nvSpPr>
        <p:spPr bwMode="auto">
          <a:xfrm>
            <a:off x="8229600" y="6369050"/>
            <a:ext cx="762000" cy="336550"/>
          </a:xfrm>
          <a:prstGeom prst="rect">
            <a:avLst/>
          </a:prstGeom>
          <a:noFill/>
          <a:ln>
            <a:noFill/>
          </a:ln>
          <a:effectLs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Arial" panose="020B0604020202020204" pitchFamily="34" charset="0"/>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latin typeface="Liberation Sans" panose="020B0604020202020204"/>
              </a:rPr>
              <a:t>RELEVANT FACTS</a:t>
            </a:r>
          </a:p>
        </p:txBody>
      </p:sp>
      <p:sp>
        <p:nvSpPr>
          <p:cNvPr id="349187" name="Rectangle 3"/>
          <p:cNvSpPr>
            <a:spLocks noChangeArrowheads="1"/>
          </p:cNvSpPr>
          <p:nvPr/>
        </p:nvSpPr>
        <p:spPr bwMode="auto">
          <a:xfrm>
            <a:off x="533400" y="1933575"/>
            <a:ext cx="8229600" cy="4203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just">
              <a:lnSpc>
                <a:spcPct val="115000"/>
              </a:lnSpc>
              <a:spcBef>
                <a:spcPct val="50000"/>
              </a:spcBef>
              <a:buClr>
                <a:srgbClr val="800000"/>
              </a:buClr>
              <a:buSzPct val="80000"/>
              <a:defRPr/>
            </a:pPr>
            <a:r>
              <a:rPr lang="en-US" sz="2000" b="1" dirty="0">
                <a:solidFill>
                  <a:schemeClr val="tx2">
                    <a:lumMod val="50000"/>
                  </a:schemeClr>
                </a:solidFill>
                <a:latin typeface="Liberation Sans" panose="020B0604020202020204"/>
              </a:rPr>
              <a:t>Similarities</a:t>
            </a:r>
          </a:p>
          <a:p>
            <a:pPr marL="685800" lvl="1" indent="-457200" algn="just">
              <a:lnSpc>
                <a:spcPct val="115000"/>
              </a:lnSpc>
              <a:spcBef>
                <a:spcPct val="50000"/>
              </a:spcBef>
              <a:buClr>
                <a:srgbClr val="CC0000"/>
              </a:buClr>
              <a:buSzPct val="80000"/>
              <a:buFont typeface="Wingdings" pitchFamily="2" charset="2"/>
              <a:buChar char="u"/>
              <a:defRPr/>
            </a:pPr>
            <a:r>
              <a:rPr lang="en-US" sz="1800" dirty="0">
                <a:solidFill>
                  <a:schemeClr val="folHlink"/>
                </a:solidFill>
                <a:latin typeface="Liberation Sans" panose="020B0604020202020204"/>
              </a:rPr>
              <a:t>In 2010, the IASB and FASB agreed on the objective of </a:t>
            </a:r>
            <a:r>
              <a:rPr lang="en-US" sz="1800" dirty="0" smtClean="0">
                <a:solidFill>
                  <a:schemeClr val="folHlink"/>
                </a:solidFill>
                <a:latin typeface="Liberation Sans" panose="020B0604020202020204"/>
              </a:rPr>
              <a:t>financial </a:t>
            </a:r>
            <a:r>
              <a:rPr lang="en-US" sz="1800" dirty="0">
                <a:solidFill>
                  <a:schemeClr val="folHlink"/>
                </a:solidFill>
                <a:latin typeface="Liberation Sans" panose="020B0604020202020204"/>
              </a:rPr>
              <a:t>reporting and a common set of desired qualitative characteristics. These were presented in the Chapter 2 discussion. Note that prior to this agreement, the IASB conceptual framework gave more emphasis to the objective of providing information on management’s performance (stewardship</a:t>
            </a:r>
            <a:r>
              <a:rPr lang="en-US" sz="1800" dirty="0" smtClean="0">
                <a:solidFill>
                  <a:schemeClr val="folHlink"/>
                </a:solidFill>
                <a:latin typeface="Liberation Sans" panose="020B0604020202020204"/>
              </a:rPr>
              <a:t>).</a:t>
            </a:r>
          </a:p>
          <a:p>
            <a:pPr marL="685800" lvl="1" indent="-457200" algn="just">
              <a:lnSpc>
                <a:spcPct val="115000"/>
              </a:lnSpc>
              <a:spcBef>
                <a:spcPct val="50000"/>
              </a:spcBef>
              <a:buClr>
                <a:srgbClr val="CC0000"/>
              </a:buClr>
              <a:buSzPct val="80000"/>
              <a:buFont typeface="Wingdings" pitchFamily="2" charset="2"/>
              <a:buChar char="u"/>
              <a:defRPr/>
            </a:pPr>
            <a:r>
              <a:rPr lang="en-US" sz="1800" dirty="0" smtClean="0">
                <a:solidFill>
                  <a:schemeClr val="folHlink"/>
                </a:solidFill>
                <a:latin typeface="Liberation Sans" panose="020B0604020202020204"/>
              </a:rPr>
              <a:t>The </a:t>
            </a:r>
            <a:r>
              <a:rPr lang="en-US" sz="1800" dirty="0">
                <a:solidFill>
                  <a:schemeClr val="folHlink"/>
                </a:solidFill>
                <a:latin typeface="Liberation Sans" panose="020B0604020202020204"/>
              </a:rPr>
              <a:t>existing conceptual frameworks underlying GAAP and IFRS are very similar. That is, they are organized in a similar manner (objective, elements, qualitative characteristics, etc.). There is no real need to change many aspects of the existing frameworks other than to converge different ways of discussing essentially the same </a:t>
            </a:r>
            <a:r>
              <a:rPr lang="en-US" sz="1800" dirty="0" smtClean="0">
                <a:solidFill>
                  <a:schemeClr val="folHlink"/>
                </a:solidFill>
                <a:latin typeface="Liberation Sans" panose="020B0604020202020204"/>
              </a:rPr>
              <a:t>concepts.</a:t>
            </a:r>
            <a:endParaRPr lang="en-US" sz="1800" dirty="0">
              <a:solidFill>
                <a:schemeClr val="folHlink"/>
              </a:solidFill>
              <a:latin typeface="Liberation Sans" panose="020B0604020202020204"/>
            </a:endParaRPr>
          </a:p>
        </p:txBody>
      </p:sp>
      <p:sp>
        <p:nvSpPr>
          <p:cNvPr id="56326"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  </a:t>
            </a:r>
            <a:r>
              <a:rPr lang="en-US" altLang="en-US" sz="1600" b="1" i="1" dirty="0">
                <a:solidFill>
                  <a:schemeClr val="bg2"/>
                </a:solidFill>
                <a:latin typeface="Liberation Sans" panose="020B0604020202020204"/>
              </a:rPr>
              <a:t>Compare the conceptual frameworks underlying GAAP and IFRS.</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Arial" panose="020B0604020202020204" pitchFamily="34" charset="0"/>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latin typeface="Liberation Sans" panose="020B0604020202020204"/>
              </a:rPr>
              <a:t>RELEVANT FACTS</a:t>
            </a:r>
          </a:p>
        </p:txBody>
      </p:sp>
      <p:sp>
        <p:nvSpPr>
          <p:cNvPr id="349187" name="Rectangle 3"/>
          <p:cNvSpPr>
            <a:spLocks noChangeArrowheads="1"/>
          </p:cNvSpPr>
          <p:nvPr/>
        </p:nvSpPr>
        <p:spPr bwMode="auto">
          <a:xfrm>
            <a:off x="533400" y="1933575"/>
            <a:ext cx="8229600" cy="2177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just">
              <a:lnSpc>
                <a:spcPct val="115000"/>
              </a:lnSpc>
              <a:spcBef>
                <a:spcPct val="50000"/>
              </a:spcBef>
              <a:buClr>
                <a:srgbClr val="800000"/>
              </a:buClr>
              <a:buSzPct val="80000"/>
              <a:defRPr/>
            </a:pPr>
            <a:r>
              <a:rPr lang="en-US" sz="2000" b="1" dirty="0">
                <a:solidFill>
                  <a:schemeClr val="tx2">
                    <a:lumMod val="50000"/>
                  </a:schemeClr>
                </a:solidFill>
                <a:latin typeface="Liberation Sans" panose="020B0604020202020204"/>
              </a:rPr>
              <a:t>Similarities</a:t>
            </a:r>
          </a:p>
          <a:p>
            <a:pPr marL="685800" lvl="1" indent="-457200" algn="just">
              <a:lnSpc>
                <a:spcPct val="115000"/>
              </a:lnSpc>
              <a:spcBef>
                <a:spcPct val="50000"/>
              </a:spcBef>
              <a:buClr>
                <a:srgbClr val="CC0000"/>
              </a:buClr>
              <a:buSzPct val="80000"/>
              <a:buFont typeface="Wingdings" pitchFamily="2" charset="2"/>
              <a:buChar char="u"/>
              <a:defRPr/>
            </a:pPr>
            <a:r>
              <a:rPr lang="en-US" sz="1800" dirty="0" smtClean="0">
                <a:solidFill>
                  <a:schemeClr val="folHlink"/>
                </a:solidFill>
                <a:latin typeface="Liberation Sans" panose="020B0604020202020204"/>
              </a:rPr>
              <a:t>Both </a:t>
            </a:r>
            <a:r>
              <a:rPr lang="en-US" sz="1800" dirty="0">
                <a:solidFill>
                  <a:schemeClr val="folHlink"/>
                </a:solidFill>
                <a:latin typeface="Liberation Sans" panose="020B0604020202020204"/>
              </a:rPr>
              <a:t>the IASB and FASB have similar measurement principles, based on historical cost and fair value. In 2011, the Boards issued a converged standard fair value measurement so that the </a:t>
            </a:r>
            <a:r>
              <a:rPr lang="en-US" sz="1800" dirty="0" smtClean="0">
                <a:solidFill>
                  <a:schemeClr val="folHlink"/>
                </a:solidFill>
                <a:latin typeface="Liberation Sans" panose="020B0604020202020204"/>
              </a:rPr>
              <a:t>definition </a:t>
            </a:r>
            <a:r>
              <a:rPr lang="en-US" sz="1800" dirty="0">
                <a:solidFill>
                  <a:schemeClr val="folHlink"/>
                </a:solidFill>
                <a:latin typeface="Liberation Sans" panose="020B0604020202020204"/>
              </a:rPr>
              <a:t>of fair value, measurement techniques, and disclosures are the same between GAAP and IFRS when fair value is used in </a:t>
            </a:r>
            <a:r>
              <a:rPr lang="en-US" sz="1800" dirty="0" smtClean="0">
                <a:solidFill>
                  <a:schemeClr val="folHlink"/>
                </a:solidFill>
                <a:latin typeface="Liberation Sans" panose="020B0604020202020204"/>
              </a:rPr>
              <a:t>financial </a:t>
            </a:r>
            <a:r>
              <a:rPr lang="en-US" sz="1800" dirty="0">
                <a:solidFill>
                  <a:schemeClr val="folHlink"/>
                </a:solidFill>
                <a:latin typeface="Liberation Sans" panose="020B0604020202020204"/>
              </a:rPr>
              <a:t>statements.</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82461400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Arial" panose="020B0604020202020204" pitchFamily="34" charset="0"/>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latin typeface="Liberation Sans" panose="020B0604020202020204"/>
              </a:rPr>
              <a:t>RELEVANT FACTS</a:t>
            </a:r>
          </a:p>
        </p:txBody>
      </p:sp>
      <p:sp>
        <p:nvSpPr>
          <p:cNvPr id="349187" name="Rectangle 3"/>
          <p:cNvSpPr>
            <a:spLocks noChangeArrowheads="1"/>
          </p:cNvSpPr>
          <p:nvPr/>
        </p:nvSpPr>
        <p:spPr bwMode="auto">
          <a:xfrm>
            <a:off x="533400" y="1933575"/>
            <a:ext cx="8229600" cy="390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just">
              <a:lnSpc>
                <a:spcPct val="115000"/>
              </a:lnSpc>
              <a:spcBef>
                <a:spcPct val="50000"/>
              </a:spcBef>
              <a:buClr>
                <a:srgbClr val="800000"/>
              </a:buClr>
              <a:buSzPct val="80000"/>
              <a:defRPr/>
            </a:pPr>
            <a:r>
              <a:rPr lang="en-US" sz="2000" b="1" dirty="0" smtClean="0">
                <a:solidFill>
                  <a:schemeClr val="tx2">
                    <a:lumMod val="50000"/>
                  </a:schemeClr>
                </a:solidFill>
                <a:latin typeface="Liberation Sans" panose="020B0604020202020204"/>
              </a:rPr>
              <a:t>Differences</a:t>
            </a:r>
            <a:endParaRPr lang="en-US" sz="2000" b="1" dirty="0">
              <a:solidFill>
                <a:schemeClr val="tx2">
                  <a:lumMod val="50000"/>
                </a:schemeClr>
              </a:solidFill>
              <a:latin typeface="Liberation Sans" panose="020B0604020202020204"/>
            </a:endParaRPr>
          </a:p>
          <a:p>
            <a:pPr marL="685800" lvl="1" indent="-457200" algn="just">
              <a:lnSpc>
                <a:spcPct val="115000"/>
              </a:lnSpc>
              <a:spcBef>
                <a:spcPct val="50000"/>
              </a:spcBef>
              <a:buClr>
                <a:srgbClr val="CC0000"/>
              </a:buClr>
              <a:buSzPct val="80000"/>
              <a:buFont typeface="Wingdings" pitchFamily="2" charset="2"/>
              <a:buChar char="u"/>
              <a:defRPr/>
            </a:pPr>
            <a:r>
              <a:rPr lang="en-US" sz="1800" dirty="0">
                <a:solidFill>
                  <a:schemeClr val="folHlink"/>
                </a:solidFill>
                <a:latin typeface="Liberation Sans" panose="020B0604020202020204"/>
              </a:rPr>
              <a:t>Although both GAAP and IFRS are increasing the use of fair value to report assets, at this point IFRS has adopted it more broadly. As examples, under IFRS, companies can apply fair value to property, plant, and equipment; natural resources; and in some cases, intangible assets</a:t>
            </a:r>
            <a:r>
              <a:rPr lang="en-US" sz="1800" dirty="0" smtClean="0">
                <a:solidFill>
                  <a:schemeClr val="folHlink"/>
                </a:solidFill>
                <a:latin typeface="Liberation Sans" panose="020B0604020202020204"/>
              </a:rPr>
              <a:t>.</a:t>
            </a:r>
          </a:p>
          <a:p>
            <a:pPr marL="685800" lvl="1" indent="-457200" algn="just">
              <a:lnSpc>
                <a:spcPct val="115000"/>
              </a:lnSpc>
              <a:spcBef>
                <a:spcPct val="50000"/>
              </a:spcBef>
              <a:buClr>
                <a:srgbClr val="CC0000"/>
              </a:buClr>
              <a:buSzPct val="80000"/>
              <a:buFont typeface="Wingdings" pitchFamily="2" charset="2"/>
              <a:buChar char="u"/>
              <a:defRPr/>
            </a:pPr>
            <a:r>
              <a:rPr lang="en-US" sz="1800" dirty="0" smtClean="0">
                <a:solidFill>
                  <a:schemeClr val="folHlink"/>
                </a:solidFill>
                <a:latin typeface="Liberation Sans" panose="020B0604020202020204"/>
              </a:rPr>
              <a:t>GAAP </a:t>
            </a:r>
            <a:r>
              <a:rPr lang="en-US" sz="1800" dirty="0">
                <a:solidFill>
                  <a:schemeClr val="folHlink"/>
                </a:solidFill>
                <a:latin typeface="Liberation Sans" panose="020B0604020202020204"/>
              </a:rPr>
              <a:t>has a concept statement to guide estimation of fair values when market-related data is not available (Statement of Financial Accounting Concepts No. 7, “Using Cash Flow Information and Present Value in Accounting”). The IASB has not issued a similar concept statement; it has issued a fair value standard (IFRS 13) that is converged with GAAP. </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96451606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Arial" panose="020B0604020202020204" pitchFamily="34" charset="0"/>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latin typeface="Liberation Sans" panose="020B0604020202020204"/>
              </a:rPr>
              <a:t>RELEVANT FACTS</a:t>
            </a:r>
          </a:p>
        </p:txBody>
      </p:sp>
      <p:sp>
        <p:nvSpPr>
          <p:cNvPr id="349187" name="Rectangle 3"/>
          <p:cNvSpPr>
            <a:spLocks noChangeArrowheads="1"/>
          </p:cNvSpPr>
          <p:nvPr/>
        </p:nvSpPr>
        <p:spPr bwMode="auto">
          <a:xfrm>
            <a:off x="533400" y="1933575"/>
            <a:ext cx="8229600" cy="390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just">
              <a:lnSpc>
                <a:spcPct val="115000"/>
              </a:lnSpc>
              <a:spcBef>
                <a:spcPct val="50000"/>
              </a:spcBef>
              <a:buClr>
                <a:srgbClr val="800000"/>
              </a:buClr>
              <a:buSzPct val="80000"/>
              <a:defRPr/>
            </a:pPr>
            <a:r>
              <a:rPr lang="en-US" sz="2000" b="1" dirty="0" smtClean="0">
                <a:solidFill>
                  <a:schemeClr val="tx2">
                    <a:lumMod val="50000"/>
                  </a:schemeClr>
                </a:solidFill>
                <a:latin typeface="Liberation Sans" panose="020B0604020202020204"/>
              </a:rPr>
              <a:t>Differences</a:t>
            </a:r>
            <a:endParaRPr lang="en-US" sz="2000" b="1" dirty="0">
              <a:solidFill>
                <a:schemeClr val="tx2">
                  <a:lumMod val="50000"/>
                </a:schemeClr>
              </a:solidFill>
              <a:latin typeface="Liberation Sans" panose="020B0604020202020204"/>
            </a:endParaRPr>
          </a:p>
          <a:p>
            <a:pPr marL="685800" lvl="1" indent="-457200" algn="just">
              <a:lnSpc>
                <a:spcPct val="115000"/>
              </a:lnSpc>
              <a:spcBef>
                <a:spcPct val="50000"/>
              </a:spcBef>
              <a:buClr>
                <a:srgbClr val="CC0000"/>
              </a:buClr>
              <a:buSzPct val="80000"/>
              <a:buFont typeface="Wingdings" pitchFamily="2" charset="2"/>
              <a:buChar char="u"/>
              <a:defRPr/>
            </a:pPr>
            <a:r>
              <a:rPr lang="en-US" sz="1800" dirty="0" smtClean="0">
                <a:solidFill>
                  <a:schemeClr val="folHlink"/>
                </a:solidFill>
                <a:latin typeface="Liberation Sans" panose="020B0604020202020204"/>
              </a:rPr>
              <a:t>The </a:t>
            </a:r>
            <a:r>
              <a:rPr lang="en-US" sz="1800" dirty="0">
                <a:solidFill>
                  <a:schemeClr val="folHlink"/>
                </a:solidFill>
                <a:latin typeface="Liberation Sans" panose="020B0604020202020204"/>
              </a:rPr>
              <a:t>monetary unit assumption is part of each framework. However, the unit of measure will vary depending on the currency used in the country in which the company is incorporated (e.g., Chinese yuan, Japanese yen, and British pound). IFRS makes an explicit assumption that </a:t>
            </a:r>
            <a:r>
              <a:rPr lang="en-US" sz="1800" dirty="0" smtClean="0">
                <a:solidFill>
                  <a:schemeClr val="folHlink"/>
                </a:solidFill>
                <a:latin typeface="Liberation Sans" panose="020B0604020202020204"/>
              </a:rPr>
              <a:t>financial </a:t>
            </a:r>
            <a:r>
              <a:rPr lang="en-US" sz="1800" dirty="0">
                <a:solidFill>
                  <a:schemeClr val="folHlink"/>
                </a:solidFill>
                <a:latin typeface="Liberation Sans" panose="020B0604020202020204"/>
              </a:rPr>
              <a:t>statements are prepared on an accrual basis</a:t>
            </a:r>
            <a:r>
              <a:rPr lang="en-US" sz="1800" dirty="0" smtClean="0">
                <a:solidFill>
                  <a:schemeClr val="folHlink"/>
                </a:solidFill>
                <a:latin typeface="Liberation Sans" panose="020B0604020202020204"/>
              </a:rPr>
              <a:t>.</a:t>
            </a:r>
          </a:p>
          <a:p>
            <a:pPr marL="685800" lvl="1" indent="-457200" algn="just">
              <a:lnSpc>
                <a:spcPct val="115000"/>
              </a:lnSpc>
              <a:spcBef>
                <a:spcPct val="50000"/>
              </a:spcBef>
              <a:buClr>
                <a:srgbClr val="CC0000"/>
              </a:buClr>
              <a:buSzPct val="80000"/>
              <a:buFont typeface="Wingdings" pitchFamily="2" charset="2"/>
              <a:buChar char="u"/>
              <a:defRPr/>
            </a:pPr>
            <a:r>
              <a:rPr lang="en-US" sz="1800" dirty="0" smtClean="0">
                <a:solidFill>
                  <a:schemeClr val="folHlink"/>
                </a:solidFill>
                <a:latin typeface="Liberation Sans" panose="020B0604020202020204"/>
              </a:rPr>
              <a:t>The </a:t>
            </a:r>
            <a:r>
              <a:rPr lang="en-US" sz="1800" dirty="0">
                <a:solidFill>
                  <a:schemeClr val="folHlink"/>
                </a:solidFill>
                <a:latin typeface="Liberation Sans" panose="020B0604020202020204"/>
              </a:rPr>
              <a:t>economic entity assumption is also part of each framework, although some cultural differences result in differences in its application. For example, in Japan many companies have formed alliances that are so strong that they act similar to related corporate divisions although they are not actually part of the same company.</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149916212"/>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Liberation Sans" panose="020B0604020202020204"/>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t>ABOUT THE NUMBERS</a:t>
            </a:r>
          </a:p>
        </p:txBody>
      </p:sp>
      <p:sp>
        <p:nvSpPr>
          <p:cNvPr id="59395" name="Text Box 6"/>
          <p:cNvSpPr txBox="1">
            <a:spLocks noChangeArrowheads="1"/>
          </p:cNvSpPr>
          <p:nvPr/>
        </p:nvSpPr>
        <p:spPr bwMode="auto">
          <a:xfrm>
            <a:off x="533400" y="2362200"/>
            <a:ext cx="8229600" cy="36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just">
              <a:lnSpc>
                <a:spcPct val="120000"/>
              </a:lnSpc>
              <a:spcBef>
                <a:spcPct val="40000"/>
              </a:spcBef>
              <a:buSzPct val="75000"/>
            </a:pPr>
            <a:r>
              <a:rPr lang="en-US" altLang="en-US" sz="1800" dirty="0">
                <a:latin typeface="Liberation Sans" panose="020B0604020202020204"/>
              </a:rPr>
              <a:t>While the conceptual framework that underlies IFRS is very similar to that used to develop GAAP, the elements identified and their definitions under IFRS are different. The IASB elements and their definitions are as follows.</a:t>
            </a:r>
          </a:p>
          <a:p>
            <a:pPr algn="just">
              <a:lnSpc>
                <a:spcPct val="120000"/>
              </a:lnSpc>
              <a:spcBef>
                <a:spcPct val="40000"/>
              </a:spcBef>
              <a:buSzPct val="75000"/>
            </a:pPr>
            <a:r>
              <a:rPr lang="en-US" altLang="en-US" sz="1800" b="1" dirty="0">
                <a:latin typeface="Liberation Sans" panose="020B0604020202020204"/>
              </a:rPr>
              <a:t>Assets.</a:t>
            </a:r>
            <a:r>
              <a:rPr lang="en-US" altLang="en-US" sz="1800" dirty="0">
                <a:latin typeface="Liberation Sans" panose="020B0604020202020204"/>
              </a:rPr>
              <a:t> A resource controlled by the entity as a result of past events and from which future economic benefits are expected to flow to the entity.</a:t>
            </a:r>
          </a:p>
          <a:p>
            <a:pPr algn="just">
              <a:lnSpc>
                <a:spcPct val="120000"/>
              </a:lnSpc>
              <a:spcBef>
                <a:spcPct val="40000"/>
              </a:spcBef>
              <a:buSzPct val="75000"/>
            </a:pPr>
            <a:r>
              <a:rPr lang="en-US" altLang="en-US" sz="1800" b="1" dirty="0">
                <a:latin typeface="Liberation Sans" panose="020B0604020202020204"/>
              </a:rPr>
              <a:t>Liabilities.</a:t>
            </a:r>
            <a:r>
              <a:rPr lang="en-US" altLang="en-US" sz="1800" dirty="0">
                <a:latin typeface="Liberation Sans" panose="020B0604020202020204"/>
              </a:rPr>
              <a:t> A present obligation of the entity arising from past events, the settlement of which is expected to result in an outflow from the entity of resources embodying economic benefits. Liabilities may be legally enforceable via a contract or law, but need not be, i.e., they can arise due to normal business practice or customs.</a:t>
            </a:r>
          </a:p>
        </p:txBody>
      </p:sp>
      <p:sp>
        <p:nvSpPr>
          <p:cNvPr id="59396" name="Rectangle 7"/>
          <p:cNvSpPr>
            <a:spLocks noChangeArrowheads="1"/>
          </p:cNvSpPr>
          <p:nvPr/>
        </p:nvSpPr>
        <p:spPr bwMode="auto">
          <a:xfrm>
            <a:off x="533400" y="1905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000" b="1" dirty="0">
                <a:solidFill>
                  <a:schemeClr val="tx2">
                    <a:lumMod val="50000"/>
                  </a:schemeClr>
                </a:solidFill>
                <a:latin typeface="Liberation Sans" panose="020B0604020202020204"/>
              </a:rPr>
              <a:t>Financial Statement Elements</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050"/>
          <p:cNvSpPr>
            <a:spLocks noGrp="1" noChangeArrowheads="1"/>
          </p:cNvSpPr>
          <p:nvPr>
            <p:ph type="body" idx="4294967295"/>
          </p:nvPr>
        </p:nvSpPr>
        <p:spPr>
          <a:xfrm>
            <a:off x="609600" y="1981200"/>
            <a:ext cx="8077200" cy="28956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marL="0" indent="0">
              <a:lnSpc>
                <a:spcPct val="125000"/>
              </a:lnSpc>
              <a:spcBef>
                <a:spcPct val="0"/>
              </a:spcBef>
              <a:buFont typeface="Wingdings" panose="05000000000000000000" pitchFamily="2" charset="2"/>
              <a:buNone/>
              <a:defRPr/>
            </a:pPr>
            <a:r>
              <a:rPr lang="en-US" sz="2300" b="0" kern="1200" dirty="0" smtClean="0">
                <a:solidFill>
                  <a:schemeClr val="tx1"/>
                </a:solidFill>
                <a:effectLst/>
                <a:latin typeface="Liberation Sans" panose="020B0604020202020204"/>
              </a:rPr>
              <a:t>A conceptual framework underlying financial accounting is necessary because future accounting practice problems can be solved by reference to the conceptual framework and a formal standard-setting body will not be necessary.</a:t>
            </a:r>
          </a:p>
        </p:txBody>
      </p:sp>
      <p:sp>
        <p:nvSpPr>
          <p:cNvPr id="203788" name="AutoShape 2060"/>
          <p:cNvSpPr>
            <a:spLocks noChangeArrowheads="1"/>
          </p:cNvSpPr>
          <p:nvPr/>
        </p:nvSpPr>
        <p:spPr bwMode="auto">
          <a:xfrm>
            <a:off x="3581400" y="4038600"/>
            <a:ext cx="1600200" cy="609600"/>
          </a:xfrm>
          <a:prstGeom prst="flowChartAlternateProcess">
            <a:avLst/>
          </a:prstGeom>
          <a:noFill/>
          <a:ln>
            <a:noFill/>
          </a:ln>
          <a:effectLst/>
          <a:extLst>
            <a:ext uri="{909E8E84-426E-40DD-AFC4-6F175D3DCCD1}">
              <a14:hiddenFill xmlns:a14="http://schemas.microsoft.com/office/drawing/2010/main">
                <a:solidFill>
                  <a:srgbClr val="F5E56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2900" b="1" dirty="0">
                <a:solidFill>
                  <a:srgbClr val="CC0000"/>
                </a:solidFill>
                <a:latin typeface="Liberation Sans" panose="020B0604020202020204"/>
              </a:rPr>
              <a:t>False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175" name="Rectangle 1039"/>
          <p:cNvSpPr>
            <a:spLocks noChangeArrowheads="1"/>
          </p:cNvSpPr>
          <p:nvPr/>
        </p:nvSpPr>
        <p:spPr bwMode="auto">
          <a:xfrm>
            <a:off x="609600" y="1371600"/>
            <a:ext cx="47244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900" b="1" dirty="0">
                <a:solidFill>
                  <a:srgbClr val="CC0000"/>
                </a:solidFill>
                <a:latin typeface="Liberation Sans" panose="020B0604020202020204"/>
              </a:rPr>
              <a:t>Question</a:t>
            </a:r>
            <a:r>
              <a:rPr lang="en-US" altLang="en-US" sz="2900" b="1" dirty="0">
                <a:solidFill>
                  <a:srgbClr val="800000"/>
                </a:solidFill>
                <a:latin typeface="Liberation Sans" panose="020B0604020202020204"/>
              </a:rPr>
              <a:t>  </a:t>
            </a:r>
            <a:r>
              <a:rPr lang="en-US" altLang="en-US" sz="2300" dirty="0">
                <a:latin typeface="Liberation Sans" panose="020B0604020202020204"/>
              </a:rPr>
              <a:t>(true or false):</a:t>
            </a:r>
          </a:p>
        </p:txBody>
      </p:sp>
      <p:sp>
        <p:nvSpPr>
          <p:cNvPr id="8"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CONCEPTUAL FRAMEWORK</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88"/>
                                        </p:tgtEl>
                                        <p:attrNameLst>
                                          <p:attrName>style.visibility</p:attrName>
                                        </p:attrNameLst>
                                      </p:cBhvr>
                                      <p:to>
                                        <p:strVal val="visible"/>
                                      </p:to>
                                    </p:set>
                                    <p:animEffect transition="in" filter="wipe(left)">
                                      <p:cBhvr>
                                        <p:cTn id="7" dur="500"/>
                                        <p:tgtEl>
                                          <p:spTgt spid="203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4478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sz="2000" b="1">
                <a:solidFill>
                  <a:schemeClr val="tx2">
                    <a:lumMod val="50000"/>
                  </a:schemeClr>
                </a:solidFill>
                <a:latin typeface="Liberation Sans" panose="020B0604020202020204"/>
              </a:defRPr>
            </a:lvl1pPr>
            <a:lvl2pPr marL="742950" indent="-285750">
              <a:defRPr>
                <a:latin typeface="Times New Roman" panose="02020603050405020304" pitchFamily="18" charset="0"/>
              </a:defRPr>
            </a:lvl2pPr>
            <a:lvl3pPr marL="1143000" indent="-228600">
              <a:defRPr>
                <a:latin typeface="Times New Roman" panose="02020603050405020304" pitchFamily="18" charset="0"/>
              </a:defRPr>
            </a:lvl3pPr>
            <a:lvl4pPr marL="1600200" indent="-228600">
              <a:defRPr>
                <a:latin typeface="Times New Roman" panose="02020603050405020304" pitchFamily="18" charset="0"/>
              </a:defRPr>
            </a:lvl4pPr>
            <a:lvl5pPr marL="2057400" indent="-228600">
              <a:defRPr>
                <a:latin typeface="Times New Roman" panose="02020603050405020304" pitchFamily="18" charset="0"/>
              </a:defRPr>
            </a:lvl5pPr>
            <a:lvl6pPr marL="2514600" indent="-228600" algn="ctr" eaLnBrk="0" fontAlgn="base" hangingPunct="0">
              <a:spcBef>
                <a:spcPct val="0"/>
              </a:spcBef>
              <a:spcAft>
                <a:spcPct val="0"/>
              </a:spcAft>
              <a:defRPr>
                <a:latin typeface="Times New Roman" panose="02020603050405020304" pitchFamily="18" charset="0"/>
              </a:defRPr>
            </a:lvl6pPr>
            <a:lvl7pPr marL="2971800" indent="-228600" algn="ctr" eaLnBrk="0" fontAlgn="base" hangingPunct="0">
              <a:spcBef>
                <a:spcPct val="0"/>
              </a:spcBef>
              <a:spcAft>
                <a:spcPct val="0"/>
              </a:spcAft>
              <a:defRPr>
                <a:latin typeface="Times New Roman" panose="02020603050405020304" pitchFamily="18" charset="0"/>
              </a:defRPr>
            </a:lvl7pPr>
            <a:lvl8pPr marL="3429000" indent="-228600" algn="ctr" eaLnBrk="0" fontAlgn="base" hangingPunct="0">
              <a:spcBef>
                <a:spcPct val="0"/>
              </a:spcBef>
              <a:spcAft>
                <a:spcPct val="0"/>
              </a:spcAft>
              <a:defRPr>
                <a:latin typeface="Times New Roman" panose="02020603050405020304" pitchFamily="18" charset="0"/>
              </a:defRPr>
            </a:lvl8pPr>
            <a:lvl9pPr marL="3886200" indent="-228600" algn="ctr" eaLnBrk="0" fontAlgn="base" hangingPunct="0">
              <a:spcBef>
                <a:spcPct val="0"/>
              </a:spcBef>
              <a:spcAft>
                <a:spcPct val="0"/>
              </a:spcAft>
              <a:defRPr>
                <a:latin typeface="Times New Roman" panose="02020603050405020304" pitchFamily="18" charset="0"/>
              </a:defRPr>
            </a:lvl9pPr>
          </a:lstStyle>
          <a:p>
            <a:r>
              <a:rPr lang="en-US" altLang="en-US" dirty="0"/>
              <a:t>ABOUT THE NUMBERS</a:t>
            </a:r>
          </a:p>
        </p:txBody>
      </p:sp>
      <p:sp>
        <p:nvSpPr>
          <p:cNvPr id="60419" name="Text Box 4"/>
          <p:cNvSpPr txBox="1">
            <a:spLocks noChangeArrowheads="1"/>
          </p:cNvSpPr>
          <p:nvPr/>
        </p:nvSpPr>
        <p:spPr bwMode="auto">
          <a:xfrm>
            <a:off x="533400" y="2362200"/>
            <a:ext cx="8229600" cy="405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just">
              <a:lnSpc>
                <a:spcPct val="120000"/>
              </a:lnSpc>
              <a:spcBef>
                <a:spcPct val="40000"/>
              </a:spcBef>
              <a:buSzPct val="75000"/>
            </a:pPr>
            <a:r>
              <a:rPr lang="en-US" altLang="en-US" sz="1800" dirty="0">
                <a:latin typeface="Liberation Sans" panose="020B0604020202020204"/>
              </a:rPr>
              <a:t>While the conceptual framework that underlies IFRS is very similar to that used to develop GAAP, the elements identified and their definitions under IFRS are different. The IASB elements and their definitions are as follows.</a:t>
            </a:r>
          </a:p>
          <a:p>
            <a:pPr algn="just">
              <a:lnSpc>
                <a:spcPct val="120000"/>
              </a:lnSpc>
              <a:spcBef>
                <a:spcPct val="40000"/>
              </a:spcBef>
              <a:buSzPct val="75000"/>
            </a:pPr>
            <a:r>
              <a:rPr lang="en-US" altLang="en-US" sz="1800" b="1" dirty="0">
                <a:latin typeface="Liberation Sans" panose="020B0604020202020204"/>
              </a:rPr>
              <a:t>Equity.</a:t>
            </a:r>
            <a:r>
              <a:rPr lang="en-US" altLang="en-US" sz="1800" dirty="0">
                <a:latin typeface="Liberation Sans" panose="020B0604020202020204"/>
              </a:rPr>
              <a:t> A residual interest in the assets of the entity after deducting all its liabilities. </a:t>
            </a:r>
          </a:p>
          <a:p>
            <a:pPr algn="just">
              <a:lnSpc>
                <a:spcPct val="120000"/>
              </a:lnSpc>
              <a:spcBef>
                <a:spcPct val="40000"/>
              </a:spcBef>
              <a:buSzPct val="75000"/>
            </a:pPr>
            <a:r>
              <a:rPr lang="en-US" altLang="en-US" sz="1800" b="1" dirty="0">
                <a:latin typeface="Liberation Sans" panose="020B0604020202020204"/>
              </a:rPr>
              <a:t>Income.</a:t>
            </a:r>
            <a:r>
              <a:rPr lang="en-US" altLang="en-US" sz="1800" dirty="0">
                <a:latin typeface="Liberation Sans" panose="020B0604020202020204"/>
              </a:rPr>
              <a:t> Increases in economic benefits that result in increases in equity (other than those related to contributions from shareholders). Income includes both revenues (resulting from ordinary activities) and gains.</a:t>
            </a:r>
          </a:p>
          <a:p>
            <a:pPr algn="just">
              <a:lnSpc>
                <a:spcPct val="120000"/>
              </a:lnSpc>
              <a:spcBef>
                <a:spcPct val="40000"/>
              </a:spcBef>
              <a:buSzPct val="75000"/>
            </a:pPr>
            <a:r>
              <a:rPr lang="en-US" altLang="en-US" sz="1800" b="1" dirty="0">
                <a:latin typeface="Liberation Sans" panose="020B0604020202020204"/>
              </a:rPr>
              <a:t>Expenses</a:t>
            </a:r>
            <a:r>
              <a:rPr lang="en-US" altLang="en-US" sz="1800" dirty="0">
                <a:latin typeface="Liberation Sans" panose="020B0604020202020204"/>
              </a:rPr>
              <a:t>. Decreases in economic benefits that result in decreases in equity (other than those related to distributions to shareholders). Expenses includes losses that are not the result of ordinary activities.</a:t>
            </a:r>
          </a:p>
        </p:txBody>
      </p:sp>
      <p:sp>
        <p:nvSpPr>
          <p:cNvPr id="60422" name="Rectangle 7"/>
          <p:cNvSpPr>
            <a:spLocks noChangeArrowheads="1"/>
          </p:cNvSpPr>
          <p:nvPr/>
        </p:nvSpPr>
        <p:spPr bwMode="auto">
          <a:xfrm>
            <a:off x="533400" y="1905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000" b="1" dirty="0">
                <a:solidFill>
                  <a:schemeClr val="tx2">
                    <a:lumMod val="50000"/>
                  </a:schemeClr>
                </a:solidFill>
                <a:latin typeface="Liberation Sans" panose="020B0604020202020204"/>
              </a:rPr>
              <a:t>Financial Statement Elements</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33400" y="1447800"/>
            <a:ext cx="815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b="1" dirty="0" smtClean="0">
                <a:solidFill>
                  <a:schemeClr val="tx2">
                    <a:lumMod val="50000"/>
                  </a:schemeClr>
                </a:solidFill>
                <a:latin typeface="Liberation Sans" panose="020B0604020202020204"/>
              </a:rPr>
              <a:t>Conceptual Framework Work Plan</a:t>
            </a:r>
            <a:endParaRPr lang="en-US" altLang="en-US" sz="2000" b="1" dirty="0">
              <a:solidFill>
                <a:schemeClr val="tx2">
                  <a:lumMod val="50000"/>
                </a:schemeClr>
              </a:solidFill>
              <a:latin typeface="Liberation Sans" panose="020B0604020202020204"/>
            </a:endParaRPr>
          </a:p>
        </p:txBody>
      </p:sp>
      <p:sp>
        <p:nvSpPr>
          <p:cNvPr id="61443" name="Text Box 4"/>
          <p:cNvSpPr txBox="1">
            <a:spLocks noChangeArrowheads="1"/>
          </p:cNvSpPr>
          <p:nvPr/>
        </p:nvSpPr>
        <p:spPr bwMode="auto">
          <a:xfrm>
            <a:off x="533400" y="1981200"/>
            <a:ext cx="8229600" cy="2640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just">
              <a:lnSpc>
                <a:spcPct val="120000"/>
              </a:lnSpc>
              <a:spcBef>
                <a:spcPct val="40000"/>
              </a:spcBef>
              <a:buSzPct val="75000"/>
            </a:pPr>
            <a:r>
              <a:rPr lang="en-US" altLang="en-US" sz="1800" dirty="0">
                <a:latin typeface="Liberation Sans" panose="020B0604020202020204"/>
              </a:rPr>
              <a:t>Moving ahead in its stand-alone conceptual framework project, the IASB has decided that: </a:t>
            </a:r>
            <a:endParaRPr lang="en-US" altLang="en-US" sz="1800" dirty="0" smtClean="0">
              <a:latin typeface="Liberation Sans" panose="020B0604020202020204"/>
            </a:endParaRPr>
          </a:p>
          <a:p>
            <a:pPr marL="573088" indent="-346075" algn="just">
              <a:lnSpc>
                <a:spcPct val="120000"/>
              </a:lnSpc>
              <a:spcBef>
                <a:spcPct val="40000"/>
              </a:spcBef>
              <a:buSzPct val="100000"/>
              <a:buAutoNum type="arabicPeriod"/>
            </a:pPr>
            <a:r>
              <a:rPr lang="en-US" altLang="en-US" sz="1800" dirty="0" smtClean="0">
                <a:latin typeface="Liberation Sans" panose="020B0604020202020204"/>
              </a:rPr>
              <a:t>The </a:t>
            </a:r>
            <a:r>
              <a:rPr lang="en-US" altLang="en-US" sz="1800" dirty="0">
                <a:latin typeface="Liberation Sans" panose="020B0604020202020204"/>
              </a:rPr>
              <a:t>conceptual framework project should focus on elements of financial statements, reporting entity, presentation, and disclosure. </a:t>
            </a:r>
            <a:endParaRPr lang="en-US" altLang="en-US" sz="1800" dirty="0" smtClean="0">
              <a:latin typeface="Liberation Sans" panose="020B0604020202020204"/>
            </a:endParaRPr>
          </a:p>
          <a:p>
            <a:pPr marL="573088" indent="-346075" algn="just">
              <a:lnSpc>
                <a:spcPct val="120000"/>
              </a:lnSpc>
              <a:spcBef>
                <a:spcPct val="40000"/>
              </a:spcBef>
              <a:buSzPct val="100000"/>
              <a:buAutoNum type="arabicPeriod"/>
            </a:pPr>
            <a:r>
              <a:rPr lang="en-US" altLang="en-US" sz="1800" dirty="0" smtClean="0">
                <a:latin typeface="Liberation Sans" panose="020B0604020202020204"/>
              </a:rPr>
              <a:t>The </a:t>
            </a:r>
            <a:r>
              <a:rPr lang="en-US" altLang="en-US" sz="1800" dirty="0">
                <a:latin typeface="Liberation Sans" panose="020B0604020202020204"/>
              </a:rPr>
              <a:t>aim should be to work toward a single discussion paper covering all of the identified areas, rather than separate discussion papers for each area.</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sz="2000" b="1" dirty="0">
                <a:solidFill>
                  <a:schemeClr val="tx2">
                    <a:lumMod val="50000"/>
                  </a:schemeClr>
                </a:solidFill>
                <a:latin typeface="Liberation Sans" panose="020B0604020202020204"/>
              </a:rPr>
              <a:t>ON THE HORIZON</a:t>
            </a:r>
          </a:p>
        </p:txBody>
      </p:sp>
      <p:sp>
        <p:nvSpPr>
          <p:cNvPr id="61443" name="Text Box 4"/>
          <p:cNvSpPr txBox="1">
            <a:spLocks noChangeArrowheads="1"/>
          </p:cNvSpPr>
          <p:nvPr/>
        </p:nvSpPr>
        <p:spPr bwMode="auto">
          <a:xfrm>
            <a:off x="533400" y="1981200"/>
            <a:ext cx="8229600" cy="2724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just">
              <a:lnSpc>
                <a:spcPct val="120000"/>
              </a:lnSpc>
              <a:spcBef>
                <a:spcPct val="40000"/>
              </a:spcBef>
              <a:buSzPct val="75000"/>
            </a:pPr>
            <a:r>
              <a:rPr lang="en-US" altLang="en-US" sz="1800" dirty="0">
                <a:latin typeface="Liberation Sans" panose="020B0604020202020204"/>
              </a:rPr>
              <a:t>The IASB and the FASB face a difficult task in attempting to update, modify, and complete a converged conceptual framework. There are many difficult issues. For example: How do we trade off characteristics such as highly relevant information that is difficult to verify? How do we define control when we are developing a definition of an asset? Is a liability the future sacrifice itself or the obligation to make the sacrifice? Should a single measurement method, such as historical cost or fair value, be used, or does it depend on whether it is an asset or liability that is being measured?</a:t>
            </a:r>
          </a:p>
        </p:txBody>
      </p:sp>
      <p:pic>
        <p:nvPicPr>
          <p:cNvPr id="7" name="Picture 6"/>
          <p:cNvPicPr>
            <a:picLocks noChangeAspect="1"/>
          </p:cNvPicPr>
          <p:nvPr/>
        </p:nvPicPr>
        <p:blipFill>
          <a:blip r:embed="rId3"/>
          <a:stretch>
            <a:fillRect/>
          </a:stretch>
        </p:blipFill>
        <p:spPr>
          <a:xfrm>
            <a:off x="-11953" y="397716"/>
            <a:ext cx="9155954" cy="728955"/>
          </a:xfrm>
          <a:prstGeom prst="rect">
            <a:avLst/>
          </a:prstGeom>
        </p:spPr>
      </p:pic>
      <p:sp>
        <p:nvSpPr>
          <p:cNvPr id="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01331869"/>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3400" y="1981200"/>
            <a:ext cx="8077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5000"/>
              </a:spcBef>
            </a:pPr>
            <a:r>
              <a:rPr lang="en-US" altLang="en-US" sz="2000" dirty="0">
                <a:latin typeface="Liberation Sans" panose="020B0604020202020204"/>
              </a:rPr>
              <a:t>Which of the following statements about the IASB and FASB conceptual frameworks is not correct?</a:t>
            </a:r>
          </a:p>
          <a:p>
            <a:pPr lvl="1" algn="l">
              <a:lnSpc>
                <a:spcPct val="125000"/>
              </a:lnSpc>
              <a:spcBef>
                <a:spcPct val="35000"/>
              </a:spcBef>
              <a:buFontTx/>
              <a:buAutoNum type="alphaLcPeriod"/>
            </a:pPr>
            <a:r>
              <a:rPr lang="en-US" altLang="en-US" sz="2000" dirty="0">
                <a:latin typeface="Liberation Sans" panose="020B0604020202020204"/>
              </a:rPr>
              <a:t>The IASB conceptual framework does not identify the element comprehensive income.</a:t>
            </a:r>
          </a:p>
          <a:p>
            <a:pPr lvl="1" algn="l">
              <a:lnSpc>
                <a:spcPct val="125000"/>
              </a:lnSpc>
              <a:spcBef>
                <a:spcPct val="35000"/>
              </a:spcBef>
              <a:buFontTx/>
              <a:buAutoNum type="alphaLcPeriod"/>
            </a:pPr>
            <a:r>
              <a:rPr lang="en-US" altLang="en-US" sz="2000" dirty="0">
                <a:latin typeface="Liberation Sans" panose="020B0604020202020204"/>
              </a:rPr>
              <a:t>The existing IASB and FASB conceptual frameworks are organized in similar ways.</a:t>
            </a:r>
          </a:p>
          <a:p>
            <a:pPr lvl="1" algn="l">
              <a:lnSpc>
                <a:spcPct val="125000"/>
              </a:lnSpc>
              <a:spcBef>
                <a:spcPct val="35000"/>
              </a:spcBef>
              <a:buFontTx/>
              <a:buAutoNum type="alphaLcPeriod"/>
            </a:pPr>
            <a:r>
              <a:rPr lang="en-US" altLang="en-US" sz="2000" dirty="0">
                <a:latin typeface="Liberation Sans" panose="020B0604020202020204"/>
              </a:rPr>
              <a:t>The FASB and IASB agree that the objective of financial reporting is to provide useful information to investors and creditors.</a:t>
            </a:r>
          </a:p>
          <a:p>
            <a:pPr lvl="1" algn="l">
              <a:lnSpc>
                <a:spcPct val="125000"/>
              </a:lnSpc>
              <a:spcBef>
                <a:spcPct val="35000"/>
              </a:spcBef>
              <a:buFontTx/>
              <a:buAutoNum type="alphaLcPeriod"/>
            </a:pPr>
            <a:r>
              <a:rPr lang="en-US" altLang="en-US" sz="2000" dirty="0">
                <a:latin typeface="Liberation Sans" panose="020B0604020202020204"/>
              </a:rPr>
              <a:t>IFRS does not allow use of fair value as a measurement basis.</a:t>
            </a:r>
          </a:p>
        </p:txBody>
      </p:sp>
      <p:sp>
        <p:nvSpPr>
          <p:cNvPr id="6246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246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2469"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spcBef>
                <a:spcPct val="50000"/>
              </a:spcBef>
            </a:pPr>
            <a:r>
              <a:rPr lang="en-US" altLang="en-US" b="1" dirty="0">
                <a:solidFill>
                  <a:srgbClr val="CC0000"/>
                </a:solidFill>
                <a:latin typeface="Liberation Sans" panose="020B0604020202020204"/>
              </a:rPr>
              <a:t>IFRS SELF-TEST QUESTION</a:t>
            </a:r>
          </a:p>
        </p:txBody>
      </p:sp>
      <p:sp>
        <p:nvSpPr>
          <p:cNvPr id="10" name="Notched Right Arrow 9"/>
          <p:cNvSpPr/>
          <p:nvPr/>
        </p:nvSpPr>
        <p:spPr bwMode="auto">
          <a:xfrm>
            <a:off x="228600" y="587800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5000"/>
              </a:spcBef>
            </a:pPr>
            <a:r>
              <a:rPr lang="en-US" altLang="en-US" sz="2000" dirty="0">
                <a:latin typeface="Liberation Sans" panose="020B0604020202020204"/>
              </a:rPr>
              <a:t>Which of the following statements is false?</a:t>
            </a:r>
          </a:p>
          <a:p>
            <a:pPr lvl="1" algn="l">
              <a:lnSpc>
                <a:spcPct val="125000"/>
              </a:lnSpc>
              <a:spcBef>
                <a:spcPct val="35000"/>
              </a:spcBef>
              <a:buFontTx/>
              <a:buAutoNum type="alphaLcPeriod"/>
            </a:pPr>
            <a:r>
              <a:rPr lang="en-US" altLang="en-US" sz="2000" dirty="0">
                <a:latin typeface="Liberation Sans" panose="020B0604020202020204"/>
              </a:rPr>
              <a:t>The monetary unit assumption is used under IFRS.</a:t>
            </a:r>
          </a:p>
          <a:p>
            <a:pPr lvl="1" algn="l">
              <a:lnSpc>
                <a:spcPct val="125000"/>
              </a:lnSpc>
              <a:spcBef>
                <a:spcPct val="35000"/>
              </a:spcBef>
              <a:buFontTx/>
              <a:buAutoNum type="alphaLcPeriod"/>
            </a:pPr>
            <a:r>
              <a:rPr lang="en-US" altLang="en-US" sz="2000" dirty="0">
                <a:latin typeface="Liberation Sans" panose="020B0604020202020204"/>
              </a:rPr>
              <a:t>Under IFRS, companies may use fair value for property, plant, and equipment.</a:t>
            </a:r>
          </a:p>
          <a:p>
            <a:pPr lvl="1" algn="l">
              <a:lnSpc>
                <a:spcPct val="125000"/>
              </a:lnSpc>
              <a:spcBef>
                <a:spcPct val="35000"/>
              </a:spcBef>
              <a:buFontTx/>
              <a:buAutoNum type="alphaLcPeriod"/>
            </a:pPr>
            <a:r>
              <a:rPr lang="en-US" altLang="en-US" sz="2000" dirty="0">
                <a:latin typeface="Liberation Sans" panose="020B0604020202020204"/>
              </a:rPr>
              <a:t>The FASB and IASB are working on a joint conceptual framework project.</a:t>
            </a:r>
          </a:p>
          <a:p>
            <a:pPr lvl="1" algn="l">
              <a:lnSpc>
                <a:spcPct val="125000"/>
              </a:lnSpc>
              <a:spcBef>
                <a:spcPct val="35000"/>
              </a:spcBef>
              <a:buFontTx/>
              <a:buAutoNum type="alphaLcPeriod"/>
            </a:pPr>
            <a:r>
              <a:rPr lang="en-US" altLang="en-US" sz="2000" dirty="0">
                <a:latin typeface="Liberation Sans" panose="020B0604020202020204"/>
              </a:rPr>
              <a:t>Under IFRS, there are the same number of financial statement elements as in GAAP.</a:t>
            </a:r>
          </a:p>
        </p:txBody>
      </p:sp>
      <p:sp>
        <p:nvSpPr>
          <p:cNvPr id="63491"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3492"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3493" name="Text Box 9"/>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b="1">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IFRS SELF-TEST QUESTION</a:t>
            </a:r>
          </a:p>
        </p:txBody>
      </p:sp>
      <p:sp>
        <p:nvSpPr>
          <p:cNvPr id="10" name="Notched Right Arrow 9"/>
          <p:cNvSpPr/>
          <p:nvPr/>
        </p:nvSpPr>
        <p:spPr bwMode="auto">
          <a:xfrm>
            <a:off x="228600" y="47244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1981200"/>
            <a:ext cx="8077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25000"/>
              </a:lnSpc>
              <a:spcBef>
                <a:spcPct val="35000"/>
              </a:spcBef>
            </a:pPr>
            <a:r>
              <a:rPr lang="en-US" altLang="en-US" sz="2000" dirty="0">
                <a:latin typeface="Liberation Sans" panose="020B0604020202020204"/>
              </a:rPr>
              <a:t>The issues that the FASB and IASB must address in developing a common conceptual framework include all of the following except:</a:t>
            </a:r>
          </a:p>
          <a:p>
            <a:pPr lvl="1" algn="l">
              <a:lnSpc>
                <a:spcPct val="125000"/>
              </a:lnSpc>
              <a:spcBef>
                <a:spcPct val="35000"/>
              </a:spcBef>
              <a:buFontTx/>
              <a:buAutoNum type="alphaLcPeriod"/>
            </a:pPr>
            <a:r>
              <a:rPr lang="en-US" altLang="en-US" sz="2000" dirty="0">
                <a:latin typeface="Liberation Sans" panose="020B0604020202020204"/>
              </a:rPr>
              <a:t>Should the characteristic of relevance be traded-off in favor of information that is verifiable?</a:t>
            </a:r>
          </a:p>
          <a:p>
            <a:pPr lvl="1" algn="l">
              <a:lnSpc>
                <a:spcPct val="125000"/>
              </a:lnSpc>
              <a:spcBef>
                <a:spcPct val="35000"/>
              </a:spcBef>
              <a:buFontTx/>
              <a:buAutoNum type="alphaLcPeriod"/>
            </a:pPr>
            <a:r>
              <a:rPr lang="en-US" altLang="en-US" sz="2000" dirty="0">
                <a:latin typeface="Liberation Sans" panose="020B0604020202020204"/>
              </a:rPr>
              <a:t>Should a single measurement method be used?</a:t>
            </a:r>
          </a:p>
          <a:p>
            <a:pPr lvl="1" algn="l">
              <a:lnSpc>
                <a:spcPct val="125000"/>
              </a:lnSpc>
              <a:spcBef>
                <a:spcPct val="35000"/>
              </a:spcBef>
              <a:buFontTx/>
              <a:buAutoNum type="alphaLcPeriod"/>
            </a:pPr>
            <a:r>
              <a:rPr lang="en-US" altLang="en-US" sz="2000" dirty="0">
                <a:latin typeface="Liberation Sans" panose="020B0604020202020204"/>
              </a:rPr>
              <a:t>Should the common framework lead to standards that are principles-based or rules-based?</a:t>
            </a:r>
          </a:p>
          <a:p>
            <a:pPr lvl="1" algn="l">
              <a:lnSpc>
                <a:spcPct val="125000"/>
              </a:lnSpc>
              <a:spcBef>
                <a:spcPct val="35000"/>
              </a:spcBef>
              <a:buFontTx/>
              <a:buAutoNum type="alphaLcPeriod"/>
            </a:pPr>
            <a:r>
              <a:rPr lang="en-US" altLang="en-US" sz="2000" dirty="0">
                <a:latin typeface="Liberation Sans" panose="020B0604020202020204"/>
              </a:rPr>
              <a:t>Should the role of financial reporting focus on </a:t>
            </a:r>
            <a:r>
              <a:rPr lang="en-US" altLang="en-US" sz="2000" dirty="0" smtClean="0">
                <a:latin typeface="Liberation Sans" panose="020B0604020202020204"/>
              </a:rPr>
              <a:t>internal decision-making </a:t>
            </a:r>
            <a:r>
              <a:rPr lang="en-US" altLang="en-US" sz="2000" dirty="0">
                <a:latin typeface="Liberation Sans" panose="020B0604020202020204"/>
              </a:rPr>
              <a:t>as well as providing information to assist users in decision-making?</a:t>
            </a:r>
          </a:p>
        </p:txBody>
      </p:sp>
      <p:sp>
        <p:nvSpPr>
          <p:cNvPr id="6451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451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endParaRPr lang="en-US" altLang="en-US" dirty="0">
              <a:latin typeface="Liberation Sans" panose="020B0604020202020204"/>
            </a:endParaRPr>
          </a:p>
        </p:txBody>
      </p:sp>
      <p:sp>
        <p:nvSpPr>
          <p:cNvPr id="64517" name="Text Box 8"/>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defRPr b="1">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IFRS SELF-TEST QUESTION</a:t>
            </a:r>
          </a:p>
        </p:txBody>
      </p:sp>
      <p:sp>
        <p:nvSpPr>
          <p:cNvPr id="10" name="Notched Right Arrow 9"/>
          <p:cNvSpPr/>
          <p:nvPr/>
        </p:nvSpPr>
        <p:spPr bwMode="auto">
          <a:xfrm>
            <a:off x="228600" y="511600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a:endParaRPr>
          </a:p>
        </p:txBody>
      </p:sp>
      <p:pic>
        <p:nvPicPr>
          <p:cNvPr id="11" name="Picture 10"/>
          <p:cNvPicPr>
            <a:picLocks noChangeAspect="1"/>
          </p:cNvPicPr>
          <p:nvPr/>
        </p:nvPicPr>
        <p:blipFill>
          <a:blip r:embed="rId3"/>
          <a:stretch>
            <a:fillRect/>
          </a:stretch>
        </p:blipFill>
        <p:spPr>
          <a:xfrm>
            <a:off x="-11953" y="397716"/>
            <a:ext cx="9155954" cy="728955"/>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84690603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2" name="Rectangle 1"/>
          <p:cNvSpPr/>
          <p:nvPr/>
        </p:nvSpPr>
        <p:spPr>
          <a:xfrm>
            <a:off x="381000" y="990600"/>
            <a:ext cx="8382000" cy="5410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900" dirty="0">
                <a:latin typeface="Liberation Sans" panose="020B0604020202020204"/>
              </a:rPr>
              <a:t>The need for a conceptual framework is highlighted by accounting scandals such as those at </a:t>
            </a:r>
            <a:r>
              <a:rPr lang="en-US" sz="1900" b="1" dirty="0">
                <a:solidFill>
                  <a:srgbClr val="CC0000"/>
                </a:solidFill>
                <a:latin typeface="Liberation Sans" panose="020B0604020202020204"/>
              </a:rPr>
              <a:t>Enron</a:t>
            </a:r>
            <a:r>
              <a:rPr lang="en-US" sz="1900" dirty="0">
                <a:latin typeface="Liberation Sans" panose="020B0604020202020204"/>
              </a:rPr>
              <a:t> and </a:t>
            </a:r>
            <a:r>
              <a:rPr lang="en-US" sz="1900" b="1" dirty="0">
                <a:solidFill>
                  <a:srgbClr val="CC0000"/>
                </a:solidFill>
                <a:latin typeface="Liberation Sans" panose="020B0604020202020204"/>
              </a:rPr>
              <a:t>Lehman</a:t>
            </a:r>
            <a:r>
              <a:rPr lang="en-US" sz="1900" dirty="0">
                <a:latin typeface="Liberation Sans" panose="020B0604020202020204"/>
              </a:rPr>
              <a:t> </a:t>
            </a:r>
            <a:r>
              <a:rPr lang="en-US" sz="1900" b="1" dirty="0">
                <a:solidFill>
                  <a:srgbClr val="CC0000"/>
                </a:solidFill>
                <a:latin typeface="Liberation Sans" panose="020B0604020202020204"/>
              </a:rPr>
              <a:t>Brothers</a:t>
            </a:r>
            <a:r>
              <a:rPr lang="en-US" sz="1900" dirty="0">
                <a:latin typeface="Liberation Sans" panose="020B0604020202020204"/>
              </a:rPr>
              <a:t>. To restore public confidence in the financial reporting process, many have argued that regulators should move toward principles-based rules. They believe that companies exploited the detailed provisions in rules-based pronouncements to manage accounting reports, rather than report the economic substance of transactions. For example, many of the off–balance-sheet arrangements of Enron avoided transparent reporting by barely achieving 3 percent outside equity </a:t>
            </a:r>
            <a:r>
              <a:rPr lang="en-US" sz="1900" dirty="0" smtClean="0">
                <a:latin typeface="Liberation Sans" panose="020B0604020202020204"/>
              </a:rPr>
              <a:t>ownership, a </a:t>
            </a:r>
            <a:r>
              <a:rPr lang="en-US" sz="1900" dirty="0">
                <a:latin typeface="Liberation Sans" panose="020B0604020202020204"/>
              </a:rPr>
              <a:t>requirement in an obscure accounting rule interpretation. Enron’s financial engineers were able to structure transactions to achieve a desired accounting treatment, even if that accounting treatment did not reflect the </a:t>
            </a:r>
            <a:r>
              <a:rPr lang="en-US" sz="1900" dirty="0" smtClean="0">
                <a:latin typeface="Liberation Sans" panose="020B0604020202020204"/>
              </a:rPr>
              <a:t>transaction’s true </a:t>
            </a:r>
            <a:r>
              <a:rPr lang="en-US" sz="1900" dirty="0">
                <a:latin typeface="Liberation Sans" panose="020B0604020202020204"/>
              </a:rPr>
              <a:t>nature. Under principles-based rules, hopefully top management’s financial reporting focus will shift from demonstrating compliance with rules to demonstrating that a company has attained the objective of financial reporting.</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WHAT’S YOUR PRINCIPLE?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9600" y="1371600"/>
            <a:ext cx="8077200" cy="835613"/>
          </a:xfrm>
          <a:prstGeom prst="rect">
            <a:avLst/>
          </a:prstGeom>
          <a:solidFill>
            <a:schemeClr val="bg1"/>
          </a:solidFill>
          <a:ln>
            <a:noFill/>
          </a:ln>
          <a:effectLst/>
          <a:extLst>
            <a:ext uri="{91240B29-F687-4F45-9708-019B960494DF}">
              <a14:hiddenLine xmlns:a14="http://schemas.microsoft.com/office/drawing/2010/main" w="381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5000"/>
              </a:lnSpc>
              <a:spcBef>
                <a:spcPct val="30000"/>
              </a:spcBef>
              <a:buSzPct val="80000"/>
            </a:pPr>
            <a:r>
              <a:rPr lang="en-US" altLang="en-US" sz="2100" dirty="0">
                <a:latin typeface="Liberation Sans" panose="020B0604020202020204"/>
              </a:rPr>
              <a:t>The </a:t>
            </a:r>
            <a:r>
              <a:rPr lang="en-US" altLang="en-US" sz="2100" b="1" dirty="0">
                <a:latin typeface="Liberation Sans" panose="020B0604020202020204"/>
              </a:rPr>
              <a:t>FASB</a:t>
            </a:r>
            <a:r>
              <a:rPr lang="en-US" altLang="en-US" sz="2100" dirty="0">
                <a:latin typeface="Liberation Sans" panose="020B0604020202020204"/>
              </a:rPr>
              <a:t> has issued seven </a:t>
            </a:r>
            <a:r>
              <a:rPr lang="en-US" altLang="en-US" sz="2100" b="1" dirty="0">
                <a:latin typeface="Liberation Sans" panose="020B0604020202020204"/>
              </a:rPr>
              <a:t>Statements of Financial Accounting Concepts</a:t>
            </a:r>
            <a:r>
              <a:rPr lang="en-US" altLang="en-US" sz="2100" dirty="0">
                <a:latin typeface="Liberation Sans" panose="020B0604020202020204"/>
              </a:rPr>
              <a:t> (SFAC) for business enterprises.</a:t>
            </a:r>
          </a:p>
        </p:txBody>
      </p:sp>
      <p:sp>
        <p:nvSpPr>
          <p:cNvPr id="215044"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3200" kern="1200" dirty="0" smtClean="0">
                <a:solidFill>
                  <a:srgbClr val="7030A0"/>
                </a:solidFill>
                <a:effectLst/>
                <a:latin typeface="Liberation Sans" panose="020B0604020202020204"/>
                <a:ea typeface="+mn-ea"/>
                <a:cs typeface="+mn-cs"/>
              </a:rPr>
              <a:t>Development of Conceptual Framework</a:t>
            </a:r>
          </a:p>
        </p:txBody>
      </p:sp>
      <p:sp>
        <p:nvSpPr>
          <p:cNvPr id="10244" name="Text Box 5"/>
          <p:cNvSpPr txBox="1">
            <a:spLocks noChangeArrowheads="1"/>
          </p:cNvSpPr>
          <p:nvPr/>
        </p:nvSpPr>
        <p:spPr bwMode="auto">
          <a:xfrm>
            <a:off x="609600" y="2286000"/>
            <a:ext cx="8382000" cy="426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97025" indent="-1597025">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1000"/>
              </a:lnSpc>
              <a:spcBef>
                <a:spcPct val="40000"/>
              </a:spcBef>
              <a:buSzPct val="80000"/>
            </a:pPr>
            <a:r>
              <a:rPr lang="en-US" altLang="en-US" sz="1800" b="1" dirty="0">
                <a:latin typeface="Liberation Sans" panose="020B0604020202020204"/>
              </a:rPr>
              <a:t>SFAC No.1</a:t>
            </a:r>
            <a:r>
              <a:rPr lang="en-US" altLang="en-US" sz="1800" dirty="0">
                <a:latin typeface="Liberation Sans" panose="020B0604020202020204"/>
              </a:rPr>
              <a:t> -	Objectives of Financial Reporting (superseded by SFAC No. 8)</a:t>
            </a:r>
          </a:p>
          <a:p>
            <a:pPr algn="l">
              <a:lnSpc>
                <a:spcPct val="111000"/>
              </a:lnSpc>
              <a:spcBef>
                <a:spcPct val="40000"/>
              </a:spcBef>
              <a:buSzPct val="80000"/>
            </a:pPr>
            <a:r>
              <a:rPr lang="en-US" altLang="en-US" sz="1800" b="1" dirty="0">
                <a:latin typeface="Liberation Sans" panose="020B0604020202020204"/>
              </a:rPr>
              <a:t>SFAC No.2</a:t>
            </a:r>
            <a:r>
              <a:rPr lang="en-US" altLang="en-US" sz="1800" dirty="0">
                <a:latin typeface="Liberation Sans" panose="020B0604020202020204"/>
              </a:rPr>
              <a:t> - 	Qualitative Characteristics of Accounting Information. (superseded by SFAC No. 8)</a:t>
            </a:r>
          </a:p>
          <a:p>
            <a:pPr algn="l">
              <a:lnSpc>
                <a:spcPct val="111000"/>
              </a:lnSpc>
              <a:spcBef>
                <a:spcPct val="40000"/>
              </a:spcBef>
              <a:buSzPct val="80000"/>
            </a:pPr>
            <a:r>
              <a:rPr lang="en-US" altLang="en-US" sz="1800" b="1" dirty="0">
                <a:latin typeface="Liberation Sans" panose="020B0604020202020204"/>
              </a:rPr>
              <a:t>SFAC No.3</a:t>
            </a:r>
            <a:r>
              <a:rPr lang="en-US" altLang="en-US" sz="1800" dirty="0">
                <a:latin typeface="Liberation Sans" panose="020B0604020202020204"/>
              </a:rPr>
              <a:t> - 	Elements of Financial Statements. (superseded by SFAC No. 6)</a:t>
            </a:r>
          </a:p>
          <a:p>
            <a:pPr algn="l">
              <a:lnSpc>
                <a:spcPct val="111000"/>
              </a:lnSpc>
              <a:spcBef>
                <a:spcPct val="40000"/>
              </a:spcBef>
              <a:buSzPct val="80000"/>
            </a:pPr>
            <a:r>
              <a:rPr lang="en-US" altLang="en-US" sz="1800" b="1" dirty="0">
                <a:latin typeface="Liberation Sans" panose="020B0604020202020204"/>
              </a:rPr>
              <a:t>SFAC No.5</a:t>
            </a:r>
            <a:r>
              <a:rPr lang="en-US" altLang="en-US" sz="1800" dirty="0">
                <a:latin typeface="Liberation Sans" panose="020B0604020202020204"/>
              </a:rPr>
              <a:t> -	Recognition and Measurement in Financial Statements. </a:t>
            </a:r>
          </a:p>
          <a:p>
            <a:pPr algn="l">
              <a:lnSpc>
                <a:spcPct val="111000"/>
              </a:lnSpc>
              <a:spcBef>
                <a:spcPct val="40000"/>
              </a:spcBef>
              <a:buSzPct val="80000"/>
            </a:pPr>
            <a:r>
              <a:rPr lang="en-US" altLang="en-US" sz="1800" b="1" dirty="0">
                <a:latin typeface="Liberation Sans" panose="020B0604020202020204"/>
              </a:rPr>
              <a:t>SFAC No.6</a:t>
            </a:r>
            <a:r>
              <a:rPr lang="en-US" altLang="en-US" sz="1800" dirty="0">
                <a:latin typeface="Liberation Sans" panose="020B0604020202020204"/>
              </a:rPr>
              <a:t> - 	Elements of Financial Statements (replaces SFAC No. 3).</a:t>
            </a:r>
          </a:p>
          <a:p>
            <a:pPr algn="l">
              <a:lnSpc>
                <a:spcPct val="111000"/>
              </a:lnSpc>
              <a:spcBef>
                <a:spcPct val="40000"/>
              </a:spcBef>
              <a:buSzPct val="80000"/>
            </a:pPr>
            <a:r>
              <a:rPr lang="en-US" altLang="en-US" sz="1800" b="1" dirty="0">
                <a:latin typeface="Liberation Sans" panose="020B0604020202020204"/>
              </a:rPr>
              <a:t>SFAC No.7</a:t>
            </a:r>
            <a:r>
              <a:rPr lang="en-US" altLang="en-US" sz="1800" dirty="0">
                <a:latin typeface="Liberation Sans" panose="020B0604020202020204"/>
              </a:rPr>
              <a:t> -	Using Cash Flow Information and Present Value in Accounting Measurements.</a:t>
            </a:r>
          </a:p>
          <a:p>
            <a:pPr algn="l">
              <a:lnSpc>
                <a:spcPct val="111000"/>
              </a:lnSpc>
              <a:spcBef>
                <a:spcPct val="40000"/>
              </a:spcBef>
              <a:buSzPct val="80000"/>
            </a:pPr>
            <a:r>
              <a:rPr lang="en-US" altLang="en-US" sz="1800" b="1" dirty="0">
                <a:latin typeface="Liberation Sans" panose="020B0604020202020204"/>
              </a:rPr>
              <a:t>SFAC No.8</a:t>
            </a:r>
            <a:r>
              <a:rPr lang="en-US" altLang="en-US" sz="1800" dirty="0">
                <a:latin typeface="Liberation Sans" panose="020B0604020202020204"/>
              </a:rPr>
              <a:t> - 	The Objective of General Purpose Financial Reporting and Qualitative Characteristics of Useful Financial Information (replaces SFAC No. 1 and No. 2)</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1266" name="Text Box 3"/>
          <p:cNvSpPr txBox="1">
            <a:spLocks noChangeArrowheads="1"/>
          </p:cNvSpPr>
          <p:nvPr/>
        </p:nvSpPr>
        <p:spPr bwMode="auto">
          <a:xfrm>
            <a:off x="609600" y="2363956"/>
            <a:ext cx="5257800" cy="297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anose="030F0702030302020204" pitchFamily="66" charset="0"/>
              </a:defRPr>
            </a:lvl1pPr>
            <a:lvl2pPr marL="685800" indent="-45720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lvl="1" algn="l">
              <a:lnSpc>
                <a:spcPct val="125000"/>
              </a:lnSpc>
              <a:spcBef>
                <a:spcPct val="50000"/>
              </a:spcBef>
              <a:buClr>
                <a:srgbClr val="CC0000"/>
              </a:buClr>
              <a:buSzPct val="80000"/>
              <a:buFont typeface="Wingdings" panose="05000000000000000000" pitchFamily="2" charset="2"/>
              <a:buChar char="u"/>
            </a:pPr>
            <a:r>
              <a:rPr lang="en-US" altLang="en-US" sz="2200" b="1" dirty="0">
                <a:latin typeface="Liberation Sans" panose="020B0604020202020204"/>
              </a:rPr>
              <a:t>First Level </a:t>
            </a:r>
            <a:r>
              <a:rPr lang="en-US" altLang="en-US" sz="2200" dirty="0">
                <a:latin typeface="Liberation Sans" panose="020B0604020202020204"/>
              </a:rPr>
              <a:t>= Basic Objectives</a:t>
            </a:r>
          </a:p>
          <a:p>
            <a:pPr lvl="1" algn="l">
              <a:lnSpc>
                <a:spcPct val="125000"/>
              </a:lnSpc>
              <a:spcBef>
                <a:spcPct val="50000"/>
              </a:spcBef>
              <a:buClr>
                <a:srgbClr val="CC0000"/>
              </a:buClr>
              <a:buSzPct val="80000"/>
              <a:buFont typeface="Wingdings" panose="05000000000000000000" pitchFamily="2" charset="2"/>
              <a:buChar char="u"/>
            </a:pPr>
            <a:r>
              <a:rPr lang="en-US" altLang="en-US" sz="2200" b="1" dirty="0">
                <a:latin typeface="Liberation Sans" panose="020B0604020202020204"/>
              </a:rPr>
              <a:t>Second Level</a:t>
            </a:r>
            <a:r>
              <a:rPr lang="en-US" altLang="en-US" sz="2200" dirty="0">
                <a:latin typeface="Liberation Sans" panose="020B0604020202020204"/>
              </a:rPr>
              <a:t> = Qualitative Characteristics and Elements</a:t>
            </a:r>
          </a:p>
          <a:p>
            <a:pPr lvl="1" algn="l">
              <a:lnSpc>
                <a:spcPct val="125000"/>
              </a:lnSpc>
              <a:spcBef>
                <a:spcPct val="50000"/>
              </a:spcBef>
              <a:buClr>
                <a:srgbClr val="CC0000"/>
              </a:buClr>
              <a:buSzPct val="80000"/>
              <a:buFont typeface="Wingdings" panose="05000000000000000000" pitchFamily="2" charset="2"/>
              <a:buChar char="u"/>
            </a:pPr>
            <a:r>
              <a:rPr lang="en-US" altLang="en-US" sz="2200" b="1" dirty="0">
                <a:latin typeface="Liberation Sans" panose="020B0604020202020204"/>
              </a:rPr>
              <a:t>Third Level</a:t>
            </a:r>
            <a:r>
              <a:rPr lang="en-US" altLang="en-US" sz="2200" dirty="0">
                <a:latin typeface="Liberation Sans" panose="020B0604020202020204"/>
              </a:rPr>
              <a:t> = Recognition, Measurement, and Disclosure Concepts.</a:t>
            </a:r>
          </a:p>
        </p:txBody>
      </p:sp>
      <p:sp>
        <p:nvSpPr>
          <p:cNvPr id="11268" name="Text Box 10"/>
          <p:cNvSpPr txBox="1">
            <a:spLocks noChangeArrowheads="1"/>
          </p:cNvSpPr>
          <p:nvPr/>
        </p:nvSpPr>
        <p:spPr bwMode="auto">
          <a:xfrm>
            <a:off x="609600" y="1371600"/>
            <a:ext cx="510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r>
              <a:rPr lang="en-US" altLang="en-US" sz="2800" b="1" dirty="0">
                <a:solidFill>
                  <a:srgbClr val="7030A0"/>
                </a:solidFill>
                <a:latin typeface="Liberation Sans" panose="020B0604020202020204"/>
              </a:rPr>
              <a:t>Overview of the  Conceptual Framework</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9" name="Rectangle 2"/>
          <p:cNvSpPr txBox="1">
            <a:spLocks noChangeArrowheads="1"/>
          </p:cNvSpPr>
          <p:nvPr/>
        </p:nvSpPr>
        <p:spPr bwMode="auto">
          <a:xfrm>
            <a:off x="6096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a:lstStyle>
          <a:p>
            <a:pPr>
              <a:defRPr/>
            </a:pPr>
            <a:r>
              <a:rPr lang="en-US" sz="3200" dirty="0" smtClean="0">
                <a:solidFill>
                  <a:schemeClr val="tx2">
                    <a:lumMod val="50000"/>
                  </a:schemeClr>
                </a:solidFill>
                <a:effectLst/>
                <a:latin typeface="Liberation Sans" panose="020B0604020202020204"/>
                <a:ea typeface="+mn-ea"/>
                <a:cs typeface="+mn-cs"/>
              </a:rPr>
              <a:t>CONCEPTUAL FRAMEWORK</a:t>
            </a:r>
          </a:p>
        </p:txBody>
      </p:sp>
      <p:pic>
        <p:nvPicPr>
          <p:cNvPr id="2" name="Picture 1"/>
          <p:cNvPicPr>
            <a:picLocks noChangeAspect="1"/>
          </p:cNvPicPr>
          <p:nvPr/>
        </p:nvPicPr>
        <p:blipFill>
          <a:blip r:embed="rId3"/>
          <a:stretch>
            <a:fillRect/>
          </a:stretch>
        </p:blipFill>
        <p:spPr>
          <a:xfrm>
            <a:off x="5996880" y="1371866"/>
            <a:ext cx="2418869" cy="5023345"/>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5095</TotalTime>
  <Pages>43</Pages>
  <Words>4497</Words>
  <Application>Microsoft Office PowerPoint</Application>
  <PresentationFormat>On-screen Show (4:3)</PresentationFormat>
  <Paragraphs>419</Paragraphs>
  <Slides>66</Slides>
  <Notes>65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movnglnc</vt:lpstr>
      <vt:lpstr>PowerPoint Presentation</vt:lpstr>
      <vt:lpstr>PowerPoint Presentation</vt:lpstr>
      <vt:lpstr>LEARNING OBJECTIVES</vt:lpstr>
      <vt:lpstr>PowerPoint Presentation</vt:lpstr>
      <vt:lpstr>PowerPoint Presentation</vt:lpstr>
      <vt:lpstr>PowerPoint Presentation</vt:lpstr>
      <vt:lpstr>PowerPoint Presentation</vt:lpstr>
      <vt:lpstr>Development of Conceptual Framework</vt:lpstr>
      <vt:lpstr>PowerPoint Presentation</vt:lpstr>
      <vt:lpstr>PowerPoint Presentation</vt:lpstr>
      <vt:lpstr>PowerPoint Presentation</vt:lpstr>
      <vt:lpstr>LEARNING OBJECTIVES</vt:lpstr>
      <vt:lpstr>FIRST LEVEL: BASIC OBJECTIVES</vt:lpstr>
      <vt:lpstr>PowerPoint Presentation</vt:lpstr>
      <vt:lpstr>LEARNING OBJECTIVES</vt:lpstr>
      <vt:lpstr>SECOND LEVEL: FUNDAMENTAL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LEARNING OBJECTIVES</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Costantini, Rebecca - Hoboken</cp:lastModifiedBy>
  <cp:revision>621</cp:revision>
  <cp:lastPrinted>1999-09-16T17:08:20Z</cp:lastPrinted>
  <dcterms:created xsi:type="dcterms:W3CDTF">1997-03-28T18:03:02Z</dcterms:created>
  <dcterms:modified xsi:type="dcterms:W3CDTF">2016-02-02T19:47:53Z</dcterms:modified>
</cp:coreProperties>
</file>