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75" r:id="rId11"/>
    <p:sldId id="277" r:id="rId12"/>
    <p:sldId id="271" r:id="rId13"/>
    <p:sldId id="272" r:id="rId14"/>
    <p:sldId id="288" r:id="rId15"/>
    <p:sldId id="285" r:id="rId16"/>
    <p:sldId id="273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FF33"/>
    <a:srgbClr val="008000"/>
    <a:srgbClr val="FF9966"/>
    <a:srgbClr val="FF7C80"/>
    <a:srgbClr val="FF0000"/>
    <a:srgbClr val="0A3777"/>
    <a:srgbClr val="3249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50.1.1.95\groups\RESEARCH\Report%20to%20the%20Nations\2012%20RTN\Data%20analysis\Costs%20and%20schemes%20201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50.1.1.95\groups\RESEARCH\Report%20to%20the%20Nations\2012%20RTN\Data%20analysis\Costs%20and%20schemes%202012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1"/>
          <c:order val="0"/>
          <c:cat>
            <c:strRef>
              <c:f>'[Costs and schemes 2012.xlsx]Cash (FOR POFE, CFH)'!$A$3:$A$5</c:f>
              <c:strCache>
                <c:ptCount val="3"/>
                <c:pt idx="0">
                  <c:v>Cash Larceny</c:v>
                </c:pt>
                <c:pt idx="1">
                  <c:v>Skimming </c:v>
                </c:pt>
                <c:pt idx="2">
                  <c:v>Fraudulent Disbursements</c:v>
                </c:pt>
              </c:strCache>
            </c:strRef>
          </c:cat>
          <c:val>
            <c:numRef>
              <c:f>'[Costs and schemes 2012.xlsx]Cash (FOR POFE, CFH)'!$D$3:$D$5</c:f>
              <c:numCache>
                <c:formatCode>0.0%</c:formatCode>
                <c:ptCount val="3"/>
                <c:pt idx="0">
                  <c:v>0.15384615384615413</c:v>
                </c:pt>
                <c:pt idx="1">
                  <c:v>0.20546558704453441</c:v>
                </c:pt>
                <c:pt idx="2">
                  <c:v>0.65182186234818063</c:v>
                </c:pt>
              </c:numCache>
            </c:numRef>
          </c:val>
        </c:ser>
        <c:dLbls>
          <c:showVal val="1"/>
        </c:dLbls>
        <c:axId val="103851136"/>
        <c:axId val="106041344"/>
      </c:barChart>
      <c:catAx>
        <c:axId val="103851136"/>
        <c:scaling>
          <c:orientation val="minMax"/>
        </c:scaling>
        <c:axPos val="l"/>
        <c:numFmt formatCode="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6041344"/>
        <c:crosses val="autoZero"/>
        <c:auto val="1"/>
        <c:lblAlgn val="ctr"/>
        <c:lblOffset val="100"/>
      </c:catAx>
      <c:valAx>
        <c:axId val="106041344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of Cash Schemes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3851136"/>
        <c:crosses val="autoZero"/>
        <c:crossBetween val="between"/>
        <c:majorUnit val="0.2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1"/>
          <c:order val="0"/>
          <c:cat>
            <c:strRef>
              <c:f>'[Costs and schemes 2012.xlsx]Cash (FOR POFE, CFH)'!$A$3:$A$5</c:f>
              <c:strCache>
                <c:ptCount val="3"/>
                <c:pt idx="0">
                  <c:v>Cash Larceny</c:v>
                </c:pt>
                <c:pt idx="1">
                  <c:v>Skimming </c:v>
                </c:pt>
                <c:pt idx="2">
                  <c:v>Fraudulent Disbursements</c:v>
                </c:pt>
              </c:strCache>
            </c:strRef>
          </c:cat>
          <c:val>
            <c:numRef>
              <c:f>'[Costs and schemes 2012.xlsx]Cash (FOR POFE, CFH)'!$F$3:$F$5</c:f>
              <c:numCache>
                <c:formatCode>"$"#,##0</c:formatCode>
                <c:ptCount val="3"/>
                <c:pt idx="0">
                  <c:v>54000</c:v>
                </c:pt>
                <c:pt idx="1">
                  <c:v>58000</c:v>
                </c:pt>
                <c:pt idx="2">
                  <c:v>100000</c:v>
                </c:pt>
              </c:numCache>
            </c:numRef>
          </c:val>
        </c:ser>
        <c:dLbls>
          <c:showVal val="1"/>
        </c:dLbls>
        <c:axId val="106074112"/>
        <c:axId val="106075648"/>
      </c:barChart>
      <c:catAx>
        <c:axId val="106074112"/>
        <c:scaling>
          <c:orientation val="minMax"/>
        </c:scaling>
        <c:axPos val="l"/>
        <c:numFmt formatCode="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6075648"/>
        <c:crosses val="autoZero"/>
        <c:auto val="1"/>
        <c:lblAlgn val="ctr"/>
        <c:lblOffset val="100"/>
      </c:catAx>
      <c:valAx>
        <c:axId val="106075648"/>
        <c:scaling>
          <c:orientation val="minMax"/>
          <c:max val="10000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Median Loss</a:t>
                </a:r>
              </a:p>
            </c:rich>
          </c:tx>
          <c:layout/>
        </c:title>
        <c:numFmt formatCode="&quot;$&quot;#,##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6074112"/>
        <c:crosses val="autoZero"/>
        <c:crossBetween val="between"/>
        <c:majorUnit val="20000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BDF9EF3-4E45-4164-AB6B-E2C0191F3C18}" type="datetimeFigureOut">
              <a:rPr lang="en-US"/>
              <a:pPr>
                <a:defRPr/>
              </a:pPr>
              <a:t>3/14/2013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8F5D9D-F0AA-4151-A23A-705A85B3A8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AE7F68-5D04-439F-9CEC-05C4A0114E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2E28D-D42C-41B6-B2C8-0DFB6CD822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5372D-1C34-4343-81AF-0E6F2EA99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10D38-0744-4866-ADAB-BEDA6C646A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A924A-C8FC-42E6-B580-EA34B14959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31D54-3F6E-42A1-9BFF-FA6330A34C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C1473-B5DC-4C9A-A2AF-8F59624BD5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1E079-8422-49D3-BD3F-E2FE8BF966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E0912-E349-486A-9C54-4C11B22802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F2468-5472-4C34-9FE8-7C448539B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C17B1-94F8-4177-8CA3-37F2E788F1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0A3A4-050C-4EAC-A56B-97990C2571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F2A9E-FA29-418C-A820-007B706AAC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DB44C99-18AC-4FB5-BE98-E32B3266E9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Helvetica 75 Bold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Helvetica 75 Bold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Helvetica 75 Bold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Helvetica 75 Bol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Helvetica 75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Helvetica 75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Helvetica 75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Helvetica 75 Bold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71B0E99-3B49-43A0-ACC6-9C61E3CC3F7B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/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400" smtClean="0">
                <a:latin typeface="Times New Roman" pitchFamily="18" charset="0"/>
              </a:rPr>
              <a:t>Skimming</a:t>
            </a: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latin typeface="Times New Roman" pitchFamily="18" charset="0"/>
              </a:rPr>
              <a:t>Chapter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9F484DA-82E0-463B-B16A-EB9EE171EEE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Sales Skimming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</a:rPr>
              <a:t>Cash register manipulation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“No sale” or other non-cash transaction is recorded.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Cash registers are rigged so that sales are not recorded on the register tapes.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No receipt is issued.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After hours sales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Sales are conducted during non-business hours without the knowledge of the owners.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Skimming by off-site employees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Independent salespeople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Employees at remote locations – branches or satellite offices away from the primary business site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C9B35F-93D2-4C90-B386-4621F135716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Sales Skimming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648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Poor collection procedures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Understated sales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Sale is recorded for a lower amount than was collected.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Price of sales item is reduced.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Quantity of items sold is reduced.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Theft in the mail room – incoming checks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Incoming checks are stolen and cashed.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Customer’s account is not posted.</a:t>
            </a:r>
          </a:p>
          <a:p>
            <a:pPr eaLnBrk="1" hangingPunct="1">
              <a:lnSpc>
                <a:spcPct val="90000"/>
              </a:lnSpc>
            </a:pPr>
            <a:endParaRPr lang="en-US" sz="32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74453E4-6D93-4288-9E8C-7EA5C6E2516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 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Sales Skimming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Maintain a viable oversight presence at any point.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Create a perception of detection.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Install video cameras.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Utilize customers to detect and prevent fraud.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All cash registers should record the log-in and log-out time of each user.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Off-site sales personnel should also be required to maintain activity logs.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Eliminate potential hiding places for stolen money.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Incoming mail should be opened in a clear, open area free from blind spots and with supervisory presence.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9E48060-C267-4B7C-B1EA-6A0BA48B7BB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838200"/>
          </a:xfrm>
        </p:spPr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Receivables Skimming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More difficult than skimming sales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There is a record of the sale.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Collection is expected.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Customers are notified when payment is not received and will most likely complain.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Lapping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Force balancing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Stolen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Fraudulent write-offs or discounts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Debiting the wrong account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Document destruction</a:t>
            </a:r>
            <a:br>
              <a:rPr lang="en-US" smtClean="0">
                <a:latin typeface="Times New Roman" pitchFamily="18" charset="0"/>
              </a:rPr>
            </a:b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3F986B8-716C-4C9B-96DA-587BAF443DF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Receivables Skimming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924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Lapping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Crediting one customer’s account with payment received from another customer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Keeping track of payments becomes complicated.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Second set of books is sometimes kept.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Force balancing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Posting to the customer’s account without depositing the check creates an imbalance condition.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Cash account is overstated so the amount skimmed must be forced in order to balance the account.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Stolen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Employee steals or alters the account statement or produces counterfeit statements.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May change the customer’s address in order to intercept the statement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C8BCD8-E77C-43FF-9A73-C614760912E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Receivables Skimming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572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Fraudulent write-offs or discounts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Write off the account as bad debt.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Post entries to a contra revenue account – “discounts and allowances.”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Debiting the wrong account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Debit an existing or fictitious A/R.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Wait for the A/R to age and be written off.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Destroying or altering records of the transaction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Often a last ditch effort to conceal the fraud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Makes it more difficult to prove the fraud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DA6D7E5-113E-442E-8B7F-988D9C172B5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 Receivables Skimming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Succeed when there is a breakdown in an organization’s controls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Mandate vacations.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Mandate supervisory approval.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Train audit staff.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Proactively search for accounting clues.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Perform trend analysis on aging of customer accounts.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Conduct audit tests.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B25E05-2279-494F-8732-AEA1C27128D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153400" cy="48768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Define skimming.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List and understand the two principal categories of skimming schemes.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how sales skimming is committed and concealed.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schemes involving understated sales.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how cash register manipulations are used to skim currency.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 familiar with how sales are skimmed during non-business hours.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the techniques discussed for preventing and detecting sales skimming.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5334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Chapter Objectives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7705C3-F13E-456A-9036-33046034ACE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153400" cy="48768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List and be able to explain the six methods typically used by fraudsters to conceal receivables skimming.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what “lapping” is and how it is used to hide skimming schemes.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 familiar with how fraudsters use fraudulent write-offs or discounts to conceal skimming.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the techniques discussed for preventing and detecting receivables skimming.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 familiar with proactive audit tests that can be used to detect skimming.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5334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Chapter Objectives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9ABF68-9D85-43D5-A26B-85970BB3709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</a:rPr>
              <a:t>Skimming Schemes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429000" y="1371600"/>
            <a:ext cx="2133600" cy="762000"/>
          </a:xfrm>
          <a:prstGeom prst="rect">
            <a:avLst/>
          </a:prstGeom>
          <a:solidFill>
            <a:srgbClr val="3249E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Skimming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3810000" y="2514600"/>
            <a:ext cx="1524000" cy="762000"/>
          </a:xfrm>
          <a:prstGeom prst="rect">
            <a:avLst/>
          </a:prstGeom>
          <a:solidFill>
            <a:srgbClr val="008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Receivables</a:t>
            </a:r>
          </a:p>
        </p:txBody>
      </p:sp>
      <p:sp>
        <p:nvSpPr>
          <p:cNvPr id="5126" name="Rectangle 10"/>
          <p:cNvSpPr>
            <a:spLocks noChangeArrowheads="1"/>
          </p:cNvSpPr>
          <p:nvPr/>
        </p:nvSpPr>
        <p:spPr bwMode="auto">
          <a:xfrm>
            <a:off x="1828800" y="2514600"/>
            <a:ext cx="1524000" cy="7620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Sales</a:t>
            </a:r>
          </a:p>
        </p:txBody>
      </p:sp>
      <p:sp>
        <p:nvSpPr>
          <p:cNvPr id="5127" name="Rectangle 11"/>
          <p:cNvSpPr>
            <a:spLocks noChangeArrowheads="1"/>
          </p:cNvSpPr>
          <p:nvPr/>
        </p:nvSpPr>
        <p:spPr bwMode="auto">
          <a:xfrm>
            <a:off x="5791200" y="2514600"/>
            <a:ext cx="1524000" cy="762000"/>
          </a:xfrm>
          <a:prstGeom prst="rect">
            <a:avLst/>
          </a:prstGeom>
          <a:solidFill>
            <a:srgbClr val="6600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Refunds &amp; 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Other</a:t>
            </a:r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1981200" y="3733800"/>
            <a:ext cx="1371600" cy="533400"/>
          </a:xfrm>
          <a:prstGeom prst="rect">
            <a:avLst/>
          </a:prstGeom>
          <a:solidFill>
            <a:srgbClr val="FF99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 anchor="ctr"/>
          <a:lstStyle/>
          <a:p>
            <a:pPr algn="ctr"/>
            <a:r>
              <a:rPr lang="en-US" sz="1800"/>
              <a:t>Unrecorded</a:t>
            </a:r>
          </a:p>
        </p:txBody>
      </p:sp>
      <p:sp>
        <p:nvSpPr>
          <p:cNvPr id="5129" name="Rectangle 14"/>
          <p:cNvSpPr>
            <a:spLocks noChangeArrowheads="1"/>
          </p:cNvSpPr>
          <p:nvPr/>
        </p:nvSpPr>
        <p:spPr bwMode="auto">
          <a:xfrm>
            <a:off x="1981200" y="4495800"/>
            <a:ext cx="1371600" cy="533400"/>
          </a:xfrm>
          <a:prstGeom prst="rect">
            <a:avLst/>
          </a:prstGeom>
          <a:solidFill>
            <a:srgbClr val="FF99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 anchor="ctr"/>
          <a:lstStyle/>
          <a:p>
            <a:pPr algn="ctr"/>
            <a:r>
              <a:rPr lang="en-US" sz="1800"/>
              <a:t>Understated</a:t>
            </a:r>
          </a:p>
        </p:txBody>
      </p:sp>
      <p:sp>
        <p:nvSpPr>
          <p:cNvPr id="5130" name="Rectangle 15"/>
          <p:cNvSpPr>
            <a:spLocks noChangeArrowheads="1"/>
          </p:cNvSpPr>
          <p:nvPr/>
        </p:nvSpPr>
        <p:spPr bwMode="auto">
          <a:xfrm>
            <a:off x="3962400" y="3733800"/>
            <a:ext cx="1371600" cy="533400"/>
          </a:xfrm>
          <a:prstGeom prst="rect">
            <a:avLst/>
          </a:prstGeom>
          <a:solidFill>
            <a:srgbClr val="66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 anchor="ctr"/>
          <a:lstStyle/>
          <a:p>
            <a:pPr algn="ctr"/>
            <a:r>
              <a:rPr lang="en-US" sz="1800"/>
              <a:t>Write-off</a:t>
            </a:r>
          </a:p>
          <a:p>
            <a:pPr algn="ctr"/>
            <a:r>
              <a:rPr lang="en-US" sz="1800"/>
              <a:t>Schemes</a:t>
            </a:r>
          </a:p>
        </p:txBody>
      </p:sp>
      <p:sp>
        <p:nvSpPr>
          <p:cNvPr id="5131" name="Rectangle 16"/>
          <p:cNvSpPr>
            <a:spLocks noChangeArrowheads="1"/>
          </p:cNvSpPr>
          <p:nvPr/>
        </p:nvSpPr>
        <p:spPr bwMode="auto">
          <a:xfrm>
            <a:off x="3962400" y="4495800"/>
            <a:ext cx="1371600" cy="533400"/>
          </a:xfrm>
          <a:prstGeom prst="rect">
            <a:avLst/>
          </a:prstGeom>
          <a:solidFill>
            <a:srgbClr val="66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 anchor="ctr"/>
          <a:lstStyle/>
          <a:p>
            <a:pPr algn="ctr"/>
            <a:r>
              <a:rPr lang="en-US" sz="1800"/>
              <a:t>Lapping</a:t>
            </a:r>
          </a:p>
          <a:p>
            <a:pPr algn="ctr"/>
            <a:r>
              <a:rPr lang="en-US" sz="1800"/>
              <a:t>Schemes</a:t>
            </a:r>
          </a:p>
        </p:txBody>
      </p:sp>
      <p:sp>
        <p:nvSpPr>
          <p:cNvPr id="5132" name="Rectangle 17"/>
          <p:cNvSpPr>
            <a:spLocks noChangeArrowheads="1"/>
          </p:cNvSpPr>
          <p:nvPr/>
        </p:nvSpPr>
        <p:spPr bwMode="auto">
          <a:xfrm>
            <a:off x="3962400" y="5334000"/>
            <a:ext cx="1371600" cy="533400"/>
          </a:xfrm>
          <a:prstGeom prst="rect">
            <a:avLst/>
          </a:prstGeom>
          <a:solidFill>
            <a:srgbClr val="66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 anchor="ctr"/>
          <a:lstStyle/>
          <a:p>
            <a:pPr algn="ctr"/>
            <a:r>
              <a:rPr lang="en-US" sz="1800"/>
              <a:t>Unconcealed</a:t>
            </a:r>
          </a:p>
        </p:txBody>
      </p:sp>
      <p:sp>
        <p:nvSpPr>
          <p:cNvPr id="5133" name="Line 18"/>
          <p:cNvSpPr>
            <a:spLocks noChangeShapeType="1"/>
          </p:cNvSpPr>
          <p:nvPr/>
        </p:nvSpPr>
        <p:spPr bwMode="auto">
          <a:xfrm>
            <a:off x="1600200" y="3505200"/>
            <a:ext cx="0" cy="12430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19"/>
          <p:cNvSpPr>
            <a:spLocks noChangeShapeType="1"/>
          </p:cNvSpPr>
          <p:nvPr/>
        </p:nvSpPr>
        <p:spPr bwMode="auto">
          <a:xfrm>
            <a:off x="3657600" y="3490913"/>
            <a:ext cx="0" cy="2138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20"/>
          <p:cNvSpPr>
            <a:spLocks noChangeShapeType="1"/>
          </p:cNvSpPr>
          <p:nvPr/>
        </p:nvSpPr>
        <p:spPr bwMode="auto">
          <a:xfrm flipH="1">
            <a:off x="2590800" y="2286000"/>
            <a:ext cx="381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21"/>
          <p:cNvSpPr>
            <a:spLocks noChangeShapeType="1"/>
          </p:cNvSpPr>
          <p:nvPr/>
        </p:nvSpPr>
        <p:spPr bwMode="auto">
          <a:xfrm flipH="1">
            <a:off x="3657600" y="3505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7" name="Line 22"/>
          <p:cNvSpPr>
            <a:spLocks noChangeShapeType="1"/>
          </p:cNvSpPr>
          <p:nvPr/>
        </p:nvSpPr>
        <p:spPr bwMode="auto">
          <a:xfrm flipH="1">
            <a:off x="1600200" y="3505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Line 23"/>
          <p:cNvSpPr>
            <a:spLocks noChangeShapeType="1"/>
          </p:cNvSpPr>
          <p:nvPr/>
        </p:nvSpPr>
        <p:spPr bwMode="auto">
          <a:xfrm>
            <a:off x="2438400" y="3276600"/>
            <a:ext cx="0" cy="260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Line 24"/>
          <p:cNvSpPr>
            <a:spLocks noChangeShapeType="1"/>
          </p:cNvSpPr>
          <p:nvPr/>
        </p:nvSpPr>
        <p:spPr bwMode="auto">
          <a:xfrm flipH="1">
            <a:off x="4495800" y="2133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Line 25"/>
          <p:cNvSpPr>
            <a:spLocks noChangeShapeType="1"/>
          </p:cNvSpPr>
          <p:nvPr/>
        </p:nvSpPr>
        <p:spPr bwMode="auto">
          <a:xfrm>
            <a:off x="4495800" y="3276600"/>
            <a:ext cx="0" cy="260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Line 26"/>
          <p:cNvSpPr>
            <a:spLocks noChangeShapeType="1"/>
          </p:cNvSpPr>
          <p:nvPr/>
        </p:nvSpPr>
        <p:spPr bwMode="auto">
          <a:xfrm>
            <a:off x="6400800" y="2266950"/>
            <a:ext cx="0" cy="260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2" name="Line 27"/>
          <p:cNvSpPr>
            <a:spLocks noChangeShapeType="1"/>
          </p:cNvSpPr>
          <p:nvPr/>
        </p:nvSpPr>
        <p:spPr bwMode="auto">
          <a:xfrm>
            <a:off x="2590800" y="2266950"/>
            <a:ext cx="0" cy="247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Line 28"/>
          <p:cNvSpPr>
            <a:spLocks noChangeShapeType="1"/>
          </p:cNvSpPr>
          <p:nvPr/>
        </p:nvSpPr>
        <p:spPr bwMode="auto">
          <a:xfrm flipH="1">
            <a:off x="1600200" y="3962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4" name="Line 29"/>
          <p:cNvSpPr>
            <a:spLocks noChangeShapeType="1"/>
          </p:cNvSpPr>
          <p:nvPr/>
        </p:nvSpPr>
        <p:spPr bwMode="auto">
          <a:xfrm flipH="1">
            <a:off x="1600200" y="4724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5" name="Line 30"/>
          <p:cNvSpPr>
            <a:spLocks noChangeShapeType="1"/>
          </p:cNvSpPr>
          <p:nvPr/>
        </p:nvSpPr>
        <p:spPr bwMode="auto">
          <a:xfrm flipH="1">
            <a:off x="3657600" y="3962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6" name="Line 31"/>
          <p:cNvSpPr>
            <a:spLocks noChangeShapeType="1"/>
          </p:cNvSpPr>
          <p:nvPr/>
        </p:nvSpPr>
        <p:spPr bwMode="auto">
          <a:xfrm flipH="1">
            <a:off x="3657600" y="4724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7" name="Line 32"/>
          <p:cNvSpPr>
            <a:spLocks noChangeShapeType="1"/>
          </p:cNvSpPr>
          <p:nvPr/>
        </p:nvSpPr>
        <p:spPr bwMode="auto">
          <a:xfrm flipH="1">
            <a:off x="3657600" y="5602288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61105C6-6EFA-43AB-90ED-8AE0C88751C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Skimming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</a:rPr>
              <a:t>Theft of cash from a victim entity prior to its entry in an accounting system </a:t>
            </a:r>
          </a:p>
          <a:p>
            <a:pPr lvl="1" eaLnBrk="1" hangingPunct="1"/>
            <a:r>
              <a:rPr lang="en-US" sz="2800" smtClean="0">
                <a:latin typeface="Times New Roman" pitchFamily="18" charset="0"/>
              </a:rPr>
              <a:t>“Off-book”</a:t>
            </a:r>
          </a:p>
          <a:p>
            <a:pPr eaLnBrk="1" hangingPunct="1"/>
            <a:r>
              <a:rPr lang="en-US" sz="3200" smtClean="0">
                <a:latin typeface="Times New Roman" pitchFamily="18" charset="0"/>
              </a:rPr>
              <a:t>No direct audit trail</a:t>
            </a:r>
          </a:p>
          <a:p>
            <a:pPr eaLnBrk="1" hangingPunct="1"/>
            <a:r>
              <a:rPr lang="en-US" sz="3200" smtClean="0">
                <a:latin typeface="Times New Roman" pitchFamily="18" charset="0"/>
              </a:rPr>
              <a:t>Its principal advantage is its difficulty of detection.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A418AB0-FB40-4416-BD2D-06002B17454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Asset Misappropriations</a:t>
            </a:r>
          </a:p>
        </p:txBody>
      </p:sp>
      <p:graphicFrame>
        <p:nvGraphicFramePr>
          <p:cNvPr id="12375" name="Group 87"/>
          <p:cNvGraphicFramePr>
            <a:graphicFrameLocks noGrp="1"/>
          </p:cNvGraphicFramePr>
          <p:nvPr>
            <p:ph idx="1"/>
          </p:nvPr>
        </p:nvGraphicFramePr>
        <p:xfrm>
          <a:off x="685800" y="2286000"/>
          <a:ext cx="7696200" cy="3288666"/>
        </p:xfrm>
        <a:graphic>
          <a:graphicData uri="http://schemas.openxmlformats.org/drawingml/2006/table">
            <a:tbl>
              <a:tblPr/>
              <a:tblGrid>
                <a:gridCol w="3505200"/>
                <a:gridCol w="2241550"/>
                <a:gridCol w="1949450"/>
              </a:tblGrid>
              <a:tr h="7667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 Global Fraud Survey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Scheme 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of Asset Misappropriation Cases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Median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Cash Misappropriations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82.1%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Non-Cash Misappropriations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5108E0-1D00-4855-AD6B-1548B876412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Frequency of Cash Misappropriations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62188" y="213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104900" y="2133600"/>
          <a:ext cx="6934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E64882-9A21-484F-AEA0-29CF2084F99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Median Loss of Cash Misappropriations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338388" y="2176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066800" y="2209800"/>
          <a:ext cx="7010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7DCCDE4-E660-4E88-8E18-BD2D8077CD0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Sales Skimming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</a:rPr>
              <a:t>Employee makes a sale of goods or services, collects the payment, and makes no record of the transaction.</a:t>
            </a:r>
          </a:p>
          <a:p>
            <a:pPr eaLnBrk="1" hangingPunct="1"/>
            <a:r>
              <a:rPr lang="en-US" sz="3200" smtClean="0">
                <a:latin typeface="Times New Roman" pitchFamily="18" charset="0"/>
              </a:rPr>
              <a:t>Employee pockets the proceeds of the sale.</a:t>
            </a:r>
          </a:p>
          <a:p>
            <a:pPr eaLnBrk="1" hangingPunct="1"/>
            <a:r>
              <a:rPr lang="en-US" sz="3200" smtClean="0">
                <a:latin typeface="Times New Roman" pitchFamily="18" charset="0"/>
              </a:rPr>
              <a:t>Without a record of the sale, there is no audit trail.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Helvetica 75 Bold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 Presentation">
    <a:majorFont>
      <a:latin typeface="Helvetica 75 Bold"/>
      <a:ea typeface=""/>
      <a:cs typeface=""/>
    </a:majorFont>
    <a:minorFont>
      <a:latin typeface="Helvetic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 Presentation">
    <a:majorFont>
      <a:latin typeface="Helvetica 75 Bold"/>
      <a:ea typeface=""/>
      <a:cs typeface=""/>
    </a:majorFont>
    <a:minorFont>
      <a:latin typeface="Helvetic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</TotalTime>
  <Words>755</Words>
  <Application>Microsoft Office PowerPoint</Application>
  <PresentationFormat>On-screen Show (4:3)</PresentationFormat>
  <Paragraphs>137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Chapter 2</vt:lpstr>
      <vt:lpstr>Chapter Objectives</vt:lpstr>
      <vt:lpstr>Chapter Objectives</vt:lpstr>
      <vt:lpstr>Skimming Schemes</vt:lpstr>
      <vt:lpstr>Skimming</vt:lpstr>
      <vt:lpstr>Asset Misappropriations</vt:lpstr>
      <vt:lpstr>Frequency of Cash Misappropriations</vt:lpstr>
      <vt:lpstr>Median Loss of Cash Misappropriations</vt:lpstr>
      <vt:lpstr>Sales Skimming</vt:lpstr>
      <vt:lpstr>Sales Skimming</vt:lpstr>
      <vt:lpstr>Sales Skimming</vt:lpstr>
      <vt:lpstr>Preventing and Detecting  Sales Skimming</vt:lpstr>
      <vt:lpstr>Receivables Skimming</vt:lpstr>
      <vt:lpstr>Receivables Skimming</vt:lpstr>
      <vt:lpstr>Receivables Skimming</vt:lpstr>
      <vt:lpstr>Preventing and Detecting Receivables Skimming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37</cp:revision>
  <dcterms:created xsi:type="dcterms:W3CDTF">2004-02-25T21:57:05Z</dcterms:created>
  <dcterms:modified xsi:type="dcterms:W3CDTF">2013-03-14T20:31:17Z</dcterms:modified>
</cp:coreProperties>
</file>