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57" r:id="rId8"/>
    <p:sldId id="258" r:id="rId9"/>
    <p:sldId id="259" r:id="rId10"/>
    <p:sldId id="260" r:id="rId11"/>
    <p:sldId id="261" r:id="rId12"/>
    <p:sldId id="263" r:id="rId13"/>
    <p:sldId id="264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4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4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0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8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9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5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9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9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0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539A8-DC29-4D3D-BC68-470297F6C6B4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2CD17-90D6-4B44-9EFA-43DA0684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3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6     Part 2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particle in a box</a:t>
            </a:r>
          </a:p>
          <a:p>
            <a:r>
              <a:rPr lang="en-US" dirty="0" smtClean="0"/>
              <a:t>(Infinite square well)</a:t>
            </a:r>
          </a:p>
        </p:txBody>
      </p:sp>
    </p:spTree>
    <p:extLst>
      <p:ext uri="{BB962C8B-B14F-4D97-AF65-F5344CB8AC3E}">
        <p14:creationId xmlns:p14="http://schemas.microsoft.com/office/powerpoint/2010/main" val="30314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60400"/>
            <a:ext cx="882015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74625"/>
            <a:ext cx="882650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2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711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6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75"/>
            <a:ext cx="9169400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0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Exact solution for Finite Square Well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90600"/>
            <a:ext cx="807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5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Approximate Treatment of Finite Square Well</a:t>
            </a:r>
            <a:br>
              <a:rPr lang="en-US" sz="3200" dirty="0" smtClean="0"/>
            </a:br>
            <a:r>
              <a:rPr lang="en-US" sz="3200" dirty="0" smtClean="0"/>
              <a:t>Iteration Method</a:t>
            </a:r>
            <a:endParaRPr lang="en-US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763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73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82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12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Unacceptable </a:t>
            </a:r>
            <a:r>
              <a:rPr lang="en-US" dirty="0" err="1" smtClean="0"/>
              <a:t>wavefunctions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22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420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Section </a:t>
            </a:r>
            <a:r>
              <a:rPr lang="en-US" dirty="0"/>
              <a:t>6.4: The particle in a box: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990600"/>
                <a:ext cx="4038600" cy="513556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Classical Mechanics: the particle can have any energy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</a:rPr>
                      <m:t> ≤</m:t>
                    </m:r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&lt;∞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Quantum Mechanics: The energy is quantized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not allowed.</a:t>
                </a:r>
              </a:p>
              <a:p>
                <a:pPr marL="0" indent="0">
                  <a:buNone/>
                </a:pPr>
                <a:r>
                  <a:rPr lang="en-US" dirty="0"/>
                  <a:t>Solve </a:t>
                </a:r>
                <a:r>
                  <a:rPr lang="en-US" dirty="0" err="1"/>
                  <a:t>Schroedinger’s</a:t>
                </a:r>
                <a:r>
                  <a:rPr lang="en-US" dirty="0"/>
                  <a:t> time-independent </a:t>
                </a:r>
                <a:r>
                  <a:rPr lang="en-US" dirty="0" err="1"/>
                  <a:t>Eq</a:t>
                </a:r>
                <a:r>
                  <a:rPr lang="en-US" dirty="0"/>
                  <a:t> to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, 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?,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𝐿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, 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𝐿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90600"/>
                <a:ext cx="4038600" cy="5135563"/>
              </a:xfrm>
              <a:blipFill rotWithShape="1">
                <a:blip r:embed="rId2"/>
                <a:stretch>
                  <a:fillRect l="-3017" t="-1900" r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5814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8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944562"/>
              </a:xfrm>
            </p:spPr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ħ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/>
                            </a:rPr>
                            <m:t>𝜓</m:t>
                          </m:r>
                          <m:r>
                            <a:rPr lang="en-US" sz="2800" i="1">
                              <a:latin typeface="Cambria Math"/>
                            </a:rPr>
                            <m:t>(</m:t>
                          </m:r>
                          <m:r>
                            <a:rPr lang="en-US" sz="2800" i="1">
                              <a:latin typeface="Cambria Math"/>
                            </a:rPr>
                            <m:t>𝑥</m:t>
                          </m:r>
                          <m:r>
                            <a:rPr lang="en-US" sz="28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latin typeface="Cambria Math"/>
                        </a:rPr>
                        <m:t>+ </m:t>
                      </m:r>
                      <m:r>
                        <a:rPr lang="en-US" sz="2800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𝐸</m:t>
                      </m:r>
                      <m:r>
                        <a:rPr lang="en-US" sz="2800" i="1">
                          <a:latin typeface="Cambria Math"/>
                        </a:rPr>
                        <m:t>𝜓</m:t>
                      </m:r>
                      <m:r>
                        <a:rPr lang="en-US" sz="2800" i="1">
                          <a:latin typeface="Cambria Math"/>
                        </a:rPr>
                        <m:t>(</m:t>
                      </m:r>
                      <m:r>
                        <a:rPr lang="en-US" sz="2800" i="1">
                          <a:latin typeface="Cambria Math"/>
                        </a:rPr>
                        <m:t>𝑥</m:t>
                      </m:r>
                      <m:r>
                        <a:rPr lang="en-US" sz="2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944562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334000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Inside </a:t>
                </a:r>
                <a:r>
                  <a:rPr lang="en-US" dirty="0"/>
                  <a:t>the box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= 0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ħ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𝜓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𝜓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    =&gt;  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100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sz="3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100" i="1">
                            <a:latin typeface="Cambria Math"/>
                          </a:rPr>
                          <m:t>𝜓</m:t>
                        </m:r>
                        <m:r>
                          <a:rPr lang="en-US" sz="3100" i="1">
                            <a:latin typeface="Cambria Math"/>
                          </a:rPr>
                          <m:t>(</m:t>
                        </m:r>
                        <m:r>
                          <a:rPr lang="en-US" sz="3100" i="1">
                            <a:latin typeface="Cambria Math"/>
                          </a:rPr>
                          <m:t>𝑥</m:t>
                        </m:r>
                        <m:r>
                          <a:rPr lang="en-US" sz="310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sz="3100" i="1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100" i="1">
                        <a:latin typeface="Cambria Math"/>
                      </a:rPr>
                      <m:t>=  </m:t>
                    </m:r>
                    <m:f>
                      <m:fPr>
                        <m:ctrlPr>
                          <a:rPr lang="en-US" sz="31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100" i="1">
                            <a:latin typeface="Cambria Math"/>
                          </a:rPr>
                          <m:t>−</m:t>
                        </m:r>
                        <m:r>
                          <a:rPr lang="en-US" sz="3100" i="1">
                            <a:latin typeface="Cambria Math"/>
                          </a:rPr>
                          <m:t>2</m:t>
                        </m:r>
                        <m:r>
                          <a:rPr lang="en-US" sz="3100" i="1">
                            <a:latin typeface="Cambria Math"/>
                          </a:rPr>
                          <m:t>𝑚𝐸</m:t>
                        </m:r>
                      </m:num>
                      <m:den>
                        <m:sSup>
                          <m:sSupPr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100" i="1">
                                <a:latin typeface="Cambria Math"/>
                              </a:rPr>
                              <m:t>ħ</m:t>
                            </m:r>
                          </m:e>
                          <m:sup>
                            <m:r>
                              <a:rPr lang="en-US" sz="3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100" i="1"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n-US" sz="31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1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31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3100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100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sz="3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100" i="1">
                            <a:latin typeface="Cambria Math"/>
                          </a:rPr>
                          <m:t>𝜓</m:t>
                        </m:r>
                        <m:r>
                          <a:rPr lang="en-US" sz="3100" i="1">
                            <a:latin typeface="Cambria Math"/>
                          </a:rPr>
                          <m:t>(</m:t>
                        </m:r>
                        <m:r>
                          <a:rPr lang="en-US" sz="3100" i="1">
                            <a:latin typeface="Cambria Math"/>
                          </a:rPr>
                          <m:t>𝑥</m:t>
                        </m:r>
                        <m:r>
                          <a:rPr lang="en-US" sz="310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sz="3100" i="1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1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100" i="1">
                        <a:latin typeface="Cambria Math"/>
                      </a:rPr>
                      <m:t>=−</m:t>
                    </m:r>
                    <m:sSup>
                      <m:sSupPr>
                        <m:ctrlPr>
                          <a:rPr lang="en-US" sz="31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100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31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100" i="1">
                        <a:latin typeface="Cambria Math"/>
                      </a:rPr>
                      <m:t>𝜓</m:t>
                    </m:r>
                    <m:r>
                      <a:rPr lang="en-US" sz="3100" i="1">
                        <a:latin typeface="Cambria Math"/>
                      </a:rPr>
                      <m:t>(</m:t>
                    </m:r>
                    <m:r>
                      <a:rPr lang="en-US" sz="3100" i="1">
                        <a:latin typeface="Cambria Math"/>
                      </a:rPr>
                      <m:t>𝑥</m:t>
                    </m:r>
                    <m:r>
                      <a:rPr lang="en-US" sz="31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3100" dirty="0"/>
                  <a:t>      where </a:t>
                </a:r>
                <a14:m>
                  <m:oMath xmlns:m="http://schemas.openxmlformats.org/officeDocument/2006/math">
                    <m:r>
                      <a:rPr lang="en-US" sz="3100" i="1">
                        <a:latin typeface="Cambria Math"/>
                      </a:rPr>
                      <m:t>𝐸</m:t>
                    </m:r>
                    <m:r>
                      <a:rPr lang="en-US" sz="31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1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100" i="1">
                                <a:latin typeface="Cambria Math"/>
                              </a:rPr>
                              <m:t>ħ</m:t>
                            </m:r>
                          </m:e>
                          <m:sup>
                            <m:r>
                              <a:rPr lang="en-US" sz="3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100" i="1">
                                <a:latin typeface="Cambria Math"/>
                              </a:rPr>
                              <m:t>𝑘</m:t>
                            </m:r>
                          </m:e>
                          <m:sup>
                            <m:r>
                              <a:rPr lang="en-US" sz="31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100" i="1">
                            <a:latin typeface="Cambria Math"/>
                          </a:rPr>
                          <m:t>2</m:t>
                        </m:r>
                        <m:r>
                          <a:rPr lang="en-US" sz="3100" i="1"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endParaRPr lang="en-US" sz="3100" dirty="0"/>
              </a:p>
              <a:p>
                <a:pPr marL="0" indent="0">
                  <a:buNone/>
                </a:pPr>
                <a:r>
                  <a:rPr lang="en-US" sz="2800" dirty="0"/>
                  <a:t> </a:t>
                </a:r>
                <a:endParaRPr lang="en-US" sz="3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i="1"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sz="3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4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400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4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4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,                                                    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400" i="1">
                                    <a:latin typeface="Cambria Math"/>
                                  </a:rPr>
                                  <m:t>𝐴</m:t>
                                </m:r>
                                <m:func>
                                  <m:funcPr>
                                    <m:ctrlPr>
                                      <a:rPr lang="en-US" sz="34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4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3400" i="1">
                                        <a:latin typeface="Cambria Math"/>
                                      </a:rPr>
                                      <m:t>𝑘𝑥</m:t>
                                    </m:r>
                                  </m:e>
                                </m:func>
                                <m:r>
                                  <a:rPr lang="en-US" sz="34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𝐵</m:t>
                                </m:r>
                                <m:func>
                                  <m:funcPr>
                                    <m:ctrlPr>
                                      <a:rPr lang="en-US" sz="34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400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3400" i="1">
                                        <a:latin typeface="Cambria Math"/>
                                      </a:rPr>
                                      <m:t>𝑘𝑥</m:t>
                                    </m:r>
                                    <m:r>
                                      <a:rPr lang="en-US" sz="3400" i="1">
                                        <a:latin typeface="Cambria Math"/>
                                      </a:rPr>
                                      <m:t>,</m:t>
                                    </m:r>
                                  </m:e>
                                </m:func>
                                <m:r>
                                  <a:rPr lang="en-US" sz="3400" i="1">
                                    <a:latin typeface="Cambria Math"/>
                                  </a:rPr>
                                  <m:t>              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𝐿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4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,                                                    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z="3400" b="0" i="1" smtClean="0">
                                    <a:latin typeface="Cambria Math"/>
                                  </a:rPr>
                                  <m:t>𝐿</m:t>
                                </m:r>
                                <m:r>
                                  <a:rPr lang="en-US" sz="3400" i="1">
                                    <a:latin typeface="Cambria Math"/>
                                  </a:rPr>
                                  <m:t>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400" dirty="0"/>
              </a:p>
              <a:p>
                <a:pPr marL="0" indent="0">
                  <a:buNone/>
                </a:pPr>
                <a:r>
                  <a:rPr lang="en-US" sz="3400" dirty="0"/>
                  <a:t> </a:t>
                </a:r>
              </a:p>
              <a:p>
                <a:pPr marL="0" indent="0">
                  <a:buNone/>
                </a:pPr>
                <a:r>
                  <a:rPr lang="en-US" sz="3400" dirty="0"/>
                  <a:t> 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n-US" sz="3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400" dirty="0"/>
                  <a:t>  must be continuous: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400" i="1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400" i="1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40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sz="34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400" i="1">
                                <a:latin typeface="Cambria Math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4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400" i="1"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400" i="1">
                            <a:latin typeface="Cambria Math"/>
                          </a:rPr>
                          <m:t>𝜓</m:t>
                        </m:r>
                        <m:d>
                          <m:dPr>
                            <m:ctrlPr>
                              <a:rPr lang="en-US" sz="3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4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3400" i="1">
                            <a:latin typeface="Cambria Math"/>
                          </a:rPr>
                          <m:t>= </m:t>
                        </m:r>
                      </m:e>
                    </m:func>
                    <m:func>
                      <m:funcPr>
                        <m:ctrlPr>
                          <a:rPr lang="en-US" sz="3400" i="1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400" i="1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40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sz="34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400" i="1">
                                <a:latin typeface="Cambria Math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4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400" i="1">
                                    <a:latin typeface="Cambria Math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400" i="1">
                            <a:latin typeface="Cambria Math"/>
                          </a:rPr>
                          <m:t>𝜓</m:t>
                        </m:r>
                        <m:d>
                          <m:dPr>
                            <m:ctrlPr>
                              <a:rPr lang="en-US" sz="3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4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sz="3400" i="1">
                            <a:latin typeface="Cambria Math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3400" dirty="0"/>
                  <a:t>   Why?</a:t>
                </a:r>
              </a:p>
              <a:p>
                <a:pPr marL="0" indent="0">
                  <a:buNone/>
                </a:pPr>
                <a:r>
                  <a:rPr lang="en-US" sz="3400" dirty="0"/>
                  <a:t> </a:t>
                </a:r>
              </a:p>
              <a:p>
                <a:pPr marL="0" indent="0">
                  <a:buNone/>
                </a:pPr>
                <a:r>
                  <a:rPr lang="en-US" sz="3400" dirty="0"/>
                  <a:t>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400" i="1">
                                <a:latin typeface="Cambria Math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4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34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400" dirty="0"/>
                  <a:t> is the probability density which is measurable and so must have a well-defined value.</a:t>
                </a:r>
              </a:p>
              <a:p>
                <a:pPr marL="0" indent="0">
                  <a:buNone/>
                </a:pPr>
                <a:r>
                  <a:rPr lang="en-US" sz="3400" dirty="0"/>
                  <a:t> 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4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40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sz="3400" i="1">
                            <a:latin typeface="Cambria Math"/>
                          </a:rPr>
                          <m:t>𝑘𝑥</m:t>
                        </m:r>
                      </m:e>
                    </m:func>
                  </m:oMath>
                </a14:m>
                <a:r>
                  <a:rPr lang="en-US" sz="3400" dirty="0"/>
                  <a:t>  and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4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40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sz="3400" i="1">
                            <a:latin typeface="Cambria Math"/>
                          </a:rPr>
                          <m:t>𝑘𝑥</m:t>
                        </m:r>
                      </m:e>
                    </m:func>
                  </m:oMath>
                </a14:m>
                <a:r>
                  <a:rPr lang="en-US" sz="3400" dirty="0"/>
                  <a:t>  are continuous, problem  at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/>
                      </a:rPr>
                      <m:t>𝑥</m:t>
                    </m:r>
                    <m:r>
                      <a:rPr lang="en-US" sz="3400" i="1">
                        <a:latin typeface="Cambria Math"/>
                      </a:rPr>
                      <m:t>=</m:t>
                    </m:r>
                    <m:r>
                      <a:rPr lang="en-US" sz="3400" i="1">
                        <a:latin typeface="Cambria Math"/>
                      </a:rPr>
                      <m:t>0</m:t>
                    </m:r>
                    <m:r>
                      <a:rPr lang="en-US" sz="3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3400" dirty="0"/>
                  <a:t>and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/>
                      </a:rPr>
                      <m:t>𝑥</m:t>
                    </m:r>
                    <m:r>
                      <a:rPr lang="en-US" sz="3400" i="1">
                        <a:latin typeface="Cambria Math"/>
                      </a:rPr>
                      <m:t>=</m:t>
                    </m:r>
                    <m:r>
                      <a:rPr lang="en-US" sz="3400" i="1">
                        <a:latin typeface="Cambria Math"/>
                      </a:rPr>
                      <m:t>𝐿</m:t>
                    </m:r>
                  </m:oMath>
                </a14:m>
                <a:endParaRPr lang="en-US" sz="3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334000"/>
              </a:xfrm>
              <a:blipFill rotWithShape="1">
                <a:blip r:embed="rId3"/>
                <a:stretch>
                  <a:fillRect l="-1111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8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,                                                        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𝐴</m:t>
                                </m:r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𝑘𝑥</m:t>
                                    </m:r>
                                  </m:e>
                                </m:func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𝐵</m:t>
                                </m:r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𝑘𝑥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,</m:t>
                                    </m:r>
                                  </m:e>
                                </m:func>
                                <m:r>
                                  <a:rPr lang="en-US" sz="2400" i="1">
                                    <a:latin typeface="Cambria Math"/>
                                  </a:rPr>
                                  <m:t>              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𝐿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,                                                        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𝐿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Continuity at x = 0: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0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0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0</m:t>
                    </m:r>
                  </m:oMath>
                </a14:m>
                <a:r>
                  <a:rPr lang="en-US" dirty="0"/>
                  <a:t>  </a:t>
                </a:r>
              </a:p>
              <a:p>
                <a:pPr marL="0" indent="0">
                  <a:buNone/>
                </a:pPr>
                <a:r>
                  <a:rPr lang="en-US" dirty="0"/>
                  <a:t> 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,                      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𝐴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𝑘𝑥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,          </m:t>
                                    </m:r>
                                  </m:e>
                                </m:func>
                                <m:r>
                                  <a:rPr lang="en-US" i="1">
                                    <a:latin typeface="Cambria Math"/>
                                  </a:rPr>
                                  <m:t>  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𝐿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,                   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𝐿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 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Continuity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at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x</m:t>
                    </m:r>
                    <m:r>
                      <m:rPr>
                        <m:nor/>
                      </m:rPr>
                      <a:rPr lang="en-US" dirty="0"/>
                      <m:t> =</m:t>
                    </m:r>
                    <m:r>
                      <a:rPr lang="en-US" i="1">
                        <a:latin typeface="Cambria Math"/>
                      </a:rPr>
                      <m:t>𝐿</m:t>
                    </m:r>
                    <m:r>
                      <m:rPr>
                        <m:nor/>
                      </m:rPr>
                      <a:rPr lang="en-US" dirty="0"/>
                      <m:t>:</m:t>
                    </m:r>
                    <m:r>
                      <a:rPr lang="en-US" i="1" dirty="0">
                        <a:latin typeface="Cambria Math"/>
                      </a:rPr>
                      <m:t>         </m:t>
                    </m:r>
                    <m:r>
                      <a:rPr lang="en-US" i="1"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0</m:t>
                    </m:r>
                  </m:oMath>
                </a14:m>
                <a:r>
                  <a:rPr lang="en-US" dirty="0"/>
                  <a:t>,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𝑘𝐿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</a:rPr>
                          <m:t>,  </m:t>
                        </m:r>
                      </m:e>
                    </m:func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𝑘𝐿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𝑛</m:t>
                    </m:r>
                    <m:r>
                      <a:rPr lang="en-US" i="1">
                        <a:latin typeface="Cambria Math"/>
                      </a:rPr>
                      <m:t>𝜋</m:t>
                    </m:r>
                    <m:r>
                      <a:rPr lang="en-US" i="1">
                        <a:latin typeface="Cambria Math"/>
                      </a:rPr>
                      <m:t>,  </m:t>
                    </m:r>
                    <m:r>
                      <a:rPr lang="en-US" i="1">
                        <a:latin typeface="Cambria Math"/>
                      </a:rPr>
                      <m:t>𝑛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1</m:t>
                    </m:r>
                    <m:r>
                      <a:rPr lang="en-US" i="1">
                        <a:latin typeface="Cambria Math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2</m:t>
                    </m:r>
                    <m:r>
                      <a:rPr lang="en-US" i="1">
                        <a:latin typeface="Cambria Math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3</m:t>
                    </m:r>
                    <m:r>
                      <a:rPr lang="en-US" i="1">
                        <a:latin typeface="Cambria Math"/>
                      </a:rPr>
                      <m:t>,….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 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36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36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ħ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𝑘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600" i="1">
                            <a:latin typeface="Cambria Math"/>
                          </a:rPr>
                          <m:t>2</m:t>
                        </m:r>
                        <m:r>
                          <a:rPr lang="en-US" sz="3600" i="1"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3600" dirty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ħ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600" i="1">
                            <a:latin typeface="Cambria Math"/>
                          </a:rPr>
                          <m:t>2</m:t>
                        </m:r>
                        <m:r>
                          <a:rPr lang="en-US" sz="3600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𝐿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600" i="1">
                        <a:latin typeface="Cambria Math"/>
                      </a:rPr>
                      <m:t>,     </m:t>
                    </m:r>
                    <m:r>
                      <a:rPr lang="en-US" sz="3600" i="1">
                        <a:latin typeface="Cambria Math"/>
                      </a:rPr>
                      <m:t>𝑛</m:t>
                    </m:r>
                    <m:r>
                      <a:rPr lang="en-US" sz="3600" i="1">
                        <a:latin typeface="Cambria Math"/>
                      </a:rPr>
                      <m:t>=</m:t>
                    </m:r>
                    <m:r>
                      <a:rPr lang="en-US" sz="3600" i="1">
                        <a:latin typeface="Cambria Math"/>
                      </a:rPr>
                      <m:t>1</m:t>
                    </m:r>
                    <m:r>
                      <a:rPr lang="en-US" sz="3600" i="1">
                        <a:latin typeface="Cambria Math"/>
                      </a:rPr>
                      <m:t>,</m:t>
                    </m:r>
                    <m:r>
                      <a:rPr lang="en-US" sz="3600" i="1">
                        <a:latin typeface="Cambria Math"/>
                      </a:rPr>
                      <m:t>2</m:t>
                    </m:r>
                    <m:r>
                      <a:rPr lang="en-US" sz="3600" i="1">
                        <a:latin typeface="Cambria Math"/>
                      </a:rPr>
                      <m:t>,</m:t>
                    </m:r>
                    <m:r>
                      <a:rPr lang="en-US" sz="3600" i="1">
                        <a:latin typeface="Cambria Math"/>
                      </a:rPr>
                      <m:t>3</m:t>
                    </m:r>
                    <m:r>
                      <a:rPr lang="en-US" sz="3600" i="1">
                        <a:latin typeface="Cambria Math"/>
                      </a:rPr>
                      <m:t>,….</m:t>
                    </m:r>
                  </m:oMath>
                </a14:m>
                <a:r>
                  <a:rPr lang="en-US" sz="3600" dirty="0"/>
                  <a:t>    </a:t>
                </a:r>
              </a:p>
              <a:p>
                <a:pPr marL="0" indent="0">
                  <a:buNone/>
                </a:pPr>
                <a:r>
                  <a:rPr lang="en-US" dirty="0"/>
                  <a:t> 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not allowed because it implies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   </m:t>
                    </m:r>
                    <m:r>
                      <a:rPr lang="en-US" i="1">
                        <a:latin typeface="Cambria Math"/>
                      </a:rPr>
                      <m:t>𝑝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</a:rPr>
                      <m:t>,  ∆</m:t>
                    </m:r>
                    <m:r>
                      <a:rPr lang="en-US" i="1">
                        <a:latin typeface="Cambria Math"/>
                      </a:rPr>
                      <m:t>𝑝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∆</m:t>
                    </m:r>
                    <m:r>
                      <a:rPr lang="en-US" i="1">
                        <a:latin typeface="Cambria Math"/>
                      </a:rPr>
                      <m:t>𝑝</m:t>
                    </m:r>
                    <m:r>
                      <a:rPr lang="en-US" i="1">
                        <a:latin typeface="Cambria Math"/>
                      </a:rPr>
                      <m:t>∆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0</m:t>
                    </m:r>
                  </m:oMath>
                </a14:m>
                <a:r>
                  <a:rPr lang="en-US" dirty="0"/>
                  <a:t> since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∆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𝐿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 Minimum energy: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𝑚𝑖𝑛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ħ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  : zero-point energy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741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82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sz="2200" i="1" dirty="0" smtClean="0">
                    <a:latin typeface="Cambria Math"/>
                  </a:rPr>
                  <a:t/>
                </a:r>
                <a:br>
                  <a:rPr lang="en-US" sz="2200" i="1" dirty="0" smtClean="0">
                    <a:latin typeface="Cambria Math"/>
                  </a:rPr>
                </a:br>
                <a:r>
                  <a:rPr lang="en-US" sz="2200" i="1" dirty="0">
                    <a:latin typeface="Cambria Math"/>
                  </a:rPr>
                  <a:t/>
                </a:r>
                <a:br>
                  <a:rPr lang="en-US" sz="2200" i="1" dirty="0">
                    <a:latin typeface="Cambria Math"/>
                  </a:rPr>
                </a:br>
                <a:r>
                  <a:rPr lang="en-US" sz="2200" i="1" dirty="0" smtClean="0">
                    <a:latin typeface="Cambria Math"/>
                  </a:rPr>
                  <a:t/>
                </a:r>
                <a:br>
                  <a:rPr lang="en-US" sz="2200" i="1" dirty="0" smtClean="0">
                    <a:latin typeface="Cambria Math"/>
                  </a:rPr>
                </a:br>
                <a:r>
                  <a:rPr lang="en-US" sz="2200" i="1" dirty="0">
                    <a:latin typeface="Cambria Math"/>
                  </a:rPr>
                  <a:t/>
                </a:r>
                <a:br>
                  <a:rPr lang="en-US" sz="2200" i="1" dirty="0">
                    <a:latin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2200" i="1">
                        <a:latin typeface="Cambria Math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,                            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&lt;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𝜋</m:t>
                                      </m:r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𝐿</m:t>
                                      </m:r>
                                    </m:den>
                                  </m:f>
                                  <m:r>
                                    <a:rPr lang="en-US" sz="2200" i="1">
                                      <a:latin typeface="Cambria Math"/>
                                    </a:rPr>
                                    <m:t>,      </m:t>
                                  </m:r>
                                </m:e>
                              </m:func>
                              <m:r>
                                <a:rPr lang="en-US" sz="22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&lt;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&lt;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𝐿</m:t>
                              </m:r>
                            </m:e>
                          </m:mr>
                          <m:m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,                            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&gt;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dirty="0"/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ħ</m:t>
                            </m:r>
                          </m:e>
                          <m:sup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  <m:r>
                          <a:rPr lang="en-US" sz="2200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i="1">
                        <a:latin typeface="Cambria Math"/>
                      </a:rPr>
                      <m:t>,     </m:t>
                    </m:r>
                    <m:r>
                      <a:rPr lang="en-US" sz="2200" i="1">
                        <a:latin typeface="Cambria Math"/>
                      </a:rPr>
                      <m:t>𝑛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i="1">
                        <a:latin typeface="Cambria Math"/>
                      </a:rPr>
                      <m:t>1</m:t>
                    </m:r>
                    <m:r>
                      <a:rPr lang="en-US" sz="2200" i="1">
                        <a:latin typeface="Cambria Math"/>
                      </a:rPr>
                      <m:t>,</m:t>
                    </m:r>
                    <m:r>
                      <a:rPr lang="en-US" sz="2200" i="1">
                        <a:latin typeface="Cambria Math"/>
                      </a:rPr>
                      <m:t>2</m:t>
                    </m:r>
                    <m:r>
                      <a:rPr lang="en-US" sz="2200" i="1">
                        <a:latin typeface="Cambria Math"/>
                      </a:rPr>
                      <m:t>,</m:t>
                    </m:r>
                    <m:r>
                      <a:rPr lang="en-US" sz="2200" i="1">
                        <a:latin typeface="Cambria Math"/>
                      </a:rPr>
                      <m:t>3</m:t>
                    </m:r>
                    <m:r>
                      <a:rPr lang="en-US" sz="2200" i="1">
                        <a:latin typeface="Cambria Math"/>
                      </a:rPr>
                      <m:t>,….</m:t>
                    </m:r>
                  </m:oMath>
                </a14:m>
                <a:r>
                  <a:rPr lang="en-US" sz="2200" dirty="0"/>
                  <a:t>    </a:t>
                </a:r>
                <a:r>
                  <a:rPr lang="en-US" sz="4000" dirty="0"/>
                  <a:t/>
                </a:r>
                <a:br>
                  <a:rPr lang="en-US" sz="4000" dirty="0"/>
                </a:br>
                <a:r>
                  <a:rPr lang="en-US" sz="4000" dirty="0"/>
                  <a:t>Number of nodes increases as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/>
                      </a:rPr>
                      <m:t>𝑛</m:t>
                    </m:r>
                  </m:oMath>
                </a14:m>
                <a:r>
                  <a:rPr lang="en-US" sz="4000" dirty="0"/>
                  <a:t> increases</a:t>
                </a:r>
                <a:br>
                  <a:rPr lang="en-US" sz="4000" dirty="0"/>
                </a:br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444" r="-519" b="-67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7020487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0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620000" cy="5943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26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52400" y="76200"/>
                <a:ext cx="8305800" cy="2773362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 smtClean="0"/>
                  <a:t>Energy of the particle in a box is quantized:</a:t>
                </a:r>
                <a:r>
                  <a:rPr lang="en-US" sz="3600" i="1" dirty="0" smtClean="0"/>
                  <a:t/>
                </a:r>
                <a:br>
                  <a:rPr lang="en-US" sz="3600" i="1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36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36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ħ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600" i="1">
                            <a:latin typeface="Cambria Math"/>
                          </a:rPr>
                          <m:t>2</m:t>
                        </m:r>
                        <m:r>
                          <a:rPr lang="en-US" sz="3600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/>
                              </a:rPr>
                              <m:t>𝐿</m:t>
                            </m:r>
                          </m:e>
                          <m:sup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600" i="1">
                        <a:latin typeface="Cambria Math"/>
                      </a:rPr>
                      <m:t>,     </m:t>
                    </m:r>
                    <m:r>
                      <a:rPr lang="en-US" sz="3600" i="1">
                        <a:latin typeface="Cambria Math"/>
                      </a:rPr>
                      <m:t>𝑛</m:t>
                    </m:r>
                    <m:r>
                      <a:rPr lang="en-US" sz="3600" i="1">
                        <a:latin typeface="Cambria Math"/>
                      </a:rPr>
                      <m:t>=</m:t>
                    </m:r>
                    <m:r>
                      <a:rPr lang="en-US" sz="3600" i="1">
                        <a:latin typeface="Cambria Math"/>
                      </a:rPr>
                      <m:t>1</m:t>
                    </m:r>
                    <m:r>
                      <a:rPr lang="en-US" sz="3600" i="1">
                        <a:latin typeface="Cambria Math"/>
                      </a:rPr>
                      <m:t>,</m:t>
                    </m:r>
                    <m:r>
                      <a:rPr lang="en-US" sz="3600" i="1">
                        <a:latin typeface="Cambria Math"/>
                      </a:rPr>
                      <m:t>2</m:t>
                    </m:r>
                    <m:r>
                      <a:rPr lang="en-US" sz="3600" i="1">
                        <a:latin typeface="Cambria Math"/>
                      </a:rPr>
                      <m:t>,</m:t>
                    </m:r>
                    <m:r>
                      <a:rPr lang="en-US" sz="3600" i="1">
                        <a:latin typeface="Cambria Math"/>
                      </a:rPr>
                      <m:t>3</m:t>
                    </m:r>
                    <m:r>
                      <a:rPr lang="en-US" sz="3600" i="1">
                        <a:latin typeface="Cambria Math"/>
                      </a:rPr>
                      <m:t>,….</m:t>
                    </m:r>
                  </m:oMath>
                </a14:m>
                <a:r>
                  <a:rPr lang="en-US" sz="3600" dirty="0"/>
                  <a:t>    </a:t>
                </a:r>
                <a:br>
                  <a:rPr lang="en-US" sz="3600" dirty="0"/>
                </a:br>
                <a:r>
                  <a:rPr lang="en-US" sz="3600" dirty="0"/>
                  <a:t> </a:t>
                </a:r>
                <a:br>
                  <a:rPr lang="en-US" sz="3600" dirty="0"/>
                </a:br>
                <a:r>
                  <a:rPr lang="en-US" sz="3600" dirty="0" smtClean="0"/>
                  <a:t>Also: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</a:rPr>
                      <m:t>𝐸</m:t>
                    </m:r>
                    <m:r>
                      <a:rPr lang="en-US" sz="3600" i="1">
                        <a:latin typeface="Cambria Math"/>
                      </a:rPr>
                      <m:t>=</m:t>
                    </m:r>
                    <m:r>
                      <a:rPr lang="en-US" sz="3600" i="1">
                        <a:latin typeface="Cambria Math"/>
                      </a:rPr>
                      <m:t>0</m:t>
                    </m:r>
                    <m:r>
                      <a:rPr lang="en-US" sz="3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3600" dirty="0"/>
                  <a:t>is not allowed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2400" y="76200"/>
                <a:ext cx="8305800" cy="2773362"/>
              </a:xfrm>
              <a:blipFill rotWithShape="1">
                <a:blip r:embed="rId2"/>
                <a:stretch>
                  <a:fillRect l="-1174" t="-1542" r="-1174" b="-6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8229600" cy="30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2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600"/>
            <a:ext cx="8077200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32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10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6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302</Words>
  <Application>Microsoft Office PowerPoint</Application>
  <PresentationFormat>On-screen Show (4:3)</PresentationFormat>
  <Paragraphs>38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Chapter 6     Part 2 </vt:lpstr>
      <vt:lpstr> Section 6.4: The particle in a box: </vt:lpstr>
      <vt:lpstr>(-ħ^2)/2m  (d^2 ψ(x))/(dx^2 )+ U(x)ψ(x)=Eψ(x)</vt:lpstr>
      <vt:lpstr>ψ(x)= {■8(0,                                                        x&lt;0@A sin⁡kx+B cos⁡〖kx,〗               0&lt;x&lt;L@0,                                                        x&gt;L  )}</vt:lpstr>
      <vt:lpstr>    ψ_n (x)= {■8(0,                            x&lt;0@A sin⁡〖nπx/L,      〗  0&lt;x&lt;L@0,                            x&gt;L  )}             E_n= (ħ^2 π^2 n^2)/(2mL^2 ),     n=1,2,3,….     Number of nodes increases as n increases </vt:lpstr>
      <vt:lpstr>PowerPoint Presentation</vt:lpstr>
      <vt:lpstr>Energy of the particle in a box is quantized: E_n=  (ħ^2 π^2 n^2)/(2mL^2 ),     n=1,2,3,….       Also: E=0 is not allowed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Exact solution for Finite Square Well</vt:lpstr>
      <vt:lpstr>Approximate Treatment of Finite Square Well Iteration Method</vt:lpstr>
      <vt:lpstr>PowerPoint Presentation</vt:lpstr>
      <vt:lpstr>Unacceptable wavefunctions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     Part 2</dc:title>
  <dc:creator>Henry R Giacaman</dc:creator>
  <cp:lastModifiedBy>Henry R Giacaman</cp:lastModifiedBy>
  <cp:revision>17</cp:revision>
  <dcterms:created xsi:type="dcterms:W3CDTF">2020-04-07T07:20:29Z</dcterms:created>
  <dcterms:modified xsi:type="dcterms:W3CDTF">2020-04-11T13:42:41Z</dcterms:modified>
</cp:coreProperties>
</file>