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37"/>
  </p:notesMasterIdLst>
  <p:handoutMasterIdLst>
    <p:handoutMasterId r:id="rId38"/>
  </p:handoutMasterIdLst>
  <p:sldIdLst>
    <p:sldId id="277" r:id="rId3"/>
    <p:sldId id="278" r:id="rId4"/>
    <p:sldId id="279" r:id="rId5"/>
    <p:sldId id="280" r:id="rId6"/>
    <p:sldId id="287" r:id="rId7"/>
    <p:sldId id="288" r:id="rId8"/>
    <p:sldId id="281" r:id="rId9"/>
    <p:sldId id="289" r:id="rId10"/>
    <p:sldId id="290" r:id="rId11"/>
    <p:sldId id="291" r:id="rId12"/>
    <p:sldId id="292" r:id="rId13"/>
    <p:sldId id="294" r:id="rId14"/>
    <p:sldId id="282" r:id="rId15"/>
    <p:sldId id="293" r:id="rId16"/>
    <p:sldId id="295" r:id="rId17"/>
    <p:sldId id="296" r:id="rId18"/>
    <p:sldId id="297" r:id="rId19"/>
    <p:sldId id="298" r:id="rId20"/>
    <p:sldId id="299" r:id="rId21"/>
    <p:sldId id="283" r:id="rId22"/>
    <p:sldId id="300" r:id="rId23"/>
    <p:sldId id="301" r:id="rId24"/>
    <p:sldId id="284" r:id="rId25"/>
    <p:sldId id="302" r:id="rId26"/>
    <p:sldId id="303" r:id="rId27"/>
    <p:sldId id="285" r:id="rId28"/>
    <p:sldId id="304" r:id="rId29"/>
    <p:sldId id="305" r:id="rId30"/>
    <p:sldId id="306" r:id="rId31"/>
    <p:sldId id="307" r:id="rId32"/>
    <p:sldId id="286" r:id="rId33"/>
    <p:sldId id="308" r:id="rId34"/>
    <p:sldId id="309" r:id="rId35"/>
    <p:sldId id="31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83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995" autoAdjust="0"/>
    <p:restoredTop sz="55240" autoAdjust="0"/>
  </p:normalViewPr>
  <p:slideViewPr>
    <p:cSldViewPr snapToGrid="0">
      <p:cViewPr varScale="1">
        <p:scale>
          <a:sx n="74" d="100"/>
          <a:sy n="74" d="100"/>
        </p:scale>
        <p:origin x="948" y="72"/>
      </p:cViewPr>
      <p:guideLst>
        <p:guide pos="3840"/>
        <p:guide orient="horz" pos="2160"/>
      </p:guideLst>
    </p:cSldViewPr>
  </p:slideViewPr>
  <p:notesTextViewPr>
    <p:cViewPr>
      <p:scale>
        <a:sx n="1" d="1"/>
        <a:sy n="1" d="1"/>
      </p:scale>
      <p:origin x="0" y="0"/>
    </p:cViewPr>
  </p:notesTextViewPr>
  <p:notesViewPr>
    <p:cSldViewPr snapToGrid="0">
      <p:cViewPr varScale="1">
        <p:scale>
          <a:sx n="82" d="100"/>
          <a:sy n="82" d="100"/>
        </p:scale>
        <p:origin x="299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86CD92-0EEE-4A41-8656-2B8CDE407C4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685EB69-0367-4AEF-BA0C-FE38DBFFBDE0}">
      <dgm:prSet/>
      <dgm:spPr>
        <a:ln w="12700">
          <a:solidFill>
            <a:schemeClr val="accent1"/>
          </a:solidFill>
        </a:ln>
      </dgm:spPr>
      <dgm:t>
        <a:bodyPr/>
        <a:lstStyle/>
        <a:p>
          <a:pPr rtl="0"/>
          <a:r>
            <a:rPr lang="en-US" b="1" dirty="0" smtClean="0">
              <a:solidFill>
                <a:srgbClr val="50838E"/>
              </a:solidFill>
            </a:rPr>
            <a:t>The use of analytical procedures is as important in the acquisition and payment cycle as it is in every other cycle, especially for uncovering misstatements in accounts payable.</a:t>
          </a:r>
          <a:endParaRPr lang="en-US" dirty="0">
            <a:solidFill>
              <a:srgbClr val="50838E"/>
            </a:solidFill>
          </a:endParaRPr>
        </a:p>
      </dgm:t>
    </dgm:pt>
    <dgm:pt modelId="{453CAF37-FCA0-457A-809A-E861C8B4C00D}" type="parTrans" cxnId="{C896A9E1-6FEF-46BC-A4EA-9A2105C32C17}">
      <dgm:prSet/>
      <dgm:spPr/>
      <dgm:t>
        <a:bodyPr/>
        <a:lstStyle/>
        <a:p>
          <a:endParaRPr lang="en-US"/>
        </a:p>
      </dgm:t>
    </dgm:pt>
    <dgm:pt modelId="{814F7714-1D6E-4D1E-9DFB-5A55BAA7058A}" type="sibTrans" cxnId="{C896A9E1-6FEF-46BC-A4EA-9A2105C32C17}">
      <dgm:prSet/>
      <dgm:spPr/>
      <dgm:t>
        <a:bodyPr/>
        <a:lstStyle/>
        <a:p>
          <a:endParaRPr lang="en-US"/>
        </a:p>
      </dgm:t>
    </dgm:pt>
    <dgm:pt modelId="{EFCC602E-8E04-448A-8317-E8262ED21E27}">
      <dgm:prSet/>
      <dgm:spPr>
        <a:ln w="12700">
          <a:solidFill>
            <a:schemeClr val="accent1"/>
          </a:solidFill>
        </a:ln>
      </dgm:spPr>
      <dgm:t>
        <a:bodyPr/>
        <a:lstStyle/>
        <a:p>
          <a:pPr rtl="0"/>
          <a:r>
            <a:rPr lang="en-US" b="1" dirty="0" smtClean="0">
              <a:solidFill>
                <a:schemeClr val="accent1"/>
              </a:solidFill>
            </a:rPr>
            <a:t>Analytical procedures for the balance sheet and income statement accounts in the acquisition and payment cycle that are useful in uncovering areas in which additional investigation is desirable are illustrated in Table 18-4.</a:t>
          </a:r>
          <a:endParaRPr lang="en-US" dirty="0">
            <a:solidFill>
              <a:schemeClr val="accent1"/>
            </a:solidFill>
          </a:endParaRPr>
        </a:p>
      </dgm:t>
    </dgm:pt>
    <dgm:pt modelId="{DB3E5166-DA64-47B7-8FC5-F72D1CEE40A6}" type="parTrans" cxnId="{6E19E47C-BFC3-4D8A-8EEF-E87A5EE8C49E}">
      <dgm:prSet/>
      <dgm:spPr/>
      <dgm:t>
        <a:bodyPr/>
        <a:lstStyle/>
        <a:p>
          <a:endParaRPr lang="en-US"/>
        </a:p>
      </dgm:t>
    </dgm:pt>
    <dgm:pt modelId="{89BC69D4-5E7D-4FF5-84C3-0D4C443E2FA4}" type="sibTrans" cxnId="{6E19E47C-BFC3-4D8A-8EEF-E87A5EE8C49E}">
      <dgm:prSet/>
      <dgm:spPr/>
      <dgm:t>
        <a:bodyPr/>
        <a:lstStyle/>
        <a:p>
          <a:endParaRPr lang="en-US"/>
        </a:p>
      </dgm:t>
    </dgm:pt>
    <dgm:pt modelId="{1C560950-DE47-4B9F-BAFC-06409372ECE1}" type="pres">
      <dgm:prSet presAssocID="{9586CD92-0EEE-4A41-8656-2B8CDE407C4A}" presName="vert0" presStyleCnt="0">
        <dgm:presLayoutVars>
          <dgm:dir/>
          <dgm:animOne val="branch"/>
          <dgm:animLvl val="lvl"/>
        </dgm:presLayoutVars>
      </dgm:prSet>
      <dgm:spPr/>
      <dgm:t>
        <a:bodyPr/>
        <a:lstStyle/>
        <a:p>
          <a:endParaRPr lang="en-US"/>
        </a:p>
      </dgm:t>
    </dgm:pt>
    <dgm:pt modelId="{9E709ED6-3A65-469B-8A3D-A31463E07CA4}" type="pres">
      <dgm:prSet presAssocID="{5685EB69-0367-4AEF-BA0C-FE38DBFFBDE0}" presName="thickLine" presStyleLbl="alignNode1" presStyleIdx="0" presStyleCnt="2"/>
      <dgm:spPr/>
    </dgm:pt>
    <dgm:pt modelId="{15AA6995-870B-43B4-90EC-A4FF728E7D21}" type="pres">
      <dgm:prSet presAssocID="{5685EB69-0367-4AEF-BA0C-FE38DBFFBDE0}" presName="horz1" presStyleCnt="0"/>
      <dgm:spPr/>
    </dgm:pt>
    <dgm:pt modelId="{0620F41F-57E3-47A7-AC04-749519E925AB}" type="pres">
      <dgm:prSet presAssocID="{5685EB69-0367-4AEF-BA0C-FE38DBFFBDE0}" presName="tx1" presStyleLbl="revTx" presStyleIdx="0" presStyleCnt="2"/>
      <dgm:spPr/>
      <dgm:t>
        <a:bodyPr/>
        <a:lstStyle/>
        <a:p>
          <a:endParaRPr lang="en-US"/>
        </a:p>
      </dgm:t>
    </dgm:pt>
    <dgm:pt modelId="{A7135618-4041-4957-8C14-4D4D082425C9}" type="pres">
      <dgm:prSet presAssocID="{5685EB69-0367-4AEF-BA0C-FE38DBFFBDE0}" presName="vert1" presStyleCnt="0"/>
      <dgm:spPr/>
    </dgm:pt>
    <dgm:pt modelId="{851730AF-9C57-4D4E-95CC-0E8833876B71}" type="pres">
      <dgm:prSet presAssocID="{EFCC602E-8E04-448A-8317-E8262ED21E27}" presName="thickLine" presStyleLbl="alignNode1" presStyleIdx="1" presStyleCnt="2"/>
      <dgm:spPr/>
    </dgm:pt>
    <dgm:pt modelId="{6A38B082-0373-4B9B-988C-5F35E11F731B}" type="pres">
      <dgm:prSet presAssocID="{EFCC602E-8E04-448A-8317-E8262ED21E27}" presName="horz1" presStyleCnt="0"/>
      <dgm:spPr/>
    </dgm:pt>
    <dgm:pt modelId="{5CD2F0B1-EB53-4A3D-BDDA-146A2BFF8552}" type="pres">
      <dgm:prSet presAssocID="{EFCC602E-8E04-448A-8317-E8262ED21E27}" presName="tx1" presStyleLbl="revTx" presStyleIdx="1" presStyleCnt="2"/>
      <dgm:spPr/>
      <dgm:t>
        <a:bodyPr/>
        <a:lstStyle/>
        <a:p>
          <a:endParaRPr lang="en-US"/>
        </a:p>
      </dgm:t>
    </dgm:pt>
    <dgm:pt modelId="{1EC93C3F-B894-468C-9F95-7558ECB7756A}" type="pres">
      <dgm:prSet presAssocID="{EFCC602E-8E04-448A-8317-E8262ED21E27}" presName="vert1" presStyleCnt="0"/>
      <dgm:spPr/>
    </dgm:pt>
  </dgm:ptLst>
  <dgm:cxnLst>
    <dgm:cxn modelId="{B99262C6-6C0A-4F46-80E7-81C3BE98D59E}" type="presOf" srcId="{EFCC602E-8E04-448A-8317-E8262ED21E27}" destId="{5CD2F0B1-EB53-4A3D-BDDA-146A2BFF8552}" srcOrd="0" destOrd="0" presId="urn:microsoft.com/office/officeart/2008/layout/LinedList"/>
    <dgm:cxn modelId="{6E19E47C-BFC3-4D8A-8EEF-E87A5EE8C49E}" srcId="{9586CD92-0EEE-4A41-8656-2B8CDE407C4A}" destId="{EFCC602E-8E04-448A-8317-E8262ED21E27}" srcOrd="1" destOrd="0" parTransId="{DB3E5166-DA64-47B7-8FC5-F72D1CEE40A6}" sibTransId="{89BC69D4-5E7D-4FF5-84C3-0D4C443E2FA4}"/>
    <dgm:cxn modelId="{FCA48086-C93E-4ABC-9479-4D5B44D0B693}" type="presOf" srcId="{9586CD92-0EEE-4A41-8656-2B8CDE407C4A}" destId="{1C560950-DE47-4B9F-BAFC-06409372ECE1}" srcOrd="0" destOrd="0" presId="urn:microsoft.com/office/officeart/2008/layout/LinedList"/>
    <dgm:cxn modelId="{C896A9E1-6FEF-46BC-A4EA-9A2105C32C17}" srcId="{9586CD92-0EEE-4A41-8656-2B8CDE407C4A}" destId="{5685EB69-0367-4AEF-BA0C-FE38DBFFBDE0}" srcOrd="0" destOrd="0" parTransId="{453CAF37-FCA0-457A-809A-E861C8B4C00D}" sibTransId="{814F7714-1D6E-4D1E-9DFB-5A55BAA7058A}"/>
    <dgm:cxn modelId="{A64DBE18-2CD7-4928-B6FB-3F2B5B5EAF61}" type="presOf" srcId="{5685EB69-0367-4AEF-BA0C-FE38DBFFBDE0}" destId="{0620F41F-57E3-47A7-AC04-749519E925AB}" srcOrd="0" destOrd="0" presId="urn:microsoft.com/office/officeart/2008/layout/LinedList"/>
    <dgm:cxn modelId="{86AAF811-8CD2-4308-8B6B-39FECEF2EFA4}" type="presParOf" srcId="{1C560950-DE47-4B9F-BAFC-06409372ECE1}" destId="{9E709ED6-3A65-469B-8A3D-A31463E07CA4}" srcOrd="0" destOrd="0" presId="urn:microsoft.com/office/officeart/2008/layout/LinedList"/>
    <dgm:cxn modelId="{C5D75D30-7145-42B3-98A1-DC121B0E70A4}" type="presParOf" srcId="{1C560950-DE47-4B9F-BAFC-06409372ECE1}" destId="{15AA6995-870B-43B4-90EC-A4FF728E7D21}" srcOrd="1" destOrd="0" presId="urn:microsoft.com/office/officeart/2008/layout/LinedList"/>
    <dgm:cxn modelId="{EDA06F14-277C-4B31-995E-B42DE615FD90}" type="presParOf" srcId="{15AA6995-870B-43B4-90EC-A4FF728E7D21}" destId="{0620F41F-57E3-47A7-AC04-749519E925AB}" srcOrd="0" destOrd="0" presId="urn:microsoft.com/office/officeart/2008/layout/LinedList"/>
    <dgm:cxn modelId="{38EEC907-6333-403B-A449-4D16D2B04AC0}" type="presParOf" srcId="{15AA6995-870B-43B4-90EC-A4FF728E7D21}" destId="{A7135618-4041-4957-8C14-4D4D082425C9}" srcOrd="1" destOrd="0" presId="urn:microsoft.com/office/officeart/2008/layout/LinedList"/>
    <dgm:cxn modelId="{2E85BBEF-F1C6-4B89-8C27-07C02F5685B6}" type="presParOf" srcId="{1C560950-DE47-4B9F-BAFC-06409372ECE1}" destId="{851730AF-9C57-4D4E-95CC-0E8833876B71}" srcOrd="2" destOrd="0" presId="urn:microsoft.com/office/officeart/2008/layout/LinedList"/>
    <dgm:cxn modelId="{77EA7956-5621-4DA0-8D28-6802768DBD4E}" type="presParOf" srcId="{1C560950-DE47-4B9F-BAFC-06409372ECE1}" destId="{6A38B082-0373-4B9B-988C-5F35E11F731B}" srcOrd="3" destOrd="0" presId="urn:microsoft.com/office/officeart/2008/layout/LinedList"/>
    <dgm:cxn modelId="{EBC1B965-1A37-41C8-81A4-B64F600710E3}" type="presParOf" srcId="{6A38B082-0373-4B9B-988C-5F35E11F731B}" destId="{5CD2F0B1-EB53-4A3D-BDDA-146A2BFF8552}" srcOrd="0" destOrd="0" presId="urn:microsoft.com/office/officeart/2008/layout/LinedList"/>
    <dgm:cxn modelId="{55411BE4-3282-4EF9-B470-C66C5B38DA32}" type="presParOf" srcId="{6A38B082-0373-4B9B-988C-5F35E11F731B}" destId="{1EC93C3F-B894-468C-9F95-7558ECB7756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E02FE0-5BAD-4917-BB30-F4098F0EF22E}"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n-US"/>
        </a:p>
      </dgm:t>
    </dgm:pt>
    <dgm:pt modelId="{96B9EFF7-7E76-4549-80CC-F9333A2A5D80}">
      <dgm:prSet custT="1"/>
      <dgm:spPr>
        <a:solidFill>
          <a:schemeClr val="accent4">
            <a:lumMod val="20000"/>
            <a:lumOff val="80000"/>
          </a:schemeClr>
        </a:solidFill>
      </dgm:spPr>
      <dgm:t>
        <a:bodyPr/>
        <a:lstStyle/>
        <a:p>
          <a:pPr rtl="0"/>
          <a:r>
            <a:rPr lang="en-US" sz="2400" b="1" dirty="0" smtClean="0">
              <a:solidFill>
                <a:schemeClr val="accent1"/>
              </a:solidFill>
            </a:rPr>
            <a:t>The overall objective in the audit of accounts payable is to determine whether the accounts payable balance is fairly stated and properly disclosed.</a:t>
          </a:r>
          <a:endParaRPr lang="en-US" sz="2400" dirty="0">
            <a:solidFill>
              <a:schemeClr val="accent1"/>
            </a:solidFill>
          </a:endParaRPr>
        </a:p>
      </dgm:t>
    </dgm:pt>
    <dgm:pt modelId="{1760D3FD-8848-436D-BCE5-6B3E33CDD75A}" type="parTrans" cxnId="{CCBFD65D-F09F-4C87-BCB5-914532CD1D57}">
      <dgm:prSet/>
      <dgm:spPr/>
      <dgm:t>
        <a:bodyPr/>
        <a:lstStyle/>
        <a:p>
          <a:endParaRPr lang="en-US"/>
        </a:p>
      </dgm:t>
    </dgm:pt>
    <dgm:pt modelId="{8135368D-A8D4-4786-9E4D-FF94898B2F32}" type="sibTrans" cxnId="{CCBFD65D-F09F-4C87-BCB5-914532CD1D57}">
      <dgm:prSet/>
      <dgm:spPr/>
      <dgm:t>
        <a:bodyPr/>
        <a:lstStyle/>
        <a:p>
          <a:endParaRPr lang="en-US"/>
        </a:p>
      </dgm:t>
    </dgm:pt>
    <dgm:pt modelId="{FB4F8EE0-493F-4CF8-B6DE-B0D770EF52CA}">
      <dgm:prSet custT="1"/>
      <dgm:spPr>
        <a:solidFill>
          <a:schemeClr val="accent4">
            <a:lumMod val="20000"/>
            <a:lumOff val="80000"/>
          </a:schemeClr>
        </a:solidFill>
      </dgm:spPr>
      <dgm:t>
        <a:bodyPr/>
        <a:lstStyle/>
        <a:p>
          <a:pPr rtl="0"/>
          <a:r>
            <a:rPr lang="en-US" sz="2400" b="1" dirty="0" smtClean="0">
              <a:solidFill>
                <a:schemeClr val="accent1"/>
              </a:solidFill>
            </a:rPr>
            <a:t>Balance-related audit objectives and common tests of details of balances procedures for accounts payable are included in Table 18-5.</a:t>
          </a:r>
          <a:endParaRPr lang="en-US" sz="2400" dirty="0">
            <a:solidFill>
              <a:schemeClr val="accent1"/>
            </a:solidFill>
          </a:endParaRPr>
        </a:p>
      </dgm:t>
    </dgm:pt>
    <dgm:pt modelId="{8139964C-76DE-48E6-8634-3A2FCBEF2ED7}" type="parTrans" cxnId="{8B380E54-FDCE-4FA5-96A1-5676EDA8CB1E}">
      <dgm:prSet/>
      <dgm:spPr/>
      <dgm:t>
        <a:bodyPr/>
        <a:lstStyle/>
        <a:p>
          <a:endParaRPr lang="en-US"/>
        </a:p>
      </dgm:t>
    </dgm:pt>
    <dgm:pt modelId="{ADFDCB26-2F08-4BA0-BF69-96F48BAECC0B}" type="sibTrans" cxnId="{8B380E54-FDCE-4FA5-96A1-5676EDA8CB1E}">
      <dgm:prSet/>
      <dgm:spPr/>
      <dgm:t>
        <a:bodyPr/>
        <a:lstStyle/>
        <a:p>
          <a:endParaRPr lang="en-US"/>
        </a:p>
      </dgm:t>
    </dgm:pt>
    <dgm:pt modelId="{031EBE2B-E830-4D4C-B090-5857DFBA2F20}">
      <dgm:prSet custT="1"/>
      <dgm:spPr>
        <a:solidFill>
          <a:schemeClr val="accent4">
            <a:lumMod val="20000"/>
            <a:lumOff val="80000"/>
          </a:schemeClr>
        </a:solidFill>
      </dgm:spPr>
      <dgm:t>
        <a:bodyPr/>
        <a:lstStyle/>
        <a:p>
          <a:pPr rtl="0"/>
          <a:r>
            <a:rPr lang="en-US" sz="2400" b="1" dirty="0" smtClean="0">
              <a:solidFill>
                <a:schemeClr val="accent1"/>
              </a:solidFill>
            </a:rPr>
            <a:t>Difference in the emphasis in auditing assets and liabilities: In auditing assets, auditors are concerned about overstatements; for liabilities, auditors are concerned about understatements.</a:t>
          </a:r>
          <a:endParaRPr lang="en-US" sz="2400" dirty="0">
            <a:solidFill>
              <a:schemeClr val="accent1"/>
            </a:solidFill>
          </a:endParaRPr>
        </a:p>
      </dgm:t>
    </dgm:pt>
    <dgm:pt modelId="{2615245C-190F-4548-BFC4-2AECE804B4CE}" type="parTrans" cxnId="{5DC47EB3-FBAC-4D77-A841-03C27D72A3B1}">
      <dgm:prSet/>
      <dgm:spPr/>
      <dgm:t>
        <a:bodyPr/>
        <a:lstStyle/>
        <a:p>
          <a:endParaRPr lang="en-US"/>
        </a:p>
      </dgm:t>
    </dgm:pt>
    <dgm:pt modelId="{FF5088D2-596D-46E4-A12E-C9384DD77D3F}" type="sibTrans" cxnId="{5DC47EB3-FBAC-4D77-A841-03C27D72A3B1}">
      <dgm:prSet/>
      <dgm:spPr/>
      <dgm:t>
        <a:bodyPr/>
        <a:lstStyle/>
        <a:p>
          <a:endParaRPr lang="en-US"/>
        </a:p>
      </dgm:t>
    </dgm:pt>
    <dgm:pt modelId="{106CB21E-57B8-4FBF-B36B-095EBDD7A047}" type="pres">
      <dgm:prSet presAssocID="{18E02FE0-5BAD-4917-BB30-F4098F0EF22E}" presName="linear" presStyleCnt="0">
        <dgm:presLayoutVars>
          <dgm:animLvl val="lvl"/>
          <dgm:resizeHandles val="exact"/>
        </dgm:presLayoutVars>
      </dgm:prSet>
      <dgm:spPr/>
      <dgm:t>
        <a:bodyPr/>
        <a:lstStyle/>
        <a:p>
          <a:endParaRPr lang="en-US"/>
        </a:p>
      </dgm:t>
    </dgm:pt>
    <dgm:pt modelId="{FAB3CFF5-30BE-440C-A8B4-33E727DAB11E}" type="pres">
      <dgm:prSet presAssocID="{96B9EFF7-7E76-4549-80CC-F9333A2A5D80}" presName="parentText" presStyleLbl="node1" presStyleIdx="0" presStyleCnt="3" custLinFactNeighborX="-4512" custLinFactNeighborY="8979">
        <dgm:presLayoutVars>
          <dgm:chMax val="0"/>
          <dgm:bulletEnabled val="1"/>
        </dgm:presLayoutVars>
      </dgm:prSet>
      <dgm:spPr/>
      <dgm:t>
        <a:bodyPr/>
        <a:lstStyle/>
        <a:p>
          <a:endParaRPr lang="en-US"/>
        </a:p>
      </dgm:t>
    </dgm:pt>
    <dgm:pt modelId="{87EA554D-9202-4629-B61C-AA3BBC44FA16}" type="pres">
      <dgm:prSet presAssocID="{8135368D-A8D4-4786-9E4D-FF94898B2F32}" presName="spacer" presStyleCnt="0"/>
      <dgm:spPr/>
    </dgm:pt>
    <dgm:pt modelId="{E9D66B32-BEBE-4D71-B106-B2A8DC7BD1F4}" type="pres">
      <dgm:prSet presAssocID="{FB4F8EE0-493F-4CF8-B6DE-B0D770EF52CA}" presName="parentText" presStyleLbl="node1" presStyleIdx="1" presStyleCnt="3">
        <dgm:presLayoutVars>
          <dgm:chMax val="0"/>
          <dgm:bulletEnabled val="1"/>
        </dgm:presLayoutVars>
      </dgm:prSet>
      <dgm:spPr/>
      <dgm:t>
        <a:bodyPr/>
        <a:lstStyle/>
        <a:p>
          <a:endParaRPr lang="en-US"/>
        </a:p>
      </dgm:t>
    </dgm:pt>
    <dgm:pt modelId="{D5824DB6-442C-47E3-A24C-F6C024163920}" type="pres">
      <dgm:prSet presAssocID="{ADFDCB26-2F08-4BA0-BF69-96F48BAECC0B}" presName="spacer" presStyleCnt="0"/>
      <dgm:spPr/>
    </dgm:pt>
    <dgm:pt modelId="{BA3B8EDC-5938-4A7A-BA99-2957E58D9A4B}" type="pres">
      <dgm:prSet presAssocID="{031EBE2B-E830-4D4C-B090-5857DFBA2F20}" presName="parentText" presStyleLbl="node1" presStyleIdx="2" presStyleCnt="3" custLinFactNeighborX="0" custLinFactNeighborY="-24574">
        <dgm:presLayoutVars>
          <dgm:chMax val="0"/>
          <dgm:bulletEnabled val="1"/>
        </dgm:presLayoutVars>
      </dgm:prSet>
      <dgm:spPr/>
      <dgm:t>
        <a:bodyPr/>
        <a:lstStyle/>
        <a:p>
          <a:endParaRPr lang="en-US"/>
        </a:p>
      </dgm:t>
    </dgm:pt>
  </dgm:ptLst>
  <dgm:cxnLst>
    <dgm:cxn modelId="{20D77AC5-42F0-499F-AD45-19CD0EC83D45}" type="presOf" srcId="{FB4F8EE0-493F-4CF8-B6DE-B0D770EF52CA}" destId="{E9D66B32-BEBE-4D71-B106-B2A8DC7BD1F4}" srcOrd="0" destOrd="0" presId="urn:microsoft.com/office/officeart/2005/8/layout/vList2"/>
    <dgm:cxn modelId="{EDFF40AE-AC19-479F-8B82-691B6E77A6F8}" type="presOf" srcId="{96B9EFF7-7E76-4549-80CC-F9333A2A5D80}" destId="{FAB3CFF5-30BE-440C-A8B4-33E727DAB11E}" srcOrd="0" destOrd="0" presId="urn:microsoft.com/office/officeart/2005/8/layout/vList2"/>
    <dgm:cxn modelId="{B3FB7943-34FB-4E17-8CAE-2782DE2B3A08}" type="presOf" srcId="{031EBE2B-E830-4D4C-B090-5857DFBA2F20}" destId="{BA3B8EDC-5938-4A7A-BA99-2957E58D9A4B}" srcOrd="0" destOrd="0" presId="urn:microsoft.com/office/officeart/2005/8/layout/vList2"/>
    <dgm:cxn modelId="{85EABD48-C776-400A-8598-518F335CCBBF}" type="presOf" srcId="{18E02FE0-5BAD-4917-BB30-F4098F0EF22E}" destId="{106CB21E-57B8-4FBF-B36B-095EBDD7A047}" srcOrd="0" destOrd="0" presId="urn:microsoft.com/office/officeart/2005/8/layout/vList2"/>
    <dgm:cxn modelId="{5DC47EB3-FBAC-4D77-A841-03C27D72A3B1}" srcId="{18E02FE0-5BAD-4917-BB30-F4098F0EF22E}" destId="{031EBE2B-E830-4D4C-B090-5857DFBA2F20}" srcOrd="2" destOrd="0" parTransId="{2615245C-190F-4548-BFC4-2AECE804B4CE}" sibTransId="{FF5088D2-596D-46E4-A12E-C9384DD77D3F}"/>
    <dgm:cxn modelId="{8B380E54-FDCE-4FA5-96A1-5676EDA8CB1E}" srcId="{18E02FE0-5BAD-4917-BB30-F4098F0EF22E}" destId="{FB4F8EE0-493F-4CF8-B6DE-B0D770EF52CA}" srcOrd="1" destOrd="0" parTransId="{8139964C-76DE-48E6-8634-3A2FCBEF2ED7}" sibTransId="{ADFDCB26-2F08-4BA0-BF69-96F48BAECC0B}"/>
    <dgm:cxn modelId="{CCBFD65D-F09F-4C87-BCB5-914532CD1D57}" srcId="{18E02FE0-5BAD-4917-BB30-F4098F0EF22E}" destId="{96B9EFF7-7E76-4549-80CC-F9333A2A5D80}" srcOrd="0" destOrd="0" parTransId="{1760D3FD-8848-436D-BCE5-6B3E33CDD75A}" sibTransId="{8135368D-A8D4-4786-9E4D-FF94898B2F32}"/>
    <dgm:cxn modelId="{1A170CBB-CA2C-422E-AB5B-059AFF3C0834}" type="presParOf" srcId="{106CB21E-57B8-4FBF-B36B-095EBDD7A047}" destId="{FAB3CFF5-30BE-440C-A8B4-33E727DAB11E}" srcOrd="0" destOrd="0" presId="urn:microsoft.com/office/officeart/2005/8/layout/vList2"/>
    <dgm:cxn modelId="{3FAA354F-554D-4C99-B243-B1D8077E2909}" type="presParOf" srcId="{106CB21E-57B8-4FBF-B36B-095EBDD7A047}" destId="{87EA554D-9202-4629-B61C-AA3BBC44FA16}" srcOrd="1" destOrd="0" presId="urn:microsoft.com/office/officeart/2005/8/layout/vList2"/>
    <dgm:cxn modelId="{725EE89B-AD91-48D8-9E0C-F1909A1E64B3}" type="presParOf" srcId="{106CB21E-57B8-4FBF-B36B-095EBDD7A047}" destId="{E9D66B32-BEBE-4D71-B106-B2A8DC7BD1F4}" srcOrd="2" destOrd="0" presId="urn:microsoft.com/office/officeart/2005/8/layout/vList2"/>
    <dgm:cxn modelId="{FC05390A-7766-4CCE-9580-06AE50BF8EAC}" type="presParOf" srcId="{106CB21E-57B8-4FBF-B36B-095EBDD7A047}" destId="{D5824DB6-442C-47E3-A24C-F6C024163920}" srcOrd="3" destOrd="0" presId="urn:microsoft.com/office/officeart/2005/8/layout/vList2"/>
    <dgm:cxn modelId="{EA0C6DCD-2FB0-4BCE-8C8F-7F88B4EFCF0E}" type="presParOf" srcId="{106CB21E-57B8-4FBF-B36B-095EBDD7A047}" destId="{BA3B8EDC-5938-4A7A-BA99-2957E58D9A4B}"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DD71D7-55AC-46BD-81B3-09AB2F9EFBD8}" type="datetimeFigureOut">
              <a:rPr lang="en-US" smtClean="0"/>
              <a:t>4/11/2016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40BD58-3BFF-4EAF-BB8B-AC67FE801E47}" type="slidenum">
              <a:rPr lang="en-US" smtClean="0"/>
              <a:t>‹#›</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9424F-BB59-4F4E-9822-4CA3E770FFD2}" type="datetimeFigureOut">
              <a:rPr lang="en-US" smtClean="0"/>
              <a:t>4/11/2016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22CDD-9D6C-4F63-9EC2-648226624108}" type="slidenum">
              <a:rPr lang="en-US" smtClean="0"/>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322CDD-9D6C-4F63-9EC2-648226624108}" type="slidenum">
              <a:rPr lang="en-US" smtClean="0"/>
              <a:t>1</a:t>
            </a:fld>
            <a:endParaRPr lang="en-US"/>
          </a:p>
        </p:txBody>
      </p:sp>
    </p:spTree>
    <p:extLst>
      <p:ext uri="{BB962C8B-B14F-4D97-AF65-F5344CB8AC3E}">
        <p14:creationId xmlns:p14="http://schemas.microsoft.com/office/powerpoint/2010/main" val="3273477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17</a:t>
            </a:fld>
            <a:endParaRPr lang="en-US"/>
          </a:p>
        </p:txBody>
      </p:sp>
    </p:spTree>
    <p:extLst>
      <p:ext uri="{BB962C8B-B14F-4D97-AF65-F5344CB8AC3E}">
        <p14:creationId xmlns:p14="http://schemas.microsoft.com/office/powerpoint/2010/main" val="2805463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18</a:t>
            </a:fld>
            <a:endParaRPr lang="en-US"/>
          </a:p>
        </p:txBody>
      </p:sp>
    </p:spTree>
    <p:extLst>
      <p:ext uri="{BB962C8B-B14F-4D97-AF65-F5344CB8AC3E}">
        <p14:creationId xmlns:p14="http://schemas.microsoft.com/office/powerpoint/2010/main" val="1155856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19</a:t>
            </a:fld>
            <a:endParaRPr lang="en-US"/>
          </a:p>
        </p:txBody>
      </p:sp>
    </p:spTree>
    <p:extLst>
      <p:ext uri="{BB962C8B-B14F-4D97-AF65-F5344CB8AC3E}">
        <p14:creationId xmlns:p14="http://schemas.microsoft.com/office/powerpoint/2010/main" val="2845087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21</a:t>
            </a:fld>
            <a:endParaRPr lang="en-US"/>
          </a:p>
        </p:txBody>
      </p:sp>
    </p:spTree>
    <p:extLst>
      <p:ext uri="{BB962C8B-B14F-4D97-AF65-F5344CB8AC3E}">
        <p14:creationId xmlns:p14="http://schemas.microsoft.com/office/powerpoint/2010/main" val="2420623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24</a:t>
            </a:fld>
            <a:endParaRPr lang="en-US"/>
          </a:p>
        </p:txBody>
      </p:sp>
    </p:spTree>
    <p:extLst>
      <p:ext uri="{BB962C8B-B14F-4D97-AF65-F5344CB8AC3E}">
        <p14:creationId xmlns:p14="http://schemas.microsoft.com/office/powerpoint/2010/main" val="1136510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27</a:t>
            </a:fld>
            <a:endParaRPr lang="en-US"/>
          </a:p>
        </p:txBody>
      </p:sp>
    </p:spTree>
    <p:extLst>
      <p:ext uri="{BB962C8B-B14F-4D97-AF65-F5344CB8AC3E}">
        <p14:creationId xmlns:p14="http://schemas.microsoft.com/office/powerpoint/2010/main" val="1462913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29</a:t>
            </a:fld>
            <a:endParaRPr lang="en-US"/>
          </a:p>
        </p:txBody>
      </p:sp>
    </p:spTree>
    <p:extLst>
      <p:ext uri="{BB962C8B-B14F-4D97-AF65-F5344CB8AC3E}">
        <p14:creationId xmlns:p14="http://schemas.microsoft.com/office/powerpoint/2010/main" val="36461095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30</a:t>
            </a:fld>
            <a:endParaRPr lang="en-US"/>
          </a:p>
        </p:txBody>
      </p:sp>
    </p:spTree>
    <p:extLst>
      <p:ext uri="{BB962C8B-B14F-4D97-AF65-F5344CB8AC3E}">
        <p14:creationId xmlns:p14="http://schemas.microsoft.com/office/powerpoint/2010/main" val="12127750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32</a:t>
            </a:fld>
            <a:endParaRPr lang="en-US"/>
          </a:p>
        </p:txBody>
      </p:sp>
    </p:spTree>
    <p:extLst>
      <p:ext uri="{BB962C8B-B14F-4D97-AF65-F5344CB8AC3E}">
        <p14:creationId xmlns:p14="http://schemas.microsoft.com/office/powerpoint/2010/main" val="257345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2</a:t>
            </a:fld>
            <a:endParaRPr lang="en-US"/>
          </a:p>
        </p:txBody>
      </p:sp>
    </p:spTree>
    <p:extLst>
      <p:ext uri="{BB962C8B-B14F-4D97-AF65-F5344CB8AC3E}">
        <p14:creationId xmlns:p14="http://schemas.microsoft.com/office/powerpoint/2010/main" val="2039834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5</a:t>
            </a:fld>
            <a:endParaRPr lang="en-US"/>
          </a:p>
        </p:txBody>
      </p:sp>
    </p:spTree>
    <p:extLst>
      <p:ext uri="{BB962C8B-B14F-4D97-AF65-F5344CB8AC3E}">
        <p14:creationId xmlns:p14="http://schemas.microsoft.com/office/powerpoint/2010/main" val="753426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8</a:t>
            </a:fld>
            <a:endParaRPr lang="en-US"/>
          </a:p>
        </p:txBody>
      </p:sp>
    </p:spTree>
    <p:extLst>
      <p:ext uri="{BB962C8B-B14F-4D97-AF65-F5344CB8AC3E}">
        <p14:creationId xmlns:p14="http://schemas.microsoft.com/office/powerpoint/2010/main" val="1325278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9</a:t>
            </a:fld>
            <a:endParaRPr lang="en-US"/>
          </a:p>
        </p:txBody>
      </p:sp>
    </p:spTree>
    <p:extLst>
      <p:ext uri="{BB962C8B-B14F-4D97-AF65-F5344CB8AC3E}">
        <p14:creationId xmlns:p14="http://schemas.microsoft.com/office/powerpoint/2010/main" val="3627629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10</a:t>
            </a:fld>
            <a:endParaRPr lang="en-US"/>
          </a:p>
        </p:txBody>
      </p:sp>
    </p:spTree>
    <p:extLst>
      <p:ext uri="{BB962C8B-B14F-4D97-AF65-F5344CB8AC3E}">
        <p14:creationId xmlns:p14="http://schemas.microsoft.com/office/powerpoint/2010/main" val="899041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11</a:t>
            </a:fld>
            <a:endParaRPr lang="en-US"/>
          </a:p>
        </p:txBody>
      </p:sp>
    </p:spTree>
    <p:extLst>
      <p:ext uri="{BB962C8B-B14F-4D97-AF65-F5344CB8AC3E}">
        <p14:creationId xmlns:p14="http://schemas.microsoft.com/office/powerpoint/2010/main" val="88976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14</a:t>
            </a:fld>
            <a:endParaRPr lang="en-US"/>
          </a:p>
        </p:txBody>
      </p:sp>
    </p:spTree>
    <p:extLst>
      <p:ext uri="{BB962C8B-B14F-4D97-AF65-F5344CB8AC3E}">
        <p14:creationId xmlns:p14="http://schemas.microsoft.com/office/powerpoint/2010/main" val="4281151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16</a:t>
            </a:fld>
            <a:endParaRPr lang="en-US"/>
          </a:p>
        </p:txBody>
      </p:sp>
    </p:spTree>
    <p:extLst>
      <p:ext uri="{BB962C8B-B14F-4D97-AF65-F5344CB8AC3E}">
        <p14:creationId xmlns:p14="http://schemas.microsoft.com/office/powerpoint/2010/main" val="2810667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606040"/>
            <a:ext cx="10058400" cy="2743200"/>
          </a:xfrm>
        </p:spPr>
        <p:txBody>
          <a:bodyPr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en-US" smtClean="0"/>
              <a:t>Click to edit Master title style</a:t>
            </a:r>
            <a:endParaRPr lang="en-US"/>
          </a:p>
        </p:txBody>
      </p:sp>
      <p:sp>
        <p:nvSpPr>
          <p:cNvPr id="3" name="Subtitle 2"/>
          <p:cNvSpPr>
            <a:spLocks noGrp="1"/>
          </p:cNvSpPr>
          <p:nvPr>
            <p:ph type="subTitle" idx="1"/>
          </p:nvPr>
        </p:nvSpPr>
        <p:spPr>
          <a:xfrm>
            <a:off x="1066800" y="5360437"/>
            <a:ext cx="10058400" cy="365760"/>
          </a:xfrm>
        </p:spPr>
        <p:txBody>
          <a:bodyPr>
            <a:normAutofit/>
          </a:bodyPr>
          <a:lstStyle>
            <a:lvl1pPr marL="0" indent="0" algn="l">
              <a:spcBef>
                <a:spcPts val="0"/>
              </a:spcBef>
              <a:buNone/>
              <a:defRPr sz="2000" b="1" cap="all" baseline="0">
                <a:solidFill>
                  <a:schemeClr val="accent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8" name="Rectangle 7"/>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5888736"/>
            <a:ext cx="12192000" cy="109728"/>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Copyright ©2017 Pearson Education, Inc.</a:t>
            </a:r>
            <a:endParaRPr lang="en-US" dirty="0"/>
          </a:p>
        </p:txBody>
      </p:sp>
      <p:sp>
        <p:nvSpPr>
          <p:cNvPr id="6" name="Slide Number Placeholder 5"/>
          <p:cNvSpPr>
            <a:spLocks noGrp="1"/>
          </p:cNvSpPr>
          <p:nvPr>
            <p:ph type="sldNum" sz="quarter" idx="12"/>
          </p:nvPr>
        </p:nvSpPr>
        <p:spPr/>
        <p:txBody>
          <a:bodyPr/>
          <a:lstStyle/>
          <a:p>
            <a:r>
              <a:rPr lang="en-US" dirty="0" smtClean="0"/>
              <a:t>1-1</a:t>
            </a:r>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Copyright ©2017 Pearson Education, Inc.</a:t>
            </a:r>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5000" y="382230"/>
            <a:ext cx="1371600" cy="556136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382230"/>
            <a:ext cx="7863840" cy="556137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Copyright ©2017 Pearson Education, Inc.</a:t>
            </a:r>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Copyright ©2017 Pearson Education, Inc.</a:t>
            </a:r>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2" name="Title 1"/>
          <p:cNvSpPr>
            <a:spLocks noGrp="1"/>
          </p:cNvSpPr>
          <p:nvPr>
            <p:ph type="title"/>
          </p:nvPr>
        </p:nvSpPr>
        <p:spPr>
          <a:xfrm>
            <a:off x="1066800" y="1565829"/>
            <a:ext cx="5943600" cy="4114800"/>
          </a:xfrm>
        </p:spPr>
        <p:txBody>
          <a:bodyPr anchor="b">
            <a:normAutofit/>
          </a:bodyPr>
          <a:lstStyle>
            <a:lvl1pPr>
              <a:lnSpc>
                <a:spcPct val="80000"/>
              </a:lnSpc>
              <a:defRPr sz="5400">
                <a:effectLst>
                  <a:outerShdw blurRad="38100" dist="25400" dir="18900000" algn="bl" rotWithShape="0">
                    <a:schemeClr val="bg1">
                      <a:alpha val="80000"/>
                    </a:scheme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1066801" y="5682343"/>
            <a:ext cx="5943600" cy="410547"/>
          </a:xfrm>
        </p:spPr>
        <p:txBody>
          <a:bodyPr>
            <a:normAutofit/>
          </a:bodyPr>
          <a:lstStyle>
            <a:lvl1pPr marL="0" indent="0">
              <a:spcBef>
                <a:spcPts val="0"/>
              </a:spcBef>
              <a:buNone/>
              <a:defRPr sz="2200" b="1" cap="all" baseline="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9" name="Rectangle 8"/>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5400"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199"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Copyright ©2017 Pearson Education, Inc.</a:t>
            </a:r>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295400"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67628"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69152"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Copyright ©2017 Pearson Education, Inc.</a:t>
            </a:r>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Copyright ©2017 Pearson Education, Inc.</a:t>
            </a:r>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10" name="Rectangle 9"/>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29601" y="2514600"/>
            <a:ext cx="3474720"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790302" y="685800"/>
            <a:ext cx="612648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Copyright ©2017 Pearson Education, Inc.</a:t>
            </a:r>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9" name="Rectangle 8"/>
          <p:cNvSpPr/>
          <p:nvPr/>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29600" y="2514600"/>
            <a:ext cx="3474720"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0" y="1325880"/>
            <a:ext cx="6858000" cy="4206240"/>
          </a:xfrm>
          <a:solidFill>
            <a:schemeClr val="bg2"/>
          </a:solidFill>
          <a:effectLst>
            <a:outerShdw blurRad="63500" sx="101000" sy="101000" algn="ctr" rotWithShape="0">
              <a:prstClr val="black">
                <a:alpha val="1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Copyright ©2017 Pearson Education, Inc.</a:t>
            </a:r>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0" y="6257036"/>
            <a:ext cx="12192000" cy="54864"/>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95400" y="381000"/>
            <a:ext cx="96012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0" y="1828800"/>
            <a:ext cx="96012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56170" y="6419462"/>
            <a:ext cx="1351383" cy="238902"/>
          </a:xfrm>
          <a:prstGeom prst="rect">
            <a:avLst/>
          </a:prstGeom>
        </p:spPr>
        <p:txBody>
          <a:bodyPr vert="horz" lIns="91440" tIns="45720" rIns="91440" bIns="45720" rtlCol="0" anchor="ctr"/>
          <a:lstStyle>
            <a:lvl1pPr algn="r">
              <a:defRPr sz="1000">
                <a:solidFill>
                  <a:schemeClr val="tx1"/>
                </a:solidFill>
              </a:defRPr>
            </a:lvl1pPr>
          </a:lstStyle>
          <a:p>
            <a:endParaRPr lang="en-US" dirty="0"/>
          </a:p>
        </p:txBody>
      </p:sp>
      <p:sp>
        <p:nvSpPr>
          <p:cNvPr id="5" name="Footer Placeholder 4"/>
          <p:cNvSpPr>
            <a:spLocks noGrp="1"/>
          </p:cNvSpPr>
          <p:nvPr>
            <p:ph type="ftr" sz="quarter" idx="3"/>
          </p:nvPr>
        </p:nvSpPr>
        <p:spPr>
          <a:xfrm>
            <a:off x="1295400" y="6419462"/>
            <a:ext cx="5181600" cy="238902"/>
          </a:xfrm>
          <a:prstGeom prst="rect">
            <a:avLst/>
          </a:prstGeom>
        </p:spPr>
        <p:txBody>
          <a:bodyPr vert="horz" lIns="91440" tIns="45720" rIns="91440" bIns="45720" rtlCol="0" anchor="ctr"/>
          <a:lstStyle>
            <a:lvl1pPr algn="l">
              <a:defRPr sz="1000">
                <a:solidFill>
                  <a:schemeClr val="tx1"/>
                </a:solidFill>
              </a:defRPr>
            </a:lvl1pPr>
          </a:lstStyle>
          <a:p>
            <a:r>
              <a:rPr lang="en-US" smtClean="0"/>
              <a:t>Copyright ©2017 Pearson Education, Inc.</a:t>
            </a:r>
            <a:endParaRPr lang="en-US" dirty="0"/>
          </a:p>
        </p:txBody>
      </p:sp>
      <p:sp>
        <p:nvSpPr>
          <p:cNvPr id="6" name="Slide Number Placeholder 5"/>
          <p:cNvSpPr>
            <a:spLocks noGrp="1"/>
          </p:cNvSpPr>
          <p:nvPr>
            <p:ph type="sldNum" sz="quarter" idx="4"/>
          </p:nvPr>
        </p:nvSpPr>
        <p:spPr>
          <a:xfrm>
            <a:off x="10198358" y="6419462"/>
            <a:ext cx="698241" cy="238902"/>
          </a:xfrm>
          <a:prstGeom prst="rect">
            <a:avLst/>
          </a:prstGeom>
        </p:spPr>
        <p:txBody>
          <a:bodyPr vert="horz" lIns="91440" tIns="45720" rIns="91440" bIns="45720" rtlCol="0" anchor="ctr"/>
          <a:lstStyle>
            <a:lvl1pPr algn="r">
              <a:defRPr sz="1000">
                <a:solidFill>
                  <a:schemeClr val="tx1"/>
                </a:solidFill>
              </a:defRPr>
            </a:lvl1pPr>
          </a:lstStyle>
          <a:p>
            <a:r>
              <a:rPr lang="en-US" dirty="0" smtClean="0"/>
              <a:t>1-</a:t>
            </a:r>
            <a:fld id="{E31375A4-56A4-47D6-9801-1991572033F7}" type="slidenum">
              <a:rPr lang="en-US" smtClean="0"/>
              <a:pPr/>
              <a:t>‹#›</a:t>
            </a:fld>
            <a:endParaRPr lang="en-US" dirty="0"/>
          </a:p>
        </p:txBody>
      </p:sp>
      <p:sp>
        <p:nvSpPr>
          <p:cNvPr id="8" name="Rectangle 7"/>
          <p:cNvSpPr/>
          <p:nvPr userDrawn="1"/>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6616" y="585216"/>
            <a:ext cx="10704576" cy="4663440"/>
          </a:xfrm>
        </p:spPr>
        <p:txBody>
          <a:bodyPr>
            <a:noAutofit/>
          </a:bodyPr>
          <a:lstStyle/>
          <a:p>
            <a:r>
              <a:rPr lang="en-US" sz="6000" dirty="0" smtClean="0"/>
              <a:t>Audit of the </a:t>
            </a:r>
            <a:br>
              <a:rPr lang="en-US" sz="6000" dirty="0" smtClean="0"/>
            </a:br>
            <a:r>
              <a:rPr lang="en-US" sz="6000" dirty="0" smtClean="0"/>
              <a:t>acquisition and </a:t>
            </a:r>
            <a:br>
              <a:rPr lang="en-US" sz="6000" dirty="0" smtClean="0"/>
            </a:br>
            <a:r>
              <a:rPr lang="en-US" sz="6000" dirty="0" smtClean="0"/>
              <a:t>payment cycle: tests of controls, substantive tests of transactions, and accounts payable</a:t>
            </a:r>
            <a:endParaRPr lang="en-US" sz="6000" dirty="0"/>
          </a:p>
        </p:txBody>
      </p:sp>
      <p:sp>
        <p:nvSpPr>
          <p:cNvPr id="3" name="Subtitle 2"/>
          <p:cNvSpPr>
            <a:spLocks noGrp="1"/>
          </p:cNvSpPr>
          <p:nvPr>
            <p:ph type="subTitle" idx="1"/>
          </p:nvPr>
        </p:nvSpPr>
        <p:spPr>
          <a:xfrm>
            <a:off x="813816" y="5248656"/>
            <a:ext cx="10311384" cy="477541"/>
          </a:xfrm>
        </p:spPr>
        <p:txBody>
          <a:bodyPr>
            <a:noAutofit/>
          </a:bodyPr>
          <a:lstStyle/>
          <a:p>
            <a:r>
              <a:rPr lang="en-US" sz="3600" dirty="0" smtClean="0"/>
              <a:t>Chapter 18</a:t>
            </a:r>
            <a:endParaRPr lang="en-US" sz="3600" dirty="0"/>
          </a:p>
        </p:txBody>
      </p:sp>
      <p:sp>
        <p:nvSpPr>
          <p:cNvPr id="4" name="Footer Placeholder 3"/>
          <p:cNvSpPr>
            <a:spLocks noGrp="1"/>
          </p:cNvSpPr>
          <p:nvPr>
            <p:ph type="ftr" sz="quarter" idx="11"/>
          </p:nvPr>
        </p:nvSpPr>
        <p:spPr/>
        <p:txBody>
          <a:bodyPr/>
          <a:lstStyle/>
          <a:p>
            <a:r>
              <a:rPr lang="en-US" smtClean="0"/>
              <a:t>Copyright ©2017 Pearson Education, Inc.</a:t>
            </a:r>
            <a:endParaRPr lang="en-US" dirty="0"/>
          </a:p>
        </p:txBody>
      </p:sp>
      <p:sp>
        <p:nvSpPr>
          <p:cNvPr id="6" name="Slide Number Placeholder 5"/>
          <p:cNvSpPr>
            <a:spLocks noGrp="1"/>
          </p:cNvSpPr>
          <p:nvPr>
            <p:ph type="sldNum" sz="quarter" idx="12"/>
          </p:nvPr>
        </p:nvSpPr>
        <p:spPr/>
        <p:txBody>
          <a:bodyPr/>
          <a:lstStyle/>
          <a:p>
            <a:r>
              <a:rPr lang="en-US" dirty="0" smtClean="0"/>
              <a:t>18-1</a:t>
            </a:r>
          </a:p>
        </p:txBody>
      </p:sp>
      <p:pic>
        <p:nvPicPr>
          <p:cNvPr id="5" name="Picture 4"/>
          <p:cNvPicPr>
            <a:picLocks noChangeAspect="1"/>
          </p:cNvPicPr>
          <p:nvPr/>
        </p:nvPicPr>
        <p:blipFill>
          <a:blip r:embed="rId3"/>
          <a:stretch>
            <a:fillRect/>
          </a:stretch>
        </p:blipFill>
        <p:spPr>
          <a:xfrm>
            <a:off x="8970264" y="207059"/>
            <a:ext cx="2958344" cy="1968677"/>
          </a:xfrm>
          <a:prstGeom prst="rect">
            <a:avLst/>
          </a:prstGeom>
        </p:spPr>
      </p:pic>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Business functions in the cycle and related documents and records(cont</a:t>
            </a:r>
            <a:r>
              <a:rPr lang="en-US" dirty="0" smtClean="0"/>
              <a:t>.)</a:t>
            </a:r>
            <a:endParaRPr lang="en-US" dirty="0"/>
          </a:p>
        </p:txBody>
      </p:sp>
      <p:sp>
        <p:nvSpPr>
          <p:cNvPr id="3" name="Content Placeholder 2"/>
          <p:cNvSpPr>
            <a:spLocks noGrp="1"/>
          </p:cNvSpPr>
          <p:nvPr>
            <p:ph idx="1"/>
          </p:nvPr>
        </p:nvSpPr>
        <p:spPr>
          <a:xfrm>
            <a:off x="914400" y="1636776"/>
            <a:ext cx="10396728" cy="4306824"/>
          </a:xfrm>
        </p:spPr>
        <p:txBody>
          <a:bodyPr>
            <a:normAutofit lnSpcReduction="10000"/>
          </a:bodyPr>
          <a:lstStyle/>
          <a:p>
            <a:pPr marL="880110" lvl="1" indent="-514350">
              <a:buFont typeface="+mj-lt"/>
              <a:buAutoNum type="arabicPeriod" startAt="3"/>
            </a:pPr>
            <a:r>
              <a:rPr lang="en-US" sz="2600" b="1" dirty="0" smtClean="0">
                <a:solidFill>
                  <a:srgbClr val="50838E"/>
                </a:solidFill>
              </a:rPr>
              <a:t>Recognizing the Liability (cont.) </a:t>
            </a:r>
            <a:r>
              <a:rPr lang="en-US" sz="2600" b="1" dirty="0" smtClean="0">
                <a:solidFill>
                  <a:schemeClr val="accent1"/>
                </a:solidFill>
              </a:rPr>
              <a:t>Documents involved:</a:t>
            </a:r>
          </a:p>
          <a:p>
            <a:pPr lvl="2"/>
            <a:r>
              <a:rPr lang="en-US" sz="2300" b="1" dirty="0" smtClean="0">
                <a:solidFill>
                  <a:srgbClr val="50838E"/>
                </a:solidFill>
              </a:rPr>
              <a:t>Acquisitions Journal or Listing—</a:t>
            </a:r>
            <a:r>
              <a:rPr lang="en-US" sz="2300" b="1" dirty="0" smtClean="0">
                <a:solidFill>
                  <a:schemeClr val="accent1"/>
                </a:solidFill>
              </a:rPr>
              <a:t>Often referred to as the purchases journal; includes vendor name, date, amount, and account classification </a:t>
            </a:r>
          </a:p>
          <a:p>
            <a:pPr lvl="2"/>
            <a:r>
              <a:rPr lang="en-US" sz="2300" b="1" dirty="0" smtClean="0">
                <a:solidFill>
                  <a:srgbClr val="50838E"/>
                </a:solidFill>
              </a:rPr>
              <a:t>Accounts Payable Master File—</a:t>
            </a:r>
            <a:r>
              <a:rPr lang="en-US" sz="2300" b="1" dirty="0" smtClean="0">
                <a:solidFill>
                  <a:schemeClr val="accent1"/>
                </a:solidFill>
              </a:rPr>
              <a:t>Records acquisitions, cash disbursements, and acquisition returns and allowances for each vendor</a:t>
            </a:r>
          </a:p>
          <a:p>
            <a:pPr lvl="2"/>
            <a:r>
              <a:rPr lang="en-US" sz="2300" b="1" dirty="0" smtClean="0">
                <a:solidFill>
                  <a:srgbClr val="50838E"/>
                </a:solidFill>
              </a:rPr>
              <a:t>Accounts Payable Trial Balance—</a:t>
            </a:r>
            <a:r>
              <a:rPr lang="en-US" sz="2300" b="1" dirty="0" smtClean="0">
                <a:solidFill>
                  <a:schemeClr val="accent1"/>
                </a:solidFill>
              </a:rPr>
              <a:t>A listing of the amount owed each vendor at a point in time</a:t>
            </a:r>
          </a:p>
          <a:p>
            <a:pPr lvl="2"/>
            <a:r>
              <a:rPr lang="en-US" sz="2300" b="1" dirty="0" smtClean="0">
                <a:solidFill>
                  <a:srgbClr val="50838E"/>
                </a:solidFill>
              </a:rPr>
              <a:t>Vendor’s Statement—</a:t>
            </a:r>
            <a:r>
              <a:rPr lang="en-US" sz="2300" b="1" dirty="0" smtClean="0">
                <a:solidFill>
                  <a:schemeClr val="accent1"/>
                </a:solidFill>
              </a:rPr>
              <a:t>A document prepared monthly by the vendor that indicates the beginning balance, acquisitions, returns and allowances, payments to the vendor, and ending balance</a:t>
            </a:r>
          </a:p>
          <a:p>
            <a:pPr lvl="2"/>
            <a:endParaRPr lang="en-US" sz="2200" dirty="0">
              <a:solidFill>
                <a:schemeClr val="accent1"/>
              </a:solidFill>
            </a:endParaRP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18-</a:t>
            </a:r>
            <a:fld id="{E31375A4-56A4-47D6-9801-1991572033F7}" type="slidenum">
              <a:rPr lang="en-US" smtClean="0"/>
              <a:t>10</a:t>
            </a:fld>
            <a:endParaRPr lang="en-US" dirty="0"/>
          </a:p>
        </p:txBody>
      </p:sp>
    </p:spTree>
    <p:extLst>
      <p:ext uri="{BB962C8B-B14F-4D97-AF65-F5344CB8AC3E}">
        <p14:creationId xmlns:p14="http://schemas.microsoft.com/office/powerpoint/2010/main" val="2155314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Business functions in the cycle and related documents and records(cont</a:t>
            </a:r>
            <a:r>
              <a:rPr lang="en-US" dirty="0" smtClean="0"/>
              <a:t>.)</a:t>
            </a:r>
            <a:endParaRPr lang="en-US" dirty="0"/>
          </a:p>
        </p:txBody>
      </p:sp>
      <p:sp>
        <p:nvSpPr>
          <p:cNvPr id="3" name="Content Placeholder 2"/>
          <p:cNvSpPr>
            <a:spLocks noGrp="1"/>
          </p:cNvSpPr>
          <p:nvPr>
            <p:ph idx="1"/>
          </p:nvPr>
        </p:nvSpPr>
        <p:spPr>
          <a:xfrm>
            <a:off x="897636" y="1818319"/>
            <a:ext cx="10396728" cy="4306824"/>
          </a:xfrm>
        </p:spPr>
        <p:txBody>
          <a:bodyPr>
            <a:normAutofit/>
          </a:bodyPr>
          <a:lstStyle/>
          <a:p>
            <a:pPr marL="880110" lvl="1" indent="-514350">
              <a:buFont typeface="+mj-lt"/>
              <a:buAutoNum type="arabicPeriod" startAt="4"/>
            </a:pPr>
            <a:r>
              <a:rPr lang="en-US" sz="2600" b="1" dirty="0" smtClean="0">
                <a:solidFill>
                  <a:srgbClr val="50838E"/>
                </a:solidFill>
              </a:rPr>
              <a:t>Processing and Recording Cash Disbursements—</a:t>
            </a:r>
            <a:r>
              <a:rPr lang="en-US" sz="2600" b="1" dirty="0" smtClean="0">
                <a:solidFill>
                  <a:schemeClr val="accent1"/>
                </a:solidFill>
              </a:rPr>
              <a:t>The payment for goods and services represent a significant activity for all entities.  Documents that auditors examine associated with this activity:</a:t>
            </a:r>
          </a:p>
          <a:p>
            <a:pPr lvl="2"/>
            <a:r>
              <a:rPr lang="en-US" sz="2400" b="1" dirty="0" smtClean="0">
                <a:solidFill>
                  <a:srgbClr val="50838E"/>
                </a:solidFill>
              </a:rPr>
              <a:t>Check—</a:t>
            </a:r>
            <a:r>
              <a:rPr lang="en-US" sz="2400" b="1" dirty="0" smtClean="0">
                <a:solidFill>
                  <a:schemeClr val="accent1"/>
                </a:solidFill>
              </a:rPr>
              <a:t>Document used to pay for an acquisition; may be paper or an electronic funds transfer (EFT)</a:t>
            </a:r>
          </a:p>
          <a:p>
            <a:pPr lvl="2"/>
            <a:r>
              <a:rPr lang="en-US" sz="2400" b="1" dirty="0" smtClean="0">
                <a:solidFill>
                  <a:srgbClr val="50838E"/>
                </a:solidFill>
              </a:rPr>
              <a:t>Cash Disbursements Transaction File—</a:t>
            </a:r>
            <a:r>
              <a:rPr lang="en-US" sz="2400" b="1" dirty="0" smtClean="0">
                <a:solidFill>
                  <a:schemeClr val="accent1"/>
                </a:solidFill>
              </a:rPr>
              <a:t>A computer-generated file that includes all cash disbursement transactions processed during a period</a:t>
            </a:r>
          </a:p>
          <a:p>
            <a:pPr lvl="2"/>
            <a:r>
              <a:rPr lang="en-US" sz="2400" b="1" dirty="0" smtClean="0">
                <a:solidFill>
                  <a:srgbClr val="50838E"/>
                </a:solidFill>
              </a:rPr>
              <a:t>Cash Disbursements Journal or Listing—</a:t>
            </a:r>
            <a:r>
              <a:rPr lang="en-US" sz="2400" b="1" dirty="0" smtClean="0">
                <a:solidFill>
                  <a:schemeClr val="accent1"/>
                </a:solidFill>
              </a:rPr>
              <a:t>Includes all disbursement transactions for a period</a:t>
            </a: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18-</a:t>
            </a:r>
            <a:fld id="{E31375A4-56A4-47D6-9801-1991572033F7}" type="slidenum">
              <a:rPr lang="en-US" smtClean="0"/>
              <a:t>11</a:t>
            </a:fld>
            <a:endParaRPr lang="en-US" dirty="0"/>
          </a:p>
        </p:txBody>
      </p:sp>
    </p:spTree>
    <p:extLst>
      <p:ext uri="{BB962C8B-B14F-4D97-AF65-F5344CB8AC3E}">
        <p14:creationId xmlns:p14="http://schemas.microsoft.com/office/powerpoint/2010/main" val="4086051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18-</a:t>
            </a:r>
            <a:fld id="{E31375A4-56A4-47D6-9801-1991572033F7}" type="slidenum">
              <a:rPr lang="en-US" smtClean="0"/>
              <a:t>12</a:t>
            </a:fld>
            <a:endParaRPr lang="en-US" dirty="0"/>
          </a:p>
        </p:txBody>
      </p:sp>
      <p:pic>
        <p:nvPicPr>
          <p:cNvPr id="4" name="Picture 3"/>
          <p:cNvPicPr>
            <a:picLocks noChangeAspect="1"/>
          </p:cNvPicPr>
          <p:nvPr/>
        </p:nvPicPr>
        <p:blipFill>
          <a:blip r:embed="rId2"/>
          <a:stretch>
            <a:fillRect/>
          </a:stretch>
        </p:blipFill>
        <p:spPr>
          <a:xfrm>
            <a:off x="318173" y="612649"/>
            <a:ext cx="11630097" cy="5159142"/>
          </a:xfrm>
          <a:prstGeom prst="rect">
            <a:avLst/>
          </a:prstGeom>
        </p:spPr>
      </p:pic>
    </p:spTree>
    <p:extLst>
      <p:ext uri="{BB962C8B-B14F-4D97-AF65-F5344CB8AC3E}">
        <p14:creationId xmlns:p14="http://schemas.microsoft.com/office/powerpoint/2010/main" val="183263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smtClean="0">
                <a:solidFill>
                  <a:srgbClr val="514A40"/>
                </a:solidFill>
              </a:rPr>
              <a:t>18-</a:t>
            </a:r>
            <a:fld id="{E31375A4-56A4-47D6-9801-1991572033F7}" type="slidenum">
              <a:rPr lang="en-US" smtClean="0">
                <a:solidFill>
                  <a:srgbClr val="514A40"/>
                </a:solidFill>
              </a:rPr>
              <a:pPr/>
              <a:t>13</a:t>
            </a:fld>
            <a:endParaRPr lang="en-US" dirty="0">
              <a:solidFill>
                <a:srgbClr val="514A40"/>
              </a:solidFill>
            </a:endParaRPr>
          </a:p>
        </p:txBody>
      </p:sp>
      <p:sp>
        <p:nvSpPr>
          <p:cNvPr id="3" name="TextBox 2"/>
          <p:cNvSpPr txBox="1"/>
          <p:nvPr/>
        </p:nvSpPr>
        <p:spPr>
          <a:xfrm>
            <a:off x="2529840" y="1905506"/>
            <a:ext cx="7132320" cy="3046988"/>
          </a:xfrm>
          <a:prstGeom prst="rect">
            <a:avLst/>
          </a:prstGeom>
          <a:solidFill>
            <a:srgbClr val="ABECDB"/>
          </a:solidFill>
        </p:spPr>
        <p:txBody>
          <a:bodyPr wrap="square" rtlCol="0">
            <a:spAutoFit/>
          </a:bodyPr>
          <a:lstStyle/>
          <a:p>
            <a:pPr algn="ctr"/>
            <a:r>
              <a:rPr lang="en-US" sz="3200" b="1" dirty="0" smtClean="0">
                <a:solidFill>
                  <a:schemeClr val="accent1"/>
                </a:solidFill>
              </a:rPr>
              <a:t>OBJECTIVE 18-3</a:t>
            </a:r>
          </a:p>
          <a:p>
            <a:pPr marL="45720" indent="0" algn="ctr">
              <a:buNone/>
            </a:pPr>
            <a:r>
              <a:rPr lang="en-US" sz="3200" b="1" dirty="0">
                <a:solidFill>
                  <a:schemeClr val="accent1"/>
                </a:solidFill>
              </a:rPr>
              <a:t>Understand internal control, and design and perform tests of </a:t>
            </a:r>
            <a:r>
              <a:rPr lang="en-US" sz="3200" b="1" dirty="0" smtClean="0">
                <a:solidFill>
                  <a:schemeClr val="accent1"/>
                </a:solidFill>
              </a:rPr>
              <a:t>           </a:t>
            </a:r>
            <a:r>
              <a:rPr lang="en-US" sz="3200" b="1" dirty="0">
                <a:solidFill>
                  <a:schemeClr val="accent1"/>
                </a:solidFill>
              </a:rPr>
              <a:t>controls and substantive tests of transactions for the </a:t>
            </a:r>
            <a:r>
              <a:rPr lang="en-US" sz="3200" b="1" dirty="0" smtClean="0">
                <a:solidFill>
                  <a:schemeClr val="accent1"/>
                </a:solidFill>
              </a:rPr>
              <a:t>acquisition           </a:t>
            </a:r>
            <a:r>
              <a:rPr lang="en-US" sz="3200" b="1" dirty="0">
                <a:solidFill>
                  <a:schemeClr val="accent1"/>
                </a:solidFill>
              </a:rPr>
              <a:t>and payment cycle</a:t>
            </a:r>
            <a:r>
              <a:rPr lang="en-US" sz="3200" b="1" dirty="0" smtClean="0">
                <a:solidFill>
                  <a:schemeClr val="accent1"/>
                </a:solidFill>
              </a:rPr>
              <a:t>.</a:t>
            </a:r>
            <a:endParaRPr lang="en-US" sz="3200" b="1" dirty="0">
              <a:solidFill>
                <a:schemeClr val="accent1"/>
              </a:solidFill>
            </a:endParaRPr>
          </a:p>
        </p:txBody>
      </p:sp>
    </p:spTree>
    <p:extLst>
      <p:ext uri="{BB962C8B-B14F-4D97-AF65-F5344CB8AC3E}">
        <p14:creationId xmlns:p14="http://schemas.microsoft.com/office/powerpoint/2010/main" val="3179705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9601200" cy="949158"/>
          </a:xfrm>
        </p:spPr>
        <p:txBody>
          <a:bodyPr>
            <a:normAutofit fontScale="90000"/>
          </a:bodyPr>
          <a:lstStyle/>
          <a:p>
            <a:pPr algn="ctr"/>
            <a:r>
              <a:rPr lang="en-US" dirty="0" smtClean="0"/>
              <a:t>Methodology for designing tests of controls and substantive tests of transactions</a:t>
            </a:r>
            <a:endParaRPr lang="en-US" dirty="0"/>
          </a:p>
        </p:txBody>
      </p:sp>
      <p:sp>
        <p:nvSpPr>
          <p:cNvPr id="3" name="Content Placeholder 2"/>
          <p:cNvSpPr>
            <a:spLocks noGrp="1"/>
          </p:cNvSpPr>
          <p:nvPr>
            <p:ph idx="1"/>
          </p:nvPr>
        </p:nvSpPr>
        <p:spPr>
          <a:xfrm>
            <a:off x="1609344" y="1644316"/>
            <a:ext cx="9546336" cy="4299284"/>
          </a:xfrm>
        </p:spPr>
        <p:txBody>
          <a:bodyPr>
            <a:normAutofit/>
          </a:bodyPr>
          <a:lstStyle/>
          <a:p>
            <a:pPr marL="45720" indent="0">
              <a:buNone/>
            </a:pPr>
            <a:r>
              <a:rPr lang="en-US" sz="2600" b="1" dirty="0" smtClean="0">
                <a:solidFill>
                  <a:srgbClr val="50838E"/>
                </a:solidFill>
              </a:rPr>
              <a:t>The most time-consuming accounts to verify by tests of details of balances are accounts receivable, inventory, fixed assets, accounts payable, and expense accounts.  </a:t>
            </a:r>
            <a:r>
              <a:rPr lang="en-US" sz="2600" b="1" dirty="0" smtClean="0">
                <a:solidFill>
                  <a:schemeClr val="accent1"/>
                </a:solidFill>
              </a:rPr>
              <a:t>Four of these are </a:t>
            </a:r>
            <a:r>
              <a:rPr lang="en-US" sz="2600" b="1" dirty="0" smtClean="0">
                <a:solidFill>
                  <a:srgbClr val="50838E"/>
                </a:solidFill>
              </a:rPr>
              <a:t>directly related to the acquisition and payment cycle</a:t>
            </a:r>
            <a:r>
              <a:rPr lang="en-US" sz="2600" b="1" dirty="0">
                <a:solidFill>
                  <a:srgbClr val="50838E"/>
                </a:solidFill>
              </a:rPr>
              <a:t>. </a:t>
            </a:r>
            <a:endParaRPr lang="en-US" sz="2600" b="1" dirty="0" smtClean="0">
              <a:solidFill>
                <a:srgbClr val="50838E"/>
              </a:solidFill>
            </a:endParaRPr>
          </a:p>
          <a:p>
            <a:pPr lvl="1"/>
            <a:r>
              <a:rPr lang="en-US" sz="2400" b="1" dirty="0" smtClean="0">
                <a:solidFill>
                  <a:schemeClr val="accent1"/>
                </a:solidFill>
              </a:rPr>
              <a:t>If the auditor can reduce the tests of details of the account balances by using tests of controls and substantive tests of transactions for acquisitions and cash disbursements, the time saved can be dramatic.</a:t>
            </a:r>
          </a:p>
          <a:p>
            <a:pPr marL="45720" indent="0">
              <a:buNone/>
            </a:pPr>
            <a:r>
              <a:rPr lang="en-US" sz="2600" b="1" dirty="0" smtClean="0">
                <a:solidFill>
                  <a:schemeClr val="accent1"/>
                </a:solidFill>
              </a:rPr>
              <a:t>The methodology for designing tests of controls and substantive tests of transactions is illustrated in </a:t>
            </a:r>
            <a:r>
              <a:rPr lang="en-US" sz="2600" b="1" dirty="0" smtClean="0">
                <a:solidFill>
                  <a:srgbClr val="50838E"/>
                </a:solidFill>
              </a:rPr>
              <a:t>Figure 18-2</a:t>
            </a:r>
            <a:r>
              <a:rPr lang="en-US" sz="2600" b="1" dirty="0">
                <a:solidFill>
                  <a:srgbClr val="50838E"/>
                </a:solidFill>
              </a:rPr>
              <a:t>.</a:t>
            </a:r>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8" name="Slide Number Placeholder 7"/>
          <p:cNvSpPr>
            <a:spLocks noGrp="1"/>
          </p:cNvSpPr>
          <p:nvPr>
            <p:ph type="sldNum" sz="quarter" idx="12"/>
          </p:nvPr>
        </p:nvSpPr>
        <p:spPr/>
        <p:txBody>
          <a:bodyPr/>
          <a:lstStyle/>
          <a:p>
            <a:r>
              <a:rPr lang="en-US" dirty="0" smtClean="0">
                <a:solidFill>
                  <a:srgbClr val="514A40"/>
                </a:solidFill>
              </a:rPr>
              <a:t>18-</a:t>
            </a:r>
            <a:fld id="{E31375A4-56A4-47D6-9801-1991572033F7}" type="slidenum">
              <a:rPr lang="en-US" smtClean="0">
                <a:solidFill>
                  <a:srgbClr val="514A40"/>
                </a:solidFill>
              </a:rPr>
              <a:pPr/>
              <a:t>14</a:t>
            </a:fld>
            <a:endParaRPr lang="en-US" dirty="0">
              <a:solidFill>
                <a:srgbClr val="514A40"/>
              </a:solidFill>
            </a:endParaRPr>
          </a:p>
        </p:txBody>
      </p:sp>
    </p:spTree>
    <p:extLst>
      <p:ext uri="{BB962C8B-B14F-4D97-AF65-F5344CB8AC3E}">
        <p14:creationId xmlns:p14="http://schemas.microsoft.com/office/powerpoint/2010/main" val="1747786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18-</a:t>
            </a:r>
            <a:fld id="{E31375A4-56A4-47D6-9801-1991572033F7}" type="slidenum">
              <a:rPr lang="en-US" smtClean="0"/>
              <a:t>15</a:t>
            </a:fld>
            <a:endParaRPr lang="en-US" dirty="0"/>
          </a:p>
        </p:txBody>
      </p:sp>
      <p:pic>
        <p:nvPicPr>
          <p:cNvPr id="4" name="Picture 3"/>
          <p:cNvPicPr>
            <a:picLocks noChangeAspect="1"/>
          </p:cNvPicPr>
          <p:nvPr/>
        </p:nvPicPr>
        <p:blipFill>
          <a:blip r:embed="rId2"/>
          <a:stretch>
            <a:fillRect/>
          </a:stretch>
        </p:blipFill>
        <p:spPr>
          <a:xfrm>
            <a:off x="2229126" y="228600"/>
            <a:ext cx="6969145" cy="5877562"/>
          </a:xfrm>
          <a:prstGeom prst="rect">
            <a:avLst/>
          </a:prstGeom>
        </p:spPr>
      </p:pic>
    </p:spTree>
    <p:extLst>
      <p:ext uri="{BB962C8B-B14F-4D97-AF65-F5344CB8AC3E}">
        <p14:creationId xmlns:p14="http://schemas.microsoft.com/office/powerpoint/2010/main" val="4236882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Methodology for designing tests of controls and substantive tests of </a:t>
            </a:r>
            <a:r>
              <a:rPr lang="en-US" dirty="0" smtClean="0"/>
              <a:t>transactions (cont.)</a:t>
            </a:r>
            <a:endParaRPr lang="en-US" dirty="0"/>
          </a:p>
        </p:txBody>
      </p:sp>
      <p:sp>
        <p:nvSpPr>
          <p:cNvPr id="3" name="Content Placeholder 2"/>
          <p:cNvSpPr>
            <a:spLocks noGrp="1"/>
          </p:cNvSpPr>
          <p:nvPr>
            <p:ph idx="1"/>
          </p:nvPr>
        </p:nvSpPr>
        <p:spPr>
          <a:xfrm>
            <a:off x="897636" y="1929384"/>
            <a:ext cx="10396728" cy="4306824"/>
          </a:xfrm>
        </p:spPr>
        <p:txBody>
          <a:bodyPr>
            <a:normAutofit/>
          </a:bodyPr>
          <a:lstStyle/>
          <a:p>
            <a:pPr marL="45720" indent="0">
              <a:buNone/>
            </a:pPr>
            <a:r>
              <a:rPr lang="en-US" sz="2600" b="1" dirty="0" smtClean="0">
                <a:solidFill>
                  <a:srgbClr val="50838E"/>
                </a:solidFill>
              </a:rPr>
              <a:t>Understand Internal Control: </a:t>
            </a:r>
            <a:r>
              <a:rPr lang="en-US" sz="2600" b="1" dirty="0" smtClean="0">
                <a:solidFill>
                  <a:schemeClr val="accent1"/>
                </a:solidFill>
              </a:rPr>
              <a:t>The auditor gains an understanding of internal control for the acquisition and payment cycle as part of performing risk assessment procedures.</a:t>
            </a:r>
          </a:p>
          <a:p>
            <a:pPr marL="45720" indent="0">
              <a:buNone/>
            </a:pPr>
            <a:r>
              <a:rPr lang="en-US" sz="2600" b="1" dirty="0" smtClean="0">
                <a:solidFill>
                  <a:srgbClr val="50838E"/>
                </a:solidFill>
              </a:rPr>
              <a:t>Assess Planned Control Risk: </a:t>
            </a:r>
            <a:r>
              <a:rPr lang="en-US" sz="2600" b="1" dirty="0" smtClean="0">
                <a:solidFill>
                  <a:schemeClr val="accent1"/>
                </a:solidFill>
              </a:rPr>
              <a:t>Key internal controls for the business functions in this cycle are:</a:t>
            </a:r>
          </a:p>
          <a:p>
            <a:pPr lvl="1"/>
            <a:r>
              <a:rPr lang="en-US" sz="2400" b="1" dirty="0" smtClean="0">
                <a:solidFill>
                  <a:schemeClr val="accent1"/>
                </a:solidFill>
              </a:rPr>
              <a:t>Authorization of purchases</a:t>
            </a:r>
          </a:p>
          <a:p>
            <a:pPr lvl="1"/>
            <a:r>
              <a:rPr lang="en-US" sz="2400" b="1" dirty="0" smtClean="0">
                <a:solidFill>
                  <a:schemeClr val="accent1"/>
                </a:solidFill>
              </a:rPr>
              <a:t>Separation of asset custody from other functions</a:t>
            </a:r>
          </a:p>
          <a:p>
            <a:pPr lvl="1"/>
            <a:r>
              <a:rPr lang="en-US" sz="2400" b="1" dirty="0" smtClean="0">
                <a:solidFill>
                  <a:schemeClr val="accent1"/>
                </a:solidFill>
              </a:rPr>
              <a:t>Timely recording and independent review of transactions</a:t>
            </a:r>
          </a:p>
          <a:p>
            <a:pPr lvl="1"/>
            <a:r>
              <a:rPr lang="en-US" sz="2400" b="1" dirty="0" smtClean="0">
                <a:solidFill>
                  <a:schemeClr val="accent1"/>
                </a:solidFill>
              </a:rPr>
              <a:t>Authorization of payments</a:t>
            </a:r>
          </a:p>
          <a:p>
            <a:pPr marL="45720" indent="0">
              <a:buNone/>
            </a:pPr>
            <a:endParaRPr lang="en-US" sz="2800" dirty="0" smtClean="0">
              <a:solidFill>
                <a:srgbClr val="50838E"/>
              </a:solidFill>
            </a:endParaRP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18-</a:t>
            </a:r>
            <a:fld id="{E31375A4-56A4-47D6-9801-1991572033F7}" type="slidenum">
              <a:rPr lang="en-US" smtClean="0"/>
              <a:t>16</a:t>
            </a:fld>
            <a:endParaRPr lang="en-US" dirty="0"/>
          </a:p>
        </p:txBody>
      </p:sp>
    </p:spTree>
    <p:extLst>
      <p:ext uri="{BB962C8B-B14F-4D97-AF65-F5344CB8AC3E}">
        <p14:creationId xmlns:p14="http://schemas.microsoft.com/office/powerpoint/2010/main" val="753901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Methodology for designing tests of controls and substantive tests of </a:t>
            </a:r>
            <a:r>
              <a:rPr lang="en-US" dirty="0" smtClean="0"/>
              <a:t>transactions (cont.)</a:t>
            </a:r>
            <a:endParaRPr lang="en-US" dirty="0"/>
          </a:p>
        </p:txBody>
      </p:sp>
      <p:sp>
        <p:nvSpPr>
          <p:cNvPr id="3" name="Content Placeholder 2"/>
          <p:cNvSpPr>
            <a:spLocks noGrp="1"/>
          </p:cNvSpPr>
          <p:nvPr>
            <p:ph idx="1"/>
          </p:nvPr>
        </p:nvSpPr>
        <p:spPr>
          <a:xfrm>
            <a:off x="897636" y="1929384"/>
            <a:ext cx="10396728" cy="4306824"/>
          </a:xfrm>
        </p:spPr>
        <p:txBody>
          <a:bodyPr>
            <a:normAutofit/>
          </a:bodyPr>
          <a:lstStyle/>
          <a:p>
            <a:pPr marL="45720" indent="0">
              <a:buNone/>
            </a:pPr>
            <a:r>
              <a:rPr lang="en-US" sz="2600" b="1" dirty="0" smtClean="0">
                <a:solidFill>
                  <a:srgbClr val="50838E"/>
                </a:solidFill>
              </a:rPr>
              <a:t>Determine Extent of Tests of Controls: </a:t>
            </a:r>
            <a:endParaRPr lang="en-US" sz="2600" b="1" dirty="0">
              <a:solidFill>
                <a:schemeClr val="accent1"/>
              </a:solidFill>
            </a:endParaRPr>
          </a:p>
          <a:p>
            <a:pPr lvl="1"/>
            <a:r>
              <a:rPr lang="en-US" sz="2400" b="1" dirty="0" smtClean="0">
                <a:solidFill>
                  <a:schemeClr val="accent1"/>
                </a:solidFill>
              </a:rPr>
              <a:t>If the auditor intends to rely on controls to support a preliminary control risk assessment below maximum, the auditor performs tests of controls to obtain evidence that controls are operating effectively.</a:t>
            </a:r>
          </a:p>
          <a:p>
            <a:pPr marL="45720" indent="0">
              <a:buNone/>
            </a:pPr>
            <a:r>
              <a:rPr lang="en-US" sz="2600" b="1" dirty="0" smtClean="0">
                <a:solidFill>
                  <a:srgbClr val="50838E"/>
                </a:solidFill>
              </a:rPr>
              <a:t>Design Tests of Controls and Substantive Tests of Transactions for Acquisitions: </a:t>
            </a:r>
          </a:p>
          <a:p>
            <a:pPr lvl="1"/>
            <a:r>
              <a:rPr lang="en-US" sz="2400" b="1" dirty="0" smtClean="0">
                <a:solidFill>
                  <a:schemeClr val="accent1"/>
                </a:solidFill>
              </a:rPr>
              <a:t>Key internal controls, common tests of controls, and common substantive tests of transactions for each transaction-related audit objective are summarized in Table 18-2 on page 612.</a:t>
            </a: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18-</a:t>
            </a:r>
            <a:fld id="{E31375A4-56A4-47D6-9801-1991572033F7}" type="slidenum">
              <a:rPr lang="en-US" smtClean="0"/>
              <a:t>17</a:t>
            </a:fld>
            <a:endParaRPr lang="en-US" dirty="0"/>
          </a:p>
        </p:txBody>
      </p:sp>
    </p:spTree>
    <p:extLst>
      <p:ext uri="{BB962C8B-B14F-4D97-AF65-F5344CB8AC3E}">
        <p14:creationId xmlns:p14="http://schemas.microsoft.com/office/powerpoint/2010/main" val="350007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Methodology for designing tests of controls and substantive tests of </a:t>
            </a:r>
            <a:r>
              <a:rPr lang="en-US" dirty="0" smtClean="0"/>
              <a:t>transactions (cont.)</a:t>
            </a:r>
            <a:endParaRPr lang="en-US" dirty="0"/>
          </a:p>
        </p:txBody>
      </p:sp>
      <p:sp>
        <p:nvSpPr>
          <p:cNvPr id="3" name="Content Placeholder 2"/>
          <p:cNvSpPr>
            <a:spLocks noGrp="1"/>
          </p:cNvSpPr>
          <p:nvPr>
            <p:ph idx="1"/>
          </p:nvPr>
        </p:nvSpPr>
        <p:spPr>
          <a:xfrm>
            <a:off x="897636" y="1929384"/>
            <a:ext cx="10396728" cy="4306824"/>
          </a:xfrm>
        </p:spPr>
        <p:txBody>
          <a:bodyPr>
            <a:normAutofit/>
          </a:bodyPr>
          <a:lstStyle/>
          <a:p>
            <a:pPr marL="45720" indent="0">
              <a:buNone/>
            </a:pPr>
            <a:r>
              <a:rPr lang="en-US" sz="2600" b="1" dirty="0" smtClean="0">
                <a:solidFill>
                  <a:srgbClr val="50838E"/>
                </a:solidFill>
              </a:rPr>
              <a:t>Design Tests of Controls and Substantive Tests of Transactions for Acquisitions (</a:t>
            </a:r>
            <a:r>
              <a:rPr lang="en-US" sz="2600" b="1" dirty="0" err="1" smtClean="0">
                <a:solidFill>
                  <a:srgbClr val="50838E"/>
                </a:solidFill>
              </a:rPr>
              <a:t>cont</a:t>
            </a:r>
            <a:r>
              <a:rPr lang="en-US" sz="2600" b="1" dirty="0" smtClean="0">
                <a:solidFill>
                  <a:srgbClr val="50838E"/>
                </a:solidFill>
              </a:rPr>
              <a:t>):  </a:t>
            </a:r>
            <a:r>
              <a:rPr lang="en-US" sz="2600" b="1" dirty="0" smtClean="0">
                <a:solidFill>
                  <a:schemeClr val="accent1"/>
                </a:solidFill>
              </a:rPr>
              <a:t>Four of the six transaction-related audit objectives should be examined more closely:</a:t>
            </a:r>
          </a:p>
          <a:p>
            <a:pPr marL="880110" lvl="1" indent="-514350">
              <a:buFont typeface="+mj-lt"/>
              <a:buAutoNum type="arabicPeriod"/>
            </a:pPr>
            <a:r>
              <a:rPr lang="en-US" sz="2400" b="1" dirty="0" smtClean="0">
                <a:solidFill>
                  <a:schemeClr val="accent1"/>
                </a:solidFill>
              </a:rPr>
              <a:t>Recorded acquisitions are for goods and services received, consistent with the best interests of the client (Occurrence).</a:t>
            </a:r>
          </a:p>
          <a:p>
            <a:pPr marL="880110" lvl="1" indent="-514350">
              <a:buFont typeface="+mj-lt"/>
              <a:buAutoNum type="arabicPeriod"/>
            </a:pPr>
            <a:r>
              <a:rPr lang="en-US" sz="2400" b="1" dirty="0" smtClean="0">
                <a:solidFill>
                  <a:schemeClr val="accent1"/>
                </a:solidFill>
              </a:rPr>
              <a:t>Existing acquisitions are recorded (Completeness).</a:t>
            </a:r>
          </a:p>
          <a:p>
            <a:pPr marL="880110" lvl="1" indent="-514350">
              <a:buFont typeface="+mj-lt"/>
              <a:buAutoNum type="arabicPeriod"/>
            </a:pPr>
            <a:r>
              <a:rPr lang="en-US" sz="2400" b="1" dirty="0" smtClean="0">
                <a:solidFill>
                  <a:schemeClr val="accent1"/>
                </a:solidFill>
              </a:rPr>
              <a:t>Acquisitions are accurately recorded (Accuracy).</a:t>
            </a:r>
          </a:p>
          <a:p>
            <a:pPr marL="880110" lvl="1" indent="-514350">
              <a:buFont typeface="+mj-lt"/>
              <a:buAutoNum type="arabicPeriod"/>
            </a:pPr>
            <a:r>
              <a:rPr lang="en-US" sz="2400" b="1" dirty="0" smtClean="0">
                <a:solidFill>
                  <a:schemeClr val="accent1"/>
                </a:solidFill>
              </a:rPr>
              <a:t>Acquisitions are correctly classified (Classification).</a:t>
            </a: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18-</a:t>
            </a:r>
            <a:fld id="{E31375A4-56A4-47D6-9801-1991572033F7}" type="slidenum">
              <a:rPr lang="en-US" smtClean="0"/>
              <a:t>18</a:t>
            </a:fld>
            <a:endParaRPr lang="en-US" dirty="0"/>
          </a:p>
        </p:txBody>
      </p:sp>
    </p:spTree>
    <p:extLst>
      <p:ext uri="{BB962C8B-B14F-4D97-AF65-F5344CB8AC3E}">
        <p14:creationId xmlns:p14="http://schemas.microsoft.com/office/powerpoint/2010/main" val="3149984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Methodology for designing tests of controls and substantive tests of </a:t>
            </a:r>
            <a:r>
              <a:rPr lang="en-US" dirty="0" smtClean="0"/>
              <a:t>transactions (cont.)</a:t>
            </a:r>
            <a:endParaRPr lang="en-US" dirty="0"/>
          </a:p>
        </p:txBody>
      </p:sp>
      <p:sp>
        <p:nvSpPr>
          <p:cNvPr id="3" name="Content Placeholder 2"/>
          <p:cNvSpPr>
            <a:spLocks noGrp="1"/>
          </p:cNvSpPr>
          <p:nvPr>
            <p:ph idx="1"/>
          </p:nvPr>
        </p:nvSpPr>
        <p:spPr>
          <a:xfrm>
            <a:off x="897636" y="1818319"/>
            <a:ext cx="10396728" cy="4306824"/>
          </a:xfrm>
        </p:spPr>
        <p:txBody>
          <a:bodyPr>
            <a:normAutofit fontScale="92500" lnSpcReduction="20000"/>
          </a:bodyPr>
          <a:lstStyle/>
          <a:p>
            <a:pPr marL="45720" indent="0">
              <a:lnSpc>
                <a:spcPct val="100000"/>
              </a:lnSpc>
              <a:buNone/>
            </a:pPr>
            <a:r>
              <a:rPr lang="en-US" sz="2800" b="1" dirty="0" smtClean="0">
                <a:solidFill>
                  <a:srgbClr val="50838E"/>
                </a:solidFill>
              </a:rPr>
              <a:t>Design Tests of Controls and Substantive Tests of Transactions for Cash Disbursements:</a:t>
            </a:r>
          </a:p>
          <a:p>
            <a:pPr lvl="1">
              <a:lnSpc>
                <a:spcPct val="100000"/>
              </a:lnSpc>
            </a:pPr>
            <a:r>
              <a:rPr lang="en-US" sz="2400" b="1" dirty="0" smtClean="0">
                <a:solidFill>
                  <a:schemeClr val="accent1"/>
                </a:solidFill>
              </a:rPr>
              <a:t>Key </a:t>
            </a:r>
            <a:r>
              <a:rPr lang="en-US" sz="2400" b="1" dirty="0">
                <a:solidFill>
                  <a:schemeClr val="accent1"/>
                </a:solidFill>
              </a:rPr>
              <a:t>internal controls, common tests of controls, and common substantive tests of transactions for each transaction-related audit objective are summarized in Table 18-3 on page </a:t>
            </a:r>
            <a:r>
              <a:rPr lang="en-US" sz="2400" b="1" dirty="0" smtClean="0">
                <a:solidFill>
                  <a:schemeClr val="accent1"/>
                </a:solidFill>
              </a:rPr>
              <a:t>615.</a:t>
            </a:r>
          </a:p>
          <a:p>
            <a:pPr marL="45720" indent="0">
              <a:lnSpc>
                <a:spcPct val="100000"/>
              </a:lnSpc>
              <a:buNone/>
            </a:pPr>
            <a:r>
              <a:rPr lang="en-US" sz="2800" b="1" dirty="0" smtClean="0">
                <a:solidFill>
                  <a:srgbClr val="50838E"/>
                </a:solidFill>
              </a:rPr>
              <a:t>Attributes Sampling for Tests of Controls and Substantive Tests of Transactions: </a:t>
            </a:r>
            <a:r>
              <a:rPr lang="en-US" sz="2800" b="1" dirty="0" smtClean="0">
                <a:solidFill>
                  <a:schemeClr val="accent1"/>
                </a:solidFill>
              </a:rPr>
              <a:t>I</a:t>
            </a:r>
            <a:r>
              <a:rPr lang="en-US" sz="2600" b="1" dirty="0" smtClean="0">
                <a:solidFill>
                  <a:schemeClr val="accent1"/>
                </a:solidFill>
              </a:rPr>
              <a:t>mportant differences in acquisition and payment cycle:</a:t>
            </a:r>
          </a:p>
          <a:p>
            <a:pPr lvl="1">
              <a:lnSpc>
                <a:spcPct val="100000"/>
              </a:lnSpc>
            </a:pPr>
            <a:r>
              <a:rPr lang="en-US" sz="2400" b="1" dirty="0" smtClean="0">
                <a:solidFill>
                  <a:schemeClr val="accent1"/>
                </a:solidFill>
              </a:rPr>
              <a:t>a larger number of accounts involved in this cycle, including both income statement and balance sheet accounts.</a:t>
            </a:r>
          </a:p>
          <a:p>
            <a:pPr lvl="1">
              <a:lnSpc>
                <a:spcPct val="100000"/>
              </a:lnSpc>
            </a:pPr>
            <a:r>
              <a:rPr lang="en-US" sz="2400" b="1" dirty="0" smtClean="0">
                <a:solidFill>
                  <a:schemeClr val="accent1"/>
                </a:solidFill>
              </a:rPr>
              <a:t>more common for transactions to require significant judgment, such as for leases and construction costs.</a:t>
            </a:r>
          </a:p>
          <a:p>
            <a:pPr lvl="1"/>
            <a:r>
              <a:rPr lang="en-US" sz="2400" b="1" dirty="0" smtClean="0">
                <a:solidFill>
                  <a:schemeClr val="accent1"/>
                </a:solidFill>
              </a:rPr>
              <a:t>dollar amounts of individual transactions in the cycle cover a wide range.</a:t>
            </a: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18-</a:t>
            </a:r>
            <a:fld id="{E31375A4-56A4-47D6-9801-1991572033F7}" type="slidenum">
              <a:rPr lang="en-US" smtClean="0"/>
              <a:t>19</a:t>
            </a:fld>
            <a:endParaRPr lang="en-US" dirty="0"/>
          </a:p>
        </p:txBody>
      </p:sp>
    </p:spTree>
    <p:extLst>
      <p:ext uri="{BB962C8B-B14F-4D97-AF65-F5344CB8AC3E}">
        <p14:creationId xmlns:p14="http://schemas.microsoft.com/office/powerpoint/2010/main" val="3364480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501316"/>
            <a:ext cx="9446126" cy="828842"/>
          </a:xfrm>
        </p:spPr>
        <p:txBody>
          <a:bodyPr>
            <a:normAutofit fontScale="90000"/>
          </a:bodyPr>
          <a:lstStyle/>
          <a:p>
            <a:pPr algn="ctr"/>
            <a:r>
              <a:rPr lang="en-US" sz="3600" dirty="0">
                <a:solidFill>
                  <a:srgbClr val="50838E"/>
                </a:solidFill>
              </a:rPr>
              <a:t>Chap</a:t>
            </a:r>
            <a:r>
              <a:rPr lang="en-US" sz="3600" dirty="0">
                <a:solidFill>
                  <a:schemeClr val="accent4">
                    <a:lumMod val="75000"/>
                  </a:schemeClr>
                </a:solidFill>
              </a:rPr>
              <a:t>ter </a:t>
            </a:r>
            <a:r>
              <a:rPr lang="en-US" sz="3600" dirty="0" smtClean="0">
                <a:solidFill>
                  <a:schemeClr val="accent4">
                    <a:lumMod val="75000"/>
                  </a:schemeClr>
                </a:solidFill>
              </a:rPr>
              <a:t>18 </a:t>
            </a:r>
            <a:r>
              <a:rPr lang="en-US" sz="3600" dirty="0">
                <a:solidFill>
                  <a:schemeClr val="accent4">
                    <a:lumMod val="75000"/>
                  </a:schemeClr>
                </a:solidFill>
              </a:rPr>
              <a:t>Learning Objectives</a:t>
            </a:r>
            <a:r>
              <a:rPr lang="en-US" dirty="0">
                <a:solidFill>
                  <a:srgbClr val="0070C0"/>
                </a:solidFill>
              </a:rPr>
              <a:t/>
            </a:r>
            <a:br>
              <a:rPr lang="en-US" dirty="0">
                <a:solidFill>
                  <a:srgbClr val="0070C0"/>
                </a:solidFill>
              </a:rPr>
            </a:br>
            <a:endParaRPr lang="en-US" dirty="0">
              <a:solidFill>
                <a:srgbClr val="0070C0"/>
              </a:solidFill>
            </a:endParaRPr>
          </a:p>
        </p:txBody>
      </p:sp>
      <p:sp>
        <p:nvSpPr>
          <p:cNvPr id="3" name="Content Placeholder 2"/>
          <p:cNvSpPr>
            <a:spLocks noGrp="1"/>
          </p:cNvSpPr>
          <p:nvPr>
            <p:ph idx="1"/>
          </p:nvPr>
        </p:nvSpPr>
        <p:spPr>
          <a:xfrm>
            <a:off x="2130552" y="1490472"/>
            <a:ext cx="9332104" cy="4453128"/>
          </a:xfrm>
        </p:spPr>
        <p:txBody>
          <a:bodyPr>
            <a:normAutofit fontScale="25000" lnSpcReduction="20000"/>
          </a:bodyPr>
          <a:lstStyle/>
          <a:p>
            <a:endParaRPr lang="en-US" dirty="0">
              <a:solidFill>
                <a:schemeClr val="accent1"/>
              </a:solidFill>
            </a:endParaRPr>
          </a:p>
          <a:p>
            <a:pPr marL="45720" indent="0">
              <a:buNone/>
            </a:pPr>
            <a:r>
              <a:rPr lang="en-US" sz="9600" dirty="0" smtClean="0">
                <a:solidFill>
                  <a:schemeClr val="accent1"/>
                </a:solidFill>
              </a:rPr>
              <a:t>18-1  Identify the accounts and the classes of transactions in the</a:t>
            </a:r>
          </a:p>
          <a:p>
            <a:pPr marL="45720" indent="0">
              <a:spcBef>
                <a:spcPts val="1200"/>
              </a:spcBef>
              <a:buNone/>
            </a:pPr>
            <a:r>
              <a:rPr lang="en-US" sz="9600" dirty="0">
                <a:solidFill>
                  <a:schemeClr val="accent1"/>
                </a:solidFill>
              </a:rPr>
              <a:t> </a:t>
            </a:r>
            <a:r>
              <a:rPr lang="en-US" sz="9600" dirty="0" smtClean="0">
                <a:solidFill>
                  <a:schemeClr val="accent1"/>
                </a:solidFill>
              </a:rPr>
              <a:t>          acquisition and payment cycle.</a:t>
            </a:r>
            <a:endParaRPr lang="en-US" sz="9600" dirty="0">
              <a:solidFill>
                <a:schemeClr val="accent1"/>
              </a:solidFill>
            </a:endParaRPr>
          </a:p>
          <a:p>
            <a:pPr marL="45720" indent="0">
              <a:spcAft>
                <a:spcPts val="1200"/>
              </a:spcAft>
              <a:buNone/>
            </a:pPr>
            <a:r>
              <a:rPr lang="en-US" sz="9600" dirty="0" smtClean="0">
                <a:solidFill>
                  <a:schemeClr val="accent1"/>
                </a:solidFill>
              </a:rPr>
              <a:t>18-2  Describe the business functions and the related documents and</a:t>
            </a:r>
          </a:p>
          <a:p>
            <a:pPr marL="45720" indent="0">
              <a:spcBef>
                <a:spcPts val="0"/>
              </a:spcBef>
              <a:buNone/>
            </a:pPr>
            <a:r>
              <a:rPr lang="en-US" sz="9600" dirty="0">
                <a:solidFill>
                  <a:schemeClr val="accent1"/>
                </a:solidFill>
              </a:rPr>
              <a:t> </a:t>
            </a:r>
            <a:r>
              <a:rPr lang="en-US" sz="9600" dirty="0" smtClean="0">
                <a:solidFill>
                  <a:schemeClr val="accent1"/>
                </a:solidFill>
              </a:rPr>
              <a:t>          records in the acquisition and payment cycle.</a:t>
            </a:r>
          </a:p>
          <a:p>
            <a:pPr marL="45720" indent="0">
              <a:buNone/>
            </a:pPr>
            <a:r>
              <a:rPr lang="en-US" sz="9600" dirty="0" smtClean="0">
                <a:solidFill>
                  <a:schemeClr val="accent1"/>
                </a:solidFill>
              </a:rPr>
              <a:t>18-3  Understand internal control, and design and perform tests of </a:t>
            </a:r>
          </a:p>
          <a:p>
            <a:pPr marL="45720" indent="0">
              <a:spcBef>
                <a:spcPts val="1200"/>
              </a:spcBef>
              <a:buNone/>
            </a:pPr>
            <a:r>
              <a:rPr lang="en-US" sz="9600" dirty="0">
                <a:solidFill>
                  <a:schemeClr val="accent1"/>
                </a:solidFill>
              </a:rPr>
              <a:t> </a:t>
            </a:r>
            <a:r>
              <a:rPr lang="en-US" sz="9600" dirty="0" smtClean="0">
                <a:solidFill>
                  <a:schemeClr val="accent1"/>
                </a:solidFill>
              </a:rPr>
              <a:t>          controls and substantive tests of transactions for the acquisition</a:t>
            </a:r>
          </a:p>
          <a:p>
            <a:pPr marL="45720" indent="0">
              <a:spcBef>
                <a:spcPts val="1200"/>
              </a:spcBef>
              <a:buNone/>
            </a:pPr>
            <a:r>
              <a:rPr lang="en-US" sz="9600" dirty="0">
                <a:solidFill>
                  <a:schemeClr val="accent1"/>
                </a:solidFill>
              </a:rPr>
              <a:t> </a:t>
            </a:r>
            <a:r>
              <a:rPr lang="en-US" sz="9600" dirty="0" smtClean="0">
                <a:solidFill>
                  <a:schemeClr val="accent1"/>
                </a:solidFill>
              </a:rPr>
              <a:t>          and payment cycle.</a:t>
            </a:r>
            <a:endParaRPr lang="en-US" sz="9600" dirty="0">
              <a:solidFill>
                <a:schemeClr val="accent1"/>
              </a:solidFill>
            </a:endParaRPr>
          </a:p>
          <a:p>
            <a:pPr marL="45720" indent="0">
              <a:buNone/>
            </a:pPr>
            <a:r>
              <a:rPr lang="en-US" sz="9600" dirty="0" smtClean="0">
                <a:solidFill>
                  <a:schemeClr val="accent1"/>
                </a:solidFill>
              </a:rPr>
              <a:t>18-4  Describe the methodology for designing tests of details of</a:t>
            </a:r>
          </a:p>
          <a:p>
            <a:pPr marL="45720" indent="0">
              <a:spcBef>
                <a:spcPts val="1200"/>
              </a:spcBef>
              <a:buNone/>
            </a:pPr>
            <a:r>
              <a:rPr lang="en-US" sz="9600" dirty="0">
                <a:solidFill>
                  <a:schemeClr val="accent1"/>
                </a:solidFill>
              </a:rPr>
              <a:t> </a:t>
            </a:r>
            <a:r>
              <a:rPr lang="en-US" sz="9600" dirty="0" smtClean="0">
                <a:solidFill>
                  <a:schemeClr val="accent1"/>
                </a:solidFill>
              </a:rPr>
              <a:t>          balances for accounts payable using the audit risk model. </a:t>
            </a:r>
          </a:p>
          <a:p>
            <a:endParaRPr lang="en-US" sz="9600" dirty="0"/>
          </a:p>
          <a:p>
            <a:endParaRPr lang="en-US" dirty="0"/>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t>Copyright © 2017 Pearson Education, Inc.</a:t>
            </a:r>
            <a:endParaRPr lang="en-US" dirty="0"/>
          </a:p>
        </p:txBody>
      </p:sp>
      <p:sp>
        <p:nvSpPr>
          <p:cNvPr id="8" name="Slide Number Placeholder 7"/>
          <p:cNvSpPr>
            <a:spLocks noGrp="1"/>
          </p:cNvSpPr>
          <p:nvPr>
            <p:ph type="sldNum" sz="quarter" idx="12"/>
          </p:nvPr>
        </p:nvSpPr>
        <p:spPr/>
        <p:txBody>
          <a:bodyPr/>
          <a:lstStyle/>
          <a:p>
            <a:r>
              <a:rPr lang="en-US" dirty="0" smtClean="0"/>
              <a:t>18-</a:t>
            </a:r>
            <a:fld id="{E31375A4-56A4-47D6-9801-1991572033F7}" type="slidenum">
              <a:rPr lang="en-US" smtClean="0"/>
              <a:t>2</a:t>
            </a:fld>
            <a:endParaRPr lang="en-US" dirty="0"/>
          </a:p>
        </p:txBody>
      </p:sp>
    </p:spTree>
    <p:extLst>
      <p:ext uri="{BB962C8B-B14F-4D97-AF65-F5344CB8AC3E}">
        <p14:creationId xmlns:p14="http://schemas.microsoft.com/office/powerpoint/2010/main" val="14246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smtClean="0">
                <a:solidFill>
                  <a:srgbClr val="514A40"/>
                </a:solidFill>
              </a:rPr>
              <a:t>18-</a:t>
            </a:r>
            <a:fld id="{E31375A4-56A4-47D6-9801-1991572033F7}" type="slidenum">
              <a:rPr lang="en-US" smtClean="0">
                <a:solidFill>
                  <a:srgbClr val="514A40"/>
                </a:solidFill>
              </a:rPr>
              <a:pPr/>
              <a:t>20</a:t>
            </a:fld>
            <a:endParaRPr lang="en-US" dirty="0">
              <a:solidFill>
                <a:srgbClr val="514A40"/>
              </a:solidFill>
            </a:endParaRPr>
          </a:p>
        </p:txBody>
      </p:sp>
      <p:sp>
        <p:nvSpPr>
          <p:cNvPr id="3" name="TextBox 2"/>
          <p:cNvSpPr txBox="1"/>
          <p:nvPr/>
        </p:nvSpPr>
        <p:spPr>
          <a:xfrm>
            <a:off x="2529840" y="2151728"/>
            <a:ext cx="7132320" cy="2554545"/>
          </a:xfrm>
          <a:prstGeom prst="rect">
            <a:avLst/>
          </a:prstGeom>
          <a:solidFill>
            <a:srgbClr val="ABECDB"/>
          </a:solidFill>
        </p:spPr>
        <p:txBody>
          <a:bodyPr wrap="square" rtlCol="0">
            <a:spAutoFit/>
          </a:bodyPr>
          <a:lstStyle/>
          <a:p>
            <a:pPr algn="ctr"/>
            <a:r>
              <a:rPr lang="en-US" sz="3200" b="1" dirty="0" smtClean="0">
                <a:solidFill>
                  <a:schemeClr val="accent1"/>
                </a:solidFill>
              </a:rPr>
              <a:t>OBJECTIVE 18-4</a:t>
            </a:r>
          </a:p>
          <a:p>
            <a:pPr marL="45720" indent="0" algn="ctr">
              <a:buNone/>
            </a:pPr>
            <a:r>
              <a:rPr lang="en-US" sz="3200" b="1" dirty="0">
                <a:solidFill>
                  <a:schemeClr val="accent1"/>
                </a:solidFill>
              </a:rPr>
              <a:t>Describe the methodology for designing tests of details </a:t>
            </a:r>
            <a:r>
              <a:rPr lang="en-US" sz="3200" b="1" dirty="0" smtClean="0">
                <a:solidFill>
                  <a:schemeClr val="accent1"/>
                </a:solidFill>
              </a:rPr>
              <a:t>of           </a:t>
            </a:r>
            <a:r>
              <a:rPr lang="en-US" sz="3200" b="1" dirty="0">
                <a:solidFill>
                  <a:schemeClr val="accent1"/>
                </a:solidFill>
              </a:rPr>
              <a:t>balances for accounts payable using the audit risk model</a:t>
            </a:r>
            <a:r>
              <a:rPr lang="en-US" sz="3200" b="1" dirty="0" smtClean="0">
                <a:solidFill>
                  <a:schemeClr val="accent1"/>
                </a:solidFill>
              </a:rPr>
              <a:t>.</a:t>
            </a:r>
            <a:endParaRPr lang="en-US" sz="3200" b="1" dirty="0">
              <a:solidFill>
                <a:schemeClr val="accent1"/>
              </a:solidFill>
            </a:endParaRPr>
          </a:p>
        </p:txBody>
      </p:sp>
    </p:spTree>
    <p:extLst>
      <p:ext uri="{BB962C8B-B14F-4D97-AF65-F5344CB8AC3E}">
        <p14:creationId xmlns:p14="http://schemas.microsoft.com/office/powerpoint/2010/main" val="4023018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9601200" cy="949158"/>
          </a:xfrm>
        </p:spPr>
        <p:txBody>
          <a:bodyPr>
            <a:normAutofit fontScale="90000"/>
          </a:bodyPr>
          <a:lstStyle/>
          <a:p>
            <a:pPr algn="ctr"/>
            <a:r>
              <a:rPr lang="en-US" dirty="0" smtClean="0"/>
              <a:t>Methodology for designing tests of details of balances for accounts payable</a:t>
            </a:r>
            <a:endParaRPr lang="en-US" dirty="0"/>
          </a:p>
        </p:txBody>
      </p:sp>
      <p:sp>
        <p:nvSpPr>
          <p:cNvPr id="3" name="Content Placeholder 2"/>
          <p:cNvSpPr>
            <a:spLocks noGrp="1"/>
          </p:cNvSpPr>
          <p:nvPr>
            <p:ph idx="1"/>
          </p:nvPr>
        </p:nvSpPr>
        <p:spPr>
          <a:xfrm>
            <a:off x="1403684" y="1644316"/>
            <a:ext cx="9925732" cy="4299284"/>
          </a:xfrm>
        </p:spPr>
        <p:txBody>
          <a:bodyPr>
            <a:normAutofit/>
          </a:bodyPr>
          <a:lstStyle/>
          <a:p>
            <a:pPr marL="45720" indent="0">
              <a:buNone/>
            </a:pPr>
            <a:r>
              <a:rPr lang="en-US" sz="2600" b="1" dirty="0" smtClean="0">
                <a:solidFill>
                  <a:srgbClr val="50838E"/>
                </a:solidFill>
              </a:rPr>
              <a:t>Because all acquisition and payment cycle transactions typically flow through accounts payable, it is critical to any audit.</a:t>
            </a:r>
          </a:p>
          <a:p>
            <a:pPr marL="45720" indent="0">
              <a:buNone/>
            </a:pPr>
            <a:r>
              <a:rPr lang="en-US" sz="2600" b="1" dirty="0" smtClean="0">
                <a:solidFill>
                  <a:schemeClr val="accent1"/>
                </a:solidFill>
              </a:rPr>
              <a:t>The methodology for designing tests of details for accounts payable is summarized in </a:t>
            </a:r>
            <a:r>
              <a:rPr lang="en-US" sz="2600" b="1" dirty="0" smtClean="0">
                <a:solidFill>
                  <a:srgbClr val="50838E"/>
                </a:solidFill>
              </a:rPr>
              <a:t>Figure 18-3</a:t>
            </a:r>
            <a:r>
              <a:rPr lang="en-US" sz="2600" b="1" dirty="0">
                <a:solidFill>
                  <a:srgbClr val="50838E"/>
                </a:solidFill>
              </a:rPr>
              <a:t>.</a:t>
            </a:r>
          </a:p>
          <a:p>
            <a:r>
              <a:rPr lang="en-US" sz="2600" b="1" dirty="0" smtClean="0">
                <a:solidFill>
                  <a:srgbClr val="50838E"/>
                </a:solidFill>
              </a:rPr>
              <a:t>Identify Significant Risks and Assess the Risk of Material Misstatement for Accounts Payable (Phase I).</a:t>
            </a:r>
          </a:p>
          <a:p>
            <a:r>
              <a:rPr lang="en-US" sz="2600" b="1" dirty="0" smtClean="0">
                <a:solidFill>
                  <a:srgbClr val="50838E"/>
                </a:solidFill>
              </a:rPr>
              <a:t>Set Performance Materiality (Phase I).</a:t>
            </a:r>
          </a:p>
          <a:p>
            <a:r>
              <a:rPr lang="en-US" sz="2600" b="1" dirty="0" smtClean="0">
                <a:solidFill>
                  <a:srgbClr val="50838E"/>
                </a:solidFill>
              </a:rPr>
              <a:t>Assess Control Risk and Design and Perform Tests of Controls and Substantive Tests of Transactions (Phases I and II).</a:t>
            </a:r>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8" name="Slide Number Placeholder 7"/>
          <p:cNvSpPr>
            <a:spLocks noGrp="1"/>
          </p:cNvSpPr>
          <p:nvPr>
            <p:ph type="sldNum" sz="quarter" idx="12"/>
          </p:nvPr>
        </p:nvSpPr>
        <p:spPr/>
        <p:txBody>
          <a:bodyPr/>
          <a:lstStyle/>
          <a:p>
            <a:r>
              <a:rPr lang="en-US" dirty="0" smtClean="0">
                <a:solidFill>
                  <a:srgbClr val="514A40"/>
                </a:solidFill>
              </a:rPr>
              <a:t>18-</a:t>
            </a:r>
            <a:fld id="{E31375A4-56A4-47D6-9801-1991572033F7}" type="slidenum">
              <a:rPr lang="en-US" smtClean="0">
                <a:solidFill>
                  <a:srgbClr val="514A40"/>
                </a:solidFill>
              </a:rPr>
              <a:pPr/>
              <a:t>21</a:t>
            </a:fld>
            <a:endParaRPr lang="en-US" dirty="0">
              <a:solidFill>
                <a:srgbClr val="514A40"/>
              </a:solidFill>
            </a:endParaRPr>
          </a:p>
        </p:txBody>
      </p:sp>
    </p:spTree>
    <p:extLst>
      <p:ext uri="{BB962C8B-B14F-4D97-AF65-F5344CB8AC3E}">
        <p14:creationId xmlns:p14="http://schemas.microsoft.com/office/powerpoint/2010/main" val="1372583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18-</a:t>
            </a:r>
            <a:fld id="{E31375A4-56A4-47D6-9801-1991572033F7}" type="slidenum">
              <a:rPr lang="en-US" smtClean="0"/>
              <a:t>22</a:t>
            </a:fld>
            <a:endParaRPr lang="en-US" dirty="0"/>
          </a:p>
        </p:txBody>
      </p:sp>
      <p:pic>
        <p:nvPicPr>
          <p:cNvPr id="4" name="Picture 3"/>
          <p:cNvPicPr>
            <a:picLocks noChangeAspect="1"/>
          </p:cNvPicPr>
          <p:nvPr/>
        </p:nvPicPr>
        <p:blipFill>
          <a:blip r:embed="rId2"/>
          <a:stretch>
            <a:fillRect/>
          </a:stretch>
        </p:blipFill>
        <p:spPr>
          <a:xfrm>
            <a:off x="2980945" y="102618"/>
            <a:ext cx="5751782" cy="6062498"/>
          </a:xfrm>
          <a:prstGeom prst="rect">
            <a:avLst/>
          </a:prstGeom>
        </p:spPr>
      </p:pic>
    </p:spTree>
    <p:extLst>
      <p:ext uri="{BB962C8B-B14F-4D97-AF65-F5344CB8AC3E}">
        <p14:creationId xmlns:p14="http://schemas.microsoft.com/office/powerpoint/2010/main" val="1732137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smtClean="0">
                <a:solidFill>
                  <a:srgbClr val="514A40"/>
                </a:solidFill>
              </a:rPr>
              <a:t>18-</a:t>
            </a:r>
            <a:fld id="{E31375A4-56A4-47D6-9801-1991572033F7}" type="slidenum">
              <a:rPr lang="en-US" smtClean="0">
                <a:solidFill>
                  <a:srgbClr val="514A40"/>
                </a:solidFill>
              </a:rPr>
              <a:pPr/>
              <a:t>23</a:t>
            </a:fld>
            <a:endParaRPr lang="en-US" dirty="0">
              <a:solidFill>
                <a:srgbClr val="514A40"/>
              </a:solidFill>
            </a:endParaRPr>
          </a:p>
        </p:txBody>
      </p:sp>
      <p:sp>
        <p:nvSpPr>
          <p:cNvPr id="3" name="TextBox 2"/>
          <p:cNvSpPr txBox="1"/>
          <p:nvPr/>
        </p:nvSpPr>
        <p:spPr>
          <a:xfrm>
            <a:off x="2529840" y="2397949"/>
            <a:ext cx="7132320" cy="2062103"/>
          </a:xfrm>
          <a:prstGeom prst="rect">
            <a:avLst/>
          </a:prstGeom>
          <a:solidFill>
            <a:srgbClr val="ABECDB"/>
          </a:solidFill>
        </p:spPr>
        <p:txBody>
          <a:bodyPr wrap="square" rtlCol="0">
            <a:spAutoFit/>
          </a:bodyPr>
          <a:lstStyle/>
          <a:p>
            <a:pPr algn="ctr"/>
            <a:r>
              <a:rPr lang="en-US" sz="3200" b="1" dirty="0" smtClean="0">
                <a:solidFill>
                  <a:schemeClr val="accent1"/>
                </a:solidFill>
              </a:rPr>
              <a:t>OBJECTIVE 18-5</a:t>
            </a:r>
          </a:p>
          <a:p>
            <a:pPr marL="45720" indent="0" algn="ctr">
              <a:buNone/>
            </a:pPr>
            <a:r>
              <a:rPr lang="en-US" sz="3200" b="1" dirty="0">
                <a:solidFill>
                  <a:schemeClr val="accent1"/>
                </a:solidFill>
              </a:rPr>
              <a:t>Design and perform substantive analytical procedures for </a:t>
            </a:r>
            <a:r>
              <a:rPr lang="en-US" sz="3200" b="1" dirty="0" smtClean="0">
                <a:solidFill>
                  <a:schemeClr val="accent1"/>
                </a:solidFill>
              </a:rPr>
              <a:t>           </a:t>
            </a:r>
            <a:r>
              <a:rPr lang="en-US" sz="3200" b="1" dirty="0">
                <a:solidFill>
                  <a:schemeClr val="accent1"/>
                </a:solidFill>
              </a:rPr>
              <a:t>accounts payable</a:t>
            </a:r>
            <a:r>
              <a:rPr lang="en-US" sz="3200" b="1" dirty="0" smtClean="0">
                <a:solidFill>
                  <a:schemeClr val="accent1"/>
                </a:solidFill>
              </a:rPr>
              <a:t>.</a:t>
            </a:r>
            <a:endParaRPr lang="en-US" sz="3200" b="1" dirty="0">
              <a:solidFill>
                <a:schemeClr val="accent1"/>
              </a:solidFill>
            </a:endParaRPr>
          </a:p>
        </p:txBody>
      </p:sp>
    </p:spTree>
    <p:extLst>
      <p:ext uri="{BB962C8B-B14F-4D97-AF65-F5344CB8AC3E}">
        <p14:creationId xmlns:p14="http://schemas.microsoft.com/office/powerpoint/2010/main" val="1624707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9601200" cy="949158"/>
          </a:xfrm>
        </p:spPr>
        <p:txBody>
          <a:bodyPr>
            <a:normAutofit fontScale="90000"/>
          </a:bodyPr>
          <a:lstStyle/>
          <a:p>
            <a:pPr algn="ctr"/>
            <a:r>
              <a:rPr lang="en-US" dirty="0" smtClean="0"/>
              <a:t>Design and perform substantive Analytical Procedures (phase III)</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877341916"/>
              </p:ext>
            </p:extLst>
          </p:nvPr>
        </p:nvGraphicFramePr>
        <p:xfrm>
          <a:off x="1837944" y="2029968"/>
          <a:ext cx="8988552" cy="3913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8" name="Slide Number Placeholder 7"/>
          <p:cNvSpPr>
            <a:spLocks noGrp="1"/>
          </p:cNvSpPr>
          <p:nvPr>
            <p:ph type="sldNum" sz="quarter" idx="12"/>
          </p:nvPr>
        </p:nvSpPr>
        <p:spPr/>
        <p:txBody>
          <a:bodyPr/>
          <a:lstStyle/>
          <a:p>
            <a:r>
              <a:rPr lang="en-US" dirty="0" smtClean="0">
                <a:solidFill>
                  <a:srgbClr val="514A40"/>
                </a:solidFill>
              </a:rPr>
              <a:t>18-</a:t>
            </a:r>
            <a:fld id="{E31375A4-56A4-47D6-9801-1991572033F7}" type="slidenum">
              <a:rPr lang="en-US" smtClean="0">
                <a:solidFill>
                  <a:srgbClr val="514A40"/>
                </a:solidFill>
              </a:rPr>
              <a:pPr/>
              <a:t>24</a:t>
            </a:fld>
            <a:endParaRPr lang="en-US" dirty="0">
              <a:solidFill>
                <a:srgbClr val="514A40"/>
              </a:solidFill>
            </a:endParaRPr>
          </a:p>
        </p:txBody>
      </p:sp>
    </p:spTree>
    <p:extLst>
      <p:ext uri="{BB962C8B-B14F-4D97-AF65-F5344CB8AC3E}">
        <p14:creationId xmlns:p14="http://schemas.microsoft.com/office/powerpoint/2010/main" val="21122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18-</a:t>
            </a:r>
            <a:fld id="{E31375A4-56A4-47D6-9801-1991572033F7}" type="slidenum">
              <a:rPr lang="en-US" smtClean="0"/>
              <a:t>25</a:t>
            </a:fld>
            <a:endParaRPr lang="en-US" dirty="0"/>
          </a:p>
        </p:txBody>
      </p:sp>
      <p:pic>
        <p:nvPicPr>
          <p:cNvPr id="4" name="Picture 3"/>
          <p:cNvPicPr>
            <a:picLocks noChangeAspect="1"/>
          </p:cNvPicPr>
          <p:nvPr/>
        </p:nvPicPr>
        <p:blipFill>
          <a:blip r:embed="rId2"/>
          <a:stretch>
            <a:fillRect/>
          </a:stretch>
        </p:blipFill>
        <p:spPr>
          <a:xfrm>
            <a:off x="560624" y="1002766"/>
            <a:ext cx="11070751" cy="4852467"/>
          </a:xfrm>
          <a:prstGeom prst="rect">
            <a:avLst/>
          </a:prstGeom>
        </p:spPr>
      </p:pic>
    </p:spTree>
    <p:extLst>
      <p:ext uri="{BB962C8B-B14F-4D97-AF65-F5344CB8AC3E}">
        <p14:creationId xmlns:p14="http://schemas.microsoft.com/office/powerpoint/2010/main" val="2033406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smtClean="0">
                <a:solidFill>
                  <a:srgbClr val="514A40"/>
                </a:solidFill>
              </a:rPr>
              <a:t>18-</a:t>
            </a:r>
            <a:fld id="{E31375A4-56A4-47D6-9801-1991572033F7}" type="slidenum">
              <a:rPr lang="en-US" smtClean="0">
                <a:solidFill>
                  <a:srgbClr val="514A40"/>
                </a:solidFill>
              </a:rPr>
              <a:pPr/>
              <a:t>26</a:t>
            </a:fld>
            <a:endParaRPr lang="en-US" dirty="0">
              <a:solidFill>
                <a:srgbClr val="514A40"/>
              </a:solidFill>
            </a:endParaRPr>
          </a:p>
        </p:txBody>
      </p:sp>
      <p:sp>
        <p:nvSpPr>
          <p:cNvPr id="3" name="TextBox 2"/>
          <p:cNvSpPr txBox="1"/>
          <p:nvPr/>
        </p:nvSpPr>
        <p:spPr>
          <a:xfrm>
            <a:off x="2529840" y="2151728"/>
            <a:ext cx="7132320" cy="2554545"/>
          </a:xfrm>
          <a:prstGeom prst="rect">
            <a:avLst/>
          </a:prstGeom>
          <a:solidFill>
            <a:srgbClr val="ABECDB"/>
          </a:solidFill>
        </p:spPr>
        <p:txBody>
          <a:bodyPr wrap="square" rtlCol="0">
            <a:spAutoFit/>
          </a:bodyPr>
          <a:lstStyle/>
          <a:p>
            <a:pPr algn="ctr"/>
            <a:r>
              <a:rPr lang="en-US" sz="3200" b="1" dirty="0" smtClean="0">
                <a:solidFill>
                  <a:schemeClr val="accent1"/>
                </a:solidFill>
              </a:rPr>
              <a:t>OBJECTIVE 18-6</a:t>
            </a:r>
          </a:p>
          <a:p>
            <a:pPr marL="45720" indent="0" algn="ctr">
              <a:buNone/>
            </a:pPr>
            <a:r>
              <a:rPr lang="en-US" sz="3200" b="1" dirty="0">
                <a:solidFill>
                  <a:schemeClr val="accent1"/>
                </a:solidFill>
              </a:rPr>
              <a:t>Design and perform tests of details of balances for </a:t>
            </a:r>
            <a:r>
              <a:rPr lang="en-US" sz="3200" b="1" dirty="0" smtClean="0">
                <a:solidFill>
                  <a:schemeClr val="accent1"/>
                </a:solidFill>
              </a:rPr>
              <a:t>accounts           </a:t>
            </a:r>
            <a:r>
              <a:rPr lang="en-US" sz="3200" b="1" dirty="0">
                <a:solidFill>
                  <a:schemeClr val="accent1"/>
                </a:solidFill>
              </a:rPr>
              <a:t>payable, including out-of-period liability tests</a:t>
            </a:r>
            <a:r>
              <a:rPr lang="en-US" sz="3200" b="1" dirty="0" smtClean="0">
                <a:solidFill>
                  <a:schemeClr val="accent1"/>
                </a:solidFill>
              </a:rPr>
              <a:t>.</a:t>
            </a:r>
            <a:endParaRPr lang="en-US" sz="3200" b="1" dirty="0">
              <a:solidFill>
                <a:schemeClr val="accent1"/>
              </a:solidFill>
            </a:endParaRPr>
          </a:p>
        </p:txBody>
      </p:sp>
    </p:spTree>
    <p:extLst>
      <p:ext uri="{BB962C8B-B14F-4D97-AF65-F5344CB8AC3E}">
        <p14:creationId xmlns:p14="http://schemas.microsoft.com/office/powerpoint/2010/main" val="673476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9601200" cy="949158"/>
          </a:xfrm>
        </p:spPr>
        <p:txBody>
          <a:bodyPr>
            <a:normAutofit fontScale="90000"/>
          </a:bodyPr>
          <a:lstStyle/>
          <a:p>
            <a:pPr algn="ctr"/>
            <a:r>
              <a:rPr lang="en-US" dirty="0" smtClean="0"/>
              <a:t>Design and perform tests of details of accounts payable balance (phase III)</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804505435"/>
              </p:ext>
            </p:extLst>
          </p:nvPr>
        </p:nvGraphicFramePr>
        <p:xfrm>
          <a:off x="1709927" y="1755648"/>
          <a:ext cx="9186671" cy="4187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8" name="Slide Number Placeholder 7"/>
          <p:cNvSpPr>
            <a:spLocks noGrp="1"/>
          </p:cNvSpPr>
          <p:nvPr>
            <p:ph type="sldNum" sz="quarter" idx="12"/>
          </p:nvPr>
        </p:nvSpPr>
        <p:spPr/>
        <p:txBody>
          <a:bodyPr/>
          <a:lstStyle/>
          <a:p>
            <a:r>
              <a:rPr lang="en-US" dirty="0" smtClean="0">
                <a:solidFill>
                  <a:srgbClr val="514A40"/>
                </a:solidFill>
              </a:rPr>
              <a:t>18-</a:t>
            </a:r>
            <a:fld id="{E31375A4-56A4-47D6-9801-1991572033F7}" type="slidenum">
              <a:rPr lang="en-US" smtClean="0">
                <a:solidFill>
                  <a:srgbClr val="514A40"/>
                </a:solidFill>
              </a:rPr>
              <a:pPr/>
              <a:t>27</a:t>
            </a:fld>
            <a:endParaRPr lang="en-US" dirty="0">
              <a:solidFill>
                <a:srgbClr val="514A40"/>
              </a:solidFill>
            </a:endParaRPr>
          </a:p>
        </p:txBody>
      </p:sp>
    </p:spTree>
    <p:extLst>
      <p:ext uri="{BB962C8B-B14F-4D97-AF65-F5344CB8AC3E}">
        <p14:creationId xmlns:p14="http://schemas.microsoft.com/office/powerpoint/2010/main" val="3481328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18-</a:t>
            </a:r>
            <a:fld id="{E31375A4-56A4-47D6-9801-1991572033F7}" type="slidenum">
              <a:rPr lang="en-US" smtClean="0"/>
              <a:t>28</a:t>
            </a:fld>
            <a:endParaRPr lang="en-US" dirty="0"/>
          </a:p>
        </p:txBody>
      </p:sp>
      <p:pic>
        <p:nvPicPr>
          <p:cNvPr id="4" name="Picture 3"/>
          <p:cNvPicPr>
            <a:picLocks noChangeAspect="1"/>
          </p:cNvPicPr>
          <p:nvPr/>
        </p:nvPicPr>
        <p:blipFill>
          <a:blip r:embed="rId2"/>
          <a:stretch>
            <a:fillRect/>
          </a:stretch>
        </p:blipFill>
        <p:spPr>
          <a:xfrm>
            <a:off x="1890427" y="256032"/>
            <a:ext cx="8530683" cy="5899412"/>
          </a:xfrm>
          <a:prstGeom prst="rect">
            <a:avLst/>
          </a:prstGeom>
        </p:spPr>
      </p:pic>
    </p:spTree>
    <p:extLst>
      <p:ext uri="{BB962C8B-B14F-4D97-AF65-F5344CB8AC3E}">
        <p14:creationId xmlns:p14="http://schemas.microsoft.com/office/powerpoint/2010/main" val="3774840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Design and perform tests of details of accounts payable </a:t>
            </a:r>
            <a:r>
              <a:rPr lang="en-US" dirty="0" smtClean="0"/>
              <a:t>balance (cont.)</a:t>
            </a:r>
            <a:endParaRPr lang="en-US" dirty="0"/>
          </a:p>
        </p:txBody>
      </p:sp>
      <p:sp>
        <p:nvSpPr>
          <p:cNvPr id="3" name="Content Placeholder 2"/>
          <p:cNvSpPr>
            <a:spLocks noGrp="1"/>
          </p:cNvSpPr>
          <p:nvPr>
            <p:ph idx="1"/>
          </p:nvPr>
        </p:nvSpPr>
        <p:spPr>
          <a:xfrm>
            <a:off x="914400" y="1618488"/>
            <a:ext cx="10379964" cy="4506655"/>
          </a:xfrm>
        </p:spPr>
        <p:txBody>
          <a:bodyPr>
            <a:normAutofit lnSpcReduction="10000"/>
          </a:bodyPr>
          <a:lstStyle/>
          <a:p>
            <a:pPr marL="45720" indent="0">
              <a:buNone/>
            </a:pPr>
            <a:r>
              <a:rPr lang="en-US" sz="2600" b="1" dirty="0" smtClean="0">
                <a:solidFill>
                  <a:srgbClr val="50838E"/>
                </a:solidFill>
              </a:rPr>
              <a:t>Because auditors are concerned with understatement of liabilities, the following tests are performed:</a:t>
            </a:r>
          </a:p>
          <a:p>
            <a:pPr marL="45720" indent="0">
              <a:buNone/>
            </a:pPr>
            <a:r>
              <a:rPr lang="en-US" sz="2600" b="1" dirty="0" smtClean="0">
                <a:solidFill>
                  <a:srgbClr val="50838E"/>
                </a:solidFill>
              </a:rPr>
              <a:t>Out-of-Period Liability Tests: </a:t>
            </a:r>
            <a:r>
              <a:rPr lang="en-US" sz="2600" b="1" dirty="0" smtClean="0">
                <a:solidFill>
                  <a:schemeClr val="accent1"/>
                </a:solidFill>
              </a:rPr>
              <a:t>Also called </a:t>
            </a:r>
            <a:r>
              <a:rPr lang="en-US" sz="2600" b="1" dirty="0" smtClean="0">
                <a:solidFill>
                  <a:srgbClr val="50838E"/>
                </a:solidFill>
              </a:rPr>
              <a:t>search for unrecorded accounts payable</a:t>
            </a:r>
            <a:endParaRPr lang="en-US" sz="2600" b="1" dirty="0" smtClean="0">
              <a:solidFill>
                <a:schemeClr val="accent1"/>
              </a:solidFill>
            </a:endParaRPr>
          </a:p>
          <a:p>
            <a:pPr lvl="1"/>
            <a:r>
              <a:rPr lang="en-US" sz="2400" b="1" dirty="0" smtClean="0">
                <a:solidFill>
                  <a:schemeClr val="accent1"/>
                </a:solidFill>
              </a:rPr>
              <a:t>Examine underlying documentation for subsequent cash disbursements.</a:t>
            </a:r>
          </a:p>
          <a:p>
            <a:pPr lvl="1"/>
            <a:r>
              <a:rPr lang="en-US" sz="2400" b="1" dirty="0" smtClean="0">
                <a:solidFill>
                  <a:schemeClr val="accent1"/>
                </a:solidFill>
              </a:rPr>
              <a:t>Examine underlying documentation for bills not paid several weeks after year-end.</a:t>
            </a:r>
          </a:p>
          <a:p>
            <a:pPr lvl="1"/>
            <a:r>
              <a:rPr lang="en-US" sz="2400" b="1" dirty="0" smtClean="0">
                <a:solidFill>
                  <a:schemeClr val="accent1"/>
                </a:solidFill>
              </a:rPr>
              <a:t>Trace receiving reports </a:t>
            </a:r>
            <a:r>
              <a:rPr lang="en-US" sz="2400" b="1" dirty="0">
                <a:solidFill>
                  <a:schemeClr val="accent1"/>
                </a:solidFill>
              </a:rPr>
              <a:t>i</a:t>
            </a:r>
            <a:r>
              <a:rPr lang="en-US" sz="2400" b="1" dirty="0" smtClean="0">
                <a:solidFill>
                  <a:schemeClr val="accent1"/>
                </a:solidFill>
              </a:rPr>
              <a:t>ssued before year-end to related vendor’s invoices.</a:t>
            </a:r>
          </a:p>
          <a:p>
            <a:pPr lvl="1"/>
            <a:r>
              <a:rPr lang="en-US" sz="2400" b="1" dirty="0" smtClean="0">
                <a:solidFill>
                  <a:schemeClr val="accent1"/>
                </a:solidFill>
              </a:rPr>
              <a:t>Trace vendor’s statements that show a balance due to the accounts payable trial balance.</a:t>
            </a:r>
          </a:p>
          <a:p>
            <a:pPr marL="365760" lvl="1" indent="0">
              <a:buNone/>
            </a:pPr>
            <a:endParaRPr lang="en-US" sz="2400" dirty="0" smtClean="0">
              <a:solidFill>
                <a:schemeClr val="accent1"/>
              </a:solidFill>
            </a:endParaRP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18-</a:t>
            </a:r>
            <a:fld id="{E31375A4-56A4-47D6-9801-1991572033F7}" type="slidenum">
              <a:rPr lang="en-US" smtClean="0"/>
              <a:t>29</a:t>
            </a:fld>
            <a:endParaRPr lang="en-US" dirty="0"/>
          </a:p>
        </p:txBody>
      </p:sp>
    </p:spTree>
    <p:extLst>
      <p:ext uri="{BB962C8B-B14F-4D97-AF65-F5344CB8AC3E}">
        <p14:creationId xmlns:p14="http://schemas.microsoft.com/office/powerpoint/2010/main" val="3111748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501316"/>
            <a:ext cx="9446126" cy="828842"/>
          </a:xfrm>
        </p:spPr>
        <p:txBody>
          <a:bodyPr>
            <a:normAutofit fontScale="90000"/>
          </a:bodyPr>
          <a:lstStyle/>
          <a:p>
            <a:pPr algn="ctr"/>
            <a:r>
              <a:rPr lang="en-US" sz="3600" dirty="0">
                <a:solidFill>
                  <a:srgbClr val="50838E"/>
                </a:solidFill>
              </a:rPr>
              <a:t>Chap</a:t>
            </a:r>
            <a:r>
              <a:rPr lang="en-US" sz="3600" dirty="0">
                <a:solidFill>
                  <a:schemeClr val="accent4">
                    <a:lumMod val="75000"/>
                  </a:schemeClr>
                </a:solidFill>
              </a:rPr>
              <a:t>ter </a:t>
            </a:r>
            <a:r>
              <a:rPr lang="en-US" sz="3600" dirty="0" smtClean="0">
                <a:solidFill>
                  <a:schemeClr val="accent4">
                    <a:lumMod val="75000"/>
                  </a:schemeClr>
                </a:solidFill>
              </a:rPr>
              <a:t>18 </a:t>
            </a:r>
            <a:r>
              <a:rPr lang="en-US" sz="3600" dirty="0">
                <a:solidFill>
                  <a:schemeClr val="accent4">
                    <a:lumMod val="75000"/>
                  </a:schemeClr>
                </a:solidFill>
              </a:rPr>
              <a:t>Learning Objectives</a:t>
            </a:r>
            <a:r>
              <a:rPr lang="en-US" dirty="0">
                <a:solidFill>
                  <a:srgbClr val="0070C0"/>
                </a:solidFill>
              </a:rPr>
              <a:t/>
            </a:r>
            <a:br>
              <a:rPr lang="en-US" dirty="0">
                <a:solidFill>
                  <a:srgbClr val="0070C0"/>
                </a:solidFill>
              </a:rPr>
            </a:br>
            <a:endParaRPr lang="en-US" dirty="0">
              <a:solidFill>
                <a:srgbClr val="0070C0"/>
              </a:solidFill>
            </a:endParaRPr>
          </a:p>
        </p:txBody>
      </p:sp>
      <p:sp>
        <p:nvSpPr>
          <p:cNvPr id="3" name="Content Placeholder 2"/>
          <p:cNvSpPr>
            <a:spLocks noGrp="1"/>
          </p:cNvSpPr>
          <p:nvPr>
            <p:ph idx="1"/>
          </p:nvPr>
        </p:nvSpPr>
        <p:spPr>
          <a:xfrm>
            <a:off x="2139696" y="1490472"/>
            <a:ext cx="9322960" cy="3686646"/>
          </a:xfrm>
        </p:spPr>
        <p:txBody>
          <a:bodyPr>
            <a:normAutofit fontScale="40000" lnSpcReduction="20000"/>
          </a:bodyPr>
          <a:lstStyle/>
          <a:p>
            <a:endParaRPr lang="en-US" dirty="0">
              <a:solidFill>
                <a:schemeClr val="accent1"/>
              </a:solidFill>
            </a:endParaRPr>
          </a:p>
          <a:p>
            <a:pPr marL="45720" indent="0">
              <a:buNone/>
            </a:pPr>
            <a:r>
              <a:rPr lang="en-US" sz="6000" dirty="0" smtClean="0">
                <a:solidFill>
                  <a:schemeClr val="accent1"/>
                </a:solidFill>
              </a:rPr>
              <a:t>18-5  Design and perform substantive analytical procedures for </a:t>
            </a:r>
          </a:p>
          <a:p>
            <a:pPr marL="45720" indent="0">
              <a:spcBef>
                <a:spcPts val="1200"/>
              </a:spcBef>
              <a:buNone/>
            </a:pPr>
            <a:r>
              <a:rPr lang="en-US" sz="6000" dirty="0">
                <a:solidFill>
                  <a:schemeClr val="accent1"/>
                </a:solidFill>
              </a:rPr>
              <a:t> </a:t>
            </a:r>
            <a:r>
              <a:rPr lang="en-US" sz="6000" dirty="0" smtClean="0">
                <a:solidFill>
                  <a:schemeClr val="accent1"/>
                </a:solidFill>
              </a:rPr>
              <a:t>          accounts payable.</a:t>
            </a:r>
            <a:endParaRPr lang="en-US" sz="6000" dirty="0">
              <a:solidFill>
                <a:schemeClr val="accent1"/>
              </a:solidFill>
            </a:endParaRPr>
          </a:p>
          <a:p>
            <a:pPr marL="45720" indent="0">
              <a:buNone/>
            </a:pPr>
            <a:r>
              <a:rPr lang="en-US" sz="6000" dirty="0" smtClean="0">
                <a:solidFill>
                  <a:schemeClr val="accent1"/>
                </a:solidFill>
              </a:rPr>
              <a:t>18-6  Design and perform tests of details of balances for accounts</a:t>
            </a:r>
          </a:p>
          <a:p>
            <a:pPr marL="45720" indent="0">
              <a:spcBef>
                <a:spcPts val="1200"/>
              </a:spcBef>
              <a:buNone/>
            </a:pPr>
            <a:r>
              <a:rPr lang="en-US" sz="6000" dirty="0">
                <a:solidFill>
                  <a:schemeClr val="accent1"/>
                </a:solidFill>
              </a:rPr>
              <a:t> </a:t>
            </a:r>
            <a:r>
              <a:rPr lang="en-US" sz="6000" dirty="0" smtClean="0">
                <a:solidFill>
                  <a:schemeClr val="accent1"/>
                </a:solidFill>
              </a:rPr>
              <a:t>          payable, including out-of-period liability tests.</a:t>
            </a:r>
          </a:p>
          <a:p>
            <a:pPr marL="806450" indent="-762000">
              <a:lnSpc>
                <a:spcPct val="120000"/>
              </a:lnSpc>
              <a:spcBef>
                <a:spcPts val="1200"/>
              </a:spcBef>
              <a:buNone/>
            </a:pPr>
            <a:r>
              <a:rPr lang="en-US" sz="6000" dirty="0" smtClean="0">
                <a:solidFill>
                  <a:schemeClr val="accent1"/>
                </a:solidFill>
              </a:rPr>
              <a:t>18-7  Distinguish the reliability of vendors’ invoices, vendors’ statements, and confirmations of accounts payable as audit evidence. </a:t>
            </a:r>
          </a:p>
          <a:p>
            <a:endParaRPr lang="en-US" sz="9600" dirty="0"/>
          </a:p>
          <a:p>
            <a:endParaRPr lang="en-US" dirty="0"/>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t>Copyright © 2017 Pearson Education, Inc.</a:t>
            </a:r>
            <a:endParaRPr lang="en-US" dirty="0"/>
          </a:p>
        </p:txBody>
      </p:sp>
      <p:sp>
        <p:nvSpPr>
          <p:cNvPr id="8" name="Slide Number Placeholder 7"/>
          <p:cNvSpPr>
            <a:spLocks noGrp="1"/>
          </p:cNvSpPr>
          <p:nvPr>
            <p:ph type="sldNum" sz="quarter" idx="12"/>
          </p:nvPr>
        </p:nvSpPr>
        <p:spPr/>
        <p:txBody>
          <a:bodyPr/>
          <a:lstStyle/>
          <a:p>
            <a:r>
              <a:rPr lang="en-US" dirty="0" smtClean="0"/>
              <a:t>18-</a:t>
            </a:r>
            <a:fld id="{E31375A4-56A4-47D6-9801-1991572033F7}" type="slidenum">
              <a:rPr lang="en-US" smtClean="0"/>
              <a:t>3</a:t>
            </a:fld>
            <a:endParaRPr lang="en-US" dirty="0"/>
          </a:p>
        </p:txBody>
      </p:sp>
    </p:spTree>
    <p:extLst>
      <p:ext uri="{BB962C8B-B14F-4D97-AF65-F5344CB8AC3E}">
        <p14:creationId xmlns:p14="http://schemas.microsoft.com/office/powerpoint/2010/main" val="380880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Design and perform tests of details of accounts payable </a:t>
            </a:r>
            <a:r>
              <a:rPr lang="en-US" dirty="0" smtClean="0"/>
              <a:t>balance (cont.)</a:t>
            </a:r>
            <a:endParaRPr lang="en-US" dirty="0"/>
          </a:p>
        </p:txBody>
      </p:sp>
      <p:sp>
        <p:nvSpPr>
          <p:cNvPr id="3" name="Content Placeholder 2"/>
          <p:cNvSpPr>
            <a:spLocks noGrp="1"/>
          </p:cNvSpPr>
          <p:nvPr>
            <p:ph idx="1"/>
          </p:nvPr>
        </p:nvSpPr>
        <p:spPr>
          <a:xfrm>
            <a:off x="1295400" y="1867438"/>
            <a:ext cx="9601199" cy="3975580"/>
          </a:xfrm>
        </p:spPr>
        <p:txBody>
          <a:bodyPr>
            <a:normAutofit fontScale="92500"/>
          </a:bodyPr>
          <a:lstStyle/>
          <a:p>
            <a:pPr marL="45720" indent="0">
              <a:buNone/>
            </a:pPr>
            <a:r>
              <a:rPr lang="en-US" sz="2600" b="1" dirty="0" smtClean="0">
                <a:solidFill>
                  <a:srgbClr val="50838E"/>
                </a:solidFill>
              </a:rPr>
              <a:t>Out-of-Period Liability Tests (</a:t>
            </a:r>
            <a:r>
              <a:rPr lang="en-US" sz="2600" b="1" dirty="0" err="1" smtClean="0">
                <a:solidFill>
                  <a:srgbClr val="50838E"/>
                </a:solidFill>
              </a:rPr>
              <a:t>cont</a:t>
            </a:r>
            <a:r>
              <a:rPr lang="en-US" sz="2600" b="1" dirty="0" smtClean="0">
                <a:solidFill>
                  <a:srgbClr val="50838E"/>
                </a:solidFill>
              </a:rPr>
              <a:t>):</a:t>
            </a:r>
          </a:p>
          <a:p>
            <a:pPr lvl="1"/>
            <a:r>
              <a:rPr lang="en-US" sz="2400" b="1" dirty="0" smtClean="0">
                <a:solidFill>
                  <a:schemeClr val="accent1"/>
                </a:solidFill>
              </a:rPr>
              <a:t>Send confirmations to vendors with which the client does business.</a:t>
            </a:r>
          </a:p>
          <a:p>
            <a:pPr lvl="1"/>
            <a:r>
              <a:rPr lang="en-US" sz="2400" b="1" dirty="0" smtClean="0">
                <a:solidFill>
                  <a:schemeClr val="accent1"/>
                </a:solidFill>
              </a:rPr>
              <a:t>Cutoff Tests—To determine whether transactions recorded a few days before and after the balance sheet date are included in the correct period.</a:t>
            </a:r>
          </a:p>
          <a:p>
            <a:pPr lvl="1"/>
            <a:r>
              <a:rPr lang="en-US" sz="2400" b="1" dirty="0" smtClean="0">
                <a:solidFill>
                  <a:schemeClr val="accent1"/>
                </a:solidFill>
              </a:rPr>
              <a:t>Relationship of cutoff to physical observation of inventory</a:t>
            </a:r>
            <a:r>
              <a:rPr lang="en-US" sz="2400" b="1" dirty="0" smtClean="0">
                <a:solidFill>
                  <a:srgbClr val="A85229"/>
                </a:solidFill>
              </a:rPr>
              <a:t>—Cutoff tests must be coordinated with the physical observation of inventory to determine that both the asset and liability are recorded in the proper period</a:t>
            </a:r>
            <a:r>
              <a:rPr lang="en-US" sz="2400" b="1" dirty="0" smtClean="0">
                <a:solidFill>
                  <a:schemeClr val="accent1"/>
                </a:solidFill>
              </a:rPr>
              <a:t>.</a:t>
            </a:r>
          </a:p>
          <a:p>
            <a:pPr lvl="1"/>
            <a:r>
              <a:rPr lang="en-US" sz="2400" b="1" dirty="0" smtClean="0">
                <a:solidFill>
                  <a:schemeClr val="accent1"/>
                </a:solidFill>
              </a:rPr>
              <a:t>Inventory in Transit—Determine whether inventory in transit at year-end was FOB destination or FOB origin.</a:t>
            </a: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18-</a:t>
            </a:r>
            <a:fld id="{E31375A4-56A4-47D6-9801-1991572033F7}" type="slidenum">
              <a:rPr lang="en-US" smtClean="0"/>
              <a:t>30</a:t>
            </a:fld>
            <a:endParaRPr lang="en-US" dirty="0"/>
          </a:p>
        </p:txBody>
      </p:sp>
    </p:spTree>
    <p:extLst>
      <p:ext uri="{BB962C8B-B14F-4D97-AF65-F5344CB8AC3E}">
        <p14:creationId xmlns:p14="http://schemas.microsoft.com/office/powerpoint/2010/main" val="1499109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smtClean="0">
                <a:solidFill>
                  <a:srgbClr val="514A40"/>
                </a:solidFill>
              </a:rPr>
              <a:t>18-</a:t>
            </a:r>
            <a:fld id="{E31375A4-56A4-47D6-9801-1991572033F7}" type="slidenum">
              <a:rPr lang="en-US" smtClean="0">
                <a:solidFill>
                  <a:srgbClr val="514A40"/>
                </a:solidFill>
              </a:rPr>
              <a:pPr/>
              <a:t>31</a:t>
            </a:fld>
            <a:endParaRPr lang="en-US" dirty="0">
              <a:solidFill>
                <a:srgbClr val="514A40"/>
              </a:solidFill>
            </a:endParaRPr>
          </a:p>
        </p:txBody>
      </p:sp>
      <p:sp>
        <p:nvSpPr>
          <p:cNvPr id="3" name="TextBox 2"/>
          <p:cNvSpPr txBox="1"/>
          <p:nvPr/>
        </p:nvSpPr>
        <p:spPr>
          <a:xfrm>
            <a:off x="2529840" y="2151728"/>
            <a:ext cx="7132320" cy="2554545"/>
          </a:xfrm>
          <a:prstGeom prst="rect">
            <a:avLst/>
          </a:prstGeom>
          <a:solidFill>
            <a:srgbClr val="ABECDB"/>
          </a:solidFill>
        </p:spPr>
        <p:txBody>
          <a:bodyPr wrap="square" rtlCol="0">
            <a:spAutoFit/>
          </a:bodyPr>
          <a:lstStyle/>
          <a:p>
            <a:pPr algn="ctr"/>
            <a:r>
              <a:rPr lang="en-US" sz="3200" b="1" dirty="0" smtClean="0">
                <a:solidFill>
                  <a:schemeClr val="accent1"/>
                </a:solidFill>
              </a:rPr>
              <a:t>OBJECTIVE 18-7</a:t>
            </a:r>
          </a:p>
          <a:p>
            <a:pPr marL="45720" indent="0" algn="ctr">
              <a:buNone/>
            </a:pPr>
            <a:r>
              <a:rPr lang="en-US" sz="3200" b="1" dirty="0">
                <a:solidFill>
                  <a:schemeClr val="accent1"/>
                </a:solidFill>
              </a:rPr>
              <a:t>Distinguish the reliability </a:t>
            </a:r>
            <a:r>
              <a:rPr lang="en-US" sz="3200" b="1">
                <a:solidFill>
                  <a:schemeClr val="accent1"/>
                </a:solidFill>
              </a:rPr>
              <a:t>of </a:t>
            </a:r>
            <a:r>
              <a:rPr lang="en-US" sz="3200" b="1" smtClean="0">
                <a:solidFill>
                  <a:schemeClr val="accent1"/>
                </a:solidFill>
              </a:rPr>
              <a:t>vendors’ </a:t>
            </a:r>
            <a:r>
              <a:rPr lang="en-US" sz="3200" b="1" dirty="0">
                <a:solidFill>
                  <a:schemeClr val="accent1"/>
                </a:solidFill>
              </a:rPr>
              <a:t>invoices, </a:t>
            </a:r>
            <a:r>
              <a:rPr lang="en-US" sz="3200" b="1" dirty="0" smtClean="0">
                <a:solidFill>
                  <a:schemeClr val="accent1"/>
                </a:solidFill>
              </a:rPr>
              <a:t>and           </a:t>
            </a:r>
            <a:r>
              <a:rPr lang="en-US" sz="3200" b="1" dirty="0">
                <a:solidFill>
                  <a:schemeClr val="accent1"/>
                </a:solidFill>
              </a:rPr>
              <a:t>confirmations of accounts payable </a:t>
            </a:r>
            <a:endParaRPr lang="en-US" sz="3200" b="1" dirty="0" smtClean="0">
              <a:solidFill>
                <a:schemeClr val="accent1"/>
              </a:solidFill>
            </a:endParaRPr>
          </a:p>
          <a:p>
            <a:pPr marL="45720" indent="0" algn="ctr">
              <a:buNone/>
            </a:pPr>
            <a:r>
              <a:rPr lang="en-US" sz="3200" b="1" dirty="0" smtClean="0">
                <a:solidFill>
                  <a:schemeClr val="accent1"/>
                </a:solidFill>
              </a:rPr>
              <a:t>as </a:t>
            </a:r>
            <a:r>
              <a:rPr lang="en-US" sz="3200" b="1" dirty="0">
                <a:solidFill>
                  <a:schemeClr val="accent1"/>
                </a:solidFill>
              </a:rPr>
              <a:t>audit evidence</a:t>
            </a:r>
            <a:r>
              <a:rPr lang="en-US" sz="3200" b="1" dirty="0" smtClean="0">
                <a:solidFill>
                  <a:schemeClr val="accent1"/>
                </a:solidFill>
              </a:rPr>
              <a:t>.</a:t>
            </a:r>
            <a:endParaRPr lang="en-US" sz="3200" b="1" dirty="0">
              <a:solidFill>
                <a:schemeClr val="accent1"/>
              </a:solidFill>
            </a:endParaRPr>
          </a:p>
        </p:txBody>
      </p:sp>
    </p:spTree>
    <p:extLst>
      <p:ext uri="{BB962C8B-B14F-4D97-AF65-F5344CB8AC3E}">
        <p14:creationId xmlns:p14="http://schemas.microsoft.com/office/powerpoint/2010/main" val="549545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9601200" cy="949158"/>
          </a:xfrm>
        </p:spPr>
        <p:txBody>
          <a:bodyPr>
            <a:normAutofit fontScale="90000"/>
          </a:bodyPr>
          <a:lstStyle/>
          <a:p>
            <a:pPr algn="ctr"/>
            <a:r>
              <a:rPr lang="en-US" dirty="0" smtClean="0"/>
              <a:t>Reliability of evidence</a:t>
            </a:r>
            <a:br>
              <a:rPr lang="en-US" dirty="0" smtClean="0"/>
            </a:br>
            <a:endParaRPr lang="en-US" dirty="0"/>
          </a:p>
        </p:txBody>
      </p:sp>
      <p:sp>
        <p:nvSpPr>
          <p:cNvPr id="3" name="Content Placeholder 2"/>
          <p:cNvSpPr>
            <a:spLocks noGrp="1"/>
          </p:cNvSpPr>
          <p:nvPr>
            <p:ph idx="1"/>
          </p:nvPr>
        </p:nvSpPr>
        <p:spPr>
          <a:xfrm>
            <a:off x="1481328" y="1016000"/>
            <a:ext cx="9966960" cy="4927600"/>
          </a:xfrm>
        </p:spPr>
        <p:txBody>
          <a:bodyPr>
            <a:normAutofit fontScale="92500"/>
          </a:bodyPr>
          <a:lstStyle/>
          <a:p>
            <a:pPr marL="45720" indent="0">
              <a:buNone/>
            </a:pPr>
            <a:r>
              <a:rPr lang="en-US" sz="2800" b="1" dirty="0" smtClean="0">
                <a:solidFill>
                  <a:srgbClr val="50838E"/>
                </a:solidFill>
              </a:rPr>
              <a:t>Distinction Between Vendors’ Invoices and Vendors’ Statements:  </a:t>
            </a:r>
          </a:p>
          <a:p>
            <a:pPr marL="45720" indent="0">
              <a:buNone/>
            </a:pPr>
            <a:r>
              <a:rPr lang="en-US" sz="2600" b="1" dirty="0" smtClean="0">
                <a:solidFill>
                  <a:srgbClr val="50838E"/>
                </a:solidFill>
              </a:rPr>
              <a:t>Vendors’ invoices </a:t>
            </a:r>
            <a:r>
              <a:rPr lang="en-US" sz="2600" b="1" dirty="0" smtClean="0">
                <a:solidFill>
                  <a:schemeClr val="accent1"/>
                </a:solidFill>
              </a:rPr>
              <a:t>and supporting documents provide reliable </a:t>
            </a:r>
            <a:r>
              <a:rPr lang="en-US" sz="2600" b="1" dirty="0" smtClean="0">
                <a:solidFill>
                  <a:srgbClr val="50838E"/>
                </a:solidFill>
              </a:rPr>
              <a:t>evidence about individual transactions</a:t>
            </a:r>
            <a:r>
              <a:rPr lang="en-US" sz="2600" b="1" dirty="0" smtClean="0">
                <a:solidFill>
                  <a:schemeClr val="accent1"/>
                </a:solidFill>
              </a:rPr>
              <a:t> .</a:t>
            </a:r>
          </a:p>
          <a:p>
            <a:pPr marL="45720" indent="0">
              <a:buNone/>
            </a:pPr>
            <a:r>
              <a:rPr lang="en-US" sz="2600" b="1" dirty="0" smtClean="0">
                <a:solidFill>
                  <a:srgbClr val="50838E"/>
                </a:solidFill>
              </a:rPr>
              <a:t>The vendor’s statement is superior for verifying accounts payable</a:t>
            </a:r>
            <a:r>
              <a:rPr lang="en-US" sz="2600" b="1" dirty="0" smtClean="0">
                <a:solidFill>
                  <a:schemeClr val="accent1"/>
                </a:solidFill>
              </a:rPr>
              <a:t> because it includes the ending balance.</a:t>
            </a:r>
          </a:p>
          <a:p>
            <a:pPr marL="45720" indent="0">
              <a:buNone/>
            </a:pPr>
            <a:r>
              <a:rPr lang="en-US" sz="2800" b="1" dirty="0" smtClean="0">
                <a:solidFill>
                  <a:srgbClr val="50838E"/>
                </a:solidFill>
              </a:rPr>
              <a:t>Difference between Vendors’ Statements and Confirmations:</a:t>
            </a:r>
          </a:p>
          <a:p>
            <a:pPr lvl="1"/>
            <a:r>
              <a:rPr lang="en-US" sz="2600" b="1" dirty="0" smtClean="0">
                <a:solidFill>
                  <a:schemeClr val="accent1"/>
                </a:solidFill>
              </a:rPr>
              <a:t>Vendors’ statements have been prepared by the vendor, but is in the hands of the client.</a:t>
            </a:r>
          </a:p>
          <a:p>
            <a:pPr lvl="1"/>
            <a:r>
              <a:rPr lang="en-US" sz="2600" b="1" dirty="0" smtClean="0">
                <a:solidFill>
                  <a:schemeClr val="accent1"/>
                </a:solidFill>
              </a:rPr>
              <a:t>Confirmations (example shown in </a:t>
            </a:r>
            <a:r>
              <a:rPr lang="en-US" sz="2600" b="1" dirty="0" smtClean="0">
                <a:solidFill>
                  <a:srgbClr val="50838E"/>
                </a:solidFill>
              </a:rPr>
              <a:t>Figure 18-4</a:t>
            </a:r>
            <a:r>
              <a:rPr lang="en-US" sz="2600" b="1" dirty="0" smtClean="0">
                <a:solidFill>
                  <a:schemeClr val="accent1"/>
                </a:solidFill>
              </a:rPr>
              <a:t>) are sent by the auditor and responses from the vendor are sent directly to the auditor, and are therefore more reliable.</a:t>
            </a:r>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8" name="Slide Number Placeholder 7"/>
          <p:cNvSpPr>
            <a:spLocks noGrp="1"/>
          </p:cNvSpPr>
          <p:nvPr>
            <p:ph type="sldNum" sz="quarter" idx="12"/>
          </p:nvPr>
        </p:nvSpPr>
        <p:spPr/>
        <p:txBody>
          <a:bodyPr/>
          <a:lstStyle/>
          <a:p>
            <a:r>
              <a:rPr lang="en-US" dirty="0" smtClean="0">
                <a:solidFill>
                  <a:srgbClr val="514A40"/>
                </a:solidFill>
              </a:rPr>
              <a:t>18-</a:t>
            </a:r>
            <a:fld id="{E31375A4-56A4-47D6-9801-1991572033F7}" type="slidenum">
              <a:rPr lang="en-US" smtClean="0">
                <a:solidFill>
                  <a:srgbClr val="514A40"/>
                </a:solidFill>
              </a:rPr>
              <a:pPr/>
              <a:t>32</a:t>
            </a:fld>
            <a:endParaRPr lang="en-US" dirty="0">
              <a:solidFill>
                <a:srgbClr val="514A40"/>
              </a:solidFill>
            </a:endParaRPr>
          </a:p>
        </p:txBody>
      </p:sp>
    </p:spTree>
    <p:extLst>
      <p:ext uri="{BB962C8B-B14F-4D97-AF65-F5344CB8AC3E}">
        <p14:creationId xmlns:p14="http://schemas.microsoft.com/office/powerpoint/2010/main" val="2287088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18-</a:t>
            </a:r>
            <a:fld id="{E31375A4-56A4-47D6-9801-1991572033F7}" type="slidenum">
              <a:rPr lang="en-US" smtClean="0"/>
              <a:t>33</a:t>
            </a:fld>
            <a:endParaRPr lang="en-US" dirty="0"/>
          </a:p>
        </p:txBody>
      </p:sp>
      <p:pic>
        <p:nvPicPr>
          <p:cNvPr id="4" name="Picture 3"/>
          <p:cNvPicPr>
            <a:picLocks noChangeAspect="1"/>
          </p:cNvPicPr>
          <p:nvPr/>
        </p:nvPicPr>
        <p:blipFill>
          <a:blip r:embed="rId2"/>
          <a:stretch>
            <a:fillRect/>
          </a:stretch>
        </p:blipFill>
        <p:spPr>
          <a:xfrm>
            <a:off x="2309598" y="155448"/>
            <a:ext cx="6953479" cy="6053702"/>
          </a:xfrm>
          <a:prstGeom prst="rect">
            <a:avLst/>
          </a:prstGeom>
        </p:spPr>
      </p:pic>
    </p:spTree>
    <p:extLst>
      <p:ext uri="{BB962C8B-B14F-4D97-AF65-F5344CB8AC3E}">
        <p14:creationId xmlns:p14="http://schemas.microsoft.com/office/powerpoint/2010/main" val="3247692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smtClean="0">
                <a:solidFill>
                  <a:srgbClr val="514A40"/>
                </a:solidFill>
              </a:rPr>
              <a:t>18-</a:t>
            </a:r>
            <a:fld id="{E31375A4-56A4-47D6-9801-1991572033F7}" type="slidenum">
              <a:rPr lang="en-US" smtClean="0">
                <a:solidFill>
                  <a:srgbClr val="514A40"/>
                </a:solidFill>
              </a:rPr>
              <a:pPr/>
              <a:t>34</a:t>
            </a:fld>
            <a:endParaRPr lang="en-US" dirty="0">
              <a:solidFill>
                <a:srgbClr val="514A40"/>
              </a:solidFill>
            </a:endParaRPr>
          </a:p>
        </p:txBody>
      </p:sp>
      <p:pic>
        <p:nvPicPr>
          <p:cNvPr id="1026" name="Picture 3" descr="3293795473_475244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0663" y="2443163"/>
            <a:ext cx="54864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5569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smtClean="0">
                <a:solidFill>
                  <a:srgbClr val="514A40"/>
                </a:solidFill>
              </a:rPr>
              <a:t>18-</a:t>
            </a:r>
            <a:fld id="{E31375A4-56A4-47D6-9801-1991572033F7}" type="slidenum">
              <a:rPr lang="en-US" smtClean="0">
                <a:solidFill>
                  <a:srgbClr val="514A40"/>
                </a:solidFill>
              </a:rPr>
              <a:pPr/>
              <a:t>4</a:t>
            </a:fld>
            <a:endParaRPr lang="en-US" dirty="0">
              <a:solidFill>
                <a:srgbClr val="514A40"/>
              </a:solidFill>
            </a:endParaRPr>
          </a:p>
        </p:txBody>
      </p:sp>
      <p:sp>
        <p:nvSpPr>
          <p:cNvPr id="3" name="TextBox 2"/>
          <p:cNvSpPr txBox="1"/>
          <p:nvPr/>
        </p:nvSpPr>
        <p:spPr>
          <a:xfrm>
            <a:off x="2529840" y="2397949"/>
            <a:ext cx="7132320" cy="2062103"/>
          </a:xfrm>
          <a:prstGeom prst="rect">
            <a:avLst/>
          </a:prstGeom>
          <a:solidFill>
            <a:srgbClr val="ABECDB"/>
          </a:solidFill>
        </p:spPr>
        <p:txBody>
          <a:bodyPr wrap="square" rtlCol="0">
            <a:spAutoFit/>
          </a:bodyPr>
          <a:lstStyle/>
          <a:p>
            <a:pPr algn="ctr"/>
            <a:r>
              <a:rPr lang="en-US" sz="3200" b="1" dirty="0" smtClean="0">
                <a:solidFill>
                  <a:schemeClr val="accent1"/>
                </a:solidFill>
              </a:rPr>
              <a:t>OBJECTIVE 18-1</a:t>
            </a:r>
          </a:p>
          <a:p>
            <a:pPr marL="45720" indent="0" algn="ctr">
              <a:buNone/>
            </a:pPr>
            <a:r>
              <a:rPr lang="en-US" sz="3200" b="1" dirty="0">
                <a:solidFill>
                  <a:schemeClr val="accent1"/>
                </a:solidFill>
              </a:rPr>
              <a:t>Identify the accounts and the classes of transactions in </a:t>
            </a:r>
            <a:r>
              <a:rPr lang="en-US" sz="3200" b="1" dirty="0" smtClean="0">
                <a:solidFill>
                  <a:schemeClr val="accent1"/>
                </a:solidFill>
              </a:rPr>
              <a:t>the          </a:t>
            </a:r>
            <a:r>
              <a:rPr lang="en-US" sz="3200" b="1" dirty="0">
                <a:solidFill>
                  <a:schemeClr val="accent1"/>
                </a:solidFill>
              </a:rPr>
              <a:t>acquisition and payment cycle</a:t>
            </a:r>
            <a:r>
              <a:rPr lang="en-US" sz="3200" b="1" dirty="0" smtClean="0">
                <a:solidFill>
                  <a:schemeClr val="accent1"/>
                </a:solidFill>
              </a:rPr>
              <a:t>.</a:t>
            </a:r>
            <a:endParaRPr lang="en-US" sz="3200" b="1" dirty="0">
              <a:solidFill>
                <a:schemeClr val="accent1"/>
              </a:solidFill>
            </a:endParaRPr>
          </a:p>
        </p:txBody>
      </p:sp>
    </p:spTree>
    <p:extLst>
      <p:ext uri="{BB962C8B-B14F-4D97-AF65-F5344CB8AC3E}">
        <p14:creationId xmlns:p14="http://schemas.microsoft.com/office/powerpoint/2010/main" val="90881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9601200" cy="949158"/>
          </a:xfrm>
        </p:spPr>
        <p:txBody>
          <a:bodyPr>
            <a:normAutofit fontScale="90000"/>
          </a:bodyPr>
          <a:lstStyle/>
          <a:p>
            <a:pPr algn="ctr"/>
            <a:r>
              <a:rPr lang="en-US" dirty="0" smtClean="0"/>
              <a:t>Accounts and classes of transactions in the acquisition and payment cycle</a:t>
            </a:r>
            <a:endParaRPr lang="en-US" dirty="0"/>
          </a:p>
        </p:txBody>
      </p:sp>
      <p:sp>
        <p:nvSpPr>
          <p:cNvPr id="3" name="Content Placeholder 2"/>
          <p:cNvSpPr>
            <a:spLocks noGrp="1"/>
          </p:cNvSpPr>
          <p:nvPr>
            <p:ph idx="1"/>
          </p:nvPr>
        </p:nvSpPr>
        <p:spPr>
          <a:xfrm>
            <a:off x="1403684" y="1644316"/>
            <a:ext cx="9492916" cy="4299284"/>
          </a:xfrm>
        </p:spPr>
        <p:txBody>
          <a:bodyPr>
            <a:normAutofit/>
          </a:bodyPr>
          <a:lstStyle/>
          <a:p>
            <a:pPr marL="45720" indent="0">
              <a:buNone/>
            </a:pPr>
            <a:r>
              <a:rPr lang="en-US" sz="2600" b="1" dirty="0" smtClean="0">
                <a:solidFill>
                  <a:srgbClr val="50838E"/>
                </a:solidFill>
              </a:rPr>
              <a:t>There are three classes of transactions in the acquisition and payment cycle:</a:t>
            </a:r>
          </a:p>
          <a:p>
            <a:pPr marL="880110" lvl="1" indent="-514350">
              <a:buFont typeface="+mj-lt"/>
              <a:buAutoNum type="arabicPeriod"/>
            </a:pPr>
            <a:r>
              <a:rPr lang="en-US" sz="2600" b="1" dirty="0" smtClean="0">
                <a:solidFill>
                  <a:schemeClr val="accent1"/>
                </a:solidFill>
              </a:rPr>
              <a:t>Acquisitions of goods and services</a:t>
            </a:r>
          </a:p>
          <a:p>
            <a:pPr marL="880110" lvl="1" indent="-514350">
              <a:buFont typeface="+mj-lt"/>
              <a:buAutoNum type="arabicPeriod"/>
            </a:pPr>
            <a:r>
              <a:rPr lang="en-US" sz="2600" b="1" dirty="0" smtClean="0">
                <a:solidFill>
                  <a:schemeClr val="accent1"/>
                </a:solidFill>
              </a:rPr>
              <a:t>Cash disbursements</a:t>
            </a:r>
          </a:p>
          <a:p>
            <a:pPr marL="880110" lvl="1" indent="-514350">
              <a:buFont typeface="+mj-lt"/>
              <a:buAutoNum type="arabicPeriod"/>
            </a:pPr>
            <a:r>
              <a:rPr lang="en-US" sz="2600" b="1" dirty="0" smtClean="0">
                <a:solidFill>
                  <a:schemeClr val="accent1"/>
                </a:solidFill>
              </a:rPr>
              <a:t>Purchase returns and allowances and purchase discounts</a:t>
            </a:r>
          </a:p>
          <a:p>
            <a:pPr marL="45720" indent="0">
              <a:buNone/>
            </a:pPr>
            <a:r>
              <a:rPr lang="en-US" sz="2600" b="1" dirty="0" smtClean="0">
                <a:solidFill>
                  <a:schemeClr val="accent1"/>
                </a:solidFill>
              </a:rPr>
              <a:t>The typical accounts involved in the acquisition and payment cycle are shown in </a:t>
            </a:r>
            <a:r>
              <a:rPr lang="en-US" sz="2600" b="1" dirty="0" smtClean="0">
                <a:solidFill>
                  <a:srgbClr val="50838E"/>
                </a:solidFill>
              </a:rPr>
              <a:t>Figure 18-1</a:t>
            </a:r>
            <a:r>
              <a:rPr lang="en-US" sz="2600" b="1" dirty="0">
                <a:solidFill>
                  <a:srgbClr val="50838E"/>
                </a:solidFill>
              </a:rPr>
              <a:t>.</a:t>
            </a:r>
          </a:p>
          <a:p>
            <a:pPr marL="365760" lvl="1" indent="0">
              <a:buNone/>
            </a:pPr>
            <a:endParaRPr lang="en-US" sz="2600" dirty="0" smtClean="0">
              <a:solidFill>
                <a:schemeClr val="accent1"/>
              </a:solidFill>
            </a:endParaRPr>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8" name="Slide Number Placeholder 7"/>
          <p:cNvSpPr>
            <a:spLocks noGrp="1"/>
          </p:cNvSpPr>
          <p:nvPr>
            <p:ph type="sldNum" sz="quarter" idx="12"/>
          </p:nvPr>
        </p:nvSpPr>
        <p:spPr/>
        <p:txBody>
          <a:bodyPr/>
          <a:lstStyle/>
          <a:p>
            <a:r>
              <a:rPr lang="en-US" dirty="0" smtClean="0">
                <a:solidFill>
                  <a:srgbClr val="514A40"/>
                </a:solidFill>
              </a:rPr>
              <a:t>18-</a:t>
            </a:r>
            <a:fld id="{E31375A4-56A4-47D6-9801-1991572033F7}" type="slidenum">
              <a:rPr lang="en-US" smtClean="0">
                <a:solidFill>
                  <a:srgbClr val="514A40"/>
                </a:solidFill>
              </a:rPr>
              <a:pPr/>
              <a:t>5</a:t>
            </a:fld>
            <a:endParaRPr lang="en-US" dirty="0">
              <a:solidFill>
                <a:srgbClr val="514A40"/>
              </a:solidFill>
            </a:endParaRPr>
          </a:p>
        </p:txBody>
      </p:sp>
    </p:spTree>
    <p:extLst>
      <p:ext uri="{BB962C8B-B14F-4D97-AF65-F5344CB8AC3E}">
        <p14:creationId xmlns:p14="http://schemas.microsoft.com/office/powerpoint/2010/main" val="14246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18-</a:t>
            </a:r>
            <a:fld id="{E31375A4-56A4-47D6-9801-1991572033F7}" type="slidenum">
              <a:rPr lang="en-US" smtClean="0"/>
              <a:t>6</a:t>
            </a:fld>
            <a:endParaRPr lang="en-US" dirty="0"/>
          </a:p>
        </p:txBody>
      </p:sp>
      <p:pic>
        <p:nvPicPr>
          <p:cNvPr id="4" name="Picture 3"/>
          <p:cNvPicPr>
            <a:picLocks noChangeAspect="1"/>
          </p:cNvPicPr>
          <p:nvPr/>
        </p:nvPicPr>
        <p:blipFill>
          <a:blip r:embed="rId2"/>
          <a:stretch>
            <a:fillRect/>
          </a:stretch>
        </p:blipFill>
        <p:spPr>
          <a:xfrm>
            <a:off x="2651577" y="237744"/>
            <a:ext cx="6657222" cy="5916168"/>
          </a:xfrm>
          <a:prstGeom prst="rect">
            <a:avLst/>
          </a:prstGeom>
        </p:spPr>
      </p:pic>
    </p:spTree>
    <p:extLst>
      <p:ext uri="{BB962C8B-B14F-4D97-AF65-F5344CB8AC3E}">
        <p14:creationId xmlns:p14="http://schemas.microsoft.com/office/powerpoint/2010/main" val="2961060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smtClean="0">
                <a:solidFill>
                  <a:srgbClr val="514A40"/>
                </a:solidFill>
              </a:rPr>
              <a:t>18-</a:t>
            </a:r>
            <a:fld id="{E31375A4-56A4-47D6-9801-1991572033F7}" type="slidenum">
              <a:rPr lang="en-US" smtClean="0">
                <a:solidFill>
                  <a:srgbClr val="514A40"/>
                </a:solidFill>
              </a:rPr>
              <a:pPr/>
              <a:t>7</a:t>
            </a:fld>
            <a:endParaRPr lang="en-US" dirty="0">
              <a:solidFill>
                <a:srgbClr val="514A40"/>
              </a:solidFill>
            </a:endParaRPr>
          </a:p>
        </p:txBody>
      </p:sp>
      <p:sp>
        <p:nvSpPr>
          <p:cNvPr id="3" name="TextBox 2"/>
          <p:cNvSpPr txBox="1"/>
          <p:nvPr/>
        </p:nvSpPr>
        <p:spPr>
          <a:xfrm>
            <a:off x="2529840" y="2151728"/>
            <a:ext cx="7132320" cy="2554545"/>
          </a:xfrm>
          <a:prstGeom prst="rect">
            <a:avLst/>
          </a:prstGeom>
          <a:solidFill>
            <a:srgbClr val="ABECDB"/>
          </a:solidFill>
        </p:spPr>
        <p:txBody>
          <a:bodyPr wrap="square" rtlCol="0">
            <a:spAutoFit/>
          </a:bodyPr>
          <a:lstStyle/>
          <a:p>
            <a:pPr algn="ctr"/>
            <a:r>
              <a:rPr lang="en-US" sz="3200" b="1" dirty="0" smtClean="0">
                <a:solidFill>
                  <a:schemeClr val="accent1"/>
                </a:solidFill>
              </a:rPr>
              <a:t>OBJECTIVE 18-2</a:t>
            </a:r>
          </a:p>
          <a:p>
            <a:pPr marL="45720" indent="0" algn="ctr">
              <a:spcAft>
                <a:spcPts val="1200"/>
              </a:spcAft>
              <a:buNone/>
            </a:pPr>
            <a:r>
              <a:rPr lang="en-US" sz="3200" b="1" dirty="0">
                <a:solidFill>
                  <a:schemeClr val="accent1"/>
                </a:solidFill>
              </a:rPr>
              <a:t>Describe the business functions and the related documents </a:t>
            </a:r>
            <a:r>
              <a:rPr lang="en-US" sz="3200" b="1" dirty="0" smtClean="0">
                <a:solidFill>
                  <a:schemeClr val="accent1"/>
                </a:solidFill>
              </a:rPr>
              <a:t>and           </a:t>
            </a:r>
            <a:r>
              <a:rPr lang="en-US" sz="3200" b="1" dirty="0">
                <a:solidFill>
                  <a:schemeClr val="accent1"/>
                </a:solidFill>
              </a:rPr>
              <a:t>records in the acquisition and payment cycle</a:t>
            </a:r>
            <a:r>
              <a:rPr lang="en-US" sz="3200" b="1" dirty="0" smtClean="0">
                <a:solidFill>
                  <a:schemeClr val="accent1"/>
                </a:solidFill>
              </a:rPr>
              <a:t>.</a:t>
            </a:r>
            <a:endParaRPr lang="en-US" sz="3200" b="1" dirty="0">
              <a:solidFill>
                <a:schemeClr val="accent1"/>
              </a:solidFill>
            </a:endParaRPr>
          </a:p>
        </p:txBody>
      </p:sp>
    </p:spTree>
    <p:extLst>
      <p:ext uri="{BB962C8B-B14F-4D97-AF65-F5344CB8AC3E}">
        <p14:creationId xmlns:p14="http://schemas.microsoft.com/office/powerpoint/2010/main" val="380536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9601200" cy="949158"/>
          </a:xfrm>
        </p:spPr>
        <p:txBody>
          <a:bodyPr>
            <a:normAutofit fontScale="90000"/>
          </a:bodyPr>
          <a:lstStyle/>
          <a:p>
            <a:pPr algn="ctr"/>
            <a:r>
              <a:rPr lang="en-US" dirty="0" smtClean="0"/>
              <a:t>Business functions in the cycle and related documents and records</a:t>
            </a:r>
            <a:endParaRPr lang="en-US" dirty="0"/>
          </a:p>
        </p:txBody>
      </p:sp>
      <p:sp>
        <p:nvSpPr>
          <p:cNvPr id="3" name="Content Placeholder 2"/>
          <p:cNvSpPr>
            <a:spLocks noGrp="1"/>
          </p:cNvSpPr>
          <p:nvPr>
            <p:ph idx="1"/>
          </p:nvPr>
        </p:nvSpPr>
        <p:spPr>
          <a:xfrm>
            <a:off x="1563624" y="1901952"/>
            <a:ext cx="9332976" cy="4041648"/>
          </a:xfrm>
        </p:spPr>
        <p:txBody>
          <a:bodyPr>
            <a:normAutofit/>
          </a:bodyPr>
          <a:lstStyle/>
          <a:p>
            <a:pPr marL="45720" indent="0">
              <a:buNone/>
            </a:pPr>
            <a:r>
              <a:rPr lang="en-US" sz="2600" b="1" dirty="0" smtClean="0">
                <a:solidFill>
                  <a:srgbClr val="50838E"/>
                </a:solidFill>
              </a:rPr>
              <a:t>There are four business functions involved in the acquisitions and payment cycle: </a:t>
            </a:r>
            <a:r>
              <a:rPr lang="en-US" sz="2600" b="1" dirty="0" smtClean="0">
                <a:solidFill>
                  <a:schemeClr val="accent1"/>
                </a:solidFill>
              </a:rPr>
              <a:t>These business functions and the related documents are detailed in </a:t>
            </a:r>
            <a:r>
              <a:rPr lang="en-US" sz="2600" b="1" dirty="0" smtClean="0">
                <a:solidFill>
                  <a:srgbClr val="50838E"/>
                </a:solidFill>
              </a:rPr>
              <a:t>Table 18-1</a:t>
            </a:r>
            <a:r>
              <a:rPr lang="en-US" sz="2600" b="1" dirty="0">
                <a:solidFill>
                  <a:srgbClr val="50838E"/>
                </a:solidFill>
              </a:rPr>
              <a:t>.</a:t>
            </a:r>
          </a:p>
          <a:p>
            <a:pPr marL="880110" lvl="1" indent="-514350">
              <a:buFont typeface="+mj-lt"/>
              <a:buAutoNum type="arabicPeriod"/>
            </a:pPr>
            <a:r>
              <a:rPr lang="en-US" sz="2600" b="1" dirty="0" smtClean="0">
                <a:solidFill>
                  <a:srgbClr val="50838E"/>
                </a:solidFill>
              </a:rPr>
              <a:t>Processing Purchase Orders—</a:t>
            </a:r>
            <a:r>
              <a:rPr lang="en-US" sz="2600" b="1" dirty="0" smtClean="0">
                <a:solidFill>
                  <a:schemeClr val="accent1"/>
                </a:solidFill>
              </a:rPr>
              <a:t>Includes a </a:t>
            </a:r>
            <a:r>
              <a:rPr lang="en-US" sz="2600" b="1" dirty="0" smtClean="0">
                <a:solidFill>
                  <a:srgbClr val="50838E"/>
                </a:solidFill>
              </a:rPr>
              <a:t>purchase requisition</a:t>
            </a:r>
            <a:r>
              <a:rPr lang="en-US" sz="2600" b="1" dirty="0" smtClean="0">
                <a:solidFill>
                  <a:schemeClr val="accent1"/>
                </a:solidFill>
              </a:rPr>
              <a:t> which is used to request authorization for goods or services and a </a:t>
            </a:r>
            <a:r>
              <a:rPr lang="en-US" sz="2600" b="1" dirty="0" smtClean="0">
                <a:solidFill>
                  <a:srgbClr val="50838E"/>
                </a:solidFill>
              </a:rPr>
              <a:t>purchase order </a:t>
            </a:r>
            <a:r>
              <a:rPr lang="en-US" sz="2600" b="1" dirty="0" smtClean="0">
                <a:solidFill>
                  <a:schemeClr val="accent1"/>
                </a:solidFill>
              </a:rPr>
              <a:t>which is used for the order after it has been authorized.</a:t>
            </a:r>
          </a:p>
          <a:p>
            <a:pPr marL="880110" lvl="1" indent="-514350">
              <a:buFont typeface="+mj-lt"/>
              <a:buAutoNum type="arabicPeriod"/>
            </a:pPr>
            <a:r>
              <a:rPr lang="en-US" sz="2600" b="1" dirty="0" smtClean="0">
                <a:solidFill>
                  <a:srgbClr val="50838E"/>
                </a:solidFill>
              </a:rPr>
              <a:t>Receiving Goods and Services—</a:t>
            </a:r>
            <a:r>
              <a:rPr lang="en-US" sz="2600" b="1" dirty="0" smtClean="0">
                <a:solidFill>
                  <a:schemeClr val="accent1"/>
                </a:solidFill>
              </a:rPr>
              <a:t>Includes a </a:t>
            </a:r>
            <a:r>
              <a:rPr lang="en-US" sz="2600" b="1" dirty="0" smtClean="0">
                <a:solidFill>
                  <a:srgbClr val="50838E"/>
                </a:solidFill>
              </a:rPr>
              <a:t>receiving report </a:t>
            </a:r>
            <a:r>
              <a:rPr lang="en-US" sz="2600" b="1" dirty="0" smtClean="0">
                <a:solidFill>
                  <a:schemeClr val="accent1"/>
                </a:solidFill>
              </a:rPr>
              <a:t>which is prepared at the time the goods are received.</a:t>
            </a:r>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8" name="Slide Number Placeholder 7"/>
          <p:cNvSpPr>
            <a:spLocks noGrp="1"/>
          </p:cNvSpPr>
          <p:nvPr>
            <p:ph type="sldNum" sz="quarter" idx="12"/>
          </p:nvPr>
        </p:nvSpPr>
        <p:spPr/>
        <p:txBody>
          <a:bodyPr/>
          <a:lstStyle/>
          <a:p>
            <a:r>
              <a:rPr lang="en-US" dirty="0" smtClean="0">
                <a:solidFill>
                  <a:srgbClr val="514A40"/>
                </a:solidFill>
              </a:rPr>
              <a:t>18-</a:t>
            </a:r>
            <a:fld id="{E31375A4-56A4-47D6-9801-1991572033F7}" type="slidenum">
              <a:rPr lang="en-US" smtClean="0">
                <a:solidFill>
                  <a:srgbClr val="514A40"/>
                </a:solidFill>
              </a:rPr>
              <a:pPr/>
              <a:t>8</a:t>
            </a:fld>
            <a:endParaRPr lang="en-US" dirty="0">
              <a:solidFill>
                <a:srgbClr val="514A40"/>
              </a:solidFill>
            </a:endParaRPr>
          </a:p>
        </p:txBody>
      </p:sp>
    </p:spTree>
    <p:extLst>
      <p:ext uri="{BB962C8B-B14F-4D97-AF65-F5344CB8AC3E}">
        <p14:creationId xmlns:p14="http://schemas.microsoft.com/office/powerpoint/2010/main" val="1344493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Business functions in the cycle and related documents and records(cont</a:t>
            </a:r>
            <a:r>
              <a:rPr lang="en-US" dirty="0" smtClean="0"/>
              <a:t>.)</a:t>
            </a:r>
            <a:endParaRPr lang="en-US" dirty="0"/>
          </a:p>
        </p:txBody>
      </p:sp>
      <p:sp>
        <p:nvSpPr>
          <p:cNvPr id="3" name="Content Placeholder 2"/>
          <p:cNvSpPr>
            <a:spLocks noGrp="1"/>
          </p:cNvSpPr>
          <p:nvPr>
            <p:ph idx="1"/>
          </p:nvPr>
        </p:nvSpPr>
        <p:spPr>
          <a:xfrm>
            <a:off x="914400" y="1636776"/>
            <a:ext cx="10396728" cy="4306824"/>
          </a:xfrm>
        </p:spPr>
        <p:txBody>
          <a:bodyPr>
            <a:normAutofit/>
          </a:bodyPr>
          <a:lstStyle/>
          <a:p>
            <a:pPr marL="880110" lvl="1" indent="-514350">
              <a:buFont typeface="+mj-lt"/>
              <a:buAutoNum type="arabicPeriod" startAt="3"/>
            </a:pPr>
            <a:r>
              <a:rPr lang="en-US" sz="2600" b="1" dirty="0" smtClean="0">
                <a:solidFill>
                  <a:srgbClr val="50838E"/>
                </a:solidFill>
              </a:rPr>
              <a:t>Recognizing the Liability—</a:t>
            </a:r>
            <a:r>
              <a:rPr lang="en-US" sz="2600" b="1" dirty="0" smtClean="0">
                <a:solidFill>
                  <a:schemeClr val="accent1"/>
                </a:solidFill>
              </a:rPr>
              <a:t>Proper recognition requires </a:t>
            </a:r>
            <a:r>
              <a:rPr lang="en-US" sz="2600" b="1" dirty="0" smtClean="0">
                <a:solidFill>
                  <a:srgbClr val="50838E"/>
                </a:solidFill>
              </a:rPr>
              <a:t>prompt and accurate </a:t>
            </a:r>
            <a:r>
              <a:rPr lang="en-US" sz="2600" b="1" dirty="0" smtClean="0">
                <a:solidFill>
                  <a:schemeClr val="accent1"/>
                </a:solidFill>
              </a:rPr>
              <a:t>recording. Documents that may be involved:</a:t>
            </a:r>
          </a:p>
          <a:p>
            <a:pPr lvl="2"/>
            <a:r>
              <a:rPr lang="en-US" sz="2300" b="1" dirty="0" smtClean="0">
                <a:solidFill>
                  <a:srgbClr val="50838E"/>
                </a:solidFill>
              </a:rPr>
              <a:t>Vendor’s Invoice—</a:t>
            </a:r>
            <a:r>
              <a:rPr lang="en-US" sz="2300" b="1" dirty="0" smtClean="0">
                <a:solidFill>
                  <a:schemeClr val="accent1"/>
                </a:solidFill>
              </a:rPr>
              <a:t>Document from the vendor that shows the amount owed for an acquisition</a:t>
            </a:r>
          </a:p>
          <a:p>
            <a:pPr lvl="2"/>
            <a:r>
              <a:rPr lang="en-US" sz="2300" b="1" dirty="0" smtClean="0">
                <a:solidFill>
                  <a:srgbClr val="50838E"/>
                </a:solidFill>
              </a:rPr>
              <a:t>Debit Memo—</a:t>
            </a:r>
            <a:r>
              <a:rPr lang="en-US" sz="2300" b="1" dirty="0" smtClean="0">
                <a:solidFill>
                  <a:schemeClr val="accent1"/>
                </a:solidFill>
              </a:rPr>
              <a:t>Also from the vendor; indicates a reduction in the amount owed</a:t>
            </a:r>
          </a:p>
          <a:p>
            <a:pPr lvl="2"/>
            <a:r>
              <a:rPr lang="en-US" sz="2300" b="1" dirty="0" smtClean="0">
                <a:solidFill>
                  <a:srgbClr val="50838E"/>
                </a:solidFill>
              </a:rPr>
              <a:t>Voucher—</a:t>
            </a:r>
            <a:r>
              <a:rPr lang="en-US" sz="2300" b="1" dirty="0" smtClean="0">
                <a:solidFill>
                  <a:schemeClr val="accent1"/>
                </a:solidFill>
              </a:rPr>
              <a:t>A formal means of recording and controlling acquisitions</a:t>
            </a:r>
          </a:p>
          <a:p>
            <a:pPr lvl="2"/>
            <a:r>
              <a:rPr lang="en-US" sz="2300" b="1" dirty="0" smtClean="0">
                <a:solidFill>
                  <a:srgbClr val="50838E"/>
                </a:solidFill>
              </a:rPr>
              <a:t>Acquisitions Transaction File—</a:t>
            </a:r>
            <a:r>
              <a:rPr lang="en-US" sz="2300" b="1" dirty="0" smtClean="0">
                <a:solidFill>
                  <a:schemeClr val="accent1"/>
                </a:solidFill>
              </a:rPr>
              <a:t>Computer-generated file including all acquisitions transactions</a:t>
            </a:r>
          </a:p>
          <a:p>
            <a:pPr marL="685800" lvl="2" indent="0">
              <a:buNone/>
            </a:pPr>
            <a:endParaRPr lang="en-US" sz="2200" dirty="0" smtClean="0">
              <a:solidFill>
                <a:schemeClr val="accent1"/>
              </a:solidFill>
            </a:endParaRPr>
          </a:p>
          <a:p>
            <a:pPr lvl="2"/>
            <a:endParaRPr lang="en-US" sz="2200" dirty="0">
              <a:solidFill>
                <a:schemeClr val="accent1"/>
              </a:solidFill>
            </a:endParaRP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18-</a:t>
            </a:r>
            <a:fld id="{E31375A4-56A4-47D6-9801-1991572033F7}" type="slidenum">
              <a:rPr lang="en-US" smtClean="0"/>
              <a:t>9</a:t>
            </a:fld>
            <a:endParaRPr lang="en-US" dirty="0"/>
          </a:p>
        </p:txBody>
      </p:sp>
    </p:spTree>
    <p:extLst>
      <p:ext uri="{BB962C8B-B14F-4D97-AF65-F5344CB8AC3E}">
        <p14:creationId xmlns:p14="http://schemas.microsoft.com/office/powerpoint/2010/main" val="4234007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F180B1C-2212-497F-A259-C959ADD048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red line presentation (widescreen)</Template>
  <TotalTime>0</TotalTime>
  <Words>2026</Words>
  <Application>Microsoft Office PowerPoint</Application>
  <PresentationFormat>Widescreen</PresentationFormat>
  <Paragraphs>210</Paragraphs>
  <Slides>34</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34</vt:i4>
      </vt:variant>
    </vt:vector>
  </HeadingPairs>
  <TitlesOfParts>
    <vt:vector size="37" baseType="lpstr">
      <vt:lpstr>Arial</vt:lpstr>
      <vt:lpstr>Cambria</vt:lpstr>
      <vt:lpstr>Red Line Business 16x9</vt:lpstr>
      <vt:lpstr>Audit of the  acquisition and  payment cycle: tests of controls, substantive tests of transactions, and accounts payable</vt:lpstr>
      <vt:lpstr>Chapter 18 Learning Objectives </vt:lpstr>
      <vt:lpstr>Chapter 18 Learning Objectives </vt:lpstr>
      <vt:lpstr>PowerPoint Presentation</vt:lpstr>
      <vt:lpstr>Accounts and classes of transactions in the acquisition and payment cycle</vt:lpstr>
      <vt:lpstr>PowerPoint Presentation</vt:lpstr>
      <vt:lpstr>PowerPoint Presentation</vt:lpstr>
      <vt:lpstr>Business functions in the cycle and related documents and records</vt:lpstr>
      <vt:lpstr>Business functions in the cycle and related documents and records(cont.)</vt:lpstr>
      <vt:lpstr>Business functions in the cycle and related documents and records(cont.)</vt:lpstr>
      <vt:lpstr>Business functions in the cycle and related documents and records(cont.)</vt:lpstr>
      <vt:lpstr>PowerPoint Presentation</vt:lpstr>
      <vt:lpstr>PowerPoint Presentation</vt:lpstr>
      <vt:lpstr>Methodology for designing tests of controls and substantive tests of transactions</vt:lpstr>
      <vt:lpstr>PowerPoint Presentation</vt:lpstr>
      <vt:lpstr>Methodology for designing tests of controls and substantive tests of transactions (cont.)</vt:lpstr>
      <vt:lpstr>Methodology for designing tests of controls and substantive tests of transactions (cont.)</vt:lpstr>
      <vt:lpstr>Methodology for designing tests of controls and substantive tests of transactions (cont.)</vt:lpstr>
      <vt:lpstr>Methodology for designing tests of controls and substantive tests of transactions (cont.)</vt:lpstr>
      <vt:lpstr>PowerPoint Presentation</vt:lpstr>
      <vt:lpstr>Methodology for designing tests of details of balances for accounts payable</vt:lpstr>
      <vt:lpstr>PowerPoint Presentation</vt:lpstr>
      <vt:lpstr>PowerPoint Presentation</vt:lpstr>
      <vt:lpstr>Design and perform substantive Analytical Procedures (phase III)</vt:lpstr>
      <vt:lpstr>PowerPoint Presentation</vt:lpstr>
      <vt:lpstr>PowerPoint Presentation</vt:lpstr>
      <vt:lpstr>Design and perform tests of details of accounts payable balance (phase III)</vt:lpstr>
      <vt:lpstr>PowerPoint Presentation</vt:lpstr>
      <vt:lpstr>Design and perform tests of details of accounts payable balance (cont.)</vt:lpstr>
      <vt:lpstr>Design and perform tests of details of accounts payable balance (cont.)</vt:lpstr>
      <vt:lpstr>PowerPoint Presentation</vt:lpstr>
      <vt:lpstr>Reliability of evidence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2015-08-17T17:00:12Z</dcterms:created>
  <dcterms:modified xsi:type="dcterms:W3CDTF">2016-04-12T03:57:18Z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TC030310239991</vt:lpwstr>
  </property>
</Properties>
</file>