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3"/>
  </p:notesMasterIdLst>
  <p:sldIdLst>
    <p:sldId id="337" r:id="rId2"/>
    <p:sldId id="257" r:id="rId3"/>
    <p:sldId id="260" r:id="rId4"/>
    <p:sldId id="261" r:id="rId5"/>
    <p:sldId id="262" r:id="rId6"/>
    <p:sldId id="265" r:id="rId7"/>
    <p:sldId id="266" r:id="rId8"/>
    <p:sldId id="332" r:id="rId9"/>
    <p:sldId id="268" r:id="rId10"/>
    <p:sldId id="333" r:id="rId11"/>
    <p:sldId id="269" r:id="rId12"/>
    <p:sldId id="272" r:id="rId13"/>
    <p:sldId id="273" r:id="rId14"/>
    <p:sldId id="338" r:id="rId15"/>
    <p:sldId id="277" r:id="rId16"/>
    <p:sldId id="275" r:id="rId17"/>
    <p:sldId id="279" r:id="rId18"/>
    <p:sldId id="334" r:id="rId19"/>
    <p:sldId id="340" r:id="rId20"/>
    <p:sldId id="281" r:id="rId21"/>
    <p:sldId id="282" r:id="rId22"/>
    <p:sldId id="290" r:id="rId23"/>
    <p:sldId id="291" r:id="rId24"/>
    <p:sldId id="294" r:id="rId25"/>
    <p:sldId id="295" r:id="rId26"/>
    <p:sldId id="336" r:id="rId27"/>
    <p:sldId id="296" r:id="rId28"/>
    <p:sldId id="297" r:id="rId29"/>
    <p:sldId id="298" r:id="rId30"/>
    <p:sldId id="299" r:id="rId31"/>
    <p:sldId id="302" r:id="rId32"/>
    <p:sldId id="339" r:id="rId33"/>
    <p:sldId id="310" r:id="rId34"/>
    <p:sldId id="378" r:id="rId35"/>
    <p:sldId id="322" r:id="rId36"/>
    <p:sldId id="324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77" r:id="rId53"/>
    <p:sldId id="356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7" r:id="rId63"/>
    <p:sldId id="368" r:id="rId64"/>
    <p:sldId id="369" r:id="rId65"/>
    <p:sldId id="370" r:id="rId66"/>
    <p:sldId id="371" r:id="rId67"/>
    <p:sldId id="372" r:id="rId68"/>
    <p:sldId id="366" r:id="rId69"/>
    <p:sldId id="374" r:id="rId70"/>
    <p:sldId id="375" r:id="rId71"/>
    <p:sldId id="376" r:id="rId7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17" autoAdjust="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312"/>
        <p:guide orient="horz" pos="2160"/>
        <p:guide pos="3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MS PGothic" charset="0"/>
              </a:defRPr>
            </a:lvl1pPr>
          </a:lstStyle>
          <a:p>
            <a:pPr>
              <a:defRPr/>
            </a:pPr>
            <a:fld id="{665F2554-7A6D-9C40-B7B8-067FE0C1246D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MS PGothic" charset="0"/>
              </a:defRPr>
            </a:lvl1pPr>
          </a:lstStyle>
          <a:p>
            <a:pPr>
              <a:defRPr/>
            </a:pPr>
            <a:fld id="{96288385-FF81-114F-923E-54F76E945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58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03893C9-0B7D-004C-B57D-D6D9180CBA46}" type="slidenum">
              <a:rPr lang="en-US" sz="1300">
                <a:ea typeface="ヒラギノ角ゴ Pro W3" charset="0"/>
                <a:cs typeface="ヒラギノ角ゴ Pro W3" charset="0"/>
              </a:rPr>
              <a:pPr eaLnBrk="1" hangingPunct="1"/>
              <a:t>1</a:t>
            </a:fld>
            <a:endParaRPr lang="en-US" sz="130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9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8F319-EACC-214D-8616-90990837E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2FB7-1980-E34C-9F2D-4502E398E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23EF7-BD5C-EE48-9AC7-B4A8F2FA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02DA8-FD1A-9F4A-AA0D-48EEE0EFB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1F4C-9578-674C-810F-A85FA3254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4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CAA4-4419-7D44-9F9E-113C67BCD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8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C604-3B70-6E43-B414-F8767531B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FFD0-F1B9-6242-822C-702B6C134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A804-3E0F-154D-A525-C52EDDD62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6486-BD71-8546-8AD2-DF904A516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0845-3FE6-A54C-BA58-F4BE1C5ED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MS PGothic" charset="0"/>
              </a:defRPr>
            </a:lvl1pPr>
          </a:lstStyle>
          <a:p>
            <a:pPr>
              <a:defRPr/>
            </a:pPr>
            <a:fld id="{A6B05CD6-98DA-7D46-86EB-BC3C913FE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MS PGothic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MS PGothic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MS PGothic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MS PGothic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MS PGothic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charset="0"/>
          <a:ea typeface="MS PGothic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MS PGothic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MS PGothic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3" y="2514973"/>
            <a:ext cx="542766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5742743" y="2420938"/>
            <a:ext cx="3292399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Substitution and Elimination Reactions of </a:t>
            </a:r>
            <a:b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Alkyl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Halides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Paula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Yurkanis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Bruice</a:t>
            </a:r>
            <a:endParaRPr lang="en-US" sz="18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University of California, </a:t>
            </a: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Santa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Barbara</a:t>
            </a:r>
            <a:endParaRPr lang="en-US" sz="18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32105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Arial" pitchFamily="34" charset="0"/>
                <a:ea typeface="ＭＳ Ｐゴシック" charset="0"/>
                <a:cs typeface="ＭＳ Ｐゴシック" charset="0"/>
              </a:rPr>
              <a:t>Chapter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0" y="8655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Summary of the Experimental Evidence </a:t>
            </a:r>
          </a:p>
          <a:p>
            <a:pPr algn="ctr" eaLnBrk="1" hangingPunct="1"/>
            <a:r>
              <a:rPr lang="en-US" sz="3600" dirty="0"/>
              <a:t>for the Mechanism of an S</a:t>
            </a:r>
            <a:r>
              <a:rPr lang="en-US" sz="3600" baseline="-25000" dirty="0"/>
              <a:t>N</a:t>
            </a:r>
            <a:r>
              <a:rPr lang="en-US" sz="3600" dirty="0"/>
              <a:t>2 Reaction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88457" y="1832217"/>
            <a:ext cx="849230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rate of the reaction is dependent on the concentration </a:t>
            </a:r>
            <a:r>
              <a:rPr lang="en-US" dirty="0" smtClean="0"/>
              <a:t>of </a:t>
            </a:r>
            <a:r>
              <a:rPr lang="en-US" dirty="0"/>
              <a:t>both the alkyl halide and the </a:t>
            </a:r>
            <a:r>
              <a:rPr lang="en-US" dirty="0" smtClean="0"/>
              <a:t>nucleophile.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eaLnBrk="1" hangingPunct="1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relative rate of the reaction </a:t>
            </a:r>
            <a:r>
              <a:rPr lang="en-US" dirty="0" smtClean="0"/>
              <a:t>is:</a:t>
            </a:r>
          </a:p>
          <a:p>
            <a:pPr marL="0" indent="0" eaLnBrk="1" hangingPunct="1"/>
            <a:endParaRPr lang="en-US" sz="800" dirty="0" smtClean="0"/>
          </a:p>
          <a:p>
            <a:pPr marL="0" indent="0" algn="ctr"/>
            <a:endParaRPr lang="en-US" sz="1000" dirty="0" smtClean="0"/>
          </a:p>
          <a:p>
            <a:pPr marL="0" indent="0" algn="ctr"/>
            <a:r>
              <a:rPr lang="en-US" sz="2200" dirty="0" smtClean="0"/>
              <a:t>primary </a:t>
            </a:r>
            <a:r>
              <a:rPr lang="en-US" sz="2200" dirty="0"/>
              <a:t>alkyl halide &gt; secondary alkyl halide &gt; tertiary alkyl halide.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configuration of the product is inverted compared </a:t>
            </a:r>
            <a:r>
              <a:rPr lang="en-US" dirty="0" smtClean="0"/>
              <a:t>to the </a:t>
            </a:r>
            <a:r>
              <a:rPr lang="en-US" dirty="0"/>
              <a:t>configuration of the reacting chiral alkyl halide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0" y="8373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Mechanism for the S</a:t>
            </a:r>
            <a:r>
              <a:rPr lang="en-US" sz="3600" baseline="-25000" dirty="0"/>
              <a:t>N</a:t>
            </a:r>
            <a:r>
              <a:rPr lang="en-US" sz="3600" dirty="0"/>
              <a:t>2 Reaction </a:t>
            </a:r>
          </a:p>
          <a:p>
            <a:pPr algn="ctr" eaLnBrk="1" hangingPunct="1"/>
            <a:r>
              <a:rPr lang="en-US" sz="3600" dirty="0"/>
              <a:t>of an Alkyl Halide </a:t>
            </a:r>
          </a:p>
        </p:txBody>
      </p:sp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 bwMode="auto">
          <a:xfrm>
            <a:off x="393377" y="3015625"/>
            <a:ext cx="8357246" cy="192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0" y="362186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Why Bimolecular?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2549687" y="2151353"/>
            <a:ext cx="3532152" cy="393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0" y="7808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Why </a:t>
            </a:r>
            <a:r>
              <a:rPr lang="en-US" sz="3600" dirty="0" smtClean="0"/>
              <a:t>do </a:t>
            </a:r>
            <a:r>
              <a:rPr lang="en-US" sz="3600" dirty="0"/>
              <a:t>Methyl Halides </a:t>
            </a:r>
            <a:r>
              <a:rPr lang="en-US" sz="3600" dirty="0" smtClean="0"/>
              <a:t>react </a:t>
            </a:r>
            <a:r>
              <a:rPr lang="en-US" sz="3600" dirty="0"/>
              <a:t>the </a:t>
            </a:r>
            <a:r>
              <a:rPr lang="en-US" sz="3600" dirty="0" smtClean="0"/>
              <a:t>fastest </a:t>
            </a:r>
            <a:endParaRPr lang="en-US" sz="3600" dirty="0"/>
          </a:p>
          <a:p>
            <a:pPr algn="ctr" eaLnBrk="1" hangingPunct="1"/>
            <a:r>
              <a:rPr lang="en-US" sz="3600" dirty="0" smtClean="0"/>
              <a:t>and </a:t>
            </a:r>
            <a:r>
              <a:rPr lang="en-US" sz="3600" dirty="0"/>
              <a:t>Tertiary the Slowest? 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999581" y="5593653"/>
            <a:ext cx="314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8000"/>
                </a:solidFill>
              </a:rPr>
              <a:t>steric hindrance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505178" y="1999265"/>
            <a:ext cx="8133644" cy="348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0" y="7808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Why </a:t>
            </a:r>
            <a:r>
              <a:rPr lang="en-US" sz="3600" dirty="0" smtClean="0"/>
              <a:t>do </a:t>
            </a:r>
            <a:r>
              <a:rPr lang="en-US" sz="3600" dirty="0"/>
              <a:t>Methyl Halides </a:t>
            </a:r>
            <a:r>
              <a:rPr lang="en-US" sz="3600" dirty="0" smtClean="0"/>
              <a:t>react </a:t>
            </a:r>
            <a:r>
              <a:rPr lang="en-US" sz="3600" dirty="0"/>
              <a:t>the </a:t>
            </a:r>
            <a:r>
              <a:rPr lang="en-US" sz="3600" dirty="0" smtClean="0"/>
              <a:t>fastest </a:t>
            </a:r>
            <a:endParaRPr lang="en-US" sz="3600" dirty="0"/>
          </a:p>
          <a:p>
            <a:pPr algn="ctr" eaLnBrk="1" hangingPunct="1"/>
            <a:r>
              <a:rPr lang="en-US" sz="3600" dirty="0" smtClean="0"/>
              <a:t>and </a:t>
            </a:r>
            <a:r>
              <a:rPr lang="en-US" sz="3600" dirty="0"/>
              <a:t>Tertiary the </a:t>
            </a:r>
            <a:r>
              <a:rPr lang="en-US" sz="3600" dirty="0" smtClean="0"/>
              <a:t>slowest</a:t>
            </a:r>
            <a:r>
              <a:rPr lang="en-US" sz="3600" dirty="0"/>
              <a:t>? 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64819" y="3830633"/>
            <a:ext cx="85499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The relative lack of steric hindrance causes </a:t>
            </a:r>
            <a:r>
              <a:rPr lang="en-US" dirty="0">
                <a:solidFill>
                  <a:srgbClr val="0000FF"/>
                </a:solidFill>
              </a:rPr>
              <a:t>methyl halides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primary alkyl halides </a:t>
            </a:r>
            <a:r>
              <a:rPr lang="en-US" dirty="0"/>
              <a:t>to be the </a:t>
            </a:r>
            <a:r>
              <a:rPr lang="en-US" dirty="0">
                <a:solidFill>
                  <a:srgbClr val="FF0000"/>
                </a:solidFill>
              </a:rPr>
              <a:t>most reactive </a:t>
            </a:r>
            <a:r>
              <a:rPr lang="en-US" dirty="0"/>
              <a:t>alkyl halides in S</a:t>
            </a:r>
            <a:r>
              <a:rPr lang="en-US" baseline="-25000" dirty="0"/>
              <a:t>N</a:t>
            </a:r>
            <a:r>
              <a:rPr lang="en-US" dirty="0"/>
              <a:t>2 reactions.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Tertiary alkyl halides </a:t>
            </a:r>
            <a:r>
              <a:rPr lang="en-US" dirty="0"/>
              <a:t>cannot undergo S</a:t>
            </a:r>
            <a:r>
              <a:rPr lang="en-US" baseline="-25000" dirty="0"/>
              <a:t>N</a:t>
            </a:r>
            <a:r>
              <a:rPr lang="en-US" dirty="0"/>
              <a:t>2 reactions. </a:t>
            </a:r>
          </a:p>
        </p:txBody>
      </p:sp>
      <p:pic>
        <p:nvPicPr>
          <p:cNvPr id="2" name="Picture 1" descr="Screen Shot 2015-06-04 at 9.52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8" y="2430481"/>
            <a:ext cx="8513704" cy="1294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5"/>
          <p:cNvSpPr txBox="1">
            <a:spLocks noChangeArrowheads="1"/>
          </p:cNvSpPr>
          <p:nvPr/>
        </p:nvSpPr>
        <p:spPr bwMode="auto">
          <a:xfrm>
            <a:off x="0" y="89383"/>
            <a:ext cx="9137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Why Steric </a:t>
            </a:r>
            <a:r>
              <a:rPr lang="en-US" sz="3600" dirty="0" smtClean="0"/>
              <a:t>Hindrance</a:t>
            </a:r>
          </a:p>
          <a:p>
            <a:pPr algn="ctr" eaLnBrk="1" hangingPunct="1"/>
            <a:r>
              <a:rPr lang="en-US" sz="3600" dirty="0"/>
              <a:t>d</a:t>
            </a:r>
            <a:r>
              <a:rPr lang="en-US" sz="3600" dirty="0" smtClean="0"/>
              <a:t>ecreases </a:t>
            </a:r>
            <a:r>
              <a:rPr lang="en-US" sz="3600" dirty="0"/>
              <a:t>the </a:t>
            </a:r>
            <a:r>
              <a:rPr lang="en-US" sz="3600" dirty="0" smtClean="0"/>
              <a:t>rate</a:t>
            </a:r>
            <a:endParaRPr lang="en-US" sz="3600" dirty="0"/>
          </a:p>
        </p:txBody>
      </p:sp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"/>
          <a:stretch>
            <a:fillRect/>
          </a:stretch>
        </p:blipFill>
        <p:spPr bwMode="auto">
          <a:xfrm>
            <a:off x="410292" y="2173112"/>
            <a:ext cx="8323416" cy="3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0" y="9595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/>
              <a:t> </a:t>
            </a:r>
            <a:r>
              <a:rPr lang="en-US" sz="3200" dirty="0"/>
              <a:t> </a:t>
            </a:r>
            <a:r>
              <a:rPr lang="en-US" sz="3600" dirty="0"/>
              <a:t>Both are Primary Alkyl Halides </a:t>
            </a:r>
          </a:p>
          <a:p>
            <a:pPr algn="ctr" eaLnBrk="1" hangingPunct="1"/>
            <a:r>
              <a:rPr lang="en-US" sz="3600" dirty="0"/>
              <a:t>b</a:t>
            </a:r>
            <a:r>
              <a:rPr lang="en-US" sz="3600" dirty="0" smtClean="0"/>
              <a:t>ut they react </a:t>
            </a:r>
            <a:r>
              <a:rPr lang="en-US" sz="3600" dirty="0"/>
              <a:t>at </a:t>
            </a:r>
            <a:r>
              <a:rPr lang="en-US" sz="3600" dirty="0" smtClean="0"/>
              <a:t>different rates</a:t>
            </a:r>
            <a:endParaRPr lang="en-US" sz="3600" dirty="0"/>
          </a:p>
        </p:txBody>
      </p:sp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1376392" y="2737807"/>
            <a:ext cx="6391216" cy="260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>
            <a:fillRect/>
          </a:stretch>
        </p:blipFill>
        <p:spPr bwMode="auto">
          <a:xfrm>
            <a:off x="304800" y="4062595"/>
            <a:ext cx="85344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4179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Why the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configuration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of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the</a:t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Product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s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nverted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2"/>
          <a:stretch>
            <a:fillRect/>
          </a:stretch>
        </p:blipFill>
        <p:spPr bwMode="auto">
          <a:xfrm>
            <a:off x="304800" y="2057164"/>
            <a:ext cx="8534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43657" y="86551"/>
            <a:ext cx="9056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The </a:t>
            </a:r>
            <a:r>
              <a:rPr lang="en-US" sz="3600" dirty="0" smtClean="0"/>
              <a:t>rate </a:t>
            </a:r>
            <a:r>
              <a:rPr lang="en-US" sz="3600" dirty="0"/>
              <a:t>of an S</a:t>
            </a:r>
            <a:r>
              <a:rPr lang="en-US" sz="3600" baseline="-25000" dirty="0"/>
              <a:t>N</a:t>
            </a:r>
            <a:r>
              <a:rPr lang="en-US" sz="3600" dirty="0"/>
              <a:t>2 Reaction </a:t>
            </a:r>
            <a:br>
              <a:rPr lang="en-US" sz="3600" dirty="0"/>
            </a:br>
            <a:r>
              <a:rPr lang="en-US" sz="3600" dirty="0"/>
              <a:t>is </a:t>
            </a:r>
            <a:r>
              <a:rPr lang="en-US" sz="3600" dirty="0" smtClean="0"/>
              <a:t>affected </a:t>
            </a:r>
            <a:r>
              <a:rPr lang="en-US" sz="3600" dirty="0"/>
              <a:t>by the Leaving </a:t>
            </a:r>
            <a:r>
              <a:rPr lang="en-US" sz="3600" dirty="0" smtClean="0"/>
              <a:t>Group</a:t>
            </a:r>
            <a:endParaRPr lang="en-US" sz="3600" dirty="0"/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444030" y="3105310"/>
            <a:ext cx="8255941" cy="17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5256"/>
            <a:ext cx="9144000" cy="1219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The Weakest Base is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the</a:t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best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Leaving Group</a:t>
            </a:r>
          </a:p>
        </p:txBody>
      </p:sp>
      <p:pic>
        <p:nvPicPr>
          <p:cNvPr id="33794" name="Picture 12" descr="FG08_04-05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4285"/>
          <a:stretch>
            <a:fillRect/>
          </a:stretch>
        </p:blipFill>
        <p:spPr bwMode="auto">
          <a:xfrm>
            <a:off x="704850" y="2421045"/>
            <a:ext cx="7734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>
            <a:fillRect/>
          </a:stretch>
        </p:blipFill>
        <p:spPr bwMode="auto">
          <a:xfrm>
            <a:off x="420511" y="4433537"/>
            <a:ext cx="8302978" cy="120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0" y="124642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Arial" charset="0"/>
              </a:rPr>
              <a:t>The Families of Group III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647700" y="1874891"/>
            <a:ext cx="7848600" cy="636881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>
                <a:latin typeface="Arial" charset="0"/>
              </a:rPr>
              <a:t>Substitution Reactions of </a:t>
            </a:r>
            <a:r>
              <a:rPr lang="en-US" dirty="0">
                <a:solidFill>
                  <a:srgbClr val="3366FF"/>
                </a:solidFill>
                <a:latin typeface="Arial" charset="0"/>
              </a:rPr>
              <a:t>Alkyl Halides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122415" y="3722540"/>
            <a:ext cx="317812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alkyl halides:</a:t>
            </a:r>
          </a:p>
          <a:p>
            <a:pPr algn="ctr" eaLnBrk="1" hangingPunct="1"/>
            <a:r>
              <a:rPr lang="en-US" dirty="0">
                <a:solidFill>
                  <a:srgbClr val="136F00"/>
                </a:solidFill>
              </a:rPr>
              <a:t>the first of the families</a:t>
            </a:r>
          </a:p>
          <a:p>
            <a:pPr algn="ctr" eaLnBrk="1" hangingPunct="1"/>
            <a:r>
              <a:rPr lang="en-US" dirty="0">
                <a:solidFill>
                  <a:srgbClr val="136F00"/>
                </a:solidFill>
              </a:rPr>
              <a:t>in Group III</a:t>
            </a:r>
          </a:p>
        </p:txBody>
      </p:sp>
      <p:pic>
        <p:nvPicPr>
          <p:cNvPr id="3" name="Picture 2" descr="Screen Shot 2015-06-04 at 9.3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4" y="2784593"/>
            <a:ext cx="3714538" cy="307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0" y="903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Base Strength </a:t>
            </a:r>
            <a:r>
              <a:rPr lang="en-US" sz="3600" dirty="0" smtClean="0"/>
              <a:t>and</a:t>
            </a:r>
          </a:p>
          <a:p>
            <a:pPr algn="ctr" eaLnBrk="1" hangingPunct="1"/>
            <a:r>
              <a:rPr lang="en-US" sz="3600" dirty="0" smtClean="0"/>
              <a:t>Nucleophile </a:t>
            </a:r>
            <a:r>
              <a:rPr lang="en-US" sz="3600" dirty="0"/>
              <a:t>Strength</a:t>
            </a: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89853" y="4505935"/>
            <a:ext cx="8298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If atoms are in the same row, the </a:t>
            </a:r>
            <a:r>
              <a:rPr lang="en-US" dirty="0">
                <a:solidFill>
                  <a:srgbClr val="FF0000"/>
                </a:solidFill>
              </a:rPr>
              <a:t>strongest base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best nucleophile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>
            <a:fillRect/>
          </a:stretch>
        </p:blipFill>
        <p:spPr bwMode="auto">
          <a:xfrm>
            <a:off x="462845" y="2728463"/>
            <a:ext cx="8218311" cy="166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0" y="9879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Base Strength </a:t>
            </a:r>
            <a:r>
              <a:rPr lang="en-US" sz="3600" dirty="0" smtClean="0"/>
              <a:t>and</a:t>
            </a:r>
          </a:p>
          <a:p>
            <a:pPr algn="ctr" eaLnBrk="1" hangingPunct="1"/>
            <a:r>
              <a:rPr lang="en-US" sz="3600" dirty="0" smtClean="0"/>
              <a:t>Nucleophile Strength</a:t>
            </a:r>
            <a:endParaRPr lang="en-US" sz="3600" dirty="0"/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408227" y="5302911"/>
            <a:ext cx="80016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negatively charged </a:t>
            </a:r>
            <a:r>
              <a:rPr lang="en-US" dirty="0"/>
              <a:t>atom is a </a:t>
            </a:r>
            <a:r>
              <a:rPr lang="en-US" dirty="0">
                <a:solidFill>
                  <a:srgbClr val="FF0000"/>
                </a:solidFill>
              </a:rPr>
              <a:t>stronger base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better nucleophile </a:t>
            </a:r>
            <a:r>
              <a:rPr lang="en-US" dirty="0" smtClean="0"/>
              <a:t>than </a:t>
            </a:r>
            <a:r>
              <a:rPr lang="en-US" dirty="0"/>
              <a:t>the same atom that </a:t>
            </a:r>
            <a:r>
              <a:rPr lang="en-US" dirty="0">
                <a:solidFill>
                  <a:srgbClr val="FF0000"/>
                </a:solidFill>
              </a:rPr>
              <a:t>is neutral</a:t>
            </a:r>
            <a:r>
              <a:rPr lang="en-US" dirty="0"/>
              <a:t>.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5"/>
          <a:stretch>
            <a:fillRect/>
          </a:stretch>
        </p:blipFill>
        <p:spPr bwMode="auto">
          <a:xfrm>
            <a:off x="1222405" y="2013305"/>
            <a:ext cx="6699191" cy="31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0" y="8938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Steric Hindrance </a:t>
            </a:r>
            <a:r>
              <a:rPr lang="en-US" sz="3600" dirty="0" smtClean="0"/>
              <a:t>Decreases</a:t>
            </a:r>
          </a:p>
          <a:p>
            <a:pPr algn="ctr" eaLnBrk="1" hangingPunct="1"/>
            <a:r>
              <a:rPr lang="en-US" sz="3600" dirty="0" err="1" smtClean="0"/>
              <a:t>Nucleophilicity</a:t>
            </a:r>
            <a:endParaRPr lang="en-US" sz="3600" dirty="0"/>
          </a:p>
        </p:txBody>
      </p:sp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297277" y="4067767"/>
            <a:ext cx="47168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Even though the </a:t>
            </a:r>
            <a:r>
              <a:rPr lang="en-US" i="1" dirty="0" err="1"/>
              <a:t>tert</a:t>
            </a:r>
            <a:r>
              <a:rPr lang="en-US" dirty="0" err="1"/>
              <a:t>-butoxide</a:t>
            </a:r>
            <a:r>
              <a:rPr lang="en-US" dirty="0"/>
              <a:t> ion is a </a:t>
            </a:r>
            <a:r>
              <a:rPr lang="en-US" dirty="0">
                <a:solidFill>
                  <a:srgbClr val="008000"/>
                </a:solidFill>
              </a:rPr>
              <a:t>stronger base</a:t>
            </a:r>
            <a:r>
              <a:rPr lang="en-US" dirty="0"/>
              <a:t>, it is a </a:t>
            </a:r>
            <a:r>
              <a:rPr lang="en-US" dirty="0">
                <a:solidFill>
                  <a:srgbClr val="008000"/>
                </a:solidFill>
              </a:rPr>
              <a:t>poorer nucleophile </a:t>
            </a:r>
            <a:r>
              <a:rPr lang="en-US" dirty="0"/>
              <a:t>because nucleophilic attack is more sterically hindered than proton removal.</a:t>
            </a: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>
            <a:fillRect/>
          </a:stretch>
        </p:blipFill>
        <p:spPr bwMode="auto">
          <a:xfrm>
            <a:off x="373063" y="1933297"/>
            <a:ext cx="45672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5323885" y="1937931"/>
            <a:ext cx="3417297" cy="435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0" y="8749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S</a:t>
            </a:r>
            <a:r>
              <a:rPr lang="en-US" sz="3600" baseline="-25000" dirty="0"/>
              <a:t>N</a:t>
            </a:r>
            <a:r>
              <a:rPr lang="en-US" sz="3600" dirty="0"/>
              <a:t>2 Reactions </a:t>
            </a:r>
            <a:r>
              <a:rPr lang="en-US" sz="3600" dirty="0" smtClean="0"/>
              <a:t>can be </a:t>
            </a:r>
            <a:r>
              <a:rPr lang="en-US" sz="3600" dirty="0"/>
              <a:t>u</a:t>
            </a:r>
            <a:r>
              <a:rPr lang="en-US" sz="3600" dirty="0" smtClean="0"/>
              <a:t>sed </a:t>
            </a:r>
            <a:r>
              <a:rPr lang="en-US" sz="3600" dirty="0"/>
              <a:t>to </a:t>
            </a:r>
            <a:r>
              <a:rPr lang="en-US" sz="3600" dirty="0" smtClean="0"/>
              <a:t>make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 </a:t>
            </a:r>
            <a:r>
              <a:rPr lang="en-US" sz="3600" dirty="0" smtClean="0"/>
              <a:t>variety </a:t>
            </a:r>
            <a:r>
              <a:rPr lang="en-US" sz="3600" dirty="0"/>
              <a:t>of Compounds</a:t>
            </a:r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5561205" y="1885890"/>
            <a:ext cx="32520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The reactions are irreversible because a </a:t>
            </a:r>
            <a:r>
              <a:rPr lang="en-US" dirty="0">
                <a:solidFill>
                  <a:srgbClr val="FF0000"/>
                </a:solidFill>
              </a:rPr>
              <a:t>strong base </a:t>
            </a:r>
            <a:r>
              <a:rPr lang="en-US" dirty="0"/>
              <a:t>displaces a </a:t>
            </a:r>
            <a:r>
              <a:rPr lang="en-US" dirty="0">
                <a:solidFill>
                  <a:srgbClr val="FF0000"/>
                </a:solidFill>
              </a:rPr>
              <a:t>weak base</a:t>
            </a:r>
            <a:r>
              <a:rPr lang="en-US" dirty="0"/>
              <a:t>.</a:t>
            </a: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465135" y="1952494"/>
            <a:ext cx="4807733" cy="423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0" y="352779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The </a:t>
            </a:r>
            <a:r>
              <a:rPr lang="en-US" sz="4000" dirty="0" smtClean="0"/>
              <a:t>S</a:t>
            </a:r>
            <a:r>
              <a:rPr lang="en-US" sz="4000" baseline="-25000" dirty="0" smtClean="0"/>
              <a:t>N</a:t>
            </a:r>
            <a:r>
              <a:rPr lang="en-US" sz="4000" dirty="0" smtClean="0"/>
              <a:t>1 Reaction</a:t>
            </a:r>
            <a:endParaRPr lang="en-US" sz="4000" dirty="0"/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1461989" y="3485983"/>
            <a:ext cx="6220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tertiary alkyl halide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poor nucleophile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423697" y="4389101"/>
            <a:ext cx="82969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The reaction is surprisingly fast, so it must be taking place by a </a:t>
            </a:r>
            <a:r>
              <a:rPr lang="en-US" dirty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mechanism.</a:t>
            </a: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/>
              <a:t>Most S</a:t>
            </a:r>
            <a:r>
              <a:rPr lang="en-US" baseline="-25000" dirty="0"/>
              <a:t>N</a:t>
            </a:r>
            <a:r>
              <a:rPr lang="en-US" dirty="0"/>
              <a:t>1 reactions are </a:t>
            </a:r>
            <a:r>
              <a:rPr lang="en-US" dirty="0" err="1">
                <a:solidFill>
                  <a:srgbClr val="008000"/>
                </a:solidFill>
              </a:rPr>
              <a:t>solvolysis</a:t>
            </a:r>
            <a:r>
              <a:rPr lang="en-US" dirty="0">
                <a:solidFill>
                  <a:srgbClr val="008000"/>
                </a:solidFill>
              </a:rPr>
              <a:t> reactions</a:t>
            </a:r>
            <a:r>
              <a:rPr lang="en-US" dirty="0"/>
              <a:t>: the </a:t>
            </a:r>
            <a:r>
              <a:rPr lang="en-US" dirty="0">
                <a:solidFill>
                  <a:srgbClr val="008000"/>
                </a:solidFill>
              </a:rPr>
              <a:t>solvent</a:t>
            </a:r>
            <a:r>
              <a:rPr lang="en-US" dirty="0"/>
              <a:t> is the </a:t>
            </a:r>
            <a:r>
              <a:rPr lang="en-US" dirty="0">
                <a:solidFill>
                  <a:srgbClr val="008000"/>
                </a:solidFill>
              </a:rPr>
              <a:t>nucleophile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7"/>
          <a:stretch>
            <a:fillRect/>
          </a:stretch>
        </p:blipFill>
        <p:spPr bwMode="auto">
          <a:xfrm>
            <a:off x="425215" y="1721626"/>
            <a:ext cx="8293570" cy="166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846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dirty="0"/>
              <a:t> The </a:t>
            </a:r>
            <a:r>
              <a:rPr lang="en-US" sz="3600" dirty="0" smtClean="0"/>
              <a:t>rate </a:t>
            </a:r>
            <a:r>
              <a:rPr lang="en-US" sz="3600" dirty="0"/>
              <a:t>of an S</a:t>
            </a:r>
            <a:r>
              <a:rPr lang="en-US" sz="3600" baseline="-25000" dirty="0"/>
              <a:t>N</a:t>
            </a:r>
            <a:r>
              <a:rPr lang="en-US" sz="3600" dirty="0"/>
              <a:t>1 Reaction </a:t>
            </a:r>
            <a:r>
              <a:rPr lang="en-US" sz="3600" dirty="0" smtClean="0"/>
              <a:t>depends only </a:t>
            </a:r>
            <a:r>
              <a:rPr lang="en-US" sz="3600" dirty="0"/>
              <a:t>on the Alkyl Halide Concentration</a:t>
            </a:r>
          </a:p>
        </p:txBody>
      </p:sp>
      <p:pic>
        <p:nvPicPr>
          <p:cNvPr id="2" name="Picture 1" descr="Screen Shot 2015-06-04 at 11.0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3" y="3375924"/>
            <a:ext cx="3917715" cy="681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0" y="8655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Summary of the Experimental Evidence </a:t>
            </a:r>
          </a:p>
          <a:p>
            <a:pPr algn="ctr" eaLnBrk="1" hangingPunct="1"/>
            <a:r>
              <a:rPr lang="en-US" sz="3600" dirty="0"/>
              <a:t>for the Mechanism of an S</a:t>
            </a:r>
            <a:r>
              <a:rPr lang="en-US" sz="3600" baseline="-25000" dirty="0"/>
              <a:t>N</a:t>
            </a:r>
            <a:r>
              <a:rPr lang="en-US" sz="3600" dirty="0"/>
              <a:t>1 </a:t>
            </a:r>
            <a:r>
              <a:rPr lang="en-US" sz="3600" dirty="0" smtClean="0"/>
              <a:t>Reaction</a:t>
            </a:r>
            <a:endParaRPr lang="en-US" sz="3600" dirty="0"/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15032" y="1829828"/>
            <a:ext cx="851070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en-US" dirty="0"/>
              <a:t>The rate of the reaction depends only on </a:t>
            </a:r>
            <a:r>
              <a:rPr lang="en-US" dirty="0" smtClean="0"/>
              <a:t>the concentration </a:t>
            </a:r>
            <a:r>
              <a:rPr lang="en-US" dirty="0"/>
              <a:t>of the alkyl halide</a:t>
            </a:r>
            <a:r>
              <a:rPr lang="en-US" dirty="0" smtClean="0"/>
              <a:t>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 smtClean="0"/>
          </a:p>
          <a:p>
            <a:pPr eaLnBrk="1" hangingPunct="1">
              <a:buFont typeface="+mj-lt"/>
              <a:buAutoNum type="arabicPeriod"/>
            </a:pPr>
            <a:r>
              <a:rPr lang="en-US" dirty="0"/>
              <a:t>Tertiary alkyl halides react the </a:t>
            </a:r>
            <a:r>
              <a:rPr lang="en-US" dirty="0" smtClean="0"/>
              <a:t>fastest.</a:t>
            </a:r>
          </a:p>
          <a:p>
            <a:pPr eaLnBrk="1" hangingPunct="1">
              <a:buFont typeface="+mj-lt"/>
              <a:buAutoNum type="arabicPeriod"/>
            </a:pPr>
            <a:endParaRPr lang="en-US" dirty="0"/>
          </a:p>
          <a:p>
            <a:pPr marL="0" indent="0" eaLnBrk="1" hangingPunct="1"/>
            <a:endParaRPr lang="en-US" dirty="0" smtClean="0"/>
          </a:p>
          <a:p>
            <a:pPr eaLnBrk="1" hangingPunct="1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 halogen is attached to an asymmetric center </a:t>
            </a:r>
            <a:r>
              <a:rPr lang="en-US" dirty="0" smtClean="0"/>
              <a:t>the </a:t>
            </a:r>
            <a:r>
              <a:rPr lang="en-US" dirty="0"/>
              <a:t>product will be a pair of enantiomers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0" y="3339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The Mechanism</a:t>
            </a:r>
          </a:p>
        </p:txBody>
      </p:sp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72519" y="4868446"/>
            <a:ext cx="865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The leaving group departs </a:t>
            </a:r>
            <a:r>
              <a:rPr lang="en-US" dirty="0">
                <a:solidFill>
                  <a:srgbClr val="FF0000"/>
                </a:solidFill>
              </a:rPr>
              <a:t>before</a:t>
            </a:r>
            <a:r>
              <a:rPr lang="en-US" dirty="0"/>
              <a:t> the nucleophile approaches. </a:t>
            </a: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>
            <a:fillRect/>
          </a:stretch>
        </p:blipFill>
        <p:spPr bwMode="auto">
          <a:xfrm>
            <a:off x="472252" y="2713475"/>
            <a:ext cx="8199496" cy="20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20446" y="1834447"/>
            <a:ext cx="5393839" cy="3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903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The </a:t>
            </a:r>
            <a:r>
              <a:rPr lang="en-US" sz="3600" dirty="0" smtClean="0"/>
              <a:t>Slow Step </a:t>
            </a:r>
            <a:r>
              <a:rPr lang="en-US" sz="3600" dirty="0"/>
              <a:t>is </a:t>
            </a:r>
            <a:endParaRPr lang="en-US" sz="3600" dirty="0" smtClean="0"/>
          </a:p>
          <a:p>
            <a:pPr algn="ctr" eaLnBrk="1" hangingPunct="1"/>
            <a:r>
              <a:rPr lang="en-US" sz="3600" dirty="0" smtClean="0"/>
              <a:t>Formation</a:t>
            </a:r>
            <a:r>
              <a:rPr lang="en-US" sz="3600" dirty="0"/>
              <a:t> </a:t>
            </a:r>
            <a:r>
              <a:rPr lang="en-US" sz="3600" dirty="0" smtClean="0"/>
              <a:t>of </a:t>
            </a:r>
            <a:r>
              <a:rPr lang="en-US" sz="3600" dirty="0"/>
              <a:t>the Carbocation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5986053" y="1716351"/>
            <a:ext cx="296341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Tertiary alkyl halides </a:t>
            </a:r>
            <a:r>
              <a:rPr lang="en-US" dirty="0"/>
              <a:t>react the fastest; they form the most stable </a:t>
            </a:r>
            <a:r>
              <a:rPr lang="en-US" dirty="0" smtClean="0"/>
              <a:t>carbocation's.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Secondary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primary alkyl </a:t>
            </a:r>
            <a:r>
              <a:rPr lang="en-US" dirty="0"/>
              <a:t>halides do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undergo S</a:t>
            </a:r>
            <a:r>
              <a:rPr lang="en-US" baseline="-25000" dirty="0"/>
              <a:t>N</a:t>
            </a:r>
            <a:r>
              <a:rPr lang="en-US" dirty="0"/>
              <a:t>1 reactions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6"/>
          <a:stretch>
            <a:fillRect/>
          </a:stretch>
        </p:blipFill>
        <p:spPr bwMode="auto">
          <a:xfrm>
            <a:off x="481660" y="2345482"/>
            <a:ext cx="8180681" cy="32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0" y="34337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The Product is a Pair of Enantiomers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0" y="903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The Compounds in Group III </a:t>
            </a:r>
            <a:endParaRPr lang="en-US" sz="3600" dirty="0" smtClean="0"/>
          </a:p>
          <a:p>
            <a:pPr algn="ctr" eaLnBrk="1" hangingPunct="1"/>
            <a:r>
              <a:rPr lang="en-US" sz="3600" dirty="0"/>
              <a:t>a</a:t>
            </a:r>
            <a:r>
              <a:rPr lang="en-US" sz="3600" dirty="0" smtClean="0"/>
              <a:t>re </a:t>
            </a:r>
            <a:r>
              <a:rPr lang="en-US" sz="3600" dirty="0"/>
              <a:t>Electrophiles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440737" y="4719678"/>
            <a:ext cx="85245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/>
              <a:t>All </a:t>
            </a:r>
            <a:r>
              <a:rPr lang="en-US" dirty="0"/>
              <a:t>the compounds in </a:t>
            </a:r>
            <a:r>
              <a:rPr lang="en-US" dirty="0">
                <a:solidFill>
                  <a:srgbClr val="FF0000"/>
                </a:solidFill>
              </a:rPr>
              <a:t>Group III </a:t>
            </a:r>
            <a:r>
              <a:rPr lang="en-US" dirty="0" smtClean="0"/>
              <a:t>have </a:t>
            </a:r>
            <a:r>
              <a:rPr lang="en-US" dirty="0"/>
              <a:t>an </a:t>
            </a:r>
            <a:r>
              <a:rPr lang="en-US" dirty="0">
                <a:solidFill>
                  <a:srgbClr val="0000FF"/>
                </a:solidFill>
              </a:rPr>
              <a:t>electron withdrawing atom or </a:t>
            </a:r>
            <a:r>
              <a:rPr lang="en-US" dirty="0" smtClean="0">
                <a:solidFill>
                  <a:srgbClr val="0000FF"/>
                </a:solidFill>
              </a:rPr>
              <a:t>group </a:t>
            </a:r>
            <a:r>
              <a:rPr lang="en-US" dirty="0" smtClean="0"/>
              <a:t>that </a:t>
            </a:r>
            <a:r>
              <a:rPr lang="en-US" dirty="0"/>
              <a:t>is attached to 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sp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carbon.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>
            <a:fillRect/>
          </a:stretch>
        </p:blipFill>
        <p:spPr bwMode="auto">
          <a:xfrm>
            <a:off x="444030" y="2163259"/>
            <a:ext cx="8255941" cy="243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483544" y="4960532"/>
            <a:ext cx="8547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If the halogen is bonded to an asymmetric center, the product will be </a:t>
            </a:r>
            <a:r>
              <a:rPr lang="en-US" dirty="0">
                <a:solidFill>
                  <a:srgbClr val="FF0000"/>
                </a:solidFill>
              </a:rPr>
              <a:t>a pair of enantiomers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0" y="3339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The Product is a Pair of Enantiomers</a:t>
            </a: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>
            <a:fillRect/>
          </a:stretch>
        </p:blipFill>
        <p:spPr bwMode="auto">
          <a:xfrm>
            <a:off x="585141" y="2500884"/>
            <a:ext cx="7973719" cy="23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0" y="8092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The Leaving Group </a:t>
            </a:r>
            <a:r>
              <a:rPr lang="en-US" sz="3600" dirty="0" smtClean="0"/>
              <a:t>in</a:t>
            </a:r>
          </a:p>
          <a:p>
            <a:pPr algn="ctr" eaLnBrk="1" hangingPunct="1"/>
            <a:r>
              <a:rPr lang="en-US" sz="3600" dirty="0" smtClean="0"/>
              <a:t>an </a:t>
            </a:r>
            <a:r>
              <a:rPr lang="en-US" sz="3600" dirty="0"/>
              <a:t>S</a:t>
            </a:r>
            <a:r>
              <a:rPr lang="en-US" sz="3600" baseline="-25000" dirty="0"/>
              <a:t>N</a:t>
            </a:r>
            <a:r>
              <a:rPr lang="en-US" sz="3600" dirty="0"/>
              <a:t>1 Reaction</a:t>
            </a:r>
          </a:p>
        </p:txBody>
      </p:sp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3"/>
          <a:stretch>
            <a:fillRect/>
          </a:stretch>
        </p:blipFill>
        <p:spPr bwMode="auto">
          <a:xfrm>
            <a:off x="467548" y="3432848"/>
            <a:ext cx="8208904" cy="8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0" y="903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The Nucleophile </a:t>
            </a:r>
            <a:r>
              <a:rPr lang="en-US" sz="3600" dirty="0" smtClean="0"/>
              <a:t>in</a:t>
            </a:r>
          </a:p>
          <a:p>
            <a:pPr algn="ctr" eaLnBrk="1" hangingPunct="1"/>
            <a:r>
              <a:rPr lang="en-US" sz="3600" dirty="0" smtClean="0"/>
              <a:t>an </a:t>
            </a:r>
            <a:r>
              <a:rPr lang="en-US" sz="3600" dirty="0"/>
              <a:t>S</a:t>
            </a:r>
            <a:r>
              <a:rPr lang="en-US" sz="3600" baseline="-25000" dirty="0"/>
              <a:t>N</a:t>
            </a:r>
            <a:r>
              <a:rPr lang="en-US" sz="3600" dirty="0"/>
              <a:t>1 Reaction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449116" y="4958671"/>
            <a:ext cx="8508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Most S</a:t>
            </a:r>
            <a:r>
              <a:rPr lang="en-US" baseline="-25000" dirty="0"/>
              <a:t>N</a:t>
            </a:r>
            <a:r>
              <a:rPr lang="en-US" dirty="0"/>
              <a:t>1 reactions are </a:t>
            </a:r>
            <a:r>
              <a:rPr lang="en-US" dirty="0" err="1">
                <a:solidFill>
                  <a:srgbClr val="FF0000"/>
                </a:solidFill>
              </a:rPr>
              <a:t>solvolysis</a:t>
            </a:r>
            <a:r>
              <a:rPr lang="en-US" dirty="0"/>
              <a:t> reactions; the </a:t>
            </a:r>
            <a:r>
              <a:rPr lang="en-US" dirty="0">
                <a:solidFill>
                  <a:srgbClr val="FF0000"/>
                </a:solidFill>
              </a:rPr>
              <a:t>nucleophile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solvent</a:t>
            </a:r>
            <a:r>
              <a:rPr lang="en-US" dirty="0"/>
              <a:t>.</a:t>
            </a:r>
          </a:p>
        </p:txBody>
      </p:sp>
      <p:pic>
        <p:nvPicPr>
          <p:cNvPr id="2" name="Picture 1" descr="Screen Shot 2015-06-04 at 11.1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635578"/>
            <a:ext cx="8043333" cy="225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14784" r="52142" b="10738"/>
          <a:stretch>
            <a:fillRect/>
          </a:stretch>
        </p:blipFill>
        <p:spPr bwMode="auto">
          <a:xfrm>
            <a:off x="2235200" y="1670404"/>
            <a:ext cx="4673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2" t="14784" r="1083" b="7634"/>
          <a:stretch>
            <a:fillRect/>
          </a:stretch>
        </p:blipFill>
        <p:spPr bwMode="auto">
          <a:xfrm>
            <a:off x="1966119" y="4136146"/>
            <a:ext cx="5211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0" y="32455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Comparing S</a:t>
            </a:r>
            <a:r>
              <a:rPr lang="en-US" sz="4000" baseline="-25000" dirty="0"/>
              <a:t>N</a:t>
            </a:r>
            <a:r>
              <a:rPr lang="en-US" sz="4000" dirty="0"/>
              <a:t>2 and S</a:t>
            </a:r>
            <a:r>
              <a:rPr lang="en-US" sz="4000" baseline="-25000" dirty="0"/>
              <a:t>N</a:t>
            </a:r>
            <a:r>
              <a:rPr lang="en-US" sz="4000" dirty="0"/>
              <a:t>1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1452-presscdn-0-51.pagely.netdna-cdn.com/wp-content/uploads/2012/08/rsz_cats_sm-1-2-e141514079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23" y="1575585"/>
            <a:ext cx="57150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2660" y="2467991"/>
            <a:ext cx="1003177" cy="6214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baseline="-25000" dirty="0" smtClean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43012" y="3969797"/>
            <a:ext cx="1003177" cy="6214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baseline="-25000" dirty="0" smtClean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3529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4179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</a:rPr>
              <a:t>Intermolecular </a:t>
            </a:r>
            <a:r>
              <a:rPr lang="en-US" sz="3600" i="1" dirty="0">
                <a:solidFill>
                  <a:srgbClr val="000000"/>
                </a:solidFill>
                <a:latin typeface="Arial" charset="0"/>
              </a:rPr>
              <a:t>versus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</a:rPr>
              <a:t>Intramolecular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3600" dirty="0">
                <a:solidFill>
                  <a:srgbClr val="000000"/>
                </a:solidFill>
                <a:latin typeface="Arial" charset="0"/>
              </a:rPr>
            </a:br>
            <a:r>
              <a:rPr lang="en-US" sz="360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3600" baseline="-250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2 Reactions</a:t>
            </a:r>
          </a:p>
        </p:txBody>
      </p:sp>
      <p:pic>
        <p:nvPicPr>
          <p:cNvPr id="491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0"/>
          <a:stretch>
            <a:fillRect/>
          </a:stretch>
        </p:blipFill>
        <p:spPr bwMode="auto">
          <a:xfrm>
            <a:off x="429919" y="2496448"/>
            <a:ext cx="8284163" cy="12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152026" y="4420479"/>
            <a:ext cx="6839949" cy="122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0" y="13453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400" dirty="0"/>
              <a:t>The Intramolecular Reaction is </a:t>
            </a:r>
            <a:r>
              <a:rPr lang="en-US" sz="3400" dirty="0" smtClean="0"/>
              <a:t>favored when a </a:t>
            </a:r>
            <a:r>
              <a:rPr lang="en-US" sz="3400" dirty="0"/>
              <a:t>Five- or Six-Membered Ring </a:t>
            </a:r>
            <a:r>
              <a:rPr lang="en-US" sz="3400" dirty="0" smtClean="0"/>
              <a:t>can be formed</a:t>
            </a:r>
            <a:endParaRPr lang="en-US" sz="3400" dirty="0"/>
          </a:p>
        </p:txBody>
      </p:sp>
      <p:pic>
        <p:nvPicPr>
          <p:cNvPr id="501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"/>
          <a:stretch>
            <a:fillRect/>
          </a:stretch>
        </p:blipFill>
        <p:spPr bwMode="auto">
          <a:xfrm>
            <a:off x="1767000" y="2304816"/>
            <a:ext cx="5610001" cy="356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0" y="86551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Alkyl Halides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undergo</a:t>
            </a:r>
            <a:endParaRPr lang="en-US" sz="3600" dirty="0"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Substitution and Elimination Reactions</a:t>
            </a:r>
          </a:p>
        </p:txBody>
      </p:sp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364088" y="3992371"/>
            <a:ext cx="80771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 an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elimination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reaction</a:t>
            </a:r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dirty="0">
              <a:ln>
                <a:solidFill>
                  <a:srgbClr val="000000"/>
                </a:solidFill>
              </a:ln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	a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halogen</a:t>
            </a:r>
            <a:r>
              <a:rPr lang="en-US" dirty="0">
                <a:ea typeface="ＭＳ Ｐゴシック" charset="0"/>
                <a:cs typeface="ＭＳ Ｐゴシック" charset="0"/>
              </a:rPr>
              <a:t> is removed from one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carbon and 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	a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hydrogen</a:t>
            </a:r>
            <a:r>
              <a:rPr lang="en-US" dirty="0">
                <a:ea typeface="ＭＳ Ｐゴシック" charset="0"/>
                <a:cs typeface="ＭＳ Ｐゴシック" charset="0"/>
              </a:rPr>
              <a:t> is removed from an adjacent carbon.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	a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double bond </a:t>
            </a:r>
            <a:r>
              <a:rPr lang="en-US" dirty="0">
                <a:ea typeface="ＭＳ Ｐゴシック" charset="0"/>
                <a:cs typeface="ＭＳ Ｐゴシック" charset="0"/>
              </a:rPr>
              <a:t>is formed between the two carbons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	from </a:t>
            </a:r>
            <a:r>
              <a:rPr lang="en-US" dirty="0">
                <a:ea typeface="ＭＳ Ｐゴシック" charset="0"/>
                <a:cs typeface="ＭＳ Ｐゴシック" charset="0"/>
              </a:rPr>
              <a:t>which the atoms were removed.</a:t>
            </a:r>
          </a:p>
        </p:txBody>
      </p:sp>
      <p:pic>
        <p:nvPicPr>
          <p:cNvPr id="51203" name="Picture 2" descr="X:\50622 IRDVD Bruice Organic Chemistry\Working Files 50622\JPEGS 50622\ch10\10_Pg444_Un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"/>
          <a:stretch>
            <a:fillRect/>
          </a:stretch>
        </p:blipFill>
        <p:spPr bwMode="auto">
          <a:xfrm>
            <a:off x="1193007" y="1788528"/>
            <a:ext cx="67579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0" y="34337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An E2 Reaction</a:t>
            </a:r>
          </a:p>
        </p:txBody>
      </p:sp>
      <p:pic>
        <p:nvPicPr>
          <p:cNvPr id="52226" name="Picture 2" descr="X:\50622 IRDVD Bruice Organic Chemistry\Working Files 50622\JPEGS 50622\ch10\10_Pg445_UnFigur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5"/>
          <a:stretch>
            <a:fillRect/>
          </a:stretch>
        </p:blipFill>
        <p:spPr bwMode="auto">
          <a:xfrm>
            <a:off x="2500313" y="4399564"/>
            <a:ext cx="4143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X:\50622 IRDVD Bruice Organic Chemistry\Working Files 50622\JPEGS 50622\ch10\10_Pg445_UnFigur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3"/>
          <a:stretch>
            <a:fillRect/>
          </a:stretch>
        </p:blipFill>
        <p:spPr bwMode="auto">
          <a:xfrm>
            <a:off x="838200" y="2843834"/>
            <a:ext cx="7467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0" y="3339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Mechanism for an E2 Reaction</a:t>
            </a:r>
          </a:p>
        </p:txBody>
      </p:sp>
      <p:pic>
        <p:nvPicPr>
          <p:cNvPr id="53250" name="Picture 4" descr="X:\50622 IRDVD Bruice Organic Chemistry\Working Files 50622\Lectures 50622\component\ch10\p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/>
          <a:stretch>
            <a:fillRect/>
          </a:stretch>
        </p:blipFill>
        <p:spPr bwMode="auto">
          <a:xfrm>
            <a:off x="533871" y="2897777"/>
            <a:ext cx="8076259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80385"/>
            <a:ext cx="9153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 Because Group </a:t>
            </a:r>
            <a:r>
              <a:rPr lang="en-US" sz="3600" dirty="0" smtClean="0"/>
              <a:t>III </a:t>
            </a:r>
            <a:r>
              <a:rPr lang="en-US" sz="3600" dirty="0"/>
              <a:t>Compounds </a:t>
            </a:r>
            <a:r>
              <a:rPr lang="en-US" sz="3600" dirty="0" smtClean="0"/>
              <a:t>are</a:t>
            </a:r>
          </a:p>
          <a:p>
            <a:pPr algn="ctr" eaLnBrk="1" hangingPunct="1"/>
            <a:r>
              <a:rPr lang="en-US" sz="3600" dirty="0" smtClean="0"/>
              <a:t>Electrophiles, they react </a:t>
            </a:r>
            <a:r>
              <a:rPr lang="en-US" sz="3600" dirty="0"/>
              <a:t>with </a:t>
            </a:r>
            <a:r>
              <a:rPr lang="en-US" sz="3600" dirty="0" smtClean="0"/>
              <a:t>Nucleophiles</a:t>
            </a:r>
            <a:endParaRPr lang="en-US" sz="3600" dirty="0"/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15195" y="3982440"/>
            <a:ext cx="86039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Substitution reaction</a:t>
            </a:r>
            <a:r>
              <a:rPr lang="en-US" dirty="0"/>
              <a:t>—the electronegative group </a:t>
            </a:r>
            <a:r>
              <a:rPr lang="en-US" dirty="0">
                <a:solidFill>
                  <a:srgbClr val="136F00"/>
                </a:solidFill>
              </a:rPr>
              <a:t>is replaced </a:t>
            </a:r>
            <a:r>
              <a:rPr lang="en-US" dirty="0"/>
              <a:t>by another group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Elimination reaction</a:t>
            </a:r>
            <a:r>
              <a:rPr lang="en-US" dirty="0"/>
              <a:t>—the electronegative group </a:t>
            </a:r>
            <a:r>
              <a:rPr lang="en-US" dirty="0">
                <a:solidFill>
                  <a:srgbClr val="136F00"/>
                </a:solidFill>
              </a:rPr>
              <a:t>is eliminated </a:t>
            </a:r>
            <a:r>
              <a:rPr lang="en-US" dirty="0"/>
              <a:t>along with a hydrogen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5"/>
          <a:stretch>
            <a:fillRect/>
          </a:stretch>
        </p:blipFill>
        <p:spPr bwMode="auto">
          <a:xfrm>
            <a:off x="396993" y="2176574"/>
            <a:ext cx="8350015" cy="167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0" y="7714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The Halogen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comes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off the Alpha Carbon;</a:t>
            </a:r>
          </a:p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the Hydrogen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comes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off the Beta Carbon</a:t>
            </a:r>
          </a:p>
        </p:txBody>
      </p:sp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562977" y="4620012"/>
            <a:ext cx="401804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136F00"/>
                </a:solidFill>
                <a:ea typeface="ＭＳ Ｐゴシック" charset="0"/>
                <a:cs typeface="ＭＳ Ｐゴシック" charset="0"/>
              </a:rPr>
              <a:t>dehydrohalogenation</a:t>
            </a:r>
          </a:p>
        </p:txBody>
      </p:sp>
      <p:pic>
        <p:nvPicPr>
          <p:cNvPr id="54275" name="Picture 2" descr="X:\50622 IRDVD Bruice Organic Chemistry\Working Files 50622\JPEGS 50622\ch10\10_Pg446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1"/>
          <a:stretch>
            <a:fillRect/>
          </a:stretch>
        </p:blipFill>
        <p:spPr bwMode="auto">
          <a:xfrm>
            <a:off x="742245" y="2673252"/>
            <a:ext cx="7659511" cy="184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0" y="352779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An E1 Reaction</a:t>
            </a:r>
          </a:p>
        </p:txBody>
      </p:sp>
      <p:pic>
        <p:nvPicPr>
          <p:cNvPr id="55298" name="Picture 8" descr="X:\50622 IRDVD Bruice Organic Chemistry\Working Files 50622\JPEGS 50622\ch10\10_Pg452_UnFigur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1"/>
          <a:stretch>
            <a:fillRect/>
          </a:stretch>
        </p:blipFill>
        <p:spPr bwMode="auto">
          <a:xfrm>
            <a:off x="481660" y="2860117"/>
            <a:ext cx="8180681" cy="150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7" descr="X:\50622 IRDVD Bruice Organic Chemistry\Working Files 50622\JPEGS 50622\ch10\10_Pg452_UnFigur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6"/>
          <a:stretch>
            <a:fillRect/>
          </a:stretch>
        </p:blipFill>
        <p:spPr bwMode="auto">
          <a:xfrm>
            <a:off x="2657475" y="4476772"/>
            <a:ext cx="3829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0" y="33996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The Mechanism for an E1 Reaction</a:t>
            </a:r>
          </a:p>
        </p:txBody>
      </p:sp>
      <p:pic>
        <p:nvPicPr>
          <p:cNvPr id="56322" name="Picture 4" descr="X:\50622 IRDVD Bruice Organic Chemistry\Working Files 50622\Lectures 50622\component\ch10\p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>
            <a:fillRect/>
          </a:stretch>
        </p:blipFill>
        <p:spPr bwMode="auto">
          <a:xfrm>
            <a:off x="469871" y="2947518"/>
            <a:ext cx="8204258" cy="21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0" y="381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An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E2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Reaction is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Regioselective</a:t>
            </a:r>
          </a:p>
        </p:txBody>
      </p:sp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422803" y="3923586"/>
            <a:ext cx="82942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major product </a:t>
            </a:r>
            <a:r>
              <a:rPr lang="en-US" dirty="0">
                <a:ea typeface="ＭＳ Ｐゴシック" charset="0"/>
                <a:cs typeface="ＭＳ Ｐゴシック" charset="0"/>
              </a:rPr>
              <a:t>is 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most stable </a:t>
            </a:r>
            <a:r>
              <a:rPr lang="en-US" dirty="0">
                <a:ea typeface="ＭＳ Ｐゴシック" charset="0"/>
                <a:cs typeface="ＭＳ Ｐゴシック" charset="0"/>
              </a:rPr>
              <a:t>alkene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most stable alkene </a:t>
            </a:r>
            <a:r>
              <a:rPr lang="en-US" dirty="0">
                <a:ea typeface="ＭＳ Ｐゴシック" charset="0"/>
                <a:cs typeface="ＭＳ Ｐゴシック" charset="0"/>
              </a:rPr>
              <a:t>is (generally) obtained by removing a hydrogen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from </a:t>
            </a:r>
            <a:r>
              <a:rPr lang="en-US" dirty="0">
                <a:ea typeface="ＭＳ Ｐゴシック" charset="0"/>
                <a:cs typeface="ＭＳ Ｐゴシック" charset="0"/>
              </a:rPr>
              <a:t>the beta carbon that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is bonded </a:t>
            </a:r>
            <a:r>
              <a:rPr lang="en-US" dirty="0">
                <a:ea typeface="ＭＳ Ｐゴシック" charset="0"/>
                <a:cs typeface="ＭＳ Ｐゴシック" charset="0"/>
              </a:rPr>
              <a:t>to 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fewest hydrogens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2" descr="X:\50622 IRDVD Bruice Organic Chemistry\Working Files 50622\JPEGS 50622\ch10\10_Pg447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"/>
          <a:stretch>
            <a:fillRect/>
          </a:stretch>
        </p:blipFill>
        <p:spPr bwMode="auto">
          <a:xfrm>
            <a:off x="425215" y="2370616"/>
            <a:ext cx="8293570" cy="14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4179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Alkene-Like Transition State</a:t>
            </a:r>
          </a:p>
        </p:txBody>
      </p:sp>
      <p:pic>
        <p:nvPicPr>
          <p:cNvPr id="58370" name="Picture 5" descr="X:\50622 IRDVD Bruice Organic Chemistry\Working Files 50622\JPEGS 50622\ch10\10_Pg447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3"/>
          <a:stretch>
            <a:fillRect/>
          </a:stretch>
        </p:blipFill>
        <p:spPr bwMode="auto">
          <a:xfrm>
            <a:off x="825971" y="2333951"/>
            <a:ext cx="7492059" cy="348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0" y="83312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more stable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Alkene</a:t>
            </a:r>
          </a:p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h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as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more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table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Transition State</a:t>
            </a:r>
          </a:p>
        </p:txBody>
      </p:sp>
      <p:pic>
        <p:nvPicPr>
          <p:cNvPr id="59394" name="Picture 5" descr="X:\50622 IRDVD Bruice Organic Chemistry\Working Files 50622\JPEGS 50622\ch10\10_0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"/>
          <a:stretch>
            <a:fillRect/>
          </a:stretch>
        </p:blipFill>
        <p:spPr bwMode="auto">
          <a:xfrm>
            <a:off x="1144117" y="2405992"/>
            <a:ext cx="6855766" cy="33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0" y="34337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More 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Regioselective E2 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Reactions</a:t>
            </a:r>
          </a:p>
        </p:txBody>
      </p:sp>
      <p:pic>
        <p:nvPicPr>
          <p:cNvPr id="60418" name="Picture 8" descr="X:\50622 IRDVD Bruice Organic Chemistry\Working Files 50622\JPEGS 50622\ch10\10_Pg448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1"/>
          <a:stretch>
            <a:fillRect/>
          </a:stretch>
        </p:blipFill>
        <p:spPr bwMode="auto">
          <a:xfrm>
            <a:off x="431006" y="2286000"/>
            <a:ext cx="82819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7" descr="X:\50622 IRDVD Bruice Organic Chemistry\Working Files 50622\JPEGS 50622\ch10\10_Pg448_UnFigur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7"/>
          <a:stretch>
            <a:fillRect/>
          </a:stretch>
        </p:blipFill>
        <p:spPr bwMode="auto">
          <a:xfrm>
            <a:off x="600869" y="4175018"/>
            <a:ext cx="79422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0" y="31515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An E1 Reaction is </a:t>
            </a:r>
            <a:r>
              <a:rPr lang="en-US" sz="4000" dirty="0" err="1">
                <a:ea typeface="ＭＳ Ｐゴシック" charset="0"/>
                <a:cs typeface="ＭＳ Ｐゴシック" charset="0"/>
              </a:rPr>
              <a:t>Regioselective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376296" y="3859801"/>
            <a:ext cx="83914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major product </a:t>
            </a:r>
            <a:r>
              <a:rPr lang="en-US" dirty="0">
                <a:ea typeface="ＭＳ Ｐゴシック" charset="0"/>
                <a:cs typeface="ＭＳ Ｐゴシック" charset="0"/>
              </a:rPr>
              <a:t>is 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more stable alkene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most stable alkene </a:t>
            </a:r>
            <a:r>
              <a:rPr lang="en-US" dirty="0">
                <a:ea typeface="ＭＳ Ｐゴシック" charset="0"/>
                <a:cs typeface="ＭＳ Ｐゴシック" charset="0"/>
              </a:rPr>
              <a:t>is obtained by removing a hydrogen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from </a:t>
            </a:r>
            <a:r>
              <a:rPr lang="en-US" dirty="0">
                <a:ea typeface="ＭＳ Ｐゴシック" charset="0"/>
                <a:cs typeface="ＭＳ Ｐゴシック" charset="0"/>
              </a:rPr>
              <a:t>the beta carbon that is bonded to 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fewest hydrogens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1444" name="Picture 7" descr="X:\50622 IRDVD Bruice Organic Chemistry\Working Files 50622\JPEGS 50622\ch10\10_Pg453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1"/>
          <a:stretch>
            <a:fillRect/>
          </a:stretch>
        </p:blipFill>
        <p:spPr bwMode="auto">
          <a:xfrm>
            <a:off x="376120" y="2459502"/>
            <a:ext cx="8391760" cy="124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772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more stable </a:t>
            </a:r>
            <a:r>
              <a:rPr 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Alkene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major product</a:t>
            </a: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66" name="Picture 5" descr="X:\50622 IRDVD Bruice Organic Chemistry\Working Files 50622\JPEGS 50622\ch10\10_02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8"/>
          <a:stretch>
            <a:fillRect/>
          </a:stretch>
        </p:blipFill>
        <p:spPr bwMode="auto">
          <a:xfrm>
            <a:off x="537252" y="2287956"/>
            <a:ext cx="8069497" cy="35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/>
          <p:cNvSpPr txBox="1">
            <a:spLocks noChangeArrowheads="1"/>
          </p:cNvSpPr>
          <p:nvPr/>
        </p:nvSpPr>
        <p:spPr bwMode="auto">
          <a:xfrm>
            <a:off x="0" y="9409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Both E2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and E1 Reactions </a:t>
            </a:r>
            <a:endParaRPr lang="en-US" sz="3600" dirty="0" smtClean="0"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are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Regioselective</a:t>
            </a:r>
          </a:p>
        </p:txBody>
      </p:sp>
      <p:pic>
        <p:nvPicPr>
          <p:cNvPr id="63490" name="Picture 6" descr="X:\50622 IRDVD Bruice Organic Chemistry\Working Files 50622\JPEGS 50622\ch10\10_Pg458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>
            <a:fillRect/>
          </a:stretch>
        </p:blipFill>
        <p:spPr bwMode="auto">
          <a:xfrm>
            <a:off x="304800" y="2215796"/>
            <a:ext cx="85344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7" descr="X:\50622 IRDVD Bruice Organic Chemistry\Working Files 50622\JPEGS 50622\ch10\10_Pg458_UnFigur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1"/>
          <a:stretch>
            <a:fillRect/>
          </a:stretch>
        </p:blipFill>
        <p:spPr bwMode="auto">
          <a:xfrm>
            <a:off x="304800" y="4161149"/>
            <a:ext cx="85344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0" y="34337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Alkyl Halides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60166" y="3849400"/>
            <a:ext cx="84926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This chapter discusses the </a:t>
            </a:r>
            <a:r>
              <a:rPr lang="en-US" dirty="0">
                <a:solidFill>
                  <a:srgbClr val="FF0000"/>
                </a:solidFill>
              </a:rPr>
              <a:t>substitution reactions </a:t>
            </a:r>
            <a:r>
              <a:rPr lang="en-US" dirty="0" smtClean="0"/>
              <a:t>of </a:t>
            </a:r>
            <a:r>
              <a:rPr lang="en-US" dirty="0">
                <a:solidFill>
                  <a:srgbClr val="FF0000"/>
                </a:solidFill>
              </a:rPr>
              <a:t>alkyl halides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Alkyl halides have </a:t>
            </a:r>
            <a:r>
              <a:rPr lang="en-US" dirty="0">
                <a:solidFill>
                  <a:srgbClr val="008000"/>
                </a:solidFill>
              </a:rPr>
              <a:t>good leaving groups</a:t>
            </a:r>
            <a:r>
              <a:rPr lang="en-US" dirty="0"/>
              <a:t>.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4"/>
          <a:stretch>
            <a:fillRect/>
          </a:stretch>
        </p:blipFill>
        <p:spPr bwMode="auto">
          <a:xfrm>
            <a:off x="370858" y="2729244"/>
            <a:ext cx="8402284" cy="101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0" y="8938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E2 and E1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Reactions</a:t>
            </a:r>
          </a:p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are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Stereoselective</a:t>
            </a:r>
          </a:p>
        </p:txBody>
      </p:sp>
      <p:pic>
        <p:nvPicPr>
          <p:cNvPr id="2" name="Picture 1" descr="Screen Shot 2015-06-04 at 11.2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79" y="3818446"/>
            <a:ext cx="1839230" cy="2634074"/>
          </a:xfrm>
          <a:prstGeom prst="rect">
            <a:avLst/>
          </a:prstGeom>
        </p:spPr>
      </p:pic>
      <p:pic>
        <p:nvPicPr>
          <p:cNvPr id="3" name="Picture 2" descr="Screen Shot 2015-06-04 at 11.27.41 AM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2" y="3818973"/>
            <a:ext cx="2280601" cy="2633021"/>
          </a:xfrm>
          <a:prstGeom prst="rect">
            <a:avLst/>
          </a:prstGeom>
        </p:spPr>
      </p:pic>
      <p:pic>
        <p:nvPicPr>
          <p:cNvPr id="4" name="Picture 3" descr="Screen Shot 2015-06-04 at 11.27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07" y="1761931"/>
            <a:ext cx="5823186" cy="191362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0" y="8938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E2 and E1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Reactions</a:t>
            </a:r>
          </a:p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are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Stereoselective</a:t>
            </a:r>
          </a:p>
        </p:txBody>
      </p:sp>
      <p:pic>
        <p:nvPicPr>
          <p:cNvPr id="2" name="Picture 1" descr="Screen Shot 2015-06-04 at 11.3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9" y="3162400"/>
            <a:ext cx="8334963" cy="183035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1"/>
          <p:cNvSpPr txBox="1">
            <a:spLocks noChangeArrowheads="1"/>
          </p:cNvSpPr>
          <p:nvPr/>
        </p:nvSpPr>
        <p:spPr bwMode="auto">
          <a:xfrm>
            <a:off x="0" y="8938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E2 and E1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Reactions</a:t>
            </a:r>
          </a:p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are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Stereoselective</a:t>
            </a:r>
          </a:p>
        </p:txBody>
      </p:sp>
      <p:pic>
        <p:nvPicPr>
          <p:cNvPr id="2" name="Picture 1" descr="Screen Shot 2015-06-04 at 11.3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2" y="2889682"/>
            <a:ext cx="7667037" cy="225649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0" y="11477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Relative Reactivities of Alkyl </a:t>
            </a:r>
            <a:r>
              <a:rPr lang="en-US" sz="3600" dirty="0" smtClean="0">
                <a:solidFill>
                  <a:srgbClr val="000000"/>
                </a:solidFill>
              </a:rPr>
              <a:t>Halides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in </a:t>
            </a:r>
            <a:r>
              <a:rPr lang="en-US" sz="3600" dirty="0">
                <a:solidFill>
                  <a:srgbClr val="000000"/>
                </a:solidFill>
              </a:rPr>
              <a:t>an E2 Reaction</a:t>
            </a:r>
          </a:p>
        </p:txBody>
      </p:sp>
      <p:pic>
        <p:nvPicPr>
          <p:cNvPr id="67586" name="Picture 5" descr="X:\50622 IRDVD Bruice Organic Chemistry\Working Files 50622\JPEGS 50622\ch10\10_Pg448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"/>
          <a:stretch>
            <a:fillRect/>
          </a:stretch>
        </p:blipFill>
        <p:spPr bwMode="auto">
          <a:xfrm>
            <a:off x="781668" y="2590521"/>
            <a:ext cx="7580665" cy="295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1"/>
          <p:cNvSpPr txBox="1">
            <a:spLocks noChangeArrowheads="1"/>
          </p:cNvSpPr>
          <p:nvPr/>
        </p:nvSpPr>
        <p:spPr bwMode="auto">
          <a:xfrm>
            <a:off x="0" y="9108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Does a Tertiary Alkyl Halide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undergo </a:t>
            </a:r>
            <a:endParaRPr lang="en-US" sz="3600" dirty="0"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36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2/E2 or S</a:t>
            </a:r>
            <a:r>
              <a:rPr lang="en-US" sz="36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1/E1 Reactions?</a:t>
            </a:r>
          </a:p>
        </p:txBody>
      </p:sp>
      <p:pic>
        <p:nvPicPr>
          <p:cNvPr id="2" name="Picture 1" descr="Screen Shot 2015-06-04 at 11.3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9" y="3395524"/>
            <a:ext cx="8410222" cy="119675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1"/>
          <p:cNvSpPr txBox="1">
            <a:spLocks noChangeArrowheads="1"/>
          </p:cNvSpPr>
          <p:nvPr/>
        </p:nvSpPr>
        <p:spPr bwMode="auto">
          <a:xfrm>
            <a:off x="82550" y="89383"/>
            <a:ext cx="8978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Competition b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etween</a:t>
            </a:r>
          </a:p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Substitution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and Elimination</a:t>
            </a:r>
          </a:p>
        </p:txBody>
      </p:sp>
      <p:pic>
        <p:nvPicPr>
          <p:cNvPr id="71682" name="Picture 6" descr="X:\50622 IRDVD Bruice Organic Chemistry\Working Files 50622\JPEGS 50622\ch10\10_Pg467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>
            <a:fillRect/>
          </a:stretch>
        </p:blipFill>
        <p:spPr bwMode="auto">
          <a:xfrm>
            <a:off x="465961" y="2107139"/>
            <a:ext cx="8212079" cy="302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7" descr="X:\50622 IRDVD Bruice Organic Chemistry\Working Files 50622\Visual PPT 50622\Component\ch10_crop\10_Pg467_UnFigur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278502"/>
            <a:ext cx="780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334"/>
            <a:ext cx="9144000" cy="1284287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Under S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2/E2 c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onditions, a Primary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Alkyl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Halide</a:t>
            </a:r>
            <a:b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forms primarily a Substitution Product</a:t>
            </a:r>
            <a:endParaRPr lang="en-U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6-04 at 11.3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3" y="3093028"/>
            <a:ext cx="8349074" cy="168875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1"/>
          <p:cNvSpPr txBox="1">
            <a:spLocks noChangeArrowheads="1"/>
          </p:cNvSpPr>
          <p:nvPr/>
        </p:nvSpPr>
        <p:spPr bwMode="auto">
          <a:xfrm>
            <a:off x="0" y="144382"/>
            <a:ext cx="9144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100" dirty="0">
                <a:ea typeface="ＭＳ Ｐゴシック" charset="0"/>
                <a:cs typeface="ＭＳ Ｐゴシック" charset="0"/>
              </a:rPr>
              <a:t>Under S</a:t>
            </a:r>
            <a:r>
              <a:rPr lang="en-US" sz="31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3100" dirty="0">
                <a:ea typeface="ＭＳ Ｐゴシック" charset="0"/>
                <a:cs typeface="ＭＳ Ｐゴシック" charset="0"/>
              </a:rPr>
              <a:t>2/E2 </a:t>
            </a:r>
            <a:r>
              <a:rPr lang="en-US" sz="3100" dirty="0" smtClean="0">
                <a:ea typeface="ＭＳ Ｐゴシック" charset="0"/>
                <a:cs typeface="ＭＳ Ｐゴシック" charset="0"/>
              </a:rPr>
              <a:t>conditions</a:t>
            </a:r>
            <a:r>
              <a:rPr lang="en-US" sz="31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100" dirty="0" smtClean="0">
                <a:ea typeface="ＭＳ Ｐゴシック" charset="0"/>
                <a:cs typeface="ＭＳ Ｐゴシック" charset="0"/>
              </a:rPr>
              <a:t>a Secondary Alkyl Halide forms </a:t>
            </a:r>
            <a:r>
              <a:rPr lang="en-US" sz="3100" dirty="0">
                <a:ea typeface="ＭＳ Ｐゴシック" charset="0"/>
                <a:cs typeface="ＭＳ Ｐゴシック" charset="0"/>
              </a:rPr>
              <a:t>Substitution and </a:t>
            </a:r>
            <a:r>
              <a:rPr lang="en-US" sz="3100" dirty="0" smtClean="0">
                <a:ea typeface="ＭＳ Ｐゴシック" charset="0"/>
                <a:cs typeface="ＭＳ Ｐゴシック" charset="0"/>
              </a:rPr>
              <a:t>Elimination Products</a:t>
            </a:r>
            <a:endParaRPr lang="en-US" sz="31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TextBox 4"/>
          <p:cNvSpPr txBox="1">
            <a:spLocks noChangeArrowheads="1"/>
          </p:cNvSpPr>
          <p:nvPr/>
        </p:nvSpPr>
        <p:spPr bwMode="auto">
          <a:xfrm>
            <a:off x="1685925" y="4387837"/>
            <a:ext cx="57721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Substitution</a:t>
            </a:r>
            <a:r>
              <a:rPr lang="en-US" dirty="0">
                <a:ea typeface="ＭＳ Ｐゴシック" charset="0"/>
                <a:cs typeface="ＭＳ Ｐゴシック" charset="0"/>
              </a:rPr>
              <a:t> is favored by a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weak base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algn="ctr"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Elimination</a:t>
            </a:r>
            <a:r>
              <a:rPr lang="en-US" dirty="0">
                <a:ea typeface="ＭＳ Ｐゴシック" charset="0"/>
                <a:cs typeface="ＭＳ Ｐゴシック" charset="0"/>
              </a:rPr>
              <a:t> is favored by a </a:t>
            </a: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strong base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2" name="Picture 1" descr="Screen Shot 2015-06-04 at 11.3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7" y="2467224"/>
            <a:ext cx="8391407" cy="179266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Box 1"/>
          <p:cNvSpPr txBox="1">
            <a:spLocks noChangeArrowheads="1"/>
          </p:cNvSpPr>
          <p:nvPr/>
        </p:nvSpPr>
        <p:spPr bwMode="auto">
          <a:xfrm>
            <a:off x="0" y="14211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Under S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2/E2 c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onditions, a Tertiary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Alkyl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Halide </a:t>
            </a:r>
          </a:p>
          <a:p>
            <a:pPr algn="ctr" eaLnBrk="1" hangingPunct="1"/>
            <a:r>
              <a:rPr lang="en-US" sz="3200" dirty="0" smtClean="0">
                <a:ea typeface="ＭＳ Ｐゴシック" charset="0"/>
                <a:cs typeface="ＭＳ Ｐゴシック" charset="0"/>
              </a:rPr>
              <a:t>forms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o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nly an Elimination Product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6-04 at 11.3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6" y="2770344"/>
            <a:ext cx="8494889" cy="255688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"/>
          <p:cNvSpPr txBox="1">
            <a:spLocks noChangeArrowheads="1"/>
          </p:cNvSpPr>
          <p:nvPr/>
        </p:nvSpPr>
        <p:spPr bwMode="auto">
          <a:xfrm>
            <a:off x="0" y="133586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Under S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1/E1 c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onditions, a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Tertiary Alkyl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Halide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f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orms Substitution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Elimination Products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75778" name="Picture 5" descr="X:\50622 IRDVD Bruice Organic Chemistry\Working Files 50622\JPEGS 50622\ch10\10_Pg469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>
            <a:fillRect/>
          </a:stretch>
        </p:blipFill>
        <p:spPr bwMode="auto">
          <a:xfrm>
            <a:off x="418924" y="2643678"/>
            <a:ext cx="8306153" cy="292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0" y="314207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 smtClean="0"/>
              <a:t>The S</a:t>
            </a:r>
            <a:r>
              <a:rPr lang="en-US" sz="4000" baseline="-25000" dirty="0" smtClean="0"/>
              <a:t>N</a:t>
            </a:r>
            <a:r>
              <a:rPr lang="en-US" sz="4000" dirty="0" smtClean="0"/>
              <a:t>2 </a:t>
            </a:r>
            <a:r>
              <a:rPr lang="en-US" sz="4000" dirty="0"/>
              <a:t>Reaction</a:t>
            </a:r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27560" y="4057887"/>
            <a:ext cx="850737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/>
              <a:t>The substitution reaction is more </a:t>
            </a:r>
            <a:r>
              <a:rPr lang="en-US" dirty="0"/>
              <a:t>precisely called </a:t>
            </a:r>
            <a:r>
              <a:rPr lang="en-US" dirty="0" smtClean="0"/>
              <a:t>a </a:t>
            </a:r>
            <a:r>
              <a:rPr lang="en-US" dirty="0" err="1" smtClean="0">
                <a:solidFill>
                  <a:srgbClr val="008000"/>
                </a:solidFill>
              </a:rPr>
              <a:t>nucleophilic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substitution reaction </a:t>
            </a:r>
            <a:r>
              <a:rPr lang="en-US" dirty="0" smtClean="0"/>
              <a:t>because </a:t>
            </a:r>
            <a:r>
              <a:rPr lang="en-US" dirty="0"/>
              <a:t>the atom replacing the halogen is a </a:t>
            </a:r>
            <a:r>
              <a:rPr lang="en-US" dirty="0">
                <a:solidFill>
                  <a:srgbClr val="008000"/>
                </a:solidFill>
              </a:rPr>
              <a:t>nucleophile</a:t>
            </a:r>
            <a:r>
              <a:rPr lang="en-US" dirty="0"/>
              <a:t>.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5"/>
          <a:stretch>
            <a:fillRect/>
          </a:stretch>
        </p:blipFill>
        <p:spPr bwMode="auto">
          <a:xfrm>
            <a:off x="528697" y="3024450"/>
            <a:ext cx="8086607" cy="9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1"/>
          <p:cNvSpPr txBox="1">
            <a:spLocks noChangeArrowheads="1"/>
          </p:cNvSpPr>
          <p:nvPr/>
        </p:nvSpPr>
        <p:spPr bwMode="auto">
          <a:xfrm>
            <a:off x="0" y="9595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Tertiary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(S</a:t>
            </a:r>
            <a:r>
              <a:rPr lang="en-US" sz="36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1/E1): Substitution is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Favored</a:t>
            </a:r>
            <a:endParaRPr lang="en-US" sz="3600" dirty="0"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Tertiary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(S</a:t>
            </a:r>
            <a:r>
              <a:rPr lang="en-US" sz="36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2/E2): Only Elimination</a:t>
            </a:r>
          </a:p>
        </p:txBody>
      </p:sp>
      <p:pic>
        <p:nvPicPr>
          <p:cNvPr id="76802" name="Picture 5" descr="X:\50622 IRDVD Bruice Organic Chemistry\Working Files 50622\JPEGS 50622\ch10\10_Pg469_UnFigur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9"/>
          <a:stretch>
            <a:fillRect/>
          </a:stretch>
        </p:blipFill>
        <p:spPr bwMode="auto">
          <a:xfrm>
            <a:off x="537310" y="2358516"/>
            <a:ext cx="8069380" cy="328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Summary of the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products obtained from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Substitution and Elimination Reactions</a:t>
            </a:r>
          </a:p>
        </p:txBody>
      </p:sp>
      <p:pic>
        <p:nvPicPr>
          <p:cNvPr id="2" name="Picture 1" descr="Screen Shot 2015-06-04 at 11.4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3" y="2831959"/>
            <a:ext cx="8400815" cy="245553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23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Arial" charset="0"/>
              </a:rPr>
              <a:t>Solvation</a:t>
            </a:r>
          </a:p>
        </p:txBody>
      </p:sp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486371" y="5828734"/>
            <a:ext cx="6171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 smtClean="0"/>
              <a:t>Polar solvents </a:t>
            </a:r>
            <a:r>
              <a:rPr lang="en-US" dirty="0" smtClean="0">
                <a:solidFill>
                  <a:srgbClr val="FF0000"/>
                </a:solidFill>
              </a:rPr>
              <a:t>stabilize charged species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88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>
            <a:fillRect/>
          </a:stretch>
        </p:blipFill>
        <p:spPr bwMode="auto">
          <a:xfrm>
            <a:off x="1664053" y="1931477"/>
            <a:ext cx="5815894" cy="379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3175" y="81792"/>
            <a:ext cx="9140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smtClean="0"/>
              <a:t>If </a:t>
            </a:r>
            <a:r>
              <a:rPr lang="en-US" sz="3600" dirty="0"/>
              <a:t>a</a:t>
            </a:r>
            <a:r>
              <a:rPr lang="en-US" sz="3600" dirty="0" smtClean="0"/>
              <a:t> reactant </a:t>
            </a:r>
            <a:r>
              <a:rPr lang="en-US" sz="3600" dirty="0"/>
              <a:t>is </a:t>
            </a:r>
            <a:r>
              <a:rPr lang="en-US" sz="3600" dirty="0" smtClean="0"/>
              <a:t>charged, increasing the polarity </a:t>
            </a:r>
            <a:r>
              <a:rPr lang="en-US" sz="3600" dirty="0"/>
              <a:t>of the </a:t>
            </a:r>
            <a:r>
              <a:rPr lang="en-US" sz="3600" dirty="0" smtClean="0"/>
              <a:t>solvent </a:t>
            </a:r>
            <a:r>
              <a:rPr lang="en-US" sz="3600" dirty="0"/>
              <a:t>d</a:t>
            </a:r>
            <a:r>
              <a:rPr lang="en-US" sz="3600" dirty="0" smtClean="0"/>
              <a:t>ecreases </a:t>
            </a:r>
            <a:r>
              <a:rPr lang="en-US" sz="3600" dirty="0"/>
              <a:t>the Rate</a:t>
            </a:r>
          </a:p>
        </p:txBody>
      </p:sp>
      <p:pic>
        <p:nvPicPr>
          <p:cNvPr id="798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1859345" y="1942053"/>
            <a:ext cx="5425310" cy="43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1767691" y="1825046"/>
            <a:ext cx="5608618" cy="446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0" y="7788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If the </a:t>
            </a:r>
            <a:r>
              <a:rPr lang="en-US" sz="3600" dirty="0" smtClean="0"/>
              <a:t>reactants </a:t>
            </a:r>
            <a:r>
              <a:rPr lang="en-US" sz="3600" dirty="0"/>
              <a:t>are </a:t>
            </a:r>
            <a:r>
              <a:rPr lang="en-US" sz="3600" dirty="0" smtClean="0"/>
              <a:t>neutral, increasing </a:t>
            </a:r>
            <a:r>
              <a:rPr lang="en-US" sz="3600" dirty="0"/>
              <a:t>the </a:t>
            </a:r>
            <a:r>
              <a:rPr lang="en-US" sz="3600" dirty="0" smtClean="0"/>
              <a:t>polarity </a:t>
            </a:r>
            <a:r>
              <a:rPr lang="en-US" sz="3600" dirty="0"/>
              <a:t>of the </a:t>
            </a:r>
            <a:r>
              <a:rPr lang="en-US" sz="3600" dirty="0" smtClean="0"/>
              <a:t>solvent increases </a:t>
            </a:r>
            <a:r>
              <a:rPr lang="en-US" sz="3600" dirty="0"/>
              <a:t>the </a:t>
            </a:r>
            <a:r>
              <a:rPr lang="en-US" sz="3600" dirty="0" smtClean="0"/>
              <a:t>Rate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1"/>
          <p:cNvSpPr txBox="1">
            <a:spLocks noChangeArrowheads="1"/>
          </p:cNvSpPr>
          <p:nvPr/>
        </p:nvSpPr>
        <p:spPr bwMode="auto">
          <a:xfrm>
            <a:off x="18814" y="96394"/>
            <a:ext cx="912518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400" dirty="0"/>
              <a:t>How </a:t>
            </a:r>
            <a:r>
              <a:rPr lang="en-US" sz="3400" dirty="0" smtClean="0"/>
              <a:t>a </a:t>
            </a:r>
            <a:r>
              <a:rPr lang="en-US" sz="3400" dirty="0"/>
              <a:t>s</a:t>
            </a:r>
            <a:r>
              <a:rPr lang="en-US" sz="3400" dirty="0" smtClean="0"/>
              <a:t>olvent affects </a:t>
            </a:r>
            <a:r>
              <a:rPr lang="en-US" sz="3400" dirty="0"/>
              <a:t>the Rate of </a:t>
            </a:r>
            <a:r>
              <a:rPr lang="en-US" sz="3400" dirty="0" smtClean="0"/>
              <a:t>a Reaction </a:t>
            </a:r>
            <a:r>
              <a:rPr lang="en-US" sz="3400" dirty="0"/>
              <a:t>t</a:t>
            </a:r>
            <a:r>
              <a:rPr lang="en-US" sz="3400" dirty="0" smtClean="0"/>
              <a:t>hat does </a:t>
            </a:r>
            <a:r>
              <a:rPr lang="en-US" sz="3400" dirty="0"/>
              <a:t>n</a:t>
            </a:r>
            <a:r>
              <a:rPr lang="en-US" sz="3400" dirty="0" smtClean="0"/>
              <a:t>ot have a Charged Reactant</a:t>
            </a:r>
            <a:endParaRPr lang="en-US" sz="3400" dirty="0"/>
          </a:p>
        </p:txBody>
      </p:sp>
      <p:sp>
        <p:nvSpPr>
          <p:cNvPr id="81922" name="TextBox 4"/>
          <p:cNvSpPr txBox="1">
            <a:spLocks noChangeArrowheads="1"/>
          </p:cNvSpPr>
          <p:nvPr/>
        </p:nvSpPr>
        <p:spPr bwMode="auto">
          <a:xfrm>
            <a:off x="242061" y="3890640"/>
            <a:ext cx="85162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If a </a:t>
            </a:r>
            <a:r>
              <a:rPr lang="en-US" dirty="0">
                <a:solidFill>
                  <a:srgbClr val="FF0000"/>
                </a:solidFill>
              </a:rPr>
              <a:t>reactant</a:t>
            </a:r>
            <a:r>
              <a:rPr lang="en-US" dirty="0"/>
              <a:t> </a:t>
            </a:r>
            <a:r>
              <a:rPr lang="en-US" dirty="0" smtClean="0"/>
              <a:t>is not </a:t>
            </a:r>
            <a:r>
              <a:rPr lang="en-US" dirty="0">
                <a:solidFill>
                  <a:srgbClr val="FF0000"/>
                </a:solidFill>
              </a:rPr>
              <a:t>charged</a:t>
            </a:r>
            <a:r>
              <a:rPr lang="en-US" dirty="0"/>
              <a:t>: </a:t>
            </a:r>
          </a:p>
          <a:p>
            <a:pPr eaLnBrk="1" hangingPunct="1"/>
            <a:r>
              <a:rPr lang="en-US" u="sng" dirty="0">
                <a:solidFill>
                  <a:srgbClr val="FF0000"/>
                </a:solidFill>
              </a:rPr>
              <a:t>the charge on the transition </a:t>
            </a:r>
            <a:r>
              <a:rPr lang="en-US" u="sng" dirty="0" smtClean="0">
                <a:solidFill>
                  <a:srgbClr val="FF0000"/>
                </a:solidFill>
              </a:rPr>
              <a:t>state </a:t>
            </a:r>
            <a:r>
              <a:rPr lang="en-US" u="sng" dirty="0">
                <a:solidFill>
                  <a:srgbClr val="FF0000"/>
                </a:solidFill>
              </a:rPr>
              <a:t>will be greater than the charge on </a:t>
            </a:r>
            <a:r>
              <a:rPr lang="en-US" u="sng" dirty="0" smtClean="0">
                <a:solidFill>
                  <a:srgbClr val="FF0000"/>
                </a:solidFill>
              </a:rPr>
              <a:t>the reactants.</a:t>
            </a:r>
            <a:endParaRPr lang="en-US" u="sng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Increasing the </a:t>
            </a:r>
            <a:r>
              <a:rPr lang="en-US" dirty="0">
                <a:solidFill>
                  <a:srgbClr val="008000"/>
                </a:solidFill>
              </a:rPr>
              <a:t>polarity</a:t>
            </a:r>
            <a:r>
              <a:rPr lang="en-US" dirty="0"/>
              <a:t> of the solvent will </a:t>
            </a:r>
            <a:r>
              <a:rPr lang="en-US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rate</a:t>
            </a:r>
            <a:r>
              <a:rPr lang="en-US" dirty="0"/>
              <a:t> of the reaction.</a:t>
            </a:r>
          </a:p>
        </p:txBody>
      </p:sp>
      <p:pic>
        <p:nvPicPr>
          <p:cNvPr id="2" name="Picture 1" descr="Screen Shot 2015-06-04 at 11.4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2" y="1947651"/>
            <a:ext cx="8504296" cy="174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0" y="62036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How </a:t>
            </a:r>
            <a:r>
              <a:rPr lang="en-US" sz="3600" dirty="0" smtClean="0"/>
              <a:t>a solvent affects </a:t>
            </a:r>
            <a:r>
              <a:rPr lang="en-US" sz="3600" dirty="0"/>
              <a:t>the Rate of an </a:t>
            </a:r>
            <a:r>
              <a:rPr lang="en-US" sz="3600" dirty="0" smtClean="0"/>
              <a:t>Reaction </a:t>
            </a:r>
            <a:r>
              <a:rPr lang="en-US" sz="3600" dirty="0"/>
              <a:t>t</a:t>
            </a:r>
            <a:r>
              <a:rPr lang="en-US" sz="3600" dirty="0" smtClean="0"/>
              <a:t>hat has a Charged Reactant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97654" y="4731384"/>
            <a:ext cx="904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If </a:t>
            </a:r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reactant</a:t>
            </a:r>
            <a:r>
              <a:rPr lang="en-US" sz="2000" dirty="0"/>
              <a:t> is </a:t>
            </a:r>
            <a:r>
              <a:rPr lang="en-US" sz="2000" dirty="0" smtClean="0">
                <a:solidFill>
                  <a:srgbClr val="FF0000"/>
                </a:solidFill>
              </a:rPr>
              <a:t>charged</a:t>
            </a:r>
            <a:r>
              <a:rPr lang="en-US" sz="2000" dirty="0" smtClean="0"/>
              <a:t>:</a:t>
            </a:r>
            <a:endParaRPr lang="en-US" sz="2000" dirty="0"/>
          </a:p>
          <a:p>
            <a:pPr eaLnBrk="1" hangingPunct="1"/>
            <a:r>
              <a:rPr lang="en-US" sz="2000" dirty="0"/>
              <a:t>the </a:t>
            </a:r>
            <a:r>
              <a:rPr lang="en-US" sz="2000" dirty="0">
                <a:solidFill>
                  <a:srgbClr val="008000"/>
                </a:solidFill>
              </a:rPr>
              <a:t>charge on the reactants </a:t>
            </a:r>
            <a:r>
              <a:rPr lang="en-US" sz="2000" dirty="0"/>
              <a:t>will be </a:t>
            </a:r>
            <a:r>
              <a:rPr lang="en-US" sz="2000" dirty="0" smtClean="0">
                <a:solidFill>
                  <a:srgbClr val="FF0000"/>
                </a:solidFill>
              </a:rPr>
              <a:t>greater</a:t>
            </a:r>
            <a:r>
              <a:rPr lang="en-US" sz="2000" dirty="0" smtClean="0"/>
              <a:t> </a:t>
            </a:r>
            <a:r>
              <a:rPr lang="en-US" sz="2000" dirty="0"/>
              <a:t>than </a:t>
            </a:r>
            <a:r>
              <a:rPr lang="en-US" sz="2000" dirty="0" smtClean="0"/>
              <a:t>the </a:t>
            </a:r>
            <a:r>
              <a:rPr lang="en-US" sz="2000" dirty="0"/>
              <a:t>charge on the </a:t>
            </a:r>
            <a:r>
              <a:rPr lang="en-US" sz="2000" dirty="0">
                <a:solidFill>
                  <a:srgbClr val="008000"/>
                </a:solidFill>
              </a:rPr>
              <a:t>transition state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 smtClean="0"/>
              <a:t>Increasing the </a:t>
            </a:r>
            <a:r>
              <a:rPr lang="en-US" sz="2000" dirty="0" smtClean="0">
                <a:solidFill>
                  <a:srgbClr val="008000"/>
                </a:solidFill>
              </a:rPr>
              <a:t>polarity</a:t>
            </a:r>
            <a:r>
              <a:rPr lang="en-US" sz="2000" dirty="0" smtClean="0"/>
              <a:t> of the solvent will </a:t>
            </a:r>
            <a:r>
              <a:rPr lang="en-US" sz="2000" dirty="0" smtClean="0">
                <a:solidFill>
                  <a:srgbClr val="FF0000"/>
                </a:solidFill>
              </a:rPr>
              <a:t>decrease</a:t>
            </a:r>
            <a:r>
              <a:rPr lang="en-US" sz="2000" dirty="0" smtClean="0"/>
              <a:t> the </a:t>
            </a:r>
            <a:r>
              <a:rPr lang="en-US" sz="2000" dirty="0">
                <a:solidFill>
                  <a:srgbClr val="FF0000"/>
                </a:solidFill>
              </a:rPr>
              <a:t>rate</a:t>
            </a:r>
            <a:r>
              <a:rPr lang="en-US" sz="2000" dirty="0"/>
              <a:t> of the </a:t>
            </a:r>
            <a:r>
              <a:rPr lang="en-US" sz="2000" dirty="0" smtClean="0"/>
              <a:t>reaction.</a:t>
            </a:r>
            <a:endParaRPr lang="en-US" sz="2000" dirty="0"/>
          </a:p>
        </p:txBody>
      </p:sp>
      <p:pic>
        <p:nvPicPr>
          <p:cNvPr id="3" name="Picture 2" descr="Screen Shot 2015-06-04 at 11.45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4" y="1639688"/>
            <a:ext cx="7009452" cy="1115139"/>
          </a:xfrm>
          <a:prstGeom prst="rect">
            <a:avLst/>
          </a:prstGeom>
        </p:spPr>
      </p:pic>
      <p:pic>
        <p:nvPicPr>
          <p:cNvPr id="9" name="Picture 8" descr="Screen Shot 2015-06-04 at 11.45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-2824" r="-38" b="223"/>
          <a:stretch/>
        </p:blipFill>
        <p:spPr>
          <a:xfrm>
            <a:off x="1047565" y="3124954"/>
            <a:ext cx="7031115" cy="1873188"/>
          </a:xfrm>
          <a:prstGeom prst="rect">
            <a:avLst/>
          </a:prstGeom>
        </p:spPr>
      </p:pic>
      <p:pic>
        <p:nvPicPr>
          <p:cNvPr id="10" name="Picture 9" descr="Screen Shot 2015-06-04 at 11.45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t="12250" r="76306" b="70731"/>
          <a:stretch/>
        </p:blipFill>
        <p:spPr>
          <a:xfrm>
            <a:off x="4030461" y="3386844"/>
            <a:ext cx="479393" cy="310719"/>
          </a:xfrm>
          <a:prstGeom prst="rect">
            <a:avLst/>
          </a:prstGeom>
        </p:spPr>
      </p:pic>
      <p:pic>
        <p:nvPicPr>
          <p:cNvPr id="11" name="Picture 10" descr="Screen Shot 2015-06-04 at 11.45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2" r="50947" b="61005"/>
          <a:stretch/>
        </p:blipFill>
        <p:spPr>
          <a:xfrm>
            <a:off x="4039338" y="2768988"/>
            <a:ext cx="470516" cy="7119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55759" y="2768988"/>
            <a:ext cx="2281561" cy="243332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772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 charset="0"/>
              </a:rPr>
              <a:t>DMF and DMSO</a:t>
            </a:r>
          </a:p>
        </p:txBody>
      </p:sp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408077" y="5663654"/>
            <a:ext cx="8376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These solvents can solvate </a:t>
            </a:r>
            <a:r>
              <a:rPr lang="en-US" dirty="0" err="1"/>
              <a:t>cations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) better than they can solvate anions (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).</a:t>
            </a:r>
          </a:p>
        </p:txBody>
      </p:sp>
      <p:pic>
        <p:nvPicPr>
          <p:cNvPr id="2" name="Picture 1" descr="Screen Shot 2015-06-04 at 11.45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" y="1778362"/>
            <a:ext cx="3519292" cy="3783089"/>
          </a:xfrm>
          <a:prstGeom prst="rect">
            <a:avLst/>
          </a:prstGeom>
        </p:spPr>
      </p:pic>
      <p:pic>
        <p:nvPicPr>
          <p:cNvPr id="3" name="Picture 2" descr="Screen Shot 2015-06-04 at 11.4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81" y="1784007"/>
            <a:ext cx="3430297" cy="3777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William Ether Synthesis:</a:t>
            </a:r>
          </a:p>
          <a:p>
            <a:pPr algn="ctr"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an S</a:t>
            </a:r>
            <a:r>
              <a:rPr lang="en-US" sz="36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2 Reaction</a:t>
            </a:r>
          </a:p>
        </p:txBody>
      </p:sp>
      <p:pic>
        <p:nvPicPr>
          <p:cNvPr id="84994" name="Picture 5" descr="X:\50622 IRDVD Bruice Organic Chemistry\Working Files 50622\JPEGS 50622\ch10\10_Pg471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6"/>
          <a:stretch>
            <a:fillRect/>
          </a:stretch>
        </p:blipFill>
        <p:spPr bwMode="auto">
          <a:xfrm>
            <a:off x="397787" y="3294853"/>
            <a:ext cx="8348427" cy="115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Box 1"/>
          <p:cNvSpPr txBox="1">
            <a:spLocks noChangeArrowheads="1"/>
          </p:cNvSpPr>
          <p:nvPr/>
        </p:nvSpPr>
        <p:spPr bwMode="auto">
          <a:xfrm>
            <a:off x="0" y="32455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Forming an </a:t>
            </a:r>
            <a:r>
              <a:rPr lang="en-US" sz="4000" dirty="0" err="1">
                <a:ea typeface="ＭＳ Ｐゴシック" charset="0"/>
                <a:cs typeface="ＭＳ Ｐゴシック" charset="0"/>
              </a:rPr>
              <a:t>Alkoxide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Ion</a:t>
            </a:r>
          </a:p>
        </p:txBody>
      </p:sp>
      <p:pic>
        <p:nvPicPr>
          <p:cNvPr id="87042" name="Picture 5" descr="X:\50622 IRDVD Bruice Organic Chemistry\Working Files 50622\JPEGS 50622\ch10\10_Pg471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2"/>
          <a:stretch>
            <a:fillRect/>
          </a:stretch>
        </p:blipFill>
        <p:spPr bwMode="auto">
          <a:xfrm>
            <a:off x="467078" y="3478954"/>
            <a:ext cx="8209844" cy="53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0" y="8136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/>
              <a:t>What is the </a:t>
            </a:r>
            <a:r>
              <a:rPr lang="en-US" sz="3600" dirty="0" smtClean="0"/>
              <a:t>Mechanism</a:t>
            </a:r>
          </a:p>
          <a:p>
            <a:pPr algn="ctr" eaLnBrk="1" hangingPunct="1"/>
            <a:r>
              <a:rPr lang="en-US" sz="3600" dirty="0" smtClean="0"/>
              <a:t>of </a:t>
            </a:r>
            <a:r>
              <a:rPr lang="en-US" sz="3600" dirty="0"/>
              <a:t>the Reaction?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036888" y="5616452"/>
            <a:ext cx="307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136F00"/>
                </a:solidFill>
              </a:rPr>
              <a:t>an S</a:t>
            </a:r>
            <a:r>
              <a:rPr lang="en-US" sz="3200" baseline="-25000" dirty="0">
                <a:solidFill>
                  <a:srgbClr val="136F00"/>
                </a:solidFill>
              </a:rPr>
              <a:t>N</a:t>
            </a:r>
            <a:r>
              <a:rPr lang="en-US" sz="3200" dirty="0">
                <a:solidFill>
                  <a:srgbClr val="136F00"/>
                </a:solidFill>
              </a:rPr>
              <a:t>2 reaction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04800" y="1878462"/>
            <a:ext cx="85373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kinetics</a:t>
            </a:r>
            <a:r>
              <a:rPr lang="en-US" dirty="0"/>
              <a:t> of a reaction—</a:t>
            </a:r>
            <a:r>
              <a:rPr lang="en-US" dirty="0">
                <a:solidFill>
                  <a:srgbClr val="FF0000"/>
                </a:solidFill>
              </a:rPr>
              <a:t>the factors that affect the rate of the reaction</a:t>
            </a:r>
            <a:r>
              <a:rPr lang="en-US" dirty="0" smtClean="0"/>
              <a:t>—can </a:t>
            </a:r>
            <a:r>
              <a:rPr lang="en-US" dirty="0"/>
              <a:t>help determine the mechanism.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1"/>
          <a:stretch>
            <a:fillRect/>
          </a:stretch>
        </p:blipFill>
        <p:spPr bwMode="auto">
          <a:xfrm>
            <a:off x="1056483" y="3880115"/>
            <a:ext cx="6867796" cy="14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57" y="3029144"/>
            <a:ext cx="63642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Box 1"/>
          <p:cNvSpPr txBox="1">
            <a:spLocks noChangeArrowheads="1"/>
          </p:cNvSpPr>
          <p:nvPr/>
        </p:nvSpPr>
        <p:spPr bwMode="auto">
          <a:xfrm>
            <a:off x="0" y="3339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Synthesizing Butyl Propyl Ether</a:t>
            </a:r>
          </a:p>
        </p:txBody>
      </p:sp>
      <p:pic>
        <p:nvPicPr>
          <p:cNvPr id="88066" name="Picture 5" descr="X:\50622 IRDVD Bruice Organic Chemistry\Working Files 50622\JPEGS 50622\ch10\10_Pg471_Un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8"/>
          <a:stretch>
            <a:fillRect/>
          </a:stretch>
        </p:blipFill>
        <p:spPr bwMode="auto">
          <a:xfrm>
            <a:off x="462845" y="3234427"/>
            <a:ext cx="8218311" cy="125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Box 5"/>
          <p:cNvSpPr txBox="1">
            <a:spLocks noChangeArrowheads="1"/>
          </p:cNvSpPr>
          <p:nvPr/>
        </p:nvSpPr>
        <p:spPr bwMode="auto">
          <a:xfrm>
            <a:off x="392340" y="5192065"/>
            <a:ext cx="80094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less hindered </a:t>
            </a:r>
            <a:r>
              <a:rPr lang="en-US" dirty="0">
                <a:ea typeface="ＭＳ Ｐゴシック" charset="0"/>
                <a:cs typeface="ＭＳ Ｐゴシック" charset="0"/>
              </a:rPr>
              <a:t>group should be provided by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alkyl halide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89090" name="Picture 7" descr="X:\50622 IRDVD Bruice Organic Chemistry\Working Files 50622\JPEGS 50622\ch10\10_Pg471_UnFigur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5"/>
          <a:stretch>
            <a:fillRect/>
          </a:stretch>
        </p:blipFill>
        <p:spPr bwMode="auto">
          <a:xfrm>
            <a:off x="487892" y="2177288"/>
            <a:ext cx="8168217" cy="12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8" descr="X:\50622 IRDVD Bruice Organic Chemistry\Working Files 50622\JPEGS 50622\ch10\10_Pg471_UnFigur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2"/>
          <a:stretch>
            <a:fillRect/>
          </a:stretch>
        </p:blipFill>
        <p:spPr bwMode="auto">
          <a:xfrm>
            <a:off x="489479" y="3678165"/>
            <a:ext cx="8165042" cy="136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Box 1"/>
          <p:cNvSpPr txBox="1">
            <a:spLocks noChangeArrowheads="1"/>
          </p:cNvSpPr>
          <p:nvPr/>
        </p:nvSpPr>
        <p:spPr bwMode="auto">
          <a:xfrm>
            <a:off x="0" y="33396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Synthesizing </a:t>
            </a:r>
            <a:r>
              <a:rPr lang="en-US" sz="4000" i="1" dirty="0" err="1">
                <a:ea typeface="ＭＳ Ｐゴシック" charset="0"/>
                <a:cs typeface="ＭＳ Ｐゴシック" charset="0"/>
              </a:rPr>
              <a:t>tert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-Butyl Ethyl Ether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0" y="34337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Relative Rates of an S</a:t>
            </a:r>
            <a:r>
              <a:rPr lang="en-US" sz="4000" baseline="-25000" dirty="0"/>
              <a:t>N</a:t>
            </a:r>
            <a:r>
              <a:rPr lang="en-US" sz="4000" dirty="0"/>
              <a:t>2 Reaction</a:t>
            </a:r>
          </a:p>
        </p:txBody>
      </p:sp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>
            <a:fillRect/>
          </a:stretch>
        </p:blipFill>
        <p:spPr bwMode="auto">
          <a:xfrm>
            <a:off x="288573" y="3086266"/>
            <a:ext cx="8566855" cy="1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0" y="323614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/>
              <a:t>Inverted Configuration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21034" y="4989312"/>
            <a:ext cx="8512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/>
              <a:t>If the halogen is bonded to an asymmetric center</a:t>
            </a:r>
            <a:r>
              <a:rPr lang="en-US" dirty="0" smtClean="0"/>
              <a:t>, the </a:t>
            </a:r>
            <a:r>
              <a:rPr lang="en-US" dirty="0"/>
              <a:t>product will have the </a:t>
            </a:r>
            <a:r>
              <a:rPr lang="en-US" dirty="0">
                <a:solidFill>
                  <a:srgbClr val="FF0000"/>
                </a:solidFill>
              </a:rPr>
              <a:t>inverted configuration</a:t>
            </a:r>
            <a:r>
              <a:rPr lang="en-US" dirty="0"/>
              <a:t>.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7"/>
          <a:stretch>
            <a:fillRect/>
          </a:stretch>
        </p:blipFill>
        <p:spPr bwMode="auto">
          <a:xfrm>
            <a:off x="448734" y="2412458"/>
            <a:ext cx="8246533" cy="24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hninger">
  <a:themeElements>
    <a:clrScheme name="Lehninger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9933"/>
      </a:hlink>
      <a:folHlink>
        <a:srgbClr val="B2B2B2"/>
      </a:folHlink>
    </a:clrScheme>
    <a:fontScheme name="Lehninger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hnin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nin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1151</Words>
  <Application>Microsoft Office PowerPoint</Application>
  <PresentationFormat>On-screen Show (4:3)</PresentationFormat>
  <Paragraphs>184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ＭＳ Ｐゴシック</vt:lpstr>
      <vt:lpstr>ＭＳ Ｐゴシック</vt:lpstr>
      <vt:lpstr>Arial</vt:lpstr>
      <vt:lpstr>Calibri</vt:lpstr>
      <vt:lpstr>Times</vt:lpstr>
      <vt:lpstr>ヒラギノ角ゴ Pro W3</vt:lpstr>
      <vt:lpstr>Lehninger</vt:lpstr>
      <vt:lpstr>PowerPoint Presentation</vt:lpstr>
      <vt:lpstr>The Families of Group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configuration of the Product is inverted</vt:lpstr>
      <vt:lpstr>PowerPoint Presentation</vt:lpstr>
      <vt:lpstr>The Weakest Base is the best Leaving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Intermolecular versus Intramolecular  SN2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Alkene-Like Transition State</vt:lpstr>
      <vt:lpstr>PowerPoint Presentation</vt:lpstr>
      <vt:lpstr>PowerPoint Presentation</vt:lpstr>
      <vt:lpstr>PowerPoint Presentation</vt:lpstr>
      <vt:lpstr>The more stable Alkene is  the major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 SN2/E2 conditions, a Primary Alkyl Halide forms primarily a Substitution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Solvation</vt:lpstr>
      <vt:lpstr>PowerPoint Presentation</vt:lpstr>
      <vt:lpstr>PowerPoint Presentation</vt:lpstr>
      <vt:lpstr>PowerPoint Presentation</vt:lpstr>
      <vt:lpstr>PowerPoint Presentation</vt:lpstr>
      <vt:lpstr>DMF and DMSO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uneumje</dc:creator>
  <cp:lastModifiedBy>Saleh A. Rayyan</cp:lastModifiedBy>
  <cp:revision>207</cp:revision>
  <cp:lastPrinted>2013-05-01T13:13:27Z</cp:lastPrinted>
  <dcterms:created xsi:type="dcterms:W3CDTF">2013-01-24T20:48:53Z</dcterms:created>
  <dcterms:modified xsi:type="dcterms:W3CDTF">2016-05-09T04:56:07Z</dcterms:modified>
</cp:coreProperties>
</file>