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75" r:id="rId3"/>
    <p:sldId id="276" r:id="rId4"/>
    <p:sldId id="277" r:id="rId5"/>
    <p:sldId id="260" r:id="rId6"/>
    <p:sldId id="261" r:id="rId7"/>
    <p:sldId id="262" r:id="rId8"/>
    <p:sldId id="263" r:id="rId9"/>
    <p:sldId id="265" r:id="rId10"/>
    <p:sldId id="291" r:id="rId11"/>
    <p:sldId id="292" r:id="rId12"/>
    <p:sldId id="293" r:id="rId13"/>
    <p:sldId id="264" r:id="rId14"/>
    <p:sldId id="294" r:id="rId15"/>
    <p:sldId id="295" r:id="rId16"/>
    <p:sldId id="266" r:id="rId17"/>
    <p:sldId id="267" r:id="rId18"/>
    <p:sldId id="268" r:id="rId19"/>
    <p:sldId id="269" r:id="rId20"/>
    <p:sldId id="296" r:id="rId21"/>
    <p:sldId id="271" r:id="rId22"/>
    <p:sldId id="270" r:id="rId23"/>
    <p:sldId id="272" r:id="rId24"/>
    <p:sldId id="273" r:id="rId25"/>
    <p:sldId id="278" r:id="rId26"/>
    <p:sldId id="279" r:id="rId27"/>
    <p:sldId id="274" r:id="rId28"/>
    <p:sldId id="280" r:id="rId29"/>
    <p:sldId id="281" r:id="rId30"/>
    <p:sldId id="282" r:id="rId31"/>
    <p:sldId id="283" r:id="rId32"/>
    <p:sldId id="284" r:id="rId33"/>
    <p:sldId id="285" r:id="rId34"/>
    <p:sldId id="286" r:id="rId35"/>
    <p:sldId id="287" r:id="rId36"/>
    <p:sldId id="288" r:id="rId37"/>
    <p:sldId id="289" r:id="rId38"/>
    <p:sldId id="290"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65"/>
    <p:restoredTop sz="73988"/>
  </p:normalViewPr>
  <p:slideViewPr>
    <p:cSldViewPr snapToGrid="0" snapToObjects="1">
      <p:cViewPr varScale="1">
        <p:scale>
          <a:sx n="40" d="100"/>
          <a:sy n="40" d="100"/>
        </p:scale>
        <p:origin x="2600" y="184"/>
      </p:cViewPr>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C1E1C5-C5E5-B74C-850C-00C604292215}" type="datetimeFigureOut">
              <a:rPr lang="en-US" smtClean="0"/>
              <a:t>3/22/22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E116DA-D0D5-5549-A368-F415C8636DF4}" type="slidenum">
              <a:rPr lang="en-US" smtClean="0"/>
              <a:t>‹#›</a:t>
            </a:fld>
            <a:endParaRPr lang="en-US" dirty="0"/>
          </a:p>
        </p:txBody>
      </p:sp>
    </p:spTree>
    <p:extLst>
      <p:ext uri="{BB962C8B-B14F-4D97-AF65-F5344CB8AC3E}">
        <p14:creationId xmlns:p14="http://schemas.microsoft.com/office/powerpoint/2010/main" val="2102777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association between a food or nutrient and a disease comes from observing striking differences in incidence of that disease between countries (or groups within a country); these differences correlate with differences in intake of dietary components</a:t>
            </a:r>
            <a:r>
              <a:rPr lang="en-US" sz="1200" kern="1200" dirty="0">
                <a:solidFill>
                  <a:schemeClr val="tx1"/>
                </a:solidFill>
                <a:effectLst/>
                <a:latin typeface="+mn-lt"/>
                <a:ea typeface="+mn-ea"/>
                <a:cs typeface="+mn-cs"/>
                <a:sym typeface="Wingdings" pitchFamily="2" charset="2"/>
              </a:rPr>
              <a:t> </a:t>
            </a:r>
            <a:r>
              <a:rPr lang="en-US" sz="1200" kern="1200" dirty="0">
                <a:solidFill>
                  <a:schemeClr val="tx1"/>
                </a:solidFill>
                <a:effectLst/>
                <a:latin typeface="+mn-lt"/>
                <a:ea typeface="+mn-ea"/>
                <a:cs typeface="+mn-cs"/>
              </a:rPr>
              <a:t> give rise to hypotheses (theories) about possible diet–disease links rather than proof of causation because many potential causative factors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74E116DA-D0D5-5549-A368-F415C8636DF4}" type="slidenum">
              <a:rPr lang="en-US" smtClean="0"/>
              <a:t>17</a:t>
            </a:fld>
            <a:endParaRPr lang="en-US" dirty="0"/>
          </a:p>
        </p:txBody>
      </p:sp>
    </p:spTree>
    <p:extLst>
      <p:ext uri="{BB962C8B-B14F-4D97-AF65-F5344CB8AC3E}">
        <p14:creationId xmlns:p14="http://schemas.microsoft.com/office/powerpoint/2010/main" val="2819327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Animal experiments, because they are usually short term, are not as useful for investigating diet and chronic diseases </a:t>
            </a:r>
            <a:endParaRPr lang="en-US" dirty="0"/>
          </a:p>
          <a:p>
            <a:endParaRPr lang="en-US" dirty="0"/>
          </a:p>
        </p:txBody>
      </p:sp>
      <p:sp>
        <p:nvSpPr>
          <p:cNvPr id="4" name="Slide Number Placeholder 3"/>
          <p:cNvSpPr>
            <a:spLocks noGrp="1"/>
          </p:cNvSpPr>
          <p:nvPr>
            <p:ph type="sldNum" sz="quarter" idx="5"/>
          </p:nvPr>
        </p:nvSpPr>
        <p:spPr/>
        <p:txBody>
          <a:bodyPr/>
          <a:lstStyle/>
          <a:p>
            <a:fld id="{74E116DA-D0D5-5549-A368-F415C8636DF4}" type="slidenum">
              <a:rPr lang="en-US" smtClean="0"/>
              <a:t>19</a:t>
            </a:fld>
            <a:endParaRPr lang="en-US" dirty="0"/>
          </a:p>
        </p:txBody>
      </p:sp>
    </p:spTree>
    <p:extLst>
      <p:ext uri="{BB962C8B-B14F-4D97-AF65-F5344CB8AC3E}">
        <p14:creationId xmlns:p14="http://schemas.microsoft.com/office/powerpoint/2010/main" val="211688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involves identifying patients who have the outcome of interest (cases) and matching them with individuals who have similar characteristics, but do not have the outcome of interest (controls). Characteristics, such as previous exposure to a factor (i.e., the hypothesized causal or contributing factors), are then compared between cases and controls. </a:t>
            </a:r>
            <a:endParaRPr lang="en-US" dirty="0"/>
          </a:p>
          <a:p>
            <a:endParaRPr lang="en-US" dirty="0"/>
          </a:p>
        </p:txBody>
      </p:sp>
      <p:sp>
        <p:nvSpPr>
          <p:cNvPr id="4" name="Slide Number Placeholder 3"/>
          <p:cNvSpPr>
            <a:spLocks noGrp="1"/>
          </p:cNvSpPr>
          <p:nvPr>
            <p:ph type="sldNum" sz="quarter" idx="5"/>
          </p:nvPr>
        </p:nvSpPr>
        <p:spPr/>
        <p:txBody>
          <a:bodyPr/>
          <a:lstStyle/>
          <a:p>
            <a:fld id="{74E116DA-D0D5-5549-A368-F415C8636DF4}" type="slidenum">
              <a:rPr lang="en-US" smtClean="0"/>
              <a:t>22</a:t>
            </a:fld>
            <a:endParaRPr lang="en-US" dirty="0"/>
          </a:p>
        </p:txBody>
      </p:sp>
    </p:spTree>
    <p:extLst>
      <p:ext uri="{BB962C8B-B14F-4D97-AF65-F5344CB8AC3E}">
        <p14:creationId xmlns:p14="http://schemas.microsoft.com/office/powerpoint/2010/main" val="1213414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E116DA-D0D5-5549-A368-F415C8636DF4}" type="slidenum">
              <a:rPr lang="en-US" smtClean="0"/>
              <a:t>24</a:t>
            </a:fld>
            <a:endParaRPr lang="en-US" dirty="0"/>
          </a:p>
        </p:txBody>
      </p:sp>
    </p:spTree>
    <p:extLst>
      <p:ext uri="{BB962C8B-B14F-4D97-AF65-F5344CB8AC3E}">
        <p14:creationId xmlns:p14="http://schemas.microsoft.com/office/powerpoint/2010/main" val="31011454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E116DA-D0D5-5549-A368-F415C8636DF4}" type="slidenum">
              <a:rPr lang="en-US" smtClean="0"/>
              <a:t>28</a:t>
            </a:fld>
            <a:endParaRPr lang="en-US" dirty="0"/>
          </a:p>
        </p:txBody>
      </p:sp>
    </p:spTree>
    <p:extLst>
      <p:ext uri="{BB962C8B-B14F-4D97-AF65-F5344CB8AC3E}">
        <p14:creationId xmlns:p14="http://schemas.microsoft.com/office/powerpoint/2010/main" val="1844835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need of a nutrient by a population of people is normally distributed ( a bell shaped </a:t>
            </a:r>
          </a:p>
        </p:txBody>
      </p:sp>
      <p:sp>
        <p:nvSpPr>
          <p:cNvPr id="4" name="Slide Number Placeholder 3"/>
          <p:cNvSpPr>
            <a:spLocks noGrp="1"/>
          </p:cNvSpPr>
          <p:nvPr>
            <p:ph type="sldNum" sz="quarter" idx="5"/>
          </p:nvPr>
        </p:nvSpPr>
        <p:spPr/>
        <p:txBody>
          <a:bodyPr/>
          <a:lstStyle/>
          <a:p>
            <a:fld id="{74E116DA-D0D5-5549-A368-F415C8636DF4}" type="slidenum">
              <a:rPr lang="en-US" smtClean="0"/>
              <a:t>36</a:t>
            </a:fld>
            <a:endParaRPr lang="en-US" dirty="0"/>
          </a:p>
        </p:txBody>
      </p:sp>
    </p:spTree>
    <p:extLst>
      <p:ext uri="{BB962C8B-B14F-4D97-AF65-F5344CB8AC3E}">
        <p14:creationId xmlns:p14="http://schemas.microsoft.com/office/powerpoint/2010/main" val="519724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D62BD-335F-DC4A-93CB-90D0B5F7C6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F270DA-BEF1-1A48-BC9F-AE89A07843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F144D0-0748-1449-ADA3-81FB634C64EA}"/>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5" name="Footer Placeholder 4">
            <a:extLst>
              <a:ext uri="{FF2B5EF4-FFF2-40B4-BE49-F238E27FC236}">
                <a16:creationId xmlns:a16="http://schemas.microsoft.com/office/drawing/2014/main" id="{35FF0CEC-0BDB-8A46-B732-DD51586F94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DB315A5-8A8C-4B4A-982C-10974633EA7B}"/>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2141107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CC702-6648-A44D-93EA-6849652DD2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0A8E39-D400-3E42-8DE8-666470B2F4E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D267C6-C37E-7346-A9AD-761FDC1FF67E}"/>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5" name="Footer Placeholder 4">
            <a:extLst>
              <a:ext uri="{FF2B5EF4-FFF2-40B4-BE49-F238E27FC236}">
                <a16:creationId xmlns:a16="http://schemas.microsoft.com/office/drawing/2014/main" id="{9AC84C76-8CAC-0747-BD19-B6D301366B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2B78BD-908D-7642-9A0E-950162F12345}"/>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240983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9422B-6029-9544-9643-DA784274BFE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AE48E1-F469-4746-8685-1E0762BA7BA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E4ACCF-919F-0E43-9833-E810C4838C0B}"/>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5" name="Footer Placeholder 4">
            <a:extLst>
              <a:ext uri="{FF2B5EF4-FFF2-40B4-BE49-F238E27FC236}">
                <a16:creationId xmlns:a16="http://schemas.microsoft.com/office/drawing/2014/main" id="{8033A1A6-362F-7D4A-9C44-F8393CA7F6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9C87DE-C929-0A4A-976C-79DC34EAA737}"/>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153780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381B9-10AA-7F4C-96F6-42667F1302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94ED36-ABAF-FB4C-A15A-CD6997056C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4EA74D-63E4-534C-8F3B-C3A0B5503DCA}"/>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5" name="Footer Placeholder 4">
            <a:extLst>
              <a:ext uri="{FF2B5EF4-FFF2-40B4-BE49-F238E27FC236}">
                <a16:creationId xmlns:a16="http://schemas.microsoft.com/office/drawing/2014/main" id="{208B4FB2-4E76-D246-BFAE-EAA5A9326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B7B1AB-1534-274D-9AF5-4E6ED4092C40}"/>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215676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D7FF4-0121-764C-802D-95219E7B4C9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A3FA8EC-B76A-6945-B6B7-8A74D7E459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E34C750-1008-6341-8500-06AAE5F20C1F}"/>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5" name="Footer Placeholder 4">
            <a:extLst>
              <a:ext uri="{FF2B5EF4-FFF2-40B4-BE49-F238E27FC236}">
                <a16:creationId xmlns:a16="http://schemas.microsoft.com/office/drawing/2014/main" id="{C39BA991-8A90-324D-A5B6-C638F04A28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2627453-086E-9943-870E-3524EC820C56}"/>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137204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A12EE-E9A7-514D-AE0D-855FB60D19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5A64A2-E1FF-A44F-AC2B-96EAEDA9418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B216DF-43E3-444E-99C8-E0F4C7F9F9B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05A8FE-E04A-8B42-9CDA-798203567458}"/>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6" name="Footer Placeholder 5">
            <a:extLst>
              <a:ext uri="{FF2B5EF4-FFF2-40B4-BE49-F238E27FC236}">
                <a16:creationId xmlns:a16="http://schemas.microsoft.com/office/drawing/2014/main" id="{EEDA287F-F085-9A43-AD18-5F99CE90F26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9D3E40-444F-2F40-92D9-421E98E52532}"/>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194299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CFE11-66C7-5B4D-8ABD-3CDBC827A0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977AF2-EED0-F040-BE61-4F7779DE6C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1F8933-FEB7-4443-B93A-750F2DEB577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6BA6F22-DB64-3842-B9B7-5B60C52C61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F07A340-037B-3040-815E-C25EEB85964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0B81B9-B91F-D843-A864-9046D58C35C3}"/>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8" name="Footer Placeholder 7">
            <a:extLst>
              <a:ext uri="{FF2B5EF4-FFF2-40B4-BE49-F238E27FC236}">
                <a16:creationId xmlns:a16="http://schemas.microsoft.com/office/drawing/2014/main" id="{83ABFCDA-76AA-504F-AE82-C03BE0A08F5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B2E5359-7F67-0740-83C0-37AFECABEF8E}"/>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459910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AB885-BD7B-C446-86BB-A8E1D7FC99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890777-807C-E14D-AE6C-E8F65605A6C5}"/>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4" name="Footer Placeholder 3">
            <a:extLst>
              <a:ext uri="{FF2B5EF4-FFF2-40B4-BE49-F238E27FC236}">
                <a16:creationId xmlns:a16="http://schemas.microsoft.com/office/drawing/2014/main" id="{D76758D5-168D-3041-82EC-521C237E064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612B816-0CBC-C545-9E87-CA3680797898}"/>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2975364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02A562-DBC8-0442-9B6C-A0358E5C4C4F}"/>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3" name="Footer Placeholder 2">
            <a:extLst>
              <a:ext uri="{FF2B5EF4-FFF2-40B4-BE49-F238E27FC236}">
                <a16:creationId xmlns:a16="http://schemas.microsoft.com/office/drawing/2014/main" id="{03E931D7-D811-BB46-AA9A-C11EB7B41EE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33D7278-1273-E646-B02C-AC631B922CD9}"/>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957787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5F1A9-3CAC-6A4E-8CEE-9EE37A09DC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C95131-65E2-2549-A7C2-564BA842BB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116673-6BDD-204E-B939-5AE095A74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570C249-0685-8844-9B8B-D905B1A9EF96}"/>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6" name="Footer Placeholder 5">
            <a:extLst>
              <a:ext uri="{FF2B5EF4-FFF2-40B4-BE49-F238E27FC236}">
                <a16:creationId xmlns:a16="http://schemas.microsoft.com/office/drawing/2014/main" id="{EB47BC17-B567-0D46-8FD9-B9D08B86D2A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AAACB22-681E-C44F-9AEA-3F44E08851D5}"/>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1401698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FB247-03AF-CE4B-B9E0-EEBAEEAE50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6E24F4-8356-DD46-BEB1-0C903DA058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207F2B8-49C1-AC44-B458-880E211619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ABBD041-0E30-0748-9052-179AE257E5C2}"/>
              </a:ext>
            </a:extLst>
          </p:cNvPr>
          <p:cNvSpPr>
            <a:spLocks noGrp="1"/>
          </p:cNvSpPr>
          <p:nvPr>
            <p:ph type="dt" sz="half" idx="10"/>
          </p:nvPr>
        </p:nvSpPr>
        <p:spPr/>
        <p:txBody>
          <a:bodyPr/>
          <a:lstStyle/>
          <a:p>
            <a:fld id="{B7C3FF00-3DE0-5147-A737-06328B17521A}" type="datetimeFigureOut">
              <a:rPr lang="en-US" smtClean="0"/>
              <a:t>3/22/22</a:t>
            </a:fld>
            <a:endParaRPr lang="en-US" dirty="0"/>
          </a:p>
        </p:txBody>
      </p:sp>
      <p:sp>
        <p:nvSpPr>
          <p:cNvPr id="6" name="Footer Placeholder 5">
            <a:extLst>
              <a:ext uri="{FF2B5EF4-FFF2-40B4-BE49-F238E27FC236}">
                <a16:creationId xmlns:a16="http://schemas.microsoft.com/office/drawing/2014/main" id="{540B778C-D86A-414C-9309-A2707D20B0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6A3190-C55F-3142-AE4A-260E8C52B7B9}"/>
              </a:ext>
            </a:extLst>
          </p:cNvPr>
          <p:cNvSpPr>
            <a:spLocks noGrp="1"/>
          </p:cNvSpPr>
          <p:nvPr>
            <p:ph type="sldNum" sz="quarter" idx="12"/>
          </p:nvPr>
        </p:nvSpPr>
        <p:spPr/>
        <p:txBody>
          <a:bodyPr/>
          <a:lstStyle/>
          <a:p>
            <a:fld id="{308974CF-299F-E847-BC16-F6D0C00AF52F}" type="slidenum">
              <a:rPr lang="en-US" smtClean="0"/>
              <a:t>‹#›</a:t>
            </a:fld>
            <a:endParaRPr lang="en-US" dirty="0"/>
          </a:p>
        </p:txBody>
      </p:sp>
    </p:spTree>
    <p:extLst>
      <p:ext uri="{BB962C8B-B14F-4D97-AF65-F5344CB8AC3E}">
        <p14:creationId xmlns:p14="http://schemas.microsoft.com/office/powerpoint/2010/main" val="540218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08BB15-EE03-7F46-8539-1C8E77FEDC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874773-8D5F-524B-855E-FC8C67B5A9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0375FA-5E48-9149-BB48-04B9B5CC91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3FF00-3DE0-5147-A737-06328B17521A}" type="datetimeFigureOut">
              <a:rPr lang="en-US" smtClean="0"/>
              <a:t>3/22/22</a:t>
            </a:fld>
            <a:endParaRPr lang="en-US" dirty="0"/>
          </a:p>
        </p:txBody>
      </p:sp>
      <p:sp>
        <p:nvSpPr>
          <p:cNvPr id="5" name="Footer Placeholder 4">
            <a:extLst>
              <a:ext uri="{FF2B5EF4-FFF2-40B4-BE49-F238E27FC236}">
                <a16:creationId xmlns:a16="http://schemas.microsoft.com/office/drawing/2014/main" id="{F720D84C-7373-0748-9298-F92183026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9D07CD6-90B9-4847-AA80-0D1844BAAF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974CF-299F-E847-BC16-F6D0C00AF52F}" type="slidenum">
              <a:rPr lang="en-US" smtClean="0"/>
              <a:t>‹#›</a:t>
            </a:fld>
            <a:endParaRPr lang="en-US" dirty="0"/>
          </a:p>
        </p:txBody>
      </p:sp>
    </p:spTree>
    <p:extLst>
      <p:ext uri="{BB962C8B-B14F-4D97-AF65-F5344CB8AC3E}">
        <p14:creationId xmlns:p14="http://schemas.microsoft.com/office/powerpoint/2010/main" val="3084058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https://www.youtube.com/watch?v=UPsymcEobDk"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6B83-2590-F84B-8199-739C3039D78E}"/>
              </a:ext>
            </a:extLst>
          </p:cNvPr>
          <p:cNvSpPr>
            <a:spLocks noGrp="1"/>
          </p:cNvSpPr>
          <p:nvPr>
            <p:ph type="ctr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NUTD 231: FUNDAMENTALS OF HUMAN NUTRITION</a:t>
            </a:r>
            <a:br>
              <a:rPr lang="en-US" dirty="0"/>
            </a:br>
            <a:endParaRPr lang="en-US" dirty="0"/>
          </a:p>
        </p:txBody>
      </p:sp>
      <p:pic>
        <p:nvPicPr>
          <p:cNvPr id="4" name="Picture 3">
            <a:extLst>
              <a:ext uri="{FF2B5EF4-FFF2-40B4-BE49-F238E27FC236}">
                <a16:creationId xmlns:a16="http://schemas.microsoft.com/office/drawing/2014/main" id="{CF32D657-B5E0-A649-B868-3239E8A83EF5}"/>
              </a:ext>
            </a:extLst>
          </p:cNvPr>
          <p:cNvPicPr>
            <a:picLocks noChangeAspect="1"/>
          </p:cNvPicPr>
          <p:nvPr/>
        </p:nvPicPr>
        <p:blipFill>
          <a:blip r:embed="rId2"/>
          <a:stretch>
            <a:fillRect/>
          </a:stretch>
        </p:blipFill>
        <p:spPr>
          <a:xfrm>
            <a:off x="780289" y="3081772"/>
            <a:ext cx="4729406" cy="2648468"/>
          </a:xfrm>
          <a:prstGeom prst="rect">
            <a:avLst/>
          </a:prstGeom>
        </p:spPr>
      </p:pic>
    </p:spTree>
    <p:extLst>
      <p:ext uri="{BB962C8B-B14F-4D97-AF65-F5344CB8AC3E}">
        <p14:creationId xmlns:p14="http://schemas.microsoft.com/office/powerpoint/2010/main" val="1081302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EB9CC-1F76-4348-9CEB-255D91DA42EE}"/>
              </a:ext>
            </a:extLst>
          </p:cNvPr>
          <p:cNvSpPr>
            <a:spLocks noGrp="1"/>
          </p:cNvSpPr>
          <p:nvPr>
            <p:ph type="title"/>
          </p:nvPr>
        </p:nvSpPr>
        <p:spPr>
          <a:xfrm>
            <a:off x="0" y="0"/>
            <a:ext cx="10515600" cy="1325563"/>
          </a:xfrm>
        </p:spPr>
        <p:txBody>
          <a:bodyPr/>
          <a:lstStyle/>
          <a:p>
            <a:r>
              <a:rPr lang="en-US" b="1" dirty="0">
                <a:solidFill>
                  <a:schemeClr val="accent2"/>
                </a:solidFill>
                <a:latin typeface="Times New Roman" panose="02020603050405020304" pitchFamily="18" charset="0"/>
                <a:cs typeface="Times New Roman" panose="02020603050405020304" pitchFamily="18" charset="0"/>
              </a:rPr>
              <a:t>Discovery of Essential Nutrients</a:t>
            </a:r>
          </a:p>
        </p:txBody>
      </p:sp>
      <p:sp>
        <p:nvSpPr>
          <p:cNvPr id="3" name="Content Placeholder 2">
            <a:extLst>
              <a:ext uri="{FF2B5EF4-FFF2-40B4-BE49-F238E27FC236}">
                <a16:creationId xmlns:a16="http://schemas.microsoft.com/office/drawing/2014/main" id="{9CF2B1DE-89BF-2A4F-BEBE-FB02B40AF224}"/>
              </a:ext>
            </a:extLst>
          </p:cNvPr>
          <p:cNvSpPr>
            <a:spLocks noGrp="1"/>
          </p:cNvSpPr>
          <p:nvPr>
            <p:ph idx="1"/>
          </p:nvPr>
        </p:nvSpPr>
        <p:spPr>
          <a:xfrm>
            <a:off x="355600" y="1325563"/>
            <a:ext cx="11836400" cy="5532437"/>
          </a:xfrm>
        </p:spPr>
        <p:txBody>
          <a:bodyPr>
            <a:normAutofit/>
          </a:bodyPr>
          <a:lstStyle/>
          <a:p>
            <a:r>
              <a:rPr lang="en-US" dirty="0">
                <a:latin typeface="Times New Roman" panose="02020603050405020304" pitchFamily="18" charset="0"/>
                <a:cs typeface="Times New Roman" panose="02020603050405020304" pitchFamily="18" charset="0"/>
              </a:rPr>
              <a:t>By the end of the nineteenth century</a:t>
            </a:r>
          </a:p>
          <a:p>
            <a:r>
              <a:rPr lang="en-US" dirty="0">
                <a:latin typeface="Times New Roman" panose="02020603050405020304" pitchFamily="18" charset="0"/>
                <a:cs typeface="Times New Roman" panose="02020603050405020304" pitchFamily="18" charset="0"/>
              </a:rPr>
              <a:t>The essential amino acids in proteins had been mostly identified</a:t>
            </a:r>
          </a:p>
          <a:p>
            <a:r>
              <a:rPr lang="en-US" dirty="0">
                <a:latin typeface="Times New Roman" panose="02020603050405020304" pitchFamily="18" charset="0"/>
                <a:cs typeface="Times New Roman" panose="02020603050405020304" pitchFamily="18" charset="0"/>
              </a:rPr>
              <a:t>Major inorganic nutrients  (calcium, potassium, iodine, and iron)</a:t>
            </a:r>
          </a:p>
          <a:p>
            <a:r>
              <a:rPr lang="en-US" dirty="0">
                <a:latin typeface="Times New Roman" panose="02020603050405020304" pitchFamily="18" charset="0"/>
                <a:cs typeface="Times New Roman" panose="02020603050405020304" pitchFamily="18" charset="0"/>
              </a:rPr>
              <a:t>Vitamins</a:t>
            </a:r>
          </a:p>
          <a:p>
            <a:endParaRPr lang="en-US" dirty="0">
              <a:latin typeface="Times New Roman" panose="02020603050405020304" pitchFamily="18" charset="0"/>
              <a:cs typeface="Times New Roman" panose="02020603050405020304" pitchFamily="18" charset="0"/>
            </a:endParaRPr>
          </a:p>
          <a:p>
            <a:pPr marL="0" indent="0">
              <a:buNone/>
            </a:pPr>
            <a:r>
              <a:rPr lang="en-US" b="1" dirty="0">
                <a:solidFill>
                  <a:schemeClr val="accent2"/>
                </a:solidFill>
                <a:latin typeface="Times New Roman" panose="02020603050405020304" pitchFamily="18" charset="0"/>
                <a:cs typeface="Times New Roman" panose="02020603050405020304" pitchFamily="18" charset="0"/>
              </a:rPr>
              <a:t>How?</a:t>
            </a:r>
          </a:p>
          <a:p>
            <a:r>
              <a:rPr lang="en-US" dirty="0">
                <a:latin typeface="Times New Roman" panose="02020603050405020304" pitchFamily="18" charset="0"/>
                <a:cs typeface="Times New Roman" panose="02020603050405020304" pitchFamily="18" charset="0"/>
              </a:rPr>
              <a:t>Experiments with animals</a:t>
            </a:r>
          </a:p>
          <a:p>
            <a:r>
              <a:rPr lang="en-US" dirty="0">
                <a:latin typeface="Times New Roman" panose="02020603050405020304" pitchFamily="18" charset="0"/>
                <a:cs typeface="Times New Roman" panose="02020603050405020304" pitchFamily="18" charset="0"/>
              </a:rPr>
              <a:t>Biochemical experiments</a:t>
            </a:r>
          </a:p>
          <a:p>
            <a:r>
              <a:rPr lang="en-US" dirty="0">
                <a:latin typeface="Times New Roman" panose="02020603050405020304" pitchFamily="18" charset="0"/>
                <a:cs typeface="Times New Roman" panose="02020603050405020304" pitchFamily="18" charset="0"/>
              </a:rPr>
              <a:t>Human trials</a:t>
            </a:r>
          </a:p>
          <a:p>
            <a:r>
              <a:rPr lang="en-US" dirty="0">
                <a:latin typeface="Times New Roman" panose="02020603050405020304" pitchFamily="18" charset="0"/>
                <a:cs typeface="Times New Roman" panose="02020603050405020304" pitchFamily="18" charset="0"/>
              </a:rPr>
              <a:t>Observation in malnourished human</a:t>
            </a:r>
          </a:p>
        </p:txBody>
      </p:sp>
    </p:spTree>
    <p:extLst>
      <p:ext uri="{BB962C8B-B14F-4D97-AF65-F5344CB8AC3E}">
        <p14:creationId xmlns:p14="http://schemas.microsoft.com/office/powerpoint/2010/main" val="189215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F61E6-E152-2E46-B2D5-87A571BB6467}"/>
              </a:ext>
            </a:extLst>
          </p:cNvPr>
          <p:cNvSpPr>
            <a:spLocks noGrp="1"/>
          </p:cNvSpPr>
          <p:nvPr>
            <p:ph type="title"/>
          </p:nvPr>
        </p:nvSpPr>
        <p:spPr/>
        <p:txBody>
          <a:bodyPr/>
          <a:lstStyle/>
          <a:p>
            <a:r>
              <a:rPr lang="en-US" b="1" dirty="0">
                <a:solidFill>
                  <a:schemeClr val="accent2"/>
                </a:solidFill>
                <a:latin typeface="Times New Roman" panose="02020603050405020304" pitchFamily="18" charset="0"/>
                <a:cs typeface="Times New Roman" panose="02020603050405020304" pitchFamily="18" charset="0"/>
              </a:rPr>
              <a:t>Vitamin C Discovery</a:t>
            </a:r>
            <a:br>
              <a:rPr lang="en-US" dirty="0"/>
            </a:br>
            <a:endParaRPr lang="en-US" dirty="0"/>
          </a:p>
        </p:txBody>
      </p:sp>
      <p:pic>
        <p:nvPicPr>
          <p:cNvPr id="5" name="Content Placeholder 4">
            <a:extLst>
              <a:ext uri="{FF2B5EF4-FFF2-40B4-BE49-F238E27FC236}">
                <a16:creationId xmlns:a16="http://schemas.microsoft.com/office/drawing/2014/main" id="{97E6A3A9-5573-0147-8B87-5019314AF75F}"/>
              </a:ext>
            </a:extLst>
          </p:cNvPr>
          <p:cNvPicPr>
            <a:picLocks noGrp="1" noChangeAspect="1"/>
          </p:cNvPicPr>
          <p:nvPr>
            <p:ph idx="1"/>
          </p:nvPr>
        </p:nvPicPr>
        <p:blipFill>
          <a:blip r:embed="rId2"/>
          <a:stretch>
            <a:fillRect/>
          </a:stretch>
        </p:blipFill>
        <p:spPr>
          <a:xfrm>
            <a:off x="7429500" y="865628"/>
            <a:ext cx="4762500" cy="4646171"/>
          </a:xfrm>
        </p:spPr>
      </p:pic>
      <p:sp>
        <p:nvSpPr>
          <p:cNvPr id="6" name="TextBox 5">
            <a:extLst>
              <a:ext uri="{FF2B5EF4-FFF2-40B4-BE49-F238E27FC236}">
                <a16:creationId xmlns:a16="http://schemas.microsoft.com/office/drawing/2014/main" id="{F5CE579A-BAAF-7A46-8AE1-95C8F5239EAB}"/>
              </a:ext>
            </a:extLst>
          </p:cNvPr>
          <p:cNvSpPr txBox="1"/>
          <p:nvPr/>
        </p:nvSpPr>
        <p:spPr>
          <a:xfrm>
            <a:off x="304800" y="1389608"/>
            <a:ext cx="7124700" cy="2677656"/>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scurvy was considered the major cause of disability and death among sailors</a:t>
            </a:r>
          </a:p>
          <a:p>
            <a:r>
              <a:rPr lang="en-US" sz="2800" b="1" u="sng" dirty="0">
                <a:solidFill>
                  <a:schemeClr val="accent2"/>
                </a:solidFill>
                <a:latin typeface="Times New Roman" panose="02020603050405020304" pitchFamily="18" charset="0"/>
                <a:cs typeface="Times New Roman" panose="02020603050405020304" pitchFamily="18" charset="0"/>
              </a:rPr>
              <a:t>Scurvy symptoms:</a:t>
            </a:r>
          </a:p>
          <a:p>
            <a:r>
              <a:rPr lang="en-US" sz="2800" dirty="0">
                <a:latin typeface="Times New Roman" panose="02020603050405020304" pitchFamily="18" charset="0"/>
                <a:cs typeface="Times New Roman" panose="02020603050405020304" pitchFamily="18" charset="0"/>
              </a:rPr>
              <a:t>swollen and bleeding gums, loose teeth, hemorrhaging under the skin, and slowed healing of wounds and death</a:t>
            </a:r>
          </a:p>
        </p:txBody>
      </p:sp>
      <p:sp>
        <p:nvSpPr>
          <p:cNvPr id="7" name="TextBox 6">
            <a:extLst>
              <a:ext uri="{FF2B5EF4-FFF2-40B4-BE49-F238E27FC236}">
                <a16:creationId xmlns:a16="http://schemas.microsoft.com/office/drawing/2014/main" id="{DDEA953B-28FB-DD4F-9E25-D3811BA8C363}"/>
              </a:ext>
            </a:extLst>
          </p:cNvPr>
          <p:cNvSpPr txBox="1"/>
          <p:nvPr/>
        </p:nvSpPr>
        <p:spPr>
          <a:xfrm>
            <a:off x="304800" y="4067264"/>
            <a:ext cx="7073900" cy="2585323"/>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Vitamin C was in short supply on most ships AND not part of the diet</a:t>
            </a:r>
          </a:p>
          <a:p>
            <a:r>
              <a:rPr lang="en-US" sz="2400" dirty="0">
                <a:latin typeface="Times New Roman" panose="02020603050405020304" pitchFamily="18" charset="0"/>
                <a:cs typeface="Times New Roman" panose="02020603050405020304" pitchFamily="18" charset="0"/>
              </a:rPr>
              <a:t>In 1747, a physician James Lind conducted a trial of six different treatments for sailors with scurvy</a:t>
            </a:r>
          </a:p>
          <a:p>
            <a:r>
              <a:rPr lang="en-US" sz="2400" dirty="0">
                <a:latin typeface="Times New Roman" panose="02020603050405020304" pitchFamily="18" charset="0"/>
                <a:cs typeface="Times New Roman" panose="02020603050405020304" pitchFamily="18" charset="0"/>
              </a:rPr>
              <a:t>“only oranges and lemons were effective in treating scurvy”</a:t>
            </a:r>
          </a:p>
          <a:p>
            <a:endParaRPr lang="en-US" dirty="0"/>
          </a:p>
        </p:txBody>
      </p:sp>
    </p:spTree>
    <p:extLst>
      <p:ext uri="{BB962C8B-B14F-4D97-AF65-F5344CB8AC3E}">
        <p14:creationId xmlns:p14="http://schemas.microsoft.com/office/powerpoint/2010/main" val="537555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DCC7E1-0892-7844-A4DA-BECD82E16738}"/>
              </a:ext>
            </a:extLst>
          </p:cNvPr>
          <p:cNvSpPr>
            <a:spLocks noGrp="1"/>
          </p:cNvSpPr>
          <p:nvPr>
            <p:ph idx="1"/>
          </p:nvPr>
        </p:nvSpPr>
        <p:spPr>
          <a:xfrm>
            <a:off x="279400" y="508001"/>
            <a:ext cx="11074400" cy="4826000"/>
          </a:xfrm>
        </p:spPr>
        <p:txBody>
          <a:bodyPr/>
          <a:lstStyle/>
          <a:p>
            <a:r>
              <a:rPr lang="en-US" b="1" u="sng" dirty="0">
                <a:latin typeface="Times New Roman" panose="02020603050405020304" pitchFamily="18" charset="0"/>
                <a:cs typeface="Times New Roman" panose="02020603050405020304" pitchFamily="18" charset="0"/>
              </a:rPr>
              <a:t>In 1907: </a:t>
            </a:r>
          </a:p>
          <a:p>
            <a:r>
              <a:rPr lang="en-US" dirty="0">
                <a:latin typeface="Times New Roman" panose="02020603050405020304" pitchFamily="18" charset="0"/>
                <a:cs typeface="Times New Roman" panose="02020603050405020304" pitchFamily="18" charset="0"/>
              </a:rPr>
              <a:t>Two Norwegian biochemists experiment with guinea pigs and demonstrate that a scurvy-like condition can be produced in these animals when certain foods are restricted</a:t>
            </a:r>
          </a:p>
          <a:p>
            <a:r>
              <a:rPr lang="en-US" b="1" u="sng" dirty="0">
                <a:latin typeface="Times New Roman" panose="02020603050405020304" pitchFamily="18" charset="0"/>
                <a:cs typeface="Times New Roman" panose="02020603050405020304" pitchFamily="18" charset="0"/>
              </a:rPr>
              <a:t>In the 1920</a:t>
            </a:r>
          </a:p>
          <a:p>
            <a:r>
              <a:rPr lang="en-US" dirty="0">
                <a:latin typeface="Times New Roman" panose="02020603050405020304" pitchFamily="18" charset="0"/>
                <a:cs typeface="Times New Roman" panose="02020603050405020304" pitchFamily="18" charset="0"/>
              </a:rPr>
              <a:t>A Hungarian professor isolated a substance from plants and animals that he called 'hexuronic acid’.</a:t>
            </a:r>
          </a:p>
          <a:p>
            <a:r>
              <a:rPr lang="en-US" dirty="0">
                <a:latin typeface="Times New Roman" panose="02020603050405020304" pitchFamily="18" charset="0"/>
                <a:cs typeface="Times New Roman" panose="02020603050405020304" pitchFamily="18" charset="0"/>
              </a:rPr>
              <a:t> Four years later, a British chemist isolated vitamin C in his laboratory and concluded that it was the same as 'hexuronic acid</a:t>
            </a:r>
            <a:endParaRPr lang="en-US" b="1" u="sng"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2DD693EF-4B41-2048-A853-1ED42B9CAD81}"/>
              </a:ext>
            </a:extLst>
          </p:cNvPr>
          <p:cNvSpPr/>
          <p:nvPr/>
        </p:nvSpPr>
        <p:spPr>
          <a:xfrm>
            <a:off x="787400" y="5899835"/>
            <a:ext cx="6096000" cy="646331"/>
          </a:xfrm>
          <a:prstGeom prst="rect">
            <a:avLst/>
          </a:prstGeom>
        </p:spPr>
        <p:txBody>
          <a:bodyPr>
            <a:spAutoFit/>
          </a:bodyPr>
          <a:lstStyle/>
          <a:p>
            <a:r>
              <a:rPr lang="en-US" dirty="0"/>
              <a:t>https://www.sciencelearn.org.nz/resources/1690-vitamin-c-history-timeline</a:t>
            </a:r>
          </a:p>
        </p:txBody>
      </p:sp>
    </p:spTree>
    <p:extLst>
      <p:ext uri="{BB962C8B-B14F-4D97-AF65-F5344CB8AC3E}">
        <p14:creationId xmlns:p14="http://schemas.microsoft.com/office/powerpoint/2010/main" val="1395466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8C46D00-DD1F-FC43-A25E-C76F7E6E6614}"/>
              </a:ext>
            </a:extLst>
          </p:cNvPr>
          <p:cNvPicPr>
            <a:picLocks noGrp="1" noChangeAspect="1"/>
          </p:cNvPicPr>
          <p:nvPr>
            <p:ph idx="1"/>
          </p:nvPr>
        </p:nvPicPr>
        <p:blipFill>
          <a:blip r:embed="rId2"/>
          <a:stretch>
            <a:fillRect/>
          </a:stretch>
        </p:blipFill>
        <p:spPr>
          <a:xfrm>
            <a:off x="771525" y="1966563"/>
            <a:ext cx="4343399" cy="3462687"/>
          </a:xfrm>
        </p:spPr>
      </p:pic>
      <p:sp>
        <p:nvSpPr>
          <p:cNvPr id="6" name="TextBox 5">
            <a:extLst>
              <a:ext uri="{FF2B5EF4-FFF2-40B4-BE49-F238E27FC236}">
                <a16:creationId xmlns:a16="http://schemas.microsoft.com/office/drawing/2014/main" id="{185DA85B-D4EA-774A-82F0-3D92C769C5B1}"/>
              </a:ext>
            </a:extLst>
          </p:cNvPr>
          <p:cNvSpPr txBox="1"/>
          <p:nvPr/>
        </p:nvSpPr>
        <p:spPr>
          <a:xfrm>
            <a:off x="5480051" y="751046"/>
            <a:ext cx="6272213" cy="4678204"/>
          </a:xfrm>
          <a:prstGeom prst="rect">
            <a:avLst/>
          </a:prstGeom>
          <a:noFill/>
        </p:spPr>
        <p:txBody>
          <a:bodyPr wrap="square" rtlCol="0">
            <a:spAutoFit/>
          </a:bodyPr>
          <a:lstStyle/>
          <a:p>
            <a:pPr marL="342900" indent="-342900">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Animal Experimental models were determinantal in discovering essential nutrients</a:t>
            </a:r>
          </a:p>
          <a:p>
            <a:pPr marL="342900" indent="-342900">
              <a:buFont typeface="Arial" panose="020B0604020202020204" pitchFamily="34" charset="0"/>
              <a:buChar char="•"/>
            </a:pPr>
            <a:endParaRPr lang="en-US" sz="28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Using the right animal model</a:t>
            </a:r>
          </a:p>
          <a:p>
            <a:pPr marL="342900" indent="-342900">
              <a:buFont typeface="Arial" panose="020B0604020202020204" pitchFamily="34" charset="0"/>
              <a:buChar char="•"/>
            </a:pPr>
            <a:endParaRPr lang="en-US" sz="2800" b="1" dirty="0">
              <a:latin typeface="Times New Roman" panose="02020603050405020304" pitchFamily="18" charset="0"/>
              <a:cs typeface="Times New Roman" panose="02020603050405020304" pitchFamily="18" charset="0"/>
            </a:endParaRPr>
          </a:p>
          <a:p>
            <a:pPr marL="800100" lvl="1" indent="-342900">
              <a:buFont typeface="Arial" panose="020B0604020202020204" pitchFamily="34" charset="0"/>
              <a:buChar char="•"/>
            </a:pPr>
            <a:r>
              <a:rPr lang="en-US" altLang="he-IL" sz="2800" b="1" dirty="0">
                <a:latin typeface="Times New Roman" panose="02020603050405020304" pitchFamily="18" charset="0"/>
                <a:cs typeface="Times New Roman" panose="02020603050405020304" pitchFamily="18" charset="0"/>
              </a:rPr>
              <a:t>Vitamin C is essential in humans and guinea pigs</a:t>
            </a:r>
          </a:p>
          <a:p>
            <a:pPr marL="800100" lvl="1" indent="-342900">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Rats can synthesize their own vitamin C from glucose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76375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256C8-40AD-9941-B850-B3E57A5D1882}"/>
              </a:ext>
            </a:extLst>
          </p:cNvPr>
          <p:cNvSpPr>
            <a:spLocks noGrp="1"/>
          </p:cNvSpPr>
          <p:nvPr>
            <p:ph type="title"/>
          </p:nvPr>
        </p:nvSpPr>
        <p:spPr>
          <a:xfrm>
            <a:off x="304800" y="230187"/>
            <a:ext cx="10515600" cy="1325563"/>
          </a:xfrm>
        </p:spPr>
        <p:txBody>
          <a:bodyPr/>
          <a:lstStyle/>
          <a:p>
            <a:r>
              <a:rPr lang="en-US" b="1" dirty="0">
                <a:solidFill>
                  <a:schemeClr val="accent2"/>
                </a:solidFill>
                <a:latin typeface="Times New Roman" panose="02020603050405020304" pitchFamily="18" charset="0"/>
                <a:cs typeface="Times New Roman" panose="02020603050405020304" pitchFamily="18" charset="0"/>
              </a:rPr>
              <a:t>The discovery of thiamin/ Vitamin B1</a:t>
            </a:r>
            <a:br>
              <a:rPr lang="en-US" b="1" dirty="0"/>
            </a:br>
            <a:endParaRPr lang="en-US" dirty="0"/>
          </a:p>
        </p:txBody>
      </p:sp>
      <p:sp>
        <p:nvSpPr>
          <p:cNvPr id="3" name="Content Placeholder 2">
            <a:extLst>
              <a:ext uri="{FF2B5EF4-FFF2-40B4-BE49-F238E27FC236}">
                <a16:creationId xmlns:a16="http://schemas.microsoft.com/office/drawing/2014/main" id="{9D037748-103E-FA4F-BDE8-13C7E5D5E70C}"/>
              </a:ext>
            </a:extLst>
          </p:cNvPr>
          <p:cNvSpPr>
            <a:spLocks noGrp="1"/>
          </p:cNvSpPr>
          <p:nvPr>
            <p:ph idx="1"/>
          </p:nvPr>
        </p:nvSpPr>
        <p:spPr>
          <a:xfrm>
            <a:off x="304800" y="1193800"/>
            <a:ext cx="6070600" cy="5029199"/>
          </a:xfrm>
        </p:spPr>
        <p:txBody>
          <a:bodyPr>
            <a:normAutofit/>
          </a:bodyPr>
          <a:lstStyle/>
          <a:p>
            <a:r>
              <a:rPr lang="en-US" dirty="0"/>
              <a:t>Beriberi</a:t>
            </a:r>
          </a:p>
          <a:p>
            <a:r>
              <a:rPr lang="en-US" dirty="0"/>
              <a:t>Was common in South East Asia, not very common in Europe</a:t>
            </a:r>
          </a:p>
          <a:p>
            <a:r>
              <a:rPr lang="en-US" dirty="0"/>
              <a:t>Less common among poor villagers</a:t>
            </a:r>
          </a:p>
          <a:p>
            <a:r>
              <a:rPr lang="en-US" dirty="0"/>
              <a:t>Symptom: weight loss, weakness, paralysis of the legs, swelling of arms and legs, and impaired nerve function</a:t>
            </a:r>
          </a:p>
          <a:p>
            <a:r>
              <a:rPr lang="en-US" dirty="0"/>
              <a:t>Cause was unknown, scientist suspected bacteria</a:t>
            </a:r>
          </a:p>
        </p:txBody>
      </p:sp>
      <p:pic>
        <p:nvPicPr>
          <p:cNvPr id="7" name="Picture 6">
            <a:extLst>
              <a:ext uri="{FF2B5EF4-FFF2-40B4-BE49-F238E27FC236}">
                <a16:creationId xmlns:a16="http://schemas.microsoft.com/office/drawing/2014/main" id="{010C9B66-FF83-064D-9C26-B4EBBCF94C0C}"/>
              </a:ext>
            </a:extLst>
          </p:cNvPr>
          <p:cNvPicPr>
            <a:picLocks noChangeAspect="1"/>
          </p:cNvPicPr>
          <p:nvPr/>
        </p:nvPicPr>
        <p:blipFill>
          <a:blip r:embed="rId2"/>
          <a:stretch>
            <a:fillRect/>
          </a:stretch>
        </p:blipFill>
        <p:spPr>
          <a:xfrm>
            <a:off x="7797800" y="1555750"/>
            <a:ext cx="3810000" cy="4419600"/>
          </a:xfrm>
          <a:prstGeom prst="rect">
            <a:avLst/>
          </a:prstGeom>
        </p:spPr>
      </p:pic>
    </p:spTree>
    <p:extLst>
      <p:ext uri="{BB962C8B-B14F-4D97-AF65-F5344CB8AC3E}">
        <p14:creationId xmlns:p14="http://schemas.microsoft.com/office/powerpoint/2010/main" val="2109683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BCEF8D3-6C82-914A-9E11-6112D2492DD4}"/>
              </a:ext>
            </a:extLst>
          </p:cNvPr>
          <p:cNvSpPr>
            <a:spLocks noGrp="1"/>
          </p:cNvSpPr>
          <p:nvPr>
            <p:ph type="title"/>
          </p:nvPr>
        </p:nvSpPr>
        <p:spPr>
          <a:xfrm>
            <a:off x="0" y="122237"/>
            <a:ext cx="10515600" cy="1325563"/>
          </a:xfrm>
        </p:spPr>
        <p:txBody>
          <a:bodyPr/>
          <a:lstStyle/>
          <a:p>
            <a:r>
              <a:rPr lang="en-US" b="1" dirty="0">
                <a:solidFill>
                  <a:schemeClr val="accent2"/>
                </a:solidFill>
                <a:latin typeface="Times New Roman" panose="02020603050405020304" pitchFamily="18" charset="0"/>
                <a:cs typeface="Times New Roman" panose="02020603050405020304" pitchFamily="18" charset="0"/>
              </a:rPr>
              <a:t>The discovery of thiamin/ Vitamin B1</a:t>
            </a:r>
            <a:endParaRPr lang="en-US" dirty="0"/>
          </a:p>
        </p:txBody>
      </p:sp>
      <p:pic>
        <p:nvPicPr>
          <p:cNvPr id="5" name="Content Placeholder 4">
            <a:extLst>
              <a:ext uri="{FF2B5EF4-FFF2-40B4-BE49-F238E27FC236}">
                <a16:creationId xmlns:a16="http://schemas.microsoft.com/office/drawing/2014/main" id="{587F11C3-D513-0043-BE7C-B5745A1052FF}"/>
              </a:ext>
            </a:extLst>
          </p:cNvPr>
          <p:cNvPicPr>
            <a:picLocks noGrp="1" noChangeAspect="1"/>
          </p:cNvPicPr>
          <p:nvPr>
            <p:ph idx="1"/>
          </p:nvPr>
        </p:nvPicPr>
        <p:blipFill>
          <a:blip r:embed="rId2"/>
          <a:stretch>
            <a:fillRect/>
          </a:stretch>
        </p:blipFill>
        <p:spPr>
          <a:xfrm>
            <a:off x="8757016" y="1321554"/>
            <a:ext cx="2952384" cy="1772166"/>
          </a:xfrm>
        </p:spPr>
      </p:pic>
      <p:sp>
        <p:nvSpPr>
          <p:cNvPr id="8" name="TextBox 7">
            <a:extLst>
              <a:ext uri="{FF2B5EF4-FFF2-40B4-BE49-F238E27FC236}">
                <a16:creationId xmlns:a16="http://schemas.microsoft.com/office/drawing/2014/main" id="{7113BCB8-FEB2-2240-B7A7-337686292F24}"/>
              </a:ext>
            </a:extLst>
          </p:cNvPr>
          <p:cNvSpPr txBox="1"/>
          <p:nvPr/>
        </p:nvSpPr>
        <p:spPr>
          <a:xfrm>
            <a:off x="482600" y="1447800"/>
            <a:ext cx="5232400" cy="480131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To improve its flavor and shelf-life, rice was usually milled to remove the husks, bran and germ. </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Polished rice was then sold to the wealthier people</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early 1800’s Experiments with chickens</a:t>
            </a:r>
            <a:r>
              <a:rPr lang="en-US" dirty="0">
                <a:latin typeface="Times New Roman" panose="02020603050405020304" pitchFamily="18" charset="0"/>
                <a:cs typeface="Times New Roman" panose="02020603050405020304" pitchFamily="18" charset="0"/>
                <a:sym typeface="Wingdings" pitchFamily="2" charset="2"/>
              </a:rPr>
              <a:t> </a:t>
            </a:r>
            <a:r>
              <a:rPr lang="en-US" dirty="0">
                <a:latin typeface="Times New Roman" panose="02020603050405020304" pitchFamily="18" charset="0"/>
                <a:cs typeface="Times New Roman" panose="02020603050405020304" pitchFamily="18" charset="0"/>
              </a:rPr>
              <a:t>became ill on a diet of cooked polished rice but stayed well if they were fed cheap unhusked rice. </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Human trials in Malaysia, and the Philippines showed that </a:t>
            </a:r>
            <a:r>
              <a:rPr lang="en-US" dirty="0" err="1">
                <a:latin typeface="Times New Roman" panose="02020603050405020304" pitchFamily="18" charset="0"/>
                <a:cs typeface="Times New Roman" panose="02020603050405020304" pitchFamily="18" charset="0"/>
              </a:rPr>
              <a:t>beri-beri</a:t>
            </a:r>
            <a:r>
              <a:rPr lang="en-US" dirty="0">
                <a:latin typeface="Times New Roman" panose="02020603050405020304" pitchFamily="18" charset="0"/>
                <a:cs typeface="Times New Roman" panose="02020603050405020304" pitchFamily="18" charset="0"/>
              </a:rPr>
              <a:t> could be prevented or cured with rice bran</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1926, Thiamin was isolated in lab</a:t>
            </a:r>
          </a:p>
          <a:p>
            <a:endParaRPr lang="en-US" dirty="0"/>
          </a:p>
          <a:p>
            <a:endParaRPr lang="en-US" dirty="0"/>
          </a:p>
          <a:p>
            <a:endParaRPr lang="en-US" dirty="0"/>
          </a:p>
          <a:p>
            <a:endParaRPr lang="en-US" dirty="0"/>
          </a:p>
        </p:txBody>
      </p:sp>
      <p:pic>
        <p:nvPicPr>
          <p:cNvPr id="12" name="Picture 11">
            <a:extLst>
              <a:ext uri="{FF2B5EF4-FFF2-40B4-BE49-F238E27FC236}">
                <a16:creationId xmlns:a16="http://schemas.microsoft.com/office/drawing/2014/main" id="{0BFE6341-D3B6-1C47-B32F-0851CCC62B15}"/>
              </a:ext>
            </a:extLst>
          </p:cNvPr>
          <p:cNvPicPr>
            <a:picLocks noChangeAspect="1"/>
          </p:cNvPicPr>
          <p:nvPr/>
        </p:nvPicPr>
        <p:blipFill>
          <a:blip r:embed="rId3"/>
          <a:stretch>
            <a:fillRect/>
          </a:stretch>
        </p:blipFill>
        <p:spPr>
          <a:xfrm>
            <a:off x="7247353" y="3352800"/>
            <a:ext cx="4944648" cy="2456775"/>
          </a:xfrm>
          <a:prstGeom prst="rect">
            <a:avLst/>
          </a:prstGeom>
        </p:spPr>
      </p:pic>
    </p:spTree>
    <p:extLst>
      <p:ext uri="{BB962C8B-B14F-4D97-AF65-F5344CB8AC3E}">
        <p14:creationId xmlns:p14="http://schemas.microsoft.com/office/powerpoint/2010/main" val="3282915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6244-E4AF-504A-8C20-F9E70C1E488E}"/>
              </a:ext>
            </a:extLst>
          </p:cNvPr>
          <p:cNvSpPr>
            <a:spLocks noGrp="1"/>
          </p:cNvSpPr>
          <p:nvPr>
            <p:ph type="title"/>
          </p:nvPr>
        </p:nvSpPr>
        <p:spPr>
          <a:xfrm>
            <a:off x="228600" y="238125"/>
            <a:ext cx="10515600" cy="1325563"/>
          </a:xfrm>
        </p:spPr>
        <p:txBody>
          <a:bodyPr/>
          <a:lstStyle/>
          <a:p>
            <a:r>
              <a:rPr lang="en-US" b="1" dirty="0">
                <a:solidFill>
                  <a:schemeClr val="accent2"/>
                </a:solidFill>
                <a:latin typeface="Times New Roman" panose="02020603050405020304" pitchFamily="18" charset="0"/>
                <a:cs typeface="Times New Roman" panose="02020603050405020304" pitchFamily="18" charset="0"/>
              </a:rPr>
              <a:t>Essential Nutrients </a:t>
            </a:r>
          </a:p>
        </p:txBody>
      </p:sp>
      <p:sp>
        <p:nvSpPr>
          <p:cNvPr id="3" name="Content Placeholder 2">
            <a:extLst>
              <a:ext uri="{FF2B5EF4-FFF2-40B4-BE49-F238E27FC236}">
                <a16:creationId xmlns:a16="http://schemas.microsoft.com/office/drawing/2014/main" id="{811F9E4D-F5CB-434B-8CF9-49A4BA379516}"/>
              </a:ext>
            </a:extLst>
          </p:cNvPr>
          <p:cNvSpPr>
            <a:spLocks noGrp="1"/>
          </p:cNvSpPr>
          <p:nvPr>
            <p:ph idx="1"/>
          </p:nvPr>
        </p:nvSpPr>
        <p:spPr>
          <a:xfrm>
            <a:off x="838200" y="1825624"/>
            <a:ext cx="10515600" cy="4778375"/>
          </a:xfrm>
        </p:spPr>
        <p:txBody>
          <a:bodyPr/>
          <a:lstStyle/>
          <a:p>
            <a:r>
              <a:rPr lang="en-US" sz="3600" b="1" dirty="0">
                <a:latin typeface="Times New Roman" panose="02020603050405020304" pitchFamily="18" charset="0"/>
                <a:cs typeface="Times New Roman" panose="02020603050405020304" pitchFamily="18" charset="0"/>
              </a:rPr>
              <a:t>Water </a:t>
            </a:r>
          </a:p>
          <a:p>
            <a:r>
              <a:rPr lang="en-US" sz="3600" b="1" dirty="0">
                <a:latin typeface="Times New Roman" panose="02020603050405020304" pitchFamily="18" charset="0"/>
                <a:cs typeface="Times New Roman" panose="02020603050405020304" pitchFamily="18" charset="0"/>
              </a:rPr>
              <a:t>Essential Vitamins</a:t>
            </a:r>
          </a:p>
          <a:p>
            <a:r>
              <a:rPr lang="en-US" sz="3600" b="1" dirty="0">
                <a:latin typeface="Times New Roman" panose="02020603050405020304" pitchFamily="18" charset="0"/>
                <a:cs typeface="Times New Roman" panose="02020603050405020304" pitchFamily="18" charset="0"/>
              </a:rPr>
              <a:t>Essential Minerals</a:t>
            </a:r>
          </a:p>
          <a:p>
            <a:r>
              <a:rPr lang="en-US" sz="3600" b="1" dirty="0">
                <a:latin typeface="Times New Roman" panose="02020603050405020304" pitchFamily="18" charset="0"/>
                <a:cs typeface="Times New Roman" panose="02020603050405020304" pitchFamily="18" charset="0"/>
              </a:rPr>
              <a:t>Essential Fatty Acids</a:t>
            </a:r>
          </a:p>
          <a:p>
            <a:r>
              <a:rPr lang="en-US" sz="3600" b="1" dirty="0">
                <a:latin typeface="Times New Roman" panose="02020603050405020304" pitchFamily="18" charset="0"/>
                <a:cs typeface="Times New Roman" panose="02020603050405020304" pitchFamily="18" charset="0"/>
              </a:rPr>
              <a:t>Essential Amino Acids</a:t>
            </a:r>
          </a:p>
          <a:p>
            <a:r>
              <a:rPr lang="en-US" sz="3600" b="1" dirty="0">
                <a:latin typeface="Times New Roman" panose="02020603050405020304" pitchFamily="18" charset="0"/>
                <a:cs typeface="Times New Roman" panose="02020603050405020304" pitchFamily="18" charset="0"/>
              </a:rPr>
              <a:t>Electrolytes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35746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07DB3-14CB-2D46-90E2-36CC9934ECE1}"/>
              </a:ext>
            </a:extLst>
          </p:cNvPr>
          <p:cNvSpPr>
            <a:spLocks noGrp="1"/>
          </p:cNvSpPr>
          <p:nvPr>
            <p:ph type="title"/>
          </p:nvPr>
        </p:nvSpPr>
        <p:spPr/>
        <p:txBody>
          <a:bodyPr/>
          <a:lstStyle/>
          <a:p>
            <a:r>
              <a:rPr lang="en-US" b="1" dirty="0">
                <a:solidFill>
                  <a:schemeClr val="accent2"/>
                </a:solidFill>
                <a:latin typeface="Times New Roman" panose="02020603050405020304" pitchFamily="18" charset="0"/>
                <a:cs typeface="Times New Roman" panose="02020603050405020304" pitchFamily="18" charset="0"/>
              </a:rPr>
              <a:t>Diet and Chronic Disease</a:t>
            </a:r>
          </a:p>
        </p:txBody>
      </p:sp>
      <p:sp>
        <p:nvSpPr>
          <p:cNvPr id="3" name="Content Placeholder 2">
            <a:extLst>
              <a:ext uri="{FF2B5EF4-FFF2-40B4-BE49-F238E27FC236}">
                <a16:creationId xmlns:a16="http://schemas.microsoft.com/office/drawing/2014/main" id="{66D1859B-65AA-6742-8201-0E149A261C81}"/>
              </a:ext>
            </a:extLst>
          </p:cNvPr>
          <p:cNvSpPr>
            <a:spLocks noGrp="1"/>
          </p:cNvSpPr>
          <p:nvPr>
            <p:ph idx="1"/>
          </p:nvPr>
        </p:nvSpPr>
        <p:spPr/>
        <p:txBody>
          <a:bodyPr/>
          <a:lstStyle/>
          <a:p>
            <a:r>
              <a:rPr lang="en-US" sz="3600" dirty="0">
                <a:latin typeface="Times New Roman" panose="02020603050405020304" pitchFamily="18" charset="0"/>
                <a:cs typeface="Times New Roman" panose="02020603050405020304" pitchFamily="18" charset="0"/>
              </a:rPr>
              <a:t>More complicated to study than diseases that result from nutritional deficiency diseases</a:t>
            </a:r>
          </a:p>
          <a:p>
            <a:r>
              <a:rPr lang="en-US" sz="3600" dirty="0">
                <a:latin typeface="Times New Roman" panose="02020603050405020304" pitchFamily="18" charset="0"/>
                <a:cs typeface="Times New Roman" panose="02020603050405020304" pitchFamily="18" charset="0"/>
              </a:rPr>
              <a:t>Chronic diseases take years to develop and involve many causes/factors( environmental, dietary etc.)</a:t>
            </a:r>
          </a:p>
          <a:p>
            <a:endParaRPr lang="en-US" dirty="0"/>
          </a:p>
        </p:txBody>
      </p:sp>
    </p:spTree>
    <p:extLst>
      <p:ext uri="{BB962C8B-B14F-4D97-AF65-F5344CB8AC3E}">
        <p14:creationId xmlns:p14="http://schemas.microsoft.com/office/powerpoint/2010/main" val="2580496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577972B-1E96-6A4C-8C73-F4760DA4AC1F}"/>
              </a:ext>
            </a:extLst>
          </p:cNvPr>
          <p:cNvPicPr>
            <a:picLocks noGrp="1" noChangeAspect="1"/>
          </p:cNvPicPr>
          <p:nvPr>
            <p:ph idx="1"/>
          </p:nvPr>
        </p:nvPicPr>
        <p:blipFill>
          <a:blip r:embed="rId2"/>
          <a:stretch>
            <a:fillRect/>
          </a:stretch>
        </p:blipFill>
        <p:spPr>
          <a:xfrm>
            <a:off x="2476502" y="2625871"/>
            <a:ext cx="6329362" cy="3659835"/>
          </a:xfrm>
        </p:spPr>
      </p:pic>
      <p:sp>
        <p:nvSpPr>
          <p:cNvPr id="6" name="TextBox 5">
            <a:extLst>
              <a:ext uri="{FF2B5EF4-FFF2-40B4-BE49-F238E27FC236}">
                <a16:creationId xmlns:a16="http://schemas.microsoft.com/office/drawing/2014/main" id="{5D0ADBDC-1ACA-AA49-8A78-E382B9283A2A}"/>
              </a:ext>
            </a:extLst>
          </p:cNvPr>
          <p:cNvSpPr txBox="1"/>
          <p:nvPr/>
        </p:nvSpPr>
        <p:spPr>
          <a:xfrm>
            <a:off x="1371600" y="714375"/>
            <a:ext cx="8204199" cy="1231106"/>
          </a:xfrm>
          <a:prstGeom prst="rect">
            <a:avLst/>
          </a:prstGeom>
          <a:noFill/>
        </p:spPr>
        <p:txBody>
          <a:bodyPr wrap="square" rtlCol="0">
            <a:spAutoFit/>
          </a:bodyPr>
          <a:lstStyle/>
          <a:p>
            <a:r>
              <a:rPr lang="en-US" sz="2800" b="1" dirty="0">
                <a:latin typeface="Times New Roman" panose="02020603050405020304" pitchFamily="18" charset="0"/>
                <a:cs typeface="Times New Roman" panose="02020603050405020304" pitchFamily="18" charset="0"/>
              </a:rPr>
              <a:t>Variation in disease incidence indicate relationship between nutrient consumption and disease</a:t>
            </a:r>
          </a:p>
          <a:p>
            <a:endParaRPr lang="en-US" dirty="0"/>
          </a:p>
        </p:txBody>
      </p:sp>
      <p:sp>
        <p:nvSpPr>
          <p:cNvPr id="2" name="Rectangle 1">
            <a:extLst>
              <a:ext uri="{FF2B5EF4-FFF2-40B4-BE49-F238E27FC236}">
                <a16:creationId xmlns:a16="http://schemas.microsoft.com/office/drawing/2014/main" id="{0BDB404E-A804-F442-9374-AF68AC74E747}"/>
              </a:ext>
            </a:extLst>
          </p:cNvPr>
          <p:cNvSpPr/>
          <p:nvPr/>
        </p:nvSpPr>
        <p:spPr>
          <a:xfrm>
            <a:off x="418222" y="1920491"/>
            <a:ext cx="1646605" cy="461665"/>
          </a:xfrm>
          <a:prstGeom prst="rect">
            <a:avLst/>
          </a:prstGeom>
        </p:spPr>
        <p:txBody>
          <a:bodyPr wrap="none">
            <a:spAutoFit/>
          </a:bodyPr>
          <a:lstStyle/>
          <a:p>
            <a:r>
              <a:rPr lang="en-US" sz="2400" b="1" dirty="0">
                <a:solidFill>
                  <a:srgbClr val="002060"/>
                </a:solidFill>
                <a:latin typeface="Times New Roman" panose="02020603050405020304" pitchFamily="18" charset="0"/>
                <a:cs typeface="Times New Roman" panose="02020603050405020304" pitchFamily="18" charset="0"/>
              </a:rPr>
              <a:t>Blue Zones</a:t>
            </a:r>
            <a:endParaRPr lang="en-US" sz="2400" b="1" i="0" u="none" strike="noStrike" dirty="0">
              <a:solidFill>
                <a:srgbClr val="002060"/>
              </a:solidFill>
              <a:effectLst/>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54BE741-7508-4E43-976F-5482EC707BB5}"/>
              </a:ext>
            </a:extLst>
          </p:cNvPr>
          <p:cNvSpPr txBox="1"/>
          <p:nvPr/>
        </p:nvSpPr>
        <p:spPr>
          <a:xfrm>
            <a:off x="0" y="3328028"/>
            <a:ext cx="3154680" cy="1477328"/>
          </a:xfrm>
          <a:prstGeom prst="rect">
            <a:avLst/>
          </a:prstGeom>
          <a:noFill/>
        </p:spPr>
        <p:txBody>
          <a:bodyPr wrap="square" rtlCol="0">
            <a:spAutoFit/>
          </a:bodyPr>
          <a:lstStyle/>
          <a:p>
            <a:r>
              <a:rPr lang="en-US" dirty="0"/>
              <a:t>Individuals over 100 years old, + people who had grown old without health problems like heart disease, obesity, cancer, or diabetes</a:t>
            </a:r>
          </a:p>
        </p:txBody>
      </p:sp>
    </p:spTree>
    <p:extLst>
      <p:ext uri="{BB962C8B-B14F-4D97-AF65-F5344CB8AC3E}">
        <p14:creationId xmlns:p14="http://schemas.microsoft.com/office/powerpoint/2010/main" val="3103233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9D5671-568F-8740-8422-87CCD70EEBB3}"/>
              </a:ext>
            </a:extLst>
          </p:cNvPr>
          <p:cNvSpPr>
            <a:spLocks noGrp="1"/>
          </p:cNvSpPr>
          <p:nvPr>
            <p:ph idx="1"/>
          </p:nvPr>
        </p:nvSpPr>
        <p:spPr>
          <a:xfrm>
            <a:off x="159068" y="587693"/>
            <a:ext cx="6150292" cy="5706427"/>
          </a:xfrm>
        </p:spPr>
        <p:txBody>
          <a:bodyPr>
            <a:normAutofit/>
          </a:bodyPr>
          <a:lstStyle/>
          <a:p>
            <a:r>
              <a:rPr lang="en-US" dirty="0"/>
              <a:t>Human models are used to study relationship between diet and chronic disease</a:t>
            </a:r>
          </a:p>
          <a:p>
            <a:r>
              <a:rPr lang="en-US" dirty="0"/>
              <a:t>Epidemiological studies </a:t>
            </a:r>
          </a:p>
          <a:p>
            <a:r>
              <a:rPr lang="en-US" dirty="0"/>
              <a:t>Epidemiological studies, as a research category, are analytical studies of the determinants of health and illness in specific populations. Studies are designed to determine the relationship among exposure factors (which can be risk factors or protective factors) and outcomes. </a:t>
            </a:r>
          </a:p>
          <a:p>
            <a:endParaRPr lang="en-US" dirty="0"/>
          </a:p>
          <a:p>
            <a:pPr marL="0" indent="0">
              <a:buNone/>
            </a:pPr>
            <a:endParaRPr lang="en-US" dirty="0"/>
          </a:p>
        </p:txBody>
      </p:sp>
      <p:pic>
        <p:nvPicPr>
          <p:cNvPr id="5" name="Picture 4">
            <a:extLst>
              <a:ext uri="{FF2B5EF4-FFF2-40B4-BE49-F238E27FC236}">
                <a16:creationId xmlns:a16="http://schemas.microsoft.com/office/drawing/2014/main" id="{68A398C5-C1C0-1040-8BDB-46D91818CE4C}"/>
              </a:ext>
            </a:extLst>
          </p:cNvPr>
          <p:cNvPicPr>
            <a:picLocks noChangeAspect="1"/>
          </p:cNvPicPr>
          <p:nvPr/>
        </p:nvPicPr>
        <p:blipFill>
          <a:blip r:embed="rId3"/>
          <a:stretch>
            <a:fillRect/>
          </a:stretch>
        </p:blipFill>
        <p:spPr>
          <a:xfrm>
            <a:off x="6166034" y="243840"/>
            <a:ext cx="6239326" cy="3834765"/>
          </a:xfrm>
          <a:prstGeom prst="rect">
            <a:avLst/>
          </a:prstGeom>
        </p:spPr>
      </p:pic>
    </p:spTree>
    <p:extLst>
      <p:ext uri="{BB962C8B-B14F-4D97-AF65-F5344CB8AC3E}">
        <p14:creationId xmlns:p14="http://schemas.microsoft.com/office/powerpoint/2010/main" val="3768881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6A92D-FB1B-D14B-A723-EDEE24C6D4AD}"/>
              </a:ext>
            </a:extLst>
          </p:cNvPr>
          <p:cNvSpPr>
            <a:spLocks noGrp="1"/>
          </p:cNvSpPr>
          <p:nvPr>
            <p:ph type="title"/>
          </p:nvPr>
        </p:nvSpPr>
        <p:spPr>
          <a:xfrm>
            <a:off x="1676400" y="1649915"/>
            <a:ext cx="10515600" cy="1325563"/>
          </a:xfrm>
        </p:spPr>
        <p:txBody>
          <a:bodyPr>
            <a:normAutofit/>
          </a:bodyPr>
          <a:lstStyle/>
          <a:p>
            <a:r>
              <a:rPr lang="en-US" sz="5400" b="1" dirty="0">
                <a:solidFill>
                  <a:schemeClr val="accent2"/>
                </a:solidFill>
                <a:latin typeface="American Typewriter" panose="02090604020004020304" pitchFamily="18" charset="77"/>
              </a:rPr>
              <a:t>What is Nutrition ?</a:t>
            </a:r>
          </a:p>
        </p:txBody>
      </p:sp>
    </p:spTree>
    <p:extLst>
      <p:ext uri="{BB962C8B-B14F-4D97-AF65-F5344CB8AC3E}">
        <p14:creationId xmlns:p14="http://schemas.microsoft.com/office/powerpoint/2010/main" val="3712986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50783-2A9E-A449-BDED-56A6F887BE0A}"/>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Epidemiological Studies</a:t>
            </a:r>
          </a:p>
        </p:txBody>
      </p:sp>
      <p:sp>
        <p:nvSpPr>
          <p:cNvPr id="3" name="Content Placeholder 2">
            <a:extLst>
              <a:ext uri="{FF2B5EF4-FFF2-40B4-BE49-F238E27FC236}">
                <a16:creationId xmlns:a16="http://schemas.microsoft.com/office/drawing/2014/main" id="{EDD2A339-DE36-F94A-BF6B-C9163DBA704A}"/>
              </a:ext>
            </a:extLst>
          </p:cNvPr>
          <p:cNvSpPr>
            <a:spLocks noGrp="1"/>
          </p:cNvSpPr>
          <p:nvPr>
            <p:ph idx="1"/>
          </p:nvPr>
        </p:nvSpPr>
        <p:spPr/>
        <p:txBody>
          <a:bodyPr/>
          <a:lstStyle/>
          <a:p>
            <a:r>
              <a:rPr lang="en-US" dirty="0"/>
              <a:t>Cohort studies are longitudinal, observational studies that investigate risk factors and health outcomes. </a:t>
            </a:r>
          </a:p>
          <a:p>
            <a:r>
              <a:rPr lang="en-US" dirty="0"/>
              <a:t>no intervention, treatment, or exposure is administered to the participants. </a:t>
            </a:r>
          </a:p>
          <a:p>
            <a:r>
              <a:rPr lang="en-US" dirty="0"/>
              <a:t>correlation between a risk factor and disease rather than the cause. </a:t>
            </a:r>
          </a:p>
        </p:txBody>
      </p:sp>
    </p:spTree>
    <p:extLst>
      <p:ext uri="{BB962C8B-B14F-4D97-AF65-F5344CB8AC3E}">
        <p14:creationId xmlns:p14="http://schemas.microsoft.com/office/powerpoint/2010/main" val="9516603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BC44C-8A7B-3149-AD56-EC1373F6311F}"/>
              </a:ext>
            </a:extLst>
          </p:cNvPr>
          <p:cNvSpPr>
            <a:spLocks noGrp="1"/>
          </p:cNvSpPr>
          <p:nvPr>
            <p:ph type="title"/>
          </p:nvPr>
        </p:nvSpPr>
        <p:spPr/>
        <p:txBody>
          <a:bodyPr/>
          <a:lstStyle/>
          <a:p>
            <a:r>
              <a:rPr lang="en-US" dirty="0"/>
              <a:t>Types of Epidemiological Studies </a:t>
            </a:r>
          </a:p>
        </p:txBody>
      </p:sp>
      <p:sp>
        <p:nvSpPr>
          <p:cNvPr id="3" name="Content Placeholder 2">
            <a:extLst>
              <a:ext uri="{FF2B5EF4-FFF2-40B4-BE49-F238E27FC236}">
                <a16:creationId xmlns:a16="http://schemas.microsoft.com/office/drawing/2014/main" id="{CAB14EBF-003A-EC4F-AA48-A50750E45180}"/>
              </a:ext>
            </a:extLst>
          </p:cNvPr>
          <p:cNvSpPr>
            <a:spLocks noGrp="1"/>
          </p:cNvSpPr>
          <p:nvPr>
            <p:ph idx="1"/>
          </p:nvPr>
        </p:nvSpPr>
        <p:spPr/>
        <p:txBody>
          <a:bodyPr>
            <a:normAutofit lnSpcReduction="10000"/>
          </a:bodyPr>
          <a:lstStyle/>
          <a:p>
            <a:pPr marL="0" indent="0">
              <a:buNone/>
            </a:pPr>
            <a:r>
              <a:rPr lang="en-US" b="1" dirty="0">
                <a:solidFill>
                  <a:srgbClr val="FF0000"/>
                </a:solidFill>
              </a:rPr>
              <a:t>Prospective ( Cohort)</a:t>
            </a:r>
          </a:p>
          <a:p>
            <a:r>
              <a:rPr lang="en-US" dirty="0"/>
              <a:t>Starts with people free of disease</a:t>
            </a:r>
          </a:p>
          <a:p>
            <a:r>
              <a:rPr lang="en-US" dirty="0"/>
              <a:t>Assesses exposure at baseline (Information about dietary intake is collected)</a:t>
            </a:r>
          </a:p>
          <a:p>
            <a:r>
              <a:rPr lang="en-US" dirty="0"/>
              <a:t>Divide to subjects to exposed and unexposed</a:t>
            </a:r>
          </a:p>
          <a:p>
            <a:r>
              <a:rPr lang="en-US" dirty="0"/>
              <a:t>Follow up to see if disease develops</a:t>
            </a:r>
          </a:p>
          <a:p>
            <a:r>
              <a:rPr lang="en-US" dirty="0"/>
              <a:t>Both the groups should equally susceptible to disease </a:t>
            </a:r>
          </a:p>
          <a:p>
            <a:r>
              <a:rPr lang="en-US" dirty="0">
                <a:effectLst/>
              </a:rPr>
              <a:t>B</a:t>
            </a:r>
            <a:r>
              <a:rPr lang="en-US" dirty="0"/>
              <a:t>e careful of confounders</a:t>
            </a:r>
          </a:p>
          <a:p>
            <a:r>
              <a:rPr lang="en-US" dirty="0">
                <a:effectLst/>
              </a:rPr>
              <a:t>Provide strong evidence of association but not causation </a:t>
            </a:r>
          </a:p>
          <a:p>
            <a:pPr marL="0" indent="0">
              <a:buNone/>
            </a:pPr>
            <a:endParaRPr lang="en-US" dirty="0"/>
          </a:p>
        </p:txBody>
      </p:sp>
    </p:spTree>
    <p:extLst>
      <p:ext uri="{BB962C8B-B14F-4D97-AF65-F5344CB8AC3E}">
        <p14:creationId xmlns:p14="http://schemas.microsoft.com/office/powerpoint/2010/main" val="21046633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CCFBC-6BC5-7D40-8F84-CEEE0795B309}"/>
              </a:ext>
            </a:extLst>
          </p:cNvPr>
          <p:cNvSpPr>
            <a:spLocks noGrp="1"/>
          </p:cNvSpPr>
          <p:nvPr>
            <p:ph type="title"/>
          </p:nvPr>
        </p:nvSpPr>
        <p:spPr/>
        <p:txBody>
          <a:bodyPr/>
          <a:lstStyle/>
          <a:p>
            <a:r>
              <a:rPr lang="en-US" dirty="0"/>
              <a:t>Types of Epidemiological Studies </a:t>
            </a:r>
          </a:p>
        </p:txBody>
      </p:sp>
      <p:sp>
        <p:nvSpPr>
          <p:cNvPr id="3" name="Content Placeholder 2">
            <a:extLst>
              <a:ext uri="{FF2B5EF4-FFF2-40B4-BE49-F238E27FC236}">
                <a16:creationId xmlns:a16="http://schemas.microsoft.com/office/drawing/2014/main" id="{7CC43EF7-6034-CB4E-AB90-51741D21240C}"/>
              </a:ext>
            </a:extLst>
          </p:cNvPr>
          <p:cNvSpPr>
            <a:spLocks noGrp="1"/>
          </p:cNvSpPr>
          <p:nvPr>
            <p:ph idx="1"/>
          </p:nvPr>
        </p:nvSpPr>
        <p:spPr>
          <a:xfrm>
            <a:off x="289560" y="1828799"/>
            <a:ext cx="11064240" cy="4348163"/>
          </a:xfrm>
        </p:spPr>
        <p:txBody>
          <a:bodyPr/>
          <a:lstStyle/>
          <a:p>
            <a:pPr marL="0" indent="0">
              <a:buNone/>
            </a:pPr>
            <a:r>
              <a:rPr lang="en-US" b="1" dirty="0">
                <a:solidFill>
                  <a:srgbClr val="FF0000"/>
                </a:solidFill>
              </a:rPr>
              <a:t>Case-control studies</a:t>
            </a:r>
          </a:p>
          <a:p>
            <a:endParaRPr lang="en-US" dirty="0"/>
          </a:p>
        </p:txBody>
      </p:sp>
      <p:pic>
        <p:nvPicPr>
          <p:cNvPr id="5" name="Picture 4">
            <a:extLst>
              <a:ext uri="{FF2B5EF4-FFF2-40B4-BE49-F238E27FC236}">
                <a16:creationId xmlns:a16="http://schemas.microsoft.com/office/drawing/2014/main" id="{9C4771DB-A9FB-964E-98E4-6DA018CC64DD}"/>
              </a:ext>
            </a:extLst>
          </p:cNvPr>
          <p:cNvPicPr>
            <a:picLocks noChangeAspect="1"/>
          </p:cNvPicPr>
          <p:nvPr/>
        </p:nvPicPr>
        <p:blipFill>
          <a:blip r:embed="rId3"/>
          <a:stretch>
            <a:fillRect/>
          </a:stretch>
        </p:blipFill>
        <p:spPr>
          <a:xfrm>
            <a:off x="6789738" y="2502694"/>
            <a:ext cx="4759324" cy="2997200"/>
          </a:xfrm>
          <a:prstGeom prst="rect">
            <a:avLst/>
          </a:prstGeom>
        </p:spPr>
      </p:pic>
      <p:sp>
        <p:nvSpPr>
          <p:cNvPr id="6" name="TextBox 5">
            <a:extLst>
              <a:ext uri="{FF2B5EF4-FFF2-40B4-BE49-F238E27FC236}">
                <a16:creationId xmlns:a16="http://schemas.microsoft.com/office/drawing/2014/main" id="{BB7F3531-292D-E14A-A432-E65712C406B0}"/>
              </a:ext>
            </a:extLst>
          </p:cNvPr>
          <p:cNvSpPr txBox="1"/>
          <p:nvPr/>
        </p:nvSpPr>
        <p:spPr>
          <a:xfrm>
            <a:off x="642938" y="2814638"/>
            <a:ext cx="4586287" cy="3139321"/>
          </a:xfrm>
          <a:prstGeom prst="rect">
            <a:avLst/>
          </a:prstGeom>
          <a:noFill/>
        </p:spPr>
        <p:txBody>
          <a:bodyPr wrap="square" rtlCol="0">
            <a:spAutoFit/>
          </a:bodyPr>
          <a:lstStyle/>
          <a:p>
            <a:r>
              <a:rPr lang="en-US" sz="2000" b="1" dirty="0"/>
              <a:t>Weaknesses?</a:t>
            </a:r>
          </a:p>
          <a:p>
            <a:endParaRPr lang="en-US" sz="2000" b="1" dirty="0"/>
          </a:p>
          <a:p>
            <a:pPr marL="342900" indent="-342900">
              <a:buFont typeface="Arial" panose="020B0604020202020204" pitchFamily="34" charset="0"/>
              <a:buChar char="•"/>
            </a:pPr>
            <a:r>
              <a:rPr lang="en-US" sz="2000" dirty="0"/>
              <a:t>Disease development effects dietary habits</a:t>
            </a:r>
          </a:p>
          <a:p>
            <a:pPr marL="342900" indent="-342900">
              <a:buFont typeface="Arial" panose="020B0604020202020204" pitchFamily="34" charset="0"/>
              <a:buChar char="•"/>
            </a:pPr>
            <a:r>
              <a:rPr lang="en-US" sz="2000" dirty="0"/>
              <a:t>Disease group may suffer from other conditions that effect their dietary intake </a:t>
            </a:r>
          </a:p>
          <a:p>
            <a:pPr marL="342900" indent="-342900">
              <a:buFont typeface="Arial" panose="020B0604020202020204" pitchFamily="34" charset="0"/>
              <a:buChar char="•"/>
            </a:pPr>
            <a:r>
              <a:rPr lang="en-US" sz="2000" dirty="0"/>
              <a:t>Recall bias</a:t>
            </a:r>
          </a:p>
          <a:p>
            <a:pPr marL="342900" indent="-342900">
              <a:buFont typeface="Arial" panose="020B0604020202020204" pitchFamily="34" charset="0"/>
              <a:buChar char="•"/>
            </a:pPr>
            <a:r>
              <a:rPr lang="en-US" sz="2000" dirty="0"/>
              <a:t>Report bias</a:t>
            </a:r>
          </a:p>
          <a:p>
            <a:endParaRPr lang="en-US" dirty="0"/>
          </a:p>
        </p:txBody>
      </p:sp>
      <p:sp>
        <p:nvSpPr>
          <p:cNvPr id="4" name="TextBox 3">
            <a:extLst>
              <a:ext uri="{FF2B5EF4-FFF2-40B4-BE49-F238E27FC236}">
                <a16:creationId xmlns:a16="http://schemas.microsoft.com/office/drawing/2014/main" id="{BA5BDF4E-50DE-A740-8709-F4C756401469}"/>
              </a:ext>
            </a:extLst>
          </p:cNvPr>
          <p:cNvSpPr txBox="1"/>
          <p:nvPr/>
        </p:nvSpPr>
        <p:spPr>
          <a:xfrm>
            <a:off x="8681013" y="365125"/>
            <a:ext cx="2129741" cy="2031325"/>
          </a:xfrm>
          <a:prstGeom prst="rect">
            <a:avLst/>
          </a:prstGeom>
          <a:noFill/>
        </p:spPr>
        <p:txBody>
          <a:bodyPr wrap="square" rtlCol="0">
            <a:spAutoFit/>
          </a:bodyPr>
          <a:lstStyle/>
          <a:p>
            <a:r>
              <a:rPr lang="en-US" dirty="0"/>
              <a:t>Example</a:t>
            </a:r>
          </a:p>
          <a:p>
            <a:r>
              <a:rPr lang="en-US" dirty="0"/>
              <a:t>People with bowel cancer are compared to an equal number of people free of disease</a:t>
            </a:r>
          </a:p>
        </p:txBody>
      </p:sp>
    </p:spTree>
    <p:extLst>
      <p:ext uri="{BB962C8B-B14F-4D97-AF65-F5344CB8AC3E}">
        <p14:creationId xmlns:p14="http://schemas.microsoft.com/office/powerpoint/2010/main" val="557350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68833C-82FD-D34F-A54F-ED27271482F1}"/>
              </a:ext>
            </a:extLst>
          </p:cNvPr>
          <p:cNvSpPr>
            <a:spLocks noGrp="1"/>
          </p:cNvSpPr>
          <p:nvPr>
            <p:ph idx="1"/>
          </p:nvPr>
        </p:nvSpPr>
        <p:spPr/>
        <p:txBody>
          <a:bodyPr/>
          <a:lstStyle/>
          <a:p>
            <a:r>
              <a:rPr lang="en-US" dirty="0"/>
              <a:t>Problems with prospective studies?</a:t>
            </a:r>
          </a:p>
          <a:p>
            <a:pPr marL="0" indent="0">
              <a:buNone/>
            </a:pPr>
            <a:endParaRPr lang="en-US" dirty="0"/>
          </a:p>
        </p:txBody>
      </p:sp>
    </p:spTree>
    <p:extLst>
      <p:ext uri="{BB962C8B-B14F-4D97-AF65-F5344CB8AC3E}">
        <p14:creationId xmlns:p14="http://schemas.microsoft.com/office/powerpoint/2010/main" val="12144815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9A4A39-B7F7-124C-838A-6653FF53B4AF}"/>
              </a:ext>
            </a:extLst>
          </p:cNvPr>
          <p:cNvSpPr>
            <a:spLocks noGrp="1"/>
          </p:cNvSpPr>
          <p:nvPr>
            <p:ph idx="1"/>
          </p:nvPr>
        </p:nvSpPr>
        <p:spPr/>
        <p:txBody>
          <a:bodyPr/>
          <a:lstStyle/>
          <a:p>
            <a:r>
              <a:rPr lang="en-US" dirty="0"/>
              <a:t>Follow up may take a long time</a:t>
            </a:r>
          </a:p>
          <a:p>
            <a:r>
              <a:rPr lang="en-US" dirty="0"/>
              <a:t>Expensive</a:t>
            </a:r>
          </a:p>
          <a:p>
            <a:r>
              <a:rPr lang="en-US" dirty="0"/>
              <a:t>Dietary intake at one point may not represent actual intake of subjects</a:t>
            </a:r>
          </a:p>
          <a:p>
            <a:r>
              <a:rPr lang="en-US" dirty="0"/>
              <a:t>Loss of follow up/ no response</a:t>
            </a:r>
          </a:p>
          <a:p>
            <a:endParaRPr lang="en-US" dirty="0"/>
          </a:p>
        </p:txBody>
      </p:sp>
    </p:spTree>
    <p:extLst>
      <p:ext uri="{BB962C8B-B14F-4D97-AF65-F5344CB8AC3E}">
        <p14:creationId xmlns:p14="http://schemas.microsoft.com/office/powerpoint/2010/main" val="33739740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6040D-B0E6-7A4E-BE1D-982BB60A5E5E}"/>
              </a:ext>
            </a:extLst>
          </p:cNvPr>
          <p:cNvSpPr>
            <a:spLocks noGrp="1"/>
          </p:cNvSpPr>
          <p:nvPr>
            <p:ph type="title"/>
          </p:nvPr>
        </p:nvSpPr>
        <p:spPr/>
        <p:txBody>
          <a:bodyPr/>
          <a:lstStyle/>
          <a:p>
            <a:r>
              <a:rPr lang="en-US" b="1" dirty="0">
                <a:solidFill>
                  <a:srgbClr val="002060"/>
                </a:solidFill>
              </a:rPr>
              <a:t>Example </a:t>
            </a:r>
          </a:p>
        </p:txBody>
      </p:sp>
      <p:sp>
        <p:nvSpPr>
          <p:cNvPr id="3" name="Content Placeholder 2">
            <a:extLst>
              <a:ext uri="{FF2B5EF4-FFF2-40B4-BE49-F238E27FC236}">
                <a16:creationId xmlns:a16="http://schemas.microsoft.com/office/drawing/2014/main" id="{D152FFC3-C2DF-0049-9763-85CD58C51233}"/>
              </a:ext>
            </a:extLst>
          </p:cNvPr>
          <p:cNvSpPr>
            <a:spLocks noGrp="1"/>
          </p:cNvSpPr>
          <p:nvPr>
            <p:ph idx="1"/>
          </p:nvPr>
        </p:nvSpPr>
        <p:spPr/>
        <p:txBody>
          <a:bodyPr/>
          <a:lstStyle/>
          <a:p>
            <a:r>
              <a:rPr lang="en-US" dirty="0"/>
              <a:t>5000 men and women in Ramallah are recruited into a study to understand heart disease development. Every two years, biomedical and behavioral data are collected from them. Health outcomes are tracked including cholesterol, blood pressure and smoking rates.</a:t>
            </a:r>
          </a:p>
          <a:p>
            <a:r>
              <a:rPr lang="en-US" dirty="0"/>
              <a:t>What type of epidemiological study ?</a:t>
            </a:r>
          </a:p>
        </p:txBody>
      </p:sp>
    </p:spTree>
    <p:extLst>
      <p:ext uri="{BB962C8B-B14F-4D97-AF65-F5344CB8AC3E}">
        <p14:creationId xmlns:p14="http://schemas.microsoft.com/office/powerpoint/2010/main" val="41954332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00135-0E2A-8643-AED4-965CF8BC9D66}"/>
              </a:ext>
            </a:extLst>
          </p:cNvPr>
          <p:cNvSpPr>
            <a:spLocks noGrp="1"/>
          </p:cNvSpPr>
          <p:nvPr>
            <p:ph type="title"/>
          </p:nvPr>
        </p:nvSpPr>
        <p:spPr>
          <a:xfrm>
            <a:off x="537259" y="226229"/>
            <a:ext cx="10515600" cy="1325563"/>
          </a:xfrm>
        </p:spPr>
        <p:txBody>
          <a:bodyPr/>
          <a:lstStyle/>
          <a:p>
            <a:r>
              <a:rPr lang="en-US" dirty="0"/>
              <a:t>Example 2 </a:t>
            </a:r>
          </a:p>
        </p:txBody>
      </p:sp>
      <p:sp>
        <p:nvSpPr>
          <p:cNvPr id="3" name="Content Placeholder 2">
            <a:extLst>
              <a:ext uri="{FF2B5EF4-FFF2-40B4-BE49-F238E27FC236}">
                <a16:creationId xmlns:a16="http://schemas.microsoft.com/office/drawing/2014/main" id="{E8E3C489-F354-E348-B75F-7F2266EBD9E6}"/>
              </a:ext>
            </a:extLst>
          </p:cNvPr>
          <p:cNvSpPr>
            <a:spLocks noGrp="1"/>
          </p:cNvSpPr>
          <p:nvPr>
            <p:ph idx="1"/>
          </p:nvPr>
        </p:nvSpPr>
        <p:spPr>
          <a:xfrm>
            <a:off x="537259" y="1527447"/>
            <a:ext cx="7183056" cy="755529"/>
          </a:xfrm>
        </p:spPr>
        <p:txBody>
          <a:bodyPr>
            <a:normAutofit fontScale="70000" lnSpcReduction="20000"/>
          </a:bodyPr>
          <a:lstStyle/>
          <a:p>
            <a:r>
              <a:rPr lang="en-US" dirty="0"/>
              <a:t>Study Goal: Explore link between colon cancer and red meat consumption </a:t>
            </a:r>
            <a:br>
              <a:rPr lang="en-US" dirty="0"/>
            </a:br>
            <a:endParaRPr lang="en-US" dirty="0"/>
          </a:p>
        </p:txBody>
      </p:sp>
      <p:sp>
        <p:nvSpPr>
          <p:cNvPr id="5" name="TextBox 4">
            <a:extLst>
              <a:ext uri="{FF2B5EF4-FFF2-40B4-BE49-F238E27FC236}">
                <a16:creationId xmlns:a16="http://schemas.microsoft.com/office/drawing/2014/main" id="{F4FA4BA9-BC4F-8F4E-B4E8-ED9DDA3213E3}"/>
              </a:ext>
            </a:extLst>
          </p:cNvPr>
          <p:cNvSpPr txBox="1"/>
          <p:nvPr/>
        </p:nvSpPr>
        <p:spPr>
          <a:xfrm>
            <a:off x="537259" y="2383865"/>
            <a:ext cx="3675927" cy="1200329"/>
          </a:xfrm>
          <a:prstGeom prst="rect">
            <a:avLst/>
          </a:prstGeom>
          <a:noFill/>
        </p:spPr>
        <p:txBody>
          <a:bodyPr wrap="square" rtlCol="0">
            <a:spAutoFit/>
          </a:bodyPr>
          <a:lstStyle/>
          <a:p>
            <a:r>
              <a:rPr lang="en-US" dirty="0"/>
              <a:t>Controls: 351 women </a:t>
            </a:r>
            <a:br>
              <a:rPr lang="en-US" dirty="0"/>
            </a:br>
            <a:r>
              <a:rPr lang="en-US" dirty="0"/>
              <a:t>45 yrs. of age or younger </a:t>
            </a:r>
            <a:br>
              <a:rPr lang="en-US" dirty="0"/>
            </a:br>
            <a:r>
              <a:rPr lang="en-US" dirty="0"/>
              <a:t> Hospitalized w/other conditions </a:t>
            </a:r>
            <a:br>
              <a:rPr lang="en-US" dirty="0"/>
            </a:br>
            <a:endParaRPr lang="en-US" dirty="0"/>
          </a:p>
        </p:txBody>
      </p:sp>
      <p:sp>
        <p:nvSpPr>
          <p:cNvPr id="6" name="TextBox 5">
            <a:extLst>
              <a:ext uri="{FF2B5EF4-FFF2-40B4-BE49-F238E27FC236}">
                <a16:creationId xmlns:a16="http://schemas.microsoft.com/office/drawing/2014/main" id="{2D52BBBB-E291-204B-A97B-B8B6F60311D6}"/>
              </a:ext>
            </a:extLst>
          </p:cNvPr>
          <p:cNvSpPr txBox="1"/>
          <p:nvPr/>
        </p:nvSpPr>
        <p:spPr>
          <a:xfrm>
            <a:off x="5243332" y="2282976"/>
            <a:ext cx="3472405" cy="923330"/>
          </a:xfrm>
          <a:prstGeom prst="rect">
            <a:avLst/>
          </a:prstGeom>
          <a:noFill/>
        </p:spPr>
        <p:txBody>
          <a:bodyPr wrap="square" rtlCol="0">
            <a:spAutoFit/>
          </a:bodyPr>
          <a:lstStyle/>
          <a:p>
            <a:r>
              <a:rPr lang="en-US" dirty="0"/>
              <a:t>Cases: 351 women </a:t>
            </a:r>
            <a:br>
              <a:rPr lang="en-US" dirty="0"/>
            </a:br>
            <a:r>
              <a:rPr lang="en-US" dirty="0"/>
              <a:t>45 yrs. or younger </a:t>
            </a:r>
            <a:br>
              <a:rPr lang="en-US" dirty="0"/>
            </a:br>
            <a:r>
              <a:rPr lang="en-US" dirty="0"/>
              <a:t> Hospitalized w/colon cancer </a:t>
            </a:r>
          </a:p>
        </p:txBody>
      </p:sp>
      <p:sp>
        <p:nvSpPr>
          <p:cNvPr id="7" name="TextBox 6">
            <a:extLst>
              <a:ext uri="{FF2B5EF4-FFF2-40B4-BE49-F238E27FC236}">
                <a16:creationId xmlns:a16="http://schemas.microsoft.com/office/drawing/2014/main" id="{8AAADF98-58BF-AC4C-92C1-17F6B730ED0B}"/>
              </a:ext>
            </a:extLst>
          </p:cNvPr>
          <p:cNvSpPr txBox="1"/>
          <p:nvPr/>
        </p:nvSpPr>
        <p:spPr>
          <a:xfrm>
            <a:off x="1111170" y="3981691"/>
            <a:ext cx="7951808" cy="1477328"/>
          </a:xfrm>
          <a:prstGeom prst="rect">
            <a:avLst/>
          </a:prstGeom>
          <a:noFill/>
        </p:spPr>
        <p:txBody>
          <a:bodyPr wrap="square" rtlCol="0">
            <a:spAutoFit/>
          </a:bodyPr>
          <a:lstStyle/>
          <a:p>
            <a:r>
              <a:rPr lang="en-US" dirty="0"/>
              <a:t>Women were asked about red meat consumption and frequency </a:t>
            </a:r>
            <a:br>
              <a:rPr lang="en-US" dirty="0"/>
            </a:br>
            <a:br>
              <a:rPr lang="en-US" dirty="0"/>
            </a:br>
            <a:r>
              <a:rPr lang="en-US" dirty="0"/>
              <a:t>Results: </a:t>
            </a:r>
            <a:br>
              <a:rPr lang="en-US" dirty="0"/>
            </a:br>
            <a:r>
              <a:rPr lang="en-US" dirty="0"/>
              <a:t>* Red meat consumers were more likely to develop colon cancer </a:t>
            </a:r>
            <a:br>
              <a:rPr lang="en-US" dirty="0"/>
            </a:br>
            <a:endParaRPr lang="en-US" dirty="0"/>
          </a:p>
        </p:txBody>
      </p:sp>
    </p:spTree>
    <p:extLst>
      <p:ext uri="{BB962C8B-B14F-4D97-AF65-F5344CB8AC3E}">
        <p14:creationId xmlns:p14="http://schemas.microsoft.com/office/powerpoint/2010/main" val="2786433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54259-0BCD-254B-B578-535C8200BF6C}"/>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Randomized Control Prevention Trials</a:t>
            </a:r>
          </a:p>
        </p:txBody>
      </p:sp>
      <p:sp>
        <p:nvSpPr>
          <p:cNvPr id="3" name="Content Placeholder 2">
            <a:extLst>
              <a:ext uri="{FF2B5EF4-FFF2-40B4-BE49-F238E27FC236}">
                <a16:creationId xmlns:a16="http://schemas.microsoft.com/office/drawing/2014/main" id="{9505CF57-A940-5C48-8B88-0A04EE6B3C15}"/>
              </a:ext>
            </a:extLst>
          </p:cNvPr>
          <p:cNvSpPr>
            <a:spLocks noGrp="1"/>
          </p:cNvSpPr>
          <p:nvPr>
            <p:ph idx="1"/>
          </p:nvPr>
        </p:nvSpPr>
        <p:spPr/>
        <p:txBody>
          <a:bodyPr/>
          <a:lstStyle/>
          <a:p>
            <a:r>
              <a:rPr lang="en-US" dirty="0"/>
              <a:t>A </a:t>
            </a:r>
            <a:r>
              <a:rPr lang="en-US" b="1" dirty="0"/>
              <a:t>study</a:t>
            </a:r>
            <a:r>
              <a:rPr lang="en-US" dirty="0"/>
              <a:t> design that randomly assigns participants into an experimental group or a </a:t>
            </a:r>
            <a:r>
              <a:rPr lang="en-US" b="1" dirty="0"/>
              <a:t>control</a:t>
            </a:r>
            <a:r>
              <a:rPr lang="en-US" dirty="0"/>
              <a:t> group.</a:t>
            </a:r>
          </a:p>
          <a:p>
            <a:r>
              <a:rPr lang="en-US" dirty="0"/>
              <a:t>Experimental group receive either a supplement or a food/ nutrient</a:t>
            </a:r>
          </a:p>
          <a:p>
            <a:r>
              <a:rPr lang="en-US" dirty="0"/>
              <a:t>Control group receive a placebo </a:t>
            </a:r>
          </a:p>
          <a:p>
            <a:r>
              <a:rPr lang="en-US" dirty="0"/>
              <a:t>Disease (and death) outcomes in the two groups are compare</a:t>
            </a:r>
          </a:p>
        </p:txBody>
      </p:sp>
    </p:spTree>
    <p:extLst>
      <p:ext uri="{BB962C8B-B14F-4D97-AF65-F5344CB8AC3E}">
        <p14:creationId xmlns:p14="http://schemas.microsoft.com/office/powerpoint/2010/main" val="20386550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CE0A5-F0E4-B044-B82B-CF15EC387524}"/>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Advantages and Disadvantages of RCT</a:t>
            </a:r>
          </a:p>
        </p:txBody>
      </p:sp>
      <p:sp>
        <p:nvSpPr>
          <p:cNvPr id="3" name="Content Placeholder 2">
            <a:extLst>
              <a:ext uri="{FF2B5EF4-FFF2-40B4-BE49-F238E27FC236}">
                <a16:creationId xmlns:a16="http://schemas.microsoft.com/office/drawing/2014/main" id="{6D2C6B4B-9010-E649-9551-513F1F7432CA}"/>
              </a:ext>
            </a:extLst>
          </p:cNvPr>
          <p:cNvSpPr>
            <a:spLocks noGrp="1"/>
          </p:cNvSpPr>
          <p:nvPr>
            <p:ph idx="1"/>
          </p:nvPr>
        </p:nvSpPr>
        <p:spPr/>
        <p:txBody>
          <a:bodyPr>
            <a:normAutofit fontScale="92500" lnSpcReduction="10000"/>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Advantages</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Can prove causality </a:t>
            </a:r>
          </a:p>
          <a:p>
            <a:r>
              <a:rPr lang="en-US" dirty="0">
                <a:latin typeface="Times New Roman" panose="02020603050405020304" pitchFamily="18" charset="0"/>
                <a:cs typeface="Times New Roman" panose="02020603050405020304" pitchFamily="18" charset="0"/>
              </a:rPr>
              <a:t>Prove benefit of adding/removing a food group</a:t>
            </a:r>
          </a:p>
          <a:p>
            <a:endParaRPr lang="en-US" dirty="0">
              <a:latin typeface="Times New Roman" panose="02020603050405020304" pitchFamily="18" charset="0"/>
              <a:cs typeface="Times New Roman" panose="02020603050405020304" pitchFamily="18" charset="0"/>
            </a:endParaRPr>
          </a:p>
          <a:p>
            <a:pPr marL="0" indent="0">
              <a:buNone/>
            </a:pPr>
            <a:r>
              <a:rPr lang="en-US" dirty="0">
                <a:solidFill>
                  <a:srgbClr val="FF0000"/>
                </a:solidFill>
                <a:latin typeface="Times New Roman" panose="02020603050405020304" pitchFamily="18" charset="0"/>
                <a:cs typeface="Times New Roman" panose="02020603050405020304" pitchFamily="18" charset="0"/>
              </a:rPr>
              <a:t>Disadvantages</a:t>
            </a:r>
          </a:p>
          <a:p>
            <a:r>
              <a:rPr lang="en-US" dirty="0">
                <a:latin typeface="Times New Roman" panose="02020603050405020304" pitchFamily="18" charset="0"/>
                <a:cs typeface="Times New Roman" panose="02020603050405020304" pitchFamily="18" charset="0"/>
              </a:rPr>
              <a:t>Expensive </a:t>
            </a:r>
          </a:p>
          <a:p>
            <a:r>
              <a:rPr lang="en-US" dirty="0">
                <a:latin typeface="Times New Roman" panose="02020603050405020304" pitchFamily="18" charset="0"/>
                <a:cs typeface="Times New Roman" panose="02020603050405020304" pitchFamily="18" charset="0"/>
              </a:rPr>
              <a:t>The sample sizes may be small</a:t>
            </a:r>
          </a:p>
          <a:p>
            <a:r>
              <a:rPr lang="en-US" dirty="0">
                <a:latin typeface="Times New Roman" panose="02020603050405020304" pitchFamily="18" charset="0"/>
                <a:cs typeface="Times New Roman" panose="02020603050405020304" pitchFamily="18" charset="0"/>
              </a:rPr>
              <a:t>Long-term trials present challenges with maintaining contact with participants.</a:t>
            </a:r>
          </a:p>
          <a:p>
            <a:r>
              <a:rPr lang="en-US" dirty="0">
                <a:latin typeface="Times New Roman" panose="02020603050405020304" pitchFamily="18" charset="0"/>
                <a:cs typeface="Times New Roman" panose="02020603050405020304" pitchFamily="18" charset="0"/>
              </a:rPr>
              <a:t>They depend on participant compliance.</a:t>
            </a:r>
          </a:p>
          <a:p>
            <a:endParaRPr lang="en-US" dirty="0"/>
          </a:p>
        </p:txBody>
      </p:sp>
    </p:spTree>
    <p:extLst>
      <p:ext uri="{BB962C8B-B14F-4D97-AF65-F5344CB8AC3E}">
        <p14:creationId xmlns:p14="http://schemas.microsoft.com/office/powerpoint/2010/main" val="1423197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2D8CF-62C7-6F4B-8FC9-A632583A60DE}"/>
              </a:ext>
            </a:extLst>
          </p:cNvPr>
          <p:cNvSpPr>
            <a:spLocks noGrp="1"/>
          </p:cNvSpPr>
          <p:nvPr>
            <p:ph idx="1"/>
          </p:nvPr>
        </p:nvSpPr>
        <p:spPr>
          <a:xfrm>
            <a:off x="533400" y="457200"/>
            <a:ext cx="10820400" cy="5719763"/>
          </a:xfrm>
        </p:spPr>
        <p:txBody>
          <a:bodyPr/>
          <a:lstStyle/>
          <a:p>
            <a:r>
              <a:rPr lang="en-US" dirty="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Meta</a:t>
            </a:r>
            <a:r>
              <a:rPr lang="en-US" dirty="0">
                <a:solidFill>
                  <a:srgbClr val="FF0000"/>
                </a:solidFill>
                <a:latin typeface="Times New Roman" panose="02020603050405020304" pitchFamily="18" charset="0"/>
                <a:cs typeface="Times New Roman" panose="02020603050405020304" pitchFamily="18" charset="0"/>
              </a:rPr>
              <a:t>-</a:t>
            </a:r>
            <a:r>
              <a:rPr lang="en-US" b="1" dirty="0">
                <a:solidFill>
                  <a:srgbClr val="FF0000"/>
                </a:solidFill>
                <a:latin typeface="Times New Roman" panose="02020603050405020304" pitchFamily="18" charset="0"/>
                <a:cs typeface="Times New Roman" panose="02020603050405020304" pitchFamily="18" charset="0"/>
              </a:rPr>
              <a:t>analysis</a:t>
            </a:r>
            <a:r>
              <a:rPr lang="en-US" dirty="0">
                <a:solidFill>
                  <a:srgbClr val="FF000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studies </a:t>
            </a:r>
            <a:r>
              <a:rPr lang="en-US" dirty="0">
                <a:latin typeface="Times New Roman" panose="02020603050405020304" pitchFamily="18" charset="0"/>
                <a:cs typeface="Times New Roman" panose="02020603050405020304" pitchFamily="18" charset="0"/>
              </a:rPr>
              <a:t>combines the results of multiple scientific studies, usually randomized control trials </a:t>
            </a:r>
          </a:p>
          <a:p>
            <a:r>
              <a:rPr lang="en-US" dirty="0">
                <a:latin typeface="Times New Roman" panose="02020603050405020304" pitchFamily="18" charset="0"/>
                <a:cs typeface="Times New Roman" panose="02020603050405020304" pitchFamily="18" charset="0"/>
              </a:rPr>
              <a:t>Example: Understanding the role of diet in development of coronary heart disease emerged from analyzing meta-analyses of prospective studies or clinical trials</a:t>
            </a:r>
          </a:p>
        </p:txBody>
      </p:sp>
    </p:spTree>
    <p:extLst>
      <p:ext uri="{BB962C8B-B14F-4D97-AF65-F5344CB8AC3E}">
        <p14:creationId xmlns:p14="http://schemas.microsoft.com/office/powerpoint/2010/main" val="906444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766495-6F8B-334C-8B7B-C9B01834A306}"/>
              </a:ext>
            </a:extLst>
          </p:cNvPr>
          <p:cNvSpPr>
            <a:spLocks noGrp="1"/>
          </p:cNvSpPr>
          <p:nvPr>
            <p:ph idx="1"/>
          </p:nvPr>
        </p:nvSpPr>
        <p:spPr>
          <a:xfrm>
            <a:off x="350134" y="1676400"/>
            <a:ext cx="10515600" cy="4064000"/>
          </a:xfrm>
        </p:spPr>
        <p:txBody>
          <a:bodyPr/>
          <a:lstStyle/>
          <a:p>
            <a:pPr algn="ctr" rtl="1">
              <a:spcBef>
                <a:spcPct val="0"/>
              </a:spcBef>
              <a:buClrTx/>
              <a:buSzTx/>
              <a:buFontTx/>
              <a:buNone/>
            </a:pPr>
            <a:r>
              <a:rPr lang="en-US" altLang="he-IL" dirty="0">
                <a:solidFill>
                  <a:srgbClr val="FF0000"/>
                </a:solidFill>
                <a:cs typeface="+mj-cs"/>
              </a:rPr>
              <a:t>“</a:t>
            </a:r>
            <a:r>
              <a:rPr lang="en-US" altLang="he-IL" sz="4000" b="1" dirty="0">
                <a:solidFill>
                  <a:schemeClr val="accent2"/>
                </a:solidFill>
                <a:latin typeface="Times New Roman" panose="02020603050405020304" pitchFamily="18" charset="0"/>
                <a:cs typeface="Times New Roman" panose="02020603050405020304" pitchFamily="18" charset="0"/>
              </a:rPr>
              <a:t>Nutrition is the intake of food, considered</a:t>
            </a:r>
          </a:p>
          <a:p>
            <a:pPr algn="ctr" rtl="1">
              <a:spcBef>
                <a:spcPct val="0"/>
              </a:spcBef>
              <a:buClrTx/>
              <a:buSzTx/>
              <a:buFontTx/>
              <a:buNone/>
            </a:pPr>
            <a:r>
              <a:rPr lang="en-US" altLang="he-IL" sz="4000" b="1" dirty="0">
                <a:solidFill>
                  <a:schemeClr val="accent2"/>
                </a:solidFill>
                <a:latin typeface="Times New Roman" panose="02020603050405020304" pitchFamily="18" charset="0"/>
                <a:cs typeface="Times New Roman" panose="02020603050405020304" pitchFamily="18" charset="0"/>
              </a:rPr>
              <a:t> in relation to the body’s dietary needs. ”</a:t>
            </a:r>
          </a:p>
          <a:p>
            <a:pPr algn="ctr">
              <a:spcBef>
                <a:spcPct val="0"/>
              </a:spcBef>
              <a:buClrTx/>
              <a:buSzTx/>
              <a:buFontTx/>
              <a:buNone/>
            </a:pPr>
            <a:r>
              <a:rPr lang="en-US" altLang="he-IL" sz="3600" b="1" dirty="0">
                <a:solidFill>
                  <a:schemeClr val="accent2"/>
                </a:solidFill>
                <a:latin typeface="Times New Roman" panose="02020603050405020304" pitchFamily="18" charset="0"/>
                <a:cs typeface="Times New Roman" panose="02020603050405020304" pitchFamily="18" charset="0"/>
              </a:rPr>
              <a:t>World Health Organization - WHO</a:t>
            </a:r>
            <a:endParaRPr lang="en-US" altLang="he-IL" sz="2400" b="1" dirty="0">
              <a:solidFill>
                <a:schemeClr val="accent2"/>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mj-cs"/>
            </a:endParaRPr>
          </a:p>
        </p:txBody>
      </p:sp>
    </p:spTree>
    <p:extLst>
      <p:ext uri="{BB962C8B-B14F-4D97-AF65-F5344CB8AC3E}">
        <p14:creationId xmlns:p14="http://schemas.microsoft.com/office/powerpoint/2010/main" val="1286590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45E420-4A1A-564A-87C8-8186438FEE98}"/>
              </a:ext>
            </a:extLst>
          </p:cNvPr>
          <p:cNvSpPr>
            <a:spLocks noGrp="1"/>
          </p:cNvSpPr>
          <p:nvPr>
            <p:ph idx="1"/>
          </p:nvPr>
        </p:nvSpPr>
        <p:spPr>
          <a:xfrm>
            <a:off x="304800" y="713104"/>
            <a:ext cx="11018520" cy="5672455"/>
          </a:xfrm>
        </p:spPr>
        <p:txBody>
          <a:bodyPr/>
          <a:lstStyle/>
          <a:p>
            <a:pPr marL="0" indent="0">
              <a:buNone/>
            </a:pPr>
            <a:r>
              <a:rPr lang="en-US" b="1" dirty="0">
                <a:latin typeface="Times New Roman" panose="02020603050405020304" pitchFamily="18" charset="0"/>
                <a:cs typeface="Times New Roman" panose="02020603050405020304" pitchFamily="18" charset="0"/>
              </a:rPr>
              <a:t>Observational studies provide an </a:t>
            </a:r>
            <a:r>
              <a:rPr lang="en-US" dirty="0">
                <a:latin typeface="Times New Roman" panose="02020603050405020304" pitchFamily="18" charset="0"/>
                <a:cs typeface="Times New Roman" panose="02020603050405020304" pitchFamily="18" charset="0"/>
              </a:rPr>
              <a:t>associations between dietary factors and chronic diseases. </a:t>
            </a:r>
          </a:p>
          <a:p>
            <a:pPr marL="0" indent="0">
              <a:buNone/>
            </a:pPr>
            <a:r>
              <a:rPr lang="en-US" b="1" dirty="0">
                <a:latin typeface="Times New Roman" panose="02020603050405020304" pitchFamily="18" charset="0"/>
                <a:cs typeface="Times New Roman" panose="02020603050405020304" pitchFamily="18" charset="0"/>
              </a:rPr>
              <a:t>For an association to be regarded as convincing </a:t>
            </a:r>
          </a:p>
          <a:p>
            <a:r>
              <a:rPr lang="en-US" dirty="0">
                <a:latin typeface="Times New Roman" panose="02020603050405020304" pitchFamily="18" charset="0"/>
                <a:cs typeface="Times New Roman" panose="02020603050405020304" pitchFamily="18" charset="0"/>
              </a:rPr>
              <a:t>Evidence from experimental studies in humans or animals</a:t>
            </a:r>
          </a:p>
          <a:p>
            <a:r>
              <a:rPr lang="en-US" dirty="0">
                <a:latin typeface="Times New Roman" panose="02020603050405020304" pitchFamily="18" charset="0"/>
                <a:cs typeface="Times New Roman" panose="02020603050405020304" pitchFamily="18" charset="0"/>
              </a:rPr>
              <a:t>A biological gradient or dose– response between the degree or level of exposure to the dietary factor and the disease risk</a:t>
            </a:r>
          </a:p>
          <a:p>
            <a:pPr marL="0" indent="0">
              <a:buNone/>
            </a:pPr>
            <a:r>
              <a:rPr lang="en-US" dirty="0">
                <a:latin typeface="Times New Roman" panose="02020603050405020304" pitchFamily="18" charset="0"/>
                <a:cs typeface="Times New Roman" panose="02020603050405020304" pitchFamily="18" charset="0"/>
              </a:rPr>
              <a:t>(the greater the exposure to the food or nutrient, the greater the risk). </a:t>
            </a:r>
          </a:p>
          <a:p>
            <a:endParaRPr lang="en-US" dirty="0"/>
          </a:p>
        </p:txBody>
      </p:sp>
    </p:spTree>
    <p:extLst>
      <p:ext uri="{BB962C8B-B14F-4D97-AF65-F5344CB8AC3E}">
        <p14:creationId xmlns:p14="http://schemas.microsoft.com/office/powerpoint/2010/main" val="16324333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39C45-ADC7-A54D-A337-71BCABC96BCC}"/>
              </a:ext>
            </a:extLst>
          </p:cNvPr>
          <p:cNvSpPr>
            <a:spLocks noGrp="1"/>
          </p:cNvSpPr>
          <p:nvPr>
            <p:ph type="title"/>
          </p:nvPr>
        </p:nvSpPr>
        <p:spPr>
          <a:xfrm>
            <a:off x="0" y="151765"/>
            <a:ext cx="10515600" cy="1325563"/>
          </a:xfrm>
        </p:spPr>
        <p:txBody>
          <a:bodyPr>
            <a:normAutofit fontScale="90000"/>
          </a:bodyPr>
          <a:lstStyle/>
          <a:p>
            <a:r>
              <a:rPr lang="en-US" b="1" dirty="0">
                <a:latin typeface="Times New Roman" panose="02020603050405020304" pitchFamily="18" charset="0"/>
                <a:cs typeface="Times New Roman" panose="02020603050405020304" pitchFamily="18" charset="0"/>
              </a:rPr>
              <a:t>Measuring food and drink intake </a:t>
            </a:r>
            <a:br>
              <a:rPr lang="en-US" dirty="0">
                <a:latin typeface="Times New Roman" panose="02020603050405020304" pitchFamily="18" charset="0"/>
                <a:cs typeface="Times New Roman" panose="02020603050405020304" pitchFamily="18" charset="0"/>
              </a:rPr>
            </a:br>
            <a:r>
              <a:rPr lang="en-US" dirty="0">
                <a:solidFill>
                  <a:srgbClr val="FF0000"/>
                </a:solidFill>
                <a:latin typeface="Times New Roman" panose="02020603050405020304" pitchFamily="18" charset="0"/>
                <a:cs typeface="Times New Roman" panose="02020603050405020304" pitchFamily="18" charset="0"/>
              </a:rPr>
              <a:t>Dietary assessment</a:t>
            </a:r>
            <a:br>
              <a:rPr lang="en-US" dirty="0">
                <a:solidFill>
                  <a:srgbClr val="FF0000"/>
                </a:solidFill>
              </a:rPr>
            </a:br>
            <a:endParaRPr lang="en-US" dirty="0">
              <a:solidFill>
                <a:srgbClr val="FF0000"/>
              </a:solidFill>
            </a:endParaRPr>
          </a:p>
        </p:txBody>
      </p:sp>
      <p:pic>
        <p:nvPicPr>
          <p:cNvPr id="5" name="Content Placeholder 3">
            <a:extLst>
              <a:ext uri="{FF2B5EF4-FFF2-40B4-BE49-F238E27FC236}">
                <a16:creationId xmlns:a16="http://schemas.microsoft.com/office/drawing/2014/main" id="{47143D86-F85B-594F-9385-9DEB33D171EA}"/>
              </a:ext>
            </a:extLst>
          </p:cNvPr>
          <p:cNvPicPr>
            <a:picLocks noChangeAspect="1"/>
          </p:cNvPicPr>
          <p:nvPr/>
        </p:nvPicPr>
        <p:blipFill>
          <a:blip r:embed="rId2"/>
          <a:stretch>
            <a:fillRect/>
          </a:stretch>
        </p:blipFill>
        <p:spPr>
          <a:xfrm>
            <a:off x="8512810" y="1093788"/>
            <a:ext cx="3542030" cy="2310606"/>
          </a:xfrm>
          <a:prstGeom prst="rect">
            <a:avLst/>
          </a:prstGeom>
        </p:spPr>
      </p:pic>
      <p:sp>
        <p:nvSpPr>
          <p:cNvPr id="7" name="Content Placeholder 6">
            <a:extLst>
              <a:ext uri="{FF2B5EF4-FFF2-40B4-BE49-F238E27FC236}">
                <a16:creationId xmlns:a16="http://schemas.microsoft.com/office/drawing/2014/main" id="{1DD63516-1B08-FB4C-A97A-64821CF5F3B2}"/>
              </a:ext>
            </a:extLst>
          </p:cNvPr>
          <p:cNvSpPr>
            <a:spLocks noGrp="1"/>
          </p:cNvSpPr>
          <p:nvPr>
            <p:ph idx="1"/>
          </p:nvPr>
        </p:nvSpPr>
        <p:spPr>
          <a:xfrm>
            <a:off x="69850" y="1477328"/>
            <a:ext cx="8220710" cy="4278948"/>
          </a:xfrm>
        </p:spPr>
        <p:txBody>
          <a:bodyPr/>
          <a:lstStyle/>
          <a:p>
            <a:r>
              <a:rPr lang="en-US" dirty="0">
                <a:latin typeface="Times New Roman" panose="02020603050405020304" pitchFamily="18" charset="0"/>
                <a:cs typeface="Times New Roman" panose="02020603050405020304" pitchFamily="18" charset="0"/>
              </a:rPr>
              <a:t>Information about food intake is subjective and depends on memory </a:t>
            </a:r>
          </a:p>
          <a:p>
            <a:r>
              <a:rPr lang="en-US" dirty="0">
                <a:latin typeface="Times New Roman" panose="02020603050405020304" pitchFamily="18" charset="0"/>
                <a:cs typeface="Times New Roman" panose="02020603050405020304" pitchFamily="18" charset="0"/>
              </a:rPr>
              <a:t>Recall bias: When asked to record what they eat people may alter their diet. </a:t>
            </a:r>
          </a:p>
          <a:p>
            <a:r>
              <a:rPr lang="en-US" dirty="0">
                <a:latin typeface="Times New Roman" panose="02020603050405020304" pitchFamily="18" charset="0"/>
                <a:cs typeface="Times New Roman" panose="02020603050405020304" pitchFamily="18" charset="0"/>
              </a:rPr>
              <a:t>Diet diversity: people are not consistent with what they eat, so taking a diet recall may not reflect an accurate profile of their dietary habits</a:t>
            </a:r>
          </a:p>
        </p:txBody>
      </p:sp>
    </p:spTree>
    <p:extLst>
      <p:ext uri="{BB962C8B-B14F-4D97-AF65-F5344CB8AC3E}">
        <p14:creationId xmlns:p14="http://schemas.microsoft.com/office/powerpoint/2010/main" val="24999442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588C4-4EE6-4C41-93F2-23D47A789D7D}"/>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Food composition tables </a:t>
            </a:r>
            <a:br>
              <a:rPr lang="en-US" dirty="0"/>
            </a:br>
            <a:endParaRPr lang="en-US" dirty="0"/>
          </a:p>
        </p:txBody>
      </p:sp>
      <p:sp>
        <p:nvSpPr>
          <p:cNvPr id="3" name="Content Placeholder 2">
            <a:extLst>
              <a:ext uri="{FF2B5EF4-FFF2-40B4-BE49-F238E27FC236}">
                <a16:creationId xmlns:a16="http://schemas.microsoft.com/office/drawing/2014/main" id="{133A12E5-CD7D-964E-BC21-760626C07034}"/>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food tables that include a list of foods and provide information about each food such as calories , the major essential nutrients, and other important food components (e.g. dietary fiber) for each food  measured by chemical analysis. </a:t>
            </a:r>
          </a:p>
          <a:p>
            <a:endParaRPr lang="en-US" dirty="0"/>
          </a:p>
        </p:txBody>
      </p:sp>
    </p:spTree>
    <p:extLst>
      <p:ext uri="{BB962C8B-B14F-4D97-AF65-F5344CB8AC3E}">
        <p14:creationId xmlns:p14="http://schemas.microsoft.com/office/powerpoint/2010/main" val="4033783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CDF87-6FA1-8743-9F24-11148CB6D0A7}"/>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Dietary reference values </a:t>
            </a:r>
            <a:br>
              <a:rPr lang="en-US" dirty="0"/>
            </a:br>
            <a:endParaRPr lang="en-US" dirty="0"/>
          </a:p>
        </p:txBody>
      </p:sp>
      <p:sp>
        <p:nvSpPr>
          <p:cNvPr id="3" name="Content Placeholder 2">
            <a:extLst>
              <a:ext uri="{FF2B5EF4-FFF2-40B4-BE49-F238E27FC236}">
                <a16:creationId xmlns:a16="http://schemas.microsoft.com/office/drawing/2014/main" id="{8DDCC065-E779-334B-AD99-1DD6FB553308}"/>
              </a:ext>
            </a:extLst>
          </p:cNvPr>
          <p:cNvSpPr>
            <a:spLocks noGrp="1"/>
          </p:cNvSpPr>
          <p:nvPr>
            <p:ph idx="1"/>
          </p:nvPr>
        </p:nvSpPr>
        <p:spPr>
          <a:xfrm>
            <a:off x="838200" y="1825625"/>
            <a:ext cx="10515600" cy="3554095"/>
          </a:xfrm>
        </p:spPr>
        <p:txBody>
          <a:bodyPr/>
          <a:lstStyle/>
          <a:p>
            <a:r>
              <a:rPr lang="en-US" altLang="he-IL" dirty="0">
                <a:latin typeface="Times New Roman" panose="02020603050405020304" pitchFamily="18" charset="0"/>
                <a:cs typeface="Times New Roman" panose="02020603050405020304" pitchFamily="18" charset="0"/>
              </a:rPr>
              <a:t>In 1941, the Food and Nutrition Board first proposed the </a:t>
            </a:r>
            <a:r>
              <a:rPr lang="en-US" altLang="he-IL" dirty="0">
                <a:solidFill>
                  <a:srgbClr val="FF0000"/>
                </a:solidFill>
                <a:latin typeface="Times New Roman" panose="02020603050405020304" pitchFamily="18" charset="0"/>
                <a:cs typeface="Times New Roman" panose="02020603050405020304" pitchFamily="18" charset="0"/>
              </a:rPr>
              <a:t>Recommended Dietary  Allowance (RDA) </a:t>
            </a:r>
            <a:r>
              <a:rPr lang="en-US" altLang="he-IL" dirty="0">
                <a:latin typeface="Times New Roman" panose="02020603050405020304" pitchFamily="18" charset="0"/>
                <a:cs typeface="Times New Roman" panose="02020603050405020304" pitchFamily="18" charset="0"/>
              </a:rPr>
              <a:t>for the U.S. population “to serve as a goal for good nutrition</a:t>
            </a:r>
          </a:p>
          <a:p>
            <a:r>
              <a:rPr lang="en-US" dirty="0">
                <a:latin typeface="Times New Roman" panose="02020603050405020304" pitchFamily="18" charset="0"/>
                <a:cs typeface="Times New Roman" panose="02020603050405020304" pitchFamily="18" charset="0"/>
              </a:rPr>
              <a:t>“The average daily dietary intake level that is sufficient to meet the nutrient requirement of nearly all (97 to 98 percent) healthy individuals in a group”</a:t>
            </a:r>
          </a:p>
          <a:p>
            <a:r>
              <a:rPr lang="en-US" dirty="0">
                <a:latin typeface="Times New Roman" panose="02020603050405020304" pitchFamily="18" charset="0"/>
                <a:cs typeface="Times New Roman" panose="02020603050405020304" pitchFamily="18" charset="0"/>
              </a:rPr>
              <a:t>Purpose: to prevent malnutrition </a:t>
            </a:r>
          </a:p>
        </p:txBody>
      </p:sp>
      <p:sp>
        <p:nvSpPr>
          <p:cNvPr id="4" name="TextBox 3">
            <a:extLst>
              <a:ext uri="{FF2B5EF4-FFF2-40B4-BE49-F238E27FC236}">
                <a16:creationId xmlns:a16="http://schemas.microsoft.com/office/drawing/2014/main" id="{78C230C2-D286-654F-A8B4-98BA27325EB4}"/>
              </a:ext>
            </a:extLst>
          </p:cNvPr>
          <p:cNvSpPr txBox="1"/>
          <p:nvPr/>
        </p:nvSpPr>
        <p:spPr>
          <a:xfrm>
            <a:off x="6096000" y="6211669"/>
            <a:ext cx="5745480" cy="646331"/>
          </a:xfrm>
          <a:prstGeom prst="rect">
            <a:avLst/>
          </a:prstGeom>
          <a:noFill/>
        </p:spPr>
        <p:txBody>
          <a:bodyPr wrap="square" rtlCol="0">
            <a:spAutoFit/>
          </a:bodyPr>
          <a:lstStyle/>
          <a:p>
            <a:r>
              <a:rPr lang="en-US" dirty="0"/>
              <a:t>Dietary reference intakes. (1998). doi:10.17226/6432</a:t>
            </a:r>
          </a:p>
          <a:p>
            <a:endParaRPr lang="en-US" dirty="0"/>
          </a:p>
        </p:txBody>
      </p:sp>
    </p:spTree>
    <p:extLst>
      <p:ext uri="{BB962C8B-B14F-4D97-AF65-F5344CB8AC3E}">
        <p14:creationId xmlns:p14="http://schemas.microsoft.com/office/powerpoint/2010/main" val="3449382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5A577-BFD8-E74C-99AE-0226CC36B246}"/>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Dietary Reference Intakes (DRIs)</a:t>
            </a:r>
          </a:p>
        </p:txBody>
      </p:sp>
      <p:sp>
        <p:nvSpPr>
          <p:cNvPr id="3" name="Content Placeholder 2">
            <a:extLst>
              <a:ext uri="{FF2B5EF4-FFF2-40B4-BE49-F238E27FC236}">
                <a16:creationId xmlns:a16="http://schemas.microsoft.com/office/drawing/2014/main" id="{158994F1-097F-104C-AD8A-0CFE0B8D5D15}"/>
              </a:ext>
            </a:extLst>
          </p:cNvPr>
          <p:cNvSpPr>
            <a:spLocks noGrp="1"/>
          </p:cNvSpPr>
          <p:nvPr>
            <p:ph idx="1"/>
          </p:nvPr>
        </p:nvSpPr>
        <p:spPr/>
        <p:txBody>
          <a:bodyPr/>
          <a:lstStyle/>
          <a:p>
            <a:r>
              <a:rPr lang="en-US" altLang="he-IL" dirty="0">
                <a:cs typeface="+mj-cs"/>
              </a:rPr>
              <a:t>New Recommendations</a:t>
            </a:r>
            <a:endParaRPr lang="en-GB" altLang="he-IL" dirty="0">
              <a:cs typeface="+mj-cs"/>
            </a:endParaRPr>
          </a:p>
          <a:p>
            <a:r>
              <a:rPr lang="en-US" dirty="0">
                <a:cs typeface="+mj-cs"/>
              </a:rPr>
              <a:t>Dietary Reference Intakes (DRIs)-The general term for a set of reference values used to plan and assess nutrient intakes of healthy people</a:t>
            </a:r>
          </a:p>
          <a:p>
            <a:r>
              <a:rPr lang="en-US" dirty="0">
                <a:cs typeface="+mj-cs"/>
              </a:rPr>
              <a:t>Newer recommendations</a:t>
            </a:r>
          </a:p>
          <a:p>
            <a:r>
              <a:rPr lang="en-US" dirty="0">
                <a:cs typeface="+mj-cs"/>
              </a:rPr>
              <a:t>Purpose: to prevent chronic disease</a:t>
            </a:r>
          </a:p>
          <a:p>
            <a:endParaRPr lang="en-US" dirty="0"/>
          </a:p>
        </p:txBody>
      </p:sp>
      <p:sp>
        <p:nvSpPr>
          <p:cNvPr id="4" name="TextBox 3">
            <a:extLst>
              <a:ext uri="{FF2B5EF4-FFF2-40B4-BE49-F238E27FC236}">
                <a16:creationId xmlns:a16="http://schemas.microsoft.com/office/drawing/2014/main" id="{1C84EA4E-FA60-0E4C-B7EB-6E48518D7A75}"/>
              </a:ext>
            </a:extLst>
          </p:cNvPr>
          <p:cNvSpPr txBox="1"/>
          <p:nvPr/>
        </p:nvSpPr>
        <p:spPr>
          <a:xfrm>
            <a:off x="6233160" y="6019512"/>
            <a:ext cx="4404360" cy="584775"/>
          </a:xfrm>
          <a:prstGeom prst="rect">
            <a:avLst/>
          </a:prstGeom>
          <a:noFill/>
        </p:spPr>
        <p:txBody>
          <a:bodyPr wrap="square" rtlCol="0">
            <a:spAutoFit/>
          </a:bodyPr>
          <a:lstStyle/>
          <a:p>
            <a:r>
              <a:rPr lang="en-US" sz="1400" dirty="0"/>
              <a:t>Dietary reference intakes. (1998). doi:10.17226/6432</a:t>
            </a:r>
          </a:p>
          <a:p>
            <a:endParaRPr lang="en-US" dirty="0"/>
          </a:p>
        </p:txBody>
      </p:sp>
    </p:spTree>
    <p:extLst>
      <p:ext uri="{BB962C8B-B14F-4D97-AF65-F5344CB8AC3E}">
        <p14:creationId xmlns:p14="http://schemas.microsoft.com/office/powerpoint/2010/main" val="30384999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7E0C79-8AD1-7A42-BEC5-7DD9CCA59636}"/>
              </a:ext>
            </a:extLst>
          </p:cNvPr>
          <p:cNvSpPr>
            <a:spLocks noGrp="1"/>
          </p:cNvSpPr>
          <p:nvPr>
            <p:ph idx="1"/>
          </p:nvPr>
        </p:nvSpPr>
        <p:spPr>
          <a:xfrm>
            <a:off x="792480" y="743585"/>
            <a:ext cx="10515600" cy="4351338"/>
          </a:xfrm>
        </p:spPr>
        <p:txBody>
          <a:bodyPr>
            <a:normAutofit lnSpcReduction="10000"/>
          </a:bodyPr>
          <a:lstStyle/>
          <a:p>
            <a:pPr eaLnBrk="0" fontAlgn="base" hangingPunct="0">
              <a:spcBef>
                <a:spcPts val="1440"/>
              </a:spcBef>
            </a:pPr>
            <a:r>
              <a:rPr lang="en-US" b="1" dirty="0">
                <a:solidFill>
                  <a:srgbClr val="FF0000"/>
                </a:solidFill>
                <a:latin typeface="Times New Roman" panose="02020603050405020304" pitchFamily="18" charset="0"/>
                <a:cs typeface="Times New Roman" panose="02020603050405020304" pitchFamily="18" charset="0"/>
              </a:rPr>
              <a:t>Estimated Average Requirement</a:t>
            </a:r>
            <a:r>
              <a:rPr lang="en-US" dirty="0">
                <a:solidFill>
                  <a:srgbClr val="FF0000"/>
                </a:solidFill>
                <a:latin typeface="Times New Roman" panose="02020603050405020304" pitchFamily="18" charset="0"/>
                <a:cs typeface="Times New Roman" panose="02020603050405020304" pitchFamily="18" charset="0"/>
              </a:rPr>
              <a:t> (EAR): </a:t>
            </a:r>
            <a:r>
              <a:rPr lang="en-US" dirty="0">
                <a:latin typeface="Times New Roman" panose="02020603050405020304" pitchFamily="18" charset="0"/>
                <a:cs typeface="Times New Roman" panose="02020603050405020304" pitchFamily="18" charset="0"/>
              </a:rPr>
              <a:t>the average daily nutrient intake level </a:t>
            </a:r>
            <a:r>
              <a:rPr lang="en-US" b="1" i="1" u="sng" dirty="0">
                <a:latin typeface="Times New Roman" panose="02020603050405020304" pitchFamily="18" charset="0"/>
                <a:cs typeface="Times New Roman" panose="02020603050405020304" pitchFamily="18" charset="0"/>
              </a:rPr>
              <a:t>estimated</a:t>
            </a:r>
            <a:r>
              <a:rPr lang="en-US" dirty="0">
                <a:latin typeface="Times New Roman" panose="02020603050405020304" pitchFamily="18" charset="0"/>
                <a:cs typeface="Times New Roman" panose="02020603050405020304" pitchFamily="18" charset="0"/>
              </a:rPr>
              <a:t> to meet the requirement of </a:t>
            </a:r>
            <a:r>
              <a:rPr lang="en-US" b="1" i="1" u="sng" dirty="0">
                <a:latin typeface="Times New Roman" panose="02020603050405020304" pitchFamily="18" charset="0"/>
                <a:cs typeface="Times New Roman" panose="02020603050405020304" pitchFamily="18" charset="0"/>
              </a:rPr>
              <a:t>half</a:t>
            </a:r>
            <a:r>
              <a:rPr lang="en-US" dirty="0">
                <a:latin typeface="Times New Roman" panose="02020603050405020304" pitchFamily="18" charset="0"/>
                <a:cs typeface="Times New Roman" panose="02020603050405020304" pitchFamily="18" charset="0"/>
              </a:rPr>
              <a:t> the healthy individuals in a particular life stage and gender group</a:t>
            </a:r>
          </a:p>
          <a:p>
            <a:r>
              <a:rPr lang="en-US" b="1" dirty="0">
                <a:solidFill>
                  <a:srgbClr val="FF0000"/>
                </a:solidFill>
                <a:latin typeface="Times New Roman" panose="02020603050405020304" pitchFamily="18" charset="0"/>
                <a:cs typeface="Times New Roman" panose="02020603050405020304" pitchFamily="18" charset="0"/>
              </a:rPr>
              <a:t>Adequate Intake</a:t>
            </a:r>
            <a:r>
              <a:rPr lang="en-US" dirty="0">
                <a:solidFill>
                  <a:srgbClr val="FF0000"/>
                </a:solidFill>
                <a:latin typeface="Times New Roman" panose="02020603050405020304" pitchFamily="18" charset="0"/>
                <a:cs typeface="Times New Roman" panose="02020603050405020304" pitchFamily="18" charset="0"/>
              </a:rPr>
              <a:t> (AI): </a:t>
            </a:r>
            <a:r>
              <a:rPr lang="en-US" dirty="0">
                <a:latin typeface="Times New Roman" panose="02020603050405020304" pitchFamily="18" charset="0"/>
                <a:cs typeface="Times New Roman" panose="02020603050405020304" pitchFamily="18" charset="0"/>
              </a:rPr>
              <a:t>a recommended average daily nutrient intake level based on observed or experimentally determined approximations or estimates of nutrient intake by a group (or groups) of apparently healthy people that are </a:t>
            </a:r>
            <a:r>
              <a:rPr lang="en-US" b="1" i="1" u="sng" dirty="0">
                <a:latin typeface="Times New Roman" panose="02020603050405020304" pitchFamily="18" charset="0"/>
                <a:cs typeface="Times New Roman" panose="02020603050405020304" pitchFamily="18" charset="0"/>
              </a:rPr>
              <a:t>assumed to be adequate</a:t>
            </a:r>
            <a:r>
              <a:rPr lang="en-US" dirty="0">
                <a:latin typeface="Times New Roman" panose="02020603050405020304" pitchFamily="18" charset="0"/>
                <a:cs typeface="Times New Roman" panose="02020603050405020304" pitchFamily="18" charset="0"/>
              </a:rPr>
              <a:t>—used when an RDA cannot be determined </a:t>
            </a:r>
          </a:p>
          <a:p>
            <a:r>
              <a:rPr lang="en-US" b="1" dirty="0">
                <a:solidFill>
                  <a:srgbClr val="FF0000"/>
                </a:solidFill>
                <a:latin typeface="Times New Roman" panose="02020603050405020304" pitchFamily="18" charset="0"/>
                <a:cs typeface="Times New Roman" panose="02020603050405020304" pitchFamily="18" charset="0"/>
              </a:rPr>
              <a:t>Upper Limit (UL): </a:t>
            </a:r>
            <a:r>
              <a:rPr lang="en-US" dirty="0">
                <a:latin typeface="Times New Roman" panose="02020603050405020304" pitchFamily="18" charset="0"/>
                <a:cs typeface="Times New Roman" panose="02020603050405020304" pitchFamily="18" charset="0"/>
              </a:rPr>
              <a:t>This is the highest level of daily nutrient intake that is unlikely to pose risk of adverse health effects to almost all individuals in the population</a:t>
            </a:r>
          </a:p>
        </p:txBody>
      </p:sp>
      <p:sp>
        <p:nvSpPr>
          <p:cNvPr id="4" name="TextBox 3">
            <a:extLst>
              <a:ext uri="{FF2B5EF4-FFF2-40B4-BE49-F238E27FC236}">
                <a16:creationId xmlns:a16="http://schemas.microsoft.com/office/drawing/2014/main" id="{088098A1-4A09-B047-924B-2AD069F10657}"/>
              </a:ext>
            </a:extLst>
          </p:cNvPr>
          <p:cNvSpPr txBox="1"/>
          <p:nvPr/>
        </p:nvSpPr>
        <p:spPr>
          <a:xfrm>
            <a:off x="6035040" y="5943600"/>
            <a:ext cx="5836920" cy="646331"/>
          </a:xfrm>
          <a:prstGeom prst="rect">
            <a:avLst/>
          </a:prstGeom>
          <a:noFill/>
        </p:spPr>
        <p:txBody>
          <a:bodyPr wrap="square" rtlCol="0">
            <a:spAutoFit/>
          </a:bodyPr>
          <a:lstStyle/>
          <a:p>
            <a:r>
              <a:rPr lang="en-US" dirty="0"/>
              <a:t>Dietary reference intakes. (1998). doi:10.17226/6432</a:t>
            </a:r>
          </a:p>
          <a:p>
            <a:endParaRPr lang="en-US" dirty="0"/>
          </a:p>
        </p:txBody>
      </p:sp>
    </p:spTree>
    <p:extLst>
      <p:ext uri="{BB962C8B-B14F-4D97-AF65-F5344CB8AC3E}">
        <p14:creationId xmlns:p14="http://schemas.microsoft.com/office/powerpoint/2010/main" val="11407464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var/folders/qb/82p0ykbn0jx9m25hz2c6cc400000gn/T/com.microsoft.Powerpoint/WebArchiveCopyPasteTempFiles/10000000000003D300000261AC0C1595.png">
            <a:extLst>
              <a:ext uri="{FF2B5EF4-FFF2-40B4-BE49-F238E27FC236}">
                <a16:creationId xmlns:a16="http://schemas.microsoft.com/office/drawing/2014/main" id="{2B3A4AE8-9219-C34A-86E3-6925D5244E8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722120" y="745014"/>
            <a:ext cx="8061960" cy="43146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F8FB245-E84C-3546-9CC8-7862032187E5}"/>
              </a:ext>
            </a:extLst>
          </p:cNvPr>
          <p:cNvSpPr txBox="1"/>
          <p:nvPr/>
        </p:nvSpPr>
        <p:spPr>
          <a:xfrm>
            <a:off x="5753100" y="6065520"/>
            <a:ext cx="5394960" cy="523220"/>
          </a:xfrm>
          <a:prstGeom prst="rect">
            <a:avLst/>
          </a:prstGeom>
          <a:noFill/>
        </p:spPr>
        <p:txBody>
          <a:bodyPr wrap="square" rtlCol="0">
            <a:spAutoFit/>
          </a:bodyPr>
          <a:lstStyle/>
          <a:p>
            <a:r>
              <a:rPr lang="en-US" sz="1400" dirty="0"/>
              <a:t>https://courses.lumenlearning.com/suny-nutrition/chapter/8-4-dietary-reference-intakes-dris/</a:t>
            </a:r>
          </a:p>
        </p:txBody>
      </p:sp>
      <p:sp>
        <p:nvSpPr>
          <p:cNvPr id="2" name="Rectangle 1">
            <a:extLst>
              <a:ext uri="{FF2B5EF4-FFF2-40B4-BE49-F238E27FC236}">
                <a16:creationId xmlns:a16="http://schemas.microsoft.com/office/drawing/2014/main" id="{4CD3BAB2-71D2-7D45-95D3-6CEB632CFBB4}"/>
              </a:ext>
            </a:extLst>
          </p:cNvPr>
          <p:cNvSpPr/>
          <p:nvPr/>
        </p:nvSpPr>
        <p:spPr>
          <a:xfrm>
            <a:off x="611769" y="5696188"/>
            <a:ext cx="4994381" cy="369332"/>
          </a:xfrm>
          <a:prstGeom prst="rect">
            <a:avLst/>
          </a:prstGeom>
        </p:spPr>
        <p:txBody>
          <a:bodyPr wrap="none">
            <a:spAutoFit/>
          </a:bodyPr>
          <a:lstStyle/>
          <a:p>
            <a:r>
              <a:rPr lang="en-US" dirty="0">
                <a:hlinkClick r:id="rId4"/>
              </a:rPr>
              <a:t>https://</a:t>
            </a:r>
            <a:r>
              <a:rPr lang="en-US" dirty="0" err="1">
                <a:hlinkClick r:id="rId4"/>
              </a:rPr>
              <a:t>www.youtube.com</a:t>
            </a:r>
            <a:r>
              <a:rPr lang="en-US" dirty="0">
                <a:hlinkClick r:id="rId4"/>
              </a:rPr>
              <a:t>/</a:t>
            </a:r>
            <a:r>
              <a:rPr lang="en-US" dirty="0" err="1">
                <a:hlinkClick r:id="rId4"/>
              </a:rPr>
              <a:t>watch?v</a:t>
            </a:r>
            <a:r>
              <a:rPr lang="en-US" dirty="0">
                <a:hlinkClick r:id="rId4"/>
              </a:rPr>
              <a:t>=</a:t>
            </a:r>
            <a:r>
              <a:rPr lang="en-US" dirty="0" err="1">
                <a:hlinkClick r:id="rId4"/>
              </a:rPr>
              <a:t>UPsymcEobDk</a:t>
            </a:r>
            <a:endParaRPr lang="en-US" dirty="0"/>
          </a:p>
        </p:txBody>
      </p:sp>
    </p:spTree>
    <p:extLst>
      <p:ext uri="{BB962C8B-B14F-4D97-AF65-F5344CB8AC3E}">
        <p14:creationId xmlns:p14="http://schemas.microsoft.com/office/powerpoint/2010/main" val="16514253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DB758-69F7-8341-AA73-1B6EA5FE9439}"/>
              </a:ext>
            </a:extLst>
          </p:cNvPr>
          <p:cNvSpPr>
            <a:spLocks noGrp="1"/>
          </p:cNvSpPr>
          <p:nvPr>
            <p:ph type="title"/>
          </p:nvPr>
        </p:nvSpPr>
        <p:spPr>
          <a:xfrm>
            <a:off x="411480" y="197485"/>
            <a:ext cx="10515600" cy="1325563"/>
          </a:xfrm>
        </p:spPr>
        <p:txBody>
          <a:bodyPr/>
          <a:lstStyle/>
          <a:p>
            <a:r>
              <a:rPr lang="en-US" b="1" dirty="0">
                <a:solidFill>
                  <a:schemeClr val="accent2"/>
                </a:solidFill>
                <a:latin typeface="Times New Roman" panose="02020603050405020304" pitchFamily="18" charset="0"/>
                <a:cs typeface="Times New Roman" panose="02020603050405020304" pitchFamily="18" charset="0"/>
              </a:rPr>
              <a:t>Biomarkers: Biochemical Tests </a:t>
            </a:r>
            <a:br>
              <a:rPr lang="en-US" dirty="0"/>
            </a:br>
            <a:endParaRPr lang="en-US" dirty="0"/>
          </a:p>
        </p:txBody>
      </p:sp>
      <p:sp>
        <p:nvSpPr>
          <p:cNvPr id="3" name="Content Placeholder 2">
            <a:extLst>
              <a:ext uri="{FF2B5EF4-FFF2-40B4-BE49-F238E27FC236}">
                <a16:creationId xmlns:a16="http://schemas.microsoft.com/office/drawing/2014/main" id="{4EA4D9B8-E6A5-B84F-8A27-CCAE31BF464D}"/>
              </a:ext>
            </a:extLst>
          </p:cNvPr>
          <p:cNvSpPr>
            <a:spLocks noGrp="1"/>
          </p:cNvSpPr>
          <p:nvPr>
            <p:ph idx="1"/>
          </p:nvPr>
        </p:nvSpPr>
        <p:spPr>
          <a:xfrm>
            <a:off x="289560" y="1280160"/>
            <a:ext cx="11064240" cy="4896803"/>
          </a:xfrm>
        </p:spPr>
        <p:txBody>
          <a:bodyPr/>
          <a:lstStyle/>
          <a:p>
            <a:r>
              <a:rPr lang="en-US" dirty="0">
                <a:latin typeface="Times New Roman" panose="02020603050405020304" pitchFamily="18" charset="0"/>
                <a:cs typeface="Times New Roman" panose="02020603050405020304" pitchFamily="18" charset="0"/>
              </a:rPr>
              <a:t>An individual may be eating less than the recommended intake of nutrient yet they show no symptoms of deficiency.  Why ?</a:t>
            </a:r>
          </a:p>
          <a:p>
            <a:pPr lvl="1"/>
            <a:r>
              <a:rPr lang="en-US" dirty="0">
                <a:latin typeface="Times New Roman" panose="02020603050405020304" pitchFamily="18" charset="0"/>
                <a:cs typeface="Times New Roman" panose="02020603050405020304" pitchFamily="18" charset="0"/>
              </a:rPr>
              <a:t>The nutrient may be underreported by the individual or the body has sufficient stores </a:t>
            </a:r>
          </a:p>
          <a:p>
            <a:r>
              <a:rPr lang="en-US" dirty="0">
                <a:latin typeface="Times New Roman" panose="02020603050405020304" pitchFamily="18" charset="0"/>
                <a:cs typeface="Times New Roman" panose="02020603050405020304" pitchFamily="18" charset="0"/>
              </a:rPr>
              <a:t>Individuals can suffer deficiency of certain nutrient despite an acceptable intake. Why ?</a:t>
            </a:r>
          </a:p>
          <a:p>
            <a:pPr lvl="1"/>
            <a:r>
              <a:rPr lang="en-US" dirty="0">
                <a:latin typeface="Times New Roman" panose="02020603050405020304" pitchFamily="18" charset="0"/>
                <a:cs typeface="Times New Roman" panose="02020603050405020304" pitchFamily="18" charset="0"/>
              </a:rPr>
              <a:t>unusually high requirement,</a:t>
            </a:r>
          </a:p>
          <a:p>
            <a:pPr lvl="1"/>
            <a:r>
              <a:rPr lang="en-US" dirty="0">
                <a:latin typeface="Times New Roman" panose="02020603050405020304" pitchFamily="18" charset="0"/>
                <a:cs typeface="Times New Roman" panose="02020603050405020304" pitchFamily="18" charset="0"/>
              </a:rPr>
              <a:t>increased losses from disease </a:t>
            </a:r>
          </a:p>
          <a:p>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531569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65444-6596-E940-911C-CB2CB1C270A4}"/>
              </a:ext>
            </a:extLst>
          </p:cNvPr>
          <p:cNvSpPr>
            <a:spLocks noGrp="1"/>
          </p:cNvSpPr>
          <p:nvPr>
            <p:ph type="title"/>
          </p:nvPr>
        </p:nvSpPr>
        <p:spPr/>
        <p:txBody>
          <a:bodyPr/>
          <a:lstStyle/>
          <a:p>
            <a:r>
              <a:rPr lang="en-US" b="1" dirty="0">
                <a:solidFill>
                  <a:schemeClr val="accent2"/>
                </a:solidFill>
                <a:latin typeface="Times New Roman" panose="02020603050405020304" pitchFamily="18" charset="0"/>
                <a:cs typeface="Times New Roman" panose="02020603050405020304" pitchFamily="18" charset="0"/>
              </a:rPr>
              <a:t>Biochemical Tests</a:t>
            </a:r>
          </a:p>
        </p:txBody>
      </p:sp>
      <p:sp>
        <p:nvSpPr>
          <p:cNvPr id="3" name="Content Placeholder 2">
            <a:extLst>
              <a:ext uri="{FF2B5EF4-FFF2-40B4-BE49-F238E27FC236}">
                <a16:creationId xmlns:a16="http://schemas.microsoft.com/office/drawing/2014/main" id="{B2555B98-736D-204F-8195-E381CA7784EA}"/>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Biochemical tests using blood or urine help estimate the amount of the nutrient functioning inside the body </a:t>
            </a:r>
          </a:p>
          <a:p>
            <a:endParaRPr lang="en-US" dirty="0"/>
          </a:p>
        </p:txBody>
      </p:sp>
      <p:pic>
        <p:nvPicPr>
          <p:cNvPr id="5" name="Picture 4">
            <a:extLst>
              <a:ext uri="{FF2B5EF4-FFF2-40B4-BE49-F238E27FC236}">
                <a16:creationId xmlns:a16="http://schemas.microsoft.com/office/drawing/2014/main" id="{B38CF0E9-85FA-BF46-B616-F480E24D41D5}"/>
              </a:ext>
            </a:extLst>
          </p:cNvPr>
          <p:cNvPicPr>
            <a:picLocks noChangeAspect="1"/>
          </p:cNvPicPr>
          <p:nvPr/>
        </p:nvPicPr>
        <p:blipFill>
          <a:blip r:embed="rId2"/>
          <a:stretch>
            <a:fillRect/>
          </a:stretch>
        </p:blipFill>
        <p:spPr>
          <a:xfrm>
            <a:off x="7239000" y="3036253"/>
            <a:ext cx="4358640" cy="3140710"/>
          </a:xfrm>
          <a:prstGeom prst="rect">
            <a:avLst/>
          </a:prstGeom>
        </p:spPr>
      </p:pic>
    </p:spTree>
    <p:extLst>
      <p:ext uri="{BB962C8B-B14F-4D97-AF65-F5344CB8AC3E}">
        <p14:creationId xmlns:p14="http://schemas.microsoft.com/office/powerpoint/2010/main" val="978512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D3CB90-C64F-4148-B1F6-B531A0F49982}"/>
              </a:ext>
            </a:extLst>
          </p:cNvPr>
          <p:cNvSpPr>
            <a:spLocks noGrp="1"/>
          </p:cNvSpPr>
          <p:nvPr>
            <p:ph idx="1"/>
          </p:nvPr>
        </p:nvSpPr>
        <p:spPr>
          <a:xfrm>
            <a:off x="304800" y="177800"/>
            <a:ext cx="11887200" cy="6680200"/>
          </a:xfrm>
        </p:spPr>
        <p:txBody>
          <a:bodyPr>
            <a:normAutofit/>
          </a:bodyPr>
          <a:lstStyle/>
          <a:p>
            <a:pPr rtl="1">
              <a:spcBef>
                <a:spcPct val="50000"/>
              </a:spcBef>
              <a:buClrTx/>
              <a:buSzTx/>
              <a:buFontTx/>
              <a:buNone/>
            </a:pPr>
            <a:r>
              <a:rPr lang="en-US" altLang="he-IL" sz="4400" b="1" dirty="0">
                <a:solidFill>
                  <a:schemeClr val="accent2"/>
                </a:solidFill>
                <a:cs typeface="+mj-cs"/>
              </a:rPr>
              <a:t>"</a:t>
            </a:r>
            <a:r>
              <a:rPr lang="en-US" altLang="he-IL" sz="4400" b="1" dirty="0">
                <a:solidFill>
                  <a:schemeClr val="accent2"/>
                </a:solidFill>
                <a:latin typeface="Times New Roman" panose="02020603050405020304" pitchFamily="18" charset="0"/>
                <a:cs typeface="Times New Roman" panose="02020603050405020304" pitchFamily="18" charset="0"/>
              </a:rPr>
              <a:t>The science of food, the nutrients and other substances therein, their action, interaction, and balance in relation to health and disease and the processes by which the organism ingests, digests, absorbs, transports, utilizes and excretes food substances.“</a:t>
            </a:r>
          </a:p>
          <a:p>
            <a:pPr rtl="1">
              <a:spcBef>
                <a:spcPct val="50000"/>
              </a:spcBef>
              <a:buClrTx/>
              <a:buSzTx/>
              <a:buFontTx/>
              <a:buNone/>
            </a:pPr>
            <a:endParaRPr lang="en-US" altLang="he-IL" sz="4400" b="1" dirty="0">
              <a:solidFill>
                <a:schemeClr val="accent2"/>
              </a:solidFill>
              <a:latin typeface="Times New Roman" panose="02020603050405020304" pitchFamily="18" charset="0"/>
              <a:cs typeface="Times New Roman" panose="02020603050405020304" pitchFamily="18" charset="0"/>
            </a:endParaRPr>
          </a:p>
          <a:p>
            <a:pPr rtl="1">
              <a:spcBef>
                <a:spcPct val="50000"/>
              </a:spcBef>
              <a:buClrTx/>
              <a:buSzTx/>
              <a:buFontTx/>
              <a:buNone/>
            </a:pPr>
            <a:r>
              <a:rPr lang="en-US" altLang="he-IL" sz="3200" b="1" dirty="0">
                <a:solidFill>
                  <a:schemeClr val="accent2"/>
                </a:solidFill>
                <a:latin typeface="Times New Roman" panose="02020603050405020304" pitchFamily="18" charset="0"/>
                <a:cs typeface="Times New Roman" panose="02020603050405020304" pitchFamily="18" charset="0"/>
              </a:rPr>
              <a:t>The Council on Food and Nutrition for the American Medical Association</a:t>
            </a:r>
          </a:p>
          <a:p>
            <a:endParaRPr lang="en-US" dirty="0">
              <a:cs typeface="+mj-cs"/>
            </a:endParaRPr>
          </a:p>
        </p:txBody>
      </p:sp>
    </p:spTree>
    <p:extLst>
      <p:ext uri="{BB962C8B-B14F-4D97-AF65-F5344CB8AC3E}">
        <p14:creationId xmlns:p14="http://schemas.microsoft.com/office/powerpoint/2010/main" val="703959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0CBEF-7BE0-4642-BB33-E069895AEDF6}"/>
              </a:ext>
            </a:extLst>
          </p:cNvPr>
          <p:cNvSpPr>
            <a:spLocks noGrp="1"/>
          </p:cNvSpPr>
          <p:nvPr>
            <p:ph type="title"/>
          </p:nvPr>
        </p:nvSpPr>
        <p:spPr/>
        <p:txBody>
          <a:bodyPr>
            <a:normAutofit/>
          </a:bodyPr>
          <a:lstStyle/>
          <a:p>
            <a:r>
              <a:rPr lang="en-US" sz="4800" b="1" dirty="0">
                <a:latin typeface="Times New Roman" panose="02020603050405020304" pitchFamily="18" charset="0"/>
                <a:cs typeface="Times New Roman" panose="02020603050405020304" pitchFamily="18" charset="0"/>
              </a:rPr>
              <a:t>Human Nutrition</a:t>
            </a:r>
          </a:p>
        </p:txBody>
      </p:sp>
      <p:sp>
        <p:nvSpPr>
          <p:cNvPr id="3" name="Content Placeholder 2">
            <a:extLst>
              <a:ext uri="{FF2B5EF4-FFF2-40B4-BE49-F238E27FC236}">
                <a16:creationId xmlns:a16="http://schemas.microsoft.com/office/drawing/2014/main" id="{6D534DB2-9EF9-CA44-9827-392DA9ADC5F1}"/>
              </a:ext>
            </a:extLst>
          </p:cNvPr>
          <p:cNvSpPr>
            <a:spLocks noGrp="1"/>
          </p:cNvSpPr>
          <p:nvPr>
            <p:ph idx="1"/>
          </p:nvPr>
        </p:nvSpPr>
        <p:spPr>
          <a:xfrm>
            <a:off x="838200" y="1825624"/>
            <a:ext cx="11049000" cy="4854575"/>
          </a:xfrm>
        </p:spPr>
        <p:txBody>
          <a:bodyPr/>
          <a:lstStyle/>
          <a:p>
            <a:r>
              <a:rPr lang="en-US" sz="3200" b="1" dirty="0">
                <a:latin typeface="Times New Roman" panose="02020603050405020304" pitchFamily="18" charset="0"/>
                <a:cs typeface="Times New Roman" panose="02020603050405020304" pitchFamily="18" charset="0"/>
              </a:rPr>
              <a:t>Physiological and biochemical processes</a:t>
            </a:r>
          </a:p>
          <a:p>
            <a:r>
              <a:rPr lang="en-US" sz="3200" b="1" dirty="0">
                <a:latin typeface="Times New Roman" panose="02020603050405020304" pitchFamily="18" charset="0"/>
                <a:cs typeface="Times New Roman" panose="02020603050405020304" pitchFamily="18" charset="0"/>
              </a:rPr>
              <a:t>Relationship to disease</a:t>
            </a:r>
          </a:p>
          <a:p>
            <a:pPr lvl="1"/>
            <a:r>
              <a:rPr lang="en-US" sz="3200" dirty="0">
                <a:latin typeface="Times New Roman" panose="02020603050405020304" pitchFamily="18" charset="0"/>
                <a:cs typeface="Times New Roman" panose="02020603050405020304" pitchFamily="18" charset="0"/>
              </a:rPr>
              <a:t>Excess/insufficiency of essential nutrients</a:t>
            </a:r>
          </a:p>
          <a:p>
            <a:r>
              <a:rPr lang="en-US" sz="3200" b="1" dirty="0">
                <a:latin typeface="Times New Roman" panose="02020603050405020304" pitchFamily="18" charset="0"/>
                <a:cs typeface="Times New Roman" panose="02020603050405020304" pitchFamily="18" charset="0"/>
              </a:rPr>
              <a:t>Relationship between food and chronic disease </a:t>
            </a:r>
          </a:p>
          <a:p>
            <a:pPr lvl="1"/>
            <a:r>
              <a:rPr lang="en-US" sz="3200" dirty="0">
                <a:latin typeface="Times New Roman" panose="02020603050405020304" pitchFamily="18" charset="0"/>
                <a:cs typeface="Times New Roman" panose="02020603050405020304" pitchFamily="18" charset="0"/>
              </a:rPr>
              <a:t>Obesity, cancer, CVD’s</a:t>
            </a:r>
          </a:p>
          <a:p>
            <a:r>
              <a:rPr lang="en-US" sz="3200" b="1" dirty="0">
                <a:latin typeface="Times New Roman" panose="02020603050405020304" pitchFamily="18" charset="0"/>
                <a:cs typeface="Times New Roman" panose="02020603050405020304" pitchFamily="18" charset="0"/>
              </a:rPr>
              <a:t>Behaviors around food (psychology, sociology, economy)</a:t>
            </a:r>
          </a:p>
          <a:p>
            <a:pPr lvl="1"/>
            <a:r>
              <a:rPr lang="en-US" sz="3200" dirty="0">
                <a:latin typeface="Times New Roman" panose="02020603050405020304" pitchFamily="18" charset="0"/>
                <a:cs typeface="Times New Roman" panose="02020603050405020304" pitchFamily="18" charset="0"/>
              </a:rPr>
              <a:t>Study of food habits</a:t>
            </a:r>
          </a:p>
          <a:p>
            <a:pPr lvl="1"/>
            <a:endParaRPr lang="en-US" dirty="0"/>
          </a:p>
        </p:txBody>
      </p:sp>
    </p:spTree>
    <p:extLst>
      <p:ext uri="{BB962C8B-B14F-4D97-AF65-F5344CB8AC3E}">
        <p14:creationId xmlns:p14="http://schemas.microsoft.com/office/powerpoint/2010/main" val="2195961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EC13BF-C447-594C-8155-EC2DA5DA3A66}"/>
              </a:ext>
            </a:extLst>
          </p:cNvPr>
          <p:cNvSpPr>
            <a:spLocks noGrp="1"/>
          </p:cNvSpPr>
          <p:nvPr>
            <p:ph idx="1"/>
          </p:nvPr>
        </p:nvSpPr>
        <p:spPr>
          <a:xfrm>
            <a:off x="862584" y="2743199"/>
            <a:ext cx="10515600" cy="2129219"/>
          </a:xfrm>
        </p:spPr>
        <p:txBody>
          <a:bodyPr>
            <a:normAutofit/>
          </a:bodyPr>
          <a:lstStyle/>
          <a:p>
            <a:r>
              <a:rPr lang="en-US" sz="4000" b="1" dirty="0">
                <a:latin typeface="Times New Roman" panose="02020603050405020304" pitchFamily="18" charset="0"/>
                <a:cs typeface="Times New Roman" panose="02020603050405020304" pitchFamily="18" charset="0"/>
              </a:rPr>
              <a:t>What are the essential nutrients ?</a:t>
            </a:r>
          </a:p>
          <a:p>
            <a:r>
              <a:rPr lang="en-US" sz="4000" b="1" dirty="0">
                <a:latin typeface="Times New Roman" panose="02020603050405020304" pitchFamily="18" charset="0"/>
                <a:cs typeface="Times New Roman" panose="02020603050405020304" pitchFamily="18" charset="0"/>
              </a:rPr>
              <a:t>Can food be used to delay or prevent chronic disease?</a:t>
            </a:r>
          </a:p>
        </p:txBody>
      </p:sp>
      <p:sp>
        <p:nvSpPr>
          <p:cNvPr id="4" name="TextBox 3">
            <a:extLst>
              <a:ext uri="{FF2B5EF4-FFF2-40B4-BE49-F238E27FC236}">
                <a16:creationId xmlns:a16="http://schemas.microsoft.com/office/drawing/2014/main" id="{F3180789-D181-FB46-B5D0-E104D83F29BD}"/>
              </a:ext>
            </a:extLst>
          </p:cNvPr>
          <p:cNvSpPr txBox="1"/>
          <p:nvPr/>
        </p:nvSpPr>
        <p:spPr>
          <a:xfrm>
            <a:off x="862584" y="569913"/>
            <a:ext cx="8529638" cy="769441"/>
          </a:xfrm>
          <a:prstGeom prst="rect">
            <a:avLst/>
          </a:prstGeom>
          <a:noFill/>
        </p:spPr>
        <p:txBody>
          <a:bodyPr wrap="square" rtlCol="0">
            <a:spAutoFit/>
          </a:bodyPr>
          <a:lstStyle/>
          <a:p>
            <a:r>
              <a:rPr lang="en-US" sz="4400" b="1" dirty="0">
                <a:latin typeface="Times New Roman" panose="02020603050405020304" pitchFamily="18" charset="0"/>
                <a:cs typeface="Times New Roman" panose="02020603050405020304" pitchFamily="18" charset="0"/>
              </a:rPr>
              <a:t>Two main questions in Nutrition</a:t>
            </a:r>
          </a:p>
        </p:txBody>
      </p:sp>
    </p:spTree>
    <p:extLst>
      <p:ext uri="{BB962C8B-B14F-4D97-AF65-F5344CB8AC3E}">
        <p14:creationId xmlns:p14="http://schemas.microsoft.com/office/powerpoint/2010/main" val="920716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871A6C-BD72-BB4B-94A0-B91FAF2DCB93}"/>
              </a:ext>
            </a:extLst>
          </p:cNvPr>
          <p:cNvSpPr>
            <a:spLocks noGrp="1"/>
          </p:cNvSpPr>
          <p:nvPr>
            <p:ph idx="1"/>
          </p:nvPr>
        </p:nvSpPr>
        <p:spPr>
          <a:xfrm>
            <a:off x="838200" y="1825625"/>
            <a:ext cx="9448800" cy="2187575"/>
          </a:xfrm>
        </p:spPr>
        <p:txBody>
          <a:bodyPr>
            <a:normAutofit/>
          </a:bodyPr>
          <a:lstStyle/>
          <a:p>
            <a:pPr algn="ctr" rtl="1">
              <a:spcBef>
                <a:spcPct val="50000"/>
              </a:spcBef>
              <a:buClrTx/>
              <a:buSzTx/>
              <a:buFontTx/>
              <a:buNone/>
            </a:pPr>
            <a:r>
              <a:rPr lang="en-US" altLang="he-IL" sz="4000" b="1" dirty="0">
                <a:latin typeface="Times New Roman" panose="02020603050405020304" pitchFamily="18" charset="0"/>
                <a:cs typeface="Times New Roman" panose="02020603050405020304" pitchFamily="18" charset="0"/>
              </a:rPr>
              <a:t>What do we mean by</a:t>
            </a:r>
          </a:p>
          <a:p>
            <a:pPr algn="ctr" rtl="1">
              <a:spcBef>
                <a:spcPct val="50000"/>
              </a:spcBef>
              <a:buClrTx/>
              <a:buSzTx/>
              <a:buFontTx/>
              <a:buNone/>
            </a:pPr>
            <a:r>
              <a:rPr lang="en-US" altLang="he-IL" sz="4000" b="1" dirty="0">
                <a:latin typeface="Times New Roman" panose="02020603050405020304" pitchFamily="18" charset="0"/>
                <a:cs typeface="Times New Roman" panose="02020603050405020304" pitchFamily="18" charset="0"/>
              </a:rPr>
              <a:t>Essential Nutrients</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2362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21C964-65A3-A941-B9C1-58ECDC78F9ED}"/>
              </a:ext>
            </a:extLst>
          </p:cNvPr>
          <p:cNvSpPr>
            <a:spLocks noGrp="1"/>
          </p:cNvSpPr>
          <p:nvPr>
            <p:ph idx="1"/>
          </p:nvPr>
        </p:nvSpPr>
        <p:spPr>
          <a:xfrm>
            <a:off x="972312" y="899033"/>
            <a:ext cx="10515600" cy="4351338"/>
          </a:xfrm>
        </p:spPr>
        <p:txBody>
          <a:bodyPr>
            <a:normAutofit/>
          </a:bodyPr>
          <a:lstStyle/>
          <a:p>
            <a:pPr>
              <a:spcBef>
                <a:spcPct val="50000"/>
              </a:spcBef>
            </a:pPr>
            <a:r>
              <a:rPr lang="en-US" altLang="he-IL" sz="3600" dirty="0">
                <a:latin typeface="Times New Roman" panose="02020603050405020304" pitchFamily="18" charset="0"/>
                <a:cs typeface="Times New Roman" panose="02020603050405020304" pitchFamily="18" charset="0"/>
              </a:rPr>
              <a:t>A chemical substance that is required for growth, health and survival</a:t>
            </a:r>
          </a:p>
          <a:p>
            <a:pPr>
              <a:spcBef>
                <a:spcPct val="50000"/>
              </a:spcBef>
            </a:pPr>
            <a:r>
              <a:rPr lang="en-US" altLang="he-IL" sz="3600" dirty="0">
                <a:latin typeface="Times New Roman" panose="02020603050405020304" pitchFamily="18" charset="0"/>
                <a:cs typeface="Times New Roman" panose="02020603050405020304" pitchFamily="18" charset="0"/>
              </a:rPr>
              <a:t> The absence or inadequate intake of an essential nutrient from the diet leads to signs of deficiency </a:t>
            </a:r>
            <a:r>
              <a:rPr lang="en-US" sz="3600" dirty="0">
                <a:latin typeface="Times New Roman" panose="02020603050405020304" pitchFamily="18" charset="0"/>
                <a:cs typeface="Times New Roman" panose="02020603050405020304" pitchFamily="18" charset="0"/>
              </a:rPr>
              <a:t>syndrome</a:t>
            </a:r>
            <a:r>
              <a:rPr lang="en-US" altLang="he-IL" sz="3600" dirty="0">
                <a:latin typeface="Times New Roman" panose="02020603050405020304" pitchFamily="18" charset="0"/>
                <a:cs typeface="Times New Roman" panose="02020603050405020304" pitchFamily="18" charset="0"/>
              </a:rPr>
              <a:t>, and ultimately death</a:t>
            </a:r>
          </a:p>
          <a:p>
            <a:pPr>
              <a:spcBef>
                <a:spcPct val="50000"/>
              </a:spcBef>
            </a:pPr>
            <a:r>
              <a:rPr lang="en-US" altLang="he-IL" sz="3600" dirty="0">
                <a:latin typeface="Times New Roman" panose="02020603050405020304" pitchFamily="18" charset="0"/>
                <a:cs typeface="Times New Roman" panose="02020603050405020304" pitchFamily="18" charset="0"/>
              </a:rPr>
              <a:t>The substance is not synthesized by the body or synthesized in insufficient amounts</a:t>
            </a:r>
          </a:p>
          <a:p>
            <a:endParaRPr lang="en-US" dirty="0"/>
          </a:p>
        </p:txBody>
      </p:sp>
    </p:spTree>
    <p:extLst>
      <p:ext uri="{BB962C8B-B14F-4D97-AF65-F5344CB8AC3E}">
        <p14:creationId xmlns:p14="http://schemas.microsoft.com/office/powerpoint/2010/main" val="1906505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960D20-D0FE-CC41-8802-D8B9A525A5E3}"/>
              </a:ext>
            </a:extLst>
          </p:cNvPr>
          <p:cNvSpPr>
            <a:spLocks noGrp="1"/>
          </p:cNvSpPr>
          <p:nvPr>
            <p:ph idx="1"/>
          </p:nvPr>
        </p:nvSpPr>
        <p:spPr>
          <a:xfrm>
            <a:off x="514350" y="681037"/>
            <a:ext cx="10567987" cy="6176963"/>
          </a:xfrm>
        </p:spPr>
        <p:txBody>
          <a:bodyPr>
            <a:normAutofit/>
          </a:bodyPr>
          <a:lstStyle/>
          <a:p>
            <a:r>
              <a:rPr lang="en-US" altLang="he-IL" dirty="0">
                <a:solidFill>
                  <a:srgbClr val="FF0000"/>
                </a:solidFill>
                <a:latin typeface="Times New Roman" panose="02020603050405020304" pitchFamily="18" charset="0"/>
                <a:cs typeface="Times New Roman" panose="02020603050405020304" pitchFamily="18" charset="0"/>
              </a:rPr>
              <a:t>Dispensable</a:t>
            </a:r>
            <a:r>
              <a:rPr lang="en-US" altLang="he-IL" dirty="0">
                <a:solidFill>
                  <a:srgbClr val="FFFF00"/>
                </a:solidFill>
                <a:latin typeface="Times New Roman" panose="02020603050405020304" pitchFamily="18" charset="0"/>
                <a:cs typeface="Times New Roman" panose="02020603050405020304" pitchFamily="18" charset="0"/>
              </a:rPr>
              <a:t>:</a:t>
            </a:r>
          </a:p>
          <a:p>
            <a:pPr lvl="1"/>
            <a:r>
              <a:rPr lang="en-US" altLang="he-IL" sz="2800" dirty="0">
                <a:latin typeface="Times New Roman" panose="02020603050405020304" pitchFamily="18" charset="0"/>
                <a:cs typeface="Times New Roman" panose="02020603050405020304" pitchFamily="18" charset="0"/>
              </a:rPr>
              <a:t>  Foods that could be deleted from the diet without causing growth failure or specific signs of disease – nonessential</a:t>
            </a:r>
            <a:endParaRPr lang="he-IL" altLang="he-IL" sz="2800" dirty="0">
              <a:latin typeface="Times New Roman" panose="02020603050405020304" pitchFamily="18" charset="0"/>
              <a:cs typeface="Times New Roman" panose="02020603050405020304" pitchFamily="18" charset="0"/>
            </a:endParaRPr>
          </a:p>
          <a:p>
            <a:r>
              <a:rPr lang="en-US" altLang="he-IL" dirty="0">
                <a:solidFill>
                  <a:srgbClr val="FF0000"/>
                </a:solidFill>
                <a:latin typeface="Times New Roman" panose="02020603050405020304" pitchFamily="18" charset="0"/>
                <a:cs typeface="Times New Roman" panose="02020603050405020304" pitchFamily="18" charset="0"/>
              </a:rPr>
              <a:t>Conditionally Essential</a:t>
            </a:r>
          </a:p>
          <a:p>
            <a:pPr lvl="1"/>
            <a:r>
              <a:rPr lang="en-US" sz="2800" dirty="0">
                <a:latin typeface="Times New Roman" panose="02020603050405020304" pitchFamily="18" charset="0"/>
                <a:cs typeface="Times New Roman" panose="02020603050405020304" pitchFamily="18" charset="0"/>
              </a:rPr>
              <a:t>They are usually synthesized by the body in adequate amounts but may require exogenous supplementation during some circumstances</a:t>
            </a:r>
          </a:p>
          <a:p>
            <a:pPr lvl="2"/>
            <a:r>
              <a:rPr lang="en-US" sz="2400" dirty="0">
                <a:latin typeface="Times New Roman" panose="02020603050405020304" pitchFamily="18" charset="0"/>
                <a:cs typeface="Times New Roman" panose="02020603050405020304" pitchFamily="18" charset="0"/>
              </a:rPr>
              <a:t>Impaired absorption , increased anabolic requirements (e.g. pregnancy, and lactation), metabolic stress (e.g. trauma, burns, etc.)</a:t>
            </a:r>
            <a:endParaRPr lang="en-US" altLang="he-IL" dirty="0">
              <a:solidFill>
                <a:srgbClr val="FF0000"/>
              </a:solidFill>
              <a:latin typeface="Times New Roman" panose="02020603050405020304" pitchFamily="18" charset="0"/>
              <a:cs typeface="Times New Roman" panose="02020603050405020304" pitchFamily="18" charset="0"/>
            </a:endParaRPr>
          </a:p>
          <a:p>
            <a:r>
              <a:rPr lang="en-US" dirty="0">
                <a:solidFill>
                  <a:srgbClr val="FF0000"/>
                </a:solidFill>
                <a:latin typeface="Times New Roman" panose="02020603050405020304" pitchFamily="18" charset="0"/>
                <a:cs typeface="Times New Roman" panose="02020603050405020304" pitchFamily="18" charset="0"/>
              </a:rPr>
              <a:t>Desirable for health</a:t>
            </a:r>
          </a:p>
          <a:p>
            <a:pPr lvl="1"/>
            <a:r>
              <a:rPr lang="en-US" sz="2800" dirty="0">
                <a:solidFill>
                  <a:srgbClr val="FF0000"/>
                </a:solidFill>
                <a:latin typeface="Times New Roman" panose="02020603050405020304" pitchFamily="18" charset="0"/>
                <a:cs typeface="Times New Roman" panose="02020603050405020304" pitchFamily="18" charset="0"/>
              </a:rPr>
              <a:t>e.g.: Fiber, probiotics</a:t>
            </a:r>
          </a:p>
        </p:txBody>
      </p:sp>
      <p:pic>
        <p:nvPicPr>
          <p:cNvPr id="5" name="Picture 4">
            <a:extLst>
              <a:ext uri="{FF2B5EF4-FFF2-40B4-BE49-F238E27FC236}">
                <a16:creationId xmlns:a16="http://schemas.microsoft.com/office/drawing/2014/main" id="{529B42FA-57C2-2747-8F4F-8670E7B1A7FC}"/>
              </a:ext>
            </a:extLst>
          </p:cNvPr>
          <p:cNvPicPr>
            <a:picLocks noChangeAspect="1"/>
          </p:cNvPicPr>
          <p:nvPr/>
        </p:nvPicPr>
        <p:blipFill>
          <a:blip r:embed="rId2"/>
          <a:stretch>
            <a:fillRect/>
          </a:stretch>
        </p:blipFill>
        <p:spPr>
          <a:xfrm>
            <a:off x="9178926" y="4694238"/>
            <a:ext cx="2163762" cy="2163762"/>
          </a:xfrm>
          <a:prstGeom prst="rect">
            <a:avLst/>
          </a:prstGeom>
        </p:spPr>
      </p:pic>
    </p:spTree>
    <p:extLst>
      <p:ext uri="{BB962C8B-B14F-4D97-AF65-F5344CB8AC3E}">
        <p14:creationId xmlns:p14="http://schemas.microsoft.com/office/powerpoint/2010/main" val="27218888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5780</TotalTime>
  <Words>1987</Words>
  <Application>Microsoft Macintosh PowerPoint</Application>
  <PresentationFormat>Widescreen</PresentationFormat>
  <Paragraphs>193</Paragraphs>
  <Slides>38</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American Typewriter</vt:lpstr>
      <vt:lpstr>Arial</vt:lpstr>
      <vt:lpstr>Calibri</vt:lpstr>
      <vt:lpstr>Calibri Light</vt:lpstr>
      <vt:lpstr>Times New Roman</vt:lpstr>
      <vt:lpstr>Wingdings</vt:lpstr>
      <vt:lpstr>Office Theme</vt:lpstr>
      <vt:lpstr>NUTD 231: FUNDAMENTALS OF HUMAN NUTRITION </vt:lpstr>
      <vt:lpstr>What is Nutrition ?</vt:lpstr>
      <vt:lpstr>PowerPoint Presentation</vt:lpstr>
      <vt:lpstr>PowerPoint Presentation</vt:lpstr>
      <vt:lpstr>Human Nutrition</vt:lpstr>
      <vt:lpstr>PowerPoint Presentation</vt:lpstr>
      <vt:lpstr>PowerPoint Presentation</vt:lpstr>
      <vt:lpstr>PowerPoint Presentation</vt:lpstr>
      <vt:lpstr>PowerPoint Presentation</vt:lpstr>
      <vt:lpstr>Discovery of Essential Nutrients</vt:lpstr>
      <vt:lpstr>Vitamin C Discovery </vt:lpstr>
      <vt:lpstr>PowerPoint Presentation</vt:lpstr>
      <vt:lpstr>PowerPoint Presentation</vt:lpstr>
      <vt:lpstr>The discovery of thiamin/ Vitamin B1 </vt:lpstr>
      <vt:lpstr>The discovery of thiamin/ Vitamin B1</vt:lpstr>
      <vt:lpstr>Essential Nutrients </vt:lpstr>
      <vt:lpstr>Diet and Chronic Disease</vt:lpstr>
      <vt:lpstr>PowerPoint Presentation</vt:lpstr>
      <vt:lpstr>PowerPoint Presentation</vt:lpstr>
      <vt:lpstr>Epidemiological Studies</vt:lpstr>
      <vt:lpstr>Types of Epidemiological Studies </vt:lpstr>
      <vt:lpstr>Types of Epidemiological Studies </vt:lpstr>
      <vt:lpstr>PowerPoint Presentation</vt:lpstr>
      <vt:lpstr>PowerPoint Presentation</vt:lpstr>
      <vt:lpstr>Example </vt:lpstr>
      <vt:lpstr>Example 2 </vt:lpstr>
      <vt:lpstr>Randomized Control Prevention Trials</vt:lpstr>
      <vt:lpstr>Advantages and Disadvantages of RCT</vt:lpstr>
      <vt:lpstr>PowerPoint Presentation</vt:lpstr>
      <vt:lpstr>PowerPoint Presentation</vt:lpstr>
      <vt:lpstr>Measuring food and drink intake  Dietary assessment </vt:lpstr>
      <vt:lpstr>Food composition tables  </vt:lpstr>
      <vt:lpstr>Dietary reference values  </vt:lpstr>
      <vt:lpstr>Dietary Reference Intakes (DRIs)</vt:lpstr>
      <vt:lpstr>PowerPoint Presentation</vt:lpstr>
      <vt:lpstr>PowerPoint Presentation</vt:lpstr>
      <vt:lpstr>Biomarkers: Biochemical Tests  </vt:lpstr>
      <vt:lpstr>Biochemical Tests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NUTD 231: FUNDAMENTALS OF HUMAN NUTRITION </dc:title>
  <dc:creator>Hind Eliyan</dc:creator>
  <cp:lastModifiedBy>Hind Eliyan</cp:lastModifiedBy>
  <cp:revision>56</cp:revision>
  <dcterms:created xsi:type="dcterms:W3CDTF">2021-02-14T07:51:19Z</dcterms:created>
  <dcterms:modified xsi:type="dcterms:W3CDTF">2022-03-22T17:06:28Z</dcterms:modified>
</cp:coreProperties>
</file>