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8" r:id="rId2"/>
  </p:sldMasterIdLst>
  <p:notesMasterIdLst>
    <p:notesMasterId r:id="rId108"/>
  </p:notesMasterIdLst>
  <p:sldIdLst>
    <p:sldId id="960" r:id="rId3"/>
    <p:sldId id="1129" r:id="rId4"/>
    <p:sldId id="964" r:id="rId5"/>
    <p:sldId id="1029" r:id="rId6"/>
    <p:sldId id="1047" r:id="rId7"/>
    <p:sldId id="1130" r:id="rId8"/>
    <p:sldId id="1353" r:id="rId9"/>
    <p:sldId id="1131" r:id="rId10"/>
    <p:sldId id="1132" r:id="rId11"/>
    <p:sldId id="1133" r:id="rId12"/>
    <p:sldId id="1134" r:id="rId13"/>
    <p:sldId id="1135" r:id="rId14"/>
    <p:sldId id="1136" r:id="rId15"/>
    <p:sldId id="2632" r:id="rId16"/>
    <p:sldId id="1168" r:id="rId17"/>
    <p:sldId id="1169" r:id="rId18"/>
    <p:sldId id="1170" r:id="rId19"/>
    <p:sldId id="558" r:id="rId20"/>
    <p:sldId id="559" r:id="rId21"/>
    <p:sldId id="1197" r:id="rId22"/>
    <p:sldId id="1198" r:id="rId23"/>
    <p:sldId id="1199" r:id="rId24"/>
    <p:sldId id="1200" r:id="rId25"/>
    <p:sldId id="1201" r:id="rId26"/>
    <p:sldId id="1202" r:id="rId27"/>
    <p:sldId id="1203" r:id="rId28"/>
    <p:sldId id="1204" r:id="rId29"/>
    <p:sldId id="1205" r:id="rId30"/>
    <p:sldId id="1208" r:id="rId31"/>
    <p:sldId id="1211" r:id="rId32"/>
    <p:sldId id="1210" r:id="rId33"/>
    <p:sldId id="1212" r:id="rId34"/>
    <p:sldId id="1213" r:id="rId35"/>
    <p:sldId id="1214" r:id="rId36"/>
    <p:sldId id="1215" r:id="rId37"/>
    <p:sldId id="1216" r:id="rId38"/>
    <p:sldId id="1217" r:id="rId39"/>
    <p:sldId id="1218" r:id="rId40"/>
    <p:sldId id="1219" r:id="rId41"/>
    <p:sldId id="1220" r:id="rId42"/>
    <p:sldId id="1221" r:id="rId43"/>
    <p:sldId id="1222" r:id="rId44"/>
    <p:sldId id="1223" r:id="rId45"/>
    <p:sldId id="1232" r:id="rId46"/>
    <p:sldId id="1224" r:id="rId47"/>
    <p:sldId id="1225" r:id="rId48"/>
    <p:sldId id="1226" r:id="rId49"/>
    <p:sldId id="1227" r:id="rId50"/>
    <p:sldId id="1228" r:id="rId51"/>
    <p:sldId id="1229" r:id="rId52"/>
    <p:sldId id="1230" r:id="rId53"/>
    <p:sldId id="1231" r:id="rId54"/>
    <p:sldId id="1233" r:id="rId55"/>
    <p:sldId id="1235" r:id="rId56"/>
    <p:sldId id="1234" r:id="rId57"/>
    <p:sldId id="1236" r:id="rId58"/>
    <p:sldId id="1238" r:id="rId59"/>
    <p:sldId id="1239" r:id="rId60"/>
    <p:sldId id="1240" r:id="rId61"/>
    <p:sldId id="1172" r:id="rId62"/>
    <p:sldId id="1173" r:id="rId63"/>
    <p:sldId id="1174" r:id="rId64"/>
    <p:sldId id="1175" r:id="rId65"/>
    <p:sldId id="1176" r:id="rId66"/>
    <p:sldId id="1177" r:id="rId67"/>
    <p:sldId id="1178" r:id="rId68"/>
    <p:sldId id="1179" r:id="rId69"/>
    <p:sldId id="1184" r:id="rId70"/>
    <p:sldId id="2634" r:id="rId71"/>
    <p:sldId id="1185" r:id="rId72"/>
    <p:sldId id="1180" r:id="rId73"/>
    <p:sldId id="1181" r:id="rId74"/>
    <p:sldId id="2635" r:id="rId75"/>
    <p:sldId id="1183" r:id="rId76"/>
    <p:sldId id="1186" r:id="rId77"/>
    <p:sldId id="2636" r:id="rId78"/>
    <p:sldId id="1187" r:id="rId79"/>
    <p:sldId id="1188" r:id="rId80"/>
    <p:sldId id="1189" r:id="rId81"/>
    <p:sldId id="2637" r:id="rId82"/>
    <p:sldId id="1190" r:id="rId83"/>
    <p:sldId id="1292" r:id="rId84"/>
    <p:sldId id="1293" r:id="rId85"/>
    <p:sldId id="1294" r:id="rId86"/>
    <p:sldId id="1295" r:id="rId87"/>
    <p:sldId id="1296" r:id="rId88"/>
    <p:sldId id="1297" r:id="rId89"/>
    <p:sldId id="1298" r:id="rId90"/>
    <p:sldId id="2629" r:id="rId91"/>
    <p:sldId id="2630" r:id="rId92"/>
    <p:sldId id="1193" r:id="rId93"/>
    <p:sldId id="1194" r:id="rId94"/>
    <p:sldId id="1195" r:id="rId95"/>
    <p:sldId id="1196" r:id="rId96"/>
    <p:sldId id="1256" r:id="rId97"/>
    <p:sldId id="1257" r:id="rId98"/>
    <p:sldId id="1261" r:id="rId99"/>
    <p:sldId id="1262" r:id="rId100"/>
    <p:sldId id="1263" r:id="rId101"/>
    <p:sldId id="1264" r:id="rId102"/>
    <p:sldId id="1265" r:id="rId103"/>
    <p:sldId id="1266" r:id="rId104"/>
    <p:sldId id="1268" r:id="rId105"/>
    <p:sldId id="1258" r:id="rId106"/>
    <p:sldId id="1260" r:id="rId10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4656" userDrawn="1">
          <p15:clr>
            <a:srgbClr val="A4A3A4"/>
          </p15:clr>
        </p15:guide>
        <p15:guide id="3" orient="horz" pos="331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CE0FA"/>
    <a:srgbClr val="0000A8"/>
    <a:srgbClr val="CDBDE8"/>
    <a:srgbClr val="F56F6F"/>
    <a:srgbClr val="2FB050"/>
    <a:srgbClr val="E40000"/>
    <a:srgbClr val="DB0004"/>
    <a:srgbClr val="EC86A6"/>
    <a:srgbClr val="8DDFB0"/>
    <a:srgbClr val="FFFE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526" autoAdjust="0"/>
    <p:restoredTop sz="76471" autoAdjust="0"/>
  </p:normalViewPr>
  <p:slideViewPr>
    <p:cSldViewPr snapToGrid="0" snapToObjects="1">
      <p:cViewPr varScale="1">
        <p:scale>
          <a:sx n="46" d="100"/>
          <a:sy n="46" d="100"/>
        </p:scale>
        <p:origin x="1236" y="32"/>
      </p:cViewPr>
      <p:guideLst>
        <p:guide pos="4656"/>
        <p:guide orient="horz" pos="3312"/>
      </p:guideLst>
    </p:cSldViewPr>
  </p:slideViewPr>
  <p:outlineViewPr>
    <p:cViewPr>
      <p:scale>
        <a:sx n="33" d="100"/>
        <a:sy n="33" d="100"/>
      </p:scale>
      <p:origin x="0" y="-967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tableStyles" Target="tableStyle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notesMaster" Target="notesMasters/notesMaster1.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presProps" Target="presProps.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viewProps" Target="view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1/15/2025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r>
              <a:rPr lang="en-US" dirty="0"/>
              <a:t>Updated datacenter slides, day-in-the-life</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8.2 (July 2023): </a:t>
            </a:r>
            <a:r>
              <a:rPr lang="en-US"/>
              <a:t>changes from 8.0</a:t>
            </a:r>
            <a:endParaRPr lang="en-US" dirty="0"/>
          </a:p>
          <a:p>
            <a:pPr marL="171450" indent="-171450">
              <a:buFont typeface="Arial" panose="020B0604020202020204" pitchFamily="34" charset="0"/>
              <a:buChar char="•"/>
            </a:pPr>
            <a:r>
              <a:rPr lang="en-US" dirty="0"/>
              <a:t>Minor updates throughout, including removal of master/slave</a:t>
            </a:r>
          </a:p>
          <a:p>
            <a:pPr marL="171450" indent="-171450">
              <a:buFont typeface="Arial" panose="020B0604020202020204" pitchFamily="34" charset="0"/>
              <a:buChar char="•"/>
            </a:pPr>
            <a:r>
              <a:rPr lang="en-US" dirty="0"/>
              <a:t>A few new slides added (transportation analogy, UMass LAN example, extended LANs)</a:t>
            </a:r>
          </a:p>
          <a:p>
            <a:pPr marL="171450" indent="-171450">
              <a:buFont typeface="Arial" panose="020B0604020202020204" pitchFamily="34" charset="0"/>
              <a:buChar char="•"/>
            </a:pPr>
            <a:r>
              <a:rPr lang="en-US" dirty="0"/>
              <a:t>Couple of not-used slides now hidden. </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0E5216A-12E6-9573-1D59-3C5954ED689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48443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dirty="0"/>
          </a:p>
        </p:txBody>
      </p:sp>
    </p:spTree>
    <p:extLst>
      <p:ext uri="{BB962C8B-B14F-4D97-AF65-F5344CB8AC3E}">
        <p14:creationId xmlns:p14="http://schemas.microsoft.com/office/powerpoint/2010/main" val="36531869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D85A52A-2CA5-57D9-5C27-8DAA7399D9A8}"/>
              </a:ext>
            </a:extLst>
          </p:cNvPr>
          <p:cNvSpPr>
            <a:spLocks noGrp="1"/>
          </p:cNvSpPr>
          <p:nvPr>
            <p:ph type="sldNum" sz="quarter" idx="5"/>
          </p:nvPr>
        </p:nvSpPr>
        <p:spPr/>
        <p:txBody>
          <a:bodyPr/>
          <a:lstStyle/>
          <a:p>
            <a:fld id="{D16EA1AD-6EA3-1049-AB4E-FC15F4DC35F9}" type="slidenum">
              <a:rPr lang="en-US" smtClean="0"/>
              <a:t>13</a:t>
            </a:fld>
            <a:endParaRPr lang="en-US" dirty="0"/>
          </a:p>
        </p:txBody>
      </p:sp>
    </p:spTree>
    <p:extLst>
      <p:ext uri="{BB962C8B-B14F-4D97-AF65-F5344CB8AC3E}">
        <p14:creationId xmlns:p14="http://schemas.microsoft.com/office/powerpoint/2010/main" val="12816905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08EE8976-F6C2-C27D-BCBD-822F30AE855C}"/>
              </a:ext>
            </a:extLst>
          </p:cNvPr>
          <p:cNvSpPr>
            <a:spLocks noGrp="1"/>
          </p:cNvSpPr>
          <p:nvPr>
            <p:ph type="sldNum" sz="quarter" idx="5"/>
          </p:nvPr>
        </p:nvSpPr>
        <p:spPr/>
        <p:txBody>
          <a:bodyPr/>
          <a:lstStyle/>
          <a:p>
            <a:fld id="{D16EA1AD-6EA3-1049-AB4E-FC15F4DC35F9}" type="slidenum">
              <a:rPr lang="en-US" smtClean="0"/>
              <a:t>15</a:t>
            </a:fld>
            <a:endParaRPr lang="en-US" dirty="0"/>
          </a:p>
        </p:txBody>
      </p:sp>
    </p:spTree>
    <p:extLst>
      <p:ext uri="{BB962C8B-B14F-4D97-AF65-F5344CB8AC3E}">
        <p14:creationId xmlns:p14="http://schemas.microsoft.com/office/powerpoint/2010/main" val="270985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6EF65B5-CA89-946D-5590-C4116B107E7C}"/>
              </a:ext>
            </a:extLst>
          </p:cNvPr>
          <p:cNvSpPr>
            <a:spLocks noGrp="1"/>
          </p:cNvSpPr>
          <p:nvPr>
            <p:ph type="sldNum" sz="quarter" idx="5"/>
          </p:nvPr>
        </p:nvSpPr>
        <p:spPr/>
        <p:txBody>
          <a:bodyPr/>
          <a:lstStyle/>
          <a:p>
            <a:fld id="{D16EA1AD-6EA3-1049-AB4E-FC15F4DC35F9}" type="slidenum">
              <a:rPr lang="en-US" smtClean="0"/>
              <a:t>16</a:t>
            </a:fld>
            <a:endParaRPr lang="en-US" dirty="0"/>
          </a:p>
        </p:txBody>
      </p:sp>
    </p:spTree>
    <p:extLst>
      <p:ext uri="{BB962C8B-B14F-4D97-AF65-F5344CB8AC3E}">
        <p14:creationId xmlns:p14="http://schemas.microsoft.com/office/powerpoint/2010/main" val="23586889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16C4E93-BFD4-BDBA-5B10-B0120C186019}"/>
              </a:ext>
            </a:extLst>
          </p:cNvPr>
          <p:cNvSpPr>
            <a:spLocks noGrp="1"/>
          </p:cNvSpPr>
          <p:nvPr>
            <p:ph type="sldNum" sz="quarter" idx="5"/>
          </p:nvPr>
        </p:nvSpPr>
        <p:spPr/>
        <p:txBody>
          <a:bodyPr/>
          <a:lstStyle/>
          <a:p>
            <a:fld id="{D16EA1AD-6EA3-1049-AB4E-FC15F4DC35F9}" type="slidenum">
              <a:rPr lang="en-US" smtClean="0"/>
              <a:t>17</a:t>
            </a:fld>
            <a:endParaRPr lang="en-US" dirty="0"/>
          </a:p>
        </p:txBody>
      </p:sp>
    </p:spTree>
    <p:extLst>
      <p:ext uri="{BB962C8B-B14F-4D97-AF65-F5344CB8AC3E}">
        <p14:creationId xmlns:p14="http://schemas.microsoft.com/office/powerpoint/2010/main" val="23894802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https://www.gatevidyalay.com/cyclic-redundancy-check-crc-error-detection/</a:t>
            </a:r>
          </a:p>
        </p:txBody>
      </p:sp>
      <p:sp>
        <p:nvSpPr>
          <p:cNvPr id="4" name="Slide Number Placeholder 3"/>
          <p:cNvSpPr>
            <a:spLocks noGrp="1"/>
          </p:cNvSpPr>
          <p:nvPr>
            <p:ph type="sldNum" sz="quarter" idx="10"/>
          </p:nvPr>
        </p:nvSpPr>
        <p:spPr/>
        <p:txBody>
          <a:bodyPr/>
          <a:lstStyle/>
          <a:p>
            <a:fld id="{3D91EEAC-CFEF-9647-876F-EABC6B8338D7}" type="slidenum">
              <a:rPr lang="en-US" smtClean="0"/>
              <a:t>18</a:t>
            </a:fld>
            <a:endParaRPr lang="en-US" dirty="0"/>
          </a:p>
        </p:txBody>
      </p:sp>
    </p:spTree>
    <p:extLst>
      <p:ext uri="{BB962C8B-B14F-4D97-AF65-F5344CB8AC3E}">
        <p14:creationId xmlns:p14="http://schemas.microsoft.com/office/powerpoint/2010/main" val="28924369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20</a:t>
            </a:fld>
            <a:endParaRPr lang="en-US" dirty="0"/>
          </a:p>
        </p:txBody>
      </p:sp>
    </p:spTree>
    <p:extLst>
      <p:ext uri="{BB962C8B-B14F-4D97-AF65-F5344CB8AC3E}">
        <p14:creationId xmlns:p14="http://schemas.microsoft.com/office/powerpoint/2010/main" val="116957201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2862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4940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dirty="0"/>
          </a:p>
        </p:txBody>
      </p:sp>
    </p:spTree>
    <p:extLst>
      <p:ext uri="{BB962C8B-B14F-4D97-AF65-F5344CB8AC3E}">
        <p14:creationId xmlns:p14="http://schemas.microsoft.com/office/powerpoint/2010/main" val="32642990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263581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04383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688432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566323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82785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841318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4566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3037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67519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94693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9873036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29217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042916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251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391858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99866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93720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455354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695580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92127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81486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a:t>
            </a:fld>
            <a:endParaRPr lang="en-US"/>
          </a:p>
        </p:txBody>
      </p:sp>
    </p:spTree>
    <p:extLst>
      <p:ext uri="{BB962C8B-B14F-4D97-AF65-F5344CB8AC3E}">
        <p14:creationId xmlns:p14="http://schemas.microsoft.com/office/powerpoint/2010/main" val="35976730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00455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66327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179683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865706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567278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405754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659387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79939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548999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15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5203222-5D06-F187-6565-C93329E3C38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610800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433406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1030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51153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3914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1098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44986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321671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60</a:t>
            </a:fld>
            <a:endParaRPr lang="en-US" dirty="0"/>
          </a:p>
        </p:txBody>
      </p:sp>
    </p:spTree>
    <p:extLst>
      <p:ext uri="{BB962C8B-B14F-4D97-AF65-F5344CB8AC3E}">
        <p14:creationId xmlns:p14="http://schemas.microsoft.com/office/powerpoint/2010/main" val="255519210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20FE225-C86D-9F24-799B-3EBAAF8EB29B}"/>
              </a:ext>
            </a:extLst>
          </p:cNvPr>
          <p:cNvSpPr>
            <a:spLocks noGrp="1"/>
          </p:cNvSpPr>
          <p:nvPr>
            <p:ph type="sldNum" sz="quarter" idx="5"/>
          </p:nvPr>
        </p:nvSpPr>
        <p:spPr/>
        <p:txBody>
          <a:bodyPr/>
          <a:lstStyle/>
          <a:p>
            <a:fld id="{D16EA1AD-6EA3-1049-AB4E-FC15F4DC35F9}" type="slidenum">
              <a:rPr lang="en-US" smtClean="0"/>
              <a:t>61</a:t>
            </a:fld>
            <a:endParaRPr lang="en-US" dirty="0"/>
          </a:p>
        </p:txBody>
      </p:sp>
    </p:spTree>
    <p:extLst>
      <p:ext uri="{BB962C8B-B14F-4D97-AF65-F5344CB8AC3E}">
        <p14:creationId xmlns:p14="http://schemas.microsoft.com/office/powerpoint/2010/main" val="260549703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DE73137-0C63-196B-975B-3F8C95B7DB8C}"/>
              </a:ext>
            </a:extLst>
          </p:cNvPr>
          <p:cNvSpPr>
            <a:spLocks noGrp="1"/>
          </p:cNvSpPr>
          <p:nvPr>
            <p:ph type="sldNum" sz="quarter" idx="5"/>
          </p:nvPr>
        </p:nvSpPr>
        <p:spPr/>
        <p:txBody>
          <a:bodyPr/>
          <a:lstStyle/>
          <a:p>
            <a:fld id="{D16EA1AD-6EA3-1049-AB4E-FC15F4DC35F9}" type="slidenum">
              <a:rPr lang="en-US" smtClean="0"/>
              <a:t>62</a:t>
            </a:fld>
            <a:endParaRPr lang="en-US" dirty="0"/>
          </a:p>
        </p:txBody>
      </p:sp>
    </p:spTree>
    <p:extLst>
      <p:ext uri="{BB962C8B-B14F-4D97-AF65-F5344CB8AC3E}">
        <p14:creationId xmlns:p14="http://schemas.microsoft.com/office/powerpoint/2010/main" val="32522344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9E23A06-A8EC-8C6F-B8B9-6092DCF7CEA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94895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43D890D-403A-F674-8FE4-9095AB4AFA1A}"/>
              </a:ext>
            </a:extLst>
          </p:cNvPr>
          <p:cNvSpPr>
            <a:spLocks noGrp="1"/>
          </p:cNvSpPr>
          <p:nvPr>
            <p:ph type="sldNum" sz="quarter" idx="5"/>
          </p:nvPr>
        </p:nvSpPr>
        <p:spPr/>
        <p:txBody>
          <a:bodyPr/>
          <a:lstStyle/>
          <a:p>
            <a:fld id="{D16EA1AD-6EA3-1049-AB4E-FC15F4DC35F9}" type="slidenum">
              <a:rPr lang="en-US" smtClean="0"/>
              <a:t>63</a:t>
            </a:fld>
            <a:endParaRPr lang="en-US" dirty="0"/>
          </a:p>
        </p:txBody>
      </p:sp>
    </p:spTree>
    <p:extLst>
      <p:ext uri="{BB962C8B-B14F-4D97-AF65-F5344CB8AC3E}">
        <p14:creationId xmlns:p14="http://schemas.microsoft.com/office/powerpoint/2010/main" val="34486392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C7CBC83-90C1-02AE-EA84-69F7209B6F0E}"/>
              </a:ext>
            </a:extLst>
          </p:cNvPr>
          <p:cNvSpPr>
            <a:spLocks noGrp="1"/>
          </p:cNvSpPr>
          <p:nvPr>
            <p:ph type="sldNum" sz="quarter" idx="5"/>
          </p:nvPr>
        </p:nvSpPr>
        <p:spPr/>
        <p:txBody>
          <a:bodyPr/>
          <a:lstStyle/>
          <a:p>
            <a:fld id="{D16EA1AD-6EA3-1049-AB4E-FC15F4DC35F9}" type="slidenum">
              <a:rPr lang="en-US" smtClean="0"/>
              <a:t>64</a:t>
            </a:fld>
            <a:endParaRPr lang="en-US" dirty="0"/>
          </a:p>
        </p:txBody>
      </p:sp>
    </p:spTree>
    <p:extLst>
      <p:ext uri="{BB962C8B-B14F-4D97-AF65-F5344CB8AC3E}">
        <p14:creationId xmlns:p14="http://schemas.microsoft.com/office/powerpoint/2010/main" val="84812290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1AFDE8D3-D90F-DBF5-4547-EC48D940F1E0}"/>
              </a:ext>
            </a:extLst>
          </p:cNvPr>
          <p:cNvSpPr>
            <a:spLocks noGrp="1"/>
          </p:cNvSpPr>
          <p:nvPr>
            <p:ph type="sldNum" sz="quarter" idx="5"/>
          </p:nvPr>
        </p:nvSpPr>
        <p:spPr/>
        <p:txBody>
          <a:bodyPr/>
          <a:lstStyle/>
          <a:p>
            <a:fld id="{D16EA1AD-6EA3-1049-AB4E-FC15F4DC35F9}" type="slidenum">
              <a:rPr lang="en-US" smtClean="0"/>
              <a:t>65</a:t>
            </a:fld>
            <a:endParaRPr lang="en-US" dirty="0"/>
          </a:p>
        </p:txBody>
      </p:sp>
    </p:spTree>
    <p:extLst>
      <p:ext uri="{BB962C8B-B14F-4D97-AF65-F5344CB8AC3E}">
        <p14:creationId xmlns:p14="http://schemas.microsoft.com/office/powerpoint/2010/main" val="427221530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5E7247F-6B15-1E02-6A8F-A943DBFDB00A}"/>
              </a:ext>
            </a:extLst>
          </p:cNvPr>
          <p:cNvSpPr>
            <a:spLocks noGrp="1"/>
          </p:cNvSpPr>
          <p:nvPr>
            <p:ph type="sldNum" sz="quarter" idx="5"/>
          </p:nvPr>
        </p:nvSpPr>
        <p:spPr/>
        <p:txBody>
          <a:bodyPr/>
          <a:lstStyle/>
          <a:p>
            <a:fld id="{D16EA1AD-6EA3-1049-AB4E-FC15F4DC35F9}" type="slidenum">
              <a:rPr lang="en-US" smtClean="0"/>
              <a:t>66</a:t>
            </a:fld>
            <a:endParaRPr lang="en-US" dirty="0"/>
          </a:p>
        </p:txBody>
      </p:sp>
    </p:spTree>
    <p:extLst>
      <p:ext uri="{BB962C8B-B14F-4D97-AF65-F5344CB8AC3E}">
        <p14:creationId xmlns:p14="http://schemas.microsoft.com/office/powerpoint/2010/main" val="257403998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95A51E7-CB89-D2FC-5F14-BDBDF78C968A}"/>
              </a:ext>
            </a:extLst>
          </p:cNvPr>
          <p:cNvSpPr>
            <a:spLocks noGrp="1"/>
          </p:cNvSpPr>
          <p:nvPr>
            <p:ph type="sldNum" sz="quarter" idx="5"/>
          </p:nvPr>
        </p:nvSpPr>
        <p:spPr/>
        <p:txBody>
          <a:bodyPr/>
          <a:lstStyle/>
          <a:p>
            <a:fld id="{D16EA1AD-6EA3-1049-AB4E-FC15F4DC35F9}" type="slidenum">
              <a:rPr lang="en-US" smtClean="0"/>
              <a:t>67</a:t>
            </a:fld>
            <a:endParaRPr lang="en-US" dirty="0"/>
          </a:p>
        </p:txBody>
      </p:sp>
    </p:spTree>
    <p:extLst>
      <p:ext uri="{BB962C8B-B14F-4D97-AF65-F5344CB8AC3E}">
        <p14:creationId xmlns:p14="http://schemas.microsoft.com/office/powerpoint/2010/main" val="193566473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6C16442-E9FE-EDD9-BAE9-BC29924C1351}"/>
              </a:ext>
            </a:extLst>
          </p:cNvPr>
          <p:cNvSpPr>
            <a:spLocks noGrp="1"/>
          </p:cNvSpPr>
          <p:nvPr>
            <p:ph type="sldNum" sz="quarter" idx="5"/>
          </p:nvPr>
        </p:nvSpPr>
        <p:spPr/>
        <p:txBody>
          <a:bodyPr/>
          <a:lstStyle/>
          <a:p>
            <a:fld id="{D16EA1AD-6EA3-1049-AB4E-FC15F4DC35F9}" type="slidenum">
              <a:rPr lang="en-US" smtClean="0"/>
              <a:t>68</a:t>
            </a:fld>
            <a:endParaRPr lang="en-US" dirty="0"/>
          </a:p>
        </p:txBody>
      </p:sp>
    </p:spTree>
    <p:extLst>
      <p:ext uri="{BB962C8B-B14F-4D97-AF65-F5344CB8AC3E}">
        <p14:creationId xmlns:p14="http://schemas.microsoft.com/office/powerpoint/2010/main" val="156737546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5D1CA6-CE62-6919-94CD-BEF94F560D3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E8062FE-02A0-FD7F-A991-35F98EEAF2F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3E0C5F2-7AEE-9CF6-C4A5-108B2416F4B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i="0" kern="1200" dirty="0">
                <a:solidFill>
                  <a:schemeClr val="tx1"/>
                </a:solidFill>
                <a:effectLst/>
                <a:latin typeface="+mn-lt"/>
                <a:ea typeface="+mn-ea"/>
                <a:cs typeface="+mn-cs"/>
              </a:rPr>
              <a:t>Let’s look at an example. Suppose that a node attempts to transmit a frame for</a:t>
            </a:r>
            <a:br>
              <a:rPr lang="en-GB" sz="1200" b="0" i="0" kern="1200" dirty="0">
                <a:solidFill>
                  <a:schemeClr val="tx1"/>
                </a:solidFill>
                <a:effectLst/>
                <a:latin typeface="+mn-lt"/>
                <a:ea typeface="+mn-ea"/>
                <a:cs typeface="+mn-cs"/>
              </a:rPr>
            </a:br>
            <a:r>
              <a:rPr lang="en-GB" sz="1200" b="0" i="0" kern="1200" dirty="0">
                <a:solidFill>
                  <a:schemeClr val="tx1"/>
                </a:solidFill>
                <a:effectLst/>
                <a:latin typeface="+mn-lt"/>
                <a:ea typeface="+mn-ea"/>
                <a:cs typeface="+mn-cs"/>
              </a:rPr>
              <a:t>the first time and while transmitting it detects a collision. The node then chooses</a:t>
            </a:r>
            <a:br>
              <a:rPr lang="en-GB" sz="1200" b="0" i="0" kern="1200" dirty="0">
                <a:solidFill>
                  <a:schemeClr val="tx1"/>
                </a:solidFill>
                <a:effectLst/>
                <a:latin typeface="+mn-lt"/>
                <a:ea typeface="+mn-ea"/>
                <a:cs typeface="+mn-cs"/>
              </a:rPr>
            </a:br>
            <a:r>
              <a:rPr lang="en-GB" sz="1200" b="0" i="1" kern="1200" dirty="0">
                <a:solidFill>
                  <a:schemeClr val="tx1"/>
                </a:solidFill>
                <a:effectLst/>
                <a:latin typeface="+mn-lt"/>
                <a:ea typeface="+mn-ea"/>
                <a:cs typeface="+mn-cs"/>
              </a:rPr>
              <a:t>K </a:t>
            </a:r>
            <a:r>
              <a:rPr lang="en-GB" sz="1200" b="0" i="0" kern="1200" dirty="0">
                <a:solidFill>
                  <a:schemeClr val="tx1"/>
                </a:solidFill>
                <a:effectLst/>
                <a:latin typeface="+mn-lt"/>
                <a:ea typeface="+mn-ea"/>
                <a:cs typeface="+mn-cs"/>
              </a:rPr>
              <a:t>= 0 with probability 0.5 or chooses </a:t>
            </a:r>
            <a:r>
              <a:rPr lang="en-GB" sz="1200" b="0" i="1" kern="1200" dirty="0">
                <a:solidFill>
                  <a:schemeClr val="tx1"/>
                </a:solidFill>
                <a:effectLst/>
                <a:latin typeface="+mn-lt"/>
                <a:ea typeface="+mn-ea"/>
                <a:cs typeface="+mn-cs"/>
              </a:rPr>
              <a:t>K </a:t>
            </a:r>
            <a:r>
              <a:rPr lang="en-GB" sz="1200" b="0" i="0" kern="1200" dirty="0">
                <a:solidFill>
                  <a:schemeClr val="tx1"/>
                </a:solidFill>
                <a:effectLst/>
                <a:latin typeface="+mn-lt"/>
                <a:ea typeface="+mn-ea"/>
                <a:cs typeface="+mn-cs"/>
              </a:rPr>
              <a:t>= 1 with probability 0.5. If the node</a:t>
            </a:r>
            <a:br>
              <a:rPr lang="en-GB" sz="1200" b="0" i="0" kern="1200" dirty="0">
                <a:solidFill>
                  <a:schemeClr val="tx1"/>
                </a:solidFill>
                <a:effectLst/>
                <a:latin typeface="+mn-lt"/>
                <a:ea typeface="+mn-ea"/>
                <a:cs typeface="+mn-cs"/>
              </a:rPr>
            </a:br>
            <a:r>
              <a:rPr lang="en-GB" sz="1200" b="0" i="0" kern="1200" dirty="0">
                <a:solidFill>
                  <a:schemeClr val="tx1"/>
                </a:solidFill>
                <a:effectLst/>
                <a:latin typeface="+mn-lt"/>
                <a:ea typeface="+mn-ea"/>
                <a:cs typeface="+mn-cs"/>
              </a:rPr>
              <a:t>chooses </a:t>
            </a:r>
            <a:r>
              <a:rPr lang="en-GB" sz="1200" b="0" i="1" kern="1200" dirty="0">
                <a:solidFill>
                  <a:schemeClr val="tx1"/>
                </a:solidFill>
                <a:effectLst/>
                <a:latin typeface="+mn-lt"/>
                <a:ea typeface="+mn-ea"/>
                <a:cs typeface="+mn-cs"/>
              </a:rPr>
              <a:t>K </a:t>
            </a:r>
            <a:r>
              <a:rPr lang="en-GB" sz="1200" b="0" i="0" kern="1200" dirty="0">
                <a:solidFill>
                  <a:schemeClr val="tx1"/>
                </a:solidFill>
                <a:effectLst/>
                <a:latin typeface="+mn-lt"/>
                <a:ea typeface="+mn-ea"/>
                <a:cs typeface="+mn-cs"/>
              </a:rPr>
              <a:t>= 0, then it immediately begins sensing the channel. If the node chooses</a:t>
            </a:r>
            <a:br>
              <a:rPr lang="en-GB" sz="1200" b="0" i="0" kern="1200" dirty="0">
                <a:solidFill>
                  <a:schemeClr val="tx1"/>
                </a:solidFill>
                <a:effectLst/>
                <a:latin typeface="+mn-lt"/>
                <a:ea typeface="+mn-ea"/>
                <a:cs typeface="+mn-cs"/>
              </a:rPr>
            </a:br>
            <a:r>
              <a:rPr lang="en-GB" sz="1200" b="0" i="1" kern="1200" dirty="0">
                <a:solidFill>
                  <a:schemeClr val="tx1"/>
                </a:solidFill>
                <a:effectLst/>
                <a:latin typeface="+mn-lt"/>
                <a:ea typeface="+mn-ea"/>
                <a:cs typeface="+mn-cs"/>
              </a:rPr>
              <a:t>K </a:t>
            </a:r>
            <a:r>
              <a:rPr lang="en-GB" sz="1200" b="0" i="0" kern="1200" dirty="0">
                <a:solidFill>
                  <a:schemeClr val="tx1"/>
                </a:solidFill>
                <a:effectLst/>
                <a:latin typeface="+mn-lt"/>
                <a:ea typeface="+mn-ea"/>
                <a:cs typeface="+mn-cs"/>
              </a:rPr>
              <a:t>= 1, it waits 512 bit times (e.g., 5.12 microseconds for a 100 Mbps Ethernet)</a:t>
            </a:r>
            <a:br>
              <a:rPr lang="en-GB" sz="1200" b="0" i="0" kern="1200" dirty="0">
                <a:solidFill>
                  <a:schemeClr val="tx1"/>
                </a:solidFill>
                <a:effectLst/>
                <a:latin typeface="+mn-lt"/>
                <a:ea typeface="+mn-ea"/>
                <a:cs typeface="+mn-cs"/>
              </a:rPr>
            </a:br>
            <a:r>
              <a:rPr lang="en-GB" sz="1200" b="0" i="0" kern="1200" dirty="0">
                <a:solidFill>
                  <a:schemeClr val="tx1"/>
                </a:solidFill>
                <a:effectLst/>
                <a:latin typeface="+mn-lt"/>
                <a:ea typeface="+mn-ea"/>
                <a:cs typeface="+mn-cs"/>
              </a:rPr>
              <a:t>before beginning the sense-and-transmit-when-idle cycle. After a second collision,</a:t>
            </a:r>
            <a:br>
              <a:rPr lang="en-GB" sz="1200" b="0" i="0" kern="1200" dirty="0">
                <a:solidFill>
                  <a:schemeClr val="tx1"/>
                </a:solidFill>
                <a:effectLst/>
                <a:latin typeface="+mn-lt"/>
                <a:ea typeface="+mn-ea"/>
                <a:cs typeface="+mn-cs"/>
              </a:rPr>
            </a:br>
            <a:r>
              <a:rPr lang="en-GB" sz="1200" b="0" i="1" kern="1200" dirty="0">
                <a:solidFill>
                  <a:schemeClr val="tx1"/>
                </a:solidFill>
                <a:effectLst/>
                <a:latin typeface="+mn-lt"/>
                <a:ea typeface="+mn-ea"/>
                <a:cs typeface="+mn-cs"/>
              </a:rPr>
              <a:t>K </a:t>
            </a:r>
            <a:r>
              <a:rPr lang="en-GB" sz="1200" b="0" i="0" kern="1200" dirty="0">
                <a:solidFill>
                  <a:schemeClr val="tx1"/>
                </a:solidFill>
                <a:effectLst/>
                <a:latin typeface="+mn-lt"/>
                <a:ea typeface="+mn-ea"/>
                <a:cs typeface="+mn-cs"/>
              </a:rPr>
              <a:t>is chosen with equal probability from {0,1,2,3}. After three collisions, </a:t>
            </a:r>
            <a:r>
              <a:rPr lang="en-GB" sz="1200" b="0" i="1" kern="1200" dirty="0">
                <a:solidFill>
                  <a:schemeClr val="tx1"/>
                </a:solidFill>
                <a:effectLst/>
                <a:latin typeface="+mn-lt"/>
                <a:ea typeface="+mn-ea"/>
                <a:cs typeface="+mn-cs"/>
              </a:rPr>
              <a:t>K </a:t>
            </a:r>
            <a:r>
              <a:rPr lang="en-GB" sz="1200" b="0" i="0" kern="1200" dirty="0">
                <a:solidFill>
                  <a:schemeClr val="tx1"/>
                </a:solidFill>
                <a:effectLst/>
                <a:latin typeface="+mn-lt"/>
                <a:ea typeface="+mn-ea"/>
                <a:cs typeface="+mn-cs"/>
              </a:rPr>
              <a:t>is chosen</a:t>
            </a:r>
            <a:br>
              <a:rPr lang="en-GB" sz="1200" b="0" i="0" kern="1200" dirty="0">
                <a:solidFill>
                  <a:schemeClr val="tx1"/>
                </a:solidFill>
                <a:effectLst/>
                <a:latin typeface="+mn-lt"/>
                <a:ea typeface="+mn-ea"/>
                <a:cs typeface="+mn-cs"/>
              </a:rPr>
            </a:br>
            <a:r>
              <a:rPr lang="en-GB" sz="1200" b="0" i="0" kern="1200" dirty="0">
                <a:solidFill>
                  <a:schemeClr val="tx1"/>
                </a:solidFill>
                <a:effectLst/>
                <a:latin typeface="+mn-lt"/>
                <a:ea typeface="+mn-ea"/>
                <a:cs typeface="+mn-cs"/>
              </a:rPr>
              <a:t>with equal probability from {0,1,2,3,4,5,6,7}. After 10 or more collisions, </a:t>
            </a:r>
            <a:r>
              <a:rPr lang="en-GB" sz="1200" b="0" i="1" kern="1200" dirty="0">
                <a:solidFill>
                  <a:schemeClr val="tx1"/>
                </a:solidFill>
                <a:effectLst/>
                <a:latin typeface="+mn-lt"/>
                <a:ea typeface="+mn-ea"/>
                <a:cs typeface="+mn-cs"/>
              </a:rPr>
              <a:t>K </a:t>
            </a:r>
            <a:r>
              <a:rPr lang="en-GB" sz="1200" b="0" i="0" kern="1200" dirty="0">
                <a:solidFill>
                  <a:schemeClr val="tx1"/>
                </a:solidFill>
                <a:effectLst/>
                <a:latin typeface="+mn-lt"/>
                <a:ea typeface="+mn-ea"/>
                <a:cs typeface="+mn-cs"/>
              </a:rPr>
              <a:t>is chosen with equal probability from {0,1,2, . . . , 1023}. Thus, the size of the sets from which </a:t>
            </a:r>
            <a:r>
              <a:rPr lang="en-GB" sz="1200" b="0" i="1" kern="1200" dirty="0">
                <a:solidFill>
                  <a:schemeClr val="tx1"/>
                </a:solidFill>
                <a:effectLst/>
                <a:latin typeface="+mn-lt"/>
                <a:ea typeface="+mn-ea"/>
                <a:cs typeface="+mn-cs"/>
              </a:rPr>
              <a:t>K </a:t>
            </a:r>
            <a:r>
              <a:rPr lang="en-GB" sz="1200" b="0" i="0" kern="1200" dirty="0">
                <a:solidFill>
                  <a:schemeClr val="tx1"/>
                </a:solidFill>
                <a:effectLst/>
                <a:latin typeface="+mn-lt"/>
                <a:ea typeface="+mn-ea"/>
                <a:cs typeface="+mn-cs"/>
              </a:rPr>
              <a:t>is chosen grows exponentially with the number of collisions; for this reason</a:t>
            </a:r>
            <a:br>
              <a:rPr lang="en-GB" sz="1200" b="0" i="0" kern="1200" dirty="0">
                <a:solidFill>
                  <a:schemeClr val="tx1"/>
                </a:solidFill>
                <a:effectLst/>
                <a:latin typeface="+mn-lt"/>
                <a:ea typeface="+mn-ea"/>
                <a:cs typeface="+mn-cs"/>
              </a:rPr>
            </a:br>
            <a:r>
              <a:rPr lang="en-GB" sz="1200" b="0" i="0" kern="1200" dirty="0">
                <a:solidFill>
                  <a:schemeClr val="tx1"/>
                </a:solidFill>
                <a:effectLst/>
                <a:latin typeface="+mn-lt"/>
                <a:ea typeface="+mn-ea"/>
                <a:cs typeface="+mn-cs"/>
              </a:rPr>
              <a:t>this algorithm is referred to as binary exponential backoff.</a:t>
            </a:r>
            <a:r>
              <a:rPr lang="en-GB" dirty="0"/>
              <a:t> </a:t>
            </a:r>
            <a:br>
              <a:rPr lang="en-GB" dirty="0"/>
            </a:br>
            <a:endParaRPr lang="de-DE" altLang="de-DE" dirty="0">
              <a:latin typeface="Times New Roman" panose="02020603050405020304" pitchFamily="18" charset="0"/>
            </a:endParaRPr>
          </a:p>
          <a:p>
            <a:endParaRPr lang="en-US" dirty="0"/>
          </a:p>
        </p:txBody>
      </p:sp>
      <p:sp>
        <p:nvSpPr>
          <p:cNvPr id="5" name="Slide Number Placeholder 4">
            <a:extLst>
              <a:ext uri="{FF2B5EF4-FFF2-40B4-BE49-F238E27FC236}">
                <a16:creationId xmlns:a16="http://schemas.microsoft.com/office/drawing/2014/main" id="{2D20F221-32FE-8C99-4338-AA95DF869590}"/>
              </a:ext>
            </a:extLst>
          </p:cNvPr>
          <p:cNvSpPr>
            <a:spLocks noGrp="1"/>
          </p:cNvSpPr>
          <p:nvPr>
            <p:ph type="sldNum" sz="quarter" idx="5"/>
          </p:nvPr>
        </p:nvSpPr>
        <p:spPr/>
        <p:txBody>
          <a:bodyPr/>
          <a:lstStyle/>
          <a:p>
            <a:fld id="{D16EA1AD-6EA3-1049-AB4E-FC15F4DC35F9}" type="slidenum">
              <a:rPr lang="en-US" smtClean="0"/>
              <a:t>69</a:t>
            </a:fld>
            <a:endParaRPr lang="en-US" dirty="0"/>
          </a:p>
        </p:txBody>
      </p:sp>
    </p:spTree>
    <p:extLst>
      <p:ext uri="{BB962C8B-B14F-4D97-AF65-F5344CB8AC3E}">
        <p14:creationId xmlns:p14="http://schemas.microsoft.com/office/powerpoint/2010/main" val="160011541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578603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996959A-EB6D-610C-EEE2-E3E6E451E407}"/>
              </a:ext>
            </a:extLst>
          </p:cNvPr>
          <p:cNvSpPr>
            <a:spLocks noGrp="1"/>
          </p:cNvSpPr>
          <p:nvPr>
            <p:ph type="sldNum" sz="quarter" idx="5"/>
          </p:nvPr>
        </p:nvSpPr>
        <p:spPr/>
        <p:txBody>
          <a:bodyPr/>
          <a:lstStyle/>
          <a:p>
            <a:fld id="{D16EA1AD-6EA3-1049-AB4E-FC15F4DC35F9}" type="slidenum">
              <a:rPr lang="en-US" smtClean="0"/>
              <a:t>71</a:t>
            </a:fld>
            <a:endParaRPr lang="en-US" dirty="0"/>
          </a:p>
        </p:txBody>
      </p:sp>
    </p:spTree>
    <p:extLst>
      <p:ext uri="{BB962C8B-B14F-4D97-AF65-F5344CB8AC3E}">
        <p14:creationId xmlns:p14="http://schemas.microsoft.com/office/powerpoint/2010/main" val="66654242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709EC5DF-F0CC-C834-6B07-E180915D3BE1}"/>
              </a:ext>
            </a:extLst>
          </p:cNvPr>
          <p:cNvSpPr>
            <a:spLocks noGrp="1"/>
          </p:cNvSpPr>
          <p:nvPr>
            <p:ph type="sldNum" sz="quarter" idx="5"/>
          </p:nvPr>
        </p:nvSpPr>
        <p:spPr/>
        <p:txBody>
          <a:bodyPr/>
          <a:lstStyle/>
          <a:p>
            <a:fld id="{D16EA1AD-6EA3-1049-AB4E-FC15F4DC35F9}" type="slidenum">
              <a:rPr lang="en-US" smtClean="0"/>
              <a:t>72</a:t>
            </a:fld>
            <a:endParaRPr lang="en-US" dirty="0"/>
          </a:p>
        </p:txBody>
      </p:sp>
    </p:spTree>
    <p:extLst>
      <p:ext uri="{BB962C8B-B14F-4D97-AF65-F5344CB8AC3E}">
        <p14:creationId xmlns:p14="http://schemas.microsoft.com/office/powerpoint/2010/main" val="22328323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a:t>
            </a: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171450" indent="-171450">
              <a:buFontTx/>
              <a:buChar char="-"/>
            </a:pPr>
            <a:r>
              <a:rPr lang="en-US" dirty="0"/>
              <a:t>Not always</a:t>
            </a:r>
          </a:p>
          <a:p>
            <a:pPr marL="171450" indent="-171450">
              <a:buFontTx/>
              <a:buChar char="-"/>
            </a:pPr>
            <a:r>
              <a:rPr lang="en-US" dirty="0"/>
              <a:t>Rdt likes we studied in transport layer</a:t>
            </a:r>
          </a:p>
          <a:p>
            <a:pPr marL="171450" indent="-171450">
              <a:buFontTx/>
              <a:buChar char="-"/>
            </a:pPr>
            <a:r>
              <a:rPr lang="en-US" dirty="0"/>
              <a:t>Reliable is not as important is correctness.  How is correctness assured?</a:t>
            </a:r>
          </a:p>
          <a:p>
            <a:pPr marL="171450" indent="-171450">
              <a:buFontTx/>
              <a:buChar char="-"/>
            </a:pPr>
            <a:endParaRPr lang="en-US" dirty="0"/>
          </a:p>
          <a:p>
            <a:pPr marL="171450" indent="-171450">
              <a:buFontTx/>
              <a:buChar char="-"/>
            </a:pPr>
            <a:r>
              <a:rPr lang="en-US" dirty="0"/>
              <a:t>Wireless is subjected to noise, interference and has high bit error rate.</a:t>
            </a:r>
          </a:p>
          <a:p>
            <a:pPr marL="171450" indent="-171450">
              <a:buFontTx/>
              <a:buChar char="-"/>
            </a:pPr>
            <a:r>
              <a:rPr lang="en-US" dirty="0"/>
              <a:t>Why </a:t>
            </a:r>
          </a:p>
          <a:p>
            <a:pPr marL="171450" indent="-171450">
              <a:buFontTx/>
              <a:buChar char="-"/>
            </a:pPr>
            <a:endParaRPr lang="en-US" dirty="0"/>
          </a:p>
          <a:p>
            <a:pPr marL="171450" indent="-171450">
              <a:buFontTx/>
              <a:buChar char="-"/>
            </a:pPr>
            <a:endParaRPr lang="en-US" dirty="0"/>
          </a:p>
        </p:txBody>
      </p:sp>
      <p:sp>
        <p:nvSpPr>
          <p:cNvPr id="5" name="Slide Number Placeholder 4">
            <a:extLst>
              <a:ext uri="{FF2B5EF4-FFF2-40B4-BE49-F238E27FC236}">
                <a16:creationId xmlns:a16="http://schemas.microsoft.com/office/drawing/2014/main" id="{9043B1B1-B190-B6BB-B5BB-D51D9636627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255385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E76F3B-24F7-283C-7C90-B7E3D7F6A0D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32249F-891B-8B65-8ECC-28545A6DB66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D4BC67F-19DB-0985-33C0-8F5BA6DEC080}"/>
              </a:ext>
            </a:extLst>
          </p:cNvPr>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1F6A7F36-B042-05B6-D98D-2E62AB5F3300}"/>
              </a:ext>
            </a:extLst>
          </p:cNvPr>
          <p:cNvSpPr>
            <a:spLocks noGrp="1"/>
          </p:cNvSpPr>
          <p:nvPr>
            <p:ph type="sldNum" sz="quarter" idx="5"/>
          </p:nvPr>
        </p:nvSpPr>
        <p:spPr/>
        <p:txBody>
          <a:bodyPr/>
          <a:lstStyle/>
          <a:p>
            <a:fld id="{D16EA1AD-6EA3-1049-AB4E-FC15F4DC35F9}" type="slidenum">
              <a:rPr lang="en-US" smtClean="0"/>
              <a:t>73</a:t>
            </a:fld>
            <a:endParaRPr lang="en-US" dirty="0"/>
          </a:p>
        </p:txBody>
      </p:sp>
    </p:spTree>
    <p:extLst>
      <p:ext uri="{BB962C8B-B14F-4D97-AF65-F5344CB8AC3E}">
        <p14:creationId xmlns:p14="http://schemas.microsoft.com/office/powerpoint/2010/main" val="50931798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Suppose there are </a:t>
            </a:r>
            <a:r>
              <a:rPr lang="en-US" sz="1800" i="1" dirty="0">
                <a:effectLst/>
                <a:latin typeface="TimesLTPro"/>
              </a:rPr>
              <a:t>N </a:t>
            </a:r>
            <a:r>
              <a:rPr lang="en-US" sz="1800" dirty="0">
                <a:effectLst/>
                <a:latin typeface="TimesLTPro"/>
              </a:rPr>
              <a:t>nodes. Then the probability that a given slot is a successful slot is the probability that one of the nodes transmits and that the remaining </a:t>
            </a:r>
            <a:r>
              <a:rPr lang="en-US" sz="1800" i="1" dirty="0">
                <a:effectLst/>
                <a:latin typeface="TimesLTPro"/>
              </a:rPr>
              <a:t>N </a:t>
            </a:r>
            <a:r>
              <a:rPr lang="en-US" sz="1800" dirty="0">
                <a:effectLst/>
                <a:latin typeface="PearsonMATHPRO02"/>
              </a:rPr>
              <a:t>- </a:t>
            </a:r>
            <a:r>
              <a:rPr lang="en-US" sz="1800" dirty="0">
                <a:effectLst/>
                <a:latin typeface="TimesLTPro"/>
              </a:rPr>
              <a:t>1 nodes do not transmit. The probability that a given node transmits is </a:t>
            </a:r>
            <a:r>
              <a:rPr lang="en-US" sz="1800" i="1" dirty="0">
                <a:effectLst/>
                <a:latin typeface="TimesLTPro"/>
              </a:rPr>
              <a:t>p; </a:t>
            </a:r>
            <a:r>
              <a:rPr lang="en-US" sz="1800" dirty="0">
                <a:effectLst/>
                <a:latin typeface="TimesLTPro"/>
              </a:rPr>
              <a:t>the probability that the remaining nodes do not transmit is (1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Therefore, the probability a given node has a success is </a:t>
            </a:r>
            <a:r>
              <a:rPr lang="en-US" sz="1800" i="1" dirty="0">
                <a:effectLst/>
                <a:latin typeface="TimesLTPro"/>
              </a:rPr>
              <a:t>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Because there are </a:t>
            </a:r>
            <a:r>
              <a:rPr lang="en-US" sz="1800" i="1" dirty="0">
                <a:effectLst/>
                <a:latin typeface="TimesLTPro"/>
              </a:rPr>
              <a:t>N </a:t>
            </a:r>
            <a:r>
              <a:rPr lang="en-US" sz="1800" dirty="0">
                <a:effectLst/>
                <a:latin typeface="TimesLTPro"/>
              </a:rPr>
              <a:t>nodes, the probability that any one of the </a:t>
            </a:r>
            <a:r>
              <a:rPr lang="en-US" sz="1800" i="1" dirty="0">
                <a:effectLst/>
                <a:latin typeface="TimesLTPro"/>
              </a:rPr>
              <a:t>N </a:t>
            </a:r>
            <a:r>
              <a:rPr lang="en-US" sz="1800" dirty="0">
                <a:effectLst/>
                <a:latin typeface="TimesLTPro"/>
              </a:rPr>
              <a:t>nodes has a success is </a:t>
            </a:r>
            <a:r>
              <a:rPr lang="en-US" sz="1800" i="1" dirty="0">
                <a:effectLst/>
                <a:latin typeface="TimesLTPro"/>
              </a:rPr>
              <a:t>Np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 </a:t>
            </a:r>
            <a:r>
              <a:rPr lang="en-US" sz="1800" dirty="0">
                <a:effectLst/>
                <a:latin typeface="PearsonMATHPRO02"/>
              </a:rPr>
              <a:t>- </a:t>
            </a:r>
            <a:r>
              <a:rPr lang="en-US" sz="1800" dirty="0">
                <a:effectLst/>
                <a:latin typeface="TimesLTPro"/>
              </a:rPr>
              <a:t>1.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only 37 percent of the slots do useful work. Thus, the effective transmission rate of the channel is not </a:t>
            </a:r>
            <a:r>
              <a:rPr lang="en-US" sz="1800" i="1" dirty="0">
                <a:effectLst/>
                <a:latin typeface="TimesLTPro"/>
              </a:rPr>
              <a:t>R </a:t>
            </a:r>
            <a:r>
              <a:rPr lang="en-US" sz="1800" dirty="0">
                <a:effectLst/>
                <a:latin typeface="TimesLTPro"/>
              </a:rPr>
              <a:t>bps but only 0.37 </a:t>
            </a:r>
            <a:r>
              <a:rPr lang="en-US" sz="1800" i="1" dirty="0">
                <a:effectLst/>
                <a:latin typeface="TimesLTPro"/>
              </a:rPr>
              <a:t>R </a:t>
            </a:r>
            <a:r>
              <a:rPr lang="en-US" sz="1800" dirty="0">
                <a:effectLst/>
                <a:latin typeface="TimesLTPro"/>
              </a:rPr>
              <a:t>bps! A similar analysis also shows that 37 percent of the slots go empty and 26 percent of slots have collisions.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202D2C55-661D-982A-5299-B89EF283E036}"/>
              </a:ext>
            </a:extLst>
          </p:cNvPr>
          <p:cNvSpPr>
            <a:spLocks noGrp="1"/>
          </p:cNvSpPr>
          <p:nvPr>
            <p:ph type="sldNum" sz="quarter" idx="5"/>
          </p:nvPr>
        </p:nvSpPr>
        <p:spPr/>
        <p:txBody>
          <a:bodyPr/>
          <a:lstStyle/>
          <a:p>
            <a:fld id="{D16EA1AD-6EA3-1049-AB4E-FC15F4DC35F9}" type="slidenum">
              <a:rPr lang="en-US" smtClean="0"/>
              <a:t>74</a:t>
            </a:fld>
            <a:endParaRPr lang="en-US" dirty="0"/>
          </a:p>
        </p:txBody>
      </p:sp>
    </p:spTree>
    <p:extLst>
      <p:ext uri="{BB962C8B-B14F-4D97-AF65-F5344CB8AC3E}">
        <p14:creationId xmlns:p14="http://schemas.microsoft.com/office/powerpoint/2010/main" val="12525316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779274C-B81B-C57D-0EA0-1F10E8CADBFD}"/>
              </a:ext>
            </a:extLst>
          </p:cNvPr>
          <p:cNvSpPr>
            <a:spLocks noGrp="1"/>
          </p:cNvSpPr>
          <p:nvPr>
            <p:ph type="sldNum" sz="quarter" idx="5"/>
          </p:nvPr>
        </p:nvSpPr>
        <p:spPr/>
        <p:txBody>
          <a:bodyPr/>
          <a:lstStyle/>
          <a:p>
            <a:fld id="{D16EA1AD-6EA3-1049-AB4E-FC15F4DC35F9}" type="slidenum">
              <a:rPr lang="en-US" smtClean="0"/>
              <a:t>75</a:t>
            </a:fld>
            <a:endParaRPr lang="en-US" dirty="0"/>
          </a:p>
        </p:txBody>
      </p:sp>
    </p:spTree>
    <p:extLst>
      <p:ext uri="{BB962C8B-B14F-4D97-AF65-F5344CB8AC3E}">
        <p14:creationId xmlns:p14="http://schemas.microsoft.com/office/powerpoint/2010/main" val="217794250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B67E09-EB53-BDA4-946C-F9AA8599529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8567188-3634-E931-C882-6B909FE80CD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69E5E1B-ADF8-A51D-6FCD-D0EBF2C3B585}"/>
              </a:ext>
            </a:extLst>
          </p:cNvPr>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E0F468F-99D1-446D-2F49-81DA8104CFF5}"/>
              </a:ext>
            </a:extLst>
          </p:cNvPr>
          <p:cNvSpPr>
            <a:spLocks noGrp="1"/>
          </p:cNvSpPr>
          <p:nvPr>
            <p:ph type="sldNum" sz="quarter" idx="5"/>
          </p:nvPr>
        </p:nvSpPr>
        <p:spPr/>
        <p:txBody>
          <a:bodyPr/>
          <a:lstStyle/>
          <a:p>
            <a:fld id="{D16EA1AD-6EA3-1049-AB4E-FC15F4DC35F9}" type="slidenum">
              <a:rPr lang="en-US" smtClean="0"/>
              <a:t>76</a:t>
            </a:fld>
            <a:endParaRPr lang="en-US" dirty="0"/>
          </a:p>
        </p:txBody>
      </p:sp>
    </p:spTree>
    <p:extLst>
      <p:ext uri="{BB962C8B-B14F-4D97-AF65-F5344CB8AC3E}">
        <p14:creationId xmlns:p14="http://schemas.microsoft.com/office/powerpoint/2010/main" val="408182474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it is evident that the end-to-end channel propagation delay of a broadcast channel—the time it takes for a signal to propagate from one of the nodes to another—will play a crucial role in determining its performance. The longer this propagation delay, the larger the chance that a carrier-sensing node is not yet able to sense a transmission that has already begun at another node in the network.</a:t>
            </a:r>
            <a:endParaRPr lang="en-US" dirty="0"/>
          </a:p>
        </p:txBody>
      </p:sp>
      <p:sp>
        <p:nvSpPr>
          <p:cNvPr id="5" name="Slide Number Placeholder 4">
            <a:extLst>
              <a:ext uri="{FF2B5EF4-FFF2-40B4-BE49-F238E27FC236}">
                <a16:creationId xmlns:a16="http://schemas.microsoft.com/office/drawing/2014/main" id="{937CF943-307D-BA84-05D8-67BDE8E49107}"/>
              </a:ext>
            </a:extLst>
          </p:cNvPr>
          <p:cNvSpPr>
            <a:spLocks noGrp="1"/>
          </p:cNvSpPr>
          <p:nvPr>
            <p:ph type="sldNum" sz="quarter" idx="5"/>
          </p:nvPr>
        </p:nvSpPr>
        <p:spPr/>
        <p:txBody>
          <a:bodyPr/>
          <a:lstStyle/>
          <a:p>
            <a:fld id="{D16EA1AD-6EA3-1049-AB4E-FC15F4DC35F9}" type="slidenum">
              <a:rPr lang="en-US" smtClean="0"/>
              <a:t>77</a:t>
            </a:fld>
            <a:endParaRPr lang="en-US" dirty="0"/>
          </a:p>
        </p:txBody>
      </p:sp>
    </p:spTree>
    <p:extLst>
      <p:ext uri="{BB962C8B-B14F-4D97-AF65-F5344CB8AC3E}">
        <p14:creationId xmlns:p14="http://schemas.microsoft.com/office/powerpoint/2010/main" val="20435389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need to wait a random (rather than fixed) amount of time is hopefully clear—if two nodes transmitted frames at the same time and then both waited the same fixed amount of time, they’d continue colliding forever. But what is a good interval of time from which to choose the random backoff time? If the interval is large and the number of colliding nodes is small, nodes are likely to wait a large amount of time (with the channel remaining idle) before repeating the sense-and-transmit-</a:t>
            </a:r>
            <a:r>
              <a:rPr lang="en-GB" dirty="0" err="1"/>
              <a:t>whenidle</a:t>
            </a:r>
            <a:r>
              <a:rPr lang="en-GB" dirty="0"/>
              <a:t> step. On the other hand, if the interval is small and the number of colliding nodes is large, it’s likely that the chosen random values will be nearly the same, and transmitting nodes will again collide. What we’d like is an interval that is short when the number of colliding nodes is small, and long when the number of colliding nodes is large.</a:t>
            </a:r>
          </a:p>
          <a:p>
            <a:endParaRPr lang="en-GB" dirty="0"/>
          </a:p>
          <a:p>
            <a:r>
              <a:rPr lang="en-GB" dirty="0"/>
              <a:t>Let’s look at an example. Suppose that a node attempts to transmit a frame for the first time and while transmitting it detects a collision. The node then chooses K = 0 with probability 0.5 or chooses K = 1 with probability 0.5. If the node chooses K = 0, then it immediately begins sensing the channel. If the node chooses K = 1, it waits 512 bit times (e.g., 5.12 microseconds for a 100 Mbps Ethernet) before beginning the sense-and-transmit-when-idle cycle. After a second collision, K is chosen with equal probability from {0,1,2,3}. After three collisions, K is chosen with equal probability from {0,1,2,3,4,5,6,7}. After 10 or more collisions, K is chosen with equal probability from {0,1,2, . . . , 1023}. Thus, the size of the sets from which K is chosen grows exponentially with the number of collisions; for this reason this algorithm is referred to as binary exponential backoff.</a:t>
            </a:r>
            <a:endParaRPr lang="en-US" dirty="0"/>
          </a:p>
          <a:p>
            <a:endParaRPr lang="en-US" dirty="0"/>
          </a:p>
        </p:txBody>
      </p:sp>
      <p:sp>
        <p:nvSpPr>
          <p:cNvPr id="5" name="Slide Number Placeholder 4">
            <a:extLst>
              <a:ext uri="{FF2B5EF4-FFF2-40B4-BE49-F238E27FC236}">
                <a16:creationId xmlns:a16="http://schemas.microsoft.com/office/drawing/2014/main" id="{AB6BD89E-988C-C70E-A97F-A4BCD39C82B8}"/>
              </a:ext>
            </a:extLst>
          </p:cNvPr>
          <p:cNvSpPr>
            <a:spLocks noGrp="1"/>
          </p:cNvSpPr>
          <p:nvPr>
            <p:ph type="sldNum" sz="quarter" idx="5"/>
          </p:nvPr>
        </p:nvSpPr>
        <p:spPr/>
        <p:txBody>
          <a:bodyPr/>
          <a:lstStyle/>
          <a:p>
            <a:fld id="{D16EA1AD-6EA3-1049-AB4E-FC15F4DC35F9}" type="slidenum">
              <a:rPr lang="en-US" smtClean="0"/>
              <a:t>78</a:t>
            </a:fld>
            <a:endParaRPr lang="en-US" dirty="0"/>
          </a:p>
        </p:txBody>
      </p:sp>
    </p:spTree>
    <p:extLst>
      <p:ext uri="{BB962C8B-B14F-4D97-AF65-F5344CB8AC3E}">
        <p14:creationId xmlns:p14="http://schemas.microsoft.com/office/powerpoint/2010/main" val="360827041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For Ethernet, the actual amount of time a node waits is K </a:t>
            </a:r>
            <a:r>
              <a:rPr lang="en-US" sz="1800" dirty="0">
                <a:effectLst/>
                <a:latin typeface="PearsonMATHPRO02"/>
              </a:rPr>
              <a:t># </a:t>
            </a:r>
            <a:r>
              <a:rPr lang="en-US" sz="1800" dirty="0">
                <a:effectLst/>
                <a:latin typeface="TimesLTPro"/>
              </a:rPr>
              <a:t>512 bit times (i.e., </a:t>
            </a:r>
            <a:r>
              <a:rPr lang="en-US" sz="1800" i="1" dirty="0">
                <a:effectLst/>
                <a:latin typeface="TimesLTPro"/>
              </a:rPr>
              <a:t>K </a:t>
            </a:r>
            <a:r>
              <a:rPr lang="en-US" sz="1800" dirty="0">
                <a:effectLst/>
                <a:latin typeface="TimesLTPro"/>
              </a:rPr>
              <a:t>times the amount of time needed to send 512 bits into the Ethernet) and the maxi- mum value that </a:t>
            </a:r>
            <a:r>
              <a:rPr lang="en-US" sz="1800" i="1" dirty="0">
                <a:effectLst/>
                <a:latin typeface="TimesLTPro"/>
              </a:rPr>
              <a:t>n </a:t>
            </a:r>
            <a:r>
              <a:rPr lang="en-US" sz="1800" dirty="0">
                <a:effectLst/>
                <a:latin typeface="TimesLTPro"/>
              </a:rPr>
              <a:t>can take is capped at 10. </a:t>
            </a:r>
            <a:endParaRPr lang="en-US" dirty="0">
              <a:effectLst/>
            </a:endParaRPr>
          </a:p>
          <a:p>
            <a:endParaRPr lang="en-US" dirty="0"/>
          </a:p>
        </p:txBody>
      </p:sp>
      <p:sp>
        <p:nvSpPr>
          <p:cNvPr id="5" name="Slide Number Placeholder 4">
            <a:extLst>
              <a:ext uri="{FF2B5EF4-FFF2-40B4-BE49-F238E27FC236}">
                <a16:creationId xmlns:a16="http://schemas.microsoft.com/office/drawing/2014/main" id="{17F13A33-258F-3173-3DA4-A5624C7298F3}"/>
              </a:ext>
            </a:extLst>
          </p:cNvPr>
          <p:cNvSpPr>
            <a:spLocks noGrp="1"/>
          </p:cNvSpPr>
          <p:nvPr>
            <p:ph type="sldNum" sz="quarter" idx="5"/>
          </p:nvPr>
        </p:nvSpPr>
        <p:spPr/>
        <p:txBody>
          <a:bodyPr/>
          <a:lstStyle/>
          <a:p>
            <a:fld id="{D16EA1AD-6EA3-1049-AB4E-FC15F4DC35F9}" type="slidenum">
              <a:rPr lang="en-US" smtClean="0"/>
              <a:t>79</a:t>
            </a:fld>
            <a:endParaRPr lang="en-US" dirty="0"/>
          </a:p>
        </p:txBody>
      </p:sp>
    </p:spTree>
    <p:extLst>
      <p:ext uri="{BB962C8B-B14F-4D97-AF65-F5344CB8AC3E}">
        <p14:creationId xmlns:p14="http://schemas.microsoft.com/office/powerpoint/2010/main" val="326085372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83B70A-D44E-3F30-9842-C0F494E9CA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9927DB1-F603-9D8F-97E6-BC210F440CA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D259CB5-0BF9-43A7-6C8E-96998AA5023B}"/>
              </a:ext>
            </a:extLst>
          </p:cNvPr>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F8FAF82-0FFC-41F0-6367-AAD6CD6FBDBB}"/>
              </a:ext>
            </a:extLst>
          </p:cNvPr>
          <p:cNvSpPr>
            <a:spLocks noGrp="1"/>
          </p:cNvSpPr>
          <p:nvPr>
            <p:ph type="sldNum" sz="quarter" idx="5"/>
          </p:nvPr>
        </p:nvSpPr>
        <p:spPr/>
        <p:txBody>
          <a:bodyPr/>
          <a:lstStyle/>
          <a:p>
            <a:fld id="{D16EA1AD-6EA3-1049-AB4E-FC15F4DC35F9}" type="slidenum">
              <a:rPr lang="en-US" smtClean="0"/>
              <a:t>80</a:t>
            </a:fld>
            <a:endParaRPr lang="en-US" dirty="0"/>
          </a:p>
        </p:txBody>
      </p:sp>
    </p:spTree>
    <p:extLst>
      <p:ext uri="{BB962C8B-B14F-4D97-AF65-F5344CB8AC3E}">
        <p14:creationId xmlns:p14="http://schemas.microsoft.com/office/powerpoint/2010/main" val="210159213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let </a:t>
            </a:r>
            <a:r>
              <a:rPr lang="en-US" sz="1800" i="1" dirty="0">
                <a:effectLst/>
                <a:latin typeface="TimesLTPro"/>
              </a:rPr>
              <a:t>d</a:t>
            </a:r>
            <a:r>
              <a:rPr lang="en-US" sz="1800" dirty="0">
                <a:effectLst/>
                <a:latin typeface="TimesLTPro"/>
              </a:rPr>
              <a:t>prop denote the maximum time it takes signal energy to propagate between any two adapters. Let </a:t>
            </a:r>
            <a:r>
              <a:rPr lang="en-US" sz="1800" i="1" dirty="0">
                <a:effectLst/>
                <a:latin typeface="TimesLTPro"/>
              </a:rPr>
              <a:t>d</a:t>
            </a:r>
            <a:r>
              <a:rPr lang="en-US" sz="1800" dirty="0">
                <a:effectLst/>
                <a:latin typeface="TimesLTPro"/>
              </a:rPr>
              <a:t>trans be the time to transmit a maximum-size frame (approximately 1.2 msecs for a 10 Mbps Ethernet). </a:t>
            </a:r>
            <a:endParaRPr lang="en-US" dirty="0">
              <a:effectLst/>
            </a:endParaRPr>
          </a:p>
          <a:p>
            <a:endParaRPr lang="en-US" dirty="0"/>
          </a:p>
          <a:p>
            <a:endParaRPr lang="en-US" dirty="0"/>
          </a:p>
        </p:txBody>
      </p:sp>
      <p:sp>
        <p:nvSpPr>
          <p:cNvPr id="5" name="Slide Number Placeholder 4">
            <a:extLst>
              <a:ext uri="{FF2B5EF4-FFF2-40B4-BE49-F238E27FC236}">
                <a16:creationId xmlns:a16="http://schemas.microsoft.com/office/drawing/2014/main" id="{15E231A3-B6C1-9BA2-751B-51168C9132C8}"/>
              </a:ext>
            </a:extLst>
          </p:cNvPr>
          <p:cNvSpPr>
            <a:spLocks noGrp="1"/>
          </p:cNvSpPr>
          <p:nvPr>
            <p:ph type="sldNum" sz="quarter" idx="5"/>
          </p:nvPr>
        </p:nvSpPr>
        <p:spPr/>
        <p:txBody>
          <a:bodyPr/>
          <a:lstStyle/>
          <a:p>
            <a:fld id="{D16EA1AD-6EA3-1049-AB4E-FC15F4DC35F9}" type="slidenum">
              <a:rPr lang="en-US" smtClean="0"/>
              <a:t>81</a:t>
            </a:fld>
            <a:endParaRPr lang="en-US" dirty="0"/>
          </a:p>
        </p:txBody>
      </p:sp>
    </p:spTree>
    <p:extLst>
      <p:ext uri="{BB962C8B-B14F-4D97-AF65-F5344CB8AC3E}">
        <p14:creationId xmlns:p14="http://schemas.microsoft.com/office/powerpoint/2010/main" val="214003059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82</a:t>
            </a:fld>
            <a:endParaRPr lang="en-US" dirty="0"/>
          </a:p>
        </p:txBody>
      </p:sp>
    </p:spTree>
    <p:extLst>
      <p:ext uri="{BB962C8B-B14F-4D97-AF65-F5344CB8AC3E}">
        <p14:creationId xmlns:p14="http://schemas.microsoft.com/office/powerpoint/2010/main" val="19817034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Error detection in the link layer is usually more sophisticated and is implemented in hardware. Error correction is similar to error detection, except that a receiver not only detects when bit errors have occurred in the frame but also deter- mines exactly where in the frame the errors have occurred (and then corrects these errors).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310A23E5-C440-16F7-AA8F-DC888EDF4D3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682131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dirty="0"/>
          </a:p>
        </p:txBody>
      </p:sp>
    </p:spTree>
    <p:extLst>
      <p:ext uri="{BB962C8B-B14F-4D97-AF65-F5344CB8AC3E}">
        <p14:creationId xmlns:p14="http://schemas.microsoft.com/office/powerpoint/2010/main" val="283239512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10"/>
          </p:nvPr>
        </p:nvSpPr>
        <p:spPr/>
        <p:txBody>
          <a:bodyPr/>
          <a:lstStyle/>
          <a:p>
            <a:pPr>
              <a:defRPr/>
            </a:pPr>
            <a:fld id="{B53AFAC0-DF39-434D-A9A4-2277F27200FA}" type="slidenum">
              <a:rPr lang="de-DE" smtClean="0"/>
              <a:pPr>
                <a:defRPr/>
              </a:pPr>
              <a:t>85</a:t>
            </a:fld>
            <a:endParaRPr lang="de-DE"/>
          </a:p>
        </p:txBody>
      </p:sp>
    </p:spTree>
    <p:extLst>
      <p:ext uri="{BB962C8B-B14F-4D97-AF65-F5344CB8AC3E}">
        <p14:creationId xmlns:p14="http://schemas.microsoft.com/office/powerpoint/2010/main" val="96506367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10"/>
          </p:nvPr>
        </p:nvSpPr>
        <p:spPr/>
        <p:txBody>
          <a:bodyPr/>
          <a:lstStyle/>
          <a:p>
            <a:pPr>
              <a:defRPr/>
            </a:pPr>
            <a:fld id="{B53AFAC0-DF39-434D-A9A4-2277F27200FA}" type="slidenum">
              <a:rPr lang="de-DE" smtClean="0"/>
              <a:pPr>
                <a:defRPr/>
              </a:pPr>
              <a:t>86</a:t>
            </a:fld>
            <a:endParaRPr lang="de-DE"/>
          </a:p>
        </p:txBody>
      </p:sp>
    </p:spTree>
    <p:extLst>
      <p:ext uri="{BB962C8B-B14F-4D97-AF65-F5344CB8AC3E}">
        <p14:creationId xmlns:p14="http://schemas.microsoft.com/office/powerpoint/2010/main" val="276939718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10"/>
          </p:nvPr>
        </p:nvSpPr>
        <p:spPr/>
        <p:txBody>
          <a:bodyPr/>
          <a:lstStyle/>
          <a:p>
            <a:pPr>
              <a:defRPr/>
            </a:pPr>
            <a:fld id="{B53AFAC0-DF39-434D-A9A4-2277F27200FA}" type="slidenum">
              <a:rPr lang="de-DE" smtClean="0"/>
              <a:pPr>
                <a:defRPr/>
              </a:pPr>
              <a:t>87</a:t>
            </a:fld>
            <a:endParaRPr lang="de-DE"/>
          </a:p>
        </p:txBody>
      </p:sp>
    </p:spTree>
    <p:extLst>
      <p:ext uri="{BB962C8B-B14F-4D97-AF65-F5344CB8AC3E}">
        <p14:creationId xmlns:p14="http://schemas.microsoft.com/office/powerpoint/2010/main" val="392298515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10"/>
          </p:nvPr>
        </p:nvSpPr>
        <p:spPr/>
        <p:txBody>
          <a:bodyPr/>
          <a:lstStyle/>
          <a:p>
            <a:pPr>
              <a:defRPr/>
            </a:pPr>
            <a:fld id="{B53AFAC0-DF39-434D-A9A4-2277F27200FA}" type="slidenum">
              <a:rPr lang="de-DE" smtClean="0"/>
              <a:pPr>
                <a:defRPr/>
              </a:pPr>
              <a:t>88</a:t>
            </a:fld>
            <a:endParaRPr lang="de-DE"/>
          </a:p>
        </p:txBody>
      </p:sp>
    </p:spTree>
    <p:extLst>
      <p:ext uri="{BB962C8B-B14F-4D97-AF65-F5344CB8AC3E}">
        <p14:creationId xmlns:p14="http://schemas.microsoft.com/office/powerpoint/2010/main" val="150515039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7B71604-8AF8-7001-6FF1-B1963EF3BC5A}"/>
              </a:ext>
            </a:extLst>
          </p:cNvPr>
          <p:cNvSpPr>
            <a:spLocks noGrp="1"/>
          </p:cNvSpPr>
          <p:nvPr>
            <p:ph type="sldNum" sz="quarter" idx="5"/>
          </p:nvPr>
        </p:nvSpPr>
        <p:spPr/>
        <p:txBody>
          <a:bodyPr/>
          <a:lstStyle/>
          <a:p>
            <a:fld id="{D16EA1AD-6EA3-1049-AB4E-FC15F4DC35F9}" type="slidenum">
              <a:rPr lang="en-US" smtClean="0"/>
              <a:t>89</a:t>
            </a:fld>
            <a:endParaRPr lang="en-US" dirty="0"/>
          </a:p>
        </p:txBody>
      </p:sp>
    </p:spTree>
    <p:extLst>
      <p:ext uri="{BB962C8B-B14F-4D97-AF65-F5344CB8AC3E}">
        <p14:creationId xmlns:p14="http://schemas.microsoft.com/office/powerpoint/2010/main" val="358339820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first drawback is that the protocol introduces a polling delay—the amount of time required to notify a node that it can transmit. If, for example, only one node is active, then the node will transmit at a rate less than </a:t>
            </a:r>
            <a:r>
              <a:rPr lang="en-US" sz="1800" i="1" dirty="0">
                <a:effectLst/>
                <a:latin typeface="TimesLTPro"/>
              </a:rPr>
              <a:t>R </a:t>
            </a:r>
            <a:r>
              <a:rPr lang="en-US" sz="1800" dirty="0">
                <a:effectLst/>
                <a:latin typeface="TimesLTPro"/>
              </a:rPr>
              <a:t>bps, as the master node must poll each of the inactive nodes in turn each time the active node has sent its maximum number of frames. The second drawback, which is potentially more serious, is that if the master node fails, the entire channel becomes inoperative. The Bluetooth protocol, which we will study in Section 6.3, is an example of a polling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5C93B2D-408F-875E-62D3-C035716D417B}"/>
              </a:ext>
            </a:extLst>
          </p:cNvPr>
          <p:cNvSpPr>
            <a:spLocks noGrp="1"/>
          </p:cNvSpPr>
          <p:nvPr>
            <p:ph type="sldNum" sz="quarter" idx="5"/>
          </p:nvPr>
        </p:nvSpPr>
        <p:spPr/>
        <p:txBody>
          <a:bodyPr/>
          <a:lstStyle/>
          <a:p>
            <a:fld id="{D16EA1AD-6EA3-1049-AB4E-FC15F4DC35F9}" type="slidenum">
              <a:rPr lang="en-US" smtClean="0"/>
              <a:t>90</a:t>
            </a:fld>
            <a:endParaRPr lang="en-US" dirty="0"/>
          </a:p>
        </p:txBody>
      </p:sp>
    </p:spTree>
    <p:extLst>
      <p:ext uri="{BB962C8B-B14F-4D97-AF65-F5344CB8AC3E}">
        <p14:creationId xmlns:p14="http://schemas.microsoft.com/office/powerpoint/2010/main" val="146491836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no master node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But it has its problems as well. For example, the failure of one node can crash the entire channel. Or if a node accidentally neglects to release the token, then some recovery procedure must be invoked to get the token back in circulation.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9005A91-BE43-88F2-01DA-17FE4BB1D827}"/>
              </a:ext>
            </a:extLst>
          </p:cNvPr>
          <p:cNvSpPr>
            <a:spLocks noGrp="1"/>
          </p:cNvSpPr>
          <p:nvPr>
            <p:ph type="sldNum" sz="quarter" idx="5"/>
          </p:nvPr>
        </p:nvSpPr>
        <p:spPr/>
        <p:txBody>
          <a:bodyPr/>
          <a:lstStyle/>
          <a:p>
            <a:fld id="{D16EA1AD-6EA3-1049-AB4E-FC15F4DC35F9}" type="slidenum">
              <a:rPr lang="en-US" smtClean="0"/>
              <a:t>91</a:t>
            </a:fld>
            <a:endParaRPr lang="en-US" dirty="0"/>
          </a:p>
        </p:txBody>
      </p:sp>
    </p:spTree>
    <p:extLst>
      <p:ext uri="{BB962C8B-B14F-4D97-AF65-F5344CB8AC3E}">
        <p14:creationId xmlns:p14="http://schemas.microsoft.com/office/powerpoint/2010/main" val="380164089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Data-Over-Cable Service Interface Specifications (DOCSIS) specifies the cable data network architecture and its protocols. DOCSIS uses FDM to divide the downstream (CMTS to modem) and upstream (modem to CMTS) network segments into multiple frequency channels. Each downstream channel is between 24 MHz and 192 MHz wide, with a maximum throughput of approximately 1.6 Gbps per channel; each upstream channel has channel widths ranging from 6.4 MHz to 96 MHz, with a maximum upstream throughput of approximately 1 Gbps. Each upstream and downstream channel is a broadcast channel. Frames transmitted on the downstream channel by the CMTS are received by all cable modems receiving that channel; since there is just a single CMTS transmitting into the downstream channel, however, there is no multiple access problem. The upstream direction, however, is more interesting and technically challenging, since multiple cable modems share the same upstream channel (frequency) to the CMTS, and thus collisions can potentially occur. </a:t>
            </a:r>
          </a:p>
          <a:p>
            <a:r>
              <a:rPr lang="en-GB" dirty="0"/>
              <a:t>As illustrated in Figure, each upstream channel is divided into intervals of time (TDM-like), each containing a sequence of mini-slots during which cable modems can transmit to the CMTS. The CMTS explicitly grants permission to individual cable modems to transmit during specific mini-slots. The CMTS accomplishes this by sending a </a:t>
            </a:r>
            <a:r>
              <a:rPr lang="en-GB" b="1" dirty="0"/>
              <a:t>control message </a:t>
            </a:r>
            <a:r>
              <a:rPr lang="en-GB" dirty="0"/>
              <a:t>known as a MAP message on a downstream channel to specify which cable modem (with data to send) can transmit during which mini-slot for the interval of time specified in the control message. Since mini-slots are explicitly allocated to cable modems, the CMTS can ensure there are no colliding transmissions during a mini-slot.</a:t>
            </a:r>
          </a:p>
          <a:p>
            <a:endParaRPr lang="en-GB" dirty="0"/>
          </a:p>
          <a:p>
            <a:r>
              <a:rPr lang="en-GB" dirty="0"/>
              <a:t>But how does the CMTS know which cable modems have data to send in the first place? This is accomplished by having cable modems send mini-slot-request frames to the CMTS during a special set of interval mini-slots that are dedicated for this purpose. These mini-slot-request frames are transmitted in a random access manner and so may collide with each other. A cable modem can neither sense whether the upstream channel is busy nor detect collisions. Instead, the cable modem infers that its mini-slot-request frame experienced a collision if it does not receive a response to the requested allocation in the next downstream control message. When a collision is inferred, a cable modem uses binary exponential backoff to defer the retransmission of its mini-slot-request frame to a future time slot. When there is little traffic on the upstream channel, a cable modem may actually transmit data frames during slots nominally assigned for mini-slot-request frames (and thus avoid having to wait for a mini-slot assignment).</a:t>
            </a:r>
          </a:p>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93</a:t>
            </a:fld>
            <a:endParaRPr lang="en-US" dirty="0"/>
          </a:p>
        </p:txBody>
      </p:sp>
    </p:spTree>
    <p:extLst>
      <p:ext uri="{BB962C8B-B14F-4D97-AF65-F5344CB8AC3E}">
        <p14:creationId xmlns:p14="http://schemas.microsoft.com/office/powerpoint/2010/main" val="351023389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05088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Ethernet capabilities are either integrated into the motherboard chipset or implemented via a low-cost dedicated Ethernet chip. For the most part, the link layer is implemented on a chip called the </a:t>
            </a:r>
            <a:r>
              <a:rPr lang="en-US" sz="1800" b="1" dirty="0">
                <a:effectLst/>
                <a:latin typeface="TimesLTPro"/>
              </a:rPr>
              <a:t>network adapter</a:t>
            </a:r>
            <a:r>
              <a:rPr lang="en-US" sz="1800" dirty="0">
                <a:effectLst/>
                <a:latin typeface="TimesLTPro"/>
              </a:rPr>
              <a:t>, also sometimes known as a </a:t>
            </a:r>
            <a:r>
              <a:rPr lang="en-US" sz="1800" b="1" dirty="0">
                <a:effectLst/>
                <a:latin typeface="TimesLTPro"/>
              </a:rPr>
              <a:t>network interface controller (NIC)</a:t>
            </a:r>
            <a:r>
              <a:rPr lang="en-US" sz="1800" dirty="0">
                <a:effectLst/>
                <a:latin typeface="TimesLTPro"/>
              </a:rPr>
              <a:t>. The network adapter implements many link layer services including framing, link access, error detection, and so on. Thus, much of a link-layer controller’s functionality is implemented in hardware. For example, Intel’s 700 series adapters [Intel 2020] implements the Ethernet protocols we’ll study in Section 6.5; the Atheros AR5006 [Atheros 2020] controller implements the 802.11 WiFi protocols we’ll study in Chapter 7.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Figure 6.2 shows that while most of the link layer is implemented in hardware, part of the link layer is implemented in software that runs on the host’s CPU. The software components of the link layer implement higher-level link-layer functionality such as assembling link-layer addressing information and activating the controller hardware. On the receiving side, link-layer software responds to con- troller interrupts (for example, due to the receipt of one or more frames), handling error conditions and passing a datagram up to the network layer. Thus, the link layer is a combination of hardware and software </a:t>
            </a:r>
            <a:endParaRPr lang="en-US" dirty="0">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endParaRPr>
          </a:p>
          <a:p>
            <a:endParaRPr lang="en-US" dirty="0"/>
          </a:p>
        </p:txBody>
      </p:sp>
      <p:sp>
        <p:nvSpPr>
          <p:cNvPr id="5" name="Slide Number Placeholder 4">
            <a:extLst>
              <a:ext uri="{FF2B5EF4-FFF2-40B4-BE49-F238E27FC236}">
                <a16:creationId xmlns:a16="http://schemas.microsoft.com/office/drawing/2014/main" id="{5FC0B56E-1933-678B-BFC9-57C5523AB02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425429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95</a:t>
            </a:fld>
            <a:endParaRPr lang="en-US" dirty="0"/>
          </a:p>
        </p:txBody>
      </p:sp>
    </p:spTree>
    <p:extLst>
      <p:ext uri="{BB962C8B-B14F-4D97-AF65-F5344CB8AC3E}">
        <p14:creationId xmlns:p14="http://schemas.microsoft.com/office/powerpoint/2010/main" val="202428902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188897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102</a:t>
            </a:fld>
            <a:endParaRPr lang="en-US" dirty="0"/>
          </a:p>
        </p:txBody>
      </p:sp>
    </p:spTree>
    <p:extLst>
      <p:ext uri="{BB962C8B-B14F-4D97-AF65-F5344CB8AC3E}">
        <p14:creationId xmlns:p14="http://schemas.microsoft.com/office/powerpoint/2010/main" val="363073029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103</a:t>
            </a:fld>
            <a:endParaRPr lang="en-US" dirty="0"/>
          </a:p>
        </p:txBody>
      </p:sp>
    </p:spTree>
    <p:extLst>
      <p:ext uri="{BB962C8B-B14F-4D97-AF65-F5344CB8AC3E}">
        <p14:creationId xmlns:p14="http://schemas.microsoft.com/office/powerpoint/2010/main" val="428885732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642802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7295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819397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162880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394203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4059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normale Folie">
    <p:spTree>
      <p:nvGrpSpPr>
        <p:cNvPr id="1" name=""/>
        <p:cNvGrpSpPr/>
        <p:nvPr/>
      </p:nvGrpSpPr>
      <p:grpSpPr>
        <a:xfrm>
          <a:off x="0" y="0"/>
          <a:ext cx="0" cy="0"/>
          <a:chOff x="0" y="0"/>
          <a:chExt cx="0" cy="0"/>
        </a:xfrm>
      </p:grpSpPr>
      <p:pic>
        <p:nvPicPr>
          <p:cNvPr id="4" name="Grafik 6" descr="https://encrypted-tbn2.gstatic.com/images?q=tbn:ANd9GcTylCBzcOgYjknqJ2MnQpeuVNZGUpmxVNrM_i7Fq3gD7kk4p0hAegugHfs"/>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308168" y="47625"/>
            <a:ext cx="1767417" cy="57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rafik 7"/>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43934" y="315914"/>
            <a:ext cx="1248833"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el 1"/>
          <p:cNvSpPr>
            <a:spLocks noGrp="1"/>
          </p:cNvSpPr>
          <p:nvPr>
            <p:ph type="title"/>
          </p:nvPr>
        </p:nvSpPr>
        <p:spPr>
          <a:xfrm>
            <a:off x="1578640" y="115887"/>
            <a:ext cx="8707993" cy="865187"/>
          </a:xfrm>
        </p:spPr>
        <p:txBody>
          <a:bodyPr/>
          <a:lstStyle>
            <a:lvl1pPr>
              <a:defRPr sz="2400"/>
            </a:lvl1pPr>
          </a:lstStyle>
          <a:p>
            <a:r>
              <a:rPr lang="de-DE" noProof="0" dirty="0"/>
              <a:t>Titelmasterformat durch Klicken bearbeiten</a:t>
            </a:r>
          </a:p>
        </p:txBody>
      </p:sp>
      <p:sp>
        <p:nvSpPr>
          <p:cNvPr id="3" name="Inhaltsplatzhalter 2"/>
          <p:cNvSpPr>
            <a:spLocks noGrp="1"/>
          </p:cNvSpPr>
          <p:nvPr>
            <p:ph idx="1"/>
          </p:nvPr>
        </p:nvSpPr>
        <p:spPr>
          <a:xfrm>
            <a:off x="1047715" y="1268413"/>
            <a:ext cx="10041501" cy="4857750"/>
          </a:xfrm>
        </p:spPr>
        <p:txBody>
          <a:bodyPr/>
          <a:lstStyle>
            <a:lvl1pPr>
              <a:defRPr>
                <a:latin typeface="Tahoma" pitchFamily="34" charset="0"/>
                <a:ea typeface="Tahoma" pitchFamily="34" charset="0"/>
                <a:cs typeface="Tahoma" pitchFamily="34" charset="0"/>
              </a:defRPr>
            </a:lvl1pPr>
            <a:lvl2pPr>
              <a:defRPr>
                <a:latin typeface="Tahoma" pitchFamily="34" charset="0"/>
                <a:ea typeface="Tahoma" pitchFamily="34" charset="0"/>
                <a:cs typeface="Tahoma" pitchFamily="34" charset="0"/>
              </a:defRPr>
            </a:lvl2pPr>
            <a:lvl3pPr>
              <a:defRPr>
                <a:latin typeface="Tahoma" pitchFamily="34" charset="0"/>
                <a:ea typeface="Tahoma" pitchFamily="34" charset="0"/>
                <a:cs typeface="Tahoma" pitchFamily="34" charset="0"/>
              </a:defRPr>
            </a:lvl3pPr>
            <a:lvl4pPr>
              <a:defRPr>
                <a:latin typeface="Tahoma" pitchFamily="34" charset="0"/>
                <a:ea typeface="Tahoma" pitchFamily="34" charset="0"/>
                <a:cs typeface="Tahoma" pitchFamily="34" charset="0"/>
              </a:defRPr>
            </a:lvl4pPr>
            <a:lvl5pPr>
              <a:defRPr>
                <a:latin typeface="Tahoma" pitchFamily="34" charset="0"/>
                <a:ea typeface="Tahoma" pitchFamily="34" charset="0"/>
                <a:cs typeface="Tahoma" pitchFamily="34" charset="0"/>
              </a:defRPr>
            </a:lvl5pPr>
          </a:lstStyle>
          <a:p>
            <a:pPr lvl="0"/>
            <a:r>
              <a:rPr lang="de-DE" noProof="0" dirty="0"/>
              <a:t>Textmasterformate durch Klicken bearbeiten</a:t>
            </a:r>
          </a:p>
          <a:p>
            <a:pPr lvl="1"/>
            <a:r>
              <a:rPr lang="de-DE" noProof="0" dirty="0"/>
              <a:t>Zweite Ebene</a:t>
            </a:r>
          </a:p>
          <a:p>
            <a:pPr lvl="2"/>
            <a:r>
              <a:rPr lang="de-DE" noProof="0" dirty="0"/>
              <a:t>Dritte Ebene</a:t>
            </a:r>
          </a:p>
          <a:p>
            <a:pPr lvl="3"/>
            <a:r>
              <a:rPr lang="de-DE" noProof="0" dirty="0"/>
              <a:t>Vierte Ebene</a:t>
            </a:r>
          </a:p>
          <a:p>
            <a:pPr lvl="4"/>
            <a:r>
              <a:rPr lang="de-DE" noProof="0" dirty="0"/>
              <a:t>Fünfte Ebene</a:t>
            </a:r>
          </a:p>
        </p:txBody>
      </p:sp>
      <p:sp>
        <p:nvSpPr>
          <p:cNvPr id="6" name="Datumsplatzhalter 9"/>
          <p:cNvSpPr>
            <a:spLocks noGrp="1"/>
          </p:cNvSpPr>
          <p:nvPr>
            <p:ph type="dt" sz="half" idx="10"/>
          </p:nvPr>
        </p:nvSpPr>
        <p:spPr/>
        <p:txBody>
          <a:bodyPr/>
          <a:lstStyle>
            <a:lvl1pPr>
              <a:defRPr>
                <a:solidFill>
                  <a:srgbClr val="000000">
                    <a:tint val="75000"/>
                  </a:srgbClr>
                </a:solidFill>
              </a:defRPr>
            </a:lvl1pPr>
          </a:lstStyle>
          <a:p>
            <a:pPr>
              <a:defRPr/>
            </a:pPr>
            <a:endParaRPr lang="de-DE"/>
          </a:p>
        </p:txBody>
      </p:sp>
      <p:sp>
        <p:nvSpPr>
          <p:cNvPr id="7" name="Fußzeilenplatzhalter 10"/>
          <p:cNvSpPr>
            <a:spLocks noGrp="1"/>
          </p:cNvSpPr>
          <p:nvPr>
            <p:ph type="ftr" sz="quarter" idx="11"/>
          </p:nvPr>
        </p:nvSpPr>
        <p:spPr>
          <a:xfrm>
            <a:off x="1877485" y="6356351"/>
            <a:ext cx="8155516" cy="365125"/>
          </a:xfrm>
        </p:spPr>
        <p:txBody>
          <a:bodyPr/>
          <a:lstStyle>
            <a:lvl1pPr algn="l">
              <a:defRPr>
                <a:solidFill>
                  <a:srgbClr val="000000">
                    <a:tint val="75000"/>
                  </a:srgbClr>
                </a:solidFill>
              </a:defRPr>
            </a:lvl1pPr>
          </a:lstStyle>
          <a:p>
            <a:pPr>
              <a:defRPr/>
            </a:pPr>
            <a:r>
              <a:rPr lang="de-DE"/>
              <a:t>Dr. Abdalkarim Awad</a:t>
            </a:r>
            <a:endParaRPr lang="de-DE" dirty="0"/>
          </a:p>
        </p:txBody>
      </p:sp>
      <p:sp>
        <p:nvSpPr>
          <p:cNvPr id="8" name="Foliennummernplatzhalter 11"/>
          <p:cNvSpPr>
            <a:spLocks noGrp="1"/>
          </p:cNvSpPr>
          <p:nvPr>
            <p:ph type="sldNum" sz="quarter" idx="12"/>
          </p:nvPr>
        </p:nvSpPr>
        <p:spPr/>
        <p:txBody>
          <a:bodyPr/>
          <a:lstStyle>
            <a:lvl1pPr>
              <a:defRPr>
                <a:solidFill>
                  <a:srgbClr val="000000">
                    <a:tint val="75000"/>
                  </a:srgbClr>
                </a:solidFill>
              </a:defRPr>
            </a:lvl1pPr>
          </a:lstStyle>
          <a:p>
            <a:pPr>
              <a:defRPr/>
            </a:pPr>
            <a:fld id="{5DD70B45-2A59-4B31-A95B-973376CEC1B8}" type="slidenum">
              <a:rPr lang="de-DE"/>
              <a:pPr>
                <a:defRPr/>
              </a:pPr>
              <a:t>‹#›</a:t>
            </a:fld>
            <a:endParaRPr lang="de-DE"/>
          </a:p>
        </p:txBody>
      </p:sp>
    </p:spTree>
    <p:extLst>
      <p:ext uri="{BB962C8B-B14F-4D97-AF65-F5344CB8AC3E}">
        <p14:creationId xmlns:p14="http://schemas.microsoft.com/office/powerpoint/2010/main" val="2962117060"/>
      </p:ext>
    </p:extLst>
  </p:cSld>
  <p:clrMapOvr>
    <a:masterClrMapping/>
  </p:clrMapOvr>
  <p:transition spd="slow"/>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atin typeface="+mj-lt"/>
              </a:defRPr>
            </a:lvl1pPr>
          </a:lstStyle>
          <a:p>
            <a:r>
              <a:rPr lang="de-DE" dirty="0"/>
              <a:t>Titelmasterformat durch Klicken bearbeiten</a:t>
            </a:r>
          </a:p>
        </p:txBody>
      </p:sp>
      <p:sp>
        <p:nvSpPr>
          <p:cNvPr id="3" name="Inhaltsplatzhalter 2"/>
          <p:cNvSpPr>
            <a:spLocks noGrp="1"/>
          </p:cNvSpPr>
          <p:nvPr>
            <p:ph idx="1"/>
          </p:nvPr>
        </p:nvSpPr>
        <p:spPr/>
        <p:txBody>
          <a:bodyPr/>
          <a:lstStyle>
            <a:lvl1pPr>
              <a:defRPr>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4" name="Rectangle 5"/>
          <p:cNvSpPr>
            <a:spLocks noGrp="1" noChangeArrowheads="1"/>
          </p:cNvSpPr>
          <p:nvPr>
            <p:ph type="ftr" sz="quarter" idx="10"/>
          </p:nvPr>
        </p:nvSpPr>
        <p:spPr/>
        <p:txBody>
          <a:bodyPr/>
          <a:lstStyle>
            <a:lvl1pPr>
              <a:defRPr dirty="0">
                <a:latin typeface="+mj-lt"/>
              </a:defRPr>
            </a:lvl1pPr>
          </a:lstStyle>
          <a:p>
            <a:pPr>
              <a:defRPr/>
            </a:pPr>
            <a:r>
              <a:rPr lang="de-DE"/>
              <a:t>Rechnerkommunikation, Sicherungsschicht</a:t>
            </a:r>
          </a:p>
        </p:txBody>
      </p:sp>
      <p:sp>
        <p:nvSpPr>
          <p:cNvPr id="5" name="Rectangle 6"/>
          <p:cNvSpPr>
            <a:spLocks noGrp="1" noChangeArrowheads="1"/>
          </p:cNvSpPr>
          <p:nvPr>
            <p:ph type="sldNum" sz="quarter" idx="11"/>
          </p:nvPr>
        </p:nvSpPr>
        <p:spPr/>
        <p:txBody>
          <a:bodyPr/>
          <a:lstStyle>
            <a:lvl1pPr>
              <a:defRPr>
                <a:latin typeface="+mj-lt"/>
              </a:defRPr>
            </a:lvl1pPr>
          </a:lstStyle>
          <a:p>
            <a:pPr>
              <a:defRPr/>
            </a:pPr>
            <a:fld id="{367B7004-E166-4644-BB58-622B12B930DE}" type="slidenum">
              <a:rPr lang="de-DE" smtClean="0"/>
              <a:pPr>
                <a:defRPr/>
              </a:pPr>
              <a:t>‹#›</a:t>
            </a:fld>
            <a:endParaRPr lang="de-DE" dirty="0"/>
          </a:p>
        </p:txBody>
      </p:sp>
    </p:spTree>
    <p:extLst>
      <p:ext uri="{BB962C8B-B14F-4D97-AF65-F5344CB8AC3E}">
        <p14:creationId xmlns:p14="http://schemas.microsoft.com/office/powerpoint/2010/main" val="3973672195"/>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543978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401484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theme" Target="../theme/theme2.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7" r:id="rId5"/>
    <p:sldLayoutId id="2147483664" r:id="rId6"/>
    <p:sldLayoutId id="2147483665"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4121640350"/>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9.xml"/><Relationship Id="rId1" Type="http://schemas.openxmlformats.org/officeDocument/2006/relationships/slideLayout" Target="../slideLayouts/slideLayout10.xml"/><Relationship Id="rId5" Type="http://schemas.openxmlformats.org/officeDocument/2006/relationships/image" Target="../media/image37.jpeg"/><Relationship Id="rId4" Type="http://schemas.openxmlformats.org/officeDocument/2006/relationships/image" Target="../media/image36.png"/></Relationships>
</file>

<file path=ppt/slides/_rels/slide10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2.xml"/><Relationship Id="rId1" Type="http://schemas.openxmlformats.org/officeDocument/2006/relationships/slideLayout" Target="../slideLayouts/slideLayout4.xml"/><Relationship Id="rId4" Type="http://schemas.openxmlformats.org/officeDocument/2006/relationships/image" Target="../media/image11.png"/></Relationships>
</file>

<file path=ppt/slides/_rels/slide10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3.xml"/><Relationship Id="rId1" Type="http://schemas.openxmlformats.org/officeDocument/2006/relationships/slideLayout" Target="../slideLayouts/slideLayout4.xml"/><Relationship Id="rId5" Type="http://schemas.openxmlformats.org/officeDocument/2006/relationships/image" Target="../media/image66.png"/><Relationship Id="rId4" Type="http://schemas.openxmlformats.org/officeDocument/2006/relationships/image" Target="../media/image11.pn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hyperlink" Target="http://gaia.cs.umass.edu/kurose_ross/interactive/" TargetMode="Externa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hyperlink" Target="http://gaia.cs.umass.edu/kurose_ross/interactive/" TargetMode="External"/><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2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6.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3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3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0.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3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2.xml"/><Relationship Id="rId1" Type="http://schemas.openxmlformats.org/officeDocument/2006/relationships/slideLayout" Target="../slideLayouts/slideLayout3.xml"/><Relationship Id="rId5" Type="http://schemas.openxmlformats.org/officeDocument/2006/relationships/image" Target="../media/image42.png"/><Relationship Id="rId4" Type="http://schemas.openxmlformats.org/officeDocument/2006/relationships/image" Target="../media/image41.png"/></Relationships>
</file>

<file path=ppt/slides/_rels/slide3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4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1.xml"/><Relationship Id="rId1" Type="http://schemas.openxmlformats.org/officeDocument/2006/relationships/slideLayout" Target="../slideLayouts/slideLayout3.xml"/><Relationship Id="rId5" Type="http://schemas.openxmlformats.org/officeDocument/2006/relationships/image" Target="../media/image43.png"/><Relationship Id="rId4" Type="http://schemas.openxmlformats.org/officeDocument/2006/relationships/image" Target="../media/image39.png"/></Relationships>
</file>

<file path=ppt/slides/_rels/slide4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2.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4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3.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5.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4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6.xml"/><Relationship Id="rId1" Type="http://schemas.openxmlformats.org/officeDocument/2006/relationships/slideLayout" Target="../slideLayouts/slideLayout3.xml"/><Relationship Id="rId4" Type="http://schemas.openxmlformats.org/officeDocument/2006/relationships/image" Target="../media/image45.png"/></Relationships>
</file>

<file path=ppt/slides/_rels/slide5.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notesSlide" Target="../notesSlides/notesSlide5.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10.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23" Type="http://schemas.openxmlformats.org/officeDocument/2006/relationships/image" Target="../media/image25.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 Id="rId22" Type="http://schemas.openxmlformats.org/officeDocument/2006/relationships/image" Target="../media/image24.png"/></Relationships>
</file>

<file path=ppt/slides/_rels/slide5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7.xml"/><Relationship Id="rId1" Type="http://schemas.openxmlformats.org/officeDocument/2006/relationships/slideLayout" Target="../slideLayouts/slideLayout3.xml"/><Relationship Id="rId4" Type="http://schemas.openxmlformats.org/officeDocument/2006/relationships/image" Target="../media/image45.png"/></Relationships>
</file>

<file path=ppt/slides/_rels/slide5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5.png"/><Relationship Id="rId7"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10.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8.png"/><Relationship Id="rId9" Type="http://schemas.openxmlformats.org/officeDocument/2006/relationships/image" Target="../media/image18.png"/></Relationships>
</file>

<file path=ppt/slides/_rels/slide6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6.gif"/><Relationship Id="rId7" Type="http://schemas.openxmlformats.org/officeDocument/2006/relationships/image" Target="../media/image8.png"/><Relationship Id="rId12" Type="http://schemas.openxmlformats.org/officeDocument/2006/relationships/image" Target="../media/image11.png"/><Relationship Id="rId2" Type="http://schemas.openxmlformats.org/officeDocument/2006/relationships/notesSlide" Target="../notesSlides/notesSlide58.xml"/><Relationship Id="rId1" Type="http://schemas.openxmlformats.org/officeDocument/2006/relationships/slideLayout" Target="../slideLayouts/slideLayout3.xml"/><Relationship Id="rId6" Type="http://schemas.openxmlformats.org/officeDocument/2006/relationships/image" Target="../media/image23.png"/><Relationship Id="rId11" Type="http://schemas.openxmlformats.org/officeDocument/2006/relationships/image" Target="../media/image10.png"/><Relationship Id="rId5" Type="http://schemas.openxmlformats.org/officeDocument/2006/relationships/image" Target="../media/image48.png"/><Relationship Id="rId10" Type="http://schemas.openxmlformats.org/officeDocument/2006/relationships/image" Target="../media/image13.png"/><Relationship Id="rId4" Type="http://schemas.openxmlformats.org/officeDocument/2006/relationships/image" Target="../media/image47.jpeg"/><Relationship Id="rId9" Type="http://schemas.openxmlformats.org/officeDocument/2006/relationships/image" Target="../media/image24.pn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image" Target="../media/image26.png"/><Relationship Id="rId1" Type="http://schemas.openxmlformats.org/officeDocument/2006/relationships/slideLayout" Target="../slideLayouts/slideLayout10.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51.jpe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4.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7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75.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4.png"/><Relationship Id="rId7"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10.xml"/><Relationship Id="rId6" Type="http://schemas.openxmlformats.org/officeDocument/2006/relationships/image" Target="../media/image11.png"/><Relationship Id="rId11" Type="http://schemas.openxmlformats.org/officeDocument/2006/relationships/image" Target="../media/image34.png"/><Relationship Id="rId5" Type="http://schemas.openxmlformats.org/officeDocument/2006/relationships/image" Target="../media/image10.png"/><Relationship Id="rId10" Type="http://schemas.openxmlformats.org/officeDocument/2006/relationships/image" Target="../media/image33.png"/><Relationship Id="rId4" Type="http://schemas.openxmlformats.org/officeDocument/2006/relationships/image" Target="../media/image13.png"/><Relationship Id="rId9" Type="http://schemas.openxmlformats.org/officeDocument/2006/relationships/image" Target="../media/image8.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78.xml"/><Relationship Id="rId1" Type="http://schemas.openxmlformats.org/officeDocument/2006/relationships/slideLayout" Target="../slideLayouts/slideLayout3.xml"/><Relationship Id="rId4" Type="http://schemas.openxmlformats.org/officeDocument/2006/relationships/image" Target="../media/image54.wmf"/></Relationships>
</file>

<file path=ppt/slides/_rels/slide8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9.xml"/><Relationship Id="rId1" Type="http://schemas.openxmlformats.org/officeDocument/2006/relationships/slideLayout" Target="../slideLayouts/slideLayout2.xml"/><Relationship Id="rId4" Type="http://schemas.openxmlformats.org/officeDocument/2006/relationships/image" Target="../media/image56.png"/></Relationships>
</file>

<file path=ppt/slides/_rels/slide8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0.xml"/><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84.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oleObject" Target="../embeddings/oleObject2.bin"/><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4.png"/><Relationship Id="rId7"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10.xml"/><Relationship Id="rId6" Type="http://schemas.openxmlformats.org/officeDocument/2006/relationships/image" Target="../media/image11.png"/><Relationship Id="rId11" Type="http://schemas.openxmlformats.org/officeDocument/2006/relationships/image" Target="../media/image34.png"/><Relationship Id="rId5" Type="http://schemas.openxmlformats.org/officeDocument/2006/relationships/image" Target="../media/image10.png"/><Relationship Id="rId10" Type="http://schemas.openxmlformats.org/officeDocument/2006/relationships/image" Target="../media/image33.png"/><Relationship Id="rId4" Type="http://schemas.openxmlformats.org/officeDocument/2006/relationships/image" Target="../media/image13.png"/><Relationship Id="rId9" Type="http://schemas.openxmlformats.org/officeDocument/2006/relationships/image" Target="../media/image8.png"/></Relationships>
</file>

<file path=ppt/slides/_rels/slide9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62.png"/><Relationship Id="rId1" Type="http://schemas.openxmlformats.org/officeDocument/2006/relationships/slideLayout" Target="../slideLayouts/slideLayout3.xml"/><Relationship Id="rId6" Type="http://schemas.openxmlformats.org/officeDocument/2006/relationships/image" Target="../media/image63.emf"/><Relationship Id="rId5" Type="http://schemas.openxmlformats.org/officeDocument/2006/relationships/image" Target="../media/image34.png"/><Relationship Id="rId4" Type="http://schemas.openxmlformats.org/officeDocument/2006/relationships/image" Target="../media/image33.png"/></Relationships>
</file>

<file path=ppt/slides/_rels/slide93.xml.rels><?xml version="1.0" encoding="UTF-8" standalone="yes"?>
<Relationships xmlns="http://schemas.openxmlformats.org/package/2006/relationships"><Relationship Id="rId3" Type="http://schemas.openxmlformats.org/officeDocument/2006/relationships/image" Target="../media/image64.emf"/><Relationship Id="rId2" Type="http://schemas.openxmlformats.org/officeDocument/2006/relationships/notesSlide" Target="../notesSlides/notesSlide88.xml"/><Relationship Id="rId1" Type="http://schemas.openxmlformats.org/officeDocument/2006/relationships/slideLayout" Target="../slideLayouts/slideLayout3.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63.emf"/></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5.png"/><Relationship Id="rId1" Type="http://schemas.openxmlformats.org/officeDocument/2006/relationships/slideLayout" Target="../slideLayouts/slideLayout4.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11.png"/></Relationships>
</file>

<file path=ppt/slides/_rels/slide9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4.xml"/><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5400" b="1" dirty="0">
                <a:solidFill>
                  <a:srgbClr val="000099"/>
                </a:solidFill>
                <a:latin typeface="+mj-lt"/>
              </a:rPr>
              <a:t>Chapter 6</a:t>
            </a:r>
            <a:br>
              <a:rPr lang="en-US" altLang="en-US" sz="6000" b="1" dirty="0">
                <a:solidFill>
                  <a:srgbClr val="000099"/>
                </a:solidFill>
                <a:latin typeface="+mj-lt"/>
              </a:rPr>
            </a:br>
            <a:r>
              <a:rPr lang="en-US" altLang="en-US" sz="5400" b="1" dirty="0">
                <a:solidFill>
                  <a:srgbClr val="000099"/>
                </a:solidFill>
                <a:latin typeface="+mj-lt"/>
              </a:rPr>
              <a:t>The Link Layer </a:t>
            </a:r>
          </a:p>
          <a:p>
            <a:pPr>
              <a:lnSpc>
                <a:spcPct val="85000"/>
              </a:lnSpc>
            </a:pPr>
            <a:r>
              <a:rPr lang="en-US" altLang="en-US" sz="5400" b="1" dirty="0">
                <a:solidFill>
                  <a:srgbClr val="000099"/>
                </a:solidFill>
                <a:latin typeface="+mj-lt"/>
              </a:rPr>
              <a:t>and LANs</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1996-2023</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a:effectLst>
            <a:outerShdw blurRad="50800" dist="38100" dir="18900000" algn="bl" rotWithShape="0">
              <a:prstClr val="black">
                <a:alpha val="40000"/>
              </a:prstClr>
            </a:outerShdw>
          </a:effectLst>
        </p:spPr>
      </p:pic>
    </p:spTree>
    <p:extLst>
      <p:ext uri="{BB962C8B-B14F-4D97-AF65-F5344CB8AC3E}">
        <p14:creationId xmlns:p14="http://schemas.microsoft.com/office/powerpoint/2010/main" val="2314825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0936" y="362678"/>
            <a:ext cx="10515600" cy="894622"/>
          </a:xfrm>
        </p:spPr>
        <p:txBody>
          <a:bodyPr>
            <a:normAutofit/>
          </a:bodyPr>
          <a:lstStyle/>
          <a:p>
            <a:r>
              <a:rPr lang="en-US" altLang="en-US" sz="4800" dirty="0">
                <a:cs typeface="Calibri" panose="020F0502020204030204" pitchFamily="34" charset="0"/>
              </a:rPr>
              <a:t>Host link-layer implementation</a:t>
            </a:r>
            <a:endParaRPr lang="en-US" sz="4800" dirty="0"/>
          </a:p>
        </p:txBody>
      </p:sp>
      <p:sp>
        <p:nvSpPr>
          <p:cNvPr id="259" name="Rectangle 3">
            <a:extLst>
              <a:ext uri="{FF2B5EF4-FFF2-40B4-BE49-F238E27FC236}">
                <a16:creationId xmlns:a16="http://schemas.microsoft.com/office/drawing/2014/main" id="{A48F2D8E-D82E-0A4C-8783-B2F84E2BA4F6}"/>
              </a:ext>
            </a:extLst>
          </p:cNvPr>
          <p:cNvSpPr txBox="1">
            <a:spLocks noChangeArrowheads="1"/>
          </p:cNvSpPr>
          <p:nvPr/>
        </p:nvSpPr>
        <p:spPr>
          <a:xfrm>
            <a:off x="943030" y="1692296"/>
            <a:ext cx="6185557" cy="46593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 each-and-every host</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link layer implemented on-chip or in network interface card (NIC) </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implements link, physical layer</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attaches into host’s system buses</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combination of hardware, software, firmware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39" name="Freeform 92">
            <a:extLst>
              <a:ext uri="{FF2B5EF4-FFF2-40B4-BE49-F238E27FC236}">
                <a16:creationId xmlns:a16="http://schemas.microsoft.com/office/drawing/2014/main" id="{E4A9915D-6AEE-C449-9BB3-5A3FF82FE7DA}"/>
              </a:ext>
            </a:extLst>
          </p:cNvPr>
          <p:cNvSpPr>
            <a:spLocks/>
          </p:cNvSpPr>
          <p:nvPr/>
        </p:nvSpPr>
        <p:spPr bwMode="auto">
          <a:xfrm>
            <a:off x="8482590" y="5121168"/>
            <a:ext cx="2308225" cy="797490"/>
          </a:xfrm>
          <a:custGeom>
            <a:avLst/>
            <a:gdLst>
              <a:gd name="T0" fmla="*/ 0 w 1454"/>
              <a:gd name="T1" fmla="*/ 2743200 h 1908"/>
              <a:gd name="T2" fmla="*/ 31750 w 1454"/>
              <a:gd name="T3" fmla="*/ 2668588 h 1908"/>
              <a:gd name="T4" fmla="*/ 446088 w 1454"/>
              <a:gd name="T5" fmla="*/ 0 h 1908"/>
              <a:gd name="T6" fmla="*/ 1978025 w 1454"/>
              <a:gd name="T7" fmla="*/ 477838 h 1908"/>
              <a:gd name="T8" fmla="*/ 2308225 w 1454"/>
              <a:gd name="T9" fmla="*/ 2370138 h 1908"/>
              <a:gd name="T10" fmla="*/ 393700 w 1454"/>
              <a:gd name="T11" fmla="*/ 3028950 h 1908"/>
              <a:gd name="T12" fmla="*/ 0 w 1454"/>
              <a:gd name="T13" fmla="*/ 2743200 h 1908"/>
              <a:gd name="T14" fmla="*/ 0 60000 65536"/>
              <a:gd name="T15" fmla="*/ 0 60000 65536"/>
              <a:gd name="T16" fmla="*/ 0 60000 65536"/>
              <a:gd name="T17" fmla="*/ 0 60000 65536"/>
              <a:gd name="T18" fmla="*/ 0 60000 65536"/>
              <a:gd name="T19" fmla="*/ 0 60000 65536"/>
              <a:gd name="T20" fmla="*/ 0 60000 65536"/>
              <a:gd name="connsiteX0" fmla="*/ 0 w 10000"/>
              <a:gd name="connsiteY0" fmla="*/ 7479 h 8422"/>
              <a:gd name="connsiteX1" fmla="*/ 138 w 10000"/>
              <a:gd name="connsiteY1" fmla="*/ 7232 h 8422"/>
              <a:gd name="connsiteX2" fmla="*/ 1933 w 10000"/>
              <a:gd name="connsiteY2" fmla="*/ 6289 h 8422"/>
              <a:gd name="connsiteX3" fmla="*/ 8569 w 10000"/>
              <a:gd name="connsiteY3" fmla="*/ 0 h 8422"/>
              <a:gd name="connsiteX4" fmla="*/ 10000 w 10000"/>
              <a:gd name="connsiteY4" fmla="*/ 6247 h 8422"/>
              <a:gd name="connsiteX5" fmla="*/ 1706 w 10000"/>
              <a:gd name="connsiteY5" fmla="*/ 8422 h 8422"/>
              <a:gd name="connsiteX6" fmla="*/ 0 w 10000"/>
              <a:gd name="connsiteY6" fmla="*/ 7479 h 8422"/>
              <a:gd name="connsiteX0" fmla="*/ 0 w 10000"/>
              <a:gd name="connsiteY0" fmla="*/ 1463 h 2583"/>
              <a:gd name="connsiteX1" fmla="*/ 138 w 10000"/>
              <a:gd name="connsiteY1" fmla="*/ 1170 h 2583"/>
              <a:gd name="connsiteX2" fmla="*/ 1933 w 10000"/>
              <a:gd name="connsiteY2" fmla="*/ 50 h 2583"/>
              <a:gd name="connsiteX3" fmla="*/ 6408 w 10000"/>
              <a:gd name="connsiteY3" fmla="*/ 241 h 2583"/>
              <a:gd name="connsiteX4" fmla="*/ 10000 w 10000"/>
              <a:gd name="connsiteY4" fmla="*/ 0 h 2583"/>
              <a:gd name="connsiteX5" fmla="*/ 1706 w 10000"/>
              <a:gd name="connsiteY5" fmla="*/ 2583 h 2583"/>
              <a:gd name="connsiteX6" fmla="*/ 0 w 10000"/>
              <a:gd name="connsiteY6" fmla="*/ 1463 h 2583"/>
              <a:gd name="connsiteX0" fmla="*/ 0 w 10000"/>
              <a:gd name="connsiteY0" fmla="*/ 5664 h 14626"/>
              <a:gd name="connsiteX1" fmla="*/ 138 w 10000"/>
              <a:gd name="connsiteY1" fmla="*/ 4530 h 14626"/>
              <a:gd name="connsiteX2" fmla="*/ 1933 w 10000"/>
              <a:gd name="connsiteY2" fmla="*/ 194 h 14626"/>
              <a:gd name="connsiteX3" fmla="*/ 6408 w 10000"/>
              <a:gd name="connsiteY3" fmla="*/ 933 h 14626"/>
              <a:gd name="connsiteX4" fmla="*/ 10000 w 10000"/>
              <a:gd name="connsiteY4" fmla="*/ 0 h 14626"/>
              <a:gd name="connsiteX5" fmla="*/ 1526 w 10000"/>
              <a:gd name="connsiteY5" fmla="*/ 14626 h 14626"/>
              <a:gd name="connsiteX6" fmla="*/ 0 w 10000"/>
              <a:gd name="connsiteY6" fmla="*/ 5664 h 14626"/>
              <a:gd name="connsiteX0" fmla="*/ 0 w 10000"/>
              <a:gd name="connsiteY0" fmla="*/ 5664 h 12103"/>
              <a:gd name="connsiteX1" fmla="*/ 138 w 10000"/>
              <a:gd name="connsiteY1" fmla="*/ 4530 h 12103"/>
              <a:gd name="connsiteX2" fmla="*/ 1933 w 10000"/>
              <a:gd name="connsiteY2" fmla="*/ 194 h 12103"/>
              <a:gd name="connsiteX3" fmla="*/ 6408 w 10000"/>
              <a:gd name="connsiteY3" fmla="*/ 933 h 12103"/>
              <a:gd name="connsiteX4" fmla="*/ 10000 w 10000"/>
              <a:gd name="connsiteY4" fmla="*/ 0 h 12103"/>
              <a:gd name="connsiteX5" fmla="*/ 1286 w 10000"/>
              <a:gd name="connsiteY5" fmla="*/ 12103 h 12103"/>
              <a:gd name="connsiteX6" fmla="*/ 0 w 10000"/>
              <a:gd name="connsiteY6" fmla="*/ 5664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2103">
                <a:moveTo>
                  <a:pt x="0" y="5664"/>
                </a:moveTo>
                <a:cubicBezTo>
                  <a:pt x="103" y="4603"/>
                  <a:pt x="28" y="4917"/>
                  <a:pt x="138" y="4530"/>
                </a:cubicBezTo>
                <a:lnTo>
                  <a:pt x="1933" y="194"/>
                </a:lnTo>
                <a:lnTo>
                  <a:pt x="6408" y="933"/>
                </a:lnTo>
                <a:lnTo>
                  <a:pt x="10000" y="0"/>
                </a:lnTo>
                <a:lnTo>
                  <a:pt x="1286" y="12103"/>
                </a:lnTo>
                <a:lnTo>
                  <a:pt x="0" y="5664"/>
                </a:lnTo>
                <a:close/>
              </a:path>
            </a:pathLst>
          </a:custGeom>
          <a:gradFill rotWithShape="1">
            <a:gsLst>
              <a:gs pos="0">
                <a:schemeClr val="bg1"/>
              </a:gs>
              <a:gs pos="100000">
                <a:schemeClr val="bg1">
                  <a:lumMod val="85000"/>
                </a:schemeClr>
              </a:gs>
            </a:gsLst>
            <a:lin ang="189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8955665" y="2749550"/>
            <a:ext cx="1836737"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9404927" y="4687887"/>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9404927" y="410051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9360720" y="4697412"/>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9457315" y="3619500"/>
            <a:ext cx="200025"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9322377" y="3792537"/>
            <a:ext cx="13589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9717665" y="3800475"/>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9211252" y="3101975"/>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10030402" y="310356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9514465" y="3622675"/>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10387590" y="3624262"/>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2" name="Text Box 54">
            <a:extLst>
              <a:ext uri="{FF2B5EF4-FFF2-40B4-BE49-F238E27FC236}">
                <a16:creationId xmlns:a16="http://schemas.microsoft.com/office/drawing/2014/main" id="{2B134A77-7C20-734B-9A65-D56BD3B34127}"/>
              </a:ext>
            </a:extLst>
          </p:cNvPr>
          <p:cNvSpPr txBox="1">
            <a:spLocks noChangeArrowheads="1"/>
          </p:cNvSpPr>
          <p:nvPr/>
        </p:nvSpPr>
        <p:spPr bwMode="auto">
          <a:xfrm>
            <a:off x="10835265" y="3921125"/>
            <a:ext cx="103838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host bus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(e.g., PCI)</a:t>
            </a: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a:off x="9730365" y="4408487"/>
            <a:ext cx="3944" cy="340991"/>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4" name="Line 56">
            <a:extLst>
              <a:ext uri="{FF2B5EF4-FFF2-40B4-BE49-F238E27FC236}">
                <a16:creationId xmlns:a16="http://schemas.microsoft.com/office/drawing/2014/main" id="{52214380-92AB-E048-BEDD-B0110B2E837D}"/>
              </a:ext>
            </a:extLst>
          </p:cNvPr>
          <p:cNvSpPr>
            <a:spLocks noChangeShapeType="1"/>
          </p:cNvSpPr>
          <p:nvPr/>
        </p:nvSpPr>
        <p:spPr bwMode="auto">
          <a:xfrm>
            <a:off x="9719463" y="4992686"/>
            <a:ext cx="0" cy="366713"/>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5" name="Line 57">
            <a:extLst>
              <a:ext uri="{FF2B5EF4-FFF2-40B4-BE49-F238E27FC236}">
                <a16:creationId xmlns:a16="http://schemas.microsoft.com/office/drawing/2014/main" id="{DF140DC0-F2C1-704D-A310-3786A5A5C84E}"/>
              </a:ext>
            </a:extLst>
          </p:cNvPr>
          <p:cNvSpPr>
            <a:spLocks noChangeShapeType="1"/>
          </p:cNvSpPr>
          <p:nvPr/>
        </p:nvSpPr>
        <p:spPr bwMode="auto">
          <a:xfrm flipH="1" flipV="1">
            <a:off x="10513002" y="3797300"/>
            <a:ext cx="382588" cy="2682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6" name="Text Box 58">
            <a:extLst>
              <a:ext uri="{FF2B5EF4-FFF2-40B4-BE49-F238E27FC236}">
                <a16:creationId xmlns:a16="http://schemas.microsoft.com/office/drawing/2014/main" id="{8134E125-6FFA-2245-A695-F469578E2397}"/>
              </a:ext>
            </a:extLst>
          </p:cNvPr>
          <p:cNvSpPr txBox="1">
            <a:spLocks noChangeArrowheads="1"/>
          </p:cNvSpPr>
          <p:nvPr/>
        </p:nvSpPr>
        <p:spPr bwMode="auto">
          <a:xfrm>
            <a:off x="10122477" y="5491162"/>
            <a:ext cx="135325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network interface</a:t>
            </a:r>
          </a:p>
        </p:txBody>
      </p:sp>
      <p:sp>
        <p:nvSpPr>
          <p:cNvPr id="357" name="Line 59">
            <a:extLst>
              <a:ext uri="{FF2B5EF4-FFF2-40B4-BE49-F238E27FC236}">
                <a16:creationId xmlns:a16="http://schemas.microsoft.com/office/drawing/2014/main" id="{23B10271-25ED-6947-A1F2-08B5CDCE8968}"/>
              </a:ext>
            </a:extLst>
          </p:cNvPr>
          <p:cNvSpPr>
            <a:spLocks noChangeShapeType="1"/>
          </p:cNvSpPr>
          <p:nvPr/>
        </p:nvSpPr>
        <p:spPr bwMode="auto">
          <a:xfrm flipH="1" flipV="1">
            <a:off x="10330440" y="4814887"/>
            <a:ext cx="271462" cy="7508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9158625" y="4012536"/>
            <a:ext cx="1122362" cy="1082675"/>
          </a:xfrm>
          <a:prstGeom prst="rect">
            <a:avLst/>
          </a:prstGeom>
          <a:noFill/>
          <a:ln w="28575">
            <a:solidFill>
              <a:srgbClr val="FF0000"/>
            </a:solidFill>
            <a:prstDash val="sys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7926967" y="2941636"/>
            <a:ext cx="1470026" cy="2035175"/>
            <a:chOff x="2695" y="1742"/>
            <a:chExt cx="926"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393"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75"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409" name="Picture 87">
            <a:extLst>
              <a:ext uri="{FF2B5EF4-FFF2-40B4-BE49-F238E27FC236}">
                <a16:creationId xmlns:a16="http://schemas.microsoft.com/office/drawing/2014/main" id="{6B897852-0519-9143-BDE1-7222839FAB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24086" y="1396579"/>
            <a:ext cx="1143000" cy="1171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410" name="Group 89">
            <a:extLst>
              <a:ext uri="{FF2B5EF4-FFF2-40B4-BE49-F238E27FC236}">
                <a16:creationId xmlns:a16="http://schemas.microsoft.com/office/drawing/2014/main" id="{9321D1B2-41ED-6A42-B25B-B7F04C3C1339}"/>
              </a:ext>
            </a:extLst>
          </p:cNvPr>
          <p:cNvGrpSpPr>
            <a:grpSpLocks/>
          </p:cNvGrpSpPr>
          <p:nvPr/>
        </p:nvGrpSpPr>
        <p:grpSpPr bwMode="auto">
          <a:xfrm>
            <a:off x="7888865" y="5386387"/>
            <a:ext cx="1109662" cy="820449"/>
            <a:chOff x="-44" y="1473"/>
            <a:chExt cx="981" cy="1105"/>
          </a:xfrm>
        </p:grpSpPr>
        <p:pic>
          <p:nvPicPr>
            <p:cNvPr id="411" name="Picture 90" descr="desktop_computer_stylized_medium">
              <a:extLst>
                <a:ext uri="{FF2B5EF4-FFF2-40B4-BE49-F238E27FC236}">
                  <a16:creationId xmlns:a16="http://schemas.microsoft.com/office/drawing/2014/main" id="{E89A12BD-E0D6-A949-9CB5-05BA66E33D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3" name="Freeform 91">
              <a:extLst>
                <a:ext uri="{FF2B5EF4-FFF2-40B4-BE49-F238E27FC236}">
                  <a16:creationId xmlns:a16="http://schemas.microsoft.com/office/drawing/2014/main" id="{C0A77030-4BC2-C44C-AD1F-5FB48849AB1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1026" name="Picture 2" descr="Broadcom chip image">
            <a:extLst>
              <a:ext uri="{FF2B5EF4-FFF2-40B4-BE49-F238E27FC236}">
                <a16:creationId xmlns:a16="http://schemas.microsoft.com/office/drawing/2014/main" id="{33C0D5A2-E836-0E42-91D7-80B5B9B538F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90404" y="1556656"/>
            <a:ext cx="921139" cy="921139"/>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5">
            <a:extLst>
              <a:ext uri="{FF2B5EF4-FFF2-40B4-BE49-F238E27FC236}">
                <a16:creationId xmlns:a16="http://schemas.microsoft.com/office/drawing/2014/main" id="{130DEE50-E835-5A34-3454-09DC17FB264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98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9">
                                            <p:txEl>
                                              <p:pRg st="1" end="1"/>
                                            </p:txEl>
                                          </p:spTgt>
                                        </p:tgtEl>
                                        <p:attrNameLst>
                                          <p:attrName>style.visibility</p:attrName>
                                        </p:attrNameLst>
                                      </p:cBhvr>
                                      <p:to>
                                        <p:strVal val="visible"/>
                                      </p:to>
                                    </p:set>
                                    <p:animEffect transition="in" filter="dissolve">
                                      <p:cBhvr>
                                        <p:cTn id="7" dur="500"/>
                                        <p:tgtEl>
                                          <p:spTgt spid="259">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59">
                                            <p:txEl>
                                              <p:pRg st="2" end="2"/>
                                            </p:txEl>
                                          </p:spTgt>
                                        </p:tgtEl>
                                        <p:attrNameLst>
                                          <p:attrName>style.visibility</p:attrName>
                                        </p:attrNameLst>
                                      </p:cBhvr>
                                      <p:to>
                                        <p:strVal val="visible"/>
                                      </p:to>
                                    </p:set>
                                    <p:animEffect transition="in" filter="dissolve">
                                      <p:cBhvr>
                                        <p:cTn id="10" dur="500"/>
                                        <p:tgtEl>
                                          <p:spTgt spid="259">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59">
                                            <p:txEl>
                                              <p:pRg st="3" end="3"/>
                                            </p:txEl>
                                          </p:spTgt>
                                        </p:tgtEl>
                                        <p:attrNameLst>
                                          <p:attrName>style.visibility</p:attrName>
                                        </p:attrNameLst>
                                      </p:cBhvr>
                                      <p:to>
                                        <p:strVal val="visible"/>
                                      </p:to>
                                    </p:set>
                                    <p:animEffect transition="in" filter="dissolve">
                                      <p:cBhvr>
                                        <p:cTn id="15" dur="500"/>
                                        <p:tgtEl>
                                          <p:spTgt spid="259">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59">
                                            <p:txEl>
                                              <p:pRg st="4" end="4"/>
                                            </p:txEl>
                                          </p:spTgt>
                                        </p:tgtEl>
                                        <p:attrNameLst>
                                          <p:attrName>style.visibility</p:attrName>
                                        </p:attrNameLst>
                                      </p:cBhvr>
                                      <p:to>
                                        <p:strVal val="visible"/>
                                      </p:to>
                                    </p:set>
                                    <p:animEffect transition="in" filter="dissolve">
                                      <p:cBhvr>
                                        <p:cTn id="20" dur="500"/>
                                        <p:tgtEl>
                                          <p:spTgt spid="259">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360"/>
                                        </p:tgtEl>
                                        <p:attrNameLst>
                                          <p:attrName>style.visibility</p:attrName>
                                        </p:attrNameLst>
                                      </p:cBhvr>
                                      <p:to>
                                        <p:strVal val="visible"/>
                                      </p:to>
                                    </p:set>
                                    <p:animEffect transition="in" filter="wipe(right)">
                                      <p:cBhvr>
                                        <p:cTn id="25" dur="10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fontScale="90000"/>
          </a:bodyPr>
          <a:lstStyle/>
          <a:p>
            <a:r>
              <a:rPr lang="en-US" sz="4900" dirty="0"/>
              <a:t>A day in the life… ARP  </a:t>
            </a:r>
            <a:r>
              <a:rPr lang="en-US" sz="4000" dirty="0"/>
              <a:t>(before DNS, before HTTP)</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100</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202765"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ARP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ARP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 name="Group 2">
            <a:extLst>
              <a:ext uri="{FF2B5EF4-FFF2-40B4-BE49-F238E27FC236}">
                <a16:creationId xmlns:a16="http://schemas.microsoft.com/office/drawing/2014/main" id="{0F4F38AC-7072-2A41-9BA4-4EA38691E8F5}"/>
              </a:ext>
            </a:extLst>
          </p:cNvPr>
          <p:cNvGrpSpPr/>
          <p:nvPr/>
        </p:nvGrpSpPr>
        <p:grpSpPr>
          <a:xfrm>
            <a:off x="1603750" y="3853801"/>
            <a:ext cx="1195388" cy="808687"/>
            <a:chOff x="1603750" y="3853801"/>
            <a:chExt cx="1195388" cy="808687"/>
          </a:xfrm>
        </p:grpSpPr>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603750" y="3883240"/>
              <a:ext cx="1195388" cy="779248"/>
              <a:chOff x="934" y="2316"/>
              <a:chExt cx="753" cy="464"/>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2316"/>
                <a:ext cx="263" cy="44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109 w 10000"/>
                  <a:gd name="connsiteY2" fmla="*/ 10000 h 10000"/>
                  <a:gd name="connsiteX3" fmla="*/ 236 w 10000"/>
                  <a:gd name="connsiteY3" fmla="*/ 6679 h 10000"/>
                  <a:gd name="connsiteX4" fmla="*/ 0 w 10000"/>
                  <a:gd name="connsiteY4" fmla="*/ 4632 h 10000"/>
                  <a:gd name="connsiteX5" fmla="*/ 254 w 10000"/>
                  <a:gd name="connsiteY5" fmla="*/ 0 h 10000"/>
                  <a:gd name="connsiteX0" fmla="*/ 254 w 7841"/>
                  <a:gd name="connsiteY0" fmla="*/ 0 h 10000"/>
                  <a:gd name="connsiteX1" fmla="*/ 7841 w 7841"/>
                  <a:gd name="connsiteY1" fmla="*/ 4764 h 10000"/>
                  <a:gd name="connsiteX2" fmla="*/ 109 w 7841"/>
                  <a:gd name="connsiteY2" fmla="*/ 10000 h 10000"/>
                  <a:gd name="connsiteX3" fmla="*/ 236 w 7841"/>
                  <a:gd name="connsiteY3" fmla="*/ 6679 h 10000"/>
                  <a:gd name="connsiteX4" fmla="*/ 0 w 7841"/>
                  <a:gd name="connsiteY4" fmla="*/ 4632 h 10000"/>
                  <a:gd name="connsiteX5" fmla="*/ 254 w 7841"/>
                  <a:gd name="connsiteY5" fmla="*/ 0 h 10000"/>
                  <a:gd name="connsiteX0" fmla="*/ 324 w 10000"/>
                  <a:gd name="connsiteY0" fmla="*/ 0 h 10000"/>
                  <a:gd name="connsiteX1" fmla="*/ 10000 w 10000"/>
                  <a:gd name="connsiteY1" fmla="*/ 4764 h 10000"/>
                  <a:gd name="connsiteX2" fmla="*/ 139 w 10000"/>
                  <a:gd name="connsiteY2" fmla="*/ 10000 h 10000"/>
                  <a:gd name="connsiteX3" fmla="*/ 0 w 10000"/>
                  <a:gd name="connsiteY3" fmla="*/ 4632 h 10000"/>
                  <a:gd name="connsiteX4" fmla="*/ 324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324" y="0"/>
                    </a:moveTo>
                    <a:cubicBezTo>
                      <a:pt x="3883" y="2374"/>
                      <a:pt x="5856" y="3091"/>
                      <a:pt x="10000" y="4764"/>
                    </a:cubicBezTo>
                    <a:lnTo>
                      <a:pt x="139" y="10000"/>
                    </a:lnTo>
                    <a:cubicBezTo>
                      <a:pt x="93" y="8211"/>
                      <a:pt x="46" y="6421"/>
                      <a:pt x="0" y="4632"/>
                    </a:cubicBezTo>
                    <a:lnTo>
                      <a:pt x="32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4" y="2412"/>
                <a:ext cx="497" cy="368"/>
                <a:chOff x="572" y="3425"/>
                <a:chExt cx="497" cy="36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3446"/>
                  <a:ext cx="493" cy="31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646" y="3425"/>
                  <a:ext cx="338" cy="3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75"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02" name="Group 252">
              <a:extLst>
                <a:ext uri="{FF2B5EF4-FFF2-40B4-BE49-F238E27FC236}">
                  <a16:creationId xmlns:a16="http://schemas.microsoft.com/office/drawing/2014/main" id="{06942A6D-F41F-9441-9844-427FCC6309FA}"/>
                </a:ext>
              </a:extLst>
            </p:cNvPr>
            <p:cNvGrpSpPr>
              <a:grpSpLocks/>
            </p:cNvGrpSpPr>
            <p:nvPr/>
          </p:nvGrpSpPr>
          <p:grpSpPr bwMode="auto">
            <a:xfrm>
              <a:off x="1610474" y="3853801"/>
              <a:ext cx="850900" cy="261938"/>
              <a:chOff x="187" y="1352"/>
              <a:chExt cx="536" cy="165"/>
            </a:xfrm>
          </p:grpSpPr>
          <p:sp>
            <p:nvSpPr>
              <p:cNvPr id="203" name="Rectangle 253">
                <a:extLst>
                  <a:ext uri="{FF2B5EF4-FFF2-40B4-BE49-F238E27FC236}">
                    <a16:creationId xmlns:a16="http://schemas.microsoft.com/office/drawing/2014/main" id="{94DAFFBE-8C37-EC41-88D4-3B6327CDA96F}"/>
                  </a:ext>
                </a:extLst>
              </p:cNvPr>
              <p:cNvSpPr>
                <a:spLocks noChangeArrowheads="1"/>
              </p:cNvSpPr>
              <p:nvPr/>
            </p:nvSpPr>
            <p:spPr bwMode="auto">
              <a:xfrm>
                <a:off x="187" y="1365"/>
                <a:ext cx="492" cy="141"/>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04" name="Text Box 254">
                <a:extLst>
                  <a:ext uri="{FF2B5EF4-FFF2-40B4-BE49-F238E27FC236}">
                    <a16:creationId xmlns:a16="http://schemas.microsoft.com/office/drawing/2014/main" id="{CAFFDC99-9C64-4545-B4C3-A0E1FF597D19}"/>
                  </a:ext>
                </a:extLst>
              </p:cNvPr>
              <p:cNvSpPr txBox="1">
                <a:spLocks noChangeArrowheads="1"/>
              </p:cNvSpPr>
              <p:nvPr/>
            </p:nvSpPr>
            <p:spPr bwMode="auto">
              <a:xfrm>
                <a:off x="212" y="1352"/>
                <a:ext cx="511" cy="1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cs typeface="+mn-cs"/>
                  </a:rPr>
                  <a:t>   </a:t>
                </a:r>
                <a:r>
                  <a:rPr lang="en-US" sz="1100" i="0" dirty="0">
                    <a:solidFill>
                      <a:srgbClr val="000000"/>
                    </a:solidFill>
                    <a:latin typeface="Arial" charset="0"/>
                    <a:cs typeface="+mn-cs"/>
                  </a:rPr>
                  <a:t>ARP</a:t>
                </a:r>
                <a:endParaRPr lang="en-US" sz="1000" i="0" dirty="0">
                  <a:solidFill>
                    <a:srgbClr val="000000"/>
                  </a:solidFill>
                  <a:latin typeface="Arial" charset="0"/>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2" name="Rectangle 3">
            <a:extLst>
              <a:ext uri="{FF2B5EF4-FFF2-40B4-BE49-F238E27FC236}">
                <a16:creationId xmlns:a16="http://schemas.microsoft.com/office/drawing/2014/main" id="{9600BDB0-B69B-3A49-8AE3-C321F92D1E07}"/>
              </a:ext>
            </a:extLst>
          </p:cNvPr>
          <p:cNvSpPr txBox="1">
            <a:spLocks noChangeArrowheads="1"/>
          </p:cNvSpPr>
          <p:nvPr/>
        </p:nvSpPr>
        <p:spPr bwMode="auto">
          <a:xfrm>
            <a:off x="5429671" y="1384207"/>
            <a:ext cx="6323058" cy="1262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sz="2400" kern="0" dirty="0">
                <a:cs typeface="+mn-cs"/>
              </a:rPr>
              <a:t>before sending </a:t>
            </a:r>
            <a:r>
              <a:rPr lang="en-US" sz="2400" kern="0" dirty="0">
                <a:solidFill>
                  <a:srgbClr val="C00000"/>
                </a:solidFill>
                <a:cs typeface="+mn-cs"/>
              </a:rPr>
              <a:t>HTTP</a:t>
            </a:r>
            <a:r>
              <a:rPr lang="en-US" sz="2400" b="1" i="1" kern="0" dirty="0">
                <a:solidFill>
                  <a:srgbClr val="C00000"/>
                </a:solidFill>
                <a:cs typeface="+mn-cs"/>
              </a:rPr>
              <a:t> </a:t>
            </a:r>
            <a:r>
              <a:rPr lang="en-US" sz="2400" kern="0" dirty="0">
                <a:cs typeface="+mn-cs"/>
              </a:rPr>
              <a:t>request, need IP address of www.google.com:  </a:t>
            </a:r>
            <a:r>
              <a:rPr lang="en-US" sz="2400" kern="0" dirty="0">
                <a:solidFill>
                  <a:srgbClr val="C00000"/>
                </a:solidFill>
                <a:cs typeface="+mn-cs"/>
              </a:rPr>
              <a:t>DNS</a:t>
            </a:r>
          </a:p>
        </p:txBody>
      </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188913" y="141278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5" name="Rectangle 152">
            <a:extLst>
              <a:ext uri="{FF2B5EF4-FFF2-40B4-BE49-F238E27FC236}">
                <a16:creationId xmlns:a16="http://schemas.microsoft.com/office/drawing/2014/main" id="{4CFC0AF0-7EC0-4D43-94F4-E73826F0EB8E}"/>
              </a:ext>
            </a:extLst>
          </p:cNvPr>
          <p:cNvSpPr>
            <a:spLocks noChangeArrowheads="1"/>
          </p:cNvSpPr>
          <p:nvPr/>
        </p:nvSpPr>
        <p:spPr bwMode="auto">
          <a:xfrm>
            <a:off x="5426495" y="2279650"/>
            <a:ext cx="6213373" cy="13065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DNS query created, encapsulated in UDP, encapsulated in IP, encapsulated in Eth.  To send frame to router, need MAC address of router interface: </a:t>
            </a:r>
            <a:r>
              <a:rPr lang="en-US" sz="2400" dirty="0">
                <a:solidFill>
                  <a:srgbClr val="C00000"/>
                </a:solidFill>
                <a:ea typeface="ＭＳ Ｐゴシック" charset="0"/>
              </a:rPr>
              <a:t>ARP</a:t>
            </a:r>
          </a:p>
          <a:p>
            <a:pPr eaLnBrk="0" fontAlgn="base" hangingPunct="0">
              <a:lnSpc>
                <a:spcPct val="90000"/>
              </a:lnSpc>
              <a:spcBef>
                <a:spcPct val="20000"/>
              </a:spcBef>
              <a:spcAft>
                <a:spcPct val="0"/>
              </a:spcAft>
              <a:buClr>
                <a:srgbClr val="000099"/>
              </a:buClr>
              <a:buSzPct val="100000"/>
              <a:defRPr/>
            </a:pPr>
            <a:endParaRPr lang="en-US" sz="2400" b="1" dirty="0">
              <a:solidFill>
                <a:srgbClr val="000000"/>
              </a:solidFill>
              <a:ea typeface="ＭＳ Ｐゴシック" charset="0"/>
            </a:endParaRPr>
          </a:p>
        </p:txBody>
      </p:sp>
      <p:sp>
        <p:nvSpPr>
          <p:cNvPr id="426" name="Rectangle 153">
            <a:extLst>
              <a:ext uri="{FF2B5EF4-FFF2-40B4-BE49-F238E27FC236}">
                <a16:creationId xmlns:a16="http://schemas.microsoft.com/office/drawing/2014/main" id="{FD2FE8A7-E83B-3C4D-A1FE-0B7B25DBC93A}"/>
              </a:ext>
            </a:extLst>
          </p:cNvPr>
          <p:cNvSpPr>
            <a:spLocks noChangeArrowheads="1"/>
          </p:cNvSpPr>
          <p:nvPr/>
        </p:nvSpPr>
        <p:spPr bwMode="auto">
          <a:xfrm>
            <a:off x="5417905" y="3769753"/>
            <a:ext cx="6509636" cy="15636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C00000"/>
                </a:solidFill>
                <a:ea typeface="ＭＳ Ｐゴシック" charset="0"/>
              </a:rPr>
              <a:t>ARP query </a:t>
            </a:r>
            <a:r>
              <a:rPr lang="en-US" sz="2400" dirty="0">
                <a:solidFill>
                  <a:srgbClr val="000000"/>
                </a:solidFill>
                <a:ea typeface="ＭＳ Ｐゴシック" charset="0"/>
              </a:rPr>
              <a:t>broadcast, received by router, which replies with </a:t>
            </a:r>
            <a:r>
              <a:rPr lang="en-US" sz="2400" dirty="0">
                <a:solidFill>
                  <a:srgbClr val="C00000"/>
                </a:solidFill>
                <a:ea typeface="ＭＳ Ｐゴシック" charset="0"/>
              </a:rPr>
              <a:t>ARP reply </a:t>
            </a:r>
            <a:r>
              <a:rPr lang="en-US" sz="2400" dirty="0">
                <a:solidFill>
                  <a:srgbClr val="000000"/>
                </a:solidFill>
                <a:ea typeface="ＭＳ Ｐゴシック" charset="0"/>
              </a:rPr>
              <a:t>giving MAC address of router interface</a:t>
            </a:r>
          </a:p>
        </p:txBody>
      </p:sp>
      <p:sp>
        <p:nvSpPr>
          <p:cNvPr id="427" name="Rectangle 154">
            <a:extLst>
              <a:ext uri="{FF2B5EF4-FFF2-40B4-BE49-F238E27FC236}">
                <a16:creationId xmlns:a16="http://schemas.microsoft.com/office/drawing/2014/main" id="{DDBB99F5-8593-8C4D-A838-59A6ECE1B999}"/>
              </a:ext>
            </a:extLst>
          </p:cNvPr>
          <p:cNvSpPr>
            <a:spLocks noChangeArrowheads="1"/>
          </p:cNvSpPr>
          <p:nvPr/>
        </p:nvSpPr>
        <p:spPr bwMode="auto">
          <a:xfrm>
            <a:off x="5403056" y="4906495"/>
            <a:ext cx="5806890" cy="1292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client now knows MAC address of first hop router, so can now send frame containing DNS query </a:t>
            </a:r>
          </a:p>
        </p:txBody>
      </p:sp>
      <p:grpSp>
        <p:nvGrpSpPr>
          <p:cNvPr id="428" name="Group 263">
            <a:extLst>
              <a:ext uri="{FF2B5EF4-FFF2-40B4-BE49-F238E27FC236}">
                <a16:creationId xmlns:a16="http://schemas.microsoft.com/office/drawing/2014/main" id="{68826AA2-4F98-7F47-AF24-4C4E3D26A58B}"/>
              </a:ext>
            </a:extLst>
          </p:cNvPr>
          <p:cNvGrpSpPr>
            <a:grpSpLocks/>
          </p:cNvGrpSpPr>
          <p:nvPr/>
        </p:nvGrpSpPr>
        <p:grpSpPr bwMode="auto">
          <a:xfrm>
            <a:off x="0" y="2123982"/>
            <a:ext cx="1081088" cy="244475"/>
            <a:chOff x="76" y="2296"/>
            <a:chExt cx="681" cy="154"/>
          </a:xfrm>
        </p:grpSpPr>
        <p:sp>
          <p:nvSpPr>
            <p:cNvPr id="429" name="Rectangle 103">
              <a:extLst>
                <a:ext uri="{FF2B5EF4-FFF2-40B4-BE49-F238E27FC236}">
                  <a16:creationId xmlns:a16="http://schemas.microsoft.com/office/drawing/2014/main" id="{C71ECA35-4F8D-5D47-8060-B0745197BE2B}"/>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Rectangle 101">
              <a:extLst>
                <a:ext uri="{FF2B5EF4-FFF2-40B4-BE49-F238E27FC236}">
                  <a16:creationId xmlns:a16="http://schemas.microsoft.com/office/drawing/2014/main" id="{FDD4DECA-422E-4743-ADFD-53E28A987AA1}"/>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Rectangle 102">
              <a:extLst>
                <a:ext uri="{FF2B5EF4-FFF2-40B4-BE49-F238E27FC236}">
                  <a16:creationId xmlns:a16="http://schemas.microsoft.com/office/drawing/2014/main" id="{EAEDB337-6724-464E-A55A-5A0E5BBFD99B}"/>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Rectangle 100">
              <a:extLst>
                <a:ext uri="{FF2B5EF4-FFF2-40B4-BE49-F238E27FC236}">
                  <a16:creationId xmlns:a16="http://schemas.microsoft.com/office/drawing/2014/main" id="{1FA4EE33-78A2-794A-9CB7-B9C75F982E4C}"/>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95">
              <a:extLst>
                <a:ext uri="{FF2B5EF4-FFF2-40B4-BE49-F238E27FC236}">
                  <a16:creationId xmlns:a16="http://schemas.microsoft.com/office/drawing/2014/main" id="{875142B1-4732-5048-81A1-9B96CDE365C9}"/>
                </a:ext>
              </a:extLst>
            </p:cNvPr>
            <p:cNvSpPr txBox="1">
              <a:spLocks noChangeArrowheads="1"/>
            </p:cNvSpPr>
            <p:nvPr/>
          </p:nvSpPr>
          <p:spPr bwMode="auto">
            <a:xfrm>
              <a:off x="182" y="2296"/>
              <a:ext cx="501"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query</a:t>
              </a:r>
            </a:p>
          </p:txBody>
        </p:sp>
      </p:grpSp>
      <p:grpSp>
        <p:nvGrpSpPr>
          <p:cNvPr id="434" name="Group 242">
            <a:extLst>
              <a:ext uri="{FF2B5EF4-FFF2-40B4-BE49-F238E27FC236}">
                <a16:creationId xmlns:a16="http://schemas.microsoft.com/office/drawing/2014/main" id="{8F475CF7-DFC6-814F-B8D2-6784E7D418FB}"/>
              </a:ext>
            </a:extLst>
          </p:cNvPr>
          <p:cNvGrpSpPr>
            <a:grpSpLocks/>
          </p:cNvGrpSpPr>
          <p:nvPr/>
        </p:nvGrpSpPr>
        <p:grpSpPr bwMode="auto">
          <a:xfrm>
            <a:off x="1271961" y="1949449"/>
            <a:ext cx="444500" cy="244475"/>
            <a:chOff x="161" y="1354"/>
            <a:chExt cx="280" cy="154"/>
          </a:xfrm>
        </p:grpSpPr>
        <p:sp>
          <p:nvSpPr>
            <p:cNvPr id="435" name="Rectangle 241">
              <a:extLst>
                <a:ext uri="{FF2B5EF4-FFF2-40B4-BE49-F238E27FC236}">
                  <a16:creationId xmlns:a16="http://schemas.microsoft.com/office/drawing/2014/main" id="{5AFC1130-C0C2-3444-AF07-ACAD07F9A69C}"/>
                </a:ext>
              </a:extLst>
            </p:cNvPr>
            <p:cNvSpPr>
              <a:spLocks noChangeArrowheads="1"/>
            </p:cNvSpPr>
            <p:nvPr/>
          </p:nvSpPr>
          <p:spPr bwMode="auto">
            <a:xfrm>
              <a:off x="192" y="1365"/>
              <a:ext cx="228" cy="141"/>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Text Box 240">
              <a:extLst>
                <a:ext uri="{FF2B5EF4-FFF2-40B4-BE49-F238E27FC236}">
                  <a16:creationId xmlns:a16="http://schemas.microsoft.com/office/drawing/2014/main" id="{8DAA4E75-2F77-7F4F-AE38-52EF63C136FF}"/>
                </a:ext>
              </a:extLst>
            </p:cNvPr>
            <p:cNvSpPr txBox="1">
              <a:spLocks noChangeArrowheads="1"/>
            </p:cNvSpPr>
            <p:nvPr/>
          </p:nvSpPr>
          <p:spPr bwMode="auto">
            <a:xfrm>
              <a:off x="161" y="1354"/>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a:t>
              </a:r>
            </a:p>
          </p:txBody>
        </p:sp>
      </p:grpSp>
      <p:grpSp>
        <p:nvGrpSpPr>
          <p:cNvPr id="437" name="Group 270">
            <a:extLst>
              <a:ext uri="{FF2B5EF4-FFF2-40B4-BE49-F238E27FC236}">
                <a16:creationId xmlns:a16="http://schemas.microsoft.com/office/drawing/2014/main" id="{930FF8F7-BB7F-D441-9A97-FD9DD2AD487D}"/>
              </a:ext>
            </a:extLst>
          </p:cNvPr>
          <p:cNvGrpSpPr>
            <a:grpSpLocks/>
          </p:cNvGrpSpPr>
          <p:nvPr/>
        </p:nvGrpSpPr>
        <p:grpSpPr bwMode="auto">
          <a:xfrm>
            <a:off x="478678" y="4075206"/>
            <a:ext cx="1081088" cy="244475"/>
            <a:chOff x="76" y="2296"/>
            <a:chExt cx="681" cy="154"/>
          </a:xfrm>
        </p:grpSpPr>
        <p:sp>
          <p:nvSpPr>
            <p:cNvPr id="438" name="Rectangle 271">
              <a:extLst>
                <a:ext uri="{FF2B5EF4-FFF2-40B4-BE49-F238E27FC236}">
                  <a16:creationId xmlns:a16="http://schemas.microsoft.com/office/drawing/2014/main" id="{61FC6345-4973-8140-A6BB-928CDD8284E9}"/>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9" name="Rectangle 272">
              <a:extLst>
                <a:ext uri="{FF2B5EF4-FFF2-40B4-BE49-F238E27FC236}">
                  <a16:creationId xmlns:a16="http://schemas.microsoft.com/office/drawing/2014/main" id="{5EFDDE48-FE9E-9249-87DD-27F8785A68BC}"/>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0" name="Rectangle 273">
              <a:extLst>
                <a:ext uri="{FF2B5EF4-FFF2-40B4-BE49-F238E27FC236}">
                  <a16:creationId xmlns:a16="http://schemas.microsoft.com/office/drawing/2014/main" id="{CE69DA54-A2DB-AA4B-9B32-11813B2F7519}"/>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1" name="Rectangle 274">
              <a:extLst>
                <a:ext uri="{FF2B5EF4-FFF2-40B4-BE49-F238E27FC236}">
                  <a16:creationId xmlns:a16="http://schemas.microsoft.com/office/drawing/2014/main" id="{C4B49586-4E68-A548-84ED-789AD9B8FEED}"/>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2" name="Text Box 275">
              <a:extLst>
                <a:ext uri="{FF2B5EF4-FFF2-40B4-BE49-F238E27FC236}">
                  <a16:creationId xmlns:a16="http://schemas.microsoft.com/office/drawing/2014/main" id="{1179A2EB-EEF0-3847-837A-72FA8FFDC4D6}"/>
                </a:ext>
              </a:extLst>
            </p:cNvPr>
            <p:cNvSpPr txBox="1">
              <a:spLocks noChangeArrowheads="1"/>
            </p:cNvSpPr>
            <p:nvPr/>
          </p:nvSpPr>
          <p:spPr bwMode="auto">
            <a:xfrm>
              <a:off x="182" y="2296"/>
              <a:ext cx="47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reply</a:t>
              </a:r>
            </a:p>
          </p:txBody>
        </p:sp>
      </p:grpSp>
    </p:spTree>
    <p:extLst>
      <p:ext uri="{BB962C8B-B14F-4D97-AF65-F5344CB8AC3E}">
        <p14:creationId xmlns:p14="http://schemas.microsoft.com/office/powerpoint/2010/main" val="374943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down)">
                                      <p:cBhvr>
                                        <p:cTn id="7" dur="500"/>
                                        <p:tgtEl>
                                          <p:spTgt spid="9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04"/>
                                        </p:tgtEl>
                                        <p:attrNameLst>
                                          <p:attrName>style.visibility</p:attrName>
                                        </p:attrNameLst>
                                      </p:cBhvr>
                                      <p:to>
                                        <p:strVal val="visible"/>
                                      </p:to>
                                    </p:set>
                                    <p:animEffect transition="in" filter="wipe(up)">
                                      <p:cBhvr>
                                        <p:cTn id="17" dur="500"/>
                                        <p:tgtEl>
                                          <p:spTgt spid="404"/>
                                        </p:tgtEl>
                                      </p:cBhvr>
                                    </p:animEffect>
                                  </p:childTnLst>
                                </p:cTn>
                              </p:par>
                              <p:par>
                                <p:cTn id="18" presetID="9" presetClass="entr" presetSubtype="0" fill="hold" nodeType="withEffect">
                                  <p:stCondLst>
                                    <p:cond delay="0"/>
                                  </p:stCondLst>
                                  <p:childTnLst>
                                    <p:set>
                                      <p:cBhvr>
                                        <p:cTn id="19" dur="1" fill="hold">
                                          <p:stCondLst>
                                            <p:cond delay="0"/>
                                          </p:stCondLst>
                                        </p:cTn>
                                        <p:tgtEl>
                                          <p:spTgt spid="434"/>
                                        </p:tgtEl>
                                        <p:attrNameLst>
                                          <p:attrName>style.visibility</p:attrName>
                                        </p:attrNameLst>
                                      </p:cBhvr>
                                      <p:to>
                                        <p:strVal val="visible"/>
                                      </p:to>
                                    </p:set>
                                    <p:animEffect transition="in" filter="dissolve">
                                      <p:cBhvr>
                                        <p:cTn id="20" dur="500"/>
                                        <p:tgtEl>
                                          <p:spTgt spid="43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25"/>
                                        </p:tgtEl>
                                        <p:attrNameLst>
                                          <p:attrName>style.visibility</p:attrName>
                                        </p:attrNameLst>
                                      </p:cBhvr>
                                      <p:to>
                                        <p:strVal val="visible"/>
                                      </p:to>
                                    </p:set>
                                    <p:animEffect transition="in" filter="dissolve">
                                      <p:cBhvr>
                                        <p:cTn id="23" dur="500"/>
                                        <p:tgtEl>
                                          <p:spTgt spid="42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428"/>
                                        </p:tgtEl>
                                        <p:attrNameLst>
                                          <p:attrName>style.visibility</p:attrName>
                                        </p:attrNameLst>
                                      </p:cBhvr>
                                      <p:to>
                                        <p:strVal val="visible"/>
                                      </p:to>
                                    </p:set>
                                    <p:animEffect transition="in" filter="dissolve">
                                      <p:cBhvr>
                                        <p:cTn id="28" dur="500"/>
                                        <p:tgtEl>
                                          <p:spTgt spid="428"/>
                                        </p:tgtEl>
                                      </p:cBhvr>
                                    </p:animEffect>
                                  </p:childTnLst>
                                </p:cTn>
                              </p:par>
                            </p:childTnLst>
                          </p:cTn>
                        </p:par>
                        <p:par>
                          <p:cTn id="29" fill="hold">
                            <p:stCondLst>
                              <p:cond delay="500"/>
                            </p:stCondLst>
                            <p:childTnLst>
                              <p:par>
                                <p:cTn id="30" presetID="0" presetClass="path" presetSubtype="0" accel="50000" decel="50000" fill="hold" nodeType="afterEffect">
                                  <p:stCondLst>
                                    <p:cond delay="0"/>
                                  </p:stCondLst>
                                  <p:childTnLst>
                                    <p:animMotion origin="layout" path="M -0.00247 0.02777 C -0.00247 0.06782 -0.00234 0.10856 -0.00195 0.14884 L 0.34974 0.15694 L 0.18919 0.39421 C 0.13945 0.39328 0.08893 0.39606 0.03919 0.39514 C 0.03919 0.36666 0.03932 0.31319 0.03932 0.28449 " pathEditMode="relative" rAng="0" ptsTypes="AAAAAA">
                                      <p:cBhvr>
                                        <p:cTn id="31" dur="2000" fill="hold"/>
                                        <p:tgtEl>
                                          <p:spTgt spid="428"/>
                                        </p:tgtEl>
                                        <p:attrNameLst>
                                          <p:attrName>ppt_x</p:attrName>
                                          <p:attrName>ppt_y</p:attrName>
                                        </p:attrNameLst>
                                      </p:cBhvr>
                                      <p:rCtr x="17604" y="18380"/>
                                    </p:animMotion>
                                  </p:childTnLst>
                                </p:cTn>
                              </p:par>
                            </p:childTnLst>
                          </p:cTn>
                        </p:par>
                        <p:par>
                          <p:cTn id="32" fill="hold">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426"/>
                                        </p:tgtEl>
                                        <p:attrNameLst>
                                          <p:attrName>style.visibility</p:attrName>
                                        </p:attrNameLst>
                                      </p:cBhvr>
                                      <p:to>
                                        <p:strVal val="visible"/>
                                      </p:to>
                                    </p:set>
                                    <p:animEffect transition="in" filter="dissolve">
                                      <p:cBhvr>
                                        <p:cTn id="35" dur="500"/>
                                        <p:tgtEl>
                                          <p:spTgt spid="426"/>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nodeType="clickEffect">
                                  <p:stCondLst>
                                    <p:cond delay="0"/>
                                  </p:stCondLst>
                                  <p:childTnLst>
                                    <p:animEffect transition="out" filter="dissolve">
                                      <p:cBhvr>
                                        <p:cTn id="39" dur="500"/>
                                        <p:tgtEl>
                                          <p:spTgt spid="428"/>
                                        </p:tgtEl>
                                      </p:cBhvr>
                                    </p:animEffect>
                                    <p:set>
                                      <p:cBhvr>
                                        <p:cTn id="40" dur="1" fill="hold">
                                          <p:stCondLst>
                                            <p:cond delay="499"/>
                                          </p:stCondLst>
                                        </p:cTn>
                                        <p:tgtEl>
                                          <p:spTgt spid="428"/>
                                        </p:tgtEl>
                                        <p:attrNameLst>
                                          <p:attrName>style.visibility</p:attrName>
                                        </p:attrNameLst>
                                      </p:cBhvr>
                                      <p:to>
                                        <p:strVal val="hidden"/>
                                      </p:to>
                                    </p:set>
                                  </p:childTnLst>
                                </p:cTn>
                              </p:par>
                              <p:par>
                                <p:cTn id="41" presetID="9" presetClass="entr" presetSubtype="0" fill="hold" nodeType="withEffect">
                                  <p:stCondLst>
                                    <p:cond delay="0"/>
                                  </p:stCondLst>
                                  <p:childTnLst>
                                    <p:set>
                                      <p:cBhvr>
                                        <p:cTn id="42" dur="1" fill="hold">
                                          <p:stCondLst>
                                            <p:cond delay="0"/>
                                          </p:stCondLst>
                                        </p:cTn>
                                        <p:tgtEl>
                                          <p:spTgt spid="437"/>
                                        </p:tgtEl>
                                        <p:attrNameLst>
                                          <p:attrName>style.visibility</p:attrName>
                                        </p:attrNameLst>
                                      </p:cBhvr>
                                      <p:to>
                                        <p:strVal val="visible"/>
                                      </p:to>
                                    </p:set>
                                    <p:animEffect transition="in" filter="dissolve">
                                      <p:cBhvr>
                                        <p:cTn id="43" dur="500"/>
                                        <p:tgtEl>
                                          <p:spTgt spid="437"/>
                                        </p:tgtEl>
                                      </p:cBhvr>
                                    </p:animEffect>
                                  </p:childTnLst>
                                </p:cTn>
                              </p:par>
                            </p:childTnLst>
                          </p:cTn>
                        </p:par>
                        <p:par>
                          <p:cTn id="44" fill="hold">
                            <p:stCondLst>
                              <p:cond delay="500"/>
                            </p:stCondLst>
                            <p:childTnLst>
                              <p:par>
                                <p:cTn id="45" presetID="0" presetClass="path" presetSubtype="0" accel="50000" decel="50000" fill="hold" nodeType="afterEffect">
                                  <p:stCondLst>
                                    <p:cond delay="0"/>
                                  </p:stCondLst>
                                  <p:childTnLst>
                                    <p:animMotion origin="layout" path="M -3.75E-6 2.96296E-6 C -3.75E-6 0.02639 -3.75E-6 0.05277 0.00026 0.07893 L 0.14662 0.08009 L 0.29414 -0.12269 C 0.15756 -0.12199 0.09532 -0.13033 -0.04127 -0.12963 C -0.04127 -0.14352 -0.0414 -0.16135 -0.0414 -0.175 C -0.04179 -0.1838 -0.04114 -0.27292 -0.04166 -0.28148 " pathEditMode="relative" rAng="0" ptsTypes="AAAAAAA">
                                      <p:cBhvr>
                                        <p:cTn id="46" dur="2000" fill="hold"/>
                                        <p:tgtEl>
                                          <p:spTgt spid="437"/>
                                        </p:tgtEl>
                                        <p:attrNameLst>
                                          <p:attrName>ppt_x</p:attrName>
                                          <p:attrName>ppt_y</p:attrName>
                                        </p:attrNameLst>
                                      </p:cBhvr>
                                      <p:rCtr x="12617" y="-10069"/>
                                    </p:animMotion>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nodeType="clickEffect">
                                  <p:stCondLst>
                                    <p:cond delay="0"/>
                                  </p:stCondLst>
                                  <p:childTnLst>
                                    <p:animEffect transition="out" filter="dissolve">
                                      <p:cBhvr>
                                        <p:cTn id="50" dur="500"/>
                                        <p:tgtEl>
                                          <p:spTgt spid="437"/>
                                        </p:tgtEl>
                                      </p:cBhvr>
                                    </p:animEffect>
                                    <p:set>
                                      <p:cBhvr>
                                        <p:cTn id="51" dur="1" fill="hold">
                                          <p:stCondLst>
                                            <p:cond delay="499"/>
                                          </p:stCondLst>
                                        </p:cTn>
                                        <p:tgtEl>
                                          <p:spTgt spid="437"/>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434"/>
                                        </p:tgtEl>
                                      </p:cBhvr>
                                    </p:animEffect>
                                    <p:set>
                                      <p:cBhvr>
                                        <p:cTn id="54" dur="1" fill="hold">
                                          <p:stCondLst>
                                            <p:cond delay="499"/>
                                          </p:stCondLst>
                                        </p:cTn>
                                        <p:tgtEl>
                                          <p:spTgt spid="434"/>
                                        </p:tgtEl>
                                        <p:attrNameLst>
                                          <p:attrName>style.visibility</p:attrName>
                                        </p:attrNameLst>
                                      </p:cBhvr>
                                      <p:to>
                                        <p:strVal val="hidden"/>
                                      </p:to>
                                    </p:se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427"/>
                                        </p:tgtEl>
                                        <p:attrNameLst>
                                          <p:attrName>style.visibility</p:attrName>
                                        </p:attrNameLst>
                                      </p:cBhvr>
                                      <p:to>
                                        <p:strVal val="visible"/>
                                      </p:to>
                                    </p:set>
                                    <p:animEffect transition="in" filter="dissolve">
                                      <p:cBhvr>
                                        <p:cTn id="58"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p:bldP spid="426" grpId="0"/>
      <p:bldP spid="42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a:bodyPr>
          <a:lstStyle/>
          <a:p>
            <a:r>
              <a:rPr lang="en-US" sz="4900" dirty="0"/>
              <a:t>A day in the life… using DNS</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101</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2" y="1792392"/>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5524500" y="3671606"/>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1" name="Line 93">
            <a:extLst>
              <a:ext uri="{FF2B5EF4-FFF2-40B4-BE49-F238E27FC236}">
                <a16:creationId xmlns:a16="http://schemas.microsoft.com/office/drawing/2014/main" id="{EAAF435E-6997-7049-AE19-F5A3D5ECCF8F}"/>
              </a:ext>
            </a:extLst>
          </p:cNvPr>
          <p:cNvSpPr>
            <a:spLocks noChangeShapeType="1"/>
          </p:cNvSpPr>
          <p:nvPr/>
        </p:nvSpPr>
        <p:spPr bwMode="auto">
          <a:xfrm flipH="1">
            <a:off x="6949888" y="2731714"/>
            <a:ext cx="260350" cy="2587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2" name="Text Box 139">
            <a:extLst>
              <a:ext uri="{FF2B5EF4-FFF2-40B4-BE49-F238E27FC236}">
                <a16:creationId xmlns:a16="http://schemas.microsoft.com/office/drawing/2014/main" id="{D18D0D17-3537-854D-BE00-799B204FD860}"/>
              </a:ext>
            </a:extLst>
          </p:cNvPr>
          <p:cNvSpPr txBox="1">
            <a:spLocks noChangeArrowheads="1"/>
          </p:cNvSpPr>
          <p:nvPr/>
        </p:nvSpPr>
        <p:spPr bwMode="auto">
          <a:xfrm>
            <a:off x="7402326" y="2150782"/>
            <a:ext cx="755335" cy="7817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lnSpc>
                <a:spcPct val="90000"/>
              </a:lnSpc>
              <a:spcBef>
                <a:spcPct val="0"/>
              </a:spcBef>
              <a:spcAft>
                <a:spcPct val="0"/>
              </a:spcAft>
            </a:pPr>
            <a:r>
              <a:rPr lang="en-US" sz="1600" i="0" dirty="0">
                <a:solidFill>
                  <a:srgbClr val="000000"/>
                </a:solidFill>
                <a:latin typeface="Arial" charset="0"/>
              </a:rPr>
              <a:t>DNS </a:t>
            </a:r>
          </a:p>
          <a:p>
            <a:pPr fontAlgn="base">
              <a:lnSpc>
                <a:spcPct val="90000"/>
              </a:lnSpc>
              <a:spcBef>
                <a:spcPct val="0"/>
              </a:spcBef>
              <a:spcAft>
                <a:spcPct val="0"/>
              </a:spcAft>
            </a:pPr>
            <a:r>
              <a:rPr lang="en-US" sz="1600" i="0" dirty="0">
                <a:solidFill>
                  <a:srgbClr val="000000"/>
                </a:solidFill>
                <a:latin typeface="Arial" charset="0"/>
              </a:rPr>
              <a:t>server</a:t>
            </a:r>
          </a:p>
          <a:p>
            <a:pPr fontAlgn="base">
              <a:spcBef>
                <a:spcPct val="0"/>
              </a:spcBef>
              <a:spcAft>
                <a:spcPct val="0"/>
              </a:spcAft>
            </a:pPr>
            <a:endParaRPr lang="en-US" sz="1600" i="0" dirty="0">
              <a:solidFill>
                <a:srgbClr val="000000"/>
              </a:solidFill>
              <a:latin typeface="Arial"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9" name="Group 173">
            <a:extLst>
              <a:ext uri="{FF2B5EF4-FFF2-40B4-BE49-F238E27FC236}">
                <a16:creationId xmlns:a16="http://schemas.microsoft.com/office/drawing/2014/main" id="{FD9B7ECC-8F8F-8B4A-85D5-2A868F36C505}"/>
              </a:ext>
            </a:extLst>
          </p:cNvPr>
          <p:cNvGrpSpPr>
            <a:grpSpLocks/>
          </p:cNvGrpSpPr>
          <p:nvPr/>
        </p:nvGrpSpPr>
        <p:grpSpPr bwMode="auto">
          <a:xfrm flipH="1" flipV="1">
            <a:off x="7888101" y="3793751"/>
            <a:ext cx="400050" cy="152400"/>
            <a:chOff x="3228" y="1776"/>
            <a:chExt cx="252" cy="96"/>
          </a:xfrm>
        </p:grpSpPr>
        <p:sp>
          <p:nvSpPr>
            <p:cNvPr id="160" name="Line 174">
              <a:extLst>
                <a:ext uri="{FF2B5EF4-FFF2-40B4-BE49-F238E27FC236}">
                  <a16:creationId xmlns:a16="http://schemas.microsoft.com/office/drawing/2014/main" id="{E4C9DD3C-343B-B043-9CF6-10B42EAC66D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1" name="Line 175">
              <a:extLst>
                <a:ext uri="{FF2B5EF4-FFF2-40B4-BE49-F238E27FC236}">
                  <a16:creationId xmlns:a16="http://schemas.microsoft.com/office/drawing/2014/main" id="{343368E1-A457-5D48-A3F0-A3B53D5B05C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2" name="Group 176">
            <a:extLst>
              <a:ext uri="{FF2B5EF4-FFF2-40B4-BE49-F238E27FC236}">
                <a16:creationId xmlns:a16="http://schemas.microsoft.com/office/drawing/2014/main" id="{592F8EA2-6661-5445-8C3D-825FD532EE61}"/>
              </a:ext>
            </a:extLst>
          </p:cNvPr>
          <p:cNvGrpSpPr>
            <a:grpSpLocks/>
          </p:cNvGrpSpPr>
          <p:nvPr/>
        </p:nvGrpSpPr>
        <p:grpSpPr bwMode="auto">
          <a:xfrm flipV="1">
            <a:off x="7064188" y="3812801"/>
            <a:ext cx="295275" cy="114300"/>
            <a:chOff x="3228" y="1776"/>
            <a:chExt cx="252" cy="96"/>
          </a:xfrm>
        </p:grpSpPr>
        <p:sp>
          <p:nvSpPr>
            <p:cNvPr id="163" name="Line 177">
              <a:extLst>
                <a:ext uri="{FF2B5EF4-FFF2-40B4-BE49-F238E27FC236}">
                  <a16:creationId xmlns:a16="http://schemas.microsoft.com/office/drawing/2014/main" id="{C81F7411-7489-D040-A6B8-B4BBD27EC70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4" name="Line 178">
              <a:extLst>
                <a:ext uri="{FF2B5EF4-FFF2-40B4-BE49-F238E27FC236}">
                  <a16:creationId xmlns:a16="http://schemas.microsoft.com/office/drawing/2014/main" id="{FE32B4AA-D33A-6545-A3C1-DDC1B9A51BA3}"/>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5" name="Group 179">
            <a:extLst>
              <a:ext uri="{FF2B5EF4-FFF2-40B4-BE49-F238E27FC236}">
                <a16:creationId xmlns:a16="http://schemas.microsoft.com/office/drawing/2014/main" id="{CC82D047-4926-4B42-8EC3-A5ACCDE16B9C}"/>
              </a:ext>
            </a:extLst>
          </p:cNvPr>
          <p:cNvGrpSpPr>
            <a:grpSpLocks/>
          </p:cNvGrpSpPr>
          <p:nvPr/>
        </p:nvGrpSpPr>
        <p:grpSpPr bwMode="auto">
          <a:xfrm rot="409689" flipH="1" flipV="1">
            <a:off x="7335651" y="3155576"/>
            <a:ext cx="452437" cy="57150"/>
            <a:chOff x="3228" y="1776"/>
            <a:chExt cx="252" cy="96"/>
          </a:xfrm>
        </p:grpSpPr>
        <p:sp>
          <p:nvSpPr>
            <p:cNvPr id="166" name="Line 180">
              <a:extLst>
                <a:ext uri="{FF2B5EF4-FFF2-40B4-BE49-F238E27FC236}">
                  <a16:creationId xmlns:a16="http://schemas.microsoft.com/office/drawing/2014/main" id="{0C3E47A6-9D40-F446-B950-E19DB4AE821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7" name="Line 181">
              <a:extLst>
                <a:ext uri="{FF2B5EF4-FFF2-40B4-BE49-F238E27FC236}">
                  <a16:creationId xmlns:a16="http://schemas.microsoft.com/office/drawing/2014/main" id="{97B34EB4-6DFA-1D49-AE95-1E8C335D97C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8" name="Group 182">
            <a:extLst>
              <a:ext uri="{FF2B5EF4-FFF2-40B4-BE49-F238E27FC236}">
                <a16:creationId xmlns:a16="http://schemas.microsoft.com/office/drawing/2014/main" id="{1BDD731C-4A33-B447-95B4-B36A72034B1F}"/>
              </a:ext>
            </a:extLst>
          </p:cNvPr>
          <p:cNvGrpSpPr>
            <a:grpSpLocks/>
          </p:cNvGrpSpPr>
          <p:nvPr/>
        </p:nvGrpSpPr>
        <p:grpSpPr bwMode="auto">
          <a:xfrm>
            <a:off x="6478401" y="3360364"/>
            <a:ext cx="295275" cy="114300"/>
            <a:chOff x="3228" y="1776"/>
            <a:chExt cx="252" cy="96"/>
          </a:xfrm>
        </p:grpSpPr>
        <p:sp>
          <p:nvSpPr>
            <p:cNvPr id="169" name="Line 183">
              <a:extLst>
                <a:ext uri="{FF2B5EF4-FFF2-40B4-BE49-F238E27FC236}">
                  <a16:creationId xmlns:a16="http://schemas.microsoft.com/office/drawing/2014/main" id="{366216FC-944A-0D49-BBD1-3FEF1FF828C4}"/>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0" name="Line 184">
              <a:extLst>
                <a:ext uri="{FF2B5EF4-FFF2-40B4-BE49-F238E27FC236}">
                  <a16:creationId xmlns:a16="http://schemas.microsoft.com/office/drawing/2014/main" id="{2EA25562-C312-A440-ACDF-79E1C923B0A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71" name="Group 185">
            <a:extLst>
              <a:ext uri="{FF2B5EF4-FFF2-40B4-BE49-F238E27FC236}">
                <a16:creationId xmlns:a16="http://schemas.microsoft.com/office/drawing/2014/main" id="{B85300C2-B57F-2740-9176-B263E29ECFCB}"/>
              </a:ext>
            </a:extLst>
          </p:cNvPr>
          <p:cNvGrpSpPr>
            <a:grpSpLocks/>
          </p:cNvGrpSpPr>
          <p:nvPr/>
        </p:nvGrpSpPr>
        <p:grpSpPr bwMode="auto">
          <a:xfrm flipH="1">
            <a:off x="7116576" y="3360364"/>
            <a:ext cx="295275" cy="114300"/>
            <a:chOff x="3228" y="1776"/>
            <a:chExt cx="252" cy="96"/>
          </a:xfrm>
        </p:grpSpPr>
        <p:sp>
          <p:nvSpPr>
            <p:cNvPr id="172" name="Line 186">
              <a:extLst>
                <a:ext uri="{FF2B5EF4-FFF2-40B4-BE49-F238E27FC236}">
                  <a16:creationId xmlns:a16="http://schemas.microsoft.com/office/drawing/2014/main" id="{7EE5A1A6-FF75-2A4F-91EF-CC4086E0733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3" name="Line 187">
              <a:extLst>
                <a:ext uri="{FF2B5EF4-FFF2-40B4-BE49-F238E27FC236}">
                  <a16:creationId xmlns:a16="http://schemas.microsoft.com/office/drawing/2014/main" id="{A29381E6-C25F-3941-829A-5C20D09EC9A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8" name="Group 217">
            <a:extLst>
              <a:ext uri="{FF2B5EF4-FFF2-40B4-BE49-F238E27FC236}">
                <a16:creationId xmlns:a16="http://schemas.microsoft.com/office/drawing/2014/main" id="{3CDC88CA-73F6-2A4E-A5B8-07F9CE6EB356}"/>
              </a:ext>
            </a:extLst>
          </p:cNvPr>
          <p:cNvGrpSpPr/>
          <p:nvPr/>
        </p:nvGrpSpPr>
        <p:grpSpPr>
          <a:xfrm>
            <a:off x="6497225" y="2978957"/>
            <a:ext cx="853832" cy="472456"/>
            <a:chOff x="7493876" y="2774731"/>
            <a:chExt cx="1481958" cy="894622"/>
          </a:xfrm>
        </p:grpSpPr>
        <p:sp>
          <p:nvSpPr>
            <p:cNvPr id="219" name="Freeform 218">
              <a:extLst>
                <a:ext uri="{FF2B5EF4-FFF2-40B4-BE49-F238E27FC236}">
                  <a16:creationId xmlns:a16="http://schemas.microsoft.com/office/drawing/2014/main" id="{76662FEE-416B-4241-A864-32CEE22908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0" name="Oval 219">
              <a:extLst>
                <a:ext uri="{FF2B5EF4-FFF2-40B4-BE49-F238E27FC236}">
                  <a16:creationId xmlns:a16="http://schemas.microsoft.com/office/drawing/2014/main" id="{BF854949-8588-4043-8969-4FC76142F8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1" name="Group 220">
              <a:extLst>
                <a:ext uri="{FF2B5EF4-FFF2-40B4-BE49-F238E27FC236}">
                  <a16:creationId xmlns:a16="http://schemas.microsoft.com/office/drawing/2014/main" id="{D7A98B50-6531-6143-A56B-A0078198E209}"/>
                </a:ext>
              </a:extLst>
            </p:cNvPr>
            <p:cNvGrpSpPr/>
            <p:nvPr/>
          </p:nvGrpSpPr>
          <p:grpSpPr>
            <a:xfrm>
              <a:off x="7713663" y="2848339"/>
              <a:ext cx="1042107" cy="425543"/>
              <a:chOff x="7786941" y="2884917"/>
              <a:chExt cx="897649" cy="353919"/>
            </a:xfrm>
          </p:grpSpPr>
          <p:sp>
            <p:nvSpPr>
              <p:cNvPr id="222" name="Freeform 221">
                <a:extLst>
                  <a:ext uri="{FF2B5EF4-FFF2-40B4-BE49-F238E27FC236}">
                    <a16:creationId xmlns:a16="http://schemas.microsoft.com/office/drawing/2014/main" id="{8EF0E65E-1BE5-3640-B843-535E698DCE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8B3135FD-22F2-1745-85CC-4BD5AD2C994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CBF8CAA5-2F9E-6F4F-B932-2A9A9FA6FB3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BAC7EA6A-1F82-BE41-ABF4-1F0EFC4511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6" name="Group 225">
            <a:extLst>
              <a:ext uri="{FF2B5EF4-FFF2-40B4-BE49-F238E27FC236}">
                <a16:creationId xmlns:a16="http://schemas.microsoft.com/office/drawing/2014/main" id="{3FE2CB04-538F-224A-AF22-DA95DCBB0B6E}"/>
              </a:ext>
            </a:extLst>
          </p:cNvPr>
          <p:cNvGrpSpPr/>
          <p:nvPr/>
        </p:nvGrpSpPr>
        <p:grpSpPr>
          <a:xfrm>
            <a:off x="7241295" y="3709582"/>
            <a:ext cx="853832" cy="472456"/>
            <a:chOff x="7493876" y="2774731"/>
            <a:chExt cx="1481958" cy="894622"/>
          </a:xfrm>
        </p:grpSpPr>
        <p:sp>
          <p:nvSpPr>
            <p:cNvPr id="227" name="Freeform 226">
              <a:extLst>
                <a:ext uri="{FF2B5EF4-FFF2-40B4-BE49-F238E27FC236}">
                  <a16:creationId xmlns:a16="http://schemas.microsoft.com/office/drawing/2014/main" id="{554365BE-E9A1-B147-927A-2FEA0E686F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8" name="Oval 227">
              <a:extLst>
                <a:ext uri="{FF2B5EF4-FFF2-40B4-BE49-F238E27FC236}">
                  <a16:creationId xmlns:a16="http://schemas.microsoft.com/office/drawing/2014/main" id="{41069F9B-234B-AF4D-9BE6-991F3EE817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9" name="Group 228">
              <a:extLst>
                <a:ext uri="{FF2B5EF4-FFF2-40B4-BE49-F238E27FC236}">
                  <a16:creationId xmlns:a16="http://schemas.microsoft.com/office/drawing/2014/main" id="{78215878-BF48-DA4D-86CB-2D4407EC3A5D}"/>
                </a:ext>
              </a:extLst>
            </p:cNvPr>
            <p:cNvGrpSpPr/>
            <p:nvPr/>
          </p:nvGrpSpPr>
          <p:grpSpPr>
            <a:xfrm>
              <a:off x="7713663" y="2848339"/>
              <a:ext cx="1042107" cy="425543"/>
              <a:chOff x="7786941" y="2884917"/>
              <a:chExt cx="897649" cy="353919"/>
            </a:xfrm>
          </p:grpSpPr>
          <p:sp>
            <p:nvSpPr>
              <p:cNvPr id="230" name="Freeform 229">
                <a:extLst>
                  <a:ext uri="{FF2B5EF4-FFF2-40B4-BE49-F238E27FC236}">
                    <a16:creationId xmlns:a16="http://schemas.microsoft.com/office/drawing/2014/main" id="{230159EF-EC94-2C46-8E32-C44AE9FFF3D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7342E9BF-DE69-4845-BD2D-B9FB0C05B2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9857134D-B0E3-0741-A4BB-E37AC2713E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DAC16FA5-30B2-9A4A-B1B4-A15CCF467D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3">
            <a:extLst>
              <a:ext uri="{FF2B5EF4-FFF2-40B4-BE49-F238E27FC236}">
                <a16:creationId xmlns:a16="http://schemas.microsoft.com/office/drawing/2014/main" id="{A72EC927-0C95-E645-8775-84E1A80FD737}"/>
              </a:ext>
            </a:extLst>
          </p:cNvPr>
          <p:cNvGrpSpPr>
            <a:grpSpLocks/>
          </p:cNvGrpSpPr>
          <p:nvPr/>
        </p:nvGrpSpPr>
        <p:grpSpPr bwMode="auto">
          <a:xfrm>
            <a:off x="605761" y="1183316"/>
            <a:ext cx="460375" cy="244475"/>
            <a:chOff x="844" y="3337"/>
            <a:chExt cx="290" cy="154"/>
          </a:xfrm>
        </p:grpSpPr>
        <p:sp>
          <p:nvSpPr>
            <p:cNvPr id="578" name="Rectangle 54">
              <a:extLst>
                <a:ext uri="{FF2B5EF4-FFF2-40B4-BE49-F238E27FC236}">
                  <a16:creationId xmlns:a16="http://schemas.microsoft.com/office/drawing/2014/main" id="{DB540962-D523-B049-9978-FD6CEDB1350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Text Box 55">
              <a:extLst>
                <a:ext uri="{FF2B5EF4-FFF2-40B4-BE49-F238E27FC236}">
                  <a16:creationId xmlns:a16="http://schemas.microsoft.com/office/drawing/2014/main" id="{A671B148-0EBD-CE4C-A7BE-F05C67A79374}"/>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580" name="Group 58">
            <a:extLst>
              <a:ext uri="{FF2B5EF4-FFF2-40B4-BE49-F238E27FC236}">
                <a16:creationId xmlns:a16="http://schemas.microsoft.com/office/drawing/2014/main" id="{FFB657E9-A85D-134E-ADB3-005972A3CE32}"/>
              </a:ext>
            </a:extLst>
          </p:cNvPr>
          <p:cNvGrpSpPr>
            <a:grpSpLocks/>
          </p:cNvGrpSpPr>
          <p:nvPr/>
        </p:nvGrpSpPr>
        <p:grpSpPr bwMode="auto">
          <a:xfrm>
            <a:off x="545436" y="1408741"/>
            <a:ext cx="561975" cy="244475"/>
            <a:chOff x="740" y="3209"/>
            <a:chExt cx="354" cy="154"/>
          </a:xfrm>
        </p:grpSpPr>
        <p:grpSp>
          <p:nvGrpSpPr>
            <p:cNvPr id="597" name="Group 59">
              <a:extLst>
                <a:ext uri="{FF2B5EF4-FFF2-40B4-BE49-F238E27FC236}">
                  <a16:creationId xmlns:a16="http://schemas.microsoft.com/office/drawing/2014/main" id="{554D2BDB-333B-E345-B92C-BC3E4A984E62}"/>
                </a:ext>
              </a:extLst>
            </p:cNvPr>
            <p:cNvGrpSpPr>
              <a:grpSpLocks/>
            </p:cNvGrpSpPr>
            <p:nvPr/>
          </p:nvGrpSpPr>
          <p:grpSpPr bwMode="auto">
            <a:xfrm>
              <a:off x="794" y="3209"/>
              <a:ext cx="290" cy="154"/>
              <a:chOff x="844" y="3337"/>
              <a:chExt cx="290" cy="154"/>
            </a:xfrm>
          </p:grpSpPr>
          <p:sp>
            <p:nvSpPr>
              <p:cNvPr id="600" name="Rectangle 60">
                <a:extLst>
                  <a:ext uri="{FF2B5EF4-FFF2-40B4-BE49-F238E27FC236}">
                    <a16:creationId xmlns:a16="http://schemas.microsoft.com/office/drawing/2014/main" id="{E15A9A2D-77B5-474A-B586-F25A2E4EFC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1" name="Text Box 61">
                <a:extLst>
                  <a:ext uri="{FF2B5EF4-FFF2-40B4-BE49-F238E27FC236}">
                    <a16:creationId xmlns:a16="http://schemas.microsoft.com/office/drawing/2014/main" id="{CF5ECB89-933F-2D4C-94B5-EA4941F6761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598" name="Rectangle 62">
              <a:extLst>
                <a:ext uri="{FF2B5EF4-FFF2-40B4-BE49-F238E27FC236}">
                  <a16:creationId xmlns:a16="http://schemas.microsoft.com/office/drawing/2014/main" id="{33C66E75-40B4-5B4E-AC62-94491E0226A1}"/>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9" name="Rectangle 63">
              <a:extLst>
                <a:ext uri="{FF2B5EF4-FFF2-40B4-BE49-F238E27FC236}">
                  <a16:creationId xmlns:a16="http://schemas.microsoft.com/office/drawing/2014/main" id="{47B4C203-AC10-904B-B43F-659A64228C6F}"/>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02" name="Group 64">
            <a:extLst>
              <a:ext uri="{FF2B5EF4-FFF2-40B4-BE49-F238E27FC236}">
                <a16:creationId xmlns:a16="http://schemas.microsoft.com/office/drawing/2014/main" id="{DCA10A8F-0364-4B44-B765-6D34363A4894}"/>
              </a:ext>
            </a:extLst>
          </p:cNvPr>
          <p:cNvGrpSpPr>
            <a:grpSpLocks/>
          </p:cNvGrpSpPr>
          <p:nvPr/>
        </p:nvGrpSpPr>
        <p:grpSpPr bwMode="auto">
          <a:xfrm>
            <a:off x="545436" y="1643691"/>
            <a:ext cx="561975" cy="244475"/>
            <a:chOff x="836" y="3305"/>
            <a:chExt cx="354" cy="154"/>
          </a:xfrm>
        </p:grpSpPr>
        <p:grpSp>
          <p:nvGrpSpPr>
            <p:cNvPr id="603" name="Group 65">
              <a:extLst>
                <a:ext uri="{FF2B5EF4-FFF2-40B4-BE49-F238E27FC236}">
                  <a16:creationId xmlns:a16="http://schemas.microsoft.com/office/drawing/2014/main" id="{464D5627-EF2F-604D-89D6-5C5B9F7BAFDE}"/>
                </a:ext>
              </a:extLst>
            </p:cNvPr>
            <p:cNvGrpSpPr>
              <a:grpSpLocks/>
            </p:cNvGrpSpPr>
            <p:nvPr/>
          </p:nvGrpSpPr>
          <p:grpSpPr bwMode="auto">
            <a:xfrm>
              <a:off x="890" y="3305"/>
              <a:ext cx="290" cy="154"/>
              <a:chOff x="844" y="3337"/>
              <a:chExt cx="290" cy="154"/>
            </a:xfrm>
          </p:grpSpPr>
          <p:sp>
            <p:nvSpPr>
              <p:cNvPr id="607" name="Rectangle 66">
                <a:extLst>
                  <a:ext uri="{FF2B5EF4-FFF2-40B4-BE49-F238E27FC236}">
                    <a16:creationId xmlns:a16="http://schemas.microsoft.com/office/drawing/2014/main" id="{0E8BAB2D-962C-DB42-8CFB-36171998529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8" name="Text Box 67">
                <a:extLst>
                  <a:ext uri="{FF2B5EF4-FFF2-40B4-BE49-F238E27FC236}">
                    <a16:creationId xmlns:a16="http://schemas.microsoft.com/office/drawing/2014/main" id="{207611A9-15A8-004A-8780-651D63CB2DE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04" name="Group 68">
              <a:extLst>
                <a:ext uri="{FF2B5EF4-FFF2-40B4-BE49-F238E27FC236}">
                  <a16:creationId xmlns:a16="http://schemas.microsoft.com/office/drawing/2014/main" id="{0350647D-B9CB-F44C-A3BB-4911E53B44C1}"/>
                </a:ext>
              </a:extLst>
            </p:cNvPr>
            <p:cNvGrpSpPr>
              <a:grpSpLocks/>
            </p:cNvGrpSpPr>
            <p:nvPr/>
          </p:nvGrpSpPr>
          <p:grpSpPr bwMode="auto">
            <a:xfrm>
              <a:off x="836" y="3334"/>
              <a:ext cx="354" cy="94"/>
              <a:chOff x="836" y="3334"/>
              <a:chExt cx="354" cy="94"/>
            </a:xfrm>
          </p:grpSpPr>
          <p:sp>
            <p:nvSpPr>
              <p:cNvPr id="605" name="Rectangle 69">
                <a:extLst>
                  <a:ext uri="{FF2B5EF4-FFF2-40B4-BE49-F238E27FC236}">
                    <a16:creationId xmlns:a16="http://schemas.microsoft.com/office/drawing/2014/main" id="{D6D06566-8FDC-1049-9915-F0119E1E082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6" name="Rectangle 70">
                <a:extLst>
                  <a:ext uri="{FF2B5EF4-FFF2-40B4-BE49-F238E27FC236}">
                    <a16:creationId xmlns:a16="http://schemas.microsoft.com/office/drawing/2014/main" id="{C642603C-03C1-BF49-A5FF-7101DC51C8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09" name="Group 71">
            <a:extLst>
              <a:ext uri="{FF2B5EF4-FFF2-40B4-BE49-F238E27FC236}">
                <a16:creationId xmlns:a16="http://schemas.microsoft.com/office/drawing/2014/main" id="{66AFA242-11CE-7D44-B7FD-065E7607A538}"/>
              </a:ext>
            </a:extLst>
          </p:cNvPr>
          <p:cNvGrpSpPr>
            <a:grpSpLocks/>
          </p:cNvGrpSpPr>
          <p:nvPr/>
        </p:nvGrpSpPr>
        <p:grpSpPr bwMode="auto">
          <a:xfrm>
            <a:off x="366049" y="1675441"/>
            <a:ext cx="762000" cy="177800"/>
            <a:chOff x="627" y="3377"/>
            <a:chExt cx="480" cy="112"/>
          </a:xfrm>
        </p:grpSpPr>
        <p:sp>
          <p:nvSpPr>
            <p:cNvPr id="610" name="Rectangle 72">
              <a:extLst>
                <a:ext uri="{FF2B5EF4-FFF2-40B4-BE49-F238E27FC236}">
                  <a16:creationId xmlns:a16="http://schemas.microsoft.com/office/drawing/2014/main" id="{3B194A0B-DB59-884F-9A9C-0367A34DF87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1" name="Rectangle 73">
              <a:extLst>
                <a:ext uri="{FF2B5EF4-FFF2-40B4-BE49-F238E27FC236}">
                  <a16:creationId xmlns:a16="http://schemas.microsoft.com/office/drawing/2014/main" id="{C81F721E-1CF4-B64A-95E4-0ADFE4A253D5}"/>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12" name="Group 74">
            <a:extLst>
              <a:ext uri="{FF2B5EF4-FFF2-40B4-BE49-F238E27FC236}">
                <a16:creationId xmlns:a16="http://schemas.microsoft.com/office/drawing/2014/main" id="{30108D55-C6E3-8A47-B5DA-F1FCD41B77C2}"/>
              </a:ext>
            </a:extLst>
          </p:cNvPr>
          <p:cNvGrpSpPr>
            <a:grpSpLocks/>
          </p:cNvGrpSpPr>
          <p:nvPr/>
        </p:nvGrpSpPr>
        <p:grpSpPr bwMode="auto">
          <a:xfrm>
            <a:off x="170786" y="1907216"/>
            <a:ext cx="1081088" cy="244475"/>
            <a:chOff x="504" y="3523"/>
            <a:chExt cx="681" cy="154"/>
          </a:xfrm>
        </p:grpSpPr>
        <p:grpSp>
          <p:nvGrpSpPr>
            <p:cNvPr id="613" name="Group 75">
              <a:extLst>
                <a:ext uri="{FF2B5EF4-FFF2-40B4-BE49-F238E27FC236}">
                  <a16:creationId xmlns:a16="http://schemas.microsoft.com/office/drawing/2014/main" id="{662C3101-9651-794A-8982-A5212E0B98C0}"/>
                </a:ext>
              </a:extLst>
            </p:cNvPr>
            <p:cNvGrpSpPr>
              <a:grpSpLocks/>
            </p:cNvGrpSpPr>
            <p:nvPr/>
          </p:nvGrpSpPr>
          <p:grpSpPr bwMode="auto">
            <a:xfrm>
              <a:off x="623" y="3523"/>
              <a:ext cx="480" cy="154"/>
              <a:chOff x="723" y="3453"/>
              <a:chExt cx="480" cy="154"/>
            </a:xfrm>
          </p:grpSpPr>
          <p:grpSp>
            <p:nvGrpSpPr>
              <p:cNvPr id="617" name="Group 76">
                <a:extLst>
                  <a:ext uri="{FF2B5EF4-FFF2-40B4-BE49-F238E27FC236}">
                    <a16:creationId xmlns:a16="http://schemas.microsoft.com/office/drawing/2014/main" id="{79F2BE77-0F5A-6146-812E-AB85DDAC3EB2}"/>
                  </a:ext>
                </a:extLst>
              </p:cNvPr>
              <p:cNvGrpSpPr>
                <a:grpSpLocks/>
              </p:cNvGrpSpPr>
              <p:nvPr/>
            </p:nvGrpSpPr>
            <p:grpSpPr bwMode="auto">
              <a:xfrm>
                <a:off x="836" y="3453"/>
                <a:ext cx="354" cy="154"/>
                <a:chOff x="836" y="3305"/>
                <a:chExt cx="354" cy="154"/>
              </a:xfrm>
            </p:grpSpPr>
            <p:grpSp>
              <p:nvGrpSpPr>
                <p:cNvPr id="620" name="Group 77">
                  <a:extLst>
                    <a:ext uri="{FF2B5EF4-FFF2-40B4-BE49-F238E27FC236}">
                      <a16:creationId xmlns:a16="http://schemas.microsoft.com/office/drawing/2014/main" id="{B6CD1476-BAF9-C740-93F0-6C99E4E6B38E}"/>
                    </a:ext>
                  </a:extLst>
                </p:cNvPr>
                <p:cNvGrpSpPr>
                  <a:grpSpLocks/>
                </p:cNvGrpSpPr>
                <p:nvPr/>
              </p:nvGrpSpPr>
              <p:grpSpPr bwMode="auto">
                <a:xfrm>
                  <a:off x="890" y="3305"/>
                  <a:ext cx="290" cy="154"/>
                  <a:chOff x="844" y="3337"/>
                  <a:chExt cx="290" cy="154"/>
                </a:xfrm>
              </p:grpSpPr>
              <p:sp>
                <p:nvSpPr>
                  <p:cNvPr id="624" name="Rectangle 78">
                    <a:extLst>
                      <a:ext uri="{FF2B5EF4-FFF2-40B4-BE49-F238E27FC236}">
                        <a16:creationId xmlns:a16="http://schemas.microsoft.com/office/drawing/2014/main" id="{B578C0B1-B81E-AA41-810D-12A3F1BF8C0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Text Box 79">
                    <a:extLst>
                      <a:ext uri="{FF2B5EF4-FFF2-40B4-BE49-F238E27FC236}">
                        <a16:creationId xmlns:a16="http://schemas.microsoft.com/office/drawing/2014/main" id="{1B07ACFB-219C-864C-9976-F2AF1C53A8F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21" name="Group 80">
                  <a:extLst>
                    <a:ext uri="{FF2B5EF4-FFF2-40B4-BE49-F238E27FC236}">
                      <a16:creationId xmlns:a16="http://schemas.microsoft.com/office/drawing/2014/main" id="{EA66BCF1-7483-AD4C-BB6B-0066AA69776F}"/>
                    </a:ext>
                  </a:extLst>
                </p:cNvPr>
                <p:cNvGrpSpPr>
                  <a:grpSpLocks/>
                </p:cNvGrpSpPr>
                <p:nvPr/>
              </p:nvGrpSpPr>
              <p:grpSpPr bwMode="auto">
                <a:xfrm>
                  <a:off x="836" y="3334"/>
                  <a:ext cx="354" cy="94"/>
                  <a:chOff x="836" y="3334"/>
                  <a:chExt cx="354" cy="94"/>
                </a:xfrm>
              </p:grpSpPr>
              <p:sp>
                <p:nvSpPr>
                  <p:cNvPr id="622" name="Rectangle 81">
                    <a:extLst>
                      <a:ext uri="{FF2B5EF4-FFF2-40B4-BE49-F238E27FC236}">
                        <a16:creationId xmlns:a16="http://schemas.microsoft.com/office/drawing/2014/main" id="{FC8C8F27-84EE-1E4F-86DF-7CEEA38BE1A9}"/>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Rectangle 82">
                    <a:extLst>
                      <a:ext uri="{FF2B5EF4-FFF2-40B4-BE49-F238E27FC236}">
                        <a16:creationId xmlns:a16="http://schemas.microsoft.com/office/drawing/2014/main" id="{226E5629-190E-FA4E-A28E-286B9782865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18" name="Rectangle 83">
                <a:extLst>
                  <a:ext uri="{FF2B5EF4-FFF2-40B4-BE49-F238E27FC236}">
                    <a16:creationId xmlns:a16="http://schemas.microsoft.com/office/drawing/2014/main" id="{61B8A8D0-55FD-834A-9434-D3CB23CC137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Rectangle 84">
                <a:extLst>
                  <a:ext uri="{FF2B5EF4-FFF2-40B4-BE49-F238E27FC236}">
                    <a16:creationId xmlns:a16="http://schemas.microsoft.com/office/drawing/2014/main" id="{EFC22242-4FA1-BD40-9546-D33F919B577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14" name="Rectangle 85">
              <a:extLst>
                <a:ext uri="{FF2B5EF4-FFF2-40B4-BE49-F238E27FC236}">
                  <a16:creationId xmlns:a16="http://schemas.microsoft.com/office/drawing/2014/main" id="{F78B0DE0-60EC-6E4A-9779-CCE2139AC14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Rectangle 86">
              <a:extLst>
                <a:ext uri="{FF2B5EF4-FFF2-40B4-BE49-F238E27FC236}">
                  <a16:creationId xmlns:a16="http://schemas.microsoft.com/office/drawing/2014/main" id="{DDCCFF6A-7B2A-DD4E-819E-E38A0553AF7C}"/>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Rectangle 87">
              <a:extLst>
                <a:ext uri="{FF2B5EF4-FFF2-40B4-BE49-F238E27FC236}">
                  <a16:creationId xmlns:a16="http://schemas.microsoft.com/office/drawing/2014/main" id="{E8EC758B-CD76-4B49-A7CD-627808E88EB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6" name="AutoShape 88">
            <a:extLst>
              <a:ext uri="{FF2B5EF4-FFF2-40B4-BE49-F238E27FC236}">
                <a16:creationId xmlns:a16="http://schemas.microsoft.com/office/drawing/2014/main" id="{373F1512-8CA6-B644-A978-61C53EA11648}"/>
              </a:ext>
            </a:extLst>
          </p:cNvPr>
          <p:cNvSpPr>
            <a:spLocks noChangeArrowheads="1"/>
          </p:cNvSpPr>
          <p:nvPr/>
        </p:nvSpPr>
        <p:spPr bwMode="auto">
          <a:xfrm>
            <a:off x="713711" y="1183316"/>
            <a:ext cx="381000" cy="1166813"/>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627" name="Group 89">
            <a:extLst>
              <a:ext uri="{FF2B5EF4-FFF2-40B4-BE49-F238E27FC236}">
                <a16:creationId xmlns:a16="http://schemas.microsoft.com/office/drawing/2014/main" id="{7F4ADFB9-C1B4-DC48-9014-BD3FC3E5A35E}"/>
              </a:ext>
            </a:extLst>
          </p:cNvPr>
          <p:cNvGrpSpPr>
            <a:grpSpLocks/>
          </p:cNvGrpSpPr>
          <p:nvPr/>
        </p:nvGrpSpPr>
        <p:grpSpPr bwMode="auto">
          <a:xfrm>
            <a:off x="185921" y="2355452"/>
            <a:ext cx="1081088" cy="244475"/>
            <a:chOff x="504" y="3523"/>
            <a:chExt cx="681" cy="154"/>
          </a:xfrm>
        </p:grpSpPr>
        <p:grpSp>
          <p:nvGrpSpPr>
            <p:cNvPr id="628" name="Group 90">
              <a:extLst>
                <a:ext uri="{FF2B5EF4-FFF2-40B4-BE49-F238E27FC236}">
                  <a16:creationId xmlns:a16="http://schemas.microsoft.com/office/drawing/2014/main" id="{99123354-1166-3747-8416-6765BD917F2F}"/>
                </a:ext>
              </a:extLst>
            </p:cNvPr>
            <p:cNvGrpSpPr>
              <a:grpSpLocks/>
            </p:cNvGrpSpPr>
            <p:nvPr/>
          </p:nvGrpSpPr>
          <p:grpSpPr bwMode="auto">
            <a:xfrm>
              <a:off x="623" y="3523"/>
              <a:ext cx="480" cy="154"/>
              <a:chOff x="723" y="3453"/>
              <a:chExt cx="480" cy="154"/>
            </a:xfrm>
          </p:grpSpPr>
          <p:grpSp>
            <p:nvGrpSpPr>
              <p:cNvPr id="632" name="Group 91">
                <a:extLst>
                  <a:ext uri="{FF2B5EF4-FFF2-40B4-BE49-F238E27FC236}">
                    <a16:creationId xmlns:a16="http://schemas.microsoft.com/office/drawing/2014/main" id="{2521277A-E4D1-7B47-8E5E-B1EEBE5C5AE9}"/>
                  </a:ext>
                </a:extLst>
              </p:cNvPr>
              <p:cNvGrpSpPr>
                <a:grpSpLocks/>
              </p:cNvGrpSpPr>
              <p:nvPr/>
            </p:nvGrpSpPr>
            <p:grpSpPr bwMode="auto">
              <a:xfrm>
                <a:off x="836" y="3453"/>
                <a:ext cx="354" cy="154"/>
                <a:chOff x="836" y="3305"/>
                <a:chExt cx="354" cy="154"/>
              </a:xfrm>
            </p:grpSpPr>
            <p:grpSp>
              <p:nvGrpSpPr>
                <p:cNvPr id="635" name="Group 92">
                  <a:extLst>
                    <a:ext uri="{FF2B5EF4-FFF2-40B4-BE49-F238E27FC236}">
                      <a16:creationId xmlns:a16="http://schemas.microsoft.com/office/drawing/2014/main" id="{482F7D40-F1F7-AC47-B312-160F387D75E7}"/>
                    </a:ext>
                  </a:extLst>
                </p:cNvPr>
                <p:cNvGrpSpPr>
                  <a:grpSpLocks/>
                </p:cNvGrpSpPr>
                <p:nvPr/>
              </p:nvGrpSpPr>
              <p:grpSpPr bwMode="auto">
                <a:xfrm>
                  <a:off x="890" y="3305"/>
                  <a:ext cx="290" cy="154"/>
                  <a:chOff x="844" y="3337"/>
                  <a:chExt cx="290" cy="154"/>
                </a:xfrm>
              </p:grpSpPr>
              <p:sp>
                <p:nvSpPr>
                  <p:cNvPr id="641" name="Rectangle 93">
                    <a:extLst>
                      <a:ext uri="{FF2B5EF4-FFF2-40B4-BE49-F238E27FC236}">
                        <a16:creationId xmlns:a16="http://schemas.microsoft.com/office/drawing/2014/main" id="{5A5D4DA1-5358-E74E-9DDB-8F5EDD1F12B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Text Box 94">
                    <a:extLst>
                      <a:ext uri="{FF2B5EF4-FFF2-40B4-BE49-F238E27FC236}">
                        <a16:creationId xmlns:a16="http://schemas.microsoft.com/office/drawing/2014/main" id="{711DD1D0-1145-B045-A8D5-3C7E6F8EA5AF}"/>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36" name="Group 95">
                  <a:extLst>
                    <a:ext uri="{FF2B5EF4-FFF2-40B4-BE49-F238E27FC236}">
                      <a16:creationId xmlns:a16="http://schemas.microsoft.com/office/drawing/2014/main" id="{E35BB6C0-63F2-C74C-8B63-A1833C18FE6E}"/>
                    </a:ext>
                  </a:extLst>
                </p:cNvPr>
                <p:cNvGrpSpPr>
                  <a:grpSpLocks/>
                </p:cNvGrpSpPr>
                <p:nvPr/>
              </p:nvGrpSpPr>
              <p:grpSpPr bwMode="auto">
                <a:xfrm>
                  <a:off x="836" y="3334"/>
                  <a:ext cx="354" cy="94"/>
                  <a:chOff x="836" y="3334"/>
                  <a:chExt cx="354" cy="94"/>
                </a:xfrm>
              </p:grpSpPr>
              <p:sp>
                <p:nvSpPr>
                  <p:cNvPr id="637" name="Rectangle 96">
                    <a:extLst>
                      <a:ext uri="{FF2B5EF4-FFF2-40B4-BE49-F238E27FC236}">
                        <a16:creationId xmlns:a16="http://schemas.microsoft.com/office/drawing/2014/main" id="{A7AA138E-6F9F-7149-B237-FE8DDE68D5E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Rectangle 97">
                    <a:extLst>
                      <a:ext uri="{FF2B5EF4-FFF2-40B4-BE49-F238E27FC236}">
                        <a16:creationId xmlns:a16="http://schemas.microsoft.com/office/drawing/2014/main" id="{E5B09828-1A27-6F41-983D-85215354D2B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33" name="Rectangle 98">
                <a:extLst>
                  <a:ext uri="{FF2B5EF4-FFF2-40B4-BE49-F238E27FC236}">
                    <a16:creationId xmlns:a16="http://schemas.microsoft.com/office/drawing/2014/main" id="{80D83DCD-C9ED-4D4A-BEA7-FDC543327919}"/>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4" name="Rectangle 99">
                <a:extLst>
                  <a:ext uri="{FF2B5EF4-FFF2-40B4-BE49-F238E27FC236}">
                    <a16:creationId xmlns:a16="http://schemas.microsoft.com/office/drawing/2014/main" id="{5936CB08-2138-904D-A399-85EB9305E5CC}"/>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9" name="Rectangle 100">
              <a:extLst>
                <a:ext uri="{FF2B5EF4-FFF2-40B4-BE49-F238E27FC236}">
                  <a16:creationId xmlns:a16="http://schemas.microsoft.com/office/drawing/2014/main" id="{500C95BF-E7E2-2F40-B2D0-4616E5711982}"/>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Rectangle 101">
              <a:extLst>
                <a:ext uri="{FF2B5EF4-FFF2-40B4-BE49-F238E27FC236}">
                  <a16:creationId xmlns:a16="http://schemas.microsoft.com/office/drawing/2014/main" id="{7348B440-180E-2544-8C19-3C8D8CF28C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Rectangle 102">
              <a:extLst>
                <a:ext uri="{FF2B5EF4-FFF2-40B4-BE49-F238E27FC236}">
                  <a16:creationId xmlns:a16="http://schemas.microsoft.com/office/drawing/2014/main" id="{D6AA62D3-51AB-8841-A908-73564AFB573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43" name="Rectangle 103">
            <a:extLst>
              <a:ext uri="{FF2B5EF4-FFF2-40B4-BE49-F238E27FC236}">
                <a16:creationId xmlns:a16="http://schemas.microsoft.com/office/drawing/2014/main" id="{873E501C-73D5-B048-BF0B-B7FBD524BBD9}"/>
              </a:ext>
            </a:extLst>
          </p:cNvPr>
          <p:cNvSpPr>
            <a:spLocks noChangeArrowheads="1"/>
          </p:cNvSpPr>
          <p:nvPr/>
        </p:nvSpPr>
        <p:spPr bwMode="auto">
          <a:xfrm>
            <a:off x="402783" y="4451462"/>
            <a:ext cx="3216717" cy="1306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IP datagram containing DNS query forwarded via LAN switch from client to 1</a:t>
            </a:r>
            <a:r>
              <a:rPr lang="en-US" sz="2400" baseline="30000" dirty="0">
                <a:solidFill>
                  <a:srgbClr val="000000"/>
                </a:solidFill>
                <a:ea typeface="ＭＳ Ｐゴシック" charset="0"/>
              </a:rPr>
              <a:t>st</a:t>
            </a:r>
            <a:r>
              <a:rPr lang="en-US" sz="2400" dirty="0">
                <a:solidFill>
                  <a:srgbClr val="000000"/>
                </a:solidFill>
                <a:ea typeface="ＭＳ Ｐゴシック" charset="0"/>
              </a:rPr>
              <a:t> hop router</a:t>
            </a:r>
          </a:p>
        </p:txBody>
      </p:sp>
      <p:sp>
        <p:nvSpPr>
          <p:cNvPr id="644" name="Rectangle 104">
            <a:extLst>
              <a:ext uri="{FF2B5EF4-FFF2-40B4-BE49-F238E27FC236}">
                <a16:creationId xmlns:a16="http://schemas.microsoft.com/office/drawing/2014/main" id="{B78EC689-D545-8441-B61E-769A0D79005E}"/>
              </a:ext>
            </a:extLst>
          </p:cNvPr>
          <p:cNvSpPr>
            <a:spLocks noChangeArrowheads="1"/>
          </p:cNvSpPr>
          <p:nvPr/>
        </p:nvSpPr>
        <p:spPr bwMode="auto">
          <a:xfrm>
            <a:off x="4396562" y="4626361"/>
            <a:ext cx="5141138" cy="14823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defRPr/>
            </a:pPr>
            <a:r>
              <a:rPr lang="en-US" sz="2400" dirty="0">
                <a:solidFill>
                  <a:srgbClr val="000000"/>
                </a:solidFill>
                <a:ea typeface="ＭＳ Ｐゴシック" charset="0"/>
              </a:rPr>
              <a:t>IP datagram forwarded from campus network into Comcast network, routed (tables created by </a:t>
            </a:r>
            <a:r>
              <a:rPr lang="en-US" sz="2400" dirty="0">
                <a:solidFill>
                  <a:srgbClr val="C00000"/>
                </a:solidFill>
                <a:ea typeface="ＭＳ Ｐゴシック" charset="0"/>
              </a:rPr>
              <a:t>RIP, OSPF, IS-IS </a:t>
            </a:r>
            <a:r>
              <a:rPr lang="en-US" sz="2400" dirty="0">
                <a:solidFill>
                  <a:srgbClr val="000000"/>
                </a:solidFill>
                <a:ea typeface="ＭＳ Ｐゴシック" charset="0"/>
              </a:rPr>
              <a:t>and/or </a:t>
            </a:r>
            <a:r>
              <a:rPr lang="en-US" sz="2400" dirty="0">
                <a:solidFill>
                  <a:srgbClr val="C00000"/>
                </a:solidFill>
                <a:ea typeface="ＭＳ Ｐゴシック" charset="0"/>
              </a:rPr>
              <a:t>BGP</a:t>
            </a:r>
            <a:r>
              <a:rPr lang="en-US" sz="2400" dirty="0">
                <a:solidFill>
                  <a:srgbClr val="000000"/>
                </a:solidFill>
                <a:ea typeface="ＭＳ Ｐゴシック" charset="0"/>
              </a:rPr>
              <a:t> routing protocols) to DNS server</a:t>
            </a:r>
          </a:p>
        </p:txBody>
      </p:sp>
      <p:sp>
        <p:nvSpPr>
          <p:cNvPr id="645" name="Rectangle 105">
            <a:extLst>
              <a:ext uri="{FF2B5EF4-FFF2-40B4-BE49-F238E27FC236}">
                <a16:creationId xmlns:a16="http://schemas.microsoft.com/office/drawing/2014/main" id="{90E95EE5-FC39-E148-8B00-785F719BD993}"/>
              </a:ext>
            </a:extLst>
          </p:cNvPr>
          <p:cNvSpPr>
            <a:spLocks noChangeArrowheads="1"/>
          </p:cNvSpPr>
          <p:nvPr/>
        </p:nvSpPr>
        <p:spPr bwMode="auto">
          <a:xfrm>
            <a:off x="8631237" y="1456182"/>
            <a:ext cx="3230563" cy="1292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de-mux</a:t>
            </a:r>
            <a:r>
              <a:rPr lang="en-US" altLang="ja-JP" sz="2400" dirty="0">
                <a:solidFill>
                  <a:srgbClr val="000000"/>
                </a:solidFill>
                <a:ea typeface="ＭＳ Ｐゴシック" charset="0"/>
              </a:rPr>
              <a:t>ed to DNS</a:t>
            </a:r>
          </a:p>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DNS replies to client with IP address of www.google.com </a:t>
            </a:r>
          </a:p>
        </p:txBody>
      </p:sp>
      <p:grpSp>
        <p:nvGrpSpPr>
          <p:cNvPr id="674" name="Group 187">
            <a:extLst>
              <a:ext uri="{FF2B5EF4-FFF2-40B4-BE49-F238E27FC236}">
                <a16:creationId xmlns:a16="http://schemas.microsoft.com/office/drawing/2014/main" id="{C785CCCA-8BB4-6A4D-B52C-2CD9521BF4DD}"/>
              </a:ext>
            </a:extLst>
          </p:cNvPr>
          <p:cNvGrpSpPr>
            <a:grpSpLocks/>
          </p:cNvGrpSpPr>
          <p:nvPr/>
        </p:nvGrpSpPr>
        <p:grpSpPr bwMode="auto">
          <a:xfrm>
            <a:off x="5809991" y="1480142"/>
            <a:ext cx="1317624" cy="1314450"/>
            <a:chOff x="931" y="1941"/>
            <a:chExt cx="830" cy="828"/>
          </a:xfrm>
        </p:grpSpPr>
        <p:sp>
          <p:nvSpPr>
            <p:cNvPr id="675" name="Freeform 188">
              <a:extLst>
                <a:ext uri="{FF2B5EF4-FFF2-40B4-BE49-F238E27FC236}">
                  <a16:creationId xmlns:a16="http://schemas.microsoft.com/office/drawing/2014/main" id="{8003B93D-94BD-9E42-B9C2-58440DC85241}"/>
                </a:ext>
              </a:extLst>
            </p:cNvPr>
            <p:cNvSpPr>
              <a:spLocks/>
            </p:cNvSpPr>
            <p:nvPr/>
          </p:nvSpPr>
          <p:spPr bwMode="auto">
            <a:xfrm>
              <a:off x="1424" y="1965"/>
              <a:ext cx="337" cy="801"/>
            </a:xfrm>
            <a:custGeom>
              <a:avLst/>
              <a:gdLst>
                <a:gd name="T0" fmla="*/ 1 w 551"/>
                <a:gd name="T1" fmla="*/ 0 h 801"/>
                <a:gd name="T2" fmla="*/ 46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5720 w 10000"/>
                <a:gd name="connsiteY2" fmla="*/ 7201 h 10000"/>
                <a:gd name="connsiteX3" fmla="*/ 109 w 10000"/>
                <a:gd name="connsiteY3" fmla="*/ 10000 h 10000"/>
                <a:gd name="connsiteX4" fmla="*/ 236 w 10000"/>
                <a:gd name="connsiteY4" fmla="*/ 6679 h 10000"/>
                <a:gd name="connsiteX5" fmla="*/ 0 w 10000"/>
                <a:gd name="connsiteY5" fmla="*/ 4632 h 10000"/>
                <a:gd name="connsiteX6" fmla="*/ 254 w 10000"/>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24" h="10000">
                  <a:moveTo>
                    <a:pt x="254" y="0"/>
                  </a:moveTo>
                  <a:cubicBezTo>
                    <a:pt x="3503" y="1673"/>
                    <a:pt x="6158" y="3657"/>
                    <a:pt x="10000" y="5019"/>
                  </a:cubicBezTo>
                  <a:lnTo>
                    <a:pt x="10024" y="6921"/>
                  </a:lnTo>
                  <a:cubicBezTo>
                    <a:pt x="4939" y="8134"/>
                    <a:pt x="3414" y="8974"/>
                    <a:pt x="109" y="10000"/>
                  </a:cubicBezTo>
                  <a:cubicBezTo>
                    <a:pt x="151" y="8893"/>
                    <a:pt x="194" y="7786"/>
                    <a:pt x="236" y="6679"/>
                  </a:cubicBezTo>
                  <a:cubicBezTo>
                    <a:pt x="157" y="5997"/>
                    <a:pt x="79" y="5314"/>
                    <a:pt x="0" y="4632"/>
                  </a:cubicBezTo>
                  <a:cubicBezTo>
                    <a:pt x="85" y="3088"/>
                    <a:pt x="169" y="1544"/>
                    <a:pt x="254" y="0"/>
                  </a:cubicBezTo>
                  <a:close/>
                </a:path>
              </a:pathLst>
            </a:custGeom>
            <a:gradFill rotWithShape="1">
              <a:gsLst>
                <a:gs pos="0">
                  <a:schemeClr val="bg1">
                    <a:lumMod val="85000"/>
                  </a:schemeClr>
                </a:gs>
                <a:gs pos="99000">
                  <a:schemeClr val="bg1"/>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76" name="Group 189">
              <a:extLst>
                <a:ext uri="{FF2B5EF4-FFF2-40B4-BE49-F238E27FC236}">
                  <a16:creationId xmlns:a16="http://schemas.microsoft.com/office/drawing/2014/main" id="{143562C0-5361-6240-B520-1E19C24C9DD9}"/>
                </a:ext>
              </a:extLst>
            </p:cNvPr>
            <p:cNvGrpSpPr>
              <a:grpSpLocks/>
            </p:cNvGrpSpPr>
            <p:nvPr/>
          </p:nvGrpSpPr>
          <p:grpSpPr bwMode="auto">
            <a:xfrm>
              <a:off x="931" y="1941"/>
              <a:ext cx="500" cy="828"/>
              <a:chOff x="569" y="2954"/>
              <a:chExt cx="500" cy="828"/>
            </a:xfrm>
          </p:grpSpPr>
          <p:sp>
            <p:nvSpPr>
              <p:cNvPr id="677" name="Rectangle 190">
                <a:extLst>
                  <a:ext uri="{FF2B5EF4-FFF2-40B4-BE49-F238E27FC236}">
                    <a16:creationId xmlns:a16="http://schemas.microsoft.com/office/drawing/2014/main" id="{349F8EC0-27D5-4349-907D-BB3017AE3D8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8" name="Text Box 191">
                <a:extLst>
                  <a:ext uri="{FF2B5EF4-FFF2-40B4-BE49-F238E27FC236}">
                    <a16:creationId xmlns:a16="http://schemas.microsoft.com/office/drawing/2014/main" id="{23467518-4906-8A41-B8C2-35FFEA3442EB}"/>
                  </a:ext>
                </a:extLst>
              </p:cNvPr>
              <p:cNvSpPr txBox="1">
                <a:spLocks noChangeArrowheads="1"/>
              </p:cNvSpPr>
              <p:nvPr/>
            </p:nvSpPr>
            <p:spPr bwMode="auto">
              <a:xfrm>
                <a:off x="639" y="2954"/>
                <a:ext cx="385"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679" name="Line 192">
                <a:extLst>
                  <a:ext uri="{FF2B5EF4-FFF2-40B4-BE49-F238E27FC236}">
                    <a16:creationId xmlns:a16="http://schemas.microsoft.com/office/drawing/2014/main" id="{23801BE2-040C-9B4B-A8F3-7264AE3E5BE7}"/>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0" name="Line 193">
                <a:extLst>
                  <a:ext uri="{FF2B5EF4-FFF2-40B4-BE49-F238E27FC236}">
                    <a16:creationId xmlns:a16="http://schemas.microsoft.com/office/drawing/2014/main" id="{4FC79998-5D20-F94B-94C6-EBEBEE39CF61}"/>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1" name="Line 194">
                <a:extLst>
                  <a:ext uri="{FF2B5EF4-FFF2-40B4-BE49-F238E27FC236}">
                    <a16:creationId xmlns:a16="http://schemas.microsoft.com/office/drawing/2014/main" id="{7C075311-BBA4-5843-8E33-8C979CED9609}"/>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2" name="Line 195">
                <a:extLst>
                  <a:ext uri="{FF2B5EF4-FFF2-40B4-BE49-F238E27FC236}">
                    <a16:creationId xmlns:a16="http://schemas.microsoft.com/office/drawing/2014/main" id="{BF18DFB8-D1BE-E041-A803-4A29C63E135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83" name="Group 196">
            <a:extLst>
              <a:ext uri="{FF2B5EF4-FFF2-40B4-BE49-F238E27FC236}">
                <a16:creationId xmlns:a16="http://schemas.microsoft.com/office/drawing/2014/main" id="{7BA78456-746C-CE4E-A8FB-AF29B4878EAE}"/>
              </a:ext>
            </a:extLst>
          </p:cNvPr>
          <p:cNvGrpSpPr>
            <a:grpSpLocks/>
          </p:cNvGrpSpPr>
          <p:nvPr/>
        </p:nvGrpSpPr>
        <p:grpSpPr bwMode="auto">
          <a:xfrm>
            <a:off x="4711442" y="1600792"/>
            <a:ext cx="1081087" cy="1217613"/>
            <a:chOff x="1404" y="3105"/>
            <a:chExt cx="681" cy="767"/>
          </a:xfrm>
        </p:grpSpPr>
        <p:grpSp>
          <p:nvGrpSpPr>
            <p:cNvPr id="684" name="Group 197">
              <a:extLst>
                <a:ext uri="{FF2B5EF4-FFF2-40B4-BE49-F238E27FC236}">
                  <a16:creationId xmlns:a16="http://schemas.microsoft.com/office/drawing/2014/main" id="{EB43FE30-2E4F-284B-84EC-888E4698531E}"/>
                </a:ext>
              </a:extLst>
            </p:cNvPr>
            <p:cNvGrpSpPr>
              <a:grpSpLocks/>
            </p:cNvGrpSpPr>
            <p:nvPr/>
          </p:nvGrpSpPr>
          <p:grpSpPr bwMode="auto">
            <a:xfrm>
              <a:off x="1404" y="3355"/>
              <a:ext cx="681" cy="468"/>
              <a:chOff x="42" y="886"/>
              <a:chExt cx="681" cy="468"/>
            </a:xfrm>
          </p:grpSpPr>
          <p:grpSp>
            <p:nvGrpSpPr>
              <p:cNvPr id="689" name="Group 198">
                <a:extLst>
                  <a:ext uri="{FF2B5EF4-FFF2-40B4-BE49-F238E27FC236}">
                    <a16:creationId xmlns:a16="http://schemas.microsoft.com/office/drawing/2014/main" id="{ECA7DA69-5BBB-A046-A422-FA189BF9E68A}"/>
                  </a:ext>
                </a:extLst>
              </p:cNvPr>
              <p:cNvGrpSpPr>
                <a:grpSpLocks/>
              </p:cNvGrpSpPr>
              <p:nvPr/>
            </p:nvGrpSpPr>
            <p:grpSpPr bwMode="auto">
              <a:xfrm>
                <a:off x="278" y="886"/>
                <a:ext cx="354" cy="154"/>
                <a:chOff x="740" y="3209"/>
                <a:chExt cx="354" cy="154"/>
              </a:xfrm>
            </p:grpSpPr>
            <p:grpSp>
              <p:nvGrpSpPr>
                <p:cNvPr id="714" name="Group 199">
                  <a:extLst>
                    <a:ext uri="{FF2B5EF4-FFF2-40B4-BE49-F238E27FC236}">
                      <a16:creationId xmlns:a16="http://schemas.microsoft.com/office/drawing/2014/main" id="{932D35F8-BEDB-1844-B106-804B50CBECB5}"/>
                    </a:ext>
                  </a:extLst>
                </p:cNvPr>
                <p:cNvGrpSpPr>
                  <a:grpSpLocks/>
                </p:cNvGrpSpPr>
                <p:nvPr/>
              </p:nvGrpSpPr>
              <p:grpSpPr bwMode="auto">
                <a:xfrm>
                  <a:off x="794" y="3209"/>
                  <a:ext cx="290" cy="154"/>
                  <a:chOff x="844" y="3337"/>
                  <a:chExt cx="290" cy="154"/>
                </a:xfrm>
              </p:grpSpPr>
              <p:sp>
                <p:nvSpPr>
                  <p:cNvPr id="717" name="Rectangle 200">
                    <a:extLst>
                      <a:ext uri="{FF2B5EF4-FFF2-40B4-BE49-F238E27FC236}">
                        <a16:creationId xmlns:a16="http://schemas.microsoft.com/office/drawing/2014/main" id="{D685F722-E345-AA41-8A63-787012D34B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8" name="Text Box 201">
                    <a:extLst>
                      <a:ext uri="{FF2B5EF4-FFF2-40B4-BE49-F238E27FC236}">
                        <a16:creationId xmlns:a16="http://schemas.microsoft.com/office/drawing/2014/main" id="{ABA1ADB3-7EDA-D641-B2AE-3069634DA2A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15" name="Rectangle 202">
                  <a:extLst>
                    <a:ext uri="{FF2B5EF4-FFF2-40B4-BE49-F238E27FC236}">
                      <a16:creationId xmlns:a16="http://schemas.microsoft.com/office/drawing/2014/main" id="{46765DC8-A2C9-9E4A-B7A9-218058CA8DC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6" name="Rectangle 203">
                  <a:extLst>
                    <a:ext uri="{FF2B5EF4-FFF2-40B4-BE49-F238E27FC236}">
                      <a16:creationId xmlns:a16="http://schemas.microsoft.com/office/drawing/2014/main" id="{CAAAD386-0C50-F945-B03D-048CA16D779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0" name="Group 204">
                <a:extLst>
                  <a:ext uri="{FF2B5EF4-FFF2-40B4-BE49-F238E27FC236}">
                    <a16:creationId xmlns:a16="http://schemas.microsoft.com/office/drawing/2014/main" id="{25BAA23E-EA3F-0F4C-A11D-B93B5829C52B}"/>
                  </a:ext>
                </a:extLst>
              </p:cNvPr>
              <p:cNvGrpSpPr>
                <a:grpSpLocks/>
              </p:cNvGrpSpPr>
              <p:nvPr/>
            </p:nvGrpSpPr>
            <p:grpSpPr bwMode="auto">
              <a:xfrm>
                <a:off x="278" y="1034"/>
                <a:ext cx="354" cy="154"/>
                <a:chOff x="836" y="3305"/>
                <a:chExt cx="354" cy="154"/>
              </a:xfrm>
            </p:grpSpPr>
            <p:grpSp>
              <p:nvGrpSpPr>
                <p:cNvPr id="708" name="Group 205">
                  <a:extLst>
                    <a:ext uri="{FF2B5EF4-FFF2-40B4-BE49-F238E27FC236}">
                      <a16:creationId xmlns:a16="http://schemas.microsoft.com/office/drawing/2014/main" id="{373C402E-6ACA-8E47-B786-CE64B796CE3F}"/>
                    </a:ext>
                  </a:extLst>
                </p:cNvPr>
                <p:cNvGrpSpPr>
                  <a:grpSpLocks/>
                </p:cNvGrpSpPr>
                <p:nvPr/>
              </p:nvGrpSpPr>
              <p:grpSpPr bwMode="auto">
                <a:xfrm>
                  <a:off x="890" y="3305"/>
                  <a:ext cx="290" cy="154"/>
                  <a:chOff x="844" y="3337"/>
                  <a:chExt cx="290" cy="154"/>
                </a:xfrm>
              </p:grpSpPr>
              <p:sp>
                <p:nvSpPr>
                  <p:cNvPr id="712" name="Rectangle 206">
                    <a:extLst>
                      <a:ext uri="{FF2B5EF4-FFF2-40B4-BE49-F238E27FC236}">
                        <a16:creationId xmlns:a16="http://schemas.microsoft.com/office/drawing/2014/main" id="{B51D004E-AE15-F64F-B261-E1ECCF0AAAC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3" name="Text Box 207">
                    <a:extLst>
                      <a:ext uri="{FF2B5EF4-FFF2-40B4-BE49-F238E27FC236}">
                        <a16:creationId xmlns:a16="http://schemas.microsoft.com/office/drawing/2014/main" id="{3C6E7598-D15F-BA43-B537-042BE31648A0}"/>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9" name="Group 208">
                  <a:extLst>
                    <a:ext uri="{FF2B5EF4-FFF2-40B4-BE49-F238E27FC236}">
                      <a16:creationId xmlns:a16="http://schemas.microsoft.com/office/drawing/2014/main" id="{29BF291F-B4D5-1D4C-913D-86A482741F09}"/>
                    </a:ext>
                  </a:extLst>
                </p:cNvPr>
                <p:cNvGrpSpPr>
                  <a:grpSpLocks/>
                </p:cNvGrpSpPr>
                <p:nvPr/>
              </p:nvGrpSpPr>
              <p:grpSpPr bwMode="auto">
                <a:xfrm>
                  <a:off x="836" y="3334"/>
                  <a:ext cx="354" cy="94"/>
                  <a:chOff x="836" y="3334"/>
                  <a:chExt cx="354" cy="94"/>
                </a:xfrm>
              </p:grpSpPr>
              <p:sp>
                <p:nvSpPr>
                  <p:cNvPr id="710" name="Rectangle 209">
                    <a:extLst>
                      <a:ext uri="{FF2B5EF4-FFF2-40B4-BE49-F238E27FC236}">
                        <a16:creationId xmlns:a16="http://schemas.microsoft.com/office/drawing/2014/main" id="{61FBF84B-CE50-B643-AE79-9D89AE733F9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1" name="Rectangle 210">
                    <a:extLst>
                      <a:ext uri="{FF2B5EF4-FFF2-40B4-BE49-F238E27FC236}">
                        <a16:creationId xmlns:a16="http://schemas.microsoft.com/office/drawing/2014/main" id="{E5121B12-FBF0-4342-BF6D-87B9B283F26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91" name="Group 211">
                <a:extLst>
                  <a:ext uri="{FF2B5EF4-FFF2-40B4-BE49-F238E27FC236}">
                    <a16:creationId xmlns:a16="http://schemas.microsoft.com/office/drawing/2014/main" id="{B0E7ACA9-2CF6-1243-9F9A-0D709EE0700A}"/>
                  </a:ext>
                </a:extLst>
              </p:cNvPr>
              <p:cNvGrpSpPr>
                <a:grpSpLocks/>
              </p:cNvGrpSpPr>
              <p:nvPr/>
            </p:nvGrpSpPr>
            <p:grpSpPr bwMode="auto">
              <a:xfrm>
                <a:off x="165" y="1054"/>
                <a:ext cx="480" cy="112"/>
                <a:chOff x="627" y="3377"/>
                <a:chExt cx="480" cy="112"/>
              </a:xfrm>
            </p:grpSpPr>
            <p:sp>
              <p:nvSpPr>
                <p:cNvPr id="706" name="Rectangle 212">
                  <a:extLst>
                    <a:ext uri="{FF2B5EF4-FFF2-40B4-BE49-F238E27FC236}">
                      <a16:creationId xmlns:a16="http://schemas.microsoft.com/office/drawing/2014/main" id="{CB0204CB-AB58-C940-B731-04091AC260E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7" name="Rectangle 213">
                  <a:extLst>
                    <a:ext uri="{FF2B5EF4-FFF2-40B4-BE49-F238E27FC236}">
                      <a16:creationId xmlns:a16="http://schemas.microsoft.com/office/drawing/2014/main" id="{0B38DAE2-5553-E244-8B07-8FC2A67359E9}"/>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2" name="Group 214">
                <a:extLst>
                  <a:ext uri="{FF2B5EF4-FFF2-40B4-BE49-F238E27FC236}">
                    <a16:creationId xmlns:a16="http://schemas.microsoft.com/office/drawing/2014/main" id="{4A68C375-1CEB-0845-95BA-B239F6E62260}"/>
                  </a:ext>
                </a:extLst>
              </p:cNvPr>
              <p:cNvGrpSpPr>
                <a:grpSpLocks/>
              </p:cNvGrpSpPr>
              <p:nvPr/>
            </p:nvGrpSpPr>
            <p:grpSpPr bwMode="auto">
              <a:xfrm>
                <a:off x="42" y="1200"/>
                <a:ext cx="681" cy="154"/>
                <a:chOff x="504" y="3523"/>
                <a:chExt cx="681" cy="154"/>
              </a:xfrm>
            </p:grpSpPr>
            <p:grpSp>
              <p:nvGrpSpPr>
                <p:cNvPr id="693" name="Group 215">
                  <a:extLst>
                    <a:ext uri="{FF2B5EF4-FFF2-40B4-BE49-F238E27FC236}">
                      <a16:creationId xmlns:a16="http://schemas.microsoft.com/office/drawing/2014/main" id="{9E6C3DE1-7976-6F45-8A25-72AB746BD473}"/>
                    </a:ext>
                  </a:extLst>
                </p:cNvPr>
                <p:cNvGrpSpPr>
                  <a:grpSpLocks/>
                </p:cNvGrpSpPr>
                <p:nvPr/>
              </p:nvGrpSpPr>
              <p:grpSpPr bwMode="auto">
                <a:xfrm>
                  <a:off x="623" y="3523"/>
                  <a:ext cx="480" cy="154"/>
                  <a:chOff x="723" y="3453"/>
                  <a:chExt cx="480" cy="154"/>
                </a:xfrm>
              </p:grpSpPr>
              <p:grpSp>
                <p:nvGrpSpPr>
                  <p:cNvPr id="697" name="Group 216">
                    <a:extLst>
                      <a:ext uri="{FF2B5EF4-FFF2-40B4-BE49-F238E27FC236}">
                        <a16:creationId xmlns:a16="http://schemas.microsoft.com/office/drawing/2014/main" id="{CCA61FE2-639D-B541-A0E1-D867961882D7}"/>
                      </a:ext>
                    </a:extLst>
                  </p:cNvPr>
                  <p:cNvGrpSpPr>
                    <a:grpSpLocks/>
                  </p:cNvGrpSpPr>
                  <p:nvPr/>
                </p:nvGrpSpPr>
                <p:grpSpPr bwMode="auto">
                  <a:xfrm>
                    <a:off x="836" y="3453"/>
                    <a:ext cx="354" cy="154"/>
                    <a:chOff x="836" y="3305"/>
                    <a:chExt cx="354" cy="154"/>
                  </a:xfrm>
                </p:grpSpPr>
                <p:grpSp>
                  <p:nvGrpSpPr>
                    <p:cNvPr id="700" name="Group 217">
                      <a:extLst>
                        <a:ext uri="{FF2B5EF4-FFF2-40B4-BE49-F238E27FC236}">
                          <a16:creationId xmlns:a16="http://schemas.microsoft.com/office/drawing/2014/main" id="{5E34812B-E977-C349-A338-24FA55985209}"/>
                        </a:ext>
                      </a:extLst>
                    </p:cNvPr>
                    <p:cNvGrpSpPr>
                      <a:grpSpLocks/>
                    </p:cNvGrpSpPr>
                    <p:nvPr/>
                  </p:nvGrpSpPr>
                  <p:grpSpPr bwMode="auto">
                    <a:xfrm>
                      <a:off x="890" y="3305"/>
                      <a:ext cx="290" cy="154"/>
                      <a:chOff x="844" y="3337"/>
                      <a:chExt cx="290" cy="154"/>
                    </a:xfrm>
                  </p:grpSpPr>
                  <p:sp>
                    <p:nvSpPr>
                      <p:cNvPr id="704" name="Rectangle 218">
                        <a:extLst>
                          <a:ext uri="{FF2B5EF4-FFF2-40B4-BE49-F238E27FC236}">
                            <a16:creationId xmlns:a16="http://schemas.microsoft.com/office/drawing/2014/main" id="{D0619781-83D7-AA45-8ACB-511E9E48B73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5" name="Text Box 219">
                        <a:extLst>
                          <a:ext uri="{FF2B5EF4-FFF2-40B4-BE49-F238E27FC236}">
                            <a16:creationId xmlns:a16="http://schemas.microsoft.com/office/drawing/2014/main" id="{E98FBF2F-723D-B747-8B9B-86363B2AC118}"/>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1" name="Group 220">
                      <a:extLst>
                        <a:ext uri="{FF2B5EF4-FFF2-40B4-BE49-F238E27FC236}">
                          <a16:creationId xmlns:a16="http://schemas.microsoft.com/office/drawing/2014/main" id="{831B80DD-C2F6-264E-98EA-E1865CB81EDC}"/>
                        </a:ext>
                      </a:extLst>
                    </p:cNvPr>
                    <p:cNvGrpSpPr>
                      <a:grpSpLocks/>
                    </p:cNvGrpSpPr>
                    <p:nvPr/>
                  </p:nvGrpSpPr>
                  <p:grpSpPr bwMode="auto">
                    <a:xfrm>
                      <a:off x="836" y="3334"/>
                      <a:ext cx="354" cy="94"/>
                      <a:chOff x="836" y="3334"/>
                      <a:chExt cx="354" cy="94"/>
                    </a:xfrm>
                  </p:grpSpPr>
                  <p:sp>
                    <p:nvSpPr>
                      <p:cNvPr id="702" name="Rectangle 221">
                        <a:extLst>
                          <a:ext uri="{FF2B5EF4-FFF2-40B4-BE49-F238E27FC236}">
                            <a16:creationId xmlns:a16="http://schemas.microsoft.com/office/drawing/2014/main" id="{8EA783A9-E38D-4042-9805-1ECF12F5B74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3" name="Rectangle 222">
                        <a:extLst>
                          <a:ext uri="{FF2B5EF4-FFF2-40B4-BE49-F238E27FC236}">
                            <a16:creationId xmlns:a16="http://schemas.microsoft.com/office/drawing/2014/main" id="{8711C814-64CC-D441-8472-85CBD1B30A7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98" name="Rectangle 223">
                    <a:extLst>
                      <a:ext uri="{FF2B5EF4-FFF2-40B4-BE49-F238E27FC236}">
                        <a16:creationId xmlns:a16="http://schemas.microsoft.com/office/drawing/2014/main" id="{2A58AC39-92ED-B846-A308-8A8B1485C7A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9" name="Rectangle 224">
                    <a:extLst>
                      <a:ext uri="{FF2B5EF4-FFF2-40B4-BE49-F238E27FC236}">
                        <a16:creationId xmlns:a16="http://schemas.microsoft.com/office/drawing/2014/main" id="{A393CD03-293E-A74B-B8CE-1F9571B66F8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94" name="Rectangle 225">
                  <a:extLst>
                    <a:ext uri="{FF2B5EF4-FFF2-40B4-BE49-F238E27FC236}">
                      <a16:creationId xmlns:a16="http://schemas.microsoft.com/office/drawing/2014/main" id="{77E35D46-4F7B-6745-AE76-82EF8774B936}"/>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5" name="Rectangle 226">
                  <a:extLst>
                    <a:ext uri="{FF2B5EF4-FFF2-40B4-BE49-F238E27FC236}">
                      <a16:creationId xmlns:a16="http://schemas.microsoft.com/office/drawing/2014/main" id="{326A96ED-AB23-384C-A796-7D2AB9337D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6" name="Rectangle 227">
                  <a:extLst>
                    <a:ext uri="{FF2B5EF4-FFF2-40B4-BE49-F238E27FC236}">
                      <a16:creationId xmlns:a16="http://schemas.microsoft.com/office/drawing/2014/main" id="{FEDE95BD-327A-B34F-A164-D7395B700F7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85" name="AutoShape 228">
              <a:extLst>
                <a:ext uri="{FF2B5EF4-FFF2-40B4-BE49-F238E27FC236}">
                  <a16:creationId xmlns:a16="http://schemas.microsoft.com/office/drawing/2014/main" id="{7E540946-B645-6F49-8239-C8D7D6C5839E}"/>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6" name="Group 229">
              <a:extLst>
                <a:ext uri="{FF2B5EF4-FFF2-40B4-BE49-F238E27FC236}">
                  <a16:creationId xmlns:a16="http://schemas.microsoft.com/office/drawing/2014/main" id="{6BA61DA2-A413-E44B-AEFA-AA547DAB252D}"/>
                </a:ext>
              </a:extLst>
            </p:cNvPr>
            <p:cNvGrpSpPr>
              <a:grpSpLocks/>
            </p:cNvGrpSpPr>
            <p:nvPr/>
          </p:nvGrpSpPr>
          <p:grpSpPr bwMode="auto">
            <a:xfrm>
              <a:off x="1695" y="3227"/>
              <a:ext cx="290" cy="154"/>
              <a:chOff x="844" y="3337"/>
              <a:chExt cx="290" cy="154"/>
            </a:xfrm>
          </p:grpSpPr>
          <p:sp>
            <p:nvSpPr>
              <p:cNvPr id="687" name="Rectangle 230">
                <a:extLst>
                  <a:ext uri="{FF2B5EF4-FFF2-40B4-BE49-F238E27FC236}">
                    <a16:creationId xmlns:a16="http://schemas.microsoft.com/office/drawing/2014/main" id="{4298490A-8079-374C-9608-987C5F6BA4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8" name="Text Box 231">
                <a:extLst>
                  <a:ext uri="{FF2B5EF4-FFF2-40B4-BE49-F238E27FC236}">
                    <a16:creationId xmlns:a16="http://schemas.microsoft.com/office/drawing/2014/main" id="{DFCFF247-06AF-C44C-8721-8E3FAA97F1B2}"/>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grpSp>
        <p:nvGrpSpPr>
          <p:cNvPr id="174" name="Group 248">
            <a:extLst>
              <a:ext uri="{FF2B5EF4-FFF2-40B4-BE49-F238E27FC236}">
                <a16:creationId xmlns:a16="http://schemas.microsoft.com/office/drawing/2014/main" id="{BA24EA86-E609-CE4E-99CD-C3F5EEC98D5E}"/>
              </a:ext>
            </a:extLst>
          </p:cNvPr>
          <p:cNvGrpSpPr>
            <a:grpSpLocks/>
          </p:cNvGrpSpPr>
          <p:nvPr/>
        </p:nvGrpSpPr>
        <p:grpSpPr bwMode="auto">
          <a:xfrm>
            <a:off x="7043551" y="2123701"/>
            <a:ext cx="358775" cy="623888"/>
            <a:chOff x="4140" y="429"/>
            <a:chExt cx="1425" cy="2396"/>
          </a:xfrm>
        </p:grpSpPr>
        <p:sp>
          <p:nvSpPr>
            <p:cNvPr id="175" name="Freeform 148">
              <a:extLst>
                <a:ext uri="{FF2B5EF4-FFF2-40B4-BE49-F238E27FC236}">
                  <a16:creationId xmlns:a16="http://schemas.microsoft.com/office/drawing/2014/main" id="{8350240D-86DF-D14A-AE97-8866B95BD0E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Rectangle 149">
              <a:extLst>
                <a:ext uri="{FF2B5EF4-FFF2-40B4-BE49-F238E27FC236}">
                  <a16:creationId xmlns:a16="http://schemas.microsoft.com/office/drawing/2014/main" id="{2E95E385-ED1A-2B4D-BD18-2501FD76B35A}"/>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Freeform 150">
              <a:extLst>
                <a:ext uri="{FF2B5EF4-FFF2-40B4-BE49-F238E27FC236}">
                  <a16:creationId xmlns:a16="http://schemas.microsoft.com/office/drawing/2014/main" id="{C1BAE21E-7184-3C47-BD21-0D357950D62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Freeform 151">
              <a:extLst>
                <a:ext uri="{FF2B5EF4-FFF2-40B4-BE49-F238E27FC236}">
                  <a16:creationId xmlns:a16="http://schemas.microsoft.com/office/drawing/2014/main" id="{90457001-FC0D-0E41-A13D-0BDA9154AFFB}"/>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Rectangle 152">
              <a:extLst>
                <a:ext uri="{FF2B5EF4-FFF2-40B4-BE49-F238E27FC236}">
                  <a16:creationId xmlns:a16="http://schemas.microsoft.com/office/drawing/2014/main" id="{E7330E90-9DD8-0A4A-8C05-BCE03E9BE19D}"/>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0" name="Group 153">
              <a:extLst>
                <a:ext uri="{FF2B5EF4-FFF2-40B4-BE49-F238E27FC236}">
                  <a16:creationId xmlns:a16="http://schemas.microsoft.com/office/drawing/2014/main" id="{9B69857C-D710-6442-BB78-8153EE3EB083}"/>
                </a:ext>
              </a:extLst>
            </p:cNvPr>
            <p:cNvGrpSpPr>
              <a:grpSpLocks/>
            </p:cNvGrpSpPr>
            <p:nvPr/>
          </p:nvGrpSpPr>
          <p:grpSpPr bwMode="auto">
            <a:xfrm>
              <a:off x="4749" y="668"/>
              <a:ext cx="581" cy="145"/>
              <a:chOff x="614" y="2568"/>
              <a:chExt cx="725" cy="139"/>
            </a:xfrm>
          </p:grpSpPr>
          <p:sp>
            <p:nvSpPr>
              <p:cNvPr id="208" name="AutoShape 154">
                <a:extLst>
                  <a:ext uri="{FF2B5EF4-FFF2-40B4-BE49-F238E27FC236}">
                    <a16:creationId xmlns:a16="http://schemas.microsoft.com/office/drawing/2014/main" id="{6270511B-D2F9-294E-AEB5-29C1A2B52857}"/>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AutoShape 155">
                <a:extLst>
                  <a:ext uri="{FF2B5EF4-FFF2-40B4-BE49-F238E27FC236}">
                    <a16:creationId xmlns:a16="http://schemas.microsoft.com/office/drawing/2014/main" id="{98DF3608-E392-6D43-AAB6-C4A3AD78A2B3}"/>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1" name="Rectangle 156">
              <a:extLst>
                <a:ext uri="{FF2B5EF4-FFF2-40B4-BE49-F238E27FC236}">
                  <a16:creationId xmlns:a16="http://schemas.microsoft.com/office/drawing/2014/main" id="{F815B378-AF9E-EE4F-A309-282DA3E41AB2}"/>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2" name="Group 157">
              <a:extLst>
                <a:ext uri="{FF2B5EF4-FFF2-40B4-BE49-F238E27FC236}">
                  <a16:creationId xmlns:a16="http://schemas.microsoft.com/office/drawing/2014/main" id="{67E01184-334F-3545-AB40-BB314E4F9B8D}"/>
                </a:ext>
              </a:extLst>
            </p:cNvPr>
            <p:cNvGrpSpPr>
              <a:grpSpLocks/>
            </p:cNvGrpSpPr>
            <p:nvPr/>
          </p:nvGrpSpPr>
          <p:grpSpPr bwMode="auto">
            <a:xfrm>
              <a:off x="4747" y="994"/>
              <a:ext cx="581" cy="134"/>
              <a:chOff x="614" y="2568"/>
              <a:chExt cx="725" cy="139"/>
            </a:xfrm>
          </p:grpSpPr>
          <p:sp>
            <p:nvSpPr>
              <p:cNvPr id="206" name="AutoShape 158">
                <a:extLst>
                  <a:ext uri="{FF2B5EF4-FFF2-40B4-BE49-F238E27FC236}">
                    <a16:creationId xmlns:a16="http://schemas.microsoft.com/office/drawing/2014/main" id="{2BBCFBE6-69B0-A846-B264-B4F74AEC56CB}"/>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AutoShape 159">
                <a:extLst>
                  <a:ext uri="{FF2B5EF4-FFF2-40B4-BE49-F238E27FC236}">
                    <a16:creationId xmlns:a16="http://schemas.microsoft.com/office/drawing/2014/main" id="{B46CC4E6-97C8-E346-BA88-4BE5F3D10103}"/>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3" name="Rectangle 160">
              <a:extLst>
                <a:ext uri="{FF2B5EF4-FFF2-40B4-BE49-F238E27FC236}">
                  <a16:creationId xmlns:a16="http://schemas.microsoft.com/office/drawing/2014/main" id="{3A68D5E8-E8F5-6941-AA7A-DB4724A1AF91}"/>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161">
              <a:extLst>
                <a:ext uri="{FF2B5EF4-FFF2-40B4-BE49-F238E27FC236}">
                  <a16:creationId xmlns:a16="http://schemas.microsoft.com/office/drawing/2014/main" id="{C85FE9F8-AB9B-DC49-B969-5A8909D916A1}"/>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5" name="Group 162">
              <a:extLst>
                <a:ext uri="{FF2B5EF4-FFF2-40B4-BE49-F238E27FC236}">
                  <a16:creationId xmlns:a16="http://schemas.microsoft.com/office/drawing/2014/main" id="{83136C62-1CD4-8B40-839F-A7EEC2777C07}"/>
                </a:ext>
              </a:extLst>
            </p:cNvPr>
            <p:cNvGrpSpPr>
              <a:grpSpLocks/>
            </p:cNvGrpSpPr>
            <p:nvPr/>
          </p:nvGrpSpPr>
          <p:grpSpPr bwMode="auto">
            <a:xfrm>
              <a:off x="4735" y="1627"/>
              <a:ext cx="582" cy="151"/>
              <a:chOff x="614" y="2568"/>
              <a:chExt cx="725" cy="139"/>
            </a:xfrm>
          </p:grpSpPr>
          <p:sp>
            <p:nvSpPr>
              <p:cNvPr id="201" name="AutoShape 163">
                <a:extLst>
                  <a:ext uri="{FF2B5EF4-FFF2-40B4-BE49-F238E27FC236}">
                    <a16:creationId xmlns:a16="http://schemas.microsoft.com/office/drawing/2014/main" id="{EB609148-CFB5-2A44-949A-AA2E8B42E827}"/>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AutoShape 164">
                <a:extLst>
                  <a:ext uri="{FF2B5EF4-FFF2-40B4-BE49-F238E27FC236}">
                    <a16:creationId xmlns:a16="http://schemas.microsoft.com/office/drawing/2014/main" id="{A2E1E84C-7141-1743-B35A-4172B2D67194}"/>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6" name="Freeform 165">
              <a:extLst>
                <a:ext uri="{FF2B5EF4-FFF2-40B4-BE49-F238E27FC236}">
                  <a16:creationId xmlns:a16="http://schemas.microsoft.com/office/drawing/2014/main" id="{43050567-31E9-244B-93D9-5A67D078833A}"/>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7" name="Group 166">
              <a:extLst>
                <a:ext uri="{FF2B5EF4-FFF2-40B4-BE49-F238E27FC236}">
                  <a16:creationId xmlns:a16="http://schemas.microsoft.com/office/drawing/2014/main" id="{30BC8383-936E-0243-A67E-87F464BD031E}"/>
                </a:ext>
              </a:extLst>
            </p:cNvPr>
            <p:cNvGrpSpPr>
              <a:grpSpLocks/>
            </p:cNvGrpSpPr>
            <p:nvPr/>
          </p:nvGrpSpPr>
          <p:grpSpPr bwMode="auto">
            <a:xfrm>
              <a:off x="4739" y="1327"/>
              <a:ext cx="582" cy="139"/>
              <a:chOff x="614" y="2568"/>
              <a:chExt cx="725" cy="139"/>
            </a:xfrm>
          </p:grpSpPr>
          <p:sp>
            <p:nvSpPr>
              <p:cNvPr id="199" name="AutoShape 167">
                <a:extLst>
                  <a:ext uri="{FF2B5EF4-FFF2-40B4-BE49-F238E27FC236}">
                    <a16:creationId xmlns:a16="http://schemas.microsoft.com/office/drawing/2014/main" id="{36E98FE5-C685-5F4F-9812-01F5B196A18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AutoShape 168">
                <a:extLst>
                  <a:ext uri="{FF2B5EF4-FFF2-40B4-BE49-F238E27FC236}">
                    <a16:creationId xmlns:a16="http://schemas.microsoft.com/office/drawing/2014/main" id="{62A48F7A-763D-F94A-B670-67B97F409D47}"/>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8" name="Rectangle 169">
              <a:extLst>
                <a:ext uri="{FF2B5EF4-FFF2-40B4-BE49-F238E27FC236}">
                  <a16:creationId xmlns:a16="http://schemas.microsoft.com/office/drawing/2014/main" id="{98A2D58B-8610-0049-9824-1E1CCFB815CC}"/>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Freeform 170">
              <a:extLst>
                <a:ext uri="{FF2B5EF4-FFF2-40B4-BE49-F238E27FC236}">
                  <a16:creationId xmlns:a16="http://schemas.microsoft.com/office/drawing/2014/main" id="{11AF6B7E-B658-0E42-B146-B4505BFC8648}"/>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Freeform 171">
              <a:extLst>
                <a:ext uri="{FF2B5EF4-FFF2-40B4-BE49-F238E27FC236}">
                  <a16:creationId xmlns:a16="http://schemas.microsoft.com/office/drawing/2014/main" id="{6617EE11-1A08-B148-9C6E-2B115F7DACED}"/>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Oval 172">
              <a:extLst>
                <a:ext uri="{FF2B5EF4-FFF2-40B4-BE49-F238E27FC236}">
                  <a16:creationId xmlns:a16="http://schemas.microsoft.com/office/drawing/2014/main" id="{EC8F463F-0BDA-0F45-9F76-2C41270B4C84}"/>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Freeform 173">
              <a:extLst>
                <a:ext uri="{FF2B5EF4-FFF2-40B4-BE49-F238E27FC236}">
                  <a16:creationId xmlns:a16="http://schemas.microsoft.com/office/drawing/2014/main" id="{029218AA-C435-EC48-972D-7D279AA97025}"/>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AutoShape 174">
              <a:extLst>
                <a:ext uri="{FF2B5EF4-FFF2-40B4-BE49-F238E27FC236}">
                  <a16:creationId xmlns:a16="http://schemas.microsoft.com/office/drawing/2014/main" id="{004AF6A9-08DC-4C40-BD6A-E99AA1ED3A68}"/>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AutoShape 175">
              <a:extLst>
                <a:ext uri="{FF2B5EF4-FFF2-40B4-BE49-F238E27FC236}">
                  <a16:creationId xmlns:a16="http://schemas.microsoft.com/office/drawing/2014/main" id="{58FF6008-68B1-1F41-A35F-1814BE389950}"/>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176">
              <a:extLst>
                <a:ext uri="{FF2B5EF4-FFF2-40B4-BE49-F238E27FC236}">
                  <a16:creationId xmlns:a16="http://schemas.microsoft.com/office/drawing/2014/main" id="{D3C587EC-E48C-E842-BC9C-FF13CB39E71F}"/>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Oval 177">
              <a:extLst>
                <a:ext uri="{FF2B5EF4-FFF2-40B4-BE49-F238E27FC236}">
                  <a16:creationId xmlns:a16="http://schemas.microsoft.com/office/drawing/2014/main" id="{012B9197-2851-C241-AF64-90AEA8FD0636}"/>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197" name="Oval 178">
              <a:extLst>
                <a:ext uri="{FF2B5EF4-FFF2-40B4-BE49-F238E27FC236}">
                  <a16:creationId xmlns:a16="http://schemas.microsoft.com/office/drawing/2014/main" id="{1016A314-384F-CB4F-B077-543DA4A2FBF3}"/>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Rectangle 179">
              <a:extLst>
                <a:ext uri="{FF2B5EF4-FFF2-40B4-BE49-F238E27FC236}">
                  <a16:creationId xmlns:a16="http://schemas.microsoft.com/office/drawing/2014/main" id="{5922B0DF-34CC-0949-8A0A-5B645EA4174C}"/>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 name="Group 6">
            <a:extLst>
              <a:ext uri="{FF2B5EF4-FFF2-40B4-BE49-F238E27FC236}">
                <a16:creationId xmlns:a16="http://schemas.microsoft.com/office/drawing/2014/main" id="{ACA6F153-E77E-2C42-832A-3394AC9B48B8}"/>
              </a:ext>
            </a:extLst>
          </p:cNvPr>
          <p:cNvGrpSpPr/>
          <p:nvPr/>
        </p:nvGrpSpPr>
        <p:grpSpPr>
          <a:xfrm>
            <a:off x="4395993" y="1490721"/>
            <a:ext cx="460375" cy="487292"/>
            <a:chOff x="4568161" y="1475417"/>
            <a:chExt cx="460375" cy="487292"/>
          </a:xfrm>
        </p:grpSpPr>
        <p:grpSp>
          <p:nvGrpSpPr>
            <p:cNvPr id="719" name="Group 53">
              <a:extLst>
                <a:ext uri="{FF2B5EF4-FFF2-40B4-BE49-F238E27FC236}">
                  <a16:creationId xmlns:a16="http://schemas.microsoft.com/office/drawing/2014/main" id="{8B05B42C-C438-E24D-AFA2-29848597833D}"/>
                </a:ext>
              </a:extLst>
            </p:cNvPr>
            <p:cNvGrpSpPr>
              <a:grpSpLocks/>
            </p:cNvGrpSpPr>
            <p:nvPr/>
          </p:nvGrpSpPr>
          <p:grpSpPr bwMode="auto">
            <a:xfrm>
              <a:off x="4568161" y="1500816"/>
              <a:ext cx="460375" cy="244475"/>
              <a:chOff x="844" y="3337"/>
              <a:chExt cx="290" cy="154"/>
            </a:xfrm>
          </p:grpSpPr>
          <p:sp>
            <p:nvSpPr>
              <p:cNvPr id="720" name="Rectangle 54">
                <a:extLst>
                  <a:ext uri="{FF2B5EF4-FFF2-40B4-BE49-F238E27FC236}">
                    <a16:creationId xmlns:a16="http://schemas.microsoft.com/office/drawing/2014/main" id="{D126321D-B0DA-3244-AC5F-32642BCEE3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1" name="Text Box 55">
                <a:extLst>
                  <a:ext uri="{FF2B5EF4-FFF2-40B4-BE49-F238E27FC236}">
                    <a16:creationId xmlns:a16="http://schemas.microsoft.com/office/drawing/2014/main" id="{BC8AD8C6-CCDE-A54B-8E07-A6320750AFDC}"/>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22" name="AutoShape 88">
              <a:extLst>
                <a:ext uri="{FF2B5EF4-FFF2-40B4-BE49-F238E27FC236}">
                  <a16:creationId xmlns:a16="http://schemas.microsoft.com/office/drawing/2014/main" id="{0C51A2FB-6AD3-AF4D-BF7E-5FC96D20D960}"/>
                </a:ext>
              </a:extLst>
            </p:cNvPr>
            <p:cNvSpPr>
              <a:spLocks noChangeArrowheads="1"/>
            </p:cNvSpPr>
            <p:nvPr/>
          </p:nvSpPr>
          <p:spPr bwMode="auto">
            <a:xfrm>
              <a:off x="4627915" y="1475417"/>
              <a:ext cx="381000" cy="487292"/>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spTree>
    <p:extLst>
      <p:ext uri="{BB962C8B-B14F-4D97-AF65-F5344CB8AC3E}">
        <p14:creationId xmlns:p14="http://schemas.microsoft.com/office/powerpoint/2010/main" val="244866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7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627"/>
                                        </p:tgtEl>
                                        <p:attrNameLst>
                                          <p:attrName>style.visibility</p:attrName>
                                        </p:attrNameLst>
                                      </p:cBhvr>
                                      <p:to>
                                        <p:strVal val="visible"/>
                                      </p:to>
                                    </p:set>
                                  </p:childTnLst>
                                </p:cTn>
                              </p:par>
                            </p:childTnLst>
                          </p:cTn>
                        </p:par>
                        <p:par>
                          <p:cTn id="10" fill="hold">
                            <p:stCondLst>
                              <p:cond delay="0"/>
                            </p:stCondLst>
                            <p:childTnLst>
                              <p:par>
                                <p:cTn id="11" presetID="0" presetClass="path" presetSubtype="0" accel="50000" decel="50000" fill="hold" nodeType="afterEffect">
                                  <p:stCondLst>
                                    <p:cond delay="0"/>
                                  </p:stCondLst>
                                  <p:childTnLst>
                                    <p:animMotion origin="layout" path="M 4.375E-6 -2.96296E-6 L 0.30208 0.00047 C 0.26822 0.07408 0.22513 0.17477 0.19544 0.24746 " pathEditMode="relative" rAng="0" ptsTypes="AAA">
                                      <p:cBhvr>
                                        <p:cTn id="12" dur="2000" fill="hold"/>
                                        <p:tgtEl>
                                          <p:spTgt spid="627"/>
                                        </p:tgtEl>
                                        <p:attrNameLst>
                                          <p:attrName>ppt_x</p:attrName>
                                          <p:attrName>ppt_y</p:attrName>
                                        </p:attrNameLst>
                                      </p:cBhvr>
                                      <p:rCtr x="15104" y="12361"/>
                                    </p:animMotion>
                                  </p:childTnLst>
                                </p:cTn>
                              </p:par>
                              <p:par>
                                <p:cTn id="13" presetID="9" presetClass="entr" presetSubtype="0" fill="hold" grpId="0" nodeType="withEffect">
                                  <p:stCondLst>
                                    <p:cond delay="0"/>
                                  </p:stCondLst>
                                  <p:childTnLst>
                                    <p:set>
                                      <p:cBhvr>
                                        <p:cTn id="14" dur="1" fill="hold">
                                          <p:stCondLst>
                                            <p:cond delay="0"/>
                                          </p:stCondLst>
                                        </p:cTn>
                                        <p:tgtEl>
                                          <p:spTgt spid="643"/>
                                        </p:tgtEl>
                                        <p:attrNameLst>
                                          <p:attrName>style.visibility</p:attrName>
                                        </p:attrNameLst>
                                      </p:cBhvr>
                                      <p:to>
                                        <p:strVal val="visible"/>
                                      </p:to>
                                    </p:set>
                                    <p:animEffect transition="in" filter="dissolve">
                                      <p:cBhvr>
                                        <p:cTn id="15" dur="1000"/>
                                        <p:tgtEl>
                                          <p:spTgt spid="643"/>
                                        </p:tgtEl>
                                      </p:cBhvr>
                                    </p:animEffect>
                                  </p:childTnLst>
                                </p:cTn>
                              </p:par>
                            </p:childTnLst>
                          </p:cTn>
                        </p:par>
                      </p:childTnLst>
                    </p:cTn>
                  </p:par>
                  <p:par>
                    <p:cTn id="16" fill="hold">
                      <p:stCondLst>
                        <p:cond delay="indefinite"/>
                      </p:stCondLst>
                      <p:childTnLst>
                        <p:par>
                          <p:cTn id="17" fill="hold">
                            <p:stCondLst>
                              <p:cond delay="0"/>
                            </p:stCondLst>
                            <p:childTnLst>
                              <p:par>
                                <p:cTn id="18" presetID="0" presetClass="path" presetSubtype="0" accel="50000" decel="50000" fill="hold" nodeType="clickEffect">
                                  <p:stCondLst>
                                    <p:cond delay="0"/>
                                  </p:stCondLst>
                                  <p:childTnLst>
                                    <p:animMotion origin="layout" path="M 0.19544 0.24746 C 0.22916 0.21204 0.2526 0.20463 0.31184 0.16389 C 0.37122 0.12315 0.45169 0.08102 0.50768 0.0206 C 0.48984 0.02084 0.39205 0.01922 0.37057 0.02037 " pathEditMode="relative" rAng="0" ptsTypes="AAAA">
                                      <p:cBhvr>
                                        <p:cTn id="19" dur="2000" fill="hold"/>
                                        <p:tgtEl>
                                          <p:spTgt spid="627"/>
                                        </p:tgtEl>
                                        <p:attrNameLst>
                                          <p:attrName>ppt_x</p:attrName>
                                          <p:attrName>ppt_y</p:attrName>
                                        </p:attrNameLst>
                                      </p:cBhvr>
                                      <p:rCtr x="15612" y="-11366"/>
                                    </p:animMotion>
                                  </p:childTnLst>
                                </p:cTn>
                              </p:par>
                              <p:par>
                                <p:cTn id="20" presetID="22" presetClass="entr" presetSubtype="2" fill="hold" nodeType="withEffect">
                                  <p:stCondLst>
                                    <p:cond delay="0"/>
                                  </p:stCondLst>
                                  <p:childTnLst>
                                    <p:set>
                                      <p:cBhvr>
                                        <p:cTn id="21" dur="1" fill="hold">
                                          <p:stCondLst>
                                            <p:cond delay="0"/>
                                          </p:stCondLst>
                                        </p:cTn>
                                        <p:tgtEl>
                                          <p:spTgt spid="674"/>
                                        </p:tgtEl>
                                        <p:attrNameLst>
                                          <p:attrName>style.visibility</p:attrName>
                                        </p:attrNameLst>
                                      </p:cBhvr>
                                      <p:to>
                                        <p:strVal val="visible"/>
                                      </p:to>
                                    </p:set>
                                    <p:animEffect transition="in" filter="wipe(right)">
                                      <p:cBhvr>
                                        <p:cTn id="22" dur="500"/>
                                        <p:tgtEl>
                                          <p:spTgt spid="67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44"/>
                                        </p:tgtEl>
                                        <p:attrNameLst>
                                          <p:attrName>style.visibility</p:attrName>
                                        </p:attrNameLst>
                                      </p:cBhvr>
                                      <p:to>
                                        <p:strVal val="visible"/>
                                      </p:to>
                                    </p:set>
                                    <p:animEffect transition="in" filter="dissolve">
                                      <p:cBhvr>
                                        <p:cTn id="25" dur="1000"/>
                                        <p:tgtEl>
                                          <p:spTgt spid="64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627"/>
                                        </p:tgtEl>
                                        <p:attrNameLst>
                                          <p:attrName>style.visibility</p:attrName>
                                        </p:attrNameLst>
                                      </p:cBhvr>
                                      <p:to>
                                        <p:strVal val="hidden"/>
                                      </p:to>
                                    </p:set>
                                  </p:childTnLst>
                                </p:cTn>
                              </p:par>
                            </p:childTnLst>
                          </p:cTn>
                        </p:par>
                        <p:par>
                          <p:cTn id="30" fill="hold">
                            <p:stCondLst>
                              <p:cond delay="0"/>
                            </p:stCondLst>
                            <p:childTnLst>
                              <p:par>
                                <p:cTn id="31" presetID="22" presetClass="entr" presetSubtype="4" fill="hold" nodeType="afterEffect">
                                  <p:stCondLst>
                                    <p:cond delay="0"/>
                                  </p:stCondLst>
                                  <p:childTnLst>
                                    <p:set>
                                      <p:cBhvr>
                                        <p:cTn id="32" dur="1" fill="hold">
                                          <p:stCondLst>
                                            <p:cond delay="0"/>
                                          </p:stCondLst>
                                        </p:cTn>
                                        <p:tgtEl>
                                          <p:spTgt spid="683"/>
                                        </p:tgtEl>
                                        <p:attrNameLst>
                                          <p:attrName>style.visibility</p:attrName>
                                        </p:attrNameLst>
                                      </p:cBhvr>
                                      <p:to>
                                        <p:strVal val="visible"/>
                                      </p:to>
                                    </p:set>
                                    <p:animEffect transition="in" filter="wipe(down)">
                                      <p:cBhvr>
                                        <p:cTn id="33" dur="1000"/>
                                        <p:tgtEl>
                                          <p:spTgt spid="683"/>
                                        </p:tgtEl>
                                      </p:cBhvr>
                                    </p:animEffect>
                                  </p:childTnLst>
                                </p:cTn>
                              </p:par>
                              <p:par>
                                <p:cTn id="34" presetID="9" presetClass="entr" presetSubtype="0" fill="hold" nodeType="withEffect">
                                  <p:stCondLst>
                                    <p:cond delay="0"/>
                                  </p:stCondLst>
                                  <p:childTnLst>
                                    <p:set>
                                      <p:cBhvr>
                                        <p:cTn id="35" dur="1" fill="hold">
                                          <p:stCondLst>
                                            <p:cond delay="0"/>
                                          </p:stCondLst>
                                        </p:cTn>
                                        <p:tgtEl>
                                          <p:spTgt spid="645">
                                            <p:txEl>
                                              <p:pRg st="0" end="0"/>
                                            </p:txEl>
                                          </p:spTgt>
                                        </p:tgtEl>
                                        <p:attrNameLst>
                                          <p:attrName>style.visibility</p:attrName>
                                        </p:attrNameLst>
                                      </p:cBhvr>
                                      <p:to>
                                        <p:strVal val="visible"/>
                                      </p:to>
                                    </p:set>
                                    <p:animEffect transition="in" filter="dissolve">
                                      <p:cBhvr>
                                        <p:cTn id="36" dur="1000"/>
                                        <p:tgtEl>
                                          <p:spTgt spid="64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645">
                                            <p:txEl>
                                              <p:pRg st="1" end="1"/>
                                            </p:txEl>
                                          </p:spTgt>
                                        </p:tgtEl>
                                        <p:attrNameLst>
                                          <p:attrName>style.visibility</p:attrName>
                                        </p:attrNameLst>
                                      </p:cBhvr>
                                      <p:to>
                                        <p:strVal val="visible"/>
                                      </p:to>
                                    </p:set>
                                    <p:animEffect transition="in" filter="dissolve">
                                      <p:cBhvr>
                                        <p:cTn id="41" dur="1000"/>
                                        <p:tgtEl>
                                          <p:spTgt spid="645">
                                            <p:txEl>
                                              <p:pRg st="1" end="1"/>
                                            </p:txEl>
                                          </p:spTgt>
                                        </p:tgtEl>
                                      </p:cBhvr>
                                    </p:animEffect>
                                  </p:childTnLst>
                                </p:cTn>
                              </p:par>
                              <p:par>
                                <p:cTn id="42" presetID="22" presetClass="entr" presetSubtype="1" fill="hold"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44"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life…TCP connection carrying HTTP</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102</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28"/>
              <a:chOff x="569" y="2954"/>
              <a:chExt cx="500" cy="828"/>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7" y="2954"/>
                <a:ext cx="449"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542" name="Group 325">
            <a:extLst>
              <a:ext uri="{FF2B5EF4-FFF2-40B4-BE49-F238E27FC236}">
                <a16:creationId xmlns:a16="http://schemas.microsoft.com/office/drawing/2014/main" id="{44BB38E6-E14F-E243-A361-68D05E58CCCB}"/>
              </a:ext>
            </a:extLst>
          </p:cNvPr>
          <p:cNvGrpSpPr>
            <a:grpSpLocks/>
          </p:cNvGrpSpPr>
          <p:nvPr/>
        </p:nvGrpSpPr>
        <p:grpSpPr bwMode="auto">
          <a:xfrm>
            <a:off x="571500" y="1568450"/>
            <a:ext cx="515937" cy="333375"/>
            <a:chOff x="328" y="678"/>
            <a:chExt cx="325" cy="210"/>
          </a:xfrm>
        </p:grpSpPr>
        <p:grpSp>
          <p:nvGrpSpPr>
            <p:cNvPr id="543" name="Group 52">
              <a:extLst>
                <a:ext uri="{FF2B5EF4-FFF2-40B4-BE49-F238E27FC236}">
                  <a16:creationId xmlns:a16="http://schemas.microsoft.com/office/drawing/2014/main" id="{0A8D6708-4609-6945-A946-E47D0AA23BB2}"/>
                </a:ext>
              </a:extLst>
            </p:cNvPr>
            <p:cNvGrpSpPr>
              <a:grpSpLocks/>
            </p:cNvGrpSpPr>
            <p:nvPr/>
          </p:nvGrpSpPr>
          <p:grpSpPr bwMode="auto">
            <a:xfrm>
              <a:off x="328" y="693"/>
              <a:ext cx="325" cy="154"/>
              <a:chOff x="844" y="3337"/>
              <a:chExt cx="325" cy="154"/>
            </a:xfrm>
          </p:grpSpPr>
          <p:sp>
            <p:nvSpPr>
              <p:cNvPr id="545" name="Rectangle 53">
                <a:extLst>
                  <a:ext uri="{FF2B5EF4-FFF2-40B4-BE49-F238E27FC236}">
                    <a16:creationId xmlns:a16="http://schemas.microsoft.com/office/drawing/2014/main" id="{B6E73418-9916-914F-BAF1-61EBBD28B20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Text Box 54">
                <a:extLst>
                  <a:ext uri="{FF2B5EF4-FFF2-40B4-BE49-F238E27FC236}">
                    <a16:creationId xmlns:a16="http://schemas.microsoft.com/office/drawing/2014/main" id="{EB3D178B-2079-974C-BBAF-D1859C342A9B}"/>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544" name="AutoShape 85">
              <a:extLst>
                <a:ext uri="{FF2B5EF4-FFF2-40B4-BE49-F238E27FC236}">
                  <a16:creationId xmlns:a16="http://schemas.microsoft.com/office/drawing/2014/main" id="{B164A8CC-CDC1-E443-A720-0B9C1A59CAA0}"/>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47" name="Rectangle 100">
            <a:extLst>
              <a:ext uri="{FF2B5EF4-FFF2-40B4-BE49-F238E27FC236}">
                <a16:creationId xmlns:a16="http://schemas.microsoft.com/office/drawing/2014/main" id="{736B0FF4-A2E8-AE45-921A-22C015CB3530}"/>
              </a:ext>
            </a:extLst>
          </p:cNvPr>
          <p:cNvSpPr>
            <a:spLocks noChangeArrowheads="1"/>
          </p:cNvSpPr>
          <p:nvPr/>
        </p:nvSpPr>
        <p:spPr bwMode="auto">
          <a:xfrm>
            <a:off x="7088188" y="1568450"/>
            <a:ext cx="4227512" cy="950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to send HTTP request, client first opens </a:t>
            </a:r>
            <a:r>
              <a:rPr lang="en-US" sz="2800" dirty="0">
                <a:solidFill>
                  <a:srgbClr val="C00000"/>
                </a:solidFill>
                <a:ea typeface="ＭＳ Ｐゴシック" charset="0"/>
              </a:rPr>
              <a:t>TCP socket</a:t>
            </a:r>
            <a:r>
              <a:rPr lang="en-US" sz="2800" dirty="0">
                <a:solidFill>
                  <a:srgbClr val="000000"/>
                </a:solidFill>
                <a:ea typeface="ＭＳ Ｐゴシック" charset="0"/>
              </a:rPr>
              <a:t> to web server</a:t>
            </a:r>
          </a:p>
        </p:txBody>
      </p:sp>
      <p:sp>
        <p:nvSpPr>
          <p:cNvPr id="548" name="Rectangle 101">
            <a:extLst>
              <a:ext uri="{FF2B5EF4-FFF2-40B4-BE49-F238E27FC236}">
                <a16:creationId xmlns:a16="http://schemas.microsoft.com/office/drawing/2014/main" id="{FC65F5D7-75A7-7843-969E-B8C83BD5E3C0}"/>
              </a:ext>
            </a:extLst>
          </p:cNvPr>
          <p:cNvSpPr>
            <a:spLocks noChangeArrowheads="1"/>
          </p:cNvSpPr>
          <p:nvPr/>
        </p:nvSpPr>
        <p:spPr bwMode="auto">
          <a:xfrm>
            <a:off x="7040562" y="2924175"/>
            <a:ext cx="4783138" cy="9858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SYN segment </a:t>
            </a:r>
            <a:r>
              <a:rPr lang="en-US" sz="2400" dirty="0">
                <a:solidFill>
                  <a:srgbClr val="000000"/>
                </a:solidFill>
                <a:ea typeface="ＭＳ Ｐゴシック" charset="0"/>
              </a:rPr>
              <a:t>(step 1 in TCP 3-way handshake)</a:t>
            </a:r>
            <a:r>
              <a:rPr lang="en-US" sz="2800" dirty="0">
                <a:solidFill>
                  <a:srgbClr val="000000"/>
                </a:solidFill>
                <a:ea typeface="ＭＳ Ｐゴシック" charset="0"/>
              </a:rPr>
              <a:t> inter-domain routed to web server</a:t>
            </a:r>
          </a:p>
        </p:txBody>
      </p:sp>
      <p:sp>
        <p:nvSpPr>
          <p:cNvPr id="549" name="Rectangle 102">
            <a:extLst>
              <a:ext uri="{FF2B5EF4-FFF2-40B4-BE49-F238E27FC236}">
                <a16:creationId xmlns:a16="http://schemas.microsoft.com/office/drawing/2014/main" id="{51C744F0-EF71-344A-B333-4EEF1D8021EC}"/>
              </a:ext>
            </a:extLst>
          </p:cNvPr>
          <p:cNvSpPr>
            <a:spLocks noChangeArrowheads="1"/>
          </p:cNvSpPr>
          <p:nvPr/>
        </p:nvSpPr>
        <p:spPr bwMode="auto">
          <a:xfrm>
            <a:off x="7081837" y="5397500"/>
            <a:ext cx="4997745" cy="536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connection established!</a:t>
            </a:r>
          </a:p>
        </p:txBody>
      </p:sp>
      <p:grpSp>
        <p:nvGrpSpPr>
          <p:cNvPr id="550" name="Group 314">
            <a:extLst>
              <a:ext uri="{FF2B5EF4-FFF2-40B4-BE49-F238E27FC236}">
                <a16:creationId xmlns:a16="http://schemas.microsoft.com/office/drawing/2014/main" id="{4E3B24CA-FEEE-3E47-9A58-189AE2727095}"/>
              </a:ext>
            </a:extLst>
          </p:cNvPr>
          <p:cNvGrpSpPr>
            <a:grpSpLocks/>
          </p:cNvGrpSpPr>
          <p:nvPr/>
        </p:nvGrpSpPr>
        <p:grpSpPr bwMode="auto">
          <a:xfrm>
            <a:off x="207962" y="2414588"/>
            <a:ext cx="1081088" cy="244475"/>
            <a:chOff x="410" y="1508"/>
            <a:chExt cx="681" cy="154"/>
          </a:xfrm>
        </p:grpSpPr>
        <p:sp>
          <p:nvSpPr>
            <p:cNvPr id="551" name="Rectangle 99">
              <a:extLst>
                <a:ext uri="{FF2B5EF4-FFF2-40B4-BE49-F238E27FC236}">
                  <a16:creationId xmlns:a16="http://schemas.microsoft.com/office/drawing/2014/main" id="{287E07CE-E274-3F4D-96B8-D3177BBB1253}"/>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95">
              <a:extLst>
                <a:ext uri="{FF2B5EF4-FFF2-40B4-BE49-F238E27FC236}">
                  <a16:creationId xmlns:a16="http://schemas.microsoft.com/office/drawing/2014/main" id="{8886EA9A-C5FF-A347-84C6-EC7C6AFE8224}"/>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3" name="Rectangle 96">
              <a:extLst>
                <a:ext uri="{FF2B5EF4-FFF2-40B4-BE49-F238E27FC236}">
                  <a16:creationId xmlns:a16="http://schemas.microsoft.com/office/drawing/2014/main" id="{3E962067-480B-FE47-A3AE-7153A4C453BE}"/>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4" name="Rectangle 97">
              <a:extLst>
                <a:ext uri="{FF2B5EF4-FFF2-40B4-BE49-F238E27FC236}">
                  <a16:creationId xmlns:a16="http://schemas.microsoft.com/office/drawing/2014/main" id="{B4CDB1AD-3C2F-3347-A517-1F1AEEF6DAB9}"/>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5" name="Rectangle 98">
              <a:extLst>
                <a:ext uri="{FF2B5EF4-FFF2-40B4-BE49-F238E27FC236}">
                  <a16:creationId xmlns:a16="http://schemas.microsoft.com/office/drawing/2014/main" id="{B0AC5248-EFDD-2142-9FBF-32AD6EF4B22E}"/>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6" name="Group 310">
              <a:extLst>
                <a:ext uri="{FF2B5EF4-FFF2-40B4-BE49-F238E27FC236}">
                  <a16:creationId xmlns:a16="http://schemas.microsoft.com/office/drawing/2014/main" id="{24999875-A88C-FD45-9FAA-ED70B2D1AA82}"/>
                </a:ext>
              </a:extLst>
            </p:cNvPr>
            <p:cNvGrpSpPr>
              <a:grpSpLocks/>
            </p:cNvGrpSpPr>
            <p:nvPr/>
          </p:nvGrpSpPr>
          <p:grpSpPr bwMode="auto">
            <a:xfrm>
              <a:off x="647" y="1508"/>
              <a:ext cx="354" cy="154"/>
              <a:chOff x="290" y="875"/>
              <a:chExt cx="354" cy="154"/>
            </a:xfrm>
          </p:grpSpPr>
          <p:sp>
            <p:nvSpPr>
              <p:cNvPr id="557" name="Rectangle 311">
                <a:extLst>
                  <a:ext uri="{FF2B5EF4-FFF2-40B4-BE49-F238E27FC236}">
                    <a16:creationId xmlns:a16="http://schemas.microsoft.com/office/drawing/2014/main" id="{D865E817-3F6A-2344-8E60-F652C9FDE54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Rectangle 312">
                <a:extLst>
                  <a:ext uri="{FF2B5EF4-FFF2-40B4-BE49-F238E27FC236}">
                    <a16:creationId xmlns:a16="http://schemas.microsoft.com/office/drawing/2014/main" id="{197093E6-8F10-9442-89AF-4F26EE9D4479}"/>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313">
                <a:extLst>
                  <a:ext uri="{FF2B5EF4-FFF2-40B4-BE49-F238E27FC236}">
                    <a16:creationId xmlns:a16="http://schemas.microsoft.com/office/drawing/2014/main" id="{4A84191B-BE9C-EE49-85DF-BE63E57CAEE3}"/>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nvGrpSpPr>
          <p:cNvPr id="560" name="Group 326">
            <a:extLst>
              <a:ext uri="{FF2B5EF4-FFF2-40B4-BE49-F238E27FC236}">
                <a16:creationId xmlns:a16="http://schemas.microsoft.com/office/drawing/2014/main" id="{6035F0FF-3872-4E4A-B014-49029AA39D2F}"/>
              </a:ext>
            </a:extLst>
          </p:cNvPr>
          <p:cNvGrpSpPr>
            <a:grpSpLocks/>
          </p:cNvGrpSpPr>
          <p:nvPr/>
        </p:nvGrpSpPr>
        <p:grpSpPr bwMode="auto">
          <a:xfrm>
            <a:off x="549275" y="4546600"/>
            <a:ext cx="1081088" cy="782638"/>
            <a:chOff x="59" y="863"/>
            <a:chExt cx="681" cy="493"/>
          </a:xfrm>
        </p:grpSpPr>
        <p:grpSp>
          <p:nvGrpSpPr>
            <p:cNvPr id="561" name="Group 68">
              <a:extLst>
                <a:ext uri="{FF2B5EF4-FFF2-40B4-BE49-F238E27FC236}">
                  <a16:creationId xmlns:a16="http://schemas.microsoft.com/office/drawing/2014/main" id="{05F3B1DD-FD64-574D-A15D-8719F0552CD8}"/>
                </a:ext>
              </a:extLst>
            </p:cNvPr>
            <p:cNvGrpSpPr>
              <a:grpSpLocks/>
            </p:cNvGrpSpPr>
            <p:nvPr/>
          </p:nvGrpSpPr>
          <p:grpSpPr bwMode="auto">
            <a:xfrm>
              <a:off x="177" y="1042"/>
              <a:ext cx="480" cy="112"/>
              <a:chOff x="627" y="3377"/>
              <a:chExt cx="480" cy="112"/>
            </a:xfrm>
          </p:grpSpPr>
          <p:sp>
            <p:nvSpPr>
              <p:cNvPr id="723" name="Rectangle 69">
                <a:extLst>
                  <a:ext uri="{FF2B5EF4-FFF2-40B4-BE49-F238E27FC236}">
                    <a16:creationId xmlns:a16="http://schemas.microsoft.com/office/drawing/2014/main" id="{0ECCD2F8-075F-0A4D-B835-3EDF82D224F4}"/>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4" name="Rectangle 70">
                <a:extLst>
                  <a:ext uri="{FF2B5EF4-FFF2-40B4-BE49-F238E27FC236}">
                    <a16:creationId xmlns:a16="http://schemas.microsoft.com/office/drawing/2014/main" id="{EBF470C4-203D-234A-BB30-E9BF4F288720}"/>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62" name="Group 301">
              <a:extLst>
                <a:ext uri="{FF2B5EF4-FFF2-40B4-BE49-F238E27FC236}">
                  <a16:creationId xmlns:a16="http://schemas.microsoft.com/office/drawing/2014/main" id="{E2F59A8B-1798-8245-B3C6-525C81A83512}"/>
                </a:ext>
              </a:extLst>
            </p:cNvPr>
            <p:cNvGrpSpPr>
              <a:grpSpLocks/>
            </p:cNvGrpSpPr>
            <p:nvPr/>
          </p:nvGrpSpPr>
          <p:grpSpPr bwMode="auto">
            <a:xfrm>
              <a:off x="290" y="863"/>
              <a:ext cx="354" cy="154"/>
              <a:chOff x="290" y="875"/>
              <a:chExt cx="354" cy="154"/>
            </a:xfrm>
          </p:grpSpPr>
          <p:sp>
            <p:nvSpPr>
              <p:cNvPr id="646" name="Rectangle 59">
                <a:extLst>
                  <a:ext uri="{FF2B5EF4-FFF2-40B4-BE49-F238E27FC236}">
                    <a16:creationId xmlns:a16="http://schemas.microsoft.com/office/drawing/2014/main" id="{9FDB2F95-1041-4549-879B-1B6E036E1079}"/>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Rectangle 60">
                <a:extLst>
                  <a:ext uri="{FF2B5EF4-FFF2-40B4-BE49-F238E27FC236}">
                    <a16:creationId xmlns:a16="http://schemas.microsoft.com/office/drawing/2014/main" id="{D867A23D-4E29-624B-9F72-E29177D4C51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Text Box 297">
                <a:extLst>
                  <a:ext uri="{FF2B5EF4-FFF2-40B4-BE49-F238E27FC236}">
                    <a16:creationId xmlns:a16="http://schemas.microsoft.com/office/drawing/2014/main" id="{2CD54253-7CF3-C34D-B65E-37D425B4516D}"/>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3" name="Group 302">
              <a:extLst>
                <a:ext uri="{FF2B5EF4-FFF2-40B4-BE49-F238E27FC236}">
                  <a16:creationId xmlns:a16="http://schemas.microsoft.com/office/drawing/2014/main" id="{27EAE6D6-CC8D-BC4B-985B-D73103885275}"/>
                </a:ext>
              </a:extLst>
            </p:cNvPr>
            <p:cNvGrpSpPr>
              <a:grpSpLocks/>
            </p:cNvGrpSpPr>
            <p:nvPr/>
          </p:nvGrpSpPr>
          <p:grpSpPr bwMode="auto">
            <a:xfrm>
              <a:off x="284" y="1022"/>
              <a:ext cx="354" cy="154"/>
              <a:chOff x="290" y="875"/>
              <a:chExt cx="354" cy="154"/>
            </a:xfrm>
          </p:grpSpPr>
          <p:sp>
            <p:nvSpPr>
              <p:cNvPr id="574" name="Rectangle 303">
                <a:extLst>
                  <a:ext uri="{FF2B5EF4-FFF2-40B4-BE49-F238E27FC236}">
                    <a16:creationId xmlns:a16="http://schemas.microsoft.com/office/drawing/2014/main" id="{161A0B61-4B46-1246-B317-2A22E46F68E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Rectangle 304">
                <a:extLst>
                  <a:ext uri="{FF2B5EF4-FFF2-40B4-BE49-F238E27FC236}">
                    <a16:creationId xmlns:a16="http://schemas.microsoft.com/office/drawing/2014/main" id="{6CF3ECE3-58C4-8F4C-91B7-8E5A9B5C96BB}"/>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6" name="Text Box 305">
                <a:extLst>
                  <a:ext uri="{FF2B5EF4-FFF2-40B4-BE49-F238E27FC236}">
                    <a16:creationId xmlns:a16="http://schemas.microsoft.com/office/drawing/2014/main" id="{BADE4FCB-B8A8-034E-9598-B068A1572549}"/>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4" name="Group 315">
              <a:extLst>
                <a:ext uri="{FF2B5EF4-FFF2-40B4-BE49-F238E27FC236}">
                  <a16:creationId xmlns:a16="http://schemas.microsoft.com/office/drawing/2014/main" id="{D29235BE-BACD-D946-AB55-0AA77A9B458F}"/>
                </a:ext>
              </a:extLst>
            </p:cNvPr>
            <p:cNvGrpSpPr>
              <a:grpSpLocks/>
            </p:cNvGrpSpPr>
            <p:nvPr/>
          </p:nvGrpSpPr>
          <p:grpSpPr bwMode="auto">
            <a:xfrm>
              <a:off x="59" y="1202"/>
              <a:ext cx="681" cy="154"/>
              <a:chOff x="410" y="1508"/>
              <a:chExt cx="681" cy="154"/>
            </a:xfrm>
          </p:grpSpPr>
          <p:sp>
            <p:nvSpPr>
              <p:cNvPr id="565" name="Rectangle 316">
                <a:extLst>
                  <a:ext uri="{FF2B5EF4-FFF2-40B4-BE49-F238E27FC236}">
                    <a16:creationId xmlns:a16="http://schemas.microsoft.com/office/drawing/2014/main" id="{71D1FC90-B0D4-0748-B73C-0C001AABA568}"/>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Rectangle 317">
                <a:extLst>
                  <a:ext uri="{FF2B5EF4-FFF2-40B4-BE49-F238E27FC236}">
                    <a16:creationId xmlns:a16="http://schemas.microsoft.com/office/drawing/2014/main" id="{259D6AF6-E31C-B04A-985C-2997A516D2CA}"/>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Rectangle 318">
                <a:extLst>
                  <a:ext uri="{FF2B5EF4-FFF2-40B4-BE49-F238E27FC236}">
                    <a16:creationId xmlns:a16="http://schemas.microsoft.com/office/drawing/2014/main" id="{2A231446-5FA9-CF40-928B-8DF94AD2EF2A}"/>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Rectangle 319">
                <a:extLst>
                  <a:ext uri="{FF2B5EF4-FFF2-40B4-BE49-F238E27FC236}">
                    <a16:creationId xmlns:a16="http://schemas.microsoft.com/office/drawing/2014/main" id="{8323599A-5DB9-4848-8D70-91081A64AF06}"/>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Rectangle 320">
                <a:extLst>
                  <a:ext uri="{FF2B5EF4-FFF2-40B4-BE49-F238E27FC236}">
                    <a16:creationId xmlns:a16="http://schemas.microsoft.com/office/drawing/2014/main" id="{F497CB89-2EBF-0144-AF05-9D589F90067A}"/>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70" name="Group 321">
                <a:extLst>
                  <a:ext uri="{FF2B5EF4-FFF2-40B4-BE49-F238E27FC236}">
                    <a16:creationId xmlns:a16="http://schemas.microsoft.com/office/drawing/2014/main" id="{BD18992D-86F7-8246-A366-53CBF4FFE4C7}"/>
                  </a:ext>
                </a:extLst>
              </p:cNvPr>
              <p:cNvGrpSpPr>
                <a:grpSpLocks/>
              </p:cNvGrpSpPr>
              <p:nvPr/>
            </p:nvGrpSpPr>
            <p:grpSpPr bwMode="auto">
              <a:xfrm>
                <a:off x="647" y="1508"/>
                <a:ext cx="354" cy="154"/>
                <a:chOff x="290" y="875"/>
                <a:chExt cx="354" cy="154"/>
              </a:xfrm>
            </p:grpSpPr>
            <p:sp>
              <p:nvSpPr>
                <p:cNvPr id="571" name="Rectangle 322">
                  <a:extLst>
                    <a:ext uri="{FF2B5EF4-FFF2-40B4-BE49-F238E27FC236}">
                      <a16:creationId xmlns:a16="http://schemas.microsoft.com/office/drawing/2014/main" id="{D1798245-1945-B24B-957C-B072AF1AF40B}"/>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2" name="Rectangle 323">
                  <a:extLst>
                    <a:ext uri="{FF2B5EF4-FFF2-40B4-BE49-F238E27FC236}">
                      <a16:creationId xmlns:a16="http://schemas.microsoft.com/office/drawing/2014/main" id="{E643A63C-1C57-B945-8DAB-10DAD13D9A8A}"/>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Text Box 324">
                  <a:extLst>
                    <a:ext uri="{FF2B5EF4-FFF2-40B4-BE49-F238E27FC236}">
                      <a16:creationId xmlns:a16="http://schemas.microsoft.com/office/drawing/2014/main" id="{A6BFAAD3-2439-FF41-9F7B-7FAA3A2AACE6}"/>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45" y="2954"/>
                <a:ext cx="374"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34" name="Group 337">
            <a:extLst>
              <a:ext uri="{FF2B5EF4-FFF2-40B4-BE49-F238E27FC236}">
                <a16:creationId xmlns:a16="http://schemas.microsoft.com/office/drawing/2014/main" id="{BDBCD45F-1F7A-9543-8559-5895A90FD148}"/>
              </a:ext>
            </a:extLst>
          </p:cNvPr>
          <p:cNvGrpSpPr>
            <a:grpSpLocks/>
          </p:cNvGrpSpPr>
          <p:nvPr/>
        </p:nvGrpSpPr>
        <p:grpSpPr bwMode="auto">
          <a:xfrm>
            <a:off x="207962" y="1870075"/>
            <a:ext cx="1081088" cy="782638"/>
            <a:chOff x="59" y="863"/>
            <a:chExt cx="681" cy="493"/>
          </a:xfrm>
        </p:grpSpPr>
        <p:grpSp>
          <p:nvGrpSpPr>
            <p:cNvPr id="735" name="Group 338">
              <a:extLst>
                <a:ext uri="{FF2B5EF4-FFF2-40B4-BE49-F238E27FC236}">
                  <a16:creationId xmlns:a16="http://schemas.microsoft.com/office/drawing/2014/main" id="{0241F242-E3E0-E04C-9D42-A8DA1F4635FC}"/>
                </a:ext>
              </a:extLst>
            </p:cNvPr>
            <p:cNvGrpSpPr>
              <a:grpSpLocks/>
            </p:cNvGrpSpPr>
            <p:nvPr/>
          </p:nvGrpSpPr>
          <p:grpSpPr bwMode="auto">
            <a:xfrm>
              <a:off x="177" y="1042"/>
              <a:ext cx="480" cy="112"/>
              <a:chOff x="627" y="3377"/>
              <a:chExt cx="480" cy="112"/>
            </a:xfrm>
          </p:grpSpPr>
          <p:sp>
            <p:nvSpPr>
              <p:cNvPr id="754" name="Rectangle 339">
                <a:extLst>
                  <a:ext uri="{FF2B5EF4-FFF2-40B4-BE49-F238E27FC236}">
                    <a16:creationId xmlns:a16="http://schemas.microsoft.com/office/drawing/2014/main" id="{40719677-5F13-A547-B939-37B964C39DF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5" name="Rectangle 340">
                <a:extLst>
                  <a:ext uri="{FF2B5EF4-FFF2-40B4-BE49-F238E27FC236}">
                    <a16:creationId xmlns:a16="http://schemas.microsoft.com/office/drawing/2014/main" id="{8FBD903F-689E-1E4F-A4E8-B865330E9ED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36" name="Group 341">
              <a:extLst>
                <a:ext uri="{FF2B5EF4-FFF2-40B4-BE49-F238E27FC236}">
                  <a16:creationId xmlns:a16="http://schemas.microsoft.com/office/drawing/2014/main" id="{D3A49F13-3F7D-AF43-A7B5-75D42D3F01BE}"/>
                </a:ext>
              </a:extLst>
            </p:cNvPr>
            <p:cNvGrpSpPr>
              <a:grpSpLocks/>
            </p:cNvGrpSpPr>
            <p:nvPr/>
          </p:nvGrpSpPr>
          <p:grpSpPr bwMode="auto">
            <a:xfrm>
              <a:off x="290" y="863"/>
              <a:ext cx="354" cy="154"/>
              <a:chOff x="290" y="875"/>
              <a:chExt cx="354" cy="154"/>
            </a:xfrm>
          </p:grpSpPr>
          <p:sp>
            <p:nvSpPr>
              <p:cNvPr id="751" name="Rectangle 342">
                <a:extLst>
                  <a:ext uri="{FF2B5EF4-FFF2-40B4-BE49-F238E27FC236}">
                    <a16:creationId xmlns:a16="http://schemas.microsoft.com/office/drawing/2014/main" id="{6560040F-827B-4144-9A62-12A938DFBC2F}"/>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2" name="Rectangle 343">
                <a:extLst>
                  <a:ext uri="{FF2B5EF4-FFF2-40B4-BE49-F238E27FC236}">
                    <a16:creationId xmlns:a16="http://schemas.microsoft.com/office/drawing/2014/main" id="{4979BB7B-93B5-3A44-9BF4-72A3A854B33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3" name="Text Box 344">
                <a:extLst>
                  <a:ext uri="{FF2B5EF4-FFF2-40B4-BE49-F238E27FC236}">
                    <a16:creationId xmlns:a16="http://schemas.microsoft.com/office/drawing/2014/main" id="{C02CFF55-650B-AD4A-92D7-CDA2D2C4C11A}"/>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7" name="Group 345">
              <a:extLst>
                <a:ext uri="{FF2B5EF4-FFF2-40B4-BE49-F238E27FC236}">
                  <a16:creationId xmlns:a16="http://schemas.microsoft.com/office/drawing/2014/main" id="{B6AC2CCC-A76E-2445-8246-899C8784EAA2}"/>
                </a:ext>
              </a:extLst>
            </p:cNvPr>
            <p:cNvGrpSpPr>
              <a:grpSpLocks/>
            </p:cNvGrpSpPr>
            <p:nvPr/>
          </p:nvGrpSpPr>
          <p:grpSpPr bwMode="auto">
            <a:xfrm>
              <a:off x="284" y="1022"/>
              <a:ext cx="354" cy="154"/>
              <a:chOff x="290" y="875"/>
              <a:chExt cx="354" cy="154"/>
            </a:xfrm>
          </p:grpSpPr>
          <p:sp>
            <p:nvSpPr>
              <p:cNvPr id="748" name="Rectangle 346">
                <a:extLst>
                  <a:ext uri="{FF2B5EF4-FFF2-40B4-BE49-F238E27FC236}">
                    <a16:creationId xmlns:a16="http://schemas.microsoft.com/office/drawing/2014/main" id="{91D927BE-A5DA-AB48-AF73-32631E45BF11}"/>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9" name="Rectangle 347">
                <a:extLst>
                  <a:ext uri="{FF2B5EF4-FFF2-40B4-BE49-F238E27FC236}">
                    <a16:creationId xmlns:a16="http://schemas.microsoft.com/office/drawing/2014/main" id="{7BE391C6-43DB-3043-B89D-6DEE17F0E053}"/>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0" name="Text Box 348">
                <a:extLst>
                  <a:ext uri="{FF2B5EF4-FFF2-40B4-BE49-F238E27FC236}">
                    <a16:creationId xmlns:a16="http://schemas.microsoft.com/office/drawing/2014/main" id="{78193E8E-5EDB-3C4B-908D-01FFF86C6A77}"/>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8" name="Group 349">
              <a:extLst>
                <a:ext uri="{FF2B5EF4-FFF2-40B4-BE49-F238E27FC236}">
                  <a16:creationId xmlns:a16="http://schemas.microsoft.com/office/drawing/2014/main" id="{63AF8189-9A3F-D542-9CEC-58D39BCAEE4E}"/>
                </a:ext>
              </a:extLst>
            </p:cNvPr>
            <p:cNvGrpSpPr>
              <a:grpSpLocks/>
            </p:cNvGrpSpPr>
            <p:nvPr/>
          </p:nvGrpSpPr>
          <p:grpSpPr bwMode="auto">
            <a:xfrm>
              <a:off x="59" y="1202"/>
              <a:ext cx="681" cy="154"/>
              <a:chOff x="410" y="1508"/>
              <a:chExt cx="681" cy="154"/>
            </a:xfrm>
          </p:grpSpPr>
          <p:sp>
            <p:nvSpPr>
              <p:cNvPr id="739" name="Rectangle 350">
                <a:extLst>
                  <a:ext uri="{FF2B5EF4-FFF2-40B4-BE49-F238E27FC236}">
                    <a16:creationId xmlns:a16="http://schemas.microsoft.com/office/drawing/2014/main" id="{A020A05E-94BF-C640-A8CB-AF123AA2F41F}"/>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0" name="Rectangle 351">
                <a:extLst>
                  <a:ext uri="{FF2B5EF4-FFF2-40B4-BE49-F238E27FC236}">
                    <a16:creationId xmlns:a16="http://schemas.microsoft.com/office/drawing/2014/main" id="{22E1DFE5-9FD3-AA4B-BDC5-018CD8E70F56}"/>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1" name="Rectangle 352">
                <a:extLst>
                  <a:ext uri="{FF2B5EF4-FFF2-40B4-BE49-F238E27FC236}">
                    <a16:creationId xmlns:a16="http://schemas.microsoft.com/office/drawing/2014/main" id="{0849A1A5-14E0-374C-BA02-9C63B614DB28}"/>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2" name="Rectangle 353">
                <a:extLst>
                  <a:ext uri="{FF2B5EF4-FFF2-40B4-BE49-F238E27FC236}">
                    <a16:creationId xmlns:a16="http://schemas.microsoft.com/office/drawing/2014/main" id="{82BE04FB-4B53-BA46-B018-3B9000714E4E}"/>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3" name="Rectangle 354">
                <a:extLst>
                  <a:ext uri="{FF2B5EF4-FFF2-40B4-BE49-F238E27FC236}">
                    <a16:creationId xmlns:a16="http://schemas.microsoft.com/office/drawing/2014/main" id="{13D8F146-B1F3-FA41-A508-298A5DADE5E3}"/>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44" name="Group 355">
                <a:extLst>
                  <a:ext uri="{FF2B5EF4-FFF2-40B4-BE49-F238E27FC236}">
                    <a16:creationId xmlns:a16="http://schemas.microsoft.com/office/drawing/2014/main" id="{87B22912-5DB4-CC4E-8302-A587515DDDDB}"/>
                  </a:ext>
                </a:extLst>
              </p:cNvPr>
              <p:cNvGrpSpPr>
                <a:grpSpLocks/>
              </p:cNvGrpSpPr>
              <p:nvPr/>
            </p:nvGrpSpPr>
            <p:grpSpPr bwMode="auto">
              <a:xfrm>
                <a:off x="647" y="1508"/>
                <a:ext cx="354" cy="154"/>
                <a:chOff x="290" y="875"/>
                <a:chExt cx="354" cy="154"/>
              </a:xfrm>
            </p:grpSpPr>
            <p:sp>
              <p:nvSpPr>
                <p:cNvPr id="745" name="Rectangle 356">
                  <a:extLst>
                    <a:ext uri="{FF2B5EF4-FFF2-40B4-BE49-F238E27FC236}">
                      <a16:creationId xmlns:a16="http://schemas.microsoft.com/office/drawing/2014/main" id="{E761A945-3F5E-CA4E-A896-C01C89521E55}"/>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6" name="Rectangle 357">
                  <a:extLst>
                    <a:ext uri="{FF2B5EF4-FFF2-40B4-BE49-F238E27FC236}">
                      <a16:creationId xmlns:a16="http://schemas.microsoft.com/office/drawing/2014/main" id="{84134D3E-13F8-6042-9D38-AF73D970B80F}"/>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7" name="Text Box 358">
                  <a:extLst>
                    <a:ext uri="{FF2B5EF4-FFF2-40B4-BE49-F238E27FC236}">
                      <a16:creationId xmlns:a16="http://schemas.microsoft.com/office/drawing/2014/main" id="{360C0654-D2F5-A249-98C0-8B4B35A822FC}"/>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sp>
        <p:nvSpPr>
          <p:cNvPr id="756" name="Rectangle 359">
            <a:extLst>
              <a:ext uri="{FF2B5EF4-FFF2-40B4-BE49-F238E27FC236}">
                <a16:creationId xmlns:a16="http://schemas.microsoft.com/office/drawing/2014/main" id="{A9BE400C-E7A8-814F-9EFA-D314343CF23A}"/>
              </a:ext>
            </a:extLst>
          </p:cNvPr>
          <p:cNvSpPr>
            <a:spLocks noChangeArrowheads="1"/>
          </p:cNvSpPr>
          <p:nvPr/>
        </p:nvSpPr>
        <p:spPr bwMode="auto">
          <a:xfrm>
            <a:off x="1220788" y="4757738"/>
            <a:ext cx="18415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endParaRPr lang="en-US" sz="1000" dirty="0">
              <a:solidFill>
                <a:srgbClr val="000000"/>
              </a:solidFill>
              <a:latin typeface="Arial" charset="0"/>
              <a:ea typeface="ＭＳ Ｐゴシック" charset="0"/>
            </a:endParaRPr>
          </a:p>
        </p:txBody>
      </p:sp>
      <p:grpSp>
        <p:nvGrpSpPr>
          <p:cNvPr id="757" name="Group 391">
            <a:extLst>
              <a:ext uri="{FF2B5EF4-FFF2-40B4-BE49-F238E27FC236}">
                <a16:creationId xmlns:a16="http://schemas.microsoft.com/office/drawing/2014/main" id="{17C83498-6185-2647-828E-58DDFAF371A4}"/>
              </a:ext>
            </a:extLst>
          </p:cNvPr>
          <p:cNvGrpSpPr>
            <a:grpSpLocks/>
          </p:cNvGrpSpPr>
          <p:nvPr/>
        </p:nvGrpSpPr>
        <p:grpSpPr bwMode="auto">
          <a:xfrm>
            <a:off x="547688" y="4546600"/>
            <a:ext cx="1081087" cy="782638"/>
            <a:chOff x="2675" y="3676"/>
            <a:chExt cx="681" cy="493"/>
          </a:xfrm>
        </p:grpSpPr>
        <p:grpSp>
          <p:nvGrpSpPr>
            <p:cNvPr id="758" name="Group 361">
              <a:extLst>
                <a:ext uri="{FF2B5EF4-FFF2-40B4-BE49-F238E27FC236}">
                  <a16:creationId xmlns:a16="http://schemas.microsoft.com/office/drawing/2014/main" id="{18FD13CD-0315-B647-B6AF-39F23BA87479}"/>
                </a:ext>
              </a:extLst>
            </p:cNvPr>
            <p:cNvGrpSpPr>
              <a:grpSpLocks/>
            </p:cNvGrpSpPr>
            <p:nvPr/>
          </p:nvGrpSpPr>
          <p:grpSpPr bwMode="auto">
            <a:xfrm>
              <a:off x="2793" y="3855"/>
              <a:ext cx="480" cy="112"/>
              <a:chOff x="627" y="3377"/>
              <a:chExt cx="480" cy="112"/>
            </a:xfrm>
          </p:grpSpPr>
          <p:sp>
            <p:nvSpPr>
              <p:cNvPr id="810" name="Rectangle 362">
                <a:extLst>
                  <a:ext uri="{FF2B5EF4-FFF2-40B4-BE49-F238E27FC236}">
                    <a16:creationId xmlns:a16="http://schemas.microsoft.com/office/drawing/2014/main" id="{9C3274D0-8E72-FF4D-AA28-A8EAE39D6B4C}"/>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1" name="Rectangle 363">
                <a:extLst>
                  <a:ext uri="{FF2B5EF4-FFF2-40B4-BE49-F238E27FC236}">
                    <a16:creationId xmlns:a16="http://schemas.microsoft.com/office/drawing/2014/main" id="{2A85A536-6D67-544C-8670-9B17244FB9D4}"/>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59" name="Group 382">
              <a:extLst>
                <a:ext uri="{FF2B5EF4-FFF2-40B4-BE49-F238E27FC236}">
                  <a16:creationId xmlns:a16="http://schemas.microsoft.com/office/drawing/2014/main" id="{A64FBDF6-0E86-E740-A72D-FB97797F5E7A}"/>
                </a:ext>
              </a:extLst>
            </p:cNvPr>
            <p:cNvGrpSpPr>
              <a:grpSpLocks/>
            </p:cNvGrpSpPr>
            <p:nvPr/>
          </p:nvGrpSpPr>
          <p:grpSpPr bwMode="auto">
            <a:xfrm>
              <a:off x="2855" y="3676"/>
              <a:ext cx="444" cy="154"/>
              <a:chOff x="2717" y="3676"/>
              <a:chExt cx="444" cy="154"/>
            </a:xfrm>
          </p:grpSpPr>
          <p:sp>
            <p:nvSpPr>
              <p:cNvPr id="807" name="Rectangle 365">
                <a:extLst>
                  <a:ext uri="{FF2B5EF4-FFF2-40B4-BE49-F238E27FC236}">
                    <a16:creationId xmlns:a16="http://schemas.microsoft.com/office/drawing/2014/main" id="{8E976F92-FA7A-AB47-9B21-9CC5C19111FE}"/>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8" name="Rectangle 366">
                <a:extLst>
                  <a:ext uri="{FF2B5EF4-FFF2-40B4-BE49-F238E27FC236}">
                    <a16:creationId xmlns:a16="http://schemas.microsoft.com/office/drawing/2014/main" id="{6AD327EE-B6BC-D741-A7C2-B834A5D5938E}"/>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9" name="Text Box 367">
                <a:extLst>
                  <a:ext uri="{FF2B5EF4-FFF2-40B4-BE49-F238E27FC236}">
                    <a16:creationId xmlns:a16="http://schemas.microsoft.com/office/drawing/2014/main" id="{96F9A0CD-789B-D04C-9566-4A2973C5EFB5}"/>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760" name="Rectangle 373">
              <a:extLst>
                <a:ext uri="{FF2B5EF4-FFF2-40B4-BE49-F238E27FC236}">
                  <a16:creationId xmlns:a16="http://schemas.microsoft.com/office/drawing/2014/main" id="{F2EBED54-BD1B-ED40-89CC-56E9651CA08E}"/>
                </a:ext>
              </a:extLst>
            </p:cNvPr>
            <p:cNvSpPr>
              <a:spLocks noChangeArrowheads="1"/>
            </p:cNvSpPr>
            <p:nvPr/>
          </p:nvSpPr>
          <p:spPr bwMode="auto">
            <a:xfrm>
              <a:off x="2675" y="4018"/>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1" name="Rectangle 374">
              <a:extLst>
                <a:ext uri="{FF2B5EF4-FFF2-40B4-BE49-F238E27FC236}">
                  <a16:creationId xmlns:a16="http://schemas.microsoft.com/office/drawing/2014/main" id="{74AF0931-1E02-754D-9005-03A58D5C2E5F}"/>
                </a:ext>
              </a:extLst>
            </p:cNvPr>
            <p:cNvSpPr>
              <a:spLocks noChangeArrowheads="1"/>
            </p:cNvSpPr>
            <p:nvPr/>
          </p:nvSpPr>
          <p:spPr bwMode="auto">
            <a:xfrm>
              <a:off x="2803" y="4043"/>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2" name="Rectangle 375">
              <a:extLst>
                <a:ext uri="{FF2B5EF4-FFF2-40B4-BE49-F238E27FC236}">
                  <a16:creationId xmlns:a16="http://schemas.microsoft.com/office/drawing/2014/main" id="{9DE1570C-335C-9C44-9681-536C219A39D8}"/>
                </a:ext>
              </a:extLst>
            </p:cNvPr>
            <p:cNvSpPr>
              <a:spLocks noChangeArrowheads="1"/>
            </p:cNvSpPr>
            <p:nvPr/>
          </p:nvSpPr>
          <p:spPr bwMode="auto">
            <a:xfrm>
              <a:off x="2794" y="4032"/>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3" name="Rectangle 376">
              <a:extLst>
                <a:ext uri="{FF2B5EF4-FFF2-40B4-BE49-F238E27FC236}">
                  <a16:creationId xmlns:a16="http://schemas.microsoft.com/office/drawing/2014/main" id="{1A5BAEF7-331F-F14B-B97F-78D5BE86A5E8}"/>
                </a:ext>
              </a:extLst>
            </p:cNvPr>
            <p:cNvSpPr>
              <a:spLocks noChangeArrowheads="1"/>
            </p:cNvSpPr>
            <p:nvPr/>
          </p:nvSpPr>
          <p:spPr bwMode="auto">
            <a:xfrm>
              <a:off x="2688" y="4034"/>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4" name="Rectangle 377">
              <a:extLst>
                <a:ext uri="{FF2B5EF4-FFF2-40B4-BE49-F238E27FC236}">
                  <a16:creationId xmlns:a16="http://schemas.microsoft.com/office/drawing/2014/main" id="{84336569-B3A7-6A49-A82B-99D5EC339908}"/>
                </a:ext>
              </a:extLst>
            </p:cNvPr>
            <p:cNvSpPr>
              <a:spLocks noChangeArrowheads="1"/>
            </p:cNvSpPr>
            <p:nvPr/>
          </p:nvSpPr>
          <p:spPr bwMode="auto">
            <a:xfrm>
              <a:off x="3286" y="4033"/>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65" name="Group 383">
              <a:extLst>
                <a:ext uri="{FF2B5EF4-FFF2-40B4-BE49-F238E27FC236}">
                  <a16:creationId xmlns:a16="http://schemas.microsoft.com/office/drawing/2014/main" id="{28790B64-9067-B544-9439-EB76C10C1FD0}"/>
                </a:ext>
              </a:extLst>
            </p:cNvPr>
            <p:cNvGrpSpPr>
              <a:grpSpLocks/>
            </p:cNvGrpSpPr>
            <p:nvPr/>
          </p:nvGrpSpPr>
          <p:grpSpPr bwMode="auto">
            <a:xfrm>
              <a:off x="2864" y="3835"/>
              <a:ext cx="444" cy="154"/>
              <a:chOff x="2717" y="3676"/>
              <a:chExt cx="444" cy="154"/>
            </a:xfrm>
          </p:grpSpPr>
          <p:sp>
            <p:nvSpPr>
              <p:cNvPr id="804" name="Rectangle 384">
                <a:extLst>
                  <a:ext uri="{FF2B5EF4-FFF2-40B4-BE49-F238E27FC236}">
                    <a16:creationId xmlns:a16="http://schemas.microsoft.com/office/drawing/2014/main" id="{BEF7727E-C16B-5F45-BAA7-AE952E893614}"/>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5" name="Rectangle 385">
                <a:extLst>
                  <a:ext uri="{FF2B5EF4-FFF2-40B4-BE49-F238E27FC236}">
                    <a16:creationId xmlns:a16="http://schemas.microsoft.com/office/drawing/2014/main" id="{FB8C79D1-4376-1A40-B6C0-F73357935CF8}"/>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6" name="Text Box 386">
                <a:extLst>
                  <a:ext uri="{FF2B5EF4-FFF2-40B4-BE49-F238E27FC236}">
                    <a16:creationId xmlns:a16="http://schemas.microsoft.com/office/drawing/2014/main" id="{7D800199-8CF4-F44C-B339-C1A2622895BF}"/>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766" name="Group 387">
              <a:extLst>
                <a:ext uri="{FF2B5EF4-FFF2-40B4-BE49-F238E27FC236}">
                  <a16:creationId xmlns:a16="http://schemas.microsoft.com/office/drawing/2014/main" id="{A3096BC9-64B5-ED4E-A43F-70809FA8A191}"/>
                </a:ext>
              </a:extLst>
            </p:cNvPr>
            <p:cNvGrpSpPr>
              <a:grpSpLocks/>
            </p:cNvGrpSpPr>
            <p:nvPr/>
          </p:nvGrpSpPr>
          <p:grpSpPr bwMode="auto">
            <a:xfrm>
              <a:off x="2867" y="4015"/>
              <a:ext cx="444" cy="154"/>
              <a:chOff x="2717" y="3676"/>
              <a:chExt cx="444" cy="154"/>
            </a:xfrm>
          </p:grpSpPr>
          <p:sp>
            <p:nvSpPr>
              <p:cNvPr id="801" name="Rectangle 388">
                <a:extLst>
                  <a:ext uri="{FF2B5EF4-FFF2-40B4-BE49-F238E27FC236}">
                    <a16:creationId xmlns:a16="http://schemas.microsoft.com/office/drawing/2014/main" id="{F61F578C-8BF0-8341-943D-39CDE967F267}"/>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2" name="Rectangle 389">
                <a:extLst>
                  <a:ext uri="{FF2B5EF4-FFF2-40B4-BE49-F238E27FC236}">
                    <a16:creationId xmlns:a16="http://schemas.microsoft.com/office/drawing/2014/main" id="{E8B4EC9C-05C8-C142-955E-B40BA227886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3" name="Text Box 390">
                <a:extLst>
                  <a:ext uri="{FF2B5EF4-FFF2-40B4-BE49-F238E27FC236}">
                    <a16:creationId xmlns:a16="http://schemas.microsoft.com/office/drawing/2014/main" id="{AEB443BC-BE15-5740-B309-D2DC97FAE981}"/>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12" name="Group 423">
            <a:extLst>
              <a:ext uri="{FF2B5EF4-FFF2-40B4-BE49-F238E27FC236}">
                <a16:creationId xmlns:a16="http://schemas.microsoft.com/office/drawing/2014/main" id="{A6880A50-5449-0E46-A5C1-4F3EDBB5D53B}"/>
              </a:ext>
            </a:extLst>
          </p:cNvPr>
          <p:cNvGrpSpPr>
            <a:grpSpLocks/>
          </p:cNvGrpSpPr>
          <p:nvPr/>
        </p:nvGrpSpPr>
        <p:grpSpPr bwMode="auto">
          <a:xfrm>
            <a:off x="211137" y="1868488"/>
            <a:ext cx="1081088" cy="782637"/>
            <a:chOff x="2613" y="3554"/>
            <a:chExt cx="681" cy="493"/>
          </a:xfrm>
        </p:grpSpPr>
        <p:grpSp>
          <p:nvGrpSpPr>
            <p:cNvPr id="813" name="Group 393">
              <a:extLst>
                <a:ext uri="{FF2B5EF4-FFF2-40B4-BE49-F238E27FC236}">
                  <a16:creationId xmlns:a16="http://schemas.microsoft.com/office/drawing/2014/main" id="{C0CC2508-5523-1E46-8737-BE4E4E429EF7}"/>
                </a:ext>
              </a:extLst>
            </p:cNvPr>
            <p:cNvGrpSpPr>
              <a:grpSpLocks/>
            </p:cNvGrpSpPr>
            <p:nvPr/>
          </p:nvGrpSpPr>
          <p:grpSpPr bwMode="auto">
            <a:xfrm>
              <a:off x="2731" y="3733"/>
              <a:ext cx="480" cy="112"/>
              <a:chOff x="627" y="3377"/>
              <a:chExt cx="480" cy="112"/>
            </a:xfrm>
          </p:grpSpPr>
          <p:sp>
            <p:nvSpPr>
              <p:cNvPr id="831" name="Rectangle 394">
                <a:extLst>
                  <a:ext uri="{FF2B5EF4-FFF2-40B4-BE49-F238E27FC236}">
                    <a16:creationId xmlns:a16="http://schemas.microsoft.com/office/drawing/2014/main" id="{90649956-CFA3-AB44-82F9-1A40A13146F5}"/>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2" name="Rectangle 395">
                <a:extLst>
                  <a:ext uri="{FF2B5EF4-FFF2-40B4-BE49-F238E27FC236}">
                    <a16:creationId xmlns:a16="http://schemas.microsoft.com/office/drawing/2014/main" id="{8BD70DAB-651C-5047-B975-B174CE645CC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814" name="Group 396">
              <a:extLst>
                <a:ext uri="{FF2B5EF4-FFF2-40B4-BE49-F238E27FC236}">
                  <a16:creationId xmlns:a16="http://schemas.microsoft.com/office/drawing/2014/main" id="{40C19D6E-09EE-3045-9039-85D4B044B95B}"/>
                </a:ext>
              </a:extLst>
            </p:cNvPr>
            <p:cNvGrpSpPr>
              <a:grpSpLocks/>
            </p:cNvGrpSpPr>
            <p:nvPr/>
          </p:nvGrpSpPr>
          <p:grpSpPr bwMode="auto">
            <a:xfrm>
              <a:off x="2793" y="3554"/>
              <a:ext cx="444" cy="154"/>
              <a:chOff x="2717" y="3676"/>
              <a:chExt cx="444" cy="154"/>
            </a:xfrm>
          </p:grpSpPr>
          <p:sp>
            <p:nvSpPr>
              <p:cNvPr id="828" name="Rectangle 397">
                <a:extLst>
                  <a:ext uri="{FF2B5EF4-FFF2-40B4-BE49-F238E27FC236}">
                    <a16:creationId xmlns:a16="http://schemas.microsoft.com/office/drawing/2014/main" id="{66D59E5F-377E-C549-9CE6-0433DF2E093F}"/>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9" name="Rectangle 398">
                <a:extLst>
                  <a:ext uri="{FF2B5EF4-FFF2-40B4-BE49-F238E27FC236}">
                    <a16:creationId xmlns:a16="http://schemas.microsoft.com/office/drawing/2014/main" id="{D1732789-3643-5E46-94EF-A715FF8A5BF1}"/>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0" name="Text Box 399">
                <a:extLst>
                  <a:ext uri="{FF2B5EF4-FFF2-40B4-BE49-F238E27FC236}">
                    <a16:creationId xmlns:a16="http://schemas.microsoft.com/office/drawing/2014/main" id="{D256CEEF-EDB6-0E44-963C-AB56839D6F39}"/>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815" name="Rectangle 400">
              <a:extLst>
                <a:ext uri="{FF2B5EF4-FFF2-40B4-BE49-F238E27FC236}">
                  <a16:creationId xmlns:a16="http://schemas.microsoft.com/office/drawing/2014/main" id="{CAD9F45E-35B7-F24A-8A08-33EC261EBDA7}"/>
                </a:ext>
              </a:extLst>
            </p:cNvPr>
            <p:cNvSpPr>
              <a:spLocks noChangeArrowheads="1"/>
            </p:cNvSpPr>
            <p:nvPr/>
          </p:nvSpPr>
          <p:spPr bwMode="auto">
            <a:xfrm>
              <a:off x="2613" y="3896"/>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6" name="Rectangle 401">
              <a:extLst>
                <a:ext uri="{FF2B5EF4-FFF2-40B4-BE49-F238E27FC236}">
                  <a16:creationId xmlns:a16="http://schemas.microsoft.com/office/drawing/2014/main" id="{6A723820-5A3C-934C-8004-55656E64C427}"/>
                </a:ext>
              </a:extLst>
            </p:cNvPr>
            <p:cNvSpPr>
              <a:spLocks noChangeArrowheads="1"/>
            </p:cNvSpPr>
            <p:nvPr/>
          </p:nvSpPr>
          <p:spPr bwMode="auto">
            <a:xfrm>
              <a:off x="2741" y="3921"/>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7" name="Rectangle 402">
              <a:extLst>
                <a:ext uri="{FF2B5EF4-FFF2-40B4-BE49-F238E27FC236}">
                  <a16:creationId xmlns:a16="http://schemas.microsoft.com/office/drawing/2014/main" id="{6334C52D-28B6-7248-A490-DD6B1607A287}"/>
                </a:ext>
              </a:extLst>
            </p:cNvPr>
            <p:cNvSpPr>
              <a:spLocks noChangeArrowheads="1"/>
            </p:cNvSpPr>
            <p:nvPr/>
          </p:nvSpPr>
          <p:spPr bwMode="auto">
            <a:xfrm>
              <a:off x="2732" y="3910"/>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8" name="Rectangle 403">
              <a:extLst>
                <a:ext uri="{FF2B5EF4-FFF2-40B4-BE49-F238E27FC236}">
                  <a16:creationId xmlns:a16="http://schemas.microsoft.com/office/drawing/2014/main" id="{43965A11-3A3A-9842-98E9-480DC62F637E}"/>
                </a:ext>
              </a:extLst>
            </p:cNvPr>
            <p:cNvSpPr>
              <a:spLocks noChangeArrowheads="1"/>
            </p:cNvSpPr>
            <p:nvPr/>
          </p:nvSpPr>
          <p:spPr bwMode="auto">
            <a:xfrm>
              <a:off x="2626" y="3912"/>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9" name="Rectangle 404">
              <a:extLst>
                <a:ext uri="{FF2B5EF4-FFF2-40B4-BE49-F238E27FC236}">
                  <a16:creationId xmlns:a16="http://schemas.microsoft.com/office/drawing/2014/main" id="{CF02A561-A967-8146-9791-21417B4ADA2E}"/>
                </a:ext>
              </a:extLst>
            </p:cNvPr>
            <p:cNvSpPr>
              <a:spLocks noChangeArrowheads="1"/>
            </p:cNvSpPr>
            <p:nvPr/>
          </p:nvSpPr>
          <p:spPr bwMode="auto">
            <a:xfrm>
              <a:off x="3224" y="3911"/>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20" name="Group 405">
              <a:extLst>
                <a:ext uri="{FF2B5EF4-FFF2-40B4-BE49-F238E27FC236}">
                  <a16:creationId xmlns:a16="http://schemas.microsoft.com/office/drawing/2014/main" id="{931BB545-418C-D04E-BE16-C1DDB3B30606}"/>
                </a:ext>
              </a:extLst>
            </p:cNvPr>
            <p:cNvGrpSpPr>
              <a:grpSpLocks/>
            </p:cNvGrpSpPr>
            <p:nvPr/>
          </p:nvGrpSpPr>
          <p:grpSpPr bwMode="auto">
            <a:xfrm>
              <a:off x="2802" y="3713"/>
              <a:ext cx="444" cy="154"/>
              <a:chOff x="2717" y="3676"/>
              <a:chExt cx="444" cy="154"/>
            </a:xfrm>
          </p:grpSpPr>
          <p:sp>
            <p:nvSpPr>
              <p:cNvPr id="825" name="Rectangle 406">
                <a:extLst>
                  <a:ext uri="{FF2B5EF4-FFF2-40B4-BE49-F238E27FC236}">
                    <a16:creationId xmlns:a16="http://schemas.microsoft.com/office/drawing/2014/main" id="{F4D73D91-C3AE-5048-A766-146F05C8DB4A}"/>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6" name="Rectangle 407">
                <a:extLst>
                  <a:ext uri="{FF2B5EF4-FFF2-40B4-BE49-F238E27FC236}">
                    <a16:creationId xmlns:a16="http://schemas.microsoft.com/office/drawing/2014/main" id="{06CF0FC6-D090-2D4F-8B68-D98E606A3C93}"/>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7" name="Text Box 408">
                <a:extLst>
                  <a:ext uri="{FF2B5EF4-FFF2-40B4-BE49-F238E27FC236}">
                    <a16:creationId xmlns:a16="http://schemas.microsoft.com/office/drawing/2014/main" id="{B109233B-D33D-6A48-8899-85AA2DD4C27C}"/>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821" name="Group 409">
              <a:extLst>
                <a:ext uri="{FF2B5EF4-FFF2-40B4-BE49-F238E27FC236}">
                  <a16:creationId xmlns:a16="http://schemas.microsoft.com/office/drawing/2014/main" id="{CD622C02-5474-6A42-8C31-C4287EECC16F}"/>
                </a:ext>
              </a:extLst>
            </p:cNvPr>
            <p:cNvGrpSpPr>
              <a:grpSpLocks/>
            </p:cNvGrpSpPr>
            <p:nvPr/>
          </p:nvGrpSpPr>
          <p:grpSpPr bwMode="auto">
            <a:xfrm>
              <a:off x="2805" y="3893"/>
              <a:ext cx="444" cy="154"/>
              <a:chOff x="2717" y="3676"/>
              <a:chExt cx="444" cy="154"/>
            </a:xfrm>
          </p:grpSpPr>
          <p:sp>
            <p:nvSpPr>
              <p:cNvPr id="822" name="Rectangle 410">
                <a:extLst>
                  <a:ext uri="{FF2B5EF4-FFF2-40B4-BE49-F238E27FC236}">
                    <a16:creationId xmlns:a16="http://schemas.microsoft.com/office/drawing/2014/main" id="{C53E0714-5945-D949-987E-678D2F53E408}"/>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3" name="Rectangle 411">
                <a:extLst>
                  <a:ext uri="{FF2B5EF4-FFF2-40B4-BE49-F238E27FC236}">
                    <a16:creationId xmlns:a16="http://schemas.microsoft.com/office/drawing/2014/main" id="{74E3AA68-A459-0A4D-A8C4-09CDD067BCE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4" name="Text Box 412">
                <a:extLst>
                  <a:ext uri="{FF2B5EF4-FFF2-40B4-BE49-F238E27FC236}">
                    <a16:creationId xmlns:a16="http://schemas.microsoft.com/office/drawing/2014/main" id="{8CCC7B6F-8CBE-7B40-BA63-57B01F1C6DC4}"/>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33" name="Group 422">
            <a:extLst>
              <a:ext uri="{FF2B5EF4-FFF2-40B4-BE49-F238E27FC236}">
                <a16:creationId xmlns:a16="http://schemas.microsoft.com/office/drawing/2014/main" id="{4A286599-58F8-7C4A-A7A6-AE8BCFB5D157}"/>
              </a:ext>
            </a:extLst>
          </p:cNvPr>
          <p:cNvGrpSpPr>
            <a:grpSpLocks/>
          </p:cNvGrpSpPr>
          <p:nvPr/>
        </p:nvGrpSpPr>
        <p:grpSpPr bwMode="auto">
          <a:xfrm>
            <a:off x="552450" y="5076825"/>
            <a:ext cx="1081088" cy="244475"/>
            <a:chOff x="2709" y="3989"/>
            <a:chExt cx="681" cy="154"/>
          </a:xfrm>
        </p:grpSpPr>
        <p:sp>
          <p:nvSpPr>
            <p:cNvPr id="834" name="Rectangle 413">
              <a:extLst>
                <a:ext uri="{FF2B5EF4-FFF2-40B4-BE49-F238E27FC236}">
                  <a16:creationId xmlns:a16="http://schemas.microsoft.com/office/drawing/2014/main" id="{FD8A8249-C601-C946-91D0-25E0C9B3DE0F}"/>
                </a:ext>
              </a:extLst>
            </p:cNvPr>
            <p:cNvSpPr>
              <a:spLocks noChangeArrowheads="1"/>
            </p:cNvSpPr>
            <p:nvPr/>
          </p:nvSpPr>
          <p:spPr bwMode="auto">
            <a:xfrm>
              <a:off x="2709" y="3992"/>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5" name="Rectangle 414">
              <a:extLst>
                <a:ext uri="{FF2B5EF4-FFF2-40B4-BE49-F238E27FC236}">
                  <a16:creationId xmlns:a16="http://schemas.microsoft.com/office/drawing/2014/main" id="{9BE238B3-D908-7344-ACF3-4F7D0E8BE53B}"/>
                </a:ext>
              </a:extLst>
            </p:cNvPr>
            <p:cNvSpPr>
              <a:spLocks noChangeArrowheads="1"/>
            </p:cNvSpPr>
            <p:nvPr/>
          </p:nvSpPr>
          <p:spPr bwMode="auto">
            <a:xfrm>
              <a:off x="2837" y="4017"/>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6" name="Rectangle 415">
              <a:extLst>
                <a:ext uri="{FF2B5EF4-FFF2-40B4-BE49-F238E27FC236}">
                  <a16:creationId xmlns:a16="http://schemas.microsoft.com/office/drawing/2014/main" id="{D85BA8BC-478D-F344-8115-DC7B5B39F62F}"/>
                </a:ext>
              </a:extLst>
            </p:cNvPr>
            <p:cNvSpPr>
              <a:spLocks noChangeArrowheads="1"/>
            </p:cNvSpPr>
            <p:nvPr/>
          </p:nvSpPr>
          <p:spPr bwMode="auto">
            <a:xfrm>
              <a:off x="2828" y="4006"/>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7" name="Rectangle 416">
              <a:extLst>
                <a:ext uri="{FF2B5EF4-FFF2-40B4-BE49-F238E27FC236}">
                  <a16:creationId xmlns:a16="http://schemas.microsoft.com/office/drawing/2014/main" id="{7E72D931-C69A-D547-A589-54D8118116D5}"/>
                </a:ext>
              </a:extLst>
            </p:cNvPr>
            <p:cNvSpPr>
              <a:spLocks noChangeArrowheads="1"/>
            </p:cNvSpPr>
            <p:nvPr/>
          </p:nvSpPr>
          <p:spPr bwMode="auto">
            <a:xfrm>
              <a:off x="2722" y="4008"/>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8" name="Rectangle 417">
              <a:extLst>
                <a:ext uri="{FF2B5EF4-FFF2-40B4-BE49-F238E27FC236}">
                  <a16:creationId xmlns:a16="http://schemas.microsoft.com/office/drawing/2014/main" id="{96929BF6-5BEC-064E-823F-64C7B6097E07}"/>
                </a:ext>
              </a:extLst>
            </p:cNvPr>
            <p:cNvSpPr>
              <a:spLocks noChangeArrowheads="1"/>
            </p:cNvSpPr>
            <p:nvPr/>
          </p:nvSpPr>
          <p:spPr bwMode="auto">
            <a:xfrm>
              <a:off x="3320" y="4007"/>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39" name="Group 418">
              <a:extLst>
                <a:ext uri="{FF2B5EF4-FFF2-40B4-BE49-F238E27FC236}">
                  <a16:creationId xmlns:a16="http://schemas.microsoft.com/office/drawing/2014/main" id="{B9FE97D1-EB90-084D-832B-3701777334C6}"/>
                </a:ext>
              </a:extLst>
            </p:cNvPr>
            <p:cNvGrpSpPr>
              <a:grpSpLocks/>
            </p:cNvGrpSpPr>
            <p:nvPr/>
          </p:nvGrpSpPr>
          <p:grpSpPr bwMode="auto">
            <a:xfrm>
              <a:off x="2901" y="3989"/>
              <a:ext cx="444" cy="154"/>
              <a:chOff x="2717" y="3676"/>
              <a:chExt cx="444" cy="154"/>
            </a:xfrm>
          </p:grpSpPr>
          <p:sp>
            <p:nvSpPr>
              <p:cNvPr id="840" name="Rectangle 419">
                <a:extLst>
                  <a:ext uri="{FF2B5EF4-FFF2-40B4-BE49-F238E27FC236}">
                    <a16:creationId xmlns:a16="http://schemas.microsoft.com/office/drawing/2014/main" id="{A7398EAD-94A6-2C46-88ED-F3EAEE4C7E4B}"/>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1" name="Rectangle 420">
                <a:extLst>
                  <a:ext uri="{FF2B5EF4-FFF2-40B4-BE49-F238E27FC236}">
                    <a16:creationId xmlns:a16="http://schemas.microsoft.com/office/drawing/2014/main" id="{4C167B55-EB55-FD4C-A289-D74D3CBC3BED}"/>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2" name="Text Box 421">
                <a:extLst>
                  <a:ext uri="{FF2B5EF4-FFF2-40B4-BE49-F238E27FC236}">
                    <a16:creationId xmlns:a16="http://schemas.microsoft.com/office/drawing/2014/main" id="{B28E28A9-E5F1-E142-B8BF-E0874F48D6F2}"/>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sp>
        <p:nvSpPr>
          <p:cNvPr id="843" name="Rectangle 424">
            <a:extLst>
              <a:ext uri="{FF2B5EF4-FFF2-40B4-BE49-F238E27FC236}">
                <a16:creationId xmlns:a16="http://schemas.microsoft.com/office/drawing/2014/main" id="{6E37BF3E-D4DC-974D-992C-BCA1B9A0E488}"/>
              </a:ext>
            </a:extLst>
          </p:cNvPr>
          <p:cNvSpPr>
            <a:spLocks noChangeArrowheads="1"/>
          </p:cNvSpPr>
          <p:nvPr/>
        </p:nvSpPr>
        <p:spPr bwMode="auto">
          <a:xfrm>
            <a:off x="7037388" y="4141788"/>
            <a:ext cx="4652603" cy="9858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TCP SYNACK </a:t>
            </a:r>
            <a:r>
              <a:rPr lang="en-US" sz="2400" dirty="0">
                <a:solidFill>
                  <a:srgbClr val="000000"/>
                </a:solidFill>
                <a:ea typeface="ＭＳ Ｐゴシック" charset="0"/>
              </a:rPr>
              <a:t>(step 2 in TCP 3-way handshake)</a:t>
            </a:r>
            <a:endParaRPr lang="en-US" sz="2800" dirty="0">
              <a:solidFill>
                <a:srgbClr val="000000"/>
              </a:solidFill>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3077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42"/>
                                        </p:tgtEl>
                                        <p:attrNameLst>
                                          <p:attrName>style.visibility</p:attrName>
                                        </p:attrNameLst>
                                      </p:cBhvr>
                                      <p:to>
                                        <p:strVal val="visible"/>
                                      </p:to>
                                    </p:set>
                                    <p:animEffect transition="in" filter="wipe(up)">
                                      <p:cBhvr>
                                        <p:cTn id="11" dur="1000"/>
                                        <p:tgtEl>
                                          <p:spTgt spid="542"/>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7"/>
                                        </p:tgtEl>
                                        <p:attrNameLst>
                                          <p:attrName>style.visibility</p:attrName>
                                        </p:attrNameLst>
                                      </p:cBhvr>
                                      <p:to>
                                        <p:strVal val="visible"/>
                                      </p:to>
                                    </p:set>
                                    <p:animEffect transition="in" filter="dissolve">
                                      <p:cBhvr>
                                        <p:cTn id="16" dur="500"/>
                                        <p:tgtEl>
                                          <p:spTgt spid="547"/>
                                        </p:tgtEl>
                                      </p:cBhvr>
                                    </p:animEffect>
                                  </p:childTnLst>
                                </p:cTn>
                              </p:par>
                              <p:par>
                                <p:cTn id="17" presetID="22" presetClass="entr" presetSubtype="1" fill="hold" nodeType="withEffect">
                                  <p:stCondLst>
                                    <p:cond delay="0"/>
                                  </p:stCondLst>
                                  <p:childTnLst>
                                    <p:set>
                                      <p:cBhvr>
                                        <p:cTn id="18" dur="1" fill="hold">
                                          <p:stCondLst>
                                            <p:cond delay="0"/>
                                          </p:stCondLst>
                                        </p:cTn>
                                        <p:tgtEl>
                                          <p:spTgt spid="734"/>
                                        </p:tgtEl>
                                        <p:attrNameLst>
                                          <p:attrName>style.visibility</p:attrName>
                                        </p:attrNameLst>
                                      </p:cBhvr>
                                      <p:to>
                                        <p:strVal val="visible"/>
                                      </p:to>
                                    </p:set>
                                    <p:animEffect transition="in" filter="wipe(up)">
                                      <p:cBhvr>
                                        <p:cTn id="19" dur="1000"/>
                                        <p:tgtEl>
                                          <p:spTgt spid="734"/>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50"/>
                                        </p:tgtEl>
                                        <p:attrNameLst>
                                          <p:attrName>style.visibility</p:attrName>
                                        </p:attrNameLst>
                                      </p:cBhvr>
                                      <p:to>
                                        <p:strVal val="visible"/>
                                      </p:to>
                                    </p:set>
                                  </p:childTnLst>
                                </p:cTn>
                              </p:par>
                              <p:par>
                                <p:cTn id="24" presetID="9" presetClass="entr" presetSubtype="0" fill="hold" grpId="0"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par>
                          <p:cTn id="27" fill="hold">
                            <p:stCondLst>
                              <p:cond delay="500"/>
                            </p:stCondLst>
                            <p:childTnLst>
                              <p:par>
                                <p:cTn id="28" presetID="0" presetClass="path" presetSubtype="0" accel="50000" decel="50000" fill="hold" nodeType="afterEffect">
                                  <p:stCondLst>
                                    <p:cond delay="0"/>
                                  </p:stCondLst>
                                  <p:childTnLst>
                                    <p:animMotion origin="layout" path="M 2.5E-6 -4.44444E-6 C 0.00052 0.02477 -0.0017 0.01806 -0.00117 0.04468 L 0.30299 0.04584 C 0.25677 0.14121 0.25455 0.14862 0.20924 0.23473 C 0.26836 0.18542 0.34922 0.13797 0.40846 0.08843 C 0.35976 0.20903 0.30924 0.34121 0.2612 0.46181 L 0.02838 0.46274 C 0.02838 0.42547 0.02786 0.42223 0.02786 0.38588 " pathEditMode="relative" rAng="0" ptsTypes="AAAAAAAA">
                                      <p:cBhvr>
                                        <p:cTn id="29" dur="3000" fill="hold"/>
                                        <p:tgtEl>
                                          <p:spTgt spid="550"/>
                                        </p:tgtEl>
                                        <p:attrNameLst>
                                          <p:attrName>ppt_x</p:attrName>
                                          <p:attrName>ppt_y</p:attrName>
                                        </p:attrNameLst>
                                      </p:cBhvr>
                                      <p:rCtr x="20365" y="23125"/>
                                    </p:animMotion>
                                  </p:childTnLst>
                                </p:cTn>
                              </p:par>
                              <p:par>
                                <p:cTn id="30" presetID="9" presetClass="exit" presetSubtype="0" fill="hold" nodeType="withEffect">
                                  <p:stCondLst>
                                    <p:cond delay="0"/>
                                  </p:stCondLst>
                                  <p:childTnLst>
                                    <p:animEffect transition="out" filter="dissolve">
                                      <p:cBhvr>
                                        <p:cTn id="31" dur="500"/>
                                        <p:tgtEl>
                                          <p:spTgt spid="734"/>
                                        </p:tgtEl>
                                      </p:cBhvr>
                                    </p:animEffect>
                                    <p:set>
                                      <p:cBhvr>
                                        <p:cTn id="32" dur="1" fill="hold">
                                          <p:stCondLst>
                                            <p:cond delay="499"/>
                                          </p:stCondLst>
                                        </p:cTn>
                                        <p:tgtEl>
                                          <p:spTgt spid="734"/>
                                        </p:tgtEl>
                                        <p:attrNameLst>
                                          <p:attrName>style.visibility</p:attrName>
                                        </p:attrNameLst>
                                      </p:cBhvr>
                                      <p:to>
                                        <p:strVal val="hidden"/>
                                      </p:to>
                                    </p:se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725"/>
                                        </p:tgtEl>
                                        <p:attrNameLst>
                                          <p:attrName>style.visibility</p:attrName>
                                        </p:attrNameLst>
                                      </p:cBhvr>
                                      <p:to>
                                        <p:strVal val="visible"/>
                                      </p:to>
                                    </p:set>
                                    <p:animEffect transition="in" filter="wipe(down)">
                                      <p:cBhvr>
                                        <p:cTn id="36" dur="1000"/>
                                        <p:tgtEl>
                                          <p:spTgt spid="72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60"/>
                                        </p:tgtEl>
                                        <p:attrNameLst>
                                          <p:attrName>style.visibility</p:attrName>
                                        </p:attrNameLst>
                                      </p:cBhvr>
                                      <p:to>
                                        <p:strVal val="visible"/>
                                      </p:to>
                                    </p:set>
                                    <p:animEffect transition="in" filter="wipe(down)">
                                      <p:cBhvr>
                                        <p:cTn id="41" dur="500"/>
                                        <p:tgtEl>
                                          <p:spTgt spid="560"/>
                                        </p:tgtEl>
                                      </p:cBhvr>
                                    </p:animEffect>
                                  </p:childTnLst>
                                </p:cTn>
                              </p:par>
                              <p:par>
                                <p:cTn id="42" presetID="9" presetClass="exit" presetSubtype="0" fill="hold" nodeType="withEffect">
                                  <p:stCondLst>
                                    <p:cond delay="0"/>
                                  </p:stCondLst>
                                  <p:childTnLst>
                                    <p:animEffect transition="out" filter="dissolve">
                                      <p:cBhvr>
                                        <p:cTn id="43" dur="500"/>
                                        <p:tgtEl>
                                          <p:spTgt spid="550"/>
                                        </p:tgtEl>
                                      </p:cBhvr>
                                    </p:animEffect>
                                    <p:set>
                                      <p:cBhvr>
                                        <p:cTn id="44" dur="1" fill="hold">
                                          <p:stCondLst>
                                            <p:cond delay="499"/>
                                          </p:stCondLst>
                                        </p:cTn>
                                        <p:tgtEl>
                                          <p:spTgt spid="55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nodeType="clickEffect">
                                  <p:stCondLst>
                                    <p:cond delay="0"/>
                                  </p:stCondLst>
                                  <p:childTnLst>
                                    <p:animEffect transition="out" filter="dissolve">
                                      <p:cBhvr>
                                        <p:cTn id="48" dur="500"/>
                                        <p:tgtEl>
                                          <p:spTgt spid="560"/>
                                        </p:tgtEl>
                                      </p:cBhvr>
                                    </p:animEffect>
                                    <p:set>
                                      <p:cBhvr>
                                        <p:cTn id="49" dur="1" fill="hold">
                                          <p:stCondLst>
                                            <p:cond delay="499"/>
                                          </p:stCondLst>
                                        </p:cTn>
                                        <p:tgtEl>
                                          <p:spTgt spid="560"/>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757"/>
                                        </p:tgtEl>
                                        <p:attrNameLst>
                                          <p:attrName>style.visibility</p:attrName>
                                        </p:attrNameLst>
                                      </p:cBhvr>
                                      <p:to>
                                        <p:strVal val="visible"/>
                                      </p:to>
                                    </p:set>
                                    <p:animEffect transition="in" filter="wipe(up)">
                                      <p:cBhvr>
                                        <p:cTn id="54" dur="500"/>
                                        <p:tgtEl>
                                          <p:spTgt spid="757"/>
                                        </p:tgtEl>
                                      </p:cBhvr>
                                    </p:animEffec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843"/>
                                        </p:tgtEl>
                                        <p:attrNameLst>
                                          <p:attrName>style.visibility</p:attrName>
                                        </p:attrNameLst>
                                      </p:cBhvr>
                                      <p:to>
                                        <p:strVal val="visible"/>
                                      </p:to>
                                    </p:set>
                                    <p:animEffect transition="in" filter="dissolve">
                                      <p:cBhvr>
                                        <p:cTn id="58" dur="500"/>
                                        <p:tgtEl>
                                          <p:spTgt spid="843"/>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833"/>
                                        </p:tgtEl>
                                        <p:attrNameLst>
                                          <p:attrName>style.visibility</p:attrName>
                                        </p:attrNameLst>
                                      </p:cBhvr>
                                      <p:to>
                                        <p:strVal val="visible"/>
                                      </p:to>
                                    </p:set>
                                    <p:animEffect transition="in" filter="dissolve">
                                      <p:cBhvr>
                                        <p:cTn id="63" dur="500"/>
                                        <p:tgtEl>
                                          <p:spTgt spid="833"/>
                                        </p:tgtEl>
                                      </p:cBhvr>
                                    </p:animEffect>
                                  </p:childTnLst>
                                </p:cTn>
                              </p:par>
                            </p:childTnLst>
                          </p:cTn>
                        </p:par>
                        <p:par>
                          <p:cTn id="64" fill="hold">
                            <p:stCondLst>
                              <p:cond delay="500"/>
                            </p:stCondLst>
                            <p:childTnLst>
                              <p:par>
                                <p:cTn id="65" presetID="0" presetClass="path" presetSubtype="0" accel="50000" decel="50000" fill="hold" nodeType="afterEffect">
                                  <p:stCondLst>
                                    <p:cond delay="0"/>
                                  </p:stCondLst>
                                  <p:childTnLst>
                                    <p:animMotion origin="layout" path="M -0.00052 -0.00092 L -0.00052 0.09421 L 0.25287 0.09121 L 0.39297 -0.29166 L 0.18503 -0.15208 L 0.28034 -0.33079 L -0.02916 -0.3331 C -0.02916 -0.3618 -0.02916 -0.3618 -0.02877 -0.39051 " pathEditMode="relative" rAng="0" ptsTypes="AAAAAAAA">
                                      <p:cBhvr>
                                        <p:cTn id="66" dur="3000" fill="hold"/>
                                        <p:tgtEl>
                                          <p:spTgt spid="833"/>
                                        </p:tgtEl>
                                        <p:attrNameLst>
                                          <p:attrName>ppt_x</p:attrName>
                                          <p:attrName>ppt_y</p:attrName>
                                        </p:attrNameLst>
                                      </p:cBhvr>
                                      <p:rCtr x="18242" y="-14722"/>
                                    </p:animMotion>
                                  </p:childTnLst>
                                </p:cTn>
                              </p:par>
                            </p:childTnLst>
                          </p:cTn>
                        </p:par>
                        <p:par>
                          <p:cTn id="67" fill="hold">
                            <p:stCondLst>
                              <p:cond delay="3500"/>
                            </p:stCondLst>
                            <p:childTnLst>
                              <p:par>
                                <p:cTn id="68" presetID="9" presetClass="exit" presetSubtype="0" fill="hold" nodeType="afterEffect">
                                  <p:stCondLst>
                                    <p:cond delay="0"/>
                                  </p:stCondLst>
                                  <p:childTnLst>
                                    <p:animEffect transition="out" filter="dissolve">
                                      <p:cBhvr>
                                        <p:cTn id="69" dur="500"/>
                                        <p:tgtEl>
                                          <p:spTgt spid="757"/>
                                        </p:tgtEl>
                                      </p:cBhvr>
                                    </p:animEffect>
                                    <p:set>
                                      <p:cBhvr>
                                        <p:cTn id="70" dur="1" fill="hold">
                                          <p:stCondLst>
                                            <p:cond delay="499"/>
                                          </p:stCondLst>
                                        </p:cTn>
                                        <p:tgtEl>
                                          <p:spTgt spid="757"/>
                                        </p:tgtEl>
                                        <p:attrNameLst>
                                          <p:attrName>style.visibility</p:attrName>
                                        </p:attrNameLst>
                                      </p:cBhvr>
                                      <p:to>
                                        <p:strVal val="hidden"/>
                                      </p:to>
                                    </p:set>
                                  </p:childTnLst>
                                </p:cTn>
                              </p:par>
                              <p:par>
                                <p:cTn id="71" presetID="9" presetClass="exit" presetSubtype="0" fill="hold" nodeType="withEffect">
                                  <p:stCondLst>
                                    <p:cond delay="0"/>
                                  </p:stCondLst>
                                  <p:childTnLst>
                                    <p:animEffect transition="out" filter="dissolve">
                                      <p:cBhvr>
                                        <p:cTn id="72" dur="500"/>
                                        <p:tgtEl>
                                          <p:spTgt spid="560"/>
                                        </p:tgtEl>
                                      </p:cBhvr>
                                    </p:animEffect>
                                    <p:set>
                                      <p:cBhvr>
                                        <p:cTn id="73" dur="1" fill="hold">
                                          <p:stCondLst>
                                            <p:cond delay="499"/>
                                          </p:stCondLst>
                                        </p:cTn>
                                        <p:tgtEl>
                                          <p:spTgt spid="560"/>
                                        </p:tgtEl>
                                        <p:attrNameLst>
                                          <p:attrName>style.visibility</p:attrName>
                                        </p:attrNameLst>
                                      </p:cBhvr>
                                      <p:to>
                                        <p:strVal val="hidden"/>
                                      </p:to>
                                    </p:set>
                                  </p:childTnLst>
                                </p:cTn>
                              </p:par>
                              <p:par>
                                <p:cTn id="74" presetID="9" presetClass="exit" presetSubtype="0" fill="hold" nodeType="withEffect">
                                  <p:stCondLst>
                                    <p:cond delay="0"/>
                                  </p:stCondLst>
                                  <p:childTnLst>
                                    <p:animEffect transition="out" filter="dissolve">
                                      <p:cBhvr>
                                        <p:cTn id="75" dur="500"/>
                                        <p:tgtEl>
                                          <p:spTgt spid="725"/>
                                        </p:tgtEl>
                                      </p:cBhvr>
                                    </p:animEffect>
                                    <p:set>
                                      <p:cBhvr>
                                        <p:cTn id="76" dur="1" fill="hold">
                                          <p:stCondLst>
                                            <p:cond delay="499"/>
                                          </p:stCondLst>
                                        </p:cTn>
                                        <p:tgtEl>
                                          <p:spTgt spid="7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9" presetClass="exit" presetSubtype="0" fill="hold" nodeType="clickEffect">
                                  <p:stCondLst>
                                    <p:cond delay="0"/>
                                  </p:stCondLst>
                                  <p:childTnLst>
                                    <p:animEffect transition="out" filter="dissolve">
                                      <p:cBhvr>
                                        <p:cTn id="80" dur="500"/>
                                        <p:tgtEl>
                                          <p:spTgt spid="833"/>
                                        </p:tgtEl>
                                      </p:cBhvr>
                                    </p:animEffect>
                                    <p:set>
                                      <p:cBhvr>
                                        <p:cTn id="81" dur="1" fill="hold">
                                          <p:stCondLst>
                                            <p:cond delay="499"/>
                                          </p:stCondLst>
                                        </p:cTn>
                                        <p:tgtEl>
                                          <p:spTgt spid="833"/>
                                        </p:tgtEl>
                                        <p:attrNameLst>
                                          <p:attrName>style.visibility</p:attrName>
                                        </p:attrNameLst>
                                      </p:cBhvr>
                                      <p:to>
                                        <p:strVal val="hidden"/>
                                      </p:to>
                                    </p:set>
                                  </p:childTnLst>
                                </p:cTn>
                              </p:par>
                            </p:childTnLst>
                          </p:cTn>
                        </p:par>
                        <p:par>
                          <p:cTn id="82" fill="hold">
                            <p:stCondLst>
                              <p:cond delay="500"/>
                            </p:stCondLst>
                            <p:childTnLst>
                              <p:par>
                                <p:cTn id="83" presetID="22" presetClass="entr" presetSubtype="4" fill="hold" nodeType="afterEffect">
                                  <p:stCondLst>
                                    <p:cond delay="0"/>
                                  </p:stCondLst>
                                  <p:childTnLst>
                                    <p:set>
                                      <p:cBhvr>
                                        <p:cTn id="84" dur="1" fill="hold">
                                          <p:stCondLst>
                                            <p:cond delay="0"/>
                                          </p:stCondLst>
                                        </p:cTn>
                                        <p:tgtEl>
                                          <p:spTgt spid="812"/>
                                        </p:tgtEl>
                                        <p:attrNameLst>
                                          <p:attrName>style.visibility</p:attrName>
                                        </p:attrNameLst>
                                      </p:cBhvr>
                                      <p:to>
                                        <p:strVal val="visible"/>
                                      </p:to>
                                    </p:set>
                                    <p:animEffect transition="in" filter="wipe(down)">
                                      <p:cBhvr>
                                        <p:cTn id="85" dur="1000"/>
                                        <p:tgtEl>
                                          <p:spTgt spid="812"/>
                                        </p:tgtEl>
                                      </p:cBhvr>
                                    </p:animEffect>
                                  </p:childTnLst>
                                </p:cTn>
                              </p:par>
                            </p:childTnLst>
                          </p:cTn>
                        </p:par>
                        <p:par>
                          <p:cTn id="86" fill="hold">
                            <p:stCondLst>
                              <p:cond delay="1500"/>
                            </p:stCondLst>
                            <p:childTnLst>
                              <p:par>
                                <p:cTn id="87" presetID="9" presetClass="entr" presetSubtype="0" fill="hold" grpId="0" nodeType="afterEffect">
                                  <p:stCondLst>
                                    <p:cond delay="0"/>
                                  </p:stCondLst>
                                  <p:childTnLst>
                                    <p:set>
                                      <p:cBhvr>
                                        <p:cTn id="88" dur="1" fill="hold">
                                          <p:stCondLst>
                                            <p:cond delay="0"/>
                                          </p:stCondLst>
                                        </p:cTn>
                                        <p:tgtEl>
                                          <p:spTgt spid="549"/>
                                        </p:tgtEl>
                                        <p:attrNameLst>
                                          <p:attrName>style.visibility</p:attrName>
                                        </p:attrNameLst>
                                      </p:cBhvr>
                                      <p:to>
                                        <p:strVal val="visible"/>
                                      </p:to>
                                    </p:set>
                                    <p:animEffect transition="in" filter="dissolve">
                                      <p:cBhvr>
                                        <p:cTn id="89" dur="500"/>
                                        <p:tgtEl>
                                          <p:spTgt spid="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p:bldP spid="548" grpId="0"/>
      <p:bldP spid="549" grpId="0"/>
      <p:bldP spid="84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 HTTP request/reply </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103</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34"/>
              <a:chOff x="569" y="2954"/>
              <a:chExt cx="500" cy="834"/>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25" name="Group 44">
            <a:extLst>
              <a:ext uri="{FF2B5EF4-FFF2-40B4-BE49-F238E27FC236}">
                <a16:creationId xmlns:a16="http://schemas.microsoft.com/office/drawing/2014/main" id="{7D080CBD-9770-0F45-BF83-E0C84073A156}"/>
              </a:ext>
            </a:extLst>
          </p:cNvPr>
          <p:cNvGrpSpPr>
            <a:grpSpLocks/>
          </p:cNvGrpSpPr>
          <p:nvPr/>
        </p:nvGrpSpPr>
        <p:grpSpPr bwMode="auto">
          <a:xfrm>
            <a:off x="544513" y="1574800"/>
            <a:ext cx="515937" cy="333375"/>
            <a:chOff x="328" y="678"/>
            <a:chExt cx="325" cy="210"/>
          </a:xfrm>
        </p:grpSpPr>
        <p:grpSp>
          <p:nvGrpSpPr>
            <p:cNvPr id="1326" name="Group 45">
              <a:extLst>
                <a:ext uri="{FF2B5EF4-FFF2-40B4-BE49-F238E27FC236}">
                  <a16:creationId xmlns:a16="http://schemas.microsoft.com/office/drawing/2014/main" id="{7590256B-9C4F-0C4E-9BC9-B6D369E67B78}"/>
                </a:ext>
              </a:extLst>
            </p:cNvPr>
            <p:cNvGrpSpPr>
              <a:grpSpLocks/>
            </p:cNvGrpSpPr>
            <p:nvPr/>
          </p:nvGrpSpPr>
          <p:grpSpPr bwMode="auto">
            <a:xfrm>
              <a:off x="328" y="693"/>
              <a:ext cx="325" cy="154"/>
              <a:chOff x="844" y="3337"/>
              <a:chExt cx="325" cy="154"/>
            </a:xfrm>
          </p:grpSpPr>
          <p:sp>
            <p:nvSpPr>
              <p:cNvPr id="1328" name="Rectangle 46">
                <a:extLst>
                  <a:ext uri="{FF2B5EF4-FFF2-40B4-BE49-F238E27FC236}">
                    <a16:creationId xmlns:a16="http://schemas.microsoft.com/office/drawing/2014/main" id="{0A2ACA70-A173-A945-A6CE-F1BA1D5520F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9" name="Text Box 47">
                <a:extLst>
                  <a:ext uri="{FF2B5EF4-FFF2-40B4-BE49-F238E27FC236}">
                    <a16:creationId xmlns:a16="http://schemas.microsoft.com/office/drawing/2014/main" id="{C6594267-3465-984D-9173-026428035599}"/>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27" name="AutoShape 48">
              <a:extLst>
                <a:ext uri="{FF2B5EF4-FFF2-40B4-BE49-F238E27FC236}">
                  <a16:creationId xmlns:a16="http://schemas.microsoft.com/office/drawing/2014/main" id="{318DC197-ADA3-8D40-B2D1-6A3B69CE6F1B}"/>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30" name="Rectangle 49">
            <a:extLst>
              <a:ext uri="{FF2B5EF4-FFF2-40B4-BE49-F238E27FC236}">
                <a16:creationId xmlns:a16="http://schemas.microsoft.com/office/drawing/2014/main" id="{99FA9281-64A1-3C45-962E-4C46EDCFA254}"/>
              </a:ext>
            </a:extLst>
          </p:cNvPr>
          <p:cNvSpPr>
            <a:spLocks noChangeArrowheads="1"/>
          </p:cNvSpPr>
          <p:nvPr/>
        </p:nvSpPr>
        <p:spPr bwMode="auto">
          <a:xfrm>
            <a:off x="7289800" y="1581150"/>
            <a:ext cx="4383088" cy="950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C00000"/>
                </a:solidFill>
                <a:ea typeface="ＭＳ Ｐゴシック" charset="0"/>
              </a:rPr>
              <a:t>HTTP request </a:t>
            </a:r>
            <a:r>
              <a:rPr lang="en-US" sz="2800" dirty="0">
                <a:solidFill>
                  <a:srgbClr val="000000"/>
                </a:solidFill>
                <a:ea typeface="ＭＳ Ｐゴシック" charset="0"/>
              </a:rPr>
              <a:t>sent into TCP socket</a:t>
            </a:r>
          </a:p>
        </p:txBody>
      </p:sp>
      <p:sp>
        <p:nvSpPr>
          <p:cNvPr id="1331" name="Rectangle 50">
            <a:extLst>
              <a:ext uri="{FF2B5EF4-FFF2-40B4-BE49-F238E27FC236}">
                <a16:creationId xmlns:a16="http://schemas.microsoft.com/office/drawing/2014/main" id="{AA08BDAE-F57E-5E40-9927-D2F1F7617B95}"/>
              </a:ext>
            </a:extLst>
          </p:cNvPr>
          <p:cNvSpPr>
            <a:spLocks noChangeArrowheads="1"/>
          </p:cNvSpPr>
          <p:nvPr/>
        </p:nvSpPr>
        <p:spPr bwMode="auto">
          <a:xfrm>
            <a:off x="7264991" y="2527300"/>
            <a:ext cx="4558710" cy="9858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request routed to www.google.com</a:t>
            </a:r>
          </a:p>
        </p:txBody>
      </p:sp>
      <p:sp>
        <p:nvSpPr>
          <p:cNvPr id="1332" name="Rectangle 51">
            <a:extLst>
              <a:ext uri="{FF2B5EF4-FFF2-40B4-BE49-F238E27FC236}">
                <a16:creationId xmlns:a16="http://schemas.microsoft.com/office/drawing/2014/main" id="{266F9D11-DB8B-9746-BCB5-3E2896050F10}"/>
              </a:ext>
            </a:extLst>
          </p:cNvPr>
          <p:cNvSpPr>
            <a:spLocks noChangeArrowheads="1"/>
          </p:cNvSpPr>
          <p:nvPr/>
        </p:nvSpPr>
        <p:spPr bwMode="auto">
          <a:xfrm>
            <a:off x="7269114" y="5168900"/>
            <a:ext cx="4364086" cy="536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reply routed back to client</a:t>
            </a:r>
          </a:p>
        </p:txBody>
      </p:sp>
      <p:sp>
        <p:nvSpPr>
          <p:cNvPr id="1335" name="Rectangle 229">
            <a:extLst>
              <a:ext uri="{FF2B5EF4-FFF2-40B4-BE49-F238E27FC236}">
                <a16:creationId xmlns:a16="http://schemas.microsoft.com/office/drawing/2014/main" id="{C5EC8EF9-6B00-CE43-96D3-46334FDB5DEB}"/>
              </a:ext>
            </a:extLst>
          </p:cNvPr>
          <p:cNvSpPr>
            <a:spLocks noChangeArrowheads="1"/>
          </p:cNvSpPr>
          <p:nvPr/>
        </p:nvSpPr>
        <p:spPr bwMode="auto">
          <a:xfrm>
            <a:off x="7271340" y="3859213"/>
            <a:ext cx="4823823" cy="9858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HTTP reply </a:t>
            </a:r>
            <a:r>
              <a:rPr lang="en-US" sz="2800" dirty="0">
                <a:solidFill>
                  <a:srgbClr val="000000"/>
                </a:solidFill>
                <a:ea typeface="ＭＳ Ｐゴシック" charset="0"/>
              </a:rPr>
              <a:t>(containing web page)</a:t>
            </a:r>
          </a:p>
        </p:txBody>
      </p:sp>
      <p:grpSp>
        <p:nvGrpSpPr>
          <p:cNvPr id="1336" name="Group 357">
            <a:extLst>
              <a:ext uri="{FF2B5EF4-FFF2-40B4-BE49-F238E27FC236}">
                <a16:creationId xmlns:a16="http://schemas.microsoft.com/office/drawing/2014/main" id="{498FC3B9-C849-D046-93C0-E903FF687CA1}"/>
              </a:ext>
            </a:extLst>
          </p:cNvPr>
          <p:cNvGrpSpPr>
            <a:grpSpLocks/>
          </p:cNvGrpSpPr>
          <p:nvPr/>
        </p:nvGrpSpPr>
        <p:grpSpPr bwMode="auto">
          <a:xfrm>
            <a:off x="190500" y="1884363"/>
            <a:ext cx="1081088" cy="1058862"/>
            <a:chOff x="56" y="859"/>
            <a:chExt cx="681" cy="667"/>
          </a:xfrm>
        </p:grpSpPr>
        <p:grpSp>
          <p:nvGrpSpPr>
            <p:cNvPr id="1337" name="Group 230">
              <a:extLst>
                <a:ext uri="{FF2B5EF4-FFF2-40B4-BE49-F238E27FC236}">
                  <a16:creationId xmlns:a16="http://schemas.microsoft.com/office/drawing/2014/main" id="{211485D0-CF18-8243-B23E-3DF2FE0182DE}"/>
                </a:ext>
              </a:extLst>
            </p:cNvPr>
            <p:cNvGrpSpPr>
              <a:grpSpLocks/>
            </p:cNvGrpSpPr>
            <p:nvPr/>
          </p:nvGrpSpPr>
          <p:grpSpPr bwMode="auto">
            <a:xfrm>
              <a:off x="290" y="874"/>
              <a:ext cx="379" cy="154"/>
              <a:chOff x="740" y="3209"/>
              <a:chExt cx="379" cy="154"/>
            </a:xfrm>
          </p:grpSpPr>
          <p:grpSp>
            <p:nvGrpSpPr>
              <p:cNvPr id="1363" name="Group 231">
                <a:extLst>
                  <a:ext uri="{FF2B5EF4-FFF2-40B4-BE49-F238E27FC236}">
                    <a16:creationId xmlns:a16="http://schemas.microsoft.com/office/drawing/2014/main" id="{60D840E1-BAA7-6747-854D-AC0EC30943C8}"/>
                  </a:ext>
                </a:extLst>
              </p:cNvPr>
              <p:cNvGrpSpPr>
                <a:grpSpLocks/>
              </p:cNvGrpSpPr>
              <p:nvPr/>
            </p:nvGrpSpPr>
            <p:grpSpPr bwMode="auto">
              <a:xfrm>
                <a:off x="794" y="3209"/>
                <a:ext cx="325" cy="154"/>
                <a:chOff x="844" y="3337"/>
                <a:chExt cx="325" cy="154"/>
              </a:xfrm>
            </p:grpSpPr>
            <p:sp>
              <p:nvSpPr>
                <p:cNvPr id="1366" name="Rectangle 232">
                  <a:extLst>
                    <a:ext uri="{FF2B5EF4-FFF2-40B4-BE49-F238E27FC236}">
                      <a16:creationId xmlns:a16="http://schemas.microsoft.com/office/drawing/2014/main" id="{F6DEB09B-85EA-8A4F-B600-C0A42D5F161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7" name="Text Box 233">
                  <a:extLst>
                    <a:ext uri="{FF2B5EF4-FFF2-40B4-BE49-F238E27FC236}">
                      <a16:creationId xmlns:a16="http://schemas.microsoft.com/office/drawing/2014/main" id="{6BB9D797-F7E1-EE4F-9126-32E8EE854948}"/>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64" name="Rectangle 234">
                <a:extLst>
                  <a:ext uri="{FF2B5EF4-FFF2-40B4-BE49-F238E27FC236}">
                    <a16:creationId xmlns:a16="http://schemas.microsoft.com/office/drawing/2014/main" id="{0133C8DE-62B1-B14A-8153-6B446DA19ADF}"/>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5" name="Rectangle 235">
                <a:extLst>
                  <a:ext uri="{FF2B5EF4-FFF2-40B4-BE49-F238E27FC236}">
                    <a16:creationId xmlns:a16="http://schemas.microsoft.com/office/drawing/2014/main" id="{35F0D385-1891-B544-83AB-60FBCA31AAD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38" name="Group 236">
              <a:extLst>
                <a:ext uri="{FF2B5EF4-FFF2-40B4-BE49-F238E27FC236}">
                  <a16:creationId xmlns:a16="http://schemas.microsoft.com/office/drawing/2014/main" id="{D35C09D2-55E4-1E46-A8DD-4F7F9A32BB73}"/>
                </a:ext>
              </a:extLst>
            </p:cNvPr>
            <p:cNvGrpSpPr>
              <a:grpSpLocks/>
            </p:cNvGrpSpPr>
            <p:nvPr/>
          </p:nvGrpSpPr>
          <p:grpSpPr bwMode="auto">
            <a:xfrm>
              <a:off x="290" y="1022"/>
              <a:ext cx="379" cy="154"/>
              <a:chOff x="836" y="3305"/>
              <a:chExt cx="379" cy="154"/>
            </a:xfrm>
          </p:grpSpPr>
          <p:grpSp>
            <p:nvGrpSpPr>
              <p:cNvPr id="1357" name="Group 237">
                <a:extLst>
                  <a:ext uri="{FF2B5EF4-FFF2-40B4-BE49-F238E27FC236}">
                    <a16:creationId xmlns:a16="http://schemas.microsoft.com/office/drawing/2014/main" id="{8568F975-82C6-A245-BE57-C6B8341A2A96}"/>
                  </a:ext>
                </a:extLst>
              </p:cNvPr>
              <p:cNvGrpSpPr>
                <a:grpSpLocks/>
              </p:cNvGrpSpPr>
              <p:nvPr/>
            </p:nvGrpSpPr>
            <p:grpSpPr bwMode="auto">
              <a:xfrm>
                <a:off x="890" y="3305"/>
                <a:ext cx="325" cy="154"/>
                <a:chOff x="844" y="3337"/>
                <a:chExt cx="325" cy="154"/>
              </a:xfrm>
            </p:grpSpPr>
            <p:sp>
              <p:nvSpPr>
                <p:cNvPr id="1361" name="Rectangle 238">
                  <a:extLst>
                    <a:ext uri="{FF2B5EF4-FFF2-40B4-BE49-F238E27FC236}">
                      <a16:creationId xmlns:a16="http://schemas.microsoft.com/office/drawing/2014/main" id="{95728DE9-470A-9F4E-82B4-F58E4FC8822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2" name="Text Box 239">
                  <a:extLst>
                    <a:ext uri="{FF2B5EF4-FFF2-40B4-BE49-F238E27FC236}">
                      <a16:creationId xmlns:a16="http://schemas.microsoft.com/office/drawing/2014/main" id="{6497CDFB-8416-6643-AC3B-D3BAAE95658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8" name="Group 240">
                <a:extLst>
                  <a:ext uri="{FF2B5EF4-FFF2-40B4-BE49-F238E27FC236}">
                    <a16:creationId xmlns:a16="http://schemas.microsoft.com/office/drawing/2014/main" id="{BC9BDF36-2BB9-284A-9094-CEABBD97BB8F}"/>
                  </a:ext>
                </a:extLst>
              </p:cNvPr>
              <p:cNvGrpSpPr>
                <a:grpSpLocks/>
              </p:cNvGrpSpPr>
              <p:nvPr/>
            </p:nvGrpSpPr>
            <p:grpSpPr bwMode="auto">
              <a:xfrm>
                <a:off x="836" y="3334"/>
                <a:ext cx="354" cy="94"/>
                <a:chOff x="836" y="3334"/>
                <a:chExt cx="354" cy="94"/>
              </a:xfrm>
            </p:grpSpPr>
            <p:sp>
              <p:nvSpPr>
                <p:cNvPr id="1359" name="Rectangle 241">
                  <a:extLst>
                    <a:ext uri="{FF2B5EF4-FFF2-40B4-BE49-F238E27FC236}">
                      <a16:creationId xmlns:a16="http://schemas.microsoft.com/office/drawing/2014/main" id="{015762AE-9D71-7F43-AB3C-5771B544E62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0" name="Rectangle 242">
                  <a:extLst>
                    <a:ext uri="{FF2B5EF4-FFF2-40B4-BE49-F238E27FC236}">
                      <a16:creationId xmlns:a16="http://schemas.microsoft.com/office/drawing/2014/main" id="{BB45A8C1-A77B-CF46-87CA-131561CF2E1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39" name="Group 243">
              <a:extLst>
                <a:ext uri="{FF2B5EF4-FFF2-40B4-BE49-F238E27FC236}">
                  <a16:creationId xmlns:a16="http://schemas.microsoft.com/office/drawing/2014/main" id="{1C89D901-01BF-A841-BD93-150D9FBDE30E}"/>
                </a:ext>
              </a:extLst>
            </p:cNvPr>
            <p:cNvGrpSpPr>
              <a:grpSpLocks/>
            </p:cNvGrpSpPr>
            <p:nvPr/>
          </p:nvGrpSpPr>
          <p:grpSpPr bwMode="auto">
            <a:xfrm>
              <a:off x="177" y="1042"/>
              <a:ext cx="480" cy="112"/>
              <a:chOff x="627" y="3377"/>
              <a:chExt cx="480" cy="112"/>
            </a:xfrm>
          </p:grpSpPr>
          <p:sp>
            <p:nvSpPr>
              <p:cNvPr id="1355" name="Rectangle 244">
                <a:extLst>
                  <a:ext uri="{FF2B5EF4-FFF2-40B4-BE49-F238E27FC236}">
                    <a16:creationId xmlns:a16="http://schemas.microsoft.com/office/drawing/2014/main" id="{DDCC2DC4-37D5-AD43-AD6B-0CDC2F62156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6" name="Rectangle 245">
                <a:extLst>
                  <a:ext uri="{FF2B5EF4-FFF2-40B4-BE49-F238E27FC236}">
                    <a16:creationId xmlns:a16="http://schemas.microsoft.com/office/drawing/2014/main" id="{A9608D03-34B6-A04D-9860-20DD5F48C91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40" name="Group 246">
              <a:extLst>
                <a:ext uri="{FF2B5EF4-FFF2-40B4-BE49-F238E27FC236}">
                  <a16:creationId xmlns:a16="http://schemas.microsoft.com/office/drawing/2014/main" id="{16BA17B6-D2AB-8E47-B2F9-3F2DED5ABBBA}"/>
                </a:ext>
              </a:extLst>
            </p:cNvPr>
            <p:cNvGrpSpPr>
              <a:grpSpLocks/>
            </p:cNvGrpSpPr>
            <p:nvPr/>
          </p:nvGrpSpPr>
          <p:grpSpPr bwMode="auto">
            <a:xfrm>
              <a:off x="56" y="1189"/>
              <a:ext cx="681" cy="154"/>
              <a:chOff x="504" y="3523"/>
              <a:chExt cx="681" cy="154"/>
            </a:xfrm>
          </p:grpSpPr>
          <p:grpSp>
            <p:nvGrpSpPr>
              <p:cNvPr id="1342" name="Group 247">
                <a:extLst>
                  <a:ext uri="{FF2B5EF4-FFF2-40B4-BE49-F238E27FC236}">
                    <a16:creationId xmlns:a16="http://schemas.microsoft.com/office/drawing/2014/main" id="{C160BE36-EC02-D940-9D1D-9591143A061B}"/>
                  </a:ext>
                </a:extLst>
              </p:cNvPr>
              <p:cNvGrpSpPr>
                <a:grpSpLocks/>
              </p:cNvGrpSpPr>
              <p:nvPr/>
            </p:nvGrpSpPr>
            <p:grpSpPr bwMode="auto">
              <a:xfrm>
                <a:off x="623" y="3523"/>
                <a:ext cx="492" cy="154"/>
                <a:chOff x="723" y="3453"/>
                <a:chExt cx="492" cy="154"/>
              </a:xfrm>
            </p:grpSpPr>
            <p:grpSp>
              <p:nvGrpSpPr>
                <p:cNvPr id="1346" name="Group 248">
                  <a:extLst>
                    <a:ext uri="{FF2B5EF4-FFF2-40B4-BE49-F238E27FC236}">
                      <a16:creationId xmlns:a16="http://schemas.microsoft.com/office/drawing/2014/main" id="{283F0D02-4B90-6143-8184-A9DB80401862}"/>
                    </a:ext>
                  </a:extLst>
                </p:cNvPr>
                <p:cNvGrpSpPr>
                  <a:grpSpLocks/>
                </p:cNvGrpSpPr>
                <p:nvPr/>
              </p:nvGrpSpPr>
              <p:grpSpPr bwMode="auto">
                <a:xfrm>
                  <a:off x="836" y="3453"/>
                  <a:ext cx="379" cy="154"/>
                  <a:chOff x="836" y="3305"/>
                  <a:chExt cx="379" cy="154"/>
                </a:xfrm>
              </p:grpSpPr>
              <p:grpSp>
                <p:nvGrpSpPr>
                  <p:cNvPr id="1349" name="Group 249">
                    <a:extLst>
                      <a:ext uri="{FF2B5EF4-FFF2-40B4-BE49-F238E27FC236}">
                        <a16:creationId xmlns:a16="http://schemas.microsoft.com/office/drawing/2014/main" id="{67049BBA-983F-3D41-8E5A-CD1393902B94}"/>
                      </a:ext>
                    </a:extLst>
                  </p:cNvPr>
                  <p:cNvGrpSpPr>
                    <a:grpSpLocks/>
                  </p:cNvGrpSpPr>
                  <p:nvPr/>
                </p:nvGrpSpPr>
                <p:grpSpPr bwMode="auto">
                  <a:xfrm>
                    <a:off x="890" y="3305"/>
                    <a:ext cx="325" cy="154"/>
                    <a:chOff x="844" y="3337"/>
                    <a:chExt cx="325" cy="154"/>
                  </a:xfrm>
                </p:grpSpPr>
                <p:sp>
                  <p:nvSpPr>
                    <p:cNvPr id="1353" name="Rectangle 250">
                      <a:extLst>
                        <a:ext uri="{FF2B5EF4-FFF2-40B4-BE49-F238E27FC236}">
                          <a16:creationId xmlns:a16="http://schemas.microsoft.com/office/drawing/2014/main" id="{68B3C2DF-C8E3-124D-BFEC-8D6B75EA471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4" name="Text Box 251">
                      <a:extLst>
                        <a:ext uri="{FF2B5EF4-FFF2-40B4-BE49-F238E27FC236}">
                          <a16:creationId xmlns:a16="http://schemas.microsoft.com/office/drawing/2014/main" id="{7C7E334C-58E7-9A43-AE59-87AF2FEDF35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0" name="Group 252">
                    <a:extLst>
                      <a:ext uri="{FF2B5EF4-FFF2-40B4-BE49-F238E27FC236}">
                        <a16:creationId xmlns:a16="http://schemas.microsoft.com/office/drawing/2014/main" id="{8F9FBDEA-818E-9640-98FC-B4BED7F48071}"/>
                      </a:ext>
                    </a:extLst>
                  </p:cNvPr>
                  <p:cNvGrpSpPr>
                    <a:grpSpLocks/>
                  </p:cNvGrpSpPr>
                  <p:nvPr/>
                </p:nvGrpSpPr>
                <p:grpSpPr bwMode="auto">
                  <a:xfrm>
                    <a:off x="836" y="3334"/>
                    <a:ext cx="354" cy="94"/>
                    <a:chOff x="836" y="3334"/>
                    <a:chExt cx="354" cy="94"/>
                  </a:xfrm>
                </p:grpSpPr>
                <p:sp>
                  <p:nvSpPr>
                    <p:cNvPr id="1351" name="Rectangle 253">
                      <a:extLst>
                        <a:ext uri="{FF2B5EF4-FFF2-40B4-BE49-F238E27FC236}">
                          <a16:creationId xmlns:a16="http://schemas.microsoft.com/office/drawing/2014/main" id="{6A64B999-D129-854E-B639-2BFA092804A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2" name="Rectangle 254">
                      <a:extLst>
                        <a:ext uri="{FF2B5EF4-FFF2-40B4-BE49-F238E27FC236}">
                          <a16:creationId xmlns:a16="http://schemas.microsoft.com/office/drawing/2014/main" id="{F4C7C486-565F-8C44-97CC-F98A59FD7EF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47" name="Rectangle 255">
                  <a:extLst>
                    <a:ext uri="{FF2B5EF4-FFF2-40B4-BE49-F238E27FC236}">
                      <a16:creationId xmlns:a16="http://schemas.microsoft.com/office/drawing/2014/main" id="{4557EB11-2CE1-A94C-A3B8-AC3F6671AA0C}"/>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8" name="Rectangle 256">
                  <a:extLst>
                    <a:ext uri="{FF2B5EF4-FFF2-40B4-BE49-F238E27FC236}">
                      <a16:creationId xmlns:a16="http://schemas.microsoft.com/office/drawing/2014/main" id="{06C978F1-F28F-B246-B76C-56C2AE79DC1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3" name="Rectangle 257">
                <a:extLst>
                  <a:ext uri="{FF2B5EF4-FFF2-40B4-BE49-F238E27FC236}">
                    <a16:creationId xmlns:a16="http://schemas.microsoft.com/office/drawing/2014/main" id="{72D59FC1-58FA-6140-A61A-9A23AED6BE1D}"/>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4" name="Rectangle 258">
                <a:extLst>
                  <a:ext uri="{FF2B5EF4-FFF2-40B4-BE49-F238E27FC236}">
                    <a16:creationId xmlns:a16="http://schemas.microsoft.com/office/drawing/2014/main" id="{DD90E8AF-5786-D844-9163-A5312426FF5F}"/>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5" name="Rectangle 259">
                <a:extLst>
                  <a:ext uri="{FF2B5EF4-FFF2-40B4-BE49-F238E27FC236}">
                    <a16:creationId xmlns:a16="http://schemas.microsoft.com/office/drawing/2014/main" id="{F29D8D75-D4E7-BC40-B894-F7552FDC1D88}"/>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1" name="AutoShape 356">
              <a:extLst>
                <a:ext uri="{FF2B5EF4-FFF2-40B4-BE49-F238E27FC236}">
                  <a16:creationId xmlns:a16="http://schemas.microsoft.com/office/drawing/2014/main" id="{821D161B-1E7C-EE45-B496-924C0605B72D}"/>
                </a:ext>
              </a:extLst>
            </p:cNvPr>
            <p:cNvSpPr>
              <a:spLocks noChangeArrowheads="1"/>
            </p:cNvSpPr>
            <p:nvPr/>
          </p:nvSpPr>
          <p:spPr bwMode="auto">
            <a:xfrm>
              <a:off x="341" y="859"/>
              <a:ext cx="240" cy="667"/>
            </a:xfrm>
            <a:prstGeom prst="downArrow">
              <a:avLst>
                <a:gd name="adj1" fmla="val 49167"/>
                <a:gd name="adj2" fmla="val 675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68" name="Group 389">
            <a:extLst>
              <a:ext uri="{FF2B5EF4-FFF2-40B4-BE49-F238E27FC236}">
                <a16:creationId xmlns:a16="http://schemas.microsoft.com/office/drawing/2014/main" id="{5FF729A6-CAC3-2349-9B60-CAA70F09B9AD}"/>
              </a:ext>
            </a:extLst>
          </p:cNvPr>
          <p:cNvGrpSpPr>
            <a:grpSpLocks/>
          </p:cNvGrpSpPr>
          <p:nvPr/>
        </p:nvGrpSpPr>
        <p:grpSpPr bwMode="auto">
          <a:xfrm>
            <a:off x="193675" y="2411413"/>
            <a:ext cx="1081088" cy="244475"/>
            <a:chOff x="0" y="2762"/>
            <a:chExt cx="681" cy="154"/>
          </a:xfrm>
        </p:grpSpPr>
        <p:sp>
          <p:nvSpPr>
            <p:cNvPr id="1369" name="Rectangle 388">
              <a:extLst>
                <a:ext uri="{FF2B5EF4-FFF2-40B4-BE49-F238E27FC236}">
                  <a16:creationId xmlns:a16="http://schemas.microsoft.com/office/drawing/2014/main" id="{E399C489-E20D-234E-A19C-FF79E5C6CE7A}"/>
                </a:ext>
              </a:extLst>
            </p:cNvPr>
            <p:cNvSpPr>
              <a:spLocks noChangeArrowheads="1"/>
            </p:cNvSpPr>
            <p:nvPr/>
          </p:nvSpPr>
          <p:spPr bwMode="auto">
            <a:xfrm>
              <a:off x="0" y="2768"/>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70" name="Group 376">
              <a:extLst>
                <a:ext uri="{FF2B5EF4-FFF2-40B4-BE49-F238E27FC236}">
                  <a16:creationId xmlns:a16="http://schemas.microsoft.com/office/drawing/2014/main" id="{8BFB1694-C915-7847-9185-7CD60899D026}"/>
                </a:ext>
              </a:extLst>
            </p:cNvPr>
            <p:cNvGrpSpPr>
              <a:grpSpLocks/>
            </p:cNvGrpSpPr>
            <p:nvPr/>
          </p:nvGrpSpPr>
          <p:grpSpPr bwMode="auto">
            <a:xfrm>
              <a:off x="119" y="2762"/>
              <a:ext cx="492" cy="154"/>
              <a:chOff x="723" y="3453"/>
              <a:chExt cx="492" cy="154"/>
            </a:xfrm>
          </p:grpSpPr>
          <p:grpSp>
            <p:nvGrpSpPr>
              <p:cNvPr id="1373" name="Group 377">
                <a:extLst>
                  <a:ext uri="{FF2B5EF4-FFF2-40B4-BE49-F238E27FC236}">
                    <a16:creationId xmlns:a16="http://schemas.microsoft.com/office/drawing/2014/main" id="{361FD504-1404-A149-B3B0-047E46A73E22}"/>
                  </a:ext>
                </a:extLst>
              </p:cNvPr>
              <p:cNvGrpSpPr>
                <a:grpSpLocks/>
              </p:cNvGrpSpPr>
              <p:nvPr/>
            </p:nvGrpSpPr>
            <p:grpSpPr bwMode="auto">
              <a:xfrm>
                <a:off x="836" y="3453"/>
                <a:ext cx="379" cy="154"/>
                <a:chOff x="836" y="3305"/>
                <a:chExt cx="379" cy="154"/>
              </a:xfrm>
            </p:grpSpPr>
            <p:grpSp>
              <p:nvGrpSpPr>
                <p:cNvPr id="1376" name="Group 378">
                  <a:extLst>
                    <a:ext uri="{FF2B5EF4-FFF2-40B4-BE49-F238E27FC236}">
                      <a16:creationId xmlns:a16="http://schemas.microsoft.com/office/drawing/2014/main" id="{AAC045A9-76D6-2F49-8E91-19BB1CDAAB5B}"/>
                    </a:ext>
                  </a:extLst>
                </p:cNvPr>
                <p:cNvGrpSpPr>
                  <a:grpSpLocks/>
                </p:cNvGrpSpPr>
                <p:nvPr/>
              </p:nvGrpSpPr>
              <p:grpSpPr bwMode="auto">
                <a:xfrm>
                  <a:off x="890" y="3305"/>
                  <a:ext cx="325" cy="154"/>
                  <a:chOff x="844" y="3337"/>
                  <a:chExt cx="325" cy="154"/>
                </a:xfrm>
              </p:grpSpPr>
              <p:sp>
                <p:nvSpPr>
                  <p:cNvPr id="1380" name="Rectangle 379">
                    <a:extLst>
                      <a:ext uri="{FF2B5EF4-FFF2-40B4-BE49-F238E27FC236}">
                        <a16:creationId xmlns:a16="http://schemas.microsoft.com/office/drawing/2014/main" id="{9D5B8A86-4BAE-264F-8BFD-27D84CC4E37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1" name="Text Box 380">
                    <a:extLst>
                      <a:ext uri="{FF2B5EF4-FFF2-40B4-BE49-F238E27FC236}">
                        <a16:creationId xmlns:a16="http://schemas.microsoft.com/office/drawing/2014/main" id="{D060CE99-A218-C244-9EC4-755E76B54F1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77" name="Group 381">
                  <a:extLst>
                    <a:ext uri="{FF2B5EF4-FFF2-40B4-BE49-F238E27FC236}">
                      <a16:creationId xmlns:a16="http://schemas.microsoft.com/office/drawing/2014/main" id="{4756CFF7-7124-2C43-BF13-A00B2EDF51BA}"/>
                    </a:ext>
                  </a:extLst>
                </p:cNvPr>
                <p:cNvGrpSpPr>
                  <a:grpSpLocks/>
                </p:cNvGrpSpPr>
                <p:nvPr/>
              </p:nvGrpSpPr>
              <p:grpSpPr bwMode="auto">
                <a:xfrm>
                  <a:off x="836" y="3334"/>
                  <a:ext cx="354" cy="94"/>
                  <a:chOff x="836" y="3334"/>
                  <a:chExt cx="354" cy="94"/>
                </a:xfrm>
              </p:grpSpPr>
              <p:sp>
                <p:nvSpPr>
                  <p:cNvPr id="1378" name="Rectangle 382">
                    <a:extLst>
                      <a:ext uri="{FF2B5EF4-FFF2-40B4-BE49-F238E27FC236}">
                        <a16:creationId xmlns:a16="http://schemas.microsoft.com/office/drawing/2014/main" id="{241A9728-0FEA-4540-A0EA-B61A59FBD9C3}"/>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9" name="Rectangle 383">
                    <a:extLst>
                      <a:ext uri="{FF2B5EF4-FFF2-40B4-BE49-F238E27FC236}">
                        <a16:creationId xmlns:a16="http://schemas.microsoft.com/office/drawing/2014/main" id="{D78C14E3-D995-1340-ADB9-4D5A5327F9BF}"/>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74" name="Rectangle 384">
                <a:extLst>
                  <a:ext uri="{FF2B5EF4-FFF2-40B4-BE49-F238E27FC236}">
                    <a16:creationId xmlns:a16="http://schemas.microsoft.com/office/drawing/2014/main" id="{3002B227-5C5A-C245-A8B9-F5EEF9AADBA7}"/>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5" name="Rectangle 385">
                <a:extLst>
                  <a:ext uri="{FF2B5EF4-FFF2-40B4-BE49-F238E27FC236}">
                    <a16:creationId xmlns:a16="http://schemas.microsoft.com/office/drawing/2014/main" id="{79FACD39-A2D2-2E45-AC4A-B5B1F0B5174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71" name="Rectangle 386">
              <a:extLst>
                <a:ext uri="{FF2B5EF4-FFF2-40B4-BE49-F238E27FC236}">
                  <a16:creationId xmlns:a16="http://schemas.microsoft.com/office/drawing/2014/main" id="{7D8F1886-A84D-7341-AA77-305A78453931}"/>
                </a:ext>
              </a:extLst>
            </p:cNvPr>
            <p:cNvSpPr>
              <a:spLocks noChangeArrowheads="1"/>
            </p:cNvSpPr>
            <p:nvPr/>
          </p:nvSpPr>
          <p:spPr bwMode="auto">
            <a:xfrm>
              <a:off x="13" y="2784"/>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2" name="Rectangle 387">
              <a:extLst>
                <a:ext uri="{FF2B5EF4-FFF2-40B4-BE49-F238E27FC236}">
                  <a16:creationId xmlns:a16="http://schemas.microsoft.com/office/drawing/2014/main" id="{CE065416-38D0-E342-B700-A10B7D715B5F}"/>
                </a:ext>
              </a:extLst>
            </p:cNvPr>
            <p:cNvSpPr>
              <a:spLocks noChangeArrowheads="1"/>
            </p:cNvSpPr>
            <p:nvPr/>
          </p:nvSpPr>
          <p:spPr bwMode="auto">
            <a:xfrm>
              <a:off x="611" y="2783"/>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2" name="Group 391">
            <a:extLst>
              <a:ext uri="{FF2B5EF4-FFF2-40B4-BE49-F238E27FC236}">
                <a16:creationId xmlns:a16="http://schemas.microsoft.com/office/drawing/2014/main" id="{1D3A8E6C-9163-1E40-91B0-9B85B7BC2F78}"/>
              </a:ext>
            </a:extLst>
          </p:cNvPr>
          <p:cNvGrpSpPr>
            <a:grpSpLocks/>
          </p:cNvGrpSpPr>
          <p:nvPr/>
        </p:nvGrpSpPr>
        <p:grpSpPr bwMode="auto">
          <a:xfrm>
            <a:off x="665163" y="4308475"/>
            <a:ext cx="1081087" cy="949325"/>
            <a:chOff x="2231" y="3555"/>
            <a:chExt cx="681" cy="598"/>
          </a:xfrm>
        </p:grpSpPr>
        <p:grpSp>
          <p:nvGrpSpPr>
            <p:cNvPr id="1383" name="Group 392">
              <a:extLst>
                <a:ext uri="{FF2B5EF4-FFF2-40B4-BE49-F238E27FC236}">
                  <a16:creationId xmlns:a16="http://schemas.microsoft.com/office/drawing/2014/main" id="{A674A9D4-6F7C-B94A-9520-EAA53D16DEC6}"/>
                </a:ext>
              </a:extLst>
            </p:cNvPr>
            <p:cNvGrpSpPr>
              <a:grpSpLocks/>
            </p:cNvGrpSpPr>
            <p:nvPr/>
          </p:nvGrpSpPr>
          <p:grpSpPr bwMode="auto">
            <a:xfrm>
              <a:off x="2231" y="3684"/>
              <a:ext cx="681" cy="469"/>
              <a:chOff x="152" y="970"/>
              <a:chExt cx="681" cy="469"/>
            </a:xfrm>
          </p:grpSpPr>
          <p:grpSp>
            <p:nvGrpSpPr>
              <p:cNvPr id="1387" name="Group 393">
                <a:extLst>
                  <a:ext uri="{FF2B5EF4-FFF2-40B4-BE49-F238E27FC236}">
                    <a16:creationId xmlns:a16="http://schemas.microsoft.com/office/drawing/2014/main" id="{ECA31A49-36D5-D046-A36F-1F01D8226882}"/>
                  </a:ext>
                </a:extLst>
              </p:cNvPr>
              <p:cNvGrpSpPr>
                <a:grpSpLocks/>
              </p:cNvGrpSpPr>
              <p:nvPr/>
            </p:nvGrpSpPr>
            <p:grpSpPr bwMode="auto">
              <a:xfrm>
                <a:off x="386" y="970"/>
                <a:ext cx="379" cy="154"/>
                <a:chOff x="740" y="3209"/>
                <a:chExt cx="379" cy="154"/>
              </a:xfrm>
            </p:grpSpPr>
            <p:grpSp>
              <p:nvGrpSpPr>
                <p:cNvPr id="1412" name="Group 394">
                  <a:extLst>
                    <a:ext uri="{FF2B5EF4-FFF2-40B4-BE49-F238E27FC236}">
                      <a16:creationId xmlns:a16="http://schemas.microsoft.com/office/drawing/2014/main" id="{4D848505-175F-5146-A9DC-10D8133DEA22}"/>
                    </a:ext>
                  </a:extLst>
                </p:cNvPr>
                <p:cNvGrpSpPr>
                  <a:grpSpLocks/>
                </p:cNvGrpSpPr>
                <p:nvPr/>
              </p:nvGrpSpPr>
              <p:grpSpPr bwMode="auto">
                <a:xfrm>
                  <a:off x="794" y="3209"/>
                  <a:ext cx="325" cy="154"/>
                  <a:chOff x="844" y="3337"/>
                  <a:chExt cx="325" cy="154"/>
                </a:xfrm>
              </p:grpSpPr>
              <p:sp>
                <p:nvSpPr>
                  <p:cNvPr id="1415" name="Rectangle 395">
                    <a:extLst>
                      <a:ext uri="{FF2B5EF4-FFF2-40B4-BE49-F238E27FC236}">
                        <a16:creationId xmlns:a16="http://schemas.microsoft.com/office/drawing/2014/main" id="{1B7B2BFE-FCCC-0443-9DE6-4C9F521507A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6" name="Text Box 396">
                    <a:extLst>
                      <a:ext uri="{FF2B5EF4-FFF2-40B4-BE49-F238E27FC236}">
                        <a16:creationId xmlns:a16="http://schemas.microsoft.com/office/drawing/2014/main" id="{5EBE232F-06DA-C84A-B28A-9D91E0CB5E5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13" name="Rectangle 397">
                  <a:extLst>
                    <a:ext uri="{FF2B5EF4-FFF2-40B4-BE49-F238E27FC236}">
                      <a16:creationId xmlns:a16="http://schemas.microsoft.com/office/drawing/2014/main" id="{3165F2EA-E309-9D44-B809-074990ED439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4" name="Rectangle 398">
                  <a:extLst>
                    <a:ext uri="{FF2B5EF4-FFF2-40B4-BE49-F238E27FC236}">
                      <a16:creationId xmlns:a16="http://schemas.microsoft.com/office/drawing/2014/main" id="{347F2916-D218-544D-BCF9-22D27D084E38}"/>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8" name="Group 399">
                <a:extLst>
                  <a:ext uri="{FF2B5EF4-FFF2-40B4-BE49-F238E27FC236}">
                    <a16:creationId xmlns:a16="http://schemas.microsoft.com/office/drawing/2014/main" id="{F06582F6-491B-3C4A-9DBF-38DAE177E3FB}"/>
                  </a:ext>
                </a:extLst>
              </p:cNvPr>
              <p:cNvGrpSpPr>
                <a:grpSpLocks/>
              </p:cNvGrpSpPr>
              <p:nvPr/>
            </p:nvGrpSpPr>
            <p:grpSpPr bwMode="auto">
              <a:xfrm>
                <a:off x="386" y="1118"/>
                <a:ext cx="379" cy="154"/>
                <a:chOff x="836" y="3305"/>
                <a:chExt cx="379" cy="154"/>
              </a:xfrm>
            </p:grpSpPr>
            <p:grpSp>
              <p:nvGrpSpPr>
                <p:cNvPr id="1406" name="Group 400">
                  <a:extLst>
                    <a:ext uri="{FF2B5EF4-FFF2-40B4-BE49-F238E27FC236}">
                      <a16:creationId xmlns:a16="http://schemas.microsoft.com/office/drawing/2014/main" id="{2B3331E0-1512-1948-88F6-2A59A45EE2AA}"/>
                    </a:ext>
                  </a:extLst>
                </p:cNvPr>
                <p:cNvGrpSpPr>
                  <a:grpSpLocks/>
                </p:cNvGrpSpPr>
                <p:nvPr/>
              </p:nvGrpSpPr>
              <p:grpSpPr bwMode="auto">
                <a:xfrm>
                  <a:off x="890" y="3305"/>
                  <a:ext cx="325" cy="154"/>
                  <a:chOff x="844" y="3337"/>
                  <a:chExt cx="325" cy="154"/>
                </a:xfrm>
              </p:grpSpPr>
              <p:sp>
                <p:nvSpPr>
                  <p:cNvPr id="1410" name="Rectangle 401">
                    <a:extLst>
                      <a:ext uri="{FF2B5EF4-FFF2-40B4-BE49-F238E27FC236}">
                        <a16:creationId xmlns:a16="http://schemas.microsoft.com/office/drawing/2014/main" id="{6CB9829F-BDFE-534D-A81C-6B903286976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1" name="Text Box 402">
                    <a:extLst>
                      <a:ext uri="{FF2B5EF4-FFF2-40B4-BE49-F238E27FC236}">
                        <a16:creationId xmlns:a16="http://schemas.microsoft.com/office/drawing/2014/main" id="{BF046B08-009C-B54A-845D-3EA97CF8A40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07" name="Group 403">
                  <a:extLst>
                    <a:ext uri="{FF2B5EF4-FFF2-40B4-BE49-F238E27FC236}">
                      <a16:creationId xmlns:a16="http://schemas.microsoft.com/office/drawing/2014/main" id="{14C1AB36-B354-F748-BB41-D28297A570CD}"/>
                    </a:ext>
                  </a:extLst>
                </p:cNvPr>
                <p:cNvGrpSpPr>
                  <a:grpSpLocks/>
                </p:cNvGrpSpPr>
                <p:nvPr/>
              </p:nvGrpSpPr>
              <p:grpSpPr bwMode="auto">
                <a:xfrm>
                  <a:off x="836" y="3334"/>
                  <a:ext cx="354" cy="94"/>
                  <a:chOff x="836" y="3334"/>
                  <a:chExt cx="354" cy="94"/>
                </a:xfrm>
              </p:grpSpPr>
              <p:sp>
                <p:nvSpPr>
                  <p:cNvPr id="1408" name="Rectangle 404">
                    <a:extLst>
                      <a:ext uri="{FF2B5EF4-FFF2-40B4-BE49-F238E27FC236}">
                        <a16:creationId xmlns:a16="http://schemas.microsoft.com/office/drawing/2014/main" id="{92BCB4D4-EE6B-3A4F-90D1-058BD26F827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9" name="Rectangle 405">
                    <a:extLst>
                      <a:ext uri="{FF2B5EF4-FFF2-40B4-BE49-F238E27FC236}">
                        <a16:creationId xmlns:a16="http://schemas.microsoft.com/office/drawing/2014/main" id="{9DE8286C-561B-0248-8949-7BED3AE9343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9" name="Group 406">
                <a:extLst>
                  <a:ext uri="{FF2B5EF4-FFF2-40B4-BE49-F238E27FC236}">
                    <a16:creationId xmlns:a16="http://schemas.microsoft.com/office/drawing/2014/main" id="{8DE10AE3-BBFE-BE40-96BF-7BE290E4E2EC}"/>
                  </a:ext>
                </a:extLst>
              </p:cNvPr>
              <p:cNvGrpSpPr>
                <a:grpSpLocks/>
              </p:cNvGrpSpPr>
              <p:nvPr/>
            </p:nvGrpSpPr>
            <p:grpSpPr bwMode="auto">
              <a:xfrm>
                <a:off x="273" y="1138"/>
                <a:ext cx="480" cy="112"/>
                <a:chOff x="627" y="3377"/>
                <a:chExt cx="480" cy="112"/>
              </a:xfrm>
            </p:grpSpPr>
            <p:sp>
              <p:nvSpPr>
                <p:cNvPr id="1404" name="Rectangle 407">
                  <a:extLst>
                    <a:ext uri="{FF2B5EF4-FFF2-40B4-BE49-F238E27FC236}">
                      <a16:creationId xmlns:a16="http://schemas.microsoft.com/office/drawing/2014/main" id="{398CBED0-24D0-4848-B4EC-C60335559EE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5" name="Rectangle 408">
                  <a:extLst>
                    <a:ext uri="{FF2B5EF4-FFF2-40B4-BE49-F238E27FC236}">
                      <a16:creationId xmlns:a16="http://schemas.microsoft.com/office/drawing/2014/main" id="{F397ABF4-0C69-5B41-89DC-2D08E00F397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90" name="Group 409">
                <a:extLst>
                  <a:ext uri="{FF2B5EF4-FFF2-40B4-BE49-F238E27FC236}">
                    <a16:creationId xmlns:a16="http://schemas.microsoft.com/office/drawing/2014/main" id="{819ED642-BF66-A94A-97DC-306DF96BBFDF}"/>
                  </a:ext>
                </a:extLst>
              </p:cNvPr>
              <p:cNvGrpSpPr>
                <a:grpSpLocks/>
              </p:cNvGrpSpPr>
              <p:nvPr/>
            </p:nvGrpSpPr>
            <p:grpSpPr bwMode="auto">
              <a:xfrm>
                <a:off x="152" y="1285"/>
                <a:ext cx="681" cy="154"/>
                <a:chOff x="504" y="3523"/>
                <a:chExt cx="681" cy="154"/>
              </a:xfrm>
            </p:grpSpPr>
            <p:grpSp>
              <p:nvGrpSpPr>
                <p:cNvPr id="1391" name="Group 410">
                  <a:extLst>
                    <a:ext uri="{FF2B5EF4-FFF2-40B4-BE49-F238E27FC236}">
                      <a16:creationId xmlns:a16="http://schemas.microsoft.com/office/drawing/2014/main" id="{27961D25-0616-CA42-9129-0E007FA92F84}"/>
                    </a:ext>
                  </a:extLst>
                </p:cNvPr>
                <p:cNvGrpSpPr>
                  <a:grpSpLocks/>
                </p:cNvGrpSpPr>
                <p:nvPr/>
              </p:nvGrpSpPr>
              <p:grpSpPr bwMode="auto">
                <a:xfrm>
                  <a:off x="623" y="3523"/>
                  <a:ext cx="492" cy="154"/>
                  <a:chOff x="723" y="3453"/>
                  <a:chExt cx="492" cy="154"/>
                </a:xfrm>
              </p:grpSpPr>
              <p:grpSp>
                <p:nvGrpSpPr>
                  <p:cNvPr id="1395" name="Group 411">
                    <a:extLst>
                      <a:ext uri="{FF2B5EF4-FFF2-40B4-BE49-F238E27FC236}">
                        <a16:creationId xmlns:a16="http://schemas.microsoft.com/office/drawing/2014/main" id="{88AB7FD9-A804-4E47-8E9D-B9E88C6B0354}"/>
                      </a:ext>
                    </a:extLst>
                  </p:cNvPr>
                  <p:cNvGrpSpPr>
                    <a:grpSpLocks/>
                  </p:cNvGrpSpPr>
                  <p:nvPr/>
                </p:nvGrpSpPr>
                <p:grpSpPr bwMode="auto">
                  <a:xfrm>
                    <a:off x="836" y="3453"/>
                    <a:ext cx="379" cy="154"/>
                    <a:chOff x="836" y="3305"/>
                    <a:chExt cx="379" cy="154"/>
                  </a:xfrm>
                </p:grpSpPr>
                <p:grpSp>
                  <p:nvGrpSpPr>
                    <p:cNvPr id="1398" name="Group 412">
                      <a:extLst>
                        <a:ext uri="{FF2B5EF4-FFF2-40B4-BE49-F238E27FC236}">
                          <a16:creationId xmlns:a16="http://schemas.microsoft.com/office/drawing/2014/main" id="{D14E5602-12F4-B74A-8804-5BC51007E9F1}"/>
                        </a:ext>
                      </a:extLst>
                    </p:cNvPr>
                    <p:cNvGrpSpPr>
                      <a:grpSpLocks/>
                    </p:cNvGrpSpPr>
                    <p:nvPr/>
                  </p:nvGrpSpPr>
                  <p:grpSpPr bwMode="auto">
                    <a:xfrm>
                      <a:off x="890" y="3305"/>
                      <a:ext cx="325" cy="154"/>
                      <a:chOff x="844" y="3337"/>
                      <a:chExt cx="325" cy="154"/>
                    </a:xfrm>
                  </p:grpSpPr>
                  <p:sp>
                    <p:nvSpPr>
                      <p:cNvPr id="1402" name="Rectangle 413">
                        <a:extLst>
                          <a:ext uri="{FF2B5EF4-FFF2-40B4-BE49-F238E27FC236}">
                            <a16:creationId xmlns:a16="http://schemas.microsoft.com/office/drawing/2014/main" id="{1538BE46-64CA-5D4A-8631-B40DF60A873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3" name="Text Box 414">
                        <a:extLst>
                          <a:ext uri="{FF2B5EF4-FFF2-40B4-BE49-F238E27FC236}">
                            <a16:creationId xmlns:a16="http://schemas.microsoft.com/office/drawing/2014/main" id="{98BC5D4F-31BF-2A4D-8E15-113129FDE3D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99" name="Group 415">
                      <a:extLst>
                        <a:ext uri="{FF2B5EF4-FFF2-40B4-BE49-F238E27FC236}">
                          <a16:creationId xmlns:a16="http://schemas.microsoft.com/office/drawing/2014/main" id="{F8E7AA7B-7457-2048-A1CB-FCD0F323A5AD}"/>
                        </a:ext>
                      </a:extLst>
                    </p:cNvPr>
                    <p:cNvGrpSpPr>
                      <a:grpSpLocks/>
                    </p:cNvGrpSpPr>
                    <p:nvPr/>
                  </p:nvGrpSpPr>
                  <p:grpSpPr bwMode="auto">
                    <a:xfrm>
                      <a:off x="836" y="3334"/>
                      <a:ext cx="354" cy="94"/>
                      <a:chOff x="836" y="3334"/>
                      <a:chExt cx="354" cy="94"/>
                    </a:xfrm>
                  </p:grpSpPr>
                  <p:sp>
                    <p:nvSpPr>
                      <p:cNvPr id="1400" name="Rectangle 416">
                        <a:extLst>
                          <a:ext uri="{FF2B5EF4-FFF2-40B4-BE49-F238E27FC236}">
                            <a16:creationId xmlns:a16="http://schemas.microsoft.com/office/drawing/2014/main" id="{9A530D9A-28C0-DA45-B8C2-416245B6065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1" name="Rectangle 417">
                        <a:extLst>
                          <a:ext uri="{FF2B5EF4-FFF2-40B4-BE49-F238E27FC236}">
                            <a16:creationId xmlns:a16="http://schemas.microsoft.com/office/drawing/2014/main" id="{E8D004B1-9E38-DB47-9093-6438F10B136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96" name="Rectangle 418">
                    <a:extLst>
                      <a:ext uri="{FF2B5EF4-FFF2-40B4-BE49-F238E27FC236}">
                        <a16:creationId xmlns:a16="http://schemas.microsoft.com/office/drawing/2014/main" id="{51FC546D-DB83-D444-A1E1-5B29F5568A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7" name="Rectangle 419">
                    <a:extLst>
                      <a:ext uri="{FF2B5EF4-FFF2-40B4-BE49-F238E27FC236}">
                        <a16:creationId xmlns:a16="http://schemas.microsoft.com/office/drawing/2014/main" id="{1EE5FD5E-781E-E945-A579-35AC91704AB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92" name="Rectangle 420">
                  <a:extLst>
                    <a:ext uri="{FF2B5EF4-FFF2-40B4-BE49-F238E27FC236}">
                      <a16:creationId xmlns:a16="http://schemas.microsoft.com/office/drawing/2014/main" id="{CC7E642E-916D-4741-8C6E-2D74E8F4EA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3" name="Rectangle 421">
                  <a:extLst>
                    <a:ext uri="{FF2B5EF4-FFF2-40B4-BE49-F238E27FC236}">
                      <a16:creationId xmlns:a16="http://schemas.microsoft.com/office/drawing/2014/main" id="{3CD93751-BB57-E447-9D5E-3A454DEA4791}"/>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4" name="Rectangle 422">
                  <a:extLst>
                    <a:ext uri="{FF2B5EF4-FFF2-40B4-BE49-F238E27FC236}">
                      <a16:creationId xmlns:a16="http://schemas.microsoft.com/office/drawing/2014/main" id="{9BFC2B4B-48CE-FA4B-944F-9260DEDC6905}"/>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4" name="Group 423">
              <a:extLst>
                <a:ext uri="{FF2B5EF4-FFF2-40B4-BE49-F238E27FC236}">
                  <a16:creationId xmlns:a16="http://schemas.microsoft.com/office/drawing/2014/main" id="{56B3D7BE-60AE-B744-BD7F-65431AF8A627}"/>
                </a:ext>
              </a:extLst>
            </p:cNvPr>
            <p:cNvGrpSpPr>
              <a:grpSpLocks/>
            </p:cNvGrpSpPr>
            <p:nvPr/>
          </p:nvGrpSpPr>
          <p:grpSpPr bwMode="auto">
            <a:xfrm>
              <a:off x="2517" y="3555"/>
              <a:ext cx="325" cy="154"/>
              <a:chOff x="844" y="3337"/>
              <a:chExt cx="325" cy="154"/>
            </a:xfrm>
          </p:grpSpPr>
          <p:sp>
            <p:nvSpPr>
              <p:cNvPr id="1385" name="Rectangle 424">
                <a:extLst>
                  <a:ext uri="{FF2B5EF4-FFF2-40B4-BE49-F238E27FC236}">
                    <a16:creationId xmlns:a16="http://schemas.microsoft.com/office/drawing/2014/main" id="{078E811A-5E74-2C43-9551-F7CA4814E1D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6" name="Text Box 425">
                <a:extLst>
                  <a:ext uri="{FF2B5EF4-FFF2-40B4-BE49-F238E27FC236}">
                    <a16:creationId xmlns:a16="http://schemas.microsoft.com/office/drawing/2014/main" id="{C98D3C61-0CBD-0E48-9913-A3ACE809D1F0}"/>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grpSp>
        <p:nvGrpSpPr>
          <p:cNvPr id="1417" name="Group 477">
            <a:extLst>
              <a:ext uri="{FF2B5EF4-FFF2-40B4-BE49-F238E27FC236}">
                <a16:creationId xmlns:a16="http://schemas.microsoft.com/office/drawing/2014/main" id="{211C3B45-DEF5-3748-8F2C-7B72A758CBEC}"/>
              </a:ext>
            </a:extLst>
          </p:cNvPr>
          <p:cNvGrpSpPr>
            <a:grpSpLocks/>
          </p:cNvGrpSpPr>
          <p:nvPr/>
        </p:nvGrpSpPr>
        <p:grpSpPr bwMode="auto">
          <a:xfrm>
            <a:off x="177800" y="1639888"/>
            <a:ext cx="1081088" cy="1016000"/>
            <a:chOff x="2256" y="3531"/>
            <a:chExt cx="681" cy="640"/>
          </a:xfrm>
        </p:grpSpPr>
        <p:grpSp>
          <p:nvGrpSpPr>
            <p:cNvPr id="1418" name="Group 321">
              <a:extLst>
                <a:ext uri="{FF2B5EF4-FFF2-40B4-BE49-F238E27FC236}">
                  <a16:creationId xmlns:a16="http://schemas.microsoft.com/office/drawing/2014/main" id="{51DFE365-F84E-B542-A999-2F3E40E5DFC5}"/>
                </a:ext>
              </a:extLst>
            </p:cNvPr>
            <p:cNvGrpSpPr>
              <a:grpSpLocks/>
            </p:cNvGrpSpPr>
            <p:nvPr/>
          </p:nvGrpSpPr>
          <p:grpSpPr bwMode="auto">
            <a:xfrm>
              <a:off x="2482" y="3684"/>
              <a:ext cx="379" cy="154"/>
              <a:chOff x="740" y="3209"/>
              <a:chExt cx="379" cy="154"/>
            </a:xfrm>
          </p:grpSpPr>
          <p:grpSp>
            <p:nvGrpSpPr>
              <p:cNvPr id="1446" name="Group 322">
                <a:extLst>
                  <a:ext uri="{FF2B5EF4-FFF2-40B4-BE49-F238E27FC236}">
                    <a16:creationId xmlns:a16="http://schemas.microsoft.com/office/drawing/2014/main" id="{FF5F03F3-DB12-2D40-BC2F-D32AB1400F47}"/>
                  </a:ext>
                </a:extLst>
              </p:cNvPr>
              <p:cNvGrpSpPr>
                <a:grpSpLocks/>
              </p:cNvGrpSpPr>
              <p:nvPr/>
            </p:nvGrpSpPr>
            <p:grpSpPr bwMode="auto">
              <a:xfrm>
                <a:off x="794" y="3209"/>
                <a:ext cx="325" cy="154"/>
                <a:chOff x="844" y="3337"/>
                <a:chExt cx="325" cy="154"/>
              </a:xfrm>
            </p:grpSpPr>
            <p:sp>
              <p:nvSpPr>
                <p:cNvPr id="1449" name="Rectangle 323">
                  <a:extLst>
                    <a:ext uri="{FF2B5EF4-FFF2-40B4-BE49-F238E27FC236}">
                      <a16:creationId xmlns:a16="http://schemas.microsoft.com/office/drawing/2014/main" id="{A5F0BBB9-9229-8B40-9DA3-EC3C89CAD9B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0" name="Text Box 324">
                  <a:extLst>
                    <a:ext uri="{FF2B5EF4-FFF2-40B4-BE49-F238E27FC236}">
                      <a16:creationId xmlns:a16="http://schemas.microsoft.com/office/drawing/2014/main" id="{27765596-C3DB-9A4F-821F-F5B670F90A1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47" name="Rectangle 325">
                <a:extLst>
                  <a:ext uri="{FF2B5EF4-FFF2-40B4-BE49-F238E27FC236}">
                    <a16:creationId xmlns:a16="http://schemas.microsoft.com/office/drawing/2014/main" id="{ADED085D-E105-DD45-9113-079F9044A13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8" name="Rectangle 326">
                <a:extLst>
                  <a:ext uri="{FF2B5EF4-FFF2-40B4-BE49-F238E27FC236}">
                    <a16:creationId xmlns:a16="http://schemas.microsoft.com/office/drawing/2014/main" id="{A856D64F-FDE8-0541-901B-7521D7AA7F1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19" name="Group 327">
              <a:extLst>
                <a:ext uri="{FF2B5EF4-FFF2-40B4-BE49-F238E27FC236}">
                  <a16:creationId xmlns:a16="http://schemas.microsoft.com/office/drawing/2014/main" id="{87D9BB31-BDC2-DB42-B051-33D199432978}"/>
                </a:ext>
              </a:extLst>
            </p:cNvPr>
            <p:cNvGrpSpPr>
              <a:grpSpLocks/>
            </p:cNvGrpSpPr>
            <p:nvPr/>
          </p:nvGrpSpPr>
          <p:grpSpPr bwMode="auto">
            <a:xfrm>
              <a:off x="2482" y="3844"/>
              <a:ext cx="379" cy="154"/>
              <a:chOff x="836" y="3305"/>
              <a:chExt cx="379" cy="154"/>
            </a:xfrm>
          </p:grpSpPr>
          <p:grpSp>
            <p:nvGrpSpPr>
              <p:cNvPr id="1440" name="Group 328">
                <a:extLst>
                  <a:ext uri="{FF2B5EF4-FFF2-40B4-BE49-F238E27FC236}">
                    <a16:creationId xmlns:a16="http://schemas.microsoft.com/office/drawing/2014/main" id="{834AC66A-2ADC-614D-AFB0-B60FCC706AAD}"/>
                  </a:ext>
                </a:extLst>
              </p:cNvPr>
              <p:cNvGrpSpPr>
                <a:grpSpLocks/>
              </p:cNvGrpSpPr>
              <p:nvPr/>
            </p:nvGrpSpPr>
            <p:grpSpPr bwMode="auto">
              <a:xfrm>
                <a:off x="890" y="3305"/>
                <a:ext cx="325" cy="154"/>
                <a:chOff x="844" y="3337"/>
                <a:chExt cx="325" cy="154"/>
              </a:xfrm>
            </p:grpSpPr>
            <p:sp>
              <p:nvSpPr>
                <p:cNvPr id="1444" name="Rectangle 329">
                  <a:extLst>
                    <a:ext uri="{FF2B5EF4-FFF2-40B4-BE49-F238E27FC236}">
                      <a16:creationId xmlns:a16="http://schemas.microsoft.com/office/drawing/2014/main" id="{E68B387B-1AE2-364D-93EE-781BBE6CBBC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5" name="Text Box 330">
                  <a:extLst>
                    <a:ext uri="{FF2B5EF4-FFF2-40B4-BE49-F238E27FC236}">
                      <a16:creationId xmlns:a16="http://schemas.microsoft.com/office/drawing/2014/main" id="{C35B73DB-836E-4544-A452-72E2DD434847}"/>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41" name="Group 331">
                <a:extLst>
                  <a:ext uri="{FF2B5EF4-FFF2-40B4-BE49-F238E27FC236}">
                    <a16:creationId xmlns:a16="http://schemas.microsoft.com/office/drawing/2014/main" id="{271D17BC-6EB1-CB4F-AC93-B1D6D5DB19E8}"/>
                  </a:ext>
                </a:extLst>
              </p:cNvPr>
              <p:cNvGrpSpPr>
                <a:grpSpLocks/>
              </p:cNvGrpSpPr>
              <p:nvPr/>
            </p:nvGrpSpPr>
            <p:grpSpPr bwMode="auto">
              <a:xfrm>
                <a:off x="836" y="3334"/>
                <a:ext cx="354" cy="94"/>
                <a:chOff x="836" y="3334"/>
                <a:chExt cx="354" cy="94"/>
              </a:xfrm>
            </p:grpSpPr>
            <p:sp>
              <p:nvSpPr>
                <p:cNvPr id="1442" name="Rectangle 332">
                  <a:extLst>
                    <a:ext uri="{FF2B5EF4-FFF2-40B4-BE49-F238E27FC236}">
                      <a16:creationId xmlns:a16="http://schemas.microsoft.com/office/drawing/2014/main" id="{30B08293-1768-064C-B8D7-62AD5913730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3" name="Rectangle 333">
                  <a:extLst>
                    <a:ext uri="{FF2B5EF4-FFF2-40B4-BE49-F238E27FC236}">
                      <a16:creationId xmlns:a16="http://schemas.microsoft.com/office/drawing/2014/main" id="{471AE46F-12CE-3E43-A551-BD371717F67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20" name="Group 334">
              <a:extLst>
                <a:ext uri="{FF2B5EF4-FFF2-40B4-BE49-F238E27FC236}">
                  <a16:creationId xmlns:a16="http://schemas.microsoft.com/office/drawing/2014/main" id="{1826B60C-86D4-BF49-8F23-9B303D150D8D}"/>
                </a:ext>
              </a:extLst>
            </p:cNvPr>
            <p:cNvGrpSpPr>
              <a:grpSpLocks/>
            </p:cNvGrpSpPr>
            <p:nvPr/>
          </p:nvGrpSpPr>
          <p:grpSpPr bwMode="auto">
            <a:xfrm>
              <a:off x="2369" y="3858"/>
              <a:ext cx="480" cy="112"/>
              <a:chOff x="627" y="3377"/>
              <a:chExt cx="480" cy="112"/>
            </a:xfrm>
          </p:grpSpPr>
          <p:sp>
            <p:nvSpPr>
              <p:cNvPr id="1438" name="Rectangle 335">
                <a:extLst>
                  <a:ext uri="{FF2B5EF4-FFF2-40B4-BE49-F238E27FC236}">
                    <a16:creationId xmlns:a16="http://schemas.microsoft.com/office/drawing/2014/main" id="{43BF521B-C604-944A-8712-1E6D618DD6F1}"/>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9" name="Rectangle 336">
                <a:extLst>
                  <a:ext uri="{FF2B5EF4-FFF2-40B4-BE49-F238E27FC236}">
                    <a16:creationId xmlns:a16="http://schemas.microsoft.com/office/drawing/2014/main" id="{5DD50717-750D-C440-911C-0F048BF11E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21" name="Group 360">
              <a:extLst>
                <a:ext uri="{FF2B5EF4-FFF2-40B4-BE49-F238E27FC236}">
                  <a16:creationId xmlns:a16="http://schemas.microsoft.com/office/drawing/2014/main" id="{E57035F4-47DE-374E-88DF-0E40274A1BE8}"/>
                </a:ext>
              </a:extLst>
            </p:cNvPr>
            <p:cNvGrpSpPr>
              <a:grpSpLocks/>
            </p:cNvGrpSpPr>
            <p:nvPr/>
          </p:nvGrpSpPr>
          <p:grpSpPr bwMode="auto">
            <a:xfrm>
              <a:off x="2534" y="3531"/>
              <a:ext cx="325" cy="154"/>
              <a:chOff x="844" y="3337"/>
              <a:chExt cx="325" cy="154"/>
            </a:xfrm>
          </p:grpSpPr>
          <p:sp>
            <p:nvSpPr>
              <p:cNvPr id="1436" name="Rectangle 361">
                <a:extLst>
                  <a:ext uri="{FF2B5EF4-FFF2-40B4-BE49-F238E27FC236}">
                    <a16:creationId xmlns:a16="http://schemas.microsoft.com/office/drawing/2014/main" id="{A4B5DAF7-F3AE-4E49-882A-B6B9DF79467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7" name="Text Box 362">
                <a:extLst>
                  <a:ext uri="{FF2B5EF4-FFF2-40B4-BE49-F238E27FC236}">
                    <a16:creationId xmlns:a16="http://schemas.microsoft.com/office/drawing/2014/main" id="{A6FC6CE1-9969-BB45-B842-8352A46F944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22" name="Group 461">
              <a:extLst>
                <a:ext uri="{FF2B5EF4-FFF2-40B4-BE49-F238E27FC236}">
                  <a16:creationId xmlns:a16="http://schemas.microsoft.com/office/drawing/2014/main" id="{945F125E-4877-4C4F-B8B3-80B0B4558002}"/>
                </a:ext>
              </a:extLst>
            </p:cNvPr>
            <p:cNvGrpSpPr>
              <a:grpSpLocks/>
            </p:cNvGrpSpPr>
            <p:nvPr/>
          </p:nvGrpSpPr>
          <p:grpSpPr bwMode="auto">
            <a:xfrm>
              <a:off x="2256" y="4017"/>
              <a:ext cx="681" cy="154"/>
              <a:chOff x="-341" y="3180"/>
              <a:chExt cx="681" cy="154"/>
            </a:xfrm>
          </p:grpSpPr>
          <p:sp>
            <p:nvSpPr>
              <p:cNvPr id="1423" name="Rectangle 457">
                <a:extLst>
                  <a:ext uri="{FF2B5EF4-FFF2-40B4-BE49-F238E27FC236}">
                    <a16:creationId xmlns:a16="http://schemas.microsoft.com/office/drawing/2014/main" id="{96F48ABE-9A07-9745-8CD8-1838BDF3E5B4}"/>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24" name="Group 445">
                <a:extLst>
                  <a:ext uri="{FF2B5EF4-FFF2-40B4-BE49-F238E27FC236}">
                    <a16:creationId xmlns:a16="http://schemas.microsoft.com/office/drawing/2014/main" id="{1AC9A35B-D88E-304C-8099-6944F5F11299}"/>
                  </a:ext>
                </a:extLst>
              </p:cNvPr>
              <p:cNvGrpSpPr>
                <a:grpSpLocks/>
              </p:cNvGrpSpPr>
              <p:nvPr/>
            </p:nvGrpSpPr>
            <p:grpSpPr bwMode="auto">
              <a:xfrm>
                <a:off x="-222" y="3180"/>
                <a:ext cx="492" cy="154"/>
                <a:chOff x="723" y="3453"/>
                <a:chExt cx="492" cy="154"/>
              </a:xfrm>
            </p:grpSpPr>
            <p:grpSp>
              <p:nvGrpSpPr>
                <p:cNvPr id="1427" name="Group 446">
                  <a:extLst>
                    <a:ext uri="{FF2B5EF4-FFF2-40B4-BE49-F238E27FC236}">
                      <a16:creationId xmlns:a16="http://schemas.microsoft.com/office/drawing/2014/main" id="{DB702BD7-8957-2C44-A226-AF80D4754C7E}"/>
                    </a:ext>
                  </a:extLst>
                </p:cNvPr>
                <p:cNvGrpSpPr>
                  <a:grpSpLocks/>
                </p:cNvGrpSpPr>
                <p:nvPr/>
              </p:nvGrpSpPr>
              <p:grpSpPr bwMode="auto">
                <a:xfrm>
                  <a:off x="836" y="3453"/>
                  <a:ext cx="379" cy="154"/>
                  <a:chOff x="836" y="3305"/>
                  <a:chExt cx="379" cy="154"/>
                </a:xfrm>
              </p:grpSpPr>
              <p:grpSp>
                <p:nvGrpSpPr>
                  <p:cNvPr id="1430" name="Group 447">
                    <a:extLst>
                      <a:ext uri="{FF2B5EF4-FFF2-40B4-BE49-F238E27FC236}">
                        <a16:creationId xmlns:a16="http://schemas.microsoft.com/office/drawing/2014/main" id="{F6B64FB3-38BD-6B4E-8E78-9C99B1A82B65}"/>
                      </a:ext>
                    </a:extLst>
                  </p:cNvPr>
                  <p:cNvGrpSpPr>
                    <a:grpSpLocks/>
                  </p:cNvGrpSpPr>
                  <p:nvPr/>
                </p:nvGrpSpPr>
                <p:grpSpPr bwMode="auto">
                  <a:xfrm>
                    <a:off x="890" y="3305"/>
                    <a:ext cx="325" cy="154"/>
                    <a:chOff x="844" y="3337"/>
                    <a:chExt cx="325" cy="154"/>
                  </a:xfrm>
                </p:grpSpPr>
                <p:sp>
                  <p:nvSpPr>
                    <p:cNvPr id="1434" name="Rectangle 448">
                      <a:extLst>
                        <a:ext uri="{FF2B5EF4-FFF2-40B4-BE49-F238E27FC236}">
                          <a16:creationId xmlns:a16="http://schemas.microsoft.com/office/drawing/2014/main" id="{F1F639F6-C05B-494B-8B4D-1888EBE26A4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5" name="Text Box 449">
                      <a:extLst>
                        <a:ext uri="{FF2B5EF4-FFF2-40B4-BE49-F238E27FC236}">
                          <a16:creationId xmlns:a16="http://schemas.microsoft.com/office/drawing/2014/main" id="{949DB487-3E28-E144-AC2C-1C40E26D3345}"/>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31" name="Group 450">
                    <a:extLst>
                      <a:ext uri="{FF2B5EF4-FFF2-40B4-BE49-F238E27FC236}">
                        <a16:creationId xmlns:a16="http://schemas.microsoft.com/office/drawing/2014/main" id="{6E6B73B0-D0C2-7D46-92E5-29ADF12876D1}"/>
                      </a:ext>
                    </a:extLst>
                  </p:cNvPr>
                  <p:cNvGrpSpPr>
                    <a:grpSpLocks/>
                  </p:cNvGrpSpPr>
                  <p:nvPr/>
                </p:nvGrpSpPr>
                <p:grpSpPr bwMode="auto">
                  <a:xfrm>
                    <a:off x="836" y="3334"/>
                    <a:ext cx="354" cy="94"/>
                    <a:chOff x="836" y="3334"/>
                    <a:chExt cx="354" cy="94"/>
                  </a:xfrm>
                </p:grpSpPr>
                <p:sp>
                  <p:nvSpPr>
                    <p:cNvPr id="1432" name="Rectangle 451">
                      <a:extLst>
                        <a:ext uri="{FF2B5EF4-FFF2-40B4-BE49-F238E27FC236}">
                          <a16:creationId xmlns:a16="http://schemas.microsoft.com/office/drawing/2014/main" id="{4C610DFE-363B-F74F-BA64-A87F67D852D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3" name="Rectangle 452">
                      <a:extLst>
                        <a:ext uri="{FF2B5EF4-FFF2-40B4-BE49-F238E27FC236}">
                          <a16:creationId xmlns:a16="http://schemas.microsoft.com/office/drawing/2014/main" id="{86A71122-100D-224A-9DBF-53DE8D970F3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28" name="Rectangle 453">
                  <a:extLst>
                    <a:ext uri="{FF2B5EF4-FFF2-40B4-BE49-F238E27FC236}">
                      <a16:creationId xmlns:a16="http://schemas.microsoft.com/office/drawing/2014/main" id="{9BCD973F-4C32-9E44-994F-5153EE8D037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9" name="Rectangle 454">
                  <a:extLst>
                    <a:ext uri="{FF2B5EF4-FFF2-40B4-BE49-F238E27FC236}">
                      <a16:creationId xmlns:a16="http://schemas.microsoft.com/office/drawing/2014/main" id="{852A6FFA-C875-754E-8259-955A85131090}"/>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25" name="Rectangle 455">
                <a:extLst>
                  <a:ext uri="{FF2B5EF4-FFF2-40B4-BE49-F238E27FC236}">
                    <a16:creationId xmlns:a16="http://schemas.microsoft.com/office/drawing/2014/main" id="{86F66628-5236-984B-B9C7-68FAFC46A06B}"/>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6" name="Rectangle 456">
                <a:extLst>
                  <a:ext uri="{FF2B5EF4-FFF2-40B4-BE49-F238E27FC236}">
                    <a16:creationId xmlns:a16="http://schemas.microsoft.com/office/drawing/2014/main" id="{7831360A-68BA-9C48-8798-45611A8924A9}"/>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51" name="Group 462">
            <a:extLst>
              <a:ext uri="{FF2B5EF4-FFF2-40B4-BE49-F238E27FC236}">
                <a16:creationId xmlns:a16="http://schemas.microsoft.com/office/drawing/2014/main" id="{0D9DBC59-E587-F447-95DB-826B98FC265E}"/>
              </a:ext>
            </a:extLst>
          </p:cNvPr>
          <p:cNvGrpSpPr>
            <a:grpSpLocks/>
          </p:cNvGrpSpPr>
          <p:nvPr/>
        </p:nvGrpSpPr>
        <p:grpSpPr bwMode="auto">
          <a:xfrm>
            <a:off x="668338" y="5013325"/>
            <a:ext cx="1081087" cy="244475"/>
            <a:chOff x="-341" y="3180"/>
            <a:chExt cx="681" cy="154"/>
          </a:xfrm>
        </p:grpSpPr>
        <p:sp>
          <p:nvSpPr>
            <p:cNvPr id="1452" name="Rectangle 463">
              <a:extLst>
                <a:ext uri="{FF2B5EF4-FFF2-40B4-BE49-F238E27FC236}">
                  <a16:creationId xmlns:a16="http://schemas.microsoft.com/office/drawing/2014/main" id="{A49E1639-B461-5B40-A731-1377E431558B}"/>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53" name="Group 464">
              <a:extLst>
                <a:ext uri="{FF2B5EF4-FFF2-40B4-BE49-F238E27FC236}">
                  <a16:creationId xmlns:a16="http://schemas.microsoft.com/office/drawing/2014/main" id="{D5FA2E0E-0A78-F049-BE06-25BFB15F0DB1}"/>
                </a:ext>
              </a:extLst>
            </p:cNvPr>
            <p:cNvGrpSpPr>
              <a:grpSpLocks/>
            </p:cNvGrpSpPr>
            <p:nvPr/>
          </p:nvGrpSpPr>
          <p:grpSpPr bwMode="auto">
            <a:xfrm>
              <a:off x="-222" y="3180"/>
              <a:ext cx="492" cy="154"/>
              <a:chOff x="723" y="3453"/>
              <a:chExt cx="492" cy="154"/>
            </a:xfrm>
          </p:grpSpPr>
          <p:grpSp>
            <p:nvGrpSpPr>
              <p:cNvPr id="1456" name="Group 465">
                <a:extLst>
                  <a:ext uri="{FF2B5EF4-FFF2-40B4-BE49-F238E27FC236}">
                    <a16:creationId xmlns:a16="http://schemas.microsoft.com/office/drawing/2014/main" id="{8A2C9457-2B63-E445-A642-A19BC33E7DCD}"/>
                  </a:ext>
                </a:extLst>
              </p:cNvPr>
              <p:cNvGrpSpPr>
                <a:grpSpLocks/>
              </p:cNvGrpSpPr>
              <p:nvPr/>
            </p:nvGrpSpPr>
            <p:grpSpPr bwMode="auto">
              <a:xfrm>
                <a:off x="836" y="3453"/>
                <a:ext cx="379" cy="154"/>
                <a:chOff x="836" y="3305"/>
                <a:chExt cx="379" cy="154"/>
              </a:xfrm>
            </p:grpSpPr>
            <p:grpSp>
              <p:nvGrpSpPr>
                <p:cNvPr id="1459" name="Group 466">
                  <a:extLst>
                    <a:ext uri="{FF2B5EF4-FFF2-40B4-BE49-F238E27FC236}">
                      <a16:creationId xmlns:a16="http://schemas.microsoft.com/office/drawing/2014/main" id="{0ED7C792-6D2F-7244-AE5D-4733C0D41C0A}"/>
                    </a:ext>
                  </a:extLst>
                </p:cNvPr>
                <p:cNvGrpSpPr>
                  <a:grpSpLocks/>
                </p:cNvGrpSpPr>
                <p:nvPr/>
              </p:nvGrpSpPr>
              <p:grpSpPr bwMode="auto">
                <a:xfrm>
                  <a:off x="890" y="3305"/>
                  <a:ext cx="325" cy="154"/>
                  <a:chOff x="844" y="3337"/>
                  <a:chExt cx="325" cy="154"/>
                </a:xfrm>
              </p:grpSpPr>
              <p:sp>
                <p:nvSpPr>
                  <p:cNvPr id="1463" name="Rectangle 467">
                    <a:extLst>
                      <a:ext uri="{FF2B5EF4-FFF2-40B4-BE49-F238E27FC236}">
                        <a16:creationId xmlns:a16="http://schemas.microsoft.com/office/drawing/2014/main" id="{AB75B8C7-1B46-B54B-BDB3-1BAFD73A47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4" name="Text Box 468">
                    <a:extLst>
                      <a:ext uri="{FF2B5EF4-FFF2-40B4-BE49-F238E27FC236}">
                        <a16:creationId xmlns:a16="http://schemas.microsoft.com/office/drawing/2014/main" id="{F3F7FB78-D532-E842-8C80-77FEABCA4D3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60" name="Group 469">
                  <a:extLst>
                    <a:ext uri="{FF2B5EF4-FFF2-40B4-BE49-F238E27FC236}">
                      <a16:creationId xmlns:a16="http://schemas.microsoft.com/office/drawing/2014/main" id="{416C1FF9-E113-504D-9EE2-4327347FD8CF}"/>
                    </a:ext>
                  </a:extLst>
                </p:cNvPr>
                <p:cNvGrpSpPr>
                  <a:grpSpLocks/>
                </p:cNvGrpSpPr>
                <p:nvPr/>
              </p:nvGrpSpPr>
              <p:grpSpPr bwMode="auto">
                <a:xfrm>
                  <a:off x="836" y="3334"/>
                  <a:ext cx="354" cy="94"/>
                  <a:chOff x="836" y="3334"/>
                  <a:chExt cx="354" cy="94"/>
                </a:xfrm>
              </p:grpSpPr>
              <p:sp>
                <p:nvSpPr>
                  <p:cNvPr id="1461" name="Rectangle 470">
                    <a:extLst>
                      <a:ext uri="{FF2B5EF4-FFF2-40B4-BE49-F238E27FC236}">
                        <a16:creationId xmlns:a16="http://schemas.microsoft.com/office/drawing/2014/main" id="{DE3A100E-198F-E448-AA6A-4DF941945BB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2" name="Rectangle 471">
                    <a:extLst>
                      <a:ext uri="{FF2B5EF4-FFF2-40B4-BE49-F238E27FC236}">
                        <a16:creationId xmlns:a16="http://schemas.microsoft.com/office/drawing/2014/main" id="{A7D239DD-5743-5846-B6BE-3318EA79F347}"/>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57" name="Rectangle 472">
                <a:extLst>
                  <a:ext uri="{FF2B5EF4-FFF2-40B4-BE49-F238E27FC236}">
                    <a16:creationId xmlns:a16="http://schemas.microsoft.com/office/drawing/2014/main" id="{731ADE56-4682-664C-BC51-BB88883F01F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8" name="Rectangle 473">
                <a:extLst>
                  <a:ext uri="{FF2B5EF4-FFF2-40B4-BE49-F238E27FC236}">
                    <a16:creationId xmlns:a16="http://schemas.microsoft.com/office/drawing/2014/main" id="{547100D8-7A3A-1D41-9B15-FFBF05B773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54" name="Rectangle 474">
              <a:extLst>
                <a:ext uri="{FF2B5EF4-FFF2-40B4-BE49-F238E27FC236}">
                  <a16:creationId xmlns:a16="http://schemas.microsoft.com/office/drawing/2014/main" id="{886DAE83-F1EB-BC48-B19C-265C33E86DBC}"/>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5" name="Rectangle 475">
              <a:extLst>
                <a:ext uri="{FF2B5EF4-FFF2-40B4-BE49-F238E27FC236}">
                  <a16:creationId xmlns:a16="http://schemas.microsoft.com/office/drawing/2014/main" id="{E6874F5F-698C-3C4C-B3C1-75898F0DDF21}"/>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65" name="Picture 478">
            <a:extLst>
              <a:ext uri="{FF2B5EF4-FFF2-40B4-BE49-F238E27FC236}">
                <a16:creationId xmlns:a16="http://schemas.microsoft.com/office/drawing/2014/main" id="{D1685B0C-7F85-E147-A4EA-AFA2AE2151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776" y="2632037"/>
            <a:ext cx="639182" cy="395101"/>
          </a:xfrm>
          <a:prstGeom prst="rect">
            <a:avLst/>
          </a:prstGeom>
          <a:noFill/>
          <a:ln w="1905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466" name="Rectangle 480">
            <a:extLst>
              <a:ext uri="{FF2B5EF4-FFF2-40B4-BE49-F238E27FC236}">
                <a16:creationId xmlns:a16="http://schemas.microsoft.com/office/drawing/2014/main" id="{E8C6E2EE-B2B4-8144-9BCC-BFAF064D134F}"/>
              </a:ext>
            </a:extLst>
          </p:cNvPr>
          <p:cNvSpPr>
            <a:spLocks noChangeArrowheads="1"/>
          </p:cNvSpPr>
          <p:nvPr/>
        </p:nvSpPr>
        <p:spPr bwMode="auto">
          <a:xfrm>
            <a:off x="2344747" y="1988349"/>
            <a:ext cx="2595553" cy="536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8125" indent="-187325" eaLnBrk="0" fontAlgn="base" hangingPunct="0">
              <a:lnSpc>
                <a:spcPct val="90000"/>
              </a:lnSpc>
              <a:spcBef>
                <a:spcPct val="20000"/>
              </a:spcBef>
              <a:spcAft>
                <a:spcPct val="0"/>
              </a:spcAft>
              <a:buClr>
                <a:srgbClr val="000099"/>
              </a:buClr>
              <a:buSzPct val="100000"/>
              <a:buFont typeface="Wingdings" charset="2"/>
              <a:buChar char="§"/>
              <a:defRPr/>
            </a:pPr>
            <a:r>
              <a:rPr lang="en-US" sz="2000" dirty="0">
                <a:solidFill>
                  <a:srgbClr val="000000"/>
                </a:solidFill>
                <a:ea typeface="ＭＳ Ｐゴシック" charset="0"/>
              </a:rPr>
              <a:t>web page </a:t>
            </a:r>
            <a:r>
              <a:rPr lang="en-US" sz="2000" i="1" dirty="0">
                <a:solidFill>
                  <a:srgbClr val="C00000"/>
                </a:solidFill>
                <a:ea typeface="ＭＳ Ｐゴシック" charset="0"/>
              </a:rPr>
              <a:t>finally (!!!) </a:t>
            </a:r>
            <a:r>
              <a:rPr lang="en-US" sz="2000" dirty="0">
                <a:solidFill>
                  <a:srgbClr val="000000"/>
                </a:solidFill>
                <a:ea typeface="ＭＳ Ｐゴシック" charset="0"/>
              </a:rPr>
              <a:t>displayed</a:t>
            </a:r>
          </a:p>
        </p:txBody>
      </p:sp>
    </p:spTree>
    <p:extLst>
      <p:ext uri="{BB962C8B-B14F-4D97-AF65-F5344CB8AC3E}">
        <p14:creationId xmlns:p14="http://schemas.microsoft.com/office/powerpoint/2010/main" val="50428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25"/>
                                        </p:tgtEl>
                                        <p:attrNameLst>
                                          <p:attrName>style.visibility</p:attrName>
                                        </p:attrNameLst>
                                      </p:cBhvr>
                                      <p:to>
                                        <p:strVal val="visible"/>
                                      </p:to>
                                    </p:set>
                                    <p:animEffect transition="in" filter="wipe(up)">
                                      <p:cBhvr>
                                        <p:cTn id="11" dur="500"/>
                                        <p:tgtEl>
                                          <p:spTgt spid="132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5"/>
                                        </p:tgtEl>
                                        <p:attrNameLst>
                                          <p:attrName>style.visibility</p:attrName>
                                        </p:attrNameLst>
                                      </p:cBhvr>
                                      <p:to>
                                        <p:strVal val="visible"/>
                                      </p:to>
                                    </p:set>
                                    <p:animEffect transition="in" filter="wipe(down)">
                                      <p:cBhvr>
                                        <p:cTn id="15" dur="1000"/>
                                        <p:tgtEl>
                                          <p:spTgt spid="72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1336"/>
                                        </p:tgtEl>
                                        <p:attrNameLst>
                                          <p:attrName>style.visibility</p:attrName>
                                        </p:attrNameLst>
                                      </p:cBhvr>
                                      <p:to>
                                        <p:strVal val="visible"/>
                                      </p:to>
                                    </p:set>
                                    <p:animEffect transition="in" filter="wipe(up)">
                                      <p:cBhvr>
                                        <p:cTn id="20" dur="500"/>
                                        <p:tgtEl>
                                          <p:spTgt spid="1336"/>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30"/>
                                        </p:tgtEl>
                                        <p:attrNameLst>
                                          <p:attrName>style.visibility</p:attrName>
                                        </p:attrNameLst>
                                      </p:cBhvr>
                                      <p:to>
                                        <p:strVal val="visible"/>
                                      </p:to>
                                    </p:set>
                                    <p:animEffect transition="in" filter="dissolve">
                                      <p:cBhvr>
                                        <p:cTn id="23" dur="500"/>
                                        <p:tgtEl>
                                          <p:spTgt spid="1330"/>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368"/>
                                        </p:tgtEl>
                                        <p:attrNameLst>
                                          <p:attrName>style.visibility</p:attrName>
                                        </p:attrNameLst>
                                      </p:cBhvr>
                                      <p:to>
                                        <p:strVal val="visible"/>
                                      </p:to>
                                    </p:set>
                                  </p:childTnLst>
                                </p:cTn>
                              </p:par>
                              <p:par>
                                <p:cTn id="28" presetID="9" presetClass="entr" presetSubtype="0" fill="hold" grpId="0" nodeType="withEffect">
                                  <p:stCondLst>
                                    <p:cond delay="0"/>
                                  </p:stCondLst>
                                  <p:childTnLst>
                                    <p:set>
                                      <p:cBhvr>
                                        <p:cTn id="29" dur="1" fill="hold">
                                          <p:stCondLst>
                                            <p:cond delay="0"/>
                                          </p:stCondLst>
                                        </p:cTn>
                                        <p:tgtEl>
                                          <p:spTgt spid="1331"/>
                                        </p:tgtEl>
                                        <p:attrNameLst>
                                          <p:attrName>style.visibility</p:attrName>
                                        </p:attrNameLst>
                                      </p:cBhvr>
                                      <p:to>
                                        <p:strVal val="visible"/>
                                      </p:to>
                                    </p:set>
                                    <p:animEffect transition="in" filter="dissolve">
                                      <p:cBhvr>
                                        <p:cTn id="30" dur="500"/>
                                        <p:tgtEl>
                                          <p:spTgt spid="1331"/>
                                        </p:tgtEl>
                                      </p:cBhvr>
                                    </p:animEffect>
                                  </p:childTnLst>
                                </p:cTn>
                              </p:par>
                              <p:par>
                                <p:cTn id="31" presetID="9" presetClass="exit" presetSubtype="0" fill="hold" nodeType="withEffect">
                                  <p:stCondLst>
                                    <p:cond delay="0"/>
                                  </p:stCondLst>
                                  <p:childTnLst>
                                    <p:animEffect transition="out" filter="dissolve">
                                      <p:cBhvr>
                                        <p:cTn id="32" dur="500"/>
                                        <p:tgtEl>
                                          <p:spTgt spid="1336"/>
                                        </p:tgtEl>
                                      </p:cBhvr>
                                    </p:animEffect>
                                    <p:set>
                                      <p:cBhvr>
                                        <p:cTn id="33" dur="1" fill="hold">
                                          <p:stCondLst>
                                            <p:cond delay="499"/>
                                          </p:stCondLst>
                                        </p:cTn>
                                        <p:tgtEl>
                                          <p:spTgt spid="1336"/>
                                        </p:tgtEl>
                                        <p:attrNameLst>
                                          <p:attrName>style.visibility</p:attrName>
                                        </p:attrNameLst>
                                      </p:cBhvr>
                                      <p:to>
                                        <p:strVal val="hidden"/>
                                      </p:to>
                                    </p:set>
                                  </p:childTnLst>
                                </p:cTn>
                              </p:par>
                              <p:par>
                                <p:cTn id="34" presetID="9" presetClass="exit" presetSubtype="0" fill="hold" nodeType="withEffect">
                                  <p:stCondLst>
                                    <p:cond delay="0"/>
                                  </p:stCondLst>
                                  <p:childTnLst>
                                    <p:animEffect transition="out" filter="dissolve">
                                      <p:cBhvr>
                                        <p:cTn id="35" dur="500"/>
                                        <p:tgtEl>
                                          <p:spTgt spid="1325"/>
                                        </p:tgtEl>
                                      </p:cBhvr>
                                    </p:animEffect>
                                    <p:set>
                                      <p:cBhvr>
                                        <p:cTn id="36" dur="1" fill="hold">
                                          <p:stCondLst>
                                            <p:cond delay="499"/>
                                          </p:stCondLst>
                                        </p:cTn>
                                        <p:tgtEl>
                                          <p:spTgt spid="1325"/>
                                        </p:tgtEl>
                                        <p:attrNameLst>
                                          <p:attrName>style.visibility</p:attrName>
                                        </p:attrNameLst>
                                      </p:cBhvr>
                                      <p:to>
                                        <p:strVal val="hidden"/>
                                      </p:to>
                                    </p:set>
                                  </p:childTnLst>
                                </p:cTn>
                              </p:par>
                            </p:childTnLst>
                          </p:cTn>
                        </p:par>
                        <p:par>
                          <p:cTn id="37" fill="hold">
                            <p:stCondLst>
                              <p:cond delay="500"/>
                            </p:stCondLst>
                            <p:childTnLst>
                              <p:par>
                                <p:cTn id="38" presetID="0" presetClass="path" presetSubtype="0" accel="50000" decel="50000" fill="hold" nodeType="afterEffect">
                                  <p:stCondLst>
                                    <p:cond delay="0"/>
                                  </p:stCondLst>
                                  <p:childTnLst>
                                    <p:animMotion origin="layout" path="M 3.75E-6 -4.44444E-6 L 3.75E-6 0.07338 L 0.29205 0.06899 L 0.19596 0.25764 L 0.41562 0.11088 L 0.26731 0.51227 C 0.18945 0.51459 0.11744 0.50787 0.03971 0.50996 L 0.03971 0.38079 " pathEditMode="relative" rAng="0" ptsTypes="AAAAAAAA">
                                      <p:cBhvr>
                                        <p:cTn id="39" dur="3000" fill="hold"/>
                                        <p:tgtEl>
                                          <p:spTgt spid="1368"/>
                                        </p:tgtEl>
                                        <p:attrNameLst>
                                          <p:attrName>ppt_x</p:attrName>
                                          <p:attrName>ppt_y</p:attrName>
                                        </p:attrNameLst>
                                      </p:cBhvr>
                                      <p:rCtr x="20781" y="25625"/>
                                    </p:animMotion>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382"/>
                                        </p:tgtEl>
                                        <p:attrNameLst>
                                          <p:attrName>style.visibility</p:attrName>
                                        </p:attrNameLst>
                                      </p:cBhvr>
                                      <p:to>
                                        <p:strVal val="visible"/>
                                      </p:to>
                                    </p:set>
                                    <p:animEffect transition="in" filter="wipe(down)">
                                      <p:cBhvr>
                                        <p:cTn id="44" dur="500"/>
                                        <p:tgtEl>
                                          <p:spTgt spid="1382"/>
                                        </p:tgtEl>
                                      </p:cBhvr>
                                    </p:animEffect>
                                  </p:childTnLst>
                                </p:cTn>
                              </p:par>
                              <p:par>
                                <p:cTn id="45" presetID="9" presetClass="exit" presetSubtype="0" fill="hold" nodeType="withEffect">
                                  <p:stCondLst>
                                    <p:cond delay="0"/>
                                  </p:stCondLst>
                                  <p:childTnLst>
                                    <p:animEffect transition="out" filter="dissolve">
                                      <p:cBhvr>
                                        <p:cTn id="46" dur="500"/>
                                        <p:tgtEl>
                                          <p:spTgt spid="1368"/>
                                        </p:tgtEl>
                                      </p:cBhvr>
                                    </p:animEffect>
                                    <p:set>
                                      <p:cBhvr>
                                        <p:cTn id="47" dur="1" fill="hold">
                                          <p:stCondLst>
                                            <p:cond delay="499"/>
                                          </p:stCondLst>
                                        </p:cTn>
                                        <p:tgtEl>
                                          <p:spTgt spid="136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nodeType="clickEffect">
                                  <p:stCondLst>
                                    <p:cond delay="0"/>
                                  </p:stCondLst>
                                  <p:childTnLst>
                                    <p:animEffect transition="out" filter="dissolve">
                                      <p:cBhvr>
                                        <p:cTn id="51" dur="500"/>
                                        <p:tgtEl>
                                          <p:spTgt spid="1382"/>
                                        </p:tgtEl>
                                      </p:cBhvr>
                                    </p:animEffect>
                                    <p:set>
                                      <p:cBhvr>
                                        <p:cTn id="52" dur="1" fill="hold">
                                          <p:stCondLst>
                                            <p:cond delay="499"/>
                                          </p:stCondLst>
                                        </p:cTn>
                                        <p:tgtEl>
                                          <p:spTgt spid="1382"/>
                                        </p:tgtEl>
                                        <p:attrNameLst>
                                          <p:attrName>style.visibility</p:attrName>
                                        </p:attrNameLst>
                                      </p:cBhvr>
                                      <p:to>
                                        <p:strVal val="hidden"/>
                                      </p:to>
                                    </p:set>
                                  </p:childTnLst>
                                </p:cTn>
                              </p:par>
                            </p:childTnLst>
                          </p:cTn>
                        </p:par>
                        <p:par>
                          <p:cTn id="53" fill="hold">
                            <p:stCondLst>
                              <p:cond delay="500"/>
                            </p:stCondLst>
                            <p:childTnLst>
                              <p:par>
                                <p:cTn id="54" presetID="22" presetClass="entr" presetSubtype="1" fill="hold" nodeType="afterEffect">
                                  <p:stCondLst>
                                    <p:cond delay="0"/>
                                  </p:stCondLst>
                                  <p:childTnLst>
                                    <p:set>
                                      <p:cBhvr>
                                        <p:cTn id="55" dur="1" fill="hold">
                                          <p:stCondLst>
                                            <p:cond delay="0"/>
                                          </p:stCondLst>
                                        </p:cTn>
                                        <p:tgtEl>
                                          <p:spTgt spid="1382"/>
                                        </p:tgtEl>
                                        <p:attrNameLst>
                                          <p:attrName>style.visibility</p:attrName>
                                        </p:attrNameLst>
                                      </p:cBhvr>
                                      <p:to>
                                        <p:strVal val="visible"/>
                                      </p:to>
                                    </p:set>
                                    <p:animEffect transition="in" filter="wipe(up)">
                                      <p:cBhvr>
                                        <p:cTn id="56" dur="500"/>
                                        <p:tgtEl>
                                          <p:spTgt spid="1382"/>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335"/>
                                        </p:tgtEl>
                                        <p:attrNameLst>
                                          <p:attrName>style.visibility</p:attrName>
                                        </p:attrNameLst>
                                      </p:cBhvr>
                                      <p:to>
                                        <p:strVal val="visible"/>
                                      </p:to>
                                    </p:set>
                                    <p:animEffect transition="in" filter="dissolve">
                                      <p:cBhvr>
                                        <p:cTn id="59" dur="500"/>
                                        <p:tgtEl>
                                          <p:spTgt spid="133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1451"/>
                                        </p:tgtEl>
                                        <p:attrNameLst>
                                          <p:attrName>style.visibility</p:attrName>
                                        </p:attrNameLst>
                                      </p:cBhvr>
                                      <p:to>
                                        <p:strVal val="visible"/>
                                      </p:to>
                                    </p:set>
                                    <p:animEffect transition="in" filter="dissolve">
                                      <p:cBhvr>
                                        <p:cTn id="64" dur="500"/>
                                        <p:tgtEl>
                                          <p:spTgt spid="1451"/>
                                        </p:tgtEl>
                                      </p:cBhvr>
                                    </p:animEffect>
                                  </p:childTnLst>
                                </p:cTn>
                              </p:par>
                              <p:par>
                                <p:cTn id="65" presetID="9" presetClass="exit" presetSubtype="0" fill="hold" nodeType="withEffect">
                                  <p:stCondLst>
                                    <p:cond delay="0"/>
                                  </p:stCondLst>
                                  <p:childTnLst>
                                    <p:animEffect transition="out" filter="dissolve">
                                      <p:cBhvr>
                                        <p:cTn id="66" dur="500"/>
                                        <p:tgtEl>
                                          <p:spTgt spid="1382"/>
                                        </p:tgtEl>
                                      </p:cBhvr>
                                    </p:animEffect>
                                    <p:set>
                                      <p:cBhvr>
                                        <p:cTn id="67" dur="1" fill="hold">
                                          <p:stCondLst>
                                            <p:cond delay="499"/>
                                          </p:stCondLst>
                                        </p:cTn>
                                        <p:tgtEl>
                                          <p:spTgt spid="1382"/>
                                        </p:tgtEl>
                                        <p:attrNameLst>
                                          <p:attrName>style.visibility</p:attrName>
                                        </p:attrNameLst>
                                      </p:cBhvr>
                                      <p:to>
                                        <p:strVal val="hidden"/>
                                      </p:to>
                                    </p:set>
                                  </p:childTnLst>
                                </p:cTn>
                              </p:par>
                            </p:childTnLst>
                          </p:cTn>
                        </p:par>
                        <p:par>
                          <p:cTn id="68" fill="hold">
                            <p:stCondLst>
                              <p:cond delay="500"/>
                            </p:stCondLst>
                            <p:childTnLst>
                              <p:par>
                                <p:cTn id="69" presetID="0" presetClass="path" presetSubtype="0" accel="50000" decel="50000" fill="hold" nodeType="afterEffect">
                                  <p:stCondLst>
                                    <p:cond delay="0"/>
                                  </p:stCondLst>
                                  <p:childTnLst>
                                    <p:animMotion origin="layout" path="M -0.00078 -0.00023 C -0.00078 0.03264 -0.00143 0.06598 -0.00143 0.09908 L 0.23477 0.09699 L 0.37122 -0.27083 L 0.15104 -0.11944 L 0.25 -0.31666 L -0.03529 -0.31481 C -0.03594 -0.33078 -0.03529 -0.34143 -0.03529 -0.36342 C -0.03529 -0.38263 -0.03893 -0.35995 -0.03893 -0.37939 " pathEditMode="relative" rAng="0" ptsTypes="AAAAAAAAA">
                                      <p:cBhvr>
                                        <p:cTn id="70" dur="3000" fill="hold"/>
                                        <p:tgtEl>
                                          <p:spTgt spid="1451"/>
                                        </p:tgtEl>
                                        <p:attrNameLst>
                                          <p:attrName>ppt_x</p:attrName>
                                          <p:attrName>ppt_y</p:attrName>
                                        </p:attrNameLst>
                                      </p:cBhvr>
                                      <p:rCtr x="16693" y="-14005"/>
                                    </p:animMotion>
                                  </p:childTnLst>
                                </p:cTn>
                              </p:par>
                              <p:par>
                                <p:cTn id="71" presetID="9" presetClass="entr" presetSubtype="0" fill="hold" grpId="0" nodeType="withEffect">
                                  <p:stCondLst>
                                    <p:cond delay="0"/>
                                  </p:stCondLst>
                                  <p:childTnLst>
                                    <p:set>
                                      <p:cBhvr>
                                        <p:cTn id="72" dur="1" fill="hold">
                                          <p:stCondLst>
                                            <p:cond delay="0"/>
                                          </p:stCondLst>
                                        </p:cTn>
                                        <p:tgtEl>
                                          <p:spTgt spid="1332"/>
                                        </p:tgtEl>
                                        <p:attrNameLst>
                                          <p:attrName>style.visibility</p:attrName>
                                        </p:attrNameLst>
                                      </p:cBhvr>
                                      <p:to>
                                        <p:strVal val="visible"/>
                                      </p:to>
                                    </p:set>
                                    <p:animEffect transition="in" filter="dissolve">
                                      <p:cBhvr>
                                        <p:cTn id="73" dur="500"/>
                                        <p:tgtEl>
                                          <p:spTgt spid="1332"/>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xit" presetSubtype="0" fill="hold" nodeType="clickEffect">
                                  <p:stCondLst>
                                    <p:cond delay="0"/>
                                  </p:stCondLst>
                                  <p:childTnLst>
                                    <p:animEffect transition="out" filter="dissolve">
                                      <p:cBhvr>
                                        <p:cTn id="77" dur="500"/>
                                        <p:tgtEl>
                                          <p:spTgt spid="1451"/>
                                        </p:tgtEl>
                                      </p:cBhvr>
                                    </p:animEffect>
                                    <p:set>
                                      <p:cBhvr>
                                        <p:cTn id="78" dur="1" fill="hold">
                                          <p:stCondLst>
                                            <p:cond delay="499"/>
                                          </p:stCondLst>
                                        </p:cTn>
                                        <p:tgtEl>
                                          <p:spTgt spid="1451"/>
                                        </p:tgtEl>
                                        <p:attrNameLst>
                                          <p:attrName>style.visibility</p:attrName>
                                        </p:attrNameLst>
                                      </p:cBhvr>
                                      <p:to>
                                        <p:strVal val="hidden"/>
                                      </p:to>
                                    </p:set>
                                  </p:childTnLst>
                                </p:cTn>
                              </p:par>
                            </p:childTnLst>
                          </p:cTn>
                        </p:par>
                        <p:par>
                          <p:cTn id="79" fill="hold">
                            <p:stCondLst>
                              <p:cond delay="500"/>
                            </p:stCondLst>
                            <p:childTnLst>
                              <p:par>
                                <p:cTn id="80" presetID="22" presetClass="entr" presetSubtype="4" fill="hold" nodeType="afterEffect">
                                  <p:stCondLst>
                                    <p:cond delay="0"/>
                                  </p:stCondLst>
                                  <p:childTnLst>
                                    <p:set>
                                      <p:cBhvr>
                                        <p:cTn id="81" dur="1" fill="hold">
                                          <p:stCondLst>
                                            <p:cond delay="0"/>
                                          </p:stCondLst>
                                        </p:cTn>
                                        <p:tgtEl>
                                          <p:spTgt spid="1417"/>
                                        </p:tgtEl>
                                        <p:attrNameLst>
                                          <p:attrName>style.visibility</p:attrName>
                                        </p:attrNameLst>
                                      </p:cBhvr>
                                      <p:to>
                                        <p:strVal val="visible"/>
                                      </p:to>
                                    </p:set>
                                    <p:animEffect transition="in" filter="wipe(down)">
                                      <p:cBhvr>
                                        <p:cTn id="82" dur="500"/>
                                        <p:tgtEl>
                                          <p:spTgt spid="1417"/>
                                        </p:tgtEl>
                                      </p:cBhvr>
                                    </p:animEffect>
                                  </p:childTnLst>
                                </p:cTn>
                              </p:par>
                            </p:childTnLst>
                          </p:cTn>
                        </p:par>
                        <p:par>
                          <p:cTn id="83" fill="hold">
                            <p:stCondLst>
                              <p:cond delay="1000"/>
                            </p:stCondLst>
                            <p:childTnLst>
                              <p:par>
                                <p:cTn id="84" presetID="9" presetClass="entr" presetSubtype="0" fill="hold" nodeType="afterEffect">
                                  <p:stCondLst>
                                    <p:cond delay="0"/>
                                  </p:stCondLst>
                                  <p:childTnLst>
                                    <p:set>
                                      <p:cBhvr>
                                        <p:cTn id="85" dur="1" fill="hold">
                                          <p:stCondLst>
                                            <p:cond delay="0"/>
                                          </p:stCondLst>
                                        </p:cTn>
                                        <p:tgtEl>
                                          <p:spTgt spid="1465"/>
                                        </p:tgtEl>
                                        <p:attrNameLst>
                                          <p:attrName>style.visibility</p:attrName>
                                        </p:attrNameLst>
                                      </p:cBhvr>
                                      <p:to>
                                        <p:strVal val="visible"/>
                                      </p:to>
                                    </p:set>
                                    <p:animEffect transition="in" filter="dissolve">
                                      <p:cBhvr>
                                        <p:cTn id="86" dur="1000"/>
                                        <p:tgtEl>
                                          <p:spTgt spid="1465"/>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66"/>
                                        </p:tgtEl>
                                        <p:attrNameLst>
                                          <p:attrName>style.visibility</p:attrName>
                                        </p:attrNameLst>
                                      </p:cBhvr>
                                      <p:to>
                                        <p:strVal val="visible"/>
                                      </p:to>
                                    </p:set>
                                  </p:childTnLst>
                                </p:cTn>
                              </p:par>
                            </p:childTnLst>
                          </p:cTn>
                        </p:par>
                        <p:par>
                          <p:cTn id="89" fill="hold">
                            <p:stCondLst>
                              <p:cond delay="2000"/>
                            </p:stCondLst>
                            <p:childTnLst>
                              <p:par>
                                <p:cTn id="90" presetID="9" presetClass="entr" presetSubtype="0" fill="hold" grpId="1" nodeType="afterEffect">
                                  <p:stCondLst>
                                    <p:cond delay="0"/>
                                  </p:stCondLst>
                                  <p:childTnLst>
                                    <p:set>
                                      <p:cBhvr>
                                        <p:cTn id="91" dur="1" fill="hold">
                                          <p:stCondLst>
                                            <p:cond delay="0"/>
                                          </p:stCondLst>
                                        </p:cTn>
                                        <p:tgtEl>
                                          <p:spTgt spid="1466"/>
                                        </p:tgtEl>
                                        <p:attrNameLst>
                                          <p:attrName>style.visibility</p:attrName>
                                        </p:attrNameLst>
                                      </p:cBhvr>
                                      <p:to>
                                        <p:strVal val="visible"/>
                                      </p:to>
                                    </p:set>
                                    <p:animEffect transition="in" filter="dissolve">
                                      <p:cBhvr>
                                        <p:cTn id="92" dur="500"/>
                                        <p:tgtEl>
                                          <p:spTgt spid="1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0" grpId="0"/>
      <p:bldP spid="1331" grpId="0"/>
      <p:bldP spid="1332" grpId="0"/>
      <p:bldP spid="1335" grpId="0"/>
      <p:bldP spid="1466" grpId="0"/>
      <p:bldP spid="1466" grpId="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Summary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104</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757518" y="1324816"/>
            <a:ext cx="114344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5750">
              <a:defRPr/>
            </a:pPr>
            <a:r>
              <a:rPr lang="en-US" sz="3200" dirty="0"/>
              <a:t>principles behind data link layer services:</a:t>
            </a:r>
          </a:p>
          <a:p>
            <a:pPr lvl="1">
              <a:defRPr/>
            </a:pPr>
            <a:r>
              <a:rPr lang="en-US" sz="2800" dirty="0"/>
              <a:t>error detection, correction</a:t>
            </a:r>
          </a:p>
          <a:p>
            <a:pPr lvl="1">
              <a:defRPr/>
            </a:pPr>
            <a:r>
              <a:rPr lang="en-US" sz="2800" dirty="0"/>
              <a:t>sharing a broadcast channel: multiple access</a:t>
            </a:r>
          </a:p>
          <a:p>
            <a:pPr lvl="1">
              <a:defRPr/>
            </a:pPr>
            <a:r>
              <a:rPr lang="en-US" sz="2800" dirty="0"/>
              <a:t>link layer addressing</a:t>
            </a:r>
          </a:p>
          <a:p>
            <a:pPr indent="-285750">
              <a:defRPr/>
            </a:pPr>
            <a:r>
              <a:rPr lang="en-US" sz="3200" dirty="0"/>
              <a:t>instantiation, implementation of various link layer technologies</a:t>
            </a:r>
          </a:p>
          <a:p>
            <a:pPr lvl="1">
              <a:defRPr/>
            </a:pPr>
            <a:r>
              <a:rPr lang="en-US" sz="2800" dirty="0"/>
              <a:t>Ethernet</a:t>
            </a:r>
          </a:p>
          <a:p>
            <a:pPr lvl="1">
              <a:defRPr/>
            </a:pPr>
            <a:r>
              <a:rPr lang="en-US" sz="2800" dirty="0"/>
              <a:t>switched LANS, VLANs</a:t>
            </a:r>
          </a:p>
          <a:p>
            <a:pPr indent="-285750">
              <a:defRPr/>
            </a:pPr>
            <a:r>
              <a:rPr lang="en-US" sz="3200" dirty="0"/>
              <a:t>synthesis: a day in the life of a web request</a:t>
            </a:r>
          </a:p>
          <a:p>
            <a:pPr>
              <a:defRPr/>
            </a:pPr>
            <a:endParaRPr lang="en-US" dirty="0">
              <a:latin typeface="Gill Sans MT" charset="0"/>
            </a:endParaRPr>
          </a:p>
        </p:txBody>
      </p:sp>
    </p:spTree>
    <p:extLst>
      <p:ext uri="{BB962C8B-B14F-4D97-AF65-F5344CB8AC3E}">
        <p14:creationId xmlns:p14="http://schemas.microsoft.com/office/powerpoint/2010/main" val="3107233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80">
                                            <p:txEl>
                                              <p:pRg st="2" end="2"/>
                                            </p:txEl>
                                          </p:spTgt>
                                        </p:tgtEl>
                                        <p:attrNameLst>
                                          <p:attrName>style.visibility</p:attrName>
                                        </p:attrNameLst>
                                      </p:cBhvr>
                                      <p:to>
                                        <p:strVal val="visible"/>
                                      </p:to>
                                    </p:set>
                                    <p:animEffect transition="in" filter="dissolve">
                                      <p:cBhvr>
                                        <p:cTn id="13" dur="500"/>
                                        <p:tgtEl>
                                          <p:spTgt spid="8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80">
                                            <p:txEl>
                                              <p:pRg st="3" end="3"/>
                                            </p:txEl>
                                          </p:spTgt>
                                        </p:tgtEl>
                                        <p:attrNameLst>
                                          <p:attrName>style.visibility</p:attrName>
                                        </p:attrNameLst>
                                      </p:cBhvr>
                                      <p:to>
                                        <p:strVal val="visible"/>
                                      </p:to>
                                    </p:set>
                                    <p:animEffect transition="in" filter="dissolve">
                                      <p:cBhvr>
                                        <p:cTn id="16" dur="500"/>
                                        <p:tgtEl>
                                          <p:spTgt spid="8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0">
                                            <p:txEl>
                                              <p:pRg st="5" end="5"/>
                                            </p:txEl>
                                          </p:spTgt>
                                        </p:tgtEl>
                                        <p:attrNameLst>
                                          <p:attrName>style.visibility</p:attrName>
                                        </p:attrNameLst>
                                      </p:cBhvr>
                                      <p:to>
                                        <p:strVal val="visible"/>
                                      </p:to>
                                    </p:set>
                                    <p:animEffect transition="in" filter="dissolve">
                                      <p:cBhvr>
                                        <p:cTn id="24" dur="500"/>
                                        <p:tgtEl>
                                          <p:spTgt spid="8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80">
                                            <p:txEl>
                                              <p:pRg st="6" end="6"/>
                                            </p:txEl>
                                          </p:spTgt>
                                        </p:tgtEl>
                                        <p:attrNameLst>
                                          <p:attrName>style.visibility</p:attrName>
                                        </p:attrNameLst>
                                      </p:cBhvr>
                                      <p:to>
                                        <p:strVal val="visible"/>
                                      </p:to>
                                    </p:set>
                                    <p:animEffect transition="in" filter="dissolve">
                                      <p:cBhvr>
                                        <p:cTn id="27" dur="500"/>
                                        <p:tgtEl>
                                          <p:spTgt spid="80">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80">
                                            <p:txEl>
                                              <p:pRg st="7" end="7"/>
                                            </p:txEl>
                                          </p:spTgt>
                                        </p:tgtEl>
                                        <p:attrNameLst>
                                          <p:attrName>style.visibility</p:attrName>
                                        </p:attrNameLst>
                                      </p:cBhvr>
                                      <p:to>
                                        <p:strVal val="visible"/>
                                      </p:to>
                                    </p:set>
                                    <p:animEffect transition="in" filter="dissolve">
                                      <p:cBhvr>
                                        <p:cTn id="32" dur="500"/>
                                        <p:tgtEl>
                                          <p:spTgt spid="80">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let’s take a breath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105</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1026459" y="1365157"/>
            <a:ext cx="10215282" cy="29379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journey down protocol stack </a:t>
            </a:r>
            <a:r>
              <a:rPr lang="en-US" sz="3200" i="1" dirty="0">
                <a:solidFill>
                  <a:srgbClr val="C00000"/>
                </a:solidFill>
              </a:rPr>
              <a:t>complete</a:t>
            </a:r>
            <a:r>
              <a:rPr lang="en-US" sz="3200" dirty="0">
                <a:solidFill>
                  <a:srgbClr val="C00000"/>
                </a:solidFill>
              </a:rPr>
              <a:t> </a:t>
            </a:r>
            <a:r>
              <a:rPr lang="en-US" sz="3200" dirty="0"/>
              <a:t>(except PHY)</a:t>
            </a:r>
          </a:p>
          <a:p>
            <a:pPr indent="-339725">
              <a:defRPr/>
            </a:pPr>
            <a:r>
              <a:rPr lang="en-US" sz="3200" dirty="0"/>
              <a:t>solid understanding of networking principles, practice!</a:t>
            </a:r>
          </a:p>
          <a:p>
            <a:pPr indent="-339725">
              <a:defRPr/>
            </a:pPr>
            <a:r>
              <a:rPr lang="en-US" sz="3200" dirty="0"/>
              <a:t>….. could stop here …. but </a:t>
            </a:r>
            <a:r>
              <a:rPr lang="en-US" sz="3200" i="1" dirty="0">
                <a:solidFill>
                  <a:srgbClr val="C00000"/>
                </a:solidFill>
              </a:rPr>
              <a:t>more </a:t>
            </a:r>
            <a:r>
              <a:rPr lang="en-US" sz="3200" dirty="0"/>
              <a:t>interesting topics!</a:t>
            </a:r>
          </a:p>
          <a:p>
            <a:pPr lvl="1">
              <a:defRPr/>
            </a:pPr>
            <a:r>
              <a:rPr lang="en-US" sz="2800" dirty="0"/>
              <a:t>wireless</a:t>
            </a:r>
          </a:p>
          <a:p>
            <a:pPr lvl="1">
              <a:defRPr/>
            </a:pPr>
            <a:r>
              <a:rPr lang="en-US" sz="2800" dirty="0"/>
              <a:t>security </a:t>
            </a:r>
          </a:p>
          <a:p>
            <a:pPr>
              <a:defRPr/>
            </a:pPr>
            <a:endParaRPr lang="en-US" dirty="0">
              <a:latin typeface="Gill Sans MT" charset="0"/>
            </a:endParaRPr>
          </a:p>
        </p:txBody>
      </p:sp>
    </p:spTree>
    <p:extLst>
      <p:ext uri="{BB962C8B-B14F-4D97-AF65-F5344CB8AC3E}">
        <p14:creationId xmlns:p14="http://schemas.microsoft.com/office/powerpoint/2010/main" val="373474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0">
                                            <p:txEl>
                                              <p:pRg st="3" end="3"/>
                                            </p:txEl>
                                          </p:spTgt>
                                        </p:tgtEl>
                                        <p:attrNameLst>
                                          <p:attrName>style.visibility</p:attrName>
                                        </p:attrNameLst>
                                      </p:cBhvr>
                                      <p:to>
                                        <p:strVal val="visible"/>
                                      </p:to>
                                    </p:set>
                                    <p:animEffect transition="in" filter="dissolve">
                                      <p:cBhvr>
                                        <p:cTn id="18" dur="500"/>
                                        <p:tgtEl>
                                          <p:spTgt spid="80">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Group 115">
            <a:extLst>
              <a:ext uri="{FF2B5EF4-FFF2-40B4-BE49-F238E27FC236}">
                <a16:creationId xmlns:a16="http://schemas.microsoft.com/office/drawing/2014/main" id="{672F9AB0-BFC2-5542-A40C-5E7B5EB25F2B}"/>
              </a:ext>
            </a:extLst>
          </p:cNvPr>
          <p:cNvGrpSpPr/>
          <p:nvPr/>
        </p:nvGrpSpPr>
        <p:grpSpPr>
          <a:xfrm>
            <a:off x="6859466" y="1579642"/>
            <a:ext cx="1654101" cy="2401887"/>
            <a:chOff x="3457903" y="1592254"/>
            <a:chExt cx="1654101" cy="2401887"/>
          </a:xfrm>
        </p:grpSpPr>
        <p:sp>
          <p:nvSpPr>
            <p:cNvPr id="117" name="Rectangle 42">
              <a:extLst>
                <a:ext uri="{FF2B5EF4-FFF2-40B4-BE49-F238E27FC236}">
                  <a16:creationId xmlns:a16="http://schemas.microsoft.com/office/drawing/2014/main" id="{1AEEBA61-14FC-154D-88CA-B447B035949D}"/>
                </a:ext>
              </a:extLst>
            </p:cNvPr>
            <p:cNvSpPr>
              <a:spLocks noChangeArrowheads="1"/>
            </p:cNvSpPr>
            <p:nvPr/>
          </p:nvSpPr>
          <p:spPr bwMode="auto">
            <a:xfrm>
              <a:off x="3457903" y="1592254"/>
              <a:ext cx="1654101"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8" name="Rectangle 44">
              <a:extLst>
                <a:ext uri="{FF2B5EF4-FFF2-40B4-BE49-F238E27FC236}">
                  <a16:creationId xmlns:a16="http://schemas.microsoft.com/office/drawing/2014/main" id="{D0D47B06-FE3D-DA4E-A18A-5F4609A0AA92}"/>
                </a:ext>
              </a:extLst>
            </p:cNvPr>
            <p:cNvSpPr>
              <a:spLocks noChangeArrowheads="1"/>
            </p:cNvSpPr>
            <p:nvPr/>
          </p:nvSpPr>
          <p:spPr bwMode="auto">
            <a:xfrm>
              <a:off x="3992843" y="3517620"/>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9" name="Rectangle 45">
              <a:extLst>
                <a:ext uri="{FF2B5EF4-FFF2-40B4-BE49-F238E27FC236}">
                  <a16:creationId xmlns:a16="http://schemas.microsoft.com/office/drawing/2014/main" id="{2220353A-A27E-5C4B-B042-109D641001A1}"/>
                </a:ext>
              </a:extLst>
            </p:cNvPr>
            <p:cNvSpPr>
              <a:spLocks noChangeArrowheads="1"/>
            </p:cNvSpPr>
            <p:nvPr/>
          </p:nvSpPr>
          <p:spPr bwMode="auto">
            <a:xfrm>
              <a:off x="3996418"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120" name="Text Box 46">
              <a:extLst>
                <a:ext uri="{FF2B5EF4-FFF2-40B4-BE49-F238E27FC236}">
                  <a16:creationId xmlns:a16="http://schemas.microsoft.com/office/drawing/2014/main" id="{000F374E-6915-074D-8BA8-C296E4FB3100}"/>
                </a:ext>
              </a:extLst>
            </p:cNvPr>
            <p:cNvSpPr txBox="1">
              <a:spLocks noChangeArrowheads="1"/>
            </p:cNvSpPr>
            <p:nvPr/>
          </p:nvSpPr>
          <p:spPr bwMode="auto">
            <a:xfrm>
              <a:off x="39633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 name="Freeform 47">
              <a:extLst>
                <a:ext uri="{FF2B5EF4-FFF2-40B4-BE49-F238E27FC236}">
                  <a16:creationId xmlns:a16="http://schemas.microsoft.com/office/drawing/2014/main" id="{5722F489-9C55-474B-AD7B-3596A67F9C53}"/>
                </a:ext>
              </a:extLst>
            </p:cNvPr>
            <p:cNvSpPr>
              <a:spLocks/>
            </p:cNvSpPr>
            <p:nvPr/>
          </p:nvSpPr>
          <p:spPr bwMode="auto">
            <a:xfrm flipH="1">
              <a:off x="4297726" y="2473508"/>
              <a:ext cx="291334"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48">
              <a:extLst>
                <a:ext uri="{FF2B5EF4-FFF2-40B4-BE49-F238E27FC236}">
                  <a16:creationId xmlns:a16="http://schemas.microsoft.com/office/drawing/2014/main" id="{11921392-3DC2-E44B-9184-34A0E05D1A51}"/>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49">
              <a:extLst>
                <a:ext uri="{FF2B5EF4-FFF2-40B4-BE49-F238E27FC236}">
                  <a16:creationId xmlns:a16="http://schemas.microsoft.com/office/drawing/2014/main" id="{BAFE9A46-B07B-0D46-BF9D-A127CF0FC1F6}"/>
                </a:ext>
              </a:extLst>
            </p:cNvPr>
            <p:cNvSpPr>
              <a:spLocks noChangeShapeType="1"/>
            </p:cNvSpPr>
            <p:nvPr/>
          </p:nvSpPr>
          <p:spPr bwMode="auto">
            <a:xfrm flipV="1">
              <a:off x="418216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4" name="Rectangle 50">
              <a:extLst>
                <a:ext uri="{FF2B5EF4-FFF2-40B4-BE49-F238E27FC236}">
                  <a16:creationId xmlns:a16="http://schemas.microsoft.com/office/drawing/2014/main" id="{B42296AE-5EDB-CB41-A8A8-F256FE98406B}"/>
                </a:ext>
              </a:extLst>
            </p:cNvPr>
            <p:cNvSpPr>
              <a:spLocks noChangeArrowheads="1"/>
            </p:cNvSpPr>
            <p:nvPr/>
          </p:nvSpPr>
          <p:spPr bwMode="auto">
            <a:xfrm>
              <a:off x="3536392" y="1927519"/>
              <a:ext cx="657225" cy="519112"/>
            </a:xfrm>
            <a:prstGeom prst="rect">
              <a:avLst/>
            </a:prstGeom>
            <a:solidFill>
              <a:srgbClr val="FFFFFF"/>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125" name="Rectangle 51">
              <a:extLst>
                <a:ext uri="{FF2B5EF4-FFF2-40B4-BE49-F238E27FC236}">
                  <a16:creationId xmlns:a16="http://schemas.microsoft.com/office/drawing/2014/main" id="{A0530BD1-8578-7749-A8F2-514C1E6AFDF1}"/>
                </a:ext>
              </a:extLst>
            </p:cNvPr>
            <p:cNvSpPr>
              <a:spLocks noChangeArrowheads="1"/>
            </p:cNvSpPr>
            <p:nvPr/>
          </p:nvSpPr>
          <p:spPr bwMode="auto">
            <a:xfrm>
              <a:off x="4351984" y="1939780"/>
              <a:ext cx="657225" cy="519113"/>
            </a:xfrm>
            <a:prstGeom prst="rect">
              <a:avLst/>
            </a:prstGeom>
            <a:solidFill>
              <a:srgbClr val="FFFFFF"/>
            </a:solidFill>
            <a:ln w="28575">
              <a:solidFill>
                <a:srgbClr val="E4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126" name="Line 52">
              <a:extLst>
                <a:ext uri="{FF2B5EF4-FFF2-40B4-BE49-F238E27FC236}">
                  <a16:creationId xmlns:a16="http://schemas.microsoft.com/office/drawing/2014/main" id="{A3C7A151-EBC5-7E44-A73B-EC7BF250A22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Line 53">
              <a:extLst>
                <a:ext uri="{FF2B5EF4-FFF2-40B4-BE49-F238E27FC236}">
                  <a16:creationId xmlns:a16="http://schemas.microsoft.com/office/drawing/2014/main" id="{C4B99840-0FB7-CE42-8D34-DEC52118C37C}"/>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Line 55">
              <a:extLst>
                <a:ext uri="{FF2B5EF4-FFF2-40B4-BE49-F238E27FC236}">
                  <a16:creationId xmlns:a16="http://schemas.microsoft.com/office/drawing/2014/main" id="{68A743ED-4B58-E94D-83B1-E54D12545A09}"/>
                </a:ext>
              </a:extLst>
            </p:cNvPr>
            <p:cNvSpPr>
              <a:spLocks noChangeShapeType="1"/>
            </p:cNvSpPr>
            <p:nvPr/>
          </p:nvSpPr>
          <p:spPr bwMode="auto">
            <a:xfrm flipH="1">
              <a:off x="4308787" y="3249620"/>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43">
              <a:extLst>
                <a:ext uri="{FF2B5EF4-FFF2-40B4-BE49-F238E27FC236}">
                  <a16:creationId xmlns:a16="http://schemas.microsoft.com/office/drawing/2014/main" id="{0EC4FEFF-71C3-204E-942F-DF941FB471F2}"/>
                </a:ext>
              </a:extLst>
            </p:cNvPr>
            <p:cNvSpPr>
              <a:spLocks noChangeArrowheads="1"/>
            </p:cNvSpPr>
            <p:nvPr/>
          </p:nvSpPr>
          <p:spPr bwMode="auto">
            <a:xfrm>
              <a:off x="3718524"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38646" y="362678"/>
            <a:ext cx="10515600" cy="894622"/>
          </a:xfrm>
        </p:spPr>
        <p:txBody>
          <a:bodyPr>
            <a:normAutofit/>
          </a:bodyPr>
          <a:lstStyle/>
          <a:p>
            <a:r>
              <a:rPr lang="en-US" altLang="en-US" sz="5400" dirty="0">
                <a:cs typeface="Calibri" panose="020F0502020204030204" pitchFamily="34" charset="0"/>
              </a:rPr>
              <a:t>Interfaces communicating</a:t>
            </a:r>
            <a:endParaRPr lang="en-US" sz="5400" dirty="0"/>
          </a:p>
        </p:txBody>
      </p:sp>
      <p:grpSp>
        <p:nvGrpSpPr>
          <p:cNvPr id="10" name="Group 9">
            <a:extLst>
              <a:ext uri="{FF2B5EF4-FFF2-40B4-BE49-F238E27FC236}">
                <a16:creationId xmlns:a16="http://schemas.microsoft.com/office/drawing/2014/main" id="{2EA5E3C2-990E-9C41-AAAA-45311F46F06D}"/>
              </a:ext>
            </a:extLst>
          </p:cNvPr>
          <p:cNvGrpSpPr/>
          <p:nvPr/>
        </p:nvGrpSpPr>
        <p:grpSpPr>
          <a:xfrm>
            <a:off x="3386648" y="1585768"/>
            <a:ext cx="1709144" cy="2401887"/>
            <a:chOff x="3386648" y="1585768"/>
            <a:chExt cx="1709144" cy="2401887"/>
          </a:xfrm>
        </p:grpSpPr>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3386648" y="1585768"/>
              <a:ext cx="1709144"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3837201" y="3524105"/>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3856453"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37929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3778897" y="2455718"/>
              <a:ext cx="326278"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416437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3532834" y="1938193"/>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4351984" y="193978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4172601" y="3239892"/>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3643876"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2300585" y="1777854"/>
            <a:ext cx="1508125" cy="2035175"/>
            <a:chOff x="2695" y="1742"/>
            <a:chExt cx="950"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417"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74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44"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99000">
                  <a:srgbClr val="FFFFFF">
                    <a:alpha val="66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 name="Group 10">
            <a:extLst>
              <a:ext uri="{FF2B5EF4-FFF2-40B4-BE49-F238E27FC236}">
                <a16:creationId xmlns:a16="http://schemas.microsoft.com/office/drawing/2014/main" id="{F0940C5E-A452-394D-9303-5A0908ACF414}"/>
              </a:ext>
            </a:extLst>
          </p:cNvPr>
          <p:cNvGrpSpPr/>
          <p:nvPr/>
        </p:nvGrpSpPr>
        <p:grpSpPr>
          <a:xfrm>
            <a:off x="8154574" y="1741034"/>
            <a:ext cx="1453373" cy="2053837"/>
            <a:chOff x="9730606" y="1055376"/>
            <a:chExt cx="1453373" cy="2053837"/>
          </a:xfrm>
        </p:grpSpPr>
        <p:sp>
          <p:nvSpPr>
            <p:cNvPr id="62" name="Freeform 62">
              <a:extLst>
                <a:ext uri="{FF2B5EF4-FFF2-40B4-BE49-F238E27FC236}">
                  <a16:creationId xmlns:a16="http://schemas.microsoft.com/office/drawing/2014/main" id="{01B01F1E-124F-BC43-A974-ABF83467E862}"/>
                </a:ext>
              </a:extLst>
            </p:cNvPr>
            <p:cNvSpPr>
              <a:spLocks/>
            </p:cNvSpPr>
            <p:nvPr/>
          </p:nvSpPr>
          <p:spPr bwMode="auto">
            <a:xfrm flipH="1">
              <a:off x="9730606" y="2258313"/>
              <a:ext cx="623888" cy="850900"/>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82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Rectangle 73">
              <a:extLst>
                <a:ext uri="{FF2B5EF4-FFF2-40B4-BE49-F238E27FC236}">
                  <a16:creationId xmlns:a16="http://schemas.microsoft.com/office/drawing/2014/main" id="{E45D8FA9-172B-4349-9201-C855690CD8C7}"/>
                </a:ext>
              </a:extLst>
            </p:cNvPr>
            <p:cNvSpPr>
              <a:spLocks noChangeArrowheads="1"/>
            </p:cNvSpPr>
            <p:nvPr/>
          </p:nvSpPr>
          <p:spPr bwMode="auto">
            <a:xfrm>
              <a:off x="10360066" y="2541276"/>
              <a:ext cx="776288" cy="415925"/>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Freeform 63">
              <a:extLst>
                <a:ext uri="{FF2B5EF4-FFF2-40B4-BE49-F238E27FC236}">
                  <a16:creationId xmlns:a16="http://schemas.microsoft.com/office/drawing/2014/main" id="{D6688D65-8859-3543-A395-35CEEDEDD0DE}"/>
                </a:ext>
              </a:extLst>
            </p:cNvPr>
            <p:cNvSpPr>
              <a:spLocks/>
            </p:cNvSpPr>
            <p:nvPr/>
          </p:nvSpPr>
          <p:spPr bwMode="auto">
            <a:xfrm flipH="1">
              <a:off x="9935685" y="1076403"/>
              <a:ext cx="436563" cy="70326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alpha val="81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Rectangle 82">
              <a:extLst>
                <a:ext uri="{FF2B5EF4-FFF2-40B4-BE49-F238E27FC236}">
                  <a16:creationId xmlns:a16="http://schemas.microsoft.com/office/drawing/2014/main" id="{06D41716-A543-3F4F-9489-BC4A00085E88}"/>
                </a:ext>
              </a:extLst>
            </p:cNvPr>
            <p:cNvSpPr>
              <a:spLocks noChangeArrowheads="1"/>
            </p:cNvSpPr>
            <p:nvPr/>
          </p:nvSpPr>
          <p:spPr bwMode="auto">
            <a:xfrm>
              <a:off x="10355304" y="1090301"/>
              <a:ext cx="777876" cy="73501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65">
              <a:extLst>
                <a:ext uri="{FF2B5EF4-FFF2-40B4-BE49-F238E27FC236}">
                  <a16:creationId xmlns:a16="http://schemas.microsoft.com/office/drawing/2014/main" id="{2D82B720-E5DF-4F4F-8FBA-8D31F068A355}"/>
                </a:ext>
              </a:extLst>
            </p:cNvPr>
            <p:cNvSpPr txBox="1">
              <a:spLocks noChangeArrowheads="1"/>
            </p:cNvSpPr>
            <p:nvPr/>
          </p:nvSpPr>
          <p:spPr bwMode="auto">
            <a:xfrm>
              <a:off x="10306091" y="1055376"/>
              <a:ext cx="877888" cy="830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67" name="Line 66">
              <a:extLst>
                <a:ext uri="{FF2B5EF4-FFF2-40B4-BE49-F238E27FC236}">
                  <a16:creationId xmlns:a16="http://schemas.microsoft.com/office/drawing/2014/main" id="{D80B677C-0558-AA49-9BC2-C865179CDED6}"/>
                </a:ext>
              </a:extLst>
            </p:cNvPr>
            <p:cNvSpPr>
              <a:spLocks noChangeShapeType="1"/>
            </p:cNvSpPr>
            <p:nvPr/>
          </p:nvSpPr>
          <p:spPr bwMode="auto">
            <a:xfrm>
              <a:off x="10360066" y="1303026"/>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67">
              <a:extLst>
                <a:ext uri="{FF2B5EF4-FFF2-40B4-BE49-F238E27FC236}">
                  <a16:creationId xmlns:a16="http://schemas.microsoft.com/office/drawing/2014/main" id="{96ECD29D-6AC3-3C4A-8B76-C6CE4E7094C2}"/>
                </a:ext>
              </a:extLst>
            </p:cNvPr>
            <p:cNvSpPr>
              <a:spLocks noChangeShapeType="1"/>
            </p:cNvSpPr>
            <p:nvPr/>
          </p:nvSpPr>
          <p:spPr bwMode="auto">
            <a:xfrm>
              <a:off x="10360066" y="1466539"/>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68">
              <a:extLst>
                <a:ext uri="{FF2B5EF4-FFF2-40B4-BE49-F238E27FC236}">
                  <a16:creationId xmlns:a16="http://schemas.microsoft.com/office/drawing/2014/main" id="{93393447-F152-0A41-B307-A690875EC8D8}"/>
                </a:ext>
              </a:extLst>
            </p:cNvPr>
            <p:cNvSpPr>
              <a:spLocks noChangeShapeType="1"/>
            </p:cNvSpPr>
            <p:nvPr/>
          </p:nvSpPr>
          <p:spPr bwMode="auto">
            <a:xfrm>
              <a:off x="10356891" y="1639576"/>
              <a:ext cx="776288"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Rectangle 70">
              <a:extLst>
                <a:ext uri="{FF2B5EF4-FFF2-40B4-BE49-F238E27FC236}">
                  <a16:creationId xmlns:a16="http://schemas.microsoft.com/office/drawing/2014/main" id="{34836D0F-96F1-C74D-BB52-0007C90AE400}"/>
                </a:ext>
              </a:extLst>
            </p:cNvPr>
            <p:cNvSpPr>
              <a:spLocks noChangeArrowheads="1"/>
            </p:cNvSpPr>
            <p:nvPr/>
          </p:nvSpPr>
          <p:spPr bwMode="auto">
            <a:xfrm>
              <a:off x="10293391" y="1801501"/>
              <a:ext cx="876301" cy="1825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Line 71">
              <a:extLst>
                <a:ext uri="{FF2B5EF4-FFF2-40B4-BE49-F238E27FC236}">
                  <a16:creationId xmlns:a16="http://schemas.microsoft.com/office/drawing/2014/main" id="{B826D465-956C-AC42-A034-8ACCE0186508}"/>
                </a:ext>
              </a:extLst>
            </p:cNvPr>
            <p:cNvSpPr>
              <a:spLocks noChangeShapeType="1"/>
            </p:cNvSpPr>
            <p:nvPr/>
          </p:nvSpPr>
          <p:spPr bwMode="auto">
            <a:xfrm>
              <a:off x="10355304" y="1820551"/>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72">
              <a:extLst>
                <a:ext uri="{FF2B5EF4-FFF2-40B4-BE49-F238E27FC236}">
                  <a16:creationId xmlns:a16="http://schemas.microsoft.com/office/drawing/2014/main" id="{18797742-2033-0E42-BF7B-CC2F3B1166C8}"/>
                </a:ext>
              </a:extLst>
            </p:cNvPr>
            <p:cNvSpPr>
              <a:spLocks noChangeShapeType="1"/>
            </p:cNvSpPr>
            <p:nvPr/>
          </p:nvSpPr>
          <p:spPr bwMode="auto">
            <a:xfrm>
              <a:off x="11134767" y="181102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Text Box 74">
              <a:extLst>
                <a:ext uri="{FF2B5EF4-FFF2-40B4-BE49-F238E27FC236}">
                  <a16:creationId xmlns:a16="http://schemas.microsoft.com/office/drawing/2014/main" id="{6CAFE6BE-3638-874A-B141-EDEE018D60F4}"/>
                </a:ext>
              </a:extLst>
            </p:cNvPr>
            <p:cNvSpPr txBox="1">
              <a:spLocks noChangeArrowheads="1"/>
            </p:cNvSpPr>
            <p:nvPr/>
          </p:nvSpPr>
          <p:spPr bwMode="auto">
            <a:xfrm>
              <a:off x="10388641" y="2501589"/>
              <a:ext cx="684213"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74" name="Line 78">
              <a:extLst>
                <a:ext uri="{FF2B5EF4-FFF2-40B4-BE49-F238E27FC236}">
                  <a16:creationId xmlns:a16="http://schemas.microsoft.com/office/drawing/2014/main" id="{84E322A3-E89B-AC48-B4B3-233C598CB6DD}"/>
                </a:ext>
              </a:extLst>
            </p:cNvPr>
            <p:cNvSpPr>
              <a:spLocks noChangeShapeType="1"/>
            </p:cNvSpPr>
            <p:nvPr/>
          </p:nvSpPr>
          <p:spPr bwMode="auto">
            <a:xfrm>
              <a:off x="10358479" y="2739714"/>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80">
              <a:extLst>
                <a:ext uri="{FF2B5EF4-FFF2-40B4-BE49-F238E27FC236}">
                  <a16:creationId xmlns:a16="http://schemas.microsoft.com/office/drawing/2014/main" id="{B2BA3CCE-9278-934F-8020-A9A3C0BDAD18}"/>
                </a:ext>
              </a:extLst>
            </p:cNvPr>
            <p:cNvSpPr>
              <a:spLocks noChangeShapeType="1"/>
            </p:cNvSpPr>
            <p:nvPr/>
          </p:nvSpPr>
          <p:spPr bwMode="auto">
            <a:xfrm>
              <a:off x="10360066" y="2439676"/>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81">
              <a:extLst>
                <a:ext uri="{FF2B5EF4-FFF2-40B4-BE49-F238E27FC236}">
                  <a16:creationId xmlns:a16="http://schemas.microsoft.com/office/drawing/2014/main" id="{5AB37789-637D-C443-B20A-F54499BB7D18}"/>
                </a:ext>
              </a:extLst>
            </p:cNvPr>
            <p:cNvSpPr>
              <a:spLocks noChangeShapeType="1"/>
            </p:cNvSpPr>
            <p:nvPr/>
          </p:nvSpPr>
          <p:spPr bwMode="auto">
            <a:xfrm>
              <a:off x="11136354" y="243967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 name="Freeform 4">
            <a:extLst>
              <a:ext uri="{FF2B5EF4-FFF2-40B4-BE49-F238E27FC236}">
                <a16:creationId xmlns:a16="http://schemas.microsoft.com/office/drawing/2014/main" id="{40BD8E7B-C44D-C64B-8B42-1AB6A22BDEC2}"/>
              </a:ext>
            </a:extLst>
          </p:cNvPr>
          <p:cNvSpPr/>
          <p:nvPr/>
        </p:nvSpPr>
        <p:spPr>
          <a:xfrm>
            <a:off x="4153301" y="3785951"/>
            <a:ext cx="3591390" cy="522811"/>
          </a:xfrm>
          <a:custGeom>
            <a:avLst/>
            <a:gdLst>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4" fmla="*/ 5874327 w 5874327"/>
              <a:gd name="connsiteY4" fmla="*/ 41564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48806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30701 h 277091"/>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0" fmla="*/ 0 w 5874327"/>
              <a:gd name="connsiteY0" fmla="*/ 5510 h 282601"/>
              <a:gd name="connsiteX1" fmla="*/ 0 w 5874327"/>
              <a:gd name="connsiteY1" fmla="*/ 282601 h 282601"/>
              <a:gd name="connsiteX2" fmla="*/ 5874327 w 5874327"/>
              <a:gd name="connsiteY2" fmla="*/ 282601 h 282601"/>
              <a:gd name="connsiteX3" fmla="*/ 5864278 w 5874327"/>
              <a:gd name="connsiteY3" fmla="*/ 0 h 282601"/>
            </a:gdLst>
            <a:ahLst/>
            <a:cxnLst>
              <a:cxn ang="0">
                <a:pos x="connsiteX0" y="connsiteY0"/>
              </a:cxn>
              <a:cxn ang="0">
                <a:pos x="connsiteX1" y="connsiteY1"/>
              </a:cxn>
              <a:cxn ang="0">
                <a:pos x="connsiteX2" y="connsiteY2"/>
              </a:cxn>
              <a:cxn ang="0">
                <a:pos x="connsiteX3" y="connsiteY3"/>
              </a:cxn>
            </a:cxnLst>
            <a:rect l="l" t="t" r="r" b="b"/>
            <a:pathLst>
              <a:path w="5874327" h="282601">
                <a:moveTo>
                  <a:pt x="0" y="5510"/>
                </a:moveTo>
                <a:lnTo>
                  <a:pt x="0" y="282601"/>
                </a:lnTo>
                <a:lnTo>
                  <a:pt x="5874327" y="282601"/>
                </a:lnTo>
                <a:cubicBezTo>
                  <a:pt x="5874327" y="204092"/>
                  <a:pt x="5863162" y="41065"/>
                  <a:pt x="5864278" y="0"/>
                </a:cubicBezTo>
              </a:path>
            </a:pathLst>
          </a:custGeom>
          <a:noFill/>
          <a:ln w="34925">
            <a:solidFill>
              <a:srgbClr val="0000A8"/>
            </a:solidFill>
            <a:headEnd type="triangle"/>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3">
            <a:extLst>
              <a:ext uri="{FF2B5EF4-FFF2-40B4-BE49-F238E27FC236}">
                <a16:creationId xmlns:a16="http://schemas.microsoft.com/office/drawing/2014/main" id="{18B56FA4-5E06-734B-8CCA-520BDE95A7B2}"/>
              </a:ext>
            </a:extLst>
          </p:cNvPr>
          <p:cNvSpPr txBox="1">
            <a:spLocks noChangeArrowheads="1"/>
          </p:cNvSpPr>
          <p:nvPr/>
        </p:nvSpPr>
        <p:spPr bwMode="auto">
          <a:xfrm>
            <a:off x="1181424" y="4590175"/>
            <a:ext cx="5247083" cy="1935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sending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encapsulates datagram in frame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adds error checking bits, reliable data transfer, flow control, etc.</a:t>
            </a:r>
          </a:p>
        </p:txBody>
      </p:sp>
      <p:sp>
        <p:nvSpPr>
          <p:cNvPr id="82" name="Rectangle 4">
            <a:extLst>
              <a:ext uri="{FF2B5EF4-FFF2-40B4-BE49-F238E27FC236}">
                <a16:creationId xmlns:a16="http://schemas.microsoft.com/office/drawing/2014/main" id="{CE6ED78C-4BB6-A242-9D70-6F08129C21FF}"/>
              </a:ext>
            </a:extLst>
          </p:cNvPr>
          <p:cNvSpPr txBox="1">
            <a:spLocks noChangeArrowheads="1"/>
          </p:cNvSpPr>
          <p:nvPr/>
        </p:nvSpPr>
        <p:spPr bwMode="auto">
          <a:xfrm>
            <a:off x="6683664" y="4606063"/>
            <a:ext cx="4829464" cy="185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receiving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looks for errors, reliable data transfer, flow control, etc.</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extracts datagram, passes to upper layer at receiving side</a:t>
            </a:r>
          </a:p>
        </p:txBody>
      </p:sp>
      <p:grpSp>
        <p:nvGrpSpPr>
          <p:cNvPr id="8" name="Group 7">
            <a:extLst>
              <a:ext uri="{FF2B5EF4-FFF2-40B4-BE49-F238E27FC236}">
                <a16:creationId xmlns:a16="http://schemas.microsoft.com/office/drawing/2014/main" id="{537C4F57-1245-0842-89E6-D0D42B4637B1}"/>
              </a:ext>
            </a:extLst>
          </p:cNvPr>
          <p:cNvGrpSpPr/>
          <p:nvPr/>
        </p:nvGrpSpPr>
        <p:grpSpPr>
          <a:xfrm>
            <a:off x="957300" y="3054812"/>
            <a:ext cx="1569900" cy="338554"/>
            <a:chOff x="946500" y="2082812"/>
            <a:chExt cx="1569900" cy="338554"/>
          </a:xfrm>
          <a:effectLst>
            <a:outerShdw blurRad="50800" dist="38100" dir="18900000" algn="bl" rotWithShape="0">
              <a:prstClr val="black">
                <a:alpha val="40000"/>
              </a:prstClr>
            </a:outerShdw>
          </a:effectLst>
        </p:grpSpPr>
        <p:sp>
          <p:nvSpPr>
            <p:cNvPr id="104" name="Rectangle 103">
              <a:extLst>
                <a:ext uri="{FF2B5EF4-FFF2-40B4-BE49-F238E27FC236}">
                  <a16:creationId xmlns:a16="http://schemas.microsoft.com/office/drawing/2014/main" id="{9EDCCCEE-3CB2-1846-BBAC-01DB77CF94E9}"/>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0B6EC950-6D21-8943-AD9A-1A9BA731F56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9" name="Group 8">
            <a:extLst>
              <a:ext uri="{FF2B5EF4-FFF2-40B4-BE49-F238E27FC236}">
                <a16:creationId xmlns:a16="http://schemas.microsoft.com/office/drawing/2014/main" id="{3974AB8B-EB99-0441-9682-66840F3A7F92}"/>
              </a:ext>
            </a:extLst>
          </p:cNvPr>
          <p:cNvGrpSpPr/>
          <p:nvPr/>
        </p:nvGrpSpPr>
        <p:grpSpPr>
          <a:xfrm>
            <a:off x="955870" y="3055124"/>
            <a:ext cx="1642179" cy="339427"/>
            <a:chOff x="8795014" y="27710"/>
            <a:chExt cx="1642179" cy="339427"/>
          </a:xfrm>
        </p:grpSpPr>
        <p:grpSp>
          <p:nvGrpSpPr>
            <p:cNvPr id="108" name="Group 107">
              <a:extLst>
                <a:ext uri="{FF2B5EF4-FFF2-40B4-BE49-F238E27FC236}">
                  <a16:creationId xmlns:a16="http://schemas.microsoft.com/office/drawing/2014/main" id="{3F4BB85F-69FB-5247-9776-577109762BF8}"/>
                </a:ext>
              </a:extLst>
            </p:cNvPr>
            <p:cNvGrpSpPr/>
            <p:nvPr/>
          </p:nvGrpSpPr>
          <p:grpSpPr>
            <a:xfrm>
              <a:off x="8795014" y="28583"/>
              <a:ext cx="1569900" cy="338554"/>
              <a:chOff x="946500" y="2082812"/>
              <a:chExt cx="1569900" cy="338554"/>
            </a:xfrm>
            <a:effectLst>
              <a:outerShdw blurRad="50800" dist="38100" dir="18900000" algn="bl" rotWithShape="0">
                <a:prstClr val="black">
                  <a:alpha val="40000"/>
                </a:prstClr>
              </a:outerShdw>
            </a:effectLst>
          </p:grpSpPr>
          <p:sp>
            <p:nvSpPr>
              <p:cNvPr id="109" name="Rectangle 108">
                <a:extLst>
                  <a:ext uri="{FF2B5EF4-FFF2-40B4-BE49-F238E27FC236}">
                    <a16:creationId xmlns:a16="http://schemas.microsoft.com/office/drawing/2014/main" id="{DBC16E38-D878-DA40-BBB8-6FB0CDBAC30B}"/>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TextBox 109">
                <a:extLst>
                  <a:ext uri="{FF2B5EF4-FFF2-40B4-BE49-F238E27FC236}">
                    <a16:creationId xmlns:a16="http://schemas.microsoft.com/office/drawing/2014/main" id="{1A787236-15FA-7C49-9EC5-8D58F317FD5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11" name="Group 110">
              <a:extLst>
                <a:ext uri="{FF2B5EF4-FFF2-40B4-BE49-F238E27FC236}">
                  <a16:creationId xmlns:a16="http://schemas.microsoft.com/office/drawing/2014/main" id="{C005BFB6-442F-8B4F-A9BE-E9EA4B39C815}"/>
                </a:ext>
              </a:extLst>
            </p:cNvPr>
            <p:cNvGrpSpPr/>
            <p:nvPr/>
          </p:nvGrpSpPr>
          <p:grpSpPr>
            <a:xfrm>
              <a:off x="9386857" y="27710"/>
              <a:ext cx="1050336" cy="338554"/>
              <a:chOff x="1551732" y="2084406"/>
              <a:chExt cx="1050336" cy="338554"/>
            </a:xfrm>
          </p:grpSpPr>
          <p:sp>
            <p:nvSpPr>
              <p:cNvPr id="112" name="Rectangle 111">
                <a:extLst>
                  <a:ext uri="{FF2B5EF4-FFF2-40B4-BE49-F238E27FC236}">
                    <a16:creationId xmlns:a16="http://schemas.microsoft.com/office/drawing/2014/main" id="{D71FB187-96E4-244B-AF15-E9CD3D0042E1}"/>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TextBox 112">
                <a:extLst>
                  <a:ext uri="{FF2B5EF4-FFF2-40B4-BE49-F238E27FC236}">
                    <a16:creationId xmlns:a16="http://schemas.microsoft.com/office/drawing/2014/main" id="{B0772B65-2D38-BD48-890B-AE81492D2152}"/>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grpSp>
        <p:nvGrpSpPr>
          <p:cNvPr id="7" name="Group 6">
            <a:extLst>
              <a:ext uri="{FF2B5EF4-FFF2-40B4-BE49-F238E27FC236}">
                <a16:creationId xmlns:a16="http://schemas.microsoft.com/office/drawing/2014/main" id="{496E2B94-DB9A-7246-AFC8-1AF4BF171909}"/>
              </a:ext>
            </a:extLst>
          </p:cNvPr>
          <p:cNvGrpSpPr/>
          <p:nvPr/>
        </p:nvGrpSpPr>
        <p:grpSpPr>
          <a:xfrm>
            <a:off x="1551732" y="2080806"/>
            <a:ext cx="1050336" cy="338554"/>
            <a:chOff x="1551732" y="2084406"/>
            <a:chExt cx="1050336" cy="338554"/>
          </a:xfrm>
        </p:grpSpPr>
        <p:sp>
          <p:nvSpPr>
            <p:cNvPr id="97" name="Rectangle 96">
              <a:extLst>
                <a:ext uri="{FF2B5EF4-FFF2-40B4-BE49-F238E27FC236}">
                  <a16:creationId xmlns:a16="http://schemas.microsoft.com/office/drawing/2014/main" id="{0FE69BAF-1146-6E49-A666-E323A3E57C63}"/>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TextBox 97">
              <a:extLst>
                <a:ext uri="{FF2B5EF4-FFF2-40B4-BE49-F238E27FC236}">
                  <a16:creationId xmlns:a16="http://schemas.microsoft.com/office/drawing/2014/main" id="{16546C0F-2F99-5D49-9B71-D806E1F4AC4B}"/>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nvGrpSpPr>
          <p:cNvPr id="12" name="Group 11">
            <a:extLst>
              <a:ext uri="{FF2B5EF4-FFF2-40B4-BE49-F238E27FC236}">
                <a16:creationId xmlns:a16="http://schemas.microsoft.com/office/drawing/2014/main" id="{AE4DCBCE-E716-334C-BD5E-3775F82A2DA5}"/>
              </a:ext>
            </a:extLst>
          </p:cNvPr>
          <p:cNvGrpSpPr/>
          <p:nvPr/>
        </p:nvGrpSpPr>
        <p:grpSpPr>
          <a:xfrm>
            <a:off x="9888337" y="3037360"/>
            <a:ext cx="1050336" cy="338554"/>
            <a:chOff x="309834" y="1124253"/>
            <a:chExt cx="1050336" cy="338554"/>
          </a:xfrm>
        </p:grpSpPr>
        <p:sp>
          <p:nvSpPr>
            <p:cNvPr id="132" name="Rectangle 131">
              <a:extLst>
                <a:ext uri="{FF2B5EF4-FFF2-40B4-BE49-F238E27FC236}">
                  <a16:creationId xmlns:a16="http://schemas.microsoft.com/office/drawing/2014/main" id="{E80854FB-94FB-5641-A2CE-545956B45415}"/>
                </a:ext>
              </a:extLst>
            </p:cNvPr>
            <p:cNvSpPr/>
            <p:nvPr/>
          </p:nvSpPr>
          <p:spPr>
            <a:xfrm>
              <a:off x="326223" y="1172864"/>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3" name="TextBox 132">
              <a:extLst>
                <a:ext uri="{FF2B5EF4-FFF2-40B4-BE49-F238E27FC236}">
                  <a16:creationId xmlns:a16="http://schemas.microsoft.com/office/drawing/2014/main" id="{D9C16815-500B-C54D-BE20-C80213A27D36}"/>
                </a:ext>
              </a:extLst>
            </p:cNvPr>
            <p:cNvSpPr txBox="1"/>
            <p:nvPr/>
          </p:nvSpPr>
          <p:spPr>
            <a:xfrm>
              <a:off x="309834" y="1124253"/>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sp>
        <p:nvSpPr>
          <p:cNvPr id="13" name="Slide Number Placeholder 12">
            <a:extLst>
              <a:ext uri="{FF2B5EF4-FFF2-40B4-BE49-F238E27FC236}">
                <a16:creationId xmlns:a16="http://schemas.microsoft.com/office/drawing/2014/main" id="{DD8BEED3-9945-748A-AAE6-7AC49BE4C4F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595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5E-6 7.40741E-7 L -2.5E-6 0.14236 " pathEditMode="relative" rAng="0" ptsTypes="AA">
                                      <p:cBhvr>
                                        <p:cTn id="6" dur="2000" fill="hold"/>
                                        <p:tgtEl>
                                          <p:spTgt spid="7"/>
                                        </p:tgtEl>
                                        <p:attrNameLst>
                                          <p:attrName>ppt_x</p:attrName>
                                          <p:attrName>ppt_y</p:attrName>
                                        </p:attrNameLst>
                                      </p:cBhvr>
                                      <p:rCtr x="0" y="7106"/>
                                    </p:animMotion>
                                  </p:childTnLst>
                                </p:cTn>
                              </p:par>
                            </p:childTnLst>
                          </p:cTn>
                        </p:par>
                        <p:par>
                          <p:cTn id="7" fill="hold">
                            <p:stCondLst>
                              <p:cond delay="2000"/>
                            </p:stCondLst>
                            <p:childTnLst>
                              <p:par>
                                <p:cTn id="8" presetID="9"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dissolv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nodeType="clickEffect">
                                  <p:stCondLst>
                                    <p:cond delay="0"/>
                                  </p:stCondLst>
                                  <p:childTnLst>
                                    <p:animEffect transition="out" filter="dissolv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9" presetClass="exit" presetSubtype="0" fill="hold" nodeType="withEffect">
                                  <p:stCondLst>
                                    <p:cond delay="0"/>
                                  </p:stCondLst>
                                  <p:childTnLst>
                                    <p:animEffect transition="out" filter="dissolv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par>
                                <p:cTn id="22" presetID="9"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dissolve">
                                      <p:cBhvr>
                                        <p:cTn id="24" dur="500"/>
                                        <p:tgtEl>
                                          <p:spTgt spid="9"/>
                                        </p:tgtEl>
                                      </p:cBhvr>
                                    </p:animEffect>
                                  </p:childTnLst>
                                </p:cTn>
                              </p:par>
                            </p:childTnLst>
                          </p:cTn>
                        </p:par>
                        <p:par>
                          <p:cTn id="25" fill="hold">
                            <p:stCondLst>
                              <p:cond delay="500"/>
                            </p:stCondLst>
                            <p:childTnLst>
                              <p:par>
                                <p:cTn id="26" presetID="0" presetClass="path" presetSubtype="0" accel="50000" decel="50000" fill="hold" nodeType="afterEffect">
                                  <p:stCondLst>
                                    <p:cond delay="0"/>
                                  </p:stCondLst>
                                  <p:childTnLst>
                                    <p:animMotion origin="layout" path="M -3.125E-6 -0.00023 C 0.00078 0.05555 0.0017 0.11111 0.00261 0.1669 L 0.68633 0.17477 L 0.68633 -0.00301 " pathEditMode="relative" rAng="0" ptsTypes="AAAA">
                                      <p:cBhvr>
                                        <p:cTn id="27" dur="2000" fill="hold"/>
                                        <p:tgtEl>
                                          <p:spTgt spid="9"/>
                                        </p:tgtEl>
                                        <p:attrNameLst>
                                          <p:attrName>ppt_x</p:attrName>
                                          <p:attrName>ppt_y</p:attrName>
                                        </p:attrNameLst>
                                      </p:cBhvr>
                                      <p:rCtr x="34310" y="8611"/>
                                    </p:animMotion>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dissolve">
                                      <p:cBhvr>
                                        <p:cTn id="31" dur="500"/>
                                        <p:tgtEl>
                                          <p:spTgt spid="8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9"/>
                                        </p:tgtEl>
                                      </p:cBhvr>
                                    </p:animEffect>
                                    <p:set>
                                      <p:cBhvr>
                                        <p:cTn id="36" dur="1" fill="hold">
                                          <p:stCondLst>
                                            <p:cond delay="499"/>
                                          </p:stCondLst>
                                        </p:cTn>
                                        <p:tgtEl>
                                          <p:spTgt spid="9"/>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dissolve">
                                      <p:cBhvr>
                                        <p:cTn id="39" dur="500"/>
                                        <p:tgtEl>
                                          <p:spTgt spid="12"/>
                                        </p:tgtEl>
                                      </p:cBhvr>
                                    </p:animEffect>
                                  </p:childTnLst>
                                </p:cTn>
                              </p:par>
                            </p:childTnLst>
                          </p:cTn>
                        </p:par>
                        <p:par>
                          <p:cTn id="40" fill="hold">
                            <p:stCondLst>
                              <p:cond delay="500"/>
                            </p:stCondLst>
                            <p:childTnLst>
                              <p:par>
                                <p:cTn id="41" presetID="0" presetClass="path" presetSubtype="0" accel="50000" decel="50000" fill="hold" nodeType="afterEffect">
                                  <p:stCondLst>
                                    <p:cond delay="0"/>
                                  </p:stCondLst>
                                  <p:childTnLst>
                                    <p:animMotion origin="layout" path="M 0.00052 -0.00023 L -0.00039 -0.13842 " pathEditMode="relative" rAng="0" ptsTypes="AA">
                                      <p:cBhvr>
                                        <p:cTn id="42" dur="2000" fill="hold"/>
                                        <p:tgtEl>
                                          <p:spTgt spid="12"/>
                                        </p:tgtEl>
                                        <p:attrNameLst>
                                          <p:attrName>ppt_x</p:attrName>
                                          <p:attrName>ppt_y</p:attrName>
                                        </p:attrNameLst>
                                      </p:cBhvr>
                                      <p:rCtr x="-52" y="-6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12</a:t>
            </a:fld>
            <a:endParaRPr lang="en-US" dirty="0"/>
          </a:p>
        </p:txBody>
      </p:sp>
    </p:spTree>
    <p:extLst>
      <p:ext uri="{BB962C8B-B14F-4D97-AF65-F5344CB8AC3E}">
        <p14:creationId xmlns:p14="http://schemas.microsoft.com/office/powerpoint/2010/main" val="216178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111">
            <a:extLst>
              <a:ext uri="{FF2B5EF4-FFF2-40B4-BE49-F238E27FC236}">
                <a16:creationId xmlns:a16="http://schemas.microsoft.com/office/drawing/2014/main" id="{7F51B7E6-A68F-BE4A-979C-15563FEEBA73}"/>
              </a:ext>
            </a:extLst>
          </p:cNvPr>
          <p:cNvSpPr/>
          <p:nvPr/>
        </p:nvSpPr>
        <p:spPr>
          <a:xfrm>
            <a:off x="2093843" y="2862471"/>
            <a:ext cx="596348" cy="2902226"/>
          </a:xfrm>
          <a:custGeom>
            <a:avLst/>
            <a:gdLst>
              <a:gd name="connsiteX0" fmla="*/ 0 w 596348"/>
              <a:gd name="connsiteY0" fmla="*/ 0 h 2796209"/>
              <a:gd name="connsiteX1" fmla="*/ 0 w 596348"/>
              <a:gd name="connsiteY1" fmla="*/ 2796209 h 2796209"/>
              <a:gd name="connsiteX2" fmla="*/ 596348 w 596348"/>
              <a:gd name="connsiteY2" fmla="*/ 2796209 h 2796209"/>
            </a:gdLst>
            <a:ahLst/>
            <a:cxnLst>
              <a:cxn ang="0">
                <a:pos x="connsiteX0" y="connsiteY0"/>
              </a:cxn>
              <a:cxn ang="0">
                <a:pos x="connsiteX1" y="connsiteY1"/>
              </a:cxn>
              <a:cxn ang="0">
                <a:pos x="connsiteX2" y="connsiteY2"/>
              </a:cxn>
            </a:cxnLst>
            <a:rect l="l" t="t" r="r" b="b"/>
            <a:pathLst>
              <a:path w="596348" h="2796209">
                <a:moveTo>
                  <a:pt x="0" y="0"/>
                </a:moveTo>
                <a:lnTo>
                  <a:pt x="0" y="2796209"/>
                </a:lnTo>
                <a:lnTo>
                  <a:pt x="596348" y="2796209"/>
                </a:lnTo>
              </a:path>
            </a:pathLst>
          </a:custGeom>
          <a:noFill/>
          <a:ln w="317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Error detection</a:t>
            </a:r>
          </a:p>
        </p:txBody>
      </p:sp>
      <p:sp>
        <p:nvSpPr>
          <p:cNvPr id="7" name="Text Box 4">
            <a:extLst>
              <a:ext uri="{FF2B5EF4-FFF2-40B4-BE49-F238E27FC236}">
                <a16:creationId xmlns:a16="http://schemas.microsoft.com/office/drawing/2014/main" id="{B317981B-FC40-9845-ACEA-8C6C14F5CA2D}"/>
              </a:ext>
            </a:extLst>
          </p:cNvPr>
          <p:cNvSpPr txBox="1">
            <a:spLocks noChangeArrowheads="1"/>
          </p:cNvSpPr>
          <p:nvPr/>
        </p:nvSpPr>
        <p:spPr bwMode="auto">
          <a:xfrm>
            <a:off x="1089990" y="1500049"/>
            <a:ext cx="9869558"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EDC: error detection and correction bits (e.g., redundancy)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  data protected by error checking, may include header fields </a:t>
            </a:r>
          </a:p>
        </p:txBody>
      </p:sp>
      <p:sp>
        <p:nvSpPr>
          <p:cNvPr id="10" name="Text Box 4">
            <a:extLst>
              <a:ext uri="{FF2B5EF4-FFF2-40B4-BE49-F238E27FC236}">
                <a16:creationId xmlns:a16="http://schemas.microsoft.com/office/drawing/2014/main" id="{81B18EEE-2CFF-5B46-9EEA-5C16983039DC}"/>
              </a:ext>
            </a:extLst>
          </p:cNvPr>
          <p:cNvSpPr txBox="1">
            <a:spLocks noChangeArrowheads="1"/>
          </p:cNvSpPr>
          <p:nvPr/>
        </p:nvSpPr>
        <p:spPr bwMode="auto">
          <a:xfrm>
            <a:off x="8080513" y="3028121"/>
            <a:ext cx="3448878"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Error detection not 100% reliable!</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protocol may miss some errors, but rarely</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larger EDC field yields better detection and correction</a:t>
            </a:r>
          </a:p>
        </p:txBody>
      </p:sp>
      <p:grpSp>
        <p:nvGrpSpPr>
          <p:cNvPr id="13" name="Group 12">
            <a:extLst>
              <a:ext uri="{FF2B5EF4-FFF2-40B4-BE49-F238E27FC236}">
                <a16:creationId xmlns:a16="http://schemas.microsoft.com/office/drawing/2014/main" id="{E47F3614-B8B3-7B47-811B-B113DE71CD9C}"/>
              </a:ext>
            </a:extLst>
          </p:cNvPr>
          <p:cNvGrpSpPr/>
          <p:nvPr/>
        </p:nvGrpSpPr>
        <p:grpSpPr>
          <a:xfrm>
            <a:off x="1550505" y="3048001"/>
            <a:ext cx="1656522" cy="400110"/>
            <a:chOff x="437322" y="2637183"/>
            <a:chExt cx="1656522" cy="400110"/>
          </a:xfrm>
        </p:grpSpPr>
        <p:sp>
          <p:nvSpPr>
            <p:cNvPr id="11" name="Rectangle 10">
              <a:extLst>
                <a:ext uri="{FF2B5EF4-FFF2-40B4-BE49-F238E27FC236}">
                  <a16:creationId xmlns:a16="http://schemas.microsoft.com/office/drawing/2014/main" id="{0B25B757-9F36-8547-AD5E-F5695EE4E0A3}"/>
                </a:ext>
              </a:extLst>
            </p:cNvPr>
            <p:cNvSpPr/>
            <p:nvPr/>
          </p:nvSpPr>
          <p:spPr>
            <a:xfrm>
              <a:off x="437322" y="2690191"/>
              <a:ext cx="1656522"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0F86D0A8-FCC7-6B4C-9159-12132B3971BD}"/>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3" name="Group 132">
            <a:extLst>
              <a:ext uri="{FF2B5EF4-FFF2-40B4-BE49-F238E27FC236}">
                <a16:creationId xmlns:a16="http://schemas.microsoft.com/office/drawing/2014/main" id="{12561F8A-1D0B-DE40-8B84-1CA6B5491E56}"/>
              </a:ext>
            </a:extLst>
          </p:cNvPr>
          <p:cNvGrpSpPr/>
          <p:nvPr/>
        </p:nvGrpSpPr>
        <p:grpSpPr>
          <a:xfrm>
            <a:off x="1567043" y="4446000"/>
            <a:ext cx="2325599" cy="862266"/>
            <a:chOff x="1567043" y="4446000"/>
            <a:chExt cx="2325599" cy="862266"/>
          </a:xfrm>
        </p:grpSpPr>
        <p:grpSp>
          <p:nvGrpSpPr>
            <p:cNvPr id="23" name="Group 22">
              <a:extLst>
                <a:ext uri="{FF2B5EF4-FFF2-40B4-BE49-F238E27FC236}">
                  <a16:creationId xmlns:a16="http://schemas.microsoft.com/office/drawing/2014/main" id="{9D1423F0-A1BA-FF4F-A8D3-75659E8A0BA4}"/>
                </a:ext>
              </a:extLst>
            </p:cNvPr>
            <p:cNvGrpSpPr/>
            <p:nvPr/>
          </p:nvGrpSpPr>
          <p:grpSpPr>
            <a:xfrm>
              <a:off x="1567043" y="4905756"/>
              <a:ext cx="2325599" cy="402510"/>
              <a:chOff x="1904400" y="5169547"/>
              <a:chExt cx="2325599" cy="402510"/>
            </a:xfrm>
          </p:grpSpPr>
          <p:sp>
            <p:nvSpPr>
              <p:cNvPr id="18" name="Rectangle 17">
                <a:extLst>
                  <a:ext uri="{FF2B5EF4-FFF2-40B4-BE49-F238E27FC236}">
                    <a16:creationId xmlns:a16="http://schemas.microsoft.com/office/drawing/2014/main" id="{8204CD8F-DCEE-174F-9DDC-16378D58D91B}"/>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7402CF49-30A4-064E-AFB1-FC182192C60C}"/>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CE71317C-4216-4C43-B388-15C367B65BB8}"/>
                  </a:ext>
                </a:extLst>
              </p:cNvPr>
              <p:cNvSpPr txBox="1"/>
              <p:nvPr/>
            </p:nvSpPr>
            <p:spPr>
              <a:xfrm>
                <a:off x="3549850" y="5169547"/>
                <a:ext cx="60305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5ABCC57A-846B-9445-8EC5-198834858081}"/>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5373B4EB-E4C9-6D47-8A33-AAF8C5FB5BC5}"/>
                </a:ext>
              </a:extLst>
            </p:cNvPr>
            <p:cNvGrpSpPr/>
            <p:nvPr/>
          </p:nvGrpSpPr>
          <p:grpSpPr>
            <a:xfrm>
              <a:off x="1571947" y="4446000"/>
              <a:ext cx="1645200" cy="400110"/>
              <a:chOff x="1897200" y="4446000"/>
              <a:chExt cx="1645200" cy="400110"/>
            </a:xfrm>
          </p:grpSpPr>
          <p:cxnSp>
            <p:nvCxnSpPr>
              <p:cNvPr id="26" name="Straight Arrow Connector 25">
                <a:extLst>
                  <a:ext uri="{FF2B5EF4-FFF2-40B4-BE49-F238E27FC236}">
                    <a16:creationId xmlns:a16="http://schemas.microsoft.com/office/drawing/2014/main" id="{30EFBDBE-EA98-A040-A650-F657EBD89B49}"/>
                  </a:ext>
                </a:extLst>
              </p:cNvPr>
              <p:cNvCxnSpPr/>
              <p:nvPr/>
            </p:nvCxnSpPr>
            <p:spPr>
              <a:xfrm>
                <a:off x="1897200" y="4665600"/>
                <a:ext cx="1638000"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65EEAD09-901F-734E-87E5-21A3AC7FEB6F}"/>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D39C20D-EAD3-2B47-9B8D-073C1688C2E3}"/>
                  </a:ext>
                </a:extLst>
              </p:cNvPr>
              <p:cNvSpPr txBox="1"/>
              <p:nvPr/>
            </p:nvSpPr>
            <p:spPr>
              <a:xfrm>
                <a:off x="2088000" y="4446000"/>
                <a:ext cx="1278812"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 name="Straight Connector 28">
                <a:extLst>
                  <a:ext uri="{FF2B5EF4-FFF2-40B4-BE49-F238E27FC236}">
                    <a16:creationId xmlns:a16="http://schemas.microsoft.com/office/drawing/2014/main" id="{3DA25F4C-C4F2-1145-882F-8365320D7B57}"/>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53742D6-A287-9242-A316-ACB86B5DE59A}"/>
                  </a:ext>
                </a:extLst>
              </p:cNvPr>
              <p:cNvCxnSpPr/>
              <p:nvPr/>
            </p:nvCxnSpPr>
            <p:spPr>
              <a:xfrm>
                <a:off x="1902000"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9" name="Group 108">
            <a:extLst>
              <a:ext uri="{FF2B5EF4-FFF2-40B4-BE49-F238E27FC236}">
                <a16:creationId xmlns:a16="http://schemas.microsoft.com/office/drawing/2014/main" id="{1EAA84A3-6E3A-7849-BCAA-4977D967CF20}"/>
              </a:ext>
            </a:extLst>
          </p:cNvPr>
          <p:cNvGrpSpPr/>
          <p:nvPr/>
        </p:nvGrpSpPr>
        <p:grpSpPr>
          <a:xfrm>
            <a:off x="2714378" y="5528580"/>
            <a:ext cx="2679258" cy="434898"/>
            <a:chOff x="3244465" y="6071919"/>
            <a:chExt cx="2679258" cy="434898"/>
          </a:xfrm>
        </p:grpSpPr>
        <p:grpSp>
          <p:nvGrpSpPr>
            <p:cNvPr id="108" name="Group 107">
              <a:extLst>
                <a:ext uri="{FF2B5EF4-FFF2-40B4-BE49-F238E27FC236}">
                  <a16:creationId xmlns:a16="http://schemas.microsoft.com/office/drawing/2014/main" id="{D9E3893F-ACB5-AD40-A8E9-EAFB99935222}"/>
                </a:ext>
              </a:extLst>
            </p:cNvPr>
            <p:cNvGrpSpPr/>
            <p:nvPr/>
          </p:nvGrpSpPr>
          <p:grpSpPr>
            <a:xfrm>
              <a:off x="3244465" y="6071919"/>
              <a:ext cx="2679258" cy="434898"/>
              <a:chOff x="3244464" y="6071919"/>
              <a:chExt cx="2864787" cy="434898"/>
            </a:xfrm>
          </p:grpSpPr>
          <p:sp>
            <p:nvSpPr>
              <p:cNvPr id="62" name="Rectangle 61">
                <a:extLst>
                  <a:ext uri="{FF2B5EF4-FFF2-40B4-BE49-F238E27FC236}">
                    <a16:creationId xmlns:a16="http://schemas.microsoft.com/office/drawing/2014/main" id="{608EC3E2-ECED-4F4A-AA94-8EC7D14E1C96}"/>
                  </a:ext>
                </a:extLst>
              </p:cNvPr>
              <p:cNvSpPr/>
              <p:nvPr/>
            </p:nvSpPr>
            <p:spPr>
              <a:xfrm>
                <a:off x="3320909" y="6071919"/>
                <a:ext cx="2711898" cy="434898"/>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8D0958D5-2A1C-BB4F-9037-EF68A07E340F}"/>
                  </a:ext>
                </a:extLst>
              </p:cNvPr>
              <p:cNvSpPr/>
              <p:nvPr/>
            </p:nvSpPr>
            <p:spPr>
              <a:xfrm>
                <a:off x="3244464" y="6071919"/>
                <a:ext cx="152890" cy="434896"/>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48D02393-68D8-2B41-B21C-E454A7B124E0}"/>
                  </a:ext>
                </a:extLst>
              </p:cNvPr>
              <p:cNvSpPr/>
              <p:nvPr/>
            </p:nvSpPr>
            <p:spPr>
              <a:xfrm>
                <a:off x="5956361" y="6071919"/>
                <a:ext cx="152890" cy="434896"/>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07898BB2-AD26-6D40-9691-3F368167B652}"/>
                  </a:ext>
                </a:extLst>
              </p:cNvPr>
              <p:cNvSpPr/>
              <p:nvPr/>
            </p:nvSpPr>
            <p:spPr>
              <a:xfrm>
                <a:off x="5752507" y="6071919"/>
                <a:ext cx="280299" cy="434896"/>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1" name="TextBox 60">
              <a:extLst>
                <a:ext uri="{FF2B5EF4-FFF2-40B4-BE49-F238E27FC236}">
                  <a16:creationId xmlns:a16="http://schemas.microsoft.com/office/drawing/2014/main" id="{D503C8C1-772E-0A43-A380-E4B70DBD5FAE}"/>
                </a:ext>
              </a:extLst>
            </p:cNvPr>
            <p:cNvSpPr txBox="1"/>
            <p:nvPr/>
          </p:nvSpPr>
          <p:spPr>
            <a:xfrm>
              <a:off x="3568996" y="6078283"/>
              <a:ext cx="213725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bit-error prone link</a:t>
              </a:r>
            </a:p>
          </p:txBody>
        </p:sp>
      </p:grpSp>
      <p:grpSp>
        <p:nvGrpSpPr>
          <p:cNvPr id="134" name="Group 133">
            <a:extLst>
              <a:ext uri="{FF2B5EF4-FFF2-40B4-BE49-F238E27FC236}">
                <a16:creationId xmlns:a16="http://schemas.microsoft.com/office/drawing/2014/main" id="{16C5B5BB-AE5C-774A-A52D-9FA9A80A5C3B}"/>
              </a:ext>
            </a:extLst>
          </p:cNvPr>
          <p:cNvGrpSpPr/>
          <p:nvPr/>
        </p:nvGrpSpPr>
        <p:grpSpPr>
          <a:xfrm>
            <a:off x="4661425" y="4717774"/>
            <a:ext cx="2325599" cy="1033670"/>
            <a:chOff x="4661425" y="4717774"/>
            <a:chExt cx="2325599" cy="1033670"/>
          </a:xfrm>
        </p:grpSpPr>
        <p:sp>
          <p:nvSpPr>
            <p:cNvPr id="113" name="Freeform 112">
              <a:extLst>
                <a:ext uri="{FF2B5EF4-FFF2-40B4-BE49-F238E27FC236}">
                  <a16:creationId xmlns:a16="http://schemas.microsoft.com/office/drawing/2014/main" id="{F835B0D2-C006-D94E-8669-286F102B1A07}"/>
                </a:ext>
              </a:extLst>
            </p:cNvPr>
            <p:cNvSpPr/>
            <p:nvPr/>
          </p:nvSpPr>
          <p:spPr>
            <a:xfrm>
              <a:off x="5486400" y="4717774"/>
              <a:ext cx="238539" cy="1033670"/>
            </a:xfrm>
            <a:custGeom>
              <a:avLst/>
              <a:gdLst>
                <a:gd name="connsiteX0" fmla="*/ 0 w 238539"/>
                <a:gd name="connsiteY0" fmla="*/ 1033670 h 1033670"/>
                <a:gd name="connsiteX1" fmla="*/ 238539 w 238539"/>
                <a:gd name="connsiteY1" fmla="*/ 1033670 h 1033670"/>
                <a:gd name="connsiteX2" fmla="*/ 238539 w 238539"/>
                <a:gd name="connsiteY2" fmla="*/ 0 h 1033670"/>
              </a:gdLst>
              <a:ahLst/>
              <a:cxnLst>
                <a:cxn ang="0">
                  <a:pos x="connsiteX0" y="connsiteY0"/>
                </a:cxn>
                <a:cxn ang="0">
                  <a:pos x="connsiteX1" y="connsiteY1"/>
                </a:cxn>
                <a:cxn ang="0">
                  <a:pos x="connsiteX2" y="connsiteY2"/>
                </a:cxn>
              </a:cxnLst>
              <a:rect l="l" t="t" r="r" b="b"/>
              <a:pathLst>
                <a:path w="238539" h="1033670">
                  <a:moveTo>
                    <a:pt x="0" y="1033670"/>
                  </a:moveTo>
                  <a:lnTo>
                    <a:pt x="238539" y="1033670"/>
                  </a:lnTo>
                  <a:lnTo>
                    <a:pt x="238539" y="0"/>
                  </a:ln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D6E86C6F-6BC6-244B-8ECE-6E6E56AD43C2}"/>
                </a:ext>
              </a:extLst>
            </p:cNvPr>
            <p:cNvGrpSpPr/>
            <p:nvPr/>
          </p:nvGrpSpPr>
          <p:grpSpPr>
            <a:xfrm>
              <a:off x="4661425" y="4890052"/>
              <a:ext cx="2325599" cy="402510"/>
              <a:chOff x="1904400" y="5169547"/>
              <a:chExt cx="2325599" cy="402510"/>
            </a:xfrm>
          </p:grpSpPr>
          <p:sp>
            <p:nvSpPr>
              <p:cNvPr id="117" name="Rectangle 116">
                <a:extLst>
                  <a:ext uri="{FF2B5EF4-FFF2-40B4-BE49-F238E27FC236}">
                    <a16:creationId xmlns:a16="http://schemas.microsoft.com/office/drawing/2014/main" id="{E4A7AA7B-0175-DB46-B3C6-ACC0A348568C}"/>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TextBox 117">
                <a:extLst>
                  <a:ext uri="{FF2B5EF4-FFF2-40B4-BE49-F238E27FC236}">
                    <a16:creationId xmlns:a16="http://schemas.microsoft.com/office/drawing/2014/main" id="{B3B62150-9929-094D-8252-E74930AA6ADF}"/>
                  </a:ext>
                </a:extLst>
              </p:cNvPr>
              <p:cNvSpPr txBox="1"/>
              <p:nvPr/>
            </p:nvSpPr>
            <p:spPr>
              <a:xfrm>
                <a:off x="2617147" y="5171947"/>
                <a:ext cx="40626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B04AB006-6F9E-2C4F-8C02-58009DF0B39D}"/>
                  </a:ext>
                </a:extLst>
              </p:cNvPr>
              <p:cNvSpPr txBox="1"/>
              <p:nvPr/>
            </p:nvSpPr>
            <p:spPr>
              <a:xfrm>
                <a:off x="3549850" y="5169547"/>
                <a:ext cx="6783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20" name="Straight Connector 119">
                <a:extLst>
                  <a:ext uri="{FF2B5EF4-FFF2-40B4-BE49-F238E27FC236}">
                    <a16:creationId xmlns:a16="http://schemas.microsoft.com/office/drawing/2014/main" id="{9B0DF45A-EDEF-A04A-AC62-14DB9CE04992}"/>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5" name="Group 134">
            <a:extLst>
              <a:ext uri="{FF2B5EF4-FFF2-40B4-BE49-F238E27FC236}">
                <a16:creationId xmlns:a16="http://schemas.microsoft.com/office/drawing/2014/main" id="{77477719-8F6B-0B49-9CE6-E154E3E98AC3}"/>
              </a:ext>
            </a:extLst>
          </p:cNvPr>
          <p:cNvGrpSpPr/>
          <p:nvPr/>
        </p:nvGrpSpPr>
        <p:grpSpPr>
          <a:xfrm>
            <a:off x="4996068" y="3670851"/>
            <a:ext cx="2457775" cy="1037317"/>
            <a:chOff x="4996068" y="3670851"/>
            <a:chExt cx="2457775" cy="1037317"/>
          </a:xfrm>
        </p:grpSpPr>
        <p:grpSp>
          <p:nvGrpSpPr>
            <p:cNvPr id="124" name="Group 123">
              <a:extLst>
                <a:ext uri="{FF2B5EF4-FFF2-40B4-BE49-F238E27FC236}">
                  <a16:creationId xmlns:a16="http://schemas.microsoft.com/office/drawing/2014/main" id="{ECD2F859-5B67-AD47-A017-0D9D677086AC}"/>
                </a:ext>
              </a:extLst>
            </p:cNvPr>
            <p:cNvGrpSpPr/>
            <p:nvPr/>
          </p:nvGrpSpPr>
          <p:grpSpPr>
            <a:xfrm>
              <a:off x="4996068" y="3670851"/>
              <a:ext cx="1431235" cy="1037317"/>
              <a:chOff x="6718851" y="5632173"/>
              <a:chExt cx="1431235" cy="1037317"/>
            </a:xfrm>
          </p:grpSpPr>
          <p:sp>
            <p:nvSpPr>
              <p:cNvPr id="122" name="Diamond 121">
                <a:extLst>
                  <a:ext uri="{FF2B5EF4-FFF2-40B4-BE49-F238E27FC236}">
                    <a16:creationId xmlns:a16="http://schemas.microsoft.com/office/drawing/2014/main" id="{77C3078E-D70D-1947-AB61-5F3F5BA57ECC}"/>
                  </a:ext>
                </a:extLst>
              </p:cNvPr>
              <p:cNvSpPr/>
              <p:nvPr/>
            </p:nvSpPr>
            <p:spPr>
              <a:xfrm>
                <a:off x="6718851" y="5632173"/>
                <a:ext cx="1431235" cy="993913"/>
              </a:xfrm>
              <a:prstGeom prst="diamond">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TextBox 122">
                <a:extLst>
                  <a:ext uri="{FF2B5EF4-FFF2-40B4-BE49-F238E27FC236}">
                    <a16:creationId xmlns:a16="http://schemas.microsoft.com/office/drawing/2014/main" id="{F9534033-F306-E14B-A719-79E2267ED6B6}"/>
                  </a:ext>
                </a:extLst>
              </p:cNvPr>
              <p:cNvSpPr txBox="1"/>
              <p:nvPr/>
            </p:nvSpPr>
            <p:spPr>
              <a:xfrm>
                <a:off x="6932490" y="5737183"/>
                <a:ext cx="1007327" cy="932307"/>
              </a:xfrm>
              <a:prstGeom prst="rect">
                <a:avLst/>
              </a:prstGeom>
              <a:noFill/>
            </p:spPr>
            <p:txBody>
              <a:bodyPr wrap="non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all</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bits in D’</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OK</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28" name="TextBox 127">
              <a:extLst>
                <a:ext uri="{FF2B5EF4-FFF2-40B4-BE49-F238E27FC236}">
                  <a16:creationId xmlns:a16="http://schemas.microsoft.com/office/drawing/2014/main" id="{2021AD68-3E2D-D64B-A328-B57D61FCD5C4}"/>
                </a:ext>
              </a:extLst>
            </p:cNvPr>
            <p:cNvSpPr txBox="1"/>
            <p:nvPr/>
          </p:nvSpPr>
          <p:spPr>
            <a:xfrm>
              <a:off x="6440556" y="3843131"/>
              <a:ext cx="3497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Box 128">
              <a:extLst>
                <a:ext uri="{FF2B5EF4-FFF2-40B4-BE49-F238E27FC236}">
                  <a16:creationId xmlns:a16="http://schemas.microsoft.com/office/drawing/2014/main" id="{6B0E09AF-3DA9-004F-B45F-5B25A613D13D}"/>
                </a:ext>
              </a:extLst>
            </p:cNvPr>
            <p:cNvSpPr txBox="1"/>
            <p:nvPr/>
          </p:nvSpPr>
          <p:spPr>
            <a:xfrm>
              <a:off x="6380921" y="4207566"/>
              <a:ext cx="1072922" cy="49257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detected </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31" name="Straight Arrow Connector 130">
              <a:extLst>
                <a:ext uri="{FF2B5EF4-FFF2-40B4-BE49-F238E27FC236}">
                  <a16:creationId xmlns:a16="http://schemas.microsoft.com/office/drawing/2014/main" id="{F01D339A-38B5-234B-AAEE-DB7358965F0D}"/>
                </a:ext>
              </a:extLst>
            </p:cNvPr>
            <p:cNvCxnSpPr/>
            <p:nvPr/>
          </p:nvCxnSpPr>
          <p:spPr>
            <a:xfrm>
              <a:off x="6440557" y="4161183"/>
              <a:ext cx="715618" cy="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6" name="Group 135">
            <a:extLst>
              <a:ext uri="{FF2B5EF4-FFF2-40B4-BE49-F238E27FC236}">
                <a16:creationId xmlns:a16="http://schemas.microsoft.com/office/drawing/2014/main" id="{B7A71D88-0E4D-8640-B2F7-F9EA635D4AEB}"/>
              </a:ext>
            </a:extLst>
          </p:cNvPr>
          <p:cNvGrpSpPr/>
          <p:nvPr/>
        </p:nvGrpSpPr>
        <p:grpSpPr>
          <a:xfrm>
            <a:off x="4684642" y="2888974"/>
            <a:ext cx="1656522" cy="845626"/>
            <a:chOff x="4658138" y="2928730"/>
            <a:chExt cx="1656522" cy="845626"/>
          </a:xfrm>
        </p:grpSpPr>
        <p:sp>
          <p:nvSpPr>
            <p:cNvPr id="8" name="Rectangle 6">
              <a:extLst>
                <a:ext uri="{FF2B5EF4-FFF2-40B4-BE49-F238E27FC236}">
                  <a16:creationId xmlns:a16="http://schemas.microsoft.com/office/drawing/2014/main" id="{E464D525-07D1-0C4E-9322-3E346C68FF46}"/>
                </a:ext>
              </a:extLst>
            </p:cNvPr>
            <p:cNvSpPr>
              <a:spLocks noChangeArrowheads="1"/>
            </p:cNvSpPr>
            <p:nvPr/>
          </p:nvSpPr>
          <p:spPr bwMode="auto">
            <a:xfrm>
              <a:off x="5437808" y="3492294"/>
              <a:ext cx="176213" cy="1936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15" name="Straight Arrow Connector 114">
              <a:extLst>
                <a:ext uri="{FF2B5EF4-FFF2-40B4-BE49-F238E27FC236}">
                  <a16:creationId xmlns:a16="http://schemas.microsoft.com/office/drawing/2014/main" id="{AE07FFAD-256D-DD4C-A8F2-98E5BA8111F5}"/>
                </a:ext>
              </a:extLst>
            </p:cNvPr>
            <p:cNvCxnSpPr/>
            <p:nvPr/>
          </p:nvCxnSpPr>
          <p:spPr>
            <a:xfrm flipV="1">
              <a:off x="5685182" y="2928730"/>
              <a:ext cx="0" cy="72887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7ACBF32-D0BC-034B-96C6-CAF273BAE74C}"/>
                </a:ext>
              </a:extLst>
            </p:cNvPr>
            <p:cNvSpPr txBox="1"/>
            <p:nvPr/>
          </p:nvSpPr>
          <p:spPr>
            <a:xfrm>
              <a:off x="4696239" y="3498575"/>
              <a:ext cx="1022524" cy="27578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otherwise</a:t>
              </a:r>
            </a:p>
          </p:txBody>
        </p:sp>
        <p:grpSp>
          <p:nvGrpSpPr>
            <p:cNvPr id="14" name="Group 13">
              <a:extLst>
                <a:ext uri="{FF2B5EF4-FFF2-40B4-BE49-F238E27FC236}">
                  <a16:creationId xmlns:a16="http://schemas.microsoft.com/office/drawing/2014/main" id="{D8FC1D4C-50F1-EC40-9F28-B36E987206D4}"/>
                </a:ext>
              </a:extLst>
            </p:cNvPr>
            <p:cNvGrpSpPr/>
            <p:nvPr/>
          </p:nvGrpSpPr>
          <p:grpSpPr>
            <a:xfrm>
              <a:off x="4658138" y="3028123"/>
              <a:ext cx="1656522" cy="400110"/>
              <a:chOff x="437322" y="2637183"/>
              <a:chExt cx="1656522" cy="400110"/>
            </a:xfrm>
          </p:grpSpPr>
          <p:sp>
            <p:nvSpPr>
              <p:cNvPr id="15" name="Rectangle 14">
                <a:extLst>
                  <a:ext uri="{FF2B5EF4-FFF2-40B4-BE49-F238E27FC236}">
                    <a16:creationId xmlns:a16="http://schemas.microsoft.com/office/drawing/2014/main" id="{9BFD95C2-2A13-AB48-A445-E8C6B69B2D0C}"/>
                  </a:ext>
                </a:extLst>
              </p:cNvPr>
              <p:cNvSpPr/>
              <p:nvPr/>
            </p:nvSpPr>
            <p:spPr>
              <a:xfrm>
                <a:off x="437322" y="2690191"/>
                <a:ext cx="1656522" cy="291548"/>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42D69FDB-BEE6-4247-8A0A-7662AB11262C}"/>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 name="Slide Number Placeholder 5">
            <a:extLst>
              <a:ext uri="{FF2B5EF4-FFF2-40B4-BE49-F238E27FC236}">
                <a16:creationId xmlns:a16="http://schemas.microsoft.com/office/drawing/2014/main" id="{EF7F6B26-9485-6714-73D6-FA1C3BC5775E}"/>
              </a:ext>
            </a:extLst>
          </p:cNvPr>
          <p:cNvSpPr>
            <a:spLocks noGrp="1"/>
          </p:cNvSpPr>
          <p:nvPr>
            <p:ph type="sldNum" sz="quarter" idx="4"/>
          </p:nvPr>
        </p:nvSpPr>
        <p:spPr/>
        <p:txBody>
          <a:bodyPr/>
          <a:lstStyle/>
          <a:p>
            <a:r>
              <a:rPr lang="en-US" dirty="0"/>
              <a:t>Link Layer </a:t>
            </a:r>
            <a:fld id="{C4204591-24BD-A542-B9D5-F8D8A88D2FEE}" type="slidenum">
              <a:rPr lang="en-US" smtClean="0"/>
              <a:pPr/>
              <a:t>13</a:t>
            </a:fld>
            <a:endParaRPr lang="en-US" dirty="0"/>
          </a:p>
        </p:txBody>
      </p:sp>
    </p:spTree>
    <p:extLst>
      <p:ext uri="{BB962C8B-B14F-4D97-AF65-F5344CB8AC3E}">
        <p14:creationId xmlns:p14="http://schemas.microsoft.com/office/powerpoint/2010/main" val="3573450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Effect transition="in" filter="dissolve">
                                      <p:cBhvr>
                                        <p:cTn id="12" dur="500"/>
                                        <p:tgtEl>
                                          <p:spTgt spid="13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5"/>
                                        </p:tgtEl>
                                        <p:attrNameLst>
                                          <p:attrName>style.visibility</p:attrName>
                                        </p:attrNameLst>
                                      </p:cBhvr>
                                      <p:to>
                                        <p:strVal val="visible"/>
                                      </p:to>
                                    </p:set>
                                    <p:animEffect transition="in" filter="dissolve">
                                      <p:cBhvr>
                                        <p:cTn id="17" dur="500"/>
                                        <p:tgtEl>
                                          <p:spTgt spid="13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36"/>
                                        </p:tgtEl>
                                        <p:attrNameLst>
                                          <p:attrName>style.visibility</p:attrName>
                                        </p:attrNameLst>
                                      </p:cBhvr>
                                      <p:to>
                                        <p:strVal val="visible"/>
                                      </p:to>
                                    </p:set>
                                    <p:animEffect transition="in" filter="dissolve">
                                      <p:cBhvr>
                                        <p:cTn id="22" dur="500"/>
                                        <p:tgtEl>
                                          <p:spTgt spid="13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Parity checking</a:t>
            </a:r>
          </a:p>
        </p:txBody>
      </p:sp>
      <p:sp>
        <p:nvSpPr>
          <p:cNvPr id="51" name="Text Box 4">
            <a:extLst>
              <a:ext uri="{FF2B5EF4-FFF2-40B4-BE49-F238E27FC236}">
                <a16:creationId xmlns:a16="http://schemas.microsoft.com/office/drawing/2014/main" id="{9E977DCF-A5D5-D941-A85F-41D595E749E5}"/>
              </a:ext>
            </a:extLst>
          </p:cNvPr>
          <p:cNvSpPr txBox="1">
            <a:spLocks noChangeArrowheads="1"/>
          </p:cNvSpPr>
          <p:nvPr/>
        </p:nvSpPr>
        <p:spPr bwMode="auto">
          <a:xfrm>
            <a:off x="850830" y="1311689"/>
            <a:ext cx="3366673" cy="8925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3363" indent="-233363">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33363" marR="0" lvl="0" indent="-233363"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single bit parity</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800" b="1"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p>
          <a:p>
            <a:pPr marL="342900" marR="0" lvl="0" indent="-225425"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single bit errors</a:t>
            </a:r>
          </a:p>
        </p:txBody>
      </p:sp>
      <p:sp>
        <p:nvSpPr>
          <p:cNvPr id="4" name="Rectangle 3">
            <a:extLst>
              <a:ext uri="{FF2B5EF4-FFF2-40B4-BE49-F238E27FC236}">
                <a16:creationId xmlns:a16="http://schemas.microsoft.com/office/drawing/2014/main" id="{DE4A8807-E53F-544F-951E-4EEC55AED5AF}"/>
              </a:ext>
            </a:extLst>
          </p:cNvPr>
          <p:cNvSpPr/>
          <p:nvPr/>
        </p:nvSpPr>
        <p:spPr>
          <a:xfrm>
            <a:off x="946392" y="2320933"/>
            <a:ext cx="2407444" cy="382191"/>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AC43EB88-53EC-9343-A0EB-51B17E90A4BE}"/>
              </a:ext>
            </a:extLst>
          </p:cNvPr>
          <p:cNvSpPr txBox="1"/>
          <p:nvPr/>
        </p:nvSpPr>
        <p:spPr>
          <a:xfrm>
            <a:off x="985682" y="2328077"/>
            <a:ext cx="205697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0111000110101011</a:t>
            </a:r>
          </a:p>
        </p:txBody>
      </p:sp>
      <p:cxnSp>
        <p:nvCxnSpPr>
          <p:cNvPr id="58" name="Straight Arrow Connector 57">
            <a:extLst>
              <a:ext uri="{FF2B5EF4-FFF2-40B4-BE49-F238E27FC236}">
                <a16:creationId xmlns:a16="http://schemas.microsoft.com/office/drawing/2014/main" id="{7D6C8C67-D55F-4949-8CB8-AA48957614DA}"/>
              </a:ext>
            </a:extLst>
          </p:cNvPr>
          <p:cNvCxnSpPr>
            <a:cxnSpLocks/>
          </p:cNvCxnSpPr>
          <p:nvPr/>
        </p:nvCxnSpPr>
        <p:spPr>
          <a:xfrm>
            <a:off x="925903" y="2939909"/>
            <a:ext cx="2077615"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1496D49-E042-0042-963F-F4D7F6508310}"/>
              </a:ext>
            </a:extLst>
          </p:cNvPr>
          <p:cNvCxnSpPr/>
          <p:nvPr/>
        </p:nvCxnSpPr>
        <p:spPr>
          <a:xfrm>
            <a:off x="3013295" y="28463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24B9B26C-C48D-D541-B0C4-CE8674EAC315}"/>
              </a:ext>
            </a:extLst>
          </p:cNvPr>
          <p:cNvCxnSpPr/>
          <p:nvPr/>
        </p:nvCxnSpPr>
        <p:spPr>
          <a:xfrm>
            <a:off x="931949" y="28439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06E17DF6-8FA0-3248-ACFA-3B0441E6E0F7}"/>
              </a:ext>
            </a:extLst>
          </p:cNvPr>
          <p:cNvGrpSpPr/>
          <p:nvPr/>
        </p:nvGrpSpPr>
        <p:grpSpPr>
          <a:xfrm>
            <a:off x="2902279" y="2326886"/>
            <a:ext cx="1803071" cy="1201960"/>
            <a:chOff x="2978479" y="2669786"/>
            <a:chExt cx="1803071" cy="1201960"/>
          </a:xfrm>
        </p:grpSpPr>
        <p:sp>
          <p:nvSpPr>
            <p:cNvPr id="53" name="TextBox 52">
              <a:extLst>
                <a:ext uri="{FF2B5EF4-FFF2-40B4-BE49-F238E27FC236}">
                  <a16:creationId xmlns:a16="http://schemas.microsoft.com/office/drawing/2014/main" id="{A77D1C61-D575-204F-B00C-8AF81CED2FA8}"/>
                </a:ext>
              </a:extLst>
            </p:cNvPr>
            <p:cNvSpPr txBox="1"/>
            <p:nvPr/>
          </p:nvSpPr>
          <p:spPr>
            <a:xfrm>
              <a:off x="3093089" y="266978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60" name="TextBox 59">
              <a:extLst>
                <a:ext uri="{FF2B5EF4-FFF2-40B4-BE49-F238E27FC236}">
                  <a16:creationId xmlns:a16="http://schemas.microsoft.com/office/drawing/2014/main" id="{B63440E5-B865-5441-BB06-030B90DDD147}"/>
                </a:ext>
              </a:extLst>
            </p:cNvPr>
            <p:cNvSpPr txBox="1"/>
            <p:nvPr/>
          </p:nvSpPr>
          <p:spPr>
            <a:xfrm>
              <a:off x="2978479" y="3527036"/>
              <a:ext cx="180307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2000" dirty="0">
                  <a:solidFill>
                    <a:prstClr val="black"/>
                  </a:solidFill>
                  <a:latin typeface="Calibri" panose="020F0502020204030204"/>
                </a:rPr>
                <a:t>p</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arity bit</a:t>
              </a:r>
            </a:p>
          </p:txBody>
        </p:sp>
        <p:cxnSp>
          <p:nvCxnSpPr>
            <p:cNvPr id="9" name="Straight Connector 8">
              <a:extLst>
                <a:ext uri="{FF2B5EF4-FFF2-40B4-BE49-F238E27FC236}">
                  <a16:creationId xmlns:a16="http://schemas.microsoft.com/office/drawing/2014/main" id="{E88AC37A-7C69-2A4B-A29F-A98AFD09B784}"/>
                </a:ext>
              </a:extLst>
            </p:cNvPr>
            <p:cNvCxnSpPr/>
            <p:nvPr/>
          </p:nvCxnSpPr>
          <p:spPr>
            <a:xfrm>
              <a:off x="3244610" y="3167702"/>
              <a:ext cx="0" cy="4247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Straight Connector 72">
            <a:extLst>
              <a:ext uri="{FF2B5EF4-FFF2-40B4-BE49-F238E27FC236}">
                <a16:creationId xmlns:a16="http://schemas.microsoft.com/office/drawing/2014/main" id="{0971D3D2-CCCB-5845-A95B-3738A1C04862}"/>
              </a:ext>
            </a:extLst>
          </p:cNvPr>
          <p:cNvCxnSpPr>
            <a:cxnSpLocks/>
          </p:cNvCxnSpPr>
          <p:nvPr/>
        </p:nvCxnSpPr>
        <p:spPr>
          <a:xfrm>
            <a:off x="3016010" y="2322631"/>
            <a:ext cx="0" cy="3872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3842BAE3-D3AC-CD49-9147-12EDA7BFAFE5}"/>
              </a:ext>
            </a:extLst>
          </p:cNvPr>
          <p:cNvSpPr txBox="1"/>
          <p:nvPr/>
        </p:nvSpPr>
        <p:spPr>
          <a:xfrm>
            <a:off x="1358401" y="2779945"/>
            <a:ext cx="135498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i="1"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data bits</a:t>
            </a:r>
          </a:p>
        </p:txBody>
      </p:sp>
      <p:sp>
        <p:nvSpPr>
          <p:cNvPr id="77" name="Text Box 6">
            <a:extLst>
              <a:ext uri="{FF2B5EF4-FFF2-40B4-BE49-F238E27FC236}">
                <a16:creationId xmlns:a16="http://schemas.microsoft.com/office/drawing/2014/main" id="{51CC5DA7-C934-BA4D-AD2C-59DF1BDF99F6}"/>
              </a:ext>
            </a:extLst>
          </p:cNvPr>
          <p:cNvSpPr txBox="1">
            <a:spLocks noChangeArrowheads="1"/>
          </p:cNvSpPr>
          <p:nvPr/>
        </p:nvSpPr>
        <p:spPr bwMode="auto">
          <a:xfrm>
            <a:off x="6448623" y="736681"/>
            <a:ext cx="4543227" cy="16927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Can detect </a:t>
            </a:r>
            <a:r>
              <a:rPr kumimoji="0" lang="en-US" sz="2800" b="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and</a:t>
            </a: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 correct errors (without retransmission!)</a:t>
            </a:r>
          </a:p>
          <a:p>
            <a:pPr marL="287338" marR="0" lvl="0" indent="-16986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two-</a:t>
            </a:r>
            <a:r>
              <a:rPr lang="en-US" sz="2400" i="0" dirty="0">
                <a:solidFill>
                  <a:prstClr val="black"/>
                </a:solidFill>
                <a:latin typeface="Calibri" panose="020F0502020204030204"/>
              </a:rPr>
              <a:t>dimensional parity: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a:t>
            </a:r>
            <a:r>
              <a:rPr kumimoji="0" lang="en-US" sz="24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and correct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single bit errors</a:t>
            </a:r>
          </a:p>
        </p:txBody>
      </p:sp>
      <p:grpSp>
        <p:nvGrpSpPr>
          <p:cNvPr id="48" name="Group 47">
            <a:extLst>
              <a:ext uri="{FF2B5EF4-FFF2-40B4-BE49-F238E27FC236}">
                <a16:creationId xmlns:a16="http://schemas.microsoft.com/office/drawing/2014/main" id="{BC8C37ED-BA12-F647-B652-095F6C8D89DE}"/>
              </a:ext>
            </a:extLst>
          </p:cNvPr>
          <p:cNvGrpSpPr/>
          <p:nvPr/>
        </p:nvGrpSpPr>
        <p:grpSpPr>
          <a:xfrm>
            <a:off x="6724651" y="2387877"/>
            <a:ext cx="3683372" cy="2054406"/>
            <a:chOff x="7427845" y="2584175"/>
            <a:chExt cx="3683372" cy="2054406"/>
          </a:xfrm>
        </p:grpSpPr>
        <p:grpSp>
          <p:nvGrpSpPr>
            <p:cNvPr id="36" name="Group 35">
              <a:extLst>
                <a:ext uri="{FF2B5EF4-FFF2-40B4-BE49-F238E27FC236}">
                  <a16:creationId xmlns:a16="http://schemas.microsoft.com/office/drawing/2014/main" id="{EDE48D5F-A407-C04B-A9C2-E5D98B0C44D3}"/>
                </a:ext>
              </a:extLst>
            </p:cNvPr>
            <p:cNvGrpSpPr/>
            <p:nvPr/>
          </p:nvGrpSpPr>
          <p:grpSpPr>
            <a:xfrm>
              <a:off x="8263305" y="2908577"/>
              <a:ext cx="697811" cy="1261499"/>
              <a:chOff x="6586330" y="2915478"/>
              <a:chExt cx="697811" cy="1261499"/>
            </a:xfrm>
          </p:grpSpPr>
          <p:sp>
            <p:nvSpPr>
              <p:cNvPr id="33" name="TextBox 32">
                <a:extLst>
                  <a:ext uri="{FF2B5EF4-FFF2-40B4-BE49-F238E27FC236}">
                    <a16:creationId xmlns:a16="http://schemas.microsoft.com/office/drawing/2014/main" id="{C944698D-E6CC-C449-A789-8924D0498FBB}"/>
                  </a:ext>
                </a:extLst>
              </p:cNvPr>
              <p:cNvSpPr txBox="1"/>
              <p:nvPr/>
            </p:nvSpPr>
            <p:spPr>
              <a:xfrm>
                <a:off x="6586330" y="2915478"/>
                <a:ext cx="5357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1,1</a:t>
                </a:r>
              </a:p>
            </p:txBody>
          </p:sp>
          <p:sp>
            <p:nvSpPr>
              <p:cNvPr id="80" name="TextBox 79">
                <a:extLst>
                  <a:ext uri="{FF2B5EF4-FFF2-40B4-BE49-F238E27FC236}">
                    <a16:creationId xmlns:a16="http://schemas.microsoft.com/office/drawing/2014/main" id="{2D039C23-D73F-5448-A103-2F2CF92B8164}"/>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2,1</a:t>
                </a:r>
              </a:p>
            </p:txBody>
          </p:sp>
          <p:sp>
            <p:nvSpPr>
              <p:cNvPr id="81" name="TextBox 80">
                <a:extLst>
                  <a:ext uri="{FF2B5EF4-FFF2-40B4-BE49-F238E27FC236}">
                    <a16:creationId xmlns:a16="http://schemas.microsoft.com/office/drawing/2014/main" id="{BA2BF1DC-83F3-C249-9145-C7CA5434E98C}"/>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a:t>
                </a:r>
              </a:p>
            </p:txBody>
          </p:sp>
          <p:sp>
            <p:nvSpPr>
              <p:cNvPr id="34" name="TextBox 33">
                <a:extLst>
                  <a:ext uri="{FF2B5EF4-FFF2-40B4-BE49-F238E27FC236}">
                    <a16:creationId xmlns:a16="http://schemas.microsoft.com/office/drawing/2014/main" id="{46D22450-166D-9C48-8C6B-D1175FAF940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85" name="Group 84">
              <a:extLst>
                <a:ext uri="{FF2B5EF4-FFF2-40B4-BE49-F238E27FC236}">
                  <a16:creationId xmlns:a16="http://schemas.microsoft.com/office/drawing/2014/main" id="{ECBE1618-E8B9-6748-BC30-FB0ED8C27B44}"/>
                </a:ext>
              </a:extLst>
            </p:cNvPr>
            <p:cNvGrpSpPr/>
            <p:nvPr/>
          </p:nvGrpSpPr>
          <p:grpSpPr>
            <a:xfrm>
              <a:off x="10324987" y="2929914"/>
              <a:ext cx="697811" cy="1261499"/>
              <a:chOff x="6586330" y="2915478"/>
              <a:chExt cx="697811" cy="1261499"/>
            </a:xfrm>
          </p:grpSpPr>
          <p:sp>
            <p:nvSpPr>
              <p:cNvPr id="86" name="TextBox 85">
                <a:extLst>
                  <a:ext uri="{FF2B5EF4-FFF2-40B4-BE49-F238E27FC236}">
                    <a16:creationId xmlns:a16="http://schemas.microsoft.com/office/drawing/2014/main" id="{540664BB-FF10-8E40-9786-2DB15D82D03E}"/>
                  </a:ext>
                </a:extLst>
              </p:cNvPr>
              <p:cNvSpPr txBox="1"/>
              <p:nvPr/>
            </p:nvSpPr>
            <p:spPr>
              <a:xfrm>
                <a:off x="6586330" y="2915478"/>
                <a:ext cx="66236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1,j+1</a:t>
                </a:r>
              </a:p>
            </p:txBody>
          </p:sp>
          <p:sp>
            <p:nvSpPr>
              <p:cNvPr id="87" name="TextBox 86">
                <a:extLst>
                  <a:ext uri="{FF2B5EF4-FFF2-40B4-BE49-F238E27FC236}">
                    <a16:creationId xmlns:a16="http://schemas.microsoft.com/office/drawing/2014/main" id="{1757CDDD-B6F5-CB41-9A45-7536B85F31BC}"/>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2,j+1</a:t>
                </a:r>
              </a:p>
            </p:txBody>
          </p:sp>
          <p:sp>
            <p:nvSpPr>
              <p:cNvPr id="88" name="TextBox 87">
                <a:extLst>
                  <a:ext uri="{FF2B5EF4-FFF2-40B4-BE49-F238E27FC236}">
                    <a16:creationId xmlns:a16="http://schemas.microsoft.com/office/drawing/2014/main" id="{8A09D6BC-B9C0-F343-90A3-B758C9CDE995}"/>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i,j+1</a:t>
                </a:r>
              </a:p>
            </p:txBody>
          </p:sp>
          <p:sp>
            <p:nvSpPr>
              <p:cNvPr id="89" name="TextBox 88">
                <a:extLst>
                  <a:ext uri="{FF2B5EF4-FFF2-40B4-BE49-F238E27FC236}">
                    <a16:creationId xmlns:a16="http://schemas.microsoft.com/office/drawing/2014/main" id="{B439B942-1521-4148-92A1-4DF98667A5C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sp>
          <p:nvSpPr>
            <p:cNvPr id="94" name="TextBox 93">
              <a:extLst>
                <a:ext uri="{FF2B5EF4-FFF2-40B4-BE49-F238E27FC236}">
                  <a16:creationId xmlns:a16="http://schemas.microsoft.com/office/drawing/2014/main" id="{A237B252-F326-3D41-A273-920CA835FE83}"/>
                </a:ext>
              </a:extLst>
            </p:cNvPr>
            <p:cNvSpPr txBox="1"/>
            <p:nvPr/>
          </p:nvSpPr>
          <p:spPr>
            <a:xfrm>
              <a:off x="9118145" y="417731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nvGrpSpPr>
            <p:cNvPr id="99" name="Group 98">
              <a:extLst>
                <a:ext uri="{FF2B5EF4-FFF2-40B4-BE49-F238E27FC236}">
                  <a16:creationId xmlns:a16="http://schemas.microsoft.com/office/drawing/2014/main" id="{871CB392-B504-9D4B-B190-2D8CE6EC381B}"/>
                </a:ext>
              </a:extLst>
            </p:cNvPr>
            <p:cNvGrpSpPr/>
            <p:nvPr/>
          </p:nvGrpSpPr>
          <p:grpSpPr>
            <a:xfrm>
              <a:off x="9722377" y="2910339"/>
              <a:ext cx="697811" cy="1261499"/>
              <a:chOff x="6586330" y="2915478"/>
              <a:chExt cx="697811" cy="1261499"/>
            </a:xfrm>
          </p:grpSpPr>
          <p:sp>
            <p:nvSpPr>
              <p:cNvPr id="101" name="TextBox 100">
                <a:extLst>
                  <a:ext uri="{FF2B5EF4-FFF2-40B4-BE49-F238E27FC236}">
                    <a16:creationId xmlns:a16="http://schemas.microsoft.com/office/drawing/2014/main" id="{613C2A54-86CC-EE45-930A-2F1B5F76F1C6}"/>
                  </a:ext>
                </a:extLst>
              </p:cNvPr>
              <p:cNvSpPr txBox="1"/>
              <p:nvPr/>
            </p:nvSpPr>
            <p:spPr>
              <a:xfrm>
                <a:off x="6586330" y="2915478"/>
                <a:ext cx="4908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a:t>
                </a:r>
              </a:p>
            </p:txBody>
          </p:sp>
          <p:sp>
            <p:nvSpPr>
              <p:cNvPr id="102" name="TextBox 101">
                <a:extLst>
                  <a:ext uri="{FF2B5EF4-FFF2-40B4-BE49-F238E27FC236}">
                    <a16:creationId xmlns:a16="http://schemas.microsoft.com/office/drawing/2014/main" id="{2D2317C2-620E-B441-B816-82ABFCA865CE}"/>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a:t>
                </a:r>
              </a:p>
            </p:txBody>
          </p:sp>
          <p:sp>
            <p:nvSpPr>
              <p:cNvPr id="103" name="TextBox 102">
                <a:extLst>
                  <a:ext uri="{FF2B5EF4-FFF2-40B4-BE49-F238E27FC236}">
                    <a16:creationId xmlns:a16="http://schemas.microsoft.com/office/drawing/2014/main" id="{83E4A7B0-DEC7-9840-9098-E16CFD3E48DB}"/>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err="1">
                    <a:ln>
                      <a:noFill/>
                    </a:ln>
                    <a:solidFill>
                      <a:prstClr val="black"/>
                    </a:solidFill>
                    <a:effectLst/>
                    <a:uLnTx/>
                    <a:uFillTx/>
                    <a:latin typeface="Calibri" panose="020F0502020204030204"/>
                    <a:ea typeface="+mn-ea"/>
                    <a:cs typeface="+mn-cs"/>
                  </a:rPr>
                  <a:t>i,j</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04" name="TextBox 103">
                <a:extLst>
                  <a:ext uri="{FF2B5EF4-FFF2-40B4-BE49-F238E27FC236}">
                    <a16:creationId xmlns:a16="http://schemas.microsoft.com/office/drawing/2014/main" id="{6AD0FFBC-3E5D-B747-A2D9-8C7CCF8AF033}"/>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40" name="Group 39">
              <a:extLst>
                <a:ext uri="{FF2B5EF4-FFF2-40B4-BE49-F238E27FC236}">
                  <a16:creationId xmlns:a16="http://schemas.microsoft.com/office/drawing/2014/main" id="{A8299630-3B5D-FA41-BE50-0635687D6C07}"/>
                </a:ext>
              </a:extLst>
            </p:cNvPr>
            <p:cNvGrpSpPr/>
            <p:nvPr/>
          </p:nvGrpSpPr>
          <p:grpSpPr>
            <a:xfrm>
              <a:off x="8262620" y="4202830"/>
              <a:ext cx="2848597" cy="435751"/>
              <a:chOff x="8262620" y="4431427"/>
              <a:chExt cx="2848597" cy="435751"/>
            </a:xfrm>
          </p:grpSpPr>
          <p:sp>
            <p:nvSpPr>
              <p:cNvPr id="91" name="TextBox 90">
                <a:extLst>
                  <a:ext uri="{FF2B5EF4-FFF2-40B4-BE49-F238E27FC236}">
                    <a16:creationId xmlns:a16="http://schemas.microsoft.com/office/drawing/2014/main" id="{B9FC4B06-FE86-0241-A54D-2E39511522A6}"/>
                  </a:ext>
                </a:extLst>
              </p:cNvPr>
              <p:cNvSpPr txBox="1"/>
              <p:nvPr/>
            </p:nvSpPr>
            <p:spPr>
              <a:xfrm>
                <a:off x="8262620" y="4431427"/>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i+1,1</a:t>
                </a:r>
              </a:p>
            </p:txBody>
          </p:sp>
          <p:sp>
            <p:nvSpPr>
              <p:cNvPr id="92" name="TextBox 91">
                <a:extLst>
                  <a:ext uri="{FF2B5EF4-FFF2-40B4-BE49-F238E27FC236}">
                    <a16:creationId xmlns:a16="http://schemas.microsoft.com/office/drawing/2014/main" id="{081BBA99-E820-A847-ADAB-D0C1352EF8AF}"/>
                  </a:ext>
                </a:extLst>
              </p:cNvPr>
              <p:cNvSpPr txBox="1"/>
              <p:nvPr/>
            </p:nvSpPr>
            <p:spPr>
              <a:xfrm>
                <a:off x="10329998" y="4467068"/>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i+1,j+1</a:t>
                </a:r>
              </a:p>
            </p:txBody>
          </p:sp>
          <p:sp>
            <p:nvSpPr>
              <p:cNvPr id="100" name="TextBox 99">
                <a:extLst>
                  <a:ext uri="{FF2B5EF4-FFF2-40B4-BE49-F238E27FC236}">
                    <a16:creationId xmlns:a16="http://schemas.microsoft.com/office/drawing/2014/main" id="{63A70BE1-4344-514A-9FD8-EEDB3D90BE1F}"/>
                  </a:ext>
                </a:extLst>
              </p:cNvPr>
              <p:cNvSpPr txBox="1"/>
              <p:nvPr/>
            </p:nvSpPr>
            <p:spPr>
              <a:xfrm>
                <a:off x="9727388" y="4447493"/>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a:t>
                </a:r>
              </a:p>
            </p:txBody>
          </p:sp>
        </p:grpSp>
        <p:cxnSp>
          <p:nvCxnSpPr>
            <p:cNvPr id="42" name="Straight Connector 41">
              <a:extLst>
                <a:ext uri="{FF2B5EF4-FFF2-40B4-BE49-F238E27FC236}">
                  <a16:creationId xmlns:a16="http://schemas.microsoft.com/office/drawing/2014/main" id="{EA192B66-3D53-C344-8E15-4A113F550BCC}"/>
                </a:ext>
              </a:extLst>
            </p:cNvPr>
            <p:cNvCxnSpPr>
              <a:cxnSpLocks/>
            </p:cNvCxnSpPr>
            <p:nvPr/>
          </p:nvCxnSpPr>
          <p:spPr>
            <a:xfrm>
              <a:off x="8343900" y="4214192"/>
              <a:ext cx="208721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3EDC64F-75DF-3544-940A-FF23612E6832}"/>
                </a:ext>
              </a:extLst>
            </p:cNvPr>
            <p:cNvCxnSpPr>
              <a:cxnSpLocks/>
            </p:cNvCxnSpPr>
            <p:nvPr/>
          </p:nvCxnSpPr>
          <p:spPr>
            <a:xfrm flipV="1">
              <a:off x="10325100" y="3064566"/>
              <a:ext cx="0" cy="128877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04B65393-F205-D44E-859B-6DDFD00A54AB}"/>
                </a:ext>
              </a:extLst>
            </p:cNvPr>
            <p:cNvSpPr txBox="1"/>
            <p:nvPr/>
          </p:nvSpPr>
          <p:spPr>
            <a:xfrm>
              <a:off x="9111519" y="3792998"/>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14" name="TextBox 113">
              <a:extLst>
                <a:ext uri="{FF2B5EF4-FFF2-40B4-BE49-F238E27FC236}">
                  <a16:creationId xmlns:a16="http://schemas.microsoft.com/office/drawing/2014/main" id="{6F246479-82B6-CC42-AA75-38590A7183FB}"/>
                </a:ext>
              </a:extLst>
            </p:cNvPr>
            <p:cNvSpPr txBox="1"/>
            <p:nvPr/>
          </p:nvSpPr>
          <p:spPr>
            <a:xfrm>
              <a:off x="9104893" y="3478259"/>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1" name="TextBox 120">
              <a:extLst>
                <a:ext uri="{FF2B5EF4-FFF2-40B4-BE49-F238E27FC236}">
                  <a16:creationId xmlns:a16="http://schemas.microsoft.com/office/drawing/2014/main" id="{188E25CB-A5E5-7746-A6CE-70F20EABDD13}"/>
                </a:ext>
              </a:extLst>
            </p:cNvPr>
            <p:cNvSpPr txBox="1"/>
            <p:nvPr/>
          </p:nvSpPr>
          <p:spPr>
            <a:xfrm>
              <a:off x="9108206" y="3183395"/>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5" name="TextBox 124">
              <a:extLst>
                <a:ext uri="{FF2B5EF4-FFF2-40B4-BE49-F238E27FC236}">
                  <a16:creationId xmlns:a16="http://schemas.microsoft.com/office/drawing/2014/main" id="{F1623188-ECD3-CD45-9B38-1810F9AC34B4}"/>
                </a:ext>
              </a:extLst>
            </p:cNvPr>
            <p:cNvSpPr txBox="1"/>
            <p:nvPr/>
          </p:nvSpPr>
          <p:spPr>
            <a:xfrm>
              <a:off x="9111519" y="2878596"/>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45" name="TextBox 44">
              <a:extLst>
                <a:ext uri="{FF2B5EF4-FFF2-40B4-BE49-F238E27FC236}">
                  <a16:creationId xmlns:a16="http://schemas.microsoft.com/office/drawing/2014/main" id="{075C454A-9055-274C-8AE9-BC10FD110ACF}"/>
                </a:ext>
              </a:extLst>
            </p:cNvPr>
            <p:cNvSpPr txBox="1"/>
            <p:nvPr/>
          </p:nvSpPr>
          <p:spPr>
            <a:xfrm>
              <a:off x="9670775" y="2584175"/>
              <a:ext cx="104131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row parity</a:t>
              </a:r>
            </a:p>
          </p:txBody>
        </p:sp>
        <p:sp>
          <p:nvSpPr>
            <p:cNvPr id="126" name="TextBox 125">
              <a:extLst>
                <a:ext uri="{FF2B5EF4-FFF2-40B4-BE49-F238E27FC236}">
                  <a16:creationId xmlns:a16="http://schemas.microsoft.com/office/drawing/2014/main" id="{46F66526-ADFA-E742-BBA6-59931424B985}"/>
                </a:ext>
              </a:extLst>
            </p:cNvPr>
            <p:cNvSpPr txBox="1"/>
            <p:nvPr/>
          </p:nvSpPr>
          <p:spPr>
            <a:xfrm>
              <a:off x="7427845" y="3998845"/>
              <a:ext cx="803297" cy="491225"/>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column</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parity</a:t>
              </a:r>
            </a:p>
          </p:txBody>
        </p:sp>
        <p:cxnSp>
          <p:nvCxnSpPr>
            <p:cNvPr id="47" name="Straight Arrow Connector 46">
              <a:extLst>
                <a:ext uri="{FF2B5EF4-FFF2-40B4-BE49-F238E27FC236}">
                  <a16:creationId xmlns:a16="http://schemas.microsoft.com/office/drawing/2014/main" id="{11C8D069-C2ED-A44C-9956-17294561F5BD}"/>
                </a:ext>
              </a:extLst>
            </p:cNvPr>
            <p:cNvCxnSpPr/>
            <p:nvPr/>
          </p:nvCxnSpPr>
          <p:spPr>
            <a:xfrm>
              <a:off x="9760226" y="2922104"/>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40D686DE-0503-804F-B89F-FF5DF77D52F2}"/>
                </a:ext>
              </a:extLst>
            </p:cNvPr>
            <p:cNvCxnSpPr>
              <a:cxnSpLocks/>
            </p:cNvCxnSpPr>
            <p:nvPr/>
          </p:nvCxnSpPr>
          <p:spPr>
            <a:xfrm rot="16200000" flipH="1" flipV="1">
              <a:off x="7795591" y="4137991"/>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sp>
        <p:nvSpPr>
          <p:cNvPr id="138" name="TextBox 137">
            <a:extLst>
              <a:ext uri="{FF2B5EF4-FFF2-40B4-BE49-F238E27FC236}">
                <a16:creationId xmlns:a16="http://schemas.microsoft.com/office/drawing/2014/main" id="{4EC65261-0C24-C74C-8E9A-2A56766B1C75}"/>
              </a:ext>
            </a:extLst>
          </p:cNvPr>
          <p:cNvSpPr txBox="1"/>
          <p:nvPr/>
        </p:nvSpPr>
        <p:spPr>
          <a:xfrm>
            <a:off x="6996399" y="5656116"/>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0 0 1 0 1</a:t>
            </a:r>
          </a:p>
        </p:txBody>
      </p:sp>
      <p:grpSp>
        <p:nvGrpSpPr>
          <p:cNvPr id="8" name="Group 7">
            <a:extLst>
              <a:ext uri="{FF2B5EF4-FFF2-40B4-BE49-F238E27FC236}">
                <a16:creationId xmlns:a16="http://schemas.microsoft.com/office/drawing/2014/main" id="{09272CE8-BCAC-9C4C-9705-97A73B0CF4DC}"/>
              </a:ext>
            </a:extLst>
          </p:cNvPr>
          <p:cNvGrpSpPr/>
          <p:nvPr/>
        </p:nvGrpSpPr>
        <p:grpSpPr>
          <a:xfrm>
            <a:off x="6988036" y="4811287"/>
            <a:ext cx="1112530" cy="1123229"/>
            <a:chOff x="6988036" y="4811287"/>
            <a:chExt cx="1112530" cy="1123229"/>
          </a:xfrm>
        </p:grpSpPr>
        <p:sp>
          <p:nvSpPr>
            <p:cNvPr id="137" name="TextBox 136">
              <a:extLst>
                <a:ext uri="{FF2B5EF4-FFF2-40B4-BE49-F238E27FC236}">
                  <a16:creationId xmlns:a16="http://schemas.microsoft.com/office/drawing/2014/main" id="{6DDE17ED-6E8D-F04B-9604-B0A5821E38CF}"/>
                </a:ext>
              </a:extLst>
            </p:cNvPr>
            <p:cNvSpPr txBox="1"/>
            <p:nvPr/>
          </p:nvSpPr>
          <p:spPr>
            <a:xfrm>
              <a:off x="6988036" y="5364459"/>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a:t>
              </a:r>
            </a:p>
          </p:txBody>
        </p:sp>
        <p:sp>
          <p:nvSpPr>
            <p:cNvPr id="49" name="TextBox 48">
              <a:extLst>
                <a:ext uri="{FF2B5EF4-FFF2-40B4-BE49-F238E27FC236}">
                  <a16:creationId xmlns:a16="http://schemas.microsoft.com/office/drawing/2014/main" id="{4E00D9F1-D52C-844A-BE08-19ADE51A3710}"/>
                </a:ext>
              </a:extLst>
            </p:cNvPr>
            <p:cNvSpPr txBox="1"/>
            <p:nvPr/>
          </p:nvSpPr>
          <p:spPr>
            <a:xfrm>
              <a:off x="7001286" y="481128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a:t>
              </a:r>
            </a:p>
          </p:txBody>
        </p:sp>
        <p:sp>
          <p:nvSpPr>
            <p:cNvPr id="130" name="TextBox 129">
              <a:extLst>
                <a:ext uri="{FF2B5EF4-FFF2-40B4-BE49-F238E27FC236}">
                  <a16:creationId xmlns:a16="http://schemas.microsoft.com/office/drawing/2014/main" id="{B4D5B75B-274E-994B-B768-CAAFF3CC0506}"/>
                </a:ext>
              </a:extLst>
            </p:cNvPr>
            <p:cNvSpPr txBox="1"/>
            <p:nvPr/>
          </p:nvSpPr>
          <p:spPr>
            <a:xfrm>
              <a:off x="6994660" y="509289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1 1 1 1 0</a:t>
              </a:r>
            </a:p>
          </p:txBody>
        </p:sp>
        <p:cxnSp>
          <p:nvCxnSpPr>
            <p:cNvPr id="54" name="Straight Connector 53">
              <a:extLst>
                <a:ext uri="{FF2B5EF4-FFF2-40B4-BE49-F238E27FC236}">
                  <a16:creationId xmlns:a16="http://schemas.microsoft.com/office/drawing/2014/main" id="{F153A1B6-BE52-3A4D-8CDE-7C98D4727C7E}"/>
                </a:ext>
              </a:extLst>
            </p:cNvPr>
            <p:cNvCxnSpPr/>
            <p:nvPr/>
          </p:nvCxnSpPr>
          <p:spPr>
            <a:xfrm>
              <a:off x="7081235" y="5722156"/>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F6AD3BF-7B3D-5B44-8D09-3017B18E8082}"/>
                </a:ext>
              </a:extLst>
            </p:cNvPr>
            <p:cNvCxnSpPr>
              <a:cxnSpLocks/>
            </p:cNvCxnSpPr>
            <p:nvPr/>
          </p:nvCxnSpPr>
          <p:spPr>
            <a:xfrm rot="16200000">
              <a:off x="7428508" y="5424851"/>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 name="TextBox 81">
            <a:extLst>
              <a:ext uri="{FF2B5EF4-FFF2-40B4-BE49-F238E27FC236}">
                <a16:creationId xmlns:a16="http://schemas.microsoft.com/office/drawing/2014/main" id="{A1B2F7C9-BA8F-734E-AE49-FE038EB1EE2D}"/>
              </a:ext>
            </a:extLst>
          </p:cNvPr>
          <p:cNvSpPr txBox="1"/>
          <p:nvPr/>
        </p:nvSpPr>
        <p:spPr>
          <a:xfrm>
            <a:off x="7917960" y="481015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0" name="TextBox 89">
            <a:extLst>
              <a:ext uri="{FF2B5EF4-FFF2-40B4-BE49-F238E27FC236}">
                <a16:creationId xmlns:a16="http://schemas.microsoft.com/office/drawing/2014/main" id="{D121A369-07B3-9847-8A6A-A16A48324B3B}"/>
              </a:ext>
            </a:extLst>
          </p:cNvPr>
          <p:cNvSpPr txBox="1"/>
          <p:nvPr/>
        </p:nvSpPr>
        <p:spPr>
          <a:xfrm>
            <a:off x="7913410" y="509561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93" name="TextBox 92">
            <a:extLst>
              <a:ext uri="{FF2B5EF4-FFF2-40B4-BE49-F238E27FC236}">
                <a16:creationId xmlns:a16="http://schemas.microsoft.com/office/drawing/2014/main" id="{F163229F-F15C-4A48-A59E-D1181FDA985E}"/>
              </a:ext>
            </a:extLst>
          </p:cNvPr>
          <p:cNvSpPr txBox="1"/>
          <p:nvPr/>
        </p:nvSpPr>
        <p:spPr>
          <a:xfrm>
            <a:off x="7913410" y="537880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8" name="TextBox 97">
            <a:extLst>
              <a:ext uri="{FF2B5EF4-FFF2-40B4-BE49-F238E27FC236}">
                <a16:creationId xmlns:a16="http://schemas.microsoft.com/office/drawing/2014/main" id="{B102871F-98D3-C94B-9B9D-9EDFBD1DA591}"/>
              </a:ext>
            </a:extLst>
          </p:cNvPr>
          <p:cNvSpPr txBox="1"/>
          <p:nvPr/>
        </p:nvSpPr>
        <p:spPr>
          <a:xfrm>
            <a:off x="7919097" y="566427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76" name="TextBox 75">
            <a:extLst>
              <a:ext uri="{FF2B5EF4-FFF2-40B4-BE49-F238E27FC236}">
                <a16:creationId xmlns:a16="http://schemas.microsoft.com/office/drawing/2014/main" id="{64EFFD78-C794-F24E-BE55-B812FA8E6373}"/>
              </a:ext>
            </a:extLst>
          </p:cNvPr>
          <p:cNvSpPr txBox="1"/>
          <p:nvPr/>
        </p:nvSpPr>
        <p:spPr>
          <a:xfrm>
            <a:off x="5884529" y="4804713"/>
            <a:ext cx="110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 errors:</a:t>
            </a:r>
          </a:p>
        </p:txBody>
      </p:sp>
      <p:grpSp>
        <p:nvGrpSpPr>
          <p:cNvPr id="10" name="Group 9">
            <a:extLst>
              <a:ext uri="{FF2B5EF4-FFF2-40B4-BE49-F238E27FC236}">
                <a16:creationId xmlns:a16="http://schemas.microsoft.com/office/drawing/2014/main" id="{9EF81C9D-B95D-2C44-BE40-11AABF659EE6}"/>
              </a:ext>
            </a:extLst>
          </p:cNvPr>
          <p:cNvGrpSpPr/>
          <p:nvPr/>
        </p:nvGrpSpPr>
        <p:grpSpPr>
          <a:xfrm>
            <a:off x="9880003" y="5062723"/>
            <a:ext cx="1778682" cy="359137"/>
            <a:chOff x="9880003" y="5062723"/>
            <a:chExt cx="1778682" cy="359137"/>
          </a:xfrm>
        </p:grpSpPr>
        <p:sp>
          <p:nvSpPr>
            <p:cNvPr id="150" name="TextBox 149">
              <a:extLst>
                <a:ext uri="{FF2B5EF4-FFF2-40B4-BE49-F238E27FC236}">
                  <a16:creationId xmlns:a16="http://schemas.microsoft.com/office/drawing/2014/main" id="{173E8487-5115-ED45-91CD-12473E6CE35C}"/>
                </a:ext>
              </a:extLst>
            </p:cNvPr>
            <p:cNvSpPr txBox="1"/>
            <p:nvPr/>
          </p:nvSpPr>
          <p:spPr>
            <a:xfrm>
              <a:off x="11111740" y="5062723"/>
              <a:ext cx="546945" cy="359137"/>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83" name="Straight Arrow Connector 82">
              <a:extLst>
                <a:ext uri="{FF2B5EF4-FFF2-40B4-BE49-F238E27FC236}">
                  <a16:creationId xmlns:a16="http://schemas.microsoft.com/office/drawing/2014/main" id="{6D1057B9-5603-6B48-B071-08FE0B7172F9}"/>
                </a:ext>
              </a:extLst>
            </p:cNvPr>
            <p:cNvCxnSpPr>
              <a:stCxn id="145" idx="1"/>
            </p:cNvCxnSpPr>
            <p:nvPr/>
          </p:nvCxnSpPr>
          <p:spPr>
            <a:xfrm flipV="1">
              <a:off x="9880003" y="5232612"/>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C47093EA-088C-E94A-9077-958AC4C824B7}"/>
              </a:ext>
            </a:extLst>
          </p:cNvPr>
          <p:cNvGrpSpPr/>
          <p:nvPr/>
        </p:nvGrpSpPr>
        <p:grpSpPr>
          <a:xfrm>
            <a:off x="9930014" y="4772156"/>
            <a:ext cx="546945" cy="1621566"/>
            <a:chOff x="9930014" y="4772156"/>
            <a:chExt cx="546945" cy="1621566"/>
          </a:xfrm>
        </p:grpSpPr>
        <p:sp>
          <p:nvSpPr>
            <p:cNvPr id="143" name="TextBox 142">
              <a:extLst>
                <a:ext uri="{FF2B5EF4-FFF2-40B4-BE49-F238E27FC236}">
                  <a16:creationId xmlns:a16="http://schemas.microsoft.com/office/drawing/2014/main" id="{234B127E-41D4-8C49-8FF0-07C5874E8EF9}"/>
                </a:ext>
              </a:extLst>
            </p:cNvPr>
            <p:cNvSpPr txBox="1"/>
            <p:nvPr/>
          </p:nvSpPr>
          <p:spPr>
            <a:xfrm>
              <a:off x="9930014" y="6034585"/>
              <a:ext cx="546945" cy="359137"/>
            </a:xfrm>
            <a:prstGeom prst="rect">
              <a:avLst/>
            </a:prstGeom>
            <a:noFill/>
          </p:spPr>
          <p:txBody>
            <a:bodyPr wrap="non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149" name="Straight Arrow Connector 148">
              <a:extLst>
                <a:ext uri="{FF2B5EF4-FFF2-40B4-BE49-F238E27FC236}">
                  <a16:creationId xmlns:a16="http://schemas.microsoft.com/office/drawing/2014/main" id="{CCC6F7F0-B384-914D-A818-618271BAAA48}"/>
                </a:ext>
              </a:extLst>
            </p:cNvPr>
            <p:cNvCxnSpPr>
              <a:cxnSpLocks/>
            </p:cNvCxnSpPr>
            <p:nvPr/>
          </p:nvCxnSpPr>
          <p:spPr>
            <a:xfrm rot="5400000" flipV="1">
              <a:off x="9551132" y="5419989"/>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653C287F-C7E3-0347-8FC0-F420618EE025}"/>
              </a:ext>
            </a:extLst>
          </p:cNvPr>
          <p:cNvGrpSpPr/>
          <p:nvPr/>
        </p:nvGrpSpPr>
        <p:grpSpPr>
          <a:xfrm>
            <a:off x="8346385" y="4773947"/>
            <a:ext cx="2744420" cy="1243263"/>
            <a:chOff x="8346385" y="4773947"/>
            <a:chExt cx="2744420" cy="1243263"/>
          </a:xfrm>
        </p:grpSpPr>
        <p:grpSp>
          <p:nvGrpSpPr>
            <p:cNvPr id="12" name="Group 11">
              <a:extLst>
                <a:ext uri="{FF2B5EF4-FFF2-40B4-BE49-F238E27FC236}">
                  <a16:creationId xmlns:a16="http://schemas.microsoft.com/office/drawing/2014/main" id="{D4505FCD-484D-0344-B9C0-4C24ED7C7920}"/>
                </a:ext>
              </a:extLst>
            </p:cNvPr>
            <p:cNvGrpSpPr/>
            <p:nvPr/>
          </p:nvGrpSpPr>
          <p:grpSpPr>
            <a:xfrm>
              <a:off x="9873379" y="4773947"/>
              <a:ext cx="1217426" cy="1214161"/>
              <a:chOff x="9873379" y="4773947"/>
              <a:chExt cx="1217426" cy="1214161"/>
            </a:xfrm>
          </p:grpSpPr>
          <p:sp>
            <p:nvSpPr>
              <p:cNvPr id="141" name="TextBox 140">
                <a:extLst>
                  <a:ext uri="{FF2B5EF4-FFF2-40B4-BE49-F238E27FC236}">
                    <a16:creationId xmlns:a16="http://schemas.microsoft.com/office/drawing/2014/main" id="{B89F2045-70A1-F94B-8859-95531C4604F9}"/>
                  </a:ext>
                </a:extLst>
              </p:cNvPr>
              <p:cNvSpPr txBox="1"/>
              <p:nvPr/>
            </p:nvSpPr>
            <p:spPr>
              <a:xfrm>
                <a:off x="9873379" y="5327119"/>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0 1 1 1 0  1</a:t>
                </a:r>
              </a:p>
            </p:txBody>
          </p:sp>
          <p:grpSp>
            <p:nvGrpSpPr>
              <p:cNvPr id="142" name="Group 141">
                <a:extLst>
                  <a:ext uri="{FF2B5EF4-FFF2-40B4-BE49-F238E27FC236}">
                    <a16:creationId xmlns:a16="http://schemas.microsoft.com/office/drawing/2014/main" id="{AC319AFE-17A7-2B4C-8668-7FE48598E0BE}"/>
                  </a:ext>
                </a:extLst>
              </p:cNvPr>
              <p:cNvGrpSpPr/>
              <p:nvPr/>
            </p:nvGrpSpPr>
            <p:grpSpPr>
              <a:xfrm>
                <a:off x="9880003" y="4773947"/>
                <a:ext cx="1210802" cy="1214161"/>
                <a:chOff x="6394173" y="4840358"/>
                <a:chExt cx="1210802" cy="1214161"/>
              </a:xfrm>
            </p:grpSpPr>
            <p:sp>
              <p:nvSpPr>
                <p:cNvPr id="144" name="TextBox 143">
                  <a:extLst>
                    <a:ext uri="{FF2B5EF4-FFF2-40B4-BE49-F238E27FC236}">
                      <a16:creationId xmlns:a16="http://schemas.microsoft.com/office/drawing/2014/main" id="{B0E8F038-35AD-0946-9AF8-3B82D62EFAD1}"/>
                    </a:ext>
                  </a:extLst>
                </p:cNvPr>
                <p:cNvSpPr txBox="1"/>
                <p:nvPr/>
              </p:nvSpPr>
              <p:spPr>
                <a:xfrm>
                  <a:off x="6400799" y="484035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1 0 1 0 1  1</a:t>
                  </a:r>
                </a:p>
              </p:txBody>
            </p:sp>
            <p:sp>
              <p:nvSpPr>
                <p:cNvPr id="145" name="TextBox 144">
                  <a:extLst>
                    <a:ext uri="{FF2B5EF4-FFF2-40B4-BE49-F238E27FC236}">
                      <a16:creationId xmlns:a16="http://schemas.microsoft.com/office/drawing/2014/main" id="{1B46CC5B-41FC-3046-A483-F2909BFB7D31}"/>
                    </a:ext>
                  </a:extLst>
                </p:cNvPr>
                <p:cNvSpPr txBox="1"/>
                <p:nvPr/>
              </p:nvSpPr>
              <p:spPr>
                <a:xfrm>
                  <a:off x="6394173" y="512196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mn-cs"/>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1 1 0  0</a:t>
                  </a:r>
                </a:p>
              </p:txBody>
            </p:sp>
            <p:sp>
              <p:nvSpPr>
                <p:cNvPr id="146" name="TextBox 145">
                  <a:extLst>
                    <a:ext uri="{FF2B5EF4-FFF2-40B4-BE49-F238E27FC236}">
                      <a16:creationId xmlns:a16="http://schemas.microsoft.com/office/drawing/2014/main" id="{46418A9F-75BF-B047-85AA-68BAE639890F}"/>
                    </a:ext>
                  </a:extLst>
                </p:cNvPr>
                <p:cNvSpPr txBox="1"/>
                <p:nvPr/>
              </p:nvSpPr>
              <p:spPr>
                <a:xfrm>
                  <a:off x="6395912" y="5685187"/>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0 1 0 1  0</a:t>
                  </a:r>
                </a:p>
              </p:txBody>
            </p:sp>
            <p:cxnSp>
              <p:nvCxnSpPr>
                <p:cNvPr id="147" name="Straight Connector 146">
                  <a:extLst>
                    <a:ext uri="{FF2B5EF4-FFF2-40B4-BE49-F238E27FC236}">
                      <a16:creationId xmlns:a16="http://schemas.microsoft.com/office/drawing/2014/main" id="{A7665A79-628F-EF47-A9DA-75CCD8B6F9D1}"/>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06629B4-5BDA-B443-9A30-123782498104}"/>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5" name="TextBox 94">
              <a:extLst>
                <a:ext uri="{FF2B5EF4-FFF2-40B4-BE49-F238E27FC236}">
                  <a16:creationId xmlns:a16="http://schemas.microsoft.com/office/drawing/2014/main" id="{2248BD76-7CB1-F24E-9D14-EBFA827837AC}"/>
                </a:ext>
              </a:extLst>
            </p:cNvPr>
            <p:cNvSpPr txBox="1"/>
            <p:nvPr/>
          </p:nvSpPr>
          <p:spPr>
            <a:xfrm>
              <a:off x="8346385" y="4811367"/>
              <a:ext cx="1411353" cy="1205843"/>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detected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and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correctable</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single-bit</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p>
          </p:txBody>
        </p:sp>
      </p:grpSp>
      <p:sp>
        <p:nvSpPr>
          <p:cNvPr id="96" name="TextBox 95">
            <a:extLst>
              <a:ext uri="{FF2B5EF4-FFF2-40B4-BE49-F238E27FC236}">
                <a16:creationId xmlns:a16="http://schemas.microsoft.com/office/drawing/2014/main" id="{D901A173-DAE6-384F-9E84-A6924D058027}"/>
              </a:ext>
            </a:extLst>
          </p:cNvPr>
          <p:cNvSpPr txBox="1"/>
          <p:nvPr/>
        </p:nvSpPr>
        <p:spPr>
          <a:xfrm>
            <a:off x="1176958" y="3591520"/>
            <a:ext cx="3585542" cy="5909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A8"/>
                </a:solidFill>
                <a:effectLst/>
                <a:uLnTx/>
                <a:uFillTx/>
                <a:latin typeface="Calibri" panose="020F0502020204030204"/>
                <a:ea typeface="+mn-ea"/>
                <a:cs typeface="+mn-cs"/>
              </a:rPr>
              <a:t>Even/odd parity: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set parity bit so there is an even/odd number of 1’s</a:t>
            </a:r>
          </a:p>
        </p:txBody>
      </p:sp>
      <p:sp>
        <p:nvSpPr>
          <p:cNvPr id="151" name="TextBox 1">
            <a:extLst>
              <a:ext uri="{FF2B5EF4-FFF2-40B4-BE49-F238E27FC236}">
                <a16:creationId xmlns:a16="http://schemas.microsoft.com/office/drawing/2014/main" id="{676B03FA-F97E-8D4F-A163-CA316F4C507A}"/>
              </a:ext>
            </a:extLst>
          </p:cNvPr>
          <p:cNvSpPr txBox="1">
            <a:spLocks noChangeArrowheads="1"/>
          </p:cNvSpPr>
          <p:nvPr/>
        </p:nvSpPr>
        <p:spPr bwMode="auto">
          <a:xfrm>
            <a:off x="435076" y="6389262"/>
            <a:ext cx="94518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Check out the online interactive exercises for more examples: </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hlinkClick r:id="rId2"/>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hlinkClick r:id="rId2"/>
              </a:rPr>
              <a:t>ttp://gaia.cs.umass.edu/kurose_ross/interactive/</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pic>
        <p:nvPicPr>
          <p:cNvPr id="7" name="Picture 6" descr="Icon&#10;&#10;Description automatically generated">
            <a:extLst>
              <a:ext uri="{FF2B5EF4-FFF2-40B4-BE49-F238E27FC236}">
                <a16:creationId xmlns:a16="http://schemas.microsoft.com/office/drawing/2014/main" id="{039CE01A-F391-604A-89C2-2F82DDE7EDEF}"/>
              </a:ext>
            </a:extLst>
          </p:cNvPr>
          <p:cNvPicPr>
            <a:picLocks noChangeAspect="1"/>
          </p:cNvPicPr>
          <p:nvPr/>
        </p:nvPicPr>
        <p:blipFill>
          <a:blip r:embed="rId3"/>
          <a:stretch>
            <a:fillRect/>
          </a:stretch>
        </p:blipFill>
        <p:spPr>
          <a:xfrm>
            <a:off x="4762500" y="293370"/>
            <a:ext cx="2258290" cy="1987295"/>
          </a:xfrm>
          <a:prstGeom prst="rect">
            <a:avLst/>
          </a:prstGeom>
        </p:spPr>
      </p:pic>
      <p:sp>
        <p:nvSpPr>
          <p:cNvPr id="78" name="TextBox 77">
            <a:extLst>
              <a:ext uri="{FF2B5EF4-FFF2-40B4-BE49-F238E27FC236}">
                <a16:creationId xmlns:a16="http://schemas.microsoft.com/office/drawing/2014/main" id="{7BC89C6F-5DA4-294F-83CF-68C618AD67A3}"/>
              </a:ext>
            </a:extLst>
          </p:cNvPr>
          <p:cNvSpPr txBox="1"/>
          <p:nvPr/>
        </p:nvSpPr>
        <p:spPr>
          <a:xfrm>
            <a:off x="872158" y="4277320"/>
            <a:ext cx="4557092" cy="20867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2400" dirty="0">
                <a:solidFill>
                  <a:srgbClr val="0000A8"/>
                </a:solidFill>
                <a:latin typeface="Calibri" panose="020F0502020204030204"/>
              </a:rPr>
              <a:t>At r</a:t>
            </a:r>
            <a:r>
              <a:rPr kumimoji="0" lang="en-US" sz="2400" b="0" i="0" u="none" strike="noStrike" kern="1200" cap="none" spc="0" normalizeH="0" baseline="0" noProof="0" dirty="0" err="1">
                <a:ln>
                  <a:noFill/>
                </a:ln>
                <a:solidFill>
                  <a:srgbClr val="0000A8"/>
                </a:solidFill>
                <a:effectLst/>
                <a:uLnTx/>
                <a:uFillTx/>
                <a:latin typeface="Calibri" panose="020F0502020204030204"/>
              </a:rPr>
              <a:t>eceiver</a:t>
            </a:r>
            <a:r>
              <a:rPr kumimoji="0" lang="en-US" sz="2400" b="0" i="0" u="none" strike="noStrike" kern="1200" cap="none" spc="0" normalizeH="0" baseline="0" noProof="0" dirty="0">
                <a:ln>
                  <a:noFill/>
                </a:ln>
                <a:solidFill>
                  <a:srgbClr val="0000A8"/>
                </a:solidFill>
                <a:effectLst/>
                <a:uLnTx/>
                <a:uFillTx/>
                <a:latin typeface="Calibri" panose="020F0502020204030204"/>
              </a:rPr>
              <a:t>:</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rPr>
              <a:t>compute parity of </a:t>
            </a:r>
            <a:r>
              <a:rPr kumimoji="0" lang="en-US" sz="2400" b="0" i="1" u="none" strike="noStrike" kern="1200" cap="none" spc="0" normalizeH="0" baseline="0" noProof="0" dirty="0">
                <a:ln>
                  <a:noFill/>
                </a:ln>
                <a:solidFill>
                  <a:prstClr val="black"/>
                </a:solidFill>
                <a:effectLst/>
                <a:uLnTx/>
                <a:uFillTx/>
                <a:latin typeface="Calibri" panose="020F0502020204030204"/>
              </a:rPr>
              <a:t>d</a:t>
            </a:r>
            <a:r>
              <a:rPr kumimoji="0" lang="en-US" sz="2400" b="0" i="0" u="none" strike="noStrike" kern="1200" cap="none" spc="0" normalizeH="0" baseline="0" noProof="0" dirty="0">
                <a:ln>
                  <a:noFill/>
                </a:ln>
                <a:solidFill>
                  <a:prstClr val="black"/>
                </a:solidFill>
                <a:effectLst/>
                <a:uLnTx/>
                <a:uFillTx/>
                <a:latin typeface="Calibri" panose="020F0502020204030204"/>
              </a:rPr>
              <a:t> received bits</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lang="en-US" sz="2400" dirty="0">
                <a:solidFill>
                  <a:prstClr val="black"/>
                </a:solidFill>
                <a:latin typeface="Calibri" panose="020F0502020204030204"/>
              </a:rPr>
              <a:t>compare with received parity bit – if different than error detected</a:t>
            </a:r>
            <a:endParaRPr kumimoji="0" lang="en-US" sz="24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ndParaRPr>
          </a:p>
        </p:txBody>
      </p:sp>
    </p:spTree>
    <p:extLst>
      <p:ext uri="{BB962C8B-B14F-4D97-AF65-F5344CB8AC3E}">
        <p14:creationId xmlns:p14="http://schemas.microsoft.com/office/powerpoint/2010/main" val="74214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dissolv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
                                        </p:tgtEl>
                                        <p:attrNameLst>
                                          <p:attrName>style.visibility</p:attrName>
                                        </p:attrNameLst>
                                      </p:cBhvr>
                                      <p:to>
                                        <p:strVal val="visible"/>
                                      </p:to>
                                    </p:set>
                                    <p:animEffect transition="in" filter="dissolve">
                                      <p:cBhvr>
                                        <p:cTn id="12" dur="500"/>
                                        <p:tgtEl>
                                          <p:spTgt spid="77"/>
                                        </p:tgtEl>
                                      </p:cBhvr>
                                    </p:animEffect>
                                  </p:childTnLst>
                                </p:cTn>
                              </p:par>
                              <p:par>
                                <p:cTn id="13" presetID="9"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ssolve">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dissolve">
                                      <p:cBhvr>
                                        <p:cTn id="25" dur="500"/>
                                        <p:tgtEl>
                                          <p:spTgt spid="76"/>
                                        </p:tgtEl>
                                      </p:cBhvr>
                                    </p:animEffect>
                                  </p:childTnLst>
                                </p:cTn>
                              </p:par>
                              <p:par>
                                <p:cTn id="26" presetID="9" presetClass="entr" presetSubtype="0"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2"/>
                                        </p:tgtEl>
                                        <p:attrNameLst>
                                          <p:attrName>style.visibility</p:attrName>
                                        </p:attrNameLst>
                                      </p:cBhvr>
                                      <p:to>
                                        <p:strVal val="visible"/>
                                      </p:to>
                                    </p:set>
                                    <p:animEffect transition="in" filter="dissolve">
                                      <p:cBhvr>
                                        <p:cTn id="33" dur="500"/>
                                        <p:tgtEl>
                                          <p:spTgt spid="8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dissolve">
                                      <p:cBhvr>
                                        <p:cTn id="38" dur="500"/>
                                        <p:tgtEl>
                                          <p:spTgt spid="90"/>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93"/>
                                        </p:tgtEl>
                                        <p:attrNameLst>
                                          <p:attrName>style.visibility</p:attrName>
                                        </p:attrNameLst>
                                      </p:cBhvr>
                                      <p:to>
                                        <p:strVal val="visible"/>
                                      </p:to>
                                    </p:set>
                                    <p:animEffect transition="in" filter="dissolve">
                                      <p:cBhvr>
                                        <p:cTn id="43" dur="500"/>
                                        <p:tgtEl>
                                          <p:spTgt spid="9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138"/>
                                        </p:tgtEl>
                                        <p:attrNameLst>
                                          <p:attrName>style.visibility</p:attrName>
                                        </p:attrNameLst>
                                      </p:cBhvr>
                                      <p:to>
                                        <p:strVal val="visible"/>
                                      </p:to>
                                    </p:set>
                                    <p:animEffect transition="in" filter="wipe(up)">
                                      <p:cBhvr>
                                        <p:cTn id="48" dur="2000"/>
                                        <p:tgtEl>
                                          <p:spTgt spid="138"/>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98"/>
                                        </p:tgtEl>
                                        <p:attrNameLst>
                                          <p:attrName>style.visibility</p:attrName>
                                        </p:attrNameLst>
                                      </p:cBhvr>
                                      <p:to>
                                        <p:strVal val="visible"/>
                                      </p:to>
                                    </p:set>
                                    <p:animEffect transition="in" filter="dissolve">
                                      <p:cBhvr>
                                        <p:cTn id="53" dur="500"/>
                                        <p:tgtEl>
                                          <p:spTgt spid="98"/>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dissolve">
                                      <p:cBhvr>
                                        <p:cTn id="58" dur="500"/>
                                        <p:tgtEl>
                                          <p:spTgt spid="1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wipe(left)">
                                      <p:cBhvr>
                                        <p:cTn id="63" dur="1000"/>
                                        <p:tgtEl>
                                          <p:spTgt spid="10"/>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nodeType="click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1000"/>
                                        <p:tgtEl>
                                          <p:spTgt spid="11"/>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151"/>
                                        </p:tgtEl>
                                        <p:attrNameLst>
                                          <p:attrName>style.visibility</p:attrName>
                                        </p:attrNameLst>
                                      </p:cBhvr>
                                      <p:to>
                                        <p:strVal val="visible"/>
                                      </p:to>
                                    </p:set>
                                    <p:animEffect transition="in" filter="dissolve">
                                      <p:cBhvr>
                                        <p:cTn id="73"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38" grpId="0"/>
      <p:bldP spid="82" grpId="0"/>
      <p:bldP spid="90" grpId="0"/>
      <p:bldP spid="93" grpId="0"/>
      <p:bldP spid="98" grpId="0"/>
      <p:bldP spid="76" grpId="0"/>
      <p:bldP spid="151" grpId="0"/>
      <p:bldP spid="7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t>
            </a:r>
            <a:r>
              <a:rPr lang="en-US" sz="2800" dirty="0"/>
              <a:t>(review, see section 3.3)</a:t>
            </a:r>
            <a:endParaRPr lang="en-US" sz="4400" dirty="0"/>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Goal</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5">
            <a:extLst>
              <a:ext uri="{FF2B5EF4-FFF2-40B4-BE49-F238E27FC236}">
                <a16:creationId xmlns:a16="http://schemas.microsoft.com/office/drawing/2014/main" id="{8DA99A3E-8280-22D2-60CD-30437B0E98DF}"/>
              </a:ext>
            </a:extLst>
          </p:cNvPr>
          <p:cNvSpPr>
            <a:spLocks noGrp="1"/>
          </p:cNvSpPr>
          <p:nvPr>
            <p:ph type="sldNum" sz="quarter" idx="4"/>
          </p:nvPr>
        </p:nvSpPr>
        <p:spPr/>
        <p:txBody>
          <a:bodyPr/>
          <a:lstStyle/>
          <a:p>
            <a:r>
              <a:rPr lang="en-US" dirty="0"/>
              <a:t>Link Layer </a:t>
            </a:r>
            <a:fld id="{C4204591-24BD-A542-B9D5-F8D8A88D2FEE}" type="slidenum">
              <a:rPr lang="en-US" smtClean="0"/>
              <a:pPr/>
              <a:t>15</a:t>
            </a:fld>
            <a:endParaRPr lang="en-US" dirty="0"/>
          </a:p>
        </p:txBody>
      </p:sp>
    </p:spTree>
    <p:extLst>
      <p:ext uri="{BB962C8B-B14F-4D97-AF65-F5344CB8AC3E}">
        <p14:creationId xmlns:p14="http://schemas.microsoft.com/office/powerpoint/2010/main" val="4331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830820" y="1239611"/>
            <a:ext cx="10632309" cy="15300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powerful error-detection coding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think of these as a binary number)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 pattern (generator), of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specified in CRC standard)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3">
            <a:extLst>
              <a:ext uri="{FF2B5EF4-FFF2-40B4-BE49-F238E27FC236}">
                <a16:creationId xmlns:a16="http://schemas.microsoft.com/office/drawing/2014/main" id="{E85D3352-49EB-A34F-8ADF-7171A325499F}"/>
              </a:ext>
            </a:extLst>
          </p:cNvPr>
          <p:cNvSpPr txBox="1">
            <a:spLocks noChangeArrowheads="1"/>
          </p:cNvSpPr>
          <p:nvPr/>
        </p:nvSpPr>
        <p:spPr>
          <a:xfrm>
            <a:off x="850698" y="4665031"/>
            <a:ext cx="11036502" cy="186829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1" strike="noStrike" kern="1200" cap="none" spc="0" normalizeH="0" baseline="0" noProof="0" dirty="0">
                <a:ln>
                  <a:noFill/>
                </a:ln>
                <a:solidFill>
                  <a:srgbClr val="0000A8"/>
                </a:solidFill>
                <a:effectLst/>
                <a:uLnTx/>
                <a:uFillTx/>
                <a:latin typeface="Calibri" panose="020F0502020204030204"/>
                <a:ea typeface="+mn-ea"/>
                <a:cs typeface="+mn-cs"/>
              </a:rPr>
              <a:t>sender: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CRC bits,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such that &lt;D,R&gt;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exactly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divisible by G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(mod 2)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knows G, divides &lt;D,R&gt; by G.  If non-zero remainder: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detect all burst errors less than r+1 bits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widely used in practice (Ethernet, 802.11 WiFi)</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FCE5A70A-21CD-7941-AAFD-93513551C59A}"/>
              </a:ext>
            </a:extLst>
          </p:cNvPr>
          <p:cNvGrpSpPr/>
          <p:nvPr/>
        </p:nvGrpSpPr>
        <p:grpSpPr>
          <a:xfrm>
            <a:off x="3954671" y="3976601"/>
            <a:ext cx="6922203" cy="492873"/>
            <a:chOff x="3954671" y="3889513"/>
            <a:chExt cx="6922203" cy="492873"/>
          </a:xfrm>
        </p:grpSpPr>
        <p:grpSp>
          <p:nvGrpSpPr>
            <p:cNvPr id="25" name="Group 24">
              <a:extLst>
                <a:ext uri="{FF2B5EF4-FFF2-40B4-BE49-F238E27FC236}">
                  <a16:creationId xmlns:a16="http://schemas.microsoft.com/office/drawing/2014/main" id="{BD5FE7C0-449C-C24C-94F1-976D8F7F07BD}"/>
                </a:ext>
              </a:extLst>
            </p:cNvPr>
            <p:cNvGrpSpPr/>
            <p:nvPr/>
          </p:nvGrpSpPr>
          <p:grpSpPr>
            <a:xfrm>
              <a:off x="3954671" y="3896138"/>
              <a:ext cx="2934586" cy="486248"/>
              <a:chOff x="8759687" y="3087756"/>
              <a:chExt cx="2934586" cy="486248"/>
            </a:xfrm>
          </p:grpSpPr>
          <p:sp>
            <p:nvSpPr>
              <p:cNvPr id="10" name="TextBox 9">
                <a:extLst>
                  <a:ext uri="{FF2B5EF4-FFF2-40B4-BE49-F238E27FC236}">
                    <a16:creationId xmlns:a16="http://schemas.microsoft.com/office/drawing/2014/main" id="{882DC7EC-5CAB-E046-AF27-F4F1BE4C8967}"/>
                  </a:ext>
                </a:extLst>
              </p:cNvPr>
              <p:cNvSpPr txBox="1"/>
              <p:nvPr/>
            </p:nvSpPr>
            <p:spPr>
              <a:xfrm>
                <a:off x="8759687" y="3087756"/>
                <a:ext cx="29345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&lt;D,R&gt; = D  2</a:t>
                </a:r>
                <a:r>
                  <a:rPr kumimoji="0" lang="en-US" sz="24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XOR  R  </a:t>
                </a:r>
              </a:p>
            </p:txBody>
          </p:sp>
          <p:sp>
            <p:nvSpPr>
              <p:cNvPr id="295" name="TextBox 294">
                <a:extLst>
                  <a:ext uri="{FF2B5EF4-FFF2-40B4-BE49-F238E27FC236}">
                    <a16:creationId xmlns:a16="http://schemas.microsoft.com/office/drawing/2014/main" id="{5679D954-E2CF-FE4F-B7E7-75DBBBD56E8B}"/>
                  </a:ext>
                </a:extLst>
              </p:cNvPr>
              <p:cNvSpPr txBox="1"/>
              <p:nvPr/>
            </p:nvSpPr>
            <p:spPr>
              <a:xfrm>
                <a:off x="9972262" y="3173894"/>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296" name="TextBox 295">
              <a:extLst>
                <a:ext uri="{FF2B5EF4-FFF2-40B4-BE49-F238E27FC236}">
                  <a16:creationId xmlns:a16="http://schemas.microsoft.com/office/drawing/2014/main" id="{D334B737-73F4-0C4A-860A-265D4A3D7E47}"/>
                </a:ext>
              </a:extLst>
            </p:cNvPr>
            <p:cNvSpPr txBox="1"/>
            <p:nvPr/>
          </p:nvSpPr>
          <p:spPr>
            <a:xfrm>
              <a:off x="7997688" y="3889513"/>
              <a:ext cx="28791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formula for these bits</a:t>
              </a:r>
            </a:p>
          </p:txBody>
        </p:sp>
        <p:cxnSp>
          <p:nvCxnSpPr>
            <p:cNvPr id="30" name="Straight Connector 29">
              <a:extLst>
                <a:ext uri="{FF2B5EF4-FFF2-40B4-BE49-F238E27FC236}">
                  <a16:creationId xmlns:a16="http://schemas.microsoft.com/office/drawing/2014/main" id="{B13443DA-FCD3-914F-8EC2-A5BA2DA70B77}"/>
                </a:ext>
              </a:extLst>
            </p:cNvPr>
            <p:cNvCxnSpPr/>
            <p:nvPr/>
          </p:nvCxnSpPr>
          <p:spPr>
            <a:xfrm>
              <a:off x="6811619" y="4134678"/>
              <a:ext cx="1192695"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260FD657-AC1B-3B4B-9C86-1AB0D8168AC3}"/>
              </a:ext>
            </a:extLst>
          </p:cNvPr>
          <p:cNvGrpSpPr/>
          <p:nvPr/>
        </p:nvGrpSpPr>
        <p:grpSpPr>
          <a:xfrm>
            <a:off x="4243245" y="2703295"/>
            <a:ext cx="5398249" cy="1251267"/>
            <a:chOff x="4243245" y="2616207"/>
            <a:chExt cx="5398249" cy="1251267"/>
          </a:xfrm>
        </p:grpSpPr>
        <p:grpSp>
          <p:nvGrpSpPr>
            <p:cNvPr id="5" name="Group 4">
              <a:extLst>
                <a:ext uri="{FF2B5EF4-FFF2-40B4-BE49-F238E27FC236}">
                  <a16:creationId xmlns:a16="http://schemas.microsoft.com/office/drawing/2014/main" id="{79E989F3-EA4C-7E47-801E-2273E78A0D67}"/>
                </a:ext>
              </a:extLst>
            </p:cNvPr>
            <p:cNvGrpSpPr/>
            <p:nvPr/>
          </p:nvGrpSpPr>
          <p:grpSpPr>
            <a:xfrm>
              <a:off x="4243245" y="2616207"/>
              <a:ext cx="2355189" cy="1227215"/>
              <a:chOff x="2334932" y="2576450"/>
              <a:chExt cx="2355189" cy="1227215"/>
            </a:xfrm>
          </p:grpSpPr>
          <p:grpSp>
            <p:nvGrpSpPr>
              <p:cNvPr id="263" name="Group 262">
                <a:extLst>
                  <a:ext uri="{FF2B5EF4-FFF2-40B4-BE49-F238E27FC236}">
                    <a16:creationId xmlns:a16="http://schemas.microsoft.com/office/drawing/2014/main" id="{29C4AA4F-9EB8-1848-8793-F6CDF1CD0D68}"/>
                  </a:ext>
                </a:extLst>
              </p:cNvPr>
              <p:cNvGrpSpPr/>
              <p:nvPr/>
            </p:nvGrpSpPr>
            <p:grpSpPr>
              <a:xfrm>
                <a:off x="3933425" y="2576450"/>
                <a:ext cx="756696" cy="799572"/>
                <a:chOff x="2800064" y="3959628"/>
                <a:chExt cx="756696" cy="799572"/>
              </a:xfrm>
            </p:grpSpPr>
            <p:cxnSp>
              <p:nvCxnSpPr>
                <p:cNvPr id="264" name="Straight Arrow Connector 263">
                  <a:extLst>
                    <a:ext uri="{FF2B5EF4-FFF2-40B4-BE49-F238E27FC236}">
                      <a16:creationId xmlns:a16="http://schemas.microsoft.com/office/drawing/2014/main" id="{E3F5CF1B-09D1-CC47-B116-7240726371D9}"/>
                    </a:ext>
                  </a:extLst>
                </p:cNvPr>
                <p:cNvCxnSpPr>
                  <a:cxnSpLocks/>
                </p:cNvCxnSpPr>
                <p:nvPr/>
              </p:nvCxnSpPr>
              <p:spPr>
                <a:xfrm>
                  <a:off x="2835252" y="4665600"/>
                  <a:ext cx="688043"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TextBox 265">
                  <a:extLst>
                    <a:ext uri="{FF2B5EF4-FFF2-40B4-BE49-F238E27FC236}">
                      <a16:creationId xmlns:a16="http://schemas.microsoft.com/office/drawing/2014/main" id="{3059E882-1BA5-064B-9CE1-43F225240291}"/>
                    </a:ext>
                  </a:extLst>
                </p:cNvPr>
                <p:cNvSpPr txBox="1"/>
                <p:nvPr/>
              </p:nvSpPr>
              <p:spPr>
                <a:xfrm>
                  <a:off x="2800064" y="3959628"/>
                  <a:ext cx="756696"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CRC bits</a:t>
                  </a:r>
                </a:p>
              </p:txBody>
            </p:sp>
            <p:cxnSp>
              <p:nvCxnSpPr>
                <p:cNvPr id="267" name="Straight Connector 266">
                  <a:extLst>
                    <a:ext uri="{FF2B5EF4-FFF2-40B4-BE49-F238E27FC236}">
                      <a16:creationId xmlns:a16="http://schemas.microsoft.com/office/drawing/2014/main" id="{176F67FC-CEC0-E145-8840-3B220D064D41}"/>
                    </a:ext>
                  </a:extLst>
                </p:cNvPr>
                <p:cNvCxnSpPr/>
                <p:nvPr/>
              </p:nvCxnSpPr>
              <p:spPr>
                <a:xfrm>
                  <a:off x="3530495"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2" name="Group 281">
                <a:extLst>
                  <a:ext uri="{FF2B5EF4-FFF2-40B4-BE49-F238E27FC236}">
                    <a16:creationId xmlns:a16="http://schemas.microsoft.com/office/drawing/2014/main" id="{133DDAB8-AED0-B44C-B8AA-A792E69DA7CC}"/>
                  </a:ext>
                </a:extLst>
              </p:cNvPr>
              <p:cNvGrpSpPr/>
              <p:nvPr/>
            </p:nvGrpSpPr>
            <p:grpSpPr>
              <a:xfrm>
                <a:off x="2334932" y="2880218"/>
                <a:ext cx="1626951" cy="494130"/>
                <a:chOff x="1755904" y="4265070"/>
                <a:chExt cx="1626951" cy="494130"/>
              </a:xfrm>
            </p:grpSpPr>
            <p:cxnSp>
              <p:nvCxnSpPr>
                <p:cNvPr id="290" name="Straight Arrow Connector 289">
                  <a:extLst>
                    <a:ext uri="{FF2B5EF4-FFF2-40B4-BE49-F238E27FC236}">
                      <a16:creationId xmlns:a16="http://schemas.microsoft.com/office/drawing/2014/main" id="{B73F57ED-8511-DE46-AFFF-EB1F2B4DD081}"/>
                    </a:ext>
                  </a:extLst>
                </p:cNvPr>
                <p:cNvCxnSpPr>
                  <a:cxnSpLocks/>
                </p:cNvCxnSpPr>
                <p:nvPr/>
              </p:nvCxnSpPr>
              <p:spPr>
                <a:xfrm>
                  <a:off x="1766165" y="4665600"/>
                  <a:ext cx="1603028"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9CB76609-999D-2D49-9C0A-E32FE50AF48D}"/>
                    </a:ext>
                  </a:extLst>
                </p:cNvPr>
                <p:cNvSpPr txBox="1"/>
                <p:nvPr/>
              </p:nvSpPr>
              <p:spPr>
                <a:xfrm>
                  <a:off x="1950710" y="4265070"/>
                  <a:ext cx="127881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3" name="Straight Connector 292">
                  <a:extLst>
                    <a:ext uri="{FF2B5EF4-FFF2-40B4-BE49-F238E27FC236}">
                      <a16:creationId xmlns:a16="http://schemas.microsoft.com/office/drawing/2014/main" id="{E22D3181-9FAA-B541-A443-8DF2B83F5119}"/>
                    </a:ext>
                  </a:extLst>
                </p:cNvPr>
                <p:cNvCxnSpPr/>
                <p:nvPr/>
              </p:nvCxnSpPr>
              <p:spPr>
                <a:xfrm>
                  <a:off x="3382855"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241989A3-AA8F-EB4B-B54B-64685377702A}"/>
                    </a:ext>
                  </a:extLst>
                </p:cNvPr>
                <p:cNvCxnSpPr/>
                <p:nvPr/>
              </p:nvCxnSpPr>
              <p:spPr>
                <a:xfrm>
                  <a:off x="1755904"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E8DCF7DE-A8C5-3A48-A607-43071E3845EB}"/>
                  </a:ext>
                </a:extLst>
              </p:cNvPr>
              <p:cNvGrpSpPr/>
              <p:nvPr/>
            </p:nvGrpSpPr>
            <p:grpSpPr>
              <a:xfrm>
                <a:off x="2335669" y="3342000"/>
                <a:ext cx="2325599" cy="461665"/>
                <a:chOff x="1904400" y="5143043"/>
                <a:chExt cx="2325599" cy="461665"/>
              </a:xfrm>
            </p:grpSpPr>
            <p:sp>
              <p:nvSpPr>
                <p:cNvPr id="269" name="Rectangle 268">
                  <a:extLst>
                    <a:ext uri="{FF2B5EF4-FFF2-40B4-BE49-F238E27FC236}">
                      <a16:creationId xmlns:a16="http://schemas.microsoft.com/office/drawing/2014/main" id="{F9356EE8-B88E-354C-B22C-C3AE0C4CCEC0}"/>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TextBox 269">
                  <a:extLst>
                    <a:ext uri="{FF2B5EF4-FFF2-40B4-BE49-F238E27FC236}">
                      <a16:creationId xmlns:a16="http://schemas.microsoft.com/office/drawing/2014/main" id="{8C616664-1678-F94A-9D03-7836F153E4E8}"/>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TextBox 270">
                  <a:extLst>
                    <a:ext uri="{FF2B5EF4-FFF2-40B4-BE49-F238E27FC236}">
                      <a16:creationId xmlns:a16="http://schemas.microsoft.com/office/drawing/2014/main" id="{8C3ABF98-D5C1-734D-9F57-D1EEEEBAFD1C}"/>
                    </a:ext>
                  </a:extLst>
                </p:cNvPr>
                <p:cNvSpPr txBox="1"/>
                <p:nvPr/>
              </p:nvSpPr>
              <p:spPr>
                <a:xfrm>
                  <a:off x="3708874" y="514304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272" name="Straight Connector 271">
                  <a:extLst>
                    <a:ext uri="{FF2B5EF4-FFF2-40B4-BE49-F238E27FC236}">
                      <a16:creationId xmlns:a16="http://schemas.microsoft.com/office/drawing/2014/main" id="{693A86FD-0E91-F84C-AD1B-5E7BF4B8B76C}"/>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8" name="TextBox 27">
              <a:extLst>
                <a:ext uri="{FF2B5EF4-FFF2-40B4-BE49-F238E27FC236}">
                  <a16:creationId xmlns:a16="http://schemas.microsoft.com/office/drawing/2014/main" id="{78932362-DCB4-EB40-9B1C-58CF349F31F1}"/>
                </a:ext>
              </a:extLst>
            </p:cNvPr>
            <p:cNvSpPr txBox="1"/>
            <p:nvPr/>
          </p:nvSpPr>
          <p:spPr>
            <a:xfrm>
              <a:off x="8004315" y="3405809"/>
              <a:ext cx="163717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bits to send</a:t>
              </a:r>
            </a:p>
          </p:txBody>
        </p:sp>
        <p:cxnSp>
          <p:nvCxnSpPr>
            <p:cNvPr id="297" name="Straight Connector 296">
              <a:extLst>
                <a:ext uri="{FF2B5EF4-FFF2-40B4-BE49-F238E27FC236}">
                  <a16:creationId xmlns:a16="http://schemas.microsoft.com/office/drawing/2014/main" id="{B1D8A448-DD38-3A4F-8E01-5FD4EA57EB3C}"/>
                </a:ext>
              </a:extLst>
            </p:cNvPr>
            <p:cNvCxnSpPr/>
            <p:nvPr/>
          </p:nvCxnSpPr>
          <p:spPr>
            <a:xfrm>
              <a:off x="6791741" y="3637722"/>
              <a:ext cx="119269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1" name="Slide Number Placeholder 10">
            <a:extLst>
              <a:ext uri="{FF2B5EF4-FFF2-40B4-BE49-F238E27FC236}">
                <a16:creationId xmlns:a16="http://schemas.microsoft.com/office/drawing/2014/main" id="{922CAA94-41E8-A843-D57E-5D351514F8AA}"/>
              </a:ext>
            </a:extLst>
          </p:cNvPr>
          <p:cNvSpPr>
            <a:spLocks noGrp="1"/>
          </p:cNvSpPr>
          <p:nvPr>
            <p:ph type="sldNum" sz="quarter" idx="4"/>
          </p:nvPr>
        </p:nvSpPr>
        <p:spPr/>
        <p:txBody>
          <a:bodyPr/>
          <a:lstStyle/>
          <a:p>
            <a:r>
              <a:rPr lang="en-US" dirty="0"/>
              <a:t>Link Layer </a:t>
            </a:r>
            <a:fld id="{C4204591-24BD-A542-B9D5-F8D8A88D2FEE}" type="slidenum">
              <a:rPr lang="en-US" smtClean="0"/>
              <a:pPr/>
              <a:t>16</a:t>
            </a:fld>
            <a:endParaRPr lang="en-US" dirty="0"/>
          </a:p>
        </p:txBody>
      </p:sp>
    </p:spTree>
    <p:extLst>
      <p:ext uri="{BB962C8B-B14F-4D97-AF65-F5344CB8AC3E}">
        <p14:creationId xmlns:p14="http://schemas.microsoft.com/office/powerpoint/2010/main" val="440460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59">
                                            <p:txEl>
                                              <p:pRg st="0" end="0"/>
                                            </p:txEl>
                                          </p:spTgt>
                                        </p:tgtEl>
                                        <p:attrNameLst>
                                          <p:attrName>style.visibility</p:attrName>
                                        </p:attrNameLst>
                                      </p:cBhvr>
                                      <p:to>
                                        <p:strVal val="visible"/>
                                      </p:to>
                                    </p:set>
                                    <p:animEffect transition="in" filter="dissolve">
                                      <p:cBhvr>
                                        <p:cTn id="17" dur="500"/>
                                        <p:tgtEl>
                                          <p:spTgt spid="25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9">
                                            <p:txEl>
                                              <p:pRg st="1" end="1"/>
                                            </p:txEl>
                                          </p:spTgt>
                                        </p:tgtEl>
                                        <p:attrNameLst>
                                          <p:attrName>style.visibility</p:attrName>
                                        </p:attrNameLst>
                                      </p:cBhvr>
                                      <p:to>
                                        <p:strVal val="visible"/>
                                      </p:to>
                                    </p:set>
                                    <p:animEffect transition="in" filter="dissolve">
                                      <p:cBhvr>
                                        <p:cTn id="22" dur="500"/>
                                        <p:tgtEl>
                                          <p:spTgt spid="259">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59">
                                            <p:txEl>
                                              <p:pRg st="2" end="2"/>
                                            </p:txEl>
                                          </p:spTgt>
                                        </p:tgtEl>
                                        <p:attrNameLst>
                                          <p:attrName>style.visibility</p:attrName>
                                        </p:attrNameLst>
                                      </p:cBhvr>
                                      <p:to>
                                        <p:strVal val="visible"/>
                                      </p:to>
                                    </p:set>
                                    <p:animEffect transition="in" filter="dissolve">
                                      <p:cBhvr>
                                        <p:cTn id="27" dur="500"/>
                                        <p:tgtEl>
                                          <p:spTgt spid="259">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259">
                                            <p:txEl>
                                              <p:pRg st="3" end="3"/>
                                            </p:txEl>
                                          </p:spTgt>
                                        </p:tgtEl>
                                        <p:attrNameLst>
                                          <p:attrName>style.visibility</p:attrName>
                                        </p:attrNameLst>
                                      </p:cBhvr>
                                      <p:to>
                                        <p:strVal val="visible"/>
                                      </p:to>
                                    </p:set>
                                    <p:animEffect transition="in" filter="dissolve">
                                      <p:cBhvr>
                                        <p:cTn id="30" dur="500"/>
                                        <p:tgtEl>
                                          <p:spTgt spid="25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 example</a:t>
            </a:r>
            <a:endParaRPr lang="en-US" sz="4400" dirty="0"/>
          </a:p>
        </p:txBody>
      </p:sp>
      <p:sp>
        <p:nvSpPr>
          <p:cNvPr id="33" name="Rectangle 4">
            <a:extLst>
              <a:ext uri="{FF2B5EF4-FFF2-40B4-BE49-F238E27FC236}">
                <a16:creationId xmlns:a16="http://schemas.microsoft.com/office/drawing/2014/main" id="{E9268402-B537-304A-80D7-4F08E8DE947C}"/>
              </a:ext>
            </a:extLst>
          </p:cNvPr>
          <p:cNvSpPr txBox="1">
            <a:spLocks noChangeArrowheads="1"/>
          </p:cNvSpPr>
          <p:nvPr/>
        </p:nvSpPr>
        <p:spPr>
          <a:xfrm>
            <a:off x="753302" y="1408042"/>
            <a:ext cx="5114097" cy="133515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Sender wants to compute</a:t>
            </a:r>
            <a:r>
              <a:rPr lang="en-US" sz="3200" dirty="0">
                <a:solidFill>
                  <a:srgbClr val="000099"/>
                </a:solidFill>
                <a:latin typeface="Calibri" panose="020F0502020204030204"/>
              </a:rPr>
              <a:t> R such that:</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30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30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  XOR  R = nG</a:t>
            </a:r>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Check out the online interactive exercises for more examples: </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hlinkClick r:id="rId3"/>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hlinkClick r:id="rId3"/>
              </a:rPr>
              <a:t>ttp://gaia.cs.umass.edu/kurose_ross/interactive/</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grpSp>
        <p:nvGrpSpPr>
          <p:cNvPr id="13" name="Group 12">
            <a:extLst>
              <a:ext uri="{FF2B5EF4-FFF2-40B4-BE49-F238E27FC236}">
                <a16:creationId xmlns:a16="http://schemas.microsoft.com/office/drawing/2014/main" id="{219F3C04-8A75-924D-8CE9-D51AC0954E3F}"/>
              </a:ext>
            </a:extLst>
          </p:cNvPr>
          <p:cNvGrpSpPr/>
          <p:nvPr/>
        </p:nvGrpSpPr>
        <p:grpSpPr>
          <a:xfrm>
            <a:off x="1783729" y="5292725"/>
            <a:ext cx="2788271" cy="822325"/>
            <a:chOff x="1783729" y="4359275"/>
            <a:chExt cx="2788271" cy="822325"/>
          </a:xfrm>
        </p:grpSpPr>
        <p:sp>
          <p:nvSpPr>
            <p:cNvPr id="37" name="Text Box 6">
              <a:extLst>
                <a:ext uri="{FF2B5EF4-FFF2-40B4-BE49-F238E27FC236}">
                  <a16:creationId xmlns:a16="http://schemas.microsoft.com/office/drawing/2014/main" id="{0D2B5DE6-30BC-384D-967C-0752A15E6049}"/>
                </a:ext>
              </a:extLst>
            </p:cNvPr>
            <p:cNvSpPr txBox="1">
              <a:spLocks noChangeArrowheads="1"/>
            </p:cNvSpPr>
            <p:nvPr/>
          </p:nvSpPr>
          <p:spPr bwMode="auto">
            <a:xfrm>
              <a:off x="3184939" y="4359275"/>
              <a:ext cx="1336675" cy="822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D</a:t>
              </a:r>
              <a:r>
                <a:rPr kumimoji="0" lang="en-US" sz="2400" b="0" i="1" u="none" strike="noStrike" kern="1200" cap="none" spc="0" normalizeH="0" baseline="26000" noProof="0" dirty="0">
                  <a:ln>
                    <a:noFill/>
                  </a:ln>
                  <a:solidFill>
                    <a:prstClr val="black"/>
                  </a:solidFill>
                  <a:effectLst/>
                  <a:uLnTx/>
                  <a:uFillTx/>
                  <a:latin typeface="Arial" charset="0"/>
                  <a:ea typeface="ＭＳ Ｐゴシック" charset="0"/>
                  <a:cs typeface="+mn-cs"/>
                </a:rPr>
                <a:t>.</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2</a:t>
              </a:r>
              <a:r>
                <a:rPr kumimoji="0" lang="en-US" sz="2400" b="0" i="1" u="none" strike="noStrike" kern="1200" cap="none" spc="0" normalizeH="0" baseline="30000" noProof="0" dirty="0">
                  <a:ln>
                    <a:noFill/>
                  </a:ln>
                  <a:solidFill>
                    <a:prstClr val="black"/>
                  </a:solidFill>
                  <a:effectLst/>
                  <a:uLnTx/>
                  <a:uFillTx/>
                  <a:latin typeface="Arial" charset="0"/>
                  <a:ea typeface="ＭＳ Ｐゴシック" charset="0"/>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G</a:t>
              </a:r>
            </a:p>
          </p:txBody>
        </p:sp>
        <p:sp>
          <p:nvSpPr>
            <p:cNvPr id="38" name="Line 7">
              <a:extLst>
                <a:ext uri="{FF2B5EF4-FFF2-40B4-BE49-F238E27FC236}">
                  <a16:creationId xmlns:a16="http://schemas.microsoft.com/office/drawing/2014/main" id="{7EDB71CD-D11F-5D42-AAAF-99C7646A0A34}"/>
                </a:ext>
              </a:extLst>
            </p:cNvPr>
            <p:cNvSpPr>
              <a:spLocks noChangeShapeType="1"/>
            </p:cNvSpPr>
            <p:nvPr/>
          </p:nvSpPr>
          <p:spPr bwMode="auto">
            <a:xfrm>
              <a:off x="3527839" y="4775200"/>
              <a:ext cx="631825"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 name="Text Box 5">
              <a:extLst>
                <a:ext uri="{FF2B5EF4-FFF2-40B4-BE49-F238E27FC236}">
                  <a16:creationId xmlns:a16="http://schemas.microsoft.com/office/drawing/2014/main" id="{727CD607-1F6A-FE44-BD7A-6D2EAB93B3E5}"/>
                </a:ext>
              </a:extLst>
            </p:cNvPr>
            <p:cNvSpPr txBox="1">
              <a:spLocks noChangeArrowheads="1"/>
            </p:cNvSpPr>
            <p:nvPr/>
          </p:nvSpPr>
          <p:spPr bwMode="auto">
            <a:xfrm>
              <a:off x="1783729" y="4504911"/>
              <a:ext cx="2788271" cy="4719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R</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 remainder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endPar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grpSp>
      <p:sp>
        <p:nvSpPr>
          <p:cNvPr id="101" name="Rectangle 4">
            <a:extLst>
              <a:ext uri="{FF2B5EF4-FFF2-40B4-BE49-F238E27FC236}">
                <a16:creationId xmlns:a16="http://schemas.microsoft.com/office/drawing/2014/main" id="{0277089F-1489-B940-903E-43BA205BCEA6}"/>
              </a:ext>
            </a:extLst>
          </p:cNvPr>
          <p:cNvSpPr txBox="1">
            <a:spLocks noChangeArrowheads="1"/>
          </p:cNvSpPr>
          <p:nvPr/>
        </p:nvSpPr>
        <p:spPr>
          <a:xfrm>
            <a:off x="767158" y="2996120"/>
            <a:ext cx="5252642" cy="8779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or equivalently </a:t>
            </a:r>
            <a:r>
              <a:rPr kumimoji="0" lang="en-US" sz="2200" b="0" i="0" u="none" strike="noStrike" kern="1200" cap="none" spc="0" normalizeH="0" baseline="0" noProof="0" dirty="0">
                <a:ln>
                  <a:noFill/>
                </a:ln>
                <a:solidFill>
                  <a:srgbClr val="000099"/>
                </a:solidFill>
                <a:effectLst/>
                <a:uLnTx/>
                <a:uFillTx/>
                <a:latin typeface="Calibri" panose="020F0502020204030204"/>
                <a:ea typeface="+mn-ea"/>
                <a:cs typeface="+mn-cs"/>
              </a:rPr>
              <a:t>(XOR R both sides):</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28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 nG  XOR  R </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5" y="4002308"/>
            <a:ext cx="4984888" cy="12520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 </a:t>
            </a:r>
            <a:r>
              <a:rPr lang="en-US" dirty="0">
                <a:solidFill>
                  <a:srgbClr val="000099"/>
                </a:solidFill>
                <a:latin typeface="Calibri" panose="020F0502020204030204"/>
              </a:rPr>
              <a:t>which</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says: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57200" marR="0" lvl="0" indent="-234950"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we divide D </a:t>
            </a:r>
            <a:r>
              <a:rPr kumimoji="0" lang="en-US" sz="2800" b="0" i="0"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by G, we want remainder R to satisfy:</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TextBox 102">
            <a:extLst>
              <a:ext uri="{FF2B5EF4-FFF2-40B4-BE49-F238E27FC236}">
                <a16:creationId xmlns:a16="http://schemas.microsoft.com/office/drawing/2014/main" id="{C709EF1B-AB47-6D41-949D-2E4338243C54}"/>
              </a:ext>
            </a:extLst>
          </p:cNvPr>
          <p:cNvSpPr txBox="1"/>
          <p:nvPr/>
        </p:nvSpPr>
        <p:spPr>
          <a:xfrm>
            <a:off x="7679634" y="2146851"/>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04" name="TextBox 103">
            <a:extLst>
              <a:ext uri="{FF2B5EF4-FFF2-40B4-BE49-F238E27FC236}">
                <a16:creationId xmlns:a16="http://schemas.microsoft.com/office/drawing/2014/main" id="{835AA9A8-6F10-FC46-8C63-1F24C136BDC7}"/>
              </a:ext>
            </a:extLst>
          </p:cNvPr>
          <p:cNvSpPr txBox="1"/>
          <p:nvPr/>
        </p:nvSpPr>
        <p:spPr>
          <a:xfrm>
            <a:off x="8249478" y="30413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05" name="TextBox 104">
            <a:extLst>
              <a:ext uri="{FF2B5EF4-FFF2-40B4-BE49-F238E27FC236}">
                <a16:creationId xmlns:a16="http://schemas.microsoft.com/office/drawing/2014/main" id="{8EA0B225-9161-C044-9CCB-C8A2548A0D0E}"/>
              </a:ext>
            </a:extLst>
          </p:cNvPr>
          <p:cNvSpPr txBox="1"/>
          <p:nvPr/>
        </p:nvSpPr>
        <p:spPr>
          <a:xfrm>
            <a:off x="8249479" y="2451654"/>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a:t>
            </a:r>
          </a:p>
        </p:txBody>
      </p:sp>
      <p:sp>
        <p:nvSpPr>
          <p:cNvPr id="106" name="TextBox 105">
            <a:extLst>
              <a:ext uri="{FF2B5EF4-FFF2-40B4-BE49-F238E27FC236}">
                <a16:creationId xmlns:a16="http://schemas.microsoft.com/office/drawing/2014/main" id="{C489F494-99AA-074F-8182-D3D7196530B7}"/>
              </a:ext>
            </a:extLst>
          </p:cNvPr>
          <p:cNvSpPr txBox="1"/>
          <p:nvPr/>
        </p:nvSpPr>
        <p:spPr>
          <a:xfrm>
            <a:off x="8262729" y="275645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07" name="TextBox 106">
            <a:extLst>
              <a:ext uri="{FF2B5EF4-FFF2-40B4-BE49-F238E27FC236}">
                <a16:creationId xmlns:a16="http://schemas.microsoft.com/office/drawing/2014/main" id="{9DFD980A-60DC-134A-A8B3-E03AA7433300}"/>
              </a:ext>
            </a:extLst>
          </p:cNvPr>
          <p:cNvSpPr txBox="1"/>
          <p:nvPr/>
        </p:nvSpPr>
        <p:spPr>
          <a:xfrm>
            <a:off x="8256103" y="33395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grpSp>
        <p:nvGrpSpPr>
          <p:cNvPr id="108" name="Group 107">
            <a:extLst>
              <a:ext uri="{FF2B5EF4-FFF2-40B4-BE49-F238E27FC236}">
                <a16:creationId xmlns:a16="http://schemas.microsoft.com/office/drawing/2014/main" id="{2BFAC571-4E2C-784B-9D01-75A389FD3D84}"/>
              </a:ext>
            </a:extLst>
          </p:cNvPr>
          <p:cNvGrpSpPr/>
          <p:nvPr/>
        </p:nvGrpSpPr>
        <p:grpSpPr>
          <a:xfrm>
            <a:off x="8825948" y="3664228"/>
            <a:ext cx="1505129" cy="2259494"/>
            <a:chOff x="8825948" y="3664228"/>
            <a:chExt cx="1505129" cy="2259494"/>
          </a:xfrm>
        </p:grpSpPr>
        <p:sp>
          <p:nvSpPr>
            <p:cNvPr id="109" name="TextBox 108">
              <a:extLst>
                <a:ext uri="{FF2B5EF4-FFF2-40B4-BE49-F238E27FC236}">
                  <a16:creationId xmlns:a16="http://schemas.microsoft.com/office/drawing/2014/main" id="{A889B67E-A072-AB41-A01A-7F865D34C541}"/>
                </a:ext>
              </a:extLst>
            </p:cNvPr>
            <p:cNvSpPr txBox="1"/>
            <p:nvPr/>
          </p:nvSpPr>
          <p:spPr>
            <a:xfrm>
              <a:off x="8832573" y="45587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0" name="TextBox 109">
              <a:extLst>
                <a:ext uri="{FF2B5EF4-FFF2-40B4-BE49-F238E27FC236}">
                  <a16:creationId xmlns:a16="http://schemas.microsoft.com/office/drawing/2014/main" id="{1771E71D-3FEA-E24D-A9F2-3C6E914C90B6}"/>
                </a:ext>
              </a:extLst>
            </p:cNvPr>
            <p:cNvSpPr txBox="1"/>
            <p:nvPr/>
          </p:nvSpPr>
          <p:spPr>
            <a:xfrm>
              <a:off x="9110869" y="5155096"/>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1" name="TextBox 110">
              <a:extLst>
                <a:ext uri="{FF2B5EF4-FFF2-40B4-BE49-F238E27FC236}">
                  <a16:creationId xmlns:a16="http://schemas.microsoft.com/office/drawing/2014/main" id="{BADDCBC3-5B80-7048-9A15-D7F72168F895}"/>
                </a:ext>
              </a:extLst>
            </p:cNvPr>
            <p:cNvSpPr txBox="1"/>
            <p:nvPr/>
          </p:nvSpPr>
          <p:spPr>
            <a:xfrm>
              <a:off x="8845821" y="396240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12" name="TextBox 111">
              <a:extLst>
                <a:ext uri="{FF2B5EF4-FFF2-40B4-BE49-F238E27FC236}">
                  <a16:creationId xmlns:a16="http://schemas.microsoft.com/office/drawing/2014/main" id="{9083236F-E8E8-3543-B2CA-BFEC7F79BEE0}"/>
                </a:ext>
              </a:extLst>
            </p:cNvPr>
            <p:cNvSpPr txBox="1"/>
            <p:nvPr/>
          </p:nvSpPr>
          <p:spPr>
            <a:xfrm>
              <a:off x="8825949" y="3664228"/>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a:t>
              </a:r>
            </a:p>
          </p:txBody>
        </p:sp>
        <p:sp>
          <p:nvSpPr>
            <p:cNvPr id="113" name="TextBox 112">
              <a:extLst>
                <a:ext uri="{FF2B5EF4-FFF2-40B4-BE49-F238E27FC236}">
                  <a16:creationId xmlns:a16="http://schemas.microsoft.com/office/drawing/2014/main" id="{020BB746-0ABB-D447-AF3A-94FD526E5ED6}"/>
                </a:ext>
              </a:extLst>
            </p:cNvPr>
            <p:cNvSpPr txBox="1"/>
            <p:nvPr/>
          </p:nvSpPr>
          <p:spPr>
            <a:xfrm>
              <a:off x="8825948" y="42539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1  1  0  0</a:t>
              </a:r>
            </a:p>
          </p:txBody>
        </p:sp>
        <p:sp>
          <p:nvSpPr>
            <p:cNvPr id="114" name="TextBox 113">
              <a:extLst>
                <a:ext uri="{FF2B5EF4-FFF2-40B4-BE49-F238E27FC236}">
                  <a16:creationId xmlns:a16="http://schemas.microsoft.com/office/drawing/2014/main" id="{9EB22599-A868-F240-9967-17E8EF7F998A}"/>
                </a:ext>
              </a:extLst>
            </p:cNvPr>
            <p:cNvSpPr txBox="1"/>
            <p:nvPr/>
          </p:nvSpPr>
          <p:spPr>
            <a:xfrm>
              <a:off x="9110871" y="4856920"/>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15" name="TextBox 114">
              <a:extLst>
                <a:ext uri="{FF2B5EF4-FFF2-40B4-BE49-F238E27FC236}">
                  <a16:creationId xmlns:a16="http://schemas.microsoft.com/office/drawing/2014/main" id="{1B9F6BC8-86AC-5D4D-BE74-BC8DA0EAD36F}"/>
                </a:ext>
              </a:extLst>
            </p:cNvPr>
            <p:cNvSpPr txBox="1"/>
            <p:nvPr/>
          </p:nvSpPr>
          <p:spPr>
            <a:xfrm>
              <a:off x="9395794" y="5462057"/>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0  1  1</a:t>
              </a:r>
            </a:p>
          </p:txBody>
        </p:sp>
      </p:grpSp>
      <p:sp>
        <p:nvSpPr>
          <p:cNvPr id="116" name="TextBox 115">
            <a:extLst>
              <a:ext uri="{FF2B5EF4-FFF2-40B4-BE49-F238E27FC236}">
                <a16:creationId xmlns:a16="http://schemas.microsoft.com/office/drawing/2014/main" id="{7CE2820A-3665-2B4D-A5CA-35AFC4BC3720}"/>
              </a:ext>
            </a:extLst>
          </p:cNvPr>
          <p:cNvSpPr txBox="1"/>
          <p:nvPr/>
        </p:nvSpPr>
        <p:spPr>
          <a:xfrm>
            <a:off x="9262887" y="1451109"/>
            <a:ext cx="106471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0  1  1</a:t>
            </a:r>
          </a:p>
        </p:txBody>
      </p:sp>
      <p:sp>
        <p:nvSpPr>
          <p:cNvPr id="117" name="TextBox 116">
            <a:extLst>
              <a:ext uri="{FF2B5EF4-FFF2-40B4-BE49-F238E27FC236}">
                <a16:creationId xmlns:a16="http://schemas.microsoft.com/office/drawing/2014/main" id="{CE3B34AB-8291-AF4C-95AB-CD958EF54DB2}"/>
              </a:ext>
            </a:extLst>
          </p:cNvPr>
          <p:cNvSpPr txBox="1"/>
          <p:nvPr/>
        </p:nvSpPr>
        <p:spPr>
          <a:xfrm>
            <a:off x="9998764" y="2537791"/>
            <a:ext cx="40588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a:t>
            </a:r>
          </a:p>
        </p:txBody>
      </p:sp>
      <p:sp>
        <p:nvSpPr>
          <p:cNvPr id="118" name="TextBox 117">
            <a:extLst>
              <a:ext uri="{FF2B5EF4-FFF2-40B4-BE49-F238E27FC236}">
                <a16:creationId xmlns:a16="http://schemas.microsoft.com/office/drawing/2014/main" id="{74DA620B-908B-B44C-9BDF-C09E9B5A8569}"/>
              </a:ext>
            </a:extLst>
          </p:cNvPr>
          <p:cNvSpPr txBox="1"/>
          <p:nvPr/>
        </p:nvSpPr>
        <p:spPr>
          <a:xfrm>
            <a:off x="9700589" y="5963477"/>
            <a:ext cx="3802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a:t>
            </a:r>
          </a:p>
        </p:txBody>
      </p:sp>
      <p:sp>
        <p:nvSpPr>
          <p:cNvPr id="119" name="Right Brace 118">
            <a:extLst>
              <a:ext uri="{FF2B5EF4-FFF2-40B4-BE49-F238E27FC236}">
                <a16:creationId xmlns:a16="http://schemas.microsoft.com/office/drawing/2014/main" id="{A8D7C83E-1AF7-554B-AEBC-D0B417EC78D6}"/>
              </a:ext>
            </a:extLst>
          </p:cNvPr>
          <p:cNvSpPr/>
          <p:nvPr/>
        </p:nvSpPr>
        <p:spPr>
          <a:xfrm rot="5400000">
            <a:off x="9749390" y="5609878"/>
            <a:ext cx="185531" cy="680698"/>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0" name="Group 119">
            <a:extLst>
              <a:ext uri="{FF2B5EF4-FFF2-40B4-BE49-F238E27FC236}">
                <a16:creationId xmlns:a16="http://schemas.microsoft.com/office/drawing/2014/main" id="{4A387E02-0869-A343-8D42-E08DDDF8DF68}"/>
              </a:ext>
            </a:extLst>
          </p:cNvPr>
          <p:cNvGrpSpPr/>
          <p:nvPr/>
        </p:nvGrpSpPr>
        <p:grpSpPr>
          <a:xfrm>
            <a:off x="6367670" y="1219201"/>
            <a:ext cx="1220206" cy="1064637"/>
            <a:chOff x="6367670" y="1219201"/>
            <a:chExt cx="1220206" cy="1064637"/>
          </a:xfrm>
        </p:grpSpPr>
        <p:sp>
          <p:nvSpPr>
            <p:cNvPr id="121" name="TextBox 120">
              <a:extLst>
                <a:ext uri="{FF2B5EF4-FFF2-40B4-BE49-F238E27FC236}">
                  <a16:creationId xmlns:a16="http://schemas.microsoft.com/office/drawing/2014/main" id="{9F6FA86E-8575-FE41-8A7D-57A1A6D3671A}"/>
                </a:ext>
              </a:extLst>
            </p:cNvPr>
            <p:cNvSpPr txBox="1"/>
            <p:nvPr/>
          </p:nvSpPr>
          <p:spPr>
            <a:xfrm>
              <a:off x="6367670" y="18221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22" name="TextBox 121">
              <a:extLst>
                <a:ext uri="{FF2B5EF4-FFF2-40B4-BE49-F238E27FC236}">
                  <a16:creationId xmlns:a16="http://schemas.microsoft.com/office/drawing/2014/main" id="{61C2439F-EA3A-1744-8F2A-DE51769C22B5}"/>
                </a:ext>
              </a:extLst>
            </p:cNvPr>
            <p:cNvSpPr txBox="1"/>
            <p:nvPr/>
          </p:nvSpPr>
          <p:spPr>
            <a:xfrm>
              <a:off x="6745358" y="1219201"/>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G</a:t>
              </a:r>
            </a:p>
          </p:txBody>
        </p:sp>
        <p:sp>
          <p:nvSpPr>
            <p:cNvPr id="123" name="Right Brace 122">
              <a:extLst>
                <a:ext uri="{FF2B5EF4-FFF2-40B4-BE49-F238E27FC236}">
                  <a16:creationId xmlns:a16="http://schemas.microsoft.com/office/drawing/2014/main" id="{30F89C6E-5B55-814C-A678-DF151635B08C}"/>
                </a:ext>
              </a:extLst>
            </p:cNvPr>
            <p:cNvSpPr/>
            <p:nvPr/>
          </p:nvSpPr>
          <p:spPr>
            <a:xfrm rot="16200000">
              <a:off x="6831499" y="1265579"/>
              <a:ext cx="231910" cy="1000543"/>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24" name="Straight Connector 123">
            <a:extLst>
              <a:ext uri="{FF2B5EF4-FFF2-40B4-BE49-F238E27FC236}">
                <a16:creationId xmlns:a16="http://schemas.microsoft.com/office/drawing/2014/main" id="{107599B5-1DC7-7B44-87F1-7FFE1BEE0273}"/>
              </a:ext>
            </a:extLst>
          </p:cNvPr>
          <p:cNvCxnSpPr>
            <a:cxnSpLocks/>
            <a:endCxn id="117" idx="1"/>
          </p:cNvCxnSpPr>
          <p:nvPr/>
        </p:nvCxnSpPr>
        <p:spPr>
          <a:xfrm>
            <a:off x="8839200" y="2199861"/>
            <a:ext cx="1159564" cy="59954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25" name="Group 124">
            <a:extLst>
              <a:ext uri="{FF2B5EF4-FFF2-40B4-BE49-F238E27FC236}">
                <a16:creationId xmlns:a16="http://schemas.microsoft.com/office/drawing/2014/main" id="{A6D67B0D-4D6B-8A46-B8C0-A7A1E67CD0AE}"/>
              </a:ext>
            </a:extLst>
          </p:cNvPr>
          <p:cNvGrpSpPr/>
          <p:nvPr/>
        </p:nvGrpSpPr>
        <p:grpSpPr>
          <a:xfrm>
            <a:off x="7550151" y="1873802"/>
            <a:ext cx="2658302" cy="323298"/>
            <a:chOff x="7550151" y="1873802"/>
            <a:chExt cx="2658302" cy="323298"/>
          </a:xfrm>
        </p:grpSpPr>
        <p:grpSp>
          <p:nvGrpSpPr>
            <p:cNvPr id="126" name="Group 125">
              <a:extLst>
                <a:ext uri="{FF2B5EF4-FFF2-40B4-BE49-F238E27FC236}">
                  <a16:creationId xmlns:a16="http://schemas.microsoft.com/office/drawing/2014/main" id="{9B3616B2-31C8-0340-A40E-1391DD88EC4E}"/>
                </a:ext>
              </a:extLst>
            </p:cNvPr>
            <p:cNvGrpSpPr/>
            <p:nvPr/>
          </p:nvGrpSpPr>
          <p:grpSpPr>
            <a:xfrm>
              <a:off x="7550151" y="1873802"/>
              <a:ext cx="2658302" cy="323298"/>
              <a:chOff x="7572376" y="1842052"/>
              <a:chExt cx="2658302" cy="323298"/>
            </a:xfrm>
          </p:grpSpPr>
          <p:cxnSp>
            <p:nvCxnSpPr>
              <p:cNvPr id="128" name="Straight Connector 127">
                <a:extLst>
                  <a:ext uri="{FF2B5EF4-FFF2-40B4-BE49-F238E27FC236}">
                    <a16:creationId xmlns:a16="http://schemas.microsoft.com/office/drawing/2014/main" id="{08901261-BA86-0940-AD87-917B05B4E106}"/>
                  </a:ext>
                </a:extLst>
              </p:cNvPr>
              <p:cNvCxnSpPr/>
              <p:nvPr/>
            </p:nvCxnSpPr>
            <p:spPr>
              <a:xfrm>
                <a:off x="7659757" y="1842052"/>
                <a:ext cx="25709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Pie 128">
                <a:extLst>
                  <a:ext uri="{FF2B5EF4-FFF2-40B4-BE49-F238E27FC236}">
                    <a16:creationId xmlns:a16="http://schemas.microsoft.com/office/drawing/2014/main" id="{00815B2F-6609-A742-801E-A82E23AA6B2C}"/>
                  </a:ext>
                </a:extLst>
              </p:cNvPr>
              <p:cNvSpPr/>
              <p:nvPr/>
            </p:nvSpPr>
            <p:spPr>
              <a:xfrm rot="16200000">
                <a:off x="7488045" y="1927002"/>
                <a:ext cx="322679" cy="154018"/>
              </a:xfrm>
              <a:prstGeom prst="pie">
                <a:avLst>
                  <a:gd name="adj1" fmla="val 0"/>
                  <a:gd name="adj2" fmla="val 10753547"/>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27" name="Oval 126">
              <a:extLst>
                <a:ext uri="{FF2B5EF4-FFF2-40B4-BE49-F238E27FC236}">
                  <a16:creationId xmlns:a16="http://schemas.microsoft.com/office/drawing/2014/main" id="{2601E522-EFA7-8343-9D8C-C4CE6F34EE10}"/>
                </a:ext>
              </a:extLst>
            </p:cNvPr>
            <p:cNvSpPr/>
            <p:nvPr/>
          </p:nvSpPr>
          <p:spPr>
            <a:xfrm>
              <a:off x="7585075" y="1882775"/>
              <a:ext cx="85725" cy="30797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0" name="TextBox 129">
            <a:extLst>
              <a:ext uri="{FF2B5EF4-FFF2-40B4-BE49-F238E27FC236}">
                <a16:creationId xmlns:a16="http://schemas.microsoft.com/office/drawing/2014/main" id="{1FDA5430-A6B0-834B-BE48-437D3487D1C3}"/>
              </a:ext>
            </a:extLst>
          </p:cNvPr>
          <p:cNvSpPr txBox="1"/>
          <p:nvPr/>
        </p:nvSpPr>
        <p:spPr>
          <a:xfrm>
            <a:off x="9406127" y="1822173"/>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31" name="TextBox 130">
            <a:extLst>
              <a:ext uri="{FF2B5EF4-FFF2-40B4-BE49-F238E27FC236}">
                <a16:creationId xmlns:a16="http://schemas.microsoft.com/office/drawing/2014/main" id="{8AA5CF5C-1769-FD4E-892C-DE8A33C74C01}"/>
              </a:ext>
            </a:extLst>
          </p:cNvPr>
          <p:cNvSpPr txBox="1"/>
          <p:nvPr/>
        </p:nvSpPr>
        <p:spPr>
          <a:xfrm>
            <a:off x="7673008" y="1828798"/>
            <a:ext cx="180690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1  0  1  1  1  0</a:t>
            </a:r>
          </a:p>
        </p:txBody>
      </p:sp>
      <p:sp>
        <p:nvSpPr>
          <p:cNvPr id="132" name="Rounded Rectangle 131">
            <a:extLst>
              <a:ext uri="{FF2B5EF4-FFF2-40B4-BE49-F238E27FC236}">
                <a16:creationId xmlns:a16="http://schemas.microsoft.com/office/drawing/2014/main" id="{A5C44807-2247-784F-B540-295D00EBEC83}"/>
              </a:ext>
            </a:extLst>
          </p:cNvPr>
          <p:cNvSpPr/>
          <p:nvPr/>
        </p:nvSpPr>
        <p:spPr>
          <a:xfrm>
            <a:off x="7712766" y="1881809"/>
            <a:ext cx="2597426" cy="331304"/>
          </a:xfrm>
          <a:prstGeom prst="round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3" name="Straight Connector 132">
            <a:extLst>
              <a:ext uri="{FF2B5EF4-FFF2-40B4-BE49-F238E27FC236}">
                <a16:creationId xmlns:a16="http://schemas.microsoft.com/office/drawing/2014/main" id="{4583F49F-5180-5D4F-8B8E-E8B400A05296}"/>
              </a:ext>
            </a:extLst>
          </p:cNvPr>
          <p:cNvCxnSpPr>
            <a:cxnSpLocks/>
            <a:endCxn id="117" idx="1"/>
          </p:cNvCxnSpPr>
          <p:nvPr/>
        </p:nvCxnSpPr>
        <p:spPr>
          <a:xfrm>
            <a:off x="9720469" y="2219739"/>
            <a:ext cx="278295" cy="579662"/>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1EA7DEF7-E301-BD4B-9C57-DFAFB6204A6F}"/>
              </a:ext>
            </a:extLst>
          </p:cNvPr>
          <p:cNvSpPr txBox="1"/>
          <p:nvPr/>
        </p:nvSpPr>
        <p:spPr>
          <a:xfrm>
            <a:off x="10376447" y="2544418"/>
            <a:ext cx="148200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srgbClr val="C00000"/>
                </a:solidFill>
                <a:effectLst/>
                <a:uLnTx/>
                <a:uFillTx/>
                <a:latin typeface="Calibri" panose="020F0502020204030204"/>
                <a:ea typeface="+mn-ea"/>
                <a:cs typeface="+mn-cs"/>
              </a:rPr>
              <a:t>r </a:t>
            </a:r>
            <a:r>
              <a:rPr kumimoji="0" lang="en-US" sz="1600" b="0" i="0" u="none" strike="noStrike" kern="1200" cap="none" spc="0" normalizeH="0" noProof="0" dirty="0">
                <a:ln>
                  <a:noFill/>
                </a:ln>
                <a:effectLst/>
                <a:uLnTx/>
                <a:uFillTx/>
                <a:latin typeface="Calibri" panose="020F0502020204030204"/>
                <a:ea typeface="+mn-ea"/>
                <a:cs typeface="+mn-cs"/>
              </a:rPr>
              <a:t>  (here, r=3)</a:t>
            </a:r>
            <a:endParaRPr kumimoji="0" lang="en-US" sz="2800" b="0" i="0" u="none" strike="noStrike" kern="1200" cap="none" spc="0" normalizeH="0" noProof="0" dirty="0">
              <a:ln>
                <a:noFill/>
              </a:ln>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7B53CD48-3690-8946-A52D-ED09BA2D0443}"/>
              </a:ext>
            </a:extLst>
          </p:cNvPr>
          <p:cNvSpPr txBox="1"/>
          <p:nvPr/>
        </p:nvSpPr>
        <p:spPr>
          <a:xfrm>
            <a:off x="10227366" y="2637181"/>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136" name="TextBox 135">
            <a:extLst>
              <a:ext uri="{FF2B5EF4-FFF2-40B4-BE49-F238E27FC236}">
                <a16:creationId xmlns:a16="http://schemas.microsoft.com/office/drawing/2014/main" id="{7BC69377-C795-514D-9135-191092B5D840}"/>
              </a:ext>
            </a:extLst>
          </p:cNvPr>
          <p:cNvSpPr txBox="1"/>
          <p:nvPr/>
        </p:nvSpPr>
        <p:spPr>
          <a:xfrm>
            <a:off x="8523844"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137" name="TextBox 136">
            <a:extLst>
              <a:ext uri="{FF2B5EF4-FFF2-40B4-BE49-F238E27FC236}">
                <a16:creationId xmlns:a16="http://schemas.microsoft.com/office/drawing/2014/main" id="{C0DE5684-3F65-874B-8116-C643C79124D1}"/>
              </a:ext>
            </a:extLst>
          </p:cNvPr>
          <p:cNvSpPr txBox="1"/>
          <p:nvPr/>
        </p:nvSpPr>
        <p:spPr>
          <a:xfrm>
            <a:off x="8810715" y="1450610"/>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138" name="TextBox 137">
            <a:extLst>
              <a:ext uri="{FF2B5EF4-FFF2-40B4-BE49-F238E27FC236}">
                <a16:creationId xmlns:a16="http://schemas.microsoft.com/office/drawing/2014/main" id="{6886DF09-4CAB-0A49-B8FB-6B0C7333B9BC}"/>
              </a:ext>
            </a:extLst>
          </p:cNvPr>
          <p:cNvSpPr txBox="1"/>
          <p:nvPr/>
        </p:nvSpPr>
        <p:spPr>
          <a:xfrm>
            <a:off x="9097586"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 name="TextBox 2">
            <a:extLst>
              <a:ext uri="{FF2B5EF4-FFF2-40B4-BE49-F238E27FC236}">
                <a16:creationId xmlns:a16="http://schemas.microsoft.com/office/drawing/2014/main" id="{0972A026-1E79-6E4F-BB2B-9F601BFFF743}"/>
              </a:ext>
            </a:extLst>
          </p:cNvPr>
          <p:cNvSpPr txBox="1"/>
          <p:nvPr/>
        </p:nvSpPr>
        <p:spPr>
          <a:xfrm>
            <a:off x="4648200" y="5372100"/>
            <a:ext cx="1905715" cy="722955"/>
          </a:xfrm>
          <a:prstGeom prst="rect">
            <a:avLst/>
          </a:prstGeom>
          <a:noFill/>
        </p:spPr>
        <p:txBody>
          <a:bodyPr wrap="none" rtlCol="0">
            <a:spAutoFit/>
          </a:bodyPr>
          <a:lstStyle/>
          <a:p>
            <a:pPr>
              <a:lnSpc>
                <a:spcPct val="85000"/>
              </a:lnSpc>
            </a:pPr>
            <a:r>
              <a:rPr lang="en-US" sz="2400" i="1" dirty="0">
                <a:solidFill>
                  <a:srgbClr val="C00000"/>
                </a:solidFill>
              </a:rPr>
              <a:t>algorithm for </a:t>
            </a:r>
          </a:p>
          <a:p>
            <a:pPr>
              <a:lnSpc>
                <a:spcPct val="85000"/>
              </a:lnSpc>
            </a:pPr>
            <a:r>
              <a:rPr lang="en-US" sz="2400" i="1" dirty="0">
                <a:solidFill>
                  <a:srgbClr val="C00000"/>
                </a:solidFill>
              </a:rPr>
              <a:t>computing R</a:t>
            </a:r>
          </a:p>
        </p:txBody>
      </p:sp>
      <p:sp>
        <p:nvSpPr>
          <p:cNvPr id="4" name="Oval 3">
            <a:extLst>
              <a:ext uri="{FF2B5EF4-FFF2-40B4-BE49-F238E27FC236}">
                <a16:creationId xmlns:a16="http://schemas.microsoft.com/office/drawing/2014/main" id="{993119A0-F2D0-BF4D-A6DF-32CE329EF4A3}"/>
              </a:ext>
            </a:extLst>
          </p:cNvPr>
          <p:cNvSpPr/>
          <p:nvPr/>
        </p:nvSpPr>
        <p:spPr>
          <a:xfrm>
            <a:off x="1543050" y="5124450"/>
            <a:ext cx="3162300" cy="112395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Slide Number Placeholder 6">
            <a:extLst>
              <a:ext uri="{FF2B5EF4-FFF2-40B4-BE49-F238E27FC236}">
                <a16:creationId xmlns:a16="http://schemas.microsoft.com/office/drawing/2014/main" id="{73B6FB98-CC05-DBDB-F683-BA5CF49C3FB1}"/>
              </a:ext>
            </a:extLst>
          </p:cNvPr>
          <p:cNvSpPr>
            <a:spLocks noGrp="1"/>
          </p:cNvSpPr>
          <p:nvPr>
            <p:ph type="sldNum" sz="quarter" idx="4"/>
          </p:nvPr>
        </p:nvSpPr>
        <p:spPr/>
        <p:txBody>
          <a:bodyPr/>
          <a:lstStyle/>
          <a:p>
            <a:r>
              <a:rPr lang="en-US" dirty="0"/>
              <a:t>Link Layer </a:t>
            </a:r>
            <a:fld id="{C4204591-24BD-A542-B9D5-F8D8A88D2FEE}" type="slidenum">
              <a:rPr lang="en-US" smtClean="0"/>
              <a:pPr/>
              <a:t>17</a:t>
            </a:fld>
            <a:endParaRPr lang="en-US" dirty="0"/>
          </a:p>
        </p:txBody>
      </p:sp>
    </p:spTree>
    <p:extLst>
      <p:ext uri="{BB962C8B-B14F-4D97-AF65-F5344CB8AC3E}">
        <p14:creationId xmlns:p14="http://schemas.microsoft.com/office/powerpoint/2010/main" val="3800219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dissolve">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2"/>
                                        </p:tgtEl>
                                        <p:attrNameLst>
                                          <p:attrName>style.visibility</p:attrName>
                                        </p:attrNameLst>
                                      </p:cBhvr>
                                      <p:to>
                                        <p:strVal val="visible"/>
                                      </p:to>
                                    </p:set>
                                    <p:animEffect transition="in" filter="dissolve">
                                      <p:cBhvr>
                                        <p:cTn id="12" dur="500"/>
                                        <p:tgtEl>
                                          <p:spTgt spid="10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dissolve">
                                      <p:cBhvr>
                                        <p:cTn id="22" dur="500"/>
                                        <p:tgtEl>
                                          <p:spTgt spid="3"/>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dissolve">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dissolve">
                                      <p:cBhvr>
                                        <p:cTn id="30" dur="1000"/>
                                        <p:tgtEl>
                                          <p:spTgt spid="12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31"/>
                                        </p:tgtEl>
                                        <p:attrNameLst>
                                          <p:attrName>style.visibility</p:attrName>
                                        </p:attrNameLst>
                                      </p:cBhvr>
                                      <p:to>
                                        <p:strVal val="visible"/>
                                      </p:to>
                                    </p:set>
                                    <p:animEffect transition="in" filter="dissolve">
                                      <p:cBhvr>
                                        <p:cTn id="35" dur="1000"/>
                                        <p:tgtEl>
                                          <p:spTgt spid="131"/>
                                        </p:tgtEl>
                                      </p:cBhvr>
                                    </p:animEffect>
                                  </p:childTnLst>
                                </p:cTn>
                              </p:par>
                              <p:par>
                                <p:cTn id="36" presetID="9" presetClass="entr" presetSubtype="0" fill="hold" nodeType="withEffect">
                                  <p:stCondLst>
                                    <p:cond delay="0"/>
                                  </p:stCondLst>
                                  <p:childTnLst>
                                    <p:set>
                                      <p:cBhvr>
                                        <p:cTn id="37" dur="1" fill="hold">
                                          <p:stCondLst>
                                            <p:cond delay="0"/>
                                          </p:stCondLst>
                                        </p:cTn>
                                        <p:tgtEl>
                                          <p:spTgt spid="124"/>
                                        </p:tgtEl>
                                        <p:attrNameLst>
                                          <p:attrName>style.visibility</p:attrName>
                                        </p:attrNameLst>
                                      </p:cBhvr>
                                      <p:to>
                                        <p:strVal val="visible"/>
                                      </p:to>
                                    </p:set>
                                    <p:animEffect transition="in" filter="dissolve">
                                      <p:cBhvr>
                                        <p:cTn id="38" dur="1000"/>
                                        <p:tgtEl>
                                          <p:spTgt spid="12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17"/>
                                        </p:tgtEl>
                                        <p:attrNameLst>
                                          <p:attrName>style.visibility</p:attrName>
                                        </p:attrNameLst>
                                      </p:cBhvr>
                                      <p:to>
                                        <p:strVal val="visible"/>
                                      </p:to>
                                    </p:set>
                                    <p:animEffect transition="in" filter="dissolve">
                                      <p:cBhvr>
                                        <p:cTn id="41" dur="1000"/>
                                        <p:tgtEl>
                                          <p:spTgt spid="1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35"/>
                                        </p:tgtEl>
                                        <p:attrNameLst>
                                          <p:attrName>style.visibility</p:attrName>
                                        </p:attrNameLst>
                                      </p:cBhvr>
                                      <p:to>
                                        <p:strVal val="visible"/>
                                      </p:to>
                                    </p:set>
                                    <p:animEffect transition="in" filter="dissolve">
                                      <p:cBhvr>
                                        <p:cTn id="46" dur="1000"/>
                                        <p:tgtEl>
                                          <p:spTgt spid="13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30"/>
                                        </p:tgtEl>
                                        <p:attrNameLst>
                                          <p:attrName>style.visibility</p:attrName>
                                        </p:attrNameLst>
                                      </p:cBhvr>
                                      <p:to>
                                        <p:strVal val="visible"/>
                                      </p:to>
                                    </p:set>
                                    <p:animEffect transition="in" filter="dissolve">
                                      <p:cBhvr>
                                        <p:cTn id="49" dur="1000"/>
                                        <p:tgtEl>
                                          <p:spTgt spid="130"/>
                                        </p:tgtEl>
                                      </p:cBhvr>
                                    </p:animEffect>
                                  </p:childTnLst>
                                </p:cTn>
                              </p:par>
                              <p:par>
                                <p:cTn id="50" presetID="9" presetClass="exit" presetSubtype="0" fill="hold" nodeType="withEffect">
                                  <p:stCondLst>
                                    <p:cond delay="0"/>
                                  </p:stCondLst>
                                  <p:childTnLst>
                                    <p:animEffect transition="out" filter="dissolve">
                                      <p:cBhvr>
                                        <p:cTn id="51" dur="500"/>
                                        <p:tgtEl>
                                          <p:spTgt spid="124"/>
                                        </p:tgtEl>
                                      </p:cBhvr>
                                    </p:animEffect>
                                    <p:set>
                                      <p:cBhvr>
                                        <p:cTn id="52" dur="1" fill="hold">
                                          <p:stCondLst>
                                            <p:cond delay="499"/>
                                          </p:stCondLst>
                                        </p:cTn>
                                        <p:tgtEl>
                                          <p:spTgt spid="124"/>
                                        </p:tgtEl>
                                        <p:attrNameLst>
                                          <p:attrName>style.visibility</p:attrName>
                                        </p:attrNameLst>
                                      </p:cBhvr>
                                      <p:to>
                                        <p:strVal val="hidden"/>
                                      </p:to>
                                    </p:set>
                                  </p:childTnLst>
                                </p:cTn>
                              </p:par>
                              <p:par>
                                <p:cTn id="53" presetID="9" presetClass="entr" presetSubtype="0" fill="hold" grpId="0" nodeType="withEffect">
                                  <p:stCondLst>
                                    <p:cond delay="0"/>
                                  </p:stCondLst>
                                  <p:childTnLst>
                                    <p:set>
                                      <p:cBhvr>
                                        <p:cTn id="54" dur="1" fill="hold">
                                          <p:stCondLst>
                                            <p:cond delay="0"/>
                                          </p:stCondLst>
                                        </p:cTn>
                                        <p:tgtEl>
                                          <p:spTgt spid="132"/>
                                        </p:tgtEl>
                                        <p:attrNameLst>
                                          <p:attrName>style.visibility</p:attrName>
                                        </p:attrNameLst>
                                      </p:cBhvr>
                                      <p:to>
                                        <p:strVal val="visible"/>
                                      </p:to>
                                    </p:set>
                                    <p:animEffect transition="in" filter="dissolve">
                                      <p:cBhvr>
                                        <p:cTn id="55" dur="500"/>
                                        <p:tgtEl>
                                          <p:spTgt spid="132"/>
                                        </p:tgtEl>
                                      </p:cBhvr>
                                    </p:animEffect>
                                  </p:childTnLst>
                                </p:cTn>
                              </p:par>
                              <p:par>
                                <p:cTn id="56" presetID="9" presetClass="entr" presetSubtype="0" fill="hold" nodeType="withEffect">
                                  <p:stCondLst>
                                    <p:cond delay="0"/>
                                  </p:stCondLst>
                                  <p:childTnLst>
                                    <p:set>
                                      <p:cBhvr>
                                        <p:cTn id="57" dur="1" fill="hold">
                                          <p:stCondLst>
                                            <p:cond delay="0"/>
                                          </p:stCondLst>
                                        </p:cTn>
                                        <p:tgtEl>
                                          <p:spTgt spid="133"/>
                                        </p:tgtEl>
                                        <p:attrNameLst>
                                          <p:attrName>style.visibility</p:attrName>
                                        </p:attrNameLst>
                                      </p:cBhvr>
                                      <p:to>
                                        <p:strVal val="visible"/>
                                      </p:to>
                                    </p:set>
                                    <p:animEffect transition="in" filter="dissolve">
                                      <p:cBhvr>
                                        <p:cTn id="58" dur="500"/>
                                        <p:tgtEl>
                                          <p:spTgt spid="133"/>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134"/>
                                        </p:tgtEl>
                                        <p:attrNameLst>
                                          <p:attrName>style.visibility</p:attrName>
                                        </p:attrNameLst>
                                      </p:cBhvr>
                                      <p:to>
                                        <p:strVal val="visible"/>
                                      </p:to>
                                    </p:set>
                                    <p:animEffect transition="in" filter="dissolve">
                                      <p:cBhvr>
                                        <p:cTn id="61" dur="500"/>
                                        <p:tgtEl>
                                          <p:spTgt spid="134"/>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125"/>
                                        </p:tgtEl>
                                        <p:attrNameLst>
                                          <p:attrName>style.visibility</p:attrName>
                                        </p:attrNameLst>
                                      </p:cBhvr>
                                      <p:to>
                                        <p:strVal val="visible"/>
                                      </p:to>
                                    </p:set>
                                    <p:animEffect transition="in" filter="dissolve">
                                      <p:cBhvr>
                                        <p:cTn id="66" dur="500"/>
                                        <p:tgtEl>
                                          <p:spTgt spid="125"/>
                                        </p:tgtEl>
                                      </p:cBhvr>
                                    </p:animEffect>
                                  </p:childTnLst>
                                </p:cTn>
                              </p:par>
                              <p:par>
                                <p:cTn id="67" presetID="9" presetClass="exit" presetSubtype="0" fill="hold" grpId="1" nodeType="withEffect">
                                  <p:stCondLst>
                                    <p:cond delay="0"/>
                                  </p:stCondLst>
                                  <p:childTnLst>
                                    <p:animEffect transition="out" filter="dissolve">
                                      <p:cBhvr>
                                        <p:cTn id="68" dur="500"/>
                                        <p:tgtEl>
                                          <p:spTgt spid="132"/>
                                        </p:tgtEl>
                                      </p:cBhvr>
                                    </p:animEffect>
                                    <p:set>
                                      <p:cBhvr>
                                        <p:cTn id="69" dur="1" fill="hold">
                                          <p:stCondLst>
                                            <p:cond delay="499"/>
                                          </p:stCondLst>
                                        </p:cTn>
                                        <p:tgtEl>
                                          <p:spTgt spid="132"/>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136"/>
                                        </p:tgtEl>
                                        <p:attrNameLst>
                                          <p:attrName>style.visibility</p:attrName>
                                        </p:attrNameLst>
                                      </p:cBhvr>
                                      <p:to>
                                        <p:strVal val="visible"/>
                                      </p:to>
                                    </p:set>
                                    <p:animEffect transition="in" filter="dissolve">
                                      <p:cBhvr>
                                        <p:cTn id="74" dur="1000"/>
                                        <p:tgtEl>
                                          <p:spTgt spid="136"/>
                                        </p:tgtEl>
                                      </p:cBhvr>
                                    </p:animEffect>
                                  </p:childTnLst>
                                </p:cTn>
                              </p:par>
                            </p:childTnLst>
                          </p:cTn>
                        </p:par>
                        <p:par>
                          <p:cTn id="75" fill="hold">
                            <p:stCondLst>
                              <p:cond delay="1000"/>
                            </p:stCondLst>
                            <p:childTnLst>
                              <p:par>
                                <p:cTn id="76" presetID="9" presetClass="entr" presetSubtype="0" fill="hold" grpId="0" nodeType="afterEffect">
                                  <p:stCondLst>
                                    <p:cond delay="0"/>
                                  </p:stCondLst>
                                  <p:childTnLst>
                                    <p:set>
                                      <p:cBhvr>
                                        <p:cTn id="77" dur="1" fill="hold">
                                          <p:stCondLst>
                                            <p:cond delay="0"/>
                                          </p:stCondLst>
                                        </p:cTn>
                                        <p:tgtEl>
                                          <p:spTgt spid="103"/>
                                        </p:tgtEl>
                                        <p:attrNameLst>
                                          <p:attrName>style.visibility</p:attrName>
                                        </p:attrNameLst>
                                      </p:cBhvr>
                                      <p:to>
                                        <p:strVal val="visible"/>
                                      </p:to>
                                    </p:set>
                                    <p:animEffect transition="in" filter="dissolve">
                                      <p:cBhvr>
                                        <p:cTn id="78" dur="1000"/>
                                        <p:tgtEl>
                                          <p:spTgt spid="103"/>
                                        </p:tgtEl>
                                      </p:cBhvr>
                                    </p:animEffect>
                                  </p:childTnLst>
                                </p:cTn>
                              </p:par>
                            </p:childTnLst>
                          </p:cTn>
                        </p:par>
                        <p:par>
                          <p:cTn id="79" fill="hold">
                            <p:stCondLst>
                              <p:cond delay="2000"/>
                            </p:stCondLst>
                            <p:childTnLst>
                              <p:par>
                                <p:cTn id="80" presetID="9" presetClass="entr" presetSubtype="0" fill="hold" grpId="0" nodeType="afterEffect">
                                  <p:stCondLst>
                                    <p:cond delay="0"/>
                                  </p:stCondLst>
                                  <p:childTnLst>
                                    <p:set>
                                      <p:cBhvr>
                                        <p:cTn id="81" dur="1" fill="hold">
                                          <p:stCondLst>
                                            <p:cond delay="0"/>
                                          </p:stCondLst>
                                        </p:cTn>
                                        <p:tgtEl>
                                          <p:spTgt spid="105"/>
                                        </p:tgtEl>
                                        <p:attrNameLst>
                                          <p:attrName>style.visibility</p:attrName>
                                        </p:attrNameLst>
                                      </p:cBhvr>
                                      <p:to>
                                        <p:strVal val="visible"/>
                                      </p:to>
                                    </p:set>
                                    <p:animEffect transition="in" filter="dissolve">
                                      <p:cBhvr>
                                        <p:cTn id="82" dur="1000"/>
                                        <p:tgtEl>
                                          <p:spTgt spid="105"/>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dissolve">
                                      <p:cBhvr>
                                        <p:cTn id="87" dur="1000"/>
                                        <p:tgtEl>
                                          <p:spTgt spid="137"/>
                                        </p:tgtEl>
                                      </p:cBhvr>
                                    </p:animEffect>
                                  </p:childTnLst>
                                </p:cTn>
                              </p:par>
                            </p:childTnLst>
                          </p:cTn>
                        </p:par>
                        <p:par>
                          <p:cTn id="88" fill="hold">
                            <p:stCondLst>
                              <p:cond delay="1000"/>
                            </p:stCondLst>
                            <p:childTnLst>
                              <p:par>
                                <p:cTn id="89" presetID="9" presetClass="entr" presetSubtype="0" fill="hold" grpId="0" nodeType="afterEffect">
                                  <p:stCondLst>
                                    <p:cond delay="0"/>
                                  </p:stCondLst>
                                  <p:childTnLst>
                                    <p:set>
                                      <p:cBhvr>
                                        <p:cTn id="90" dur="1" fill="hold">
                                          <p:stCondLst>
                                            <p:cond delay="0"/>
                                          </p:stCondLst>
                                        </p:cTn>
                                        <p:tgtEl>
                                          <p:spTgt spid="106"/>
                                        </p:tgtEl>
                                        <p:attrNameLst>
                                          <p:attrName>style.visibility</p:attrName>
                                        </p:attrNameLst>
                                      </p:cBhvr>
                                      <p:to>
                                        <p:strVal val="visible"/>
                                      </p:to>
                                    </p:set>
                                    <p:animEffect transition="in" filter="dissolve">
                                      <p:cBhvr>
                                        <p:cTn id="91" dur="1000"/>
                                        <p:tgtEl>
                                          <p:spTgt spid="106"/>
                                        </p:tgtEl>
                                      </p:cBhvr>
                                    </p:animEffect>
                                  </p:childTnLst>
                                </p:cTn>
                              </p:par>
                            </p:childTnLst>
                          </p:cTn>
                        </p:par>
                        <p:par>
                          <p:cTn id="92" fill="hold">
                            <p:stCondLst>
                              <p:cond delay="2000"/>
                            </p:stCondLst>
                            <p:childTnLst>
                              <p:par>
                                <p:cTn id="93" presetID="9" presetClass="entr" presetSubtype="0" fill="hold" grpId="0" nodeType="afterEffect">
                                  <p:stCondLst>
                                    <p:cond delay="0"/>
                                  </p:stCondLst>
                                  <p:childTnLst>
                                    <p:set>
                                      <p:cBhvr>
                                        <p:cTn id="94" dur="1" fill="hold">
                                          <p:stCondLst>
                                            <p:cond delay="0"/>
                                          </p:stCondLst>
                                        </p:cTn>
                                        <p:tgtEl>
                                          <p:spTgt spid="104"/>
                                        </p:tgtEl>
                                        <p:attrNameLst>
                                          <p:attrName>style.visibility</p:attrName>
                                        </p:attrNameLst>
                                      </p:cBhvr>
                                      <p:to>
                                        <p:strVal val="visible"/>
                                      </p:to>
                                    </p:set>
                                    <p:animEffect transition="in" filter="dissolve">
                                      <p:cBhvr>
                                        <p:cTn id="95" dur="1000"/>
                                        <p:tgtEl>
                                          <p:spTgt spid="104"/>
                                        </p:tgtEl>
                                      </p:cBhvr>
                                    </p:animEffect>
                                  </p:childTnLst>
                                </p:cTn>
                              </p:par>
                            </p:childTnLst>
                          </p:cTn>
                        </p:par>
                      </p:childTnLst>
                    </p:cTn>
                  </p:par>
                  <p:par>
                    <p:cTn id="96" fill="hold">
                      <p:stCondLst>
                        <p:cond delay="indefinite"/>
                      </p:stCondLst>
                      <p:childTnLst>
                        <p:par>
                          <p:cTn id="97" fill="hold">
                            <p:stCondLst>
                              <p:cond delay="0"/>
                            </p:stCondLst>
                            <p:childTnLst>
                              <p:par>
                                <p:cTn id="98" presetID="9" presetClass="entr" presetSubtype="0" fill="hold" grpId="0" nodeType="clickEffect">
                                  <p:stCondLst>
                                    <p:cond delay="0"/>
                                  </p:stCondLst>
                                  <p:childTnLst>
                                    <p:set>
                                      <p:cBhvr>
                                        <p:cTn id="99" dur="1" fill="hold">
                                          <p:stCondLst>
                                            <p:cond delay="0"/>
                                          </p:stCondLst>
                                        </p:cTn>
                                        <p:tgtEl>
                                          <p:spTgt spid="138"/>
                                        </p:tgtEl>
                                        <p:attrNameLst>
                                          <p:attrName>style.visibility</p:attrName>
                                        </p:attrNameLst>
                                      </p:cBhvr>
                                      <p:to>
                                        <p:strVal val="visible"/>
                                      </p:to>
                                    </p:set>
                                    <p:animEffect transition="in" filter="dissolve">
                                      <p:cBhvr>
                                        <p:cTn id="100" dur="1000"/>
                                        <p:tgtEl>
                                          <p:spTgt spid="138"/>
                                        </p:tgtEl>
                                      </p:cBhvr>
                                    </p:animEffect>
                                  </p:childTnLst>
                                </p:cTn>
                              </p:par>
                            </p:childTnLst>
                          </p:cTn>
                        </p:par>
                        <p:par>
                          <p:cTn id="101" fill="hold">
                            <p:stCondLst>
                              <p:cond delay="1000"/>
                            </p:stCondLst>
                            <p:childTnLst>
                              <p:par>
                                <p:cTn id="102" presetID="9" presetClass="entr" presetSubtype="0" fill="hold" grpId="0" nodeType="afterEffect">
                                  <p:stCondLst>
                                    <p:cond delay="0"/>
                                  </p:stCondLst>
                                  <p:childTnLst>
                                    <p:set>
                                      <p:cBhvr>
                                        <p:cTn id="103" dur="1" fill="hold">
                                          <p:stCondLst>
                                            <p:cond delay="0"/>
                                          </p:stCondLst>
                                        </p:cTn>
                                        <p:tgtEl>
                                          <p:spTgt spid="107"/>
                                        </p:tgtEl>
                                        <p:attrNameLst>
                                          <p:attrName>style.visibility</p:attrName>
                                        </p:attrNameLst>
                                      </p:cBhvr>
                                      <p:to>
                                        <p:strVal val="visible"/>
                                      </p:to>
                                    </p:set>
                                    <p:animEffect transition="in" filter="dissolve">
                                      <p:cBhvr>
                                        <p:cTn id="104" dur="1000"/>
                                        <p:tgtEl>
                                          <p:spTgt spid="107"/>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nodeType="clickEffect">
                                  <p:stCondLst>
                                    <p:cond delay="0"/>
                                  </p:stCondLst>
                                  <p:childTnLst>
                                    <p:set>
                                      <p:cBhvr>
                                        <p:cTn id="108" dur="1" fill="hold">
                                          <p:stCondLst>
                                            <p:cond delay="0"/>
                                          </p:stCondLst>
                                        </p:cTn>
                                        <p:tgtEl>
                                          <p:spTgt spid="108"/>
                                        </p:tgtEl>
                                        <p:attrNameLst>
                                          <p:attrName>style.visibility</p:attrName>
                                        </p:attrNameLst>
                                      </p:cBhvr>
                                      <p:to>
                                        <p:strVal val="visible"/>
                                      </p:to>
                                    </p:set>
                                    <p:animEffect transition="in" filter="dissolve">
                                      <p:cBhvr>
                                        <p:cTn id="109" dur="1000"/>
                                        <p:tgtEl>
                                          <p:spTgt spid="108"/>
                                        </p:tgtEl>
                                      </p:cBhvr>
                                    </p:animEffect>
                                  </p:childTnLst>
                                </p:cTn>
                              </p:par>
                              <p:par>
                                <p:cTn id="110" presetID="9" presetClass="entr" presetSubtype="0" fill="hold" grpId="0" nodeType="withEffect">
                                  <p:stCondLst>
                                    <p:cond delay="0"/>
                                  </p:stCondLst>
                                  <p:childTnLst>
                                    <p:set>
                                      <p:cBhvr>
                                        <p:cTn id="111" dur="1" fill="hold">
                                          <p:stCondLst>
                                            <p:cond delay="0"/>
                                          </p:stCondLst>
                                        </p:cTn>
                                        <p:tgtEl>
                                          <p:spTgt spid="116"/>
                                        </p:tgtEl>
                                        <p:attrNameLst>
                                          <p:attrName>style.visibility</p:attrName>
                                        </p:attrNameLst>
                                      </p:cBhvr>
                                      <p:to>
                                        <p:strVal val="visible"/>
                                      </p:to>
                                    </p:set>
                                    <p:animEffect transition="in" filter="dissolve">
                                      <p:cBhvr>
                                        <p:cTn id="112" dur="1000"/>
                                        <p:tgtEl>
                                          <p:spTgt spid="116"/>
                                        </p:tgtEl>
                                      </p:cBhvr>
                                    </p:animEffect>
                                  </p:childTnLst>
                                </p:cTn>
                              </p:par>
                            </p:childTnLst>
                          </p:cTn>
                        </p:par>
                      </p:childTnLst>
                    </p:cTn>
                  </p:par>
                  <p:par>
                    <p:cTn id="113" fill="hold">
                      <p:stCondLst>
                        <p:cond delay="indefinite"/>
                      </p:stCondLst>
                      <p:childTnLst>
                        <p:par>
                          <p:cTn id="114" fill="hold">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18"/>
                                        </p:tgtEl>
                                        <p:attrNameLst>
                                          <p:attrName>style.visibility</p:attrName>
                                        </p:attrNameLst>
                                      </p:cBhvr>
                                      <p:to>
                                        <p:strVal val="visible"/>
                                      </p:to>
                                    </p:set>
                                    <p:animEffect transition="in" filter="dissolve">
                                      <p:cBhvr>
                                        <p:cTn id="117" dur="1000"/>
                                        <p:tgtEl>
                                          <p:spTgt spid="118"/>
                                        </p:tgtEl>
                                      </p:cBhvr>
                                    </p:animEffect>
                                  </p:childTnLst>
                                </p:cTn>
                              </p:par>
                              <p:par>
                                <p:cTn id="118" presetID="9" presetClass="entr" presetSubtype="0" fill="hold" grpId="0" nodeType="withEffect">
                                  <p:stCondLst>
                                    <p:cond delay="0"/>
                                  </p:stCondLst>
                                  <p:childTnLst>
                                    <p:set>
                                      <p:cBhvr>
                                        <p:cTn id="119" dur="1" fill="hold">
                                          <p:stCondLst>
                                            <p:cond delay="0"/>
                                          </p:stCondLst>
                                        </p:cTn>
                                        <p:tgtEl>
                                          <p:spTgt spid="119"/>
                                        </p:tgtEl>
                                        <p:attrNameLst>
                                          <p:attrName>style.visibility</p:attrName>
                                        </p:attrNameLst>
                                      </p:cBhvr>
                                      <p:to>
                                        <p:strVal val="visible"/>
                                      </p:to>
                                    </p:set>
                                    <p:animEffect transition="in" filter="dissolve">
                                      <p:cBhvr>
                                        <p:cTn id="120" dur="1000"/>
                                        <p:tgtEl>
                                          <p:spTgt spid="119"/>
                                        </p:tgtEl>
                                      </p:cBhvr>
                                    </p:animEffect>
                                  </p:childTnLst>
                                </p:cTn>
                              </p:par>
                              <p:par>
                                <p:cTn id="121" presetID="9"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dissolve">
                                      <p:cBhvr>
                                        <p:cTn id="12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101" grpId="0"/>
      <p:bldP spid="102" grpId="0"/>
      <p:bldP spid="103" grpId="0"/>
      <p:bldP spid="104" grpId="0"/>
      <p:bldP spid="105" grpId="0"/>
      <p:bldP spid="106" grpId="0"/>
      <p:bldP spid="107" grpId="0"/>
      <p:bldP spid="116" grpId="0"/>
      <p:bldP spid="117" grpId="0"/>
      <p:bldP spid="118" grpId="0"/>
      <p:bldP spid="119" grpId="0" animBg="1"/>
      <p:bldP spid="130" grpId="0"/>
      <p:bldP spid="131" grpId="0"/>
      <p:bldP spid="132" grpId="0" animBg="1"/>
      <p:bldP spid="132" grpId="1" animBg="1"/>
      <p:bldP spid="134" grpId="0"/>
      <p:bldP spid="135" grpId="0"/>
      <p:bldP spid="136" grpId="0"/>
      <p:bldP spid="137" grpId="0"/>
      <p:bldP spid="138" grpId="0"/>
      <p:bldP spid="3" grpId="0"/>
      <p:bldP spid="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2708276" y="115889"/>
            <a:ext cx="6530975" cy="865187"/>
          </a:xfrm>
        </p:spPr>
        <p:txBody>
          <a:bodyPr/>
          <a:lstStyle/>
          <a:p>
            <a:r>
              <a:rPr lang="en-US" altLang="zh-CN">
                <a:ea typeface="SimSun" panose="02010600030101010101" pitchFamily="2" charset="-122"/>
              </a:rPr>
              <a:t>Generating a CRC – example </a:t>
            </a:r>
          </a:p>
        </p:txBody>
      </p:sp>
      <p:sp>
        <p:nvSpPr>
          <p:cNvPr id="58371" name="Rectangle 3"/>
          <p:cNvSpPr>
            <a:spLocks noGrp="1" noChangeArrowheads="1"/>
          </p:cNvSpPr>
          <p:nvPr>
            <p:ph idx="1"/>
          </p:nvPr>
        </p:nvSpPr>
        <p:spPr>
          <a:xfrm>
            <a:off x="2309813" y="1268413"/>
            <a:ext cx="7531100" cy="4857750"/>
          </a:xfrm>
        </p:spPr>
        <p:txBody>
          <a:bodyPr/>
          <a:lstStyle/>
          <a:p>
            <a:pPr>
              <a:lnSpc>
                <a:spcPct val="80000"/>
              </a:lnSpc>
            </a:pPr>
            <a:r>
              <a:rPr lang="en-US" altLang="zh-CN" sz="2000" b="1" dirty="0">
                <a:ea typeface="SimSun" panose="02010600030101010101" pitchFamily="2" charset="-122"/>
              </a:rPr>
              <a:t>Message</a:t>
            </a:r>
            <a:r>
              <a:rPr lang="en-US" altLang="zh-CN" sz="2000" dirty="0">
                <a:ea typeface="SimSun" panose="02010600030101010101" pitchFamily="2" charset="-122"/>
              </a:rPr>
              <a:t>: 1011 </a:t>
            </a:r>
          </a:p>
          <a:p>
            <a:pPr lvl="1">
              <a:lnSpc>
                <a:spcPct val="80000"/>
              </a:lnSpc>
            </a:pPr>
            <a:r>
              <a:rPr lang="en-US" altLang="zh-CN" i="1" dirty="0">
                <a:ea typeface="SimSun" panose="02010600030101010101" pitchFamily="2" charset="-122"/>
              </a:rPr>
              <a:t>1 </a:t>
            </a:r>
            <a:r>
              <a:rPr lang="en-US" altLang="zh-CN" dirty="0">
                <a:ea typeface="SimSun" panose="02010600030101010101" pitchFamily="2" charset="-122"/>
              </a:rPr>
              <a:t>* </a:t>
            </a:r>
            <a:r>
              <a:rPr lang="en-US" altLang="zh-CN" i="1" dirty="0">
                <a:ea typeface="SimSun" panose="02010600030101010101" pitchFamily="2" charset="-122"/>
              </a:rPr>
              <a:t>x</a:t>
            </a:r>
            <a:r>
              <a:rPr lang="en-US" altLang="zh-CN" i="1" baseline="30000" dirty="0">
                <a:ea typeface="SimSun" panose="02010600030101010101" pitchFamily="2" charset="-122"/>
              </a:rPr>
              <a:t>3</a:t>
            </a:r>
            <a:r>
              <a:rPr lang="en-US" altLang="zh-CN" i="1" dirty="0">
                <a:ea typeface="SimSun" panose="02010600030101010101" pitchFamily="2" charset="-122"/>
              </a:rPr>
              <a:t> + 0 </a:t>
            </a:r>
            <a:r>
              <a:rPr lang="en-US" altLang="zh-CN" dirty="0">
                <a:ea typeface="SimSun" panose="02010600030101010101" pitchFamily="2" charset="-122"/>
              </a:rPr>
              <a:t>* </a:t>
            </a:r>
            <a:r>
              <a:rPr lang="en-US" altLang="zh-CN" i="1" dirty="0">
                <a:ea typeface="SimSun" panose="02010600030101010101" pitchFamily="2" charset="-122"/>
              </a:rPr>
              <a:t>x</a:t>
            </a:r>
            <a:r>
              <a:rPr lang="en-US" altLang="zh-CN" i="1" baseline="30000" dirty="0">
                <a:ea typeface="SimSun" panose="02010600030101010101" pitchFamily="2" charset="-122"/>
              </a:rPr>
              <a:t>2</a:t>
            </a:r>
            <a:r>
              <a:rPr lang="en-US" altLang="zh-CN" i="1" dirty="0">
                <a:ea typeface="SimSun" panose="02010600030101010101" pitchFamily="2" charset="-122"/>
              </a:rPr>
              <a:t> + 1 </a:t>
            </a:r>
            <a:r>
              <a:rPr lang="en-US" altLang="zh-CN" dirty="0">
                <a:ea typeface="SimSun" panose="02010600030101010101" pitchFamily="2" charset="-122"/>
              </a:rPr>
              <a:t>* </a:t>
            </a:r>
            <a:r>
              <a:rPr lang="en-US" altLang="zh-CN" i="1" dirty="0">
                <a:ea typeface="SimSun" panose="02010600030101010101" pitchFamily="2" charset="-122"/>
              </a:rPr>
              <a:t>x + 1= x</a:t>
            </a:r>
            <a:r>
              <a:rPr lang="en-US" altLang="zh-CN" i="1" baseline="30000" dirty="0">
                <a:ea typeface="SimSun" panose="02010600030101010101" pitchFamily="2" charset="-122"/>
              </a:rPr>
              <a:t>3</a:t>
            </a:r>
            <a:r>
              <a:rPr lang="en-US" altLang="zh-CN" i="1" dirty="0">
                <a:ea typeface="SimSun" panose="02010600030101010101" pitchFamily="2" charset="-122"/>
              </a:rPr>
              <a:t> + x + 1</a:t>
            </a:r>
          </a:p>
          <a:p>
            <a:pPr lvl="4">
              <a:lnSpc>
                <a:spcPct val="80000"/>
              </a:lnSpc>
            </a:pPr>
            <a:endParaRPr lang="en-US" altLang="zh-CN" sz="1400" i="1" dirty="0">
              <a:ea typeface="SimSun" panose="02010600030101010101" pitchFamily="2" charset="-122"/>
            </a:endParaRPr>
          </a:p>
          <a:p>
            <a:pPr>
              <a:lnSpc>
                <a:spcPct val="80000"/>
              </a:lnSpc>
            </a:pPr>
            <a:r>
              <a:rPr lang="en-US" altLang="zh-CN" sz="2000" b="1" dirty="0">
                <a:ea typeface="SimSun" panose="02010600030101010101" pitchFamily="2" charset="-122"/>
              </a:rPr>
              <a:t>Code Polynomial</a:t>
            </a:r>
            <a:r>
              <a:rPr lang="en-US" altLang="zh-CN" sz="2000" dirty="0">
                <a:ea typeface="SimSun" panose="02010600030101010101" pitchFamily="2" charset="-122"/>
              </a:rPr>
              <a:t>: </a:t>
            </a:r>
            <a:r>
              <a:rPr lang="en-US" altLang="zh-CN" sz="2000" i="1" dirty="0">
                <a:ea typeface="SimSun" panose="02010600030101010101" pitchFamily="2" charset="-122"/>
              </a:rPr>
              <a:t>x</a:t>
            </a:r>
            <a:r>
              <a:rPr lang="en-US" altLang="zh-CN" sz="1800" i="1" baseline="30000" dirty="0">
                <a:ea typeface="SimSun" panose="02010600030101010101" pitchFamily="2" charset="-122"/>
              </a:rPr>
              <a:t>2</a:t>
            </a:r>
            <a:r>
              <a:rPr lang="en-US" altLang="zh-CN" sz="2000" i="1" dirty="0">
                <a:ea typeface="SimSun" panose="02010600030101010101" pitchFamily="2" charset="-122"/>
              </a:rPr>
              <a:t> </a:t>
            </a:r>
            <a:r>
              <a:rPr lang="en-US" altLang="zh-CN" sz="2000" dirty="0">
                <a:ea typeface="SimSun" panose="02010600030101010101" pitchFamily="2" charset="-122"/>
              </a:rPr>
              <a:t>+ 1 (101)</a:t>
            </a:r>
            <a:r>
              <a:rPr lang="en-US" altLang="zh-CN" sz="2000" dirty="0">
                <a:ea typeface="SimSun" panose="02010600030101010101" pitchFamily="2" charset="-122"/>
                <a:sym typeface="Wingdings" panose="05000000000000000000" pitchFamily="2" charset="2"/>
              </a:rPr>
              <a:t></a:t>
            </a:r>
            <a:r>
              <a:rPr lang="en-US" altLang="zh-CN" sz="2000" dirty="0">
                <a:ea typeface="SimSun" panose="02010600030101010101" pitchFamily="2" charset="-122"/>
              </a:rPr>
              <a:t>G</a:t>
            </a:r>
          </a:p>
        </p:txBody>
      </p:sp>
      <p:grpSp>
        <p:nvGrpSpPr>
          <p:cNvPr id="58372" name="Group 18"/>
          <p:cNvGrpSpPr>
            <a:grpSpLocks/>
          </p:cNvGrpSpPr>
          <p:nvPr/>
        </p:nvGrpSpPr>
        <p:grpSpPr bwMode="auto">
          <a:xfrm>
            <a:off x="1981200" y="2971800"/>
            <a:ext cx="1981200" cy="2667000"/>
            <a:chOff x="288" y="1872"/>
            <a:chExt cx="1248" cy="1680"/>
          </a:xfrm>
        </p:grpSpPr>
        <p:sp>
          <p:nvSpPr>
            <p:cNvPr id="111624" name="Rectangle 8"/>
            <p:cNvSpPr>
              <a:spLocks noChangeArrowheads="1"/>
            </p:cNvSpPr>
            <p:nvPr/>
          </p:nvSpPr>
          <p:spPr bwMode="auto">
            <a:xfrm>
              <a:off x="288" y="1872"/>
              <a:ext cx="1248" cy="168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srgbClr val="000000"/>
                </a:solidFill>
                <a:latin typeface="Arial"/>
              </a:endParaRPr>
            </a:p>
          </p:txBody>
        </p:sp>
        <p:sp>
          <p:nvSpPr>
            <p:cNvPr id="111621" name="Rectangle 5"/>
            <p:cNvSpPr>
              <a:spLocks noChangeArrowheads="1"/>
            </p:cNvSpPr>
            <p:nvPr/>
          </p:nvSpPr>
          <p:spPr bwMode="auto">
            <a:xfrm>
              <a:off x="336" y="1920"/>
              <a:ext cx="1200" cy="9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zh-CN" b="1" dirty="0">
                  <a:solidFill>
                    <a:srgbClr val="000000"/>
                  </a:solidFill>
                  <a:latin typeface="Arial"/>
                </a:rPr>
                <a:t>Step 1: </a:t>
              </a:r>
              <a:r>
                <a:rPr lang="en-US" altLang="zh-CN" dirty="0">
                  <a:solidFill>
                    <a:srgbClr val="000000"/>
                  </a:solidFill>
                  <a:latin typeface="Arial"/>
                </a:rPr>
                <a:t>Compute S(x)</a:t>
              </a:r>
            </a:p>
            <a:p>
              <a:pPr>
                <a:defRPr/>
              </a:pPr>
              <a:endParaRPr lang="en-US" altLang="zh-CN" dirty="0">
                <a:solidFill>
                  <a:srgbClr val="000000"/>
                </a:solidFill>
                <a:latin typeface="Arial"/>
              </a:endParaRPr>
            </a:p>
            <a:p>
              <a:pPr>
                <a:defRPr/>
              </a:pPr>
              <a:r>
                <a:rPr lang="en-US" altLang="zh-CN" dirty="0">
                  <a:solidFill>
                    <a:srgbClr val="000000"/>
                  </a:solidFill>
                  <a:latin typeface="Arial"/>
                </a:rPr>
                <a:t>r = 2</a:t>
              </a:r>
            </a:p>
            <a:p>
              <a:pPr>
                <a:defRPr/>
              </a:pPr>
              <a:r>
                <a:rPr lang="en-US" altLang="zh-CN" dirty="0">
                  <a:solidFill>
                    <a:srgbClr val="000000"/>
                  </a:solidFill>
                  <a:latin typeface="Arial"/>
                </a:rPr>
                <a:t>S(x) = </a:t>
              </a:r>
              <a:r>
                <a:rPr lang="en-US" altLang="zh-CN" b="1" dirty="0">
                  <a:solidFill>
                    <a:srgbClr val="000000"/>
                  </a:solidFill>
                  <a:latin typeface="Arial"/>
                </a:rPr>
                <a:t>101100</a:t>
              </a:r>
            </a:p>
          </p:txBody>
        </p:sp>
      </p:grpSp>
      <p:grpSp>
        <p:nvGrpSpPr>
          <p:cNvPr id="58373" name="Group 19"/>
          <p:cNvGrpSpPr>
            <a:grpSpLocks/>
          </p:cNvGrpSpPr>
          <p:nvPr/>
        </p:nvGrpSpPr>
        <p:grpSpPr bwMode="auto">
          <a:xfrm>
            <a:off x="4495801" y="2895601"/>
            <a:ext cx="2493963" cy="3846513"/>
            <a:chOff x="1872" y="1824"/>
            <a:chExt cx="1571" cy="2423"/>
          </a:xfrm>
        </p:grpSpPr>
        <p:sp>
          <p:nvSpPr>
            <p:cNvPr id="111625" name="Rectangle 9"/>
            <p:cNvSpPr>
              <a:spLocks noChangeArrowheads="1"/>
            </p:cNvSpPr>
            <p:nvPr/>
          </p:nvSpPr>
          <p:spPr bwMode="auto">
            <a:xfrm>
              <a:off x="1872" y="1824"/>
              <a:ext cx="1536" cy="242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srgbClr val="000000"/>
                </a:solidFill>
                <a:latin typeface="Arial"/>
              </a:endParaRPr>
            </a:p>
          </p:txBody>
        </p:sp>
        <p:sp>
          <p:nvSpPr>
            <p:cNvPr id="111622" name="Rectangle 6"/>
            <p:cNvSpPr>
              <a:spLocks noChangeArrowheads="1"/>
            </p:cNvSpPr>
            <p:nvPr/>
          </p:nvSpPr>
          <p:spPr bwMode="auto">
            <a:xfrm>
              <a:off x="1920" y="1872"/>
              <a:ext cx="1344" cy="2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zh-CN" b="1" dirty="0">
                  <a:solidFill>
                    <a:srgbClr val="000000"/>
                  </a:solidFill>
                  <a:latin typeface="Arial"/>
                </a:rPr>
                <a:t>Step 2: </a:t>
              </a:r>
              <a:r>
                <a:rPr lang="en-US" altLang="zh-CN" dirty="0">
                  <a:solidFill>
                    <a:srgbClr val="000000"/>
                  </a:solidFill>
                  <a:latin typeface="Arial"/>
                </a:rPr>
                <a:t>Modulo 2 divide</a:t>
              </a:r>
            </a:p>
            <a:p>
              <a:pPr>
                <a:defRPr/>
              </a:pPr>
              <a:endParaRPr lang="en-US" altLang="zh-CN" sz="1400" dirty="0">
                <a:solidFill>
                  <a:srgbClr val="000000"/>
                </a:solidFill>
                <a:latin typeface="Arial"/>
              </a:endParaRPr>
            </a:p>
            <a:p>
              <a:pPr>
                <a:defRPr/>
              </a:pPr>
              <a:r>
                <a:rPr lang="en-US" altLang="zh-CN" sz="1400" dirty="0">
                  <a:solidFill>
                    <a:srgbClr val="000000"/>
                  </a:solidFill>
                  <a:latin typeface="Arial"/>
                </a:rPr>
                <a:t>                </a:t>
              </a:r>
              <a:r>
                <a:rPr lang="en-US" altLang="zh-CN" b="1" dirty="0">
                  <a:solidFill>
                    <a:srgbClr val="000000"/>
                  </a:solidFill>
                  <a:latin typeface="Arial"/>
                </a:rPr>
                <a:t>1001</a:t>
              </a:r>
            </a:p>
            <a:p>
              <a:pPr>
                <a:defRPr/>
              </a:pPr>
              <a:r>
                <a:rPr lang="en-US" altLang="zh-CN" b="1" dirty="0">
                  <a:solidFill>
                    <a:srgbClr val="000000"/>
                  </a:solidFill>
                  <a:latin typeface="Arial"/>
                </a:rPr>
                <a:t>   101   101100</a:t>
              </a:r>
            </a:p>
            <a:p>
              <a:pPr>
                <a:defRPr/>
              </a:pPr>
              <a:r>
                <a:rPr lang="en-US" altLang="zh-CN" b="1" dirty="0">
                  <a:solidFill>
                    <a:srgbClr val="000000"/>
                  </a:solidFill>
                  <a:latin typeface="Arial"/>
                </a:rPr>
                <a:t>            </a:t>
              </a:r>
              <a:r>
                <a:rPr lang="en-US" altLang="zh-CN" b="1" u="sng" dirty="0">
                  <a:solidFill>
                    <a:srgbClr val="000000"/>
                  </a:solidFill>
                  <a:latin typeface="Arial"/>
                </a:rPr>
                <a:t>101</a:t>
              </a:r>
            </a:p>
            <a:p>
              <a:pPr>
                <a:defRPr/>
              </a:pPr>
              <a:r>
                <a:rPr lang="en-US" altLang="zh-CN" b="1" dirty="0">
                  <a:solidFill>
                    <a:srgbClr val="000000"/>
                  </a:solidFill>
                  <a:latin typeface="Arial"/>
                </a:rPr>
                <a:t>              001</a:t>
              </a:r>
            </a:p>
            <a:p>
              <a:pPr>
                <a:defRPr/>
              </a:pPr>
              <a:r>
                <a:rPr lang="en-US" altLang="zh-CN" b="1" dirty="0">
                  <a:solidFill>
                    <a:srgbClr val="000000"/>
                  </a:solidFill>
                  <a:latin typeface="Arial"/>
                </a:rPr>
                <a:t>              </a:t>
              </a:r>
              <a:r>
                <a:rPr lang="en-US" altLang="zh-CN" b="1" u="sng" dirty="0">
                  <a:solidFill>
                    <a:srgbClr val="000000"/>
                  </a:solidFill>
                  <a:latin typeface="Arial"/>
                </a:rPr>
                <a:t>000</a:t>
              </a:r>
            </a:p>
            <a:p>
              <a:pPr>
                <a:defRPr/>
              </a:pPr>
              <a:r>
                <a:rPr lang="en-US" altLang="zh-CN" b="1" dirty="0">
                  <a:solidFill>
                    <a:srgbClr val="000000"/>
                  </a:solidFill>
                  <a:latin typeface="Arial"/>
                </a:rPr>
                <a:t>                010</a:t>
              </a:r>
            </a:p>
            <a:p>
              <a:pPr>
                <a:defRPr/>
              </a:pPr>
              <a:r>
                <a:rPr lang="en-US" altLang="zh-CN" b="1" dirty="0">
                  <a:solidFill>
                    <a:srgbClr val="000000"/>
                  </a:solidFill>
                  <a:latin typeface="Arial"/>
                </a:rPr>
                <a:t>                </a:t>
              </a:r>
              <a:r>
                <a:rPr lang="en-US" altLang="zh-CN" b="1" u="sng" dirty="0">
                  <a:solidFill>
                    <a:srgbClr val="000000"/>
                  </a:solidFill>
                  <a:latin typeface="Arial"/>
                </a:rPr>
                <a:t>000</a:t>
              </a:r>
            </a:p>
            <a:p>
              <a:pPr>
                <a:defRPr/>
              </a:pPr>
              <a:r>
                <a:rPr lang="en-US" altLang="zh-CN" b="1" dirty="0">
                  <a:solidFill>
                    <a:srgbClr val="000000"/>
                  </a:solidFill>
                  <a:latin typeface="Arial"/>
                </a:rPr>
                <a:t>                  100</a:t>
              </a:r>
            </a:p>
            <a:p>
              <a:pPr>
                <a:defRPr/>
              </a:pPr>
              <a:r>
                <a:rPr lang="en-US" altLang="zh-CN" b="1" dirty="0">
                  <a:solidFill>
                    <a:srgbClr val="000000"/>
                  </a:solidFill>
                  <a:latin typeface="Arial"/>
                </a:rPr>
                <a:t>                  </a:t>
              </a:r>
              <a:r>
                <a:rPr lang="en-US" altLang="zh-CN" b="1" u="sng" dirty="0">
                  <a:solidFill>
                    <a:srgbClr val="000000"/>
                  </a:solidFill>
                  <a:latin typeface="Arial"/>
                </a:rPr>
                <a:t>101</a:t>
              </a:r>
            </a:p>
            <a:p>
              <a:pPr>
                <a:defRPr/>
              </a:pPr>
              <a:r>
                <a:rPr lang="en-US" altLang="zh-CN" b="1" dirty="0">
                  <a:solidFill>
                    <a:srgbClr val="000000"/>
                  </a:solidFill>
                  <a:latin typeface="Arial"/>
                </a:rPr>
                <a:t>	      01</a:t>
              </a:r>
              <a:endParaRPr lang="en-US" altLang="zh-CN" dirty="0">
                <a:solidFill>
                  <a:srgbClr val="000000"/>
                </a:solidFill>
                <a:latin typeface="Arial"/>
              </a:endParaRPr>
            </a:p>
          </p:txBody>
        </p:sp>
        <p:sp>
          <p:nvSpPr>
            <p:cNvPr id="111627" name="Line 11"/>
            <p:cNvSpPr>
              <a:spLocks noChangeShapeType="1"/>
            </p:cNvSpPr>
            <p:nvPr/>
          </p:nvSpPr>
          <p:spPr bwMode="auto">
            <a:xfrm>
              <a:off x="2395" y="2560"/>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sp>
          <p:nvSpPr>
            <p:cNvPr id="111628" name="Line 12"/>
            <p:cNvSpPr>
              <a:spLocks noChangeShapeType="1"/>
            </p:cNvSpPr>
            <p:nvPr/>
          </p:nvSpPr>
          <p:spPr bwMode="auto">
            <a:xfrm>
              <a:off x="2395" y="2560"/>
              <a:ext cx="0" cy="14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sp>
          <p:nvSpPr>
            <p:cNvPr id="111629" name="Rectangle 13"/>
            <p:cNvSpPr>
              <a:spLocks noChangeArrowheads="1"/>
            </p:cNvSpPr>
            <p:nvPr/>
          </p:nvSpPr>
          <p:spPr bwMode="auto">
            <a:xfrm>
              <a:off x="2781" y="4053"/>
              <a:ext cx="66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400" dirty="0">
                  <a:solidFill>
                    <a:srgbClr val="000000"/>
                  </a:solidFill>
                  <a:latin typeface="Arial"/>
                </a:rPr>
                <a:t>Remainder</a:t>
              </a:r>
            </a:p>
          </p:txBody>
        </p:sp>
        <p:sp>
          <p:nvSpPr>
            <p:cNvPr id="111630" name="Line 14"/>
            <p:cNvSpPr>
              <a:spLocks noChangeShapeType="1"/>
            </p:cNvSpPr>
            <p:nvPr/>
          </p:nvSpPr>
          <p:spPr bwMode="auto">
            <a:xfrm flipH="1" flipV="1">
              <a:off x="3024" y="3978"/>
              <a:ext cx="240" cy="96"/>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grpSp>
      <p:grpSp>
        <p:nvGrpSpPr>
          <p:cNvPr id="58374" name="Group 20"/>
          <p:cNvGrpSpPr>
            <a:grpSpLocks/>
          </p:cNvGrpSpPr>
          <p:nvPr/>
        </p:nvGrpSpPr>
        <p:grpSpPr bwMode="auto">
          <a:xfrm>
            <a:off x="7654925" y="2420938"/>
            <a:ext cx="2438400" cy="4171950"/>
            <a:chOff x="3840" y="1824"/>
            <a:chExt cx="1536" cy="1920"/>
          </a:xfrm>
        </p:grpSpPr>
        <p:sp>
          <p:nvSpPr>
            <p:cNvPr id="111631" name="Rectangle 15"/>
            <p:cNvSpPr>
              <a:spLocks noChangeArrowheads="1"/>
            </p:cNvSpPr>
            <p:nvPr/>
          </p:nvSpPr>
          <p:spPr bwMode="auto">
            <a:xfrm>
              <a:off x="3840" y="1824"/>
              <a:ext cx="1536" cy="192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srgbClr val="000000"/>
                </a:solidFill>
                <a:latin typeface="Arial"/>
              </a:endParaRPr>
            </a:p>
          </p:txBody>
        </p:sp>
        <p:sp>
          <p:nvSpPr>
            <p:cNvPr id="111623" name="Rectangle 7"/>
            <p:cNvSpPr>
              <a:spLocks noChangeArrowheads="1"/>
            </p:cNvSpPr>
            <p:nvPr/>
          </p:nvSpPr>
          <p:spPr bwMode="auto">
            <a:xfrm>
              <a:off x="3888" y="1920"/>
              <a:ext cx="1488" cy="12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zh-CN" b="1" dirty="0">
                  <a:solidFill>
                    <a:srgbClr val="000000"/>
                  </a:solidFill>
                  <a:latin typeface="Arial"/>
                </a:rPr>
                <a:t>Step 3: </a:t>
              </a:r>
              <a:r>
                <a:rPr lang="en-US" altLang="zh-CN" dirty="0">
                  <a:solidFill>
                    <a:srgbClr val="000000"/>
                  </a:solidFill>
                  <a:latin typeface="Arial"/>
                </a:rPr>
                <a:t>Modulo 2 subtract  (</a:t>
              </a:r>
              <a:r>
                <a:rPr lang="en-US" altLang="zh-CN" dirty="0" err="1">
                  <a:solidFill>
                    <a:srgbClr val="000000"/>
                  </a:solidFill>
                  <a:latin typeface="Arial"/>
                </a:rPr>
                <a:t>xor</a:t>
              </a:r>
              <a:r>
                <a:rPr lang="en-US" altLang="zh-CN" dirty="0">
                  <a:solidFill>
                    <a:srgbClr val="000000"/>
                  </a:solidFill>
                  <a:latin typeface="Arial"/>
                </a:rPr>
                <a:t>)</a:t>
              </a:r>
            </a:p>
            <a:p>
              <a:pPr>
                <a:defRPr/>
              </a:pPr>
              <a:r>
                <a:rPr lang="en-US" altLang="zh-CN" dirty="0">
                  <a:solidFill>
                    <a:srgbClr val="000000"/>
                  </a:solidFill>
                  <a:latin typeface="Arial"/>
                </a:rPr>
                <a:t>     the remainder from S(x)</a:t>
              </a:r>
            </a:p>
            <a:p>
              <a:pPr>
                <a:defRPr/>
              </a:pPr>
              <a:endParaRPr lang="en-US" altLang="zh-CN" sz="1400" b="1" dirty="0">
                <a:solidFill>
                  <a:srgbClr val="000000"/>
                </a:solidFill>
                <a:latin typeface="Arial"/>
              </a:endParaRPr>
            </a:p>
            <a:p>
              <a:pPr>
                <a:defRPr/>
              </a:pPr>
              <a:endParaRPr lang="en-US" altLang="zh-CN" b="1" dirty="0">
                <a:solidFill>
                  <a:srgbClr val="000000"/>
                </a:solidFill>
                <a:latin typeface="Arial"/>
              </a:endParaRPr>
            </a:p>
            <a:p>
              <a:pPr>
                <a:defRPr/>
              </a:pPr>
              <a:r>
                <a:rPr lang="en-US" altLang="zh-CN" b="1" dirty="0">
                  <a:solidFill>
                    <a:srgbClr val="000000"/>
                  </a:solidFill>
                  <a:latin typeface="Arial"/>
                </a:rPr>
                <a:t>	101100</a:t>
              </a:r>
            </a:p>
            <a:p>
              <a:pPr>
                <a:defRPr/>
              </a:pPr>
              <a:r>
                <a:rPr lang="en-US" altLang="zh-CN" b="1" dirty="0">
                  <a:solidFill>
                    <a:srgbClr val="000000"/>
                  </a:solidFill>
                  <a:latin typeface="Arial"/>
                </a:rPr>
                <a:t>	</a:t>
              </a:r>
              <a:r>
                <a:rPr lang="en-US" altLang="zh-CN" b="1" u="sng" dirty="0">
                  <a:solidFill>
                    <a:srgbClr val="000000"/>
                  </a:solidFill>
                  <a:latin typeface="Arial"/>
                </a:rPr>
                <a:t>      - 01</a:t>
              </a:r>
            </a:p>
            <a:p>
              <a:pPr>
                <a:defRPr/>
              </a:pPr>
              <a:r>
                <a:rPr lang="en-US" altLang="zh-CN" b="1" dirty="0">
                  <a:solidFill>
                    <a:srgbClr val="000000"/>
                  </a:solidFill>
                  <a:latin typeface="Arial"/>
                </a:rPr>
                <a:t>	101101</a:t>
              </a:r>
            </a:p>
            <a:p>
              <a:pPr>
                <a:defRPr/>
              </a:pPr>
              <a:endParaRPr lang="en-US" altLang="zh-CN" sz="1400" dirty="0">
                <a:solidFill>
                  <a:srgbClr val="000000"/>
                </a:solidFill>
                <a:latin typeface="Arial"/>
              </a:endParaRPr>
            </a:p>
          </p:txBody>
        </p:sp>
        <p:sp>
          <p:nvSpPr>
            <p:cNvPr id="111632" name="Rectangle 16"/>
            <p:cNvSpPr>
              <a:spLocks noChangeArrowheads="1"/>
            </p:cNvSpPr>
            <p:nvPr/>
          </p:nvSpPr>
          <p:spPr bwMode="auto">
            <a:xfrm>
              <a:off x="3984" y="3408"/>
              <a:ext cx="1357" cy="1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400" dirty="0" err="1">
                  <a:solidFill>
                    <a:srgbClr val="000000"/>
                  </a:solidFill>
                  <a:latin typeface="Arial"/>
                </a:rPr>
                <a:t>Checksummed</a:t>
              </a:r>
              <a:r>
                <a:rPr lang="en-US" altLang="zh-CN" sz="1400" dirty="0">
                  <a:solidFill>
                    <a:srgbClr val="000000"/>
                  </a:solidFill>
                  <a:latin typeface="Arial"/>
                </a:rPr>
                <a:t> Message</a:t>
              </a:r>
            </a:p>
          </p:txBody>
        </p:sp>
        <p:sp>
          <p:nvSpPr>
            <p:cNvPr id="111633" name="Line 17"/>
            <p:cNvSpPr>
              <a:spLocks noChangeShapeType="1"/>
            </p:cNvSpPr>
            <p:nvPr/>
          </p:nvSpPr>
          <p:spPr bwMode="auto">
            <a:xfrm flipH="1" flipV="1">
              <a:off x="4809" y="3076"/>
              <a:ext cx="48" cy="321"/>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grpSp>
      <p:sp>
        <p:nvSpPr>
          <p:cNvPr id="111637" name="AutoShape 21"/>
          <p:cNvSpPr>
            <a:spLocks noChangeArrowheads="1"/>
          </p:cNvSpPr>
          <p:nvPr/>
        </p:nvSpPr>
        <p:spPr bwMode="auto">
          <a:xfrm>
            <a:off x="4038600" y="4343400"/>
            <a:ext cx="381000" cy="76200"/>
          </a:xfrm>
          <a:prstGeom prst="rightArrow">
            <a:avLst>
              <a:gd name="adj1" fmla="val 50000"/>
              <a:gd name="adj2" fmla="val 1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srgbClr val="000000"/>
              </a:solidFill>
              <a:latin typeface="Arial"/>
            </a:endParaRPr>
          </a:p>
        </p:txBody>
      </p:sp>
      <p:sp>
        <p:nvSpPr>
          <p:cNvPr id="111638" name="AutoShape 22"/>
          <p:cNvSpPr>
            <a:spLocks noChangeArrowheads="1"/>
          </p:cNvSpPr>
          <p:nvPr/>
        </p:nvSpPr>
        <p:spPr bwMode="auto">
          <a:xfrm>
            <a:off x="7086600" y="4343400"/>
            <a:ext cx="381000" cy="76200"/>
          </a:xfrm>
          <a:prstGeom prst="rightArrow">
            <a:avLst>
              <a:gd name="adj1" fmla="val 50000"/>
              <a:gd name="adj2" fmla="val 1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srgbClr val="000000"/>
              </a:solidFill>
              <a:latin typeface="Arial"/>
            </a:endParaRPr>
          </a:p>
        </p:txBody>
      </p:sp>
      <p:sp>
        <p:nvSpPr>
          <p:cNvPr id="58377" name="Fußzeilenplatzhalter 3"/>
          <p:cNvSpPr>
            <a:spLocks noGrp="1"/>
          </p:cNvSpPr>
          <p:nvPr>
            <p:ph type="ftr" sz="quarter" idx="1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200" i="1" dirty="0">
                <a:solidFill>
                  <a:srgbClr val="898989"/>
                </a:solidFill>
                <a:latin typeface="Comic Sans MS" panose="030F0702030302020204" pitchFamily="66" charset="0"/>
                <a:cs typeface="Arial" panose="020B0604020202020204" pitchFamily="34" charset="0"/>
              </a:rPr>
              <a:t>Dr. Abdalkarim Awad</a:t>
            </a:r>
          </a:p>
        </p:txBody>
      </p:sp>
      <p:sp>
        <p:nvSpPr>
          <p:cNvPr id="58378" name="Foliennummernplatzhalter 4"/>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fld id="{0F309F0E-C105-4E90-BA5F-3B824DF84BEE}" type="slidenum">
              <a:rPr lang="de-DE" altLang="de-DE" sz="1200" i="1" smtClean="0">
                <a:solidFill>
                  <a:srgbClr val="898989"/>
                </a:solidFill>
                <a:latin typeface="Comic Sans MS" panose="030F0702030302020204" pitchFamily="66" charset="0"/>
              </a:rPr>
              <a:pPr>
                <a:lnSpc>
                  <a:spcPct val="100000"/>
                </a:lnSpc>
                <a:spcBef>
                  <a:spcPct val="0"/>
                </a:spcBef>
                <a:buClrTx/>
                <a:buSzTx/>
                <a:buFontTx/>
                <a:buNone/>
              </a:pPr>
              <a:t>18</a:t>
            </a:fld>
            <a:endParaRPr lang="de-DE" altLang="de-DE" sz="1200" i="1" dirty="0">
              <a:solidFill>
                <a:srgbClr val="898989"/>
              </a:solidFill>
              <a:latin typeface="Comic Sans MS" panose="030F0702030302020204" pitchFamily="66" charset="0"/>
            </a:endParaRPr>
          </a:p>
        </p:txBody>
      </p:sp>
      <p:sp>
        <p:nvSpPr>
          <p:cNvPr id="2" name="Textfeld 1"/>
          <p:cNvSpPr txBox="1"/>
          <p:nvPr/>
        </p:nvSpPr>
        <p:spPr>
          <a:xfrm>
            <a:off x="4736058" y="1211262"/>
            <a:ext cx="574196" cy="369332"/>
          </a:xfrm>
          <a:prstGeom prst="rect">
            <a:avLst/>
          </a:prstGeom>
          <a:noFill/>
        </p:spPr>
        <p:txBody>
          <a:bodyPr wrap="none" rtlCol="0">
            <a:spAutoFit/>
          </a:bodyPr>
          <a:lstStyle/>
          <a:p>
            <a:r>
              <a:rPr lang="de-DE" dirty="0">
                <a:sym typeface="Wingdings" panose="05000000000000000000" pitchFamily="2" charset="2"/>
              </a:rPr>
              <a:t></a:t>
            </a:r>
            <a:r>
              <a:rPr lang="de-DE" dirty="0"/>
              <a:t>D</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a:xfrm>
            <a:off x="2708276" y="115889"/>
            <a:ext cx="6530975" cy="865187"/>
          </a:xfrm>
        </p:spPr>
        <p:txBody>
          <a:bodyPr/>
          <a:lstStyle/>
          <a:p>
            <a:r>
              <a:rPr lang="en-US" altLang="zh-CN">
                <a:ea typeface="SimSun" panose="02010600030101010101" pitchFamily="2" charset="-122"/>
              </a:rPr>
              <a:t>Decoding a CRC – example </a:t>
            </a:r>
          </a:p>
        </p:txBody>
      </p:sp>
      <p:sp>
        <p:nvSpPr>
          <p:cNvPr id="59395" name="Rectangle 3"/>
          <p:cNvSpPr>
            <a:spLocks noGrp="1" noChangeArrowheads="1"/>
          </p:cNvSpPr>
          <p:nvPr>
            <p:ph idx="1"/>
          </p:nvPr>
        </p:nvSpPr>
        <p:spPr>
          <a:xfrm>
            <a:off x="2309813" y="1268413"/>
            <a:ext cx="7531100" cy="4857750"/>
          </a:xfrm>
        </p:spPr>
        <p:txBody>
          <a:bodyPr/>
          <a:lstStyle/>
          <a:p>
            <a:pPr>
              <a:lnSpc>
                <a:spcPct val="90000"/>
              </a:lnSpc>
            </a:pPr>
            <a:r>
              <a:rPr lang="en-US" altLang="zh-CN">
                <a:ea typeface="SimSun" panose="02010600030101010101" pitchFamily="2" charset="-122"/>
              </a:rPr>
              <a:t>Procedure</a:t>
            </a:r>
          </a:p>
          <a:p>
            <a:pPr>
              <a:lnSpc>
                <a:spcPct val="90000"/>
              </a:lnSpc>
              <a:buFont typeface="Wingdings" panose="05000000000000000000" pitchFamily="2" charset="2"/>
              <a:buNone/>
            </a:pPr>
            <a:r>
              <a:rPr lang="en-US" altLang="zh-CN" sz="2000">
                <a:ea typeface="SimSun" panose="02010600030101010101" pitchFamily="2" charset="-122"/>
              </a:rPr>
              <a:t>	1. Let </a:t>
            </a:r>
            <a:r>
              <a:rPr lang="en-US" altLang="zh-CN" sz="2000" i="1">
                <a:ea typeface="SimSun" panose="02010600030101010101" pitchFamily="2" charset="-122"/>
              </a:rPr>
              <a:t>n </a:t>
            </a:r>
            <a:r>
              <a:rPr lang="en-US" altLang="zh-CN" sz="2000">
                <a:ea typeface="SimSun" panose="02010600030101010101" pitchFamily="2" charset="-122"/>
              </a:rPr>
              <a:t>be the length of the checksummed message in bits</a:t>
            </a:r>
          </a:p>
          <a:p>
            <a:pPr>
              <a:lnSpc>
                <a:spcPct val="90000"/>
              </a:lnSpc>
              <a:buFont typeface="Wingdings" panose="05000000000000000000" pitchFamily="2" charset="2"/>
              <a:buNone/>
            </a:pPr>
            <a:r>
              <a:rPr lang="en-US" altLang="zh-CN" sz="2000">
                <a:ea typeface="SimSun" panose="02010600030101010101" pitchFamily="2" charset="-122"/>
              </a:rPr>
              <a:t>	2. Divide the checksummed message by the code polynomial using modulo 2 division. If the remaidner is zero, there is no error detected.</a:t>
            </a:r>
          </a:p>
        </p:txBody>
      </p:sp>
      <p:grpSp>
        <p:nvGrpSpPr>
          <p:cNvPr id="59396" name="Group 27"/>
          <p:cNvGrpSpPr>
            <a:grpSpLocks/>
          </p:cNvGrpSpPr>
          <p:nvPr/>
        </p:nvGrpSpPr>
        <p:grpSpPr bwMode="auto">
          <a:xfrm>
            <a:off x="4495801" y="2895600"/>
            <a:ext cx="2633663" cy="3200400"/>
            <a:chOff x="1872" y="1824"/>
            <a:chExt cx="1659" cy="2016"/>
          </a:xfrm>
        </p:grpSpPr>
        <p:sp>
          <p:nvSpPr>
            <p:cNvPr id="114696" name="Rectangle 8"/>
            <p:cNvSpPr>
              <a:spLocks noChangeArrowheads="1"/>
            </p:cNvSpPr>
            <p:nvPr/>
          </p:nvSpPr>
          <p:spPr bwMode="auto">
            <a:xfrm>
              <a:off x="1872" y="1824"/>
              <a:ext cx="1632" cy="201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srgbClr val="000000"/>
                </a:solidFill>
                <a:latin typeface="Arial"/>
              </a:endParaRPr>
            </a:p>
          </p:txBody>
        </p:sp>
        <p:sp>
          <p:nvSpPr>
            <p:cNvPr id="114697" name="Rectangle 9"/>
            <p:cNvSpPr>
              <a:spLocks noChangeArrowheads="1"/>
            </p:cNvSpPr>
            <p:nvPr/>
          </p:nvSpPr>
          <p:spPr bwMode="auto">
            <a:xfrm>
              <a:off x="1920" y="1872"/>
              <a:ext cx="1428" cy="1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zh-CN" sz="1400" dirty="0">
                  <a:solidFill>
                    <a:srgbClr val="000000"/>
                  </a:solidFill>
                  <a:latin typeface="Arial"/>
                </a:rPr>
                <a:t>Case 1:</a:t>
              </a:r>
            </a:p>
            <a:p>
              <a:pPr>
                <a:defRPr/>
              </a:pPr>
              <a:r>
                <a:rPr lang="en-US" altLang="zh-CN" sz="1400" dirty="0">
                  <a:solidFill>
                    <a:srgbClr val="000000"/>
                  </a:solidFill>
                  <a:latin typeface="Arial"/>
                </a:rPr>
                <a:t>                </a:t>
              </a:r>
              <a:r>
                <a:rPr lang="en-US" altLang="zh-CN" sz="1400" b="1" dirty="0">
                  <a:solidFill>
                    <a:srgbClr val="000000"/>
                  </a:solidFill>
                  <a:latin typeface="Arial"/>
                </a:rPr>
                <a:t>1001</a:t>
              </a:r>
            </a:p>
            <a:p>
              <a:pPr>
                <a:defRPr/>
              </a:pPr>
              <a:r>
                <a:rPr lang="en-US" altLang="zh-CN" sz="1400" b="1" dirty="0">
                  <a:solidFill>
                    <a:srgbClr val="000000"/>
                  </a:solidFill>
                  <a:latin typeface="Arial"/>
                </a:rPr>
                <a:t>101      101101</a:t>
              </a:r>
            </a:p>
            <a:p>
              <a:pPr>
                <a:defRPr/>
              </a:pPr>
              <a:r>
                <a:rPr lang="en-US" altLang="zh-CN" sz="1400" b="1" dirty="0">
                  <a:solidFill>
                    <a:srgbClr val="000000"/>
                  </a:solidFill>
                  <a:latin typeface="Arial"/>
                </a:rPr>
                <a:t>            </a:t>
              </a:r>
              <a:r>
                <a:rPr lang="en-US" altLang="zh-CN" sz="1400" b="1" u="sng" dirty="0">
                  <a:solidFill>
                    <a:srgbClr val="000000"/>
                  </a:solidFill>
                  <a:latin typeface="Arial"/>
                </a:rPr>
                <a:t>101</a:t>
              </a:r>
            </a:p>
            <a:p>
              <a:pPr>
                <a:defRPr/>
              </a:pPr>
              <a:r>
                <a:rPr lang="en-US" altLang="zh-CN" sz="1400" b="1" dirty="0">
                  <a:solidFill>
                    <a:srgbClr val="000000"/>
                  </a:solidFill>
                  <a:latin typeface="Arial"/>
                </a:rPr>
                <a:t>              001</a:t>
              </a:r>
            </a:p>
            <a:p>
              <a:pPr>
                <a:defRPr/>
              </a:pPr>
              <a:r>
                <a:rPr lang="en-US" altLang="zh-CN" sz="1400" b="1" dirty="0">
                  <a:solidFill>
                    <a:srgbClr val="000000"/>
                  </a:solidFill>
                  <a:latin typeface="Arial"/>
                </a:rPr>
                <a:t>              </a:t>
              </a:r>
              <a:r>
                <a:rPr lang="en-US" altLang="zh-CN" sz="1400" b="1" u="sng" dirty="0">
                  <a:solidFill>
                    <a:srgbClr val="000000"/>
                  </a:solidFill>
                  <a:latin typeface="Arial"/>
                </a:rPr>
                <a:t>000</a:t>
              </a:r>
            </a:p>
            <a:p>
              <a:pPr>
                <a:defRPr/>
              </a:pPr>
              <a:r>
                <a:rPr lang="en-US" altLang="zh-CN" sz="1400" b="1" dirty="0">
                  <a:solidFill>
                    <a:srgbClr val="000000"/>
                  </a:solidFill>
                  <a:latin typeface="Arial"/>
                </a:rPr>
                <a:t>                010</a:t>
              </a:r>
            </a:p>
            <a:p>
              <a:pPr>
                <a:defRPr/>
              </a:pPr>
              <a:r>
                <a:rPr lang="en-US" altLang="zh-CN" sz="1400" b="1" dirty="0">
                  <a:solidFill>
                    <a:srgbClr val="000000"/>
                  </a:solidFill>
                  <a:latin typeface="Arial"/>
                </a:rPr>
                <a:t>                </a:t>
              </a:r>
              <a:r>
                <a:rPr lang="en-US" altLang="zh-CN" sz="1400" b="1" u="sng" dirty="0">
                  <a:solidFill>
                    <a:srgbClr val="000000"/>
                  </a:solidFill>
                  <a:latin typeface="Arial"/>
                </a:rPr>
                <a:t>000</a:t>
              </a:r>
            </a:p>
            <a:p>
              <a:pPr>
                <a:defRPr/>
              </a:pPr>
              <a:r>
                <a:rPr lang="en-US" altLang="zh-CN" sz="1400" b="1" dirty="0">
                  <a:solidFill>
                    <a:srgbClr val="000000"/>
                  </a:solidFill>
                  <a:latin typeface="Arial"/>
                </a:rPr>
                <a:t>                  101</a:t>
              </a:r>
            </a:p>
            <a:p>
              <a:pPr>
                <a:defRPr/>
              </a:pPr>
              <a:r>
                <a:rPr lang="en-US" altLang="zh-CN" sz="1400" b="1" dirty="0">
                  <a:solidFill>
                    <a:srgbClr val="000000"/>
                  </a:solidFill>
                  <a:latin typeface="Arial"/>
                </a:rPr>
                <a:t>                  </a:t>
              </a:r>
              <a:r>
                <a:rPr lang="en-US" altLang="zh-CN" sz="1400" b="1" u="sng" dirty="0">
                  <a:solidFill>
                    <a:srgbClr val="000000"/>
                  </a:solidFill>
                  <a:latin typeface="Arial"/>
                </a:rPr>
                <a:t>101</a:t>
              </a:r>
            </a:p>
            <a:p>
              <a:pPr>
                <a:defRPr/>
              </a:pPr>
              <a:r>
                <a:rPr lang="en-US" altLang="zh-CN" sz="1400" b="1" dirty="0">
                  <a:solidFill>
                    <a:srgbClr val="000000"/>
                  </a:solidFill>
                  <a:latin typeface="Arial"/>
                </a:rPr>
                <a:t>	 </a:t>
              </a:r>
              <a:r>
                <a:rPr lang="en-US" altLang="zh-CN" sz="1400" b="1" dirty="0">
                  <a:solidFill>
                    <a:srgbClr val="009900"/>
                  </a:solidFill>
                  <a:latin typeface="Arial"/>
                </a:rPr>
                <a:t>00</a:t>
              </a:r>
              <a:endParaRPr lang="en-US" altLang="zh-CN" sz="1400" dirty="0">
                <a:solidFill>
                  <a:srgbClr val="009900"/>
                </a:solidFill>
                <a:latin typeface="Arial"/>
              </a:endParaRPr>
            </a:p>
          </p:txBody>
        </p:sp>
        <p:sp>
          <p:nvSpPr>
            <p:cNvPr id="114698" name="Line 10"/>
            <p:cNvSpPr>
              <a:spLocks noChangeShapeType="1"/>
            </p:cNvSpPr>
            <p:nvPr/>
          </p:nvSpPr>
          <p:spPr bwMode="auto">
            <a:xfrm>
              <a:off x="2256" y="2178"/>
              <a:ext cx="612" cy="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sp>
          <p:nvSpPr>
            <p:cNvPr id="114699" name="Line 11"/>
            <p:cNvSpPr>
              <a:spLocks noChangeShapeType="1"/>
            </p:cNvSpPr>
            <p:nvPr/>
          </p:nvSpPr>
          <p:spPr bwMode="auto">
            <a:xfrm>
              <a:off x="2256" y="2172"/>
              <a:ext cx="0" cy="14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sp>
          <p:nvSpPr>
            <p:cNvPr id="114700" name="Rectangle 12"/>
            <p:cNvSpPr>
              <a:spLocks noChangeArrowheads="1"/>
            </p:cNvSpPr>
            <p:nvPr/>
          </p:nvSpPr>
          <p:spPr bwMode="auto">
            <a:xfrm>
              <a:off x="2400" y="3456"/>
              <a:ext cx="1131"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400" dirty="0">
                  <a:solidFill>
                    <a:srgbClr val="000000"/>
                  </a:solidFill>
                  <a:latin typeface="Arial"/>
                </a:rPr>
                <a:t>Remainder = 0</a:t>
              </a:r>
            </a:p>
            <a:p>
              <a:pPr>
                <a:defRPr/>
              </a:pPr>
              <a:r>
                <a:rPr lang="en-US" altLang="zh-CN" sz="1400" b="1" dirty="0">
                  <a:solidFill>
                    <a:srgbClr val="009900"/>
                  </a:solidFill>
                  <a:latin typeface="Arial"/>
                </a:rPr>
                <a:t>(No error detected)</a:t>
              </a:r>
            </a:p>
          </p:txBody>
        </p:sp>
        <p:sp>
          <p:nvSpPr>
            <p:cNvPr id="114701" name="Line 13"/>
            <p:cNvSpPr>
              <a:spLocks noChangeShapeType="1"/>
            </p:cNvSpPr>
            <p:nvPr/>
          </p:nvSpPr>
          <p:spPr bwMode="auto">
            <a:xfrm flipH="1" flipV="1">
              <a:off x="2736" y="3360"/>
              <a:ext cx="255" cy="96"/>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grpSp>
      <p:grpSp>
        <p:nvGrpSpPr>
          <p:cNvPr id="59397" name="Group 26"/>
          <p:cNvGrpSpPr>
            <a:grpSpLocks/>
          </p:cNvGrpSpPr>
          <p:nvPr/>
        </p:nvGrpSpPr>
        <p:grpSpPr bwMode="auto">
          <a:xfrm>
            <a:off x="7543800" y="2895600"/>
            <a:ext cx="2438400" cy="3200400"/>
            <a:chOff x="3792" y="1824"/>
            <a:chExt cx="1536" cy="2016"/>
          </a:xfrm>
        </p:grpSpPr>
        <p:sp>
          <p:nvSpPr>
            <p:cNvPr id="114707" name="Rectangle 19"/>
            <p:cNvSpPr>
              <a:spLocks noChangeArrowheads="1"/>
            </p:cNvSpPr>
            <p:nvPr/>
          </p:nvSpPr>
          <p:spPr bwMode="auto">
            <a:xfrm>
              <a:off x="3792" y="1824"/>
              <a:ext cx="1536" cy="201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srgbClr val="000000"/>
                </a:solidFill>
                <a:latin typeface="Arial"/>
              </a:endParaRPr>
            </a:p>
          </p:txBody>
        </p:sp>
        <p:sp>
          <p:nvSpPr>
            <p:cNvPr id="114708" name="Rectangle 20"/>
            <p:cNvSpPr>
              <a:spLocks noChangeArrowheads="1"/>
            </p:cNvSpPr>
            <p:nvPr/>
          </p:nvSpPr>
          <p:spPr bwMode="auto">
            <a:xfrm>
              <a:off x="3840" y="1872"/>
              <a:ext cx="1344" cy="1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zh-CN" sz="1400" dirty="0">
                  <a:solidFill>
                    <a:srgbClr val="000000"/>
                  </a:solidFill>
                  <a:latin typeface="Arial"/>
                </a:rPr>
                <a:t>Case 2:</a:t>
              </a:r>
            </a:p>
            <a:p>
              <a:pPr>
                <a:defRPr/>
              </a:pPr>
              <a:r>
                <a:rPr lang="en-US" altLang="zh-CN" sz="1400" dirty="0">
                  <a:solidFill>
                    <a:srgbClr val="000000"/>
                  </a:solidFill>
                  <a:latin typeface="Arial"/>
                </a:rPr>
                <a:t>                </a:t>
              </a:r>
              <a:r>
                <a:rPr lang="en-US" altLang="zh-CN" sz="1400" b="1" dirty="0">
                  <a:solidFill>
                    <a:srgbClr val="000000"/>
                  </a:solidFill>
                  <a:latin typeface="Arial"/>
                </a:rPr>
                <a:t>1000</a:t>
              </a:r>
            </a:p>
            <a:p>
              <a:pPr>
                <a:defRPr/>
              </a:pPr>
              <a:r>
                <a:rPr lang="en-US" altLang="zh-CN" sz="1400" b="1" dirty="0">
                  <a:solidFill>
                    <a:srgbClr val="000000"/>
                  </a:solidFill>
                  <a:latin typeface="Arial"/>
                </a:rPr>
                <a:t>101      101001</a:t>
              </a:r>
            </a:p>
            <a:p>
              <a:pPr>
                <a:defRPr/>
              </a:pPr>
              <a:r>
                <a:rPr lang="en-US" altLang="zh-CN" sz="1400" b="1" dirty="0">
                  <a:solidFill>
                    <a:srgbClr val="000000"/>
                  </a:solidFill>
                  <a:latin typeface="Arial"/>
                </a:rPr>
                <a:t>            </a:t>
              </a:r>
              <a:r>
                <a:rPr lang="en-US" altLang="zh-CN" sz="1400" b="1" u="sng" dirty="0">
                  <a:solidFill>
                    <a:srgbClr val="000000"/>
                  </a:solidFill>
                  <a:latin typeface="Arial"/>
                </a:rPr>
                <a:t>101</a:t>
              </a:r>
            </a:p>
            <a:p>
              <a:pPr>
                <a:defRPr/>
              </a:pPr>
              <a:r>
                <a:rPr lang="en-US" altLang="zh-CN" sz="1400" b="1" dirty="0">
                  <a:solidFill>
                    <a:srgbClr val="000000"/>
                  </a:solidFill>
                  <a:latin typeface="Arial"/>
                </a:rPr>
                <a:t>              000</a:t>
              </a:r>
            </a:p>
            <a:p>
              <a:pPr>
                <a:defRPr/>
              </a:pPr>
              <a:r>
                <a:rPr lang="en-US" altLang="zh-CN" sz="1400" b="1" dirty="0">
                  <a:solidFill>
                    <a:srgbClr val="000000"/>
                  </a:solidFill>
                  <a:latin typeface="Arial"/>
                </a:rPr>
                <a:t>              </a:t>
              </a:r>
              <a:r>
                <a:rPr lang="en-US" altLang="zh-CN" sz="1400" b="1" u="sng" dirty="0">
                  <a:solidFill>
                    <a:srgbClr val="000000"/>
                  </a:solidFill>
                  <a:latin typeface="Arial"/>
                </a:rPr>
                <a:t>000</a:t>
              </a:r>
            </a:p>
            <a:p>
              <a:pPr>
                <a:defRPr/>
              </a:pPr>
              <a:r>
                <a:rPr lang="en-US" altLang="zh-CN" sz="1400" b="1" dirty="0">
                  <a:solidFill>
                    <a:srgbClr val="000000"/>
                  </a:solidFill>
                  <a:latin typeface="Arial"/>
                </a:rPr>
                <a:t>                000</a:t>
              </a:r>
            </a:p>
            <a:p>
              <a:pPr>
                <a:defRPr/>
              </a:pPr>
              <a:r>
                <a:rPr lang="en-US" altLang="zh-CN" sz="1400" b="1" dirty="0">
                  <a:solidFill>
                    <a:srgbClr val="000000"/>
                  </a:solidFill>
                  <a:latin typeface="Arial"/>
                </a:rPr>
                <a:t>                </a:t>
              </a:r>
              <a:r>
                <a:rPr lang="en-US" altLang="zh-CN" sz="1400" b="1" u="sng" dirty="0">
                  <a:solidFill>
                    <a:srgbClr val="000000"/>
                  </a:solidFill>
                  <a:latin typeface="Arial"/>
                </a:rPr>
                <a:t>000</a:t>
              </a:r>
            </a:p>
            <a:p>
              <a:pPr>
                <a:defRPr/>
              </a:pPr>
              <a:r>
                <a:rPr lang="en-US" altLang="zh-CN" sz="1400" b="1" dirty="0">
                  <a:solidFill>
                    <a:srgbClr val="000000"/>
                  </a:solidFill>
                  <a:latin typeface="Arial"/>
                </a:rPr>
                <a:t>                  001</a:t>
              </a:r>
            </a:p>
            <a:p>
              <a:pPr>
                <a:defRPr/>
              </a:pPr>
              <a:r>
                <a:rPr lang="en-US" altLang="zh-CN" sz="1400" b="1" dirty="0">
                  <a:solidFill>
                    <a:srgbClr val="000000"/>
                  </a:solidFill>
                  <a:latin typeface="Arial"/>
                </a:rPr>
                <a:t>                  </a:t>
              </a:r>
              <a:r>
                <a:rPr lang="en-US" altLang="zh-CN" sz="1400" b="1" u="sng" dirty="0">
                  <a:solidFill>
                    <a:srgbClr val="000000"/>
                  </a:solidFill>
                  <a:latin typeface="Arial"/>
                </a:rPr>
                <a:t>000</a:t>
              </a:r>
            </a:p>
            <a:p>
              <a:pPr>
                <a:defRPr/>
              </a:pPr>
              <a:r>
                <a:rPr lang="en-US" altLang="zh-CN" sz="1400" b="1" dirty="0">
                  <a:solidFill>
                    <a:srgbClr val="000000"/>
                  </a:solidFill>
                  <a:latin typeface="Arial"/>
                </a:rPr>
                <a:t>	  </a:t>
              </a:r>
              <a:r>
                <a:rPr lang="en-US" altLang="zh-CN" sz="1400" b="1" dirty="0">
                  <a:solidFill>
                    <a:srgbClr val="CC0000"/>
                  </a:solidFill>
                  <a:latin typeface="Arial"/>
                </a:rPr>
                <a:t>01</a:t>
              </a:r>
              <a:endParaRPr lang="en-US" altLang="zh-CN" sz="1400" dirty="0">
                <a:solidFill>
                  <a:srgbClr val="CC0000"/>
                </a:solidFill>
                <a:latin typeface="Arial"/>
              </a:endParaRPr>
            </a:p>
          </p:txBody>
        </p:sp>
        <p:sp>
          <p:nvSpPr>
            <p:cNvPr id="114709" name="Line 21"/>
            <p:cNvSpPr>
              <a:spLocks noChangeShapeType="1"/>
            </p:cNvSpPr>
            <p:nvPr/>
          </p:nvSpPr>
          <p:spPr bwMode="auto">
            <a:xfrm>
              <a:off x="4176" y="2178"/>
              <a:ext cx="57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sp>
          <p:nvSpPr>
            <p:cNvPr id="114710" name="Line 22"/>
            <p:cNvSpPr>
              <a:spLocks noChangeShapeType="1"/>
            </p:cNvSpPr>
            <p:nvPr/>
          </p:nvSpPr>
          <p:spPr bwMode="auto">
            <a:xfrm>
              <a:off x="4176" y="2172"/>
              <a:ext cx="0" cy="14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sp>
          <p:nvSpPr>
            <p:cNvPr id="114711" name="Rectangle 23"/>
            <p:cNvSpPr>
              <a:spLocks noChangeArrowheads="1"/>
            </p:cNvSpPr>
            <p:nvPr/>
          </p:nvSpPr>
          <p:spPr bwMode="auto">
            <a:xfrm>
              <a:off x="4320" y="3456"/>
              <a:ext cx="963"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n-US" altLang="zh-CN" sz="1400" dirty="0">
                  <a:solidFill>
                    <a:srgbClr val="000000"/>
                  </a:solidFill>
                  <a:latin typeface="Arial"/>
                </a:rPr>
                <a:t>Remainder = 1</a:t>
              </a:r>
            </a:p>
            <a:p>
              <a:pPr>
                <a:defRPr/>
              </a:pPr>
              <a:r>
                <a:rPr lang="en-US" altLang="zh-CN" sz="1400" b="1" dirty="0">
                  <a:solidFill>
                    <a:srgbClr val="CC0000"/>
                  </a:solidFill>
                  <a:latin typeface="Arial"/>
                </a:rPr>
                <a:t>(Error detected)</a:t>
              </a:r>
            </a:p>
          </p:txBody>
        </p:sp>
        <p:sp>
          <p:nvSpPr>
            <p:cNvPr id="114712" name="Line 24"/>
            <p:cNvSpPr>
              <a:spLocks noChangeShapeType="1"/>
            </p:cNvSpPr>
            <p:nvPr/>
          </p:nvSpPr>
          <p:spPr bwMode="auto">
            <a:xfrm flipH="1" flipV="1">
              <a:off x="4656" y="3360"/>
              <a:ext cx="240" cy="96"/>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grpSp>
      <p:grpSp>
        <p:nvGrpSpPr>
          <p:cNvPr id="59398" name="Group 28"/>
          <p:cNvGrpSpPr>
            <a:grpSpLocks/>
          </p:cNvGrpSpPr>
          <p:nvPr/>
        </p:nvGrpSpPr>
        <p:grpSpPr bwMode="auto">
          <a:xfrm>
            <a:off x="1981200" y="3124200"/>
            <a:ext cx="1981200" cy="2667000"/>
            <a:chOff x="288" y="1968"/>
            <a:chExt cx="1248" cy="1680"/>
          </a:xfrm>
        </p:grpSpPr>
        <p:grpSp>
          <p:nvGrpSpPr>
            <p:cNvPr id="59401" name="Group 4"/>
            <p:cNvGrpSpPr>
              <a:grpSpLocks/>
            </p:cNvGrpSpPr>
            <p:nvPr/>
          </p:nvGrpSpPr>
          <p:grpSpPr bwMode="auto">
            <a:xfrm>
              <a:off x="288" y="1968"/>
              <a:ext cx="1248" cy="1680"/>
              <a:chOff x="288" y="1872"/>
              <a:chExt cx="1248" cy="1680"/>
            </a:xfrm>
          </p:grpSpPr>
          <p:sp>
            <p:nvSpPr>
              <p:cNvPr id="114693" name="Rectangle 5"/>
              <p:cNvSpPr>
                <a:spLocks noChangeArrowheads="1"/>
              </p:cNvSpPr>
              <p:nvPr/>
            </p:nvSpPr>
            <p:spPr bwMode="auto">
              <a:xfrm>
                <a:off x="288" y="1872"/>
                <a:ext cx="1248" cy="168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srgbClr val="000000"/>
                  </a:solidFill>
                  <a:latin typeface="Arial"/>
                </a:endParaRPr>
              </a:p>
            </p:txBody>
          </p:sp>
          <p:sp>
            <p:nvSpPr>
              <p:cNvPr id="114694" name="Rectangle 6"/>
              <p:cNvSpPr>
                <a:spLocks noChangeArrowheads="1"/>
              </p:cNvSpPr>
              <p:nvPr/>
            </p:nvSpPr>
            <p:spPr bwMode="auto">
              <a:xfrm>
                <a:off x="336" y="1920"/>
                <a:ext cx="1200" cy="1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zh-CN" dirty="0" err="1">
                    <a:solidFill>
                      <a:srgbClr val="000000"/>
                    </a:solidFill>
                    <a:latin typeface="Arial"/>
                  </a:rPr>
                  <a:t>Checksummed</a:t>
                </a:r>
                <a:r>
                  <a:rPr lang="en-US" altLang="zh-CN" dirty="0">
                    <a:solidFill>
                      <a:srgbClr val="000000"/>
                    </a:solidFill>
                    <a:latin typeface="Arial"/>
                  </a:rPr>
                  <a:t> </a:t>
                </a:r>
              </a:p>
              <a:p>
                <a:pPr>
                  <a:defRPr/>
                </a:pPr>
                <a:r>
                  <a:rPr lang="en-US" altLang="zh-CN" dirty="0">
                    <a:solidFill>
                      <a:srgbClr val="000000"/>
                    </a:solidFill>
                    <a:latin typeface="Arial"/>
                  </a:rPr>
                  <a:t>message </a:t>
                </a:r>
                <a:r>
                  <a:rPr lang="en-US" altLang="zh-CN" sz="1400" dirty="0">
                    <a:solidFill>
                      <a:srgbClr val="000000"/>
                    </a:solidFill>
                    <a:latin typeface="Arial"/>
                  </a:rPr>
                  <a:t>(n=6):</a:t>
                </a:r>
              </a:p>
              <a:p>
                <a:pPr>
                  <a:defRPr/>
                </a:pPr>
                <a:endParaRPr lang="en-US" altLang="zh-CN" sz="1000" dirty="0">
                  <a:solidFill>
                    <a:srgbClr val="000000"/>
                  </a:solidFill>
                  <a:latin typeface="Arial"/>
                </a:endParaRPr>
              </a:p>
              <a:p>
                <a:pPr>
                  <a:defRPr/>
                </a:pPr>
                <a:r>
                  <a:rPr lang="en-US" altLang="zh-CN" sz="1400" b="1" dirty="0">
                    <a:solidFill>
                      <a:srgbClr val="000000"/>
                    </a:solidFill>
                    <a:latin typeface="Arial"/>
                  </a:rPr>
                  <a:t>        </a:t>
                </a:r>
                <a:r>
                  <a:rPr lang="en-US" altLang="zh-CN" sz="1400" b="1" u="sng" dirty="0">
                    <a:solidFill>
                      <a:srgbClr val="000000"/>
                    </a:solidFill>
                    <a:latin typeface="Arial"/>
                  </a:rPr>
                  <a:t>1011</a:t>
                </a:r>
                <a:r>
                  <a:rPr lang="en-US" altLang="zh-CN" sz="1400" b="1" dirty="0">
                    <a:solidFill>
                      <a:srgbClr val="000000"/>
                    </a:solidFill>
                    <a:latin typeface="Arial"/>
                  </a:rPr>
                  <a:t>01 </a:t>
                </a:r>
                <a:r>
                  <a:rPr lang="en-US" altLang="zh-CN" sz="1400" dirty="0">
                    <a:solidFill>
                      <a:srgbClr val="000000"/>
                    </a:solidFill>
                    <a:latin typeface="Arial"/>
                  </a:rPr>
                  <a:t>	</a:t>
                </a:r>
              </a:p>
              <a:p>
                <a:pPr>
                  <a:defRPr/>
                </a:pPr>
                <a:endParaRPr lang="en-US" altLang="zh-CN" sz="1000" dirty="0">
                  <a:solidFill>
                    <a:srgbClr val="000000"/>
                  </a:solidFill>
                  <a:latin typeface="Arial"/>
                </a:endParaRPr>
              </a:p>
              <a:p>
                <a:pPr>
                  <a:defRPr/>
                </a:pPr>
                <a:r>
                  <a:rPr lang="en-US" altLang="zh-CN" sz="1400" b="1" dirty="0">
                    <a:solidFill>
                      <a:srgbClr val="000000"/>
                    </a:solidFill>
                    <a:latin typeface="Arial"/>
                  </a:rPr>
                  <a:t>        1011</a:t>
                </a:r>
              </a:p>
              <a:p>
                <a:pPr>
                  <a:defRPr/>
                </a:pPr>
                <a:endParaRPr lang="en-US" altLang="zh-CN" sz="1400" b="1" dirty="0">
                  <a:solidFill>
                    <a:srgbClr val="000000"/>
                  </a:solidFill>
                  <a:latin typeface="Arial"/>
                </a:endParaRPr>
              </a:p>
              <a:p>
                <a:pPr>
                  <a:defRPr/>
                </a:pPr>
                <a:r>
                  <a:rPr lang="en-US" altLang="zh-CN" sz="1400" dirty="0">
                    <a:solidFill>
                      <a:srgbClr val="000000"/>
                    </a:solidFill>
                    <a:latin typeface="Arial"/>
                  </a:rPr>
                  <a:t>Original message</a:t>
                </a:r>
              </a:p>
            </p:txBody>
          </p:sp>
        </p:grpSp>
        <p:sp>
          <p:nvSpPr>
            <p:cNvPr id="114713" name="Line 25"/>
            <p:cNvSpPr>
              <a:spLocks noChangeShapeType="1"/>
            </p:cNvSpPr>
            <p:nvPr/>
          </p:nvSpPr>
          <p:spPr bwMode="auto">
            <a:xfrm>
              <a:off x="768" y="2646"/>
              <a:ext cx="0"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rgbClr val="000000"/>
                </a:solidFill>
                <a:latin typeface="Arial"/>
              </a:endParaRPr>
            </a:p>
          </p:txBody>
        </p:sp>
      </p:grpSp>
      <p:sp>
        <p:nvSpPr>
          <p:cNvPr id="59399" name="Fußzeilenplatzhalter 3"/>
          <p:cNvSpPr>
            <a:spLocks noGrp="1"/>
          </p:cNvSpPr>
          <p:nvPr>
            <p:ph type="ftr" sz="quarter" idx="1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200" i="1">
                <a:solidFill>
                  <a:srgbClr val="898989"/>
                </a:solidFill>
                <a:latin typeface="Comic Sans MS" panose="030F0702030302020204" pitchFamily="66" charset="0"/>
                <a:cs typeface="Arial" panose="020B0604020202020204" pitchFamily="34" charset="0"/>
              </a:rPr>
              <a:t>Dr. Abdalkarim Awad</a:t>
            </a:r>
          </a:p>
        </p:txBody>
      </p:sp>
      <p:sp>
        <p:nvSpPr>
          <p:cNvPr id="59400" name="Foliennummernplatzhalter 4"/>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fld id="{52B7158B-8AAD-4B74-A268-F2F5A597AD00}" type="slidenum">
              <a:rPr lang="de-DE" altLang="de-DE" sz="1200" i="1">
                <a:solidFill>
                  <a:srgbClr val="898989"/>
                </a:solidFill>
                <a:latin typeface="Comic Sans MS" panose="030F0702030302020204" pitchFamily="66" charset="0"/>
              </a:rPr>
              <a:pPr>
                <a:lnSpc>
                  <a:spcPct val="100000"/>
                </a:lnSpc>
                <a:spcBef>
                  <a:spcPct val="0"/>
                </a:spcBef>
                <a:buClrTx/>
                <a:buSzTx/>
                <a:buFontTx/>
                <a:buNone/>
              </a:pPr>
              <a:t>19</a:t>
            </a:fld>
            <a:endParaRPr lang="de-DE" altLang="de-DE" sz="1200" i="1" dirty="0">
              <a:solidFill>
                <a:srgbClr val="898989"/>
              </a:solidFill>
              <a:latin typeface="Comic Sans MS" panose="030F0702030302020204" pitchFamily="66"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Link layer and LANs: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link layer services:</a:t>
            </a:r>
          </a:p>
          <a:p>
            <a:pPr marL="688975" lvl="1" indent="-317500">
              <a:lnSpc>
                <a:spcPct val="100000"/>
              </a:lnSpc>
              <a:defRPr/>
            </a:pPr>
            <a:r>
              <a:rPr lang="en-US" sz="2800" dirty="0"/>
              <a:t>error detection, correction</a:t>
            </a:r>
          </a:p>
          <a:p>
            <a:pPr marL="688975" lvl="1" indent="-317500">
              <a:lnSpc>
                <a:spcPct val="100000"/>
              </a:lnSpc>
              <a:defRPr/>
            </a:pPr>
            <a:r>
              <a:rPr lang="en-US" sz="2800" dirty="0"/>
              <a:t>sharing a broadcast channel: multiple access</a:t>
            </a:r>
          </a:p>
          <a:p>
            <a:pPr marL="688975" lvl="1" indent="-317500">
              <a:lnSpc>
                <a:spcPct val="100000"/>
              </a:lnSpc>
              <a:defRPr/>
            </a:pPr>
            <a:r>
              <a:rPr lang="en-US" sz="2800" dirty="0"/>
              <a:t>link layer addressing</a:t>
            </a:r>
          </a:p>
          <a:p>
            <a:pPr marL="688975" lvl="1" indent="-317500">
              <a:lnSpc>
                <a:spcPct val="100000"/>
              </a:lnSpc>
              <a:defRPr/>
            </a:pPr>
            <a:r>
              <a:rPr lang="en-US" sz="2800" dirty="0"/>
              <a:t>local area networks: Ethernet, VLANs</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304934" y="1602070"/>
            <a:ext cx="5584371" cy="4351338"/>
          </a:xfrm>
        </p:spPr>
        <p:txBody>
          <a:bodyPr>
            <a:normAutofit/>
          </a:bodyPr>
          <a:lstStyle/>
          <a:p>
            <a:pPr marL="407988" indent="-277813"/>
            <a:r>
              <a:rPr lang="en-US" sz="3200" dirty="0"/>
              <a:t>instantiation, implementation of various link layer technologies</a:t>
            </a:r>
            <a:endParaRPr lang="en-US" sz="2800" dirty="0"/>
          </a:p>
        </p:txBody>
      </p:sp>
      <p:pic>
        <p:nvPicPr>
          <p:cNvPr id="7" name="Picture 6" descr="A train crossing a bridge over a body of water&#10;&#10;Description automatically generated">
            <a:extLst>
              <a:ext uri="{FF2B5EF4-FFF2-40B4-BE49-F238E27FC236}">
                <a16:creationId xmlns:a16="http://schemas.microsoft.com/office/drawing/2014/main" id="{439BFE83-3A49-904C-8D0A-2D330947D15C}"/>
              </a:ext>
            </a:extLst>
          </p:cNvPr>
          <p:cNvPicPr>
            <a:picLocks noChangeAspect="1"/>
          </p:cNvPicPr>
          <p:nvPr/>
        </p:nvPicPr>
        <p:blipFill>
          <a:blip r:embed="rId3"/>
          <a:stretch>
            <a:fillRect/>
          </a:stretch>
        </p:blipFill>
        <p:spPr>
          <a:xfrm>
            <a:off x="6657543" y="3498941"/>
            <a:ext cx="3102316" cy="2326737"/>
          </a:xfrm>
          <a:prstGeom prst="rect">
            <a:avLst/>
          </a:prstGeom>
          <a:effectLst>
            <a:outerShdw blurRad="50800" dist="38100" dir="18900000" algn="bl" rotWithShape="0">
              <a:prstClr val="black">
                <a:alpha val="40000"/>
              </a:prstClr>
            </a:outerShdw>
          </a:effectLst>
        </p:spPr>
      </p:pic>
      <p:sp>
        <p:nvSpPr>
          <p:cNvPr id="8" name="Slide Number Placeholder 4">
            <a:extLst>
              <a:ext uri="{FF2B5EF4-FFF2-40B4-BE49-F238E27FC236}">
                <a16:creationId xmlns:a16="http://schemas.microsoft.com/office/drawing/2014/main" id="{0B01662C-0D2B-C547-B59B-BA568A5A2F00}"/>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a:t>
            </a:fld>
            <a:endParaRPr lang="en-US" dirty="0"/>
          </a:p>
        </p:txBody>
      </p:sp>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4">
                                            <p:txEl>
                                              <p:pRg st="0" end="0"/>
                                            </p:txEl>
                                          </p:spTgt>
                                        </p:tgtEl>
                                        <p:attrNameLst>
                                          <p:attrName>style.visibility</p:attrName>
                                        </p:attrNameLst>
                                      </p:cBhvr>
                                      <p:to>
                                        <p:strVal val="visible"/>
                                      </p:to>
                                    </p:set>
                                    <p:animEffect transition="in" filter="dissolve">
                                      <p:cBhvr>
                                        <p:cTn id="2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20</a:t>
            </a:fld>
            <a:endParaRPr lang="en-US" dirty="0"/>
          </a:p>
        </p:txBody>
      </p:sp>
    </p:spTree>
    <p:extLst>
      <p:ext uri="{BB962C8B-B14F-4D97-AF65-F5344CB8AC3E}">
        <p14:creationId xmlns:p14="http://schemas.microsoft.com/office/powerpoint/2010/main" val="34065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1EBB3351-6E63-CD4D-9FD2-D6498F65C79A}"/>
              </a:ext>
            </a:extLst>
          </p:cNvPr>
          <p:cNvSpPr txBox="1">
            <a:spLocks noChangeArrowheads="1"/>
          </p:cNvSpPr>
          <p:nvPr/>
        </p:nvSpPr>
        <p:spPr>
          <a:xfrm>
            <a:off x="877956" y="1480930"/>
            <a:ext cx="10903227" cy="19817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32-bit IP address: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network-layer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address for interface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used for layer 3 (network layer) forwarding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128.119.40.136</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 name="Rectangle 3">
            <a:extLst>
              <a:ext uri="{FF2B5EF4-FFF2-40B4-BE49-F238E27FC236}">
                <a16:creationId xmlns:a16="http://schemas.microsoft.com/office/drawing/2014/main" id="{2F51F861-D4AD-CD46-A67F-018CCE6A2B4D}"/>
              </a:ext>
            </a:extLst>
          </p:cNvPr>
          <p:cNvSpPr txBox="1">
            <a:spLocks noChangeArrowheads="1"/>
          </p:cNvSpPr>
          <p:nvPr/>
        </p:nvSpPr>
        <p:spPr>
          <a:xfrm>
            <a:off x="925425" y="3402170"/>
            <a:ext cx="10903227" cy="22641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(or LAN or physical or Ethernet) address:</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function:</a:t>
            </a:r>
            <a:r>
              <a:rPr kumimoji="0" lang="en-US" sz="2800" b="0"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used “locally” to get frame from one interface to another physically-connected interface (same subnet, in IP-addressing sense)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48-bit MAC address (for most LANs) burned in NIC ROM, also sometimes software settable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nvGrpSpPr>
          <p:cNvPr id="3" name="Group 2">
            <a:extLst>
              <a:ext uri="{FF2B5EF4-FFF2-40B4-BE49-F238E27FC236}">
                <a16:creationId xmlns:a16="http://schemas.microsoft.com/office/drawing/2014/main" id="{CA3974C1-45B4-5341-A96C-26EFA0BC954B}"/>
              </a:ext>
            </a:extLst>
          </p:cNvPr>
          <p:cNvGrpSpPr/>
          <p:nvPr/>
        </p:nvGrpSpPr>
        <p:grpSpPr>
          <a:xfrm>
            <a:off x="912934" y="5533272"/>
            <a:ext cx="10903227" cy="903016"/>
            <a:chOff x="912934" y="5533272"/>
            <a:chExt cx="10903227" cy="903016"/>
          </a:xfrm>
        </p:grpSpPr>
        <p:sp>
          <p:nvSpPr>
            <p:cNvPr id="6" name="Text Box 6">
              <a:extLst>
                <a:ext uri="{FF2B5EF4-FFF2-40B4-BE49-F238E27FC236}">
                  <a16:creationId xmlns:a16="http://schemas.microsoft.com/office/drawing/2014/main" id="{4108502E-90D7-684B-A7CF-A0EB238E3E78}"/>
                </a:ext>
              </a:extLst>
            </p:cNvPr>
            <p:cNvSpPr txBox="1">
              <a:spLocks noChangeArrowheads="1"/>
            </p:cNvSpPr>
            <p:nvPr/>
          </p:nvSpPr>
          <p:spPr bwMode="auto">
            <a:xfrm>
              <a:off x="5649171" y="5789957"/>
              <a:ext cx="338868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hexadecimal (base 16) notation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(each “numeral” represents 4 bits)</a:t>
              </a:r>
            </a:p>
          </p:txBody>
        </p:sp>
        <p:sp>
          <p:nvSpPr>
            <p:cNvPr id="7" name="Line 7">
              <a:extLst>
                <a:ext uri="{FF2B5EF4-FFF2-40B4-BE49-F238E27FC236}">
                  <a16:creationId xmlns:a16="http://schemas.microsoft.com/office/drawing/2014/main" id="{F3EB23B5-9722-524B-A947-6BAB90B5BF10}"/>
                </a:ext>
              </a:extLst>
            </p:cNvPr>
            <p:cNvSpPr>
              <a:spLocks noChangeShapeType="1"/>
            </p:cNvSpPr>
            <p:nvPr/>
          </p:nvSpPr>
          <p:spPr bwMode="auto">
            <a:xfrm flipH="1" flipV="1">
              <a:off x="5021744" y="5895906"/>
              <a:ext cx="623681" cy="21334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Rectangle 3">
              <a:extLst>
                <a:ext uri="{FF2B5EF4-FFF2-40B4-BE49-F238E27FC236}">
                  <a16:creationId xmlns:a16="http://schemas.microsoft.com/office/drawing/2014/main" id="{D04D30B9-A03D-3D4E-82B8-D739C54E39F8}"/>
                </a:ext>
              </a:extLst>
            </p:cNvPr>
            <p:cNvSpPr txBox="1">
              <a:spLocks noChangeArrowheads="1"/>
            </p:cNvSpPr>
            <p:nvPr/>
          </p:nvSpPr>
          <p:spPr>
            <a:xfrm>
              <a:off x="912934" y="5533272"/>
              <a:ext cx="10903227" cy="5827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1A-2F-BB-76-09-AD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spTree>
    <p:extLst>
      <p:ext uri="{BB962C8B-B14F-4D97-AF65-F5344CB8AC3E}">
        <p14:creationId xmlns:p14="http://schemas.microsoft.com/office/powerpoint/2010/main" val="155051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4798734" y="42714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583225" y="33516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359594" y="52988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5" name="Text Box 4">
            <a:extLst>
              <a:ext uri="{FF2B5EF4-FFF2-40B4-BE49-F238E27FC236}">
                <a16:creationId xmlns:a16="http://schemas.microsoft.com/office/drawing/2014/main" id="{639A8D23-CDBF-2646-8186-B3743129919D}"/>
              </a:ext>
            </a:extLst>
          </p:cNvPr>
          <p:cNvSpPr txBox="1">
            <a:spLocks noChangeArrowheads="1"/>
          </p:cNvSpPr>
          <p:nvPr/>
        </p:nvSpPr>
        <p:spPr bwMode="auto">
          <a:xfrm>
            <a:off x="1219200" y="1216922"/>
            <a:ext cx="8331255" cy="13849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each interface on LAN </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unique 48-bit </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MAC</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address</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a locally unique 32-bit IP address (as we’ve seen)</a:t>
            </a: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425937" y="35936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446825" y="43204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2" name="Text Box 24">
            <a:extLst>
              <a:ext uri="{FF2B5EF4-FFF2-40B4-BE49-F238E27FC236}">
                <a16:creationId xmlns:a16="http://schemas.microsoft.com/office/drawing/2014/main" id="{0B96A29F-FA92-4046-A8C4-553BE3BB408B}"/>
              </a:ext>
            </a:extLst>
          </p:cNvPr>
          <p:cNvSpPr txBox="1">
            <a:spLocks noChangeArrowheads="1"/>
          </p:cNvSpPr>
          <p:nvPr/>
        </p:nvSpPr>
        <p:spPr bwMode="auto">
          <a:xfrm>
            <a:off x="6890648" y="3308137"/>
            <a:ext cx="1781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1A-2F-BB-76-09-AD</a:t>
            </a: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005327" y="44365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7909197" y="4779066"/>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56" name="Line 28">
            <a:extLst>
              <a:ext uri="{FF2B5EF4-FFF2-40B4-BE49-F238E27FC236}">
                <a16:creationId xmlns:a16="http://schemas.microsoft.com/office/drawing/2014/main" id="{75320AB1-33FB-E441-96FA-8A3695961F8E}"/>
              </a:ext>
            </a:extLst>
          </p:cNvPr>
          <p:cNvSpPr>
            <a:spLocks noChangeShapeType="1"/>
          </p:cNvSpPr>
          <p:nvPr/>
        </p:nvSpPr>
        <p:spPr bwMode="auto">
          <a:xfrm flipH="1">
            <a:off x="6462781" y="57336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29">
            <a:extLst>
              <a:ext uri="{FF2B5EF4-FFF2-40B4-BE49-F238E27FC236}">
                <a16:creationId xmlns:a16="http://schemas.microsoft.com/office/drawing/2014/main" id="{5200AA6C-1F84-3F41-9A67-F6A4557B0A51}"/>
              </a:ext>
            </a:extLst>
          </p:cNvPr>
          <p:cNvSpPr txBox="1">
            <a:spLocks noChangeArrowheads="1"/>
          </p:cNvSpPr>
          <p:nvPr/>
        </p:nvSpPr>
        <p:spPr bwMode="auto">
          <a:xfrm>
            <a:off x="6785122" y="5577774"/>
            <a:ext cx="17494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0C-C4-11-6F-E3-98</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4735234" y="44270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3817659" y="4801702"/>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60" name="Text Box 32">
            <a:extLst>
              <a:ext uri="{FF2B5EF4-FFF2-40B4-BE49-F238E27FC236}">
                <a16:creationId xmlns:a16="http://schemas.microsoft.com/office/drawing/2014/main" id="{4D80277F-6853-7C4B-8A3B-77BAE9A5AE2F}"/>
              </a:ext>
            </a:extLst>
          </p:cNvPr>
          <p:cNvSpPr txBox="1">
            <a:spLocks noChangeArrowheads="1"/>
          </p:cNvSpPr>
          <p:nvPr/>
        </p:nvSpPr>
        <p:spPr bwMode="auto">
          <a:xfrm>
            <a:off x="5327374" y="3992146"/>
            <a:ext cx="2173357" cy="8617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(wired or wireless)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137.196.7/24</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488853" y="33534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030223" y="2820774"/>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4597155" y="41397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287678" y="56067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031860" y="42017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3922434" y="3893652"/>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7880069" y="4049022"/>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4" name="Straight Arrow Connector 3">
            <a:extLst>
              <a:ext uri="{FF2B5EF4-FFF2-40B4-BE49-F238E27FC236}">
                <a16:creationId xmlns:a16="http://schemas.microsoft.com/office/drawing/2014/main" id="{104DD163-DABA-C240-A6C6-E33234DB2F4D}"/>
              </a:ext>
            </a:extLst>
          </p:cNvPr>
          <p:cNvCxnSpPr/>
          <p:nvPr/>
        </p:nvCxnSpPr>
        <p:spPr>
          <a:xfrm flipH="1">
            <a:off x="6719722" y="34868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5832544" y="5800310"/>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7" name="Text Box 33">
            <a:extLst>
              <a:ext uri="{FF2B5EF4-FFF2-40B4-BE49-F238E27FC236}">
                <a16:creationId xmlns:a16="http://schemas.microsoft.com/office/drawing/2014/main" id="{4D60F09C-EEAE-8949-89C9-70CE657C87F3}"/>
              </a:ext>
            </a:extLst>
          </p:cNvPr>
          <p:cNvSpPr txBox="1">
            <a:spLocks noChangeArrowheads="1"/>
          </p:cNvSpPr>
          <p:nvPr/>
        </p:nvSpPr>
        <p:spPr bwMode="auto">
          <a:xfrm>
            <a:off x="6867458" y="309369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137.196.7.78</a:t>
            </a:r>
          </a:p>
        </p:txBody>
      </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7903609" y="4977848"/>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89" name="Text Box 39">
            <a:extLst>
              <a:ext uri="{FF2B5EF4-FFF2-40B4-BE49-F238E27FC236}">
                <a16:creationId xmlns:a16="http://schemas.microsoft.com/office/drawing/2014/main" id="{2D84C91A-F7A7-644A-9323-5E12ED7E9513}"/>
              </a:ext>
            </a:extLst>
          </p:cNvPr>
          <p:cNvSpPr txBox="1">
            <a:spLocks noChangeArrowheads="1"/>
          </p:cNvSpPr>
          <p:nvPr/>
        </p:nvSpPr>
        <p:spPr bwMode="auto">
          <a:xfrm>
            <a:off x="6746875" y="5795342"/>
            <a:ext cx="1217613"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137.196.7.88</a:t>
            </a:r>
          </a:p>
        </p:txBody>
      </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3822352" y="5017604"/>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Tree>
    <p:extLst>
      <p:ext uri="{BB962C8B-B14F-4D97-AF65-F5344CB8AC3E}">
        <p14:creationId xmlns:p14="http://schemas.microsoft.com/office/powerpoint/2010/main" val="369097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6" name="Rectangle 3">
            <a:extLst>
              <a:ext uri="{FF2B5EF4-FFF2-40B4-BE49-F238E27FC236}">
                <a16:creationId xmlns:a16="http://schemas.microsoft.com/office/drawing/2014/main" id="{B986A0BA-C01E-D148-B175-80505AC80C09}"/>
              </a:ext>
            </a:extLst>
          </p:cNvPr>
          <p:cNvSpPr txBox="1">
            <a:spLocks noChangeArrowheads="1"/>
          </p:cNvSpPr>
          <p:nvPr/>
        </p:nvSpPr>
        <p:spPr>
          <a:xfrm>
            <a:off x="1010477" y="1441173"/>
            <a:ext cx="10028583" cy="50126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address allocation administered by IEEE</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manufacturer buys portion of MAC address space (to assure uniqueness)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analogy: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MAC address: like Social Security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 address: like postal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MAC flat address: portability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can move interface from one LAN to another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recall IP address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portable: depends on IP subnet to which node is attached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497611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6">
                                            <p:txEl>
                                              <p:pRg st="2" end="2"/>
                                            </p:txEl>
                                          </p:spTgt>
                                        </p:tgtEl>
                                        <p:attrNameLst>
                                          <p:attrName>style.visibility</p:attrName>
                                        </p:attrNameLst>
                                      </p:cBhvr>
                                      <p:to>
                                        <p:strVal val="visible"/>
                                      </p:to>
                                    </p:set>
                                    <p:animEffect transition="in" filter="dissolve">
                                      <p:cBhvr>
                                        <p:cTn id="15" dur="500"/>
                                        <p:tgtEl>
                                          <p:spTgt spid="3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6">
                                            <p:txEl>
                                              <p:pRg st="4" end="4"/>
                                            </p:txEl>
                                          </p:spTgt>
                                        </p:tgtEl>
                                        <p:attrNameLst>
                                          <p:attrName>style.visibility</p:attrName>
                                        </p:attrNameLst>
                                      </p:cBhvr>
                                      <p:to>
                                        <p:strVal val="visible"/>
                                      </p:to>
                                    </p:set>
                                    <p:animEffect transition="in" filter="dissolve">
                                      <p:cBhvr>
                                        <p:cTn id="21" dur="500"/>
                                        <p:tgtEl>
                                          <p:spTgt spid="3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6">
                                            <p:txEl>
                                              <p:pRg st="7" end="7"/>
                                            </p:txEl>
                                          </p:spTgt>
                                        </p:tgtEl>
                                        <p:attrNameLst>
                                          <p:attrName>style.visibility</p:attrName>
                                        </p:attrNameLst>
                                      </p:cBhvr>
                                      <p:to>
                                        <p:strVal val="visible"/>
                                      </p:to>
                                    </p:set>
                                    <p:animEffect transition="in" filter="dissolve">
                                      <p:cBhvr>
                                        <p:cTn id="32" dur="500"/>
                                        <p:tgtEl>
                                          <p:spTgt spid="3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address resolution protocol</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E7D1271A-DBC6-204B-8B80-84096104E623}"/>
              </a:ext>
            </a:extLst>
          </p:cNvPr>
          <p:cNvSpPr txBox="1">
            <a:spLocks noChangeArrowheads="1"/>
          </p:cNvSpPr>
          <p:nvPr/>
        </p:nvSpPr>
        <p:spPr>
          <a:xfrm>
            <a:off x="6082748" y="2344599"/>
            <a:ext cx="5193195" cy="9532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ARP table: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IP node (host, router) on LAN has table</a:t>
            </a:r>
          </a:p>
        </p:txBody>
      </p:sp>
      <p:sp>
        <p:nvSpPr>
          <p:cNvPr id="7" name="Text Box 6">
            <a:extLst>
              <a:ext uri="{FF2B5EF4-FFF2-40B4-BE49-F238E27FC236}">
                <a16:creationId xmlns:a16="http://schemas.microsoft.com/office/drawing/2014/main" id="{8DB7D2E6-BC71-6342-8A7E-D3134900B7EA}"/>
              </a:ext>
            </a:extLst>
          </p:cNvPr>
          <p:cNvSpPr txBox="1">
            <a:spLocks noChangeArrowheads="1"/>
          </p:cNvSpPr>
          <p:nvPr/>
        </p:nvSpPr>
        <p:spPr bwMode="auto">
          <a:xfrm>
            <a:off x="786592" y="1314450"/>
            <a:ext cx="11034346" cy="9541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Question:</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to determine interface’s MAC address, knowing its IP address?</a:t>
            </a:r>
          </a:p>
        </p:txBody>
      </p:sp>
      <p:grpSp>
        <p:nvGrpSpPr>
          <p:cNvPr id="50" name="Group 49">
            <a:extLst>
              <a:ext uri="{FF2B5EF4-FFF2-40B4-BE49-F238E27FC236}">
                <a16:creationId xmlns:a16="http://schemas.microsoft.com/office/drawing/2014/main" id="{46F90A8E-A97F-4B47-8617-1E0B801A3FBF}"/>
              </a:ext>
            </a:extLst>
          </p:cNvPr>
          <p:cNvGrpSpPr/>
          <p:nvPr/>
        </p:nvGrpSpPr>
        <p:grpSpPr>
          <a:xfrm>
            <a:off x="948563" y="2990022"/>
            <a:ext cx="4847955" cy="2799867"/>
            <a:chOff x="3970059" y="2973174"/>
            <a:chExt cx="6053187" cy="3638349"/>
          </a:xfrm>
        </p:grpSpPr>
        <p:sp>
          <p:nvSpPr>
            <p:cNvPr id="51" name="Line 19">
              <a:extLst>
                <a:ext uri="{FF2B5EF4-FFF2-40B4-BE49-F238E27FC236}">
                  <a16:creationId xmlns:a16="http://schemas.microsoft.com/office/drawing/2014/main" id="{EFCCF237-D462-A848-A2F9-0B5DDED1EC93}"/>
                </a:ext>
              </a:extLst>
            </p:cNvPr>
            <p:cNvSpPr>
              <a:spLocks noChangeShapeType="1"/>
            </p:cNvSpPr>
            <p:nvPr/>
          </p:nvSpPr>
          <p:spPr bwMode="auto">
            <a:xfrm>
              <a:off x="4951134" y="44238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2" name="Line 20">
              <a:extLst>
                <a:ext uri="{FF2B5EF4-FFF2-40B4-BE49-F238E27FC236}">
                  <a16:creationId xmlns:a16="http://schemas.microsoft.com/office/drawing/2014/main" id="{26F73C0C-F34D-EB41-919F-BDF66A1E557B}"/>
                </a:ext>
              </a:extLst>
            </p:cNvPr>
            <p:cNvSpPr>
              <a:spLocks noChangeShapeType="1"/>
            </p:cNvSpPr>
            <p:nvPr/>
          </p:nvSpPr>
          <p:spPr bwMode="auto">
            <a:xfrm>
              <a:off x="6735625" y="35040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Line 22">
              <a:extLst>
                <a:ext uri="{FF2B5EF4-FFF2-40B4-BE49-F238E27FC236}">
                  <a16:creationId xmlns:a16="http://schemas.microsoft.com/office/drawing/2014/main" id="{F5CD6898-8663-6D43-BAA6-A8946A48AD83}"/>
                </a:ext>
              </a:extLst>
            </p:cNvPr>
            <p:cNvSpPr>
              <a:spLocks noChangeShapeType="1"/>
            </p:cNvSpPr>
            <p:nvPr/>
          </p:nvSpPr>
          <p:spPr bwMode="auto">
            <a:xfrm flipV="1">
              <a:off x="6511994" y="54512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4" name="Freeform 8">
              <a:extLst>
                <a:ext uri="{FF2B5EF4-FFF2-40B4-BE49-F238E27FC236}">
                  <a16:creationId xmlns:a16="http://schemas.microsoft.com/office/drawing/2014/main" id="{BC091F0C-CFB4-544C-B235-9FB23A12BB73}"/>
                </a:ext>
              </a:extLst>
            </p:cNvPr>
            <p:cNvSpPr>
              <a:spLocks/>
            </p:cNvSpPr>
            <p:nvPr/>
          </p:nvSpPr>
          <p:spPr bwMode="auto">
            <a:xfrm>
              <a:off x="5578337" y="37460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 name="Line 21">
              <a:extLst>
                <a:ext uri="{FF2B5EF4-FFF2-40B4-BE49-F238E27FC236}">
                  <a16:creationId xmlns:a16="http://schemas.microsoft.com/office/drawing/2014/main" id="{1F2D744C-309E-1748-8CEF-A191DA937537}"/>
                </a:ext>
              </a:extLst>
            </p:cNvPr>
            <p:cNvSpPr>
              <a:spLocks noChangeShapeType="1"/>
            </p:cNvSpPr>
            <p:nvPr/>
          </p:nvSpPr>
          <p:spPr bwMode="auto">
            <a:xfrm flipH="1">
              <a:off x="7599225" y="44728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 name="Text Box 24">
              <a:extLst>
                <a:ext uri="{FF2B5EF4-FFF2-40B4-BE49-F238E27FC236}">
                  <a16:creationId xmlns:a16="http://schemas.microsoft.com/office/drawing/2014/main" id="{CBB39874-5BD1-5D4B-8E31-25BEBA2920E0}"/>
                </a:ext>
              </a:extLst>
            </p:cNvPr>
            <p:cNvSpPr txBox="1">
              <a:spLocks noChangeArrowheads="1"/>
            </p:cNvSpPr>
            <p:nvPr/>
          </p:nvSpPr>
          <p:spPr bwMode="auto">
            <a:xfrm>
              <a:off x="7043047" y="3460537"/>
              <a:ext cx="1998238"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1A-2F-BB-76-09-AD</a:t>
              </a:r>
            </a:p>
          </p:txBody>
        </p:sp>
        <p:sp>
          <p:nvSpPr>
            <p:cNvPr id="57" name="Line 26">
              <a:extLst>
                <a:ext uri="{FF2B5EF4-FFF2-40B4-BE49-F238E27FC236}">
                  <a16:creationId xmlns:a16="http://schemas.microsoft.com/office/drawing/2014/main" id="{7C2882E3-6473-EB4E-9538-2CCE1D1E6897}"/>
                </a:ext>
              </a:extLst>
            </p:cNvPr>
            <p:cNvSpPr>
              <a:spLocks noChangeShapeType="1"/>
            </p:cNvSpPr>
            <p:nvPr/>
          </p:nvSpPr>
          <p:spPr bwMode="auto">
            <a:xfrm flipV="1">
              <a:off x="8157727" y="45889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 name="Text Box 27">
              <a:extLst>
                <a:ext uri="{FF2B5EF4-FFF2-40B4-BE49-F238E27FC236}">
                  <a16:creationId xmlns:a16="http://schemas.microsoft.com/office/drawing/2014/main" id="{5C7845EB-10F3-1149-A9A1-1A0A55753B0E}"/>
                </a:ext>
              </a:extLst>
            </p:cNvPr>
            <p:cNvSpPr txBox="1">
              <a:spLocks noChangeArrowheads="1"/>
            </p:cNvSpPr>
            <p:nvPr/>
          </p:nvSpPr>
          <p:spPr bwMode="auto">
            <a:xfrm>
              <a:off x="8061597" y="4931465"/>
              <a:ext cx="196164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58-23-D7-FA-20-B0</a:t>
              </a:r>
            </a:p>
          </p:txBody>
        </p:sp>
        <p:sp>
          <p:nvSpPr>
            <p:cNvPr id="59" name="Line 28">
              <a:extLst>
                <a:ext uri="{FF2B5EF4-FFF2-40B4-BE49-F238E27FC236}">
                  <a16:creationId xmlns:a16="http://schemas.microsoft.com/office/drawing/2014/main" id="{8915AAD7-DFE8-3C4C-854D-2C0B5A2460C3}"/>
                </a:ext>
              </a:extLst>
            </p:cNvPr>
            <p:cNvSpPr>
              <a:spLocks noChangeShapeType="1"/>
            </p:cNvSpPr>
            <p:nvPr/>
          </p:nvSpPr>
          <p:spPr bwMode="auto">
            <a:xfrm flipH="1">
              <a:off x="6615181" y="58860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0" name="Text Box 29">
              <a:extLst>
                <a:ext uri="{FF2B5EF4-FFF2-40B4-BE49-F238E27FC236}">
                  <a16:creationId xmlns:a16="http://schemas.microsoft.com/office/drawing/2014/main" id="{07636FFE-5FCF-0A44-960C-F51BD2EC917B}"/>
                </a:ext>
              </a:extLst>
            </p:cNvPr>
            <p:cNvSpPr txBox="1">
              <a:spLocks noChangeArrowheads="1"/>
            </p:cNvSpPr>
            <p:nvPr/>
          </p:nvSpPr>
          <p:spPr bwMode="auto">
            <a:xfrm>
              <a:off x="6937522" y="5730174"/>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0C-C4-11-6F-E3-98</a:t>
              </a:r>
            </a:p>
          </p:txBody>
        </p:sp>
        <p:sp>
          <p:nvSpPr>
            <p:cNvPr id="61" name="Line 30">
              <a:extLst>
                <a:ext uri="{FF2B5EF4-FFF2-40B4-BE49-F238E27FC236}">
                  <a16:creationId xmlns:a16="http://schemas.microsoft.com/office/drawing/2014/main" id="{65842429-83E8-C843-8F18-759730DAB212}"/>
                </a:ext>
              </a:extLst>
            </p:cNvPr>
            <p:cNvSpPr>
              <a:spLocks noChangeShapeType="1"/>
            </p:cNvSpPr>
            <p:nvPr/>
          </p:nvSpPr>
          <p:spPr bwMode="auto">
            <a:xfrm flipV="1">
              <a:off x="4887634" y="45794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2" name="Text Box 31">
              <a:extLst>
                <a:ext uri="{FF2B5EF4-FFF2-40B4-BE49-F238E27FC236}">
                  <a16:creationId xmlns:a16="http://schemas.microsoft.com/office/drawing/2014/main" id="{7472F3E3-B59C-CE45-A51F-F369BE06C257}"/>
                </a:ext>
              </a:extLst>
            </p:cNvPr>
            <p:cNvSpPr txBox="1">
              <a:spLocks noChangeArrowheads="1"/>
            </p:cNvSpPr>
            <p:nvPr/>
          </p:nvSpPr>
          <p:spPr bwMode="auto">
            <a:xfrm>
              <a:off x="3970059" y="4954102"/>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71-65-F7-2B-08-53</a:t>
              </a:r>
            </a:p>
          </p:txBody>
        </p:sp>
        <p:sp>
          <p:nvSpPr>
            <p:cNvPr id="63" name="Text Box 32">
              <a:extLst>
                <a:ext uri="{FF2B5EF4-FFF2-40B4-BE49-F238E27FC236}">
                  <a16:creationId xmlns:a16="http://schemas.microsoft.com/office/drawing/2014/main" id="{76E01186-F965-E044-8ADB-FE380CAFCF2D}"/>
                </a:ext>
              </a:extLst>
            </p:cNvPr>
            <p:cNvSpPr txBox="1">
              <a:spLocks noChangeArrowheads="1"/>
            </p:cNvSpPr>
            <p:nvPr/>
          </p:nvSpPr>
          <p:spPr bwMode="auto">
            <a:xfrm>
              <a:off x="5363947" y="4420079"/>
              <a:ext cx="2173356" cy="479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LAN</a:t>
              </a:r>
            </a:p>
          </p:txBody>
        </p:sp>
        <p:sp>
          <p:nvSpPr>
            <p:cNvPr id="64" name="Rectangle 37">
              <a:extLst>
                <a:ext uri="{FF2B5EF4-FFF2-40B4-BE49-F238E27FC236}">
                  <a16:creationId xmlns:a16="http://schemas.microsoft.com/office/drawing/2014/main" id="{54AF773F-51B4-F84F-A15B-941A3EE37448}"/>
                </a:ext>
              </a:extLst>
            </p:cNvPr>
            <p:cNvSpPr>
              <a:spLocks noChangeArrowheads="1"/>
            </p:cNvSpPr>
            <p:nvPr/>
          </p:nvSpPr>
          <p:spPr bwMode="auto">
            <a:xfrm>
              <a:off x="6641253" y="35058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5" name="Group 44">
              <a:extLst>
                <a:ext uri="{FF2B5EF4-FFF2-40B4-BE49-F238E27FC236}">
                  <a16:creationId xmlns:a16="http://schemas.microsoft.com/office/drawing/2014/main" id="{85EE06A5-9204-7B4E-B07F-32BA1B5EDB15}"/>
                </a:ext>
              </a:extLst>
            </p:cNvPr>
            <p:cNvGrpSpPr>
              <a:grpSpLocks/>
            </p:cNvGrpSpPr>
            <p:nvPr/>
          </p:nvGrpSpPr>
          <p:grpSpPr bwMode="auto">
            <a:xfrm>
              <a:off x="6182623" y="2973174"/>
              <a:ext cx="812800" cy="658813"/>
              <a:chOff x="-44" y="1473"/>
              <a:chExt cx="981" cy="1105"/>
            </a:xfrm>
          </p:grpSpPr>
          <p:pic>
            <p:nvPicPr>
              <p:cNvPr id="83" name="Picture 45" descr="desktop_computer_stylized_medium">
                <a:extLst>
                  <a:ext uri="{FF2B5EF4-FFF2-40B4-BE49-F238E27FC236}">
                    <a16:creationId xmlns:a16="http://schemas.microsoft.com/office/drawing/2014/main" id="{23C296A6-6B32-A64A-9411-85507BE07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 name="Freeform 46">
                <a:extLst>
                  <a:ext uri="{FF2B5EF4-FFF2-40B4-BE49-F238E27FC236}">
                    <a16:creationId xmlns:a16="http://schemas.microsoft.com/office/drawing/2014/main" id="{42ECB958-418E-FB44-BE70-E256C588C7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6" name="Rectangle 37">
              <a:extLst>
                <a:ext uri="{FF2B5EF4-FFF2-40B4-BE49-F238E27FC236}">
                  <a16:creationId xmlns:a16="http://schemas.microsoft.com/office/drawing/2014/main" id="{BAB24AC1-02B1-BF40-BED4-B66E7B0C5E8C}"/>
                </a:ext>
              </a:extLst>
            </p:cNvPr>
            <p:cNvSpPr>
              <a:spLocks noChangeArrowheads="1"/>
            </p:cNvSpPr>
            <p:nvPr/>
          </p:nvSpPr>
          <p:spPr bwMode="auto">
            <a:xfrm rot="5400000">
              <a:off x="4749555" y="42921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7" name="Rectangle 37">
              <a:extLst>
                <a:ext uri="{FF2B5EF4-FFF2-40B4-BE49-F238E27FC236}">
                  <a16:creationId xmlns:a16="http://schemas.microsoft.com/office/drawing/2014/main" id="{6A5793AF-4220-9B4D-8408-5F7BDDF467B9}"/>
                </a:ext>
              </a:extLst>
            </p:cNvPr>
            <p:cNvSpPr>
              <a:spLocks noChangeArrowheads="1"/>
            </p:cNvSpPr>
            <p:nvPr/>
          </p:nvSpPr>
          <p:spPr bwMode="auto">
            <a:xfrm>
              <a:off x="6440078" y="57591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8" name="Rectangle 37">
              <a:extLst>
                <a:ext uri="{FF2B5EF4-FFF2-40B4-BE49-F238E27FC236}">
                  <a16:creationId xmlns:a16="http://schemas.microsoft.com/office/drawing/2014/main" id="{6D089618-C037-1B4F-A97C-2B85FEFFE198}"/>
                </a:ext>
              </a:extLst>
            </p:cNvPr>
            <p:cNvSpPr>
              <a:spLocks noChangeArrowheads="1"/>
            </p:cNvSpPr>
            <p:nvPr/>
          </p:nvSpPr>
          <p:spPr bwMode="auto">
            <a:xfrm rot="5400000">
              <a:off x="8184260" y="43541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9" name="Group 38">
              <a:extLst>
                <a:ext uri="{FF2B5EF4-FFF2-40B4-BE49-F238E27FC236}">
                  <a16:creationId xmlns:a16="http://schemas.microsoft.com/office/drawing/2014/main" id="{4EFC04DC-8B24-2C45-BBD0-44DC6D0A3648}"/>
                </a:ext>
              </a:extLst>
            </p:cNvPr>
            <p:cNvGrpSpPr>
              <a:grpSpLocks/>
            </p:cNvGrpSpPr>
            <p:nvPr/>
          </p:nvGrpSpPr>
          <p:grpSpPr bwMode="auto">
            <a:xfrm>
              <a:off x="4074834" y="4046052"/>
              <a:ext cx="812800" cy="658813"/>
              <a:chOff x="-44" y="1473"/>
              <a:chExt cx="981" cy="1105"/>
            </a:xfrm>
          </p:grpSpPr>
          <p:pic>
            <p:nvPicPr>
              <p:cNvPr id="81" name="Picture 39" descr="desktop_computer_stylized_medium">
                <a:extLst>
                  <a:ext uri="{FF2B5EF4-FFF2-40B4-BE49-F238E27FC236}">
                    <a16:creationId xmlns:a16="http://schemas.microsoft.com/office/drawing/2014/main" id="{39121052-FCC5-AA42-AFDF-F25E678CE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 name="Freeform 40">
                <a:extLst>
                  <a:ext uri="{FF2B5EF4-FFF2-40B4-BE49-F238E27FC236}">
                    <a16:creationId xmlns:a16="http://schemas.microsoft.com/office/drawing/2014/main" id="{24F752F7-3499-2C4B-A0BA-F2D78B11424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0" name="Group 47">
              <a:extLst>
                <a:ext uri="{FF2B5EF4-FFF2-40B4-BE49-F238E27FC236}">
                  <a16:creationId xmlns:a16="http://schemas.microsoft.com/office/drawing/2014/main" id="{5EBEAAB9-CDB4-CE49-8310-6B2AA6304E3F}"/>
                </a:ext>
              </a:extLst>
            </p:cNvPr>
            <p:cNvGrpSpPr>
              <a:grpSpLocks/>
            </p:cNvGrpSpPr>
            <p:nvPr/>
          </p:nvGrpSpPr>
          <p:grpSpPr bwMode="auto">
            <a:xfrm>
              <a:off x="8032469" y="4201422"/>
              <a:ext cx="812800" cy="658812"/>
              <a:chOff x="-26" y="1473"/>
              <a:chExt cx="981" cy="1105"/>
            </a:xfrm>
          </p:grpSpPr>
          <p:pic>
            <p:nvPicPr>
              <p:cNvPr id="79" name="Picture 48" descr="desktop_computer_stylized_medium">
                <a:extLst>
                  <a:ext uri="{FF2B5EF4-FFF2-40B4-BE49-F238E27FC236}">
                    <a16:creationId xmlns:a16="http://schemas.microsoft.com/office/drawing/2014/main" id="{A09AFECC-5A0F-0A4B-892C-44745CBEA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 name="Freeform 49">
                <a:extLst>
                  <a:ext uri="{FF2B5EF4-FFF2-40B4-BE49-F238E27FC236}">
                    <a16:creationId xmlns:a16="http://schemas.microsoft.com/office/drawing/2014/main" id="{787BFF11-9679-4D43-96E9-7D4B1E9F39C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cxnSp>
          <p:nvCxnSpPr>
            <p:cNvPr id="71" name="Straight Arrow Connector 70">
              <a:extLst>
                <a:ext uri="{FF2B5EF4-FFF2-40B4-BE49-F238E27FC236}">
                  <a16:creationId xmlns:a16="http://schemas.microsoft.com/office/drawing/2014/main" id="{AF83B3ED-014E-C54B-8E5B-330331DC8FB4}"/>
                </a:ext>
              </a:extLst>
            </p:cNvPr>
            <p:cNvCxnSpPr/>
            <p:nvPr/>
          </p:nvCxnSpPr>
          <p:spPr>
            <a:xfrm flipH="1">
              <a:off x="6872122" y="36392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72" name="Group 41">
              <a:extLst>
                <a:ext uri="{FF2B5EF4-FFF2-40B4-BE49-F238E27FC236}">
                  <a16:creationId xmlns:a16="http://schemas.microsoft.com/office/drawing/2014/main" id="{D892522E-B65A-3B4E-B03F-858DF69A7952}"/>
                </a:ext>
              </a:extLst>
            </p:cNvPr>
            <p:cNvGrpSpPr>
              <a:grpSpLocks/>
            </p:cNvGrpSpPr>
            <p:nvPr/>
          </p:nvGrpSpPr>
          <p:grpSpPr bwMode="auto">
            <a:xfrm>
              <a:off x="5984944" y="5952710"/>
              <a:ext cx="812800" cy="658813"/>
              <a:chOff x="-44" y="1473"/>
              <a:chExt cx="981" cy="1105"/>
            </a:xfrm>
          </p:grpSpPr>
          <p:pic>
            <p:nvPicPr>
              <p:cNvPr id="77" name="Picture 42" descr="desktop_computer_stylized_medium">
                <a:extLst>
                  <a:ext uri="{FF2B5EF4-FFF2-40B4-BE49-F238E27FC236}">
                    <a16:creationId xmlns:a16="http://schemas.microsoft.com/office/drawing/2014/main" id="{87EA0D93-21F4-2F41-BC21-3244E9F9EF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 name="Freeform 43">
                <a:extLst>
                  <a:ext uri="{FF2B5EF4-FFF2-40B4-BE49-F238E27FC236}">
                    <a16:creationId xmlns:a16="http://schemas.microsoft.com/office/drawing/2014/main" id="{AC4ED98E-24ED-7845-948B-F37EC77BBA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73" name="Text Box 33">
              <a:extLst>
                <a:ext uri="{FF2B5EF4-FFF2-40B4-BE49-F238E27FC236}">
                  <a16:creationId xmlns:a16="http://schemas.microsoft.com/office/drawing/2014/main" id="{AD56C76B-D256-BA45-B5C6-9C69CF3125C7}"/>
                </a:ext>
              </a:extLst>
            </p:cNvPr>
            <p:cNvSpPr txBox="1">
              <a:spLocks noChangeArrowheads="1"/>
            </p:cNvSpPr>
            <p:nvPr/>
          </p:nvSpPr>
          <p:spPr bwMode="auto">
            <a:xfrm>
              <a:off x="7019858" y="3246090"/>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137.196.7.78</a:t>
              </a:r>
            </a:p>
          </p:txBody>
        </p:sp>
        <p:sp>
          <p:nvSpPr>
            <p:cNvPr id="74" name="Text Box 36">
              <a:extLst>
                <a:ext uri="{FF2B5EF4-FFF2-40B4-BE49-F238E27FC236}">
                  <a16:creationId xmlns:a16="http://schemas.microsoft.com/office/drawing/2014/main" id="{9FE2DD02-437B-BD40-B8BC-D8F1E3FD10E9}"/>
                </a:ext>
              </a:extLst>
            </p:cNvPr>
            <p:cNvSpPr txBox="1">
              <a:spLocks noChangeArrowheads="1"/>
            </p:cNvSpPr>
            <p:nvPr/>
          </p:nvSpPr>
          <p:spPr bwMode="auto">
            <a:xfrm>
              <a:off x="8056009" y="5130248"/>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137.196.7.14</a:t>
              </a:r>
            </a:p>
          </p:txBody>
        </p:sp>
        <p:sp>
          <p:nvSpPr>
            <p:cNvPr id="75" name="Text Box 39">
              <a:extLst>
                <a:ext uri="{FF2B5EF4-FFF2-40B4-BE49-F238E27FC236}">
                  <a16:creationId xmlns:a16="http://schemas.microsoft.com/office/drawing/2014/main" id="{EC007CEB-B2AD-9C40-859B-963764C166EE}"/>
                </a:ext>
              </a:extLst>
            </p:cNvPr>
            <p:cNvSpPr txBox="1">
              <a:spLocks noChangeArrowheads="1"/>
            </p:cNvSpPr>
            <p:nvPr/>
          </p:nvSpPr>
          <p:spPr bwMode="auto">
            <a:xfrm>
              <a:off x="6899276" y="5947742"/>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137.196.7.88</a:t>
              </a:r>
            </a:p>
          </p:txBody>
        </p:sp>
        <p:sp>
          <p:nvSpPr>
            <p:cNvPr id="76" name="Text Box 31">
              <a:extLst>
                <a:ext uri="{FF2B5EF4-FFF2-40B4-BE49-F238E27FC236}">
                  <a16:creationId xmlns:a16="http://schemas.microsoft.com/office/drawing/2014/main" id="{BAA1C6E0-33E8-604C-BF4C-E7F8EED04B94}"/>
                </a:ext>
              </a:extLst>
            </p:cNvPr>
            <p:cNvSpPr txBox="1">
              <a:spLocks noChangeArrowheads="1"/>
            </p:cNvSpPr>
            <p:nvPr/>
          </p:nvSpPr>
          <p:spPr bwMode="auto">
            <a:xfrm>
              <a:off x="3974753" y="5170004"/>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137.196.7.23</a:t>
              </a:r>
            </a:p>
          </p:txBody>
        </p:sp>
      </p:grpSp>
      <p:grpSp>
        <p:nvGrpSpPr>
          <p:cNvPr id="86" name="Group 85">
            <a:extLst>
              <a:ext uri="{FF2B5EF4-FFF2-40B4-BE49-F238E27FC236}">
                <a16:creationId xmlns:a16="http://schemas.microsoft.com/office/drawing/2014/main" id="{D546546A-4C05-6448-B20D-C122FF754D91}"/>
              </a:ext>
            </a:extLst>
          </p:cNvPr>
          <p:cNvGrpSpPr/>
          <p:nvPr/>
        </p:nvGrpSpPr>
        <p:grpSpPr>
          <a:xfrm>
            <a:off x="1446381" y="2663687"/>
            <a:ext cx="3653512" cy="2923999"/>
            <a:chOff x="1446381" y="2663687"/>
            <a:chExt cx="3653512" cy="2923999"/>
          </a:xfrm>
        </p:grpSpPr>
        <p:grpSp>
          <p:nvGrpSpPr>
            <p:cNvPr id="85" name="Group 84">
              <a:extLst>
                <a:ext uri="{FF2B5EF4-FFF2-40B4-BE49-F238E27FC236}">
                  <a16:creationId xmlns:a16="http://schemas.microsoft.com/office/drawing/2014/main" id="{1BA5E9CA-3EEB-3D4C-94D2-116047F3B04D}"/>
                </a:ext>
              </a:extLst>
            </p:cNvPr>
            <p:cNvGrpSpPr/>
            <p:nvPr/>
          </p:nvGrpSpPr>
          <p:grpSpPr>
            <a:xfrm>
              <a:off x="2754559" y="2663687"/>
              <a:ext cx="479618" cy="437323"/>
              <a:chOff x="2317237" y="2601212"/>
              <a:chExt cx="479618" cy="437323"/>
            </a:xfrm>
          </p:grpSpPr>
          <p:sp>
            <p:nvSpPr>
              <p:cNvPr id="3" name="Rectangle 2">
                <a:extLst>
                  <a:ext uri="{FF2B5EF4-FFF2-40B4-BE49-F238E27FC236}">
                    <a16:creationId xmlns:a16="http://schemas.microsoft.com/office/drawing/2014/main" id="{833F027A-1BC4-FF42-ABAF-326F9EBCDE7B}"/>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68CF5883-3135-F546-978F-2F1DF5A5FEDF}"/>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87" name="Group 86">
              <a:extLst>
                <a:ext uri="{FF2B5EF4-FFF2-40B4-BE49-F238E27FC236}">
                  <a16:creationId xmlns:a16="http://schemas.microsoft.com/office/drawing/2014/main" id="{49241A8B-79A4-9A44-84FC-DDD5D1C7E66D}"/>
                </a:ext>
              </a:extLst>
            </p:cNvPr>
            <p:cNvGrpSpPr/>
            <p:nvPr/>
          </p:nvGrpSpPr>
          <p:grpSpPr>
            <a:xfrm>
              <a:off x="2463958" y="5150363"/>
              <a:ext cx="479618" cy="437323"/>
              <a:chOff x="2317237" y="2601212"/>
              <a:chExt cx="479618" cy="437323"/>
            </a:xfrm>
          </p:grpSpPr>
          <p:sp>
            <p:nvSpPr>
              <p:cNvPr id="88" name="Rectangle 87">
                <a:extLst>
                  <a:ext uri="{FF2B5EF4-FFF2-40B4-BE49-F238E27FC236}">
                    <a16:creationId xmlns:a16="http://schemas.microsoft.com/office/drawing/2014/main" id="{1AA52BDC-E20B-CD42-92BD-D934D34CDE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TextBox 88">
                <a:extLst>
                  <a:ext uri="{FF2B5EF4-FFF2-40B4-BE49-F238E27FC236}">
                    <a16:creationId xmlns:a16="http://schemas.microsoft.com/office/drawing/2014/main" id="{3004BA43-DD92-2D48-A37B-B5AB88E8275D}"/>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0" name="Group 89">
              <a:extLst>
                <a:ext uri="{FF2B5EF4-FFF2-40B4-BE49-F238E27FC236}">
                  <a16:creationId xmlns:a16="http://schemas.microsoft.com/office/drawing/2014/main" id="{80B40655-D207-4B43-BDBC-5A8A359EB4BE}"/>
                </a:ext>
              </a:extLst>
            </p:cNvPr>
            <p:cNvGrpSpPr/>
            <p:nvPr/>
          </p:nvGrpSpPr>
          <p:grpSpPr>
            <a:xfrm>
              <a:off x="1446381" y="3530757"/>
              <a:ext cx="479618" cy="437323"/>
              <a:chOff x="2317237" y="2601212"/>
              <a:chExt cx="479618" cy="437323"/>
            </a:xfrm>
          </p:grpSpPr>
          <p:sp>
            <p:nvSpPr>
              <p:cNvPr id="91" name="Rectangle 90">
                <a:extLst>
                  <a:ext uri="{FF2B5EF4-FFF2-40B4-BE49-F238E27FC236}">
                    <a16:creationId xmlns:a16="http://schemas.microsoft.com/office/drawing/2014/main" id="{B09CB092-EC49-C748-9C60-C6C7BE5D23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TextBox 91">
                <a:extLst>
                  <a:ext uri="{FF2B5EF4-FFF2-40B4-BE49-F238E27FC236}">
                    <a16:creationId xmlns:a16="http://schemas.microsoft.com/office/drawing/2014/main" id="{9310B648-0A48-B341-982E-67DBE3BC8F8C}"/>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3" name="Group 92">
              <a:extLst>
                <a:ext uri="{FF2B5EF4-FFF2-40B4-BE49-F238E27FC236}">
                  <a16:creationId xmlns:a16="http://schemas.microsoft.com/office/drawing/2014/main" id="{391EF928-0B96-E94A-9865-02E6EC100722}"/>
                </a:ext>
              </a:extLst>
            </p:cNvPr>
            <p:cNvGrpSpPr/>
            <p:nvPr/>
          </p:nvGrpSpPr>
          <p:grpSpPr>
            <a:xfrm>
              <a:off x="4620275" y="3785389"/>
              <a:ext cx="479618" cy="437323"/>
              <a:chOff x="2317237" y="2601212"/>
              <a:chExt cx="479618" cy="437323"/>
            </a:xfrm>
          </p:grpSpPr>
          <p:sp>
            <p:nvSpPr>
              <p:cNvPr id="94" name="Rectangle 93">
                <a:extLst>
                  <a:ext uri="{FF2B5EF4-FFF2-40B4-BE49-F238E27FC236}">
                    <a16:creationId xmlns:a16="http://schemas.microsoft.com/office/drawing/2014/main" id="{C271BF07-D4F0-984E-AF46-10383E6D9CCD}"/>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TextBox 94">
                <a:extLst>
                  <a:ext uri="{FF2B5EF4-FFF2-40B4-BE49-F238E27FC236}">
                    <a16:creationId xmlns:a16="http://schemas.microsoft.com/office/drawing/2014/main" id="{8023F87F-F1C6-B24D-8EDA-F5FC3A9ACD24}"/>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sp>
        <p:nvSpPr>
          <p:cNvPr id="97" name="Rectangle 4">
            <a:extLst>
              <a:ext uri="{FF2B5EF4-FFF2-40B4-BE49-F238E27FC236}">
                <a16:creationId xmlns:a16="http://schemas.microsoft.com/office/drawing/2014/main" id="{4A83C14A-4461-9346-A5E9-676E90D4631D}"/>
              </a:ext>
            </a:extLst>
          </p:cNvPr>
          <p:cNvSpPr txBox="1">
            <a:spLocks noChangeArrowheads="1"/>
          </p:cNvSpPr>
          <p:nvPr/>
        </p:nvSpPr>
        <p:spPr>
          <a:xfrm>
            <a:off x="5785443" y="3298343"/>
            <a:ext cx="5472170" cy="29075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IP/MAC address mappings for some LAN nodes: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rPr>
              <a:t>&lt; IP address; MAC address; TTL&gt;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TTL (Time To Live): time after which address mapping will be forgotten (typically 20 min)</a:t>
            </a:r>
          </a:p>
        </p:txBody>
      </p:sp>
    </p:spTree>
    <p:extLst>
      <p:ext uri="{BB962C8B-B14F-4D97-AF65-F5344CB8AC3E}">
        <p14:creationId xmlns:p14="http://schemas.microsoft.com/office/powerpoint/2010/main" val="420120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ntr" presetSubtype="0" fill="hold" nodeType="withEffect">
                                  <p:stCondLst>
                                    <p:cond delay="0"/>
                                  </p:stCondLst>
                                  <p:childTnLst>
                                    <p:set>
                                      <p:cBhvr>
                                        <p:cTn id="8" dur="1" fill="hold">
                                          <p:stCondLst>
                                            <p:cond delay="0"/>
                                          </p:stCondLst>
                                        </p:cTn>
                                        <p:tgtEl>
                                          <p:spTgt spid="86"/>
                                        </p:tgtEl>
                                        <p:attrNameLst>
                                          <p:attrName>style.visibility</p:attrName>
                                        </p:attrNameLst>
                                      </p:cBhvr>
                                      <p:to>
                                        <p:strVal val="visible"/>
                                      </p:to>
                                    </p:set>
                                    <p:animEffect transition="in" filter="dissolve">
                                      <p:cBhvr>
                                        <p:cTn id="9" dur="500"/>
                                        <p:tgtEl>
                                          <p:spTgt spid="8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97">
                                            <p:txEl>
                                              <p:pRg st="0" end="0"/>
                                            </p:txEl>
                                          </p:spTgt>
                                        </p:tgtEl>
                                        <p:attrNameLst>
                                          <p:attrName>style.visibility</p:attrName>
                                        </p:attrNameLst>
                                      </p:cBhvr>
                                      <p:to>
                                        <p:strVal val="visible"/>
                                      </p:to>
                                    </p:set>
                                    <p:animEffect transition="in" filter="dissolve">
                                      <p:cBhvr>
                                        <p:cTn id="14" dur="500"/>
                                        <p:tgtEl>
                                          <p:spTgt spid="97">
                                            <p:txEl>
                                              <p:pRg st="0" end="0"/>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Effect transition="in" filter="dissolve">
                                      <p:cBhvr>
                                        <p:cTn id="17" dur="500"/>
                                        <p:tgtEl>
                                          <p:spTgt spid="97">
                                            <p:txEl>
                                              <p:pRg st="1" end="1"/>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97">
                                            <p:txEl>
                                              <p:pRg st="2" end="2"/>
                                            </p:txEl>
                                          </p:spTgt>
                                        </p:tgtEl>
                                        <p:attrNameLst>
                                          <p:attrName>style.visibility</p:attrName>
                                        </p:attrNameLst>
                                      </p:cBhvr>
                                      <p:to>
                                        <p:strVal val="visible"/>
                                      </p:to>
                                    </p:set>
                                    <p:animEffect transition="in" filter="dissolve">
                                      <p:cBhvr>
                                        <p:cTn id="20" dur="500"/>
                                        <p:tgtEl>
                                          <p:spTgt spid="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8869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689113" y="2175367"/>
            <a:ext cx="5579166" cy="1015663"/>
            <a:chOff x="689113" y="2070437"/>
            <a:chExt cx="5579166" cy="1015663"/>
          </a:xfrm>
        </p:grpSpPr>
        <p:sp>
          <p:nvSpPr>
            <p:cNvPr id="18" name="TextBox 17">
              <a:extLst>
                <a:ext uri="{FF2B5EF4-FFF2-40B4-BE49-F238E27FC236}">
                  <a16:creationId xmlns:a16="http://schemas.microsoft.com/office/drawing/2014/main" id="{7230726C-A09E-6C44-A2D0-4B4AC64FB4B2}"/>
                </a:ext>
              </a:extLst>
            </p:cNvPr>
            <p:cNvSpPr txBox="1"/>
            <p:nvPr/>
          </p:nvSpPr>
          <p:spPr>
            <a:xfrm>
              <a:off x="993914" y="2070437"/>
              <a:ext cx="5274365" cy="1015663"/>
            </a:xfrm>
            <a:prstGeom prst="rect">
              <a:avLst/>
            </a:prstGeom>
            <a:noFill/>
          </p:spPr>
          <p:txBody>
            <a:bodyPr wrap="square" rtlCol="0">
              <a:spAutoFit/>
            </a:bodyPr>
            <a:lstStyle/>
            <a:p>
              <a:pPr marL="231775" marR="0" lvl="0" indent="-231775"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broadcasts</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a:ln>
                    <a:noFill/>
                  </a:ln>
                  <a:solidFill>
                    <a:srgbClr val="0070C0"/>
                  </a:solidFill>
                  <a:effectLst/>
                  <a:uLnTx/>
                  <a:uFillTx/>
                  <a:latin typeface="Calibri" panose="020F0502020204030204"/>
                  <a:ea typeface="+mn-ea"/>
                  <a:cs typeface="+mn-cs"/>
                </a:rPr>
                <a:t>ARP query</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containing B's IP addr</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destination MAC address = </a:t>
              </a: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FF-FF-FF-FF-FF-FF</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all nodes on LAN receive ARP query </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75555"/>
            <a:ext cx="4394517" cy="1560385"/>
            <a:chOff x="7269663" y="99704"/>
            <a:chExt cx="4394517" cy="1560385"/>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981739"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33050" y="99704"/>
              <a:ext cx="303113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MAC: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71-65-F7-2B-08-53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IP: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137.196.7.23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36" name="Group 35">
            <a:extLst>
              <a:ext uri="{FF2B5EF4-FFF2-40B4-BE49-F238E27FC236}">
                <a16:creationId xmlns:a16="http://schemas.microsoft.com/office/drawing/2014/main" id="{F92BD21F-B726-4F40-9D4F-27BF9ABCB338}"/>
              </a:ext>
            </a:extLst>
          </p:cNvPr>
          <p:cNvGrpSpPr/>
          <p:nvPr/>
        </p:nvGrpSpPr>
        <p:grpSpPr>
          <a:xfrm>
            <a:off x="5367131" y="3596877"/>
            <a:ext cx="2849218" cy="2007707"/>
            <a:chOff x="437322" y="4803913"/>
            <a:chExt cx="2849218" cy="2007707"/>
          </a:xfrm>
        </p:grpSpPr>
        <p:sp>
          <p:nvSpPr>
            <p:cNvPr id="102" name="Right Arrow 101">
              <a:extLst>
                <a:ext uri="{FF2B5EF4-FFF2-40B4-BE49-F238E27FC236}">
                  <a16:creationId xmlns:a16="http://schemas.microsoft.com/office/drawing/2014/main" id="{F6B69C75-3517-234C-9022-322822C8ECE4}"/>
                </a:ext>
              </a:extLst>
            </p:cNvPr>
            <p:cNvSpPr/>
            <p:nvPr/>
          </p:nvSpPr>
          <p:spPr>
            <a:xfrm rot="5400000">
              <a:off x="1335154" y="6172202"/>
              <a:ext cx="1073429" cy="205408"/>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Right Arrow 100">
              <a:extLst>
                <a:ext uri="{FF2B5EF4-FFF2-40B4-BE49-F238E27FC236}">
                  <a16:creationId xmlns:a16="http://schemas.microsoft.com/office/drawing/2014/main" id="{E2103C84-F9BB-754A-8DB4-9EED1407A0E5}"/>
                </a:ext>
              </a:extLst>
            </p:cNvPr>
            <p:cNvSpPr/>
            <p:nvPr/>
          </p:nvSpPr>
          <p:spPr>
            <a:xfrm rot="16200000">
              <a:off x="1408044" y="5105399"/>
              <a:ext cx="775252"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Right Arrow 34">
              <a:extLst>
                <a:ext uri="{FF2B5EF4-FFF2-40B4-BE49-F238E27FC236}">
                  <a16:creationId xmlns:a16="http://schemas.microsoft.com/office/drawing/2014/main" id="{8E8C1703-14D3-ED45-A5E7-3C816D2C6A36}"/>
                </a:ext>
              </a:extLst>
            </p:cNvPr>
            <p:cNvSpPr/>
            <p:nvPr/>
          </p:nvSpPr>
          <p:spPr>
            <a:xfrm>
              <a:off x="437322" y="5499652"/>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1487255" y="5177985"/>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108" name="Group 107">
            <a:extLst>
              <a:ext uri="{FF2B5EF4-FFF2-40B4-BE49-F238E27FC236}">
                <a16:creationId xmlns:a16="http://schemas.microsoft.com/office/drawing/2014/main" id="{A9DD04DE-490A-BF4D-A7E2-3A174C7DB200}"/>
              </a:ext>
            </a:extLst>
          </p:cNvPr>
          <p:cNvGrpSpPr/>
          <p:nvPr/>
        </p:nvGrpSpPr>
        <p:grpSpPr>
          <a:xfrm>
            <a:off x="5817705" y="4121995"/>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11" name="TextBox 110">
            <a:extLst>
              <a:ext uri="{FF2B5EF4-FFF2-40B4-BE49-F238E27FC236}">
                <a16:creationId xmlns:a16="http://schemas.microsoft.com/office/drawing/2014/main" id="{B70654DC-D6ED-4743-B90B-BBDA82CBF7C1}"/>
              </a:ext>
            </a:extLst>
          </p:cNvPr>
          <p:cNvSpPr txBox="1"/>
          <p:nvPr/>
        </p:nvSpPr>
        <p:spPr>
          <a:xfrm>
            <a:off x="7623617" y="2453566"/>
            <a:ext cx="398528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Ethernet frame (sent to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FF-FF-FF-FF-FF-FF)</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04163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right)">
                                      <p:cBhvr>
                                        <p:cTn id="7" dur="500"/>
                                        <p:tgtEl>
                                          <p:spTgt spid="63"/>
                                        </p:tgtEl>
                                      </p:cBhvr>
                                    </p:animEffect>
                                  </p:childTnLst>
                                </p:cTn>
                              </p:par>
                              <p:par>
                                <p:cTn id="8" presetID="22" presetClass="entr" presetSubtype="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right)">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dissolve">
                                      <p:cBhvr>
                                        <p:cTn id="15" dur="500"/>
                                        <p:tgtEl>
                                          <p:spTgt spid="24"/>
                                        </p:tgtEl>
                                      </p:cBhvr>
                                    </p:animEffect>
                                  </p:childTnLst>
                                </p:cTn>
                              </p:par>
                              <p:par>
                                <p:cTn id="16" presetID="22" presetClass="entr" presetSubtype="8"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left)">
                                      <p:cBhvr>
                                        <p:cTn id="18" dur="500"/>
                                        <p:tgtEl>
                                          <p:spTgt spid="36"/>
                                        </p:tgtEl>
                                      </p:cBhvr>
                                    </p:animEffect>
                                  </p:childTnLst>
                                </p:cTn>
                              </p:par>
                              <p:par>
                                <p:cTn id="19" presetID="9" presetClass="entr" presetSubtype="0" fill="hold" nodeType="withEffect">
                                  <p:stCondLst>
                                    <p:cond delay="0"/>
                                  </p:stCondLst>
                                  <p:childTnLst>
                                    <p:set>
                                      <p:cBhvr>
                                        <p:cTn id="20" dur="1" fill="hold">
                                          <p:stCondLst>
                                            <p:cond delay="0"/>
                                          </p:stCondLst>
                                        </p:cTn>
                                        <p:tgtEl>
                                          <p:spTgt spid="108"/>
                                        </p:tgtEl>
                                        <p:attrNameLst>
                                          <p:attrName>style.visibility</p:attrName>
                                        </p:attrNameLst>
                                      </p:cBhvr>
                                      <p:to>
                                        <p:strVal val="visible"/>
                                      </p:to>
                                    </p:set>
                                    <p:animEffect transition="in" filter="dissolve">
                                      <p:cBhvr>
                                        <p:cTn id="21" dur="500"/>
                                        <p:tgtEl>
                                          <p:spTgt spid="10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left)">
                                      <p:cBhvr>
                                        <p:cTn id="26" dur="500"/>
                                        <p:tgtEl>
                                          <p:spTgt spid="38"/>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11"/>
                                        </p:tgtEl>
                                        <p:attrNameLst>
                                          <p:attrName>style.visibility</p:attrName>
                                        </p:attrNameLst>
                                      </p:cBhvr>
                                      <p:to>
                                        <p:strVal val="visible"/>
                                      </p:to>
                                    </p:set>
                                    <p:animEffect transition="in" filter="dissolve">
                                      <p:cBhvr>
                                        <p:cTn id="2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1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6189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7730987" y="5422150"/>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replies to A with </a:t>
              </a:r>
              <a:r>
                <a:rPr kumimoji="0" lang="en-US" sz="2000" b="0" i="0" u="none" strike="noStrike" kern="1200" cap="none" spc="0" normalizeH="0" baseline="0" noProof="0" dirty="0">
                  <a:ln>
                    <a:noFill/>
                  </a:ln>
                  <a:solidFill>
                    <a:srgbClr val="0070C0"/>
                  </a:solidFill>
                  <a:effectLst/>
                  <a:uLnTx/>
                  <a:uFillTx/>
                  <a:latin typeface="Calibri" panose="020F0502020204030204"/>
                  <a:ea typeface="+mn-ea"/>
                  <a:cs typeface="+mn-cs"/>
                </a:rPr>
                <a:t>ARP response</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giving its MAC address</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MAC address: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                    58-23-D7-FA-20-B0</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2849218" cy="741718"/>
            <a:chOff x="5367131" y="3866019"/>
            <a:chExt cx="2849218"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6"/>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108" name="Group 107">
              <a:extLst>
                <a:ext uri="{FF2B5EF4-FFF2-40B4-BE49-F238E27FC236}">
                  <a16:creationId xmlns:a16="http://schemas.microsoft.com/office/drawing/2014/main" id="{A9DD04DE-490A-BF4D-A7E2-3A174C7DB200}"/>
                </a:ext>
              </a:extLst>
            </p:cNvPr>
            <p:cNvGrpSpPr/>
            <p:nvPr/>
          </p:nvGrpSpPr>
          <p:grpSpPr>
            <a:xfrm>
              <a:off x="7434470" y="4043570"/>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sp>
        <p:nvSpPr>
          <p:cNvPr id="111" name="TextBox 110">
            <a:extLst>
              <a:ext uri="{FF2B5EF4-FFF2-40B4-BE49-F238E27FC236}">
                <a16:creationId xmlns:a16="http://schemas.microsoft.com/office/drawing/2014/main" id="{B70654DC-D6ED-4743-B90B-BBDA82CBF7C1}"/>
              </a:ext>
            </a:extLst>
          </p:cNvPr>
          <p:cNvSpPr txBox="1"/>
          <p:nvPr/>
        </p:nvSpPr>
        <p:spPr>
          <a:xfrm>
            <a:off x="7901911" y="2228279"/>
            <a:ext cx="29516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ARP message into Ethernet frame (sent to </a:t>
            </a: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71-65-F7-2B-08-53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4034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22" presetClass="entr" presetSubtype="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dissolve">
                                      <p:cBhvr>
                                        <p:cTn id="1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46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1144656" y="5342636"/>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receives B’s reply, adds B entry into its local ARP table</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1637539" cy="741718"/>
            <a:chOff x="5367131" y="3866019"/>
            <a:chExt cx="1637539"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5"/>
              <a:ext cx="1060173"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7" name="Group 6">
            <a:extLst>
              <a:ext uri="{FF2B5EF4-FFF2-40B4-BE49-F238E27FC236}">
                <a16:creationId xmlns:a16="http://schemas.microsoft.com/office/drawing/2014/main" id="{45F39055-4138-5345-8C30-F70330025618}"/>
              </a:ext>
            </a:extLst>
          </p:cNvPr>
          <p:cNvGrpSpPr/>
          <p:nvPr/>
        </p:nvGrpSpPr>
        <p:grpSpPr>
          <a:xfrm>
            <a:off x="1217886" y="3923211"/>
            <a:ext cx="3224987" cy="523220"/>
            <a:chOff x="1217886" y="3818281"/>
            <a:chExt cx="3224987" cy="523220"/>
          </a:xfrm>
        </p:grpSpPr>
        <p:sp>
          <p:nvSpPr>
            <p:cNvPr id="73" name="Text Box 36">
              <a:extLst>
                <a:ext uri="{FF2B5EF4-FFF2-40B4-BE49-F238E27FC236}">
                  <a16:creationId xmlns:a16="http://schemas.microsoft.com/office/drawing/2014/main" id="{1DADF13F-2D2F-5443-842A-4A233EADB7E1}"/>
                </a:ext>
              </a:extLst>
            </p:cNvPr>
            <p:cNvSpPr txBox="1">
              <a:spLocks noChangeArrowheads="1"/>
            </p:cNvSpPr>
            <p:nvPr/>
          </p:nvSpPr>
          <p:spPr bwMode="auto">
            <a:xfrm>
              <a:off x="1217886" y="3818281"/>
              <a:ext cx="8803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7.14</a:t>
              </a:r>
            </a:p>
          </p:txBody>
        </p:sp>
        <p:sp>
          <p:nvSpPr>
            <p:cNvPr id="77" name="Text Box 27">
              <a:extLst>
                <a:ext uri="{FF2B5EF4-FFF2-40B4-BE49-F238E27FC236}">
                  <a16:creationId xmlns:a16="http://schemas.microsoft.com/office/drawing/2014/main" id="{82505451-0901-AA46-96C0-FED04AABFA3D}"/>
                </a:ext>
              </a:extLst>
            </p:cNvPr>
            <p:cNvSpPr txBox="1">
              <a:spLocks noChangeArrowheads="1"/>
            </p:cNvSpPr>
            <p:nvPr/>
          </p:nvSpPr>
          <p:spPr bwMode="auto">
            <a:xfrm>
              <a:off x="2217388" y="3897795"/>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78" name="Text Box 27">
              <a:extLst>
                <a:ext uri="{FF2B5EF4-FFF2-40B4-BE49-F238E27FC236}">
                  <a16:creationId xmlns:a16="http://schemas.microsoft.com/office/drawing/2014/main" id="{ED5A362E-E35A-6241-9A98-218C81894567}"/>
                </a:ext>
              </a:extLst>
            </p:cNvPr>
            <p:cNvSpPr txBox="1">
              <a:spLocks noChangeArrowheads="1"/>
            </p:cNvSpPr>
            <p:nvPr/>
          </p:nvSpPr>
          <p:spPr bwMode="auto">
            <a:xfrm>
              <a:off x="3960049" y="3891169"/>
              <a:ext cx="48282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500</a:t>
              </a:r>
            </a:p>
          </p:txBody>
        </p:sp>
      </p:grpSp>
    </p:spTree>
    <p:extLst>
      <p:ext uri="{BB962C8B-B14F-4D97-AF65-F5344CB8AC3E}">
        <p14:creationId xmlns:p14="http://schemas.microsoft.com/office/powerpoint/2010/main" val="4018667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dissolve">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par>
                                <p:cTn id="17" presetID="9" presetClass="exit" presetSubtype="0" fill="hold" nodeType="withEffect">
                                  <p:stCondLst>
                                    <p:cond delay="0"/>
                                  </p:stCondLst>
                                  <p:childTnLst>
                                    <p:animEffect transition="out" filter="dissolve">
                                      <p:cBhvr>
                                        <p:cTn id="18" dur="500"/>
                                        <p:tgtEl>
                                          <p:spTgt spid="4"/>
                                        </p:tgtEl>
                                      </p:cBhvr>
                                    </p:animEffect>
                                    <p:set>
                                      <p:cBhvr>
                                        <p:cTn id="19"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2" name="Rectangle 2">
            <a:extLst>
              <a:ext uri="{FF2B5EF4-FFF2-40B4-BE49-F238E27FC236}">
                <a16:creationId xmlns:a16="http://schemas.microsoft.com/office/drawing/2014/main" id="{75C8B8F2-44A8-AE4D-95ED-0C45E84A2CCD}"/>
              </a:ext>
            </a:extLst>
          </p:cNvPr>
          <p:cNvSpPr txBox="1">
            <a:spLocks noChangeArrowheads="1"/>
          </p:cNvSpPr>
          <p:nvPr/>
        </p:nvSpPr>
        <p:spPr>
          <a:xfrm>
            <a:off x="935519" y="1322317"/>
            <a:ext cx="10831760" cy="11960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25" marR="0" lvl="0" indent="-1111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walkthrough</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sending a datagram from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to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via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R</a:t>
            </a:r>
          </a:p>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focus on addressing – at IP (datagram) and MAC layer (frame) levels</a:t>
            </a:r>
          </a:p>
        </p:txBody>
      </p:sp>
      <p:cxnSp>
        <p:nvCxnSpPr>
          <p:cNvPr id="218" name="Straight Connector 217">
            <a:extLst>
              <a:ext uri="{FF2B5EF4-FFF2-40B4-BE49-F238E27FC236}">
                <a16:creationId xmlns:a16="http://schemas.microsoft.com/office/drawing/2014/main" id="{71633948-5785-5849-859F-87310A692F23}"/>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Text Box 4">
            <a:extLst>
              <a:ext uri="{FF2B5EF4-FFF2-40B4-BE49-F238E27FC236}">
                <a16:creationId xmlns:a16="http://schemas.microsoft.com/office/drawing/2014/main" id="{7AA3B0EC-8E9C-EA40-807D-C0DCADFC5E9A}"/>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227" name="Freeform 39">
            <a:extLst>
              <a:ext uri="{FF2B5EF4-FFF2-40B4-BE49-F238E27FC236}">
                <a16:creationId xmlns:a16="http://schemas.microsoft.com/office/drawing/2014/main" id="{877FF5E7-E20D-C343-A6A6-C03781D86E63}"/>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Line 40">
            <a:extLst>
              <a:ext uri="{FF2B5EF4-FFF2-40B4-BE49-F238E27FC236}">
                <a16:creationId xmlns:a16="http://schemas.microsoft.com/office/drawing/2014/main" id="{F783F2B5-328E-0E4F-B70F-C2AE78E3D854}"/>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Line 41">
            <a:extLst>
              <a:ext uri="{FF2B5EF4-FFF2-40B4-BE49-F238E27FC236}">
                <a16:creationId xmlns:a16="http://schemas.microsoft.com/office/drawing/2014/main" id="{C060EFA7-8C6E-3D40-B474-D7EA7BAB1B73}"/>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4" name="Text Box 58">
            <a:extLst>
              <a:ext uri="{FF2B5EF4-FFF2-40B4-BE49-F238E27FC236}">
                <a16:creationId xmlns:a16="http://schemas.microsoft.com/office/drawing/2014/main" id="{DB5EE02A-B01A-5E4C-B702-F6EBFE468866}"/>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sp>
        <p:nvSpPr>
          <p:cNvPr id="236" name="Line 67">
            <a:extLst>
              <a:ext uri="{FF2B5EF4-FFF2-40B4-BE49-F238E27FC236}">
                <a16:creationId xmlns:a16="http://schemas.microsoft.com/office/drawing/2014/main" id="{C65C148F-06BF-C940-B2DD-A67AC4BE2733}"/>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Line 73">
            <a:extLst>
              <a:ext uri="{FF2B5EF4-FFF2-40B4-BE49-F238E27FC236}">
                <a16:creationId xmlns:a16="http://schemas.microsoft.com/office/drawing/2014/main" id="{2E33E508-B8D6-3E44-B5AA-A6A307EEE1B6}"/>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75">
            <a:extLst>
              <a:ext uri="{FF2B5EF4-FFF2-40B4-BE49-F238E27FC236}">
                <a16:creationId xmlns:a16="http://schemas.microsoft.com/office/drawing/2014/main" id="{25EB896A-E2EC-F64E-82DF-14D4BB8B17FF}"/>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1" name="Text Box 76">
            <a:extLst>
              <a:ext uri="{FF2B5EF4-FFF2-40B4-BE49-F238E27FC236}">
                <a16:creationId xmlns:a16="http://schemas.microsoft.com/office/drawing/2014/main" id="{6209BBA1-3ADB-DD4E-98BA-16778788FBC0}"/>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242" name="Group 241">
            <a:extLst>
              <a:ext uri="{FF2B5EF4-FFF2-40B4-BE49-F238E27FC236}">
                <a16:creationId xmlns:a16="http://schemas.microsoft.com/office/drawing/2014/main" id="{31F04776-CE9C-1440-B37F-242C3E190A98}"/>
              </a:ext>
            </a:extLst>
          </p:cNvPr>
          <p:cNvGrpSpPr/>
          <p:nvPr/>
        </p:nvGrpSpPr>
        <p:grpSpPr>
          <a:xfrm>
            <a:off x="5001868" y="5038254"/>
            <a:ext cx="1310631" cy="501151"/>
            <a:chOff x="4909105" y="5767126"/>
            <a:chExt cx="1310631" cy="501151"/>
          </a:xfrm>
        </p:grpSpPr>
        <p:sp>
          <p:nvSpPr>
            <p:cNvPr id="261" name="Rectangle 37">
              <a:extLst>
                <a:ext uri="{FF2B5EF4-FFF2-40B4-BE49-F238E27FC236}">
                  <a16:creationId xmlns:a16="http://schemas.microsoft.com/office/drawing/2014/main" id="{7820489A-5549-C442-BF3C-BC1AC11B6FEF}"/>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62" name="Rectangle 37">
              <a:extLst>
                <a:ext uri="{FF2B5EF4-FFF2-40B4-BE49-F238E27FC236}">
                  <a16:creationId xmlns:a16="http://schemas.microsoft.com/office/drawing/2014/main" id="{9AF76EFA-4C5B-674E-BA86-9C05702BA8E9}"/>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63" name="Group 262">
              <a:extLst>
                <a:ext uri="{FF2B5EF4-FFF2-40B4-BE49-F238E27FC236}">
                  <a16:creationId xmlns:a16="http://schemas.microsoft.com/office/drawing/2014/main" id="{84D12D1B-CACD-6E4B-9C38-D2F459245889}"/>
                </a:ext>
              </a:extLst>
            </p:cNvPr>
            <p:cNvGrpSpPr/>
            <p:nvPr/>
          </p:nvGrpSpPr>
          <p:grpSpPr>
            <a:xfrm>
              <a:off x="5115340" y="5767126"/>
              <a:ext cx="901147" cy="501151"/>
              <a:chOff x="7493876" y="2774731"/>
              <a:chExt cx="1481958" cy="894622"/>
            </a:xfrm>
          </p:grpSpPr>
          <p:sp>
            <p:nvSpPr>
              <p:cNvPr id="264" name="Freeform 263">
                <a:extLst>
                  <a:ext uri="{FF2B5EF4-FFF2-40B4-BE49-F238E27FC236}">
                    <a16:creationId xmlns:a16="http://schemas.microsoft.com/office/drawing/2014/main" id="{16FB099F-FBEA-9F48-8EAA-5BCE4873212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13DBFA26-F015-2547-A930-D01540DA83C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6BD83E9A-6CBF-3D4E-8F2F-EA68EE4D3756}"/>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24B4E4B6-6B7A-4A4B-A9EB-9BA919CAA3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A579144-F431-924D-BEDF-34C91BDD54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60A07585-2E49-1643-B16B-023093CA68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99C7FFFB-540E-F04A-8756-DC9317FA983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43" name="Rectangle 37">
            <a:extLst>
              <a:ext uri="{FF2B5EF4-FFF2-40B4-BE49-F238E27FC236}">
                <a16:creationId xmlns:a16="http://schemas.microsoft.com/office/drawing/2014/main" id="{2049FC20-01F9-A342-8ED2-71DDD4E2422B}"/>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4" name="Group 49">
            <a:extLst>
              <a:ext uri="{FF2B5EF4-FFF2-40B4-BE49-F238E27FC236}">
                <a16:creationId xmlns:a16="http://schemas.microsoft.com/office/drawing/2014/main" id="{0C6B5E2D-47E0-304A-802F-B33BA23951DC}"/>
              </a:ext>
            </a:extLst>
          </p:cNvPr>
          <p:cNvGrpSpPr>
            <a:grpSpLocks/>
          </p:cNvGrpSpPr>
          <p:nvPr/>
        </p:nvGrpSpPr>
        <p:grpSpPr bwMode="auto">
          <a:xfrm>
            <a:off x="2318687" y="4333458"/>
            <a:ext cx="936071" cy="761428"/>
            <a:chOff x="-44" y="1473"/>
            <a:chExt cx="981" cy="1105"/>
          </a:xfrm>
        </p:grpSpPr>
        <p:pic>
          <p:nvPicPr>
            <p:cNvPr id="259" name="Picture 50" descr="desktop_computer_stylized_medium">
              <a:extLst>
                <a:ext uri="{FF2B5EF4-FFF2-40B4-BE49-F238E27FC236}">
                  <a16:creationId xmlns:a16="http://schemas.microsoft.com/office/drawing/2014/main" id="{6C7B4EA6-CCA8-D147-AFAA-5DA13E6BAA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 name="Freeform 51">
              <a:extLst>
                <a:ext uri="{FF2B5EF4-FFF2-40B4-BE49-F238E27FC236}">
                  <a16:creationId xmlns:a16="http://schemas.microsoft.com/office/drawing/2014/main" id="{48DE1DAA-CF8A-A24A-8DD9-85EF022FE8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5" name="Rectangle 37">
            <a:extLst>
              <a:ext uri="{FF2B5EF4-FFF2-40B4-BE49-F238E27FC236}">
                <a16:creationId xmlns:a16="http://schemas.microsoft.com/office/drawing/2014/main" id="{1976AEED-D3C4-4C40-B836-5E4352A36112}"/>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6" name="Group 49">
            <a:extLst>
              <a:ext uri="{FF2B5EF4-FFF2-40B4-BE49-F238E27FC236}">
                <a16:creationId xmlns:a16="http://schemas.microsoft.com/office/drawing/2014/main" id="{CA4E329E-B85D-034A-AD4E-3AA827B8BDBB}"/>
              </a:ext>
            </a:extLst>
          </p:cNvPr>
          <p:cNvGrpSpPr>
            <a:grpSpLocks/>
          </p:cNvGrpSpPr>
          <p:nvPr/>
        </p:nvGrpSpPr>
        <p:grpSpPr bwMode="auto">
          <a:xfrm>
            <a:off x="2681426" y="5490561"/>
            <a:ext cx="639495" cy="517588"/>
            <a:chOff x="-44" y="1473"/>
            <a:chExt cx="981" cy="1105"/>
          </a:xfrm>
        </p:grpSpPr>
        <p:pic>
          <p:nvPicPr>
            <p:cNvPr id="257" name="Picture 50" descr="desktop_computer_stylized_medium">
              <a:extLst>
                <a:ext uri="{FF2B5EF4-FFF2-40B4-BE49-F238E27FC236}">
                  <a16:creationId xmlns:a16="http://schemas.microsoft.com/office/drawing/2014/main" id="{1DF9E5DC-786D-6C49-ADDC-C953FEFE6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8" name="Freeform 51">
              <a:extLst>
                <a:ext uri="{FF2B5EF4-FFF2-40B4-BE49-F238E27FC236}">
                  <a16:creationId xmlns:a16="http://schemas.microsoft.com/office/drawing/2014/main" id="{23D41A9D-8697-4D4D-8D16-A98A093EA1B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7" name="Rectangle 37">
            <a:extLst>
              <a:ext uri="{FF2B5EF4-FFF2-40B4-BE49-F238E27FC236}">
                <a16:creationId xmlns:a16="http://schemas.microsoft.com/office/drawing/2014/main" id="{921F645F-8A94-2445-84B8-38720AF02008}"/>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48" name="Rectangle 37">
            <a:extLst>
              <a:ext uri="{FF2B5EF4-FFF2-40B4-BE49-F238E27FC236}">
                <a16:creationId xmlns:a16="http://schemas.microsoft.com/office/drawing/2014/main" id="{7E4E6975-B2CA-7444-B862-F4B4940509B3}"/>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9" name="Group 44">
            <a:extLst>
              <a:ext uri="{FF2B5EF4-FFF2-40B4-BE49-F238E27FC236}">
                <a16:creationId xmlns:a16="http://schemas.microsoft.com/office/drawing/2014/main" id="{0E421EA6-E430-A84D-86CE-88CE29472188}"/>
              </a:ext>
            </a:extLst>
          </p:cNvPr>
          <p:cNvGrpSpPr>
            <a:grpSpLocks/>
          </p:cNvGrpSpPr>
          <p:nvPr/>
        </p:nvGrpSpPr>
        <p:grpSpPr bwMode="auto">
          <a:xfrm>
            <a:off x="8491273" y="4391325"/>
            <a:ext cx="1009650" cy="855028"/>
            <a:chOff x="-44" y="1473"/>
            <a:chExt cx="981" cy="1105"/>
          </a:xfrm>
        </p:grpSpPr>
        <p:pic>
          <p:nvPicPr>
            <p:cNvPr id="255" name="Picture 45" descr="desktop_computer_stylized_medium">
              <a:extLst>
                <a:ext uri="{FF2B5EF4-FFF2-40B4-BE49-F238E27FC236}">
                  <a16:creationId xmlns:a16="http://schemas.microsoft.com/office/drawing/2014/main" id="{0CFB0548-75C3-B541-8DF5-553BDA442F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 name="Freeform 46">
              <a:extLst>
                <a:ext uri="{FF2B5EF4-FFF2-40B4-BE49-F238E27FC236}">
                  <a16:creationId xmlns:a16="http://schemas.microsoft.com/office/drawing/2014/main" id="{A0094AEB-3AFF-0940-8C77-D29712E4818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50" name="Group 44">
            <a:extLst>
              <a:ext uri="{FF2B5EF4-FFF2-40B4-BE49-F238E27FC236}">
                <a16:creationId xmlns:a16="http://schemas.microsoft.com/office/drawing/2014/main" id="{BCF5D40A-A74B-274B-8ADA-55B66CD5DBFC}"/>
              </a:ext>
            </a:extLst>
          </p:cNvPr>
          <p:cNvGrpSpPr>
            <a:grpSpLocks/>
          </p:cNvGrpSpPr>
          <p:nvPr/>
        </p:nvGrpSpPr>
        <p:grpSpPr bwMode="auto">
          <a:xfrm>
            <a:off x="8343615" y="5618570"/>
            <a:ext cx="711200" cy="601028"/>
            <a:chOff x="-44" y="1473"/>
            <a:chExt cx="981" cy="1105"/>
          </a:xfrm>
        </p:grpSpPr>
        <p:pic>
          <p:nvPicPr>
            <p:cNvPr id="253" name="Picture 45" descr="desktop_computer_stylized_medium">
              <a:extLst>
                <a:ext uri="{FF2B5EF4-FFF2-40B4-BE49-F238E27FC236}">
                  <a16:creationId xmlns:a16="http://schemas.microsoft.com/office/drawing/2014/main" id="{771731DD-0069-DA47-95DF-85CE9F4918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 name="Freeform 46">
              <a:extLst>
                <a:ext uri="{FF2B5EF4-FFF2-40B4-BE49-F238E27FC236}">
                  <a16:creationId xmlns:a16="http://schemas.microsoft.com/office/drawing/2014/main" id="{0818206B-A68C-604B-A676-494044A074B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 name="Group 19">
            <a:extLst>
              <a:ext uri="{FF2B5EF4-FFF2-40B4-BE49-F238E27FC236}">
                <a16:creationId xmlns:a16="http://schemas.microsoft.com/office/drawing/2014/main" id="{16ACCC7A-2790-4042-9C87-704C4398F4FC}"/>
              </a:ext>
            </a:extLst>
          </p:cNvPr>
          <p:cNvGrpSpPr/>
          <p:nvPr/>
        </p:nvGrpSpPr>
        <p:grpSpPr>
          <a:xfrm>
            <a:off x="1799535" y="4860508"/>
            <a:ext cx="8432226" cy="1763135"/>
            <a:chOff x="1799535" y="4860508"/>
            <a:chExt cx="8432226" cy="1763135"/>
          </a:xfrm>
        </p:grpSpPr>
        <p:sp>
          <p:nvSpPr>
            <p:cNvPr id="220" name="Text Box 21">
              <a:extLst>
                <a:ext uri="{FF2B5EF4-FFF2-40B4-BE49-F238E27FC236}">
                  <a16:creationId xmlns:a16="http://schemas.microsoft.com/office/drawing/2014/main" id="{8B5C784D-B8E9-0242-B1BF-5469854FDC0C}"/>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221" name="Text Box 22">
              <a:extLst>
                <a:ext uri="{FF2B5EF4-FFF2-40B4-BE49-F238E27FC236}">
                  <a16:creationId xmlns:a16="http://schemas.microsoft.com/office/drawing/2014/main" id="{C464F240-6EA6-E645-AE35-1132527BB1A2}"/>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222" name="Group 23">
              <a:extLst>
                <a:ext uri="{FF2B5EF4-FFF2-40B4-BE49-F238E27FC236}">
                  <a16:creationId xmlns:a16="http://schemas.microsoft.com/office/drawing/2014/main" id="{718D171D-585A-DA4B-8722-1465B928B34E}"/>
                </a:ext>
              </a:extLst>
            </p:cNvPr>
            <p:cNvGrpSpPr>
              <a:grpSpLocks/>
            </p:cNvGrpSpPr>
            <p:nvPr/>
          </p:nvGrpSpPr>
          <p:grpSpPr bwMode="auto">
            <a:xfrm>
              <a:off x="3992226" y="6027746"/>
              <a:ext cx="1573213" cy="482601"/>
              <a:chOff x="1934" y="2405"/>
              <a:chExt cx="991" cy="304"/>
            </a:xfrm>
          </p:grpSpPr>
          <p:sp>
            <p:nvSpPr>
              <p:cNvPr id="273" name="Text Box 24">
                <a:extLst>
                  <a:ext uri="{FF2B5EF4-FFF2-40B4-BE49-F238E27FC236}">
                    <a16:creationId xmlns:a16="http://schemas.microsoft.com/office/drawing/2014/main" id="{6074A99D-1DA4-3A42-9396-9E51D4D7D37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274" name="Text Box 25">
                <a:extLst>
                  <a:ext uri="{FF2B5EF4-FFF2-40B4-BE49-F238E27FC236}">
                    <a16:creationId xmlns:a16="http://schemas.microsoft.com/office/drawing/2014/main" id="{7F04AB82-B2F9-5040-9BD7-B58343D5B0A4}"/>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223" name="Text Box 26">
              <a:extLst>
                <a:ext uri="{FF2B5EF4-FFF2-40B4-BE49-F238E27FC236}">
                  <a16:creationId xmlns:a16="http://schemas.microsoft.com/office/drawing/2014/main" id="{345706BC-EE35-E948-B847-B9C8F402B953}"/>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224" name="Text Box 27">
              <a:extLst>
                <a:ext uri="{FF2B5EF4-FFF2-40B4-BE49-F238E27FC236}">
                  <a16:creationId xmlns:a16="http://schemas.microsoft.com/office/drawing/2014/main" id="{C6892711-5B00-1B44-A3A1-ED7D7A05C67B}"/>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225" name="Text Box 30">
              <a:extLst>
                <a:ext uri="{FF2B5EF4-FFF2-40B4-BE49-F238E27FC236}">
                  <a16:creationId xmlns:a16="http://schemas.microsoft.com/office/drawing/2014/main" id="{C9755018-30C5-2F48-B77B-D1C5089AD5E5}"/>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226" name="Text Box 33">
              <a:extLst>
                <a:ext uri="{FF2B5EF4-FFF2-40B4-BE49-F238E27FC236}">
                  <a16:creationId xmlns:a16="http://schemas.microsoft.com/office/drawing/2014/main" id="{F8059422-13FC-B849-B3BE-4C2D1B546871}"/>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230" name="Line 44">
              <a:extLst>
                <a:ext uri="{FF2B5EF4-FFF2-40B4-BE49-F238E27FC236}">
                  <a16:creationId xmlns:a16="http://schemas.microsoft.com/office/drawing/2014/main" id="{5FF08ADC-A615-AA4F-988F-06E9F2E02204}"/>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Line 45">
              <a:extLst>
                <a:ext uri="{FF2B5EF4-FFF2-40B4-BE49-F238E27FC236}">
                  <a16:creationId xmlns:a16="http://schemas.microsoft.com/office/drawing/2014/main" id="{C98C8486-5AB7-664F-9D85-3DD76A362527}"/>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2" name="Line 46">
              <a:extLst>
                <a:ext uri="{FF2B5EF4-FFF2-40B4-BE49-F238E27FC236}">
                  <a16:creationId xmlns:a16="http://schemas.microsoft.com/office/drawing/2014/main" id="{B1A0EF95-B5D7-6443-84A3-A0E0B10496AB}"/>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3" name="Line 47">
              <a:extLst>
                <a:ext uri="{FF2B5EF4-FFF2-40B4-BE49-F238E27FC236}">
                  <a16:creationId xmlns:a16="http://schemas.microsoft.com/office/drawing/2014/main" id="{4D21BB95-E938-424E-94A6-FA1551CE2B5F}"/>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5" name="Group 63">
              <a:extLst>
                <a:ext uri="{FF2B5EF4-FFF2-40B4-BE49-F238E27FC236}">
                  <a16:creationId xmlns:a16="http://schemas.microsoft.com/office/drawing/2014/main" id="{022EBB57-7AB3-7C45-9AC9-24B737F13F22}"/>
                </a:ext>
              </a:extLst>
            </p:cNvPr>
            <p:cNvGrpSpPr>
              <a:grpSpLocks/>
            </p:cNvGrpSpPr>
            <p:nvPr/>
          </p:nvGrpSpPr>
          <p:grpSpPr bwMode="auto">
            <a:xfrm>
              <a:off x="8615685" y="5148731"/>
              <a:ext cx="1616076" cy="495300"/>
              <a:chOff x="4351" y="2786"/>
              <a:chExt cx="1018" cy="312"/>
            </a:xfrm>
          </p:grpSpPr>
          <p:sp>
            <p:nvSpPr>
              <p:cNvPr id="271" name="Text Box 64">
                <a:extLst>
                  <a:ext uri="{FF2B5EF4-FFF2-40B4-BE49-F238E27FC236}">
                    <a16:creationId xmlns:a16="http://schemas.microsoft.com/office/drawing/2014/main" id="{9C1790DC-D8F5-D148-A191-4095380CC68D}"/>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272" name="Text Box 65">
                <a:extLst>
                  <a:ext uri="{FF2B5EF4-FFF2-40B4-BE49-F238E27FC236}">
                    <a16:creationId xmlns:a16="http://schemas.microsoft.com/office/drawing/2014/main" id="{B09022AD-3504-8E4C-B2F0-99A5DA41EFD0}"/>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237" name="Text Box 71">
              <a:extLst>
                <a:ext uri="{FF2B5EF4-FFF2-40B4-BE49-F238E27FC236}">
                  <a16:creationId xmlns:a16="http://schemas.microsoft.com/office/drawing/2014/main" id="{E34EA307-0F5E-7E4E-9CE6-4AB424039BE6}"/>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238" name="Text Box 72">
              <a:extLst>
                <a:ext uri="{FF2B5EF4-FFF2-40B4-BE49-F238E27FC236}">
                  <a16:creationId xmlns:a16="http://schemas.microsoft.com/office/drawing/2014/main" id="{B5B6783C-814C-0B4E-B164-BE3DE87DBB57}"/>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cxnSp>
          <p:nvCxnSpPr>
            <p:cNvPr id="251" name="Straight Arrow Connector 250">
              <a:extLst>
                <a:ext uri="{FF2B5EF4-FFF2-40B4-BE49-F238E27FC236}">
                  <a16:creationId xmlns:a16="http://schemas.microsoft.com/office/drawing/2014/main" id="{64FFBE43-D54F-1248-BB0F-8C6305664255}"/>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2" name="Straight Arrow Connector 251">
              <a:extLst>
                <a:ext uri="{FF2B5EF4-FFF2-40B4-BE49-F238E27FC236}">
                  <a16:creationId xmlns:a16="http://schemas.microsoft.com/office/drawing/2014/main" id="{AF922730-B346-B540-9CCA-A7D5E3F387C9}"/>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75" name="Rectangle 2">
            <a:extLst>
              <a:ext uri="{FF2B5EF4-FFF2-40B4-BE49-F238E27FC236}">
                <a16:creationId xmlns:a16="http://schemas.microsoft.com/office/drawing/2014/main" id="{F2C09E71-12BD-2C45-A9FA-A6A951F6F19C}"/>
              </a:ext>
            </a:extLst>
          </p:cNvPr>
          <p:cNvSpPr txBox="1">
            <a:spLocks noChangeArrowheads="1"/>
          </p:cNvSpPr>
          <p:nvPr/>
        </p:nvSpPr>
        <p:spPr>
          <a:xfrm>
            <a:off x="923027" y="2179255"/>
            <a:ext cx="10196305" cy="15832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assume that:</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B’s IP address</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IP address of first hop router, R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R’s MAC address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p:txBody>
      </p:sp>
    </p:spTree>
    <p:extLst>
      <p:ext uri="{BB962C8B-B14F-4D97-AF65-F5344CB8AC3E}">
        <p14:creationId xmlns:p14="http://schemas.microsoft.com/office/powerpoint/2010/main" val="1300262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5"/>
                                        </p:tgtEl>
                                        <p:attrNameLst>
                                          <p:attrName>style.visibility</p:attrName>
                                        </p:attrNameLst>
                                      </p:cBhvr>
                                      <p:to>
                                        <p:strVal val="visible"/>
                                      </p:to>
                                    </p:set>
                                    <p:animEffect transition="in" filter="dissolve">
                                      <p:cBhvr>
                                        <p:cTn id="12" dur="5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77" name="AutoShape 153">
            <a:extLst>
              <a:ext uri="{FF2B5EF4-FFF2-40B4-BE49-F238E27FC236}">
                <a16:creationId xmlns:a16="http://schemas.microsoft.com/office/drawing/2014/main" id="{C1DEC24C-BFB2-6B4F-BA81-EEC3A6A9C41B}"/>
              </a:ext>
            </a:extLst>
          </p:cNvPr>
          <p:cNvSpPr>
            <a:spLocks noChangeArrowheads="1"/>
          </p:cNvSpPr>
          <p:nvPr/>
        </p:nvSpPr>
        <p:spPr bwMode="auto">
          <a:xfrm>
            <a:off x="3527282" y="3404150"/>
            <a:ext cx="314325" cy="792163"/>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90" name="Group 151">
            <a:extLst>
              <a:ext uri="{FF2B5EF4-FFF2-40B4-BE49-F238E27FC236}">
                <a16:creationId xmlns:a16="http://schemas.microsoft.com/office/drawing/2014/main" id="{B486901D-4BFD-A447-BC3C-D5DADB46F879}"/>
              </a:ext>
            </a:extLst>
          </p:cNvPr>
          <p:cNvGrpSpPr>
            <a:grpSpLocks/>
          </p:cNvGrpSpPr>
          <p:nvPr/>
        </p:nvGrpSpPr>
        <p:grpSpPr bwMode="auto">
          <a:xfrm>
            <a:off x="3033570" y="2961238"/>
            <a:ext cx="2011362" cy="760412"/>
            <a:chOff x="1197" y="1665"/>
            <a:chExt cx="1267" cy="479"/>
          </a:xfrm>
        </p:grpSpPr>
        <p:grpSp>
          <p:nvGrpSpPr>
            <p:cNvPr id="191" name="Group 150">
              <a:extLst>
                <a:ext uri="{FF2B5EF4-FFF2-40B4-BE49-F238E27FC236}">
                  <a16:creationId xmlns:a16="http://schemas.microsoft.com/office/drawing/2014/main" id="{DB9AC85E-9F88-E44B-86D1-FA4DC8294CCF}"/>
                </a:ext>
              </a:extLst>
            </p:cNvPr>
            <p:cNvGrpSpPr>
              <a:grpSpLocks/>
            </p:cNvGrpSpPr>
            <p:nvPr/>
          </p:nvGrpSpPr>
          <p:grpSpPr bwMode="auto">
            <a:xfrm>
              <a:off x="1231" y="1990"/>
              <a:ext cx="691" cy="154"/>
              <a:chOff x="1231" y="1990"/>
              <a:chExt cx="691" cy="154"/>
            </a:xfrm>
          </p:grpSpPr>
          <p:sp>
            <p:nvSpPr>
              <p:cNvPr id="193" name="Rectangle 123">
                <a:extLst>
                  <a:ext uri="{FF2B5EF4-FFF2-40B4-BE49-F238E27FC236}">
                    <a16:creationId xmlns:a16="http://schemas.microsoft.com/office/drawing/2014/main" id="{82C7BD2C-0748-4943-8169-C086056359E7}"/>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124">
                <a:extLst>
                  <a:ext uri="{FF2B5EF4-FFF2-40B4-BE49-F238E27FC236}">
                    <a16:creationId xmlns:a16="http://schemas.microsoft.com/office/drawing/2014/main" id="{CEC87B94-6EC9-8B4B-B829-61592882D58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125">
                <a:extLst>
                  <a:ext uri="{FF2B5EF4-FFF2-40B4-BE49-F238E27FC236}">
                    <a16:creationId xmlns:a16="http://schemas.microsoft.com/office/drawing/2014/main" id="{0397BBAB-8DE8-C34D-93BF-78BBA0802D4B}"/>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2" name="Text Box 126">
              <a:extLst>
                <a:ext uri="{FF2B5EF4-FFF2-40B4-BE49-F238E27FC236}">
                  <a16:creationId xmlns:a16="http://schemas.microsoft.com/office/drawing/2014/main" id="{3CF80CC5-5CA2-3F49-8AE1-D6488278A057}"/>
                </a:ext>
              </a:extLst>
            </p:cNvPr>
            <p:cNvSpPr txBox="1">
              <a:spLocks noChangeArrowheads="1"/>
            </p:cNvSpPr>
            <p:nvPr/>
          </p:nvSpPr>
          <p:spPr bwMode="auto">
            <a:xfrm>
              <a:off x="1197"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6" name="Group 141">
            <a:extLst>
              <a:ext uri="{FF2B5EF4-FFF2-40B4-BE49-F238E27FC236}">
                <a16:creationId xmlns:a16="http://schemas.microsoft.com/office/drawing/2014/main" id="{43D6CC11-6A15-DA4D-A6B4-3A498BA39B16}"/>
              </a:ext>
            </a:extLst>
          </p:cNvPr>
          <p:cNvGrpSpPr>
            <a:grpSpLocks/>
          </p:cNvGrpSpPr>
          <p:nvPr/>
        </p:nvGrpSpPr>
        <p:grpSpPr bwMode="auto">
          <a:xfrm>
            <a:off x="3166920" y="3221588"/>
            <a:ext cx="146050" cy="385762"/>
            <a:chOff x="1272" y="1762"/>
            <a:chExt cx="92" cy="243"/>
          </a:xfrm>
        </p:grpSpPr>
        <p:sp>
          <p:nvSpPr>
            <p:cNvPr id="197" name="Line 127">
              <a:extLst>
                <a:ext uri="{FF2B5EF4-FFF2-40B4-BE49-F238E27FC236}">
                  <a16:creationId xmlns:a16="http://schemas.microsoft.com/office/drawing/2014/main" id="{CFF4232C-6C8D-CA46-B8DF-55A6B990E6C3}"/>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8" name="Line 128">
              <a:extLst>
                <a:ext uri="{FF2B5EF4-FFF2-40B4-BE49-F238E27FC236}">
                  <a16:creationId xmlns:a16="http://schemas.microsoft.com/office/drawing/2014/main" id="{0FC90CB0-074D-124C-8085-60D0348EE59A}"/>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43">
            <a:extLst>
              <a:ext uri="{FF2B5EF4-FFF2-40B4-BE49-F238E27FC236}">
                <a16:creationId xmlns:a16="http://schemas.microsoft.com/office/drawing/2014/main" id="{F8580D94-0394-A442-8CB6-1546E5F044F1}"/>
              </a:ext>
            </a:extLst>
          </p:cNvPr>
          <p:cNvSpPr>
            <a:spLocks noChangeArrowheads="1"/>
          </p:cNvSpPr>
          <p:nvPr/>
        </p:nvSpPr>
        <p:spPr bwMode="auto">
          <a:xfrm>
            <a:off x="1249776" y="1283045"/>
            <a:ext cx="10769945"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IP datagram with IP source A, destination B </a:t>
            </a:r>
          </a:p>
        </p:txBody>
      </p:sp>
      <p:sp>
        <p:nvSpPr>
          <p:cNvPr id="200" name="Rectangle 144">
            <a:extLst>
              <a:ext uri="{FF2B5EF4-FFF2-40B4-BE49-F238E27FC236}">
                <a16:creationId xmlns:a16="http://schemas.microsoft.com/office/drawing/2014/main" id="{093EF9D2-90C4-4246-A4CE-501547C45E72}"/>
              </a:ext>
            </a:extLst>
          </p:cNvPr>
          <p:cNvSpPr>
            <a:spLocks noChangeArrowheads="1"/>
          </p:cNvSpPr>
          <p:nvPr/>
        </p:nvSpPr>
        <p:spPr bwMode="auto">
          <a:xfrm>
            <a:off x="1262476" y="1672614"/>
            <a:ext cx="10200653"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link-layer frame containing A-to-B IP datagram</a:t>
            </a:r>
          </a:p>
          <a:p>
            <a:pPr marL="574675" marR="0" lvl="1" indent="-231775" algn="l" defTabSz="914400" rtl="0" eaLnBrk="0" fontAlgn="base" latinLnBrk="0" hangingPunct="0">
              <a:lnSpc>
                <a:spcPct val="85000"/>
              </a:lnSpc>
              <a:spcBef>
                <a:spcPts val="400"/>
              </a:spcBef>
              <a:spcAft>
                <a:spcPct val="0"/>
              </a:spcAft>
              <a:buClr>
                <a:srgbClr val="000099"/>
              </a:buClr>
              <a:buSzPct val="100000"/>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R's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address is frame’s destination</a:t>
            </a:r>
            <a:endParaRPr kumimoji="0" lang="en-US" sz="32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01" name="Group 152">
            <a:extLst>
              <a:ext uri="{FF2B5EF4-FFF2-40B4-BE49-F238E27FC236}">
                <a16:creationId xmlns:a16="http://schemas.microsoft.com/office/drawing/2014/main" id="{30393C52-80B1-B34B-82FD-6D6AFC8693EE}"/>
              </a:ext>
            </a:extLst>
          </p:cNvPr>
          <p:cNvGrpSpPr>
            <a:grpSpLocks/>
          </p:cNvGrpSpPr>
          <p:nvPr/>
        </p:nvGrpSpPr>
        <p:grpSpPr bwMode="auto">
          <a:xfrm>
            <a:off x="2617645" y="2562775"/>
            <a:ext cx="2443162" cy="1519238"/>
            <a:chOff x="931" y="1414"/>
            <a:chExt cx="1539" cy="957"/>
          </a:xfrm>
        </p:grpSpPr>
        <p:sp>
          <p:nvSpPr>
            <p:cNvPr id="202" name="Text Box 135">
              <a:extLst>
                <a:ext uri="{FF2B5EF4-FFF2-40B4-BE49-F238E27FC236}">
                  <a16:creationId xmlns:a16="http://schemas.microsoft.com/office/drawing/2014/main" id="{374D8384-205B-1346-973B-C4A7A0B52B5F}"/>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E6-E9-00-17-BB-4B</a:t>
              </a:r>
            </a:p>
          </p:txBody>
        </p:sp>
        <p:grpSp>
          <p:nvGrpSpPr>
            <p:cNvPr id="203" name="Group 145">
              <a:extLst>
                <a:ext uri="{FF2B5EF4-FFF2-40B4-BE49-F238E27FC236}">
                  <a16:creationId xmlns:a16="http://schemas.microsoft.com/office/drawing/2014/main" id="{324C4549-7D5D-384F-879F-F56865A6A850}"/>
                </a:ext>
              </a:extLst>
            </p:cNvPr>
            <p:cNvGrpSpPr>
              <a:grpSpLocks/>
            </p:cNvGrpSpPr>
            <p:nvPr/>
          </p:nvGrpSpPr>
          <p:grpSpPr bwMode="auto">
            <a:xfrm>
              <a:off x="981" y="2182"/>
              <a:ext cx="1049" cy="189"/>
              <a:chOff x="2829" y="2040"/>
              <a:chExt cx="1049" cy="189"/>
            </a:xfrm>
          </p:grpSpPr>
          <p:sp>
            <p:nvSpPr>
              <p:cNvPr id="208" name="Rectangle 138">
                <a:extLst>
                  <a:ext uri="{FF2B5EF4-FFF2-40B4-BE49-F238E27FC236}">
                    <a16:creationId xmlns:a16="http://schemas.microsoft.com/office/drawing/2014/main" id="{792B456E-98EA-6B4A-876C-B0AFF8E18455}"/>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Rectangle 132">
                <a:extLst>
                  <a:ext uri="{FF2B5EF4-FFF2-40B4-BE49-F238E27FC236}">
                    <a16:creationId xmlns:a16="http://schemas.microsoft.com/office/drawing/2014/main" id="{1508FFC8-F29B-B547-818C-4E76AD809C05}"/>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133">
                <a:extLst>
                  <a:ext uri="{FF2B5EF4-FFF2-40B4-BE49-F238E27FC236}">
                    <a16:creationId xmlns:a16="http://schemas.microsoft.com/office/drawing/2014/main" id="{9D7FBAE4-C7D6-034D-9F66-0E702A18BCC3}"/>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Line 134">
                <a:extLst>
                  <a:ext uri="{FF2B5EF4-FFF2-40B4-BE49-F238E27FC236}">
                    <a16:creationId xmlns:a16="http://schemas.microsoft.com/office/drawing/2014/main" id="{9A8B4FC8-4A21-FC48-8F5C-42315337A0B2}"/>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Line 139">
                <a:extLst>
                  <a:ext uri="{FF2B5EF4-FFF2-40B4-BE49-F238E27FC236}">
                    <a16:creationId xmlns:a16="http://schemas.microsoft.com/office/drawing/2014/main" id="{1BD450FA-6D95-6745-8EF4-368B3B8519A8}"/>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3" name="Line 140">
                <a:extLst>
                  <a:ext uri="{FF2B5EF4-FFF2-40B4-BE49-F238E27FC236}">
                    <a16:creationId xmlns:a16="http://schemas.microsoft.com/office/drawing/2014/main" id="{0D4EB437-69D7-4C47-A77B-9756687B8B1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4" name="Line 146">
              <a:extLst>
                <a:ext uri="{FF2B5EF4-FFF2-40B4-BE49-F238E27FC236}">
                  <a16:creationId xmlns:a16="http://schemas.microsoft.com/office/drawing/2014/main" id="{39B1C57E-A0B3-D648-A52F-CE4868DFC714}"/>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5" name="Line 147">
              <a:extLst>
                <a:ext uri="{FF2B5EF4-FFF2-40B4-BE49-F238E27FC236}">
                  <a16:creationId xmlns:a16="http://schemas.microsoft.com/office/drawing/2014/main" id="{5B09FD8B-0878-5849-9CD0-9079BE5AB60A}"/>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6" name="Line 148">
              <a:extLst>
                <a:ext uri="{FF2B5EF4-FFF2-40B4-BE49-F238E27FC236}">
                  <a16:creationId xmlns:a16="http://schemas.microsoft.com/office/drawing/2014/main" id="{F9CDF104-5CA2-3D47-B4A6-1BF38DE29BE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7" name="Line 149">
              <a:extLst>
                <a:ext uri="{FF2B5EF4-FFF2-40B4-BE49-F238E27FC236}">
                  <a16:creationId xmlns:a16="http://schemas.microsoft.com/office/drawing/2014/main" id="{FA91BD8F-96F1-D84D-B88C-4AD05CA4A5FB}"/>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09867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down)">
                                      <p:cBhvr>
                                        <p:cTn id="7" dur="500"/>
                                        <p:tgtEl>
                                          <p:spTgt spid="17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96"/>
                                        </p:tgtEl>
                                        <p:attrNameLst>
                                          <p:attrName>style.visibility</p:attrName>
                                        </p:attrNameLst>
                                      </p:cBhvr>
                                      <p:to>
                                        <p:strVal val="visible"/>
                                      </p:to>
                                    </p:set>
                                    <p:animEffect transition="in" filter="dissolve">
                                      <p:cBhvr>
                                        <p:cTn id="11" dur="500"/>
                                        <p:tgtEl>
                                          <p:spTgt spid="196"/>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99"/>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190"/>
                                        </p:tgtEl>
                                        <p:attrNameLst>
                                          <p:attrName>style.visibility</p:attrName>
                                        </p:attrNameLst>
                                      </p:cBhvr>
                                      <p:to>
                                        <p:strVal val="visible"/>
                                      </p:to>
                                    </p:set>
                                    <p:animEffect transition="in" filter="dissolve">
                                      <p:cBhvr>
                                        <p:cTn id="16" dur="500"/>
                                        <p:tgtEl>
                                          <p:spTgt spid="19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7"/>
                                        </p:tgtEl>
                                        <p:attrNameLst>
                                          <p:attrName>style.visibility</p:attrName>
                                        </p:attrNameLst>
                                      </p:cBhvr>
                                      <p:to>
                                        <p:strVal val="visible"/>
                                      </p:to>
                                    </p:set>
                                    <p:animEffect transition="in" filter="wipe(up)">
                                      <p:cBhvr>
                                        <p:cTn id="21" dur="1000"/>
                                        <p:tgtEl>
                                          <p:spTgt spid="177"/>
                                        </p:tgtEl>
                                      </p:cBhvr>
                                    </p:animEffect>
                                  </p:childTnLst>
                                </p:cTn>
                              </p:par>
                            </p:childTnLst>
                          </p:cTn>
                        </p:par>
                        <p:par>
                          <p:cTn id="22" fill="hold">
                            <p:stCondLst>
                              <p:cond delay="1000"/>
                            </p:stCondLst>
                            <p:childTnLst>
                              <p:par>
                                <p:cTn id="23" presetID="1" presetClass="entr" presetSubtype="0" fill="hold" grpId="0" nodeType="afterEffect">
                                  <p:stCondLst>
                                    <p:cond delay="0"/>
                                  </p:stCondLst>
                                  <p:childTnLst>
                                    <p:set>
                                      <p:cBhvr>
                                        <p:cTn id="24" dur="1" fill="hold">
                                          <p:stCondLst>
                                            <p:cond delay="0"/>
                                          </p:stCondLst>
                                        </p:cTn>
                                        <p:tgtEl>
                                          <p:spTgt spid="200"/>
                                        </p:tgtEl>
                                        <p:attrNameLst>
                                          <p:attrName>style.visibility</p:attrName>
                                        </p:attrNameLst>
                                      </p:cBhvr>
                                      <p:to>
                                        <p:strVal val="visible"/>
                                      </p:to>
                                    </p:set>
                                  </p:childTnLst>
                                </p:cTn>
                              </p:par>
                              <p:par>
                                <p:cTn id="25" presetID="9" presetClass="exit" presetSubtype="0" fill="hold" nodeType="withEffect">
                                  <p:stCondLst>
                                    <p:cond delay="0"/>
                                  </p:stCondLst>
                                  <p:childTnLst>
                                    <p:animEffect transition="out" filter="dissolve">
                                      <p:cBhvr>
                                        <p:cTn id="26" dur="500"/>
                                        <p:tgtEl>
                                          <p:spTgt spid="196"/>
                                        </p:tgtEl>
                                      </p:cBhvr>
                                    </p:animEffect>
                                    <p:set>
                                      <p:cBhvr>
                                        <p:cTn id="27" dur="1" fill="hold">
                                          <p:stCondLst>
                                            <p:cond delay="499"/>
                                          </p:stCondLst>
                                        </p:cTn>
                                        <p:tgtEl>
                                          <p:spTgt spid="196"/>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201"/>
                                        </p:tgtEl>
                                        <p:attrNameLst>
                                          <p:attrName>style.visibility</p:attrName>
                                        </p:attrNameLst>
                                      </p:cBhvr>
                                      <p:to>
                                        <p:strVal val="visible"/>
                                      </p:to>
                                    </p:set>
                                    <p:animEffect transition="in" filter="dissolve">
                                      <p:cBhvr>
                                        <p:cTn id="30"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99" grpId="0"/>
      <p:bldP spid="20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980265" y="1388119"/>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en-US" altLang="en-US" sz="3600" dirty="0">
                <a:solidFill>
                  <a:srgbClr val="C00000"/>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multiple access protocols</a:t>
            </a:r>
          </a:p>
          <a:p>
            <a:pPr marL="11112" indent="0">
              <a:spcBef>
                <a:spcPts val="600"/>
              </a:spcBef>
              <a:buNone/>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F90A139B-CE82-0E4E-86EB-4685C7EAFE35}"/>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a:t>
            </a:fld>
            <a:endParaRPr lang="en-US" dirty="0"/>
          </a:p>
        </p:txBody>
      </p:sp>
    </p:spTree>
    <p:extLst>
      <p:ext uri="{BB962C8B-B14F-4D97-AF65-F5344CB8AC3E}">
        <p14:creationId xmlns:p14="http://schemas.microsoft.com/office/powerpoint/2010/main" val="114765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6" name="Rectangle 76">
            <a:extLst>
              <a:ext uri="{FF2B5EF4-FFF2-40B4-BE49-F238E27FC236}">
                <a16:creationId xmlns:a16="http://schemas.microsoft.com/office/drawing/2014/main" id="{0C39CCFA-046E-A446-84EF-1BEA3B8C7C66}"/>
              </a:ext>
            </a:extLst>
          </p:cNvPr>
          <p:cNvSpPr>
            <a:spLocks noChangeArrowheads="1"/>
          </p:cNvSpPr>
          <p:nvPr/>
        </p:nvSpPr>
        <p:spPr bwMode="auto">
          <a:xfrm>
            <a:off x="1276283" y="1283047"/>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sent from A to R</a:t>
            </a:r>
          </a:p>
        </p:txBody>
      </p:sp>
      <p:grpSp>
        <p:nvGrpSpPr>
          <p:cNvPr id="217" name="Group 100">
            <a:extLst>
              <a:ext uri="{FF2B5EF4-FFF2-40B4-BE49-F238E27FC236}">
                <a16:creationId xmlns:a16="http://schemas.microsoft.com/office/drawing/2014/main" id="{26593A8D-E362-224D-9E7E-B61DB7194FD2}"/>
              </a:ext>
            </a:extLst>
          </p:cNvPr>
          <p:cNvGrpSpPr>
            <a:grpSpLocks/>
          </p:cNvGrpSpPr>
          <p:nvPr/>
        </p:nvGrpSpPr>
        <p:grpSpPr bwMode="auto">
          <a:xfrm>
            <a:off x="5329167" y="3001010"/>
            <a:ext cx="836613" cy="2081213"/>
            <a:chOff x="2838" y="1545"/>
            <a:chExt cx="527" cy="1311"/>
          </a:xfrm>
        </p:grpSpPr>
        <p:sp>
          <p:nvSpPr>
            <p:cNvPr id="218" name="Freeform 93">
              <a:extLst>
                <a:ext uri="{FF2B5EF4-FFF2-40B4-BE49-F238E27FC236}">
                  <a16:creationId xmlns:a16="http://schemas.microsoft.com/office/drawing/2014/main" id="{42C52F5E-B581-5146-A523-9B4DBBF2A386}"/>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Rectangle 94">
              <a:extLst>
                <a:ext uri="{FF2B5EF4-FFF2-40B4-BE49-F238E27FC236}">
                  <a16:creationId xmlns:a16="http://schemas.microsoft.com/office/drawing/2014/main" id="{1FCD4D83-89D6-3841-86ED-D90DD589A8A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Text Box 95">
              <a:extLst>
                <a:ext uri="{FF2B5EF4-FFF2-40B4-BE49-F238E27FC236}">
                  <a16:creationId xmlns:a16="http://schemas.microsoft.com/office/drawing/2014/main" id="{AF3AB9C7-326F-214C-B68F-8E9DBB6D3AA9}"/>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21" name="Line 98">
              <a:extLst>
                <a:ext uri="{FF2B5EF4-FFF2-40B4-BE49-F238E27FC236}">
                  <a16:creationId xmlns:a16="http://schemas.microsoft.com/office/drawing/2014/main" id="{B4AA6736-B872-464D-8F00-A2300EE0D10A}"/>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2" name="Line 99">
              <a:extLst>
                <a:ext uri="{FF2B5EF4-FFF2-40B4-BE49-F238E27FC236}">
                  <a16:creationId xmlns:a16="http://schemas.microsoft.com/office/drawing/2014/main" id="{CB139325-F501-DB43-B9CC-6A6C52C7F63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3" name="Rectangle 101">
            <a:extLst>
              <a:ext uri="{FF2B5EF4-FFF2-40B4-BE49-F238E27FC236}">
                <a16:creationId xmlns:a16="http://schemas.microsoft.com/office/drawing/2014/main" id="{8EBFBDEF-AAA3-4340-9162-016BC02BBF5D}"/>
              </a:ext>
            </a:extLst>
          </p:cNvPr>
          <p:cNvSpPr>
            <a:spLocks noChangeArrowheads="1"/>
          </p:cNvSpPr>
          <p:nvPr/>
        </p:nvSpPr>
        <p:spPr bwMode="auto">
          <a:xfrm>
            <a:off x="1266206" y="1744664"/>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received at R, datagram removed, passed up to IP</a:t>
            </a:r>
          </a:p>
        </p:txBody>
      </p:sp>
      <p:grpSp>
        <p:nvGrpSpPr>
          <p:cNvPr id="224" name="Group 131">
            <a:extLst>
              <a:ext uri="{FF2B5EF4-FFF2-40B4-BE49-F238E27FC236}">
                <a16:creationId xmlns:a16="http://schemas.microsoft.com/office/drawing/2014/main" id="{95486488-4C25-234D-AE46-F14C0273A412}"/>
              </a:ext>
            </a:extLst>
          </p:cNvPr>
          <p:cNvGrpSpPr>
            <a:grpSpLocks/>
          </p:cNvGrpSpPr>
          <p:nvPr/>
        </p:nvGrpSpPr>
        <p:grpSpPr bwMode="auto">
          <a:xfrm>
            <a:off x="2617650" y="2562774"/>
            <a:ext cx="2443162" cy="1519238"/>
            <a:chOff x="931" y="1414"/>
            <a:chExt cx="1539" cy="957"/>
          </a:xfrm>
        </p:grpSpPr>
        <p:sp>
          <p:nvSpPr>
            <p:cNvPr id="225" name="Text Box 79">
              <a:extLst>
                <a:ext uri="{FF2B5EF4-FFF2-40B4-BE49-F238E27FC236}">
                  <a16:creationId xmlns:a16="http://schemas.microsoft.com/office/drawing/2014/main" id="{D2216B94-937D-4644-A4B0-B59D607E0EE8}"/>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E6-E9-00-17-BB-4B</a:t>
              </a:r>
            </a:p>
          </p:txBody>
        </p:sp>
        <p:grpSp>
          <p:nvGrpSpPr>
            <p:cNvPr id="226" name="Group 80">
              <a:extLst>
                <a:ext uri="{FF2B5EF4-FFF2-40B4-BE49-F238E27FC236}">
                  <a16:creationId xmlns:a16="http://schemas.microsoft.com/office/drawing/2014/main" id="{74FDF8C0-9447-DE41-BACB-360101EE6FBB}"/>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91B41E0A-F429-5E45-AC76-2FCB31FCCF43}"/>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1C3169C4-E630-6A41-9685-666E6C384C2A}"/>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CED1F1A7-B695-6E4E-9FA6-5AA850143F75}"/>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08886298-54D3-1A46-8429-10B826D26803}"/>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F5285889-1D2B-B547-B316-981ED840CC09}"/>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17AB5318-1DFA-814E-B7AA-B0A13DDABA9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7" name="Line 87">
              <a:extLst>
                <a:ext uri="{FF2B5EF4-FFF2-40B4-BE49-F238E27FC236}">
                  <a16:creationId xmlns:a16="http://schemas.microsoft.com/office/drawing/2014/main" id="{D3C56A82-378C-D642-AF1E-FDE107787B1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8" name="Line 88">
              <a:extLst>
                <a:ext uri="{FF2B5EF4-FFF2-40B4-BE49-F238E27FC236}">
                  <a16:creationId xmlns:a16="http://schemas.microsoft.com/office/drawing/2014/main" id="{DFF54215-DE96-B14B-BA21-CC331FD7604C}"/>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9">
              <a:extLst>
                <a:ext uri="{FF2B5EF4-FFF2-40B4-BE49-F238E27FC236}">
                  <a16:creationId xmlns:a16="http://schemas.microsoft.com/office/drawing/2014/main" id="{A24A71FF-A793-E749-AC22-A4A0D350FC9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90">
              <a:extLst>
                <a:ext uri="{FF2B5EF4-FFF2-40B4-BE49-F238E27FC236}">
                  <a16:creationId xmlns:a16="http://schemas.microsoft.com/office/drawing/2014/main" id="{C1F3029F-74E1-934A-94C0-39E2BE291F71}"/>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Text Box 130">
              <a:extLst>
                <a:ext uri="{FF2B5EF4-FFF2-40B4-BE49-F238E27FC236}">
                  <a16:creationId xmlns:a16="http://schemas.microsoft.com/office/drawing/2014/main" id="{EB155DAE-47C1-D14B-8A96-D36900431F25}"/>
                </a:ext>
              </a:extLst>
            </p:cNvPr>
            <p:cNvSpPr txBox="1">
              <a:spLocks noChangeArrowheads="1"/>
            </p:cNvSpPr>
            <p:nvPr/>
          </p:nvSpPr>
          <p:spPr bwMode="auto">
            <a:xfrm>
              <a:off x="1193"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254" name="Group 68">
            <a:extLst>
              <a:ext uri="{FF2B5EF4-FFF2-40B4-BE49-F238E27FC236}">
                <a16:creationId xmlns:a16="http://schemas.microsoft.com/office/drawing/2014/main" id="{1A75D45F-AC9A-1841-96BB-54AD4F3B3AA3}"/>
              </a:ext>
            </a:extLst>
          </p:cNvPr>
          <p:cNvGrpSpPr>
            <a:grpSpLocks/>
          </p:cNvGrpSpPr>
          <p:nvPr/>
        </p:nvGrpSpPr>
        <p:grpSpPr bwMode="auto">
          <a:xfrm>
            <a:off x="4185539" y="3526195"/>
            <a:ext cx="1096962" cy="244475"/>
            <a:chOff x="1231" y="1990"/>
            <a:chExt cx="691" cy="154"/>
          </a:xfrm>
        </p:grpSpPr>
        <p:sp>
          <p:nvSpPr>
            <p:cNvPr id="255" name="Rectangle 69">
              <a:extLst>
                <a:ext uri="{FF2B5EF4-FFF2-40B4-BE49-F238E27FC236}">
                  <a16:creationId xmlns:a16="http://schemas.microsoft.com/office/drawing/2014/main" id="{F9CA10E0-D12F-234C-A388-A4AA3D27CF94}"/>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6" name="Line 70">
              <a:extLst>
                <a:ext uri="{FF2B5EF4-FFF2-40B4-BE49-F238E27FC236}">
                  <a16:creationId xmlns:a16="http://schemas.microsoft.com/office/drawing/2014/main" id="{F89DE28D-1CB2-694F-BB37-0E108EEA461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7" name="Line 71">
              <a:extLst>
                <a:ext uri="{FF2B5EF4-FFF2-40B4-BE49-F238E27FC236}">
                  <a16:creationId xmlns:a16="http://schemas.microsoft.com/office/drawing/2014/main" id="{E471EBCA-2760-5D46-BDF2-79AA0D584E7F}"/>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8" name="Group 146">
            <a:extLst>
              <a:ext uri="{FF2B5EF4-FFF2-40B4-BE49-F238E27FC236}">
                <a16:creationId xmlns:a16="http://schemas.microsoft.com/office/drawing/2014/main" id="{6236AA8D-2F27-404F-95A3-EBA53FD8D9F3}"/>
              </a:ext>
            </a:extLst>
          </p:cNvPr>
          <p:cNvGrpSpPr>
            <a:grpSpLocks/>
          </p:cNvGrpSpPr>
          <p:nvPr/>
        </p:nvGrpSpPr>
        <p:grpSpPr bwMode="auto">
          <a:xfrm>
            <a:off x="4139501" y="2695932"/>
            <a:ext cx="2011363" cy="979488"/>
            <a:chOff x="4493" y="1480"/>
            <a:chExt cx="1267" cy="617"/>
          </a:xfrm>
        </p:grpSpPr>
        <p:sp>
          <p:nvSpPr>
            <p:cNvPr id="259" name="Line 143">
              <a:extLst>
                <a:ext uri="{FF2B5EF4-FFF2-40B4-BE49-F238E27FC236}">
                  <a16:creationId xmlns:a16="http://schemas.microsoft.com/office/drawing/2014/main" id="{5AC998EC-DB9D-8148-9F1F-2192C496ADB2}"/>
                </a:ext>
              </a:extLst>
            </p:cNvPr>
            <p:cNvSpPr>
              <a:spLocks noChangeShapeType="1"/>
            </p:cNvSpPr>
            <p:nvPr/>
          </p:nvSpPr>
          <p:spPr bwMode="auto">
            <a:xfrm flipH="1" flipV="1">
              <a:off x="4576" y="1627"/>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0" name="Line 144">
              <a:extLst>
                <a:ext uri="{FF2B5EF4-FFF2-40B4-BE49-F238E27FC236}">
                  <a16:creationId xmlns:a16="http://schemas.microsoft.com/office/drawing/2014/main" id="{5CE2DD15-1141-5C45-87A0-DFED66E19E3B}"/>
                </a:ext>
              </a:extLst>
            </p:cNvPr>
            <p:cNvSpPr>
              <a:spLocks noChangeShapeType="1"/>
            </p:cNvSpPr>
            <p:nvPr/>
          </p:nvSpPr>
          <p:spPr bwMode="auto">
            <a:xfrm>
              <a:off x="4668" y="1739"/>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1" name="Text Box 145">
              <a:extLst>
                <a:ext uri="{FF2B5EF4-FFF2-40B4-BE49-F238E27FC236}">
                  <a16:creationId xmlns:a16="http://schemas.microsoft.com/office/drawing/2014/main" id="{078DCCF7-88A5-9245-8B08-6E0254E6A680}"/>
                </a:ext>
              </a:extLst>
            </p:cNvPr>
            <p:cNvSpPr txBox="1">
              <a:spLocks noChangeArrowheads="1"/>
            </p:cNvSpPr>
            <p:nvPr/>
          </p:nvSpPr>
          <p:spPr bwMode="auto">
            <a:xfrm>
              <a:off x="4493" y="1480"/>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Tree>
    <p:extLst>
      <p:ext uri="{BB962C8B-B14F-4D97-AF65-F5344CB8AC3E}">
        <p14:creationId xmlns:p14="http://schemas.microsoft.com/office/powerpoint/2010/main" val="340704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down)">
                                      <p:cBhvr>
                                        <p:cTn id="7" dur="10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3.75E-6 -0.00046 L -3.75E-6 0.13287 L 0.0405 0.16296 L 0.0849 0.16296 C 0.08451 0.11319 0.08464 0.04792 0.08438 -0.00139 " pathEditMode="relative" rAng="0" ptsTypes="AAAAA">
                                      <p:cBhvr>
                                        <p:cTn id="11" dur="2000" fill="hold"/>
                                        <p:tgtEl>
                                          <p:spTgt spid="224"/>
                                        </p:tgtEl>
                                        <p:attrNameLst>
                                          <p:attrName>ppt_x</p:attrName>
                                          <p:attrName>ppt_y</p:attrName>
                                        </p:attrNameLst>
                                      </p:cBhvr>
                                      <p:rCtr x="4245" y="8125"/>
                                    </p:animMotion>
                                  </p:childTnLst>
                                </p:cTn>
                              </p:par>
                            </p:childTnLst>
                          </p:cTn>
                        </p:par>
                        <p:par>
                          <p:cTn id="12" fill="hold">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223"/>
                                        </p:tgtEl>
                                        <p:attrNameLst>
                                          <p:attrName>style.visibility</p:attrName>
                                        </p:attrNameLst>
                                      </p:cBhvr>
                                      <p:to>
                                        <p:strVal val="visible"/>
                                      </p:to>
                                    </p:set>
                                  </p:childTnLst>
                                </p:cTn>
                              </p:par>
                              <p:par>
                                <p:cTn id="15" presetID="9" presetClass="exit" presetSubtype="0" fill="hold" nodeType="withEffect">
                                  <p:stCondLst>
                                    <p:cond delay="0"/>
                                  </p:stCondLst>
                                  <p:childTnLst>
                                    <p:animEffect transition="out" filter="dissolve">
                                      <p:cBhvr>
                                        <p:cTn id="16" dur="500"/>
                                        <p:tgtEl>
                                          <p:spTgt spid="224"/>
                                        </p:tgtEl>
                                      </p:cBhvr>
                                    </p:animEffect>
                                    <p:set>
                                      <p:cBhvr>
                                        <p:cTn id="17" dur="1" fill="hold">
                                          <p:stCondLst>
                                            <p:cond delay="499"/>
                                          </p:stCondLst>
                                        </p:cTn>
                                        <p:tgtEl>
                                          <p:spTgt spid="22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4"/>
                                        </p:tgtEl>
                                        <p:attrNameLst>
                                          <p:attrName>style.visibility</p:attrName>
                                        </p:attrNameLst>
                                      </p:cBhvr>
                                      <p:to>
                                        <p:strVal val="visible"/>
                                      </p:to>
                                    </p:set>
                                    <p:animEffect transition="in" filter="dissolve">
                                      <p:cBhvr>
                                        <p:cTn id="22" dur="500"/>
                                        <p:tgtEl>
                                          <p:spTgt spid="254"/>
                                        </p:tgtEl>
                                      </p:cBhvr>
                                    </p:animEffect>
                                  </p:childTnLst>
                                </p:cTn>
                              </p:par>
                              <p:par>
                                <p:cTn id="23" presetID="9" presetClass="entr" presetSubtype="0" fill="hold" nodeType="withEffect">
                                  <p:stCondLst>
                                    <p:cond delay="0"/>
                                  </p:stCondLst>
                                  <p:childTnLst>
                                    <p:set>
                                      <p:cBhvr>
                                        <p:cTn id="24" dur="1" fill="hold">
                                          <p:stCondLst>
                                            <p:cond delay="0"/>
                                          </p:stCondLst>
                                        </p:cTn>
                                        <p:tgtEl>
                                          <p:spTgt spid="258"/>
                                        </p:tgtEl>
                                        <p:attrNameLst>
                                          <p:attrName>style.visibility</p:attrName>
                                        </p:attrNameLst>
                                      </p:cBhvr>
                                      <p:to>
                                        <p:strVal val="visible"/>
                                      </p:to>
                                    </p:set>
                                    <p:animEffect transition="in" filter="dissolve">
                                      <p:cBhvr>
                                        <p:cTn id="25"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5" name="AutoShape 2">
            <a:extLst>
              <a:ext uri="{FF2B5EF4-FFF2-40B4-BE49-F238E27FC236}">
                <a16:creationId xmlns:a16="http://schemas.microsoft.com/office/drawing/2014/main" id="{9B1750D3-DB25-3942-83ED-EDC62E26C0DE}"/>
              </a:ext>
            </a:extLst>
          </p:cNvPr>
          <p:cNvSpPr>
            <a:spLocks noChangeArrowheads="1"/>
          </p:cNvSpPr>
          <p:nvPr/>
        </p:nvSpPr>
        <p:spPr bwMode="auto">
          <a:xfrm>
            <a:off x="7008951" y="3383377"/>
            <a:ext cx="314325" cy="792162"/>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7" name="Group 68">
            <a:extLst>
              <a:ext uri="{FF2B5EF4-FFF2-40B4-BE49-F238E27FC236}">
                <a16:creationId xmlns:a16="http://schemas.microsoft.com/office/drawing/2014/main" id="{A2F9C891-FC37-7441-9AFE-1BF07B00CE9A}"/>
              </a:ext>
            </a:extLst>
          </p:cNvPr>
          <p:cNvGrpSpPr>
            <a:grpSpLocks/>
          </p:cNvGrpSpPr>
          <p:nvPr/>
        </p:nvGrpSpPr>
        <p:grpSpPr bwMode="auto">
          <a:xfrm>
            <a:off x="6569213" y="3456402"/>
            <a:ext cx="1096963" cy="244475"/>
            <a:chOff x="1231" y="1990"/>
            <a:chExt cx="691" cy="154"/>
          </a:xfrm>
        </p:grpSpPr>
        <p:sp>
          <p:nvSpPr>
            <p:cNvPr id="219" name="Rectangle 69">
              <a:extLst>
                <a:ext uri="{FF2B5EF4-FFF2-40B4-BE49-F238E27FC236}">
                  <a16:creationId xmlns:a16="http://schemas.microsoft.com/office/drawing/2014/main" id="{ABC7D2F8-BDEC-3A4D-901B-F82A6FF73CD8}"/>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Line 70">
              <a:extLst>
                <a:ext uri="{FF2B5EF4-FFF2-40B4-BE49-F238E27FC236}">
                  <a16:creationId xmlns:a16="http://schemas.microsoft.com/office/drawing/2014/main" id="{AEEBCCC1-7FAE-2146-9E61-1664215255B6}"/>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1" name="Line 71">
              <a:extLst>
                <a:ext uri="{FF2B5EF4-FFF2-40B4-BE49-F238E27FC236}">
                  <a16:creationId xmlns:a16="http://schemas.microsoft.com/office/drawing/2014/main" id="{D75FD9FE-4060-BA43-A7C5-75A49C0352C3}"/>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8" name="Text Box 72">
            <a:extLst>
              <a:ext uri="{FF2B5EF4-FFF2-40B4-BE49-F238E27FC236}">
                <a16:creationId xmlns:a16="http://schemas.microsoft.com/office/drawing/2014/main" id="{5DDEAD0E-76B7-8043-B2C1-C9DF8A6B251E}"/>
              </a:ext>
            </a:extLst>
          </p:cNvPr>
          <p:cNvSpPr txBox="1">
            <a:spLocks noChangeArrowheads="1"/>
          </p:cNvSpPr>
          <p:nvPr/>
        </p:nvSpPr>
        <p:spPr bwMode="auto">
          <a:xfrm>
            <a:off x="6515238" y="2940464"/>
            <a:ext cx="201136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nvGrpSpPr>
          <p:cNvPr id="222" name="Group 73">
            <a:extLst>
              <a:ext uri="{FF2B5EF4-FFF2-40B4-BE49-F238E27FC236}">
                <a16:creationId xmlns:a16="http://schemas.microsoft.com/office/drawing/2014/main" id="{D580AA98-14C0-524D-A89D-3790585B59D3}"/>
              </a:ext>
            </a:extLst>
          </p:cNvPr>
          <p:cNvGrpSpPr>
            <a:grpSpLocks/>
          </p:cNvGrpSpPr>
          <p:nvPr/>
        </p:nvGrpSpPr>
        <p:grpSpPr bwMode="auto">
          <a:xfrm>
            <a:off x="6639063" y="3191289"/>
            <a:ext cx="146050" cy="385763"/>
            <a:chOff x="1272" y="1762"/>
            <a:chExt cx="92" cy="243"/>
          </a:xfrm>
        </p:grpSpPr>
        <p:sp>
          <p:nvSpPr>
            <p:cNvPr id="223" name="Line 74">
              <a:extLst>
                <a:ext uri="{FF2B5EF4-FFF2-40B4-BE49-F238E27FC236}">
                  <a16:creationId xmlns:a16="http://schemas.microsoft.com/office/drawing/2014/main" id="{4C748A70-B8F0-294E-9362-22CA5C64518F}"/>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4" name="Line 75">
              <a:extLst>
                <a:ext uri="{FF2B5EF4-FFF2-40B4-BE49-F238E27FC236}">
                  <a16:creationId xmlns:a16="http://schemas.microsoft.com/office/drawing/2014/main" id="{9048F87D-3F66-C248-A9C5-CCD0E7322402}"/>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5" name="Group 78">
            <a:extLst>
              <a:ext uri="{FF2B5EF4-FFF2-40B4-BE49-F238E27FC236}">
                <a16:creationId xmlns:a16="http://schemas.microsoft.com/office/drawing/2014/main" id="{1261332F-D264-364F-88EB-BFD606F41948}"/>
              </a:ext>
            </a:extLst>
          </p:cNvPr>
          <p:cNvGrpSpPr>
            <a:grpSpLocks/>
          </p:cNvGrpSpPr>
          <p:nvPr/>
        </p:nvGrpSpPr>
        <p:grpSpPr bwMode="auto">
          <a:xfrm>
            <a:off x="6089788" y="2532477"/>
            <a:ext cx="2428876" cy="1519237"/>
            <a:chOff x="931" y="1414"/>
            <a:chExt cx="1530" cy="957"/>
          </a:xfrm>
        </p:grpSpPr>
        <p:sp>
          <p:nvSpPr>
            <p:cNvPr id="226" name="Text Box 79">
              <a:extLst>
                <a:ext uri="{FF2B5EF4-FFF2-40B4-BE49-F238E27FC236}">
                  <a16:creationId xmlns:a16="http://schemas.microsoft.com/office/drawing/2014/main" id="{28E9361B-9039-124A-9DC6-D122A7A2DF3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227" name="Group 80">
              <a:extLst>
                <a:ext uri="{FF2B5EF4-FFF2-40B4-BE49-F238E27FC236}">
                  <a16:creationId xmlns:a16="http://schemas.microsoft.com/office/drawing/2014/main" id="{5F78FAD6-835B-074E-B7D5-09F7C0E391A2}"/>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C3C06B5D-372C-AA47-A9A2-8B141925560A}"/>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F41D6B8B-E033-6742-9F0C-113ECBA9E438}"/>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8BEAB215-C9F8-034E-91D4-A6DDCCCF7810}"/>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D3243B3D-1034-1F41-B1B4-AA332FBDCFB5}"/>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753D2944-83E6-4545-AF25-FEA73A5C2C1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31BF5A48-20D7-BF42-A1EF-C3E4895801F1}"/>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8" name="Line 87">
              <a:extLst>
                <a:ext uri="{FF2B5EF4-FFF2-40B4-BE49-F238E27FC236}">
                  <a16:creationId xmlns:a16="http://schemas.microsoft.com/office/drawing/2014/main" id="{C5350C7E-16CE-C341-8351-C1500E39D548}"/>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8">
              <a:extLst>
                <a:ext uri="{FF2B5EF4-FFF2-40B4-BE49-F238E27FC236}">
                  <a16:creationId xmlns:a16="http://schemas.microsoft.com/office/drawing/2014/main" id="{7383055F-34B4-384A-8524-0E5C772EB41F}"/>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89">
              <a:extLst>
                <a:ext uri="{FF2B5EF4-FFF2-40B4-BE49-F238E27FC236}">
                  <a16:creationId xmlns:a16="http://schemas.microsoft.com/office/drawing/2014/main" id="{681D829B-43B8-1746-8FBA-1B62381E3113}"/>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90">
              <a:extLst>
                <a:ext uri="{FF2B5EF4-FFF2-40B4-BE49-F238E27FC236}">
                  <a16:creationId xmlns:a16="http://schemas.microsoft.com/office/drawing/2014/main" id="{52C55227-72D6-FC49-8335-2193E937F169}"/>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2" name="Rectangle 76">
            <a:extLst>
              <a:ext uri="{FF2B5EF4-FFF2-40B4-BE49-F238E27FC236}">
                <a16:creationId xmlns:a16="http://schemas.microsoft.com/office/drawing/2014/main" id="{A9A61F84-DCC9-0442-B3AD-28B3BF3DAA43}"/>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3" name="Rectangle 77">
            <a:extLst>
              <a:ext uri="{FF2B5EF4-FFF2-40B4-BE49-F238E27FC236}">
                <a16:creationId xmlns:a16="http://schemas.microsoft.com/office/drawing/2014/main" id="{806738DB-9A7E-A345-80F1-AC4CD01DAC38}"/>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121763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ipe(up)">
                                      <p:cBhvr>
                                        <p:cTn id="7" dur="1000"/>
                                        <p:tgtEl>
                                          <p:spTgt spid="215"/>
                                        </p:tgtEl>
                                      </p:cBhvr>
                                    </p:animEffect>
                                  </p:childTnLst>
                                </p:cTn>
                              </p:par>
                              <p:par>
                                <p:cTn id="8" presetID="9" presetClass="exit" presetSubtype="0" fill="hold" nodeType="withEffect">
                                  <p:stCondLst>
                                    <p:cond delay="0"/>
                                  </p:stCondLst>
                                  <p:childTnLst>
                                    <p:animEffect transition="out" filter="dissolve">
                                      <p:cBhvr>
                                        <p:cTn id="9" dur="500"/>
                                        <p:tgtEl>
                                          <p:spTgt spid="222"/>
                                        </p:tgtEl>
                                      </p:cBhvr>
                                    </p:animEffect>
                                    <p:set>
                                      <p:cBhvr>
                                        <p:cTn id="10" dur="1" fill="hold">
                                          <p:stCondLst>
                                            <p:cond delay="499"/>
                                          </p:stCondLst>
                                        </p:cTn>
                                        <p:tgtEl>
                                          <p:spTgt spid="222"/>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dissolve">
                                      <p:cBhvr>
                                        <p:cTn id="13" dur="500"/>
                                        <p:tgtEl>
                                          <p:spTgt spid="225"/>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252"/>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253"/>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grpId="1" nodeType="afterEffect">
                                  <p:stCondLst>
                                    <p:cond delay="0"/>
                                  </p:stCondLst>
                                  <p:childTnLst>
                                    <p:animEffect transition="out" filter="dissolve">
                                      <p:cBhvr>
                                        <p:cTn id="21" dur="500"/>
                                        <p:tgtEl>
                                          <p:spTgt spid="215"/>
                                        </p:tgtEl>
                                      </p:cBhvr>
                                    </p:animEffect>
                                    <p:set>
                                      <p:cBhvr>
                                        <p:cTn id="22" dur="1" fill="hold">
                                          <p:stCondLst>
                                            <p:cond delay="499"/>
                                          </p:stCondLst>
                                        </p:cTn>
                                        <p:tgtEl>
                                          <p:spTgt spid="215"/>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500"/>
                                        <p:tgtEl>
                                          <p:spTgt spid="217"/>
                                        </p:tgtEl>
                                      </p:cBhvr>
                                    </p:animEffect>
                                    <p:set>
                                      <p:cBhvr>
                                        <p:cTn id="25" dur="1" fill="hold">
                                          <p:stCondLst>
                                            <p:cond delay="499"/>
                                          </p:stCondLst>
                                        </p:cTn>
                                        <p:tgtEl>
                                          <p:spTgt spid="2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52" grpId="0"/>
      <p:bldP spid="25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7" name="Group 99">
            <a:extLst>
              <a:ext uri="{FF2B5EF4-FFF2-40B4-BE49-F238E27FC236}">
                <a16:creationId xmlns:a16="http://schemas.microsoft.com/office/drawing/2014/main" id="{149E1102-1775-9C40-A82F-CA67E8AC3B7D}"/>
              </a:ext>
            </a:extLst>
          </p:cNvPr>
          <p:cNvGrpSpPr>
            <a:grpSpLocks/>
          </p:cNvGrpSpPr>
          <p:nvPr/>
        </p:nvGrpSpPr>
        <p:grpSpPr bwMode="auto">
          <a:xfrm>
            <a:off x="6089782" y="2530406"/>
            <a:ext cx="2436813" cy="1519237"/>
            <a:chOff x="3018" y="1445"/>
            <a:chExt cx="1535" cy="957"/>
          </a:xfrm>
        </p:grpSpPr>
        <p:grpSp>
          <p:nvGrpSpPr>
            <p:cNvPr id="189" name="Group 61">
              <a:extLst>
                <a:ext uri="{FF2B5EF4-FFF2-40B4-BE49-F238E27FC236}">
                  <a16:creationId xmlns:a16="http://schemas.microsoft.com/office/drawing/2014/main" id="{80947A02-3E38-7744-9D3B-796971D86D1D}"/>
                </a:ext>
              </a:extLst>
            </p:cNvPr>
            <p:cNvGrpSpPr>
              <a:grpSpLocks/>
            </p:cNvGrpSpPr>
            <p:nvPr/>
          </p:nvGrpSpPr>
          <p:grpSpPr bwMode="auto">
            <a:xfrm>
              <a:off x="3286" y="1706"/>
              <a:ext cx="1267" cy="475"/>
              <a:chOff x="1197" y="1669"/>
              <a:chExt cx="1267" cy="475"/>
            </a:xfrm>
          </p:grpSpPr>
          <p:grpSp>
            <p:nvGrpSpPr>
              <p:cNvPr id="206" name="Group 62">
                <a:extLst>
                  <a:ext uri="{FF2B5EF4-FFF2-40B4-BE49-F238E27FC236}">
                    <a16:creationId xmlns:a16="http://schemas.microsoft.com/office/drawing/2014/main" id="{2C306763-C23D-394C-B9CB-A453BB621282}"/>
                  </a:ext>
                </a:extLst>
              </p:cNvPr>
              <p:cNvGrpSpPr>
                <a:grpSpLocks/>
              </p:cNvGrpSpPr>
              <p:nvPr/>
            </p:nvGrpSpPr>
            <p:grpSpPr bwMode="auto">
              <a:xfrm>
                <a:off x="1337" y="1990"/>
                <a:ext cx="90" cy="154"/>
                <a:chOff x="1337" y="1990"/>
                <a:chExt cx="90" cy="154"/>
              </a:xfrm>
            </p:grpSpPr>
            <p:sp>
              <p:nvSpPr>
                <p:cNvPr id="209" name="Line 64">
                  <a:extLst>
                    <a:ext uri="{FF2B5EF4-FFF2-40B4-BE49-F238E27FC236}">
                      <a16:creationId xmlns:a16="http://schemas.microsoft.com/office/drawing/2014/main" id="{F381FEB3-A7BA-3548-97B5-DF66310001CF}"/>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65">
                  <a:extLst>
                    <a:ext uri="{FF2B5EF4-FFF2-40B4-BE49-F238E27FC236}">
                      <a16:creationId xmlns:a16="http://schemas.microsoft.com/office/drawing/2014/main" id="{48BDFC0F-8101-BE4D-913A-7A1AB99201F5}"/>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7" name="Text Box 66">
                <a:extLst>
                  <a:ext uri="{FF2B5EF4-FFF2-40B4-BE49-F238E27FC236}">
                    <a16:creationId xmlns:a16="http://schemas.microsoft.com/office/drawing/2014/main" id="{115C73F4-7033-6248-9366-1B213217204E}"/>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1" name="Group 72">
              <a:extLst>
                <a:ext uri="{FF2B5EF4-FFF2-40B4-BE49-F238E27FC236}">
                  <a16:creationId xmlns:a16="http://schemas.microsoft.com/office/drawing/2014/main" id="{F55ED3F7-1CC5-5C4A-820C-1DF5F3282B25}"/>
                </a:ext>
              </a:extLst>
            </p:cNvPr>
            <p:cNvGrpSpPr>
              <a:grpSpLocks/>
            </p:cNvGrpSpPr>
            <p:nvPr/>
          </p:nvGrpSpPr>
          <p:grpSpPr bwMode="auto">
            <a:xfrm>
              <a:off x="3018" y="1445"/>
              <a:ext cx="1530" cy="957"/>
              <a:chOff x="931" y="1414"/>
              <a:chExt cx="1530" cy="957"/>
            </a:xfrm>
          </p:grpSpPr>
          <p:sp>
            <p:nvSpPr>
              <p:cNvPr id="192" name="Text Box 73">
                <a:extLst>
                  <a:ext uri="{FF2B5EF4-FFF2-40B4-BE49-F238E27FC236}">
                    <a16:creationId xmlns:a16="http://schemas.microsoft.com/office/drawing/2014/main" id="{5DD14730-A902-F44B-9C3C-51E4CF51FBB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193" name="Group 74">
                <a:extLst>
                  <a:ext uri="{FF2B5EF4-FFF2-40B4-BE49-F238E27FC236}">
                    <a16:creationId xmlns:a16="http://schemas.microsoft.com/office/drawing/2014/main" id="{E61CC039-B56A-9D4C-AF28-707D673CA80B}"/>
                  </a:ext>
                </a:extLst>
              </p:cNvPr>
              <p:cNvGrpSpPr>
                <a:grpSpLocks/>
              </p:cNvGrpSpPr>
              <p:nvPr/>
            </p:nvGrpSpPr>
            <p:grpSpPr bwMode="auto">
              <a:xfrm>
                <a:off x="981" y="2182"/>
                <a:ext cx="1049" cy="189"/>
                <a:chOff x="2829" y="2040"/>
                <a:chExt cx="1049" cy="189"/>
              </a:xfrm>
            </p:grpSpPr>
            <p:sp>
              <p:nvSpPr>
                <p:cNvPr id="198" name="Rectangle 75">
                  <a:extLst>
                    <a:ext uri="{FF2B5EF4-FFF2-40B4-BE49-F238E27FC236}">
                      <a16:creationId xmlns:a16="http://schemas.microsoft.com/office/drawing/2014/main" id="{9B79D222-9680-2547-8547-368ADC49A1F4}"/>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Rectangle 76">
                  <a:extLst>
                    <a:ext uri="{FF2B5EF4-FFF2-40B4-BE49-F238E27FC236}">
                      <a16:creationId xmlns:a16="http://schemas.microsoft.com/office/drawing/2014/main" id="{E433AB76-2AFC-2C42-BD43-7C73DA5631DC}"/>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Line 77">
                  <a:extLst>
                    <a:ext uri="{FF2B5EF4-FFF2-40B4-BE49-F238E27FC236}">
                      <a16:creationId xmlns:a16="http://schemas.microsoft.com/office/drawing/2014/main" id="{36CCAF09-1127-1542-BE8D-2FC0293199B8}"/>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1" name="Line 78">
                  <a:extLst>
                    <a:ext uri="{FF2B5EF4-FFF2-40B4-BE49-F238E27FC236}">
                      <a16:creationId xmlns:a16="http://schemas.microsoft.com/office/drawing/2014/main" id="{630B8E56-957F-7845-BDC3-FB921DFE6357}"/>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2" name="Line 79">
                  <a:extLst>
                    <a:ext uri="{FF2B5EF4-FFF2-40B4-BE49-F238E27FC236}">
                      <a16:creationId xmlns:a16="http://schemas.microsoft.com/office/drawing/2014/main" id="{DE10D221-5D35-F64B-A0FC-014829FAD64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3" name="Line 80">
                  <a:extLst>
                    <a:ext uri="{FF2B5EF4-FFF2-40B4-BE49-F238E27FC236}">
                      <a16:creationId xmlns:a16="http://schemas.microsoft.com/office/drawing/2014/main" id="{8636BFF3-AEB5-1447-A7AA-E7BFA2359FA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4" name="Line 81">
                <a:extLst>
                  <a:ext uri="{FF2B5EF4-FFF2-40B4-BE49-F238E27FC236}">
                    <a16:creationId xmlns:a16="http://schemas.microsoft.com/office/drawing/2014/main" id="{CE7452E4-0FD6-D244-9E83-39D133879F7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82">
                <a:extLst>
                  <a:ext uri="{FF2B5EF4-FFF2-40B4-BE49-F238E27FC236}">
                    <a16:creationId xmlns:a16="http://schemas.microsoft.com/office/drawing/2014/main" id="{9A9ABF67-FDC9-3640-90D1-F635D4F11772}"/>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83">
                <a:extLst>
                  <a:ext uri="{FF2B5EF4-FFF2-40B4-BE49-F238E27FC236}">
                    <a16:creationId xmlns:a16="http://schemas.microsoft.com/office/drawing/2014/main" id="{11A36B1B-5EF9-BE4E-B102-BDF2F8D1D767}"/>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Line 84">
                <a:extLst>
                  <a:ext uri="{FF2B5EF4-FFF2-40B4-BE49-F238E27FC236}">
                    <a16:creationId xmlns:a16="http://schemas.microsoft.com/office/drawing/2014/main" id="{DBFE7F51-9B86-5F41-A7BB-3339CA991247}"/>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182960" y="2698439"/>
            <a:ext cx="3707092"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transmits link-layer frame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76">
            <a:extLst>
              <a:ext uri="{FF2B5EF4-FFF2-40B4-BE49-F238E27FC236}">
                <a16:creationId xmlns:a16="http://schemas.microsoft.com/office/drawing/2014/main" id="{74BA2DA1-F394-464B-8C5F-E81836E17747}"/>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6" name="Rectangle 77">
            <a:extLst>
              <a:ext uri="{FF2B5EF4-FFF2-40B4-BE49-F238E27FC236}">
                <a16:creationId xmlns:a16="http://schemas.microsoft.com/office/drawing/2014/main" id="{690603EC-6A8E-7B49-94C4-6F92D9F280EF}"/>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655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44"/>
                                        </p:tgtEl>
                                        <p:attrNameLst>
                                          <p:attrName>style.visibility</p:attrName>
                                        </p:attrNameLst>
                                      </p:cBhvr>
                                      <p:to>
                                        <p:strVal val="visible"/>
                                      </p:to>
                                    </p:set>
                                    <p:animEffect transition="in" filter="wipe(down)">
                                      <p:cBhvr>
                                        <p:cTn id="7" dur="500"/>
                                        <p:tgtEl>
                                          <p:spTgt spid="244"/>
                                        </p:tgtEl>
                                      </p:cBhvr>
                                    </p:animEffect>
                                  </p:childTnLst>
                                </p:cTn>
                              </p:par>
                            </p:childTnLst>
                          </p:cTn>
                        </p:par>
                        <p:par>
                          <p:cTn id="8" fill="hold">
                            <p:stCondLst>
                              <p:cond delay="500"/>
                            </p:stCondLst>
                            <p:childTnLst>
                              <p:par>
                                <p:cTn id="9" presetID="0" presetClass="path" presetSubtype="0" accel="50000" decel="50000" fill="hold" nodeType="afterEffect">
                                  <p:stCondLst>
                                    <p:cond delay="0"/>
                                  </p:stCondLst>
                                  <p:childTnLst>
                                    <p:animMotion origin="layout" path="M 1.04167E-6 -0.00023 L 1.04167E-6 0.19838 L 0.13489 0.11782 C 0.13489 0.06597 0.13607 0.01042 0.13607 -0.04144 " pathEditMode="relative" rAng="0" ptsTypes="AAAA">
                                      <p:cBhvr>
                                        <p:cTn id="10" dur="2000" fill="hold"/>
                                        <p:tgtEl>
                                          <p:spTgt spid="187"/>
                                        </p:tgtEl>
                                        <p:attrNameLst>
                                          <p:attrName>ppt_x</p:attrName>
                                          <p:attrName>ppt_y</p:attrName>
                                        </p:attrNameLst>
                                      </p:cBhvr>
                                      <p:rCtr x="6797" y="7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42" name="Rectangle 76">
            <a:extLst>
              <a:ext uri="{FF2B5EF4-FFF2-40B4-BE49-F238E27FC236}">
                <a16:creationId xmlns:a16="http://schemas.microsoft.com/office/drawing/2014/main" id="{5FBC6133-DD27-3241-A408-966313D3AB5E}"/>
              </a:ext>
            </a:extLst>
          </p:cNvPr>
          <p:cNvSpPr>
            <a:spLocks noChangeArrowheads="1"/>
          </p:cNvSpPr>
          <p:nvPr/>
        </p:nvSpPr>
        <p:spPr bwMode="auto">
          <a:xfrm>
            <a:off x="1236522" y="1283045"/>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receives frame, extracts IP datagram destination B </a:t>
            </a:r>
          </a:p>
        </p:txBody>
      </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222717" y="1759501"/>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passes datagram up protocol stack to IP</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E5808B4-288B-1A47-80DE-79C749B11A60}"/>
              </a:ext>
            </a:extLst>
          </p:cNvPr>
          <p:cNvGrpSpPr/>
          <p:nvPr/>
        </p:nvGrpSpPr>
        <p:grpSpPr>
          <a:xfrm>
            <a:off x="8183438" y="2659822"/>
            <a:ext cx="2011363" cy="1082675"/>
            <a:chOff x="1048710" y="2964622"/>
            <a:chExt cx="2011363" cy="1082675"/>
          </a:xfrm>
        </p:grpSpPr>
        <p:grpSp>
          <p:nvGrpSpPr>
            <p:cNvPr id="97" name="Group 61">
              <a:extLst>
                <a:ext uri="{FF2B5EF4-FFF2-40B4-BE49-F238E27FC236}">
                  <a16:creationId xmlns:a16="http://schemas.microsoft.com/office/drawing/2014/main" id="{590253FA-B20A-BC47-9991-7C88D492856E}"/>
                </a:ext>
              </a:extLst>
            </p:cNvPr>
            <p:cNvGrpSpPr>
              <a:grpSpLocks/>
            </p:cNvGrpSpPr>
            <p:nvPr/>
          </p:nvGrpSpPr>
          <p:grpSpPr bwMode="auto">
            <a:xfrm>
              <a:off x="1048710" y="2964622"/>
              <a:ext cx="2011363" cy="754062"/>
              <a:chOff x="1197" y="1669"/>
              <a:chExt cx="1267" cy="475"/>
            </a:xfrm>
          </p:grpSpPr>
          <p:grpSp>
            <p:nvGrpSpPr>
              <p:cNvPr id="139" name="Group 62">
                <a:extLst>
                  <a:ext uri="{FF2B5EF4-FFF2-40B4-BE49-F238E27FC236}">
                    <a16:creationId xmlns:a16="http://schemas.microsoft.com/office/drawing/2014/main" id="{16EF4841-6756-4D46-9546-277539335C95}"/>
                  </a:ext>
                </a:extLst>
              </p:cNvPr>
              <p:cNvGrpSpPr>
                <a:grpSpLocks/>
              </p:cNvGrpSpPr>
              <p:nvPr/>
            </p:nvGrpSpPr>
            <p:grpSpPr bwMode="auto">
              <a:xfrm>
                <a:off x="1337" y="1990"/>
                <a:ext cx="90" cy="154"/>
                <a:chOff x="1337" y="1990"/>
                <a:chExt cx="90" cy="154"/>
              </a:xfrm>
            </p:grpSpPr>
            <p:sp>
              <p:nvSpPr>
                <p:cNvPr id="148" name="Line 64">
                  <a:extLst>
                    <a:ext uri="{FF2B5EF4-FFF2-40B4-BE49-F238E27FC236}">
                      <a16:creationId xmlns:a16="http://schemas.microsoft.com/office/drawing/2014/main" id="{7371DDB5-904C-874E-8170-C30D59BE5021}"/>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3" name="Line 65">
                  <a:extLst>
                    <a:ext uri="{FF2B5EF4-FFF2-40B4-BE49-F238E27FC236}">
                      <a16:creationId xmlns:a16="http://schemas.microsoft.com/office/drawing/2014/main" id="{6FF50978-C793-0044-BB29-ED02AA8DB93A}"/>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41" name="Text Box 66">
                <a:extLst>
                  <a:ext uri="{FF2B5EF4-FFF2-40B4-BE49-F238E27FC236}">
                    <a16:creationId xmlns:a16="http://schemas.microsoft.com/office/drawing/2014/main" id="{CF1AC934-0101-A144-8086-FDAE559CA415}"/>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
          <p:nvSpPr>
            <p:cNvPr id="134" name="Rectangle 76">
              <a:extLst>
                <a:ext uri="{FF2B5EF4-FFF2-40B4-BE49-F238E27FC236}">
                  <a16:creationId xmlns:a16="http://schemas.microsoft.com/office/drawing/2014/main" id="{5CAD8B39-F5FB-0F41-BB58-2958DF33FCD9}"/>
                </a:ext>
              </a:extLst>
            </p:cNvPr>
            <p:cNvSpPr>
              <a:spLocks noChangeArrowheads="1"/>
            </p:cNvSpPr>
            <p:nvPr/>
          </p:nvSpPr>
          <p:spPr bwMode="auto">
            <a:xfrm>
              <a:off x="1097923" y="3801235"/>
              <a:ext cx="1096963" cy="2428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5" name="Line 77">
              <a:extLst>
                <a:ext uri="{FF2B5EF4-FFF2-40B4-BE49-F238E27FC236}">
                  <a16:creationId xmlns:a16="http://schemas.microsoft.com/office/drawing/2014/main" id="{D811A9F1-AA7D-C549-A785-729344EC6352}"/>
                </a:ext>
              </a:extLst>
            </p:cNvPr>
            <p:cNvSpPr>
              <a:spLocks noChangeShapeType="1"/>
            </p:cNvSpPr>
            <p:nvPr/>
          </p:nvSpPr>
          <p:spPr bwMode="auto">
            <a:xfrm>
              <a:off x="12598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6" name="Line 78">
              <a:extLst>
                <a:ext uri="{FF2B5EF4-FFF2-40B4-BE49-F238E27FC236}">
                  <a16:creationId xmlns:a16="http://schemas.microsoft.com/office/drawing/2014/main" id="{2F881AFC-357E-514E-AD8A-1BD2337E279D}"/>
                </a:ext>
              </a:extLst>
            </p:cNvPr>
            <p:cNvSpPr>
              <a:spLocks noChangeShapeType="1"/>
            </p:cNvSpPr>
            <p:nvPr/>
          </p:nvSpPr>
          <p:spPr bwMode="auto">
            <a:xfrm>
              <a:off x="14122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83">
              <a:extLst>
                <a:ext uri="{FF2B5EF4-FFF2-40B4-BE49-F238E27FC236}">
                  <a16:creationId xmlns:a16="http://schemas.microsoft.com/office/drawing/2014/main" id="{965AF9CB-B38A-5341-85A1-FE1D132A86BB}"/>
                </a:ext>
              </a:extLst>
            </p:cNvPr>
            <p:cNvSpPr>
              <a:spLocks noChangeShapeType="1"/>
            </p:cNvSpPr>
            <p:nvPr/>
          </p:nvSpPr>
          <p:spPr bwMode="auto">
            <a:xfrm flipH="1" flipV="1">
              <a:off x="1170948" y="3182110"/>
              <a:ext cx="3175" cy="746125"/>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84">
              <a:extLst>
                <a:ext uri="{FF2B5EF4-FFF2-40B4-BE49-F238E27FC236}">
                  <a16:creationId xmlns:a16="http://schemas.microsoft.com/office/drawing/2014/main" id="{246C53EB-6FD6-D440-9F52-35BA7E016DA7}"/>
                </a:ext>
              </a:extLst>
            </p:cNvPr>
            <p:cNvSpPr>
              <a:spLocks noChangeShapeType="1"/>
            </p:cNvSpPr>
            <p:nvPr/>
          </p:nvSpPr>
          <p:spPr bwMode="auto">
            <a:xfrm>
              <a:off x="1316998" y="3359910"/>
              <a:ext cx="3175" cy="56832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294966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4.16667E-6 3.33333E-6 L 0.00052 -0.04074 " pathEditMode="relative" rAng="0" ptsTypes="AA">
                                      <p:cBhvr>
                                        <p:cTn id="11" dur="2000" fill="hold"/>
                                        <p:tgtEl>
                                          <p:spTgt spid="4"/>
                                        </p:tgtEl>
                                        <p:attrNameLst>
                                          <p:attrName>ppt_x</p:attrName>
                                          <p:attrName>ppt_y</p:attrName>
                                        </p:attrNameLst>
                                      </p:cBhvr>
                                      <p:rCtr x="26" y="-2037"/>
                                    </p:animMotion>
                                  </p:childTnLst>
                                </p:cTn>
                              </p:par>
                              <p:par>
                                <p:cTn id="12" presetID="9" presetClass="entr" presetSubtype="0" fill="hold" grpId="0" nodeType="withEffect">
                                  <p:stCondLst>
                                    <p:cond delay="0"/>
                                  </p:stCondLst>
                                  <p:childTnLst>
                                    <p:set>
                                      <p:cBhvr>
                                        <p:cTn id="13" dur="1" fill="hold">
                                          <p:stCondLst>
                                            <p:cond delay="0"/>
                                          </p:stCondLst>
                                        </p:cTn>
                                        <p:tgtEl>
                                          <p:spTgt spid="243"/>
                                        </p:tgtEl>
                                        <p:attrNameLst>
                                          <p:attrName>style.visibility</p:attrName>
                                        </p:attrNameLst>
                                      </p:cBhvr>
                                      <p:to>
                                        <p:strVal val="visible"/>
                                      </p:to>
                                    </p:set>
                                    <p:animEffect transition="in" filter="dissolve">
                                      <p:cBhvr>
                                        <p:cTn id="1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3000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8" name="Rectangle 3">
            <a:extLst>
              <a:ext uri="{FF2B5EF4-FFF2-40B4-BE49-F238E27FC236}">
                <a16:creationId xmlns:a16="http://schemas.microsoft.com/office/drawing/2014/main" id="{3FDF2C75-B699-464D-B545-BA7F3D062850}"/>
              </a:ext>
            </a:extLst>
          </p:cNvPr>
          <p:cNvSpPr txBox="1">
            <a:spLocks noChangeArrowheads="1"/>
          </p:cNvSpPr>
          <p:nvPr/>
        </p:nvSpPr>
        <p:spPr>
          <a:xfrm>
            <a:off x="976727" y="1289602"/>
            <a:ext cx="10049082" cy="2659546"/>
          </a:xfrm>
          <a:prstGeom prst="rect">
            <a:avLst/>
          </a:prstGeom>
        </p:spPr>
        <p:txBody>
          <a:bodyPr vert="horz" lIns="91440" tIns="45720" rIns="91440" bIns="45720" rtlCol="0">
            <a:normAutofit fontScale="77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dominant</a:t>
            </a: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 wired LAN technology: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first widely used LAN technology</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simpler, cheap</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kept up with speed race: 10 Mbps – 400 Gbps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single chip, multiple speeds (e.g., Broadcom  BCM5761)</a:t>
            </a:r>
          </a:p>
          <a:p>
            <a:pPr marL="4445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89" name="Picture 4" descr="551 metcalfe-enet">
            <a:extLst>
              <a:ext uri="{FF2B5EF4-FFF2-40B4-BE49-F238E27FC236}">
                <a16:creationId xmlns:a16="http://schemas.microsoft.com/office/drawing/2014/main" id="{85CF6E01-268F-7448-9E24-70CB66D9F2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731" y="4185182"/>
            <a:ext cx="4089976" cy="2167236"/>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 name="Text Box 5">
            <a:extLst>
              <a:ext uri="{FF2B5EF4-FFF2-40B4-BE49-F238E27FC236}">
                <a16:creationId xmlns:a16="http://schemas.microsoft.com/office/drawing/2014/main" id="{34CFEA8B-8C4C-784A-A29E-387E97A5E0F9}"/>
              </a:ext>
            </a:extLst>
          </p:cNvPr>
          <p:cNvSpPr txBox="1">
            <a:spLocks noChangeArrowheads="1"/>
          </p:cNvSpPr>
          <p:nvPr/>
        </p:nvSpPr>
        <p:spPr bwMode="auto">
          <a:xfrm>
            <a:off x="800100" y="4185182"/>
            <a:ext cx="2693865" cy="7078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ＭＳ Ｐゴシック" charset="0"/>
                <a:cs typeface="Arial"/>
              </a:rPr>
              <a:t>Metcalfe’s Ethernet sketch</a:t>
            </a:r>
          </a:p>
        </p:txBody>
      </p:sp>
      <p:sp>
        <p:nvSpPr>
          <p:cNvPr id="3" name="TextBox 2">
            <a:extLst>
              <a:ext uri="{FF2B5EF4-FFF2-40B4-BE49-F238E27FC236}">
                <a16:creationId xmlns:a16="http://schemas.microsoft.com/office/drawing/2014/main" id="{7205A384-818F-F74B-8BD5-43FAA8C916A6}"/>
              </a:ext>
            </a:extLst>
          </p:cNvPr>
          <p:cNvSpPr txBox="1"/>
          <p:nvPr/>
        </p:nvSpPr>
        <p:spPr>
          <a:xfrm>
            <a:off x="850006" y="6387921"/>
            <a:ext cx="853554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https://www.uspto.gov/learning-and-resources/journeys-innovation/audio-stories/defying-doubters</a:t>
            </a:r>
          </a:p>
        </p:txBody>
      </p:sp>
      <p:pic>
        <p:nvPicPr>
          <p:cNvPr id="4" name="Picture 3">
            <a:extLst>
              <a:ext uri="{FF2B5EF4-FFF2-40B4-BE49-F238E27FC236}">
                <a16:creationId xmlns:a16="http://schemas.microsoft.com/office/drawing/2014/main" id="{0D017809-CEB9-60A6-9839-ABB51254D6A1}"/>
              </a:ext>
            </a:extLst>
          </p:cNvPr>
          <p:cNvPicPr>
            <a:picLocks noChangeAspect="1"/>
          </p:cNvPicPr>
          <p:nvPr/>
        </p:nvPicPr>
        <p:blipFill>
          <a:blip r:embed="rId4"/>
          <a:stretch>
            <a:fillRect/>
          </a:stretch>
        </p:blipFill>
        <p:spPr>
          <a:xfrm>
            <a:off x="7772400" y="3572268"/>
            <a:ext cx="2438400" cy="26416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8AAA4EED-FFC3-6A86-8E7C-40A8D50135F9}"/>
              </a:ext>
            </a:extLst>
          </p:cNvPr>
          <p:cNvSpPr txBox="1"/>
          <p:nvPr/>
        </p:nvSpPr>
        <p:spPr>
          <a:xfrm>
            <a:off x="7791387" y="3606799"/>
            <a:ext cx="3200556" cy="584775"/>
          </a:xfrm>
          <a:prstGeom prst="rect">
            <a:avLst/>
          </a:prstGeom>
          <a:solidFill>
            <a:schemeClr val="bg1"/>
          </a:solidFill>
        </p:spPr>
        <p:txBody>
          <a:bodyPr wrap="none" rtlCol="0">
            <a:spAutoFit/>
          </a:bodyPr>
          <a:lstStyle/>
          <a:p>
            <a:r>
              <a:rPr lang="en-US" sz="1600" dirty="0"/>
              <a:t>Bob Metcalfe: Ethernet co-inventor, </a:t>
            </a:r>
          </a:p>
          <a:p>
            <a:r>
              <a:rPr lang="en-US" sz="1600" dirty="0"/>
              <a:t>2022 ACM Turing Award recipient</a:t>
            </a:r>
          </a:p>
        </p:txBody>
      </p:sp>
      <p:pic>
        <p:nvPicPr>
          <p:cNvPr id="1026" name="Picture 2" descr="What is an Ethernet Port? The Complete Guide to Ethernet Ports">
            <a:extLst>
              <a:ext uri="{FF2B5EF4-FFF2-40B4-BE49-F238E27FC236}">
                <a16:creationId xmlns:a16="http://schemas.microsoft.com/office/drawing/2014/main" id="{9AB8F161-E27B-0F23-CE7D-2A07D16254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28492" y="150753"/>
            <a:ext cx="4141588" cy="234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19374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physical topology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2D57EB8F-B265-4E4B-A599-604FFD9C25B9}"/>
              </a:ext>
            </a:extLst>
          </p:cNvPr>
          <p:cNvSpPr txBox="1">
            <a:spLocks noChangeArrowheads="1"/>
          </p:cNvSpPr>
          <p:nvPr/>
        </p:nvSpPr>
        <p:spPr>
          <a:xfrm>
            <a:off x="1077627" y="1343156"/>
            <a:ext cx="10839554" cy="92548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bus: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popular through mid 90s</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all nodes in same collision domain (can collide with each other)</a:t>
            </a:r>
          </a:p>
        </p:txBody>
      </p:sp>
      <p:sp>
        <p:nvSpPr>
          <p:cNvPr id="14" name="Line 32">
            <a:extLst>
              <a:ext uri="{FF2B5EF4-FFF2-40B4-BE49-F238E27FC236}">
                <a16:creationId xmlns:a16="http://schemas.microsoft.com/office/drawing/2014/main" id="{92FEC33E-ECF3-6F4D-95CC-10AE77202A5D}"/>
              </a:ext>
            </a:extLst>
          </p:cNvPr>
          <p:cNvSpPr>
            <a:spLocks noChangeShapeType="1"/>
          </p:cNvSpPr>
          <p:nvPr/>
        </p:nvSpPr>
        <p:spPr bwMode="auto">
          <a:xfrm flipH="1">
            <a:off x="4019150" y="4343745"/>
            <a:ext cx="616233" cy="120173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 Box 41">
            <a:extLst>
              <a:ext uri="{FF2B5EF4-FFF2-40B4-BE49-F238E27FC236}">
                <a16:creationId xmlns:a16="http://schemas.microsoft.com/office/drawing/2014/main" id="{08CE8B30-9FAC-8447-8CE2-85AE30A470BF}"/>
              </a:ext>
            </a:extLst>
          </p:cNvPr>
          <p:cNvSpPr txBox="1">
            <a:spLocks noChangeArrowheads="1"/>
          </p:cNvSpPr>
          <p:nvPr/>
        </p:nvSpPr>
        <p:spPr bwMode="auto">
          <a:xfrm>
            <a:off x="935445" y="4519515"/>
            <a:ext cx="235833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bus: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Arial" charset="0"/>
              </a:rPr>
              <a:t>coaxial cable</a:t>
            </a:r>
          </a:p>
        </p:txBody>
      </p:sp>
      <p:grpSp>
        <p:nvGrpSpPr>
          <p:cNvPr id="75" name="Group 74">
            <a:extLst>
              <a:ext uri="{FF2B5EF4-FFF2-40B4-BE49-F238E27FC236}">
                <a16:creationId xmlns:a16="http://schemas.microsoft.com/office/drawing/2014/main" id="{5B210C05-DB42-F24B-ABCC-CEB58A73BF57}"/>
              </a:ext>
            </a:extLst>
          </p:cNvPr>
          <p:cNvGrpSpPr/>
          <p:nvPr/>
        </p:nvGrpSpPr>
        <p:grpSpPr>
          <a:xfrm>
            <a:off x="4166894" y="4287302"/>
            <a:ext cx="468488" cy="103894"/>
            <a:chOff x="3160889" y="5723468"/>
            <a:chExt cx="468488" cy="103894"/>
          </a:xfrm>
        </p:grpSpPr>
        <p:sp>
          <p:nvSpPr>
            <p:cNvPr id="74" name="Rectangle 37">
              <a:extLst>
                <a:ext uri="{FF2B5EF4-FFF2-40B4-BE49-F238E27FC236}">
                  <a16:creationId xmlns:a16="http://schemas.microsoft.com/office/drawing/2014/main" id="{F6F8AA85-EB23-1A46-91D4-047C72E20FDD}"/>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6" name="Straight Connector 5">
              <a:extLst>
                <a:ext uri="{FF2B5EF4-FFF2-40B4-BE49-F238E27FC236}">
                  <a16:creationId xmlns:a16="http://schemas.microsoft.com/office/drawing/2014/main" id="{B63F5B90-D695-934E-82E3-02FAF9AA2884}"/>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5DDD3177-E100-C044-B782-026C278D6607}"/>
              </a:ext>
            </a:extLst>
          </p:cNvPr>
          <p:cNvGrpSpPr/>
          <p:nvPr/>
        </p:nvGrpSpPr>
        <p:grpSpPr>
          <a:xfrm>
            <a:off x="3867737" y="4868680"/>
            <a:ext cx="468488" cy="103894"/>
            <a:chOff x="3160889" y="5723468"/>
            <a:chExt cx="468488" cy="103894"/>
          </a:xfrm>
        </p:grpSpPr>
        <p:sp>
          <p:nvSpPr>
            <p:cNvPr id="81" name="Rectangle 37">
              <a:extLst>
                <a:ext uri="{FF2B5EF4-FFF2-40B4-BE49-F238E27FC236}">
                  <a16:creationId xmlns:a16="http://schemas.microsoft.com/office/drawing/2014/main" id="{E36D1D4F-7980-524F-B016-0822BC5DEB65}"/>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2" name="Straight Connector 81">
              <a:extLst>
                <a:ext uri="{FF2B5EF4-FFF2-40B4-BE49-F238E27FC236}">
                  <a16:creationId xmlns:a16="http://schemas.microsoft.com/office/drawing/2014/main" id="{7F141971-200C-3441-B553-3B77B87C14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2B6AFEE0-615F-374F-AD75-BFAD1482DB98}"/>
              </a:ext>
            </a:extLst>
          </p:cNvPr>
          <p:cNvGrpSpPr/>
          <p:nvPr/>
        </p:nvGrpSpPr>
        <p:grpSpPr>
          <a:xfrm>
            <a:off x="3557291" y="5489569"/>
            <a:ext cx="468488" cy="103894"/>
            <a:chOff x="3160889" y="5723468"/>
            <a:chExt cx="468488" cy="103894"/>
          </a:xfrm>
        </p:grpSpPr>
        <p:sp>
          <p:nvSpPr>
            <p:cNvPr id="84" name="Rectangle 37">
              <a:extLst>
                <a:ext uri="{FF2B5EF4-FFF2-40B4-BE49-F238E27FC236}">
                  <a16:creationId xmlns:a16="http://schemas.microsoft.com/office/drawing/2014/main" id="{D99117D2-D55B-9747-9F39-14374989560B}"/>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5" name="Straight Connector 84">
              <a:extLst>
                <a:ext uri="{FF2B5EF4-FFF2-40B4-BE49-F238E27FC236}">
                  <a16:creationId xmlns:a16="http://schemas.microsoft.com/office/drawing/2014/main" id="{38FD400B-67B6-A545-991E-6642C95FC431}"/>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54">
            <a:extLst>
              <a:ext uri="{FF2B5EF4-FFF2-40B4-BE49-F238E27FC236}">
                <a16:creationId xmlns:a16="http://schemas.microsoft.com/office/drawing/2014/main" id="{54403650-FB62-8C4D-A097-E8E09E3E8715}"/>
              </a:ext>
            </a:extLst>
          </p:cNvPr>
          <p:cNvGrpSpPr>
            <a:grpSpLocks/>
          </p:cNvGrpSpPr>
          <p:nvPr/>
        </p:nvGrpSpPr>
        <p:grpSpPr bwMode="auto">
          <a:xfrm>
            <a:off x="3030847" y="5135905"/>
            <a:ext cx="640071" cy="517525"/>
            <a:chOff x="-44" y="1473"/>
            <a:chExt cx="981" cy="1105"/>
          </a:xfrm>
        </p:grpSpPr>
        <p:pic>
          <p:nvPicPr>
            <p:cNvPr id="41" name="Picture 55" descr="desktop_computer_stylized_medium">
              <a:extLst>
                <a:ext uri="{FF2B5EF4-FFF2-40B4-BE49-F238E27FC236}">
                  <a16:creationId xmlns:a16="http://schemas.microsoft.com/office/drawing/2014/main" id="{9ADDF864-8E42-2A4E-9C50-68B48B5AD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6">
              <a:extLst>
                <a:ext uri="{FF2B5EF4-FFF2-40B4-BE49-F238E27FC236}">
                  <a16:creationId xmlns:a16="http://schemas.microsoft.com/office/drawing/2014/main" id="{78B65AFB-F609-8F4C-8AA2-302FFEA046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 name="Group 49">
            <a:extLst>
              <a:ext uri="{FF2B5EF4-FFF2-40B4-BE49-F238E27FC236}">
                <a16:creationId xmlns:a16="http://schemas.microsoft.com/office/drawing/2014/main" id="{2721DACF-2A49-8D4F-BFF6-49E94BBFA071}"/>
              </a:ext>
            </a:extLst>
          </p:cNvPr>
          <p:cNvGrpSpPr>
            <a:grpSpLocks/>
          </p:cNvGrpSpPr>
          <p:nvPr/>
        </p:nvGrpSpPr>
        <p:grpSpPr bwMode="auto">
          <a:xfrm>
            <a:off x="3337407" y="4515020"/>
            <a:ext cx="640071" cy="517525"/>
            <a:chOff x="-44" y="1473"/>
            <a:chExt cx="981" cy="1105"/>
          </a:xfrm>
        </p:grpSpPr>
        <p:pic>
          <p:nvPicPr>
            <p:cNvPr id="36" name="Picture 50" descr="desktop_computer_stylized_medium">
              <a:extLst>
                <a:ext uri="{FF2B5EF4-FFF2-40B4-BE49-F238E27FC236}">
                  <a16:creationId xmlns:a16="http://schemas.microsoft.com/office/drawing/2014/main" id="{1A4DAAEF-9C4D-5C4A-940E-9F43684E7A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 name="Freeform 51">
              <a:extLst>
                <a:ext uri="{FF2B5EF4-FFF2-40B4-BE49-F238E27FC236}">
                  <a16:creationId xmlns:a16="http://schemas.microsoft.com/office/drawing/2014/main" id="{63DCB467-73DC-4B47-B778-649B307F3B8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 name="Group 49">
            <a:extLst>
              <a:ext uri="{FF2B5EF4-FFF2-40B4-BE49-F238E27FC236}">
                <a16:creationId xmlns:a16="http://schemas.microsoft.com/office/drawing/2014/main" id="{CF60EF70-8F89-064B-9AE0-BC24C80913E9}"/>
              </a:ext>
            </a:extLst>
          </p:cNvPr>
          <p:cNvGrpSpPr>
            <a:grpSpLocks/>
          </p:cNvGrpSpPr>
          <p:nvPr/>
        </p:nvGrpSpPr>
        <p:grpSpPr bwMode="auto">
          <a:xfrm>
            <a:off x="3621571" y="3937346"/>
            <a:ext cx="640071" cy="517525"/>
            <a:chOff x="-44" y="1473"/>
            <a:chExt cx="981" cy="1105"/>
          </a:xfrm>
        </p:grpSpPr>
        <p:pic>
          <p:nvPicPr>
            <p:cNvPr id="31" name="Picture 50" descr="desktop_computer_stylized_medium">
              <a:extLst>
                <a:ext uri="{FF2B5EF4-FFF2-40B4-BE49-F238E27FC236}">
                  <a16:creationId xmlns:a16="http://schemas.microsoft.com/office/drawing/2014/main" id="{E66B7792-17BF-A342-BF79-CBE2D8883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Freeform 51">
              <a:extLst>
                <a:ext uri="{FF2B5EF4-FFF2-40B4-BE49-F238E27FC236}">
                  <a16:creationId xmlns:a16="http://schemas.microsoft.com/office/drawing/2014/main" id="{1A46A85F-1E8E-634F-AC1B-41916D215F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6" name="Group 85">
            <a:extLst>
              <a:ext uri="{FF2B5EF4-FFF2-40B4-BE49-F238E27FC236}">
                <a16:creationId xmlns:a16="http://schemas.microsoft.com/office/drawing/2014/main" id="{921AC3DE-0BE4-4A42-85AA-51EA7972DB44}"/>
              </a:ext>
            </a:extLst>
          </p:cNvPr>
          <p:cNvGrpSpPr/>
          <p:nvPr/>
        </p:nvGrpSpPr>
        <p:grpSpPr>
          <a:xfrm rot="10800000">
            <a:off x="4121737" y="5286369"/>
            <a:ext cx="468488" cy="103894"/>
            <a:chOff x="3160889" y="5723468"/>
            <a:chExt cx="468488" cy="103894"/>
          </a:xfrm>
        </p:grpSpPr>
        <p:sp>
          <p:nvSpPr>
            <p:cNvPr id="87" name="Rectangle 37">
              <a:extLst>
                <a:ext uri="{FF2B5EF4-FFF2-40B4-BE49-F238E27FC236}">
                  <a16:creationId xmlns:a16="http://schemas.microsoft.com/office/drawing/2014/main" id="{0D9B8815-F0EC-864F-9E9C-E995A974DF96}"/>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1" name="Straight Connector 90">
              <a:extLst>
                <a:ext uri="{FF2B5EF4-FFF2-40B4-BE49-F238E27FC236}">
                  <a16:creationId xmlns:a16="http://schemas.microsoft.com/office/drawing/2014/main" id="{A9FC25B0-63E6-F14D-8B85-F91190DDB6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4E4FBBD8-6BBF-5244-B257-1085A2E447DA}"/>
              </a:ext>
            </a:extLst>
          </p:cNvPr>
          <p:cNvGrpSpPr/>
          <p:nvPr/>
        </p:nvGrpSpPr>
        <p:grpSpPr>
          <a:xfrm rot="10800000">
            <a:off x="4466048" y="4620324"/>
            <a:ext cx="468488" cy="103894"/>
            <a:chOff x="3160889" y="5723468"/>
            <a:chExt cx="468488" cy="103894"/>
          </a:xfrm>
        </p:grpSpPr>
        <p:sp>
          <p:nvSpPr>
            <p:cNvPr id="93" name="Rectangle 37">
              <a:extLst>
                <a:ext uri="{FF2B5EF4-FFF2-40B4-BE49-F238E27FC236}">
                  <a16:creationId xmlns:a16="http://schemas.microsoft.com/office/drawing/2014/main" id="{BFCE4A31-E824-AE42-8F60-EEB060D3ADA3}"/>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4" name="Straight Connector 93">
              <a:extLst>
                <a:ext uri="{FF2B5EF4-FFF2-40B4-BE49-F238E27FC236}">
                  <a16:creationId xmlns:a16="http://schemas.microsoft.com/office/drawing/2014/main" id="{4AC139B6-3337-DD4B-9A8D-1F1D221AE58F}"/>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44">
            <a:extLst>
              <a:ext uri="{FF2B5EF4-FFF2-40B4-BE49-F238E27FC236}">
                <a16:creationId xmlns:a16="http://schemas.microsoft.com/office/drawing/2014/main" id="{181607EC-7C1E-E542-A627-435D8778D8FF}"/>
              </a:ext>
            </a:extLst>
          </p:cNvPr>
          <p:cNvGrpSpPr>
            <a:grpSpLocks/>
          </p:cNvGrpSpPr>
          <p:nvPr/>
        </p:nvGrpSpPr>
        <p:grpSpPr bwMode="auto">
          <a:xfrm>
            <a:off x="4620460" y="4390841"/>
            <a:ext cx="711200" cy="601662"/>
            <a:chOff x="-44" y="1473"/>
            <a:chExt cx="981" cy="1105"/>
          </a:xfrm>
        </p:grpSpPr>
        <p:pic>
          <p:nvPicPr>
            <p:cNvPr id="26" name="Picture 45" descr="desktop_computer_stylized_medium">
              <a:extLst>
                <a:ext uri="{FF2B5EF4-FFF2-40B4-BE49-F238E27FC236}">
                  <a16:creationId xmlns:a16="http://schemas.microsoft.com/office/drawing/2014/main" id="{5B055886-874B-AF4E-BC6C-17FB5AFB91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 name="Freeform 46">
              <a:extLst>
                <a:ext uri="{FF2B5EF4-FFF2-40B4-BE49-F238E27FC236}">
                  <a16:creationId xmlns:a16="http://schemas.microsoft.com/office/drawing/2014/main" id="{BE198024-6B5D-3B44-B9DB-F77A4CB023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44">
            <a:extLst>
              <a:ext uri="{FF2B5EF4-FFF2-40B4-BE49-F238E27FC236}">
                <a16:creationId xmlns:a16="http://schemas.microsoft.com/office/drawing/2014/main" id="{99E873A6-305A-1E42-A800-5109AF9B2E9D}"/>
              </a:ext>
            </a:extLst>
          </p:cNvPr>
          <p:cNvGrpSpPr>
            <a:grpSpLocks/>
          </p:cNvGrpSpPr>
          <p:nvPr/>
        </p:nvGrpSpPr>
        <p:grpSpPr bwMode="auto">
          <a:xfrm>
            <a:off x="4283912" y="5056708"/>
            <a:ext cx="711200" cy="600075"/>
            <a:chOff x="-44" y="1473"/>
            <a:chExt cx="981" cy="1105"/>
          </a:xfrm>
        </p:grpSpPr>
        <p:pic>
          <p:nvPicPr>
            <p:cNvPr id="46" name="Picture 45" descr="desktop_computer_stylized_medium">
              <a:extLst>
                <a:ext uri="{FF2B5EF4-FFF2-40B4-BE49-F238E27FC236}">
                  <a16:creationId xmlns:a16="http://schemas.microsoft.com/office/drawing/2014/main" id="{1B48D1F1-C69D-9F43-9FBB-F48106D44A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Freeform 46">
              <a:extLst>
                <a:ext uri="{FF2B5EF4-FFF2-40B4-BE49-F238E27FC236}">
                  <a16:creationId xmlns:a16="http://schemas.microsoft.com/office/drawing/2014/main" id="{D9030A2A-02DE-364B-B783-76B0F1C4E72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0" name="Group 119">
            <a:extLst>
              <a:ext uri="{FF2B5EF4-FFF2-40B4-BE49-F238E27FC236}">
                <a16:creationId xmlns:a16="http://schemas.microsoft.com/office/drawing/2014/main" id="{E0DAD804-6DAD-6A4F-B2ED-991F7DA0A672}"/>
              </a:ext>
            </a:extLst>
          </p:cNvPr>
          <p:cNvGrpSpPr/>
          <p:nvPr/>
        </p:nvGrpSpPr>
        <p:grpSpPr>
          <a:xfrm>
            <a:off x="6296294" y="3889527"/>
            <a:ext cx="4903947" cy="2516574"/>
            <a:chOff x="6296294" y="3889527"/>
            <a:chExt cx="4903947" cy="2516574"/>
          </a:xfrm>
        </p:grpSpPr>
        <p:cxnSp>
          <p:nvCxnSpPr>
            <p:cNvPr id="105" name="Straight Connector 104">
              <a:extLst>
                <a:ext uri="{FF2B5EF4-FFF2-40B4-BE49-F238E27FC236}">
                  <a16:creationId xmlns:a16="http://schemas.microsoft.com/office/drawing/2014/main" id="{AEB7E878-BC2B-CF41-A1DD-435B6688D4C1}"/>
                </a:ext>
              </a:extLst>
            </p:cNvPr>
            <p:cNvCxnSpPr>
              <a:cxnSpLocks/>
              <a:stCxn id="60" idx="2"/>
            </p:cNvCxnSpPr>
            <p:nvPr/>
          </p:nvCxnSpPr>
          <p:spPr>
            <a:xfrm>
              <a:off x="7906769" y="4630890"/>
              <a:ext cx="2249" cy="12602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B3A757D-B4FE-A64C-9B64-828FD8DCA614}"/>
                </a:ext>
              </a:extLst>
            </p:cNvPr>
            <p:cNvCxnSpPr>
              <a:cxnSpLocks/>
            </p:cNvCxnSpPr>
            <p:nvPr/>
          </p:nvCxnSpPr>
          <p:spPr>
            <a:xfrm>
              <a:off x="6945441" y="5100170"/>
              <a:ext cx="21448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 Box 42">
              <a:extLst>
                <a:ext uri="{FF2B5EF4-FFF2-40B4-BE49-F238E27FC236}">
                  <a16:creationId xmlns:a16="http://schemas.microsoft.com/office/drawing/2014/main" id="{68381987-6DA4-FE44-982A-2311DD6BD194}"/>
                </a:ext>
              </a:extLst>
            </p:cNvPr>
            <p:cNvSpPr txBox="1">
              <a:spLocks noChangeArrowheads="1"/>
            </p:cNvSpPr>
            <p:nvPr/>
          </p:nvSpPr>
          <p:spPr bwMode="auto">
            <a:xfrm>
              <a:off x="9900333" y="4512570"/>
              <a:ext cx="129990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switched</a:t>
              </a:r>
            </a:p>
          </p:txBody>
        </p:sp>
        <p:sp>
          <p:nvSpPr>
            <p:cNvPr id="96" name="Rectangle 37">
              <a:extLst>
                <a:ext uri="{FF2B5EF4-FFF2-40B4-BE49-F238E27FC236}">
                  <a16:creationId xmlns:a16="http://schemas.microsoft.com/office/drawing/2014/main" id="{AA09179E-572D-A246-86F4-E13021D097D7}"/>
                </a:ext>
              </a:extLst>
            </p:cNvPr>
            <p:cNvSpPr>
              <a:spLocks noChangeArrowheads="1"/>
            </p:cNvSpPr>
            <p:nvPr/>
          </p:nvSpPr>
          <p:spPr bwMode="auto">
            <a:xfrm rot="5400000">
              <a:off x="6970879" y="497609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98" name="Group 49">
              <a:extLst>
                <a:ext uri="{FF2B5EF4-FFF2-40B4-BE49-F238E27FC236}">
                  <a16:creationId xmlns:a16="http://schemas.microsoft.com/office/drawing/2014/main" id="{73F08637-BA76-1046-9C84-02C57B071667}"/>
                </a:ext>
              </a:extLst>
            </p:cNvPr>
            <p:cNvGrpSpPr>
              <a:grpSpLocks/>
            </p:cNvGrpSpPr>
            <p:nvPr/>
          </p:nvGrpSpPr>
          <p:grpSpPr bwMode="auto">
            <a:xfrm>
              <a:off x="6296294" y="4615439"/>
              <a:ext cx="768201" cy="646029"/>
              <a:chOff x="-44" y="1473"/>
              <a:chExt cx="981" cy="1105"/>
            </a:xfrm>
          </p:grpSpPr>
          <p:pic>
            <p:nvPicPr>
              <p:cNvPr id="99" name="Picture 50" descr="desktop_computer_stylized_medium">
                <a:extLst>
                  <a:ext uri="{FF2B5EF4-FFF2-40B4-BE49-F238E27FC236}">
                    <a16:creationId xmlns:a16="http://schemas.microsoft.com/office/drawing/2014/main" id="{C5A65E49-64BF-0248-B147-3C0ABA270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 name="Freeform 51">
                <a:extLst>
                  <a:ext uri="{FF2B5EF4-FFF2-40B4-BE49-F238E27FC236}">
                    <a16:creationId xmlns:a16="http://schemas.microsoft.com/office/drawing/2014/main" id="{ABC6A075-F927-3A44-BE19-0AA6A019129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1" name="Rectangle 37">
              <a:extLst>
                <a:ext uri="{FF2B5EF4-FFF2-40B4-BE49-F238E27FC236}">
                  <a16:creationId xmlns:a16="http://schemas.microsoft.com/office/drawing/2014/main" id="{F7256B75-1D63-2E44-891A-1C8ED409B552}"/>
                </a:ext>
              </a:extLst>
            </p:cNvPr>
            <p:cNvSpPr>
              <a:spLocks noChangeArrowheads="1"/>
            </p:cNvSpPr>
            <p:nvPr/>
          </p:nvSpPr>
          <p:spPr bwMode="auto">
            <a:xfrm rot="5400000">
              <a:off x="8836293" y="496987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02" name="Group 49">
              <a:extLst>
                <a:ext uri="{FF2B5EF4-FFF2-40B4-BE49-F238E27FC236}">
                  <a16:creationId xmlns:a16="http://schemas.microsoft.com/office/drawing/2014/main" id="{D3C84CC7-318A-F44C-BC7C-1F376445C251}"/>
                </a:ext>
              </a:extLst>
            </p:cNvPr>
            <p:cNvGrpSpPr>
              <a:grpSpLocks/>
            </p:cNvGrpSpPr>
            <p:nvPr/>
          </p:nvGrpSpPr>
          <p:grpSpPr bwMode="auto">
            <a:xfrm>
              <a:off x="8674892" y="4777169"/>
              <a:ext cx="768201" cy="646029"/>
              <a:chOff x="-44" y="1473"/>
              <a:chExt cx="981" cy="1105"/>
            </a:xfrm>
          </p:grpSpPr>
          <p:pic>
            <p:nvPicPr>
              <p:cNvPr id="103" name="Picture 50" descr="desktop_computer_stylized_medium">
                <a:extLst>
                  <a:ext uri="{FF2B5EF4-FFF2-40B4-BE49-F238E27FC236}">
                    <a16:creationId xmlns:a16="http://schemas.microsoft.com/office/drawing/2014/main" id="{7660BF25-6D18-5A4A-8BE4-3CFBD08C4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 name="Freeform 51">
                <a:extLst>
                  <a:ext uri="{FF2B5EF4-FFF2-40B4-BE49-F238E27FC236}">
                    <a16:creationId xmlns:a16="http://schemas.microsoft.com/office/drawing/2014/main" id="{8D17FB90-A54F-9B45-8704-608FEF0B14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9" name="Rectangle 37">
              <a:extLst>
                <a:ext uri="{FF2B5EF4-FFF2-40B4-BE49-F238E27FC236}">
                  <a16:creationId xmlns:a16="http://schemas.microsoft.com/office/drawing/2014/main" id="{77613146-BEF0-644B-A836-2EB04E8002AB}"/>
                </a:ext>
              </a:extLst>
            </p:cNvPr>
            <p:cNvSpPr>
              <a:spLocks noChangeArrowheads="1"/>
            </p:cNvSpPr>
            <p:nvPr/>
          </p:nvSpPr>
          <p:spPr bwMode="auto">
            <a:xfrm rot="10800000">
              <a:off x="7861470" y="566974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6" name="Group 49">
              <a:extLst>
                <a:ext uri="{FF2B5EF4-FFF2-40B4-BE49-F238E27FC236}">
                  <a16:creationId xmlns:a16="http://schemas.microsoft.com/office/drawing/2014/main" id="{0D5AC3A1-9C42-3647-BD7C-2BF588730AA6}"/>
                </a:ext>
              </a:extLst>
            </p:cNvPr>
            <p:cNvGrpSpPr>
              <a:grpSpLocks/>
            </p:cNvGrpSpPr>
            <p:nvPr/>
          </p:nvGrpSpPr>
          <p:grpSpPr bwMode="auto">
            <a:xfrm>
              <a:off x="7367278" y="5760072"/>
              <a:ext cx="768201" cy="646029"/>
              <a:chOff x="-44" y="1473"/>
              <a:chExt cx="981" cy="1105"/>
            </a:xfrm>
          </p:grpSpPr>
          <p:pic>
            <p:nvPicPr>
              <p:cNvPr id="107" name="Picture 50" descr="desktop_computer_stylized_medium">
                <a:extLst>
                  <a:ext uri="{FF2B5EF4-FFF2-40B4-BE49-F238E27FC236}">
                    <a16:creationId xmlns:a16="http://schemas.microsoft.com/office/drawing/2014/main" id="{26635111-EEAD-044B-A078-CDE50D4A5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 name="Freeform 51">
                <a:extLst>
                  <a:ext uri="{FF2B5EF4-FFF2-40B4-BE49-F238E27FC236}">
                    <a16:creationId xmlns:a16="http://schemas.microsoft.com/office/drawing/2014/main" id="{6C722D5C-0DA5-4943-BCD3-A0181121BF5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10" name="Rectangle 37">
              <a:extLst>
                <a:ext uri="{FF2B5EF4-FFF2-40B4-BE49-F238E27FC236}">
                  <a16:creationId xmlns:a16="http://schemas.microsoft.com/office/drawing/2014/main" id="{09F4DA0F-D305-D34F-BA6E-50CB86EC28B4}"/>
                </a:ext>
              </a:extLst>
            </p:cNvPr>
            <p:cNvSpPr>
              <a:spLocks noChangeArrowheads="1"/>
            </p:cNvSpPr>
            <p:nvPr/>
          </p:nvSpPr>
          <p:spPr bwMode="auto">
            <a:xfrm rot="10800000">
              <a:off x="7859915" y="438844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59" name="Group 44">
              <a:extLst>
                <a:ext uri="{FF2B5EF4-FFF2-40B4-BE49-F238E27FC236}">
                  <a16:creationId xmlns:a16="http://schemas.microsoft.com/office/drawing/2014/main" id="{FBD1E47D-990B-2E43-A7A3-9B664F60E58A}"/>
                </a:ext>
              </a:extLst>
            </p:cNvPr>
            <p:cNvGrpSpPr>
              <a:grpSpLocks/>
            </p:cNvGrpSpPr>
            <p:nvPr/>
          </p:nvGrpSpPr>
          <p:grpSpPr bwMode="auto">
            <a:xfrm>
              <a:off x="7480526" y="3889527"/>
              <a:ext cx="852487" cy="741363"/>
              <a:chOff x="-44" y="1473"/>
              <a:chExt cx="981" cy="1105"/>
            </a:xfrm>
          </p:grpSpPr>
          <p:pic>
            <p:nvPicPr>
              <p:cNvPr id="60" name="Picture 45" descr="desktop_computer_stylized_medium">
                <a:extLst>
                  <a:ext uri="{FF2B5EF4-FFF2-40B4-BE49-F238E27FC236}">
                    <a16:creationId xmlns:a16="http://schemas.microsoft.com/office/drawing/2014/main" id="{592B481C-B53F-BF47-AD1B-2E6BDCFAFD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 name="Freeform 46">
                <a:extLst>
                  <a:ext uri="{FF2B5EF4-FFF2-40B4-BE49-F238E27FC236}">
                    <a16:creationId xmlns:a16="http://schemas.microsoft.com/office/drawing/2014/main" id="{2D0F8AEC-7A1F-964C-8A02-58C4F390384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1" name="Group 110">
              <a:extLst>
                <a:ext uri="{FF2B5EF4-FFF2-40B4-BE49-F238E27FC236}">
                  <a16:creationId xmlns:a16="http://schemas.microsoft.com/office/drawing/2014/main" id="{D52E7F60-11FB-F544-8C5D-1F0C4F2A3A93}"/>
                </a:ext>
              </a:extLst>
            </p:cNvPr>
            <p:cNvGrpSpPr/>
            <p:nvPr/>
          </p:nvGrpSpPr>
          <p:grpSpPr>
            <a:xfrm>
              <a:off x="7642010" y="4950839"/>
              <a:ext cx="561892" cy="329289"/>
              <a:chOff x="3668110" y="2448910"/>
              <a:chExt cx="3794234" cy="2165130"/>
            </a:xfrm>
          </p:grpSpPr>
          <p:sp>
            <p:nvSpPr>
              <p:cNvPr id="112" name="Rectangle 111">
                <a:extLst>
                  <a:ext uri="{FF2B5EF4-FFF2-40B4-BE49-F238E27FC236}">
                    <a16:creationId xmlns:a16="http://schemas.microsoft.com/office/drawing/2014/main" id="{23CA7BB1-785A-2F4E-99C7-9A87B4C1589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D6E11BDC-7A81-3D49-B82F-217FBC3D8B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4" name="Group 113">
                <a:extLst>
                  <a:ext uri="{FF2B5EF4-FFF2-40B4-BE49-F238E27FC236}">
                    <a16:creationId xmlns:a16="http://schemas.microsoft.com/office/drawing/2014/main" id="{40B98351-A0BF-8F45-BA38-838A66C2790F}"/>
                  </a:ext>
                </a:extLst>
              </p:cNvPr>
              <p:cNvGrpSpPr/>
              <p:nvPr/>
            </p:nvGrpSpPr>
            <p:grpSpPr>
              <a:xfrm>
                <a:off x="3941378" y="2603243"/>
                <a:ext cx="3202061" cy="1066110"/>
                <a:chOff x="7939341" y="3037317"/>
                <a:chExt cx="897649" cy="353919"/>
              </a:xfrm>
            </p:grpSpPr>
            <p:sp>
              <p:nvSpPr>
                <p:cNvPr id="115" name="Freeform 114">
                  <a:extLst>
                    <a:ext uri="{FF2B5EF4-FFF2-40B4-BE49-F238E27FC236}">
                      <a16:creationId xmlns:a16="http://schemas.microsoft.com/office/drawing/2014/main" id="{424FAC47-A5B2-724B-B58E-B1DE520B99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D765BB73-0713-214F-B633-B66F09A5A7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2048D2B-32B6-404A-8309-2D614DB0F6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85ADFEC2-5799-064A-A2B3-E69C5AD6EC0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21" name="Rectangle 6">
            <a:extLst>
              <a:ext uri="{FF2B5EF4-FFF2-40B4-BE49-F238E27FC236}">
                <a16:creationId xmlns:a16="http://schemas.microsoft.com/office/drawing/2014/main" id="{5E5D623C-BFF9-A44C-8728-E57D1D8E9F2D}"/>
              </a:ext>
            </a:extLst>
          </p:cNvPr>
          <p:cNvSpPr txBox="1">
            <a:spLocks noChangeArrowheads="1"/>
          </p:cNvSpPr>
          <p:nvPr/>
        </p:nvSpPr>
        <p:spPr>
          <a:xfrm>
            <a:off x="1067981" y="2097440"/>
            <a:ext cx="10839554" cy="164118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prevails today</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active link-layer 2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switch</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center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each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spoke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runs a (separate) Ethernet protocol (nodes do not collide with each other)</a:t>
            </a:r>
          </a:p>
        </p:txBody>
      </p:sp>
      <p:sp>
        <p:nvSpPr>
          <p:cNvPr id="3" name="Rectangle 2">
            <a:extLst>
              <a:ext uri="{FF2B5EF4-FFF2-40B4-BE49-F238E27FC236}">
                <a16:creationId xmlns:a16="http://schemas.microsoft.com/office/drawing/2014/main" id="{D3C822AC-9AB6-2AF9-9DD3-5A2BBA582E4C}"/>
              </a:ext>
            </a:extLst>
          </p:cNvPr>
          <p:cNvSpPr/>
          <p:nvPr/>
        </p:nvSpPr>
        <p:spPr>
          <a:xfrm>
            <a:off x="800101" y="3738623"/>
            <a:ext cx="4895850" cy="2379250"/>
          </a:xfrm>
          <a:prstGeom prst="rect">
            <a:avLst/>
          </a:prstGeom>
          <a:solidFill>
            <a:schemeClr val="bg1">
              <a:alpha val="77409"/>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37447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dissolve">
                                      <p:cBhvr>
                                        <p:cTn id="7" dur="500"/>
                                        <p:tgtEl>
                                          <p:spTgt spid="121"/>
                                        </p:tgtEl>
                                      </p:cBhvr>
                                    </p:animEffect>
                                  </p:childTnLst>
                                </p:cTn>
                              </p:par>
                              <p:par>
                                <p:cTn id="8" presetID="9" presetClass="entr" presetSubtype="0" fill="hold" nodeType="withEffect">
                                  <p:stCondLst>
                                    <p:cond delay="0"/>
                                  </p:stCondLst>
                                  <p:childTnLst>
                                    <p:set>
                                      <p:cBhvr>
                                        <p:cTn id="9" dur="1" fill="hold">
                                          <p:stCondLst>
                                            <p:cond delay="0"/>
                                          </p:stCondLst>
                                        </p:cTn>
                                        <p:tgtEl>
                                          <p:spTgt spid="120"/>
                                        </p:tgtEl>
                                        <p:attrNameLst>
                                          <p:attrName>style.visibility</p:attrName>
                                        </p:attrNameLst>
                                      </p:cBhvr>
                                      <p:to>
                                        <p:strVal val="visible"/>
                                      </p:to>
                                    </p:set>
                                    <p:animEffect transition="in" filter="dissolve">
                                      <p:cBhvr>
                                        <p:cTn id="10" dur="500"/>
                                        <p:tgtEl>
                                          <p:spTgt spid="12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P spid="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4" name="Rectangle 3">
            <a:extLst>
              <a:ext uri="{FF2B5EF4-FFF2-40B4-BE49-F238E27FC236}">
                <a16:creationId xmlns:a16="http://schemas.microsoft.com/office/drawing/2014/main" id="{4B00453C-4C5E-1142-B1BF-526E638BF9DC}"/>
              </a:ext>
            </a:extLst>
          </p:cNvPr>
          <p:cNvSpPr txBox="1">
            <a:spLocks noChangeArrowheads="1"/>
          </p:cNvSpPr>
          <p:nvPr/>
        </p:nvSpPr>
        <p:spPr>
          <a:xfrm>
            <a:off x="1057198" y="1399863"/>
            <a:ext cx="11134802" cy="223458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sending interface encapsulates IP datagram (or other network layer protocol packet) in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Ethernet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745256" y="2328343"/>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89" name="Rectangle 3">
            <a:extLst>
              <a:ext uri="{FF2B5EF4-FFF2-40B4-BE49-F238E27FC236}">
                <a16:creationId xmlns:a16="http://schemas.microsoft.com/office/drawing/2014/main" id="{2C36AD46-76A5-B740-906F-47C5DF160D37}"/>
              </a:ext>
            </a:extLst>
          </p:cNvPr>
          <p:cNvSpPr txBox="1">
            <a:spLocks noChangeArrowheads="1"/>
          </p:cNvSpPr>
          <p:nvPr/>
        </p:nvSpPr>
        <p:spPr>
          <a:xfrm>
            <a:off x="1057198" y="3867200"/>
            <a:ext cx="11134802" cy="43434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preamble: </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used to synchronize receiver, sender clock rates</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7 bytes of 10101010 followed by one byte of 10101011</a:t>
            </a:r>
          </a:p>
        </p:txBody>
      </p:sp>
    </p:spTree>
    <p:extLst>
      <p:ext uri="{BB962C8B-B14F-4D97-AF65-F5344CB8AC3E}">
        <p14:creationId xmlns:p14="http://schemas.microsoft.com/office/powerpoint/2010/main" val="766558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 </a:t>
            </a:r>
            <a:r>
              <a:rPr lang="en-US" sz="3600" b="0" kern="0" dirty="0">
                <a:solidFill>
                  <a:srgbClr val="000099"/>
                </a:solidFill>
                <a:latin typeface="+mn-lt"/>
                <a:ea typeface="ＭＳ Ｐゴシック" charset="0"/>
              </a:rPr>
              <a:t>(more)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190620" y="1294021"/>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9" name="Rectangle 3">
            <a:extLst>
              <a:ext uri="{FF2B5EF4-FFF2-40B4-BE49-F238E27FC236}">
                <a16:creationId xmlns:a16="http://schemas.microsoft.com/office/drawing/2014/main" id="{52EC9379-8CF4-B845-BC28-25B206CCAE0F}"/>
              </a:ext>
            </a:extLst>
          </p:cNvPr>
          <p:cNvSpPr txBox="1">
            <a:spLocks noChangeArrowheads="1"/>
          </p:cNvSpPr>
          <p:nvPr/>
        </p:nvSpPr>
        <p:spPr>
          <a:xfrm>
            <a:off x="918616" y="2738516"/>
            <a:ext cx="11273384" cy="41194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addresses: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6 byte source, destination MAC addresses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adapter receives frame with matching destination address, or with broadcast address (e.g., ARP packet), it passes data in frame to network layer protocol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otherwise, adapter discards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type: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indicates higher layer protocol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mostly IP but others possible, e.g., Novell IPX, AppleTalk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used to demultiplex up at receiver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CRC: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cyclic redundancy check at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 detected: frame is dropped</a:t>
            </a:r>
          </a:p>
        </p:txBody>
      </p:sp>
      <p:sp>
        <p:nvSpPr>
          <p:cNvPr id="3" name="Oval 2">
            <a:extLst>
              <a:ext uri="{FF2B5EF4-FFF2-40B4-BE49-F238E27FC236}">
                <a16:creationId xmlns:a16="http://schemas.microsoft.com/office/drawing/2014/main" id="{A462512A-796F-E249-9BDA-F50A54A9EF07}"/>
              </a:ext>
            </a:extLst>
          </p:cNvPr>
          <p:cNvSpPr/>
          <p:nvPr/>
        </p:nvSpPr>
        <p:spPr>
          <a:xfrm>
            <a:off x="3414532" y="1446835"/>
            <a:ext cx="1898248"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86BD4B9E-B165-2F47-AFD8-92E71CB8BA3C}"/>
              </a:ext>
            </a:extLst>
          </p:cNvPr>
          <p:cNvSpPr/>
          <p:nvPr/>
        </p:nvSpPr>
        <p:spPr>
          <a:xfrm>
            <a:off x="8081059" y="1471913"/>
            <a:ext cx="1965766"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E655D5E-5A29-E74E-9AE7-FBDD43A055D0}"/>
              </a:ext>
            </a:extLst>
          </p:cNvPr>
          <p:cNvSpPr/>
          <p:nvPr/>
        </p:nvSpPr>
        <p:spPr>
          <a:xfrm rot="16200000">
            <a:off x="4780345" y="1551006"/>
            <a:ext cx="1365815" cy="856525"/>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6721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dissolve">
                                      <p:cBhvr>
                                        <p:cTn id="7" dur="500"/>
                                        <p:tgtEl>
                                          <p:spTgt spid="1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9">
                                            <p:txEl>
                                              <p:pRg st="1" end="1"/>
                                            </p:txEl>
                                          </p:spTgt>
                                        </p:tgtEl>
                                        <p:attrNameLst>
                                          <p:attrName>style.visibility</p:attrName>
                                        </p:attrNameLst>
                                      </p:cBhvr>
                                      <p:to>
                                        <p:strVal val="visible"/>
                                      </p:to>
                                    </p:set>
                                    <p:animEffect transition="in" filter="dissolve">
                                      <p:cBhvr>
                                        <p:cTn id="10" dur="500"/>
                                        <p:tgtEl>
                                          <p:spTgt spid="19">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Effect transition="in" filter="dissolve">
                                      <p:cBhvr>
                                        <p:cTn id="13" dur="500"/>
                                        <p:tgtEl>
                                          <p:spTgt spid="19">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dissolve">
                                      <p:cBhvr>
                                        <p:cTn id="21" dur="500"/>
                                        <p:tgtEl>
                                          <p:spTgt spid="19">
                                            <p:txEl>
                                              <p:pRg st="3" end="3"/>
                                            </p:txEl>
                                          </p:spTgt>
                                        </p:tgtEl>
                                      </p:cBhvr>
                                    </p:animEffect>
                                  </p:childTnLst>
                                </p:cTn>
                              </p:par>
                              <p:par>
                                <p:cTn id="22" presetID="9" presetClass="exit" presetSubtype="0" fill="hold" grpId="1" nodeType="withEffect">
                                  <p:stCondLst>
                                    <p:cond delay="0"/>
                                  </p:stCondLst>
                                  <p:childTnLst>
                                    <p:animEffect transition="out" filter="dissolve">
                                      <p:cBhvr>
                                        <p:cTn id="23" dur="500"/>
                                        <p:tgtEl>
                                          <p:spTgt spid="3"/>
                                        </p:tgtEl>
                                      </p:cBhvr>
                                    </p:animEffect>
                                    <p:set>
                                      <p:cBhvr>
                                        <p:cTn id="24" dur="1" fill="hold">
                                          <p:stCondLst>
                                            <p:cond delay="499"/>
                                          </p:stCondLst>
                                        </p:cTn>
                                        <p:tgtEl>
                                          <p:spTgt spid="3"/>
                                        </p:tgtEl>
                                        <p:attrNameLst>
                                          <p:attrName>style.visibility</p:attrName>
                                        </p:attrNameLst>
                                      </p:cBhvr>
                                      <p:to>
                                        <p:strVal val="hidden"/>
                                      </p:to>
                                    </p:set>
                                  </p:childTnLst>
                                </p:cTn>
                              </p:par>
                              <p:par>
                                <p:cTn id="25" presetID="9"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dissolve">
                                      <p:cBhvr>
                                        <p:cTn id="27" dur="500"/>
                                        <p:tgtEl>
                                          <p:spTgt spid="22"/>
                                        </p:tgtEl>
                                      </p:cBhvr>
                                    </p:animEffect>
                                  </p:childTnLst>
                                </p:cTn>
                              </p:par>
                              <p:par>
                                <p:cTn id="28" presetID="9" presetClass="entr" presetSubtype="0" fill="hold" nodeType="withEffect">
                                  <p:stCondLst>
                                    <p:cond delay="0"/>
                                  </p:stCondLst>
                                  <p:childTnLst>
                                    <p:set>
                                      <p:cBhvr>
                                        <p:cTn id="29" dur="1" fill="hold">
                                          <p:stCondLst>
                                            <p:cond delay="0"/>
                                          </p:stCondLst>
                                        </p:cTn>
                                        <p:tgtEl>
                                          <p:spTgt spid="19">
                                            <p:txEl>
                                              <p:pRg st="4" end="4"/>
                                            </p:txEl>
                                          </p:spTgt>
                                        </p:tgtEl>
                                        <p:attrNameLst>
                                          <p:attrName>style.visibility</p:attrName>
                                        </p:attrNameLst>
                                      </p:cBhvr>
                                      <p:to>
                                        <p:strVal val="visible"/>
                                      </p:to>
                                    </p:set>
                                    <p:animEffect transition="in" filter="dissolve">
                                      <p:cBhvr>
                                        <p:cTn id="30" dur="500"/>
                                        <p:tgtEl>
                                          <p:spTgt spid="19">
                                            <p:txEl>
                                              <p:pRg st="4" end="4"/>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9">
                                            <p:txEl>
                                              <p:pRg st="5" end="5"/>
                                            </p:txEl>
                                          </p:spTgt>
                                        </p:tgtEl>
                                        <p:attrNameLst>
                                          <p:attrName>style.visibility</p:attrName>
                                        </p:attrNameLst>
                                      </p:cBhvr>
                                      <p:to>
                                        <p:strVal val="visible"/>
                                      </p:to>
                                    </p:set>
                                    <p:animEffect transition="in" filter="dissolve">
                                      <p:cBhvr>
                                        <p:cTn id="33" dur="500"/>
                                        <p:tgtEl>
                                          <p:spTgt spid="19">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6" end="6"/>
                                            </p:txEl>
                                          </p:spTgt>
                                        </p:tgtEl>
                                        <p:attrNameLst>
                                          <p:attrName>style.visibility</p:attrName>
                                        </p:attrNameLst>
                                      </p:cBhvr>
                                      <p:to>
                                        <p:strVal val="visible"/>
                                      </p:to>
                                    </p:set>
                                    <p:animEffect transition="in" filter="dissolve">
                                      <p:cBhvr>
                                        <p:cTn id="38" dur="500"/>
                                        <p:tgtEl>
                                          <p:spTgt spid="19">
                                            <p:txEl>
                                              <p:pRg st="6" end="6"/>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dissolve">
                                      <p:cBhvr>
                                        <p:cTn id="41" dur="500"/>
                                        <p:tgtEl>
                                          <p:spTgt spid="19">
                                            <p:txEl>
                                              <p:pRg st="7" end="7"/>
                                            </p:txEl>
                                          </p:spTgt>
                                        </p:tgtEl>
                                      </p:cBhvr>
                                    </p:animEffect>
                                  </p:childTnLst>
                                </p:cTn>
                              </p:par>
                              <p:par>
                                <p:cTn id="42" presetID="9" presetClass="exit" presetSubtype="0" fill="hold" grpId="1" nodeType="withEffect">
                                  <p:stCondLst>
                                    <p:cond delay="0"/>
                                  </p:stCondLst>
                                  <p:childTnLst>
                                    <p:animEffect transition="out" filter="dissolve">
                                      <p:cBhvr>
                                        <p:cTn id="43" dur="500"/>
                                        <p:tgtEl>
                                          <p:spTgt spid="22"/>
                                        </p:tgtEl>
                                      </p:cBhvr>
                                    </p:animEffect>
                                    <p:set>
                                      <p:cBhvr>
                                        <p:cTn id="44" dur="1" fill="hold">
                                          <p:stCondLst>
                                            <p:cond delay="499"/>
                                          </p:stCondLst>
                                        </p:cTn>
                                        <p:tgtEl>
                                          <p:spTgt spid="22"/>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dissolve">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1" grpId="0" animBg="1"/>
      <p:bldP spid="22" grpId="0" animBg="1"/>
      <p:bldP spid="22"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unreliable, connectionless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0" name="Rectangle 3">
            <a:extLst>
              <a:ext uri="{FF2B5EF4-FFF2-40B4-BE49-F238E27FC236}">
                <a16:creationId xmlns:a16="http://schemas.microsoft.com/office/drawing/2014/main" id="{C94B40E5-F359-2645-A4A0-0CEE4C209C99}"/>
              </a:ext>
            </a:extLst>
          </p:cNvPr>
          <p:cNvSpPr txBox="1">
            <a:spLocks noChangeArrowheads="1"/>
          </p:cNvSpPr>
          <p:nvPr/>
        </p:nvSpPr>
        <p:spPr>
          <a:xfrm>
            <a:off x="989351" y="1600200"/>
            <a:ext cx="1023828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connectionless: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no handshaking between sending and receiving NICs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unreliable: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receiving NIC doesn’t send ACKs or NAKs to sending NIC</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 dropped frames recovered only if initial sender uses higher layer rdt (e.g., TCP), otherwise dropped data lost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Ethernet’s MAC protocol: unslotted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 with binary backoff</a:t>
            </a:r>
          </a:p>
        </p:txBody>
      </p:sp>
    </p:spTree>
    <p:extLst>
      <p:ext uri="{BB962C8B-B14F-4D97-AF65-F5344CB8AC3E}">
        <p14:creationId xmlns:p14="http://schemas.microsoft.com/office/powerpoint/2010/main" val="113485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dissolve">
                                      <p:cBhvr>
                                        <p:cTn id="7" dur="500"/>
                                        <p:tgtEl>
                                          <p:spTgt spid="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dissolve">
                                      <p:cBhvr>
                                        <p:cTn id="12" dur="500"/>
                                        <p:tgtEl>
                                          <p:spTgt spid="20">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Effect transition="in" filter="dissolve">
                                      <p:cBhvr>
                                        <p:cTn id="15" dur="500"/>
                                        <p:tgtEl>
                                          <p:spTgt spid="2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0">
                                            <p:txEl>
                                              <p:pRg st="3" end="3"/>
                                            </p:txEl>
                                          </p:spTgt>
                                        </p:tgtEl>
                                        <p:attrNameLst>
                                          <p:attrName>style.visibility</p:attrName>
                                        </p:attrNameLst>
                                      </p:cBhvr>
                                      <p:to>
                                        <p:strVal val="visible"/>
                                      </p:to>
                                    </p:set>
                                    <p:animEffect transition="in" filter="dissolve">
                                      <p:cBhvr>
                                        <p:cTn id="20"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25267" y="291947"/>
            <a:ext cx="10515600" cy="894622"/>
          </a:xfrm>
        </p:spPr>
        <p:txBody>
          <a:bodyPr>
            <a:normAutofit/>
          </a:bodyPr>
          <a:lstStyle/>
          <a:p>
            <a:r>
              <a:rPr lang="en-US" altLang="en-US" sz="4400" dirty="0">
                <a:ea typeface="ＭＳ Ｐゴシック" panose="020B0600070205080204" pitchFamily="34" charset="-128"/>
              </a:rPr>
              <a:t>Internet protocol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tack</a:t>
            </a:r>
            <a:endParaRPr lang="en-US" sz="4400" dirty="0"/>
          </a:p>
        </p:txBody>
      </p:sp>
      <p:sp>
        <p:nvSpPr>
          <p:cNvPr id="17" name="Rectangle 5">
            <a:extLst>
              <a:ext uri="{FF2B5EF4-FFF2-40B4-BE49-F238E27FC236}">
                <a16:creationId xmlns:a16="http://schemas.microsoft.com/office/drawing/2014/main" id="{921D3CC3-7FC4-4346-86E8-F841A7674F2D}"/>
              </a:ext>
            </a:extLst>
          </p:cNvPr>
          <p:cNvSpPr txBox="1">
            <a:spLocks noChangeArrowheads="1"/>
          </p:cNvSpPr>
          <p:nvPr/>
        </p:nvSpPr>
        <p:spPr>
          <a:xfrm>
            <a:off x="979383" y="1472008"/>
            <a:ext cx="7368749" cy="492270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lnSpc>
                <a:spcPct val="80000"/>
              </a:lnSpc>
            </a:pPr>
            <a:r>
              <a:rPr lang="en-US" altLang="en-US" sz="3200" i="1" dirty="0">
                <a:solidFill>
                  <a:srgbClr val="CC0000"/>
                </a:solidFill>
                <a:ea typeface="ＭＳ Ｐゴシック" panose="020B0600070205080204" pitchFamily="34" charset="-128"/>
              </a:rPr>
              <a:t>application:</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supporting network applications</a:t>
            </a:r>
          </a:p>
          <a:p>
            <a:pPr marL="682625" lvl="1" indent="-225425">
              <a:lnSpc>
                <a:spcPct val="80000"/>
              </a:lnSpc>
            </a:pPr>
            <a:r>
              <a:rPr lang="en-US" altLang="en-US" dirty="0">
                <a:ea typeface="Arial" panose="020B0604020202020204" pitchFamily="34" charset="0"/>
              </a:rPr>
              <a:t>IMAP, SMTP, HTTP</a:t>
            </a:r>
          </a:p>
          <a:p>
            <a:pPr marL="287338" indent="-287338">
              <a:lnSpc>
                <a:spcPct val="80000"/>
              </a:lnSpc>
            </a:pPr>
            <a:r>
              <a:rPr lang="en-US" altLang="en-US" sz="3200" i="1" dirty="0">
                <a:solidFill>
                  <a:srgbClr val="CC0000"/>
                </a:solidFill>
                <a:ea typeface="ＭＳ Ｐゴシック" panose="020B0600070205080204" pitchFamily="34" charset="-128"/>
              </a:rPr>
              <a:t>transport:</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process-process data transfer</a:t>
            </a:r>
          </a:p>
          <a:p>
            <a:pPr marL="682625" lvl="1" indent="-225425">
              <a:lnSpc>
                <a:spcPct val="80000"/>
              </a:lnSpc>
            </a:pPr>
            <a:r>
              <a:rPr lang="en-US" altLang="en-US" dirty="0">
                <a:ea typeface="Arial" panose="020B0604020202020204" pitchFamily="34" charset="0"/>
              </a:rPr>
              <a:t>TCP, UDP</a:t>
            </a:r>
          </a:p>
          <a:p>
            <a:pPr marL="287338" indent="-287338">
              <a:lnSpc>
                <a:spcPct val="80000"/>
              </a:lnSpc>
            </a:pPr>
            <a:r>
              <a:rPr lang="en-US" altLang="en-US" sz="3200" i="1" dirty="0">
                <a:solidFill>
                  <a:srgbClr val="CC0000"/>
                </a:solidFill>
                <a:ea typeface="ＭＳ Ｐゴシック" panose="020B0600070205080204" pitchFamily="34" charset="-128"/>
              </a:rPr>
              <a:t>network:</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routing of datagrams from source to destination</a:t>
            </a:r>
          </a:p>
          <a:p>
            <a:pPr marL="682625" lvl="1" indent="-225425">
              <a:lnSpc>
                <a:spcPct val="80000"/>
              </a:lnSpc>
            </a:pPr>
            <a:r>
              <a:rPr lang="en-US" altLang="en-US" dirty="0">
                <a:ea typeface="Arial" panose="020B0604020202020204" pitchFamily="34" charset="0"/>
              </a:rPr>
              <a:t>IP, routing protocols</a:t>
            </a:r>
          </a:p>
          <a:p>
            <a:pPr marL="287338" indent="-287338">
              <a:lnSpc>
                <a:spcPct val="80000"/>
              </a:lnSpc>
            </a:pPr>
            <a:r>
              <a:rPr lang="en-US" altLang="en-US" sz="3200" i="1" dirty="0">
                <a:solidFill>
                  <a:srgbClr val="CC0000"/>
                </a:solidFill>
                <a:ea typeface="ＭＳ Ｐゴシック" panose="020B0600070205080204" pitchFamily="34" charset="-128"/>
              </a:rPr>
              <a:t>link:</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data transfer between neighboring  network elements</a:t>
            </a:r>
          </a:p>
          <a:p>
            <a:pPr marL="682625" lvl="1" indent="-225425">
              <a:lnSpc>
                <a:spcPct val="80000"/>
              </a:lnSpc>
            </a:pPr>
            <a:r>
              <a:rPr lang="en-US" altLang="en-US" dirty="0">
                <a:ea typeface="Arial" panose="020B0604020202020204" pitchFamily="34" charset="0"/>
              </a:rPr>
              <a:t>Ethernet, 802.11 (</a:t>
            </a:r>
            <a:r>
              <a:rPr lang="en-US" altLang="en-US" dirty="0" err="1">
                <a:ea typeface="Arial" panose="020B0604020202020204" pitchFamily="34" charset="0"/>
              </a:rPr>
              <a:t>WiFi</a:t>
            </a:r>
            <a:r>
              <a:rPr lang="en-US" altLang="en-US" dirty="0">
                <a:ea typeface="Arial" panose="020B0604020202020204" pitchFamily="34" charset="0"/>
              </a:rPr>
              <a:t>), PPP</a:t>
            </a:r>
          </a:p>
          <a:p>
            <a:pPr marL="287338" indent="-287338">
              <a:lnSpc>
                <a:spcPct val="80000"/>
              </a:lnSpc>
            </a:pPr>
            <a:r>
              <a:rPr lang="en-US" altLang="en-US" sz="3200" i="1" dirty="0">
                <a:solidFill>
                  <a:srgbClr val="CC0000"/>
                </a:solidFill>
                <a:ea typeface="ＭＳ Ｐゴシック" panose="020B0600070205080204" pitchFamily="34" charset="-128"/>
              </a:rPr>
              <a:t>physical:</a:t>
            </a:r>
            <a:r>
              <a:rPr lang="en-US" altLang="en-US" sz="3200" dirty="0">
                <a:ea typeface="ＭＳ Ｐゴシック" panose="020B0600070205080204" pitchFamily="34" charset="-128"/>
              </a:rPr>
              <a:t> </a:t>
            </a:r>
            <a:r>
              <a:rPr lang="en-US" altLang="en-US" dirty="0">
                <a:ea typeface="ＭＳ Ｐゴシック" panose="020B0600070205080204" pitchFamily="34" charset="-128"/>
              </a:rPr>
              <a:t>bits “</a:t>
            </a:r>
            <a:r>
              <a:rPr lang="en-US" altLang="ja-JP" dirty="0">
                <a:ea typeface="ＭＳ Ｐゴシック" panose="020B0600070205080204" pitchFamily="34" charset="-128"/>
              </a:rPr>
              <a:t>on the wire”</a:t>
            </a:r>
          </a:p>
        </p:txBody>
      </p:sp>
      <p:grpSp>
        <p:nvGrpSpPr>
          <p:cNvPr id="5" name="Group 4">
            <a:extLst>
              <a:ext uri="{FF2B5EF4-FFF2-40B4-BE49-F238E27FC236}">
                <a16:creationId xmlns:a16="http://schemas.microsoft.com/office/drawing/2014/main" id="{33EE82EB-3D7B-324B-ADA2-7529491D0F68}"/>
              </a:ext>
            </a:extLst>
          </p:cNvPr>
          <p:cNvGrpSpPr/>
          <p:nvPr/>
        </p:nvGrpSpPr>
        <p:grpSpPr>
          <a:xfrm>
            <a:off x="8906934" y="1848710"/>
            <a:ext cx="2016125" cy="3627438"/>
            <a:chOff x="6451600" y="1727200"/>
            <a:chExt cx="2016125" cy="3627438"/>
          </a:xfrm>
        </p:grpSpPr>
        <p:sp>
          <p:nvSpPr>
            <p:cNvPr id="7" name="Rectangle 2">
              <a:extLst>
                <a:ext uri="{FF2B5EF4-FFF2-40B4-BE49-F238E27FC236}">
                  <a16:creationId xmlns:a16="http://schemas.microsoft.com/office/drawing/2014/main" id="{D52760EE-E3E5-AB4A-B314-FF76E66715C6}"/>
                </a:ext>
              </a:extLst>
            </p:cNvPr>
            <p:cNvSpPr>
              <a:spLocks noChangeArrowheads="1"/>
            </p:cNvSpPr>
            <p:nvPr/>
          </p:nvSpPr>
          <p:spPr bwMode="auto">
            <a:xfrm>
              <a:off x="6575425" y="1727200"/>
              <a:ext cx="1892300" cy="3530600"/>
            </a:xfrm>
            <a:prstGeom prst="rect">
              <a:avLst/>
            </a:prstGeom>
            <a:solidFill>
              <a:srgbClr val="000099"/>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ts val="2060"/>
                </a:lnSpc>
              </a:pPr>
              <a:endParaRPr lang="en-US" altLang="en-US" sz="2800">
                <a:latin typeface="+mn-lt"/>
              </a:endParaRPr>
            </a:p>
          </p:txBody>
        </p:sp>
        <p:sp>
          <p:nvSpPr>
            <p:cNvPr id="8" name="Rectangle 6">
              <a:extLst>
                <a:ext uri="{FF2B5EF4-FFF2-40B4-BE49-F238E27FC236}">
                  <a16:creationId xmlns:a16="http://schemas.microsoft.com/office/drawing/2014/main" id="{7FC87645-22AD-8040-8C83-BC2F64C5D928}"/>
                </a:ext>
              </a:extLst>
            </p:cNvPr>
            <p:cNvSpPr>
              <a:spLocks noChangeArrowheads="1"/>
            </p:cNvSpPr>
            <p:nvPr/>
          </p:nvSpPr>
          <p:spPr bwMode="auto">
            <a:xfrm>
              <a:off x="6457950" y="1824038"/>
              <a:ext cx="1892300" cy="3530600"/>
            </a:xfrm>
            <a:prstGeom prst="rect">
              <a:avLst/>
            </a:prstGeom>
            <a:solidFill>
              <a:schemeClr val="bg1"/>
            </a:solidFill>
            <a:ln w="381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ts val="2060"/>
                </a:lnSpc>
              </a:pPr>
              <a:endParaRPr lang="en-US" altLang="en-US" sz="2800">
                <a:latin typeface="+mn-lt"/>
              </a:endParaRPr>
            </a:p>
          </p:txBody>
        </p:sp>
        <p:sp>
          <p:nvSpPr>
            <p:cNvPr id="9" name="Text Box 7">
              <a:extLst>
                <a:ext uri="{FF2B5EF4-FFF2-40B4-BE49-F238E27FC236}">
                  <a16:creationId xmlns:a16="http://schemas.microsoft.com/office/drawing/2014/main" id="{8C032AE1-21C7-1541-9531-59DC0E0F6A64}"/>
                </a:ext>
              </a:extLst>
            </p:cNvPr>
            <p:cNvSpPr txBox="1">
              <a:spLocks noChangeArrowheads="1"/>
            </p:cNvSpPr>
            <p:nvPr/>
          </p:nvSpPr>
          <p:spPr bwMode="auto">
            <a:xfrm>
              <a:off x="6487143" y="1920875"/>
              <a:ext cx="1795813" cy="332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lnSpc>
                  <a:spcPts val="2760"/>
                </a:lnSpc>
              </a:pPr>
              <a:r>
                <a:rPr lang="en-US" altLang="en-US" sz="2800" dirty="0">
                  <a:latin typeface="+mn-lt"/>
                </a:rPr>
                <a:t>application</a:t>
              </a:r>
            </a:p>
            <a:p>
              <a:pPr algn="ctr">
                <a:lnSpc>
                  <a:spcPts val="2760"/>
                </a:lnSpc>
              </a:pPr>
              <a:endParaRPr lang="en-US" altLang="en-US" sz="2800" dirty="0">
                <a:latin typeface="+mn-lt"/>
              </a:endParaRPr>
            </a:p>
            <a:p>
              <a:pPr algn="ctr">
                <a:lnSpc>
                  <a:spcPts val="2760"/>
                </a:lnSpc>
              </a:pPr>
              <a:r>
                <a:rPr lang="en-US" altLang="en-US" sz="2800" dirty="0">
                  <a:latin typeface="+mn-lt"/>
                </a:rPr>
                <a:t>transport</a:t>
              </a:r>
            </a:p>
            <a:p>
              <a:pPr algn="ctr">
                <a:lnSpc>
                  <a:spcPts val="2760"/>
                </a:lnSpc>
              </a:pPr>
              <a:endParaRPr lang="en-US" altLang="en-US" sz="2800" dirty="0">
                <a:latin typeface="+mn-lt"/>
              </a:endParaRPr>
            </a:p>
            <a:p>
              <a:pPr algn="ctr">
                <a:lnSpc>
                  <a:spcPts val="2760"/>
                </a:lnSpc>
              </a:pPr>
              <a:r>
                <a:rPr lang="en-US" altLang="en-US" sz="2800" dirty="0">
                  <a:latin typeface="+mn-lt"/>
                </a:rPr>
                <a:t>network</a:t>
              </a:r>
            </a:p>
            <a:p>
              <a:pPr algn="ctr">
                <a:lnSpc>
                  <a:spcPts val="2760"/>
                </a:lnSpc>
              </a:pPr>
              <a:endParaRPr lang="en-US" altLang="en-US" sz="2800" dirty="0">
                <a:latin typeface="+mn-lt"/>
              </a:endParaRPr>
            </a:p>
            <a:p>
              <a:pPr algn="ctr">
                <a:lnSpc>
                  <a:spcPts val="2760"/>
                </a:lnSpc>
              </a:pPr>
              <a:r>
                <a:rPr lang="en-US" altLang="en-US" sz="2800" dirty="0">
                  <a:latin typeface="+mn-lt"/>
                </a:rPr>
                <a:t>link</a:t>
              </a:r>
            </a:p>
            <a:p>
              <a:pPr algn="ctr">
                <a:lnSpc>
                  <a:spcPts val="2760"/>
                </a:lnSpc>
              </a:pPr>
              <a:endParaRPr lang="en-US" altLang="en-US" sz="2800" dirty="0">
                <a:latin typeface="+mn-lt"/>
              </a:endParaRPr>
            </a:p>
            <a:p>
              <a:pPr algn="ctr">
                <a:lnSpc>
                  <a:spcPts val="2760"/>
                </a:lnSpc>
              </a:pPr>
              <a:r>
                <a:rPr lang="en-US" altLang="en-US" sz="2800" dirty="0">
                  <a:latin typeface="+mn-lt"/>
                </a:rPr>
                <a:t>physical</a:t>
              </a:r>
            </a:p>
          </p:txBody>
        </p:sp>
        <p:sp>
          <p:nvSpPr>
            <p:cNvPr id="10" name="Line 8">
              <a:extLst>
                <a:ext uri="{FF2B5EF4-FFF2-40B4-BE49-F238E27FC236}">
                  <a16:creationId xmlns:a16="http://schemas.microsoft.com/office/drawing/2014/main" id="{2FF6CB9E-FC16-794F-9F97-8FE4CC7DA95C}"/>
                </a:ext>
              </a:extLst>
            </p:cNvPr>
            <p:cNvSpPr>
              <a:spLocks noChangeShapeType="1"/>
            </p:cNvSpPr>
            <p:nvPr/>
          </p:nvSpPr>
          <p:spPr bwMode="auto">
            <a:xfrm>
              <a:off x="6451600" y="251618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1" name="Line 9">
              <a:extLst>
                <a:ext uri="{FF2B5EF4-FFF2-40B4-BE49-F238E27FC236}">
                  <a16:creationId xmlns:a16="http://schemas.microsoft.com/office/drawing/2014/main" id="{E0C842E9-2804-A24B-90F5-1E76ED56B971}"/>
                </a:ext>
              </a:extLst>
            </p:cNvPr>
            <p:cNvSpPr>
              <a:spLocks noChangeShapeType="1"/>
            </p:cNvSpPr>
            <p:nvPr/>
          </p:nvSpPr>
          <p:spPr bwMode="auto">
            <a:xfrm>
              <a:off x="6451600" y="32210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2" name="Line 10">
              <a:extLst>
                <a:ext uri="{FF2B5EF4-FFF2-40B4-BE49-F238E27FC236}">
                  <a16:creationId xmlns:a16="http://schemas.microsoft.com/office/drawing/2014/main" id="{80C10F46-6CD7-F647-A004-85EB56C772DF}"/>
                </a:ext>
              </a:extLst>
            </p:cNvPr>
            <p:cNvSpPr>
              <a:spLocks noChangeShapeType="1"/>
            </p:cNvSpPr>
            <p:nvPr/>
          </p:nvSpPr>
          <p:spPr bwMode="auto">
            <a:xfrm>
              <a:off x="6451600" y="39322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sp>
          <p:nvSpPr>
            <p:cNvPr id="13" name="Line 11">
              <a:extLst>
                <a:ext uri="{FF2B5EF4-FFF2-40B4-BE49-F238E27FC236}">
                  <a16:creationId xmlns:a16="http://schemas.microsoft.com/office/drawing/2014/main" id="{264B0C4A-9518-2F45-BBDA-97BCDD99E256}"/>
                </a:ext>
              </a:extLst>
            </p:cNvPr>
            <p:cNvSpPr>
              <a:spLocks noChangeShapeType="1"/>
            </p:cNvSpPr>
            <p:nvPr/>
          </p:nvSpPr>
          <p:spPr bwMode="auto">
            <a:xfrm>
              <a:off x="6451600" y="46434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a:lnSpc>
                  <a:spcPts val="2060"/>
                </a:lnSpc>
              </a:pPr>
              <a:endParaRPr lang="en-US" sz="2000"/>
            </a:p>
          </p:txBody>
        </p:sp>
      </p:grpSp>
      <p:sp>
        <p:nvSpPr>
          <p:cNvPr id="3" name="Slide Number Placeholder 4">
            <a:extLst>
              <a:ext uri="{FF2B5EF4-FFF2-40B4-BE49-F238E27FC236}">
                <a16:creationId xmlns:a16="http://schemas.microsoft.com/office/drawing/2014/main" id="{F2C220B0-E6EB-6F64-E393-EAA1A6364DE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a:t>
            </a:fld>
            <a:endParaRPr lang="en-US" dirty="0"/>
          </a:p>
        </p:txBody>
      </p:sp>
    </p:spTree>
    <p:extLst>
      <p:ext uri="{BB962C8B-B14F-4D97-AF65-F5344CB8AC3E}">
        <p14:creationId xmlns:p14="http://schemas.microsoft.com/office/powerpoint/2010/main" val="4233331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kern="0" dirty="0">
                <a:solidFill>
                  <a:srgbClr val="000099"/>
                </a:solidFill>
                <a:latin typeface="+mn-lt"/>
                <a:ea typeface="ＭＳ Ｐゴシック" charset="0"/>
              </a:rPr>
              <a:t>802.3 Ethernet standards: link &amp; physical layers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5" name="Rectangle 3">
            <a:extLst>
              <a:ext uri="{FF2B5EF4-FFF2-40B4-BE49-F238E27FC236}">
                <a16:creationId xmlns:a16="http://schemas.microsoft.com/office/drawing/2014/main" id="{5337EC81-E572-214C-BF69-89DCE6ECE63F}"/>
              </a:ext>
            </a:extLst>
          </p:cNvPr>
          <p:cNvSpPr txBox="1">
            <a:spLocks noChangeArrowheads="1"/>
          </p:cNvSpPr>
          <p:nvPr/>
        </p:nvSpPr>
        <p:spPr bwMode="auto">
          <a:xfrm>
            <a:off x="904153" y="3044936"/>
            <a:ext cx="11197652" cy="462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physical layer media: fiber, cable</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36" name="Freeform 39">
            <a:extLst>
              <a:ext uri="{FF2B5EF4-FFF2-40B4-BE49-F238E27FC236}">
                <a16:creationId xmlns:a16="http://schemas.microsoft.com/office/drawing/2014/main" id="{D1D9C936-B7E0-6F43-8421-5B95EAA06933}"/>
              </a:ext>
            </a:extLst>
          </p:cNvPr>
          <p:cNvSpPr>
            <a:spLocks/>
          </p:cNvSpPr>
          <p:nvPr/>
        </p:nvSpPr>
        <p:spPr bwMode="auto">
          <a:xfrm>
            <a:off x="3847736" y="4045132"/>
            <a:ext cx="1393825" cy="1527175"/>
          </a:xfrm>
          <a:custGeom>
            <a:avLst/>
            <a:gdLst>
              <a:gd name="T0" fmla="*/ 2147483647 w 878"/>
              <a:gd name="T1" fmla="*/ 0 h 962"/>
              <a:gd name="T2" fmla="*/ 0 w 878"/>
              <a:gd name="T3" fmla="*/ 2147483647 h 962"/>
              <a:gd name="T4" fmla="*/ 2147483647 w 878"/>
              <a:gd name="T5" fmla="*/ 2147483647 h 962"/>
              <a:gd name="T6" fmla="*/ 2147483647 w 878"/>
              <a:gd name="T7" fmla="*/ 2147483647 h 962"/>
              <a:gd name="T8" fmla="*/ 2147483647 w 878"/>
              <a:gd name="T9" fmla="*/ 0 h 9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8" h="962">
                <a:moveTo>
                  <a:pt x="851" y="0"/>
                </a:moveTo>
                <a:lnTo>
                  <a:pt x="0" y="622"/>
                </a:lnTo>
                <a:lnTo>
                  <a:pt x="7" y="962"/>
                </a:lnTo>
                <a:lnTo>
                  <a:pt x="878" y="960"/>
                </a:lnTo>
                <a:lnTo>
                  <a:pt x="851" y="0"/>
                </a:lnTo>
                <a:close/>
              </a:path>
            </a:pathLst>
          </a:custGeom>
          <a:gradFill rotWithShape="1">
            <a:gsLst>
              <a:gs pos="0">
                <a:srgbClr val="DDDDDD"/>
              </a:gs>
              <a:gs pos="100000">
                <a:srgbClr val="FFFFFF"/>
              </a:gs>
            </a:gsLst>
            <a:lin ang="0" scaled="1"/>
          </a:gradFill>
          <a:ln w="9525" cap="flat">
            <a:solidFill>
              <a:srgbClr val="000000"/>
            </a:solidFill>
            <a:prstDash val="dash"/>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7" name="Group 40">
            <a:extLst>
              <a:ext uri="{FF2B5EF4-FFF2-40B4-BE49-F238E27FC236}">
                <a16:creationId xmlns:a16="http://schemas.microsoft.com/office/drawing/2014/main" id="{6A53ADA6-D108-1C40-A3EE-28BC1ABD17D8}"/>
              </a:ext>
            </a:extLst>
          </p:cNvPr>
          <p:cNvGrpSpPr>
            <a:grpSpLocks/>
          </p:cNvGrpSpPr>
          <p:nvPr/>
        </p:nvGrpSpPr>
        <p:grpSpPr bwMode="auto">
          <a:xfrm>
            <a:off x="2552336" y="4178480"/>
            <a:ext cx="1300163" cy="1477962"/>
            <a:chOff x="921" y="797"/>
            <a:chExt cx="819" cy="931"/>
          </a:xfrm>
        </p:grpSpPr>
        <p:sp>
          <p:nvSpPr>
            <p:cNvPr id="38" name="Rectangle 41">
              <a:extLst>
                <a:ext uri="{FF2B5EF4-FFF2-40B4-BE49-F238E27FC236}">
                  <a16:creationId xmlns:a16="http://schemas.microsoft.com/office/drawing/2014/main" id="{A19C4707-153A-1D4A-9F0C-A7D66CFEADB2}"/>
                </a:ext>
              </a:extLst>
            </p:cNvPr>
            <p:cNvSpPr>
              <a:spLocks noChangeArrowheads="1"/>
            </p:cNvSpPr>
            <p:nvPr/>
          </p:nvSpPr>
          <p:spPr bwMode="auto">
            <a:xfrm>
              <a:off x="924" y="810"/>
              <a:ext cx="816" cy="864"/>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Text Box 42">
              <a:extLst>
                <a:ext uri="{FF2B5EF4-FFF2-40B4-BE49-F238E27FC236}">
                  <a16:creationId xmlns:a16="http://schemas.microsoft.com/office/drawing/2014/main" id="{6F9A40BD-67A8-AC46-923B-F43FFA41FBCC}"/>
                </a:ext>
              </a:extLst>
            </p:cNvPr>
            <p:cNvSpPr txBox="1">
              <a:spLocks noChangeArrowheads="1"/>
            </p:cNvSpPr>
            <p:nvPr/>
          </p:nvSpPr>
          <p:spPr bwMode="auto">
            <a:xfrm>
              <a:off x="937" y="797"/>
              <a:ext cx="773" cy="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40" name="Line 43">
              <a:extLst>
                <a:ext uri="{FF2B5EF4-FFF2-40B4-BE49-F238E27FC236}">
                  <a16:creationId xmlns:a16="http://schemas.microsoft.com/office/drawing/2014/main" id="{B273748A-AE80-2049-8434-08C970AD4590}"/>
                </a:ext>
              </a:extLst>
            </p:cNvPr>
            <p:cNvSpPr>
              <a:spLocks noChangeShapeType="1"/>
            </p:cNvSpPr>
            <p:nvPr/>
          </p:nvSpPr>
          <p:spPr bwMode="auto">
            <a:xfrm>
              <a:off x="924" y="993"/>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1" name="Line 44">
              <a:extLst>
                <a:ext uri="{FF2B5EF4-FFF2-40B4-BE49-F238E27FC236}">
                  <a16:creationId xmlns:a16="http://schemas.microsoft.com/office/drawing/2014/main" id="{06692CA4-1050-F547-8BD3-506A2BF3B7BE}"/>
                </a:ext>
              </a:extLst>
            </p:cNvPr>
            <p:cNvSpPr>
              <a:spLocks noChangeShapeType="1"/>
            </p:cNvSpPr>
            <p:nvPr/>
          </p:nvSpPr>
          <p:spPr bwMode="auto">
            <a:xfrm>
              <a:off x="924" y="1167"/>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2" name="Line 45">
              <a:extLst>
                <a:ext uri="{FF2B5EF4-FFF2-40B4-BE49-F238E27FC236}">
                  <a16:creationId xmlns:a16="http://schemas.microsoft.com/office/drawing/2014/main" id="{2067FEF7-7EF7-E040-9D6E-F0A67817AF3A}"/>
                </a:ext>
              </a:extLst>
            </p:cNvPr>
            <p:cNvSpPr>
              <a:spLocks noChangeShapeType="1"/>
            </p:cNvSpPr>
            <p:nvPr/>
          </p:nvSpPr>
          <p:spPr bwMode="auto">
            <a:xfrm>
              <a:off x="921" y="1344"/>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 name="Line 46">
              <a:extLst>
                <a:ext uri="{FF2B5EF4-FFF2-40B4-BE49-F238E27FC236}">
                  <a16:creationId xmlns:a16="http://schemas.microsoft.com/office/drawing/2014/main" id="{38265043-8296-5C4F-B90B-0BBD21426D27}"/>
                </a:ext>
              </a:extLst>
            </p:cNvPr>
            <p:cNvSpPr>
              <a:spLocks noChangeShapeType="1"/>
            </p:cNvSpPr>
            <p:nvPr/>
          </p:nvSpPr>
          <p:spPr bwMode="auto">
            <a:xfrm>
              <a:off x="926" y="1501"/>
              <a:ext cx="808" cy="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4" name="Line 47">
              <a:extLst>
                <a:ext uri="{FF2B5EF4-FFF2-40B4-BE49-F238E27FC236}">
                  <a16:creationId xmlns:a16="http://schemas.microsoft.com/office/drawing/2014/main" id="{978E49E5-6968-CC48-AC67-D74316AD7BE3}"/>
                </a:ext>
              </a:extLst>
            </p:cNvPr>
            <p:cNvSpPr>
              <a:spLocks noChangeShapeType="1"/>
            </p:cNvSpPr>
            <p:nvPr/>
          </p:nvSpPr>
          <p:spPr bwMode="auto">
            <a:xfrm>
              <a:off x="926" y="1552"/>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Line 48">
              <a:extLst>
                <a:ext uri="{FF2B5EF4-FFF2-40B4-BE49-F238E27FC236}">
                  <a16:creationId xmlns:a16="http://schemas.microsoft.com/office/drawing/2014/main" id="{956710CE-B4F5-EA4E-BF2A-C20BE32C5669}"/>
                </a:ext>
              </a:extLst>
            </p:cNvPr>
            <p:cNvSpPr>
              <a:spLocks noChangeShapeType="1"/>
            </p:cNvSpPr>
            <p:nvPr/>
          </p:nvSpPr>
          <p:spPr bwMode="auto">
            <a:xfrm>
              <a:off x="1739" y="1541"/>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Rectangle 49">
            <a:extLst>
              <a:ext uri="{FF2B5EF4-FFF2-40B4-BE49-F238E27FC236}">
                <a16:creationId xmlns:a16="http://schemas.microsoft.com/office/drawing/2014/main" id="{33B384B2-E84D-E145-9B31-7CDEB33CA46F}"/>
              </a:ext>
            </a:extLst>
          </p:cNvPr>
          <p:cNvSpPr>
            <a:spLocks noChangeArrowheads="1"/>
          </p:cNvSpPr>
          <p:nvPr/>
        </p:nvSpPr>
        <p:spPr bwMode="auto">
          <a:xfrm>
            <a:off x="5205049" y="4008619"/>
            <a:ext cx="4195762" cy="156845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7" name="Line 50">
            <a:extLst>
              <a:ext uri="{FF2B5EF4-FFF2-40B4-BE49-F238E27FC236}">
                <a16:creationId xmlns:a16="http://schemas.microsoft.com/office/drawing/2014/main" id="{71F4EA3F-71A9-E649-B270-EF76B8B13271}"/>
              </a:ext>
            </a:extLst>
          </p:cNvPr>
          <p:cNvSpPr>
            <a:spLocks noChangeShapeType="1"/>
          </p:cNvSpPr>
          <p:nvPr/>
        </p:nvSpPr>
        <p:spPr bwMode="auto">
          <a:xfrm flipV="1">
            <a:off x="5219336" y="4673782"/>
            <a:ext cx="41783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8" name="Text Box 51">
            <a:extLst>
              <a:ext uri="{FF2B5EF4-FFF2-40B4-BE49-F238E27FC236}">
                <a16:creationId xmlns:a16="http://schemas.microsoft.com/office/drawing/2014/main" id="{7DC03FEF-6F61-B84E-B3EE-F4889195DAC2}"/>
              </a:ext>
            </a:extLst>
          </p:cNvPr>
          <p:cNvSpPr txBox="1">
            <a:spLocks noChangeArrowheads="1"/>
          </p:cNvSpPr>
          <p:nvPr/>
        </p:nvSpPr>
        <p:spPr bwMode="auto">
          <a:xfrm>
            <a:off x="6336078" y="4049894"/>
            <a:ext cx="1838453" cy="64633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protocol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and frame format</a:t>
            </a:r>
          </a:p>
        </p:txBody>
      </p:sp>
      <p:sp>
        <p:nvSpPr>
          <p:cNvPr id="49" name="Text Box 52">
            <a:extLst>
              <a:ext uri="{FF2B5EF4-FFF2-40B4-BE49-F238E27FC236}">
                <a16:creationId xmlns:a16="http://schemas.microsoft.com/office/drawing/2014/main" id="{FCD7A57B-08E5-9042-A816-5F41877FF307}"/>
              </a:ext>
            </a:extLst>
          </p:cNvPr>
          <p:cNvSpPr txBox="1">
            <a:spLocks noChangeArrowheads="1"/>
          </p:cNvSpPr>
          <p:nvPr/>
        </p:nvSpPr>
        <p:spPr bwMode="auto">
          <a:xfrm>
            <a:off x="5373324" y="4764269"/>
            <a:ext cx="1191352"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100BASE-TX</a:t>
            </a:r>
          </a:p>
        </p:txBody>
      </p:sp>
      <p:sp>
        <p:nvSpPr>
          <p:cNvPr id="50" name="Text Box 53">
            <a:extLst>
              <a:ext uri="{FF2B5EF4-FFF2-40B4-BE49-F238E27FC236}">
                <a16:creationId xmlns:a16="http://schemas.microsoft.com/office/drawing/2014/main" id="{A227F0AF-4662-F24A-9653-0AADE99EDC92}"/>
              </a:ext>
            </a:extLst>
          </p:cNvPr>
          <p:cNvSpPr txBox="1">
            <a:spLocks noChangeArrowheads="1"/>
          </p:cNvSpPr>
          <p:nvPr/>
        </p:nvSpPr>
        <p:spPr bwMode="auto">
          <a:xfrm>
            <a:off x="5384436" y="5124632"/>
            <a:ext cx="1189749"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100BASE-T4</a:t>
            </a:r>
          </a:p>
        </p:txBody>
      </p:sp>
      <p:sp>
        <p:nvSpPr>
          <p:cNvPr id="51" name="Text Box 54">
            <a:extLst>
              <a:ext uri="{FF2B5EF4-FFF2-40B4-BE49-F238E27FC236}">
                <a16:creationId xmlns:a16="http://schemas.microsoft.com/office/drawing/2014/main" id="{57422924-DBD0-594C-8374-4E4F54D3304B}"/>
              </a:ext>
            </a:extLst>
          </p:cNvPr>
          <p:cNvSpPr txBox="1">
            <a:spLocks noChangeArrowheads="1"/>
          </p:cNvSpPr>
          <p:nvPr/>
        </p:nvSpPr>
        <p:spPr bwMode="auto">
          <a:xfrm>
            <a:off x="8056199" y="4759507"/>
            <a:ext cx="118654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100BASE-FX</a:t>
            </a:r>
          </a:p>
        </p:txBody>
      </p:sp>
      <p:sp>
        <p:nvSpPr>
          <p:cNvPr id="52" name="Freeform 55">
            <a:extLst>
              <a:ext uri="{FF2B5EF4-FFF2-40B4-BE49-F238E27FC236}">
                <a16:creationId xmlns:a16="http://schemas.microsoft.com/office/drawing/2014/main" id="{53523A51-905B-3D41-9BAA-9981C632BCA4}"/>
              </a:ext>
            </a:extLst>
          </p:cNvPr>
          <p:cNvSpPr>
            <a:spLocks/>
          </p:cNvSpPr>
          <p:nvPr/>
        </p:nvSpPr>
        <p:spPr bwMode="auto">
          <a:xfrm>
            <a:off x="3862024" y="4654732"/>
            <a:ext cx="1393825" cy="611187"/>
          </a:xfrm>
          <a:custGeom>
            <a:avLst/>
            <a:gdLst>
              <a:gd name="T0" fmla="*/ 0 w 878"/>
              <a:gd name="T1" fmla="*/ 2147483647 h 385"/>
              <a:gd name="T2" fmla="*/ 2147483647 w 878"/>
              <a:gd name="T3" fmla="*/ 0 h 385"/>
              <a:gd name="T4" fmla="*/ 0 60000 65536"/>
              <a:gd name="T5" fmla="*/ 0 60000 65536"/>
            </a:gdLst>
            <a:ahLst/>
            <a:cxnLst>
              <a:cxn ang="T4">
                <a:pos x="T0" y="T1"/>
              </a:cxn>
              <a:cxn ang="T5">
                <a:pos x="T2" y="T3"/>
              </a:cxn>
            </a:cxnLst>
            <a:rect l="0" t="0" r="r" b="b"/>
            <a:pathLst>
              <a:path w="878" h="385">
                <a:moveTo>
                  <a:pt x="0" y="385"/>
                </a:moveTo>
                <a:lnTo>
                  <a:pt x="878" y="0"/>
                </a:lnTo>
              </a:path>
            </a:pathLst>
          </a:custGeom>
          <a:noFill/>
          <a:ln w="9525" cap="flat">
            <a:solidFill>
              <a:srgbClr val="000000"/>
            </a:solidFill>
            <a:prstDash val="dash"/>
            <a:round/>
            <a:headEnd type="none" w="med" len="med"/>
            <a:tailEnd type="non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Text Box 56">
            <a:extLst>
              <a:ext uri="{FF2B5EF4-FFF2-40B4-BE49-F238E27FC236}">
                <a16:creationId xmlns:a16="http://schemas.microsoft.com/office/drawing/2014/main" id="{1DE6B70E-6097-F84E-9788-C59914DB1358}"/>
              </a:ext>
            </a:extLst>
          </p:cNvPr>
          <p:cNvSpPr txBox="1">
            <a:spLocks noChangeArrowheads="1"/>
          </p:cNvSpPr>
          <p:nvPr/>
        </p:nvSpPr>
        <p:spPr bwMode="auto">
          <a:xfrm>
            <a:off x="6716349" y="4757919"/>
            <a:ext cx="1189749"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100BASE-T2</a:t>
            </a:r>
          </a:p>
        </p:txBody>
      </p:sp>
      <p:sp>
        <p:nvSpPr>
          <p:cNvPr id="54" name="Text Box 57">
            <a:extLst>
              <a:ext uri="{FF2B5EF4-FFF2-40B4-BE49-F238E27FC236}">
                <a16:creationId xmlns:a16="http://schemas.microsoft.com/office/drawing/2014/main" id="{B1DB8DC7-324F-CF44-874C-A25415747A8D}"/>
              </a:ext>
            </a:extLst>
          </p:cNvPr>
          <p:cNvSpPr txBox="1">
            <a:spLocks noChangeArrowheads="1"/>
          </p:cNvSpPr>
          <p:nvPr/>
        </p:nvSpPr>
        <p:spPr bwMode="auto">
          <a:xfrm>
            <a:off x="6698886" y="5118282"/>
            <a:ext cx="118654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100BASE-SX</a:t>
            </a:r>
          </a:p>
        </p:txBody>
      </p:sp>
      <p:sp>
        <p:nvSpPr>
          <p:cNvPr id="55" name="Text Box 58">
            <a:extLst>
              <a:ext uri="{FF2B5EF4-FFF2-40B4-BE49-F238E27FC236}">
                <a16:creationId xmlns:a16="http://schemas.microsoft.com/office/drawing/2014/main" id="{E95A44E5-EB2A-9946-80C0-81A38CBC2A3A}"/>
              </a:ext>
            </a:extLst>
          </p:cNvPr>
          <p:cNvSpPr txBox="1">
            <a:spLocks noChangeArrowheads="1"/>
          </p:cNvSpPr>
          <p:nvPr/>
        </p:nvSpPr>
        <p:spPr bwMode="auto">
          <a:xfrm>
            <a:off x="8062549" y="5113519"/>
            <a:ext cx="1204176"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100BASE-BX</a:t>
            </a:r>
          </a:p>
        </p:txBody>
      </p:sp>
      <p:grpSp>
        <p:nvGrpSpPr>
          <p:cNvPr id="56" name="Group 67">
            <a:extLst>
              <a:ext uri="{FF2B5EF4-FFF2-40B4-BE49-F238E27FC236}">
                <a16:creationId xmlns:a16="http://schemas.microsoft.com/office/drawing/2014/main" id="{BD6F53D7-9BED-1E4A-8353-2414F7E4B271}"/>
              </a:ext>
            </a:extLst>
          </p:cNvPr>
          <p:cNvGrpSpPr>
            <a:grpSpLocks/>
          </p:cNvGrpSpPr>
          <p:nvPr/>
        </p:nvGrpSpPr>
        <p:grpSpPr bwMode="auto">
          <a:xfrm>
            <a:off x="6656025" y="4713470"/>
            <a:ext cx="2798763" cy="1595438"/>
            <a:chOff x="3579" y="2988"/>
            <a:chExt cx="1763" cy="1005"/>
          </a:xfrm>
        </p:grpSpPr>
        <p:sp>
          <p:nvSpPr>
            <p:cNvPr id="57" name="Freeform 59">
              <a:extLst>
                <a:ext uri="{FF2B5EF4-FFF2-40B4-BE49-F238E27FC236}">
                  <a16:creationId xmlns:a16="http://schemas.microsoft.com/office/drawing/2014/main" id="{C50E32B5-3D8B-8548-B34B-8E5B3A3E59B1}"/>
                </a:ext>
              </a:extLst>
            </p:cNvPr>
            <p:cNvSpPr>
              <a:spLocks/>
            </p:cNvSpPr>
            <p:nvPr/>
          </p:nvSpPr>
          <p:spPr bwMode="auto">
            <a:xfrm>
              <a:off x="3579" y="2988"/>
              <a:ext cx="1709" cy="489"/>
            </a:xfrm>
            <a:custGeom>
              <a:avLst/>
              <a:gdLst>
                <a:gd name="T0" fmla="*/ 842 w 1709"/>
                <a:gd name="T1" fmla="*/ 0 h 489"/>
                <a:gd name="T2" fmla="*/ 843 w 1709"/>
                <a:gd name="T3" fmla="*/ 239 h 489"/>
                <a:gd name="T4" fmla="*/ 5 w 1709"/>
                <a:gd name="T5" fmla="*/ 239 h 489"/>
                <a:gd name="T6" fmla="*/ 0 w 1709"/>
                <a:gd name="T7" fmla="*/ 489 h 489"/>
                <a:gd name="T8" fmla="*/ 1709 w 1709"/>
                <a:gd name="T9" fmla="*/ 489 h 489"/>
                <a:gd name="T10" fmla="*/ 1704 w 1709"/>
                <a:gd name="T11" fmla="*/ 0 h 489"/>
                <a:gd name="T12" fmla="*/ 842 w 1709"/>
                <a:gd name="T13" fmla="*/ 0 h 4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09" h="489">
                  <a:moveTo>
                    <a:pt x="842" y="0"/>
                  </a:moveTo>
                  <a:lnTo>
                    <a:pt x="843" y="239"/>
                  </a:lnTo>
                  <a:lnTo>
                    <a:pt x="5" y="239"/>
                  </a:lnTo>
                  <a:lnTo>
                    <a:pt x="0" y="489"/>
                  </a:lnTo>
                  <a:lnTo>
                    <a:pt x="1709" y="489"/>
                  </a:lnTo>
                  <a:cubicBezTo>
                    <a:pt x="1707" y="330"/>
                    <a:pt x="1706" y="159"/>
                    <a:pt x="1704" y="0"/>
                  </a:cubicBezTo>
                  <a:lnTo>
                    <a:pt x="842" y="0"/>
                  </a:lnTo>
                  <a:close/>
                </a:path>
              </a:pathLst>
            </a:custGeom>
            <a:noFill/>
            <a:ln w="19050"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 name="Line 60">
              <a:extLst>
                <a:ext uri="{FF2B5EF4-FFF2-40B4-BE49-F238E27FC236}">
                  <a16:creationId xmlns:a16="http://schemas.microsoft.com/office/drawing/2014/main" id="{E7F465C2-97A3-0345-9A24-E2CE0791DB8A}"/>
                </a:ext>
              </a:extLst>
            </p:cNvPr>
            <p:cNvSpPr>
              <a:spLocks noChangeShapeType="1"/>
            </p:cNvSpPr>
            <p:nvPr/>
          </p:nvSpPr>
          <p:spPr bwMode="auto">
            <a:xfrm>
              <a:off x="4410" y="3494"/>
              <a:ext cx="227" cy="291"/>
            </a:xfrm>
            <a:prstGeom prst="line">
              <a:avLst/>
            </a:prstGeom>
            <a:noFill/>
            <a:ln w="2857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9" name="Text Box 61">
              <a:extLst>
                <a:ext uri="{FF2B5EF4-FFF2-40B4-BE49-F238E27FC236}">
                  <a16:creationId xmlns:a16="http://schemas.microsoft.com/office/drawing/2014/main" id="{202ECB0D-50EC-5C4A-BADA-C0CCB4364436}"/>
                </a:ext>
              </a:extLst>
            </p:cNvPr>
            <p:cNvSpPr txBox="1">
              <a:spLocks noChangeArrowheads="1"/>
            </p:cNvSpPr>
            <p:nvPr/>
          </p:nvSpPr>
          <p:spPr bwMode="auto">
            <a:xfrm>
              <a:off x="4003" y="3741"/>
              <a:ext cx="133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fiber physical layer</a:t>
              </a:r>
            </a:p>
          </p:txBody>
        </p:sp>
      </p:grpSp>
      <p:grpSp>
        <p:nvGrpSpPr>
          <p:cNvPr id="60" name="Group 66">
            <a:extLst>
              <a:ext uri="{FF2B5EF4-FFF2-40B4-BE49-F238E27FC236}">
                <a16:creationId xmlns:a16="http://schemas.microsoft.com/office/drawing/2014/main" id="{029E73D2-C030-8048-9731-A8014A0F5B04}"/>
              </a:ext>
            </a:extLst>
          </p:cNvPr>
          <p:cNvGrpSpPr>
            <a:grpSpLocks/>
          </p:cNvGrpSpPr>
          <p:nvPr/>
        </p:nvGrpSpPr>
        <p:grpSpPr bwMode="auto">
          <a:xfrm>
            <a:off x="2907936" y="4703945"/>
            <a:ext cx="5059363" cy="1628776"/>
            <a:chOff x="1218" y="2982"/>
            <a:chExt cx="3187" cy="1026"/>
          </a:xfrm>
        </p:grpSpPr>
        <p:sp>
          <p:nvSpPr>
            <p:cNvPr id="61" name="Freeform 62">
              <a:extLst>
                <a:ext uri="{FF2B5EF4-FFF2-40B4-BE49-F238E27FC236}">
                  <a16:creationId xmlns:a16="http://schemas.microsoft.com/office/drawing/2014/main" id="{474C8A2E-BC6B-7A45-B113-AFB541E56880}"/>
                </a:ext>
              </a:extLst>
            </p:cNvPr>
            <p:cNvSpPr>
              <a:spLocks/>
            </p:cNvSpPr>
            <p:nvPr/>
          </p:nvSpPr>
          <p:spPr bwMode="auto">
            <a:xfrm>
              <a:off x="2741" y="2982"/>
              <a:ext cx="1664" cy="495"/>
            </a:xfrm>
            <a:custGeom>
              <a:avLst/>
              <a:gdLst>
                <a:gd name="T0" fmla="*/ 1664 w 1664"/>
                <a:gd name="T1" fmla="*/ 0 h 495"/>
                <a:gd name="T2" fmla="*/ 1652 w 1664"/>
                <a:gd name="T3" fmla="*/ 233 h 495"/>
                <a:gd name="T4" fmla="*/ 820 w 1664"/>
                <a:gd name="T5" fmla="*/ 233 h 495"/>
                <a:gd name="T6" fmla="*/ 814 w 1664"/>
                <a:gd name="T7" fmla="*/ 495 h 495"/>
                <a:gd name="T8" fmla="*/ 0 w 1664"/>
                <a:gd name="T9" fmla="*/ 495 h 495"/>
                <a:gd name="T10" fmla="*/ 0 w 1664"/>
                <a:gd name="T11" fmla="*/ 0 h 495"/>
                <a:gd name="T12" fmla="*/ 1664 w 1664"/>
                <a:gd name="T13" fmla="*/ 0 h 4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4" h="495">
                  <a:moveTo>
                    <a:pt x="1664" y="0"/>
                  </a:moveTo>
                  <a:lnTo>
                    <a:pt x="1652" y="233"/>
                  </a:lnTo>
                  <a:lnTo>
                    <a:pt x="820" y="233"/>
                  </a:lnTo>
                  <a:lnTo>
                    <a:pt x="814" y="495"/>
                  </a:lnTo>
                  <a:lnTo>
                    <a:pt x="0" y="495"/>
                  </a:lnTo>
                  <a:lnTo>
                    <a:pt x="0" y="0"/>
                  </a:lnTo>
                  <a:lnTo>
                    <a:pt x="1664" y="0"/>
                  </a:lnTo>
                  <a:close/>
                </a:path>
              </a:pathLst>
            </a:custGeom>
            <a:noFill/>
            <a:ln w="28575" cap="flat" cmpd="sng">
              <a:solidFill>
                <a:srgbClr val="3333CC"/>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2" name="Line 63">
              <a:extLst>
                <a:ext uri="{FF2B5EF4-FFF2-40B4-BE49-F238E27FC236}">
                  <a16:creationId xmlns:a16="http://schemas.microsoft.com/office/drawing/2014/main" id="{B16CB47D-76E2-3F42-AC2D-72C1962B8128}"/>
                </a:ext>
              </a:extLst>
            </p:cNvPr>
            <p:cNvSpPr>
              <a:spLocks noChangeShapeType="1"/>
            </p:cNvSpPr>
            <p:nvPr/>
          </p:nvSpPr>
          <p:spPr bwMode="auto">
            <a:xfrm flipH="1">
              <a:off x="2929" y="3503"/>
              <a:ext cx="227" cy="291"/>
            </a:xfrm>
            <a:prstGeom prst="line">
              <a:avLst/>
            </a:prstGeom>
            <a:noFill/>
            <a:ln w="28575">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3" name="Text Box 65">
              <a:extLst>
                <a:ext uri="{FF2B5EF4-FFF2-40B4-BE49-F238E27FC236}">
                  <a16:creationId xmlns:a16="http://schemas.microsoft.com/office/drawing/2014/main" id="{9BA08050-1D02-1F4A-93AC-F727FE13EA53}"/>
                </a:ext>
              </a:extLst>
            </p:cNvPr>
            <p:cNvSpPr txBox="1">
              <a:spLocks noChangeArrowheads="1"/>
            </p:cNvSpPr>
            <p:nvPr/>
          </p:nvSpPr>
          <p:spPr bwMode="auto">
            <a:xfrm>
              <a:off x="1218" y="3756"/>
              <a:ext cx="2453"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Calibri" panose="020F0502020204030204"/>
                  <a:ea typeface="ＭＳ Ｐゴシック" charset="0"/>
                  <a:cs typeface="Arial" charset="0"/>
                </a:rPr>
                <a:t>copper (twister pair) physical layer</a:t>
              </a:r>
            </a:p>
          </p:txBody>
        </p:sp>
      </p:grpSp>
      <p:sp>
        <p:nvSpPr>
          <p:cNvPr id="65" name="Rectangle 3">
            <a:extLst>
              <a:ext uri="{FF2B5EF4-FFF2-40B4-BE49-F238E27FC236}">
                <a16:creationId xmlns:a16="http://schemas.microsoft.com/office/drawing/2014/main" id="{B6913DDC-83CD-0F43-A24D-5DAA204FD509}"/>
              </a:ext>
            </a:extLst>
          </p:cNvPr>
          <p:cNvSpPr txBox="1">
            <a:spLocks noChangeArrowheads="1"/>
          </p:cNvSpPr>
          <p:nvPr/>
        </p:nvSpPr>
        <p:spPr bwMode="auto">
          <a:xfrm>
            <a:off x="438150" y="1611604"/>
            <a:ext cx="11684400" cy="1594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32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many</a:t>
            </a:r>
            <a:r>
              <a:rPr kumimoji="0" lang="en-US" sz="32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Ethernet standards</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common MAC protocol and frame format</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speeds: 2 Mbps, ... 100 Mbps, 1Gbps, 10 Gbps, 40 Gbps, 80 Gbps</a:t>
            </a:r>
          </a:p>
          <a:p>
            <a:pPr marL="0" marR="0" lvl="0" indent="0" algn="l" defTabSz="914400" rtl="0" eaLnBrk="0" fontAlgn="base" latinLnBrk="0" hangingPunct="0">
              <a:lnSpc>
                <a:spcPct val="90000"/>
              </a:lnSpc>
              <a:spcBef>
                <a:spcPct val="20000"/>
              </a:spcBef>
              <a:spcAft>
                <a:spcPct val="0"/>
              </a:spcAft>
              <a:buClr>
                <a:srgbClr val="000099"/>
              </a:buClr>
              <a:buSzPct val="100000"/>
              <a:buFont typeface="Wingdings" charset="2"/>
              <a:buNone/>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Tree>
    <p:extLst>
      <p:ext uri="{BB962C8B-B14F-4D97-AF65-F5344CB8AC3E}">
        <p14:creationId xmlns:p14="http://schemas.microsoft.com/office/powerpoint/2010/main" val="4244081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1500"/>
                                  </p:stCondLst>
                                  <p:childTnLst>
                                    <p:set>
                                      <p:cBhvr>
                                        <p:cTn id="9" dur="1" fill="hold">
                                          <p:stCondLst>
                                            <p:cond delay="0"/>
                                          </p:stCondLst>
                                        </p:cTn>
                                        <p:tgtEl>
                                          <p:spTgt spid="56"/>
                                        </p:tgtEl>
                                        <p:attrNameLst>
                                          <p:attrName>style.visibility</p:attrName>
                                        </p:attrNameLst>
                                      </p:cBhvr>
                                      <p:to>
                                        <p:strVal val="visible"/>
                                      </p:to>
                                    </p:set>
                                  </p:childTnLst>
                                </p:cTn>
                              </p:par>
                              <p:par>
                                <p:cTn id="10" presetID="9"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9600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switch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Rectangle 3">
            <a:extLst>
              <a:ext uri="{FF2B5EF4-FFF2-40B4-BE49-F238E27FC236}">
                <a16:creationId xmlns:a16="http://schemas.microsoft.com/office/drawing/2014/main" id="{58132559-8058-8A4C-B10B-2116E2272F90}"/>
              </a:ext>
            </a:extLst>
          </p:cNvPr>
          <p:cNvSpPr txBox="1">
            <a:spLocks noChangeArrowheads="1"/>
          </p:cNvSpPr>
          <p:nvPr/>
        </p:nvSpPr>
        <p:spPr>
          <a:xfrm>
            <a:off x="846268" y="1386357"/>
            <a:ext cx="10756119" cy="49095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 is a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link-layer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device: takes an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active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role</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store, forward Ethernet (or other type of) frames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examine incoming frame’s MAC address, </a:t>
            </a: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selectively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to one-or-more outgoing links when frame is to be forwarded on segment, uses CSMA/CD to access segment</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transparent: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unaware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of presence of switches</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plug-and-play, self-learning</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do not need to be configured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20574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3">
                                            <p:txEl>
                                              <p:pRg st="3" end="3"/>
                                            </p:txEl>
                                          </p:spTgt>
                                        </p:tgtEl>
                                        <p:attrNameLst>
                                          <p:attrName>style.visibility</p:attrName>
                                        </p:attrNameLst>
                                      </p:cBhvr>
                                      <p:to>
                                        <p:strVal val="visible"/>
                                      </p:to>
                                    </p:set>
                                    <p:animEffect transition="in" filter="dissolve">
                                      <p:cBhvr>
                                        <p:cTn id="7" dur="500"/>
                                        <p:tgtEl>
                                          <p:spTgt spid="3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xEl>
                                              <p:pRg st="4" end="4"/>
                                            </p:txEl>
                                          </p:spTgt>
                                        </p:tgtEl>
                                        <p:attrNameLst>
                                          <p:attrName>style.visibility</p:attrName>
                                        </p:attrNameLst>
                                      </p:cBhvr>
                                      <p:to>
                                        <p:strVal val="visible"/>
                                      </p:to>
                                    </p:set>
                                    <p:animEffect transition="in" filter="dissolve">
                                      <p:cBhvr>
                                        <p:cTn id="12" dur="500"/>
                                        <p:tgtEl>
                                          <p:spTgt spid="33">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33">
                                            <p:txEl>
                                              <p:pRg st="5" end="5"/>
                                            </p:txEl>
                                          </p:spTgt>
                                        </p:tgtEl>
                                        <p:attrNameLst>
                                          <p:attrName>style.visibility</p:attrName>
                                        </p:attrNameLst>
                                      </p:cBhvr>
                                      <p:to>
                                        <p:strVal val="visible"/>
                                      </p:to>
                                    </p:set>
                                    <p:animEffect transition="in" filter="dissolve">
                                      <p:cBhvr>
                                        <p:cTn id="15" dur="500"/>
                                        <p:tgtEl>
                                          <p:spTgt spid="3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50"/>
            <a:ext cx="6723621" cy="1489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4175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Left-Right Arrow 133">
            <a:extLst>
              <a:ext uri="{FF2B5EF4-FFF2-40B4-BE49-F238E27FC236}">
                <a16:creationId xmlns:a16="http://schemas.microsoft.com/office/drawing/2014/main" id="{8716E4D4-5340-A04D-84B1-535BF0345A0D}"/>
              </a:ext>
            </a:extLst>
          </p:cNvPr>
          <p:cNvSpPr/>
          <p:nvPr/>
        </p:nvSpPr>
        <p:spPr>
          <a:xfrm rot="9282253">
            <a:off x="8060403" y="3378664"/>
            <a:ext cx="1986794" cy="199277"/>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92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dissolve">
                                      <p:cBhvr>
                                        <p:cTn id="7" dur="500"/>
                                        <p:tgtEl>
                                          <p:spTgt spid="13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dissolve">
                                      <p:cBhvr>
                                        <p:cTn id="11" dur="500"/>
                                        <p:tgtEl>
                                          <p:spTgt spid="13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Effect transition="in" filter="dissolve">
                                      <p:cBhvr>
                                        <p:cTn id="1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130" grpId="0" animBg="1"/>
      <p:bldP spid="13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49"/>
            <a:ext cx="6723621" cy="175057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but A-to-A’ and C to A’ can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not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happen simultaneously </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3249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Down Arrow 2">
            <a:extLst>
              <a:ext uri="{FF2B5EF4-FFF2-40B4-BE49-F238E27FC236}">
                <a16:creationId xmlns:a16="http://schemas.microsoft.com/office/drawing/2014/main" id="{9A3E0939-38DE-0C45-ACDE-CA1F0EECF0D8}"/>
              </a:ext>
            </a:extLst>
          </p:cNvPr>
          <p:cNvSpPr/>
          <p:nvPr/>
        </p:nvSpPr>
        <p:spPr>
          <a:xfrm>
            <a:off x="9120852" y="3472405"/>
            <a:ext cx="185194" cy="752354"/>
          </a:xfrm>
          <a:prstGeom prst="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6" name="Straight Connector 5">
            <a:extLst>
              <a:ext uri="{FF2B5EF4-FFF2-40B4-BE49-F238E27FC236}">
                <a16:creationId xmlns:a16="http://schemas.microsoft.com/office/drawing/2014/main" id="{113D7BA5-ACC3-8B47-832A-E18396A3E89E}"/>
              </a:ext>
            </a:extLst>
          </p:cNvPr>
          <p:cNvCxnSpPr>
            <a:cxnSpLocks/>
          </p:cNvCxnSpPr>
          <p:nvPr/>
        </p:nvCxnSpPr>
        <p:spPr>
          <a:xfrm>
            <a:off x="9178725" y="3487837"/>
            <a:ext cx="717630" cy="366532"/>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drawing&#10;&#10;Description automatically generated">
            <a:extLst>
              <a:ext uri="{FF2B5EF4-FFF2-40B4-BE49-F238E27FC236}">
                <a16:creationId xmlns:a16="http://schemas.microsoft.com/office/drawing/2014/main" id="{7F559CCE-5086-9E49-8C51-74974885AF5D}"/>
              </a:ext>
            </a:extLst>
          </p:cNvPr>
          <p:cNvPicPr>
            <a:picLocks noChangeAspect="1"/>
          </p:cNvPicPr>
          <p:nvPr/>
        </p:nvPicPr>
        <p:blipFill>
          <a:blip r:embed="rId5">
            <a:alphaModFix amt="81000"/>
          </a:blip>
          <a:stretch>
            <a:fillRect/>
          </a:stretch>
        </p:blipFill>
        <p:spPr>
          <a:xfrm>
            <a:off x="8310621" y="2697717"/>
            <a:ext cx="1577693" cy="1699054"/>
          </a:xfrm>
          <a:prstGeom prst="rect">
            <a:avLst/>
          </a:prstGeom>
          <a:effectLst/>
        </p:spPr>
      </p:pic>
    </p:spTree>
    <p:extLst>
      <p:ext uri="{BB962C8B-B14F-4D97-AF65-F5344CB8AC3E}">
        <p14:creationId xmlns:p14="http://schemas.microsoft.com/office/powerpoint/2010/main" val="2235807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forwarding table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3" name="Rectangle 3">
            <a:extLst>
              <a:ext uri="{FF2B5EF4-FFF2-40B4-BE49-F238E27FC236}">
                <a16:creationId xmlns:a16="http://schemas.microsoft.com/office/drawing/2014/main" id="{3272ACEF-9C84-214A-B643-3A7A1976A772}"/>
              </a:ext>
            </a:extLst>
          </p:cNvPr>
          <p:cNvSpPr txBox="1">
            <a:spLocks noChangeArrowheads="1"/>
          </p:cNvSpPr>
          <p:nvPr/>
        </p:nvSpPr>
        <p:spPr>
          <a:xfrm>
            <a:off x="789457" y="1563480"/>
            <a:ext cx="6960458" cy="13745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ts val="3000"/>
              </a:lnSpc>
              <a:spcBef>
                <a:spcPts val="1000"/>
              </a:spcBef>
              <a:spcAft>
                <a:spcPts val="0"/>
              </a:spcAft>
              <a:buClr>
                <a:srgbClr val="0000A3"/>
              </a:buClr>
              <a:buSzTx/>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does switch know A’ reachable via interface 4, B’ reachable via interface 5?</a:t>
            </a:r>
          </a:p>
        </p:txBody>
      </p:sp>
      <p:sp>
        <p:nvSpPr>
          <p:cNvPr id="54" name="Rectangle 3">
            <a:extLst>
              <a:ext uri="{FF2B5EF4-FFF2-40B4-BE49-F238E27FC236}">
                <a16:creationId xmlns:a16="http://schemas.microsoft.com/office/drawing/2014/main" id="{A82580A7-8BF6-A34C-A06F-64205B1C4DAA}"/>
              </a:ext>
            </a:extLst>
          </p:cNvPr>
          <p:cNvSpPr txBox="1">
            <a:spLocks noChangeArrowheads="1"/>
          </p:cNvSpPr>
          <p:nvPr/>
        </p:nvSpPr>
        <p:spPr bwMode="auto">
          <a:xfrm>
            <a:off x="1152393" y="2506650"/>
            <a:ext cx="5892981" cy="21320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ts val="3000"/>
              </a:lnSpc>
              <a:spcBef>
                <a:spcPct val="20000"/>
              </a:spcBef>
              <a:spcAft>
                <a:spcPct val="0"/>
              </a:spcAft>
              <a:buClr>
                <a:srgbClr val="000099"/>
              </a:buClr>
              <a:buSzPct val="100000"/>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switch has a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switch table,</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entry:</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(MAC address of host, interface to reach host, time stamp)</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looks like a routing table!</a:t>
            </a:r>
          </a:p>
        </p:txBody>
      </p:sp>
      <p:sp>
        <p:nvSpPr>
          <p:cNvPr id="55" name="Rectangle 3">
            <a:extLst>
              <a:ext uri="{FF2B5EF4-FFF2-40B4-BE49-F238E27FC236}">
                <a16:creationId xmlns:a16="http://schemas.microsoft.com/office/drawing/2014/main" id="{B5C1B845-8A4E-8643-95FE-E6C348037A84}"/>
              </a:ext>
            </a:extLst>
          </p:cNvPr>
          <p:cNvSpPr txBox="1">
            <a:spLocks noChangeArrowheads="1"/>
          </p:cNvSpPr>
          <p:nvPr/>
        </p:nvSpPr>
        <p:spPr bwMode="auto">
          <a:xfrm>
            <a:off x="719530" y="4863228"/>
            <a:ext cx="6100996" cy="16874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461963" marR="0" lvl="0" indent="-403225" algn="l" defTabSz="914400" rtl="0" eaLnBrk="0" fontAlgn="base" latinLnBrk="0" hangingPunct="0">
              <a:lnSpc>
                <a:spcPct val="90000"/>
              </a:lnSpc>
              <a:spcBef>
                <a:spcPct val="20000"/>
              </a:spcBef>
              <a:spcAft>
                <a:spcPct val="0"/>
              </a:spcAft>
              <a:buClr>
                <a:srgbClr val="000099"/>
              </a:buClr>
              <a:buSzPct val="65000"/>
              <a:buFont typeface="Wingdings" charset="0"/>
              <a:buNone/>
              <a:tabLst/>
              <a:defRPr/>
            </a:pPr>
            <a:r>
              <a:rPr kumimoji="0" lang="en-US" sz="32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32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are entries created, maintained in switch table? </a:t>
            </a:r>
            <a:endPar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806450"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something like a routing protocol?</a:t>
            </a:r>
          </a:p>
        </p:txBody>
      </p:sp>
    </p:spTree>
    <p:extLst>
      <p:ext uri="{BB962C8B-B14F-4D97-AF65-F5344CB8AC3E}">
        <p14:creationId xmlns:p14="http://schemas.microsoft.com/office/powerpoint/2010/main" val="220783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self-learning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6" name="Rectangle 3">
            <a:extLst>
              <a:ext uri="{FF2B5EF4-FFF2-40B4-BE49-F238E27FC236}">
                <a16:creationId xmlns:a16="http://schemas.microsoft.com/office/drawing/2014/main" id="{85F01849-AEE6-3441-878F-12EDB7FD0A7C}"/>
              </a:ext>
            </a:extLst>
          </p:cNvPr>
          <p:cNvSpPr txBox="1">
            <a:spLocks noChangeArrowheads="1"/>
          </p:cNvSpPr>
          <p:nvPr/>
        </p:nvSpPr>
        <p:spPr>
          <a:xfrm>
            <a:off x="976536" y="1261672"/>
            <a:ext cx="5123322" cy="49560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marR="0" lvl="0" indent="-23177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learns</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which hosts can be reached through which interfaces</a:t>
            </a:r>
          </a:p>
        </p:txBody>
      </p:sp>
      <p:grpSp>
        <p:nvGrpSpPr>
          <p:cNvPr id="87" name="Group 36">
            <a:extLst>
              <a:ext uri="{FF2B5EF4-FFF2-40B4-BE49-F238E27FC236}">
                <a16:creationId xmlns:a16="http://schemas.microsoft.com/office/drawing/2014/main" id="{DAA48F12-6533-5E49-BC8C-E6111336043F}"/>
              </a:ext>
            </a:extLst>
          </p:cNvPr>
          <p:cNvGrpSpPr>
            <a:grpSpLocks/>
          </p:cNvGrpSpPr>
          <p:nvPr/>
        </p:nvGrpSpPr>
        <p:grpSpPr bwMode="auto">
          <a:xfrm>
            <a:off x="9401904" y="1700213"/>
            <a:ext cx="1428750" cy="369887"/>
            <a:chOff x="1750" y="3514"/>
            <a:chExt cx="900" cy="233"/>
          </a:xfrm>
        </p:grpSpPr>
        <p:sp>
          <p:nvSpPr>
            <p:cNvPr id="90" name="Rectangle 32">
              <a:extLst>
                <a:ext uri="{FF2B5EF4-FFF2-40B4-BE49-F238E27FC236}">
                  <a16:creationId xmlns:a16="http://schemas.microsoft.com/office/drawing/2014/main" id="{D78A7103-7C7E-4148-ADEE-247272ED7AB7}"/>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4" name="Text Box 33">
              <a:extLst>
                <a:ext uri="{FF2B5EF4-FFF2-40B4-BE49-F238E27FC236}">
                  <a16:creationId xmlns:a16="http://schemas.microsoft.com/office/drawing/2014/main" id="{DFB7B335-ED11-BB47-948B-912AABEB9A0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1" name="Line 34">
              <a:extLst>
                <a:ext uri="{FF2B5EF4-FFF2-40B4-BE49-F238E27FC236}">
                  <a16:creationId xmlns:a16="http://schemas.microsoft.com/office/drawing/2014/main" id="{5AD7E61E-1B4F-9F40-849C-B58555EB703B}"/>
                </a:ext>
              </a:extLst>
            </p:cNvPr>
            <p:cNvSpPr>
              <a:spLocks noChangeShapeType="1"/>
            </p:cNvSpPr>
            <p:nvPr/>
          </p:nvSpPr>
          <p:spPr bwMode="auto">
            <a:xfrm>
              <a:off x="1936" y="354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4" name="Line 35">
              <a:extLst>
                <a:ext uri="{FF2B5EF4-FFF2-40B4-BE49-F238E27FC236}">
                  <a16:creationId xmlns:a16="http://schemas.microsoft.com/office/drawing/2014/main" id="{9BB2E148-C440-834C-AD0F-790E8F10D633}"/>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2" name="Group 41">
            <a:extLst>
              <a:ext uri="{FF2B5EF4-FFF2-40B4-BE49-F238E27FC236}">
                <a16:creationId xmlns:a16="http://schemas.microsoft.com/office/drawing/2014/main" id="{3C28E805-471B-E04D-97A8-9A5E40DFB23E}"/>
              </a:ext>
            </a:extLst>
          </p:cNvPr>
          <p:cNvGrpSpPr>
            <a:grpSpLocks/>
          </p:cNvGrpSpPr>
          <p:nvPr/>
        </p:nvGrpSpPr>
        <p:grpSpPr bwMode="auto">
          <a:xfrm>
            <a:off x="9617804" y="1001713"/>
            <a:ext cx="1450975" cy="714375"/>
            <a:chOff x="4406" y="331"/>
            <a:chExt cx="914" cy="450"/>
          </a:xfrm>
        </p:grpSpPr>
        <p:sp>
          <p:nvSpPr>
            <p:cNvPr id="113" name="Line 37">
              <a:extLst>
                <a:ext uri="{FF2B5EF4-FFF2-40B4-BE49-F238E27FC236}">
                  <a16:creationId xmlns:a16="http://schemas.microsoft.com/office/drawing/2014/main" id="{6AB9F431-37D8-8C42-BF8F-9B4CFEC5C601}"/>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Line 38">
              <a:extLst>
                <a:ext uri="{FF2B5EF4-FFF2-40B4-BE49-F238E27FC236}">
                  <a16:creationId xmlns:a16="http://schemas.microsoft.com/office/drawing/2014/main" id="{01DF6A7E-0C82-EF4D-B658-AFDC6B130756}"/>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Text Box 39">
              <a:extLst>
                <a:ext uri="{FF2B5EF4-FFF2-40B4-BE49-F238E27FC236}">
                  <a16:creationId xmlns:a16="http://schemas.microsoft.com/office/drawing/2014/main" id="{89A8208A-B64D-A649-BF1C-4C74413EA27C}"/>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17" name="Text Box 40">
              <a:extLst>
                <a:ext uri="{FF2B5EF4-FFF2-40B4-BE49-F238E27FC236}">
                  <a16:creationId xmlns:a16="http://schemas.microsoft.com/office/drawing/2014/main" id="{DAE4B472-EC59-3840-A021-8B5DF3B06B15}"/>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36" name="Group 47">
            <a:extLst>
              <a:ext uri="{FF2B5EF4-FFF2-40B4-BE49-F238E27FC236}">
                <a16:creationId xmlns:a16="http://schemas.microsoft.com/office/drawing/2014/main" id="{1B12577C-0191-8E4E-A291-946524830733}"/>
              </a:ext>
            </a:extLst>
          </p:cNvPr>
          <p:cNvGrpSpPr>
            <a:grpSpLocks/>
          </p:cNvGrpSpPr>
          <p:nvPr/>
        </p:nvGrpSpPr>
        <p:grpSpPr bwMode="auto">
          <a:xfrm>
            <a:off x="6859613" y="5161978"/>
            <a:ext cx="3017838" cy="1444625"/>
            <a:chOff x="3441" y="3154"/>
            <a:chExt cx="1901" cy="910"/>
          </a:xfrm>
        </p:grpSpPr>
        <p:sp>
          <p:nvSpPr>
            <p:cNvPr id="137" name="Rectangle 43">
              <a:extLst>
                <a:ext uri="{FF2B5EF4-FFF2-40B4-BE49-F238E27FC236}">
                  <a16:creationId xmlns:a16="http://schemas.microsoft.com/office/drawing/2014/main" id="{CFC4983A-87EB-6F46-ABFC-40F8E7DC672F}"/>
                </a:ext>
              </a:extLst>
            </p:cNvPr>
            <p:cNvSpPr>
              <a:spLocks noChangeArrowheads="1"/>
            </p:cNvSpPr>
            <p:nvPr/>
          </p:nvSpPr>
          <p:spPr bwMode="auto">
            <a:xfrm>
              <a:off x="3449" y="3154"/>
              <a:ext cx="1893" cy="907"/>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38" name="Text Box 42">
              <a:extLst>
                <a:ext uri="{FF2B5EF4-FFF2-40B4-BE49-F238E27FC236}">
                  <a16:creationId xmlns:a16="http://schemas.microsoft.com/office/drawing/2014/main" id="{73B1613F-E0C4-884E-BF3F-ED286CD7912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39" name="Line 44">
              <a:extLst>
                <a:ext uri="{FF2B5EF4-FFF2-40B4-BE49-F238E27FC236}">
                  <a16:creationId xmlns:a16="http://schemas.microsoft.com/office/drawing/2014/main" id="{27310E1A-F7A8-C34F-B4AB-DA69889E7ED2}"/>
                </a:ext>
              </a:extLst>
            </p:cNvPr>
            <p:cNvSpPr>
              <a:spLocks noChangeShapeType="1"/>
            </p:cNvSpPr>
            <p:nvPr/>
          </p:nvSpPr>
          <p:spPr bwMode="auto">
            <a:xfrm>
              <a:off x="4226" y="3154"/>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Line 45">
              <a:extLst>
                <a:ext uri="{FF2B5EF4-FFF2-40B4-BE49-F238E27FC236}">
                  <a16:creationId xmlns:a16="http://schemas.microsoft.com/office/drawing/2014/main" id="{8D5C0673-87EF-E145-991E-580068245AB7}"/>
                </a:ext>
              </a:extLst>
            </p:cNvPr>
            <p:cNvSpPr>
              <a:spLocks noChangeShapeType="1"/>
            </p:cNvSpPr>
            <p:nvPr/>
          </p:nvSpPr>
          <p:spPr bwMode="auto">
            <a:xfrm>
              <a:off x="4963" y="3157"/>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Line 46">
              <a:extLst>
                <a:ext uri="{FF2B5EF4-FFF2-40B4-BE49-F238E27FC236}">
                  <a16:creationId xmlns:a16="http://schemas.microsoft.com/office/drawing/2014/main" id="{25D52884-545E-1443-BF74-A53234D42DD2}"/>
                </a:ext>
              </a:extLst>
            </p:cNvPr>
            <p:cNvSpPr>
              <a:spLocks noChangeShapeType="1"/>
            </p:cNvSpPr>
            <p:nvPr/>
          </p:nvSpPr>
          <p:spPr bwMode="auto">
            <a:xfrm>
              <a:off x="3452" y="3397"/>
              <a:ext cx="1886"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2" name="Text Box 48">
            <a:extLst>
              <a:ext uri="{FF2B5EF4-FFF2-40B4-BE49-F238E27FC236}">
                <a16:creationId xmlns:a16="http://schemas.microsoft.com/office/drawing/2014/main" id="{2C00B571-E4E4-084A-9CDA-551389440F75}"/>
              </a:ext>
            </a:extLst>
          </p:cNvPr>
          <p:cNvSpPr txBox="1">
            <a:spLocks noChangeArrowheads="1"/>
          </p:cNvSpPr>
          <p:nvPr/>
        </p:nvSpPr>
        <p:spPr bwMode="auto">
          <a:xfrm>
            <a:off x="9971998" y="5026261"/>
            <a:ext cx="1724025"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43" name="Group 53">
            <a:extLst>
              <a:ext uri="{FF2B5EF4-FFF2-40B4-BE49-F238E27FC236}">
                <a16:creationId xmlns:a16="http://schemas.microsoft.com/office/drawing/2014/main" id="{D17C6D36-E54D-044E-A019-1162299E8C67}"/>
              </a:ext>
            </a:extLst>
          </p:cNvPr>
          <p:cNvGrpSpPr>
            <a:grpSpLocks/>
          </p:cNvGrpSpPr>
          <p:nvPr/>
        </p:nvGrpSpPr>
        <p:grpSpPr bwMode="auto">
          <a:xfrm>
            <a:off x="7294588" y="5595366"/>
            <a:ext cx="2471738" cy="376237"/>
            <a:chOff x="2376" y="3383"/>
            <a:chExt cx="1557" cy="237"/>
          </a:xfrm>
        </p:grpSpPr>
        <p:sp>
          <p:nvSpPr>
            <p:cNvPr id="144" name="Text Box 49">
              <a:extLst>
                <a:ext uri="{FF2B5EF4-FFF2-40B4-BE49-F238E27FC236}">
                  <a16:creationId xmlns:a16="http://schemas.microsoft.com/office/drawing/2014/main" id="{10AD2303-735E-E141-A4FF-C74D8EE49F44}"/>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45" name="Text Box 50">
              <a:extLst>
                <a:ext uri="{FF2B5EF4-FFF2-40B4-BE49-F238E27FC236}">
                  <a16:creationId xmlns:a16="http://schemas.microsoft.com/office/drawing/2014/main" id="{6F0C2F89-1DDF-4F4A-8300-2FCD7BA38D56}"/>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46" name="Text Box 51">
              <a:extLst>
                <a:ext uri="{FF2B5EF4-FFF2-40B4-BE49-F238E27FC236}">
                  <a16:creationId xmlns:a16="http://schemas.microsoft.com/office/drawing/2014/main" id="{53CB1A69-A5BC-F24D-B6A2-DB129666110D}"/>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147" name="Rectangle 3">
            <a:extLst>
              <a:ext uri="{FF2B5EF4-FFF2-40B4-BE49-F238E27FC236}">
                <a16:creationId xmlns:a16="http://schemas.microsoft.com/office/drawing/2014/main" id="{FBFA79B0-81AC-9341-8AC3-2D621A889701}"/>
              </a:ext>
            </a:extLst>
          </p:cNvPr>
          <p:cNvSpPr txBox="1">
            <a:spLocks noChangeArrowheads="1"/>
          </p:cNvSpPr>
          <p:nvPr/>
        </p:nvSpPr>
        <p:spPr>
          <a:xfrm>
            <a:off x="770121" y="2803034"/>
            <a:ext cx="5123322" cy="141015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switch “learns”  location of sender: incoming LAN segment</a:t>
            </a:r>
          </a:p>
        </p:txBody>
      </p:sp>
      <p:sp>
        <p:nvSpPr>
          <p:cNvPr id="148" name="Rectangle 3">
            <a:extLst>
              <a:ext uri="{FF2B5EF4-FFF2-40B4-BE49-F238E27FC236}">
                <a16:creationId xmlns:a16="http://schemas.microsoft.com/office/drawing/2014/main" id="{F0D7D631-1213-B24D-A84E-319118ACBB6D}"/>
              </a:ext>
            </a:extLst>
          </p:cNvPr>
          <p:cNvSpPr txBox="1">
            <a:spLocks noChangeArrowheads="1"/>
          </p:cNvSpPr>
          <p:nvPr/>
        </p:nvSpPr>
        <p:spPr>
          <a:xfrm>
            <a:off x="783624" y="4101328"/>
            <a:ext cx="5123322" cy="10378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records sender/location pair in switch table</a:t>
            </a:r>
          </a:p>
        </p:txBody>
      </p:sp>
    </p:spTree>
    <p:extLst>
      <p:ext uri="{BB962C8B-B14F-4D97-AF65-F5344CB8AC3E}">
        <p14:creationId xmlns:p14="http://schemas.microsoft.com/office/powerpoint/2010/main" val="190616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dissolve">
                                      <p:cBhvr>
                                        <p:cTn id="7" dur="500"/>
                                        <p:tgtEl>
                                          <p:spTgt spid="87"/>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dissolve">
                                      <p:cBhvr>
                                        <p:cTn id="15" dur="500"/>
                                        <p:tgtEl>
                                          <p:spTgt spid="13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dissolve">
                                      <p:cBhvr>
                                        <p:cTn id="18" dur="500"/>
                                        <p:tgtEl>
                                          <p:spTgt spid="142"/>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12"/>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2.5E-6 1.48148E-6 L -0.1069 0.11481 L -0.1069 0.24329 " pathEditMode="relative" rAng="0" ptsTypes="AAA">
                                      <p:cBhvr>
                                        <p:cTn id="24" dur="2000" fill="hold"/>
                                        <p:tgtEl>
                                          <p:spTgt spid="87"/>
                                        </p:tgtEl>
                                        <p:attrNameLst>
                                          <p:attrName>ppt_x</p:attrName>
                                          <p:attrName>ppt_y</p:attrName>
                                        </p:attrNameLst>
                                      </p:cBhvr>
                                      <p:rCtr x="-5352" y="12153"/>
                                    </p:animMotion>
                                  </p:childTnLst>
                                </p:cTn>
                              </p:par>
                              <p:par>
                                <p:cTn id="25" presetID="9" presetClass="entr" presetSubtype="0" fill="hold" grpId="0" nodeType="withEffect">
                                  <p:stCondLst>
                                    <p:cond delay="0"/>
                                  </p:stCondLst>
                                  <p:childTnLst>
                                    <p:set>
                                      <p:cBhvr>
                                        <p:cTn id="26" dur="1" fill="hold">
                                          <p:stCondLst>
                                            <p:cond delay="0"/>
                                          </p:stCondLst>
                                        </p:cTn>
                                        <p:tgtEl>
                                          <p:spTgt spid="147"/>
                                        </p:tgtEl>
                                        <p:attrNameLst>
                                          <p:attrName>style.visibility</p:attrName>
                                        </p:attrNameLst>
                                      </p:cBhvr>
                                      <p:to>
                                        <p:strVal val="visible"/>
                                      </p:to>
                                    </p:set>
                                    <p:animEffect transition="in" filter="dissolve">
                                      <p:cBhvr>
                                        <p:cTn id="27" dur="500"/>
                                        <p:tgtEl>
                                          <p:spTgt spid="147"/>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dissolve">
                                      <p:cBhvr>
                                        <p:cTn id="32" dur="500"/>
                                        <p:tgtEl>
                                          <p:spTgt spid="143"/>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48"/>
                                        </p:tgtEl>
                                        <p:attrNameLst>
                                          <p:attrName>style.visibility</p:attrName>
                                        </p:attrNameLst>
                                      </p:cBhvr>
                                      <p:to>
                                        <p:strVal val="visible"/>
                                      </p:to>
                                    </p:set>
                                    <p:animEffect transition="in" filter="dissolve">
                                      <p:cBhvr>
                                        <p:cTn id="35"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7" grpId="0"/>
      <p:bldP spid="148"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frame filtering/forwarding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4" name="Rectangle 3">
            <a:extLst>
              <a:ext uri="{FF2B5EF4-FFF2-40B4-BE49-F238E27FC236}">
                <a16:creationId xmlns:a16="http://schemas.microsoft.com/office/drawing/2014/main" id="{9D301D7F-691E-9442-B7E1-16D484F2E6B3}"/>
              </a:ext>
            </a:extLst>
          </p:cNvPr>
          <p:cNvSpPr txBox="1">
            <a:spLocks noChangeArrowheads="1"/>
          </p:cNvSpPr>
          <p:nvPr/>
        </p:nvSpPr>
        <p:spPr>
          <a:xfrm>
            <a:off x="630237" y="1370013"/>
            <a:ext cx="10867219" cy="509587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100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at switch:</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 incoming link, MAC address of sending host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index switch table using MAC destination address</a:t>
            </a:r>
            <a:endPar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3. 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entry found for destination</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1"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destination on segment from which frame arrived</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drop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on interface indicated by entry</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flood  /* forward on all interfaces except arriving interface */</a:t>
            </a:r>
          </a:p>
          <a:p>
            <a:pPr marL="1600200" marR="0" lvl="3" indent="-228600" algn="l" defTabSz="914400" rtl="0" eaLnBrk="1" fontAlgn="auto" latinLnBrk="0" hangingPunct="1">
              <a:lnSpc>
                <a:spcPct val="90000"/>
              </a:lnSpc>
              <a:spcBef>
                <a:spcPts val="50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panose="020F0302020204030204"/>
                <a:ea typeface="+mn-ea"/>
                <a:cs typeface="+mn-cs"/>
              </a:rPr>
              <a:t>  </a:t>
            </a:r>
          </a:p>
        </p:txBody>
      </p:sp>
    </p:spTree>
    <p:extLst>
      <p:ext uri="{BB962C8B-B14F-4D97-AF65-F5344CB8AC3E}">
        <p14:creationId xmlns:p14="http://schemas.microsoft.com/office/powerpoint/2010/main" val="30739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4">
                                            <p:txEl>
                                              <p:pRg st="1" end="1"/>
                                            </p:txEl>
                                          </p:spTgt>
                                        </p:tgtEl>
                                        <p:attrNameLst>
                                          <p:attrName>style.visibility</p:attrName>
                                        </p:attrNameLst>
                                      </p:cBhvr>
                                      <p:to>
                                        <p:strVal val="visible"/>
                                      </p:to>
                                    </p:set>
                                    <p:animEffect transition="in" filter="dissolve">
                                      <p:cBhvr>
                                        <p:cTn id="7" dur="500"/>
                                        <p:tgtEl>
                                          <p:spTgt spid="7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4">
                                            <p:txEl>
                                              <p:pRg st="2" end="2"/>
                                            </p:txEl>
                                          </p:spTgt>
                                        </p:tgtEl>
                                        <p:attrNameLst>
                                          <p:attrName>style.visibility</p:attrName>
                                        </p:attrNameLst>
                                      </p:cBhvr>
                                      <p:to>
                                        <p:strVal val="visible"/>
                                      </p:to>
                                    </p:set>
                                    <p:animEffect transition="in" filter="dissolve">
                                      <p:cBhvr>
                                        <p:cTn id="12" dur="500"/>
                                        <p:tgtEl>
                                          <p:spTgt spid="7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4">
                                            <p:txEl>
                                              <p:pRg st="3" end="3"/>
                                            </p:txEl>
                                          </p:spTgt>
                                        </p:tgtEl>
                                        <p:attrNameLst>
                                          <p:attrName>style.visibility</p:attrName>
                                        </p:attrNameLst>
                                      </p:cBhvr>
                                      <p:to>
                                        <p:strVal val="visible"/>
                                      </p:to>
                                    </p:set>
                                    <p:animEffect transition="in" filter="dissolve">
                                      <p:cBhvr>
                                        <p:cTn id="17" dur="500"/>
                                        <p:tgtEl>
                                          <p:spTgt spid="74">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4">
                                            <p:txEl>
                                              <p:pRg st="4" end="4"/>
                                            </p:txEl>
                                          </p:spTgt>
                                        </p:tgtEl>
                                        <p:attrNameLst>
                                          <p:attrName>style.visibility</p:attrName>
                                        </p:attrNameLst>
                                      </p:cBhvr>
                                      <p:to>
                                        <p:strVal val="visible"/>
                                      </p:to>
                                    </p:set>
                                    <p:animEffect transition="in" filter="dissolve">
                                      <p:cBhvr>
                                        <p:cTn id="20" dur="500"/>
                                        <p:tgtEl>
                                          <p:spTgt spid="74">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4">
                                            <p:txEl>
                                              <p:pRg st="5" end="5"/>
                                            </p:txEl>
                                          </p:spTgt>
                                        </p:tgtEl>
                                        <p:attrNameLst>
                                          <p:attrName>style.visibility</p:attrName>
                                        </p:attrNameLst>
                                      </p:cBhvr>
                                      <p:to>
                                        <p:strVal val="visible"/>
                                      </p:to>
                                    </p:set>
                                    <p:animEffect transition="in" filter="dissolve">
                                      <p:cBhvr>
                                        <p:cTn id="23" dur="500"/>
                                        <p:tgtEl>
                                          <p:spTgt spid="74">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74">
                                            <p:txEl>
                                              <p:pRg st="6" end="6"/>
                                            </p:txEl>
                                          </p:spTgt>
                                        </p:tgtEl>
                                        <p:attrNameLst>
                                          <p:attrName>style.visibility</p:attrName>
                                        </p:attrNameLst>
                                      </p:cBhvr>
                                      <p:to>
                                        <p:strVal val="visible"/>
                                      </p:to>
                                    </p:set>
                                    <p:animEffect transition="in" filter="dissolve">
                                      <p:cBhvr>
                                        <p:cTn id="26" dur="500"/>
                                        <p:tgtEl>
                                          <p:spTgt spid="74">
                                            <p:txEl>
                                              <p:pRg st="6" end="6"/>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4">
                                            <p:txEl>
                                              <p:pRg st="7" end="7"/>
                                            </p:txEl>
                                          </p:spTgt>
                                        </p:tgtEl>
                                        <p:attrNameLst>
                                          <p:attrName>style.visibility</p:attrName>
                                        </p:attrNameLst>
                                      </p:cBhvr>
                                      <p:to>
                                        <p:strVal val="visible"/>
                                      </p:to>
                                    </p:set>
                                    <p:animEffect transition="in" filter="dissolve">
                                      <p:cBhvr>
                                        <p:cTn id="31" dur="500"/>
                                        <p:tgtEl>
                                          <p:spTgt spid="7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0" name="Group 229">
            <a:extLst>
              <a:ext uri="{FF2B5EF4-FFF2-40B4-BE49-F238E27FC236}">
                <a16:creationId xmlns:a16="http://schemas.microsoft.com/office/drawing/2014/main" id="{5D9C7336-B284-B248-977F-12A6ED5617B2}"/>
              </a:ext>
            </a:extLst>
          </p:cNvPr>
          <p:cNvGrpSpPr/>
          <p:nvPr/>
        </p:nvGrpSpPr>
        <p:grpSpPr>
          <a:xfrm>
            <a:off x="6860837" y="1886940"/>
            <a:ext cx="3578613" cy="3064134"/>
            <a:chOff x="7670306" y="1697644"/>
            <a:chExt cx="3578613" cy="3064134"/>
          </a:xfrm>
        </p:grpSpPr>
        <p:cxnSp>
          <p:nvCxnSpPr>
            <p:cNvPr id="231" name="Straight Connector 230">
              <a:extLst>
                <a:ext uri="{FF2B5EF4-FFF2-40B4-BE49-F238E27FC236}">
                  <a16:creationId xmlns:a16="http://schemas.microsoft.com/office/drawing/2014/main" id="{19CA1041-69D6-AC4E-B034-24CA20B57C9C}"/>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 Box 23">
              <a:extLst>
                <a:ext uri="{FF2B5EF4-FFF2-40B4-BE49-F238E27FC236}">
                  <a16:creationId xmlns:a16="http://schemas.microsoft.com/office/drawing/2014/main" id="{442EB782-14E1-9E40-83D8-F1C1B938DC33}"/>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4" name="Text Box 24">
              <a:extLst>
                <a:ext uri="{FF2B5EF4-FFF2-40B4-BE49-F238E27FC236}">
                  <a16:creationId xmlns:a16="http://schemas.microsoft.com/office/drawing/2014/main" id="{0318F838-23C5-BE44-9E0A-BDEEDCAB6C1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5" name="Text Box 25">
              <a:extLst>
                <a:ext uri="{FF2B5EF4-FFF2-40B4-BE49-F238E27FC236}">
                  <a16:creationId xmlns:a16="http://schemas.microsoft.com/office/drawing/2014/main" id="{63DDD5B0-A791-0E47-A5AA-5DF8B5F1AB4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6" name="Text Box 26">
              <a:extLst>
                <a:ext uri="{FF2B5EF4-FFF2-40B4-BE49-F238E27FC236}">
                  <a16:creationId xmlns:a16="http://schemas.microsoft.com/office/drawing/2014/main" id="{C027FE79-CD04-FD4A-881F-30A897250B57}"/>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7" name="Text Box 27">
              <a:extLst>
                <a:ext uri="{FF2B5EF4-FFF2-40B4-BE49-F238E27FC236}">
                  <a16:creationId xmlns:a16="http://schemas.microsoft.com/office/drawing/2014/main" id="{A053DC0F-643C-F04F-B0B7-D3D3390D08E1}"/>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238" name="Text Box 28">
              <a:extLst>
                <a:ext uri="{FF2B5EF4-FFF2-40B4-BE49-F238E27FC236}">
                  <a16:creationId xmlns:a16="http://schemas.microsoft.com/office/drawing/2014/main" id="{B0BD91C8-3388-7343-9A43-D6ECC51BD0B0}"/>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39" name="Group 49">
              <a:extLst>
                <a:ext uri="{FF2B5EF4-FFF2-40B4-BE49-F238E27FC236}">
                  <a16:creationId xmlns:a16="http://schemas.microsoft.com/office/drawing/2014/main" id="{F3D12A85-8DCB-6F4C-87B3-910D40AD49F5}"/>
                </a:ext>
              </a:extLst>
            </p:cNvPr>
            <p:cNvGrpSpPr>
              <a:grpSpLocks/>
            </p:cNvGrpSpPr>
            <p:nvPr/>
          </p:nvGrpSpPr>
          <p:grpSpPr bwMode="auto">
            <a:xfrm>
              <a:off x="7686715" y="2428791"/>
              <a:ext cx="833957" cy="690324"/>
              <a:chOff x="-44" y="1473"/>
              <a:chExt cx="981" cy="1105"/>
            </a:xfrm>
          </p:grpSpPr>
          <p:pic>
            <p:nvPicPr>
              <p:cNvPr id="276" name="Picture 50" descr="desktop_computer_stylized_medium">
                <a:extLst>
                  <a:ext uri="{FF2B5EF4-FFF2-40B4-BE49-F238E27FC236}">
                    <a16:creationId xmlns:a16="http://schemas.microsoft.com/office/drawing/2014/main" id="{0FA5F242-D9CC-7B43-8B0F-CAA8253CEA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 name="Freeform 51">
                <a:extLst>
                  <a:ext uri="{FF2B5EF4-FFF2-40B4-BE49-F238E27FC236}">
                    <a16:creationId xmlns:a16="http://schemas.microsoft.com/office/drawing/2014/main" id="{4E3DB5FC-CF20-3248-9431-D1DB3E948D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40" name="Group 49">
              <a:extLst>
                <a:ext uri="{FF2B5EF4-FFF2-40B4-BE49-F238E27FC236}">
                  <a16:creationId xmlns:a16="http://schemas.microsoft.com/office/drawing/2014/main" id="{258BBD35-B717-1C41-8439-B58A64DE320A}"/>
                </a:ext>
              </a:extLst>
            </p:cNvPr>
            <p:cNvGrpSpPr>
              <a:grpSpLocks/>
            </p:cNvGrpSpPr>
            <p:nvPr/>
          </p:nvGrpSpPr>
          <p:grpSpPr bwMode="auto">
            <a:xfrm>
              <a:off x="7670306" y="3312731"/>
              <a:ext cx="833957" cy="690324"/>
              <a:chOff x="-44" y="1473"/>
              <a:chExt cx="981" cy="1105"/>
            </a:xfrm>
          </p:grpSpPr>
          <p:pic>
            <p:nvPicPr>
              <p:cNvPr id="274" name="Picture 50" descr="desktop_computer_stylized_medium">
                <a:extLst>
                  <a:ext uri="{FF2B5EF4-FFF2-40B4-BE49-F238E27FC236}">
                    <a16:creationId xmlns:a16="http://schemas.microsoft.com/office/drawing/2014/main" id="{6340044B-A1E6-C542-8E79-5919087AB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 name="Freeform 51">
                <a:extLst>
                  <a:ext uri="{FF2B5EF4-FFF2-40B4-BE49-F238E27FC236}">
                    <a16:creationId xmlns:a16="http://schemas.microsoft.com/office/drawing/2014/main" id="{733DB364-ACCE-4B43-AE61-F2D72C3FE7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1" name="Text Box 35">
              <a:extLst>
                <a:ext uri="{FF2B5EF4-FFF2-40B4-BE49-F238E27FC236}">
                  <a16:creationId xmlns:a16="http://schemas.microsoft.com/office/drawing/2014/main" id="{B2B2BEF6-3229-AC41-BF08-049A7A48F094}"/>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242" name="Text Box 36">
              <a:extLst>
                <a:ext uri="{FF2B5EF4-FFF2-40B4-BE49-F238E27FC236}">
                  <a16:creationId xmlns:a16="http://schemas.microsoft.com/office/drawing/2014/main" id="{29AB05FA-043D-1141-98C2-F8D6AD2F65A9}"/>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243" name="Text Box 37">
              <a:extLst>
                <a:ext uri="{FF2B5EF4-FFF2-40B4-BE49-F238E27FC236}">
                  <a16:creationId xmlns:a16="http://schemas.microsoft.com/office/drawing/2014/main" id="{845B5800-C9CB-9C48-BBE7-C52D3843E182}"/>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244" name="Text Box 38">
              <a:extLst>
                <a:ext uri="{FF2B5EF4-FFF2-40B4-BE49-F238E27FC236}">
                  <a16:creationId xmlns:a16="http://schemas.microsoft.com/office/drawing/2014/main" id="{6641849E-350C-FA4A-8B4F-5659349E1BEE}"/>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245" name="Text Box 39">
              <a:extLst>
                <a:ext uri="{FF2B5EF4-FFF2-40B4-BE49-F238E27FC236}">
                  <a16:creationId xmlns:a16="http://schemas.microsoft.com/office/drawing/2014/main" id="{EA081912-6C33-A94C-B256-B5A4BA7F146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246" name="Text Box 40">
              <a:extLst>
                <a:ext uri="{FF2B5EF4-FFF2-40B4-BE49-F238E27FC236}">
                  <a16:creationId xmlns:a16="http://schemas.microsoft.com/office/drawing/2014/main" id="{537638BC-1028-1D4B-B4E0-32654E447AFA}"/>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247" name="Rectangle 37">
              <a:extLst>
                <a:ext uri="{FF2B5EF4-FFF2-40B4-BE49-F238E27FC236}">
                  <a16:creationId xmlns:a16="http://schemas.microsoft.com/office/drawing/2014/main" id="{90D086F5-7A0E-AA45-A64C-8A5FF6B15962}"/>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8" name="Rectangle 37">
              <a:extLst>
                <a:ext uri="{FF2B5EF4-FFF2-40B4-BE49-F238E27FC236}">
                  <a16:creationId xmlns:a16="http://schemas.microsoft.com/office/drawing/2014/main" id="{BA79AAD5-72BD-E845-9E60-E71A083155E2}"/>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9" name="Rectangle 37">
              <a:extLst>
                <a:ext uri="{FF2B5EF4-FFF2-40B4-BE49-F238E27FC236}">
                  <a16:creationId xmlns:a16="http://schemas.microsoft.com/office/drawing/2014/main" id="{53C00B0F-614B-9B4A-8B5D-F18B57A035D4}"/>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0" name="Rectangle 37">
              <a:extLst>
                <a:ext uri="{FF2B5EF4-FFF2-40B4-BE49-F238E27FC236}">
                  <a16:creationId xmlns:a16="http://schemas.microsoft.com/office/drawing/2014/main" id="{49C94F37-988D-9C40-8F4A-18EA0D634891}"/>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1" name="Group 44">
              <a:extLst>
                <a:ext uri="{FF2B5EF4-FFF2-40B4-BE49-F238E27FC236}">
                  <a16:creationId xmlns:a16="http://schemas.microsoft.com/office/drawing/2014/main" id="{7E9300E7-296C-AF4E-B26B-6F621B4937C0}"/>
                </a:ext>
              </a:extLst>
            </p:cNvPr>
            <p:cNvGrpSpPr>
              <a:grpSpLocks/>
            </p:cNvGrpSpPr>
            <p:nvPr/>
          </p:nvGrpSpPr>
          <p:grpSpPr bwMode="auto">
            <a:xfrm>
              <a:off x="10416209" y="2517915"/>
              <a:ext cx="799548" cy="697947"/>
              <a:chOff x="-44" y="1473"/>
              <a:chExt cx="981" cy="1105"/>
            </a:xfrm>
          </p:grpSpPr>
          <p:pic>
            <p:nvPicPr>
              <p:cNvPr id="272" name="Picture 45" descr="desktop_computer_stylized_medium">
                <a:extLst>
                  <a:ext uri="{FF2B5EF4-FFF2-40B4-BE49-F238E27FC236}">
                    <a16:creationId xmlns:a16="http://schemas.microsoft.com/office/drawing/2014/main" id="{BB1D91A6-CE77-6745-9F01-197C26458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 name="Freeform 46">
                <a:extLst>
                  <a:ext uri="{FF2B5EF4-FFF2-40B4-BE49-F238E27FC236}">
                    <a16:creationId xmlns:a16="http://schemas.microsoft.com/office/drawing/2014/main" id="{006EE6F6-0578-544E-992A-7AB336043B6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52" name="Picture 45" descr="desktop_computer_stylized_medium">
              <a:extLst>
                <a:ext uri="{FF2B5EF4-FFF2-40B4-BE49-F238E27FC236}">
                  <a16:creationId xmlns:a16="http://schemas.microsoft.com/office/drawing/2014/main" id="{9ACA2EB6-F20A-2C4B-8A2F-E6D3F5E5F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 name="Freeform 46">
              <a:extLst>
                <a:ext uri="{FF2B5EF4-FFF2-40B4-BE49-F238E27FC236}">
                  <a16:creationId xmlns:a16="http://schemas.microsoft.com/office/drawing/2014/main" id="{FFF48EE2-DF55-E144-A9BA-13654A919B91}"/>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254" name="Straight Connector 253">
              <a:extLst>
                <a:ext uri="{FF2B5EF4-FFF2-40B4-BE49-F238E27FC236}">
                  <a16:creationId xmlns:a16="http://schemas.microsoft.com/office/drawing/2014/main" id="{786E80F9-DAE6-1B41-8589-04255A26C26C}"/>
                </a:ext>
              </a:extLst>
            </p:cNvPr>
            <p:cNvCxnSpPr>
              <a:cxnSpLocks/>
              <a:stCxn id="247" idx="0"/>
              <a:endCxn id="250"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15D3AA51-A22B-CA45-B72B-D80C353622C6}"/>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Rectangle 37">
              <a:extLst>
                <a:ext uri="{FF2B5EF4-FFF2-40B4-BE49-F238E27FC236}">
                  <a16:creationId xmlns:a16="http://schemas.microsoft.com/office/drawing/2014/main" id="{067CFD89-4499-D246-A986-D0BCD2B68EF6}"/>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7" name="Rectangle 37">
              <a:extLst>
                <a:ext uri="{FF2B5EF4-FFF2-40B4-BE49-F238E27FC236}">
                  <a16:creationId xmlns:a16="http://schemas.microsoft.com/office/drawing/2014/main" id="{61A42C6C-B063-584F-BF1D-F06305DDE73E}"/>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8" name="Group 257">
              <a:extLst>
                <a:ext uri="{FF2B5EF4-FFF2-40B4-BE49-F238E27FC236}">
                  <a16:creationId xmlns:a16="http://schemas.microsoft.com/office/drawing/2014/main" id="{AF5A4350-90DC-1B4D-96F3-BB88397B0C86}"/>
                </a:ext>
              </a:extLst>
            </p:cNvPr>
            <p:cNvGrpSpPr/>
            <p:nvPr/>
          </p:nvGrpSpPr>
          <p:grpSpPr>
            <a:xfrm>
              <a:off x="9236687" y="3108787"/>
              <a:ext cx="711278" cy="420709"/>
              <a:chOff x="3668110" y="2448910"/>
              <a:chExt cx="3794234" cy="2165130"/>
            </a:xfrm>
          </p:grpSpPr>
          <p:sp>
            <p:nvSpPr>
              <p:cNvPr id="265" name="Rectangle 264">
                <a:extLst>
                  <a:ext uri="{FF2B5EF4-FFF2-40B4-BE49-F238E27FC236}">
                    <a16:creationId xmlns:a16="http://schemas.microsoft.com/office/drawing/2014/main" id="{39002E78-2621-974E-B083-B26AFB5BE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4E4FBC91-5F89-5B45-ADE8-ECD82C1228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7" name="Group 266">
                <a:extLst>
                  <a:ext uri="{FF2B5EF4-FFF2-40B4-BE49-F238E27FC236}">
                    <a16:creationId xmlns:a16="http://schemas.microsoft.com/office/drawing/2014/main" id="{B0D16B52-431B-3C43-9235-AEE9F9BC6347}"/>
                  </a:ext>
                </a:extLst>
              </p:cNvPr>
              <p:cNvGrpSpPr/>
              <p:nvPr/>
            </p:nvGrpSpPr>
            <p:grpSpPr>
              <a:xfrm>
                <a:off x="3941378" y="2603243"/>
                <a:ext cx="3202061" cy="1066110"/>
                <a:chOff x="7939341" y="3037317"/>
                <a:chExt cx="897649" cy="353919"/>
              </a:xfrm>
            </p:grpSpPr>
            <p:sp>
              <p:nvSpPr>
                <p:cNvPr id="268" name="Freeform 267">
                  <a:extLst>
                    <a:ext uri="{FF2B5EF4-FFF2-40B4-BE49-F238E27FC236}">
                      <a16:creationId xmlns:a16="http://schemas.microsoft.com/office/drawing/2014/main" id="{3FA7CB23-A881-CF4A-BF07-A7DFE7D23E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02B7B083-6A6E-184A-92E8-9F1B934DE8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56145C06-CABB-F140-BE89-9C6F8A9D81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1" name="Freeform 270">
                  <a:extLst>
                    <a:ext uri="{FF2B5EF4-FFF2-40B4-BE49-F238E27FC236}">
                      <a16:creationId xmlns:a16="http://schemas.microsoft.com/office/drawing/2014/main" id="{EFB9D617-C10B-044D-905E-DB979763CE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9" name="Group 44">
              <a:extLst>
                <a:ext uri="{FF2B5EF4-FFF2-40B4-BE49-F238E27FC236}">
                  <a16:creationId xmlns:a16="http://schemas.microsoft.com/office/drawing/2014/main" id="{3019FB51-9833-4343-8126-22D5F2F3D902}"/>
                </a:ext>
              </a:extLst>
            </p:cNvPr>
            <p:cNvGrpSpPr>
              <a:grpSpLocks/>
            </p:cNvGrpSpPr>
            <p:nvPr/>
          </p:nvGrpSpPr>
          <p:grpSpPr bwMode="auto">
            <a:xfrm>
              <a:off x="9011867" y="4020081"/>
              <a:ext cx="853270" cy="741697"/>
              <a:chOff x="-44" y="1473"/>
              <a:chExt cx="981" cy="1105"/>
            </a:xfrm>
          </p:grpSpPr>
          <p:pic>
            <p:nvPicPr>
              <p:cNvPr id="263" name="Picture 45" descr="desktop_computer_stylized_medium">
                <a:extLst>
                  <a:ext uri="{FF2B5EF4-FFF2-40B4-BE49-F238E27FC236}">
                    <a16:creationId xmlns:a16="http://schemas.microsoft.com/office/drawing/2014/main" id="{B0D7DBF9-401C-CD44-9543-1523E4E9D0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 name="Freeform 46">
                <a:extLst>
                  <a:ext uri="{FF2B5EF4-FFF2-40B4-BE49-F238E27FC236}">
                    <a16:creationId xmlns:a16="http://schemas.microsoft.com/office/drawing/2014/main" id="{A575CFD9-375B-754C-B04B-92FCB9BD719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60" name="Group 44">
              <a:extLst>
                <a:ext uri="{FF2B5EF4-FFF2-40B4-BE49-F238E27FC236}">
                  <a16:creationId xmlns:a16="http://schemas.microsoft.com/office/drawing/2014/main" id="{89E2D833-C5F0-7D4C-931F-4B3742677F62}"/>
                </a:ext>
              </a:extLst>
            </p:cNvPr>
            <p:cNvGrpSpPr>
              <a:grpSpLocks/>
            </p:cNvGrpSpPr>
            <p:nvPr/>
          </p:nvGrpSpPr>
          <p:grpSpPr bwMode="auto">
            <a:xfrm>
              <a:off x="9087713" y="1697644"/>
              <a:ext cx="853270" cy="741697"/>
              <a:chOff x="-44" y="1473"/>
              <a:chExt cx="981" cy="1105"/>
            </a:xfrm>
          </p:grpSpPr>
          <p:pic>
            <p:nvPicPr>
              <p:cNvPr id="261" name="Picture 45" descr="desktop_computer_stylized_medium">
                <a:extLst>
                  <a:ext uri="{FF2B5EF4-FFF2-40B4-BE49-F238E27FC236}">
                    <a16:creationId xmlns:a16="http://schemas.microsoft.com/office/drawing/2014/main" id="{548CE23B-194D-254B-8DDD-77CBA1F3C9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 name="Freeform 46">
                <a:extLst>
                  <a:ext uri="{FF2B5EF4-FFF2-40B4-BE49-F238E27FC236}">
                    <a16:creationId xmlns:a16="http://schemas.microsoft.com/office/drawing/2014/main" id="{AA81A17E-A136-9648-BEC6-6585B4A580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Self-learning, forwarding: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74" name="Group 32">
            <a:extLst>
              <a:ext uri="{FF2B5EF4-FFF2-40B4-BE49-F238E27FC236}">
                <a16:creationId xmlns:a16="http://schemas.microsoft.com/office/drawing/2014/main" id="{C266851A-F364-8B48-9090-9CB1462826F1}"/>
              </a:ext>
            </a:extLst>
          </p:cNvPr>
          <p:cNvGrpSpPr>
            <a:grpSpLocks/>
          </p:cNvGrpSpPr>
          <p:nvPr/>
        </p:nvGrpSpPr>
        <p:grpSpPr bwMode="auto">
          <a:xfrm>
            <a:off x="9177051" y="1598718"/>
            <a:ext cx="1428750" cy="369887"/>
            <a:chOff x="1750" y="3514"/>
            <a:chExt cx="900" cy="233"/>
          </a:xfrm>
        </p:grpSpPr>
        <p:sp>
          <p:nvSpPr>
            <p:cNvPr id="175" name="Rectangle 33">
              <a:extLst>
                <a:ext uri="{FF2B5EF4-FFF2-40B4-BE49-F238E27FC236}">
                  <a16:creationId xmlns:a16="http://schemas.microsoft.com/office/drawing/2014/main" id="{485FB877-F911-EB4F-A49F-95B5441AC494}"/>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6" name="Text Box 34">
              <a:extLst>
                <a:ext uri="{FF2B5EF4-FFF2-40B4-BE49-F238E27FC236}">
                  <a16:creationId xmlns:a16="http://schemas.microsoft.com/office/drawing/2014/main" id="{9647B7AF-99C3-0645-BCDD-C2443A75EAD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77" name="Line 35">
              <a:extLst>
                <a:ext uri="{FF2B5EF4-FFF2-40B4-BE49-F238E27FC236}">
                  <a16:creationId xmlns:a16="http://schemas.microsoft.com/office/drawing/2014/main" id="{5F1C54FA-0D0F-9F4A-AF40-1A6B11BE78FB}"/>
                </a:ext>
              </a:extLst>
            </p:cNvPr>
            <p:cNvSpPr>
              <a:spLocks noChangeShapeType="1"/>
            </p:cNvSpPr>
            <p:nvPr/>
          </p:nvSpPr>
          <p:spPr bwMode="auto">
            <a:xfrm>
              <a:off x="1936" y="3541"/>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8" name="Line 36">
              <a:extLst>
                <a:ext uri="{FF2B5EF4-FFF2-40B4-BE49-F238E27FC236}">
                  <a16:creationId xmlns:a16="http://schemas.microsoft.com/office/drawing/2014/main" id="{591F0F0F-4084-B44F-BF0B-206ADFFC35A0}"/>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79" name="Group 37">
            <a:extLst>
              <a:ext uri="{FF2B5EF4-FFF2-40B4-BE49-F238E27FC236}">
                <a16:creationId xmlns:a16="http://schemas.microsoft.com/office/drawing/2014/main" id="{84CB8778-552F-DC47-8381-8923E80DD487}"/>
              </a:ext>
            </a:extLst>
          </p:cNvPr>
          <p:cNvGrpSpPr>
            <a:grpSpLocks/>
          </p:cNvGrpSpPr>
          <p:nvPr/>
        </p:nvGrpSpPr>
        <p:grpSpPr bwMode="auto">
          <a:xfrm>
            <a:off x="9392951" y="900218"/>
            <a:ext cx="1450975" cy="714375"/>
            <a:chOff x="4406" y="331"/>
            <a:chExt cx="914" cy="450"/>
          </a:xfrm>
        </p:grpSpPr>
        <p:sp>
          <p:nvSpPr>
            <p:cNvPr id="180" name="Line 38">
              <a:extLst>
                <a:ext uri="{FF2B5EF4-FFF2-40B4-BE49-F238E27FC236}">
                  <a16:creationId xmlns:a16="http://schemas.microsoft.com/office/drawing/2014/main" id="{68CD449D-9E6F-2743-9791-A674C2479678}"/>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1" name="Line 39">
              <a:extLst>
                <a:ext uri="{FF2B5EF4-FFF2-40B4-BE49-F238E27FC236}">
                  <a16:creationId xmlns:a16="http://schemas.microsoft.com/office/drawing/2014/main" id="{8B49B4ED-E730-9C48-A972-53ED32223C1B}"/>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Text Box 40">
              <a:extLst>
                <a:ext uri="{FF2B5EF4-FFF2-40B4-BE49-F238E27FC236}">
                  <a16:creationId xmlns:a16="http://schemas.microsoft.com/office/drawing/2014/main" id="{D92E1CF2-C9E4-FF4B-B342-D208EAA416E1}"/>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83" name="Text Box 41">
              <a:extLst>
                <a:ext uri="{FF2B5EF4-FFF2-40B4-BE49-F238E27FC236}">
                  <a16:creationId xmlns:a16="http://schemas.microsoft.com/office/drawing/2014/main" id="{6F725A7E-9279-3D44-A43B-0C1275684214}"/>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84" name="Group 42">
            <a:extLst>
              <a:ext uri="{FF2B5EF4-FFF2-40B4-BE49-F238E27FC236}">
                <a16:creationId xmlns:a16="http://schemas.microsoft.com/office/drawing/2014/main" id="{02E491F0-F4A4-3B4A-8F02-FCFB333B8BB2}"/>
              </a:ext>
            </a:extLst>
          </p:cNvPr>
          <p:cNvGrpSpPr>
            <a:grpSpLocks/>
          </p:cNvGrpSpPr>
          <p:nvPr/>
        </p:nvGrpSpPr>
        <p:grpSpPr bwMode="auto">
          <a:xfrm>
            <a:off x="6664038" y="5116671"/>
            <a:ext cx="3017838" cy="1444625"/>
            <a:chOff x="3441" y="3154"/>
            <a:chExt cx="1901" cy="910"/>
          </a:xfrm>
        </p:grpSpPr>
        <p:sp>
          <p:nvSpPr>
            <p:cNvPr id="185" name="Rectangle 43">
              <a:extLst>
                <a:ext uri="{FF2B5EF4-FFF2-40B4-BE49-F238E27FC236}">
                  <a16:creationId xmlns:a16="http://schemas.microsoft.com/office/drawing/2014/main" id="{17639B98-3172-DF4E-8DA8-73C48C521364}"/>
                </a:ext>
              </a:extLst>
            </p:cNvPr>
            <p:cNvSpPr>
              <a:spLocks noChangeArrowheads="1"/>
            </p:cNvSpPr>
            <p:nvPr/>
          </p:nvSpPr>
          <p:spPr bwMode="auto">
            <a:xfrm>
              <a:off x="3449" y="3154"/>
              <a:ext cx="1893" cy="90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6" name="Text Box 44">
              <a:extLst>
                <a:ext uri="{FF2B5EF4-FFF2-40B4-BE49-F238E27FC236}">
                  <a16:creationId xmlns:a16="http://schemas.microsoft.com/office/drawing/2014/main" id="{8FDEFC82-5E34-0D43-BB68-E0C8B0766A0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87" name="Line 45">
              <a:extLst>
                <a:ext uri="{FF2B5EF4-FFF2-40B4-BE49-F238E27FC236}">
                  <a16:creationId xmlns:a16="http://schemas.microsoft.com/office/drawing/2014/main" id="{1CAFF5B7-050E-B24B-984E-13EE05E15BA0}"/>
                </a:ext>
              </a:extLst>
            </p:cNvPr>
            <p:cNvSpPr>
              <a:spLocks noChangeShapeType="1"/>
            </p:cNvSpPr>
            <p:nvPr/>
          </p:nvSpPr>
          <p:spPr bwMode="auto">
            <a:xfrm>
              <a:off x="4226" y="3154"/>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46">
              <a:extLst>
                <a:ext uri="{FF2B5EF4-FFF2-40B4-BE49-F238E27FC236}">
                  <a16:creationId xmlns:a16="http://schemas.microsoft.com/office/drawing/2014/main" id="{5DD71EFC-96E5-5644-864B-DE9F18945147}"/>
                </a:ext>
              </a:extLst>
            </p:cNvPr>
            <p:cNvSpPr>
              <a:spLocks noChangeShapeType="1"/>
            </p:cNvSpPr>
            <p:nvPr/>
          </p:nvSpPr>
          <p:spPr bwMode="auto">
            <a:xfrm>
              <a:off x="4963" y="3157"/>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47">
              <a:extLst>
                <a:ext uri="{FF2B5EF4-FFF2-40B4-BE49-F238E27FC236}">
                  <a16:creationId xmlns:a16="http://schemas.microsoft.com/office/drawing/2014/main" id="{EA938DD2-F21D-AD48-AC6C-D011FD8539B1}"/>
                </a:ext>
              </a:extLst>
            </p:cNvPr>
            <p:cNvSpPr>
              <a:spLocks noChangeShapeType="1"/>
            </p:cNvSpPr>
            <p:nvPr/>
          </p:nvSpPr>
          <p:spPr bwMode="auto">
            <a:xfrm>
              <a:off x="3452" y="3397"/>
              <a:ext cx="188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0" name="Text Box 48">
            <a:extLst>
              <a:ext uri="{FF2B5EF4-FFF2-40B4-BE49-F238E27FC236}">
                <a16:creationId xmlns:a16="http://schemas.microsoft.com/office/drawing/2014/main" id="{6BD98D70-4DED-E244-91B4-CC2840F0D797}"/>
              </a:ext>
            </a:extLst>
          </p:cNvPr>
          <p:cNvSpPr txBox="1">
            <a:spLocks noChangeArrowheads="1"/>
          </p:cNvSpPr>
          <p:nvPr/>
        </p:nvSpPr>
        <p:spPr bwMode="auto">
          <a:xfrm>
            <a:off x="9764426" y="5505609"/>
            <a:ext cx="1778000"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91" name="Group 49">
            <a:extLst>
              <a:ext uri="{FF2B5EF4-FFF2-40B4-BE49-F238E27FC236}">
                <a16:creationId xmlns:a16="http://schemas.microsoft.com/office/drawing/2014/main" id="{8B9081E4-811C-DA49-AFAB-29F72B60D4BB}"/>
              </a:ext>
            </a:extLst>
          </p:cNvPr>
          <p:cNvGrpSpPr>
            <a:grpSpLocks/>
          </p:cNvGrpSpPr>
          <p:nvPr/>
        </p:nvGrpSpPr>
        <p:grpSpPr bwMode="auto">
          <a:xfrm>
            <a:off x="7099013" y="5550059"/>
            <a:ext cx="2471738" cy="376237"/>
            <a:chOff x="2376" y="3383"/>
            <a:chExt cx="1557" cy="237"/>
          </a:xfrm>
        </p:grpSpPr>
        <p:sp>
          <p:nvSpPr>
            <p:cNvPr id="192" name="Text Box 50">
              <a:extLst>
                <a:ext uri="{FF2B5EF4-FFF2-40B4-BE49-F238E27FC236}">
                  <a16:creationId xmlns:a16="http://schemas.microsoft.com/office/drawing/2014/main" id="{97D41679-78B9-5343-BEC1-DA708964B0FC}"/>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93" name="Text Box 51">
              <a:extLst>
                <a:ext uri="{FF2B5EF4-FFF2-40B4-BE49-F238E27FC236}">
                  <a16:creationId xmlns:a16="http://schemas.microsoft.com/office/drawing/2014/main" id="{D9DF1D7D-9670-A247-8047-BB6719D2649E}"/>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94" name="Text Box 52">
              <a:extLst>
                <a:ext uri="{FF2B5EF4-FFF2-40B4-BE49-F238E27FC236}">
                  <a16:creationId xmlns:a16="http://schemas.microsoft.com/office/drawing/2014/main" id="{2260A1CA-8A5E-9C4E-8BAE-4138F78D8125}"/>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grpSp>
        <p:nvGrpSpPr>
          <p:cNvPr id="195" name="Group 59">
            <a:extLst>
              <a:ext uri="{FF2B5EF4-FFF2-40B4-BE49-F238E27FC236}">
                <a16:creationId xmlns:a16="http://schemas.microsoft.com/office/drawing/2014/main" id="{903E115E-BC14-4748-858A-D5FFC60F6755}"/>
              </a:ext>
            </a:extLst>
          </p:cNvPr>
          <p:cNvGrpSpPr>
            <a:grpSpLocks/>
          </p:cNvGrpSpPr>
          <p:nvPr/>
        </p:nvGrpSpPr>
        <p:grpSpPr bwMode="auto">
          <a:xfrm>
            <a:off x="8197564" y="3256068"/>
            <a:ext cx="1428750" cy="369887"/>
            <a:chOff x="1750" y="3514"/>
            <a:chExt cx="900" cy="233"/>
          </a:xfrm>
        </p:grpSpPr>
        <p:sp>
          <p:nvSpPr>
            <p:cNvPr id="196" name="Rectangle 60">
              <a:extLst>
                <a:ext uri="{FF2B5EF4-FFF2-40B4-BE49-F238E27FC236}">
                  <a16:creationId xmlns:a16="http://schemas.microsoft.com/office/drawing/2014/main" id="{644AB50C-EFB0-AF45-B9A3-6D66B4075A36}"/>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7" name="Text Box 61">
              <a:extLst>
                <a:ext uri="{FF2B5EF4-FFF2-40B4-BE49-F238E27FC236}">
                  <a16:creationId xmlns:a16="http://schemas.microsoft.com/office/drawing/2014/main" id="{B284E544-83C3-AB4A-BC66-AA0DF1C5BB2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8" name="Line 62">
              <a:extLst>
                <a:ext uri="{FF2B5EF4-FFF2-40B4-BE49-F238E27FC236}">
                  <a16:creationId xmlns:a16="http://schemas.microsoft.com/office/drawing/2014/main" id="{2CA577B3-39AE-804C-864D-443D5711C37B}"/>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63">
              <a:extLst>
                <a:ext uri="{FF2B5EF4-FFF2-40B4-BE49-F238E27FC236}">
                  <a16:creationId xmlns:a16="http://schemas.microsoft.com/office/drawing/2014/main" id="{74F06A00-0D46-7749-BC9F-11E00CDBB695}"/>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0" name="Group 64">
            <a:extLst>
              <a:ext uri="{FF2B5EF4-FFF2-40B4-BE49-F238E27FC236}">
                <a16:creationId xmlns:a16="http://schemas.microsoft.com/office/drawing/2014/main" id="{36F25405-B90C-2C46-B956-67AF3C9F032F}"/>
              </a:ext>
            </a:extLst>
          </p:cNvPr>
          <p:cNvGrpSpPr>
            <a:grpSpLocks/>
          </p:cNvGrpSpPr>
          <p:nvPr/>
        </p:nvGrpSpPr>
        <p:grpSpPr bwMode="auto">
          <a:xfrm>
            <a:off x="8197564" y="3254480"/>
            <a:ext cx="1428750" cy="369888"/>
            <a:chOff x="1750" y="3514"/>
            <a:chExt cx="900" cy="233"/>
          </a:xfrm>
        </p:grpSpPr>
        <p:sp>
          <p:nvSpPr>
            <p:cNvPr id="201" name="Rectangle 65">
              <a:extLst>
                <a:ext uri="{FF2B5EF4-FFF2-40B4-BE49-F238E27FC236}">
                  <a16:creationId xmlns:a16="http://schemas.microsoft.com/office/drawing/2014/main" id="{37F60D01-9E8D-FE4E-BD36-4CD886673870}"/>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2" name="Text Box 66">
              <a:extLst>
                <a:ext uri="{FF2B5EF4-FFF2-40B4-BE49-F238E27FC236}">
                  <a16:creationId xmlns:a16="http://schemas.microsoft.com/office/drawing/2014/main" id="{A6DF3585-9FEA-0140-8050-A22A987FED97}"/>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3" name="Line 67">
              <a:extLst>
                <a:ext uri="{FF2B5EF4-FFF2-40B4-BE49-F238E27FC236}">
                  <a16:creationId xmlns:a16="http://schemas.microsoft.com/office/drawing/2014/main" id="{C515ADCC-D409-2C42-BCFA-38F14064C442}"/>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4" name="Line 68">
              <a:extLst>
                <a:ext uri="{FF2B5EF4-FFF2-40B4-BE49-F238E27FC236}">
                  <a16:creationId xmlns:a16="http://schemas.microsoft.com/office/drawing/2014/main" id="{51ACED30-867C-7C4E-B7D2-EFBC84B12F04}"/>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5" name="Group 69">
            <a:extLst>
              <a:ext uri="{FF2B5EF4-FFF2-40B4-BE49-F238E27FC236}">
                <a16:creationId xmlns:a16="http://schemas.microsoft.com/office/drawing/2014/main" id="{B4E87009-38ED-E940-9BFA-C6965D3C976F}"/>
              </a:ext>
            </a:extLst>
          </p:cNvPr>
          <p:cNvGrpSpPr>
            <a:grpSpLocks/>
          </p:cNvGrpSpPr>
          <p:nvPr/>
        </p:nvGrpSpPr>
        <p:grpSpPr bwMode="auto">
          <a:xfrm>
            <a:off x="8197564" y="3257655"/>
            <a:ext cx="1428750" cy="369888"/>
            <a:chOff x="1750" y="3514"/>
            <a:chExt cx="900" cy="233"/>
          </a:xfrm>
        </p:grpSpPr>
        <p:sp>
          <p:nvSpPr>
            <p:cNvPr id="206" name="Rectangle 70">
              <a:extLst>
                <a:ext uri="{FF2B5EF4-FFF2-40B4-BE49-F238E27FC236}">
                  <a16:creationId xmlns:a16="http://schemas.microsoft.com/office/drawing/2014/main" id="{6248BF62-3EA1-6A49-93A8-FC813DA01DEA}"/>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7" name="Text Box 71">
              <a:extLst>
                <a:ext uri="{FF2B5EF4-FFF2-40B4-BE49-F238E27FC236}">
                  <a16:creationId xmlns:a16="http://schemas.microsoft.com/office/drawing/2014/main" id="{00AA1FEE-7000-E747-9173-C6842FE0648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8" name="Line 72">
              <a:extLst>
                <a:ext uri="{FF2B5EF4-FFF2-40B4-BE49-F238E27FC236}">
                  <a16:creationId xmlns:a16="http://schemas.microsoft.com/office/drawing/2014/main" id="{5FDDCB7C-81BC-B34E-AFC3-3CDA9605B9B5}"/>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Line 73">
              <a:extLst>
                <a:ext uri="{FF2B5EF4-FFF2-40B4-BE49-F238E27FC236}">
                  <a16:creationId xmlns:a16="http://schemas.microsoft.com/office/drawing/2014/main" id="{EF8FD2D7-2282-C840-8B09-C82ADFC54F7D}"/>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0" name="Group 74">
            <a:extLst>
              <a:ext uri="{FF2B5EF4-FFF2-40B4-BE49-F238E27FC236}">
                <a16:creationId xmlns:a16="http://schemas.microsoft.com/office/drawing/2014/main" id="{7FD60212-2FF9-404A-9485-023D84866317}"/>
              </a:ext>
            </a:extLst>
          </p:cNvPr>
          <p:cNvGrpSpPr>
            <a:grpSpLocks/>
          </p:cNvGrpSpPr>
          <p:nvPr/>
        </p:nvGrpSpPr>
        <p:grpSpPr bwMode="auto">
          <a:xfrm>
            <a:off x="8197564" y="3257655"/>
            <a:ext cx="1428750" cy="369888"/>
            <a:chOff x="1750" y="3514"/>
            <a:chExt cx="900" cy="233"/>
          </a:xfrm>
        </p:grpSpPr>
        <p:sp>
          <p:nvSpPr>
            <p:cNvPr id="211" name="Rectangle 75">
              <a:extLst>
                <a:ext uri="{FF2B5EF4-FFF2-40B4-BE49-F238E27FC236}">
                  <a16:creationId xmlns:a16="http://schemas.microsoft.com/office/drawing/2014/main" id="{7D54E101-A7C1-BF47-A4DF-2F2002E4DB9B}"/>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2" name="Text Box 76">
              <a:extLst>
                <a:ext uri="{FF2B5EF4-FFF2-40B4-BE49-F238E27FC236}">
                  <a16:creationId xmlns:a16="http://schemas.microsoft.com/office/drawing/2014/main" id="{E561303C-0E60-284F-98F1-C49081A2F3CB}"/>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3" name="Line 77">
              <a:extLst>
                <a:ext uri="{FF2B5EF4-FFF2-40B4-BE49-F238E27FC236}">
                  <a16:creationId xmlns:a16="http://schemas.microsoft.com/office/drawing/2014/main" id="{90071223-4F6D-B645-B6BA-5C215A4D1AA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Line 78">
              <a:extLst>
                <a:ext uri="{FF2B5EF4-FFF2-40B4-BE49-F238E27FC236}">
                  <a16:creationId xmlns:a16="http://schemas.microsoft.com/office/drawing/2014/main" id="{58840410-3DD1-334E-8F95-AA19BCF68EA8}"/>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5" name="Group 79">
            <a:extLst>
              <a:ext uri="{FF2B5EF4-FFF2-40B4-BE49-F238E27FC236}">
                <a16:creationId xmlns:a16="http://schemas.microsoft.com/office/drawing/2014/main" id="{B58C14CA-6C0A-E64E-95A3-6BDCBDD04063}"/>
              </a:ext>
            </a:extLst>
          </p:cNvPr>
          <p:cNvGrpSpPr>
            <a:grpSpLocks/>
          </p:cNvGrpSpPr>
          <p:nvPr/>
        </p:nvGrpSpPr>
        <p:grpSpPr bwMode="auto">
          <a:xfrm>
            <a:off x="8194389" y="3254480"/>
            <a:ext cx="1428750" cy="369888"/>
            <a:chOff x="1750" y="3514"/>
            <a:chExt cx="900" cy="233"/>
          </a:xfrm>
        </p:grpSpPr>
        <p:sp>
          <p:nvSpPr>
            <p:cNvPr id="216" name="Rectangle 80">
              <a:extLst>
                <a:ext uri="{FF2B5EF4-FFF2-40B4-BE49-F238E27FC236}">
                  <a16:creationId xmlns:a16="http://schemas.microsoft.com/office/drawing/2014/main" id="{53031030-6075-9644-9CD4-E1BE9D15DC1F}"/>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Text Box 81">
              <a:extLst>
                <a:ext uri="{FF2B5EF4-FFF2-40B4-BE49-F238E27FC236}">
                  <a16:creationId xmlns:a16="http://schemas.microsoft.com/office/drawing/2014/main" id="{0EA82F91-189F-4D41-AFA6-0FA95AACC59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8" name="Line 82">
              <a:extLst>
                <a:ext uri="{FF2B5EF4-FFF2-40B4-BE49-F238E27FC236}">
                  <a16:creationId xmlns:a16="http://schemas.microsoft.com/office/drawing/2014/main" id="{8D0DFD4D-816F-A24A-A991-659C66E55D0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Line 83">
              <a:extLst>
                <a:ext uri="{FF2B5EF4-FFF2-40B4-BE49-F238E27FC236}">
                  <a16:creationId xmlns:a16="http://schemas.microsoft.com/office/drawing/2014/main" id="{D760E2ED-6F20-9D4E-AE11-C1B99B28227C}"/>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1" name="Group 92">
            <a:extLst>
              <a:ext uri="{FF2B5EF4-FFF2-40B4-BE49-F238E27FC236}">
                <a16:creationId xmlns:a16="http://schemas.microsoft.com/office/drawing/2014/main" id="{3370A2C8-4CE7-C741-8929-9217859A0561}"/>
              </a:ext>
            </a:extLst>
          </p:cNvPr>
          <p:cNvGrpSpPr>
            <a:grpSpLocks/>
          </p:cNvGrpSpPr>
          <p:nvPr/>
        </p:nvGrpSpPr>
        <p:grpSpPr bwMode="auto">
          <a:xfrm>
            <a:off x="8529351" y="4356205"/>
            <a:ext cx="1428750" cy="369888"/>
            <a:chOff x="730" y="2472"/>
            <a:chExt cx="900" cy="233"/>
          </a:xfrm>
        </p:grpSpPr>
        <p:sp>
          <p:nvSpPr>
            <p:cNvPr id="222" name="Rectangle 88">
              <a:extLst>
                <a:ext uri="{FF2B5EF4-FFF2-40B4-BE49-F238E27FC236}">
                  <a16:creationId xmlns:a16="http://schemas.microsoft.com/office/drawing/2014/main" id="{E50BA891-DC66-6748-9209-EA9D4F2B0996}"/>
                </a:ext>
              </a:extLst>
            </p:cNvPr>
            <p:cNvSpPr>
              <a:spLocks noChangeArrowheads="1"/>
            </p:cNvSpPr>
            <p:nvPr/>
          </p:nvSpPr>
          <p:spPr bwMode="auto">
            <a:xfrm>
              <a:off x="751" y="2500"/>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Text Box 89">
              <a:extLst>
                <a:ext uri="{FF2B5EF4-FFF2-40B4-BE49-F238E27FC236}">
                  <a16:creationId xmlns:a16="http://schemas.microsoft.com/office/drawing/2014/main" id="{17C11772-AB70-0344-B94C-1B06764AC93F}"/>
                </a:ext>
              </a:extLst>
            </p:cNvPr>
            <p:cNvSpPr txBox="1">
              <a:spLocks noChangeArrowheads="1"/>
            </p:cNvSpPr>
            <p:nvPr/>
          </p:nvSpPr>
          <p:spPr bwMode="auto">
            <a:xfrm>
              <a:off x="730" y="2472"/>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 A</a:t>
              </a:r>
            </a:p>
          </p:txBody>
        </p:sp>
        <p:sp>
          <p:nvSpPr>
            <p:cNvPr id="224" name="Line 90">
              <a:extLst>
                <a:ext uri="{FF2B5EF4-FFF2-40B4-BE49-F238E27FC236}">
                  <a16:creationId xmlns:a16="http://schemas.microsoft.com/office/drawing/2014/main" id="{92A1D7A9-6B7D-6245-8648-0585E752CF77}"/>
                </a:ext>
              </a:extLst>
            </p:cNvPr>
            <p:cNvSpPr>
              <a:spLocks noChangeShapeType="1"/>
            </p:cNvSpPr>
            <p:nvPr/>
          </p:nvSpPr>
          <p:spPr bwMode="auto">
            <a:xfrm>
              <a:off x="937" y="2499"/>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5" name="Line 91">
              <a:extLst>
                <a:ext uri="{FF2B5EF4-FFF2-40B4-BE49-F238E27FC236}">
                  <a16:creationId xmlns:a16="http://schemas.microsoft.com/office/drawing/2014/main" id="{F9EF27B4-FE96-D148-89C0-7A525840FD57}"/>
                </a:ext>
              </a:extLst>
            </p:cNvPr>
            <p:cNvSpPr>
              <a:spLocks noChangeShapeType="1"/>
            </p:cNvSpPr>
            <p:nvPr/>
          </p:nvSpPr>
          <p:spPr bwMode="auto">
            <a:xfrm>
              <a:off x="1096" y="2498"/>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6" name="Group 94">
            <a:extLst>
              <a:ext uri="{FF2B5EF4-FFF2-40B4-BE49-F238E27FC236}">
                <a16:creationId xmlns:a16="http://schemas.microsoft.com/office/drawing/2014/main" id="{EC5CFC4C-B38C-5948-9557-ADD689122F82}"/>
              </a:ext>
            </a:extLst>
          </p:cNvPr>
          <p:cNvGrpSpPr>
            <a:grpSpLocks/>
          </p:cNvGrpSpPr>
          <p:nvPr/>
        </p:nvGrpSpPr>
        <p:grpSpPr bwMode="auto">
          <a:xfrm>
            <a:off x="7095838" y="5835809"/>
            <a:ext cx="2471738" cy="374650"/>
            <a:chOff x="2376" y="3383"/>
            <a:chExt cx="1557" cy="236"/>
          </a:xfrm>
        </p:grpSpPr>
        <p:sp>
          <p:nvSpPr>
            <p:cNvPr id="227" name="Text Box 95">
              <a:extLst>
                <a:ext uri="{FF2B5EF4-FFF2-40B4-BE49-F238E27FC236}">
                  <a16:creationId xmlns:a16="http://schemas.microsoft.com/office/drawing/2014/main" id="{9D1F6511-0EBF-3C44-9268-558C639B4F9D}"/>
                </a:ext>
              </a:extLst>
            </p:cNvPr>
            <p:cNvSpPr txBox="1">
              <a:spLocks noChangeArrowheads="1"/>
            </p:cNvSpPr>
            <p:nvPr/>
          </p:nvSpPr>
          <p:spPr bwMode="auto">
            <a:xfrm>
              <a:off x="2376" y="3388"/>
              <a:ext cx="247"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r>
                <a:rPr kumimoji="0" lang="ja-JP" altLang="en-US" sz="1800" b="0" i="1"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8" name="Text Box 96">
              <a:extLst>
                <a:ext uri="{FF2B5EF4-FFF2-40B4-BE49-F238E27FC236}">
                  <a16:creationId xmlns:a16="http://schemas.microsoft.com/office/drawing/2014/main" id="{44CF8BAE-BCDF-884C-B092-5D9BC5021B54}"/>
                </a:ext>
              </a:extLst>
            </p:cNvPr>
            <p:cNvSpPr txBox="1">
              <a:spLocks noChangeArrowheads="1"/>
            </p:cNvSpPr>
            <p:nvPr/>
          </p:nvSpPr>
          <p:spPr bwMode="auto">
            <a:xfrm>
              <a:off x="3133" y="3387"/>
              <a:ext cx="2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4</a:t>
              </a:r>
            </a:p>
          </p:txBody>
        </p:sp>
        <p:sp>
          <p:nvSpPr>
            <p:cNvPr id="229" name="Text Box 97">
              <a:extLst>
                <a:ext uri="{FF2B5EF4-FFF2-40B4-BE49-F238E27FC236}">
                  <a16:creationId xmlns:a16="http://schemas.microsoft.com/office/drawing/2014/main" id="{E14D8E40-E7CD-ED4A-9731-066C073643A7}"/>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278" name="Rectangle 84">
            <a:extLst>
              <a:ext uri="{FF2B5EF4-FFF2-40B4-BE49-F238E27FC236}">
                <a16:creationId xmlns:a16="http://schemas.microsoft.com/office/drawing/2014/main" id="{78229FD9-9E00-354C-8B01-81EA9369D550}"/>
              </a:ext>
            </a:extLst>
          </p:cNvPr>
          <p:cNvSpPr txBox="1">
            <a:spLocks noChangeArrowheads="1"/>
          </p:cNvSpPr>
          <p:nvPr/>
        </p:nvSpPr>
        <p:spPr>
          <a:xfrm>
            <a:off x="870366" y="1583075"/>
            <a:ext cx="4044950" cy="9445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destination, A’, location unknown:</a:t>
            </a:r>
            <a:endPar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9" name="Text Box 86">
            <a:extLst>
              <a:ext uri="{FF2B5EF4-FFF2-40B4-BE49-F238E27FC236}">
                <a16:creationId xmlns:a16="http://schemas.microsoft.com/office/drawing/2014/main" id="{8EB576ED-EEAB-4740-B1E7-8093AC54CCD6}"/>
              </a:ext>
            </a:extLst>
          </p:cNvPr>
          <p:cNvSpPr txBox="1">
            <a:spLocks noChangeArrowheads="1"/>
          </p:cNvSpPr>
          <p:nvPr/>
        </p:nvSpPr>
        <p:spPr bwMode="auto">
          <a:xfrm>
            <a:off x="4024181" y="1937790"/>
            <a:ext cx="94288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flood</a:t>
            </a:r>
          </a:p>
        </p:txBody>
      </p:sp>
      <p:sp>
        <p:nvSpPr>
          <p:cNvPr id="280" name="Rectangle 93">
            <a:extLst>
              <a:ext uri="{FF2B5EF4-FFF2-40B4-BE49-F238E27FC236}">
                <a16:creationId xmlns:a16="http://schemas.microsoft.com/office/drawing/2014/main" id="{03EE78BF-359C-A14B-BDC2-3A060C04D335}"/>
              </a:ext>
            </a:extLst>
          </p:cNvPr>
          <p:cNvSpPr>
            <a:spLocks noChangeArrowheads="1"/>
          </p:cNvSpPr>
          <p:nvPr/>
        </p:nvSpPr>
        <p:spPr bwMode="auto">
          <a:xfrm>
            <a:off x="884654" y="2500650"/>
            <a:ext cx="4044950" cy="9445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79400" marR="0" lvl="0" indent="-279400"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mn-cs"/>
              </a:rPr>
              <a:t>destination A location known:</a:t>
            </a:r>
            <a:endPar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81" name="Rectangle 98">
            <a:extLst>
              <a:ext uri="{FF2B5EF4-FFF2-40B4-BE49-F238E27FC236}">
                <a16:creationId xmlns:a16="http://schemas.microsoft.com/office/drawing/2014/main" id="{4A0C0776-2D33-A54C-8754-1AB68422550E}"/>
              </a:ext>
            </a:extLst>
          </p:cNvPr>
          <p:cNvSpPr>
            <a:spLocks noChangeArrowheads="1"/>
          </p:cNvSpPr>
          <p:nvPr/>
        </p:nvSpPr>
        <p:spPr bwMode="auto">
          <a:xfrm>
            <a:off x="1053835" y="2974429"/>
            <a:ext cx="4417575" cy="12527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selectively send </a:t>
            </a:r>
          </a:p>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on just one link</a:t>
            </a:r>
          </a:p>
        </p:txBody>
      </p:sp>
    </p:spTree>
    <p:extLst>
      <p:ext uri="{BB962C8B-B14F-4D97-AF65-F5344CB8AC3E}">
        <p14:creationId xmlns:p14="http://schemas.microsoft.com/office/powerpoint/2010/main" val="2169904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dissolve">
                                      <p:cBhvr>
                                        <p:cTn id="15" dur="500"/>
                                        <p:tgtEl>
                                          <p:spTgt spid="18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90"/>
                                        </p:tgtEl>
                                        <p:attrNameLst>
                                          <p:attrName>style.visibility</p:attrName>
                                        </p:attrNameLst>
                                      </p:cBhvr>
                                      <p:to>
                                        <p:strVal val="visible"/>
                                      </p:to>
                                    </p:set>
                                    <p:animEffect transition="in" filter="dissolve">
                                      <p:cBhvr>
                                        <p:cTn id="18" dur="500"/>
                                        <p:tgtEl>
                                          <p:spTgt spid="190"/>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79"/>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1.875E-6 -3.7037E-6 L -0.1069 0.11482 L -0.1069 0.24329 " pathEditMode="relative" rAng="0" ptsTypes="AAA">
                                      <p:cBhvr>
                                        <p:cTn id="24" dur="2000" fill="hold"/>
                                        <p:tgtEl>
                                          <p:spTgt spid="174"/>
                                        </p:tgtEl>
                                        <p:attrNameLst>
                                          <p:attrName>ppt_x</p:attrName>
                                          <p:attrName>ppt_y</p:attrName>
                                        </p:attrNameLst>
                                      </p:cBhvr>
                                      <p:rCtr x="-5352" y="12153"/>
                                    </p:animMotion>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191"/>
                                        </p:tgtEl>
                                        <p:attrNameLst>
                                          <p:attrName>style.visibility</p:attrName>
                                        </p:attrNameLst>
                                      </p:cBhvr>
                                      <p:to>
                                        <p:strVal val="visible"/>
                                      </p:to>
                                    </p:set>
                                    <p:animEffect transition="in" filter="dissolve">
                                      <p:cBhvr>
                                        <p:cTn id="28" dur="500"/>
                                        <p:tgtEl>
                                          <p:spTgt spid="191"/>
                                        </p:tgtEl>
                                      </p:cBhvr>
                                    </p:animEffec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0"/>
                                          </p:stCondLst>
                                        </p:cTn>
                                        <p:tgtEl>
                                          <p:spTgt spid="27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79"/>
                                        </p:tgtEl>
                                        <p:attrNameLst>
                                          <p:attrName>style.visibility</p:attrName>
                                        </p:attrNameLst>
                                      </p:cBhvr>
                                      <p:to>
                                        <p:strVal val="visible"/>
                                      </p:to>
                                    </p:set>
                                  </p:childTnLst>
                                </p:cTn>
                              </p:par>
                            </p:childTnLst>
                          </p:cTn>
                        </p:par>
                        <p:par>
                          <p:cTn id="36" fill="hold">
                            <p:stCondLst>
                              <p:cond delay="0"/>
                            </p:stCondLst>
                            <p:childTnLst>
                              <p:par>
                                <p:cTn id="37" presetID="1" presetClass="exit" presetSubtype="0" fill="hold" nodeType="afterEffect">
                                  <p:stCondLst>
                                    <p:cond delay="0"/>
                                  </p:stCondLst>
                                  <p:childTnLst>
                                    <p:set>
                                      <p:cBhvr>
                                        <p:cTn id="38" dur="1" fill="hold">
                                          <p:stCondLst>
                                            <p:cond delay="0"/>
                                          </p:stCondLst>
                                        </p:cTn>
                                        <p:tgtEl>
                                          <p:spTgt spid="174"/>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195"/>
                                        </p:tgtEl>
                                        <p:attrNameLst>
                                          <p:attrName>style.visibility</p:attrName>
                                        </p:attrNameLst>
                                      </p:cBhvr>
                                      <p:to>
                                        <p:strVal val="visible"/>
                                      </p:to>
                                    </p:set>
                                  </p:childTnLst>
                                </p:cTn>
                              </p:par>
                              <p:par>
                                <p:cTn id="41" presetID="0" presetClass="path" presetSubtype="0" accel="50000" decel="50000" fill="hold" nodeType="withEffect">
                                  <p:stCondLst>
                                    <p:cond delay="0"/>
                                  </p:stCondLst>
                                  <p:childTnLst>
                                    <p:animMotion origin="layout" path="M 4.16667E-7 -3.7037E-7 L -0.12122 -0.09815 " pathEditMode="relative" rAng="0" ptsTypes="AA">
                                      <p:cBhvr>
                                        <p:cTn id="42" dur="2000" fill="hold"/>
                                        <p:tgtEl>
                                          <p:spTgt spid="195"/>
                                        </p:tgtEl>
                                        <p:attrNameLst>
                                          <p:attrName>ppt_x</p:attrName>
                                          <p:attrName>ppt_y</p:attrName>
                                        </p:attrNameLst>
                                      </p:cBhvr>
                                      <p:rCtr x="-6068" y="-4907"/>
                                    </p:animMotion>
                                  </p:childTnLst>
                                </p:cTn>
                              </p:par>
                              <p:par>
                                <p:cTn id="43" presetID="1" presetClass="entr" presetSubtype="0" fill="hold" nodeType="withEffect">
                                  <p:stCondLst>
                                    <p:cond delay="0"/>
                                  </p:stCondLst>
                                  <p:childTnLst>
                                    <p:set>
                                      <p:cBhvr>
                                        <p:cTn id="44" dur="1" fill="hold">
                                          <p:stCondLst>
                                            <p:cond delay="0"/>
                                          </p:stCondLst>
                                        </p:cTn>
                                        <p:tgtEl>
                                          <p:spTgt spid="200"/>
                                        </p:tgtEl>
                                        <p:attrNameLst>
                                          <p:attrName>style.visibility</p:attrName>
                                        </p:attrNameLst>
                                      </p:cBhvr>
                                      <p:to>
                                        <p:strVal val="visible"/>
                                      </p:to>
                                    </p:set>
                                  </p:childTnLst>
                                </p:cTn>
                              </p:par>
                              <p:par>
                                <p:cTn id="45" presetID="0" presetClass="path" presetSubtype="0" accel="50000" decel="50000" fill="hold" nodeType="withEffect">
                                  <p:stCondLst>
                                    <p:cond delay="0"/>
                                  </p:stCondLst>
                                  <p:childTnLst>
                                    <p:animMotion origin="layout" path="M 4.16667E-7 1.11111E-6 L -0.10365 0.09444 " pathEditMode="relative" rAng="0" ptsTypes="AA">
                                      <p:cBhvr>
                                        <p:cTn id="46" dur="2000" fill="hold"/>
                                        <p:tgtEl>
                                          <p:spTgt spid="200"/>
                                        </p:tgtEl>
                                        <p:attrNameLst>
                                          <p:attrName>ppt_x</p:attrName>
                                          <p:attrName>ppt_y</p:attrName>
                                        </p:attrNameLst>
                                      </p:cBhvr>
                                      <p:rCtr x="-5182" y="4722"/>
                                    </p:animMotion>
                                  </p:childTnLst>
                                </p:cTn>
                              </p:par>
                              <p:par>
                                <p:cTn id="47" presetID="1" presetClass="entr" presetSubtype="0" fill="hold" nodeType="withEffect">
                                  <p:stCondLst>
                                    <p:cond delay="0"/>
                                  </p:stCondLst>
                                  <p:childTnLst>
                                    <p:set>
                                      <p:cBhvr>
                                        <p:cTn id="48" dur="1" fill="hold">
                                          <p:stCondLst>
                                            <p:cond delay="0"/>
                                          </p:stCondLst>
                                        </p:cTn>
                                        <p:tgtEl>
                                          <p:spTgt spid="205"/>
                                        </p:tgtEl>
                                        <p:attrNameLst>
                                          <p:attrName>style.visibility</p:attrName>
                                        </p:attrNameLst>
                                      </p:cBhvr>
                                      <p:to>
                                        <p:strVal val="visible"/>
                                      </p:to>
                                    </p:set>
                                  </p:childTnLst>
                                </p:cTn>
                              </p:par>
                              <p:par>
                                <p:cTn id="49" presetID="0" presetClass="path" presetSubtype="0" accel="50000" decel="50000" fill="hold" nodeType="withEffect">
                                  <p:stCondLst>
                                    <p:cond delay="0"/>
                                  </p:stCondLst>
                                  <p:childTnLst>
                                    <p:animMotion origin="layout" path="M 4.16667E-7 -1.85185E-6 L 0.0349 0.15509 " pathEditMode="relative" rAng="0" ptsTypes="AA">
                                      <p:cBhvr>
                                        <p:cTn id="50" dur="2000" fill="hold"/>
                                        <p:tgtEl>
                                          <p:spTgt spid="205"/>
                                        </p:tgtEl>
                                        <p:attrNameLst>
                                          <p:attrName>ppt_x</p:attrName>
                                          <p:attrName>ppt_y</p:attrName>
                                        </p:attrNameLst>
                                      </p:cBhvr>
                                      <p:rCtr x="1745" y="7755"/>
                                    </p:animMotion>
                                  </p:childTnLst>
                                </p:cTn>
                              </p:par>
                              <p:par>
                                <p:cTn id="51" presetID="1" presetClass="entr" presetSubtype="0" fill="hold" nodeType="withEffect">
                                  <p:stCondLst>
                                    <p:cond delay="0"/>
                                  </p:stCondLst>
                                  <p:childTnLst>
                                    <p:set>
                                      <p:cBhvr>
                                        <p:cTn id="52" dur="1" fill="hold">
                                          <p:stCondLst>
                                            <p:cond delay="0"/>
                                          </p:stCondLst>
                                        </p:cTn>
                                        <p:tgtEl>
                                          <p:spTgt spid="210"/>
                                        </p:tgtEl>
                                        <p:attrNameLst>
                                          <p:attrName>style.visibility</p:attrName>
                                        </p:attrNameLst>
                                      </p:cBhvr>
                                      <p:to>
                                        <p:strVal val="visible"/>
                                      </p:to>
                                    </p:set>
                                  </p:childTnLst>
                                </p:cTn>
                              </p:par>
                              <p:par>
                                <p:cTn id="53" presetID="0" presetClass="path" presetSubtype="0" accel="50000" decel="50000" fill="hold" nodeType="withEffect">
                                  <p:stCondLst>
                                    <p:cond delay="0"/>
                                  </p:stCondLst>
                                  <p:childTnLst>
                                    <p:animMotion origin="layout" path="M 4.16667E-7 -1.85185E-6 L 0.12083 0.05209 " pathEditMode="relative" rAng="0" ptsTypes="AA">
                                      <p:cBhvr>
                                        <p:cTn id="54" dur="2000" fill="hold"/>
                                        <p:tgtEl>
                                          <p:spTgt spid="210"/>
                                        </p:tgtEl>
                                        <p:attrNameLst>
                                          <p:attrName>ppt_x</p:attrName>
                                          <p:attrName>ppt_y</p:attrName>
                                        </p:attrNameLst>
                                      </p:cBhvr>
                                      <p:rCtr x="6042" y="2593"/>
                                    </p:animMotion>
                                  </p:childTnLst>
                                </p:cTn>
                              </p:par>
                              <p:par>
                                <p:cTn id="55" presetID="1" presetClass="entr" presetSubtype="0" fill="hold" nodeType="withEffect">
                                  <p:stCondLst>
                                    <p:cond delay="0"/>
                                  </p:stCondLst>
                                  <p:childTnLst>
                                    <p:set>
                                      <p:cBhvr>
                                        <p:cTn id="56" dur="1" fill="hold">
                                          <p:stCondLst>
                                            <p:cond delay="0"/>
                                          </p:stCondLst>
                                        </p:cTn>
                                        <p:tgtEl>
                                          <p:spTgt spid="215"/>
                                        </p:tgtEl>
                                        <p:attrNameLst>
                                          <p:attrName>style.visibility</p:attrName>
                                        </p:attrNameLst>
                                      </p:cBhvr>
                                      <p:to>
                                        <p:strVal val="visible"/>
                                      </p:to>
                                    </p:set>
                                  </p:childTnLst>
                                </p:cTn>
                              </p:par>
                              <p:par>
                                <p:cTn id="57" presetID="0" presetClass="path" presetSubtype="0" accel="50000" decel="50000" fill="hold" nodeType="withEffect">
                                  <p:stCondLst>
                                    <p:cond delay="0"/>
                                  </p:stCondLst>
                                  <p:childTnLst>
                                    <p:animMotion origin="layout" path="M 8.33333E-7 1.11111E-6 L 0.11549 -0.10232 " pathEditMode="relative" rAng="0" ptsTypes="AA">
                                      <p:cBhvr>
                                        <p:cTn id="58" dur="2000" fill="hold"/>
                                        <p:tgtEl>
                                          <p:spTgt spid="215"/>
                                        </p:tgtEl>
                                        <p:attrNameLst>
                                          <p:attrName>ppt_x</p:attrName>
                                          <p:attrName>ppt_y</p:attrName>
                                        </p:attrNameLst>
                                      </p:cBhvr>
                                      <p:rCtr x="5768" y="-5116"/>
                                    </p:animMotion>
                                  </p:childTnLst>
                                </p:cTn>
                              </p:par>
                            </p:childTnLst>
                          </p:cTn>
                        </p:par>
                        <p:par>
                          <p:cTn id="59" fill="hold">
                            <p:stCondLst>
                              <p:cond delay="2000"/>
                            </p:stCondLst>
                            <p:childTnLst>
                              <p:par>
                                <p:cTn id="60" presetID="1" presetClass="exit" presetSubtype="0" fill="hold" nodeType="afterEffect">
                                  <p:stCondLst>
                                    <p:cond delay="0"/>
                                  </p:stCondLst>
                                  <p:childTnLst>
                                    <p:set>
                                      <p:cBhvr>
                                        <p:cTn id="61" dur="1" fill="hold">
                                          <p:stCondLst>
                                            <p:cond delay="0"/>
                                          </p:stCondLst>
                                        </p:cTn>
                                        <p:tgtEl>
                                          <p:spTgt spid="215"/>
                                        </p:tgtEl>
                                        <p:attrNameLst>
                                          <p:attrName>style.visibility</p:attrName>
                                        </p:attrNameLst>
                                      </p:cBhvr>
                                      <p:to>
                                        <p:strVal val="hidden"/>
                                      </p:to>
                                    </p:set>
                                  </p:childTnLst>
                                </p:cTn>
                              </p:par>
                              <p:par>
                                <p:cTn id="62" presetID="1" presetClass="exit" presetSubtype="0" fill="hold" nodeType="withEffect">
                                  <p:stCondLst>
                                    <p:cond delay="0"/>
                                  </p:stCondLst>
                                  <p:childTnLst>
                                    <p:set>
                                      <p:cBhvr>
                                        <p:cTn id="63" dur="1" fill="hold">
                                          <p:stCondLst>
                                            <p:cond delay="0"/>
                                          </p:stCondLst>
                                        </p:cTn>
                                        <p:tgtEl>
                                          <p:spTgt spid="210"/>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205"/>
                                        </p:tgtEl>
                                        <p:attrNameLst>
                                          <p:attrName>style.visibility</p:attrName>
                                        </p:attrNameLst>
                                      </p:cBhvr>
                                      <p:to>
                                        <p:strVal val="hidden"/>
                                      </p:to>
                                    </p:set>
                                  </p:childTnLst>
                                </p:cTn>
                              </p:par>
                              <p:par>
                                <p:cTn id="66" presetID="1" presetClass="exit" presetSubtype="0" fill="hold" nodeType="withEffect">
                                  <p:stCondLst>
                                    <p:cond delay="0"/>
                                  </p:stCondLst>
                                  <p:childTnLst>
                                    <p:set>
                                      <p:cBhvr>
                                        <p:cTn id="67" dur="1" fill="hold">
                                          <p:stCondLst>
                                            <p:cond delay="0"/>
                                          </p:stCondLst>
                                        </p:cTn>
                                        <p:tgtEl>
                                          <p:spTgt spid="200"/>
                                        </p:tgtEl>
                                        <p:attrNameLst>
                                          <p:attrName>style.visibility</p:attrName>
                                        </p:attrNameLst>
                                      </p:cBhvr>
                                      <p:to>
                                        <p:strVal val="hidden"/>
                                      </p:to>
                                    </p:set>
                                  </p:childTnLst>
                                </p:cTn>
                              </p:par>
                              <p:par>
                                <p:cTn id="68" presetID="1" presetClass="exit" presetSubtype="0" fill="hold" nodeType="withEffect">
                                  <p:stCondLst>
                                    <p:cond delay="0"/>
                                  </p:stCondLst>
                                  <p:childTnLst>
                                    <p:set>
                                      <p:cBhvr>
                                        <p:cTn id="69" dur="1" fill="hold">
                                          <p:stCondLst>
                                            <p:cond delay="0"/>
                                          </p:stCondLst>
                                        </p:cTn>
                                        <p:tgtEl>
                                          <p:spTgt spid="195"/>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221"/>
                                        </p:tgtEl>
                                        <p:attrNameLst>
                                          <p:attrName>style.visibility</p:attrName>
                                        </p:attrNameLst>
                                      </p:cBhvr>
                                      <p:to>
                                        <p:strVal val="visible"/>
                                      </p:to>
                                    </p:set>
                                    <p:animEffect transition="in" filter="dissolve">
                                      <p:cBhvr>
                                        <p:cTn id="74" dur="500"/>
                                        <p:tgtEl>
                                          <p:spTgt spid="221"/>
                                        </p:tgtEl>
                                      </p:cBhvr>
                                    </p:animEffect>
                                  </p:childTnLst>
                                </p:cTn>
                              </p:par>
                            </p:childTnLst>
                          </p:cTn>
                        </p:par>
                        <p:par>
                          <p:cTn id="75" fill="hold">
                            <p:stCondLst>
                              <p:cond delay="500"/>
                            </p:stCondLst>
                            <p:childTnLst>
                              <p:par>
                                <p:cTn id="76" presetID="0" presetClass="path" presetSubtype="0" accel="50000" decel="50000" fill="hold" nodeType="afterEffect">
                                  <p:stCondLst>
                                    <p:cond delay="0"/>
                                  </p:stCondLst>
                                  <p:childTnLst>
                                    <p:animMotion origin="layout" path="M -0.00143 -0.0051 L -0.03763 -0.17014 " pathEditMode="relative" rAng="0" ptsTypes="AA">
                                      <p:cBhvr>
                                        <p:cTn id="77" dur="2000" fill="hold"/>
                                        <p:tgtEl>
                                          <p:spTgt spid="221"/>
                                        </p:tgtEl>
                                        <p:attrNameLst>
                                          <p:attrName>ppt_x</p:attrName>
                                          <p:attrName>ppt_y</p:attrName>
                                        </p:attrNameLst>
                                      </p:cBhvr>
                                      <p:rCtr x="-1810" y="-8264"/>
                                    </p:animMotion>
                                  </p:childTnLst>
                                </p:cTn>
                              </p:par>
                            </p:childTnLst>
                          </p:cTn>
                        </p:par>
                        <p:par>
                          <p:cTn id="78" fill="hold">
                            <p:stCondLst>
                              <p:cond delay="2500"/>
                            </p:stCondLst>
                            <p:childTnLst>
                              <p:par>
                                <p:cTn id="79" presetID="1" presetClass="entr" presetSubtype="0" fill="hold" grpId="0" nodeType="afterEffect">
                                  <p:stCondLst>
                                    <p:cond delay="0"/>
                                  </p:stCondLst>
                                  <p:childTnLst>
                                    <p:set>
                                      <p:cBhvr>
                                        <p:cTn id="80" dur="1" fill="hold">
                                          <p:stCondLst>
                                            <p:cond delay="0"/>
                                          </p:stCondLst>
                                        </p:cTn>
                                        <p:tgtEl>
                                          <p:spTgt spid="280">
                                            <p:txEl>
                                              <p:pRg st="0" end="0"/>
                                            </p:txEl>
                                          </p:spTgt>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281">
                                            <p:txEl>
                                              <p:pRg st="0" end="0"/>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81">
                                            <p:txEl>
                                              <p:pRg st="1" end="1"/>
                                            </p:txEl>
                                          </p:spTgt>
                                        </p:tgtEl>
                                        <p:attrNameLst>
                                          <p:attrName>style.visibility</p:attrName>
                                        </p:attrNameLst>
                                      </p:cBhvr>
                                      <p:to>
                                        <p:strVal val="visible"/>
                                      </p:to>
                                    </p:set>
                                  </p:childTnLst>
                                </p:cTn>
                              </p:par>
                            </p:childTnLst>
                          </p:cTn>
                        </p:par>
                        <p:par>
                          <p:cTn id="87" fill="hold">
                            <p:stCondLst>
                              <p:cond delay="0"/>
                            </p:stCondLst>
                            <p:childTnLst>
                              <p:par>
                                <p:cTn id="88" presetID="9" presetClass="entr" presetSubtype="0" fill="hold" nodeType="afterEffect">
                                  <p:stCondLst>
                                    <p:cond delay="0"/>
                                  </p:stCondLst>
                                  <p:childTnLst>
                                    <p:set>
                                      <p:cBhvr>
                                        <p:cTn id="89" dur="1" fill="hold">
                                          <p:stCondLst>
                                            <p:cond delay="0"/>
                                          </p:stCondLst>
                                        </p:cTn>
                                        <p:tgtEl>
                                          <p:spTgt spid="226"/>
                                        </p:tgtEl>
                                        <p:attrNameLst>
                                          <p:attrName>style.visibility</p:attrName>
                                        </p:attrNameLst>
                                      </p:cBhvr>
                                      <p:to>
                                        <p:strVal val="visible"/>
                                      </p:to>
                                    </p:set>
                                    <p:animEffect transition="in" filter="dissolve">
                                      <p:cBhvr>
                                        <p:cTn id="90" dur="500"/>
                                        <p:tgtEl>
                                          <p:spTgt spid="226"/>
                                        </p:tgtEl>
                                      </p:cBhvr>
                                    </p:animEffect>
                                  </p:childTnLst>
                                </p:cTn>
                              </p:par>
                            </p:childTnLst>
                          </p:cTn>
                        </p:par>
                        <p:par>
                          <p:cTn id="91" fill="hold">
                            <p:stCondLst>
                              <p:cond delay="500"/>
                            </p:stCondLst>
                            <p:childTnLst>
                              <p:par>
                                <p:cTn id="92" presetID="0" presetClass="path" presetSubtype="0" accel="50000" decel="50000" fill="hold" nodeType="afterEffect">
                                  <p:stCondLst>
                                    <p:cond delay="0"/>
                                  </p:stCondLst>
                                  <p:childTnLst>
                                    <p:animMotion origin="layout" path="M -0.03606 -0.1588 L -0.03476 -0.32871 " pathEditMode="relative" rAng="0" ptsTypes="AA">
                                      <p:cBhvr>
                                        <p:cTn id="93" dur="2000" fill="hold"/>
                                        <p:tgtEl>
                                          <p:spTgt spid="221"/>
                                        </p:tgtEl>
                                        <p:attrNameLst>
                                          <p:attrName>ppt_x</p:attrName>
                                          <p:attrName>ppt_y</p:attrName>
                                        </p:attrNameLst>
                                      </p:cBhvr>
                                      <p:rCtr x="65" y="-84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P spid="278" grpId="0" build="p"/>
      <p:bldP spid="279" grpId="0"/>
      <p:bldP spid="280" grpId="0" build="p"/>
      <p:bldP spid="281" grpId="0" uiExpand="1"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Interconnecting switches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70" name="Rectangle 6">
            <a:extLst>
              <a:ext uri="{FF2B5EF4-FFF2-40B4-BE49-F238E27FC236}">
                <a16:creationId xmlns:a16="http://schemas.microsoft.com/office/drawing/2014/main" id="{D00993B5-4690-E140-B05C-69E88A0202B5}"/>
              </a:ext>
            </a:extLst>
          </p:cNvPr>
          <p:cNvSpPr txBox="1">
            <a:spLocks noChangeArrowheads="1"/>
          </p:cNvSpPr>
          <p:nvPr/>
        </p:nvSpPr>
        <p:spPr bwMode="auto">
          <a:xfrm>
            <a:off x="1058264" y="1335790"/>
            <a:ext cx="7881938" cy="68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self-learning switches can be connected together:</a:t>
            </a:r>
          </a:p>
        </p:txBody>
      </p:sp>
      <p:sp>
        <p:nvSpPr>
          <p:cNvPr id="171" name="Rectangle 70">
            <a:extLst>
              <a:ext uri="{FF2B5EF4-FFF2-40B4-BE49-F238E27FC236}">
                <a16:creationId xmlns:a16="http://schemas.microsoft.com/office/drawing/2014/main" id="{4FA79001-8106-D44D-B7AE-1DA5FDFFADFD}"/>
              </a:ext>
            </a:extLst>
          </p:cNvPr>
          <p:cNvSpPr>
            <a:spLocks noChangeArrowheads="1"/>
          </p:cNvSpPr>
          <p:nvPr/>
        </p:nvSpPr>
        <p:spPr bwMode="auto">
          <a:xfrm>
            <a:off x="1080308" y="4550478"/>
            <a:ext cx="10746932"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60375" marR="0" lvl="0" indent="-396875"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1"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sending from A to G - how does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1</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know to forward frame destined to G via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4</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and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3</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t>
            </a:r>
          </a:p>
          <a:p>
            <a:pPr marL="457200" marR="0" lvl="0" indent="-2873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self learning! (works exactly the same as in single-switch case!)</a:t>
            </a:r>
          </a:p>
        </p:txBody>
      </p:sp>
      <p:grpSp>
        <p:nvGrpSpPr>
          <p:cNvPr id="172" name="Group 1">
            <a:extLst>
              <a:ext uri="{FF2B5EF4-FFF2-40B4-BE49-F238E27FC236}">
                <a16:creationId xmlns:a16="http://schemas.microsoft.com/office/drawing/2014/main" id="{6ACB2ECE-A6EE-2F42-BFE2-A88609E9FC4C}"/>
              </a:ext>
            </a:extLst>
          </p:cNvPr>
          <p:cNvGrpSpPr>
            <a:grpSpLocks/>
          </p:cNvGrpSpPr>
          <p:nvPr/>
        </p:nvGrpSpPr>
        <p:grpSpPr bwMode="auto">
          <a:xfrm>
            <a:off x="2517827" y="2654612"/>
            <a:ext cx="2005135" cy="1358900"/>
            <a:chOff x="958850" y="2444750"/>
            <a:chExt cx="2005665" cy="1358710"/>
          </a:xfrm>
        </p:grpSpPr>
        <p:sp>
          <p:nvSpPr>
            <p:cNvPr id="173" name="Line 20">
              <a:extLst>
                <a:ext uri="{FF2B5EF4-FFF2-40B4-BE49-F238E27FC236}">
                  <a16:creationId xmlns:a16="http://schemas.microsoft.com/office/drawing/2014/main" id="{A3FD6BE2-2CD4-6143-B6C7-1587A108B7DC}"/>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Line 21">
              <a:extLst>
                <a:ext uri="{FF2B5EF4-FFF2-40B4-BE49-F238E27FC236}">
                  <a16:creationId xmlns:a16="http://schemas.microsoft.com/office/drawing/2014/main" id="{3DA59D3F-F827-094B-A805-1A54870E1193}"/>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Line 22">
              <a:extLst>
                <a:ext uri="{FF2B5EF4-FFF2-40B4-BE49-F238E27FC236}">
                  <a16:creationId xmlns:a16="http://schemas.microsoft.com/office/drawing/2014/main" id="{2168E2D5-CF45-3B47-AB69-F33DF11C943D}"/>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2" name="Text Box 64">
              <a:extLst>
                <a:ext uri="{FF2B5EF4-FFF2-40B4-BE49-F238E27FC236}">
                  <a16:creationId xmlns:a16="http://schemas.microsoft.com/office/drawing/2014/main" id="{0105097B-F91D-A240-ACB8-B8FE8F879894}"/>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83" name="Text Box 65">
              <a:extLst>
                <a:ext uri="{FF2B5EF4-FFF2-40B4-BE49-F238E27FC236}">
                  <a16:creationId xmlns:a16="http://schemas.microsoft.com/office/drawing/2014/main" id="{1C6222BA-8E34-C046-9685-A8AA4450E81B}"/>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84" name="Text Box 73">
              <a:extLst>
                <a:ext uri="{FF2B5EF4-FFF2-40B4-BE49-F238E27FC236}">
                  <a16:creationId xmlns:a16="http://schemas.microsoft.com/office/drawing/2014/main" id="{54488D61-5701-C14F-AE1F-1F70DE4CE15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285" name="Text Box 66">
              <a:extLst>
                <a:ext uri="{FF2B5EF4-FFF2-40B4-BE49-F238E27FC236}">
                  <a16:creationId xmlns:a16="http://schemas.microsoft.com/office/drawing/2014/main" id="{1CC25A49-338C-1F44-9BAE-7CAED2A9AD40}"/>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86" name="Group 44">
              <a:extLst>
                <a:ext uri="{FF2B5EF4-FFF2-40B4-BE49-F238E27FC236}">
                  <a16:creationId xmlns:a16="http://schemas.microsoft.com/office/drawing/2014/main" id="{202C5460-F11A-2D44-9706-A94732DA78AB}"/>
                </a:ext>
              </a:extLst>
            </p:cNvPr>
            <p:cNvGrpSpPr>
              <a:grpSpLocks/>
            </p:cNvGrpSpPr>
            <p:nvPr/>
          </p:nvGrpSpPr>
          <p:grpSpPr bwMode="auto">
            <a:xfrm>
              <a:off x="1127760" y="2834640"/>
              <a:ext cx="568960" cy="481140"/>
              <a:chOff x="-44" y="1473"/>
              <a:chExt cx="981" cy="1105"/>
            </a:xfrm>
          </p:grpSpPr>
          <p:pic>
            <p:nvPicPr>
              <p:cNvPr id="294" name="Picture 45" descr="desktop_computer_stylized_medium">
                <a:extLst>
                  <a:ext uri="{FF2B5EF4-FFF2-40B4-BE49-F238E27FC236}">
                    <a16:creationId xmlns:a16="http://schemas.microsoft.com/office/drawing/2014/main" id="{7120F0F2-50A9-3C4D-910D-4BB9142A02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 name="Freeform 46">
                <a:extLst>
                  <a:ext uri="{FF2B5EF4-FFF2-40B4-BE49-F238E27FC236}">
                    <a16:creationId xmlns:a16="http://schemas.microsoft.com/office/drawing/2014/main" id="{C9BEE683-FE6F-D043-B338-7EB0184590C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7" name="Group 44">
              <a:extLst>
                <a:ext uri="{FF2B5EF4-FFF2-40B4-BE49-F238E27FC236}">
                  <a16:creationId xmlns:a16="http://schemas.microsoft.com/office/drawing/2014/main" id="{A92DFDE4-2038-4B47-B1BF-86DCDC00242A}"/>
                </a:ext>
              </a:extLst>
            </p:cNvPr>
            <p:cNvGrpSpPr>
              <a:grpSpLocks/>
            </p:cNvGrpSpPr>
            <p:nvPr/>
          </p:nvGrpSpPr>
          <p:grpSpPr bwMode="auto">
            <a:xfrm>
              <a:off x="1534160" y="3291840"/>
              <a:ext cx="568960" cy="481140"/>
              <a:chOff x="-44" y="1473"/>
              <a:chExt cx="981" cy="1105"/>
            </a:xfrm>
          </p:grpSpPr>
          <p:pic>
            <p:nvPicPr>
              <p:cNvPr id="292" name="Picture 45" descr="desktop_computer_stylized_medium">
                <a:extLst>
                  <a:ext uri="{FF2B5EF4-FFF2-40B4-BE49-F238E27FC236}">
                    <a16:creationId xmlns:a16="http://schemas.microsoft.com/office/drawing/2014/main" id="{E569455D-4E55-0044-83EF-B08B7B4ED4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 name="Freeform 46">
                <a:extLst>
                  <a:ext uri="{FF2B5EF4-FFF2-40B4-BE49-F238E27FC236}">
                    <a16:creationId xmlns:a16="http://schemas.microsoft.com/office/drawing/2014/main" id="{306E34CC-1F03-244B-B814-D6B9650DD4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8" name="Group 44">
              <a:extLst>
                <a:ext uri="{FF2B5EF4-FFF2-40B4-BE49-F238E27FC236}">
                  <a16:creationId xmlns:a16="http://schemas.microsoft.com/office/drawing/2014/main" id="{48CCA417-6C89-B64D-98DA-51EE4AF3DD26}"/>
                </a:ext>
              </a:extLst>
            </p:cNvPr>
            <p:cNvGrpSpPr>
              <a:grpSpLocks/>
            </p:cNvGrpSpPr>
            <p:nvPr/>
          </p:nvGrpSpPr>
          <p:grpSpPr bwMode="auto">
            <a:xfrm>
              <a:off x="2062480" y="3322320"/>
              <a:ext cx="568960" cy="481140"/>
              <a:chOff x="-44" y="1473"/>
              <a:chExt cx="981" cy="1105"/>
            </a:xfrm>
          </p:grpSpPr>
          <p:pic>
            <p:nvPicPr>
              <p:cNvPr id="290" name="Picture 45" descr="desktop_computer_stylized_medium">
                <a:extLst>
                  <a:ext uri="{FF2B5EF4-FFF2-40B4-BE49-F238E27FC236}">
                    <a16:creationId xmlns:a16="http://schemas.microsoft.com/office/drawing/2014/main" id="{074846CF-8FFE-1E48-8A24-4F106758ED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 name="Freeform 46">
                <a:extLst>
                  <a:ext uri="{FF2B5EF4-FFF2-40B4-BE49-F238E27FC236}">
                    <a16:creationId xmlns:a16="http://schemas.microsoft.com/office/drawing/2014/main" id="{7DA76408-C614-1A41-A0F3-713C04FAF63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9" name="Picture 3">
              <a:extLst>
                <a:ext uri="{FF2B5EF4-FFF2-40B4-BE49-F238E27FC236}">
                  <a16:creationId xmlns:a16="http://schemas.microsoft.com/office/drawing/2014/main" id="{8CEF6460-C3D7-8046-8A73-96F0A807C9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277404B8-E1BB-474B-A99A-C610AFAFCB65}"/>
              </a:ext>
            </a:extLst>
          </p:cNvPr>
          <p:cNvGrpSpPr/>
          <p:nvPr/>
        </p:nvGrpSpPr>
        <p:grpSpPr>
          <a:xfrm>
            <a:off x="3950752" y="2194237"/>
            <a:ext cx="4856162" cy="2044145"/>
            <a:chOff x="3950752" y="2194237"/>
            <a:chExt cx="4856162" cy="2044145"/>
          </a:xfrm>
        </p:grpSpPr>
        <p:grpSp>
          <p:nvGrpSpPr>
            <p:cNvPr id="296" name="Group 295">
              <a:extLst>
                <a:ext uri="{FF2B5EF4-FFF2-40B4-BE49-F238E27FC236}">
                  <a16:creationId xmlns:a16="http://schemas.microsoft.com/office/drawing/2014/main" id="{250CAC08-1B66-E940-BD6A-FDFBCA415BDC}"/>
                </a:ext>
              </a:extLst>
            </p:cNvPr>
            <p:cNvGrpSpPr>
              <a:grpSpLocks/>
            </p:cNvGrpSpPr>
            <p:nvPr/>
          </p:nvGrpSpPr>
          <p:grpSpPr bwMode="auto">
            <a:xfrm>
              <a:off x="3950752" y="2194237"/>
              <a:ext cx="4856162" cy="2044145"/>
              <a:chOff x="2379663" y="1984375"/>
              <a:chExt cx="4855711" cy="2043590"/>
            </a:xfrm>
          </p:grpSpPr>
          <p:sp>
            <p:nvSpPr>
              <p:cNvPr id="297" name="Line 23">
                <a:extLst>
                  <a:ext uri="{FF2B5EF4-FFF2-40B4-BE49-F238E27FC236}">
                    <a16:creationId xmlns:a16="http://schemas.microsoft.com/office/drawing/2014/main" id="{49AAAEFF-FE53-5C4F-9879-CAE69B40D997}"/>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8" name="Line 24">
                <a:extLst>
                  <a:ext uri="{FF2B5EF4-FFF2-40B4-BE49-F238E27FC236}">
                    <a16:creationId xmlns:a16="http://schemas.microsoft.com/office/drawing/2014/main" id="{DD18F58C-CBA1-334F-87D1-D27087E0A473}"/>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9" name="Line 25">
                <a:extLst>
                  <a:ext uri="{FF2B5EF4-FFF2-40B4-BE49-F238E27FC236}">
                    <a16:creationId xmlns:a16="http://schemas.microsoft.com/office/drawing/2014/main" id="{0810A11B-6CE3-4B4A-892A-D88467FF0CB5}"/>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0" name="Line 26">
                <a:extLst>
                  <a:ext uri="{FF2B5EF4-FFF2-40B4-BE49-F238E27FC236}">
                    <a16:creationId xmlns:a16="http://schemas.microsoft.com/office/drawing/2014/main" id="{D3BCC038-234F-EE40-8E10-0F7AEA9072D6}"/>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1" name="Line 27">
                <a:extLst>
                  <a:ext uri="{FF2B5EF4-FFF2-40B4-BE49-F238E27FC236}">
                    <a16:creationId xmlns:a16="http://schemas.microsoft.com/office/drawing/2014/main" id="{CAF3C678-3D9A-294A-92F0-F6754B906383}"/>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2" name="Line 35">
                <a:extLst>
                  <a:ext uri="{FF2B5EF4-FFF2-40B4-BE49-F238E27FC236}">
                    <a16:creationId xmlns:a16="http://schemas.microsoft.com/office/drawing/2014/main" id="{35D390D2-019E-0B44-9120-1A7C03C987BB}"/>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3" name="Line 36">
                <a:extLst>
                  <a:ext uri="{FF2B5EF4-FFF2-40B4-BE49-F238E27FC236}">
                    <a16:creationId xmlns:a16="http://schemas.microsoft.com/office/drawing/2014/main" id="{07E72922-2BC5-824E-B2F0-2A0C9BBF1348}"/>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4" name="Line 37">
                <a:extLst>
                  <a:ext uri="{FF2B5EF4-FFF2-40B4-BE49-F238E27FC236}">
                    <a16:creationId xmlns:a16="http://schemas.microsoft.com/office/drawing/2014/main" id="{EB84757E-562A-C946-8296-30C62384C47E}"/>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5" name="Line 63">
                <a:extLst>
                  <a:ext uri="{FF2B5EF4-FFF2-40B4-BE49-F238E27FC236}">
                    <a16:creationId xmlns:a16="http://schemas.microsoft.com/office/drawing/2014/main" id="{CBB1E0F6-DA9A-234C-8F78-2F42A9BA4E75}"/>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6" name="Text Box 67">
                <a:extLst>
                  <a:ext uri="{FF2B5EF4-FFF2-40B4-BE49-F238E27FC236}">
                    <a16:creationId xmlns:a16="http://schemas.microsoft.com/office/drawing/2014/main" id="{65DA7922-1FE3-A54E-B585-6D332125EB39}"/>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307" name="Text Box 68">
                <a:extLst>
                  <a:ext uri="{FF2B5EF4-FFF2-40B4-BE49-F238E27FC236}">
                    <a16:creationId xmlns:a16="http://schemas.microsoft.com/office/drawing/2014/main" id="{3343D53D-3E0E-2A4D-A833-D3A2A9F3B70F}"/>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308" name="Text Box 69">
                <a:extLst>
                  <a:ext uri="{FF2B5EF4-FFF2-40B4-BE49-F238E27FC236}">
                    <a16:creationId xmlns:a16="http://schemas.microsoft.com/office/drawing/2014/main" id="{0A60F714-DC84-1843-A5C5-D915B65F1280}"/>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309" name="Text Box 74">
                <a:extLst>
                  <a:ext uri="{FF2B5EF4-FFF2-40B4-BE49-F238E27FC236}">
                    <a16:creationId xmlns:a16="http://schemas.microsoft.com/office/drawing/2014/main" id="{D0CA346A-C9B0-5B42-8D05-2411A6B2DB73}"/>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310" name="Text Box 75">
                <a:extLst>
                  <a:ext uri="{FF2B5EF4-FFF2-40B4-BE49-F238E27FC236}">
                    <a16:creationId xmlns:a16="http://schemas.microsoft.com/office/drawing/2014/main" id="{F0F5C6E8-D75A-DE41-9CA5-225DDACA8B4F}"/>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311" name="Text Box 76">
                <a:extLst>
                  <a:ext uri="{FF2B5EF4-FFF2-40B4-BE49-F238E27FC236}">
                    <a16:creationId xmlns:a16="http://schemas.microsoft.com/office/drawing/2014/main" id="{70567B04-06CD-C745-BE8D-1EA39B3A8F08}"/>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312" name="Text Box 78">
                <a:extLst>
                  <a:ext uri="{FF2B5EF4-FFF2-40B4-BE49-F238E27FC236}">
                    <a16:creationId xmlns:a16="http://schemas.microsoft.com/office/drawing/2014/main" id="{92C2CEEA-E74F-CD4F-9E93-4106B97116C8}"/>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313" name="Text Box 79">
                <a:extLst>
                  <a:ext uri="{FF2B5EF4-FFF2-40B4-BE49-F238E27FC236}">
                    <a16:creationId xmlns:a16="http://schemas.microsoft.com/office/drawing/2014/main" id="{767F8C52-0473-094B-81C9-B0074DCAC899}"/>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314" name="Text Box 80">
                <a:extLst>
                  <a:ext uri="{FF2B5EF4-FFF2-40B4-BE49-F238E27FC236}">
                    <a16:creationId xmlns:a16="http://schemas.microsoft.com/office/drawing/2014/main" id="{AD433860-39B4-F94C-97D1-8ED2BC51F04D}"/>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315" name="Picture 3">
                <a:extLst>
                  <a:ext uri="{FF2B5EF4-FFF2-40B4-BE49-F238E27FC236}">
                    <a16:creationId xmlns:a16="http://schemas.microsoft.com/office/drawing/2014/main" id="{14EE1F48-9E60-234B-9CCF-63F7C147B0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316" name="Group 44">
                <a:extLst>
                  <a:ext uri="{FF2B5EF4-FFF2-40B4-BE49-F238E27FC236}">
                    <a16:creationId xmlns:a16="http://schemas.microsoft.com/office/drawing/2014/main" id="{843B54DD-D810-6746-9846-37B2CA4C4147}"/>
                  </a:ext>
                </a:extLst>
              </p:cNvPr>
              <p:cNvGrpSpPr>
                <a:grpSpLocks/>
              </p:cNvGrpSpPr>
              <p:nvPr/>
            </p:nvGrpSpPr>
            <p:grpSpPr bwMode="auto">
              <a:xfrm>
                <a:off x="3139440" y="3180080"/>
                <a:ext cx="568960" cy="481140"/>
                <a:chOff x="-44" y="1473"/>
                <a:chExt cx="981" cy="1105"/>
              </a:xfrm>
            </p:grpSpPr>
            <p:pic>
              <p:nvPicPr>
                <p:cNvPr id="334" name="Picture 45" descr="desktop_computer_stylized_medium">
                  <a:extLst>
                    <a:ext uri="{FF2B5EF4-FFF2-40B4-BE49-F238E27FC236}">
                      <a16:creationId xmlns:a16="http://schemas.microsoft.com/office/drawing/2014/main" id="{3D52FA82-0F33-BF48-BE19-E000988EA1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5" name="Freeform 46">
                  <a:extLst>
                    <a:ext uri="{FF2B5EF4-FFF2-40B4-BE49-F238E27FC236}">
                      <a16:creationId xmlns:a16="http://schemas.microsoft.com/office/drawing/2014/main" id="{2C894004-AB5E-DE41-B89A-F88D90E6DBB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7" name="Group 44">
                <a:extLst>
                  <a:ext uri="{FF2B5EF4-FFF2-40B4-BE49-F238E27FC236}">
                    <a16:creationId xmlns:a16="http://schemas.microsoft.com/office/drawing/2014/main" id="{B697333C-8F88-6F49-AA8F-4C9781CC4A17}"/>
                  </a:ext>
                </a:extLst>
              </p:cNvPr>
              <p:cNvGrpSpPr>
                <a:grpSpLocks/>
              </p:cNvGrpSpPr>
              <p:nvPr/>
            </p:nvGrpSpPr>
            <p:grpSpPr bwMode="auto">
              <a:xfrm>
                <a:off x="3576320" y="3525520"/>
                <a:ext cx="568960" cy="481140"/>
                <a:chOff x="-44" y="1473"/>
                <a:chExt cx="981" cy="1105"/>
              </a:xfrm>
            </p:grpSpPr>
            <p:pic>
              <p:nvPicPr>
                <p:cNvPr id="332" name="Picture 45" descr="desktop_computer_stylized_medium">
                  <a:extLst>
                    <a:ext uri="{FF2B5EF4-FFF2-40B4-BE49-F238E27FC236}">
                      <a16:creationId xmlns:a16="http://schemas.microsoft.com/office/drawing/2014/main" id="{5D4339C7-D62D-5C40-8498-60F25F7FD1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 name="Freeform 46">
                  <a:extLst>
                    <a:ext uri="{FF2B5EF4-FFF2-40B4-BE49-F238E27FC236}">
                      <a16:creationId xmlns:a16="http://schemas.microsoft.com/office/drawing/2014/main" id="{B5C6667F-C532-F44B-B08E-ED6763A8376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8" name="Group 44">
                <a:extLst>
                  <a:ext uri="{FF2B5EF4-FFF2-40B4-BE49-F238E27FC236}">
                    <a16:creationId xmlns:a16="http://schemas.microsoft.com/office/drawing/2014/main" id="{2B5BB1C4-0E8F-B54A-9FC0-4F56ED5ECBF2}"/>
                  </a:ext>
                </a:extLst>
              </p:cNvPr>
              <p:cNvGrpSpPr>
                <a:grpSpLocks/>
              </p:cNvGrpSpPr>
              <p:nvPr/>
            </p:nvGrpSpPr>
            <p:grpSpPr bwMode="auto">
              <a:xfrm>
                <a:off x="4135120" y="3281680"/>
                <a:ext cx="568960" cy="481140"/>
                <a:chOff x="-44" y="1473"/>
                <a:chExt cx="981" cy="1105"/>
              </a:xfrm>
            </p:grpSpPr>
            <p:pic>
              <p:nvPicPr>
                <p:cNvPr id="330" name="Picture 45" descr="desktop_computer_stylized_medium">
                  <a:extLst>
                    <a:ext uri="{FF2B5EF4-FFF2-40B4-BE49-F238E27FC236}">
                      <a16:creationId xmlns:a16="http://schemas.microsoft.com/office/drawing/2014/main" id="{A8C81D48-C92D-CB48-8DCD-645F4CADB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 name="Freeform 46">
                  <a:extLst>
                    <a:ext uri="{FF2B5EF4-FFF2-40B4-BE49-F238E27FC236}">
                      <a16:creationId xmlns:a16="http://schemas.microsoft.com/office/drawing/2014/main" id="{9B794396-471F-E040-88AC-B51C16761F9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9" name="Group 44">
                <a:extLst>
                  <a:ext uri="{FF2B5EF4-FFF2-40B4-BE49-F238E27FC236}">
                    <a16:creationId xmlns:a16="http://schemas.microsoft.com/office/drawing/2014/main" id="{E0884B22-EEAE-D248-A754-2308A9D24232}"/>
                  </a:ext>
                </a:extLst>
              </p:cNvPr>
              <p:cNvGrpSpPr>
                <a:grpSpLocks/>
              </p:cNvGrpSpPr>
              <p:nvPr/>
            </p:nvGrpSpPr>
            <p:grpSpPr bwMode="auto">
              <a:xfrm>
                <a:off x="5049520" y="3261360"/>
                <a:ext cx="568960" cy="481140"/>
                <a:chOff x="-44" y="1473"/>
                <a:chExt cx="981" cy="1105"/>
              </a:xfrm>
            </p:grpSpPr>
            <p:pic>
              <p:nvPicPr>
                <p:cNvPr id="328" name="Picture 45" descr="desktop_computer_stylized_medium">
                  <a:extLst>
                    <a:ext uri="{FF2B5EF4-FFF2-40B4-BE49-F238E27FC236}">
                      <a16:creationId xmlns:a16="http://schemas.microsoft.com/office/drawing/2014/main" id="{71042587-5DB5-414E-BCB6-1C166E167C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 name="Freeform 46">
                  <a:extLst>
                    <a:ext uri="{FF2B5EF4-FFF2-40B4-BE49-F238E27FC236}">
                      <a16:creationId xmlns:a16="http://schemas.microsoft.com/office/drawing/2014/main" id="{8C2EA73F-6D60-594A-AE51-D16A3EA7EEF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0" name="Group 44">
                <a:extLst>
                  <a:ext uri="{FF2B5EF4-FFF2-40B4-BE49-F238E27FC236}">
                    <a16:creationId xmlns:a16="http://schemas.microsoft.com/office/drawing/2014/main" id="{A0D7C560-9874-664B-BBED-733D586AA0D3}"/>
                  </a:ext>
                </a:extLst>
              </p:cNvPr>
              <p:cNvGrpSpPr>
                <a:grpSpLocks/>
              </p:cNvGrpSpPr>
              <p:nvPr/>
            </p:nvGrpSpPr>
            <p:grpSpPr bwMode="auto">
              <a:xfrm>
                <a:off x="5588000" y="3434080"/>
                <a:ext cx="568960" cy="481140"/>
                <a:chOff x="-44" y="1473"/>
                <a:chExt cx="981" cy="1105"/>
              </a:xfrm>
            </p:grpSpPr>
            <p:pic>
              <p:nvPicPr>
                <p:cNvPr id="326" name="Picture 45" descr="desktop_computer_stylized_medium">
                  <a:extLst>
                    <a:ext uri="{FF2B5EF4-FFF2-40B4-BE49-F238E27FC236}">
                      <a16:creationId xmlns:a16="http://schemas.microsoft.com/office/drawing/2014/main" id="{650C7B5B-E94A-604C-9410-81943E94DB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 name="Freeform 46">
                  <a:extLst>
                    <a:ext uri="{FF2B5EF4-FFF2-40B4-BE49-F238E27FC236}">
                      <a16:creationId xmlns:a16="http://schemas.microsoft.com/office/drawing/2014/main" id="{7AA9C5DC-63F6-3F4E-8635-3EE72EAD47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1" name="Group 44">
                <a:extLst>
                  <a:ext uri="{FF2B5EF4-FFF2-40B4-BE49-F238E27FC236}">
                    <a16:creationId xmlns:a16="http://schemas.microsoft.com/office/drawing/2014/main" id="{BCE68852-14F6-9845-8C5C-6CDD723AF6D6}"/>
                  </a:ext>
                </a:extLst>
              </p:cNvPr>
              <p:cNvGrpSpPr>
                <a:grpSpLocks/>
              </p:cNvGrpSpPr>
              <p:nvPr/>
            </p:nvGrpSpPr>
            <p:grpSpPr bwMode="auto">
              <a:xfrm>
                <a:off x="6380480" y="3149600"/>
                <a:ext cx="568960" cy="481140"/>
                <a:chOff x="-44" y="1473"/>
                <a:chExt cx="981" cy="1105"/>
              </a:xfrm>
            </p:grpSpPr>
            <p:pic>
              <p:nvPicPr>
                <p:cNvPr id="324" name="Picture 45" descr="desktop_computer_stylized_medium">
                  <a:extLst>
                    <a:ext uri="{FF2B5EF4-FFF2-40B4-BE49-F238E27FC236}">
                      <a16:creationId xmlns:a16="http://schemas.microsoft.com/office/drawing/2014/main" id="{949A9AE4-491E-BF40-A346-2463B1309F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Freeform 46">
                  <a:extLst>
                    <a:ext uri="{FF2B5EF4-FFF2-40B4-BE49-F238E27FC236}">
                      <a16:creationId xmlns:a16="http://schemas.microsoft.com/office/drawing/2014/main" id="{87843F82-764B-4044-9508-F2FD38BC18F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2" name="Picture 3">
                <a:extLst>
                  <a:ext uri="{FF2B5EF4-FFF2-40B4-BE49-F238E27FC236}">
                    <a16:creationId xmlns:a16="http://schemas.microsoft.com/office/drawing/2014/main" id="{1165B26C-61A1-EA46-8168-13B1A65377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23" name="Picture 3">
                <a:extLst>
                  <a:ext uri="{FF2B5EF4-FFF2-40B4-BE49-F238E27FC236}">
                    <a16:creationId xmlns:a16="http://schemas.microsoft.com/office/drawing/2014/main" id="{A24E10B4-3314-8346-B6DA-C6D2CF4D78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344" name="Group 343">
              <a:extLst>
                <a:ext uri="{FF2B5EF4-FFF2-40B4-BE49-F238E27FC236}">
                  <a16:creationId xmlns:a16="http://schemas.microsoft.com/office/drawing/2014/main" id="{0D6DB29E-8183-5D4A-A6C1-D8FB12A01668}"/>
                </a:ext>
              </a:extLst>
            </p:cNvPr>
            <p:cNvGrpSpPr/>
            <p:nvPr/>
          </p:nvGrpSpPr>
          <p:grpSpPr>
            <a:xfrm>
              <a:off x="5398824" y="2310984"/>
              <a:ext cx="746763" cy="344773"/>
              <a:chOff x="3668110" y="2448910"/>
              <a:chExt cx="3794234" cy="2165130"/>
            </a:xfrm>
          </p:grpSpPr>
          <p:sp>
            <p:nvSpPr>
              <p:cNvPr id="345" name="Rectangle 344">
                <a:extLst>
                  <a:ext uri="{FF2B5EF4-FFF2-40B4-BE49-F238E27FC236}">
                    <a16:creationId xmlns:a16="http://schemas.microsoft.com/office/drawing/2014/main" id="{02115A91-641C-E845-93FC-31B53FD5B8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F1A867AC-0657-BC47-AC4D-010D15AD77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7" name="Group 346">
                <a:extLst>
                  <a:ext uri="{FF2B5EF4-FFF2-40B4-BE49-F238E27FC236}">
                    <a16:creationId xmlns:a16="http://schemas.microsoft.com/office/drawing/2014/main" id="{CF10FB39-5E1F-B248-9A7A-4C01C4EFD35A}"/>
                  </a:ext>
                </a:extLst>
              </p:cNvPr>
              <p:cNvGrpSpPr/>
              <p:nvPr/>
            </p:nvGrpSpPr>
            <p:grpSpPr>
              <a:xfrm>
                <a:off x="3941378" y="2603243"/>
                <a:ext cx="3202061" cy="1066110"/>
                <a:chOff x="7939341" y="3037317"/>
                <a:chExt cx="897649" cy="353919"/>
              </a:xfrm>
            </p:grpSpPr>
            <p:sp>
              <p:nvSpPr>
                <p:cNvPr id="348" name="Freeform 347">
                  <a:extLst>
                    <a:ext uri="{FF2B5EF4-FFF2-40B4-BE49-F238E27FC236}">
                      <a16:creationId xmlns:a16="http://schemas.microsoft.com/office/drawing/2014/main" id="{6762CBB0-CBF1-DC47-8A14-38F59E1135B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D05CC814-ADCE-AE43-B2BF-2E57EE6D6E9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90D34BF2-9267-B246-BC83-C97A4D97D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1" name="Freeform 350">
                  <a:extLst>
                    <a:ext uri="{FF2B5EF4-FFF2-40B4-BE49-F238E27FC236}">
                      <a16:creationId xmlns:a16="http://schemas.microsoft.com/office/drawing/2014/main" id="{1925F9C3-6A09-134C-8318-7290AD8B60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2" name="Group 351">
              <a:extLst>
                <a:ext uri="{FF2B5EF4-FFF2-40B4-BE49-F238E27FC236}">
                  <a16:creationId xmlns:a16="http://schemas.microsoft.com/office/drawing/2014/main" id="{E61C4667-123F-A845-BCC0-8455101ACF2F}"/>
                </a:ext>
              </a:extLst>
            </p:cNvPr>
            <p:cNvGrpSpPr/>
            <p:nvPr/>
          </p:nvGrpSpPr>
          <p:grpSpPr>
            <a:xfrm>
              <a:off x="7290083" y="3122951"/>
              <a:ext cx="746763" cy="344773"/>
              <a:chOff x="3668110" y="2448910"/>
              <a:chExt cx="3794234" cy="2165130"/>
            </a:xfrm>
          </p:grpSpPr>
          <p:sp>
            <p:nvSpPr>
              <p:cNvPr id="353" name="Rectangle 352">
                <a:extLst>
                  <a:ext uri="{FF2B5EF4-FFF2-40B4-BE49-F238E27FC236}">
                    <a16:creationId xmlns:a16="http://schemas.microsoft.com/office/drawing/2014/main" id="{7B7E719E-C4A3-4940-BB4F-671C6F1E73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71CB114A-BFFE-4245-9969-879EF7F16EA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5" name="Group 354">
                <a:extLst>
                  <a:ext uri="{FF2B5EF4-FFF2-40B4-BE49-F238E27FC236}">
                    <a16:creationId xmlns:a16="http://schemas.microsoft.com/office/drawing/2014/main" id="{72121964-7151-184E-B215-6FFAE4FA284F}"/>
                  </a:ext>
                </a:extLst>
              </p:cNvPr>
              <p:cNvGrpSpPr/>
              <p:nvPr/>
            </p:nvGrpSpPr>
            <p:grpSpPr>
              <a:xfrm>
                <a:off x="3941378" y="2603243"/>
                <a:ext cx="3202061" cy="1066110"/>
                <a:chOff x="7939341" y="3037317"/>
                <a:chExt cx="897649" cy="353919"/>
              </a:xfrm>
            </p:grpSpPr>
            <p:sp>
              <p:nvSpPr>
                <p:cNvPr id="356" name="Freeform 355">
                  <a:extLst>
                    <a:ext uri="{FF2B5EF4-FFF2-40B4-BE49-F238E27FC236}">
                      <a16:creationId xmlns:a16="http://schemas.microsoft.com/office/drawing/2014/main" id="{BB494E8E-F2D9-8D4C-8855-005A1DEE03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21953B9A-7B59-5B48-B542-2BE643E43F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Freeform 357">
                  <a:extLst>
                    <a:ext uri="{FF2B5EF4-FFF2-40B4-BE49-F238E27FC236}">
                      <a16:creationId xmlns:a16="http://schemas.microsoft.com/office/drawing/2014/main" id="{64E057B3-0410-8944-96E8-A73328F40DF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4F3BC6AC-6740-644B-B895-210B6ABEA3B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0" name="Group 359">
              <a:extLst>
                <a:ext uri="{FF2B5EF4-FFF2-40B4-BE49-F238E27FC236}">
                  <a16:creationId xmlns:a16="http://schemas.microsoft.com/office/drawing/2014/main" id="{5C1BDD41-89CC-5142-82E0-31AD1AEA5928}"/>
                </a:ext>
              </a:extLst>
            </p:cNvPr>
            <p:cNvGrpSpPr/>
            <p:nvPr/>
          </p:nvGrpSpPr>
          <p:grpSpPr>
            <a:xfrm>
              <a:off x="5371262" y="3020518"/>
              <a:ext cx="746763" cy="344773"/>
              <a:chOff x="3668110" y="2448910"/>
              <a:chExt cx="3794234" cy="2165130"/>
            </a:xfrm>
          </p:grpSpPr>
          <p:sp>
            <p:nvSpPr>
              <p:cNvPr id="361" name="Rectangle 360">
                <a:extLst>
                  <a:ext uri="{FF2B5EF4-FFF2-40B4-BE49-F238E27FC236}">
                    <a16:creationId xmlns:a16="http://schemas.microsoft.com/office/drawing/2014/main" id="{8CAAD1B8-7EF7-104B-A99C-66500B373B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C3709934-88FB-7B49-8DD5-B867C648DC4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63" name="Group 362">
                <a:extLst>
                  <a:ext uri="{FF2B5EF4-FFF2-40B4-BE49-F238E27FC236}">
                    <a16:creationId xmlns:a16="http://schemas.microsoft.com/office/drawing/2014/main" id="{A129641A-31D4-0744-9BA2-E6B8031E0C71}"/>
                  </a:ext>
                </a:extLst>
              </p:cNvPr>
              <p:cNvGrpSpPr/>
              <p:nvPr/>
            </p:nvGrpSpPr>
            <p:grpSpPr>
              <a:xfrm>
                <a:off x="3941378" y="2603243"/>
                <a:ext cx="3202061" cy="1066110"/>
                <a:chOff x="7939341" y="3037317"/>
                <a:chExt cx="897649" cy="353919"/>
              </a:xfrm>
            </p:grpSpPr>
            <p:sp>
              <p:nvSpPr>
                <p:cNvPr id="364" name="Freeform 363">
                  <a:extLst>
                    <a:ext uri="{FF2B5EF4-FFF2-40B4-BE49-F238E27FC236}">
                      <a16:creationId xmlns:a16="http://schemas.microsoft.com/office/drawing/2014/main" id="{AC8F2956-A0C1-9347-A821-CF7760F8B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5" name="Freeform 364">
                  <a:extLst>
                    <a:ext uri="{FF2B5EF4-FFF2-40B4-BE49-F238E27FC236}">
                      <a16:creationId xmlns:a16="http://schemas.microsoft.com/office/drawing/2014/main" id="{3A2DD6F3-4BB4-7344-8796-936E8627C7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6" name="Freeform 365">
                  <a:extLst>
                    <a:ext uri="{FF2B5EF4-FFF2-40B4-BE49-F238E27FC236}">
                      <a16:creationId xmlns:a16="http://schemas.microsoft.com/office/drawing/2014/main" id="{1B108877-A9F2-B740-94FB-2FACB13C189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4E7367F-EA46-6943-A52D-D2D39663AFD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36" name="Group 335">
            <a:extLst>
              <a:ext uri="{FF2B5EF4-FFF2-40B4-BE49-F238E27FC236}">
                <a16:creationId xmlns:a16="http://schemas.microsoft.com/office/drawing/2014/main" id="{E7BFFEF5-1E5A-214E-815E-5352DB1D8B9D}"/>
              </a:ext>
            </a:extLst>
          </p:cNvPr>
          <p:cNvGrpSpPr/>
          <p:nvPr/>
        </p:nvGrpSpPr>
        <p:grpSpPr>
          <a:xfrm>
            <a:off x="3510443" y="3070406"/>
            <a:ext cx="746763" cy="344773"/>
            <a:chOff x="3668110" y="2448910"/>
            <a:chExt cx="3794234" cy="2165130"/>
          </a:xfrm>
        </p:grpSpPr>
        <p:sp>
          <p:nvSpPr>
            <p:cNvPr id="337" name="Rectangle 336">
              <a:extLst>
                <a:ext uri="{FF2B5EF4-FFF2-40B4-BE49-F238E27FC236}">
                  <a16:creationId xmlns:a16="http://schemas.microsoft.com/office/drawing/2014/main" id="{3882DC2F-B27B-0C40-807D-179D4FF6760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C45558C7-AA03-9549-BB76-2D627A97AB4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39" name="Group 338">
              <a:extLst>
                <a:ext uri="{FF2B5EF4-FFF2-40B4-BE49-F238E27FC236}">
                  <a16:creationId xmlns:a16="http://schemas.microsoft.com/office/drawing/2014/main" id="{C5245A52-75E9-4F43-901F-B3CDDA16D9AB}"/>
                </a:ext>
              </a:extLst>
            </p:cNvPr>
            <p:cNvGrpSpPr/>
            <p:nvPr/>
          </p:nvGrpSpPr>
          <p:grpSpPr>
            <a:xfrm>
              <a:off x="3941378" y="2603243"/>
              <a:ext cx="3202061" cy="1066110"/>
              <a:chOff x="7939341" y="3037317"/>
              <a:chExt cx="897649" cy="353919"/>
            </a:xfrm>
          </p:grpSpPr>
          <p:sp>
            <p:nvSpPr>
              <p:cNvPr id="340" name="Freeform 339">
                <a:extLst>
                  <a:ext uri="{FF2B5EF4-FFF2-40B4-BE49-F238E27FC236}">
                    <a16:creationId xmlns:a16="http://schemas.microsoft.com/office/drawing/2014/main" id="{5719E44D-592D-2B40-8629-8CAC92FD289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1" name="Freeform 340">
                <a:extLst>
                  <a:ext uri="{FF2B5EF4-FFF2-40B4-BE49-F238E27FC236}">
                    <a16:creationId xmlns:a16="http://schemas.microsoft.com/office/drawing/2014/main" id="{8F866AE4-8716-1943-A767-116C65DECE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2" name="Freeform 341">
                <a:extLst>
                  <a:ext uri="{FF2B5EF4-FFF2-40B4-BE49-F238E27FC236}">
                    <a16:creationId xmlns:a16="http://schemas.microsoft.com/office/drawing/2014/main" id="{5286B54F-3F16-8E4C-9916-F5AD40E1D77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3" name="Freeform 342">
                <a:extLst>
                  <a:ext uri="{FF2B5EF4-FFF2-40B4-BE49-F238E27FC236}">
                    <a16:creationId xmlns:a16="http://schemas.microsoft.com/office/drawing/2014/main" id="{A4B59C80-FD6E-ED49-8253-93F2FF9267E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86849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introduction</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1104900" y="1257300"/>
            <a:ext cx="5622601" cy="415340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463"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terminology:</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hosts, routers: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nodes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communication channels that connect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adjacent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nodes along communication path: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links</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wired , wireless </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LANs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layer-2 packet: </a:t>
            </a:r>
            <a:r>
              <a:rPr kumimoji="0" lang="en-US" altLang="en-US" sz="2800" b="0" i="1" u="none" strike="noStrike" kern="1200" cap="none" spc="0" normalizeH="0" baseline="0" noProof="0" dirty="0">
                <a:ln>
                  <a:noFill/>
                </a:ln>
                <a:solidFill>
                  <a:srgbClr val="0000A8"/>
                </a:solidFill>
                <a:effectLst/>
                <a:uLnTx/>
                <a:uFillTx/>
                <a:latin typeface="Calibri" panose="020F0502020204030204"/>
                <a:ea typeface="ＭＳ Ｐゴシック" panose="020B0600070205080204" pitchFamily="34" charset="-128"/>
                <a:cs typeface="ＭＳ Ｐゴシック" panose="020B0600070205080204" pitchFamily="34" charset="-128"/>
              </a:rPr>
              <a:t>frame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encapsulates datagram</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789609" y="5251739"/>
            <a:ext cx="388062" cy="756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09926" y="5405286"/>
            <a:ext cx="0" cy="1143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32959" y="4838517"/>
            <a:ext cx="524483" cy="261537"/>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50066" y="4838517"/>
            <a:ext cx="569255" cy="24626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21744" y="5108876"/>
            <a:ext cx="1030502"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48367" y="5290470"/>
            <a:ext cx="412750" cy="1270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73817" y="5282252"/>
            <a:ext cx="68080" cy="29396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488731" y="5307931"/>
            <a:ext cx="280374" cy="26987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488731" y="5258048"/>
            <a:ext cx="914184" cy="46862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885545" y="5583471"/>
            <a:ext cx="366793" cy="148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59425" y="5036562"/>
            <a:ext cx="404236" cy="207771"/>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00635" y="2169432"/>
            <a:ext cx="761467" cy="577355"/>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00635" y="2268313"/>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72135" y="2200506"/>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42166" y="2718967"/>
            <a:ext cx="574283" cy="27820"/>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69542" y="2169432"/>
            <a:ext cx="788589" cy="98881"/>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62103" y="2127325"/>
            <a:ext cx="279002" cy="421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681994" y="2718967"/>
            <a:ext cx="353541" cy="67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69223" y="2268313"/>
            <a:ext cx="1300319" cy="606622"/>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378705" y="4113379"/>
            <a:ext cx="429324" cy="705603"/>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829" y="5180504"/>
            <a:ext cx="309187" cy="167750"/>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150622" y="4159591"/>
              <a:ext cx="426399" cy="451816"/>
              <a:chOff x="5182936" y="2693365"/>
              <a:chExt cx="532434" cy="414788"/>
            </a:xfrm>
          </p:grpSpPr>
          <p:cxnSp>
            <p:nvCxnSpPr>
              <p:cNvPr id="318" name="Straight Connector 317">
                <a:extLst>
                  <a:ext uri="{FF2B5EF4-FFF2-40B4-BE49-F238E27FC236}">
                    <a16:creationId xmlns:a16="http://schemas.microsoft.com/office/drawing/2014/main" id="{8983DA81-C479-F849-AB06-EDCD924EF8B3}"/>
                  </a:ext>
                </a:extLst>
              </p:cNvPr>
              <p:cNvCxnSpPr>
                <a:cxnSpLocks/>
              </p:cNvCxnSpPr>
              <p:nvPr/>
            </p:nvCxnSpPr>
            <p:spPr>
              <a:xfrm>
                <a:off x="5182936" y="2914214"/>
                <a:ext cx="153344"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7" name="Group 850">
            <a:extLst>
              <a:ext uri="{FF2B5EF4-FFF2-40B4-BE49-F238E27FC236}">
                <a16:creationId xmlns:a16="http://schemas.microsoft.com/office/drawing/2014/main" id="{4F552D9E-30F7-A14F-B4D6-B51A5A66BDB8}"/>
              </a:ext>
            </a:extLst>
          </p:cNvPr>
          <p:cNvGrpSpPr>
            <a:grpSpLocks/>
          </p:cNvGrpSpPr>
          <p:nvPr/>
        </p:nvGrpSpPr>
        <p:grpSpPr bwMode="auto">
          <a:xfrm>
            <a:off x="7566349" y="3812814"/>
            <a:ext cx="496588" cy="96676"/>
            <a:chOff x="2199" y="955"/>
            <a:chExt cx="2547" cy="506"/>
          </a:xfrm>
        </p:grpSpPr>
        <p:sp>
          <p:nvSpPr>
            <p:cNvPr id="548" name="Freeform 851">
              <a:extLst>
                <a:ext uri="{FF2B5EF4-FFF2-40B4-BE49-F238E27FC236}">
                  <a16:creationId xmlns:a16="http://schemas.microsoft.com/office/drawing/2014/main" id="{47E21BF6-929B-3A47-8266-F43071DB40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852">
              <a:extLst>
                <a:ext uri="{FF2B5EF4-FFF2-40B4-BE49-F238E27FC236}">
                  <a16:creationId xmlns:a16="http://schemas.microsoft.com/office/drawing/2014/main" id="{977E0CCA-A1C1-F142-8BCA-8B6415F0037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853">
              <a:extLst>
                <a:ext uri="{FF2B5EF4-FFF2-40B4-BE49-F238E27FC236}">
                  <a16:creationId xmlns:a16="http://schemas.microsoft.com/office/drawing/2014/main" id="{AFEC8E43-9448-CC47-A12E-E3D3988EA28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854">
              <a:extLst>
                <a:ext uri="{FF2B5EF4-FFF2-40B4-BE49-F238E27FC236}">
                  <a16:creationId xmlns:a16="http://schemas.microsoft.com/office/drawing/2014/main" id="{9974E21E-DE2A-F14B-9EEA-8E995ACB2F4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855">
              <a:extLst>
                <a:ext uri="{FF2B5EF4-FFF2-40B4-BE49-F238E27FC236}">
                  <a16:creationId xmlns:a16="http://schemas.microsoft.com/office/drawing/2014/main" id="{526B7E0C-0C34-C149-980C-9D4078DFB7FF}"/>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3" name="Freeform 856">
              <a:extLst>
                <a:ext uri="{FF2B5EF4-FFF2-40B4-BE49-F238E27FC236}">
                  <a16:creationId xmlns:a16="http://schemas.microsoft.com/office/drawing/2014/main" id="{8F99464E-957F-4E48-BA20-3C5D8011E64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8" name="Group 850">
            <a:extLst>
              <a:ext uri="{FF2B5EF4-FFF2-40B4-BE49-F238E27FC236}">
                <a16:creationId xmlns:a16="http://schemas.microsoft.com/office/drawing/2014/main" id="{29210D43-18C8-0641-B681-3446080C3F9A}"/>
              </a:ext>
            </a:extLst>
          </p:cNvPr>
          <p:cNvGrpSpPr>
            <a:grpSpLocks/>
          </p:cNvGrpSpPr>
          <p:nvPr/>
        </p:nvGrpSpPr>
        <p:grpSpPr bwMode="auto">
          <a:xfrm>
            <a:off x="7801777" y="3327400"/>
            <a:ext cx="269073" cy="46492"/>
            <a:chOff x="2199" y="955"/>
            <a:chExt cx="2547" cy="506"/>
          </a:xfrm>
        </p:grpSpPr>
        <p:sp>
          <p:nvSpPr>
            <p:cNvPr id="597" name="Freeform 851">
              <a:extLst>
                <a:ext uri="{FF2B5EF4-FFF2-40B4-BE49-F238E27FC236}">
                  <a16:creationId xmlns:a16="http://schemas.microsoft.com/office/drawing/2014/main" id="{36DCC3D2-0891-2541-A191-1251BBEF9908}"/>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Freeform 852">
              <a:extLst>
                <a:ext uri="{FF2B5EF4-FFF2-40B4-BE49-F238E27FC236}">
                  <a16:creationId xmlns:a16="http://schemas.microsoft.com/office/drawing/2014/main" id="{D5277460-B4E3-524F-9433-384917AEC32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Freeform 853">
              <a:extLst>
                <a:ext uri="{FF2B5EF4-FFF2-40B4-BE49-F238E27FC236}">
                  <a16:creationId xmlns:a16="http://schemas.microsoft.com/office/drawing/2014/main" id="{B805595D-4D0C-7944-A9AD-4D3ADF56132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Freeform 854">
              <a:extLst>
                <a:ext uri="{FF2B5EF4-FFF2-40B4-BE49-F238E27FC236}">
                  <a16:creationId xmlns:a16="http://schemas.microsoft.com/office/drawing/2014/main" id="{E00F00F5-C22C-9E4F-AD64-60E1AB2F4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1" name="Freeform 855">
              <a:extLst>
                <a:ext uri="{FF2B5EF4-FFF2-40B4-BE49-F238E27FC236}">
                  <a16:creationId xmlns:a16="http://schemas.microsoft.com/office/drawing/2014/main" id="{91BD7366-39AE-8B41-B7C8-8425503699EC}"/>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2" name="Freeform 856">
              <a:extLst>
                <a:ext uri="{FF2B5EF4-FFF2-40B4-BE49-F238E27FC236}">
                  <a16:creationId xmlns:a16="http://schemas.microsoft.com/office/drawing/2014/main" id="{7FC3F21F-3A7A-BD48-A40A-00C122D9857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03" name="Group 850">
            <a:extLst>
              <a:ext uri="{FF2B5EF4-FFF2-40B4-BE49-F238E27FC236}">
                <a16:creationId xmlns:a16="http://schemas.microsoft.com/office/drawing/2014/main" id="{BE7F245F-72C2-A043-82DE-6C0AE3E66523}"/>
              </a:ext>
            </a:extLst>
          </p:cNvPr>
          <p:cNvGrpSpPr>
            <a:grpSpLocks/>
          </p:cNvGrpSpPr>
          <p:nvPr/>
        </p:nvGrpSpPr>
        <p:grpSpPr bwMode="auto">
          <a:xfrm>
            <a:off x="7493802" y="3422650"/>
            <a:ext cx="269073" cy="46492"/>
            <a:chOff x="2199" y="955"/>
            <a:chExt cx="2547" cy="506"/>
          </a:xfrm>
        </p:grpSpPr>
        <p:sp>
          <p:nvSpPr>
            <p:cNvPr id="604" name="Freeform 851">
              <a:extLst>
                <a:ext uri="{FF2B5EF4-FFF2-40B4-BE49-F238E27FC236}">
                  <a16:creationId xmlns:a16="http://schemas.microsoft.com/office/drawing/2014/main" id="{B712963A-1E2A-3643-B5C3-4E552B192EF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Freeform 852">
              <a:extLst>
                <a:ext uri="{FF2B5EF4-FFF2-40B4-BE49-F238E27FC236}">
                  <a16:creationId xmlns:a16="http://schemas.microsoft.com/office/drawing/2014/main" id="{470DE5CF-9167-9246-A722-9E84422744D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Freeform 853">
              <a:extLst>
                <a:ext uri="{FF2B5EF4-FFF2-40B4-BE49-F238E27FC236}">
                  <a16:creationId xmlns:a16="http://schemas.microsoft.com/office/drawing/2014/main" id="{BD37A15B-27DE-5640-BDCC-45492602C15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Freeform 854">
              <a:extLst>
                <a:ext uri="{FF2B5EF4-FFF2-40B4-BE49-F238E27FC236}">
                  <a16:creationId xmlns:a16="http://schemas.microsoft.com/office/drawing/2014/main" id="{8F353A5D-F3B9-A24E-A816-361069C5BDB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55">
              <a:extLst>
                <a:ext uri="{FF2B5EF4-FFF2-40B4-BE49-F238E27FC236}">
                  <a16:creationId xmlns:a16="http://schemas.microsoft.com/office/drawing/2014/main" id="{2A37387A-9AD7-7347-9B59-5E3423DC08E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Freeform 856">
              <a:extLst>
                <a:ext uri="{FF2B5EF4-FFF2-40B4-BE49-F238E27FC236}">
                  <a16:creationId xmlns:a16="http://schemas.microsoft.com/office/drawing/2014/main" id="{EE58E058-DE5E-E74A-88A3-CEE247A6FB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0" name="Group 850">
            <a:extLst>
              <a:ext uri="{FF2B5EF4-FFF2-40B4-BE49-F238E27FC236}">
                <a16:creationId xmlns:a16="http://schemas.microsoft.com/office/drawing/2014/main" id="{E3F84402-6524-194E-A94B-4A0A73FB3611}"/>
              </a:ext>
            </a:extLst>
          </p:cNvPr>
          <p:cNvGrpSpPr>
            <a:grpSpLocks/>
          </p:cNvGrpSpPr>
          <p:nvPr/>
        </p:nvGrpSpPr>
        <p:grpSpPr bwMode="auto">
          <a:xfrm>
            <a:off x="7439349" y="2355850"/>
            <a:ext cx="399726" cy="74090"/>
            <a:chOff x="2199" y="955"/>
            <a:chExt cx="2547" cy="506"/>
          </a:xfrm>
        </p:grpSpPr>
        <p:sp>
          <p:nvSpPr>
            <p:cNvPr id="611" name="Freeform 851">
              <a:extLst>
                <a:ext uri="{FF2B5EF4-FFF2-40B4-BE49-F238E27FC236}">
                  <a16:creationId xmlns:a16="http://schemas.microsoft.com/office/drawing/2014/main" id="{1E84A0F2-859D-ED43-B462-FB6DCAD4E5C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Freeform 852">
              <a:extLst>
                <a:ext uri="{FF2B5EF4-FFF2-40B4-BE49-F238E27FC236}">
                  <a16:creationId xmlns:a16="http://schemas.microsoft.com/office/drawing/2014/main" id="{F5ACD2B7-2AE4-D246-A087-5ECDBCFE34D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Freeform 853">
              <a:extLst>
                <a:ext uri="{FF2B5EF4-FFF2-40B4-BE49-F238E27FC236}">
                  <a16:creationId xmlns:a16="http://schemas.microsoft.com/office/drawing/2014/main" id="{759F9135-879C-BF4F-AFC5-818266E3251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854">
              <a:extLst>
                <a:ext uri="{FF2B5EF4-FFF2-40B4-BE49-F238E27FC236}">
                  <a16:creationId xmlns:a16="http://schemas.microsoft.com/office/drawing/2014/main" id="{6CCBF41C-B507-F94D-948A-DE3FCE8B0A1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Freeform 855">
              <a:extLst>
                <a:ext uri="{FF2B5EF4-FFF2-40B4-BE49-F238E27FC236}">
                  <a16:creationId xmlns:a16="http://schemas.microsoft.com/office/drawing/2014/main" id="{F49FB24E-6FA4-654E-852C-85E4BB85529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Freeform 856">
              <a:extLst>
                <a:ext uri="{FF2B5EF4-FFF2-40B4-BE49-F238E27FC236}">
                  <a16:creationId xmlns:a16="http://schemas.microsoft.com/office/drawing/2014/main" id="{BC5E9B76-5823-534D-A665-5761962C2BE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24" name="Group 850">
            <a:extLst>
              <a:ext uri="{FF2B5EF4-FFF2-40B4-BE49-F238E27FC236}">
                <a16:creationId xmlns:a16="http://schemas.microsoft.com/office/drawing/2014/main" id="{D967DD69-1C1F-4942-88FF-DBC278423524}"/>
              </a:ext>
            </a:extLst>
          </p:cNvPr>
          <p:cNvGrpSpPr>
            <a:grpSpLocks/>
          </p:cNvGrpSpPr>
          <p:nvPr/>
        </p:nvGrpSpPr>
        <p:grpSpPr bwMode="auto">
          <a:xfrm>
            <a:off x="7756849" y="1863725"/>
            <a:ext cx="399726" cy="74090"/>
            <a:chOff x="2199" y="955"/>
            <a:chExt cx="2547" cy="506"/>
          </a:xfrm>
        </p:grpSpPr>
        <p:sp>
          <p:nvSpPr>
            <p:cNvPr id="625" name="Freeform 851">
              <a:extLst>
                <a:ext uri="{FF2B5EF4-FFF2-40B4-BE49-F238E27FC236}">
                  <a16:creationId xmlns:a16="http://schemas.microsoft.com/office/drawing/2014/main" id="{C0A1A462-018A-7347-8CBD-7006888DF72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6" name="Freeform 852">
              <a:extLst>
                <a:ext uri="{FF2B5EF4-FFF2-40B4-BE49-F238E27FC236}">
                  <a16:creationId xmlns:a16="http://schemas.microsoft.com/office/drawing/2014/main" id="{22F09480-8DE6-5D4E-A19F-5BA801D7A64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7" name="Freeform 853">
              <a:extLst>
                <a:ext uri="{FF2B5EF4-FFF2-40B4-BE49-F238E27FC236}">
                  <a16:creationId xmlns:a16="http://schemas.microsoft.com/office/drawing/2014/main" id="{53F1DF53-28BC-264A-BBA0-4D802EB0297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8" name="Freeform 854">
              <a:extLst>
                <a:ext uri="{FF2B5EF4-FFF2-40B4-BE49-F238E27FC236}">
                  <a16:creationId xmlns:a16="http://schemas.microsoft.com/office/drawing/2014/main" id="{61608420-02E2-254C-ACD1-27ABB5ED166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9" name="Freeform 855">
              <a:extLst>
                <a:ext uri="{FF2B5EF4-FFF2-40B4-BE49-F238E27FC236}">
                  <a16:creationId xmlns:a16="http://schemas.microsoft.com/office/drawing/2014/main" id="{0670B0D6-0581-E44E-ADBE-91BB69BB57B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0" name="Freeform 856">
              <a:extLst>
                <a:ext uri="{FF2B5EF4-FFF2-40B4-BE49-F238E27FC236}">
                  <a16:creationId xmlns:a16="http://schemas.microsoft.com/office/drawing/2014/main" id="{AD6F69E6-2C1F-CC46-A5B9-D1AC96F68C8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850">
            <a:extLst>
              <a:ext uri="{FF2B5EF4-FFF2-40B4-BE49-F238E27FC236}">
                <a16:creationId xmlns:a16="http://schemas.microsoft.com/office/drawing/2014/main" id="{62F6DC99-EDA6-6948-A435-6A965BBBDC7F}"/>
              </a:ext>
            </a:extLst>
          </p:cNvPr>
          <p:cNvGrpSpPr>
            <a:grpSpLocks/>
          </p:cNvGrpSpPr>
          <p:nvPr/>
        </p:nvGrpSpPr>
        <p:grpSpPr bwMode="auto">
          <a:xfrm>
            <a:off x="8709349" y="2057400"/>
            <a:ext cx="399726" cy="74090"/>
            <a:chOff x="2199" y="955"/>
            <a:chExt cx="2547" cy="506"/>
          </a:xfrm>
        </p:grpSpPr>
        <p:sp>
          <p:nvSpPr>
            <p:cNvPr id="632" name="Freeform 851">
              <a:extLst>
                <a:ext uri="{FF2B5EF4-FFF2-40B4-BE49-F238E27FC236}">
                  <a16:creationId xmlns:a16="http://schemas.microsoft.com/office/drawing/2014/main" id="{9E06E7BD-A2EF-5A4E-A34B-606CF638590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3" name="Freeform 852">
              <a:extLst>
                <a:ext uri="{FF2B5EF4-FFF2-40B4-BE49-F238E27FC236}">
                  <a16:creationId xmlns:a16="http://schemas.microsoft.com/office/drawing/2014/main" id="{A8B52BE3-CB73-904C-84C5-EB4ED34708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Freeform 853">
              <a:extLst>
                <a:ext uri="{FF2B5EF4-FFF2-40B4-BE49-F238E27FC236}">
                  <a16:creationId xmlns:a16="http://schemas.microsoft.com/office/drawing/2014/main" id="{13C0497F-B26E-6347-8A3D-7B1091C04AA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5" name="Freeform 854">
              <a:extLst>
                <a:ext uri="{FF2B5EF4-FFF2-40B4-BE49-F238E27FC236}">
                  <a16:creationId xmlns:a16="http://schemas.microsoft.com/office/drawing/2014/main" id="{D5A7D90C-8586-EC4C-B8AE-53ADC2C0E8A6}"/>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6" name="Freeform 855">
              <a:extLst>
                <a:ext uri="{FF2B5EF4-FFF2-40B4-BE49-F238E27FC236}">
                  <a16:creationId xmlns:a16="http://schemas.microsoft.com/office/drawing/2014/main" id="{C7871F0A-571C-A942-9C96-20D90FBDB41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7" name="Freeform 856">
              <a:extLst>
                <a:ext uri="{FF2B5EF4-FFF2-40B4-BE49-F238E27FC236}">
                  <a16:creationId xmlns:a16="http://schemas.microsoft.com/office/drawing/2014/main" id="{A1A01D86-638D-3644-B20B-066BDFC41236}"/>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8" name="Group 850">
            <a:extLst>
              <a:ext uri="{FF2B5EF4-FFF2-40B4-BE49-F238E27FC236}">
                <a16:creationId xmlns:a16="http://schemas.microsoft.com/office/drawing/2014/main" id="{C59EF036-7544-CD4B-98C5-190F592891A5}"/>
              </a:ext>
            </a:extLst>
          </p:cNvPr>
          <p:cNvGrpSpPr>
            <a:grpSpLocks/>
          </p:cNvGrpSpPr>
          <p:nvPr/>
        </p:nvGrpSpPr>
        <p:grpSpPr bwMode="auto">
          <a:xfrm>
            <a:off x="8639499" y="2320925"/>
            <a:ext cx="399726" cy="74090"/>
            <a:chOff x="2199" y="955"/>
            <a:chExt cx="2547" cy="506"/>
          </a:xfrm>
        </p:grpSpPr>
        <p:sp>
          <p:nvSpPr>
            <p:cNvPr id="639" name="Freeform 851">
              <a:extLst>
                <a:ext uri="{FF2B5EF4-FFF2-40B4-BE49-F238E27FC236}">
                  <a16:creationId xmlns:a16="http://schemas.microsoft.com/office/drawing/2014/main" id="{F5A6E6AF-D117-5E41-8785-04B0EC2CA4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Freeform 852">
              <a:extLst>
                <a:ext uri="{FF2B5EF4-FFF2-40B4-BE49-F238E27FC236}">
                  <a16:creationId xmlns:a16="http://schemas.microsoft.com/office/drawing/2014/main" id="{8595B388-6685-8E4F-BDEB-FA923F29148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853">
              <a:extLst>
                <a:ext uri="{FF2B5EF4-FFF2-40B4-BE49-F238E27FC236}">
                  <a16:creationId xmlns:a16="http://schemas.microsoft.com/office/drawing/2014/main" id="{C4382DCB-82DC-E84A-BABC-A28B22D16FE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2" name="Freeform 854">
              <a:extLst>
                <a:ext uri="{FF2B5EF4-FFF2-40B4-BE49-F238E27FC236}">
                  <a16:creationId xmlns:a16="http://schemas.microsoft.com/office/drawing/2014/main" id="{8582F608-341E-2B44-81DA-A22C72A0DE9B}"/>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3" name="Freeform 855">
              <a:extLst>
                <a:ext uri="{FF2B5EF4-FFF2-40B4-BE49-F238E27FC236}">
                  <a16:creationId xmlns:a16="http://schemas.microsoft.com/office/drawing/2014/main" id="{E9219FD5-AC73-0E49-9022-036371064B5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4" name="Freeform 856">
              <a:extLst>
                <a:ext uri="{FF2B5EF4-FFF2-40B4-BE49-F238E27FC236}">
                  <a16:creationId xmlns:a16="http://schemas.microsoft.com/office/drawing/2014/main" id="{FF2B6185-8996-9D4A-95D8-B325E76BC00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5" name="Group 850">
            <a:extLst>
              <a:ext uri="{FF2B5EF4-FFF2-40B4-BE49-F238E27FC236}">
                <a16:creationId xmlns:a16="http://schemas.microsoft.com/office/drawing/2014/main" id="{C8198E09-7653-3F45-A431-F592CB853548}"/>
              </a:ext>
            </a:extLst>
          </p:cNvPr>
          <p:cNvGrpSpPr>
            <a:grpSpLocks/>
          </p:cNvGrpSpPr>
          <p:nvPr/>
        </p:nvGrpSpPr>
        <p:grpSpPr bwMode="auto">
          <a:xfrm>
            <a:off x="9245924" y="5476874"/>
            <a:ext cx="450526" cy="96315"/>
            <a:chOff x="2199" y="955"/>
            <a:chExt cx="2547" cy="506"/>
          </a:xfrm>
        </p:grpSpPr>
        <p:sp>
          <p:nvSpPr>
            <p:cNvPr id="646" name="Freeform 851">
              <a:extLst>
                <a:ext uri="{FF2B5EF4-FFF2-40B4-BE49-F238E27FC236}">
                  <a16:creationId xmlns:a16="http://schemas.microsoft.com/office/drawing/2014/main" id="{6E92E888-DA5C-8D45-96AD-D6A2E116446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7" name="Freeform 852">
              <a:extLst>
                <a:ext uri="{FF2B5EF4-FFF2-40B4-BE49-F238E27FC236}">
                  <a16:creationId xmlns:a16="http://schemas.microsoft.com/office/drawing/2014/main" id="{2754A16A-D74F-2C40-93DA-A9EAC7806B6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Freeform 853">
              <a:extLst>
                <a:ext uri="{FF2B5EF4-FFF2-40B4-BE49-F238E27FC236}">
                  <a16:creationId xmlns:a16="http://schemas.microsoft.com/office/drawing/2014/main" id="{B78947A0-D91C-E742-8A54-40B58A0EA73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Freeform 854">
              <a:extLst>
                <a:ext uri="{FF2B5EF4-FFF2-40B4-BE49-F238E27FC236}">
                  <a16:creationId xmlns:a16="http://schemas.microsoft.com/office/drawing/2014/main" id="{A3BC268E-C50E-F64F-A6DD-8829085043E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855">
              <a:extLst>
                <a:ext uri="{FF2B5EF4-FFF2-40B4-BE49-F238E27FC236}">
                  <a16:creationId xmlns:a16="http://schemas.microsoft.com/office/drawing/2014/main" id="{C609CF41-4A74-014E-A94A-F5C707D315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1" name="Freeform 856">
              <a:extLst>
                <a:ext uri="{FF2B5EF4-FFF2-40B4-BE49-F238E27FC236}">
                  <a16:creationId xmlns:a16="http://schemas.microsoft.com/office/drawing/2014/main" id="{6E8FDB88-4766-E44A-8E83-FA0CEA8287A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2" name="Group 850">
            <a:extLst>
              <a:ext uri="{FF2B5EF4-FFF2-40B4-BE49-F238E27FC236}">
                <a16:creationId xmlns:a16="http://schemas.microsoft.com/office/drawing/2014/main" id="{D8195E5E-B336-324B-8B0B-ACC4CA2C6E80}"/>
              </a:ext>
            </a:extLst>
          </p:cNvPr>
          <p:cNvGrpSpPr>
            <a:grpSpLocks/>
          </p:cNvGrpSpPr>
          <p:nvPr/>
        </p:nvGrpSpPr>
        <p:grpSpPr bwMode="auto">
          <a:xfrm>
            <a:off x="9195602" y="5857875"/>
            <a:ext cx="230973" cy="45719"/>
            <a:chOff x="2199" y="955"/>
            <a:chExt cx="2547" cy="506"/>
          </a:xfrm>
        </p:grpSpPr>
        <p:sp>
          <p:nvSpPr>
            <p:cNvPr id="653" name="Freeform 851">
              <a:extLst>
                <a:ext uri="{FF2B5EF4-FFF2-40B4-BE49-F238E27FC236}">
                  <a16:creationId xmlns:a16="http://schemas.microsoft.com/office/drawing/2014/main" id="{D70C4FD5-7449-EB41-AE91-674A29E480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852">
              <a:extLst>
                <a:ext uri="{FF2B5EF4-FFF2-40B4-BE49-F238E27FC236}">
                  <a16:creationId xmlns:a16="http://schemas.microsoft.com/office/drawing/2014/main" id="{A43D749A-E763-1A49-ABFC-3F8866DC1D6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853">
              <a:extLst>
                <a:ext uri="{FF2B5EF4-FFF2-40B4-BE49-F238E27FC236}">
                  <a16:creationId xmlns:a16="http://schemas.microsoft.com/office/drawing/2014/main" id="{1984E37F-68A6-AE44-9F93-DD410B4FBD8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854">
              <a:extLst>
                <a:ext uri="{FF2B5EF4-FFF2-40B4-BE49-F238E27FC236}">
                  <a16:creationId xmlns:a16="http://schemas.microsoft.com/office/drawing/2014/main" id="{F1E5C680-79A8-FE44-84E3-2153EA200052}"/>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855">
              <a:extLst>
                <a:ext uri="{FF2B5EF4-FFF2-40B4-BE49-F238E27FC236}">
                  <a16:creationId xmlns:a16="http://schemas.microsoft.com/office/drawing/2014/main" id="{10AB1C0F-439F-734D-9512-EB095894FAE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856">
              <a:extLst>
                <a:ext uri="{FF2B5EF4-FFF2-40B4-BE49-F238E27FC236}">
                  <a16:creationId xmlns:a16="http://schemas.microsoft.com/office/drawing/2014/main" id="{E674261C-9C74-1045-A006-34903B78C01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850">
            <a:extLst>
              <a:ext uri="{FF2B5EF4-FFF2-40B4-BE49-F238E27FC236}">
                <a16:creationId xmlns:a16="http://schemas.microsoft.com/office/drawing/2014/main" id="{085C02C9-1A7F-0642-B79C-6EDB2FE9C908}"/>
              </a:ext>
            </a:extLst>
          </p:cNvPr>
          <p:cNvGrpSpPr>
            <a:grpSpLocks/>
          </p:cNvGrpSpPr>
          <p:nvPr/>
        </p:nvGrpSpPr>
        <p:grpSpPr bwMode="auto">
          <a:xfrm>
            <a:off x="9538502" y="5794375"/>
            <a:ext cx="230973" cy="45719"/>
            <a:chOff x="2199" y="955"/>
            <a:chExt cx="2547" cy="506"/>
          </a:xfrm>
        </p:grpSpPr>
        <p:sp>
          <p:nvSpPr>
            <p:cNvPr id="660" name="Freeform 851">
              <a:extLst>
                <a:ext uri="{FF2B5EF4-FFF2-40B4-BE49-F238E27FC236}">
                  <a16:creationId xmlns:a16="http://schemas.microsoft.com/office/drawing/2014/main" id="{9C005DC5-E020-664D-90A8-D62468BEA01F}"/>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852">
              <a:extLst>
                <a:ext uri="{FF2B5EF4-FFF2-40B4-BE49-F238E27FC236}">
                  <a16:creationId xmlns:a16="http://schemas.microsoft.com/office/drawing/2014/main" id="{51687CFF-3135-3B4D-B333-BB62A87BF9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853">
              <a:extLst>
                <a:ext uri="{FF2B5EF4-FFF2-40B4-BE49-F238E27FC236}">
                  <a16:creationId xmlns:a16="http://schemas.microsoft.com/office/drawing/2014/main" id="{C7F3B199-2EBF-AE46-B38B-543EED8CFB1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854">
              <a:extLst>
                <a:ext uri="{FF2B5EF4-FFF2-40B4-BE49-F238E27FC236}">
                  <a16:creationId xmlns:a16="http://schemas.microsoft.com/office/drawing/2014/main" id="{1A13A5D2-6717-724F-9FA9-7AE0BB5F67D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855">
              <a:extLst>
                <a:ext uri="{FF2B5EF4-FFF2-40B4-BE49-F238E27FC236}">
                  <a16:creationId xmlns:a16="http://schemas.microsoft.com/office/drawing/2014/main" id="{4E9B1CE6-94BA-CB4A-BAA3-20583CDAEF3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856">
              <a:extLst>
                <a:ext uri="{FF2B5EF4-FFF2-40B4-BE49-F238E27FC236}">
                  <a16:creationId xmlns:a16="http://schemas.microsoft.com/office/drawing/2014/main" id="{F15D2A24-844D-7345-AF84-FEA40BD351A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6" name="Group 817">
            <a:extLst>
              <a:ext uri="{FF2B5EF4-FFF2-40B4-BE49-F238E27FC236}">
                <a16:creationId xmlns:a16="http://schemas.microsoft.com/office/drawing/2014/main" id="{5B996586-264C-3643-9E41-3632345BFB87}"/>
              </a:ext>
            </a:extLst>
          </p:cNvPr>
          <p:cNvGrpSpPr>
            <a:grpSpLocks/>
          </p:cNvGrpSpPr>
          <p:nvPr/>
        </p:nvGrpSpPr>
        <p:grpSpPr bwMode="auto">
          <a:xfrm>
            <a:off x="7975063" y="2094561"/>
            <a:ext cx="466245" cy="434369"/>
            <a:chOff x="2920" y="1424"/>
            <a:chExt cx="326" cy="320"/>
          </a:xfrm>
        </p:grpSpPr>
        <p:sp>
          <p:nvSpPr>
            <p:cNvPr id="667" name="Oval 818">
              <a:extLst>
                <a:ext uri="{FF2B5EF4-FFF2-40B4-BE49-F238E27FC236}">
                  <a16:creationId xmlns:a16="http://schemas.microsoft.com/office/drawing/2014/main" id="{AA4661F1-54B8-A146-BC66-9B5A3CD272EA}"/>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8" name="Group 819">
              <a:extLst>
                <a:ext uri="{FF2B5EF4-FFF2-40B4-BE49-F238E27FC236}">
                  <a16:creationId xmlns:a16="http://schemas.microsoft.com/office/drawing/2014/main" id="{1686DBB0-11C0-D34B-972B-2CCF69324CCC}"/>
                </a:ext>
              </a:extLst>
            </p:cNvPr>
            <p:cNvGrpSpPr>
              <a:grpSpLocks/>
            </p:cNvGrpSpPr>
            <p:nvPr/>
          </p:nvGrpSpPr>
          <p:grpSpPr bwMode="auto">
            <a:xfrm>
              <a:off x="2949" y="1424"/>
              <a:ext cx="265" cy="280"/>
              <a:chOff x="2949" y="1424"/>
              <a:chExt cx="265" cy="280"/>
            </a:xfrm>
          </p:grpSpPr>
          <p:sp>
            <p:nvSpPr>
              <p:cNvPr id="670" name="Oval 820">
                <a:extLst>
                  <a:ext uri="{FF2B5EF4-FFF2-40B4-BE49-F238E27FC236}">
                    <a16:creationId xmlns:a16="http://schemas.microsoft.com/office/drawing/2014/main" id="{65562299-A7B0-E748-8DA9-F125E00B96FB}"/>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Oval 821">
                <a:extLst>
                  <a:ext uri="{FF2B5EF4-FFF2-40B4-BE49-F238E27FC236}">
                    <a16:creationId xmlns:a16="http://schemas.microsoft.com/office/drawing/2014/main" id="{4C2D7ED2-03EA-DD40-B7CA-8CF81250D4E0}"/>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Oval 822">
                <a:extLst>
                  <a:ext uri="{FF2B5EF4-FFF2-40B4-BE49-F238E27FC236}">
                    <a16:creationId xmlns:a16="http://schemas.microsoft.com/office/drawing/2014/main" id="{52DEB089-EF3D-7E47-9DFD-BCE7FFF4F5DD}"/>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Oval 823">
                <a:extLst>
                  <a:ext uri="{FF2B5EF4-FFF2-40B4-BE49-F238E27FC236}">
                    <a16:creationId xmlns:a16="http://schemas.microsoft.com/office/drawing/2014/main" id="{27812B4C-C2A3-A34E-8C48-C8022BA5CC4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4" name="Freeform 824">
                <a:extLst>
                  <a:ext uri="{FF2B5EF4-FFF2-40B4-BE49-F238E27FC236}">
                    <a16:creationId xmlns:a16="http://schemas.microsoft.com/office/drawing/2014/main" id="{A83A4BD2-C0FC-0243-9444-4BE1DEF5443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9" name="Freeform 825">
              <a:extLst>
                <a:ext uri="{FF2B5EF4-FFF2-40B4-BE49-F238E27FC236}">
                  <a16:creationId xmlns:a16="http://schemas.microsoft.com/office/drawing/2014/main" id="{88940FE6-2121-E047-B5D1-709EEEA5D1F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75" name="Group 674">
            <a:extLst>
              <a:ext uri="{FF2B5EF4-FFF2-40B4-BE49-F238E27FC236}">
                <a16:creationId xmlns:a16="http://schemas.microsoft.com/office/drawing/2014/main" id="{CAA0DAAC-D388-5E4E-8B1F-AA359B358F91}"/>
              </a:ext>
            </a:extLst>
          </p:cNvPr>
          <p:cNvGrpSpPr/>
          <p:nvPr/>
        </p:nvGrpSpPr>
        <p:grpSpPr>
          <a:xfrm>
            <a:off x="9885167" y="5352639"/>
            <a:ext cx="309187" cy="167750"/>
            <a:chOff x="3668110" y="2448910"/>
            <a:chExt cx="3794234" cy="2165130"/>
          </a:xfrm>
        </p:grpSpPr>
        <p:sp>
          <p:nvSpPr>
            <p:cNvPr id="676" name="Rectangle 675">
              <a:extLst>
                <a:ext uri="{FF2B5EF4-FFF2-40B4-BE49-F238E27FC236}">
                  <a16:creationId xmlns:a16="http://schemas.microsoft.com/office/drawing/2014/main" id="{46F75940-BD62-504A-8C73-FDDA0A3399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7" name="Freeform 676">
              <a:extLst>
                <a:ext uri="{FF2B5EF4-FFF2-40B4-BE49-F238E27FC236}">
                  <a16:creationId xmlns:a16="http://schemas.microsoft.com/office/drawing/2014/main" id="{B68551CE-211F-A242-AF0E-8E6622E33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8" name="Group 677">
              <a:extLst>
                <a:ext uri="{FF2B5EF4-FFF2-40B4-BE49-F238E27FC236}">
                  <a16:creationId xmlns:a16="http://schemas.microsoft.com/office/drawing/2014/main" id="{074BFC43-A3A5-964D-8135-081414E76B2E}"/>
                </a:ext>
              </a:extLst>
            </p:cNvPr>
            <p:cNvGrpSpPr/>
            <p:nvPr/>
          </p:nvGrpSpPr>
          <p:grpSpPr>
            <a:xfrm>
              <a:off x="3941378" y="2603243"/>
              <a:ext cx="3202061" cy="1066110"/>
              <a:chOff x="7939341" y="3037317"/>
              <a:chExt cx="897649" cy="353919"/>
            </a:xfrm>
          </p:grpSpPr>
          <p:sp>
            <p:nvSpPr>
              <p:cNvPr id="679" name="Freeform 678">
                <a:extLst>
                  <a:ext uri="{FF2B5EF4-FFF2-40B4-BE49-F238E27FC236}">
                    <a16:creationId xmlns:a16="http://schemas.microsoft.com/office/drawing/2014/main" id="{1EEBCE37-5065-464B-A991-2B6D441624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1119C91B-532D-914D-A174-D49B02868A2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201345D5-2C2E-D144-AAB9-B54FD240A64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2" name="Freeform 681">
                <a:extLst>
                  <a:ext uri="{FF2B5EF4-FFF2-40B4-BE49-F238E27FC236}">
                    <a16:creationId xmlns:a16="http://schemas.microsoft.com/office/drawing/2014/main" id="{6040CCAF-188D-9140-80B6-CA6A424D689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 name="Group 2">
            <a:extLst>
              <a:ext uri="{FF2B5EF4-FFF2-40B4-BE49-F238E27FC236}">
                <a16:creationId xmlns:a16="http://schemas.microsoft.com/office/drawing/2014/main" id="{E7A394CC-D70F-8E43-8065-B95B6A0A5E94}"/>
              </a:ext>
            </a:extLst>
          </p:cNvPr>
          <p:cNvGrpSpPr/>
          <p:nvPr/>
        </p:nvGrpSpPr>
        <p:grpSpPr>
          <a:xfrm>
            <a:off x="1104900" y="5189517"/>
            <a:ext cx="5226627" cy="1233055"/>
            <a:chOff x="1104900" y="5320145"/>
            <a:chExt cx="5226627" cy="1233055"/>
          </a:xfrm>
        </p:grpSpPr>
        <p:sp>
          <p:nvSpPr>
            <p:cNvPr id="683" name="Text Box 467">
              <a:extLst>
                <a:ext uri="{FF2B5EF4-FFF2-40B4-BE49-F238E27FC236}">
                  <a16:creationId xmlns:a16="http://schemas.microsoft.com/office/drawing/2014/main" id="{1E3B9681-8FF1-EC4D-B168-3EC992789628}"/>
                </a:ext>
              </a:extLst>
            </p:cNvPr>
            <p:cNvSpPr txBox="1">
              <a:spLocks noChangeArrowheads="1"/>
            </p:cNvSpPr>
            <p:nvPr/>
          </p:nvSpPr>
          <p:spPr bwMode="auto">
            <a:xfrm>
              <a:off x="1262675" y="5424331"/>
              <a:ext cx="4933787" cy="1036887"/>
            </a:xfrm>
            <a:prstGeom prst="rect">
              <a:avLst/>
            </a:prstGeom>
            <a:noFill/>
            <a:ln w="1905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link layer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has responsibility of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transferring datagram from one node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physically adjacent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node over a link</a:t>
              </a:r>
              <a:endParaRPr kumimoji="0" lang="en-US" sz="1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 name="Rectangle 4">
              <a:extLst>
                <a:ext uri="{FF2B5EF4-FFF2-40B4-BE49-F238E27FC236}">
                  <a16:creationId xmlns:a16="http://schemas.microsoft.com/office/drawing/2014/main" id="{40D408BE-7166-1A47-AA93-D02ED37AA439}"/>
                </a:ext>
              </a:extLst>
            </p:cNvPr>
            <p:cNvSpPr/>
            <p:nvPr/>
          </p:nvSpPr>
          <p:spPr>
            <a:xfrm>
              <a:off x="1104900" y="5320145"/>
              <a:ext cx="5226627" cy="123305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9" name="Slide Number Placeholder 8">
            <a:extLst>
              <a:ext uri="{FF2B5EF4-FFF2-40B4-BE49-F238E27FC236}">
                <a16:creationId xmlns:a16="http://schemas.microsoft.com/office/drawing/2014/main" id="{080136AE-5E28-E527-6F11-F40D08A335DC}"/>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6781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animEffect transition="in" filter="dissolve">
                                      <p:cBhvr>
                                        <p:cTn id="15" dur="500"/>
                                        <p:tgtEl>
                                          <p:spTgt spid="6">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4" end="4"/>
                                            </p:txEl>
                                          </p:spTgt>
                                        </p:tgtEl>
                                        <p:attrNameLst>
                                          <p:attrName>style.visibility</p:attrName>
                                        </p:attrNameLst>
                                      </p:cBhvr>
                                      <p:to>
                                        <p:strVal val="visible"/>
                                      </p:to>
                                    </p:set>
                                    <p:animEffect transition="in" filter="dissolve">
                                      <p:cBhvr>
                                        <p:cTn id="18" dur="500"/>
                                        <p:tgtEl>
                                          <p:spTgt spid="6">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animEffect transition="in" filter="dissolve">
                                      <p:cBhvr>
                                        <p:cTn id="23" dur="500"/>
                                        <p:tgtEl>
                                          <p:spTgt spid="6">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dissolve">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Self-learning multi-switch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99" name="Rectangle 3">
            <a:extLst>
              <a:ext uri="{FF2B5EF4-FFF2-40B4-BE49-F238E27FC236}">
                <a16:creationId xmlns:a16="http://schemas.microsoft.com/office/drawing/2014/main" id="{568450DB-9CD6-EE43-953D-FA5EF552531B}"/>
              </a:ext>
            </a:extLst>
          </p:cNvPr>
          <p:cNvSpPr txBox="1">
            <a:spLocks noChangeArrowheads="1"/>
          </p:cNvSpPr>
          <p:nvPr/>
        </p:nvSpPr>
        <p:spPr>
          <a:xfrm>
            <a:off x="1060528" y="1364678"/>
            <a:ext cx="8743038" cy="80889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Suppose C sends frame to I, I responds to C</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Rectangle 5">
            <a:extLst>
              <a:ext uri="{FF2B5EF4-FFF2-40B4-BE49-F238E27FC236}">
                <a16:creationId xmlns:a16="http://schemas.microsoft.com/office/drawing/2014/main" id="{B511F9CE-E792-7F49-809B-1ABFB62EBF96}"/>
              </a:ext>
            </a:extLst>
          </p:cNvPr>
          <p:cNvSpPr>
            <a:spLocks noChangeArrowheads="1"/>
          </p:cNvSpPr>
          <p:nvPr/>
        </p:nvSpPr>
        <p:spPr bwMode="auto">
          <a:xfrm>
            <a:off x="1239030" y="4858947"/>
            <a:ext cx="10952969" cy="1843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show switch tables and packet forwarding in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1</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2</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3</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C21FFF95-C7EA-144E-84F5-63512E675D5A}"/>
              </a:ext>
            </a:extLst>
          </p:cNvPr>
          <p:cNvGrpSpPr/>
          <p:nvPr/>
        </p:nvGrpSpPr>
        <p:grpSpPr>
          <a:xfrm>
            <a:off x="2517827" y="2194237"/>
            <a:ext cx="6289087" cy="2044145"/>
            <a:chOff x="2517827" y="2194237"/>
            <a:chExt cx="6289087" cy="2044145"/>
          </a:xfrm>
        </p:grpSpPr>
        <p:grpSp>
          <p:nvGrpSpPr>
            <p:cNvPr id="101" name="Group 1">
              <a:extLst>
                <a:ext uri="{FF2B5EF4-FFF2-40B4-BE49-F238E27FC236}">
                  <a16:creationId xmlns:a16="http://schemas.microsoft.com/office/drawing/2014/main" id="{E174CED5-AC35-D54C-8BF6-1C9463848BEB}"/>
                </a:ext>
              </a:extLst>
            </p:cNvPr>
            <p:cNvGrpSpPr>
              <a:grpSpLocks/>
            </p:cNvGrpSpPr>
            <p:nvPr/>
          </p:nvGrpSpPr>
          <p:grpSpPr bwMode="auto">
            <a:xfrm>
              <a:off x="2517827" y="2654612"/>
              <a:ext cx="2005135" cy="1358900"/>
              <a:chOff x="958850" y="2444750"/>
              <a:chExt cx="2005665" cy="1358710"/>
            </a:xfrm>
          </p:grpSpPr>
          <p:sp>
            <p:nvSpPr>
              <p:cNvPr id="102" name="Line 20">
                <a:extLst>
                  <a:ext uri="{FF2B5EF4-FFF2-40B4-BE49-F238E27FC236}">
                    <a16:creationId xmlns:a16="http://schemas.microsoft.com/office/drawing/2014/main" id="{99456C36-8A4C-D04A-935F-F188E1160206}"/>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Line 21">
                <a:extLst>
                  <a:ext uri="{FF2B5EF4-FFF2-40B4-BE49-F238E27FC236}">
                    <a16:creationId xmlns:a16="http://schemas.microsoft.com/office/drawing/2014/main" id="{55CE708E-2A34-9F40-8A40-EC8F4808BABF}"/>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4" name="Line 22">
                <a:extLst>
                  <a:ext uri="{FF2B5EF4-FFF2-40B4-BE49-F238E27FC236}">
                    <a16:creationId xmlns:a16="http://schemas.microsoft.com/office/drawing/2014/main" id="{25CA20B9-2A94-684B-9200-B43A5DC1AD7A}"/>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64">
                <a:extLst>
                  <a:ext uri="{FF2B5EF4-FFF2-40B4-BE49-F238E27FC236}">
                    <a16:creationId xmlns:a16="http://schemas.microsoft.com/office/drawing/2014/main" id="{4DEB5825-2375-754E-8531-766CDA61CDCF}"/>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106" name="Text Box 65">
                <a:extLst>
                  <a:ext uri="{FF2B5EF4-FFF2-40B4-BE49-F238E27FC236}">
                    <a16:creationId xmlns:a16="http://schemas.microsoft.com/office/drawing/2014/main" id="{799C545E-6574-C94C-A803-1B1F400DC0A5}"/>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107" name="Text Box 73">
                <a:extLst>
                  <a:ext uri="{FF2B5EF4-FFF2-40B4-BE49-F238E27FC236}">
                    <a16:creationId xmlns:a16="http://schemas.microsoft.com/office/drawing/2014/main" id="{0DF107CE-E588-A94A-88C7-2C3915755E9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108" name="Text Box 66">
                <a:extLst>
                  <a:ext uri="{FF2B5EF4-FFF2-40B4-BE49-F238E27FC236}">
                    <a16:creationId xmlns:a16="http://schemas.microsoft.com/office/drawing/2014/main" id="{BFDB47B6-1E5E-BD42-AC91-800C3CCA6E13}"/>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9" name="Group 44">
                <a:extLst>
                  <a:ext uri="{FF2B5EF4-FFF2-40B4-BE49-F238E27FC236}">
                    <a16:creationId xmlns:a16="http://schemas.microsoft.com/office/drawing/2014/main" id="{DC837921-0D64-BD47-861E-F31CC635EE93}"/>
                  </a:ext>
                </a:extLst>
              </p:cNvPr>
              <p:cNvGrpSpPr>
                <a:grpSpLocks/>
              </p:cNvGrpSpPr>
              <p:nvPr/>
            </p:nvGrpSpPr>
            <p:grpSpPr bwMode="auto">
              <a:xfrm>
                <a:off x="1127760" y="2834640"/>
                <a:ext cx="568960" cy="481140"/>
                <a:chOff x="-44" y="1473"/>
                <a:chExt cx="981" cy="1105"/>
              </a:xfrm>
            </p:grpSpPr>
            <p:pic>
              <p:nvPicPr>
                <p:cNvPr id="117" name="Picture 45" descr="desktop_computer_stylized_medium">
                  <a:extLst>
                    <a:ext uri="{FF2B5EF4-FFF2-40B4-BE49-F238E27FC236}">
                      <a16:creationId xmlns:a16="http://schemas.microsoft.com/office/drawing/2014/main" id="{99A10DAA-F025-3840-A597-986C2A27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 name="Freeform 46">
                  <a:extLst>
                    <a:ext uri="{FF2B5EF4-FFF2-40B4-BE49-F238E27FC236}">
                      <a16:creationId xmlns:a16="http://schemas.microsoft.com/office/drawing/2014/main" id="{83738852-B2D6-8A45-99DE-7F2DF5918B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0" name="Group 44">
                <a:extLst>
                  <a:ext uri="{FF2B5EF4-FFF2-40B4-BE49-F238E27FC236}">
                    <a16:creationId xmlns:a16="http://schemas.microsoft.com/office/drawing/2014/main" id="{A033586C-CAEE-E347-8D88-3B31D913E385}"/>
                  </a:ext>
                </a:extLst>
              </p:cNvPr>
              <p:cNvGrpSpPr>
                <a:grpSpLocks/>
              </p:cNvGrpSpPr>
              <p:nvPr/>
            </p:nvGrpSpPr>
            <p:grpSpPr bwMode="auto">
              <a:xfrm>
                <a:off x="1534160" y="3291840"/>
                <a:ext cx="568960" cy="481140"/>
                <a:chOff x="-44" y="1473"/>
                <a:chExt cx="981" cy="1105"/>
              </a:xfrm>
            </p:grpSpPr>
            <p:pic>
              <p:nvPicPr>
                <p:cNvPr id="115" name="Picture 45" descr="desktop_computer_stylized_medium">
                  <a:extLst>
                    <a:ext uri="{FF2B5EF4-FFF2-40B4-BE49-F238E27FC236}">
                      <a16:creationId xmlns:a16="http://schemas.microsoft.com/office/drawing/2014/main" id="{21CE84B5-06A2-D14C-AEBE-CFD46034D4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 name="Freeform 46">
                  <a:extLst>
                    <a:ext uri="{FF2B5EF4-FFF2-40B4-BE49-F238E27FC236}">
                      <a16:creationId xmlns:a16="http://schemas.microsoft.com/office/drawing/2014/main" id="{5FD3094A-1859-F648-BB49-F2B23B15C5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1" name="Group 44">
                <a:extLst>
                  <a:ext uri="{FF2B5EF4-FFF2-40B4-BE49-F238E27FC236}">
                    <a16:creationId xmlns:a16="http://schemas.microsoft.com/office/drawing/2014/main" id="{655FEA45-4989-2C4A-8309-EA2DBF28B5CB}"/>
                  </a:ext>
                </a:extLst>
              </p:cNvPr>
              <p:cNvGrpSpPr>
                <a:grpSpLocks/>
              </p:cNvGrpSpPr>
              <p:nvPr/>
            </p:nvGrpSpPr>
            <p:grpSpPr bwMode="auto">
              <a:xfrm>
                <a:off x="2062480" y="3322320"/>
                <a:ext cx="568960" cy="481140"/>
                <a:chOff x="-44" y="1473"/>
                <a:chExt cx="981" cy="1105"/>
              </a:xfrm>
            </p:grpSpPr>
            <p:pic>
              <p:nvPicPr>
                <p:cNvPr id="113" name="Picture 45" descr="desktop_computer_stylized_medium">
                  <a:extLst>
                    <a:ext uri="{FF2B5EF4-FFF2-40B4-BE49-F238E27FC236}">
                      <a16:creationId xmlns:a16="http://schemas.microsoft.com/office/drawing/2014/main" id="{C2B6BF88-F812-964A-96C8-B3552CB52B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 name="Freeform 46">
                  <a:extLst>
                    <a:ext uri="{FF2B5EF4-FFF2-40B4-BE49-F238E27FC236}">
                      <a16:creationId xmlns:a16="http://schemas.microsoft.com/office/drawing/2014/main" id="{C7D61B70-C386-EB44-94E6-4FCDCA9CCD7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12" name="Picture 3">
                <a:extLst>
                  <a:ext uri="{FF2B5EF4-FFF2-40B4-BE49-F238E27FC236}">
                    <a16:creationId xmlns:a16="http://schemas.microsoft.com/office/drawing/2014/main" id="{B5A71CE8-50DE-B246-AE60-22D59D7124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19" name="Group 118">
              <a:extLst>
                <a:ext uri="{FF2B5EF4-FFF2-40B4-BE49-F238E27FC236}">
                  <a16:creationId xmlns:a16="http://schemas.microsoft.com/office/drawing/2014/main" id="{2816478B-C7BF-3A4B-9910-57E846BFA2AE}"/>
                </a:ext>
              </a:extLst>
            </p:cNvPr>
            <p:cNvGrpSpPr/>
            <p:nvPr/>
          </p:nvGrpSpPr>
          <p:grpSpPr>
            <a:xfrm>
              <a:off x="3950752" y="2194237"/>
              <a:ext cx="4856162" cy="2044145"/>
              <a:chOff x="3950752" y="2194237"/>
              <a:chExt cx="4856162" cy="2044145"/>
            </a:xfrm>
          </p:grpSpPr>
          <p:grpSp>
            <p:nvGrpSpPr>
              <p:cNvPr id="120" name="Group 119">
                <a:extLst>
                  <a:ext uri="{FF2B5EF4-FFF2-40B4-BE49-F238E27FC236}">
                    <a16:creationId xmlns:a16="http://schemas.microsoft.com/office/drawing/2014/main" id="{ABDB365C-75DD-BA4C-8483-F86287AD44AA}"/>
                  </a:ext>
                </a:extLst>
              </p:cNvPr>
              <p:cNvGrpSpPr>
                <a:grpSpLocks/>
              </p:cNvGrpSpPr>
              <p:nvPr/>
            </p:nvGrpSpPr>
            <p:grpSpPr bwMode="auto">
              <a:xfrm>
                <a:off x="3950752" y="2194237"/>
                <a:ext cx="4856162" cy="2044145"/>
                <a:chOff x="2379663" y="1984375"/>
                <a:chExt cx="4855711" cy="2043590"/>
              </a:xfrm>
            </p:grpSpPr>
            <p:sp>
              <p:nvSpPr>
                <p:cNvPr id="145" name="Line 23">
                  <a:extLst>
                    <a:ext uri="{FF2B5EF4-FFF2-40B4-BE49-F238E27FC236}">
                      <a16:creationId xmlns:a16="http://schemas.microsoft.com/office/drawing/2014/main" id="{68A6B2AD-4A9F-214F-BE1D-B7DF7E1C6E9D}"/>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4">
                  <a:extLst>
                    <a:ext uri="{FF2B5EF4-FFF2-40B4-BE49-F238E27FC236}">
                      <a16:creationId xmlns:a16="http://schemas.microsoft.com/office/drawing/2014/main" id="{D84ED115-8A00-2C43-AB0E-B0231CCF940E}"/>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7" name="Line 25">
                  <a:extLst>
                    <a:ext uri="{FF2B5EF4-FFF2-40B4-BE49-F238E27FC236}">
                      <a16:creationId xmlns:a16="http://schemas.microsoft.com/office/drawing/2014/main" id="{B1AA3E0A-B9A5-294C-A748-5E42A95E375C}"/>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8" name="Line 26">
                  <a:extLst>
                    <a:ext uri="{FF2B5EF4-FFF2-40B4-BE49-F238E27FC236}">
                      <a16:creationId xmlns:a16="http://schemas.microsoft.com/office/drawing/2014/main" id="{CC0F30F5-BEDC-5D4D-B554-BBE6A2062FD2}"/>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9" name="Line 27">
                  <a:extLst>
                    <a:ext uri="{FF2B5EF4-FFF2-40B4-BE49-F238E27FC236}">
                      <a16:creationId xmlns:a16="http://schemas.microsoft.com/office/drawing/2014/main" id="{306D12EE-4853-A448-A0E4-6AA00BE66B29}"/>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0" name="Line 35">
                  <a:extLst>
                    <a:ext uri="{FF2B5EF4-FFF2-40B4-BE49-F238E27FC236}">
                      <a16:creationId xmlns:a16="http://schemas.microsoft.com/office/drawing/2014/main" id="{2F390777-5412-4D49-92B7-E21F0873BF21}"/>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1" name="Line 36">
                  <a:extLst>
                    <a:ext uri="{FF2B5EF4-FFF2-40B4-BE49-F238E27FC236}">
                      <a16:creationId xmlns:a16="http://schemas.microsoft.com/office/drawing/2014/main" id="{2A8B696B-9EF3-6144-9251-35E77662F2DA}"/>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Line 37">
                  <a:extLst>
                    <a:ext uri="{FF2B5EF4-FFF2-40B4-BE49-F238E27FC236}">
                      <a16:creationId xmlns:a16="http://schemas.microsoft.com/office/drawing/2014/main" id="{EE382A21-6506-2149-B95A-87DC8F5C2605}"/>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3" name="Line 63">
                  <a:extLst>
                    <a:ext uri="{FF2B5EF4-FFF2-40B4-BE49-F238E27FC236}">
                      <a16:creationId xmlns:a16="http://schemas.microsoft.com/office/drawing/2014/main" id="{BDF97CF4-DC42-E04A-B487-6437DFE7CE6A}"/>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4" name="Text Box 67">
                  <a:extLst>
                    <a:ext uri="{FF2B5EF4-FFF2-40B4-BE49-F238E27FC236}">
                      <a16:creationId xmlns:a16="http://schemas.microsoft.com/office/drawing/2014/main" id="{2188C4D3-BD36-E047-9559-CABADC9F0FB0}"/>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155" name="Text Box 68">
                  <a:extLst>
                    <a:ext uri="{FF2B5EF4-FFF2-40B4-BE49-F238E27FC236}">
                      <a16:creationId xmlns:a16="http://schemas.microsoft.com/office/drawing/2014/main" id="{D377AFD9-065B-0D42-89D3-C837E5B12519}"/>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156" name="Text Box 69">
                  <a:extLst>
                    <a:ext uri="{FF2B5EF4-FFF2-40B4-BE49-F238E27FC236}">
                      <a16:creationId xmlns:a16="http://schemas.microsoft.com/office/drawing/2014/main" id="{0CFCAF43-7430-1543-B71F-013915B7D59C}"/>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157" name="Text Box 74">
                  <a:extLst>
                    <a:ext uri="{FF2B5EF4-FFF2-40B4-BE49-F238E27FC236}">
                      <a16:creationId xmlns:a16="http://schemas.microsoft.com/office/drawing/2014/main" id="{09D60F24-0E65-E540-A132-B2087CA454F1}"/>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158" name="Text Box 75">
                  <a:extLst>
                    <a:ext uri="{FF2B5EF4-FFF2-40B4-BE49-F238E27FC236}">
                      <a16:creationId xmlns:a16="http://schemas.microsoft.com/office/drawing/2014/main" id="{61B735CA-251A-CF4F-988F-56BD7EB99128}"/>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159" name="Text Box 76">
                  <a:extLst>
                    <a:ext uri="{FF2B5EF4-FFF2-40B4-BE49-F238E27FC236}">
                      <a16:creationId xmlns:a16="http://schemas.microsoft.com/office/drawing/2014/main" id="{5684E9B9-6F8F-9B49-87D7-884038727FB1}"/>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160" name="Text Box 78">
                  <a:extLst>
                    <a:ext uri="{FF2B5EF4-FFF2-40B4-BE49-F238E27FC236}">
                      <a16:creationId xmlns:a16="http://schemas.microsoft.com/office/drawing/2014/main" id="{811B64AB-D4E5-1E43-81FE-A68C071F635D}"/>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161" name="Text Box 79">
                  <a:extLst>
                    <a:ext uri="{FF2B5EF4-FFF2-40B4-BE49-F238E27FC236}">
                      <a16:creationId xmlns:a16="http://schemas.microsoft.com/office/drawing/2014/main" id="{5D07C5EE-CF96-1441-A8A4-14B2C1E5BC6A}"/>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162" name="Text Box 80">
                  <a:extLst>
                    <a:ext uri="{FF2B5EF4-FFF2-40B4-BE49-F238E27FC236}">
                      <a16:creationId xmlns:a16="http://schemas.microsoft.com/office/drawing/2014/main" id="{76121A31-0CF9-CD4B-AE69-015165CDB9E5}"/>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163" name="Picture 3">
                  <a:extLst>
                    <a:ext uri="{FF2B5EF4-FFF2-40B4-BE49-F238E27FC236}">
                      <a16:creationId xmlns:a16="http://schemas.microsoft.com/office/drawing/2014/main" id="{A60EFC24-CD1C-1840-BFF1-506A513FE7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164" name="Group 44">
                  <a:extLst>
                    <a:ext uri="{FF2B5EF4-FFF2-40B4-BE49-F238E27FC236}">
                      <a16:creationId xmlns:a16="http://schemas.microsoft.com/office/drawing/2014/main" id="{72C50D88-FE1C-914B-9179-8D1F978E03DC}"/>
                    </a:ext>
                  </a:extLst>
                </p:cNvPr>
                <p:cNvGrpSpPr>
                  <a:grpSpLocks/>
                </p:cNvGrpSpPr>
                <p:nvPr/>
              </p:nvGrpSpPr>
              <p:grpSpPr bwMode="auto">
                <a:xfrm>
                  <a:off x="3139440" y="3180080"/>
                  <a:ext cx="568960" cy="481140"/>
                  <a:chOff x="-44" y="1473"/>
                  <a:chExt cx="981" cy="1105"/>
                </a:xfrm>
              </p:grpSpPr>
              <p:pic>
                <p:nvPicPr>
                  <p:cNvPr id="186" name="Picture 45" descr="desktop_computer_stylized_medium">
                    <a:extLst>
                      <a:ext uri="{FF2B5EF4-FFF2-40B4-BE49-F238E27FC236}">
                        <a16:creationId xmlns:a16="http://schemas.microsoft.com/office/drawing/2014/main" id="{6B6B128B-F962-F94D-9DF1-510848850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 name="Freeform 46">
                    <a:extLst>
                      <a:ext uri="{FF2B5EF4-FFF2-40B4-BE49-F238E27FC236}">
                        <a16:creationId xmlns:a16="http://schemas.microsoft.com/office/drawing/2014/main" id="{C0150CF8-A697-CE42-940C-37756D41BFE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5" name="Group 44">
                  <a:extLst>
                    <a:ext uri="{FF2B5EF4-FFF2-40B4-BE49-F238E27FC236}">
                      <a16:creationId xmlns:a16="http://schemas.microsoft.com/office/drawing/2014/main" id="{3070217F-553E-764A-99FA-E2DA6A9B3DEB}"/>
                    </a:ext>
                  </a:extLst>
                </p:cNvPr>
                <p:cNvGrpSpPr>
                  <a:grpSpLocks/>
                </p:cNvGrpSpPr>
                <p:nvPr/>
              </p:nvGrpSpPr>
              <p:grpSpPr bwMode="auto">
                <a:xfrm>
                  <a:off x="3576320" y="3525520"/>
                  <a:ext cx="568960" cy="481140"/>
                  <a:chOff x="-44" y="1473"/>
                  <a:chExt cx="981" cy="1105"/>
                </a:xfrm>
              </p:grpSpPr>
              <p:pic>
                <p:nvPicPr>
                  <p:cNvPr id="184" name="Picture 45" descr="desktop_computer_stylized_medium">
                    <a:extLst>
                      <a:ext uri="{FF2B5EF4-FFF2-40B4-BE49-F238E27FC236}">
                        <a16:creationId xmlns:a16="http://schemas.microsoft.com/office/drawing/2014/main" id="{A7C73311-AB56-AB43-AD0E-BECBF1D54F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 name="Freeform 46">
                    <a:extLst>
                      <a:ext uri="{FF2B5EF4-FFF2-40B4-BE49-F238E27FC236}">
                        <a16:creationId xmlns:a16="http://schemas.microsoft.com/office/drawing/2014/main" id="{52C81438-9114-5446-B747-FBE54C66010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6" name="Group 44">
                  <a:extLst>
                    <a:ext uri="{FF2B5EF4-FFF2-40B4-BE49-F238E27FC236}">
                      <a16:creationId xmlns:a16="http://schemas.microsoft.com/office/drawing/2014/main" id="{4533CD9B-FBCF-5447-8350-43CE87CD637B}"/>
                    </a:ext>
                  </a:extLst>
                </p:cNvPr>
                <p:cNvGrpSpPr>
                  <a:grpSpLocks/>
                </p:cNvGrpSpPr>
                <p:nvPr/>
              </p:nvGrpSpPr>
              <p:grpSpPr bwMode="auto">
                <a:xfrm>
                  <a:off x="4135120" y="3281680"/>
                  <a:ext cx="568960" cy="481140"/>
                  <a:chOff x="-44" y="1473"/>
                  <a:chExt cx="981" cy="1105"/>
                </a:xfrm>
              </p:grpSpPr>
              <p:pic>
                <p:nvPicPr>
                  <p:cNvPr id="182" name="Picture 45" descr="desktop_computer_stylized_medium">
                    <a:extLst>
                      <a:ext uri="{FF2B5EF4-FFF2-40B4-BE49-F238E27FC236}">
                        <a16:creationId xmlns:a16="http://schemas.microsoft.com/office/drawing/2014/main" id="{B2D533C9-2A78-B940-8439-12C55294C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 name="Freeform 46">
                    <a:extLst>
                      <a:ext uri="{FF2B5EF4-FFF2-40B4-BE49-F238E27FC236}">
                        <a16:creationId xmlns:a16="http://schemas.microsoft.com/office/drawing/2014/main" id="{57FD2025-5E4C-8743-B974-760B988813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7" name="Group 44">
                  <a:extLst>
                    <a:ext uri="{FF2B5EF4-FFF2-40B4-BE49-F238E27FC236}">
                      <a16:creationId xmlns:a16="http://schemas.microsoft.com/office/drawing/2014/main" id="{39417816-E3DF-9944-8BB2-9ECAEA935586}"/>
                    </a:ext>
                  </a:extLst>
                </p:cNvPr>
                <p:cNvGrpSpPr>
                  <a:grpSpLocks/>
                </p:cNvGrpSpPr>
                <p:nvPr/>
              </p:nvGrpSpPr>
              <p:grpSpPr bwMode="auto">
                <a:xfrm>
                  <a:off x="5049520" y="3261360"/>
                  <a:ext cx="568960" cy="481140"/>
                  <a:chOff x="-44" y="1473"/>
                  <a:chExt cx="981" cy="1105"/>
                </a:xfrm>
              </p:grpSpPr>
              <p:pic>
                <p:nvPicPr>
                  <p:cNvPr id="180" name="Picture 45" descr="desktop_computer_stylized_medium">
                    <a:extLst>
                      <a:ext uri="{FF2B5EF4-FFF2-40B4-BE49-F238E27FC236}">
                        <a16:creationId xmlns:a16="http://schemas.microsoft.com/office/drawing/2014/main" id="{DB414230-1306-5F4E-A458-0537D0528C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 name="Freeform 46">
                    <a:extLst>
                      <a:ext uri="{FF2B5EF4-FFF2-40B4-BE49-F238E27FC236}">
                        <a16:creationId xmlns:a16="http://schemas.microsoft.com/office/drawing/2014/main" id="{309159E7-31D8-234D-93D0-BE8C0041570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8" name="Group 44">
                  <a:extLst>
                    <a:ext uri="{FF2B5EF4-FFF2-40B4-BE49-F238E27FC236}">
                      <a16:creationId xmlns:a16="http://schemas.microsoft.com/office/drawing/2014/main" id="{4E2C6A6D-6868-344A-8B6D-7879FC94C520}"/>
                    </a:ext>
                  </a:extLst>
                </p:cNvPr>
                <p:cNvGrpSpPr>
                  <a:grpSpLocks/>
                </p:cNvGrpSpPr>
                <p:nvPr/>
              </p:nvGrpSpPr>
              <p:grpSpPr bwMode="auto">
                <a:xfrm>
                  <a:off x="5588000" y="3434080"/>
                  <a:ext cx="568960" cy="481140"/>
                  <a:chOff x="-44" y="1473"/>
                  <a:chExt cx="981" cy="1105"/>
                </a:xfrm>
              </p:grpSpPr>
              <p:pic>
                <p:nvPicPr>
                  <p:cNvPr id="178" name="Picture 45" descr="desktop_computer_stylized_medium">
                    <a:extLst>
                      <a:ext uri="{FF2B5EF4-FFF2-40B4-BE49-F238E27FC236}">
                        <a16:creationId xmlns:a16="http://schemas.microsoft.com/office/drawing/2014/main" id="{241FED28-3695-BF44-9514-315EAD532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 name="Freeform 46">
                    <a:extLst>
                      <a:ext uri="{FF2B5EF4-FFF2-40B4-BE49-F238E27FC236}">
                        <a16:creationId xmlns:a16="http://schemas.microsoft.com/office/drawing/2014/main" id="{2B011CDD-EC17-8A46-97F7-9084D9FC850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9" name="Group 44">
                  <a:extLst>
                    <a:ext uri="{FF2B5EF4-FFF2-40B4-BE49-F238E27FC236}">
                      <a16:creationId xmlns:a16="http://schemas.microsoft.com/office/drawing/2014/main" id="{7F3E3005-6E4C-2E48-BEB0-D7DCE47F5BA3}"/>
                    </a:ext>
                  </a:extLst>
                </p:cNvPr>
                <p:cNvGrpSpPr>
                  <a:grpSpLocks/>
                </p:cNvGrpSpPr>
                <p:nvPr/>
              </p:nvGrpSpPr>
              <p:grpSpPr bwMode="auto">
                <a:xfrm>
                  <a:off x="6380480" y="3149600"/>
                  <a:ext cx="568960" cy="481140"/>
                  <a:chOff x="-44" y="1473"/>
                  <a:chExt cx="981" cy="1105"/>
                </a:xfrm>
              </p:grpSpPr>
              <p:pic>
                <p:nvPicPr>
                  <p:cNvPr id="176" name="Picture 45" descr="desktop_computer_stylized_medium">
                    <a:extLst>
                      <a:ext uri="{FF2B5EF4-FFF2-40B4-BE49-F238E27FC236}">
                        <a16:creationId xmlns:a16="http://schemas.microsoft.com/office/drawing/2014/main" id="{2F69E930-531C-CC49-9369-A6258D2C3D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 name="Freeform 46">
                    <a:extLst>
                      <a:ext uri="{FF2B5EF4-FFF2-40B4-BE49-F238E27FC236}">
                        <a16:creationId xmlns:a16="http://schemas.microsoft.com/office/drawing/2014/main" id="{275B5DF6-0840-1741-A596-61D1E7D339A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74" name="Picture 3">
                  <a:extLst>
                    <a:ext uri="{FF2B5EF4-FFF2-40B4-BE49-F238E27FC236}">
                      <a16:creationId xmlns:a16="http://schemas.microsoft.com/office/drawing/2014/main" id="{99A8D395-2415-D740-B879-CB64DE3E7C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75" name="Picture 3">
                  <a:extLst>
                    <a:ext uri="{FF2B5EF4-FFF2-40B4-BE49-F238E27FC236}">
                      <a16:creationId xmlns:a16="http://schemas.microsoft.com/office/drawing/2014/main" id="{7E37AF4C-6642-944F-893E-8F764A201E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21" name="Group 120">
                <a:extLst>
                  <a:ext uri="{FF2B5EF4-FFF2-40B4-BE49-F238E27FC236}">
                    <a16:creationId xmlns:a16="http://schemas.microsoft.com/office/drawing/2014/main" id="{BC8817A8-53E1-E640-9C0B-D148675E84B3}"/>
                  </a:ext>
                </a:extLst>
              </p:cNvPr>
              <p:cNvGrpSpPr/>
              <p:nvPr/>
            </p:nvGrpSpPr>
            <p:grpSpPr>
              <a:xfrm>
                <a:off x="5398824" y="2310984"/>
                <a:ext cx="746763" cy="344773"/>
                <a:chOff x="3668110" y="2448910"/>
                <a:chExt cx="3794234" cy="2165130"/>
              </a:xfrm>
            </p:grpSpPr>
            <p:sp>
              <p:nvSpPr>
                <p:cNvPr id="138" name="Rectangle 137">
                  <a:extLst>
                    <a:ext uri="{FF2B5EF4-FFF2-40B4-BE49-F238E27FC236}">
                      <a16:creationId xmlns:a16="http://schemas.microsoft.com/office/drawing/2014/main" id="{3B86E610-C8E9-A14E-BADA-D521477BFA5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9BCF10E-F11E-0940-9427-2C52D3A0442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0" name="Group 139">
                  <a:extLst>
                    <a:ext uri="{FF2B5EF4-FFF2-40B4-BE49-F238E27FC236}">
                      <a16:creationId xmlns:a16="http://schemas.microsoft.com/office/drawing/2014/main" id="{74F91BDF-2C7D-004F-9F7E-3424FDD7E858}"/>
                    </a:ext>
                  </a:extLst>
                </p:cNvPr>
                <p:cNvGrpSpPr/>
                <p:nvPr/>
              </p:nvGrpSpPr>
              <p:grpSpPr>
                <a:xfrm>
                  <a:off x="3941378" y="2603243"/>
                  <a:ext cx="3202061" cy="1066110"/>
                  <a:chOff x="7939341" y="3037317"/>
                  <a:chExt cx="897649" cy="353919"/>
                </a:xfrm>
              </p:grpSpPr>
              <p:sp>
                <p:nvSpPr>
                  <p:cNvPr id="141" name="Freeform 140">
                    <a:extLst>
                      <a:ext uri="{FF2B5EF4-FFF2-40B4-BE49-F238E27FC236}">
                        <a16:creationId xmlns:a16="http://schemas.microsoft.com/office/drawing/2014/main" id="{866D5738-B1DB-A64F-B2FF-D00B6DCAFBC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F3D5853-4CB9-3346-8B27-854B90D8207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114FA665-825C-3446-AE24-97A1A9B094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CF92E888-6087-BF4C-9FD9-B93CB8E368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4DD0CB96-FF06-0747-8D6C-17B6E3D64A00}"/>
                  </a:ext>
                </a:extLst>
              </p:cNvPr>
              <p:cNvGrpSpPr/>
              <p:nvPr/>
            </p:nvGrpSpPr>
            <p:grpSpPr>
              <a:xfrm>
                <a:off x="7290083" y="3122951"/>
                <a:ext cx="746763" cy="344773"/>
                <a:chOff x="3668110" y="2448910"/>
                <a:chExt cx="3794234" cy="2165130"/>
              </a:xfrm>
            </p:grpSpPr>
            <p:sp>
              <p:nvSpPr>
                <p:cNvPr id="131" name="Rectangle 130">
                  <a:extLst>
                    <a:ext uri="{FF2B5EF4-FFF2-40B4-BE49-F238E27FC236}">
                      <a16:creationId xmlns:a16="http://schemas.microsoft.com/office/drawing/2014/main" id="{BBE4C02F-92B5-E34A-8A31-6DCFE62E955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FC68E576-D54E-734B-8697-D893832C877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3" name="Group 132">
                  <a:extLst>
                    <a:ext uri="{FF2B5EF4-FFF2-40B4-BE49-F238E27FC236}">
                      <a16:creationId xmlns:a16="http://schemas.microsoft.com/office/drawing/2014/main" id="{B96132C5-D867-5746-8DB9-936FC4CA34AB}"/>
                    </a:ext>
                  </a:extLst>
                </p:cNvPr>
                <p:cNvGrpSpPr/>
                <p:nvPr/>
              </p:nvGrpSpPr>
              <p:grpSpPr>
                <a:xfrm>
                  <a:off x="3941378" y="2603243"/>
                  <a:ext cx="3202061" cy="1066110"/>
                  <a:chOff x="7939341" y="3037317"/>
                  <a:chExt cx="897649" cy="353919"/>
                </a:xfrm>
              </p:grpSpPr>
              <p:sp>
                <p:nvSpPr>
                  <p:cNvPr id="134" name="Freeform 133">
                    <a:extLst>
                      <a:ext uri="{FF2B5EF4-FFF2-40B4-BE49-F238E27FC236}">
                        <a16:creationId xmlns:a16="http://schemas.microsoft.com/office/drawing/2014/main" id="{F331719B-2E38-6C46-8045-A59B4810FCF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0FAF6128-2431-6D43-969E-D212F93854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105D7E56-FF41-A349-A7F2-51A25370D4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406FE8BF-E5DA-3A43-8C2C-0214135AEF6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3" name="Group 122">
                <a:extLst>
                  <a:ext uri="{FF2B5EF4-FFF2-40B4-BE49-F238E27FC236}">
                    <a16:creationId xmlns:a16="http://schemas.microsoft.com/office/drawing/2014/main" id="{61382BC6-B124-C34A-AF5F-106CD750D54D}"/>
                  </a:ext>
                </a:extLst>
              </p:cNvPr>
              <p:cNvGrpSpPr/>
              <p:nvPr/>
            </p:nvGrpSpPr>
            <p:grpSpPr>
              <a:xfrm>
                <a:off x="5371262" y="3020518"/>
                <a:ext cx="746763" cy="344773"/>
                <a:chOff x="3668110" y="2448910"/>
                <a:chExt cx="3794234" cy="2165130"/>
              </a:xfrm>
            </p:grpSpPr>
            <p:sp>
              <p:nvSpPr>
                <p:cNvPr id="124" name="Rectangle 123">
                  <a:extLst>
                    <a:ext uri="{FF2B5EF4-FFF2-40B4-BE49-F238E27FC236}">
                      <a16:creationId xmlns:a16="http://schemas.microsoft.com/office/drawing/2014/main" id="{F54875C8-3537-534D-8699-79202C6EF3C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37C804ED-78E1-0B43-8D28-3CBDFC6F975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6" name="Group 125">
                  <a:extLst>
                    <a:ext uri="{FF2B5EF4-FFF2-40B4-BE49-F238E27FC236}">
                      <a16:creationId xmlns:a16="http://schemas.microsoft.com/office/drawing/2014/main" id="{029B3492-B39F-9C4E-9E12-23A21BE7194F}"/>
                    </a:ext>
                  </a:extLst>
                </p:cNvPr>
                <p:cNvGrpSpPr/>
                <p:nvPr/>
              </p:nvGrpSpPr>
              <p:grpSpPr>
                <a:xfrm>
                  <a:off x="3941378" y="2603243"/>
                  <a:ext cx="3202061" cy="1066110"/>
                  <a:chOff x="7939341" y="3037317"/>
                  <a:chExt cx="897649" cy="353919"/>
                </a:xfrm>
              </p:grpSpPr>
              <p:sp>
                <p:nvSpPr>
                  <p:cNvPr id="127" name="Freeform 126">
                    <a:extLst>
                      <a:ext uri="{FF2B5EF4-FFF2-40B4-BE49-F238E27FC236}">
                        <a16:creationId xmlns:a16="http://schemas.microsoft.com/office/drawing/2014/main" id="{3146775C-54FD-D548-A314-3302205C36E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7C1051E3-E4D3-EA4F-B5CF-25F7520318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06D6E15E-1DE1-A94F-AE8B-1AB24533AF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68FA2054-559F-3D4E-8F12-33A0DEB0D2B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8" name="Group 187">
              <a:extLst>
                <a:ext uri="{FF2B5EF4-FFF2-40B4-BE49-F238E27FC236}">
                  <a16:creationId xmlns:a16="http://schemas.microsoft.com/office/drawing/2014/main" id="{88092B4B-73A7-B84A-B44A-87B3F8EE42A7}"/>
                </a:ext>
              </a:extLst>
            </p:cNvPr>
            <p:cNvGrpSpPr/>
            <p:nvPr/>
          </p:nvGrpSpPr>
          <p:grpSpPr>
            <a:xfrm>
              <a:off x="3510443" y="3070406"/>
              <a:ext cx="746763" cy="344773"/>
              <a:chOff x="3668110" y="2448910"/>
              <a:chExt cx="3794234" cy="2165130"/>
            </a:xfrm>
          </p:grpSpPr>
          <p:sp>
            <p:nvSpPr>
              <p:cNvPr id="189" name="Rectangle 188">
                <a:extLst>
                  <a:ext uri="{FF2B5EF4-FFF2-40B4-BE49-F238E27FC236}">
                    <a16:creationId xmlns:a16="http://schemas.microsoft.com/office/drawing/2014/main" id="{200081AD-DFBF-1947-B539-A661D799E7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DFB88302-207F-7041-A836-DBC7ED27F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91" name="Group 190">
                <a:extLst>
                  <a:ext uri="{FF2B5EF4-FFF2-40B4-BE49-F238E27FC236}">
                    <a16:creationId xmlns:a16="http://schemas.microsoft.com/office/drawing/2014/main" id="{5A1C7D64-8BED-D44B-9F41-2A71D08A3062}"/>
                  </a:ext>
                </a:extLst>
              </p:cNvPr>
              <p:cNvGrpSpPr/>
              <p:nvPr/>
            </p:nvGrpSpPr>
            <p:grpSpPr>
              <a:xfrm>
                <a:off x="3941378" y="2603243"/>
                <a:ext cx="3202061" cy="1066110"/>
                <a:chOff x="7939341" y="3037317"/>
                <a:chExt cx="897649" cy="353919"/>
              </a:xfrm>
            </p:grpSpPr>
            <p:sp>
              <p:nvSpPr>
                <p:cNvPr id="192" name="Freeform 191">
                  <a:extLst>
                    <a:ext uri="{FF2B5EF4-FFF2-40B4-BE49-F238E27FC236}">
                      <a16:creationId xmlns:a16="http://schemas.microsoft.com/office/drawing/2014/main" id="{AC3DE160-A795-FB4B-AEE9-AB6FD5F7BA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3" name="Freeform 192">
                  <a:extLst>
                    <a:ext uri="{FF2B5EF4-FFF2-40B4-BE49-F238E27FC236}">
                      <a16:creationId xmlns:a16="http://schemas.microsoft.com/office/drawing/2014/main" id="{0795C6B9-582B-1C4C-94D8-E6BE17D986C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9D86823-997E-6E44-B47F-086D7D2EDA6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BF0DBBF3-4106-7A4E-9218-F47B958ADE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3922888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Small institutional network</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51</a:t>
            </a:fld>
            <a:endParaRPr lang="en-US" dirty="0"/>
          </a:p>
        </p:txBody>
      </p:sp>
      <p:sp>
        <p:nvSpPr>
          <p:cNvPr id="338" name="Freeform 81">
            <a:extLst>
              <a:ext uri="{FF2B5EF4-FFF2-40B4-BE49-F238E27FC236}">
                <a16:creationId xmlns:a16="http://schemas.microsoft.com/office/drawing/2014/main" id="{1DD2AEB4-851F-3544-B2F7-195B95897CCD}"/>
              </a:ext>
            </a:extLst>
          </p:cNvPr>
          <p:cNvSpPr>
            <a:spLocks/>
          </p:cNvSpPr>
          <p:nvPr/>
        </p:nvSpPr>
        <p:spPr bwMode="auto">
          <a:xfrm rot="5400000">
            <a:off x="4293252" y="225426"/>
            <a:ext cx="4321175" cy="747395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00" h="9831">
                <a:moveTo>
                  <a:pt x="3018" y="119"/>
                </a:moveTo>
                <a:cubicBezTo>
                  <a:pt x="2111" y="198"/>
                  <a:pt x="1047" y="-39"/>
                  <a:pt x="545" y="518"/>
                </a:cubicBezTo>
                <a:cubicBezTo>
                  <a:pt x="43" y="1076"/>
                  <a:pt x="40" y="2518"/>
                  <a:pt x="8" y="3464"/>
                </a:cubicBezTo>
                <a:cubicBezTo>
                  <a:pt x="-24" y="4411"/>
                  <a:pt x="32" y="5681"/>
                  <a:pt x="354" y="6198"/>
                </a:cubicBezTo>
                <a:cubicBezTo>
                  <a:pt x="677" y="6715"/>
                  <a:pt x="1127" y="6126"/>
                  <a:pt x="1947" y="6568"/>
                </a:cubicBezTo>
                <a:cubicBezTo>
                  <a:pt x="2769" y="7010"/>
                  <a:pt x="4247" y="8310"/>
                  <a:pt x="5285" y="8849"/>
                </a:cubicBezTo>
                <a:cubicBezTo>
                  <a:pt x="6321" y="9388"/>
                  <a:pt x="7408" y="9963"/>
                  <a:pt x="8172" y="9805"/>
                </a:cubicBezTo>
                <a:cubicBezTo>
                  <a:pt x="8934" y="9645"/>
                  <a:pt x="9588" y="8930"/>
                  <a:pt x="9864" y="7895"/>
                </a:cubicBezTo>
                <a:cubicBezTo>
                  <a:pt x="10140" y="6857"/>
                  <a:pt x="9927" y="4774"/>
                  <a:pt x="9830" y="3590"/>
                </a:cubicBezTo>
                <a:cubicBezTo>
                  <a:pt x="9733" y="2406"/>
                  <a:pt x="10004" y="1276"/>
                  <a:pt x="9282" y="788"/>
                </a:cubicBezTo>
                <a:cubicBezTo>
                  <a:pt x="8561" y="302"/>
                  <a:pt x="7028" y="160"/>
                  <a:pt x="5984" y="49"/>
                </a:cubicBezTo>
                <a:cubicBezTo>
                  <a:pt x="4940" y="-62"/>
                  <a:pt x="3924" y="41"/>
                  <a:pt x="3018" y="119"/>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9" name="Line 33">
            <a:extLst>
              <a:ext uri="{FF2B5EF4-FFF2-40B4-BE49-F238E27FC236}">
                <a16:creationId xmlns:a16="http://schemas.microsoft.com/office/drawing/2014/main" id="{9C1D8CDE-7155-F441-98A2-3C45AB8689DF}"/>
              </a:ext>
            </a:extLst>
          </p:cNvPr>
          <p:cNvSpPr>
            <a:spLocks noChangeShapeType="1"/>
          </p:cNvSpPr>
          <p:nvPr/>
        </p:nvSpPr>
        <p:spPr bwMode="auto">
          <a:xfrm flipH="1">
            <a:off x="4264678" y="3368675"/>
            <a:ext cx="2047875" cy="14160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0" name="Line 34">
            <a:extLst>
              <a:ext uri="{FF2B5EF4-FFF2-40B4-BE49-F238E27FC236}">
                <a16:creationId xmlns:a16="http://schemas.microsoft.com/office/drawing/2014/main" id="{20739350-D08C-5A41-88F0-04FEE1E01B70}"/>
              </a:ext>
            </a:extLst>
          </p:cNvPr>
          <p:cNvSpPr>
            <a:spLocks noChangeShapeType="1"/>
          </p:cNvSpPr>
          <p:nvPr/>
        </p:nvSpPr>
        <p:spPr bwMode="auto">
          <a:xfrm>
            <a:off x="6504640" y="3355975"/>
            <a:ext cx="0" cy="14668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35">
            <a:extLst>
              <a:ext uri="{FF2B5EF4-FFF2-40B4-BE49-F238E27FC236}">
                <a16:creationId xmlns:a16="http://schemas.microsoft.com/office/drawing/2014/main" id="{C23179C1-50B5-DF48-96CD-F4BCBE2B8705}"/>
              </a:ext>
            </a:extLst>
          </p:cNvPr>
          <p:cNvSpPr>
            <a:spLocks noChangeShapeType="1"/>
          </p:cNvSpPr>
          <p:nvPr/>
        </p:nvSpPr>
        <p:spPr bwMode="auto">
          <a:xfrm flipH="1" flipV="1">
            <a:off x="6698315" y="3290888"/>
            <a:ext cx="1841500" cy="16224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59">
            <a:extLst>
              <a:ext uri="{FF2B5EF4-FFF2-40B4-BE49-F238E27FC236}">
                <a16:creationId xmlns:a16="http://schemas.microsoft.com/office/drawing/2014/main" id="{FEFC486E-98E8-D243-B2DA-33F74D0F1494}"/>
              </a:ext>
            </a:extLst>
          </p:cNvPr>
          <p:cNvSpPr>
            <a:spLocks noChangeShapeType="1"/>
          </p:cNvSpPr>
          <p:nvPr/>
        </p:nvSpPr>
        <p:spPr bwMode="auto">
          <a:xfrm flipV="1">
            <a:off x="6801503" y="2673350"/>
            <a:ext cx="1223962" cy="4238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Line 60">
            <a:extLst>
              <a:ext uri="{FF2B5EF4-FFF2-40B4-BE49-F238E27FC236}">
                <a16:creationId xmlns:a16="http://schemas.microsoft.com/office/drawing/2014/main" id="{CCC7534E-E985-2943-898D-A4D514E538E5}"/>
              </a:ext>
            </a:extLst>
          </p:cNvPr>
          <p:cNvSpPr>
            <a:spLocks noChangeShapeType="1"/>
          </p:cNvSpPr>
          <p:nvPr/>
        </p:nvSpPr>
        <p:spPr bwMode="auto">
          <a:xfrm flipV="1">
            <a:off x="6595128" y="2351088"/>
            <a:ext cx="669925" cy="7588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Line 77">
            <a:extLst>
              <a:ext uri="{FF2B5EF4-FFF2-40B4-BE49-F238E27FC236}">
                <a16:creationId xmlns:a16="http://schemas.microsoft.com/office/drawing/2014/main" id="{AB6C4A41-CCC9-F54B-8FBA-C0BD38886ED7}"/>
              </a:ext>
            </a:extLst>
          </p:cNvPr>
          <p:cNvSpPr>
            <a:spLocks noChangeShapeType="1"/>
          </p:cNvSpPr>
          <p:nvPr/>
        </p:nvSpPr>
        <p:spPr bwMode="auto">
          <a:xfrm>
            <a:off x="5501340" y="2505075"/>
            <a:ext cx="862013" cy="6445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5" name="Line 78">
            <a:extLst>
              <a:ext uri="{FF2B5EF4-FFF2-40B4-BE49-F238E27FC236}">
                <a16:creationId xmlns:a16="http://schemas.microsoft.com/office/drawing/2014/main" id="{4A44EE39-C1D8-AE4F-8DD7-B92BE6639758}"/>
              </a:ext>
            </a:extLst>
          </p:cNvPr>
          <p:cNvSpPr>
            <a:spLocks noChangeShapeType="1"/>
          </p:cNvSpPr>
          <p:nvPr/>
        </p:nvSpPr>
        <p:spPr bwMode="auto">
          <a:xfrm flipH="1">
            <a:off x="4109103" y="2401888"/>
            <a:ext cx="850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6" name="Text Box 79">
            <a:extLst>
              <a:ext uri="{FF2B5EF4-FFF2-40B4-BE49-F238E27FC236}">
                <a16:creationId xmlns:a16="http://schemas.microsoft.com/office/drawing/2014/main" id="{FBFB42CB-34E2-D24C-B58D-B3E379117922}"/>
              </a:ext>
            </a:extLst>
          </p:cNvPr>
          <p:cNvSpPr txBox="1">
            <a:spLocks noChangeArrowheads="1"/>
          </p:cNvSpPr>
          <p:nvPr/>
        </p:nvSpPr>
        <p:spPr bwMode="auto">
          <a:xfrm>
            <a:off x="2858153" y="2022475"/>
            <a:ext cx="1262062" cy="646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to external</a:t>
            </a:r>
          </a:p>
          <a:p>
            <a:pPr eaLnBrk="0" fontAlgn="base" hangingPunct="0">
              <a:spcBef>
                <a:spcPct val="0"/>
              </a:spcBef>
              <a:spcAft>
                <a:spcPct val="0"/>
              </a:spcAft>
              <a:defRPr/>
            </a:pPr>
            <a:r>
              <a:rPr lang="en-US" i="0" dirty="0">
                <a:solidFill>
                  <a:srgbClr val="000000"/>
                </a:solidFill>
                <a:latin typeface="Arial" charset="0"/>
                <a:cs typeface="Arial" charset="0"/>
              </a:rPr>
              <a:t>network</a:t>
            </a:r>
          </a:p>
        </p:txBody>
      </p:sp>
      <p:sp>
        <p:nvSpPr>
          <p:cNvPr id="347" name="Text Box 80">
            <a:extLst>
              <a:ext uri="{FF2B5EF4-FFF2-40B4-BE49-F238E27FC236}">
                <a16:creationId xmlns:a16="http://schemas.microsoft.com/office/drawing/2014/main" id="{E6535D94-AEC3-AD4D-8510-1EF310CA2BDF}"/>
              </a:ext>
            </a:extLst>
          </p:cNvPr>
          <p:cNvSpPr txBox="1">
            <a:spLocks noChangeArrowheads="1"/>
          </p:cNvSpPr>
          <p:nvPr/>
        </p:nvSpPr>
        <p:spPr bwMode="auto">
          <a:xfrm>
            <a:off x="4829828" y="2589213"/>
            <a:ext cx="787400" cy="369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router</a:t>
            </a:r>
          </a:p>
        </p:txBody>
      </p:sp>
      <p:sp>
        <p:nvSpPr>
          <p:cNvPr id="348" name="Text Box 82">
            <a:extLst>
              <a:ext uri="{FF2B5EF4-FFF2-40B4-BE49-F238E27FC236}">
                <a16:creationId xmlns:a16="http://schemas.microsoft.com/office/drawing/2014/main" id="{728FD7CE-1C4E-3742-901C-649915E6055D}"/>
              </a:ext>
            </a:extLst>
          </p:cNvPr>
          <p:cNvSpPr txBox="1">
            <a:spLocks noChangeArrowheads="1"/>
          </p:cNvSpPr>
          <p:nvPr/>
        </p:nvSpPr>
        <p:spPr bwMode="auto">
          <a:xfrm>
            <a:off x="8549340" y="3497263"/>
            <a:ext cx="1549400" cy="461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400" dirty="0">
                <a:solidFill>
                  <a:srgbClr val="CC0000"/>
                </a:solidFill>
                <a:latin typeface="Arial" charset="0"/>
                <a:cs typeface="Arial" charset="0"/>
              </a:rPr>
              <a:t>IP subnet</a:t>
            </a:r>
          </a:p>
        </p:txBody>
      </p:sp>
      <p:sp>
        <p:nvSpPr>
          <p:cNvPr id="349" name="Text Box 83">
            <a:extLst>
              <a:ext uri="{FF2B5EF4-FFF2-40B4-BE49-F238E27FC236}">
                <a16:creationId xmlns:a16="http://schemas.microsoft.com/office/drawing/2014/main" id="{E3A2D782-9E47-194D-A995-3E10BA06F9C6}"/>
              </a:ext>
            </a:extLst>
          </p:cNvPr>
          <p:cNvSpPr txBox="1">
            <a:spLocks noChangeArrowheads="1"/>
          </p:cNvSpPr>
          <p:nvPr/>
        </p:nvSpPr>
        <p:spPr bwMode="auto">
          <a:xfrm>
            <a:off x="7546040" y="1816100"/>
            <a:ext cx="1365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mail server</a:t>
            </a:r>
          </a:p>
        </p:txBody>
      </p:sp>
      <p:sp>
        <p:nvSpPr>
          <p:cNvPr id="350" name="Text Box 84">
            <a:extLst>
              <a:ext uri="{FF2B5EF4-FFF2-40B4-BE49-F238E27FC236}">
                <a16:creationId xmlns:a16="http://schemas.microsoft.com/office/drawing/2014/main" id="{BF948EC1-0E64-1446-8EBB-3F705B661815}"/>
              </a:ext>
            </a:extLst>
          </p:cNvPr>
          <p:cNvSpPr txBox="1">
            <a:spLocks noChangeArrowheads="1"/>
          </p:cNvSpPr>
          <p:nvPr/>
        </p:nvSpPr>
        <p:spPr bwMode="auto">
          <a:xfrm>
            <a:off x="8344553" y="2486025"/>
            <a:ext cx="13620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web server</a:t>
            </a:r>
          </a:p>
        </p:txBody>
      </p:sp>
      <p:sp>
        <p:nvSpPr>
          <p:cNvPr id="351" name="Line 20">
            <a:extLst>
              <a:ext uri="{FF2B5EF4-FFF2-40B4-BE49-F238E27FC236}">
                <a16:creationId xmlns:a16="http://schemas.microsoft.com/office/drawing/2014/main" id="{CA36AD85-4F0F-B949-9B2B-9D467D7BC864}"/>
              </a:ext>
            </a:extLst>
          </p:cNvPr>
          <p:cNvSpPr>
            <a:spLocks noChangeShapeType="1"/>
          </p:cNvSpPr>
          <p:nvPr/>
        </p:nvSpPr>
        <p:spPr bwMode="auto">
          <a:xfrm flipH="1">
            <a:off x="3578878" y="47355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2" name="Line 21">
            <a:extLst>
              <a:ext uri="{FF2B5EF4-FFF2-40B4-BE49-F238E27FC236}">
                <a16:creationId xmlns:a16="http://schemas.microsoft.com/office/drawing/2014/main" id="{2C2F95BF-E0B6-CF4E-AC71-5428A58F04EC}"/>
              </a:ext>
            </a:extLst>
          </p:cNvPr>
          <p:cNvSpPr>
            <a:spLocks noChangeShapeType="1"/>
          </p:cNvSpPr>
          <p:nvPr/>
        </p:nvSpPr>
        <p:spPr bwMode="auto">
          <a:xfrm flipH="1">
            <a:off x="3966228" y="4783138"/>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3" name="Line 22">
            <a:extLst>
              <a:ext uri="{FF2B5EF4-FFF2-40B4-BE49-F238E27FC236}">
                <a16:creationId xmlns:a16="http://schemas.microsoft.com/office/drawing/2014/main" id="{4B6A0F97-8361-514F-ABF1-10DAB9513705}"/>
              </a:ext>
            </a:extLst>
          </p:cNvPr>
          <p:cNvSpPr>
            <a:spLocks noChangeShapeType="1"/>
          </p:cNvSpPr>
          <p:nvPr/>
        </p:nvSpPr>
        <p:spPr bwMode="auto">
          <a:xfrm>
            <a:off x="4385328" y="4811713"/>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4" name="Group 44">
            <a:extLst>
              <a:ext uri="{FF2B5EF4-FFF2-40B4-BE49-F238E27FC236}">
                <a16:creationId xmlns:a16="http://schemas.microsoft.com/office/drawing/2014/main" id="{941C3232-2EC1-3E45-861B-43206D07B044}"/>
              </a:ext>
            </a:extLst>
          </p:cNvPr>
          <p:cNvGrpSpPr>
            <a:grpSpLocks/>
          </p:cNvGrpSpPr>
          <p:nvPr/>
        </p:nvGrpSpPr>
        <p:grpSpPr bwMode="auto">
          <a:xfrm>
            <a:off x="3123265" y="4538663"/>
            <a:ext cx="568325" cy="481012"/>
            <a:chOff x="-44" y="1473"/>
            <a:chExt cx="981" cy="1105"/>
          </a:xfrm>
        </p:grpSpPr>
        <p:pic>
          <p:nvPicPr>
            <p:cNvPr id="355" name="Picture 45" descr="desktop_computer_stylized_medium">
              <a:extLst>
                <a:ext uri="{FF2B5EF4-FFF2-40B4-BE49-F238E27FC236}">
                  <a16:creationId xmlns:a16="http://schemas.microsoft.com/office/drawing/2014/main" id="{56C4DE76-422A-3F41-B5E3-7E3F0577EA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 name="Freeform 46">
              <a:extLst>
                <a:ext uri="{FF2B5EF4-FFF2-40B4-BE49-F238E27FC236}">
                  <a16:creationId xmlns:a16="http://schemas.microsoft.com/office/drawing/2014/main" id="{102BD1D2-8765-F94B-AE22-07E54C03C4A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7" name="Group 44">
            <a:extLst>
              <a:ext uri="{FF2B5EF4-FFF2-40B4-BE49-F238E27FC236}">
                <a16:creationId xmlns:a16="http://schemas.microsoft.com/office/drawing/2014/main" id="{04CCA9C4-C7E7-0D49-8ED5-C0A424C22AFF}"/>
              </a:ext>
            </a:extLst>
          </p:cNvPr>
          <p:cNvGrpSpPr>
            <a:grpSpLocks/>
          </p:cNvGrpSpPr>
          <p:nvPr/>
        </p:nvGrpSpPr>
        <p:grpSpPr bwMode="auto">
          <a:xfrm>
            <a:off x="3529665" y="4995863"/>
            <a:ext cx="568325" cy="481012"/>
            <a:chOff x="-44" y="1473"/>
            <a:chExt cx="981" cy="1105"/>
          </a:xfrm>
        </p:grpSpPr>
        <p:pic>
          <p:nvPicPr>
            <p:cNvPr id="358" name="Picture 45" descr="desktop_computer_stylized_medium">
              <a:extLst>
                <a:ext uri="{FF2B5EF4-FFF2-40B4-BE49-F238E27FC236}">
                  <a16:creationId xmlns:a16="http://schemas.microsoft.com/office/drawing/2014/main" id="{A1E987A4-00BB-DE46-B53A-3E267AEDB6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 name="Freeform 46">
              <a:extLst>
                <a:ext uri="{FF2B5EF4-FFF2-40B4-BE49-F238E27FC236}">
                  <a16:creationId xmlns:a16="http://schemas.microsoft.com/office/drawing/2014/main" id="{105A5D6D-DF1C-E04D-AF77-07EB2A6B5BA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60" name="Group 44">
            <a:extLst>
              <a:ext uri="{FF2B5EF4-FFF2-40B4-BE49-F238E27FC236}">
                <a16:creationId xmlns:a16="http://schemas.microsoft.com/office/drawing/2014/main" id="{B09E3AAA-200D-6348-AB8E-E9E0B74D373A}"/>
              </a:ext>
            </a:extLst>
          </p:cNvPr>
          <p:cNvGrpSpPr>
            <a:grpSpLocks/>
          </p:cNvGrpSpPr>
          <p:nvPr/>
        </p:nvGrpSpPr>
        <p:grpSpPr bwMode="auto">
          <a:xfrm>
            <a:off x="4058303" y="5027613"/>
            <a:ext cx="568325" cy="481012"/>
            <a:chOff x="-44" y="1473"/>
            <a:chExt cx="981" cy="1105"/>
          </a:xfrm>
        </p:grpSpPr>
        <p:pic>
          <p:nvPicPr>
            <p:cNvPr id="361" name="Picture 45" descr="desktop_computer_stylized_medium">
              <a:extLst>
                <a:ext uri="{FF2B5EF4-FFF2-40B4-BE49-F238E27FC236}">
                  <a16:creationId xmlns:a16="http://schemas.microsoft.com/office/drawing/2014/main" id="{DC09FF8D-C636-6347-BC58-1E42C10B35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 name="Freeform 46">
              <a:extLst>
                <a:ext uri="{FF2B5EF4-FFF2-40B4-BE49-F238E27FC236}">
                  <a16:creationId xmlns:a16="http://schemas.microsoft.com/office/drawing/2014/main" id="{5CEDCE92-3307-C345-B156-BC62565D2A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63" name="Line 21">
            <a:extLst>
              <a:ext uri="{FF2B5EF4-FFF2-40B4-BE49-F238E27FC236}">
                <a16:creationId xmlns:a16="http://schemas.microsoft.com/office/drawing/2014/main" id="{8707D218-BC2D-E147-BF42-31916D82FAF0}"/>
              </a:ext>
            </a:extLst>
          </p:cNvPr>
          <p:cNvSpPr>
            <a:spLocks noChangeShapeType="1"/>
          </p:cNvSpPr>
          <p:nvPr/>
        </p:nvSpPr>
        <p:spPr bwMode="auto">
          <a:xfrm>
            <a:off x="4604403" y="4741863"/>
            <a:ext cx="377825" cy="3048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Line 22">
            <a:extLst>
              <a:ext uri="{FF2B5EF4-FFF2-40B4-BE49-F238E27FC236}">
                <a16:creationId xmlns:a16="http://schemas.microsoft.com/office/drawing/2014/main" id="{8DA81E08-E605-2C4A-B116-07559D95DFC7}"/>
              </a:ext>
            </a:extLst>
          </p:cNvPr>
          <p:cNvSpPr>
            <a:spLocks noChangeShapeType="1"/>
          </p:cNvSpPr>
          <p:nvPr/>
        </p:nvSpPr>
        <p:spPr bwMode="auto">
          <a:xfrm flipH="1">
            <a:off x="4836178" y="5237163"/>
            <a:ext cx="120650" cy="2936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Line 22">
            <a:extLst>
              <a:ext uri="{FF2B5EF4-FFF2-40B4-BE49-F238E27FC236}">
                <a16:creationId xmlns:a16="http://schemas.microsoft.com/office/drawing/2014/main" id="{74B35603-8088-6343-A1DD-EFD3214EDA16}"/>
              </a:ext>
            </a:extLst>
          </p:cNvPr>
          <p:cNvSpPr>
            <a:spLocks noChangeShapeType="1"/>
          </p:cNvSpPr>
          <p:nvPr/>
        </p:nvSpPr>
        <p:spPr bwMode="auto">
          <a:xfrm>
            <a:off x="5240990" y="52482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Line 20">
            <a:extLst>
              <a:ext uri="{FF2B5EF4-FFF2-40B4-BE49-F238E27FC236}">
                <a16:creationId xmlns:a16="http://schemas.microsoft.com/office/drawing/2014/main" id="{6DFE18D9-1340-4D4E-BCDA-2F5EB7328CCD}"/>
              </a:ext>
            </a:extLst>
          </p:cNvPr>
          <p:cNvSpPr>
            <a:spLocks noChangeShapeType="1"/>
          </p:cNvSpPr>
          <p:nvPr/>
        </p:nvSpPr>
        <p:spPr bwMode="auto">
          <a:xfrm flipH="1">
            <a:off x="5139390" y="51292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67" name="Group 44">
            <a:extLst>
              <a:ext uri="{FF2B5EF4-FFF2-40B4-BE49-F238E27FC236}">
                <a16:creationId xmlns:a16="http://schemas.microsoft.com/office/drawing/2014/main" id="{2BB0F214-8617-AC45-AF28-614088ABC5AF}"/>
              </a:ext>
            </a:extLst>
          </p:cNvPr>
          <p:cNvGrpSpPr>
            <a:grpSpLocks/>
          </p:cNvGrpSpPr>
          <p:nvPr/>
        </p:nvGrpSpPr>
        <p:grpSpPr bwMode="auto">
          <a:xfrm>
            <a:off x="4463115" y="5400675"/>
            <a:ext cx="568325" cy="481013"/>
            <a:chOff x="-44" y="1473"/>
            <a:chExt cx="981" cy="1105"/>
          </a:xfrm>
        </p:grpSpPr>
        <p:pic>
          <p:nvPicPr>
            <p:cNvPr id="368" name="Picture 45" descr="desktop_computer_stylized_medium">
              <a:extLst>
                <a:ext uri="{FF2B5EF4-FFF2-40B4-BE49-F238E27FC236}">
                  <a16:creationId xmlns:a16="http://schemas.microsoft.com/office/drawing/2014/main" id="{D749DC47-C064-0840-8A4D-B6E7E9B42D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9" name="Freeform 46">
              <a:extLst>
                <a:ext uri="{FF2B5EF4-FFF2-40B4-BE49-F238E27FC236}">
                  <a16:creationId xmlns:a16="http://schemas.microsoft.com/office/drawing/2014/main" id="{798F3421-D990-3C41-BAEF-6AD50E20B46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0" name="Group 44">
            <a:extLst>
              <a:ext uri="{FF2B5EF4-FFF2-40B4-BE49-F238E27FC236}">
                <a16:creationId xmlns:a16="http://schemas.microsoft.com/office/drawing/2014/main" id="{490EB974-D8DC-2041-A57F-76393D20BB6D}"/>
              </a:ext>
            </a:extLst>
          </p:cNvPr>
          <p:cNvGrpSpPr>
            <a:grpSpLocks/>
          </p:cNvGrpSpPr>
          <p:nvPr/>
        </p:nvGrpSpPr>
        <p:grpSpPr bwMode="auto">
          <a:xfrm>
            <a:off x="4920315" y="5468938"/>
            <a:ext cx="568325" cy="481012"/>
            <a:chOff x="-44" y="1473"/>
            <a:chExt cx="981" cy="1105"/>
          </a:xfrm>
        </p:grpSpPr>
        <p:pic>
          <p:nvPicPr>
            <p:cNvPr id="371" name="Picture 45" descr="desktop_computer_stylized_medium">
              <a:extLst>
                <a:ext uri="{FF2B5EF4-FFF2-40B4-BE49-F238E27FC236}">
                  <a16:creationId xmlns:a16="http://schemas.microsoft.com/office/drawing/2014/main" id="{1957017E-88FD-1641-944A-A44AF61DDA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 name="Freeform 46">
              <a:extLst>
                <a:ext uri="{FF2B5EF4-FFF2-40B4-BE49-F238E27FC236}">
                  <a16:creationId xmlns:a16="http://schemas.microsoft.com/office/drawing/2014/main" id="{5905493A-8F06-CA4E-98F5-D104CA7308A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5" name="Group 44">
            <a:extLst>
              <a:ext uri="{FF2B5EF4-FFF2-40B4-BE49-F238E27FC236}">
                <a16:creationId xmlns:a16="http://schemas.microsoft.com/office/drawing/2014/main" id="{546516DA-D987-804E-B9DE-22A3D14F68D4}"/>
              </a:ext>
            </a:extLst>
          </p:cNvPr>
          <p:cNvGrpSpPr>
            <a:grpSpLocks/>
          </p:cNvGrpSpPr>
          <p:nvPr/>
        </p:nvGrpSpPr>
        <p:grpSpPr bwMode="auto">
          <a:xfrm>
            <a:off x="5345765" y="4927600"/>
            <a:ext cx="568325" cy="481013"/>
            <a:chOff x="-44" y="1473"/>
            <a:chExt cx="981" cy="1105"/>
          </a:xfrm>
        </p:grpSpPr>
        <p:pic>
          <p:nvPicPr>
            <p:cNvPr id="376" name="Picture 45" descr="desktop_computer_stylized_medium">
              <a:extLst>
                <a:ext uri="{FF2B5EF4-FFF2-40B4-BE49-F238E27FC236}">
                  <a16:creationId xmlns:a16="http://schemas.microsoft.com/office/drawing/2014/main" id="{4A582920-8075-9B41-9AD3-3968BFABBF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 name="Freeform 46">
              <a:extLst>
                <a:ext uri="{FF2B5EF4-FFF2-40B4-BE49-F238E27FC236}">
                  <a16:creationId xmlns:a16="http://schemas.microsoft.com/office/drawing/2014/main" id="{5232BF48-896A-2440-A098-B901E4E7D26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78" name="Line 20">
            <a:extLst>
              <a:ext uri="{FF2B5EF4-FFF2-40B4-BE49-F238E27FC236}">
                <a16:creationId xmlns:a16="http://schemas.microsoft.com/office/drawing/2014/main" id="{DBEDF0CB-00D7-0548-824A-81E9C6FA5047}"/>
              </a:ext>
            </a:extLst>
          </p:cNvPr>
          <p:cNvSpPr>
            <a:spLocks noChangeShapeType="1"/>
          </p:cNvSpPr>
          <p:nvPr/>
        </p:nvSpPr>
        <p:spPr bwMode="auto">
          <a:xfrm flipH="1">
            <a:off x="7798453" y="5003800"/>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9" name="Line 21">
            <a:extLst>
              <a:ext uri="{FF2B5EF4-FFF2-40B4-BE49-F238E27FC236}">
                <a16:creationId xmlns:a16="http://schemas.microsoft.com/office/drawing/2014/main" id="{5327C553-0FC2-8C41-80DD-5D1C853FF8DB}"/>
              </a:ext>
            </a:extLst>
          </p:cNvPr>
          <p:cNvSpPr>
            <a:spLocks noChangeShapeType="1"/>
          </p:cNvSpPr>
          <p:nvPr/>
        </p:nvSpPr>
        <p:spPr bwMode="auto">
          <a:xfrm flipH="1">
            <a:off x="8185803" y="5051425"/>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0" name="Line 22">
            <a:extLst>
              <a:ext uri="{FF2B5EF4-FFF2-40B4-BE49-F238E27FC236}">
                <a16:creationId xmlns:a16="http://schemas.microsoft.com/office/drawing/2014/main" id="{2522FB8B-3AB1-AB43-8650-28F7ACFDE847}"/>
              </a:ext>
            </a:extLst>
          </p:cNvPr>
          <p:cNvSpPr>
            <a:spLocks noChangeShapeType="1"/>
          </p:cNvSpPr>
          <p:nvPr/>
        </p:nvSpPr>
        <p:spPr bwMode="auto">
          <a:xfrm>
            <a:off x="8604903" y="5080000"/>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81" name="Group 44">
            <a:extLst>
              <a:ext uri="{FF2B5EF4-FFF2-40B4-BE49-F238E27FC236}">
                <a16:creationId xmlns:a16="http://schemas.microsoft.com/office/drawing/2014/main" id="{05CBF0A1-4254-5C4B-8A95-3790E40E52D6}"/>
              </a:ext>
            </a:extLst>
          </p:cNvPr>
          <p:cNvGrpSpPr>
            <a:grpSpLocks/>
          </p:cNvGrpSpPr>
          <p:nvPr/>
        </p:nvGrpSpPr>
        <p:grpSpPr bwMode="auto">
          <a:xfrm>
            <a:off x="7490478" y="4818063"/>
            <a:ext cx="568325" cy="481012"/>
            <a:chOff x="-44" y="1473"/>
            <a:chExt cx="981" cy="1105"/>
          </a:xfrm>
        </p:grpSpPr>
        <p:pic>
          <p:nvPicPr>
            <p:cNvPr id="382" name="Picture 45" descr="desktop_computer_stylized_medium">
              <a:extLst>
                <a:ext uri="{FF2B5EF4-FFF2-40B4-BE49-F238E27FC236}">
                  <a16:creationId xmlns:a16="http://schemas.microsoft.com/office/drawing/2014/main" id="{48A3D65B-B90E-114C-B7F8-81813E2AE6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3" name="Freeform 46">
              <a:extLst>
                <a:ext uri="{FF2B5EF4-FFF2-40B4-BE49-F238E27FC236}">
                  <a16:creationId xmlns:a16="http://schemas.microsoft.com/office/drawing/2014/main" id="{8C40008B-9985-4946-A656-DC94A014C49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84" name="Group 44">
            <a:extLst>
              <a:ext uri="{FF2B5EF4-FFF2-40B4-BE49-F238E27FC236}">
                <a16:creationId xmlns:a16="http://schemas.microsoft.com/office/drawing/2014/main" id="{48F1C933-4EBC-5043-9E08-EED2B5CD3B6B}"/>
              </a:ext>
            </a:extLst>
          </p:cNvPr>
          <p:cNvGrpSpPr>
            <a:grpSpLocks/>
          </p:cNvGrpSpPr>
          <p:nvPr/>
        </p:nvGrpSpPr>
        <p:grpSpPr bwMode="auto">
          <a:xfrm>
            <a:off x="7749240" y="5264150"/>
            <a:ext cx="569913" cy="481013"/>
            <a:chOff x="-44" y="1473"/>
            <a:chExt cx="981" cy="1105"/>
          </a:xfrm>
        </p:grpSpPr>
        <p:pic>
          <p:nvPicPr>
            <p:cNvPr id="385" name="Picture 45" descr="desktop_computer_stylized_medium">
              <a:extLst>
                <a:ext uri="{FF2B5EF4-FFF2-40B4-BE49-F238E27FC236}">
                  <a16:creationId xmlns:a16="http://schemas.microsoft.com/office/drawing/2014/main" id="{DD47D611-8FDA-9145-8B8C-7E0DAF88AC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 name="Freeform 46">
              <a:extLst>
                <a:ext uri="{FF2B5EF4-FFF2-40B4-BE49-F238E27FC236}">
                  <a16:creationId xmlns:a16="http://schemas.microsoft.com/office/drawing/2014/main" id="{2005903E-2F47-354D-9158-187170A92CB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87" name="Group 44">
            <a:extLst>
              <a:ext uri="{FF2B5EF4-FFF2-40B4-BE49-F238E27FC236}">
                <a16:creationId xmlns:a16="http://schemas.microsoft.com/office/drawing/2014/main" id="{442B24C8-889C-A148-AD4B-172A25362150}"/>
              </a:ext>
            </a:extLst>
          </p:cNvPr>
          <p:cNvGrpSpPr>
            <a:grpSpLocks/>
          </p:cNvGrpSpPr>
          <p:nvPr/>
        </p:nvGrpSpPr>
        <p:grpSpPr bwMode="auto">
          <a:xfrm>
            <a:off x="8277878" y="5294313"/>
            <a:ext cx="568325" cy="482600"/>
            <a:chOff x="-44" y="1473"/>
            <a:chExt cx="981" cy="1105"/>
          </a:xfrm>
        </p:grpSpPr>
        <p:pic>
          <p:nvPicPr>
            <p:cNvPr id="388" name="Picture 45" descr="desktop_computer_stylized_medium">
              <a:extLst>
                <a:ext uri="{FF2B5EF4-FFF2-40B4-BE49-F238E27FC236}">
                  <a16:creationId xmlns:a16="http://schemas.microsoft.com/office/drawing/2014/main" id="{EE095724-2313-224E-A105-C354F085A1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 name="Freeform 46">
              <a:extLst>
                <a:ext uri="{FF2B5EF4-FFF2-40B4-BE49-F238E27FC236}">
                  <a16:creationId xmlns:a16="http://schemas.microsoft.com/office/drawing/2014/main" id="{E5278B7E-CF34-8644-9800-2590E12D12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90" name="Line 20">
            <a:extLst>
              <a:ext uri="{FF2B5EF4-FFF2-40B4-BE49-F238E27FC236}">
                <a16:creationId xmlns:a16="http://schemas.microsoft.com/office/drawing/2014/main" id="{F31177A2-08FB-D649-8137-218BCBAA959F}"/>
              </a:ext>
            </a:extLst>
          </p:cNvPr>
          <p:cNvSpPr>
            <a:spLocks noChangeShapeType="1"/>
          </p:cNvSpPr>
          <p:nvPr/>
        </p:nvSpPr>
        <p:spPr bwMode="auto">
          <a:xfrm flipH="1" flipV="1">
            <a:off x="6772928" y="5049838"/>
            <a:ext cx="606425" cy="3127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1" name="Line 21">
            <a:extLst>
              <a:ext uri="{FF2B5EF4-FFF2-40B4-BE49-F238E27FC236}">
                <a16:creationId xmlns:a16="http://schemas.microsoft.com/office/drawing/2014/main" id="{86917A5E-DF0C-3645-A831-E70C6AECBFF6}"/>
              </a:ext>
            </a:extLst>
          </p:cNvPr>
          <p:cNvSpPr>
            <a:spLocks noChangeShapeType="1"/>
          </p:cNvSpPr>
          <p:nvPr/>
        </p:nvSpPr>
        <p:spPr bwMode="auto">
          <a:xfrm flipH="1">
            <a:off x="6309378" y="5003800"/>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2" name="Line 22">
            <a:extLst>
              <a:ext uri="{FF2B5EF4-FFF2-40B4-BE49-F238E27FC236}">
                <a16:creationId xmlns:a16="http://schemas.microsoft.com/office/drawing/2014/main" id="{59638B79-290F-974B-AA54-66E4644BD0BF}"/>
              </a:ext>
            </a:extLst>
          </p:cNvPr>
          <p:cNvSpPr>
            <a:spLocks noChangeShapeType="1"/>
          </p:cNvSpPr>
          <p:nvPr/>
        </p:nvSpPr>
        <p:spPr bwMode="auto">
          <a:xfrm>
            <a:off x="6728478" y="50323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93" name="Group 44">
            <a:extLst>
              <a:ext uri="{FF2B5EF4-FFF2-40B4-BE49-F238E27FC236}">
                <a16:creationId xmlns:a16="http://schemas.microsoft.com/office/drawing/2014/main" id="{6DC045E6-78AD-5649-9438-E026B64715BA}"/>
              </a:ext>
            </a:extLst>
          </p:cNvPr>
          <p:cNvGrpSpPr>
            <a:grpSpLocks/>
          </p:cNvGrpSpPr>
          <p:nvPr/>
        </p:nvGrpSpPr>
        <p:grpSpPr bwMode="auto">
          <a:xfrm>
            <a:off x="6917390" y="5211763"/>
            <a:ext cx="569913" cy="481012"/>
            <a:chOff x="-44" y="1473"/>
            <a:chExt cx="981" cy="1105"/>
          </a:xfrm>
        </p:grpSpPr>
        <p:pic>
          <p:nvPicPr>
            <p:cNvPr id="394" name="Picture 45" descr="desktop_computer_stylized_medium">
              <a:extLst>
                <a:ext uri="{FF2B5EF4-FFF2-40B4-BE49-F238E27FC236}">
                  <a16:creationId xmlns:a16="http://schemas.microsoft.com/office/drawing/2014/main" id="{08EEEF9C-176E-0740-8B83-5B2CC85CF9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 name="Freeform 46">
              <a:extLst>
                <a:ext uri="{FF2B5EF4-FFF2-40B4-BE49-F238E27FC236}">
                  <a16:creationId xmlns:a16="http://schemas.microsoft.com/office/drawing/2014/main" id="{CF428064-F6F1-E346-B336-6FAD5386D25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96" name="Group 44">
            <a:extLst>
              <a:ext uri="{FF2B5EF4-FFF2-40B4-BE49-F238E27FC236}">
                <a16:creationId xmlns:a16="http://schemas.microsoft.com/office/drawing/2014/main" id="{F7DC80A6-D9DB-F84F-9225-1A52CA48A6D5}"/>
              </a:ext>
            </a:extLst>
          </p:cNvPr>
          <p:cNvGrpSpPr>
            <a:grpSpLocks/>
          </p:cNvGrpSpPr>
          <p:nvPr/>
        </p:nvGrpSpPr>
        <p:grpSpPr bwMode="auto">
          <a:xfrm>
            <a:off x="5872815" y="5216525"/>
            <a:ext cx="569913" cy="482600"/>
            <a:chOff x="-44" y="1473"/>
            <a:chExt cx="981" cy="1105"/>
          </a:xfrm>
        </p:grpSpPr>
        <p:pic>
          <p:nvPicPr>
            <p:cNvPr id="397" name="Picture 45" descr="desktop_computer_stylized_medium">
              <a:extLst>
                <a:ext uri="{FF2B5EF4-FFF2-40B4-BE49-F238E27FC236}">
                  <a16:creationId xmlns:a16="http://schemas.microsoft.com/office/drawing/2014/main" id="{5B916C64-22C9-964E-A895-2BB4426577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8" name="Freeform 46">
              <a:extLst>
                <a:ext uri="{FF2B5EF4-FFF2-40B4-BE49-F238E27FC236}">
                  <a16:creationId xmlns:a16="http://schemas.microsoft.com/office/drawing/2014/main" id="{8F1A2616-3F9C-1443-8FC2-598CBA0777B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99" name="Group 44">
            <a:extLst>
              <a:ext uri="{FF2B5EF4-FFF2-40B4-BE49-F238E27FC236}">
                <a16:creationId xmlns:a16="http://schemas.microsoft.com/office/drawing/2014/main" id="{164A88BF-33ED-D647-BB76-7AD2B2966070}"/>
              </a:ext>
            </a:extLst>
          </p:cNvPr>
          <p:cNvGrpSpPr>
            <a:grpSpLocks/>
          </p:cNvGrpSpPr>
          <p:nvPr/>
        </p:nvGrpSpPr>
        <p:grpSpPr bwMode="auto">
          <a:xfrm>
            <a:off x="6401453" y="5248275"/>
            <a:ext cx="569912" cy="481013"/>
            <a:chOff x="-44" y="1473"/>
            <a:chExt cx="981" cy="1105"/>
          </a:xfrm>
        </p:grpSpPr>
        <p:pic>
          <p:nvPicPr>
            <p:cNvPr id="400" name="Picture 45" descr="desktop_computer_stylized_medium">
              <a:extLst>
                <a:ext uri="{FF2B5EF4-FFF2-40B4-BE49-F238E27FC236}">
                  <a16:creationId xmlns:a16="http://schemas.microsoft.com/office/drawing/2014/main" id="{6D8BE219-D629-4344-9062-A7BB61D92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1" name="Freeform 46">
              <a:extLst>
                <a:ext uri="{FF2B5EF4-FFF2-40B4-BE49-F238E27FC236}">
                  <a16:creationId xmlns:a16="http://schemas.microsoft.com/office/drawing/2014/main" id="{860563F5-CC50-744F-87D1-5CFECCB56D3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3" name="Line 20">
            <a:extLst>
              <a:ext uri="{FF2B5EF4-FFF2-40B4-BE49-F238E27FC236}">
                <a16:creationId xmlns:a16="http://schemas.microsoft.com/office/drawing/2014/main" id="{0E474B3A-FCAF-C343-A649-E9B83258A0FE}"/>
              </a:ext>
            </a:extLst>
          </p:cNvPr>
          <p:cNvSpPr>
            <a:spLocks noChangeShapeType="1"/>
          </p:cNvSpPr>
          <p:nvPr/>
        </p:nvSpPr>
        <p:spPr bwMode="auto">
          <a:xfrm flipH="1">
            <a:off x="8633478" y="5081588"/>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05" name="Group 44">
            <a:extLst>
              <a:ext uri="{FF2B5EF4-FFF2-40B4-BE49-F238E27FC236}">
                <a16:creationId xmlns:a16="http://schemas.microsoft.com/office/drawing/2014/main" id="{DEE37EF7-2C39-C140-B9D9-3CA9F1B65775}"/>
              </a:ext>
            </a:extLst>
          </p:cNvPr>
          <p:cNvGrpSpPr>
            <a:grpSpLocks/>
          </p:cNvGrpSpPr>
          <p:nvPr/>
        </p:nvGrpSpPr>
        <p:grpSpPr bwMode="auto">
          <a:xfrm>
            <a:off x="8798578" y="4865688"/>
            <a:ext cx="569912" cy="481012"/>
            <a:chOff x="-44" y="1473"/>
            <a:chExt cx="981" cy="1105"/>
          </a:xfrm>
        </p:grpSpPr>
        <p:pic>
          <p:nvPicPr>
            <p:cNvPr id="406" name="Picture 45" descr="desktop_computer_stylized_medium">
              <a:extLst>
                <a:ext uri="{FF2B5EF4-FFF2-40B4-BE49-F238E27FC236}">
                  <a16:creationId xmlns:a16="http://schemas.microsoft.com/office/drawing/2014/main" id="{2D3AB814-7A31-8245-A0F5-F7361A6BD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7" name="Freeform 46">
              <a:extLst>
                <a:ext uri="{FF2B5EF4-FFF2-40B4-BE49-F238E27FC236}">
                  <a16:creationId xmlns:a16="http://schemas.microsoft.com/office/drawing/2014/main" id="{95F1AA1F-5CA8-1C4B-808E-D7B05ACF053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9" name="Group 906">
            <a:extLst>
              <a:ext uri="{FF2B5EF4-FFF2-40B4-BE49-F238E27FC236}">
                <a16:creationId xmlns:a16="http://schemas.microsoft.com/office/drawing/2014/main" id="{9FA00216-E422-F043-A6BC-D7F2D6292183}"/>
              </a:ext>
            </a:extLst>
          </p:cNvPr>
          <p:cNvGrpSpPr>
            <a:grpSpLocks/>
          </p:cNvGrpSpPr>
          <p:nvPr/>
        </p:nvGrpSpPr>
        <p:grpSpPr bwMode="auto">
          <a:xfrm>
            <a:off x="7253940" y="2092325"/>
            <a:ext cx="366713" cy="579438"/>
            <a:chOff x="4140" y="429"/>
            <a:chExt cx="1425" cy="2396"/>
          </a:xfrm>
        </p:grpSpPr>
        <p:sp>
          <p:nvSpPr>
            <p:cNvPr id="410" name="Freeform 907">
              <a:extLst>
                <a:ext uri="{FF2B5EF4-FFF2-40B4-BE49-F238E27FC236}">
                  <a16:creationId xmlns:a16="http://schemas.microsoft.com/office/drawing/2014/main" id="{A6DCAB35-6772-A346-860B-3DEC4F19C39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908">
              <a:extLst>
                <a:ext uri="{FF2B5EF4-FFF2-40B4-BE49-F238E27FC236}">
                  <a16:creationId xmlns:a16="http://schemas.microsoft.com/office/drawing/2014/main" id="{AEDDB3DD-EAAE-AF4D-8BD3-0D7469DF3388}"/>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 name="Freeform 909">
              <a:extLst>
                <a:ext uri="{FF2B5EF4-FFF2-40B4-BE49-F238E27FC236}">
                  <a16:creationId xmlns:a16="http://schemas.microsoft.com/office/drawing/2014/main" id="{222A8086-05CB-6D4D-B2D7-85C20BFFB7C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3" name="Freeform 910">
              <a:extLst>
                <a:ext uri="{FF2B5EF4-FFF2-40B4-BE49-F238E27FC236}">
                  <a16:creationId xmlns:a16="http://schemas.microsoft.com/office/drawing/2014/main" id="{3CEAD03B-5C15-7242-8F96-B847E73D69C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4" name="Rectangle 911">
              <a:extLst>
                <a:ext uri="{FF2B5EF4-FFF2-40B4-BE49-F238E27FC236}">
                  <a16:creationId xmlns:a16="http://schemas.microsoft.com/office/drawing/2014/main" id="{BE2E6454-71F1-DB4F-BE07-4D20497AD6C5}"/>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5" name="Group 912">
              <a:extLst>
                <a:ext uri="{FF2B5EF4-FFF2-40B4-BE49-F238E27FC236}">
                  <a16:creationId xmlns:a16="http://schemas.microsoft.com/office/drawing/2014/main" id="{F1AC1EA4-26B9-C24D-B883-A8FE35EF8F7E}"/>
                </a:ext>
              </a:extLst>
            </p:cNvPr>
            <p:cNvGrpSpPr>
              <a:grpSpLocks/>
            </p:cNvGrpSpPr>
            <p:nvPr/>
          </p:nvGrpSpPr>
          <p:grpSpPr bwMode="auto">
            <a:xfrm>
              <a:off x="4749" y="668"/>
              <a:ext cx="581" cy="145"/>
              <a:chOff x="614" y="2568"/>
              <a:chExt cx="725" cy="139"/>
            </a:xfrm>
          </p:grpSpPr>
          <p:sp>
            <p:nvSpPr>
              <p:cNvPr id="441" name="AutoShape 913">
                <a:extLst>
                  <a:ext uri="{FF2B5EF4-FFF2-40B4-BE49-F238E27FC236}">
                    <a16:creationId xmlns:a16="http://schemas.microsoft.com/office/drawing/2014/main" id="{6B532944-5855-E44E-A4E9-213C05A03EF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2" name="AutoShape 914">
                <a:extLst>
                  <a:ext uri="{FF2B5EF4-FFF2-40B4-BE49-F238E27FC236}">
                    <a16:creationId xmlns:a16="http://schemas.microsoft.com/office/drawing/2014/main" id="{E8DB8C4C-A541-224F-A24E-230E9ADACE08}"/>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16" name="Rectangle 915">
              <a:extLst>
                <a:ext uri="{FF2B5EF4-FFF2-40B4-BE49-F238E27FC236}">
                  <a16:creationId xmlns:a16="http://schemas.microsoft.com/office/drawing/2014/main" id="{FB0B862A-AC1F-C244-BE2A-3909E5F85AD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7" name="Group 916">
              <a:extLst>
                <a:ext uri="{FF2B5EF4-FFF2-40B4-BE49-F238E27FC236}">
                  <a16:creationId xmlns:a16="http://schemas.microsoft.com/office/drawing/2014/main" id="{C81C8D89-3C65-4940-881B-9EE41418B1EC}"/>
                </a:ext>
              </a:extLst>
            </p:cNvPr>
            <p:cNvGrpSpPr>
              <a:grpSpLocks/>
            </p:cNvGrpSpPr>
            <p:nvPr/>
          </p:nvGrpSpPr>
          <p:grpSpPr bwMode="auto">
            <a:xfrm>
              <a:off x="4747" y="994"/>
              <a:ext cx="581" cy="134"/>
              <a:chOff x="614" y="2568"/>
              <a:chExt cx="725" cy="139"/>
            </a:xfrm>
          </p:grpSpPr>
          <p:sp>
            <p:nvSpPr>
              <p:cNvPr id="438" name="AutoShape 917">
                <a:extLst>
                  <a:ext uri="{FF2B5EF4-FFF2-40B4-BE49-F238E27FC236}">
                    <a16:creationId xmlns:a16="http://schemas.microsoft.com/office/drawing/2014/main" id="{970A92D1-DE3D-A746-82B2-D9CE1A643F65}"/>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0" name="AutoShape 918">
                <a:extLst>
                  <a:ext uri="{FF2B5EF4-FFF2-40B4-BE49-F238E27FC236}">
                    <a16:creationId xmlns:a16="http://schemas.microsoft.com/office/drawing/2014/main" id="{CBF27E18-7854-324C-AA43-69A4BA77AC28}"/>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18" name="Rectangle 919">
              <a:extLst>
                <a:ext uri="{FF2B5EF4-FFF2-40B4-BE49-F238E27FC236}">
                  <a16:creationId xmlns:a16="http://schemas.microsoft.com/office/drawing/2014/main" id="{4C856C7C-9B4D-E34E-BEF8-6FE14DF3FA2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9" name="Rectangle 920">
              <a:extLst>
                <a:ext uri="{FF2B5EF4-FFF2-40B4-BE49-F238E27FC236}">
                  <a16:creationId xmlns:a16="http://schemas.microsoft.com/office/drawing/2014/main" id="{E75357F7-348C-7C46-AE06-7A7DF580A1E5}"/>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20" name="Group 921">
              <a:extLst>
                <a:ext uri="{FF2B5EF4-FFF2-40B4-BE49-F238E27FC236}">
                  <a16:creationId xmlns:a16="http://schemas.microsoft.com/office/drawing/2014/main" id="{FF488E2B-47A2-B440-A599-04535AB72DFB}"/>
                </a:ext>
              </a:extLst>
            </p:cNvPr>
            <p:cNvGrpSpPr>
              <a:grpSpLocks/>
            </p:cNvGrpSpPr>
            <p:nvPr/>
          </p:nvGrpSpPr>
          <p:grpSpPr bwMode="auto">
            <a:xfrm>
              <a:off x="4735" y="1627"/>
              <a:ext cx="582" cy="151"/>
              <a:chOff x="614" y="2568"/>
              <a:chExt cx="725" cy="139"/>
            </a:xfrm>
          </p:grpSpPr>
          <p:sp>
            <p:nvSpPr>
              <p:cNvPr id="436" name="AutoShape 922">
                <a:extLst>
                  <a:ext uri="{FF2B5EF4-FFF2-40B4-BE49-F238E27FC236}">
                    <a16:creationId xmlns:a16="http://schemas.microsoft.com/office/drawing/2014/main" id="{415D750D-E3C1-6E4E-B4EC-3463E7619C72}"/>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7" name="AutoShape 923">
                <a:extLst>
                  <a:ext uri="{FF2B5EF4-FFF2-40B4-BE49-F238E27FC236}">
                    <a16:creationId xmlns:a16="http://schemas.microsoft.com/office/drawing/2014/main" id="{37701C35-EF2F-B04C-BD54-87B4B1643C0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21" name="Freeform 924">
              <a:extLst>
                <a:ext uri="{FF2B5EF4-FFF2-40B4-BE49-F238E27FC236}">
                  <a16:creationId xmlns:a16="http://schemas.microsoft.com/office/drawing/2014/main" id="{E22AAC27-6B47-3742-B283-B9A1BD590210}"/>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22" name="Group 925">
              <a:extLst>
                <a:ext uri="{FF2B5EF4-FFF2-40B4-BE49-F238E27FC236}">
                  <a16:creationId xmlns:a16="http://schemas.microsoft.com/office/drawing/2014/main" id="{4FBE4506-2CCA-2F46-A053-51F3D09B330F}"/>
                </a:ext>
              </a:extLst>
            </p:cNvPr>
            <p:cNvGrpSpPr>
              <a:grpSpLocks/>
            </p:cNvGrpSpPr>
            <p:nvPr/>
          </p:nvGrpSpPr>
          <p:grpSpPr bwMode="auto">
            <a:xfrm>
              <a:off x="4739" y="1327"/>
              <a:ext cx="582" cy="139"/>
              <a:chOff x="614" y="2568"/>
              <a:chExt cx="725" cy="139"/>
            </a:xfrm>
          </p:grpSpPr>
          <p:sp>
            <p:nvSpPr>
              <p:cNvPr id="434" name="AutoShape 926">
                <a:extLst>
                  <a:ext uri="{FF2B5EF4-FFF2-40B4-BE49-F238E27FC236}">
                    <a16:creationId xmlns:a16="http://schemas.microsoft.com/office/drawing/2014/main" id="{4AEB9237-7E7B-A84B-8DE4-0516B7928505}"/>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5" name="AutoShape 927">
                <a:extLst>
                  <a:ext uri="{FF2B5EF4-FFF2-40B4-BE49-F238E27FC236}">
                    <a16:creationId xmlns:a16="http://schemas.microsoft.com/office/drawing/2014/main" id="{E5DA622B-C9CC-BA47-961A-7980BB6311B1}"/>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23" name="Rectangle 928">
              <a:extLst>
                <a:ext uri="{FF2B5EF4-FFF2-40B4-BE49-F238E27FC236}">
                  <a16:creationId xmlns:a16="http://schemas.microsoft.com/office/drawing/2014/main" id="{8706B57A-1C9E-8744-AB23-A6BA829AEAEF}"/>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4" name="Freeform 929">
              <a:extLst>
                <a:ext uri="{FF2B5EF4-FFF2-40B4-BE49-F238E27FC236}">
                  <a16:creationId xmlns:a16="http://schemas.microsoft.com/office/drawing/2014/main" id="{F32936CF-B1D3-E548-8F28-FA4ADA6EF20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5" name="Freeform 930">
              <a:extLst>
                <a:ext uri="{FF2B5EF4-FFF2-40B4-BE49-F238E27FC236}">
                  <a16:creationId xmlns:a16="http://schemas.microsoft.com/office/drawing/2014/main" id="{4BB4341B-5C57-D949-B418-C55712B1852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6" name="Oval 931">
              <a:extLst>
                <a:ext uri="{FF2B5EF4-FFF2-40B4-BE49-F238E27FC236}">
                  <a16:creationId xmlns:a16="http://schemas.microsoft.com/office/drawing/2014/main" id="{394FB08B-5FA1-3048-8588-FBA09886A221}"/>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7" name="Freeform 932">
              <a:extLst>
                <a:ext uri="{FF2B5EF4-FFF2-40B4-BE49-F238E27FC236}">
                  <a16:creationId xmlns:a16="http://schemas.microsoft.com/office/drawing/2014/main" id="{29E6F9D3-F17E-A144-BBD9-7523BE3D5F8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8" name="AutoShape 933">
              <a:extLst>
                <a:ext uri="{FF2B5EF4-FFF2-40B4-BE49-F238E27FC236}">
                  <a16:creationId xmlns:a16="http://schemas.microsoft.com/office/drawing/2014/main" id="{D7E1D2B9-3681-3047-A7AF-EECD87500A43}"/>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9" name="AutoShape 934">
              <a:extLst>
                <a:ext uri="{FF2B5EF4-FFF2-40B4-BE49-F238E27FC236}">
                  <a16:creationId xmlns:a16="http://schemas.microsoft.com/office/drawing/2014/main" id="{C311279F-1D0A-2D4E-B6EB-9C1AE2949C5F}"/>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0" name="Oval 935">
              <a:extLst>
                <a:ext uri="{FF2B5EF4-FFF2-40B4-BE49-F238E27FC236}">
                  <a16:creationId xmlns:a16="http://schemas.microsoft.com/office/drawing/2014/main" id="{C5C3F5E3-0BBB-854A-A8B1-DEADB4DC3440}"/>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1" name="Oval 936">
              <a:extLst>
                <a:ext uri="{FF2B5EF4-FFF2-40B4-BE49-F238E27FC236}">
                  <a16:creationId xmlns:a16="http://schemas.microsoft.com/office/drawing/2014/main" id="{94E44572-FDAB-9D47-A897-89E0D3D3D474}"/>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2" name="Oval 937">
              <a:extLst>
                <a:ext uri="{FF2B5EF4-FFF2-40B4-BE49-F238E27FC236}">
                  <a16:creationId xmlns:a16="http://schemas.microsoft.com/office/drawing/2014/main" id="{73E691BA-07FF-3643-9EB3-CC062E94EEB8}"/>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3" name="Rectangle 938">
              <a:extLst>
                <a:ext uri="{FF2B5EF4-FFF2-40B4-BE49-F238E27FC236}">
                  <a16:creationId xmlns:a16="http://schemas.microsoft.com/office/drawing/2014/main" id="{9658C81D-C19E-F24D-B06A-39A73010F253}"/>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443" name="Group 906">
            <a:extLst>
              <a:ext uri="{FF2B5EF4-FFF2-40B4-BE49-F238E27FC236}">
                <a16:creationId xmlns:a16="http://schemas.microsoft.com/office/drawing/2014/main" id="{FFB99537-5E59-B644-AEB4-233A66C95366}"/>
              </a:ext>
            </a:extLst>
          </p:cNvPr>
          <p:cNvGrpSpPr>
            <a:grpSpLocks/>
          </p:cNvGrpSpPr>
          <p:nvPr/>
        </p:nvGrpSpPr>
        <p:grpSpPr bwMode="auto">
          <a:xfrm>
            <a:off x="7858778" y="2601913"/>
            <a:ext cx="366712" cy="579437"/>
            <a:chOff x="4140" y="429"/>
            <a:chExt cx="1425" cy="2396"/>
          </a:xfrm>
        </p:grpSpPr>
        <p:sp>
          <p:nvSpPr>
            <p:cNvPr id="444" name="Freeform 907">
              <a:extLst>
                <a:ext uri="{FF2B5EF4-FFF2-40B4-BE49-F238E27FC236}">
                  <a16:creationId xmlns:a16="http://schemas.microsoft.com/office/drawing/2014/main" id="{BB807DDF-4DDF-6F4B-845D-CF6391B2E4C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5" name="Rectangle 908">
              <a:extLst>
                <a:ext uri="{FF2B5EF4-FFF2-40B4-BE49-F238E27FC236}">
                  <a16:creationId xmlns:a16="http://schemas.microsoft.com/office/drawing/2014/main" id="{B7550DCD-25D6-154E-995F-FFFAE1F685FC}"/>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6" name="Freeform 909">
              <a:extLst>
                <a:ext uri="{FF2B5EF4-FFF2-40B4-BE49-F238E27FC236}">
                  <a16:creationId xmlns:a16="http://schemas.microsoft.com/office/drawing/2014/main" id="{7410F70D-EA20-E144-83F7-22C56E47323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Freeform 910">
              <a:extLst>
                <a:ext uri="{FF2B5EF4-FFF2-40B4-BE49-F238E27FC236}">
                  <a16:creationId xmlns:a16="http://schemas.microsoft.com/office/drawing/2014/main" id="{2276AAC4-1AF3-2146-A809-02D976615BF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8" name="Rectangle 911">
              <a:extLst>
                <a:ext uri="{FF2B5EF4-FFF2-40B4-BE49-F238E27FC236}">
                  <a16:creationId xmlns:a16="http://schemas.microsoft.com/office/drawing/2014/main" id="{04D7B686-975F-EC43-A7D8-457A254E864E}"/>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49" name="Group 912">
              <a:extLst>
                <a:ext uri="{FF2B5EF4-FFF2-40B4-BE49-F238E27FC236}">
                  <a16:creationId xmlns:a16="http://schemas.microsoft.com/office/drawing/2014/main" id="{7F435D06-BA46-DB48-91BB-46CF713E2E9E}"/>
                </a:ext>
              </a:extLst>
            </p:cNvPr>
            <p:cNvGrpSpPr>
              <a:grpSpLocks/>
            </p:cNvGrpSpPr>
            <p:nvPr/>
          </p:nvGrpSpPr>
          <p:grpSpPr bwMode="auto">
            <a:xfrm>
              <a:off x="4749" y="668"/>
              <a:ext cx="581" cy="145"/>
              <a:chOff x="614" y="2568"/>
              <a:chExt cx="725" cy="139"/>
            </a:xfrm>
          </p:grpSpPr>
          <p:sp>
            <p:nvSpPr>
              <p:cNvPr id="474" name="AutoShape 913">
                <a:extLst>
                  <a:ext uri="{FF2B5EF4-FFF2-40B4-BE49-F238E27FC236}">
                    <a16:creationId xmlns:a16="http://schemas.microsoft.com/office/drawing/2014/main" id="{D8D71F51-73F7-694D-AA70-44AD27E40E48}"/>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5" name="AutoShape 914">
                <a:extLst>
                  <a:ext uri="{FF2B5EF4-FFF2-40B4-BE49-F238E27FC236}">
                    <a16:creationId xmlns:a16="http://schemas.microsoft.com/office/drawing/2014/main" id="{2A4CD895-5D57-C846-B8B5-773EAD0FE250}"/>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0" name="Rectangle 915">
              <a:extLst>
                <a:ext uri="{FF2B5EF4-FFF2-40B4-BE49-F238E27FC236}">
                  <a16:creationId xmlns:a16="http://schemas.microsoft.com/office/drawing/2014/main" id="{8F0CEBF5-51C2-8F4E-A20F-D95B3F3DA7ED}"/>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51" name="Group 916">
              <a:extLst>
                <a:ext uri="{FF2B5EF4-FFF2-40B4-BE49-F238E27FC236}">
                  <a16:creationId xmlns:a16="http://schemas.microsoft.com/office/drawing/2014/main" id="{AB037EC5-0777-3348-B801-D80BB4A0689C}"/>
                </a:ext>
              </a:extLst>
            </p:cNvPr>
            <p:cNvGrpSpPr>
              <a:grpSpLocks/>
            </p:cNvGrpSpPr>
            <p:nvPr/>
          </p:nvGrpSpPr>
          <p:grpSpPr bwMode="auto">
            <a:xfrm>
              <a:off x="4747" y="994"/>
              <a:ext cx="581" cy="134"/>
              <a:chOff x="614" y="2568"/>
              <a:chExt cx="725" cy="139"/>
            </a:xfrm>
          </p:grpSpPr>
          <p:sp>
            <p:nvSpPr>
              <p:cNvPr id="472" name="AutoShape 917">
                <a:extLst>
                  <a:ext uri="{FF2B5EF4-FFF2-40B4-BE49-F238E27FC236}">
                    <a16:creationId xmlns:a16="http://schemas.microsoft.com/office/drawing/2014/main" id="{57705BC2-4269-A546-A2F7-44D6E6FA6642}"/>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3" name="AutoShape 918">
                <a:extLst>
                  <a:ext uri="{FF2B5EF4-FFF2-40B4-BE49-F238E27FC236}">
                    <a16:creationId xmlns:a16="http://schemas.microsoft.com/office/drawing/2014/main" id="{606F8FBB-6E7D-5240-AB6F-3743412B8E0B}"/>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2" name="Rectangle 919">
              <a:extLst>
                <a:ext uri="{FF2B5EF4-FFF2-40B4-BE49-F238E27FC236}">
                  <a16:creationId xmlns:a16="http://schemas.microsoft.com/office/drawing/2014/main" id="{8764B3B1-163F-6743-BB00-4BEBDFA76C7D}"/>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53" name="Rectangle 920">
              <a:extLst>
                <a:ext uri="{FF2B5EF4-FFF2-40B4-BE49-F238E27FC236}">
                  <a16:creationId xmlns:a16="http://schemas.microsoft.com/office/drawing/2014/main" id="{31A39B1E-BEC2-484D-A529-ED02B246BB34}"/>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54" name="Group 921">
              <a:extLst>
                <a:ext uri="{FF2B5EF4-FFF2-40B4-BE49-F238E27FC236}">
                  <a16:creationId xmlns:a16="http://schemas.microsoft.com/office/drawing/2014/main" id="{8518BA7E-0F47-1642-8C94-0EEF9F7EAD96}"/>
                </a:ext>
              </a:extLst>
            </p:cNvPr>
            <p:cNvGrpSpPr>
              <a:grpSpLocks/>
            </p:cNvGrpSpPr>
            <p:nvPr/>
          </p:nvGrpSpPr>
          <p:grpSpPr bwMode="auto">
            <a:xfrm>
              <a:off x="4735" y="1627"/>
              <a:ext cx="582" cy="151"/>
              <a:chOff x="614" y="2568"/>
              <a:chExt cx="725" cy="139"/>
            </a:xfrm>
          </p:grpSpPr>
          <p:sp>
            <p:nvSpPr>
              <p:cNvPr id="470" name="AutoShape 922">
                <a:extLst>
                  <a:ext uri="{FF2B5EF4-FFF2-40B4-BE49-F238E27FC236}">
                    <a16:creationId xmlns:a16="http://schemas.microsoft.com/office/drawing/2014/main" id="{93172085-A077-D449-B4F0-964160352C6B}"/>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1" name="AutoShape 923">
                <a:extLst>
                  <a:ext uri="{FF2B5EF4-FFF2-40B4-BE49-F238E27FC236}">
                    <a16:creationId xmlns:a16="http://schemas.microsoft.com/office/drawing/2014/main" id="{9CD7E6D4-1563-CC47-9787-5045B582D19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5" name="Freeform 924">
              <a:extLst>
                <a:ext uri="{FF2B5EF4-FFF2-40B4-BE49-F238E27FC236}">
                  <a16:creationId xmlns:a16="http://schemas.microsoft.com/office/drawing/2014/main" id="{717941A9-04EE-C24B-86D5-FAD41723059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6" name="Group 925">
              <a:extLst>
                <a:ext uri="{FF2B5EF4-FFF2-40B4-BE49-F238E27FC236}">
                  <a16:creationId xmlns:a16="http://schemas.microsoft.com/office/drawing/2014/main" id="{02A7942B-5E16-664A-AD8B-9FCCC81FDE4B}"/>
                </a:ext>
              </a:extLst>
            </p:cNvPr>
            <p:cNvGrpSpPr>
              <a:grpSpLocks/>
            </p:cNvGrpSpPr>
            <p:nvPr/>
          </p:nvGrpSpPr>
          <p:grpSpPr bwMode="auto">
            <a:xfrm>
              <a:off x="4739" y="1327"/>
              <a:ext cx="582" cy="139"/>
              <a:chOff x="614" y="2568"/>
              <a:chExt cx="725" cy="139"/>
            </a:xfrm>
          </p:grpSpPr>
          <p:sp>
            <p:nvSpPr>
              <p:cNvPr id="468" name="AutoShape 926">
                <a:extLst>
                  <a:ext uri="{FF2B5EF4-FFF2-40B4-BE49-F238E27FC236}">
                    <a16:creationId xmlns:a16="http://schemas.microsoft.com/office/drawing/2014/main" id="{70D7759D-E01C-DE4B-90E5-9E27F2F4D5E0}"/>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9" name="AutoShape 927">
                <a:extLst>
                  <a:ext uri="{FF2B5EF4-FFF2-40B4-BE49-F238E27FC236}">
                    <a16:creationId xmlns:a16="http://schemas.microsoft.com/office/drawing/2014/main" id="{52773811-A440-9246-B4E6-A2AB3D516AA5}"/>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7" name="Rectangle 928">
              <a:extLst>
                <a:ext uri="{FF2B5EF4-FFF2-40B4-BE49-F238E27FC236}">
                  <a16:creationId xmlns:a16="http://schemas.microsoft.com/office/drawing/2014/main" id="{2B266F5F-A708-CB4C-8E5D-A7C3959DF097}"/>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58" name="Freeform 929">
              <a:extLst>
                <a:ext uri="{FF2B5EF4-FFF2-40B4-BE49-F238E27FC236}">
                  <a16:creationId xmlns:a16="http://schemas.microsoft.com/office/drawing/2014/main" id="{5852E06D-545E-CA4C-8238-C649A61E2F6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9" name="Freeform 930">
              <a:extLst>
                <a:ext uri="{FF2B5EF4-FFF2-40B4-BE49-F238E27FC236}">
                  <a16:creationId xmlns:a16="http://schemas.microsoft.com/office/drawing/2014/main" id="{42EE8B88-BF03-304C-9E14-BCBF64A235A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0" name="Oval 931">
              <a:extLst>
                <a:ext uri="{FF2B5EF4-FFF2-40B4-BE49-F238E27FC236}">
                  <a16:creationId xmlns:a16="http://schemas.microsoft.com/office/drawing/2014/main" id="{74C7C49F-A655-9D4D-A31E-1961915991A2}"/>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1" name="Freeform 932">
              <a:extLst>
                <a:ext uri="{FF2B5EF4-FFF2-40B4-BE49-F238E27FC236}">
                  <a16:creationId xmlns:a16="http://schemas.microsoft.com/office/drawing/2014/main" id="{927851E8-58B0-EE45-9D21-E7B0DCE9023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2" name="AutoShape 933">
              <a:extLst>
                <a:ext uri="{FF2B5EF4-FFF2-40B4-BE49-F238E27FC236}">
                  <a16:creationId xmlns:a16="http://schemas.microsoft.com/office/drawing/2014/main" id="{7EC4AB0D-E1AA-7347-A2C2-89F18FBF1FD1}"/>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3" name="AutoShape 934">
              <a:extLst>
                <a:ext uri="{FF2B5EF4-FFF2-40B4-BE49-F238E27FC236}">
                  <a16:creationId xmlns:a16="http://schemas.microsoft.com/office/drawing/2014/main" id="{1E4BDC9C-CD6F-0B4F-A99F-51B87F9CA91C}"/>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4" name="Oval 935">
              <a:extLst>
                <a:ext uri="{FF2B5EF4-FFF2-40B4-BE49-F238E27FC236}">
                  <a16:creationId xmlns:a16="http://schemas.microsoft.com/office/drawing/2014/main" id="{0B33FC98-AC2F-614C-9455-D77527D7DD07}"/>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5" name="Oval 936">
              <a:extLst>
                <a:ext uri="{FF2B5EF4-FFF2-40B4-BE49-F238E27FC236}">
                  <a16:creationId xmlns:a16="http://schemas.microsoft.com/office/drawing/2014/main" id="{6FEEFCEB-E528-BB43-A2A5-DD1F31DBEE14}"/>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66" name="Oval 937">
              <a:extLst>
                <a:ext uri="{FF2B5EF4-FFF2-40B4-BE49-F238E27FC236}">
                  <a16:creationId xmlns:a16="http://schemas.microsoft.com/office/drawing/2014/main" id="{495857E5-6CAF-F843-9D1C-1A92C264C94E}"/>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7" name="Rectangle 938">
              <a:extLst>
                <a:ext uri="{FF2B5EF4-FFF2-40B4-BE49-F238E27FC236}">
                  <a16:creationId xmlns:a16="http://schemas.microsoft.com/office/drawing/2014/main" id="{9E0DC27B-37F7-D049-AA0C-9AB63EC63DFB}"/>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486" name="Group 485">
            <a:extLst>
              <a:ext uri="{FF2B5EF4-FFF2-40B4-BE49-F238E27FC236}">
                <a16:creationId xmlns:a16="http://schemas.microsoft.com/office/drawing/2014/main" id="{7E3426FA-3482-5E4A-A528-0E8E566A4D7E}"/>
              </a:ext>
            </a:extLst>
          </p:cNvPr>
          <p:cNvGrpSpPr/>
          <p:nvPr/>
        </p:nvGrpSpPr>
        <p:grpSpPr>
          <a:xfrm>
            <a:off x="6081784" y="2929417"/>
            <a:ext cx="914400" cy="479686"/>
            <a:chOff x="3668110" y="2448910"/>
            <a:chExt cx="3794234" cy="2165130"/>
          </a:xfrm>
        </p:grpSpPr>
        <p:sp>
          <p:nvSpPr>
            <p:cNvPr id="487" name="Rectangle 486">
              <a:extLst>
                <a:ext uri="{FF2B5EF4-FFF2-40B4-BE49-F238E27FC236}">
                  <a16:creationId xmlns:a16="http://schemas.microsoft.com/office/drawing/2014/main" id="{5B50E342-10AE-DD45-B84C-290673A4820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Freeform 487">
              <a:extLst>
                <a:ext uri="{FF2B5EF4-FFF2-40B4-BE49-F238E27FC236}">
                  <a16:creationId xmlns:a16="http://schemas.microsoft.com/office/drawing/2014/main" id="{2BA9AB2A-EBFD-5D41-ACFD-A73D2D397A5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89" name="Group 488">
              <a:extLst>
                <a:ext uri="{FF2B5EF4-FFF2-40B4-BE49-F238E27FC236}">
                  <a16:creationId xmlns:a16="http://schemas.microsoft.com/office/drawing/2014/main" id="{75E7BF97-6EB0-9B4B-812E-F41672042DFA}"/>
                </a:ext>
              </a:extLst>
            </p:cNvPr>
            <p:cNvGrpSpPr/>
            <p:nvPr/>
          </p:nvGrpSpPr>
          <p:grpSpPr>
            <a:xfrm>
              <a:off x="3941378" y="2603243"/>
              <a:ext cx="3202061" cy="1066110"/>
              <a:chOff x="7939341" y="3037317"/>
              <a:chExt cx="897649" cy="353919"/>
            </a:xfrm>
          </p:grpSpPr>
          <p:sp>
            <p:nvSpPr>
              <p:cNvPr id="490" name="Freeform 489">
                <a:extLst>
                  <a:ext uri="{FF2B5EF4-FFF2-40B4-BE49-F238E27FC236}">
                    <a16:creationId xmlns:a16="http://schemas.microsoft.com/office/drawing/2014/main" id="{532D22AD-3B9D-DC46-94FD-EF7A344D65E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Freeform 490">
                <a:extLst>
                  <a:ext uri="{FF2B5EF4-FFF2-40B4-BE49-F238E27FC236}">
                    <a16:creationId xmlns:a16="http://schemas.microsoft.com/office/drawing/2014/main" id="{E3DA8968-5BE7-7A4D-B9D3-E505E57CD6A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Freeform 491">
                <a:extLst>
                  <a:ext uri="{FF2B5EF4-FFF2-40B4-BE49-F238E27FC236}">
                    <a16:creationId xmlns:a16="http://schemas.microsoft.com/office/drawing/2014/main" id="{38F10849-6789-B147-9F87-B51CE4DE4E0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Freeform 492">
                <a:extLst>
                  <a:ext uri="{FF2B5EF4-FFF2-40B4-BE49-F238E27FC236}">
                    <a16:creationId xmlns:a16="http://schemas.microsoft.com/office/drawing/2014/main" id="{0484EB68-033C-1642-B24F-4A3A9B54A45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97" name="Group 496">
            <a:extLst>
              <a:ext uri="{FF2B5EF4-FFF2-40B4-BE49-F238E27FC236}">
                <a16:creationId xmlns:a16="http://schemas.microsoft.com/office/drawing/2014/main" id="{EDB87E7C-D7FD-D444-9A5D-25D76A2CE906}"/>
              </a:ext>
            </a:extLst>
          </p:cNvPr>
          <p:cNvGrpSpPr/>
          <p:nvPr/>
        </p:nvGrpSpPr>
        <p:grpSpPr>
          <a:xfrm>
            <a:off x="4861367" y="2210765"/>
            <a:ext cx="894855" cy="442494"/>
            <a:chOff x="7493876" y="2774731"/>
            <a:chExt cx="1481958" cy="894622"/>
          </a:xfrm>
        </p:grpSpPr>
        <p:sp>
          <p:nvSpPr>
            <p:cNvPr id="498" name="Freeform 497">
              <a:extLst>
                <a:ext uri="{FF2B5EF4-FFF2-40B4-BE49-F238E27FC236}">
                  <a16:creationId xmlns:a16="http://schemas.microsoft.com/office/drawing/2014/main" id="{BC20C5BE-F060-ED46-8005-38BC63A57B6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99" name="Oval 498">
              <a:extLst>
                <a:ext uri="{FF2B5EF4-FFF2-40B4-BE49-F238E27FC236}">
                  <a16:creationId xmlns:a16="http://schemas.microsoft.com/office/drawing/2014/main" id="{9E7D6CAC-C7AB-3943-99DE-0F0AA0F6448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00" name="Group 499">
              <a:extLst>
                <a:ext uri="{FF2B5EF4-FFF2-40B4-BE49-F238E27FC236}">
                  <a16:creationId xmlns:a16="http://schemas.microsoft.com/office/drawing/2014/main" id="{0D41025D-1978-4D43-9CC3-306E9010B7D3}"/>
                </a:ext>
              </a:extLst>
            </p:cNvPr>
            <p:cNvGrpSpPr/>
            <p:nvPr/>
          </p:nvGrpSpPr>
          <p:grpSpPr>
            <a:xfrm>
              <a:off x="7713663" y="2848339"/>
              <a:ext cx="1042107" cy="425543"/>
              <a:chOff x="7786941" y="2884917"/>
              <a:chExt cx="897649" cy="353919"/>
            </a:xfrm>
          </p:grpSpPr>
          <p:sp>
            <p:nvSpPr>
              <p:cNvPr id="501" name="Freeform 500">
                <a:extLst>
                  <a:ext uri="{FF2B5EF4-FFF2-40B4-BE49-F238E27FC236}">
                    <a16:creationId xmlns:a16="http://schemas.microsoft.com/office/drawing/2014/main" id="{52CB287C-BAC6-394B-8022-7463D50891E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Freeform 501">
                <a:extLst>
                  <a:ext uri="{FF2B5EF4-FFF2-40B4-BE49-F238E27FC236}">
                    <a16:creationId xmlns:a16="http://schemas.microsoft.com/office/drawing/2014/main" id="{5DEB1CA4-CAC3-C240-9AAF-91D0139DA8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Freeform 502">
                <a:extLst>
                  <a:ext uri="{FF2B5EF4-FFF2-40B4-BE49-F238E27FC236}">
                    <a16:creationId xmlns:a16="http://schemas.microsoft.com/office/drawing/2014/main" id="{1C2693DA-778C-4944-919A-CF21C578E1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Freeform 503">
                <a:extLst>
                  <a:ext uri="{FF2B5EF4-FFF2-40B4-BE49-F238E27FC236}">
                    <a16:creationId xmlns:a16="http://schemas.microsoft.com/office/drawing/2014/main" id="{F6DC7364-F4E4-CF49-BB2A-77390D7D6B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7B0CED86-761A-374B-AB2F-FCFDE7448080}"/>
              </a:ext>
            </a:extLst>
          </p:cNvPr>
          <p:cNvGrpSpPr/>
          <p:nvPr/>
        </p:nvGrpSpPr>
        <p:grpSpPr>
          <a:xfrm>
            <a:off x="4035095" y="4580587"/>
            <a:ext cx="652815" cy="339144"/>
            <a:chOff x="3668110" y="2448910"/>
            <a:chExt cx="3794234" cy="2165130"/>
          </a:xfrm>
        </p:grpSpPr>
        <p:sp>
          <p:nvSpPr>
            <p:cNvPr id="530" name="Rectangle 529">
              <a:extLst>
                <a:ext uri="{FF2B5EF4-FFF2-40B4-BE49-F238E27FC236}">
                  <a16:creationId xmlns:a16="http://schemas.microsoft.com/office/drawing/2014/main" id="{9BBAA179-C5C9-934E-87E1-FA617CE006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C29E590F-6825-9A40-A498-A44BF2188D5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2A3D89C3-8CC4-AA4C-8A47-636A30916C86}"/>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97371B1-6A40-1543-86A4-EE158E3D1C3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49607A7E-6C2B-1A4F-A0AC-371B2BF0E95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A4992BAF-197D-0A46-B4D7-0A015D6E4E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4ECF90B-EFDD-434F-8F31-3916EDC874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7" name="Group 536">
            <a:extLst>
              <a:ext uri="{FF2B5EF4-FFF2-40B4-BE49-F238E27FC236}">
                <a16:creationId xmlns:a16="http://schemas.microsoft.com/office/drawing/2014/main" id="{E9A6FA6C-F6BD-FA40-BBDA-D7EA0AED53F2}"/>
              </a:ext>
            </a:extLst>
          </p:cNvPr>
          <p:cNvGrpSpPr/>
          <p:nvPr/>
        </p:nvGrpSpPr>
        <p:grpSpPr>
          <a:xfrm>
            <a:off x="4730749" y="4991280"/>
            <a:ext cx="666096" cy="353718"/>
            <a:chOff x="3668110" y="2448910"/>
            <a:chExt cx="3794234" cy="2165130"/>
          </a:xfrm>
        </p:grpSpPr>
        <p:sp>
          <p:nvSpPr>
            <p:cNvPr id="538" name="Rectangle 537">
              <a:extLst>
                <a:ext uri="{FF2B5EF4-FFF2-40B4-BE49-F238E27FC236}">
                  <a16:creationId xmlns:a16="http://schemas.microsoft.com/office/drawing/2014/main" id="{CAE2F039-DD40-3A48-9AC8-9C2A99EEFA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Freeform 538">
              <a:extLst>
                <a:ext uri="{FF2B5EF4-FFF2-40B4-BE49-F238E27FC236}">
                  <a16:creationId xmlns:a16="http://schemas.microsoft.com/office/drawing/2014/main" id="{6D740F9F-16A3-B143-8C62-AC01C4B6EFA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0" name="Group 539">
              <a:extLst>
                <a:ext uri="{FF2B5EF4-FFF2-40B4-BE49-F238E27FC236}">
                  <a16:creationId xmlns:a16="http://schemas.microsoft.com/office/drawing/2014/main" id="{222CD540-1DC4-CE47-8E55-94622339956A}"/>
                </a:ext>
              </a:extLst>
            </p:cNvPr>
            <p:cNvGrpSpPr/>
            <p:nvPr/>
          </p:nvGrpSpPr>
          <p:grpSpPr>
            <a:xfrm>
              <a:off x="3941378" y="2603243"/>
              <a:ext cx="3202061" cy="1066110"/>
              <a:chOff x="7939341" y="3037317"/>
              <a:chExt cx="897649" cy="353919"/>
            </a:xfrm>
          </p:grpSpPr>
          <p:sp>
            <p:nvSpPr>
              <p:cNvPr id="541" name="Freeform 540">
                <a:extLst>
                  <a:ext uri="{FF2B5EF4-FFF2-40B4-BE49-F238E27FC236}">
                    <a16:creationId xmlns:a16="http://schemas.microsoft.com/office/drawing/2014/main" id="{7BB2F9F3-42C5-C14F-874D-3891695081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Freeform 541">
                <a:extLst>
                  <a:ext uri="{FF2B5EF4-FFF2-40B4-BE49-F238E27FC236}">
                    <a16:creationId xmlns:a16="http://schemas.microsoft.com/office/drawing/2014/main" id="{F5CA110F-36BE-0544-8D7E-2DE8D4B4741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209D7ABC-C606-2A48-A8BD-7A7EE760D92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672D5EB4-39AD-D845-85C0-1E266B28683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61" name="Group 560">
            <a:extLst>
              <a:ext uri="{FF2B5EF4-FFF2-40B4-BE49-F238E27FC236}">
                <a16:creationId xmlns:a16="http://schemas.microsoft.com/office/drawing/2014/main" id="{077C9074-AE78-0E43-AFCC-F714715C1D80}"/>
              </a:ext>
            </a:extLst>
          </p:cNvPr>
          <p:cNvGrpSpPr/>
          <p:nvPr/>
        </p:nvGrpSpPr>
        <p:grpSpPr>
          <a:xfrm>
            <a:off x="6268889" y="4785461"/>
            <a:ext cx="666096" cy="353718"/>
            <a:chOff x="3668110" y="2448910"/>
            <a:chExt cx="3794234" cy="2165130"/>
          </a:xfrm>
        </p:grpSpPr>
        <p:sp>
          <p:nvSpPr>
            <p:cNvPr id="562" name="Rectangle 561">
              <a:extLst>
                <a:ext uri="{FF2B5EF4-FFF2-40B4-BE49-F238E27FC236}">
                  <a16:creationId xmlns:a16="http://schemas.microsoft.com/office/drawing/2014/main" id="{7C2B1C24-ED53-7248-9224-FDF65E2FB0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Freeform 562">
              <a:extLst>
                <a:ext uri="{FF2B5EF4-FFF2-40B4-BE49-F238E27FC236}">
                  <a16:creationId xmlns:a16="http://schemas.microsoft.com/office/drawing/2014/main" id="{6B962A42-1C84-294B-971C-D6BB6C70822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64" name="Group 563">
              <a:extLst>
                <a:ext uri="{FF2B5EF4-FFF2-40B4-BE49-F238E27FC236}">
                  <a16:creationId xmlns:a16="http://schemas.microsoft.com/office/drawing/2014/main" id="{4507F2CE-D7DB-B34C-A5C0-1D0636D5EEE0}"/>
                </a:ext>
              </a:extLst>
            </p:cNvPr>
            <p:cNvGrpSpPr/>
            <p:nvPr/>
          </p:nvGrpSpPr>
          <p:grpSpPr>
            <a:xfrm>
              <a:off x="3941378" y="2603243"/>
              <a:ext cx="3202061" cy="1066110"/>
              <a:chOff x="7939341" y="3037317"/>
              <a:chExt cx="897649" cy="353919"/>
            </a:xfrm>
          </p:grpSpPr>
          <p:sp>
            <p:nvSpPr>
              <p:cNvPr id="565" name="Freeform 564">
                <a:extLst>
                  <a:ext uri="{FF2B5EF4-FFF2-40B4-BE49-F238E27FC236}">
                    <a16:creationId xmlns:a16="http://schemas.microsoft.com/office/drawing/2014/main" id="{37028B07-0480-9843-B746-F1C1B22906F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Freeform 565">
                <a:extLst>
                  <a:ext uri="{FF2B5EF4-FFF2-40B4-BE49-F238E27FC236}">
                    <a16:creationId xmlns:a16="http://schemas.microsoft.com/office/drawing/2014/main" id="{1531C185-F635-6D42-ADCA-E4BE28DB2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Freeform 566">
                <a:extLst>
                  <a:ext uri="{FF2B5EF4-FFF2-40B4-BE49-F238E27FC236}">
                    <a16:creationId xmlns:a16="http://schemas.microsoft.com/office/drawing/2014/main" id="{264F9469-1DC3-3C41-8274-0B629F42DC2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Freeform 567">
                <a:extLst>
                  <a:ext uri="{FF2B5EF4-FFF2-40B4-BE49-F238E27FC236}">
                    <a16:creationId xmlns:a16="http://schemas.microsoft.com/office/drawing/2014/main" id="{C51DDA58-AB33-EB45-A6DC-64C2A9A27FF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69" name="Group 568">
            <a:extLst>
              <a:ext uri="{FF2B5EF4-FFF2-40B4-BE49-F238E27FC236}">
                <a16:creationId xmlns:a16="http://schemas.microsoft.com/office/drawing/2014/main" id="{55DFCCBC-22D3-2D40-9740-FFE6A5719573}"/>
              </a:ext>
            </a:extLst>
          </p:cNvPr>
          <p:cNvGrpSpPr/>
          <p:nvPr/>
        </p:nvGrpSpPr>
        <p:grpSpPr>
          <a:xfrm>
            <a:off x="8198241" y="4810599"/>
            <a:ext cx="666096" cy="353718"/>
            <a:chOff x="3668110" y="2448910"/>
            <a:chExt cx="3794234" cy="2165130"/>
          </a:xfrm>
        </p:grpSpPr>
        <p:sp>
          <p:nvSpPr>
            <p:cNvPr id="570" name="Rectangle 569">
              <a:extLst>
                <a:ext uri="{FF2B5EF4-FFF2-40B4-BE49-F238E27FC236}">
                  <a16:creationId xmlns:a16="http://schemas.microsoft.com/office/drawing/2014/main" id="{7A98DD32-3395-6C44-9263-FD896166264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Freeform 570">
              <a:extLst>
                <a:ext uri="{FF2B5EF4-FFF2-40B4-BE49-F238E27FC236}">
                  <a16:creationId xmlns:a16="http://schemas.microsoft.com/office/drawing/2014/main" id="{B4972D53-F88E-F841-9E16-8268923AB1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72" name="Group 571">
              <a:extLst>
                <a:ext uri="{FF2B5EF4-FFF2-40B4-BE49-F238E27FC236}">
                  <a16:creationId xmlns:a16="http://schemas.microsoft.com/office/drawing/2014/main" id="{88BF304D-88B6-4840-AEA5-FDE07CDB9B46}"/>
                </a:ext>
              </a:extLst>
            </p:cNvPr>
            <p:cNvGrpSpPr/>
            <p:nvPr/>
          </p:nvGrpSpPr>
          <p:grpSpPr>
            <a:xfrm>
              <a:off x="3941378" y="2603243"/>
              <a:ext cx="3202061" cy="1066110"/>
              <a:chOff x="7939341" y="3037317"/>
              <a:chExt cx="897649" cy="353919"/>
            </a:xfrm>
          </p:grpSpPr>
          <p:sp>
            <p:nvSpPr>
              <p:cNvPr id="573" name="Freeform 572">
                <a:extLst>
                  <a:ext uri="{FF2B5EF4-FFF2-40B4-BE49-F238E27FC236}">
                    <a16:creationId xmlns:a16="http://schemas.microsoft.com/office/drawing/2014/main" id="{5D8F1ECA-65DB-0A40-8059-392C8EBB135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Freeform 573">
                <a:extLst>
                  <a:ext uri="{FF2B5EF4-FFF2-40B4-BE49-F238E27FC236}">
                    <a16:creationId xmlns:a16="http://schemas.microsoft.com/office/drawing/2014/main" id="{01153B8F-C99F-FD4D-AE0D-172E3D5276B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Freeform 574">
                <a:extLst>
                  <a:ext uri="{FF2B5EF4-FFF2-40B4-BE49-F238E27FC236}">
                    <a16:creationId xmlns:a16="http://schemas.microsoft.com/office/drawing/2014/main" id="{62AAEB46-CB40-6041-83A4-8D950D0F86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80F12A0B-3E4C-0444-989C-75899CBF68F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995840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Switches vs.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1" name="Freeform 3">
            <a:extLst>
              <a:ext uri="{FF2B5EF4-FFF2-40B4-BE49-F238E27FC236}">
                <a16:creationId xmlns:a16="http://schemas.microsoft.com/office/drawing/2014/main" id="{01F07BE4-0531-7444-A1F5-60C180F08530}"/>
              </a:ext>
            </a:extLst>
          </p:cNvPr>
          <p:cNvSpPr>
            <a:spLocks/>
          </p:cNvSpPr>
          <p:nvPr/>
        </p:nvSpPr>
        <p:spPr bwMode="auto">
          <a:xfrm flipH="1">
            <a:off x="9361825" y="2092325"/>
            <a:ext cx="638175" cy="803639"/>
          </a:xfrm>
          <a:custGeom>
            <a:avLst/>
            <a:gdLst>
              <a:gd name="T0" fmla="*/ 2147483647 w 402"/>
              <a:gd name="T1" fmla="*/ 2147483647 h 537"/>
              <a:gd name="T2" fmla="*/ 2147483647 w 402"/>
              <a:gd name="T3" fmla="*/ 0 h 537"/>
              <a:gd name="T4" fmla="*/ 0 w 402"/>
              <a:gd name="T5" fmla="*/ 2147483647 h 537"/>
              <a:gd name="T6" fmla="*/ 2147483647 w 402"/>
              <a:gd name="T7" fmla="*/ 2147483647 h 537"/>
              <a:gd name="T8" fmla="*/ 2147483647 w 402"/>
              <a:gd name="T9" fmla="*/ 2147483647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Freeform 10">
            <a:extLst>
              <a:ext uri="{FF2B5EF4-FFF2-40B4-BE49-F238E27FC236}">
                <a16:creationId xmlns:a16="http://schemas.microsoft.com/office/drawing/2014/main" id="{AB992FF6-010D-6E4B-AAE6-09AEF8090B80}"/>
              </a:ext>
            </a:extLst>
          </p:cNvPr>
          <p:cNvSpPr>
            <a:spLocks/>
          </p:cNvSpPr>
          <p:nvPr/>
        </p:nvSpPr>
        <p:spPr bwMode="auto">
          <a:xfrm>
            <a:off x="9349126" y="844952"/>
            <a:ext cx="360363" cy="1517612"/>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4" name="Rectangle 24">
            <a:extLst>
              <a:ext uri="{FF2B5EF4-FFF2-40B4-BE49-F238E27FC236}">
                <a16:creationId xmlns:a16="http://schemas.microsoft.com/office/drawing/2014/main" id="{40F95C2F-93D8-8641-B89D-44099AAF3351}"/>
              </a:ext>
            </a:extLst>
          </p:cNvPr>
          <p:cNvSpPr>
            <a:spLocks noChangeArrowheads="1"/>
          </p:cNvSpPr>
          <p:nvPr/>
        </p:nvSpPr>
        <p:spPr bwMode="auto">
          <a:xfrm>
            <a:off x="8077539" y="862377"/>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25" name="Line 25">
            <a:extLst>
              <a:ext uri="{FF2B5EF4-FFF2-40B4-BE49-F238E27FC236}">
                <a16:creationId xmlns:a16="http://schemas.microsoft.com/office/drawing/2014/main" id="{D33B7F54-4590-CD44-AAC5-D038D030BE3D}"/>
              </a:ext>
            </a:extLst>
          </p:cNvPr>
          <p:cNvSpPr>
            <a:spLocks noChangeShapeType="1"/>
          </p:cNvSpPr>
          <p:nvPr/>
        </p:nvSpPr>
        <p:spPr bwMode="auto">
          <a:xfrm>
            <a:off x="8077539" y="1179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6" name="Text Box 26">
            <a:extLst>
              <a:ext uri="{FF2B5EF4-FFF2-40B4-BE49-F238E27FC236}">
                <a16:creationId xmlns:a16="http://schemas.microsoft.com/office/drawing/2014/main" id="{A909BE45-EB97-0B47-8BBD-A683AD590BE4}"/>
              </a:ext>
            </a:extLst>
          </p:cNvPr>
          <p:cNvSpPr txBox="1">
            <a:spLocks noChangeArrowheads="1"/>
          </p:cNvSpPr>
          <p:nvPr/>
        </p:nvSpPr>
        <p:spPr bwMode="auto">
          <a:xfrm>
            <a:off x="8056901" y="829039"/>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27" name="Line 27">
            <a:extLst>
              <a:ext uri="{FF2B5EF4-FFF2-40B4-BE49-F238E27FC236}">
                <a16:creationId xmlns:a16="http://schemas.microsoft.com/office/drawing/2014/main" id="{745AFD95-7E6A-4A41-A5E2-AA9F581238E4}"/>
              </a:ext>
            </a:extLst>
          </p:cNvPr>
          <p:cNvSpPr>
            <a:spLocks noChangeShapeType="1"/>
          </p:cNvSpPr>
          <p:nvPr/>
        </p:nvSpPr>
        <p:spPr bwMode="auto">
          <a:xfrm>
            <a:off x="8085476" y="150055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28">
            <a:extLst>
              <a:ext uri="{FF2B5EF4-FFF2-40B4-BE49-F238E27FC236}">
                <a16:creationId xmlns:a16="http://schemas.microsoft.com/office/drawing/2014/main" id="{B0DBF066-F9B4-A742-A513-93884F553186}"/>
              </a:ext>
            </a:extLst>
          </p:cNvPr>
          <p:cNvSpPr>
            <a:spLocks noChangeShapeType="1"/>
          </p:cNvSpPr>
          <p:nvPr/>
        </p:nvSpPr>
        <p:spPr bwMode="auto">
          <a:xfrm>
            <a:off x="8090239" y="17815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29">
            <a:extLst>
              <a:ext uri="{FF2B5EF4-FFF2-40B4-BE49-F238E27FC236}">
                <a16:creationId xmlns:a16="http://schemas.microsoft.com/office/drawing/2014/main" id="{F534CDCB-A35A-D441-9712-36C2335EB29A}"/>
              </a:ext>
            </a:extLst>
          </p:cNvPr>
          <p:cNvSpPr>
            <a:spLocks noChangeShapeType="1"/>
          </p:cNvSpPr>
          <p:nvPr/>
        </p:nvSpPr>
        <p:spPr bwMode="auto">
          <a:xfrm>
            <a:off x="8090239" y="2057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30" name="Group 88">
            <a:extLst>
              <a:ext uri="{FF2B5EF4-FFF2-40B4-BE49-F238E27FC236}">
                <a16:creationId xmlns:a16="http://schemas.microsoft.com/office/drawing/2014/main" id="{99EDF56C-6A01-F94E-A728-5194B4128F84}"/>
              </a:ext>
            </a:extLst>
          </p:cNvPr>
          <p:cNvGrpSpPr>
            <a:grpSpLocks/>
          </p:cNvGrpSpPr>
          <p:nvPr/>
        </p:nvGrpSpPr>
        <p:grpSpPr bwMode="auto">
          <a:xfrm>
            <a:off x="9518991" y="3463925"/>
            <a:ext cx="1328738" cy="996950"/>
            <a:chOff x="3593" y="192"/>
            <a:chExt cx="837" cy="628"/>
          </a:xfrm>
        </p:grpSpPr>
        <p:sp>
          <p:nvSpPr>
            <p:cNvPr id="232" name="Rectangle 90">
              <a:extLst>
                <a:ext uri="{FF2B5EF4-FFF2-40B4-BE49-F238E27FC236}">
                  <a16:creationId xmlns:a16="http://schemas.microsoft.com/office/drawing/2014/main" id="{2B37CAA8-6688-1947-99A7-8F92E5A76BCE}"/>
                </a:ext>
              </a:extLst>
            </p:cNvPr>
            <p:cNvSpPr>
              <a:spLocks noChangeArrowheads="1"/>
            </p:cNvSpPr>
            <p:nvPr/>
          </p:nvSpPr>
          <p:spPr bwMode="auto">
            <a:xfrm>
              <a:off x="3628" y="213"/>
              <a:ext cx="802" cy="596"/>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Line 91">
              <a:extLst>
                <a:ext uri="{FF2B5EF4-FFF2-40B4-BE49-F238E27FC236}">
                  <a16:creationId xmlns:a16="http://schemas.microsoft.com/office/drawing/2014/main" id="{769A4C50-D6BC-5A4A-9CA6-C318AA142C54}"/>
                </a:ext>
              </a:extLst>
            </p:cNvPr>
            <p:cNvSpPr>
              <a:spLocks noChangeShapeType="1"/>
            </p:cNvSpPr>
            <p:nvPr/>
          </p:nvSpPr>
          <p:spPr bwMode="auto">
            <a:xfrm>
              <a:off x="3628" y="413"/>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4" name="Text Box 92">
              <a:extLst>
                <a:ext uri="{FF2B5EF4-FFF2-40B4-BE49-F238E27FC236}">
                  <a16:creationId xmlns:a16="http://schemas.microsoft.com/office/drawing/2014/main" id="{3E12E849-9B9D-4241-8E11-CE64E8ECB9B4}"/>
                </a:ext>
              </a:extLst>
            </p:cNvPr>
            <p:cNvSpPr txBox="1">
              <a:spLocks noChangeArrowheads="1"/>
            </p:cNvSpPr>
            <p:nvPr/>
          </p:nvSpPr>
          <p:spPr bwMode="auto">
            <a:xfrm>
              <a:off x="3593" y="192"/>
              <a:ext cx="830" cy="6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35" name="Line 93">
              <a:extLst>
                <a:ext uri="{FF2B5EF4-FFF2-40B4-BE49-F238E27FC236}">
                  <a16:creationId xmlns:a16="http://schemas.microsoft.com/office/drawing/2014/main" id="{B1DB0967-A4F5-4942-A8F6-F4308097ADEA}"/>
                </a:ext>
              </a:extLst>
            </p:cNvPr>
            <p:cNvSpPr>
              <a:spLocks noChangeShapeType="1"/>
            </p:cNvSpPr>
            <p:nvPr/>
          </p:nvSpPr>
          <p:spPr bwMode="auto">
            <a:xfrm>
              <a:off x="3633" y="615"/>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36" name="Group 94">
            <a:extLst>
              <a:ext uri="{FF2B5EF4-FFF2-40B4-BE49-F238E27FC236}">
                <a16:creationId xmlns:a16="http://schemas.microsoft.com/office/drawing/2014/main" id="{A2F919B7-DD6F-7244-A0F2-19268AF16CDA}"/>
              </a:ext>
            </a:extLst>
          </p:cNvPr>
          <p:cNvGrpSpPr>
            <a:grpSpLocks/>
          </p:cNvGrpSpPr>
          <p:nvPr/>
        </p:nvGrpSpPr>
        <p:grpSpPr bwMode="auto">
          <a:xfrm>
            <a:off x="9901576" y="2097452"/>
            <a:ext cx="1317625" cy="695325"/>
            <a:chOff x="4714" y="633"/>
            <a:chExt cx="830" cy="438"/>
          </a:xfrm>
        </p:grpSpPr>
        <p:sp>
          <p:nvSpPr>
            <p:cNvPr id="238" name="Rectangle 96">
              <a:extLst>
                <a:ext uri="{FF2B5EF4-FFF2-40B4-BE49-F238E27FC236}">
                  <a16:creationId xmlns:a16="http://schemas.microsoft.com/office/drawing/2014/main" id="{A2C107D3-D803-9C4C-8309-56EECF5D3DA6}"/>
                </a:ext>
              </a:extLst>
            </p:cNvPr>
            <p:cNvSpPr>
              <a:spLocks noChangeArrowheads="1"/>
            </p:cNvSpPr>
            <p:nvPr/>
          </p:nvSpPr>
          <p:spPr bwMode="auto">
            <a:xfrm>
              <a:off x="4723" y="642"/>
              <a:ext cx="802" cy="4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9" name="Line 97">
              <a:extLst>
                <a:ext uri="{FF2B5EF4-FFF2-40B4-BE49-F238E27FC236}">
                  <a16:creationId xmlns:a16="http://schemas.microsoft.com/office/drawing/2014/main" id="{99CB6AF6-DE90-BC49-BA50-9A0CC7951357}"/>
                </a:ext>
              </a:extLst>
            </p:cNvPr>
            <p:cNvSpPr>
              <a:spLocks noChangeShapeType="1"/>
            </p:cNvSpPr>
            <p:nvPr/>
          </p:nvSpPr>
          <p:spPr bwMode="auto">
            <a:xfrm>
              <a:off x="4723" y="842"/>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98">
              <a:extLst>
                <a:ext uri="{FF2B5EF4-FFF2-40B4-BE49-F238E27FC236}">
                  <a16:creationId xmlns:a16="http://schemas.microsoft.com/office/drawing/2014/main" id="{626648BF-F132-7741-A82C-B2A2D25C64F0}"/>
                </a:ext>
              </a:extLst>
            </p:cNvPr>
            <p:cNvSpPr txBox="1">
              <a:spLocks noChangeArrowheads="1"/>
            </p:cNvSpPr>
            <p:nvPr/>
          </p:nvSpPr>
          <p:spPr bwMode="auto">
            <a:xfrm>
              <a:off x="4714" y="633"/>
              <a:ext cx="830"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grpSp>
      <p:sp>
        <p:nvSpPr>
          <p:cNvPr id="241" name="Text Box 167">
            <a:extLst>
              <a:ext uri="{FF2B5EF4-FFF2-40B4-BE49-F238E27FC236}">
                <a16:creationId xmlns:a16="http://schemas.microsoft.com/office/drawing/2014/main" id="{0D414E66-52A4-FD45-9F38-C0B146F4F52B}"/>
              </a:ext>
            </a:extLst>
          </p:cNvPr>
          <p:cNvSpPr txBox="1">
            <a:spLocks noChangeArrowheads="1"/>
          </p:cNvSpPr>
          <p:nvPr/>
        </p:nvSpPr>
        <p:spPr bwMode="auto">
          <a:xfrm>
            <a:off x="8672851" y="2943589"/>
            <a:ext cx="79925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a:t>
            </a:r>
          </a:p>
        </p:txBody>
      </p:sp>
      <p:grpSp>
        <p:nvGrpSpPr>
          <p:cNvPr id="242" name="Group 39">
            <a:extLst>
              <a:ext uri="{FF2B5EF4-FFF2-40B4-BE49-F238E27FC236}">
                <a16:creationId xmlns:a16="http://schemas.microsoft.com/office/drawing/2014/main" id="{A9D85F99-184A-C247-8EEF-D6424E29B19D}"/>
              </a:ext>
            </a:extLst>
          </p:cNvPr>
          <p:cNvGrpSpPr>
            <a:grpSpLocks/>
          </p:cNvGrpSpPr>
          <p:nvPr/>
        </p:nvGrpSpPr>
        <p:grpSpPr bwMode="auto">
          <a:xfrm>
            <a:off x="7270588" y="1487019"/>
            <a:ext cx="917575" cy="307975"/>
            <a:chOff x="1080" y="911"/>
            <a:chExt cx="578" cy="194"/>
          </a:xfrm>
        </p:grpSpPr>
        <p:sp>
          <p:nvSpPr>
            <p:cNvPr id="243" name="Rectangle 40">
              <a:extLst>
                <a:ext uri="{FF2B5EF4-FFF2-40B4-BE49-F238E27FC236}">
                  <a16:creationId xmlns:a16="http://schemas.microsoft.com/office/drawing/2014/main" id="{93627791-CAF3-F246-8904-D04C8A4CAD9B}"/>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44" name="Text Box 4">
              <a:extLst>
                <a:ext uri="{FF2B5EF4-FFF2-40B4-BE49-F238E27FC236}">
                  <a16:creationId xmlns:a16="http://schemas.microsoft.com/office/drawing/2014/main" id="{B40F8DAC-E0F6-FF42-8FD8-853D7E460A33}"/>
                </a:ext>
              </a:extLst>
            </p:cNvPr>
            <p:cNvSpPr txBox="1">
              <a:spLocks noChangeArrowheads="1"/>
            </p:cNvSpPr>
            <p:nvPr/>
          </p:nvSpPr>
          <p:spPr bwMode="auto">
            <a:xfrm>
              <a:off x="1080" y="911"/>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46" name="Rectangle 58">
            <a:extLst>
              <a:ext uri="{FF2B5EF4-FFF2-40B4-BE49-F238E27FC236}">
                <a16:creationId xmlns:a16="http://schemas.microsoft.com/office/drawing/2014/main" id="{904DF746-C0E7-BF47-8215-521928307836}"/>
              </a:ext>
            </a:extLst>
          </p:cNvPr>
          <p:cNvSpPr>
            <a:spLocks noChangeArrowheads="1"/>
          </p:cNvSpPr>
          <p:nvPr/>
        </p:nvSpPr>
        <p:spPr bwMode="auto">
          <a:xfrm>
            <a:off x="7979114" y="4605702"/>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7" name="Line 59">
            <a:extLst>
              <a:ext uri="{FF2B5EF4-FFF2-40B4-BE49-F238E27FC236}">
                <a16:creationId xmlns:a16="http://schemas.microsoft.com/office/drawing/2014/main" id="{4A61DB1F-938B-0D45-86D5-7E3D32CE6B90}"/>
              </a:ext>
            </a:extLst>
          </p:cNvPr>
          <p:cNvSpPr>
            <a:spLocks noChangeShapeType="1"/>
          </p:cNvSpPr>
          <p:nvPr/>
        </p:nvSpPr>
        <p:spPr bwMode="auto">
          <a:xfrm>
            <a:off x="7979114" y="492320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8" name="Text Box 60">
            <a:extLst>
              <a:ext uri="{FF2B5EF4-FFF2-40B4-BE49-F238E27FC236}">
                <a16:creationId xmlns:a16="http://schemas.microsoft.com/office/drawing/2014/main" id="{29965BFE-AAD6-C14F-A3B2-09C709999017}"/>
              </a:ext>
            </a:extLst>
          </p:cNvPr>
          <p:cNvSpPr txBox="1">
            <a:spLocks noChangeArrowheads="1"/>
          </p:cNvSpPr>
          <p:nvPr/>
        </p:nvSpPr>
        <p:spPr bwMode="auto">
          <a:xfrm>
            <a:off x="7958476" y="4578714"/>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49" name="Line 61">
            <a:extLst>
              <a:ext uri="{FF2B5EF4-FFF2-40B4-BE49-F238E27FC236}">
                <a16:creationId xmlns:a16="http://schemas.microsoft.com/office/drawing/2014/main" id="{5777DFE7-3058-8B41-BCBE-0C467A09331A}"/>
              </a:ext>
            </a:extLst>
          </p:cNvPr>
          <p:cNvSpPr>
            <a:spLocks noChangeShapeType="1"/>
          </p:cNvSpPr>
          <p:nvPr/>
        </p:nvSpPr>
        <p:spPr bwMode="auto">
          <a:xfrm>
            <a:off x="7987051" y="5243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0" name="Line 62">
            <a:extLst>
              <a:ext uri="{FF2B5EF4-FFF2-40B4-BE49-F238E27FC236}">
                <a16:creationId xmlns:a16="http://schemas.microsoft.com/office/drawing/2014/main" id="{810CDF14-3EE2-C44A-B1BA-C360A7B12FBF}"/>
              </a:ext>
            </a:extLst>
          </p:cNvPr>
          <p:cNvSpPr>
            <a:spLocks noChangeShapeType="1"/>
          </p:cNvSpPr>
          <p:nvPr/>
        </p:nvSpPr>
        <p:spPr bwMode="auto">
          <a:xfrm>
            <a:off x="7991814" y="55248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1" name="Line 63">
            <a:extLst>
              <a:ext uri="{FF2B5EF4-FFF2-40B4-BE49-F238E27FC236}">
                <a16:creationId xmlns:a16="http://schemas.microsoft.com/office/drawing/2014/main" id="{1E96DEAF-7097-7648-BDB7-732EDCB108C0}"/>
              </a:ext>
            </a:extLst>
          </p:cNvPr>
          <p:cNvSpPr>
            <a:spLocks noChangeShapeType="1"/>
          </p:cNvSpPr>
          <p:nvPr/>
        </p:nvSpPr>
        <p:spPr bwMode="auto">
          <a:xfrm>
            <a:off x="7991814" y="580108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2" name="Freeform 49">
            <a:extLst>
              <a:ext uri="{FF2B5EF4-FFF2-40B4-BE49-F238E27FC236}">
                <a16:creationId xmlns:a16="http://schemas.microsoft.com/office/drawing/2014/main" id="{E2EE8043-3257-FE4A-92F4-B6F48FD9FDFC}"/>
              </a:ext>
            </a:extLst>
          </p:cNvPr>
          <p:cNvSpPr>
            <a:spLocks/>
          </p:cNvSpPr>
          <p:nvPr/>
        </p:nvSpPr>
        <p:spPr bwMode="auto">
          <a:xfrm>
            <a:off x="9264650" y="4613275"/>
            <a:ext cx="406739" cy="1784714"/>
          </a:xfrm>
          <a:custGeom>
            <a:avLst/>
            <a:gdLst>
              <a:gd name="T0" fmla="*/ 0 w 240"/>
              <a:gd name="T1" fmla="*/ 2147483647 h 1170"/>
              <a:gd name="T2" fmla="*/ 2147483647 w 240"/>
              <a:gd name="T3" fmla="*/ 0 h 1170"/>
              <a:gd name="T4" fmla="*/ 2147483647 w 240"/>
              <a:gd name="T5" fmla="*/ 2147483647 h 1170"/>
              <a:gd name="T6" fmla="*/ 2147483647 w 240"/>
              <a:gd name="T7" fmla="*/ 2147483647 h 1170"/>
              <a:gd name="T8" fmla="*/ 0 w 240"/>
              <a:gd name="T9" fmla="*/ 2147483647 h 1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0" h="1170">
                <a:moveTo>
                  <a:pt x="0" y="960"/>
                </a:moveTo>
                <a:lnTo>
                  <a:pt x="6" y="0"/>
                </a:lnTo>
                <a:lnTo>
                  <a:pt x="240" y="1092"/>
                </a:lnTo>
                <a:lnTo>
                  <a:pt x="168" y="1170"/>
                </a:lnTo>
                <a:lnTo>
                  <a:pt x="0" y="960"/>
                </a:lnTo>
                <a:close/>
              </a:path>
            </a:pathLst>
          </a:custGeom>
          <a:gradFill rotWithShape="1">
            <a:gsLst>
              <a:gs pos="1000">
                <a:schemeClr val="bg1">
                  <a:lumMod val="75000"/>
                </a:schemeClr>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53" name="Group 50">
            <a:extLst>
              <a:ext uri="{FF2B5EF4-FFF2-40B4-BE49-F238E27FC236}">
                <a16:creationId xmlns:a16="http://schemas.microsoft.com/office/drawing/2014/main" id="{3FA51AA2-677E-5946-8932-3BD724A74658}"/>
              </a:ext>
            </a:extLst>
          </p:cNvPr>
          <p:cNvGrpSpPr>
            <a:grpSpLocks/>
          </p:cNvGrpSpPr>
          <p:nvPr/>
        </p:nvGrpSpPr>
        <p:grpSpPr bwMode="auto">
          <a:xfrm>
            <a:off x="7112339" y="1754552"/>
            <a:ext cx="1095375" cy="338137"/>
            <a:chOff x="998" y="1077"/>
            <a:chExt cx="690" cy="213"/>
          </a:xfrm>
        </p:grpSpPr>
        <p:sp>
          <p:nvSpPr>
            <p:cNvPr id="254" name="Rectangle 51">
              <a:extLst>
                <a:ext uri="{FF2B5EF4-FFF2-40B4-BE49-F238E27FC236}">
                  <a16:creationId xmlns:a16="http://schemas.microsoft.com/office/drawing/2014/main" id="{105093D3-1052-BA4D-BBC3-7D514C18117E}"/>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5" name="Text Box 7">
              <a:extLst>
                <a:ext uri="{FF2B5EF4-FFF2-40B4-BE49-F238E27FC236}">
                  <a16:creationId xmlns:a16="http://schemas.microsoft.com/office/drawing/2014/main" id="{B6817446-3AB0-0941-94BC-0C21B9600CEB}"/>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sp>
        <p:nvSpPr>
          <p:cNvPr id="256" name="Freeform 53">
            <a:extLst>
              <a:ext uri="{FF2B5EF4-FFF2-40B4-BE49-F238E27FC236}">
                <a16:creationId xmlns:a16="http://schemas.microsoft.com/office/drawing/2014/main" id="{40CB35A5-C775-B24E-BAD3-715AFA2E5F97}"/>
              </a:ext>
            </a:extLst>
          </p:cNvPr>
          <p:cNvSpPr>
            <a:spLocks/>
          </p:cNvSpPr>
          <p:nvPr/>
        </p:nvSpPr>
        <p:spPr bwMode="auto">
          <a:xfrm>
            <a:off x="8099764" y="663939"/>
            <a:ext cx="2924175" cy="5314950"/>
          </a:xfrm>
          <a:custGeom>
            <a:avLst/>
            <a:gdLst>
              <a:gd name="T0" fmla="*/ 2147483647 w 1842"/>
              <a:gd name="T1" fmla="*/ 0 h 3348"/>
              <a:gd name="T2" fmla="*/ 2147483647 w 1842"/>
              <a:gd name="T3" fmla="*/ 2147483647 h 3348"/>
              <a:gd name="T4" fmla="*/ 2147483647 w 1842"/>
              <a:gd name="T5" fmla="*/ 2147483647 h 3348"/>
              <a:gd name="T6" fmla="*/ 2147483647 w 1842"/>
              <a:gd name="T7" fmla="*/ 2147483647 h 3348"/>
              <a:gd name="T8" fmla="*/ 2147483647 w 1842"/>
              <a:gd name="T9" fmla="*/ 2147483647 h 3348"/>
              <a:gd name="T10" fmla="*/ 2147483647 w 1842"/>
              <a:gd name="T11" fmla="*/ 2147483647 h 3348"/>
              <a:gd name="T12" fmla="*/ 2147483647 w 1842"/>
              <a:gd name="T13" fmla="*/ 2147483647 h 3348"/>
              <a:gd name="T14" fmla="*/ 2147483647 w 1842"/>
              <a:gd name="T15" fmla="*/ 2147483647 h 3348"/>
              <a:gd name="T16" fmla="*/ 2147483647 w 1842"/>
              <a:gd name="T17" fmla="*/ 2147483647 h 3348"/>
              <a:gd name="T18" fmla="*/ 2147483647 w 1842"/>
              <a:gd name="T19" fmla="*/ 2147483647 h 3348"/>
              <a:gd name="T20" fmla="*/ 2147483647 w 1842"/>
              <a:gd name="T21" fmla="*/ 2147483647 h 3348"/>
              <a:gd name="T22" fmla="*/ 2147483647 w 1842"/>
              <a:gd name="T23" fmla="*/ 2147483647 h 3348"/>
              <a:gd name="T24" fmla="*/ 0 w 1842"/>
              <a:gd name="T25" fmla="*/ 2147483647 h 33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2" h="3348">
                <a:moveTo>
                  <a:pt x="132" y="0"/>
                </a:moveTo>
                <a:lnTo>
                  <a:pt x="138" y="1200"/>
                </a:lnTo>
                <a:lnTo>
                  <a:pt x="1326" y="1200"/>
                </a:lnTo>
                <a:lnTo>
                  <a:pt x="1326" y="948"/>
                </a:lnTo>
                <a:lnTo>
                  <a:pt x="1830" y="948"/>
                </a:lnTo>
                <a:lnTo>
                  <a:pt x="1842" y="2496"/>
                </a:lnTo>
                <a:lnTo>
                  <a:pt x="1656" y="2340"/>
                </a:lnTo>
                <a:lnTo>
                  <a:pt x="1644" y="1896"/>
                </a:lnTo>
                <a:lnTo>
                  <a:pt x="1248" y="1902"/>
                </a:lnTo>
                <a:lnTo>
                  <a:pt x="1230" y="2430"/>
                </a:lnTo>
                <a:lnTo>
                  <a:pt x="774" y="3348"/>
                </a:lnTo>
                <a:lnTo>
                  <a:pt x="6" y="3348"/>
                </a:lnTo>
                <a:lnTo>
                  <a:pt x="0" y="2226"/>
                </a:lnTo>
              </a:path>
            </a:pathLst>
          </a:custGeom>
          <a:noFill/>
          <a:ln w="28575" cap="flat" cmpd="sng">
            <a:solidFill>
              <a:srgbClr val="C00000"/>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7" name="Group 54">
            <a:extLst>
              <a:ext uri="{FF2B5EF4-FFF2-40B4-BE49-F238E27FC236}">
                <a16:creationId xmlns:a16="http://schemas.microsoft.com/office/drawing/2014/main" id="{F9CD8691-4A81-E546-B8E4-9D2D7EC78DD3}"/>
              </a:ext>
            </a:extLst>
          </p:cNvPr>
          <p:cNvGrpSpPr>
            <a:grpSpLocks/>
          </p:cNvGrpSpPr>
          <p:nvPr/>
        </p:nvGrpSpPr>
        <p:grpSpPr bwMode="auto">
          <a:xfrm>
            <a:off x="10884239" y="2106977"/>
            <a:ext cx="1095375" cy="338137"/>
            <a:chOff x="998" y="1077"/>
            <a:chExt cx="690" cy="213"/>
          </a:xfrm>
        </p:grpSpPr>
        <p:sp>
          <p:nvSpPr>
            <p:cNvPr id="258" name="Rectangle 55">
              <a:extLst>
                <a:ext uri="{FF2B5EF4-FFF2-40B4-BE49-F238E27FC236}">
                  <a16:creationId xmlns:a16="http://schemas.microsoft.com/office/drawing/2014/main" id="{5F582994-70F9-254C-9BBF-4D91B215415C}"/>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9" name="Text Box 7">
              <a:extLst>
                <a:ext uri="{FF2B5EF4-FFF2-40B4-BE49-F238E27FC236}">
                  <a16:creationId xmlns:a16="http://schemas.microsoft.com/office/drawing/2014/main" id="{6B480047-4735-F440-AD49-79B7CB8487BC}"/>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0" name="Group 57">
            <a:extLst>
              <a:ext uri="{FF2B5EF4-FFF2-40B4-BE49-F238E27FC236}">
                <a16:creationId xmlns:a16="http://schemas.microsoft.com/office/drawing/2014/main" id="{B859AA0B-050D-C941-823C-E4E952BCB494}"/>
              </a:ext>
            </a:extLst>
          </p:cNvPr>
          <p:cNvGrpSpPr>
            <a:grpSpLocks/>
          </p:cNvGrpSpPr>
          <p:nvPr/>
        </p:nvGrpSpPr>
        <p:grpSpPr bwMode="auto">
          <a:xfrm>
            <a:off x="10560389" y="3854815"/>
            <a:ext cx="1095375" cy="338137"/>
            <a:chOff x="998" y="1074"/>
            <a:chExt cx="690" cy="213"/>
          </a:xfrm>
        </p:grpSpPr>
        <p:sp>
          <p:nvSpPr>
            <p:cNvPr id="261" name="Rectangle 58">
              <a:extLst>
                <a:ext uri="{FF2B5EF4-FFF2-40B4-BE49-F238E27FC236}">
                  <a16:creationId xmlns:a16="http://schemas.microsoft.com/office/drawing/2014/main" id="{520FEFD6-584A-7247-9BEE-CBC0030830E2}"/>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2" name="Text Box 7">
              <a:extLst>
                <a:ext uri="{FF2B5EF4-FFF2-40B4-BE49-F238E27FC236}">
                  <a16:creationId xmlns:a16="http://schemas.microsoft.com/office/drawing/2014/main" id="{ADDBB7BA-B523-4144-ABAF-24B0D2DA2E4C}"/>
                </a:ext>
              </a:extLst>
            </p:cNvPr>
            <p:cNvSpPr txBox="1">
              <a:spLocks noChangeArrowheads="1"/>
            </p:cNvSpPr>
            <p:nvPr/>
          </p:nvSpPr>
          <p:spPr bwMode="auto">
            <a:xfrm>
              <a:off x="1107" y="1074"/>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3" name="Group 60">
            <a:extLst>
              <a:ext uri="{FF2B5EF4-FFF2-40B4-BE49-F238E27FC236}">
                <a16:creationId xmlns:a16="http://schemas.microsoft.com/office/drawing/2014/main" id="{8897CB89-B9E0-DE4D-A4A0-0E6A835276E0}"/>
              </a:ext>
            </a:extLst>
          </p:cNvPr>
          <p:cNvGrpSpPr>
            <a:grpSpLocks/>
          </p:cNvGrpSpPr>
          <p:nvPr/>
        </p:nvGrpSpPr>
        <p:grpSpPr bwMode="auto">
          <a:xfrm>
            <a:off x="10646114" y="3580178"/>
            <a:ext cx="914400" cy="307975"/>
            <a:chOff x="1082" y="919"/>
            <a:chExt cx="576" cy="194"/>
          </a:xfrm>
        </p:grpSpPr>
        <p:sp>
          <p:nvSpPr>
            <p:cNvPr id="264" name="Rectangle 61">
              <a:extLst>
                <a:ext uri="{FF2B5EF4-FFF2-40B4-BE49-F238E27FC236}">
                  <a16:creationId xmlns:a16="http://schemas.microsoft.com/office/drawing/2014/main" id="{8EC4E045-23CD-4D4D-9AE0-1CFBFBBD211D}"/>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5" name="Text Box 4">
              <a:extLst>
                <a:ext uri="{FF2B5EF4-FFF2-40B4-BE49-F238E27FC236}">
                  <a16:creationId xmlns:a16="http://schemas.microsoft.com/office/drawing/2014/main" id="{D40BDD0B-C795-BE49-93B1-203BB0E2A19B}"/>
                </a:ext>
              </a:extLst>
            </p:cNvPr>
            <p:cNvSpPr txBox="1">
              <a:spLocks noChangeArrowheads="1"/>
            </p:cNvSpPr>
            <p:nvPr/>
          </p:nvSpPr>
          <p:spPr bwMode="auto">
            <a:xfrm>
              <a:off x="1082" y="919"/>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66" name="Freeform 63">
            <a:extLst>
              <a:ext uri="{FF2B5EF4-FFF2-40B4-BE49-F238E27FC236}">
                <a16:creationId xmlns:a16="http://schemas.microsoft.com/office/drawing/2014/main" id="{5370C3AC-7652-584B-A1A9-E013FF8219B8}"/>
              </a:ext>
            </a:extLst>
          </p:cNvPr>
          <p:cNvSpPr>
            <a:spLocks/>
          </p:cNvSpPr>
          <p:nvPr/>
        </p:nvSpPr>
        <p:spPr bwMode="auto">
          <a:xfrm>
            <a:off x="9242764" y="3479800"/>
            <a:ext cx="333036" cy="974725"/>
          </a:xfrm>
          <a:custGeom>
            <a:avLst/>
            <a:gdLst>
              <a:gd name="T0" fmla="*/ 2147483647 w 228"/>
              <a:gd name="T1" fmla="*/ 0 h 582"/>
              <a:gd name="T2" fmla="*/ 2147483647 w 228"/>
              <a:gd name="T3" fmla="*/ 2147483647 h 582"/>
              <a:gd name="T4" fmla="*/ 2147483647 w 228"/>
              <a:gd name="T5" fmla="*/ 2147483647 h 582"/>
              <a:gd name="T6" fmla="*/ 0 w 228"/>
              <a:gd name="T7" fmla="*/ 2147483647 h 582"/>
              <a:gd name="T8" fmla="*/ 2147483647 w 228"/>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 h="582">
                <a:moveTo>
                  <a:pt x="228" y="0"/>
                </a:moveTo>
                <a:lnTo>
                  <a:pt x="228" y="582"/>
                </a:lnTo>
                <a:lnTo>
                  <a:pt x="12" y="360"/>
                </a:lnTo>
                <a:lnTo>
                  <a:pt x="0" y="222"/>
                </a:lnTo>
                <a:lnTo>
                  <a:pt x="228" y="0"/>
                </a:lnTo>
                <a:close/>
              </a:path>
            </a:pathLst>
          </a:custGeom>
          <a:gradFill rotWithShape="1">
            <a:gsLst>
              <a:gs pos="0">
                <a:srgbClr val="FFFFFF"/>
              </a:gs>
              <a:gs pos="100000">
                <a:schemeClr val="bg1">
                  <a:lumMod val="75000"/>
                </a:schemeClr>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7" name="Group 44">
            <a:extLst>
              <a:ext uri="{FF2B5EF4-FFF2-40B4-BE49-F238E27FC236}">
                <a16:creationId xmlns:a16="http://schemas.microsoft.com/office/drawing/2014/main" id="{919B7E9F-8F5F-8440-A2CE-0FC37936B7B9}"/>
              </a:ext>
            </a:extLst>
          </p:cNvPr>
          <p:cNvGrpSpPr>
            <a:grpSpLocks/>
          </p:cNvGrpSpPr>
          <p:nvPr/>
        </p:nvGrpSpPr>
        <p:grpSpPr bwMode="auto">
          <a:xfrm>
            <a:off x="9299914" y="1287827"/>
            <a:ext cx="762000" cy="693737"/>
            <a:chOff x="-44" y="1473"/>
            <a:chExt cx="981" cy="1105"/>
          </a:xfrm>
        </p:grpSpPr>
        <p:pic>
          <p:nvPicPr>
            <p:cNvPr id="268" name="Picture 45" descr="desktop_computer_stylized_medium">
              <a:extLst>
                <a:ext uri="{FF2B5EF4-FFF2-40B4-BE49-F238E27FC236}">
                  <a16:creationId xmlns:a16="http://schemas.microsoft.com/office/drawing/2014/main" id="{B1A8FCBB-0DDE-8A49-8F61-157033BBC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 name="Freeform 46">
              <a:extLst>
                <a:ext uri="{FF2B5EF4-FFF2-40B4-BE49-F238E27FC236}">
                  <a16:creationId xmlns:a16="http://schemas.microsoft.com/office/drawing/2014/main" id="{CD07C411-AE4D-9944-871E-4D956D09EB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70" name="Group 44">
            <a:extLst>
              <a:ext uri="{FF2B5EF4-FFF2-40B4-BE49-F238E27FC236}">
                <a16:creationId xmlns:a16="http://schemas.microsoft.com/office/drawing/2014/main" id="{FED5811E-55B1-CB4F-A7F6-E2DB2227A207}"/>
              </a:ext>
            </a:extLst>
          </p:cNvPr>
          <p:cNvGrpSpPr>
            <a:grpSpLocks/>
          </p:cNvGrpSpPr>
          <p:nvPr/>
        </p:nvGrpSpPr>
        <p:grpSpPr bwMode="auto">
          <a:xfrm>
            <a:off x="9279276" y="5942377"/>
            <a:ext cx="762000" cy="693737"/>
            <a:chOff x="-44" y="1473"/>
            <a:chExt cx="981" cy="1105"/>
          </a:xfrm>
        </p:grpSpPr>
        <p:pic>
          <p:nvPicPr>
            <p:cNvPr id="271" name="Picture 45" descr="desktop_computer_stylized_medium">
              <a:extLst>
                <a:ext uri="{FF2B5EF4-FFF2-40B4-BE49-F238E27FC236}">
                  <a16:creationId xmlns:a16="http://schemas.microsoft.com/office/drawing/2014/main" id="{DAC5DA2F-A245-084F-88A6-0B1CA06A2B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 name="Freeform 46">
              <a:extLst>
                <a:ext uri="{FF2B5EF4-FFF2-40B4-BE49-F238E27FC236}">
                  <a16:creationId xmlns:a16="http://schemas.microsoft.com/office/drawing/2014/main" id="{7F81D0E8-D949-8340-BAA4-FACAF209E1E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86" name="Group 285">
            <a:extLst>
              <a:ext uri="{FF2B5EF4-FFF2-40B4-BE49-F238E27FC236}">
                <a16:creationId xmlns:a16="http://schemas.microsoft.com/office/drawing/2014/main" id="{6DB73E28-359B-0D44-919E-7D576FF49810}"/>
              </a:ext>
            </a:extLst>
          </p:cNvPr>
          <p:cNvGrpSpPr/>
          <p:nvPr/>
        </p:nvGrpSpPr>
        <p:grpSpPr>
          <a:xfrm>
            <a:off x="8822377" y="2470342"/>
            <a:ext cx="914400" cy="479686"/>
            <a:chOff x="3668110" y="2448910"/>
            <a:chExt cx="3794234" cy="2165130"/>
          </a:xfrm>
        </p:grpSpPr>
        <p:sp>
          <p:nvSpPr>
            <p:cNvPr id="287" name="Rectangle 286">
              <a:extLst>
                <a:ext uri="{FF2B5EF4-FFF2-40B4-BE49-F238E27FC236}">
                  <a16:creationId xmlns:a16="http://schemas.microsoft.com/office/drawing/2014/main" id="{6FF260AB-3623-1541-8810-5D38FD706BC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8E0FB9FE-D5C1-F441-81C2-D0BDD75CF2F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89" name="Group 288">
              <a:extLst>
                <a:ext uri="{FF2B5EF4-FFF2-40B4-BE49-F238E27FC236}">
                  <a16:creationId xmlns:a16="http://schemas.microsoft.com/office/drawing/2014/main" id="{16A8BBE1-A115-D94A-AB3D-932C52B2CCDC}"/>
                </a:ext>
              </a:extLst>
            </p:cNvPr>
            <p:cNvGrpSpPr/>
            <p:nvPr/>
          </p:nvGrpSpPr>
          <p:grpSpPr>
            <a:xfrm>
              <a:off x="3941378" y="2603243"/>
              <a:ext cx="3202061" cy="1066110"/>
              <a:chOff x="7939341" y="3037317"/>
              <a:chExt cx="897649" cy="353919"/>
            </a:xfrm>
          </p:grpSpPr>
          <p:sp>
            <p:nvSpPr>
              <p:cNvPr id="290" name="Freeform 289">
                <a:extLst>
                  <a:ext uri="{FF2B5EF4-FFF2-40B4-BE49-F238E27FC236}">
                    <a16:creationId xmlns:a16="http://schemas.microsoft.com/office/drawing/2014/main" id="{AE632F04-B824-F24E-98A6-1C6189B5D0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1" name="Freeform 290">
                <a:extLst>
                  <a:ext uri="{FF2B5EF4-FFF2-40B4-BE49-F238E27FC236}">
                    <a16:creationId xmlns:a16="http://schemas.microsoft.com/office/drawing/2014/main" id="{BD78FFCE-583D-8D49-9DA6-5DB4C3DF02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7991B3E7-75B9-F24D-8313-C898F7A28E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ACB88455-804A-7740-B912-3AA1AA670D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4" name="Group 293">
            <a:extLst>
              <a:ext uri="{FF2B5EF4-FFF2-40B4-BE49-F238E27FC236}">
                <a16:creationId xmlns:a16="http://schemas.microsoft.com/office/drawing/2014/main" id="{901C6627-1DCF-2049-84D1-192052A1D393}"/>
              </a:ext>
            </a:extLst>
          </p:cNvPr>
          <p:cNvGrpSpPr/>
          <p:nvPr/>
        </p:nvGrpSpPr>
        <p:grpSpPr>
          <a:xfrm>
            <a:off x="8461094" y="3741153"/>
            <a:ext cx="894855" cy="442494"/>
            <a:chOff x="7493876" y="2774731"/>
            <a:chExt cx="1481958" cy="894622"/>
          </a:xfrm>
        </p:grpSpPr>
        <p:sp>
          <p:nvSpPr>
            <p:cNvPr id="295" name="Freeform 294">
              <a:extLst>
                <a:ext uri="{FF2B5EF4-FFF2-40B4-BE49-F238E27FC236}">
                  <a16:creationId xmlns:a16="http://schemas.microsoft.com/office/drawing/2014/main" id="{BE684CCD-414D-8E47-AA7F-53C0B4E9B1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6" name="Oval 295">
              <a:extLst>
                <a:ext uri="{FF2B5EF4-FFF2-40B4-BE49-F238E27FC236}">
                  <a16:creationId xmlns:a16="http://schemas.microsoft.com/office/drawing/2014/main" id="{CDAB3155-198F-9E49-9692-760762600E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7" name="Group 296">
              <a:extLst>
                <a:ext uri="{FF2B5EF4-FFF2-40B4-BE49-F238E27FC236}">
                  <a16:creationId xmlns:a16="http://schemas.microsoft.com/office/drawing/2014/main" id="{80396737-09C0-7C4A-A270-73907BCCF924}"/>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E92282CC-91FB-4F46-8BF9-915E613138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9" name="Freeform 298">
                <a:extLst>
                  <a:ext uri="{FF2B5EF4-FFF2-40B4-BE49-F238E27FC236}">
                    <a16:creationId xmlns:a16="http://schemas.microsoft.com/office/drawing/2014/main" id="{87BECC80-2C78-C544-82A6-8865B5781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8DE6C25-8200-BB48-A3FA-57CBE9613C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98F6125B-3A5F-394B-A7E8-7917BA0EB1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2" name="Rectangle 3">
            <a:extLst>
              <a:ext uri="{FF2B5EF4-FFF2-40B4-BE49-F238E27FC236}">
                <a16:creationId xmlns:a16="http://schemas.microsoft.com/office/drawing/2014/main" id="{795B37CE-BA46-A349-8A61-92AB4E79040F}"/>
              </a:ext>
            </a:extLst>
          </p:cNvPr>
          <p:cNvSpPr txBox="1">
            <a:spLocks noChangeArrowheads="1"/>
          </p:cNvSpPr>
          <p:nvPr/>
        </p:nvSpPr>
        <p:spPr>
          <a:xfrm>
            <a:off x="859601" y="1465262"/>
            <a:ext cx="6270404" cy="238552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are store-and-forward: </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network-layer devices (examine network-layer headers)</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link-layer devices (examine link-layer headers)</a:t>
            </a:r>
          </a:p>
        </p:txBody>
      </p:sp>
      <p:sp>
        <p:nvSpPr>
          <p:cNvPr id="303" name="Rectangle 3">
            <a:extLst>
              <a:ext uri="{FF2B5EF4-FFF2-40B4-BE49-F238E27FC236}">
                <a16:creationId xmlns:a16="http://schemas.microsoft.com/office/drawing/2014/main" id="{2E27120A-F39B-F74A-A7B4-81F35A55090D}"/>
              </a:ext>
            </a:extLst>
          </p:cNvPr>
          <p:cNvSpPr txBox="1">
            <a:spLocks noChangeArrowheads="1"/>
          </p:cNvSpPr>
          <p:nvPr/>
        </p:nvSpPr>
        <p:spPr>
          <a:xfrm>
            <a:off x="857455" y="3613887"/>
            <a:ext cx="6270404" cy="25035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endPar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endParaRPr>
          </a:p>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have forwarding tables: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tables using routing algorithms, IP addresses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learn forwarding table using flooding, learning, MAC addresses </a:t>
            </a:r>
          </a:p>
        </p:txBody>
      </p:sp>
    </p:spTree>
    <p:extLst>
      <p:ext uri="{BB962C8B-B14F-4D97-AF65-F5344CB8AC3E}">
        <p14:creationId xmlns:p14="http://schemas.microsoft.com/office/powerpoint/2010/main" val="2462352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3"/>
                                        </p:tgtEl>
                                        <p:attrNameLst>
                                          <p:attrName>style.visibility</p:attrName>
                                        </p:attrNameLst>
                                      </p:cBhvr>
                                      <p:to>
                                        <p:strVal val="visible"/>
                                      </p:to>
                                    </p:set>
                                    <p:animEffect transition="in" filter="dissolve">
                                      <p:cBhvr>
                                        <p:cTn id="7" dur="500"/>
                                        <p:tgtEl>
                                          <p:spTgt spid="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2380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527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21" name="Group 44">
            <a:extLst>
              <a:ext uri="{FF2B5EF4-FFF2-40B4-BE49-F238E27FC236}">
                <a16:creationId xmlns:a16="http://schemas.microsoft.com/office/drawing/2014/main" id="{118AC0A1-C06E-7343-BF3B-4A24D190561B}"/>
              </a:ext>
            </a:extLst>
          </p:cNvPr>
          <p:cNvGrpSpPr>
            <a:grpSpLocks/>
          </p:cNvGrpSpPr>
          <p:nvPr/>
        </p:nvGrpSpPr>
        <p:grpSpPr bwMode="auto">
          <a:xfrm>
            <a:off x="4647799" y="4698334"/>
            <a:ext cx="388834" cy="356970"/>
            <a:chOff x="-44" y="1473"/>
            <a:chExt cx="981" cy="1105"/>
          </a:xfrm>
        </p:grpSpPr>
        <p:pic>
          <p:nvPicPr>
            <p:cNvPr id="222" name="Picture 45" descr="desktop_computer_stylized_medium">
              <a:extLst>
                <a:ext uri="{FF2B5EF4-FFF2-40B4-BE49-F238E27FC236}">
                  <a16:creationId xmlns:a16="http://schemas.microsoft.com/office/drawing/2014/main" id="{76A3E3D1-49D5-AB43-9DC3-BE2D809B14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7C5EED45-DAF8-4740-90CB-DA0A019416D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5" name="Rectangle 3">
            <a:extLst>
              <a:ext uri="{FF2B5EF4-FFF2-40B4-BE49-F238E27FC236}">
                <a16:creationId xmlns:a16="http://schemas.microsoft.com/office/drawing/2014/main" id="{C74D79B8-BA81-D94D-AF07-7D15F971D3CB}"/>
              </a:ext>
            </a:extLst>
          </p:cNvPr>
          <p:cNvSpPr txBox="1">
            <a:spLocks noChangeArrowheads="1"/>
          </p:cNvSpPr>
          <p:nvPr/>
        </p:nvSpPr>
        <p:spPr>
          <a:xfrm>
            <a:off x="6130344" y="1365249"/>
            <a:ext cx="5589431" cy="504842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 name="TextBox 2">
            <a:extLst>
              <a:ext uri="{FF2B5EF4-FFF2-40B4-BE49-F238E27FC236}">
                <a16:creationId xmlns:a16="http://schemas.microsoft.com/office/drawing/2014/main" id="{54598900-434E-1D40-BAB0-BA6898679488}"/>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
        <p:nvSpPr>
          <p:cNvPr id="226" name="Rectangle 3">
            <a:extLst>
              <a:ext uri="{FF2B5EF4-FFF2-40B4-BE49-F238E27FC236}">
                <a16:creationId xmlns:a16="http://schemas.microsoft.com/office/drawing/2014/main" id="{B5E87D09-B4E1-9944-B1E2-83C4CDFFD608}"/>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issues</a:t>
            </a:r>
          </a:p>
        </p:txBody>
      </p:sp>
    </p:spTree>
    <p:extLst>
      <p:ext uri="{BB962C8B-B14F-4D97-AF65-F5344CB8AC3E}">
        <p14:creationId xmlns:p14="http://schemas.microsoft.com/office/powerpoint/2010/main" val="165162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455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2" name="Rectangle 3">
            <a:extLst>
              <a:ext uri="{FF2B5EF4-FFF2-40B4-BE49-F238E27FC236}">
                <a16:creationId xmlns:a16="http://schemas.microsoft.com/office/drawing/2014/main" id="{919CCB5A-F7A6-3041-8DED-98B562399C29}"/>
              </a:ext>
            </a:extLst>
          </p:cNvPr>
          <p:cNvSpPr txBox="1">
            <a:spLocks noChangeArrowheads="1"/>
          </p:cNvSpPr>
          <p:nvPr/>
        </p:nvSpPr>
        <p:spPr>
          <a:xfrm>
            <a:off x="6284890" y="4378817"/>
            <a:ext cx="5589431" cy="2324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administrative issues: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460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CS user moves office to EE - </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physically</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 attached to EE switch, but wants to remain</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 logically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attached to CS switch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5" name="Line 22">
            <a:extLst>
              <a:ext uri="{FF2B5EF4-FFF2-40B4-BE49-F238E27FC236}">
                <a16:creationId xmlns:a16="http://schemas.microsoft.com/office/drawing/2014/main" id="{0819FCB6-D17A-F548-A572-089E84081B84}"/>
              </a:ext>
            </a:extLst>
          </p:cNvPr>
          <p:cNvSpPr>
            <a:spLocks noChangeShapeType="1"/>
          </p:cNvSpPr>
          <p:nvPr/>
        </p:nvSpPr>
        <p:spPr bwMode="auto">
          <a:xfrm>
            <a:off x="2202884" y="4811498"/>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 name="Oval 5">
            <a:extLst>
              <a:ext uri="{FF2B5EF4-FFF2-40B4-BE49-F238E27FC236}">
                <a16:creationId xmlns:a16="http://schemas.microsoft.com/office/drawing/2014/main" id="{8238E296-799C-104B-9D2A-5B14B9D6E997}"/>
              </a:ext>
            </a:extLst>
          </p:cNvPr>
          <p:cNvSpPr/>
          <p:nvPr/>
        </p:nvSpPr>
        <p:spPr>
          <a:xfrm>
            <a:off x="3789045" y="4034790"/>
            <a:ext cx="1415415" cy="1343025"/>
          </a:xfrm>
          <a:prstGeom prst="ellipse">
            <a:avLst/>
          </a:prstGeom>
          <a:noFill/>
          <a:ln w="190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703E46E3-5EEE-1249-846B-83D8E9F883A8}"/>
              </a:ext>
            </a:extLst>
          </p:cNvPr>
          <p:cNvSpPr/>
          <p:nvPr/>
        </p:nvSpPr>
        <p:spPr>
          <a:xfrm rot="1109789">
            <a:off x="775631" y="4032587"/>
            <a:ext cx="1945861" cy="1335721"/>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 name="Group 16">
            <a:extLst>
              <a:ext uri="{FF2B5EF4-FFF2-40B4-BE49-F238E27FC236}">
                <a16:creationId xmlns:a16="http://schemas.microsoft.com/office/drawing/2014/main" id="{9FC0C12D-791A-7C43-97DF-19F78F6E6F59}"/>
              </a:ext>
            </a:extLst>
          </p:cNvPr>
          <p:cNvGrpSpPr/>
          <p:nvPr/>
        </p:nvGrpSpPr>
        <p:grpSpPr>
          <a:xfrm>
            <a:off x="1720833" y="3315547"/>
            <a:ext cx="3403617" cy="1758103"/>
            <a:chOff x="1720833" y="3315547"/>
            <a:chExt cx="3403617" cy="1758103"/>
          </a:xfrm>
        </p:grpSpPr>
        <p:grpSp>
          <p:nvGrpSpPr>
            <p:cNvPr id="12" name="Group 11">
              <a:extLst>
                <a:ext uri="{FF2B5EF4-FFF2-40B4-BE49-F238E27FC236}">
                  <a16:creationId xmlns:a16="http://schemas.microsoft.com/office/drawing/2014/main" id="{6F47139A-F594-B04E-B78D-A318DF9F601B}"/>
                </a:ext>
              </a:extLst>
            </p:cNvPr>
            <p:cNvGrpSpPr/>
            <p:nvPr/>
          </p:nvGrpSpPr>
          <p:grpSpPr>
            <a:xfrm>
              <a:off x="4692650" y="4630977"/>
              <a:ext cx="431800" cy="442673"/>
              <a:chOff x="4692650" y="4630977"/>
              <a:chExt cx="431800" cy="442673"/>
            </a:xfrm>
          </p:grpSpPr>
          <p:sp>
            <p:nvSpPr>
              <p:cNvPr id="10" name="Oval 9">
                <a:extLst>
                  <a:ext uri="{FF2B5EF4-FFF2-40B4-BE49-F238E27FC236}">
                    <a16:creationId xmlns:a16="http://schemas.microsoft.com/office/drawing/2014/main" id="{3DD359C1-18FC-7B46-9593-FA90AF3DE450}"/>
                  </a:ext>
                </a:extLst>
              </p:cNvPr>
              <p:cNvSpPr/>
              <p:nvPr/>
            </p:nvSpPr>
            <p:spPr>
              <a:xfrm>
                <a:off x="4692650" y="4654550"/>
                <a:ext cx="431800" cy="419100"/>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2A99D692-EA7A-D04C-BBFE-C84313A8C55F}"/>
                  </a:ext>
                </a:extLst>
              </p:cNvPr>
              <p:cNvSpPr/>
              <p:nvPr/>
            </p:nvSpPr>
            <p:spPr>
              <a:xfrm rot="1672634">
                <a:off x="4708332" y="4630977"/>
                <a:ext cx="100405" cy="275301"/>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CFD28509-F617-F84F-9927-F274B4E6008F}"/>
                </a:ext>
              </a:extLst>
            </p:cNvPr>
            <p:cNvGrpSpPr/>
            <p:nvPr/>
          </p:nvGrpSpPr>
          <p:grpSpPr>
            <a:xfrm>
              <a:off x="1720833" y="3315547"/>
              <a:ext cx="3138635" cy="1350613"/>
              <a:chOff x="1720833" y="3315547"/>
              <a:chExt cx="3138635" cy="1350613"/>
            </a:xfrm>
          </p:grpSpPr>
          <p:sp>
            <p:nvSpPr>
              <p:cNvPr id="15" name="Rectangle 14">
                <a:extLst>
                  <a:ext uri="{FF2B5EF4-FFF2-40B4-BE49-F238E27FC236}">
                    <a16:creationId xmlns:a16="http://schemas.microsoft.com/office/drawing/2014/main" id="{5E4B625D-8128-5940-A225-2922C6D629EE}"/>
                  </a:ext>
                </a:extLst>
              </p:cNvPr>
              <p:cNvSpPr/>
              <p:nvPr/>
            </p:nvSpPr>
            <p:spPr>
              <a:xfrm rot="959039">
                <a:off x="1720833" y="4041748"/>
                <a:ext cx="595424" cy="136164"/>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9858C4E2-CD6B-204D-A889-E8BC78094E5C}"/>
                  </a:ext>
                </a:extLst>
              </p:cNvPr>
              <p:cNvSpPr/>
              <p:nvPr/>
            </p:nvSpPr>
            <p:spPr>
              <a:xfrm>
                <a:off x="1831800" y="3315547"/>
                <a:ext cx="3027668" cy="1350613"/>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725145 w 2725145"/>
                  <a:gd name="connsiteY0" fmla="*/ 1030276 h 1030276"/>
                  <a:gd name="connsiteX1" fmla="*/ 2158965 w 2725145"/>
                  <a:gd name="connsiteY1" fmla="*/ 717455 h 1030276"/>
                  <a:gd name="connsiteX2" fmla="*/ 1340956 w 2725145"/>
                  <a:gd name="connsiteY2" fmla="*/ 51324 h 1030276"/>
                  <a:gd name="connsiteX3" fmla="*/ 362875 w 2725145"/>
                  <a:gd name="connsiteY3" fmla="*/ 93765 h 1030276"/>
                  <a:gd name="connsiteX4" fmla="*/ 8485 w 2725145"/>
                  <a:gd name="connsiteY4" fmla="*/ 283515 h 1030276"/>
                  <a:gd name="connsiteX5" fmla="*/ 128173 w 2725145"/>
                  <a:gd name="connsiteY5" fmla="*/ 445960 h 1030276"/>
                  <a:gd name="connsiteX0" fmla="*/ 2725145 w 2725145"/>
                  <a:gd name="connsiteY0" fmla="*/ 1030276 h 1036939"/>
                  <a:gd name="connsiteX1" fmla="*/ 2158965 w 2725145"/>
                  <a:gd name="connsiteY1" fmla="*/ 717455 h 1036939"/>
                  <a:gd name="connsiteX2" fmla="*/ 1340956 w 2725145"/>
                  <a:gd name="connsiteY2" fmla="*/ 51324 h 1036939"/>
                  <a:gd name="connsiteX3" fmla="*/ 362875 w 2725145"/>
                  <a:gd name="connsiteY3" fmla="*/ 93765 h 1036939"/>
                  <a:gd name="connsiteX4" fmla="*/ 8485 w 2725145"/>
                  <a:gd name="connsiteY4" fmla="*/ 283515 h 1036939"/>
                  <a:gd name="connsiteX5" fmla="*/ 128173 w 2725145"/>
                  <a:gd name="connsiteY5" fmla="*/ 445960 h 1036939"/>
                  <a:gd name="connsiteX0" fmla="*/ 2705267 w 2705267"/>
                  <a:gd name="connsiteY0" fmla="*/ 1026963 h 1033700"/>
                  <a:gd name="connsiteX1" fmla="*/ 2158965 w 2705267"/>
                  <a:gd name="connsiteY1" fmla="*/ 717455 h 1033700"/>
                  <a:gd name="connsiteX2" fmla="*/ 1340956 w 2705267"/>
                  <a:gd name="connsiteY2" fmla="*/ 51324 h 1033700"/>
                  <a:gd name="connsiteX3" fmla="*/ 362875 w 2705267"/>
                  <a:gd name="connsiteY3" fmla="*/ 93765 h 1033700"/>
                  <a:gd name="connsiteX4" fmla="*/ 8485 w 2705267"/>
                  <a:gd name="connsiteY4" fmla="*/ 283515 h 1033700"/>
                  <a:gd name="connsiteX5" fmla="*/ 128173 w 2705267"/>
                  <a:gd name="connsiteY5" fmla="*/ 445960 h 1033700"/>
                  <a:gd name="connsiteX0" fmla="*/ 2705267 w 2705267"/>
                  <a:gd name="connsiteY0" fmla="*/ 1026963 h 1036028"/>
                  <a:gd name="connsiteX1" fmla="*/ 2158965 w 2705267"/>
                  <a:gd name="connsiteY1" fmla="*/ 717455 h 1036028"/>
                  <a:gd name="connsiteX2" fmla="*/ 1340956 w 2705267"/>
                  <a:gd name="connsiteY2" fmla="*/ 51324 h 1036028"/>
                  <a:gd name="connsiteX3" fmla="*/ 362875 w 2705267"/>
                  <a:gd name="connsiteY3" fmla="*/ 93765 h 1036028"/>
                  <a:gd name="connsiteX4" fmla="*/ 8485 w 2705267"/>
                  <a:gd name="connsiteY4" fmla="*/ 283515 h 1036028"/>
                  <a:gd name="connsiteX5" fmla="*/ 128173 w 2705267"/>
                  <a:gd name="connsiteY5" fmla="*/ 445960 h 1036028"/>
                  <a:gd name="connsiteX0" fmla="*/ 2899345 w 2899345"/>
                  <a:gd name="connsiteY0" fmla="*/ 1026963 h 1036028"/>
                  <a:gd name="connsiteX1" fmla="*/ 2353043 w 2899345"/>
                  <a:gd name="connsiteY1" fmla="*/ 717455 h 1036028"/>
                  <a:gd name="connsiteX2" fmla="*/ 1535034 w 2899345"/>
                  <a:gd name="connsiteY2" fmla="*/ 51324 h 1036028"/>
                  <a:gd name="connsiteX3" fmla="*/ 556953 w 2899345"/>
                  <a:gd name="connsiteY3" fmla="*/ 93765 h 1036028"/>
                  <a:gd name="connsiteX4" fmla="*/ 202563 w 2899345"/>
                  <a:gd name="connsiteY4" fmla="*/ 283515 h 1036028"/>
                  <a:gd name="connsiteX5" fmla="*/ 10825 w 2899345"/>
                  <a:gd name="connsiteY5" fmla="*/ 442646 h 1036028"/>
                  <a:gd name="connsiteX0" fmla="*/ 2888520 w 2888520"/>
                  <a:gd name="connsiteY0" fmla="*/ 1026963 h 1036028"/>
                  <a:gd name="connsiteX1" fmla="*/ 2342218 w 2888520"/>
                  <a:gd name="connsiteY1" fmla="*/ 717455 h 1036028"/>
                  <a:gd name="connsiteX2" fmla="*/ 1524209 w 2888520"/>
                  <a:gd name="connsiteY2" fmla="*/ 51324 h 1036028"/>
                  <a:gd name="connsiteX3" fmla="*/ 546128 w 2888520"/>
                  <a:gd name="connsiteY3" fmla="*/ 93765 h 1036028"/>
                  <a:gd name="connsiteX4" fmla="*/ 191738 w 2888520"/>
                  <a:gd name="connsiteY4" fmla="*/ 283515 h 1036028"/>
                  <a:gd name="connsiteX5" fmla="*/ 0 w 2888520"/>
                  <a:gd name="connsiteY5" fmla="*/ 442646 h 1036028"/>
                  <a:gd name="connsiteX0" fmla="*/ 2888520 w 2888520"/>
                  <a:gd name="connsiteY0" fmla="*/ 1025382 h 1034447"/>
                  <a:gd name="connsiteX1" fmla="*/ 2342218 w 2888520"/>
                  <a:gd name="connsiteY1" fmla="*/ 715874 h 1034447"/>
                  <a:gd name="connsiteX2" fmla="*/ 1524209 w 2888520"/>
                  <a:gd name="connsiteY2" fmla="*/ 49743 h 1034447"/>
                  <a:gd name="connsiteX3" fmla="*/ 546128 w 2888520"/>
                  <a:gd name="connsiteY3" fmla="*/ 92184 h 1034447"/>
                  <a:gd name="connsiteX4" fmla="*/ 0 w 2888520"/>
                  <a:gd name="connsiteY4" fmla="*/ 441065 h 1034447"/>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5504 h 1034569"/>
                  <a:gd name="connsiteX1" fmla="*/ 2405166 w 2951468"/>
                  <a:gd name="connsiteY1" fmla="*/ 715996 h 1034569"/>
                  <a:gd name="connsiteX2" fmla="*/ 1587157 w 2951468"/>
                  <a:gd name="connsiteY2" fmla="*/ 49865 h 1034569"/>
                  <a:gd name="connsiteX3" fmla="*/ 662085 w 2951468"/>
                  <a:gd name="connsiteY3" fmla="*/ 88993 h 1034569"/>
                  <a:gd name="connsiteX4" fmla="*/ 0 w 2951468"/>
                  <a:gd name="connsiteY4" fmla="*/ 414683 h 1034569"/>
                  <a:gd name="connsiteX0" fmla="*/ 2951468 w 2951468"/>
                  <a:gd name="connsiteY0" fmla="*/ 1029589 h 1038654"/>
                  <a:gd name="connsiteX1" fmla="*/ 2405166 w 2951468"/>
                  <a:gd name="connsiteY1" fmla="*/ 720081 h 1038654"/>
                  <a:gd name="connsiteX2" fmla="*/ 1587157 w 2951468"/>
                  <a:gd name="connsiteY2" fmla="*/ 53950 h 1038654"/>
                  <a:gd name="connsiteX3" fmla="*/ 662085 w 2951468"/>
                  <a:gd name="connsiteY3" fmla="*/ 93078 h 1038654"/>
                  <a:gd name="connsiteX4" fmla="*/ 0 w 2951468"/>
                  <a:gd name="connsiteY4" fmla="*/ 418768 h 1038654"/>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30600 h 1039665"/>
                  <a:gd name="connsiteX1" fmla="*/ 2481366 w 3027668"/>
                  <a:gd name="connsiteY1" fmla="*/ 721092 h 1039665"/>
                  <a:gd name="connsiteX2" fmla="*/ 1663357 w 3027668"/>
                  <a:gd name="connsiteY2" fmla="*/ 54961 h 1039665"/>
                  <a:gd name="connsiteX3" fmla="*/ 738285 w 3027668"/>
                  <a:gd name="connsiteY3" fmla="*/ 94089 h 1039665"/>
                  <a:gd name="connsiteX4" fmla="*/ 0 w 3027668"/>
                  <a:gd name="connsiteY4" fmla="*/ 403214 h 1039665"/>
                  <a:gd name="connsiteX0" fmla="*/ 3027668 w 3027668"/>
                  <a:gd name="connsiteY0" fmla="*/ 1025634 h 1034699"/>
                  <a:gd name="connsiteX1" fmla="*/ 2481366 w 3027668"/>
                  <a:gd name="connsiteY1" fmla="*/ 716126 h 1034699"/>
                  <a:gd name="connsiteX2" fmla="*/ 1663357 w 3027668"/>
                  <a:gd name="connsiteY2" fmla="*/ 49995 h 1034699"/>
                  <a:gd name="connsiteX3" fmla="*/ 738285 w 3027668"/>
                  <a:gd name="connsiteY3" fmla="*/ 89123 h 1034699"/>
                  <a:gd name="connsiteX4" fmla="*/ 0 w 3027668"/>
                  <a:gd name="connsiteY4" fmla="*/ 398248 h 1034699"/>
                  <a:gd name="connsiteX0" fmla="*/ 3027668 w 3027668"/>
                  <a:gd name="connsiteY0" fmla="*/ 1284460 h 1293525"/>
                  <a:gd name="connsiteX1" fmla="*/ 2481366 w 3027668"/>
                  <a:gd name="connsiteY1" fmla="*/ 974952 h 1293525"/>
                  <a:gd name="connsiteX2" fmla="*/ 1638810 w 3027668"/>
                  <a:gd name="connsiteY2" fmla="*/ 20387 h 1293525"/>
                  <a:gd name="connsiteX3" fmla="*/ 738285 w 3027668"/>
                  <a:gd name="connsiteY3" fmla="*/ 347949 h 1293525"/>
                  <a:gd name="connsiteX4" fmla="*/ 0 w 3027668"/>
                  <a:gd name="connsiteY4" fmla="*/ 657074 h 1293525"/>
                  <a:gd name="connsiteX0" fmla="*/ 3027668 w 3027668"/>
                  <a:gd name="connsiteY0" fmla="*/ 1382978 h 1392043"/>
                  <a:gd name="connsiteX1" fmla="*/ 2481366 w 3027668"/>
                  <a:gd name="connsiteY1" fmla="*/ 1073470 h 1392043"/>
                  <a:gd name="connsiteX2" fmla="*/ 1638810 w 3027668"/>
                  <a:gd name="connsiteY2" fmla="*/ 118905 h 1392043"/>
                  <a:gd name="connsiteX3" fmla="*/ 953076 w 3027668"/>
                  <a:gd name="connsiteY3" fmla="*/ 84389 h 1392043"/>
                  <a:gd name="connsiteX4" fmla="*/ 0 w 3027668"/>
                  <a:gd name="connsiteY4" fmla="*/ 755592 h 1392043"/>
                  <a:gd name="connsiteX0" fmla="*/ 3027668 w 3027668"/>
                  <a:gd name="connsiteY0" fmla="*/ 1451427 h 1460492"/>
                  <a:gd name="connsiteX1" fmla="*/ 2481366 w 3027668"/>
                  <a:gd name="connsiteY1" fmla="*/ 1141919 h 1460492"/>
                  <a:gd name="connsiteX2" fmla="*/ 1577440 w 3027668"/>
                  <a:gd name="connsiteY2" fmla="*/ 83026 h 1460492"/>
                  <a:gd name="connsiteX3" fmla="*/ 953076 w 3027668"/>
                  <a:gd name="connsiteY3" fmla="*/ 152838 h 1460492"/>
                  <a:gd name="connsiteX4" fmla="*/ 0 w 3027668"/>
                  <a:gd name="connsiteY4" fmla="*/ 824041 h 1460492"/>
                  <a:gd name="connsiteX0" fmla="*/ 3027668 w 3027668"/>
                  <a:gd name="connsiteY0" fmla="*/ 1518915 h 1527980"/>
                  <a:gd name="connsiteX1" fmla="*/ 2481366 w 3027668"/>
                  <a:gd name="connsiteY1" fmla="*/ 1209407 h 1527980"/>
                  <a:gd name="connsiteX2" fmla="*/ 1577440 w 3027668"/>
                  <a:gd name="connsiteY2" fmla="*/ 150514 h 1527980"/>
                  <a:gd name="connsiteX3" fmla="*/ 1002172 w 3027668"/>
                  <a:gd name="connsiteY3" fmla="*/ 85314 h 1527980"/>
                  <a:gd name="connsiteX4" fmla="*/ 0 w 3027668"/>
                  <a:gd name="connsiteY4" fmla="*/ 891529 h 1527980"/>
                  <a:gd name="connsiteX0" fmla="*/ 3027668 w 3027668"/>
                  <a:gd name="connsiteY0" fmla="*/ 1500343 h 1509408"/>
                  <a:gd name="connsiteX1" fmla="*/ 2481366 w 3027668"/>
                  <a:gd name="connsiteY1" fmla="*/ 1190835 h 1509408"/>
                  <a:gd name="connsiteX2" fmla="*/ 1577440 w 3027668"/>
                  <a:gd name="connsiteY2" fmla="*/ 131942 h 1509408"/>
                  <a:gd name="connsiteX3" fmla="*/ 996035 w 3027668"/>
                  <a:gd name="connsiteY3" fmla="*/ 97427 h 1509408"/>
                  <a:gd name="connsiteX4" fmla="*/ 0 w 3027668"/>
                  <a:gd name="connsiteY4" fmla="*/ 872957 h 1509408"/>
                  <a:gd name="connsiteX0" fmla="*/ 3027668 w 3027668"/>
                  <a:gd name="connsiteY0" fmla="*/ 1402916 h 1411981"/>
                  <a:gd name="connsiteX1" fmla="*/ 2481366 w 3027668"/>
                  <a:gd name="connsiteY1" fmla="*/ 1093408 h 1411981"/>
                  <a:gd name="connsiteX2" fmla="*/ 996035 w 3027668"/>
                  <a:gd name="connsiteY2" fmla="*/ 0 h 1411981"/>
                  <a:gd name="connsiteX3" fmla="*/ 0 w 3027668"/>
                  <a:gd name="connsiteY3" fmla="*/ 775530 h 1411981"/>
                  <a:gd name="connsiteX0" fmla="*/ 3027668 w 3027668"/>
                  <a:gd name="connsiteY0" fmla="*/ 1353821 h 1362886"/>
                  <a:gd name="connsiteX1" fmla="*/ 2481366 w 3027668"/>
                  <a:gd name="connsiteY1" fmla="*/ 1044313 h 1362886"/>
                  <a:gd name="connsiteX2" fmla="*/ 1198553 w 3027668"/>
                  <a:gd name="connsiteY2" fmla="*/ 0 h 1362886"/>
                  <a:gd name="connsiteX3" fmla="*/ 0 w 3027668"/>
                  <a:gd name="connsiteY3" fmla="*/ 726435 h 1362886"/>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66095 h 1375160"/>
                  <a:gd name="connsiteX1" fmla="*/ 2481366 w 3027668"/>
                  <a:gd name="connsiteY1" fmla="*/ 1056587 h 1375160"/>
                  <a:gd name="connsiteX2" fmla="*/ 1247647 w 3027668"/>
                  <a:gd name="connsiteY2" fmla="*/ 0 h 1375160"/>
                  <a:gd name="connsiteX3" fmla="*/ 0 w 3027668"/>
                  <a:gd name="connsiteY3" fmla="*/ 738709 h 1375160"/>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Lst>
                <a:ahLst/>
                <a:cxnLst>
                  <a:cxn ang="0">
                    <a:pos x="connsiteX0" y="connsiteY0"/>
                  </a:cxn>
                  <a:cxn ang="0">
                    <a:pos x="connsiteX1" y="connsiteY1"/>
                  </a:cxn>
                  <a:cxn ang="0">
                    <a:pos x="connsiteX2" y="connsiteY2"/>
                  </a:cxn>
                  <a:cxn ang="0">
                    <a:pos x="connsiteX3" y="connsiteY3"/>
                  </a:cxn>
                </a:cxnLst>
                <a:rect l="l" t="t" r="r" b="b"/>
                <a:pathLst>
                  <a:path w="3027668" h="1350613">
                    <a:moveTo>
                      <a:pt x="3027668" y="1341548"/>
                    </a:moveTo>
                    <a:cubicBezTo>
                      <a:pt x="2853298" y="1402927"/>
                      <a:pt x="2569597" y="1136314"/>
                      <a:pt x="2481366" y="1032040"/>
                    </a:cubicBezTo>
                    <a:cubicBezTo>
                      <a:pt x="2185720" y="779811"/>
                      <a:pt x="1590333" y="-763"/>
                      <a:pt x="1253784" y="1"/>
                    </a:cubicBezTo>
                    <a:cubicBezTo>
                      <a:pt x="917235" y="765"/>
                      <a:pt x="216481" y="770689"/>
                      <a:pt x="0" y="714162"/>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12">
              <a:extLst>
                <a:ext uri="{FF2B5EF4-FFF2-40B4-BE49-F238E27FC236}">
                  <a16:creationId xmlns:a16="http://schemas.microsoft.com/office/drawing/2014/main" id="{BB7FE575-81C5-5D41-8754-C5E3ABD66DDF}"/>
                </a:ext>
              </a:extLst>
            </p:cNvPr>
            <p:cNvSpPr/>
            <p:nvPr/>
          </p:nvSpPr>
          <p:spPr>
            <a:xfrm>
              <a:off x="2277117" y="3425460"/>
              <a:ext cx="2420012" cy="1483426"/>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493254 w 2493254"/>
                <a:gd name="connsiteY0" fmla="*/ 1113084 h 1113084"/>
                <a:gd name="connsiteX1" fmla="*/ 2122543 w 2493254"/>
                <a:gd name="connsiteY1" fmla="*/ 710811 h 1113084"/>
                <a:gd name="connsiteX2" fmla="*/ 1304534 w 2493254"/>
                <a:gd name="connsiteY2" fmla="*/ 44680 h 1113084"/>
                <a:gd name="connsiteX3" fmla="*/ 326453 w 2493254"/>
                <a:gd name="connsiteY3" fmla="*/ 87121 h 1113084"/>
                <a:gd name="connsiteX4" fmla="*/ 11819 w 2493254"/>
                <a:gd name="connsiteY4" fmla="*/ 296749 h 1113084"/>
                <a:gd name="connsiteX5" fmla="*/ 91751 w 2493254"/>
                <a:gd name="connsiteY5" fmla="*/ 439316 h 1113084"/>
                <a:gd name="connsiteX0" fmla="*/ 2460413 w 2460413"/>
                <a:gd name="connsiteY0" fmla="*/ 1111881 h 1111881"/>
                <a:gd name="connsiteX1" fmla="*/ 2089702 w 2460413"/>
                <a:gd name="connsiteY1" fmla="*/ 709608 h 1111881"/>
                <a:gd name="connsiteX2" fmla="*/ 1271693 w 2460413"/>
                <a:gd name="connsiteY2" fmla="*/ 43477 h 1111881"/>
                <a:gd name="connsiteX3" fmla="*/ 293612 w 2460413"/>
                <a:gd name="connsiteY3" fmla="*/ 85918 h 1111881"/>
                <a:gd name="connsiteX4" fmla="*/ 18735 w 2460413"/>
                <a:gd name="connsiteY4" fmla="*/ 259102 h 1111881"/>
                <a:gd name="connsiteX5" fmla="*/ 58910 w 2460413"/>
                <a:gd name="connsiteY5" fmla="*/ 438113 h 1111881"/>
                <a:gd name="connsiteX0" fmla="*/ 2453322 w 2453322"/>
                <a:gd name="connsiteY0" fmla="*/ 1112203 h 1112203"/>
                <a:gd name="connsiteX1" fmla="*/ 2082611 w 2453322"/>
                <a:gd name="connsiteY1" fmla="*/ 709930 h 1112203"/>
                <a:gd name="connsiteX2" fmla="*/ 1264602 w 2453322"/>
                <a:gd name="connsiteY2" fmla="*/ 43799 h 1112203"/>
                <a:gd name="connsiteX3" fmla="*/ 286521 w 2453322"/>
                <a:gd name="connsiteY3" fmla="*/ 86240 h 1112203"/>
                <a:gd name="connsiteX4" fmla="*/ 21583 w 2453322"/>
                <a:gd name="connsiteY4" fmla="*/ 269363 h 1112203"/>
                <a:gd name="connsiteX5" fmla="*/ 51819 w 2453322"/>
                <a:gd name="connsiteY5" fmla="*/ 438435 h 1112203"/>
                <a:gd name="connsiteX0" fmla="*/ 2457207 w 2457207"/>
                <a:gd name="connsiteY0" fmla="*/ 1113206 h 1113206"/>
                <a:gd name="connsiteX1" fmla="*/ 2086496 w 2457207"/>
                <a:gd name="connsiteY1" fmla="*/ 710933 h 1113206"/>
                <a:gd name="connsiteX2" fmla="*/ 1268487 w 2457207"/>
                <a:gd name="connsiteY2" fmla="*/ 44802 h 1113206"/>
                <a:gd name="connsiteX3" fmla="*/ 343415 w 2457207"/>
                <a:gd name="connsiteY3" fmla="*/ 83930 h 1113206"/>
                <a:gd name="connsiteX4" fmla="*/ 25468 w 2457207"/>
                <a:gd name="connsiteY4" fmla="*/ 270366 h 1113206"/>
                <a:gd name="connsiteX5" fmla="*/ 55704 w 2457207"/>
                <a:gd name="connsiteY5" fmla="*/ 439438 h 1113206"/>
                <a:gd name="connsiteX0" fmla="*/ 2457207 w 2457207"/>
                <a:gd name="connsiteY0" fmla="*/ 1113883 h 1113883"/>
                <a:gd name="connsiteX1" fmla="*/ 2086496 w 2457207"/>
                <a:gd name="connsiteY1" fmla="*/ 711610 h 1113883"/>
                <a:gd name="connsiteX2" fmla="*/ 1268487 w 2457207"/>
                <a:gd name="connsiteY2" fmla="*/ 45479 h 1113883"/>
                <a:gd name="connsiteX3" fmla="*/ 343415 w 2457207"/>
                <a:gd name="connsiteY3" fmla="*/ 84607 h 1113883"/>
                <a:gd name="connsiteX4" fmla="*/ 25468 w 2457207"/>
                <a:gd name="connsiteY4" fmla="*/ 271043 h 1113883"/>
                <a:gd name="connsiteX5" fmla="*/ 55704 w 2457207"/>
                <a:gd name="connsiteY5" fmla="*/ 440115 h 1113883"/>
                <a:gd name="connsiteX0" fmla="*/ 2457207 w 2457207"/>
                <a:gd name="connsiteY0" fmla="*/ 1117495 h 1117495"/>
                <a:gd name="connsiteX1" fmla="*/ 2086496 w 2457207"/>
                <a:gd name="connsiteY1" fmla="*/ 715222 h 1117495"/>
                <a:gd name="connsiteX2" fmla="*/ 1268487 w 2457207"/>
                <a:gd name="connsiteY2" fmla="*/ 49091 h 1117495"/>
                <a:gd name="connsiteX3" fmla="*/ 343415 w 2457207"/>
                <a:gd name="connsiteY3" fmla="*/ 88219 h 1117495"/>
                <a:gd name="connsiteX4" fmla="*/ 25468 w 2457207"/>
                <a:gd name="connsiteY4" fmla="*/ 274655 h 1117495"/>
                <a:gd name="connsiteX5" fmla="*/ 55704 w 2457207"/>
                <a:gd name="connsiteY5" fmla="*/ 443727 h 1117495"/>
                <a:gd name="connsiteX0" fmla="*/ 2457207 w 2457207"/>
                <a:gd name="connsiteY0" fmla="*/ 1489257 h 1489257"/>
                <a:gd name="connsiteX1" fmla="*/ 2086496 w 2457207"/>
                <a:gd name="connsiteY1" fmla="*/ 1086984 h 1489257"/>
                <a:gd name="connsiteX2" fmla="*/ 943231 w 2457207"/>
                <a:gd name="connsiteY2" fmla="*/ 15817 h 1489257"/>
                <a:gd name="connsiteX3" fmla="*/ 343415 w 2457207"/>
                <a:gd name="connsiteY3" fmla="*/ 459981 h 1489257"/>
                <a:gd name="connsiteX4" fmla="*/ 25468 w 2457207"/>
                <a:gd name="connsiteY4" fmla="*/ 646417 h 1489257"/>
                <a:gd name="connsiteX5" fmla="*/ 55704 w 2457207"/>
                <a:gd name="connsiteY5" fmla="*/ 815489 h 1489257"/>
                <a:gd name="connsiteX0" fmla="*/ 2478921 w 2478921"/>
                <a:gd name="connsiteY0" fmla="*/ 1566884 h 1566884"/>
                <a:gd name="connsiteX1" fmla="*/ 2108210 w 2478921"/>
                <a:gd name="connsiteY1" fmla="*/ 1164611 h 1566884"/>
                <a:gd name="connsiteX2" fmla="*/ 964945 w 2478921"/>
                <a:gd name="connsiteY2" fmla="*/ 93444 h 1566884"/>
                <a:gd name="connsiteX3" fmla="*/ 659701 w 2478921"/>
                <a:gd name="connsiteY3" fmla="*/ 126435 h 1566884"/>
                <a:gd name="connsiteX4" fmla="*/ 47182 w 2478921"/>
                <a:gd name="connsiteY4" fmla="*/ 724044 h 1566884"/>
                <a:gd name="connsiteX5" fmla="*/ 77418 w 2478921"/>
                <a:gd name="connsiteY5" fmla="*/ 893116 h 1566884"/>
                <a:gd name="connsiteX0" fmla="*/ 2478921 w 2478921"/>
                <a:gd name="connsiteY0" fmla="*/ 1547571 h 1547571"/>
                <a:gd name="connsiteX1" fmla="*/ 2108210 w 2478921"/>
                <a:gd name="connsiteY1" fmla="*/ 1145298 h 1547571"/>
                <a:gd name="connsiteX2" fmla="*/ 964945 w 2478921"/>
                <a:gd name="connsiteY2" fmla="*/ 74131 h 1547571"/>
                <a:gd name="connsiteX3" fmla="*/ 659701 w 2478921"/>
                <a:gd name="connsiteY3" fmla="*/ 107122 h 1547571"/>
                <a:gd name="connsiteX4" fmla="*/ 47182 w 2478921"/>
                <a:gd name="connsiteY4" fmla="*/ 704731 h 1547571"/>
                <a:gd name="connsiteX5" fmla="*/ 77418 w 2478921"/>
                <a:gd name="connsiteY5" fmla="*/ 873803 h 1547571"/>
                <a:gd name="connsiteX0" fmla="*/ 2478921 w 2478921"/>
                <a:gd name="connsiteY0" fmla="*/ 1475303 h 1475303"/>
                <a:gd name="connsiteX1" fmla="*/ 2108210 w 2478921"/>
                <a:gd name="connsiteY1" fmla="*/ 1073030 h 1475303"/>
                <a:gd name="connsiteX2" fmla="*/ 964945 w 2478921"/>
                <a:gd name="connsiteY2" fmla="*/ 1863 h 1475303"/>
                <a:gd name="connsiteX3" fmla="*/ 659701 w 2478921"/>
                <a:gd name="connsiteY3" fmla="*/ 34854 h 1475303"/>
                <a:gd name="connsiteX4" fmla="*/ 47182 w 2478921"/>
                <a:gd name="connsiteY4" fmla="*/ 632463 h 1475303"/>
                <a:gd name="connsiteX5" fmla="*/ 77418 w 2478921"/>
                <a:gd name="connsiteY5" fmla="*/ 801535 h 1475303"/>
                <a:gd name="connsiteX0" fmla="*/ 2478921 w 2478921"/>
                <a:gd name="connsiteY0" fmla="*/ 1477630 h 1477630"/>
                <a:gd name="connsiteX1" fmla="*/ 2108210 w 2478921"/>
                <a:gd name="connsiteY1" fmla="*/ 1075357 h 1477630"/>
                <a:gd name="connsiteX2" fmla="*/ 964945 w 2478921"/>
                <a:gd name="connsiteY2" fmla="*/ 4190 h 1477630"/>
                <a:gd name="connsiteX3" fmla="*/ 659701 w 2478921"/>
                <a:gd name="connsiteY3" fmla="*/ 37181 h 1477630"/>
                <a:gd name="connsiteX4" fmla="*/ 47182 w 2478921"/>
                <a:gd name="connsiteY4" fmla="*/ 634790 h 1477630"/>
                <a:gd name="connsiteX5" fmla="*/ 77418 w 2478921"/>
                <a:gd name="connsiteY5" fmla="*/ 803862 h 1477630"/>
                <a:gd name="connsiteX0" fmla="*/ 2478921 w 2478921"/>
                <a:gd name="connsiteY0" fmla="*/ 1440449 h 1440449"/>
                <a:gd name="connsiteX1" fmla="*/ 2108210 w 2478921"/>
                <a:gd name="connsiteY1" fmla="*/ 1038176 h 1440449"/>
                <a:gd name="connsiteX2" fmla="*/ 659701 w 2478921"/>
                <a:gd name="connsiteY2" fmla="*/ 0 h 1440449"/>
                <a:gd name="connsiteX3" fmla="*/ 47182 w 2478921"/>
                <a:gd name="connsiteY3" fmla="*/ 597609 h 1440449"/>
                <a:gd name="connsiteX4" fmla="*/ 77418 w 2478921"/>
                <a:gd name="connsiteY4" fmla="*/ 766681 h 144044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4800 w 2494800"/>
                <a:gd name="connsiteY0" fmla="*/ 1495683 h 1495683"/>
                <a:gd name="connsiteX1" fmla="*/ 2124089 w 2494800"/>
                <a:gd name="connsiteY1" fmla="*/ 1093410 h 1495683"/>
                <a:gd name="connsiteX2" fmla="*/ 890372 w 2494800"/>
                <a:gd name="connsiteY2" fmla="*/ 1 h 1495683"/>
                <a:gd name="connsiteX3" fmla="*/ 63061 w 2494800"/>
                <a:gd name="connsiteY3" fmla="*/ 652843 h 1495683"/>
                <a:gd name="connsiteX4" fmla="*/ 93297 w 2494800"/>
                <a:gd name="connsiteY4" fmla="*/ 821915 h 1495683"/>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532542 h 1532542"/>
                <a:gd name="connsiteX1" fmla="*/ 2124089 w 2494800"/>
                <a:gd name="connsiteY1" fmla="*/ 1130269 h 1532542"/>
                <a:gd name="connsiteX2" fmla="*/ 890372 w 2494800"/>
                <a:gd name="connsiteY2" fmla="*/ 38 h 1532542"/>
                <a:gd name="connsiteX3" fmla="*/ 63061 w 2494800"/>
                <a:gd name="connsiteY3" fmla="*/ 689702 h 1532542"/>
                <a:gd name="connsiteX4" fmla="*/ 93297 w 2494800"/>
                <a:gd name="connsiteY4" fmla="*/ 858774 h 1532542"/>
                <a:gd name="connsiteX0" fmla="*/ 2493439 w 2493439"/>
                <a:gd name="connsiteY0" fmla="*/ 1483451 h 1483451"/>
                <a:gd name="connsiteX1" fmla="*/ 2122728 w 2493439"/>
                <a:gd name="connsiteY1" fmla="*/ 1081178 h 1483451"/>
                <a:gd name="connsiteX2" fmla="*/ 870600 w 2493439"/>
                <a:gd name="connsiteY2" fmla="*/ 42 h 1483451"/>
                <a:gd name="connsiteX3" fmla="*/ 61700 w 2493439"/>
                <a:gd name="connsiteY3" fmla="*/ 640611 h 1483451"/>
                <a:gd name="connsiteX4" fmla="*/ 91936 w 2493439"/>
                <a:gd name="connsiteY4" fmla="*/ 809683 h 1483451"/>
                <a:gd name="connsiteX0" fmla="*/ 2420012 w 2420012"/>
                <a:gd name="connsiteY0" fmla="*/ 1497889 h 1497889"/>
                <a:gd name="connsiteX1" fmla="*/ 2049301 w 2420012"/>
                <a:gd name="connsiteY1" fmla="*/ 1095616 h 1497889"/>
                <a:gd name="connsiteX2" fmla="*/ 797173 w 2420012"/>
                <a:gd name="connsiteY2" fmla="*/ 14480 h 1497889"/>
                <a:gd name="connsiteX3" fmla="*/ 160106 w 2420012"/>
                <a:gd name="connsiteY3" fmla="*/ 495490 h 1497889"/>
                <a:gd name="connsiteX4" fmla="*/ 18509 w 2420012"/>
                <a:gd name="connsiteY4" fmla="*/ 824121 h 1497889"/>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426 h 1483426"/>
                <a:gd name="connsiteX1" fmla="*/ 2049301 w 2420012"/>
                <a:gd name="connsiteY1" fmla="*/ 1081153 h 1483426"/>
                <a:gd name="connsiteX2" fmla="*/ 797173 w 2420012"/>
                <a:gd name="connsiteY2" fmla="*/ 17 h 1483426"/>
                <a:gd name="connsiteX3" fmla="*/ 160106 w 2420012"/>
                <a:gd name="connsiteY3" fmla="*/ 481027 h 1483426"/>
                <a:gd name="connsiteX4" fmla="*/ 18509 w 2420012"/>
                <a:gd name="connsiteY4" fmla="*/ 809658 h 1483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0012" h="1483426">
                  <a:moveTo>
                    <a:pt x="2420012" y="1483426"/>
                  </a:moveTo>
                  <a:cubicBezTo>
                    <a:pt x="2401354" y="1286387"/>
                    <a:pt x="2137532" y="1185427"/>
                    <a:pt x="2049301" y="1081153"/>
                  </a:cubicBezTo>
                  <a:cubicBezTo>
                    <a:pt x="1746098" y="841078"/>
                    <a:pt x="952480" y="-4290"/>
                    <a:pt x="797173" y="17"/>
                  </a:cubicBezTo>
                  <a:cubicBezTo>
                    <a:pt x="641866" y="4324"/>
                    <a:pt x="289883" y="346087"/>
                    <a:pt x="160106" y="481027"/>
                  </a:cubicBezTo>
                  <a:cubicBezTo>
                    <a:pt x="30329" y="615967"/>
                    <a:pt x="-34430" y="756719"/>
                    <a:pt x="18509" y="809658"/>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8" name="Group 44">
            <a:extLst>
              <a:ext uri="{FF2B5EF4-FFF2-40B4-BE49-F238E27FC236}">
                <a16:creationId xmlns:a16="http://schemas.microsoft.com/office/drawing/2014/main" id="{49176FEA-2A3D-4C46-88A0-E5272CC899B4}"/>
              </a:ext>
            </a:extLst>
          </p:cNvPr>
          <p:cNvGrpSpPr>
            <a:grpSpLocks/>
          </p:cNvGrpSpPr>
          <p:nvPr/>
        </p:nvGrpSpPr>
        <p:grpSpPr bwMode="auto">
          <a:xfrm>
            <a:off x="1996999" y="4952734"/>
            <a:ext cx="388834" cy="356970"/>
            <a:chOff x="-44" y="1473"/>
            <a:chExt cx="981" cy="1105"/>
          </a:xfrm>
        </p:grpSpPr>
        <p:pic>
          <p:nvPicPr>
            <p:cNvPr id="311" name="Picture 45" descr="desktop_computer_stylized_medium">
              <a:extLst>
                <a:ext uri="{FF2B5EF4-FFF2-40B4-BE49-F238E27FC236}">
                  <a16:creationId xmlns:a16="http://schemas.microsoft.com/office/drawing/2014/main" id="{6744CEA1-5DC8-3C49-9E35-3544B3A041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2" name="Freeform 46">
              <a:extLst>
                <a:ext uri="{FF2B5EF4-FFF2-40B4-BE49-F238E27FC236}">
                  <a16:creationId xmlns:a16="http://schemas.microsoft.com/office/drawing/2014/main" id="{4CC4AF2A-4A60-7E4E-B654-71C95B11A8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25" name="Rectangle 3">
            <a:extLst>
              <a:ext uri="{FF2B5EF4-FFF2-40B4-BE49-F238E27FC236}">
                <a16:creationId xmlns:a16="http://schemas.microsoft.com/office/drawing/2014/main" id="{05247610-6057-6F45-9FE7-A7221DB45A72}"/>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efficiency issues</a:t>
            </a:r>
          </a:p>
        </p:txBody>
      </p:sp>
      <p:sp>
        <p:nvSpPr>
          <p:cNvPr id="326" name="TextBox 325">
            <a:extLst>
              <a:ext uri="{FF2B5EF4-FFF2-40B4-BE49-F238E27FC236}">
                <a16:creationId xmlns:a16="http://schemas.microsoft.com/office/drawing/2014/main" id="{2E6976FD-8FD9-464E-9D3E-35DC0F9B90E5}"/>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Tree>
    <p:extLst>
      <p:ext uri="{BB962C8B-B14F-4D97-AF65-F5344CB8AC3E}">
        <p14:creationId xmlns:p14="http://schemas.microsoft.com/office/powerpoint/2010/main" val="348937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95"/>
                                        </p:tgtEl>
                                      </p:cBhvr>
                                    </p:animEffect>
                                    <p:set>
                                      <p:cBhvr>
                                        <p:cTn id="7" dur="1" fill="hold">
                                          <p:stCondLst>
                                            <p:cond delay="499"/>
                                          </p:stCondLst>
                                        </p:cTn>
                                        <p:tgtEl>
                                          <p:spTgt spid="95"/>
                                        </p:tgtEl>
                                        <p:attrNameLst>
                                          <p:attrName>style.visibility</p:attrName>
                                        </p:attrNameLst>
                                      </p:cBhvr>
                                      <p:to>
                                        <p:strVal val="hidden"/>
                                      </p:to>
                                    </p:set>
                                  </p:childTnLst>
                                </p:cTn>
                              </p:par>
                              <p:par>
                                <p:cTn id="8" presetID="0" presetClass="path" presetSubtype="0" accel="50000" decel="50000" fill="hold" nodeType="withEffect">
                                  <p:stCondLst>
                                    <p:cond delay="0"/>
                                  </p:stCondLst>
                                  <p:childTnLst>
                                    <p:animMotion origin="layout" path="M 2.5E-6 -0.00023 C 0.00768 0.03611 0.0207 0.07407 0.05599 0.08727 C 0.09127 0.10046 0.18489 0.09815 0.21185 0.07847 C 0.2388 0.05856 0.24271 0.01134 0.21758 -0.0375 " pathEditMode="relative" rAng="0" ptsTypes="AAAA">
                                      <p:cBhvr>
                                        <p:cTn id="9" dur="2000" fill="hold"/>
                                        <p:tgtEl>
                                          <p:spTgt spid="98"/>
                                        </p:tgtEl>
                                        <p:attrNameLst>
                                          <p:attrName>ppt_x</p:attrName>
                                          <p:attrName>ppt_y</p:attrName>
                                        </p:attrNameLst>
                                      </p:cBhvr>
                                      <p:rCtr x="11719" y="2917"/>
                                    </p:animMotion>
                                  </p:childTnLst>
                                </p:cTn>
                              </p:par>
                            </p:childTnLst>
                          </p:cTn>
                        </p:par>
                        <p:par>
                          <p:cTn id="10" fill="hold">
                            <p:stCondLst>
                              <p:cond delay="2000"/>
                            </p:stCondLst>
                            <p:childTnLst>
                              <p:par>
                                <p:cTn id="11" presetID="9" presetClass="entr" presetSubtype="0" fill="hold" grpId="0" nodeType="after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dissolve">
                                      <p:cBhvr>
                                        <p:cTn id="13" dur="500"/>
                                        <p:tgtEl>
                                          <p:spTgt spid="32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ssolve">
                                      <p:cBhvr>
                                        <p:cTn id="1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32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7535443" y="2298503"/>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8704311" y="2293748"/>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5" name="Text Box 85">
            <a:extLst>
              <a:ext uri="{FF2B5EF4-FFF2-40B4-BE49-F238E27FC236}">
                <a16:creationId xmlns:a16="http://schemas.microsoft.com/office/drawing/2014/main" id="{DBE7F08B-75D4-654E-BA3B-51E343AAE704}"/>
              </a:ext>
            </a:extLst>
          </p:cNvPr>
          <p:cNvSpPr txBox="1">
            <a:spLocks noChangeArrowheads="1"/>
          </p:cNvSpPr>
          <p:nvPr/>
        </p:nvSpPr>
        <p:spPr bwMode="auto">
          <a:xfrm>
            <a:off x="1234828" y="2469025"/>
            <a:ext cx="3697780"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switch(es) supporting VLAN capabilities can be configured to define multiple </a:t>
            </a: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Arial" charset="0"/>
              </a:rPr>
              <a:t>virtual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LANS over single physical LAN infrastructure.</a:t>
            </a:r>
          </a:p>
        </p:txBody>
      </p:sp>
      <p:sp>
        <p:nvSpPr>
          <p:cNvPr id="226" name="Rectangle 86">
            <a:extLst>
              <a:ext uri="{FF2B5EF4-FFF2-40B4-BE49-F238E27FC236}">
                <a16:creationId xmlns:a16="http://schemas.microsoft.com/office/drawing/2014/main" id="{040C315C-CE33-1045-B5A5-A72E5FF7F68E}"/>
              </a:ext>
            </a:extLst>
          </p:cNvPr>
          <p:cNvSpPr>
            <a:spLocks noChangeArrowheads="1"/>
          </p:cNvSpPr>
          <p:nvPr/>
        </p:nvSpPr>
        <p:spPr bwMode="auto">
          <a:xfrm>
            <a:off x="907603" y="1867773"/>
            <a:ext cx="4140915" cy="3476960"/>
          </a:xfrm>
          <a:prstGeom prst="rect">
            <a:avLst/>
          </a:prstGeom>
          <a:noFill/>
          <a:ln w="25400">
            <a:solidFill>
              <a:srgbClr val="C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7" name="Text Box 87">
            <a:extLst>
              <a:ext uri="{FF2B5EF4-FFF2-40B4-BE49-F238E27FC236}">
                <a16:creationId xmlns:a16="http://schemas.microsoft.com/office/drawing/2014/main" id="{3747A2E4-8B70-A749-8C53-5E13C96C545D}"/>
              </a:ext>
            </a:extLst>
          </p:cNvPr>
          <p:cNvSpPr txBox="1">
            <a:spLocks noChangeArrowheads="1"/>
          </p:cNvSpPr>
          <p:nvPr/>
        </p:nvSpPr>
        <p:spPr bwMode="auto">
          <a:xfrm>
            <a:off x="1235365" y="1607445"/>
            <a:ext cx="3014663" cy="82804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Virtual Local Area Network (VLAN)</a:t>
            </a:r>
          </a:p>
        </p:txBody>
      </p:sp>
      <p:grpSp>
        <p:nvGrpSpPr>
          <p:cNvPr id="3" name="Group 2">
            <a:extLst>
              <a:ext uri="{FF2B5EF4-FFF2-40B4-BE49-F238E27FC236}">
                <a16:creationId xmlns:a16="http://schemas.microsoft.com/office/drawing/2014/main" id="{CDABEEB3-46FD-EA41-8074-A5BDD9C11183}"/>
              </a:ext>
            </a:extLst>
          </p:cNvPr>
          <p:cNvGrpSpPr/>
          <p:nvPr/>
        </p:nvGrpSpPr>
        <p:grpSpPr>
          <a:xfrm>
            <a:off x="7579415" y="1918955"/>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04" name="Rectangle 3">
            <a:extLst>
              <a:ext uri="{FF2B5EF4-FFF2-40B4-BE49-F238E27FC236}">
                <a16:creationId xmlns:a16="http://schemas.microsoft.com/office/drawing/2014/main" id="{8B0BF6C6-7F95-0647-8336-38D2D9565CBE}"/>
              </a:ext>
            </a:extLst>
          </p:cNvPr>
          <p:cNvSpPr txBox="1">
            <a:spLocks noChangeArrowheads="1"/>
          </p:cNvSpPr>
          <p:nvPr/>
        </p:nvSpPr>
        <p:spPr bwMode="auto">
          <a:xfrm>
            <a:off x="5943932" y="721723"/>
            <a:ext cx="5961059" cy="162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port-based VLAN: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switch ports grouped (by switch management software) so that </a:t>
            </a:r>
            <a:r>
              <a:rPr kumimoji="0" lang="en-US" sz="24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single</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physical switch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0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6827193" y="2649273"/>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7212956" y="2649273"/>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7932092" y="2664199"/>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9721614" y="2864458"/>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8940156" y="2652448"/>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8930631" y="2450835"/>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9786293" y="2395273"/>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6446520" y="3356023"/>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8387415" y="3356023"/>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7475370" y="2827505"/>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6290618" y="2835010"/>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6855399" y="2840344"/>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7612266" y="2835682"/>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8577667" y="2831020"/>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9092894" y="2836930"/>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9956495" y="2845922"/>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 name="Group 24">
            <a:extLst>
              <a:ext uri="{FF2B5EF4-FFF2-40B4-BE49-F238E27FC236}">
                <a16:creationId xmlns:a16="http://schemas.microsoft.com/office/drawing/2014/main" id="{BB18BAC5-6F99-9949-A533-8E94FF0D852A}"/>
              </a:ext>
            </a:extLst>
          </p:cNvPr>
          <p:cNvGrpSpPr/>
          <p:nvPr/>
        </p:nvGrpSpPr>
        <p:grpSpPr>
          <a:xfrm>
            <a:off x="6211492" y="3817384"/>
            <a:ext cx="5305402" cy="2612342"/>
            <a:chOff x="6211492" y="3817384"/>
            <a:chExt cx="5305402" cy="2612342"/>
          </a:xfrm>
        </p:grpSpPr>
        <p:grpSp>
          <p:nvGrpSpPr>
            <p:cNvPr id="684" name="Group 683">
              <a:extLst>
                <a:ext uri="{FF2B5EF4-FFF2-40B4-BE49-F238E27FC236}">
                  <a16:creationId xmlns:a16="http://schemas.microsoft.com/office/drawing/2014/main" id="{032775F3-0670-3C4B-B2DF-70AE363DCDFF}"/>
                </a:ext>
              </a:extLst>
            </p:cNvPr>
            <p:cNvGrpSpPr/>
            <p:nvPr/>
          </p:nvGrpSpPr>
          <p:grpSpPr>
            <a:xfrm>
              <a:off x="6540241" y="4410585"/>
              <a:ext cx="4725167" cy="1478151"/>
              <a:chOff x="6576817" y="3374265"/>
              <a:chExt cx="4310127" cy="1451015"/>
            </a:xfrm>
          </p:grpSpPr>
          <p:sp>
            <p:nvSpPr>
              <p:cNvPr id="685" name="Oval 684">
                <a:extLst>
                  <a:ext uri="{FF2B5EF4-FFF2-40B4-BE49-F238E27FC236}">
                    <a16:creationId xmlns:a16="http://schemas.microsoft.com/office/drawing/2014/main" id="{809D7D0E-60C1-2C48-AD6E-75E52E4358D7}"/>
                  </a:ext>
                </a:extLst>
              </p:cNvPr>
              <p:cNvSpPr/>
              <p:nvPr/>
            </p:nvSpPr>
            <p:spPr>
              <a:xfrm>
                <a:off x="8691093" y="3384997"/>
                <a:ext cx="1094704" cy="528034"/>
              </a:xfrm>
              <a:prstGeom prst="ellipse">
                <a:avLst/>
              </a:prstGeom>
              <a:noFill/>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6" name="Oval 685">
                <a:extLst>
                  <a:ext uri="{FF2B5EF4-FFF2-40B4-BE49-F238E27FC236}">
                    <a16:creationId xmlns:a16="http://schemas.microsoft.com/office/drawing/2014/main" id="{EF688021-C6FD-1B4E-B315-BB324D547AD5}"/>
                  </a:ext>
                </a:extLst>
              </p:cNvPr>
              <p:cNvSpPr/>
              <p:nvPr/>
            </p:nvSpPr>
            <p:spPr>
              <a:xfrm>
                <a:off x="9704233" y="3561007"/>
                <a:ext cx="1094704" cy="528034"/>
              </a:xfrm>
              <a:prstGeom prst="ellipse">
                <a:avLst/>
              </a:prstGeom>
              <a:no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7" name="Oval 686">
                <a:extLst>
                  <a:ext uri="{FF2B5EF4-FFF2-40B4-BE49-F238E27FC236}">
                    <a16:creationId xmlns:a16="http://schemas.microsoft.com/office/drawing/2014/main" id="{1F5AD41F-54EA-6A44-B0D6-74F874C66EF2}"/>
                  </a:ext>
                </a:extLst>
              </p:cNvPr>
              <p:cNvSpPr/>
              <p:nvPr/>
            </p:nvSpPr>
            <p:spPr>
              <a:xfrm>
                <a:off x="9274940" y="4110502"/>
                <a:ext cx="1094704"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8" name="Oval 687">
                <a:extLst>
                  <a:ext uri="{FF2B5EF4-FFF2-40B4-BE49-F238E27FC236}">
                    <a16:creationId xmlns:a16="http://schemas.microsoft.com/office/drawing/2014/main" id="{4C7FB047-C4AD-824E-B7ED-47D40D01146F}"/>
                  </a:ext>
                </a:extLst>
              </p:cNvPr>
              <p:cNvSpPr/>
              <p:nvPr/>
            </p:nvSpPr>
            <p:spPr>
              <a:xfrm>
                <a:off x="8178090" y="4250021"/>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9" name="Oval 688">
                <a:extLst>
                  <a:ext uri="{FF2B5EF4-FFF2-40B4-BE49-F238E27FC236}">
                    <a16:creationId xmlns:a16="http://schemas.microsoft.com/office/drawing/2014/main" id="{012F2C31-F332-114A-9BCF-F8B282914B90}"/>
                  </a:ext>
                </a:extLst>
              </p:cNvPr>
              <p:cNvSpPr/>
              <p:nvPr/>
            </p:nvSpPr>
            <p:spPr>
              <a:xfrm>
                <a:off x="7222907" y="4170602"/>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0" name="Oval 689">
                <a:extLst>
                  <a:ext uri="{FF2B5EF4-FFF2-40B4-BE49-F238E27FC236}">
                    <a16:creationId xmlns:a16="http://schemas.microsoft.com/office/drawing/2014/main" id="{D798AE63-63D4-7B40-9268-74F3FB1BA890}"/>
                  </a:ext>
                </a:extLst>
              </p:cNvPr>
              <p:cNvSpPr/>
              <p:nvPr/>
            </p:nvSpPr>
            <p:spPr>
              <a:xfrm>
                <a:off x="7029724" y="3539536"/>
                <a:ext cx="1313640" cy="575259"/>
              </a:xfrm>
              <a:prstGeom prst="ellipse">
                <a:avLst/>
              </a:prstGeom>
              <a:noFill/>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1" name="Oval 690">
                <a:extLst>
                  <a:ext uri="{FF2B5EF4-FFF2-40B4-BE49-F238E27FC236}">
                    <a16:creationId xmlns:a16="http://schemas.microsoft.com/office/drawing/2014/main" id="{D1D557D9-E710-6349-86FB-1E32C8BE5407}"/>
                  </a:ext>
                </a:extLst>
              </p:cNvPr>
              <p:cNvSpPr/>
              <p:nvPr/>
            </p:nvSpPr>
            <p:spPr>
              <a:xfrm>
                <a:off x="9792240" y="3842194"/>
                <a:ext cx="1094704" cy="57525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2" name="Oval 691">
                <a:extLst>
                  <a:ext uri="{FF2B5EF4-FFF2-40B4-BE49-F238E27FC236}">
                    <a16:creationId xmlns:a16="http://schemas.microsoft.com/office/drawing/2014/main" id="{FB07E267-41BC-A04C-B76A-60A7F3D74A23}"/>
                  </a:ext>
                </a:extLst>
              </p:cNvPr>
              <p:cNvSpPr/>
              <p:nvPr/>
            </p:nvSpPr>
            <p:spPr>
              <a:xfrm>
                <a:off x="9358649" y="3395729"/>
                <a:ext cx="1094704" cy="528034"/>
              </a:xfrm>
              <a:prstGeom prst="ellipse">
                <a:avLst/>
              </a:prstGeom>
              <a:solidFill>
                <a:schemeClr val="bg1"/>
              </a:solidFill>
              <a:effectLst>
                <a:outerShdw blurRad="50800" dist="38100" dir="18900000" algn="b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3" name="Oval 692">
                <a:extLst>
                  <a:ext uri="{FF2B5EF4-FFF2-40B4-BE49-F238E27FC236}">
                    <a16:creationId xmlns:a16="http://schemas.microsoft.com/office/drawing/2014/main" id="{5682B567-D458-C848-AA8C-B31B69F32CB5}"/>
                  </a:ext>
                </a:extLst>
              </p:cNvPr>
              <p:cNvSpPr/>
              <p:nvPr/>
            </p:nvSpPr>
            <p:spPr>
              <a:xfrm>
                <a:off x="7727324" y="3374265"/>
                <a:ext cx="1442434" cy="605307"/>
              </a:xfrm>
              <a:prstGeom prst="ellipse">
                <a:avLst/>
              </a:prstGeom>
              <a:solidFill>
                <a:schemeClr val="bg1"/>
              </a:solidFill>
              <a:effectLst>
                <a:outerShdw blurRad="50800" dist="38100" dir="16200000"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4" name="Oval 693">
                <a:extLst>
                  <a:ext uri="{FF2B5EF4-FFF2-40B4-BE49-F238E27FC236}">
                    <a16:creationId xmlns:a16="http://schemas.microsoft.com/office/drawing/2014/main" id="{905F9C15-25EA-7B4C-940C-44F363940A1A}"/>
                  </a:ext>
                </a:extLst>
              </p:cNvPr>
              <p:cNvSpPr/>
              <p:nvPr/>
            </p:nvSpPr>
            <p:spPr>
              <a:xfrm>
                <a:off x="6576817" y="3859361"/>
                <a:ext cx="1313640" cy="575259"/>
              </a:xfrm>
              <a:prstGeom prst="ellipse">
                <a:avLst/>
              </a:prstGeom>
              <a:solidFill>
                <a:schemeClr val="bg1"/>
              </a:solidFill>
              <a:effectLst>
                <a:outerShdw blurRad="50800" dist="38100" dir="13500000" algn="br"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5" name="Freeform 694">
                <a:extLst>
                  <a:ext uri="{FF2B5EF4-FFF2-40B4-BE49-F238E27FC236}">
                    <a16:creationId xmlns:a16="http://schemas.microsoft.com/office/drawing/2014/main" id="{931DE170-9A7A-A446-A6FC-4B1B055B91C6}"/>
                  </a:ext>
                </a:extLst>
              </p:cNvPr>
              <p:cNvSpPr/>
              <p:nvPr/>
            </p:nvSpPr>
            <p:spPr>
              <a:xfrm>
                <a:off x="7094483" y="3443189"/>
                <a:ext cx="3651294" cy="1248629"/>
              </a:xfrm>
              <a:custGeom>
                <a:avLst/>
                <a:gdLst>
                  <a:gd name="connsiteX0" fmla="*/ 18918 w 3651294"/>
                  <a:gd name="connsiteY0" fmla="*/ 327923 h 1248629"/>
                  <a:gd name="connsiteX1" fmla="*/ 0 w 3651294"/>
                  <a:gd name="connsiteY1" fmla="*/ 472965 h 1248629"/>
                  <a:gd name="connsiteX2" fmla="*/ 75674 w 3651294"/>
                  <a:gd name="connsiteY2" fmla="*/ 939625 h 1248629"/>
                  <a:gd name="connsiteX3" fmla="*/ 176574 w 3651294"/>
                  <a:gd name="connsiteY3" fmla="*/ 964850 h 1248629"/>
                  <a:gd name="connsiteX4" fmla="*/ 214411 w 3651294"/>
                  <a:gd name="connsiteY4" fmla="*/ 1034218 h 1248629"/>
                  <a:gd name="connsiteX5" fmla="*/ 1072055 w 3651294"/>
                  <a:gd name="connsiteY5" fmla="*/ 1248629 h 1248629"/>
                  <a:gd name="connsiteX6" fmla="*/ 1210791 w 3651294"/>
                  <a:gd name="connsiteY6" fmla="*/ 1179261 h 1248629"/>
                  <a:gd name="connsiteX7" fmla="*/ 1311691 w 3651294"/>
                  <a:gd name="connsiteY7" fmla="*/ 1248629 h 1248629"/>
                  <a:gd name="connsiteX8" fmla="*/ 2238703 w 3651294"/>
                  <a:gd name="connsiteY8" fmla="*/ 1242323 h 1248629"/>
                  <a:gd name="connsiteX9" fmla="*/ 2352215 w 3651294"/>
                  <a:gd name="connsiteY9" fmla="*/ 1072055 h 1248629"/>
                  <a:gd name="connsiteX10" fmla="*/ 2453114 w 3651294"/>
                  <a:gd name="connsiteY10" fmla="*/ 1109892 h 1248629"/>
                  <a:gd name="connsiteX11" fmla="*/ 3165716 w 3651294"/>
                  <a:gd name="connsiteY11" fmla="*/ 1021605 h 1248629"/>
                  <a:gd name="connsiteX12" fmla="*/ 3272921 w 3651294"/>
                  <a:gd name="connsiteY12" fmla="*/ 870257 h 1248629"/>
                  <a:gd name="connsiteX13" fmla="*/ 3651294 w 3651294"/>
                  <a:gd name="connsiteY13" fmla="*/ 567559 h 1248629"/>
                  <a:gd name="connsiteX14" fmla="*/ 3600844 w 3651294"/>
                  <a:gd name="connsiteY14" fmla="*/ 510803 h 1248629"/>
                  <a:gd name="connsiteX15" fmla="*/ 3619763 w 3651294"/>
                  <a:gd name="connsiteY15" fmla="*/ 416210 h 1248629"/>
                  <a:gd name="connsiteX16" fmla="*/ 3436883 w 3651294"/>
                  <a:gd name="connsiteY16" fmla="*/ 245942 h 1248629"/>
                  <a:gd name="connsiteX17" fmla="*/ 3436883 w 3651294"/>
                  <a:gd name="connsiteY17" fmla="*/ 245942 h 1248629"/>
                  <a:gd name="connsiteX18" fmla="*/ 3285534 w 3651294"/>
                  <a:gd name="connsiteY18" fmla="*/ 182880 h 1248629"/>
                  <a:gd name="connsiteX19" fmla="*/ 2699056 w 3651294"/>
                  <a:gd name="connsiteY19" fmla="*/ 18919 h 1248629"/>
                  <a:gd name="connsiteX20" fmla="*/ 2440502 w 3651294"/>
                  <a:gd name="connsiteY20" fmla="*/ 69368 h 1248629"/>
                  <a:gd name="connsiteX21" fmla="*/ 2308071 w 3651294"/>
                  <a:gd name="connsiteY21" fmla="*/ 6306 h 1248629"/>
                  <a:gd name="connsiteX22" fmla="*/ 2011680 w 3651294"/>
                  <a:gd name="connsiteY22" fmla="*/ 0 h 1248629"/>
                  <a:gd name="connsiteX23" fmla="*/ 1828800 w 3651294"/>
                  <a:gd name="connsiteY23" fmla="*/ 31531 h 1248629"/>
                  <a:gd name="connsiteX24" fmla="*/ 775663 w 3651294"/>
                  <a:gd name="connsiteY24" fmla="*/ 94593 h 1248629"/>
                  <a:gd name="connsiteX25" fmla="*/ 599089 w 3651294"/>
                  <a:gd name="connsiteY25" fmla="*/ 170268 h 1248629"/>
                  <a:gd name="connsiteX26" fmla="*/ 283779 w 3651294"/>
                  <a:gd name="connsiteY26" fmla="*/ 195492 h 1248629"/>
                  <a:gd name="connsiteX27" fmla="*/ 18918 w 3651294"/>
                  <a:gd name="connsiteY27" fmla="*/ 327923 h 124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1294" h="1248629">
                    <a:moveTo>
                      <a:pt x="18918" y="327923"/>
                    </a:moveTo>
                    <a:lnTo>
                      <a:pt x="0" y="472965"/>
                    </a:lnTo>
                    <a:lnTo>
                      <a:pt x="75674" y="939625"/>
                    </a:lnTo>
                    <a:lnTo>
                      <a:pt x="176574" y="964850"/>
                    </a:lnTo>
                    <a:lnTo>
                      <a:pt x="214411" y="1034218"/>
                    </a:lnTo>
                    <a:lnTo>
                      <a:pt x="1072055" y="1248629"/>
                    </a:lnTo>
                    <a:lnTo>
                      <a:pt x="1210791" y="1179261"/>
                    </a:lnTo>
                    <a:lnTo>
                      <a:pt x="1311691" y="1248629"/>
                    </a:lnTo>
                    <a:lnTo>
                      <a:pt x="2238703" y="1242323"/>
                    </a:lnTo>
                    <a:lnTo>
                      <a:pt x="2352215" y="1072055"/>
                    </a:lnTo>
                    <a:lnTo>
                      <a:pt x="2453114" y="1109892"/>
                    </a:lnTo>
                    <a:lnTo>
                      <a:pt x="3165716" y="1021605"/>
                    </a:lnTo>
                    <a:lnTo>
                      <a:pt x="3272921" y="870257"/>
                    </a:lnTo>
                    <a:lnTo>
                      <a:pt x="3651294" y="567559"/>
                    </a:lnTo>
                    <a:lnTo>
                      <a:pt x="3600844" y="510803"/>
                    </a:lnTo>
                    <a:lnTo>
                      <a:pt x="3619763" y="416210"/>
                    </a:lnTo>
                    <a:lnTo>
                      <a:pt x="3436883" y="245942"/>
                    </a:lnTo>
                    <a:lnTo>
                      <a:pt x="3436883" y="245942"/>
                    </a:lnTo>
                    <a:lnTo>
                      <a:pt x="3285534" y="182880"/>
                    </a:lnTo>
                    <a:lnTo>
                      <a:pt x="2699056" y="18919"/>
                    </a:lnTo>
                    <a:lnTo>
                      <a:pt x="2440502" y="69368"/>
                    </a:lnTo>
                    <a:lnTo>
                      <a:pt x="2308071" y="6306"/>
                    </a:lnTo>
                    <a:lnTo>
                      <a:pt x="2011680" y="0"/>
                    </a:lnTo>
                    <a:lnTo>
                      <a:pt x="1828800" y="31531"/>
                    </a:lnTo>
                    <a:lnTo>
                      <a:pt x="775663" y="94593"/>
                    </a:lnTo>
                    <a:lnTo>
                      <a:pt x="599089" y="170268"/>
                    </a:lnTo>
                    <a:lnTo>
                      <a:pt x="283779" y="195492"/>
                    </a:lnTo>
                    <a:lnTo>
                      <a:pt x="18918" y="3279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82" name="Rectangle 211">
              <a:extLst>
                <a:ext uri="{FF2B5EF4-FFF2-40B4-BE49-F238E27FC236}">
                  <a16:creationId xmlns:a16="http://schemas.microsoft.com/office/drawing/2014/main" id="{69F6A505-6FC4-F044-8AE9-A1A9917E670B}"/>
                </a:ext>
              </a:extLst>
            </p:cNvPr>
            <p:cNvSpPr>
              <a:spLocks noChangeArrowheads="1"/>
            </p:cNvSpPr>
            <p:nvPr/>
          </p:nvSpPr>
          <p:spPr bwMode="auto">
            <a:xfrm>
              <a:off x="6211492" y="3817384"/>
              <a:ext cx="5140325" cy="5000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operates as </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multiple </a:t>
              </a: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virtual switches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000" b="0" i="0" u="none" strike="noStrike" kern="0" cap="none" spc="0" normalizeH="0" baseline="0" noProof="0" dirty="0">
                <a:ln>
                  <a:noFill/>
                </a:ln>
                <a:solidFill>
                  <a:srgbClr val="000000"/>
                </a:solidFill>
                <a:effectLst/>
                <a:uLnTx/>
                <a:uFillTx/>
                <a:latin typeface="Gill Sans MT" charset="0"/>
                <a:ea typeface="ＭＳ Ｐゴシック" charset="0"/>
                <a:cs typeface="+mn-cs"/>
              </a:endParaRPr>
            </a:p>
          </p:txBody>
        </p:sp>
        <p:grpSp>
          <p:nvGrpSpPr>
            <p:cNvPr id="22" name="Group 21">
              <a:extLst>
                <a:ext uri="{FF2B5EF4-FFF2-40B4-BE49-F238E27FC236}">
                  <a16:creationId xmlns:a16="http://schemas.microsoft.com/office/drawing/2014/main" id="{28921662-C3D4-0647-9F72-39C9CE0D19E6}"/>
                </a:ext>
              </a:extLst>
            </p:cNvPr>
            <p:cNvGrpSpPr/>
            <p:nvPr/>
          </p:nvGrpSpPr>
          <p:grpSpPr>
            <a:xfrm>
              <a:off x="6371136" y="4706033"/>
              <a:ext cx="2504545" cy="1723693"/>
              <a:chOff x="6713475" y="4508715"/>
              <a:chExt cx="2504545" cy="1723693"/>
            </a:xfrm>
          </p:grpSpPr>
          <p:grpSp>
            <p:nvGrpSpPr>
              <p:cNvPr id="647" name="Group 646">
                <a:extLst>
                  <a:ext uri="{FF2B5EF4-FFF2-40B4-BE49-F238E27FC236}">
                    <a16:creationId xmlns:a16="http://schemas.microsoft.com/office/drawing/2014/main" id="{1557549E-498F-7447-979B-9B359264E0A6}"/>
                  </a:ext>
                </a:extLst>
              </p:cNvPr>
              <p:cNvGrpSpPr/>
              <p:nvPr/>
            </p:nvGrpSpPr>
            <p:grpSpPr>
              <a:xfrm>
                <a:off x="7956791" y="4882148"/>
                <a:ext cx="1253884" cy="519112"/>
                <a:chOff x="9277591" y="4082048"/>
                <a:chExt cx="1253884" cy="519112"/>
              </a:xfrm>
            </p:grpSpPr>
            <p:sp>
              <p:nvSpPr>
                <p:cNvPr id="662" name="Rectangle 75">
                  <a:extLst>
                    <a:ext uri="{FF2B5EF4-FFF2-40B4-BE49-F238E27FC236}">
                      <a16:creationId xmlns:a16="http://schemas.microsoft.com/office/drawing/2014/main" id="{27B96988-11D0-474D-93EB-348F240AF5CD}"/>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3" name="Rectangle 2">
                  <a:extLst>
                    <a:ext uri="{FF2B5EF4-FFF2-40B4-BE49-F238E27FC236}">
                      <a16:creationId xmlns:a16="http://schemas.microsoft.com/office/drawing/2014/main" id="{8B68E981-F5E3-2F42-819A-A669CFE11BE2}"/>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4" name="Line 3">
                  <a:extLst>
                    <a:ext uri="{FF2B5EF4-FFF2-40B4-BE49-F238E27FC236}">
                      <a16:creationId xmlns:a16="http://schemas.microsoft.com/office/drawing/2014/main" id="{5E688D47-83AD-C34B-A1ED-6322C3943679}"/>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5" name="Text Box 6">
                  <a:extLst>
                    <a:ext uri="{FF2B5EF4-FFF2-40B4-BE49-F238E27FC236}">
                      <a16:creationId xmlns:a16="http://schemas.microsoft.com/office/drawing/2014/main" id="{FBA92F64-DEA8-0145-A270-ADFA4F7483CB}"/>
                    </a:ext>
                  </a:extLst>
                </p:cNvPr>
                <p:cNvSpPr txBox="1">
                  <a:spLocks noChangeArrowheads="1"/>
                </p:cNvSpPr>
                <p:nvPr/>
              </p:nvSpPr>
              <p:spPr bwMode="auto">
                <a:xfrm>
                  <a:off x="9277591" y="4097084"/>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666" name="Line 18">
                  <a:extLst>
                    <a:ext uri="{FF2B5EF4-FFF2-40B4-BE49-F238E27FC236}">
                      <a16:creationId xmlns:a16="http://schemas.microsoft.com/office/drawing/2014/main" id="{B05E417E-D861-214C-90B9-6B8EDFA4CE07}"/>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7" name="Line 21">
                  <a:extLst>
                    <a:ext uri="{FF2B5EF4-FFF2-40B4-BE49-F238E27FC236}">
                      <a16:creationId xmlns:a16="http://schemas.microsoft.com/office/drawing/2014/main" id="{D7A2106C-D1FA-FC49-A4A1-12E5A11479F5}"/>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8" name="Line 23">
                  <a:extLst>
                    <a:ext uri="{FF2B5EF4-FFF2-40B4-BE49-F238E27FC236}">
                      <a16:creationId xmlns:a16="http://schemas.microsoft.com/office/drawing/2014/main" id="{BE1A2472-CC43-B049-946E-8A2507DEC0A2}"/>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9" name="Text Box 26">
                  <a:extLst>
                    <a:ext uri="{FF2B5EF4-FFF2-40B4-BE49-F238E27FC236}">
                      <a16:creationId xmlns:a16="http://schemas.microsoft.com/office/drawing/2014/main" id="{6A32EC24-5E70-9845-AE75-3CFCAEC76A1E}"/>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670" name="Text Box 30">
                  <a:extLst>
                    <a:ext uri="{FF2B5EF4-FFF2-40B4-BE49-F238E27FC236}">
                      <a16:creationId xmlns:a16="http://schemas.microsoft.com/office/drawing/2014/main" id="{8197BC53-69F8-A742-8EF7-925515496164}"/>
                    </a:ext>
                  </a:extLst>
                </p:cNvPr>
                <p:cNvSpPr txBox="1">
                  <a:spLocks noChangeArrowheads="1"/>
                </p:cNvSpPr>
                <p:nvPr/>
              </p:nvSpPr>
              <p:spPr bwMode="auto">
                <a:xfrm>
                  <a:off x="9287115" y="4297109"/>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671" name="Text Box 57">
                  <a:extLst>
                    <a:ext uri="{FF2B5EF4-FFF2-40B4-BE49-F238E27FC236}">
                      <a16:creationId xmlns:a16="http://schemas.microsoft.com/office/drawing/2014/main" id="{F222EBB6-5B2A-0D45-92C3-2B55D5AE7A1E}"/>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672" name="Oval 81">
                  <a:extLst>
                    <a:ext uri="{FF2B5EF4-FFF2-40B4-BE49-F238E27FC236}">
                      <a16:creationId xmlns:a16="http://schemas.microsoft.com/office/drawing/2014/main" id="{E52540DE-6219-0B44-87AE-A9BD6A3DC056}"/>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3" name="Oval 82">
                  <a:extLst>
                    <a:ext uri="{FF2B5EF4-FFF2-40B4-BE49-F238E27FC236}">
                      <a16:creationId xmlns:a16="http://schemas.microsoft.com/office/drawing/2014/main" id="{A0B5B120-1532-1C46-9438-F25A285AF6A9}"/>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4" name="Oval 83">
                  <a:extLst>
                    <a:ext uri="{FF2B5EF4-FFF2-40B4-BE49-F238E27FC236}">
                      <a16:creationId xmlns:a16="http://schemas.microsoft.com/office/drawing/2014/main" id="{A3B232BC-691D-3F49-A451-1D60DC31FA4C}"/>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49" name="Group 548">
                <a:extLst>
                  <a:ext uri="{FF2B5EF4-FFF2-40B4-BE49-F238E27FC236}">
                    <a16:creationId xmlns:a16="http://schemas.microsoft.com/office/drawing/2014/main" id="{1E0E1360-1D03-4244-AB63-FBB9A246D632}"/>
                  </a:ext>
                </a:extLst>
              </p:cNvPr>
              <p:cNvGrpSpPr/>
              <p:nvPr/>
            </p:nvGrpSpPr>
            <p:grpSpPr>
              <a:xfrm>
                <a:off x="8011898" y="4508715"/>
                <a:ext cx="1206122" cy="410624"/>
                <a:chOff x="7399107" y="1365161"/>
                <a:chExt cx="2388836" cy="732595"/>
              </a:xfrm>
            </p:grpSpPr>
            <p:sp>
              <p:nvSpPr>
                <p:cNvPr id="609" name="Freeform 608">
                  <a:extLst>
                    <a:ext uri="{FF2B5EF4-FFF2-40B4-BE49-F238E27FC236}">
                      <a16:creationId xmlns:a16="http://schemas.microsoft.com/office/drawing/2014/main" id="{93AAB91A-4626-864D-913D-2F31098E582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10" name="Group 609">
                  <a:extLst>
                    <a:ext uri="{FF2B5EF4-FFF2-40B4-BE49-F238E27FC236}">
                      <a16:creationId xmlns:a16="http://schemas.microsoft.com/office/drawing/2014/main" id="{E0274902-E835-C346-937F-15C1C8A96F98}"/>
                    </a:ext>
                  </a:extLst>
                </p:cNvPr>
                <p:cNvGrpSpPr/>
                <p:nvPr/>
              </p:nvGrpSpPr>
              <p:grpSpPr>
                <a:xfrm>
                  <a:off x="7564998" y="1450537"/>
                  <a:ext cx="2021605" cy="589765"/>
                  <a:chOff x="7939341" y="3037317"/>
                  <a:chExt cx="897649" cy="353919"/>
                </a:xfrm>
              </p:grpSpPr>
              <p:sp>
                <p:nvSpPr>
                  <p:cNvPr id="611" name="Freeform 610">
                    <a:extLst>
                      <a:ext uri="{FF2B5EF4-FFF2-40B4-BE49-F238E27FC236}">
                        <a16:creationId xmlns:a16="http://schemas.microsoft.com/office/drawing/2014/main" id="{C39AA749-E2A1-5044-812D-948525D6BB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25F61225-EAA4-BB43-9F0E-F6385A139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3" name="Freeform 612">
                    <a:extLst>
                      <a:ext uri="{FF2B5EF4-FFF2-40B4-BE49-F238E27FC236}">
                        <a16:creationId xmlns:a16="http://schemas.microsoft.com/office/drawing/2014/main" id="{DFB55FEA-9214-6845-BED9-A5E6C52BAF1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4" name="Freeform 613">
                    <a:extLst>
                      <a:ext uri="{FF2B5EF4-FFF2-40B4-BE49-F238E27FC236}">
                        <a16:creationId xmlns:a16="http://schemas.microsoft.com/office/drawing/2014/main" id="{F1D41D29-9F0B-6541-9334-EDDEC9F3906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 name="Group 20">
                <a:extLst>
                  <a:ext uri="{FF2B5EF4-FFF2-40B4-BE49-F238E27FC236}">
                    <a16:creationId xmlns:a16="http://schemas.microsoft.com/office/drawing/2014/main" id="{2AD004A6-8C47-C844-B24D-6D3E4EAFA6DC}"/>
                  </a:ext>
                </a:extLst>
              </p:cNvPr>
              <p:cNvGrpSpPr/>
              <p:nvPr/>
            </p:nvGrpSpPr>
            <p:grpSpPr>
              <a:xfrm>
                <a:off x="6713475" y="5263098"/>
                <a:ext cx="2324083" cy="969310"/>
                <a:chOff x="6713475" y="5263098"/>
                <a:chExt cx="2324083" cy="969310"/>
              </a:xfrm>
            </p:grpSpPr>
            <p:sp>
              <p:nvSpPr>
                <p:cNvPr id="574" name="Line 61">
                  <a:extLst>
                    <a:ext uri="{FF2B5EF4-FFF2-40B4-BE49-F238E27FC236}">
                      <a16:creationId xmlns:a16="http://schemas.microsoft.com/office/drawing/2014/main" id="{C8A4EEED-1DD9-2043-A8F0-64BD1469D31A}"/>
                    </a:ext>
                  </a:extLst>
                </p:cNvPr>
                <p:cNvSpPr>
                  <a:spLocks noChangeShapeType="1"/>
                </p:cNvSpPr>
                <p:nvPr/>
              </p:nvSpPr>
              <p:spPr bwMode="auto">
                <a:xfrm flipH="1">
                  <a:off x="7259676" y="5267911"/>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5" name="Line 62">
                  <a:extLst>
                    <a:ext uri="{FF2B5EF4-FFF2-40B4-BE49-F238E27FC236}">
                      <a16:creationId xmlns:a16="http://schemas.microsoft.com/office/drawing/2014/main" id="{B6658ABF-84A5-9D49-88CF-B3072D8BADCE}"/>
                    </a:ext>
                  </a:extLst>
                </p:cNvPr>
                <p:cNvSpPr>
                  <a:spLocks noChangeShapeType="1"/>
                </p:cNvSpPr>
                <p:nvPr/>
              </p:nvSpPr>
              <p:spPr bwMode="auto">
                <a:xfrm flipH="1">
                  <a:off x="7645439" y="526309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6" name="Line 63">
                  <a:extLst>
                    <a:ext uri="{FF2B5EF4-FFF2-40B4-BE49-F238E27FC236}">
                      <a16:creationId xmlns:a16="http://schemas.microsoft.com/office/drawing/2014/main" id="{104CD8A8-65F3-2047-9A76-DB6AF9480FAD}"/>
                    </a:ext>
                  </a:extLst>
                </p:cNvPr>
                <p:cNvSpPr>
                  <a:spLocks noChangeShapeType="1"/>
                </p:cNvSpPr>
                <p:nvPr/>
              </p:nvSpPr>
              <p:spPr bwMode="auto">
                <a:xfrm flipH="1">
                  <a:off x="8364575" y="5268398"/>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1" name="Text Box 72">
                  <a:extLst>
                    <a:ext uri="{FF2B5EF4-FFF2-40B4-BE49-F238E27FC236}">
                      <a16:creationId xmlns:a16="http://schemas.microsoft.com/office/drawing/2014/main" id="{9969E5E3-3D92-2D46-B9C4-969153B6B755}"/>
                    </a:ext>
                  </a:extLst>
                </p:cNvPr>
                <p:cNvSpPr txBox="1">
                  <a:spLocks noChangeArrowheads="1"/>
                </p:cNvSpPr>
                <p:nvPr/>
              </p:nvSpPr>
              <p:spPr bwMode="auto">
                <a:xfrm>
                  <a:off x="6869377" y="595540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590" name="Text Box 45">
                  <a:extLst>
                    <a:ext uri="{FF2B5EF4-FFF2-40B4-BE49-F238E27FC236}">
                      <a16:creationId xmlns:a16="http://schemas.microsoft.com/office/drawing/2014/main" id="{3C95110B-9ADB-DC4E-878A-70D85E2ACF99}"/>
                    </a:ext>
                  </a:extLst>
                </p:cNvPr>
                <p:cNvSpPr txBox="1">
                  <a:spLocks noChangeArrowheads="1"/>
                </p:cNvSpPr>
                <p:nvPr/>
              </p:nvSpPr>
              <p:spPr bwMode="auto">
                <a:xfrm>
                  <a:off x="7898227" y="542689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591" name="Group 44">
                  <a:extLst>
                    <a:ext uri="{FF2B5EF4-FFF2-40B4-BE49-F238E27FC236}">
                      <a16:creationId xmlns:a16="http://schemas.microsoft.com/office/drawing/2014/main" id="{37D271C4-F866-344E-859B-5D8A6AA5EA00}"/>
                    </a:ext>
                  </a:extLst>
                </p:cNvPr>
                <p:cNvGrpSpPr>
                  <a:grpSpLocks/>
                </p:cNvGrpSpPr>
                <p:nvPr/>
              </p:nvGrpSpPr>
              <p:grpSpPr bwMode="auto">
                <a:xfrm>
                  <a:off x="6713475" y="5434396"/>
                  <a:ext cx="609600" cy="558800"/>
                  <a:chOff x="-44" y="1473"/>
                  <a:chExt cx="981" cy="1105"/>
                </a:xfrm>
              </p:grpSpPr>
              <p:pic>
                <p:nvPicPr>
                  <p:cNvPr id="607" name="Picture 45" descr="desktop_computer_stylized_medium">
                    <a:extLst>
                      <a:ext uri="{FF2B5EF4-FFF2-40B4-BE49-F238E27FC236}">
                        <a16:creationId xmlns:a16="http://schemas.microsoft.com/office/drawing/2014/main" id="{EE7EAE4D-E265-AD46-B29F-100BD3D8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8" name="Freeform 46">
                    <a:extLst>
                      <a:ext uri="{FF2B5EF4-FFF2-40B4-BE49-F238E27FC236}">
                        <a16:creationId xmlns:a16="http://schemas.microsoft.com/office/drawing/2014/main" id="{1718B8A6-4704-2E47-850D-969F80C1A62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2" name="Group 44">
                  <a:extLst>
                    <a:ext uri="{FF2B5EF4-FFF2-40B4-BE49-F238E27FC236}">
                      <a16:creationId xmlns:a16="http://schemas.microsoft.com/office/drawing/2014/main" id="{DFF3640E-DE8E-2846-9EC4-62511FA2A761}"/>
                    </a:ext>
                  </a:extLst>
                </p:cNvPr>
                <p:cNvGrpSpPr>
                  <a:grpSpLocks/>
                </p:cNvGrpSpPr>
                <p:nvPr/>
              </p:nvGrpSpPr>
              <p:grpSpPr bwMode="auto">
                <a:xfrm>
                  <a:off x="7278256" y="5439730"/>
                  <a:ext cx="609600" cy="558800"/>
                  <a:chOff x="-44" y="1473"/>
                  <a:chExt cx="981" cy="1105"/>
                </a:xfrm>
              </p:grpSpPr>
              <p:pic>
                <p:nvPicPr>
                  <p:cNvPr id="605" name="Picture 45" descr="desktop_computer_stylized_medium">
                    <a:extLst>
                      <a:ext uri="{FF2B5EF4-FFF2-40B4-BE49-F238E27FC236}">
                        <a16:creationId xmlns:a16="http://schemas.microsoft.com/office/drawing/2014/main" id="{EB88B671-831A-BF4D-B80A-C0B98F2FF8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 name="Freeform 46">
                    <a:extLst>
                      <a:ext uri="{FF2B5EF4-FFF2-40B4-BE49-F238E27FC236}">
                        <a16:creationId xmlns:a16="http://schemas.microsoft.com/office/drawing/2014/main" id="{FF76564F-1425-BA4E-8D99-A58B568030A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3" name="Group 44">
                  <a:extLst>
                    <a:ext uri="{FF2B5EF4-FFF2-40B4-BE49-F238E27FC236}">
                      <a16:creationId xmlns:a16="http://schemas.microsoft.com/office/drawing/2014/main" id="{D2ACFA91-3AF2-5D49-BFE6-8B43D69F27B2}"/>
                    </a:ext>
                  </a:extLst>
                </p:cNvPr>
                <p:cNvGrpSpPr>
                  <a:grpSpLocks/>
                </p:cNvGrpSpPr>
                <p:nvPr/>
              </p:nvGrpSpPr>
              <p:grpSpPr bwMode="auto">
                <a:xfrm>
                  <a:off x="8035123" y="5435068"/>
                  <a:ext cx="609600" cy="558800"/>
                  <a:chOff x="-44" y="1473"/>
                  <a:chExt cx="981" cy="1105"/>
                </a:xfrm>
              </p:grpSpPr>
              <p:pic>
                <p:nvPicPr>
                  <p:cNvPr id="603" name="Picture 45" descr="desktop_computer_stylized_medium">
                    <a:extLst>
                      <a:ext uri="{FF2B5EF4-FFF2-40B4-BE49-F238E27FC236}">
                        <a16:creationId xmlns:a16="http://schemas.microsoft.com/office/drawing/2014/main" id="{8918D717-448C-9E42-AAA9-63B5732D6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 name="Freeform 46">
                    <a:extLst>
                      <a:ext uri="{FF2B5EF4-FFF2-40B4-BE49-F238E27FC236}">
                        <a16:creationId xmlns:a16="http://schemas.microsoft.com/office/drawing/2014/main" id="{84DD81C4-5B4A-1545-92AE-1242C96326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grpSp>
          <p:nvGrpSpPr>
            <p:cNvPr id="23" name="Group 22">
              <a:extLst>
                <a:ext uri="{FF2B5EF4-FFF2-40B4-BE49-F238E27FC236}">
                  <a16:creationId xmlns:a16="http://schemas.microsoft.com/office/drawing/2014/main" id="{0927051A-00A6-E14B-A445-814273D5873E}"/>
                </a:ext>
              </a:extLst>
            </p:cNvPr>
            <p:cNvGrpSpPr/>
            <p:nvPr/>
          </p:nvGrpSpPr>
          <p:grpSpPr>
            <a:xfrm>
              <a:off x="8944384" y="4697880"/>
              <a:ext cx="2572510" cy="1717408"/>
              <a:chOff x="8810272" y="4515000"/>
              <a:chExt cx="2572510" cy="1717408"/>
            </a:xfrm>
          </p:grpSpPr>
          <p:grpSp>
            <p:nvGrpSpPr>
              <p:cNvPr id="648" name="Group 647">
                <a:extLst>
                  <a:ext uri="{FF2B5EF4-FFF2-40B4-BE49-F238E27FC236}">
                    <a16:creationId xmlns:a16="http://schemas.microsoft.com/office/drawing/2014/main" id="{1B7EBF1C-A4EE-8B4D-8767-1D8755245B08}"/>
                  </a:ext>
                </a:extLst>
              </p:cNvPr>
              <p:cNvGrpSpPr/>
              <p:nvPr/>
            </p:nvGrpSpPr>
            <p:grpSpPr>
              <a:xfrm>
                <a:off x="9139356" y="4877393"/>
                <a:ext cx="1256356" cy="523875"/>
                <a:chOff x="10935644" y="4822113"/>
                <a:chExt cx="1256356" cy="523875"/>
              </a:xfrm>
            </p:grpSpPr>
            <p:sp>
              <p:nvSpPr>
                <p:cNvPr id="649" name="Rectangle 76">
                  <a:extLst>
                    <a:ext uri="{FF2B5EF4-FFF2-40B4-BE49-F238E27FC236}">
                      <a16:creationId xmlns:a16="http://schemas.microsoft.com/office/drawing/2014/main" id="{E65626A6-4868-7640-8E71-737D09BD970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0" name="Rectangle 2">
                  <a:extLst>
                    <a:ext uri="{FF2B5EF4-FFF2-40B4-BE49-F238E27FC236}">
                      <a16:creationId xmlns:a16="http://schemas.microsoft.com/office/drawing/2014/main" id="{71B72A86-9E20-EC4E-93E3-2CF1D58EE6A5}"/>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1" name="Line 3">
                  <a:extLst>
                    <a:ext uri="{FF2B5EF4-FFF2-40B4-BE49-F238E27FC236}">
                      <a16:creationId xmlns:a16="http://schemas.microsoft.com/office/drawing/2014/main" id="{2222A9E6-7415-2841-B604-7FBC00BA07C1}"/>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2" name="Line 17">
                  <a:extLst>
                    <a:ext uri="{FF2B5EF4-FFF2-40B4-BE49-F238E27FC236}">
                      <a16:creationId xmlns:a16="http://schemas.microsoft.com/office/drawing/2014/main" id="{ADFAB7C5-BD60-CC48-85B2-5DCD1ED4A9D5}"/>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3" name="Line 24">
                  <a:extLst>
                    <a:ext uri="{FF2B5EF4-FFF2-40B4-BE49-F238E27FC236}">
                      <a16:creationId xmlns:a16="http://schemas.microsoft.com/office/drawing/2014/main" id="{4231A000-6642-2841-A691-17AEE6F134F2}"/>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4" name="Line 25">
                  <a:extLst>
                    <a:ext uri="{FF2B5EF4-FFF2-40B4-BE49-F238E27FC236}">
                      <a16:creationId xmlns:a16="http://schemas.microsoft.com/office/drawing/2014/main" id="{A07D36A7-E5A1-6540-AA67-969B85C00961}"/>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5" name="Text Box 27">
                  <a:extLst>
                    <a:ext uri="{FF2B5EF4-FFF2-40B4-BE49-F238E27FC236}">
                      <a16:creationId xmlns:a16="http://schemas.microsoft.com/office/drawing/2014/main" id="{A4523ACC-2460-6341-86DC-C45C08E820EA}"/>
                    </a:ext>
                  </a:extLst>
                </p:cNvPr>
                <p:cNvSpPr txBox="1">
                  <a:spLocks noChangeArrowheads="1"/>
                </p:cNvSpPr>
                <p:nvPr/>
              </p:nvSpPr>
              <p:spPr bwMode="auto">
                <a:xfrm>
                  <a:off x="10954695" y="4830300"/>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56" name="Text Box 28">
                  <a:extLst>
                    <a:ext uri="{FF2B5EF4-FFF2-40B4-BE49-F238E27FC236}">
                      <a16:creationId xmlns:a16="http://schemas.microsoft.com/office/drawing/2014/main" id="{59A40326-B578-E54E-A3BC-A02453F99E52}"/>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57" name="Text Box 29">
                  <a:extLst>
                    <a:ext uri="{FF2B5EF4-FFF2-40B4-BE49-F238E27FC236}">
                      <a16:creationId xmlns:a16="http://schemas.microsoft.com/office/drawing/2014/main" id="{BD98A039-D622-A540-9E42-23C920966AFF}"/>
                    </a:ext>
                  </a:extLst>
                </p:cNvPr>
                <p:cNvSpPr txBox="1">
                  <a:spLocks noChangeArrowheads="1"/>
                </p:cNvSpPr>
                <p:nvPr/>
              </p:nvSpPr>
              <p:spPr bwMode="auto">
                <a:xfrm>
                  <a:off x="10935644"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58" name="Text Box 74">
                  <a:extLst>
                    <a:ext uri="{FF2B5EF4-FFF2-40B4-BE49-F238E27FC236}">
                      <a16:creationId xmlns:a16="http://schemas.microsoft.com/office/drawing/2014/main" id="{1B787302-8EC4-E34A-9C56-E010EF8392B9}"/>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59" name="Oval 84">
                  <a:extLst>
                    <a:ext uri="{FF2B5EF4-FFF2-40B4-BE49-F238E27FC236}">
                      <a16:creationId xmlns:a16="http://schemas.microsoft.com/office/drawing/2014/main" id="{DF07D6F5-A194-324B-AA14-90705A3EA6D3}"/>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0" name="Oval 85">
                  <a:extLst>
                    <a:ext uri="{FF2B5EF4-FFF2-40B4-BE49-F238E27FC236}">
                      <a16:creationId xmlns:a16="http://schemas.microsoft.com/office/drawing/2014/main" id="{FEF46F66-7BA6-0848-A338-502D368AB3E1}"/>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1" name="Oval 86">
                  <a:extLst>
                    <a:ext uri="{FF2B5EF4-FFF2-40B4-BE49-F238E27FC236}">
                      <a16:creationId xmlns:a16="http://schemas.microsoft.com/office/drawing/2014/main" id="{CDD6FCD4-4E2B-CA4B-877B-B9C677C91E2C}"/>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577" name="Text Box 64">
                <a:extLst>
                  <a:ext uri="{FF2B5EF4-FFF2-40B4-BE49-F238E27FC236}">
                    <a16:creationId xmlns:a16="http://schemas.microsoft.com/office/drawing/2014/main" id="{71E6981D-8B61-704D-9538-1846331D09E9}"/>
                  </a:ext>
                </a:extLst>
              </p:cNvPr>
              <p:cNvSpPr txBox="1">
                <a:spLocks noChangeArrowheads="1"/>
              </p:cNvSpPr>
              <p:nvPr/>
            </p:nvSpPr>
            <p:spPr bwMode="auto">
              <a:xfrm>
                <a:off x="10144471" y="546384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578" name="Line 69">
                <a:extLst>
                  <a:ext uri="{FF2B5EF4-FFF2-40B4-BE49-F238E27FC236}">
                    <a16:creationId xmlns:a16="http://schemas.microsoft.com/office/drawing/2014/main" id="{790193E6-E58F-6348-B912-D3C188C3FC6E}"/>
                  </a:ext>
                </a:extLst>
              </p:cNvPr>
              <p:cNvSpPr>
                <a:spLocks noChangeShapeType="1"/>
              </p:cNvSpPr>
              <p:nvPr/>
            </p:nvSpPr>
            <p:spPr bwMode="auto">
              <a:xfrm>
                <a:off x="9363013" y="525183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9" name="Line 70">
                <a:extLst>
                  <a:ext uri="{FF2B5EF4-FFF2-40B4-BE49-F238E27FC236}">
                    <a16:creationId xmlns:a16="http://schemas.microsoft.com/office/drawing/2014/main" id="{B855E16D-E833-964B-A02F-B3E7FC8F2E92}"/>
                  </a:ext>
                </a:extLst>
              </p:cNvPr>
              <p:cNvSpPr>
                <a:spLocks noChangeShapeType="1"/>
              </p:cNvSpPr>
              <p:nvPr/>
            </p:nvSpPr>
            <p:spPr bwMode="auto">
              <a:xfrm>
                <a:off x="9353488" y="505022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2" name="Text Box 73">
                <a:extLst>
                  <a:ext uri="{FF2B5EF4-FFF2-40B4-BE49-F238E27FC236}">
                    <a16:creationId xmlns:a16="http://schemas.microsoft.com/office/drawing/2014/main" id="{9DD4CDAE-4937-AD47-8AE2-BA2CC98F7777}"/>
                  </a:ext>
                </a:extLst>
              </p:cNvPr>
              <p:cNvSpPr txBox="1">
                <a:spLocks noChangeArrowheads="1"/>
              </p:cNvSpPr>
              <p:nvPr/>
            </p:nvSpPr>
            <p:spPr bwMode="auto">
              <a:xfrm>
                <a:off x="8810272" y="595540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grpSp>
            <p:nvGrpSpPr>
              <p:cNvPr id="594" name="Group 44">
                <a:extLst>
                  <a:ext uri="{FF2B5EF4-FFF2-40B4-BE49-F238E27FC236}">
                    <a16:creationId xmlns:a16="http://schemas.microsoft.com/office/drawing/2014/main" id="{A37BDD8D-DFA2-7E49-8169-E5C71164A0DB}"/>
                  </a:ext>
                </a:extLst>
              </p:cNvPr>
              <p:cNvGrpSpPr>
                <a:grpSpLocks/>
              </p:cNvGrpSpPr>
              <p:nvPr/>
            </p:nvGrpSpPr>
            <p:grpSpPr bwMode="auto">
              <a:xfrm>
                <a:off x="9000524" y="5430406"/>
                <a:ext cx="609600" cy="558800"/>
                <a:chOff x="-44" y="1473"/>
                <a:chExt cx="981" cy="1105"/>
              </a:xfrm>
            </p:grpSpPr>
            <p:pic>
              <p:nvPicPr>
                <p:cNvPr id="601" name="Picture 45" descr="desktop_computer_stylized_medium">
                  <a:extLst>
                    <a:ext uri="{FF2B5EF4-FFF2-40B4-BE49-F238E27FC236}">
                      <a16:creationId xmlns:a16="http://schemas.microsoft.com/office/drawing/2014/main" id="{CD31DF6B-49B9-694F-9A83-BB540C45D4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2" name="Freeform 46">
                  <a:extLst>
                    <a:ext uri="{FF2B5EF4-FFF2-40B4-BE49-F238E27FC236}">
                      <a16:creationId xmlns:a16="http://schemas.microsoft.com/office/drawing/2014/main" id="{B5C46613-86CD-0746-AA4E-C3F449FEF34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5" name="Group 44">
                <a:extLst>
                  <a:ext uri="{FF2B5EF4-FFF2-40B4-BE49-F238E27FC236}">
                    <a16:creationId xmlns:a16="http://schemas.microsoft.com/office/drawing/2014/main" id="{D3C95FFE-8A11-6B4D-A493-7954CBAABBFE}"/>
                  </a:ext>
                </a:extLst>
              </p:cNvPr>
              <p:cNvGrpSpPr>
                <a:grpSpLocks/>
              </p:cNvGrpSpPr>
              <p:nvPr/>
            </p:nvGrpSpPr>
            <p:grpSpPr bwMode="auto">
              <a:xfrm>
                <a:off x="9515751" y="5436316"/>
                <a:ext cx="609600" cy="558800"/>
                <a:chOff x="-44" y="1473"/>
                <a:chExt cx="981" cy="1105"/>
              </a:xfrm>
            </p:grpSpPr>
            <p:pic>
              <p:nvPicPr>
                <p:cNvPr id="599" name="Picture 45" descr="desktop_computer_stylized_medium">
                  <a:extLst>
                    <a:ext uri="{FF2B5EF4-FFF2-40B4-BE49-F238E27FC236}">
                      <a16:creationId xmlns:a16="http://schemas.microsoft.com/office/drawing/2014/main" id="{AC60ABBD-5927-3947-91D4-0B5FE7D9F5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0" name="Freeform 46">
                  <a:extLst>
                    <a:ext uri="{FF2B5EF4-FFF2-40B4-BE49-F238E27FC236}">
                      <a16:creationId xmlns:a16="http://schemas.microsoft.com/office/drawing/2014/main" id="{853B4F5E-4C5E-6A4B-A81D-0FB8F82C27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75" name="Group 674">
                <a:extLst>
                  <a:ext uri="{FF2B5EF4-FFF2-40B4-BE49-F238E27FC236}">
                    <a16:creationId xmlns:a16="http://schemas.microsoft.com/office/drawing/2014/main" id="{0274C7F3-D9FF-A543-9669-2E8AEFE209A9}"/>
                  </a:ext>
                </a:extLst>
              </p:cNvPr>
              <p:cNvGrpSpPr/>
              <p:nvPr/>
            </p:nvGrpSpPr>
            <p:grpSpPr>
              <a:xfrm>
                <a:off x="9202354" y="4515000"/>
                <a:ext cx="1206122" cy="410624"/>
                <a:chOff x="7399107" y="1365161"/>
                <a:chExt cx="2388836" cy="732595"/>
              </a:xfrm>
            </p:grpSpPr>
            <p:sp>
              <p:nvSpPr>
                <p:cNvPr id="676" name="Freeform 675">
                  <a:extLst>
                    <a:ext uri="{FF2B5EF4-FFF2-40B4-BE49-F238E27FC236}">
                      <a16:creationId xmlns:a16="http://schemas.microsoft.com/office/drawing/2014/main" id="{2212059A-C18E-E647-9FCF-DE3FFA06687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7" name="Group 676">
                  <a:extLst>
                    <a:ext uri="{FF2B5EF4-FFF2-40B4-BE49-F238E27FC236}">
                      <a16:creationId xmlns:a16="http://schemas.microsoft.com/office/drawing/2014/main" id="{4E988FFB-790A-B64B-AD20-A08B796A51D3}"/>
                    </a:ext>
                  </a:extLst>
                </p:cNvPr>
                <p:cNvGrpSpPr/>
                <p:nvPr/>
              </p:nvGrpSpPr>
              <p:grpSpPr>
                <a:xfrm>
                  <a:off x="7564998" y="1450537"/>
                  <a:ext cx="2021605" cy="589765"/>
                  <a:chOff x="7939341" y="3037317"/>
                  <a:chExt cx="897649" cy="353919"/>
                </a:xfrm>
              </p:grpSpPr>
              <p:sp>
                <p:nvSpPr>
                  <p:cNvPr id="678" name="Freeform 677">
                    <a:extLst>
                      <a:ext uri="{FF2B5EF4-FFF2-40B4-BE49-F238E27FC236}">
                        <a16:creationId xmlns:a16="http://schemas.microsoft.com/office/drawing/2014/main" id="{66908B6C-B117-9841-879C-62BBC6B6511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9" name="Freeform 678">
                    <a:extLst>
                      <a:ext uri="{FF2B5EF4-FFF2-40B4-BE49-F238E27FC236}">
                        <a16:creationId xmlns:a16="http://schemas.microsoft.com/office/drawing/2014/main" id="{400F8E7D-6C49-1F45-8E8D-9C8ACEB7BF1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816B6622-EACD-A74E-8FBA-7CB7169318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90BA40F3-69B1-A24F-B0C8-3C80AB3786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82" name="Line 70">
                <a:extLst>
                  <a:ext uri="{FF2B5EF4-FFF2-40B4-BE49-F238E27FC236}">
                    <a16:creationId xmlns:a16="http://schemas.microsoft.com/office/drawing/2014/main" id="{0BF331E8-D094-9A4E-A183-AFB19DA81581}"/>
                  </a:ext>
                </a:extLst>
              </p:cNvPr>
              <p:cNvSpPr>
                <a:spLocks noChangeShapeType="1"/>
              </p:cNvSpPr>
              <p:nvPr/>
            </p:nvSpPr>
            <p:spPr bwMode="auto">
              <a:xfrm>
                <a:off x="10232595" y="5048617"/>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96" name="Group 44">
                <a:extLst>
                  <a:ext uri="{FF2B5EF4-FFF2-40B4-BE49-F238E27FC236}">
                    <a16:creationId xmlns:a16="http://schemas.microsoft.com/office/drawing/2014/main" id="{E5446E80-AB67-8C42-826C-CF3CCA6BB4C3}"/>
                  </a:ext>
                </a:extLst>
              </p:cNvPr>
              <p:cNvGrpSpPr>
                <a:grpSpLocks/>
              </p:cNvGrpSpPr>
              <p:nvPr/>
            </p:nvGrpSpPr>
            <p:grpSpPr bwMode="auto">
              <a:xfrm>
                <a:off x="10379352" y="5445308"/>
                <a:ext cx="609600" cy="558800"/>
                <a:chOff x="-44" y="1473"/>
                <a:chExt cx="981" cy="1105"/>
              </a:xfrm>
            </p:grpSpPr>
            <p:pic>
              <p:nvPicPr>
                <p:cNvPr id="597" name="Picture 45" descr="desktop_computer_stylized_medium">
                  <a:extLst>
                    <a:ext uri="{FF2B5EF4-FFF2-40B4-BE49-F238E27FC236}">
                      <a16:creationId xmlns:a16="http://schemas.microsoft.com/office/drawing/2014/main" id="{681F82DD-2C88-BE4E-A84A-D12B49ED2A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8" name="Freeform 46">
                  <a:extLst>
                    <a:ext uri="{FF2B5EF4-FFF2-40B4-BE49-F238E27FC236}">
                      <a16:creationId xmlns:a16="http://schemas.microsoft.com/office/drawing/2014/main" id="{6B627442-314B-A349-9915-C40A0D16DB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spTree>
    <p:extLst>
      <p:ext uri="{BB962C8B-B14F-4D97-AF65-F5344CB8AC3E}">
        <p14:creationId xmlns:p14="http://schemas.microsoft.com/office/powerpoint/2010/main" val="351872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8767518" y="3871809"/>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9936386" y="3867054"/>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8811490" y="3492261"/>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8059268" y="4222579"/>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8445031" y="4222579"/>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9164167" y="4237505"/>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10953689" y="443776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10172231" y="422575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10162706" y="402414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11018368" y="3968579"/>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7678595" y="492932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9619490" y="492932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8707445" y="440081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7522693" y="4408316"/>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8087474" y="4413650"/>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8844341" y="4408988"/>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9809742" y="4404326"/>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10324969" y="4410236"/>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11188570" y="4419228"/>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16">
            <a:extLst>
              <a:ext uri="{FF2B5EF4-FFF2-40B4-BE49-F238E27FC236}">
                <a16:creationId xmlns:a16="http://schemas.microsoft.com/office/drawing/2014/main" id="{8752C49F-3AB0-9B44-98E8-567C5592B794}"/>
              </a:ext>
            </a:extLst>
          </p:cNvPr>
          <p:cNvSpPr txBox="1">
            <a:spLocks noChangeArrowheads="1"/>
          </p:cNvSpPr>
          <p:nvPr/>
        </p:nvSpPr>
        <p:spPr bwMode="auto">
          <a:xfrm>
            <a:off x="998537" y="1497947"/>
            <a:ext cx="6074615" cy="176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traffic isolation: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frames to/from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 can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only</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reach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can also define VLAN based on MAC addresses of endpoints, rather than switch port</a:t>
            </a:r>
          </a:p>
        </p:txBody>
      </p:sp>
      <p:sp>
        <p:nvSpPr>
          <p:cNvPr id="200" name="Rectangle 117">
            <a:extLst>
              <a:ext uri="{FF2B5EF4-FFF2-40B4-BE49-F238E27FC236}">
                <a16:creationId xmlns:a16="http://schemas.microsoft.com/office/drawing/2014/main" id="{8500F4BE-F251-994C-BDEF-CAFC5E531F8B}"/>
              </a:ext>
            </a:extLst>
          </p:cNvPr>
          <p:cNvSpPr>
            <a:spLocks noChangeArrowheads="1"/>
          </p:cNvSpPr>
          <p:nvPr/>
        </p:nvSpPr>
        <p:spPr bwMode="auto">
          <a:xfrm>
            <a:off x="998444" y="3339914"/>
            <a:ext cx="5886450"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dynamic membership</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ports can be dynamically assigned among VLANs</a:t>
            </a:r>
          </a:p>
        </p:txBody>
      </p:sp>
      <p:grpSp>
        <p:nvGrpSpPr>
          <p:cNvPr id="8" name="Group 7">
            <a:extLst>
              <a:ext uri="{FF2B5EF4-FFF2-40B4-BE49-F238E27FC236}">
                <a16:creationId xmlns:a16="http://schemas.microsoft.com/office/drawing/2014/main" id="{B19DA561-4E6E-B142-A109-FCB9FCA9B796}"/>
              </a:ext>
            </a:extLst>
          </p:cNvPr>
          <p:cNvGrpSpPr/>
          <p:nvPr/>
        </p:nvGrpSpPr>
        <p:grpSpPr>
          <a:xfrm>
            <a:off x="994376" y="1896035"/>
            <a:ext cx="9669142" cy="4109104"/>
            <a:chOff x="994376" y="1896035"/>
            <a:chExt cx="9669142" cy="4109104"/>
          </a:xfrm>
        </p:grpSpPr>
        <p:sp>
          <p:nvSpPr>
            <p:cNvPr id="203" name="Rectangle 124">
              <a:extLst>
                <a:ext uri="{FF2B5EF4-FFF2-40B4-BE49-F238E27FC236}">
                  <a16:creationId xmlns:a16="http://schemas.microsoft.com/office/drawing/2014/main" id="{5B122FCB-1113-7F40-AA3B-B4A91A43DC37}"/>
                </a:ext>
              </a:extLst>
            </p:cNvPr>
            <p:cNvSpPr>
              <a:spLocks noChangeArrowheads="1"/>
            </p:cNvSpPr>
            <p:nvPr/>
          </p:nvSpPr>
          <p:spPr bwMode="auto">
            <a:xfrm>
              <a:off x="994376" y="4392239"/>
              <a:ext cx="6199939"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forwarding between VLANS: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done via routing (just as with separate switches)</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 practice vendors sell combined switches plus routers</a:t>
              </a:r>
            </a:p>
          </p:txBody>
        </p:sp>
        <p:cxnSp>
          <p:nvCxnSpPr>
            <p:cNvPr id="7" name="Straight Connector 6">
              <a:extLst>
                <a:ext uri="{FF2B5EF4-FFF2-40B4-BE49-F238E27FC236}">
                  <a16:creationId xmlns:a16="http://schemas.microsoft.com/office/drawing/2014/main" id="{A972C96C-094A-EF47-93A1-1326F1D96F80}"/>
                </a:ext>
              </a:extLst>
            </p:cNvPr>
            <p:cNvCxnSpPr/>
            <p:nvPr/>
          </p:nvCxnSpPr>
          <p:spPr>
            <a:xfrm>
              <a:off x="9829800"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415E4FA-7AD2-6845-8803-DF1BB0D80D4F}"/>
                </a:ext>
              </a:extLst>
            </p:cNvPr>
            <p:cNvCxnSpPr/>
            <p:nvPr/>
          </p:nvCxnSpPr>
          <p:spPr>
            <a:xfrm>
              <a:off x="10466294"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 name="Group 242">
              <a:extLst>
                <a:ext uri="{FF2B5EF4-FFF2-40B4-BE49-F238E27FC236}">
                  <a16:creationId xmlns:a16="http://schemas.microsoft.com/office/drawing/2014/main" id="{0E1FAC98-C9A4-F649-9F15-34B96A45FC8B}"/>
                </a:ext>
              </a:extLst>
            </p:cNvPr>
            <p:cNvGrpSpPr/>
            <p:nvPr/>
          </p:nvGrpSpPr>
          <p:grpSpPr>
            <a:xfrm>
              <a:off x="9594532" y="1896035"/>
              <a:ext cx="1068986" cy="551329"/>
              <a:chOff x="7493876" y="2774731"/>
              <a:chExt cx="1481958" cy="894622"/>
            </a:xfrm>
          </p:grpSpPr>
          <p:sp>
            <p:nvSpPr>
              <p:cNvPr id="244" name="Freeform 243">
                <a:extLst>
                  <a:ext uri="{FF2B5EF4-FFF2-40B4-BE49-F238E27FC236}">
                    <a16:creationId xmlns:a16="http://schemas.microsoft.com/office/drawing/2014/main" id="{DF048F4A-3B08-7A4F-A6F3-1C834DE181B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5" name="Oval 244">
                <a:extLst>
                  <a:ext uri="{FF2B5EF4-FFF2-40B4-BE49-F238E27FC236}">
                    <a16:creationId xmlns:a16="http://schemas.microsoft.com/office/drawing/2014/main" id="{17B002E9-2DB0-B34E-9CCE-67738614E0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6" name="Group 245">
                <a:extLst>
                  <a:ext uri="{FF2B5EF4-FFF2-40B4-BE49-F238E27FC236}">
                    <a16:creationId xmlns:a16="http://schemas.microsoft.com/office/drawing/2014/main" id="{F6E5CC2A-DFB6-0B46-BAE9-2651D489363D}"/>
                  </a:ext>
                </a:extLst>
              </p:cNvPr>
              <p:cNvGrpSpPr/>
              <p:nvPr/>
            </p:nvGrpSpPr>
            <p:grpSpPr>
              <a:xfrm>
                <a:off x="7713663" y="2848339"/>
                <a:ext cx="1042107" cy="425543"/>
                <a:chOff x="7786941" y="2884917"/>
                <a:chExt cx="897649" cy="353919"/>
              </a:xfrm>
            </p:grpSpPr>
            <p:sp>
              <p:nvSpPr>
                <p:cNvPr id="247" name="Freeform 246">
                  <a:extLst>
                    <a:ext uri="{FF2B5EF4-FFF2-40B4-BE49-F238E27FC236}">
                      <a16:creationId xmlns:a16="http://schemas.microsoft.com/office/drawing/2014/main" id="{6D6ABB93-D949-6048-9D4D-EDF5313B0F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94582A18-2631-8745-86BC-8C4EEC51BBF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5A810355-DF9D-5842-9EB4-C9672C047B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AD1A3F54-7A96-7C40-8425-673DA70074C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422144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1"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dissolve">
                                      <p:cBhvr>
                                        <p:cTn id="7" dur="500"/>
                                        <p:tgtEl>
                                          <p:spTgt spid="20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0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0" grpId="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VLANS spanning multiple switches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1183665" y="3288788"/>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3124560" y="3288788"/>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99716" y="225450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68" name="Group 170">
            <a:extLst>
              <a:ext uri="{FF2B5EF4-FFF2-40B4-BE49-F238E27FC236}">
                <a16:creationId xmlns:a16="http://schemas.microsoft.com/office/drawing/2014/main" id="{3B0B6F17-4816-0044-BD4C-089B84297346}"/>
              </a:ext>
            </a:extLst>
          </p:cNvPr>
          <p:cNvGrpSpPr>
            <a:grpSpLocks/>
          </p:cNvGrpSpPr>
          <p:nvPr/>
        </p:nvGrpSpPr>
        <p:grpSpPr bwMode="auto">
          <a:xfrm>
            <a:off x="4317661" y="2251388"/>
            <a:ext cx="2835275" cy="430213"/>
            <a:chOff x="2096" y="1154"/>
            <a:chExt cx="1786" cy="271"/>
          </a:xfrm>
        </p:grpSpPr>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2215" y="1381"/>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grpSp>
          <p:nvGrpSpPr>
            <p:cNvPr id="170" name="Group 169">
              <a:extLst>
                <a:ext uri="{FF2B5EF4-FFF2-40B4-BE49-F238E27FC236}">
                  <a16:creationId xmlns:a16="http://schemas.microsoft.com/office/drawing/2014/main" id="{D18077DD-CD88-FD49-913C-BC4DB320E3E5}"/>
                </a:ext>
              </a:extLst>
            </p:cNvPr>
            <p:cNvGrpSpPr>
              <a:grpSpLocks/>
            </p:cNvGrpSpPr>
            <p:nvPr/>
          </p:nvGrpSpPr>
          <p:grpSpPr bwMode="auto">
            <a:xfrm>
              <a:off x="2096" y="1154"/>
              <a:ext cx="1786" cy="271"/>
              <a:chOff x="2096" y="1154"/>
              <a:chExt cx="1786" cy="271"/>
            </a:xfrm>
          </p:grpSpPr>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2096" y="1290"/>
                <a:ext cx="188"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3729" y="1154"/>
                <a:ext cx="152"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3855" y="1247"/>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74" name="Freeform 168">
                <a:extLst>
                  <a:ext uri="{FF2B5EF4-FFF2-40B4-BE49-F238E27FC236}">
                    <a16:creationId xmlns:a16="http://schemas.microsoft.com/office/drawing/2014/main" id="{037DB8CD-0DCC-3E43-A5FF-5526E5FA6EE2}"/>
                  </a:ext>
                </a:extLst>
              </p:cNvPr>
              <p:cNvSpPr>
                <a:spLocks/>
              </p:cNvSpPr>
              <p:nvPr/>
            </p:nvSpPr>
            <p:spPr bwMode="auto">
              <a:xfrm>
                <a:off x="2226" y="1260"/>
                <a:ext cx="1644" cy="135"/>
              </a:xfrm>
              <a:custGeom>
                <a:avLst/>
                <a:gdLst>
                  <a:gd name="T0" fmla="*/ 0 w 1644"/>
                  <a:gd name="T1" fmla="*/ 135 h 135"/>
                  <a:gd name="T2" fmla="*/ 852 w 1644"/>
                  <a:gd name="T3" fmla="*/ 132 h 135"/>
                  <a:gd name="T4" fmla="*/ 1050 w 1644"/>
                  <a:gd name="T5" fmla="*/ 0 h 135"/>
                  <a:gd name="T6" fmla="*/ 1644 w 1644"/>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4" h="135">
                    <a:moveTo>
                      <a:pt x="0" y="135"/>
                    </a:moveTo>
                    <a:lnTo>
                      <a:pt x="852" y="132"/>
                    </a:lnTo>
                    <a:lnTo>
                      <a:pt x="1050" y="0"/>
                    </a:lnTo>
                    <a:lnTo>
                      <a:pt x="1644" y="0"/>
                    </a:lnTo>
                  </a:path>
                </a:pathLst>
              </a:custGeom>
              <a:noFill/>
              <a:ln w="28575"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84" name="Text Box 73">
            <a:extLst>
              <a:ext uri="{FF2B5EF4-FFF2-40B4-BE49-F238E27FC236}">
                <a16:creationId xmlns:a16="http://schemas.microsoft.com/office/drawing/2014/main" id="{1D88346D-98A9-0549-9F22-97A6E9BFDAE8}"/>
              </a:ext>
            </a:extLst>
          </p:cNvPr>
          <p:cNvSpPr txBox="1">
            <a:spLocks noChangeArrowheads="1"/>
          </p:cNvSpPr>
          <p:nvPr/>
        </p:nvSpPr>
        <p:spPr bwMode="auto">
          <a:xfrm>
            <a:off x="6441701" y="3325906"/>
            <a:ext cx="24082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2,3,5 belong to EE VLAN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4,6,7,8 belong to CS VLAN</a:t>
            </a:r>
          </a:p>
        </p:txBody>
      </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379351" y="4052608"/>
            <a:ext cx="9983414" cy="26876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trunk port: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carries frames between VLANS defined over multiple physical switches</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frames forwarded within VLAN between switches can’t be vanilla 802.1 frames (must carry VLAN ID info)</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802.1q protocol adds/removed additional header fields for frames forwarded between trunk ports</a:t>
            </a:r>
          </a:p>
        </p:txBody>
      </p:sp>
    </p:spTree>
    <p:extLst>
      <p:ext uri="{BB962C8B-B14F-4D97-AF65-F5344CB8AC3E}">
        <p14:creationId xmlns:p14="http://schemas.microsoft.com/office/powerpoint/2010/main" val="4243574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802.1Q VLAN frame format</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92" name="Text Box 28">
            <a:extLst>
              <a:ext uri="{FF2B5EF4-FFF2-40B4-BE49-F238E27FC236}">
                <a16:creationId xmlns:a16="http://schemas.microsoft.com/office/drawing/2014/main" id="{5863B091-D854-6543-B179-4AF1AB17C165}"/>
              </a:ext>
            </a:extLst>
          </p:cNvPr>
          <p:cNvSpPr txBox="1">
            <a:spLocks noChangeArrowheads="1"/>
          </p:cNvSpPr>
          <p:nvPr/>
        </p:nvSpPr>
        <p:spPr bwMode="auto">
          <a:xfrm>
            <a:off x="9037266" y="1963177"/>
            <a:ext cx="285334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 Ethernet frame</a:t>
            </a:r>
          </a:p>
        </p:txBody>
      </p:sp>
      <p:grpSp>
        <p:nvGrpSpPr>
          <p:cNvPr id="222" name="Group 51">
            <a:extLst>
              <a:ext uri="{FF2B5EF4-FFF2-40B4-BE49-F238E27FC236}">
                <a16:creationId xmlns:a16="http://schemas.microsoft.com/office/drawing/2014/main" id="{71FD1940-1110-264F-922B-7062D175FA16}"/>
              </a:ext>
            </a:extLst>
          </p:cNvPr>
          <p:cNvGrpSpPr>
            <a:grpSpLocks/>
          </p:cNvGrpSpPr>
          <p:nvPr/>
        </p:nvGrpSpPr>
        <p:grpSpPr bwMode="auto">
          <a:xfrm>
            <a:off x="970245" y="1413943"/>
            <a:ext cx="7867779" cy="1104405"/>
            <a:chOff x="940711" y="4902593"/>
            <a:chExt cx="6291001" cy="992895"/>
          </a:xfrm>
        </p:grpSpPr>
        <p:sp>
          <p:nvSpPr>
            <p:cNvPr id="223" name="Line 10">
              <a:extLst>
                <a:ext uri="{FF2B5EF4-FFF2-40B4-BE49-F238E27FC236}">
                  <a16:creationId xmlns:a16="http://schemas.microsoft.com/office/drawing/2014/main" id="{24204A1D-8F26-9C44-BFD5-CEAEA363DE66}"/>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Rectangle 1">
              <a:extLst>
                <a:ext uri="{FF2B5EF4-FFF2-40B4-BE49-F238E27FC236}">
                  <a16:creationId xmlns:a16="http://schemas.microsoft.com/office/drawing/2014/main" id="{7F607B5C-7039-5E48-A472-4DDBFE013C57}"/>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5" name="Straight Connector 3">
              <a:extLst>
                <a:ext uri="{FF2B5EF4-FFF2-40B4-BE49-F238E27FC236}">
                  <a16:creationId xmlns:a16="http://schemas.microsoft.com/office/drawing/2014/main" id="{496EAB23-A12E-1B42-87E7-089C0E86212D}"/>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6" name="Straight Connector 32">
              <a:extLst>
                <a:ext uri="{FF2B5EF4-FFF2-40B4-BE49-F238E27FC236}">
                  <a16:creationId xmlns:a16="http://schemas.microsoft.com/office/drawing/2014/main" id="{F650668C-7461-3B46-82C5-99887F818455}"/>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7" name="Straight Connector 33">
              <a:extLst>
                <a:ext uri="{FF2B5EF4-FFF2-40B4-BE49-F238E27FC236}">
                  <a16:creationId xmlns:a16="http://schemas.microsoft.com/office/drawing/2014/main" id="{680A4570-82D8-AD4F-9986-E779522F5D21}"/>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8" name="Straight Connector 34">
              <a:extLst>
                <a:ext uri="{FF2B5EF4-FFF2-40B4-BE49-F238E27FC236}">
                  <a16:creationId xmlns:a16="http://schemas.microsoft.com/office/drawing/2014/main" id="{C862820D-E1AD-5544-A2BD-5164630AC18A}"/>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9" name="Straight Connector 35">
              <a:extLst>
                <a:ext uri="{FF2B5EF4-FFF2-40B4-BE49-F238E27FC236}">
                  <a16:creationId xmlns:a16="http://schemas.microsoft.com/office/drawing/2014/main" id="{9F5DC5A1-94AD-274E-B8C5-61F7122E1DCB}"/>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30" name="TextBox 5">
              <a:extLst>
                <a:ext uri="{FF2B5EF4-FFF2-40B4-BE49-F238E27FC236}">
                  <a16:creationId xmlns:a16="http://schemas.microsoft.com/office/drawing/2014/main" id="{92868CAA-8B64-6448-ABB8-AEE060516262}"/>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1" name="TextBox 37">
              <a:extLst>
                <a:ext uri="{FF2B5EF4-FFF2-40B4-BE49-F238E27FC236}">
                  <a16:creationId xmlns:a16="http://schemas.microsoft.com/office/drawing/2014/main" id="{9C53AC9A-436A-C048-AF41-591815DAA10B}"/>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2" name="TextBox 38">
              <a:extLst>
                <a:ext uri="{FF2B5EF4-FFF2-40B4-BE49-F238E27FC236}">
                  <a16:creationId xmlns:a16="http://schemas.microsoft.com/office/drawing/2014/main" id="{11BA3E7E-54F5-7245-819A-3F612B971503}"/>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33" name="TextBox 39">
              <a:extLst>
                <a:ext uri="{FF2B5EF4-FFF2-40B4-BE49-F238E27FC236}">
                  <a16:creationId xmlns:a16="http://schemas.microsoft.com/office/drawing/2014/main" id="{18D90B14-B841-4247-A2B9-8FC55526A937}"/>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34" name="TextBox 40">
              <a:extLst>
                <a:ext uri="{FF2B5EF4-FFF2-40B4-BE49-F238E27FC236}">
                  <a16:creationId xmlns:a16="http://schemas.microsoft.com/office/drawing/2014/main" id="{74F0F720-3C22-0540-A6DD-2C7FEBBA2C1A}"/>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35" name="Text Box 9">
              <a:extLst>
                <a:ext uri="{FF2B5EF4-FFF2-40B4-BE49-F238E27FC236}">
                  <a16:creationId xmlns:a16="http://schemas.microsoft.com/office/drawing/2014/main" id="{3006592F-6A37-1843-886D-1EFCB34DC894}"/>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82" name="Line 40">
            <a:extLst>
              <a:ext uri="{FF2B5EF4-FFF2-40B4-BE49-F238E27FC236}">
                <a16:creationId xmlns:a16="http://schemas.microsoft.com/office/drawing/2014/main" id="{12F6564B-9905-C34C-8A5B-AAB2DCBFACD0}"/>
              </a:ext>
            </a:extLst>
          </p:cNvPr>
          <p:cNvSpPr>
            <a:spLocks noChangeShapeType="1"/>
          </p:cNvSpPr>
          <p:nvPr/>
        </p:nvSpPr>
        <p:spPr bwMode="auto">
          <a:xfrm>
            <a:off x="4366933" y="3946525"/>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6" name="Rectangle 41">
            <a:extLst>
              <a:ext uri="{FF2B5EF4-FFF2-40B4-BE49-F238E27FC236}">
                <a16:creationId xmlns:a16="http://schemas.microsoft.com/office/drawing/2014/main" id="{E294B2D1-E297-1747-8E2E-6D71E4162A4A}"/>
              </a:ext>
            </a:extLst>
          </p:cNvPr>
          <p:cNvSpPr>
            <a:spLocks noChangeArrowheads="1"/>
          </p:cNvSpPr>
          <p:nvPr/>
        </p:nvSpPr>
        <p:spPr bwMode="auto">
          <a:xfrm>
            <a:off x="1407459" y="4770209"/>
            <a:ext cx="3210879" cy="677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2-byte Tag Protocol Identifier</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(value: 81-00) </a:t>
            </a:r>
          </a:p>
        </p:txBody>
      </p:sp>
      <p:sp>
        <p:nvSpPr>
          <p:cNvPr id="187" name="Rectangle 42">
            <a:extLst>
              <a:ext uri="{FF2B5EF4-FFF2-40B4-BE49-F238E27FC236}">
                <a16:creationId xmlns:a16="http://schemas.microsoft.com/office/drawing/2014/main" id="{4FDDD519-8245-B24C-A434-B129D749866C}"/>
              </a:ext>
            </a:extLst>
          </p:cNvPr>
          <p:cNvSpPr>
            <a:spLocks noChangeArrowheads="1"/>
          </p:cNvSpPr>
          <p:nvPr/>
        </p:nvSpPr>
        <p:spPr bwMode="auto">
          <a:xfrm>
            <a:off x="4702268" y="5148138"/>
            <a:ext cx="7489731"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Tag Control Information </a:t>
            </a:r>
          </a:p>
          <a:p>
            <a:pPr lvl="0" fontAlgn="base">
              <a:spcBef>
                <a:spcPct val="0"/>
              </a:spcBef>
              <a:spcAft>
                <a:spcPct val="0"/>
              </a:spcAf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(12 bit VLAN ID field, 3 bit priority field like IP TOS</a:t>
            </a:r>
            <a:r>
              <a:rPr lang="en-US" altLang="ko-KR" dirty="0">
                <a:solidFill>
                  <a:srgbClr val="000000"/>
                </a:solidFill>
                <a:ea typeface="Gulim" charset="0"/>
                <a:cs typeface="Gulim" charset="0"/>
              </a:rPr>
              <a:t>, 1 bit drop eligible indicator</a:t>
            </a: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a:t>
            </a:r>
            <a:r>
              <a:rPr kumimoji="0" lang="en-US" altLang="ko-KR" sz="24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a:t>
            </a:r>
          </a:p>
        </p:txBody>
      </p:sp>
      <p:sp>
        <p:nvSpPr>
          <p:cNvPr id="189" name="Line 44">
            <a:extLst>
              <a:ext uri="{FF2B5EF4-FFF2-40B4-BE49-F238E27FC236}">
                <a16:creationId xmlns:a16="http://schemas.microsoft.com/office/drawing/2014/main" id="{CA2F6B01-A8AB-9E42-9EB2-7E134E2ACCF1}"/>
              </a:ext>
            </a:extLst>
          </p:cNvPr>
          <p:cNvSpPr>
            <a:spLocks noChangeShapeType="1"/>
          </p:cNvSpPr>
          <p:nvPr/>
        </p:nvSpPr>
        <p:spPr bwMode="auto">
          <a:xfrm>
            <a:off x="8942855" y="4032157"/>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1" name="Rectangle 48">
            <a:extLst>
              <a:ext uri="{FF2B5EF4-FFF2-40B4-BE49-F238E27FC236}">
                <a16:creationId xmlns:a16="http://schemas.microsoft.com/office/drawing/2014/main" id="{6994D61A-2E6F-3C4C-8024-C641BA659084}"/>
              </a:ext>
            </a:extLst>
          </p:cNvPr>
          <p:cNvSpPr>
            <a:spLocks noChangeArrowheads="1"/>
          </p:cNvSpPr>
          <p:nvPr/>
        </p:nvSpPr>
        <p:spPr bwMode="auto">
          <a:xfrm>
            <a:off x="8485655" y="4887819"/>
            <a:ext cx="1238250" cy="48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Recomputed </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CRC</a:t>
            </a:r>
            <a:r>
              <a:rPr kumimoji="0" lang="en-US" altLang="ko-KR" sz="1800" b="0" i="0" u="none" strike="noStrike" kern="1200" cap="none" spc="0" normalizeH="0" baseline="0" noProof="0" dirty="0">
                <a:ln>
                  <a:noFill/>
                </a:ln>
                <a:solidFill>
                  <a:srgbClr val="000000"/>
                </a:solidFill>
                <a:effectLst/>
                <a:uLnTx/>
                <a:uFillTx/>
                <a:latin typeface="Arial" charset="0"/>
                <a:ea typeface="Gulim" charset="0"/>
                <a:cs typeface="Gulim" charset="0"/>
              </a:rPr>
              <a:t> </a:t>
            </a:r>
          </a:p>
        </p:txBody>
      </p:sp>
      <p:grpSp>
        <p:nvGrpSpPr>
          <p:cNvPr id="9" name="Group 8">
            <a:extLst>
              <a:ext uri="{FF2B5EF4-FFF2-40B4-BE49-F238E27FC236}">
                <a16:creationId xmlns:a16="http://schemas.microsoft.com/office/drawing/2014/main" id="{7699AA00-69FB-8C4B-B9D8-1454D9BA6EAA}"/>
              </a:ext>
            </a:extLst>
          </p:cNvPr>
          <p:cNvGrpSpPr/>
          <p:nvPr/>
        </p:nvGrpSpPr>
        <p:grpSpPr>
          <a:xfrm>
            <a:off x="974727" y="2418509"/>
            <a:ext cx="10895172" cy="1664180"/>
            <a:chOff x="974727" y="2418509"/>
            <a:chExt cx="10895172" cy="1664180"/>
          </a:xfrm>
        </p:grpSpPr>
        <p:sp>
          <p:nvSpPr>
            <p:cNvPr id="166" name="Line 36">
              <a:extLst>
                <a:ext uri="{FF2B5EF4-FFF2-40B4-BE49-F238E27FC236}">
                  <a16:creationId xmlns:a16="http://schemas.microsoft.com/office/drawing/2014/main" id="{87594C58-F1ED-E148-BCCA-74CE2EEF3F36}"/>
                </a:ext>
              </a:extLst>
            </p:cNvPr>
            <p:cNvSpPr>
              <a:spLocks noChangeShapeType="1"/>
            </p:cNvSpPr>
            <p:nvPr/>
          </p:nvSpPr>
          <p:spPr bwMode="auto">
            <a:xfrm>
              <a:off x="4089588" y="2418509"/>
              <a:ext cx="979954" cy="956702"/>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Line 37">
              <a:extLst>
                <a:ext uri="{FF2B5EF4-FFF2-40B4-BE49-F238E27FC236}">
                  <a16:creationId xmlns:a16="http://schemas.microsoft.com/office/drawing/2014/main" id="{EFFFBEDE-4066-F34F-AA6E-E86BFDB68855}"/>
                </a:ext>
              </a:extLst>
            </p:cNvPr>
            <p:cNvSpPr>
              <a:spLocks noChangeShapeType="1"/>
            </p:cNvSpPr>
            <p:nvPr/>
          </p:nvSpPr>
          <p:spPr bwMode="auto">
            <a:xfrm>
              <a:off x="8803063" y="2441481"/>
              <a:ext cx="905714" cy="94717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3" name="Text Box 29">
              <a:extLst>
                <a:ext uri="{FF2B5EF4-FFF2-40B4-BE49-F238E27FC236}">
                  <a16:creationId xmlns:a16="http://schemas.microsoft.com/office/drawing/2014/main" id="{4981A6AC-846C-C94C-8F75-3D52D146D321}"/>
                </a:ext>
              </a:extLst>
            </p:cNvPr>
            <p:cNvSpPr txBox="1">
              <a:spLocks noChangeArrowheads="1"/>
            </p:cNvSpPr>
            <p:nvPr/>
          </p:nvSpPr>
          <p:spPr bwMode="auto">
            <a:xfrm>
              <a:off x="9968288" y="3478025"/>
              <a:ext cx="190161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802.1Q frame</a:t>
              </a:r>
            </a:p>
          </p:txBody>
        </p:sp>
        <p:sp>
          <p:nvSpPr>
            <p:cNvPr id="237" name="Line 10">
              <a:extLst>
                <a:ext uri="{FF2B5EF4-FFF2-40B4-BE49-F238E27FC236}">
                  <a16:creationId xmlns:a16="http://schemas.microsoft.com/office/drawing/2014/main" id="{30F90D85-C5B8-E846-A9E7-5BD55C252DCA}"/>
                </a:ext>
              </a:extLst>
            </p:cNvPr>
            <p:cNvSpPr>
              <a:spLocks noChangeShapeType="1"/>
            </p:cNvSpPr>
            <p:nvPr/>
          </p:nvSpPr>
          <p:spPr bwMode="auto">
            <a:xfrm>
              <a:off x="5272715" y="3308495"/>
              <a:ext cx="0" cy="22763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Rectangle 1">
              <a:extLst>
                <a:ext uri="{FF2B5EF4-FFF2-40B4-BE49-F238E27FC236}">
                  <a16:creationId xmlns:a16="http://schemas.microsoft.com/office/drawing/2014/main" id="{CDC56025-C3C8-3144-8431-3ECCF270627B}"/>
                </a:ext>
              </a:extLst>
            </p:cNvPr>
            <p:cNvSpPr>
              <a:spLocks noChangeArrowheads="1"/>
            </p:cNvSpPr>
            <p:nvPr/>
          </p:nvSpPr>
          <p:spPr bwMode="auto">
            <a:xfrm>
              <a:off x="1020060" y="3389722"/>
              <a:ext cx="8796294" cy="609373"/>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9" name="Straight Connector 3">
              <a:extLst>
                <a:ext uri="{FF2B5EF4-FFF2-40B4-BE49-F238E27FC236}">
                  <a16:creationId xmlns:a16="http://schemas.microsoft.com/office/drawing/2014/main" id="{764958CB-85C4-4D40-8B70-78F74524FC03}"/>
                </a:ext>
              </a:extLst>
            </p:cNvPr>
            <p:cNvCxnSpPr>
              <a:cxnSpLocks noChangeShapeType="1"/>
            </p:cNvCxnSpPr>
            <p:nvPr/>
          </p:nvCxnSpPr>
          <p:spPr bwMode="auto">
            <a:xfrm>
              <a:off x="2263192" y="3378763"/>
              <a:ext cx="0" cy="61218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0" name="Straight Connector 32">
              <a:extLst>
                <a:ext uri="{FF2B5EF4-FFF2-40B4-BE49-F238E27FC236}">
                  <a16:creationId xmlns:a16="http://schemas.microsoft.com/office/drawing/2014/main" id="{FF4AE762-9C5F-BC44-B002-47DCB50AED73}"/>
                </a:ext>
              </a:extLst>
            </p:cNvPr>
            <p:cNvCxnSpPr>
              <a:cxnSpLocks noChangeShapeType="1"/>
            </p:cNvCxnSpPr>
            <p:nvPr/>
          </p:nvCxnSpPr>
          <p:spPr bwMode="auto">
            <a:xfrm>
              <a:off x="3176434" y="3382291"/>
              <a:ext cx="0" cy="64923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1" name="Straight Connector 33">
              <a:extLst>
                <a:ext uri="{FF2B5EF4-FFF2-40B4-BE49-F238E27FC236}">
                  <a16:creationId xmlns:a16="http://schemas.microsoft.com/office/drawing/2014/main" id="{6EDAE1EA-083B-CB47-99FA-23861C82B94D}"/>
                </a:ext>
              </a:extLst>
            </p:cNvPr>
            <p:cNvCxnSpPr>
              <a:cxnSpLocks noChangeShapeType="1"/>
            </p:cNvCxnSpPr>
            <p:nvPr/>
          </p:nvCxnSpPr>
          <p:spPr bwMode="auto">
            <a:xfrm>
              <a:off x="5096217" y="3387584"/>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2" name="Straight Connector 34">
              <a:extLst>
                <a:ext uri="{FF2B5EF4-FFF2-40B4-BE49-F238E27FC236}">
                  <a16:creationId xmlns:a16="http://schemas.microsoft.com/office/drawing/2014/main" id="{86963B64-AF82-944E-AB57-8BF7FAA160A0}"/>
                </a:ext>
              </a:extLst>
            </p:cNvPr>
            <p:cNvCxnSpPr>
              <a:cxnSpLocks noChangeShapeType="1"/>
            </p:cNvCxnSpPr>
            <p:nvPr/>
          </p:nvCxnSpPr>
          <p:spPr bwMode="auto">
            <a:xfrm>
              <a:off x="5413866" y="3382291"/>
              <a:ext cx="0" cy="64570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3" name="Straight Connector 35">
              <a:extLst>
                <a:ext uri="{FF2B5EF4-FFF2-40B4-BE49-F238E27FC236}">
                  <a16:creationId xmlns:a16="http://schemas.microsoft.com/office/drawing/2014/main" id="{E9CD8FE5-0690-0143-924A-0537DE301C2F}"/>
                </a:ext>
              </a:extLst>
            </p:cNvPr>
            <p:cNvCxnSpPr>
              <a:cxnSpLocks noChangeShapeType="1"/>
            </p:cNvCxnSpPr>
            <p:nvPr/>
          </p:nvCxnSpPr>
          <p:spPr bwMode="auto">
            <a:xfrm>
              <a:off x="7873664" y="3389347"/>
              <a:ext cx="0" cy="69334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44" name="TextBox 5">
              <a:extLst>
                <a:ext uri="{FF2B5EF4-FFF2-40B4-BE49-F238E27FC236}">
                  <a16:creationId xmlns:a16="http://schemas.microsoft.com/office/drawing/2014/main" id="{62721451-260B-5B42-B446-4A08A5449E8A}"/>
                </a:ext>
              </a:extLst>
            </p:cNvPr>
            <p:cNvSpPr txBox="1">
              <a:spLocks noChangeArrowheads="1"/>
            </p:cNvSpPr>
            <p:nvPr/>
          </p:nvSpPr>
          <p:spPr bwMode="auto">
            <a:xfrm>
              <a:off x="2208664" y="3504009"/>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5" name="TextBox 37">
              <a:extLst>
                <a:ext uri="{FF2B5EF4-FFF2-40B4-BE49-F238E27FC236}">
                  <a16:creationId xmlns:a16="http://schemas.microsoft.com/office/drawing/2014/main" id="{3D0AD47F-C570-7447-8C6E-17BFA75B362F}"/>
                </a:ext>
              </a:extLst>
            </p:cNvPr>
            <p:cNvSpPr txBox="1">
              <a:spLocks noChangeArrowheads="1"/>
            </p:cNvSpPr>
            <p:nvPr/>
          </p:nvSpPr>
          <p:spPr bwMode="auto">
            <a:xfrm>
              <a:off x="3115423" y="3508238"/>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6" name="TextBox 38">
              <a:extLst>
                <a:ext uri="{FF2B5EF4-FFF2-40B4-BE49-F238E27FC236}">
                  <a16:creationId xmlns:a16="http://schemas.microsoft.com/office/drawing/2014/main" id="{7CDA1998-E9C5-B148-8045-9A713C300792}"/>
                </a:ext>
              </a:extLst>
            </p:cNvPr>
            <p:cNvSpPr txBox="1">
              <a:spLocks noChangeArrowheads="1"/>
            </p:cNvSpPr>
            <p:nvPr/>
          </p:nvSpPr>
          <p:spPr bwMode="auto">
            <a:xfrm>
              <a:off x="5771342" y="3584708"/>
              <a:ext cx="1722641"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47" name="TextBox 39">
              <a:extLst>
                <a:ext uri="{FF2B5EF4-FFF2-40B4-BE49-F238E27FC236}">
                  <a16:creationId xmlns:a16="http://schemas.microsoft.com/office/drawing/2014/main" id="{B8ABE0A2-CE51-F940-9862-68F41351FF7B}"/>
                </a:ext>
              </a:extLst>
            </p:cNvPr>
            <p:cNvSpPr txBox="1">
              <a:spLocks noChangeArrowheads="1"/>
            </p:cNvSpPr>
            <p:nvPr/>
          </p:nvSpPr>
          <p:spPr bwMode="auto">
            <a:xfrm>
              <a:off x="8236896" y="3566359"/>
              <a:ext cx="1070013"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48" name="TextBox 40">
              <a:extLst>
                <a:ext uri="{FF2B5EF4-FFF2-40B4-BE49-F238E27FC236}">
                  <a16:creationId xmlns:a16="http://schemas.microsoft.com/office/drawing/2014/main" id="{CDFE46FD-3720-754A-A23C-C253EC3204EE}"/>
                </a:ext>
              </a:extLst>
            </p:cNvPr>
            <p:cNvSpPr txBox="1">
              <a:spLocks noChangeArrowheads="1"/>
            </p:cNvSpPr>
            <p:nvPr/>
          </p:nvSpPr>
          <p:spPr bwMode="auto">
            <a:xfrm>
              <a:off x="974727" y="3607454"/>
              <a:ext cx="1338345"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49" name="Text Box 9">
              <a:extLst>
                <a:ext uri="{FF2B5EF4-FFF2-40B4-BE49-F238E27FC236}">
                  <a16:creationId xmlns:a16="http://schemas.microsoft.com/office/drawing/2014/main" id="{DCF83EB4-2232-D345-A1F3-6C8A3CB5CE20}"/>
                </a:ext>
              </a:extLst>
            </p:cNvPr>
            <p:cNvSpPr txBox="1">
              <a:spLocks noChangeArrowheads="1"/>
            </p:cNvSpPr>
            <p:nvPr/>
          </p:nvSpPr>
          <p:spPr bwMode="auto">
            <a:xfrm>
              <a:off x="4960768" y="2978284"/>
              <a:ext cx="963318" cy="325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cxnSp>
          <p:nvCxnSpPr>
            <p:cNvPr id="250" name="Straight Connector 33">
              <a:extLst>
                <a:ext uri="{FF2B5EF4-FFF2-40B4-BE49-F238E27FC236}">
                  <a16:creationId xmlns:a16="http://schemas.microsoft.com/office/drawing/2014/main" id="{3EEE3482-CDF4-DE40-84C8-2E05C8BFC7E7}"/>
                </a:ext>
              </a:extLst>
            </p:cNvPr>
            <p:cNvCxnSpPr>
              <a:cxnSpLocks noChangeShapeType="1"/>
            </p:cNvCxnSpPr>
            <p:nvPr/>
          </p:nvCxnSpPr>
          <p:spPr bwMode="auto">
            <a:xfrm>
              <a:off x="4092170" y="3405513"/>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51" name="Straight Connector 33">
              <a:extLst>
                <a:ext uri="{FF2B5EF4-FFF2-40B4-BE49-F238E27FC236}">
                  <a16:creationId xmlns:a16="http://schemas.microsoft.com/office/drawing/2014/main" id="{C3ABE881-0CBB-EB49-A630-BF0139917E4C}"/>
                </a:ext>
              </a:extLst>
            </p:cNvPr>
            <p:cNvCxnSpPr>
              <a:cxnSpLocks noChangeShapeType="1"/>
            </p:cNvCxnSpPr>
            <p:nvPr/>
          </p:nvCxnSpPr>
          <p:spPr bwMode="auto">
            <a:xfrm>
              <a:off x="4594194" y="3383101"/>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52" name="Line 36">
              <a:extLst>
                <a:ext uri="{FF2B5EF4-FFF2-40B4-BE49-F238E27FC236}">
                  <a16:creationId xmlns:a16="http://schemas.microsoft.com/office/drawing/2014/main" id="{B875FAF9-1532-C14B-8D2A-571C5529C2DD}"/>
                </a:ext>
              </a:extLst>
            </p:cNvPr>
            <p:cNvSpPr>
              <a:spLocks noChangeShapeType="1"/>
            </p:cNvSpPr>
            <p:nvPr/>
          </p:nvSpPr>
          <p:spPr bwMode="auto">
            <a:xfrm flipH="1">
              <a:off x="1035424" y="2436437"/>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3" name="Line 36">
              <a:extLst>
                <a:ext uri="{FF2B5EF4-FFF2-40B4-BE49-F238E27FC236}">
                  <a16:creationId xmlns:a16="http://schemas.microsoft.com/office/drawing/2014/main" id="{8378302D-C70D-6949-ABC1-317AA474B9F6}"/>
                </a:ext>
              </a:extLst>
            </p:cNvPr>
            <p:cNvSpPr>
              <a:spLocks noChangeShapeType="1"/>
            </p:cNvSpPr>
            <p:nvPr/>
          </p:nvSpPr>
          <p:spPr bwMode="auto">
            <a:xfrm flipH="1">
              <a:off x="4065495" y="2440920"/>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6" name="Straight Connector 5">
            <a:extLst>
              <a:ext uri="{FF2B5EF4-FFF2-40B4-BE49-F238E27FC236}">
                <a16:creationId xmlns:a16="http://schemas.microsoft.com/office/drawing/2014/main" id="{10856316-3977-AE43-89A4-247038665FF9}"/>
              </a:ext>
            </a:extLst>
          </p:cNvPr>
          <p:cNvCxnSpPr>
            <a:cxnSpLocks/>
          </p:cNvCxnSpPr>
          <p:nvPr/>
        </p:nvCxnSpPr>
        <p:spPr>
          <a:xfrm>
            <a:off x="4827494" y="4034118"/>
            <a:ext cx="0" cy="11564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4A4005C6-D998-EF4E-BB11-9F85F385687A}"/>
              </a:ext>
            </a:extLst>
          </p:cNvPr>
          <p:cNvSpPr/>
          <p:nvPr/>
        </p:nvSpPr>
        <p:spPr>
          <a:xfrm>
            <a:off x="4101353" y="3334872"/>
            <a:ext cx="1008529"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32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82"/>
                                        </p:tgtEl>
                                        <p:attrNameLst>
                                          <p:attrName>style.visibility</p:attrName>
                                        </p:attrNameLst>
                                      </p:cBhvr>
                                      <p:to>
                                        <p:strVal val="visible"/>
                                      </p:to>
                                    </p:set>
                                    <p:animEffect transition="in" filter="dissolve">
                                      <p:cBhvr>
                                        <p:cTn id="15" dur="500"/>
                                        <p:tgtEl>
                                          <p:spTgt spid="18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dissolve">
                                      <p:cBhvr>
                                        <p:cTn id="18" dur="500"/>
                                        <p:tgtEl>
                                          <p:spTgt spid="18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87"/>
                                        </p:tgtEl>
                                        <p:attrNameLst>
                                          <p:attrName>style.visibility</p:attrName>
                                        </p:attrNameLst>
                                      </p:cBhvr>
                                      <p:to>
                                        <p:strVal val="visible"/>
                                      </p:to>
                                    </p:set>
                                    <p:animEffect transition="in" filter="dissolve">
                                      <p:cBhvr>
                                        <p:cTn id="21" dur="500"/>
                                        <p:tgtEl>
                                          <p:spTgt spid="18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89"/>
                                        </p:tgtEl>
                                        <p:attrNameLst>
                                          <p:attrName>style.visibility</p:attrName>
                                        </p:attrNameLst>
                                      </p:cBhvr>
                                      <p:to>
                                        <p:strVal val="visible"/>
                                      </p:to>
                                    </p:set>
                                    <p:animEffect transition="in" filter="dissolve">
                                      <p:cBhvr>
                                        <p:cTn id="24" dur="500"/>
                                        <p:tgtEl>
                                          <p:spTgt spid="189"/>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Effect transition="in" filter="dissolve">
                                      <p:cBhvr>
                                        <p:cTn id="27" dur="500"/>
                                        <p:tgtEl>
                                          <p:spTgt spid="191"/>
                                        </p:tgtEl>
                                      </p:cBhvr>
                                    </p:animEffec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186" grpId="0"/>
      <p:bldP spid="187" grpId="0"/>
      <p:bldP spid="189" grpId="0" animBg="1"/>
      <p:bldP spid="191" grpId="0"/>
      <p:bldP spid="1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048916" y="400001"/>
            <a:ext cx="10515600" cy="894622"/>
          </a:xfrm>
        </p:spPr>
        <p:txBody>
          <a:bodyPr>
            <a:normAutofit/>
          </a:bodyPr>
          <a:lstStyle/>
          <a:p>
            <a:r>
              <a:rPr lang="en-US" altLang="en-US" sz="5400" dirty="0">
                <a:cs typeface="Calibri" panose="020F0502020204030204" pitchFamily="34" charset="0"/>
              </a:rPr>
              <a:t>Link layer: context</a:t>
            </a:r>
            <a:endParaRPr lang="en-US" sz="5400" dirty="0"/>
          </a:p>
        </p:txBody>
      </p:sp>
      <p:sp>
        <p:nvSpPr>
          <p:cNvPr id="554" name="Rectangle 3">
            <a:extLst>
              <a:ext uri="{FF2B5EF4-FFF2-40B4-BE49-F238E27FC236}">
                <a16:creationId xmlns:a16="http://schemas.microsoft.com/office/drawing/2014/main" id="{25FAF4B3-8F28-4941-BA8B-94D99D525D15}"/>
              </a:ext>
            </a:extLst>
          </p:cNvPr>
          <p:cNvSpPr txBox="1">
            <a:spLocks noChangeArrowheads="1"/>
          </p:cNvSpPr>
          <p:nvPr/>
        </p:nvSpPr>
        <p:spPr>
          <a:xfrm>
            <a:off x="959572" y="1533958"/>
            <a:ext cx="5291937" cy="486684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datagram transferred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different link protocols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over different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WiFi on first link, Ethernet on next link</a:t>
            </a:r>
          </a:p>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link protocol provides different services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may or may not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 reliable data transfer over link</a:t>
            </a:r>
          </a:p>
        </p:txBody>
      </p:sp>
      <p:grpSp>
        <p:nvGrpSpPr>
          <p:cNvPr id="1003" name="Group 1002">
            <a:extLst>
              <a:ext uri="{FF2B5EF4-FFF2-40B4-BE49-F238E27FC236}">
                <a16:creationId xmlns:a16="http://schemas.microsoft.com/office/drawing/2014/main" id="{4A5B4D32-877B-75C3-657C-781123EA348C}"/>
              </a:ext>
            </a:extLst>
          </p:cNvPr>
          <p:cNvGrpSpPr/>
          <p:nvPr/>
        </p:nvGrpSpPr>
        <p:grpSpPr>
          <a:xfrm>
            <a:off x="6792968" y="1533958"/>
            <a:ext cx="6086967" cy="3109070"/>
            <a:chOff x="7205350" y="2695013"/>
            <a:chExt cx="3345270" cy="1708680"/>
          </a:xfrm>
        </p:grpSpPr>
        <p:sp>
          <p:nvSpPr>
            <p:cNvPr id="7" name="Freeform 6">
              <a:extLst>
                <a:ext uri="{FF2B5EF4-FFF2-40B4-BE49-F238E27FC236}">
                  <a16:creationId xmlns:a16="http://schemas.microsoft.com/office/drawing/2014/main" id="{B8226F4C-C650-54E2-C6F5-E2FF942AD40D}"/>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 name="Group 418">
              <a:extLst>
                <a:ext uri="{FF2B5EF4-FFF2-40B4-BE49-F238E27FC236}">
                  <a16:creationId xmlns:a16="http://schemas.microsoft.com/office/drawing/2014/main" id="{AAFFA11B-2850-0767-AA2C-E5D4BBB5970C}"/>
                </a:ext>
              </a:extLst>
            </p:cNvPr>
            <p:cNvGrpSpPr>
              <a:grpSpLocks/>
            </p:cNvGrpSpPr>
            <p:nvPr/>
          </p:nvGrpSpPr>
          <p:grpSpPr bwMode="auto">
            <a:xfrm>
              <a:off x="7205350" y="3289251"/>
              <a:ext cx="1458912" cy="933450"/>
              <a:chOff x="2889" y="1631"/>
              <a:chExt cx="980" cy="743"/>
            </a:xfrm>
          </p:grpSpPr>
          <p:sp>
            <p:nvSpPr>
              <p:cNvPr id="10" name="Rectangle 419">
                <a:extLst>
                  <a:ext uri="{FF2B5EF4-FFF2-40B4-BE49-F238E27FC236}">
                    <a16:creationId xmlns:a16="http://schemas.microsoft.com/office/drawing/2014/main" id="{2B710F5A-12B9-FA95-F933-DECE114A1A4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AutoShape 420">
                <a:extLst>
                  <a:ext uri="{FF2B5EF4-FFF2-40B4-BE49-F238E27FC236}">
                    <a16:creationId xmlns:a16="http://schemas.microsoft.com/office/drawing/2014/main" id="{07406B59-928A-C330-A2A0-3924FC80A9A8}"/>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6" name="Rectangle 35">
              <a:extLst>
                <a:ext uri="{FF2B5EF4-FFF2-40B4-BE49-F238E27FC236}">
                  <a16:creationId xmlns:a16="http://schemas.microsoft.com/office/drawing/2014/main" id="{E0C6D08A-A730-9324-4DDE-BB11027725A8}"/>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3" name="Straight Connector 42">
              <a:extLst>
                <a:ext uri="{FF2B5EF4-FFF2-40B4-BE49-F238E27FC236}">
                  <a16:creationId xmlns:a16="http://schemas.microsoft.com/office/drawing/2014/main" id="{FC2A6C37-6694-6906-1626-55634060B821}"/>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DCE83D2-68AD-735F-095F-BB2F497105A7}"/>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AB95CA32-9958-F0B5-287E-BB63D56A0D80}"/>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AEE45B5-AEBE-FC2E-E890-22D31F7A74A5}"/>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613B1C8-EA6E-611D-C39E-7FE4A375BC50}"/>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59" name="Line 443">
              <a:extLst>
                <a:ext uri="{FF2B5EF4-FFF2-40B4-BE49-F238E27FC236}">
                  <a16:creationId xmlns:a16="http://schemas.microsoft.com/office/drawing/2014/main" id="{2BA062C2-AFCD-1ADC-F00D-9F57477BA9DE}"/>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49">
              <a:extLst>
                <a:ext uri="{FF2B5EF4-FFF2-40B4-BE49-F238E27FC236}">
                  <a16:creationId xmlns:a16="http://schemas.microsoft.com/office/drawing/2014/main" id="{C477F6A8-E1BA-906B-E794-43A6843D304D}"/>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0" name="Line 424">
              <a:extLst>
                <a:ext uri="{FF2B5EF4-FFF2-40B4-BE49-F238E27FC236}">
                  <a16:creationId xmlns:a16="http://schemas.microsoft.com/office/drawing/2014/main" id="{050BA66D-CAED-B868-3354-3AE9315E5F39}"/>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1" name="Picture 778" descr="antenna_radiation_stylized">
              <a:extLst>
                <a:ext uri="{FF2B5EF4-FFF2-40B4-BE49-F238E27FC236}">
                  <a16:creationId xmlns:a16="http://schemas.microsoft.com/office/drawing/2014/main" id="{46369473-82AE-C38E-8A69-CE33B9545DC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777" descr="access_point_stylized_small">
              <a:extLst>
                <a:ext uri="{FF2B5EF4-FFF2-40B4-BE49-F238E27FC236}">
                  <a16:creationId xmlns:a16="http://schemas.microsoft.com/office/drawing/2014/main" id="{A9F8BC5E-C63A-D6FB-2F90-5447ECE734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02" name="Group 601">
              <a:extLst>
                <a:ext uri="{FF2B5EF4-FFF2-40B4-BE49-F238E27FC236}">
                  <a16:creationId xmlns:a16="http://schemas.microsoft.com/office/drawing/2014/main" id="{6851E490-F58D-C7CC-25C4-F92864C0C416}"/>
                </a:ext>
              </a:extLst>
            </p:cNvPr>
            <p:cNvGrpSpPr/>
            <p:nvPr/>
          </p:nvGrpSpPr>
          <p:grpSpPr>
            <a:xfrm>
              <a:off x="9497138" y="3394032"/>
              <a:ext cx="367224" cy="240304"/>
              <a:chOff x="7493876" y="2774731"/>
              <a:chExt cx="1481958" cy="894622"/>
            </a:xfrm>
          </p:grpSpPr>
          <p:sp>
            <p:nvSpPr>
              <p:cNvPr id="603" name="Freeform 602">
                <a:extLst>
                  <a:ext uri="{FF2B5EF4-FFF2-40B4-BE49-F238E27FC236}">
                    <a16:creationId xmlns:a16="http://schemas.microsoft.com/office/drawing/2014/main" id="{7EEBFFBE-4E92-7D3C-2969-D41E9CA3159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4" name="Oval 603">
                <a:extLst>
                  <a:ext uri="{FF2B5EF4-FFF2-40B4-BE49-F238E27FC236}">
                    <a16:creationId xmlns:a16="http://schemas.microsoft.com/office/drawing/2014/main" id="{8E989183-681A-B2F7-C673-4786F93DA1B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5" name="Group 604">
                <a:extLst>
                  <a:ext uri="{FF2B5EF4-FFF2-40B4-BE49-F238E27FC236}">
                    <a16:creationId xmlns:a16="http://schemas.microsoft.com/office/drawing/2014/main" id="{A40325E5-842D-5DD1-312A-738BA1FBCF5E}"/>
                  </a:ext>
                </a:extLst>
              </p:cNvPr>
              <p:cNvGrpSpPr/>
              <p:nvPr/>
            </p:nvGrpSpPr>
            <p:grpSpPr>
              <a:xfrm>
                <a:off x="7713663" y="2848339"/>
                <a:ext cx="1042107" cy="425543"/>
                <a:chOff x="7786941" y="2884917"/>
                <a:chExt cx="897649" cy="353919"/>
              </a:xfrm>
            </p:grpSpPr>
            <p:sp>
              <p:nvSpPr>
                <p:cNvPr id="606" name="Freeform 605">
                  <a:extLst>
                    <a:ext uri="{FF2B5EF4-FFF2-40B4-BE49-F238E27FC236}">
                      <a16:creationId xmlns:a16="http://schemas.microsoft.com/office/drawing/2014/main" id="{D175117C-6E1B-284E-5142-4A5F0DFAB6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CC548496-6CE7-9575-9BEF-D9458587B1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4FCAD91D-9519-D51A-18CD-48975E7BE6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Freeform 608">
                  <a:extLst>
                    <a:ext uri="{FF2B5EF4-FFF2-40B4-BE49-F238E27FC236}">
                      <a16:creationId xmlns:a16="http://schemas.microsoft.com/office/drawing/2014/main" id="{A441F31A-9C1C-77A6-D7E6-DB7E3D60653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56" name="Group 655">
              <a:extLst>
                <a:ext uri="{FF2B5EF4-FFF2-40B4-BE49-F238E27FC236}">
                  <a16:creationId xmlns:a16="http://schemas.microsoft.com/office/drawing/2014/main" id="{94235CB9-AE94-D235-01D3-4BF0F12D3BBA}"/>
                </a:ext>
              </a:extLst>
            </p:cNvPr>
            <p:cNvGrpSpPr/>
            <p:nvPr/>
          </p:nvGrpSpPr>
          <p:grpSpPr>
            <a:xfrm>
              <a:off x="7493518" y="3325424"/>
              <a:ext cx="857739" cy="583764"/>
              <a:chOff x="7487144" y="3296104"/>
              <a:chExt cx="857739" cy="583764"/>
            </a:xfrm>
          </p:grpSpPr>
          <p:grpSp>
            <p:nvGrpSpPr>
              <p:cNvPr id="657" name="Group 656">
                <a:extLst>
                  <a:ext uri="{FF2B5EF4-FFF2-40B4-BE49-F238E27FC236}">
                    <a16:creationId xmlns:a16="http://schemas.microsoft.com/office/drawing/2014/main" id="{9AF95F14-4D06-075F-8B41-99854900B4EC}"/>
                  </a:ext>
                </a:extLst>
              </p:cNvPr>
              <p:cNvGrpSpPr/>
              <p:nvPr/>
            </p:nvGrpSpPr>
            <p:grpSpPr>
              <a:xfrm>
                <a:off x="7487144" y="3389820"/>
                <a:ext cx="350807" cy="305517"/>
                <a:chOff x="7487144" y="3389820"/>
                <a:chExt cx="350807" cy="305517"/>
              </a:xfrm>
            </p:grpSpPr>
            <p:pic>
              <p:nvPicPr>
                <p:cNvPr id="664" name="Picture 1115" descr="antenna_stylized">
                  <a:extLst>
                    <a:ext uri="{FF2B5EF4-FFF2-40B4-BE49-F238E27FC236}">
                      <a16:creationId xmlns:a16="http://schemas.microsoft.com/office/drawing/2014/main" id="{2E0674AF-437F-4410-8C8A-285E2A2D18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 name="Picture 1116" descr="laptop_keyboard">
                  <a:extLst>
                    <a:ext uri="{FF2B5EF4-FFF2-40B4-BE49-F238E27FC236}">
                      <a16:creationId xmlns:a16="http://schemas.microsoft.com/office/drawing/2014/main" id="{85AA8B4A-E17F-2C9D-EAAA-AC33A7008D0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6" name="Freeform 1117">
                  <a:extLst>
                    <a:ext uri="{FF2B5EF4-FFF2-40B4-BE49-F238E27FC236}">
                      <a16:creationId xmlns:a16="http://schemas.microsoft.com/office/drawing/2014/main" id="{5340431B-200B-9469-FB2A-6D5B0C766E9F}"/>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7" name="Picture 1118" descr="screen">
                  <a:extLst>
                    <a:ext uri="{FF2B5EF4-FFF2-40B4-BE49-F238E27FC236}">
                      <a16:creationId xmlns:a16="http://schemas.microsoft.com/office/drawing/2014/main" id="{EBBFF0BA-F0C0-BD74-36D2-48BEB486CB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8" name="Freeform 1119">
                  <a:extLst>
                    <a:ext uri="{FF2B5EF4-FFF2-40B4-BE49-F238E27FC236}">
                      <a16:creationId xmlns:a16="http://schemas.microsoft.com/office/drawing/2014/main" id="{187ABB20-422B-F2C2-9B8A-29B64996B95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120">
                  <a:extLst>
                    <a:ext uri="{FF2B5EF4-FFF2-40B4-BE49-F238E27FC236}">
                      <a16:creationId xmlns:a16="http://schemas.microsoft.com/office/drawing/2014/main" id="{E2DDEC6E-A596-F7CB-54E3-CE00E9C5EFD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121">
                  <a:extLst>
                    <a:ext uri="{FF2B5EF4-FFF2-40B4-BE49-F238E27FC236}">
                      <a16:creationId xmlns:a16="http://schemas.microsoft.com/office/drawing/2014/main" id="{37550A82-E27C-06A0-ED5E-42E47A98F54F}"/>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122">
                  <a:extLst>
                    <a:ext uri="{FF2B5EF4-FFF2-40B4-BE49-F238E27FC236}">
                      <a16:creationId xmlns:a16="http://schemas.microsoft.com/office/drawing/2014/main" id="{5BA195B8-0407-C0FF-F04F-2186A877F6A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Freeform 1123">
                  <a:extLst>
                    <a:ext uri="{FF2B5EF4-FFF2-40B4-BE49-F238E27FC236}">
                      <a16:creationId xmlns:a16="http://schemas.microsoft.com/office/drawing/2014/main" id="{5895AF77-9595-1965-B623-26BFB2D84CEA}"/>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Freeform 1124">
                  <a:extLst>
                    <a:ext uri="{FF2B5EF4-FFF2-40B4-BE49-F238E27FC236}">
                      <a16:creationId xmlns:a16="http://schemas.microsoft.com/office/drawing/2014/main" id="{B7955256-E269-31AE-9309-AE22D4F7B8D2}"/>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1125">
                  <a:extLst>
                    <a:ext uri="{FF2B5EF4-FFF2-40B4-BE49-F238E27FC236}">
                      <a16:creationId xmlns:a16="http://schemas.microsoft.com/office/drawing/2014/main" id="{025E5496-31A5-2BD5-BB3E-59A6F23857BB}"/>
                    </a:ext>
                  </a:extLst>
                </p:cNvPr>
                <p:cNvGrpSpPr>
                  <a:grpSpLocks/>
                </p:cNvGrpSpPr>
                <p:nvPr/>
              </p:nvGrpSpPr>
              <p:grpSpPr bwMode="auto">
                <a:xfrm>
                  <a:off x="7593395" y="3625649"/>
                  <a:ext cx="64747" cy="27592"/>
                  <a:chOff x="1740" y="2642"/>
                  <a:chExt cx="752" cy="327"/>
                </a:xfrm>
              </p:grpSpPr>
              <p:sp>
                <p:nvSpPr>
                  <p:cNvPr id="681" name="Freeform 1126">
                    <a:extLst>
                      <a:ext uri="{FF2B5EF4-FFF2-40B4-BE49-F238E27FC236}">
                        <a16:creationId xmlns:a16="http://schemas.microsoft.com/office/drawing/2014/main" id="{4F2EAF35-53A6-718A-A5A0-9FFBB149927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2" name="Freeform 1127">
                    <a:extLst>
                      <a:ext uri="{FF2B5EF4-FFF2-40B4-BE49-F238E27FC236}">
                        <a16:creationId xmlns:a16="http://schemas.microsoft.com/office/drawing/2014/main" id="{A36C1500-C09E-12EF-6125-BAEC306AC92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3" name="Freeform 1128">
                    <a:extLst>
                      <a:ext uri="{FF2B5EF4-FFF2-40B4-BE49-F238E27FC236}">
                        <a16:creationId xmlns:a16="http://schemas.microsoft.com/office/drawing/2014/main" id="{2C1A2E4A-DA62-9BBB-9FE0-709D67BA03F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4" name="Freeform 1129">
                    <a:extLst>
                      <a:ext uri="{FF2B5EF4-FFF2-40B4-BE49-F238E27FC236}">
                        <a16:creationId xmlns:a16="http://schemas.microsoft.com/office/drawing/2014/main" id="{1525DA31-0F92-8882-9EC0-E4BEFC0CFCE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5" name="Freeform 1130">
                    <a:extLst>
                      <a:ext uri="{FF2B5EF4-FFF2-40B4-BE49-F238E27FC236}">
                        <a16:creationId xmlns:a16="http://schemas.microsoft.com/office/drawing/2014/main" id="{255F71CB-B821-C700-6B26-059955E00AB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6" name="Freeform 1131">
                    <a:extLst>
                      <a:ext uri="{FF2B5EF4-FFF2-40B4-BE49-F238E27FC236}">
                        <a16:creationId xmlns:a16="http://schemas.microsoft.com/office/drawing/2014/main" id="{BCD3AB77-FA2E-F5C2-7BCA-37E861C4399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5" name="Freeform 1132">
                  <a:extLst>
                    <a:ext uri="{FF2B5EF4-FFF2-40B4-BE49-F238E27FC236}">
                      <a16:creationId xmlns:a16="http://schemas.microsoft.com/office/drawing/2014/main" id="{19BCEB05-E253-AB0F-333D-027D84580E4C}"/>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6" name="Freeform 1133">
                  <a:extLst>
                    <a:ext uri="{FF2B5EF4-FFF2-40B4-BE49-F238E27FC236}">
                      <a16:creationId xmlns:a16="http://schemas.microsoft.com/office/drawing/2014/main" id="{7C656453-D6DB-2597-1B0C-6F3F5929D667}"/>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1134">
                  <a:extLst>
                    <a:ext uri="{FF2B5EF4-FFF2-40B4-BE49-F238E27FC236}">
                      <a16:creationId xmlns:a16="http://schemas.microsoft.com/office/drawing/2014/main" id="{D53EE7A3-B2FB-E4A9-3227-D7A629A67B1A}"/>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Freeform 1135">
                  <a:extLst>
                    <a:ext uri="{FF2B5EF4-FFF2-40B4-BE49-F238E27FC236}">
                      <a16:creationId xmlns:a16="http://schemas.microsoft.com/office/drawing/2014/main" id="{CD341D05-3452-1EDA-CEC6-2E29F848C685}"/>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9" name="Freeform 1136">
                  <a:extLst>
                    <a:ext uri="{FF2B5EF4-FFF2-40B4-BE49-F238E27FC236}">
                      <a16:creationId xmlns:a16="http://schemas.microsoft.com/office/drawing/2014/main" id="{4AB1F2EC-8AC9-DBA6-8839-6E234AFC9168}"/>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Freeform 1137">
                  <a:extLst>
                    <a:ext uri="{FF2B5EF4-FFF2-40B4-BE49-F238E27FC236}">
                      <a16:creationId xmlns:a16="http://schemas.microsoft.com/office/drawing/2014/main" id="{5A919973-1443-F9C0-7EC9-141EDE9ABB7B}"/>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8" name="Group 1139">
                <a:extLst>
                  <a:ext uri="{FF2B5EF4-FFF2-40B4-BE49-F238E27FC236}">
                    <a16:creationId xmlns:a16="http://schemas.microsoft.com/office/drawing/2014/main" id="{C1F8A8A6-320F-6F71-AF3D-1215252B5C28}"/>
                  </a:ext>
                </a:extLst>
              </p:cNvPr>
              <p:cNvGrpSpPr>
                <a:grpSpLocks/>
              </p:cNvGrpSpPr>
              <p:nvPr/>
            </p:nvGrpSpPr>
            <p:grpSpPr bwMode="auto">
              <a:xfrm flipH="1">
                <a:off x="7985622" y="3537823"/>
                <a:ext cx="359261" cy="342045"/>
                <a:chOff x="2839" y="3501"/>
                <a:chExt cx="755" cy="803"/>
              </a:xfrm>
            </p:grpSpPr>
            <p:pic>
              <p:nvPicPr>
                <p:cNvPr id="662" name="Picture 1140" descr="desktop_computer_stylized_medium">
                  <a:extLst>
                    <a:ext uri="{FF2B5EF4-FFF2-40B4-BE49-F238E27FC236}">
                      <a16:creationId xmlns:a16="http://schemas.microsoft.com/office/drawing/2014/main" id="{3E2A4BEC-317E-35CC-DDC9-74B7F0E9CE5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3" name="Freeform 1141">
                  <a:extLst>
                    <a:ext uri="{FF2B5EF4-FFF2-40B4-BE49-F238E27FC236}">
                      <a16:creationId xmlns:a16="http://schemas.microsoft.com/office/drawing/2014/main" id="{F7AFBD32-4D29-FE56-659D-D9E459F7C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658">
                <a:extLst>
                  <a:ext uri="{FF2B5EF4-FFF2-40B4-BE49-F238E27FC236}">
                    <a16:creationId xmlns:a16="http://schemas.microsoft.com/office/drawing/2014/main" id="{7BA208E1-4913-8A4D-4731-64A89EBCFADD}"/>
                  </a:ext>
                </a:extLst>
              </p:cNvPr>
              <p:cNvGrpSpPr/>
              <p:nvPr/>
            </p:nvGrpSpPr>
            <p:grpSpPr>
              <a:xfrm>
                <a:off x="7797061" y="3296104"/>
                <a:ext cx="347997" cy="396620"/>
                <a:chOff x="7797061" y="3296104"/>
                <a:chExt cx="347997" cy="396620"/>
              </a:xfrm>
            </p:grpSpPr>
            <p:pic>
              <p:nvPicPr>
                <p:cNvPr id="660" name="Picture 571" descr="fridge2.png">
                  <a:extLst>
                    <a:ext uri="{FF2B5EF4-FFF2-40B4-BE49-F238E27FC236}">
                      <a16:creationId xmlns:a16="http://schemas.microsoft.com/office/drawing/2014/main" id="{0BB87D3A-E53B-0758-FD44-14908DAE2A20}"/>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1" name="Picture 1115" descr="antenna_stylized">
                  <a:extLst>
                    <a:ext uri="{FF2B5EF4-FFF2-40B4-BE49-F238E27FC236}">
                      <a16:creationId xmlns:a16="http://schemas.microsoft.com/office/drawing/2014/main" id="{D3B98F1E-AC60-DCC6-7DE7-A257A678A1D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860" name="Group 859">
              <a:extLst>
                <a:ext uri="{FF2B5EF4-FFF2-40B4-BE49-F238E27FC236}">
                  <a16:creationId xmlns:a16="http://schemas.microsoft.com/office/drawing/2014/main" id="{A38E8B98-2C56-7BAD-BC29-72036BF353BB}"/>
                </a:ext>
              </a:extLst>
            </p:cNvPr>
            <p:cNvGrpSpPr/>
            <p:nvPr/>
          </p:nvGrpSpPr>
          <p:grpSpPr>
            <a:xfrm>
              <a:off x="9098788" y="3956624"/>
              <a:ext cx="367224" cy="240304"/>
              <a:chOff x="7493876" y="2774731"/>
              <a:chExt cx="1481958" cy="894622"/>
            </a:xfrm>
          </p:grpSpPr>
          <p:sp>
            <p:nvSpPr>
              <p:cNvPr id="861" name="Freeform 860">
                <a:extLst>
                  <a:ext uri="{FF2B5EF4-FFF2-40B4-BE49-F238E27FC236}">
                    <a16:creationId xmlns:a16="http://schemas.microsoft.com/office/drawing/2014/main" id="{16D3849D-3E47-24EF-5823-7CBAEC5DB9D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62" name="Oval 861">
                <a:extLst>
                  <a:ext uri="{FF2B5EF4-FFF2-40B4-BE49-F238E27FC236}">
                    <a16:creationId xmlns:a16="http://schemas.microsoft.com/office/drawing/2014/main" id="{64729257-5B11-35DE-E078-59AC64988C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63" name="Group 862">
                <a:extLst>
                  <a:ext uri="{FF2B5EF4-FFF2-40B4-BE49-F238E27FC236}">
                    <a16:creationId xmlns:a16="http://schemas.microsoft.com/office/drawing/2014/main" id="{ED9A57C4-59D1-16BB-9999-1F4AACBA6997}"/>
                  </a:ext>
                </a:extLst>
              </p:cNvPr>
              <p:cNvGrpSpPr/>
              <p:nvPr/>
            </p:nvGrpSpPr>
            <p:grpSpPr>
              <a:xfrm>
                <a:off x="7713663" y="2848339"/>
                <a:ext cx="1042107" cy="425543"/>
                <a:chOff x="7786941" y="2884917"/>
                <a:chExt cx="897649" cy="353919"/>
              </a:xfrm>
            </p:grpSpPr>
            <p:sp>
              <p:nvSpPr>
                <p:cNvPr id="864" name="Freeform 863">
                  <a:extLst>
                    <a:ext uri="{FF2B5EF4-FFF2-40B4-BE49-F238E27FC236}">
                      <a16:creationId xmlns:a16="http://schemas.microsoft.com/office/drawing/2014/main" id="{C87B1011-5F05-B825-8608-4BA9EC92FF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5" name="Freeform 864">
                  <a:extLst>
                    <a:ext uri="{FF2B5EF4-FFF2-40B4-BE49-F238E27FC236}">
                      <a16:creationId xmlns:a16="http://schemas.microsoft.com/office/drawing/2014/main" id="{FB8A9119-485A-64FE-F14A-850CB1F56F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6" name="Freeform 865">
                  <a:extLst>
                    <a:ext uri="{FF2B5EF4-FFF2-40B4-BE49-F238E27FC236}">
                      <a16:creationId xmlns:a16="http://schemas.microsoft.com/office/drawing/2014/main" id="{5BE14736-7FEB-9DF2-DD30-A17D610CB7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7" name="Freeform 866">
                  <a:extLst>
                    <a:ext uri="{FF2B5EF4-FFF2-40B4-BE49-F238E27FC236}">
                      <a16:creationId xmlns:a16="http://schemas.microsoft.com/office/drawing/2014/main" id="{E55285C6-31B7-37B4-6CBA-2546778C320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68" name="Group 867">
              <a:extLst>
                <a:ext uri="{FF2B5EF4-FFF2-40B4-BE49-F238E27FC236}">
                  <a16:creationId xmlns:a16="http://schemas.microsoft.com/office/drawing/2014/main" id="{7B2A056A-9FA2-AC48-604F-96CBC6EEB53E}"/>
                </a:ext>
              </a:extLst>
            </p:cNvPr>
            <p:cNvGrpSpPr/>
            <p:nvPr/>
          </p:nvGrpSpPr>
          <p:grpSpPr>
            <a:xfrm>
              <a:off x="9601554" y="3999763"/>
              <a:ext cx="367224" cy="240304"/>
              <a:chOff x="7493876" y="2774731"/>
              <a:chExt cx="1481958" cy="894622"/>
            </a:xfrm>
          </p:grpSpPr>
          <p:sp>
            <p:nvSpPr>
              <p:cNvPr id="869" name="Freeform 868">
                <a:extLst>
                  <a:ext uri="{FF2B5EF4-FFF2-40B4-BE49-F238E27FC236}">
                    <a16:creationId xmlns:a16="http://schemas.microsoft.com/office/drawing/2014/main" id="{DFB0D7FA-A483-6EB7-1999-74383118EFE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0" name="Oval 869">
                <a:extLst>
                  <a:ext uri="{FF2B5EF4-FFF2-40B4-BE49-F238E27FC236}">
                    <a16:creationId xmlns:a16="http://schemas.microsoft.com/office/drawing/2014/main" id="{3323E89D-9535-E82B-813C-F3A61E3B678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1" name="Group 870">
                <a:extLst>
                  <a:ext uri="{FF2B5EF4-FFF2-40B4-BE49-F238E27FC236}">
                    <a16:creationId xmlns:a16="http://schemas.microsoft.com/office/drawing/2014/main" id="{86F43EFA-3C65-C199-1661-A1AC627AFED9}"/>
                  </a:ext>
                </a:extLst>
              </p:cNvPr>
              <p:cNvGrpSpPr/>
              <p:nvPr/>
            </p:nvGrpSpPr>
            <p:grpSpPr>
              <a:xfrm>
                <a:off x="7713663" y="2848339"/>
                <a:ext cx="1042107" cy="425543"/>
                <a:chOff x="7786941" y="2884917"/>
                <a:chExt cx="897649" cy="353919"/>
              </a:xfrm>
            </p:grpSpPr>
            <p:sp>
              <p:nvSpPr>
                <p:cNvPr id="872" name="Freeform 871">
                  <a:extLst>
                    <a:ext uri="{FF2B5EF4-FFF2-40B4-BE49-F238E27FC236}">
                      <a16:creationId xmlns:a16="http://schemas.microsoft.com/office/drawing/2014/main" id="{DD2BD0D8-239D-4211-B8F2-4F969E451C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3" name="Freeform 872">
                  <a:extLst>
                    <a:ext uri="{FF2B5EF4-FFF2-40B4-BE49-F238E27FC236}">
                      <a16:creationId xmlns:a16="http://schemas.microsoft.com/office/drawing/2014/main" id="{6BB1F372-AB22-A6C6-21C1-88F2ED1A282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4" name="Freeform 873">
                  <a:extLst>
                    <a:ext uri="{FF2B5EF4-FFF2-40B4-BE49-F238E27FC236}">
                      <a16:creationId xmlns:a16="http://schemas.microsoft.com/office/drawing/2014/main" id="{B6340B6B-3246-A231-A31D-284BA4CF177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5" name="Freeform 874">
                  <a:extLst>
                    <a:ext uri="{FF2B5EF4-FFF2-40B4-BE49-F238E27FC236}">
                      <a16:creationId xmlns:a16="http://schemas.microsoft.com/office/drawing/2014/main" id="{810DB93F-922F-4B43-CCC5-D8D497869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76" name="Group 875">
              <a:extLst>
                <a:ext uri="{FF2B5EF4-FFF2-40B4-BE49-F238E27FC236}">
                  <a16:creationId xmlns:a16="http://schemas.microsoft.com/office/drawing/2014/main" id="{D1B28408-53A6-A076-1440-F60C60EBA29A}"/>
                </a:ext>
              </a:extLst>
            </p:cNvPr>
            <p:cNvGrpSpPr/>
            <p:nvPr/>
          </p:nvGrpSpPr>
          <p:grpSpPr>
            <a:xfrm>
              <a:off x="8050070" y="3965994"/>
              <a:ext cx="354986" cy="175668"/>
              <a:chOff x="7493876" y="2774731"/>
              <a:chExt cx="1481958" cy="894622"/>
            </a:xfrm>
          </p:grpSpPr>
          <p:sp>
            <p:nvSpPr>
              <p:cNvPr id="877" name="Freeform 876">
                <a:extLst>
                  <a:ext uri="{FF2B5EF4-FFF2-40B4-BE49-F238E27FC236}">
                    <a16:creationId xmlns:a16="http://schemas.microsoft.com/office/drawing/2014/main" id="{2F5913D3-9D45-66EE-D3FF-208979BDF6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8" name="Oval 877">
                <a:extLst>
                  <a:ext uri="{FF2B5EF4-FFF2-40B4-BE49-F238E27FC236}">
                    <a16:creationId xmlns:a16="http://schemas.microsoft.com/office/drawing/2014/main" id="{D6E71A5C-5BDD-242F-7C3D-64497CFEF48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9" name="Group 878">
                <a:extLst>
                  <a:ext uri="{FF2B5EF4-FFF2-40B4-BE49-F238E27FC236}">
                    <a16:creationId xmlns:a16="http://schemas.microsoft.com/office/drawing/2014/main" id="{7C2F13A7-229C-C637-8A92-3FB7D9510304}"/>
                  </a:ext>
                </a:extLst>
              </p:cNvPr>
              <p:cNvGrpSpPr/>
              <p:nvPr/>
            </p:nvGrpSpPr>
            <p:grpSpPr>
              <a:xfrm>
                <a:off x="7713663" y="2848339"/>
                <a:ext cx="1042107" cy="425543"/>
                <a:chOff x="7786941" y="2884917"/>
                <a:chExt cx="897649" cy="353919"/>
              </a:xfrm>
            </p:grpSpPr>
            <p:sp>
              <p:nvSpPr>
                <p:cNvPr id="880" name="Freeform 879">
                  <a:extLst>
                    <a:ext uri="{FF2B5EF4-FFF2-40B4-BE49-F238E27FC236}">
                      <a16:creationId xmlns:a16="http://schemas.microsoft.com/office/drawing/2014/main" id="{3A808755-C3C4-25FD-4A6F-C18C84F1480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1" name="Freeform 880">
                  <a:extLst>
                    <a:ext uri="{FF2B5EF4-FFF2-40B4-BE49-F238E27FC236}">
                      <a16:creationId xmlns:a16="http://schemas.microsoft.com/office/drawing/2014/main" id="{70C340FF-AF08-4AC9-A6B0-97B1058BAA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2" name="Freeform 881">
                  <a:extLst>
                    <a:ext uri="{FF2B5EF4-FFF2-40B4-BE49-F238E27FC236}">
                      <a16:creationId xmlns:a16="http://schemas.microsoft.com/office/drawing/2014/main" id="{428031C0-19E2-B060-D192-495639C7C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3" name="Freeform 882">
                  <a:extLst>
                    <a:ext uri="{FF2B5EF4-FFF2-40B4-BE49-F238E27FC236}">
                      <a16:creationId xmlns:a16="http://schemas.microsoft.com/office/drawing/2014/main" id="{88F87115-55A6-B588-B7CB-F00E7DC6FB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00" name="Group 850">
              <a:extLst>
                <a:ext uri="{FF2B5EF4-FFF2-40B4-BE49-F238E27FC236}">
                  <a16:creationId xmlns:a16="http://schemas.microsoft.com/office/drawing/2014/main" id="{81ACB191-EB62-ED71-86E6-07F0CB75DD7D}"/>
                </a:ext>
              </a:extLst>
            </p:cNvPr>
            <p:cNvGrpSpPr>
              <a:grpSpLocks/>
            </p:cNvGrpSpPr>
            <p:nvPr/>
          </p:nvGrpSpPr>
          <p:grpSpPr bwMode="auto">
            <a:xfrm>
              <a:off x="7566349" y="3812814"/>
              <a:ext cx="496588" cy="96676"/>
              <a:chOff x="2199" y="955"/>
              <a:chExt cx="2547" cy="506"/>
            </a:xfrm>
          </p:grpSpPr>
          <p:sp>
            <p:nvSpPr>
              <p:cNvPr id="901" name="Freeform 851">
                <a:extLst>
                  <a:ext uri="{FF2B5EF4-FFF2-40B4-BE49-F238E27FC236}">
                    <a16:creationId xmlns:a16="http://schemas.microsoft.com/office/drawing/2014/main" id="{1D35EF32-05AD-869A-FB41-72E2A66E30B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2" name="Freeform 852">
                <a:extLst>
                  <a:ext uri="{FF2B5EF4-FFF2-40B4-BE49-F238E27FC236}">
                    <a16:creationId xmlns:a16="http://schemas.microsoft.com/office/drawing/2014/main" id="{7D7D42FF-0AFB-F847-9649-9DB9EE6C47E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3" name="Freeform 853">
                <a:extLst>
                  <a:ext uri="{FF2B5EF4-FFF2-40B4-BE49-F238E27FC236}">
                    <a16:creationId xmlns:a16="http://schemas.microsoft.com/office/drawing/2014/main" id="{2239401D-6000-5123-39B4-4404A7CD438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4" name="Freeform 854">
                <a:extLst>
                  <a:ext uri="{FF2B5EF4-FFF2-40B4-BE49-F238E27FC236}">
                    <a16:creationId xmlns:a16="http://schemas.microsoft.com/office/drawing/2014/main" id="{18AAB4E0-49D2-9B80-5734-F45A5F6F9D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5" name="Freeform 855">
                <a:extLst>
                  <a:ext uri="{FF2B5EF4-FFF2-40B4-BE49-F238E27FC236}">
                    <a16:creationId xmlns:a16="http://schemas.microsoft.com/office/drawing/2014/main" id="{D62B902E-A47C-B8AE-E75B-2ECD338F753B}"/>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6" name="Freeform 856">
                <a:extLst>
                  <a:ext uri="{FF2B5EF4-FFF2-40B4-BE49-F238E27FC236}">
                    <a16:creationId xmlns:a16="http://schemas.microsoft.com/office/drawing/2014/main" id="{D718A0C9-B88C-7C70-F47A-73E07B8C120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7" name="Group 850">
              <a:extLst>
                <a:ext uri="{FF2B5EF4-FFF2-40B4-BE49-F238E27FC236}">
                  <a16:creationId xmlns:a16="http://schemas.microsoft.com/office/drawing/2014/main" id="{A4BEACB0-518B-3C71-9D21-7602A9390799}"/>
                </a:ext>
              </a:extLst>
            </p:cNvPr>
            <p:cNvGrpSpPr>
              <a:grpSpLocks/>
            </p:cNvGrpSpPr>
            <p:nvPr/>
          </p:nvGrpSpPr>
          <p:grpSpPr bwMode="auto">
            <a:xfrm>
              <a:off x="7801777" y="3327400"/>
              <a:ext cx="269073" cy="46492"/>
              <a:chOff x="2199" y="955"/>
              <a:chExt cx="2547" cy="506"/>
            </a:xfrm>
          </p:grpSpPr>
          <p:sp>
            <p:nvSpPr>
              <p:cNvPr id="908" name="Freeform 851">
                <a:extLst>
                  <a:ext uri="{FF2B5EF4-FFF2-40B4-BE49-F238E27FC236}">
                    <a16:creationId xmlns:a16="http://schemas.microsoft.com/office/drawing/2014/main" id="{A651B36C-97D0-A6CF-2867-469254212E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9" name="Freeform 852">
                <a:extLst>
                  <a:ext uri="{FF2B5EF4-FFF2-40B4-BE49-F238E27FC236}">
                    <a16:creationId xmlns:a16="http://schemas.microsoft.com/office/drawing/2014/main" id="{0880B423-9C70-FC0F-91E9-FC4E0EAF26EC}"/>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0" name="Freeform 853">
                <a:extLst>
                  <a:ext uri="{FF2B5EF4-FFF2-40B4-BE49-F238E27FC236}">
                    <a16:creationId xmlns:a16="http://schemas.microsoft.com/office/drawing/2014/main" id="{7BA268A5-7633-F514-1213-75BF2D236A8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1" name="Freeform 854">
                <a:extLst>
                  <a:ext uri="{FF2B5EF4-FFF2-40B4-BE49-F238E27FC236}">
                    <a16:creationId xmlns:a16="http://schemas.microsoft.com/office/drawing/2014/main" id="{C12E7BB4-08A2-48B7-B51A-75AEFD98693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Freeform 855">
                <a:extLst>
                  <a:ext uri="{FF2B5EF4-FFF2-40B4-BE49-F238E27FC236}">
                    <a16:creationId xmlns:a16="http://schemas.microsoft.com/office/drawing/2014/main" id="{4F563D42-6F9B-F9DA-CF5E-EFE05423DE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3" name="Freeform 856">
                <a:extLst>
                  <a:ext uri="{FF2B5EF4-FFF2-40B4-BE49-F238E27FC236}">
                    <a16:creationId xmlns:a16="http://schemas.microsoft.com/office/drawing/2014/main" id="{32590A99-3536-E10D-9EC3-48BA580E9FA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14" name="Group 850">
              <a:extLst>
                <a:ext uri="{FF2B5EF4-FFF2-40B4-BE49-F238E27FC236}">
                  <a16:creationId xmlns:a16="http://schemas.microsoft.com/office/drawing/2014/main" id="{48E025E1-8AC9-641E-B831-EBF4031734BE}"/>
                </a:ext>
              </a:extLst>
            </p:cNvPr>
            <p:cNvGrpSpPr>
              <a:grpSpLocks/>
            </p:cNvGrpSpPr>
            <p:nvPr/>
          </p:nvGrpSpPr>
          <p:grpSpPr bwMode="auto">
            <a:xfrm>
              <a:off x="7493802" y="3422650"/>
              <a:ext cx="269073" cy="46492"/>
              <a:chOff x="2199" y="955"/>
              <a:chExt cx="2547" cy="506"/>
            </a:xfrm>
          </p:grpSpPr>
          <p:sp>
            <p:nvSpPr>
              <p:cNvPr id="915" name="Freeform 851">
                <a:extLst>
                  <a:ext uri="{FF2B5EF4-FFF2-40B4-BE49-F238E27FC236}">
                    <a16:creationId xmlns:a16="http://schemas.microsoft.com/office/drawing/2014/main" id="{462403A8-F898-FF39-849C-3D741FD2ED7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6" name="Freeform 852">
                <a:extLst>
                  <a:ext uri="{FF2B5EF4-FFF2-40B4-BE49-F238E27FC236}">
                    <a16:creationId xmlns:a16="http://schemas.microsoft.com/office/drawing/2014/main" id="{AC8C0C42-137C-566A-BA62-D0ADEDC8D49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7" name="Freeform 853">
                <a:extLst>
                  <a:ext uri="{FF2B5EF4-FFF2-40B4-BE49-F238E27FC236}">
                    <a16:creationId xmlns:a16="http://schemas.microsoft.com/office/drawing/2014/main" id="{5085223C-5E54-1AA8-66F4-869515051C1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8" name="Freeform 854">
                <a:extLst>
                  <a:ext uri="{FF2B5EF4-FFF2-40B4-BE49-F238E27FC236}">
                    <a16:creationId xmlns:a16="http://schemas.microsoft.com/office/drawing/2014/main" id="{6F7A31F6-99FA-60A7-00D9-4585C8DB234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9" name="Freeform 855">
                <a:extLst>
                  <a:ext uri="{FF2B5EF4-FFF2-40B4-BE49-F238E27FC236}">
                    <a16:creationId xmlns:a16="http://schemas.microsoft.com/office/drawing/2014/main" id="{A5487983-FC7E-F8DA-2754-ECDFFCD3E4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0" name="Freeform 856">
                <a:extLst>
                  <a:ext uri="{FF2B5EF4-FFF2-40B4-BE49-F238E27FC236}">
                    <a16:creationId xmlns:a16="http://schemas.microsoft.com/office/drawing/2014/main" id="{00BB2048-A0F0-8AAC-5D67-21D5FDA5968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07" name="Slide Number Placeholder 1006">
            <a:extLst>
              <a:ext uri="{FF2B5EF4-FFF2-40B4-BE49-F238E27FC236}">
                <a16:creationId xmlns:a16="http://schemas.microsoft.com/office/drawing/2014/main" id="{87BAF8FF-DC14-0A80-33C1-EF1AA456E2A9}"/>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8859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4">
                                            <p:txEl>
                                              <p:pRg st="2" end="2"/>
                                            </p:txEl>
                                          </p:spTgt>
                                        </p:tgtEl>
                                        <p:attrNameLst>
                                          <p:attrName>style.visibility</p:attrName>
                                        </p:attrNameLst>
                                      </p:cBhvr>
                                      <p:to>
                                        <p:strVal val="visible"/>
                                      </p:to>
                                    </p:set>
                                    <p:animEffect transition="in" filter="dissolve">
                                      <p:cBhvr>
                                        <p:cTn id="7" dur="500"/>
                                        <p:tgtEl>
                                          <p:spTgt spid="554">
                                            <p:txEl>
                                              <p:pRg st="2" end="2"/>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4">
                                            <p:txEl>
                                              <p:pRg st="3" end="3"/>
                                            </p:txEl>
                                          </p:spTgt>
                                        </p:tgtEl>
                                        <p:attrNameLst>
                                          <p:attrName>style.visibility</p:attrName>
                                        </p:attrNameLst>
                                      </p:cBhvr>
                                      <p:to>
                                        <p:strVal val="visible"/>
                                      </p:to>
                                    </p:set>
                                    <p:animEffect transition="in" filter="dissolve">
                                      <p:cBhvr>
                                        <p:cTn id="10" dur="500"/>
                                        <p:tgtEl>
                                          <p:spTgt spid="55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 grpId="0" uiExpand="1"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rgbClr val="0000A8"/>
              </a:buClr>
            </a:pPr>
            <a:r>
              <a:rPr lang="en-US" altLang="en-US" sz="3200" dirty="0">
                <a:ea typeface="ＭＳ Ｐゴシック" panose="020B0600070205080204" pitchFamily="34" charset="-128"/>
                <a:cs typeface="Arial" panose="020B0604020202020204" pitchFamily="34" charset="0"/>
              </a:rPr>
              <a:t>multiple access protocols</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60</a:t>
            </a:fld>
            <a:endParaRPr lang="en-US" dirty="0"/>
          </a:p>
        </p:txBody>
      </p:sp>
    </p:spTree>
    <p:extLst>
      <p:ext uri="{BB962C8B-B14F-4D97-AF65-F5344CB8AC3E}">
        <p14:creationId xmlns:p14="http://schemas.microsoft.com/office/powerpoint/2010/main" val="560880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links, protocols</a:t>
            </a:r>
            <a:endParaRPr lang="en-US" sz="4400" dirty="0"/>
          </a:p>
        </p:txBody>
      </p:sp>
      <p:sp>
        <p:nvSpPr>
          <p:cNvPr id="470"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1448044" y="1319435"/>
            <a:ext cx="8393185" cy="329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ts val="400"/>
              </a:spcAft>
              <a:buClr>
                <a:srgbClr val="000099"/>
              </a:buClr>
              <a:buSzPct val="100000"/>
              <a:buFont typeface="Wingdings" charset="0"/>
              <a:buNone/>
              <a:tabLst/>
              <a:defRPr/>
            </a:pP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two types of “links</a:t>
            </a:r>
            <a:r>
              <a:rPr kumimoji="0" lang="en-US" altLang="ja-JP"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 link between Ethernet switch, host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PPP for dial-up access</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broadcast (shared wire or medium)</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old-school Ethernet</a:t>
            </a:r>
          </a:p>
          <a:p>
            <a:pPr lvl="1">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upstream </a:t>
            </a:r>
            <a:r>
              <a:rPr lang="en-US" sz="2000" kern="0" dirty="0">
                <a:solidFill>
                  <a:prstClr val="black"/>
                </a:solidFill>
              </a:rPr>
              <a:t>hybrid fiber-coaxial (</a:t>
            </a: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HFC) in cable-based access network</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802.11 wireless LAN, 4G/4G, satellite</a:t>
            </a:r>
            <a:endPar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7" name="Group 6">
            <a:extLst>
              <a:ext uri="{FF2B5EF4-FFF2-40B4-BE49-F238E27FC236}">
                <a16:creationId xmlns:a16="http://schemas.microsoft.com/office/drawing/2014/main" id="{B37A52A8-726D-1743-B706-C6C96361B328}"/>
              </a:ext>
            </a:extLst>
          </p:cNvPr>
          <p:cNvGrpSpPr/>
          <p:nvPr/>
        </p:nvGrpSpPr>
        <p:grpSpPr>
          <a:xfrm>
            <a:off x="6882164" y="4987878"/>
            <a:ext cx="2026132" cy="1407972"/>
            <a:chOff x="6882164" y="4987878"/>
            <a:chExt cx="2026132" cy="1407972"/>
          </a:xfrm>
        </p:grpSpPr>
        <p:sp>
          <p:nvSpPr>
            <p:cNvPr id="473" name="Text Box 7">
              <a:extLst>
                <a:ext uri="{FF2B5EF4-FFF2-40B4-BE49-F238E27FC236}">
                  <a16:creationId xmlns:a16="http://schemas.microsoft.com/office/drawing/2014/main" id="{06CF1C6B-422C-1444-877E-6282ED97416D}"/>
                </a:ext>
              </a:extLst>
            </p:cNvPr>
            <p:cNvSpPr txBox="1">
              <a:spLocks noChangeArrowheads="1"/>
            </p:cNvSpPr>
            <p:nvPr/>
          </p:nvSpPr>
          <p:spPr bwMode="auto">
            <a:xfrm>
              <a:off x="6882164" y="6092369"/>
              <a:ext cx="2026132" cy="3034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satellite </a:t>
              </a:r>
            </a:p>
          </p:txBody>
        </p:sp>
        <p:grpSp>
          <p:nvGrpSpPr>
            <p:cNvPr id="479" name="Group 382">
              <a:extLst>
                <a:ext uri="{FF2B5EF4-FFF2-40B4-BE49-F238E27FC236}">
                  <a16:creationId xmlns:a16="http://schemas.microsoft.com/office/drawing/2014/main" id="{444C4E2A-E876-FA42-B00E-F2550AD7EDC3}"/>
                </a:ext>
              </a:extLst>
            </p:cNvPr>
            <p:cNvGrpSpPr>
              <a:grpSpLocks/>
            </p:cNvGrpSpPr>
            <p:nvPr/>
          </p:nvGrpSpPr>
          <p:grpSpPr bwMode="auto">
            <a:xfrm>
              <a:off x="7127673" y="5700665"/>
              <a:ext cx="288925" cy="220663"/>
              <a:chOff x="2274" y="2821"/>
              <a:chExt cx="215" cy="238"/>
            </a:xfrm>
          </p:grpSpPr>
          <p:sp>
            <p:nvSpPr>
              <p:cNvPr id="480" name="Freeform 383">
                <a:extLst>
                  <a:ext uri="{FF2B5EF4-FFF2-40B4-BE49-F238E27FC236}">
                    <a16:creationId xmlns:a16="http://schemas.microsoft.com/office/drawing/2014/main" id="{BDDB8C29-61C8-B44A-A0C9-80B160DD04E9}"/>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1" name="Line 384">
                <a:extLst>
                  <a:ext uri="{FF2B5EF4-FFF2-40B4-BE49-F238E27FC236}">
                    <a16:creationId xmlns:a16="http://schemas.microsoft.com/office/drawing/2014/main" id="{8F4AE323-F3F4-E14E-B478-2730ECFD58A8}"/>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2" name="Freeform 385">
                <a:extLst>
                  <a:ext uri="{FF2B5EF4-FFF2-40B4-BE49-F238E27FC236}">
                    <a16:creationId xmlns:a16="http://schemas.microsoft.com/office/drawing/2014/main" id="{41C8AF46-22BA-2346-AD20-B0D2DA9362A7}"/>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3" name="Line 386">
                <a:extLst>
                  <a:ext uri="{FF2B5EF4-FFF2-40B4-BE49-F238E27FC236}">
                    <a16:creationId xmlns:a16="http://schemas.microsoft.com/office/drawing/2014/main" id="{FF499369-05D1-BD40-A15C-F1F4775FFD16}"/>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4" name="Freeform 387">
                <a:extLst>
                  <a:ext uri="{FF2B5EF4-FFF2-40B4-BE49-F238E27FC236}">
                    <a16:creationId xmlns:a16="http://schemas.microsoft.com/office/drawing/2014/main" id="{FF57B98D-A160-3344-BA6D-DBC150EEDC53}"/>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5" name="Line 388">
                <a:extLst>
                  <a:ext uri="{FF2B5EF4-FFF2-40B4-BE49-F238E27FC236}">
                    <a16:creationId xmlns:a16="http://schemas.microsoft.com/office/drawing/2014/main" id="{0700E589-A21D-F84B-8C68-40D1B51EED2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6" name="Freeform 389">
                <a:extLst>
                  <a:ext uri="{FF2B5EF4-FFF2-40B4-BE49-F238E27FC236}">
                    <a16:creationId xmlns:a16="http://schemas.microsoft.com/office/drawing/2014/main" id="{75397DE6-7C44-4F44-9365-9A1D35474C83}"/>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7" name="Freeform 390">
                <a:extLst>
                  <a:ext uri="{FF2B5EF4-FFF2-40B4-BE49-F238E27FC236}">
                    <a16:creationId xmlns:a16="http://schemas.microsoft.com/office/drawing/2014/main" id="{368EB1B3-47F7-2447-B958-2BCE0F178BFA}"/>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8" name="Rectangle 391">
                <a:extLst>
                  <a:ext uri="{FF2B5EF4-FFF2-40B4-BE49-F238E27FC236}">
                    <a16:creationId xmlns:a16="http://schemas.microsoft.com/office/drawing/2014/main" id="{C14D26ED-4841-3E46-BF7A-83D8D95E9E32}"/>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9" name="Freeform 392">
                <a:extLst>
                  <a:ext uri="{FF2B5EF4-FFF2-40B4-BE49-F238E27FC236}">
                    <a16:creationId xmlns:a16="http://schemas.microsoft.com/office/drawing/2014/main" id="{F7380919-6949-F94F-8330-C7FD85D06A40}"/>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0" name="Line 393">
                <a:extLst>
                  <a:ext uri="{FF2B5EF4-FFF2-40B4-BE49-F238E27FC236}">
                    <a16:creationId xmlns:a16="http://schemas.microsoft.com/office/drawing/2014/main" id="{572E4DD5-2700-084B-A313-B26B6D4CDA1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1" name="Line 394">
                <a:extLst>
                  <a:ext uri="{FF2B5EF4-FFF2-40B4-BE49-F238E27FC236}">
                    <a16:creationId xmlns:a16="http://schemas.microsoft.com/office/drawing/2014/main" id="{AA53B8C5-637F-3A4F-90EA-F02C41B17384}"/>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2" name="Line 395">
                <a:extLst>
                  <a:ext uri="{FF2B5EF4-FFF2-40B4-BE49-F238E27FC236}">
                    <a16:creationId xmlns:a16="http://schemas.microsoft.com/office/drawing/2014/main" id="{9441D979-2998-2648-980D-EA524FE9B9EF}"/>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3" name="Freeform 396">
                <a:extLst>
                  <a:ext uri="{FF2B5EF4-FFF2-40B4-BE49-F238E27FC236}">
                    <a16:creationId xmlns:a16="http://schemas.microsoft.com/office/drawing/2014/main" id="{7F4AFBF0-B087-2B49-B22A-242928895779}"/>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494" name="Group 398">
              <a:extLst>
                <a:ext uri="{FF2B5EF4-FFF2-40B4-BE49-F238E27FC236}">
                  <a16:creationId xmlns:a16="http://schemas.microsoft.com/office/drawing/2014/main" id="{BBD74A9D-6F6D-8246-9DE8-B4C2AB33096F}"/>
                </a:ext>
              </a:extLst>
            </p:cNvPr>
            <p:cNvGrpSpPr>
              <a:grpSpLocks/>
            </p:cNvGrpSpPr>
            <p:nvPr/>
          </p:nvGrpSpPr>
          <p:grpSpPr bwMode="auto">
            <a:xfrm>
              <a:off x="7634085" y="5681615"/>
              <a:ext cx="223838" cy="254000"/>
              <a:chOff x="2274" y="2821"/>
              <a:chExt cx="215" cy="238"/>
            </a:xfrm>
          </p:grpSpPr>
          <p:sp>
            <p:nvSpPr>
              <p:cNvPr id="495" name="Freeform 399">
                <a:extLst>
                  <a:ext uri="{FF2B5EF4-FFF2-40B4-BE49-F238E27FC236}">
                    <a16:creationId xmlns:a16="http://schemas.microsoft.com/office/drawing/2014/main" id="{12E023A5-7FBF-5C48-B02C-B77994909136}"/>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6" name="Line 400">
                <a:extLst>
                  <a:ext uri="{FF2B5EF4-FFF2-40B4-BE49-F238E27FC236}">
                    <a16:creationId xmlns:a16="http://schemas.microsoft.com/office/drawing/2014/main" id="{22601291-2593-D546-BEC9-0877AF59FDD2}"/>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7" name="Freeform 401">
                <a:extLst>
                  <a:ext uri="{FF2B5EF4-FFF2-40B4-BE49-F238E27FC236}">
                    <a16:creationId xmlns:a16="http://schemas.microsoft.com/office/drawing/2014/main" id="{71ACC171-BB81-7641-9ACA-D8DDAF2200C5}"/>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8" name="Line 402">
                <a:extLst>
                  <a:ext uri="{FF2B5EF4-FFF2-40B4-BE49-F238E27FC236}">
                    <a16:creationId xmlns:a16="http://schemas.microsoft.com/office/drawing/2014/main" id="{AF45D7DA-B67F-DC46-BF98-1EF5C1B0E08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9" name="Freeform 403">
                <a:extLst>
                  <a:ext uri="{FF2B5EF4-FFF2-40B4-BE49-F238E27FC236}">
                    <a16:creationId xmlns:a16="http://schemas.microsoft.com/office/drawing/2014/main" id="{ABE18084-E411-0446-A052-86BB1FD39DE4}"/>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0" name="Line 404">
                <a:extLst>
                  <a:ext uri="{FF2B5EF4-FFF2-40B4-BE49-F238E27FC236}">
                    <a16:creationId xmlns:a16="http://schemas.microsoft.com/office/drawing/2014/main" id="{AAFB5D72-E469-954F-B6D8-5737C3999AC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1" name="Freeform 405">
                <a:extLst>
                  <a:ext uri="{FF2B5EF4-FFF2-40B4-BE49-F238E27FC236}">
                    <a16:creationId xmlns:a16="http://schemas.microsoft.com/office/drawing/2014/main" id="{6FA32C76-7534-3A4B-837A-FC8A46B91D37}"/>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2" name="Freeform 406">
                <a:extLst>
                  <a:ext uri="{FF2B5EF4-FFF2-40B4-BE49-F238E27FC236}">
                    <a16:creationId xmlns:a16="http://schemas.microsoft.com/office/drawing/2014/main" id="{C264D84A-28A9-B04F-867C-C194EF3C58B1}"/>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3" name="Rectangle 407">
                <a:extLst>
                  <a:ext uri="{FF2B5EF4-FFF2-40B4-BE49-F238E27FC236}">
                    <a16:creationId xmlns:a16="http://schemas.microsoft.com/office/drawing/2014/main" id="{E212E0B0-8257-BE48-B090-B257D29E67FA}"/>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4" name="Freeform 408">
                <a:extLst>
                  <a:ext uri="{FF2B5EF4-FFF2-40B4-BE49-F238E27FC236}">
                    <a16:creationId xmlns:a16="http://schemas.microsoft.com/office/drawing/2014/main" id="{F4CB953E-50B8-1940-AF9A-28E1B0DB1D17}"/>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5" name="Line 409">
                <a:extLst>
                  <a:ext uri="{FF2B5EF4-FFF2-40B4-BE49-F238E27FC236}">
                    <a16:creationId xmlns:a16="http://schemas.microsoft.com/office/drawing/2014/main" id="{18E09DFC-F4BB-424E-BFFD-3B30685805E1}"/>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6" name="Line 410">
                <a:extLst>
                  <a:ext uri="{FF2B5EF4-FFF2-40B4-BE49-F238E27FC236}">
                    <a16:creationId xmlns:a16="http://schemas.microsoft.com/office/drawing/2014/main" id="{17E6715E-7466-E44B-8DAE-05A382E0FDB2}"/>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7" name="Line 411">
                <a:extLst>
                  <a:ext uri="{FF2B5EF4-FFF2-40B4-BE49-F238E27FC236}">
                    <a16:creationId xmlns:a16="http://schemas.microsoft.com/office/drawing/2014/main" id="{6EF7AAC8-C8C7-2B48-B5DD-DB69FB889AB6}"/>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8" name="Freeform 412">
                <a:extLst>
                  <a:ext uri="{FF2B5EF4-FFF2-40B4-BE49-F238E27FC236}">
                    <a16:creationId xmlns:a16="http://schemas.microsoft.com/office/drawing/2014/main" id="{30D8703F-1419-2B46-8305-471C24034553}"/>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509" name="Group 413">
              <a:extLst>
                <a:ext uri="{FF2B5EF4-FFF2-40B4-BE49-F238E27FC236}">
                  <a16:creationId xmlns:a16="http://schemas.microsoft.com/office/drawing/2014/main" id="{975F8A05-A054-D847-8C71-D0CD3F80A611}"/>
                </a:ext>
              </a:extLst>
            </p:cNvPr>
            <p:cNvGrpSpPr>
              <a:grpSpLocks/>
            </p:cNvGrpSpPr>
            <p:nvPr/>
          </p:nvGrpSpPr>
          <p:grpSpPr bwMode="auto">
            <a:xfrm flipH="1">
              <a:off x="8013498" y="5710190"/>
              <a:ext cx="298450" cy="211138"/>
              <a:chOff x="2274" y="2821"/>
              <a:chExt cx="215" cy="238"/>
            </a:xfrm>
          </p:grpSpPr>
          <p:sp>
            <p:nvSpPr>
              <p:cNvPr id="510" name="Freeform 414">
                <a:extLst>
                  <a:ext uri="{FF2B5EF4-FFF2-40B4-BE49-F238E27FC236}">
                    <a16:creationId xmlns:a16="http://schemas.microsoft.com/office/drawing/2014/main" id="{BF3BC4D9-EEFB-504A-8010-E2B584D84DA3}"/>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1" name="Line 415">
                <a:extLst>
                  <a:ext uri="{FF2B5EF4-FFF2-40B4-BE49-F238E27FC236}">
                    <a16:creationId xmlns:a16="http://schemas.microsoft.com/office/drawing/2014/main" id="{60D51E27-CB41-8943-9955-66D7BCB05AAA}"/>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2" name="Freeform 416">
                <a:extLst>
                  <a:ext uri="{FF2B5EF4-FFF2-40B4-BE49-F238E27FC236}">
                    <a16:creationId xmlns:a16="http://schemas.microsoft.com/office/drawing/2014/main" id="{97A26554-12E7-C14C-B87F-877AFF035922}"/>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3" name="Line 417">
                <a:extLst>
                  <a:ext uri="{FF2B5EF4-FFF2-40B4-BE49-F238E27FC236}">
                    <a16:creationId xmlns:a16="http://schemas.microsoft.com/office/drawing/2014/main" id="{E1D2F44C-498F-F040-AF8C-AD2CCEE3E5A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4" name="Freeform 418">
                <a:extLst>
                  <a:ext uri="{FF2B5EF4-FFF2-40B4-BE49-F238E27FC236}">
                    <a16:creationId xmlns:a16="http://schemas.microsoft.com/office/drawing/2014/main" id="{CFE3E224-390C-6D42-8B5E-795EC52B8D29}"/>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5" name="Line 419">
                <a:extLst>
                  <a:ext uri="{FF2B5EF4-FFF2-40B4-BE49-F238E27FC236}">
                    <a16:creationId xmlns:a16="http://schemas.microsoft.com/office/drawing/2014/main" id="{36DADBEA-F35F-7B42-A84F-DBF4EB1566CF}"/>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6" name="Freeform 420">
                <a:extLst>
                  <a:ext uri="{FF2B5EF4-FFF2-40B4-BE49-F238E27FC236}">
                    <a16:creationId xmlns:a16="http://schemas.microsoft.com/office/drawing/2014/main" id="{2F7A56FF-DAA4-B548-A596-0AEEDA92BF3A}"/>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7" name="Freeform 421">
                <a:extLst>
                  <a:ext uri="{FF2B5EF4-FFF2-40B4-BE49-F238E27FC236}">
                    <a16:creationId xmlns:a16="http://schemas.microsoft.com/office/drawing/2014/main" id="{F0E25BB6-8958-A14D-B0E2-4CBFDD9A0880}"/>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8" name="Rectangle 422">
                <a:extLst>
                  <a:ext uri="{FF2B5EF4-FFF2-40B4-BE49-F238E27FC236}">
                    <a16:creationId xmlns:a16="http://schemas.microsoft.com/office/drawing/2014/main" id="{6E5F60CA-37B8-7744-8FA8-264FA6D819E0}"/>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9" name="Freeform 423">
                <a:extLst>
                  <a:ext uri="{FF2B5EF4-FFF2-40B4-BE49-F238E27FC236}">
                    <a16:creationId xmlns:a16="http://schemas.microsoft.com/office/drawing/2014/main" id="{014C1E9E-E6BE-7E45-964D-7DD435B6C833}"/>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0" name="Line 424">
                <a:extLst>
                  <a:ext uri="{FF2B5EF4-FFF2-40B4-BE49-F238E27FC236}">
                    <a16:creationId xmlns:a16="http://schemas.microsoft.com/office/drawing/2014/main" id="{A474D7E3-FF03-1B44-8646-2B1564195C0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1" name="Line 425">
                <a:extLst>
                  <a:ext uri="{FF2B5EF4-FFF2-40B4-BE49-F238E27FC236}">
                    <a16:creationId xmlns:a16="http://schemas.microsoft.com/office/drawing/2014/main" id="{E4858A5A-F8A5-7B46-9A2C-26E5DD4AD429}"/>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2" name="Line 426">
                <a:extLst>
                  <a:ext uri="{FF2B5EF4-FFF2-40B4-BE49-F238E27FC236}">
                    <a16:creationId xmlns:a16="http://schemas.microsoft.com/office/drawing/2014/main" id="{DFEE627D-046D-EC42-B1CB-52F73CDED7B1}"/>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3" name="Freeform 427">
                <a:extLst>
                  <a:ext uri="{FF2B5EF4-FFF2-40B4-BE49-F238E27FC236}">
                    <a16:creationId xmlns:a16="http://schemas.microsoft.com/office/drawing/2014/main" id="{047A6D46-B266-B844-A8B4-8AAAA1678552}"/>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24" name="Picture 429" descr="MMj03957750000[1]">
              <a:extLst>
                <a:ext uri="{FF2B5EF4-FFF2-40B4-BE49-F238E27FC236}">
                  <a16:creationId xmlns:a16="http://schemas.microsoft.com/office/drawing/2014/main" id="{B804968F-3592-094F-A8BF-179E7849E67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400723" y="4987878"/>
              <a:ext cx="561975" cy="47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8" name="Group 7">
            <a:extLst>
              <a:ext uri="{FF2B5EF4-FFF2-40B4-BE49-F238E27FC236}">
                <a16:creationId xmlns:a16="http://schemas.microsoft.com/office/drawing/2014/main" id="{D1D64FC5-708F-D24C-B8D8-D1E9CF643C73}"/>
              </a:ext>
            </a:extLst>
          </p:cNvPr>
          <p:cNvGrpSpPr/>
          <p:nvPr/>
        </p:nvGrpSpPr>
        <p:grpSpPr>
          <a:xfrm>
            <a:off x="8862810" y="4906915"/>
            <a:ext cx="2666586" cy="1631405"/>
            <a:chOff x="8862810" y="4906915"/>
            <a:chExt cx="2666586" cy="1631405"/>
          </a:xfrm>
        </p:grpSpPr>
        <p:sp>
          <p:nvSpPr>
            <p:cNvPr id="474" name="Text Box 8">
              <a:extLst>
                <a:ext uri="{FF2B5EF4-FFF2-40B4-BE49-F238E27FC236}">
                  <a16:creationId xmlns:a16="http://schemas.microsoft.com/office/drawing/2014/main" id="{3F461FAF-2D2F-B54F-9957-BE72E13B7100}"/>
                </a:ext>
              </a:extLst>
            </p:cNvPr>
            <p:cNvSpPr txBox="1">
              <a:spLocks noChangeArrowheads="1"/>
            </p:cNvSpPr>
            <p:nvPr/>
          </p:nvSpPr>
          <p:spPr bwMode="auto">
            <a:xfrm>
              <a:off x="8862810" y="6025551"/>
              <a:ext cx="2666586" cy="512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humans at a cocktail party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air, acoustical)</a:t>
              </a:r>
            </a:p>
          </p:txBody>
        </p:sp>
        <p:pic>
          <p:nvPicPr>
            <p:cNvPr id="525" name="Picture 432" descr="cocktail">
              <a:extLst>
                <a:ext uri="{FF2B5EF4-FFF2-40B4-BE49-F238E27FC236}">
                  <a16:creationId xmlns:a16="http://schemas.microsoft.com/office/drawing/2014/main" id="{099A3239-42CC-704F-8979-71CDF0E273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6005" y="4906915"/>
              <a:ext cx="2030412" cy="104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 name="Group 5">
            <a:extLst>
              <a:ext uri="{FF2B5EF4-FFF2-40B4-BE49-F238E27FC236}">
                <a16:creationId xmlns:a16="http://schemas.microsoft.com/office/drawing/2014/main" id="{729F6ABF-F18D-7340-837C-5B9246D35D84}"/>
              </a:ext>
            </a:extLst>
          </p:cNvPr>
          <p:cNvGrpSpPr/>
          <p:nvPr/>
        </p:nvGrpSpPr>
        <p:grpSpPr>
          <a:xfrm>
            <a:off x="5137642" y="4630344"/>
            <a:ext cx="1695785" cy="1760737"/>
            <a:chOff x="5137642" y="4630344"/>
            <a:chExt cx="1695785" cy="1760737"/>
          </a:xfrm>
        </p:grpSpPr>
        <p:sp>
          <p:nvSpPr>
            <p:cNvPr id="472" name="Text Box 6">
              <a:extLst>
                <a:ext uri="{FF2B5EF4-FFF2-40B4-BE49-F238E27FC236}">
                  <a16:creationId xmlns:a16="http://schemas.microsoft.com/office/drawing/2014/main" id="{CEE26344-B09B-5B4B-A47E-E50827431972}"/>
                </a:ext>
              </a:extLst>
            </p:cNvPr>
            <p:cNvSpPr txBox="1">
              <a:spLocks noChangeArrowheads="1"/>
            </p:cNvSpPr>
            <p:nvPr/>
          </p:nvSpPr>
          <p:spPr bwMode="auto">
            <a:xfrm>
              <a:off x="5137642" y="6087600"/>
              <a:ext cx="1695785" cy="3034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WiFi</a:t>
              </a:r>
            </a:p>
          </p:txBody>
        </p:sp>
        <p:grpSp>
          <p:nvGrpSpPr>
            <p:cNvPr id="532" name="Group 621">
              <a:extLst>
                <a:ext uri="{FF2B5EF4-FFF2-40B4-BE49-F238E27FC236}">
                  <a16:creationId xmlns:a16="http://schemas.microsoft.com/office/drawing/2014/main" id="{40F3795B-808E-A042-9598-E30744C17871}"/>
                </a:ext>
              </a:extLst>
            </p:cNvPr>
            <p:cNvGrpSpPr>
              <a:grpSpLocks/>
            </p:cNvGrpSpPr>
            <p:nvPr/>
          </p:nvGrpSpPr>
          <p:grpSpPr bwMode="auto">
            <a:xfrm>
              <a:off x="5370862" y="4630344"/>
              <a:ext cx="635000" cy="485775"/>
              <a:chOff x="3061" y="2530"/>
              <a:chExt cx="400" cy="306"/>
            </a:xfrm>
          </p:grpSpPr>
          <p:grpSp>
            <p:nvGrpSpPr>
              <p:cNvPr id="533" name="Group 494">
                <a:extLst>
                  <a:ext uri="{FF2B5EF4-FFF2-40B4-BE49-F238E27FC236}">
                    <a16:creationId xmlns:a16="http://schemas.microsoft.com/office/drawing/2014/main" id="{4DBCED0D-3AD5-4447-93E7-56A4D18F3B00}"/>
                  </a:ext>
                </a:extLst>
              </p:cNvPr>
              <p:cNvGrpSpPr>
                <a:grpSpLocks/>
              </p:cNvGrpSpPr>
              <p:nvPr/>
            </p:nvGrpSpPr>
            <p:grpSpPr bwMode="auto">
              <a:xfrm>
                <a:off x="3061" y="2530"/>
                <a:ext cx="327" cy="81"/>
                <a:chOff x="2199" y="955"/>
                <a:chExt cx="2547" cy="506"/>
              </a:xfrm>
            </p:grpSpPr>
            <p:sp>
              <p:nvSpPr>
                <p:cNvPr id="558" name="Freeform 495">
                  <a:extLst>
                    <a:ext uri="{FF2B5EF4-FFF2-40B4-BE49-F238E27FC236}">
                      <a16:creationId xmlns:a16="http://schemas.microsoft.com/office/drawing/2014/main" id="{DC6AB476-6859-8242-AD10-2D931ACF8B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9" name="Freeform 496">
                  <a:extLst>
                    <a:ext uri="{FF2B5EF4-FFF2-40B4-BE49-F238E27FC236}">
                      <a16:creationId xmlns:a16="http://schemas.microsoft.com/office/drawing/2014/main" id="{60FE620B-47DD-7D4F-89C4-3D44ABB5F1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0" name="Freeform 497">
                  <a:extLst>
                    <a:ext uri="{FF2B5EF4-FFF2-40B4-BE49-F238E27FC236}">
                      <a16:creationId xmlns:a16="http://schemas.microsoft.com/office/drawing/2014/main" id="{5734D561-5507-1D47-B8C1-5456D78542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1" name="Freeform 498">
                  <a:extLst>
                    <a:ext uri="{FF2B5EF4-FFF2-40B4-BE49-F238E27FC236}">
                      <a16:creationId xmlns:a16="http://schemas.microsoft.com/office/drawing/2014/main" id="{54405CE7-B078-794F-8A95-7442C5571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2" name="Freeform 499">
                  <a:extLst>
                    <a:ext uri="{FF2B5EF4-FFF2-40B4-BE49-F238E27FC236}">
                      <a16:creationId xmlns:a16="http://schemas.microsoft.com/office/drawing/2014/main" id="{2427F607-DB1A-4743-823B-DBB1AB44027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3" name="Freeform 500">
                  <a:extLst>
                    <a:ext uri="{FF2B5EF4-FFF2-40B4-BE49-F238E27FC236}">
                      <a16:creationId xmlns:a16="http://schemas.microsoft.com/office/drawing/2014/main" id="{78EB41F6-2BEF-4D4A-AE0A-005E7142742B}"/>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34" name="Picture 549" descr="laptop_keyboard">
                <a:extLst>
                  <a:ext uri="{FF2B5EF4-FFF2-40B4-BE49-F238E27FC236}">
                    <a16:creationId xmlns:a16="http://schemas.microsoft.com/office/drawing/2014/main" id="{B26671F0-4EE5-D744-8784-A585B9B6F2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5" name="Freeform 550">
                <a:extLst>
                  <a:ext uri="{FF2B5EF4-FFF2-40B4-BE49-F238E27FC236}">
                    <a16:creationId xmlns:a16="http://schemas.microsoft.com/office/drawing/2014/main" id="{12281B29-C1B2-B749-9F5E-F3A43584BC86}"/>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36" name="Picture 551" descr="screen">
                <a:extLst>
                  <a:ext uri="{FF2B5EF4-FFF2-40B4-BE49-F238E27FC236}">
                    <a16:creationId xmlns:a16="http://schemas.microsoft.com/office/drawing/2014/main" id="{98E4CFA7-B1FE-FE4C-AF66-F70E1950516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7" name="Freeform 552">
                <a:extLst>
                  <a:ext uri="{FF2B5EF4-FFF2-40B4-BE49-F238E27FC236}">
                    <a16:creationId xmlns:a16="http://schemas.microsoft.com/office/drawing/2014/main" id="{25707FCB-7465-F447-BF5C-CA5CEB8F8D79}"/>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8" name="Freeform 553">
                <a:extLst>
                  <a:ext uri="{FF2B5EF4-FFF2-40B4-BE49-F238E27FC236}">
                    <a16:creationId xmlns:a16="http://schemas.microsoft.com/office/drawing/2014/main" id="{2893182F-C176-ED45-A949-17AAF914D879}"/>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9" name="Freeform 554">
                <a:extLst>
                  <a:ext uri="{FF2B5EF4-FFF2-40B4-BE49-F238E27FC236}">
                    <a16:creationId xmlns:a16="http://schemas.microsoft.com/office/drawing/2014/main" id="{31F51520-3F4C-0544-BCC2-43E892A006EA}"/>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0" name="Freeform 555">
                <a:extLst>
                  <a:ext uri="{FF2B5EF4-FFF2-40B4-BE49-F238E27FC236}">
                    <a16:creationId xmlns:a16="http://schemas.microsoft.com/office/drawing/2014/main" id="{BC9CBE39-5CC7-5049-AC5A-13C386EB061D}"/>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1" name="Freeform 556">
                <a:extLst>
                  <a:ext uri="{FF2B5EF4-FFF2-40B4-BE49-F238E27FC236}">
                    <a16:creationId xmlns:a16="http://schemas.microsoft.com/office/drawing/2014/main" id="{D4C9F6C2-E722-B74B-AAE4-4ABF846803D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2" name="Freeform 557">
                <a:extLst>
                  <a:ext uri="{FF2B5EF4-FFF2-40B4-BE49-F238E27FC236}">
                    <a16:creationId xmlns:a16="http://schemas.microsoft.com/office/drawing/2014/main" id="{3F0EB019-3CF3-834A-A61E-AC065980E8D8}"/>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43" name="Group 558">
                <a:extLst>
                  <a:ext uri="{FF2B5EF4-FFF2-40B4-BE49-F238E27FC236}">
                    <a16:creationId xmlns:a16="http://schemas.microsoft.com/office/drawing/2014/main" id="{A6A93FB9-FC7D-4742-8DD5-CBB9CA8D7E28}"/>
                  </a:ext>
                </a:extLst>
              </p:cNvPr>
              <p:cNvGrpSpPr>
                <a:grpSpLocks/>
              </p:cNvGrpSpPr>
              <p:nvPr/>
            </p:nvGrpSpPr>
            <p:grpSpPr bwMode="auto">
              <a:xfrm>
                <a:off x="3186" y="2777"/>
                <a:ext cx="55" cy="24"/>
                <a:chOff x="1740" y="2642"/>
                <a:chExt cx="752" cy="327"/>
              </a:xfrm>
            </p:grpSpPr>
            <p:sp>
              <p:nvSpPr>
                <p:cNvPr id="552" name="Freeform 559">
                  <a:extLst>
                    <a:ext uri="{FF2B5EF4-FFF2-40B4-BE49-F238E27FC236}">
                      <a16:creationId xmlns:a16="http://schemas.microsoft.com/office/drawing/2014/main" id="{C568827B-2EA3-554D-A8B6-5587A8CED45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3" name="Freeform 560">
                  <a:extLst>
                    <a:ext uri="{FF2B5EF4-FFF2-40B4-BE49-F238E27FC236}">
                      <a16:creationId xmlns:a16="http://schemas.microsoft.com/office/drawing/2014/main" id="{27581F6D-D83F-D646-A755-30E5B167FB1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4" name="Freeform 561">
                  <a:extLst>
                    <a:ext uri="{FF2B5EF4-FFF2-40B4-BE49-F238E27FC236}">
                      <a16:creationId xmlns:a16="http://schemas.microsoft.com/office/drawing/2014/main" id="{E341B34D-9952-7340-9E0A-28EDF520F2A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5" name="Freeform 562">
                  <a:extLst>
                    <a:ext uri="{FF2B5EF4-FFF2-40B4-BE49-F238E27FC236}">
                      <a16:creationId xmlns:a16="http://schemas.microsoft.com/office/drawing/2014/main" id="{11B81FDA-FEF8-B742-847A-1939FCACF85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6" name="Freeform 563">
                  <a:extLst>
                    <a:ext uri="{FF2B5EF4-FFF2-40B4-BE49-F238E27FC236}">
                      <a16:creationId xmlns:a16="http://schemas.microsoft.com/office/drawing/2014/main" id="{6D1D8EB1-A82C-C547-AB3D-3E7648A5D6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7" name="Freeform 564">
                  <a:extLst>
                    <a:ext uri="{FF2B5EF4-FFF2-40B4-BE49-F238E27FC236}">
                      <a16:creationId xmlns:a16="http://schemas.microsoft.com/office/drawing/2014/main" id="{90C3B870-FD67-3346-98FA-A234D34B8A1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44" name="Freeform 565">
                <a:extLst>
                  <a:ext uri="{FF2B5EF4-FFF2-40B4-BE49-F238E27FC236}">
                    <a16:creationId xmlns:a16="http://schemas.microsoft.com/office/drawing/2014/main" id="{F0911C61-849A-9C4E-AD10-6D1FC3C2DFE4}"/>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5" name="Freeform 566">
                <a:extLst>
                  <a:ext uri="{FF2B5EF4-FFF2-40B4-BE49-F238E27FC236}">
                    <a16:creationId xmlns:a16="http://schemas.microsoft.com/office/drawing/2014/main" id="{5CEB6F8B-5086-5C42-9CAB-731CEAB620C3}"/>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6" name="Freeform 567">
                <a:extLst>
                  <a:ext uri="{FF2B5EF4-FFF2-40B4-BE49-F238E27FC236}">
                    <a16:creationId xmlns:a16="http://schemas.microsoft.com/office/drawing/2014/main" id="{8A0FD81A-21AB-A641-84A8-6DECC751F3B3}"/>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7" name="Freeform 568">
                <a:extLst>
                  <a:ext uri="{FF2B5EF4-FFF2-40B4-BE49-F238E27FC236}">
                    <a16:creationId xmlns:a16="http://schemas.microsoft.com/office/drawing/2014/main" id="{3212B524-DBA7-764B-ADFB-15B1F9EE3697}"/>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8" name="Freeform 569">
                <a:extLst>
                  <a:ext uri="{FF2B5EF4-FFF2-40B4-BE49-F238E27FC236}">
                    <a16:creationId xmlns:a16="http://schemas.microsoft.com/office/drawing/2014/main" id="{29D84F9E-266B-FF4A-91FA-4C757BB868AE}"/>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9" name="Freeform 570">
                <a:extLst>
                  <a:ext uri="{FF2B5EF4-FFF2-40B4-BE49-F238E27FC236}">
                    <a16:creationId xmlns:a16="http://schemas.microsoft.com/office/drawing/2014/main" id="{FE55278D-3FA5-5444-8EDF-6DEC32E2B481}"/>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0" name="Freeform 589">
                <a:extLst>
                  <a:ext uri="{FF2B5EF4-FFF2-40B4-BE49-F238E27FC236}">
                    <a16:creationId xmlns:a16="http://schemas.microsoft.com/office/drawing/2014/main" id="{0406CADF-6A82-2844-9517-DAB36149B714}"/>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1" name="Freeform 590">
                <a:extLst>
                  <a:ext uri="{FF2B5EF4-FFF2-40B4-BE49-F238E27FC236}">
                    <a16:creationId xmlns:a16="http://schemas.microsoft.com/office/drawing/2014/main" id="{92F09FE3-36AB-A646-8709-F68948F090CE}"/>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64" name="Group 632">
              <a:extLst>
                <a:ext uri="{FF2B5EF4-FFF2-40B4-BE49-F238E27FC236}">
                  <a16:creationId xmlns:a16="http://schemas.microsoft.com/office/drawing/2014/main" id="{4B98C44A-F9F4-BB49-A2B0-C2E0B8C568E9}"/>
                </a:ext>
              </a:extLst>
            </p:cNvPr>
            <p:cNvGrpSpPr>
              <a:grpSpLocks/>
            </p:cNvGrpSpPr>
            <p:nvPr/>
          </p:nvGrpSpPr>
          <p:grpSpPr bwMode="auto">
            <a:xfrm>
              <a:off x="6258275" y="4798619"/>
              <a:ext cx="536575" cy="401637"/>
              <a:chOff x="3328" y="2543"/>
              <a:chExt cx="338" cy="253"/>
            </a:xfrm>
          </p:grpSpPr>
          <p:grpSp>
            <p:nvGrpSpPr>
              <p:cNvPr id="565" name="Group 487">
                <a:extLst>
                  <a:ext uri="{FF2B5EF4-FFF2-40B4-BE49-F238E27FC236}">
                    <a16:creationId xmlns:a16="http://schemas.microsoft.com/office/drawing/2014/main" id="{3D6F5046-EE7D-8246-9181-C8008B8852DF}"/>
                  </a:ext>
                </a:extLst>
              </p:cNvPr>
              <p:cNvGrpSpPr>
                <a:grpSpLocks/>
              </p:cNvGrpSpPr>
              <p:nvPr/>
            </p:nvGrpSpPr>
            <p:grpSpPr bwMode="auto">
              <a:xfrm>
                <a:off x="3328" y="2543"/>
                <a:ext cx="327" cy="81"/>
                <a:chOff x="2199" y="955"/>
                <a:chExt cx="2547" cy="506"/>
              </a:xfrm>
            </p:grpSpPr>
            <p:sp>
              <p:nvSpPr>
                <p:cNvPr id="586" name="Freeform 488">
                  <a:extLst>
                    <a:ext uri="{FF2B5EF4-FFF2-40B4-BE49-F238E27FC236}">
                      <a16:creationId xmlns:a16="http://schemas.microsoft.com/office/drawing/2014/main" id="{2BC70CC0-4321-024B-AF9D-8A5A6410FA9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7" name="Freeform 489">
                  <a:extLst>
                    <a:ext uri="{FF2B5EF4-FFF2-40B4-BE49-F238E27FC236}">
                      <a16:creationId xmlns:a16="http://schemas.microsoft.com/office/drawing/2014/main" id="{20F44005-5166-134B-8AB3-6A9E51FBF76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8" name="Freeform 490">
                  <a:extLst>
                    <a:ext uri="{FF2B5EF4-FFF2-40B4-BE49-F238E27FC236}">
                      <a16:creationId xmlns:a16="http://schemas.microsoft.com/office/drawing/2014/main" id="{0BA88FD7-3F5B-6746-84E1-33C1516E79BC}"/>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9" name="Freeform 491">
                  <a:extLst>
                    <a:ext uri="{FF2B5EF4-FFF2-40B4-BE49-F238E27FC236}">
                      <a16:creationId xmlns:a16="http://schemas.microsoft.com/office/drawing/2014/main" id="{D962DE3F-2E0D-664E-B102-B0D3AAF227E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0" name="Freeform 492">
                  <a:extLst>
                    <a:ext uri="{FF2B5EF4-FFF2-40B4-BE49-F238E27FC236}">
                      <a16:creationId xmlns:a16="http://schemas.microsoft.com/office/drawing/2014/main" id="{9B1AAA88-66EF-7349-AAE1-0A273535CA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1" name="Freeform 493">
                  <a:extLst>
                    <a:ext uri="{FF2B5EF4-FFF2-40B4-BE49-F238E27FC236}">
                      <a16:creationId xmlns:a16="http://schemas.microsoft.com/office/drawing/2014/main" id="{44A5772F-C240-384F-A9C2-D08BBC7D806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66" name="Picture 571" descr="laptop_keyboard">
                <a:extLst>
                  <a:ext uri="{FF2B5EF4-FFF2-40B4-BE49-F238E27FC236}">
                    <a16:creationId xmlns:a16="http://schemas.microsoft.com/office/drawing/2014/main" id="{606166F4-1E70-3D40-A0B7-C5436E0418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381" y="269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7" name="Freeform 572">
                <a:extLst>
                  <a:ext uri="{FF2B5EF4-FFF2-40B4-BE49-F238E27FC236}">
                    <a16:creationId xmlns:a16="http://schemas.microsoft.com/office/drawing/2014/main" id="{146EDD7E-3F6E-C74F-8830-8E04CAABB6D4}"/>
                  </a:ext>
                </a:extLst>
              </p:cNvPr>
              <p:cNvSpPr>
                <a:spLocks/>
              </p:cNvSpPr>
              <p:nvPr/>
            </p:nvSpPr>
            <p:spPr bwMode="auto">
              <a:xfrm>
                <a:off x="3462" y="259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68" name="Picture 573" descr="screen">
                <a:extLst>
                  <a:ext uri="{FF2B5EF4-FFF2-40B4-BE49-F238E27FC236}">
                    <a16:creationId xmlns:a16="http://schemas.microsoft.com/office/drawing/2014/main" id="{97542897-6E1A-F144-9A1C-CF8E1179E6E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2" y="260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9" name="Freeform 574">
                <a:extLst>
                  <a:ext uri="{FF2B5EF4-FFF2-40B4-BE49-F238E27FC236}">
                    <a16:creationId xmlns:a16="http://schemas.microsoft.com/office/drawing/2014/main" id="{5091F00D-4B7B-3741-AE22-29DDE7CD4ED7}"/>
                  </a:ext>
                </a:extLst>
              </p:cNvPr>
              <p:cNvSpPr>
                <a:spLocks/>
              </p:cNvSpPr>
              <p:nvPr/>
            </p:nvSpPr>
            <p:spPr bwMode="auto">
              <a:xfrm>
                <a:off x="3498" y="259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0" name="Freeform 575">
                <a:extLst>
                  <a:ext uri="{FF2B5EF4-FFF2-40B4-BE49-F238E27FC236}">
                    <a16:creationId xmlns:a16="http://schemas.microsoft.com/office/drawing/2014/main" id="{B263C037-DBFD-6142-8C36-FF26BAC1168E}"/>
                  </a:ext>
                </a:extLst>
              </p:cNvPr>
              <p:cNvSpPr>
                <a:spLocks/>
              </p:cNvSpPr>
              <p:nvPr/>
            </p:nvSpPr>
            <p:spPr bwMode="auto">
              <a:xfrm>
                <a:off x="3461" y="259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1" name="Freeform 576">
                <a:extLst>
                  <a:ext uri="{FF2B5EF4-FFF2-40B4-BE49-F238E27FC236}">
                    <a16:creationId xmlns:a16="http://schemas.microsoft.com/office/drawing/2014/main" id="{06604E44-8318-4249-AAA9-C5D53E9673EF}"/>
                  </a:ext>
                </a:extLst>
              </p:cNvPr>
              <p:cNvSpPr>
                <a:spLocks/>
              </p:cNvSpPr>
              <p:nvPr/>
            </p:nvSpPr>
            <p:spPr bwMode="auto">
              <a:xfrm>
                <a:off x="3614" y="261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2" name="Freeform 577">
                <a:extLst>
                  <a:ext uri="{FF2B5EF4-FFF2-40B4-BE49-F238E27FC236}">
                    <a16:creationId xmlns:a16="http://schemas.microsoft.com/office/drawing/2014/main" id="{C9838980-94AA-B548-9555-79034EBAEA04}"/>
                  </a:ext>
                </a:extLst>
              </p:cNvPr>
              <p:cNvSpPr>
                <a:spLocks/>
              </p:cNvSpPr>
              <p:nvPr/>
            </p:nvSpPr>
            <p:spPr bwMode="auto">
              <a:xfrm>
                <a:off x="3460" y="269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3" name="Freeform 578">
                <a:extLst>
                  <a:ext uri="{FF2B5EF4-FFF2-40B4-BE49-F238E27FC236}">
                    <a16:creationId xmlns:a16="http://schemas.microsoft.com/office/drawing/2014/main" id="{E2F028EC-39B6-BB48-8F1C-9E5EE6E5409B}"/>
                  </a:ext>
                </a:extLst>
              </p:cNvPr>
              <p:cNvSpPr>
                <a:spLocks/>
              </p:cNvSpPr>
              <p:nvPr/>
            </p:nvSpPr>
            <p:spPr bwMode="auto">
              <a:xfrm>
                <a:off x="3619" y="261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4" name="Freeform 579">
                <a:extLst>
                  <a:ext uri="{FF2B5EF4-FFF2-40B4-BE49-F238E27FC236}">
                    <a16:creationId xmlns:a16="http://schemas.microsoft.com/office/drawing/2014/main" id="{9590576D-E3A5-AE4D-A5BA-062112490EC9}"/>
                  </a:ext>
                </a:extLst>
              </p:cNvPr>
              <p:cNvSpPr>
                <a:spLocks/>
              </p:cNvSpPr>
              <p:nvPr/>
            </p:nvSpPr>
            <p:spPr bwMode="auto">
              <a:xfrm>
                <a:off x="3460" y="269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75" name="Group 580">
                <a:extLst>
                  <a:ext uri="{FF2B5EF4-FFF2-40B4-BE49-F238E27FC236}">
                    <a16:creationId xmlns:a16="http://schemas.microsoft.com/office/drawing/2014/main" id="{658981DA-8A1D-0341-B1BA-9392978BB571}"/>
                  </a:ext>
                </a:extLst>
              </p:cNvPr>
              <p:cNvGrpSpPr>
                <a:grpSpLocks/>
              </p:cNvGrpSpPr>
              <p:nvPr/>
            </p:nvGrpSpPr>
            <p:grpSpPr bwMode="auto">
              <a:xfrm>
                <a:off x="3458" y="2737"/>
                <a:ext cx="55" cy="24"/>
                <a:chOff x="1740" y="2642"/>
                <a:chExt cx="752" cy="327"/>
              </a:xfrm>
            </p:grpSpPr>
            <p:sp>
              <p:nvSpPr>
                <p:cNvPr id="580" name="Freeform 581">
                  <a:extLst>
                    <a:ext uri="{FF2B5EF4-FFF2-40B4-BE49-F238E27FC236}">
                      <a16:creationId xmlns:a16="http://schemas.microsoft.com/office/drawing/2014/main" id="{437F93D8-B619-2840-A7D2-524A4A561A9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1" name="Freeform 582">
                  <a:extLst>
                    <a:ext uri="{FF2B5EF4-FFF2-40B4-BE49-F238E27FC236}">
                      <a16:creationId xmlns:a16="http://schemas.microsoft.com/office/drawing/2014/main" id="{516EFADC-09F5-5B47-8934-26F39565935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2" name="Freeform 583">
                  <a:extLst>
                    <a:ext uri="{FF2B5EF4-FFF2-40B4-BE49-F238E27FC236}">
                      <a16:creationId xmlns:a16="http://schemas.microsoft.com/office/drawing/2014/main" id="{158E5B08-E7FE-6C42-99AB-FC383B9A35F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3" name="Freeform 584">
                  <a:extLst>
                    <a:ext uri="{FF2B5EF4-FFF2-40B4-BE49-F238E27FC236}">
                      <a16:creationId xmlns:a16="http://schemas.microsoft.com/office/drawing/2014/main" id="{CE902AC6-F30F-464F-9B44-53AD006A3A2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4" name="Freeform 585">
                  <a:extLst>
                    <a:ext uri="{FF2B5EF4-FFF2-40B4-BE49-F238E27FC236}">
                      <a16:creationId xmlns:a16="http://schemas.microsoft.com/office/drawing/2014/main" id="{B4AB2E9D-0250-BF4B-A996-829DB6B96B1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5" name="Freeform 586">
                  <a:extLst>
                    <a:ext uri="{FF2B5EF4-FFF2-40B4-BE49-F238E27FC236}">
                      <a16:creationId xmlns:a16="http://schemas.microsoft.com/office/drawing/2014/main" id="{29274E78-9827-A745-B434-5B40145E2A7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76" name="Freeform 587">
                <a:extLst>
                  <a:ext uri="{FF2B5EF4-FFF2-40B4-BE49-F238E27FC236}">
                    <a16:creationId xmlns:a16="http://schemas.microsoft.com/office/drawing/2014/main" id="{261536B8-45B6-F445-94D4-E0995DB324C9}"/>
                  </a:ext>
                </a:extLst>
              </p:cNvPr>
              <p:cNvSpPr>
                <a:spLocks/>
              </p:cNvSpPr>
              <p:nvPr/>
            </p:nvSpPr>
            <p:spPr bwMode="auto">
              <a:xfrm>
                <a:off x="3552" y="274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7" name="Freeform 588">
                <a:extLst>
                  <a:ext uri="{FF2B5EF4-FFF2-40B4-BE49-F238E27FC236}">
                    <a16:creationId xmlns:a16="http://schemas.microsoft.com/office/drawing/2014/main" id="{D9289D99-04BF-6349-AB04-51F97449B50C}"/>
                  </a:ext>
                </a:extLst>
              </p:cNvPr>
              <p:cNvSpPr>
                <a:spLocks/>
              </p:cNvSpPr>
              <p:nvPr/>
            </p:nvSpPr>
            <p:spPr bwMode="auto">
              <a:xfrm>
                <a:off x="3381" y="274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8" name="Freeform 591">
                <a:extLst>
                  <a:ext uri="{FF2B5EF4-FFF2-40B4-BE49-F238E27FC236}">
                    <a16:creationId xmlns:a16="http://schemas.microsoft.com/office/drawing/2014/main" id="{4A5B5464-3906-6F40-9142-2A5FD7EE1F2A}"/>
                  </a:ext>
                </a:extLst>
              </p:cNvPr>
              <p:cNvSpPr>
                <a:spLocks/>
              </p:cNvSpPr>
              <p:nvPr/>
            </p:nvSpPr>
            <p:spPr bwMode="auto">
              <a:xfrm>
                <a:off x="3387" y="273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9" name="Freeform 592">
                <a:extLst>
                  <a:ext uri="{FF2B5EF4-FFF2-40B4-BE49-F238E27FC236}">
                    <a16:creationId xmlns:a16="http://schemas.microsoft.com/office/drawing/2014/main" id="{CA04EE6B-FFEC-5D41-9B1B-1C217E56607A}"/>
                  </a:ext>
                </a:extLst>
              </p:cNvPr>
              <p:cNvSpPr>
                <a:spLocks/>
              </p:cNvSpPr>
              <p:nvPr/>
            </p:nvSpPr>
            <p:spPr bwMode="auto">
              <a:xfrm flipV="1">
                <a:off x="3549" y="273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92" name="Group 631">
              <a:extLst>
                <a:ext uri="{FF2B5EF4-FFF2-40B4-BE49-F238E27FC236}">
                  <a16:creationId xmlns:a16="http://schemas.microsoft.com/office/drawing/2014/main" id="{41271A23-CA38-6E44-918E-38C7011E51F3}"/>
                </a:ext>
              </a:extLst>
            </p:cNvPr>
            <p:cNvGrpSpPr>
              <a:grpSpLocks/>
            </p:cNvGrpSpPr>
            <p:nvPr/>
          </p:nvGrpSpPr>
          <p:grpSpPr bwMode="auto">
            <a:xfrm>
              <a:off x="5640737" y="5058969"/>
              <a:ext cx="585788" cy="419100"/>
              <a:chOff x="5096" y="2218"/>
              <a:chExt cx="369" cy="264"/>
            </a:xfrm>
          </p:grpSpPr>
          <p:grpSp>
            <p:nvGrpSpPr>
              <p:cNvPr id="593" name="Group 622">
                <a:extLst>
                  <a:ext uri="{FF2B5EF4-FFF2-40B4-BE49-F238E27FC236}">
                    <a16:creationId xmlns:a16="http://schemas.microsoft.com/office/drawing/2014/main" id="{46B7FDFD-6263-0049-8898-6BC742EE0CD5}"/>
                  </a:ext>
                </a:extLst>
              </p:cNvPr>
              <p:cNvGrpSpPr>
                <a:grpSpLocks/>
              </p:cNvGrpSpPr>
              <p:nvPr/>
            </p:nvGrpSpPr>
            <p:grpSpPr bwMode="auto">
              <a:xfrm>
                <a:off x="5096" y="2218"/>
                <a:ext cx="327" cy="81"/>
                <a:chOff x="2199" y="955"/>
                <a:chExt cx="2547" cy="506"/>
              </a:xfrm>
            </p:grpSpPr>
            <p:sp>
              <p:nvSpPr>
                <p:cNvPr id="596" name="Freeform 623">
                  <a:extLst>
                    <a:ext uri="{FF2B5EF4-FFF2-40B4-BE49-F238E27FC236}">
                      <a16:creationId xmlns:a16="http://schemas.microsoft.com/office/drawing/2014/main" id="{8D20DA22-5088-9649-BCD7-C73CFCD69461}"/>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7" name="Freeform 624">
                  <a:extLst>
                    <a:ext uri="{FF2B5EF4-FFF2-40B4-BE49-F238E27FC236}">
                      <a16:creationId xmlns:a16="http://schemas.microsoft.com/office/drawing/2014/main" id="{0860904A-2644-D146-9E9D-528E083D220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8" name="Freeform 625">
                  <a:extLst>
                    <a:ext uri="{FF2B5EF4-FFF2-40B4-BE49-F238E27FC236}">
                      <a16:creationId xmlns:a16="http://schemas.microsoft.com/office/drawing/2014/main" id="{FDDA26A1-410C-A64F-B478-B9971D10720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9" name="Freeform 626">
                  <a:extLst>
                    <a:ext uri="{FF2B5EF4-FFF2-40B4-BE49-F238E27FC236}">
                      <a16:creationId xmlns:a16="http://schemas.microsoft.com/office/drawing/2014/main" id="{746C664C-122A-5E4F-9DC6-D2F925E1DAD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0" name="Freeform 627">
                  <a:extLst>
                    <a:ext uri="{FF2B5EF4-FFF2-40B4-BE49-F238E27FC236}">
                      <a16:creationId xmlns:a16="http://schemas.microsoft.com/office/drawing/2014/main" id="{E72F1D12-443A-5F43-BDF0-414DCEB491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1" name="Freeform 628">
                  <a:extLst>
                    <a:ext uri="{FF2B5EF4-FFF2-40B4-BE49-F238E27FC236}">
                      <a16:creationId xmlns:a16="http://schemas.microsoft.com/office/drawing/2014/main" id="{5D2A1B05-1226-0440-BF7D-2BFEDA6C0D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94" name="Picture 629" descr="access_point_stylized_small">
                <a:extLst>
                  <a:ext uri="{FF2B5EF4-FFF2-40B4-BE49-F238E27FC236}">
                    <a16:creationId xmlns:a16="http://schemas.microsoft.com/office/drawing/2014/main" id="{82574BA4-AF17-7944-AB41-D17C94BDAE0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2" y="2250"/>
                <a:ext cx="273" cy="2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5" name="Picture 630" descr="access_point_stylized_small">
                <a:extLst>
                  <a:ext uri="{FF2B5EF4-FFF2-40B4-BE49-F238E27FC236}">
                    <a16:creationId xmlns:a16="http://schemas.microsoft.com/office/drawing/2014/main" id="{DC390735-CE93-0C4A-B766-A12F5563410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5" y="2251"/>
                <a:ext cx="26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02" name="Group 633">
              <a:extLst>
                <a:ext uri="{FF2B5EF4-FFF2-40B4-BE49-F238E27FC236}">
                  <a16:creationId xmlns:a16="http://schemas.microsoft.com/office/drawing/2014/main" id="{4350FD48-C690-8545-9BF4-698AA261550D}"/>
                </a:ext>
              </a:extLst>
            </p:cNvPr>
            <p:cNvGrpSpPr>
              <a:grpSpLocks/>
            </p:cNvGrpSpPr>
            <p:nvPr/>
          </p:nvGrpSpPr>
          <p:grpSpPr bwMode="auto">
            <a:xfrm>
              <a:off x="5342287" y="5484419"/>
              <a:ext cx="635000" cy="485775"/>
              <a:chOff x="3061" y="2530"/>
              <a:chExt cx="400" cy="306"/>
            </a:xfrm>
          </p:grpSpPr>
          <p:grpSp>
            <p:nvGrpSpPr>
              <p:cNvPr id="603" name="Group 634">
                <a:extLst>
                  <a:ext uri="{FF2B5EF4-FFF2-40B4-BE49-F238E27FC236}">
                    <a16:creationId xmlns:a16="http://schemas.microsoft.com/office/drawing/2014/main" id="{552A577F-109E-9D44-8B58-7E385E9A60A3}"/>
                  </a:ext>
                </a:extLst>
              </p:cNvPr>
              <p:cNvGrpSpPr>
                <a:grpSpLocks/>
              </p:cNvGrpSpPr>
              <p:nvPr/>
            </p:nvGrpSpPr>
            <p:grpSpPr bwMode="auto">
              <a:xfrm>
                <a:off x="3061" y="2530"/>
                <a:ext cx="327" cy="81"/>
                <a:chOff x="2199" y="955"/>
                <a:chExt cx="2547" cy="506"/>
              </a:xfrm>
            </p:grpSpPr>
            <p:sp>
              <p:nvSpPr>
                <p:cNvPr id="628" name="Freeform 635">
                  <a:extLst>
                    <a:ext uri="{FF2B5EF4-FFF2-40B4-BE49-F238E27FC236}">
                      <a16:creationId xmlns:a16="http://schemas.microsoft.com/office/drawing/2014/main" id="{07E6363F-B58C-0246-8270-E48953ECB11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9" name="Freeform 636">
                  <a:extLst>
                    <a:ext uri="{FF2B5EF4-FFF2-40B4-BE49-F238E27FC236}">
                      <a16:creationId xmlns:a16="http://schemas.microsoft.com/office/drawing/2014/main" id="{68B5ACAA-D666-9541-A8D8-AA65ABE37D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0" name="Freeform 637">
                  <a:extLst>
                    <a:ext uri="{FF2B5EF4-FFF2-40B4-BE49-F238E27FC236}">
                      <a16:creationId xmlns:a16="http://schemas.microsoft.com/office/drawing/2014/main" id="{BEA43C39-BF36-D746-B30D-D48DF15C1157}"/>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1" name="Freeform 638">
                  <a:extLst>
                    <a:ext uri="{FF2B5EF4-FFF2-40B4-BE49-F238E27FC236}">
                      <a16:creationId xmlns:a16="http://schemas.microsoft.com/office/drawing/2014/main" id="{F0D1093C-5C80-6D41-8E09-0CDD15E8C5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2" name="Freeform 639">
                  <a:extLst>
                    <a:ext uri="{FF2B5EF4-FFF2-40B4-BE49-F238E27FC236}">
                      <a16:creationId xmlns:a16="http://schemas.microsoft.com/office/drawing/2014/main" id="{9E9A0C6D-F304-DD4B-B151-9DD732DD11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3" name="Freeform 640">
                  <a:extLst>
                    <a:ext uri="{FF2B5EF4-FFF2-40B4-BE49-F238E27FC236}">
                      <a16:creationId xmlns:a16="http://schemas.microsoft.com/office/drawing/2014/main" id="{6F86ABC6-22F5-9848-BF21-BF80B41A2A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04" name="Picture 641" descr="laptop_keyboard">
                <a:extLst>
                  <a:ext uri="{FF2B5EF4-FFF2-40B4-BE49-F238E27FC236}">
                    <a16:creationId xmlns:a16="http://schemas.microsoft.com/office/drawing/2014/main" id="{2F75FAA6-B24C-3142-9A42-C22B7212E5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5" name="Freeform 642">
                <a:extLst>
                  <a:ext uri="{FF2B5EF4-FFF2-40B4-BE49-F238E27FC236}">
                    <a16:creationId xmlns:a16="http://schemas.microsoft.com/office/drawing/2014/main" id="{DE2C3AD1-FF37-3F41-93C1-631725A3A18C}"/>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06" name="Picture 643" descr="screen">
                <a:extLst>
                  <a:ext uri="{FF2B5EF4-FFF2-40B4-BE49-F238E27FC236}">
                    <a16:creationId xmlns:a16="http://schemas.microsoft.com/office/drawing/2014/main" id="{A2EF1EA1-101A-AF4E-8DB1-ED79D93A66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7" name="Freeform 644">
                <a:extLst>
                  <a:ext uri="{FF2B5EF4-FFF2-40B4-BE49-F238E27FC236}">
                    <a16:creationId xmlns:a16="http://schemas.microsoft.com/office/drawing/2014/main" id="{6049AAF7-B71A-C44E-AD7A-E4A8F2A8942F}"/>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8" name="Freeform 645">
                <a:extLst>
                  <a:ext uri="{FF2B5EF4-FFF2-40B4-BE49-F238E27FC236}">
                    <a16:creationId xmlns:a16="http://schemas.microsoft.com/office/drawing/2014/main" id="{8A2E61CC-8A3C-AB43-8FEE-3D55851BD6BA}"/>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9" name="Freeform 646">
                <a:extLst>
                  <a:ext uri="{FF2B5EF4-FFF2-40B4-BE49-F238E27FC236}">
                    <a16:creationId xmlns:a16="http://schemas.microsoft.com/office/drawing/2014/main" id="{C7D45B9A-04AF-A94D-9B24-D8FED5751FFD}"/>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0" name="Freeform 647">
                <a:extLst>
                  <a:ext uri="{FF2B5EF4-FFF2-40B4-BE49-F238E27FC236}">
                    <a16:creationId xmlns:a16="http://schemas.microsoft.com/office/drawing/2014/main" id="{44DDA0A8-6E2C-664F-B104-AF8BD6E1484A}"/>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1" name="Freeform 648">
                <a:extLst>
                  <a:ext uri="{FF2B5EF4-FFF2-40B4-BE49-F238E27FC236}">
                    <a16:creationId xmlns:a16="http://schemas.microsoft.com/office/drawing/2014/main" id="{9F887D29-FEA1-6A4F-ABC1-A2D2111BE096}"/>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2" name="Freeform 649">
                <a:extLst>
                  <a:ext uri="{FF2B5EF4-FFF2-40B4-BE49-F238E27FC236}">
                    <a16:creationId xmlns:a16="http://schemas.microsoft.com/office/drawing/2014/main" id="{352D9BC2-81F2-3A4C-86DC-00157C1FA18F}"/>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13" name="Group 650">
                <a:extLst>
                  <a:ext uri="{FF2B5EF4-FFF2-40B4-BE49-F238E27FC236}">
                    <a16:creationId xmlns:a16="http://schemas.microsoft.com/office/drawing/2014/main" id="{AA9D5569-9B23-AC4A-B599-A6CA1CC91A31}"/>
                  </a:ext>
                </a:extLst>
              </p:cNvPr>
              <p:cNvGrpSpPr>
                <a:grpSpLocks/>
              </p:cNvGrpSpPr>
              <p:nvPr/>
            </p:nvGrpSpPr>
            <p:grpSpPr bwMode="auto">
              <a:xfrm>
                <a:off x="3186" y="2777"/>
                <a:ext cx="55" cy="24"/>
                <a:chOff x="1740" y="2642"/>
                <a:chExt cx="752" cy="327"/>
              </a:xfrm>
            </p:grpSpPr>
            <p:sp>
              <p:nvSpPr>
                <p:cNvPr id="622" name="Freeform 651">
                  <a:extLst>
                    <a:ext uri="{FF2B5EF4-FFF2-40B4-BE49-F238E27FC236}">
                      <a16:creationId xmlns:a16="http://schemas.microsoft.com/office/drawing/2014/main" id="{35D8DF33-69DC-7E45-87B0-8973C6A6524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3" name="Freeform 652">
                  <a:extLst>
                    <a:ext uri="{FF2B5EF4-FFF2-40B4-BE49-F238E27FC236}">
                      <a16:creationId xmlns:a16="http://schemas.microsoft.com/office/drawing/2014/main" id="{64D650D2-9E0C-9B49-BE8B-5A6C0C771C3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4" name="Freeform 653">
                  <a:extLst>
                    <a:ext uri="{FF2B5EF4-FFF2-40B4-BE49-F238E27FC236}">
                      <a16:creationId xmlns:a16="http://schemas.microsoft.com/office/drawing/2014/main" id="{2820DDF6-8985-4B42-B6D6-83B1751EC57F}"/>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5" name="Freeform 654">
                  <a:extLst>
                    <a:ext uri="{FF2B5EF4-FFF2-40B4-BE49-F238E27FC236}">
                      <a16:creationId xmlns:a16="http://schemas.microsoft.com/office/drawing/2014/main" id="{63B056C7-AFAC-214A-8E24-48B954AAA02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6" name="Freeform 655">
                  <a:extLst>
                    <a:ext uri="{FF2B5EF4-FFF2-40B4-BE49-F238E27FC236}">
                      <a16:creationId xmlns:a16="http://schemas.microsoft.com/office/drawing/2014/main" id="{47B78910-4311-804C-9AB1-27331D8E35B1}"/>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7" name="Freeform 656">
                  <a:extLst>
                    <a:ext uri="{FF2B5EF4-FFF2-40B4-BE49-F238E27FC236}">
                      <a16:creationId xmlns:a16="http://schemas.microsoft.com/office/drawing/2014/main" id="{BCE3F1EB-7537-3548-B2D0-25DE814A934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14" name="Freeform 657">
                <a:extLst>
                  <a:ext uri="{FF2B5EF4-FFF2-40B4-BE49-F238E27FC236}">
                    <a16:creationId xmlns:a16="http://schemas.microsoft.com/office/drawing/2014/main" id="{AEA7FE7B-4E23-5145-AF46-EAD1A9683E6E}"/>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5" name="Freeform 658">
                <a:extLst>
                  <a:ext uri="{FF2B5EF4-FFF2-40B4-BE49-F238E27FC236}">
                    <a16:creationId xmlns:a16="http://schemas.microsoft.com/office/drawing/2014/main" id="{71870B35-FF8E-A648-9461-BE67BD42B208}"/>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6" name="Freeform 659">
                <a:extLst>
                  <a:ext uri="{FF2B5EF4-FFF2-40B4-BE49-F238E27FC236}">
                    <a16:creationId xmlns:a16="http://schemas.microsoft.com/office/drawing/2014/main" id="{14DF7B21-9989-CE4A-8CD2-77167155AD31}"/>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7" name="Freeform 660">
                <a:extLst>
                  <a:ext uri="{FF2B5EF4-FFF2-40B4-BE49-F238E27FC236}">
                    <a16:creationId xmlns:a16="http://schemas.microsoft.com/office/drawing/2014/main" id="{01249498-5D68-DC4A-8598-DBC5E0FAAED8}"/>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8" name="Freeform 661">
                <a:extLst>
                  <a:ext uri="{FF2B5EF4-FFF2-40B4-BE49-F238E27FC236}">
                    <a16:creationId xmlns:a16="http://schemas.microsoft.com/office/drawing/2014/main" id="{39AB67DD-19DB-5B4A-9ECB-0D8434372B5F}"/>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9" name="Freeform 662">
                <a:extLst>
                  <a:ext uri="{FF2B5EF4-FFF2-40B4-BE49-F238E27FC236}">
                    <a16:creationId xmlns:a16="http://schemas.microsoft.com/office/drawing/2014/main" id="{50095490-4E5B-2C4F-A578-E6823DF0D7AD}"/>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0" name="Freeform 663">
                <a:extLst>
                  <a:ext uri="{FF2B5EF4-FFF2-40B4-BE49-F238E27FC236}">
                    <a16:creationId xmlns:a16="http://schemas.microsoft.com/office/drawing/2014/main" id="{5F7C8605-C574-AF40-A25A-18D07E9455B8}"/>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1" name="Freeform 664">
                <a:extLst>
                  <a:ext uri="{FF2B5EF4-FFF2-40B4-BE49-F238E27FC236}">
                    <a16:creationId xmlns:a16="http://schemas.microsoft.com/office/drawing/2014/main" id="{5B56B3ED-95B3-FC4B-AEC8-78598F3903CC}"/>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34" name="Group 665">
              <a:extLst>
                <a:ext uri="{FF2B5EF4-FFF2-40B4-BE49-F238E27FC236}">
                  <a16:creationId xmlns:a16="http://schemas.microsoft.com/office/drawing/2014/main" id="{2A813063-25A9-2348-B34A-4FB30E3C361C}"/>
                </a:ext>
              </a:extLst>
            </p:cNvPr>
            <p:cNvGrpSpPr>
              <a:grpSpLocks/>
            </p:cNvGrpSpPr>
            <p:nvPr/>
          </p:nvGrpSpPr>
          <p:grpSpPr bwMode="auto">
            <a:xfrm>
              <a:off x="5824887" y="5539981"/>
              <a:ext cx="635000" cy="485775"/>
              <a:chOff x="3061" y="2530"/>
              <a:chExt cx="400" cy="306"/>
            </a:xfrm>
          </p:grpSpPr>
          <p:grpSp>
            <p:nvGrpSpPr>
              <p:cNvPr id="635" name="Group 666">
                <a:extLst>
                  <a:ext uri="{FF2B5EF4-FFF2-40B4-BE49-F238E27FC236}">
                    <a16:creationId xmlns:a16="http://schemas.microsoft.com/office/drawing/2014/main" id="{E488256B-5F4C-7240-9A3D-138A9D926AE6}"/>
                  </a:ext>
                </a:extLst>
              </p:cNvPr>
              <p:cNvGrpSpPr>
                <a:grpSpLocks/>
              </p:cNvGrpSpPr>
              <p:nvPr/>
            </p:nvGrpSpPr>
            <p:grpSpPr bwMode="auto">
              <a:xfrm>
                <a:off x="3061" y="2530"/>
                <a:ext cx="327" cy="81"/>
                <a:chOff x="2199" y="955"/>
                <a:chExt cx="2547" cy="506"/>
              </a:xfrm>
            </p:grpSpPr>
            <p:sp>
              <p:nvSpPr>
                <p:cNvPr id="660" name="Freeform 667">
                  <a:extLst>
                    <a:ext uri="{FF2B5EF4-FFF2-40B4-BE49-F238E27FC236}">
                      <a16:creationId xmlns:a16="http://schemas.microsoft.com/office/drawing/2014/main" id="{30264AAC-A818-2C48-908B-3E20162B48C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1" name="Freeform 668">
                  <a:extLst>
                    <a:ext uri="{FF2B5EF4-FFF2-40B4-BE49-F238E27FC236}">
                      <a16:creationId xmlns:a16="http://schemas.microsoft.com/office/drawing/2014/main" id="{507FFE91-D066-EC44-8EE2-F5D3981A3A0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2" name="Freeform 669">
                  <a:extLst>
                    <a:ext uri="{FF2B5EF4-FFF2-40B4-BE49-F238E27FC236}">
                      <a16:creationId xmlns:a16="http://schemas.microsoft.com/office/drawing/2014/main" id="{57E92C77-54EE-0845-97FB-2FE89243BEB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3" name="Freeform 670">
                  <a:extLst>
                    <a:ext uri="{FF2B5EF4-FFF2-40B4-BE49-F238E27FC236}">
                      <a16:creationId xmlns:a16="http://schemas.microsoft.com/office/drawing/2014/main" id="{889E7C82-E5D9-8043-8A50-F87E4DA42DD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4" name="Freeform 671">
                  <a:extLst>
                    <a:ext uri="{FF2B5EF4-FFF2-40B4-BE49-F238E27FC236}">
                      <a16:creationId xmlns:a16="http://schemas.microsoft.com/office/drawing/2014/main" id="{6EEB3AC9-B797-2E4E-B758-615021875545}"/>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5" name="Freeform 672">
                  <a:extLst>
                    <a:ext uri="{FF2B5EF4-FFF2-40B4-BE49-F238E27FC236}">
                      <a16:creationId xmlns:a16="http://schemas.microsoft.com/office/drawing/2014/main" id="{BF0B78D6-7D03-B248-8646-B7A4D8DB820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36" name="Picture 673" descr="laptop_keyboard">
                <a:extLst>
                  <a:ext uri="{FF2B5EF4-FFF2-40B4-BE49-F238E27FC236}">
                    <a16:creationId xmlns:a16="http://schemas.microsoft.com/office/drawing/2014/main" id="{818E4316-ADEB-AE4B-A699-D416E1C587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7" name="Freeform 674">
                <a:extLst>
                  <a:ext uri="{FF2B5EF4-FFF2-40B4-BE49-F238E27FC236}">
                    <a16:creationId xmlns:a16="http://schemas.microsoft.com/office/drawing/2014/main" id="{A1178674-C6C6-D942-80CB-75C6BFD08668}"/>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38" name="Picture 675" descr="screen">
                <a:extLst>
                  <a:ext uri="{FF2B5EF4-FFF2-40B4-BE49-F238E27FC236}">
                    <a16:creationId xmlns:a16="http://schemas.microsoft.com/office/drawing/2014/main" id="{A7347B7E-CCF5-FF42-83C4-25E95D6DDD2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9" name="Freeform 676">
                <a:extLst>
                  <a:ext uri="{FF2B5EF4-FFF2-40B4-BE49-F238E27FC236}">
                    <a16:creationId xmlns:a16="http://schemas.microsoft.com/office/drawing/2014/main" id="{00ECEF64-E8C8-4048-95B9-291C901D7767}"/>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0" name="Freeform 677">
                <a:extLst>
                  <a:ext uri="{FF2B5EF4-FFF2-40B4-BE49-F238E27FC236}">
                    <a16:creationId xmlns:a16="http://schemas.microsoft.com/office/drawing/2014/main" id="{0014A409-D9B4-A949-98B0-56F9722D9257}"/>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1" name="Freeform 678">
                <a:extLst>
                  <a:ext uri="{FF2B5EF4-FFF2-40B4-BE49-F238E27FC236}">
                    <a16:creationId xmlns:a16="http://schemas.microsoft.com/office/drawing/2014/main" id="{B32C60B6-03BE-AE4B-A8B2-253AD5DB67F4}"/>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2" name="Freeform 679">
                <a:extLst>
                  <a:ext uri="{FF2B5EF4-FFF2-40B4-BE49-F238E27FC236}">
                    <a16:creationId xmlns:a16="http://schemas.microsoft.com/office/drawing/2014/main" id="{B023ADC3-7539-F145-B52F-5ADE8AAA9E81}"/>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3" name="Freeform 680">
                <a:extLst>
                  <a:ext uri="{FF2B5EF4-FFF2-40B4-BE49-F238E27FC236}">
                    <a16:creationId xmlns:a16="http://schemas.microsoft.com/office/drawing/2014/main" id="{8DC2FD41-54FB-1B4E-AE8D-D4E49D45C29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4" name="Freeform 681">
                <a:extLst>
                  <a:ext uri="{FF2B5EF4-FFF2-40B4-BE49-F238E27FC236}">
                    <a16:creationId xmlns:a16="http://schemas.microsoft.com/office/drawing/2014/main" id="{135825F9-10E4-2C4A-A3EB-E3C7A18604C4}"/>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45" name="Group 682">
                <a:extLst>
                  <a:ext uri="{FF2B5EF4-FFF2-40B4-BE49-F238E27FC236}">
                    <a16:creationId xmlns:a16="http://schemas.microsoft.com/office/drawing/2014/main" id="{18B7D007-F2F8-2041-A3B3-4AAC42AC9D2B}"/>
                  </a:ext>
                </a:extLst>
              </p:cNvPr>
              <p:cNvGrpSpPr>
                <a:grpSpLocks/>
              </p:cNvGrpSpPr>
              <p:nvPr/>
            </p:nvGrpSpPr>
            <p:grpSpPr bwMode="auto">
              <a:xfrm>
                <a:off x="3186" y="2777"/>
                <a:ext cx="55" cy="24"/>
                <a:chOff x="1740" y="2642"/>
                <a:chExt cx="752" cy="327"/>
              </a:xfrm>
            </p:grpSpPr>
            <p:sp>
              <p:nvSpPr>
                <p:cNvPr id="654" name="Freeform 683">
                  <a:extLst>
                    <a:ext uri="{FF2B5EF4-FFF2-40B4-BE49-F238E27FC236}">
                      <a16:creationId xmlns:a16="http://schemas.microsoft.com/office/drawing/2014/main" id="{C9CDCED6-729A-B548-A704-978153940A9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5" name="Freeform 684">
                  <a:extLst>
                    <a:ext uri="{FF2B5EF4-FFF2-40B4-BE49-F238E27FC236}">
                      <a16:creationId xmlns:a16="http://schemas.microsoft.com/office/drawing/2014/main" id="{24052544-85C6-0C47-B814-CD736AF3FD0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6" name="Freeform 685">
                  <a:extLst>
                    <a:ext uri="{FF2B5EF4-FFF2-40B4-BE49-F238E27FC236}">
                      <a16:creationId xmlns:a16="http://schemas.microsoft.com/office/drawing/2014/main" id="{6294FE3C-811A-494B-A379-68E78C7B7B8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7" name="Freeform 686">
                  <a:extLst>
                    <a:ext uri="{FF2B5EF4-FFF2-40B4-BE49-F238E27FC236}">
                      <a16:creationId xmlns:a16="http://schemas.microsoft.com/office/drawing/2014/main" id="{14E79AE5-BBCC-114C-AF2F-57A092C70BC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8" name="Freeform 687">
                  <a:extLst>
                    <a:ext uri="{FF2B5EF4-FFF2-40B4-BE49-F238E27FC236}">
                      <a16:creationId xmlns:a16="http://schemas.microsoft.com/office/drawing/2014/main" id="{87C488F6-CAF2-4349-8DCB-F47AF6FC067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9" name="Freeform 688">
                  <a:extLst>
                    <a:ext uri="{FF2B5EF4-FFF2-40B4-BE49-F238E27FC236}">
                      <a16:creationId xmlns:a16="http://schemas.microsoft.com/office/drawing/2014/main" id="{F96E81D8-978B-5E49-94AC-C77AF2614BC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46" name="Freeform 689">
                <a:extLst>
                  <a:ext uri="{FF2B5EF4-FFF2-40B4-BE49-F238E27FC236}">
                    <a16:creationId xmlns:a16="http://schemas.microsoft.com/office/drawing/2014/main" id="{986E1BA8-56FE-2F4F-B3AB-0EA671F5EF65}"/>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7" name="Freeform 690">
                <a:extLst>
                  <a:ext uri="{FF2B5EF4-FFF2-40B4-BE49-F238E27FC236}">
                    <a16:creationId xmlns:a16="http://schemas.microsoft.com/office/drawing/2014/main" id="{032047D0-42E0-4B46-895E-03472FB4DB75}"/>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8" name="Freeform 691">
                <a:extLst>
                  <a:ext uri="{FF2B5EF4-FFF2-40B4-BE49-F238E27FC236}">
                    <a16:creationId xmlns:a16="http://schemas.microsoft.com/office/drawing/2014/main" id="{FA89F6A3-14E8-1E4F-88E9-66EE672BECD4}"/>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9" name="Freeform 692">
                <a:extLst>
                  <a:ext uri="{FF2B5EF4-FFF2-40B4-BE49-F238E27FC236}">
                    <a16:creationId xmlns:a16="http://schemas.microsoft.com/office/drawing/2014/main" id="{D515CEFC-F72A-2B4C-8178-A7F2D78AC87A}"/>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0" name="Freeform 693">
                <a:extLst>
                  <a:ext uri="{FF2B5EF4-FFF2-40B4-BE49-F238E27FC236}">
                    <a16:creationId xmlns:a16="http://schemas.microsoft.com/office/drawing/2014/main" id="{179531AD-F08A-C641-A873-F2E8AEE5E371}"/>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1" name="Freeform 694">
                <a:extLst>
                  <a:ext uri="{FF2B5EF4-FFF2-40B4-BE49-F238E27FC236}">
                    <a16:creationId xmlns:a16="http://schemas.microsoft.com/office/drawing/2014/main" id="{73AACF3A-FA16-9C4F-8B6F-B0A8B43B758C}"/>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2" name="Freeform 695">
                <a:extLst>
                  <a:ext uri="{FF2B5EF4-FFF2-40B4-BE49-F238E27FC236}">
                    <a16:creationId xmlns:a16="http://schemas.microsoft.com/office/drawing/2014/main" id="{15FD6D01-4885-FE49-9A11-07A76235F50B}"/>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3" name="Freeform 696">
                <a:extLst>
                  <a:ext uri="{FF2B5EF4-FFF2-40B4-BE49-F238E27FC236}">
                    <a16:creationId xmlns:a16="http://schemas.microsoft.com/office/drawing/2014/main" id="{84BBF509-8F69-EB4E-9420-AC49763190E0}"/>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5" name="Group 4">
            <a:extLst>
              <a:ext uri="{FF2B5EF4-FFF2-40B4-BE49-F238E27FC236}">
                <a16:creationId xmlns:a16="http://schemas.microsoft.com/office/drawing/2014/main" id="{A5F051E2-E1A7-9B47-915A-0156EEB4173B}"/>
              </a:ext>
            </a:extLst>
          </p:cNvPr>
          <p:cNvGrpSpPr/>
          <p:nvPr/>
        </p:nvGrpSpPr>
        <p:grpSpPr>
          <a:xfrm>
            <a:off x="1176517" y="4567121"/>
            <a:ext cx="1672254" cy="1938344"/>
            <a:chOff x="1176517" y="4567121"/>
            <a:chExt cx="1672254" cy="1938344"/>
          </a:xfrm>
        </p:grpSpPr>
        <p:sp>
          <p:nvSpPr>
            <p:cNvPr id="471" name="Text Box 5">
              <a:extLst>
                <a:ext uri="{FF2B5EF4-FFF2-40B4-BE49-F238E27FC236}">
                  <a16:creationId xmlns:a16="http://schemas.microsoft.com/office/drawing/2014/main" id="{2134EC04-C5E3-F242-90E6-F19A88A1D7C3}"/>
                </a:ext>
              </a:extLst>
            </p:cNvPr>
            <p:cNvSpPr txBox="1">
              <a:spLocks noChangeArrowheads="1"/>
            </p:cNvSpPr>
            <p:nvPr/>
          </p:nvSpPr>
          <p:spPr bwMode="auto">
            <a:xfrm>
              <a:off x="1176517" y="5992696"/>
              <a:ext cx="1672254" cy="512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wire (e.g.,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cabled Ethernet)</a:t>
              </a:r>
            </a:p>
          </p:txBody>
        </p:sp>
        <p:sp>
          <p:nvSpPr>
            <p:cNvPr id="475" name="Line 173">
              <a:extLst>
                <a:ext uri="{FF2B5EF4-FFF2-40B4-BE49-F238E27FC236}">
                  <a16:creationId xmlns:a16="http://schemas.microsoft.com/office/drawing/2014/main" id="{3F306567-9F2F-4149-9D30-2173B4370AE0}"/>
                </a:ext>
              </a:extLst>
            </p:cNvPr>
            <p:cNvSpPr>
              <a:spLocks noChangeShapeType="1"/>
            </p:cNvSpPr>
            <p:nvPr/>
          </p:nvSpPr>
          <p:spPr bwMode="auto">
            <a:xfrm flipH="1">
              <a:off x="1822938" y="4821121"/>
              <a:ext cx="466725" cy="8905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6" name="Line 174">
              <a:extLst>
                <a:ext uri="{FF2B5EF4-FFF2-40B4-BE49-F238E27FC236}">
                  <a16:creationId xmlns:a16="http://schemas.microsoft.com/office/drawing/2014/main" id="{7FB886E9-9D2D-B64D-87A8-FC07C88CC051}"/>
                </a:ext>
              </a:extLst>
            </p:cNvPr>
            <p:cNvSpPr>
              <a:spLocks noChangeShapeType="1"/>
            </p:cNvSpPr>
            <p:nvPr/>
          </p:nvSpPr>
          <p:spPr bwMode="auto">
            <a:xfrm>
              <a:off x="1805475" y="5292608"/>
              <a:ext cx="242888" cy="15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7" name="Line 175">
              <a:extLst>
                <a:ext uri="{FF2B5EF4-FFF2-40B4-BE49-F238E27FC236}">
                  <a16:creationId xmlns:a16="http://schemas.microsoft.com/office/drawing/2014/main" id="{197F6785-17A4-034A-979B-B8B5BA4F83AF}"/>
                </a:ext>
              </a:extLst>
            </p:cNvPr>
            <p:cNvSpPr>
              <a:spLocks noChangeShapeType="1"/>
            </p:cNvSpPr>
            <p:nvPr/>
          </p:nvSpPr>
          <p:spPr bwMode="auto">
            <a:xfrm>
              <a:off x="1670538" y="5629158"/>
              <a:ext cx="190500" cy="15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8" name="Line 176">
              <a:extLst>
                <a:ext uri="{FF2B5EF4-FFF2-40B4-BE49-F238E27FC236}">
                  <a16:creationId xmlns:a16="http://schemas.microsoft.com/office/drawing/2014/main" id="{70DDD911-DBF3-7F4F-BF66-8853AA418134}"/>
                </a:ext>
              </a:extLst>
            </p:cNvPr>
            <p:cNvSpPr>
              <a:spLocks noChangeShapeType="1"/>
            </p:cNvSpPr>
            <p:nvPr/>
          </p:nvSpPr>
          <p:spPr bwMode="auto">
            <a:xfrm flipV="1">
              <a:off x="2115038" y="5152908"/>
              <a:ext cx="177800" cy="79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6" name="Line 434">
              <a:extLst>
                <a:ext uri="{FF2B5EF4-FFF2-40B4-BE49-F238E27FC236}">
                  <a16:creationId xmlns:a16="http://schemas.microsoft.com/office/drawing/2014/main" id="{13E4667A-1C98-C742-9515-44695E1E26FC}"/>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7" name="Line 435">
              <a:extLst>
                <a:ext uri="{FF2B5EF4-FFF2-40B4-BE49-F238E27FC236}">
                  <a16:creationId xmlns:a16="http://schemas.microsoft.com/office/drawing/2014/main" id="{3AE8AA7B-1112-3E4B-9C21-6CE3F67CF723}"/>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8" name="Line 436">
              <a:extLst>
                <a:ext uri="{FF2B5EF4-FFF2-40B4-BE49-F238E27FC236}">
                  <a16:creationId xmlns:a16="http://schemas.microsoft.com/office/drawing/2014/main" id="{84E2754A-286E-2643-AF6C-06B6ED5706C1}"/>
                </a:ext>
              </a:extLst>
            </p:cNvPr>
            <p:cNvSpPr>
              <a:spLocks noChangeShapeType="1"/>
            </p:cNvSpPr>
            <p:nvPr/>
          </p:nvSpPr>
          <p:spPr bwMode="auto">
            <a:xfrm>
              <a:off x="1918188" y="5562483"/>
              <a:ext cx="190500" cy="15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29" name="Group 506">
              <a:extLst>
                <a:ext uri="{FF2B5EF4-FFF2-40B4-BE49-F238E27FC236}">
                  <a16:creationId xmlns:a16="http://schemas.microsoft.com/office/drawing/2014/main" id="{B79DFA91-6DD1-6946-BCA6-B60B73F4E799}"/>
                </a:ext>
              </a:extLst>
            </p:cNvPr>
            <p:cNvGrpSpPr>
              <a:grpSpLocks/>
            </p:cNvGrpSpPr>
            <p:nvPr/>
          </p:nvGrpSpPr>
          <p:grpSpPr bwMode="auto">
            <a:xfrm flipH="1">
              <a:off x="1256200" y="5438658"/>
              <a:ext cx="501650" cy="512763"/>
              <a:chOff x="2839" y="3501"/>
              <a:chExt cx="755" cy="803"/>
            </a:xfrm>
          </p:grpSpPr>
          <p:pic>
            <p:nvPicPr>
              <p:cNvPr id="530" name="Picture 507" descr="desktop_computer_stylized_medium">
                <a:extLst>
                  <a:ext uri="{FF2B5EF4-FFF2-40B4-BE49-F238E27FC236}">
                    <a16:creationId xmlns:a16="http://schemas.microsoft.com/office/drawing/2014/main" id="{B7D871EE-D530-A84C-85C8-4DC1EB0A9CF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1" name="Freeform 508">
                <a:extLst>
                  <a:ext uri="{FF2B5EF4-FFF2-40B4-BE49-F238E27FC236}">
                    <a16:creationId xmlns:a16="http://schemas.microsoft.com/office/drawing/2014/main" id="{9D5575BC-5BD2-FE4A-9414-7BAB3B8D409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6" name="Group 699">
              <a:extLst>
                <a:ext uri="{FF2B5EF4-FFF2-40B4-BE49-F238E27FC236}">
                  <a16:creationId xmlns:a16="http://schemas.microsoft.com/office/drawing/2014/main" id="{02B4AC8E-378E-3547-A03F-EB9A037CC599}"/>
                </a:ext>
              </a:extLst>
            </p:cNvPr>
            <p:cNvGrpSpPr>
              <a:grpSpLocks/>
            </p:cNvGrpSpPr>
            <p:nvPr/>
          </p:nvGrpSpPr>
          <p:grpSpPr bwMode="auto">
            <a:xfrm flipH="1">
              <a:off x="1410188" y="4994158"/>
              <a:ext cx="501650" cy="512763"/>
              <a:chOff x="2839" y="3501"/>
              <a:chExt cx="755" cy="803"/>
            </a:xfrm>
          </p:grpSpPr>
          <p:pic>
            <p:nvPicPr>
              <p:cNvPr id="667" name="Picture 700" descr="desktop_computer_stylized_medium">
                <a:extLst>
                  <a:ext uri="{FF2B5EF4-FFF2-40B4-BE49-F238E27FC236}">
                    <a16:creationId xmlns:a16="http://schemas.microsoft.com/office/drawing/2014/main" id="{71724573-60B3-124B-B985-CADFBB1B25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8" name="Freeform 701">
                <a:extLst>
                  <a:ext uri="{FF2B5EF4-FFF2-40B4-BE49-F238E27FC236}">
                    <a16:creationId xmlns:a16="http://schemas.microsoft.com/office/drawing/2014/main" id="{E65649AC-8FC0-F443-9BCF-46161D9931F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9" name="Group 702">
              <a:extLst>
                <a:ext uri="{FF2B5EF4-FFF2-40B4-BE49-F238E27FC236}">
                  <a16:creationId xmlns:a16="http://schemas.microsoft.com/office/drawing/2014/main" id="{193A9924-4D79-4547-A4DE-2DF0DB24940C}"/>
                </a:ext>
              </a:extLst>
            </p:cNvPr>
            <p:cNvGrpSpPr>
              <a:grpSpLocks/>
            </p:cNvGrpSpPr>
            <p:nvPr/>
          </p:nvGrpSpPr>
          <p:grpSpPr bwMode="auto">
            <a:xfrm flipH="1">
              <a:off x="1561000" y="4567121"/>
              <a:ext cx="501650" cy="512762"/>
              <a:chOff x="2839" y="3501"/>
              <a:chExt cx="755" cy="803"/>
            </a:xfrm>
          </p:grpSpPr>
          <p:pic>
            <p:nvPicPr>
              <p:cNvPr id="670" name="Picture 703" descr="desktop_computer_stylized_medium">
                <a:extLst>
                  <a:ext uri="{FF2B5EF4-FFF2-40B4-BE49-F238E27FC236}">
                    <a16:creationId xmlns:a16="http://schemas.microsoft.com/office/drawing/2014/main" id="{C8CA1A81-D304-424F-87F7-FEE71560CBD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1" name="Freeform 704">
                <a:extLst>
                  <a:ext uri="{FF2B5EF4-FFF2-40B4-BE49-F238E27FC236}">
                    <a16:creationId xmlns:a16="http://schemas.microsoft.com/office/drawing/2014/main" id="{A593126A-F019-4948-B6F9-9F0BBDC1238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2" name="Group 705">
              <a:extLst>
                <a:ext uri="{FF2B5EF4-FFF2-40B4-BE49-F238E27FC236}">
                  <a16:creationId xmlns:a16="http://schemas.microsoft.com/office/drawing/2014/main" id="{782ACF55-310A-7742-B762-459ADBC589A6}"/>
                </a:ext>
              </a:extLst>
            </p:cNvPr>
            <p:cNvGrpSpPr>
              <a:grpSpLocks/>
            </p:cNvGrpSpPr>
            <p:nvPr/>
          </p:nvGrpSpPr>
          <p:grpSpPr bwMode="auto">
            <a:xfrm>
              <a:off x="2234100" y="4954471"/>
              <a:ext cx="501650" cy="512762"/>
              <a:chOff x="2839" y="3501"/>
              <a:chExt cx="755" cy="803"/>
            </a:xfrm>
          </p:grpSpPr>
          <p:pic>
            <p:nvPicPr>
              <p:cNvPr id="673" name="Picture 706" descr="desktop_computer_stylized_medium">
                <a:extLst>
                  <a:ext uri="{FF2B5EF4-FFF2-40B4-BE49-F238E27FC236}">
                    <a16:creationId xmlns:a16="http://schemas.microsoft.com/office/drawing/2014/main" id="{B4D37DEA-5391-6A48-B22B-C5003F10CDE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4" name="Freeform 707">
                <a:extLst>
                  <a:ext uri="{FF2B5EF4-FFF2-40B4-BE49-F238E27FC236}">
                    <a16:creationId xmlns:a16="http://schemas.microsoft.com/office/drawing/2014/main" id="{3BF185DB-3612-4349-821B-4CFDFD5386C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5" name="Group 708">
              <a:extLst>
                <a:ext uri="{FF2B5EF4-FFF2-40B4-BE49-F238E27FC236}">
                  <a16:creationId xmlns:a16="http://schemas.microsoft.com/office/drawing/2014/main" id="{97B144E7-A54B-CA4C-B04F-A2F25E986C27}"/>
                </a:ext>
              </a:extLst>
            </p:cNvPr>
            <p:cNvGrpSpPr>
              <a:grpSpLocks/>
            </p:cNvGrpSpPr>
            <p:nvPr/>
          </p:nvGrpSpPr>
          <p:grpSpPr bwMode="auto">
            <a:xfrm>
              <a:off x="2035663" y="5394208"/>
              <a:ext cx="501650" cy="512763"/>
              <a:chOff x="2839" y="3501"/>
              <a:chExt cx="755" cy="803"/>
            </a:xfrm>
          </p:grpSpPr>
          <p:pic>
            <p:nvPicPr>
              <p:cNvPr id="676" name="Picture 709" descr="desktop_computer_stylized_medium">
                <a:extLst>
                  <a:ext uri="{FF2B5EF4-FFF2-40B4-BE49-F238E27FC236}">
                    <a16:creationId xmlns:a16="http://schemas.microsoft.com/office/drawing/2014/main" id="{BC4923DF-E580-E043-87E0-54FA60E4ECF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7" name="Freeform 710">
                <a:extLst>
                  <a:ext uri="{FF2B5EF4-FFF2-40B4-BE49-F238E27FC236}">
                    <a16:creationId xmlns:a16="http://schemas.microsoft.com/office/drawing/2014/main" id="{42EC1204-645A-4842-92FE-2F13DBC97D5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9" name="Group 8">
            <a:extLst>
              <a:ext uri="{FF2B5EF4-FFF2-40B4-BE49-F238E27FC236}">
                <a16:creationId xmlns:a16="http://schemas.microsoft.com/office/drawing/2014/main" id="{36288C4E-3C37-1146-A254-7DBA7BE1413F}"/>
              </a:ext>
            </a:extLst>
          </p:cNvPr>
          <p:cNvGrpSpPr/>
          <p:nvPr/>
        </p:nvGrpSpPr>
        <p:grpSpPr>
          <a:xfrm>
            <a:off x="3021501" y="4737811"/>
            <a:ext cx="1951525" cy="1657756"/>
            <a:chOff x="3021501" y="4737811"/>
            <a:chExt cx="1951525" cy="1657756"/>
          </a:xfrm>
        </p:grpSpPr>
        <p:grpSp>
          <p:nvGrpSpPr>
            <p:cNvPr id="3" name="Group 2">
              <a:extLst>
                <a:ext uri="{FF2B5EF4-FFF2-40B4-BE49-F238E27FC236}">
                  <a16:creationId xmlns:a16="http://schemas.microsoft.com/office/drawing/2014/main" id="{E337CC03-6B75-DD4E-AEF4-E8B1E9874303}"/>
                </a:ext>
              </a:extLst>
            </p:cNvPr>
            <p:cNvGrpSpPr/>
            <p:nvPr/>
          </p:nvGrpSpPr>
          <p:grpSpPr>
            <a:xfrm>
              <a:off x="3021501" y="4737811"/>
              <a:ext cx="1951525" cy="1263172"/>
              <a:chOff x="7891681" y="3099042"/>
              <a:chExt cx="2342453" cy="1569939"/>
            </a:xfrm>
          </p:grpSpPr>
          <p:sp>
            <p:nvSpPr>
              <p:cNvPr id="678" name="Oval 800">
                <a:extLst>
                  <a:ext uri="{FF2B5EF4-FFF2-40B4-BE49-F238E27FC236}">
                    <a16:creationId xmlns:a16="http://schemas.microsoft.com/office/drawing/2014/main" id="{10688176-2675-9F46-B6CD-4D634B244B85}"/>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b="0" i="0" u="none" strike="noStrike" kern="1200" cap="none" spc="0" normalizeH="0" baseline="0" noProof="0" dirty="0">
                  <a:ln>
                    <a:noFill/>
                  </a:ln>
                  <a:solidFill>
                    <a:prstClr val="black"/>
                  </a:solidFill>
                  <a:effectLst/>
                  <a:uLnTx/>
                  <a:uFillTx/>
                  <a:latin typeface="+mn-lt"/>
                  <a:ea typeface="MS PGothic" panose="020B0600070205080204" pitchFamily="34" charset="-128"/>
                  <a:cs typeface="Arial" panose="020B0604020202020204" pitchFamily="34" charset="0"/>
                </a:endParaRPr>
              </a:p>
            </p:txBody>
          </p:sp>
          <p:grpSp>
            <p:nvGrpSpPr>
              <p:cNvPr id="679" name="Group 817">
                <a:extLst>
                  <a:ext uri="{FF2B5EF4-FFF2-40B4-BE49-F238E27FC236}">
                    <a16:creationId xmlns:a16="http://schemas.microsoft.com/office/drawing/2014/main" id="{3894D620-6D9E-8346-8516-F7389ED026FC}"/>
                  </a:ext>
                </a:extLst>
              </p:cNvPr>
              <p:cNvGrpSpPr>
                <a:grpSpLocks/>
              </p:cNvGrpSpPr>
              <p:nvPr/>
            </p:nvGrpSpPr>
            <p:grpSpPr bwMode="auto">
              <a:xfrm>
                <a:off x="9022376" y="3275911"/>
                <a:ext cx="615031" cy="694531"/>
                <a:chOff x="2920" y="1424"/>
                <a:chExt cx="326" cy="320"/>
              </a:xfrm>
            </p:grpSpPr>
            <p:sp>
              <p:nvSpPr>
                <p:cNvPr id="680" name="Oval 818">
                  <a:extLst>
                    <a:ext uri="{FF2B5EF4-FFF2-40B4-BE49-F238E27FC236}">
                      <a16:creationId xmlns:a16="http://schemas.microsoft.com/office/drawing/2014/main" id="{11052586-B35E-DD4B-8AEC-F4861D0C986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681" name="Group 819">
                  <a:extLst>
                    <a:ext uri="{FF2B5EF4-FFF2-40B4-BE49-F238E27FC236}">
                      <a16:creationId xmlns:a16="http://schemas.microsoft.com/office/drawing/2014/main" id="{ECD32DC1-931D-D54F-8659-4C948098C664}"/>
                    </a:ext>
                  </a:extLst>
                </p:cNvPr>
                <p:cNvGrpSpPr>
                  <a:grpSpLocks/>
                </p:cNvGrpSpPr>
                <p:nvPr/>
              </p:nvGrpSpPr>
              <p:grpSpPr bwMode="auto">
                <a:xfrm>
                  <a:off x="2949" y="1424"/>
                  <a:ext cx="265" cy="280"/>
                  <a:chOff x="2949" y="1424"/>
                  <a:chExt cx="265" cy="280"/>
                </a:xfrm>
              </p:grpSpPr>
              <p:sp>
                <p:nvSpPr>
                  <p:cNvPr id="683" name="Oval 820">
                    <a:extLst>
                      <a:ext uri="{FF2B5EF4-FFF2-40B4-BE49-F238E27FC236}">
                        <a16:creationId xmlns:a16="http://schemas.microsoft.com/office/drawing/2014/main" id="{3304D76E-6F1B-7745-A3CB-304D98B35642}"/>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4" name="Oval 821">
                    <a:extLst>
                      <a:ext uri="{FF2B5EF4-FFF2-40B4-BE49-F238E27FC236}">
                        <a16:creationId xmlns:a16="http://schemas.microsoft.com/office/drawing/2014/main" id="{74755B4A-1CD5-5744-9D5B-A2B52FF8D484}"/>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5" name="Oval 822">
                    <a:extLst>
                      <a:ext uri="{FF2B5EF4-FFF2-40B4-BE49-F238E27FC236}">
                        <a16:creationId xmlns:a16="http://schemas.microsoft.com/office/drawing/2014/main" id="{4C9ED777-1C5F-D14C-85A1-B0DD4AB517DA}"/>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6" name="Oval 823">
                    <a:extLst>
                      <a:ext uri="{FF2B5EF4-FFF2-40B4-BE49-F238E27FC236}">
                        <a16:creationId xmlns:a16="http://schemas.microsoft.com/office/drawing/2014/main" id="{31AB0A7A-58BA-3043-BD5D-31AC5EB274F6}"/>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7" name="Freeform 824">
                    <a:extLst>
                      <a:ext uri="{FF2B5EF4-FFF2-40B4-BE49-F238E27FC236}">
                        <a16:creationId xmlns:a16="http://schemas.microsoft.com/office/drawing/2014/main" id="{259CA958-5773-B14D-898D-D3612E11BDA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682" name="Freeform 825">
                  <a:extLst>
                    <a:ext uri="{FF2B5EF4-FFF2-40B4-BE49-F238E27FC236}">
                      <a16:creationId xmlns:a16="http://schemas.microsoft.com/office/drawing/2014/main" id="{07C15FD6-3BA5-3648-9F8B-5D0B7E898EB4}"/>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688" name="Group 783">
                <a:extLst>
                  <a:ext uri="{FF2B5EF4-FFF2-40B4-BE49-F238E27FC236}">
                    <a16:creationId xmlns:a16="http://schemas.microsoft.com/office/drawing/2014/main" id="{0710E690-D315-AD40-8470-BF130355A783}"/>
                  </a:ext>
                </a:extLst>
              </p:cNvPr>
              <p:cNvGrpSpPr>
                <a:grpSpLocks/>
              </p:cNvGrpSpPr>
              <p:nvPr/>
            </p:nvGrpSpPr>
            <p:grpSpPr bwMode="auto">
              <a:xfrm>
                <a:off x="9122147" y="3619386"/>
                <a:ext cx="393690" cy="1049595"/>
                <a:chOff x="3130" y="3288"/>
                <a:chExt cx="410" cy="742"/>
              </a:xfrm>
            </p:grpSpPr>
            <p:sp>
              <p:nvSpPr>
                <p:cNvPr id="689" name="Line 270">
                  <a:extLst>
                    <a:ext uri="{FF2B5EF4-FFF2-40B4-BE49-F238E27FC236}">
                      <a16:creationId xmlns:a16="http://schemas.microsoft.com/office/drawing/2014/main" id="{04149AE5-43DA-3047-BFDC-5CFB5846267E}"/>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0" name="Line 271">
                  <a:extLst>
                    <a:ext uri="{FF2B5EF4-FFF2-40B4-BE49-F238E27FC236}">
                      <a16:creationId xmlns:a16="http://schemas.microsoft.com/office/drawing/2014/main" id="{6338FFA1-2B24-C444-8D8F-3277B2D87F6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1" name="Line 272">
                  <a:extLst>
                    <a:ext uri="{FF2B5EF4-FFF2-40B4-BE49-F238E27FC236}">
                      <a16:creationId xmlns:a16="http://schemas.microsoft.com/office/drawing/2014/main" id="{C56657E2-C2C8-D445-8165-8F85452492B5}"/>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2" name="Line 273">
                  <a:extLst>
                    <a:ext uri="{FF2B5EF4-FFF2-40B4-BE49-F238E27FC236}">
                      <a16:creationId xmlns:a16="http://schemas.microsoft.com/office/drawing/2014/main" id="{B7B82588-44BD-2D40-AFBE-88A049E7C2B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3" name="Line 274">
                  <a:extLst>
                    <a:ext uri="{FF2B5EF4-FFF2-40B4-BE49-F238E27FC236}">
                      <a16:creationId xmlns:a16="http://schemas.microsoft.com/office/drawing/2014/main" id="{B49C6B4C-26A6-464B-A658-C25BD053BD52}"/>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4" name="Line 275">
                  <a:extLst>
                    <a:ext uri="{FF2B5EF4-FFF2-40B4-BE49-F238E27FC236}">
                      <a16:creationId xmlns:a16="http://schemas.microsoft.com/office/drawing/2014/main" id="{9DEE2C80-A67F-BC44-917A-FAEB31A8FDE6}"/>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5" name="Line 276">
                  <a:extLst>
                    <a:ext uri="{FF2B5EF4-FFF2-40B4-BE49-F238E27FC236}">
                      <a16:creationId xmlns:a16="http://schemas.microsoft.com/office/drawing/2014/main" id="{5A46DA7F-F265-CB4C-A51D-41A95E0B2DB9}"/>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6" name="Line 277">
                  <a:extLst>
                    <a:ext uri="{FF2B5EF4-FFF2-40B4-BE49-F238E27FC236}">
                      <a16:creationId xmlns:a16="http://schemas.microsoft.com/office/drawing/2014/main" id="{593E4D81-9E83-E74D-8F06-058D326BB954}"/>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7" name="Line 278">
                  <a:extLst>
                    <a:ext uri="{FF2B5EF4-FFF2-40B4-BE49-F238E27FC236}">
                      <a16:creationId xmlns:a16="http://schemas.microsoft.com/office/drawing/2014/main" id="{19A8EFE0-C98F-E44D-993F-B51434E6A07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8" name="Line 279">
                  <a:extLst>
                    <a:ext uri="{FF2B5EF4-FFF2-40B4-BE49-F238E27FC236}">
                      <a16:creationId xmlns:a16="http://schemas.microsoft.com/office/drawing/2014/main" id="{B0DE46EE-854B-7449-A982-B3A715EBF3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9" name="Line 280">
                  <a:extLst>
                    <a:ext uri="{FF2B5EF4-FFF2-40B4-BE49-F238E27FC236}">
                      <a16:creationId xmlns:a16="http://schemas.microsoft.com/office/drawing/2014/main" id="{13490F49-1356-1849-AFBC-6C97EFE1E65A}"/>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0" name="Line 281">
                  <a:extLst>
                    <a:ext uri="{FF2B5EF4-FFF2-40B4-BE49-F238E27FC236}">
                      <a16:creationId xmlns:a16="http://schemas.microsoft.com/office/drawing/2014/main" id="{03009224-D46D-E74D-B16C-6D0BBBCFB77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1" name="Line 282">
                  <a:extLst>
                    <a:ext uri="{FF2B5EF4-FFF2-40B4-BE49-F238E27FC236}">
                      <a16:creationId xmlns:a16="http://schemas.microsoft.com/office/drawing/2014/main" id="{195799B9-BB33-BC4E-BA89-837E62925CA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2" name="Line 283">
                  <a:extLst>
                    <a:ext uri="{FF2B5EF4-FFF2-40B4-BE49-F238E27FC236}">
                      <a16:creationId xmlns:a16="http://schemas.microsoft.com/office/drawing/2014/main" id="{5617F8DF-F9E1-5043-8A1C-F0FA02039F29}"/>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3" name="Line 284">
                  <a:extLst>
                    <a:ext uri="{FF2B5EF4-FFF2-40B4-BE49-F238E27FC236}">
                      <a16:creationId xmlns:a16="http://schemas.microsoft.com/office/drawing/2014/main" id="{A0BBBAC8-FD74-EF44-A13C-105333752927}"/>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04" name="Group 703">
                <a:extLst>
                  <a:ext uri="{FF2B5EF4-FFF2-40B4-BE49-F238E27FC236}">
                    <a16:creationId xmlns:a16="http://schemas.microsoft.com/office/drawing/2014/main" id="{42EB9871-56EA-2341-96EB-5728B4E754D6}"/>
                  </a:ext>
                </a:extLst>
              </p:cNvPr>
              <p:cNvGrpSpPr/>
              <p:nvPr/>
            </p:nvGrpSpPr>
            <p:grpSpPr>
              <a:xfrm>
                <a:off x="8405402" y="3099042"/>
                <a:ext cx="527285" cy="593983"/>
                <a:chOff x="8328836" y="2202873"/>
                <a:chExt cx="527285" cy="593983"/>
              </a:xfrm>
            </p:grpSpPr>
            <p:pic>
              <p:nvPicPr>
                <p:cNvPr id="705" name="Picture 653" descr="iphone_stylized_small">
                  <a:extLst>
                    <a:ext uri="{FF2B5EF4-FFF2-40B4-BE49-F238E27FC236}">
                      <a16:creationId xmlns:a16="http://schemas.microsoft.com/office/drawing/2014/main" id="{3B41EE83-D29B-9B4A-9E7E-CDC2C57381F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 name="Group 850">
                  <a:extLst>
                    <a:ext uri="{FF2B5EF4-FFF2-40B4-BE49-F238E27FC236}">
                      <a16:creationId xmlns:a16="http://schemas.microsoft.com/office/drawing/2014/main" id="{A2B15487-5874-8E4F-A2D2-3B4F8B949D8A}"/>
                    </a:ext>
                  </a:extLst>
                </p:cNvPr>
                <p:cNvGrpSpPr>
                  <a:grpSpLocks/>
                </p:cNvGrpSpPr>
                <p:nvPr/>
              </p:nvGrpSpPr>
              <p:grpSpPr bwMode="auto">
                <a:xfrm>
                  <a:off x="8328836" y="2202873"/>
                  <a:ext cx="527285" cy="118466"/>
                  <a:chOff x="2199" y="955"/>
                  <a:chExt cx="2547" cy="506"/>
                </a:xfrm>
              </p:grpSpPr>
              <p:sp>
                <p:nvSpPr>
                  <p:cNvPr id="707" name="Freeform 851">
                    <a:extLst>
                      <a:ext uri="{FF2B5EF4-FFF2-40B4-BE49-F238E27FC236}">
                        <a16:creationId xmlns:a16="http://schemas.microsoft.com/office/drawing/2014/main" id="{F198C428-7BD3-9547-B5FE-EC2B2E4B3F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8" name="Freeform 852">
                    <a:extLst>
                      <a:ext uri="{FF2B5EF4-FFF2-40B4-BE49-F238E27FC236}">
                        <a16:creationId xmlns:a16="http://schemas.microsoft.com/office/drawing/2014/main" id="{2BF34BB6-4817-E041-B51A-FF030BD85DA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9" name="Freeform 853">
                    <a:extLst>
                      <a:ext uri="{FF2B5EF4-FFF2-40B4-BE49-F238E27FC236}">
                        <a16:creationId xmlns:a16="http://schemas.microsoft.com/office/drawing/2014/main" id="{1F12D98B-9D91-2C4A-9A60-79ED30FF4BE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0" name="Freeform 854">
                    <a:extLst>
                      <a:ext uri="{FF2B5EF4-FFF2-40B4-BE49-F238E27FC236}">
                        <a16:creationId xmlns:a16="http://schemas.microsoft.com/office/drawing/2014/main" id="{9DF11EBC-0004-A948-BFDC-FDE61D97F75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1" name="Freeform 855">
                    <a:extLst>
                      <a:ext uri="{FF2B5EF4-FFF2-40B4-BE49-F238E27FC236}">
                        <a16:creationId xmlns:a16="http://schemas.microsoft.com/office/drawing/2014/main" id="{E7293A64-2C3C-9646-B157-AA28AC5BA849}"/>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2" name="Freeform 856">
                    <a:extLst>
                      <a:ext uri="{FF2B5EF4-FFF2-40B4-BE49-F238E27FC236}">
                        <a16:creationId xmlns:a16="http://schemas.microsoft.com/office/drawing/2014/main" id="{3F0646E8-B992-F84E-AF32-0F3C879615B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grpSp>
            <p:nvGrpSpPr>
              <p:cNvPr id="713" name="Group 712">
                <a:extLst>
                  <a:ext uri="{FF2B5EF4-FFF2-40B4-BE49-F238E27FC236}">
                    <a16:creationId xmlns:a16="http://schemas.microsoft.com/office/drawing/2014/main" id="{A5689340-E6EB-1E4C-B299-F2EC3B1CDBCC}"/>
                  </a:ext>
                </a:extLst>
              </p:cNvPr>
              <p:cNvGrpSpPr/>
              <p:nvPr/>
            </p:nvGrpSpPr>
            <p:grpSpPr>
              <a:xfrm>
                <a:off x="7891681" y="4024818"/>
                <a:ext cx="1120341" cy="347863"/>
                <a:chOff x="9561515" y="2748013"/>
                <a:chExt cx="1120341" cy="347863"/>
              </a:xfrm>
            </p:grpSpPr>
            <p:pic>
              <p:nvPicPr>
                <p:cNvPr id="714" name="Picture 603" descr="car_icon_small">
                  <a:extLst>
                    <a:ext uri="{FF2B5EF4-FFF2-40B4-BE49-F238E27FC236}">
                      <a16:creationId xmlns:a16="http://schemas.microsoft.com/office/drawing/2014/main" id="{64B67A9E-AD4C-A44D-8D74-4BA4FA5BC4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5" name="Group 850">
                  <a:extLst>
                    <a:ext uri="{FF2B5EF4-FFF2-40B4-BE49-F238E27FC236}">
                      <a16:creationId xmlns:a16="http://schemas.microsoft.com/office/drawing/2014/main" id="{84052C40-E105-A342-89B4-BDF61A2D5A5E}"/>
                    </a:ext>
                  </a:extLst>
                </p:cNvPr>
                <p:cNvGrpSpPr>
                  <a:grpSpLocks/>
                </p:cNvGrpSpPr>
                <p:nvPr/>
              </p:nvGrpSpPr>
              <p:grpSpPr bwMode="auto">
                <a:xfrm>
                  <a:off x="9788587" y="2748013"/>
                  <a:ext cx="527285" cy="118466"/>
                  <a:chOff x="2199" y="955"/>
                  <a:chExt cx="2547" cy="506"/>
                </a:xfrm>
              </p:grpSpPr>
              <p:sp>
                <p:nvSpPr>
                  <p:cNvPr id="717" name="Freeform 851">
                    <a:extLst>
                      <a:ext uri="{FF2B5EF4-FFF2-40B4-BE49-F238E27FC236}">
                        <a16:creationId xmlns:a16="http://schemas.microsoft.com/office/drawing/2014/main" id="{0BA44966-8A4E-BB43-959B-A59F35AB557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8" name="Freeform 852">
                    <a:extLst>
                      <a:ext uri="{FF2B5EF4-FFF2-40B4-BE49-F238E27FC236}">
                        <a16:creationId xmlns:a16="http://schemas.microsoft.com/office/drawing/2014/main" id="{5DC04172-F777-E646-93C2-4CDF96DA8802}"/>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9" name="Freeform 853">
                    <a:extLst>
                      <a:ext uri="{FF2B5EF4-FFF2-40B4-BE49-F238E27FC236}">
                        <a16:creationId xmlns:a16="http://schemas.microsoft.com/office/drawing/2014/main" id="{A55970CF-BAEF-CD49-9BCE-C69AB8A5C4B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0" name="Freeform 854">
                    <a:extLst>
                      <a:ext uri="{FF2B5EF4-FFF2-40B4-BE49-F238E27FC236}">
                        <a16:creationId xmlns:a16="http://schemas.microsoft.com/office/drawing/2014/main" id="{2986E248-F171-5D48-8739-D2298CCA87A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1" name="Freeform 855">
                    <a:extLst>
                      <a:ext uri="{FF2B5EF4-FFF2-40B4-BE49-F238E27FC236}">
                        <a16:creationId xmlns:a16="http://schemas.microsoft.com/office/drawing/2014/main" id="{49F0B7F7-B410-9C43-9C2A-1B8B7525926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2" name="Freeform 856">
                    <a:extLst>
                      <a:ext uri="{FF2B5EF4-FFF2-40B4-BE49-F238E27FC236}">
                        <a16:creationId xmlns:a16="http://schemas.microsoft.com/office/drawing/2014/main" id="{287FBEA2-91A4-594C-9875-9EB64B31048E}"/>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16" name="Straight Connector 715">
                  <a:extLst>
                    <a:ext uri="{FF2B5EF4-FFF2-40B4-BE49-F238E27FC236}">
                      <a16:creationId xmlns:a16="http://schemas.microsoft.com/office/drawing/2014/main" id="{00CD8070-E312-CE4E-9330-AF9220DB94C1}"/>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3" name="Group 722">
                <a:extLst>
                  <a:ext uri="{FF2B5EF4-FFF2-40B4-BE49-F238E27FC236}">
                    <a16:creationId xmlns:a16="http://schemas.microsoft.com/office/drawing/2014/main" id="{7270D670-9717-4947-8A8A-E81A05A4A5CB}"/>
                  </a:ext>
                </a:extLst>
              </p:cNvPr>
              <p:cNvGrpSpPr/>
              <p:nvPr/>
            </p:nvGrpSpPr>
            <p:grpSpPr>
              <a:xfrm>
                <a:off x="9731765" y="3463179"/>
                <a:ext cx="502369" cy="512348"/>
                <a:chOff x="7341491" y="2307905"/>
                <a:chExt cx="509280" cy="439573"/>
              </a:xfrm>
            </p:grpSpPr>
            <p:grpSp>
              <p:nvGrpSpPr>
                <p:cNvPr id="724" name="Group 723">
                  <a:extLst>
                    <a:ext uri="{FF2B5EF4-FFF2-40B4-BE49-F238E27FC236}">
                      <a16:creationId xmlns:a16="http://schemas.microsoft.com/office/drawing/2014/main" id="{46A2D8F1-7677-BA43-8C79-F92B915BC035}"/>
                    </a:ext>
                  </a:extLst>
                </p:cNvPr>
                <p:cNvGrpSpPr/>
                <p:nvPr/>
              </p:nvGrpSpPr>
              <p:grpSpPr>
                <a:xfrm>
                  <a:off x="7341491" y="2426725"/>
                  <a:ext cx="509280" cy="320753"/>
                  <a:chOff x="7458407" y="2414528"/>
                  <a:chExt cx="509280" cy="320753"/>
                </a:xfrm>
              </p:grpSpPr>
              <p:pic>
                <p:nvPicPr>
                  <p:cNvPr id="733" name="Picture 1018" descr="laptop_keyboard">
                    <a:extLst>
                      <a:ext uri="{FF2B5EF4-FFF2-40B4-BE49-F238E27FC236}">
                        <a16:creationId xmlns:a16="http://schemas.microsoft.com/office/drawing/2014/main" id="{0213EE88-DBCD-E942-AE09-77E4A5369EA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 name="Freeform 1019">
                    <a:extLst>
                      <a:ext uri="{FF2B5EF4-FFF2-40B4-BE49-F238E27FC236}">
                        <a16:creationId xmlns:a16="http://schemas.microsoft.com/office/drawing/2014/main" id="{1AB1E013-5334-2443-B3EA-0ADF9CDA97C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pic>
                <p:nvPicPr>
                  <p:cNvPr id="735" name="Picture 1020" descr="screen">
                    <a:extLst>
                      <a:ext uri="{FF2B5EF4-FFF2-40B4-BE49-F238E27FC236}">
                        <a16:creationId xmlns:a16="http://schemas.microsoft.com/office/drawing/2014/main" id="{8E8FB868-F15A-354D-8A94-F6162964A284}"/>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6" name="Freeform 1021">
                    <a:extLst>
                      <a:ext uri="{FF2B5EF4-FFF2-40B4-BE49-F238E27FC236}">
                        <a16:creationId xmlns:a16="http://schemas.microsoft.com/office/drawing/2014/main" id="{808AD4A9-7969-A440-AF65-3F01AEA7E2E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7" name="Freeform 1022">
                    <a:extLst>
                      <a:ext uri="{FF2B5EF4-FFF2-40B4-BE49-F238E27FC236}">
                        <a16:creationId xmlns:a16="http://schemas.microsoft.com/office/drawing/2014/main" id="{BE959CDF-8CEC-5D49-B9B5-695C75E54AAE}"/>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8" name="Freeform 1023">
                    <a:extLst>
                      <a:ext uri="{FF2B5EF4-FFF2-40B4-BE49-F238E27FC236}">
                        <a16:creationId xmlns:a16="http://schemas.microsoft.com/office/drawing/2014/main" id="{C47539D5-AB19-6248-B8AC-D7C1EB7D894A}"/>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9" name="Freeform 1024">
                    <a:extLst>
                      <a:ext uri="{FF2B5EF4-FFF2-40B4-BE49-F238E27FC236}">
                        <a16:creationId xmlns:a16="http://schemas.microsoft.com/office/drawing/2014/main" id="{5AEB62B0-7DA6-D743-86A5-DFFF45D54BF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0" name="Freeform 1025">
                    <a:extLst>
                      <a:ext uri="{FF2B5EF4-FFF2-40B4-BE49-F238E27FC236}">
                        <a16:creationId xmlns:a16="http://schemas.microsoft.com/office/drawing/2014/main" id="{B47C284C-2338-754B-99BA-EA63C8A915C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1" name="Freeform 1026">
                    <a:extLst>
                      <a:ext uri="{FF2B5EF4-FFF2-40B4-BE49-F238E27FC236}">
                        <a16:creationId xmlns:a16="http://schemas.microsoft.com/office/drawing/2014/main" id="{9B886F94-1E66-9F4A-AE5A-8E0F922D014D}"/>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742" name="Group 1027">
                    <a:extLst>
                      <a:ext uri="{FF2B5EF4-FFF2-40B4-BE49-F238E27FC236}">
                        <a16:creationId xmlns:a16="http://schemas.microsoft.com/office/drawing/2014/main" id="{715EA677-D4AB-B447-B08B-D7ED313243A4}"/>
                      </a:ext>
                    </a:extLst>
                  </p:cNvPr>
                  <p:cNvGrpSpPr>
                    <a:grpSpLocks/>
                  </p:cNvGrpSpPr>
                  <p:nvPr/>
                </p:nvGrpSpPr>
                <p:grpSpPr bwMode="auto">
                  <a:xfrm>
                    <a:off x="7594735" y="2642220"/>
                    <a:ext cx="98740" cy="36846"/>
                    <a:chOff x="1740" y="2642"/>
                    <a:chExt cx="752" cy="327"/>
                  </a:xfrm>
                </p:grpSpPr>
                <p:sp>
                  <p:nvSpPr>
                    <p:cNvPr id="749" name="Freeform 1028">
                      <a:extLst>
                        <a:ext uri="{FF2B5EF4-FFF2-40B4-BE49-F238E27FC236}">
                          <a16:creationId xmlns:a16="http://schemas.microsoft.com/office/drawing/2014/main" id="{E1124562-ECF8-4F4C-90C1-EF6396A68E5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0" name="Freeform 1029">
                      <a:extLst>
                        <a:ext uri="{FF2B5EF4-FFF2-40B4-BE49-F238E27FC236}">
                          <a16:creationId xmlns:a16="http://schemas.microsoft.com/office/drawing/2014/main" id="{3389E998-0F08-914D-9479-D8E12E2549AC}"/>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1" name="Freeform 1030">
                      <a:extLst>
                        <a:ext uri="{FF2B5EF4-FFF2-40B4-BE49-F238E27FC236}">
                          <a16:creationId xmlns:a16="http://schemas.microsoft.com/office/drawing/2014/main" id="{8A11850E-DFFA-ED48-BEB3-85180AD217F1}"/>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2" name="Freeform 1031">
                      <a:extLst>
                        <a:ext uri="{FF2B5EF4-FFF2-40B4-BE49-F238E27FC236}">
                          <a16:creationId xmlns:a16="http://schemas.microsoft.com/office/drawing/2014/main" id="{348FFCFE-31F3-D044-A19B-3EA98E2A2BD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3" name="Freeform 1032">
                      <a:extLst>
                        <a:ext uri="{FF2B5EF4-FFF2-40B4-BE49-F238E27FC236}">
                          <a16:creationId xmlns:a16="http://schemas.microsoft.com/office/drawing/2014/main" id="{E0BFA97F-7FDE-4B49-BE02-A5B711E5357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4" name="Freeform 1033">
                      <a:extLst>
                        <a:ext uri="{FF2B5EF4-FFF2-40B4-BE49-F238E27FC236}">
                          <a16:creationId xmlns:a16="http://schemas.microsoft.com/office/drawing/2014/main" id="{5566BB9E-C2DB-904B-8DAE-F1FAE62B3F0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743" name="Freeform 1034">
                    <a:extLst>
                      <a:ext uri="{FF2B5EF4-FFF2-40B4-BE49-F238E27FC236}">
                        <a16:creationId xmlns:a16="http://schemas.microsoft.com/office/drawing/2014/main" id="{8531613B-92A9-464D-BE9E-A3721518617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4" name="Freeform 1035">
                    <a:extLst>
                      <a:ext uri="{FF2B5EF4-FFF2-40B4-BE49-F238E27FC236}">
                        <a16:creationId xmlns:a16="http://schemas.microsoft.com/office/drawing/2014/main" id="{EE5A0F89-BDF3-4F47-BA87-66EF728D000F}"/>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5" name="Freeform 1036">
                    <a:extLst>
                      <a:ext uri="{FF2B5EF4-FFF2-40B4-BE49-F238E27FC236}">
                        <a16:creationId xmlns:a16="http://schemas.microsoft.com/office/drawing/2014/main" id="{1FD78267-7B3E-D540-902C-47129B46C05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6" name="Freeform 1037">
                    <a:extLst>
                      <a:ext uri="{FF2B5EF4-FFF2-40B4-BE49-F238E27FC236}">
                        <a16:creationId xmlns:a16="http://schemas.microsoft.com/office/drawing/2014/main" id="{16865503-BACA-1447-B755-0CA9ED8EDC5D}"/>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7" name="Freeform 1038">
                    <a:extLst>
                      <a:ext uri="{FF2B5EF4-FFF2-40B4-BE49-F238E27FC236}">
                        <a16:creationId xmlns:a16="http://schemas.microsoft.com/office/drawing/2014/main" id="{3B1B22E2-5D91-E74A-9754-AC618ED2670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8" name="Freeform 1039">
                    <a:extLst>
                      <a:ext uri="{FF2B5EF4-FFF2-40B4-BE49-F238E27FC236}">
                        <a16:creationId xmlns:a16="http://schemas.microsoft.com/office/drawing/2014/main" id="{7E7C97D1-0F33-3444-927F-6DA622B2060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25" name="Group 850">
                  <a:extLst>
                    <a:ext uri="{FF2B5EF4-FFF2-40B4-BE49-F238E27FC236}">
                      <a16:creationId xmlns:a16="http://schemas.microsoft.com/office/drawing/2014/main" id="{62525AE2-4973-8D42-8457-3FD43C9E4D56}"/>
                    </a:ext>
                  </a:extLst>
                </p:cNvPr>
                <p:cNvGrpSpPr>
                  <a:grpSpLocks/>
                </p:cNvGrpSpPr>
                <p:nvPr/>
              </p:nvGrpSpPr>
              <p:grpSpPr bwMode="auto">
                <a:xfrm>
                  <a:off x="7408527" y="2307905"/>
                  <a:ext cx="399726" cy="74090"/>
                  <a:chOff x="2199" y="955"/>
                  <a:chExt cx="2547" cy="506"/>
                </a:xfrm>
              </p:grpSpPr>
              <p:sp>
                <p:nvSpPr>
                  <p:cNvPr id="727" name="Freeform 851">
                    <a:extLst>
                      <a:ext uri="{FF2B5EF4-FFF2-40B4-BE49-F238E27FC236}">
                        <a16:creationId xmlns:a16="http://schemas.microsoft.com/office/drawing/2014/main" id="{98DC9C84-53E3-014A-967F-FA84DB11D7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8" name="Freeform 852">
                    <a:extLst>
                      <a:ext uri="{FF2B5EF4-FFF2-40B4-BE49-F238E27FC236}">
                        <a16:creationId xmlns:a16="http://schemas.microsoft.com/office/drawing/2014/main" id="{29B322F2-C071-D44B-B545-1D6315264F9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9" name="Freeform 853">
                    <a:extLst>
                      <a:ext uri="{FF2B5EF4-FFF2-40B4-BE49-F238E27FC236}">
                        <a16:creationId xmlns:a16="http://schemas.microsoft.com/office/drawing/2014/main" id="{0B4F0F6E-B830-CD43-97A0-CCF435339F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0" name="Freeform 854">
                    <a:extLst>
                      <a:ext uri="{FF2B5EF4-FFF2-40B4-BE49-F238E27FC236}">
                        <a16:creationId xmlns:a16="http://schemas.microsoft.com/office/drawing/2014/main" id="{1F7BE4F9-0536-514B-946A-CAC99442487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1" name="Freeform 855">
                    <a:extLst>
                      <a:ext uri="{FF2B5EF4-FFF2-40B4-BE49-F238E27FC236}">
                        <a16:creationId xmlns:a16="http://schemas.microsoft.com/office/drawing/2014/main" id="{F512D928-7DBD-174E-9B2D-4DC324036DF7}"/>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2" name="Freeform 856">
                    <a:extLst>
                      <a:ext uri="{FF2B5EF4-FFF2-40B4-BE49-F238E27FC236}">
                        <a16:creationId xmlns:a16="http://schemas.microsoft.com/office/drawing/2014/main" id="{C88DD8DC-6D2B-A545-8A4F-C001C71ACD8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26" name="Straight Connector 725">
                  <a:extLst>
                    <a:ext uri="{FF2B5EF4-FFF2-40B4-BE49-F238E27FC236}">
                      <a16:creationId xmlns:a16="http://schemas.microsoft.com/office/drawing/2014/main" id="{5DFBB0AF-BFC3-414D-A6B2-5B5E573B87E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55" name="Text Box 5">
              <a:extLst>
                <a:ext uri="{FF2B5EF4-FFF2-40B4-BE49-F238E27FC236}">
                  <a16:creationId xmlns:a16="http://schemas.microsoft.com/office/drawing/2014/main" id="{59DCFB19-2C53-724E-875B-11F6B0110ACD}"/>
                </a:ext>
              </a:extLst>
            </p:cNvPr>
            <p:cNvSpPr txBox="1">
              <a:spLocks noChangeArrowheads="1"/>
            </p:cNvSpPr>
            <p:nvPr/>
          </p:nvSpPr>
          <p:spPr bwMode="auto">
            <a:xfrm>
              <a:off x="3084295" y="6092086"/>
              <a:ext cx="1872116" cy="3034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4G/5G</a:t>
              </a:r>
            </a:p>
          </p:txBody>
        </p:sp>
      </p:grpSp>
      <p:sp>
        <p:nvSpPr>
          <p:cNvPr id="12" name="Slide Number Placeholder 11">
            <a:extLst>
              <a:ext uri="{FF2B5EF4-FFF2-40B4-BE49-F238E27FC236}">
                <a16:creationId xmlns:a16="http://schemas.microsoft.com/office/drawing/2014/main" id="{627A0916-6283-0C9C-1D2E-3E20600E8A71}"/>
              </a:ext>
            </a:extLst>
          </p:cNvPr>
          <p:cNvSpPr>
            <a:spLocks noGrp="1"/>
          </p:cNvSpPr>
          <p:nvPr>
            <p:ph type="sldNum" sz="quarter" idx="4"/>
          </p:nvPr>
        </p:nvSpPr>
        <p:spPr/>
        <p:txBody>
          <a:bodyPr/>
          <a:lstStyle/>
          <a:p>
            <a:r>
              <a:rPr lang="en-US" dirty="0"/>
              <a:t>Link Layer </a:t>
            </a:r>
            <a:fld id="{C4204591-24BD-A542-B9D5-F8D8A88D2FEE}" type="slidenum">
              <a:rPr lang="en-US" smtClean="0"/>
              <a:pPr/>
              <a:t>61</a:t>
            </a:fld>
            <a:endParaRPr lang="en-US" dirty="0"/>
          </a:p>
        </p:txBody>
      </p:sp>
    </p:spTree>
    <p:extLst>
      <p:ext uri="{BB962C8B-B14F-4D97-AF65-F5344CB8AC3E}">
        <p14:creationId xmlns:p14="http://schemas.microsoft.com/office/powerpoint/2010/main" val="3764494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70">
                                            <p:txEl>
                                              <p:pRg st="0" end="0"/>
                                            </p:txEl>
                                          </p:spTgt>
                                        </p:tgtEl>
                                        <p:attrNameLst>
                                          <p:attrName>style.visibility</p:attrName>
                                        </p:attrNameLst>
                                      </p:cBhvr>
                                      <p:to>
                                        <p:strVal val="visible"/>
                                      </p:to>
                                    </p:set>
                                    <p:animEffect transition="in" filter="dissolve">
                                      <p:cBhvr>
                                        <p:cTn id="7" dur="500"/>
                                        <p:tgtEl>
                                          <p:spTgt spid="47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70">
                                            <p:txEl>
                                              <p:pRg st="1" end="1"/>
                                            </p:txEl>
                                          </p:spTgt>
                                        </p:tgtEl>
                                        <p:attrNameLst>
                                          <p:attrName>style.visibility</p:attrName>
                                        </p:attrNameLst>
                                      </p:cBhvr>
                                      <p:to>
                                        <p:strVal val="visible"/>
                                      </p:to>
                                    </p:set>
                                    <p:animEffect transition="in" filter="dissolve">
                                      <p:cBhvr>
                                        <p:cTn id="10" dur="500"/>
                                        <p:tgtEl>
                                          <p:spTgt spid="47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70">
                                            <p:txEl>
                                              <p:pRg st="2" end="2"/>
                                            </p:txEl>
                                          </p:spTgt>
                                        </p:tgtEl>
                                        <p:attrNameLst>
                                          <p:attrName>style.visibility</p:attrName>
                                        </p:attrNameLst>
                                      </p:cBhvr>
                                      <p:to>
                                        <p:strVal val="visible"/>
                                      </p:to>
                                    </p:set>
                                    <p:animEffect transition="in" filter="dissolve">
                                      <p:cBhvr>
                                        <p:cTn id="13" dur="500"/>
                                        <p:tgtEl>
                                          <p:spTgt spid="47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470">
                                            <p:txEl>
                                              <p:pRg st="3" end="3"/>
                                            </p:txEl>
                                          </p:spTgt>
                                        </p:tgtEl>
                                        <p:attrNameLst>
                                          <p:attrName>style.visibility</p:attrName>
                                        </p:attrNameLst>
                                      </p:cBhvr>
                                      <p:to>
                                        <p:strVal val="visible"/>
                                      </p:to>
                                    </p:set>
                                    <p:animEffect transition="in" filter="dissolve">
                                      <p:cBhvr>
                                        <p:cTn id="16" dur="500"/>
                                        <p:tgtEl>
                                          <p:spTgt spid="47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470">
                                            <p:txEl>
                                              <p:pRg st="4" end="4"/>
                                            </p:txEl>
                                          </p:spTgt>
                                        </p:tgtEl>
                                        <p:attrNameLst>
                                          <p:attrName>style.visibility</p:attrName>
                                        </p:attrNameLst>
                                      </p:cBhvr>
                                      <p:to>
                                        <p:strVal val="visible"/>
                                      </p:to>
                                    </p:set>
                                    <p:animEffect transition="in" filter="dissolve">
                                      <p:cBhvr>
                                        <p:cTn id="21" dur="500"/>
                                        <p:tgtEl>
                                          <p:spTgt spid="47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470">
                                            <p:txEl>
                                              <p:pRg st="5" end="5"/>
                                            </p:txEl>
                                          </p:spTgt>
                                        </p:tgtEl>
                                        <p:attrNameLst>
                                          <p:attrName>style.visibility</p:attrName>
                                        </p:attrNameLst>
                                      </p:cBhvr>
                                      <p:to>
                                        <p:strVal val="visible"/>
                                      </p:to>
                                    </p:set>
                                    <p:animEffect transition="in" filter="dissolve">
                                      <p:cBhvr>
                                        <p:cTn id="24" dur="500"/>
                                        <p:tgtEl>
                                          <p:spTgt spid="47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470">
                                            <p:txEl>
                                              <p:pRg st="6" end="6"/>
                                            </p:txEl>
                                          </p:spTgt>
                                        </p:tgtEl>
                                        <p:attrNameLst>
                                          <p:attrName>style.visibility</p:attrName>
                                        </p:attrNameLst>
                                      </p:cBhvr>
                                      <p:to>
                                        <p:strVal val="visible"/>
                                      </p:to>
                                    </p:set>
                                    <p:animEffect transition="in" filter="dissolve">
                                      <p:cBhvr>
                                        <p:cTn id="27" dur="500"/>
                                        <p:tgtEl>
                                          <p:spTgt spid="47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470">
                                            <p:txEl>
                                              <p:pRg st="7" end="7"/>
                                            </p:txEl>
                                          </p:spTgt>
                                        </p:tgtEl>
                                        <p:attrNameLst>
                                          <p:attrName>style.visibility</p:attrName>
                                        </p:attrNameLst>
                                      </p:cBhvr>
                                      <p:to>
                                        <p:strVal val="visible"/>
                                      </p:to>
                                    </p:set>
                                    <p:animEffect transition="in" filter="dissolve">
                                      <p:cBhvr>
                                        <p:cTn id="30" dur="500"/>
                                        <p:tgtEl>
                                          <p:spTgt spid="47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dissolve">
                                      <p:cBhvr>
                                        <p:cTn id="35" dur="500"/>
                                        <p:tgtEl>
                                          <p:spTgt spid="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dissolve">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dissolve">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dissolve">
                                      <p:cBhvr>
                                        <p:cTn id="50" dur="500"/>
                                        <p:tgtEl>
                                          <p:spTgt spid="7"/>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dissolve">
                                      <p:cBhvr>
                                        <p:cTn id="5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protocols</a:t>
            </a:r>
            <a:endParaRPr lang="en-US" sz="4400" dirty="0"/>
          </a:p>
        </p:txBody>
      </p:sp>
      <p:sp>
        <p:nvSpPr>
          <p:cNvPr id="291" name="Rectangle 3">
            <a:extLst>
              <a:ext uri="{FF2B5EF4-FFF2-40B4-BE49-F238E27FC236}">
                <a16:creationId xmlns:a16="http://schemas.microsoft.com/office/drawing/2014/main" id="{E6233901-684E-DA4D-9AAB-1573F126922B}"/>
              </a:ext>
            </a:extLst>
          </p:cNvPr>
          <p:cNvSpPr txBox="1">
            <a:spLocks noChangeArrowheads="1"/>
          </p:cNvSpPr>
          <p:nvPr/>
        </p:nvSpPr>
        <p:spPr>
          <a:xfrm>
            <a:off x="765106" y="1363316"/>
            <a:ext cx="1114859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single shared broadcast channel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simultaneous transmissions by nodes: interference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collision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node receives two or more signals at the same time</a:t>
            </a:r>
            <a:endParaRPr kumimoji="0" lang="en-US" sz="2400" b="0" i="1" u="sng"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92" name="Rectangle 3">
            <a:extLst>
              <a:ext uri="{FF2B5EF4-FFF2-40B4-BE49-F238E27FC236}">
                <a16:creationId xmlns:a16="http://schemas.microsoft.com/office/drawing/2014/main" id="{4AA5F7D4-7DBD-9E45-B534-F9CDF4D8505D}"/>
              </a:ext>
            </a:extLst>
          </p:cNvPr>
          <p:cNvSpPr txBox="1">
            <a:spLocks noChangeArrowheads="1"/>
          </p:cNvSpPr>
          <p:nvPr/>
        </p:nvSpPr>
        <p:spPr>
          <a:xfrm>
            <a:off x="1156044" y="3848099"/>
            <a:ext cx="9962530" cy="2406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distributed algorithm that determines how nodes share channel, i.e., determine when node can transmit</a:t>
            </a:r>
          </a:p>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communication about channel sharing must use channel itself! </a:t>
            </a:r>
          </a:p>
          <a:p>
            <a:pPr marL="746125"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out-of-band channel for coordination</a:t>
            </a:r>
          </a:p>
        </p:txBody>
      </p:sp>
      <p:sp>
        <p:nvSpPr>
          <p:cNvPr id="5" name="Rectangle 4">
            <a:extLst>
              <a:ext uri="{FF2B5EF4-FFF2-40B4-BE49-F238E27FC236}">
                <a16:creationId xmlns:a16="http://schemas.microsoft.com/office/drawing/2014/main" id="{F1AA9627-8FEC-3848-AA80-2DDEF1AE2F67}"/>
              </a:ext>
            </a:extLst>
          </p:cNvPr>
          <p:cNvSpPr/>
          <p:nvPr/>
        </p:nvSpPr>
        <p:spPr>
          <a:xfrm>
            <a:off x="901148" y="3472071"/>
            <a:ext cx="10442713" cy="235888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A220334-D903-464A-8C54-83F2552D4599}"/>
              </a:ext>
            </a:extLst>
          </p:cNvPr>
          <p:cNvSpPr txBox="1"/>
          <p:nvPr/>
        </p:nvSpPr>
        <p:spPr>
          <a:xfrm>
            <a:off x="1258956" y="3154018"/>
            <a:ext cx="422461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protocol</a:t>
            </a:r>
          </a:p>
        </p:txBody>
      </p:sp>
      <p:sp>
        <p:nvSpPr>
          <p:cNvPr id="8" name="Slide Number Placeholder 7">
            <a:extLst>
              <a:ext uri="{FF2B5EF4-FFF2-40B4-BE49-F238E27FC236}">
                <a16:creationId xmlns:a16="http://schemas.microsoft.com/office/drawing/2014/main" id="{5EB7A869-7502-7081-9CB0-0F3D22D5F674}"/>
              </a:ext>
            </a:extLst>
          </p:cNvPr>
          <p:cNvSpPr>
            <a:spLocks noGrp="1"/>
          </p:cNvSpPr>
          <p:nvPr>
            <p:ph type="sldNum" sz="quarter" idx="4"/>
          </p:nvPr>
        </p:nvSpPr>
        <p:spPr/>
        <p:txBody>
          <a:bodyPr/>
          <a:lstStyle/>
          <a:p>
            <a:r>
              <a:rPr lang="en-US" dirty="0"/>
              <a:t>Link Layer </a:t>
            </a:r>
            <a:fld id="{C4204591-24BD-A542-B9D5-F8D8A88D2FEE}" type="slidenum">
              <a:rPr lang="en-US" smtClean="0"/>
              <a:pPr/>
              <a:t>62</a:t>
            </a:fld>
            <a:endParaRPr lang="en-US" dirty="0"/>
          </a:p>
        </p:txBody>
      </p:sp>
    </p:spTree>
    <p:extLst>
      <p:ext uri="{BB962C8B-B14F-4D97-AF65-F5344CB8AC3E}">
        <p14:creationId xmlns:p14="http://schemas.microsoft.com/office/powerpoint/2010/main" val="2006524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dissolve">
                                      <p:cBhvr>
                                        <p:cTn id="7" dur="500"/>
                                        <p:tgtEl>
                                          <p:spTgt spid="29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dissolv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p:bldP spid="5" grpId="0" animBg="1"/>
      <p:bldP spid="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An </a:t>
            </a:r>
            <a:r>
              <a:rPr lang="en-US" b="0" u="sng" dirty="0">
                <a:solidFill>
                  <a:srgbClr val="C00000"/>
                </a:solidFill>
                <a:latin typeface="+mn-lt"/>
              </a:rPr>
              <a:t>ideal</a:t>
            </a:r>
            <a:r>
              <a:rPr lang="en-US" b="0" dirty="0">
                <a:latin typeface="+mn-lt"/>
              </a:rPr>
              <a:t> multiple access protocol</a:t>
            </a:r>
            <a:endParaRPr lang="en-US" sz="4400" b="0" dirty="0">
              <a:latin typeface="+mn-lt"/>
            </a:endParaRPr>
          </a:p>
        </p:txBody>
      </p:sp>
      <p:sp>
        <p:nvSpPr>
          <p:cNvPr id="8" name="Rectangle 3">
            <a:extLst>
              <a:ext uri="{FF2B5EF4-FFF2-40B4-BE49-F238E27FC236}">
                <a16:creationId xmlns:a16="http://schemas.microsoft.com/office/drawing/2014/main" id="{A702EAE9-EF5B-DD4F-BD34-31F1BD3532FC}"/>
              </a:ext>
            </a:extLst>
          </p:cNvPr>
          <p:cNvSpPr txBox="1">
            <a:spLocks noChangeArrowheads="1"/>
          </p:cNvSpPr>
          <p:nvPr/>
        </p:nvSpPr>
        <p:spPr>
          <a:xfrm>
            <a:off x="944216" y="1626703"/>
            <a:ext cx="100550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given: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multiple access channel (MAC) of rate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bps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desiderata:</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one node wants to transmit, it can send at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when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nodes want to transmit, each can send at average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R/M</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3. fully decentralized: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special node to coordinate transmissions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synchronization of clocks, slots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 simple</a:t>
            </a:r>
          </a:p>
        </p:txBody>
      </p:sp>
      <p:sp>
        <p:nvSpPr>
          <p:cNvPr id="6" name="Slide Number Placeholder 5">
            <a:extLst>
              <a:ext uri="{FF2B5EF4-FFF2-40B4-BE49-F238E27FC236}">
                <a16:creationId xmlns:a16="http://schemas.microsoft.com/office/drawing/2014/main" id="{F9A3D35E-F388-1DBB-6AB1-B30BB4D6E3FA}"/>
              </a:ext>
            </a:extLst>
          </p:cNvPr>
          <p:cNvSpPr>
            <a:spLocks noGrp="1"/>
          </p:cNvSpPr>
          <p:nvPr>
            <p:ph type="sldNum" sz="quarter" idx="4"/>
          </p:nvPr>
        </p:nvSpPr>
        <p:spPr/>
        <p:txBody>
          <a:bodyPr/>
          <a:lstStyle/>
          <a:p>
            <a:r>
              <a:rPr lang="en-US" dirty="0"/>
              <a:t>Link Layer </a:t>
            </a:r>
            <a:fld id="{C4204591-24BD-A542-B9D5-F8D8A88D2FEE}" type="slidenum">
              <a:rPr lang="en-US" smtClean="0"/>
              <a:pPr/>
              <a:t>63</a:t>
            </a:fld>
            <a:endParaRPr lang="en-US" dirty="0"/>
          </a:p>
        </p:txBody>
      </p:sp>
    </p:spTree>
    <p:extLst>
      <p:ext uri="{BB962C8B-B14F-4D97-AF65-F5344CB8AC3E}">
        <p14:creationId xmlns:p14="http://schemas.microsoft.com/office/powerpoint/2010/main" val="849104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Effect transition="in" filter="dissolve">
                                      <p:cBhvr>
                                        <p:cTn id="17" dur="500"/>
                                        <p:tgtEl>
                                          <p:spTgt spid="8">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8">
                                            <p:txEl>
                                              <p:pRg st="5" end="5"/>
                                            </p:txEl>
                                          </p:spTgt>
                                        </p:tgtEl>
                                        <p:attrNameLst>
                                          <p:attrName>style.visibility</p:attrName>
                                        </p:attrNameLst>
                                      </p:cBhvr>
                                      <p:to>
                                        <p:strVal val="visible"/>
                                      </p:to>
                                    </p:set>
                                    <p:animEffect transition="in" filter="dissolve">
                                      <p:cBhvr>
                                        <p:cTn id="20" dur="500"/>
                                        <p:tgtEl>
                                          <p:spTgt spid="8">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6" end="6"/>
                                            </p:txEl>
                                          </p:spTgt>
                                        </p:tgtEl>
                                        <p:attrNameLst>
                                          <p:attrName>style.visibility</p:attrName>
                                        </p:attrNameLst>
                                      </p:cBhvr>
                                      <p:to>
                                        <p:strVal val="visible"/>
                                      </p:to>
                                    </p:set>
                                    <p:animEffect transition="in" filter="dissolve">
                                      <p:cBhvr>
                                        <p:cTn id="23" dur="500"/>
                                        <p:tgtEl>
                                          <p:spTgt spid="8">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7" end="7"/>
                                            </p:txEl>
                                          </p:spTgt>
                                        </p:tgtEl>
                                        <p:attrNameLst>
                                          <p:attrName>style.visibility</p:attrName>
                                        </p:attrNameLst>
                                      </p:cBhvr>
                                      <p:to>
                                        <p:strVal val="visible"/>
                                      </p:to>
                                    </p:set>
                                    <p:animEffect transition="in" filter="dissolve">
                                      <p:cBhvr>
                                        <p:cTn id="28" dur="500"/>
                                        <p:tgtEl>
                                          <p:spTgt spid="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MAC protocols: taxonomy</a:t>
            </a:r>
            <a:endParaRPr lang="en-US" sz="4400" b="0" dirty="0">
              <a:latin typeface="+mn-lt"/>
            </a:endParaRPr>
          </a:p>
        </p:txBody>
      </p:sp>
      <p:sp>
        <p:nvSpPr>
          <p:cNvPr id="5" name="Rectangle 3">
            <a:extLst>
              <a:ext uri="{FF2B5EF4-FFF2-40B4-BE49-F238E27FC236}">
                <a16:creationId xmlns:a16="http://schemas.microsoft.com/office/drawing/2014/main" id="{CD480CDD-CB17-934B-BC0E-C5D3C5E0F75F}"/>
              </a:ext>
            </a:extLst>
          </p:cNvPr>
          <p:cNvSpPr txBox="1">
            <a:spLocks noChangeArrowheads="1"/>
          </p:cNvSpPr>
          <p:nvPr/>
        </p:nvSpPr>
        <p:spPr>
          <a:xfrm>
            <a:off x="692428" y="1356210"/>
            <a:ext cx="11023322" cy="51638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broad classes: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channel partitioning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divide channel into smaller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pieces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(time slots, frequency, code)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 piece to node for exclusive use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u="none" strike="noStrike" kern="1200" cap="none" spc="0" normalizeH="0" baseline="0" noProof="0" dirty="0">
                <a:ln>
                  <a:noFill/>
                </a:ln>
                <a:solidFill>
                  <a:srgbClr val="C00000"/>
                </a:solidFill>
                <a:effectLst/>
                <a:uLnTx/>
                <a:uFillTx/>
                <a:latin typeface="Calibri" panose="020F0502020204030204"/>
                <a:ea typeface="+mn-ea"/>
                <a:cs typeface="+mn-cs"/>
              </a:rPr>
              <a:t>random access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channel not divided, allow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from collisions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endPar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take turns, but nodes with more to send can take longer turns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78F2E5D-D0AD-428B-3150-07477E280307}"/>
              </a:ext>
            </a:extLst>
          </p:cNvPr>
          <p:cNvSpPr>
            <a:spLocks noGrp="1"/>
          </p:cNvSpPr>
          <p:nvPr>
            <p:ph type="sldNum" sz="quarter" idx="4"/>
          </p:nvPr>
        </p:nvSpPr>
        <p:spPr/>
        <p:txBody>
          <a:bodyPr/>
          <a:lstStyle/>
          <a:p>
            <a:r>
              <a:rPr lang="en-US" dirty="0"/>
              <a:t>Link Layer </a:t>
            </a:r>
            <a:fld id="{C4204591-24BD-A542-B9D5-F8D8A88D2FEE}" type="slidenum">
              <a:rPr lang="en-US" smtClean="0"/>
              <a:pPr/>
              <a:t>64</a:t>
            </a:fld>
            <a:endParaRPr lang="en-US" dirty="0"/>
          </a:p>
        </p:txBody>
      </p:sp>
    </p:spTree>
    <p:extLst>
      <p:ext uri="{BB962C8B-B14F-4D97-AF65-F5344CB8AC3E}">
        <p14:creationId xmlns:p14="http://schemas.microsoft.com/office/powerpoint/2010/main" val="1539495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animEffect transition="in" filter="dissolve">
                                      <p:cBhvr>
                                        <p:cTn id="7" dur="500"/>
                                        <p:tgtEl>
                                          <p:spTgt spid="5">
                                            <p:txEl>
                                              <p:pRg st="7" end="7"/>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8" end="8"/>
                                            </p:txEl>
                                          </p:spTgt>
                                        </p:tgtEl>
                                        <p:attrNameLst>
                                          <p:attrName>style.visibility</p:attrName>
                                        </p:attrNameLst>
                                      </p:cBhvr>
                                      <p:to>
                                        <p:strVal val="visible"/>
                                      </p:to>
                                    </p:set>
                                    <p:animEffect transition="in" filter="dissolve">
                                      <p:cBhvr>
                                        <p:cTn id="10" dur="500"/>
                                        <p:tgtEl>
                                          <p:spTgt spid="5">
                                            <p:txEl>
                                              <p:pRg st="8" end="8"/>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animEffect transition="in" filter="dissolve">
                                      <p:cBhvr>
                                        <p:cTn id="15" dur="500"/>
                                        <p:tgtEl>
                                          <p:spTgt spid="5">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5">
                                            <p:txEl>
                                              <p:pRg st="5" end="5"/>
                                            </p:txEl>
                                          </p:spTgt>
                                        </p:tgtEl>
                                        <p:attrNameLst>
                                          <p:attrName>style.visibility</p:attrName>
                                        </p:attrNameLst>
                                      </p:cBhvr>
                                      <p:to>
                                        <p:strVal val="visible"/>
                                      </p:to>
                                    </p:set>
                                    <p:animEffect transition="in" filter="dissolve">
                                      <p:cBhvr>
                                        <p:cTn id="18" dur="500"/>
                                        <p:tgtEl>
                                          <p:spTgt spid="5">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6" end="6"/>
                                            </p:txEl>
                                          </p:spTgt>
                                        </p:tgtEl>
                                        <p:attrNameLst>
                                          <p:attrName>style.visibility</p:attrName>
                                        </p:attrNameLst>
                                      </p:cBhvr>
                                      <p:to>
                                        <p:strVal val="visible"/>
                                      </p:to>
                                    </p:set>
                                    <p:animEffect transition="in" filter="dissolve">
                                      <p:cBhvr>
                                        <p:cTn id="21" dur="500"/>
                                        <p:tgtEl>
                                          <p:spTgt spid="5">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xEl>
                                              <p:pRg st="3" end="3"/>
                                            </p:txEl>
                                          </p:spTgt>
                                        </p:tgtEl>
                                        <p:attrNameLst>
                                          <p:attrName>style.visibility</p:attrName>
                                        </p:attrNameLst>
                                      </p:cBhvr>
                                      <p:to>
                                        <p:strVal val="visible"/>
                                      </p:to>
                                    </p:set>
                                    <p:animEffect transition="in" filter="dissolve">
                                      <p:cBhvr>
                                        <p:cTn id="3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TDMA</a:t>
            </a:r>
            <a:endParaRPr lang="en-US" sz="4400" b="0" dirty="0">
              <a:latin typeface="+mn-lt"/>
            </a:endParaRPr>
          </a:p>
        </p:txBody>
      </p:sp>
      <p:sp>
        <p:nvSpPr>
          <p:cNvPr id="43" name="Rectangle 3">
            <a:extLst>
              <a:ext uri="{FF2B5EF4-FFF2-40B4-BE49-F238E27FC236}">
                <a16:creationId xmlns:a16="http://schemas.microsoft.com/office/drawing/2014/main" id="{0A448D7E-58D9-064C-A6F1-E4409D3F3FEF}"/>
              </a:ext>
            </a:extLst>
          </p:cNvPr>
          <p:cNvSpPr txBox="1">
            <a:spLocks noChangeArrowheads="1"/>
          </p:cNvSpPr>
          <p:nvPr/>
        </p:nvSpPr>
        <p:spPr bwMode="auto">
          <a:xfrm>
            <a:off x="1192904" y="1459051"/>
            <a:ext cx="10230470" cy="293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TDMA: time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access to channel in “rounds”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gets fixed length slot (length = packet transmission time) in each round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slots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packets to send, slots 2,5,6 idle </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7B45ED9F-AB5F-B146-B7B0-7832DE28BC25}"/>
              </a:ext>
            </a:extLst>
          </p:cNvPr>
          <p:cNvGrpSpPr/>
          <p:nvPr/>
        </p:nvGrpSpPr>
        <p:grpSpPr>
          <a:xfrm>
            <a:off x="2497001" y="4766572"/>
            <a:ext cx="6084887" cy="962025"/>
            <a:chOff x="2497001" y="4766572"/>
            <a:chExt cx="6084887" cy="962025"/>
          </a:xfrm>
        </p:grpSpPr>
        <p:sp>
          <p:nvSpPr>
            <p:cNvPr id="44" name="Line 7">
              <a:extLst>
                <a:ext uri="{FF2B5EF4-FFF2-40B4-BE49-F238E27FC236}">
                  <a16:creationId xmlns:a16="http://schemas.microsoft.com/office/drawing/2014/main" id="{A162B864-328B-BB4E-A401-8C10A01CA26E}"/>
                </a:ext>
              </a:extLst>
            </p:cNvPr>
            <p:cNvSpPr>
              <a:spLocks noChangeShapeType="1"/>
            </p:cNvSpPr>
            <p:nvPr/>
          </p:nvSpPr>
          <p:spPr bwMode="auto">
            <a:xfrm>
              <a:off x="2497001" y="5652397"/>
              <a:ext cx="608488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Rectangle 8">
              <a:extLst>
                <a:ext uri="{FF2B5EF4-FFF2-40B4-BE49-F238E27FC236}">
                  <a16:creationId xmlns:a16="http://schemas.microsoft.com/office/drawing/2014/main" id="{5BF0ACED-1DF3-A344-A69A-823B25CE0FB0}"/>
                </a:ext>
              </a:extLst>
            </p:cNvPr>
            <p:cNvSpPr>
              <a:spLocks noChangeArrowheads="1"/>
            </p:cNvSpPr>
            <p:nvPr/>
          </p:nvSpPr>
          <p:spPr bwMode="auto">
            <a:xfrm>
              <a:off x="2719251" y="5425384"/>
              <a:ext cx="479425" cy="230188"/>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6" name="Rectangle 10">
              <a:extLst>
                <a:ext uri="{FF2B5EF4-FFF2-40B4-BE49-F238E27FC236}">
                  <a16:creationId xmlns:a16="http://schemas.microsoft.com/office/drawing/2014/main" id="{B5DDDA64-5C9C-D148-8420-B593565524B6}"/>
                </a:ext>
              </a:extLst>
            </p:cNvPr>
            <p:cNvSpPr>
              <a:spLocks noChangeArrowheads="1"/>
            </p:cNvSpPr>
            <p:nvPr/>
          </p:nvSpPr>
          <p:spPr bwMode="auto">
            <a:xfrm>
              <a:off x="3678101" y="5425384"/>
              <a:ext cx="479425" cy="230188"/>
            </a:xfrm>
            <a:prstGeom prst="rect">
              <a:avLst/>
            </a:prstGeom>
            <a:solidFill>
              <a:srgbClr val="FF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Rectangle 11">
              <a:extLst>
                <a:ext uri="{FF2B5EF4-FFF2-40B4-BE49-F238E27FC236}">
                  <a16:creationId xmlns:a16="http://schemas.microsoft.com/office/drawing/2014/main" id="{D9985277-7968-C842-9231-012104EC2F5E}"/>
                </a:ext>
              </a:extLst>
            </p:cNvPr>
            <p:cNvSpPr>
              <a:spLocks noChangeArrowheads="1"/>
            </p:cNvSpPr>
            <p:nvPr/>
          </p:nvSpPr>
          <p:spPr bwMode="auto">
            <a:xfrm>
              <a:off x="4152763" y="5425384"/>
              <a:ext cx="479425" cy="230188"/>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13">
              <a:extLst>
                <a:ext uri="{FF2B5EF4-FFF2-40B4-BE49-F238E27FC236}">
                  <a16:creationId xmlns:a16="http://schemas.microsoft.com/office/drawing/2014/main" id="{F7E6C5C0-28CB-2C46-906A-E86EFCC6E088}"/>
                </a:ext>
              </a:extLst>
            </p:cNvPr>
            <p:cNvSpPr>
              <a:spLocks noChangeShapeType="1"/>
            </p:cNvSpPr>
            <p:nvPr/>
          </p:nvSpPr>
          <p:spPr bwMode="auto">
            <a:xfrm>
              <a:off x="2720838" y="5312672"/>
              <a:ext cx="0" cy="338137"/>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16">
              <a:extLst>
                <a:ext uri="{FF2B5EF4-FFF2-40B4-BE49-F238E27FC236}">
                  <a16:creationId xmlns:a16="http://schemas.microsoft.com/office/drawing/2014/main" id="{51E737FE-2977-8B4C-B4D9-80C37910A703}"/>
                </a:ext>
              </a:extLst>
            </p:cNvPr>
            <p:cNvSpPr>
              <a:spLocks noChangeShapeType="1"/>
            </p:cNvSpPr>
            <p:nvPr/>
          </p:nvSpPr>
          <p:spPr bwMode="auto">
            <a:xfrm>
              <a:off x="5586276" y="5315847"/>
              <a:ext cx="0" cy="3381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Text Box 23">
              <a:extLst>
                <a:ext uri="{FF2B5EF4-FFF2-40B4-BE49-F238E27FC236}">
                  <a16:creationId xmlns:a16="http://schemas.microsoft.com/office/drawing/2014/main" id="{48F8A2A9-DBD4-9443-B624-51C1A0D8AF14}"/>
                </a:ext>
              </a:extLst>
            </p:cNvPr>
            <p:cNvSpPr txBox="1">
              <a:spLocks noChangeArrowheads="1"/>
            </p:cNvSpPr>
            <p:nvPr/>
          </p:nvSpPr>
          <p:spPr bwMode="auto">
            <a:xfrm>
              <a:off x="2819263" y="5392047"/>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1" name="Text Box 24">
              <a:extLst>
                <a:ext uri="{FF2B5EF4-FFF2-40B4-BE49-F238E27FC236}">
                  <a16:creationId xmlns:a16="http://schemas.microsoft.com/office/drawing/2014/main" id="{4D91ED1E-2495-0E4F-9B3E-3AFE785C5C5C}"/>
                </a:ext>
              </a:extLst>
            </p:cNvPr>
            <p:cNvSpPr txBox="1">
              <a:spLocks noChangeArrowheads="1"/>
            </p:cNvSpPr>
            <p:nvPr/>
          </p:nvSpPr>
          <p:spPr bwMode="auto">
            <a:xfrm>
              <a:off x="3765413" y="5377759"/>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2" name="Text Box 25">
              <a:extLst>
                <a:ext uri="{FF2B5EF4-FFF2-40B4-BE49-F238E27FC236}">
                  <a16:creationId xmlns:a16="http://schemas.microsoft.com/office/drawing/2014/main" id="{AAF51084-5D55-9047-9D10-B125F32EE8BD}"/>
                </a:ext>
              </a:extLst>
            </p:cNvPr>
            <p:cNvSpPr txBox="1">
              <a:spLocks noChangeArrowheads="1"/>
            </p:cNvSpPr>
            <p:nvPr/>
          </p:nvSpPr>
          <p:spPr bwMode="auto">
            <a:xfrm>
              <a:off x="4230551" y="5384109"/>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53" name="Rectangle 26">
              <a:extLst>
                <a:ext uri="{FF2B5EF4-FFF2-40B4-BE49-F238E27FC236}">
                  <a16:creationId xmlns:a16="http://schemas.microsoft.com/office/drawing/2014/main" id="{EA2F25EA-1C55-8B45-8EA1-3A00A92F00F2}"/>
                </a:ext>
              </a:extLst>
            </p:cNvPr>
            <p:cNvSpPr>
              <a:spLocks noChangeArrowheads="1"/>
            </p:cNvSpPr>
            <p:nvPr/>
          </p:nvSpPr>
          <p:spPr bwMode="auto">
            <a:xfrm>
              <a:off x="5576751" y="5420622"/>
              <a:ext cx="479425" cy="230187"/>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Rectangle 27">
              <a:extLst>
                <a:ext uri="{FF2B5EF4-FFF2-40B4-BE49-F238E27FC236}">
                  <a16:creationId xmlns:a16="http://schemas.microsoft.com/office/drawing/2014/main" id="{39F06F1D-D0F6-4C49-99E0-AE58E606ADA5}"/>
                </a:ext>
              </a:extLst>
            </p:cNvPr>
            <p:cNvSpPr>
              <a:spLocks noChangeArrowheads="1"/>
            </p:cNvSpPr>
            <p:nvPr/>
          </p:nvSpPr>
          <p:spPr bwMode="auto">
            <a:xfrm>
              <a:off x="6535601" y="5420622"/>
              <a:ext cx="479425" cy="230187"/>
            </a:xfrm>
            <a:prstGeom prst="rect">
              <a:avLst/>
            </a:prstGeom>
            <a:solidFill>
              <a:srgbClr val="FF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Rectangle 28">
              <a:extLst>
                <a:ext uri="{FF2B5EF4-FFF2-40B4-BE49-F238E27FC236}">
                  <a16:creationId xmlns:a16="http://schemas.microsoft.com/office/drawing/2014/main" id="{80AEA40D-BFBF-704C-9415-CB79BC9BD49A}"/>
                </a:ext>
              </a:extLst>
            </p:cNvPr>
            <p:cNvSpPr>
              <a:spLocks noChangeArrowheads="1"/>
            </p:cNvSpPr>
            <p:nvPr/>
          </p:nvSpPr>
          <p:spPr bwMode="auto">
            <a:xfrm>
              <a:off x="7010263" y="5420622"/>
              <a:ext cx="479425" cy="230187"/>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 name="Line 29">
              <a:extLst>
                <a:ext uri="{FF2B5EF4-FFF2-40B4-BE49-F238E27FC236}">
                  <a16:creationId xmlns:a16="http://schemas.microsoft.com/office/drawing/2014/main" id="{5025264D-4923-CA41-AB44-0965E9585DE5}"/>
                </a:ext>
              </a:extLst>
            </p:cNvPr>
            <p:cNvSpPr>
              <a:spLocks noChangeShapeType="1"/>
            </p:cNvSpPr>
            <p:nvPr/>
          </p:nvSpPr>
          <p:spPr bwMode="auto">
            <a:xfrm>
              <a:off x="5578338" y="5307909"/>
              <a:ext cx="0" cy="338138"/>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30">
              <a:extLst>
                <a:ext uri="{FF2B5EF4-FFF2-40B4-BE49-F238E27FC236}">
                  <a16:creationId xmlns:a16="http://schemas.microsoft.com/office/drawing/2014/main" id="{9684285E-DFBE-DA4D-9AE4-55B5626A27C3}"/>
                </a:ext>
              </a:extLst>
            </p:cNvPr>
            <p:cNvSpPr txBox="1">
              <a:spLocks noChangeArrowheads="1"/>
            </p:cNvSpPr>
            <p:nvPr/>
          </p:nvSpPr>
          <p:spPr bwMode="auto">
            <a:xfrm>
              <a:off x="5676763" y="5387284"/>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8" name="Text Box 31">
              <a:extLst>
                <a:ext uri="{FF2B5EF4-FFF2-40B4-BE49-F238E27FC236}">
                  <a16:creationId xmlns:a16="http://schemas.microsoft.com/office/drawing/2014/main" id="{6E82E5EA-026E-7045-B1A4-9CC9C86E88B9}"/>
                </a:ext>
              </a:extLst>
            </p:cNvPr>
            <p:cNvSpPr txBox="1">
              <a:spLocks noChangeArrowheads="1"/>
            </p:cNvSpPr>
            <p:nvPr/>
          </p:nvSpPr>
          <p:spPr bwMode="auto">
            <a:xfrm>
              <a:off x="6622913" y="5372997"/>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9" name="Text Box 32">
              <a:extLst>
                <a:ext uri="{FF2B5EF4-FFF2-40B4-BE49-F238E27FC236}">
                  <a16:creationId xmlns:a16="http://schemas.microsoft.com/office/drawing/2014/main" id="{5B3E3799-80A5-7142-9795-9DF13D5FFEC6}"/>
                </a:ext>
              </a:extLst>
            </p:cNvPr>
            <p:cNvSpPr txBox="1">
              <a:spLocks noChangeArrowheads="1"/>
            </p:cNvSpPr>
            <p:nvPr/>
          </p:nvSpPr>
          <p:spPr bwMode="auto">
            <a:xfrm>
              <a:off x="7088051" y="5379347"/>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60" name="Line 34">
              <a:extLst>
                <a:ext uri="{FF2B5EF4-FFF2-40B4-BE49-F238E27FC236}">
                  <a16:creationId xmlns:a16="http://schemas.microsoft.com/office/drawing/2014/main" id="{14EBD35E-98E3-AF4C-839F-9C6CB952AFF2}"/>
                </a:ext>
              </a:extLst>
            </p:cNvPr>
            <p:cNvSpPr>
              <a:spLocks noChangeShapeType="1"/>
            </p:cNvSpPr>
            <p:nvPr/>
          </p:nvSpPr>
          <p:spPr bwMode="auto">
            <a:xfrm>
              <a:off x="320185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1" name="Line 35">
              <a:extLst>
                <a:ext uri="{FF2B5EF4-FFF2-40B4-BE49-F238E27FC236}">
                  <a16:creationId xmlns:a16="http://schemas.microsoft.com/office/drawing/2014/main" id="{F002AB0E-BA6B-6448-B7B9-3028A445D9C8}"/>
                </a:ext>
              </a:extLst>
            </p:cNvPr>
            <p:cNvSpPr>
              <a:spLocks noChangeShapeType="1"/>
            </p:cNvSpPr>
            <p:nvPr/>
          </p:nvSpPr>
          <p:spPr bwMode="auto">
            <a:xfrm>
              <a:off x="3678101" y="5422209"/>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Line 36">
              <a:extLst>
                <a:ext uri="{FF2B5EF4-FFF2-40B4-BE49-F238E27FC236}">
                  <a16:creationId xmlns:a16="http://schemas.microsoft.com/office/drawing/2014/main" id="{F10DFCB1-F5CE-2944-B5BD-75F801E54F04}"/>
                </a:ext>
              </a:extLst>
            </p:cNvPr>
            <p:cNvSpPr>
              <a:spLocks noChangeShapeType="1"/>
            </p:cNvSpPr>
            <p:nvPr/>
          </p:nvSpPr>
          <p:spPr bwMode="auto">
            <a:xfrm>
              <a:off x="4154351" y="5422209"/>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Line 37">
              <a:extLst>
                <a:ext uri="{FF2B5EF4-FFF2-40B4-BE49-F238E27FC236}">
                  <a16:creationId xmlns:a16="http://schemas.microsoft.com/office/drawing/2014/main" id="{5C202F74-B0E9-054A-BA6A-ED679E08BD08}"/>
                </a:ext>
              </a:extLst>
            </p:cNvPr>
            <p:cNvSpPr>
              <a:spLocks noChangeShapeType="1"/>
            </p:cNvSpPr>
            <p:nvPr/>
          </p:nvSpPr>
          <p:spPr bwMode="auto">
            <a:xfrm>
              <a:off x="4630601" y="5422209"/>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Line 38">
              <a:extLst>
                <a:ext uri="{FF2B5EF4-FFF2-40B4-BE49-F238E27FC236}">
                  <a16:creationId xmlns:a16="http://schemas.microsoft.com/office/drawing/2014/main" id="{17258870-A929-E743-9ABE-DE23B79DBE63}"/>
                </a:ext>
              </a:extLst>
            </p:cNvPr>
            <p:cNvSpPr>
              <a:spLocks noChangeShapeType="1"/>
            </p:cNvSpPr>
            <p:nvPr/>
          </p:nvSpPr>
          <p:spPr bwMode="auto">
            <a:xfrm>
              <a:off x="5111613" y="5412684"/>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Line 39">
              <a:extLst>
                <a:ext uri="{FF2B5EF4-FFF2-40B4-BE49-F238E27FC236}">
                  <a16:creationId xmlns:a16="http://schemas.microsoft.com/office/drawing/2014/main" id="{8AD32332-0DC8-9E49-947E-1BAEF13A514F}"/>
                </a:ext>
              </a:extLst>
            </p:cNvPr>
            <p:cNvSpPr>
              <a:spLocks noChangeShapeType="1"/>
            </p:cNvSpPr>
            <p:nvPr/>
          </p:nvSpPr>
          <p:spPr bwMode="auto">
            <a:xfrm>
              <a:off x="605935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Line 40">
              <a:extLst>
                <a:ext uri="{FF2B5EF4-FFF2-40B4-BE49-F238E27FC236}">
                  <a16:creationId xmlns:a16="http://schemas.microsoft.com/office/drawing/2014/main" id="{5AD88233-F39A-B84C-B2C9-4019C2559D7E}"/>
                </a:ext>
              </a:extLst>
            </p:cNvPr>
            <p:cNvSpPr>
              <a:spLocks noChangeShapeType="1"/>
            </p:cNvSpPr>
            <p:nvPr/>
          </p:nvSpPr>
          <p:spPr bwMode="auto">
            <a:xfrm>
              <a:off x="7007088" y="5412684"/>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Line 41">
              <a:extLst>
                <a:ext uri="{FF2B5EF4-FFF2-40B4-BE49-F238E27FC236}">
                  <a16:creationId xmlns:a16="http://schemas.microsoft.com/office/drawing/2014/main" id="{78671AB0-ED5E-5C4D-AC35-7C14A7C84172}"/>
                </a:ext>
              </a:extLst>
            </p:cNvPr>
            <p:cNvSpPr>
              <a:spLocks noChangeShapeType="1"/>
            </p:cNvSpPr>
            <p:nvPr/>
          </p:nvSpPr>
          <p:spPr bwMode="auto">
            <a:xfrm>
              <a:off x="7954826" y="5407922"/>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42">
              <a:extLst>
                <a:ext uri="{FF2B5EF4-FFF2-40B4-BE49-F238E27FC236}">
                  <a16:creationId xmlns:a16="http://schemas.microsoft.com/office/drawing/2014/main" id="{392BE166-36F8-ED44-B8F4-C49488BC9D2C}"/>
                </a:ext>
              </a:extLst>
            </p:cNvPr>
            <p:cNvSpPr>
              <a:spLocks noChangeShapeType="1"/>
            </p:cNvSpPr>
            <p:nvPr/>
          </p:nvSpPr>
          <p:spPr bwMode="auto">
            <a:xfrm>
              <a:off x="748810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43">
              <a:extLst>
                <a:ext uri="{FF2B5EF4-FFF2-40B4-BE49-F238E27FC236}">
                  <a16:creationId xmlns:a16="http://schemas.microsoft.com/office/drawing/2014/main" id="{C6ED8042-7995-2346-BE45-DBFCD6A2739B}"/>
                </a:ext>
              </a:extLst>
            </p:cNvPr>
            <p:cNvSpPr>
              <a:spLocks noChangeShapeType="1"/>
            </p:cNvSpPr>
            <p:nvPr/>
          </p:nvSpPr>
          <p:spPr bwMode="auto">
            <a:xfrm>
              <a:off x="8435838" y="5322197"/>
              <a:ext cx="0" cy="338137"/>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44">
              <a:extLst>
                <a:ext uri="{FF2B5EF4-FFF2-40B4-BE49-F238E27FC236}">
                  <a16:creationId xmlns:a16="http://schemas.microsoft.com/office/drawing/2014/main" id="{DD22EBBA-AEC8-5E4C-AABA-D5D9CC143D9C}"/>
                </a:ext>
              </a:extLst>
            </p:cNvPr>
            <p:cNvSpPr>
              <a:spLocks noChangeShapeType="1"/>
            </p:cNvSpPr>
            <p:nvPr/>
          </p:nvSpPr>
          <p:spPr bwMode="auto">
            <a:xfrm>
              <a:off x="653560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Text Box 45">
              <a:extLst>
                <a:ext uri="{FF2B5EF4-FFF2-40B4-BE49-F238E27FC236}">
                  <a16:creationId xmlns:a16="http://schemas.microsoft.com/office/drawing/2014/main" id="{F54AF62A-48FF-814D-8354-2867F36F7E4F}"/>
                </a:ext>
              </a:extLst>
            </p:cNvPr>
            <p:cNvSpPr txBox="1">
              <a:spLocks noChangeArrowheads="1"/>
            </p:cNvSpPr>
            <p:nvPr/>
          </p:nvSpPr>
          <p:spPr bwMode="auto">
            <a:xfrm>
              <a:off x="3765413" y="4793559"/>
              <a:ext cx="704850"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2" name="Line 46">
              <a:extLst>
                <a:ext uri="{FF2B5EF4-FFF2-40B4-BE49-F238E27FC236}">
                  <a16:creationId xmlns:a16="http://schemas.microsoft.com/office/drawing/2014/main" id="{7D7E0352-F8F2-5743-A848-9F53111F6B3D}"/>
                </a:ext>
              </a:extLst>
            </p:cNvPr>
            <p:cNvSpPr>
              <a:spLocks noChangeShapeType="1"/>
            </p:cNvSpPr>
            <p:nvPr/>
          </p:nvSpPr>
          <p:spPr bwMode="auto">
            <a:xfrm>
              <a:off x="4576626" y="5130109"/>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Line 47">
              <a:extLst>
                <a:ext uri="{FF2B5EF4-FFF2-40B4-BE49-F238E27FC236}">
                  <a16:creationId xmlns:a16="http://schemas.microsoft.com/office/drawing/2014/main" id="{EBD725BA-5097-D14C-982A-992BE18BDBC1}"/>
                </a:ext>
              </a:extLst>
            </p:cNvPr>
            <p:cNvSpPr>
              <a:spLocks noChangeShapeType="1"/>
            </p:cNvSpPr>
            <p:nvPr/>
          </p:nvSpPr>
          <p:spPr bwMode="auto">
            <a:xfrm flipH="1">
              <a:off x="2731951" y="5125347"/>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48">
              <a:extLst>
                <a:ext uri="{FF2B5EF4-FFF2-40B4-BE49-F238E27FC236}">
                  <a16:creationId xmlns:a16="http://schemas.microsoft.com/office/drawing/2014/main" id="{E29434D8-2134-AC4C-88EE-1DEC7494A212}"/>
                </a:ext>
              </a:extLst>
            </p:cNvPr>
            <p:cNvSpPr>
              <a:spLocks noChangeShapeType="1"/>
            </p:cNvSpPr>
            <p:nvPr/>
          </p:nvSpPr>
          <p:spPr bwMode="auto">
            <a:xfrm>
              <a:off x="2711313" y="5038034"/>
              <a:ext cx="0" cy="304800"/>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49">
              <a:extLst>
                <a:ext uri="{FF2B5EF4-FFF2-40B4-BE49-F238E27FC236}">
                  <a16:creationId xmlns:a16="http://schemas.microsoft.com/office/drawing/2014/main" id="{DD6295BF-D109-B14A-8DA1-AE6AAF54DB81}"/>
                </a:ext>
              </a:extLst>
            </p:cNvPr>
            <p:cNvSpPr>
              <a:spLocks noChangeShapeType="1"/>
            </p:cNvSpPr>
            <p:nvPr/>
          </p:nvSpPr>
          <p:spPr bwMode="auto">
            <a:xfrm>
              <a:off x="5570401" y="5028509"/>
              <a:ext cx="0" cy="304800"/>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Text Box 51">
              <a:extLst>
                <a:ext uri="{FF2B5EF4-FFF2-40B4-BE49-F238E27FC236}">
                  <a16:creationId xmlns:a16="http://schemas.microsoft.com/office/drawing/2014/main" id="{699B3453-7E1D-004F-906D-AF9515116690}"/>
                </a:ext>
              </a:extLst>
            </p:cNvPr>
            <p:cNvSpPr txBox="1">
              <a:spLocks noChangeArrowheads="1"/>
            </p:cNvSpPr>
            <p:nvPr/>
          </p:nvSpPr>
          <p:spPr bwMode="auto">
            <a:xfrm>
              <a:off x="6629263" y="4766572"/>
              <a:ext cx="704850"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7" name="Line 52">
              <a:extLst>
                <a:ext uri="{FF2B5EF4-FFF2-40B4-BE49-F238E27FC236}">
                  <a16:creationId xmlns:a16="http://schemas.microsoft.com/office/drawing/2014/main" id="{93CF78E3-E304-1F47-A737-21BE287F408C}"/>
                </a:ext>
              </a:extLst>
            </p:cNvPr>
            <p:cNvSpPr>
              <a:spLocks noChangeShapeType="1"/>
            </p:cNvSpPr>
            <p:nvPr/>
          </p:nvSpPr>
          <p:spPr bwMode="auto">
            <a:xfrm>
              <a:off x="7440476" y="5136459"/>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3">
              <a:extLst>
                <a:ext uri="{FF2B5EF4-FFF2-40B4-BE49-F238E27FC236}">
                  <a16:creationId xmlns:a16="http://schemas.microsoft.com/office/drawing/2014/main" id="{AB3A3849-AE7D-284D-84DC-79BD81FCD662}"/>
                </a:ext>
              </a:extLst>
            </p:cNvPr>
            <p:cNvSpPr>
              <a:spLocks noChangeShapeType="1"/>
            </p:cNvSpPr>
            <p:nvPr/>
          </p:nvSpPr>
          <p:spPr bwMode="auto">
            <a:xfrm flipH="1">
              <a:off x="5595801" y="5131697"/>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55">
              <a:extLst>
                <a:ext uri="{FF2B5EF4-FFF2-40B4-BE49-F238E27FC236}">
                  <a16:creationId xmlns:a16="http://schemas.microsoft.com/office/drawing/2014/main" id="{AE222EAA-A862-9447-9545-E85FC863E78C}"/>
                </a:ext>
              </a:extLst>
            </p:cNvPr>
            <p:cNvSpPr>
              <a:spLocks noChangeShapeType="1"/>
            </p:cNvSpPr>
            <p:nvPr/>
          </p:nvSpPr>
          <p:spPr bwMode="auto">
            <a:xfrm>
              <a:off x="8434251" y="5001522"/>
              <a:ext cx="0" cy="304800"/>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FFB12BB-0A25-D2A9-F5BA-55CE49142433}"/>
              </a:ext>
            </a:extLst>
          </p:cNvPr>
          <p:cNvSpPr>
            <a:spLocks noGrp="1"/>
          </p:cNvSpPr>
          <p:nvPr>
            <p:ph type="sldNum" sz="quarter" idx="4"/>
          </p:nvPr>
        </p:nvSpPr>
        <p:spPr/>
        <p:txBody>
          <a:bodyPr/>
          <a:lstStyle/>
          <a:p>
            <a:r>
              <a:rPr lang="en-US" dirty="0"/>
              <a:t>Link Layer </a:t>
            </a:r>
            <a:fld id="{C4204591-24BD-A542-B9D5-F8D8A88D2FEE}" type="slidenum">
              <a:rPr lang="en-US" smtClean="0"/>
              <a:pPr/>
              <a:t>65</a:t>
            </a:fld>
            <a:endParaRPr lang="en-US" dirty="0"/>
          </a:p>
        </p:txBody>
      </p:sp>
    </p:spTree>
    <p:extLst>
      <p:ext uri="{BB962C8B-B14F-4D97-AF65-F5344CB8AC3E}">
        <p14:creationId xmlns:p14="http://schemas.microsoft.com/office/powerpoint/2010/main" val="3959177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1" end="1"/>
                                            </p:txEl>
                                          </p:spTgt>
                                        </p:tgtEl>
                                        <p:attrNameLst>
                                          <p:attrName>style.visibility</p:attrName>
                                        </p:attrNameLst>
                                      </p:cBhvr>
                                      <p:to>
                                        <p:strVal val="visible"/>
                                      </p:to>
                                    </p:set>
                                    <p:animEffect transition="in" filter="dissolve">
                                      <p:cBhvr>
                                        <p:cTn id="7" dur="500"/>
                                        <p:tgtEl>
                                          <p:spTgt spid="43">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2" end="2"/>
                                            </p:txEl>
                                          </p:spTgt>
                                        </p:tgtEl>
                                        <p:attrNameLst>
                                          <p:attrName>style.visibility</p:attrName>
                                        </p:attrNameLst>
                                      </p:cBhvr>
                                      <p:to>
                                        <p:strVal val="visible"/>
                                      </p:to>
                                    </p:set>
                                    <p:animEffect transition="in" filter="dissolve">
                                      <p:cBhvr>
                                        <p:cTn id="10" dur="500"/>
                                        <p:tgtEl>
                                          <p:spTgt spid="43">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3" end="3"/>
                                            </p:txEl>
                                          </p:spTgt>
                                        </p:tgtEl>
                                        <p:attrNameLst>
                                          <p:attrName>style.visibility</p:attrName>
                                        </p:attrNameLst>
                                      </p:cBhvr>
                                      <p:to>
                                        <p:strVal val="visible"/>
                                      </p:to>
                                    </p:set>
                                    <p:animEffect transition="in" filter="dissolve">
                                      <p:cBhvr>
                                        <p:cTn id="13" dur="500"/>
                                        <p:tgtEl>
                                          <p:spTgt spid="4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43">
                                            <p:txEl>
                                              <p:pRg st="4" end="4"/>
                                            </p:txEl>
                                          </p:spTgt>
                                        </p:tgtEl>
                                        <p:attrNameLst>
                                          <p:attrName>style.visibility</p:attrName>
                                        </p:attrNameLst>
                                      </p:cBhvr>
                                      <p:to>
                                        <p:strVal val="visible"/>
                                      </p:to>
                                    </p:set>
                                    <p:animEffect transition="in" filter="dissolve">
                                      <p:cBhvr>
                                        <p:cTn id="18" dur="500"/>
                                        <p:tgtEl>
                                          <p:spTgt spid="43">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dissolv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FDMA</a:t>
            </a:r>
            <a:endParaRPr lang="en-US" sz="4400" b="0" dirty="0">
              <a:latin typeface="+mn-lt"/>
            </a:endParaRPr>
          </a:p>
        </p:txBody>
      </p:sp>
      <p:sp>
        <p:nvSpPr>
          <p:cNvPr id="106" name="Rectangle 3">
            <a:extLst>
              <a:ext uri="{FF2B5EF4-FFF2-40B4-BE49-F238E27FC236}">
                <a16:creationId xmlns:a16="http://schemas.microsoft.com/office/drawing/2014/main" id="{A94113D7-D843-6943-B334-D7CB4D1F9411}"/>
              </a:ext>
            </a:extLst>
          </p:cNvPr>
          <p:cNvSpPr txBox="1">
            <a:spLocks noChangeArrowheads="1"/>
          </p:cNvSpPr>
          <p:nvPr/>
        </p:nvSpPr>
        <p:spPr bwMode="auto">
          <a:xfrm>
            <a:off x="1097997" y="1404730"/>
            <a:ext cx="10457898" cy="23986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FDMA: frequency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channel spectrum divided into frequency bands</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assigned fixed frequency band</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transmission time in frequency bands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 to send, frequency bands 2,5,6 idle </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4DC81C2D-2CB9-E84D-933E-937D6C6ED228}"/>
              </a:ext>
            </a:extLst>
          </p:cNvPr>
          <p:cNvGrpSpPr/>
          <p:nvPr/>
        </p:nvGrpSpPr>
        <p:grpSpPr>
          <a:xfrm>
            <a:off x="2440541" y="3841543"/>
            <a:ext cx="7654925" cy="2428875"/>
            <a:chOff x="2440541" y="3841543"/>
            <a:chExt cx="7654925" cy="2428875"/>
          </a:xfrm>
        </p:grpSpPr>
        <p:sp>
          <p:nvSpPr>
            <p:cNvPr id="107" name="Rectangle 4">
              <a:extLst>
                <a:ext uri="{FF2B5EF4-FFF2-40B4-BE49-F238E27FC236}">
                  <a16:creationId xmlns:a16="http://schemas.microsoft.com/office/drawing/2014/main" id="{FB019CDD-E472-AF4E-8949-C4737F99EB49}"/>
                </a:ext>
              </a:extLst>
            </p:cNvPr>
            <p:cNvSpPr>
              <a:spLocks noChangeArrowheads="1"/>
            </p:cNvSpPr>
            <p:nvPr/>
          </p:nvSpPr>
          <p:spPr bwMode="auto">
            <a:xfrm>
              <a:off x="6774416" y="4019343"/>
              <a:ext cx="627062" cy="2251075"/>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5">
              <a:extLst>
                <a:ext uri="{FF2B5EF4-FFF2-40B4-BE49-F238E27FC236}">
                  <a16:creationId xmlns:a16="http://schemas.microsoft.com/office/drawing/2014/main" id="{7AC0087E-78DE-BF46-9489-779BB31FF6F1}"/>
                </a:ext>
              </a:extLst>
            </p:cNvPr>
            <p:cNvSpPr>
              <a:spLocks noChangeShapeType="1"/>
            </p:cNvSpPr>
            <p:nvPr/>
          </p:nvSpPr>
          <p:spPr bwMode="auto">
            <a:xfrm flipV="1">
              <a:off x="6772828" y="5124243"/>
              <a:ext cx="622300" cy="15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9" name="Line 6">
              <a:extLst>
                <a:ext uri="{FF2B5EF4-FFF2-40B4-BE49-F238E27FC236}">
                  <a16:creationId xmlns:a16="http://schemas.microsoft.com/office/drawing/2014/main" id="{9FC23187-FBDC-FA4B-B4E6-6E7E43341D35}"/>
                </a:ext>
              </a:extLst>
            </p:cNvPr>
            <p:cNvSpPr>
              <a:spLocks noChangeShapeType="1"/>
            </p:cNvSpPr>
            <p:nvPr/>
          </p:nvSpPr>
          <p:spPr bwMode="auto">
            <a:xfrm flipV="1">
              <a:off x="6768066" y="5516355"/>
              <a:ext cx="631825" cy="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0" name="Line 7">
              <a:extLst>
                <a:ext uri="{FF2B5EF4-FFF2-40B4-BE49-F238E27FC236}">
                  <a16:creationId xmlns:a16="http://schemas.microsoft.com/office/drawing/2014/main" id="{E641A772-5023-C846-9FAC-463AEB27F36B}"/>
                </a:ext>
              </a:extLst>
            </p:cNvPr>
            <p:cNvSpPr>
              <a:spLocks noChangeShapeType="1"/>
            </p:cNvSpPr>
            <p:nvPr/>
          </p:nvSpPr>
          <p:spPr bwMode="auto">
            <a:xfrm flipV="1">
              <a:off x="6772828" y="5902118"/>
              <a:ext cx="627063" cy="15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1" name="Line 8">
              <a:extLst>
                <a:ext uri="{FF2B5EF4-FFF2-40B4-BE49-F238E27FC236}">
                  <a16:creationId xmlns:a16="http://schemas.microsoft.com/office/drawing/2014/main" id="{3C34D97D-BA0E-E54B-8121-E6DAAC9C5FB5}"/>
                </a:ext>
              </a:extLst>
            </p:cNvPr>
            <p:cNvSpPr>
              <a:spLocks noChangeShapeType="1"/>
            </p:cNvSpPr>
            <p:nvPr/>
          </p:nvSpPr>
          <p:spPr bwMode="auto">
            <a:xfrm flipV="1">
              <a:off x="6768066" y="4738480"/>
              <a:ext cx="631825" cy="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2" name="Line 9">
              <a:extLst>
                <a:ext uri="{FF2B5EF4-FFF2-40B4-BE49-F238E27FC236}">
                  <a16:creationId xmlns:a16="http://schemas.microsoft.com/office/drawing/2014/main" id="{EADC3381-A525-5746-A4EC-3AFDB46D7C0B}"/>
                </a:ext>
              </a:extLst>
            </p:cNvPr>
            <p:cNvSpPr>
              <a:spLocks noChangeShapeType="1"/>
            </p:cNvSpPr>
            <p:nvPr/>
          </p:nvSpPr>
          <p:spPr bwMode="auto">
            <a:xfrm flipV="1">
              <a:off x="6772828" y="4352718"/>
              <a:ext cx="631825" cy="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3" name="Line 11">
              <a:extLst>
                <a:ext uri="{FF2B5EF4-FFF2-40B4-BE49-F238E27FC236}">
                  <a16:creationId xmlns:a16="http://schemas.microsoft.com/office/drawing/2014/main" id="{CAEC1A74-CC07-704F-8130-3B0A0ED24D94}"/>
                </a:ext>
              </a:extLst>
            </p:cNvPr>
            <p:cNvSpPr>
              <a:spLocks noChangeShapeType="1"/>
            </p:cNvSpPr>
            <p:nvPr/>
          </p:nvSpPr>
          <p:spPr bwMode="auto">
            <a:xfrm>
              <a:off x="7493553" y="4292393"/>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Freeform 12">
              <a:extLst>
                <a:ext uri="{FF2B5EF4-FFF2-40B4-BE49-F238E27FC236}">
                  <a16:creationId xmlns:a16="http://schemas.microsoft.com/office/drawing/2014/main" id="{4415498F-BA55-314D-A0E8-A4F7108E385D}"/>
                </a:ext>
              </a:extLst>
            </p:cNvPr>
            <p:cNvSpPr>
              <a:spLocks/>
            </p:cNvSpPr>
            <p:nvPr/>
          </p:nvSpPr>
          <p:spPr bwMode="auto">
            <a:xfrm>
              <a:off x="7641191" y="4173330"/>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3333CC"/>
            </a:solidFill>
            <a:ln w="19050"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Line 13">
              <a:extLst>
                <a:ext uri="{FF2B5EF4-FFF2-40B4-BE49-F238E27FC236}">
                  <a16:creationId xmlns:a16="http://schemas.microsoft.com/office/drawing/2014/main" id="{F566D06F-DA9B-924F-A309-E705E264142F}"/>
                </a:ext>
              </a:extLst>
            </p:cNvPr>
            <p:cNvSpPr>
              <a:spLocks noChangeShapeType="1"/>
            </p:cNvSpPr>
            <p:nvPr/>
          </p:nvSpPr>
          <p:spPr bwMode="auto">
            <a:xfrm>
              <a:off x="7541178" y="4695618"/>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6" name="Line 15">
              <a:extLst>
                <a:ext uri="{FF2B5EF4-FFF2-40B4-BE49-F238E27FC236}">
                  <a16:creationId xmlns:a16="http://schemas.microsoft.com/office/drawing/2014/main" id="{4AF0EC43-8F11-1A47-8304-4922215B14F2}"/>
                </a:ext>
              </a:extLst>
            </p:cNvPr>
            <p:cNvSpPr>
              <a:spLocks noChangeShapeType="1"/>
            </p:cNvSpPr>
            <p:nvPr/>
          </p:nvSpPr>
          <p:spPr bwMode="auto">
            <a:xfrm>
              <a:off x="7541178" y="5094080"/>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7" name="Freeform 16">
              <a:extLst>
                <a:ext uri="{FF2B5EF4-FFF2-40B4-BE49-F238E27FC236}">
                  <a16:creationId xmlns:a16="http://schemas.microsoft.com/office/drawing/2014/main" id="{AB06C57E-A006-8040-A27E-949550E4FE8F}"/>
                </a:ext>
              </a:extLst>
            </p:cNvPr>
            <p:cNvSpPr>
              <a:spLocks/>
            </p:cNvSpPr>
            <p:nvPr/>
          </p:nvSpPr>
          <p:spPr bwMode="auto">
            <a:xfrm>
              <a:off x="7688816" y="4975018"/>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FF0000"/>
            </a:solidFill>
            <a:ln w="19050"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8" name="Group 17">
              <a:extLst>
                <a:ext uri="{FF2B5EF4-FFF2-40B4-BE49-F238E27FC236}">
                  <a16:creationId xmlns:a16="http://schemas.microsoft.com/office/drawing/2014/main" id="{0C46EA38-B2CC-E242-A036-92D6D5CB1BD1}"/>
                </a:ext>
              </a:extLst>
            </p:cNvPr>
            <p:cNvGrpSpPr>
              <a:grpSpLocks/>
            </p:cNvGrpSpPr>
            <p:nvPr/>
          </p:nvGrpSpPr>
          <p:grpSpPr bwMode="auto">
            <a:xfrm>
              <a:off x="7558641" y="5379830"/>
              <a:ext cx="2228850" cy="119063"/>
              <a:chOff x="1884" y="2826"/>
              <a:chExt cx="1404" cy="75"/>
            </a:xfrm>
          </p:grpSpPr>
          <p:sp>
            <p:nvSpPr>
              <p:cNvPr id="119" name="Line 18">
                <a:extLst>
                  <a:ext uri="{FF2B5EF4-FFF2-40B4-BE49-F238E27FC236}">
                    <a16:creationId xmlns:a16="http://schemas.microsoft.com/office/drawing/2014/main" id="{4C5A6A23-131D-3D4A-A858-616AD50DEFFF}"/>
                  </a:ext>
                </a:extLst>
              </p:cNvPr>
              <p:cNvSpPr>
                <a:spLocks noChangeShapeType="1"/>
              </p:cNvSpPr>
              <p:nvPr/>
            </p:nvSpPr>
            <p:spPr bwMode="auto">
              <a:xfrm>
                <a:off x="1884" y="2901"/>
                <a:ext cx="1404" cy="0"/>
              </a:xfrm>
              <a:prstGeom prst="line">
                <a:avLst/>
              </a:prstGeom>
              <a:noFill/>
              <a:ln w="19050">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0" name="Freeform 19">
                <a:extLst>
                  <a:ext uri="{FF2B5EF4-FFF2-40B4-BE49-F238E27FC236}">
                    <a16:creationId xmlns:a16="http://schemas.microsoft.com/office/drawing/2014/main" id="{AD858F7D-3B6B-6C4E-9D01-B6641A9BF839}"/>
                  </a:ext>
                </a:extLst>
              </p:cNvPr>
              <p:cNvSpPr>
                <a:spLocks/>
              </p:cNvSpPr>
              <p:nvPr/>
            </p:nvSpPr>
            <p:spPr bwMode="auto">
              <a:xfrm>
                <a:off x="1977" y="2826"/>
                <a:ext cx="1089" cy="72"/>
              </a:xfrm>
              <a:custGeom>
                <a:avLst/>
                <a:gdLst>
                  <a:gd name="T0" fmla="*/ 0 w 1089"/>
                  <a:gd name="T1" fmla="*/ 72 h 72"/>
                  <a:gd name="T2" fmla="*/ 0 w 1089"/>
                  <a:gd name="T3" fmla="*/ 3 h 72"/>
                  <a:gd name="T4" fmla="*/ 1089 w 1089"/>
                  <a:gd name="T5" fmla="*/ 0 h 72"/>
                  <a:gd name="T6" fmla="*/ 1089 w 108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00CC66"/>
              </a:solidFill>
              <a:ln w="19050"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1" name="Line 20">
              <a:extLst>
                <a:ext uri="{FF2B5EF4-FFF2-40B4-BE49-F238E27FC236}">
                  <a16:creationId xmlns:a16="http://schemas.microsoft.com/office/drawing/2014/main" id="{C3DEAD67-CC99-8145-991E-0D18A9400CC1}"/>
                </a:ext>
              </a:extLst>
            </p:cNvPr>
            <p:cNvSpPr>
              <a:spLocks noChangeShapeType="1"/>
            </p:cNvSpPr>
            <p:nvPr/>
          </p:nvSpPr>
          <p:spPr bwMode="auto">
            <a:xfrm>
              <a:off x="7588803" y="5905293"/>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Text Box 22">
              <a:extLst>
                <a:ext uri="{FF2B5EF4-FFF2-40B4-BE49-F238E27FC236}">
                  <a16:creationId xmlns:a16="http://schemas.microsoft.com/office/drawing/2014/main" id="{76166768-A0A0-D047-AF51-584B5A200775}"/>
                </a:ext>
              </a:extLst>
            </p:cNvPr>
            <p:cNvSpPr txBox="1">
              <a:spLocks noChangeArrowheads="1"/>
            </p:cNvSpPr>
            <p:nvPr/>
          </p:nvSpPr>
          <p:spPr bwMode="auto">
            <a:xfrm rot="-5400000">
              <a:off x="5570297" y="4899612"/>
              <a:ext cx="1873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frequency bands</a:t>
              </a:r>
            </a:p>
          </p:txBody>
        </p:sp>
        <p:sp>
          <p:nvSpPr>
            <p:cNvPr id="123" name="Text Box 23">
              <a:extLst>
                <a:ext uri="{FF2B5EF4-FFF2-40B4-BE49-F238E27FC236}">
                  <a16:creationId xmlns:a16="http://schemas.microsoft.com/office/drawing/2014/main" id="{17DE17BD-A94E-DA4D-AAF6-A402FC36902D}"/>
                </a:ext>
              </a:extLst>
            </p:cNvPr>
            <p:cNvSpPr txBox="1">
              <a:spLocks noChangeArrowheads="1"/>
            </p:cNvSpPr>
            <p:nvPr/>
          </p:nvSpPr>
          <p:spPr bwMode="auto">
            <a:xfrm rot="67766">
              <a:off x="9479516" y="3841543"/>
              <a:ext cx="6159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time</a:t>
              </a:r>
            </a:p>
          </p:txBody>
        </p:sp>
        <p:sp>
          <p:nvSpPr>
            <p:cNvPr id="124" name="Freeform 54">
              <a:extLst>
                <a:ext uri="{FF2B5EF4-FFF2-40B4-BE49-F238E27FC236}">
                  <a16:creationId xmlns:a16="http://schemas.microsoft.com/office/drawing/2014/main" id="{7AD42071-4F64-B843-A1C6-7FCBFED04E99}"/>
                </a:ext>
              </a:extLst>
            </p:cNvPr>
            <p:cNvSpPr>
              <a:spLocks/>
            </p:cNvSpPr>
            <p:nvPr/>
          </p:nvSpPr>
          <p:spPr bwMode="auto">
            <a:xfrm>
              <a:off x="4178853" y="4228893"/>
              <a:ext cx="595313" cy="1538287"/>
            </a:xfrm>
            <a:custGeom>
              <a:avLst/>
              <a:gdLst>
                <a:gd name="T0" fmla="*/ 2147483647 w 375"/>
                <a:gd name="T1" fmla="*/ 0 h 969"/>
                <a:gd name="T2" fmla="*/ 0 w 375"/>
                <a:gd name="T3" fmla="*/ 2147483647 h 969"/>
                <a:gd name="T4" fmla="*/ 2147483647 w 375"/>
                <a:gd name="T5" fmla="*/ 2147483647 h 969"/>
                <a:gd name="T6" fmla="*/ 2147483647 w 375"/>
                <a:gd name="T7" fmla="*/ 0 h 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5" h="969">
                  <a:moveTo>
                    <a:pt x="375" y="0"/>
                  </a:moveTo>
                  <a:lnTo>
                    <a:pt x="0" y="485"/>
                  </a:lnTo>
                  <a:lnTo>
                    <a:pt x="375" y="969"/>
                  </a:lnTo>
                  <a:lnTo>
                    <a:pt x="375" y="0"/>
                  </a:lnTo>
                  <a:close/>
                </a:path>
              </a:pathLst>
            </a:custGeom>
            <a:gradFill rotWithShape="1">
              <a:gsLst>
                <a:gs pos="0">
                  <a:srgbClr val="000000"/>
                </a:gs>
                <a:gs pos="100000">
                  <a:srgbClr val="FFFFFF"/>
                </a:gs>
              </a:gsLst>
              <a:lin ang="0" scaled="1"/>
            </a:gradFill>
            <a:ln>
              <a:noFill/>
            </a:ln>
            <a:effectLst/>
            <a:extLst>
              <a:ext uri="{91240B29-F687-4f45-9708-019B960494DF}">
                <a14:hiddenLine xmlns="" xmlns:a14="http://schemas.microsoft.com/office/drawing/2010/main" w="3175"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25" name="Group 56">
              <a:extLst>
                <a:ext uri="{FF2B5EF4-FFF2-40B4-BE49-F238E27FC236}">
                  <a16:creationId xmlns:a16="http://schemas.microsoft.com/office/drawing/2014/main" id="{34B5CE52-E522-7047-BA9D-9BB20B9F9ADA}"/>
                </a:ext>
              </a:extLst>
            </p:cNvPr>
            <p:cNvGrpSpPr>
              <a:grpSpLocks/>
            </p:cNvGrpSpPr>
            <p:nvPr/>
          </p:nvGrpSpPr>
          <p:grpSpPr bwMode="auto">
            <a:xfrm>
              <a:off x="2440541" y="4867068"/>
              <a:ext cx="1666875" cy="314325"/>
              <a:chOff x="1614" y="1494"/>
              <a:chExt cx="1050" cy="198"/>
            </a:xfrm>
          </p:grpSpPr>
          <p:sp>
            <p:nvSpPr>
              <p:cNvPr id="126" name="Rectangle 57">
                <a:extLst>
                  <a:ext uri="{FF2B5EF4-FFF2-40B4-BE49-F238E27FC236}">
                    <a16:creationId xmlns:a16="http://schemas.microsoft.com/office/drawing/2014/main" id="{35185768-7475-464D-9B46-EAE338591F92}"/>
                  </a:ext>
                </a:extLst>
              </p:cNvPr>
              <p:cNvSpPr>
                <a:spLocks noChangeArrowheads="1"/>
              </p:cNvSpPr>
              <p:nvPr/>
            </p:nvSpPr>
            <p:spPr bwMode="auto">
              <a:xfrm>
                <a:off x="2358" y="1500"/>
                <a:ext cx="168" cy="174"/>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Freeform 58">
                <a:extLst>
                  <a:ext uri="{FF2B5EF4-FFF2-40B4-BE49-F238E27FC236}">
                    <a16:creationId xmlns:a16="http://schemas.microsoft.com/office/drawing/2014/main" id="{DE23B659-5071-9E47-B3AE-975CCCF9CC6B}"/>
                  </a:ext>
                </a:extLst>
              </p:cNvPr>
              <p:cNvSpPr>
                <a:spLocks/>
              </p:cNvSpPr>
              <p:nvPr/>
            </p:nvSpPr>
            <p:spPr bwMode="auto">
              <a:xfrm>
                <a:off x="1614" y="1494"/>
                <a:ext cx="896" cy="198"/>
              </a:xfrm>
              <a:custGeom>
                <a:avLst/>
                <a:gdLst>
                  <a:gd name="T0" fmla="*/ 18 w 896"/>
                  <a:gd name="T1" fmla="*/ 0 h 198"/>
                  <a:gd name="T2" fmla="*/ 0 w 896"/>
                  <a:gd name="T3" fmla="*/ 96 h 198"/>
                  <a:gd name="T4" fmla="*/ 18 w 896"/>
                  <a:gd name="T5" fmla="*/ 198 h 198"/>
                  <a:gd name="T6" fmla="*/ 774 w 896"/>
                  <a:gd name="T7" fmla="*/ 198 h 198"/>
                  <a:gd name="T8" fmla="*/ 750 w 896"/>
                  <a:gd name="T9" fmla="*/ 90 h 198"/>
                  <a:gd name="T10" fmla="*/ 774 w 896"/>
                  <a:gd name="T11" fmla="*/ 0 h 198"/>
                  <a:gd name="T12" fmla="*/ 18 w 896"/>
                  <a:gd name="T13" fmla="*/ 0 h 1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6" h="198">
                    <a:moveTo>
                      <a:pt x="18" y="0"/>
                    </a:moveTo>
                    <a:lnTo>
                      <a:pt x="0" y="96"/>
                    </a:lnTo>
                    <a:lnTo>
                      <a:pt x="18" y="198"/>
                    </a:lnTo>
                    <a:lnTo>
                      <a:pt x="774" y="198"/>
                    </a:lnTo>
                    <a:cubicBezTo>
                      <a:pt x="896" y="180"/>
                      <a:pt x="750" y="123"/>
                      <a:pt x="750" y="90"/>
                    </a:cubicBezTo>
                    <a:cubicBezTo>
                      <a:pt x="750" y="57"/>
                      <a:pt x="896" y="15"/>
                      <a:pt x="774" y="0"/>
                    </a:cubicBezTo>
                    <a:lnTo>
                      <a:pt x="18" y="0"/>
                    </a:lnTo>
                    <a:close/>
                  </a:path>
                </a:pathLst>
              </a:custGeom>
              <a:gradFill rotWithShape="1">
                <a:gsLst>
                  <a:gs pos="0">
                    <a:srgbClr val="000000"/>
                  </a:gs>
                  <a:gs pos="50000">
                    <a:srgbClr val="FFFFFF"/>
                  </a:gs>
                  <a:gs pos="100000">
                    <a:srgbClr val="000000"/>
                  </a:gs>
                </a:gsLst>
                <a:lin ang="5400000" scaled="1"/>
              </a:gra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Oval 59">
                <a:extLst>
                  <a:ext uri="{FF2B5EF4-FFF2-40B4-BE49-F238E27FC236}">
                    <a16:creationId xmlns:a16="http://schemas.microsoft.com/office/drawing/2014/main" id="{4CF64D39-F6A5-B043-AE9F-C0E095A8923D}"/>
                  </a:ext>
                </a:extLst>
              </p:cNvPr>
              <p:cNvSpPr>
                <a:spLocks noChangeArrowheads="1"/>
              </p:cNvSpPr>
              <p:nvPr/>
            </p:nvSpPr>
            <p:spPr bwMode="auto">
              <a:xfrm>
                <a:off x="2502" y="1506"/>
                <a:ext cx="62" cy="168"/>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Line 60">
                <a:extLst>
                  <a:ext uri="{FF2B5EF4-FFF2-40B4-BE49-F238E27FC236}">
                    <a16:creationId xmlns:a16="http://schemas.microsoft.com/office/drawing/2014/main" id="{1E0950E2-1737-0848-B4CE-20AE13DCBACB}"/>
                  </a:ext>
                </a:extLst>
              </p:cNvPr>
              <p:cNvSpPr>
                <a:spLocks noChangeShapeType="1"/>
              </p:cNvSpPr>
              <p:nvPr/>
            </p:nvSpPr>
            <p:spPr bwMode="auto">
              <a:xfrm>
                <a:off x="2526" y="1584"/>
                <a:ext cx="138"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33" name="Text Box 69">
              <a:extLst>
                <a:ext uri="{FF2B5EF4-FFF2-40B4-BE49-F238E27FC236}">
                  <a16:creationId xmlns:a16="http://schemas.microsoft.com/office/drawing/2014/main" id="{D3E65D95-5225-584A-9047-05868BCE9508}"/>
                </a:ext>
              </a:extLst>
            </p:cNvPr>
            <p:cNvSpPr txBox="1">
              <a:spLocks noChangeArrowheads="1"/>
            </p:cNvSpPr>
            <p:nvPr/>
          </p:nvSpPr>
          <p:spPr bwMode="auto">
            <a:xfrm>
              <a:off x="2589766" y="5579855"/>
              <a:ext cx="12890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FDM cable</a:t>
              </a:r>
            </a:p>
          </p:txBody>
        </p:sp>
        <p:sp>
          <p:nvSpPr>
            <p:cNvPr id="5" name="Freeform 4">
              <a:extLst>
                <a:ext uri="{FF2B5EF4-FFF2-40B4-BE49-F238E27FC236}">
                  <a16:creationId xmlns:a16="http://schemas.microsoft.com/office/drawing/2014/main" id="{9A0270D6-4A2D-1440-9DDD-3F93BFED8457}"/>
                </a:ext>
              </a:extLst>
            </p:cNvPr>
            <p:cNvSpPr/>
            <p:nvPr/>
          </p:nvSpPr>
          <p:spPr>
            <a:xfrm>
              <a:off x="5002905" y="5527821"/>
              <a:ext cx="1003515"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E5148A4D-594A-A94D-A5E8-FC72A487E4BC}"/>
                </a:ext>
              </a:extLst>
            </p:cNvPr>
            <p:cNvGrpSpPr/>
            <p:nvPr/>
          </p:nvGrpSpPr>
          <p:grpSpPr>
            <a:xfrm>
              <a:off x="5000976" y="4204816"/>
              <a:ext cx="907351" cy="280296"/>
              <a:chOff x="4298196" y="6444710"/>
              <a:chExt cx="907351" cy="280296"/>
            </a:xfrm>
          </p:grpSpPr>
          <p:sp>
            <p:nvSpPr>
              <p:cNvPr id="134" name="Freeform 133">
                <a:extLst>
                  <a:ext uri="{FF2B5EF4-FFF2-40B4-BE49-F238E27FC236}">
                    <a16:creationId xmlns:a16="http://schemas.microsoft.com/office/drawing/2014/main" id="{C419FC4E-49FE-3642-80AD-AAE6918A7757}"/>
                  </a:ext>
                </a:extLst>
              </p:cNvPr>
              <p:cNvSpPr/>
              <p:nvPr/>
            </p:nvSpPr>
            <p:spPr>
              <a:xfrm>
                <a:off x="4298196" y="6444710"/>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473D5352-C1A7-7E4B-9326-FE6B9BF0A5AA}"/>
                  </a:ext>
                </a:extLst>
              </p:cNvPr>
              <p:cNvSpPr/>
              <p:nvPr/>
            </p:nvSpPr>
            <p:spPr>
              <a:xfrm>
                <a:off x="4749638" y="6449877"/>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9" name="Group 8">
              <a:extLst>
                <a:ext uri="{FF2B5EF4-FFF2-40B4-BE49-F238E27FC236}">
                  <a16:creationId xmlns:a16="http://schemas.microsoft.com/office/drawing/2014/main" id="{2F59B8CB-4346-D742-A279-4850646C075E}"/>
                </a:ext>
              </a:extLst>
            </p:cNvPr>
            <p:cNvGrpSpPr/>
            <p:nvPr/>
          </p:nvGrpSpPr>
          <p:grpSpPr>
            <a:xfrm>
              <a:off x="4979505" y="4883429"/>
              <a:ext cx="993354" cy="277839"/>
              <a:chOff x="4343400" y="5348498"/>
              <a:chExt cx="993354" cy="277839"/>
            </a:xfrm>
          </p:grpSpPr>
          <p:sp>
            <p:nvSpPr>
              <p:cNvPr id="138" name="Freeform 137">
                <a:extLst>
                  <a:ext uri="{FF2B5EF4-FFF2-40B4-BE49-F238E27FC236}">
                    <a16:creationId xmlns:a16="http://schemas.microsoft.com/office/drawing/2014/main" id="{256BD977-F2A8-9E41-ADA8-C51B7FED488E}"/>
                  </a:ext>
                </a:extLst>
              </p:cNvPr>
              <p:cNvSpPr/>
              <p:nvPr/>
            </p:nvSpPr>
            <p:spPr>
              <a:xfrm>
                <a:off x="4343400" y="5348498"/>
                <a:ext cx="614122"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3FA4DA1D-7930-274D-A8BC-73EA2CC3EB94}"/>
                  </a:ext>
                </a:extLst>
              </p:cNvPr>
              <p:cNvSpPr/>
              <p:nvPr/>
            </p:nvSpPr>
            <p:spPr>
              <a:xfrm>
                <a:off x="4951503" y="5353664"/>
                <a:ext cx="385251" cy="272673"/>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 name="connsiteX0" fmla="*/ 0 w 1836551"/>
                  <a:gd name="connsiteY0" fmla="*/ 228603 h 437831"/>
                  <a:gd name="connsiteX1" fmla="*/ 100739 w 1836551"/>
                  <a:gd name="connsiteY1" fmla="*/ 3 h 437831"/>
                  <a:gd name="connsiteX2" fmla="*/ 286719 w 1836551"/>
                  <a:gd name="connsiteY2" fmla="*/ 430081 h 437831"/>
                  <a:gd name="connsiteX3" fmla="*/ 480448 w 1836551"/>
                  <a:gd name="connsiteY3" fmla="*/ 7752 h 437831"/>
                  <a:gd name="connsiteX4" fmla="*/ 681926 w 1836551"/>
                  <a:gd name="connsiteY4" fmla="*/ 433956 h 437831"/>
                  <a:gd name="connsiteX5" fmla="*/ 867905 w 1836551"/>
                  <a:gd name="connsiteY5" fmla="*/ 7752 h 437831"/>
                  <a:gd name="connsiteX6" fmla="*/ 1061634 w 1836551"/>
                  <a:gd name="connsiteY6" fmla="*/ 430081 h 437831"/>
                  <a:gd name="connsiteX7" fmla="*/ 1255363 w 1836551"/>
                  <a:gd name="connsiteY7" fmla="*/ 3878 h 437831"/>
                  <a:gd name="connsiteX8" fmla="*/ 1452966 w 1836551"/>
                  <a:gd name="connsiteY8" fmla="*/ 430081 h 437831"/>
                  <a:gd name="connsiteX9" fmla="*/ 1638946 w 1836551"/>
                  <a:gd name="connsiteY9" fmla="*/ 3878 h 437831"/>
                  <a:gd name="connsiteX10" fmla="*/ 1836550 w 1836551"/>
                  <a:gd name="connsiteY10" fmla="*/ 437830 h 437831"/>
                  <a:gd name="connsiteX0" fmla="*/ 0 w 1638946"/>
                  <a:gd name="connsiteY0" fmla="*/ 228603 h 433956"/>
                  <a:gd name="connsiteX1" fmla="*/ 100739 w 1638946"/>
                  <a:gd name="connsiteY1" fmla="*/ 3 h 433956"/>
                  <a:gd name="connsiteX2" fmla="*/ 286719 w 1638946"/>
                  <a:gd name="connsiteY2" fmla="*/ 430081 h 433956"/>
                  <a:gd name="connsiteX3" fmla="*/ 480448 w 1638946"/>
                  <a:gd name="connsiteY3" fmla="*/ 7752 h 433956"/>
                  <a:gd name="connsiteX4" fmla="*/ 681926 w 1638946"/>
                  <a:gd name="connsiteY4" fmla="*/ 433956 h 433956"/>
                  <a:gd name="connsiteX5" fmla="*/ 867905 w 1638946"/>
                  <a:gd name="connsiteY5" fmla="*/ 7752 h 433956"/>
                  <a:gd name="connsiteX6" fmla="*/ 1061634 w 1638946"/>
                  <a:gd name="connsiteY6" fmla="*/ 430081 h 433956"/>
                  <a:gd name="connsiteX7" fmla="*/ 1255363 w 1638946"/>
                  <a:gd name="connsiteY7" fmla="*/ 3878 h 433956"/>
                  <a:gd name="connsiteX8" fmla="*/ 1452966 w 1638946"/>
                  <a:gd name="connsiteY8" fmla="*/ 430081 h 433956"/>
                  <a:gd name="connsiteX9" fmla="*/ 1638946 w 1638946"/>
                  <a:gd name="connsiteY9" fmla="*/ 3878 h 433956"/>
                  <a:gd name="connsiteX0" fmla="*/ 0 w 1452965"/>
                  <a:gd name="connsiteY0" fmla="*/ 228603 h 433956"/>
                  <a:gd name="connsiteX1" fmla="*/ 100739 w 1452965"/>
                  <a:gd name="connsiteY1" fmla="*/ 3 h 433956"/>
                  <a:gd name="connsiteX2" fmla="*/ 286719 w 1452965"/>
                  <a:gd name="connsiteY2" fmla="*/ 430081 h 433956"/>
                  <a:gd name="connsiteX3" fmla="*/ 480448 w 1452965"/>
                  <a:gd name="connsiteY3" fmla="*/ 7752 h 433956"/>
                  <a:gd name="connsiteX4" fmla="*/ 681926 w 1452965"/>
                  <a:gd name="connsiteY4" fmla="*/ 433956 h 433956"/>
                  <a:gd name="connsiteX5" fmla="*/ 867905 w 1452965"/>
                  <a:gd name="connsiteY5" fmla="*/ 7752 h 433956"/>
                  <a:gd name="connsiteX6" fmla="*/ 1061634 w 1452965"/>
                  <a:gd name="connsiteY6" fmla="*/ 430081 h 433956"/>
                  <a:gd name="connsiteX7" fmla="*/ 1255363 w 1452965"/>
                  <a:gd name="connsiteY7" fmla="*/ 3878 h 433956"/>
                  <a:gd name="connsiteX8" fmla="*/ 1452966 w 1452965"/>
                  <a:gd name="connsiteY8" fmla="*/ 430081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15300"/>
                  <a:gd name="connsiteY0" fmla="*/ 228603 h 433956"/>
                  <a:gd name="connsiteX1" fmla="*/ 100739 w 1215300"/>
                  <a:gd name="connsiteY1" fmla="*/ 3 h 433956"/>
                  <a:gd name="connsiteX2" fmla="*/ 286719 w 1215300"/>
                  <a:gd name="connsiteY2" fmla="*/ 430081 h 433956"/>
                  <a:gd name="connsiteX3" fmla="*/ 480448 w 1215300"/>
                  <a:gd name="connsiteY3" fmla="*/ 7752 h 433956"/>
                  <a:gd name="connsiteX4" fmla="*/ 681926 w 1215300"/>
                  <a:gd name="connsiteY4" fmla="*/ 433956 h 433956"/>
                  <a:gd name="connsiteX5" fmla="*/ 867905 w 1215300"/>
                  <a:gd name="connsiteY5" fmla="*/ 7752 h 433956"/>
                  <a:gd name="connsiteX6" fmla="*/ 1061634 w 1215300"/>
                  <a:gd name="connsiteY6" fmla="*/ 430081 h 433956"/>
                  <a:gd name="connsiteX7" fmla="*/ 1215300 w 1215300"/>
                  <a:gd name="connsiteY7" fmla="*/ 200945 h 43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00" h="433956">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1003735" y="397882"/>
                      <a:pt x="1061634" y="430081"/>
                    </a:cubicBezTo>
                    <a:cubicBezTo>
                      <a:pt x="1119533" y="462280"/>
                      <a:pt x="1190142" y="281793"/>
                      <a:pt x="1215300" y="200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0" name="Slide Number Placeholder 9">
            <a:extLst>
              <a:ext uri="{FF2B5EF4-FFF2-40B4-BE49-F238E27FC236}">
                <a16:creationId xmlns:a16="http://schemas.microsoft.com/office/drawing/2014/main" id="{70F3B0C8-9BB5-1CF3-9B79-E287F312E040}"/>
              </a:ext>
            </a:extLst>
          </p:cNvPr>
          <p:cNvSpPr>
            <a:spLocks noGrp="1"/>
          </p:cNvSpPr>
          <p:nvPr>
            <p:ph type="sldNum" sz="quarter" idx="4"/>
          </p:nvPr>
        </p:nvSpPr>
        <p:spPr/>
        <p:txBody>
          <a:bodyPr/>
          <a:lstStyle/>
          <a:p>
            <a:r>
              <a:rPr lang="en-US" dirty="0"/>
              <a:t>Link Layer </a:t>
            </a:r>
            <a:fld id="{C4204591-24BD-A542-B9D5-F8D8A88D2FEE}" type="slidenum">
              <a:rPr lang="en-US" smtClean="0"/>
              <a:pPr/>
              <a:t>66</a:t>
            </a:fld>
            <a:endParaRPr lang="en-US" dirty="0"/>
          </a:p>
        </p:txBody>
      </p:sp>
    </p:spTree>
    <p:extLst>
      <p:ext uri="{BB962C8B-B14F-4D97-AF65-F5344CB8AC3E}">
        <p14:creationId xmlns:p14="http://schemas.microsoft.com/office/powerpoint/2010/main" val="1873058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xEl>
                                              <p:pRg st="1" end="1"/>
                                            </p:txEl>
                                          </p:spTgt>
                                        </p:tgtEl>
                                        <p:attrNameLst>
                                          <p:attrName>style.visibility</p:attrName>
                                        </p:attrNameLst>
                                      </p:cBhvr>
                                      <p:to>
                                        <p:strVal val="visible"/>
                                      </p:to>
                                    </p:set>
                                    <p:animEffect transition="in" filter="dissolve">
                                      <p:cBhvr>
                                        <p:cTn id="7" dur="500"/>
                                        <p:tgtEl>
                                          <p:spTgt spid="10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6">
                                            <p:txEl>
                                              <p:pRg st="2" end="2"/>
                                            </p:txEl>
                                          </p:spTgt>
                                        </p:tgtEl>
                                        <p:attrNameLst>
                                          <p:attrName>style.visibility</p:attrName>
                                        </p:attrNameLst>
                                      </p:cBhvr>
                                      <p:to>
                                        <p:strVal val="visible"/>
                                      </p:to>
                                    </p:set>
                                    <p:animEffect transition="in" filter="dissolve">
                                      <p:cBhvr>
                                        <p:cTn id="10" dur="500"/>
                                        <p:tgtEl>
                                          <p:spTgt spid="10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6">
                                            <p:txEl>
                                              <p:pRg st="3" end="3"/>
                                            </p:txEl>
                                          </p:spTgt>
                                        </p:tgtEl>
                                        <p:attrNameLst>
                                          <p:attrName>style.visibility</p:attrName>
                                        </p:attrNameLst>
                                      </p:cBhvr>
                                      <p:to>
                                        <p:strVal val="visible"/>
                                      </p:to>
                                    </p:set>
                                    <p:animEffect transition="in" filter="dissolve">
                                      <p:cBhvr>
                                        <p:cTn id="13" dur="500"/>
                                        <p:tgtEl>
                                          <p:spTgt spid="10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dissolve">
                                      <p:cBhvr>
                                        <p:cTn id="18" dur="500"/>
                                        <p:tgtEl>
                                          <p:spTgt spid="3"/>
                                        </p:tgtEl>
                                      </p:cBhvr>
                                    </p:animEffect>
                                  </p:childTnLst>
                                </p:cTn>
                              </p:par>
                              <p:par>
                                <p:cTn id="19" presetID="9" presetClass="entr" presetSubtype="0" fill="hold" nodeType="withEffect">
                                  <p:stCondLst>
                                    <p:cond delay="0"/>
                                  </p:stCondLst>
                                  <p:childTnLst>
                                    <p:set>
                                      <p:cBhvr>
                                        <p:cTn id="20" dur="1" fill="hold">
                                          <p:stCondLst>
                                            <p:cond delay="0"/>
                                          </p:stCondLst>
                                        </p:cTn>
                                        <p:tgtEl>
                                          <p:spTgt spid="106">
                                            <p:txEl>
                                              <p:pRg st="4" end="4"/>
                                            </p:txEl>
                                          </p:spTgt>
                                        </p:tgtEl>
                                        <p:attrNameLst>
                                          <p:attrName>style.visibility</p:attrName>
                                        </p:attrNameLst>
                                      </p:cBhvr>
                                      <p:to>
                                        <p:strVal val="visible"/>
                                      </p:to>
                                    </p:set>
                                    <p:animEffect transition="in" filter="dissolve">
                                      <p:cBhvr>
                                        <p:cTn id="21" dur="500"/>
                                        <p:tgtEl>
                                          <p:spTgt spid="10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Random access protocols</a:t>
            </a:r>
            <a:endParaRPr lang="en-US" sz="4400" b="0" dirty="0">
              <a:latin typeface="+mn-lt"/>
            </a:endParaRPr>
          </a:p>
        </p:txBody>
      </p:sp>
      <p:sp>
        <p:nvSpPr>
          <p:cNvPr id="36" name="Rectangle 3">
            <a:extLst>
              <a:ext uri="{FF2B5EF4-FFF2-40B4-BE49-F238E27FC236}">
                <a16:creationId xmlns:a16="http://schemas.microsoft.com/office/drawing/2014/main" id="{0F0D1BE9-A129-4E48-8684-AB67559565A2}"/>
              </a:ext>
            </a:extLst>
          </p:cNvPr>
          <p:cNvSpPr txBox="1">
            <a:spLocks noChangeArrowheads="1"/>
          </p:cNvSpPr>
          <p:nvPr/>
        </p:nvSpPr>
        <p:spPr>
          <a:xfrm>
            <a:off x="799736" y="1280077"/>
            <a:ext cx="8652874" cy="54193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node has packet to send</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transmit at full channel data rate R</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a priori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coordination among nodes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transmitting nodes: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collision</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5" name="Rectangle 3">
            <a:extLst>
              <a:ext uri="{FF2B5EF4-FFF2-40B4-BE49-F238E27FC236}">
                <a16:creationId xmlns:a16="http://schemas.microsoft.com/office/drawing/2014/main" id="{83665BA5-9731-9B46-99EC-BAE8216A6FDD}"/>
              </a:ext>
            </a:extLst>
          </p:cNvPr>
          <p:cNvSpPr txBox="1">
            <a:spLocks noChangeArrowheads="1"/>
          </p:cNvSpPr>
          <p:nvPr/>
        </p:nvSpPr>
        <p:spPr>
          <a:xfrm>
            <a:off x="798443" y="3218540"/>
            <a:ext cx="11393557" cy="2940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random access protocol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specifies: </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detect collisions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recover from collisions (e.g., via delayed retransmissions)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examples of random</a:t>
            </a:r>
            <a:r>
              <a:rPr kumimoji="0" lang="en-US" sz="3200"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access MAC protocols: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ALOHA, slotted ALOHA</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 CSMA/CD, CSMA/CA</a:t>
            </a:r>
          </a:p>
        </p:txBody>
      </p:sp>
      <p:sp>
        <p:nvSpPr>
          <p:cNvPr id="7" name="Slide Number Placeholder 6">
            <a:extLst>
              <a:ext uri="{FF2B5EF4-FFF2-40B4-BE49-F238E27FC236}">
                <a16:creationId xmlns:a16="http://schemas.microsoft.com/office/drawing/2014/main" id="{A26D224C-9EA7-AE8B-F8ED-833FAA42B12C}"/>
              </a:ext>
            </a:extLst>
          </p:cNvPr>
          <p:cNvSpPr>
            <a:spLocks noGrp="1"/>
          </p:cNvSpPr>
          <p:nvPr>
            <p:ph type="sldNum" sz="quarter" idx="4"/>
          </p:nvPr>
        </p:nvSpPr>
        <p:spPr/>
        <p:txBody>
          <a:bodyPr/>
          <a:lstStyle/>
          <a:p>
            <a:r>
              <a:rPr lang="en-US" dirty="0"/>
              <a:t>Link Layer </a:t>
            </a:r>
            <a:fld id="{C4204591-24BD-A542-B9D5-F8D8A88D2FEE}" type="slidenum">
              <a:rPr lang="en-US" smtClean="0"/>
              <a:pPr/>
              <a:t>67</a:t>
            </a:fld>
            <a:endParaRPr lang="en-US" dirty="0"/>
          </a:p>
        </p:txBody>
      </p:sp>
    </p:spTree>
    <p:extLst>
      <p:ext uri="{BB962C8B-B14F-4D97-AF65-F5344CB8AC3E}">
        <p14:creationId xmlns:p14="http://schemas.microsoft.com/office/powerpoint/2010/main" val="337458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6">
                                            <p:txEl>
                                              <p:pRg st="2" end="2"/>
                                            </p:txEl>
                                          </p:spTgt>
                                        </p:tgtEl>
                                        <p:attrNameLst>
                                          <p:attrName>style.visibility</p:attrName>
                                        </p:attrNameLst>
                                      </p:cBhvr>
                                      <p:to>
                                        <p:strVal val="visible"/>
                                      </p:to>
                                    </p:set>
                                    <p:animEffect transition="in" filter="dissolve">
                                      <p:cBhvr>
                                        <p:cTn id="13" dur="500"/>
                                        <p:tgtEl>
                                          <p:spTgt spid="36">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dissolve">
                                      <p:cBhvr>
                                        <p:cTn id="23" dur="500"/>
                                        <p:tgtEl>
                                          <p:spTgt spid="5">
                                            <p:txEl>
                                              <p:pRg st="0" end="0"/>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
                                            <p:txEl>
                                              <p:pRg st="3" end="3"/>
                                            </p:txEl>
                                          </p:spTgt>
                                        </p:tgtEl>
                                        <p:attrNameLst>
                                          <p:attrName>style.visibility</p:attrName>
                                        </p:attrNameLst>
                                      </p:cBhvr>
                                      <p:to>
                                        <p:strVal val="visible"/>
                                      </p:to>
                                    </p:set>
                                    <p:animEffect transition="in" filter="dissolve">
                                      <p:cBhvr>
                                        <p:cTn id="34" dur="500"/>
                                        <p:tgtEl>
                                          <p:spTgt spid="5">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Effect transition="in" filter="dissolve">
                                      <p:cBhvr>
                                        <p:cTn id="37" dur="500"/>
                                        <p:tgtEl>
                                          <p:spTgt spid="5">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
                                            <p:txEl>
                                              <p:pRg st="5" end="5"/>
                                            </p:txEl>
                                          </p:spTgt>
                                        </p:tgtEl>
                                        <p:attrNameLst>
                                          <p:attrName>style.visibility</p:attrName>
                                        </p:attrNameLst>
                                      </p:cBhvr>
                                      <p:to>
                                        <p:strVal val="visible"/>
                                      </p:to>
                                    </p:set>
                                    <p:animEffect transition="in" filter="dissolve">
                                      <p:cBhvr>
                                        <p:cTn id="40"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a:t>
            </a:r>
            <a:endParaRPr lang="en-US" sz="4400" b="0" dirty="0">
              <a:latin typeface="+mn-lt"/>
            </a:endParaRPr>
          </a:p>
        </p:txBody>
      </p:sp>
      <p:sp>
        <p:nvSpPr>
          <p:cNvPr id="60" name="Rectangle 3">
            <a:extLst>
              <a:ext uri="{FF2B5EF4-FFF2-40B4-BE49-F238E27FC236}">
                <a16:creationId xmlns:a16="http://schemas.microsoft.com/office/drawing/2014/main" id="{756184F9-23FF-CD49-83C3-B99C5857535A}"/>
              </a:ext>
            </a:extLst>
          </p:cNvPr>
          <p:cNvSpPr txBox="1">
            <a:spLocks noChangeArrowheads="1"/>
          </p:cNvSpPr>
          <p:nvPr/>
        </p:nvSpPr>
        <p:spPr>
          <a:xfrm>
            <a:off x="891209" y="1435652"/>
            <a:ext cx="10518913" cy="2314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unslotted Aloha: simpler, no synchronization</a:t>
            </a:r>
          </a:p>
          <a:p>
            <a:pPr marL="747713"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frame first arrives: transmit immediately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probability increases with no synchronization: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sent at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collides with other frames sent in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nvGrpSpPr>
          <p:cNvPr id="16" name="Group 15">
            <a:extLst>
              <a:ext uri="{FF2B5EF4-FFF2-40B4-BE49-F238E27FC236}">
                <a16:creationId xmlns:a16="http://schemas.microsoft.com/office/drawing/2014/main" id="{A58FCDAC-4991-8E41-8E42-FF4F98922CAC}"/>
              </a:ext>
            </a:extLst>
          </p:cNvPr>
          <p:cNvGrpSpPr/>
          <p:nvPr/>
        </p:nvGrpSpPr>
        <p:grpSpPr>
          <a:xfrm>
            <a:off x="2981739" y="3590924"/>
            <a:ext cx="6215270" cy="1680396"/>
            <a:chOff x="2981739" y="3590924"/>
            <a:chExt cx="6215270" cy="1680396"/>
          </a:xfrm>
        </p:grpSpPr>
        <p:grpSp>
          <p:nvGrpSpPr>
            <p:cNvPr id="128" name="Group 127">
              <a:extLst>
                <a:ext uri="{FF2B5EF4-FFF2-40B4-BE49-F238E27FC236}">
                  <a16:creationId xmlns:a16="http://schemas.microsoft.com/office/drawing/2014/main" id="{F04F1C7F-2BD1-DB49-8C42-5F936FEE4314}"/>
                </a:ext>
              </a:extLst>
            </p:cNvPr>
            <p:cNvGrpSpPr/>
            <p:nvPr/>
          </p:nvGrpSpPr>
          <p:grpSpPr>
            <a:xfrm>
              <a:off x="3709987" y="4014790"/>
              <a:ext cx="1533525" cy="57150"/>
              <a:chOff x="5229225" y="5548314"/>
              <a:chExt cx="1533525" cy="57150"/>
            </a:xfrm>
          </p:grpSpPr>
          <p:cxnSp>
            <p:nvCxnSpPr>
              <p:cNvPr id="129" name="Straight Arrow Connector 128">
                <a:extLst>
                  <a:ext uri="{FF2B5EF4-FFF2-40B4-BE49-F238E27FC236}">
                    <a16:creationId xmlns:a16="http://schemas.microsoft.com/office/drawing/2014/main" id="{F65A0A69-1573-6D44-ADDC-67D7500383D8}"/>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FF60540F-6305-BF46-A035-95A71A5A3EF6}"/>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6BEC5DF1-BB4C-B643-9EEC-F5897534DF4F}"/>
                </a:ext>
              </a:extLst>
            </p:cNvPr>
            <p:cNvGrpSpPr/>
            <p:nvPr/>
          </p:nvGrpSpPr>
          <p:grpSpPr>
            <a:xfrm>
              <a:off x="5262562" y="4014791"/>
              <a:ext cx="1533525" cy="57150"/>
              <a:chOff x="5229225" y="5548314"/>
              <a:chExt cx="1533525" cy="57150"/>
            </a:xfrm>
          </p:grpSpPr>
          <p:cxnSp>
            <p:nvCxnSpPr>
              <p:cNvPr id="13" name="Straight Arrow Connector 12">
                <a:extLst>
                  <a:ext uri="{FF2B5EF4-FFF2-40B4-BE49-F238E27FC236}">
                    <a16:creationId xmlns:a16="http://schemas.microsoft.com/office/drawing/2014/main" id="{FD0212D6-BC99-A34D-831C-31550FCEDFE4}"/>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E133521-4038-3047-A618-9452E9464C0A}"/>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4" name="Straight Connector 3">
              <a:extLst>
                <a:ext uri="{FF2B5EF4-FFF2-40B4-BE49-F238E27FC236}">
                  <a16:creationId xmlns:a16="http://schemas.microsoft.com/office/drawing/2014/main" id="{1274D194-4596-F343-A104-292FA9948F3C}"/>
                </a:ext>
              </a:extLst>
            </p:cNvPr>
            <p:cNvCxnSpPr/>
            <p:nvPr/>
          </p:nvCxnSpPr>
          <p:spPr>
            <a:xfrm>
              <a:off x="2981739" y="4890052"/>
              <a:ext cx="62152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EB99DB7-822A-FD4D-BE48-51D15528B104}"/>
                </a:ext>
              </a:extLst>
            </p:cNvPr>
            <p:cNvCxnSpPr>
              <a:cxnSpLocks/>
            </p:cNvCxnSpPr>
            <p:nvPr/>
          </p:nvCxnSpPr>
          <p:spPr>
            <a:xfrm>
              <a:off x="6798365" y="3817663"/>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9AA9349-82D3-E244-B5E0-9CDCE5F5F13D}"/>
                </a:ext>
              </a:extLst>
            </p:cNvPr>
            <p:cNvCxnSpPr>
              <a:cxnSpLocks/>
            </p:cNvCxnSpPr>
            <p:nvPr/>
          </p:nvCxnSpPr>
          <p:spPr>
            <a:xfrm>
              <a:off x="5254486" y="3823252"/>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EBFEF5B-319D-C144-A8CA-8D6A3D74B7E8}"/>
                </a:ext>
              </a:extLst>
            </p:cNvPr>
            <p:cNvCxnSpPr>
              <a:cxnSpLocks/>
            </p:cNvCxnSpPr>
            <p:nvPr/>
          </p:nvCxnSpPr>
          <p:spPr>
            <a:xfrm>
              <a:off x="3710607" y="3833604"/>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652579E-DAAA-3246-A949-4F19B6153782}"/>
                </a:ext>
              </a:extLst>
            </p:cNvPr>
            <p:cNvSpPr txBox="1"/>
            <p:nvPr/>
          </p:nvSpPr>
          <p:spPr>
            <a:xfrm>
              <a:off x="6453809" y="4863548"/>
              <a:ext cx="7312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3" name="TextBox 122">
              <a:extLst>
                <a:ext uri="{FF2B5EF4-FFF2-40B4-BE49-F238E27FC236}">
                  <a16:creationId xmlns:a16="http://schemas.microsoft.com/office/drawing/2014/main" id="{2603F56C-20E8-6D4A-A7C1-F55DB1B68EAD}"/>
                </a:ext>
              </a:extLst>
            </p:cNvPr>
            <p:cNvSpPr txBox="1"/>
            <p:nvPr/>
          </p:nvSpPr>
          <p:spPr>
            <a:xfrm>
              <a:off x="3381167" y="4871210"/>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4" name="TextBox 123">
              <a:extLst>
                <a:ext uri="{FF2B5EF4-FFF2-40B4-BE49-F238E27FC236}">
                  <a16:creationId xmlns:a16="http://schemas.microsoft.com/office/drawing/2014/main" id="{7FEFADC6-0ABF-574C-ACFF-91876E6D1286}"/>
                </a:ext>
              </a:extLst>
            </p:cNvPr>
            <p:cNvSpPr txBox="1"/>
            <p:nvPr/>
          </p:nvSpPr>
          <p:spPr>
            <a:xfrm>
              <a:off x="5102086" y="4865199"/>
              <a:ext cx="3577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5B332304-08FC-2B48-A938-75295885492F}"/>
                </a:ext>
              </a:extLst>
            </p:cNvPr>
            <p:cNvSpPr/>
            <p:nvPr/>
          </p:nvSpPr>
          <p:spPr>
            <a:xfrm>
              <a:off x="4090988" y="4191000"/>
              <a:ext cx="1547812" cy="17145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Rectangle 124">
              <a:extLst>
                <a:ext uri="{FF2B5EF4-FFF2-40B4-BE49-F238E27FC236}">
                  <a16:creationId xmlns:a16="http://schemas.microsoft.com/office/drawing/2014/main" id="{48EC6991-A55D-F44E-A46B-4C53E2B7E20C}"/>
                </a:ext>
              </a:extLst>
            </p:cNvPr>
            <p:cNvSpPr/>
            <p:nvPr/>
          </p:nvSpPr>
          <p:spPr>
            <a:xfrm>
              <a:off x="5248276" y="4429125"/>
              <a:ext cx="1547812" cy="171450"/>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DFA1D211-7014-034D-A964-C2C2F7515351}"/>
                </a:ext>
              </a:extLst>
            </p:cNvPr>
            <p:cNvSpPr/>
            <p:nvPr/>
          </p:nvSpPr>
          <p:spPr>
            <a:xfrm>
              <a:off x="6519864" y="4672012"/>
              <a:ext cx="1547812" cy="17145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FEBE1DD-B95B-0648-9062-B8B36326544D}"/>
                </a:ext>
              </a:extLst>
            </p:cNvPr>
            <p:cNvSpPr txBox="1"/>
            <p:nvPr/>
          </p:nvSpPr>
          <p:spPr>
            <a:xfrm>
              <a:off x="5514017" y="3590925"/>
              <a:ext cx="105830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end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sp>
          <p:nvSpPr>
            <p:cNvPr id="127" name="TextBox 126">
              <a:extLst>
                <a:ext uri="{FF2B5EF4-FFF2-40B4-BE49-F238E27FC236}">
                  <a16:creationId xmlns:a16="http://schemas.microsoft.com/office/drawing/2014/main" id="{7D37ED1F-D953-EE43-BF83-335949BBBAC2}"/>
                </a:ext>
              </a:extLst>
            </p:cNvPr>
            <p:cNvSpPr txBox="1"/>
            <p:nvPr/>
          </p:nvSpPr>
          <p:spPr>
            <a:xfrm>
              <a:off x="3946547" y="3590924"/>
              <a:ext cx="111665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start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grpSp>
      <p:sp>
        <p:nvSpPr>
          <p:cNvPr id="131" name="Rectangle 3">
            <a:extLst>
              <a:ext uri="{FF2B5EF4-FFF2-40B4-BE49-F238E27FC236}">
                <a16:creationId xmlns:a16="http://schemas.microsoft.com/office/drawing/2014/main" id="{F939E5F7-799D-7849-A30B-30CE63066E5E}"/>
              </a:ext>
            </a:extLst>
          </p:cNvPr>
          <p:cNvSpPr txBox="1">
            <a:spLocks noChangeArrowheads="1"/>
          </p:cNvSpPr>
          <p:nvPr/>
        </p:nvSpPr>
        <p:spPr>
          <a:xfrm>
            <a:off x="911088" y="5316331"/>
            <a:ext cx="10518913" cy="62064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pure Aloha efficiency: 18% ! </a:t>
            </a:r>
          </a:p>
        </p:txBody>
      </p:sp>
      <p:sp>
        <p:nvSpPr>
          <p:cNvPr id="8" name="Slide Number Placeholder 7">
            <a:extLst>
              <a:ext uri="{FF2B5EF4-FFF2-40B4-BE49-F238E27FC236}">
                <a16:creationId xmlns:a16="http://schemas.microsoft.com/office/drawing/2014/main" id="{AFEFECF1-323E-75AA-5C67-91F64A9E4A5F}"/>
              </a:ext>
            </a:extLst>
          </p:cNvPr>
          <p:cNvSpPr>
            <a:spLocks noGrp="1"/>
          </p:cNvSpPr>
          <p:nvPr>
            <p:ph type="sldNum" sz="quarter" idx="4"/>
          </p:nvPr>
        </p:nvSpPr>
        <p:spPr/>
        <p:txBody>
          <a:bodyPr/>
          <a:lstStyle/>
          <a:p>
            <a:r>
              <a:rPr lang="en-US" dirty="0"/>
              <a:t>Link Layer </a:t>
            </a:r>
            <a:fld id="{C4204591-24BD-A542-B9D5-F8D8A88D2FEE}" type="slidenum">
              <a:rPr lang="en-US" smtClean="0"/>
              <a:pPr/>
              <a:t>68</a:t>
            </a:fld>
            <a:endParaRPr lang="en-US" dirty="0"/>
          </a:p>
        </p:txBody>
      </p:sp>
    </p:spTree>
    <p:extLst>
      <p:ext uri="{BB962C8B-B14F-4D97-AF65-F5344CB8AC3E}">
        <p14:creationId xmlns:p14="http://schemas.microsoft.com/office/powerpoint/2010/main" val="3811163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0">
                                            <p:txEl>
                                              <p:pRg st="2" end="2"/>
                                            </p:txEl>
                                          </p:spTgt>
                                        </p:tgtEl>
                                        <p:attrNameLst>
                                          <p:attrName>style.visibility</p:attrName>
                                        </p:attrNameLst>
                                      </p:cBhvr>
                                      <p:to>
                                        <p:strVal val="visible"/>
                                      </p:to>
                                    </p:set>
                                    <p:animEffect transition="in" filter="dissolve">
                                      <p:cBhvr>
                                        <p:cTn id="7" dur="500"/>
                                        <p:tgtEl>
                                          <p:spTgt spid="6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0">
                                            <p:txEl>
                                              <p:pRg st="3" end="3"/>
                                            </p:txEl>
                                          </p:spTgt>
                                        </p:tgtEl>
                                        <p:attrNameLst>
                                          <p:attrName>style.visibility</p:attrName>
                                        </p:attrNameLst>
                                      </p:cBhvr>
                                      <p:to>
                                        <p:strVal val="visible"/>
                                      </p:to>
                                    </p:set>
                                    <p:animEffect transition="in" filter="dissolve">
                                      <p:cBhvr>
                                        <p:cTn id="10" dur="500"/>
                                        <p:tgtEl>
                                          <p:spTgt spid="6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dissolve">
                                      <p:cBhvr>
                                        <p:cTn id="18"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9EC02E-6776-3D18-A4DF-66BC6F892BD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39195F3-E323-1360-264F-268900FD0CC1}"/>
              </a:ext>
            </a:extLst>
          </p:cNvPr>
          <p:cNvSpPr>
            <a:spLocks noGrp="1"/>
          </p:cNvSpPr>
          <p:nvPr>
            <p:ph type="title"/>
          </p:nvPr>
        </p:nvSpPr>
        <p:spPr>
          <a:xfrm>
            <a:off x="800100" y="349426"/>
            <a:ext cx="10515600" cy="894622"/>
          </a:xfrm>
        </p:spPr>
        <p:txBody>
          <a:bodyPr>
            <a:normAutofit/>
          </a:bodyPr>
          <a:lstStyle/>
          <a:p>
            <a:r>
              <a:rPr lang="en-US" b="0" dirty="0">
                <a:latin typeface="+mn-lt"/>
              </a:rPr>
              <a:t>Pure ALOHA</a:t>
            </a:r>
            <a:endParaRPr lang="en-US" sz="4400" b="0" dirty="0">
              <a:latin typeface="+mn-lt"/>
            </a:endParaRPr>
          </a:p>
        </p:txBody>
      </p:sp>
      <p:sp>
        <p:nvSpPr>
          <p:cNvPr id="8" name="Slide Number Placeholder 7">
            <a:extLst>
              <a:ext uri="{FF2B5EF4-FFF2-40B4-BE49-F238E27FC236}">
                <a16:creationId xmlns:a16="http://schemas.microsoft.com/office/drawing/2014/main" id="{8E64D9B8-B4F5-D829-BC4F-25A4F81F9AE8}"/>
              </a:ext>
            </a:extLst>
          </p:cNvPr>
          <p:cNvSpPr>
            <a:spLocks noGrp="1"/>
          </p:cNvSpPr>
          <p:nvPr>
            <p:ph type="sldNum" sz="quarter" idx="4"/>
          </p:nvPr>
        </p:nvSpPr>
        <p:spPr/>
        <p:txBody>
          <a:bodyPr/>
          <a:lstStyle/>
          <a:p>
            <a:r>
              <a:rPr lang="en-US" dirty="0"/>
              <a:t>Link Layer </a:t>
            </a:r>
            <a:fld id="{C4204591-24BD-A542-B9D5-F8D8A88D2FEE}" type="slidenum">
              <a:rPr lang="en-US" smtClean="0"/>
              <a:pPr/>
              <a:t>69</a:t>
            </a:fld>
            <a:endParaRPr lang="en-US" dirty="0"/>
          </a:p>
        </p:txBody>
      </p:sp>
      <p:grpSp>
        <p:nvGrpSpPr>
          <p:cNvPr id="88068" name="Group 34"/>
          <p:cNvGrpSpPr>
            <a:grpSpLocks/>
          </p:cNvGrpSpPr>
          <p:nvPr/>
        </p:nvGrpSpPr>
        <p:grpSpPr bwMode="auto">
          <a:xfrm>
            <a:off x="2409885" y="3374231"/>
            <a:ext cx="1193800" cy="1047750"/>
            <a:chOff x="4077" y="2379"/>
            <a:chExt cx="558" cy="594"/>
          </a:xfrm>
        </p:grpSpPr>
        <p:sp>
          <p:nvSpPr>
            <p:cNvPr id="88098" name="Oval 35"/>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88099" name="Oval 36"/>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grpSp>
      <p:sp>
        <p:nvSpPr>
          <p:cNvPr id="88069" name="Text Box 37"/>
          <p:cNvSpPr txBox="1">
            <a:spLocks noChangeArrowheads="1"/>
          </p:cNvSpPr>
          <p:nvPr/>
        </p:nvSpPr>
        <p:spPr bwMode="auto">
          <a:xfrm>
            <a:off x="2428300" y="3644107"/>
            <a:ext cx="105349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de-DE" sz="1800" dirty="0">
                <a:solidFill>
                  <a:srgbClr val="000000"/>
                </a:solidFill>
                <a:latin typeface="Comic Sans MS" panose="030F0702030302020204" pitchFamily="66" charset="0"/>
              </a:rPr>
              <a:t>wait for</a:t>
            </a:r>
            <a:br>
              <a:rPr lang="de-DE" altLang="de-DE" sz="1800" dirty="0">
                <a:solidFill>
                  <a:srgbClr val="000000"/>
                </a:solidFill>
                <a:latin typeface="Comic Sans MS" panose="030F0702030302020204" pitchFamily="66" charset="0"/>
              </a:rPr>
            </a:br>
            <a:r>
              <a:rPr lang="de-DE" altLang="de-DE" sz="1800" dirty="0">
                <a:solidFill>
                  <a:srgbClr val="000000"/>
                </a:solidFill>
                <a:latin typeface="Comic Sans MS" panose="030F0702030302020204" pitchFamily="66" charset="0"/>
              </a:rPr>
              <a:t>data</a:t>
            </a:r>
            <a:endParaRPr lang="en-US" altLang="de-DE" sz="1800" dirty="0">
              <a:solidFill>
                <a:srgbClr val="000000"/>
              </a:solidFill>
              <a:latin typeface="Comic Sans MS" panose="030F0702030302020204" pitchFamily="66" charset="0"/>
            </a:endParaRPr>
          </a:p>
        </p:txBody>
      </p:sp>
      <p:grpSp>
        <p:nvGrpSpPr>
          <p:cNvPr id="88070" name="Group 38"/>
          <p:cNvGrpSpPr>
            <a:grpSpLocks/>
          </p:cNvGrpSpPr>
          <p:nvPr/>
        </p:nvGrpSpPr>
        <p:grpSpPr bwMode="auto">
          <a:xfrm>
            <a:off x="4159310" y="3369469"/>
            <a:ext cx="1193800" cy="1047750"/>
            <a:chOff x="4077" y="2379"/>
            <a:chExt cx="558" cy="594"/>
          </a:xfrm>
        </p:grpSpPr>
        <p:sp>
          <p:nvSpPr>
            <p:cNvPr id="88096" name="Oval 39"/>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88097" name="Oval 40"/>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grpSp>
      <p:sp>
        <p:nvSpPr>
          <p:cNvPr id="88071" name="Text Box 41"/>
          <p:cNvSpPr txBox="1">
            <a:spLocks noChangeArrowheads="1"/>
          </p:cNvSpPr>
          <p:nvPr/>
        </p:nvSpPr>
        <p:spPr bwMode="auto">
          <a:xfrm>
            <a:off x="4246624" y="3639345"/>
            <a:ext cx="95891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dirty="0">
                <a:solidFill>
                  <a:srgbClr val="000000"/>
                </a:solidFill>
                <a:latin typeface="Comic Sans MS" panose="030F0702030302020204" pitchFamily="66" charset="0"/>
              </a:rPr>
              <a:t>trans-</a:t>
            </a:r>
          </a:p>
          <a:p>
            <a:pPr>
              <a:lnSpc>
                <a:spcPct val="100000"/>
              </a:lnSpc>
              <a:spcBef>
                <a:spcPct val="0"/>
              </a:spcBef>
              <a:buClrTx/>
              <a:buSzTx/>
              <a:buFontTx/>
              <a:buNone/>
            </a:pPr>
            <a:r>
              <a:rPr lang="de-DE" altLang="de-DE" sz="1800" dirty="0">
                <a:solidFill>
                  <a:srgbClr val="000000"/>
                </a:solidFill>
                <a:latin typeface="Comic Sans MS" panose="030F0702030302020204" pitchFamily="66" charset="0"/>
              </a:rPr>
              <a:t>mission</a:t>
            </a:r>
            <a:endParaRPr lang="en-US" altLang="de-DE" sz="1800" dirty="0">
              <a:solidFill>
                <a:srgbClr val="000000"/>
              </a:solidFill>
              <a:latin typeface="Comic Sans MS" panose="030F0702030302020204" pitchFamily="66" charset="0"/>
            </a:endParaRPr>
          </a:p>
        </p:txBody>
      </p:sp>
      <p:sp>
        <p:nvSpPr>
          <p:cNvPr id="88072" name="Freeform 42"/>
          <p:cNvSpPr>
            <a:spLocks/>
          </p:cNvSpPr>
          <p:nvPr/>
        </p:nvSpPr>
        <p:spPr bwMode="auto">
          <a:xfrm>
            <a:off x="3317935" y="3202782"/>
            <a:ext cx="1017588" cy="384175"/>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88073" name="Freeform 43"/>
          <p:cNvSpPr>
            <a:spLocks/>
          </p:cNvSpPr>
          <p:nvPr/>
        </p:nvSpPr>
        <p:spPr bwMode="auto">
          <a:xfrm>
            <a:off x="3344924" y="4282282"/>
            <a:ext cx="2828925" cy="474663"/>
          </a:xfrm>
          <a:custGeom>
            <a:avLst/>
            <a:gdLst>
              <a:gd name="T0" fmla="*/ 2147483646 w 1023"/>
              <a:gd name="T1" fmla="*/ 0 h 181"/>
              <a:gd name="T2" fmla="*/ 2147483646 w 1023"/>
              <a:gd name="T3" fmla="*/ 2147483646 h 181"/>
              <a:gd name="T4" fmla="*/ 2147483646 w 1023"/>
              <a:gd name="T5" fmla="*/ 2147483646 h 181"/>
              <a:gd name="T6" fmla="*/ 2147483646 w 1023"/>
              <a:gd name="T7" fmla="*/ 2147483646 h 181"/>
              <a:gd name="T8" fmla="*/ 2147483646 w 1023"/>
              <a:gd name="T9" fmla="*/ 2147483646 h 181"/>
              <a:gd name="T10" fmla="*/ 2147483646 w 1023"/>
              <a:gd name="T11" fmla="*/ 2147483646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88074" name="Line 44"/>
          <p:cNvSpPr>
            <a:spLocks noChangeShapeType="1"/>
          </p:cNvSpPr>
          <p:nvPr/>
        </p:nvSpPr>
        <p:spPr bwMode="auto">
          <a:xfrm>
            <a:off x="2187635" y="3347245"/>
            <a:ext cx="325438" cy="327025"/>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de-DE"/>
          </a:p>
        </p:txBody>
      </p:sp>
      <p:sp>
        <p:nvSpPr>
          <p:cNvPr id="88075" name="Oval 45"/>
          <p:cNvSpPr>
            <a:spLocks noChangeArrowheads="1"/>
          </p:cNvSpPr>
          <p:nvPr/>
        </p:nvSpPr>
        <p:spPr bwMode="auto">
          <a:xfrm>
            <a:off x="2090798" y="3244056"/>
            <a:ext cx="176212" cy="171450"/>
          </a:xfrm>
          <a:prstGeom prst="ellipse">
            <a:avLst/>
          </a:prstGeom>
          <a:solidFill>
            <a:srgbClr val="000000"/>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88076" name="Text Box 46"/>
          <p:cNvSpPr txBox="1">
            <a:spLocks noChangeArrowheads="1"/>
          </p:cNvSpPr>
          <p:nvPr/>
        </p:nvSpPr>
        <p:spPr bwMode="auto">
          <a:xfrm>
            <a:off x="1730435" y="2888456"/>
            <a:ext cx="74090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000000"/>
                </a:solidFill>
                <a:latin typeface="Comic Sans MS" panose="030F0702030302020204" pitchFamily="66" charset="0"/>
              </a:rPr>
              <a:t>/</a:t>
            </a:r>
            <a:r>
              <a:rPr lang="de-DE" altLang="de-DE" sz="1800">
                <a:solidFill>
                  <a:srgbClr val="0000CC"/>
                </a:solidFill>
                <a:latin typeface="Comic Sans MS" panose="030F0702030302020204" pitchFamily="66" charset="0"/>
              </a:rPr>
              <a:t>m=0</a:t>
            </a:r>
            <a:endParaRPr lang="en-US" altLang="de-DE" sz="1800">
              <a:solidFill>
                <a:srgbClr val="0000CC"/>
              </a:solidFill>
              <a:latin typeface="Comic Sans MS" panose="030F0702030302020204" pitchFamily="66" charset="0"/>
            </a:endParaRPr>
          </a:p>
        </p:txBody>
      </p:sp>
      <p:sp>
        <p:nvSpPr>
          <p:cNvPr id="88077" name="Text Box 47"/>
          <p:cNvSpPr txBox="1">
            <a:spLocks noChangeArrowheads="1"/>
          </p:cNvSpPr>
          <p:nvPr/>
        </p:nvSpPr>
        <p:spPr bwMode="auto">
          <a:xfrm>
            <a:off x="2890899" y="2726531"/>
            <a:ext cx="210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FF0000"/>
                </a:solidFill>
                <a:latin typeface="Comic Sans MS" panose="030F0702030302020204" pitchFamily="66" charset="0"/>
              </a:rPr>
              <a:t>fromabove(data)</a:t>
            </a:r>
            <a:r>
              <a:rPr lang="de-DE" altLang="de-DE" sz="1800">
                <a:solidFill>
                  <a:srgbClr val="000000"/>
                </a:solidFill>
                <a:latin typeface="Comic Sans MS" panose="030F0702030302020204" pitchFamily="66" charset="0"/>
              </a:rPr>
              <a:t>/</a:t>
            </a:r>
            <a:endParaRPr lang="en-US" altLang="de-DE" sz="1800">
              <a:solidFill>
                <a:srgbClr val="0000CC"/>
              </a:solidFill>
              <a:latin typeface="Comic Sans MS" panose="030F0702030302020204" pitchFamily="66" charset="0"/>
            </a:endParaRPr>
          </a:p>
        </p:txBody>
      </p:sp>
      <p:sp>
        <p:nvSpPr>
          <p:cNvPr id="88078" name="Text Box 48"/>
          <p:cNvSpPr txBox="1">
            <a:spLocks noChangeArrowheads="1"/>
          </p:cNvSpPr>
          <p:nvPr/>
        </p:nvSpPr>
        <p:spPr bwMode="auto">
          <a:xfrm>
            <a:off x="6337361" y="4834731"/>
            <a:ext cx="2331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dirty="0">
                <a:solidFill>
                  <a:srgbClr val="FF0000"/>
                </a:solidFill>
                <a:latin typeface="Comic Sans MS" panose="030F0702030302020204" pitchFamily="66" charset="0"/>
              </a:rPr>
              <a:t>random(0,...,2</a:t>
            </a:r>
            <a:r>
              <a:rPr lang="de-DE" altLang="de-DE" sz="1800" baseline="30000" dirty="0">
                <a:solidFill>
                  <a:srgbClr val="FF0000"/>
                </a:solidFill>
                <a:latin typeface="Comic Sans MS" panose="030F0702030302020204" pitchFamily="66" charset="0"/>
              </a:rPr>
              <a:t>m</a:t>
            </a:r>
            <a:r>
              <a:rPr lang="de-DE" altLang="de-DE" sz="1800" dirty="0">
                <a:solidFill>
                  <a:srgbClr val="FF0000"/>
                </a:solidFill>
                <a:latin typeface="Comic Sans MS" panose="030F0702030302020204" pitchFamily="66" charset="0"/>
              </a:rPr>
              <a:t>-1)</a:t>
            </a:r>
            <a:r>
              <a:rPr lang="de-DE" altLang="de-DE" sz="1800" dirty="0">
                <a:solidFill>
                  <a:srgbClr val="FF0000"/>
                </a:solidFill>
                <a:latin typeface="Comic Sans MS" panose="030F0702030302020204" pitchFamily="66" charset="0"/>
                <a:sym typeface="Symbol" panose="05050102010706020507" pitchFamily="18" charset="2"/>
              </a:rPr>
              <a:t>t</a:t>
            </a:r>
            <a:r>
              <a:rPr lang="de-DE" altLang="de-DE" sz="1800" dirty="0">
                <a:solidFill>
                  <a:srgbClr val="000000"/>
                </a:solidFill>
                <a:latin typeface="Comic Sans MS" panose="030F0702030302020204" pitchFamily="66" charset="0"/>
                <a:sym typeface="Symbol" panose="05050102010706020507" pitchFamily="18" charset="2"/>
              </a:rPr>
              <a:t>/</a:t>
            </a:r>
          </a:p>
        </p:txBody>
      </p:sp>
      <p:sp>
        <p:nvSpPr>
          <p:cNvPr id="88079" name="Text Box 49"/>
          <p:cNvSpPr txBox="1">
            <a:spLocks noChangeArrowheads="1"/>
          </p:cNvSpPr>
          <p:nvPr/>
        </p:nvSpPr>
        <p:spPr bwMode="auto">
          <a:xfrm>
            <a:off x="7289860" y="2594770"/>
            <a:ext cx="11336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FF0000"/>
                </a:solidFill>
                <a:latin typeface="Comic Sans MS" panose="030F0702030302020204" pitchFamily="66" charset="0"/>
              </a:rPr>
              <a:t>timeout</a:t>
            </a:r>
            <a:r>
              <a:rPr lang="de-DE" altLang="de-DE" sz="1800">
                <a:solidFill>
                  <a:srgbClr val="000000"/>
                </a:solidFill>
                <a:latin typeface="Comic Sans MS" panose="030F0702030302020204" pitchFamily="66" charset="0"/>
              </a:rPr>
              <a:t>/</a:t>
            </a:r>
            <a:br>
              <a:rPr lang="de-DE" altLang="de-DE" sz="1800">
                <a:solidFill>
                  <a:srgbClr val="000000"/>
                </a:solidFill>
                <a:latin typeface="Comic Sans MS" panose="030F0702030302020204" pitchFamily="66" charset="0"/>
              </a:rPr>
            </a:br>
            <a:r>
              <a:rPr lang="de-DE" altLang="de-DE" sz="1800">
                <a:solidFill>
                  <a:srgbClr val="3333CC"/>
                </a:solidFill>
                <a:latin typeface="Comic Sans MS" panose="030F0702030302020204" pitchFamily="66" charset="0"/>
              </a:rPr>
              <a:t>m++</a:t>
            </a:r>
            <a:endParaRPr lang="en-US" altLang="de-DE" sz="1800">
              <a:solidFill>
                <a:srgbClr val="3333CC"/>
              </a:solidFill>
              <a:latin typeface="Comic Sans MS" panose="030F0702030302020204" pitchFamily="66" charset="0"/>
            </a:endParaRPr>
          </a:p>
        </p:txBody>
      </p:sp>
      <p:sp>
        <p:nvSpPr>
          <p:cNvPr id="88080" name="Text Box 50"/>
          <p:cNvSpPr txBox="1">
            <a:spLocks noChangeArrowheads="1"/>
          </p:cNvSpPr>
          <p:nvPr/>
        </p:nvSpPr>
        <p:spPr bwMode="auto">
          <a:xfrm>
            <a:off x="4049773" y="4801394"/>
            <a:ext cx="145424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FF0000"/>
                </a:solidFill>
                <a:latin typeface="Comic Sans MS" panose="030F0702030302020204" pitchFamily="66" charset="0"/>
              </a:rPr>
              <a:t>rcv(ACK)</a:t>
            </a:r>
            <a:r>
              <a:rPr lang="de-DE" altLang="de-DE" sz="1800">
                <a:solidFill>
                  <a:srgbClr val="000000"/>
                </a:solidFill>
                <a:latin typeface="Comic Sans MS" panose="030F0702030302020204" pitchFamily="66" charset="0"/>
                <a:sym typeface="Symbol" panose="05050102010706020507" pitchFamily="18" charset="2"/>
              </a:rPr>
              <a:t>/</a:t>
            </a:r>
            <a:br>
              <a:rPr lang="de-DE" altLang="de-DE" sz="1800">
                <a:solidFill>
                  <a:srgbClr val="000000"/>
                </a:solidFill>
                <a:latin typeface="Comic Sans MS" panose="030F0702030302020204" pitchFamily="66" charset="0"/>
                <a:sym typeface="Symbol" panose="05050102010706020507" pitchFamily="18" charset="2"/>
              </a:rPr>
            </a:br>
            <a:r>
              <a:rPr lang="de-DE" altLang="de-DE" sz="1800">
                <a:solidFill>
                  <a:srgbClr val="0000CC"/>
                </a:solidFill>
                <a:latin typeface="Comic Sans MS" panose="030F0702030302020204" pitchFamily="66" charset="0"/>
                <a:sym typeface="Symbol" panose="05050102010706020507" pitchFamily="18" charset="2"/>
              </a:rPr>
              <a:t>stop_timer;</a:t>
            </a:r>
          </a:p>
          <a:p>
            <a:pPr>
              <a:lnSpc>
                <a:spcPct val="100000"/>
              </a:lnSpc>
              <a:spcBef>
                <a:spcPct val="0"/>
              </a:spcBef>
              <a:buClrTx/>
              <a:buSzTx/>
              <a:buFontTx/>
              <a:buNone/>
            </a:pPr>
            <a:r>
              <a:rPr lang="de-DE" altLang="de-DE" sz="1800">
                <a:solidFill>
                  <a:srgbClr val="0000CC"/>
                </a:solidFill>
                <a:latin typeface="Comic Sans MS" panose="030F0702030302020204" pitchFamily="66" charset="0"/>
                <a:sym typeface="Symbol" panose="05050102010706020507" pitchFamily="18" charset="2"/>
              </a:rPr>
              <a:t>m=0</a:t>
            </a:r>
            <a:endParaRPr lang="en-US" altLang="de-DE" sz="1800">
              <a:solidFill>
                <a:srgbClr val="0000CC"/>
              </a:solidFill>
              <a:latin typeface="Comic Sans MS" panose="030F0702030302020204" pitchFamily="66" charset="0"/>
              <a:sym typeface="Symbol" panose="05050102010706020507" pitchFamily="18" charset="2"/>
            </a:endParaRPr>
          </a:p>
        </p:txBody>
      </p:sp>
      <p:grpSp>
        <p:nvGrpSpPr>
          <p:cNvPr id="88081" name="Group 51"/>
          <p:cNvGrpSpPr>
            <a:grpSpLocks/>
          </p:cNvGrpSpPr>
          <p:nvPr/>
        </p:nvGrpSpPr>
        <p:grpSpPr bwMode="auto">
          <a:xfrm>
            <a:off x="6024623" y="3377406"/>
            <a:ext cx="1193800" cy="1047750"/>
            <a:chOff x="4077" y="2379"/>
            <a:chExt cx="558" cy="594"/>
          </a:xfrm>
        </p:grpSpPr>
        <p:sp>
          <p:nvSpPr>
            <p:cNvPr id="88094" name="Oval 52"/>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88095" name="Oval 53"/>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grpSp>
      <p:sp>
        <p:nvSpPr>
          <p:cNvPr id="88082" name="Text Box 54"/>
          <p:cNvSpPr txBox="1">
            <a:spLocks noChangeArrowheads="1"/>
          </p:cNvSpPr>
          <p:nvPr/>
        </p:nvSpPr>
        <p:spPr bwMode="auto">
          <a:xfrm>
            <a:off x="6016686" y="3647282"/>
            <a:ext cx="112242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de-DE" sz="1800" dirty="0">
                <a:solidFill>
                  <a:srgbClr val="000000"/>
                </a:solidFill>
                <a:latin typeface="Comic Sans MS" panose="030F0702030302020204" pitchFamily="66" charset="0"/>
              </a:rPr>
              <a:t>wait for </a:t>
            </a:r>
            <a:br>
              <a:rPr lang="de-DE" altLang="de-DE" sz="1800" dirty="0">
                <a:solidFill>
                  <a:srgbClr val="000000"/>
                </a:solidFill>
                <a:latin typeface="Comic Sans MS" panose="030F0702030302020204" pitchFamily="66" charset="0"/>
              </a:rPr>
            </a:br>
            <a:r>
              <a:rPr lang="de-DE" altLang="de-DE" sz="1800" dirty="0">
                <a:solidFill>
                  <a:srgbClr val="000000"/>
                </a:solidFill>
                <a:latin typeface="Comic Sans MS" panose="030F0702030302020204" pitchFamily="66" charset="0"/>
              </a:rPr>
              <a:t>ACK</a:t>
            </a:r>
            <a:endParaRPr lang="en-US" altLang="de-DE" sz="1800" dirty="0">
              <a:solidFill>
                <a:srgbClr val="000000"/>
              </a:solidFill>
              <a:latin typeface="Comic Sans MS" panose="030F0702030302020204" pitchFamily="66" charset="0"/>
            </a:endParaRPr>
          </a:p>
        </p:txBody>
      </p:sp>
      <p:grpSp>
        <p:nvGrpSpPr>
          <p:cNvPr id="88083" name="Group 55"/>
          <p:cNvGrpSpPr>
            <a:grpSpLocks/>
          </p:cNvGrpSpPr>
          <p:nvPr/>
        </p:nvGrpSpPr>
        <p:grpSpPr bwMode="auto">
          <a:xfrm>
            <a:off x="8158223" y="3385344"/>
            <a:ext cx="1193800" cy="1047750"/>
            <a:chOff x="4077" y="2379"/>
            <a:chExt cx="558" cy="594"/>
          </a:xfrm>
        </p:grpSpPr>
        <p:sp>
          <p:nvSpPr>
            <p:cNvPr id="88092" name="Oval 56"/>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88093" name="Oval 57"/>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grpSp>
      <p:sp>
        <p:nvSpPr>
          <p:cNvPr id="88084" name="Text Box 58"/>
          <p:cNvSpPr txBox="1">
            <a:spLocks noChangeArrowheads="1"/>
          </p:cNvSpPr>
          <p:nvPr/>
        </p:nvSpPr>
        <p:spPr bwMode="auto">
          <a:xfrm>
            <a:off x="8182671" y="3737769"/>
            <a:ext cx="10390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dirty="0">
                <a:solidFill>
                  <a:srgbClr val="000000"/>
                </a:solidFill>
                <a:latin typeface="Comic Sans MS" panose="030F0702030302020204" pitchFamily="66" charset="0"/>
              </a:rPr>
              <a:t>backoff</a:t>
            </a:r>
            <a:endParaRPr lang="en-US" altLang="de-DE" sz="1800" dirty="0">
              <a:solidFill>
                <a:srgbClr val="000000"/>
              </a:solidFill>
              <a:latin typeface="Comic Sans MS" panose="030F0702030302020204" pitchFamily="66" charset="0"/>
            </a:endParaRPr>
          </a:p>
        </p:txBody>
      </p:sp>
      <p:sp>
        <p:nvSpPr>
          <p:cNvPr id="88085" name="Freeform 59"/>
          <p:cNvSpPr>
            <a:spLocks/>
          </p:cNvSpPr>
          <p:nvPr/>
        </p:nvSpPr>
        <p:spPr bwMode="auto">
          <a:xfrm>
            <a:off x="5086411" y="3210720"/>
            <a:ext cx="1116013" cy="384175"/>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88086" name="Freeform 60"/>
          <p:cNvSpPr>
            <a:spLocks/>
          </p:cNvSpPr>
          <p:nvPr/>
        </p:nvSpPr>
        <p:spPr bwMode="auto">
          <a:xfrm>
            <a:off x="6991411" y="3218656"/>
            <a:ext cx="1304925" cy="420688"/>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88087" name="Freeform 61"/>
          <p:cNvSpPr>
            <a:spLocks/>
          </p:cNvSpPr>
          <p:nvPr/>
        </p:nvSpPr>
        <p:spPr bwMode="auto">
          <a:xfrm>
            <a:off x="5141974" y="4217194"/>
            <a:ext cx="3101975" cy="514350"/>
          </a:xfrm>
          <a:custGeom>
            <a:avLst/>
            <a:gdLst>
              <a:gd name="T0" fmla="*/ 2147483646 w 1023"/>
              <a:gd name="T1" fmla="*/ 0 h 181"/>
              <a:gd name="T2" fmla="*/ 2147483646 w 1023"/>
              <a:gd name="T3" fmla="*/ 2147483646 h 181"/>
              <a:gd name="T4" fmla="*/ 2147483646 w 1023"/>
              <a:gd name="T5" fmla="*/ 2147483646 h 181"/>
              <a:gd name="T6" fmla="*/ 2147483646 w 1023"/>
              <a:gd name="T7" fmla="*/ 2147483646 h 181"/>
              <a:gd name="T8" fmla="*/ 2147483646 w 1023"/>
              <a:gd name="T9" fmla="*/ 2147483646 h 181"/>
              <a:gd name="T10" fmla="*/ 2147483646 w 1023"/>
              <a:gd name="T11" fmla="*/ 2147483646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88088" name="Text Box 62"/>
          <p:cNvSpPr txBox="1">
            <a:spLocks noChangeArrowheads="1"/>
          </p:cNvSpPr>
          <p:nvPr/>
        </p:nvSpPr>
        <p:spPr bwMode="auto">
          <a:xfrm>
            <a:off x="5168960" y="2548732"/>
            <a:ext cx="147829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000000"/>
                </a:solidFill>
                <a:latin typeface="Comic Sans MS" panose="030F0702030302020204" pitchFamily="66" charset="0"/>
              </a:rPr>
              <a:t>[</a:t>
            </a:r>
            <a:r>
              <a:rPr lang="de-DE" altLang="de-DE" sz="1800">
                <a:solidFill>
                  <a:srgbClr val="009900"/>
                </a:solidFill>
                <a:latin typeface="Comic Sans MS" panose="030F0702030302020204" pitchFamily="66" charset="0"/>
              </a:rPr>
              <a:t>finished</a:t>
            </a:r>
            <a:r>
              <a:rPr lang="de-DE" altLang="de-DE" sz="1800">
                <a:solidFill>
                  <a:srgbClr val="000000"/>
                </a:solidFill>
                <a:latin typeface="Comic Sans MS" panose="030F0702030302020204" pitchFamily="66" charset="0"/>
              </a:rPr>
              <a:t>]/</a:t>
            </a:r>
            <a:br>
              <a:rPr lang="de-DE" altLang="de-DE" sz="1800">
                <a:solidFill>
                  <a:srgbClr val="000000"/>
                </a:solidFill>
                <a:latin typeface="Comic Sans MS" panose="030F0702030302020204" pitchFamily="66" charset="0"/>
              </a:rPr>
            </a:br>
            <a:r>
              <a:rPr lang="de-DE" altLang="de-DE" sz="1800">
                <a:solidFill>
                  <a:srgbClr val="0000CC"/>
                </a:solidFill>
                <a:latin typeface="Comic Sans MS" panose="030F0702030302020204" pitchFamily="66" charset="0"/>
              </a:rPr>
              <a:t>start_timer</a:t>
            </a:r>
            <a:endParaRPr lang="en-US" altLang="de-DE" sz="1800">
              <a:solidFill>
                <a:srgbClr val="0000CC"/>
              </a:solidFill>
              <a:latin typeface="Comic Sans MS" panose="030F0702030302020204" pitchFamily="66" charset="0"/>
            </a:endParaRPr>
          </a:p>
        </p:txBody>
      </p:sp>
      <p:sp>
        <p:nvSpPr>
          <p:cNvPr id="88089" name="Text Box 63"/>
          <p:cNvSpPr txBox="1">
            <a:spLocks noChangeArrowheads="1"/>
          </p:cNvSpPr>
          <p:nvPr/>
        </p:nvSpPr>
        <p:spPr bwMode="auto">
          <a:xfrm>
            <a:off x="874055" y="1347065"/>
            <a:ext cx="10996921"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en-US" altLang="de-DE" sz="2200" dirty="0">
                <a:solidFill>
                  <a:srgbClr val="000000"/>
                </a:solidFill>
                <a:latin typeface="Comic Sans MS" panose="030F0702030302020204" pitchFamily="66" charset="0"/>
              </a:rPr>
              <a:t>m = #collisions</a:t>
            </a:r>
          </a:p>
          <a:p>
            <a:pPr>
              <a:lnSpc>
                <a:spcPct val="100000"/>
              </a:lnSpc>
              <a:spcBef>
                <a:spcPct val="0"/>
              </a:spcBef>
              <a:buClrTx/>
              <a:buSzTx/>
              <a:buFontTx/>
              <a:buNone/>
            </a:pPr>
            <a:r>
              <a:rPr lang="en-US" altLang="de-DE" sz="2200" dirty="0">
                <a:solidFill>
                  <a:srgbClr val="000000"/>
                </a:solidFill>
                <a:latin typeface="Comic Sans MS" panose="030F0702030302020204" pitchFamily="66" charset="0"/>
              </a:rPr>
              <a:t>t = constant time (512 bit times, e.g., 5.12 microseconds for a 100 Mbps Ethernet)</a:t>
            </a:r>
            <a:br>
              <a:rPr lang="en-US" altLang="de-DE" sz="2200" dirty="0">
                <a:solidFill>
                  <a:srgbClr val="000000"/>
                </a:solidFill>
                <a:latin typeface="Comic Sans MS" panose="030F0702030302020204" pitchFamily="66" charset="0"/>
              </a:rPr>
            </a:br>
            <a:endParaRPr lang="en-US" altLang="de-DE" sz="2200" dirty="0">
              <a:solidFill>
                <a:srgbClr val="000000"/>
              </a:solidFill>
              <a:latin typeface="Comic Sans MS" panose="030F0702030302020204" pitchFamily="66" charset="0"/>
            </a:endParaRPr>
          </a:p>
        </p:txBody>
      </p:sp>
    </p:spTree>
    <p:extLst>
      <p:ext uri="{BB962C8B-B14F-4D97-AF65-F5344CB8AC3E}">
        <p14:creationId xmlns:p14="http://schemas.microsoft.com/office/powerpoint/2010/main" val="1435763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ight Arrow 26">
            <a:extLst>
              <a:ext uri="{FF2B5EF4-FFF2-40B4-BE49-F238E27FC236}">
                <a16:creationId xmlns:a16="http://schemas.microsoft.com/office/drawing/2014/main" id="{22110369-90D7-FD3A-62E5-02B5D6CA62D8}"/>
              </a:ext>
            </a:extLst>
          </p:cNvPr>
          <p:cNvSpPr/>
          <p:nvPr/>
        </p:nvSpPr>
        <p:spPr>
          <a:xfrm rot="8568869">
            <a:off x="1556718" y="3851119"/>
            <a:ext cx="3620733" cy="311693"/>
          </a:xfrm>
          <a:prstGeom prst="rightArrow">
            <a:avLst/>
          </a:prstGeom>
          <a:solidFill>
            <a:srgbClr val="02B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ight Arrow 25">
            <a:extLst>
              <a:ext uri="{FF2B5EF4-FFF2-40B4-BE49-F238E27FC236}">
                <a16:creationId xmlns:a16="http://schemas.microsoft.com/office/drawing/2014/main" id="{93CF0A89-2AFE-E00F-B470-36CADBA49A97}"/>
              </a:ext>
            </a:extLst>
          </p:cNvPr>
          <p:cNvSpPr/>
          <p:nvPr/>
        </p:nvSpPr>
        <p:spPr>
          <a:xfrm>
            <a:off x="1915571" y="5996243"/>
            <a:ext cx="2743064" cy="285275"/>
          </a:xfrm>
          <a:prstGeom prst="right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ight Arrow 24">
            <a:extLst>
              <a:ext uri="{FF2B5EF4-FFF2-40B4-BE49-F238E27FC236}">
                <a16:creationId xmlns:a16="http://schemas.microsoft.com/office/drawing/2014/main" id="{51DF835B-4521-E928-3588-8395AE7E6FCD}"/>
              </a:ext>
            </a:extLst>
          </p:cNvPr>
          <p:cNvSpPr/>
          <p:nvPr/>
        </p:nvSpPr>
        <p:spPr>
          <a:xfrm>
            <a:off x="1745809" y="2305258"/>
            <a:ext cx="2743064" cy="285275"/>
          </a:xfrm>
          <a:prstGeom prst="rightArrow">
            <a:avLst/>
          </a:prstGeom>
          <a:solidFill>
            <a:srgbClr val="FB56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91EEB8D-02B5-AFF8-113A-C97C1A0FA0D4}"/>
              </a:ext>
            </a:extLst>
          </p:cNvPr>
          <p:cNvSpPr>
            <a:spLocks noGrp="1"/>
          </p:cNvSpPr>
          <p:nvPr>
            <p:ph type="title"/>
          </p:nvPr>
        </p:nvSpPr>
        <p:spPr/>
        <p:txBody>
          <a:bodyPr/>
          <a:lstStyle/>
          <a:p>
            <a:r>
              <a:rPr lang="en-US" dirty="0"/>
              <a:t>Transportation analogy</a:t>
            </a:r>
          </a:p>
        </p:txBody>
      </p:sp>
      <p:sp>
        <p:nvSpPr>
          <p:cNvPr id="6" name="Rectangle 4">
            <a:extLst>
              <a:ext uri="{FF2B5EF4-FFF2-40B4-BE49-F238E27FC236}">
                <a16:creationId xmlns:a16="http://schemas.microsoft.com/office/drawing/2014/main" id="{E1BB2F83-A8AB-8639-C991-4DE1912A567D}"/>
              </a:ext>
            </a:extLst>
          </p:cNvPr>
          <p:cNvSpPr txBox="1">
            <a:spLocks noChangeArrowheads="1"/>
          </p:cNvSpPr>
          <p:nvPr/>
        </p:nvSpPr>
        <p:spPr>
          <a:xfrm>
            <a:off x="6503296" y="1454430"/>
            <a:ext cx="4850504" cy="5171221"/>
          </a:xfrm>
          <a:prstGeom prst="rect">
            <a:avLst/>
          </a:prstGeom>
          <a:solidFill>
            <a:schemeClr val="bg1"/>
          </a:solidFill>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transportation analogy: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trip from Princeton to Lausanne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limo: Princeton to JFK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plane: JFK to Geneva</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train: Geneva to Lausanne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tourist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datagram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segment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communication link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transportation mode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link-layer protocol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travel agent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routing algorithm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srgbClr val="CC0000"/>
              </a:solidFill>
              <a:effectLst/>
              <a:uLnTx/>
              <a:uFillTx/>
              <a:latin typeface="Gill Sans MT" charset="0"/>
              <a:ea typeface="+mn-ea"/>
              <a:cs typeface="+mn-cs"/>
            </a:endParaRPr>
          </a:p>
        </p:txBody>
      </p:sp>
      <p:pic>
        <p:nvPicPr>
          <p:cNvPr id="14" name="Picture 13" descr="A picture containing text, building, window&#10;&#10;Description automatically generated">
            <a:extLst>
              <a:ext uri="{FF2B5EF4-FFF2-40B4-BE49-F238E27FC236}">
                <a16:creationId xmlns:a16="http://schemas.microsoft.com/office/drawing/2014/main" id="{B1A494F2-345C-4FB1-C476-2FF09827935C}"/>
              </a:ext>
            </a:extLst>
          </p:cNvPr>
          <p:cNvPicPr>
            <a:picLocks noChangeAspect="1"/>
          </p:cNvPicPr>
          <p:nvPr/>
        </p:nvPicPr>
        <p:blipFill>
          <a:blip r:embed="rId2"/>
          <a:stretch>
            <a:fillRect/>
          </a:stretch>
        </p:blipFill>
        <p:spPr>
          <a:xfrm>
            <a:off x="4759064" y="5297248"/>
            <a:ext cx="929641" cy="929641"/>
          </a:xfrm>
          <a:prstGeom prst="rect">
            <a:avLst/>
          </a:prstGeom>
        </p:spPr>
      </p:pic>
      <p:pic>
        <p:nvPicPr>
          <p:cNvPr id="16" name="Picture 15" descr="A picture containing icon&#10;&#10;Description automatically generated">
            <a:extLst>
              <a:ext uri="{FF2B5EF4-FFF2-40B4-BE49-F238E27FC236}">
                <a16:creationId xmlns:a16="http://schemas.microsoft.com/office/drawing/2014/main" id="{BBD2942A-C840-B98D-F09E-97F36AA9252D}"/>
              </a:ext>
            </a:extLst>
          </p:cNvPr>
          <p:cNvPicPr>
            <a:picLocks noChangeAspect="1"/>
          </p:cNvPicPr>
          <p:nvPr/>
        </p:nvPicPr>
        <p:blipFill>
          <a:blip r:embed="rId3"/>
          <a:stretch>
            <a:fillRect/>
          </a:stretch>
        </p:blipFill>
        <p:spPr>
          <a:xfrm>
            <a:off x="4712725" y="1565892"/>
            <a:ext cx="1112982" cy="1112982"/>
          </a:xfrm>
          <a:prstGeom prst="rect">
            <a:avLst/>
          </a:prstGeom>
        </p:spPr>
      </p:pic>
      <p:pic>
        <p:nvPicPr>
          <p:cNvPr id="18" name="Picture 17" descr="Logo, icon&#10;&#10;Description automatically generated">
            <a:extLst>
              <a:ext uri="{FF2B5EF4-FFF2-40B4-BE49-F238E27FC236}">
                <a16:creationId xmlns:a16="http://schemas.microsoft.com/office/drawing/2014/main" id="{8FEC51B5-6931-3DC5-6D17-EED29B33E275}"/>
              </a:ext>
            </a:extLst>
          </p:cNvPr>
          <p:cNvPicPr>
            <a:picLocks noChangeAspect="1"/>
          </p:cNvPicPr>
          <p:nvPr/>
        </p:nvPicPr>
        <p:blipFill>
          <a:blip r:embed="rId4"/>
          <a:stretch>
            <a:fillRect/>
          </a:stretch>
        </p:blipFill>
        <p:spPr>
          <a:xfrm>
            <a:off x="662115" y="1714520"/>
            <a:ext cx="693138" cy="693138"/>
          </a:xfrm>
          <a:prstGeom prst="rect">
            <a:avLst/>
          </a:prstGeom>
        </p:spPr>
      </p:pic>
      <p:pic>
        <p:nvPicPr>
          <p:cNvPr id="8" name="Picture 7" descr="Icon&#10;&#10;Description automatically generated">
            <a:extLst>
              <a:ext uri="{FF2B5EF4-FFF2-40B4-BE49-F238E27FC236}">
                <a16:creationId xmlns:a16="http://schemas.microsoft.com/office/drawing/2014/main" id="{A0465E42-78C7-228E-51B9-6E11455AD317}"/>
              </a:ext>
            </a:extLst>
          </p:cNvPr>
          <p:cNvPicPr>
            <a:picLocks noChangeAspect="1"/>
          </p:cNvPicPr>
          <p:nvPr/>
        </p:nvPicPr>
        <p:blipFill>
          <a:blip r:embed="rId5"/>
          <a:stretch>
            <a:fillRect/>
          </a:stretch>
        </p:blipFill>
        <p:spPr>
          <a:xfrm>
            <a:off x="2166696" y="1454430"/>
            <a:ext cx="1601585" cy="1601585"/>
          </a:xfrm>
          <a:prstGeom prst="rect">
            <a:avLst/>
          </a:prstGeom>
        </p:spPr>
      </p:pic>
      <p:pic>
        <p:nvPicPr>
          <p:cNvPr id="10" name="Picture 9" descr="Icon&#10;&#10;Description automatically generated">
            <a:extLst>
              <a:ext uri="{FF2B5EF4-FFF2-40B4-BE49-F238E27FC236}">
                <a16:creationId xmlns:a16="http://schemas.microsoft.com/office/drawing/2014/main" id="{5CBC4C6E-1665-5CA9-1580-8C46FB62706A}"/>
              </a:ext>
            </a:extLst>
          </p:cNvPr>
          <p:cNvPicPr>
            <a:picLocks noChangeAspect="1"/>
          </p:cNvPicPr>
          <p:nvPr/>
        </p:nvPicPr>
        <p:blipFill>
          <a:blip r:embed="rId6"/>
          <a:stretch>
            <a:fillRect/>
          </a:stretch>
        </p:blipFill>
        <p:spPr>
          <a:xfrm rot="11242646">
            <a:off x="3089825" y="3385388"/>
            <a:ext cx="929640" cy="929640"/>
          </a:xfrm>
          <a:prstGeom prst="rect">
            <a:avLst/>
          </a:prstGeom>
        </p:spPr>
      </p:pic>
      <p:pic>
        <p:nvPicPr>
          <p:cNvPr id="19" name="Picture 18" descr="A picture containing icon&#10;&#10;Description automatically generated">
            <a:extLst>
              <a:ext uri="{FF2B5EF4-FFF2-40B4-BE49-F238E27FC236}">
                <a16:creationId xmlns:a16="http://schemas.microsoft.com/office/drawing/2014/main" id="{B58E758B-9E8E-E797-CD0A-5BC6BE2E7E77}"/>
              </a:ext>
            </a:extLst>
          </p:cNvPr>
          <p:cNvPicPr>
            <a:picLocks noChangeAspect="1"/>
          </p:cNvPicPr>
          <p:nvPr/>
        </p:nvPicPr>
        <p:blipFill>
          <a:blip r:embed="rId3"/>
          <a:stretch>
            <a:fillRect/>
          </a:stretch>
        </p:blipFill>
        <p:spPr>
          <a:xfrm>
            <a:off x="702160" y="5109885"/>
            <a:ext cx="1112982" cy="1112982"/>
          </a:xfrm>
          <a:prstGeom prst="rect">
            <a:avLst/>
          </a:prstGeom>
        </p:spPr>
      </p:pic>
      <p:pic>
        <p:nvPicPr>
          <p:cNvPr id="12" name="Picture 11" descr="Icon&#10;&#10;Description automatically generated with low confidence">
            <a:extLst>
              <a:ext uri="{FF2B5EF4-FFF2-40B4-BE49-F238E27FC236}">
                <a16:creationId xmlns:a16="http://schemas.microsoft.com/office/drawing/2014/main" id="{CA94E103-DEF4-F689-2EC2-2C36B53FA53A}"/>
              </a:ext>
            </a:extLst>
          </p:cNvPr>
          <p:cNvPicPr>
            <a:picLocks noChangeAspect="1"/>
          </p:cNvPicPr>
          <p:nvPr/>
        </p:nvPicPr>
        <p:blipFill>
          <a:blip r:embed="rId7"/>
          <a:stretch>
            <a:fillRect/>
          </a:stretch>
        </p:blipFill>
        <p:spPr>
          <a:xfrm>
            <a:off x="2779550" y="5422356"/>
            <a:ext cx="919779" cy="919779"/>
          </a:xfrm>
          <a:prstGeom prst="rect">
            <a:avLst/>
          </a:prstGeom>
        </p:spPr>
      </p:pic>
      <p:sp>
        <p:nvSpPr>
          <p:cNvPr id="21" name="TextBox 20">
            <a:extLst>
              <a:ext uri="{FF2B5EF4-FFF2-40B4-BE49-F238E27FC236}">
                <a16:creationId xmlns:a16="http://schemas.microsoft.com/office/drawing/2014/main" id="{568A98A8-5186-1E1D-A241-5F393F38D806}"/>
              </a:ext>
            </a:extLst>
          </p:cNvPr>
          <p:cNvSpPr txBox="1"/>
          <p:nvPr/>
        </p:nvSpPr>
        <p:spPr>
          <a:xfrm>
            <a:off x="569665" y="2407658"/>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Princeton</a:t>
            </a:r>
          </a:p>
        </p:txBody>
      </p:sp>
      <p:sp>
        <p:nvSpPr>
          <p:cNvPr id="22" name="TextBox 21">
            <a:extLst>
              <a:ext uri="{FF2B5EF4-FFF2-40B4-BE49-F238E27FC236}">
                <a16:creationId xmlns:a16="http://schemas.microsoft.com/office/drawing/2014/main" id="{AC775AA8-3E7E-9024-CDED-7BA9619EE9F6}"/>
              </a:ext>
            </a:extLst>
          </p:cNvPr>
          <p:cNvSpPr txBox="1"/>
          <p:nvPr/>
        </p:nvSpPr>
        <p:spPr>
          <a:xfrm>
            <a:off x="4988358" y="2713657"/>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JFK</a:t>
            </a:r>
          </a:p>
        </p:txBody>
      </p:sp>
      <p:sp>
        <p:nvSpPr>
          <p:cNvPr id="23" name="TextBox 22">
            <a:extLst>
              <a:ext uri="{FF2B5EF4-FFF2-40B4-BE49-F238E27FC236}">
                <a16:creationId xmlns:a16="http://schemas.microsoft.com/office/drawing/2014/main" id="{E11A3428-283A-BDA3-DA6D-ED346DC93A3E}"/>
              </a:ext>
            </a:extLst>
          </p:cNvPr>
          <p:cNvSpPr txBox="1"/>
          <p:nvPr/>
        </p:nvSpPr>
        <p:spPr>
          <a:xfrm>
            <a:off x="833318" y="6266343"/>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Geneva</a:t>
            </a:r>
          </a:p>
        </p:txBody>
      </p:sp>
      <p:sp>
        <p:nvSpPr>
          <p:cNvPr id="24" name="TextBox 23">
            <a:extLst>
              <a:ext uri="{FF2B5EF4-FFF2-40B4-BE49-F238E27FC236}">
                <a16:creationId xmlns:a16="http://schemas.microsoft.com/office/drawing/2014/main" id="{109F5271-71F6-B382-67F3-F23B3D05D618}"/>
              </a:ext>
            </a:extLst>
          </p:cNvPr>
          <p:cNvSpPr txBox="1"/>
          <p:nvPr/>
        </p:nvSpPr>
        <p:spPr>
          <a:xfrm>
            <a:off x="4725782" y="6280676"/>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Lausanne</a:t>
            </a:r>
          </a:p>
        </p:txBody>
      </p:sp>
      <p:pic>
        <p:nvPicPr>
          <p:cNvPr id="31" name="Picture 30" descr="Shape&#10;&#10;Description automatically generated with low confidence">
            <a:extLst>
              <a:ext uri="{FF2B5EF4-FFF2-40B4-BE49-F238E27FC236}">
                <a16:creationId xmlns:a16="http://schemas.microsoft.com/office/drawing/2014/main" id="{DBAE814F-348F-ED67-AEE5-46AB8100252D}"/>
              </a:ext>
            </a:extLst>
          </p:cNvPr>
          <p:cNvPicPr>
            <a:picLocks noChangeAspect="1"/>
          </p:cNvPicPr>
          <p:nvPr/>
        </p:nvPicPr>
        <p:blipFill>
          <a:blip r:embed="rId8"/>
          <a:stretch>
            <a:fillRect/>
          </a:stretch>
        </p:blipFill>
        <p:spPr>
          <a:xfrm>
            <a:off x="1255361" y="1817242"/>
            <a:ext cx="667867" cy="667867"/>
          </a:xfrm>
          <a:prstGeom prst="rect">
            <a:avLst/>
          </a:prstGeom>
        </p:spPr>
      </p:pic>
      <p:sp>
        <p:nvSpPr>
          <p:cNvPr id="34" name="Slide Number Placeholder 33">
            <a:extLst>
              <a:ext uri="{FF2B5EF4-FFF2-40B4-BE49-F238E27FC236}">
                <a16:creationId xmlns:a16="http://schemas.microsoft.com/office/drawing/2014/main" id="{1C0EF820-11F1-FC3C-1BCE-B76AC366AE36}"/>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3029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 efficiency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70</a:t>
            </a:fld>
            <a:endParaRPr lang="en-US" dirty="0"/>
          </a:p>
        </p:txBody>
      </p:sp>
      <p:sp>
        <p:nvSpPr>
          <p:cNvPr id="25" name="Rectangle 3">
            <a:extLst>
              <a:ext uri="{FF2B5EF4-FFF2-40B4-BE49-F238E27FC236}">
                <a16:creationId xmlns:a16="http://schemas.microsoft.com/office/drawing/2014/main" id="{B3B00A17-4A32-6A4D-8D3E-3C47A2258B5D}"/>
              </a:ext>
            </a:extLst>
          </p:cNvPr>
          <p:cNvSpPr txBox="1">
            <a:spLocks noChangeArrowheads="1"/>
          </p:cNvSpPr>
          <p:nvPr/>
        </p:nvSpPr>
        <p:spPr>
          <a:xfrm>
            <a:off x="1063487" y="1408251"/>
            <a:ext cx="1039964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P(success by given node) = P(node transmits)   </a:t>
            </a:r>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a:t>
            </a:r>
            <a:endParaRPr lang="en-US" baseline="-25000" dirty="0"/>
          </a:p>
          <a:p>
            <a:pPr>
              <a:buFont typeface="Wingdings" charset="0"/>
              <a:buNone/>
              <a:defRPr/>
            </a:pPr>
            <a:r>
              <a:rPr lang="en-US" dirty="0"/>
              <a:t>                                              P(no other node transmits in [t</a:t>
            </a:r>
            <a:r>
              <a:rPr lang="en-US" baseline="-25000" dirty="0"/>
              <a:t>0</a:t>
            </a:r>
            <a:r>
              <a:rPr lang="en-US" dirty="0"/>
              <a:t>,t</a:t>
            </a:r>
            <a:r>
              <a:rPr lang="en-US" baseline="-25000" dirty="0"/>
              <a:t>0</a:t>
            </a:r>
            <a:r>
              <a:rPr lang="en-US" dirty="0"/>
              <a:t>+1] </a:t>
            </a:r>
          </a:p>
          <a:p>
            <a:pPr>
              <a:buFont typeface="Wingdings" charset="0"/>
              <a:buNone/>
              <a:defRPr/>
            </a:pPr>
            <a:r>
              <a:rPr lang="en-US" sz="3200" dirty="0"/>
              <a:t>                                    </a:t>
            </a:r>
            <a:r>
              <a:rPr lang="en-US" sz="3200" i="1" dirty="0"/>
              <a:t>  = p </a:t>
            </a:r>
            <a:r>
              <a:rPr lang="en-US" sz="3200" i="1" baseline="16000" dirty="0"/>
              <a:t>. </a:t>
            </a:r>
            <a:r>
              <a:rPr lang="en-US" sz="3200" i="1" dirty="0"/>
              <a:t>(1-p)</a:t>
            </a:r>
            <a:r>
              <a:rPr lang="en-US" sz="3200" b="1" i="1" baseline="30000" dirty="0"/>
              <a:t>N-1</a:t>
            </a:r>
            <a:r>
              <a:rPr lang="en-US" sz="3200" i="1" baseline="16000" dirty="0"/>
              <a:t> . </a:t>
            </a:r>
            <a:r>
              <a:rPr lang="en-US" sz="3200" i="1" dirty="0"/>
              <a:t>(1-p)</a:t>
            </a:r>
            <a:r>
              <a:rPr lang="en-US" sz="3200" b="1" i="1" baseline="30000" dirty="0"/>
              <a:t>N-1  </a:t>
            </a:r>
          </a:p>
          <a:p>
            <a:pPr>
              <a:buFont typeface="Wingdings" charset="0"/>
              <a:buNone/>
              <a:defRPr/>
            </a:pPr>
            <a:r>
              <a:rPr lang="en-US" sz="3200" b="1" baseline="30000" dirty="0"/>
              <a:t>                                                    </a:t>
            </a:r>
            <a:r>
              <a:rPr lang="en-US" sz="3200" b="1" i="1" baseline="30000" dirty="0"/>
              <a:t>     </a:t>
            </a:r>
            <a:r>
              <a:rPr lang="en-US" sz="3200" i="1" dirty="0"/>
              <a:t>=</a:t>
            </a:r>
            <a:r>
              <a:rPr lang="en-US" sz="3200" b="1" i="1" dirty="0"/>
              <a:t> </a:t>
            </a:r>
            <a:r>
              <a:rPr lang="en-US" sz="3200" i="1" dirty="0"/>
              <a:t>p </a:t>
            </a:r>
            <a:r>
              <a:rPr lang="en-US" sz="3200" i="1" baseline="16000" dirty="0"/>
              <a:t>. </a:t>
            </a:r>
            <a:r>
              <a:rPr lang="en-US" sz="3200" i="1" dirty="0"/>
              <a:t>(1-p)</a:t>
            </a:r>
            <a:r>
              <a:rPr lang="en-US" sz="3200" b="1" i="1" baseline="30000" dirty="0"/>
              <a:t>2(N-1)</a:t>
            </a:r>
            <a:r>
              <a:rPr lang="en-US" sz="3600" i="1" baseline="16000" dirty="0"/>
              <a:t> </a:t>
            </a:r>
            <a:endParaRPr lang="en-US" baseline="16000" dirty="0">
              <a:latin typeface="Gill Sans MT" charset="0"/>
            </a:endParaRPr>
          </a:p>
          <a:p>
            <a:pPr>
              <a:buFont typeface="Wingdings" charset="0"/>
              <a:buNone/>
              <a:defRPr/>
            </a:pPr>
            <a:r>
              <a:rPr lang="en-US" baseline="16000" dirty="0">
                <a:latin typeface="Gill Sans MT" charset="0"/>
              </a:rPr>
              <a:t>    </a:t>
            </a:r>
            <a:r>
              <a:rPr lang="en-US" dirty="0">
                <a:latin typeface="Gill Sans MT" charset="0"/>
              </a:rPr>
              <a:t>… choosing optimum p and then letting </a:t>
            </a:r>
            <a:r>
              <a:rPr lang="en-US" i="1" dirty="0">
                <a:latin typeface="Gill Sans MT" charset="0"/>
              </a:rPr>
              <a:t>N</a:t>
            </a:r>
            <a:r>
              <a:rPr lang="en-US" dirty="0">
                <a:latin typeface="Gill Sans MT" charset="0"/>
              </a:rPr>
              <a:t> </a:t>
            </a:r>
          </a:p>
          <a:p>
            <a:pPr>
              <a:buFont typeface="Wingdings" charset="0"/>
              <a:buNone/>
              <a:defRPr/>
            </a:pPr>
            <a:r>
              <a:rPr lang="en-US" baseline="16000" dirty="0">
                <a:latin typeface="Gill Sans MT" charset="0"/>
              </a:rPr>
              <a:t>                                        </a:t>
            </a:r>
            <a:r>
              <a:rPr lang="en-US" i="1" baseline="16000" dirty="0">
                <a:latin typeface="Gill Sans MT" charset="0"/>
              </a:rPr>
              <a:t>         </a:t>
            </a:r>
            <a:r>
              <a:rPr lang="en-US" sz="2400" i="1" dirty="0">
                <a:latin typeface="Gill Sans MT" charset="0"/>
              </a:rPr>
              <a:t>= 1/(2e) = 0.18</a:t>
            </a:r>
            <a:r>
              <a:rPr lang="en-US" i="1" baseline="16000" dirty="0">
                <a:latin typeface="Gill Sans MT" charset="0"/>
              </a:rPr>
              <a:t> </a:t>
            </a:r>
            <a:r>
              <a:rPr lang="en-US" dirty="0">
                <a:latin typeface="Gill Sans MT" charset="0"/>
              </a:rPr>
              <a:t>	</a:t>
            </a:r>
            <a:endParaRPr lang="en-US" b="1" i="1" dirty="0">
              <a:latin typeface="Gill Sans MT" charset="0"/>
            </a:endParaRPr>
          </a:p>
          <a:p>
            <a:pPr>
              <a:defRPr/>
            </a:pPr>
            <a:endParaRPr lang="en-US" dirty="0">
              <a:latin typeface="Gill Sans MT" charset="0"/>
            </a:endParaRPr>
          </a:p>
        </p:txBody>
      </p:sp>
      <p:grpSp>
        <p:nvGrpSpPr>
          <p:cNvPr id="27" name="Group 10">
            <a:extLst>
              <a:ext uri="{FF2B5EF4-FFF2-40B4-BE49-F238E27FC236}">
                <a16:creationId xmlns:a16="http://schemas.microsoft.com/office/drawing/2014/main" id="{943FEA0C-5912-C84A-87CA-5AAB4CA22C65}"/>
              </a:ext>
            </a:extLst>
          </p:cNvPr>
          <p:cNvGrpSpPr>
            <a:grpSpLocks/>
          </p:cNvGrpSpPr>
          <p:nvPr/>
        </p:nvGrpSpPr>
        <p:grpSpPr bwMode="auto">
          <a:xfrm>
            <a:off x="7731653" y="4288774"/>
            <a:ext cx="736600" cy="90487"/>
            <a:chOff x="3242" y="3679"/>
            <a:chExt cx="464" cy="57"/>
          </a:xfrm>
        </p:grpSpPr>
        <p:sp>
          <p:nvSpPr>
            <p:cNvPr id="28" name="Line 7">
              <a:extLst>
                <a:ext uri="{FF2B5EF4-FFF2-40B4-BE49-F238E27FC236}">
                  <a16:creationId xmlns:a16="http://schemas.microsoft.com/office/drawing/2014/main" id="{6C346B1B-6796-7545-AFCA-0A6A5C92BA31}"/>
                </a:ext>
              </a:extLst>
            </p:cNvPr>
            <p:cNvSpPr>
              <a:spLocks noChangeShapeType="1"/>
            </p:cNvSpPr>
            <p:nvPr/>
          </p:nvSpPr>
          <p:spPr bwMode="auto">
            <a:xfrm>
              <a:off x="3242" y="3711"/>
              <a:ext cx="207"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9" name="Oval 8">
              <a:extLst>
                <a:ext uri="{FF2B5EF4-FFF2-40B4-BE49-F238E27FC236}">
                  <a16:creationId xmlns:a16="http://schemas.microsoft.com/office/drawing/2014/main" id="{AA7F64A4-3A13-AD47-A9E6-2E828EB942E8}"/>
                </a:ext>
              </a:extLst>
            </p:cNvPr>
            <p:cNvSpPr>
              <a:spLocks noChangeArrowheads="1"/>
            </p:cNvSpPr>
            <p:nvPr/>
          </p:nvSpPr>
          <p:spPr bwMode="auto">
            <a:xfrm>
              <a:off x="3494" y="3680"/>
              <a:ext cx="107" cy="56"/>
            </a:xfrm>
            <a:prstGeom prst="ellipse">
              <a:avLst/>
            </a:prstGeom>
            <a:noFill/>
            <a:ln w="1905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0" name="Oval 9">
              <a:extLst>
                <a:ext uri="{FF2B5EF4-FFF2-40B4-BE49-F238E27FC236}">
                  <a16:creationId xmlns:a16="http://schemas.microsoft.com/office/drawing/2014/main" id="{747B9007-7AA3-1A45-95BE-2E5A66335161}"/>
                </a:ext>
              </a:extLst>
            </p:cNvPr>
            <p:cNvSpPr>
              <a:spLocks noChangeArrowheads="1"/>
            </p:cNvSpPr>
            <p:nvPr/>
          </p:nvSpPr>
          <p:spPr bwMode="auto">
            <a:xfrm>
              <a:off x="3599" y="3679"/>
              <a:ext cx="107" cy="56"/>
            </a:xfrm>
            <a:prstGeom prst="ellipse">
              <a:avLst/>
            </a:prstGeom>
            <a:noFill/>
            <a:ln w="1905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sp>
        <p:nvSpPr>
          <p:cNvPr id="3" name="TextBox 2">
            <a:extLst>
              <a:ext uri="{FF2B5EF4-FFF2-40B4-BE49-F238E27FC236}">
                <a16:creationId xmlns:a16="http://schemas.microsoft.com/office/drawing/2014/main" id="{7225366D-29E8-B848-AE40-216B56C58CF6}"/>
              </a:ext>
            </a:extLst>
          </p:cNvPr>
          <p:cNvSpPr txBox="1"/>
          <p:nvPr/>
        </p:nvSpPr>
        <p:spPr>
          <a:xfrm>
            <a:off x="10230679" y="2014330"/>
            <a:ext cx="300082" cy="369332"/>
          </a:xfrm>
          <a:prstGeom prst="rect">
            <a:avLst/>
          </a:prstGeom>
          <a:noFill/>
        </p:spPr>
        <p:txBody>
          <a:bodyPr wrap="square" rtlCol="0">
            <a:spAutoFit/>
          </a:bodyPr>
          <a:lstStyle/>
          <a:p>
            <a:r>
              <a:rPr lang="en-US" dirty="0"/>
              <a:t>*</a:t>
            </a:r>
          </a:p>
        </p:txBody>
      </p:sp>
      <p:sp>
        <p:nvSpPr>
          <p:cNvPr id="33" name="TextBox 32">
            <a:extLst>
              <a:ext uri="{FF2B5EF4-FFF2-40B4-BE49-F238E27FC236}">
                <a16:creationId xmlns:a16="http://schemas.microsoft.com/office/drawing/2014/main" id="{AE78D1F9-9D8D-1742-8244-7439276D19D3}"/>
              </a:ext>
            </a:extLst>
          </p:cNvPr>
          <p:cNvSpPr txBox="1"/>
          <p:nvPr/>
        </p:nvSpPr>
        <p:spPr>
          <a:xfrm>
            <a:off x="7752522" y="1523999"/>
            <a:ext cx="300082" cy="369332"/>
          </a:xfrm>
          <a:prstGeom prst="rect">
            <a:avLst/>
          </a:prstGeom>
          <a:noFill/>
        </p:spPr>
        <p:txBody>
          <a:bodyPr wrap="square" rtlCol="0">
            <a:spAutoFit/>
          </a:bodyPr>
          <a:lstStyle/>
          <a:p>
            <a:r>
              <a:rPr lang="en-US" dirty="0"/>
              <a:t>*</a:t>
            </a:r>
          </a:p>
        </p:txBody>
      </p:sp>
      <p:sp>
        <p:nvSpPr>
          <p:cNvPr id="5" name="Rectangle 4">
            <a:extLst>
              <a:ext uri="{FF2B5EF4-FFF2-40B4-BE49-F238E27FC236}">
                <a16:creationId xmlns:a16="http://schemas.microsoft.com/office/drawing/2014/main" id="{C9050F12-4183-1D4F-9711-50294857CF17}"/>
              </a:ext>
            </a:extLst>
          </p:cNvPr>
          <p:cNvSpPr/>
          <p:nvPr/>
        </p:nvSpPr>
        <p:spPr>
          <a:xfrm>
            <a:off x="1326733" y="5421004"/>
            <a:ext cx="4731167" cy="523220"/>
          </a:xfrm>
          <a:prstGeom prst="rect">
            <a:avLst/>
          </a:prstGeom>
        </p:spPr>
        <p:txBody>
          <a:bodyPr wrap="none">
            <a:spAutoFit/>
          </a:bodyPr>
          <a:lstStyle/>
          <a:p>
            <a:pPr>
              <a:defRPr/>
            </a:pPr>
            <a:r>
              <a:rPr lang="en-US" sz="2800" dirty="0">
                <a:solidFill>
                  <a:srgbClr val="CC0000"/>
                </a:solidFill>
              </a:rPr>
              <a:t>even worse than slotted Aloha!</a:t>
            </a:r>
          </a:p>
        </p:txBody>
      </p:sp>
    </p:spTree>
    <p:extLst>
      <p:ext uri="{BB962C8B-B14F-4D97-AF65-F5344CB8AC3E}">
        <p14:creationId xmlns:p14="http://schemas.microsoft.com/office/powerpoint/2010/main" val="528330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5" name="Rectangle 3">
            <a:extLst>
              <a:ext uri="{FF2B5EF4-FFF2-40B4-BE49-F238E27FC236}">
                <a16:creationId xmlns:a16="http://schemas.microsoft.com/office/drawing/2014/main" id="{B8D6383C-7665-4746-86A3-DB2B42D7440C}"/>
              </a:ext>
            </a:extLst>
          </p:cNvPr>
          <p:cNvSpPr txBox="1">
            <a:spLocks noChangeArrowheads="1"/>
          </p:cNvSpPr>
          <p:nvPr/>
        </p:nvSpPr>
        <p:spPr>
          <a:xfrm>
            <a:off x="893218" y="2309845"/>
            <a:ext cx="51046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assumptions</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 frames same size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divided into equal size slots (time to transmit 1 frame)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start to transmit only slot beginning </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are synchronized</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2 or more nodes transmit in slot, all nodes detect collision</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Rectangle 4">
            <a:extLst>
              <a:ext uri="{FF2B5EF4-FFF2-40B4-BE49-F238E27FC236}">
                <a16:creationId xmlns:a16="http://schemas.microsoft.com/office/drawing/2014/main" id="{BFE15C25-BB28-9543-9419-B80CD8AA3C64}"/>
              </a:ext>
            </a:extLst>
          </p:cNvPr>
          <p:cNvSpPr txBox="1">
            <a:spLocks noChangeArrowheads="1"/>
          </p:cNvSpPr>
          <p:nvPr/>
        </p:nvSpPr>
        <p:spPr>
          <a:xfrm>
            <a:off x="6440557" y="1447181"/>
            <a:ext cx="516834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operation:</a:t>
            </a:r>
          </a:p>
          <a:p>
            <a:pPr marL="45720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node obtains fresh frame, transmits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no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can send new frame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retransmits frame in each subsequent slot with probability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p</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until success</a:t>
            </a:r>
          </a:p>
        </p:txBody>
      </p:sp>
      <p:grpSp>
        <p:nvGrpSpPr>
          <p:cNvPr id="9" name="Group 8">
            <a:extLst>
              <a:ext uri="{FF2B5EF4-FFF2-40B4-BE49-F238E27FC236}">
                <a16:creationId xmlns:a16="http://schemas.microsoft.com/office/drawing/2014/main" id="{7E15E43E-EE56-8544-9198-B2CDA59DD294}"/>
              </a:ext>
            </a:extLst>
          </p:cNvPr>
          <p:cNvGrpSpPr/>
          <p:nvPr/>
        </p:nvGrpSpPr>
        <p:grpSpPr>
          <a:xfrm>
            <a:off x="7222435" y="4651513"/>
            <a:ext cx="3379304" cy="1707369"/>
            <a:chOff x="7222435" y="4651513"/>
            <a:chExt cx="3379304" cy="1707369"/>
          </a:xfrm>
        </p:grpSpPr>
        <p:sp>
          <p:nvSpPr>
            <p:cNvPr id="3" name="TextBox 2">
              <a:extLst>
                <a:ext uri="{FF2B5EF4-FFF2-40B4-BE49-F238E27FC236}">
                  <a16:creationId xmlns:a16="http://schemas.microsoft.com/office/drawing/2014/main" id="{3B4B840C-7E28-C04D-8CE9-682705AEE59B}"/>
                </a:ext>
              </a:extLst>
            </p:cNvPr>
            <p:cNvSpPr txBox="1"/>
            <p:nvPr/>
          </p:nvSpPr>
          <p:spPr>
            <a:xfrm>
              <a:off x="7222435" y="5897217"/>
              <a:ext cx="294266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randomization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 name="Oval 3">
              <a:extLst>
                <a:ext uri="{FF2B5EF4-FFF2-40B4-BE49-F238E27FC236}">
                  <a16:creationId xmlns:a16="http://schemas.microsoft.com/office/drawing/2014/main" id="{3078318A-B74F-CF47-A0AD-52CC631467FC}"/>
                </a:ext>
              </a:extLst>
            </p:cNvPr>
            <p:cNvSpPr/>
            <p:nvPr/>
          </p:nvSpPr>
          <p:spPr>
            <a:xfrm>
              <a:off x="10058399" y="4651513"/>
              <a:ext cx="543340" cy="543340"/>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 name="Straight Connector 7">
              <a:extLst>
                <a:ext uri="{FF2B5EF4-FFF2-40B4-BE49-F238E27FC236}">
                  <a16:creationId xmlns:a16="http://schemas.microsoft.com/office/drawing/2014/main" id="{1D232C45-BB94-AB4D-BDBB-4AF8C10F718F}"/>
                </a:ext>
              </a:extLst>
            </p:cNvPr>
            <p:cNvCxnSpPr>
              <a:cxnSpLocks/>
            </p:cNvCxnSpPr>
            <p:nvPr/>
          </p:nvCxnSpPr>
          <p:spPr>
            <a:xfrm flipH="1">
              <a:off x="8468481" y="5181601"/>
              <a:ext cx="1636301" cy="702364"/>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182C19C9-3429-515D-18FE-B538826B2FCC}"/>
              </a:ext>
            </a:extLst>
          </p:cNvPr>
          <p:cNvGrpSpPr/>
          <p:nvPr/>
        </p:nvGrpSpPr>
        <p:grpSpPr>
          <a:xfrm>
            <a:off x="750225" y="1590726"/>
            <a:ext cx="5379777" cy="616012"/>
            <a:chOff x="1060780" y="6095491"/>
            <a:chExt cx="5379777" cy="616012"/>
          </a:xfrm>
        </p:grpSpPr>
        <p:sp>
          <p:nvSpPr>
            <p:cNvPr id="7" name="Line 41">
              <a:extLst>
                <a:ext uri="{FF2B5EF4-FFF2-40B4-BE49-F238E27FC236}">
                  <a16:creationId xmlns:a16="http://schemas.microsoft.com/office/drawing/2014/main" id="{0276C5F5-C151-8B64-F6A1-5AD68357E614}"/>
                </a:ext>
              </a:extLst>
            </p:cNvPr>
            <p:cNvSpPr>
              <a:spLocks noChangeShapeType="1"/>
            </p:cNvSpPr>
            <p:nvPr/>
          </p:nvSpPr>
          <p:spPr bwMode="auto">
            <a:xfrm>
              <a:off x="1230382" y="6205029"/>
              <a:ext cx="52101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0" name="Line 42">
              <a:extLst>
                <a:ext uri="{FF2B5EF4-FFF2-40B4-BE49-F238E27FC236}">
                  <a16:creationId xmlns:a16="http://schemas.microsoft.com/office/drawing/2014/main" id="{40CF0F8C-E8B1-8046-FF5B-12F7C2EBE4DF}"/>
                </a:ext>
              </a:extLst>
            </p:cNvPr>
            <p:cNvSpPr>
              <a:spLocks noChangeShapeType="1"/>
            </p:cNvSpPr>
            <p:nvPr/>
          </p:nvSpPr>
          <p:spPr bwMode="auto">
            <a:xfrm>
              <a:off x="1233557"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1" name="Line 43">
              <a:extLst>
                <a:ext uri="{FF2B5EF4-FFF2-40B4-BE49-F238E27FC236}">
                  <a16:creationId xmlns:a16="http://schemas.microsoft.com/office/drawing/2014/main" id="{8A25623F-AD5C-9E28-1A05-E10223ACFB45}"/>
                </a:ext>
              </a:extLst>
            </p:cNvPr>
            <p:cNvSpPr>
              <a:spLocks noChangeShapeType="1"/>
            </p:cNvSpPr>
            <p:nvPr/>
          </p:nvSpPr>
          <p:spPr bwMode="auto">
            <a:xfrm>
              <a:off x="1733619"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2" name="Line 44">
              <a:extLst>
                <a:ext uri="{FF2B5EF4-FFF2-40B4-BE49-F238E27FC236}">
                  <a16:creationId xmlns:a16="http://schemas.microsoft.com/office/drawing/2014/main" id="{E67433BA-1EE5-B88B-99A3-26EEEB888455}"/>
                </a:ext>
              </a:extLst>
            </p:cNvPr>
            <p:cNvSpPr>
              <a:spLocks noChangeShapeType="1"/>
            </p:cNvSpPr>
            <p:nvPr/>
          </p:nvSpPr>
          <p:spPr bwMode="auto">
            <a:xfrm>
              <a:off x="2236857" y="610184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3" name="Line 45">
              <a:extLst>
                <a:ext uri="{FF2B5EF4-FFF2-40B4-BE49-F238E27FC236}">
                  <a16:creationId xmlns:a16="http://schemas.microsoft.com/office/drawing/2014/main" id="{AEF826E8-B6A9-42F1-B7FD-68B72099D77F}"/>
                </a:ext>
              </a:extLst>
            </p:cNvPr>
            <p:cNvSpPr>
              <a:spLocks noChangeShapeType="1"/>
            </p:cNvSpPr>
            <p:nvPr/>
          </p:nvSpPr>
          <p:spPr bwMode="auto">
            <a:xfrm>
              <a:off x="2743269"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4" name="Line 46">
              <a:extLst>
                <a:ext uri="{FF2B5EF4-FFF2-40B4-BE49-F238E27FC236}">
                  <a16:creationId xmlns:a16="http://schemas.microsoft.com/office/drawing/2014/main" id="{29AFBB19-94EA-015D-272A-C30C9315C465}"/>
                </a:ext>
              </a:extLst>
            </p:cNvPr>
            <p:cNvSpPr>
              <a:spLocks noChangeShapeType="1"/>
            </p:cNvSpPr>
            <p:nvPr/>
          </p:nvSpPr>
          <p:spPr bwMode="auto">
            <a:xfrm>
              <a:off x="3248094" y="610184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5" name="Line 47">
              <a:extLst>
                <a:ext uri="{FF2B5EF4-FFF2-40B4-BE49-F238E27FC236}">
                  <a16:creationId xmlns:a16="http://schemas.microsoft.com/office/drawing/2014/main" id="{E1F94E06-E6E9-C745-8192-2694DE6A4963}"/>
                </a:ext>
              </a:extLst>
            </p:cNvPr>
            <p:cNvSpPr>
              <a:spLocks noChangeShapeType="1"/>
            </p:cNvSpPr>
            <p:nvPr/>
          </p:nvSpPr>
          <p:spPr bwMode="auto">
            <a:xfrm>
              <a:off x="3756094"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6" name="Line 48">
              <a:extLst>
                <a:ext uri="{FF2B5EF4-FFF2-40B4-BE49-F238E27FC236}">
                  <a16:creationId xmlns:a16="http://schemas.microsoft.com/office/drawing/2014/main" id="{0176187C-B557-E25A-7CEC-479F6C56FF58}"/>
                </a:ext>
              </a:extLst>
            </p:cNvPr>
            <p:cNvSpPr>
              <a:spLocks noChangeShapeType="1"/>
            </p:cNvSpPr>
            <p:nvPr/>
          </p:nvSpPr>
          <p:spPr bwMode="auto">
            <a:xfrm>
              <a:off x="4260919"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7" name="Line 49">
              <a:extLst>
                <a:ext uri="{FF2B5EF4-FFF2-40B4-BE49-F238E27FC236}">
                  <a16:creationId xmlns:a16="http://schemas.microsoft.com/office/drawing/2014/main" id="{3CE6A93B-8F27-DE7D-3863-730D93C3FC4A}"/>
                </a:ext>
              </a:extLst>
            </p:cNvPr>
            <p:cNvSpPr>
              <a:spLocks noChangeShapeType="1"/>
            </p:cNvSpPr>
            <p:nvPr/>
          </p:nvSpPr>
          <p:spPr bwMode="auto">
            <a:xfrm>
              <a:off x="4765744" y="610184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8" name="Line 50">
              <a:extLst>
                <a:ext uri="{FF2B5EF4-FFF2-40B4-BE49-F238E27FC236}">
                  <a16:creationId xmlns:a16="http://schemas.microsoft.com/office/drawing/2014/main" id="{B191F230-8FF8-0FDA-A0B9-119931581D98}"/>
                </a:ext>
              </a:extLst>
            </p:cNvPr>
            <p:cNvSpPr>
              <a:spLocks noChangeShapeType="1"/>
            </p:cNvSpPr>
            <p:nvPr/>
          </p:nvSpPr>
          <p:spPr bwMode="auto">
            <a:xfrm>
              <a:off x="5273744" y="609866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9" name="Line 51">
              <a:extLst>
                <a:ext uri="{FF2B5EF4-FFF2-40B4-BE49-F238E27FC236}">
                  <a16:creationId xmlns:a16="http://schemas.microsoft.com/office/drawing/2014/main" id="{AA514025-D0EB-9111-2BCC-BF84748CEAB3}"/>
                </a:ext>
              </a:extLst>
            </p:cNvPr>
            <p:cNvSpPr>
              <a:spLocks noChangeShapeType="1"/>
            </p:cNvSpPr>
            <p:nvPr/>
          </p:nvSpPr>
          <p:spPr bwMode="auto">
            <a:xfrm>
              <a:off x="5762694" y="609549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20" name="Text Box 54">
              <a:extLst>
                <a:ext uri="{FF2B5EF4-FFF2-40B4-BE49-F238E27FC236}">
                  <a16:creationId xmlns:a16="http://schemas.microsoft.com/office/drawing/2014/main" id="{49F028EB-7EAA-B84A-14D5-5C9E9F8A8DBF}"/>
                </a:ext>
              </a:extLst>
            </p:cNvPr>
            <p:cNvSpPr txBox="1">
              <a:spLocks noChangeArrowheads="1"/>
            </p:cNvSpPr>
            <p:nvPr/>
          </p:nvSpPr>
          <p:spPr bwMode="auto">
            <a:xfrm>
              <a:off x="1060780" y="6309765"/>
              <a:ext cx="35779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p>
          </p:txBody>
        </p:sp>
        <p:sp>
          <p:nvSpPr>
            <p:cNvPr id="21" name="Text Box 54">
              <a:extLst>
                <a:ext uri="{FF2B5EF4-FFF2-40B4-BE49-F238E27FC236}">
                  <a16:creationId xmlns:a16="http://schemas.microsoft.com/office/drawing/2014/main" id="{1C927C57-7914-9E4A-3CEE-46A3C4499634}"/>
                </a:ext>
              </a:extLst>
            </p:cNvPr>
            <p:cNvSpPr txBox="1">
              <a:spLocks noChangeArrowheads="1"/>
            </p:cNvSpPr>
            <p:nvPr/>
          </p:nvSpPr>
          <p:spPr bwMode="auto">
            <a:xfrm>
              <a:off x="1490437" y="6311393"/>
              <a:ext cx="61587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+1</a:t>
              </a:r>
            </a:p>
          </p:txBody>
        </p:sp>
      </p:grpSp>
      <p:sp>
        <p:nvSpPr>
          <p:cNvPr id="26" name="Slide Number Placeholder 25">
            <a:extLst>
              <a:ext uri="{FF2B5EF4-FFF2-40B4-BE49-F238E27FC236}">
                <a16:creationId xmlns:a16="http://schemas.microsoft.com/office/drawing/2014/main" id="{A713A912-1EA8-5CBF-7591-3B1FF37A99CD}"/>
              </a:ext>
            </a:extLst>
          </p:cNvPr>
          <p:cNvSpPr>
            <a:spLocks noGrp="1"/>
          </p:cNvSpPr>
          <p:nvPr>
            <p:ph type="sldNum" sz="quarter" idx="4"/>
          </p:nvPr>
        </p:nvSpPr>
        <p:spPr/>
        <p:txBody>
          <a:bodyPr/>
          <a:lstStyle/>
          <a:p>
            <a:r>
              <a:rPr lang="en-US" dirty="0"/>
              <a:t>Link Layer </a:t>
            </a:r>
            <a:fld id="{C4204591-24BD-A542-B9D5-F8D8A88D2FEE}" type="slidenum">
              <a:rPr lang="en-US" smtClean="0"/>
              <a:pPr/>
              <a:t>71</a:t>
            </a:fld>
            <a:endParaRPr lang="en-US" dirty="0"/>
          </a:p>
        </p:txBody>
      </p:sp>
    </p:spTree>
    <p:extLst>
      <p:ext uri="{BB962C8B-B14F-4D97-AF65-F5344CB8AC3E}">
        <p14:creationId xmlns:p14="http://schemas.microsoft.com/office/powerpoint/2010/main" val="1877818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animEffect transition="in" filter="dissolve">
                                      <p:cBhvr>
                                        <p:cTn id="17" dur="500"/>
                                        <p:tgtEl>
                                          <p:spTgt spid="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66" name="Rectangle 3">
            <a:extLst>
              <a:ext uri="{FF2B5EF4-FFF2-40B4-BE49-F238E27FC236}">
                <a16:creationId xmlns:a16="http://schemas.microsoft.com/office/drawing/2014/main" id="{72A8C484-9F3B-7140-9873-AC4A42E47CCD}"/>
              </a:ext>
            </a:extLst>
          </p:cNvPr>
          <p:cNvSpPr txBox="1">
            <a:spLocks noChangeArrowheads="1"/>
          </p:cNvSpPr>
          <p:nvPr/>
        </p:nvSpPr>
        <p:spPr bwMode="auto">
          <a:xfrm>
            <a:off x="1089991" y="3654425"/>
            <a:ext cx="4846983" cy="3203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Pros:</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active node can continuously transmit at full rate of channel</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highly decentralized: only slots in nodes need to be in sync</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simple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4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7" name="Rectangle 4">
            <a:extLst>
              <a:ext uri="{FF2B5EF4-FFF2-40B4-BE49-F238E27FC236}">
                <a16:creationId xmlns:a16="http://schemas.microsoft.com/office/drawing/2014/main" id="{2C1441D0-D6C4-E649-93D0-1ECA14AFDA11}"/>
              </a:ext>
            </a:extLst>
          </p:cNvPr>
          <p:cNvSpPr txBox="1">
            <a:spLocks noChangeArrowheads="1"/>
          </p:cNvSpPr>
          <p:nvPr/>
        </p:nvSpPr>
        <p:spPr bwMode="auto">
          <a:xfrm>
            <a:off x="6149008" y="3631167"/>
            <a:ext cx="5579166" cy="27431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Cons: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collisions, wasting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idle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nodes may be able to detect collision in less than time to transmit packet</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clock synchronization</a:t>
            </a:r>
          </a:p>
        </p:txBody>
      </p:sp>
      <p:grpSp>
        <p:nvGrpSpPr>
          <p:cNvPr id="69" name="Group 9">
            <a:extLst>
              <a:ext uri="{FF2B5EF4-FFF2-40B4-BE49-F238E27FC236}">
                <a16:creationId xmlns:a16="http://schemas.microsoft.com/office/drawing/2014/main" id="{21164FC9-FE4C-614D-972E-A00FCAE25C23}"/>
              </a:ext>
            </a:extLst>
          </p:cNvPr>
          <p:cNvGrpSpPr>
            <a:grpSpLocks/>
          </p:cNvGrpSpPr>
          <p:nvPr/>
        </p:nvGrpSpPr>
        <p:grpSpPr bwMode="auto">
          <a:xfrm>
            <a:off x="3258866" y="1417223"/>
            <a:ext cx="449263" cy="338137"/>
            <a:chOff x="1185" y="903"/>
            <a:chExt cx="283" cy="213"/>
          </a:xfrm>
        </p:grpSpPr>
        <p:sp>
          <p:nvSpPr>
            <p:cNvPr id="120" name="Rectangle 7">
              <a:extLst>
                <a:ext uri="{FF2B5EF4-FFF2-40B4-BE49-F238E27FC236}">
                  <a16:creationId xmlns:a16="http://schemas.microsoft.com/office/drawing/2014/main" id="{B6FB277F-EDE2-1049-9ABF-92D11D60607B}"/>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21" name="Text Box 8">
              <a:extLst>
                <a:ext uri="{FF2B5EF4-FFF2-40B4-BE49-F238E27FC236}">
                  <a16:creationId xmlns:a16="http://schemas.microsoft.com/office/drawing/2014/main" id="{C293767F-FCDF-8642-A612-4649CC7D059A}"/>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0" name="Group 10">
            <a:extLst>
              <a:ext uri="{FF2B5EF4-FFF2-40B4-BE49-F238E27FC236}">
                <a16:creationId xmlns:a16="http://schemas.microsoft.com/office/drawing/2014/main" id="{CD7A64E0-8DFE-1E45-8F86-C8EBCFF9F9DA}"/>
              </a:ext>
            </a:extLst>
          </p:cNvPr>
          <p:cNvGrpSpPr>
            <a:grpSpLocks/>
          </p:cNvGrpSpPr>
          <p:nvPr/>
        </p:nvGrpSpPr>
        <p:grpSpPr bwMode="auto">
          <a:xfrm>
            <a:off x="4239941" y="1420398"/>
            <a:ext cx="449263" cy="338137"/>
            <a:chOff x="1185" y="903"/>
            <a:chExt cx="283" cy="213"/>
          </a:xfrm>
        </p:grpSpPr>
        <p:sp>
          <p:nvSpPr>
            <p:cNvPr id="118" name="Rectangle 11">
              <a:extLst>
                <a:ext uri="{FF2B5EF4-FFF2-40B4-BE49-F238E27FC236}">
                  <a16:creationId xmlns:a16="http://schemas.microsoft.com/office/drawing/2014/main" id="{07CCF55F-4FAA-894C-888B-199900ED48E9}"/>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9" name="Text Box 12">
              <a:extLst>
                <a:ext uri="{FF2B5EF4-FFF2-40B4-BE49-F238E27FC236}">
                  <a16:creationId xmlns:a16="http://schemas.microsoft.com/office/drawing/2014/main" id="{6E547B66-C5F6-F343-A739-58397CBF0117}"/>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1" name="Group 13">
            <a:extLst>
              <a:ext uri="{FF2B5EF4-FFF2-40B4-BE49-F238E27FC236}">
                <a16:creationId xmlns:a16="http://schemas.microsoft.com/office/drawing/2014/main" id="{5E7B8AAA-4C6F-564D-BA83-59E54AD6FA2A}"/>
              </a:ext>
            </a:extLst>
          </p:cNvPr>
          <p:cNvGrpSpPr>
            <a:grpSpLocks/>
          </p:cNvGrpSpPr>
          <p:nvPr/>
        </p:nvGrpSpPr>
        <p:grpSpPr bwMode="auto">
          <a:xfrm>
            <a:off x="5776641" y="1421985"/>
            <a:ext cx="449263" cy="338137"/>
            <a:chOff x="1185" y="903"/>
            <a:chExt cx="283" cy="213"/>
          </a:xfrm>
        </p:grpSpPr>
        <p:sp>
          <p:nvSpPr>
            <p:cNvPr id="116" name="Rectangle 14">
              <a:extLst>
                <a:ext uri="{FF2B5EF4-FFF2-40B4-BE49-F238E27FC236}">
                  <a16:creationId xmlns:a16="http://schemas.microsoft.com/office/drawing/2014/main" id="{4646B359-A79E-F349-BF8A-9D2512A6292C}"/>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7" name="Text Box 15">
              <a:extLst>
                <a:ext uri="{FF2B5EF4-FFF2-40B4-BE49-F238E27FC236}">
                  <a16:creationId xmlns:a16="http://schemas.microsoft.com/office/drawing/2014/main" id="{6ECCB147-A652-0C45-8411-FDEFE8B769B8}"/>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2" name="Group 16">
            <a:extLst>
              <a:ext uri="{FF2B5EF4-FFF2-40B4-BE49-F238E27FC236}">
                <a16:creationId xmlns:a16="http://schemas.microsoft.com/office/drawing/2014/main" id="{034C0BC2-FAFB-954B-8184-7437ED6443FF}"/>
              </a:ext>
            </a:extLst>
          </p:cNvPr>
          <p:cNvGrpSpPr>
            <a:grpSpLocks/>
          </p:cNvGrpSpPr>
          <p:nvPr/>
        </p:nvGrpSpPr>
        <p:grpSpPr bwMode="auto">
          <a:xfrm>
            <a:off x="6792641" y="1417223"/>
            <a:ext cx="449263" cy="338137"/>
            <a:chOff x="1185" y="903"/>
            <a:chExt cx="283" cy="213"/>
          </a:xfrm>
        </p:grpSpPr>
        <p:sp>
          <p:nvSpPr>
            <p:cNvPr id="114" name="Rectangle 17">
              <a:extLst>
                <a:ext uri="{FF2B5EF4-FFF2-40B4-BE49-F238E27FC236}">
                  <a16:creationId xmlns:a16="http://schemas.microsoft.com/office/drawing/2014/main" id="{B5E231FA-D60E-3344-A54A-AE1CCAC2787E}"/>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5" name="Text Box 18">
              <a:extLst>
                <a:ext uri="{FF2B5EF4-FFF2-40B4-BE49-F238E27FC236}">
                  <a16:creationId xmlns:a16="http://schemas.microsoft.com/office/drawing/2014/main" id="{C4C08E10-907C-DD42-A551-372531B73DDF}"/>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3" name="Group 24">
            <a:extLst>
              <a:ext uri="{FF2B5EF4-FFF2-40B4-BE49-F238E27FC236}">
                <a16:creationId xmlns:a16="http://schemas.microsoft.com/office/drawing/2014/main" id="{647D2F6D-CE64-8B4B-B615-A2D4A4BABDA1}"/>
              </a:ext>
            </a:extLst>
          </p:cNvPr>
          <p:cNvGrpSpPr>
            <a:grpSpLocks/>
          </p:cNvGrpSpPr>
          <p:nvPr/>
        </p:nvGrpSpPr>
        <p:grpSpPr bwMode="auto">
          <a:xfrm>
            <a:off x="3260453" y="1934748"/>
            <a:ext cx="449263" cy="338137"/>
            <a:chOff x="4584" y="1229"/>
            <a:chExt cx="283" cy="213"/>
          </a:xfrm>
        </p:grpSpPr>
        <p:sp>
          <p:nvSpPr>
            <p:cNvPr id="112" name="Rectangle 20">
              <a:extLst>
                <a:ext uri="{FF2B5EF4-FFF2-40B4-BE49-F238E27FC236}">
                  <a16:creationId xmlns:a16="http://schemas.microsoft.com/office/drawing/2014/main" id="{40A791FB-0B4E-E54D-A7B1-9F64A6BAE3D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Text Box 21">
              <a:extLst>
                <a:ext uri="{FF2B5EF4-FFF2-40B4-BE49-F238E27FC236}">
                  <a16:creationId xmlns:a16="http://schemas.microsoft.com/office/drawing/2014/main" id="{B1F1A4C1-13C1-264C-B2A5-E57D85AD56EF}"/>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4" name="Group 31">
            <a:extLst>
              <a:ext uri="{FF2B5EF4-FFF2-40B4-BE49-F238E27FC236}">
                <a16:creationId xmlns:a16="http://schemas.microsoft.com/office/drawing/2014/main" id="{A513746B-2BA9-7842-A3F9-4C806D4C430D}"/>
              </a:ext>
            </a:extLst>
          </p:cNvPr>
          <p:cNvGrpSpPr>
            <a:grpSpLocks/>
          </p:cNvGrpSpPr>
          <p:nvPr/>
        </p:nvGrpSpPr>
        <p:grpSpPr bwMode="auto">
          <a:xfrm>
            <a:off x="3262041" y="2444335"/>
            <a:ext cx="449263" cy="338137"/>
            <a:chOff x="4827" y="1591"/>
            <a:chExt cx="283" cy="213"/>
          </a:xfrm>
        </p:grpSpPr>
        <p:sp>
          <p:nvSpPr>
            <p:cNvPr id="110" name="Rectangle 22">
              <a:extLst>
                <a:ext uri="{FF2B5EF4-FFF2-40B4-BE49-F238E27FC236}">
                  <a16:creationId xmlns:a16="http://schemas.microsoft.com/office/drawing/2014/main" id="{D2113151-CB73-5B4D-B726-093BB119A4B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Text Box 23">
              <a:extLst>
                <a:ext uri="{FF2B5EF4-FFF2-40B4-BE49-F238E27FC236}">
                  <a16:creationId xmlns:a16="http://schemas.microsoft.com/office/drawing/2014/main" id="{F159D2A5-6D5C-0349-BF63-4ECC249F372F}"/>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5" name="Group 25">
            <a:extLst>
              <a:ext uri="{FF2B5EF4-FFF2-40B4-BE49-F238E27FC236}">
                <a16:creationId xmlns:a16="http://schemas.microsoft.com/office/drawing/2014/main" id="{94B00C29-0193-D349-BFB1-CF44B881490C}"/>
              </a:ext>
            </a:extLst>
          </p:cNvPr>
          <p:cNvGrpSpPr>
            <a:grpSpLocks/>
          </p:cNvGrpSpPr>
          <p:nvPr/>
        </p:nvGrpSpPr>
        <p:grpSpPr bwMode="auto">
          <a:xfrm>
            <a:off x="4249466" y="1936335"/>
            <a:ext cx="449263" cy="338137"/>
            <a:chOff x="4584" y="1229"/>
            <a:chExt cx="283" cy="213"/>
          </a:xfrm>
        </p:grpSpPr>
        <p:sp>
          <p:nvSpPr>
            <p:cNvPr id="108" name="Rectangle 26">
              <a:extLst>
                <a:ext uri="{FF2B5EF4-FFF2-40B4-BE49-F238E27FC236}">
                  <a16:creationId xmlns:a16="http://schemas.microsoft.com/office/drawing/2014/main" id="{8A1DD3D1-8785-3040-A4F2-5147DB8857B0}"/>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9" name="Text Box 27">
              <a:extLst>
                <a:ext uri="{FF2B5EF4-FFF2-40B4-BE49-F238E27FC236}">
                  <a16:creationId xmlns:a16="http://schemas.microsoft.com/office/drawing/2014/main" id="{09BBF762-4792-7643-BA15-B59BC2E2DC28}"/>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6" name="Group 28">
            <a:extLst>
              <a:ext uri="{FF2B5EF4-FFF2-40B4-BE49-F238E27FC236}">
                <a16:creationId xmlns:a16="http://schemas.microsoft.com/office/drawing/2014/main" id="{E38A06E9-F095-D04D-91F9-81DAFE4FE972}"/>
              </a:ext>
            </a:extLst>
          </p:cNvPr>
          <p:cNvGrpSpPr>
            <a:grpSpLocks/>
          </p:cNvGrpSpPr>
          <p:nvPr/>
        </p:nvGrpSpPr>
        <p:grpSpPr bwMode="auto">
          <a:xfrm>
            <a:off x="4766991" y="1937923"/>
            <a:ext cx="449263" cy="338137"/>
            <a:chOff x="4584" y="1229"/>
            <a:chExt cx="283" cy="213"/>
          </a:xfrm>
        </p:grpSpPr>
        <p:sp>
          <p:nvSpPr>
            <p:cNvPr id="106" name="Rectangle 29">
              <a:extLst>
                <a:ext uri="{FF2B5EF4-FFF2-40B4-BE49-F238E27FC236}">
                  <a16:creationId xmlns:a16="http://schemas.microsoft.com/office/drawing/2014/main" id="{0987B743-D2A1-9D4F-A662-FFB579A9195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7" name="Text Box 30">
              <a:extLst>
                <a:ext uri="{FF2B5EF4-FFF2-40B4-BE49-F238E27FC236}">
                  <a16:creationId xmlns:a16="http://schemas.microsoft.com/office/drawing/2014/main" id="{89D7FAA9-9F94-0C4F-B4C3-025342E3FD4A}"/>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7" name="Group 32">
            <a:extLst>
              <a:ext uri="{FF2B5EF4-FFF2-40B4-BE49-F238E27FC236}">
                <a16:creationId xmlns:a16="http://schemas.microsoft.com/office/drawing/2014/main" id="{DEC4F61B-7F47-6D40-A1E6-9647D3850BE9}"/>
              </a:ext>
            </a:extLst>
          </p:cNvPr>
          <p:cNvGrpSpPr>
            <a:grpSpLocks/>
          </p:cNvGrpSpPr>
          <p:nvPr/>
        </p:nvGrpSpPr>
        <p:grpSpPr bwMode="auto">
          <a:xfrm>
            <a:off x="5778228" y="2445922"/>
            <a:ext cx="449263" cy="338137"/>
            <a:chOff x="4827" y="1591"/>
            <a:chExt cx="283" cy="213"/>
          </a:xfrm>
        </p:grpSpPr>
        <p:sp>
          <p:nvSpPr>
            <p:cNvPr id="104" name="Rectangle 33">
              <a:extLst>
                <a:ext uri="{FF2B5EF4-FFF2-40B4-BE49-F238E27FC236}">
                  <a16:creationId xmlns:a16="http://schemas.microsoft.com/office/drawing/2014/main" id="{78D56CA1-57DA-D349-81DF-1FE3F45AA458}"/>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34">
              <a:extLst>
                <a:ext uri="{FF2B5EF4-FFF2-40B4-BE49-F238E27FC236}">
                  <a16:creationId xmlns:a16="http://schemas.microsoft.com/office/drawing/2014/main" id="{90B9F9DD-82FB-9540-93E1-DE1323F00CFB}"/>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8" name="Group 35">
            <a:extLst>
              <a:ext uri="{FF2B5EF4-FFF2-40B4-BE49-F238E27FC236}">
                <a16:creationId xmlns:a16="http://schemas.microsoft.com/office/drawing/2014/main" id="{9515035B-221C-F640-AD70-3EDAE35D9A46}"/>
              </a:ext>
            </a:extLst>
          </p:cNvPr>
          <p:cNvGrpSpPr>
            <a:grpSpLocks/>
          </p:cNvGrpSpPr>
          <p:nvPr/>
        </p:nvGrpSpPr>
        <p:grpSpPr bwMode="auto">
          <a:xfrm>
            <a:off x="7289528" y="2447510"/>
            <a:ext cx="449263" cy="338137"/>
            <a:chOff x="4827" y="1591"/>
            <a:chExt cx="283" cy="213"/>
          </a:xfrm>
        </p:grpSpPr>
        <p:sp>
          <p:nvSpPr>
            <p:cNvPr id="102" name="Rectangle 36">
              <a:extLst>
                <a:ext uri="{FF2B5EF4-FFF2-40B4-BE49-F238E27FC236}">
                  <a16:creationId xmlns:a16="http://schemas.microsoft.com/office/drawing/2014/main" id="{011AA78D-6081-1E4C-B13C-ABA03976C8D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Text Box 37">
              <a:extLst>
                <a:ext uri="{FF2B5EF4-FFF2-40B4-BE49-F238E27FC236}">
                  <a16:creationId xmlns:a16="http://schemas.microsoft.com/office/drawing/2014/main" id="{E9D6FFEE-F33E-FF42-9FA7-54026C2FB7A3}"/>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sp>
        <p:nvSpPr>
          <p:cNvPr id="79" name="Text Box 38">
            <a:extLst>
              <a:ext uri="{FF2B5EF4-FFF2-40B4-BE49-F238E27FC236}">
                <a16:creationId xmlns:a16="http://schemas.microsoft.com/office/drawing/2014/main" id="{BC3667BC-568F-5D45-AA96-AD633C981E1C}"/>
              </a:ext>
            </a:extLst>
          </p:cNvPr>
          <p:cNvSpPr txBox="1">
            <a:spLocks noChangeArrowheads="1"/>
          </p:cNvSpPr>
          <p:nvPr/>
        </p:nvSpPr>
        <p:spPr bwMode="auto">
          <a:xfrm>
            <a:off x="2411141" y="1452148"/>
            <a:ext cx="762000" cy="3381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1</a:t>
            </a:r>
          </a:p>
        </p:txBody>
      </p:sp>
      <p:sp>
        <p:nvSpPr>
          <p:cNvPr id="80" name="Text Box 39">
            <a:extLst>
              <a:ext uri="{FF2B5EF4-FFF2-40B4-BE49-F238E27FC236}">
                <a16:creationId xmlns:a16="http://schemas.microsoft.com/office/drawing/2014/main" id="{54EFAF25-FCFE-594D-BB9A-4C06F0108FB9}"/>
              </a:ext>
            </a:extLst>
          </p:cNvPr>
          <p:cNvSpPr txBox="1">
            <a:spLocks noChangeArrowheads="1"/>
          </p:cNvSpPr>
          <p:nvPr/>
        </p:nvSpPr>
        <p:spPr bwMode="auto">
          <a:xfrm>
            <a:off x="2393678" y="1966498"/>
            <a:ext cx="762000" cy="3381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2</a:t>
            </a:r>
          </a:p>
        </p:txBody>
      </p:sp>
      <p:sp>
        <p:nvSpPr>
          <p:cNvPr id="81" name="Text Box 40">
            <a:extLst>
              <a:ext uri="{FF2B5EF4-FFF2-40B4-BE49-F238E27FC236}">
                <a16:creationId xmlns:a16="http://schemas.microsoft.com/office/drawing/2014/main" id="{047D14B7-CD88-0D4A-AD77-5823FBA991D4}"/>
              </a:ext>
            </a:extLst>
          </p:cNvPr>
          <p:cNvSpPr txBox="1">
            <a:spLocks noChangeArrowheads="1"/>
          </p:cNvSpPr>
          <p:nvPr/>
        </p:nvSpPr>
        <p:spPr bwMode="auto">
          <a:xfrm>
            <a:off x="2439716" y="2469735"/>
            <a:ext cx="762000" cy="3381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3</a:t>
            </a:r>
          </a:p>
        </p:txBody>
      </p:sp>
      <p:sp>
        <p:nvSpPr>
          <p:cNvPr id="82" name="Line 41">
            <a:extLst>
              <a:ext uri="{FF2B5EF4-FFF2-40B4-BE49-F238E27FC236}">
                <a16:creationId xmlns:a16="http://schemas.microsoft.com/office/drawing/2014/main" id="{EF48CFD5-90F6-EF43-A053-5A2BD2F09AEF}"/>
              </a:ext>
            </a:extLst>
          </p:cNvPr>
          <p:cNvSpPr>
            <a:spLocks noChangeShapeType="1"/>
          </p:cNvSpPr>
          <p:nvPr/>
        </p:nvSpPr>
        <p:spPr bwMode="auto">
          <a:xfrm>
            <a:off x="3236641" y="2977735"/>
            <a:ext cx="52101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3" name="Line 42">
            <a:extLst>
              <a:ext uri="{FF2B5EF4-FFF2-40B4-BE49-F238E27FC236}">
                <a16:creationId xmlns:a16="http://schemas.microsoft.com/office/drawing/2014/main" id="{000967D4-6D82-3C45-A172-150191F96BEF}"/>
              </a:ext>
            </a:extLst>
          </p:cNvPr>
          <p:cNvSpPr>
            <a:spLocks noChangeShapeType="1"/>
          </p:cNvSpPr>
          <p:nvPr/>
        </p:nvSpPr>
        <p:spPr bwMode="auto">
          <a:xfrm>
            <a:off x="3239816"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4" name="Line 43">
            <a:extLst>
              <a:ext uri="{FF2B5EF4-FFF2-40B4-BE49-F238E27FC236}">
                <a16:creationId xmlns:a16="http://schemas.microsoft.com/office/drawing/2014/main" id="{F238DB4A-BE5F-9743-9947-04D5215C95E1}"/>
              </a:ext>
            </a:extLst>
          </p:cNvPr>
          <p:cNvSpPr>
            <a:spLocks noChangeShapeType="1"/>
          </p:cNvSpPr>
          <p:nvPr/>
        </p:nvSpPr>
        <p:spPr bwMode="auto">
          <a:xfrm>
            <a:off x="3739878"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5" name="Line 44">
            <a:extLst>
              <a:ext uri="{FF2B5EF4-FFF2-40B4-BE49-F238E27FC236}">
                <a16:creationId xmlns:a16="http://schemas.microsoft.com/office/drawing/2014/main" id="{C6957062-2774-324C-BCB0-B11EB113A305}"/>
              </a:ext>
            </a:extLst>
          </p:cNvPr>
          <p:cNvSpPr>
            <a:spLocks noChangeShapeType="1"/>
          </p:cNvSpPr>
          <p:nvPr/>
        </p:nvSpPr>
        <p:spPr bwMode="auto">
          <a:xfrm>
            <a:off x="4243116" y="287454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6" name="Line 45">
            <a:extLst>
              <a:ext uri="{FF2B5EF4-FFF2-40B4-BE49-F238E27FC236}">
                <a16:creationId xmlns:a16="http://schemas.microsoft.com/office/drawing/2014/main" id="{242EDB35-EDA5-084B-9AA4-62A7C146A416}"/>
              </a:ext>
            </a:extLst>
          </p:cNvPr>
          <p:cNvSpPr>
            <a:spLocks noChangeShapeType="1"/>
          </p:cNvSpPr>
          <p:nvPr/>
        </p:nvSpPr>
        <p:spPr bwMode="auto">
          <a:xfrm>
            <a:off x="4749528"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7" name="Line 46">
            <a:extLst>
              <a:ext uri="{FF2B5EF4-FFF2-40B4-BE49-F238E27FC236}">
                <a16:creationId xmlns:a16="http://schemas.microsoft.com/office/drawing/2014/main" id="{E0FAA97E-3CAE-F145-BE6E-2931C7A409F0}"/>
              </a:ext>
            </a:extLst>
          </p:cNvPr>
          <p:cNvSpPr>
            <a:spLocks noChangeShapeType="1"/>
          </p:cNvSpPr>
          <p:nvPr/>
        </p:nvSpPr>
        <p:spPr bwMode="auto">
          <a:xfrm>
            <a:off x="5254353" y="287454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8" name="Line 47">
            <a:extLst>
              <a:ext uri="{FF2B5EF4-FFF2-40B4-BE49-F238E27FC236}">
                <a16:creationId xmlns:a16="http://schemas.microsoft.com/office/drawing/2014/main" id="{9EAB79C7-5AED-CD47-BF01-F04C67454D83}"/>
              </a:ext>
            </a:extLst>
          </p:cNvPr>
          <p:cNvSpPr>
            <a:spLocks noChangeShapeType="1"/>
          </p:cNvSpPr>
          <p:nvPr/>
        </p:nvSpPr>
        <p:spPr bwMode="auto">
          <a:xfrm>
            <a:off x="5762353"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9" name="Line 48">
            <a:extLst>
              <a:ext uri="{FF2B5EF4-FFF2-40B4-BE49-F238E27FC236}">
                <a16:creationId xmlns:a16="http://schemas.microsoft.com/office/drawing/2014/main" id="{ED1E52C2-A2DF-7244-888D-8BC965C7BF91}"/>
              </a:ext>
            </a:extLst>
          </p:cNvPr>
          <p:cNvSpPr>
            <a:spLocks noChangeShapeType="1"/>
          </p:cNvSpPr>
          <p:nvPr/>
        </p:nvSpPr>
        <p:spPr bwMode="auto">
          <a:xfrm>
            <a:off x="6267178"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0" name="Line 49">
            <a:extLst>
              <a:ext uri="{FF2B5EF4-FFF2-40B4-BE49-F238E27FC236}">
                <a16:creationId xmlns:a16="http://schemas.microsoft.com/office/drawing/2014/main" id="{0337F98B-B062-E149-AA28-4B72BC8AD653}"/>
              </a:ext>
            </a:extLst>
          </p:cNvPr>
          <p:cNvSpPr>
            <a:spLocks noChangeShapeType="1"/>
          </p:cNvSpPr>
          <p:nvPr/>
        </p:nvSpPr>
        <p:spPr bwMode="auto">
          <a:xfrm>
            <a:off x="6772003" y="287454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1" name="Line 50">
            <a:extLst>
              <a:ext uri="{FF2B5EF4-FFF2-40B4-BE49-F238E27FC236}">
                <a16:creationId xmlns:a16="http://schemas.microsoft.com/office/drawing/2014/main" id="{A8A55C4A-1AC8-E64D-A11D-781712E97BA7}"/>
              </a:ext>
            </a:extLst>
          </p:cNvPr>
          <p:cNvSpPr>
            <a:spLocks noChangeShapeType="1"/>
          </p:cNvSpPr>
          <p:nvPr/>
        </p:nvSpPr>
        <p:spPr bwMode="auto">
          <a:xfrm>
            <a:off x="7280003" y="287137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2" name="Line 51">
            <a:extLst>
              <a:ext uri="{FF2B5EF4-FFF2-40B4-BE49-F238E27FC236}">
                <a16:creationId xmlns:a16="http://schemas.microsoft.com/office/drawing/2014/main" id="{68413A17-8D6D-6F4A-9006-440A683FDCD3}"/>
              </a:ext>
            </a:extLst>
          </p:cNvPr>
          <p:cNvSpPr>
            <a:spLocks noChangeShapeType="1"/>
          </p:cNvSpPr>
          <p:nvPr/>
        </p:nvSpPr>
        <p:spPr bwMode="auto">
          <a:xfrm>
            <a:off x="7768953" y="286819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3" name="Text Box 54">
            <a:extLst>
              <a:ext uri="{FF2B5EF4-FFF2-40B4-BE49-F238E27FC236}">
                <a16:creationId xmlns:a16="http://schemas.microsoft.com/office/drawing/2014/main" id="{EFB9B6C9-55C7-9543-BEDB-3C9A6C2B175D}"/>
              </a:ext>
            </a:extLst>
          </p:cNvPr>
          <p:cNvSpPr txBox="1">
            <a:spLocks noChangeArrowheads="1"/>
          </p:cNvSpPr>
          <p:nvPr/>
        </p:nvSpPr>
        <p:spPr bwMode="auto">
          <a:xfrm>
            <a:off x="3301728" y="2992022"/>
            <a:ext cx="320675"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4" name="Text Box 55">
            <a:extLst>
              <a:ext uri="{FF2B5EF4-FFF2-40B4-BE49-F238E27FC236}">
                <a16:creationId xmlns:a16="http://schemas.microsoft.com/office/drawing/2014/main" id="{A8BF3599-17CC-C54D-A1F4-204FFCEF53B4}"/>
              </a:ext>
            </a:extLst>
          </p:cNvPr>
          <p:cNvSpPr txBox="1">
            <a:spLocks noChangeArrowheads="1"/>
          </p:cNvSpPr>
          <p:nvPr/>
        </p:nvSpPr>
        <p:spPr bwMode="auto">
          <a:xfrm>
            <a:off x="4320903" y="2992022"/>
            <a:ext cx="320675"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5" name="Text Box 56">
            <a:extLst>
              <a:ext uri="{FF2B5EF4-FFF2-40B4-BE49-F238E27FC236}">
                <a16:creationId xmlns:a16="http://schemas.microsoft.com/office/drawing/2014/main" id="{016A40F4-F886-714E-966E-BFDE0F62F876}"/>
              </a:ext>
            </a:extLst>
          </p:cNvPr>
          <p:cNvSpPr txBox="1">
            <a:spLocks noChangeArrowheads="1"/>
          </p:cNvSpPr>
          <p:nvPr/>
        </p:nvSpPr>
        <p:spPr bwMode="auto">
          <a:xfrm>
            <a:off x="5835378" y="2992022"/>
            <a:ext cx="320675"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6" name="Text Box 58">
            <a:extLst>
              <a:ext uri="{FF2B5EF4-FFF2-40B4-BE49-F238E27FC236}">
                <a16:creationId xmlns:a16="http://schemas.microsoft.com/office/drawing/2014/main" id="{807DF3EC-AAB1-B04A-A023-C5893F6D2704}"/>
              </a:ext>
            </a:extLst>
          </p:cNvPr>
          <p:cNvSpPr txBox="1">
            <a:spLocks noChangeArrowheads="1"/>
          </p:cNvSpPr>
          <p:nvPr/>
        </p:nvSpPr>
        <p:spPr bwMode="auto">
          <a:xfrm>
            <a:off x="4835253" y="2992022"/>
            <a:ext cx="3063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7" name="Text Box 59">
            <a:extLst>
              <a:ext uri="{FF2B5EF4-FFF2-40B4-BE49-F238E27FC236}">
                <a16:creationId xmlns:a16="http://schemas.microsoft.com/office/drawing/2014/main" id="{17BF9D31-70E0-5A45-BE2F-E528E8116837}"/>
              </a:ext>
            </a:extLst>
          </p:cNvPr>
          <p:cNvSpPr txBox="1">
            <a:spLocks noChangeArrowheads="1"/>
          </p:cNvSpPr>
          <p:nvPr/>
        </p:nvSpPr>
        <p:spPr bwMode="auto">
          <a:xfrm>
            <a:off x="6835503" y="2992022"/>
            <a:ext cx="3063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8" name="Text Box 60">
            <a:extLst>
              <a:ext uri="{FF2B5EF4-FFF2-40B4-BE49-F238E27FC236}">
                <a16:creationId xmlns:a16="http://schemas.microsoft.com/office/drawing/2014/main" id="{FE3B7D2B-E773-5048-9CD2-02409182FB9F}"/>
              </a:ext>
            </a:extLst>
          </p:cNvPr>
          <p:cNvSpPr txBox="1">
            <a:spLocks noChangeArrowheads="1"/>
          </p:cNvSpPr>
          <p:nvPr/>
        </p:nvSpPr>
        <p:spPr bwMode="auto">
          <a:xfrm>
            <a:off x="7321278" y="2992022"/>
            <a:ext cx="3063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9" name="Text Box 61">
            <a:extLst>
              <a:ext uri="{FF2B5EF4-FFF2-40B4-BE49-F238E27FC236}">
                <a16:creationId xmlns:a16="http://schemas.microsoft.com/office/drawing/2014/main" id="{67899F9D-5059-EB46-BE3E-E0710E91B7E7}"/>
              </a:ext>
            </a:extLst>
          </p:cNvPr>
          <p:cNvSpPr txBox="1">
            <a:spLocks noChangeArrowheads="1"/>
          </p:cNvSpPr>
          <p:nvPr/>
        </p:nvSpPr>
        <p:spPr bwMode="auto">
          <a:xfrm>
            <a:off x="3824016" y="2988847"/>
            <a:ext cx="309563"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0" name="Text Box 62">
            <a:extLst>
              <a:ext uri="{FF2B5EF4-FFF2-40B4-BE49-F238E27FC236}">
                <a16:creationId xmlns:a16="http://schemas.microsoft.com/office/drawing/2014/main" id="{0537C8B8-45B8-534A-B936-B66DF9D0E5CB}"/>
              </a:ext>
            </a:extLst>
          </p:cNvPr>
          <p:cNvSpPr txBox="1">
            <a:spLocks noChangeArrowheads="1"/>
          </p:cNvSpPr>
          <p:nvPr/>
        </p:nvSpPr>
        <p:spPr bwMode="auto">
          <a:xfrm>
            <a:off x="5340078" y="2988847"/>
            <a:ext cx="309563"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1" name="Text Box 63">
            <a:extLst>
              <a:ext uri="{FF2B5EF4-FFF2-40B4-BE49-F238E27FC236}">
                <a16:creationId xmlns:a16="http://schemas.microsoft.com/office/drawing/2014/main" id="{A95F6825-15C2-894C-A225-C35D931A8267}"/>
              </a:ext>
            </a:extLst>
          </p:cNvPr>
          <p:cNvSpPr txBox="1">
            <a:spLocks noChangeArrowheads="1"/>
          </p:cNvSpPr>
          <p:nvPr/>
        </p:nvSpPr>
        <p:spPr bwMode="auto">
          <a:xfrm>
            <a:off x="6340203" y="2988847"/>
            <a:ext cx="309563"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7" name="TextBox 6">
            <a:extLst>
              <a:ext uri="{FF2B5EF4-FFF2-40B4-BE49-F238E27FC236}">
                <a16:creationId xmlns:a16="http://schemas.microsoft.com/office/drawing/2014/main" id="{6F11076B-DA1C-6740-8643-B478EA3CF6E2}"/>
              </a:ext>
            </a:extLst>
          </p:cNvPr>
          <p:cNvSpPr txBox="1"/>
          <p:nvPr/>
        </p:nvSpPr>
        <p:spPr>
          <a:xfrm>
            <a:off x="8693431" y="1736034"/>
            <a:ext cx="1514197" cy="12003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collision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success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empty</a:t>
            </a:r>
          </a:p>
        </p:txBody>
      </p:sp>
      <p:sp>
        <p:nvSpPr>
          <p:cNvPr id="6" name="Slide Number Placeholder 5">
            <a:extLst>
              <a:ext uri="{FF2B5EF4-FFF2-40B4-BE49-F238E27FC236}">
                <a16:creationId xmlns:a16="http://schemas.microsoft.com/office/drawing/2014/main" id="{6BC786F0-43E2-384B-F097-CFEFD62A00DE}"/>
              </a:ext>
            </a:extLst>
          </p:cNvPr>
          <p:cNvSpPr>
            <a:spLocks noGrp="1"/>
          </p:cNvSpPr>
          <p:nvPr>
            <p:ph type="sldNum" sz="quarter" idx="4"/>
          </p:nvPr>
        </p:nvSpPr>
        <p:spPr/>
        <p:txBody>
          <a:bodyPr/>
          <a:lstStyle/>
          <a:p>
            <a:r>
              <a:rPr lang="en-US" dirty="0"/>
              <a:t>Link Layer </a:t>
            </a:r>
            <a:fld id="{C4204591-24BD-A542-B9D5-F8D8A88D2FEE}" type="slidenum">
              <a:rPr lang="en-US" smtClean="0"/>
              <a:pPr/>
              <a:t>72</a:t>
            </a:fld>
            <a:endParaRPr lang="en-US" dirty="0"/>
          </a:p>
        </p:txBody>
      </p:sp>
    </p:spTree>
    <p:extLst>
      <p:ext uri="{BB962C8B-B14F-4D97-AF65-F5344CB8AC3E}">
        <p14:creationId xmlns:p14="http://schemas.microsoft.com/office/powerpoint/2010/main" val="3623505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dissolve">
                                      <p:cBhvr>
                                        <p:cTn id="7" dur="500"/>
                                        <p:tgtEl>
                                          <p:spTgt spid="6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dissolve">
                                      <p:cBhvr>
                                        <p:cTn id="1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2C9C52-920F-B581-40A9-EC55A3544DA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10FC23F-78AF-AA46-2A70-5FB51B2D63D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8" name="Slide Number Placeholder 7">
            <a:extLst>
              <a:ext uri="{FF2B5EF4-FFF2-40B4-BE49-F238E27FC236}">
                <a16:creationId xmlns:a16="http://schemas.microsoft.com/office/drawing/2014/main" id="{5519110F-F504-2E4E-942A-EF75A7B0F9C8}"/>
              </a:ext>
            </a:extLst>
          </p:cNvPr>
          <p:cNvSpPr>
            <a:spLocks noGrp="1"/>
          </p:cNvSpPr>
          <p:nvPr>
            <p:ph type="sldNum" sz="quarter" idx="4"/>
          </p:nvPr>
        </p:nvSpPr>
        <p:spPr/>
        <p:txBody>
          <a:bodyPr/>
          <a:lstStyle/>
          <a:p>
            <a:r>
              <a:rPr lang="en-US" dirty="0"/>
              <a:t>Link Layer </a:t>
            </a:r>
            <a:fld id="{C4204591-24BD-A542-B9D5-F8D8A88D2FEE}" type="slidenum">
              <a:rPr lang="en-US" smtClean="0"/>
              <a:pPr/>
              <a:t>73</a:t>
            </a:fld>
            <a:endParaRPr lang="en-US" dirty="0"/>
          </a:p>
        </p:txBody>
      </p:sp>
      <p:sp>
        <p:nvSpPr>
          <p:cNvPr id="88089" name="Text Box 63">
            <a:extLst>
              <a:ext uri="{FF2B5EF4-FFF2-40B4-BE49-F238E27FC236}">
                <a16:creationId xmlns:a16="http://schemas.microsoft.com/office/drawing/2014/main" id="{649BF7BA-43AA-E1EB-5761-F7454659645B}"/>
              </a:ext>
            </a:extLst>
          </p:cNvPr>
          <p:cNvSpPr txBox="1">
            <a:spLocks noChangeArrowheads="1"/>
          </p:cNvSpPr>
          <p:nvPr/>
        </p:nvSpPr>
        <p:spPr bwMode="auto">
          <a:xfrm>
            <a:off x="874055" y="1347065"/>
            <a:ext cx="2523448"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en-US" altLang="de-DE" sz="2200" dirty="0">
                <a:solidFill>
                  <a:srgbClr val="000000"/>
                </a:solidFill>
                <a:latin typeface="Comic Sans MS" panose="030F0702030302020204" pitchFamily="66" charset="0"/>
              </a:rPr>
              <a:t>m = #collisions</a:t>
            </a:r>
          </a:p>
          <a:p>
            <a:pPr>
              <a:lnSpc>
                <a:spcPct val="100000"/>
              </a:lnSpc>
              <a:spcBef>
                <a:spcPct val="0"/>
              </a:spcBef>
              <a:buClrTx/>
              <a:buSzTx/>
              <a:buFontTx/>
              <a:buNone/>
            </a:pPr>
            <a:r>
              <a:rPr lang="en-US" altLang="de-DE" sz="2200" dirty="0">
                <a:solidFill>
                  <a:srgbClr val="000000"/>
                </a:solidFill>
                <a:latin typeface="Comic Sans MS" panose="030F0702030302020204" pitchFamily="66" charset="0"/>
              </a:rPr>
              <a:t>t = constant time</a:t>
            </a:r>
            <a:br>
              <a:rPr lang="en-US" altLang="de-DE" sz="2200" dirty="0">
                <a:solidFill>
                  <a:srgbClr val="000000"/>
                </a:solidFill>
                <a:latin typeface="Comic Sans MS" panose="030F0702030302020204" pitchFamily="66" charset="0"/>
              </a:rPr>
            </a:br>
            <a:endParaRPr lang="en-US" altLang="de-DE" sz="2200" dirty="0">
              <a:solidFill>
                <a:srgbClr val="000000"/>
              </a:solidFill>
              <a:latin typeface="Comic Sans MS" panose="030F0702030302020204" pitchFamily="66" charset="0"/>
            </a:endParaRPr>
          </a:p>
        </p:txBody>
      </p:sp>
      <p:grpSp>
        <p:nvGrpSpPr>
          <p:cNvPr id="40" name="Group 34">
            <a:extLst>
              <a:ext uri="{FF2B5EF4-FFF2-40B4-BE49-F238E27FC236}">
                <a16:creationId xmlns:a16="http://schemas.microsoft.com/office/drawing/2014/main" id="{0F9EC130-B77C-C945-BBBD-F0F6B1BA7EF7}"/>
              </a:ext>
            </a:extLst>
          </p:cNvPr>
          <p:cNvGrpSpPr>
            <a:grpSpLocks/>
          </p:cNvGrpSpPr>
          <p:nvPr/>
        </p:nvGrpSpPr>
        <p:grpSpPr bwMode="auto">
          <a:xfrm>
            <a:off x="2460626" y="3886497"/>
            <a:ext cx="1193800" cy="1047750"/>
            <a:chOff x="4077" y="2379"/>
            <a:chExt cx="558" cy="594"/>
          </a:xfrm>
        </p:grpSpPr>
        <p:sp>
          <p:nvSpPr>
            <p:cNvPr id="41" name="Oval 35">
              <a:extLst>
                <a:ext uri="{FF2B5EF4-FFF2-40B4-BE49-F238E27FC236}">
                  <a16:creationId xmlns:a16="http://schemas.microsoft.com/office/drawing/2014/main" id="{8BD87183-E4BB-65D2-2CA0-C07681C1E462}"/>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42" name="Oval 36">
              <a:extLst>
                <a:ext uri="{FF2B5EF4-FFF2-40B4-BE49-F238E27FC236}">
                  <a16:creationId xmlns:a16="http://schemas.microsoft.com/office/drawing/2014/main" id="{944D94FF-693B-C280-4008-57BB35DE1A27}"/>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grpSp>
      <p:sp>
        <p:nvSpPr>
          <p:cNvPr id="43" name="Text Box 37">
            <a:extLst>
              <a:ext uri="{FF2B5EF4-FFF2-40B4-BE49-F238E27FC236}">
                <a16:creationId xmlns:a16="http://schemas.microsoft.com/office/drawing/2014/main" id="{9C6B5F93-7DD7-F5A3-F38B-846B5BCDB3E1}"/>
              </a:ext>
            </a:extLst>
          </p:cNvPr>
          <p:cNvSpPr txBox="1">
            <a:spLocks noChangeArrowheads="1"/>
          </p:cNvSpPr>
          <p:nvPr/>
        </p:nvSpPr>
        <p:spPr bwMode="auto">
          <a:xfrm>
            <a:off x="2489199" y="4156373"/>
            <a:ext cx="105349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de-DE" sz="1800" dirty="0">
                <a:solidFill>
                  <a:srgbClr val="000000"/>
                </a:solidFill>
                <a:latin typeface="Comic Sans MS" panose="030F0702030302020204" pitchFamily="66" charset="0"/>
              </a:rPr>
              <a:t>wait for</a:t>
            </a:r>
            <a:br>
              <a:rPr lang="de-DE" altLang="de-DE" sz="1800" dirty="0">
                <a:solidFill>
                  <a:srgbClr val="000000"/>
                </a:solidFill>
                <a:latin typeface="Comic Sans MS" panose="030F0702030302020204" pitchFamily="66" charset="0"/>
              </a:rPr>
            </a:br>
            <a:r>
              <a:rPr lang="de-DE" altLang="de-DE" sz="1800" dirty="0">
                <a:solidFill>
                  <a:srgbClr val="000000"/>
                </a:solidFill>
                <a:latin typeface="Comic Sans MS" panose="030F0702030302020204" pitchFamily="66" charset="0"/>
              </a:rPr>
              <a:t>data</a:t>
            </a:r>
            <a:endParaRPr lang="en-US" altLang="de-DE" sz="1800" dirty="0">
              <a:solidFill>
                <a:srgbClr val="000000"/>
              </a:solidFill>
              <a:latin typeface="Comic Sans MS" panose="030F0702030302020204" pitchFamily="66" charset="0"/>
            </a:endParaRPr>
          </a:p>
        </p:txBody>
      </p:sp>
      <p:grpSp>
        <p:nvGrpSpPr>
          <p:cNvPr id="44" name="Group 38">
            <a:extLst>
              <a:ext uri="{FF2B5EF4-FFF2-40B4-BE49-F238E27FC236}">
                <a16:creationId xmlns:a16="http://schemas.microsoft.com/office/drawing/2014/main" id="{FD964407-9C71-0986-18C0-C476173B912D}"/>
              </a:ext>
            </a:extLst>
          </p:cNvPr>
          <p:cNvGrpSpPr>
            <a:grpSpLocks/>
          </p:cNvGrpSpPr>
          <p:nvPr/>
        </p:nvGrpSpPr>
        <p:grpSpPr bwMode="auto">
          <a:xfrm>
            <a:off x="5497514" y="3881735"/>
            <a:ext cx="1193800" cy="1047750"/>
            <a:chOff x="4077" y="2379"/>
            <a:chExt cx="558" cy="594"/>
          </a:xfrm>
        </p:grpSpPr>
        <p:sp>
          <p:nvSpPr>
            <p:cNvPr id="45" name="Oval 39">
              <a:extLst>
                <a:ext uri="{FF2B5EF4-FFF2-40B4-BE49-F238E27FC236}">
                  <a16:creationId xmlns:a16="http://schemas.microsoft.com/office/drawing/2014/main" id="{1A39142F-9696-72F7-F30A-ADAF65AF8E0A}"/>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46" name="Oval 40">
              <a:extLst>
                <a:ext uri="{FF2B5EF4-FFF2-40B4-BE49-F238E27FC236}">
                  <a16:creationId xmlns:a16="http://schemas.microsoft.com/office/drawing/2014/main" id="{8B138B34-1FD6-65A2-C1F7-204BCDA3B3D3}"/>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grpSp>
      <p:sp>
        <p:nvSpPr>
          <p:cNvPr id="47" name="Text Box 41">
            <a:extLst>
              <a:ext uri="{FF2B5EF4-FFF2-40B4-BE49-F238E27FC236}">
                <a16:creationId xmlns:a16="http://schemas.microsoft.com/office/drawing/2014/main" id="{3BCE08DB-6088-FCE1-AE3A-4E82F025A4B7}"/>
              </a:ext>
            </a:extLst>
          </p:cNvPr>
          <p:cNvSpPr txBox="1">
            <a:spLocks noChangeArrowheads="1"/>
          </p:cNvSpPr>
          <p:nvPr/>
        </p:nvSpPr>
        <p:spPr bwMode="auto">
          <a:xfrm>
            <a:off x="5567893" y="4151611"/>
            <a:ext cx="95891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dirty="0">
                <a:solidFill>
                  <a:srgbClr val="000000"/>
                </a:solidFill>
                <a:latin typeface="Comic Sans MS" panose="030F0702030302020204" pitchFamily="66" charset="0"/>
              </a:rPr>
              <a:t>trans-</a:t>
            </a:r>
          </a:p>
          <a:p>
            <a:pPr>
              <a:lnSpc>
                <a:spcPct val="100000"/>
              </a:lnSpc>
              <a:spcBef>
                <a:spcPct val="0"/>
              </a:spcBef>
              <a:buClrTx/>
              <a:buSzTx/>
              <a:buFontTx/>
              <a:buNone/>
            </a:pPr>
            <a:r>
              <a:rPr lang="de-DE" altLang="de-DE" sz="1800" dirty="0">
                <a:solidFill>
                  <a:srgbClr val="000000"/>
                </a:solidFill>
                <a:latin typeface="Comic Sans MS" panose="030F0702030302020204" pitchFamily="66" charset="0"/>
              </a:rPr>
              <a:t>mission</a:t>
            </a:r>
            <a:endParaRPr lang="en-US" altLang="de-DE" sz="1800" dirty="0">
              <a:solidFill>
                <a:srgbClr val="000000"/>
              </a:solidFill>
              <a:latin typeface="Comic Sans MS" panose="030F0702030302020204" pitchFamily="66" charset="0"/>
            </a:endParaRPr>
          </a:p>
        </p:txBody>
      </p:sp>
      <p:sp>
        <p:nvSpPr>
          <p:cNvPr id="48" name="Freeform 42">
            <a:extLst>
              <a:ext uri="{FF2B5EF4-FFF2-40B4-BE49-F238E27FC236}">
                <a16:creationId xmlns:a16="http://schemas.microsoft.com/office/drawing/2014/main" id="{BF542385-2EDD-7006-8F4A-D0068292C61C}"/>
              </a:ext>
            </a:extLst>
          </p:cNvPr>
          <p:cNvSpPr>
            <a:spLocks/>
          </p:cNvSpPr>
          <p:nvPr/>
        </p:nvSpPr>
        <p:spPr bwMode="auto">
          <a:xfrm>
            <a:off x="3368676" y="3715048"/>
            <a:ext cx="1017588" cy="384175"/>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49" name="Freeform 43">
            <a:extLst>
              <a:ext uri="{FF2B5EF4-FFF2-40B4-BE49-F238E27FC236}">
                <a16:creationId xmlns:a16="http://schemas.microsoft.com/office/drawing/2014/main" id="{76478B45-51AE-99DE-474C-22C0575CBAAA}"/>
              </a:ext>
            </a:extLst>
          </p:cNvPr>
          <p:cNvSpPr>
            <a:spLocks/>
          </p:cNvSpPr>
          <p:nvPr/>
        </p:nvSpPr>
        <p:spPr bwMode="auto">
          <a:xfrm>
            <a:off x="3235327" y="4859636"/>
            <a:ext cx="4276725" cy="409575"/>
          </a:xfrm>
          <a:custGeom>
            <a:avLst/>
            <a:gdLst>
              <a:gd name="T0" fmla="*/ 2147483646 w 1023"/>
              <a:gd name="T1" fmla="*/ 0 h 181"/>
              <a:gd name="T2" fmla="*/ 2147483646 w 1023"/>
              <a:gd name="T3" fmla="*/ 2147483646 h 181"/>
              <a:gd name="T4" fmla="*/ 2147483646 w 1023"/>
              <a:gd name="T5" fmla="*/ 2147483646 h 181"/>
              <a:gd name="T6" fmla="*/ 2147483646 w 1023"/>
              <a:gd name="T7" fmla="*/ 2147483646 h 181"/>
              <a:gd name="T8" fmla="*/ 2147483646 w 1023"/>
              <a:gd name="T9" fmla="*/ 2147483646 h 181"/>
              <a:gd name="T10" fmla="*/ 2147483646 w 1023"/>
              <a:gd name="T11" fmla="*/ 2147483646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50" name="Line 44">
            <a:extLst>
              <a:ext uri="{FF2B5EF4-FFF2-40B4-BE49-F238E27FC236}">
                <a16:creationId xmlns:a16="http://schemas.microsoft.com/office/drawing/2014/main" id="{C38C761A-FF00-5E3E-ED39-2865C95A4D3C}"/>
              </a:ext>
            </a:extLst>
          </p:cNvPr>
          <p:cNvSpPr>
            <a:spLocks noChangeShapeType="1"/>
          </p:cNvSpPr>
          <p:nvPr/>
        </p:nvSpPr>
        <p:spPr bwMode="auto">
          <a:xfrm>
            <a:off x="2238376" y="3859511"/>
            <a:ext cx="325438" cy="327025"/>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de-DE"/>
          </a:p>
        </p:txBody>
      </p:sp>
      <p:sp>
        <p:nvSpPr>
          <p:cNvPr id="51" name="Oval 45">
            <a:extLst>
              <a:ext uri="{FF2B5EF4-FFF2-40B4-BE49-F238E27FC236}">
                <a16:creationId xmlns:a16="http://schemas.microsoft.com/office/drawing/2014/main" id="{5A902EF6-1984-BFA2-2BB5-FE584DC50096}"/>
              </a:ext>
            </a:extLst>
          </p:cNvPr>
          <p:cNvSpPr>
            <a:spLocks noChangeArrowheads="1"/>
          </p:cNvSpPr>
          <p:nvPr/>
        </p:nvSpPr>
        <p:spPr bwMode="auto">
          <a:xfrm>
            <a:off x="2141539" y="3756322"/>
            <a:ext cx="176212" cy="171450"/>
          </a:xfrm>
          <a:prstGeom prst="ellipse">
            <a:avLst/>
          </a:prstGeom>
          <a:solidFill>
            <a:srgbClr val="000000"/>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52" name="Text Box 46">
            <a:extLst>
              <a:ext uri="{FF2B5EF4-FFF2-40B4-BE49-F238E27FC236}">
                <a16:creationId xmlns:a16="http://schemas.microsoft.com/office/drawing/2014/main" id="{33F0323C-218B-0F71-F3AF-B72F600A6A72}"/>
              </a:ext>
            </a:extLst>
          </p:cNvPr>
          <p:cNvSpPr txBox="1">
            <a:spLocks noChangeArrowheads="1"/>
          </p:cNvSpPr>
          <p:nvPr/>
        </p:nvSpPr>
        <p:spPr bwMode="auto">
          <a:xfrm>
            <a:off x="1781176" y="3400722"/>
            <a:ext cx="74090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000000"/>
                </a:solidFill>
                <a:latin typeface="Comic Sans MS" panose="030F0702030302020204" pitchFamily="66" charset="0"/>
              </a:rPr>
              <a:t>/</a:t>
            </a:r>
            <a:r>
              <a:rPr lang="de-DE" altLang="de-DE" sz="1800">
                <a:solidFill>
                  <a:srgbClr val="0000CC"/>
                </a:solidFill>
                <a:latin typeface="Comic Sans MS" panose="030F0702030302020204" pitchFamily="66" charset="0"/>
              </a:rPr>
              <a:t>m=0</a:t>
            </a:r>
            <a:endParaRPr lang="en-US" altLang="de-DE" sz="1800">
              <a:solidFill>
                <a:srgbClr val="0000CC"/>
              </a:solidFill>
              <a:latin typeface="Comic Sans MS" panose="030F0702030302020204" pitchFamily="66" charset="0"/>
            </a:endParaRPr>
          </a:p>
        </p:txBody>
      </p:sp>
      <p:sp>
        <p:nvSpPr>
          <p:cNvPr id="53" name="Text Box 47">
            <a:extLst>
              <a:ext uri="{FF2B5EF4-FFF2-40B4-BE49-F238E27FC236}">
                <a16:creationId xmlns:a16="http://schemas.microsoft.com/office/drawing/2014/main" id="{CEEE4652-A727-0349-5D76-69BB875FA48C}"/>
              </a:ext>
            </a:extLst>
          </p:cNvPr>
          <p:cNvSpPr txBox="1">
            <a:spLocks noChangeArrowheads="1"/>
          </p:cNvSpPr>
          <p:nvPr/>
        </p:nvSpPr>
        <p:spPr bwMode="auto">
          <a:xfrm>
            <a:off x="4229101" y="3238797"/>
            <a:ext cx="13324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FF0000"/>
                </a:solidFill>
                <a:latin typeface="Comic Sans MS" panose="030F0702030302020204" pitchFamily="66" charset="0"/>
              </a:rPr>
              <a:t>newSlot()</a:t>
            </a:r>
            <a:r>
              <a:rPr lang="de-DE" altLang="de-DE" sz="1800">
                <a:solidFill>
                  <a:srgbClr val="000000"/>
                </a:solidFill>
                <a:latin typeface="Comic Sans MS" panose="030F0702030302020204" pitchFamily="66" charset="0"/>
              </a:rPr>
              <a:t>/</a:t>
            </a:r>
            <a:endParaRPr lang="en-US" altLang="de-DE" sz="1800">
              <a:solidFill>
                <a:srgbClr val="0000CC"/>
              </a:solidFill>
              <a:latin typeface="Comic Sans MS" panose="030F0702030302020204" pitchFamily="66" charset="0"/>
            </a:endParaRPr>
          </a:p>
        </p:txBody>
      </p:sp>
      <p:sp>
        <p:nvSpPr>
          <p:cNvPr id="54" name="Text Box 48">
            <a:extLst>
              <a:ext uri="{FF2B5EF4-FFF2-40B4-BE49-F238E27FC236}">
                <a16:creationId xmlns:a16="http://schemas.microsoft.com/office/drawing/2014/main" id="{69093E08-B85F-D3E3-48A8-7BFBA7F596CA}"/>
              </a:ext>
            </a:extLst>
          </p:cNvPr>
          <p:cNvSpPr txBox="1">
            <a:spLocks noChangeArrowheads="1"/>
          </p:cNvSpPr>
          <p:nvPr/>
        </p:nvSpPr>
        <p:spPr bwMode="auto">
          <a:xfrm>
            <a:off x="7675565" y="5346997"/>
            <a:ext cx="2331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dirty="0">
                <a:solidFill>
                  <a:srgbClr val="FF0000"/>
                </a:solidFill>
                <a:latin typeface="Comic Sans MS" panose="030F0702030302020204" pitchFamily="66" charset="0"/>
              </a:rPr>
              <a:t>random(0,...,2</a:t>
            </a:r>
            <a:r>
              <a:rPr lang="de-DE" altLang="de-DE" sz="1800" baseline="30000" dirty="0">
                <a:solidFill>
                  <a:srgbClr val="FF0000"/>
                </a:solidFill>
                <a:latin typeface="Comic Sans MS" panose="030F0702030302020204" pitchFamily="66" charset="0"/>
              </a:rPr>
              <a:t>m</a:t>
            </a:r>
            <a:r>
              <a:rPr lang="de-DE" altLang="de-DE" sz="1800" dirty="0">
                <a:solidFill>
                  <a:srgbClr val="FF0000"/>
                </a:solidFill>
                <a:latin typeface="Comic Sans MS" panose="030F0702030302020204" pitchFamily="66" charset="0"/>
              </a:rPr>
              <a:t>-1)</a:t>
            </a:r>
            <a:r>
              <a:rPr lang="de-DE" altLang="de-DE" sz="1800" dirty="0">
                <a:solidFill>
                  <a:srgbClr val="FF0000"/>
                </a:solidFill>
                <a:latin typeface="Comic Sans MS" panose="030F0702030302020204" pitchFamily="66" charset="0"/>
                <a:sym typeface="Symbol" panose="05050102010706020507" pitchFamily="18" charset="2"/>
              </a:rPr>
              <a:t>t</a:t>
            </a:r>
            <a:r>
              <a:rPr lang="de-DE" altLang="de-DE" sz="1800" dirty="0">
                <a:solidFill>
                  <a:srgbClr val="000000"/>
                </a:solidFill>
                <a:latin typeface="Comic Sans MS" panose="030F0702030302020204" pitchFamily="66" charset="0"/>
                <a:sym typeface="Symbol" panose="05050102010706020507" pitchFamily="18" charset="2"/>
              </a:rPr>
              <a:t>/</a:t>
            </a:r>
          </a:p>
        </p:txBody>
      </p:sp>
      <p:sp>
        <p:nvSpPr>
          <p:cNvPr id="55" name="Text Box 49">
            <a:extLst>
              <a:ext uri="{FF2B5EF4-FFF2-40B4-BE49-F238E27FC236}">
                <a16:creationId xmlns:a16="http://schemas.microsoft.com/office/drawing/2014/main" id="{D020ACC9-A8FA-A653-8A38-BC8FBAAE2FE3}"/>
              </a:ext>
            </a:extLst>
          </p:cNvPr>
          <p:cNvSpPr txBox="1">
            <a:spLocks noChangeArrowheads="1"/>
          </p:cNvSpPr>
          <p:nvPr/>
        </p:nvSpPr>
        <p:spPr bwMode="auto">
          <a:xfrm>
            <a:off x="8628064" y="3107036"/>
            <a:ext cx="11336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FF0000"/>
                </a:solidFill>
                <a:latin typeface="Comic Sans MS" panose="030F0702030302020204" pitchFamily="66" charset="0"/>
              </a:rPr>
              <a:t>timeout</a:t>
            </a:r>
            <a:r>
              <a:rPr lang="de-DE" altLang="de-DE" sz="1800">
                <a:solidFill>
                  <a:srgbClr val="000000"/>
                </a:solidFill>
                <a:latin typeface="Comic Sans MS" panose="030F0702030302020204" pitchFamily="66" charset="0"/>
              </a:rPr>
              <a:t>/</a:t>
            </a:r>
            <a:br>
              <a:rPr lang="de-DE" altLang="de-DE" sz="1800">
                <a:solidFill>
                  <a:srgbClr val="000000"/>
                </a:solidFill>
                <a:latin typeface="Comic Sans MS" panose="030F0702030302020204" pitchFamily="66" charset="0"/>
              </a:rPr>
            </a:br>
            <a:r>
              <a:rPr lang="de-DE" altLang="de-DE" sz="1800">
                <a:solidFill>
                  <a:srgbClr val="3333CC"/>
                </a:solidFill>
                <a:latin typeface="Comic Sans MS" panose="030F0702030302020204" pitchFamily="66" charset="0"/>
              </a:rPr>
              <a:t>m++</a:t>
            </a:r>
            <a:endParaRPr lang="en-US" altLang="de-DE" sz="1800">
              <a:solidFill>
                <a:srgbClr val="3333CC"/>
              </a:solidFill>
              <a:latin typeface="Comic Sans MS" panose="030F0702030302020204" pitchFamily="66" charset="0"/>
            </a:endParaRPr>
          </a:p>
        </p:txBody>
      </p:sp>
      <p:sp>
        <p:nvSpPr>
          <p:cNvPr id="56" name="Text Box 50">
            <a:extLst>
              <a:ext uri="{FF2B5EF4-FFF2-40B4-BE49-F238E27FC236}">
                <a16:creationId xmlns:a16="http://schemas.microsoft.com/office/drawing/2014/main" id="{6480693A-54CA-2F93-E974-9E65B65EEB6E}"/>
              </a:ext>
            </a:extLst>
          </p:cNvPr>
          <p:cNvSpPr txBox="1">
            <a:spLocks noChangeArrowheads="1"/>
          </p:cNvSpPr>
          <p:nvPr/>
        </p:nvSpPr>
        <p:spPr bwMode="auto">
          <a:xfrm>
            <a:off x="5387976" y="5313660"/>
            <a:ext cx="145424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FF0000"/>
                </a:solidFill>
                <a:latin typeface="Comic Sans MS" panose="030F0702030302020204" pitchFamily="66" charset="0"/>
              </a:rPr>
              <a:t>rcv(ACK)</a:t>
            </a:r>
            <a:r>
              <a:rPr lang="de-DE" altLang="de-DE" sz="1800">
                <a:solidFill>
                  <a:srgbClr val="000000"/>
                </a:solidFill>
                <a:latin typeface="Comic Sans MS" panose="030F0702030302020204" pitchFamily="66" charset="0"/>
                <a:sym typeface="Symbol" panose="05050102010706020507" pitchFamily="18" charset="2"/>
              </a:rPr>
              <a:t>/</a:t>
            </a:r>
            <a:br>
              <a:rPr lang="de-DE" altLang="de-DE" sz="1800">
                <a:solidFill>
                  <a:srgbClr val="000000"/>
                </a:solidFill>
                <a:latin typeface="Comic Sans MS" panose="030F0702030302020204" pitchFamily="66" charset="0"/>
                <a:sym typeface="Symbol" panose="05050102010706020507" pitchFamily="18" charset="2"/>
              </a:rPr>
            </a:br>
            <a:r>
              <a:rPr lang="de-DE" altLang="de-DE" sz="1800">
                <a:solidFill>
                  <a:srgbClr val="0000CC"/>
                </a:solidFill>
                <a:latin typeface="Comic Sans MS" panose="030F0702030302020204" pitchFamily="66" charset="0"/>
                <a:sym typeface="Symbol" panose="05050102010706020507" pitchFamily="18" charset="2"/>
              </a:rPr>
              <a:t>stop_timer;</a:t>
            </a:r>
          </a:p>
          <a:p>
            <a:pPr>
              <a:lnSpc>
                <a:spcPct val="100000"/>
              </a:lnSpc>
              <a:spcBef>
                <a:spcPct val="0"/>
              </a:spcBef>
              <a:buClrTx/>
              <a:buSzTx/>
              <a:buFontTx/>
              <a:buNone/>
            </a:pPr>
            <a:r>
              <a:rPr lang="de-DE" altLang="de-DE" sz="1800">
                <a:solidFill>
                  <a:srgbClr val="0000CC"/>
                </a:solidFill>
                <a:latin typeface="Comic Sans MS" panose="030F0702030302020204" pitchFamily="66" charset="0"/>
                <a:sym typeface="Symbol" panose="05050102010706020507" pitchFamily="18" charset="2"/>
              </a:rPr>
              <a:t>m=0</a:t>
            </a:r>
            <a:endParaRPr lang="en-US" altLang="de-DE" sz="1800">
              <a:solidFill>
                <a:srgbClr val="0000CC"/>
              </a:solidFill>
              <a:latin typeface="Comic Sans MS" panose="030F0702030302020204" pitchFamily="66" charset="0"/>
              <a:sym typeface="Symbol" panose="05050102010706020507" pitchFamily="18" charset="2"/>
            </a:endParaRPr>
          </a:p>
        </p:txBody>
      </p:sp>
      <p:grpSp>
        <p:nvGrpSpPr>
          <p:cNvPr id="57" name="Group 51">
            <a:extLst>
              <a:ext uri="{FF2B5EF4-FFF2-40B4-BE49-F238E27FC236}">
                <a16:creationId xmlns:a16="http://schemas.microsoft.com/office/drawing/2014/main" id="{873A9EB4-1D1F-E805-E7AD-6297684EF220}"/>
              </a:ext>
            </a:extLst>
          </p:cNvPr>
          <p:cNvGrpSpPr>
            <a:grpSpLocks/>
          </p:cNvGrpSpPr>
          <p:nvPr/>
        </p:nvGrpSpPr>
        <p:grpSpPr bwMode="auto">
          <a:xfrm>
            <a:off x="7362826" y="3889672"/>
            <a:ext cx="1193800" cy="1047750"/>
            <a:chOff x="4077" y="2379"/>
            <a:chExt cx="558" cy="594"/>
          </a:xfrm>
        </p:grpSpPr>
        <p:sp>
          <p:nvSpPr>
            <p:cNvPr id="58" name="Oval 52">
              <a:extLst>
                <a:ext uri="{FF2B5EF4-FFF2-40B4-BE49-F238E27FC236}">
                  <a16:creationId xmlns:a16="http://schemas.microsoft.com/office/drawing/2014/main" id="{E34360A4-CF62-6C60-0B8D-37EB23F53F5C}"/>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59" name="Oval 53">
              <a:extLst>
                <a:ext uri="{FF2B5EF4-FFF2-40B4-BE49-F238E27FC236}">
                  <a16:creationId xmlns:a16="http://schemas.microsoft.com/office/drawing/2014/main" id="{AD3B9321-6E25-DC32-CE9C-E37193E8CF79}"/>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grpSp>
      <p:sp>
        <p:nvSpPr>
          <p:cNvPr id="60" name="Text Box 54">
            <a:extLst>
              <a:ext uri="{FF2B5EF4-FFF2-40B4-BE49-F238E27FC236}">
                <a16:creationId xmlns:a16="http://schemas.microsoft.com/office/drawing/2014/main" id="{2CE1950E-18CC-1900-D744-EEDEF5662A46}"/>
              </a:ext>
            </a:extLst>
          </p:cNvPr>
          <p:cNvSpPr txBox="1">
            <a:spLocks noChangeArrowheads="1"/>
          </p:cNvSpPr>
          <p:nvPr/>
        </p:nvSpPr>
        <p:spPr bwMode="auto">
          <a:xfrm>
            <a:off x="7354888" y="4159548"/>
            <a:ext cx="112242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de-DE" sz="1800" dirty="0">
                <a:solidFill>
                  <a:srgbClr val="000000"/>
                </a:solidFill>
                <a:latin typeface="Comic Sans MS" panose="030F0702030302020204" pitchFamily="66" charset="0"/>
              </a:rPr>
              <a:t>wait for </a:t>
            </a:r>
            <a:br>
              <a:rPr lang="de-DE" altLang="de-DE" sz="1800" dirty="0">
                <a:solidFill>
                  <a:srgbClr val="000000"/>
                </a:solidFill>
                <a:latin typeface="Comic Sans MS" panose="030F0702030302020204" pitchFamily="66" charset="0"/>
              </a:rPr>
            </a:br>
            <a:r>
              <a:rPr lang="de-DE" altLang="de-DE" sz="1800" dirty="0">
                <a:solidFill>
                  <a:srgbClr val="000000"/>
                </a:solidFill>
                <a:latin typeface="Comic Sans MS" panose="030F0702030302020204" pitchFamily="66" charset="0"/>
              </a:rPr>
              <a:t>ACK</a:t>
            </a:r>
            <a:endParaRPr lang="en-US" altLang="de-DE" sz="1800" dirty="0">
              <a:solidFill>
                <a:srgbClr val="000000"/>
              </a:solidFill>
              <a:latin typeface="Comic Sans MS" panose="030F0702030302020204" pitchFamily="66" charset="0"/>
            </a:endParaRPr>
          </a:p>
        </p:txBody>
      </p:sp>
      <p:grpSp>
        <p:nvGrpSpPr>
          <p:cNvPr id="61" name="Group 55">
            <a:extLst>
              <a:ext uri="{FF2B5EF4-FFF2-40B4-BE49-F238E27FC236}">
                <a16:creationId xmlns:a16="http://schemas.microsoft.com/office/drawing/2014/main" id="{E7946EB4-C497-45C1-B948-A13484131A70}"/>
              </a:ext>
            </a:extLst>
          </p:cNvPr>
          <p:cNvGrpSpPr>
            <a:grpSpLocks/>
          </p:cNvGrpSpPr>
          <p:nvPr/>
        </p:nvGrpSpPr>
        <p:grpSpPr bwMode="auto">
          <a:xfrm>
            <a:off x="9496426" y="3897610"/>
            <a:ext cx="1193800" cy="1047750"/>
            <a:chOff x="4077" y="2379"/>
            <a:chExt cx="558" cy="594"/>
          </a:xfrm>
        </p:grpSpPr>
        <p:sp>
          <p:nvSpPr>
            <p:cNvPr id="62" name="Oval 56">
              <a:extLst>
                <a:ext uri="{FF2B5EF4-FFF2-40B4-BE49-F238E27FC236}">
                  <a16:creationId xmlns:a16="http://schemas.microsoft.com/office/drawing/2014/main" id="{65303003-155F-CFBF-4093-ABE801656ECC}"/>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63" name="Oval 57">
              <a:extLst>
                <a:ext uri="{FF2B5EF4-FFF2-40B4-BE49-F238E27FC236}">
                  <a16:creationId xmlns:a16="http://schemas.microsoft.com/office/drawing/2014/main" id="{9F92A8EE-759D-8A6C-2BBB-67E03FE0B724}"/>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grpSp>
      <p:sp>
        <p:nvSpPr>
          <p:cNvPr id="88064" name="Text Box 58">
            <a:extLst>
              <a:ext uri="{FF2B5EF4-FFF2-40B4-BE49-F238E27FC236}">
                <a16:creationId xmlns:a16="http://schemas.microsoft.com/office/drawing/2014/main" id="{6C31DBFD-11FE-E4B7-EBA8-B5F1BACA7A5B}"/>
              </a:ext>
            </a:extLst>
          </p:cNvPr>
          <p:cNvSpPr txBox="1">
            <a:spLocks noChangeArrowheads="1"/>
          </p:cNvSpPr>
          <p:nvPr/>
        </p:nvSpPr>
        <p:spPr bwMode="auto">
          <a:xfrm>
            <a:off x="9519181" y="4250035"/>
            <a:ext cx="10390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dirty="0">
                <a:solidFill>
                  <a:srgbClr val="000000"/>
                </a:solidFill>
                <a:latin typeface="Comic Sans MS" panose="030F0702030302020204" pitchFamily="66" charset="0"/>
              </a:rPr>
              <a:t>backoff</a:t>
            </a:r>
            <a:endParaRPr lang="en-US" altLang="de-DE" sz="1800" dirty="0">
              <a:solidFill>
                <a:srgbClr val="000000"/>
              </a:solidFill>
              <a:latin typeface="Comic Sans MS" panose="030F0702030302020204" pitchFamily="66" charset="0"/>
            </a:endParaRPr>
          </a:p>
        </p:txBody>
      </p:sp>
      <p:sp>
        <p:nvSpPr>
          <p:cNvPr id="88065" name="Freeform 59">
            <a:extLst>
              <a:ext uri="{FF2B5EF4-FFF2-40B4-BE49-F238E27FC236}">
                <a16:creationId xmlns:a16="http://schemas.microsoft.com/office/drawing/2014/main" id="{973DA54B-F495-2410-7E57-999A4B40EE89}"/>
              </a:ext>
            </a:extLst>
          </p:cNvPr>
          <p:cNvSpPr>
            <a:spLocks/>
          </p:cNvSpPr>
          <p:nvPr/>
        </p:nvSpPr>
        <p:spPr bwMode="auto">
          <a:xfrm>
            <a:off x="6424614" y="3722986"/>
            <a:ext cx="1116012" cy="384175"/>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88066" name="Freeform 60">
            <a:extLst>
              <a:ext uri="{FF2B5EF4-FFF2-40B4-BE49-F238E27FC236}">
                <a16:creationId xmlns:a16="http://schemas.microsoft.com/office/drawing/2014/main" id="{83657D4D-094F-FB26-0960-F9F06ED86409}"/>
              </a:ext>
            </a:extLst>
          </p:cNvPr>
          <p:cNvSpPr>
            <a:spLocks/>
          </p:cNvSpPr>
          <p:nvPr/>
        </p:nvSpPr>
        <p:spPr bwMode="auto">
          <a:xfrm>
            <a:off x="8329615" y="3730922"/>
            <a:ext cx="1304925" cy="420688"/>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88067" name="Freeform 61">
            <a:extLst>
              <a:ext uri="{FF2B5EF4-FFF2-40B4-BE49-F238E27FC236}">
                <a16:creationId xmlns:a16="http://schemas.microsoft.com/office/drawing/2014/main" id="{C016DB85-CB85-204F-57FC-3BDC470C08A8}"/>
              </a:ext>
            </a:extLst>
          </p:cNvPr>
          <p:cNvSpPr>
            <a:spLocks/>
          </p:cNvSpPr>
          <p:nvPr/>
        </p:nvSpPr>
        <p:spPr bwMode="auto">
          <a:xfrm>
            <a:off x="4987927" y="4854872"/>
            <a:ext cx="4594225" cy="388938"/>
          </a:xfrm>
          <a:custGeom>
            <a:avLst/>
            <a:gdLst>
              <a:gd name="T0" fmla="*/ 2147483646 w 1023"/>
              <a:gd name="T1" fmla="*/ 0 h 181"/>
              <a:gd name="T2" fmla="*/ 2147483646 w 1023"/>
              <a:gd name="T3" fmla="*/ 2147483646 h 181"/>
              <a:gd name="T4" fmla="*/ 2147483646 w 1023"/>
              <a:gd name="T5" fmla="*/ 2147483646 h 181"/>
              <a:gd name="T6" fmla="*/ 2147483646 w 1023"/>
              <a:gd name="T7" fmla="*/ 2147483646 h 181"/>
              <a:gd name="T8" fmla="*/ 2147483646 w 1023"/>
              <a:gd name="T9" fmla="*/ 2147483646 h 181"/>
              <a:gd name="T10" fmla="*/ 2147483646 w 1023"/>
              <a:gd name="T11" fmla="*/ 2147483646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88090" name="Text Box 62">
            <a:extLst>
              <a:ext uri="{FF2B5EF4-FFF2-40B4-BE49-F238E27FC236}">
                <a16:creationId xmlns:a16="http://schemas.microsoft.com/office/drawing/2014/main" id="{4385CA9D-7D16-C39C-0F3C-E925DF724E94}"/>
              </a:ext>
            </a:extLst>
          </p:cNvPr>
          <p:cNvSpPr txBox="1">
            <a:spLocks noChangeArrowheads="1"/>
          </p:cNvSpPr>
          <p:nvPr/>
        </p:nvSpPr>
        <p:spPr bwMode="auto">
          <a:xfrm>
            <a:off x="6507164" y="3060998"/>
            <a:ext cx="147829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000000"/>
                </a:solidFill>
                <a:latin typeface="Comic Sans MS" panose="030F0702030302020204" pitchFamily="66" charset="0"/>
              </a:rPr>
              <a:t>[</a:t>
            </a:r>
            <a:r>
              <a:rPr lang="de-DE" altLang="de-DE" sz="1800">
                <a:solidFill>
                  <a:srgbClr val="009900"/>
                </a:solidFill>
                <a:latin typeface="Comic Sans MS" panose="030F0702030302020204" pitchFamily="66" charset="0"/>
              </a:rPr>
              <a:t>finished</a:t>
            </a:r>
            <a:r>
              <a:rPr lang="de-DE" altLang="de-DE" sz="1800">
                <a:solidFill>
                  <a:srgbClr val="000000"/>
                </a:solidFill>
                <a:latin typeface="Comic Sans MS" panose="030F0702030302020204" pitchFamily="66" charset="0"/>
              </a:rPr>
              <a:t>]/</a:t>
            </a:r>
            <a:br>
              <a:rPr lang="de-DE" altLang="de-DE" sz="1800">
                <a:solidFill>
                  <a:srgbClr val="000000"/>
                </a:solidFill>
                <a:latin typeface="Comic Sans MS" panose="030F0702030302020204" pitchFamily="66" charset="0"/>
              </a:rPr>
            </a:br>
            <a:r>
              <a:rPr lang="de-DE" altLang="de-DE" sz="1800">
                <a:solidFill>
                  <a:srgbClr val="0000CC"/>
                </a:solidFill>
                <a:latin typeface="Comic Sans MS" panose="030F0702030302020204" pitchFamily="66" charset="0"/>
              </a:rPr>
              <a:t>start_timer</a:t>
            </a:r>
            <a:endParaRPr lang="en-US" altLang="de-DE" sz="1800">
              <a:solidFill>
                <a:srgbClr val="0000CC"/>
              </a:solidFill>
              <a:latin typeface="Comic Sans MS" panose="030F0702030302020204" pitchFamily="66" charset="0"/>
            </a:endParaRPr>
          </a:p>
        </p:txBody>
      </p:sp>
      <p:grpSp>
        <p:nvGrpSpPr>
          <p:cNvPr id="88091" name="Group 34">
            <a:extLst>
              <a:ext uri="{FF2B5EF4-FFF2-40B4-BE49-F238E27FC236}">
                <a16:creationId xmlns:a16="http://schemas.microsoft.com/office/drawing/2014/main" id="{AB0FC0D2-E014-C7DC-4407-2EDD8F2428E9}"/>
              </a:ext>
            </a:extLst>
          </p:cNvPr>
          <p:cNvGrpSpPr>
            <a:grpSpLocks/>
          </p:cNvGrpSpPr>
          <p:nvPr/>
        </p:nvGrpSpPr>
        <p:grpSpPr bwMode="auto">
          <a:xfrm>
            <a:off x="4027489" y="3916660"/>
            <a:ext cx="1193800" cy="1047750"/>
            <a:chOff x="4077" y="2379"/>
            <a:chExt cx="558" cy="594"/>
          </a:xfrm>
        </p:grpSpPr>
        <p:sp>
          <p:nvSpPr>
            <p:cNvPr id="88100" name="Oval 35">
              <a:extLst>
                <a:ext uri="{FF2B5EF4-FFF2-40B4-BE49-F238E27FC236}">
                  <a16:creationId xmlns:a16="http://schemas.microsoft.com/office/drawing/2014/main" id="{CC424FFC-5E42-A6A1-F1FA-9EE37B2A1CEB}"/>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sp>
          <p:nvSpPr>
            <p:cNvPr id="88101" name="Oval 36">
              <a:extLst>
                <a:ext uri="{FF2B5EF4-FFF2-40B4-BE49-F238E27FC236}">
                  <a16:creationId xmlns:a16="http://schemas.microsoft.com/office/drawing/2014/main" id="{769955D6-468E-BCE3-8078-D09B09C258CF}"/>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endParaRPr lang="de-DE" altLang="de-DE" sz="1800">
                <a:latin typeface="Comic Sans MS" panose="030F0702030302020204" pitchFamily="66" charset="0"/>
              </a:endParaRPr>
            </a:p>
          </p:txBody>
        </p:sp>
      </p:grpSp>
      <p:sp>
        <p:nvSpPr>
          <p:cNvPr id="88102" name="Freeform 42">
            <a:extLst>
              <a:ext uri="{FF2B5EF4-FFF2-40B4-BE49-F238E27FC236}">
                <a16:creationId xmlns:a16="http://schemas.microsoft.com/office/drawing/2014/main" id="{3B9F7888-AB12-9C5E-CA3F-41B8B438113C}"/>
              </a:ext>
            </a:extLst>
          </p:cNvPr>
          <p:cNvSpPr>
            <a:spLocks/>
          </p:cNvSpPr>
          <p:nvPr/>
        </p:nvSpPr>
        <p:spPr bwMode="auto">
          <a:xfrm>
            <a:off x="4987926" y="3667423"/>
            <a:ext cx="1017588" cy="384175"/>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88103" name="Text Box 37">
            <a:extLst>
              <a:ext uri="{FF2B5EF4-FFF2-40B4-BE49-F238E27FC236}">
                <a16:creationId xmlns:a16="http://schemas.microsoft.com/office/drawing/2014/main" id="{CB53A302-EBE5-0220-1F5A-003E6D0D691D}"/>
              </a:ext>
            </a:extLst>
          </p:cNvPr>
          <p:cNvSpPr txBox="1">
            <a:spLocks noChangeArrowheads="1"/>
          </p:cNvSpPr>
          <p:nvPr/>
        </p:nvSpPr>
        <p:spPr bwMode="auto">
          <a:xfrm>
            <a:off x="4023253" y="4129386"/>
            <a:ext cx="117852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de-DE" sz="1800" dirty="0">
                <a:solidFill>
                  <a:srgbClr val="000000"/>
                </a:solidFill>
                <a:latin typeface="Comic Sans MS" panose="030F0702030302020204" pitchFamily="66" charset="0"/>
              </a:rPr>
              <a:t>wait slot </a:t>
            </a:r>
          </a:p>
          <a:p>
            <a:pPr algn="ctr">
              <a:lnSpc>
                <a:spcPct val="100000"/>
              </a:lnSpc>
              <a:spcBef>
                <a:spcPct val="0"/>
              </a:spcBef>
              <a:buClrTx/>
              <a:buSzTx/>
              <a:buFontTx/>
              <a:buNone/>
            </a:pPr>
            <a:r>
              <a:rPr lang="de-DE" altLang="de-DE" sz="1800" dirty="0">
                <a:solidFill>
                  <a:srgbClr val="000000"/>
                </a:solidFill>
                <a:latin typeface="Comic Sans MS" panose="030F0702030302020204" pitchFamily="66" charset="0"/>
              </a:rPr>
              <a:t>start</a:t>
            </a:r>
            <a:endParaRPr lang="en-US" altLang="de-DE" sz="1800" dirty="0">
              <a:solidFill>
                <a:srgbClr val="000000"/>
              </a:solidFill>
              <a:latin typeface="Comic Sans MS" panose="030F0702030302020204" pitchFamily="66" charset="0"/>
            </a:endParaRPr>
          </a:p>
        </p:txBody>
      </p:sp>
      <p:sp>
        <p:nvSpPr>
          <p:cNvPr id="88104" name="Text Box 47">
            <a:extLst>
              <a:ext uri="{FF2B5EF4-FFF2-40B4-BE49-F238E27FC236}">
                <a16:creationId xmlns:a16="http://schemas.microsoft.com/office/drawing/2014/main" id="{2E80C0F3-F889-6213-45FA-EB160FCB367D}"/>
              </a:ext>
            </a:extLst>
          </p:cNvPr>
          <p:cNvSpPr txBox="1">
            <a:spLocks noChangeArrowheads="1"/>
          </p:cNvSpPr>
          <p:nvPr/>
        </p:nvSpPr>
        <p:spPr bwMode="auto">
          <a:xfrm>
            <a:off x="2170115" y="3114972"/>
            <a:ext cx="21002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de-DE" altLang="de-DE" sz="1800">
                <a:solidFill>
                  <a:srgbClr val="FF0000"/>
                </a:solidFill>
                <a:latin typeface="Comic Sans MS" panose="030F0702030302020204" pitchFamily="66" charset="0"/>
              </a:rPr>
              <a:t>fromabove(data)</a:t>
            </a:r>
            <a:r>
              <a:rPr lang="de-DE" altLang="de-DE" sz="1800">
                <a:solidFill>
                  <a:srgbClr val="000000"/>
                </a:solidFill>
                <a:latin typeface="Comic Sans MS" panose="030F0702030302020204" pitchFamily="66" charset="0"/>
              </a:rPr>
              <a:t>/</a:t>
            </a:r>
            <a:endParaRPr lang="en-US" altLang="de-DE" sz="1800">
              <a:solidFill>
                <a:srgbClr val="0000CC"/>
              </a:solidFill>
              <a:latin typeface="Comic Sans MS" panose="030F0702030302020204" pitchFamily="66" charset="0"/>
            </a:endParaRPr>
          </a:p>
        </p:txBody>
      </p:sp>
      <p:sp>
        <p:nvSpPr>
          <p:cNvPr id="88105" name="Rechteck 2">
            <a:extLst>
              <a:ext uri="{FF2B5EF4-FFF2-40B4-BE49-F238E27FC236}">
                <a16:creationId xmlns:a16="http://schemas.microsoft.com/office/drawing/2014/main" id="{7467114E-F311-C17E-525F-EE831381EC8F}"/>
              </a:ext>
            </a:extLst>
          </p:cNvPr>
          <p:cNvSpPr>
            <a:spLocks noChangeArrowheads="1"/>
          </p:cNvSpPr>
          <p:nvPr/>
        </p:nvSpPr>
        <p:spPr bwMode="auto">
          <a:xfrm>
            <a:off x="3697542" y="2244748"/>
            <a:ext cx="4937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en-US" altLang="de-DE" sz="2400" dirty="0">
                <a:latin typeface="Comic Sans MS" panose="030F0702030302020204" pitchFamily="66" charset="0"/>
              </a:rPr>
              <a:t>Used in satellite communications </a:t>
            </a:r>
          </a:p>
        </p:txBody>
      </p:sp>
    </p:spTree>
    <p:extLst>
      <p:ext uri="{BB962C8B-B14F-4D97-AF65-F5344CB8AC3E}">
        <p14:creationId xmlns:p14="http://schemas.microsoft.com/office/powerpoint/2010/main" val="333179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513571B-5A38-7249-BDB3-42189BDDBF13}"/>
              </a:ext>
            </a:extLst>
          </p:cNvPr>
          <p:cNvSpPr>
            <a:spLocks noGrp="1"/>
          </p:cNvSpPr>
          <p:nvPr>
            <p:ph idx="1"/>
          </p:nvPr>
        </p:nvSpPr>
        <p:spPr>
          <a:xfrm>
            <a:off x="824948" y="1697523"/>
            <a:ext cx="7939982" cy="4743034"/>
          </a:xfrm>
        </p:spPr>
        <p:txBody>
          <a:bodyPr>
            <a:normAutofit fontScale="92500" lnSpcReduction="10000"/>
          </a:bodyPr>
          <a:lstStyle/>
          <a:p>
            <a:pPr marL="130175" indent="0">
              <a:buNone/>
            </a:pPr>
            <a:r>
              <a:rPr lang="en-US" sz="3200" dirty="0">
                <a:solidFill>
                  <a:srgbClr val="C00000"/>
                </a:solidFill>
              </a:rPr>
              <a:t>efficiency: </a:t>
            </a:r>
            <a:r>
              <a:rPr lang="en-US" dirty="0"/>
              <a:t>long-run fraction of successful slots (many nodes, all with many frames to send)</a:t>
            </a:r>
          </a:p>
          <a:p>
            <a:pPr marL="457200" indent="-274638">
              <a:defRPr/>
            </a:pPr>
            <a:r>
              <a:rPr lang="en-US" i="1" dirty="0"/>
              <a:t>suppose:</a:t>
            </a:r>
            <a:r>
              <a:rPr lang="en-US" dirty="0"/>
              <a:t> </a:t>
            </a:r>
            <a:r>
              <a:rPr lang="en-US" i="1" dirty="0"/>
              <a:t>N</a:t>
            </a:r>
            <a:r>
              <a:rPr lang="en-US" dirty="0"/>
              <a:t> nodes with many frames to send, each transmits in slot with probability </a:t>
            </a:r>
            <a:r>
              <a:rPr lang="en-US" i="1" dirty="0"/>
              <a:t>p</a:t>
            </a:r>
          </a:p>
          <a:p>
            <a:pPr marL="800100" lvl="1" indent="-274638">
              <a:defRPr/>
            </a:pPr>
            <a:r>
              <a:rPr lang="en-US" sz="2600" dirty="0"/>
              <a:t>prob that given node has success in a slot  = </a:t>
            </a:r>
            <a:r>
              <a:rPr lang="en-US" sz="2600" i="1" dirty="0"/>
              <a:t>p(1-p)</a:t>
            </a:r>
            <a:r>
              <a:rPr lang="en-US" sz="2600" b="1" i="1" baseline="30000" dirty="0"/>
              <a:t>N-1</a:t>
            </a:r>
          </a:p>
          <a:p>
            <a:pPr marL="800100" lvl="1" indent="-274638">
              <a:defRPr/>
            </a:pPr>
            <a:r>
              <a:rPr lang="en-US" sz="2600" dirty="0"/>
              <a:t>prob that </a:t>
            </a:r>
            <a:r>
              <a:rPr lang="en-US" sz="2600" i="1" dirty="0"/>
              <a:t>any</a:t>
            </a:r>
            <a:r>
              <a:rPr lang="en-US" sz="2600" dirty="0"/>
              <a:t> node has a success = </a:t>
            </a:r>
            <a:r>
              <a:rPr lang="en-US" sz="2600" i="1" dirty="0"/>
              <a:t>Np(1-p)</a:t>
            </a:r>
            <a:r>
              <a:rPr lang="en-US" sz="2600" b="1" i="1" baseline="30000" dirty="0"/>
              <a:t>N-1</a:t>
            </a:r>
          </a:p>
          <a:p>
            <a:pPr marL="800100" lvl="1" indent="-274638">
              <a:defRPr/>
            </a:pPr>
            <a:r>
              <a:rPr lang="en-US" sz="2600" dirty="0"/>
              <a:t>max efficiency: find </a:t>
            </a:r>
            <a:r>
              <a:rPr lang="en-US" sz="2600" i="1" dirty="0"/>
              <a:t>p* </a:t>
            </a:r>
            <a:r>
              <a:rPr lang="en-US" sz="2600" dirty="0"/>
              <a:t>that maximizes  </a:t>
            </a:r>
            <a:r>
              <a:rPr lang="en-US" sz="2600" i="1" dirty="0"/>
              <a:t>Np(1-p)</a:t>
            </a:r>
            <a:r>
              <a:rPr lang="en-US" sz="2600" b="1" i="1" baseline="30000" dirty="0"/>
              <a:t>N-1</a:t>
            </a:r>
          </a:p>
          <a:p>
            <a:pPr marL="800100" lvl="1" indent="-274638">
              <a:defRPr/>
            </a:pPr>
            <a:r>
              <a:rPr lang="en-US" sz="2600" dirty="0"/>
              <a:t>for many nodes, take limit of </a:t>
            </a:r>
            <a:r>
              <a:rPr lang="en-US" sz="2600" i="1" dirty="0"/>
              <a:t>Np*(1-p*)</a:t>
            </a:r>
            <a:r>
              <a:rPr lang="en-US" sz="2600" b="1" i="1" baseline="30000" dirty="0"/>
              <a:t>N-1 </a:t>
            </a:r>
            <a:r>
              <a:rPr lang="en-US" sz="2600" dirty="0"/>
              <a:t>as </a:t>
            </a:r>
            <a:r>
              <a:rPr lang="en-US" sz="2600" i="1" dirty="0"/>
              <a:t>N</a:t>
            </a:r>
            <a:r>
              <a:rPr lang="en-US" sz="2600" dirty="0"/>
              <a:t> goes to infinity, gives</a:t>
            </a:r>
            <a:r>
              <a:rPr lang="en-US" dirty="0"/>
              <a:t>:</a:t>
            </a:r>
          </a:p>
          <a:p>
            <a:pPr>
              <a:buFont typeface="Wingdings" charset="0"/>
              <a:buNone/>
              <a:defRPr/>
            </a:pPr>
            <a:r>
              <a:rPr lang="en-US" dirty="0">
                <a:solidFill>
                  <a:srgbClr val="C00000"/>
                </a:solidFill>
              </a:rPr>
              <a:t>    </a:t>
            </a:r>
            <a:r>
              <a:rPr lang="en-US" i="1" dirty="0">
                <a:solidFill>
                  <a:srgbClr val="C00000"/>
                </a:solidFill>
              </a:rPr>
              <a:t>max efficiency = 1/e = 0.37</a:t>
            </a:r>
            <a:endParaRPr lang="en-US" b="1" i="1" baseline="30000" dirty="0">
              <a:solidFill>
                <a:srgbClr val="C00000"/>
              </a:solidFill>
            </a:endParaRPr>
          </a:p>
          <a:p>
            <a:pPr marL="457200" indent="-274638">
              <a:lnSpc>
                <a:spcPct val="85000"/>
              </a:lnSpc>
              <a:defRPr/>
            </a:pPr>
            <a:r>
              <a:rPr lang="en-US" sz="3600" i="1" dirty="0">
                <a:solidFill>
                  <a:srgbClr val="0000A8"/>
                </a:solidFill>
              </a:rPr>
              <a:t>at best:</a:t>
            </a:r>
            <a:r>
              <a:rPr lang="en-US" sz="3200" i="1" dirty="0">
                <a:solidFill>
                  <a:srgbClr val="0000A8"/>
                </a:solidFill>
              </a:rPr>
              <a:t> </a:t>
            </a:r>
            <a:r>
              <a:rPr lang="en-US" sz="3200" dirty="0"/>
              <a:t>channel used for useful transmissions 37% of time!</a:t>
            </a:r>
          </a:p>
          <a:p>
            <a:pPr>
              <a:defRPr/>
            </a:pPr>
            <a:endParaRPr lang="en-US" i="1" dirty="0"/>
          </a:p>
          <a:p>
            <a:endParaRPr lang="en-US" dirty="0"/>
          </a:p>
          <a:p>
            <a:endParaRPr lang="en-US" dirty="0"/>
          </a:p>
          <a:p>
            <a:endParaRPr lang="en-US" dirty="0"/>
          </a:p>
        </p:txBody>
      </p:sp>
      <p:sp>
        <p:nvSpPr>
          <p:cNvPr id="6" name="Title 5">
            <a:extLst>
              <a:ext uri="{FF2B5EF4-FFF2-40B4-BE49-F238E27FC236}">
                <a16:creationId xmlns:a16="http://schemas.microsoft.com/office/drawing/2014/main" id="{A11A8D2D-09AD-0C49-9183-F486B93711AA}"/>
              </a:ext>
            </a:extLst>
          </p:cNvPr>
          <p:cNvSpPr>
            <a:spLocks noGrp="1"/>
          </p:cNvSpPr>
          <p:nvPr>
            <p:ph type="title"/>
          </p:nvPr>
        </p:nvSpPr>
        <p:spPr/>
        <p:txBody>
          <a:bodyPr/>
          <a:lstStyle/>
          <a:p>
            <a:r>
              <a:rPr lang="en-US" dirty="0"/>
              <a:t>Slotted ALOHA: efficiency</a:t>
            </a:r>
          </a:p>
        </p:txBody>
      </p:sp>
      <p:sp>
        <p:nvSpPr>
          <p:cNvPr id="8" name="Slide Number Placeholder 7">
            <a:extLst>
              <a:ext uri="{FF2B5EF4-FFF2-40B4-BE49-F238E27FC236}">
                <a16:creationId xmlns:a16="http://schemas.microsoft.com/office/drawing/2014/main" id="{E67C3ED5-1E49-4EEE-BCA0-29AF0988A96D}"/>
              </a:ext>
            </a:extLst>
          </p:cNvPr>
          <p:cNvSpPr>
            <a:spLocks noGrp="1"/>
          </p:cNvSpPr>
          <p:nvPr>
            <p:ph type="sldNum" sz="quarter" idx="4"/>
          </p:nvPr>
        </p:nvSpPr>
        <p:spPr/>
        <p:txBody>
          <a:bodyPr/>
          <a:lstStyle/>
          <a:p>
            <a:r>
              <a:rPr lang="en-US" dirty="0"/>
              <a:t>Link Layer </a:t>
            </a:r>
            <a:fld id="{C4204591-24BD-A542-B9D5-F8D8A88D2FEE}" type="slidenum">
              <a:rPr lang="en-US" smtClean="0"/>
              <a:pPr/>
              <a:t>74</a:t>
            </a:fld>
            <a:endParaRPr lang="en-US" dirty="0"/>
          </a:p>
        </p:txBody>
      </p:sp>
      <p:pic>
        <p:nvPicPr>
          <p:cNvPr id="2" name="Content Placeholder 3" descr="equation1.JPG">
            <a:extLst>
              <a:ext uri="{FF2B5EF4-FFF2-40B4-BE49-F238E27FC236}">
                <a16:creationId xmlns:a16="http://schemas.microsoft.com/office/drawing/2014/main" id="{57A91EFF-CDF0-2D74-5A2B-38B9367DA5D0}"/>
              </a:ext>
            </a:extLst>
          </p:cNvPr>
          <p:cNvPicPr>
            <a:picLocks noChangeAspect="1"/>
          </p:cNvPicPr>
          <p:nvPr/>
        </p:nvPicPr>
        <p:blipFill rotWithShape="1">
          <a:blip r:embed="rId3">
            <a:extLst>
              <a:ext uri="{28A0092B-C50C-407E-A947-70E740481C1C}">
                <a14:useLocalDpi xmlns:a14="http://schemas.microsoft.com/office/drawing/2010/main" val="0"/>
              </a:ext>
            </a:extLst>
          </a:blip>
          <a:srcRect l="3471" r="26671" b="57370"/>
          <a:stretch/>
        </p:blipFill>
        <p:spPr>
          <a:xfrm>
            <a:off x="8834348" y="1650580"/>
            <a:ext cx="3313407" cy="1505576"/>
          </a:xfrm>
          <a:prstGeom prst="rect">
            <a:avLst/>
          </a:prstGeom>
          <a:ln w="28575">
            <a:solidFill>
              <a:schemeClr val="tx1"/>
            </a:solidFill>
          </a:ln>
        </p:spPr>
      </p:pic>
      <p:pic>
        <p:nvPicPr>
          <p:cNvPr id="4" name="Content Placeholder 3" descr="equation2.JPG">
            <a:extLst>
              <a:ext uri="{FF2B5EF4-FFF2-40B4-BE49-F238E27FC236}">
                <a16:creationId xmlns:a16="http://schemas.microsoft.com/office/drawing/2014/main" id="{45E29586-0A55-CA58-0E1A-4F84B99BD20E}"/>
              </a:ext>
            </a:extLst>
          </p:cNvPr>
          <p:cNvPicPr>
            <a:picLocks noChangeAspect="1"/>
          </p:cNvPicPr>
          <p:nvPr/>
        </p:nvPicPr>
        <p:blipFill rotWithShape="1">
          <a:blip r:embed="rId4">
            <a:extLst>
              <a:ext uri="{28A0092B-C50C-407E-A947-70E740481C1C}">
                <a14:useLocalDpi xmlns:a14="http://schemas.microsoft.com/office/drawing/2010/main" val="0"/>
              </a:ext>
            </a:extLst>
          </a:blip>
          <a:srcRect l="27074" t="7375" r="12406" b="25901"/>
          <a:stretch/>
        </p:blipFill>
        <p:spPr>
          <a:xfrm>
            <a:off x="8839206" y="3359234"/>
            <a:ext cx="3335306" cy="2156664"/>
          </a:xfrm>
          <a:prstGeom prst="rect">
            <a:avLst/>
          </a:prstGeom>
          <a:ln w="28575">
            <a:solidFill>
              <a:schemeClr val="tx1"/>
            </a:solidFill>
          </a:ln>
        </p:spPr>
      </p:pic>
    </p:spTree>
    <p:extLst>
      <p:ext uri="{BB962C8B-B14F-4D97-AF65-F5344CB8AC3E}">
        <p14:creationId xmlns:p14="http://schemas.microsoft.com/office/powerpoint/2010/main" val="840242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
                                            <p:txEl>
                                              <p:pRg st="3" end="3"/>
                                            </p:txEl>
                                          </p:spTgt>
                                        </p:tgtEl>
                                        <p:attrNameLst>
                                          <p:attrName>style.visibility</p:attrName>
                                        </p:attrNameLst>
                                      </p:cBhvr>
                                      <p:to>
                                        <p:strVal val="visible"/>
                                      </p:to>
                                    </p:set>
                                    <p:animEffect transition="in" filter="dissolve">
                                      <p:cBhvr>
                                        <p:cTn id="20" dur="500"/>
                                        <p:tgtEl>
                                          <p:spTgt spid="7">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dissolve">
                                      <p:cBhvr>
                                        <p:cTn id="23" dur="500"/>
                                        <p:tgtEl>
                                          <p:spTgt spid="7">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
                                            <p:txEl>
                                              <p:pRg st="5" end="5"/>
                                            </p:txEl>
                                          </p:spTgt>
                                        </p:tgtEl>
                                        <p:attrNameLst>
                                          <p:attrName>style.visibility</p:attrName>
                                        </p:attrNameLst>
                                      </p:cBhvr>
                                      <p:to>
                                        <p:strVal val="visible"/>
                                      </p:to>
                                    </p:set>
                                    <p:animEffect transition="in" filter="dissolve">
                                      <p:cBhvr>
                                        <p:cTn id="28" dur="500"/>
                                        <p:tgtEl>
                                          <p:spTgt spid="7">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500"/>
                            </p:stCondLst>
                            <p:childTnLst>
                              <p:par>
                                <p:cTn id="40" presetID="9" presetClass="entr" presetSubtype="0" fill="hold" nodeType="afterEffect">
                                  <p:stCondLst>
                                    <p:cond delay="0"/>
                                  </p:stCondLst>
                                  <p:childTnLst>
                                    <p:set>
                                      <p:cBhvr>
                                        <p:cTn id="41" dur="1" fill="hold">
                                          <p:stCondLst>
                                            <p:cond delay="0"/>
                                          </p:stCondLst>
                                        </p:cTn>
                                        <p:tgtEl>
                                          <p:spTgt spid="7">
                                            <p:txEl>
                                              <p:pRg st="6" end="6"/>
                                            </p:txEl>
                                          </p:spTgt>
                                        </p:tgtEl>
                                        <p:attrNameLst>
                                          <p:attrName>style.visibility</p:attrName>
                                        </p:attrNameLst>
                                      </p:cBhvr>
                                      <p:to>
                                        <p:strVal val="visible"/>
                                      </p:to>
                                    </p:set>
                                    <p:animEffect transition="in" filter="dissolve">
                                      <p:cBhvr>
                                        <p:cTn id="42" dur="500"/>
                                        <p:tgtEl>
                                          <p:spTgt spid="7">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7">
                                            <p:txEl>
                                              <p:pRg st="7" end="7"/>
                                            </p:txEl>
                                          </p:spTgt>
                                        </p:tgtEl>
                                        <p:attrNameLst>
                                          <p:attrName>style.visibility</p:attrName>
                                        </p:attrNameLst>
                                      </p:cBhvr>
                                      <p:to>
                                        <p:strVal val="visible"/>
                                      </p:to>
                                    </p:set>
                                    <p:animEffect transition="in" filter="dissolve">
                                      <p:cBhvr>
                                        <p:cTn id="47"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(carrier sense multiple access)</a:t>
            </a:r>
            <a:endParaRPr lang="en-US" sz="4400" b="0" dirty="0">
              <a:latin typeface="+mn-lt"/>
            </a:endParaRPr>
          </a:p>
        </p:txBody>
      </p:sp>
      <p:sp>
        <p:nvSpPr>
          <p:cNvPr id="25" name="Rectangle 3">
            <a:extLst>
              <a:ext uri="{FF2B5EF4-FFF2-40B4-BE49-F238E27FC236}">
                <a16:creationId xmlns:a16="http://schemas.microsoft.com/office/drawing/2014/main" id="{5E7A0B0F-2486-9640-B03D-72DF37C159B4}"/>
              </a:ext>
            </a:extLst>
          </p:cNvPr>
          <p:cNvSpPr txBox="1">
            <a:spLocks noChangeArrowheads="1"/>
          </p:cNvSpPr>
          <p:nvPr/>
        </p:nvSpPr>
        <p:spPr>
          <a:xfrm>
            <a:off x="1075221" y="1383818"/>
            <a:ext cx="10295145" cy="2220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listen before transmit: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idle: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transmit entire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busy: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defer transmission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don</a:t>
            </a:r>
            <a:r>
              <a:rPr kumimoji="0" lang="ja-JP" altLang="en-US" sz="2800" b="0" i="0" u="sng"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t interrupt others!</a:t>
            </a:r>
          </a:p>
        </p:txBody>
      </p:sp>
      <p:sp>
        <p:nvSpPr>
          <p:cNvPr id="26" name="Rectangle 3">
            <a:extLst>
              <a:ext uri="{FF2B5EF4-FFF2-40B4-BE49-F238E27FC236}">
                <a16:creationId xmlns:a16="http://schemas.microsoft.com/office/drawing/2014/main" id="{2C4025D2-3728-874E-8B17-43AA7C121C2A}"/>
              </a:ext>
            </a:extLst>
          </p:cNvPr>
          <p:cNvSpPr txBox="1">
            <a:spLocks noChangeArrowheads="1"/>
          </p:cNvSpPr>
          <p:nvPr/>
        </p:nvSpPr>
        <p:spPr>
          <a:xfrm>
            <a:off x="1078879" y="3646626"/>
            <a:ext cx="10158964" cy="266140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CSMA with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collision detection</a:t>
            </a:r>
            <a:endPar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detected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within short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colliding transmissions aborted, reducing channel wastage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detection easy in wired, difficult with wireless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ea typeface="+mn-ea"/>
                <a:cs typeface="+mn-cs"/>
              </a:rPr>
              <a:t>the polite conversationalist </a:t>
            </a:r>
          </a:p>
        </p:txBody>
      </p:sp>
      <p:sp>
        <p:nvSpPr>
          <p:cNvPr id="6" name="Slide Number Placeholder 5">
            <a:extLst>
              <a:ext uri="{FF2B5EF4-FFF2-40B4-BE49-F238E27FC236}">
                <a16:creationId xmlns:a16="http://schemas.microsoft.com/office/drawing/2014/main" id="{FAFCF407-DCFF-95F3-6681-02BEA9C63079}"/>
              </a:ext>
            </a:extLst>
          </p:cNvPr>
          <p:cNvSpPr>
            <a:spLocks noGrp="1"/>
          </p:cNvSpPr>
          <p:nvPr>
            <p:ph type="sldNum" sz="quarter" idx="4"/>
          </p:nvPr>
        </p:nvSpPr>
        <p:spPr/>
        <p:txBody>
          <a:bodyPr/>
          <a:lstStyle/>
          <a:p>
            <a:r>
              <a:rPr lang="en-US" dirty="0"/>
              <a:t>Link Layer </a:t>
            </a:r>
            <a:fld id="{C4204591-24BD-A542-B9D5-F8D8A88D2FEE}" type="slidenum">
              <a:rPr lang="en-US" smtClean="0"/>
              <a:pPr/>
              <a:t>75</a:t>
            </a:fld>
            <a:endParaRPr lang="en-US" dirty="0"/>
          </a:p>
        </p:txBody>
      </p:sp>
    </p:spTree>
    <p:extLst>
      <p:ext uri="{BB962C8B-B14F-4D97-AF65-F5344CB8AC3E}">
        <p14:creationId xmlns:p14="http://schemas.microsoft.com/office/powerpoint/2010/main" val="1662048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3" end="3"/>
                                            </p:txEl>
                                          </p:spTgt>
                                        </p:tgtEl>
                                        <p:attrNameLst>
                                          <p:attrName>style.visibility</p:attrName>
                                        </p:attrNameLst>
                                      </p:cBhvr>
                                      <p:to>
                                        <p:strVal val="visible"/>
                                      </p:to>
                                    </p:set>
                                    <p:animEffect transition="in" filter="dissolve">
                                      <p:cBhvr>
                                        <p:cTn id="7" dur="500"/>
                                        <p:tgtEl>
                                          <p:spTgt spid="25">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xEl>
                                              <p:pRg st="0" end="0"/>
                                            </p:txEl>
                                          </p:spTgt>
                                        </p:tgtEl>
                                        <p:attrNameLst>
                                          <p:attrName>style.visibility</p:attrName>
                                        </p:attrNameLst>
                                      </p:cBhvr>
                                      <p:to>
                                        <p:strVal val="visible"/>
                                      </p:to>
                                    </p:set>
                                    <p:animEffect transition="in" filter="dissolve">
                                      <p:cBhvr>
                                        <p:cTn id="12" dur="500"/>
                                        <p:tgtEl>
                                          <p:spTgt spid="26">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6">
                                            <p:txEl>
                                              <p:pRg st="1" end="1"/>
                                            </p:txEl>
                                          </p:spTgt>
                                        </p:tgtEl>
                                        <p:attrNameLst>
                                          <p:attrName>style.visibility</p:attrName>
                                        </p:attrNameLst>
                                      </p:cBhvr>
                                      <p:to>
                                        <p:strVal val="visible"/>
                                      </p:to>
                                    </p:set>
                                    <p:animEffect transition="in" filter="dissolve">
                                      <p:cBhvr>
                                        <p:cTn id="15" dur="500"/>
                                        <p:tgtEl>
                                          <p:spTgt spid="26">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6">
                                            <p:txEl>
                                              <p:pRg st="2" end="2"/>
                                            </p:txEl>
                                          </p:spTgt>
                                        </p:tgtEl>
                                        <p:attrNameLst>
                                          <p:attrName>style.visibility</p:attrName>
                                        </p:attrNameLst>
                                      </p:cBhvr>
                                      <p:to>
                                        <p:strVal val="visible"/>
                                      </p:to>
                                    </p:set>
                                    <p:animEffect transition="in" filter="dissolve">
                                      <p:cBhvr>
                                        <p:cTn id="18" dur="500"/>
                                        <p:tgtEl>
                                          <p:spTgt spid="26">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6">
                                            <p:txEl>
                                              <p:pRg st="3" end="3"/>
                                            </p:txEl>
                                          </p:spTgt>
                                        </p:tgtEl>
                                        <p:attrNameLst>
                                          <p:attrName>style.visibility</p:attrName>
                                        </p:attrNameLst>
                                      </p:cBhvr>
                                      <p:to>
                                        <p:strVal val="visible"/>
                                      </p:to>
                                    </p:set>
                                    <p:animEffect transition="in" filter="dissolve">
                                      <p:cBhvr>
                                        <p:cTn id="21" dur="500"/>
                                        <p:tgtEl>
                                          <p:spTgt spid="26">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6">
                                            <p:txEl>
                                              <p:pRg st="4" end="4"/>
                                            </p:txEl>
                                          </p:spTgt>
                                        </p:tgtEl>
                                        <p:attrNameLst>
                                          <p:attrName>style.visibility</p:attrName>
                                        </p:attrNameLst>
                                      </p:cBhvr>
                                      <p:to>
                                        <p:strVal val="visible"/>
                                      </p:to>
                                    </p:set>
                                    <p:animEffect transition="in" filter="dissolve">
                                      <p:cBhvr>
                                        <p:cTn id="26" dur="500"/>
                                        <p:tgtEl>
                                          <p:spTgt spid="2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91D882-BC14-748D-ED9A-91999B2309E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C1567AA-F322-BD62-3A65-30B034718C92}"/>
              </a:ext>
            </a:extLst>
          </p:cNvPr>
          <p:cNvSpPr>
            <a:spLocks noGrp="1"/>
          </p:cNvSpPr>
          <p:nvPr>
            <p:ph type="title"/>
          </p:nvPr>
        </p:nvSpPr>
        <p:spPr>
          <a:xfrm>
            <a:off x="800100" y="349426"/>
            <a:ext cx="10515600" cy="894622"/>
          </a:xfrm>
        </p:spPr>
        <p:txBody>
          <a:bodyPr>
            <a:normAutofit/>
          </a:bodyPr>
          <a:lstStyle/>
          <a:p>
            <a:r>
              <a:rPr lang="en-US" b="0" dirty="0">
                <a:latin typeface="+mn-lt"/>
              </a:rPr>
              <a:t>CSMA (carrier sense multiple access)</a:t>
            </a:r>
            <a:endParaRPr lang="en-US" sz="4400" b="0" dirty="0">
              <a:latin typeface="+mn-lt"/>
            </a:endParaRPr>
          </a:p>
        </p:txBody>
      </p:sp>
      <p:sp>
        <p:nvSpPr>
          <p:cNvPr id="6" name="Slide Number Placeholder 5">
            <a:extLst>
              <a:ext uri="{FF2B5EF4-FFF2-40B4-BE49-F238E27FC236}">
                <a16:creationId xmlns:a16="http://schemas.microsoft.com/office/drawing/2014/main" id="{B074F0C1-D76E-7199-4787-1B174381800D}"/>
              </a:ext>
            </a:extLst>
          </p:cNvPr>
          <p:cNvSpPr>
            <a:spLocks noGrp="1"/>
          </p:cNvSpPr>
          <p:nvPr>
            <p:ph type="sldNum" sz="quarter" idx="4"/>
          </p:nvPr>
        </p:nvSpPr>
        <p:spPr/>
        <p:txBody>
          <a:bodyPr/>
          <a:lstStyle/>
          <a:p>
            <a:r>
              <a:rPr lang="en-US" dirty="0"/>
              <a:t>Link Layer </a:t>
            </a:r>
            <a:fld id="{C4204591-24BD-A542-B9D5-F8D8A88D2FEE}" type="slidenum">
              <a:rPr lang="en-US" smtClean="0"/>
              <a:pPr/>
              <a:t>76</a:t>
            </a:fld>
            <a:endParaRPr lang="en-US" dirty="0"/>
          </a:p>
        </p:txBody>
      </p:sp>
      <p:sp>
        <p:nvSpPr>
          <p:cNvPr id="3" name="Text Box 63">
            <a:extLst>
              <a:ext uri="{FF2B5EF4-FFF2-40B4-BE49-F238E27FC236}">
                <a16:creationId xmlns:a16="http://schemas.microsoft.com/office/drawing/2014/main" id="{5E2AE743-5BEF-5C6B-2C66-AB34BC2DB223}"/>
              </a:ext>
            </a:extLst>
          </p:cNvPr>
          <p:cNvSpPr txBox="1">
            <a:spLocks noChangeArrowheads="1"/>
          </p:cNvSpPr>
          <p:nvPr/>
        </p:nvSpPr>
        <p:spPr bwMode="auto">
          <a:xfrm>
            <a:off x="874055" y="1347065"/>
            <a:ext cx="2523448"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en-US" altLang="de-DE" sz="2200" dirty="0">
                <a:solidFill>
                  <a:srgbClr val="000000"/>
                </a:solidFill>
                <a:latin typeface="Comic Sans MS" panose="030F0702030302020204" pitchFamily="66" charset="0"/>
              </a:rPr>
              <a:t>m = #collisions</a:t>
            </a:r>
          </a:p>
          <a:p>
            <a:pPr>
              <a:lnSpc>
                <a:spcPct val="100000"/>
              </a:lnSpc>
              <a:spcBef>
                <a:spcPct val="0"/>
              </a:spcBef>
              <a:buClrTx/>
              <a:buSzTx/>
              <a:buFontTx/>
              <a:buNone/>
            </a:pPr>
            <a:r>
              <a:rPr lang="en-US" altLang="de-DE" sz="2200" dirty="0">
                <a:solidFill>
                  <a:srgbClr val="000000"/>
                </a:solidFill>
                <a:latin typeface="Comic Sans MS" panose="030F0702030302020204" pitchFamily="66" charset="0"/>
              </a:rPr>
              <a:t>t = constant time</a:t>
            </a:r>
            <a:br>
              <a:rPr lang="en-US" altLang="de-DE" sz="2200" dirty="0">
                <a:solidFill>
                  <a:srgbClr val="000000"/>
                </a:solidFill>
                <a:latin typeface="Comic Sans MS" panose="030F0702030302020204" pitchFamily="66" charset="0"/>
              </a:rPr>
            </a:br>
            <a:endParaRPr lang="en-US" altLang="de-DE" sz="2200" dirty="0">
              <a:solidFill>
                <a:srgbClr val="000000"/>
              </a:solidFill>
              <a:latin typeface="Comic Sans MS" panose="030F0702030302020204" pitchFamily="66" charset="0"/>
            </a:endParaRPr>
          </a:p>
        </p:txBody>
      </p:sp>
      <p:sp>
        <p:nvSpPr>
          <p:cNvPr id="4" name="Rechteck 2">
            <a:extLst>
              <a:ext uri="{FF2B5EF4-FFF2-40B4-BE49-F238E27FC236}">
                <a16:creationId xmlns:a16="http://schemas.microsoft.com/office/drawing/2014/main" id="{0E63E1B6-4C0A-54B4-6FA3-51827FDB4DB8}"/>
              </a:ext>
            </a:extLst>
          </p:cNvPr>
          <p:cNvSpPr>
            <a:spLocks noChangeArrowheads="1"/>
          </p:cNvSpPr>
          <p:nvPr/>
        </p:nvSpPr>
        <p:spPr bwMode="auto">
          <a:xfrm>
            <a:off x="2582734" y="2307084"/>
            <a:ext cx="65598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en-US" altLang="de-DE" sz="2400" dirty="0">
                <a:latin typeface="Comic Sans MS" panose="030F0702030302020204" pitchFamily="66" charset="0"/>
              </a:rPr>
              <a:t>Used in Controller Area Network (CAN) bus </a:t>
            </a:r>
          </a:p>
        </p:txBody>
      </p:sp>
      <p:grpSp>
        <p:nvGrpSpPr>
          <p:cNvPr id="5" name="Group 40">
            <a:extLst>
              <a:ext uri="{FF2B5EF4-FFF2-40B4-BE49-F238E27FC236}">
                <a16:creationId xmlns:a16="http://schemas.microsoft.com/office/drawing/2014/main" id="{638AC29A-9CF2-DF64-FB5B-EFAB192A5233}"/>
              </a:ext>
            </a:extLst>
          </p:cNvPr>
          <p:cNvGrpSpPr>
            <a:grpSpLocks/>
          </p:cNvGrpSpPr>
          <p:nvPr/>
        </p:nvGrpSpPr>
        <p:grpSpPr bwMode="auto">
          <a:xfrm>
            <a:off x="1868488" y="3851275"/>
            <a:ext cx="1193800" cy="1047750"/>
            <a:chOff x="4077" y="2379"/>
            <a:chExt cx="558" cy="594"/>
          </a:xfrm>
        </p:grpSpPr>
        <p:sp>
          <p:nvSpPr>
            <p:cNvPr id="7" name="Oval 41">
              <a:extLst>
                <a:ext uri="{FF2B5EF4-FFF2-40B4-BE49-F238E27FC236}">
                  <a16:creationId xmlns:a16="http://schemas.microsoft.com/office/drawing/2014/main" id="{54DE4DB5-C17A-189E-CB5C-9809A9402435}"/>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8" name="Oval 42">
              <a:extLst>
                <a:ext uri="{FF2B5EF4-FFF2-40B4-BE49-F238E27FC236}">
                  <a16:creationId xmlns:a16="http://schemas.microsoft.com/office/drawing/2014/main" id="{DD10CDF3-434E-CC0F-B126-DD8B64388379}"/>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9" name="Text Box 43">
            <a:extLst>
              <a:ext uri="{FF2B5EF4-FFF2-40B4-BE49-F238E27FC236}">
                <a16:creationId xmlns:a16="http://schemas.microsoft.com/office/drawing/2014/main" id="{2BFDEB68-41DB-4C3E-81D6-13025EDD8A12}"/>
              </a:ext>
            </a:extLst>
          </p:cNvPr>
          <p:cNvSpPr txBox="1">
            <a:spLocks noChangeArrowheads="1"/>
          </p:cNvSpPr>
          <p:nvPr/>
        </p:nvSpPr>
        <p:spPr bwMode="auto">
          <a:xfrm>
            <a:off x="1917384" y="4121150"/>
            <a:ext cx="9540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dirty="0">
                <a:solidFill>
                  <a:srgbClr val="000000"/>
                </a:solidFill>
                <a:latin typeface="Tahoma" panose="020B0604030504040204" pitchFamily="34" charset="0"/>
                <a:cs typeface="Arial" panose="020B0604020202020204" pitchFamily="34" charset="0"/>
              </a:rPr>
              <a:t>wait for</a:t>
            </a:r>
            <a:br>
              <a:rPr lang="de-DE" altLang="en-US" sz="1800" dirty="0">
                <a:solidFill>
                  <a:srgbClr val="000000"/>
                </a:solidFill>
                <a:latin typeface="Tahoma" panose="020B0604030504040204" pitchFamily="34" charset="0"/>
                <a:cs typeface="Arial" panose="020B0604020202020204" pitchFamily="34" charset="0"/>
              </a:rPr>
            </a:br>
            <a:r>
              <a:rPr lang="de-DE" altLang="en-US" sz="1800" dirty="0">
                <a:solidFill>
                  <a:srgbClr val="000000"/>
                </a:solidFill>
                <a:latin typeface="Tahoma" panose="020B0604030504040204" pitchFamily="34" charset="0"/>
                <a:cs typeface="Arial" panose="020B0604020202020204" pitchFamily="34" charset="0"/>
              </a:rPr>
              <a:t>data</a:t>
            </a:r>
            <a:endParaRPr lang="en-US" altLang="en-US" sz="1800" dirty="0">
              <a:solidFill>
                <a:srgbClr val="000000"/>
              </a:solidFill>
              <a:latin typeface="Tahoma" panose="020B0604030504040204" pitchFamily="34" charset="0"/>
              <a:cs typeface="Arial" panose="020B0604020202020204" pitchFamily="34" charset="0"/>
            </a:endParaRPr>
          </a:p>
        </p:txBody>
      </p:sp>
      <p:grpSp>
        <p:nvGrpSpPr>
          <p:cNvPr id="10" name="Group 44">
            <a:extLst>
              <a:ext uri="{FF2B5EF4-FFF2-40B4-BE49-F238E27FC236}">
                <a16:creationId xmlns:a16="http://schemas.microsoft.com/office/drawing/2014/main" id="{9A087B4F-2FA2-D7E5-F8F9-92B8D8149682}"/>
              </a:ext>
            </a:extLst>
          </p:cNvPr>
          <p:cNvGrpSpPr>
            <a:grpSpLocks/>
          </p:cNvGrpSpPr>
          <p:nvPr/>
        </p:nvGrpSpPr>
        <p:grpSpPr bwMode="auto">
          <a:xfrm>
            <a:off x="5392738" y="3846512"/>
            <a:ext cx="1193800" cy="1047750"/>
            <a:chOff x="4077" y="2379"/>
            <a:chExt cx="558" cy="594"/>
          </a:xfrm>
        </p:grpSpPr>
        <p:sp>
          <p:nvSpPr>
            <p:cNvPr id="11" name="Oval 45">
              <a:extLst>
                <a:ext uri="{FF2B5EF4-FFF2-40B4-BE49-F238E27FC236}">
                  <a16:creationId xmlns:a16="http://schemas.microsoft.com/office/drawing/2014/main" id="{20F351C6-0280-9BBA-8CA4-6A48EDF60A86}"/>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12" name="Oval 46">
              <a:extLst>
                <a:ext uri="{FF2B5EF4-FFF2-40B4-BE49-F238E27FC236}">
                  <a16:creationId xmlns:a16="http://schemas.microsoft.com/office/drawing/2014/main" id="{BAF9919B-CC4C-BB2E-A993-D4492FEF7878}"/>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13" name="Text Box 47">
            <a:extLst>
              <a:ext uri="{FF2B5EF4-FFF2-40B4-BE49-F238E27FC236}">
                <a16:creationId xmlns:a16="http://schemas.microsoft.com/office/drawing/2014/main" id="{5CEA31F1-569B-E057-E7BE-BD38F9BE7FC6}"/>
              </a:ext>
            </a:extLst>
          </p:cNvPr>
          <p:cNvSpPr txBox="1">
            <a:spLocks noChangeArrowheads="1"/>
          </p:cNvSpPr>
          <p:nvPr/>
        </p:nvSpPr>
        <p:spPr bwMode="auto">
          <a:xfrm>
            <a:off x="5480050" y="4116387"/>
            <a:ext cx="9350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dirty="0">
                <a:solidFill>
                  <a:srgbClr val="000000"/>
                </a:solidFill>
                <a:latin typeface="Tahoma" panose="020B0604030504040204" pitchFamily="34" charset="0"/>
                <a:cs typeface="Arial" panose="020B0604020202020204" pitchFamily="34" charset="0"/>
              </a:rPr>
              <a:t>trans-</a:t>
            </a:r>
          </a:p>
          <a:p>
            <a:pPr algn="ctr">
              <a:lnSpc>
                <a:spcPct val="100000"/>
              </a:lnSpc>
              <a:spcBef>
                <a:spcPct val="0"/>
              </a:spcBef>
              <a:buClrTx/>
              <a:buSzTx/>
              <a:buFontTx/>
              <a:buNone/>
            </a:pPr>
            <a:r>
              <a:rPr lang="de-DE" altLang="en-US" sz="1800" dirty="0">
                <a:solidFill>
                  <a:srgbClr val="000000"/>
                </a:solidFill>
                <a:latin typeface="Tahoma" panose="020B0604030504040204" pitchFamily="34" charset="0"/>
                <a:cs typeface="Arial" panose="020B0604020202020204" pitchFamily="34" charset="0"/>
              </a:rPr>
              <a:t>mission</a:t>
            </a:r>
            <a:endParaRPr lang="en-US" altLang="en-US" sz="1800" dirty="0">
              <a:solidFill>
                <a:srgbClr val="000000"/>
              </a:solidFill>
              <a:latin typeface="Tahoma" panose="020B0604030504040204" pitchFamily="34" charset="0"/>
              <a:cs typeface="Arial" panose="020B0604020202020204" pitchFamily="34" charset="0"/>
            </a:endParaRPr>
          </a:p>
        </p:txBody>
      </p:sp>
      <p:sp>
        <p:nvSpPr>
          <p:cNvPr id="14" name="Freeform 48">
            <a:extLst>
              <a:ext uri="{FF2B5EF4-FFF2-40B4-BE49-F238E27FC236}">
                <a16:creationId xmlns:a16="http://schemas.microsoft.com/office/drawing/2014/main" id="{E7F53D0D-F2D5-AE45-B281-855BCF7F04A5}"/>
              </a:ext>
            </a:extLst>
          </p:cNvPr>
          <p:cNvSpPr>
            <a:spLocks/>
          </p:cNvSpPr>
          <p:nvPr/>
        </p:nvSpPr>
        <p:spPr bwMode="auto">
          <a:xfrm>
            <a:off x="2776538" y="3679825"/>
            <a:ext cx="969962" cy="374650"/>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15" name="Freeform 49">
            <a:extLst>
              <a:ext uri="{FF2B5EF4-FFF2-40B4-BE49-F238E27FC236}">
                <a16:creationId xmlns:a16="http://schemas.microsoft.com/office/drawing/2014/main" id="{2478663C-062A-6538-64DF-8C72345C5CD0}"/>
              </a:ext>
            </a:extLst>
          </p:cNvPr>
          <p:cNvSpPr>
            <a:spLocks/>
          </p:cNvSpPr>
          <p:nvPr/>
        </p:nvSpPr>
        <p:spPr bwMode="auto">
          <a:xfrm>
            <a:off x="2805113" y="4759325"/>
            <a:ext cx="4602162" cy="474662"/>
          </a:xfrm>
          <a:custGeom>
            <a:avLst/>
            <a:gdLst>
              <a:gd name="T0" fmla="*/ 2147483646 w 1023"/>
              <a:gd name="T1" fmla="*/ 0 h 181"/>
              <a:gd name="T2" fmla="*/ 2147483646 w 1023"/>
              <a:gd name="T3" fmla="*/ 2147483646 h 181"/>
              <a:gd name="T4" fmla="*/ 2147483646 w 1023"/>
              <a:gd name="T5" fmla="*/ 2147483646 h 181"/>
              <a:gd name="T6" fmla="*/ 2147483646 w 1023"/>
              <a:gd name="T7" fmla="*/ 2147483646 h 181"/>
              <a:gd name="T8" fmla="*/ 2147483646 w 1023"/>
              <a:gd name="T9" fmla="*/ 2147483646 h 181"/>
              <a:gd name="T10" fmla="*/ 2147483646 w 1023"/>
              <a:gd name="T11" fmla="*/ 2147483646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16" name="Line 50">
            <a:extLst>
              <a:ext uri="{FF2B5EF4-FFF2-40B4-BE49-F238E27FC236}">
                <a16:creationId xmlns:a16="http://schemas.microsoft.com/office/drawing/2014/main" id="{257C55F3-BCAE-B3BB-6FCD-63079B62AED7}"/>
              </a:ext>
            </a:extLst>
          </p:cNvPr>
          <p:cNvSpPr>
            <a:spLocks noChangeShapeType="1"/>
          </p:cNvSpPr>
          <p:nvPr/>
        </p:nvSpPr>
        <p:spPr bwMode="auto">
          <a:xfrm>
            <a:off x="2020888" y="3636963"/>
            <a:ext cx="158750" cy="347663"/>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de-DE"/>
          </a:p>
        </p:txBody>
      </p:sp>
      <p:sp>
        <p:nvSpPr>
          <p:cNvPr id="17" name="Oval 51">
            <a:extLst>
              <a:ext uri="{FF2B5EF4-FFF2-40B4-BE49-F238E27FC236}">
                <a16:creationId xmlns:a16="http://schemas.microsoft.com/office/drawing/2014/main" id="{AA860CDB-9EB2-81C5-FDEE-FD8C758A2124}"/>
              </a:ext>
            </a:extLst>
          </p:cNvPr>
          <p:cNvSpPr>
            <a:spLocks noChangeArrowheads="1"/>
          </p:cNvSpPr>
          <p:nvPr/>
        </p:nvSpPr>
        <p:spPr bwMode="auto">
          <a:xfrm>
            <a:off x="1924051" y="3533775"/>
            <a:ext cx="176213" cy="171450"/>
          </a:xfrm>
          <a:prstGeom prst="ellipse">
            <a:avLst/>
          </a:prstGeom>
          <a:solidFill>
            <a:srgbClr val="000000"/>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18" name="Text Box 52">
            <a:extLst>
              <a:ext uri="{FF2B5EF4-FFF2-40B4-BE49-F238E27FC236}">
                <a16:creationId xmlns:a16="http://schemas.microsoft.com/office/drawing/2014/main" id="{0E4A2262-5B4C-9376-659E-357BC5C4278F}"/>
              </a:ext>
            </a:extLst>
          </p:cNvPr>
          <p:cNvSpPr txBox="1">
            <a:spLocks noChangeArrowheads="1"/>
          </p:cNvSpPr>
          <p:nvPr/>
        </p:nvSpPr>
        <p:spPr bwMode="auto">
          <a:xfrm>
            <a:off x="1717675" y="3179762"/>
            <a:ext cx="692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r>
              <a:rPr lang="de-DE" altLang="en-US" sz="1600">
                <a:solidFill>
                  <a:srgbClr val="000000"/>
                </a:solidFill>
                <a:latin typeface="Tahoma" panose="020B0604030504040204" pitchFamily="34" charset="0"/>
                <a:cs typeface="Arial" panose="020B0604020202020204" pitchFamily="34" charset="0"/>
              </a:rPr>
              <a:t>/</a:t>
            </a:r>
            <a:r>
              <a:rPr lang="de-DE" altLang="en-US" sz="1600">
                <a:solidFill>
                  <a:srgbClr val="0000CC"/>
                </a:solidFill>
                <a:latin typeface="Tahoma" panose="020B0604030504040204" pitchFamily="34" charset="0"/>
                <a:cs typeface="Arial" panose="020B0604020202020204" pitchFamily="34" charset="0"/>
              </a:rPr>
              <a:t>m=0</a:t>
            </a:r>
            <a:endParaRPr lang="en-US" altLang="en-US" sz="1600">
              <a:solidFill>
                <a:srgbClr val="0000CC"/>
              </a:solidFill>
              <a:latin typeface="Tahoma" panose="020B0604030504040204" pitchFamily="34" charset="0"/>
              <a:cs typeface="Arial" panose="020B0604020202020204" pitchFamily="34" charset="0"/>
            </a:endParaRPr>
          </a:p>
        </p:txBody>
      </p:sp>
      <p:sp>
        <p:nvSpPr>
          <p:cNvPr id="19" name="Text Box 53">
            <a:extLst>
              <a:ext uri="{FF2B5EF4-FFF2-40B4-BE49-F238E27FC236}">
                <a16:creationId xmlns:a16="http://schemas.microsoft.com/office/drawing/2014/main" id="{1512B100-5F2E-CF09-3C07-65E992F48FF2}"/>
              </a:ext>
            </a:extLst>
          </p:cNvPr>
          <p:cNvSpPr txBox="1">
            <a:spLocks noChangeArrowheads="1"/>
          </p:cNvSpPr>
          <p:nvPr/>
        </p:nvSpPr>
        <p:spPr bwMode="auto">
          <a:xfrm>
            <a:off x="2514600" y="3203575"/>
            <a:ext cx="1968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FF0000"/>
                </a:solidFill>
                <a:latin typeface="Tahoma" panose="020B0604030504040204" pitchFamily="34" charset="0"/>
                <a:cs typeface="Arial" panose="020B0604020202020204" pitchFamily="34" charset="0"/>
              </a:rPr>
              <a:t>fromabove(data)</a:t>
            </a:r>
            <a:r>
              <a:rPr lang="de-DE" altLang="en-US" sz="1800">
                <a:solidFill>
                  <a:srgbClr val="000000"/>
                </a:solidFill>
                <a:latin typeface="Tahoma" panose="020B0604030504040204" pitchFamily="34" charset="0"/>
                <a:cs typeface="Arial" panose="020B0604020202020204" pitchFamily="34" charset="0"/>
              </a:rPr>
              <a:t>/</a:t>
            </a:r>
            <a:endParaRPr lang="en-US" altLang="en-US" sz="1800">
              <a:solidFill>
                <a:srgbClr val="0000CC"/>
              </a:solidFill>
              <a:latin typeface="Tahoma" panose="020B0604030504040204" pitchFamily="34" charset="0"/>
              <a:cs typeface="Arial" panose="020B0604020202020204" pitchFamily="34" charset="0"/>
            </a:endParaRPr>
          </a:p>
        </p:txBody>
      </p:sp>
      <p:sp>
        <p:nvSpPr>
          <p:cNvPr id="20" name="Text Box 54">
            <a:extLst>
              <a:ext uri="{FF2B5EF4-FFF2-40B4-BE49-F238E27FC236}">
                <a16:creationId xmlns:a16="http://schemas.microsoft.com/office/drawing/2014/main" id="{D4532077-29BD-2821-CCCC-3BB581FC1F96}"/>
              </a:ext>
            </a:extLst>
          </p:cNvPr>
          <p:cNvSpPr txBox="1">
            <a:spLocks noChangeArrowheads="1"/>
          </p:cNvSpPr>
          <p:nvPr/>
        </p:nvSpPr>
        <p:spPr bwMode="auto">
          <a:xfrm>
            <a:off x="6575425" y="5311775"/>
            <a:ext cx="2323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dirty="0">
                <a:solidFill>
                  <a:srgbClr val="FF0000"/>
                </a:solidFill>
                <a:latin typeface="Tahoma" panose="020B0604030504040204" pitchFamily="34" charset="0"/>
                <a:cs typeface="Arial" panose="020B0604020202020204" pitchFamily="34" charset="0"/>
              </a:rPr>
              <a:t>random(0,...,2</a:t>
            </a:r>
            <a:r>
              <a:rPr lang="de-DE" altLang="en-US" sz="1800" baseline="30000" dirty="0">
                <a:solidFill>
                  <a:srgbClr val="FF0000"/>
                </a:solidFill>
                <a:latin typeface="Tahoma" panose="020B0604030504040204" pitchFamily="34" charset="0"/>
                <a:cs typeface="Arial" panose="020B0604020202020204" pitchFamily="34" charset="0"/>
              </a:rPr>
              <a:t>m</a:t>
            </a:r>
            <a:r>
              <a:rPr lang="de-DE" altLang="en-US" sz="1800" dirty="0">
                <a:solidFill>
                  <a:srgbClr val="FF0000"/>
                </a:solidFill>
                <a:latin typeface="Tahoma" panose="020B0604030504040204" pitchFamily="34" charset="0"/>
                <a:cs typeface="Arial" panose="020B0604020202020204" pitchFamily="34" charset="0"/>
              </a:rPr>
              <a:t>-1)</a:t>
            </a:r>
            <a:r>
              <a:rPr lang="de-DE" altLang="en-US" sz="1800" dirty="0">
                <a:solidFill>
                  <a:srgbClr val="FF0000"/>
                </a:solidFill>
                <a:latin typeface="Tahoma" panose="020B0604030504040204" pitchFamily="34" charset="0"/>
                <a:cs typeface="Arial" panose="020B0604020202020204" pitchFamily="34" charset="0"/>
                <a:sym typeface="Symbol" panose="05050102010706020507" pitchFamily="18" charset="2"/>
              </a:rPr>
              <a:t></a:t>
            </a:r>
            <a:r>
              <a:rPr lang="de-DE" altLang="de-DE" sz="1800" dirty="0">
                <a:solidFill>
                  <a:srgbClr val="FF0000"/>
                </a:solidFill>
                <a:latin typeface="Comic Sans MS" panose="030F0702030302020204" pitchFamily="66" charset="0"/>
                <a:sym typeface="Symbol" panose="05050102010706020507" pitchFamily="18" charset="2"/>
              </a:rPr>
              <a:t>t</a:t>
            </a:r>
            <a:r>
              <a:rPr lang="de-DE" altLang="en-US" sz="1800" dirty="0">
                <a:solidFill>
                  <a:srgbClr val="000000"/>
                </a:solidFill>
                <a:latin typeface="Tahoma" panose="020B0604030504040204" pitchFamily="34" charset="0"/>
                <a:cs typeface="Arial" panose="020B0604020202020204" pitchFamily="34" charset="0"/>
                <a:sym typeface="Symbol" panose="05050102010706020507" pitchFamily="18" charset="2"/>
              </a:rPr>
              <a:t>/</a:t>
            </a:r>
          </a:p>
        </p:txBody>
      </p:sp>
      <p:sp>
        <p:nvSpPr>
          <p:cNvPr id="21" name="Text Box 55">
            <a:extLst>
              <a:ext uri="{FF2B5EF4-FFF2-40B4-BE49-F238E27FC236}">
                <a16:creationId xmlns:a16="http://schemas.microsoft.com/office/drawing/2014/main" id="{7FA1FBEF-A048-C3CD-50EA-90DAC18EEFE9}"/>
              </a:ext>
            </a:extLst>
          </p:cNvPr>
          <p:cNvSpPr txBox="1">
            <a:spLocks noChangeArrowheads="1"/>
          </p:cNvSpPr>
          <p:nvPr/>
        </p:nvSpPr>
        <p:spPr bwMode="auto">
          <a:xfrm>
            <a:off x="8523288" y="3030537"/>
            <a:ext cx="10398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FF0000"/>
                </a:solidFill>
                <a:latin typeface="Tahoma" panose="020B0604030504040204" pitchFamily="34" charset="0"/>
                <a:cs typeface="Arial" panose="020B0604020202020204" pitchFamily="34" charset="0"/>
              </a:rPr>
              <a:t>timeout</a:t>
            </a:r>
            <a:r>
              <a:rPr lang="de-DE" altLang="en-US" sz="1800">
                <a:solidFill>
                  <a:srgbClr val="000000"/>
                </a:solidFill>
                <a:latin typeface="Tahoma" panose="020B0604030504040204" pitchFamily="34" charset="0"/>
                <a:cs typeface="Arial" panose="020B0604020202020204" pitchFamily="34" charset="0"/>
              </a:rPr>
              <a:t>/</a:t>
            </a:r>
            <a:br>
              <a:rPr lang="de-DE" altLang="en-US" sz="1800">
                <a:solidFill>
                  <a:srgbClr val="000000"/>
                </a:solidFill>
                <a:latin typeface="Tahoma" panose="020B0604030504040204" pitchFamily="34" charset="0"/>
                <a:cs typeface="Arial" panose="020B0604020202020204" pitchFamily="34" charset="0"/>
              </a:rPr>
            </a:br>
            <a:r>
              <a:rPr lang="de-DE" altLang="en-US" sz="1800">
                <a:solidFill>
                  <a:srgbClr val="3333CC"/>
                </a:solidFill>
                <a:latin typeface="Tahoma" panose="020B0604030504040204" pitchFamily="34" charset="0"/>
                <a:cs typeface="Arial" panose="020B0604020202020204" pitchFamily="34" charset="0"/>
              </a:rPr>
              <a:t>m++</a:t>
            </a:r>
            <a:endParaRPr lang="en-US" altLang="en-US" sz="1800">
              <a:solidFill>
                <a:srgbClr val="3333CC"/>
              </a:solidFill>
              <a:latin typeface="Tahoma" panose="020B0604030504040204" pitchFamily="34" charset="0"/>
              <a:cs typeface="Arial" panose="020B0604020202020204" pitchFamily="34" charset="0"/>
            </a:endParaRPr>
          </a:p>
        </p:txBody>
      </p:sp>
      <p:sp>
        <p:nvSpPr>
          <p:cNvPr id="22" name="Text Box 56">
            <a:extLst>
              <a:ext uri="{FF2B5EF4-FFF2-40B4-BE49-F238E27FC236}">
                <a16:creationId xmlns:a16="http://schemas.microsoft.com/office/drawing/2014/main" id="{FFDE97E4-62A2-0FB2-98AA-52E3F619B126}"/>
              </a:ext>
            </a:extLst>
          </p:cNvPr>
          <p:cNvSpPr txBox="1">
            <a:spLocks noChangeArrowheads="1"/>
          </p:cNvSpPr>
          <p:nvPr/>
        </p:nvSpPr>
        <p:spPr bwMode="auto">
          <a:xfrm>
            <a:off x="4519614" y="5278437"/>
            <a:ext cx="13430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FF0000"/>
                </a:solidFill>
                <a:latin typeface="Tahoma" panose="020B0604030504040204" pitchFamily="34" charset="0"/>
                <a:cs typeface="Arial" panose="020B0604020202020204" pitchFamily="34" charset="0"/>
              </a:rPr>
              <a:t>rcv(ACK)</a:t>
            </a:r>
            <a:r>
              <a:rPr lang="de-DE" altLang="en-US" sz="1800">
                <a:solidFill>
                  <a:srgbClr val="000000"/>
                </a:solidFill>
                <a:latin typeface="Tahoma" panose="020B0604030504040204" pitchFamily="34" charset="0"/>
                <a:cs typeface="Arial" panose="020B0604020202020204" pitchFamily="34" charset="0"/>
                <a:sym typeface="Symbol" panose="05050102010706020507" pitchFamily="18" charset="2"/>
              </a:rPr>
              <a:t>/</a:t>
            </a:r>
            <a:br>
              <a:rPr lang="de-DE" altLang="en-US" sz="1800">
                <a:solidFill>
                  <a:srgbClr val="000000"/>
                </a:solidFill>
                <a:latin typeface="Tahoma" panose="020B0604030504040204" pitchFamily="34" charset="0"/>
                <a:cs typeface="Arial" panose="020B0604020202020204" pitchFamily="34" charset="0"/>
                <a:sym typeface="Symbol" panose="05050102010706020507" pitchFamily="18" charset="2"/>
              </a:rPr>
            </a:br>
            <a:r>
              <a:rPr lang="de-DE" altLang="en-US" sz="1800">
                <a:solidFill>
                  <a:srgbClr val="0000CC"/>
                </a:solidFill>
                <a:latin typeface="Tahoma" panose="020B0604030504040204" pitchFamily="34" charset="0"/>
                <a:cs typeface="Arial" panose="020B0604020202020204" pitchFamily="34" charset="0"/>
                <a:sym typeface="Symbol" panose="05050102010706020507" pitchFamily="18" charset="2"/>
              </a:rPr>
              <a:t>stop_timer;</a:t>
            </a:r>
          </a:p>
          <a:p>
            <a:pPr eaLnBrk="1" hangingPunct="1">
              <a:lnSpc>
                <a:spcPct val="100000"/>
              </a:lnSpc>
              <a:spcBef>
                <a:spcPct val="0"/>
              </a:spcBef>
              <a:buClrTx/>
              <a:buSzTx/>
              <a:buFontTx/>
              <a:buNone/>
            </a:pPr>
            <a:r>
              <a:rPr lang="de-DE" altLang="en-US" sz="1800">
                <a:solidFill>
                  <a:srgbClr val="0000CC"/>
                </a:solidFill>
                <a:latin typeface="Tahoma" panose="020B0604030504040204" pitchFamily="34" charset="0"/>
                <a:cs typeface="Arial" panose="020B0604020202020204" pitchFamily="34" charset="0"/>
                <a:sym typeface="Symbol" panose="05050102010706020507" pitchFamily="18" charset="2"/>
              </a:rPr>
              <a:t>m=0</a:t>
            </a:r>
            <a:endParaRPr lang="en-US" altLang="en-US" sz="1800">
              <a:solidFill>
                <a:srgbClr val="0000CC"/>
              </a:solidFill>
              <a:latin typeface="Tahoma" panose="020B0604030504040204" pitchFamily="34" charset="0"/>
              <a:cs typeface="Arial" panose="020B0604020202020204" pitchFamily="34" charset="0"/>
              <a:sym typeface="Symbol" panose="05050102010706020507" pitchFamily="18" charset="2"/>
            </a:endParaRPr>
          </a:p>
        </p:txBody>
      </p:sp>
      <p:grpSp>
        <p:nvGrpSpPr>
          <p:cNvPr id="23" name="Group 57">
            <a:extLst>
              <a:ext uri="{FF2B5EF4-FFF2-40B4-BE49-F238E27FC236}">
                <a16:creationId xmlns:a16="http://schemas.microsoft.com/office/drawing/2014/main" id="{4691A7DC-4977-FE9B-840B-0A608CF0771C}"/>
              </a:ext>
            </a:extLst>
          </p:cNvPr>
          <p:cNvGrpSpPr>
            <a:grpSpLocks/>
          </p:cNvGrpSpPr>
          <p:nvPr/>
        </p:nvGrpSpPr>
        <p:grpSpPr bwMode="auto">
          <a:xfrm>
            <a:off x="7258050" y="3854450"/>
            <a:ext cx="1193800" cy="1047750"/>
            <a:chOff x="4077" y="2379"/>
            <a:chExt cx="558" cy="594"/>
          </a:xfrm>
        </p:grpSpPr>
        <p:sp>
          <p:nvSpPr>
            <p:cNvPr id="24" name="Oval 58">
              <a:extLst>
                <a:ext uri="{FF2B5EF4-FFF2-40B4-BE49-F238E27FC236}">
                  <a16:creationId xmlns:a16="http://schemas.microsoft.com/office/drawing/2014/main" id="{C5D2F91E-7620-4FAA-A82C-B8345BC2A611}"/>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27" name="Oval 59">
              <a:extLst>
                <a:ext uri="{FF2B5EF4-FFF2-40B4-BE49-F238E27FC236}">
                  <a16:creationId xmlns:a16="http://schemas.microsoft.com/office/drawing/2014/main" id="{170746E9-912D-BCA1-CD3E-0AE98FA74CA3}"/>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28" name="Text Box 60">
            <a:extLst>
              <a:ext uri="{FF2B5EF4-FFF2-40B4-BE49-F238E27FC236}">
                <a16:creationId xmlns:a16="http://schemas.microsoft.com/office/drawing/2014/main" id="{CF88B1BD-50D3-FA01-F596-309E7B1E601A}"/>
              </a:ext>
            </a:extLst>
          </p:cNvPr>
          <p:cNvSpPr txBox="1">
            <a:spLocks noChangeArrowheads="1"/>
          </p:cNvSpPr>
          <p:nvPr/>
        </p:nvSpPr>
        <p:spPr bwMode="auto">
          <a:xfrm>
            <a:off x="7300914" y="4124325"/>
            <a:ext cx="1025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a:solidFill>
                  <a:srgbClr val="000000"/>
                </a:solidFill>
                <a:latin typeface="Tahoma" panose="020B0604030504040204" pitchFamily="34" charset="0"/>
                <a:cs typeface="Arial" panose="020B0604020202020204" pitchFamily="34" charset="0"/>
              </a:rPr>
              <a:t>wait for </a:t>
            </a:r>
            <a:br>
              <a:rPr lang="de-DE" altLang="en-US" sz="1800">
                <a:solidFill>
                  <a:srgbClr val="000000"/>
                </a:solidFill>
                <a:latin typeface="Tahoma" panose="020B0604030504040204" pitchFamily="34" charset="0"/>
                <a:cs typeface="Arial" panose="020B0604020202020204" pitchFamily="34" charset="0"/>
              </a:rPr>
            </a:br>
            <a:r>
              <a:rPr lang="de-DE" altLang="en-US" sz="1800">
                <a:solidFill>
                  <a:srgbClr val="000000"/>
                </a:solidFill>
                <a:latin typeface="Tahoma" panose="020B0604030504040204" pitchFamily="34" charset="0"/>
                <a:cs typeface="Arial" panose="020B0604020202020204" pitchFamily="34" charset="0"/>
              </a:rPr>
              <a:t>ACK</a:t>
            </a:r>
            <a:endParaRPr lang="en-US" altLang="en-US" sz="1800">
              <a:solidFill>
                <a:srgbClr val="000000"/>
              </a:solidFill>
              <a:latin typeface="Tahoma" panose="020B0604030504040204" pitchFamily="34" charset="0"/>
              <a:cs typeface="Arial" panose="020B0604020202020204" pitchFamily="34" charset="0"/>
            </a:endParaRPr>
          </a:p>
        </p:txBody>
      </p:sp>
      <p:grpSp>
        <p:nvGrpSpPr>
          <p:cNvPr id="29" name="Group 61">
            <a:extLst>
              <a:ext uri="{FF2B5EF4-FFF2-40B4-BE49-F238E27FC236}">
                <a16:creationId xmlns:a16="http://schemas.microsoft.com/office/drawing/2014/main" id="{1C5C5556-F175-C4DB-1866-CBAAFEB47FC9}"/>
              </a:ext>
            </a:extLst>
          </p:cNvPr>
          <p:cNvGrpSpPr>
            <a:grpSpLocks/>
          </p:cNvGrpSpPr>
          <p:nvPr/>
        </p:nvGrpSpPr>
        <p:grpSpPr bwMode="auto">
          <a:xfrm>
            <a:off x="9391650" y="3862387"/>
            <a:ext cx="1193800" cy="1047750"/>
            <a:chOff x="4077" y="2379"/>
            <a:chExt cx="558" cy="594"/>
          </a:xfrm>
        </p:grpSpPr>
        <p:sp>
          <p:nvSpPr>
            <p:cNvPr id="30" name="Oval 62">
              <a:extLst>
                <a:ext uri="{FF2B5EF4-FFF2-40B4-BE49-F238E27FC236}">
                  <a16:creationId xmlns:a16="http://schemas.microsoft.com/office/drawing/2014/main" id="{F868A475-17B3-426B-96A4-F18139164009}"/>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31" name="Oval 63">
              <a:extLst>
                <a:ext uri="{FF2B5EF4-FFF2-40B4-BE49-F238E27FC236}">
                  <a16:creationId xmlns:a16="http://schemas.microsoft.com/office/drawing/2014/main" id="{6C174A6B-990D-F8CE-E143-6D3502781A92}"/>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32" name="Text Box 64">
            <a:extLst>
              <a:ext uri="{FF2B5EF4-FFF2-40B4-BE49-F238E27FC236}">
                <a16:creationId xmlns:a16="http://schemas.microsoft.com/office/drawing/2014/main" id="{8FA5F32A-C139-DA18-1FFB-EC68E860209B}"/>
              </a:ext>
            </a:extLst>
          </p:cNvPr>
          <p:cNvSpPr txBox="1">
            <a:spLocks noChangeArrowheads="1"/>
          </p:cNvSpPr>
          <p:nvPr/>
        </p:nvSpPr>
        <p:spPr bwMode="auto">
          <a:xfrm>
            <a:off x="9482138" y="4214813"/>
            <a:ext cx="92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dirty="0">
                <a:solidFill>
                  <a:srgbClr val="000000"/>
                </a:solidFill>
                <a:latin typeface="Tahoma" panose="020B0604030504040204" pitchFamily="34" charset="0"/>
                <a:cs typeface="Arial" panose="020B0604020202020204" pitchFamily="34" charset="0"/>
              </a:rPr>
              <a:t>backoff</a:t>
            </a:r>
            <a:endParaRPr lang="en-US" altLang="en-US" sz="1800" dirty="0">
              <a:solidFill>
                <a:srgbClr val="000000"/>
              </a:solidFill>
              <a:latin typeface="Tahoma" panose="020B0604030504040204" pitchFamily="34" charset="0"/>
              <a:cs typeface="Arial" panose="020B0604020202020204" pitchFamily="34" charset="0"/>
            </a:endParaRPr>
          </a:p>
        </p:txBody>
      </p:sp>
      <p:sp>
        <p:nvSpPr>
          <p:cNvPr id="33" name="Freeform 65">
            <a:extLst>
              <a:ext uri="{FF2B5EF4-FFF2-40B4-BE49-F238E27FC236}">
                <a16:creationId xmlns:a16="http://schemas.microsoft.com/office/drawing/2014/main" id="{653E5E36-2728-8D83-D013-CB8CB593FD16}"/>
              </a:ext>
            </a:extLst>
          </p:cNvPr>
          <p:cNvSpPr>
            <a:spLocks/>
          </p:cNvSpPr>
          <p:nvPr/>
        </p:nvSpPr>
        <p:spPr bwMode="auto">
          <a:xfrm>
            <a:off x="6319838" y="3687763"/>
            <a:ext cx="1116012" cy="384175"/>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34" name="Freeform 66">
            <a:extLst>
              <a:ext uri="{FF2B5EF4-FFF2-40B4-BE49-F238E27FC236}">
                <a16:creationId xmlns:a16="http://schemas.microsoft.com/office/drawing/2014/main" id="{F004DC43-9AA3-10AC-171B-DEB7568DEFC4}"/>
              </a:ext>
            </a:extLst>
          </p:cNvPr>
          <p:cNvSpPr>
            <a:spLocks/>
          </p:cNvSpPr>
          <p:nvPr/>
        </p:nvSpPr>
        <p:spPr bwMode="auto">
          <a:xfrm>
            <a:off x="8224839" y="3695701"/>
            <a:ext cx="1304925" cy="420687"/>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35" name="Freeform 67">
            <a:extLst>
              <a:ext uri="{FF2B5EF4-FFF2-40B4-BE49-F238E27FC236}">
                <a16:creationId xmlns:a16="http://schemas.microsoft.com/office/drawing/2014/main" id="{F88483BF-4B9B-2492-9430-6602F522B790}"/>
              </a:ext>
            </a:extLst>
          </p:cNvPr>
          <p:cNvSpPr>
            <a:spLocks/>
          </p:cNvSpPr>
          <p:nvPr/>
        </p:nvSpPr>
        <p:spPr bwMode="auto">
          <a:xfrm>
            <a:off x="4511675" y="4694237"/>
            <a:ext cx="4965700" cy="514350"/>
          </a:xfrm>
          <a:custGeom>
            <a:avLst/>
            <a:gdLst>
              <a:gd name="T0" fmla="*/ 2147483646 w 1023"/>
              <a:gd name="T1" fmla="*/ 0 h 181"/>
              <a:gd name="T2" fmla="*/ 2147483646 w 1023"/>
              <a:gd name="T3" fmla="*/ 2147483646 h 181"/>
              <a:gd name="T4" fmla="*/ 2147483646 w 1023"/>
              <a:gd name="T5" fmla="*/ 2147483646 h 181"/>
              <a:gd name="T6" fmla="*/ 2147483646 w 1023"/>
              <a:gd name="T7" fmla="*/ 2147483646 h 181"/>
              <a:gd name="T8" fmla="*/ 2147483646 w 1023"/>
              <a:gd name="T9" fmla="*/ 2147483646 h 181"/>
              <a:gd name="T10" fmla="*/ 2147483646 w 1023"/>
              <a:gd name="T11" fmla="*/ 2147483646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36" name="Text Box 68">
            <a:extLst>
              <a:ext uri="{FF2B5EF4-FFF2-40B4-BE49-F238E27FC236}">
                <a16:creationId xmlns:a16="http://schemas.microsoft.com/office/drawing/2014/main" id="{2E9DCA7B-F81D-DBF9-4F0F-058E034FA8E9}"/>
              </a:ext>
            </a:extLst>
          </p:cNvPr>
          <p:cNvSpPr txBox="1">
            <a:spLocks noChangeArrowheads="1"/>
          </p:cNvSpPr>
          <p:nvPr/>
        </p:nvSpPr>
        <p:spPr bwMode="auto">
          <a:xfrm>
            <a:off x="6402389" y="3025775"/>
            <a:ext cx="12906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000000"/>
                </a:solidFill>
                <a:latin typeface="Tahoma" panose="020B0604030504040204" pitchFamily="34" charset="0"/>
                <a:cs typeface="Arial" panose="020B0604020202020204" pitchFamily="34" charset="0"/>
              </a:rPr>
              <a:t>[</a:t>
            </a:r>
            <a:r>
              <a:rPr lang="de-DE" altLang="en-US" sz="1800">
                <a:solidFill>
                  <a:srgbClr val="009900"/>
                </a:solidFill>
                <a:latin typeface="Tahoma" panose="020B0604030504040204" pitchFamily="34" charset="0"/>
                <a:cs typeface="Arial" panose="020B0604020202020204" pitchFamily="34" charset="0"/>
              </a:rPr>
              <a:t>finished</a:t>
            </a:r>
            <a:r>
              <a:rPr lang="de-DE" altLang="en-US" sz="1800">
                <a:solidFill>
                  <a:srgbClr val="000000"/>
                </a:solidFill>
                <a:latin typeface="Tahoma" panose="020B0604030504040204" pitchFamily="34" charset="0"/>
                <a:cs typeface="Arial" panose="020B0604020202020204" pitchFamily="34" charset="0"/>
              </a:rPr>
              <a:t>]/</a:t>
            </a:r>
            <a:br>
              <a:rPr lang="de-DE" altLang="en-US" sz="1800">
                <a:solidFill>
                  <a:srgbClr val="000000"/>
                </a:solidFill>
                <a:latin typeface="Tahoma" panose="020B0604030504040204" pitchFamily="34" charset="0"/>
                <a:cs typeface="Arial" panose="020B0604020202020204" pitchFamily="34" charset="0"/>
              </a:rPr>
            </a:br>
            <a:r>
              <a:rPr lang="de-DE" altLang="en-US" sz="1800">
                <a:solidFill>
                  <a:srgbClr val="0000CC"/>
                </a:solidFill>
                <a:latin typeface="Tahoma" panose="020B0604030504040204" pitchFamily="34" charset="0"/>
                <a:cs typeface="Arial" panose="020B0604020202020204" pitchFamily="34" charset="0"/>
              </a:rPr>
              <a:t>start_timer</a:t>
            </a:r>
            <a:endParaRPr lang="en-US" altLang="en-US" sz="1800">
              <a:solidFill>
                <a:srgbClr val="0000CC"/>
              </a:solidFill>
              <a:latin typeface="Tahoma" panose="020B0604030504040204" pitchFamily="34" charset="0"/>
              <a:cs typeface="Arial" panose="020B0604020202020204" pitchFamily="34" charset="0"/>
            </a:endParaRPr>
          </a:p>
        </p:txBody>
      </p:sp>
      <p:grpSp>
        <p:nvGrpSpPr>
          <p:cNvPr id="37" name="Group 70">
            <a:extLst>
              <a:ext uri="{FF2B5EF4-FFF2-40B4-BE49-F238E27FC236}">
                <a16:creationId xmlns:a16="http://schemas.microsoft.com/office/drawing/2014/main" id="{6CD6BB30-97EE-008F-EF59-C0BFACC8C0E5}"/>
              </a:ext>
            </a:extLst>
          </p:cNvPr>
          <p:cNvGrpSpPr>
            <a:grpSpLocks/>
          </p:cNvGrpSpPr>
          <p:nvPr/>
        </p:nvGrpSpPr>
        <p:grpSpPr bwMode="auto">
          <a:xfrm>
            <a:off x="3548063" y="3859212"/>
            <a:ext cx="1193800" cy="1047750"/>
            <a:chOff x="4077" y="2379"/>
            <a:chExt cx="558" cy="594"/>
          </a:xfrm>
        </p:grpSpPr>
        <p:sp>
          <p:nvSpPr>
            <p:cNvPr id="38" name="Oval 71">
              <a:extLst>
                <a:ext uri="{FF2B5EF4-FFF2-40B4-BE49-F238E27FC236}">
                  <a16:creationId xmlns:a16="http://schemas.microsoft.com/office/drawing/2014/main" id="{86A6D84F-93AC-F8D7-67CF-27889334633C}"/>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39" name="Oval 72">
              <a:extLst>
                <a:ext uri="{FF2B5EF4-FFF2-40B4-BE49-F238E27FC236}">
                  <a16:creationId xmlns:a16="http://schemas.microsoft.com/office/drawing/2014/main" id="{E779BEC8-4A81-76D1-FB11-936D597A9701}"/>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40" name="Text Box 73">
            <a:extLst>
              <a:ext uri="{FF2B5EF4-FFF2-40B4-BE49-F238E27FC236}">
                <a16:creationId xmlns:a16="http://schemas.microsoft.com/office/drawing/2014/main" id="{9D75F0D1-12B1-9758-35E8-2F398098C558}"/>
              </a:ext>
            </a:extLst>
          </p:cNvPr>
          <p:cNvSpPr txBox="1">
            <a:spLocks noChangeArrowheads="1"/>
          </p:cNvSpPr>
          <p:nvPr/>
        </p:nvSpPr>
        <p:spPr bwMode="auto">
          <a:xfrm>
            <a:off x="3710940" y="4232275"/>
            <a:ext cx="75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dirty="0">
                <a:solidFill>
                  <a:srgbClr val="000000"/>
                </a:solidFill>
                <a:latin typeface="Tahoma" panose="020B0604030504040204" pitchFamily="34" charset="0"/>
                <a:cs typeface="Arial" panose="020B0604020202020204" pitchFamily="34" charset="0"/>
              </a:rPr>
              <a:t>sense</a:t>
            </a:r>
            <a:endParaRPr lang="en-US" altLang="en-US" sz="1800" dirty="0">
              <a:solidFill>
                <a:srgbClr val="000000"/>
              </a:solidFill>
              <a:latin typeface="Tahoma" panose="020B0604030504040204" pitchFamily="34" charset="0"/>
              <a:cs typeface="Arial" panose="020B0604020202020204" pitchFamily="34" charset="0"/>
            </a:endParaRPr>
          </a:p>
        </p:txBody>
      </p:sp>
      <p:sp>
        <p:nvSpPr>
          <p:cNvPr id="41" name="Freeform 74">
            <a:extLst>
              <a:ext uri="{FF2B5EF4-FFF2-40B4-BE49-F238E27FC236}">
                <a16:creationId xmlns:a16="http://schemas.microsoft.com/office/drawing/2014/main" id="{AB302DFA-A1F2-9A37-8628-8E32E498BA88}"/>
              </a:ext>
            </a:extLst>
          </p:cNvPr>
          <p:cNvSpPr>
            <a:spLocks/>
          </p:cNvSpPr>
          <p:nvPr/>
        </p:nvSpPr>
        <p:spPr bwMode="auto">
          <a:xfrm>
            <a:off x="4508500" y="3687762"/>
            <a:ext cx="1023938" cy="420688"/>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42" name="Text Box 75">
            <a:extLst>
              <a:ext uri="{FF2B5EF4-FFF2-40B4-BE49-F238E27FC236}">
                <a16:creationId xmlns:a16="http://schemas.microsoft.com/office/drawing/2014/main" id="{74BF2451-4B73-AEB0-D032-454B230B8C52}"/>
              </a:ext>
            </a:extLst>
          </p:cNvPr>
          <p:cNvSpPr txBox="1">
            <a:spLocks noChangeArrowheads="1"/>
          </p:cNvSpPr>
          <p:nvPr/>
        </p:nvSpPr>
        <p:spPr bwMode="auto">
          <a:xfrm>
            <a:off x="4656138" y="3178175"/>
            <a:ext cx="842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000000"/>
                </a:solidFill>
                <a:latin typeface="Tahoma" panose="020B0604030504040204" pitchFamily="34" charset="0"/>
                <a:cs typeface="Arial" panose="020B0604020202020204" pitchFamily="34" charset="0"/>
              </a:rPr>
              <a:t>[</a:t>
            </a:r>
            <a:r>
              <a:rPr lang="de-DE" altLang="en-US" sz="1800">
                <a:solidFill>
                  <a:srgbClr val="009900"/>
                </a:solidFill>
                <a:latin typeface="Tahoma" panose="020B0604030504040204" pitchFamily="34" charset="0"/>
                <a:cs typeface="Arial" panose="020B0604020202020204" pitchFamily="34" charset="0"/>
              </a:rPr>
              <a:t>free</a:t>
            </a:r>
            <a:r>
              <a:rPr lang="de-DE" altLang="en-US" sz="1800">
                <a:solidFill>
                  <a:srgbClr val="000000"/>
                </a:solidFill>
                <a:latin typeface="Tahoma" panose="020B0604030504040204" pitchFamily="34" charset="0"/>
                <a:cs typeface="Arial" panose="020B0604020202020204" pitchFamily="34" charset="0"/>
              </a:rPr>
              <a:t>]/</a:t>
            </a:r>
            <a:endParaRPr lang="en-US" altLang="en-US" sz="1800">
              <a:solidFill>
                <a:srgbClr val="0000CC"/>
              </a:solidFill>
              <a:latin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170904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collisions</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collisions </a:t>
            </a:r>
            <a:r>
              <a:rPr kumimoji="0" lang="en-US" sz="2800" b="0" u="none" strike="noStrike" kern="1200" cap="none" spc="0" normalizeH="0" baseline="0" noProof="0" dirty="0">
                <a:ln>
                  <a:noFill/>
                </a:ln>
                <a:solidFill>
                  <a:srgbClr val="0013A3"/>
                </a:solidFill>
                <a:effectLst/>
                <a:uLnTx/>
                <a:uFillTx/>
                <a:latin typeface="Calibri" panose="020F0502020204030204"/>
                <a:ea typeface="+mn-ea"/>
                <a:cs typeface="+mn-cs"/>
              </a:rPr>
              <a:t>can</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still</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occur with carrier sensing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means two nodes may not hear each 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 just-started transmission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collision: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entire packet transmission time wasted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effectLst/>
                <a:uLnTx/>
                <a:uFillTx/>
                <a:latin typeface="Calibri" panose="020F0502020204030204"/>
                <a:ea typeface="+mn-ea"/>
                <a:cs typeface="+mn-cs"/>
              </a:rPr>
              <a:t>distance &amp; 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play role in in determining collision probability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34" name="Picture 3" descr="5">
            <a:extLst>
              <a:ext uri="{FF2B5EF4-FFF2-40B4-BE49-F238E27FC236}">
                <a16:creationId xmlns:a16="http://schemas.microsoft.com/office/drawing/2014/main" id="{0D5CA368-0551-4340-986D-4B213A2C76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1570" y="1216371"/>
            <a:ext cx="4287837" cy="5049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 name="Rectangle 6">
            <a:extLst>
              <a:ext uri="{FF2B5EF4-FFF2-40B4-BE49-F238E27FC236}">
                <a16:creationId xmlns:a16="http://schemas.microsoft.com/office/drawing/2014/main" id="{D39D6C6A-5A1A-CF45-9875-738474A4E13D}"/>
              </a:ext>
            </a:extLst>
          </p:cNvPr>
          <p:cNvSpPr>
            <a:spLocks noChangeArrowheads="1"/>
          </p:cNvSpPr>
          <p:nvPr/>
        </p:nvSpPr>
        <p:spPr bwMode="auto">
          <a:xfrm>
            <a:off x="7999482" y="778221"/>
            <a:ext cx="25685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6" name="Rectangle 87">
            <a:extLst>
              <a:ext uri="{FF2B5EF4-FFF2-40B4-BE49-F238E27FC236}">
                <a16:creationId xmlns:a16="http://schemas.microsoft.com/office/drawing/2014/main" id="{76BB7ED7-48BD-4147-9085-F9EF88290CE4}"/>
              </a:ext>
            </a:extLst>
          </p:cNvPr>
          <p:cNvSpPr>
            <a:spLocks noChangeArrowheads="1"/>
          </p:cNvSpPr>
          <p:nvPr/>
        </p:nvSpPr>
        <p:spPr bwMode="auto">
          <a:xfrm>
            <a:off x="7305745" y="2446683"/>
            <a:ext cx="3736975" cy="2571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 name="Rectangle 88">
            <a:extLst>
              <a:ext uri="{FF2B5EF4-FFF2-40B4-BE49-F238E27FC236}">
                <a16:creationId xmlns:a16="http://schemas.microsoft.com/office/drawing/2014/main" id="{71973DC3-114C-5B40-B7FA-C9A27EDCCE65}"/>
              </a:ext>
            </a:extLst>
          </p:cNvPr>
          <p:cNvSpPr>
            <a:spLocks noChangeArrowheads="1"/>
          </p:cNvSpPr>
          <p:nvPr/>
        </p:nvSpPr>
        <p:spPr bwMode="auto">
          <a:xfrm>
            <a:off x="7313682" y="2703858"/>
            <a:ext cx="3725863" cy="2571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 name="Rectangle 90">
            <a:extLst>
              <a:ext uri="{FF2B5EF4-FFF2-40B4-BE49-F238E27FC236}">
                <a16:creationId xmlns:a16="http://schemas.microsoft.com/office/drawing/2014/main" id="{E334A8C5-6B7D-0A4C-B55D-CAB16DF703CA}"/>
              </a:ext>
            </a:extLst>
          </p:cNvPr>
          <p:cNvSpPr>
            <a:spLocks noChangeArrowheads="1"/>
          </p:cNvSpPr>
          <p:nvPr/>
        </p:nvSpPr>
        <p:spPr bwMode="auto">
          <a:xfrm>
            <a:off x="7275582" y="2956271"/>
            <a:ext cx="3763963" cy="162401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Rectangle 91">
            <a:extLst>
              <a:ext uri="{FF2B5EF4-FFF2-40B4-BE49-F238E27FC236}">
                <a16:creationId xmlns:a16="http://schemas.microsoft.com/office/drawing/2014/main" id="{F9970BA6-5D73-A749-8704-5220C05F998D}"/>
              </a:ext>
            </a:extLst>
          </p:cNvPr>
          <p:cNvSpPr>
            <a:spLocks noChangeArrowheads="1"/>
          </p:cNvSpPr>
          <p:nvPr/>
        </p:nvSpPr>
        <p:spPr bwMode="auto">
          <a:xfrm>
            <a:off x="7248595" y="4564408"/>
            <a:ext cx="3789362" cy="20351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0" name="Rectangle 92">
            <a:extLst>
              <a:ext uri="{FF2B5EF4-FFF2-40B4-BE49-F238E27FC236}">
                <a16:creationId xmlns:a16="http://schemas.microsoft.com/office/drawing/2014/main" id="{AE948D01-7FF0-DD4D-BFDD-F95AAF85063C}"/>
              </a:ext>
            </a:extLst>
          </p:cNvPr>
          <p:cNvSpPr>
            <a:spLocks noChangeArrowheads="1"/>
          </p:cNvSpPr>
          <p:nvPr/>
        </p:nvSpPr>
        <p:spPr bwMode="auto">
          <a:xfrm>
            <a:off x="7242245" y="1148108"/>
            <a:ext cx="4040187" cy="130175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1" name="Group 98">
            <a:extLst>
              <a:ext uri="{FF2B5EF4-FFF2-40B4-BE49-F238E27FC236}">
                <a16:creationId xmlns:a16="http://schemas.microsoft.com/office/drawing/2014/main" id="{50E4F1B9-D30D-3140-B7D9-712C28143A01}"/>
              </a:ext>
            </a:extLst>
          </p:cNvPr>
          <p:cNvGrpSpPr>
            <a:grpSpLocks/>
          </p:cNvGrpSpPr>
          <p:nvPr/>
        </p:nvGrpSpPr>
        <p:grpSpPr bwMode="auto">
          <a:xfrm>
            <a:off x="7426395" y="1146521"/>
            <a:ext cx="3513137" cy="628650"/>
            <a:chOff x="3117" y="180"/>
            <a:chExt cx="2213" cy="396"/>
          </a:xfrm>
        </p:grpSpPr>
        <p:grpSp>
          <p:nvGrpSpPr>
            <p:cNvPr id="42" name="Group 67">
              <a:extLst>
                <a:ext uri="{FF2B5EF4-FFF2-40B4-BE49-F238E27FC236}">
                  <a16:creationId xmlns:a16="http://schemas.microsoft.com/office/drawing/2014/main" id="{FC7CB790-4B06-2D46-93B8-665CC2659A8D}"/>
                </a:ext>
              </a:extLst>
            </p:cNvPr>
            <p:cNvGrpSpPr>
              <a:grpSpLocks/>
            </p:cNvGrpSpPr>
            <p:nvPr/>
          </p:nvGrpSpPr>
          <p:grpSpPr bwMode="auto">
            <a:xfrm flipH="1">
              <a:off x="3117" y="245"/>
              <a:ext cx="316" cy="323"/>
              <a:chOff x="2839" y="3501"/>
              <a:chExt cx="755" cy="803"/>
            </a:xfrm>
          </p:grpSpPr>
          <p:pic>
            <p:nvPicPr>
              <p:cNvPr id="57" name="Picture 68" descr="desktop_computer_stylized_medium">
                <a:extLst>
                  <a:ext uri="{FF2B5EF4-FFF2-40B4-BE49-F238E27FC236}">
                    <a16:creationId xmlns:a16="http://schemas.microsoft.com/office/drawing/2014/main" id="{DEB17F91-EA76-7442-B298-023829D2D0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 name="Freeform 69">
                <a:extLst>
                  <a:ext uri="{FF2B5EF4-FFF2-40B4-BE49-F238E27FC236}">
                    <a16:creationId xmlns:a16="http://schemas.microsoft.com/office/drawing/2014/main" id="{98BBD2D9-9D1B-B24A-8D63-4BC7E496B5C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70">
              <a:extLst>
                <a:ext uri="{FF2B5EF4-FFF2-40B4-BE49-F238E27FC236}">
                  <a16:creationId xmlns:a16="http://schemas.microsoft.com/office/drawing/2014/main" id="{4C7FFD54-FB17-394B-8449-7FAA8DE07F8E}"/>
                </a:ext>
              </a:extLst>
            </p:cNvPr>
            <p:cNvGrpSpPr>
              <a:grpSpLocks/>
            </p:cNvGrpSpPr>
            <p:nvPr/>
          </p:nvGrpSpPr>
          <p:grpSpPr bwMode="auto">
            <a:xfrm flipH="1">
              <a:off x="3747" y="253"/>
              <a:ext cx="316" cy="323"/>
              <a:chOff x="2839" y="3501"/>
              <a:chExt cx="755" cy="803"/>
            </a:xfrm>
          </p:grpSpPr>
          <p:pic>
            <p:nvPicPr>
              <p:cNvPr id="55" name="Picture 71" descr="desktop_computer_stylized_medium">
                <a:extLst>
                  <a:ext uri="{FF2B5EF4-FFF2-40B4-BE49-F238E27FC236}">
                    <a16:creationId xmlns:a16="http://schemas.microsoft.com/office/drawing/2014/main" id="{826D8206-EAB9-3D48-92AA-BD8B212018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 name="Freeform 72">
                <a:extLst>
                  <a:ext uri="{FF2B5EF4-FFF2-40B4-BE49-F238E27FC236}">
                    <a16:creationId xmlns:a16="http://schemas.microsoft.com/office/drawing/2014/main" id="{C1C969E0-E2F3-9141-8D5D-FEBB45AFC9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4" name="Group 73">
              <a:extLst>
                <a:ext uri="{FF2B5EF4-FFF2-40B4-BE49-F238E27FC236}">
                  <a16:creationId xmlns:a16="http://schemas.microsoft.com/office/drawing/2014/main" id="{8A97574D-2558-174E-B305-AA08A3C7A8AD}"/>
                </a:ext>
              </a:extLst>
            </p:cNvPr>
            <p:cNvGrpSpPr>
              <a:grpSpLocks/>
            </p:cNvGrpSpPr>
            <p:nvPr/>
          </p:nvGrpSpPr>
          <p:grpSpPr bwMode="auto">
            <a:xfrm flipH="1">
              <a:off x="4356" y="247"/>
              <a:ext cx="316" cy="323"/>
              <a:chOff x="2839" y="3501"/>
              <a:chExt cx="755" cy="803"/>
            </a:xfrm>
          </p:grpSpPr>
          <p:pic>
            <p:nvPicPr>
              <p:cNvPr id="53" name="Picture 74" descr="desktop_computer_stylized_medium">
                <a:extLst>
                  <a:ext uri="{FF2B5EF4-FFF2-40B4-BE49-F238E27FC236}">
                    <a16:creationId xmlns:a16="http://schemas.microsoft.com/office/drawing/2014/main" id="{DA115C27-F619-9546-937E-6CD1A2141B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 name="Freeform 75">
                <a:extLst>
                  <a:ext uri="{FF2B5EF4-FFF2-40B4-BE49-F238E27FC236}">
                    <a16:creationId xmlns:a16="http://schemas.microsoft.com/office/drawing/2014/main" id="{CD685018-7CA3-3B4C-A452-B8E042BBACF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 name="Group 76">
              <a:extLst>
                <a:ext uri="{FF2B5EF4-FFF2-40B4-BE49-F238E27FC236}">
                  <a16:creationId xmlns:a16="http://schemas.microsoft.com/office/drawing/2014/main" id="{DBDBB8DE-6AD3-EE44-9B46-0D5E8F80359A}"/>
                </a:ext>
              </a:extLst>
            </p:cNvPr>
            <p:cNvGrpSpPr>
              <a:grpSpLocks/>
            </p:cNvGrpSpPr>
            <p:nvPr/>
          </p:nvGrpSpPr>
          <p:grpSpPr bwMode="auto">
            <a:xfrm flipH="1">
              <a:off x="5014" y="249"/>
              <a:ext cx="316" cy="323"/>
              <a:chOff x="2839" y="3501"/>
              <a:chExt cx="755" cy="803"/>
            </a:xfrm>
          </p:grpSpPr>
          <p:pic>
            <p:nvPicPr>
              <p:cNvPr id="51" name="Picture 77" descr="desktop_computer_stylized_medium">
                <a:extLst>
                  <a:ext uri="{FF2B5EF4-FFF2-40B4-BE49-F238E27FC236}">
                    <a16:creationId xmlns:a16="http://schemas.microsoft.com/office/drawing/2014/main" id="{6A7B0553-F377-FD44-A88B-D2727D21D2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Freeform 78">
                <a:extLst>
                  <a:ext uri="{FF2B5EF4-FFF2-40B4-BE49-F238E27FC236}">
                    <a16:creationId xmlns:a16="http://schemas.microsoft.com/office/drawing/2014/main" id="{B7B2B53F-C3B8-444B-93F9-72043CF6156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Line 93">
              <a:extLst>
                <a:ext uri="{FF2B5EF4-FFF2-40B4-BE49-F238E27FC236}">
                  <a16:creationId xmlns:a16="http://schemas.microsoft.com/office/drawing/2014/main" id="{17BC36CE-61EB-3544-881D-44148445DF01}"/>
                </a:ext>
              </a:extLst>
            </p:cNvPr>
            <p:cNvSpPr>
              <a:spLocks noChangeShapeType="1"/>
            </p:cNvSpPr>
            <p:nvPr/>
          </p:nvSpPr>
          <p:spPr bwMode="auto">
            <a:xfrm>
              <a:off x="3309" y="181"/>
              <a:ext cx="198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Line 94">
              <a:extLst>
                <a:ext uri="{FF2B5EF4-FFF2-40B4-BE49-F238E27FC236}">
                  <a16:creationId xmlns:a16="http://schemas.microsoft.com/office/drawing/2014/main" id="{496041E2-CD00-714C-8109-E48EBB9E8050}"/>
                </a:ext>
              </a:extLst>
            </p:cNvPr>
            <p:cNvSpPr>
              <a:spLocks noChangeShapeType="1"/>
            </p:cNvSpPr>
            <p:nvPr/>
          </p:nvSpPr>
          <p:spPr bwMode="auto">
            <a:xfrm>
              <a:off x="3309" y="180"/>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95">
              <a:extLst>
                <a:ext uri="{FF2B5EF4-FFF2-40B4-BE49-F238E27FC236}">
                  <a16:creationId xmlns:a16="http://schemas.microsoft.com/office/drawing/2014/main" id="{B1602836-94A7-1344-AD99-4F6543EE55AD}"/>
                </a:ext>
              </a:extLst>
            </p:cNvPr>
            <p:cNvSpPr>
              <a:spLocks noChangeShapeType="1"/>
            </p:cNvSpPr>
            <p:nvPr/>
          </p:nvSpPr>
          <p:spPr bwMode="auto">
            <a:xfrm>
              <a:off x="3975" y="183"/>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96">
              <a:extLst>
                <a:ext uri="{FF2B5EF4-FFF2-40B4-BE49-F238E27FC236}">
                  <a16:creationId xmlns:a16="http://schemas.microsoft.com/office/drawing/2014/main" id="{AE901CCC-1861-184E-962B-60CDFAA34E87}"/>
                </a:ext>
              </a:extLst>
            </p:cNvPr>
            <p:cNvSpPr>
              <a:spLocks noChangeShapeType="1"/>
            </p:cNvSpPr>
            <p:nvPr/>
          </p:nvSpPr>
          <p:spPr bwMode="auto">
            <a:xfrm>
              <a:off x="4578" y="183"/>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97">
              <a:extLst>
                <a:ext uri="{FF2B5EF4-FFF2-40B4-BE49-F238E27FC236}">
                  <a16:creationId xmlns:a16="http://schemas.microsoft.com/office/drawing/2014/main" id="{3DD53366-738C-944E-B540-F34E1C857162}"/>
                </a:ext>
              </a:extLst>
            </p:cNvPr>
            <p:cNvSpPr>
              <a:spLocks noChangeShapeType="1"/>
            </p:cNvSpPr>
            <p:nvPr/>
          </p:nvSpPr>
          <p:spPr bwMode="auto">
            <a:xfrm>
              <a:off x="5289" y="180"/>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BD4D79F-1344-17E0-0CA2-01502B6C9AC1}"/>
              </a:ext>
            </a:extLst>
          </p:cNvPr>
          <p:cNvSpPr>
            <a:spLocks noGrp="1"/>
          </p:cNvSpPr>
          <p:nvPr>
            <p:ph type="sldNum" sz="quarter" idx="4"/>
          </p:nvPr>
        </p:nvSpPr>
        <p:spPr/>
        <p:txBody>
          <a:bodyPr/>
          <a:lstStyle/>
          <a:p>
            <a:r>
              <a:rPr lang="en-US" dirty="0"/>
              <a:t>Link Layer </a:t>
            </a:r>
            <a:fld id="{C4204591-24BD-A542-B9D5-F8D8A88D2FEE}" type="slidenum">
              <a:rPr lang="en-US" smtClean="0"/>
              <a:pPr/>
              <a:t>77</a:t>
            </a:fld>
            <a:endParaRPr lang="en-US" dirty="0"/>
          </a:p>
        </p:txBody>
      </p:sp>
    </p:spTree>
    <p:extLst>
      <p:ext uri="{BB962C8B-B14F-4D97-AF65-F5344CB8AC3E}">
        <p14:creationId xmlns:p14="http://schemas.microsoft.com/office/powerpoint/2010/main" val="864565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6"/>
                                        </p:tgtEl>
                                      </p:cBhvr>
                                    </p:animEffect>
                                    <p:set>
                                      <p:cBhvr>
                                        <p:cTn id="7" dur="1" fill="hold">
                                          <p:stCondLst>
                                            <p:cond delay="499"/>
                                          </p:stCondLst>
                                        </p:cTn>
                                        <p:tgtEl>
                                          <p:spTgt spid="3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500"/>
                                        <p:tgtEl>
                                          <p:spTgt spid="38"/>
                                        </p:tgtEl>
                                      </p:cBhvr>
                                    </p:animEffect>
                                    <p:set>
                                      <p:cBhvr>
                                        <p:cTn id="17" dur="1" fill="hold">
                                          <p:stCondLst>
                                            <p:cond delay="499"/>
                                          </p:stCondLst>
                                        </p:cTn>
                                        <p:tgtEl>
                                          <p:spTgt spid="3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500"/>
                                        <p:tgtEl>
                                          <p:spTgt spid="39"/>
                                        </p:tgtEl>
                                      </p:cBhvr>
                                    </p:animEffect>
                                    <p:set>
                                      <p:cBhvr>
                                        <p:cTn id="22" dur="1" fill="hold">
                                          <p:stCondLst>
                                            <p:cond delay="499"/>
                                          </p:stCondLst>
                                        </p:cTn>
                                        <p:tgtEl>
                                          <p:spTgt spid="3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dissolve">
                                      <p:cBhvr>
                                        <p:cTn id="27" dur="500"/>
                                        <p:tgtEl>
                                          <p:spTgt spid="6">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CSMA/CD reduces the amount of time wasted in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transmission aborted on collision detection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78" name="Picture 3" descr="5">
            <a:extLst>
              <a:ext uri="{FF2B5EF4-FFF2-40B4-BE49-F238E27FC236}">
                <a16:creationId xmlns:a16="http://schemas.microsoft.com/office/drawing/2014/main" id="{D06E5E41-130E-BB43-89F8-A1F35982DA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882" y="750060"/>
            <a:ext cx="4433887" cy="387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 name="Rectangle 29">
            <a:extLst>
              <a:ext uri="{FF2B5EF4-FFF2-40B4-BE49-F238E27FC236}">
                <a16:creationId xmlns:a16="http://schemas.microsoft.com/office/drawing/2014/main" id="{1DC42722-FCDE-C744-B3AD-4FFF0DDCBCCA}"/>
              </a:ext>
            </a:extLst>
          </p:cNvPr>
          <p:cNvSpPr>
            <a:spLocks noChangeArrowheads="1"/>
          </p:cNvSpPr>
          <p:nvPr/>
        </p:nvSpPr>
        <p:spPr bwMode="auto">
          <a:xfrm>
            <a:off x="7196619" y="664335"/>
            <a:ext cx="4135438" cy="12112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Rectangle 9">
            <a:extLst>
              <a:ext uri="{FF2B5EF4-FFF2-40B4-BE49-F238E27FC236}">
                <a16:creationId xmlns:a16="http://schemas.microsoft.com/office/drawing/2014/main" id="{76701BCC-FF60-A34C-9FFB-B99203FB60AB}"/>
              </a:ext>
            </a:extLst>
          </p:cNvPr>
          <p:cNvSpPr>
            <a:spLocks noChangeArrowheads="1"/>
          </p:cNvSpPr>
          <p:nvPr/>
        </p:nvSpPr>
        <p:spPr bwMode="auto">
          <a:xfrm>
            <a:off x="7933219" y="813560"/>
            <a:ext cx="25685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81" name="Group 30">
            <a:extLst>
              <a:ext uri="{FF2B5EF4-FFF2-40B4-BE49-F238E27FC236}">
                <a16:creationId xmlns:a16="http://schemas.microsoft.com/office/drawing/2014/main" id="{24935420-9F5A-6646-BC35-FE5744F261B4}"/>
              </a:ext>
            </a:extLst>
          </p:cNvPr>
          <p:cNvGrpSpPr>
            <a:grpSpLocks/>
          </p:cNvGrpSpPr>
          <p:nvPr/>
        </p:nvGrpSpPr>
        <p:grpSpPr bwMode="auto">
          <a:xfrm>
            <a:off x="7696682" y="1204085"/>
            <a:ext cx="3263900" cy="195262"/>
            <a:chOff x="4220" y="1231"/>
            <a:chExt cx="1989" cy="90"/>
          </a:xfrm>
        </p:grpSpPr>
        <p:sp>
          <p:nvSpPr>
            <p:cNvPr id="82" name="Line 23">
              <a:extLst>
                <a:ext uri="{FF2B5EF4-FFF2-40B4-BE49-F238E27FC236}">
                  <a16:creationId xmlns:a16="http://schemas.microsoft.com/office/drawing/2014/main" id="{548DB465-82DF-0440-A432-2DF2634BECF0}"/>
                </a:ext>
              </a:extLst>
            </p:cNvPr>
            <p:cNvSpPr>
              <a:spLocks noChangeShapeType="1"/>
            </p:cNvSpPr>
            <p:nvPr/>
          </p:nvSpPr>
          <p:spPr bwMode="auto">
            <a:xfrm>
              <a:off x="4220" y="1232"/>
              <a:ext cx="198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3" name="Line 24">
              <a:extLst>
                <a:ext uri="{FF2B5EF4-FFF2-40B4-BE49-F238E27FC236}">
                  <a16:creationId xmlns:a16="http://schemas.microsoft.com/office/drawing/2014/main" id="{5EF8B124-5E56-EB4D-8C08-46C67AE70748}"/>
                </a:ext>
              </a:extLst>
            </p:cNvPr>
            <p:cNvSpPr>
              <a:spLocks noChangeShapeType="1"/>
            </p:cNvSpPr>
            <p:nvPr/>
          </p:nvSpPr>
          <p:spPr bwMode="auto">
            <a:xfrm>
              <a:off x="4220" y="1231"/>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4" name="Line 25">
              <a:extLst>
                <a:ext uri="{FF2B5EF4-FFF2-40B4-BE49-F238E27FC236}">
                  <a16:creationId xmlns:a16="http://schemas.microsoft.com/office/drawing/2014/main" id="{9D8D4137-33A6-FD4B-BE8A-F6C583863084}"/>
                </a:ext>
              </a:extLst>
            </p:cNvPr>
            <p:cNvSpPr>
              <a:spLocks noChangeShapeType="1"/>
            </p:cNvSpPr>
            <p:nvPr/>
          </p:nvSpPr>
          <p:spPr bwMode="auto">
            <a:xfrm>
              <a:off x="4886" y="1234"/>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5" name="Line 26">
              <a:extLst>
                <a:ext uri="{FF2B5EF4-FFF2-40B4-BE49-F238E27FC236}">
                  <a16:creationId xmlns:a16="http://schemas.microsoft.com/office/drawing/2014/main" id="{BC114EE6-828B-264D-9807-6A556FCE5FA3}"/>
                </a:ext>
              </a:extLst>
            </p:cNvPr>
            <p:cNvSpPr>
              <a:spLocks noChangeShapeType="1"/>
            </p:cNvSpPr>
            <p:nvPr/>
          </p:nvSpPr>
          <p:spPr bwMode="auto">
            <a:xfrm>
              <a:off x="5489" y="1234"/>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6" name="Line 27">
              <a:extLst>
                <a:ext uri="{FF2B5EF4-FFF2-40B4-BE49-F238E27FC236}">
                  <a16:creationId xmlns:a16="http://schemas.microsoft.com/office/drawing/2014/main" id="{615EC4B7-B973-6E41-8EB5-75BB758DBA4F}"/>
                </a:ext>
              </a:extLst>
            </p:cNvPr>
            <p:cNvSpPr>
              <a:spLocks noChangeShapeType="1"/>
            </p:cNvSpPr>
            <p:nvPr/>
          </p:nvSpPr>
          <p:spPr bwMode="auto">
            <a:xfrm>
              <a:off x="6200" y="1231"/>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87" name="Group 11">
            <a:extLst>
              <a:ext uri="{FF2B5EF4-FFF2-40B4-BE49-F238E27FC236}">
                <a16:creationId xmlns:a16="http://schemas.microsoft.com/office/drawing/2014/main" id="{6B3E042D-00E8-0D43-B62C-BC257C0BE333}"/>
              </a:ext>
            </a:extLst>
          </p:cNvPr>
          <p:cNvGrpSpPr>
            <a:grpSpLocks/>
          </p:cNvGrpSpPr>
          <p:nvPr/>
        </p:nvGrpSpPr>
        <p:grpSpPr bwMode="auto">
          <a:xfrm flipH="1">
            <a:off x="7342669" y="1337435"/>
            <a:ext cx="501650" cy="512762"/>
            <a:chOff x="2839" y="3501"/>
            <a:chExt cx="755" cy="803"/>
          </a:xfrm>
        </p:grpSpPr>
        <p:pic>
          <p:nvPicPr>
            <p:cNvPr id="88" name="Picture 12" descr="desktop_computer_stylized_medium">
              <a:extLst>
                <a:ext uri="{FF2B5EF4-FFF2-40B4-BE49-F238E27FC236}">
                  <a16:creationId xmlns:a16="http://schemas.microsoft.com/office/drawing/2014/main" id="{4C9AC728-261B-FE45-9FEE-3F36E7FE65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13">
              <a:extLst>
                <a:ext uri="{FF2B5EF4-FFF2-40B4-BE49-F238E27FC236}">
                  <a16:creationId xmlns:a16="http://schemas.microsoft.com/office/drawing/2014/main" id="{2012AC6C-1E80-9C43-A74F-B25426F10CD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0" name="Group 14">
            <a:extLst>
              <a:ext uri="{FF2B5EF4-FFF2-40B4-BE49-F238E27FC236}">
                <a16:creationId xmlns:a16="http://schemas.microsoft.com/office/drawing/2014/main" id="{A4B289BD-7DCF-6045-ACB6-F2429F1C7C2C}"/>
              </a:ext>
            </a:extLst>
          </p:cNvPr>
          <p:cNvGrpSpPr>
            <a:grpSpLocks/>
          </p:cNvGrpSpPr>
          <p:nvPr/>
        </p:nvGrpSpPr>
        <p:grpSpPr bwMode="auto">
          <a:xfrm flipH="1">
            <a:off x="8434869" y="1319972"/>
            <a:ext cx="501650" cy="512763"/>
            <a:chOff x="2839" y="3501"/>
            <a:chExt cx="755" cy="803"/>
          </a:xfrm>
        </p:grpSpPr>
        <p:pic>
          <p:nvPicPr>
            <p:cNvPr id="91" name="Picture 15" descr="desktop_computer_stylized_medium">
              <a:extLst>
                <a:ext uri="{FF2B5EF4-FFF2-40B4-BE49-F238E27FC236}">
                  <a16:creationId xmlns:a16="http://schemas.microsoft.com/office/drawing/2014/main" id="{FBAD689B-8E45-1845-A238-667A4218FF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 name="Freeform 16">
              <a:extLst>
                <a:ext uri="{FF2B5EF4-FFF2-40B4-BE49-F238E27FC236}">
                  <a16:creationId xmlns:a16="http://schemas.microsoft.com/office/drawing/2014/main" id="{DE135AD2-2096-2A42-B530-B6E6036AB50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17">
            <a:extLst>
              <a:ext uri="{FF2B5EF4-FFF2-40B4-BE49-F238E27FC236}">
                <a16:creationId xmlns:a16="http://schemas.microsoft.com/office/drawing/2014/main" id="{A5CD4FED-7480-B747-A3DA-8F9FE8F0E1BA}"/>
              </a:ext>
            </a:extLst>
          </p:cNvPr>
          <p:cNvGrpSpPr>
            <a:grpSpLocks/>
          </p:cNvGrpSpPr>
          <p:nvPr/>
        </p:nvGrpSpPr>
        <p:grpSpPr bwMode="auto">
          <a:xfrm flipH="1">
            <a:off x="9433407" y="1310447"/>
            <a:ext cx="501650" cy="512763"/>
            <a:chOff x="2839" y="3501"/>
            <a:chExt cx="755" cy="803"/>
          </a:xfrm>
        </p:grpSpPr>
        <p:pic>
          <p:nvPicPr>
            <p:cNvPr id="94" name="Picture 18" descr="desktop_computer_stylized_medium">
              <a:extLst>
                <a:ext uri="{FF2B5EF4-FFF2-40B4-BE49-F238E27FC236}">
                  <a16:creationId xmlns:a16="http://schemas.microsoft.com/office/drawing/2014/main" id="{81E67EE6-C5AF-C14F-B5DF-53480B2077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 name="Freeform 19">
              <a:extLst>
                <a:ext uri="{FF2B5EF4-FFF2-40B4-BE49-F238E27FC236}">
                  <a16:creationId xmlns:a16="http://schemas.microsoft.com/office/drawing/2014/main" id="{4D1CE32B-7F6C-AF41-929E-EB5E9CAA87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0">
            <a:extLst>
              <a:ext uri="{FF2B5EF4-FFF2-40B4-BE49-F238E27FC236}">
                <a16:creationId xmlns:a16="http://schemas.microsoft.com/office/drawing/2014/main" id="{9178B92E-2122-5945-A67E-297BB2AC5703}"/>
              </a:ext>
            </a:extLst>
          </p:cNvPr>
          <p:cNvGrpSpPr>
            <a:grpSpLocks/>
          </p:cNvGrpSpPr>
          <p:nvPr/>
        </p:nvGrpSpPr>
        <p:grpSpPr bwMode="auto">
          <a:xfrm flipH="1">
            <a:off x="10552594" y="1324735"/>
            <a:ext cx="501650" cy="512762"/>
            <a:chOff x="2839" y="3501"/>
            <a:chExt cx="755" cy="803"/>
          </a:xfrm>
        </p:grpSpPr>
        <p:pic>
          <p:nvPicPr>
            <p:cNvPr id="97" name="Picture 21" descr="desktop_computer_stylized_medium">
              <a:extLst>
                <a:ext uri="{FF2B5EF4-FFF2-40B4-BE49-F238E27FC236}">
                  <a16:creationId xmlns:a16="http://schemas.microsoft.com/office/drawing/2014/main" id="{3AE91596-19C4-414E-B810-903273BB38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 name="Freeform 22">
              <a:extLst>
                <a:ext uri="{FF2B5EF4-FFF2-40B4-BE49-F238E27FC236}">
                  <a16:creationId xmlns:a16="http://schemas.microsoft.com/office/drawing/2014/main" id="{915D17CB-26CA-AD4F-B23A-0E57A00BBF1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 name="Freeform 2">
            <a:extLst>
              <a:ext uri="{FF2B5EF4-FFF2-40B4-BE49-F238E27FC236}">
                <a16:creationId xmlns:a16="http://schemas.microsoft.com/office/drawing/2014/main" id="{3835804F-30BD-7E45-AED8-D31B5DCA9648}"/>
              </a:ext>
            </a:extLst>
          </p:cNvPr>
          <p:cNvSpPr/>
          <p:nvPr/>
        </p:nvSpPr>
        <p:spPr>
          <a:xfrm>
            <a:off x="7342577" y="2036867"/>
            <a:ext cx="3986127" cy="2699396"/>
          </a:xfrm>
          <a:custGeom>
            <a:avLst/>
            <a:gdLst>
              <a:gd name="connsiteX0" fmla="*/ 0 w 3986127"/>
              <a:gd name="connsiteY0" fmla="*/ 158788 h 2699396"/>
              <a:gd name="connsiteX1" fmla="*/ 1357912 w 3986127"/>
              <a:gd name="connsiteY1" fmla="*/ 32853 h 2699396"/>
              <a:gd name="connsiteX2" fmla="*/ 1522175 w 3986127"/>
              <a:gd name="connsiteY2" fmla="*/ 0 h 2699396"/>
              <a:gd name="connsiteX3" fmla="*/ 3542616 w 3986127"/>
              <a:gd name="connsiteY3" fmla="*/ 246395 h 2699396"/>
              <a:gd name="connsiteX4" fmla="*/ 3936848 w 3986127"/>
              <a:gd name="connsiteY4" fmla="*/ 394232 h 2699396"/>
              <a:gd name="connsiteX5" fmla="*/ 3986127 w 3986127"/>
              <a:gd name="connsiteY5" fmla="*/ 2699396 h 2699396"/>
              <a:gd name="connsiteX6" fmla="*/ 5476 w 3986127"/>
              <a:gd name="connsiteY6" fmla="*/ 2650117 h 2699396"/>
              <a:gd name="connsiteX7" fmla="*/ 0 w 3986127"/>
              <a:gd name="connsiteY7" fmla="*/ 158788 h 269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127" h="2699396">
                <a:moveTo>
                  <a:pt x="0" y="158788"/>
                </a:moveTo>
                <a:lnTo>
                  <a:pt x="1357912" y="32853"/>
                </a:lnTo>
                <a:lnTo>
                  <a:pt x="1522175" y="0"/>
                </a:lnTo>
                <a:lnTo>
                  <a:pt x="3542616" y="246395"/>
                </a:lnTo>
                <a:lnTo>
                  <a:pt x="3936848" y="394232"/>
                </a:lnTo>
                <a:lnTo>
                  <a:pt x="3986127" y="2699396"/>
                </a:lnTo>
                <a:lnTo>
                  <a:pt x="5476" y="2650117"/>
                </a:lnTo>
                <a:cubicBezTo>
                  <a:pt x="3651" y="1819674"/>
                  <a:pt x="1825" y="989231"/>
                  <a:pt x="0" y="15878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Slide Number Placeholder 7">
            <a:extLst>
              <a:ext uri="{FF2B5EF4-FFF2-40B4-BE49-F238E27FC236}">
                <a16:creationId xmlns:a16="http://schemas.microsoft.com/office/drawing/2014/main" id="{CDB22443-27C2-EBB2-9832-E1DA9A655C6F}"/>
              </a:ext>
            </a:extLst>
          </p:cNvPr>
          <p:cNvSpPr>
            <a:spLocks noGrp="1"/>
          </p:cNvSpPr>
          <p:nvPr>
            <p:ph type="sldNum" sz="quarter" idx="4"/>
          </p:nvPr>
        </p:nvSpPr>
        <p:spPr/>
        <p:txBody>
          <a:bodyPr/>
          <a:lstStyle/>
          <a:p>
            <a:r>
              <a:rPr lang="en-US" dirty="0"/>
              <a:t>Link Layer </a:t>
            </a:r>
            <a:fld id="{C4204591-24BD-A542-B9D5-F8D8A88D2FEE}" type="slidenum">
              <a:rPr lang="en-US" smtClean="0"/>
              <a:pPr/>
              <a:t>78</a:t>
            </a:fld>
            <a:endParaRPr lang="en-US" dirty="0"/>
          </a:p>
        </p:txBody>
      </p:sp>
    </p:spTree>
    <p:extLst>
      <p:ext uri="{BB962C8B-B14F-4D97-AF65-F5344CB8AC3E}">
        <p14:creationId xmlns:p14="http://schemas.microsoft.com/office/powerpoint/2010/main" val="3725789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3000"/>
                                        <p:tgtEl>
                                          <p:spTgt spid="3"/>
                                        </p:tgtEl>
                                      </p:cBhvr>
                                    </p:animEffect>
                                    <p:set>
                                      <p:cBhvr>
                                        <p:cTn id="7" dur="1" fill="hold">
                                          <p:stCondLst>
                                            <p:cond delay="2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Ethernet CSMA/CD algorithm</a:t>
            </a:r>
            <a:endParaRPr lang="en-US" sz="4400" b="0" dirty="0">
              <a:latin typeface="+mn-lt"/>
            </a:endParaRPr>
          </a:p>
        </p:txBody>
      </p:sp>
      <p:sp>
        <p:nvSpPr>
          <p:cNvPr id="6" name="Rectangle 3">
            <a:extLst>
              <a:ext uri="{FF2B5EF4-FFF2-40B4-BE49-F238E27FC236}">
                <a16:creationId xmlns:a16="http://schemas.microsoft.com/office/drawing/2014/main" id="{04A2C08B-2DCB-6B41-B08C-D11F19EEFDB4}"/>
              </a:ext>
            </a:extLst>
          </p:cNvPr>
          <p:cNvSpPr txBox="1">
            <a:spLocks noChangeArrowheads="1"/>
          </p:cNvSpPr>
          <p:nvPr/>
        </p:nvSpPr>
        <p:spPr>
          <a:xfrm>
            <a:off x="804379" y="1513440"/>
            <a:ext cx="10181673" cy="24224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lvl="0" indent="-327025">
              <a:buFont typeface="+mj-lt"/>
              <a:buAutoNum type="arabicPeriod"/>
              <a:defRPr/>
            </a:pPr>
            <a:r>
              <a:rPr lang="en-US" dirty="0">
                <a:solidFill>
                  <a:prstClr val="black"/>
                </a:solidFill>
              </a:rPr>
              <a:t>NIC</a:t>
            </a:r>
            <a:r>
              <a:rPr kumimoji="0" lang="en-US" b="0" i="0" u="none" strike="noStrike" kern="1200" cap="none" spc="0" normalizeH="0" baseline="0" noProof="0" dirty="0">
                <a:ln>
                  <a:noFill/>
                </a:ln>
                <a:solidFill>
                  <a:prstClr val="black"/>
                </a:solidFill>
                <a:effectLst/>
                <a:uLnTx/>
                <a:uFillTx/>
                <a:latin typeface="Calibri" panose="020F0502020204030204"/>
              </a:rPr>
              <a:t> receives datagram from network layer, creates frame</a:t>
            </a:r>
          </a:p>
          <a:p>
            <a:pPr marL="457200" lvl="0" indent="-327025">
              <a:buFont typeface="+mj-lt"/>
              <a:buAutoNum type="arabicPeriod"/>
              <a:defRPr/>
            </a:pPr>
            <a:r>
              <a:rPr lang="en-US" dirty="0">
                <a:solidFill>
                  <a:prstClr val="black"/>
                </a:solidFill>
              </a:rPr>
              <a:t>NIC</a:t>
            </a:r>
            <a:r>
              <a:rPr kumimoji="0" lang="en-US" b="0" i="0" u="none" strike="noStrike" kern="1200" cap="none" spc="0" normalizeH="0" baseline="0" noProof="0" dirty="0">
                <a:ln>
                  <a:noFill/>
                </a:ln>
                <a:solidFill>
                  <a:prstClr val="black"/>
                </a:solidFill>
                <a:effectLst/>
                <a:uLnTx/>
                <a:uFillTx/>
                <a:latin typeface="Calibri" panose="020F0502020204030204"/>
              </a:rPr>
              <a:t> senses channel:</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idle: </a:t>
            </a:r>
            <a:r>
              <a:rPr kumimoji="0" lang="en-US" sz="2800" b="0" i="0" u="none" strike="noStrike" kern="1200" cap="none" spc="0" normalizeH="0" baseline="0" noProof="0" dirty="0">
                <a:ln>
                  <a:noFill/>
                </a:ln>
                <a:solidFill>
                  <a:prstClr val="black"/>
                </a:solidFill>
                <a:effectLst/>
                <a:uLnTx/>
                <a:uFillTx/>
                <a:latin typeface="Calibri" panose="020F0502020204030204"/>
              </a:rPr>
              <a:t>start frame transmission. </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busy: </a:t>
            </a:r>
            <a:r>
              <a:rPr kumimoji="0" lang="en-US" sz="2800" b="0" i="0" u="none" strike="noStrike" kern="1200" cap="none" spc="0" normalizeH="0" baseline="0" noProof="0" dirty="0">
                <a:ln>
                  <a:noFill/>
                </a:ln>
                <a:solidFill>
                  <a:prstClr val="black"/>
                </a:solidFill>
                <a:effectLst/>
                <a:uLnTx/>
                <a:uFillTx/>
                <a:latin typeface="Calibri" panose="020F0502020204030204"/>
              </a:rPr>
              <a:t>wait until channel idle, then transmit</a:t>
            </a:r>
          </a:p>
          <a:p>
            <a:pPr marL="457200" marR="0" lvl="0" indent="-3397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If entire frame transmitted without collision - done!</a:t>
            </a:r>
          </a:p>
        </p:txBody>
      </p:sp>
      <p:sp>
        <p:nvSpPr>
          <p:cNvPr id="8" name="Rectangle 4">
            <a:extLst>
              <a:ext uri="{FF2B5EF4-FFF2-40B4-BE49-F238E27FC236}">
                <a16:creationId xmlns:a16="http://schemas.microsoft.com/office/drawing/2014/main" id="{7CCFD716-78C6-2B48-AE7B-69BF9D9E7C61}"/>
              </a:ext>
            </a:extLst>
          </p:cNvPr>
          <p:cNvSpPr txBox="1">
            <a:spLocks noChangeArrowheads="1"/>
          </p:cNvSpPr>
          <p:nvPr/>
        </p:nvSpPr>
        <p:spPr>
          <a:xfrm>
            <a:off x="848785" y="3990199"/>
            <a:ext cx="11211339" cy="24938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If</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another transmission detected</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while sending: abort, send jam signal</a:t>
            </a:r>
          </a:p>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After aborting, NIC enters </a:t>
            </a:r>
            <a:r>
              <a:rPr kumimoji="0" lang="en-US" b="0" i="1" u="none" strike="noStrike" kern="1200" cap="none" spc="0" normalizeH="0" baseline="0" noProof="0" dirty="0">
                <a:ln>
                  <a:noFill/>
                </a:ln>
                <a:solidFill>
                  <a:srgbClr val="C00000"/>
                </a:solidFill>
                <a:effectLst/>
                <a:uLnTx/>
                <a:uFillTx/>
                <a:latin typeface="Calibri" panose="020F0502020204030204"/>
                <a:ea typeface="+mn-ea"/>
                <a:cs typeface="+mn-cs"/>
              </a:rPr>
              <a:t>binary (exponential) backoff: </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after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 collision, chooses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random from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{0,1,2, …, 2</a:t>
            </a:r>
            <a:r>
              <a:rPr kumimoji="0" lang="en-US" sz="2800" b="1" i="1" u="none" strike="noStrike" kern="1200" cap="none" spc="0" normalizeH="0" baseline="30000" noProof="0" dirty="0">
                <a:ln>
                  <a:noFill/>
                </a:ln>
                <a:solidFill>
                  <a:prstClr val="black"/>
                </a:solidFill>
                <a:effectLst/>
                <a:uLnTx/>
                <a:uFillTx/>
                <a:latin typeface="Calibri" panose="020F0502020204030204"/>
                <a:ea typeface="+mn-ea"/>
                <a:cs typeface="+mn-cs"/>
              </a:rPr>
              <a:t>m</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NIC waits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a:t>
            </a:r>
            <a:r>
              <a:rPr kumimoji="0" lang="en-CA"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512 bit times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returns to Step 2</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collisions: longer backoff interval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EF023DFB-7913-FB24-1E56-E10D3CB6E411}"/>
              </a:ext>
            </a:extLst>
          </p:cNvPr>
          <p:cNvSpPr>
            <a:spLocks noGrp="1"/>
          </p:cNvSpPr>
          <p:nvPr>
            <p:ph type="sldNum" sz="quarter" idx="4"/>
          </p:nvPr>
        </p:nvSpPr>
        <p:spPr/>
        <p:txBody>
          <a:bodyPr/>
          <a:lstStyle/>
          <a:p>
            <a:r>
              <a:rPr lang="en-US" dirty="0"/>
              <a:t>Link Layer </a:t>
            </a:r>
            <a:fld id="{C4204591-24BD-A542-B9D5-F8D8A88D2FEE}" type="slidenum">
              <a:rPr lang="en-US" smtClean="0"/>
              <a:pPr/>
              <a:t>79</a:t>
            </a:fld>
            <a:endParaRPr lang="en-US" dirty="0"/>
          </a:p>
        </p:txBody>
      </p:sp>
    </p:spTree>
    <p:extLst>
      <p:ext uri="{BB962C8B-B14F-4D97-AF65-F5344CB8AC3E}">
        <p14:creationId xmlns:p14="http://schemas.microsoft.com/office/powerpoint/2010/main" val="856551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Effect transition="in" filter="dissolve">
                                      <p:cBhvr>
                                        <p:cTn id="23" dur="500"/>
                                        <p:tgtEl>
                                          <p:spTgt spid="6">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8">
                                            <p:txEl>
                                              <p:pRg st="1" end="1"/>
                                            </p:txEl>
                                          </p:spTgt>
                                        </p:tgtEl>
                                        <p:attrNameLst>
                                          <p:attrName>style.visibility</p:attrName>
                                        </p:attrNameLst>
                                      </p:cBhvr>
                                      <p:to>
                                        <p:strVal val="visible"/>
                                      </p:to>
                                    </p:set>
                                    <p:animEffect transition="in" filter="dissolve">
                                      <p:cBhvr>
                                        <p:cTn id="33" dur="500"/>
                                        <p:tgtEl>
                                          <p:spTgt spid="8">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8">
                                            <p:txEl>
                                              <p:pRg st="2" end="2"/>
                                            </p:txEl>
                                          </p:spTgt>
                                        </p:tgtEl>
                                        <p:attrNameLst>
                                          <p:attrName>style.visibility</p:attrName>
                                        </p:attrNameLst>
                                      </p:cBhvr>
                                      <p:to>
                                        <p:strVal val="visible"/>
                                      </p:to>
                                    </p:set>
                                    <p:animEffect transition="in" filter="dissolve">
                                      <p:cBhvr>
                                        <p:cTn id="36" dur="500"/>
                                        <p:tgtEl>
                                          <p:spTgt spid="8">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animEffect transition="in" filter="dissolve">
                                      <p:cBhvr>
                                        <p:cTn id="39"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62304" y="344016"/>
            <a:ext cx="10515600" cy="894622"/>
          </a:xfrm>
        </p:spPr>
        <p:txBody>
          <a:bodyPr>
            <a:normAutofit/>
          </a:bodyPr>
          <a:lstStyle/>
          <a:p>
            <a:r>
              <a:rPr lang="en-US" altLang="en-US" sz="5400" dirty="0">
                <a:cs typeface="Calibri" panose="020F0502020204030204" pitchFamily="34" charset="0"/>
              </a:rPr>
              <a:t>Link layer: services</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903304" y="1425142"/>
            <a:ext cx="6529676" cy="515576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framing, link access:</a:t>
            </a:r>
            <a:r>
              <a:rPr kumimoji="0" lang="en-US" sz="3600" b="0" i="0" u="none" strike="noStrike" kern="1200" cap="none" spc="0" normalizeH="0" baseline="0" noProof="0" dirty="0">
                <a:ln>
                  <a:noFill/>
                </a:ln>
                <a:solidFill>
                  <a:srgbClr val="C0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encapsulate datagram into frame, adding header, trailer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channel access if shared medium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“MAC” addresses in frame headers identify source, destination (different from IP address!)</a:t>
            </a:r>
          </a:p>
          <a:p>
            <a:pPr marL="352425" marR="0" lvl="0" indent="-284163"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already know how to do this!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seldom used on low bit-error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wireless links: high error rates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1" i="1" u="sng" strike="noStrike" kern="1200" cap="none" spc="0" normalizeH="0" baseline="0" noProof="0" dirty="0">
                <a:ln>
                  <a:noFill/>
                </a:ln>
                <a:solidFill>
                  <a:srgbClr val="0000A8"/>
                </a:solidFill>
                <a:effectLst/>
                <a:uLnTx/>
                <a:uFillTx/>
                <a:latin typeface="Calibri" panose="020F0502020204030204"/>
                <a:ea typeface="+mn-ea"/>
                <a:cs typeface="+mn-cs"/>
              </a:rPr>
              <a:t>Q:</a:t>
            </a:r>
            <a:r>
              <a:rPr kumimoji="0" lang="en-US" sz="2400" b="1" i="0" u="sng"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why both link-level and end-end reliability?</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7D809199-2E5E-0C47-AF05-8522B171420A}"/>
              </a:ext>
            </a:extLst>
          </p:cNvPr>
          <p:cNvGrpSpPr/>
          <p:nvPr/>
        </p:nvGrpSpPr>
        <p:grpSpPr>
          <a:xfrm>
            <a:off x="7840518" y="1242873"/>
            <a:ext cx="4208607" cy="5116362"/>
            <a:chOff x="7840518" y="1242873"/>
            <a:chExt cx="4208607" cy="5116362"/>
          </a:xfrm>
        </p:grpSpPr>
        <p:grpSp>
          <p:nvGrpSpPr>
            <p:cNvPr id="5" name="Group 4">
              <a:extLst>
                <a:ext uri="{FF2B5EF4-FFF2-40B4-BE49-F238E27FC236}">
                  <a16:creationId xmlns:a16="http://schemas.microsoft.com/office/drawing/2014/main" id="{CC3D70D9-7861-1D4C-BBF3-3A5EAAD960EB}"/>
                </a:ext>
              </a:extLst>
            </p:cNvPr>
            <p:cNvGrpSpPr/>
            <p:nvPr/>
          </p:nvGrpSpPr>
          <p:grpSpPr>
            <a:xfrm>
              <a:off x="9022376" y="3275911"/>
              <a:ext cx="532171" cy="1016171"/>
              <a:chOff x="9022376" y="3275911"/>
              <a:chExt cx="615031" cy="1296090"/>
            </a:xfrm>
          </p:grpSpPr>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9022376"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122147" y="3619387"/>
                <a:ext cx="432400" cy="952614"/>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56376" y="3838205"/>
              <a:ext cx="1062340" cy="341909"/>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88837365-7D27-2B4C-8382-E851F65D2180}"/>
                </a:ext>
              </a:extLst>
            </p:cNvPr>
            <p:cNvGrpSpPr/>
            <p:nvPr/>
          </p:nvGrpSpPr>
          <p:grpSpPr>
            <a:xfrm>
              <a:off x="10268203" y="3452676"/>
              <a:ext cx="1415984" cy="1643535"/>
              <a:chOff x="10249542" y="3676610"/>
              <a:chExt cx="1415984" cy="1643535"/>
            </a:xfrm>
          </p:grpSpPr>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676610"/>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4" name="Rectangle 3">
              <a:extLst>
                <a:ext uri="{FF2B5EF4-FFF2-40B4-BE49-F238E27FC236}">
                  <a16:creationId xmlns:a16="http://schemas.microsoft.com/office/drawing/2014/main" id="{9FF01AC7-2E5B-D84F-AB90-A83570071E30}"/>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2" name="Rectangle 261">
              <a:extLst>
                <a:ext uri="{FF2B5EF4-FFF2-40B4-BE49-F238E27FC236}">
                  <a16:creationId xmlns:a16="http://schemas.microsoft.com/office/drawing/2014/main" id="{459E104B-0656-AD45-8B15-E06794D0179B}"/>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63" name="Rectangle 262">
              <a:extLst>
                <a:ext uri="{FF2B5EF4-FFF2-40B4-BE49-F238E27FC236}">
                  <a16:creationId xmlns:a16="http://schemas.microsoft.com/office/drawing/2014/main" id="{23043AC6-1FBA-CA4A-90DB-571BBB799190}"/>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65" name="Rectangle 264">
              <a:extLst>
                <a:ext uri="{FF2B5EF4-FFF2-40B4-BE49-F238E27FC236}">
                  <a16:creationId xmlns:a16="http://schemas.microsoft.com/office/drawing/2014/main" id="{26AA65EC-3CE2-F045-85D4-2A946CC3BFE5}"/>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30" name="Slide Number Placeholder 29">
            <a:extLst>
              <a:ext uri="{FF2B5EF4-FFF2-40B4-BE49-F238E27FC236}">
                <a16:creationId xmlns:a16="http://schemas.microsoft.com/office/drawing/2014/main" id="{1D0657B2-9D8B-CF92-BE48-D98FDD0CABC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330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4" end="4"/>
                                            </p:txEl>
                                          </p:spTgt>
                                        </p:tgtEl>
                                        <p:attrNameLst>
                                          <p:attrName>style.visibility</p:attrName>
                                        </p:attrNameLst>
                                      </p:cBhvr>
                                      <p:to>
                                        <p:strVal val="visible"/>
                                      </p:to>
                                    </p:set>
                                    <p:animEffect transition="in" filter="dissolve">
                                      <p:cBhvr>
                                        <p:cTn id="7" dur="500"/>
                                        <p:tgtEl>
                                          <p:spTgt spid="6">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5" end="5"/>
                                            </p:txEl>
                                          </p:spTgt>
                                        </p:tgtEl>
                                        <p:attrNameLst>
                                          <p:attrName>style.visibility</p:attrName>
                                        </p:attrNameLst>
                                      </p:cBhvr>
                                      <p:to>
                                        <p:strVal val="visible"/>
                                      </p:to>
                                    </p:set>
                                    <p:animEffect transition="in" filter="dissolve">
                                      <p:cBhvr>
                                        <p:cTn id="10" dur="500"/>
                                        <p:tgtEl>
                                          <p:spTgt spid="6">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6" end="6"/>
                                            </p:txEl>
                                          </p:spTgt>
                                        </p:tgtEl>
                                        <p:attrNameLst>
                                          <p:attrName>style.visibility</p:attrName>
                                        </p:attrNameLst>
                                      </p:cBhvr>
                                      <p:to>
                                        <p:strVal val="visible"/>
                                      </p:to>
                                    </p:set>
                                    <p:animEffect transition="in" filter="dissolve">
                                      <p:cBhvr>
                                        <p:cTn id="13" dur="500"/>
                                        <p:tgtEl>
                                          <p:spTgt spid="6">
                                            <p:txEl>
                                              <p:pRg st="6" end="6"/>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7" end="7"/>
                                            </p:txEl>
                                          </p:spTgt>
                                        </p:tgtEl>
                                        <p:attrNameLst>
                                          <p:attrName>style.visibility</p:attrName>
                                        </p:attrNameLst>
                                      </p:cBhvr>
                                      <p:to>
                                        <p:strVal val="visible"/>
                                      </p:to>
                                    </p:set>
                                    <p:animEffect transition="in" filter="dissolve">
                                      <p:cBhvr>
                                        <p:cTn id="16" dur="500"/>
                                        <p:tgtEl>
                                          <p:spTgt spid="6">
                                            <p:txEl>
                                              <p:pRg st="7" end="7"/>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8" end="8"/>
                                            </p:txEl>
                                          </p:spTgt>
                                        </p:tgtEl>
                                        <p:attrNameLst>
                                          <p:attrName>style.visibility</p:attrName>
                                        </p:attrNameLst>
                                      </p:cBhvr>
                                      <p:to>
                                        <p:strVal val="visible"/>
                                      </p:to>
                                    </p:set>
                                    <p:animEffect transition="in" filter="dissolve">
                                      <p:cBhvr>
                                        <p:cTn id="1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A26206-F855-6E25-943D-E99A281D4D4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0DE5EA9-A8A8-025D-B9FF-6B7B2F5122C4}"/>
              </a:ext>
            </a:extLst>
          </p:cNvPr>
          <p:cNvSpPr>
            <a:spLocks noGrp="1"/>
          </p:cNvSpPr>
          <p:nvPr>
            <p:ph type="title"/>
          </p:nvPr>
        </p:nvSpPr>
        <p:spPr>
          <a:xfrm>
            <a:off x="800100" y="349426"/>
            <a:ext cx="10515600" cy="894622"/>
          </a:xfrm>
        </p:spPr>
        <p:txBody>
          <a:bodyPr>
            <a:normAutofit/>
          </a:bodyPr>
          <a:lstStyle/>
          <a:p>
            <a:r>
              <a:rPr lang="en-US" b="0" dirty="0">
                <a:latin typeface="+mn-lt"/>
              </a:rPr>
              <a:t>CSMA/CD</a:t>
            </a:r>
            <a:endParaRPr lang="en-US" sz="4400" b="0" dirty="0">
              <a:latin typeface="+mn-lt"/>
            </a:endParaRPr>
          </a:p>
        </p:txBody>
      </p:sp>
      <p:sp>
        <p:nvSpPr>
          <p:cNvPr id="6" name="Slide Number Placeholder 5">
            <a:extLst>
              <a:ext uri="{FF2B5EF4-FFF2-40B4-BE49-F238E27FC236}">
                <a16:creationId xmlns:a16="http://schemas.microsoft.com/office/drawing/2014/main" id="{1E27B2FD-9790-5E1C-4535-E74AA68E4305}"/>
              </a:ext>
            </a:extLst>
          </p:cNvPr>
          <p:cNvSpPr>
            <a:spLocks noGrp="1"/>
          </p:cNvSpPr>
          <p:nvPr>
            <p:ph type="sldNum" sz="quarter" idx="4"/>
          </p:nvPr>
        </p:nvSpPr>
        <p:spPr/>
        <p:txBody>
          <a:bodyPr/>
          <a:lstStyle/>
          <a:p>
            <a:r>
              <a:rPr lang="en-US" dirty="0"/>
              <a:t>Link Layer </a:t>
            </a:r>
            <a:fld id="{C4204591-24BD-A542-B9D5-F8D8A88D2FEE}" type="slidenum">
              <a:rPr lang="en-US" smtClean="0"/>
              <a:pPr/>
              <a:t>80</a:t>
            </a:fld>
            <a:endParaRPr lang="en-US" dirty="0"/>
          </a:p>
        </p:txBody>
      </p:sp>
      <p:sp>
        <p:nvSpPr>
          <p:cNvPr id="3" name="Text Box 63">
            <a:extLst>
              <a:ext uri="{FF2B5EF4-FFF2-40B4-BE49-F238E27FC236}">
                <a16:creationId xmlns:a16="http://schemas.microsoft.com/office/drawing/2014/main" id="{928981F6-6A76-0957-0C8B-0C259C641E12}"/>
              </a:ext>
            </a:extLst>
          </p:cNvPr>
          <p:cNvSpPr txBox="1">
            <a:spLocks noChangeArrowheads="1"/>
          </p:cNvSpPr>
          <p:nvPr/>
        </p:nvSpPr>
        <p:spPr bwMode="auto">
          <a:xfrm>
            <a:off x="874055" y="1347065"/>
            <a:ext cx="2523448"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en-US" altLang="de-DE" sz="2200" dirty="0">
                <a:solidFill>
                  <a:srgbClr val="000000"/>
                </a:solidFill>
                <a:latin typeface="Comic Sans MS" panose="030F0702030302020204" pitchFamily="66" charset="0"/>
              </a:rPr>
              <a:t>m = #collisions</a:t>
            </a:r>
          </a:p>
          <a:p>
            <a:pPr>
              <a:lnSpc>
                <a:spcPct val="100000"/>
              </a:lnSpc>
              <a:spcBef>
                <a:spcPct val="0"/>
              </a:spcBef>
              <a:buClrTx/>
              <a:buSzTx/>
              <a:buFontTx/>
              <a:buNone/>
            </a:pPr>
            <a:r>
              <a:rPr lang="en-US" altLang="de-DE" sz="2200" dirty="0">
                <a:solidFill>
                  <a:srgbClr val="000000"/>
                </a:solidFill>
                <a:latin typeface="Comic Sans MS" panose="030F0702030302020204" pitchFamily="66" charset="0"/>
              </a:rPr>
              <a:t>t = constant time</a:t>
            </a:r>
            <a:br>
              <a:rPr lang="en-US" altLang="de-DE" sz="2200" dirty="0">
                <a:solidFill>
                  <a:srgbClr val="000000"/>
                </a:solidFill>
                <a:latin typeface="Comic Sans MS" panose="030F0702030302020204" pitchFamily="66" charset="0"/>
              </a:rPr>
            </a:br>
            <a:endParaRPr lang="en-US" altLang="de-DE" sz="2200" dirty="0">
              <a:solidFill>
                <a:srgbClr val="000000"/>
              </a:solidFill>
              <a:latin typeface="Comic Sans MS" panose="030F0702030302020204" pitchFamily="66" charset="0"/>
            </a:endParaRPr>
          </a:p>
        </p:txBody>
      </p:sp>
      <p:sp>
        <p:nvSpPr>
          <p:cNvPr id="4" name="Rechteck 2">
            <a:extLst>
              <a:ext uri="{FF2B5EF4-FFF2-40B4-BE49-F238E27FC236}">
                <a16:creationId xmlns:a16="http://schemas.microsoft.com/office/drawing/2014/main" id="{AC1E1063-F811-2A36-148F-1F3A3DBB512E}"/>
              </a:ext>
            </a:extLst>
          </p:cNvPr>
          <p:cNvSpPr>
            <a:spLocks noChangeArrowheads="1"/>
          </p:cNvSpPr>
          <p:nvPr/>
        </p:nvSpPr>
        <p:spPr bwMode="auto">
          <a:xfrm>
            <a:off x="4738439" y="2375343"/>
            <a:ext cx="26452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buClrTx/>
              <a:buSzTx/>
              <a:buFontTx/>
              <a:buNone/>
            </a:pPr>
            <a:r>
              <a:rPr lang="en-US" altLang="de-DE" sz="2400" dirty="0">
                <a:latin typeface="Comic Sans MS" panose="030F0702030302020204" pitchFamily="66" charset="0"/>
              </a:rPr>
              <a:t>Used in Ethernet</a:t>
            </a:r>
          </a:p>
        </p:txBody>
      </p:sp>
      <p:grpSp>
        <p:nvGrpSpPr>
          <p:cNvPr id="25" name="Group 40">
            <a:extLst>
              <a:ext uri="{FF2B5EF4-FFF2-40B4-BE49-F238E27FC236}">
                <a16:creationId xmlns:a16="http://schemas.microsoft.com/office/drawing/2014/main" id="{F3E05FCE-C7D8-DB87-4F11-AB076D9E3AF9}"/>
              </a:ext>
            </a:extLst>
          </p:cNvPr>
          <p:cNvGrpSpPr>
            <a:grpSpLocks/>
          </p:cNvGrpSpPr>
          <p:nvPr/>
        </p:nvGrpSpPr>
        <p:grpSpPr bwMode="auto">
          <a:xfrm>
            <a:off x="1906588" y="3852362"/>
            <a:ext cx="1193800" cy="1047750"/>
            <a:chOff x="4077" y="2379"/>
            <a:chExt cx="558" cy="594"/>
          </a:xfrm>
        </p:grpSpPr>
        <p:sp>
          <p:nvSpPr>
            <p:cNvPr id="26" name="Oval 41">
              <a:extLst>
                <a:ext uri="{FF2B5EF4-FFF2-40B4-BE49-F238E27FC236}">
                  <a16:creationId xmlns:a16="http://schemas.microsoft.com/office/drawing/2014/main" id="{F87BE265-C179-0229-D667-680C29EE29B0}"/>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43" name="Oval 42">
              <a:extLst>
                <a:ext uri="{FF2B5EF4-FFF2-40B4-BE49-F238E27FC236}">
                  <a16:creationId xmlns:a16="http://schemas.microsoft.com/office/drawing/2014/main" id="{C68FF2CF-DFC3-AF2F-A1C2-E41D6617399E}"/>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44" name="Text Box 43">
            <a:extLst>
              <a:ext uri="{FF2B5EF4-FFF2-40B4-BE49-F238E27FC236}">
                <a16:creationId xmlns:a16="http://schemas.microsoft.com/office/drawing/2014/main" id="{04691638-9FAF-EEF2-EF02-103F7774B7EB}"/>
              </a:ext>
            </a:extLst>
          </p:cNvPr>
          <p:cNvSpPr txBox="1">
            <a:spLocks noChangeArrowheads="1"/>
          </p:cNvSpPr>
          <p:nvPr/>
        </p:nvSpPr>
        <p:spPr bwMode="auto">
          <a:xfrm>
            <a:off x="1925803" y="4122237"/>
            <a:ext cx="954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dirty="0">
                <a:solidFill>
                  <a:srgbClr val="000000"/>
                </a:solidFill>
                <a:latin typeface="Tahoma" panose="020B0604030504040204" pitchFamily="34" charset="0"/>
                <a:cs typeface="Arial" panose="020B0604020202020204" pitchFamily="34" charset="0"/>
              </a:rPr>
              <a:t>wait for</a:t>
            </a:r>
            <a:br>
              <a:rPr lang="de-DE" altLang="en-US" sz="1800" dirty="0">
                <a:solidFill>
                  <a:srgbClr val="000000"/>
                </a:solidFill>
                <a:latin typeface="Tahoma" panose="020B0604030504040204" pitchFamily="34" charset="0"/>
                <a:cs typeface="Arial" panose="020B0604020202020204" pitchFamily="34" charset="0"/>
              </a:rPr>
            </a:br>
            <a:r>
              <a:rPr lang="de-DE" altLang="en-US" sz="1800" dirty="0">
                <a:solidFill>
                  <a:srgbClr val="000000"/>
                </a:solidFill>
                <a:latin typeface="Tahoma" panose="020B0604030504040204" pitchFamily="34" charset="0"/>
                <a:cs typeface="Arial" panose="020B0604020202020204" pitchFamily="34" charset="0"/>
              </a:rPr>
              <a:t>data</a:t>
            </a:r>
            <a:endParaRPr lang="en-US" altLang="en-US" sz="1800" dirty="0">
              <a:solidFill>
                <a:srgbClr val="000000"/>
              </a:solidFill>
              <a:latin typeface="Tahoma" panose="020B0604030504040204" pitchFamily="34" charset="0"/>
              <a:cs typeface="Arial" panose="020B0604020202020204" pitchFamily="34" charset="0"/>
            </a:endParaRPr>
          </a:p>
        </p:txBody>
      </p:sp>
      <p:grpSp>
        <p:nvGrpSpPr>
          <p:cNvPr id="45" name="Group 44">
            <a:extLst>
              <a:ext uri="{FF2B5EF4-FFF2-40B4-BE49-F238E27FC236}">
                <a16:creationId xmlns:a16="http://schemas.microsoft.com/office/drawing/2014/main" id="{2BFF5960-E6F9-F73A-FCEB-F42E0D126FF7}"/>
              </a:ext>
            </a:extLst>
          </p:cNvPr>
          <p:cNvGrpSpPr>
            <a:grpSpLocks/>
          </p:cNvGrpSpPr>
          <p:nvPr/>
        </p:nvGrpSpPr>
        <p:grpSpPr bwMode="auto">
          <a:xfrm>
            <a:off x="5430838" y="3847600"/>
            <a:ext cx="1193800" cy="1047750"/>
            <a:chOff x="4077" y="2379"/>
            <a:chExt cx="558" cy="594"/>
          </a:xfrm>
        </p:grpSpPr>
        <p:sp>
          <p:nvSpPr>
            <p:cNvPr id="46" name="Oval 45">
              <a:extLst>
                <a:ext uri="{FF2B5EF4-FFF2-40B4-BE49-F238E27FC236}">
                  <a16:creationId xmlns:a16="http://schemas.microsoft.com/office/drawing/2014/main" id="{61EC26C9-E4FE-0104-A34C-DAFDE1F57272}"/>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47" name="Oval 46">
              <a:extLst>
                <a:ext uri="{FF2B5EF4-FFF2-40B4-BE49-F238E27FC236}">
                  <a16:creationId xmlns:a16="http://schemas.microsoft.com/office/drawing/2014/main" id="{F383479A-1B4E-D49D-48D2-C5D3ECEA7637}"/>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48" name="Text Box 47">
            <a:extLst>
              <a:ext uri="{FF2B5EF4-FFF2-40B4-BE49-F238E27FC236}">
                <a16:creationId xmlns:a16="http://schemas.microsoft.com/office/drawing/2014/main" id="{204019E5-0E6A-DAFE-BB04-CC1ACB007BE1}"/>
              </a:ext>
            </a:extLst>
          </p:cNvPr>
          <p:cNvSpPr txBox="1">
            <a:spLocks noChangeArrowheads="1"/>
          </p:cNvSpPr>
          <p:nvPr/>
        </p:nvSpPr>
        <p:spPr bwMode="auto">
          <a:xfrm>
            <a:off x="5518152" y="4117475"/>
            <a:ext cx="9350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a:solidFill>
                  <a:srgbClr val="000000"/>
                </a:solidFill>
                <a:latin typeface="Tahoma" panose="020B0604030504040204" pitchFamily="34" charset="0"/>
                <a:cs typeface="Arial" panose="020B0604020202020204" pitchFamily="34" charset="0"/>
              </a:rPr>
              <a:t>trans-</a:t>
            </a:r>
          </a:p>
          <a:p>
            <a:pPr algn="ctr">
              <a:lnSpc>
                <a:spcPct val="100000"/>
              </a:lnSpc>
              <a:spcBef>
                <a:spcPct val="0"/>
              </a:spcBef>
              <a:buClrTx/>
              <a:buSzTx/>
              <a:buFontTx/>
              <a:buNone/>
            </a:pPr>
            <a:r>
              <a:rPr lang="de-DE" altLang="en-US" sz="1800">
                <a:solidFill>
                  <a:srgbClr val="000000"/>
                </a:solidFill>
                <a:latin typeface="Tahoma" panose="020B0604030504040204" pitchFamily="34" charset="0"/>
                <a:cs typeface="Arial" panose="020B0604020202020204" pitchFamily="34" charset="0"/>
              </a:rPr>
              <a:t>mission</a:t>
            </a:r>
            <a:endParaRPr lang="en-US" altLang="en-US" sz="1800">
              <a:solidFill>
                <a:srgbClr val="000000"/>
              </a:solidFill>
              <a:latin typeface="Tahoma" panose="020B0604030504040204" pitchFamily="34" charset="0"/>
              <a:cs typeface="Arial" panose="020B0604020202020204" pitchFamily="34" charset="0"/>
            </a:endParaRPr>
          </a:p>
        </p:txBody>
      </p:sp>
      <p:sp>
        <p:nvSpPr>
          <p:cNvPr id="49" name="Freeform 48">
            <a:extLst>
              <a:ext uri="{FF2B5EF4-FFF2-40B4-BE49-F238E27FC236}">
                <a16:creationId xmlns:a16="http://schemas.microsoft.com/office/drawing/2014/main" id="{74178631-9DD5-65C7-DEB3-9838EF4F7483}"/>
              </a:ext>
            </a:extLst>
          </p:cNvPr>
          <p:cNvSpPr>
            <a:spLocks/>
          </p:cNvSpPr>
          <p:nvPr/>
        </p:nvSpPr>
        <p:spPr bwMode="auto">
          <a:xfrm>
            <a:off x="2814639" y="3680912"/>
            <a:ext cx="969963" cy="374650"/>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50" name="Freeform 49">
            <a:extLst>
              <a:ext uri="{FF2B5EF4-FFF2-40B4-BE49-F238E27FC236}">
                <a16:creationId xmlns:a16="http://schemas.microsoft.com/office/drawing/2014/main" id="{F00471DD-5EBF-8E5D-0B30-FCB437F191EF}"/>
              </a:ext>
            </a:extLst>
          </p:cNvPr>
          <p:cNvSpPr>
            <a:spLocks/>
          </p:cNvSpPr>
          <p:nvPr/>
        </p:nvSpPr>
        <p:spPr bwMode="auto">
          <a:xfrm>
            <a:off x="2843214" y="4760413"/>
            <a:ext cx="2773363" cy="474663"/>
          </a:xfrm>
          <a:custGeom>
            <a:avLst/>
            <a:gdLst>
              <a:gd name="T0" fmla="*/ 2147483646 w 1023"/>
              <a:gd name="T1" fmla="*/ 0 h 181"/>
              <a:gd name="T2" fmla="*/ 2147483646 w 1023"/>
              <a:gd name="T3" fmla="*/ 2147483646 h 181"/>
              <a:gd name="T4" fmla="*/ 2147483646 w 1023"/>
              <a:gd name="T5" fmla="*/ 2147483646 h 181"/>
              <a:gd name="T6" fmla="*/ 2147483646 w 1023"/>
              <a:gd name="T7" fmla="*/ 2147483646 h 181"/>
              <a:gd name="T8" fmla="*/ 2147483646 w 1023"/>
              <a:gd name="T9" fmla="*/ 2147483646 h 181"/>
              <a:gd name="T10" fmla="*/ 2147483646 w 1023"/>
              <a:gd name="T11" fmla="*/ 2147483646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51" name="Line 50">
            <a:extLst>
              <a:ext uri="{FF2B5EF4-FFF2-40B4-BE49-F238E27FC236}">
                <a16:creationId xmlns:a16="http://schemas.microsoft.com/office/drawing/2014/main" id="{CEB650D9-8B41-5FEA-7E91-4E21F71B70C6}"/>
              </a:ext>
            </a:extLst>
          </p:cNvPr>
          <p:cNvSpPr>
            <a:spLocks noChangeShapeType="1"/>
          </p:cNvSpPr>
          <p:nvPr/>
        </p:nvSpPr>
        <p:spPr bwMode="auto">
          <a:xfrm>
            <a:off x="2058988" y="3638050"/>
            <a:ext cx="158750" cy="347662"/>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de-DE"/>
          </a:p>
        </p:txBody>
      </p:sp>
      <p:sp>
        <p:nvSpPr>
          <p:cNvPr id="52" name="Oval 51">
            <a:extLst>
              <a:ext uri="{FF2B5EF4-FFF2-40B4-BE49-F238E27FC236}">
                <a16:creationId xmlns:a16="http://schemas.microsoft.com/office/drawing/2014/main" id="{E9822CE7-926B-F7EC-C2D7-B340F9E35613}"/>
              </a:ext>
            </a:extLst>
          </p:cNvPr>
          <p:cNvSpPr>
            <a:spLocks noChangeArrowheads="1"/>
          </p:cNvSpPr>
          <p:nvPr/>
        </p:nvSpPr>
        <p:spPr bwMode="auto">
          <a:xfrm>
            <a:off x="1962151" y="3534862"/>
            <a:ext cx="176212" cy="171450"/>
          </a:xfrm>
          <a:prstGeom prst="ellipse">
            <a:avLst/>
          </a:prstGeom>
          <a:solidFill>
            <a:srgbClr val="000000"/>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53" name="Text Box 52">
            <a:extLst>
              <a:ext uri="{FF2B5EF4-FFF2-40B4-BE49-F238E27FC236}">
                <a16:creationId xmlns:a16="http://schemas.microsoft.com/office/drawing/2014/main" id="{C181FBE5-765D-4A11-FF30-E9C166F0FC4D}"/>
              </a:ext>
            </a:extLst>
          </p:cNvPr>
          <p:cNvSpPr txBox="1">
            <a:spLocks noChangeArrowheads="1"/>
          </p:cNvSpPr>
          <p:nvPr/>
        </p:nvSpPr>
        <p:spPr bwMode="auto">
          <a:xfrm>
            <a:off x="1755776" y="3180850"/>
            <a:ext cx="692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r>
              <a:rPr lang="de-DE" altLang="en-US" sz="1600">
                <a:solidFill>
                  <a:srgbClr val="000000"/>
                </a:solidFill>
                <a:latin typeface="Tahoma" panose="020B0604030504040204" pitchFamily="34" charset="0"/>
                <a:cs typeface="Arial" panose="020B0604020202020204" pitchFamily="34" charset="0"/>
              </a:rPr>
              <a:t>/</a:t>
            </a:r>
            <a:r>
              <a:rPr lang="de-DE" altLang="en-US" sz="1600">
                <a:solidFill>
                  <a:srgbClr val="0000CC"/>
                </a:solidFill>
                <a:latin typeface="Tahoma" panose="020B0604030504040204" pitchFamily="34" charset="0"/>
                <a:cs typeface="Arial" panose="020B0604020202020204" pitchFamily="34" charset="0"/>
              </a:rPr>
              <a:t>m=0</a:t>
            </a:r>
            <a:endParaRPr lang="en-US" altLang="en-US" sz="1600">
              <a:solidFill>
                <a:srgbClr val="0000CC"/>
              </a:solidFill>
              <a:latin typeface="Tahoma" panose="020B0604030504040204" pitchFamily="34" charset="0"/>
              <a:cs typeface="Arial" panose="020B0604020202020204" pitchFamily="34" charset="0"/>
            </a:endParaRPr>
          </a:p>
        </p:txBody>
      </p:sp>
      <p:sp>
        <p:nvSpPr>
          <p:cNvPr id="54" name="Text Box 53">
            <a:extLst>
              <a:ext uri="{FF2B5EF4-FFF2-40B4-BE49-F238E27FC236}">
                <a16:creationId xmlns:a16="http://schemas.microsoft.com/office/drawing/2014/main" id="{BA6C5F31-E6CB-F12B-9CFF-58B47E0D9C01}"/>
              </a:ext>
            </a:extLst>
          </p:cNvPr>
          <p:cNvSpPr txBox="1">
            <a:spLocks noChangeArrowheads="1"/>
          </p:cNvSpPr>
          <p:nvPr/>
        </p:nvSpPr>
        <p:spPr bwMode="auto">
          <a:xfrm>
            <a:off x="2552701" y="3204663"/>
            <a:ext cx="1968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FF0000"/>
                </a:solidFill>
                <a:latin typeface="Tahoma" panose="020B0604030504040204" pitchFamily="34" charset="0"/>
                <a:cs typeface="Arial" panose="020B0604020202020204" pitchFamily="34" charset="0"/>
              </a:rPr>
              <a:t>fromabove(data)</a:t>
            </a:r>
            <a:r>
              <a:rPr lang="de-DE" altLang="en-US" sz="1800">
                <a:solidFill>
                  <a:srgbClr val="000000"/>
                </a:solidFill>
                <a:latin typeface="Tahoma" panose="020B0604030504040204" pitchFamily="34" charset="0"/>
                <a:cs typeface="Arial" panose="020B0604020202020204" pitchFamily="34" charset="0"/>
              </a:rPr>
              <a:t>/</a:t>
            </a:r>
            <a:endParaRPr lang="en-US" altLang="en-US" sz="1800">
              <a:solidFill>
                <a:srgbClr val="0000CC"/>
              </a:solidFill>
              <a:latin typeface="Tahoma" panose="020B0604030504040204" pitchFamily="34" charset="0"/>
              <a:cs typeface="Arial" panose="020B0604020202020204" pitchFamily="34" charset="0"/>
            </a:endParaRPr>
          </a:p>
        </p:txBody>
      </p:sp>
      <p:sp>
        <p:nvSpPr>
          <p:cNvPr id="55" name="Text Box 54">
            <a:extLst>
              <a:ext uri="{FF2B5EF4-FFF2-40B4-BE49-F238E27FC236}">
                <a16:creationId xmlns:a16="http://schemas.microsoft.com/office/drawing/2014/main" id="{9555CBD0-5D24-DA7F-6B9D-AAE524B26034}"/>
              </a:ext>
            </a:extLst>
          </p:cNvPr>
          <p:cNvSpPr txBox="1">
            <a:spLocks noChangeArrowheads="1"/>
          </p:cNvSpPr>
          <p:nvPr/>
        </p:nvSpPr>
        <p:spPr bwMode="auto">
          <a:xfrm>
            <a:off x="6061077" y="5312863"/>
            <a:ext cx="24611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dirty="0">
                <a:solidFill>
                  <a:srgbClr val="FF0000"/>
                </a:solidFill>
                <a:latin typeface="Tahoma" panose="020B0604030504040204" pitchFamily="34" charset="0"/>
                <a:cs typeface="Arial" panose="020B0604020202020204" pitchFamily="34" charset="0"/>
              </a:rPr>
              <a:t>random(0,...,2</a:t>
            </a:r>
            <a:r>
              <a:rPr lang="de-DE" altLang="en-US" sz="1800" baseline="30000" dirty="0">
                <a:solidFill>
                  <a:srgbClr val="FF0000"/>
                </a:solidFill>
                <a:latin typeface="Tahoma" panose="020B0604030504040204" pitchFamily="34" charset="0"/>
                <a:cs typeface="Arial" panose="020B0604020202020204" pitchFamily="34" charset="0"/>
              </a:rPr>
              <a:t>m</a:t>
            </a:r>
            <a:r>
              <a:rPr lang="de-DE" altLang="en-US" sz="1800" dirty="0">
                <a:solidFill>
                  <a:srgbClr val="FF0000"/>
                </a:solidFill>
                <a:latin typeface="Tahoma" panose="020B0604030504040204" pitchFamily="34" charset="0"/>
                <a:cs typeface="Arial" panose="020B0604020202020204" pitchFamily="34" charset="0"/>
              </a:rPr>
              <a:t>-1)</a:t>
            </a:r>
            <a:r>
              <a:rPr lang="de-DE" altLang="en-US" sz="1800" dirty="0">
                <a:solidFill>
                  <a:srgbClr val="FF0000"/>
                </a:solidFill>
                <a:latin typeface="Tahoma" panose="020B0604030504040204" pitchFamily="34" charset="0"/>
                <a:cs typeface="Arial" panose="020B0604020202020204" pitchFamily="34" charset="0"/>
                <a:sym typeface="Symbol" panose="05050102010706020507" pitchFamily="18" charset="2"/>
              </a:rPr>
              <a:t></a:t>
            </a:r>
            <a:r>
              <a:rPr lang="de-DE" altLang="de-DE" sz="1800" dirty="0">
                <a:solidFill>
                  <a:srgbClr val="FF0000"/>
                </a:solidFill>
                <a:latin typeface="Comic Sans MS" panose="030F0702030302020204" pitchFamily="66" charset="0"/>
                <a:sym typeface="Symbol" panose="05050102010706020507" pitchFamily="18" charset="2"/>
              </a:rPr>
              <a:t>t </a:t>
            </a:r>
            <a:r>
              <a:rPr lang="de-DE" altLang="en-US" sz="1800" dirty="0">
                <a:solidFill>
                  <a:srgbClr val="000000"/>
                </a:solidFill>
                <a:latin typeface="Tahoma" panose="020B0604030504040204" pitchFamily="34" charset="0"/>
                <a:cs typeface="Arial" panose="020B0604020202020204" pitchFamily="34" charset="0"/>
                <a:sym typeface="Symbol" panose="05050102010706020507" pitchFamily="18" charset="2"/>
              </a:rPr>
              <a:t>/</a:t>
            </a:r>
          </a:p>
        </p:txBody>
      </p:sp>
      <p:sp>
        <p:nvSpPr>
          <p:cNvPr id="56" name="Text Box 55">
            <a:extLst>
              <a:ext uri="{FF2B5EF4-FFF2-40B4-BE49-F238E27FC236}">
                <a16:creationId xmlns:a16="http://schemas.microsoft.com/office/drawing/2014/main" id="{33B23F63-0031-9FEA-EDAB-DEF9AD3F5021}"/>
              </a:ext>
            </a:extLst>
          </p:cNvPr>
          <p:cNvSpPr txBox="1">
            <a:spLocks noChangeArrowheads="1"/>
          </p:cNvSpPr>
          <p:nvPr/>
        </p:nvSpPr>
        <p:spPr bwMode="auto">
          <a:xfrm>
            <a:off x="8561388" y="3031626"/>
            <a:ext cx="162486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000000"/>
                </a:solidFill>
                <a:latin typeface="Tahoma" panose="020B0604030504040204" pitchFamily="34" charset="0"/>
                <a:cs typeface="Arial" panose="020B0604020202020204" pitchFamily="34" charset="0"/>
              </a:rPr>
              <a:t>[</a:t>
            </a:r>
            <a:r>
              <a:rPr lang="de-DE" altLang="en-US" sz="1800">
                <a:solidFill>
                  <a:srgbClr val="009900"/>
                </a:solidFill>
                <a:latin typeface="Tahoma" panose="020B0604030504040204" pitchFamily="34" charset="0"/>
                <a:cs typeface="Arial" panose="020B0604020202020204" pitchFamily="34" charset="0"/>
              </a:rPr>
              <a:t>jamfinished</a:t>
            </a:r>
            <a:r>
              <a:rPr lang="de-DE" altLang="en-US" sz="1800">
                <a:solidFill>
                  <a:srgbClr val="000000"/>
                </a:solidFill>
                <a:latin typeface="Tahoma" panose="020B0604030504040204" pitchFamily="34" charset="0"/>
                <a:cs typeface="Arial" panose="020B0604020202020204" pitchFamily="34" charset="0"/>
              </a:rPr>
              <a:t>]/</a:t>
            </a:r>
            <a:br>
              <a:rPr lang="de-DE" altLang="en-US" sz="1800">
                <a:solidFill>
                  <a:srgbClr val="000000"/>
                </a:solidFill>
                <a:latin typeface="Tahoma" panose="020B0604030504040204" pitchFamily="34" charset="0"/>
                <a:cs typeface="Arial" panose="020B0604020202020204" pitchFamily="34" charset="0"/>
              </a:rPr>
            </a:br>
            <a:r>
              <a:rPr lang="de-DE" altLang="en-US" sz="1800">
                <a:solidFill>
                  <a:srgbClr val="3333CC"/>
                </a:solidFill>
                <a:latin typeface="Tahoma" panose="020B0604030504040204" pitchFamily="34" charset="0"/>
                <a:cs typeface="Arial" panose="020B0604020202020204" pitchFamily="34" charset="0"/>
              </a:rPr>
              <a:t>m++</a:t>
            </a:r>
            <a:endParaRPr lang="en-US" altLang="en-US" sz="1800">
              <a:solidFill>
                <a:srgbClr val="3333CC"/>
              </a:solidFill>
              <a:latin typeface="Tahoma" panose="020B0604030504040204" pitchFamily="34" charset="0"/>
              <a:cs typeface="Arial" panose="020B0604020202020204" pitchFamily="34" charset="0"/>
            </a:endParaRPr>
          </a:p>
        </p:txBody>
      </p:sp>
      <p:sp>
        <p:nvSpPr>
          <p:cNvPr id="57" name="Text Box 56">
            <a:extLst>
              <a:ext uri="{FF2B5EF4-FFF2-40B4-BE49-F238E27FC236}">
                <a16:creationId xmlns:a16="http://schemas.microsoft.com/office/drawing/2014/main" id="{DE845278-1497-A400-154B-3CB08CA0F8B3}"/>
              </a:ext>
            </a:extLst>
          </p:cNvPr>
          <p:cNvSpPr txBox="1">
            <a:spLocks noChangeArrowheads="1"/>
          </p:cNvSpPr>
          <p:nvPr/>
        </p:nvSpPr>
        <p:spPr bwMode="auto">
          <a:xfrm>
            <a:off x="3587752" y="5279525"/>
            <a:ext cx="12271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000000"/>
                </a:solidFill>
                <a:latin typeface="Tahoma" panose="020B0604030504040204" pitchFamily="34" charset="0"/>
                <a:cs typeface="Arial" panose="020B0604020202020204" pitchFamily="34" charset="0"/>
              </a:rPr>
              <a:t>[</a:t>
            </a:r>
            <a:r>
              <a:rPr lang="de-DE" altLang="en-US" sz="1800">
                <a:solidFill>
                  <a:srgbClr val="009900"/>
                </a:solidFill>
                <a:latin typeface="Tahoma" panose="020B0604030504040204" pitchFamily="34" charset="0"/>
                <a:cs typeface="Arial" panose="020B0604020202020204" pitchFamily="34" charset="0"/>
              </a:rPr>
              <a:t>finished</a:t>
            </a:r>
            <a:r>
              <a:rPr lang="de-DE" altLang="en-US" sz="1800">
                <a:solidFill>
                  <a:srgbClr val="000000"/>
                </a:solidFill>
                <a:latin typeface="Tahoma" panose="020B0604030504040204" pitchFamily="34" charset="0"/>
                <a:cs typeface="Arial" panose="020B0604020202020204" pitchFamily="34" charset="0"/>
              </a:rPr>
              <a:t>]/</a:t>
            </a:r>
            <a:endParaRPr lang="de-DE" altLang="en-US" sz="1800">
              <a:solidFill>
                <a:srgbClr val="000000"/>
              </a:solidFill>
              <a:latin typeface="Tahoma" panose="020B0604030504040204" pitchFamily="34" charset="0"/>
              <a:cs typeface="Arial" panose="020B0604020202020204" pitchFamily="34" charset="0"/>
              <a:sym typeface="Symbol" panose="05050102010706020507" pitchFamily="18" charset="2"/>
            </a:endParaRPr>
          </a:p>
          <a:p>
            <a:pPr eaLnBrk="1" hangingPunct="1">
              <a:lnSpc>
                <a:spcPct val="100000"/>
              </a:lnSpc>
              <a:spcBef>
                <a:spcPct val="0"/>
              </a:spcBef>
              <a:buClrTx/>
              <a:buSzTx/>
              <a:buFontTx/>
              <a:buNone/>
            </a:pPr>
            <a:r>
              <a:rPr lang="de-DE" altLang="en-US" sz="1800">
                <a:solidFill>
                  <a:srgbClr val="0000CC"/>
                </a:solidFill>
                <a:latin typeface="Tahoma" panose="020B0604030504040204" pitchFamily="34" charset="0"/>
                <a:cs typeface="Arial" panose="020B0604020202020204" pitchFamily="34" charset="0"/>
                <a:sym typeface="Symbol" panose="05050102010706020507" pitchFamily="18" charset="2"/>
              </a:rPr>
              <a:t>m=0</a:t>
            </a:r>
            <a:endParaRPr lang="en-US" altLang="en-US" sz="1800">
              <a:solidFill>
                <a:srgbClr val="0000CC"/>
              </a:solidFill>
              <a:latin typeface="Tahoma" panose="020B0604030504040204" pitchFamily="34" charset="0"/>
              <a:cs typeface="Arial" panose="020B0604020202020204" pitchFamily="34" charset="0"/>
              <a:sym typeface="Symbol" panose="05050102010706020507" pitchFamily="18" charset="2"/>
            </a:endParaRPr>
          </a:p>
        </p:txBody>
      </p:sp>
      <p:grpSp>
        <p:nvGrpSpPr>
          <p:cNvPr id="58" name="Group 57">
            <a:extLst>
              <a:ext uri="{FF2B5EF4-FFF2-40B4-BE49-F238E27FC236}">
                <a16:creationId xmlns:a16="http://schemas.microsoft.com/office/drawing/2014/main" id="{5CA7FF9E-2987-1FC6-0BA8-D1D46B33152E}"/>
              </a:ext>
            </a:extLst>
          </p:cNvPr>
          <p:cNvGrpSpPr>
            <a:grpSpLocks/>
          </p:cNvGrpSpPr>
          <p:nvPr/>
        </p:nvGrpSpPr>
        <p:grpSpPr bwMode="auto">
          <a:xfrm>
            <a:off x="7296151" y="3855537"/>
            <a:ext cx="1193800" cy="1047750"/>
            <a:chOff x="4077" y="2379"/>
            <a:chExt cx="558" cy="594"/>
          </a:xfrm>
        </p:grpSpPr>
        <p:sp>
          <p:nvSpPr>
            <p:cNvPr id="59" name="Oval 58">
              <a:extLst>
                <a:ext uri="{FF2B5EF4-FFF2-40B4-BE49-F238E27FC236}">
                  <a16:creationId xmlns:a16="http://schemas.microsoft.com/office/drawing/2014/main" id="{7CC03F98-D851-3471-8046-5A81530F1D73}"/>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60" name="Oval 59">
              <a:extLst>
                <a:ext uri="{FF2B5EF4-FFF2-40B4-BE49-F238E27FC236}">
                  <a16:creationId xmlns:a16="http://schemas.microsoft.com/office/drawing/2014/main" id="{13B32B4A-14B0-AE33-F6D7-0E699A3AABDA}"/>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61" name="Text Box 60">
            <a:extLst>
              <a:ext uri="{FF2B5EF4-FFF2-40B4-BE49-F238E27FC236}">
                <a16:creationId xmlns:a16="http://schemas.microsoft.com/office/drawing/2014/main" id="{574A871E-4DF6-11C9-741F-DE4CD27B1844}"/>
              </a:ext>
            </a:extLst>
          </p:cNvPr>
          <p:cNvSpPr txBox="1">
            <a:spLocks noChangeArrowheads="1"/>
          </p:cNvSpPr>
          <p:nvPr/>
        </p:nvSpPr>
        <p:spPr bwMode="auto">
          <a:xfrm>
            <a:off x="7572542" y="4228600"/>
            <a:ext cx="561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dirty="0">
                <a:solidFill>
                  <a:srgbClr val="000000"/>
                </a:solidFill>
                <a:latin typeface="Tahoma" panose="020B0604030504040204" pitchFamily="34" charset="0"/>
                <a:cs typeface="Arial" panose="020B0604020202020204" pitchFamily="34" charset="0"/>
              </a:rPr>
              <a:t>jam</a:t>
            </a:r>
            <a:endParaRPr lang="en-US" altLang="en-US" sz="1800" dirty="0">
              <a:solidFill>
                <a:srgbClr val="000000"/>
              </a:solidFill>
              <a:latin typeface="Tahoma" panose="020B0604030504040204" pitchFamily="34" charset="0"/>
              <a:cs typeface="Arial" panose="020B0604020202020204" pitchFamily="34" charset="0"/>
            </a:endParaRPr>
          </a:p>
        </p:txBody>
      </p:sp>
      <p:grpSp>
        <p:nvGrpSpPr>
          <p:cNvPr id="62" name="Group 61">
            <a:extLst>
              <a:ext uri="{FF2B5EF4-FFF2-40B4-BE49-F238E27FC236}">
                <a16:creationId xmlns:a16="http://schemas.microsoft.com/office/drawing/2014/main" id="{F78C01F8-AC27-03B6-B6C7-B8BE818B099D}"/>
              </a:ext>
            </a:extLst>
          </p:cNvPr>
          <p:cNvGrpSpPr>
            <a:grpSpLocks/>
          </p:cNvGrpSpPr>
          <p:nvPr/>
        </p:nvGrpSpPr>
        <p:grpSpPr bwMode="auto">
          <a:xfrm>
            <a:off x="9429751" y="3863475"/>
            <a:ext cx="1193800" cy="1047750"/>
            <a:chOff x="4077" y="2379"/>
            <a:chExt cx="558" cy="594"/>
          </a:xfrm>
        </p:grpSpPr>
        <p:sp>
          <p:nvSpPr>
            <p:cNvPr id="63" name="Oval 62">
              <a:extLst>
                <a:ext uri="{FF2B5EF4-FFF2-40B4-BE49-F238E27FC236}">
                  <a16:creationId xmlns:a16="http://schemas.microsoft.com/office/drawing/2014/main" id="{5940ED83-D5D8-AA67-C8A2-80FB36D46A07}"/>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64" name="Oval 63">
              <a:extLst>
                <a:ext uri="{FF2B5EF4-FFF2-40B4-BE49-F238E27FC236}">
                  <a16:creationId xmlns:a16="http://schemas.microsoft.com/office/drawing/2014/main" id="{5AF9CB80-5616-130C-EA8E-7073A48D25A9}"/>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65" name="Text Box 64">
            <a:extLst>
              <a:ext uri="{FF2B5EF4-FFF2-40B4-BE49-F238E27FC236}">
                <a16:creationId xmlns:a16="http://schemas.microsoft.com/office/drawing/2014/main" id="{A2A3C050-1D51-A0ED-6F78-525095112A03}"/>
              </a:ext>
            </a:extLst>
          </p:cNvPr>
          <p:cNvSpPr txBox="1">
            <a:spLocks noChangeArrowheads="1"/>
          </p:cNvSpPr>
          <p:nvPr/>
        </p:nvSpPr>
        <p:spPr bwMode="auto">
          <a:xfrm>
            <a:off x="9509542" y="4215900"/>
            <a:ext cx="92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dirty="0">
                <a:solidFill>
                  <a:srgbClr val="000000"/>
                </a:solidFill>
                <a:latin typeface="Tahoma" panose="020B0604030504040204" pitchFamily="34" charset="0"/>
                <a:cs typeface="Arial" panose="020B0604020202020204" pitchFamily="34" charset="0"/>
              </a:rPr>
              <a:t>backoff</a:t>
            </a:r>
            <a:endParaRPr lang="en-US" altLang="en-US" sz="1800" dirty="0">
              <a:solidFill>
                <a:srgbClr val="000000"/>
              </a:solidFill>
              <a:latin typeface="Tahoma" panose="020B0604030504040204" pitchFamily="34" charset="0"/>
              <a:cs typeface="Arial" panose="020B0604020202020204" pitchFamily="34" charset="0"/>
            </a:endParaRPr>
          </a:p>
        </p:txBody>
      </p:sp>
      <p:sp>
        <p:nvSpPr>
          <p:cNvPr id="66" name="Freeform 65">
            <a:extLst>
              <a:ext uri="{FF2B5EF4-FFF2-40B4-BE49-F238E27FC236}">
                <a16:creationId xmlns:a16="http://schemas.microsoft.com/office/drawing/2014/main" id="{05980663-7A13-FDFC-408F-406767C61FF5}"/>
              </a:ext>
            </a:extLst>
          </p:cNvPr>
          <p:cNvSpPr>
            <a:spLocks/>
          </p:cNvSpPr>
          <p:nvPr/>
        </p:nvSpPr>
        <p:spPr bwMode="auto">
          <a:xfrm>
            <a:off x="6357939" y="3688851"/>
            <a:ext cx="1116013" cy="384175"/>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67" name="Freeform 66">
            <a:extLst>
              <a:ext uri="{FF2B5EF4-FFF2-40B4-BE49-F238E27FC236}">
                <a16:creationId xmlns:a16="http://schemas.microsoft.com/office/drawing/2014/main" id="{F8B4E3AA-ADC6-5D97-4C85-ED49261186BA}"/>
              </a:ext>
            </a:extLst>
          </p:cNvPr>
          <p:cNvSpPr>
            <a:spLocks/>
          </p:cNvSpPr>
          <p:nvPr/>
        </p:nvSpPr>
        <p:spPr bwMode="auto">
          <a:xfrm>
            <a:off x="8262939" y="3696787"/>
            <a:ext cx="1304925" cy="420688"/>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68" name="Freeform 67">
            <a:extLst>
              <a:ext uri="{FF2B5EF4-FFF2-40B4-BE49-F238E27FC236}">
                <a16:creationId xmlns:a16="http://schemas.microsoft.com/office/drawing/2014/main" id="{56FD2C15-C051-77C3-D1D0-FF81B0E6F788}"/>
              </a:ext>
            </a:extLst>
          </p:cNvPr>
          <p:cNvSpPr>
            <a:spLocks/>
          </p:cNvSpPr>
          <p:nvPr/>
        </p:nvSpPr>
        <p:spPr bwMode="auto">
          <a:xfrm>
            <a:off x="4562476" y="4695325"/>
            <a:ext cx="4953000" cy="514350"/>
          </a:xfrm>
          <a:custGeom>
            <a:avLst/>
            <a:gdLst>
              <a:gd name="T0" fmla="*/ 2147483646 w 1023"/>
              <a:gd name="T1" fmla="*/ 0 h 181"/>
              <a:gd name="T2" fmla="*/ 2147483646 w 1023"/>
              <a:gd name="T3" fmla="*/ 2147483646 h 181"/>
              <a:gd name="T4" fmla="*/ 2147483646 w 1023"/>
              <a:gd name="T5" fmla="*/ 2147483646 h 181"/>
              <a:gd name="T6" fmla="*/ 2147483646 w 1023"/>
              <a:gd name="T7" fmla="*/ 2147483646 h 181"/>
              <a:gd name="T8" fmla="*/ 2147483646 w 1023"/>
              <a:gd name="T9" fmla="*/ 2147483646 h 181"/>
              <a:gd name="T10" fmla="*/ 2147483646 w 1023"/>
              <a:gd name="T11" fmla="*/ 2147483646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69" name="Text Box 68">
            <a:extLst>
              <a:ext uri="{FF2B5EF4-FFF2-40B4-BE49-F238E27FC236}">
                <a16:creationId xmlns:a16="http://schemas.microsoft.com/office/drawing/2014/main" id="{9AC0A627-E399-287F-41E5-37B2CA8127B1}"/>
              </a:ext>
            </a:extLst>
          </p:cNvPr>
          <p:cNvSpPr txBox="1">
            <a:spLocks noChangeArrowheads="1"/>
          </p:cNvSpPr>
          <p:nvPr/>
        </p:nvSpPr>
        <p:spPr bwMode="auto">
          <a:xfrm>
            <a:off x="6357939" y="3191963"/>
            <a:ext cx="12366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000000"/>
                </a:solidFill>
                <a:latin typeface="Tahoma" panose="020B0604030504040204" pitchFamily="34" charset="0"/>
                <a:cs typeface="Arial" panose="020B0604020202020204" pitchFamily="34" charset="0"/>
              </a:rPr>
              <a:t>[</a:t>
            </a:r>
            <a:r>
              <a:rPr lang="de-DE" altLang="en-US" sz="1800">
                <a:solidFill>
                  <a:srgbClr val="009900"/>
                </a:solidFill>
                <a:latin typeface="Tahoma" panose="020B0604030504040204" pitchFamily="34" charset="0"/>
                <a:cs typeface="Arial" panose="020B0604020202020204" pitchFamily="34" charset="0"/>
              </a:rPr>
              <a:t>collision</a:t>
            </a:r>
            <a:r>
              <a:rPr lang="de-DE" altLang="en-US" sz="1800">
                <a:solidFill>
                  <a:srgbClr val="000000"/>
                </a:solidFill>
                <a:latin typeface="Tahoma" panose="020B0604030504040204" pitchFamily="34" charset="0"/>
                <a:cs typeface="Arial" panose="020B0604020202020204" pitchFamily="34" charset="0"/>
              </a:rPr>
              <a:t>]/</a:t>
            </a:r>
            <a:endParaRPr lang="en-US" altLang="en-US" sz="1800">
              <a:solidFill>
                <a:srgbClr val="0000CC"/>
              </a:solidFill>
              <a:latin typeface="Tahoma" panose="020B0604030504040204" pitchFamily="34" charset="0"/>
              <a:cs typeface="Arial" panose="020B0604020202020204" pitchFamily="34" charset="0"/>
            </a:endParaRPr>
          </a:p>
        </p:txBody>
      </p:sp>
      <p:grpSp>
        <p:nvGrpSpPr>
          <p:cNvPr id="70" name="Group 70">
            <a:extLst>
              <a:ext uri="{FF2B5EF4-FFF2-40B4-BE49-F238E27FC236}">
                <a16:creationId xmlns:a16="http://schemas.microsoft.com/office/drawing/2014/main" id="{ABF9C26B-461A-6F66-98A0-FBB79E927135}"/>
              </a:ext>
            </a:extLst>
          </p:cNvPr>
          <p:cNvGrpSpPr>
            <a:grpSpLocks/>
          </p:cNvGrpSpPr>
          <p:nvPr/>
        </p:nvGrpSpPr>
        <p:grpSpPr bwMode="auto">
          <a:xfrm>
            <a:off x="3586163" y="3860300"/>
            <a:ext cx="1193800" cy="1047750"/>
            <a:chOff x="4077" y="2379"/>
            <a:chExt cx="558" cy="594"/>
          </a:xfrm>
        </p:grpSpPr>
        <p:sp>
          <p:nvSpPr>
            <p:cNvPr id="71" name="Oval 71">
              <a:extLst>
                <a:ext uri="{FF2B5EF4-FFF2-40B4-BE49-F238E27FC236}">
                  <a16:creationId xmlns:a16="http://schemas.microsoft.com/office/drawing/2014/main" id="{861915EA-48C4-AC97-A05B-3EFA555813E7}"/>
                </a:ext>
              </a:extLst>
            </p:cNvPr>
            <p:cNvSpPr>
              <a:spLocks noChangeArrowheads="1"/>
            </p:cNvSpPr>
            <p:nvPr/>
          </p:nvSpPr>
          <p:spPr bwMode="auto">
            <a:xfrm>
              <a:off x="4125" y="2379"/>
              <a:ext cx="510" cy="552"/>
            </a:xfrm>
            <a:prstGeom prst="ellipse">
              <a:avLst/>
            </a:prstGeom>
            <a:solidFill>
              <a:srgbClr val="0000CC"/>
            </a:solidFill>
            <a:ln>
              <a:noFill/>
            </a:ln>
            <a:extLst>
              <a:ext uri="{91240B29-F687-4F45-9708-019B960494DF}">
                <a14:hiddenLine xmlns:a14="http://schemas.microsoft.com/office/drawing/2010/main" w="19050">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sp>
          <p:nvSpPr>
            <p:cNvPr id="72" name="Oval 72">
              <a:extLst>
                <a:ext uri="{FF2B5EF4-FFF2-40B4-BE49-F238E27FC236}">
                  <a16:creationId xmlns:a16="http://schemas.microsoft.com/office/drawing/2014/main" id="{CF6DE58B-BAA5-68F3-C337-44F5ED6996E2}"/>
                </a:ext>
              </a:extLst>
            </p:cNvPr>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eaLnBrk="1" hangingPunct="1">
                <a:lnSpc>
                  <a:spcPct val="100000"/>
                </a:lnSpc>
                <a:spcBef>
                  <a:spcPct val="0"/>
                </a:spcBef>
                <a:buClrTx/>
                <a:buSzTx/>
                <a:buFontTx/>
                <a:buNone/>
              </a:pPr>
              <a:endParaRPr lang="de-DE" altLang="en-US" sz="1600">
                <a:latin typeface="Tahoma" panose="020B0604030504040204" pitchFamily="34" charset="0"/>
                <a:cs typeface="Arial" panose="020B0604020202020204" pitchFamily="34" charset="0"/>
              </a:endParaRPr>
            </a:p>
          </p:txBody>
        </p:sp>
      </p:grpSp>
      <p:sp>
        <p:nvSpPr>
          <p:cNvPr id="73" name="Text Box 73">
            <a:extLst>
              <a:ext uri="{FF2B5EF4-FFF2-40B4-BE49-F238E27FC236}">
                <a16:creationId xmlns:a16="http://schemas.microsoft.com/office/drawing/2014/main" id="{9D7B9D14-3D0B-4D2E-F406-3C7E2A074BDF}"/>
              </a:ext>
            </a:extLst>
          </p:cNvPr>
          <p:cNvSpPr txBox="1">
            <a:spLocks noChangeArrowheads="1"/>
          </p:cNvSpPr>
          <p:nvPr/>
        </p:nvSpPr>
        <p:spPr bwMode="auto">
          <a:xfrm>
            <a:off x="3748505" y="4233363"/>
            <a:ext cx="75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a:lnSpc>
                <a:spcPct val="100000"/>
              </a:lnSpc>
              <a:spcBef>
                <a:spcPct val="0"/>
              </a:spcBef>
              <a:buClrTx/>
              <a:buSzTx/>
              <a:buFontTx/>
              <a:buNone/>
            </a:pPr>
            <a:r>
              <a:rPr lang="de-DE" altLang="en-US" sz="1800" dirty="0">
                <a:solidFill>
                  <a:srgbClr val="000000"/>
                </a:solidFill>
                <a:latin typeface="Tahoma" panose="020B0604030504040204" pitchFamily="34" charset="0"/>
                <a:cs typeface="Arial" panose="020B0604020202020204" pitchFamily="34" charset="0"/>
              </a:rPr>
              <a:t>sense</a:t>
            </a:r>
            <a:endParaRPr lang="en-US" altLang="en-US" sz="1800" dirty="0">
              <a:solidFill>
                <a:srgbClr val="000000"/>
              </a:solidFill>
              <a:latin typeface="Tahoma" panose="020B0604030504040204" pitchFamily="34" charset="0"/>
              <a:cs typeface="Arial" panose="020B0604020202020204" pitchFamily="34" charset="0"/>
            </a:endParaRPr>
          </a:p>
        </p:txBody>
      </p:sp>
      <p:sp>
        <p:nvSpPr>
          <p:cNvPr id="74" name="Freeform 74">
            <a:extLst>
              <a:ext uri="{FF2B5EF4-FFF2-40B4-BE49-F238E27FC236}">
                <a16:creationId xmlns:a16="http://schemas.microsoft.com/office/drawing/2014/main" id="{DA20D8D9-162A-277F-0A7C-7994A2921AC7}"/>
              </a:ext>
            </a:extLst>
          </p:cNvPr>
          <p:cNvSpPr>
            <a:spLocks/>
          </p:cNvSpPr>
          <p:nvPr/>
        </p:nvSpPr>
        <p:spPr bwMode="auto">
          <a:xfrm>
            <a:off x="4546602" y="3688851"/>
            <a:ext cx="1023937" cy="420687"/>
          </a:xfrm>
          <a:custGeom>
            <a:avLst/>
            <a:gdLst>
              <a:gd name="T0" fmla="*/ 0 w 1109"/>
              <a:gd name="T1" fmla="*/ 2147483646 h 216"/>
              <a:gd name="T2" fmla="*/ 2147483646 w 1109"/>
              <a:gd name="T3" fmla="*/ 2147483646 h 216"/>
              <a:gd name="T4" fmla="*/ 2147483646 w 1109"/>
              <a:gd name="T5" fmla="*/ 2147483646 h 216"/>
              <a:gd name="T6" fmla="*/ 2147483646 w 1109"/>
              <a:gd name="T7" fmla="*/ 2147483646 h 216"/>
              <a:gd name="T8" fmla="*/ 2147483646 w 1109"/>
              <a:gd name="T9" fmla="*/ 2147483646 h 216"/>
              <a:gd name="T10" fmla="*/ 2147483646 w 1109"/>
              <a:gd name="T11" fmla="*/ 2147483646 h 216"/>
              <a:gd name="T12" fmla="*/ 2147483646 w 1109"/>
              <a:gd name="T13" fmla="*/ 2147483646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lstStyle/>
          <a:p>
            <a:endParaRPr lang="de-DE"/>
          </a:p>
        </p:txBody>
      </p:sp>
      <p:sp>
        <p:nvSpPr>
          <p:cNvPr id="75" name="Text Box 75">
            <a:extLst>
              <a:ext uri="{FF2B5EF4-FFF2-40B4-BE49-F238E27FC236}">
                <a16:creationId xmlns:a16="http://schemas.microsoft.com/office/drawing/2014/main" id="{6CB75B47-02BF-091E-A176-51117077A579}"/>
              </a:ext>
            </a:extLst>
          </p:cNvPr>
          <p:cNvSpPr txBox="1">
            <a:spLocks noChangeArrowheads="1"/>
          </p:cNvSpPr>
          <p:nvPr/>
        </p:nvSpPr>
        <p:spPr bwMode="auto">
          <a:xfrm>
            <a:off x="4694239" y="3179263"/>
            <a:ext cx="842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anose="05000000000000000000" pitchFamily="2" charset="2"/>
              <a:buChar char="v"/>
              <a:defRPr sz="2800">
                <a:solidFill>
                  <a:schemeClr val="tx1"/>
                </a:solidFill>
                <a:latin typeface="Gill Sans MT" charset="0"/>
                <a:ea typeface="MS PGothic" panose="020B0600070205080204" pitchFamily="34" charset="-128"/>
              </a:defRPr>
            </a:lvl1pPr>
            <a:lvl2pPr marL="742950" indent="-285750">
              <a:lnSpc>
                <a:spcPct val="85000"/>
              </a:lnSpc>
              <a:spcBef>
                <a:spcPct val="20000"/>
              </a:spcBef>
              <a:buClr>
                <a:srgbClr val="000099"/>
              </a:buClr>
              <a:buFont typeface="Wingdings" panose="05000000000000000000" pitchFamily="2" charset="2"/>
              <a:buChar char="§"/>
              <a:defRPr sz="2400">
                <a:solidFill>
                  <a:schemeClr val="tx1"/>
                </a:solidFill>
                <a:latin typeface="Gill Sans MT" charset="0"/>
                <a:ea typeface="MS PGothic" panose="020B0600070205080204" pitchFamily="34" charset="-128"/>
              </a:defRPr>
            </a:lvl2pPr>
            <a:lvl3pPr marL="1143000" indent="-228600">
              <a:spcBef>
                <a:spcPct val="20000"/>
              </a:spcBef>
              <a:buChar char="•"/>
              <a:defRPr sz="2000">
                <a:solidFill>
                  <a:schemeClr val="tx1"/>
                </a:solidFill>
                <a:latin typeface="Gill Sans MT"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eaLnBrk="1" hangingPunct="1">
              <a:lnSpc>
                <a:spcPct val="100000"/>
              </a:lnSpc>
              <a:spcBef>
                <a:spcPct val="0"/>
              </a:spcBef>
              <a:buClrTx/>
              <a:buSzTx/>
              <a:buFontTx/>
              <a:buNone/>
            </a:pPr>
            <a:r>
              <a:rPr lang="de-DE" altLang="en-US" sz="1800">
                <a:solidFill>
                  <a:srgbClr val="000000"/>
                </a:solidFill>
                <a:latin typeface="Tahoma" panose="020B0604030504040204" pitchFamily="34" charset="0"/>
                <a:cs typeface="Arial" panose="020B0604020202020204" pitchFamily="34" charset="0"/>
              </a:rPr>
              <a:t>[</a:t>
            </a:r>
            <a:r>
              <a:rPr lang="de-DE" altLang="en-US" sz="1800">
                <a:solidFill>
                  <a:srgbClr val="009900"/>
                </a:solidFill>
                <a:latin typeface="Tahoma" panose="020B0604030504040204" pitchFamily="34" charset="0"/>
                <a:cs typeface="Arial" panose="020B0604020202020204" pitchFamily="34" charset="0"/>
              </a:rPr>
              <a:t>free</a:t>
            </a:r>
            <a:r>
              <a:rPr lang="de-DE" altLang="en-US" sz="1800">
                <a:solidFill>
                  <a:srgbClr val="000000"/>
                </a:solidFill>
                <a:latin typeface="Tahoma" panose="020B0604030504040204" pitchFamily="34" charset="0"/>
                <a:cs typeface="Arial" panose="020B0604020202020204" pitchFamily="34" charset="0"/>
              </a:rPr>
              <a:t>]/</a:t>
            </a:r>
            <a:endParaRPr lang="en-US" altLang="en-US" sz="1800">
              <a:solidFill>
                <a:srgbClr val="0000CC"/>
              </a:solidFill>
              <a:latin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693463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 efficiency</a:t>
            </a:r>
            <a:endParaRPr lang="en-US" sz="4400" b="0" dirty="0">
              <a:latin typeface="+mn-lt"/>
            </a:endParaRPr>
          </a:p>
        </p:txBody>
      </p:sp>
      <p:sp>
        <p:nvSpPr>
          <p:cNvPr id="10" name="Rectangle 3">
            <a:extLst>
              <a:ext uri="{FF2B5EF4-FFF2-40B4-BE49-F238E27FC236}">
                <a16:creationId xmlns:a16="http://schemas.microsoft.com/office/drawing/2014/main" id="{01B8942E-BB9F-9F46-9201-9FDDC201959E}"/>
              </a:ext>
            </a:extLst>
          </p:cNvPr>
          <p:cNvSpPr txBox="1">
            <a:spLocks noChangeArrowheads="1"/>
          </p:cNvSpPr>
          <p:nvPr/>
        </p:nvSpPr>
        <p:spPr bwMode="auto">
          <a:xfrm>
            <a:off x="1219200" y="1586948"/>
            <a:ext cx="10972800" cy="168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maximum propagation delay between 2 nodes in LAN</a:t>
            </a:r>
          </a:p>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time to transmit max-size frame</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efficiency goes to 1 </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0</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infinity</a:t>
            </a:r>
          </a:p>
          <a:p>
            <a:pPr marL="277813" marR="0" lvl="0" indent="-27781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better performance than ALOHA: and simple, cheap, decentralized</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aphicFrame>
        <p:nvGraphicFramePr>
          <p:cNvPr id="11" name="Object 4">
            <a:extLst>
              <a:ext uri="{FF2B5EF4-FFF2-40B4-BE49-F238E27FC236}">
                <a16:creationId xmlns:a16="http://schemas.microsoft.com/office/drawing/2014/main" id="{D18DDED1-1FBF-6E4E-BD7D-37437660C787}"/>
              </a:ext>
            </a:extLst>
          </p:cNvPr>
          <p:cNvGraphicFramePr>
            <a:graphicFrameLocks noChangeAspect="1"/>
          </p:cNvGraphicFramePr>
          <p:nvPr/>
        </p:nvGraphicFramePr>
        <p:xfrm>
          <a:off x="4037979" y="2514531"/>
          <a:ext cx="3570287" cy="984250"/>
        </p:xfrm>
        <a:graphic>
          <a:graphicData uri="http://schemas.openxmlformats.org/presentationml/2006/ole">
            <mc:AlternateContent xmlns:mc="http://schemas.openxmlformats.org/markup-compatibility/2006">
              <mc:Choice xmlns:v="urn:schemas-microsoft-com:vml" Requires="v">
                <p:oleObj name="Equation" r:id="rId3" imgW="1422400" imgH="393700" progId="Equation.3">
                  <p:embed/>
                </p:oleObj>
              </mc:Choice>
              <mc:Fallback>
                <p:oleObj name="Equation" r:id="rId3" imgW="1422400" imgH="393700" progId="Equation.3">
                  <p:embed/>
                  <p:pic>
                    <p:nvPicPr>
                      <p:cNvPr id="11" name="Object 4">
                        <a:extLst>
                          <a:ext uri="{FF2B5EF4-FFF2-40B4-BE49-F238E27FC236}">
                            <a16:creationId xmlns:a16="http://schemas.microsoft.com/office/drawing/2014/main" id="{D18DDED1-1FBF-6E4E-BD7D-37437660C7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7979" y="2514531"/>
                        <a:ext cx="3570287" cy="9842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6" name="Slide Number Placeholder 5">
            <a:extLst>
              <a:ext uri="{FF2B5EF4-FFF2-40B4-BE49-F238E27FC236}">
                <a16:creationId xmlns:a16="http://schemas.microsoft.com/office/drawing/2014/main" id="{2499D996-6C1C-C43C-FA99-CE0C73602BE9}"/>
              </a:ext>
            </a:extLst>
          </p:cNvPr>
          <p:cNvSpPr>
            <a:spLocks noGrp="1"/>
          </p:cNvSpPr>
          <p:nvPr>
            <p:ph type="sldNum" sz="quarter" idx="4"/>
          </p:nvPr>
        </p:nvSpPr>
        <p:spPr/>
        <p:txBody>
          <a:bodyPr/>
          <a:lstStyle/>
          <a:p>
            <a:r>
              <a:rPr lang="en-US" dirty="0"/>
              <a:t>Link Layer </a:t>
            </a:r>
            <a:fld id="{C4204591-24BD-A542-B9D5-F8D8A88D2FEE}" type="slidenum">
              <a:rPr lang="en-US" smtClean="0"/>
              <a:pPr/>
              <a:t>81</a:t>
            </a:fld>
            <a:endParaRPr lang="en-US" dirty="0"/>
          </a:p>
        </p:txBody>
      </p:sp>
    </p:spTree>
    <p:extLst>
      <p:ext uri="{BB962C8B-B14F-4D97-AF65-F5344CB8AC3E}">
        <p14:creationId xmlns:p14="http://schemas.microsoft.com/office/powerpoint/2010/main" val="1109491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4" end="4"/>
                                            </p:txEl>
                                          </p:spTgt>
                                        </p:tgtEl>
                                        <p:attrNameLst>
                                          <p:attrName>style.visibility</p:attrName>
                                        </p:attrNameLst>
                                      </p:cBhvr>
                                      <p:to>
                                        <p:strVal val="visible"/>
                                      </p:to>
                                    </p:set>
                                    <p:animEffect transition="in" filter="dissolve">
                                      <p:cBhvr>
                                        <p:cTn id="7" dur="500"/>
                                        <p:tgtEl>
                                          <p:spTgt spid="10">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5" end="5"/>
                                            </p:txEl>
                                          </p:spTgt>
                                        </p:tgtEl>
                                        <p:attrNameLst>
                                          <p:attrName>style.visibility</p:attrName>
                                        </p:attrNameLst>
                                      </p:cBhvr>
                                      <p:to>
                                        <p:strVal val="visible"/>
                                      </p:to>
                                    </p:set>
                                    <p:animEffect transition="in" filter="dissolve">
                                      <p:cBhvr>
                                        <p:cTn id="10" dur="500"/>
                                        <p:tgtEl>
                                          <p:spTgt spid="10">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6" end="6"/>
                                            </p:txEl>
                                          </p:spTgt>
                                        </p:tgtEl>
                                        <p:attrNameLst>
                                          <p:attrName>style.visibility</p:attrName>
                                        </p:attrNameLst>
                                      </p:cBhvr>
                                      <p:to>
                                        <p:strVal val="visible"/>
                                      </p:to>
                                    </p:set>
                                    <p:animEffect transition="in" filter="dissolve">
                                      <p:cBhvr>
                                        <p:cTn id="13" dur="500"/>
                                        <p:tgtEl>
                                          <p:spTgt spid="10">
                                            <p:txEl>
                                              <p:pRg st="6" end="6"/>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0">
                                            <p:txEl>
                                              <p:pRg st="7" end="7"/>
                                            </p:txEl>
                                          </p:spTgt>
                                        </p:tgtEl>
                                        <p:attrNameLst>
                                          <p:attrName>style.visibility</p:attrName>
                                        </p:attrNameLst>
                                      </p:cBhvr>
                                      <p:to>
                                        <p:strVal val="visible"/>
                                      </p:to>
                                    </p:set>
                                    <p:animEffect transition="in" filter="dissolve">
                                      <p:cBhvr>
                                        <p:cTn id="18" dur="500"/>
                                        <p:tgtEl>
                                          <p:spTgt spid="10">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lstStyle/>
          <a:p>
            <a:r>
              <a:rPr lang="en-US" dirty="0"/>
              <a:t>Wireless link</a:t>
            </a:r>
            <a:r>
              <a:rPr lang="en-US" sz="3600" dirty="0"/>
              <a:t>: Hidden Terminal Problem</a:t>
            </a:r>
            <a:endParaRPr lang="en-US" dirty="0"/>
          </a:p>
        </p:txBody>
      </p:sp>
      <p:sp>
        <p:nvSpPr>
          <p:cNvPr id="4" name="Slide Number Placeholder 3">
            <a:extLst>
              <a:ext uri="{FF2B5EF4-FFF2-40B4-BE49-F238E27FC236}">
                <a16:creationId xmlns:a16="http://schemas.microsoft.com/office/drawing/2014/main" id="{78979769-3B28-CC48-AFB2-345BF93C7812}"/>
              </a:ext>
            </a:extLst>
          </p:cNvPr>
          <p:cNvSpPr>
            <a:spLocks noGrp="1"/>
          </p:cNvSpPr>
          <p:nvPr>
            <p:ph type="sldNum" sz="quarter" idx="4"/>
          </p:nvPr>
        </p:nvSpPr>
        <p:spPr/>
        <p:txBody>
          <a:bodyPr/>
          <a:lstStyle/>
          <a:p>
            <a:r>
              <a:rPr lang="en-US" dirty="0"/>
              <a:t>Wireless and Mobile Networks: 7- </a:t>
            </a:r>
            <a:fld id="{C4204591-24BD-A542-B9D5-F8D8A88D2FEE}" type="slidenum">
              <a:rPr lang="en-US" smtClean="0"/>
              <a:pPr/>
              <a:t>82</a:t>
            </a:fld>
            <a:endParaRPr lang="en-US" dirty="0"/>
          </a:p>
        </p:txBody>
      </p:sp>
      <p:grpSp>
        <p:nvGrpSpPr>
          <p:cNvPr id="107" name="Group 356">
            <a:extLst>
              <a:ext uri="{FF2B5EF4-FFF2-40B4-BE49-F238E27FC236}">
                <a16:creationId xmlns:a16="http://schemas.microsoft.com/office/drawing/2014/main" id="{58A73542-A8C2-3747-8963-FA5E2C4C09C5}"/>
              </a:ext>
            </a:extLst>
          </p:cNvPr>
          <p:cNvGrpSpPr>
            <a:grpSpLocks/>
          </p:cNvGrpSpPr>
          <p:nvPr/>
        </p:nvGrpSpPr>
        <p:grpSpPr bwMode="auto">
          <a:xfrm>
            <a:off x="3491706" y="2438400"/>
            <a:ext cx="627062" cy="642937"/>
            <a:chOff x="313" y="1497"/>
            <a:chExt cx="1152" cy="1014"/>
          </a:xfrm>
        </p:grpSpPr>
        <p:pic>
          <p:nvPicPr>
            <p:cNvPr id="108" name="Picture 354" descr="laptop_stylized_small">
              <a:extLst>
                <a:ext uri="{FF2B5EF4-FFF2-40B4-BE49-F238E27FC236}">
                  <a16:creationId xmlns:a16="http://schemas.microsoft.com/office/drawing/2014/main" id="{B2EACC5A-1F17-F14E-B327-E3058A6142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9" name="Picture 355" descr="antenna_stylized">
              <a:extLst>
                <a:ext uri="{FF2B5EF4-FFF2-40B4-BE49-F238E27FC236}">
                  <a16:creationId xmlns:a16="http://schemas.microsoft.com/office/drawing/2014/main" id="{3DC5A5D2-F456-6C4C-B076-22D375BC329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10" name="Rectangle 3">
            <a:extLst>
              <a:ext uri="{FF2B5EF4-FFF2-40B4-BE49-F238E27FC236}">
                <a16:creationId xmlns:a16="http://schemas.microsoft.com/office/drawing/2014/main" id="{4AD8F5D1-59E7-D844-8D3D-C5920FBFBC8E}"/>
              </a:ext>
            </a:extLst>
          </p:cNvPr>
          <p:cNvSpPr txBox="1">
            <a:spLocks noChangeArrowheads="1"/>
          </p:cNvSpPr>
          <p:nvPr/>
        </p:nvSpPr>
        <p:spPr bwMode="auto">
          <a:xfrm>
            <a:off x="793750" y="1150938"/>
            <a:ext cx="10941050" cy="111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en-US" kern="0" dirty="0">
                <a:cs typeface="+mn-cs"/>
              </a:rPr>
              <a:t>Multiple wireless senders, receivers create additional problems (beyond multiple access):</a:t>
            </a:r>
          </a:p>
        </p:txBody>
      </p:sp>
      <p:sp>
        <p:nvSpPr>
          <p:cNvPr id="111" name="Freeform 7">
            <a:extLst>
              <a:ext uri="{FF2B5EF4-FFF2-40B4-BE49-F238E27FC236}">
                <a16:creationId xmlns:a16="http://schemas.microsoft.com/office/drawing/2014/main" id="{F64D421C-A8EA-AA46-9CF6-1F440BA24764}"/>
              </a:ext>
            </a:extLst>
          </p:cNvPr>
          <p:cNvSpPr>
            <a:spLocks/>
          </p:cNvSpPr>
          <p:nvPr/>
        </p:nvSpPr>
        <p:spPr bwMode="auto">
          <a:xfrm>
            <a:off x="2026443" y="2281237"/>
            <a:ext cx="2020888" cy="1085850"/>
          </a:xfrm>
          <a:custGeom>
            <a:avLst/>
            <a:gdLst>
              <a:gd name="T0" fmla="*/ 2147483647 w 1273"/>
              <a:gd name="T1" fmla="*/ 2147483647 h 684"/>
              <a:gd name="T2" fmla="*/ 2147483647 w 1273"/>
              <a:gd name="T3" fmla="*/ 0 h 684"/>
              <a:gd name="T4" fmla="*/ 2147483647 w 1273"/>
              <a:gd name="T5" fmla="*/ 2147483647 h 684"/>
              <a:gd name="T6" fmla="*/ 2147483647 w 1273"/>
              <a:gd name="T7" fmla="*/ 2147483647 h 684"/>
              <a:gd name="T8" fmla="*/ 2147483647 w 1273"/>
              <a:gd name="T9" fmla="*/ 2147483647 h 684"/>
              <a:gd name="T10" fmla="*/ 2147483647 w 1273"/>
              <a:gd name="T11" fmla="*/ 2147483647 h 684"/>
              <a:gd name="T12" fmla="*/ 2147483647 w 1273"/>
              <a:gd name="T13" fmla="*/ 2147483647 h 684"/>
              <a:gd name="T14" fmla="*/ 2147483647 w 1273"/>
              <a:gd name="T15" fmla="*/ 2147483647 h 684"/>
              <a:gd name="T16" fmla="*/ 2147483647 w 1273"/>
              <a:gd name="T17" fmla="*/ 2147483647 h 684"/>
              <a:gd name="T18" fmla="*/ 0 w 1273"/>
              <a:gd name="T19" fmla="*/ 2147483647 h 6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3" h="684">
                <a:moveTo>
                  <a:pt x="9" y="675"/>
                </a:moveTo>
                <a:lnTo>
                  <a:pt x="316" y="0"/>
                </a:lnTo>
                <a:lnTo>
                  <a:pt x="461" y="228"/>
                </a:lnTo>
                <a:lnTo>
                  <a:pt x="510" y="119"/>
                </a:lnTo>
                <a:lnTo>
                  <a:pt x="631" y="467"/>
                </a:lnTo>
                <a:lnTo>
                  <a:pt x="667" y="391"/>
                </a:lnTo>
                <a:lnTo>
                  <a:pt x="739" y="464"/>
                </a:lnTo>
                <a:lnTo>
                  <a:pt x="1058" y="57"/>
                </a:lnTo>
                <a:lnTo>
                  <a:pt x="1273" y="684"/>
                </a:lnTo>
                <a:lnTo>
                  <a:pt x="0" y="674"/>
                </a:lnTo>
              </a:path>
            </a:pathLst>
          </a:custGeom>
          <a:gradFill rotWithShape="1">
            <a:gsLst>
              <a:gs pos="0">
                <a:srgbClr val="FFFFFF"/>
              </a:gs>
              <a:gs pos="100000">
                <a:srgbClr val="00CC66"/>
              </a:gs>
            </a:gsLst>
            <a:lin ang="5400000" scaled="1"/>
          </a:gradFill>
          <a:ln w="9525" cap="flat" cmpd="sng">
            <a:solidFill>
              <a:srgbClr val="000000"/>
            </a:solid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Line 26">
            <a:extLst>
              <a:ext uri="{FF2B5EF4-FFF2-40B4-BE49-F238E27FC236}">
                <a16:creationId xmlns:a16="http://schemas.microsoft.com/office/drawing/2014/main" id="{21069D36-C753-C94F-A501-02B3B81CDA05}"/>
              </a:ext>
            </a:extLst>
          </p:cNvPr>
          <p:cNvSpPr>
            <a:spLocks noChangeShapeType="1"/>
          </p:cNvSpPr>
          <p:nvPr/>
        </p:nvSpPr>
        <p:spPr bwMode="auto">
          <a:xfrm flipV="1">
            <a:off x="3299618" y="3495675"/>
            <a:ext cx="998538" cy="169862"/>
          </a:xfrm>
          <a:prstGeom prst="line">
            <a:avLst/>
          </a:prstGeom>
          <a:noFill/>
          <a:ln w="38100">
            <a:solidFill>
              <a:srgbClr val="FF0000"/>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13" name="Line 27">
            <a:extLst>
              <a:ext uri="{FF2B5EF4-FFF2-40B4-BE49-F238E27FC236}">
                <a16:creationId xmlns:a16="http://schemas.microsoft.com/office/drawing/2014/main" id="{D088846B-014D-2C40-A52B-2FC53A963A1E}"/>
              </a:ext>
            </a:extLst>
          </p:cNvPr>
          <p:cNvSpPr>
            <a:spLocks noChangeShapeType="1"/>
          </p:cNvSpPr>
          <p:nvPr/>
        </p:nvSpPr>
        <p:spPr bwMode="auto">
          <a:xfrm>
            <a:off x="3972718" y="3016250"/>
            <a:ext cx="407988" cy="322262"/>
          </a:xfrm>
          <a:prstGeom prst="line">
            <a:avLst/>
          </a:prstGeom>
          <a:noFill/>
          <a:ln w="38100">
            <a:solidFill>
              <a:srgbClr val="FF0000"/>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sp>
        <p:nvSpPr>
          <p:cNvPr id="114" name="Text Box 28">
            <a:extLst>
              <a:ext uri="{FF2B5EF4-FFF2-40B4-BE49-F238E27FC236}">
                <a16:creationId xmlns:a16="http://schemas.microsoft.com/office/drawing/2014/main" id="{BB572165-F49B-6548-85B2-DCB2FAF23288}"/>
              </a:ext>
            </a:extLst>
          </p:cNvPr>
          <p:cNvSpPr txBox="1">
            <a:spLocks noChangeArrowheads="1"/>
          </p:cNvSpPr>
          <p:nvPr/>
        </p:nvSpPr>
        <p:spPr bwMode="auto">
          <a:xfrm>
            <a:off x="2418556" y="3387725"/>
            <a:ext cx="350837"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A</a:t>
            </a:r>
          </a:p>
        </p:txBody>
      </p:sp>
      <p:sp>
        <p:nvSpPr>
          <p:cNvPr id="115" name="Text Box 29">
            <a:extLst>
              <a:ext uri="{FF2B5EF4-FFF2-40B4-BE49-F238E27FC236}">
                <a16:creationId xmlns:a16="http://schemas.microsoft.com/office/drawing/2014/main" id="{F727CB4B-B31D-B44A-8126-9A73973F15B9}"/>
              </a:ext>
            </a:extLst>
          </p:cNvPr>
          <p:cNvSpPr txBox="1">
            <a:spLocks noChangeArrowheads="1"/>
          </p:cNvSpPr>
          <p:nvPr/>
        </p:nvSpPr>
        <p:spPr bwMode="auto">
          <a:xfrm>
            <a:off x="4891881" y="3160712"/>
            <a:ext cx="3381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B</a:t>
            </a:r>
          </a:p>
        </p:txBody>
      </p:sp>
      <p:sp>
        <p:nvSpPr>
          <p:cNvPr id="116" name="Text Box 30">
            <a:extLst>
              <a:ext uri="{FF2B5EF4-FFF2-40B4-BE49-F238E27FC236}">
                <a16:creationId xmlns:a16="http://schemas.microsoft.com/office/drawing/2014/main" id="{E7687122-B847-5F42-A300-D5553034D21E}"/>
              </a:ext>
            </a:extLst>
          </p:cNvPr>
          <p:cNvSpPr txBox="1">
            <a:spLocks noChangeArrowheads="1"/>
          </p:cNvSpPr>
          <p:nvPr/>
        </p:nvSpPr>
        <p:spPr bwMode="auto">
          <a:xfrm>
            <a:off x="4069556" y="2455862"/>
            <a:ext cx="3508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C</a:t>
            </a:r>
          </a:p>
        </p:txBody>
      </p:sp>
      <p:sp>
        <p:nvSpPr>
          <p:cNvPr id="117" name="Rectangle 32">
            <a:extLst>
              <a:ext uri="{FF2B5EF4-FFF2-40B4-BE49-F238E27FC236}">
                <a16:creationId xmlns:a16="http://schemas.microsoft.com/office/drawing/2014/main" id="{849DF770-B526-8044-9F6D-6C14557B6ABD}"/>
              </a:ext>
            </a:extLst>
          </p:cNvPr>
          <p:cNvSpPr>
            <a:spLocks noChangeArrowheads="1"/>
          </p:cNvSpPr>
          <p:nvPr/>
        </p:nvSpPr>
        <p:spPr bwMode="auto">
          <a:xfrm>
            <a:off x="1092200" y="4246562"/>
            <a:ext cx="5372099" cy="2241550"/>
          </a:xfrm>
          <a:prstGeom prst="rect">
            <a:avLst/>
          </a:prstGeom>
          <a:noFill/>
          <a:ln>
            <a:noFill/>
          </a:ln>
          <a:effectLst/>
          <a:extLst>
            <a:ext uri="{909E8E84-426E-40dd-AFC4-6F175D3DCCD1}">
              <a14:hiddenFill xmlns="" xmlns:a14="http://schemas.microsoft.com/office/drawing/2010/main">
                <a:solidFill>
                  <a:srgbClr val="FFCC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75000"/>
              <a:buFont typeface="Wingdings" charset="0"/>
              <a:buNone/>
              <a:defRPr/>
            </a:pPr>
            <a:r>
              <a:rPr lang="en-US" sz="2800" dirty="0">
                <a:solidFill>
                  <a:srgbClr val="C00000"/>
                </a:solidFill>
                <a:ea typeface="ＭＳ Ｐゴシック" charset="0"/>
              </a:rPr>
              <a:t>Hidden terminal problem</a:t>
            </a:r>
          </a:p>
          <a:p>
            <a:pPr marL="277813" indent="-277813"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B, A hear each other</a:t>
            </a:r>
          </a:p>
          <a:p>
            <a:pPr marL="277813" indent="-277813"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B, C hear each other</a:t>
            </a:r>
          </a:p>
          <a:p>
            <a:pPr marL="277813" indent="-277813"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A, C can not hear each other means A, C unaware of their interference at B</a:t>
            </a:r>
          </a:p>
          <a:p>
            <a:pPr marL="342900" indent="-342900" eaLnBrk="0" fontAlgn="base" hangingPunct="0">
              <a:lnSpc>
                <a:spcPct val="90000"/>
              </a:lnSpc>
              <a:spcBef>
                <a:spcPct val="20000"/>
              </a:spcBef>
              <a:spcAft>
                <a:spcPct val="0"/>
              </a:spcAft>
              <a:buClr>
                <a:srgbClr val="000099"/>
              </a:buClr>
              <a:buSzPct val="75000"/>
              <a:buFont typeface="Wingdings" charset="0"/>
              <a:buChar char="v"/>
              <a:defRPr/>
            </a:pPr>
            <a:endParaRPr lang="en-US" sz="2000" dirty="0">
              <a:solidFill>
                <a:srgbClr val="000000"/>
              </a:solidFill>
              <a:latin typeface="Arial" charset="0"/>
              <a:ea typeface="ＭＳ Ｐゴシック" charset="0"/>
            </a:endParaRPr>
          </a:p>
        </p:txBody>
      </p:sp>
      <p:sp>
        <p:nvSpPr>
          <p:cNvPr id="118" name="Text Box 47">
            <a:extLst>
              <a:ext uri="{FF2B5EF4-FFF2-40B4-BE49-F238E27FC236}">
                <a16:creationId xmlns:a16="http://schemas.microsoft.com/office/drawing/2014/main" id="{B8F31A07-848A-D74E-8DBD-79B37EA17F6E}"/>
              </a:ext>
            </a:extLst>
          </p:cNvPr>
          <p:cNvSpPr txBox="1">
            <a:spLocks noChangeArrowheads="1"/>
          </p:cNvSpPr>
          <p:nvPr/>
        </p:nvSpPr>
        <p:spPr bwMode="auto">
          <a:xfrm>
            <a:off x="7153275" y="2127250"/>
            <a:ext cx="350838"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FF0000"/>
                </a:solidFill>
                <a:latin typeface="Arial" charset="0"/>
                <a:cs typeface="Arial" charset="0"/>
              </a:rPr>
              <a:t>A</a:t>
            </a:r>
          </a:p>
        </p:txBody>
      </p:sp>
      <p:sp>
        <p:nvSpPr>
          <p:cNvPr id="119" name="Text Box 48">
            <a:extLst>
              <a:ext uri="{FF2B5EF4-FFF2-40B4-BE49-F238E27FC236}">
                <a16:creationId xmlns:a16="http://schemas.microsoft.com/office/drawing/2014/main" id="{C56F1E10-F34C-5843-B22F-044D7AE1A8FE}"/>
              </a:ext>
            </a:extLst>
          </p:cNvPr>
          <p:cNvSpPr txBox="1">
            <a:spLocks noChangeArrowheads="1"/>
          </p:cNvSpPr>
          <p:nvPr/>
        </p:nvSpPr>
        <p:spPr bwMode="auto">
          <a:xfrm>
            <a:off x="9063038" y="2124075"/>
            <a:ext cx="3286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B</a:t>
            </a:r>
          </a:p>
        </p:txBody>
      </p:sp>
      <p:sp>
        <p:nvSpPr>
          <p:cNvPr id="120" name="Text Box 49">
            <a:extLst>
              <a:ext uri="{FF2B5EF4-FFF2-40B4-BE49-F238E27FC236}">
                <a16:creationId xmlns:a16="http://schemas.microsoft.com/office/drawing/2014/main" id="{8E660AD6-612A-EF49-8651-60E1F656847F}"/>
              </a:ext>
            </a:extLst>
          </p:cNvPr>
          <p:cNvSpPr txBox="1">
            <a:spLocks noChangeArrowheads="1"/>
          </p:cNvSpPr>
          <p:nvPr/>
        </p:nvSpPr>
        <p:spPr bwMode="auto">
          <a:xfrm>
            <a:off x="10244138" y="2166938"/>
            <a:ext cx="350837" cy="3698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C</a:t>
            </a:r>
          </a:p>
        </p:txBody>
      </p:sp>
      <p:sp>
        <p:nvSpPr>
          <p:cNvPr id="121" name="Text Box 55">
            <a:extLst>
              <a:ext uri="{FF2B5EF4-FFF2-40B4-BE49-F238E27FC236}">
                <a16:creationId xmlns:a16="http://schemas.microsoft.com/office/drawing/2014/main" id="{64FC93FB-1EDD-AE49-90C3-D92B5ADF991E}"/>
              </a:ext>
            </a:extLst>
          </p:cNvPr>
          <p:cNvSpPr txBox="1">
            <a:spLocks noChangeArrowheads="1"/>
          </p:cNvSpPr>
          <p:nvPr/>
        </p:nvSpPr>
        <p:spPr bwMode="auto">
          <a:xfrm>
            <a:off x="7226300" y="2954338"/>
            <a:ext cx="936625" cy="523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dirty="0">
                <a:solidFill>
                  <a:srgbClr val="FF0000"/>
                </a:solidFill>
                <a:latin typeface="Arial" charset="0"/>
                <a:cs typeface="Arial" charset="0"/>
              </a:rPr>
              <a:t>A</a:t>
            </a:r>
            <a:r>
              <a:rPr lang="ja-JP" altLang="en-US" sz="1400">
                <a:solidFill>
                  <a:srgbClr val="FF0000"/>
                </a:solidFill>
                <a:latin typeface="Arial" charset="0"/>
                <a:cs typeface="Arial" charset="0"/>
              </a:rPr>
              <a:t>’</a:t>
            </a:r>
            <a:r>
              <a:rPr lang="en-US" sz="1400" dirty="0">
                <a:solidFill>
                  <a:srgbClr val="FF0000"/>
                </a:solidFill>
                <a:latin typeface="Arial" charset="0"/>
                <a:cs typeface="Arial" charset="0"/>
              </a:rPr>
              <a:t>s signal</a:t>
            </a:r>
          </a:p>
          <a:p>
            <a:pPr eaLnBrk="0" fontAlgn="base" hangingPunct="0">
              <a:spcBef>
                <a:spcPct val="0"/>
              </a:spcBef>
              <a:spcAft>
                <a:spcPct val="0"/>
              </a:spcAft>
              <a:defRPr/>
            </a:pPr>
            <a:r>
              <a:rPr lang="en-US" sz="1400" dirty="0">
                <a:solidFill>
                  <a:srgbClr val="FF0000"/>
                </a:solidFill>
                <a:latin typeface="Arial" charset="0"/>
                <a:cs typeface="Arial" charset="0"/>
              </a:rPr>
              <a:t>strength</a:t>
            </a:r>
          </a:p>
        </p:txBody>
      </p:sp>
      <p:sp>
        <p:nvSpPr>
          <p:cNvPr id="122" name="Line 60">
            <a:extLst>
              <a:ext uri="{FF2B5EF4-FFF2-40B4-BE49-F238E27FC236}">
                <a16:creationId xmlns:a16="http://schemas.microsoft.com/office/drawing/2014/main" id="{FABA226A-B439-064D-8234-9686E55063BC}"/>
              </a:ext>
            </a:extLst>
          </p:cNvPr>
          <p:cNvSpPr>
            <a:spLocks noChangeShapeType="1"/>
          </p:cNvSpPr>
          <p:nvPr/>
        </p:nvSpPr>
        <p:spPr bwMode="auto">
          <a:xfrm>
            <a:off x="7288213" y="3983038"/>
            <a:ext cx="32639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Line 61">
            <a:extLst>
              <a:ext uri="{FF2B5EF4-FFF2-40B4-BE49-F238E27FC236}">
                <a16:creationId xmlns:a16="http://schemas.microsoft.com/office/drawing/2014/main" id="{22C32468-EE2B-2E4C-B22A-60D2BC6BFF8E}"/>
              </a:ext>
            </a:extLst>
          </p:cNvPr>
          <p:cNvSpPr>
            <a:spLocks noChangeShapeType="1"/>
          </p:cNvSpPr>
          <p:nvPr/>
        </p:nvSpPr>
        <p:spPr bwMode="auto">
          <a:xfrm>
            <a:off x="7234238" y="2803525"/>
            <a:ext cx="0" cy="11382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4" name="Freeform 62">
            <a:extLst>
              <a:ext uri="{FF2B5EF4-FFF2-40B4-BE49-F238E27FC236}">
                <a16:creationId xmlns:a16="http://schemas.microsoft.com/office/drawing/2014/main" id="{4A0B08BE-766C-DE4A-820F-57A89FD06857}"/>
              </a:ext>
            </a:extLst>
          </p:cNvPr>
          <p:cNvSpPr>
            <a:spLocks/>
          </p:cNvSpPr>
          <p:nvPr/>
        </p:nvSpPr>
        <p:spPr bwMode="auto">
          <a:xfrm>
            <a:off x="7316788" y="2859088"/>
            <a:ext cx="2995612" cy="1081087"/>
          </a:xfrm>
          <a:custGeom>
            <a:avLst/>
            <a:gdLst>
              <a:gd name="T0" fmla="*/ 0 w 1887"/>
              <a:gd name="T1" fmla="*/ 0 h 681"/>
              <a:gd name="T2" fmla="*/ 2147483647 w 1887"/>
              <a:gd name="T3" fmla="*/ 2147483647 h 681"/>
              <a:gd name="T4" fmla="*/ 2147483647 w 1887"/>
              <a:gd name="T5" fmla="*/ 2147483647 h 681"/>
              <a:gd name="T6" fmla="*/ 2147483647 w 1887"/>
              <a:gd name="T7" fmla="*/ 2147483647 h 6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7" h="681">
                <a:moveTo>
                  <a:pt x="0" y="0"/>
                </a:moveTo>
                <a:cubicBezTo>
                  <a:pt x="161" y="25"/>
                  <a:pt x="737" y="52"/>
                  <a:pt x="966" y="151"/>
                </a:cubicBezTo>
                <a:cubicBezTo>
                  <a:pt x="1195" y="250"/>
                  <a:pt x="1220" y="507"/>
                  <a:pt x="1373" y="594"/>
                </a:cubicBezTo>
                <a:cubicBezTo>
                  <a:pt x="1526" y="681"/>
                  <a:pt x="1780" y="657"/>
                  <a:pt x="1887" y="673"/>
                </a:cubicBezTo>
              </a:path>
            </a:pathLst>
          </a:custGeom>
          <a:noFill/>
          <a:ln w="38100" cap="flat" cmpd="sng">
            <a:solidFill>
              <a:srgbClr val="FF0000"/>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25" name="Text Box 63">
            <a:extLst>
              <a:ext uri="{FF2B5EF4-FFF2-40B4-BE49-F238E27FC236}">
                <a16:creationId xmlns:a16="http://schemas.microsoft.com/office/drawing/2014/main" id="{F540644C-8058-2E44-97EC-92D26AD8F85A}"/>
              </a:ext>
            </a:extLst>
          </p:cNvPr>
          <p:cNvSpPr txBox="1">
            <a:spLocks noChangeArrowheads="1"/>
          </p:cNvSpPr>
          <p:nvPr/>
        </p:nvSpPr>
        <p:spPr bwMode="auto">
          <a:xfrm>
            <a:off x="8572500" y="3946525"/>
            <a:ext cx="593725" cy="276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200" dirty="0">
                <a:solidFill>
                  <a:srgbClr val="000000"/>
                </a:solidFill>
                <a:latin typeface="Arial" charset="0"/>
                <a:cs typeface="Arial" charset="0"/>
              </a:rPr>
              <a:t>space</a:t>
            </a:r>
          </a:p>
        </p:txBody>
      </p:sp>
      <p:sp>
        <p:nvSpPr>
          <p:cNvPr id="126" name="Freeform 65">
            <a:extLst>
              <a:ext uri="{FF2B5EF4-FFF2-40B4-BE49-F238E27FC236}">
                <a16:creationId xmlns:a16="http://schemas.microsoft.com/office/drawing/2014/main" id="{C12F975E-D1B5-414F-8341-03DCBA174B3E}"/>
              </a:ext>
            </a:extLst>
          </p:cNvPr>
          <p:cNvSpPr>
            <a:spLocks/>
          </p:cNvSpPr>
          <p:nvPr/>
        </p:nvSpPr>
        <p:spPr bwMode="auto">
          <a:xfrm flipH="1">
            <a:off x="7412038" y="2828925"/>
            <a:ext cx="2995612" cy="1081088"/>
          </a:xfrm>
          <a:custGeom>
            <a:avLst/>
            <a:gdLst>
              <a:gd name="T0" fmla="*/ 0 w 1887"/>
              <a:gd name="T1" fmla="*/ 0 h 681"/>
              <a:gd name="T2" fmla="*/ 2147483647 w 1887"/>
              <a:gd name="T3" fmla="*/ 2147483647 h 681"/>
              <a:gd name="T4" fmla="*/ 2147483647 w 1887"/>
              <a:gd name="T5" fmla="*/ 2147483647 h 681"/>
              <a:gd name="T6" fmla="*/ 2147483647 w 1887"/>
              <a:gd name="T7" fmla="*/ 2147483647 h 6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7" h="681">
                <a:moveTo>
                  <a:pt x="0" y="0"/>
                </a:moveTo>
                <a:cubicBezTo>
                  <a:pt x="161" y="25"/>
                  <a:pt x="737" y="52"/>
                  <a:pt x="966" y="151"/>
                </a:cubicBezTo>
                <a:cubicBezTo>
                  <a:pt x="1195" y="250"/>
                  <a:pt x="1220" y="507"/>
                  <a:pt x="1373" y="594"/>
                </a:cubicBezTo>
                <a:cubicBezTo>
                  <a:pt x="1526" y="681"/>
                  <a:pt x="1780" y="657"/>
                  <a:pt x="1887" y="673"/>
                </a:cubicBezTo>
              </a:path>
            </a:pathLst>
          </a:custGeom>
          <a:noFill/>
          <a:ln w="38100" cap="flat" cmpd="sng">
            <a:solidFill>
              <a:srgbClr val="3333CC"/>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Text Box 66">
            <a:extLst>
              <a:ext uri="{FF2B5EF4-FFF2-40B4-BE49-F238E27FC236}">
                <a16:creationId xmlns:a16="http://schemas.microsoft.com/office/drawing/2014/main" id="{65ACABD3-44F1-4A49-8D29-DA46DD5FE78A}"/>
              </a:ext>
            </a:extLst>
          </p:cNvPr>
          <p:cNvSpPr txBox="1">
            <a:spLocks noChangeArrowheads="1"/>
          </p:cNvSpPr>
          <p:nvPr/>
        </p:nvSpPr>
        <p:spPr bwMode="auto">
          <a:xfrm>
            <a:off x="9853613" y="2882900"/>
            <a:ext cx="958850" cy="523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dirty="0">
                <a:solidFill>
                  <a:srgbClr val="3333CC"/>
                </a:solidFill>
                <a:latin typeface="Arial" charset="0"/>
                <a:cs typeface="Arial" charset="0"/>
              </a:rPr>
              <a:t>C</a:t>
            </a:r>
            <a:r>
              <a:rPr lang="ja-JP" altLang="en-US" sz="1400">
                <a:solidFill>
                  <a:srgbClr val="3333CC"/>
                </a:solidFill>
                <a:latin typeface="Arial" charset="0"/>
                <a:cs typeface="Arial" charset="0"/>
              </a:rPr>
              <a:t>’</a:t>
            </a:r>
            <a:r>
              <a:rPr lang="en-US" sz="1400" dirty="0">
                <a:solidFill>
                  <a:srgbClr val="3333CC"/>
                </a:solidFill>
                <a:latin typeface="Arial" charset="0"/>
                <a:cs typeface="Arial" charset="0"/>
              </a:rPr>
              <a:t>s signal</a:t>
            </a:r>
          </a:p>
          <a:p>
            <a:pPr eaLnBrk="0" fontAlgn="base" hangingPunct="0">
              <a:spcBef>
                <a:spcPct val="0"/>
              </a:spcBef>
              <a:spcAft>
                <a:spcPct val="0"/>
              </a:spcAft>
              <a:defRPr/>
            </a:pPr>
            <a:r>
              <a:rPr lang="en-US" sz="1400" dirty="0">
                <a:solidFill>
                  <a:srgbClr val="3333CC"/>
                </a:solidFill>
                <a:latin typeface="Arial" charset="0"/>
                <a:cs typeface="Arial" charset="0"/>
              </a:rPr>
              <a:t>strength</a:t>
            </a:r>
          </a:p>
        </p:txBody>
      </p:sp>
      <p:sp>
        <p:nvSpPr>
          <p:cNvPr id="128" name="Line 67">
            <a:extLst>
              <a:ext uri="{FF2B5EF4-FFF2-40B4-BE49-F238E27FC236}">
                <a16:creationId xmlns:a16="http://schemas.microsoft.com/office/drawing/2014/main" id="{FA65E92F-3E66-5349-83A8-F1F9788C646B}"/>
              </a:ext>
            </a:extLst>
          </p:cNvPr>
          <p:cNvSpPr>
            <a:spLocks noChangeShapeType="1"/>
          </p:cNvSpPr>
          <p:nvPr/>
        </p:nvSpPr>
        <p:spPr bwMode="auto">
          <a:xfrm flipH="1">
            <a:off x="7613650" y="2690813"/>
            <a:ext cx="26988" cy="1263650"/>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68">
            <a:extLst>
              <a:ext uri="{FF2B5EF4-FFF2-40B4-BE49-F238E27FC236}">
                <a16:creationId xmlns:a16="http://schemas.microsoft.com/office/drawing/2014/main" id="{FC263470-E015-7A4B-8414-9AF10F248EA8}"/>
              </a:ext>
            </a:extLst>
          </p:cNvPr>
          <p:cNvSpPr>
            <a:spLocks noChangeShapeType="1"/>
          </p:cNvSpPr>
          <p:nvPr/>
        </p:nvSpPr>
        <p:spPr bwMode="auto">
          <a:xfrm>
            <a:off x="8834438" y="2759075"/>
            <a:ext cx="0" cy="1208088"/>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69">
            <a:extLst>
              <a:ext uri="{FF2B5EF4-FFF2-40B4-BE49-F238E27FC236}">
                <a16:creationId xmlns:a16="http://schemas.microsoft.com/office/drawing/2014/main" id="{582AF92B-D547-DD40-BF8A-97F1F22001C1}"/>
              </a:ext>
            </a:extLst>
          </p:cNvPr>
          <p:cNvSpPr>
            <a:spLocks noChangeShapeType="1"/>
          </p:cNvSpPr>
          <p:nvPr/>
        </p:nvSpPr>
        <p:spPr bwMode="auto">
          <a:xfrm>
            <a:off x="9915525" y="2743200"/>
            <a:ext cx="0" cy="1181100"/>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1" name="Group 356">
            <a:extLst>
              <a:ext uri="{FF2B5EF4-FFF2-40B4-BE49-F238E27FC236}">
                <a16:creationId xmlns:a16="http://schemas.microsoft.com/office/drawing/2014/main" id="{4CA07968-03D3-0041-BCA1-C9FDA0B76EA9}"/>
              </a:ext>
            </a:extLst>
          </p:cNvPr>
          <p:cNvGrpSpPr>
            <a:grpSpLocks/>
          </p:cNvGrpSpPr>
          <p:nvPr/>
        </p:nvGrpSpPr>
        <p:grpSpPr bwMode="auto">
          <a:xfrm>
            <a:off x="4253706" y="2987675"/>
            <a:ext cx="627062" cy="642937"/>
            <a:chOff x="313" y="1497"/>
            <a:chExt cx="1152" cy="1014"/>
          </a:xfrm>
        </p:grpSpPr>
        <p:pic>
          <p:nvPicPr>
            <p:cNvPr id="132" name="Picture 354" descr="laptop_stylized_small">
              <a:extLst>
                <a:ext uri="{FF2B5EF4-FFF2-40B4-BE49-F238E27FC236}">
                  <a16:creationId xmlns:a16="http://schemas.microsoft.com/office/drawing/2014/main" id="{7306B260-74E1-5346-A521-CA70EAD7E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 name="Picture 355" descr="antenna_stylized">
              <a:extLst>
                <a:ext uri="{FF2B5EF4-FFF2-40B4-BE49-F238E27FC236}">
                  <a16:creationId xmlns:a16="http://schemas.microsoft.com/office/drawing/2014/main" id="{C6C0BA51-6B06-3B4F-AAD9-C22224D558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34" name="Group 356">
            <a:extLst>
              <a:ext uri="{FF2B5EF4-FFF2-40B4-BE49-F238E27FC236}">
                <a16:creationId xmlns:a16="http://schemas.microsoft.com/office/drawing/2014/main" id="{CB4DEA0C-C72B-0346-A94A-CBBD910F3304}"/>
              </a:ext>
            </a:extLst>
          </p:cNvPr>
          <p:cNvGrpSpPr>
            <a:grpSpLocks/>
          </p:cNvGrpSpPr>
          <p:nvPr/>
        </p:nvGrpSpPr>
        <p:grpSpPr bwMode="auto">
          <a:xfrm>
            <a:off x="2729706" y="3128962"/>
            <a:ext cx="627062" cy="644525"/>
            <a:chOff x="313" y="1497"/>
            <a:chExt cx="1152" cy="1014"/>
          </a:xfrm>
        </p:grpSpPr>
        <p:pic>
          <p:nvPicPr>
            <p:cNvPr id="135" name="Picture 354" descr="laptop_stylized_small">
              <a:extLst>
                <a:ext uri="{FF2B5EF4-FFF2-40B4-BE49-F238E27FC236}">
                  <a16:creationId xmlns:a16="http://schemas.microsoft.com/office/drawing/2014/main" id="{A761A985-95DE-D44A-832C-B5DA904846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6" name="Picture 355" descr="antenna_stylized">
              <a:extLst>
                <a:ext uri="{FF2B5EF4-FFF2-40B4-BE49-F238E27FC236}">
                  <a16:creationId xmlns:a16="http://schemas.microsoft.com/office/drawing/2014/main" id="{446B3308-57E8-114D-BAF3-DDE4A94E2AE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37" name="Group 356">
            <a:extLst>
              <a:ext uri="{FF2B5EF4-FFF2-40B4-BE49-F238E27FC236}">
                <a16:creationId xmlns:a16="http://schemas.microsoft.com/office/drawing/2014/main" id="{CB7E2FE1-4A7B-C84A-BAD4-7D682114705F}"/>
              </a:ext>
            </a:extLst>
          </p:cNvPr>
          <p:cNvGrpSpPr>
            <a:grpSpLocks/>
          </p:cNvGrpSpPr>
          <p:nvPr/>
        </p:nvGrpSpPr>
        <p:grpSpPr bwMode="auto">
          <a:xfrm>
            <a:off x="7340600" y="1989138"/>
            <a:ext cx="627063" cy="642937"/>
            <a:chOff x="313" y="1497"/>
            <a:chExt cx="1152" cy="1014"/>
          </a:xfrm>
        </p:grpSpPr>
        <p:pic>
          <p:nvPicPr>
            <p:cNvPr id="138" name="Picture 354" descr="laptop_stylized_small">
              <a:extLst>
                <a:ext uri="{FF2B5EF4-FFF2-40B4-BE49-F238E27FC236}">
                  <a16:creationId xmlns:a16="http://schemas.microsoft.com/office/drawing/2014/main" id="{AA79C3F4-46C7-0349-85E1-BA552B997E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 name="Picture 355" descr="antenna_stylized">
              <a:extLst>
                <a:ext uri="{FF2B5EF4-FFF2-40B4-BE49-F238E27FC236}">
                  <a16:creationId xmlns:a16="http://schemas.microsoft.com/office/drawing/2014/main" id="{4E6FF8B2-4F7E-B945-BE46-C86EBBCBE2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40" name="Group 356">
            <a:extLst>
              <a:ext uri="{FF2B5EF4-FFF2-40B4-BE49-F238E27FC236}">
                <a16:creationId xmlns:a16="http://schemas.microsoft.com/office/drawing/2014/main" id="{D72B8EE2-805B-4341-8FF7-2156BB1248A0}"/>
              </a:ext>
            </a:extLst>
          </p:cNvPr>
          <p:cNvGrpSpPr>
            <a:grpSpLocks/>
          </p:cNvGrpSpPr>
          <p:nvPr/>
        </p:nvGrpSpPr>
        <p:grpSpPr bwMode="auto">
          <a:xfrm>
            <a:off x="8529638" y="2028825"/>
            <a:ext cx="627062" cy="644525"/>
            <a:chOff x="313" y="1497"/>
            <a:chExt cx="1152" cy="1014"/>
          </a:xfrm>
        </p:grpSpPr>
        <p:pic>
          <p:nvPicPr>
            <p:cNvPr id="141" name="Picture 354" descr="laptop_stylized_small">
              <a:extLst>
                <a:ext uri="{FF2B5EF4-FFF2-40B4-BE49-F238E27FC236}">
                  <a16:creationId xmlns:a16="http://schemas.microsoft.com/office/drawing/2014/main" id="{293E3A24-0E7E-C64F-AE1D-F2A4EBBDD6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2" name="Picture 355" descr="antenna_stylized">
              <a:extLst>
                <a:ext uri="{FF2B5EF4-FFF2-40B4-BE49-F238E27FC236}">
                  <a16:creationId xmlns:a16="http://schemas.microsoft.com/office/drawing/2014/main" id="{456A11D2-A09B-574E-BA78-CF1896EC17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43" name="Group 356">
            <a:extLst>
              <a:ext uri="{FF2B5EF4-FFF2-40B4-BE49-F238E27FC236}">
                <a16:creationId xmlns:a16="http://schemas.microsoft.com/office/drawing/2014/main" id="{5473C3B0-61A5-E547-88B5-91B90BF959BC}"/>
              </a:ext>
            </a:extLst>
          </p:cNvPr>
          <p:cNvGrpSpPr>
            <a:grpSpLocks/>
          </p:cNvGrpSpPr>
          <p:nvPr/>
        </p:nvGrpSpPr>
        <p:grpSpPr bwMode="auto">
          <a:xfrm>
            <a:off x="9605963" y="1958975"/>
            <a:ext cx="627062" cy="642938"/>
            <a:chOff x="313" y="1497"/>
            <a:chExt cx="1152" cy="1014"/>
          </a:xfrm>
        </p:grpSpPr>
        <p:pic>
          <p:nvPicPr>
            <p:cNvPr id="144" name="Picture 354" descr="laptop_stylized_small">
              <a:extLst>
                <a:ext uri="{FF2B5EF4-FFF2-40B4-BE49-F238E27FC236}">
                  <a16:creationId xmlns:a16="http://schemas.microsoft.com/office/drawing/2014/main" id="{ACC81BEE-6A25-1047-B556-F5C390402B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5" name="Picture 355" descr="antenna_stylized">
              <a:extLst>
                <a:ext uri="{FF2B5EF4-FFF2-40B4-BE49-F238E27FC236}">
                  <a16:creationId xmlns:a16="http://schemas.microsoft.com/office/drawing/2014/main" id="{13857146-FCD5-1B4A-A5AA-EB8B2F5A6D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46" name="Rectangle 70">
            <a:extLst>
              <a:ext uri="{FF2B5EF4-FFF2-40B4-BE49-F238E27FC236}">
                <a16:creationId xmlns:a16="http://schemas.microsoft.com/office/drawing/2014/main" id="{74CC21E7-8D8F-BE42-B6A9-4A812307A735}"/>
              </a:ext>
            </a:extLst>
          </p:cNvPr>
          <p:cNvSpPr>
            <a:spLocks noChangeArrowheads="1"/>
          </p:cNvSpPr>
          <p:nvPr/>
        </p:nvSpPr>
        <p:spPr bwMode="auto">
          <a:xfrm>
            <a:off x="7167563" y="4292600"/>
            <a:ext cx="4884737" cy="2075979"/>
          </a:xfrm>
          <a:prstGeom prst="rect">
            <a:avLst/>
          </a:prstGeom>
          <a:noFill/>
          <a:ln>
            <a:noFill/>
          </a:ln>
          <a:effectLst/>
          <a:extLst>
            <a:ext uri="{909E8E84-426E-40dd-AFC4-6F175D3DCCD1}">
              <a14:hiddenFill xmlns="" xmlns:a14="http://schemas.microsoft.com/office/drawing/2010/main">
                <a:solidFill>
                  <a:srgbClr val="FFCC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75000"/>
              <a:buFont typeface="Wingdings" charset="0"/>
              <a:buNone/>
              <a:defRPr/>
            </a:pPr>
            <a:r>
              <a:rPr lang="en-US" sz="2400" dirty="0">
                <a:solidFill>
                  <a:srgbClr val="C00000"/>
                </a:solidFill>
                <a:cs typeface="+mn-cs"/>
              </a:rPr>
              <a:t>Signal attenuation:</a:t>
            </a:r>
          </a:p>
          <a:p>
            <a:pPr marL="277813" indent="-277813">
              <a:lnSpc>
                <a:spcPct val="90000"/>
              </a:lnSpc>
              <a:spcBef>
                <a:spcPct val="20000"/>
              </a:spcBef>
              <a:buClr>
                <a:srgbClr val="000099"/>
              </a:buClr>
              <a:buSzPct val="100000"/>
              <a:buFont typeface="Wingdings" charset="2"/>
              <a:buChar char="§"/>
              <a:defRPr/>
            </a:pPr>
            <a:r>
              <a:rPr lang="en-US" sz="2400" dirty="0">
                <a:cs typeface="+mn-cs"/>
              </a:rPr>
              <a:t>B, A hear each other</a:t>
            </a:r>
          </a:p>
          <a:p>
            <a:pPr marL="277813" indent="-277813">
              <a:lnSpc>
                <a:spcPct val="90000"/>
              </a:lnSpc>
              <a:spcBef>
                <a:spcPct val="20000"/>
              </a:spcBef>
              <a:buClr>
                <a:srgbClr val="000099"/>
              </a:buClr>
              <a:buSzPct val="100000"/>
              <a:buFont typeface="Wingdings" charset="2"/>
              <a:buChar char="§"/>
              <a:defRPr/>
            </a:pPr>
            <a:r>
              <a:rPr lang="en-US" sz="2400" dirty="0">
                <a:cs typeface="+mn-cs"/>
              </a:rPr>
              <a:t>B, C hear each other</a:t>
            </a:r>
          </a:p>
          <a:p>
            <a:pPr marL="277813" indent="-277813">
              <a:lnSpc>
                <a:spcPct val="90000"/>
              </a:lnSpc>
              <a:spcBef>
                <a:spcPct val="20000"/>
              </a:spcBef>
              <a:buClr>
                <a:srgbClr val="000099"/>
              </a:buClr>
              <a:buSzPct val="100000"/>
              <a:buFont typeface="Wingdings" charset="2"/>
              <a:buChar char="§"/>
              <a:defRPr/>
            </a:pPr>
            <a:r>
              <a:rPr lang="en-US" sz="2400" dirty="0">
                <a:cs typeface="+mn-cs"/>
              </a:rPr>
              <a:t>A, C can not hear each other interfering at B</a:t>
            </a:r>
          </a:p>
        </p:txBody>
      </p:sp>
    </p:spTree>
    <p:extLst>
      <p:ext uri="{BB962C8B-B14F-4D97-AF65-F5344CB8AC3E}">
        <p14:creationId xmlns:p14="http://schemas.microsoft.com/office/powerpoint/2010/main" val="2234915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500"/>
                                        <p:tgtEl>
                                          <p:spTgt spid="1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9"/>
                                        </p:tgtEl>
                                        <p:attrNameLst>
                                          <p:attrName>style.visibility</p:attrName>
                                        </p:attrNameLst>
                                      </p:cBhvr>
                                      <p:to>
                                        <p:strVal val="visible"/>
                                      </p:to>
                                    </p:set>
                                    <p:animEffect transition="in" filter="fade">
                                      <p:cBhvr>
                                        <p:cTn id="10" dur="500"/>
                                        <p:tgtEl>
                                          <p:spTgt spid="11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20"/>
                                        </p:tgtEl>
                                        <p:attrNameLst>
                                          <p:attrName>style.visibility</p:attrName>
                                        </p:attrNameLst>
                                      </p:cBhvr>
                                      <p:to>
                                        <p:strVal val="visible"/>
                                      </p:to>
                                    </p:set>
                                    <p:animEffect transition="in" filter="fade">
                                      <p:cBhvr>
                                        <p:cTn id="13" dur="500"/>
                                        <p:tgtEl>
                                          <p:spTgt spid="12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1"/>
                                        </p:tgtEl>
                                        <p:attrNameLst>
                                          <p:attrName>style.visibility</p:attrName>
                                        </p:attrNameLst>
                                      </p:cBhvr>
                                      <p:to>
                                        <p:strVal val="visible"/>
                                      </p:to>
                                    </p:set>
                                    <p:animEffect transition="in" filter="fade">
                                      <p:cBhvr>
                                        <p:cTn id="16" dur="500"/>
                                        <p:tgtEl>
                                          <p:spTgt spid="121"/>
                                        </p:tgtEl>
                                      </p:cBhvr>
                                    </p:animEffect>
                                  </p:childTnLst>
                                </p:cTn>
                              </p:par>
                              <p:par>
                                <p:cTn id="17" presetID="10" presetClass="entr" presetSubtype="0" fill="hold" nodeType="withEffect">
                                  <p:stCondLst>
                                    <p:cond delay="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fade">
                                      <p:cBhvr>
                                        <p:cTn id="22" dur="500"/>
                                        <p:tgtEl>
                                          <p:spTgt spid="12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Effect transition="in" filter="fade">
                                      <p:cBhvr>
                                        <p:cTn id="25" dur="500"/>
                                        <p:tgtEl>
                                          <p:spTgt spid="1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fade">
                                      <p:cBhvr>
                                        <p:cTn id="28" dur="500"/>
                                        <p:tgtEl>
                                          <p:spTgt spid="12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6"/>
                                        </p:tgtEl>
                                        <p:attrNameLst>
                                          <p:attrName>style.visibility</p:attrName>
                                        </p:attrNameLst>
                                      </p:cBhvr>
                                      <p:to>
                                        <p:strVal val="visible"/>
                                      </p:to>
                                    </p:set>
                                    <p:animEffect transition="in" filter="fade">
                                      <p:cBhvr>
                                        <p:cTn id="31" dur="500"/>
                                        <p:tgtEl>
                                          <p:spTgt spid="12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7"/>
                                        </p:tgtEl>
                                        <p:attrNameLst>
                                          <p:attrName>style.visibility</p:attrName>
                                        </p:attrNameLst>
                                      </p:cBhvr>
                                      <p:to>
                                        <p:strVal val="visible"/>
                                      </p:to>
                                    </p:set>
                                    <p:animEffect transition="in" filter="fade">
                                      <p:cBhvr>
                                        <p:cTn id="34" dur="500"/>
                                        <p:tgtEl>
                                          <p:spTgt spid="127"/>
                                        </p:tgtEl>
                                      </p:cBhvr>
                                    </p:animEffect>
                                  </p:childTnLst>
                                </p:cTn>
                              </p:par>
                              <p:par>
                                <p:cTn id="35" presetID="10" presetClass="entr" presetSubtype="0" fill="hold" nodeType="with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fade">
                                      <p:cBhvr>
                                        <p:cTn id="37" dur="500"/>
                                        <p:tgtEl>
                                          <p:spTgt spid="128"/>
                                        </p:tgtEl>
                                      </p:cBhvr>
                                    </p:animEffect>
                                  </p:childTnLst>
                                </p:cTn>
                              </p:par>
                              <p:par>
                                <p:cTn id="38" presetID="10" presetClass="entr" presetSubtype="0" fill="hold" nodeType="withEffect">
                                  <p:stCondLst>
                                    <p:cond delay="0"/>
                                  </p:stCondLst>
                                  <p:childTnLst>
                                    <p:set>
                                      <p:cBhvr>
                                        <p:cTn id="39" dur="1" fill="hold">
                                          <p:stCondLst>
                                            <p:cond delay="0"/>
                                          </p:stCondLst>
                                        </p:cTn>
                                        <p:tgtEl>
                                          <p:spTgt spid="129"/>
                                        </p:tgtEl>
                                        <p:attrNameLst>
                                          <p:attrName>style.visibility</p:attrName>
                                        </p:attrNameLst>
                                      </p:cBhvr>
                                      <p:to>
                                        <p:strVal val="visible"/>
                                      </p:to>
                                    </p:set>
                                    <p:animEffect transition="in" filter="fade">
                                      <p:cBhvr>
                                        <p:cTn id="40" dur="500"/>
                                        <p:tgtEl>
                                          <p:spTgt spid="129"/>
                                        </p:tgtEl>
                                      </p:cBhvr>
                                    </p:animEffect>
                                  </p:childTnLst>
                                </p:cTn>
                              </p:par>
                              <p:par>
                                <p:cTn id="41" presetID="10" presetClass="entr" presetSubtype="0" fill="hold" nodeType="withEffect">
                                  <p:stCondLst>
                                    <p:cond delay="0"/>
                                  </p:stCondLst>
                                  <p:childTnLst>
                                    <p:set>
                                      <p:cBhvr>
                                        <p:cTn id="42" dur="1" fill="hold">
                                          <p:stCondLst>
                                            <p:cond delay="0"/>
                                          </p:stCondLst>
                                        </p:cTn>
                                        <p:tgtEl>
                                          <p:spTgt spid="130"/>
                                        </p:tgtEl>
                                        <p:attrNameLst>
                                          <p:attrName>style.visibility</p:attrName>
                                        </p:attrNameLst>
                                      </p:cBhvr>
                                      <p:to>
                                        <p:strVal val="visible"/>
                                      </p:to>
                                    </p:set>
                                    <p:animEffect transition="in" filter="fade">
                                      <p:cBhvr>
                                        <p:cTn id="43" dur="500"/>
                                        <p:tgtEl>
                                          <p:spTgt spid="130"/>
                                        </p:tgtEl>
                                      </p:cBhvr>
                                    </p:animEffect>
                                  </p:childTnLst>
                                </p:cTn>
                              </p:par>
                              <p:par>
                                <p:cTn id="44" presetID="10" presetClass="entr" presetSubtype="0" fill="hold" nodeType="withEffect">
                                  <p:stCondLst>
                                    <p:cond delay="0"/>
                                  </p:stCondLst>
                                  <p:childTnLst>
                                    <p:set>
                                      <p:cBhvr>
                                        <p:cTn id="45" dur="1" fill="hold">
                                          <p:stCondLst>
                                            <p:cond delay="0"/>
                                          </p:stCondLst>
                                        </p:cTn>
                                        <p:tgtEl>
                                          <p:spTgt spid="137"/>
                                        </p:tgtEl>
                                        <p:attrNameLst>
                                          <p:attrName>style.visibility</p:attrName>
                                        </p:attrNameLst>
                                      </p:cBhvr>
                                      <p:to>
                                        <p:strVal val="visible"/>
                                      </p:to>
                                    </p:set>
                                    <p:animEffect transition="in" filter="fade">
                                      <p:cBhvr>
                                        <p:cTn id="46" dur="500"/>
                                        <p:tgtEl>
                                          <p:spTgt spid="137"/>
                                        </p:tgtEl>
                                      </p:cBhvr>
                                    </p:animEffect>
                                  </p:childTnLst>
                                </p:cTn>
                              </p:par>
                              <p:par>
                                <p:cTn id="47" presetID="10" presetClass="entr" presetSubtype="0" fill="hold" nodeType="withEffect">
                                  <p:stCondLst>
                                    <p:cond delay="0"/>
                                  </p:stCondLst>
                                  <p:childTnLst>
                                    <p:set>
                                      <p:cBhvr>
                                        <p:cTn id="48" dur="1" fill="hold">
                                          <p:stCondLst>
                                            <p:cond delay="0"/>
                                          </p:stCondLst>
                                        </p:cTn>
                                        <p:tgtEl>
                                          <p:spTgt spid="140"/>
                                        </p:tgtEl>
                                        <p:attrNameLst>
                                          <p:attrName>style.visibility</p:attrName>
                                        </p:attrNameLst>
                                      </p:cBhvr>
                                      <p:to>
                                        <p:strVal val="visible"/>
                                      </p:to>
                                    </p:set>
                                    <p:animEffect transition="in" filter="fade">
                                      <p:cBhvr>
                                        <p:cTn id="49" dur="500"/>
                                        <p:tgtEl>
                                          <p:spTgt spid="140"/>
                                        </p:tgtEl>
                                      </p:cBhvr>
                                    </p:animEffect>
                                  </p:childTnLst>
                                </p:cTn>
                              </p:par>
                              <p:par>
                                <p:cTn id="50" presetID="10" presetClass="entr" presetSubtype="0" fill="hold" nodeType="withEffect">
                                  <p:stCondLst>
                                    <p:cond delay="0"/>
                                  </p:stCondLst>
                                  <p:childTnLst>
                                    <p:set>
                                      <p:cBhvr>
                                        <p:cTn id="51" dur="1" fill="hold">
                                          <p:stCondLst>
                                            <p:cond delay="0"/>
                                          </p:stCondLst>
                                        </p:cTn>
                                        <p:tgtEl>
                                          <p:spTgt spid="143"/>
                                        </p:tgtEl>
                                        <p:attrNameLst>
                                          <p:attrName>style.visibility</p:attrName>
                                        </p:attrNameLst>
                                      </p:cBhvr>
                                      <p:to>
                                        <p:strVal val="visible"/>
                                      </p:to>
                                    </p:set>
                                    <p:animEffect transition="in" filter="fade">
                                      <p:cBhvr>
                                        <p:cTn id="52" dur="500"/>
                                        <p:tgtEl>
                                          <p:spTgt spid="14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46"/>
                                        </p:tgtEl>
                                        <p:attrNameLst>
                                          <p:attrName>style.visibility</p:attrName>
                                        </p:attrNameLst>
                                      </p:cBhvr>
                                      <p:to>
                                        <p:strVal val="visible"/>
                                      </p:to>
                                    </p:set>
                                    <p:animEffect transition="in" filter="fade">
                                      <p:cBhvr>
                                        <p:cTn id="55" dur="500"/>
                                        <p:tgtEl>
                                          <p:spTgt spid="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P spid="119" grpId="0"/>
      <p:bldP spid="120" grpId="0"/>
      <p:bldP spid="121" grpId="0"/>
      <p:bldP spid="124" grpId="0" animBg="1"/>
      <p:bldP spid="125" grpId="0"/>
      <p:bldP spid="126" grpId="0" animBg="1"/>
      <p:bldP spid="127" grpId="0"/>
      <p:bldP spid="146"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31FB7CC-D2A5-C749-8D9F-01B9FA12978B}"/>
              </a:ext>
            </a:extLst>
          </p:cNvPr>
          <p:cNvSpPr>
            <a:spLocks noGrp="1"/>
          </p:cNvSpPr>
          <p:nvPr>
            <p:ph type="title"/>
          </p:nvPr>
        </p:nvSpPr>
        <p:spPr>
          <a:xfrm>
            <a:off x="787400" y="235921"/>
            <a:ext cx="10515600" cy="894622"/>
          </a:xfrm>
        </p:spPr>
        <p:txBody>
          <a:bodyPr/>
          <a:lstStyle/>
          <a:p>
            <a:r>
              <a:rPr lang="en-US" b="0" kern="0" dirty="0">
                <a:solidFill>
                  <a:srgbClr val="000099"/>
                </a:solidFill>
                <a:latin typeface="+mn-lt"/>
                <a:ea typeface="ＭＳ Ｐゴシック" charset="0"/>
              </a:rPr>
              <a:t>IEEE 802.11: multiple access</a:t>
            </a:r>
            <a:endParaRPr lang="en-US" dirty="0">
              <a:latin typeface="+mn-lt"/>
            </a:endParaRPr>
          </a:p>
        </p:txBody>
      </p:sp>
      <p:sp>
        <p:nvSpPr>
          <p:cNvPr id="4" name="Slide Number Placeholder 3">
            <a:extLst>
              <a:ext uri="{FF2B5EF4-FFF2-40B4-BE49-F238E27FC236}">
                <a16:creationId xmlns:a16="http://schemas.microsoft.com/office/drawing/2014/main" id="{78979769-3B28-CC48-AFB2-345BF93C7812}"/>
              </a:ext>
            </a:extLst>
          </p:cNvPr>
          <p:cNvSpPr>
            <a:spLocks noGrp="1"/>
          </p:cNvSpPr>
          <p:nvPr>
            <p:ph type="sldNum" sz="quarter" idx="4"/>
          </p:nvPr>
        </p:nvSpPr>
        <p:spPr/>
        <p:txBody>
          <a:bodyPr/>
          <a:lstStyle/>
          <a:p>
            <a:r>
              <a:rPr lang="en-US" dirty="0"/>
              <a:t>Wireless and Mobile Networks: 7- </a:t>
            </a:r>
            <a:fld id="{C4204591-24BD-A542-B9D5-F8D8A88D2FEE}" type="slidenum">
              <a:rPr lang="en-US" smtClean="0"/>
              <a:pPr/>
              <a:t>83</a:t>
            </a:fld>
            <a:endParaRPr lang="en-US" dirty="0"/>
          </a:p>
        </p:txBody>
      </p:sp>
      <p:sp>
        <p:nvSpPr>
          <p:cNvPr id="196" name="Rectangle 3">
            <a:extLst>
              <a:ext uri="{FF2B5EF4-FFF2-40B4-BE49-F238E27FC236}">
                <a16:creationId xmlns:a16="http://schemas.microsoft.com/office/drawing/2014/main" id="{A492C35A-994E-064C-B918-4058461067F1}"/>
              </a:ext>
            </a:extLst>
          </p:cNvPr>
          <p:cNvSpPr txBox="1">
            <a:spLocks noChangeArrowheads="1"/>
          </p:cNvSpPr>
          <p:nvPr/>
        </p:nvSpPr>
        <p:spPr bwMode="auto">
          <a:xfrm>
            <a:off x="1219200" y="1236663"/>
            <a:ext cx="10426700"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kern="0" dirty="0">
                <a:cs typeface="+mn-cs"/>
              </a:rPr>
              <a:t>avoid collisions: 2</a:t>
            </a:r>
            <a:r>
              <a:rPr lang="en-US" kern="0" baseline="30000" dirty="0">
                <a:cs typeface="+mn-cs"/>
              </a:rPr>
              <a:t>+</a:t>
            </a:r>
            <a:r>
              <a:rPr lang="en-US" kern="0" dirty="0">
                <a:cs typeface="+mn-cs"/>
              </a:rPr>
              <a:t> nodes </a:t>
            </a:r>
            <a:r>
              <a:rPr lang="en-US" kern="0" dirty="0">
                <a:cs typeface="+mn-cs"/>
                <a:sym typeface="Symbol" charset="0"/>
              </a:rPr>
              <a:t>transmitting at same time</a:t>
            </a:r>
          </a:p>
          <a:p>
            <a:pPr>
              <a:defRPr/>
            </a:pPr>
            <a:r>
              <a:rPr lang="en-US" kern="0" dirty="0">
                <a:cs typeface="+mn-cs"/>
                <a:sym typeface="Symbol" charset="0"/>
              </a:rPr>
              <a:t>802.11: CSMA - sense before transmitting</a:t>
            </a:r>
          </a:p>
          <a:p>
            <a:pPr lvl="1">
              <a:defRPr/>
            </a:pPr>
            <a:r>
              <a:rPr lang="en-US" kern="0" dirty="0"/>
              <a:t>don’t collide with detected ongoing transmission by another node</a:t>
            </a:r>
          </a:p>
          <a:p>
            <a:pPr>
              <a:defRPr/>
            </a:pPr>
            <a:r>
              <a:rPr lang="en-US" kern="0" dirty="0">
                <a:cs typeface="+mn-cs"/>
              </a:rPr>
              <a:t>802.11: </a:t>
            </a:r>
            <a:r>
              <a:rPr lang="en-US" i="1" kern="0" dirty="0">
                <a:cs typeface="+mn-cs"/>
              </a:rPr>
              <a:t>no</a:t>
            </a:r>
            <a:r>
              <a:rPr lang="en-US" kern="0" dirty="0">
                <a:cs typeface="+mn-cs"/>
              </a:rPr>
              <a:t> collision detection!</a:t>
            </a:r>
          </a:p>
          <a:p>
            <a:pPr lvl="1">
              <a:defRPr/>
            </a:pPr>
            <a:r>
              <a:rPr lang="en-US" kern="0" dirty="0"/>
              <a:t>difficult to sense collisions: high transmitting signal, weak received signal due to fading</a:t>
            </a:r>
          </a:p>
          <a:p>
            <a:pPr lvl="1">
              <a:defRPr/>
            </a:pPr>
            <a:r>
              <a:rPr lang="en-US" kern="0" dirty="0"/>
              <a:t>can’t sense all collisions in any case: hidden terminal, fading</a:t>
            </a:r>
          </a:p>
          <a:p>
            <a:pPr lvl="1">
              <a:defRPr/>
            </a:pPr>
            <a:r>
              <a:rPr lang="en-US" kern="0" dirty="0"/>
              <a:t>goal: </a:t>
            </a:r>
            <a:r>
              <a:rPr lang="en-US" i="1" kern="0" dirty="0">
                <a:solidFill>
                  <a:srgbClr val="0000A8"/>
                </a:solidFill>
              </a:rPr>
              <a:t>avoid collisions:</a:t>
            </a:r>
            <a:r>
              <a:rPr lang="en-US" kern="0" dirty="0">
                <a:solidFill>
                  <a:srgbClr val="0000A8"/>
                </a:solidFill>
              </a:rPr>
              <a:t> </a:t>
            </a:r>
            <a:r>
              <a:rPr lang="en-US" kern="0" dirty="0"/>
              <a:t>CSMA/</a:t>
            </a:r>
            <a:r>
              <a:rPr lang="en-US" u="sng" kern="0" dirty="0">
                <a:solidFill>
                  <a:srgbClr val="0000A8"/>
                </a:solidFill>
              </a:rPr>
              <a:t>C</a:t>
            </a:r>
            <a:r>
              <a:rPr lang="en-US" kern="0" dirty="0"/>
              <a:t>ollision</a:t>
            </a:r>
            <a:r>
              <a:rPr lang="en-US" u="sng" kern="0" dirty="0">
                <a:solidFill>
                  <a:srgbClr val="0000A8"/>
                </a:solidFill>
              </a:rPr>
              <a:t>A</a:t>
            </a:r>
            <a:r>
              <a:rPr lang="en-US" kern="0" dirty="0"/>
              <a:t>voidance</a:t>
            </a:r>
            <a:endParaRPr lang="en-US" sz="2000" kern="0" dirty="0">
              <a:solidFill>
                <a:srgbClr val="FF0000"/>
              </a:solidFill>
            </a:endParaRPr>
          </a:p>
        </p:txBody>
      </p:sp>
      <p:sp>
        <p:nvSpPr>
          <p:cNvPr id="197" name="Text Box 63">
            <a:extLst>
              <a:ext uri="{FF2B5EF4-FFF2-40B4-BE49-F238E27FC236}">
                <a16:creationId xmlns:a16="http://schemas.microsoft.com/office/drawing/2014/main" id="{7326BD09-D43A-DC4E-A90B-C1A4A79218AF}"/>
              </a:ext>
            </a:extLst>
          </p:cNvPr>
          <p:cNvSpPr txBox="1">
            <a:spLocks noChangeArrowheads="1"/>
          </p:cNvSpPr>
          <p:nvPr/>
        </p:nvSpPr>
        <p:spPr bwMode="auto">
          <a:xfrm>
            <a:off x="7069138" y="6273800"/>
            <a:ext cx="593725" cy="276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200" dirty="0">
                <a:solidFill>
                  <a:srgbClr val="000000"/>
                </a:solidFill>
                <a:latin typeface="Arial" charset="0"/>
                <a:cs typeface="Arial" charset="0"/>
              </a:rPr>
              <a:t>space</a:t>
            </a:r>
          </a:p>
        </p:txBody>
      </p:sp>
      <p:grpSp>
        <p:nvGrpSpPr>
          <p:cNvPr id="198" name="Group 1">
            <a:extLst>
              <a:ext uri="{FF2B5EF4-FFF2-40B4-BE49-F238E27FC236}">
                <a16:creationId xmlns:a16="http://schemas.microsoft.com/office/drawing/2014/main" id="{4644F3E7-8E99-754A-BFEF-3CEB45EF70DF}"/>
              </a:ext>
            </a:extLst>
          </p:cNvPr>
          <p:cNvGrpSpPr>
            <a:grpSpLocks/>
          </p:cNvGrpSpPr>
          <p:nvPr/>
        </p:nvGrpSpPr>
        <p:grpSpPr bwMode="auto">
          <a:xfrm>
            <a:off x="2616200" y="4905375"/>
            <a:ext cx="2273300" cy="1028700"/>
            <a:chOff x="576580" y="4516120"/>
            <a:chExt cx="3170330" cy="1491615"/>
          </a:xfrm>
        </p:grpSpPr>
        <p:grpSp>
          <p:nvGrpSpPr>
            <p:cNvPr id="199" name="Group 356">
              <a:extLst>
                <a:ext uri="{FF2B5EF4-FFF2-40B4-BE49-F238E27FC236}">
                  <a16:creationId xmlns:a16="http://schemas.microsoft.com/office/drawing/2014/main" id="{34F4117D-08AE-9F48-96F9-E1ABA3C455BA}"/>
                </a:ext>
              </a:extLst>
            </p:cNvPr>
            <p:cNvGrpSpPr>
              <a:grpSpLocks/>
            </p:cNvGrpSpPr>
            <p:nvPr/>
          </p:nvGrpSpPr>
          <p:grpSpPr bwMode="auto">
            <a:xfrm>
              <a:off x="2042160" y="4673600"/>
              <a:ext cx="627380" cy="643255"/>
              <a:chOff x="313" y="1497"/>
              <a:chExt cx="1152" cy="1014"/>
            </a:xfrm>
          </p:grpSpPr>
          <p:pic>
            <p:nvPicPr>
              <p:cNvPr id="212" name="Picture 354" descr="laptop_stylized_small">
                <a:extLst>
                  <a:ext uri="{FF2B5EF4-FFF2-40B4-BE49-F238E27FC236}">
                    <a16:creationId xmlns:a16="http://schemas.microsoft.com/office/drawing/2014/main" id="{EBFEE52C-F9A1-684A-A171-3433FC7A99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3" name="Picture 355" descr="antenna_stylized">
                <a:extLst>
                  <a:ext uri="{FF2B5EF4-FFF2-40B4-BE49-F238E27FC236}">
                    <a16:creationId xmlns:a16="http://schemas.microsoft.com/office/drawing/2014/main" id="{F194AAE1-3568-2B48-8B43-FC5B6C9E3A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00" name="Freeform 7">
              <a:extLst>
                <a:ext uri="{FF2B5EF4-FFF2-40B4-BE49-F238E27FC236}">
                  <a16:creationId xmlns:a16="http://schemas.microsoft.com/office/drawing/2014/main" id="{CD0A49EF-46E5-D846-9C2A-AE8690B48E7D}"/>
                </a:ext>
              </a:extLst>
            </p:cNvPr>
            <p:cNvSpPr>
              <a:spLocks/>
            </p:cNvSpPr>
            <p:nvPr/>
          </p:nvSpPr>
          <p:spPr bwMode="auto">
            <a:xfrm>
              <a:off x="576580" y="4516120"/>
              <a:ext cx="2020888" cy="1085850"/>
            </a:xfrm>
            <a:custGeom>
              <a:avLst/>
              <a:gdLst>
                <a:gd name="T0" fmla="*/ 2147483647 w 1273"/>
                <a:gd name="T1" fmla="*/ 2147483647 h 684"/>
                <a:gd name="T2" fmla="*/ 2147483647 w 1273"/>
                <a:gd name="T3" fmla="*/ 0 h 684"/>
                <a:gd name="T4" fmla="*/ 2147483647 w 1273"/>
                <a:gd name="T5" fmla="*/ 2147483647 h 684"/>
                <a:gd name="T6" fmla="*/ 2147483647 w 1273"/>
                <a:gd name="T7" fmla="*/ 2147483647 h 684"/>
                <a:gd name="T8" fmla="*/ 2147483647 w 1273"/>
                <a:gd name="T9" fmla="*/ 2147483647 h 684"/>
                <a:gd name="T10" fmla="*/ 2147483647 w 1273"/>
                <a:gd name="T11" fmla="*/ 2147483647 h 684"/>
                <a:gd name="T12" fmla="*/ 2147483647 w 1273"/>
                <a:gd name="T13" fmla="*/ 2147483647 h 684"/>
                <a:gd name="T14" fmla="*/ 2147483647 w 1273"/>
                <a:gd name="T15" fmla="*/ 2147483647 h 684"/>
                <a:gd name="T16" fmla="*/ 2147483647 w 1273"/>
                <a:gd name="T17" fmla="*/ 2147483647 h 684"/>
                <a:gd name="T18" fmla="*/ 0 w 1273"/>
                <a:gd name="T19" fmla="*/ 2147483647 h 6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3" h="684">
                  <a:moveTo>
                    <a:pt x="9" y="675"/>
                  </a:moveTo>
                  <a:lnTo>
                    <a:pt x="316" y="0"/>
                  </a:lnTo>
                  <a:lnTo>
                    <a:pt x="461" y="228"/>
                  </a:lnTo>
                  <a:lnTo>
                    <a:pt x="510" y="119"/>
                  </a:lnTo>
                  <a:lnTo>
                    <a:pt x="631" y="467"/>
                  </a:lnTo>
                  <a:lnTo>
                    <a:pt x="667" y="391"/>
                  </a:lnTo>
                  <a:lnTo>
                    <a:pt x="739" y="464"/>
                  </a:lnTo>
                  <a:lnTo>
                    <a:pt x="1058" y="57"/>
                  </a:lnTo>
                  <a:lnTo>
                    <a:pt x="1273" y="684"/>
                  </a:lnTo>
                  <a:lnTo>
                    <a:pt x="0" y="674"/>
                  </a:lnTo>
                </a:path>
              </a:pathLst>
            </a:custGeom>
            <a:gradFill rotWithShape="1">
              <a:gsLst>
                <a:gs pos="0">
                  <a:srgbClr val="FFFFFF"/>
                </a:gs>
                <a:gs pos="100000">
                  <a:srgbClr val="00CC66"/>
                </a:gs>
              </a:gsLst>
              <a:lin ang="5400000" scaled="1"/>
            </a:gradFill>
            <a:ln w="9525" cap="flat" cmpd="sng">
              <a:solidFill>
                <a:srgbClr val="000000"/>
              </a:solid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26">
              <a:extLst>
                <a:ext uri="{FF2B5EF4-FFF2-40B4-BE49-F238E27FC236}">
                  <a16:creationId xmlns:a16="http://schemas.microsoft.com/office/drawing/2014/main" id="{76C2B1AD-68AC-3E43-B204-7A93A10B3439}"/>
                </a:ext>
              </a:extLst>
            </p:cNvPr>
            <p:cNvSpPr>
              <a:spLocks noChangeShapeType="1"/>
            </p:cNvSpPr>
            <p:nvPr/>
          </p:nvSpPr>
          <p:spPr bwMode="auto">
            <a:xfrm flipV="1">
              <a:off x="1849583" y="5731510"/>
              <a:ext cx="998476" cy="168038"/>
            </a:xfrm>
            <a:prstGeom prst="line">
              <a:avLst/>
            </a:prstGeom>
            <a:noFill/>
            <a:ln w="38100">
              <a:solidFill>
                <a:srgbClr val="FF0000"/>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27">
              <a:extLst>
                <a:ext uri="{FF2B5EF4-FFF2-40B4-BE49-F238E27FC236}">
                  <a16:creationId xmlns:a16="http://schemas.microsoft.com/office/drawing/2014/main" id="{4BE86F7E-DCF1-E241-A677-361DF198AB64}"/>
                </a:ext>
              </a:extLst>
            </p:cNvPr>
            <p:cNvSpPr>
              <a:spLocks noChangeShapeType="1"/>
            </p:cNvSpPr>
            <p:nvPr/>
          </p:nvSpPr>
          <p:spPr bwMode="auto">
            <a:xfrm>
              <a:off x="2522614" y="5250419"/>
              <a:ext cx="407361" cy="322263"/>
            </a:xfrm>
            <a:prstGeom prst="line">
              <a:avLst/>
            </a:prstGeom>
            <a:noFill/>
            <a:ln w="38100">
              <a:solidFill>
                <a:srgbClr val="FF0000"/>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Text Box 28">
              <a:extLst>
                <a:ext uri="{FF2B5EF4-FFF2-40B4-BE49-F238E27FC236}">
                  <a16:creationId xmlns:a16="http://schemas.microsoft.com/office/drawing/2014/main" id="{F8D280B8-C33B-EE46-BE35-25A0A16463CF}"/>
                </a:ext>
              </a:extLst>
            </p:cNvPr>
            <p:cNvSpPr txBox="1">
              <a:spLocks noChangeArrowheads="1"/>
            </p:cNvSpPr>
            <p:nvPr/>
          </p:nvSpPr>
          <p:spPr bwMode="auto">
            <a:xfrm>
              <a:off x="968444" y="5623323"/>
              <a:ext cx="305521" cy="3061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204" name="Text Box 29">
              <a:extLst>
                <a:ext uri="{FF2B5EF4-FFF2-40B4-BE49-F238E27FC236}">
                  <a16:creationId xmlns:a16="http://schemas.microsoft.com/office/drawing/2014/main" id="{8D70D046-8490-9C45-95F2-E1E2E11115D3}"/>
                </a:ext>
              </a:extLst>
            </p:cNvPr>
            <p:cNvSpPr txBox="1">
              <a:spLocks noChangeArrowheads="1"/>
            </p:cNvSpPr>
            <p:nvPr/>
          </p:nvSpPr>
          <p:spPr bwMode="auto">
            <a:xfrm>
              <a:off x="3441389" y="5395436"/>
              <a:ext cx="305521" cy="3084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Arial" charset="0"/>
                </a:rPr>
                <a:t>B</a:t>
              </a:r>
            </a:p>
          </p:txBody>
        </p:sp>
        <p:sp>
          <p:nvSpPr>
            <p:cNvPr id="205" name="Text Box 30">
              <a:extLst>
                <a:ext uri="{FF2B5EF4-FFF2-40B4-BE49-F238E27FC236}">
                  <a16:creationId xmlns:a16="http://schemas.microsoft.com/office/drawing/2014/main" id="{4A8C5018-E79C-ED4A-941F-6091893F16F1}"/>
                </a:ext>
              </a:extLst>
            </p:cNvPr>
            <p:cNvSpPr txBox="1">
              <a:spLocks noChangeArrowheads="1"/>
            </p:cNvSpPr>
            <p:nvPr/>
          </p:nvSpPr>
          <p:spPr bwMode="auto">
            <a:xfrm>
              <a:off x="2620027" y="4691063"/>
              <a:ext cx="314376" cy="3084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Arial" charset="0"/>
                </a:rPr>
                <a:t>C</a:t>
              </a:r>
            </a:p>
          </p:txBody>
        </p:sp>
        <p:grpSp>
          <p:nvGrpSpPr>
            <p:cNvPr id="206" name="Group 356">
              <a:extLst>
                <a:ext uri="{FF2B5EF4-FFF2-40B4-BE49-F238E27FC236}">
                  <a16:creationId xmlns:a16="http://schemas.microsoft.com/office/drawing/2014/main" id="{92AFBCB0-6ECF-E140-B653-A8297D54E79A}"/>
                </a:ext>
              </a:extLst>
            </p:cNvPr>
            <p:cNvGrpSpPr>
              <a:grpSpLocks/>
            </p:cNvGrpSpPr>
            <p:nvPr/>
          </p:nvGrpSpPr>
          <p:grpSpPr bwMode="auto">
            <a:xfrm>
              <a:off x="2804160" y="5222240"/>
              <a:ext cx="627380" cy="643255"/>
              <a:chOff x="313" y="1497"/>
              <a:chExt cx="1152" cy="1014"/>
            </a:xfrm>
          </p:grpSpPr>
          <p:pic>
            <p:nvPicPr>
              <p:cNvPr id="210" name="Picture 354" descr="laptop_stylized_small">
                <a:extLst>
                  <a:ext uri="{FF2B5EF4-FFF2-40B4-BE49-F238E27FC236}">
                    <a16:creationId xmlns:a16="http://schemas.microsoft.com/office/drawing/2014/main" id="{0D6B975F-13AD-E043-84ED-707EDE77C3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1" name="Picture 355" descr="antenna_stylized">
                <a:extLst>
                  <a:ext uri="{FF2B5EF4-FFF2-40B4-BE49-F238E27FC236}">
                    <a16:creationId xmlns:a16="http://schemas.microsoft.com/office/drawing/2014/main" id="{A38A3A76-2004-4F4D-8DA7-84CE55AB13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07" name="Group 356">
              <a:extLst>
                <a:ext uri="{FF2B5EF4-FFF2-40B4-BE49-F238E27FC236}">
                  <a16:creationId xmlns:a16="http://schemas.microsoft.com/office/drawing/2014/main" id="{213CCD0C-BB43-CD4E-9E90-46A9AE3B35D1}"/>
                </a:ext>
              </a:extLst>
            </p:cNvPr>
            <p:cNvGrpSpPr>
              <a:grpSpLocks/>
            </p:cNvGrpSpPr>
            <p:nvPr/>
          </p:nvGrpSpPr>
          <p:grpSpPr bwMode="auto">
            <a:xfrm>
              <a:off x="1280160" y="5364480"/>
              <a:ext cx="627380" cy="643255"/>
              <a:chOff x="313" y="1497"/>
              <a:chExt cx="1152" cy="1014"/>
            </a:xfrm>
          </p:grpSpPr>
          <p:pic>
            <p:nvPicPr>
              <p:cNvPr id="208" name="Picture 354" descr="laptop_stylized_small">
                <a:extLst>
                  <a:ext uri="{FF2B5EF4-FFF2-40B4-BE49-F238E27FC236}">
                    <a16:creationId xmlns:a16="http://schemas.microsoft.com/office/drawing/2014/main" id="{E01FC48D-15FA-3B4B-B8D5-B11BDF5B60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9" name="Picture 355" descr="antenna_stylized">
                <a:extLst>
                  <a:ext uri="{FF2B5EF4-FFF2-40B4-BE49-F238E27FC236}">
                    <a16:creationId xmlns:a16="http://schemas.microsoft.com/office/drawing/2014/main" id="{3DB05C2E-4B6B-6A48-80D8-1F036DF46D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214" name="Group 2">
            <a:extLst>
              <a:ext uri="{FF2B5EF4-FFF2-40B4-BE49-F238E27FC236}">
                <a16:creationId xmlns:a16="http://schemas.microsoft.com/office/drawing/2014/main" id="{FBB99A50-E959-6142-BA3A-52AF8F6C998B}"/>
              </a:ext>
            </a:extLst>
          </p:cNvPr>
          <p:cNvGrpSpPr>
            <a:grpSpLocks/>
          </p:cNvGrpSpPr>
          <p:nvPr/>
        </p:nvGrpSpPr>
        <p:grpSpPr bwMode="auto">
          <a:xfrm>
            <a:off x="5969000" y="4702175"/>
            <a:ext cx="2809875" cy="1536700"/>
            <a:chOff x="4821555" y="4226560"/>
            <a:chExt cx="3545890" cy="2024698"/>
          </a:xfrm>
        </p:grpSpPr>
        <p:sp>
          <p:nvSpPr>
            <p:cNvPr id="215" name="Text Box 47">
              <a:extLst>
                <a:ext uri="{FF2B5EF4-FFF2-40B4-BE49-F238E27FC236}">
                  <a16:creationId xmlns:a16="http://schemas.microsoft.com/office/drawing/2014/main" id="{5FA31E1B-FBC4-2A41-ACBE-BD1CEB551A74}"/>
                </a:ext>
              </a:extLst>
            </p:cNvPr>
            <p:cNvSpPr txBox="1">
              <a:spLocks noChangeArrowheads="1"/>
            </p:cNvSpPr>
            <p:nvPr/>
          </p:nvSpPr>
          <p:spPr bwMode="auto">
            <a:xfrm>
              <a:off x="4821555" y="4395983"/>
              <a:ext cx="304506" cy="3074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0000"/>
                  </a:solidFill>
                  <a:effectLst/>
                  <a:uLnTx/>
                  <a:uFillTx/>
                  <a:latin typeface="Arial" charset="0"/>
                  <a:ea typeface="ＭＳ Ｐゴシック" charset="0"/>
                  <a:cs typeface="Arial" charset="0"/>
                </a:rPr>
                <a:t>A</a:t>
              </a:r>
            </a:p>
          </p:txBody>
        </p:sp>
        <p:sp>
          <p:nvSpPr>
            <p:cNvPr id="216" name="Text Box 48">
              <a:extLst>
                <a:ext uri="{FF2B5EF4-FFF2-40B4-BE49-F238E27FC236}">
                  <a16:creationId xmlns:a16="http://schemas.microsoft.com/office/drawing/2014/main" id="{BA29D456-DFC5-3C41-AED2-2BEF2E70F7CA}"/>
                </a:ext>
              </a:extLst>
            </p:cNvPr>
            <p:cNvSpPr txBox="1">
              <a:spLocks noChangeArrowheads="1"/>
            </p:cNvSpPr>
            <p:nvPr/>
          </p:nvSpPr>
          <p:spPr bwMode="auto">
            <a:xfrm>
              <a:off x="6730727" y="4391799"/>
              <a:ext cx="328546" cy="3074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Arial" charset="0"/>
                </a:rPr>
                <a:t>B</a:t>
              </a:r>
            </a:p>
          </p:txBody>
        </p:sp>
        <p:sp>
          <p:nvSpPr>
            <p:cNvPr id="217" name="Text Box 49">
              <a:extLst>
                <a:ext uri="{FF2B5EF4-FFF2-40B4-BE49-F238E27FC236}">
                  <a16:creationId xmlns:a16="http://schemas.microsoft.com/office/drawing/2014/main" id="{475BF790-5035-7347-9875-119C4DA3A918}"/>
                </a:ext>
              </a:extLst>
            </p:cNvPr>
            <p:cNvSpPr txBox="1">
              <a:spLocks noChangeArrowheads="1"/>
            </p:cNvSpPr>
            <p:nvPr/>
          </p:nvSpPr>
          <p:spPr bwMode="auto">
            <a:xfrm>
              <a:off x="7912690" y="4435723"/>
              <a:ext cx="314522" cy="30747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Arial" charset="0"/>
                </a:rPr>
                <a:t>C</a:t>
              </a:r>
            </a:p>
          </p:txBody>
        </p:sp>
        <p:sp>
          <p:nvSpPr>
            <p:cNvPr id="218" name="Text Box 55">
              <a:extLst>
                <a:ext uri="{FF2B5EF4-FFF2-40B4-BE49-F238E27FC236}">
                  <a16:creationId xmlns:a16="http://schemas.microsoft.com/office/drawing/2014/main" id="{4F1AE698-EC84-BA4A-9817-8A6FDD080269}"/>
                </a:ext>
              </a:extLst>
            </p:cNvPr>
            <p:cNvSpPr txBox="1">
              <a:spLocks noChangeArrowheads="1"/>
            </p:cNvSpPr>
            <p:nvPr/>
          </p:nvSpPr>
          <p:spPr bwMode="auto">
            <a:xfrm>
              <a:off x="4893675" y="5222176"/>
              <a:ext cx="827375" cy="462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Arial" charset="0"/>
                </a:rPr>
                <a:t>A</a:t>
              </a:r>
              <a:r>
                <a:rPr kumimoji="0" lang="ja-JP" altLang="en-US" sz="1200" b="0" i="0" u="none" strike="noStrike" kern="0" cap="none" spc="0" normalizeH="0" baseline="0" noProof="0">
                  <a:ln>
                    <a:noFill/>
                  </a:ln>
                  <a:solidFill>
                    <a:srgbClr val="FF0000"/>
                  </a:solidFill>
                  <a:effectLst/>
                  <a:uLnTx/>
                  <a:uFillTx/>
                  <a:latin typeface="Arial" charset="0"/>
                  <a:ea typeface="ＭＳ Ｐゴシック" charset="0"/>
                  <a:cs typeface="Arial" charset="0"/>
                </a:rPr>
                <a:t>’</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Arial" charset="0"/>
                </a:rPr>
                <a:t>s signal</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Arial" charset="0"/>
                </a:rPr>
                <a:t>strength</a:t>
              </a:r>
            </a:p>
          </p:txBody>
        </p:sp>
        <p:sp>
          <p:nvSpPr>
            <p:cNvPr id="219" name="Line 60">
              <a:extLst>
                <a:ext uri="{FF2B5EF4-FFF2-40B4-BE49-F238E27FC236}">
                  <a16:creationId xmlns:a16="http://schemas.microsoft.com/office/drawing/2014/main" id="{12D38917-6C8C-8343-A011-B3A061BC0591}"/>
                </a:ext>
              </a:extLst>
            </p:cNvPr>
            <p:cNvSpPr>
              <a:spLocks noChangeShapeType="1"/>
            </p:cNvSpPr>
            <p:nvPr/>
          </p:nvSpPr>
          <p:spPr bwMode="auto">
            <a:xfrm>
              <a:off x="4955779" y="6251258"/>
              <a:ext cx="3265424"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Line 61">
              <a:extLst>
                <a:ext uri="{FF2B5EF4-FFF2-40B4-BE49-F238E27FC236}">
                  <a16:creationId xmlns:a16="http://schemas.microsoft.com/office/drawing/2014/main" id="{8402D49A-1618-ED45-AA55-6F6CFAFAD1F5}"/>
                </a:ext>
              </a:extLst>
            </p:cNvPr>
            <p:cNvSpPr>
              <a:spLocks noChangeShapeType="1"/>
            </p:cNvSpPr>
            <p:nvPr/>
          </p:nvSpPr>
          <p:spPr bwMode="auto">
            <a:xfrm>
              <a:off x="4901688" y="5071579"/>
              <a:ext cx="0" cy="113784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1" name="Freeform 62">
              <a:extLst>
                <a:ext uri="{FF2B5EF4-FFF2-40B4-BE49-F238E27FC236}">
                  <a16:creationId xmlns:a16="http://schemas.microsoft.com/office/drawing/2014/main" id="{01811282-31AB-1645-AABC-6BEA4EA3298C}"/>
                </a:ext>
              </a:extLst>
            </p:cNvPr>
            <p:cNvSpPr>
              <a:spLocks/>
            </p:cNvSpPr>
            <p:nvPr/>
          </p:nvSpPr>
          <p:spPr bwMode="auto">
            <a:xfrm>
              <a:off x="4985068" y="5127308"/>
              <a:ext cx="2995613" cy="1081088"/>
            </a:xfrm>
            <a:custGeom>
              <a:avLst/>
              <a:gdLst>
                <a:gd name="T0" fmla="*/ 0 w 1887"/>
                <a:gd name="T1" fmla="*/ 0 h 681"/>
                <a:gd name="T2" fmla="*/ 2147483647 w 1887"/>
                <a:gd name="T3" fmla="*/ 2147483647 h 681"/>
                <a:gd name="T4" fmla="*/ 2147483647 w 1887"/>
                <a:gd name="T5" fmla="*/ 2147483647 h 681"/>
                <a:gd name="T6" fmla="*/ 2147483647 w 1887"/>
                <a:gd name="T7" fmla="*/ 2147483647 h 6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7" h="681">
                  <a:moveTo>
                    <a:pt x="0" y="0"/>
                  </a:moveTo>
                  <a:cubicBezTo>
                    <a:pt x="161" y="25"/>
                    <a:pt x="737" y="52"/>
                    <a:pt x="966" y="151"/>
                  </a:cubicBezTo>
                  <a:cubicBezTo>
                    <a:pt x="1195" y="250"/>
                    <a:pt x="1220" y="507"/>
                    <a:pt x="1373" y="594"/>
                  </a:cubicBezTo>
                  <a:cubicBezTo>
                    <a:pt x="1526" y="681"/>
                    <a:pt x="1780" y="657"/>
                    <a:pt x="1887" y="673"/>
                  </a:cubicBezTo>
                </a:path>
              </a:pathLst>
            </a:custGeom>
            <a:noFill/>
            <a:ln w="38100" cap="flat" cmpd="sng">
              <a:solidFill>
                <a:srgbClr val="FF0000"/>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2" name="Freeform 65">
              <a:extLst>
                <a:ext uri="{FF2B5EF4-FFF2-40B4-BE49-F238E27FC236}">
                  <a16:creationId xmlns:a16="http://schemas.microsoft.com/office/drawing/2014/main" id="{23853BFD-C38D-F446-8196-144C09C5D13D}"/>
                </a:ext>
              </a:extLst>
            </p:cNvPr>
            <p:cNvSpPr>
              <a:spLocks/>
            </p:cNvSpPr>
            <p:nvPr/>
          </p:nvSpPr>
          <p:spPr bwMode="auto">
            <a:xfrm flipH="1">
              <a:off x="5080318" y="5097145"/>
              <a:ext cx="2995613" cy="1081088"/>
            </a:xfrm>
            <a:custGeom>
              <a:avLst/>
              <a:gdLst>
                <a:gd name="T0" fmla="*/ 0 w 1887"/>
                <a:gd name="T1" fmla="*/ 0 h 681"/>
                <a:gd name="T2" fmla="*/ 2147483647 w 1887"/>
                <a:gd name="T3" fmla="*/ 2147483647 h 681"/>
                <a:gd name="T4" fmla="*/ 2147483647 w 1887"/>
                <a:gd name="T5" fmla="*/ 2147483647 h 681"/>
                <a:gd name="T6" fmla="*/ 2147483647 w 1887"/>
                <a:gd name="T7" fmla="*/ 2147483647 h 6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7" h="681">
                  <a:moveTo>
                    <a:pt x="0" y="0"/>
                  </a:moveTo>
                  <a:cubicBezTo>
                    <a:pt x="161" y="25"/>
                    <a:pt x="737" y="52"/>
                    <a:pt x="966" y="151"/>
                  </a:cubicBezTo>
                  <a:cubicBezTo>
                    <a:pt x="1195" y="250"/>
                    <a:pt x="1220" y="507"/>
                    <a:pt x="1373" y="594"/>
                  </a:cubicBezTo>
                  <a:cubicBezTo>
                    <a:pt x="1526" y="681"/>
                    <a:pt x="1780" y="657"/>
                    <a:pt x="1887" y="673"/>
                  </a:cubicBezTo>
                </a:path>
              </a:pathLst>
            </a:custGeom>
            <a:noFill/>
            <a:ln w="38100" cap="flat" cmpd="sng">
              <a:solidFill>
                <a:srgbClr val="3333CC"/>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3" name="Text Box 66">
              <a:extLst>
                <a:ext uri="{FF2B5EF4-FFF2-40B4-BE49-F238E27FC236}">
                  <a16:creationId xmlns:a16="http://schemas.microsoft.com/office/drawing/2014/main" id="{499D56C4-FCB9-374D-B01B-E49B8BFC0B9B}"/>
                </a:ext>
              </a:extLst>
            </p:cNvPr>
            <p:cNvSpPr txBox="1">
              <a:spLocks noChangeArrowheads="1"/>
            </p:cNvSpPr>
            <p:nvPr/>
          </p:nvSpPr>
          <p:spPr bwMode="auto">
            <a:xfrm>
              <a:off x="7522041" y="5151061"/>
              <a:ext cx="845404" cy="462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Comic Sans MS" charset="0"/>
                  <a:ea typeface="ＭＳ Ｐゴシック" charset="0"/>
                </a:defRPr>
              </a:lvl1pPr>
              <a:lvl2pPr marL="742950" indent="-285750">
                <a:defRPr>
                  <a:solidFill>
                    <a:schemeClr val="tx1"/>
                  </a:solidFill>
                  <a:latin typeface="Comic Sans MS" charset="0"/>
                  <a:ea typeface="ＭＳ Ｐゴシック" charset="0"/>
                </a:defRPr>
              </a:lvl2pPr>
              <a:lvl3pPr marL="1143000" indent="-228600">
                <a:defRPr>
                  <a:solidFill>
                    <a:schemeClr val="tx1"/>
                  </a:solidFill>
                  <a:latin typeface="Comic Sans MS" charset="0"/>
                  <a:ea typeface="ＭＳ Ｐゴシック" charset="0"/>
                </a:defRPr>
              </a:lvl3pPr>
              <a:lvl4pPr marL="1600200" indent="-228600">
                <a:defRPr>
                  <a:solidFill>
                    <a:schemeClr val="tx1"/>
                  </a:solidFill>
                  <a:latin typeface="Comic Sans MS" charset="0"/>
                  <a:ea typeface="ＭＳ Ｐゴシック" charset="0"/>
                </a:defRPr>
              </a:lvl4pPr>
              <a:lvl5pPr marL="2057400" indent="-228600">
                <a:defRPr>
                  <a:solidFill>
                    <a:schemeClr val="tx1"/>
                  </a:solidFill>
                  <a:latin typeface="Comic Sans MS" charset="0"/>
                  <a:ea typeface="ＭＳ Ｐゴシック" charset="0"/>
                </a:defRPr>
              </a:lvl5pPr>
              <a:lvl6pPr marL="2514600" indent="-228600" eaLnBrk="0" fontAlgn="base" hangingPunct="0">
                <a:spcBef>
                  <a:spcPct val="0"/>
                </a:spcBef>
                <a:spcAft>
                  <a:spcPct val="0"/>
                </a:spcAft>
                <a:defRPr>
                  <a:solidFill>
                    <a:schemeClr val="tx1"/>
                  </a:solidFill>
                  <a:latin typeface="Comic Sans MS" charset="0"/>
                  <a:ea typeface="ＭＳ Ｐゴシック" charset="0"/>
                </a:defRPr>
              </a:lvl6pPr>
              <a:lvl7pPr marL="2971800" indent="-228600" eaLnBrk="0" fontAlgn="base" hangingPunct="0">
                <a:spcBef>
                  <a:spcPct val="0"/>
                </a:spcBef>
                <a:spcAft>
                  <a:spcPct val="0"/>
                </a:spcAft>
                <a:defRPr>
                  <a:solidFill>
                    <a:schemeClr val="tx1"/>
                  </a:solidFill>
                  <a:latin typeface="Comic Sans MS" charset="0"/>
                  <a:ea typeface="ＭＳ Ｐゴシック" charset="0"/>
                </a:defRPr>
              </a:lvl7pPr>
              <a:lvl8pPr marL="3429000" indent="-228600" eaLnBrk="0" fontAlgn="base" hangingPunct="0">
                <a:spcBef>
                  <a:spcPct val="0"/>
                </a:spcBef>
                <a:spcAft>
                  <a:spcPct val="0"/>
                </a:spcAft>
                <a:defRPr>
                  <a:solidFill>
                    <a:schemeClr val="tx1"/>
                  </a:solidFill>
                  <a:latin typeface="Comic Sans MS" charset="0"/>
                  <a:ea typeface="ＭＳ Ｐゴシック" charset="0"/>
                </a:defRPr>
              </a:lvl8pPr>
              <a:lvl9pPr marL="3886200" indent="-228600" eaLnBrk="0" fontAlgn="base" hangingPunct="0">
                <a:spcBef>
                  <a:spcPct val="0"/>
                </a:spcBef>
                <a:spcAft>
                  <a:spcPct val="0"/>
                </a:spcAft>
                <a:defRPr>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3333CC"/>
                  </a:solidFill>
                  <a:effectLst/>
                  <a:uLnTx/>
                  <a:uFillTx/>
                  <a:latin typeface="Arial" charset="0"/>
                  <a:ea typeface="ＭＳ Ｐゴシック" charset="0"/>
                  <a:cs typeface="Arial" charset="0"/>
                </a:rPr>
                <a:t>C</a:t>
              </a:r>
              <a:r>
                <a:rPr kumimoji="0" lang="ja-JP" altLang="en-US" sz="1200" b="0" i="0" u="none" strike="noStrike" kern="0" cap="none" spc="0" normalizeH="0" baseline="0" noProof="0">
                  <a:ln>
                    <a:noFill/>
                  </a:ln>
                  <a:solidFill>
                    <a:srgbClr val="3333CC"/>
                  </a:solidFill>
                  <a:effectLst/>
                  <a:uLnTx/>
                  <a:uFillTx/>
                  <a:latin typeface="Arial" charset="0"/>
                  <a:ea typeface="ＭＳ Ｐゴシック" charset="0"/>
                  <a:cs typeface="Arial" charset="0"/>
                </a:rPr>
                <a:t>’</a:t>
              </a:r>
              <a:r>
                <a:rPr kumimoji="0" lang="en-US" sz="1200" b="0" i="0" u="none" strike="noStrike" kern="0" cap="none" spc="0" normalizeH="0" baseline="0" noProof="0" dirty="0">
                  <a:ln>
                    <a:noFill/>
                  </a:ln>
                  <a:solidFill>
                    <a:srgbClr val="3333CC"/>
                  </a:solidFill>
                  <a:effectLst/>
                  <a:uLnTx/>
                  <a:uFillTx/>
                  <a:latin typeface="Arial" charset="0"/>
                  <a:ea typeface="ＭＳ Ｐゴシック" charset="0"/>
                  <a:cs typeface="Arial" charset="0"/>
                </a:rPr>
                <a:t>s signal</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3333CC"/>
                  </a:solidFill>
                  <a:effectLst/>
                  <a:uLnTx/>
                  <a:uFillTx/>
                  <a:latin typeface="Arial" charset="0"/>
                  <a:ea typeface="ＭＳ Ｐゴシック" charset="0"/>
                  <a:cs typeface="Arial" charset="0"/>
                </a:rPr>
                <a:t>strength</a:t>
              </a:r>
            </a:p>
          </p:txBody>
        </p:sp>
        <p:sp>
          <p:nvSpPr>
            <p:cNvPr id="224" name="Line 67">
              <a:extLst>
                <a:ext uri="{FF2B5EF4-FFF2-40B4-BE49-F238E27FC236}">
                  <a16:creationId xmlns:a16="http://schemas.microsoft.com/office/drawing/2014/main" id="{0415FD8B-03B3-2A43-8EB2-237EFE1BB227}"/>
                </a:ext>
              </a:extLst>
            </p:cNvPr>
            <p:cNvSpPr>
              <a:spLocks noChangeShapeType="1"/>
            </p:cNvSpPr>
            <p:nvPr/>
          </p:nvSpPr>
          <p:spPr bwMode="auto">
            <a:xfrm flipH="1">
              <a:off x="5282320" y="4958631"/>
              <a:ext cx="26044" cy="1263345"/>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5" name="Line 68">
              <a:extLst>
                <a:ext uri="{FF2B5EF4-FFF2-40B4-BE49-F238E27FC236}">
                  <a16:creationId xmlns:a16="http://schemas.microsoft.com/office/drawing/2014/main" id="{2A0B82D3-EFED-DA43-B9C0-15C3CCD10ED0}"/>
                </a:ext>
              </a:extLst>
            </p:cNvPr>
            <p:cNvSpPr>
              <a:spLocks noChangeShapeType="1"/>
            </p:cNvSpPr>
            <p:nvPr/>
          </p:nvSpPr>
          <p:spPr bwMode="auto">
            <a:xfrm>
              <a:off x="6502348" y="5027655"/>
              <a:ext cx="0" cy="1206870"/>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6" name="Line 69">
              <a:extLst>
                <a:ext uri="{FF2B5EF4-FFF2-40B4-BE49-F238E27FC236}">
                  <a16:creationId xmlns:a16="http://schemas.microsoft.com/office/drawing/2014/main" id="{404E3573-F8C6-5E45-914C-38432DCE3520}"/>
                </a:ext>
              </a:extLst>
            </p:cNvPr>
            <p:cNvSpPr>
              <a:spLocks noChangeShapeType="1"/>
            </p:cNvSpPr>
            <p:nvPr/>
          </p:nvSpPr>
          <p:spPr bwMode="auto">
            <a:xfrm>
              <a:off x="7584145" y="5010922"/>
              <a:ext cx="0" cy="1181770"/>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27" name="Group 356">
              <a:extLst>
                <a:ext uri="{FF2B5EF4-FFF2-40B4-BE49-F238E27FC236}">
                  <a16:creationId xmlns:a16="http://schemas.microsoft.com/office/drawing/2014/main" id="{8D9D842B-1ABC-7A48-A983-FEB9C60E22EC}"/>
                </a:ext>
              </a:extLst>
            </p:cNvPr>
            <p:cNvGrpSpPr>
              <a:grpSpLocks/>
            </p:cNvGrpSpPr>
            <p:nvPr/>
          </p:nvGrpSpPr>
          <p:grpSpPr bwMode="auto">
            <a:xfrm>
              <a:off x="5008880" y="4257040"/>
              <a:ext cx="627380" cy="643255"/>
              <a:chOff x="313" y="1497"/>
              <a:chExt cx="1152" cy="1014"/>
            </a:xfrm>
          </p:grpSpPr>
          <p:pic>
            <p:nvPicPr>
              <p:cNvPr id="234" name="Picture 354" descr="laptop_stylized_small">
                <a:extLst>
                  <a:ext uri="{FF2B5EF4-FFF2-40B4-BE49-F238E27FC236}">
                    <a16:creationId xmlns:a16="http://schemas.microsoft.com/office/drawing/2014/main" id="{0D7E6CBD-2A6D-9043-AC34-9882E71B20D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5" name="Picture 355" descr="antenna_stylized">
                <a:extLst>
                  <a:ext uri="{FF2B5EF4-FFF2-40B4-BE49-F238E27FC236}">
                    <a16:creationId xmlns:a16="http://schemas.microsoft.com/office/drawing/2014/main" id="{AA67442E-AB80-A949-A557-DFF2CABE60C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8" name="Group 356">
              <a:extLst>
                <a:ext uri="{FF2B5EF4-FFF2-40B4-BE49-F238E27FC236}">
                  <a16:creationId xmlns:a16="http://schemas.microsoft.com/office/drawing/2014/main" id="{2A495040-484D-F44C-BA9B-15DC83D9F060}"/>
                </a:ext>
              </a:extLst>
            </p:cNvPr>
            <p:cNvGrpSpPr>
              <a:grpSpLocks/>
            </p:cNvGrpSpPr>
            <p:nvPr/>
          </p:nvGrpSpPr>
          <p:grpSpPr bwMode="auto">
            <a:xfrm>
              <a:off x="6197600" y="4297680"/>
              <a:ext cx="627380" cy="643255"/>
              <a:chOff x="313" y="1497"/>
              <a:chExt cx="1152" cy="1014"/>
            </a:xfrm>
          </p:grpSpPr>
          <p:pic>
            <p:nvPicPr>
              <p:cNvPr id="232" name="Picture 354" descr="laptop_stylized_small">
                <a:extLst>
                  <a:ext uri="{FF2B5EF4-FFF2-40B4-BE49-F238E27FC236}">
                    <a16:creationId xmlns:a16="http://schemas.microsoft.com/office/drawing/2014/main" id="{7BA1549E-0EC3-B64D-B067-EC5189B4E1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3" name="Picture 355" descr="antenna_stylized">
                <a:extLst>
                  <a:ext uri="{FF2B5EF4-FFF2-40B4-BE49-F238E27FC236}">
                    <a16:creationId xmlns:a16="http://schemas.microsoft.com/office/drawing/2014/main" id="{3F41AAB7-1902-A04F-9645-A26087CFB6F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9" name="Group 356">
              <a:extLst>
                <a:ext uri="{FF2B5EF4-FFF2-40B4-BE49-F238E27FC236}">
                  <a16:creationId xmlns:a16="http://schemas.microsoft.com/office/drawing/2014/main" id="{16DA2195-14EA-6243-B65C-EC2B27CCBB9A}"/>
                </a:ext>
              </a:extLst>
            </p:cNvPr>
            <p:cNvGrpSpPr>
              <a:grpSpLocks/>
            </p:cNvGrpSpPr>
            <p:nvPr/>
          </p:nvGrpSpPr>
          <p:grpSpPr bwMode="auto">
            <a:xfrm>
              <a:off x="7274560" y="4226560"/>
              <a:ext cx="627380" cy="643255"/>
              <a:chOff x="313" y="1497"/>
              <a:chExt cx="1152" cy="1014"/>
            </a:xfrm>
          </p:grpSpPr>
          <p:pic>
            <p:nvPicPr>
              <p:cNvPr id="230" name="Picture 354" descr="laptop_stylized_small">
                <a:extLst>
                  <a:ext uri="{FF2B5EF4-FFF2-40B4-BE49-F238E27FC236}">
                    <a16:creationId xmlns:a16="http://schemas.microsoft.com/office/drawing/2014/main" id="{1560AA7B-6B93-2945-9630-C07258D72E0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1" name="Picture 355" descr="antenna_stylized">
                <a:extLst>
                  <a:ext uri="{FF2B5EF4-FFF2-40B4-BE49-F238E27FC236}">
                    <a16:creationId xmlns:a16="http://schemas.microsoft.com/office/drawing/2014/main" id="{FF6A7FA0-099E-0D44-B57F-E44DCFA0D25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Tree>
    <p:extLst>
      <p:ext uri="{BB962C8B-B14F-4D97-AF65-F5344CB8AC3E}">
        <p14:creationId xmlns:p14="http://schemas.microsoft.com/office/powerpoint/2010/main" val="1777697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96">
                                            <p:txEl>
                                              <p:pRg st="1" end="1"/>
                                            </p:txEl>
                                          </p:spTgt>
                                        </p:tgtEl>
                                        <p:attrNameLst>
                                          <p:attrName>style.visibility</p:attrName>
                                        </p:attrNameLst>
                                      </p:cBhvr>
                                      <p:to>
                                        <p:strVal val="visible"/>
                                      </p:to>
                                    </p:set>
                                    <p:animEffect transition="in" filter="dissolve">
                                      <p:cBhvr>
                                        <p:cTn id="7" dur="500"/>
                                        <p:tgtEl>
                                          <p:spTgt spid="19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96">
                                            <p:txEl>
                                              <p:pRg st="2" end="2"/>
                                            </p:txEl>
                                          </p:spTgt>
                                        </p:tgtEl>
                                        <p:attrNameLst>
                                          <p:attrName>style.visibility</p:attrName>
                                        </p:attrNameLst>
                                      </p:cBhvr>
                                      <p:to>
                                        <p:strVal val="visible"/>
                                      </p:to>
                                    </p:set>
                                    <p:animEffect transition="in" filter="dissolve">
                                      <p:cBhvr>
                                        <p:cTn id="12" dur="500"/>
                                        <p:tgtEl>
                                          <p:spTgt spid="19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96">
                                            <p:txEl>
                                              <p:pRg st="3" end="3"/>
                                            </p:txEl>
                                          </p:spTgt>
                                        </p:tgtEl>
                                        <p:attrNameLst>
                                          <p:attrName>style.visibility</p:attrName>
                                        </p:attrNameLst>
                                      </p:cBhvr>
                                      <p:to>
                                        <p:strVal val="visible"/>
                                      </p:to>
                                    </p:set>
                                    <p:animEffect transition="in" filter="dissolve">
                                      <p:cBhvr>
                                        <p:cTn id="17" dur="500"/>
                                        <p:tgtEl>
                                          <p:spTgt spid="196">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196">
                                            <p:txEl>
                                              <p:pRg st="4" end="4"/>
                                            </p:txEl>
                                          </p:spTgt>
                                        </p:tgtEl>
                                        <p:attrNameLst>
                                          <p:attrName>style.visibility</p:attrName>
                                        </p:attrNameLst>
                                      </p:cBhvr>
                                      <p:to>
                                        <p:strVal val="visible"/>
                                      </p:to>
                                    </p:set>
                                    <p:animEffect transition="in" filter="dissolve">
                                      <p:cBhvr>
                                        <p:cTn id="20" dur="500"/>
                                        <p:tgtEl>
                                          <p:spTgt spid="196">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96">
                                            <p:txEl>
                                              <p:pRg st="5" end="5"/>
                                            </p:txEl>
                                          </p:spTgt>
                                        </p:tgtEl>
                                        <p:attrNameLst>
                                          <p:attrName>style.visibility</p:attrName>
                                        </p:attrNameLst>
                                      </p:cBhvr>
                                      <p:to>
                                        <p:strVal val="visible"/>
                                      </p:to>
                                    </p:set>
                                    <p:animEffect transition="in" filter="dissolve">
                                      <p:cBhvr>
                                        <p:cTn id="23" dur="500"/>
                                        <p:tgtEl>
                                          <p:spTgt spid="196">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196">
                                            <p:txEl>
                                              <p:pRg st="6" end="6"/>
                                            </p:txEl>
                                          </p:spTgt>
                                        </p:tgtEl>
                                        <p:attrNameLst>
                                          <p:attrName>style.visibility</p:attrName>
                                        </p:attrNameLst>
                                      </p:cBhvr>
                                      <p:to>
                                        <p:strVal val="visible"/>
                                      </p:to>
                                    </p:set>
                                    <p:animEffect transition="in" filter="dissolve">
                                      <p:cBhvr>
                                        <p:cTn id="26" dur="500"/>
                                        <p:tgtEl>
                                          <p:spTgt spid="19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de-DE" dirty="0"/>
              <a:t>Wireless LANs: CSMA/CA</a:t>
            </a:r>
            <a:endParaRPr lang="en-GB" dirty="0"/>
          </a:p>
        </p:txBody>
      </p:sp>
      <p:sp>
        <p:nvSpPr>
          <p:cNvPr id="4" name="Slide Number Placeholder 3"/>
          <p:cNvSpPr>
            <a:spLocks noGrp="1"/>
          </p:cNvSpPr>
          <p:nvPr>
            <p:ph type="sldNum" sz="quarter" idx="4"/>
          </p:nvPr>
        </p:nvSpPr>
        <p:spPr/>
        <p:txBody>
          <a:bodyPr/>
          <a:lstStyle/>
          <a:p>
            <a:r>
              <a:rPr lang="en-US"/>
              <a:t>Link Layer: 6-</a:t>
            </a:r>
            <a:fld id="{C4204591-24BD-A542-B9D5-F8D8A88D2FEE}" type="slidenum">
              <a:rPr lang="en-US" smtClean="0"/>
              <a:pPr/>
              <a:t>84</a:t>
            </a:fld>
            <a:endParaRPr lang="en-US" dirty="0"/>
          </a:p>
        </p:txBody>
      </p:sp>
      <p:graphicFrame>
        <p:nvGraphicFramePr>
          <p:cNvPr id="5" name="Object 2"/>
          <p:cNvGraphicFramePr>
            <a:graphicFrameLocks noGrp="1" noChangeAspect="1"/>
          </p:cNvGraphicFramePr>
          <p:nvPr>
            <p:ph idx="1"/>
          </p:nvPr>
        </p:nvGraphicFramePr>
        <p:xfrm>
          <a:off x="1406932" y="1346443"/>
          <a:ext cx="6959400" cy="5092005"/>
        </p:xfrm>
        <a:graphic>
          <a:graphicData uri="http://schemas.openxmlformats.org/presentationml/2006/ole">
            <mc:AlternateContent xmlns:mc="http://schemas.openxmlformats.org/markup-compatibility/2006">
              <mc:Choice xmlns:v="urn:schemas-microsoft-com:vml" Requires="v">
                <p:oleObj name="Visio" r:id="rId2" imgW="6755892" imgH="4943450" progId="Visio.Drawing.6">
                  <p:embed/>
                </p:oleObj>
              </mc:Choice>
              <mc:Fallback>
                <p:oleObj name="Visio" r:id="rId2" imgW="6755892" imgH="4943450" progId="Visio.Drawing.6">
                  <p:embed/>
                  <p:pic>
                    <p:nvPicPr>
                      <p:cNvPr id="5"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6932" y="1346443"/>
                        <a:ext cx="6959400" cy="5092005"/>
                      </a:xfrm>
                      <a:prstGeom prst="rect">
                        <a:avLst/>
                      </a:prstGeom>
                      <a:noFill/>
                      <a:ln>
                        <a:noFill/>
                      </a:ln>
                    </p:spPr>
                  </p:pic>
                </p:oleObj>
              </mc:Fallback>
            </mc:AlternateContent>
          </a:graphicData>
        </a:graphic>
      </p:graphicFrame>
      <p:sp>
        <p:nvSpPr>
          <p:cNvPr id="6" name="Rectangle 5"/>
          <p:cNvSpPr/>
          <p:nvPr/>
        </p:nvSpPr>
        <p:spPr>
          <a:xfrm>
            <a:off x="8513816" y="3569280"/>
            <a:ext cx="3584571" cy="646331"/>
          </a:xfrm>
          <a:prstGeom prst="rect">
            <a:avLst/>
          </a:prstGeom>
        </p:spPr>
        <p:style>
          <a:lnRef idx="2">
            <a:schemeClr val="accent1"/>
          </a:lnRef>
          <a:fillRef idx="1">
            <a:schemeClr val="lt1"/>
          </a:fillRef>
          <a:effectRef idx="0">
            <a:schemeClr val="accent1"/>
          </a:effectRef>
          <a:fontRef idx="minor">
            <a:schemeClr val="dk1"/>
          </a:fontRef>
        </p:style>
        <p:txBody>
          <a:bodyPr wrap="none">
            <a:spAutoFit/>
          </a:bodyPr>
          <a:lstStyle/>
          <a:p>
            <a:r>
              <a:rPr lang="en-US" altLang="en-US" dirty="0"/>
              <a:t>Short Inter Frame Space (SIFS)</a:t>
            </a:r>
          </a:p>
          <a:p>
            <a:r>
              <a:rPr lang="en-US" altLang="en-US" dirty="0"/>
              <a:t>Distributed Inter Frame Space (DIFS)</a:t>
            </a:r>
          </a:p>
        </p:txBody>
      </p:sp>
    </p:spTree>
    <p:extLst>
      <p:ext uri="{BB962C8B-B14F-4D97-AF65-F5344CB8AC3E}">
        <p14:creationId xmlns:p14="http://schemas.microsoft.com/office/powerpoint/2010/main" val="3479498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Fußzeilenplatzhalter 3"/>
          <p:cNvSpPr>
            <a:spLocks noGrp="1"/>
          </p:cNvSpPr>
          <p:nvPr>
            <p:ph type="ftr" sz="quarter" idx="10"/>
          </p:nvPr>
        </p:nvSpPr>
        <p:spPr>
          <a:noFill/>
        </p:spPr>
        <p:txBody>
          <a:bodyPr>
            <a:noAutofit/>
          </a:bodyPr>
          <a:lstStyle/>
          <a:p>
            <a:endParaRPr lang="de-DE" dirty="0"/>
          </a:p>
        </p:txBody>
      </p:sp>
      <p:sp>
        <p:nvSpPr>
          <p:cNvPr id="114691" name="Foliennummernplatzhalter 4"/>
          <p:cNvSpPr>
            <a:spLocks noGrp="1"/>
          </p:cNvSpPr>
          <p:nvPr>
            <p:ph type="sldNum" sz="quarter" idx="11"/>
          </p:nvPr>
        </p:nvSpPr>
        <p:spPr>
          <a:noFill/>
        </p:spPr>
        <p:txBody>
          <a:bodyPr>
            <a:noAutofit/>
          </a:bodyPr>
          <a:lstStyle/>
          <a:p>
            <a:fld id="{5613AD1B-5BE2-4745-A58B-D24131F91D0B}" type="slidenum">
              <a:rPr lang="de-DE" smtClean="0"/>
              <a:pPr/>
              <a:t>85</a:t>
            </a:fld>
            <a:endParaRPr lang="de-DE" dirty="0"/>
          </a:p>
        </p:txBody>
      </p:sp>
      <p:sp>
        <p:nvSpPr>
          <p:cNvPr id="114692" name="Rectangle 2"/>
          <p:cNvSpPr>
            <a:spLocks noGrp="1" noChangeArrowheads="1"/>
          </p:cNvSpPr>
          <p:nvPr>
            <p:ph type="title"/>
          </p:nvPr>
        </p:nvSpPr>
        <p:spPr/>
        <p:txBody>
          <a:bodyPr>
            <a:noAutofit/>
          </a:bodyPr>
          <a:lstStyle/>
          <a:p>
            <a:r>
              <a:rPr lang="de-DE" dirty="0"/>
              <a:t>Wireless LANs: CSMA/CA</a:t>
            </a:r>
          </a:p>
        </p:txBody>
      </p:sp>
      <p:sp>
        <p:nvSpPr>
          <p:cNvPr id="114693" name="Rectangle 3"/>
          <p:cNvSpPr>
            <a:spLocks noGrp="1" noChangeArrowheads="1"/>
          </p:cNvSpPr>
          <p:nvPr>
            <p:ph type="body" idx="1"/>
          </p:nvPr>
        </p:nvSpPr>
        <p:spPr>
          <a:xfrm>
            <a:off x="976313" y="1185954"/>
            <a:ext cx="10515600" cy="4351338"/>
          </a:xfrm>
        </p:spPr>
        <p:txBody>
          <a:bodyPr>
            <a:noAutofit/>
          </a:bodyPr>
          <a:lstStyle/>
          <a:p>
            <a:r>
              <a:rPr lang="de-DE" dirty="0"/>
              <a:t>State Diagram of the sender</a:t>
            </a:r>
          </a:p>
        </p:txBody>
      </p:sp>
      <p:grpSp>
        <p:nvGrpSpPr>
          <p:cNvPr id="2" name="Group 4"/>
          <p:cNvGrpSpPr>
            <a:grpSpLocks/>
          </p:cNvGrpSpPr>
          <p:nvPr/>
        </p:nvGrpSpPr>
        <p:grpSpPr bwMode="auto">
          <a:xfrm>
            <a:off x="1782763" y="3018061"/>
            <a:ext cx="1193800" cy="1047750"/>
            <a:chOff x="4077" y="2379"/>
            <a:chExt cx="558" cy="594"/>
          </a:xfrm>
        </p:grpSpPr>
        <p:sp>
          <p:nvSpPr>
            <p:cNvPr id="114730" name="Oval 5"/>
            <p:cNvSpPr>
              <a:spLocks noChangeArrowheads="1"/>
            </p:cNvSpPr>
            <p:nvPr/>
          </p:nvSpPr>
          <p:spPr bwMode="auto">
            <a:xfrm>
              <a:off x="4125" y="2379"/>
              <a:ext cx="510" cy="552"/>
            </a:xfrm>
            <a:prstGeom prst="ellipse">
              <a:avLst/>
            </a:prstGeom>
            <a:solidFill>
              <a:srgbClr val="0000CC"/>
            </a:solidFill>
            <a:ln w="19050">
              <a:noFill/>
              <a:round/>
              <a:headEnd/>
              <a:tailEnd/>
            </a:ln>
          </p:spPr>
          <p:txBody>
            <a:bodyPr wrap="none" anchor="ctr">
              <a:noAutofit/>
            </a:bodyPr>
            <a:lstStyle/>
            <a:p>
              <a:endParaRPr lang="de-DE">
                <a:latin typeface="+mj-lt"/>
                <a:cs typeface="Calibri" pitchFamily="34" charset="0"/>
              </a:endParaRPr>
            </a:p>
          </p:txBody>
        </p:sp>
        <p:sp>
          <p:nvSpPr>
            <p:cNvPr id="114731" name="Oval 6"/>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noAutofit/>
            </a:bodyPr>
            <a:lstStyle/>
            <a:p>
              <a:endParaRPr lang="de-DE">
                <a:latin typeface="+mj-lt"/>
                <a:cs typeface="Calibri" pitchFamily="34" charset="0"/>
              </a:endParaRPr>
            </a:p>
          </p:txBody>
        </p:sp>
      </p:grpSp>
      <p:sp>
        <p:nvSpPr>
          <p:cNvPr id="114695" name="Text Box 7"/>
          <p:cNvSpPr txBox="1">
            <a:spLocks noChangeArrowheads="1"/>
          </p:cNvSpPr>
          <p:nvPr/>
        </p:nvSpPr>
        <p:spPr bwMode="auto">
          <a:xfrm>
            <a:off x="1862139" y="3287936"/>
            <a:ext cx="954087" cy="641350"/>
          </a:xfrm>
          <a:prstGeom prst="rect">
            <a:avLst/>
          </a:prstGeom>
          <a:noFill/>
          <a:ln w="9525">
            <a:noFill/>
            <a:miter lim="800000"/>
            <a:headEnd/>
            <a:tailEnd/>
          </a:ln>
        </p:spPr>
        <p:txBody>
          <a:bodyPr wrap="none">
            <a:noAutofit/>
          </a:bodyPr>
          <a:lstStyle/>
          <a:p>
            <a:pPr eaLnBrk="0" hangingPunct="0"/>
            <a:r>
              <a:rPr lang="de-DE">
                <a:solidFill>
                  <a:srgbClr val="000000"/>
                </a:solidFill>
                <a:latin typeface="+mj-lt"/>
                <a:cs typeface="Calibri" pitchFamily="34" charset="0"/>
              </a:rPr>
              <a:t>wait for</a:t>
            </a:r>
            <a:br>
              <a:rPr lang="de-DE">
                <a:solidFill>
                  <a:srgbClr val="000000"/>
                </a:solidFill>
                <a:latin typeface="+mj-lt"/>
                <a:cs typeface="Calibri" pitchFamily="34" charset="0"/>
              </a:rPr>
            </a:br>
            <a:r>
              <a:rPr lang="de-DE">
                <a:solidFill>
                  <a:srgbClr val="000000"/>
                </a:solidFill>
                <a:latin typeface="+mj-lt"/>
                <a:cs typeface="Calibri" pitchFamily="34" charset="0"/>
              </a:rPr>
              <a:t>data</a:t>
            </a:r>
            <a:endParaRPr lang="en-US">
              <a:solidFill>
                <a:srgbClr val="000000"/>
              </a:solidFill>
              <a:latin typeface="+mj-lt"/>
              <a:cs typeface="Calibri" pitchFamily="34" charset="0"/>
            </a:endParaRPr>
          </a:p>
        </p:txBody>
      </p:sp>
      <p:grpSp>
        <p:nvGrpSpPr>
          <p:cNvPr id="3" name="Group 8"/>
          <p:cNvGrpSpPr>
            <a:grpSpLocks/>
          </p:cNvGrpSpPr>
          <p:nvPr/>
        </p:nvGrpSpPr>
        <p:grpSpPr bwMode="auto">
          <a:xfrm>
            <a:off x="5307013" y="3013298"/>
            <a:ext cx="1193800" cy="1047750"/>
            <a:chOff x="4077" y="2379"/>
            <a:chExt cx="558" cy="594"/>
          </a:xfrm>
        </p:grpSpPr>
        <p:sp>
          <p:nvSpPr>
            <p:cNvPr id="114728" name="Oval 9"/>
            <p:cNvSpPr>
              <a:spLocks noChangeArrowheads="1"/>
            </p:cNvSpPr>
            <p:nvPr/>
          </p:nvSpPr>
          <p:spPr bwMode="auto">
            <a:xfrm>
              <a:off x="4125" y="2379"/>
              <a:ext cx="510" cy="552"/>
            </a:xfrm>
            <a:prstGeom prst="ellipse">
              <a:avLst/>
            </a:prstGeom>
            <a:solidFill>
              <a:srgbClr val="0000CC"/>
            </a:solidFill>
            <a:ln w="19050">
              <a:noFill/>
              <a:round/>
              <a:headEnd/>
              <a:tailEnd/>
            </a:ln>
          </p:spPr>
          <p:txBody>
            <a:bodyPr wrap="none" anchor="ctr">
              <a:noAutofit/>
            </a:bodyPr>
            <a:lstStyle/>
            <a:p>
              <a:endParaRPr lang="de-DE">
                <a:latin typeface="+mj-lt"/>
                <a:cs typeface="Calibri" pitchFamily="34" charset="0"/>
              </a:endParaRPr>
            </a:p>
          </p:txBody>
        </p:sp>
        <p:sp>
          <p:nvSpPr>
            <p:cNvPr id="114729" name="Oval 10"/>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noAutofit/>
            </a:bodyPr>
            <a:lstStyle/>
            <a:p>
              <a:endParaRPr lang="de-DE">
                <a:latin typeface="+mj-lt"/>
                <a:cs typeface="Calibri" pitchFamily="34" charset="0"/>
              </a:endParaRPr>
            </a:p>
          </p:txBody>
        </p:sp>
      </p:grpSp>
      <p:sp>
        <p:nvSpPr>
          <p:cNvPr id="114697" name="Text Box 11"/>
          <p:cNvSpPr txBox="1">
            <a:spLocks noChangeArrowheads="1"/>
          </p:cNvSpPr>
          <p:nvPr/>
        </p:nvSpPr>
        <p:spPr bwMode="auto">
          <a:xfrm>
            <a:off x="5394325" y="3283173"/>
            <a:ext cx="935038" cy="641350"/>
          </a:xfrm>
          <a:prstGeom prst="rect">
            <a:avLst/>
          </a:prstGeom>
          <a:noFill/>
          <a:ln w="9525">
            <a:noFill/>
            <a:miter lim="800000"/>
            <a:headEnd/>
            <a:tailEnd/>
          </a:ln>
        </p:spPr>
        <p:txBody>
          <a:bodyPr wrap="none">
            <a:noAutofit/>
          </a:bodyPr>
          <a:lstStyle/>
          <a:p>
            <a:pPr eaLnBrk="0" hangingPunct="0"/>
            <a:r>
              <a:rPr lang="de-DE">
                <a:solidFill>
                  <a:srgbClr val="000000"/>
                </a:solidFill>
                <a:latin typeface="+mj-lt"/>
                <a:cs typeface="Calibri" pitchFamily="34" charset="0"/>
              </a:rPr>
              <a:t>trans-</a:t>
            </a:r>
          </a:p>
          <a:p>
            <a:pPr eaLnBrk="0" hangingPunct="0"/>
            <a:r>
              <a:rPr lang="de-DE">
                <a:solidFill>
                  <a:srgbClr val="000000"/>
                </a:solidFill>
                <a:latin typeface="+mj-lt"/>
                <a:cs typeface="Calibri" pitchFamily="34" charset="0"/>
              </a:rPr>
              <a:t>mission</a:t>
            </a:r>
            <a:endParaRPr lang="en-US">
              <a:solidFill>
                <a:srgbClr val="000000"/>
              </a:solidFill>
              <a:latin typeface="+mj-lt"/>
              <a:cs typeface="Calibri" pitchFamily="34" charset="0"/>
            </a:endParaRPr>
          </a:p>
        </p:txBody>
      </p:sp>
      <p:sp>
        <p:nvSpPr>
          <p:cNvPr id="114698" name="Freeform 12"/>
          <p:cNvSpPr>
            <a:spLocks/>
          </p:cNvSpPr>
          <p:nvPr/>
        </p:nvSpPr>
        <p:spPr bwMode="auto">
          <a:xfrm>
            <a:off x="2690813" y="2846611"/>
            <a:ext cx="969962" cy="374650"/>
          </a:xfrm>
          <a:custGeom>
            <a:avLst/>
            <a:gdLst>
              <a:gd name="T0" fmla="*/ 0 w 1109"/>
              <a:gd name="T1" fmla="*/ 374650 h 216"/>
              <a:gd name="T2" fmla="*/ 150436 w 1109"/>
              <a:gd name="T3" fmla="*/ 164777 h 216"/>
              <a:gd name="T4" fmla="*/ 308744 w 1109"/>
              <a:gd name="T5" fmla="*/ 46831 h 216"/>
              <a:gd name="T6" fmla="*/ 496788 w 1109"/>
              <a:gd name="T7" fmla="*/ 1734 h 216"/>
              <a:gd name="T8" fmla="*/ 691830 w 1109"/>
              <a:gd name="T9" fmla="*/ 60707 h 216"/>
              <a:gd name="T10" fmla="*/ 834395 w 1109"/>
              <a:gd name="T11" fmla="*/ 180387 h 216"/>
              <a:gd name="T12" fmla="*/ 969962 w 1109"/>
              <a:gd name="T13" fmla="*/ 359040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
        <p:nvSpPr>
          <p:cNvPr id="114699" name="Freeform 13"/>
          <p:cNvSpPr>
            <a:spLocks/>
          </p:cNvSpPr>
          <p:nvPr/>
        </p:nvSpPr>
        <p:spPr bwMode="auto">
          <a:xfrm>
            <a:off x="2719388" y="3926111"/>
            <a:ext cx="4602162" cy="474662"/>
          </a:xfrm>
          <a:custGeom>
            <a:avLst/>
            <a:gdLst>
              <a:gd name="T0" fmla="*/ 4602162 w 1023"/>
              <a:gd name="T1" fmla="*/ 0 h 181"/>
              <a:gd name="T2" fmla="*/ 4138797 w 1023"/>
              <a:gd name="T3" fmla="*/ 225530 h 181"/>
              <a:gd name="T4" fmla="*/ 3441500 w 1023"/>
              <a:gd name="T5" fmla="*/ 406479 h 181"/>
              <a:gd name="T6" fmla="*/ 2397803 w 1023"/>
              <a:gd name="T7" fmla="*/ 472040 h 181"/>
              <a:gd name="T8" fmla="*/ 1354107 w 1023"/>
              <a:gd name="T9" fmla="*/ 427458 h 181"/>
              <a:gd name="T10" fmla="*/ 656809 w 1023"/>
              <a:gd name="T11" fmla="*/ 246510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
        <p:nvSpPr>
          <p:cNvPr id="114700" name="Line 14"/>
          <p:cNvSpPr>
            <a:spLocks noChangeShapeType="1"/>
          </p:cNvSpPr>
          <p:nvPr/>
        </p:nvSpPr>
        <p:spPr bwMode="auto">
          <a:xfrm>
            <a:off x="1935163" y="2803749"/>
            <a:ext cx="158750" cy="347663"/>
          </a:xfrm>
          <a:prstGeom prst="line">
            <a:avLst/>
          </a:prstGeom>
          <a:noFill/>
          <a:ln w="28575">
            <a:solidFill>
              <a:srgbClr val="000000"/>
            </a:solidFill>
            <a:round/>
            <a:headEnd/>
            <a:tailEnd type="triangle" w="med" len="med"/>
          </a:ln>
        </p:spPr>
        <p:txBody>
          <a:bodyPr wrap="none">
            <a:noAutofit/>
          </a:bodyPr>
          <a:lstStyle/>
          <a:p>
            <a:endParaRPr lang="de-DE">
              <a:latin typeface="+mj-lt"/>
              <a:cs typeface="Calibri" pitchFamily="34" charset="0"/>
            </a:endParaRPr>
          </a:p>
        </p:txBody>
      </p:sp>
      <p:sp>
        <p:nvSpPr>
          <p:cNvPr id="114701" name="Oval 15"/>
          <p:cNvSpPr>
            <a:spLocks noChangeArrowheads="1"/>
          </p:cNvSpPr>
          <p:nvPr/>
        </p:nvSpPr>
        <p:spPr bwMode="auto">
          <a:xfrm>
            <a:off x="1838326" y="2700561"/>
            <a:ext cx="176213" cy="171450"/>
          </a:xfrm>
          <a:prstGeom prst="ellipse">
            <a:avLst/>
          </a:prstGeom>
          <a:solidFill>
            <a:srgbClr val="000000"/>
          </a:solidFill>
          <a:ln w="19050">
            <a:solidFill>
              <a:srgbClr val="000000"/>
            </a:solidFill>
            <a:round/>
            <a:headEnd/>
            <a:tailEnd/>
          </a:ln>
        </p:spPr>
        <p:txBody>
          <a:bodyPr wrap="none" anchor="ctr">
            <a:noAutofit/>
          </a:bodyPr>
          <a:lstStyle/>
          <a:p>
            <a:endParaRPr lang="de-DE">
              <a:latin typeface="+mj-lt"/>
              <a:cs typeface="Calibri" pitchFamily="34" charset="0"/>
            </a:endParaRPr>
          </a:p>
        </p:txBody>
      </p:sp>
      <p:sp>
        <p:nvSpPr>
          <p:cNvPr id="114702" name="Text Box 16"/>
          <p:cNvSpPr txBox="1">
            <a:spLocks noChangeArrowheads="1"/>
          </p:cNvSpPr>
          <p:nvPr/>
        </p:nvSpPr>
        <p:spPr bwMode="auto">
          <a:xfrm>
            <a:off x="1631950" y="2346548"/>
            <a:ext cx="692150" cy="336550"/>
          </a:xfrm>
          <a:prstGeom prst="rect">
            <a:avLst/>
          </a:prstGeom>
          <a:noFill/>
          <a:ln w="19050">
            <a:noFill/>
            <a:miter lim="800000"/>
            <a:headEnd/>
            <a:tailEnd/>
          </a:ln>
        </p:spPr>
        <p:txBody>
          <a:bodyPr wrap="none">
            <a:noAutofit/>
          </a:bodyPr>
          <a:lstStyle/>
          <a:p>
            <a:r>
              <a:rPr lang="de-DE">
                <a:solidFill>
                  <a:srgbClr val="000000"/>
                </a:solidFill>
                <a:latin typeface="+mj-lt"/>
                <a:cs typeface="Calibri" pitchFamily="34" charset="0"/>
              </a:rPr>
              <a:t>/</a:t>
            </a:r>
            <a:r>
              <a:rPr lang="de-DE">
                <a:solidFill>
                  <a:srgbClr val="0000CC"/>
                </a:solidFill>
                <a:latin typeface="+mj-lt"/>
                <a:cs typeface="Calibri" pitchFamily="34" charset="0"/>
              </a:rPr>
              <a:t>m=0</a:t>
            </a:r>
            <a:endParaRPr lang="en-US">
              <a:solidFill>
                <a:srgbClr val="0000CC"/>
              </a:solidFill>
              <a:latin typeface="+mj-lt"/>
              <a:cs typeface="Calibri" pitchFamily="34" charset="0"/>
            </a:endParaRPr>
          </a:p>
        </p:txBody>
      </p:sp>
      <p:sp>
        <p:nvSpPr>
          <p:cNvPr id="114703" name="Text Box 17"/>
          <p:cNvSpPr txBox="1">
            <a:spLocks noChangeArrowheads="1"/>
          </p:cNvSpPr>
          <p:nvPr/>
        </p:nvSpPr>
        <p:spPr bwMode="auto">
          <a:xfrm>
            <a:off x="2428875" y="2370361"/>
            <a:ext cx="1968500" cy="366712"/>
          </a:xfrm>
          <a:prstGeom prst="rect">
            <a:avLst/>
          </a:prstGeom>
          <a:noFill/>
          <a:ln w="19050">
            <a:noFill/>
            <a:miter lim="800000"/>
            <a:headEnd/>
            <a:tailEnd/>
          </a:ln>
        </p:spPr>
        <p:txBody>
          <a:bodyPr wrap="none">
            <a:noAutofit/>
          </a:bodyPr>
          <a:lstStyle/>
          <a:p>
            <a:pPr algn="l"/>
            <a:r>
              <a:rPr lang="de-DE">
                <a:solidFill>
                  <a:srgbClr val="FF0000"/>
                </a:solidFill>
                <a:latin typeface="+mj-lt"/>
                <a:cs typeface="Calibri" pitchFamily="34" charset="0"/>
              </a:rPr>
              <a:t>fromabove(data)</a:t>
            </a:r>
            <a:r>
              <a:rPr lang="de-DE">
                <a:solidFill>
                  <a:srgbClr val="000000"/>
                </a:solidFill>
                <a:latin typeface="+mj-lt"/>
                <a:cs typeface="Calibri" pitchFamily="34" charset="0"/>
              </a:rPr>
              <a:t>/</a:t>
            </a:r>
            <a:endParaRPr lang="en-US">
              <a:solidFill>
                <a:srgbClr val="0000CC"/>
              </a:solidFill>
              <a:latin typeface="+mj-lt"/>
              <a:cs typeface="Calibri" pitchFamily="34" charset="0"/>
            </a:endParaRPr>
          </a:p>
        </p:txBody>
      </p:sp>
      <p:sp>
        <p:nvSpPr>
          <p:cNvPr id="114705" name="Text Box 19"/>
          <p:cNvSpPr txBox="1">
            <a:spLocks noChangeArrowheads="1"/>
          </p:cNvSpPr>
          <p:nvPr/>
        </p:nvSpPr>
        <p:spPr bwMode="auto">
          <a:xfrm>
            <a:off x="7851195" y="2177271"/>
            <a:ext cx="954107" cy="338554"/>
          </a:xfrm>
          <a:prstGeom prst="rect">
            <a:avLst/>
          </a:prstGeom>
          <a:noFill/>
          <a:ln w="19050">
            <a:noFill/>
            <a:miter lim="800000"/>
            <a:headEnd/>
            <a:tailEnd/>
          </a:ln>
        </p:spPr>
        <p:txBody>
          <a:bodyPr wrap="none">
            <a:noAutofit/>
          </a:bodyPr>
          <a:lstStyle/>
          <a:p>
            <a:r>
              <a:rPr lang="de-DE" dirty="0" err="1">
                <a:solidFill>
                  <a:srgbClr val="FF0000"/>
                </a:solidFill>
                <a:latin typeface="+mj-lt"/>
                <a:cs typeface="Calibri" pitchFamily="34" charset="0"/>
              </a:rPr>
              <a:t>timeout</a:t>
            </a:r>
            <a:r>
              <a:rPr lang="de-DE" dirty="0">
                <a:solidFill>
                  <a:srgbClr val="000000"/>
                </a:solidFill>
                <a:latin typeface="+mj-lt"/>
                <a:cs typeface="Calibri" pitchFamily="34" charset="0"/>
              </a:rPr>
              <a:t>/</a:t>
            </a:r>
            <a:endParaRPr lang="en-US" dirty="0">
              <a:solidFill>
                <a:srgbClr val="3333CC"/>
              </a:solidFill>
              <a:latin typeface="+mj-lt"/>
              <a:cs typeface="Calibri" pitchFamily="34" charset="0"/>
            </a:endParaRPr>
          </a:p>
        </p:txBody>
      </p:sp>
      <p:sp>
        <p:nvSpPr>
          <p:cNvPr id="114706" name="Text Box 20"/>
          <p:cNvSpPr txBox="1">
            <a:spLocks noChangeArrowheads="1"/>
          </p:cNvSpPr>
          <p:nvPr/>
        </p:nvSpPr>
        <p:spPr bwMode="auto">
          <a:xfrm>
            <a:off x="4433889" y="4445223"/>
            <a:ext cx="1343025" cy="915988"/>
          </a:xfrm>
          <a:prstGeom prst="rect">
            <a:avLst/>
          </a:prstGeom>
          <a:noFill/>
          <a:ln w="19050">
            <a:noFill/>
            <a:miter lim="800000"/>
            <a:headEnd/>
            <a:tailEnd/>
          </a:ln>
        </p:spPr>
        <p:txBody>
          <a:bodyPr wrap="none">
            <a:noAutofit/>
          </a:bodyPr>
          <a:lstStyle/>
          <a:p>
            <a:pPr algn="l"/>
            <a:r>
              <a:rPr lang="de-DE">
                <a:solidFill>
                  <a:srgbClr val="FF0000"/>
                </a:solidFill>
                <a:latin typeface="+mj-lt"/>
                <a:cs typeface="Calibri" pitchFamily="34" charset="0"/>
              </a:rPr>
              <a:t>rcv(ACK)</a:t>
            </a:r>
            <a:r>
              <a:rPr lang="de-DE">
                <a:solidFill>
                  <a:srgbClr val="000000"/>
                </a:solidFill>
                <a:latin typeface="+mj-lt"/>
                <a:cs typeface="Calibri" pitchFamily="34" charset="0"/>
                <a:sym typeface="Symbol" pitchFamily="18" charset="2"/>
              </a:rPr>
              <a:t>/</a:t>
            </a:r>
            <a:br>
              <a:rPr lang="de-DE">
                <a:solidFill>
                  <a:srgbClr val="000000"/>
                </a:solidFill>
                <a:latin typeface="+mj-lt"/>
                <a:cs typeface="Calibri" pitchFamily="34" charset="0"/>
                <a:sym typeface="Symbol" pitchFamily="18" charset="2"/>
              </a:rPr>
            </a:br>
            <a:r>
              <a:rPr lang="de-DE">
                <a:solidFill>
                  <a:srgbClr val="0000CC"/>
                </a:solidFill>
                <a:latin typeface="+mj-lt"/>
                <a:cs typeface="Calibri" pitchFamily="34" charset="0"/>
                <a:sym typeface="Symbol" pitchFamily="18" charset="2"/>
              </a:rPr>
              <a:t>stop_timer;</a:t>
            </a:r>
          </a:p>
          <a:p>
            <a:pPr algn="l"/>
            <a:r>
              <a:rPr lang="de-DE">
                <a:solidFill>
                  <a:srgbClr val="0000CC"/>
                </a:solidFill>
                <a:latin typeface="+mj-lt"/>
                <a:cs typeface="Calibri" pitchFamily="34" charset="0"/>
                <a:sym typeface="Symbol" pitchFamily="18" charset="2"/>
              </a:rPr>
              <a:t>m=0</a:t>
            </a:r>
            <a:endParaRPr lang="en-US">
              <a:solidFill>
                <a:srgbClr val="0000CC"/>
              </a:solidFill>
              <a:latin typeface="+mj-lt"/>
              <a:cs typeface="Calibri" pitchFamily="34" charset="0"/>
              <a:sym typeface="Symbol" pitchFamily="18" charset="2"/>
            </a:endParaRPr>
          </a:p>
        </p:txBody>
      </p:sp>
      <p:grpSp>
        <p:nvGrpSpPr>
          <p:cNvPr id="4" name="Group 21"/>
          <p:cNvGrpSpPr>
            <a:grpSpLocks/>
          </p:cNvGrpSpPr>
          <p:nvPr/>
        </p:nvGrpSpPr>
        <p:grpSpPr bwMode="auto">
          <a:xfrm>
            <a:off x="7172325" y="3021236"/>
            <a:ext cx="1193800" cy="1047750"/>
            <a:chOff x="4077" y="2379"/>
            <a:chExt cx="558" cy="594"/>
          </a:xfrm>
        </p:grpSpPr>
        <p:sp>
          <p:nvSpPr>
            <p:cNvPr id="114726" name="Oval 22"/>
            <p:cNvSpPr>
              <a:spLocks noChangeArrowheads="1"/>
            </p:cNvSpPr>
            <p:nvPr/>
          </p:nvSpPr>
          <p:spPr bwMode="auto">
            <a:xfrm>
              <a:off x="4125" y="2379"/>
              <a:ext cx="510" cy="552"/>
            </a:xfrm>
            <a:prstGeom prst="ellipse">
              <a:avLst/>
            </a:prstGeom>
            <a:solidFill>
              <a:srgbClr val="0000CC"/>
            </a:solidFill>
            <a:ln w="19050">
              <a:noFill/>
              <a:round/>
              <a:headEnd/>
              <a:tailEnd/>
            </a:ln>
          </p:spPr>
          <p:txBody>
            <a:bodyPr wrap="none" anchor="ctr">
              <a:noAutofit/>
            </a:bodyPr>
            <a:lstStyle/>
            <a:p>
              <a:endParaRPr lang="de-DE">
                <a:latin typeface="+mj-lt"/>
                <a:cs typeface="Calibri" pitchFamily="34" charset="0"/>
              </a:endParaRPr>
            </a:p>
          </p:txBody>
        </p:sp>
        <p:sp>
          <p:nvSpPr>
            <p:cNvPr id="114727" name="Oval 23"/>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noAutofit/>
            </a:bodyPr>
            <a:lstStyle/>
            <a:p>
              <a:endParaRPr lang="de-DE">
                <a:latin typeface="+mj-lt"/>
                <a:cs typeface="Calibri" pitchFamily="34" charset="0"/>
              </a:endParaRPr>
            </a:p>
          </p:txBody>
        </p:sp>
      </p:grpSp>
      <p:sp>
        <p:nvSpPr>
          <p:cNvPr id="114708" name="Text Box 24"/>
          <p:cNvSpPr txBox="1">
            <a:spLocks noChangeArrowheads="1"/>
          </p:cNvSpPr>
          <p:nvPr/>
        </p:nvSpPr>
        <p:spPr bwMode="auto">
          <a:xfrm>
            <a:off x="7215189" y="3291111"/>
            <a:ext cx="1025525" cy="641350"/>
          </a:xfrm>
          <a:prstGeom prst="rect">
            <a:avLst/>
          </a:prstGeom>
          <a:noFill/>
          <a:ln w="9525">
            <a:noFill/>
            <a:miter lim="800000"/>
            <a:headEnd/>
            <a:tailEnd/>
          </a:ln>
        </p:spPr>
        <p:txBody>
          <a:bodyPr wrap="none">
            <a:noAutofit/>
          </a:bodyPr>
          <a:lstStyle/>
          <a:p>
            <a:pPr eaLnBrk="0" hangingPunct="0"/>
            <a:r>
              <a:rPr lang="de-DE">
                <a:solidFill>
                  <a:srgbClr val="000000"/>
                </a:solidFill>
                <a:latin typeface="+mj-lt"/>
                <a:cs typeface="Calibri" pitchFamily="34" charset="0"/>
              </a:rPr>
              <a:t>wait for </a:t>
            </a:r>
            <a:br>
              <a:rPr lang="de-DE">
                <a:solidFill>
                  <a:srgbClr val="000000"/>
                </a:solidFill>
                <a:latin typeface="+mj-lt"/>
                <a:cs typeface="Calibri" pitchFamily="34" charset="0"/>
              </a:rPr>
            </a:br>
            <a:r>
              <a:rPr lang="de-DE">
                <a:solidFill>
                  <a:srgbClr val="000000"/>
                </a:solidFill>
                <a:latin typeface="+mj-lt"/>
                <a:cs typeface="Calibri" pitchFamily="34" charset="0"/>
              </a:rPr>
              <a:t>ACK</a:t>
            </a:r>
            <a:endParaRPr lang="en-US">
              <a:solidFill>
                <a:srgbClr val="000000"/>
              </a:solidFill>
              <a:latin typeface="+mj-lt"/>
              <a:cs typeface="Calibri" pitchFamily="34" charset="0"/>
            </a:endParaRPr>
          </a:p>
        </p:txBody>
      </p:sp>
      <p:grpSp>
        <p:nvGrpSpPr>
          <p:cNvPr id="5" name="Group 25"/>
          <p:cNvGrpSpPr>
            <a:grpSpLocks/>
          </p:cNvGrpSpPr>
          <p:nvPr/>
        </p:nvGrpSpPr>
        <p:grpSpPr bwMode="auto">
          <a:xfrm>
            <a:off x="9305925" y="3029173"/>
            <a:ext cx="1193800" cy="1047750"/>
            <a:chOff x="4077" y="2379"/>
            <a:chExt cx="558" cy="594"/>
          </a:xfrm>
        </p:grpSpPr>
        <p:sp>
          <p:nvSpPr>
            <p:cNvPr id="114724" name="Oval 26"/>
            <p:cNvSpPr>
              <a:spLocks noChangeArrowheads="1"/>
            </p:cNvSpPr>
            <p:nvPr/>
          </p:nvSpPr>
          <p:spPr bwMode="auto">
            <a:xfrm>
              <a:off x="4125" y="2379"/>
              <a:ext cx="510" cy="552"/>
            </a:xfrm>
            <a:prstGeom prst="ellipse">
              <a:avLst/>
            </a:prstGeom>
            <a:solidFill>
              <a:srgbClr val="0000CC"/>
            </a:solidFill>
            <a:ln w="19050">
              <a:noFill/>
              <a:round/>
              <a:headEnd/>
              <a:tailEnd/>
            </a:ln>
          </p:spPr>
          <p:txBody>
            <a:bodyPr wrap="none" anchor="ctr">
              <a:noAutofit/>
            </a:bodyPr>
            <a:lstStyle/>
            <a:p>
              <a:endParaRPr lang="de-DE">
                <a:latin typeface="+mj-lt"/>
                <a:cs typeface="Calibri" pitchFamily="34" charset="0"/>
              </a:endParaRPr>
            </a:p>
          </p:txBody>
        </p:sp>
        <p:sp>
          <p:nvSpPr>
            <p:cNvPr id="114725" name="Oval 27"/>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noAutofit/>
            </a:bodyPr>
            <a:lstStyle/>
            <a:p>
              <a:endParaRPr lang="de-DE">
                <a:latin typeface="+mj-lt"/>
                <a:cs typeface="Calibri" pitchFamily="34" charset="0"/>
              </a:endParaRPr>
            </a:p>
          </p:txBody>
        </p:sp>
      </p:grpSp>
      <p:sp>
        <p:nvSpPr>
          <p:cNvPr id="114710" name="Text Box 28"/>
          <p:cNvSpPr txBox="1">
            <a:spLocks noChangeArrowheads="1"/>
          </p:cNvSpPr>
          <p:nvPr/>
        </p:nvSpPr>
        <p:spPr bwMode="auto">
          <a:xfrm>
            <a:off x="9419668" y="3286726"/>
            <a:ext cx="924805" cy="646331"/>
          </a:xfrm>
          <a:prstGeom prst="rect">
            <a:avLst/>
          </a:prstGeom>
          <a:noFill/>
          <a:ln w="9525">
            <a:noFill/>
            <a:miter lim="800000"/>
            <a:headEnd/>
            <a:tailEnd/>
          </a:ln>
        </p:spPr>
        <p:txBody>
          <a:bodyPr wrap="none">
            <a:noAutofit/>
          </a:bodyPr>
          <a:lstStyle/>
          <a:p>
            <a:pPr eaLnBrk="0" hangingPunct="0"/>
            <a:r>
              <a:rPr lang="de-DE" dirty="0" err="1">
                <a:solidFill>
                  <a:srgbClr val="000000"/>
                </a:solidFill>
                <a:latin typeface="+mj-lt"/>
                <a:cs typeface="Calibri" pitchFamily="34" charset="0"/>
              </a:rPr>
              <a:t>backoff</a:t>
            </a:r>
            <a:endParaRPr lang="de-DE" dirty="0">
              <a:solidFill>
                <a:srgbClr val="000000"/>
              </a:solidFill>
              <a:latin typeface="+mj-lt"/>
              <a:cs typeface="Calibri" pitchFamily="34" charset="0"/>
            </a:endParaRPr>
          </a:p>
          <a:p>
            <a:pPr eaLnBrk="0" hangingPunct="0"/>
            <a:r>
              <a:rPr lang="de-DE" dirty="0">
                <a:solidFill>
                  <a:srgbClr val="000000"/>
                </a:solidFill>
                <a:latin typeface="+mj-lt"/>
                <a:cs typeface="Calibri" pitchFamily="34" charset="0"/>
              </a:rPr>
              <a:t>DIFS</a:t>
            </a:r>
            <a:endParaRPr lang="en-US" dirty="0">
              <a:solidFill>
                <a:srgbClr val="000000"/>
              </a:solidFill>
              <a:latin typeface="+mj-lt"/>
              <a:cs typeface="Calibri" pitchFamily="34" charset="0"/>
            </a:endParaRPr>
          </a:p>
        </p:txBody>
      </p:sp>
      <p:sp>
        <p:nvSpPr>
          <p:cNvPr id="114711" name="Freeform 29"/>
          <p:cNvSpPr>
            <a:spLocks/>
          </p:cNvSpPr>
          <p:nvPr/>
        </p:nvSpPr>
        <p:spPr bwMode="auto">
          <a:xfrm>
            <a:off x="6234113" y="2854549"/>
            <a:ext cx="1116012" cy="384175"/>
          </a:xfrm>
          <a:custGeom>
            <a:avLst/>
            <a:gdLst>
              <a:gd name="T0" fmla="*/ 0 w 1109"/>
              <a:gd name="T1" fmla="*/ 384175 h 216"/>
              <a:gd name="T2" fmla="*/ 173088 w 1109"/>
              <a:gd name="T3" fmla="*/ 168966 h 216"/>
              <a:gd name="T4" fmla="*/ 355232 w 1109"/>
              <a:gd name="T5" fmla="*/ 48022 h 216"/>
              <a:gd name="T6" fmla="*/ 571591 w 1109"/>
              <a:gd name="T7" fmla="*/ 1779 h 216"/>
              <a:gd name="T8" fmla="*/ 796001 w 1109"/>
              <a:gd name="T9" fmla="*/ 62251 h 216"/>
              <a:gd name="T10" fmla="*/ 960032 w 1109"/>
              <a:gd name="T11" fmla="*/ 184973 h 216"/>
              <a:gd name="T12" fmla="*/ 1116012 w 1109"/>
              <a:gd name="T13" fmla="*/ 368168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
        <p:nvSpPr>
          <p:cNvPr id="114712" name="Freeform 30"/>
          <p:cNvSpPr>
            <a:spLocks/>
          </p:cNvSpPr>
          <p:nvPr/>
        </p:nvSpPr>
        <p:spPr bwMode="auto">
          <a:xfrm>
            <a:off x="8136504" y="2151651"/>
            <a:ext cx="1671740" cy="1131522"/>
          </a:xfrm>
          <a:custGeom>
            <a:avLst/>
            <a:gdLst>
              <a:gd name="T0" fmla="*/ 0 w 1109"/>
              <a:gd name="T1" fmla="*/ 420687 h 216"/>
              <a:gd name="T2" fmla="*/ 202387 w 1109"/>
              <a:gd name="T3" fmla="*/ 185024 h 216"/>
              <a:gd name="T4" fmla="*/ 415364 w 1109"/>
              <a:gd name="T5" fmla="*/ 52586 h 216"/>
              <a:gd name="T6" fmla="*/ 668348 w 1109"/>
              <a:gd name="T7" fmla="*/ 1948 h 216"/>
              <a:gd name="T8" fmla="*/ 930744 w 1109"/>
              <a:gd name="T9" fmla="*/ 68167 h 216"/>
              <a:gd name="T10" fmla="*/ 1122541 w 1109"/>
              <a:gd name="T11" fmla="*/ 202553 h 216"/>
              <a:gd name="T12" fmla="*/ 1304925 w 1109"/>
              <a:gd name="T13" fmla="*/ 403158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 name="connsiteX0" fmla="*/ 0 w 12791"/>
              <a:gd name="connsiteY0" fmla="*/ 24892 h 24892"/>
              <a:gd name="connsiteX1" fmla="*/ 1551 w 12791"/>
              <a:gd name="connsiteY1" fmla="*/ 19290 h 24892"/>
              <a:gd name="connsiteX2" fmla="*/ 3183 w 12791"/>
              <a:gd name="connsiteY2" fmla="*/ 16142 h 24892"/>
              <a:gd name="connsiteX3" fmla="*/ 5122 w 12791"/>
              <a:gd name="connsiteY3" fmla="*/ 14938 h 24892"/>
              <a:gd name="connsiteX4" fmla="*/ 7133 w 12791"/>
              <a:gd name="connsiteY4" fmla="*/ 16512 h 24892"/>
              <a:gd name="connsiteX5" fmla="*/ 8602 w 12791"/>
              <a:gd name="connsiteY5" fmla="*/ 19707 h 24892"/>
              <a:gd name="connsiteX6" fmla="*/ 12791 w 12791"/>
              <a:gd name="connsiteY6" fmla="*/ 972 h 24892"/>
              <a:gd name="connsiteX0" fmla="*/ 0 w 12791"/>
              <a:gd name="connsiteY0" fmla="*/ 24892 h 24892"/>
              <a:gd name="connsiteX1" fmla="*/ 1551 w 12791"/>
              <a:gd name="connsiteY1" fmla="*/ 19290 h 24892"/>
              <a:gd name="connsiteX2" fmla="*/ 3183 w 12791"/>
              <a:gd name="connsiteY2" fmla="*/ 16142 h 24892"/>
              <a:gd name="connsiteX3" fmla="*/ 5122 w 12791"/>
              <a:gd name="connsiteY3" fmla="*/ 14938 h 24892"/>
              <a:gd name="connsiteX4" fmla="*/ 7133 w 12791"/>
              <a:gd name="connsiteY4" fmla="*/ 16512 h 24892"/>
              <a:gd name="connsiteX5" fmla="*/ 7519 w 12791"/>
              <a:gd name="connsiteY5" fmla="*/ 2628 h 24892"/>
              <a:gd name="connsiteX6" fmla="*/ 12791 w 12791"/>
              <a:gd name="connsiteY6" fmla="*/ 972 h 24892"/>
              <a:gd name="connsiteX0" fmla="*/ 0 w 12791"/>
              <a:gd name="connsiteY0" fmla="*/ 24892 h 24892"/>
              <a:gd name="connsiteX1" fmla="*/ 1551 w 12791"/>
              <a:gd name="connsiteY1" fmla="*/ 19290 h 24892"/>
              <a:gd name="connsiteX2" fmla="*/ 3183 w 12791"/>
              <a:gd name="connsiteY2" fmla="*/ 16142 h 24892"/>
              <a:gd name="connsiteX3" fmla="*/ 5122 w 12791"/>
              <a:gd name="connsiteY3" fmla="*/ 14938 h 24892"/>
              <a:gd name="connsiteX4" fmla="*/ 4760 w 12791"/>
              <a:gd name="connsiteY4" fmla="*/ 3609 h 24892"/>
              <a:gd name="connsiteX5" fmla="*/ 7519 w 12791"/>
              <a:gd name="connsiteY5" fmla="*/ 2628 h 24892"/>
              <a:gd name="connsiteX6" fmla="*/ 12791 w 12791"/>
              <a:gd name="connsiteY6" fmla="*/ 972 h 24892"/>
              <a:gd name="connsiteX0" fmla="*/ 0 w 12791"/>
              <a:gd name="connsiteY0" fmla="*/ 24892 h 24892"/>
              <a:gd name="connsiteX1" fmla="*/ 1551 w 12791"/>
              <a:gd name="connsiteY1" fmla="*/ 19290 h 24892"/>
              <a:gd name="connsiteX2" fmla="*/ 3183 w 12791"/>
              <a:gd name="connsiteY2" fmla="*/ 16142 h 24892"/>
              <a:gd name="connsiteX3" fmla="*/ 1740 w 12791"/>
              <a:gd name="connsiteY3" fmla="*/ 10628 h 24892"/>
              <a:gd name="connsiteX4" fmla="*/ 4760 w 12791"/>
              <a:gd name="connsiteY4" fmla="*/ 3609 h 24892"/>
              <a:gd name="connsiteX5" fmla="*/ 7519 w 12791"/>
              <a:gd name="connsiteY5" fmla="*/ 2628 h 24892"/>
              <a:gd name="connsiteX6" fmla="*/ 12791 w 12791"/>
              <a:gd name="connsiteY6" fmla="*/ 972 h 24892"/>
              <a:gd name="connsiteX0" fmla="*/ 0 w 12791"/>
              <a:gd name="connsiteY0" fmla="*/ 24892 h 24892"/>
              <a:gd name="connsiteX1" fmla="*/ 1551 w 12791"/>
              <a:gd name="connsiteY1" fmla="*/ 19290 h 24892"/>
              <a:gd name="connsiteX2" fmla="*/ 1449 w 12791"/>
              <a:gd name="connsiteY2" fmla="*/ 13496 h 24892"/>
              <a:gd name="connsiteX3" fmla="*/ 1740 w 12791"/>
              <a:gd name="connsiteY3" fmla="*/ 10628 h 24892"/>
              <a:gd name="connsiteX4" fmla="*/ 4760 w 12791"/>
              <a:gd name="connsiteY4" fmla="*/ 3609 h 24892"/>
              <a:gd name="connsiteX5" fmla="*/ 7519 w 12791"/>
              <a:gd name="connsiteY5" fmla="*/ 2628 h 24892"/>
              <a:gd name="connsiteX6" fmla="*/ 12791 w 12791"/>
              <a:gd name="connsiteY6" fmla="*/ 972 h 24892"/>
              <a:gd name="connsiteX0" fmla="*/ 0 w 12791"/>
              <a:gd name="connsiteY0" fmla="*/ 24892 h 24892"/>
              <a:gd name="connsiteX1" fmla="*/ 497 w 12791"/>
              <a:gd name="connsiteY1" fmla="*/ 18854 h 24892"/>
              <a:gd name="connsiteX2" fmla="*/ 1449 w 12791"/>
              <a:gd name="connsiteY2" fmla="*/ 13496 h 24892"/>
              <a:gd name="connsiteX3" fmla="*/ 1740 w 12791"/>
              <a:gd name="connsiteY3" fmla="*/ 10628 h 24892"/>
              <a:gd name="connsiteX4" fmla="*/ 4760 w 12791"/>
              <a:gd name="connsiteY4" fmla="*/ 3609 h 24892"/>
              <a:gd name="connsiteX5" fmla="*/ 7519 w 12791"/>
              <a:gd name="connsiteY5" fmla="*/ 2628 h 24892"/>
              <a:gd name="connsiteX6" fmla="*/ 12791 w 12791"/>
              <a:gd name="connsiteY6" fmla="*/ 972 h 24892"/>
              <a:gd name="connsiteX0" fmla="*/ 0 w 12791"/>
              <a:gd name="connsiteY0" fmla="*/ 24892 h 24892"/>
              <a:gd name="connsiteX1" fmla="*/ 497 w 12791"/>
              <a:gd name="connsiteY1" fmla="*/ 18854 h 24892"/>
              <a:gd name="connsiteX2" fmla="*/ 1740 w 12791"/>
              <a:gd name="connsiteY2" fmla="*/ 10628 h 24892"/>
              <a:gd name="connsiteX3" fmla="*/ 4760 w 12791"/>
              <a:gd name="connsiteY3" fmla="*/ 3609 h 24892"/>
              <a:gd name="connsiteX4" fmla="*/ 7519 w 12791"/>
              <a:gd name="connsiteY4" fmla="*/ 2628 h 24892"/>
              <a:gd name="connsiteX5" fmla="*/ 12791 w 12791"/>
              <a:gd name="connsiteY5" fmla="*/ 972 h 24892"/>
              <a:gd name="connsiteX0" fmla="*/ 0 w 12791"/>
              <a:gd name="connsiteY0" fmla="*/ 24892 h 24892"/>
              <a:gd name="connsiteX1" fmla="*/ 497 w 12791"/>
              <a:gd name="connsiteY1" fmla="*/ 18854 h 24892"/>
              <a:gd name="connsiteX2" fmla="*/ 1740 w 12791"/>
              <a:gd name="connsiteY2" fmla="*/ 10628 h 24892"/>
              <a:gd name="connsiteX3" fmla="*/ 7519 w 12791"/>
              <a:gd name="connsiteY3" fmla="*/ 2628 h 24892"/>
              <a:gd name="connsiteX4" fmla="*/ 12791 w 12791"/>
              <a:gd name="connsiteY4" fmla="*/ 972 h 24892"/>
              <a:gd name="connsiteX0" fmla="*/ 20 w 12811"/>
              <a:gd name="connsiteY0" fmla="*/ 24892 h 24892"/>
              <a:gd name="connsiteX1" fmla="*/ 517 w 12811"/>
              <a:gd name="connsiteY1" fmla="*/ 18854 h 24892"/>
              <a:gd name="connsiteX2" fmla="*/ 3125 w 12811"/>
              <a:gd name="connsiteY2" fmla="*/ 7818 h 24892"/>
              <a:gd name="connsiteX3" fmla="*/ 7539 w 12811"/>
              <a:gd name="connsiteY3" fmla="*/ 2628 h 24892"/>
              <a:gd name="connsiteX4" fmla="*/ 12811 w 12811"/>
              <a:gd name="connsiteY4" fmla="*/ 972 h 24892"/>
              <a:gd name="connsiteX0" fmla="*/ 20 w 12811"/>
              <a:gd name="connsiteY0" fmla="*/ 26897 h 26897"/>
              <a:gd name="connsiteX1" fmla="*/ 517 w 12811"/>
              <a:gd name="connsiteY1" fmla="*/ 20859 h 26897"/>
              <a:gd name="connsiteX2" fmla="*/ 3125 w 12811"/>
              <a:gd name="connsiteY2" fmla="*/ 9823 h 26897"/>
              <a:gd name="connsiteX3" fmla="*/ 7539 w 12811"/>
              <a:gd name="connsiteY3" fmla="*/ 4633 h 26897"/>
              <a:gd name="connsiteX4" fmla="*/ 12811 w 12811"/>
              <a:gd name="connsiteY4" fmla="*/ 972 h 26897"/>
              <a:gd name="connsiteX0" fmla="*/ 20 w 12811"/>
              <a:gd name="connsiteY0" fmla="*/ 26897 h 26897"/>
              <a:gd name="connsiteX1" fmla="*/ 517 w 12811"/>
              <a:gd name="connsiteY1" fmla="*/ 20859 h 26897"/>
              <a:gd name="connsiteX2" fmla="*/ 3125 w 12811"/>
              <a:gd name="connsiteY2" fmla="*/ 9823 h 26897"/>
              <a:gd name="connsiteX3" fmla="*/ 7539 w 12811"/>
              <a:gd name="connsiteY3" fmla="*/ 2977 h 26897"/>
              <a:gd name="connsiteX4" fmla="*/ 12811 w 12811"/>
              <a:gd name="connsiteY4" fmla="*/ 972 h 26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11" h="26897">
                <a:moveTo>
                  <a:pt x="20" y="26897"/>
                </a:moveTo>
                <a:cubicBezTo>
                  <a:pt x="281" y="25971"/>
                  <a:pt x="0" y="23705"/>
                  <a:pt x="517" y="20859"/>
                </a:cubicBezTo>
                <a:cubicBezTo>
                  <a:pt x="1034" y="18013"/>
                  <a:pt x="1955" y="12803"/>
                  <a:pt x="3125" y="9823"/>
                </a:cubicBezTo>
                <a:cubicBezTo>
                  <a:pt x="4295" y="6843"/>
                  <a:pt x="5697" y="4586"/>
                  <a:pt x="7539" y="2977"/>
                </a:cubicBezTo>
                <a:cubicBezTo>
                  <a:pt x="8877" y="2538"/>
                  <a:pt x="12522" y="0"/>
                  <a:pt x="12811" y="972"/>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
        <p:nvSpPr>
          <p:cNvPr id="114714" name="Text Box 32"/>
          <p:cNvSpPr txBox="1">
            <a:spLocks noChangeArrowheads="1"/>
          </p:cNvSpPr>
          <p:nvPr/>
        </p:nvSpPr>
        <p:spPr bwMode="auto">
          <a:xfrm>
            <a:off x="6316664" y="2192561"/>
            <a:ext cx="1290637" cy="641350"/>
          </a:xfrm>
          <a:prstGeom prst="rect">
            <a:avLst/>
          </a:prstGeom>
          <a:noFill/>
          <a:ln w="19050">
            <a:noFill/>
            <a:miter lim="800000"/>
            <a:headEnd/>
            <a:tailEnd/>
          </a:ln>
        </p:spPr>
        <p:txBody>
          <a:bodyPr wrap="none">
            <a:noAutofit/>
          </a:bodyPr>
          <a:lstStyle/>
          <a:p>
            <a:pPr algn="l"/>
            <a:r>
              <a:rPr lang="de-DE">
                <a:solidFill>
                  <a:srgbClr val="000000"/>
                </a:solidFill>
                <a:latin typeface="+mj-lt"/>
                <a:cs typeface="Calibri" pitchFamily="34" charset="0"/>
              </a:rPr>
              <a:t>[</a:t>
            </a:r>
            <a:r>
              <a:rPr lang="de-DE">
                <a:solidFill>
                  <a:srgbClr val="009900"/>
                </a:solidFill>
                <a:latin typeface="+mj-lt"/>
                <a:cs typeface="Calibri" pitchFamily="34" charset="0"/>
              </a:rPr>
              <a:t>finished</a:t>
            </a:r>
            <a:r>
              <a:rPr lang="de-DE">
                <a:solidFill>
                  <a:srgbClr val="000000"/>
                </a:solidFill>
                <a:latin typeface="+mj-lt"/>
                <a:cs typeface="Calibri" pitchFamily="34" charset="0"/>
              </a:rPr>
              <a:t>]/</a:t>
            </a:r>
            <a:br>
              <a:rPr lang="de-DE">
                <a:solidFill>
                  <a:srgbClr val="000000"/>
                </a:solidFill>
                <a:latin typeface="+mj-lt"/>
                <a:cs typeface="Calibri" pitchFamily="34" charset="0"/>
              </a:rPr>
            </a:br>
            <a:r>
              <a:rPr lang="de-DE">
                <a:solidFill>
                  <a:srgbClr val="0000CC"/>
                </a:solidFill>
                <a:latin typeface="+mj-lt"/>
                <a:cs typeface="Calibri" pitchFamily="34" charset="0"/>
              </a:rPr>
              <a:t>start_timer</a:t>
            </a:r>
            <a:endParaRPr lang="en-US">
              <a:solidFill>
                <a:srgbClr val="0000CC"/>
              </a:solidFill>
              <a:latin typeface="+mj-lt"/>
              <a:cs typeface="Calibri" pitchFamily="34" charset="0"/>
            </a:endParaRPr>
          </a:p>
        </p:txBody>
      </p:sp>
      <p:sp>
        <p:nvSpPr>
          <p:cNvPr id="114715" name="Text Box 33"/>
          <p:cNvSpPr txBox="1">
            <a:spLocks noChangeArrowheads="1"/>
          </p:cNvSpPr>
          <p:nvPr/>
        </p:nvSpPr>
        <p:spPr bwMode="auto">
          <a:xfrm>
            <a:off x="6291635" y="5415607"/>
            <a:ext cx="1761380" cy="923330"/>
          </a:xfrm>
          <a:prstGeom prst="rect">
            <a:avLst/>
          </a:prstGeom>
          <a:noFill/>
          <a:ln w="9525">
            <a:noFill/>
            <a:miter lim="800000"/>
            <a:headEnd/>
            <a:tailEnd/>
          </a:ln>
        </p:spPr>
        <p:txBody>
          <a:bodyPr wrap="none">
            <a:noAutofit/>
          </a:bodyPr>
          <a:lstStyle/>
          <a:p>
            <a:pPr algn="l" eaLnBrk="0" hangingPunct="0"/>
            <a:r>
              <a:rPr lang="en-US" dirty="0">
                <a:solidFill>
                  <a:srgbClr val="000000"/>
                </a:solidFill>
                <a:latin typeface="+mj-lt"/>
                <a:cs typeface="Calibri" pitchFamily="34" charset="0"/>
              </a:rPr>
              <a:t>m = #collisions</a:t>
            </a:r>
          </a:p>
          <a:p>
            <a:pPr algn="l" eaLnBrk="0" hangingPunct="0"/>
            <a:r>
              <a:rPr lang="en-US" dirty="0">
                <a:solidFill>
                  <a:srgbClr val="000000"/>
                </a:solidFill>
                <a:latin typeface="+mj-lt"/>
                <a:cs typeface="Calibri" pitchFamily="34" charset="0"/>
              </a:rPr>
              <a:t>s = #slots</a:t>
            </a:r>
          </a:p>
          <a:p>
            <a:pPr algn="l" eaLnBrk="0" hangingPunct="0"/>
            <a:r>
              <a:rPr lang="en-US" dirty="0">
                <a:solidFill>
                  <a:srgbClr val="000000"/>
                </a:solidFill>
                <a:latin typeface="+mj-lt"/>
                <a:cs typeface="Calibri" pitchFamily="34" charset="0"/>
              </a:rPr>
              <a:t>t = slot time</a:t>
            </a:r>
          </a:p>
        </p:txBody>
      </p:sp>
      <p:grpSp>
        <p:nvGrpSpPr>
          <p:cNvPr id="6" name="Group 34"/>
          <p:cNvGrpSpPr>
            <a:grpSpLocks/>
          </p:cNvGrpSpPr>
          <p:nvPr/>
        </p:nvGrpSpPr>
        <p:grpSpPr bwMode="auto">
          <a:xfrm>
            <a:off x="3462338" y="3025998"/>
            <a:ext cx="1193800" cy="1047750"/>
            <a:chOff x="4077" y="2379"/>
            <a:chExt cx="558" cy="594"/>
          </a:xfrm>
        </p:grpSpPr>
        <p:sp>
          <p:nvSpPr>
            <p:cNvPr id="114722" name="Oval 35"/>
            <p:cNvSpPr>
              <a:spLocks noChangeArrowheads="1"/>
            </p:cNvSpPr>
            <p:nvPr/>
          </p:nvSpPr>
          <p:spPr bwMode="auto">
            <a:xfrm>
              <a:off x="4125" y="2379"/>
              <a:ext cx="510" cy="552"/>
            </a:xfrm>
            <a:prstGeom prst="ellipse">
              <a:avLst/>
            </a:prstGeom>
            <a:solidFill>
              <a:srgbClr val="0000CC"/>
            </a:solidFill>
            <a:ln w="19050">
              <a:noFill/>
              <a:round/>
              <a:headEnd/>
              <a:tailEnd/>
            </a:ln>
          </p:spPr>
          <p:txBody>
            <a:bodyPr wrap="none" anchor="ctr">
              <a:noAutofit/>
            </a:bodyPr>
            <a:lstStyle/>
            <a:p>
              <a:endParaRPr lang="de-DE">
                <a:latin typeface="+mj-lt"/>
                <a:cs typeface="Calibri" pitchFamily="34" charset="0"/>
              </a:endParaRPr>
            </a:p>
          </p:txBody>
        </p:sp>
        <p:sp>
          <p:nvSpPr>
            <p:cNvPr id="114723" name="Oval 36"/>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noAutofit/>
            </a:bodyPr>
            <a:lstStyle/>
            <a:p>
              <a:endParaRPr lang="de-DE">
                <a:latin typeface="+mj-lt"/>
                <a:cs typeface="Calibri" pitchFamily="34" charset="0"/>
              </a:endParaRPr>
            </a:p>
          </p:txBody>
        </p:sp>
      </p:grpSp>
      <p:sp>
        <p:nvSpPr>
          <p:cNvPr id="114717" name="Text Box 37"/>
          <p:cNvSpPr txBox="1">
            <a:spLocks noChangeArrowheads="1"/>
          </p:cNvSpPr>
          <p:nvPr/>
        </p:nvSpPr>
        <p:spPr bwMode="auto">
          <a:xfrm>
            <a:off x="3660775" y="3399061"/>
            <a:ext cx="755650" cy="366712"/>
          </a:xfrm>
          <a:prstGeom prst="rect">
            <a:avLst/>
          </a:prstGeom>
          <a:noFill/>
          <a:ln w="9525">
            <a:noFill/>
            <a:miter lim="800000"/>
            <a:headEnd/>
            <a:tailEnd/>
          </a:ln>
        </p:spPr>
        <p:txBody>
          <a:bodyPr wrap="none">
            <a:noAutofit/>
          </a:bodyPr>
          <a:lstStyle/>
          <a:p>
            <a:pPr eaLnBrk="0" hangingPunct="0"/>
            <a:r>
              <a:rPr lang="de-DE">
                <a:solidFill>
                  <a:srgbClr val="000000"/>
                </a:solidFill>
                <a:latin typeface="+mj-lt"/>
                <a:cs typeface="Calibri" pitchFamily="34" charset="0"/>
              </a:rPr>
              <a:t>sense</a:t>
            </a:r>
            <a:endParaRPr lang="en-US">
              <a:solidFill>
                <a:srgbClr val="000000"/>
              </a:solidFill>
              <a:latin typeface="+mj-lt"/>
              <a:cs typeface="Calibri" pitchFamily="34" charset="0"/>
            </a:endParaRPr>
          </a:p>
        </p:txBody>
      </p:sp>
      <p:sp>
        <p:nvSpPr>
          <p:cNvPr id="114718" name="Freeform 38"/>
          <p:cNvSpPr>
            <a:spLocks/>
          </p:cNvSpPr>
          <p:nvPr/>
        </p:nvSpPr>
        <p:spPr bwMode="auto">
          <a:xfrm>
            <a:off x="4422775" y="2854548"/>
            <a:ext cx="1023938" cy="420688"/>
          </a:xfrm>
          <a:custGeom>
            <a:avLst/>
            <a:gdLst>
              <a:gd name="T0" fmla="*/ 0 w 1109"/>
              <a:gd name="T1" fmla="*/ 420688 h 216"/>
              <a:gd name="T2" fmla="*/ 158807 w 1109"/>
              <a:gd name="T3" fmla="*/ 185025 h 216"/>
              <a:gd name="T4" fmla="*/ 325924 w 1109"/>
              <a:gd name="T5" fmla="*/ 52586 h 216"/>
              <a:gd name="T6" fmla="*/ 524434 w 1109"/>
              <a:gd name="T7" fmla="*/ 1948 h 216"/>
              <a:gd name="T8" fmla="*/ 730329 w 1109"/>
              <a:gd name="T9" fmla="*/ 68167 h 216"/>
              <a:gd name="T10" fmla="*/ 880827 w 1109"/>
              <a:gd name="T11" fmla="*/ 202553 h 216"/>
              <a:gd name="T12" fmla="*/ 1023938 w 1109"/>
              <a:gd name="T13" fmla="*/ 403159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
        <p:nvSpPr>
          <p:cNvPr id="114719" name="Text Box 39"/>
          <p:cNvSpPr txBox="1">
            <a:spLocks noChangeArrowheads="1"/>
          </p:cNvSpPr>
          <p:nvPr/>
        </p:nvSpPr>
        <p:spPr bwMode="auto">
          <a:xfrm>
            <a:off x="4625976" y="2387824"/>
            <a:ext cx="758825" cy="366713"/>
          </a:xfrm>
          <a:prstGeom prst="rect">
            <a:avLst/>
          </a:prstGeom>
          <a:noFill/>
          <a:ln w="19050">
            <a:noFill/>
            <a:miter lim="800000"/>
            <a:headEnd/>
            <a:tailEnd/>
          </a:ln>
        </p:spPr>
        <p:txBody>
          <a:bodyPr wrap="none">
            <a:noAutofit/>
          </a:bodyPr>
          <a:lstStyle/>
          <a:p>
            <a:pPr algn="l"/>
            <a:r>
              <a:rPr lang="de-DE" dirty="0">
                <a:solidFill>
                  <a:srgbClr val="FF0000"/>
                </a:solidFill>
                <a:latin typeface="+mj-lt"/>
                <a:cs typeface="Calibri" pitchFamily="34" charset="0"/>
              </a:rPr>
              <a:t>DIFS</a:t>
            </a:r>
            <a:r>
              <a:rPr lang="en-US" dirty="0">
                <a:solidFill>
                  <a:srgbClr val="000000"/>
                </a:solidFill>
                <a:latin typeface="+mj-lt"/>
                <a:cs typeface="Calibri" pitchFamily="34" charset="0"/>
              </a:rPr>
              <a:t>/</a:t>
            </a:r>
            <a:endParaRPr lang="en-US" dirty="0">
              <a:solidFill>
                <a:srgbClr val="0000CC"/>
              </a:solidFill>
              <a:latin typeface="+mj-lt"/>
              <a:cs typeface="Calibri" pitchFamily="34" charset="0"/>
            </a:endParaRPr>
          </a:p>
        </p:txBody>
      </p:sp>
      <p:sp>
        <p:nvSpPr>
          <p:cNvPr id="114720" name="Freeform 40"/>
          <p:cNvSpPr>
            <a:spLocks/>
          </p:cNvSpPr>
          <p:nvPr/>
        </p:nvSpPr>
        <p:spPr bwMode="auto">
          <a:xfrm>
            <a:off x="4196778" y="1698725"/>
            <a:ext cx="5611495" cy="1430462"/>
          </a:xfrm>
          <a:custGeom>
            <a:avLst/>
            <a:gdLst>
              <a:gd name="T0" fmla="*/ 0 w 3574"/>
              <a:gd name="T1" fmla="*/ 1490663 h 939"/>
              <a:gd name="T2" fmla="*/ 893763 w 3574"/>
              <a:gd name="T3" fmla="*/ 242888 h 939"/>
              <a:gd name="T4" fmla="*/ 4862513 w 3574"/>
              <a:gd name="T5" fmla="*/ 201613 h 939"/>
              <a:gd name="T6" fmla="*/ 5673725 w 3574"/>
              <a:gd name="T7" fmla="*/ 1449388 h 939"/>
              <a:gd name="T8" fmla="*/ 0 60000 65536"/>
              <a:gd name="T9" fmla="*/ 0 60000 65536"/>
              <a:gd name="T10" fmla="*/ 0 60000 65536"/>
              <a:gd name="T11" fmla="*/ 0 60000 65536"/>
              <a:gd name="T12" fmla="*/ 0 w 3574"/>
              <a:gd name="T13" fmla="*/ 0 h 939"/>
              <a:gd name="T14" fmla="*/ 3574 w 3574"/>
              <a:gd name="T15" fmla="*/ 939 h 939"/>
              <a:gd name="connsiteX0" fmla="*/ 0 w 9946"/>
              <a:gd name="connsiteY0" fmla="*/ 9808 h 9808"/>
              <a:gd name="connsiteX1" fmla="*/ 1575 w 9946"/>
              <a:gd name="connsiteY1" fmla="*/ 1437 h 9808"/>
              <a:gd name="connsiteX2" fmla="*/ 8570 w 9946"/>
              <a:gd name="connsiteY2" fmla="*/ 1161 h 9808"/>
              <a:gd name="connsiteX3" fmla="*/ 9828 w 9946"/>
              <a:gd name="connsiteY3" fmla="*/ 3525 h 9808"/>
              <a:gd name="connsiteX0" fmla="*/ 0 w 8617"/>
              <a:gd name="connsiteY0" fmla="*/ 10000 h 10000"/>
              <a:gd name="connsiteX1" fmla="*/ 1584 w 8617"/>
              <a:gd name="connsiteY1" fmla="*/ 1465 h 10000"/>
              <a:gd name="connsiteX2" fmla="*/ 8617 w 8617"/>
              <a:gd name="connsiteY2" fmla="*/ 1184 h 10000"/>
              <a:gd name="connsiteX0" fmla="*/ 73 w 11540"/>
              <a:gd name="connsiteY0" fmla="*/ 9784 h 9784"/>
              <a:gd name="connsiteX1" fmla="*/ 1911 w 11540"/>
              <a:gd name="connsiteY1" fmla="*/ 1249 h 9784"/>
              <a:gd name="connsiteX2" fmla="*/ 11540 w 11540"/>
              <a:gd name="connsiteY2" fmla="*/ 2289 h 9784"/>
            </a:gdLst>
            <a:ahLst/>
            <a:cxnLst>
              <a:cxn ang="0">
                <a:pos x="connsiteX0" y="connsiteY0"/>
              </a:cxn>
              <a:cxn ang="0">
                <a:pos x="connsiteX1" y="connsiteY1"/>
              </a:cxn>
              <a:cxn ang="0">
                <a:pos x="connsiteX2" y="connsiteY2"/>
              </a:cxn>
            </a:cxnLst>
            <a:rect l="l" t="t" r="r" b="b"/>
            <a:pathLst>
              <a:path w="11540" h="9784">
                <a:moveTo>
                  <a:pt x="73" y="9784"/>
                </a:moveTo>
                <a:cubicBezTo>
                  <a:pt x="379" y="8362"/>
                  <a:pt x="0" y="2498"/>
                  <a:pt x="1911" y="1249"/>
                </a:cubicBezTo>
                <a:cubicBezTo>
                  <a:pt x="3822" y="0"/>
                  <a:pt x="9935" y="1934"/>
                  <a:pt x="11540" y="2289"/>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
        <p:nvSpPr>
          <p:cNvPr id="114721" name="Text Box 41"/>
          <p:cNvSpPr txBox="1">
            <a:spLocks noChangeArrowheads="1"/>
          </p:cNvSpPr>
          <p:nvPr/>
        </p:nvSpPr>
        <p:spPr bwMode="auto">
          <a:xfrm>
            <a:off x="5526140" y="1414517"/>
            <a:ext cx="923651" cy="369332"/>
          </a:xfrm>
          <a:prstGeom prst="rect">
            <a:avLst/>
          </a:prstGeom>
          <a:noFill/>
          <a:ln w="19050">
            <a:noFill/>
            <a:miter lim="800000"/>
            <a:headEnd/>
            <a:tailEnd/>
          </a:ln>
        </p:spPr>
        <p:txBody>
          <a:bodyPr wrap="none">
            <a:noAutofit/>
          </a:bodyPr>
          <a:lstStyle/>
          <a:p>
            <a:pPr algn="l"/>
            <a:r>
              <a:rPr lang="de-DE" dirty="0">
                <a:solidFill>
                  <a:srgbClr val="000000"/>
                </a:solidFill>
                <a:latin typeface="+mj-lt"/>
                <a:cs typeface="Calibri" pitchFamily="34" charset="0"/>
              </a:rPr>
              <a:t>[</a:t>
            </a:r>
            <a:r>
              <a:rPr lang="de-DE" dirty="0" err="1">
                <a:solidFill>
                  <a:srgbClr val="009900"/>
                </a:solidFill>
                <a:latin typeface="+mj-lt"/>
                <a:cs typeface="Calibri" pitchFamily="34" charset="0"/>
              </a:rPr>
              <a:t>busy</a:t>
            </a:r>
            <a:r>
              <a:rPr lang="de-DE" dirty="0">
                <a:solidFill>
                  <a:srgbClr val="000000"/>
                </a:solidFill>
                <a:latin typeface="+mj-lt"/>
                <a:cs typeface="Calibri" pitchFamily="34" charset="0"/>
              </a:rPr>
              <a:t>]/</a:t>
            </a:r>
          </a:p>
        </p:txBody>
      </p:sp>
      <p:grpSp>
        <p:nvGrpSpPr>
          <p:cNvPr id="7" name="Group 25"/>
          <p:cNvGrpSpPr>
            <a:grpSpLocks/>
          </p:cNvGrpSpPr>
          <p:nvPr/>
        </p:nvGrpSpPr>
        <p:grpSpPr bwMode="auto">
          <a:xfrm>
            <a:off x="9264352" y="4540944"/>
            <a:ext cx="1193800" cy="1047750"/>
            <a:chOff x="4077" y="2379"/>
            <a:chExt cx="558" cy="594"/>
          </a:xfrm>
        </p:grpSpPr>
        <p:sp>
          <p:nvSpPr>
            <p:cNvPr id="46" name="Oval 26"/>
            <p:cNvSpPr>
              <a:spLocks noChangeArrowheads="1"/>
            </p:cNvSpPr>
            <p:nvPr/>
          </p:nvSpPr>
          <p:spPr bwMode="auto">
            <a:xfrm>
              <a:off x="4125" y="2379"/>
              <a:ext cx="510" cy="552"/>
            </a:xfrm>
            <a:prstGeom prst="ellipse">
              <a:avLst/>
            </a:prstGeom>
            <a:solidFill>
              <a:srgbClr val="0000CC"/>
            </a:solidFill>
            <a:ln w="19050">
              <a:noFill/>
              <a:round/>
              <a:headEnd/>
              <a:tailEnd/>
            </a:ln>
          </p:spPr>
          <p:txBody>
            <a:bodyPr wrap="none" anchor="ctr">
              <a:noAutofit/>
            </a:bodyPr>
            <a:lstStyle/>
            <a:p>
              <a:endParaRPr lang="de-DE">
                <a:latin typeface="+mj-lt"/>
                <a:cs typeface="Calibri" pitchFamily="34" charset="0"/>
              </a:endParaRPr>
            </a:p>
          </p:txBody>
        </p:sp>
        <p:sp>
          <p:nvSpPr>
            <p:cNvPr id="47" name="Oval 27"/>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noAutofit/>
            </a:bodyPr>
            <a:lstStyle/>
            <a:p>
              <a:r>
                <a:rPr lang="de-DE" dirty="0">
                  <a:latin typeface="+mj-lt"/>
                  <a:cs typeface="Calibri" pitchFamily="34" charset="0"/>
                </a:rPr>
                <a:t>counting    </a:t>
              </a:r>
            </a:p>
            <a:p>
              <a:r>
                <a:rPr lang="de-DE" dirty="0">
                  <a:latin typeface="+mj-lt"/>
                  <a:cs typeface="Calibri" pitchFamily="34" charset="0"/>
                </a:rPr>
                <a:t>down</a:t>
              </a:r>
            </a:p>
          </p:txBody>
        </p:sp>
      </p:grpSp>
      <p:sp>
        <p:nvSpPr>
          <p:cNvPr id="48" name="Freeform 29"/>
          <p:cNvSpPr>
            <a:spLocks/>
          </p:cNvSpPr>
          <p:nvPr/>
        </p:nvSpPr>
        <p:spPr bwMode="auto">
          <a:xfrm rot="5400000">
            <a:off x="9936100" y="4232981"/>
            <a:ext cx="827982" cy="299268"/>
          </a:xfrm>
          <a:custGeom>
            <a:avLst/>
            <a:gdLst>
              <a:gd name="T0" fmla="*/ 0 w 1109"/>
              <a:gd name="T1" fmla="*/ 384175 h 216"/>
              <a:gd name="T2" fmla="*/ 173088 w 1109"/>
              <a:gd name="T3" fmla="*/ 168966 h 216"/>
              <a:gd name="T4" fmla="*/ 355232 w 1109"/>
              <a:gd name="T5" fmla="*/ 48022 h 216"/>
              <a:gd name="T6" fmla="*/ 571591 w 1109"/>
              <a:gd name="T7" fmla="*/ 1779 h 216"/>
              <a:gd name="T8" fmla="*/ 796001 w 1109"/>
              <a:gd name="T9" fmla="*/ 62251 h 216"/>
              <a:gd name="T10" fmla="*/ 960032 w 1109"/>
              <a:gd name="T11" fmla="*/ 184973 h 216"/>
              <a:gd name="T12" fmla="*/ 1116012 w 1109"/>
              <a:gd name="T13" fmla="*/ 368168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
        <p:nvSpPr>
          <p:cNvPr id="49" name="Freeform 29"/>
          <p:cNvSpPr>
            <a:spLocks/>
          </p:cNvSpPr>
          <p:nvPr/>
        </p:nvSpPr>
        <p:spPr bwMode="auto">
          <a:xfrm rot="16200000">
            <a:off x="8864202" y="4180657"/>
            <a:ext cx="835970" cy="323703"/>
          </a:xfrm>
          <a:custGeom>
            <a:avLst/>
            <a:gdLst>
              <a:gd name="T0" fmla="*/ 0 w 1109"/>
              <a:gd name="T1" fmla="*/ 384175 h 216"/>
              <a:gd name="T2" fmla="*/ 173088 w 1109"/>
              <a:gd name="T3" fmla="*/ 168966 h 216"/>
              <a:gd name="T4" fmla="*/ 355232 w 1109"/>
              <a:gd name="T5" fmla="*/ 48022 h 216"/>
              <a:gd name="T6" fmla="*/ 571591 w 1109"/>
              <a:gd name="T7" fmla="*/ 1779 h 216"/>
              <a:gd name="T8" fmla="*/ 796001 w 1109"/>
              <a:gd name="T9" fmla="*/ 62251 h 216"/>
              <a:gd name="T10" fmla="*/ 960032 w 1109"/>
              <a:gd name="T11" fmla="*/ 184973 h 216"/>
              <a:gd name="T12" fmla="*/ 1116012 w 1109"/>
              <a:gd name="T13" fmla="*/ 368168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
        <p:nvSpPr>
          <p:cNvPr id="50" name="Text Box 39"/>
          <p:cNvSpPr txBox="1">
            <a:spLocks noChangeArrowheads="1"/>
          </p:cNvSpPr>
          <p:nvPr/>
        </p:nvSpPr>
        <p:spPr bwMode="auto">
          <a:xfrm>
            <a:off x="9768409" y="4148535"/>
            <a:ext cx="758825" cy="366713"/>
          </a:xfrm>
          <a:prstGeom prst="rect">
            <a:avLst/>
          </a:prstGeom>
          <a:noFill/>
          <a:ln w="19050">
            <a:noFill/>
            <a:miter lim="800000"/>
            <a:headEnd/>
            <a:tailEnd/>
          </a:ln>
        </p:spPr>
        <p:txBody>
          <a:bodyPr wrap="none">
            <a:noAutofit/>
          </a:bodyPr>
          <a:lstStyle/>
          <a:p>
            <a:pPr algn="l"/>
            <a:r>
              <a:rPr lang="de-DE" dirty="0">
                <a:solidFill>
                  <a:srgbClr val="FF0000"/>
                </a:solidFill>
                <a:latin typeface="+mj-lt"/>
                <a:cs typeface="Calibri" pitchFamily="34" charset="0"/>
              </a:rPr>
              <a:t>DIFS</a:t>
            </a:r>
            <a:r>
              <a:rPr lang="en-US" dirty="0">
                <a:solidFill>
                  <a:srgbClr val="000000"/>
                </a:solidFill>
                <a:latin typeface="+mj-lt"/>
                <a:cs typeface="Calibri" pitchFamily="34" charset="0"/>
              </a:rPr>
              <a:t>/</a:t>
            </a:r>
            <a:endParaRPr lang="en-US" dirty="0">
              <a:solidFill>
                <a:srgbClr val="0000CC"/>
              </a:solidFill>
              <a:latin typeface="+mj-lt"/>
              <a:cs typeface="Calibri" pitchFamily="34" charset="0"/>
            </a:endParaRPr>
          </a:p>
        </p:txBody>
      </p:sp>
      <p:sp>
        <p:nvSpPr>
          <p:cNvPr id="51" name="Text Box 41"/>
          <p:cNvSpPr txBox="1">
            <a:spLocks noChangeArrowheads="1"/>
          </p:cNvSpPr>
          <p:nvPr/>
        </p:nvSpPr>
        <p:spPr bwMode="auto">
          <a:xfrm>
            <a:off x="8328249" y="4170566"/>
            <a:ext cx="841897" cy="338554"/>
          </a:xfrm>
          <a:prstGeom prst="rect">
            <a:avLst/>
          </a:prstGeom>
          <a:noFill/>
          <a:ln w="19050">
            <a:noFill/>
            <a:miter lim="800000"/>
            <a:headEnd/>
            <a:tailEnd/>
          </a:ln>
        </p:spPr>
        <p:txBody>
          <a:bodyPr wrap="none">
            <a:noAutofit/>
          </a:bodyPr>
          <a:lstStyle/>
          <a:p>
            <a:pPr algn="l"/>
            <a:r>
              <a:rPr lang="de-DE" dirty="0">
                <a:solidFill>
                  <a:srgbClr val="000000"/>
                </a:solidFill>
                <a:latin typeface="+mj-lt"/>
                <a:cs typeface="Calibri" pitchFamily="34" charset="0"/>
              </a:rPr>
              <a:t>[</a:t>
            </a:r>
            <a:r>
              <a:rPr lang="de-DE" dirty="0" err="1">
                <a:solidFill>
                  <a:srgbClr val="009900"/>
                </a:solidFill>
                <a:latin typeface="+mj-lt"/>
                <a:cs typeface="Calibri" pitchFamily="34" charset="0"/>
              </a:rPr>
              <a:t>busy</a:t>
            </a:r>
            <a:r>
              <a:rPr lang="de-DE" dirty="0">
                <a:solidFill>
                  <a:srgbClr val="000000"/>
                </a:solidFill>
                <a:latin typeface="+mj-lt"/>
                <a:cs typeface="Calibri" pitchFamily="34" charset="0"/>
              </a:rPr>
              <a:t>]/</a:t>
            </a:r>
          </a:p>
        </p:txBody>
      </p:sp>
      <p:sp>
        <p:nvSpPr>
          <p:cNvPr id="54" name="Freihandform 53"/>
          <p:cNvSpPr/>
          <p:nvPr/>
        </p:nvSpPr>
        <p:spPr bwMode="auto">
          <a:xfrm>
            <a:off x="5969877" y="4056888"/>
            <a:ext cx="3604126" cy="1105662"/>
          </a:xfrm>
          <a:custGeom>
            <a:avLst/>
            <a:gdLst>
              <a:gd name="connsiteX0" fmla="*/ 3258207 w 3258207"/>
              <a:gd name="connsiteY0" fmla="*/ 1051034 h 1149131"/>
              <a:gd name="connsiteX1" fmla="*/ 1334814 w 3258207"/>
              <a:gd name="connsiteY1" fmla="*/ 1124607 h 1149131"/>
              <a:gd name="connsiteX2" fmla="*/ 430924 w 3258207"/>
              <a:gd name="connsiteY2" fmla="*/ 903889 h 1149131"/>
              <a:gd name="connsiteX3" fmla="*/ 0 w 3258207"/>
              <a:gd name="connsiteY3" fmla="*/ 0 h 1149131"/>
              <a:gd name="connsiteX0" fmla="*/ 3258207 w 3258207"/>
              <a:gd name="connsiteY0" fmla="*/ 1051034 h 1100082"/>
              <a:gd name="connsiteX1" fmla="*/ 1305141 w 3258207"/>
              <a:gd name="connsiteY1" fmla="*/ 1027750 h 1100082"/>
              <a:gd name="connsiteX2" fmla="*/ 430924 w 3258207"/>
              <a:gd name="connsiteY2" fmla="*/ 903889 h 1100082"/>
              <a:gd name="connsiteX3" fmla="*/ 0 w 3258207"/>
              <a:gd name="connsiteY3" fmla="*/ 0 h 1100082"/>
              <a:gd name="connsiteX0" fmla="*/ 3258207 w 3258207"/>
              <a:gd name="connsiteY0" fmla="*/ 1051034 h 1100082"/>
              <a:gd name="connsiteX1" fmla="*/ 1305141 w 3258207"/>
              <a:gd name="connsiteY1" fmla="*/ 1027750 h 1100082"/>
              <a:gd name="connsiteX2" fmla="*/ 428245 w 3258207"/>
              <a:gd name="connsiteY2" fmla="*/ 744530 h 1100082"/>
              <a:gd name="connsiteX3" fmla="*/ 0 w 3258207"/>
              <a:gd name="connsiteY3" fmla="*/ 0 h 1100082"/>
              <a:gd name="connsiteX0" fmla="*/ 3258207 w 3258207"/>
              <a:gd name="connsiteY0" fmla="*/ 1100082 h 1149130"/>
              <a:gd name="connsiteX1" fmla="*/ 1305141 w 3258207"/>
              <a:gd name="connsiteY1" fmla="*/ 1027750 h 1149130"/>
              <a:gd name="connsiteX2" fmla="*/ 428245 w 3258207"/>
              <a:gd name="connsiteY2" fmla="*/ 744530 h 1149130"/>
              <a:gd name="connsiteX3" fmla="*/ 0 w 3258207"/>
              <a:gd name="connsiteY3" fmla="*/ 0 h 1149130"/>
              <a:gd name="connsiteX0" fmla="*/ 3258207 w 3389020"/>
              <a:gd name="connsiteY0" fmla="*/ 1100082 h 1100900"/>
              <a:gd name="connsiteX1" fmla="*/ 1305141 w 3389020"/>
              <a:gd name="connsiteY1" fmla="*/ 1027750 h 1100900"/>
              <a:gd name="connsiteX2" fmla="*/ 428245 w 3389020"/>
              <a:gd name="connsiteY2" fmla="*/ 744530 h 1100900"/>
              <a:gd name="connsiteX3" fmla="*/ 0 w 3389020"/>
              <a:gd name="connsiteY3" fmla="*/ 0 h 1100900"/>
              <a:gd name="connsiteX0" fmla="*/ 3258207 w 3604126"/>
              <a:gd name="connsiteY0" fmla="*/ 1100082 h 1105662"/>
              <a:gd name="connsiteX1" fmla="*/ 1305141 w 3604126"/>
              <a:gd name="connsiteY1" fmla="*/ 1027750 h 1105662"/>
              <a:gd name="connsiteX2" fmla="*/ 428245 w 3604126"/>
              <a:gd name="connsiteY2" fmla="*/ 744530 h 1105662"/>
              <a:gd name="connsiteX3" fmla="*/ 0 w 3604126"/>
              <a:gd name="connsiteY3" fmla="*/ 0 h 1105662"/>
            </a:gdLst>
            <a:ahLst/>
            <a:cxnLst>
              <a:cxn ang="0">
                <a:pos x="connsiteX0" y="connsiteY0"/>
              </a:cxn>
              <a:cxn ang="0">
                <a:pos x="connsiteX1" y="connsiteY1"/>
              </a:cxn>
              <a:cxn ang="0">
                <a:pos x="connsiteX2" y="connsiteY2"/>
              </a:cxn>
              <a:cxn ang="0">
                <a:pos x="connsiteX3" y="connsiteY3"/>
              </a:cxn>
            </a:cxnLst>
            <a:rect l="l" t="t" r="r" b="b"/>
            <a:pathLst>
              <a:path w="3604126" h="1105662">
                <a:moveTo>
                  <a:pt x="3258207" y="1100082"/>
                </a:moveTo>
                <a:cubicBezTo>
                  <a:pt x="3604126" y="1105662"/>
                  <a:pt x="1776801" y="1087009"/>
                  <a:pt x="1305141" y="1027750"/>
                </a:cubicBezTo>
                <a:cubicBezTo>
                  <a:pt x="833481" y="968491"/>
                  <a:pt x="645768" y="915822"/>
                  <a:pt x="428245" y="744530"/>
                </a:cubicBezTo>
                <a:cubicBezTo>
                  <a:pt x="210722" y="573238"/>
                  <a:pt x="104227" y="358227"/>
                  <a:pt x="0" y="0"/>
                </a:cubicBezTo>
              </a:path>
            </a:pathLst>
          </a:custGeom>
          <a:noFill/>
          <a:ln w="28575" cap="flat" cmpd="sng" algn="ctr">
            <a:solidFill>
              <a:schemeClr val="tx1"/>
            </a:solidFill>
            <a:prstDash val="solid"/>
            <a:round/>
            <a:headEnd type="none" w="med" len="med"/>
            <a:tailEnd type="triangle" w="med" len="med"/>
          </a:ln>
          <a:effectLst/>
        </p:spPr>
        <p:txBody>
          <a:bodyPr vert="horz" wrap="none" lIns="91440" tIns="45720" rIns="91440" bIns="45720" numCol="1" rtlCol="0" anchor="t" anchorCtr="0" compatLnSpc="1">
            <a:prstTxWarp prst="textNoShape">
              <a:avLst/>
            </a:prstTxWarp>
            <a:noAutofit/>
          </a:bodyPr>
          <a:lstStyle/>
          <a:p>
            <a:pPr algn="ctr" fontAlgn="base">
              <a:spcBef>
                <a:spcPct val="0"/>
              </a:spcBef>
              <a:spcAft>
                <a:spcPct val="0"/>
              </a:spcAft>
            </a:pPr>
            <a:endParaRPr lang="de-DE" sz="1600">
              <a:latin typeface="+mj-lt"/>
              <a:cs typeface="Calibri" pitchFamily="34" charset="0"/>
            </a:endParaRPr>
          </a:p>
        </p:txBody>
      </p:sp>
      <p:sp>
        <p:nvSpPr>
          <p:cNvPr id="55" name="Text Box 41"/>
          <p:cNvSpPr txBox="1">
            <a:spLocks noChangeArrowheads="1"/>
          </p:cNvSpPr>
          <p:nvPr/>
        </p:nvSpPr>
        <p:spPr bwMode="auto">
          <a:xfrm>
            <a:off x="9624393" y="5877272"/>
            <a:ext cx="643125" cy="369332"/>
          </a:xfrm>
          <a:prstGeom prst="rect">
            <a:avLst/>
          </a:prstGeom>
          <a:noFill/>
          <a:ln w="19050">
            <a:noFill/>
            <a:miter lim="800000"/>
            <a:headEnd/>
            <a:tailEnd/>
          </a:ln>
        </p:spPr>
        <p:txBody>
          <a:bodyPr wrap="none">
            <a:noAutofit/>
          </a:bodyPr>
          <a:lstStyle/>
          <a:p>
            <a:pPr algn="l"/>
            <a:r>
              <a:rPr lang="de-DE" dirty="0">
                <a:solidFill>
                  <a:srgbClr val="FF0000"/>
                </a:solidFill>
                <a:latin typeface="+mj-lt"/>
                <a:cs typeface="Calibri" pitchFamily="34" charset="0"/>
              </a:rPr>
              <a:t>t</a:t>
            </a:r>
            <a:r>
              <a:rPr lang="de-DE" dirty="0">
                <a:solidFill>
                  <a:srgbClr val="000000"/>
                </a:solidFill>
                <a:latin typeface="+mj-lt"/>
                <a:cs typeface="Calibri" pitchFamily="34" charset="0"/>
              </a:rPr>
              <a:t>/</a:t>
            </a:r>
            <a:r>
              <a:rPr lang="de-DE" dirty="0">
                <a:solidFill>
                  <a:srgbClr val="3333CC"/>
                </a:solidFill>
                <a:latin typeface="+mj-lt"/>
                <a:cs typeface="Calibri" pitchFamily="34" charset="0"/>
              </a:rPr>
              <a:t>s--</a:t>
            </a:r>
            <a:endParaRPr lang="de-DE" dirty="0">
              <a:solidFill>
                <a:srgbClr val="000000"/>
              </a:solidFill>
              <a:latin typeface="+mj-lt"/>
              <a:cs typeface="Calibri" pitchFamily="34" charset="0"/>
            </a:endParaRPr>
          </a:p>
        </p:txBody>
      </p:sp>
      <p:sp>
        <p:nvSpPr>
          <p:cNvPr id="56" name="Text Box 41"/>
          <p:cNvSpPr txBox="1">
            <a:spLocks noChangeArrowheads="1"/>
          </p:cNvSpPr>
          <p:nvPr/>
        </p:nvSpPr>
        <p:spPr bwMode="auto">
          <a:xfrm>
            <a:off x="8184233" y="5178678"/>
            <a:ext cx="922047" cy="338554"/>
          </a:xfrm>
          <a:prstGeom prst="rect">
            <a:avLst/>
          </a:prstGeom>
          <a:noFill/>
          <a:ln w="19050">
            <a:noFill/>
            <a:miter lim="800000"/>
            <a:headEnd/>
            <a:tailEnd/>
          </a:ln>
        </p:spPr>
        <p:txBody>
          <a:bodyPr wrap="none">
            <a:noAutofit/>
          </a:bodyPr>
          <a:lstStyle/>
          <a:p>
            <a:pPr algn="l"/>
            <a:r>
              <a:rPr lang="de-DE" dirty="0">
                <a:solidFill>
                  <a:srgbClr val="000000"/>
                </a:solidFill>
                <a:latin typeface="+mj-lt"/>
                <a:cs typeface="Calibri" pitchFamily="34" charset="0"/>
              </a:rPr>
              <a:t>[</a:t>
            </a:r>
            <a:r>
              <a:rPr lang="de-DE" dirty="0">
                <a:solidFill>
                  <a:srgbClr val="009900"/>
                </a:solidFill>
                <a:latin typeface="+mj-lt"/>
                <a:cs typeface="Calibri" pitchFamily="34" charset="0"/>
              </a:rPr>
              <a:t>s==0</a:t>
            </a:r>
            <a:r>
              <a:rPr lang="de-DE" dirty="0">
                <a:solidFill>
                  <a:srgbClr val="000000"/>
                </a:solidFill>
                <a:latin typeface="+mj-lt"/>
                <a:cs typeface="Calibri" pitchFamily="34" charset="0"/>
              </a:rPr>
              <a:t>]/</a:t>
            </a:r>
          </a:p>
        </p:txBody>
      </p:sp>
      <p:sp>
        <p:nvSpPr>
          <p:cNvPr id="59" name="Oval 15"/>
          <p:cNvSpPr>
            <a:spLocks noChangeArrowheads="1"/>
          </p:cNvSpPr>
          <p:nvPr/>
        </p:nvSpPr>
        <p:spPr bwMode="auto">
          <a:xfrm>
            <a:off x="9768409" y="1963738"/>
            <a:ext cx="351781" cy="313134"/>
          </a:xfrm>
          <a:prstGeom prst="ellipse">
            <a:avLst/>
          </a:prstGeom>
          <a:solidFill>
            <a:srgbClr val="000000"/>
          </a:solidFill>
          <a:ln w="19050">
            <a:solidFill>
              <a:srgbClr val="000000"/>
            </a:solidFill>
            <a:round/>
            <a:headEnd/>
            <a:tailEnd/>
          </a:ln>
        </p:spPr>
        <p:txBody>
          <a:bodyPr wrap="none" anchor="ctr">
            <a:noAutofit/>
          </a:bodyPr>
          <a:lstStyle/>
          <a:p>
            <a:endParaRPr lang="de-DE">
              <a:latin typeface="+mj-lt"/>
              <a:cs typeface="Calibri" pitchFamily="34" charset="0"/>
            </a:endParaRPr>
          </a:p>
        </p:txBody>
      </p:sp>
      <p:sp>
        <p:nvSpPr>
          <p:cNvPr id="60" name="Text Box 41"/>
          <p:cNvSpPr txBox="1">
            <a:spLocks noChangeArrowheads="1"/>
          </p:cNvSpPr>
          <p:nvPr/>
        </p:nvSpPr>
        <p:spPr bwMode="auto">
          <a:xfrm>
            <a:off x="9192344" y="2204865"/>
            <a:ext cx="1115690" cy="830997"/>
          </a:xfrm>
          <a:prstGeom prst="rect">
            <a:avLst/>
          </a:prstGeom>
          <a:noFill/>
          <a:ln w="19050">
            <a:noFill/>
            <a:miter lim="800000"/>
            <a:headEnd/>
            <a:tailEnd/>
          </a:ln>
        </p:spPr>
        <p:txBody>
          <a:bodyPr wrap="none">
            <a:noAutofit/>
          </a:bodyPr>
          <a:lstStyle/>
          <a:p>
            <a:pPr algn="l"/>
            <a:r>
              <a:rPr lang="de-DE" dirty="0">
                <a:solidFill>
                  <a:srgbClr val="3333CC"/>
                </a:solidFill>
                <a:latin typeface="+mj-lt"/>
                <a:cs typeface="Calibri" pitchFamily="34" charset="0"/>
              </a:rPr>
              <a:t>m++; </a:t>
            </a:r>
            <a:br>
              <a:rPr lang="de-DE" dirty="0">
                <a:solidFill>
                  <a:srgbClr val="3333CC"/>
                </a:solidFill>
                <a:latin typeface="+mj-lt"/>
                <a:cs typeface="Calibri" pitchFamily="34" charset="0"/>
              </a:rPr>
            </a:br>
            <a:r>
              <a:rPr lang="de-DE" dirty="0">
                <a:solidFill>
                  <a:srgbClr val="3333CC"/>
                </a:solidFill>
                <a:latin typeface="+mj-lt"/>
                <a:cs typeface="Calibri" pitchFamily="34" charset="0"/>
              </a:rPr>
              <a:t>s=</a:t>
            </a:r>
            <a:r>
              <a:rPr lang="de-DE" dirty="0" err="1">
                <a:solidFill>
                  <a:srgbClr val="3333CC"/>
                </a:solidFill>
                <a:latin typeface="+mj-lt"/>
                <a:cs typeface="Calibri" pitchFamily="34" charset="0"/>
              </a:rPr>
              <a:t>random</a:t>
            </a:r>
            <a:br>
              <a:rPr lang="de-DE" dirty="0">
                <a:solidFill>
                  <a:srgbClr val="3333CC"/>
                </a:solidFill>
                <a:latin typeface="+mj-lt"/>
                <a:cs typeface="Calibri" pitchFamily="34" charset="0"/>
              </a:rPr>
            </a:br>
            <a:r>
              <a:rPr lang="de-DE" dirty="0">
                <a:solidFill>
                  <a:srgbClr val="3333CC"/>
                </a:solidFill>
                <a:latin typeface="+mj-lt"/>
                <a:cs typeface="Calibri" pitchFamily="34" charset="0"/>
              </a:rPr>
              <a:t>(0,…2</a:t>
            </a:r>
            <a:r>
              <a:rPr lang="de-DE" baseline="30000" dirty="0">
                <a:solidFill>
                  <a:srgbClr val="3333CC"/>
                </a:solidFill>
                <a:latin typeface="+mj-lt"/>
                <a:cs typeface="Calibri" pitchFamily="34" charset="0"/>
              </a:rPr>
              <a:t>m</a:t>
            </a:r>
            <a:r>
              <a:rPr lang="de-DE" dirty="0">
                <a:solidFill>
                  <a:srgbClr val="3333CC"/>
                </a:solidFill>
                <a:latin typeface="+mj-lt"/>
                <a:cs typeface="Calibri" pitchFamily="34" charset="0"/>
              </a:rPr>
              <a:t>-1)</a:t>
            </a:r>
            <a:endParaRPr lang="en-US" dirty="0">
              <a:solidFill>
                <a:srgbClr val="3333CC"/>
              </a:solidFill>
              <a:latin typeface="+mj-lt"/>
              <a:cs typeface="Calibri" pitchFamily="34" charset="0"/>
            </a:endParaRPr>
          </a:p>
        </p:txBody>
      </p:sp>
      <p:sp>
        <p:nvSpPr>
          <p:cNvPr id="63" name="Freihandform 62"/>
          <p:cNvSpPr/>
          <p:nvPr/>
        </p:nvSpPr>
        <p:spPr bwMode="auto">
          <a:xfrm>
            <a:off x="10089932" y="2217683"/>
            <a:ext cx="192689" cy="924910"/>
          </a:xfrm>
          <a:custGeom>
            <a:avLst/>
            <a:gdLst>
              <a:gd name="connsiteX0" fmla="*/ 21021 w 192689"/>
              <a:gd name="connsiteY0" fmla="*/ 0 h 924910"/>
              <a:gd name="connsiteX1" fmla="*/ 189186 w 192689"/>
              <a:gd name="connsiteY1" fmla="*/ 451945 h 924910"/>
              <a:gd name="connsiteX2" fmla="*/ 0 w 192689"/>
              <a:gd name="connsiteY2" fmla="*/ 924910 h 924910"/>
            </a:gdLst>
            <a:ahLst/>
            <a:cxnLst>
              <a:cxn ang="0">
                <a:pos x="connsiteX0" y="connsiteY0"/>
              </a:cxn>
              <a:cxn ang="0">
                <a:pos x="connsiteX1" y="connsiteY1"/>
              </a:cxn>
              <a:cxn ang="0">
                <a:pos x="connsiteX2" y="connsiteY2"/>
              </a:cxn>
            </a:cxnLst>
            <a:rect l="l" t="t" r="r" b="b"/>
            <a:pathLst>
              <a:path w="192689" h="924910">
                <a:moveTo>
                  <a:pt x="21021" y="0"/>
                </a:moveTo>
                <a:cubicBezTo>
                  <a:pt x="106855" y="148896"/>
                  <a:pt x="192689" y="297793"/>
                  <a:pt x="189186" y="451945"/>
                </a:cubicBezTo>
                <a:cubicBezTo>
                  <a:pt x="185683" y="606097"/>
                  <a:pt x="92841" y="765503"/>
                  <a:pt x="0" y="924910"/>
                </a:cubicBezTo>
              </a:path>
            </a:pathLst>
          </a:custGeom>
          <a:noFill/>
          <a:ln w="28575" cap="flat" cmpd="sng" algn="ctr">
            <a:solidFill>
              <a:schemeClr val="tx1"/>
            </a:solidFill>
            <a:prstDash val="solid"/>
            <a:round/>
            <a:headEnd type="none" w="med" len="med"/>
            <a:tailEnd type="triangle" w="med" len="med"/>
          </a:ln>
          <a:effectLst/>
        </p:spPr>
        <p:txBody>
          <a:bodyPr vert="horz" wrap="none" lIns="91440" tIns="45720" rIns="91440" bIns="45720" numCol="1" rtlCol="0" anchor="t" anchorCtr="0" compatLnSpc="1">
            <a:prstTxWarp prst="textNoShape">
              <a:avLst/>
            </a:prstTxWarp>
            <a:noAutofit/>
          </a:bodyPr>
          <a:lstStyle/>
          <a:p>
            <a:pPr algn="ctr" fontAlgn="base">
              <a:spcBef>
                <a:spcPct val="0"/>
              </a:spcBef>
              <a:spcAft>
                <a:spcPct val="0"/>
              </a:spcAft>
            </a:pPr>
            <a:endParaRPr lang="de-DE" sz="1600">
              <a:latin typeface="+mj-lt"/>
              <a:cs typeface="Calibri" pitchFamily="34" charset="0"/>
            </a:endParaRPr>
          </a:p>
        </p:txBody>
      </p:sp>
      <p:sp>
        <p:nvSpPr>
          <p:cNvPr id="64" name="Freihandform 63"/>
          <p:cNvSpPr/>
          <p:nvPr/>
        </p:nvSpPr>
        <p:spPr bwMode="auto">
          <a:xfrm>
            <a:off x="8839200" y="3261710"/>
            <a:ext cx="483476" cy="583324"/>
          </a:xfrm>
          <a:custGeom>
            <a:avLst/>
            <a:gdLst>
              <a:gd name="connsiteX0" fmla="*/ 462455 w 483476"/>
              <a:gd name="connsiteY0" fmla="*/ 427421 h 583324"/>
              <a:gd name="connsiteX1" fmla="*/ 105103 w 483476"/>
              <a:gd name="connsiteY1" fmla="*/ 522014 h 583324"/>
              <a:gd name="connsiteX2" fmla="*/ 63062 w 483476"/>
              <a:gd name="connsiteY2" fmla="*/ 59559 h 583324"/>
              <a:gd name="connsiteX3" fmla="*/ 483476 w 483476"/>
              <a:gd name="connsiteY3" fmla="*/ 164662 h 583324"/>
            </a:gdLst>
            <a:ahLst/>
            <a:cxnLst>
              <a:cxn ang="0">
                <a:pos x="connsiteX0" y="connsiteY0"/>
              </a:cxn>
              <a:cxn ang="0">
                <a:pos x="connsiteX1" y="connsiteY1"/>
              </a:cxn>
              <a:cxn ang="0">
                <a:pos x="connsiteX2" y="connsiteY2"/>
              </a:cxn>
              <a:cxn ang="0">
                <a:pos x="connsiteX3" y="connsiteY3"/>
              </a:cxn>
            </a:cxnLst>
            <a:rect l="l" t="t" r="r" b="b"/>
            <a:pathLst>
              <a:path w="483476" h="583324">
                <a:moveTo>
                  <a:pt x="462455" y="427421"/>
                </a:moveTo>
                <a:cubicBezTo>
                  <a:pt x="317062" y="505372"/>
                  <a:pt x="171669" y="583324"/>
                  <a:pt x="105103" y="522014"/>
                </a:cubicBezTo>
                <a:cubicBezTo>
                  <a:pt x="38537" y="460704"/>
                  <a:pt x="0" y="119118"/>
                  <a:pt x="63062" y="59559"/>
                </a:cubicBezTo>
                <a:cubicBezTo>
                  <a:pt x="126124" y="0"/>
                  <a:pt x="304800" y="82331"/>
                  <a:pt x="483476" y="164662"/>
                </a:cubicBezTo>
              </a:path>
            </a:pathLst>
          </a:custGeom>
          <a:noFill/>
          <a:ln w="28575" cap="flat" cmpd="sng" algn="ctr">
            <a:solidFill>
              <a:schemeClr val="tx1"/>
            </a:solidFill>
            <a:prstDash val="solid"/>
            <a:round/>
            <a:headEnd type="none" w="med" len="med"/>
            <a:tailEnd type="triangle" w="med" len="med"/>
          </a:ln>
          <a:effectLst/>
        </p:spPr>
        <p:txBody>
          <a:bodyPr vert="horz" wrap="none" lIns="91440" tIns="45720" rIns="91440" bIns="45720" numCol="1" rtlCol="0" anchor="t" anchorCtr="0" compatLnSpc="1">
            <a:prstTxWarp prst="textNoShape">
              <a:avLst/>
            </a:prstTxWarp>
            <a:noAutofit/>
          </a:bodyPr>
          <a:lstStyle/>
          <a:p>
            <a:pPr algn="ctr" fontAlgn="base">
              <a:spcBef>
                <a:spcPct val="0"/>
              </a:spcBef>
              <a:spcAft>
                <a:spcPct val="0"/>
              </a:spcAft>
            </a:pPr>
            <a:endParaRPr lang="de-DE" sz="1600">
              <a:latin typeface="+mj-lt"/>
              <a:cs typeface="Calibri" pitchFamily="34" charset="0"/>
            </a:endParaRPr>
          </a:p>
        </p:txBody>
      </p:sp>
      <p:sp>
        <p:nvSpPr>
          <p:cNvPr id="65" name="Text Box 41"/>
          <p:cNvSpPr txBox="1">
            <a:spLocks noChangeArrowheads="1"/>
          </p:cNvSpPr>
          <p:nvPr/>
        </p:nvSpPr>
        <p:spPr bwMode="auto">
          <a:xfrm>
            <a:off x="8480649" y="2924944"/>
            <a:ext cx="841897" cy="338554"/>
          </a:xfrm>
          <a:prstGeom prst="rect">
            <a:avLst/>
          </a:prstGeom>
          <a:noFill/>
          <a:ln w="19050">
            <a:noFill/>
            <a:miter lim="800000"/>
            <a:headEnd/>
            <a:tailEnd/>
          </a:ln>
        </p:spPr>
        <p:txBody>
          <a:bodyPr wrap="none">
            <a:noAutofit/>
          </a:bodyPr>
          <a:lstStyle/>
          <a:p>
            <a:pPr algn="l"/>
            <a:r>
              <a:rPr lang="de-DE" dirty="0">
                <a:solidFill>
                  <a:srgbClr val="000000"/>
                </a:solidFill>
                <a:latin typeface="+mj-lt"/>
                <a:cs typeface="Calibri" pitchFamily="34" charset="0"/>
              </a:rPr>
              <a:t>[</a:t>
            </a:r>
            <a:r>
              <a:rPr lang="de-DE" dirty="0" err="1">
                <a:solidFill>
                  <a:srgbClr val="009900"/>
                </a:solidFill>
                <a:latin typeface="+mj-lt"/>
                <a:cs typeface="Calibri" pitchFamily="34" charset="0"/>
              </a:rPr>
              <a:t>busy</a:t>
            </a:r>
            <a:r>
              <a:rPr lang="de-DE" dirty="0">
                <a:solidFill>
                  <a:srgbClr val="000000"/>
                </a:solidFill>
                <a:latin typeface="+mj-lt"/>
                <a:cs typeface="Calibri" pitchFamily="34" charset="0"/>
              </a:rPr>
              <a:t>]/</a:t>
            </a:r>
          </a:p>
        </p:txBody>
      </p:sp>
      <p:sp>
        <p:nvSpPr>
          <p:cNvPr id="67" name="Freihandform 66"/>
          <p:cNvSpPr/>
          <p:nvPr/>
        </p:nvSpPr>
        <p:spPr bwMode="auto">
          <a:xfrm>
            <a:off x="9480332" y="5559973"/>
            <a:ext cx="718207" cy="313559"/>
          </a:xfrm>
          <a:custGeom>
            <a:avLst/>
            <a:gdLst>
              <a:gd name="connsiteX0" fmla="*/ 136635 w 718207"/>
              <a:gd name="connsiteY0" fmla="*/ 0 h 313559"/>
              <a:gd name="connsiteX1" fmla="*/ 84083 w 718207"/>
              <a:gd name="connsiteY1" fmla="*/ 241738 h 313559"/>
              <a:gd name="connsiteX2" fmla="*/ 641131 w 718207"/>
              <a:gd name="connsiteY2" fmla="*/ 273269 h 313559"/>
              <a:gd name="connsiteX3" fmla="*/ 546538 w 718207"/>
              <a:gd name="connsiteY3" fmla="*/ 0 h 313559"/>
            </a:gdLst>
            <a:ahLst/>
            <a:cxnLst>
              <a:cxn ang="0">
                <a:pos x="connsiteX0" y="connsiteY0"/>
              </a:cxn>
              <a:cxn ang="0">
                <a:pos x="connsiteX1" y="connsiteY1"/>
              </a:cxn>
              <a:cxn ang="0">
                <a:pos x="connsiteX2" y="connsiteY2"/>
              </a:cxn>
              <a:cxn ang="0">
                <a:pos x="connsiteX3" y="connsiteY3"/>
              </a:cxn>
            </a:cxnLst>
            <a:rect l="l" t="t" r="r" b="b"/>
            <a:pathLst>
              <a:path w="718207" h="313559">
                <a:moveTo>
                  <a:pt x="136635" y="0"/>
                </a:moveTo>
                <a:cubicBezTo>
                  <a:pt x="68317" y="98096"/>
                  <a:pt x="0" y="196193"/>
                  <a:pt x="84083" y="241738"/>
                </a:cubicBezTo>
                <a:cubicBezTo>
                  <a:pt x="168166" y="287283"/>
                  <a:pt x="564055" y="313559"/>
                  <a:pt x="641131" y="273269"/>
                </a:cubicBezTo>
                <a:cubicBezTo>
                  <a:pt x="718207" y="232979"/>
                  <a:pt x="632372" y="116489"/>
                  <a:pt x="546538" y="0"/>
                </a:cubicBezTo>
              </a:path>
            </a:pathLst>
          </a:custGeom>
          <a:noFill/>
          <a:ln w="28575" cap="flat" cmpd="sng" algn="ctr">
            <a:solidFill>
              <a:schemeClr val="tx1"/>
            </a:solidFill>
            <a:prstDash val="solid"/>
            <a:round/>
            <a:headEnd type="none" w="med" len="med"/>
            <a:tailEnd type="triangle" w="med" len="med"/>
          </a:ln>
          <a:effectLst/>
        </p:spPr>
        <p:txBody>
          <a:bodyPr vert="horz" wrap="none" lIns="91440" tIns="45720" rIns="91440" bIns="45720" numCol="1" rtlCol="0" anchor="t" anchorCtr="0" compatLnSpc="1">
            <a:prstTxWarp prst="textNoShape">
              <a:avLst/>
            </a:prstTxWarp>
            <a:noAutofit/>
          </a:bodyPr>
          <a:lstStyle/>
          <a:p>
            <a:pPr algn="ctr" fontAlgn="base">
              <a:spcBef>
                <a:spcPct val="0"/>
              </a:spcBef>
              <a:spcAft>
                <a:spcPct val="0"/>
              </a:spcAft>
            </a:pPr>
            <a:endParaRPr lang="de-DE" sz="1600">
              <a:latin typeface="+mj-lt"/>
              <a:cs typeface="Calibri" pitchFamily="34" charset="0"/>
            </a:endParaRPr>
          </a:p>
        </p:txBody>
      </p:sp>
    </p:spTree>
    <p:extLst>
      <p:ext uri="{BB962C8B-B14F-4D97-AF65-F5344CB8AC3E}">
        <p14:creationId xmlns:p14="http://schemas.microsoft.com/office/powerpoint/2010/main" val="584559970"/>
      </p:ext>
    </p:extLst>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Fußzeilenplatzhalter 3"/>
          <p:cNvSpPr>
            <a:spLocks noGrp="1"/>
          </p:cNvSpPr>
          <p:nvPr>
            <p:ph type="ftr" sz="quarter" idx="10"/>
          </p:nvPr>
        </p:nvSpPr>
        <p:spPr>
          <a:noFill/>
        </p:spPr>
        <p:txBody>
          <a:bodyPr>
            <a:noAutofit/>
          </a:bodyPr>
          <a:lstStyle/>
          <a:p>
            <a:endParaRPr lang="de-DE" dirty="0"/>
          </a:p>
        </p:txBody>
      </p:sp>
      <p:sp>
        <p:nvSpPr>
          <p:cNvPr id="115715" name="Foliennummernplatzhalter 4"/>
          <p:cNvSpPr>
            <a:spLocks noGrp="1"/>
          </p:cNvSpPr>
          <p:nvPr>
            <p:ph type="sldNum" sz="quarter" idx="11"/>
          </p:nvPr>
        </p:nvSpPr>
        <p:spPr>
          <a:noFill/>
        </p:spPr>
        <p:txBody>
          <a:bodyPr>
            <a:noAutofit/>
          </a:bodyPr>
          <a:lstStyle/>
          <a:p>
            <a:fld id="{B5821FA2-CBFD-4B1B-A99C-00EBF1C659E8}" type="slidenum">
              <a:rPr lang="de-DE" smtClean="0"/>
              <a:pPr/>
              <a:t>86</a:t>
            </a:fld>
            <a:endParaRPr lang="de-DE"/>
          </a:p>
        </p:txBody>
      </p:sp>
      <p:sp>
        <p:nvSpPr>
          <p:cNvPr id="115716" name="Rectangle 2"/>
          <p:cNvSpPr>
            <a:spLocks noGrp="1" noChangeArrowheads="1"/>
          </p:cNvSpPr>
          <p:nvPr>
            <p:ph type="title"/>
          </p:nvPr>
        </p:nvSpPr>
        <p:spPr/>
        <p:txBody>
          <a:bodyPr>
            <a:noAutofit/>
          </a:bodyPr>
          <a:lstStyle/>
          <a:p>
            <a:r>
              <a:rPr lang="de-DE" dirty="0"/>
              <a:t>Wireless LANs: CSMA/CA</a:t>
            </a:r>
          </a:p>
        </p:txBody>
      </p:sp>
      <p:sp>
        <p:nvSpPr>
          <p:cNvPr id="115717" name="Rectangle 3"/>
          <p:cNvSpPr>
            <a:spLocks noGrp="1" noChangeArrowheads="1"/>
          </p:cNvSpPr>
          <p:nvPr>
            <p:ph type="body" idx="1"/>
          </p:nvPr>
        </p:nvSpPr>
        <p:spPr/>
        <p:txBody>
          <a:bodyPr>
            <a:noAutofit/>
          </a:bodyPr>
          <a:lstStyle/>
          <a:p>
            <a:r>
              <a:rPr lang="de-DE" dirty="0"/>
              <a:t>State Diagram of the receiver</a:t>
            </a:r>
          </a:p>
          <a:p>
            <a:endParaRPr lang="de-DE" dirty="0"/>
          </a:p>
        </p:txBody>
      </p:sp>
      <p:grpSp>
        <p:nvGrpSpPr>
          <p:cNvPr id="115718" name="Group 4"/>
          <p:cNvGrpSpPr>
            <a:grpSpLocks/>
          </p:cNvGrpSpPr>
          <p:nvPr/>
        </p:nvGrpSpPr>
        <p:grpSpPr bwMode="auto">
          <a:xfrm>
            <a:off x="4357688" y="3117850"/>
            <a:ext cx="1193800" cy="1047750"/>
            <a:chOff x="4077" y="2379"/>
            <a:chExt cx="558" cy="594"/>
          </a:xfrm>
        </p:grpSpPr>
        <p:sp>
          <p:nvSpPr>
            <p:cNvPr id="115730" name="Oval 5"/>
            <p:cNvSpPr>
              <a:spLocks noChangeArrowheads="1"/>
            </p:cNvSpPr>
            <p:nvPr/>
          </p:nvSpPr>
          <p:spPr bwMode="auto">
            <a:xfrm>
              <a:off x="4125" y="2379"/>
              <a:ext cx="510" cy="552"/>
            </a:xfrm>
            <a:prstGeom prst="ellipse">
              <a:avLst/>
            </a:prstGeom>
            <a:solidFill>
              <a:srgbClr val="0000CC"/>
            </a:solidFill>
            <a:ln w="19050">
              <a:noFill/>
              <a:round/>
              <a:headEnd/>
              <a:tailEnd/>
            </a:ln>
          </p:spPr>
          <p:txBody>
            <a:bodyPr wrap="none" anchor="ctr">
              <a:noAutofit/>
            </a:bodyPr>
            <a:lstStyle/>
            <a:p>
              <a:endParaRPr lang="de-DE">
                <a:latin typeface="+mj-lt"/>
                <a:cs typeface="Calibri" pitchFamily="34" charset="0"/>
              </a:endParaRPr>
            </a:p>
          </p:txBody>
        </p:sp>
        <p:sp>
          <p:nvSpPr>
            <p:cNvPr id="115731" name="Oval 6"/>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noAutofit/>
            </a:bodyPr>
            <a:lstStyle/>
            <a:p>
              <a:endParaRPr lang="de-DE">
                <a:latin typeface="+mj-lt"/>
                <a:cs typeface="Calibri" pitchFamily="34" charset="0"/>
              </a:endParaRPr>
            </a:p>
          </p:txBody>
        </p:sp>
      </p:grpSp>
      <p:sp>
        <p:nvSpPr>
          <p:cNvPr id="115719" name="Text Box 7"/>
          <p:cNvSpPr txBox="1">
            <a:spLocks noChangeArrowheads="1"/>
          </p:cNvSpPr>
          <p:nvPr/>
        </p:nvSpPr>
        <p:spPr bwMode="auto">
          <a:xfrm>
            <a:off x="4437064" y="3387725"/>
            <a:ext cx="954087" cy="641350"/>
          </a:xfrm>
          <a:prstGeom prst="rect">
            <a:avLst/>
          </a:prstGeom>
          <a:noFill/>
          <a:ln w="9525">
            <a:noFill/>
            <a:miter lim="800000"/>
            <a:headEnd/>
            <a:tailEnd/>
          </a:ln>
        </p:spPr>
        <p:txBody>
          <a:bodyPr wrap="none">
            <a:noAutofit/>
          </a:bodyPr>
          <a:lstStyle/>
          <a:p>
            <a:pPr eaLnBrk="0" hangingPunct="0"/>
            <a:r>
              <a:rPr lang="de-DE">
                <a:solidFill>
                  <a:srgbClr val="000000"/>
                </a:solidFill>
                <a:latin typeface="+mj-lt"/>
                <a:cs typeface="Calibri" pitchFamily="34" charset="0"/>
              </a:rPr>
              <a:t>wait for</a:t>
            </a:r>
            <a:br>
              <a:rPr lang="de-DE">
                <a:solidFill>
                  <a:srgbClr val="000000"/>
                </a:solidFill>
                <a:latin typeface="+mj-lt"/>
                <a:cs typeface="Calibri" pitchFamily="34" charset="0"/>
              </a:rPr>
            </a:br>
            <a:r>
              <a:rPr lang="de-DE">
                <a:solidFill>
                  <a:srgbClr val="000000"/>
                </a:solidFill>
                <a:latin typeface="+mj-lt"/>
                <a:cs typeface="Calibri" pitchFamily="34" charset="0"/>
              </a:rPr>
              <a:t>frame</a:t>
            </a:r>
            <a:endParaRPr lang="en-US">
              <a:solidFill>
                <a:srgbClr val="000000"/>
              </a:solidFill>
              <a:latin typeface="+mj-lt"/>
              <a:cs typeface="Calibri" pitchFamily="34" charset="0"/>
            </a:endParaRPr>
          </a:p>
        </p:txBody>
      </p:sp>
      <p:sp>
        <p:nvSpPr>
          <p:cNvPr id="115720" name="Freeform 8"/>
          <p:cNvSpPr>
            <a:spLocks/>
          </p:cNvSpPr>
          <p:nvPr/>
        </p:nvSpPr>
        <p:spPr bwMode="auto">
          <a:xfrm>
            <a:off x="5265738" y="2946400"/>
            <a:ext cx="969962" cy="374650"/>
          </a:xfrm>
          <a:custGeom>
            <a:avLst/>
            <a:gdLst>
              <a:gd name="T0" fmla="*/ 0 w 1109"/>
              <a:gd name="T1" fmla="*/ 374650 h 216"/>
              <a:gd name="T2" fmla="*/ 150436 w 1109"/>
              <a:gd name="T3" fmla="*/ 164777 h 216"/>
              <a:gd name="T4" fmla="*/ 308744 w 1109"/>
              <a:gd name="T5" fmla="*/ 46831 h 216"/>
              <a:gd name="T6" fmla="*/ 496788 w 1109"/>
              <a:gd name="T7" fmla="*/ 1734 h 216"/>
              <a:gd name="T8" fmla="*/ 691830 w 1109"/>
              <a:gd name="T9" fmla="*/ 60707 h 216"/>
              <a:gd name="T10" fmla="*/ 834395 w 1109"/>
              <a:gd name="T11" fmla="*/ 180387 h 216"/>
              <a:gd name="T12" fmla="*/ 969962 w 1109"/>
              <a:gd name="T13" fmla="*/ 359040 h 216"/>
              <a:gd name="T14" fmla="*/ 0 60000 65536"/>
              <a:gd name="T15" fmla="*/ 0 60000 65536"/>
              <a:gd name="T16" fmla="*/ 0 60000 65536"/>
              <a:gd name="T17" fmla="*/ 0 60000 65536"/>
              <a:gd name="T18" fmla="*/ 0 60000 65536"/>
              <a:gd name="T19" fmla="*/ 0 60000 65536"/>
              <a:gd name="T20" fmla="*/ 0 60000 65536"/>
              <a:gd name="T21" fmla="*/ 0 w 1109"/>
              <a:gd name="T22" fmla="*/ 0 h 216"/>
              <a:gd name="T23" fmla="*/ 1109 w 1109"/>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9" h="216">
                <a:moveTo>
                  <a:pt x="0" y="216"/>
                </a:moveTo>
                <a:cubicBezTo>
                  <a:pt x="29" y="196"/>
                  <a:pt x="113" y="127"/>
                  <a:pt x="172" y="95"/>
                </a:cubicBezTo>
                <a:cubicBezTo>
                  <a:pt x="231" y="63"/>
                  <a:pt x="287" y="43"/>
                  <a:pt x="353" y="27"/>
                </a:cubicBezTo>
                <a:cubicBezTo>
                  <a:pt x="419" y="11"/>
                  <a:pt x="495" y="0"/>
                  <a:pt x="568" y="1"/>
                </a:cubicBezTo>
                <a:cubicBezTo>
                  <a:pt x="641" y="2"/>
                  <a:pt x="727" y="18"/>
                  <a:pt x="791" y="35"/>
                </a:cubicBezTo>
                <a:cubicBezTo>
                  <a:pt x="855" y="52"/>
                  <a:pt x="901" y="75"/>
                  <a:pt x="954" y="104"/>
                </a:cubicBezTo>
                <a:cubicBezTo>
                  <a:pt x="1007" y="133"/>
                  <a:pt x="1077" y="186"/>
                  <a:pt x="1109" y="207"/>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
        <p:nvSpPr>
          <p:cNvPr id="115721" name="Line 9"/>
          <p:cNvSpPr>
            <a:spLocks noChangeShapeType="1"/>
          </p:cNvSpPr>
          <p:nvPr/>
        </p:nvSpPr>
        <p:spPr bwMode="auto">
          <a:xfrm>
            <a:off x="4510088" y="2903538"/>
            <a:ext cx="158750" cy="347662"/>
          </a:xfrm>
          <a:prstGeom prst="line">
            <a:avLst/>
          </a:prstGeom>
          <a:noFill/>
          <a:ln w="28575">
            <a:solidFill>
              <a:srgbClr val="000000"/>
            </a:solidFill>
            <a:round/>
            <a:headEnd/>
            <a:tailEnd type="triangle" w="med" len="med"/>
          </a:ln>
        </p:spPr>
        <p:txBody>
          <a:bodyPr wrap="none">
            <a:noAutofit/>
          </a:bodyPr>
          <a:lstStyle/>
          <a:p>
            <a:endParaRPr lang="de-DE">
              <a:latin typeface="+mj-lt"/>
              <a:cs typeface="Calibri" pitchFamily="34" charset="0"/>
            </a:endParaRPr>
          </a:p>
        </p:txBody>
      </p:sp>
      <p:sp>
        <p:nvSpPr>
          <p:cNvPr id="115722" name="Oval 10"/>
          <p:cNvSpPr>
            <a:spLocks noChangeArrowheads="1"/>
          </p:cNvSpPr>
          <p:nvPr/>
        </p:nvSpPr>
        <p:spPr bwMode="auto">
          <a:xfrm>
            <a:off x="4413251" y="2800350"/>
            <a:ext cx="176213" cy="171450"/>
          </a:xfrm>
          <a:prstGeom prst="ellipse">
            <a:avLst/>
          </a:prstGeom>
          <a:solidFill>
            <a:srgbClr val="000000"/>
          </a:solidFill>
          <a:ln w="19050">
            <a:solidFill>
              <a:srgbClr val="000000"/>
            </a:solidFill>
            <a:round/>
            <a:headEnd/>
            <a:tailEnd/>
          </a:ln>
        </p:spPr>
        <p:txBody>
          <a:bodyPr wrap="none" anchor="ctr">
            <a:noAutofit/>
          </a:bodyPr>
          <a:lstStyle/>
          <a:p>
            <a:endParaRPr lang="de-DE">
              <a:latin typeface="+mj-lt"/>
              <a:cs typeface="Calibri" pitchFamily="34" charset="0"/>
            </a:endParaRPr>
          </a:p>
        </p:txBody>
      </p:sp>
      <p:grpSp>
        <p:nvGrpSpPr>
          <p:cNvPr id="115723" name="Group 11"/>
          <p:cNvGrpSpPr>
            <a:grpSpLocks/>
          </p:cNvGrpSpPr>
          <p:nvPr/>
        </p:nvGrpSpPr>
        <p:grpSpPr bwMode="auto">
          <a:xfrm>
            <a:off x="6037263" y="3125788"/>
            <a:ext cx="1193800" cy="1047750"/>
            <a:chOff x="4077" y="2379"/>
            <a:chExt cx="558" cy="594"/>
          </a:xfrm>
        </p:grpSpPr>
        <p:sp>
          <p:nvSpPr>
            <p:cNvPr id="115728" name="Oval 12"/>
            <p:cNvSpPr>
              <a:spLocks noChangeArrowheads="1"/>
            </p:cNvSpPr>
            <p:nvPr/>
          </p:nvSpPr>
          <p:spPr bwMode="auto">
            <a:xfrm>
              <a:off x="4125" y="2379"/>
              <a:ext cx="510" cy="552"/>
            </a:xfrm>
            <a:prstGeom prst="ellipse">
              <a:avLst/>
            </a:prstGeom>
            <a:solidFill>
              <a:srgbClr val="0000CC"/>
            </a:solidFill>
            <a:ln w="19050">
              <a:noFill/>
              <a:round/>
              <a:headEnd/>
              <a:tailEnd/>
            </a:ln>
          </p:spPr>
          <p:txBody>
            <a:bodyPr wrap="none" anchor="ctr">
              <a:noAutofit/>
            </a:bodyPr>
            <a:lstStyle/>
            <a:p>
              <a:endParaRPr lang="de-DE">
                <a:latin typeface="+mj-lt"/>
                <a:cs typeface="Calibri" pitchFamily="34" charset="0"/>
              </a:endParaRPr>
            </a:p>
          </p:txBody>
        </p:sp>
        <p:sp>
          <p:nvSpPr>
            <p:cNvPr id="115729" name="Oval 13"/>
            <p:cNvSpPr>
              <a:spLocks noChangeArrowheads="1"/>
            </p:cNvSpPr>
            <p:nvPr/>
          </p:nvSpPr>
          <p:spPr bwMode="auto">
            <a:xfrm>
              <a:off x="4077" y="2421"/>
              <a:ext cx="510" cy="552"/>
            </a:xfrm>
            <a:prstGeom prst="ellipse">
              <a:avLst/>
            </a:prstGeom>
            <a:solidFill>
              <a:srgbClr val="FFFFFF"/>
            </a:solidFill>
            <a:ln w="19050">
              <a:solidFill>
                <a:srgbClr val="000000"/>
              </a:solidFill>
              <a:round/>
              <a:headEnd/>
              <a:tailEnd/>
            </a:ln>
          </p:spPr>
          <p:txBody>
            <a:bodyPr wrap="none" anchor="ctr">
              <a:noAutofit/>
            </a:bodyPr>
            <a:lstStyle/>
            <a:p>
              <a:endParaRPr lang="de-DE">
                <a:latin typeface="+mj-lt"/>
                <a:cs typeface="Calibri" pitchFamily="34" charset="0"/>
              </a:endParaRPr>
            </a:p>
          </p:txBody>
        </p:sp>
      </p:grpSp>
      <p:sp>
        <p:nvSpPr>
          <p:cNvPr id="115724" name="Text Box 14"/>
          <p:cNvSpPr txBox="1">
            <a:spLocks noChangeArrowheads="1"/>
          </p:cNvSpPr>
          <p:nvPr/>
        </p:nvSpPr>
        <p:spPr bwMode="auto">
          <a:xfrm>
            <a:off x="6321425" y="3498851"/>
            <a:ext cx="674688" cy="366713"/>
          </a:xfrm>
          <a:prstGeom prst="rect">
            <a:avLst/>
          </a:prstGeom>
          <a:noFill/>
          <a:ln w="9525">
            <a:noFill/>
            <a:miter lim="800000"/>
            <a:headEnd/>
            <a:tailEnd/>
          </a:ln>
        </p:spPr>
        <p:txBody>
          <a:bodyPr wrap="none">
            <a:noAutofit/>
          </a:bodyPr>
          <a:lstStyle/>
          <a:p>
            <a:pPr eaLnBrk="0" hangingPunct="0"/>
            <a:r>
              <a:rPr lang="de-DE">
                <a:solidFill>
                  <a:srgbClr val="000000"/>
                </a:solidFill>
                <a:latin typeface="+mj-lt"/>
                <a:cs typeface="Calibri" pitchFamily="34" charset="0"/>
              </a:rPr>
              <a:t>wait </a:t>
            </a:r>
            <a:endParaRPr lang="en-US">
              <a:solidFill>
                <a:srgbClr val="000000"/>
              </a:solidFill>
              <a:latin typeface="+mj-lt"/>
              <a:cs typeface="Calibri" pitchFamily="34" charset="0"/>
            </a:endParaRPr>
          </a:p>
        </p:txBody>
      </p:sp>
      <p:sp>
        <p:nvSpPr>
          <p:cNvPr id="115725" name="Text Box 15"/>
          <p:cNvSpPr txBox="1">
            <a:spLocks noChangeArrowheads="1"/>
          </p:cNvSpPr>
          <p:nvPr/>
        </p:nvSpPr>
        <p:spPr bwMode="auto">
          <a:xfrm>
            <a:off x="5083176" y="4414838"/>
            <a:ext cx="1243013" cy="641350"/>
          </a:xfrm>
          <a:prstGeom prst="rect">
            <a:avLst/>
          </a:prstGeom>
          <a:noFill/>
          <a:ln w="19050">
            <a:noFill/>
            <a:miter lim="800000"/>
            <a:headEnd/>
            <a:tailEnd/>
          </a:ln>
        </p:spPr>
        <p:txBody>
          <a:bodyPr wrap="none">
            <a:noAutofit/>
          </a:bodyPr>
          <a:lstStyle/>
          <a:p>
            <a:pPr algn="l"/>
            <a:r>
              <a:rPr lang="de-DE">
                <a:solidFill>
                  <a:srgbClr val="FF0000"/>
                </a:solidFill>
                <a:latin typeface="+mj-lt"/>
                <a:cs typeface="Calibri" pitchFamily="34" charset="0"/>
              </a:rPr>
              <a:t>SIFS</a:t>
            </a:r>
            <a:r>
              <a:rPr lang="en-US">
                <a:solidFill>
                  <a:srgbClr val="000000"/>
                </a:solidFill>
                <a:latin typeface="+mj-lt"/>
                <a:cs typeface="Calibri" pitchFamily="34" charset="0"/>
              </a:rPr>
              <a:t>/</a:t>
            </a:r>
          </a:p>
          <a:p>
            <a:pPr algn="l"/>
            <a:r>
              <a:rPr lang="de-DE">
                <a:solidFill>
                  <a:srgbClr val="0000CC"/>
                </a:solidFill>
                <a:latin typeface="+mj-lt"/>
                <a:cs typeface="Calibri" pitchFamily="34" charset="0"/>
                <a:sym typeface="Symbol" pitchFamily="18" charset="2"/>
              </a:rPr>
              <a:t>send(ACK)</a:t>
            </a:r>
            <a:endParaRPr lang="en-US">
              <a:solidFill>
                <a:srgbClr val="0000CC"/>
              </a:solidFill>
              <a:latin typeface="+mj-lt"/>
              <a:cs typeface="Calibri" pitchFamily="34" charset="0"/>
            </a:endParaRPr>
          </a:p>
        </p:txBody>
      </p:sp>
      <p:sp>
        <p:nvSpPr>
          <p:cNvPr id="115726" name="Text Box 16"/>
          <p:cNvSpPr txBox="1">
            <a:spLocks noChangeArrowheads="1"/>
          </p:cNvSpPr>
          <p:nvPr/>
        </p:nvSpPr>
        <p:spPr bwMode="auto">
          <a:xfrm>
            <a:off x="5086351" y="2205038"/>
            <a:ext cx="1700213" cy="641350"/>
          </a:xfrm>
          <a:prstGeom prst="rect">
            <a:avLst/>
          </a:prstGeom>
          <a:noFill/>
          <a:ln w="19050">
            <a:noFill/>
            <a:miter lim="800000"/>
            <a:headEnd/>
            <a:tailEnd/>
          </a:ln>
        </p:spPr>
        <p:txBody>
          <a:bodyPr>
            <a:noAutofit/>
          </a:bodyPr>
          <a:lstStyle/>
          <a:p>
            <a:pPr algn="l"/>
            <a:r>
              <a:rPr lang="de-DE">
                <a:solidFill>
                  <a:srgbClr val="FF0000"/>
                </a:solidFill>
                <a:latin typeface="+mj-lt"/>
                <a:cs typeface="Calibri" pitchFamily="34" charset="0"/>
              </a:rPr>
              <a:t>rcv(frame)</a:t>
            </a:r>
            <a:r>
              <a:rPr lang="de-DE">
                <a:solidFill>
                  <a:srgbClr val="000000"/>
                </a:solidFill>
                <a:latin typeface="+mj-lt"/>
                <a:cs typeface="Calibri" pitchFamily="34" charset="0"/>
                <a:sym typeface="Symbol" pitchFamily="18" charset="2"/>
              </a:rPr>
              <a:t>/</a:t>
            </a:r>
            <a:br>
              <a:rPr lang="de-DE">
                <a:solidFill>
                  <a:srgbClr val="000000"/>
                </a:solidFill>
                <a:latin typeface="+mj-lt"/>
                <a:cs typeface="Calibri" pitchFamily="34" charset="0"/>
                <a:sym typeface="Symbol" pitchFamily="18" charset="2"/>
              </a:rPr>
            </a:br>
            <a:r>
              <a:rPr lang="de-DE">
                <a:solidFill>
                  <a:srgbClr val="0000CC"/>
                </a:solidFill>
                <a:latin typeface="+mj-lt"/>
                <a:cs typeface="Calibri" pitchFamily="34" charset="0"/>
                <a:sym typeface="Symbol" pitchFamily="18" charset="2"/>
              </a:rPr>
              <a:t>toabove(data)</a:t>
            </a:r>
            <a:endParaRPr lang="en-US">
              <a:solidFill>
                <a:srgbClr val="0000CC"/>
              </a:solidFill>
              <a:latin typeface="+mj-lt"/>
              <a:cs typeface="Calibri" pitchFamily="34" charset="0"/>
              <a:sym typeface="Symbol" pitchFamily="18" charset="2"/>
            </a:endParaRPr>
          </a:p>
        </p:txBody>
      </p:sp>
      <p:sp>
        <p:nvSpPr>
          <p:cNvPr id="115727" name="Freeform 17"/>
          <p:cNvSpPr>
            <a:spLocks/>
          </p:cNvSpPr>
          <p:nvPr/>
        </p:nvSpPr>
        <p:spPr bwMode="auto">
          <a:xfrm>
            <a:off x="5280026" y="4019551"/>
            <a:ext cx="904875" cy="328613"/>
          </a:xfrm>
          <a:custGeom>
            <a:avLst/>
            <a:gdLst>
              <a:gd name="T0" fmla="*/ 904875 w 1023"/>
              <a:gd name="T1" fmla="*/ 0 h 181"/>
              <a:gd name="T2" fmla="*/ 813768 w 1023"/>
              <a:gd name="T3" fmla="*/ 156137 h 181"/>
              <a:gd name="T4" fmla="*/ 676666 w 1023"/>
              <a:gd name="T5" fmla="*/ 281409 h 181"/>
              <a:gd name="T6" fmla="*/ 471455 w 1023"/>
              <a:gd name="T7" fmla="*/ 326797 h 181"/>
              <a:gd name="T8" fmla="*/ 266244 w 1023"/>
              <a:gd name="T9" fmla="*/ 295933 h 181"/>
              <a:gd name="T10" fmla="*/ 129142 w 1023"/>
              <a:gd name="T11" fmla="*/ 170661 h 181"/>
              <a:gd name="T12" fmla="*/ 0 w 1023"/>
              <a:gd name="T13" fmla="*/ 0 h 181"/>
              <a:gd name="T14" fmla="*/ 0 60000 65536"/>
              <a:gd name="T15" fmla="*/ 0 60000 65536"/>
              <a:gd name="T16" fmla="*/ 0 60000 65536"/>
              <a:gd name="T17" fmla="*/ 0 60000 65536"/>
              <a:gd name="T18" fmla="*/ 0 60000 65536"/>
              <a:gd name="T19" fmla="*/ 0 60000 65536"/>
              <a:gd name="T20" fmla="*/ 0 60000 65536"/>
              <a:gd name="T21" fmla="*/ 0 w 1023"/>
              <a:gd name="T22" fmla="*/ 0 h 181"/>
              <a:gd name="T23" fmla="*/ 1023 w 1023"/>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3" h="181">
                <a:moveTo>
                  <a:pt x="1023" y="0"/>
                </a:moveTo>
                <a:cubicBezTo>
                  <a:pt x="1006" y="14"/>
                  <a:pt x="963" y="60"/>
                  <a:pt x="920" y="86"/>
                </a:cubicBezTo>
                <a:cubicBezTo>
                  <a:pt x="877" y="112"/>
                  <a:pt x="829" y="139"/>
                  <a:pt x="765" y="155"/>
                </a:cubicBezTo>
                <a:cubicBezTo>
                  <a:pt x="701" y="171"/>
                  <a:pt x="610" y="179"/>
                  <a:pt x="533" y="180"/>
                </a:cubicBezTo>
                <a:cubicBezTo>
                  <a:pt x="456" y="181"/>
                  <a:pt x="365" y="177"/>
                  <a:pt x="301" y="163"/>
                </a:cubicBezTo>
                <a:cubicBezTo>
                  <a:pt x="237" y="149"/>
                  <a:pt x="196" y="121"/>
                  <a:pt x="146" y="94"/>
                </a:cubicBezTo>
                <a:cubicBezTo>
                  <a:pt x="96" y="67"/>
                  <a:pt x="24" y="16"/>
                  <a:pt x="0" y="0"/>
                </a:cubicBezTo>
              </a:path>
            </a:pathLst>
          </a:custGeom>
          <a:noFill/>
          <a:ln w="28575" cap="flat" cmpd="sng">
            <a:solidFill>
              <a:srgbClr val="000000"/>
            </a:solidFill>
            <a:prstDash val="solid"/>
            <a:round/>
            <a:headEnd type="none" w="med" len="med"/>
            <a:tailEnd type="triangle" w="med" len="med"/>
          </a:ln>
        </p:spPr>
        <p:txBody>
          <a:bodyPr wrap="none">
            <a:noAutofit/>
          </a:bodyPr>
          <a:lstStyle/>
          <a:p>
            <a:endParaRPr lang="de-DE">
              <a:latin typeface="+mj-lt"/>
              <a:cs typeface="Calibri" pitchFamily="34" charset="0"/>
            </a:endParaRPr>
          </a:p>
        </p:txBody>
      </p:sp>
    </p:spTree>
    <p:extLst>
      <p:ext uri="{BB962C8B-B14F-4D97-AF65-F5344CB8AC3E}">
        <p14:creationId xmlns:p14="http://schemas.microsoft.com/office/powerpoint/2010/main" val="4265879170"/>
      </p:ext>
    </p:extLst>
  </p:cSld>
  <p:clrMapOvr>
    <a:masterClrMapping/>
  </p:clrMapOvr>
  <p:transition spd="med"/>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Fußzeilenplatzhalter 3"/>
          <p:cNvSpPr>
            <a:spLocks noGrp="1"/>
          </p:cNvSpPr>
          <p:nvPr>
            <p:ph type="ftr" sz="quarter" idx="10"/>
          </p:nvPr>
        </p:nvSpPr>
        <p:spPr>
          <a:noFill/>
        </p:spPr>
        <p:txBody>
          <a:bodyPr>
            <a:noAutofit/>
          </a:bodyPr>
          <a:lstStyle/>
          <a:p>
            <a:endParaRPr lang="de-DE" dirty="0"/>
          </a:p>
        </p:txBody>
      </p:sp>
      <p:sp>
        <p:nvSpPr>
          <p:cNvPr id="116739" name="Foliennummernplatzhalter 4"/>
          <p:cNvSpPr>
            <a:spLocks noGrp="1"/>
          </p:cNvSpPr>
          <p:nvPr>
            <p:ph type="sldNum" sz="quarter" idx="11"/>
          </p:nvPr>
        </p:nvSpPr>
        <p:spPr>
          <a:noFill/>
        </p:spPr>
        <p:txBody>
          <a:bodyPr>
            <a:noAutofit/>
          </a:bodyPr>
          <a:lstStyle/>
          <a:p>
            <a:fld id="{5402AC45-8FA8-4D59-AD52-35C828292687}" type="slidenum">
              <a:rPr lang="de-DE" smtClean="0"/>
              <a:pPr/>
              <a:t>87</a:t>
            </a:fld>
            <a:endParaRPr lang="de-DE"/>
          </a:p>
        </p:txBody>
      </p:sp>
      <p:sp>
        <p:nvSpPr>
          <p:cNvPr id="116740" name="Rectangle 2"/>
          <p:cNvSpPr>
            <a:spLocks noGrp="1" noChangeArrowheads="1"/>
          </p:cNvSpPr>
          <p:nvPr>
            <p:ph type="title"/>
          </p:nvPr>
        </p:nvSpPr>
        <p:spPr/>
        <p:txBody>
          <a:bodyPr>
            <a:noAutofit/>
          </a:bodyPr>
          <a:lstStyle/>
          <a:p>
            <a:r>
              <a:rPr lang="de-DE" dirty="0"/>
              <a:t>Wireless LANs: MAC</a:t>
            </a:r>
          </a:p>
        </p:txBody>
      </p:sp>
      <p:sp>
        <p:nvSpPr>
          <p:cNvPr id="116741" name="Rectangle 3"/>
          <p:cNvSpPr>
            <a:spLocks noGrp="1" noChangeArrowheads="1"/>
          </p:cNvSpPr>
          <p:nvPr>
            <p:ph type="body" idx="1"/>
          </p:nvPr>
        </p:nvSpPr>
        <p:spPr>
          <a:xfrm>
            <a:off x="569844" y="1331404"/>
            <a:ext cx="10515600" cy="4351338"/>
          </a:xfrm>
        </p:spPr>
        <p:txBody>
          <a:bodyPr>
            <a:noAutofit/>
          </a:bodyPr>
          <a:lstStyle/>
          <a:p>
            <a:r>
              <a:rPr lang="de-DE" dirty="0"/>
              <a:t>Example 1</a:t>
            </a:r>
          </a:p>
          <a:p>
            <a:r>
              <a:rPr lang="en-US" dirty="0"/>
              <a:t>two stations want to send at the same time, collision is avoided by DIFS:</a:t>
            </a:r>
            <a:endParaRPr lang="de-DE" dirty="0"/>
          </a:p>
        </p:txBody>
      </p:sp>
      <p:sp>
        <p:nvSpPr>
          <p:cNvPr id="116742" name="Freeform 4"/>
          <p:cNvSpPr>
            <a:spLocks/>
          </p:cNvSpPr>
          <p:nvPr/>
        </p:nvSpPr>
        <p:spPr bwMode="auto">
          <a:xfrm>
            <a:off x="4110039" y="5272088"/>
            <a:ext cx="3208337" cy="385762"/>
          </a:xfrm>
          <a:custGeom>
            <a:avLst/>
            <a:gdLst>
              <a:gd name="T0" fmla="*/ 0 w 2021"/>
              <a:gd name="T1" fmla="*/ 76200 h 243"/>
              <a:gd name="T2" fmla="*/ 3197225 w 2021"/>
              <a:gd name="T3" fmla="*/ 0 h 243"/>
              <a:gd name="T4" fmla="*/ 3208337 w 2021"/>
              <a:gd name="T5" fmla="*/ 303212 h 243"/>
              <a:gd name="T6" fmla="*/ 3175 w 2021"/>
              <a:gd name="T7" fmla="*/ 385762 h 243"/>
              <a:gd name="T8" fmla="*/ 0 w 2021"/>
              <a:gd name="T9" fmla="*/ 76200 h 243"/>
              <a:gd name="T10" fmla="*/ 0 60000 65536"/>
              <a:gd name="T11" fmla="*/ 0 60000 65536"/>
              <a:gd name="T12" fmla="*/ 0 60000 65536"/>
              <a:gd name="T13" fmla="*/ 0 60000 65536"/>
              <a:gd name="T14" fmla="*/ 0 60000 65536"/>
              <a:gd name="T15" fmla="*/ 0 w 2021"/>
              <a:gd name="T16" fmla="*/ 0 h 243"/>
              <a:gd name="T17" fmla="*/ 2021 w 2021"/>
              <a:gd name="T18" fmla="*/ 243 h 243"/>
            </a:gdLst>
            <a:ahLst/>
            <a:cxnLst>
              <a:cxn ang="T10">
                <a:pos x="T0" y="T1"/>
              </a:cxn>
              <a:cxn ang="T11">
                <a:pos x="T2" y="T3"/>
              </a:cxn>
              <a:cxn ang="T12">
                <a:pos x="T4" y="T5"/>
              </a:cxn>
              <a:cxn ang="T13">
                <a:pos x="T6" y="T7"/>
              </a:cxn>
              <a:cxn ang="T14">
                <a:pos x="T8" y="T9"/>
              </a:cxn>
            </a:cxnLst>
            <a:rect l="T15" t="T16" r="T17" b="T18"/>
            <a:pathLst>
              <a:path w="2021" h="243">
                <a:moveTo>
                  <a:pt x="0" y="48"/>
                </a:moveTo>
                <a:lnTo>
                  <a:pt x="2014" y="0"/>
                </a:lnTo>
                <a:lnTo>
                  <a:pt x="2021" y="191"/>
                </a:lnTo>
                <a:lnTo>
                  <a:pt x="2" y="243"/>
                </a:lnTo>
                <a:lnTo>
                  <a:pt x="0" y="48"/>
                </a:lnTo>
                <a:close/>
              </a:path>
            </a:pathLst>
          </a:custGeom>
          <a:solidFill>
            <a:srgbClr val="00CC99"/>
          </a:solidFill>
          <a:ln w="12700" cap="flat" cmpd="sng">
            <a:solidFill>
              <a:srgbClr val="000000"/>
            </a:solidFill>
            <a:prstDash val="solid"/>
            <a:round/>
            <a:headEnd type="none" w="sm" len="sm"/>
            <a:tailEnd type="none" w="sm" len="sm"/>
          </a:ln>
        </p:spPr>
        <p:txBody>
          <a:bodyPr wrap="none" anchor="ctr">
            <a:noAutofit/>
          </a:bodyPr>
          <a:lstStyle/>
          <a:p>
            <a:endParaRPr lang="de-DE">
              <a:latin typeface="+mj-lt"/>
              <a:cs typeface="Calibri" pitchFamily="34" charset="0"/>
            </a:endParaRPr>
          </a:p>
        </p:txBody>
      </p:sp>
      <p:sp>
        <p:nvSpPr>
          <p:cNvPr id="116743" name="Freeform 5"/>
          <p:cNvSpPr>
            <a:spLocks/>
          </p:cNvSpPr>
          <p:nvPr/>
        </p:nvSpPr>
        <p:spPr bwMode="auto">
          <a:xfrm>
            <a:off x="4100513" y="2990850"/>
            <a:ext cx="3217862" cy="565150"/>
          </a:xfrm>
          <a:custGeom>
            <a:avLst/>
            <a:gdLst>
              <a:gd name="T0" fmla="*/ 14288 w 2027"/>
              <a:gd name="T1" fmla="*/ 0 h 356"/>
              <a:gd name="T2" fmla="*/ 3217862 w 2027"/>
              <a:gd name="T3" fmla="*/ 77787 h 356"/>
              <a:gd name="T4" fmla="*/ 3206750 w 2027"/>
              <a:gd name="T5" fmla="*/ 565150 h 356"/>
              <a:gd name="T6" fmla="*/ 0 w 2027"/>
              <a:gd name="T7" fmla="*/ 482600 h 356"/>
              <a:gd name="T8" fmla="*/ 14288 w 2027"/>
              <a:gd name="T9" fmla="*/ 0 h 356"/>
              <a:gd name="T10" fmla="*/ 0 60000 65536"/>
              <a:gd name="T11" fmla="*/ 0 60000 65536"/>
              <a:gd name="T12" fmla="*/ 0 60000 65536"/>
              <a:gd name="T13" fmla="*/ 0 60000 65536"/>
              <a:gd name="T14" fmla="*/ 0 60000 65536"/>
              <a:gd name="T15" fmla="*/ 0 w 2027"/>
              <a:gd name="T16" fmla="*/ 0 h 356"/>
              <a:gd name="T17" fmla="*/ 2027 w 2027"/>
              <a:gd name="T18" fmla="*/ 356 h 356"/>
            </a:gdLst>
            <a:ahLst/>
            <a:cxnLst>
              <a:cxn ang="T10">
                <a:pos x="T0" y="T1"/>
              </a:cxn>
              <a:cxn ang="T11">
                <a:pos x="T2" y="T3"/>
              </a:cxn>
              <a:cxn ang="T12">
                <a:pos x="T4" y="T5"/>
              </a:cxn>
              <a:cxn ang="T13">
                <a:pos x="T6" y="T7"/>
              </a:cxn>
              <a:cxn ang="T14">
                <a:pos x="T8" y="T9"/>
              </a:cxn>
            </a:cxnLst>
            <a:rect l="T15" t="T16" r="T17" b="T18"/>
            <a:pathLst>
              <a:path w="2027" h="356">
                <a:moveTo>
                  <a:pt x="9" y="0"/>
                </a:moveTo>
                <a:lnTo>
                  <a:pt x="2027" y="49"/>
                </a:lnTo>
                <a:lnTo>
                  <a:pt x="2020" y="356"/>
                </a:lnTo>
                <a:lnTo>
                  <a:pt x="0" y="304"/>
                </a:lnTo>
                <a:lnTo>
                  <a:pt x="9" y="0"/>
                </a:lnTo>
                <a:close/>
              </a:path>
            </a:pathLst>
          </a:custGeom>
          <a:solidFill>
            <a:srgbClr val="33CC33"/>
          </a:solidFill>
          <a:ln w="12700" cap="flat" cmpd="sng">
            <a:solidFill>
              <a:srgbClr val="000000"/>
            </a:solidFill>
            <a:prstDash val="solid"/>
            <a:round/>
            <a:headEnd type="none" w="sm" len="sm"/>
            <a:tailEnd type="none" w="sm" len="sm"/>
          </a:ln>
        </p:spPr>
        <p:txBody>
          <a:bodyPr wrap="none" anchor="ctr">
            <a:noAutofit/>
          </a:bodyPr>
          <a:lstStyle/>
          <a:p>
            <a:endParaRPr lang="de-DE">
              <a:latin typeface="+mj-lt"/>
              <a:cs typeface="Calibri" pitchFamily="34" charset="0"/>
            </a:endParaRPr>
          </a:p>
        </p:txBody>
      </p:sp>
      <p:sp>
        <p:nvSpPr>
          <p:cNvPr id="116744" name="Text Box 6"/>
          <p:cNvSpPr txBox="1">
            <a:spLocks noChangeArrowheads="1"/>
          </p:cNvSpPr>
          <p:nvPr/>
        </p:nvSpPr>
        <p:spPr bwMode="auto">
          <a:xfrm rot="79744">
            <a:off x="4572000" y="3113088"/>
            <a:ext cx="2355850" cy="366712"/>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header + data + CRC</a:t>
            </a:r>
          </a:p>
        </p:txBody>
      </p:sp>
      <p:sp>
        <p:nvSpPr>
          <p:cNvPr id="116745" name="Freeform 7"/>
          <p:cNvSpPr>
            <a:spLocks/>
          </p:cNvSpPr>
          <p:nvPr/>
        </p:nvSpPr>
        <p:spPr bwMode="auto">
          <a:xfrm>
            <a:off x="4100513" y="3749676"/>
            <a:ext cx="3206750" cy="269875"/>
          </a:xfrm>
          <a:custGeom>
            <a:avLst/>
            <a:gdLst>
              <a:gd name="T0" fmla="*/ 12700 w 2020"/>
              <a:gd name="T1" fmla="*/ 55563 h 170"/>
              <a:gd name="T2" fmla="*/ 3206750 w 2020"/>
              <a:gd name="T3" fmla="*/ 0 h 170"/>
              <a:gd name="T4" fmla="*/ 3206750 w 2020"/>
              <a:gd name="T5" fmla="*/ 198437 h 170"/>
              <a:gd name="T6" fmla="*/ 0 w 2020"/>
              <a:gd name="T7" fmla="*/ 269875 h 170"/>
              <a:gd name="T8" fmla="*/ 12700 w 2020"/>
              <a:gd name="T9" fmla="*/ 55563 h 170"/>
              <a:gd name="T10" fmla="*/ 0 60000 65536"/>
              <a:gd name="T11" fmla="*/ 0 60000 65536"/>
              <a:gd name="T12" fmla="*/ 0 60000 65536"/>
              <a:gd name="T13" fmla="*/ 0 60000 65536"/>
              <a:gd name="T14" fmla="*/ 0 60000 65536"/>
              <a:gd name="T15" fmla="*/ 0 w 2020"/>
              <a:gd name="T16" fmla="*/ 0 h 170"/>
              <a:gd name="T17" fmla="*/ 2020 w 2020"/>
              <a:gd name="T18" fmla="*/ 170 h 170"/>
            </a:gdLst>
            <a:ahLst/>
            <a:cxnLst>
              <a:cxn ang="T10">
                <a:pos x="T0" y="T1"/>
              </a:cxn>
              <a:cxn ang="T11">
                <a:pos x="T2" y="T3"/>
              </a:cxn>
              <a:cxn ang="T12">
                <a:pos x="T4" y="T5"/>
              </a:cxn>
              <a:cxn ang="T13">
                <a:pos x="T6" y="T7"/>
              </a:cxn>
              <a:cxn ang="T14">
                <a:pos x="T8" y="T9"/>
              </a:cxn>
            </a:cxnLst>
            <a:rect l="T15" t="T16" r="T17" b="T18"/>
            <a:pathLst>
              <a:path w="2020" h="170">
                <a:moveTo>
                  <a:pt x="8" y="35"/>
                </a:moveTo>
                <a:lnTo>
                  <a:pt x="2020" y="0"/>
                </a:lnTo>
                <a:lnTo>
                  <a:pt x="2020" y="125"/>
                </a:lnTo>
                <a:lnTo>
                  <a:pt x="0" y="170"/>
                </a:lnTo>
                <a:lnTo>
                  <a:pt x="8" y="35"/>
                </a:lnTo>
                <a:close/>
              </a:path>
            </a:pathLst>
          </a:custGeom>
          <a:solidFill>
            <a:srgbClr val="FFFF00"/>
          </a:solidFill>
          <a:ln w="12700" cap="flat" cmpd="sng">
            <a:solidFill>
              <a:srgbClr val="000000"/>
            </a:solidFill>
            <a:prstDash val="solid"/>
            <a:round/>
            <a:headEnd type="none" w="sm" len="sm"/>
            <a:tailEnd type="none" w="sm" len="sm"/>
          </a:ln>
        </p:spPr>
        <p:txBody>
          <a:bodyPr wrap="none" anchor="ctr">
            <a:noAutofit/>
          </a:bodyPr>
          <a:lstStyle/>
          <a:p>
            <a:endParaRPr lang="de-DE">
              <a:latin typeface="+mj-lt"/>
              <a:cs typeface="Calibri" pitchFamily="34" charset="0"/>
            </a:endParaRPr>
          </a:p>
        </p:txBody>
      </p:sp>
      <p:sp>
        <p:nvSpPr>
          <p:cNvPr id="116746" name="Text Box 8"/>
          <p:cNvSpPr txBox="1">
            <a:spLocks noChangeArrowheads="1"/>
          </p:cNvSpPr>
          <p:nvPr/>
        </p:nvSpPr>
        <p:spPr bwMode="auto">
          <a:xfrm rot="-116436">
            <a:off x="5351463" y="3690938"/>
            <a:ext cx="654050" cy="366712"/>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ACK</a:t>
            </a:r>
          </a:p>
        </p:txBody>
      </p:sp>
      <p:sp>
        <p:nvSpPr>
          <p:cNvPr id="116747" name="Line 9"/>
          <p:cNvSpPr>
            <a:spLocks noChangeShapeType="1"/>
          </p:cNvSpPr>
          <p:nvPr/>
        </p:nvSpPr>
        <p:spPr bwMode="auto">
          <a:xfrm>
            <a:off x="4114800" y="2528888"/>
            <a:ext cx="0" cy="3276600"/>
          </a:xfrm>
          <a:prstGeom prst="line">
            <a:avLst/>
          </a:prstGeom>
          <a:noFill/>
          <a:ln w="28575">
            <a:solidFill>
              <a:srgbClr val="000000"/>
            </a:solidFill>
            <a:round/>
            <a:headEnd type="none" w="sm" len="sm"/>
            <a:tailEnd type="triangle" w="sm" len="sm"/>
          </a:ln>
        </p:spPr>
        <p:txBody>
          <a:bodyPr>
            <a:noAutofit/>
          </a:bodyPr>
          <a:lstStyle/>
          <a:p>
            <a:endParaRPr lang="de-DE">
              <a:latin typeface="+mj-lt"/>
              <a:cs typeface="Calibri" pitchFamily="34" charset="0"/>
            </a:endParaRPr>
          </a:p>
        </p:txBody>
      </p:sp>
      <p:sp>
        <p:nvSpPr>
          <p:cNvPr id="116748" name="Line 10"/>
          <p:cNvSpPr>
            <a:spLocks noChangeShapeType="1"/>
          </p:cNvSpPr>
          <p:nvPr/>
        </p:nvSpPr>
        <p:spPr bwMode="auto">
          <a:xfrm>
            <a:off x="7315200" y="2528888"/>
            <a:ext cx="0" cy="3276600"/>
          </a:xfrm>
          <a:prstGeom prst="line">
            <a:avLst/>
          </a:prstGeom>
          <a:noFill/>
          <a:ln w="28575">
            <a:solidFill>
              <a:srgbClr val="000000"/>
            </a:solidFill>
            <a:round/>
            <a:headEnd type="none" w="sm" len="sm"/>
            <a:tailEnd type="triangle" w="sm" len="sm"/>
          </a:ln>
        </p:spPr>
        <p:txBody>
          <a:bodyPr>
            <a:noAutofit/>
          </a:bodyPr>
          <a:lstStyle/>
          <a:p>
            <a:endParaRPr lang="de-DE">
              <a:latin typeface="+mj-lt"/>
              <a:cs typeface="Calibri" pitchFamily="34" charset="0"/>
            </a:endParaRPr>
          </a:p>
        </p:txBody>
      </p:sp>
      <p:sp>
        <p:nvSpPr>
          <p:cNvPr id="116749" name="Line 11"/>
          <p:cNvSpPr>
            <a:spLocks noChangeShapeType="1"/>
          </p:cNvSpPr>
          <p:nvPr/>
        </p:nvSpPr>
        <p:spPr bwMode="auto">
          <a:xfrm>
            <a:off x="3733800" y="2990850"/>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16750" name="Line 12"/>
          <p:cNvSpPr>
            <a:spLocks noChangeShapeType="1"/>
          </p:cNvSpPr>
          <p:nvPr/>
        </p:nvSpPr>
        <p:spPr bwMode="auto">
          <a:xfrm>
            <a:off x="3733800" y="2605088"/>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16751" name="Text Box 13"/>
          <p:cNvSpPr txBox="1">
            <a:spLocks noChangeArrowheads="1"/>
          </p:cNvSpPr>
          <p:nvPr/>
        </p:nvSpPr>
        <p:spPr bwMode="auto">
          <a:xfrm>
            <a:off x="3482976" y="2647950"/>
            <a:ext cx="646113"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DIFS</a:t>
            </a:r>
          </a:p>
        </p:txBody>
      </p:sp>
      <p:sp>
        <p:nvSpPr>
          <p:cNvPr id="116752" name="Line 14"/>
          <p:cNvSpPr>
            <a:spLocks noChangeShapeType="1"/>
          </p:cNvSpPr>
          <p:nvPr/>
        </p:nvSpPr>
        <p:spPr bwMode="auto">
          <a:xfrm>
            <a:off x="7326313" y="3560763"/>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16753" name="Line 15"/>
          <p:cNvSpPr>
            <a:spLocks noChangeShapeType="1"/>
          </p:cNvSpPr>
          <p:nvPr/>
        </p:nvSpPr>
        <p:spPr bwMode="auto">
          <a:xfrm>
            <a:off x="7326313" y="3735388"/>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16754" name="Text Box 16"/>
          <p:cNvSpPr txBox="1">
            <a:spLocks noChangeArrowheads="1"/>
          </p:cNvSpPr>
          <p:nvPr/>
        </p:nvSpPr>
        <p:spPr bwMode="auto">
          <a:xfrm>
            <a:off x="7270750" y="3490913"/>
            <a:ext cx="635000"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SIFS</a:t>
            </a:r>
          </a:p>
        </p:txBody>
      </p:sp>
      <p:sp>
        <p:nvSpPr>
          <p:cNvPr id="116755" name="Line 17"/>
          <p:cNvSpPr>
            <a:spLocks noChangeShapeType="1"/>
          </p:cNvSpPr>
          <p:nvPr/>
        </p:nvSpPr>
        <p:spPr bwMode="auto">
          <a:xfrm>
            <a:off x="3352800" y="2608263"/>
            <a:ext cx="762000" cy="0"/>
          </a:xfrm>
          <a:prstGeom prst="line">
            <a:avLst/>
          </a:prstGeom>
          <a:noFill/>
          <a:ln w="38100">
            <a:solidFill>
              <a:srgbClr val="000000"/>
            </a:solidFill>
            <a:round/>
            <a:headEnd/>
            <a:tailEnd type="triangle" w="med" len="med"/>
          </a:ln>
        </p:spPr>
        <p:txBody>
          <a:bodyPr wrap="none">
            <a:noAutofit/>
          </a:bodyPr>
          <a:lstStyle/>
          <a:p>
            <a:endParaRPr lang="de-DE">
              <a:latin typeface="+mj-lt"/>
              <a:cs typeface="Calibri" pitchFamily="34" charset="0"/>
            </a:endParaRPr>
          </a:p>
        </p:txBody>
      </p:sp>
      <p:sp>
        <p:nvSpPr>
          <p:cNvPr id="116756" name="Text Box 18"/>
          <p:cNvSpPr txBox="1">
            <a:spLocks noChangeArrowheads="1"/>
          </p:cNvSpPr>
          <p:nvPr/>
        </p:nvSpPr>
        <p:spPr bwMode="auto">
          <a:xfrm>
            <a:off x="2517775" y="2397126"/>
            <a:ext cx="628650" cy="366713"/>
          </a:xfrm>
          <a:prstGeom prst="rect">
            <a:avLst/>
          </a:prstGeom>
          <a:noFill/>
          <a:ln w="9525">
            <a:noFill/>
            <a:miter lim="800000"/>
            <a:headEnd/>
            <a:tailEnd/>
          </a:ln>
        </p:spPr>
        <p:txBody>
          <a:bodyPr wrap="none">
            <a:noAutofit/>
          </a:bodyPr>
          <a:lstStyle/>
          <a:p>
            <a:pPr algn="l"/>
            <a:r>
              <a:rPr lang="de-DE">
                <a:solidFill>
                  <a:srgbClr val="000000"/>
                </a:solidFill>
                <a:latin typeface="+mj-lt"/>
                <a:cs typeface="Calibri" pitchFamily="34" charset="0"/>
              </a:rPr>
              <a:t>data</a:t>
            </a:r>
          </a:p>
        </p:txBody>
      </p:sp>
      <p:sp>
        <p:nvSpPr>
          <p:cNvPr id="116757" name="Line 19"/>
          <p:cNvSpPr>
            <a:spLocks noChangeShapeType="1"/>
          </p:cNvSpPr>
          <p:nvPr/>
        </p:nvSpPr>
        <p:spPr bwMode="auto">
          <a:xfrm flipH="1">
            <a:off x="7326313" y="2905125"/>
            <a:ext cx="893762" cy="0"/>
          </a:xfrm>
          <a:prstGeom prst="line">
            <a:avLst/>
          </a:prstGeom>
          <a:noFill/>
          <a:ln w="38100">
            <a:solidFill>
              <a:srgbClr val="000000"/>
            </a:solidFill>
            <a:round/>
            <a:headEnd/>
            <a:tailEnd type="triangle" w="med" len="med"/>
          </a:ln>
        </p:spPr>
        <p:txBody>
          <a:bodyPr wrap="none">
            <a:noAutofit/>
          </a:bodyPr>
          <a:lstStyle/>
          <a:p>
            <a:endParaRPr lang="de-DE">
              <a:latin typeface="+mj-lt"/>
              <a:cs typeface="Calibri" pitchFamily="34" charset="0"/>
            </a:endParaRPr>
          </a:p>
        </p:txBody>
      </p:sp>
      <p:sp>
        <p:nvSpPr>
          <p:cNvPr id="116758" name="Text Box 20"/>
          <p:cNvSpPr txBox="1">
            <a:spLocks noChangeArrowheads="1"/>
          </p:cNvSpPr>
          <p:nvPr/>
        </p:nvSpPr>
        <p:spPr bwMode="auto">
          <a:xfrm>
            <a:off x="8210550" y="2714626"/>
            <a:ext cx="628650" cy="366713"/>
          </a:xfrm>
          <a:prstGeom prst="rect">
            <a:avLst/>
          </a:prstGeom>
          <a:noFill/>
          <a:ln w="9525">
            <a:noFill/>
            <a:miter lim="800000"/>
            <a:headEnd/>
            <a:tailEnd/>
          </a:ln>
        </p:spPr>
        <p:txBody>
          <a:bodyPr wrap="none">
            <a:noAutofit/>
          </a:bodyPr>
          <a:lstStyle/>
          <a:p>
            <a:pPr algn="l"/>
            <a:r>
              <a:rPr lang="de-DE">
                <a:solidFill>
                  <a:srgbClr val="000000"/>
                </a:solidFill>
                <a:latin typeface="+mj-lt"/>
                <a:cs typeface="Calibri" pitchFamily="34" charset="0"/>
              </a:rPr>
              <a:t>data</a:t>
            </a:r>
          </a:p>
        </p:txBody>
      </p:sp>
      <p:sp>
        <p:nvSpPr>
          <p:cNvPr id="116759" name="Line 21"/>
          <p:cNvSpPr>
            <a:spLocks noChangeShapeType="1"/>
          </p:cNvSpPr>
          <p:nvPr/>
        </p:nvSpPr>
        <p:spPr bwMode="auto">
          <a:xfrm flipV="1">
            <a:off x="3878263" y="2882901"/>
            <a:ext cx="0" cy="106363"/>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60" name="Line 22"/>
          <p:cNvSpPr>
            <a:spLocks noChangeShapeType="1"/>
          </p:cNvSpPr>
          <p:nvPr/>
        </p:nvSpPr>
        <p:spPr bwMode="auto">
          <a:xfrm flipV="1">
            <a:off x="3875088" y="2601913"/>
            <a:ext cx="0" cy="106362"/>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61" name="Line 23"/>
          <p:cNvSpPr>
            <a:spLocks noChangeShapeType="1"/>
          </p:cNvSpPr>
          <p:nvPr/>
        </p:nvSpPr>
        <p:spPr bwMode="auto">
          <a:xfrm flipV="1">
            <a:off x="7316788" y="3290888"/>
            <a:ext cx="792162" cy="4762"/>
          </a:xfrm>
          <a:prstGeom prst="line">
            <a:avLst/>
          </a:prstGeom>
          <a:noFill/>
          <a:ln w="12700" cap="rnd">
            <a:solidFill>
              <a:srgbClr val="000000"/>
            </a:solidFill>
            <a:prstDash val="sysDot"/>
            <a:round/>
            <a:headEnd type="none" w="sm" len="sm"/>
            <a:tailEnd type="none" w="sm" len="sm"/>
          </a:ln>
        </p:spPr>
        <p:txBody>
          <a:bodyPr wrap="none" anchor="ctr">
            <a:noAutofit/>
          </a:bodyPr>
          <a:lstStyle/>
          <a:p>
            <a:endParaRPr lang="de-DE">
              <a:latin typeface="+mj-lt"/>
              <a:cs typeface="Calibri" pitchFamily="34" charset="0"/>
            </a:endParaRPr>
          </a:p>
        </p:txBody>
      </p:sp>
      <p:sp>
        <p:nvSpPr>
          <p:cNvPr id="116762" name="Line 24"/>
          <p:cNvSpPr>
            <a:spLocks noChangeShapeType="1"/>
          </p:cNvSpPr>
          <p:nvPr/>
        </p:nvSpPr>
        <p:spPr bwMode="auto">
          <a:xfrm>
            <a:off x="7316788" y="2909888"/>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16763" name="Text Box 25"/>
          <p:cNvSpPr txBox="1">
            <a:spLocks noChangeArrowheads="1"/>
          </p:cNvSpPr>
          <p:nvPr/>
        </p:nvSpPr>
        <p:spPr bwMode="auto">
          <a:xfrm>
            <a:off x="7277101" y="2952750"/>
            <a:ext cx="646113"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DIFS</a:t>
            </a:r>
          </a:p>
        </p:txBody>
      </p:sp>
      <p:sp>
        <p:nvSpPr>
          <p:cNvPr id="116764" name="Line 26"/>
          <p:cNvSpPr>
            <a:spLocks noChangeShapeType="1"/>
          </p:cNvSpPr>
          <p:nvPr/>
        </p:nvSpPr>
        <p:spPr bwMode="auto">
          <a:xfrm flipV="1">
            <a:off x="7561263" y="3187701"/>
            <a:ext cx="0" cy="106363"/>
          </a:xfrm>
          <a:prstGeom prst="line">
            <a:avLst/>
          </a:prstGeom>
          <a:noFill/>
          <a:ln w="9525" cap="rnd">
            <a:solidFill>
              <a:srgbClr val="000000"/>
            </a:solidFill>
            <a:prstDash val="sysDot"/>
            <a:round/>
            <a:headEnd/>
            <a:tailEnd/>
          </a:ln>
        </p:spPr>
        <p:txBody>
          <a:bodyPr wrap="none">
            <a:noAutofit/>
          </a:bodyPr>
          <a:lstStyle/>
          <a:p>
            <a:endParaRPr lang="de-DE">
              <a:latin typeface="+mj-lt"/>
              <a:cs typeface="Calibri" pitchFamily="34" charset="0"/>
            </a:endParaRPr>
          </a:p>
        </p:txBody>
      </p:sp>
      <p:sp>
        <p:nvSpPr>
          <p:cNvPr id="116765" name="Line 27"/>
          <p:cNvSpPr>
            <a:spLocks noChangeShapeType="1"/>
          </p:cNvSpPr>
          <p:nvPr/>
        </p:nvSpPr>
        <p:spPr bwMode="auto">
          <a:xfrm flipV="1">
            <a:off x="7558088" y="2906713"/>
            <a:ext cx="0" cy="106362"/>
          </a:xfrm>
          <a:prstGeom prst="line">
            <a:avLst/>
          </a:prstGeom>
          <a:noFill/>
          <a:ln w="9525" cap="rnd">
            <a:solidFill>
              <a:srgbClr val="000000"/>
            </a:solidFill>
            <a:prstDash val="sysDot"/>
            <a:round/>
            <a:headEnd/>
            <a:tailEnd/>
          </a:ln>
        </p:spPr>
        <p:txBody>
          <a:bodyPr wrap="none">
            <a:noAutofit/>
          </a:bodyPr>
          <a:lstStyle/>
          <a:p>
            <a:endParaRPr lang="de-DE">
              <a:latin typeface="+mj-lt"/>
              <a:cs typeface="Calibri" pitchFamily="34" charset="0"/>
            </a:endParaRPr>
          </a:p>
        </p:txBody>
      </p:sp>
      <p:sp>
        <p:nvSpPr>
          <p:cNvPr id="116766" name="Line 28"/>
          <p:cNvSpPr>
            <a:spLocks noChangeShapeType="1"/>
          </p:cNvSpPr>
          <p:nvPr/>
        </p:nvSpPr>
        <p:spPr bwMode="auto">
          <a:xfrm>
            <a:off x="7313614" y="4337050"/>
            <a:ext cx="909637"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16767" name="Line 29"/>
          <p:cNvSpPr>
            <a:spLocks noChangeShapeType="1"/>
          </p:cNvSpPr>
          <p:nvPr/>
        </p:nvSpPr>
        <p:spPr bwMode="auto">
          <a:xfrm>
            <a:off x="7313613" y="3951288"/>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16768" name="Text Box 30"/>
          <p:cNvSpPr txBox="1">
            <a:spLocks noChangeArrowheads="1"/>
          </p:cNvSpPr>
          <p:nvPr/>
        </p:nvSpPr>
        <p:spPr bwMode="auto">
          <a:xfrm>
            <a:off x="7273926" y="3994150"/>
            <a:ext cx="646113"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DIFS</a:t>
            </a:r>
          </a:p>
        </p:txBody>
      </p:sp>
      <p:sp>
        <p:nvSpPr>
          <p:cNvPr id="116769" name="Line 31"/>
          <p:cNvSpPr>
            <a:spLocks noChangeShapeType="1"/>
          </p:cNvSpPr>
          <p:nvPr/>
        </p:nvSpPr>
        <p:spPr bwMode="auto">
          <a:xfrm flipV="1">
            <a:off x="7558088" y="4229101"/>
            <a:ext cx="0" cy="106363"/>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70" name="Line 32"/>
          <p:cNvSpPr>
            <a:spLocks noChangeShapeType="1"/>
          </p:cNvSpPr>
          <p:nvPr/>
        </p:nvSpPr>
        <p:spPr bwMode="auto">
          <a:xfrm flipV="1">
            <a:off x="7554913" y="3948113"/>
            <a:ext cx="0" cy="106362"/>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71" name="Line 33"/>
          <p:cNvSpPr>
            <a:spLocks noChangeShapeType="1"/>
          </p:cNvSpPr>
          <p:nvPr/>
        </p:nvSpPr>
        <p:spPr bwMode="auto">
          <a:xfrm>
            <a:off x="8116888" y="3081338"/>
            <a:ext cx="0" cy="219075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72" name="Text Box 34"/>
          <p:cNvSpPr txBox="1">
            <a:spLocks noChangeArrowheads="1"/>
          </p:cNvSpPr>
          <p:nvPr/>
        </p:nvSpPr>
        <p:spPr bwMode="auto">
          <a:xfrm>
            <a:off x="8258175" y="3543301"/>
            <a:ext cx="1301750" cy="366713"/>
          </a:xfrm>
          <a:prstGeom prst="rect">
            <a:avLst/>
          </a:prstGeom>
          <a:noFill/>
          <a:ln w="9525">
            <a:noFill/>
            <a:miter lim="800000"/>
            <a:headEnd/>
            <a:tailEnd/>
          </a:ln>
        </p:spPr>
        <p:txBody>
          <a:bodyPr wrap="none">
            <a:noAutofit/>
          </a:bodyPr>
          <a:lstStyle/>
          <a:p>
            <a:pPr algn="l"/>
            <a:r>
              <a:rPr lang="de-DE">
                <a:solidFill>
                  <a:srgbClr val="000000"/>
                </a:solidFill>
                <a:latin typeface="+mj-lt"/>
                <a:cs typeface="Calibri" pitchFamily="34" charset="0"/>
              </a:rPr>
              <a:t>suspended</a:t>
            </a:r>
          </a:p>
        </p:txBody>
      </p:sp>
      <p:sp>
        <p:nvSpPr>
          <p:cNvPr id="116773" name="Line 35"/>
          <p:cNvSpPr>
            <a:spLocks noChangeShapeType="1"/>
          </p:cNvSpPr>
          <p:nvPr/>
        </p:nvSpPr>
        <p:spPr bwMode="auto">
          <a:xfrm>
            <a:off x="8010525" y="4510088"/>
            <a:ext cx="217488"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74" name="Line 36"/>
          <p:cNvSpPr>
            <a:spLocks noChangeShapeType="1"/>
          </p:cNvSpPr>
          <p:nvPr/>
        </p:nvSpPr>
        <p:spPr bwMode="auto">
          <a:xfrm>
            <a:off x="8007350" y="4662488"/>
            <a:ext cx="217488"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75" name="Line 37"/>
          <p:cNvSpPr>
            <a:spLocks noChangeShapeType="1"/>
          </p:cNvSpPr>
          <p:nvPr/>
        </p:nvSpPr>
        <p:spPr bwMode="auto">
          <a:xfrm>
            <a:off x="8015289" y="4814888"/>
            <a:ext cx="217487"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76" name="Line 38"/>
          <p:cNvSpPr>
            <a:spLocks noChangeShapeType="1"/>
          </p:cNvSpPr>
          <p:nvPr/>
        </p:nvSpPr>
        <p:spPr bwMode="auto">
          <a:xfrm>
            <a:off x="8012114" y="4967288"/>
            <a:ext cx="217487"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77" name="Line 39"/>
          <p:cNvSpPr>
            <a:spLocks noChangeShapeType="1"/>
          </p:cNvSpPr>
          <p:nvPr/>
        </p:nvSpPr>
        <p:spPr bwMode="auto">
          <a:xfrm>
            <a:off x="8008939" y="5119688"/>
            <a:ext cx="217487"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78" name="Line 40"/>
          <p:cNvSpPr>
            <a:spLocks noChangeShapeType="1"/>
          </p:cNvSpPr>
          <p:nvPr/>
        </p:nvSpPr>
        <p:spPr bwMode="auto">
          <a:xfrm>
            <a:off x="7329488" y="5272088"/>
            <a:ext cx="893762"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6779" name="Text Box 41"/>
          <p:cNvSpPr txBox="1">
            <a:spLocks noChangeArrowheads="1"/>
          </p:cNvSpPr>
          <p:nvPr/>
        </p:nvSpPr>
        <p:spPr bwMode="auto">
          <a:xfrm>
            <a:off x="8261351" y="4148138"/>
            <a:ext cx="2177199" cy="338554"/>
          </a:xfrm>
          <a:prstGeom prst="rect">
            <a:avLst/>
          </a:prstGeom>
          <a:noFill/>
          <a:ln w="9525">
            <a:noFill/>
            <a:miter lim="800000"/>
            <a:headEnd/>
            <a:tailEnd/>
          </a:ln>
        </p:spPr>
        <p:txBody>
          <a:bodyPr wrap="none">
            <a:noAutofit/>
          </a:bodyPr>
          <a:lstStyle/>
          <a:p>
            <a:pPr algn="l"/>
            <a:r>
              <a:rPr lang="de-DE" dirty="0" err="1">
                <a:solidFill>
                  <a:srgbClr val="000000"/>
                </a:solidFill>
                <a:latin typeface="+mj-lt"/>
                <a:cs typeface="Calibri" pitchFamily="34" charset="0"/>
              </a:rPr>
              <a:t>slot</a:t>
            </a:r>
            <a:r>
              <a:rPr lang="de-DE" dirty="0">
                <a:solidFill>
                  <a:srgbClr val="000000"/>
                </a:solidFill>
                <a:latin typeface="+mj-lt"/>
                <a:cs typeface="Calibri" pitchFamily="34" charset="0"/>
              </a:rPr>
              <a:t> </a:t>
            </a:r>
            <a:r>
              <a:rPr lang="de-DE" dirty="0" err="1">
                <a:solidFill>
                  <a:srgbClr val="000000"/>
                </a:solidFill>
                <a:latin typeface="+mj-lt"/>
                <a:cs typeface="Calibri" pitchFamily="34" charset="0"/>
              </a:rPr>
              <a:t>counter</a:t>
            </a:r>
            <a:r>
              <a:rPr lang="de-DE" dirty="0">
                <a:solidFill>
                  <a:srgbClr val="000000"/>
                </a:solidFill>
                <a:latin typeface="+mj-lt"/>
                <a:cs typeface="Calibri" pitchFamily="34" charset="0"/>
              </a:rPr>
              <a:t> = </a:t>
            </a:r>
            <a:r>
              <a:rPr lang="de-DE" dirty="0" err="1">
                <a:solidFill>
                  <a:srgbClr val="000000"/>
                </a:solidFill>
                <a:latin typeface="+mj-lt"/>
                <a:cs typeface="Calibri" pitchFamily="34" charset="0"/>
              </a:rPr>
              <a:t>random</a:t>
            </a:r>
            <a:endParaRPr lang="de-DE" dirty="0">
              <a:solidFill>
                <a:srgbClr val="000000"/>
              </a:solidFill>
              <a:latin typeface="+mj-lt"/>
              <a:cs typeface="Calibri" pitchFamily="34" charset="0"/>
            </a:endParaRPr>
          </a:p>
        </p:txBody>
      </p:sp>
      <p:sp>
        <p:nvSpPr>
          <p:cNvPr id="116780" name="Text Box 42"/>
          <p:cNvSpPr txBox="1">
            <a:spLocks noChangeArrowheads="1"/>
          </p:cNvSpPr>
          <p:nvPr/>
        </p:nvSpPr>
        <p:spPr bwMode="auto">
          <a:xfrm rot="-81387">
            <a:off x="4568825" y="5287963"/>
            <a:ext cx="2355850" cy="366712"/>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header + data + CRC</a:t>
            </a:r>
          </a:p>
        </p:txBody>
      </p:sp>
      <p:sp>
        <p:nvSpPr>
          <p:cNvPr id="116781" name="Text Box 43"/>
          <p:cNvSpPr txBox="1">
            <a:spLocks noChangeArrowheads="1"/>
          </p:cNvSpPr>
          <p:nvPr/>
        </p:nvSpPr>
        <p:spPr bwMode="auto">
          <a:xfrm>
            <a:off x="8247064" y="4370388"/>
            <a:ext cx="282575"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5</a:t>
            </a:r>
          </a:p>
        </p:txBody>
      </p:sp>
      <p:sp>
        <p:nvSpPr>
          <p:cNvPr id="116782" name="Text Box 44"/>
          <p:cNvSpPr txBox="1">
            <a:spLocks noChangeArrowheads="1"/>
          </p:cNvSpPr>
          <p:nvPr/>
        </p:nvSpPr>
        <p:spPr bwMode="auto">
          <a:xfrm>
            <a:off x="8243889" y="4522788"/>
            <a:ext cx="282575"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4</a:t>
            </a:r>
          </a:p>
        </p:txBody>
      </p:sp>
      <p:sp>
        <p:nvSpPr>
          <p:cNvPr id="116783" name="Text Box 45"/>
          <p:cNvSpPr txBox="1">
            <a:spLocks noChangeArrowheads="1"/>
          </p:cNvSpPr>
          <p:nvPr/>
        </p:nvSpPr>
        <p:spPr bwMode="auto">
          <a:xfrm>
            <a:off x="8262939" y="4675188"/>
            <a:ext cx="282575"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3</a:t>
            </a:r>
          </a:p>
        </p:txBody>
      </p:sp>
      <p:sp>
        <p:nvSpPr>
          <p:cNvPr id="116784" name="Text Box 46"/>
          <p:cNvSpPr txBox="1">
            <a:spLocks noChangeArrowheads="1"/>
          </p:cNvSpPr>
          <p:nvPr/>
        </p:nvSpPr>
        <p:spPr bwMode="auto">
          <a:xfrm>
            <a:off x="8259764" y="4827588"/>
            <a:ext cx="282575"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2</a:t>
            </a:r>
          </a:p>
        </p:txBody>
      </p:sp>
      <p:sp>
        <p:nvSpPr>
          <p:cNvPr id="116785" name="Text Box 47"/>
          <p:cNvSpPr txBox="1">
            <a:spLocks noChangeArrowheads="1"/>
          </p:cNvSpPr>
          <p:nvPr/>
        </p:nvSpPr>
        <p:spPr bwMode="auto">
          <a:xfrm>
            <a:off x="8256589" y="4979988"/>
            <a:ext cx="282575"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1</a:t>
            </a:r>
          </a:p>
        </p:txBody>
      </p:sp>
      <p:sp>
        <p:nvSpPr>
          <p:cNvPr id="116786" name="Text Box 48"/>
          <p:cNvSpPr txBox="1">
            <a:spLocks noChangeArrowheads="1"/>
          </p:cNvSpPr>
          <p:nvPr/>
        </p:nvSpPr>
        <p:spPr bwMode="auto">
          <a:xfrm>
            <a:off x="8264526" y="5132388"/>
            <a:ext cx="282575"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0</a:t>
            </a:r>
          </a:p>
        </p:txBody>
      </p:sp>
      <p:sp>
        <p:nvSpPr>
          <p:cNvPr id="116787" name="Line 49"/>
          <p:cNvSpPr>
            <a:spLocks noChangeShapeType="1"/>
          </p:cNvSpPr>
          <p:nvPr/>
        </p:nvSpPr>
        <p:spPr bwMode="auto">
          <a:xfrm>
            <a:off x="7923214" y="3074988"/>
            <a:ext cx="287337" cy="4762"/>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Tree>
    <p:extLst>
      <p:ext uri="{BB962C8B-B14F-4D97-AF65-F5344CB8AC3E}">
        <p14:creationId xmlns:p14="http://schemas.microsoft.com/office/powerpoint/2010/main" val="1556828132"/>
      </p:ext>
    </p:extLst>
  </p:cSld>
  <p:clrMapOvr>
    <a:masterClrMapping/>
  </p:clrMapOvr>
  <p:transition spd="med"/>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Fußzeilenplatzhalter 3"/>
          <p:cNvSpPr>
            <a:spLocks noGrp="1"/>
          </p:cNvSpPr>
          <p:nvPr>
            <p:ph type="ftr" sz="quarter" idx="10"/>
          </p:nvPr>
        </p:nvSpPr>
        <p:spPr>
          <a:noFill/>
        </p:spPr>
        <p:txBody>
          <a:bodyPr>
            <a:noAutofit/>
          </a:bodyPr>
          <a:lstStyle/>
          <a:p>
            <a:endParaRPr lang="de-DE" dirty="0"/>
          </a:p>
        </p:txBody>
      </p:sp>
      <p:sp>
        <p:nvSpPr>
          <p:cNvPr id="117763" name="Foliennummernplatzhalter 4"/>
          <p:cNvSpPr>
            <a:spLocks noGrp="1"/>
          </p:cNvSpPr>
          <p:nvPr>
            <p:ph type="sldNum" sz="quarter" idx="11"/>
          </p:nvPr>
        </p:nvSpPr>
        <p:spPr>
          <a:noFill/>
        </p:spPr>
        <p:txBody>
          <a:bodyPr>
            <a:noAutofit/>
          </a:bodyPr>
          <a:lstStyle/>
          <a:p>
            <a:fld id="{06E7BB2B-C5BF-439A-9CAF-FE1CBB7B28C6}" type="slidenum">
              <a:rPr lang="de-DE" smtClean="0"/>
              <a:pPr/>
              <a:t>88</a:t>
            </a:fld>
            <a:endParaRPr lang="de-DE"/>
          </a:p>
        </p:txBody>
      </p:sp>
      <p:sp>
        <p:nvSpPr>
          <p:cNvPr id="117764" name="Rectangle 2"/>
          <p:cNvSpPr>
            <a:spLocks noGrp="1" noChangeArrowheads="1"/>
          </p:cNvSpPr>
          <p:nvPr>
            <p:ph type="title"/>
          </p:nvPr>
        </p:nvSpPr>
        <p:spPr/>
        <p:txBody>
          <a:bodyPr>
            <a:noAutofit/>
          </a:bodyPr>
          <a:lstStyle/>
          <a:p>
            <a:r>
              <a:rPr lang="de-DE" dirty="0"/>
              <a:t>Wireless LANs: MAC</a:t>
            </a:r>
          </a:p>
        </p:txBody>
      </p:sp>
      <p:sp>
        <p:nvSpPr>
          <p:cNvPr id="117765" name="Rectangle 3"/>
          <p:cNvSpPr>
            <a:spLocks noGrp="1" noChangeArrowheads="1"/>
          </p:cNvSpPr>
          <p:nvPr>
            <p:ph type="body" idx="1"/>
          </p:nvPr>
        </p:nvSpPr>
        <p:spPr>
          <a:xfrm>
            <a:off x="838200" y="1179301"/>
            <a:ext cx="10515600" cy="4351338"/>
          </a:xfrm>
        </p:spPr>
        <p:txBody>
          <a:bodyPr>
            <a:noAutofit/>
          </a:bodyPr>
          <a:lstStyle/>
          <a:p>
            <a:r>
              <a:rPr lang="de-DE" dirty="0"/>
              <a:t>Example 2</a:t>
            </a:r>
          </a:p>
          <a:p>
            <a:r>
              <a:rPr lang="en-US" dirty="0"/>
              <a:t>two stations want to send almost simultaneously, difference smaller than propagation delay, a collision occurs and is resolved:</a:t>
            </a:r>
            <a:endParaRPr lang="de-DE" dirty="0"/>
          </a:p>
        </p:txBody>
      </p:sp>
      <p:sp>
        <p:nvSpPr>
          <p:cNvPr id="77" name="Freeform 4">
            <a:extLst>
              <a:ext uri="{FF2B5EF4-FFF2-40B4-BE49-F238E27FC236}">
                <a16:creationId xmlns:a16="http://schemas.microsoft.com/office/drawing/2014/main" id="{E1A5134F-FC20-467C-9543-584046880349}"/>
              </a:ext>
            </a:extLst>
          </p:cNvPr>
          <p:cNvSpPr>
            <a:spLocks/>
          </p:cNvSpPr>
          <p:nvPr/>
        </p:nvSpPr>
        <p:spPr bwMode="auto">
          <a:xfrm>
            <a:off x="4100513" y="4971157"/>
            <a:ext cx="3217862" cy="571500"/>
          </a:xfrm>
          <a:custGeom>
            <a:avLst/>
            <a:gdLst>
              <a:gd name="T0" fmla="*/ 0 w 2027"/>
              <a:gd name="T1" fmla="*/ 0 h 360"/>
              <a:gd name="T2" fmla="*/ 3214687 w 2027"/>
              <a:gd name="T3" fmla="*/ 66675 h 360"/>
              <a:gd name="T4" fmla="*/ 3217862 w 2027"/>
              <a:gd name="T5" fmla="*/ 571500 h 360"/>
              <a:gd name="T6" fmla="*/ 12700 w 2027"/>
              <a:gd name="T7" fmla="*/ 476250 h 360"/>
              <a:gd name="T8" fmla="*/ 0 w 2027"/>
              <a:gd name="T9" fmla="*/ 0 h 360"/>
              <a:gd name="T10" fmla="*/ 0 60000 65536"/>
              <a:gd name="T11" fmla="*/ 0 60000 65536"/>
              <a:gd name="T12" fmla="*/ 0 60000 65536"/>
              <a:gd name="T13" fmla="*/ 0 60000 65536"/>
              <a:gd name="T14" fmla="*/ 0 60000 65536"/>
              <a:gd name="T15" fmla="*/ 0 w 2027"/>
              <a:gd name="T16" fmla="*/ 0 h 360"/>
              <a:gd name="T17" fmla="*/ 2027 w 2027"/>
              <a:gd name="T18" fmla="*/ 360 h 360"/>
            </a:gdLst>
            <a:ahLst/>
            <a:cxnLst>
              <a:cxn ang="T10">
                <a:pos x="T0" y="T1"/>
              </a:cxn>
              <a:cxn ang="T11">
                <a:pos x="T2" y="T3"/>
              </a:cxn>
              <a:cxn ang="T12">
                <a:pos x="T4" y="T5"/>
              </a:cxn>
              <a:cxn ang="T13">
                <a:pos x="T6" y="T7"/>
              </a:cxn>
              <a:cxn ang="T14">
                <a:pos x="T8" y="T9"/>
              </a:cxn>
            </a:cxnLst>
            <a:rect l="T15" t="T16" r="T17" b="T18"/>
            <a:pathLst>
              <a:path w="2027" h="360">
                <a:moveTo>
                  <a:pt x="0" y="0"/>
                </a:moveTo>
                <a:lnTo>
                  <a:pt x="2025" y="42"/>
                </a:lnTo>
                <a:lnTo>
                  <a:pt x="2027" y="360"/>
                </a:lnTo>
                <a:lnTo>
                  <a:pt x="8" y="300"/>
                </a:lnTo>
                <a:lnTo>
                  <a:pt x="0" y="0"/>
                </a:lnTo>
                <a:close/>
              </a:path>
            </a:pathLst>
          </a:custGeom>
          <a:solidFill>
            <a:srgbClr val="33CC33"/>
          </a:solidFill>
          <a:ln w="12700" cap="flat" cmpd="sng">
            <a:solidFill>
              <a:srgbClr val="000000"/>
            </a:solidFill>
            <a:prstDash val="solid"/>
            <a:round/>
            <a:headEnd type="none" w="sm" len="sm"/>
            <a:tailEnd type="none" w="sm" len="sm"/>
          </a:ln>
        </p:spPr>
        <p:txBody>
          <a:bodyPr wrap="none" anchor="ctr">
            <a:noAutofit/>
          </a:bodyPr>
          <a:lstStyle/>
          <a:p>
            <a:endParaRPr lang="de-DE">
              <a:latin typeface="+mj-lt"/>
              <a:cs typeface="Calibri" pitchFamily="34" charset="0"/>
            </a:endParaRPr>
          </a:p>
        </p:txBody>
      </p:sp>
      <p:sp>
        <p:nvSpPr>
          <p:cNvPr id="78" name="Freeform 5">
            <a:extLst>
              <a:ext uri="{FF2B5EF4-FFF2-40B4-BE49-F238E27FC236}">
                <a16:creationId xmlns:a16="http://schemas.microsoft.com/office/drawing/2014/main" id="{F5BD85B6-00B0-4B0B-959B-234A1DFC7E4D}"/>
              </a:ext>
            </a:extLst>
          </p:cNvPr>
          <p:cNvSpPr>
            <a:spLocks/>
          </p:cNvSpPr>
          <p:nvPr/>
        </p:nvSpPr>
        <p:spPr bwMode="auto">
          <a:xfrm>
            <a:off x="4113213" y="5720457"/>
            <a:ext cx="3205162" cy="273050"/>
          </a:xfrm>
          <a:custGeom>
            <a:avLst/>
            <a:gdLst>
              <a:gd name="T0" fmla="*/ 0 w 2019"/>
              <a:gd name="T1" fmla="*/ 58738 h 172"/>
              <a:gd name="T2" fmla="*/ 3205162 w 2019"/>
              <a:gd name="T3" fmla="*/ 0 h 172"/>
              <a:gd name="T4" fmla="*/ 3205162 w 2019"/>
              <a:gd name="T5" fmla="*/ 201612 h 172"/>
              <a:gd name="T6" fmla="*/ 0 w 2019"/>
              <a:gd name="T7" fmla="*/ 273050 h 172"/>
              <a:gd name="T8" fmla="*/ 0 w 2019"/>
              <a:gd name="T9" fmla="*/ 58738 h 172"/>
              <a:gd name="T10" fmla="*/ 0 60000 65536"/>
              <a:gd name="T11" fmla="*/ 0 60000 65536"/>
              <a:gd name="T12" fmla="*/ 0 60000 65536"/>
              <a:gd name="T13" fmla="*/ 0 60000 65536"/>
              <a:gd name="T14" fmla="*/ 0 60000 65536"/>
              <a:gd name="T15" fmla="*/ 0 w 2019"/>
              <a:gd name="T16" fmla="*/ 0 h 172"/>
              <a:gd name="T17" fmla="*/ 2019 w 2019"/>
              <a:gd name="T18" fmla="*/ 172 h 172"/>
            </a:gdLst>
            <a:ahLst/>
            <a:cxnLst>
              <a:cxn ang="T10">
                <a:pos x="T0" y="T1"/>
              </a:cxn>
              <a:cxn ang="T11">
                <a:pos x="T2" y="T3"/>
              </a:cxn>
              <a:cxn ang="T12">
                <a:pos x="T4" y="T5"/>
              </a:cxn>
              <a:cxn ang="T13">
                <a:pos x="T6" y="T7"/>
              </a:cxn>
              <a:cxn ang="T14">
                <a:pos x="T8" y="T9"/>
              </a:cxn>
            </a:cxnLst>
            <a:rect l="T15" t="T16" r="T17" b="T18"/>
            <a:pathLst>
              <a:path w="2019" h="172">
                <a:moveTo>
                  <a:pt x="0" y="37"/>
                </a:moveTo>
                <a:lnTo>
                  <a:pt x="2019" y="0"/>
                </a:lnTo>
                <a:lnTo>
                  <a:pt x="2019" y="127"/>
                </a:lnTo>
                <a:lnTo>
                  <a:pt x="0" y="172"/>
                </a:lnTo>
                <a:lnTo>
                  <a:pt x="0" y="37"/>
                </a:lnTo>
                <a:close/>
              </a:path>
            </a:pathLst>
          </a:custGeom>
          <a:solidFill>
            <a:srgbClr val="FFFF00"/>
          </a:solidFill>
          <a:ln w="12700" cap="flat" cmpd="sng">
            <a:solidFill>
              <a:srgbClr val="000000"/>
            </a:solidFill>
            <a:prstDash val="solid"/>
            <a:round/>
            <a:headEnd type="none" w="sm" len="sm"/>
            <a:tailEnd type="none" w="sm" len="sm"/>
          </a:ln>
        </p:spPr>
        <p:txBody>
          <a:bodyPr wrap="none" anchor="ctr">
            <a:noAutofit/>
          </a:bodyPr>
          <a:lstStyle/>
          <a:p>
            <a:endParaRPr lang="de-DE">
              <a:latin typeface="+mj-lt"/>
              <a:cs typeface="Calibri" pitchFamily="34" charset="0"/>
            </a:endParaRPr>
          </a:p>
        </p:txBody>
      </p:sp>
      <p:sp>
        <p:nvSpPr>
          <p:cNvPr id="79" name="Text Box 6">
            <a:extLst>
              <a:ext uri="{FF2B5EF4-FFF2-40B4-BE49-F238E27FC236}">
                <a16:creationId xmlns:a16="http://schemas.microsoft.com/office/drawing/2014/main" id="{824A8374-1018-4129-A11D-3E174FC2B5BF}"/>
              </a:ext>
            </a:extLst>
          </p:cNvPr>
          <p:cNvSpPr txBox="1">
            <a:spLocks noChangeArrowheads="1"/>
          </p:cNvSpPr>
          <p:nvPr/>
        </p:nvSpPr>
        <p:spPr bwMode="auto">
          <a:xfrm rot="79744">
            <a:off x="4568826" y="5044182"/>
            <a:ext cx="2360613" cy="366712"/>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header + data + CRC</a:t>
            </a:r>
          </a:p>
        </p:txBody>
      </p:sp>
      <p:sp>
        <p:nvSpPr>
          <p:cNvPr id="80" name="Freeform 7">
            <a:extLst>
              <a:ext uri="{FF2B5EF4-FFF2-40B4-BE49-F238E27FC236}">
                <a16:creationId xmlns:a16="http://schemas.microsoft.com/office/drawing/2014/main" id="{30A52448-A5A0-4338-B1BE-11C64C0FD55A}"/>
              </a:ext>
            </a:extLst>
          </p:cNvPr>
          <p:cNvSpPr>
            <a:spLocks/>
          </p:cNvSpPr>
          <p:nvPr/>
        </p:nvSpPr>
        <p:spPr bwMode="auto">
          <a:xfrm>
            <a:off x="4106864" y="3123307"/>
            <a:ext cx="3208337" cy="385762"/>
          </a:xfrm>
          <a:custGeom>
            <a:avLst/>
            <a:gdLst>
              <a:gd name="T0" fmla="*/ 0 w 2021"/>
              <a:gd name="T1" fmla="*/ 76200 h 243"/>
              <a:gd name="T2" fmla="*/ 3197225 w 2021"/>
              <a:gd name="T3" fmla="*/ 0 h 243"/>
              <a:gd name="T4" fmla="*/ 3208337 w 2021"/>
              <a:gd name="T5" fmla="*/ 303212 h 243"/>
              <a:gd name="T6" fmla="*/ 3175 w 2021"/>
              <a:gd name="T7" fmla="*/ 385762 h 243"/>
              <a:gd name="T8" fmla="*/ 0 w 2021"/>
              <a:gd name="T9" fmla="*/ 76200 h 243"/>
              <a:gd name="T10" fmla="*/ 0 60000 65536"/>
              <a:gd name="T11" fmla="*/ 0 60000 65536"/>
              <a:gd name="T12" fmla="*/ 0 60000 65536"/>
              <a:gd name="T13" fmla="*/ 0 60000 65536"/>
              <a:gd name="T14" fmla="*/ 0 60000 65536"/>
              <a:gd name="T15" fmla="*/ 0 w 2021"/>
              <a:gd name="T16" fmla="*/ 0 h 243"/>
              <a:gd name="T17" fmla="*/ 2021 w 2021"/>
              <a:gd name="T18" fmla="*/ 243 h 243"/>
            </a:gdLst>
            <a:ahLst/>
            <a:cxnLst>
              <a:cxn ang="T10">
                <a:pos x="T0" y="T1"/>
              </a:cxn>
              <a:cxn ang="T11">
                <a:pos x="T2" y="T3"/>
              </a:cxn>
              <a:cxn ang="T12">
                <a:pos x="T4" y="T5"/>
              </a:cxn>
              <a:cxn ang="T13">
                <a:pos x="T6" y="T7"/>
              </a:cxn>
              <a:cxn ang="T14">
                <a:pos x="T8" y="T9"/>
              </a:cxn>
            </a:cxnLst>
            <a:rect l="T15" t="T16" r="T17" b="T18"/>
            <a:pathLst>
              <a:path w="2021" h="243">
                <a:moveTo>
                  <a:pt x="0" y="48"/>
                </a:moveTo>
                <a:lnTo>
                  <a:pt x="2014" y="0"/>
                </a:lnTo>
                <a:lnTo>
                  <a:pt x="2021" y="191"/>
                </a:lnTo>
                <a:lnTo>
                  <a:pt x="2" y="243"/>
                </a:lnTo>
                <a:lnTo>
                  <a:pt x="0" y="48"/>
                </a:lnTo>
                <a:close/>
              </a:path>
            </a:pathLst>
          </a:custGeom>
          <a:solidFill>
            <a:srgbClr val="00CC99"/>
          </a:solidFill>
          <a:ln w="12700" cap="flat" cmpd="sng">
            <a:solidFill>
              <a:srgbClr val="000000"/>
            </a:solidFill>
            <a:prstDash val="solid"/>
            <a:round/>
            <a:headEnd type="none" w="sm" len="sm"/>
            <a:tailEnd type="none" w="sm" len="sm"/>
          </a:ln>
        </p:spPr>
        <p:txBody>
          <a:bodyPr wrap="none" anchor="ctr">
            <a:noAutofit/>
          </a:bodyPr>
          <a:lstStyle/>
          <a:p>
            <a:endParaRPr lang="de-DE">
              <a:latin typeface="+mj-lt"/>
              <a:cs typeface="Calibri" pitchFamily="34" charset="0"/>
            </a:endParaRPr>
          </a:p>
        </p:txBody>
      </p:sp>
      <p:sp>
        <p:nvSpPr>
          <p:cNvPr id="81" name="Freeform 8">
            <a:extLst>
              <a:ext uri="{FF2B5EF4-FFF2-40B4-BE49-F238E27FC236}">
                <a16:creationId xmlns:a16="http://schemas.microsoft.com/office/drawing/2014/main" id="{B7AB0095-D369-40FA-8C0E-E1E01B329607}"/>
              </a:ext>
            </a:extLst>
          </p:cNvPr>
          <p:cNvSpPr>
            <a:spLocks/>
          </p:cNvSpPr>
          <p:nvPr/>
        </p:nvSpPr>
        <p:spPr bwMode="auto">
          <a:xfrm>
            <a:off x="4100513" y="3112194"/>
            <a:ext cx="3217862" cy="565150"/>
          </a:xfrm>
          <a:custGeom>
            <a:avLst/>
            <a:gdLst>
              <a:gd name="T0" fmla="*/ 14288 w 2027"/>
              <a:gd name="T1" fmla="*/ 0 h 356"/>
              <a:gd name="T2" fmla="*/ 3217862 w 2027"/>
              <a:gd name="T3" fmla="*/ 77787 h 356"/>
              <a:gd name="T4" fmla="*/ 3206750 w 2027"/>
              <a:gd name="T5" fmla="*/ 565150 h 356"/>
              <a:gd name="T6" fmla="*/ 0 w 2027"/>
              <a:gd name="T7" fmla="*/ 482600 h 356"/>
              <a:gd name="T8" fmla="*/ 14288 w 2027"/>
              <a:gd name="T9" fmla="*/ 0 h 356"/>
              <a:gd name="T10" fmla="*/ 0 60000 65536"/>
              <a:gd name="T11" fmla="*/ 0 60000 65536"/>
              <a:gd name="T12" fmla="*/ 0 60000 65536"/>
              <a:gd name="T13" fmla="*/ 0 60000 65536"/>
              <a:gd name="T14" fmla="*/ 0 60000 65536"/>
              <a:gd name="T15" fmla="*/ 0 w 2027"/>
              <a:gd name="T16" fmla="*/ 0 h 356"/>
              <a:gd name="T17" fmla="*/ 2027 w 2027"/>
              <a:gd name="T18" fmla="*/ 356 h 356"/>
            </a:gdLst>
            <a:ahLst/>
            <a:cxnLst>
              <a:cxn ang="T10">
                <a:pos x="T0" y="T1"/>
              </a:cxn>
              <a:cxn ang="T11">
                <a:pos x="T2" y="T3"/>
              </a:cxn>
              <a:cxn ang="T12">
                <a:pos x="T4" y="T5"/>
              </a:cxn>
              <a:cxn ang="T13">
                <a:pos x="T6" y="T7"/>
              </a:cxn>
              <a:cxn ang="T14">
                <a:pos x="T8" y="T9"/>
              </a:cxn>
            </a:cxnLst>
            <a:rect l="T15" t="T16" r="T17" b="T18"/>
            <a:pathLst>
              <a:path w="2027" h="356">
                <a:moveTo>
                  <a:pt x="9" y="0"/>
                </a:moveTo>
                <a:lnTo>
                  <a:pt x="2027" y="49"/>
                </a:lnTo>
                <a:lnTo>
                  <a:pt x="2020" y="356"/>
                </a:lnTo>
                <a:lnTo>
                  <a:pt x="0" y="304"/>
                </a:lnTo>
                <a:lnTo>
                  <a:pt x="9" y="0"/>
                </a:lnTo>
                <a:close/>
              </a:path>
            </a:pathLst>
          </a:custGeom>
          <a:solidFill>
            <a:srgbClr val="33CC33"/>
          </a:solidFill>
          <a:ln w="12700" cap="flat" cmpd="sng">
            <a:solidFill>
              <a:srgbClr val="000000"/>
            </a:solidFill>
            <a:prstDash val="solid"/>
            <a:round/>
            <a:headEnd type="none" w="sm" len="sm"/>
            <a:tailEnd type="none" w="sm" len="sm"/>
          </a:ln>
        </p:spPr>
        <p:txBody>
          <a:bodyPr wrap="none" anchor="ctr">
            <a:noAutofit/>
          </a:bodyPr>
          <a:lstStyle/>
          <a:p>
            <a:endParaRPr lang="de-DE">
              <a:latin typeface="+mj-lt"/>
              <a:cs typeface="Calibri" pitchFamily="34" charset="0"/>
            </a:endParaRPr>
          </a:p>
        </p:txBody>
      </p:sp>
      <p:sp>
        <p:nvSpPr>
          <p:cNvPr id="82" name="Freeform 9" descr="Diagonal weit nach oben">
            <a:extLst>
              <a:ext uri="{FF2B5EF4-FFF2-40B4-BE49-F238E27FC236}">
                <a16:creationId xmlns:a16="http://schemas.microsoft.com/office/drawing/2014/main" id="{0C3DF3D9-3C94-4C38-BEE4-8B49506EDB34}"/>
              </a:ext>
            </a:extLst>
          </p:cNvPr>
          <p:cNvSpPr>
            <a:spLocks/>
          </p:cNvSpPr>
          <p:nvPr/>
        </p:nvSpPr>
        <p:spPr bwMode="auto">
          <a:xfrm>
            <a:off x="4113213" y="3158232"/>
            <a:ext cx="3205162" cy="355600"/>
          </a:xfrm>
          <a:custGeom>
            <a:avLst/>
            <a:gdLst>
              <a:gd name="T0" fmla="*/ 0 w 2019"/>
              <a:gd name="T1" fmla="*/ 47625 h 224"/>
              <a:gd name="T2" fmla="*/ 1614487 w 2019"/>
              <a:gd name="T3" fmla="*/ 0 h 224"/>
              <a:gd name="T4" fmla="*/ 3205162 w 2019"/>
              <a:gd name="T5" fmla="*/ 23812 h 224"/>
              <a:gd name="T6" fmla="*/ 3205162 w 2019"/>
              <a:gd name="T7" fmla="*/ 261938 h 224"/>
              <a:gd name="T8" fmla="*/ 0 w 2019"/>
              <a:gd name="T9" fmla="*/ 355600 h 224"/>
              <a:gd name="T10" fmla="*/ 0 w 2019"/>
              <a:gd name="T11" fmla="*/ 47625 h 224"/>
              <a:gd name="T12" fmla="*/ 0 60000 65536"/>
              <a:gd name="T13" fmla="*/ 0 60000 65536"/>
              <a:gd name="T14" fmla="*/ 0 60000 65536"/>
              <a:gd name="T15" fmla="*/ 0 60000 65536"/>
              <a:gd name="T16" fmla="*/ 0 60000 65536"/>
              <a:gd name="T17" fmla="*/ 0 60000 65536"/>
              <a:gd name="T18" fmla="*/ 0 w 2019"/>
              <a:gd name="T19" fmla="*/ 0 h 224"/>
              <a:gd name="T20" fmla="*/ 2019 w 2019"/>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2019" h="224">
                <a:moveTo>
                  <a:pt x="0" y="30"/>
                </a:moveTo>
                <a:lnTo>
                  <a:pt x="1017" y="0"/>
                </a:lnTo>
                <a:lnTo>
                  <a:pt x="2019" y="15"/>
                </a:lnTo>
                <a:lnTo>
                  <a:pt x="2019" y="165"/>
                </a:lnTo>
                <a:lnTo>
                  <a:pt x="0" y="224"/>
                </a:lnTo>
                <a:lnTo>
                  <a:pt x="0" y="30"/>
                </a:lnTo>
                <a:close/>
              </a:path>
            </a:pathLst>
          </a:custGeom>
          <a:pattFill prst="wdUpDiag">
            <a:fgClr>
              <a:srgbClr val="99CCFF"/>
            </a:fgClr>
            <a:bgClr>
              <a:srgbClr val="00CC99"/>
            </a:bgClr>
          </a:patt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83" name="Line 10">
            <a:extLst>
              <a:ext uri="{FF2B5EF4-FFF2-40B4-BE49-F238E27FC236}">
                <a16:creationId xmlns:a16="http://schemas.microsoft.com/office/drawing/2014/main" id="{456FE5BD-E0A6-417A-9FCD-FE68D54BAA61}"/>
              </a:ext>
            </a:extLst>
          </p:cNvPr>
          <p:cNvSpPr>
            <a:spLocks noChangeShapeType="1"/>
          </p:cNvSpPr>
          <p:nvPr/>
        </p:nvSpPr>
        <p:spPr bwMode="auto">
          <a:xfrm flipH="1">
            <a:off x="4113214" y="2650233"/>
            <a:ext cx="1587" cy="4186237"/>
          </a:xfrm>
          <a:prstGeom prst="line">
            <a:avLst/>
          </a:prstGeom>
          <a:noFill/>
          <a:ln w="28575">
            <a:solidFill>
              <a:srgbClr val="000000"/>
            </a:solidFill>
            <a:round/>
            <a:headEnd type="none" w="sm" len="sm"/>
            <a:tailEnd type="triangle" w="sm" len="sm"/>
          </a:ln>
        </p:spPr>
        <p:txBody>
          <a:bodyPr>
            <a:noAutofit/>
          </a:bodyPr>
          <a:lstStyle/>
          <a:p>
            <a:endParaRPr lang="de-DE">
              <a:latin typeface="+mj-lt"/>
              <a:cs typeface="Calibri" pitchFamily="34" charset="0"/>
            </a:endParaRPr>
          </a:p>
        </p:txBody>
      </p:sp>
      <p:sp>
        <p:nvSpPr>
          <p:cNvPr id="84" name="Line 11">
            <a:extLst>
              <a:ext uri="{FF2B5EF4-FFF2-40B4-BE49-F238E27FC236}">
                <a16:creationId xmlns:a16="http://schemas.microsoft.com/office/drawing/2014/main" id="{5ED0ED88-48E8-4E97-A379-0C5BA5968DFB}"/>
              </a:ext>
            </a:extLst>
          </p:cNvPr>
          <p:cNvSpPr>
            <a:spLocks noChangeShapeType="1"/>
          </p:cNvSpPr>
          <p:nvPr/>
        </p:nvSpPr>
        <p:spPr bwMode="auto">
          <a:xfrm>
            <a:off x="7315201" y="2650233"/>
            <a:ext cx="3175" cy="4186237"/>
          </a:xfrm>
          <a:prstGeom prst="line">
            <a:avLst/>
          </a:prstGeom>
          <a:noFill/>
          <a:ln w="28575">
            <a:solidFill>
              <a:srgbClr val="000000"/>
            </a:solidFill>
            <a:round/>
            <a:headEnd type="none" w="sm" len="sm"/>
            <a:tailEnd type="triangle" w="sm" len="sm"/>
          </a:ln>
        </p:spPr>
        <p:txBody>
          <a:bodyPr>
            <a:noAutofit/>
          </a:bodyPr>
          <a:lstStyle/>
          <a:p>
            <a:endParaRPr lang="de-DE">
              <a:latin typeface="+mj-lt"/>
              <a:cs typeface="Calibri" pitchFamily="34" charset="0"/>
            </a:endParaRPr>
          </a:p>
        </p:txBody>
      </p:sp>
      <p:sp>
        <p:nvSpPr>
          <p:cNvPr id="85" name="Line 12">
            <a:extLst>
              <a:ext uri="{FF2B5EF4-FFF2-40B4-BE49-F238E27FC236}">
                <a16:creationId xmlns:a16="http://schemas.microsoft.com/office/drawing/2014/main" id="{42B97C5D-EB8D-4B29-B232-9085259851C5}"/>
              </a:ext>
            </a:extLst>
          </p:cNvPr>
          <p:cNvSpPr>
            <a:spLocks noChangeShapeType="1"/>
          </p:cNvSpPr>
          <p:nvPr/>
        </p:nvSpPr>
        <p:spPr bwMode="auto">
          <a:xfrm>
            <a:off x="3733800" y="3112194"/>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86" name="Line 13">
            <a:extLst>
              <a:ext uri="{FF2B5EF4-FFF2-40B4-BE49-F238E27FC236}">
                <a16:creationId xmlns:a16="http://schemas.microsoft.com/office/drawing/2014/main" id="{2BE382E6-DCA3-4ECD-9CD1-F4CADE787E33}"/>
              </a:ext>
            </a:extLst>
          </p:cNvPr>
          <p:cNvSpPr>
            <a:spLocks noChangeShapeType="1"/>
          </p:cNvSpPr>
          <p:nvPr/>
        </p:nvSpPr>
        <p:spPr bwMode="auto">
          <a:xfrm>
            <a:off x="3733800" y="2726432"/>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87" name="Text Box 14">
            <a:extLst>
              <a:ext uri="{FF2B5EF4-FFF2-40B4-BE49-F238E27FC236}">
                <a16:creationId xmlns:a16="http://schemas.microsoft.com/office/drawing/2014/main" id="{494DDAB8-3026-4622-BDB7-DCF040EE87A7}"/>
              </a:ext>
            </a:extLst>
          </p:cNvPr>
          <p:cNvSpPr txBox="1">
            <a:spLocks noChangeArrowheads="1"/>
          </p:cNvSpPr>
          <p:nvPr/>
        </p:nvSpPr>
        <p:spPr bwMode="auto">
          <a:xfrm>
            <a:off x="3482975" y="2764532"/>
            <a:ext cx="617538"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DIFS</a:t>
            </a:r>
          </a:p>
        </p:txBody>
      </p:sp>
      <p:sp>
        <p:nvSpPr>
          <p:cNvPr id="88" name="Line 15">
            <a:extLst>
              <a:ext uri="{FF2B5EF4-FFF2-40B4-BE49-F238E27FC236}">
                <a16:creationId xmlns:a16="http://schemas.microsoft.com/office/drawing/2014/main" id="{34B93BA4-E796-4BB8-BD04-85F5EDEC108D}"/>
              </a:ext>
            </a:extLst>
          </p:cNvPr>
          <p:cNvSpPr>
            <a:spLocks noChangeShapeType="1"/>
          </p:cNvSpPr>
          <p:nvPr/>
        </p:nvSpPr>
        <p:spPr bwMode="auto">
          <a:xfrm flipV="1">
            <a:off x="7326314" y="3677345"/>
            <a:ext cx="377825" cy="4763"/>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89" name="Line 16">
            <a:extLst>
              <a:ext uri="{FF2B5EF4-FFF2-40B4-BE49-F238E27FC236}">
                <a16:creationId xmlns:a16="http://schemas.microsoft.com/office/drawing/2014/main" id="{A4530D15-BDC9-4ED5-8489-6481F3E7CD8F}"/>
              </a:ext>
            </a:extLst>
          </p:cNvPr>
          <p:cNvSpPr>
            <a:spLocks noChangeShapeType="1"/>
          </p:cNvSpPr>
          <p:nvPr/>
        </p:nvSpPr>
        <p:spPr bwMode="auto">
          <a:xfrm>
            <a:off x="3352800" y="2729607"/>
            <a:ext cx="762000" cy="0"/>
          </a:xfrm>
          <a:prstGeom prst="line">
            <a:avLst/>
          </a:prstGeom>
          <a:noFill/>
          <a:ln w="38100">
            <a:solidFill>
              <a:srgbClr val="000000"/>
            </a:solidFill>
            <a:round/>
            <a:headEnd/>
            <a:tailEnd type="triangle" w="med" len="med"/>
          </a:ln>
        </p:spPr>
        <p:txBody>
          <a:bodyPr wrap="none">
            <a:noAutofit/>
          </a:bodyPr>
          <a:lstStyle/>
          <a:p>
            <a:endParaRPr lang="de-DE">
              <a:latin typeface="+mj-lt"/>
              <a:cs typeface="Calibri" pitchFamily="34" charset="0"/>
            </a:endParaRPr>
          </a:p>
        </p:txBody>
      </p:sp>
      <p:sp>
        <p:nvSpPr>
          <p:cNvPr id="90" name="Text Box 17">
            <a:extLst>
              <a:ext uri="{FF2B5EF4-FFF2-40B4-BE49-F238E27FC236}">
                <a16:creationId xmlns:a16="http://schemas.microsoft.com/office/drawing/2014/main" id="{4DD0048E-DAC2-4DE7-BCC1-E70EB81DFA06}"/>
              </a:ext>
            </a:extLst>
          </p:cNvPr>
          <p:cNvSpPr txBox="1">
            <a:spLocks noChangeArrowheads="1"/>
          </p:cNvSpPr>
          <p:nvPr/>
        </p:nvSpPr>
        <p:spPr bwMode="auto">
          <a:xfrm>
            <a:off x="2574925" y="2542282"/>
            <a:ext cx="628650" cy="366712"/>
          </a:xfrm>
          <a:prstGeom prst="rect">
            <a:avLst/>
          </a:prstGeom>
          <a:noFill/>
          <a:ln w="9525">
            <a:noFill/>
            <a:miter lim="800000"/>
            <a:headEnd/>
            <a:tailEnd/>
          </a:ln>
        </p:spPr>
        <p:txBody>
          <a:bodyPr wrap="none">
            <a:noAutofit/>
          </a:bodyPr>
          <a:lstStyle/>
          <a:p>
            <a:pPr algn="l"/>
            <a:r>
              <a:rPr lang="de-DE">
                <a:solidFill>
                  <a:srgbClr val="000000"/>
                </a:solidFill>
                <a:latin typeface="+mj-lt"/>
                <a:cs typeface="Calibri" pitchFamily="34" charset="0"/>
              </a:rPr>
              <a:t>data</a:t>
            </a:r>
          </a:p>
        </p:txBody>
      </p:sp>
      <p:sp>
        <p:nvSpPr>
          <p:cNvPr id="91" name="Line 18">
            <a:extLst>
              <a:ext uri="{FF2B5EF4-FFF2-40B4-BE49-F238E27FC236}">
                <a16:creationId xmlns:a16="http://schemas.microsoft.com/office/drawing/2014/main" id="{275204EE-D9F6-4D26-957E-0F3F6B3D5C03}"/>
              </a:ext>
            </a:extLst>
          </p:cNvPr>
          <p:cNvSpPr>
            <a:spLocks noChangeShapeType="1"/>
          </p:cNvSpPr>
          <p:nvPr/>
        </p:nvSpPr>
        <p:spPr bwMode="auto">
          <a:xfrm flipH="1">
            <a:off x="7326313" y="2726432"/>
            <a:ext cx="762000" cy="0"/>
          </a:xfrm>
          <a:prstGeom prst="line">
            <a:avLst/>
          </a:prstGeom>
          <a:noFill/>
          <a:ln w="38100">
            <a:solidFill>
              <a:srgbClr val="000000"/>
            </a:solidFill>
            <a:round/>
            <a:headEnd/>
            <a:tailEnd type="triangle" w="med" len="med"/>
          </a:ln>
        </p:spPr>
        <p:txBody>
          <a:bodyPr wrap="none">
            <a:noAutofit/>
          </a:bodyPr>
          <a:lstStyle/>
          <a:p>
            <a:endParaRPr lang="de-DE">
              <a:latin typeface="+mj-lt"/>
              <a:cs typeface="Calibri" pitchFamily="34" charset="0"/>
            </a:endParaRPr>
          </a:p>
        </p:txBody>
      </p:sp>
      <p:sp>
        <p:nvSpPr>
          <p:cNvPr id="92" name="Text Box 19">
            <a:extLst>
              <a:ext uri="{FF2B5EF4-FFF2-40B4-BE49-F238E27FC236}">
                <a16:creationId xmlns:a16="http://schemas.microsoft.com/office/drawing/2014/main" id="{D657B38D-EF31-4FE8-B91D-EB4BC3D3493F}"/>
              </a:ext>
            </a:extLst>
          </p:cNvPr>
          <p:cNvSpPr txBox="1">
            <a:spLocks noChangeArrowheads="1"/>
          </p:cNvSpPr>
          <p:nvPr/>
        </p:nvSpPr>
        <p:spPr bwMode="auto">
          <a:xfrm>
            <a:off x="8072438" y="2531170"/>
            <a:ext cx="628650" cy="366713"/>
          </a:xfrm>
          <a:prstGeom prst="rect">
            <a:avLst/>
          </a:prstGeom>
          <a:noFill/>
          <a:ln w="9525">
            <a:noFill/>
            <a:miter lim="800000"/>
            <a:headEnd/>
            <a:tailEnd/>
          </a:ln>
        </p:spPr>
        <p:txBody>
          <a:bodyPr wrap="none">
            <a:noAutofit/>
          </a:bodyPr>
          <a:lstStyle/>
          <a:p>
            <a:pPr algn="l"/>
            <a:r>
              <a:rPr lang="de-DE">
                <a:solidFill>
                  <a:srgbClr val="000000"/>
                </a:solidFill>
                <a:latin typeface="+mj-lt"/>
                <a:cs typeface="Calibri" pitchFamily="34" charset="0"/>
              </a:rPr>
              <a:t>data</a:t>
            </a:r>
          </a:p>
        </p:txBody>
      </p:sp>
      <p:sp>
        <p:nvSpPr>
          <p:cNvPr id="93" name="Line 20">
            <a:extLst>
              <a:ext uri="{FF2B5EF4-FFF2-40B4-BE49-F238E27FC236}">
                <a16:creationId xmlns:a16="http://schemas.microsoft.com/office/drawing/2014/main" id="{156357F6-6F40-429A-9895-5DE4BFD3CBE5}"/>
              </a:ext>
            </a:extLst>
          </p:cNvPr>
          <p:cNvSpPr>
            <a:spLocks noChangeShapeType="1"/>
          </p:cNvSpPr>
          <p:nvPr/>
        </p:nvSpPr>
        <p:spPr bwMode="auto">
          <a:xfrm flipV="1">
            <a:off x="3878263" y="3004245"/>
            <a:ext cx="0" cy="106363"/>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94" name="Line 21">
            <a:extLst>
              <a:ext uri="{FF2B5EF4-FFF2-40B4-BE49-F238E27FC236}">
                <a16:creationId xmlns:a16="http://schemas.microsoft.com/office/drawing/2014/main" id="{E1F2BF41-DF73-497C-922B-FA0B544E0218}"/>
              </a:ext>
            </a:extLst>
          </p:cNvPr>
          <p:cNvSpPr>
            <a:spLocks noChangeShapeType="1"/>
          </p:cNvSpPr>
          <p:nvPr/>
        </p:nvSpPr>
        <p:spPr bwMode="auto">
          <a:xfrm flipV="1">
            <a:off x="3875088" y="2723257"/>
            <a:ext cx="0" cy="106362"/>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95" name="Line 22">
            <a:extLst>
              <a:ext uri="{FF2B5EF4-FFF2-40B4-BE49-F238E27FC236}">
                <a16:creationId xmlns:a16="http://schemas.microsoft.com/office/drawing/2014/main" id="{1A20BE4B-56D8-4240-923D-AF134B3F4878}"/>
              </a:ext>
            </a:extLst>
          </p:cNvPr>
          <p:cNvSpPr>
            <a:spLocks noChangeShapeType="1"/>
          </p:cNvSpPr>
          <p:nvPr/>
        </p:nvSpPr>
        <p:spPr bwMode="auto">
          <a:xfrm>
            <a:off x="7316788" y="3116957"/>
            <a:ext cx="906462"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96" name="Line 23">
            <a:extLst>
              <a:ext uri="{FF2B5EF4-FFF2-40B4-BE49-F238E27FC236}">
                <a16:creationId xmlns:a16="http://schemas.microsoft.com/office/drawing/2014/main" id="{56E2A20D-EE26-43AB-BEA7-6A5FF3B3CB37}"/>
              </a:ext>
            </a:extLst>
          </p:cNvPr>
          <p:cNvSpPr>
            <a:spLocks noChangeShapeType="1"/>
          </p:cNvSpPr>
          <p:nvPr/>
        </p:nvSpPr>
        <p:spPr bwMode="auto">
          <a:xfrm>
            <a:off x="7316788" y="2731194"/>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97" name="Text Box 24">
            <a:extLst>
              <a:ext uri="{FF2B5EF4-FFF2-40B4-BE49-F238E27FC236}">
                <a16:creationId xmlns:a16="http://schemas.microsoft.com/office/drawing/2014/main" id="{3CD4B170-DFDB-4A3A-89BA-ED58094F9F4B}"/>
              </a:ext>
            </a:extLst>
          </p:cNvPr>
          <p:cNvSpPr txBox="1">
            <a:spLocks noChangeArrowheads="1"/>
          </p:cNvSpPr>
          <p:nvPr/>
        </p:nvSpPr>
        <p:spPr bwMode="auto">
          <a:xfrm>
            <a:off x="7277100" y="5974457"/>
            <a:ext cx="617538"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DIFS</a:t>
            </a:r>
          </a:p>
        </p:txBody>
      </p:sp>
      <p:sp>
        <p:nvSpPr>
          <p:cNvPr id="98" name="Line 25">
            <a:extLst>
              <a:ext uri="{FF2B5EF4-FFF2-40B4-BE49-F238E27FC236}">
                <a16:creationId xmlns:a16="http://schemas.microsoft.com/office/drawing/2014/main" id="{49911967-1619-4809-8D12-90272FB38310}"/>
              </a:ext>
            </a:extLst>
          </p:cNvPr>
          <p:cNvSpPr>
            <a:spLocks noChangeShapeType="1"/>
          </p:cNvSpPr>
          <p:nvPr/>
        </p:nvSpPr>
        <p:spPr bwMode="auto">
          <a:xfrm flipV="1">
            <a:off x="7561263" y="3009007"/>
            <a:ext cx="0" cy="106362"/>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99" name="Line 26">
            <a:extLst>
              <a:ext uri="{FF2B5EF4-FFF2-40B4-BE49-F238E27FC236}">
                <a16:creationId xmlns:a16="http://schemas.microsoft.com/office/drawing/2014/main" id="{A6915ED8-A925-4169-876E-FEE5D47C7FE1}"/>
              </a:ext>
            </a:extLst>
          </p:cNvPr>
          <p:cNvSpPr>
            <a:spLocks noChangeShapeType="1"/>
          </p:cNvSpPr>
          <p:nvPr/>
        </p:nvSpPr>
        <p:spPr bwMode="auto">
          <a:xfrm flipV="1">
            <a:off x="7558088" y="2728020"/>
            <a:ext cx="0" cy="106363"/>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00" name="Line 27">
            <a:extLst>
              <a:ext uri="{FF2B5EF4-FFF2-40B4-BE49-F238E27FC236}">
                <a16:creationId xmlns:a16="http://schemas.microsoft.com/office/drawing/2014/main" id="{B9EA5B47-7495-449D-BBDF-D399EEE70778}"/>
              </a:ext>
            </a:extLst>
          </p:cNvPr>
          <p:cNvSpPr>
            <a:spLocks noChangeShapeType="1"/>
          </p:cNvSpPr>
          <p:nvPr/>
        </p:nvSpPr>
        <p:spPr bwMode="auto">
          <a:xfrm>
            <a:off x="7313614" y="4093269"/>
            <a:ext cx="909637"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01" name="Text Box 28">
            <a:extLst>
              <a:ext uri="{FF2B5EF4-FFF2-40B4-BE49-F238E27FC236}">
                <a16:creationId xmlns:a16="http://schemas.microsoft.com/office/drawing/2014/main" id="{3A52B6CE-41AC-4E17-BD81-5A836BD5D463}"/>
              </a:ext>
            </a:extLst>
          </p:cNvPr>
          <p:cNvSpPr txBox="1">
            <a:spLocks noChangeArrowheads="1"/>
          </p:cNvSpPr>
          <p:nvPr/>
        </p:nvSpPr>
        <p:spPr bwMode="auto">
          <a:xfrm>
            <a:off x="7273925" y="3734494"/>
            <a:ext cx="617538"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DIFS</a:t>
            </a:r>
          </a:p>
        </p:txBody>
      </p:sp>
      <p:sp>
        <p:nvSpPr>
          <p:cNvPr id="102" name="Line 29">
            <a:extLst>
              <a:ext uri="{FF2B5EF4-FFF2-40B4-BE49-F238E27FC236}">
                <a16:creationId xmlns:a16="http://schemas.microsoft.com/office/drawing/2014/main" id="{875524E8-07EE-41BB-8130-CFDD3496D4FA}"/>
              </a:ext>
            </a:extLst>
          </p:cNvPr>
          <p:cNvSpPr>
            <a:spLocks noChangeShapeType="1"/>
          </p:cNvSpPr>
          <p:nvPr/>
        </p:nvSpPr>
        <p:spPr bwMode="auto">
          <a:xfrm flipV="1">
            <a:off x="7543800" y="4001195"/>
            <a:ext cx="0" cy="93663"/>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03" name="Line 30">
            <a:extLst>
              <a:ext uri="{FF2B5EF4-FFF2-40B4-BE49-F238E27FC236}">
                <a16:creationId xmlns:a16="http://schemas.microsoft.com/office/drawing/2014/main" id="{47890DE2-124B-4CE4-A1C5-08DC96595360}"/>
              </a:ext>
            </a:extLst>
          </p:cNvPr>
          <p:cNvSpPr>
            <a:spLocks noChangeShapeType="1"/>
          </p:cNvSpPr>
          <p:nvPr/>
        </p:nvSpPr>
        <p:spPr bwMode="auto">
          <a:xfrm flipH="1" flipV="1">
            <a:off x="7543800" y="3678933"/>
            <a:ext cx="0" cy="109537"/>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04" name="Line 31">
            <a:extLst>
              <a:ext uri="{FF2B5EF4-FFF2-40B4-BE49-F238E27FC236}">
                <a16:creationId xmlns:a16="http://schemas.microsoft.com/office/drawing/2014/main" id="{E8938467-22C8-496D-93BA-CD21F35DC1C9}"/>
              </a:ext>
            </a:extLst>
          </p:cNvPr>
          <p:cNvSpPr>
            <a:spLocks noChangeShapeType="1"/>
          </p:cNvSpPr>
          <p:nvPr/>
        </p:nvSpPr>
        <p:spPr bwMode="auto">
          <a:xfrm flipH="1">
            <a:off x="8115300" y="4093270"/>
            <a:ext cx="1588" cy="2232025"/>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05" name="Text Box 32">
            <a:extLst>
              <a:ext uri="{FF2B5EF4-FFF2-40B4-BE49-F238E27FC236}">
                <a16:creationId xmlns:a16="http://schemas.microsoft.com/office/drawing/2014/main" id="{67DC2185-317F-4EE1-97DF-325105F8F476}"/>
              </a:ext>
            </a:extLst>
          </p:cNvPr>
          <p:cNvSpPr txBox="1">
            <a:spLocks noChangeArrowheads="1"/>
          </p:cNvSpPr>
          <p:nvPr/>
        </p:nvSpPr>
        <p:spPr bwMode="auto">
          <a:xfrm>
            <a:off x="8258176" y="5363269"/>
            <a:ext cx="1141413" cy="336550"/>
          </a:xfrm>
          <a:prstGeom prst="rect">
            <a:avLst/>
          </a:prstGeom>
          <a:noFill/>
          <a:ln w="9525">
            <a:noFill/>
            <a:miter lim="800000"/>
            <a:headEnd/>
            <a:tailEnd/>
          </a:ln>
        </p:spPr>
        <p:txBody>
          <a:bodyPr wrap="none">
            <a:noAutofit/>
          </a:bodyPr>
          <a:lstStyle/>
          <a:p>
            <a:pPr algn="l"/>
            <a:r>
              <a:rPr lang="de-DE">
                <a:solidFill>
                  <a:srgbClr val="000000"/>
                </a:solidFill>
                <a:latin typeface="+mj-lt"/>
                <a:cs typeface="Calibri" pitchFamily="34" charset="0"/>
              </a:rPr>
              <a:t>suspended</a:t>
            </a:r>
          </a:p>
        </p:txBody>
      </p:sp>
      <p:sp>
        <p:nvSpPr>
          <p:cNvPr id="106" name="Line 33">
            <a:extLst>
              <a:ext uri="{FF2B5EF4-FFF2-40B4-BE49-F238E27FC236}">
                <a16:creationId xmlns:a16="http://schemas.microsoft.com/office/drawing/2014/main" id="{E7893A61-FA97-4707-B239-CDDE4B5A567D}"/>
              </a:ext>
            </a:extLst>
          </p:cNvPr>
          <p:cNvSpPr>
            <a:spLocks noChangeShapeType="1"/>
          </p:cNvSpPr>
          <p:nvPr/>
        </p:nvSpPr>
        <p:spPr bwMode="auto">
          <a:xfrm>
            <a:off x="8010525" y="4266307"/>
            <a:ext cx="217488"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07" name="Line 34">
            <a:extLst>
              <a:ext uri="{FF2B5EF4-FFF2-40B4-BE49-F238E27FC236}">
                <a16:creationId xmlns:a16="http://schemas.microsoft.com/office/drawing/2014/main" id="{183AD77D-168D-459E-89CC-81643589A2FD}"/>
              </a:ext>
            </a:extLst>
          </p:cNvPr>
          <p:cNvSpPr>
            <a:spLocks noChangeShapeType="1"/>
          </p:cNvSpPr>
          <p:nvPr/>
        </p:nvSpPr>
        <p:spPr bwMode="auto">
          <a:xfrm>
            <a:off x="8007350" y="4418707"/>
            <a:ext cx="217488"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08" name="Line 35">
            <a:extLst>
              <a:ext uri="{FF2B5EF4-FFF2-40B4-BE49-F238E27FC236}">
                <a16:creationId xmlns:a16="http://schemas.microsoft.com/office/drawing/2014/main" id="{EB612B6C-7E1B-4228-A2A0-144BDCA81B63}"/>
              </a:ext>
            </a:extLst>
          </p:cNvPr>
          <p:cNvSpPr>
            <a:spLocks noChangeShapeType="1"/>
          </p:cNvSpPr>
          <p:nvPr/>
        </p:nvSpPr>
        <p:spPr bwMode="auto">
          <a:xfrm>
            <a:off x="8004175" y="4571107"/>
            <a:ext cx="217488"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09" name="Line 36">
            <a:extLst>
              <a:ext uri="{FF2B5EF4-FFF2-40B4-BE49-F238E27FC236}">
                <a16:creationId xmlns:a16="http://schemas.microsoft.com/office/drawing/2014/main" id="{189509C8-E2A4-4A50-B845-C086770BE407}"/>
              </a:ext>
            </a:extLst>
          </p:cNvPr>
          <p:cNvSpPr>
            <a:spLocks noChangeShapeType="1"/>
          </p:cNvSpPr>
          <p:nvPr/>
        </p:nvSpPr>
        <p:spPr bwMode="auto">
          <a:xfrm>
            <a:off x="8012114" y="4723507"/>
            <a:ext cx="217487"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0" name="Line 37">
            <a:extLst>
              <a:ext uri="{FF2B5EF4-FFF2-40B4-BE49-F238E27FC236}">
                <a16:creationId xmlns:a16="http://schemas.microsoft.com/office/drawing/2014/main" id="{C897C642-7898-4AA7-A245-DA2EED49279E}"/>
              </a:ext>
            </a:extLst>
          </p:cNvPr>
          <p:cNvSpPr>
            <a:spLocks noChangeShapeType="1"/>
          </p:cNvSpPr>
          <p:nvPr/>
        </p:nvSpPr>
        <p:spPr bwMode="auto">
          <a:xfrm>
            <a:off x="8008939" y="4875907"/>
            <a:ext cx="217487"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1" name="Line 38">
            <a:extLst>
              <a:ext uri="{FF2B5EF4-FFF2-40B4-BE49-F238E27FC236}">
                <a16:creationId xmlns:a16="http://schemas.microsoft.com/office/drawing/2014/main" id="{7AC47F1F-990B-486D-84E2-66152E093E18}"/>
              </a:ext>
            </a:extLst>
          </p:cNvPr>
          <p:cNvSpPr>
            <a:spLocks noChangeShapeType="1"/>
          </p:cNvSpPr>
          <p:nvPr/>
        </p:nvSpPr>
        <p:spPr bwMode="auto">
          <a:xfrm>
            <a:off x="7329488" y="5028307"/>
            <a:ext cx="893762"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12" name="Text Box 39">
            <a:extLst>
              <a:ext uri="{FF2B5EF4-FFF2-40B4-BE49-F238E27FC236}">
                <a16:creationId xmlns:a16="http://schemas.microsoft.com/office/drawing/2014/main" id="{7109B608-DFFB-4A48-96BC-B8A2B2594A16}"/>
              </a:ext>
            </a:extLst>
          </p:cNvPr>
          <p:cNvSpPr txBox="1">
            <a:spLocks noChangeArrowheads="1"/>
          </p:cNvSpPr>
          <p:nvPr/>
        </p:nvSpPr>
        <p:spPr bwMode="auto">
          <a:xfrm>
            <a:off x="8232775" y="3893244"/>
            <a:ext cx="2220160" cy="338554"/>
          </a:xfrm>
          <a:prstGeom prst="rect">
            <a:avLst/>
          </a:prstGeom>
          <a:noFill/>
          <a:ln w="9525">
            <a:noFill/>
            <a:miter lim="800000"/>
            <a:headEnd/>
            <a:tailEnd/>
          </a:ln>
        </p:spPr>
        <p:txBody>
          <a:bodyPr wrap="none">
            <a:noAutofit/>
          </a:bodyPr>
          <a:lstStyle/>
          <a:p>
            <a:pPr algn="l"/>
            <a:r>
              <a:rPr lang="de-DE" dirty="0" err="1">
                <a:solidFill>
                  <a:srgbClr val="000000"/>
                </a:solidFill>
                <a:latin typeface="+mj-lt"/>
                <a:cs typeface="Calibri" pitchFamily="34" charset="0"/>
              </a:rPr>
              <a:t>slot</a:t>
            </a:r>
            <a:r>
              <a:rPr lang="de-DE" dirty="0">
                <a:solidFill>
                  <a:srgbClr val="000000"/>
                </a:solidFill>
                <a:latin typeface="+mj-lt"/>
                <a:cs typeface="Calibri" pitchFamily="34" charset="0"/>
              </a:rPr>
              <a:t> </a:t>
            </a:r>
            <a:r>
              <a:rPr lang="de-DE" dirty="0" err="1">
                <a:solidFill>
                  <a:srgbClr val="000000"/>
                </a:solidFill>
                <a:latin typeface="+mj-lt"/>
                <a:cs typeface="Calibri" pitchFamily="34" charset="0"/>
              </a:rPr>
              <a:t>counter</a:t>
            </a:r>
            <a:r>
              <a:rPr lang="de-DE" dirty="0">
                <a:solidFill>
                  <a:srgbClr val="000000"/>
                </a:solidFill>
                <a:latin typeface="+mj-lt"/>
                <a:cs typeface="Calibri" pitchFamily="34" charset="0"/>
              </a:rPr>
              <a:t> = </a:t>
            </a:r>
            <a:r>
              <a:rPr lang="de-DE" dirty="0" err="1">
                <a:solidFill>
                  <a:srgbClr val="000000"/>
                </a:solidFill>
                <a:latin typeface="+mj-lt"/>
                <a:cs typeface="Calibri" pitchFamily="34" charset="0"/>
              </a:rPr>
              <a:t>random</a:t>
            </a:r>
            <a:endParaRPr lang="de-DE" dirty="0">
              <a:solidFill>
                <a:srgbClr val="000000"/>
              </a:solidFill>
              <a:latin typeface="+mj-lt"/>
              <a:cs typeface="Calibri" pitchFamily="34" charset="0"/>
            </a:endParaRPr>
          </a:p>
        </p:txBody>
      </p:sp>
      <p:sp>
        <p:nvSpPr>
          <p:cNvPr id="113" name="Text Box 40">
            <a:extLst>
              <a:ext uri="{FF2B5EF4-FFF2-40B4-BE49-F238E27FC236}">
                <a16:creationId xmlns:a16="http://schemas.microsoft.com/office/drawing/2014/main" id="{360F2FD1-3FA4-46FF-98AF-8EAF29407021}"/>
              </a:ext>
            </a:extLst>
          </p:cNvPr>
          <p:cNvSpPr txBox="1">
            <a:spLocks noChangeArrowheads="1"/>
          </p:cNvSpPr>
          <p:nvPr/>
        </p:nvSpPr>
        <p:spPr bwMode="auto">
          <a:xfrm>
            <a:off x="8247064" y="4121844"/>
            <a:ext cx="280987"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8</a:t>
            </a:r>
          </a:p>
        </p:txBody>
      </p:sp>
      <p:sp>
        <p:nvSpPr>
          <p:cNvPr id="114" name="Text Box 41">
            <a:extLst>
              <a:ext uri="{FF2B5EF4-FFF2-40B4-BE49-F238E27FC236}">
                <a16:creationId xmlns:a16="http://schemas.microsoft.com/office/drawing/2014/main" id="{F5153838-88F6-4ED4-B72E-8B203406FE8F}"/>
              </a:ext>
            </a:extLst>
          </p:cNvPr>
          <p:cNvSpPr txBox="1">
            <a:spLocks noChangeArrowheads="1"/>
          </p:cNvSpPr>
          <p:nvPr/>
        </p:nvSpPr>
        <p:spPr bwMode="auto">
          <a:xfrm>
            <a:off x="8243889" y="4274244"/>
            <a:ext cx="280987"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7</a:t>
            </a:r>
          </a:p>
        </p:txBody>
      </p:sp>
      <p:sp>
        <p:nvSpPr>
          <p:cNvPr id="115" name="Text Box 42">
            <a:extLst>
              <a:ext uri="{FF2B5EF4-FFF2-40B4-BE49-F238E27FC236}">
                <a16:creationId xmlns:a16="http://schemas.microsoft.com/office/drawing/2014/main" id="{29A23AC0-BB0D-43DB-A0D2-44C30F1FB425}"/>
              </a:ext>
            </a:extLst>
          </p:cNvPr>
          <p:cNvSpPr txBox="1">
            <a:spLocks noChangeArrowheads="1"/>
          </p:cNvSpPr>
          <p:nvPr/>
        </p:nvSpPr>
        <p:spPr bwMode="auto">
          <a:xfrm>
            <a:off x="8262939" y="4426644"/>
            <a:ext cx="280987"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6</a:t>
            </a:r>
          </a:p>
        </p:txBody>
      </p:sp>
      <p:sp>
        <p:nvSpPr>
          <p:cNvPr id="116" name="Text Box 43">
            <a:extLst>
              <a:ext uri="{FF2B5EF4-FFF2-40B4-BE49-F238E27FC236}">
                <a16:creationId xmlns:a16="http://schemas.microsoft.com/office/drawing/2014/main" id="{EDA05BC4-2758-4A87-B196-A6BDFDE20493}"/>
              </a:ext>
            </a:extLst>
          </p:cNvPr>
          <p:cNvSpPr txBox="1">
            <a:spLocks noChangeArrowheads="1"/>
          </p:cNvSpPr>
          <p:nvPr/>
        </p:nvSpPr>
        <p:spPr bwMode="auto">
          <a:xfrm>
            <a:off x="8259764" y="4579044"/>
            <a:ext cx="280987"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5</a:t>
            </a:r>
          </a:p>
        </p:txBody>
      </p:sp>
      <p:sp>
        <p:nvSpPr>
          <p:cNvPr id="117" name="Text Box 44">
            <a:extLst>
              <a:ext uri="{FF2B5EF4-FFF2-40B4-BE49-F238E27FC236}">
                <a16:creationId xmlns:a16="http://schemas.microsoft.com/office/drawing/2014/main" id="{8A3FB8E8-0941-479C-BCCD-BDF864A63E42}"/>
              </a:ext>
            </a:extLst>
          </p:cNvPr>
          <p:cNvSpPr txBox="1">
            <a:spLocks noChangeArrowheads="1"/>
          </p:cNvSpPr>
          <p:nvPr/>
        </p:nvSpPr>
        <p:spPr bwMode="auto">
          <a:xfrm>
            <a:off x="8256589" y="4731444"/>
            <a:ext cx="280987"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4</a:t>
            </a:r>
          </a:p>
        </p:txBody>
      </p:sp>
      <p:sp>
        <p:nvSpPr>
          <p:cNvPr id="118" name="Text Box 45">
            <a:extLst>
              <a:ext uri="{FF2B5EF4-FFF2-40B4-BE49-F238E27FC236}">
                <a16:creationId xmlns:a16="http://schemas.microsoft.com/office/drawing/2014/main" id="{EF562311-4867-4CB5-964A-97EA8D65BAD2}"/>
              </a:ext>
            </a:extLst>
          </p:cNvPr>
          <p:cNvSpPr txBox="1">
            <a:spLocks noChangeArrowheads="1"/>
          </p:cNvSpPr>
          <p:nvPr/>
        </p:nvSpPr>
        <p:spPr bwMode="auto">
          <a:xfrm>
            <a:off x="8264525" y="4883844"/>
            <a:ext cx="280988"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3</a:t>
            </a:r>
          </a:p>
        </p:txBody>
      </p:sp>
      <p:sp>
        <p:nvSpPr>
          <p:cNvPr id="119" name="Line 46">
            <a:extLst>
              <a:ext uri="{FF2B5EF4-FFF2-40B4-BE49-F238E27FC236}">
                <a16:creationId xmlns:a16="http://schemas.microsoft.com/office/drawing/2014/main" id="{21144143-8A59-440E-BCE4-35A957784749}"/>
              </a:ext>
            </a:extLst>
          </p:cNvPr>
          <p:cNvSpPr>
            <a:spLocks noChangeShapeType="1"/>
          </p:cNvSpPr>
          <p:nvPr/>
        </p:nvSpPr>
        <p:spPr bwMode="auto">
          <a:xfrm>
            <a:off x="3716338" y="4218682"/>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20" name="Line 47">
            <a:extLst>
              <a:ext uri="{FF2B5EF4-FFF2-40B4-BE49-F238E27FC236}">
                <a16:creationId xmlns:a16="http://schemas.microsoft.com/office/drawing/2014/main" id="{FF981401-5C49-46E2-831D-E8628501F6B6}"/>
              </a:ext>
            </a:extLst>
          </p:cNvPr>
          <p:cNvSpPr>
            <a:spLocks noChangeShapeType="1"/>
          </p:cNvSpPr>
          <p:nvPr/>
        </p:nvSpPr>
        <p:spPr bwMode="auto">
          <a:xfrm>
            <a:off x="3716338" y="3609082"/>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21" name="Text Box 48">
            <a:extLst>
              <a:ext uri="{FF2B5EF4-FFF2-40B4-BE49-F238E27FC236}">
                <a16:creationId xmlns:a16="http://schemas.microsoft.com/office/drawing/2014/main" id="{AB8080B4-3AB0-43F0-89DC-0FF9BF6D3D6A}"/>
              </a:ext>
            </a:extLst>
          </p:cNvPr>
          <p:cNvSpPr txBox="1">
            <a:spLocks noChangeArrowheads="1"/>
          </p:cNvSpPr>
          <p:nvPr/>
        </p:nvSpPr>
        <p:spPr bwMode="auto">
          <a:xfrm>
            <a:off x="3243263" y="3836094"/>
            <a:ext cx="868362"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timeout</a:t>
            </a:r>
          </a:p>
        </p:txBody>
      </p:sp>
      <p:sp>
        <p:nvSpPr>
          <p:cNvPr id="122" name="Line 49">
            <a:extLst>
              <a:ext uri="{FF2B5EF4-FFF2-40B4-BE49-F238E27FC236}">
                <a16:creationId xmlns:a16="http://schemas.microsoft.com/office/drawing/2014/main" id="{63B50036-EEEC-4D33-A89A-BA34BD344499}"/>
              </a:ext>
            </a:extLst>
          </p:cNvPr>
          <p:cNvSpPr>
            <a:spLocks noChangeShapeType="1"/>
          </p:cNvSpPr>
          <p:nvPr/>
        </p:nvSpPr>
        <p:spPr bwMode="auto">
          <a:xfrm flipV="1">
            <a:off x="3860800" y="4120257"/>
            <a:ext cx="0" cy="239712"/>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23" name="Line 50">
            <a:extLst>
              <a:ext uri="{FF2B5EF4-FFF2-40B4-BE49-F238E27FC236}">
                <a16:creationId xmlns:a16="http://schemas.microsoft.com/office/drawing/2014/main" id="{B904F74E-816D-41B2-95C3-0B13813B5FC0}"/>
              </a:ext>
            </a:extLst>
          </p:cNvPr>
          <p:cNvSpPr>
            <a:spLocks noChangeShapeType="1"/>
          </p:cNvSpPr>
          <p:nvPr/>
        </p:nvSpPr>
        <p:spPr bwMode="auto">
          <a:xfrm flipH="1" flipV="1">
            <a:off x="3857625" y="3605907"/>
            <a:ext cx="0" cy="347662"/>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24" name="Line 51">
            <a:extLst>
              <a:ext uri="{FF2B5EF4-FFF2-40B4-BE49-F238E27FC236}">
                <a16:creationId xmlns:a16="http://schemas.microsoft.com/office/drawing/2014/main" id="{C6666B54-62BD-4DC2-8BF7-0A8AACC7242D}"/>
              </a:ext>
            </a:extLst>
          </p:cNvPr>
          <p:cNvSpPr>
            <a:spLocks noChangeShapeType="1"/>
          </p:cNvSpPr>
          <p:nvPr/>
        </p:nvSpPr>
        <p:spPr bwMode="auto">
          <a:xfrm>
            <a:off x="3724275" y="4642544"/>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25" name="Text Box 52">
            <a:extLst>
              <a:ext uri="{FF2B5EF4-FFF2-40B4-BE49-F238E27FC236}">
                <a16:creationId xmlns:a16="http://schemas.microsoft.com/office/drawing/2014/main" id="{84232ACB-7ADF-409F-90C3-4BE09DE41251}"/>
              </a:ext>
            </a:extLst>
          </p:cNvPr>
          <p:cNvSpPr txBox="1">
            <a:spLocks noChangeArrowheads="1"/>
          </p:cNvSpPr>
          <p:nvPr/>
        </p:nvSpPr>
        <p:spPr bwMode="auto">
          <a:xfrm>
            <a:off x="3495675" y="4271069"/>
            <a:ext cx="617538"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DIFS</a:t>
            </a:r>
          </a:p>
        </p:txBody>
      </p:sp>
      <p:sp>
        <p:nvSpPr>
          <p:cNvPr id="126" name="Line 53">
            <a:extLst>
              <a:ext uri="{FF2B5EF4-FFF2-40B4-BE49-F238E27FC236}">
                <a16:creationId xmlns:a16="http://schemas.microsoft.com/office/drawing/2014/main" id="{C0DF6E38-F3E7-4133-8476-30B3945F3B64}"/>
              </a:ext>
            </a:extLst>
          </p:cNvPr>
          <p:cNvSpPr>
            <a:spLocks noChangeShapeType="1"/>
          </p:cNvSpPr>
          <p:nvPr/>
        </p:nvSpPr>
        <p:spPr bwMode="auto">
          <a:xfrm flipV="1">
            <a:off x="3860800" y="4215507"/>
            <a:ext cx="0" cy="74612"/>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27" name="Text Box 54">
            <a:extLst>
              <a:ext uri="{FF2B5EF4-FFF2-40B4-BE49-F238E27FC236}">
                <a16:creationId xmlns:a16="http://schemas.microsoft.com/office/drawing/2014/main" id="{CA401B4C-D530-462D-A7DF-AE3E72AB92D7}"/>
              </a:ext>
            </a:extLst>
          </p:cNvPr>
          <p:cNvSpPr txBox="1">
            <a:spLocks noChangeArrowheads="1"/>
          </p:cNvSpPr>
          <p:nvPr/>
        </p:nvSpPr>
        <p:spPr bwMode="auto">
          <a:xfrm>
            <a:off x="1487488" y="4452044"/>
            <a:ext cx="2220160" cy="338554"/>
          </a:xfrm>
          <a:prstGeom prst="rect">
            <a:avLst/>
          </a:prstGeom>
          <a:noFill/>
          <a:ln w="9525">
            <a:noFill/>
            <a:miter lim="800000"/>
            <a:headEnd/>
            <a:tailEnd/>
          </a:ln>
        </p:spPr>
        <p:txBody>
          <a:bodyPr wrap="none">
            <a:noAutofit/>
          </a:bodyPr>
          <a:lstStyle/>
          <a:p>
            <a:pPr algn="l"/>
            <a:r>
              <a:rPr lang="de-DE" dirty="0" err="1">
                <a:solidFill>
                  <a:srgbClr val="000000"/>
                </a:solidFill>
                <a:latin typeface="+mj-lt"/>
                <a:cs typeface="Calibri" pitchFamily="34" charset="0"/>
              </a:rPr>
              <a:t>slot</a:t>
            </a:r>
            <a:r>
              <a:rPr lang="de-DE" dirty="0">
                <a:solidFill>
                  <a:srgbClr val="000000"/>
                </a:solidFill>
                <a:latin typeface="+mj-lt"/>
                <a:cs typeface="Calibri" pitchFamily="34" charset="0"/>
              </a:rPr>
              <a:t> </a:t>
            </a:r>
            <a:r>
              <a:rPr lang="de-DE" dirty="0" err="1">
                <a:solidFill>
                  <a:srgbClr val="000000"/>
                </a:solidFill>
                <a:latin typeface="+mj-lt"/>
                <a:cs typeface="Calibri" pitchFamily="34" charset="0"/>
              </a:rPr>
              <a:t>counter</a:t>
            </a:r>
            <a:r>
              <a:rPr lang="de-DE" dirty="0">
                <a:solidFill>
                  <a:srgbClr val="000000"/>
                </a:solidFill>
                <a:latin typeface="+mj-lt"/>
                <a:cs typeface="Calibri" pitchFamily="34" charset="0"/>
              </a:rPr>
              <a:t> = </a:t>
            </a:r>
            <a:r>
              <a:rPr lang="de-DE" dirty="0" err="1">
                <a:solidFill>
                  <a:srgbClr val="000000"/>
                </a:solidFill>
                <a:latin typeface="+mj-lt"/>
                <a:cs typeface="Calibri" pitchFamily="34" charset="0"/>
              </a:rPr>
              <a:t>random</a:t>
            </a:r>
            <a:endParaRPr lang="de-DE" dirty="0">
              <a:solidFill>
                <a:srgbClr val="000000"/>
              </a:solidFill>
              <a:latin typeface="+mj-lt"/>
              <a:cs typeface="Calibri" pitchFamily="34" charset="0"/>
            </a:endParaRPr>
          </a:p>
        </p:txBody>
      </p:sp>
      <p:sp>
        <p:nvSpPr>
          <p:cNvPr id="128" name="Line 55">
            <a:extLst>
              <a:ext uri="{FF2B5EF4-FFF2-40B4-BE49-F238E27FC236}">
                <a16:creationId xmlns:a16="http://schemas.microsoft.com/office/drawing/2014/main" id="{F25BC307-FB76-4FB5-BD92-578E6A36B6B2}"/>
              </a:ext>
            </a:extLst>
          </p:cNvPr>
          <p:cNvSpPr>
            <a:spLocks noChangeShapeType="1"/>
          </p:cNvSpPr>
          <p:nvPr/>
        </p:nvSpPr>
        <p:spPr bwMode="auto">
          <a:xfrm>
            <a:off x="3760789" y="4810819"/>
            <a:ext cx="217487"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29" name="Line 56">
            <a:extLst>
              <a:ext uri="{FF2B5EF4-FFF2-40B4-BE49-F238E27FC236}">
                <a16:creationId xmlns:a16="http://schemas.microsoft.com/office/drawing/2014/main" id="{9F76B472-CA94-4134-94F5-886F321E8F57}"/>
              </a:ext>
            </a:extLst>
          </p:cNvPr>
          <p:cNvSpPr>
            <a:spLocks noChangeShapeType="1"/>
          </p:cNvSpPr>
          <p:nvPr/>
        </p:nvSpPr>
        <p:spPr bwMode="auto">
          <a:xfrm flipV="1">
            <a:off x="3757614" y="4963219"/>
            <a:ext cx="339725" cy="0"/>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30" name="Text Box 57">
            <a:extLst>
              <a:ext uri="{FF2B5EF4-FFF2-40B4-BE49-F238E27FC236}">
                <a16:creationId xmlns:a16="http://schemas.microsoft.com/office/drawing/2014/main" id="{1FDC9D66-A724-4B63-B711-68771890866E}"/>
              </a:ext>
            </a:extLst>
          </p:cNvPr>
          <p:cNvSpPr txBox="1">
            <a:spLocks noChangeArrowheads="1"/>
          </p:cNvSpPr>
          <p:nvPr/>
        </p:nvSpPr>
        <p:spPr bwMode="auto">
          <a:xfrm>
            <a:off x="3503614" y="4633019"/>
            <a:ext cx="280987"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1</a:t>
            </a:r>
          </a:p>
        </p:txBody>
      </p:sp>
      <p:sp>
        <p:nvSpPr>
          <p:cNvPr id="131" name="Text Box 58">
            <a:extLst>
              <a:ext uri="{FF2B5EF4-FFF2-40B4-BE49-F238E27FC236}">
                <a16:creationId xmlns:a16="http://schemas.microsoft.com/office/drawing/2014/main" id="{47D17FC5-8541-4F54-991B-83E2D0F895CB}"/>
              </a:ext>
            </a:extLst>
          </p:cNvPr>
          <p:cNvSpPr txBox="1">
            <a:spLocks noChangeArrowheads="1"/>
          </p:cNvSpPr>
          <p:nvPr/>
        </p:nvSpPr>
        <p:spPr bwMode="auto">
          <a:xfrm>
            <a:off x="3500439" y="4818757"/>
            <a:ext cx="280987"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0</a:t>
            </a:r>
          </a:p>
        </p:txBody>
      </p:sp>
      <p:sp>
        <p:nvSpPr>
          <p:cNvPr id="132" name="Text Box 59">
            <a:extLst>
              <a:ext uri="{FF2B5EF4-FFF2-40B4-BE49-F238E27FC236}">
                <a16:creationId xmlns:a16="http://schemas.microsoft.com/office/drawing/2014/main" id="{1CCA72D1-F28F-41C0-A81B-72F010972203}"/>
              </a:ext>
            </a:extLst>
          </p:cNvPr>
          <p:cNvSpPr txBox="1">
            <a:spLocks noChangeArrowheads="1"/>
          </p:cNvSpPr>
          <p:nvPr/>
        </p:nvSpPr>
        <p:spPr bwMode="auto">
          <a:xfrm rot="-116436">
            <a:off x="5348289" y="5655370"/>
            <a:ext cx="592137" cy="366713"/>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ACK</a:t>
            </a:r>
          </a:p>
        </p:txBody>
      </p:sp>
      <p:sp>
        <p:nvSpPr>
          <p:cNvPr id="133" name="Line 60">
            <a:extLst>
              <a:ext uri="{FF2B5EF4-FFF2-40B4-BE49-F238E27FC236}">
                <a16:creationId xmlns:a16="http://schemas.microsoft.com/office/drawing/2014/main" id="{A62E5AE7-FA38-4ABC-8CCB-764D1D27C693}"/>
              </a:ext>
            </a:extLst>
          </p:cNvPr>
          <p:cNvSpPr>
            <a:spLocks noChangeShapeType="1"/>
          </p:cNvSpPr>
          <p:nvPr/>
        </p:nvSpPr>
        <p:spPr bwMode="auto">
          <a:xfrm>
            <a:off x="7323138" y="5550594"/>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34" name="Line 61">
            <a:extLst>
              <a:ext uri="{FF2B5EF4-FFF2-40B4-BE49-F238E27FC236}">
                <a16:creationId xmlns:a16="http://schemas.microsoft.com/office/drawing/2014/main" id="{6A8047D4-B7E6-4472-8148-D577D6B18C24}"/>
              </a:ext>
            </a:extLst>
          </p:cNvPr>
          <p:cNvSpPr>
            <a:spLocks noChangeShapeType="1"/>
          </p:cNvSpPr>
          <p:nvPr/>
        </p:nvSpPr>
        <p:spPr bwMode="auto">
          <a:xfrm>
            <a:off x="7323138" y="5725219"/>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35" name="Line 62">
            <a:extLst>
              <a:ext uri="{FF2B5EF4-FFF2-40B4-BE49-F238E27FC236}">
                <a16:creationId xmlns:a16="http://schemas.microsoft.com/office/drawing/2014/main" id="{65CD0FE2-36FA-4DDB-A864-D9D36CCADC4F}"/>
              </a:ext>
            </a:extLst>
          </p:cNvPr>
          <p:cNvSpPr>
            <a:spLocks noChangeShapeType="1"/>
          </p:cNvSpPr>
          <p:nvPr/>
        </p:nvSpPr>
        <p:spPr bwMode="auto">
          <a:xfrm>
            <a:off x="7310438" y="5941119"/>
            <a:ext cx="37465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36" name="Text Box 63">
            <a:extLst>
              <a:ext uri="{FF2B5EF4-FFF2-40B4-BE49-F238E27FC236}">
                <a16:creationId xmlns:a16="http://schemas.microsoft.com/office/drawing/2014/main" id="{E98FF561-A55E-41C9-9743-7E0BDE9C57A7}"/>
              </a:ext>
            </a:extLst>
          </p:cNvPr>
          <p:cNvSpPr txBox="1">
            <a:spLocks noChangeArrowheads="1"/>
          </p:cNvSpPr>
          <p:nvPr/>
        </p:nvSpPr>
        <p:spPr bwMode="auto">
          <a:xfrm>
            <a:off x="7278689" y="5475982"/>
            <a:ext cx="592137"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SIFS</a:t>
            </a:r>
          </a:p>
        </p:txBody>
      </p:sp>
      <p:sp>
        <p:nvSpPr>
          <p:cNvPr id="137" name="Text Box 64">
            <a:extLst>
              <a:ext uri="{FF2B5EF4-FFF2-40B4-BE49-F238E27FC236}">
                <a16:creationId xmlns:a16="http://schemas.microsoft.com/office/drawing/2014/main" id="{4AC6BAE9-97BA-4AFF-8A25-F2D27C43266F}"/>
              </a:ext>
            </a:extLst>
          </p:cNvPr>
          <p:cNvSpPr txBox="1">
            <a:spLocks noChangeArrowheads="1"/>
          </p:cNvSpPr>
          <p:nvPr/>
        </p:nvSpPr>
        <p:spPr bwMode="auto">
          <a:xfrm rot="79744">
            <a:off x="4572001" y="3318570"/>
            <a:ext cx="2360613" cy="366713"/>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header + data + CRC</a:t>
            </a:r>
          </a:p>
        </p:txBody>
      </p:sp>
      <p:sp>
        <p:nvSpPr>
          <p:cNvPr id="138" name="Text Box 65">
            <a:extLst>
              <a:ext uri="{FF2B5EF4-FFF2-40B4-BE49-F238E27FC236}">
                <a16:creationId xmlns:a16="http://schemas.microsoft.com/office/drawing/2014/main" id="{5EC02768-AB1F-4A51-B1D5-B630DD57FA7B}"/>
              </a:ext>
            </a:extLst>
          </p:cNvPr>
          <p:cNvSpPr txBox="1">
            <a:spLocks noChangeArrowheads="1"/>
          </p:cNvSpPr>
          <p:nvPr/>
        </p:nvSpPr>
        <p:spPr bwMode="auto">
          <a:xfrm rot="-81387">
            <a:off x="4568826" y="3104257"/>
            <a:ext cx="2360613" cy="366712"/>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header + data + CRC</a:t>
            </a:r>
          </a:p>
        </p:txBody>
      </p:sp>
      <p:sp>
        <p:nvSpPr>
          <p:cNvPr id="139" name="Line 66">
            <a:extLst>
              <a:ext uri="{FF2B5EF4-FFF2-40B4-BE49-F238E27FC236}">
                <a16:creationId xmlns:a16="http://schemas.microsoft.com/office/drawing/2014/main" id="{D8022FE5-A8EC-4EA3-B876-CE1A71BD00BC}"/>
              </a:ext>
            </a:extLst>
          </p:cNvPr>
          <p:cNvSpPr>
            <a:spLocks noChangeShapeType="1"/>
          </p:cNvSpPr>
          <p:nvPr/>
        </p:nvSpPr>
        <p:spPr bwMode="auto">
          <a:xfrm>
            <a:off x="7312025" y="3423344"/>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40" name="Freeform 67">
            <a:extLst>
              <a:ext uri="{FF2B5EF4-FFF2-40B4-BE49-F238E27FC236}">
                <a16:creationId xmlns:a16="http://schemas.microsoft.com/office/drawing/2014/main" id="{671043E9-5237-4DD5-9C9B-7615AC03AE5C}"/>
              </a:ext>
            </a:extLst>
          </p:cNvPr>
          <p:cNvSpPr>
            <a:spLocks/>
          </p:cNvSpPr>
          <p:nvPr/>
        </p:nvSpPr>
        <p:spPr bwMode="auto">
          <a:xfrm>
            <a:off x="7532689" y="3455095"/>
            <a:ext cx="130175" cy="201613"/>
          </a:xfrm>
          <a:custGeom>
            <a:avLst/>
            <a:gdLst>
              <a:gd name="T0" fmla="*/ 47625 w 82"/>
              <a:gd name="T1" fmla="*/ 0 h 127"/>
              <a:gd name="T2" fmla="*/ 0 w 82"/>
              <a:gd name="T3" fmla="*/ 106363 h 127"/>
              <a:gd name="T4" fmla="*/ 130175 w 82"/>
              <a:gd name="T5" fmla="*/ 58738 h 127"/>
              <a:gd name="T6" fmla="*/ 60325 w 82"/>
              <a:gd name="T7" fmla="*/ 201613 h 127"/>
              <a:gd name="T8" fmla="*/ 0 60000 65536"/>
              <a:gd name="T9" fmla="*/ 0 60000 65536"/>
              <a:gd name="T10" fmla="*/ 0 60000 65536"/>
              <a:gd name="T11" fmla="*/ 0 60000 65536"/>
              <a:gd name="T12" fmla="*/ 0 w 82"/>
              <a:gd name="T13" fmla="*/ 0 h 127"/>
              <a:gd name="T14" fmla="*/ 82 w 82"/>
              <a:gd name="T15" fmla="*/ 127 h 127"/>
            </a:gdLst>
            <a:ahLst/>
            <a:cxnLst>
              <a:cxn ang="T8">
                <a:pos x="T0" y="T1"/>
              </a:cxn>
              <a:cxn ang="T9">
                <a:pos x="T2" y="T3"/>
              </a:cxn>
              <a:cxn ang="T10">
                <a:pos x="T4" y="T5"/>
              </a:cxn>
              <a:cxn ang="T11">
                <a:pos x="T6" y="T7"/>
              </a:cxn>
            </a:cxnLst>
            <a:rect l="T12" t="T13" r="T14" b="T15"/>
            <a:pathLst>
              <a:path w="82" h="127">
                <a:moveTo>
                  <a:pt x="30" y="0"/>
                </a:moveTo>
                <a:lnTo>
                  <a:pt x="0" y="67"/>
                </a:lnTo>
                <a:lnTo>
                  <a:pt x="82" y="37"/>
                </a:lnTo>
                <a:lnTo>
                  <a:pt x="38" y="127"/>
                </a:lnTo>
              </a:path>
            </a:pathLst>
          </a:custGeom>
          <a:noFill/>
          <a:ln w="9525">
            <a:solidFill>
              <a:srgbClr val="000000"/>
            </a:solidFill>
            <a:round/>
            <a:headEnd type="none" w="med" len="med"/>
            <a:tailEnd type="triangle" w="med" len="med"/>
          </a:ln>
        </p:spPr>
        <p:txBody>
          <a:bodyPr wrap="none">
            <a:noAutofit/>
          </a:bodyPr>
          <a:lstStyle/>
          <a:p>
            <a:endParaRPr lang="de-DE">
              <a:latin typeface="+mj-lt"/>
              <a:cs typeface="Calibri" pitchFamily="34" charset="0"/>
            </a:endParaRPr>
          </a:p>
        </p:txBody>
      </p:sp>
      <p:sp>
        <p:nvSpPr>
          <p:cNvPr id="141" name="Line 68">
            <a:extLst>
              <a:ext uri="{FF2B5EF4-FFF2-40B4-BE49-F238E27FC236}">
                <a16:creationId xmlns:a16="http://schemas.microsoft.com/office/drawing/2014/main" id="{0A37C51A-4F6B-4B12-AB7A-B38CCA620C26}"/>
              </a:ext>
            </a:extLst>
          </p:cNvPr>
          <p:cNvSpPr>
            <a:spLocks noChangeShapeType="1"/>
          </p:cNvSpPr>
          <p:nvPr/>
        </p:nvSpPr>
        <p:spPr bwMode="auto">
          <a:xfrm>
            <a:off x="7313613" y="5944294"/>
            <a:ext cx="3810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42" name="Line 69">
            <a:extLst>
              <a:ext uri="{FF2B5EF4-FFF2-40B4-BE49-F238E27FC236}">
                <a16:creationId xmlns:a16="http://schemas.microsoft.com/office/drawing/2014/main" id="{891C2E40-535E-4107-A913-29D6165F52C0}"/>
              </a:ext>
            </a:extLst>
          </p:cNvPr>
          <p:cNvSpPr>
            <a:spLocks noChangeShapeType="1"/>
          </p:cNvSpPr>
          <p:nvPr/>
        </p:nvSpPr>
        <p:spPr bwMode="auto">
          <a:xfrm flipV="1">
            <a:off x="7558088" y="6222107"/>
            <a:ext cx="0" cy="106362"/>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43" name="Line 70">
            <a:extLst>
              <a:ext uri="{FF2B5EF4-FFF2-40B4-BE49-F238E27FC236}">
                <a16:creationId xmlns:a16="http://schemas.microsoft.com/office/drawing/2014/main" id="{AEE40523-6B20-402F-8EFC-E12F3509A049}"/>
              </a:ext>
            </a:extLst>
          </p:cNvPr>
          <p:cNvSpPr>
            <a:spLocks noChangeShapeType="1"/>
          </p:cNvSpPr>
          <p:nvPr/>
        </p:nvSpPr>
        <p:spPr bwMode="auto">
          <a:xfrm flipV="1">
            <a:off x="7554913" y="5941120"/>
            <a:ext cx="0" cy="106363"/>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
        <p:nvSpPr>
          <p:cNvPr id="144" name="Line 71">
            <a:extLst>
              <a:ext uri="{FF2B5EF4-FFF2-40B4-BE49-F238E27FC236}">
                <a16:creationId xmlns:a16="http://schemas.microsoft.com/office/drawing/2014/main" id="{6CF4D788-88A9-4D75-8CC2-11DF9E122D0F}"/>
              </a:ext>
            </a:extLst>
          </p:cNvPr>
          <p:cNvSpPr>
            <a:spLocks noChangeShapeType="1"/>
          </p:cNvSpPr>
          <p:nvPr/>
        </p:nvSpPr>
        <p:spPr bwMode="auto">
          <a:xfrm>
            <a:off x="7318375" y="6326882"/>
            <a:ext cx="939800" cy="0"/>
          </a:xfrm>
          <a:prstGeom prst="line">
            <a:avLst/>
          </a:prstGeom>
          <a:noFill/>
          <a:ln w="12700">
            <a:solidFill>
              <a:srgbClr val="000000"/>
            </a:solidFill>
            <a:round/>
            <a:headEnd type="none" w="sm" len="sm"/>
            <a:tailEnd type="none" w="sm" len="sm"/>
          </a:ln>
        </p:spPr>
        <p:txBody>
          <a:bodyPr wrap="none" anchor="ctr">
            <a:noAutofit/>
          </a:bodyPr>
          <a:lstStyle/>
          <a:p>
            <a:endParaRPr lang="de-DE">
              <a:latin typeface="+mj-lt"/>
              <a:cs typeface="Calibri" pitchFamily="34" charset="0"/>
            </a:endParaRPr>
          </a:p>
        </p:txBody>
      </p:sp>
      <p:sp>
        <p:nvSpPr>
          <p:cNvPr id="145" name="Text Box 72">
            <a:extLst>
              <a:ext uri="{FF2B5EF4-FFF2-40B4-BE49-F238E27FC236}">
                <a16:creationId xmlns:a16="http://schemas.microsoft.com/office/drawing/2014/main" id="{392829F2-B3CF-4DAE-8467-850A3A0B4159}"/>
              </a:ext>
            </a:extLst>
          </p:cNvPr>
          <p:cNvSpPr txBox="1">
            <a:spLocks noChangeArrowheads="1"/>
          </p:cNvSpPr>
          <p:nvPr/>
        </p:nvSpPr>
        <p:spPr bwMode="auto">
          <a:xfrm>
            <a:off x="7273925" y="2766119"/>
            <a:ext cx="617538" cy="336550"/>
          </a:xfrm>
          <a:prstGeom prst="rect">
            <a:avLst/>
          </a:prstGeom>
          <a:noFill/>
          <a:ln w="12700">
            <a:noFill/>
            <a:miter lim="800000"/>
            <a:headEnd type="none" w="sm" len="sm"/>
            <a:tailEnd type="none" w="sm" len="sm"/>
          </a:ln>
        </p:spPr>
        <p:txBody>
          <a:bodyPr wrap="none">
            <a:noAutofit/>
          </a:bodyPr>
          <a:lstStyle/>
          <a:p>
            <a:pPr algn="l" eaLnBrk="0" hangingPunct="0"/>
            <a:r>
              <a:rPr lang="de-DE">
                <a:solidFill>
                  <a:srgbClr val="000000"/>
                </a:solidFill>
                <a:latin typeface="+mj-lt"/>
                <a:cs typeface="Calibri" pitchFamily="34" charset="0"/>
              </a:rPr>
              <a:t>DIFS</a:t>
            </a:r>
          </a:p>
        </p:txBody>
      </p:sp>
      <p:sp>
        <p:nvSpPr>
          <p:cNvPr id="146" name="Text Box 73">
            <a:extLst>
              <a:ext uri="{FF2B5EF4-FFF2-40B4-BE49-F238E27FC236}">
                <a16:creationId xmlns:a16="http://schemas.microsoft.com/office/drawing/2014/main" id="{3BA2F670-EC26-4C9A-AA3D-59B80A183C56}"/>
              </a:ext>
            </a:extLst>
          </p:cNvPr>
          <p:cNvSpPr txBox="1">
            <a:spLocks noChangeArrowheads="1"/>
          </p:cNvSpPr>
          <p:nvPr/>
        </p:nvSpPr>
        <p:spPr bwMode="auto">
          <a:xfrm>
            <a:off x="8261350" y="6158607"/>
            <a:ext cx="280988" cy="304800"/>
          </a:xfrm>
          <a:prstGeom prst="rect">
            <a:avLst/>
          </a:prstGeom>
          <a:noFill/>
          <a:ln w="9525">
            <a:noFill/>
            <a:miter lim="800000"/>
            <a:headEnd/>
            <a:tailEnd/>
          </a:ln>
        </p:spPr>
        <p:txBody>
          <a:bodyPr wrap="none">
            <a:noAutofit/>
          </a:bodyPr>
          <a:lstStyle/>
          <a:p>
            <a:pPr algn="l"/>
            <a:r>
              <a:rPr lang="de-DE" sz="1400">
                <a:solidFill>
                  <a:srgbClr val="000000"/>
                </a:solidFill>
                <a:latin typeface="+mj-lt"/>
                <a:cs typeface="Calibri" pitchFamily="34" charset="0"/>
              </a:rPr>
              <a:t>3</a:t>
            </a:r>
          </a:p>
        </p:txBody>
      </p:sp>
      <p:sp>
        <p:nvSpPr>
          <p:cNvPr id="147" name="Line 74">
            <a:extLst>
              <a:ext uri="{FF2B5EF4-FFF2-40B4-BE49-F238E27FC236}">
                <a16:creationId xmlns:a16="http://schemas.microsoft.com/office/drawing/2014/main" id="{1582DE30-BD87-4B08-9F50-254A8DB31567}"/>
              </a:ext>
            </a:extLst>
          </p:cNvPr>
          <p:cNvSpPr>
            <a:spLocks noChangeShapeType="1"/>
          </p:cNvSpPr>
          <p:nvPr/>
        </p:nvSpPr>
        <p:spPr bwMode="auto">
          <a:xfrm flipH="1" flipV="1">
            <a:off x="3868738" y="4523483"/>
            <a:ext cx="0" cy="447675"/>
          </a:xfrm>
          <a:prstGeom prst="line">
            <a:avLst/>
          </a:prstGeom>
          <a:noFill/>
          <a:ln w="9525">
            <a:solidFill>
              <a:srgbClr val="000000"/>
            </a:solidFill>
            <a:round/>
            <a:headEnd/>
            <a:tailEnd/>
          </a:ln>
        </p:spPr>
        <p:txBody>
          <a:bodyPr wrap="none">
            <a:noAutofit/>
          </a:bodyPr>
          <a:lstStyle/>
          <a:p>
            <a:endParaRPr lang="de-DE">
              <a:latin typeface="+mj-lt"/>
              <a:cs typeface="Calibri" pitchFamily="34" charset="0"/>
            </a:endParaRPr>
          </a:p>
        </p:txBody>
      </p:sp>
    </p:spTree>
    <p:extLst>
      <p:ext uri="{BB962C8B-B14F-4D97-AF65-F5344CB8AC3E}">
        <p14:creationId xmlns:p14="http://schemas.microsoft.com/office/powerpoint/2010/main" val="1355660084"/>
      </p:ext>
    </p:extLst>
  </p:cSld>
  <p:clrMapOvr>
    <a:masterClrMapping/>
  </p:clrMapOvr>
  <p:transition spd="med"/>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6" name="Rectangle 3">
            <a:extLst>
              <a:ext uri="{FF2B5EF4-FFF2-40B4-BE49-F238E27FC236}">
                <a16:creationId xmlns:a16="http://schemas.microsoft.com/office/drawing/2014/main" id="{87DEC012-599D-2741-982A-1E63B069D2CE}"/>
              </a:ext>
            </a:extLst>
          </p:cNvPr>
          <p:cNvSpPr txBox="1">
            <a:spLocks noChangeArrowheads="1"/>
          </p:cNvSpPr>
          <p:nvPr/>
        </p:nvSpPr>
        <p:spPr>
          <a:xfrm>
            <a:off x="858078" y="1355033"/>
            <a:ext cx="9200321" cy="275976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channel partitioning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share channel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efficiently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and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fairly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high load</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inefficient at low load: delay in channel access, 1/N bandwidth allocated even if only 1 active node! </a:t>
            </a:r>
          </a:p>
        </p:txBody>
      </p:sp>
      <p:sp>
        <p:nvSpPr>
          <p:cNvPr id="5" name="Rectangle 3">
            <a:extLst>
              <a:ext uri="{FF2B5EF4-FFF2-40B4-BE49-F238E27FC236}">
                <a16:creationId xmlns:a16="http://schemas.microsoft.com/office/drawing/2014/main" id="{F66753E0-AEE0-EA45-A2B7-4116CDB9C527}"/>
              </a:ext>
            </a:extLst>
          </p:cNvPr>
          <p:cNvSpPr txBox="1">
            <a:spLocks noChangeArrowheads="1"/>
          </p:cNvSpPr>
          <p:nvPr/>
        </p:nvSpPr>
        <p:spPr>
          <a:xfrm>
            <a:off x="974037" y="3316356"/>
            <a:ext cx="10455964" cy="25278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random access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efficient at low load: single node can fully utilize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high load: collision overhead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look for best of both worlds!</a:t>
            </a:r>
          </a:p>
        </p:txBody>
      </p:sp>
      <p:sp>
        <p:nvSpPr>
          <p:cNvPr id="8" name="Slide Number Placeholder 7">
            <a:extLst>
              <a:ext uri="{FF2B5EF4-FFF2-40B4-BE49-F238E27FC236}">
                <a16:creationId xmlns:a16="http://schemas.microsoft.com/office/drawing/2014/main" id="{279883B8-DA57-DB52-48EF-C581E766768F}"/>
              </a:ext>
            </a:extLst>
          </p:cNvPr>
          <p:cNvSpPr>
            <a:spLocks noGrp="1"/>
          </p:cNvSpPr>
          <p:nvPr>
            <p:ph type="sldNum" sz="quarter" idx="4"/>
          </p:nvPr>
        </p:nvSpPr>
        <p:spPr/>
        <p:txBody>
          <a:bodyPr/>
          <a:lstStyle/>
          <a:p>
            <a:r>
              <a:rPr lang="en-US" dirty="0"/>
              <a:t>Link Layer </a:t>
            </a:r>
            <a:fld id="{C4204591-24BD-A542-B9D5-F8D8A88D2FEE}" type="slidenum">
              <a:rPr lang="en-US" smtClean="0"/>
              <a:pPr/>
              <a:t>89</a:t>
            </a:fld>
            <a:endParaRPr lang="en-US" dirty="0"/>
          </a:p>
        </p:txBody>
      </p:sp>
    </p:spTree>
    <p:extLst>
      <p:ext uri="{BB962C8B-B14F-4D97-AF65-F5344CB8AC3E}">
        <p14:creationId xmlns:p14="http://schemas.microsoft.com/office/powerpoint/2010/main" val="2856478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dissolve">
                                      <p:cBhvr>
                                        <p:cTn id="10" dur="500"/>
                                        <p:tgtEl>
                                          <p:spTgt spid="5">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dissolve">
                                      <p:cBhvr>
                                        <p:cTn id="13" dur="500"/>
                                        <p:tgtEl>
                                          <p:spTgt spid="5">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3" end="3"/>
                                            </p:txEl>
                                          </p:spTgt>
                                        </p:tgtEl>
                                        <p:attrNameLst>
                                          <p:attrName>style.visibility</p:attrName>
                                        </p:attrNameLst>
                                      </p:cBhvr>
                                      <p:to>
                                        <p:strVal val="visible"/>
                                      </p:to>
                                    </p:set>
                                    <p:animEffect transition="in" filter="dissolve">
                                      <p:cBhvr>
                                        <p:cTn id="18" dur="500"/>
                                        <p:tgtEl>
                                          <p:spTgt spid="5">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dissolve">
                                      <p:cBhvr>
                                        <p:cTn id="21"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8288" y="362678"/>
            <a:ext cx="10515600" cy="894622"/>
          </a:xfrm>
        </p:spPr>
        <p:txBody>
          <a:bodyPr>
            <a:normAutofit/>
          </a:bodyPr>
          <a:lstStyle/>
          <a:p>
            <a:r>
              <a:rPr lang="en-US" altLang="en-US" sz="5400" dirty="0">
                <a:cs typeface="Calibri" panose="020F0502020204030204" pitchFamily="34" charset="0"/>
              </a:rPr>
              <a:t>Link layer: services (more)</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007706" y="1476885"/>
            <a:ext cx="6591653" cy="515576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pacing between adjacent sending and receiving nodes</a:t>
            </a:r>
          </a:p>
          <a:p>
            <a:pPr marL="344488" marR="0" lvl="0" indent="-2762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detection: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errors caused by signal attenuation, noise.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detects errors, signals retransmission, or drops frame </a:t>
            </a:r>
          </a:p>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correction: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identifies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and corrects</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bit error(s) without retransmission</a:t>
            </a:r>
          </a:p>
          <a:p>
            <a:pPr marL="344488" marR="0" lvl="0" indent="-3317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half-duplex and full-duplex: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with half duplex, nodes at both ends of link can transmit, but not at same time</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259">
            <a:extLst>
              <a:ext uri="{FF2B5EF4-FFF2-40B4-BE49-F238E27FC236}">
                <a16:creationId xmlns:a16="http://schemas.microsoft.com/office/drawing/2014/main" id="{F18DD465-5678-7F46-88CD-A9C8241C43A8}"/>
              </a:ext>
            </a:extLst>
          </p:cNvPr>
          <p:cNvGrpSpPr/>
          <p:nvPr/>
        </p:nvGrpSpPr>
        <p:grpSpPr>
          <a:xfrm>
            <a:off x="7840518" y="1242873"/>
            <a:ext cx="4208607" cy="5116362"/>
            <a:chOff x="7840518" y="1242873"/>
            <a:chExt cx="4208607" cy="5116362"/>
          </a:xfrm>
        </p:grpSpPr>
        <p:grpSp>
          <p:nvGrpSpPr>
            <p:cNvPr id="261" name="Group 260">
              <a:extLst>
                <a:ext uri="{FF2B5EF4-FFF2-40B4-BE49-F238E27FC236}">
                  <a16:creationId xmlns:a16="http://schemas.microsoft.com/office/drawing/2014/main" id="{525656D4-B7A0-C048-90DD-116180563E05}"/>
                </a:ext>
              </a:extLst>
            </p:cNvPr>
            <p:cNvGrpSpPr/>
            <p:nvPr/>
          </p:nvGrpSpPr>
          <p:grpSpPr>
            <a:xfrm>
              <a:off x="9022376" y="3275911"/>
              <a:ext cx="532171" cy="1016171"/>
              <a:chOff x="9022376" y="3275911"/>
              <a:chExt cx="615031" cy="1296090"/>
            </a:xfrm>
          </p:grpSpPr>
          <p:sp>
            <p:nvSpPr>
              <p:cNvPr id="583" name="Oval 800">
                <a:extLst>
                  <a:ext uri="{FF2B5EF4-FFF2-40B4-BE49-F238E27FC236}">
                    <a16:creationId xmlns:a16="http://schemas.microsoft.com/office/drawing/2014/main" id="{F687B44D-8D4B-A74D-8F58-0F188DCC6954}"/>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4" name="Group 817">
                <a:extLst>
                  <a:ext uri="{FF2B5EF4-FFF2-40B4-BE49-F238E27FC236}">
                    <a16:creationId xmlns:a16="http://schemas.microsoft.com/office/drawing/2014/main" id="{D6E2B641-9D17-2347-9494-752FEC79FEF9}"/>
                  </a:ext>
                </a:extLst>
              </p:cNvPr>
              <p:cNvGrpSpPr>
                <a:grpSpLocks/>
              </p:cNvGrpSpPr>
              <p:nvPr/>
            </p:nvGrpSpPr>
            <p:grpSpPr bwMode="auto">
              <a:xfrm>
                <a:off x="9022376" y="3275911"/>
                <a:ext cx="615031" cy="694531"/>
                <a:chOff x="2920" y="1424"/>
                <a:chExt cx="326" cy="320"/>
              </a:xfrm>
            </p:grpSpPr>
            <p:sp>
              <p:nvSpPr>
                <p:cNvPr id="601" name="Oval 818">
                  <a:extLst>
                    <a:ext uri="{FF2B5EF4-FFF2-40B4-BE49-F238E27FC236}">
                      <a16:creationId xmlns:a16="http://schemas.microsoft.com/office/drawing/2014/main" id="{D7B3FADD-EEE2-3743-8F0A-E01E2C3F425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02" name="Group 819">
                  <a:extLst>
                    <a:ext uri="{FF2B5EF4-FFF2-40B4-BE49-F238E27FC236}">
                      <a16:creationId xmlns:a16="http://schemas.microsoft.com/office/drawing/2014/main" id="{8B3464A8-E853-A64B-9712-FC16795F7738}"/>
                    </a:ext>
                  </a:extLst>
                </p:cNvPr>
                <p:cNvGrpSpPr>
                  <a:grpSpLocks/>
                </p:cNvGrpSpPr>
                <p:nvPr/>
              </p:nvGrpSpPr>
              <p:grpSpPr bwMode="auto">
                <a:xfrm>
                  <a:off x="2949" y="1424"/>
                  <a:ext cx="265" cy="280"/>
                  <a:chOff x="2949" y="1424"/>
                  <a:chExt cx="265" cy="280"/>
                </a:xfrm>
              </p:grpSpPr>
              <p:sp>
                <p:nvSpPr>
                  <p:cNvPr id="604" name="Oval 820">
                    <a:extLst>
                      <a:ext uri="{FF2B5EF4-FFF2-40B4-BE49-F238E27FC236}">
                        <a16:creationId xmlns:a16="http://schemas.microsoft.com/office/drawing/2014/main" id="{F6774F0C-90C9-204B-B18E-4E9469E21E8E}"/>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Oval 821">
                    <a:extLst>
                      <a:ext uri="{FF2B5EF4-FFF2-40B4-BE49-F238E27FC236}">
                        <a16:creationId xmlns:a16="http://schemas.microsoft.com/office/drawing/2014/main" id="{075DBCC1-6C56-F64C-AC66-773FFA666EB5}"/>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Oval 822">
                    <a:extLst>
                      <a:ext uri="{FF2B5EF4-FFF2-40B4-BE49-F238E27FC236}">
                        <a16:creationId xmlns:a16="http://schemas.microsoft.com/office/drawing/2014/main" id="{2688E6EC-A9AC-8542-9ABA-5D70150C8E59}"/>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Oval 823">
                    <a:extLst>
                      <a:ext uri="{FF2B5EF4-FFF2-40B4-BE49-F238E27FC236}">
                        <a16:creationId xmlns:a16="http://schemas.microsoft.com/office/drawing/2014/main" id="{C2CA4C50-60D7-1242-AF37-D86F543CEF0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24">
                    <a:extLst>
                      <a:ext uri="{FF2B5EF4-FFF2-40B4-BE49-F238E27FC236}">
                        <a16:creationId xmlns:a16="http://schemas.microsoft.com/office/drawing/2014/main" id="{A8DDFFF3-CE51-9B42-9E5F-D541D5414B87}"/>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03" name="Freeform 825">
                  <a:extLst>
                    <a:ext uri="{FF2B5EF4-FFF2-40B4-BE49-F238E27FC236}">
                      <a16:creationId xmlns:a16="http://schemas.microsoft.com/office/drawing/2014/main" id="{1259158D-5FC5-2E48-AA91-E37CD0405D1D}"/>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5" name="Group 783">
                <a:extLst>
                  <a:ext uri="{FF2B5EF4-FFF2-40B4-BE49-F238E27FC236}">
                    <a16:creationId xmlns:a16="http://schemas.microsoft.com/office/drawing/2014/main" id="{A5401281-C010-FA40-ACD7-EDAB7C8101A2}"/>
                  </a:ext>
                </a:extLst>
              </p:cNvPr>
              <p:cNvGrpSpPr>
                <a:grpSpLocks/>
              </p:cNvGrpSpPr>
              <p:nvPr/>
            </p:nvGrpSpPr>
            <p:grpSpPr bwMode="auto">
              <a:xfrm>
                <a:off x="9122147" y="3619387"/>
                <a:ext cx="432400" cy="952614"/>
                <a:chOff x="3130" y="3288"/>
                <a:chExt cx="410" cy="742"/>
              </a:xfrm>
            </p:grpSpPr>
            <p:sp>
              <p:nvSpPr>
                <p:cNvPr id="586" name="Line 270">
                  <a:extLst>
                    <a:ext uri="{FF2B5EF4-FFF2-40B4-BE49-F238E27FC236}">
                      <a16:creationId xmlns:a16="http://schemas.microsoft.com/office/drawing/2014/main" id="{0CF128C2-09AA-7048-BF4A-CAD7299FDADA}"/>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1">
                  <a:extLst>
                    <a:ext uri="{FF2B5EF4-FFF2-40B4-BE49-F238E27FC236}">
                      <a16:creationId xmlns:a16="http://schemas.microsoft.com/office/drawing/2014/main" id="{353BD8ED-04F8-604B-9852-A4031B864CAB}"/>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2">
                  <a:extLst>
                    <a:ext uri="{FF2B5EF4-FFF2-40B4-BE49-F238E27FC236}">
                      <a16:creationId xmlns:a16="http://schemas.microsoft.com/office/drawing/2014/main" id="{9BE7E3A0-CCBA-0B4D-8E2B-0A951A511788}"/>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3">
                  <a:extLst>
                    <a:ext uri="{FF2B5EF4-FFF2-40B4-BE49-F238E27FC236}">
                      <a16:creationId xmlns:a16="http://schemas.microsoft.com/office/drawing/2014/main" id="{86C9D0F3-E069-8A49-A72E-CF4AF5BB18F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4">
                  <a:extLst>
                    <a:ext uri="{FF2B5EF4-FFF2-40B4-BE49-F238E27FC236}">
                      <a16:creationId xmlns:a16="http://schemas.microsoft.com/office/drawing/2014/main" id="{D649354C-9195-7F49-BB05-EE2A053B5807}"/>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5">
                  <a:extLst>
                    <a:ext uri="{FF2B5EF4-FFF2-40B4-BE49-F238E27FC236}">
                      <a16:creationId xmlns:a16="http://schemas.microsoft.com/office/drawing/2014/main" id="{7EBCC3C8-43FB-D746-AC83-38FDE50FFA1D}"/>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6">
                  <a:extLst>
                    <a:ext uri="{FF2B5EF4-FFF2-40B4-BE49-F238E27FC236}">
                      <a16:creationId xmlns:a16="http://schemas.microsoft.com/office/drawing/2014/main" id="{72689539-26BE-064E-9437-B9456BEE7780}"/>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77">
                  <a:extLst>
                    <a:ext uri="{FF2B5EF4-FFF2-40B4-BE49-F238E27FC236}">
                      <a16:creationId xmlns:a16="http://schemas.microsoft.com/office/drawing/2014/main" id="{EA7F379A-F606-D84A-B561-3DA5257E316A}"/>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78">
                  <a:extLst>
                    <a:ext uri="{FF2B5EF4-FFF2-40B4-BE49-F238E27FC236}">
                      <a16:creationId xmlns:a16="http://schemas.microsoft.com/office/drawing/2014/main" id="{AD0E3F60-40A4-E249-9B7A-3F4C5CB08DE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79">
                  <a:extLst>
                    <a:ext uri="{FF2B5EF4-FFF2-40B4-BE49-F238E27FC236}">
                      <a16:creationId xmlns:a16="http://schemas.microsoft.com/office/drawing/2014/main" id="{3A20EB55-5F53-8D4A-B15F-D4BDF5B95713}"/>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0">
                  <a:extLst>
                    <a:ext uri="{FF2B5EF4-FFF2-40B4-BE49-F238E27FC236}">
                      <a16:creationId xmlns:a16="http://schemas.microsoft.com/office/drawing/2014/main" id="{09B1AE77-ABC6-A543-9BD3-1B79AEE5485D}"/>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1">
                  <a:extLst>
                    <a:ext uri="{FF2B5EF4-FFF2-40B4-BE49-F238E27FC236}">
                      <a16:creationId xmlns:a16="http://schemas.microsoft.com/office/drawing/2014/main" id="{C9E2F43C-BF37-C043-9B9F-9B871CC2125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Line 282">
                  <a:extLst>
                    <a:ext uri="{FF2B5EF4-FFF2-40B4-BE49-F238E27FC236}">
                      <a16:creationId xmlns:a16="http://schemas.microsoft.com/office/drawing/2014/main" id="{5E154FF5-2885-3B45-AA84-B8A439A0494E}"/>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Line 283">
                  <a:extLst>
                    <a:ext uri="{FF2B5EF4-FFF2-40B4-BE49-F238E27FC236}">
                      <a16:creationId xmlns:a16="http://schemas.microsoft.com/office/drawing/2014/main" id="{F5561895-586A-9C4D-B794-5F38CF92B592}"/>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Line 284">
                  <a:extLst>
                    <a:ext uri="{FF2B5EF4-FFF2-40B4-BE49-F238E27FC236}">
                      <a16:creationId xmlns:a16="http://schemas.microsoft.com/office/drawing/2014/main" id="{530EB7CE-EDFC-7A4B-8A20-743CB298040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2" name="Group 261">
              <a:extLst>
                <a:ext uri="{FF2B5EF4-FFF2-40B4-BE49-F238E27FC236}">
                  <a16:creationId xmlns:a16="http://schemas.microsoft.com/office/drawing/2014/main" id="{A75D495D-C255-814F-AC70-A857D9CADE9E}"/>
                </a:ext>
              </a:extLst>
            </p:cNvPr>
            <p:cNvGrpSpPr/>
            <p:nvPr/>
          </p:nvGrpSpPr>
          <p:grpSpPr>
            <a:xfrm>
              <a:off x="8405402" y="3099042"/>
              <a:ext cx="527285" cy="593983"/>
              <a:chOff x="8328836" y="2202873"/>
              <a:chExt cx="527285" cy="593983"/>
            </a:xfrm>
          </p:grpSpPr>
          <p:pic>
            <p:nvPicPr>
              <p:cNvPr id="575" name="Picture 653" descr="iphone_stylized_small">
                <a:extLst>
                  <a:ext uri="{FF2B5EF4-FFF2-40B4-BE49-F238E27FC236}">
                    <a16:creationId xmlns:a16="http://schemas.microsoft.com/office/drawing/2014/main" id="{26EE1846-03D3-3F42-8334-610B30AB2DD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6" name="Group 850">
                <a:extLst>
                  <a:ext uri="{FF2B5EF4-FFF2-40B4-BE49-F238E27FC236}">
                    <a16:creationId xmlns:a16="http://schemas.microsoft.com/office/drawing/2014/main" id="{866E8245-505E-3D4A-BEA8-C37EF27B338B}"/>
                  </a:ext>
                </a:extLst>
              </p:cNvPr>
              <p:cNvGrpSpPr>
                <a:grpSpLocks/>
              </p:cNvGrpSpPr>
              <p:nvPr/>
            </p:nvGrpSpPr>
            <p:grpSpPr bwMode="auto">
              <a:xfrm>
                <a:off x="8328836" y="2202873"/>
                <a:ext cx="527285" cy="118466"/>
                <a:chOff x="2199" y="955"/>
                <a:chExt cx="2547" cy="506"/>
              </a:xfrm>
            </p:grpSpPr>
            <p:sp>
              <p:nvSpPr>
                <p:cNvPr id="577" name="Freeform 851">
                  <a:extLst>
                    <a:ext uri="{FF2B5EF4-FFF2-40B4-BE49-F238E27FC236}">
                      <a16:creationId xmlns:a16="http://schemas.microsoft.com/office/drawing/2014/main" id="{43658B60-BEC0-2940-B4D2-1C6DF40A234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8" name="Freeform 852">
                  <a:extLst>
                    <a:ext uri="{FF2B5EF4-FFF2-40B4-BE49-F238E27FC236}">
                      <a16:creationId xmlns:a16="http://schemas.microsoft.com/office/drawing/2014/main" id="{57F7CCE4-09AA-0F4A-97AC-1F000557143E}"/>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9" name="Freeform 853">
                  <a:extLst>
                    <a:ext uri="{FF2B5EF4-FFF2-40B4-BE49-F238E27FC236}">
                      <a16:creationId xmlns:a16="http://schemas.microsoft.com/office/drawing/2014/main" id="{08300E6E-FB45-764B-92BB-C176A3322E6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0" name="Freeform 854">
                  <a:extLst>
                    <a:ext uri="{FF2B5EF4-FFF2-40B4-BE49-F238E27FC236}">
                      <a16:creationId xmlns:a16="http://schemas.microsoft.com/office/drawing/2014/main" id="{48F0C5EB-B463-1941-A973-B8AF6D57BF3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Freeform 855">
                  <a:extLst>
                    <a:ext uri="{FF2B5EF4-FFF2-40B4-BE49-F238E27FC236}">
                      <a16:creationId xmlns:a16="http://schemas.microsoft.com/office/drawing/2014/main" id="{D46B24E5-B89E-144F-BA23-B0F5288212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2" name="Freeform 856">
                  <a:extLst>
                    <a:ext uri="{FF2B5EF4-FFF2-40B4-BE49-F238E27FC236}">
                      <a16:creationId xmlns:a16="http://schemas.microsoft.com/office/drawing/2014/main" id="{4E35544A-3DDA-974E-9C4C-694B4E35FCE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3" name="Group 262">
              <a:extLst>
                <a:ext uri="{FF2B5EF4-FFF2-40B4-BE49-F238E27FC236}">
                  <a16:creationId xmlns:a16="http://schemas.microsoft.com/office/drawing/2014/main" id="{32C545ED-43BF-7B4E-8160-E564ACA96044}"/>
                </a:ext>
              </a:extLst>
            </p:cNvPr>
            <p:cNvGrpSpPr/>
            <p:nvPr/>
          </p:nvGrpSpPr>
          <p:grpSpPr>
            <a:xfrm>
              <a:off x="7856376" y="3838205"/>
              <a:ext cx="1062340" cy="341909"/>
              <a:chOff x="9561515" y="2748013"/>
              <a:chExt cx="1120341" cy="347863"/>
            </a:xfrm>
          </p:grpSpPr>
          <p:pic>
            <p:nvPicPr>
              <p:cNvPr id="566" name="Picture 603" descr="car_icon_small">
                <a:extLst>
                  <a:ext uri="{FF2B5EF4-FFF2-40B4-BE49-F238E27FC236}">
                    <a16:creationId xmlns:a16="http://schemas.microsoft.com/office/drawing/2014/main" id="{9069160E-81B3-814E-BC7A-543EA448AC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67" name="Group 850">
                <a:extLst>
                  <a:ext uri="{FF2B5EF4-FFF2-40B4-BE49-F238E27FC236}">
                    <a16:creationId xmlns:a16="http://schemas.microsoft.com/office/drawing/2014/main" id="{FDD85375-764E-1A4D-AAC3-B4572E6A466E}"/>
                  </a:ext>
                </a:extLst>
              </p:cNvPr>
              <p:cNvGrpSpPr>
                <a:grpSpLocks/>
              </p:cNvGrpSpPr>
              <p:nvPr/>
            </p:nvGrpSpPr>
            <p:grpSpPr bwMode="auto">
              <a:xfrm>
                <a:off x="9788587" y="2748013"/>
                <a:ext cx="527285" cy="118466"/>
                <a:chOff x="2199" y="955"/>
                <a:chExt cx="2547" cy="506"/>
              </a:xfrm>
            </p:grpSpPr>
            <p:sp>
              <p:nvSpPr>
                <p:cNvPr id="569" name="Freeform 851">
                  <a:extLst>
                    <a:ext uri="{FF2B5EF4-FFF2-40B4-BE49-F238E27FC236}">
                      <a16:creationId xmlns:a16="http://schemas.microsoft.com/office/drawing/2014/main" id="{A627EE87-50B4-EA4B-9EAF-9300F60936E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Freeform 852">
                  <a:extLst>
                    <a:ext uri="{FF2B5EF4-FFF2-40B4-BE49-F238E27FC236}">
                      <a16:creationId xmlns:a16="http://schemas.microsoft.com/office/drawing/2014/main" id="{E110E52C-6DC7-D449-86DF-2909C92828F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Freeform 853">
                  <a:extLst>
                    <a:ext uri="{FF2B5EF4-FFF2-40B4-BE49-F238E27FC236}">
                      <a16:creationId xmlns:a16="http://schemas.microsoft.com/office/drawing/2014/main" id="{1CBD7BA2-89D1-8D42-9BFD-5738BAD3AE1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Freeform 854">
                  <a:extLst>
                    <a:ext uri="{FF2B5EF4-FFF2-40B4-BE49-F238E27FC236}">
                      <a16:creationId xmlns:a16="http://schemas.microsoft.com/office/drawing/2014/main" id="{73CEC12A-17BA-9F45-B7BF-12FFD085363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Freeform 855">
                  <a:extLst>
                    <a:ext uri="{FF2B5EF4-FFF2-40B4-BE49-F238E27FC236}">
                      <a16:creationId xmlns:a16="http://schemas.microsoft.com/office/drawing/2014/main" id="{DCD2F1BD-FE5C-AA4E-9F72-36A5532E2EC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Freeform 856">
                  <a:extLst>
                    <a:ext uri="{FF2B5EF4-FFF2-40B4-BE49-F238E27FC236}">
                      <a16:creationId xmlns:a16="http://schemas.microsoft.com/office/drawing/2014/main" id="{447254F4-B1F8-FF42-A10D-AD010992777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68" name="Straight Connector 567">
                <a:extLst>
                  <a:ext uri="{FF2B5EF4-FFF2-40B4-BE49-F238E27FC236}">
                    <a16:creationId xmlns:a16="http://schemas.microsoft.com/office/drawing/2014/main" id="{A5FA3456-E7C2-5346-90DA-566DF6B7CE52}"/>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4" name="Group 263">
              <a:extLst>
                <a:ext uri="{FF2B5EF4-FFF2-40B4-BE49-F238E27FC236}">
                  <a16:creationId xmlns:a16="http://schemas.microsoft.com/office/drawing/2014/main" id="{DE6D2425-80FB-B94E-B01C-00CDE34C0ABE}"/>
                </a:ext>
              </a:extLst>
            </p:cNvPr>
            <p:cNvGrpSpPr/>
            <p:nvPr/>
          </p:nvGrpSpPr>
          <p:grpSpPr>
            <a:xfrm>
              <a:off x="9731765" y="3463179"/>
              <a:ext cx="502369" cy="512348"/>
              <a:chOff x="7341491" y="2307905"/>
              <a:chExt cx="509280" cy="439573"/>
            </a:xfrm>
          </p:grpSpPr>
          <p:grpSp>
            <p:nvGrpSpPr>
              <p:cNvPr id="535" name="Group 534">
                <a:extLst>
                  <a:ext uri="{FF2B5EF4-FFF2-40B4-BE49-F238E27FC236}">
                    <a16:creationId xmlns:a16="http://schemas.microsoft.com/office/drawing/2014/main" id="{62E2EB96-BBDF-1B42-BD81-8F2EA9EEB029}"/>
                  </a:ext>
                </a:extLst>
              </p:cNvPr>
              <p:cNvGrpSpPr/>
              <p:nvPr/>
            </p:nvGrpSpPr>
            <p:grpSpPr>
              <a:xfrm>
                <a:off x="7341491" y="2426725"/>
                <a:ext cx="509280" cy="320753"/>
                <a:chOff x="7458407" y="2414528"/>
                <a:chExt cx="509280" cy="320753"/>
              </a:xfrm>
            </p:grpSpPr>
            <p:pic>
              <p:nvPicPr>
                <p:cNvPr id="544" name="Picture 1018" descr="laptop_keyboard">
                  <a:extLst>
                    <a:ext uri="{FF2B5EF4-FFF2-40B4-BE49-F238E27FC236}">
                      <a16:creationId xmlns:a16="http://schemas.microsoft.com/office/drawing/2014/main" id="{B26BC03B-36B5-C240-9509-5FC2687DAF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1019">
                  <a:extLst>
                    <a:ext uri="{FF2B5EF4-FFF2-40B4-BE49-F238E27FC236}">
                      <a16:creationId xmlns:a16="http://schemas.microsoft.com/office/drawing/2014/main" id="{7184219E-4513-AD47-A6B5-6C820B45E6F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46" name="Picture 1020" descr="screen">
                  <a:extLst>
                    <a:ext uri="{FF2B5EF4-FFF2-40B4-BE49-F238E27FC236}">
                      <a16:creationId xmlns:a16="http://schemas.microsoft.com/office/drawing/2014/main" id="{7C9A828A-3FA8-DA44-B0BB-660CED5B6C5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7" name="Freeform 1021">
                  <a:extLst>
                    <a:ext uri="{FF2B5EF4-FFF2-40B4-BE49-F238E27FC236}">
                      <a16:creationId xmlns:a16="http://schemas.microsoft.com/office/drawing/2014/main" id="{360E1912-E990-EF4A-A168-97D62A042CC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Freeform 1022">
                  <a:extLst>
                    <a:ext uri="{FF2B5EF4-FFF2-40B4-BE49-F238E27FC236}">
                      <a16:creationId xmlns:a16="http://schemas.microsoft.com/office/drawing/2014/main" id="{AB2F9DCB-7D0E-CF4F-B534-CD48B0FF5888}"/>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1023">
                  <a:extLst>
                    <a:ext uri="{FF2B5EF4-FFF2-40B4-BE49-F238E27FC236}">
                      <a16:creationId xmlns:a16="http://schemas.microsoft.com/office/drawing/2014/main" id="{D2275662-6913-B342-8D4F-B54B1FD732B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1024">
                  <a:extLst>
                    <a:ext uri="{FF2B5EF4-FFF2-40B4-BE49-F238E27FC236}">
                      <a16:creationId xmlns:a16="http://schemas.microsoft.com/office/drawing/2014/main" id="{624D1F43-BEC1-0B42-B4B4-9C8B31E7829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1025">
                  <a:extLst>
                    <a:ext uri="{FF2B5EF4-FFF2-40B4-BE49-F238E27FC236}">
                      <a16:creationId xmlns:a16="http://schemas.microsoft.com/office/drawing/2014/main" id="{4D03BFA9-5625-7048-80AD-E11761123C3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1026">
                  <a:extLst>
                    <a:ext uri="{FF2B5EF4-FFF2-40B4-BE49-F238E27FC236}">
                      <a16:creationId xmlns:a16="http://schemas.microsoft.com/office/drawing/2014/main" id="{CBA0000F-3C26-4F47-ADF0-3A42BEB73824}"/>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3" name="Group 1027">
                  <a:extLst>
                    <a:ext uri="{FF2B5EF4-FFF2-40B4-BE49-F238E27FC236}">
                      <a16:creationId xmlns:a16="http://schemas.microsoft.com/office/drawing/2014/main" id="{B7A6EF01-4E6C-7747-9568-00D99B7B7EE9}"/>
                    </a:ext>
                  </a:extLst>
                </p:cNvPr>
                <p:cNvGrpSpPr>
                  <a:grpSpLocks/>
                </p:cNvGrpSpPr>
                <p:nvPr/>
              </p:nvGrpSpPr>
              <p:grpSpPr bwMode="auto">
                <a:xfrm>
                  <a:off x="7594735" y="2642220"/>
                  <a:ext cx="98740" cy="36846"/>
                  <a:chOff x="1740" y="2642"/>
                  <a:chExt cx="752" cy="327"/>
                </a:xfrm>
              </p:grpSpPr>
              <p:sp>
                <p:nvSpPr>
                  <p:cNvPr id="560" name="Freeform 1028">
                    <a:extLst>
                      <a:ext uri="{FF2B5EF4-FFF2-40B4-BE49-F238E27FC236}">
                        <a16:creationId xmlns:a16="http://schemas.microsoft.com/office/drawing/2014/main" id="{3B534C3F-FFD2-AF49-A1B8-E3812FAAA7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1" name="Freeform 1029">
                    <a:extLst>
                      <a:ext uri="{FF2B5EF4-FFF2-40B4-BE49-F238E27FC236}">
                        <a16:creationId xmlns:a16="http://schemas.microsoft.com/office/drawing/2014/main" id="{9E7AA977-F639-2A46-8045-57318488DCE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1030">
                    <a:extLst>
                      <a:ext uri="{FF2B5EF4-FFF2-40B4-BE49-F238E27FC236}">
                        <a16:creationId xmlns:a16="http://schemas.microsoft.com/office/drawing/2014/main" id="{31170FBC-FBB9-9247-A3E8-2C725CFE0A2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Freeform 1031">
                    <a:extLst>
                      <a:ext uri="{FF2B5EF4-FFF2-40B4-BE49-F238E27FC236}">
                        <a16:creationId xmlns:a16="http://schemas.microsoft.com/office/drawing/2014/main" id="{F2F08FC2-75AB-2044-AF2A-8DBF41C8914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Freeform 1032">
                    <a:extLst>
                      <a:ext uri="{FF2B5EF4-FFF2-40B4-BE49-F238E27FC236}">
                        <a16:creationId xmlns:a16="http://schemas.microsoft.com/office/drawing/2014/main" id="{8A6DE604-E047-5745-BA1E-D445993F735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Freeform 1033">
                    <a:extLst>
                      <a:ext uri="{FF2B5EF4-FFF2-40B4-BE49-F238E27FC236}">
                        <a16:creationId xmlns:a16="http://schemas.microsoft.com/office/drawing/2014/main" id="{9EC5A2BD-8AB7-CD4E-A1C6-691DC9E0B1B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4" name="Freeform 1034">
                  <a:extLst>
                    <a:ext uri="{FF2B5EF4-FFF2-40B4-BE49-F238E27FC236}">
                      <a16:creationId xmlns:a16="http://schemas.microsoft.com/office/drawing/2014/main" id="{EDD0CD04-14F2-E64D-ADFB-1F9D962A8E7F}"/>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5" name="Freeform 1035">
                  <a:extLst>
                    <a:ext uri="{FF2B5EF4-FFF2-40B4-BE49-F238E27FC236}">
                      <a16:creationId xmlns:a16="http://schemas.microsoft.com/office/drawing/2014/main" id="{344BEA7E-1D99-474C-BA43-D36AFF0778B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6" name="Freeform 1036">
                  <a:extLst>
                    <a:ext uri="{FF2B5EF4-FFF2-40B4-BE49-F238E27FC236}">
                      <a16:creationId xmlns:a16="http://schemas.microsoft.com/office/drawing/2014/main" id="{7D014298-3FAC-E74C-A3C6-FEF113FAB77A}"/>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7" name="Freeform 1037">
                  <a:extLst>
                    <a:ext uri="{FF2B5EF4-FFF2-40B4-BE49-F238E27FC236}">
                      <a16:creationId xmlns:a16="http://schemas.microsoft.com/office/drawing/2014/main" id="{AA24228A-3940-C047-9862-E4276C8F81E0}"/>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8" name="Freeform 1038">
                  <a:extLst>
                    <a:ext uri="{FF2B5EF4-FFF2-40B4-BE49-F238E27FC236}">
                      <a16:creationId xmlns:a16="http://schemas.microsoft.com/office/drawing/2014/main" id="{AC5F707D-F324-E146-9AAE-13C53B2E554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9" name="Freeform 1039">
                  <a:extLst>
                    <a:ext uri="{FF2B5EF4-FFF2-40B4-BE49-F238E27FC236}">
                      <a16:creationId xmlns:a16="http://schemas.microsoft.com/office/drawing/2014/main" id="{DFBBB30B-9ADB-4B44-ACEE-D908F7C4BB2B}"/>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36" name="Group 850">
                <a:extLst>
                  <a:ext uri="{FF2B5EF4-FFF2-40B4-BE49-F238E27FC236}">
                    <a16:creationId xmlns:a16="http://schemas.microsoft.com/office/drawing/2014/main" id="{A1F9CDC2-7601-9A40-82D3-151D8B9396CA}"/>
                  </a:ext>
                </a:extLst>
              </p:cNvPr>
              <p:cNvGrpSpPr>
                <a:grpSpLocks/>
              </p:cNvGrpSpPr>
              <p:nvPr/>
            </p:nvGrpSpPr>
            <p:grpSpPr bwMode="auto">
              <a:xfrm>
                <a:off x="7408527" y="2307905"/>
                <a:ext cx="399726" cy="74090"/>
                <a:chOff x="2199" y="955"/>
                <a:chExt cx="2547" cy="506"/>
              </a:xfrm>
            </p:grpSpPr>
            <p:sp>
              <p:nvSpPr>
                <p:cNvPr id="538" name="Freeform 851">
                  <a:extLst>
                    <a:ext uri="{FF2B5EF4-FFF2-40B4-BE49-F238E27FC236}">
                      <a16:creationId xmlns:a16="http://schemas.microsoft.com/office/drawing/2014/main" id="{E3901ADE-3D2F-0F40-83EC-1E343D4A44D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852">
                  <a:extLst>
                    <a:ext uri="{FF2B5EF4-FFF2-40B4-BE49-F238E27FC236}">
                      <a16:creationId xmlns:a16="http://schemas.microsoft.com/office/drawing/2014/main" id="{1133C005-DAE0-2547-A349-A2A7FF6C1171}"/>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853">
                  <a:extLst>
                    <a:ext uri="{FF2B5EF4-FFF2-40B4-BE49-F238E27FC236}">
                      <a16:creationId xmlns:a16="http://schemas.microsoft.com/office/drawing/2014/main" id="{2AD9129D-0B75-2846-BD83-FE4B88FD3564}"/>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854">
                  <a:extLst>
                    <a:ext uri="{FF2B5EF4-FFF2-40B4-BE49-F238E27FC236}">
                      <a16:creationId xmlns:a16="http://schemas.microsoft.com/office/drawing/2014/main" id="{89EE6BAC-FF86-2E45-A4A6-6F964118A50A}"/>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855">
                  <a:extLst>
                    <a:ext uri="{FF2B5EF4-FFF2-40B4-BE49-F238E27FC236}">
                      <a16:creationId xmlns:a16="http://schemas.microsoft.com/office/drawing/2014/main" id="{49C009EA-4F9B-6947-B5F3-9089B1E115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Freeform 856">
                  <a:extLst>
                    <a:ext uri="{FF2B5EF4-FFF2-40B4-BE49-F238E27FC236}">
                      <a16:creationId xmlns:a16="http://schemas.microsoft.com/office/drawing/2014/main" id="{D470AE7F-9904-7444-8C91-6124A0D96A7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37" name="Straight Connector 536">
                <a:extLst>
                  <a:ext uri="{FF2B5EF4-FFF2-40B4-BE49-F238E27FC236}">
                    <a16:creationId xmlns:a16="http://schemas.microsoft.com/office/drawing/2014/main" id="{B2CA645B-4B20-E445-A3FB-1A5DFFB64F6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 name="Group 264">
              <a:extLst>
                <a:ext uri="{FF2B5EF4-FFF2-40B4-BE49-F238E27FC236}">
                  <a16:creationId xmlns:a16="http://schemas.microsoft.com/office/drawing/2014/main" id="{420CA967-C6FF-AF49-B120-4A1B63029159}"/>
                </a:ext>
              </a:extLst>
            </p:cNvPr>
            <p:cNvGrpSpPr/>
            <p:nvPr/>
          </p:nvGrpSpPr>
          <p:grpSpPr>
            <a:xfrm>
              <a:off x="10268203" y="3452676"/>
              <a:ext cx="1415984" cy="1643535"/>
              <a:chOff x="10249542" y="3676610"/>
              <a:chExt cx="1415984" cy="1643535"/>
            </a:xfrm>
          </p:grpSpPr>
          <p:sp>
            <p:nvSpPr>
              <p:cNvPr id="506" name="Line 435">
                <a:extLst>
                  <a:ext uri="{FF2B5EF4-FFF2-40B4-BE49-F238E27FC236}">
                    <a16:creationId xmlns:a16="http://schemas.microsoft.com/office/drawing/2014/main" id="{45BD382F-8E79-AF42-8D83-102728C2DEB2}"/>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7" name="Line 436">
                <a:extLst>
                  <a:ext uri="{FF2B5EF4-FFF2-40B4-BE49-F238E27FC236}">
                    <a16:creationId xmlns:a16="http://schemas.microsoft.com/office/drawing/2014/main" id="{36B815AF-C2C5-F142-8D82-327977AB2FAE}"/>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8" name="Line 439">
                <a:extLst>
                  <a:ext uri="{FF2B5EF4-FFF2-40B4-BE49-F238E27FC236}">
                    <a16:creationId xmlns:a16="http://schemas.microsoft.com/office/drawing/2014/main" id="{8CF8E9E2-D971-6849-8B2D-5DDA78B1E51C}"/>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9" name="Group 508">
                <a:extLst>
                  <a:ext uri="{FF2B5EF4-FFF2-40B4-BE49-F238E27FC236}">
                    <a16:creationId xmlns:a16="http://schemas.microsoft.com/office/drawing/2014/main" id="{1D2F9153-D8C3-0C4A-81B7-9BB2A5A7EECD}"/>
                  </a:ext>
                </a:extLst>
              </p:cNvPr>
              <p:cNvGrpSpPr/>
              <p:nvPr/>
            </p:nvGrpSpPr>
            <p:grpSpPr>
              <a:xfrm>
                <a:off x="11084522" y="4291738"/>
                <a:ext cx="581004" cy="299152"/>
                <a:chOff x="3668110" y="2448910"/>
                <a:chExt cx="3794234" cy="2165130"/>
              </a:xfrm>
            </p:grpSpPr>
            <p:sp>
              <p:nvSpPr>
                <p:cNvPr id="527" name="Rectangle 526">
                  <a:extLst>
                    <a:ext uri="{FF2B5EF4-FFF2-40B4-BE49-F238E27FC236}">
                      <a16:creationId xmlns:a16="http://schemas.microsoft.com/office/drawing/2014/main" id="{9107DBC8-859E-8D40-B5B6-C4AA2C8FB9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202521BE-D707-0F40-92B9-1CF93259942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0" name="Group 529">
                  <a:extLst>
                    <a:ext uri="{FF2B5EF4-FFF2-40B4-BE49-F238E27FC236}">
                      <a16:creationId xmlns:a16="http://schemas.microsoft.com/office/drawing/2014/main" id="{386B2BB7-4B70-9E41-90D4-D3BA3A243DE5}"/>
                    </a:ext>
                  </a:extLst>
                </p:cNvPr>
                <p:cNvGrpSpPr/>
                <p:nvPr/>
              </p:nvGrpSpPr>
              <p:grpSpPr>
                <a:xfrm>
                  <a:off x="3941378" y="2603243"/>
                  <a:ext cx="3202061" cy="1066110"/>
                  <a:chOff x="7939341" y="3037317"/>
                  <a:chExt cx="897649" cy="353919"/>
                </a:xfrm>
              </p:grpSpPr>
              <p:sp>
                <p:nvSpPr>
                  <p:cNvPr id="531" name="Freeform 530">
                    <a:extLst>
                      <a:ext uri="{FF2B5EF4-FFF2-40B4-BE49-F238E27FC236}">
                        <a16:creationId xmlns:a16="http://schemas.microsoft.com/office/drawing/2014/main" id="{D068C3A0-7999-2F4F-AD40-DCE41D9525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2" name="Freeform 531">
                    <a:extLst>
                      <a:ext uri="{FF2B5EF4-FFF2-40B4-BE49-F238E27FC236}">
                        <a16:creationId xmlns:a16="http://schemas.microsoft.com/office/drawing/2014/main" id="{5639C0F5-5081-3B41-B9D2-1EEDEA67E90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58E7AD86-18B1-D04C-A608-C2C2C32D30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5F37FABE-0C5E-BE4B-816C-434CDEF518C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10" name="Group 590">
                <a:extLst>
                  <a:ext uri="{FF2B5EF4-FFF2-40B4-BE49-F238E27FC236}">
                    <a16:creationId xmlns:a16="http://schemas.microsoft.com/office/drawing/2014/main" id="{D433E483-6A63-3749-A0B5-CDE5F0937038}"/>
                  </a:ext>
                </a:extLst>
              </p:cNvPr>
              <p:cNvGrpSpPr>
                <a:grpSpLocks/>
              </p:cNvGrpSpPr>
              <p:nvPr/>
            </p:nvGrpSpPr>
            <p:grpSpPr bwMode="auto">
              <a:xfrm flipH="1">
                <a:off x="10917985" y="3676610"/>
                <a:ext cx="649485" cy="571200"/>
                <a:chOff x="2839" y="3501"/>
                <a:chExt cx="755" cy="803"/>
              </a:xfrm>
            </p:grpSpPr>
            <p:pic>
              <p:nvPicPr>
                <p:cNvPr id="519" name="Picture 591" descr="desktop_computer_stylized_medium">
                  <a:extLst>
                    <a:ext uri="{FF2B5EF4-FFF2-40B4-BE49-F238E27FC236}">
                      <a16:creationId xmlns:a16="http://schemas.microsoft.com/office/drawing/2014/main" id="{872C8DF8-FDD2-1F45-920A-9065DA104B4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592">
                  <a:extLst>
                    <a:ext uri="{FF2B5EF4-FFF2-40B4-BE49-F238E27FC236}">
                      <a16:creationId xmlns:a16="http://schemas.microsoft.com/office/drawing/2014/main" id="{B68FB3B0-1F09-9B49-ACA9-BE55166AFEE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1" name="Group 590">
                <a:extLst>
                  <a:ext uri="{FF2B5EF4-FFF2-40B4-BE49-F238E27FC236}">
                    <a16:creationId xmlns:a16="http://schemas.microsoft.com/office/drawing/2014/main" id="{E3C29E7E-5870-D04F-802F-276AABC35A7D}"/>
                  </a:ext>
                </a:extLst>
              </p:cNvPr>
              <p:cNvGrpSpPr>
                <a:grpSpLocks/>
              </p:cNvGrpSpPr>
              <p:nvPr/>
            </p:nvGrpSpPr>
            <p:grpSpPr bwMode="auto">
              <a:xfrm flipH="1">
                <a:off x="10249542" y="4410101"/>
                <a:ext cx="649485" cy="571200"/>
                <a:chOff x="2839" y="3501"/>
                <a:chExt cx="755" cy="803"/>
              </a:xfrm>
            </p:grpSpPr>
            <p:pic>
              <p:nvPicPr>
                <p:cNvPr id="516" name="Picture 591" descr="desktop_computer_stylized_medium">
                  <a:extLst>
                    <a:ext uri="{FF2B5EF4-FFF2-40B4-BE49-F238E27FC236}">
                      <a16:creationId xmlns:a16="http://schemas.microsoft.com/office/drawing/2014/main" id="{4E2E3CDB-8AAD-1C43-BC56-67106497837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8" name="Freeform 592">
                  <a:extLst>
                    <a:ext uri="{FF2B5EF4-FFF2-40B4-BE49-F238E27FC236}">
                      <a16:creationId xmlns:a16="http://schemas.microsoft.com/office/drawing/2014/main" id="{CED3A19C-2D17-F345-AF9E-396B480DA48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2" name="Group 590">
                <a:extLst>
                  <a:ext uri="{FF2B5EF4-FFF2-40B4-BE49-F238E27FC236}">
                    <a16:creationId xmlns:a16="http://schemas.microsoft.com/office/drawing/2014/main" id="{6F4F6FB6-D521-2547-A64E-23DBD821A6F5}"/>
                  </a:ext>
                </a:extLst>
              </p:cNvPr>
              <p:cNvGrpSpPr>
                <a:grpSpLocks/>
              </p:cNvGrpSpPr>
              <p:nvPr/>
            </p:nvGrpSpPr>
            <p:grpSpPr bwMode="auto">
              <a:xfrm flipH="1">
                <a:off x="10797829" y="4748945"/>
                <a:ext cx="649485" cy="571200"/>
                <a:chOff x="2839" y="3501"/>
                <a:chExt cx="755" cy="803"/>
              </a:xfrm>
            </p:grpSpPr>
            <p:pic>
              <p:nvPicPr>
                <p:cNvPr id="513" name="Picture 591" descr="desktop_computer_stylized_medium">
                  <a:extLst>
                    <a:ext uri="{FF2B5EF4-FFF2-40B4-BE49-F238E27FC236}">
                      <a16:creationId xmlns:a16="http://schemas.microsoft.com/office/drawing/2014/main" id="{259939A2-EF0D-0849-87E5-C30B512ABCC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592">
                  <a:extLst>
                    <a:ext uri="{FF2B5EF4-FFF2-40B4-BE49-F238E27FC236}">
                      <a16:creationId xmlns:a16="http://schemas.microsoft.com/office/drawing/2014/main" id="{969549B6-E8D9-F346-B4D3-531B6A248E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6" name="Group 265">
              <a:extLst>
                <a:ext uri="{FF2B5EF4-FFF2-40B4-BE49-F238E27FC236}">
                  <a16:creationId xmlns:a16="http://schemas.microsoft.com/office/drawing/2014/main" id="{CED303F0-222E-5244-A993-7309936A6DDE}"/>
                </a:ext>
              </a:extLst>
            </p:cNvPr>
            <p:cNvGrpSpPr/>
            <p:nvPr/>
          </p:nvGrpSpPr>
          <p:grpSpPr>
            <a:xfrm>
              <a:off x="8229600" y="5199782"/>
              <a:ext cx="1923291" cy="1159453"/>
              <a:chOff x="9874069" y="4049856"/>
              <a:chExt cx="1165513" cy="683960"/>
            </a:xfrm>
          </p:grpSpPr>
          <p:pic>
            <p:nvPicPr>
              <p:cNvPr id="414" name="Picture 781" descr="antenna_radiation_stylized">
                <a:extLst>
                  <a:ext uri="{FF2B5EF4-FFF2-40B4-BE49-F238E27FC236}">
                    <a16:creationId xmlns:a16="http://schemas.microsoft.com/office/drawing/2014/main" id="{A7825C18-3A75-0543-A6DF-CD0EBCC8481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4" name="Picture 780" descr="access_point_stylized_small">
                <a:extLst>
                  <a:ext uri="{FF2B5EF4-FFF2-40B4-BE49-F238E27FC236}">
                    <a16:creationId xmlns:a16="http://schemas.microsoft.com/office/drawing/2014/main" id="{00B2B9D6-136E-8F44-9D1F-73D9678EE5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5" name="Group 850">
                <a:extLst>
                  <a:ext uri="{FF2B5EF4-FFF2-40B4-BE49-F238E27FC236}">
                    <a16:creationId xmlns:a16="http://schemas.microsoft.com/office/drawing/2014/main" id="{55D7AFE3-491A-0F41-845E-73BE57A57999}"/>
                  </a:ext>
                </a:extLst>
              </p:cNvPr>
              <p:cNvGrpSpPr>
                <a:grpSpLocks/>
              </p:cNvGrpSpPr>
              <p:nvPr/>
            </p:nvGrpSpPr>
            <p:grpSpPr bwMode="auto">
              <a:xfrm>
                <a:off x="10257306" y="4049856"/>
                <a:ext cx="450526" cy="96315"/>
                <a:chOff x="2199" y="955"/>
                <a:chExt cx="2547" cy="506"/>
              </a:xfrm>
            </p:grpSpPr>
            <p:sp>
              <p:nvSpPr>
                <p:cNvPr id="500" name="Freeform 851">
                  <a:extLst>
                    <a:ext uri="{FF2B5EF4-FFF2-40B4-BE49-F238E27FC236}">
                      <a16:creationId xmlns:a16="http://schemas.microsoft.com/office/drawing/2014/main" id="{F966C65E-4602-0C4E-BE21-449A027F523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Freeform 852">
                  <a:extLst>
                    <a:ext uri="{FF2B5EF4-FFF2-40B4-BE49-F238E27FC236}">
                      <a16:creationId xmlns:a16="http://schemas.microsoft.com/office/drawing/2014/main" id="{F970640B-3A9E-5441-BC12-EE66BC8489A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853">
                  <a:extLst>
                    <a:ext uri="{FF2B5EF4-FFF2-40B4-BE49-F238E27FC236}">
                      <a16:creationId xmlns:a16="http://schemas.microsoft.com/office/drawing/2014/main" id="{4D1F8A5D-B984-3941-8162-CBC784976CF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854">
                  <a:extLst>
                    <a:ext uri="{FF2B5EF4-FFF2-40B4-BE49-F238E27FC236}">
                      <a16:creationId xmlns:a16="http://schemas.microsoft.com/office/drawing/2014/main" id="{81F815F2-BBBE-F048-946C-E2F160ACF985}"/>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855">
                  <a:extLst>
                    <a:ext uri="{FF2B5EF4-FFF2-40B4-BE49-F238E27FC236}">
                      <a16:creationId xmlns:a16="http://schemas.microsoft.com/office/drawing/2014/main" id="{401DE888-B65E-C948-AFD1-FE211E0E520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856">
                  <a:extLst>
                    <a:ext uri="{FF2B5EF4-FFF2-40B4-BE49-F238E27FC236}">
                      <a16:creationId xmlns:a16="http://schemas.microsoft.com/office/drawing/2014/main" id="{0BF51E83-E31D-B44F-B45E-8F5E16572F5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6" name="Group 435">
                <a:extLst>
                  <a:ext uri="{FF2B5EF4-FFF2-40B4-BE49-F238E27FC236}">
                    <a16:creationId xmlns:a16="http://schemas.microsoft.com/office/drawing/2014/main" id="{D5751695-2861-FD47-8A0E-1F97388A9181}"/>
                  </a:ext>
                </a:extLst>
              </p:cNvPr>
              <p:cNvGrpSpPr/>
              <p:nvPr/>
            </p:nvGrpSpPr>
            <p:grpSpPr>
              <a:xfrm>
                <a:off x="9874069" y="4284324"/>
                <a:ext cx="406937" cy="372436"/>
                <a:chOff x="7341491" y="2307905"/>
                <a:chExt cx="509280" cy="439573"/>
              </a:xfrm>
            </p:grpSpPr>
            <p:grpSp>
              <p:nvGrpSpPr>
                <p:cNvPr id="469" name="Group 468">
                  <a:extLst>
                    <a:ext uri="{FF2B5EF4-FFF2-40B4-BE49-F238E27FC236}">
                      <a16:creationId xmlns:a16="http://schemas.microsoft.com/office/drawing/2014/main" id="{3E4EB07F-3B58-EF40-B44B-DA38BC38CDFE}"/>
                    </a:ext>
                  </a:extLst>
                </p:cNvPr>
                <p:cNvGrpSpPr/>
                <p:nvPr/>
              </p:nvGrpSpPr>
              <p:grpSpPr>
                <a:xfrm>
                  <a:off x="7341491" y="2426725"/>
                  <a:ext cx="509280" cy="320753"/>
                  <a:chOff x="7458407" y="2414528"/>
                  <a:chExt cx="509280" cy="320753"/>
                </a:xfrm>
              </p:grpSpPr>
              <p:pic>
                <p:nvPicPr>
                  <p:cNvPr id="478" name="Picture 1018" descr="laptop_keyboard">
                    <a:extLst>
                      <a:ext uri="{FF2B5EF4-FFF2-40B4-BE49-F238E27FC236}">
                        <a16:creationId xmlns:a16="http://schemas.microsoft.com/office/drawing/2014/main" id="{032DC61A-E49E-4941-A6AB-575FC7F2D32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1019">
                    <a:extLst>
                      <a:ext uri="{FF2B5EF4-FFF2-40B4-BE49-F238E27FC236}">
                        <a16:creationId xmlns:a16="http://schemas.microsoft.com/office/drawing/2014/main" id="{741AEBEB-99B3-BB43-8D71-9C2929E135A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80" name="Picture 1020" descr="screen">
                    <a:extLst>
                      <a:ext uri="{FF2B5EF4-FFF2-40B4-BE49-F238E27FC236}">
                        <a16:creationId xmlns:a16="http://schemas.microsoft.com/office/drawing/2014/main" id="{1B4123BB-C943-744C-8B67-89E26681824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Freeform 1021">
                    <a:extLst>
                      <a:ext uri="{FF2B5EF4-FFF2-40B4-BE49-F238E27FC236}">
                        <a16:creationId xmlns:a16="http://schemas.microsoft.com/office/drawing/2014/main" id="{FF6D3575-1FD0-4546-8B92-CA8E5311826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2" name="Freeform 1022">
                    <a:extLst>
                      <a:ext uri="{FF2B5EF4-FFF2-40B4-BE49-F238E27FC236}">
                        <a16:creationId xmlns:a16="http://schemas.microsoft.com/office/drawing/2014/main" id="{B870A336-D5A4-2A40-9246-48263F1165FB}"/>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Freeform 1023">
                    <a:extLst>
                      <a:ext uri="{FF2B5EF4-FFF2-40B4-BE49-F238E27FC236}">
                        <a16:creationId xmlns:a16="http://schemas.microsoft.com/office/drawing/2014/main" id="{1422FA6F-B293-CC47-8035-BFAEE2036193}"/>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Freeform 1024">
                    <a:extLst>
                      <a:ext uri="{FF2B5EF4-FFF2-40B4-BE49-F238E27FC236}">
                        <a16:creationId xmlns:a16="http://schemas.microsoft.com/office/drawing/2014/main" id="{977DE91F-7E9A-CD4C-BBFE-1E362481F537}"/>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Freeform 1025">
                    <a:extLst>
                      <a:ext uri="{FF2B5EF4-FFF2-40B4-BE49-F238E27FC236}">
                        <a16:creationId xmlns:a16="http://schemas.microsoft.com/office/drawing/2014/main" id="{46DCAA87-03AE-994A-92BC-C124AFA107BF}"/>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Freeform 1026">
                    <a:extLst>
                      <a:ext uri="{FF2B5EF4-FFF2-40B4-BE49-F238E27FC236}">
                        <a16:creationId xmlns:a16="http://schemas.microsoft.com/office/drawing/2014/main" id="{DC0CE329-95EE-8144-9875-DA4FBB32ACFB}"/>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7" name="Group 1027">
                    <a:extLst>
                      <a:ext uri="{FF2B5EF4-FFF2-40B4-BE49-F238E27FC236}">
                        <a16:creationId xmlns:a16="http://schemas.microsoft.com/office/drawing/2014/main" id="{06F6AD5D-84F9-3648-9E54-96448E76BA13}"/>
                      </a:ext>
                    </a:extLst>
                  </p:cNvPr>
                  <p:cNvGrpSpPr>
                    <a:grpSpLocks/>
                  </p:cNvGrpSpPr>
                  <p:nvPr/>
                </p:nvGrpSpPr>
                <p:grpSpPr bwMode="auto">
                  <a:xfrm>
                    <a:off x="7594735" y="2642220"/>
                    <a:ext cx="98740" cy="36846"/>
                    <a:chOff x="1740" y="2642"/>
                    <a:chExt cx="752" cy="327"/>
                  </a:xfrm>
                </p:grpSpPr>
                <p:sp>
                  <p:nvSpPr>
                    <p:cNvPr id="494" name="Freeform 1028">
                      <a:extLst>
                        <a:ext uri="{FF2B5EF4-FFF2-40B4-BE49-F238E27FC236}">
                          <a16:creationId xmlns:a16="http://schemas.microsoft.com/office/drawing/2014/main" id="{0CBABEAE-3A8F-1E43-8427-3CE7367D0A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5" name="Freeform 1029">
                      <a:extLst>
                        <a:ext uri="{FF2B5EF4-FFF2-40B4-BE49-F238E27FC236}">
                          <a16:creationId xmlns:a16="http://schemas.microsoft.com/office/drawing/2014/main" id="{530EEDCA-EC9D-9E43-B7E2-EACE522D532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6" name="Freeform 1030">
                      <a:extLst>
                        <a:ext uri="{FF2B5EF4-FFF2-40B4-BE49-F238E27FC236}">
                          <a16:creationId xmlns:a16="http://schemas.microsoft.com/office/drawing/2014/main" id="{F8981A58-6D1F-0A4D-8713-5E3C5AC2A4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7" name="Freeform 1031">
                      <a:extLst>
                        <a:ext uri="{FF2B5EF4-FFF2-40B4-BE49-F238E27FC236}">
                          <a16:creationId xmlns:a16="http://schemas.microsoft.com/office/drawing/2014/main" id="{DD0C1F2E-4615-CF43-A943-A9418DAC9F9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8" name="Freeform 1032">
                      <a:extLst>
                        <a:ext uri="{FF2B5EF4-FFF2-40B4-BE49-F238E27FC236}">
                          <a16:creationId xmlns:a16="http://schemas.microsoft.com/office/drawing/2014/main" id="{808B9297-AFFC-984F-B0AC-13FB540AF556}"/>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9" name="Freeform 1033">
                      <a:extLst>
                        <a:ext uri="{FF2B5EF4-FFF2-40B4-BE49-F238E27FC236}">
                          <a16:creationId xmlns:a16="http://schemas.microsoft.com/office/drawing/2014/main" id="{6C71B69D-A351-8643-B6E6-F4536269D8F0}"/>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88" name="Freeform 1034">
                    <a:extLst>
                      <a:ext uri="{FF2B5EF4-FFF2-40B4-BE49-F238E27FC236}">
                        <a16:creationId xmlns:a16="http://schemas.microsoft.com/office/drawing/2014/main" id="{EE840DC1-0BE8-6646-8DEB-5C4EA94966F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Freeform 1035">
                    <a:extLst>
                      <a:ext uri="{FF2B5EF4-FFF2-40B4-BE49-F238E27FC236}">
                        <a16:creationId xmlns:a16="http://schemas.microsoft.com/office/drawing/2014/main" id="{BABA7F00-DA52-2E49-BB76-B5A5F5595AC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0" name="Freeform 1036">
                    <a:extLst>
                      <a:ext uri="{FF2B5EF4-FFF2-40B4-BE49-F238E27FC236}">
                        <a16:creationId xmlns:a16="http://schemas.microsoft.com/office/drawing/2014/main" id="{A21E46CA-0E1F-2E4E-8894-6A9675A749A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1" name="Freeform 1037">
                    <a:extLst>
                      <a:ext uri="{FF2B5EF4-FFF2-40B4-BE49-F238E27FC236}">
                        <a16:creationId xmlns:a16="http://schemas.microsoft.com/office/drawing/2014/main" id="{F41B4260-C5B0-DC41-92A3-C9AABDF866F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Freeform 1038">
                    <a:extLst>
                      <a:ext uri="{FF2B5EF4-FFF2-40B4-BE49-F238E27FC236}">
                        <a16:creationId xmlns:a16="http://schemas.microsoft.com/office/drawing/2014/main" id="{7BD35E16-08BD-5744-8C23-DC1C1F54C1E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Freeform 1039">
                    <a:extLst>
                      <a:ext uri="{FF2B5EF4-FFF2-40B4-BE49-F238E27FC236}">
                        <a16:creationId xmlns:a16="http://schemas.microsoft.com/office/drawing/2014/main" id="{BE751657-56F1-4448-866D-BF6DD807075E}"/>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70" name="Group 850">
                  <a:extLst>
                    <a:ext uri="{FF2B5EF4-FFF2-40B4-BE49-F238E27FC236}">
                      <a16:creationId xmlns:a16="http://schemas.microsoft.com/office/drawing/2014/main" id="{41FF5206-8939-DB4A-AFCB-28FE4AFEC2A6}"/>
                    </a:ext>
                  </a:extLst>
                </p:cNvPr>
                <p:cNvGrpSpPr>
                  <a:grpSpLocks/>
                </p:cNvGrpSpPr>
                <p:nvPr/>
              </p:nvGrpSpPr>
              <p:grpSpPr bwMode="auto">
                <a:xfrm>
                  <a:off x="7408527" y="2307905"/>
                  <a:ext cx="399726" cy="74090"/>
                  <a:chOff x="2199" y="955"/>
                  <a:chExt cx="2547" cy="506"/>
                </a:xfrm>
              </p:grpSpPr>
              <p:sp>
                <p:nvSpPr>
                  <p:cNvPr id="472" name="Freeform 851">
                    <a:extLst>
                      <a:ext uri="{FF2B5EF4-FFF2-40B4-BE49-F238E27FC236}">
                        <a16:creationId xmlns:a16="http://schemas.microsoft.com/office/drawing/2014/main" id="{5806E134-9C32-BD43-BDEE-5A50AA482EB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3" name="Freeform 852">
                    <a:extLst>
                      <a:ext uri="{FF2B5EF4-FFF2-40B4-BE49-F238E27FC236}">
                        <a16:creationId xmlns:a16="http://schemas.microsoft.com/office/drawing/2014/main" id="{E2541107-0F31-9F40-BEA1-F0066A99871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4" name="Freeform 853">
                    <a:extLst>
                      <a:ext uri="{FF2B5EF4-FFF2-40B4-BE49-F238E27FC236}">
                        <a16:creationId xmlns:a16="http://schemas.microsoft.com/office/drawing/2014/main" id="{1D6522D4-EE2C-4A4A-93B4-B2C4D1FCD6A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Freeform 854">
                    <a:extLst>
                      <a:ext uri="{FF2B5EF4-FFF2-40B4-BE49-F238E27FC236}">
                        <a16:creationId xmlns:a16="http://schemas.microsoft.com/office/drawing/2014/main" id="{367EDD77-F978-3741-A187-EE6953F51E7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Freeform 855">
                    <a:extLst>
                      <a:ext uri="{FF2B5EF4-FFF2-40B4-BE49-F238E27FC236}">
                        <a16:creationId xmlns:a16="http://schemas.microsoft.com/office/drawing/2014/main" id="{2846515E-1CE9-AC41-8FE7-268F5CECE48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7" name="Freeform 856">
                    <a:extLst>
                      <a:ext uri="{FF2B5EF4-FFF2-40B4-BE49-F238E27FC236}">
                        <a16:creationId xmlns:a16="http://schemas.microsoft.com/office/drawing/2014/main" id="{33E043C0-9EF6-BE46-9846-4D601F5ADA7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71" name="Straight Connector 470">
                  <a:extLst>
                    <a:ext uri="{FF2B5EF4-FFF2-40B4-BE49-F238E27FC236}">
                      <a16:creationId xmlns:a16="http://schemas.microsoft.com/office/drawing/2014/main" id="{CB69F864-8FB5-E041-9129-AC195EDCC60C}"/>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7" name="Group 436">
                <a:extLst>
                  <a:ext uri="{FF2B5EF4-FFF2-40B4-BE49-F238E27FC236}">
                    <a16:creationId xmlns:a16="http://schemas.microsoft.com/office/drawing/2014/main" id="{C2AA1ADC-DA20-0446-A617-23E1618DB1E1}"/>
                  </a:ext>
                </a:extLst>
              </p:cNvPr>
              <p:cNvGrpSpPr/>
              <p:nvPr/>
            </p:nvGrpSpPr>
            <p:grpSpPr>
              <a:xfrm>
                <a:off x="10632645" y="4361380"/>
                <a:ext cx="406937" cy="372436"/>
                <a:chOff x="7341491" y="2307905"/>
                <a:chExt cx="509280" cy="439573"/>
              </a:xfrm>
            </p:grpSpPr>
            <p:grpSp>
              <p:nvGrpSpPr>
                <p:cNvPr id="438" name="Group 437">
                  <a:extLst>
                    <a:ext uri="{FF2B5EF4-FFF2-40B4-BE49-F238E27FC236}">
                      <a16:creationId xmlns:a16="http://schemas.microsoft.com/office/drawing/2014/main" id="{76BCDA8E-D15E-A74A-8ADE-A687CEE3E3C8}"/>
                    </a:ext>
                  </a:extLst>
                </p:cNvPr>
                <p:cNvGrpSpPr/>
                <p:nvPr/>
              </p:nvGrpSpPr>
              <p:grpSpPr>
                <a:xfrm>
                  <a:off x="7341491" y="2426725"/>
                  <a:ext cx="509280" cy="320753"/>
                  <a:chOff x="7458407" y="2414528"/>
                  <a:chExt cx="509280" cy="320753"/>
                </a:xfrm>
              </p:grpSpPr>
              <p:pic>
                <p:nvPicPr>
                  <p:cNvPr id="447" name="Picture 1018" descr="laptop_keyboard">
                    <a:extLst>
                      <a:ext uri="{FF2B5EF4-FFF2-40B4-BE49-F238E27FC236}">
                        <a16:creationId xmlns:a16="http://schemas.microsoft.com/office/drawing/2014/main" id="{8164BC6B-27AC-F543-BC9A-5144C3FE81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019">
                    <a:extLst>
                      <a:ext uri="{FF2B5EF4-FFF2-40B4-BE49-F238E27FC236}">
                        <a16:creationId xmlns:a16="http://schemas.microsoft.com/office/drawing/2014/main" id="{8CCC328C-1513-4C4F-BA81-A6778643676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9" name="Picture 1020" descr="screen">
                    <a:extLst>
                      <a:ext uri="{FF2B5EF4-FFF2-40B4-BE49-F238E27FC236}">
                        <a16:creationId xmlns:a16="http://schemas.microsoft.com/office/drawing/2014/main" id="{DDA06ED4-53B0-1B48-9119-46F36D48C88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021">
                    <a:extLst>
                      <a:ext uri="{FF2B5EF4-FFF2-40B4-BE49-F238E27FC236}">
                        <a16:creationId xmlns:a16="http://schemas.microsoft.com/office/drawing/2014/main" id="{BA9F220B-5659-2A42-847E-A563796C31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1" name="Freeform 1022">
                    <a:extLst>
                      <a:ext uri="{FF2B5EF4-FFF2-40B4-BE49-F238E27FC236}">
                        <a16:creationId xmlns:a16="http://schemas.microsoft.com/office/drawing/2014/main" id="{7A53E173-94E0-9A45-A5EB-06BAE70B4597}"/>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2" name="Freeform 1023">
                    <a:extLst>
                      <a:ext uri="{FF2B5EF4-FFF2-40B4-BE49-F238E27FC236}">
                        <a16:creationId xmlns:a16="http://schemas.microsoft.com/office/drawing/2014/main" id="{1AE4308B-5274-7E4E-8319-3DCEAF641A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3" name="Freeform 1024">
                    <a:extLst>
                      <a:ext uri="{FF2B5EF4-FFF2-40B4-BE49-F238E27FC236}">
                        <a16:creationId xmlns:a16="http://schemas.microsoft.com/office/drawing/2014/main" id="{0AFBA2BB-6C86-F343-AEFA-24E9DAA9DA0B}"/>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4" name="Freeform 1025">
                    <a:extLst>
                      <a:ext uri="{FF2B5EF4-FFF2-40B4-BE49-F238E27FC236}">
                        <a16:creationId xmlns:a16="http://schemas.microsoft.com/office/drawing/2014/main" id="{30D94257-9C5E-3E45-9F36-5D972F3CA4F8}"/>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5" name="Freeform 1026">
                    <a:extLst>
                      <a:ext uri="{FF2B5EF4-FFF2-40B4-BE49-F238E27FC236}">
                        <a16:creationId xmlns:a16="http://schemas.microsoft.com/office/drawing/2014/main" id="{E9457D97-2948-DB40-A085-56B4906D1EA6}"/>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56" name="Group 1027">
                    <a:extLst>
                      <a:ext uri="{FF2B5EF4-FFF2-40B4-BE49-F238E27FC236}">
                        <a16:creationId xmlns:a16="http://schemas.microsoft.com/office/drawing/2014/main" id="{3D852EFB-5B6C-2344-BBE3-31D62F7A86BE}"/>
                      </a:ext>
                    </a:extLst>
                  </p:cNvPr>
                  <p:cNvGrpSpPr>
                    <a:grpSpLocks/>
                  </p:cNvGrpSpPr>
                  <p:nvPr/>
                </p:nvGrpSpPr>
                <p:grpSpPr bwMode="auto">
                  <a:xfrm>
                    <a:off x="7594735" y="2642220"/>
                    <a:ext cx="98740" cy="36846"/>
                    <a:chOff x="1740" y="2642"/>
                    <a:chExt cx="752" cy="327"/>
                  </a:xfrm>
                </p:grpSpPr>
                <p:sp>
                  <p:nvSpPr>
                    <p:cNvPr id="463" name="Freeform 1028">
                      <a:extLst>
                        <a:ext uri="{FF2B5EF4-FFF2-40B4-BE49-F238E27FC236}">
                          <a16:creationId xmlns:a16="http://schemas.microsoft.com/office/drawing/2014/main" id="{B9B98FA7-C99E-C74B-A8AB-A9637F89C8F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4" name="Freeform 1029">
                      <a:extLst>
                        <a:ext uri="{FF2B5EF4-FFF2-40B4-BE49-F238E27FC236}">
                          <a16:creationId xmlns:a16="http://schemas.microsoft.com/office/drawing/2014/main" id="{F702DC6C-29FF-CF47-9F8F-0E0186426894}"/>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5" name="Freeform 1030">
                      <a:extLst>
                        <a:ext uri="{FF2B5EF4-FFF2-40B4-BE49-F238E27FC236}">
                          <a16:creationId xmlns:a16="http://schemas.microsoft.com/office/drawing/2014/main" id="{CBC32426-3508-7746-B721-84A333EF29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6" name="Freeform 1031">
                      <a:extLst>
                        <a:ext uri="{FF2B5EF4-FFF2-40B4-BE49-F238E27FC236}">
                          <a16:creationId xmlns:a16="http://schemas.microsoft.com/office/drawing/2014/main" id="{A502E851-76CC-D944-B6BF-AEA62F4B7FA6}"/>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7" name="Freeform 1032">
                      <a:extLst>
                        <a:ext uri="{FF2B5EF4-FFF2-40B4-BE49-F238E27FC236}">
                          <a16:creationId xmlns:a16="http://schemas.microsoft.com/office/drawing/2014/main" id="{9EF53E4B-1A3E-B340-981B-10DCC78EDF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8" name="Freeform 1033">
                      <a:extLst>
                        <a:ext uri="{FF2B5EF4-FFF2-40B4-BE49-F238E27FC236}">
                          <a16:creationId xmlns:a16="http://schemas.microsoft.com/office/drawing/2014/main" id="{7AD8F7A7-416B-4E4B-B3E9-7BAB69D2CD3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57" name="Freeform 1034">
                    <a:extLst>
                      <a:ext uri="{FF2B5EF4-FFF2-40B4-BE49-F238E27FC236}">
                        <a16:creationId xmlns:a16="http://schemas.microsoft.com/office/drawing/2014/main" id="{AFB20872-AFCC-4D45-AFDB-876C97DAF0C7}"/>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8" name="Freeform 1035">
                    <a:extLst>
                      <a:ext uri="{FF2B5EF4-FFF2-40B4-BE49-F238E27FC236}">
                        <a16:creationId xmlns:a16="http://schemas.microsoft.com/office/drawing/2014/main" id="{884A6080-45F5-1D41-97E8-A1E4D9BD5AF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9" name="Freeform 1036">
                    <a:extLst>
                      <a:ext uri="{FF2B5EF4-FFF2-40B4-BE49-F238E27FC236}">
                        <a16:creationId xmlns:a16="http://schemas.microsoft.com/office/drawing/2014/main" id="{D9AB2866-286A-324B-A617-3FD7D7A508AE}"/>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0" name="Freeform 1037">
                    <a:extLst>
                      <a:ext uri="{FF2B5EF4-FFF2-40B4-BE49-F238E27FC236}">
                        <a16:creationId xmlns:a16="http://schemas.microsoft.com/office/drawing/2014/main" id="{4F862B12-01C2-394B-BD64-EF5B294C927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1" name="Freeform 1038">
                    <a:extLst>
                      <a:ext uri="{FF2B5EF4-FFF2-40B4-BE49-F238E27FC236}">
                        <a16:creationId xmlns:a16="http://schemas.microsoft.com/office/drawing/2014/main" id="{9F56D63D-1051-4947-BFE8-AC99905DBF7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2" name="Freeform 1039">
                    <a:extLst>
                      <a:ext uri="{FF2B5EF4-FFF2-40B4-BE49-F238E27FC236}">
                        <a16:creationId xmlns:a16="http://schemas.microsoft.com/office/drawing/2014/main" id="{F5A7C9DF-5755-EF45-8744-FDD1C5EEB842}"/>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9" name="Group 850">
                  <a:extLst>
                    <a:ext uri="{FF2B5EF4-FFF2-40B4-BE49-F238E27FC236}">
                      <a16:creationId xmlns:a16="http://schemas.microsoft.com/office/drawing/2014/main" id="{0E19DCC2-5C17-114A-AA3B-AB1F761F3E07}"/>
                    </a:ext>
                  </a:extLst>
                </p:cNvPr>
                <p:cNvGrpSpPr>
                  <a:grpSpLocks/>
                </p:cNvGrpSpPr>
                <p:nvPr/>
              </p:nvGrpSpPr>
              <p:grpSpPr bwMode="auto">
                <a:xfrm>
                  <a:off x="7408527" y="2307905"/>
                  <a:ext cx="399726" cy="74090"/>
                  <a:chOff x="2199" y="955"/>
                  <a:chExt cx="2547" cy="506"/>
                </a:xfrm>
              </p:grpSpPr>
              <p:sp>
                <p:nvSpPr>
                  <p:cNvPr id="441" name="Freeform 851">
                    <a:extLst>
                      <a:ext uri="{FF2B5EF4-FFF2-40B4-BE49-F238E27FC236}">
                        <a16:creationId xmlns:a16="http://schemas.microsoft.com/office/drawing/2014/main" id="{BBA6444B-A512-F544-B52F-56EFEF8735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2" name="Freeform 852">
                    <a:extLst>
                      <a:ext uri="{FF2B5EF4-FFF2-40B4-BE49-F238E27FC236}">
                        <a16:creationId xmlns:a16="http://schemas.microsoft.com/office/drawing/2014/main" id="{3C1ADE30-986F-D446-A0E8-E55FDC5C363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3" name="Freeform 853">
                    <a:extLst>
                      <a:ext uri="{FF2B5EF4-FFF2-40B4-BE49-F238E27FC236}">
                        <a16:creationId xmlns:a16="http://schemas.microsoft.com/office/drawing/2014/main" id="{5421D839-7A32-BE47-B2AE-97D6E019C23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4" name="Freeform 854">
                    <a:extLst>
                      <a:ext uri="{FF2B5EF4-FFF2-40B4-BE49-F238E27FC236}">
                        <a16:creationId xmlns:a16="http://schemas.microsoft.com/office/drawing/2014/main" id="{6265BB06-F570-694B-835C-CBFAFCDB7333}"/>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5" name="Freeform 855">
                    <a:extLst>
                      <a:ext uri="{FF2B5EF4-FFF2-40B4-BE49-F238E27FC236}">
                        <a16:creationId xmlns:a16="http://schemas.microsoft.com/office/drawing/2014/main" id="{80300F44-8884-9342-8458-52213EFA1F0A}"/>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6" name="Freeform 856">
                    <a:extLst>
                      <a:ext uri="{FF2B5EF4-FFF2-40B4-BE49-F238E27FC236}">
                        <a16:creationId xmlns:a16="http://schemas.microsoft.com/office/drawing/2014/main" id="{C20B7147-F177-2244-A300-85310EEFDE6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40" name="Straight Connector 439">
                  <a:extLst>
                    <a:ext uri="{FF2B5EF4-FFF2-40B4-BE49-F238E27FC236}">
                      <a16:creationId xmlns:a16="http://schemas.microsoft.com/office/drawing/2014/main" id="{BC94D261-B269-5947-A948-0F102BE96F71}"/>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67" name="Group 266">
              <a:extLst>
                <a:ext uri="{FF2B5EF4-FFF2-40B4-BE49-F238E27FC236}">
                  <a16:creationId xmlns:a16="http://schemas.microsoft.com/office/drawing/2014/main" id="{61065D64-FFA0-D845-B229-AD586B66C3BA}"/>
                </a:ext>
              </a:extLst>
            </p:cNvPr>
            <p:cNvGrpSpPr/>
            <p:nvPr/>
          </p:nvGrpSpPr>
          <p:grpSpPr>
            <a:xfrm>
              <a:off x="7840518" y="1242873"/>
              <a:ext cx="4037013" cy="1377421"/>
              <a:chOff x="7785100" y="730250"/>
              <a:chExt cx="4037013" cy="1377421"/>
            </a:xfrm>
          </p:grpSpPr>
          <p:grpSp>
            <p:nvGrpSpPr>
              <p:cNvPr id="272" name="Group 117">
                <a:extLst>
                  <a:ext uri="{FF2B5EF4-FFF2-40B4-BE49-F238E27FC236}">
                    <a16:creationId xmlns:a16="http://schemas.microsoft.com/office/drawing/2014/main" id="{DA8F2ABF-024D-5644-A618-D1554772AAFE}"/>
                  </a:ext>
                </a:extLst>
              </p:cNvPr>
              <p:cNvGrpSpPr>
                <a:grpSpLocks/>
              </p:cNvGrpSpPr>
              <p:nvPr/>
            </p:nvGrpSpPr>
            <p:grpSpPr bwMode="auto">
              <a:xfrm>
                <a:off x="7785100" y="736600"/>
                <a:ext cx="850900" cy="527050"/>
                <a:chOff x="-490" y="1664"/>
                <a:chExt cx="1429" cy="842"/>
              </a:xfrm>
            </p:grpSpPr>
            <p:sp>
              <p:nvSpPr>
                <p:cNvPr id="382" name="AutoShape 111">
                  <a:extLst>
                    <a:ext uri="{FF2B5EF4-FFF2-40B4-BE49-F238E27FC236}">
                      <a16:creationId xmlns:a16="http://schemas.microsoft.com/office/drawing/2014/main" id="{4F7D0D8B-AE92-DF48-837E-38F90CA8909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83" name="Group 116">
                  <a:extLst>
                    <a:ext uri="{FF2B5EF4-FFF2-40B4-BE49-F238E27FC236}">
                      <a16:creationId xmlns:a16="http://schemas.microsoft.com/office/drawing/2014/main" id="{4A654723-8B5D-FE4C-BF2B-514CD235A1D6}"/>
                    </a:ext>
                  </a:extLst>
                </p:cNvPr>
                <p:cNvGrpSpPr>
                  <a:grpSpLocks/>
                </p:cNvGrpSpPr>
                <p:nvPr/>
              </p:nvGrpSpPr>
              <p:grpSpPr bwMode="auto">
                <a:xfrm>
                  <a:off x="-427" y="1737"/>
                  <a:ext cx="1217" cy="769"/>
                  <a:chOff x="-427" y="1737"/>
                  <a:chExt cx="1217" cy="769"/>
                </a:xfrm>
              </p:grpSpPr>
              <p:sp>
                <p:nvSpPr>
                  <p:cNvPr id="384" name="Rectangle 99">
                    <a:extLst>
                      <a:ext uri="{FF2B5EF4-FFF2-40B4-BE49-F238E27FC236}">
                        <a16:creationId xmlns:a16="http://schemas.microsoft.com/office/drawing/2014/main" id="{A4AFDABA-F0DD-F64F-8D40-C82C98855D26}"/>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5" name="Line 7">
                    <a:extLst>
                      <a:ext uri="{FF2B5EF4-FFF2-40B4-BE49-F238E27FC236}">
                        <a16:creationId xmlns:a16="http://schemas.microsoft.com/office/drawing/2014/main" id="{68D767C0-B1CD-734F-8B29-6BF22590B0B3}"/>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6" name="Group 103">
                    <a:extLst>
                      <a:ext uri="{FF2B5EF4-FFF2-40B4-BE49-F238E27FC236}">
                        <a16:creationId xmlns:a16="http://schemas.microsoft.com/office/drawing/2014/main" id="{97E7E30C-8EEE-5042-A3E2-1D8BBB9A553B}"/>
                      </a:ext>
                    </a:extLst>
                  </p:cNvPr>
                  <p:cNvGrpSpPr>
                    <a:grpSpLocks/>
                  </p:cNvGrpSpPr>
                  <p:nvPr/>
                </p:nvGrpSpPr>
                <p:grpSpPr bwMode="auto">
                  <a:xfrm>
                    <a:off x="68" y="2192"/>
                    <a:ext cx="387" cy="139"/>
                    <a:chOff x="322" y="890"/>
                    <a:chExt cx="872" cy="339"/>
                  </a:xfrm>
                </p:grpSpPr>
                <p:sp>
                  <p:nvSpPr>
                    <p:cNvPr id="391" name="Rectangle 104">
                      <a:extLst>
                        <a:ext uri="{FF2B5EF4-FFF2-40B4-BE49-F238E27FC236}">
                          <a16:creationId xmlns:a16="http://schemas.microsoft.com/office/drawing/2014/main" id="{843E43FE-69ED-704E-A9F4-273EFC499F32}"/>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2" name="Rectangle 105">
                      <a:extLst>
                        <a:ext uri="{FF2B5EF4-FFF2-40B4-BE49-F238E27FC236}">
                          <a16:creationId xmlns:a16="http://schemas.microsoft.com/office/drawing/2014/main" id="{670D1F7B-0520-4C41-B14C-44928D44AB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9" name="Rectangle 106">
                      <a:extLst>
                        <a:ext uri="{FF2B5EF4-FFF2-40B4-BE49-F238E27FC236}">
                          <a16:creationId xmlns:a16="http://schemas.microsoft.com/office/drawing/2014/main" id="{6930B14E-463C-3148-9063-193BCF9C1DBE}"/>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107">
                      <a:extLst>
                        <a:ext uri="{FF2B5EF4-FFF2-40B4-BE49-F238E27FC236}">
                          <a16:creationId xmlns:a16="http://schemas.microsoft.com/office/drawing/2014/main" id="{E611E401-F46E-7546-90FD-D90E19B2D639}"/>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1" name="Rectangle 108">
                      <a:extLst>
                        <a:ext uri="{FF2B5EF4-FFF2-40B4-BE49-F238E27FC236}">
                          <a16:creationId xmlns:a16="http://schemas.microsoft.com/office/drawing/2014/main" id="{0AC6AB71-4D2D-914E-8DE4-E34FB6CE721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109">
                      <a:extLst>
                        <a:ext uri="{FF2B5EF4-FFF2-40B4-BE49-F238E27FC236}">
                          <a16:creationId xmlns:a16="http://schemas.microsoft.com/office/drawing/2014/main" id="{C5E21FF9-2515-9749-8D1B-9918E78C4597}"/>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87" name="Picture 110" descr="desktop_computer_stylized_small">
                    <a:extLst>
                      <a:ext uri="{FF2B5EF4-FFF2-40B4-BE49-F238E27FC236}">
                        <a16:creationId xmlns:a16="http://schemas.microsoft.com/office/drawing/2014/main" id="{904301F2-7241-4647-A30F-B93D8AE8E00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Rectangle 112">
                    <a:extLst>
                      <a:ext uri="{FF2B5EF4-FFF2-40B4-BE49-F238E27FC236}">
                        <a16:creationId xmlns:a16="http://schemas.microsoft.com/office/drawing/2014/main" id="{E4B6BA92-C28D-DC47-9D36-BABDA3F6B6B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9" name="Freeform 113">
                    <a:extLst>
                      <a:ext uri="{FF2B5EF4-FFF2-40B4-BE49-F238E27FC236}">
                        <a16:creationId xmlns:a16="http://schemas.microsoft.com/office/drawing/2014/main" id="{B4A54A71-C2C4-FD44-A968-22FCFF1C2CA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0" name="Picture 115" descr="tv">
                    <a:extLst>
                      <a:ext uri="{FF2B5EF4-FFF2-40B4-BE49-F238E27FC236}">
                        <a16:creationId xmlns:a16="http://schemas.microsoft.com/office/drawing/2014/main" id="{CB5F76B1-AA8E-F243-ACB3-EE63F5787A4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82" name="Line 169">
                <a:extLst>
                  <a:ext uri="{FF2B5EF4-FFF2-40B4-BE49-F238E27FC236}">
                    <a16:creationId xmlns:a16="http://schemas.microsoft.com/office/drawing/2014/main" id="{683925C6-A420-AC4A-98EC-BC48D9B42EFB}"/>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0" name="Text Box 204">
                <a:extLst>
                  <a:ext uri="{FF2B5EF4-FFF2-40B4-BE49-F238E27FC236}">
                    <a16:creationId xmlns:a16="http://schemas.microsoft.com/office/drawing/2014/main" id="{606A13BF-006E-E64F-B419-78E6F90CC993}"/>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291" name="Group 290">
                <a:extLst>
                  <a:ext uri="{FF2B5EF4-FFF2-40B4-BE49-F238E27FC236}">
                    <a16:creationId xmlns:a16="http://schemas.microsoft.com/office/drawing/2014/main" id="{74823287-6077-6446-AF55-57CFE46FE077}"/>
                  </a:ext>
                </a:extLst>
              </p:cNvPr>
              <p:cNvGrpSpPr/>
              <p:nvPr/>
            </p:nvGrpSpPr>
            <p:grpSpPr>
              <a:xfrm>
                <a:off x="7872413" y="1479550"/>
                <a:ext cx="850900" cy="623888"/>
                <a:chOff x="7872413" y="1479550"/>
                <a:chExt cx="850900" cy="623888"/>
              </a:xfrm>
            </p:grpSpPr>
            <p:grpSp>
              <p:nvGrpSpPr>
                <p:cNvPr id="355" name="Group 135">
                  <a:extLst>
                    <a:ext uri="{FF2B5EF4-FFF2-40B4-BE49-F238E27FC236}">
                      <a16:creationId xmlns:a16="http://schemas.microsoft.com/office/drawing/2014/main" id="{8ADD54EE-7A0D-674F-A2BD-E5C03262C60C}"/>
                    </a:ext>
                  </a:extLst>
                </p:cNvPr>
                <p:cNvGrpSpPr>
                  <a:grpSpLocks/>
                </p:cNvGrpSpPr>
                <p:nvPr/>
              </p:nvGrpSpPr>
              <p:grpSpPr bwMode="auto">
                <a:xfrm>
                  <a:off x="7872413" y="1576388"/>
                  <a:ext cx="850900" cy="527050"/>
                  <a:chOff x="-490" y="1664"/>
                  <a:chExt cx="1429" cy="842"/>
                </a:xfrm>
              </p:grpSpPr>
              <p:sp>
                <p:nvSpPr>
                  <p:cNvPr id="357" name="AutoShape 136">
                    <a:extLst>
                      <a:ext uri="{FF2B5EF4-FFF2-40B4-BE49-F238E27FC236}">
                        <a16:creationId xmlns:a16="http://schemas.microsoft.com/office/drawing/2014/main" id="{0118FE48-1B9C-3C4A-9E1A-9DDFA75F5B21}"/>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37">
                    <a:extLst>
                      <a:ext uri="{FF2B5EF4-FFF2-40B4-BE49-F238E27FC236}">
                        <a16:creationId xmlns:a16="http://schemas.microsoft.com/office/drawing/2014/main" id="{6B86DF99-CBED-144A-94EC-2756704E1A90}"/>
                      </a:ext>
                    </a:extLst>
                  </p:cNvPr>
                  <p:cNvGrpSpPr>
                    <a:grpSpLocks/>
                  </p:cNvGrpSpPr>
                  <p:nvPr/>
                </p:nvGrpSpPr>
                <p:grpSpPr bwMode="auto">
                  <a:xfrm>
                    <a:off x="-427" y="1737"/>
                    <a:ext cx="1217" cy="769"/>
                    <a:chOff x="-427" y="1737"/>
                    <a:chExt cx="1217" cy="769"/>
                  </a:xfrm>
                </p:grpSpPr>
                <p:sp>
                  <p:nvSpPr>
                    <p:cNvPr id="360" name="Rectangle 138">
                      <a:extLst>
                        <a:ext uri="{FF2B5EF4-FFF2-40B4-BE49-F238E27FC236}">
                          <a16:creationId xmlns:a16="http://schemas.microsoft.com/office/drawing/2014/main" id="{E2F83C1F-2DCD-404E-AE4F-63E99CDF36D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1" name="Line 7">
                      <a:extLst>
                        <a:ext uri="{FF2B5EF4-FFF2-40B4-BE49-F238E27FC236}">
                          <a16:creationId xmlns:a16="http://schemas.microsoft.com/office/drawing/2014/main" id="{C055AFF3-0D0C-BC48-A997-2C34FB897E2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62" name="Group 140">
                      <a:extLst>
                        <a:ext uri="{FF2B5EF4-FFF2-40B4-BE49-F238E27FC236}">
                          <a16:creationId xmlns:a16="http://schemas.microsoft.com/office/drawing/2014/main" id="{7854FAEA-62F7-A14F-97B1-D2E9BCDE4C20}"/>
                        </a:ext>
                      </a:extLst>
                    </p:cNvPr>
                    <p:cNvGrpSpPr>
                      <a:grpSpLocks/>
                    </p:cNvGrpSpPr>
                    <p:nvPr/>
                  </p:nvGrpSpPr>
                  <p:grpSpPr bwMode="auto">
                    <a:xfrm>
                      <a:off x="68" y="2192"/>
                      <a:ext cx="387" cy="139"/>
                      <a:chOff x="322" y="890"/>
                      <a:chExt cx="872" cy="339"/>
                    </a:xfrm>
                  </p:grpSpPr>
                  <p:sp>
                    <p:nvSpPr>
                      <p:cNvPr id="376" name="Rectangle 141">
                        <a:extLst>
                          <a:ext uri="{FF2B5EF4-FFF2-40B4-BE49-F238E27FC236}">
                            <a16:creationId xmlns:a16="http://schemas.microsoft.com/office/drawing/2014/main" id="{8D61C38E-17AA-8B46-82C3-68045A533E8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2">
                        <a:extLst>
                          <a:ext uri="{FF2B5EF4-FFF2-40B4-BE49-F238E27FC236}">
                            <a16:creationId xmlns:a16="http://schemas.microsoft.com/office/drawing/2014/main" id="{34E63E9C-CE7A-5740-9F5A-EBBD524BEC54}"/>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3">
                        <a:extLst>
                          <a:ext uri="{FF2B5EF4-FFF2-40B4-BE49-F238E27FC236}">
                            <a16:creationId xmlns:a16="http://schemas.microsoft.com/office/drawing/2014/main" id="{BF6F6A45-7BFD-4A43-A1FE-C35037B8B85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4">
                        <a:extLst>
                          <a:ext uri="{FF2B5EF4-FFF2-40B4-BE49-F238E27FC236}">
                            <a16:creationId xmlns:a16="http://schemas.microsoft.com/office/drawing/2014/main" id="{90500725-1B45-9C46-BC6F-F7ECDE38FA96}"/>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0" name="Rectangle 145">
                        <a:extLst>
                          <a:ext uri="{FF2B5EF4-FFF2-40B4-BE49-F238E27FC236}">
                            <a16:creationId xmlns:a16="http://schemas.microsoft.com/office/drawing/2014/main" id="{0AACC607-A52B-6045-BF20-AB80915FCA89}"/>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146">
                        <a:extLst>
                          <a:ext uri="{FF2B5EF4-FFF2-40B4-BE49-F238E27FC236}">
                            <a16:creationId xmlns:a16="http://schemas.microsoft.com/office/drawing/2014/main" id="{4C6EB161-0B24-DB45-ABCC-5C6B6893FAC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63" name="Picture 147" descr="desktop_computer_stylized_small">
                      <a:extLst>
                        <a:ext uri="{FF2B5EF4-FFF2-40B4-BE49-F238E27FC236}">
                          <a16:creationId xmlns:a16="http://schemas.microsoft.com/office/drawing/2014/main" id="{F585443D-9525-E14B-8AA4-E5AE4121EC1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Rectangle 148">
                      <a:extLst>
                        <a:ext uri="{FF2B5EF4-FFF2-40B4-BE49-F238E27FC236}">
                          <a16:creationId xmlns:a16="http://schemas.microsoft.com/office/drawing/2014/main" id="{CAA6C040-9D81-E941-9947-DDE3881D43CF}"/>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4" name="Freeform 149">
                      <a:extLst>
                        <a:ext uri="{FF2B5EF4-FFF2-40B4-BE49-F238E27FC236}">
                          <a16:creationId xmlns:a16="http://schemas.microsoft.com/office/drawing/2014/main" id="{1402F0C5-D459-E247-A664-0B7AB05001F0}"/>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75" name="Picture 151" descr="tv">
                      <a:extLst>
                        <a:ext uri="{FF2B5EF4-FFF2-40B4-BE49-F238E27FC236}">
                          <a16:creationId xmlns:a16="http://schemas.microsoft.com/office/drawing/2014/main" id="{C4452B7F-EFA4-E84E-842E-D50C26DBB49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56" name="Freeform 209">
                  <a:extLst>
                    <a:ext uri="{FF2B5EF4-FFF2-40B4-BE49-F238E27FC236}">
                      <a16:creationId xmlns:a16="http://schemas.microsoft.com/office/drawing/2014/main" id="{11B3A7AD-BBDA-7044-AF36-AB803F84790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2" name="Rectangle 44">
                <a:extLst>
                  <a:ext uri="{FF2B5EF4-FFF2-40B4-BE49-F238E27FC236}">
                    <a16:creationId xmlns:a16="http://schemas.microsoft.com/office/drawing/2014/main" id="{EDF3CEBF-6311-104C-B1C2-DDE49663E340}"/>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93" name="Freeform 216">
                <a:extLst>
                  <a:ext uri="{FF2B5EF4-FFF2-40B4-BE49-F238E27FC236}">
                    <a16:creationId xmlns:a16="http://schemas.microsoft.com/office/drawing/2014/main" id="{568B9560-555E-104B-962D-8C1735FCC610}"/>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217">
                <a:extLst>
                  <a:ext uri="{FF2B5EF4-FFF2-40B4-BE49-F238E27FC236}">
                    <a16:creationId xmlns:a16="http://schemas.microsoft.com/office/drawing/2014/main" id="{DA2971D4-FEBA-E244-9839-37C7EE346C16}"/>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Line 218">
                <a:extLst>
                  <a:ext uri="{FF2B5EF4-FFF2-40B4-BE49-F238E27FC236}">
                    <a16:creationId xmlns:a16="http://schemas.microsoft.com/office/drawing/2014/main" id="{1BD09D89-8D3D-0A4A-892A-15FDA5DBDCFD}"/>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Line 219">
                <a:extLst>
                  <a:ext uri="{FF2B5EF4-FFF2-40B4-BE49-F238E27FC236}">
                    <a16:creationId xmlns:a16="http://schemas.microsoft.com/office/drawing/2014/main" id="{135D1CBC-9B94-1746-A89B-2A44F9EF289C}"/>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220">
                <a:extLst>
                  <a:ext uri="{FF2B5EF4-FFF2-40B4-BE49-F238E27FC236}">
                    <a16:creationId xmlns:a16="http://schemas.microsoft.com/office/drawing/2014/main" id="{68BA57F7-BBEA-274C-9D12-9DD3172CB764}"/>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21">
                <a:extLst>
                  <a:ext uri="{FF2B5EF4-FFF2-40B4-BE49-F238E27FC236}">
                    <a16:creationId xmlns:a16="http://schemas.microsoft.com/office/drawing/2014/main" id="{F332205B-8DCF-B445-AB10-02D71F7374E5}"/>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AutoShape 225">
                <a:extLst>
                  <a:ext uri="{FF2B5EF4-FFF2-40B4-BE49-F238E27FC236}">
                    <a16:creationId xmlns:a16="http://schemas.microsoft.com/office/drawing/2014/main" id="{CEA8A387-526F-5044-B9B1-E20B96341E65}"/>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299">
                <a:extLst>
                  <a:ext uri="{FF2B5EF4-FFF2-40B4-BE49-F238E27FC236}">
                    <a16:creationId xmlns:a16="http://schemas.microsoft.com/office/drawing/2014/main" id="{E7752F08-A19A-8444-9EA8-BB81552EC212}"/>
                  </a:ext>
                </a:extLst>
              </p:cNvPr>
              <p:cNvGrpSpPr/>
              <p:nvPr/>
            </p:nvGrpSpPr>
            <p:grpSpPr>
              <a:xfrm>
                <a:off x="8699500" y="730250"/>
                <a:ext cx="850900" cy="755650"/>
                <a:chOff x="8699500" y="730250"/>
                <a:chExt cx="850900" cy="755650"/>
              </a:xfrm>
            </p:grpSpPr>
            <p:grpSp>
              <p:nvGrpSpPr>
                <p:cNvPr id="337" name="Group 117">
                  <a:extLst>
                    <a:ext uri="{FF2B5EF4-FFF2-40B4-BE49-F238E27FC236}">
                      <a16:creationId xmlns:a16="http://schemas.microsoft.com/office/drawing/2014/main" id="{D5D8D43D-BB3B-1E46-A705-D0683F8779EE}"/>
                    </a:ext>
                  </a:extLst>
                </p:cNvPr>
                <p:cNvGrpSpPr>
                  <a:grpSpLocks/>
                </p:cNvGrpSpPr>
                <p:nvPr/>
              </p:nvGrpSpPr>
              <p:grpSpPr bwMode="auto">
                <a:xfrm>
                  <a:off x="8699500" y="730250"/>
                  <a:ext cx="850900" cy="527050"/>
                  <a:chOff x="-490" y="1664"/>
                  <a:chExt cx="1429" cy="842"/>
                </a:xfrm>
              </p:grpSpPr>
              <p:sp>
                <p:nvSpPr>
                  <p:cNvPr id="339" name="AutoShape 111">
                    <a:extLst>
                      <a:ext uri="{FF2B5EF4-FFF2-40B4-BE49-F238E27FC236}">
                        <a16:creationId xmlns:a16="http://schemas.microsoft.com/office/drawing/2014/main" id="{4E171CC9-165E-404A-82A8-88DB35A3FCC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0" name="Group 116">
                    <a:extLst>
                      <a:ext uri="{FF2B5EF4-FFF2-40B4-BE49-F238E27FC236}">
                        <a16:creationId xmlns:a16="http://schemas.microsoft.com/office/drawing/2014/main" id="{4731C3F0-ADAE-4F46-8E65-7A67411D05EC}"/>
                      </a:ext>
                    </a:extLst>
                  </p:cNvPr>
                  <p:cNvGrpSpPr>
                    <a:grpSpLocks/>
                  </p:cNvGrpSpPr>
                  <p:nvPr/>
                </p:nvGrpSpPr>
                <p:grpSpPr bwMode="auto">
                  <a:xfrm>
                    <a:off x="-427" y="1737"/>
                    <a:ext cx="1217" cy="769"/>
                    <a:chOff x="-427" y="1737"/>
                    <a:chExt cx="1217" cy="769"/>
                  </a:xfrm>
                </p:grpSpPr>
                <p:sp>
                  <p:nvSpPr>
                    <p:cNvPr id="342" name="Rectangle 99">
                      <a:extLst>
                        <a:ext uri="{FF2B5EF4-FFF2-40B4-BE49-F238E27FC236}">
                          <a16:creationId xmlns:a16="http://schemas.microsoft.com/office/drawing/2014/main" id="{6A738239-04CC-EA45-B43F-0D611B5F6B2F}"/>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3" name="Line 7">
                      <a:extLst>
                        <a:ext uri="{FF2B5EF4-FFF2-40B4-BE49-F238E27FC236}">
                          <a16:creationId xmlns:a16="http://schemas.microsoft.com/office/drawing/2014/main" id="{12D690B9-43E5-984D-AB1A-C277E3A92291}"/>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4" name="Group 103">
                      <a:extLst>
                        <a:ext uri="{FF2B5EF4-FFF2-40B4-BE49-F238E27FC236}">
                          <a16:creationId xmlns:a16="http://schemas.microsoft.com/office/drawing/2014/main" id="{76729020-C881-2043-AA09-0BACB55C063B}"/>
                        </a:ext>
                      </a:extLst>
                    </p:cNvPr>
                    <p:cNvGrpSpPr>
                      <a:grpSpLocks/>
                    </p:cNvGrpSpPr>
                    <p:nvPr/>
                  </p:nvGrpSpPr>
                  <p:grpSpPr bwMode="auto">
                    <a:xfrm>
                      <a:off x="68" y="2192"/>
                      <a:ext cx="387" cy="139"/>
                      <a:chOff x="322" y="890"/>
                      <a:chExt cx="872" cy="339"/>
                    </a:xfrm>
                  </p:grpSpPr>
                  <p:sp>
                    <p:nvSpPr>
                      <p:cNvPr id="349" name="Rectangle 104">
                        <a:extLst>
                          <a:ext uri="{FF2B5EF4-FFF2-40B4-BE49-F238E27FC236}">
                            <a16:creationId xmlns:a16="http://schemas.microsoft.com/office/drawing/2014/main" id="{948BF2D7-6F8B-D840-B1F5-D2DDF651756A}"/>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05">
                        <a:extLst>
                          <a:ext uri="{FF2B5EF4-FFF2-40B4-BE49-F238E27FC236}">
                            <a16:creationId xmlns:a16="http://schemas.microsoft.com/office/drawing/2014/main" id="{3A905019-5DD9-F745-A36A-1D482CD071E2}"/>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06">
                        <a:extLst>
                          <a:ext uri="{FF2B5EF4-FFF2-40B4-BE49-F238E27FC236}">
                            <a16:creationId xmlns:a16="http://schemas.microsoft.com/office/drawing/2014/main" id="{4C645A2A-31FB-1246-B39B-7B7919FC739F}"/>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07">
                        <a:extLst>
                          <a:ext uri="{FF2B5EF4-FFF2-40B4-BE49-F238E27FC236}">
                            <a16:creationId xmlns:a16="http://schemas.microsoft.com/office/drawing/2014/main" id="{1BA77B0A-5598-544E-B486-65012F7DAB6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08">
                        <a:extLst>
                          <a:ext uri="{FF2B5EF4-FFF2-40B4-BE49-F238E27FC236}">
                            <a16:creationId xmlns:a16="http://schemas.microsoft.com/office/drawing/2014/main" id="{195D0D72-2864-3B4F-AD0C-8D2AA5145DA2}"/>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09">
                        <a:extLst>
                          <a:ext uri="{FF2B5EF4-FFF2-40B4-BE49-F238E27FC236}">
                            <a16:creationId xmlns:a16="http://schemas.microsoft.com/office/drawing/2014/main" id="{E55B99DE-0597-3145-81BC-98E1EC4B3FD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45" name="Picture 110" descr="desktop_computer_stylized_small">
                      <a:extLst>
                        <a:ext uri="{FF2B5EF4-FFF2-40B4-BE49-F238E27FC236}">
                          <a16:creationId xmlns:a16="http://schemas.microsoft.com/office/drawing/2014/main" id="{5FB8C145-7ACE-E648-BBB7-20201870A70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 name="Rectangle 112">
                      <a:extLst>
                        <a:ext uri="{FF2B5EF4-FFF2-40B4-BE49-F238E27FC236}">
                          <a16:creationId xmlns:a16="http://schemas.microsoft.com/office/drawing/2014/main" id="{F2003DEA-0401-1F4E-AD90-AC69AA3E7E5B}"/>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7" name="Freeform 113">
                      <a:extLst>
                        <a:ext uri="{FF2B5EF4-FFF2-40B4-BE49-F238E27FC236}">
                          <a16:creationId xmlns:a16="http://schemas.microsoft.com/office/drawing/2014/main" id="{F3EA5308-B706-C143-97C3-FEBF11F1F8B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48" name="Picture 115" descr="tv">
                      <a:extLst>
                        <a:ext uri="{FF2B5EF4-FFF2-40B4-BE49-F238E27FC236}">
                          <a16:creationId xmlns:a16="http://schemas.microsoft.com/office/drawing/2014/main" id="{EABA3C7B-C202-794D-A3FB-3B29837291A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338" name="Straight Connector 337">
                  <a:extLst>
                    <a:ext uri="{FF2B5EF4-FFF2-40B4-BE49-F238E27FC236}">
                      <a16:creationId xmlns:a16="http://schemas.microsoft.com/office/drawing/2014/main" id="{74AF2BF7-B943-A746-B252-2B443091B823}"/>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301" name="Straight Connector 300">
                <a:extLst>
                  <a:ext uri="{FF2B5EF4-FFF2-40B4-BE49-F238E27FC236}">
                    <a16:creationId xmlns:a16="http://schemas.microsoft.com/office/drawing/2014/main" id="{EE38AA63-EC11-9F42-9745-2278EB109853}"/>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302" name="Group 301">
                <a:extLst>
                  <a:ext uri="{FF2B5EF4-FFF2-40B4-BE49-F238E27FC236}">
                    <a16:creationId xmlns:a16="http://schemas.microsoft.com/office/drawing/2014/main" id="{F319704F-B982-7B4D-9960-D57CBFDB553F}"/>
                  </a:ext>
                </a:extLst>
              </p:cNvPr>
              <p:cNvGrpSpPr/>
              <p:nvPr/>
            </p:nvGrpSpPr>
            <p:grpSpPr>
              <a:xfrm>
                <a:off x="8795279" y="1483783"/>
                <a:ext cx="850900" cy="623888"/>
                <a:chOff x="7872413" y="1479550"/>
                <a:chExt cx="850900" cy="623888"/>
              </a:xfrm>
            </p:grpSpPr>
            <p:grpSp>
              <p:nvGrpSpPr>
                <p:cNvPr id="304" name="Group 135">
                  <a:extLst>
                    <a:ext uri="{FF2B5EF4-FFF2-40B4-BE49-F238E27FC236}">
                      <a16:creationId xmlns:a16="http://schemas.microsoft.com/office/drawing/2014/main" id="{25279E9E-A15B-1F48-A106-9A2AB09A14BA}"/>
                    </a:ext>
                  </a:extLst>
                </p:cNvPr>
                <p:cNvGrpSpPr>
                  <a:grpSpLocks/>
                </p:cNvGrpSpPr>
                <p:nvPr/>
              </p:nvGrpSpPr>
              <p:grpSpPr bwMode="auto">
                <a:xfrm>
                  <a:off x="7872413" y="1576388"/>
                  <a:ext cx="850900" cy="527050"/>
                  <a:chOff x="-490" y="1664"/>
                  <a:chExt cx="1429" cy="842"/>
                </a:xfrm>
              </p:grpSpPr>
              <p:sp>
                <p:nvSpPr>
                  <p:cNvPr id="306" name="AutoShape 136">
                    <a:extLst>
                      <a:ext uri="{FF2B5EF4-FFF2-40B4-BE49-F238E27FC236}">
                        <a16:creationId xmlns:a16="http://schemas.microsoft.com/office/drawing/2014/main" id="{31F27311-5038-7743-9C67-00780D22F6CA}"/>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16" name="Group 137">
                    <a:extLst>
                      <a:ext uri="{FF2B5EF4-FFF2-40B4-BE49-F238E27FC236}">
                        <a16:creationId xmlns:a16="http://schemas.microsoft.com/office/drawing/2014/main" id="{0DC431F1-4E78-FF44-A0B3-E4CCCE9F61B3}"/>
                      </a:ext>
                    </a:extLst>
                  </p:cNvPr>
                  <p:cNvGrpSpPr>
                    <a:grpSpLocks/>
                  </p:cNvGrpSpPr>
                  <p:nvPr/>
                </p:nvGrpSpPr>
                <p:grpSpPr bwMode="auto">
                  <a:xfrm>
                    <a:off x="-427" y="1737"/>
                    <a:ext cx="1217" cy="769"/>
                    <a:chOff x="-427" y="1737"/>
                    <a:chExt cx="1217" cy="769"/>
                  </a:xfrm>
                </p:grpSpPr>
                <p:sp>
                  <p:nvSpPr>
                    <p:cNvPr id="324" name="Rectangle 138">
                      <a:extLst>
                        <a:ext uri="{FF2B5EF4-FFF2-40B4-BE49-F238E27FC236}">
                          <a16:creationId xmlns:a16="http://schemas.microsoft.com/office/drawing/2014/main" id="{B31BF9B4-3AD6-DB46-BEA2-A277446CE80D}"/>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5" name="Line 7">
                      <a:extLst>
                        <a:ext uri="{FF2B5EF4-FFF2-40B4-BE49-F238E27FC236}">
                          <a16:creationId xmlns:a16="http://schemas.microsoft.com/office/drawing/2014/main" id="{ED6DCD2B-F4B4-3346-9C82-FF6E1841BA88}"/>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6" name="Group 140">
                      <a:extLst>
                        <a:ext uri="{FF2B5EF4-FFF2-40B4-BE49-F238E27FC236}">
                          <a16:creationId xmlns:a16="http://schemas.microsoft.com/office/drawing/2014/main" id="{FE6AB543-1E1A-3F4E-BF6C-AB32B91A3EF9}"/>
                        </a:ext>
                      </a:extLst>
                    </p:cNvPr>
                    <p:cNvGrpSpPr>
                      <a:grpSpLocks/>
                    </p:cNvGrpSpPr>
                    <p:nvPr/>
                  </p:nvGrpSpPr>
                  <p:grpSpPr bwMode="auto">
                    <a:xfrm>
                      <a:off x="68" y="2192"/>
                      <a:ext cx="387" cy="139"/>
                      <a:chOff x="322" y="890"/>
                      <a:chExt cx="872" cy="339"/>
                    </a:xfrm>
                  </p:grpSpPr>
                  <p:sp>
                    <p:nvSpPr>
                      <p:cNvPr id="331" name="Rectangle 141">
                        <a:extLst>
                          <a:ext uri="{FF2B5EF4-FFF2-40B4-BE49-F238E27FC236}">
                            <a16:creationId xmlns:a16="http://schemas.microsoft.com/office/drawing/2014/main" id="{43F7A185-841B-254E-88BA-634FCF05337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42">
                        <a:extLst>
                          <a:ext uri="{FF2B5EF4-FFF2-40B4-BE49-F238E27FC236}">
                            <a16:creationId xmlns:a16="http://schemas.microsoft.com/office/drawing/2014/main" id="{8A58443C-B792-E24E-AA24-833037BC1BB1}"/>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43">
                        <a:extLst>
                          <a:ext uri="{FF2B5EF4-FFF2-40B4-BE49-F238E27FC236}">
                            <a16:creationId xmlns:a16="http://schemas.microsoft.com/office/drawing/2014/main" id="{67841AAD-A67A-984C-890C-27238DC611E7}"/>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44">
                        <a:extLst>
                          <a:ext uri="{FF2B5EF4-FFF2-40B4-BE49-F238E27FC236}">
                            <a16:creationId xmlns:a16="http://schemas.microsoft.com/office/drawing/2014/main" id="{99B12CCF-6A8E-4C42-8428-5EC80E492DC0}"/>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5" name="Rectangle 145">
                        <a:extLst>
                          <a:ext uri="{FF2B5EF4-FFF2-40B4-BE49-F238E27FC236}">
                            <a16:creationId xmlns:a16="http://schemas.microsoft.com/office/drawing/2014/main" id="{F9E3231A-CC81-7547-98A2-FE89100B475A}"/>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AutoShape 146">
                        <a:extLst>
                          <a:ext uri="{FF2B5EF4-FFF2-40B4-BE49-F238E27FC236}">
                            <a16:creationId xmlns:a16="http://schemas.microsoft.com/office/drawing/2014/main" id="{5B95490B-2DF2-6741-B079-E04BA01E8EF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27" name="Picture 147" descr="desktop_computer_stylized_small">
                      <a:extLst>
                        <a:ext uri="{FF2B5EF4-FFF2-40B4-BE49-F238E27FC236}">
                          <a16:creationId xmlns:a16="http://schemas.microsoft.com/office/drawing/2014/main" id="{16BF7DB0-B14B-734E-9E1E-81765A3EE20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 name="Rectangle 148">
                      <a:extLst>
                        <a:ext uri="{FF2B5EF4-FFF2-40B4-BE49-F238E27FC236}">
                          <a16:creationId xmlns:a16="http://schemas.microsoft.com/office/drawing/2014/main" id="{1D40FD0F-29C0-E047-B7D4-F8FE1FD0DD8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Freeform 149">
                      <a:extLst>
                        <a:ext uri="{FF2B5EF4-FFF2-40B4-BE49-F238E27FC236}">
                          <a16:creationId xmlns:a16="http://schemas.microsoft.com/office/drawing/2014/main" id="{76837186-3492-A340-AA78-C880936144C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30" name="Picture 151" descr="tv">
                      <a:extLst>
                        <a:ext uri="{FF2B5EF4-FFF2-40B4-BE49-F238E27FC236}">
                          <a16:creationId xmlns:a16="http://schemas.microsoft.com/office/drawing/2014/main" id="{188B66AB-AF8D-EE40-89A6-279EED0305B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05" name="Freeform 209">
                  <a:extLst>
                    <a:ext uri="{FF2B5EF4-FFF2-40B4-BE49-F238E27FC236}">
                      <a16:creationId xmlns:a16="http://schemas.microsoft.com/office/drawing/2014/main" id="{0379BC1E-CE8C-9E41-9C56-6EEF0F79BA8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03" name="Text Box 204">
                <a:extLst>
                  <a:ext uri="{FF2B5EF4-FFF2-40B4-BE49-F238E27FC236}">
                    <a16:creationId xmlns:a16="http://schemas.microsoft.com/office/drawing/2014/main" id="{8B2B579D-D385-BD4B-A1C0-247155B70CCA}"/>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268" name="Rectangle 267">
              <a:extLst>
                <a:ext uri="{FF2B5EF4-FFF2-40B4-BE49-F238E27FC236}">
                  <a16:creationId xmlns:a16="http://schemas.microsoft.com/office/drawing/2014/main" id="{090757EC-D70E-864B-8D4F-700F97AB7D0B}"/>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9" name="Rectangle 268">
              <a:extLst>
                <a:ext uri="{FF2B5EF4-FFF2-40B4-BE49-F238E27FC236}">
                  <a16:creationId xmlns:a16="http://schemas.microsoft.com/office/drawing/2014/main" id="{CF8093FE-FD2F-B44E-8C52-4793A76CE340}"/>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70" name="Rectangle 269">
              <a:extLst>
                <a:ext uri="{FF2B5EF4-FFF2-40B4-BE49-F238E27FC236}">
                  <a16:creationId xmlns:a16="http://schemas.microsoft.com/office/drawing/2014/main" id="{E8BF0FE3-AED7-624C-818A-35B66237BBB1}"/>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71" name="Rectangle 270">
              <a:extLst>
                <a:ext uri="{FF2B5EF4-FFF2-40B4-BE49-F238E27FC236}">
                  <a16:creationId xmlns:a16="http://schemas.microsoft.com/office/drawing/2014/main" id="{E76A483E-074E-EF4A-8E9D-CA190F5929FE}"/>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7" name="Slide Number Placeholder 6">
            <a:extLst>
              <a:ext uri="{FF2B5EF4-FFF2-40B4-BE49-F238E27FC236}">
                <a16:creationId xmlns:a16="http://schemas.microsoft.com/office/drawing/2014/main" id="{0D4F203A-B923-5494-2493-49A90E8E97E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7888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dissolve">
                                      <p:cBhvr>
                                        <p:cTn id="7" dur="500"/>
                                        <p:tgtEl>
                                          <p:spTgt spid="6">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3" end="3"/>
                                            </p:txEl>
                                          </p:spTgt>
                                        </p:tgtEl>
                                        <p:attrNameLst>
                                          <p:attrName>style.visibility</p:attrName>
                                        </p:attrNameLst>
                                      </p:cBhvr>
                                      <p:to>
                                        <p:strVal val="visible"/>
                                      </p:to>
                                    </p:set>
                                    <p:animEffect transition="in" filter="dissolve">
                                      <p:cBhvr>
                                        <p:cTn id="10" dur="500"/>
                                        <p:tgtEl>
                                          <p:spTgt spid="6">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4" end="4"/>
                                            </p:txEl>
                                          </p:spTgt>
                                        </p:tgtEl>
                                        <p:attrNameLst>
                                          <p:attrName>style.visibility</p:attrName>
                                        </p:attrNameLst>
                                      </p:cBhvr>
                                      <p:to>
                                        <p:strVal val="visible"/>
                                      </p:to>
                                    </p:set>
                                    <p:animEffect transition="in" filter="dissolve">
                                      <p:cBhvr>
                                        <p:cTn id="13" dur="500"/>
                                        <p:tgtEl>
                                          <p:spTgt spid="6">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
                                            <p:txEl>
                                              <p:pRg st="5" end="5"/>
                                            </p:txEl>
                                          </p:spTgt>
                                        </p:tgtEl>
                                        <p:attrNameLst>
                                          <p:attrName>style.visibility</p:attrName>
                                        </p:attrNameLst>
                                      </p:cBhvr>
                                      <p:to>
                                        <p:strVal val="visible"/>
                                      </p:to>
                                    </p:set>
                                    <p:animEffect transition="in" filter="dissolve">
                                      <p:cBhvr>
                                        <p:cTn id="18" dur="500"/>
                                        <p:tgtEl>
                                          <p:spTgt spid="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
                                            <p:txEl>
                                              <p:pRg st="6" end="6"/>
                                            </p:txEl>
                                          </p:spTgt>
                                        </p:tgtEl>
                                        <p:attrNameLst>
                                          <p:attrName>style.visibility</p:attrName>
                                        </p:attrNameLst>
                                      </p:cBhvr>
                                      <p:to>
                                        <p:strVal val="visible"/>
                                      </p:to>
                                    </p:set>
                                    <p:animEffect transition="in" filter="dissolve">
                                      <p:cBhvr>
                                        <p:cTn id="21" dur="500"/>
                                        <p:tgtEl>
                                          <p:spTgt spid="6">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
                                            <p:txEl>
                                              <p:pRg st="7" end="7"/>
                                            </p:txEl>
                                          </p:spTgt>
                                        </p:tgtEl>
                                        <p:attrNameLst>
                                          <p:attrName>style.visibility</p:attrName>
                                        </p:attrNameLst>
                                      </p:cBhvr>
                                      <p:to>
                                        <p:strVal val="visible"/>
                                      </p:to>
                                    </p:set>
                                    <p:animEffect transition="in" filter="dissolve">
                                      <p:cBhvr>
                                        <p:cTn id="26" dur="500"/>
                                        <p:tgtEl>
                                          <p:spTgt spid="6">
                                            <p:txEl>
                                              <p:pRg st="7" end="7"/>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6">
                                            <p:txEl>
                                              <p:pRg st="8" end="8"/>
                                            </p:txEl>
                                          </p:spTgt>
                                        </p:tgtEl>
                                        <p:attrNameLst>
                                          <p:attrName>style.visibility</p:attrName>
                                        </p:attrNameLst>
                                      </p:cBhvr>
                                      <p:to>
                                        <p:strVal val="visible"/>
                                      </p:to>
                                    </p:set>
                                    <p:animEffect transition="in" filter="dissolve">
                                      <p:cBhvr>
                                        <p:cTn id="2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grpSp>
        <p:nvGrpSpPr>
          <p:cNvPr id="40" name="Group 55">
            <a:extLst>
              <a:ext uri="{FF2B5EF4-FFF2-40B4-BE49-F238E27FC236}">
                <a16:creationId xmlns:a16="http://schemas.microsoft.com/office/drawing/2014/main" id="{3B6275CE-B441-9649-8D52-433B50F279F8}"/>
              </a:ext>
            </a:extLst>
          </p:cNvPr>
          <p:cNvGrpSpPr>
            <a:grpSpLocks/>
          </p:cNvGrpSpPr>
          <p:nvPr/>
        </p:nvGrpSpPr>
        <p:grpSpPr bwMode="auto">
          <a:xfrm>
            <a:off x="7380702" y="4061722"/>
            <a:ext cx="781050" cy="681037"/>
            <a:chOff x="-44" y="1473"/>
            <a:chExt cx="981" cy="1105"/>
          </a:xfrm>
        </p:grpSpPr>
        <p:pic>
          <p:nvPicPr>
            <p:cNvPr id="41" name="Picture 56" descr="desktop_computer_stylized_medium">
              <a:extLst>
                <a:ext uri="{FF2B5EF4-FFF2-40B4-BE49-F238E27FC236}">
                  <a16:creationId xmlns:a16="http://schemas.microsoft.com/office/drawing/2014/main" id="{AD5B23A8-9028-7946-A69F-6108F8C1F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 name="Freeform 57">
              <a:extLst>
                <a:ext uri="{FF2B5EF4-FFF2-40B4-BE49-F238E27FC236}">
                  <a16:creationId xmlns:a16="http://schemas.microsoft.com/office/drawing/2014/main" id="{7F6A05D1-B834-4E4F-A5F1-659DEF211B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58">
            <a:extLst>
              <a:ext uri="{FF2B5EF4-FFF2-40B4-BE49-F238E27FC236}">
                <a16:creationId xmlns:a16="http://schemas.microsoft.com/office/drawing/2014/main" id="{188477DB-D708-704E-BA08-92555FFAD3B4}"/>
              </a:ext>
            </a:extLst>
          </p:cNvPr>
          <p:cNvGrpSpPr>
            <a:grpSpLocks/>
          </p:cNvGrpSpPr>
          <p:nvPr/>
        </p:nvGrpSpPr>
        <p:grpSpPr bwMode="auto">
          <a:xfrm>
            <a:off x="7672802" y="3456884"/>
            <a:ext cx="781050" cy="681038"/>
            <a:chOff x="-44" y="1473"/>
            <a:chExt cx="981" cy="1105"/>
          </a:xfrm>
        </p:grpSpPr>
        <p:pic>
          <p:nvPicPr>
            <p:cNvPr id="44" name="Picture 59" descr="desktop_computer_stylized_medium">
              <a:extLst>
                <a:ext uri="{FF2B5EF4-FFF2-40B4-BE49-F238E27FC236}">
                  <a16:creationId xmlns:a16="http://schemas.microsoft.com/office/drawing/2014/main" id="{C2F8AA46-92BF-A546-B4A7-AE313733B9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 name="Freeform 60">
              <a:extLst>
                <a:ext uri="{FF2B5EF4-FFF2-40B4-BE49-F238E27FC236}">
                  <a16:creationId xmlns:a16="http://schemas.microsoft.com/office/drawing/2014/main" id="{9065835A-60BC-BD49-825D-D0AFA11391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 name="Group 61">
            <a:extLst>
              <a:ext uri="{FF2B5EF4-FFF2-40B4-BE49-F238E27FC236}">
                <a16:creationId xmlns:a16="http://schemas.microsoft.com/office/drawing/2014/main" id="{52722999-8FB6-144D-9185-CA88A310212E}"/>
              </a:ext>
            </a:extLst>
          </p:cNvPr>
          <p:cNvGrpSpPr>
            <a:grpSpLocks/>
          </p:cNvGrpSpPr>
          <p:nvPr/>
        </p:nvGrpSpPr>
        <p:grpSpPr bwMode="auto">
          <a:xfrm>
            <a:off x="7953789" y="2842522"/>
            <a:ext cx="781050" cy="681037"/>
            <a:chOff x="-44" y="1473"/>
            <a:chExt cx="981" cy="1105"/>
          </a:xfrm>
        </p:grpSpPr>
        <p:pic>
          <p:nvPicPr>
            <p:cNvPr id="47" name="Picture 62" descr="desktop_computer_stylized_medium">
              <a:extLst>
                <a:ext uri="{FF2B5EF4-FFF2-40B4-BE49-F238E27FC236}">
                  <a16:creationId xmlns:a16="http://schemas.microsoft.com/office/drawing/2014/main" id="{9A60243E-B953-C143-941F-989137B348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 name="Freeform 63">
              <a:extLst>
                <a:ext uri="{FF2B5EF4-FFF2-40B4-BE49-F238E27FC236}">
                  <a16:creationId xmlns:a16="http://schemas.microsoft.com/office/drawing/2014/main" id="{F9F8C73E-59BC-D44F-819C-84F05543B2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9" name="Group 64">
            <a:extLst>
              <a:ext uri="{FF2B5EF4-FFF2-40B4-BE49-F238E27FC236}">
                <a16:creationId xmlns:a16="http://schemas.microsoft.com/office/drawing/2014/main" id="{F6093AD7-1BBF-0741-A28D-954BF1EE75A9}"/>
              </a:ext>
            </a:extLst>
          </p:cNvPr>
          <p:cNvGrpSpPr>
            <a:grpSpLocks/>
          </p:cNvGrpSpPr>
          <p:nvPr/>
        </p:nvGrpSpPr>
        <p:grpSpPr bwMode="auto">
          <a:xfrm>
            <a:off x="8255414" y="2261497"/>
            <a:ext cx="781050" cy="681037"/>
            <a:chOff x="-44" y="1473"/>
            <a:chExt cx="981" cy="1105"/>
          </a:xfrm>
        </p:grpSpPr>
        <p:pic>
          <p:nvPicPr>
            <p:cNvPr id="50" name="Picture 65" descr="desktop_computer_stylized_medium">
              <a:extLst>
                <a:ext uri="{FF2B5EF4-FFF2-40B4-BE49-F238E27FC236}">
                  <a16:creationId xmlns:a16="http://schemas.microsoft.com/office/drawing/2014/main" id="{C75E769A-797A-AD45-9E53-778E5328D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 name="Freeform 66">
              <a:extLst>
                <a:ext uri="{FF2B5EF4-FFF2-40B4-BE49-F238E27FC236}">
                  <a16:creationId xmlns:a16="http://schemas.microsoft.com/office/drawing/2014/main" id="{F31ED49C-06C8-664E-A401-F2F8FC75AC2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2" name="Group 67">
            <a:extLst>
              <a:ext uri="{FF2B5EF4-FFF2-40B4-BE49-F238E27FC236}">
                <a16:creationId xmlns:a16="http://schemas.microsoft.com/office/drawing/2014/main" id="{289CD935-911A-2049-99E7-9636A57AD113}"/>
              </a:ext>
            </a:extLst>
          </p:cNvPr>
          <p:cNvGrpSpPr>
            <a:grpSpLocks/>
          </p:cNvGrpSpPr>
          <p:nvPr/>
        </p:nvGrpSpPr>
        <p:grpSpPr bwMode="auto">
          <a:xfrm flipH="1">
            <a:off x="10242688" y="2507559"/>
            <a:ext cx="781050" cy="681038"/>
            <a:chOff x="-44" y="1473"/>
            <a:chExt cx="981" cy="1105"/>
          </a:xfrm>
        </p:grpSpPr>
        <p:pic>
          <p:nvPicPr>
            <p:cNvPr id="53" name="Picture 68" descr="desktop_computer_stylized_medium">
              <a:extLst>
                <a:ext uri="{FF2B5EF4-FFF2-40B4-BE49-F238E27FC236}">
                  <a16:creationId xmlns:a16="http://schemas.microsoft.com/office/drawing/2014/main" id="{35A608C8-F6A3-CE45-8D68-148C52325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 name="Freeform 69">
              <a:extLst>
                <a:ext uri="{FF2B5EF4-FFF2-40B4-BE49-F238E27FC236}">
                  <a16:creationId xmlns:a16="http://schemas.microsoft.com/office/drawing/2014/main" id="{0AFF8366-6773-E840-A98C-F53B7E61436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5" name="Rectangle 3">
            <a:extLst>
              <a:ext uri="{FF2B5EF4-FFF2-40B4-BE49-F238E27FC236}">
                <a16:creationId xmlns:a16="http://schemas.microsoft.com/office/drawing/2014/main" id="{8CE0F95B-BCD3-FD4A-826E-885CC3FD64A3}"/>
              </a:ext>
            </a:extLst>
          </p:cNvPr>
          <p:cNvSpPr txBox="1">
            <a:spLocks noChangeArrowheads="1"/>
          </p:cNvSpPr>
          <p:nvPr/>
        </p:nvSpPr>
        <p:spPr bwMode="auto">
          <a:xfrm>
            <a:off x="1219200" y="1422400"/>
            <a:ext cx="5486400" cy="506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polling:</a:t>
            </a:r>
            <a:r>
              <a:rPr kumimoji="0" lang="en-US" sz="3200" b="1"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 </a:t>
            </a:r>
            <a:endPar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endParaRP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centralized controller “invites” other nodes to transmit in turn</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typically used with “dumb” devices</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concerns: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polling overhead </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latency</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point of failure (master)</a:t>
            </a:r>
          </a:p>
          <a:p>
            <a:pPr indent="-285750">
              <a:buSzTx/>
              <a:buFont typeface="Arial"/>
              <a:buChar char="•"/>
              <a:defRPr/>
            </a:pPr>
            <a:r>
              <a:rPr lang="en-US" kern="0" dirty="0">
                <a:solidFill>
                  <a:prstClr val="black"/>
                </a:solidFill>
                <a:latin typeface="Calibri" panose="020F0502020204030204"/>
              </a:rPr>
              <a:t>Bluetooth uses polling</a:t>
            </a:r>
            <a:endParaRPr kumimoji="0" lang="en-US"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7" name="Line 25">
            <a:extLst>
              <a:ext uri="{FF2B5EF4-FFF2-40B4-BE49-F238E27FC236}">
                <a16:creationId xmlns:a16="http://schemas.microsoft.com/office/drawing/2014/main" id="{60DD75F2-9C28-4F4A-A443-C13B58CBB345}"/>
              </a:ext>
            </a:extLst>
          </p:cNvPr>
          <p:cNvSpPr>
            <a:spLocks noChangeShapeType="1"/>
          </p:cNvSpPr>
          <p:nvPr/>
        </p:nvSpPr>
        <p:spPr bwMode="auto">
          <a:xfrm>
            <a:off x="8909464" y="2675834"/>
            <a:ext cx="2540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Text Box 40">
            <a:extLst>
              <a:ext uri="{FF2B5EF4-FFF2-40B4-BE49-F238E27FC236}">
                <a16:creationId xmlns:a16="http://schemas.microsoft.com/office/drawing/2014/main" id="{FC29DBC1-B823-7945-9F89-5B7142960AEE}"/>
              </a:ext>
            </a:extLst>
          </p:cNvPr>
          <p:cNvSpPr txBox="1">
            <a:spLocks noChangeArrowheads="1"/>
          </p:cNvSpPr>
          <p:nvPr/>
        </p:nvSpPr>
        <p:spPr bwMode="auto">
          <a:xfrm>
            <a:off x="10071237" y="3129859"/>
            <a:ext cx="1587363"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centralized controller</a:t>
            </a:r>
          </a:p>
        </p:txBody>
      </p:sp>
      <p:sp>
        <p:nvSpPr>
          <p:cNvPr id="63" name="Text Box 41">
            <a:extLst>
              <a:ext uri="{FF2B5EF4-FFF2-40B4-BE49-F238E27FC236}">
                <a16:creationId xmlns:a16="http://schemas.microsoft.com/office/drawing/2014/main" id="{869514AF-D631-4E46-9113-AC5D4A63AF18}"/>
              </a:ext>
            </a:extLst>
          </p:cNvPr>
          <p:cNvSpPr txBox="1">
            <a:spLocks noChangeArrowheads="1"/>
          </p:cNvSpPr>
          <p:nvPr/>
        </p:nvSpPr>
        <p:spPr bwMode="auto">
          <a:xfrm>
            <a:off x="7445789" y="4715772"/>
            <a:ext cx="178286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client devices</a:t>
            </a:r>
          </a:p>
        </p:txBody>
      </p:sp>
      <p:grpSp>
        <p:nvGrpSpPr>
          <p:cNvPr id="64" name="Group 44">
            <a:extLst>
              <a:ext uri="{FF2B5EF4-FFF2-40B4-BE49-F238E27FC236}">
                <a16:creationId xmlns:a16="http://schemas.microsoft.com/office/drawing/2014/main" id="{FE26AEED-6E71-8E40-930D-84DD30E921C6}"/>
              </a:ext>
            </a:extLst>
          </p:cNvPr>
          <p:cNvGrpSpPr>
            <a:grpSpLocks/>
          </p:cNvGrpSpPr>
          <p:nvPr/>
        </p:nvGrpSpPr>
        <p:grpSpPr bwMode="auto">
          <a:xfrm>
            <a:off x="9804814" y="2544072"/>
            <a:ext cx="560388" cy="336550"/>
            <a:chOff x="4212" y="2864"/>
            <a:chExt cx="353" cy="212"/>
          </a:xfrm>
        </p:grpSpPr>
        <p:sp>
          <p:nvSpPr>
            <p:cNvPr id="65" name="Rectangle 42">
              <a:extLst>
                <a:ext uri="{FF2B5EF4-FFF2-40B4-BE49-F238E27FC236}">
                  <a16:creationId xmlns:a16="http://schemas.microsoft.com/office/drawing/2014/main" id="{F8D43025-2512-314A-A510-1F4FB06B0732}"/>
                </a:ext>
              </a:extLst>
            </p:cNvPr>
            <p:cNvSpPr>
              <a:spLocks noChangeArrowheads="1"/>
            </p:cNvSpPr>
            <p:nvPr/>
          </p:nvSpPr>
          <p:spPr bwMode="auto">
            <a:xfrm>
              <a:off x="4212" y="2916"/>
              <a:ext cx="353" cy="137"/>
            </a:xfrm>
            <a:prstGeom prst="rect">
              <a:avLst/>
            </a:prstGeom>
            <a:solidFill>
              <a:srgbClr val="00CC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43">
              <a:extLst>
                <a:ext uri="{FF2B5EF4-FFF2-40B4-BE49-F238E27FC236}">
                  <a16:creationId xmlns:a16="http://schemas.microsoft.com/office/drawing/2014/main" id="{4C05FF3D-8B8E-004C-994F-0F93A71E423C}"/>
                </a:ext>
              </a:extLst>
            </p:cNvPr>
            <p:cNvSpPr txBox="1">
              <a:spLocks noChangeArrowheads="1"/>
            </p:cNvSpPr>
            <p:nvPr/>
          </p:nvSpPr>
          <p:spPr bwMode="auto">
            <a:xfrm>
              <a:off x="4227" y="2864"/>
              <a:ext cx="314"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poll</a:t>
              </a:r>
            </a:p>
          </p:txBody>
        </p:sp>
      </p:grpSp>
      <p:grpSp>
        <p:nvGrpSpPr>
          <p:cNvPr id="67" name="Group 48">
            <a:extLst>
              <a:ext uri="{FF2B5EF4-FFF2-40B4-BE49-F238E27FC236}">
                <a16:creationId xmlns:a16="http://schemas.microsoft.com/office/drawing/2014/main" id="{FBABE685-758D-8542-8F8A-B860741BB12D}"/>
              </a:ext>
            </a:extLst>
          </p:cNvPr>
          <p:cNvGrpSpPr>
            <a:grpSpLocks/>
          </p:cNvGrpSpPr>
          <p:nvPr/>
        </p:nvGrpSpPr>
        <p:grpSpPr bwMode="auto">
          <a:xfrm>
            <a:off x="7853777" y="3466409"/>
            <a:ext cx="595312" cy="336550"/>
            <a:chOff x="4415" y="2364"/>
            <a:chExt cx="375" cy="212"/>
          </a:xfrm>
        </p:grpSpPr>
        <p:sp>
          <p:nvSpPr>
            <p:cNvPr id="68" name="Rectangle 46">
              <a:extLst>
                <a:ext uri="{FF2B5EF4-FFF2-40B4-BE49-F238E27FC236}">
                  <a16:creationId xmlns:a16="http://schemas.microsoft.com/office/drawing/2014/main" id="{BC4AD792-1ADD-6C44-BAB4-C92901F5D5B6}"/>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Text Box 47">
              <a:extLst>
                <a:ext uri="{FF2B5EF4-FFF2-40B4-BE49-F238E27FC236}">
                  <a16:creationId xmlns:a16="http://schemas.microsoft.com/office/drawing/2014/main" id="{1F65274E-CD85-AC43-BFD4-1FA46A64CE80}"/>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grpSp>
        <p:nvGrpSpPr>
          <p:cNvPr id="70" name="Group 49">
            <a:extLst>
              <a:ext uri="{FF2B5EF4-FFF2-40B4-BE49-F238E27FC236}">
                <a16:creationId xmlns:a16="http://schemas.microsoft.com/office/drawing/2014/main" id="{2EDB6C70-4A25-4D44-B1FD-20768EAD1E7B}"/>
              </a:ext>
            </a:extLst>
          </p:cNvPr>
          <p:cNvGrpSpPr>
            <a:grpSpLocks/>
          </p:cNvGrpSpPr>
          <p:nvPr/>
        </p:nvGrpSpPr>
        <p:grpSpPr bwMode="auto">
          <a:xfrm>
            <a:off x="8360189" y="2348809"/>
            <a:ext cx="595313" cy="336550"/>
            <a:chOff x="4415" y="2364"/>
            <a:chExt cx="375" cy="212"/>
          </a:xfrm>
        </p:grpSpPr>
        <p:sp>
          <p:nvSpPr>
            <p:cNvPr id="71" name="Rectangle 50">
              <a:extLst>
                <a:ext uri="{FF2B5EF4-FFF2-40B4-BE49-F238E27FC236}">
                  <a16:creationId xmlns:a16="http://schemas.microsoft.com/office/drawing/2014/main" id="{20480C82-EB8A-5240-8BAD-98AA24965AEC}"/>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Text Box 51">
              <a:extLst>
                <a:ext uri="{FF2B5EF4-FFF2-40B4-BE49-F238E27FC236}">
                  <a16:creationId xmlns:a16="http://schemas.microsoft.com/office/drawing/2014/main" id="{D988106A-1869-B541-BA6D-CFB733C1B534}"/>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cxnSp>
        <p:nvCxnSpPr>
          <p:cNvPr id="4" name="Straight Connector 3">
            <a:extLst>
              <a:ext uri="{FF2B5EF4-FFF2-40B4-BE49-F238E27FC236}">
                <a16:creationId xmlns:a16="http://schemas.microsoft.com/office/drawing/2014/main" id="{83E6D07A-A0BF-C74B-BB2B-A59B972B318B}"/>
              </a:ext>
            </a:extLst>
          </p:cNvPr>
          <p:cNvCxnSpPr>
            <a:cxnSpLocks/>
          </p:cNvCxnSpPr>
          <p:nvPr/>
        </p:nvCxnSpPr>
        <p:spPr>
          <a:xfrm>
            <a:off x="9003957" y="3002692"/>
            <a:ext cx="1293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172BE971-AA12-664E-93FB-DBB1931433BD}"/>
              </a:ext>
            </a:extLst>
          </p:cNvPr>
          <p:cNvCxnSpPr>
            <a:cxnSpLocks/>
            <a:endCxn id="57" idx="1"/>
          </p:cNvCxnSpPr>
          <p:nvPr/>
        </p:nvCxnSpPr>
        <p:spPr>
          <a:xfrm flipV="1">
            <a:off x="8896147" y="2675835"/>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A478E79-5AC5-614B-8297-DD23BBE28695}"/>
              </a:ext>
            </a:extLst>
          </p:cNvPr>
          <p:cNvCxnSpPr>
            <a:cxnSpLocks/>
          </p:cNvCxnSpPr>
          <p:nvPr/>
        </p:nvCxnSpPr>
        <p:spPr>
          <a:xfrm flipV="1">
            <a:off x="8311979" y="2673178"/>
            <a:ext cx="848497" cy="177525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69464FC-DF27-7B49-8A28-F58EF7D050CC}"/>
              </a:ext>
            </a:extLst>
          </p:cNvPr>
          <p:cNvCxnSpPr>
            <a:cxnSpLocks/>
          </p:cNvCxnSpPr>
          <p:nvPr/>
        </p:nvCxnSpPr>
        <p:spPr>
          <a:xfrm flipV="1">
            <a:off x="8607823" y="3240127"/>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C038B1A-EC48-DF49-BAF8-AAB10C7A0469}"/>
              </a:ext>
            </a:extLst>
          </p:cNvPr>
          <p:cNvCxnSpPr>
            <a:cxnSpLocks/>
          </p:cNvCxnSpPr>
          <p:nvPr/>
        </p:nvCxnSpPr>
        <p:spPr>
          <a:xfrm flipV="1">
            <a:off x="8327736" y="3862084"/>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D0EF837-C726-B14A-ACB8-A7DF9B1CD803}"/>
              </a:ext>
            </a:extLst>
          </p:cNvPr>
          <p:cNvCxnSpPr>
            <a:cxnSpLocks/>
          </p:cNvCxnSpPr>
          <p:nvPr/>
        </p:nvCxnSpPr>
        <p:spPr>
          <a:xfrm flipV="1">
            <a:off x="8051769" y="4446971"/>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BAB7225-FD7C-82FE-9430-52EE8DF314BB}"/>
              </a:ext>
            </a:extLst>
          </p:cNvPr>
          <p:cNvSpPr>
            <a:spLocks noGrp="1"/>
          </p:cNvSpPr>
          <p:nvPr>
            <p:ph type="sldNum" sz="quarter" idx="4"/>
          </p:nvPr>
        </p:nvSpPr>
        <p:spPr/>
        <p:txBody>
          <a:bodyPr/>
          <a:lstStyle/>
          <a:p>
            <a:r>
              <a:rPr lang="en-US" dirty="0"/>
              <a:t>Link Layer </a:t>
            </a:r>
            <a:fld id="{C4204591-24BD-A542-B9D5-F8D8A88D2FEE}" type="slidenum">
              <a:rPr lang="en-US" smtClean="0"/>
              <a:pPr/>
              <a:t>90</a:t>
            </a:fld>
            <a:endParaRPr lang="en-US" dirty="0"/>
          </a:p>
        </p:txBody>
      </p:sp>
    </p:spTree>
    <p:extLst>
      <p:ext uri="{BB962C8B-B14F-4D97-AF65-F5344CB8AC3E}">
        <p14:creationId xmlns:p14="http://schemas.microsoft.com/office/powerpoint/2010/main" val="424563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par>
                          <p:cTn id="7" fill="hold">
                            <p:stCondLst>
                              <p:cond delay="0"/>
                            </p:stCondLst>
                            <p:childTnLst>
                              <p:par>
                                <p:cTn id="8" presetID="0" presetClass="path" presetSubtype="0" accel="50000" decel="50000" fill="hold" nodeType="afterEffect">
                                  <p:stCondLst>
                                    <p:cond delay="0"/>
                                  </p:stCondLst>
                                  <p:childTnLst>
                                    <p:animMotion origin="layout" path="M 0.00065 0.0007 L -0.09192 0.0007 L -0.07812 -0.03426 L -0.15195 -0.03426 " pathEditMode="relative" rAng="0" ptsTypes="AAAA">
                                      <p:cBhvr>
                                        <p:cTn id="9" dur="2000" fill="hold"/>
                                        <p:tgtEl>
                                          <p:spTgt spid="64"/>
                                        </p:tgtEl>
                                        <p:attrNameLst>
                                          <p:attrName>ppt_x</p:attrName>
                                          <p:attrName>ppt_y</p:attrName>
                                        </p:attrNameLst>
                                      </p:cBhvr>
                                      <p:rCtr x="-7630" y="-1759"/>
                                    </p:animMotion>
                                  </p:childTnLst>
                                </p:cTn>
                              </p:par>
                            </p:childTnLst>
                          </p:cTn>
                        </p:par>
                        <p:par>
                          <p:cTn id="10" fill="hold">
                            <p:stCondLst>
                              <p:cond delay="2000"/>
                            </p:stCondLst>
                            <p:childTnLst>
                              <p:par>
                                <p:cTn id="11" presetID="1" presetClass="exit" presetSubtype="0" fill="hold" nodeType="afterEffect">
                                  <p:stCondLst>
                                    <p:cond delay="0"/>
                                  </p:stCondLst>
                                  <p:childTnLst>
                                    <p:set>
                                      <p:cBhvr>
                                        <p:cTn id="12" dur="1" fill="hold">
                                          <p:stCondLst>
                                            <p:cond delay="0"/>
                                          </p:stCondLst>
                                        </p:cTn>
                                        <p:tgtEl>
                                          <p:spTgt spid="64"/>
                                        </p:tgtEl>
                                        <p:attrNameLst>
                                          <p:attrName>style.visibility</p:attrName>
                                        </p:attrNameLst>
                                      </p:cBhvr>
                                      <p:to>
                                        <p:strVal val="hidden"/>
                                      </p:to>
                                    </p:set>
                                  </p:childTnLst>
                                </p:cTn>
                              </p:par>
                            </p:childTnLst>
                          </p:cTn>
                        </p:par>
                        <p:par>
                          <p:cTn id="13" fill="hold">
                            <p:stCondLst>
                              <p:cond delay="2000"/>
                            </p:stCondLst>
                            <p:childTnLst>
                              <p:par>
                                <p:cTn id="14" presetID="1" presetClass="entr" presetSubtype="0" fill="hold" nodeType="afterEffect">
                                  <p:stCondLst>
                                    <p:cond delay="0"/>
                                  </p:stCondLst>
                                  <p:childTnLst>
                                    <p:set>
                                      <p:cBhvr>
                                        <p:cTn id="15" dur="1" fill="hold">
                                          <p:stCondLst>
                                            <p:cond delay="0"/>
                                          </p:stCondLst>
                                        </p:cTn>
                                        <p:tgtEl>
                                          <p:spTgt spid="70"/>
                                        </p:tgtEl>
                                        <p:attrNameLst>
                                          <p:attrName>style.visibility</p:attrName>
                                        </p:attrNameLst>
                                      </p:cBhvr>
                                      <p:to>
                                        <p:strVal val="visible"/>
                                      </p:to>
                                    </p:set>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4.375E-6 -2.96296E-6 L 0.06119 -2.96296E-6 C 0.0582 0.00996 0.0552 0.02014 0.05234 0.0301 C 0.08268 0.0294 0.12057 0.03148 0.15117 0.03102 " pathEditMode="relative" rAng="0" ptsTypes="AAAA">
                                      <p:cBhvr>
                                        <p:cTn id="18" dur="2000" fill="hold"/>
                                        <p:tgtEl>
                                          <p:spTgt spid="70"/>
                                        </p:tgtEl>
                                        <p:attrNameLst>
                                          <p:attrName>ppt_x</p:attrName>
                                          <p:attrName>ppt_y</p:attrName>
                                        </p:attrNameLst>
                                      </p:cBhvr>
                                      <p:rCtr x="7552" y="1551"/>
                                    </p:animMotion>
                                  </p:childTnLst>
                                </p:cTn>
                              </p:par>
                            </p:childTnLst>
                          </p:cTn>
                        </p:par>
                        <p:par>
                          <p:cTn id="19" fill="hold">
                            <p:stCondLst>
                              <p:cond delay="4000"/>
                            </p:stCondLst>
                            <p:childTnLst>
                              <p:par>
                                <p:cTn id="20" presetID="1" presetClass="exit" presetSubtype="0" fill="hold" nodeType="afterEffect">
                                  <p:stCondLst>
                                    <p:cond delay="0"/>
                                  </p:stCondLst>
                                  <p:childTnLst>
                                    <p:set>
                                      <p:cBhvr>
                                        <p:cTn id="21" dur="1" fill="hold">
                                          <p:stCondLst>
                                            <p:cond delay="0"/>
                                          </p:stCondLst>
                                        </p:cTn>
                                        <p:tgtEl>
                                          <p:spTgt spid="7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childTnLst>
                                </p:cTn>
                              </p:par>
                            </p:childTnLst>
                          </p:cTn>
                        </p:par>
                        <p:par>
                          <p:cTn id="26" fill="hold">
                            <p:stCondLst>
                              <p:cond delay="0"/>
                            </p:stCondLst>
                            <p:childTnLst>
                              <p:par>
                                <p:cTn id="27" presetID="0" presetClass="path" presetSubtype="0" accel="50000" decel="50000" fill="hold" nodeType="afterEffect">
                                  <p:stCondLst>
                                    <p:cond delay="0"/>
                                  </p:stCondLst>
                                  <p:childTnLst>
                                    <p:animMotion origin="layout" path="M 0.03412 0.00116 L -0.05351 0.00069 L -0.08984 0.14306 L -0.15338 0.14306 " pathEditMode="relative" rAng="0" ptsTypes="AAAA">
                                      <p:cBhvr>
                                        <p:cTn id="28" dur="2000" fill="hold"/>
                                        <p:tgtEl>
                                          <p:spTgt spid="64"/>
                                        </p:tgtEl>
                                        <p:attrNameLst>
                                          <p:attrName>ppt_x</p:attrName>
                                          <p:attrName>ppt_y</p:attrName>
                                        </p:attrNameLst>
                                      </p:cBhvr>
                                      <p:rCtr x="-9375" y="7060"/>
                                    </p:animMotion>
                                  </p:childTnLst>
                                </p:cTn>
                              </p:par>
                            </p:childTnLst>
                          </p:cTn>
                        </p:par>
                        <p:par>
                          <p:cTn id="29" fill="hold">
                            <p:stCondLst>
                              <p:cond delay="2000"/>
                            </p:stCondLst>
                            <p:childTnLst>
                              <p:par>
                                <p:cTn id="30" presetID="1" presetClass="exit" presetSubtype="0" fill="hold" nodeType="afterEffect">
                                  <p:stCondLst>
                                    <p:cond delay="0"/>
                                  </p:stCondLst>
                                  <p:childTnLst>
                                    <p:set>
                                      <p:cBhvr>
                                        <p:cTn id="31" dur="1" fill="hold">
                                          <p:stCondLst>
                                            <p:cond delay="0"/>
                                          </p:stCondLst>
                                        </p:cTn>
                                        <p:tgtEl>
                                          <p:spTgt spid="64"/>
                                        </p:tgtEl>
                                        <p:attrNameLst>
                                          <p:attrName>style.visibility</p:attrName>
                                        </p:attrNameLst>
                                      </p:cBhvr>
                                      <p:to>
                                        <p:strVal val="hidden"/>
                                      </p:to>
                                    </p:set>
                                  </p:childTnLst>
                                </p:cTn>
                              </p:par>
                            </p:childTnLst>
                          </p:cTn>
                        </p:par>
                        <p:par>
                          <p:cTn id="32" fill="hold">
                            <p:stCondLst>
                              <p:cond delay="2000"/>
                            </p:stCondLst>
                            <p:childTnLst>
                              <p:par>
                                <p:cTn id="33" presetID="1" presetClass="entr" presetSubtype="0" fill="hold" nodeType="after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par>
                          <p:cTn id="35" fill="hold">
                            <p:stCondLst>
                              <p:cond delay="2000"/>
                            </p:stCondLst>
                            <p:childTnLst>
                              <p:par>
                                <p:cTn id="36" presetID="0" presetClass="path" presetSubtype="0" accel="50000" decel="50000" fill="hold" nodeType="afterEffect">
                                  <p:stCondLst>
                                    <p:cond delay="0"/>
                                  </p:stCondLst>
                                  <p:childTnLst>
                                    <p:animMotion origin="layout" path="M 4.16667E-7 -2.59259E-6 L 0.06706 -0.00185 L 0.10156 -0.13379 C 0.13294 -0.13426 0.17982 -0.1331 0.21133 -0.13356 " pathEditMode="relative" rAng="0" ptsTypes="AAAA">
                                      <p:cBhvr>
                                        <p:cTn id="37" dur="2000" fill="hold"/>
                                        <p:tgtEl>
                                          <p:spTgt spid="67"/>
                                        </p:tgtEl>
                                        <p:attrNameLst>
                                          <p:attrName>ppt_x</p:attrName>
                                          <p:attrName>ppt_y</p:attrName>
                                        </p:attrNameLst>
                                      </p:cBhvr>
                                      <p:rCtr x="10560" y="-6690"/>
                                    </p:animMotion>
                                  </p:childTnLst>
                                </p:cTn>
                              </p:par>
                            </p:childTnLst>
                          </p:cTn>
                        </p:par>
                        <p:par>
                          <p:cTn id="38" fill="hold">
                            <p:stCondLst>
                              <p:cond delay="4000"/>
                            </p:stCondLst>
                            <p:childTnLst>
                              <p:par>
                                <p:cTn id="39" presetID="1" presetClass="exit" presetSubtype="0" fill="hold" nodeType="afterEffect">
                                  <p:stCondLst>
                                    <p:cond delay="0"/>
                                  </p:stCondLst>
                                  <p:childTnLst>
                                    <p:set>
                                      <p:cBhvr>
                                        <p:cTn id="40" dur="1" fill="hold">
                                          <p:stCondLst>
                                            <p:cond delay="0"/>
                                          </p:stCondLst>
                                        </p:cTn>
                                        <p:tgtEl>
                                          <p:spTgt spid="67"/>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55">
                                            <p:txEl>
                                              <p:pRg st="2" end="2"/>
                                            </p:txEl>
                                          </p:spTgt>
                                        </p:tgtEl>
                                        <p:attrNameLst>
                                          <p:attrName>style.visibility</p:attrName>
                                        </p:attrNameLst>
                                      </p:cBhvr>
                                      <p:to>
                                        <p:strVal val="visible"/>
                                      </p:to>
                                    </p:set>
                                    <p:animEffect transition="in" filter="dissolve">
                                      <p:cBhvr>
                                        <p:cTn id="45" dur="500"/>
                                        <p:tgtEl>
                                          <p:spTgt spid="55">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55">
                                            <p:txEl>
                                              <p:pRg st="3" end="3"/>
                                            </p:txEl>
                                          </p:spTgt>
                                        </p:tgtEl>
                                        <p:attrNameLst>
                                          <p:attrName>style.visibility</p:attrName>
                                        </p:attrNameLst>
                                      </p:cBhvr>
                                      <p:to>
                                        <p:strVal val="visible"/>
                                      </p:to>
                                    </p:set>
                                    <p:animEffect transition="in" filter="dissolve">
                                      <p:cBhvr>
                                        <p:cTn id="50" dur="500"/>
                                        <p:tgtEl>
                                          <p:spTgt spid="55">
                                            <p:txEl>
                                              <p:pRg st="3" end="3"/>
                                            </p:txEl>
                                          </p:spTgt>
                                        </p:tgtEl>
                                      </p:cBhvr>
                                    </p:animEffect>
                                  </p:childTnLst>
                                </p:cTn>
                              </p:par>
                              <p:par>
                                <p:cTn id="51" presetID="9" presetClass="entr" presetSubtype="0" fill="hold" nodeType="withEffect">
                                  <p:stCondLst>
                                    <p:cond delay="0"/>
                                  </p:stCondLst>
                                  <p:childTnLst>
                                    <p:set>
                                      <p:cBhvr>
                                        <p:cTn id="52" dur="1" fill="hold">
                                          <p:stCondLst>
                                            <p:cond delay="0"/>
                                          </p:stCondLst>
                                        </p:cTn>
                                        <p:tgtEl>
                                          <p:spTgt spid="55">
                                            <p:txEl>
                                              <p:pRg st="4" end="4"/>
                                            </p:txEl>
                                          </p:spTgt>
                                        </p:tgtEl>
                                        <p:attrNameLst>
                                          <p:attrName>style.visibility</p:attrName>
                                        </p:attrNameLst>
                                      </p:cBhvr>
                                      <p:to>
                                        <p:strVal val="visible"/>
                                      </p:to>
                                    </p:set>
                                    <p:animEffect transition="in" filter="dissolve">
                                      <p:cBhvr>
                                        <p:cTn id="53" dur="500"/>
                                        <p:tgtEl>
                                          <p:spTgt spid="55">
                                            <p:txEl>
                                              <p:pRg st="4" end="4"/>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55">
                                            <p:txEl>
                                              <p:pRg st="5" end="5"/>
                                            </p:txEl>
                                          </p:spTgt>
                                        </p:tgtEl>
                                        <p:attrNameLst>
                                          <p:attrName>style.visibility</p:attrName>
                                        </p:attrNameLst>
                                      </p:cBhvr>
                                      <p:to>
                                        <p:strVal val="visible"/>
                                      </p:to>
                                    </p:set>
                                    <p:animEffect transition="in" filter="dissolve">
                                      <p:cBhvr>
                                        <p:cTn id="56" dur="500"/>
                                        <p:tgtEl>
                                          <p:spTgt spid="55">
                                            <p:txEl>
                                              <p:pRg st="5" end="5"/>
                                            </p:txEl>
                                          </p:spTgt>
                                        </p:tgtEl>
                                      </p:cBhvr>
                                    </p:animEffect>
                                  </p:childTnLst>
                                </p:cTn>
                              </p:par>
                              <p:par>
                                <p:cTn id="57" presetID="9" presetClass="entr" presetSubtype="0" fill="hold" nodeType="withEffect">
                                  <p:stCondLst>
                                    <p:cond delay="0"/>
                                  </p:stCondLst>
                                  <p:childTnLst>
                                    <p:set>
                                      <p:cBhvr>
                                        <p:cTn id="58" dur="1" fill="hold">
                                          <p:stCondLst>
                                            <p:cond delay="0"/>
                                          </p:stCondLst>
                                        </p:cTn>
                                        <p:tgtEl>
                                          <p:spTgt spid="55">
                                            <p:txEl>
                                              <p:pRg st="6" end="6"/>
                                            </p:txEl>
                                          </p:spTgt>
                                        </p:tgtEl>
                                        <p:attrNameLst>
                                          <p:attrName>style.visibility</p:attrName>
                                        </p:attrNameLst>
                                      </p:cBhvr>
                                      <p:to>
                                        <p:strVal val="visible"/>
                                      </p:to>
                                    </p:set>
                                    <p:animEffect transition="in" filter="dissolve">
                                      <p:cBhvr>
                                        <p:cTn id="59" dur="500"/>
                                        <p:tgtEl>
                                          <p:spTgt spid="55">
                                            <p:txEl>
                                              <p:pRg st="6" end="6"/>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55">
                                            <p:txEl>
                                              <p:pRg st="7" end="7"/>
                                            </p:txEl>
                                          </p:spTgt>
                                        </p:tgtEl>
                                        <p:attrNameLst>
                                          <p:attrName>style.visibility</p:attrName>
                                        </p:attrNameLst>
                                      </p:cBhvr>
                                      <p:to>
                                        <p:strVal val="visible"/>
                                      </p:to>
                                    </p:set>
                                    <p:animEffect transition="in" filter="dissolve">
                                      <p:cBhvr>
                                        <p:cTn id="64" dur="500"/>
                                        <p:tgtEl>
                                          <p:spTgt spid="5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38" name="Rectangle 4">
            <a:extLst>
              <a:ext uri="{FF2B5EF4-FFF2-40B4-BE49-F238E27FC236}">
                <a16:creationId xmlns:a16="http://schemas.microsoft.com/office/drawing/2014/main" id="{7ABC6A0D-B10D-5A4E-940B-72970522EF05}"/>
              </a:ext>
            </a:extLst>
          </p:cNvPr>
          <p:cNvSpPr>
            <a:spLocks noChangeArrowheads="1"/>
          </p:cNvSpPr>
          <p:nvPr/>
        </p:nvSpPr>
        <p:spPr bwMode="auto">
          <a:xfrm>
            <a:off x="1199995" y="1512965"/>
            <a:ext cx="5194300"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token passing:</a:t>
            </a:r>
            <a:endParaRPr kumimoji="0" lang="en-US" sz="3200" b="1"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control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token</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rPr>
              <a:t>message explicitly</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passed from one node to next, sequentially</a:t>
            </a:r>
          </a:p>
          <a:p>
            <a:pPr marL="850900" lvl="1" indent="-279400">
              <a:lnSpc>
                <a:spcPct val="85000"/>
              </a:lnSpc>
              <a:spcBef>
                <a:spcPct val="20000"/>
              </a:spcBef>
              <a:buClr>
                <a:srgbClr val="000099"/>
              </a:buClr>
              <a:buSzPct val="100000"/>
              <a:buFont typeface="Wingdings" charset="2"/>
              <a:buChar char="§"/>
              <a:defRPr/>
            </a:pPr>
            <a:r>
              <a:rPr lang="en-US" sz="2800" dirty="0">
                <a:solidFill>
                  <a:prstClr val="black"/>
                </a:solidFill>
                <a:latin typeface="Calibri" panose="020F0502020204030204"/>
              </a:rPr>
              <a:t>transmit while holding token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concerns:</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token overhead </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latency</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single point of failure (token)</a:t>
            </a:r>
          </a:p>
        </p:txBody>
      </p:sp>
      <p:grpSp>
        <p:nvGrpSpPr>
          <p:cNvPr id="90" name="Group 21">
            <a:extLst>
              <a:ext uri="{FF2B5EF4-FFF2-40B4-BE49-F238E27FC236}">
                <a16:creationId xmlns:a16="http://schemas.microsoft.com/office/drawing/2014/main" id="{F79F0332-2A39-5D4D-809F-42104668D479}"/>
              </a:ext>
            </a:extLst>
          </p:cNvPr>
          <p:cNvGrpSpPr>
            <a:grpSpLocks/>
          </p:cNvGrpSpPr>
          <p:nvPr/>
        </p:nvGrpSpPr>
        <p:grpSpPr bwMode="auto">
          <a:xfrm>
            <a:off x="10387741" y="3262312"/>
            <a:ext cx="781050" cy="681038"/>
            <a:chOff x="-44" y="1473"/>
            <a:chExt cx="981" cy="1105"/>
          </a:xfrm>
        </p:grpSpPr>
        <p:pic>
          <p:nvPicPr>
            <p:cNvPr id="91" name="Picture 22" descr="desktop_computer_stylized_medium">
              <a:extLst>
                <a:ext uri="{FF2B5EF4-FFF2-40B4-BE49-F238E27FC236}">
                  <a16:creationId xmlns:a16="http://schemas.microsoft.com/office/drawing/2014/main" id="{AA301A88-DFF1-7246-96EB-05C4256C88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 name="Freeform 23">
              <a:extLst>
                <a:ext uri="{FF2B5EF4-FFF2-40B4-BE49-F238E27FC236}">
                  <a16:creationId xmlns:a16="http://schemas.microsoft.com/office/drawing/2014/main" id="{AAB1F938-F1F7-DD4B-A772-4AFC392D920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24">
            <a:extLst>
              <a:ext uri="{FF2B5EF4-FFF2-40B4-BE49-F238E27FC236}">
                <a16:creationId xmlns:a16="http://schemas.microsoft.com/office/drawing/2014/main" id="{6AA03958-EE62-044B-BF1C-41B2BCCE691A}"/>
              </a:ext>
            </a:extLst>
          </p:cNvPr>
          <p:cNvGrpSpPr>
            <a:grpSpLocks/>
          </p:cNvGrpSpPr>
          <p:nvPr/>
        </p:nvGrpSpPr>
        <p:grpSpPr bwMode="auto">
          <a:xfrm>
            <a:off x="7673116" y="3219450"/>
            <a:ext cx="781050" cy="681037"/>
            <a:chOff x="-44" y="1473"/>
            <a:chExt cx="981" cy="1105"/>
          </a:xfrm>
        </p:grpSpPr>
        <p:pic>
          <p:nvPicPr>
            <p:cNvPr id="94" name="Picture 25" descr="desktop_computer_stylized_medium">
              <a:extLst>
                <a:ext uri="{FF2B5EF4-FFF2-40B4-BE49-F238E27FC236}">
                  <a16:creationId xmlns:a16="http://schemas.microsoft.com/office/drawing/2014/main" id="{077F0454-E719-4041-9268-E18204D1F3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 name="Freeform 26">
              <a:extLst>
                <a:ext uri="{FF2B5EF4-FFF2-40B4-BE49-F238E27FC236}">
                  <a16:creationId xmlns:a16="http://schemas.microsoft.com/office/drawing/2014/main" id="{6FB8E7BB-59E7-CA4F-BB91-53C073626FE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7">
            <a:extLst>
              <a:ext uri="{FF2B5EF4-FFF2-40B4-BE49-F238E27FC236}">
                <a16:creationId xmlns:a16="http://schemas.microsoft.com/office/drawing/2014/main" id="{70A0741A-F761-3D4A-B7B8-6775DC2EDAA6}"/>
              </a:ext>
            </a:extLst>
          </p:cNvPr>
          <p:cNvGrpSpPr>
            <a:grpSpLocks/>
          </p:cNvGrpSpPr>
          <p:nvPr/>
        </p:nvGrpSpPr>
        <p:grpSpPr bwMode="auto">
          <a:xfrm>
            <a:off x="8990741" y="1555750"/>
            <a:ext cx="781050" cy="681037"/>
            <a:chOff x="-44" y="1473"/>
            <a:chExt cx="981" cy="1105"/>
          </a:xfrm>
        </p:grpSpPr>
        <p:pic>
          <p:nvPicPr>
            <p:cNvPr id="97" name="Picture 28" descr="desktop_computer_stylized_medium">
              <a:extLst>
                <a:ext uri="{FF2B5EF4-FFF2-40B4-BE49-F238E27FC236}">
                  <a16:creationId xmlns:a16="http://schemas.microsoft.com/office/drawing/2014/main" id="{0DCB9A69-88E8-EF42-BA62-8E91745EA9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 name="Freeform 29">
              <a:extLst>
                <a:ext uri="{FF2B5EF4-FFF2-40B4-BE49-F238E27FC236}">
                  <a16:creationId xmlns:a16="http://schemas.microsoft.com/office/drawing/2014/main" id="{77549C09-8E2F-B34B-A7BD-DE20ADB3FBA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30">
            <a:extLst>
              <a:ext uri="{FF2B5EF4-FFF2-40B4-BE49-F238E27FC236}">
                <a16:creationId xmlns:a16="http://schemas.microsoft.com/office/drawing/2014/main" id="{A7706246-9BB2-2644-8142-F34F4D57B77F}"/>
              </a:ext>
            </a:extLst>
          </p:cNvPr>
          <p:cNvGrpSpPr>
            <a:grpSpLocks/>
          </p:cNvGrpSpPr>
          <p:nvPr/>
        </p:nvGrpSpPr>
        <p:grpSpPr bwMode="auto">
          <a:xfrm>
            <a:off x="9044716" y="5003800"/>
            <a:ext cx="781050" cy="681037"/>
            <a:chOff x="-44" y="1473"/>
            <a:chExt cx="981" cy="1105"/>
          </a:xfrm>
        </p:grpSpPr>
        <p:pic>
          <p:nvPicPr>
            <p:cNvPr id="100" name="Picture 31" descr="desktop_computer_stylized_medium">
              <a:extLst>
                <a:ext uri="{FF2B5EF4-FFF2-40B4-BE49-F238E27FC236}">
                  <a16:creationId xmlns:a16="http://schemas.microsoft.com/office/drawing/2014/main" id="{A1D9607F-7083-0E4A-A8CA-5863479A10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 name="Freeform 32">
              <a:extLst>
                <a:ext uri="{FF2B5EF4-FFF2-40B4-BE49-F238E27FC236}">
                  <a16:creationId xmlns:a16="http://schemas.microsoft.com/office/drawing/2014/main" id="{462AFBE0-4717-E74E-AB56-D544737FA8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2" name="Oval 8">
            <a:extLst>
              <a:ext uri="{FF2B5EF4-FFF2-40B4-BE49-F238E27FC236}">
                <a16:creationId xmlns:a16="http://schemas.microsoft.com/office/drawing/2014/main" id="{A041F791-B432-CF4C-AACC-8AFE57D1DA57}"/>
              </a:ext>
            </a:extLst>
          </p:cNvPr>
          <p:cNvSpPr>
            <a:spLocks noChangeArrowheads="1"/>
          </p:cNvSpPr>
          <p:nvPr/>
        </p:nvSpPr>
        <p:spPr bwMode="auto">
          <a:xfrm>
            <a:off x="8519254" y="2212975"/>
            <a:ext cx="2046287" cy="2778125"/>
          </a:xfrm>
          <a:prstGeom prst="ellipse">
            <a:avLst/>
          </a:prstGeom>
          <a:noFill/>
          <a:ln w="2857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3" name="Rectangle 12">
            <a:extLst>
              <a:ext uri="{FF2B5EF4-FFF2-40B4-BE49-F238E27FC236}">
                <a16:creationId xmlns:a16="http://schemas.microsoft.com/office/drawing/2014/main" id="{6AC22150-8F46-3041-AAEA-474DE6E3C4CB}"/>
              </a:ext>
            </a:extLst>
          </p:cNvPr>
          <p:cNvSpPr>
            <a:spLocks noChangeArrowheads="1"/>
          </p:cNvSpPr>
          <p:nvPr/>
        </p:nvSpPr>
        <p:spPr bwMode="auto">
          <a:xfrm>
            <a:off x="9363804" y="1320800"/>
            <a:ext cx="274637" cy="320675"/>
          </a:xfrm>
          <a:prstGeom prst="rect">
            <a:avLst/>
          </a:prstGeom>
          <a:solidFill>
            <a:srgbClr val="00CC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104" name="Rectangle 15">
            <a:extLst>
              <a:ext uri="{FF2B5EF4-FFF2-40B4-BE49-F238E27FC236}">
                <a16:creationId xmlns:a16="http://schemas.microsoft.com/office/drawing/2014/main" id="{3468BED1-087C-6944-8F78-7663707B6462}"/>
              </a:ext>
            </a:extLst>
          </p:cNvPr>
          <p:cNvSpPr>
            <a:spLocks noChangeArrowheads="1"/>
          </p:cNvSpPr>
          <p:nvPr/>
        </p:nvSpPr>
        <p:spPr bwMode="auto">
          <a:xfrm>
            <a:off x="9108216" y="5603875"/>
            <a:ext cx="811213" cy="320675"/>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sp>
        <p:nvSpPr>
          <p:cNvPr id="105" name="Text Box 16">
            <a:extLst>
              <a:ext uri="{FF2B5EF4-FFF2-40B4-BE49-F238E27FC236}">
                <a16:creationId xmlns:a16="http://schemas.microsoft.com/office/drawing/2014/main" id="{334C38E1-E62C-0649-87D5-B690850A1E53}"/>
              </a:ext>
            </a:extLst>
          </p:cNvPr>
          <p:cNvSpPr txBox="1">
            <a:spLocks noChangeArrowheads="1"/>
          </p:cNvSpPr>
          <p:nvPr/>
        </p:nvSpPr>
        <p:spPr bwMode="auto">
          <a:xfrm>
            <a:off x="7500079" y="2674937"/>
            <a:ext cx="100965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(nothing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to send)</a:t>
            </a:r>
          </a:p>
        </p:txBody>
      </p:sp>
      <p:sp>
        <p:nvSpPr>
          <p:cNvPr id="106" name="Rectangle 17">
            <a:extLst>
              <a:ext uri="{FF2B5EF4-FFF2-40B4-BE49-F238E27FC236}">
                <a16:creationId xmlns:a16="http://schemas.microsoft.com/office/drawing/2014/main" id="{729551C3-F670-FC4F-8E80-793BFE22C33B}"/>
              </a:ext>
            </a:extLst>
          </p:cNvPr>
          <p:cNvSpPr>
            <a:spLocks noChangeArrowheads="1"/>
          </p:cNvSpPr>
          <p:nvPr/>
        </p:nvSpPr>
        <p:spPr bwMode="auto">
          <a:xfrm>
            <a:off x="7996966" y="3338512"/>
            <a:ext cx="274638" cy="320675"/>
          </a:xfrm>
          <a:prstGeom prst="rect">
            <a:avLst/>
          </a:prstGeom>
          <a:solidFill>
            <a:srgbClr val="00CC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6" name="Slide Number Placeholder 5">
            <a:extLst>
              <a:ext uri="{FF2B5EF4-FFF2-40B4-BE49-F238E27FC236}">
                <a16:creationId xmlns:a16="http://schemas.microsoft.com/office/drawing/2014/main" id="{FB02C7AA-5016-FFCE-3736-04448EA3C36B}"/>
              </a:ext>
            </a:extLst>
          </p:cNvPr>
          <p:cNvSpPr>
            <a:spLocks noGrp="1"/>
          </p:cNvSpPr>
          <p:nvPr>
            <p:ph type="sldNum" sz="quarter" idx="4"/>
          </p:nvPr>
        </p:nvSpPr>
        <p:spPr/>
        <p:txBody>
          <a:bodyPr/>
          <a:lstStyle/>
          <a:p>
            <a:r>
              <a:rPr lang="en-US" dirty="0"/>
              <a:t>Link Layer </a:t>
            </a:r>
            <a:fld id="{C4204591-24BD-A542-B9D5-F8D8A88D2FEE}" type="slidenum">
              <a:rPr lang="en-US" smtClean="0"/>
              <a:pPr/>
              <a:t>91</a:t>
            </a:fld>
            <a:endParaRPr lang="en-US" dirty="0"/>
          </a:p>
        </p:txBody>
      </p:sp>
    </p:spTree>
    <p:extLst>
      <p:ext uri="{BB962C8B-B14F-4D97-AF65-F5344CB8AC3E}">
        <p14:creationId xmlns:p14="http://schemas.microsoft.com/office/powerpoint/2010/main" val="1226239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104 0.03658 C 0.0069 0.06435 0.00117 0.09283 0.00143 0.10509 C 0.00156 0.11736 0.00664 0.10695 0.00013 0.10996 C -0.00625 0.11297 -0.02357 0.11273 -0.03737 0.12338 C -0.05104 0.13403 -0.0694 0.14445 -0.08229 0.17338 C -0.09519 0.20232 -0.10326 0.27847 -0.11472 0.29676 C -0.12618 0.31505 -0.14336 0.28611 -0.15104 0.28334 " pathEditMode="relative" rAng="0" ptsTypes="AAAAAAA">
                                      <p:cBhvr>
                                        <p:cTn id="6" dur="2000" fill="hold"/>
                                        <p:tgtEl>
                                          <p:spTgt spid="103"/>
                                        </p:tgtEl>
                                        <p:attrNameLst>
                                          <p:attrName>ppt_x</p:attrName>
                                          <p:attrName>ppt_y</p:attrName>
                                        </p:attrNameLst>
                                      </p:cBhvr>
                                      <p:rCtr x="-7279" y="13310"/>
                                    </p:animMotion>
                                  </p:childTnLst>
                                </p:cTn>
                              </p:par>
                            </p:childTnLst>
                          </p:cTn>
                        </p:par>
                        <p:par>
                          <p:cTn id="7" fill="hold">
                            <p:stCondLst>
                              <p:cond delay="2000"/>
                            </p:stCondLst>
                            <p:childTnLst>
                              <p:par>
                                <p:cTn id="8" presetID="1" presetClass="entr" presetSubtype="0" fill="hold" grpId="0" nodeType="afterEffect">
                                  <p:stCondLst>
                                    <p:cond delay="0"/>
                                  </p:stCondLst>
                                  <p:childTnLst>
                                    <p:set>
                                      <p:cBhvr>
                                        <p:cTn id="9" dur="1" fill="hold">
                                          <p:stCondLst>
                                            <p:cond delay="0"/>
                                          </p:stCondLst>
                                        </p:cTn>
                                        <p:tgtEl>
                                          <p:spTgt spid="105"/>
                                        </p:tgtEl>
                                        <p:attrNameLst>
                                          <p:attrName>style.visibility</p:attrName>
                                        </p:attrNameLst>
                                      </p:cBhvr>
                                      <p:to>
                                        <p:strVal val="visible"/>
                                      </p:to>
                                    </p:set>
                                  </p:childTnLst>
                                </p:cTn>
                              </p:par>
                            </p:childTnLst>
                          </p:cTn>
                        </p:par>
                        <p:par>
                          <p:cTn id="10" fill="hold">
                            <p:stCondLst>
                              <p:cond delay="2000"/>
                            </p:stCondLst>
                            <p:childTnLst>
                              <p:par>
                                <p:cTn id="11" presetID="1" presetClass="exit" presetSubtype="0" fill="hold" grpId="1" nodeType="afterEffect">
                                  <p:stCondLst>
                                    <p:cond delay="0"/>
                                  </p:stCondLst>
                                  <p:childTnLst>
                                    <p:set>
                                      <p:cBhvr>
                                        <p:cTn id="12" dur="1" fill="hold">
                                          <p:stCondLst>
                                            <p:cond delay="0"/>
                                          </p:stCondLst>
                                        </p:cTn>
                                        <p:tgtEl>
                                          <p:spTgt spid="10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childTnLst>
                                </p:cTn>
                              </p:par>
                            </p:childTnLst>
                          </p:cTn>
                        </p:par>
                        <p:par>
                          <p:cTn id="17" fill="hold">
                            <p:stCondLst>
                              <p:cond delay="0"/>
                            </p:stCondLst>
                            <p:childTnLst>
                              <p:par>
                                <p:cTn id="18" presetID="0" presetClass="path" presetSubtype="0" accel="50000" decel="50000" fill="hold" grpId="1" nodeType="afterEffect">
                                  <p:stCondLst>
                                    <p:cond delay="0"/>
                                  </p:stCondLst>
                                  <p:childTnLst>
                                    <p:animMotion origin="layout" path="M 2.70833E-6 4.81481E-6 C 0.01354 -0.0044 0.02708 -0.0088 0.03502 0.00671 C 0.0431 0.02222 0.04232 0.06875 0.04752 0.09328 C 0.05273 0.11782 0.05534 0.13402 0.06627 0.15347 C 0.07721 0.17291 0.09987 0.19861 0.11367 0.20995 C 0.1276 0.22129 0.14336 0.20925 0.15 0.22175 C 0.15664 0.23425 0.15521 0.25949 0.15377 0.28495 " pathEditMode="relative" rAng="0" ptsTypes="AAAAAAA">
                                      <p:cBhvr>
                                        <p:cTn id="19" dur="2000" fill="hold"/>
                                        <p:tgtEl>
                                          <p:spTgt spid="106"/>
                                        </p:tgtEl>
                                        <p:attrNameLst>
                                          <p:attrName>ppt_x</p:attrName>
                                          <p:attrName>ppt_y</p:attrName>
                                        </p:attrNameLst>
                                      </p:cBhvr>
                                      <p:rCtr x="7747" y="14028"/>
                                    </p:animMotion>
                                  </p:childTnLst>
                                </p:cTn>
                              </p:par>
                            </p:childTnLst>
                          </p:cTn>
                        </p:par>
                      </p:childTnLst>
                    </p:cTn>
                  </p:par>
                  <p:par>
                    <p:cTn id="20" fill="hold">
                      <p:stCondLst>
                        <p:cond delay="indefinite"/>
                      </p:stCondLst>
                      <p:childTnLst>
                        <p:par>
                          <p:cTn id="21" fill="hold">
                            <p:stCondLst>
                              <p:cond delay="0"/>
                            </p:stCondLst>
                            <p:childTnLst>
                              <p:par>
                                <p:cTn id="22" presetID="0" presetClass="path" presetSubtype="0" accel="50000" decel="50000" fill="hold" grpId="0" nodeType="clickEffect">
                                  <p:stCondLst>
                                    <p:cond delay="0"/>
                                  </p:stCondLst>
                                  <p:childTnLst>
                                    <p:animMotion origin="layout" path="M 0.01875 -0.02431 C 0.01315 -0.0581 0.00768 -0.09167 0.01367 -0.10926 C 0.01979 -0.12685 0.04114 -0.11273 0.05508 -0.1294 C 0.06888 -0.14607 0.0875 -0.1794 0.09752 -0.20926 C 0.10768 -0.23912 0.11367 -0.27824 0.1151 -0.30926 C 0.11653 -0.34028 0.11367 -0.36782 0.10625 -0.39607 C 0.09883 -0.42431 0.0845 -0.45949 0.06992 -0.4794 C 0.05534 -0.49931 0.03138 -0.50995 0.01875 -0.51597 C 0.00612 -0.52199 0.00521 -0.51875 -0.00625 -0.51597 C -0.01771 -0.5132 -0.03698 -0.51134 -0.05 -0.49931 C -0.06302 -0.48727 -0.07604 -0.46343 -0.0849 -0.44421 C -0.09375 -0.425 -0.10013 -0.4044 -0.10365 -0.38426 C -0.10716 -0.36412 -0.1056 -0.34375 -0.10625 -0.32269 C -0.1069 -0.30162 -0.11029 -0.27801 -0.10742 -0.25764 C -0.10469 -0.23727 -0.09701 -0.21852 -0.08998 -0.20093 C -0.08281 -0.18333 -0.07552 -0.1669 -0.06498 -0.15255 C -0.0543 -0.1382 -0.03763 -0.12107 -0.02617 -0.11435 C -0.01472 -0.10764 -0.00169 -0.11806 0.00377 -0.11273 C 0.00937 -0.10741 0.00677 -0.09931 0.00742 -0.08264 C 0.0082 -0.06597 0.00781 -0.03935 0.00742 -0.01273 " pathEditMode="relative" rAng="0" ptsTypes="AAAAAAAAAAAAAAAAAAAA">
                                      <p:cBhvr>
                                        <p:cTn id="23" dur="2000" fill="hold"/>
                                        <p:tgtEl>
                                          <p:spTgt spid="104"/>
                                        </p:tgtEl>
                                        <p:attrNameLst>
                                          <p:attrName>ppt_x</p:attrName>
                                          <p:attrName>ppt_y</p:attrName>
                                        </p:attrNameLst>
                                      </p:cBhvr>
                                      <p:rCtr x="-1536" y="-24190"/>
                                    </p:animMotion>
                                  </p:childTnLst>
                                </p:cTn>
                              </p:par>
                            </p:childTnLst>
                          </p:cTn>
                        </p:par>
                        <p:par>
                          <p:cTn id="24" fill="hold">
                            <p:stCondLst>
                              <p:cond delay="2000"/>
                            </p:stCondLst>
                            <p:childTnLst>
                              <p:par>
                                <p:cTn id="25" presetID="1" presetClass="exit" presetSubtype="0" fill="hold" grpId="1" nodeType="afterEffect">
                                  <p:stCondLst>
                                    <p:cond delay="0"/>
                                  </p:stCondLst>
                                  <p:childTnLst>
                                    <p:set>
                                      <p:cBhvr>
                                        <p:cTn id="26" dur="1" fill="hold">
                                          <p:stCondLst>
                                            <p:cond delay="0"/>
                                          </p:stCondLst>
                                        </p:cTn>
                                        <p:tgtEl>
                                          <p:spTgt spid="10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8">
                                            <p:txEl>
                                              <p:pRg st="3" end="3"/>
                                            </p:txEl>
                                          </p:spTgt>
                                        </p:tgtEl>
                                        <p:attrNameLst>
                                          <p:attrName>style.visibility</p:attrName>
                                        </p:attrNameLst>
                                      </p:cBhvr>
                                      <p:to>
                                        <p:strVal val="visible"/>
                                      </p:to>
                                    </p:set>
                                    <p:animEffect transition="in" filter="dissolve">
                                      <p:cBhvr>
                                        <p:cTn id="31" dur="500"/>
                                        <p:tgtEl>
                                          <p:spTgt spid="38">
                                            <p:txEl>
                                              <p:pRg st="3" end="3"/>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38">
                                            <p:txEl>
                                              <p:pRg st="4" end="4"/>
                                            </p:txEl>
                                          </p:spTgt>
                                        </p:tgtEl>
                                        <p:attrNameLst>
                                          <p:attrName>style.visibility</p:attrName>
                                        </p:attrNameLst>
                                      </p:cBhvr>
                                      <p:to>
                                        <p:strVal val="visible"/>
                                      </p:to>
                                    </p:set>
                                    <p:animEffect transition="in" filter="dissolve">
                                      <p:cBhvr>
                                        <p:cTn id="34" dur="500"/>
                                        <p:tgtEl>
                                          <p:spTgt spid="3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38">
                                            <p:txEl>
                                              <p:pRg st="5" end="5"/>
                                            </p:txEl>
                                          </p:spTgt>
                                        </p:tgtEl>
                                        <p:attrNameLst>
                                          <p:attrName>style.visibility</p:attrName>
                                        </p:attrNameLst>
                                      </p:cBhvr>
                                      <p:to>
                                        <p:strVal val="visible"/>
                                      </p:to>
                                    </p:set>
                                    <p:animEffect transition="in" filter="dissolve">
                                      <p:cBhvr>
                                        <p:cTn id="37" dur="500"/>
                                        <p:tgtEl>
                                          <p:spTgt spid="3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38">
                                            <p:txEl>
                                              <p:pRg st="6" end="6"/>
                                            </p:txEl>
                                          </p:spTgt>
                                        </p:tgtEl>
                                        <p:attrNameLst>
                                          <p:attrName>style.visibility</p:attrName>
                                        </p:attrNameLst>
                                      </p:cBhvr>
                                      <p:to>
                                        <p:strVal val="visible"/>
                                      </p:to>
                                    </p:set>
                                    <p:animEffect transition="in" filter="dissolve">
                                      <p:cBhvr>
                                        <p:cTn id="40" dur="500"/>
                                        <p:tgtEl>
                                          <p:spTgt spid="3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3" grpId="1" animBg="1"/>
      <p:bldP spid="104" grpId="0" animBg="1"/>
      <p:bldP spid="104" grpId="1" animBg="1"/>
      <p:bldP spid="105" grpId="0"/>
      <p:bldP spid="106" grpId="0" animBg="1"/>
      <p:bldP spid="106" grpId="1"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fontScale="90000"/>
          </a:bodyPr>
          <a:lstStyle/>
          <a:p>
            <a:r>
              <a:rPr lang="en-US" dirty="0"/>
              <a:t>Cable access network: FDM, TDM, and random access!</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81" name="Rectangle 44">
            <a:extLst>
              <a:ext uri="{FF2B5EF4-FFF2-40B4-BE49-F238E27FC236}">
                <a16:creationId xmlns:a16="http://schemas.microsoft.com/office/drawing/2014/main" id="{33089392-903E-834F-9306-E31FD74515C7}"/>
              </a:ext>
            </a:extLst>
          </p:cNvPr>
          <p:cNvSpPr>
            <a:spLocks noChangeArrowheads="1"/>
          </p:cNvSpPr>
          <p:nvPr/>
        </p:nvSpPr>
        <p:spPr bwMode="auto">
          <a:xfrm>
            <a:off x="3876675" y="2823821"/>
            <a:ext cx="955675" cy="70008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2" name="Text Box 45">
            <a:extLst>
              <a:ext uri="{FF2B5EF4-FFF2-40B4-BE49-F238E27FC236}">
                <a16:creationId xmlns:a16="http://schemas.microsoft.com/office/drawing/2014/main" id="{D50FA1A7-360E-1940-9D5D-3CE15A23A0AA}"/>
              </a:ext>
            </a:extLst>
          </p:cNvPr>
          <p:cNvSpPr txBox="1">
            <a:spLocks noChangeArrowheads="1"/>
          </p:cNvSpPr>
          <p:nvPr/>
        </p:nvSpPr>
        <p:spPr bwMode="auto">
          <a:xfrm>
            <a:off x="3316288" y="2282483"/>
            <a:ext cx="1925637"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183" name="Text Box 126">
            <a:extLst>
              <a:ext uri="{FF2B5EF4-FFF2-40B4-BE49-F238E27FC236}">
                <a16:creationId xmlns:a16="http://schemas.microsoft.com/office/drawing/2014/main" id="{165D120C-8C73-4A46-8205-AE4E9FED8FE7}"/>
              </a:ext>
            </a:extLst>
          </p:cNvPr>
          <p:cNvSpPr txBox="1">
            <a:spLocks noChangeArrowheads="1"/>
          </p:cNvSpPr>
          <p:nvPr/>
        </p:nvSpPr>
        <p:spPr bwMode="auto">
          <a:xfrm>
            <a:off x="3817938" y="2793658"/>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184" name="AutoShape 127">
            <a:extLst>
              <a:ext uri="{FF2B5EF4-FFF2-40B4-BE49-F238E27FC236}">
                <a16:creationId xmlns:a16="http://schemas.microsoft.com/office/drawing/2014/main" id="{7C5B547A-2B42-E448-B4FE-7884A10836FB}"/>
              </a:ext>
            </a:extLst>
          </p:cNvPr>
          <p:cNvSpPr>
            <a:spLocks noChangeArrowheads="1"/>
          </p:cNvSpPr>
          <p:nvPr/>
        </p:nvSpPr>
        <p:spPr bwMode="auto">
          <a:xfrm>
            <a:off x="3781425" y="2560296"/>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6" name="Freeform 129">
            <a:extLst>
              <a:ext uri="{FF2B5EF4-FFF2-40B4-BE49-F238E27FC236}">
                <a16:creationId xmlns:a16="http://schemas.microsoft.com/office/drawing/2014/main" id="{1930FB8A-6B24-374A-99A9-2600EAA9B416}"/>
              </a:ext>
            </a:extLst>
          </p:cNvPr>
          <p:cNvSpPr>
            <a:spLocks/>
          </p:cNvSpPr>
          <p:nvPr/>
        </p:nvSpPr>
        <p:spPr bwMode="auto">
          <a:xfrm rot="10800000">
            <a:off x="1477624" y="3076351"/>
            <a:ext cx="1846681" cy="851585"/>
          </a:xfrm>
          <a:custGeom>
            <a:avLst/>
            <a:gdLst>
              <a:gd name="T0" fmla="*/ 145855 w 765"/>
              <a:gd name="T1" fmla="*/ 931 h 459"/>
              <a:gd name="T2" fmla="*/ 99268 w 765"/>
              <a:gd name="T3" fmla="*/ 6562 h 459"/>
              <a:gd name="T4" fmla="*/ 32950 w 765"/>
              <a:gd name="T5" fmla="*/ 9426 h 459"/>
              <a:gd name="T6" fmla="*/ 4821 w 765"/>
              <a:gd name="T7" fmla="*/ 31576 h 459"/>
              <a:gd name="T8" fmla="*/ 61950 w 765"/>
              <a:gd name="T9" fmla="*/ 41713 h 459"/>
              <a:gd name="T10" fmla="*/ 119240 w 765"/>
              <a:gd name="T11" fmla="*/ 40071 h 459"/>
              <a:gd name="T12" fmla="*/ 201010 w 765"/>
              <a:gd name="T13" fmla="*/ 41713 h 459"/>
              <a:gd name="T14" fmla="*/ 240274 w 765"/>
              <a:gd name="T15" fmla="*/ 40797 h 459"/>
              <a:gd name="T16" fmla="*/ 258901 w 765"/>
              <a:gd name="T17" fmla="*/ 34980 h 459"/>
              <a:gd name="T18" fmla="*/ 258196 w 765"/>
              <a:gd name="T19" fmla="*/ 14847 h 459"/>
              <a:gd name="T20" fmla="*/ 227858 w 765"/>
              <a:gd name="T21" fmla="*/ 3221 h 459"/>
              <a:gd name="T22" fmla="*/ 145855 w 765"/>
              <a:gd name="T23" fmla="*/ 931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5390 w 9782"/>
              <a:gd name="connsiteY0" fmla="*/ 84 h 9624"/>
              <a:gd name="connsiteX1" fmla="*/ 3456 w 9782"/>
              <a:gd name="connsiteY1" fmla="*/ 838 h 9624"/>
              <a:gd name="connsiteX2" fmla="*/ 1103 w 9782"/>
              <a:gd name="connsiteY2" fmla="*/ 2045 h 9624"/>
              <a:gd name="connsiteX3" fmla="*/ 31 w 9782"/>
              <a:gd name="connsiteY3" fmla="*/ 7186 h 9624"/>
              <a:gd name="connsiteX4" fmla="*/ 2201 w 9782"/>
              <a:gd name="connsiteY4" fmla="*/ 9539 h 9624"/>
              <a:gd name="connsiteX5" fmla="*/ 4371 w 9782"/>
              <a:gd name="connsiteY5" fmla="*/ 9147 h 9624"/>
              <a:gd name="connsiteX6" fmla="*/ 7482 w 9782"/>
              <a:gd name="connsiteY6" fmla="*/ 9539 h 9624"/>
              <a:gd name="connsiteX7" fmla="*/ 8972 w 9782"/>
              <a:gd name="connsiteY7" fmla="*/ 9321 h 9624"/>
              <a:gd name="connsiteX8" fmla="*/ 9678 w 9782"/>
              <a:gd name="connsiteY8" fmla="*/ 7971 h 9624"/>
              <a:gd name="connsiteX9" fmla="*/ 9652 w 9782"/>
              <a:gd name="connsiteY9" fmla="*/ 3308 h 9624"/>
              <a:gd name="connsiteX10" fmla="*/ 8502 w 9782"/>
              <a:gd name="connsiteY10" fmla="*/ 607 h 9624"/>
              <a:gd name="connsiteX11" fmla="*/ 5390 w 9782"/>
              <a:gd name="connsiteY11" fmla="*/ 84 h 9624"/>
              <a:gd name="connsiteX0" fmla="*/ 5519 w 10009"/>
              <a:gd name="connsiteY0" fmla="*/ 87 h 10936"/>
              <a:gd name="connsiteX1" fmla="*/ 3542 w 10009"/>
              <a:gd name="connsiteY1" fmla="*/ 871 h 10936"/>
              <a:gd name="connsiteX2" fmla="*/ 1137 w 10009"/>
              <a:gd name="connsiteY2" fmla="*/ 2125 h 10936"/>
              <a:gd name="connsiteX3" fmla="*/ 41 w 10009"/>
              <a:gd name="connsiteY3" fmla="*/ 7467 h 10936"/>
              <a:gd name="connsiteX4" fmla="*/ 2488 w 10009"/>
              <a:gd name="connsiteY4" fmla="*/ 10888 h 10936"/>
              <a:gd name="connsiteX5" fmla="*/ 4477 w 10009"/>
              <a:gd name="connsiteY5" fmla="*/ 9504 h 10936"/>
              <a:gd name="connsiteX6" fmla="*/ 7658 w 10009"/>
              <a:gd name="connsiteY6" fmla="*/ 9912 h 10936"/>
              <a:gd name="connsiteX7" fmla="*/ 9181 w 10009"/>
              <a:gd name="connsiteY7" fmla="*/ 9685 h 10936"/>
              <a:gd name="connsiteX8" fmla="*/ 9903 w 10009"/>
              <a:gd name="connsiteY8" fmla="*/ 8282 h 10936"/>
              <a:gd name="connsiteX9" fmla="*/ 9876 w 10009"/>
              <a:gd name="connsiteY9" fmla="*/ 3437 h 10936"/>
              <a:gd name="connsiteX10" fmla="*/ 8700 w 10009"/>
              <a:gd name="connsiteY10" fmla="*/ 631 h 10936"/>
              <a:gd name="connsiteX11" fmla="*/ 5519 w 10009"/>
              <a:gd name="connsiteY11" fmla="*/ 87 h 10936"/>
              <a:gd name="connsiteX0" fmla="*/ 4948 w 9438"/>
              <a:gd name="connsiteY0" fmla="*/ 87 h 10945"/>
              <a:gd name="connsiteX1" fmla="*/ 2971 w 9438"/>
              <a:gd name="connsiteY1" fmla="*/ 871 h 10945"/>
              <a:gd name="connsiteX2" fmla="*/ 566 w 9438"/>
              <a:gd name="connsiteY2" fmla="*/ 2125 h 10945"/>
              <a:gd name="connsiteX3" fmla="*/ 89 w 9438"/>
              <a:gd name="connsiteY3" fmla="*/ 7237 h 10945"/>
              <a:gd name="connsiteX4" fmla="*/ 1917 w 9438"/>
              <a:gd name="connsiteY4" fmla="*/ 10888 h 10945"/>
              <a:gd name="connsiteX5" fmla="*/ 3906 w 9438"/>
              <a:gd name="connsiteY5" fmla="*/ 9504 h 10945"/>
              <a:gd name="connsiteX6" fmla="*/ 7087 w 9438"/>
              <a:gd name="connsiteY6" fmla="*/ 9912 h 10945"/>
              <a:gd name="connsiteX7" fmla="*/ 8610 w 9438"/>
              <a:gd name="connsiteY7" fmla="*/ 9685 h 10945"/>
              <a:gd name="connsiteX8" fmla="*/ 9332 w 9438"/>
              <a:gd name="connsiteY8" fmla="*/ 8282 h 10945"/>
              <a:gd name="connsiteX9" fmla="*/ 9305 w 9438"/>
              <a:gd name="connsiteY9" fmla="*/ 3437 h 10945"/>
              <a:gd name="connsiteX10" fmla="*/ 8129 w 9438"/>
              <a:gd name="connsiteY10" fmla="*/ 631 h 10945"/>
              <a:gd name="connsiteX11" fmla="*/ 4948 w 9438"/>
              <a:gd name="connsiteY11" fmla="*/ 87 h 10945"/>
              <a:gd name="connsiteX0" fmla="*/ 5243 w 10000"/>
              <a:gd name="connsiteY0" fmla="*/ 79 h 9966"/>
              <a:gd name="connsiteX1" fmla="*/ 3148 w 10000"/>
              <a:gd name="connsiteY1" fmla="*/ 796 h 9966"/>
              <a:gd name="connsiteX2" fmla="*/ 600 w 10000"/>
              <a:gd name="connsiteY2" fmla="*/ 1942 h 9966"/>
              <a:gd name="connsiteX3" fmla="*/ 94 w 10000"/>
              <a:gd name="connsiteY3" fmla="*/ 6612 h 9966"/>
              <a:gd name="connsiteX4" fmla="*/ 2031 w 10000"/>
              <a:gd name="connsiteY4" fmla="*/ 9948 h 9966"/>
              <a:gd name="connsiteX5" fmla="*/ 4139 w 10000"/>
              <a:gd name="connsiteY5" fmla="*/ 8683 h 9966"/>
              <a:gd name="connsiteX6" fmla="*/ 7509 w 10000"/>
              <a:gd name="connsiteY6" fmla="*/ 9056 h 9966"/>
              <a:gd name="connsiteX7" fmla="*/ 9123 w 10000"/>
              <a:gd name="connsiteY7" fmla="*/ 8849 h 9966"/>
              <a:gd name="connsiteX8" fmla="*/ 9888 w 10000"/>
              <a:gd name="connsiteY8" fmla="*/ 7567 h 9966"/>
              <a:gd name="connsiteX9" fmla="*/ 9859 w 10000"/>
              <a:gd name="connsiteY9" fmla="*/ 3140 h 9966"/>
              <a:gd name="connsiteX10" fmla="*/ 8613 w 10000"/>
              <a:gd name="connsiteY10" fmla="*/ 577 h 9966"/>
              <a:gd name="connsiteX11" fmla="*/ 5243 w 10000"/>
              <a:gd name="connsiteY11" fmla="*/ 79 h 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9966">
                <a:moveTo>
                  <a:pt x="5243" y="79"/>
                </a:moveTo>
                <a:cubicBezTo>
                  <a:pt x="4365" y="204"/>
                  <a:pt x="3927" y="485"/>
                  <a:pt x="3148" y="796"/>
                </a:cubicBezTo>
                <a:cubicBezTo>
                  <a:pt x="2369" y="1106"/>
                  <a:pt x="1108" y="972"/>
                  <a:pt x="600" y="1942"/>
                </a:cubicBezTo>
                <a:cubicBezTo>
                  <a:pt x="91" y="2911"/>
                  <a:pt x="-144" y="5278"/>
                  <a:pt x="94" y="6612"/>
                </a:cubicBezTo>
                <a:cubicBezTo>
                  <a:pt x="333" y="7946"/>
                  <a:pt x="1163" y="9760"/>
                  <a:pt x="2031" y="9948"/>
                </a:cubicBezTo>
                <a:cubicBezTo>
                  <a:pt x="2899" y="10136"/>
                  <a:pt x="3225" y="8832"/>
                  <a:pt x="4139" y="8683"/>
                </a:cubicBezTo>
                <a:cubicBezTo>
                  <a:pt x="5052" y="8534"/>
                  <a:pt x="6674" y="9035"/>
                  <a:pt x="7509" y="9056"/>
                </a:cubicBezTo>
                <a:cubicBezTo>
                  <a:pt x="8344" y="9077"/>
                  <a:pt x="8726" y="9097"/>
                  <a:pt x="9123" y="8849"/>
                </a:cubicBezTo>
                <a:cubicBezTo>
                  <a:pt x="9519" y="8601"/>
                  <a:pt x="9759" y="8519"/>
                  <a:pt x="9888" y="7567"/>
                </a:cubicBezTo>
                <a:cubicBezTo>
                  <a:pt x="10015" y="6615"/>
                  <a:pt x="10071" y="4299"/>
                  <a:pt x="9859" y="3140"/>
                </a:cubicBezTo>
                <a:cubicBezTo>
                  <a:pt x="9647" y="1983"/>
                  <a:pt x="9377" y="1073"/>
                  <a:pt x="8613" y="577"/>
                </a:cubicBezTo>
                <a:cubicBezTo>
                  <a:pt x="7849" y="79"/>
                  <a:pt x="6390" y="-127"/>
                  <a:pt x="5243" y="79"/>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7" name="Line 130">
            <a:extLst>
              <a:ext uri="{FF2B5EF4-FFF2-40B4-BE49-F238E27FC236}">
                <a16:creationId xmlns:a16="http://schemas.microsoft.com/office/drawing/2014/main" id="{BA049FB3-9F2D-F84D-9473-BB8AF615D389}"/>
              </a:ext>
            </a:extLst>
          </p:cNvPr>
          <p:cNvSpPr>
            <a:spLocks noChangeShapeType="1"/>
          </p:cNvSpPr>
          <p:nvPr/>
        </p:nvSpPr>
        <p:spPr bwMode="auto">
          <a:xfrm flipV="1">
            <a:off x="2442061" y="3311688"/>
            <a:ext cx="157454" cy="8415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8" name="Line 131">
            <a:extLst>
              <a:ext uri="{FF2B5EF4-FFF2-40B4-BE49-F238E27FC236}">
                <a16:creationId xmlns:a16="http://schemas.microsoft.com/office/drawing/2014/main" id="{C810FEE7-0839-4946-853F-3D2AB6E06DCC}"/>
              </a:ext>
            </a:extLst>
          </p:cNvPr>
          <p:cNvSpPr>
            <a:spLocks noChangeShapeType="1"/>
          </p:cNvSpPr>
          <p:nvPr/>
        </p:nvSpPr>
        <p:spPr bwMode="auto">
          <a:xfrm>
            <a:off x="2227748" y="3479990"/>
            <a:ext cx="0" cy="8078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9" name="Line 132">
            <a:extLst>
              <a:ext uri="{FF2B5EF4-FFF2-40B4-BE49-F238E27FC236}">
                <a16:creationId xmlns:a16="http://schemas.microsoft.com/office/drawing/2014/main" id="{7A367922-E410-7840-A773-2D732D40D146}"/>
              </a:ext>
            </a:extLst>
          </p:cNvPr>
          <p:cNvSpPr>
            <a:spLocks noChangeShapeType="1"/>
          </p:cNvSpPr>
          <p:nvPr/>
        </p:nvSpPr>
        <p:spPr bwMode="auto">
          <a:xfrm flipV="1">
            <a:off x="2442061" y="3379009"/>
            <a:ext cx="329487" cy="28274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0" name="Line 133">
            <a:extLst>
              <a:ext uri="{FF2B5EF4-FFF2-40B4-BE49-F238E27FC236}">
                <a16:creationId xmlns:a16="http://schemas.microsoft.com/office/drawing/2014/main" id="{E2674585-BA78-A443-97BB-E5255E5F49C3}"/>
              </a:ext>
            </a:extLst>
          </p:cNvPr>
          <p:cNvSpPr>
            <a:spLocks noChangeShapeType="1"/>
          </p:cNvSpPr>
          <p:nvPr/>
        </p:nvSpPr>
        <p:spPr bwMode="auto">
          <a:xfrm>
            <a:off x="2898386" y="3377887"/>
            <a:ext cx="0" cy="19186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1" name="Line 134">
            <a:extLst>
              <a:ext uri="{FF2B5EF4-FFF2-40B4-BE49-F238E27FC236}">
                <a16:creationId xmlns:a16="http://schemas.microsoft.com/office/drawing/2014/main" id="{A1D94A21-56CF-A24A-83D0-85C94A7B28AF}"/>
              </a:ext>
            </a:extLst>
          </p:cNvPr>
          <p:cNvSpPr>
            <a:spLocks noChangeShapeType="1"/>
          </p:cNvSpPr>
          <p:nvPr/>
        </p:nvSpPr>
        <p:spPr bwMode="auto">
          <a:xfrm>
            <a:off x="2465387" y="3677463"/>
            <a:ext cx="2361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90" name="Group 389">
            <a:extLst>
              <a:ext uri="{FF2B5EF4-FFF2-40B4-BE49-F238E27FC236}">
                <a16:creationId xmlns:a16="http://schemas.microsoft.com/office/drawing/2014/main" id="{5BE09AEA-8140-5E4C-BC2E-45351450D4BA}"/>
              </a:ext>
            </a:extLst>
          </p:cNvPr>
          <p:cNvGrpSpPr/>
          <p:nvPr/>
        </p:nvGrpSpPr>
        <p:grpSpPr>
          <a:xfrm flipH="1">
            <a:off x="1559152" y="3670725"/>
            <a:ext cx="466530" cy="2244"/>
            <a:chOff x="3159352" y="3666243"/>
            <a:chExt cx="466530" cy="2244"/>
          </a:xfrm>
        </p:grpSpPr>
        <p:sp>
          <p:nvSpPr>
            <p:cNvPr id="192" name="Line 135">
              <a:extLst>
                <a:ext uri="{FF2B5EF4-FFF2-40B4-BE49-F238E27FC236}">
                  <a16:creationId xmlns:a16="http://schemas.microsoft.com/office/drawing/2014/main" id="{534722DD-8C97-364D-97D3-E8C372CE4B66}"/>
                </a:ext>
              </a:extLst>
            </p:cNvPr>
            <p:cNvSpPr>
              <a:spLocks noChangeShapeType="1"/>
            </p:cNvSpPr>
            <p:nvPr/>
          </p:nvSpPr>
          <p:spPr bwMode="auto">
            <a:xfrm>
              <a:off x="3159352" y="3668487"/>
              <a:ext cx="22160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7" name="Line 172">
              <a:extLst>
                <a:ext uri="{FF2B5EF4-FFF2-40B4-BE49-F238E27FC236}">
                  <a16:creationId xmlns:a16="http://schemas.microsoft.com/office/drawing/2014/main" id="{6A5F222A-F320-8A4D-A101-AD8611F73EE5}"/>
                </a:ext>
              </a:extLst>
            </p:cNvPr>
            <p:cNvSpPr>
              <a:spLocks noChangeShapeType="1"/>
            </p:cNvSpPr>
            <p:nvPr/>
          </p:nvSpPr>
          <p:spPr bwMode="auto">
            <a:xfrm>
              <a:off x="3404280" y="3666243"/>
              <a:ext cx="221602" cy="0"/>
            </a:xfrm>
            <a:prstGeom prst="line">
              <a:avLst/>
            </a:prstGeom>
            <a:noFill/>
            <a:ln w="9525">
              <a:solidFill>
                <a:srgbClr val="80808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sp>
        <p:nvSpPr>
          <p:cNvPr id="198" name="Text Box 580">
            <a:extLst>
              <a:ext uri="{FF2B5EF4-FFF2-40B4-BE49-F238E27FC236}">
                <a16:creationId xmlns:a16="http://schemas.microsoft.com/office/drawing/2014/main" id="{05C27FCC-FFC4-1A42-9305-E713469E77B7}"/>
              </a:ext>
            </a:extLst>
          </p:cNvPr>
          <p:cNvSpPr txBox="1">
            <a:spLocks noChangeArrowheads="1"/>
          </p:cNvSpPr>
          <p:nvPr/>
        </p:nvSpPr>
        <p:spPr bwMode="auto">
          <a:xfrm>
            <a:off x="3079538" y="3632083"/>
            <a:ext cx="46679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rPr>
              <a:t>ISP</a:t>
            </a:r>
          </a:p>
        </p:txBody>
      </p:sp>
      <p:sp>
        <p:nvSpPr>
          <p:cNvPr id="232" name="Line 176">
            <a:extLst>
              <a:ext uri="{FF2B5EF4-FFF2-40B4-BE49-F238E27FC236}">
                <a16:creationId xmlns:a16="http://schemas.microsoft.com/office/drawing/2014/main" id="{77367670-A7FE-DA42-B5CB-53C3AD6C87EE}"/>
              </a:ext>
            </a:extLst>
          </p:cNvPr>
          <p:cNvSpPr>
            <a:spLocks noChangeShapeType="1"/>
          </p:cNvSpPr>
          <p:nvPr/>
        </p:nvSpPr>
        <p:spPr bwMode="auto">
          <a:xfrm flipH="1" flipV="1">
            <a:off x="4595813" y="3373096"/>
            <a:ext cx="452437" cy="381000"/>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Text Box 177">
            <a:extLst>
              <a:ext uri="{FF2B5EF4-FFF2-40B4-BE49-F238E27FC236}">
                <a16:creationId xmlns:a16="http://schemas.microsoft.com/office/drawing/2014/main" id="{982F024F-66F2-D547-9A68-4E45A8380AB2}"/>
              </a:ext>
            </a:extLst>
          </p:cNvPr>
          <p:cNvSpPr txBox="1">
            <a:spLocks noChangeArrowheads="1"/>
          </p:cNvSpPr>
          <p:nvPr/>
        </p:nvSpPr>
        <p:spPr bwMode="auto">
          <a:xfrm>
            <a:off x="4569216" y="3615330"/>
            <a:ext cx="1611339" cy="4601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cable modem</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termination system</a:t>
            </a:r>
          </a:p>
        </p:txBody>
      </p:sp>
      <p:grpSp>
        <p:nvGrpSpPr>
          <p:cNvPr id="234" name="Group 2">
            <a:extLst>
              <a:ext uri="{FF2B5EF4-FFF2-40B4-BE49-F238E27FC236}">
                <a16:creationId xmlns:a16="http://schemas.microsoft.com/office/drawing/2014/main" id="{EB20829C-C2C8-044E-8B94-CD986EBB0283}"/>
              </a:ext>
            </a:extLst>
          </p:cNvPr>
          <p:cNvGrpSpPr>
            <a:grpSpLocks/>
          </p:cNvGrpSpPr>
          <p:nvPr/>
        </p:nvGrpSpPr>
        <p:grpSpPr bwMode="auto">
          <a:xfrm>
            <a:off x="9146140" y="2298358"/>
            <a:ext cx="2498818" cy="1466537"/>
            <a:chOff x="467224" y="1239838"/>
            <a:chExt cx="2268538" cy="1465643"/>
          </a:xfrm>
        </p:grpSpPr>
        <p:sp>
          <p:nvSpPr>
            <p:cNvPr id="235" name="Rectangle 9">
              <a:extLst>
                <a:ext uri="{FF2B5EF4-FFF2-40B4-BE49-F238E27FC236}">
                  <a16:creationId xmlns:a16="http://schemas.microsoft.com/office/drawing/2014/main" id="{DD540BB4-19DF-8849-B206-BD6B1408B848}"/>
                </a:ext>
              </a:extLst>
            </p:cNvPr>
            <p:cNvSpPr>
              <a:spLocks noChangeArrowheads="1"/>
            </p:cNvSpPr>
            <p:nvPr/>
          </p:nvSpPr>
          <p:spPr bwMode="auto">
            <a:xfrm>
              <a:off x="717379" y="1650750"/>
              <a:ext cx="1793876" cy="926535"/>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6" name="Line 7">
              <a:extLst>
                <a:ext uri="{FF2B5EF4-FFF2-40B4-BE49-F238E27FC236}">
                  <a16:creationId xmlns:a16="http://schemas.microsoft.com/office/drawing/2014/main" id="{FB71DB5B-A160-3A48-AE99-90B9FF3BA566}"/>
                </a:ext>
              </a:extLst>
            </p:cNvPr>
            <p:cNvSpPr>
              <a:spLocks noChangeShapeType="1"/>
            </p:cNvSpPr>
            <p:nvPr/>
          </p:nvSpPr>
          <p:spPr bwMode="auto">
            <a:xfrm flipV="1">
              <a:off x="958850" y="2201863"/>
              <a:ext cx="36512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7" name="Text Box 39">
              <a:extLst>
                <a:ext uri="{FF2B5EF4-FFF2-40B4-BE49-F238E27FC236}">
                  <a16:creationId xmlns:a16="http://schemas.microsoft.com/office/drawing/2014/main" id="{EB1348A4-24CD-1E44-88F8-7830C3AFD497}"/>
                </a:ext>
              </a:extLst>
            </p:cNvPr>
            <p:cNvSpPr txBox="1">
              <a:spLocks noChangeArrowheads="1"/>
            </p:cNvSpPr>
            <p:nvPr/>
          </p:nvSpPr>
          <p:spPr bwMode="auto">
            <a:xfrm>
              <a:off x="1250087" y="2264475"/>
              <a:ext cx="748923" cy="441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cable</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modem</a:t>
              </a:r>
            </a:p>
          </p:txBody>
        </p:sp>
        <p:sp>
          <p:nvSpPr>
            <p:cNvPr id="238" name="Text Box 41">
              <a:extLst>
                <a:ext uri="{FF2B5EF4-FFF2-40B4-BE49-F238E27FC236}">
                  <a16:creationId xmlns:a16="http://schemas.microsoft.com/office/drawing/2014/main" id="{8349886E-58FF-B046-80BF-ECA0B3CB58D4}"/>
                </a:ext>
              </a:extLst>
            </p:cNvPr>
            <p:cNvSpPr txBox="1">
              <a:spLocks noChangeArrowheads="1"/>
            </p:cNvSpPr>
            <p:nvPr/>
          </p:nvSpPr>
          <p:spPr bwMode="auto">
            <a:xfrm>
              <a:off x="607799" y="2331583"/>
              <a:ext cx="707245" cy="268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splitter</a:t>
              </a:r>
            </a:p>
          </p:txBody>
        </p:sp>
        <p:grpSp>
          <p:nvGrpSpPr>
            <p:cNvPr id="239" name="Group 13">
              <a:extLst>
                <a:ext uri="{FF2B5EF4-FFF2-40B4-BE49-F238E27FC236}">
                  <a16:creationId xmlns:a16="http://schemas.microsoft.com/office/drawing/2014/main" id="{30E87D95-D7AC-5346-9120-9E6EC57CD483}"/>
                </a:ext>
              </a:extLst>
            </p:cNvPr>
            <p:cNvGrpSpPr>
              <a:grpSpLocks/>
            </p:cNvGrpSpPr>
            <p:nvPr/>
          </p:nvGrpSpPr>
          <p:grpSpPr bwMode="auto">
            <a:xfrm>
              <a:off x="1304925" y="2078038"/>
              <a:ext cx="614363" cy="220662"/>
              <a:chOff x="322" y="890"/>
              <a:chExt cx="872" cy="339"/>
            </a:xfrm>
          </p:grpSpPr>
          <p:sp>
            <p:nvSpPr>
              <p:cNvPr id="248" name="Rectangle 14">
                <a:extLst>
                  <a:ext uri="{FF2B5EF4-FFF2-40B4-BE49-F238E27FC236}">
                    <a16:creationId xmlns:a16="http://schemas.microsoft.com/office/drawing/2014/main" id="{A9BAD309-D5C5-614D-B693-C67071C104AE}"/>
                  </a:ext>
                </a:extLst>
              </p:cNvPr>
              <p:cNvSpPr>
                <a:spLocks noChangeArrowheads="1"/>
              </p:cNvSpPr>
              <p:nvPr/>
            </p:nvSpPr>
            <p:spPr bwMode="auto">
              <a:xfrm>
                <a:off x="322" y="1004"/>
                <a:ext cx="872" cy="224"/>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9" name="Rectangle 15">
                <a:extLst>
                  <a:ext uri="{FF2B5EF4-FFF2-40B4-BE49-F238E27FC236}">
                    <a16:creationId xmlns:a16="http://schemas.microsoft.com/office/drawing/2014/main" id="{0220B554-E7D3-F548-BC5D-91C2D18183E9}"/>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0" name="Rectangle 16">
                <a:extLst>
                  <a:ext uri="{FF2B5EF4-FFF2-40B4-BE49-F238E27FC236}">
                    <a16:creationId xmlns:a16="http://schemas.microsoft.com/office/drawing/2014/main" id="{9EA0D1A9-01E8-8B4A-B60C-6BC2917125C2}"/>
                  </a:ext>
                </a:extLst>
              </p:cNvPr>
              <p:cNvSpPr>
                <a:spLocks noChangeArrowheads="1"/>
              </p:cNvSpPr>
              <p:nvPr/>
            </p:nvSpPr>
            <p:spPr bwMode="auto">
              <a:xfrm>
                <a:off x="466" y="1072"/>
                <a:ext cx="56"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1" name="Rectangle 17">
                <a:extLst>
                  <a:ext uri="{FF2B5EF4-FFF2-40B4-BE49-F238E27FC236}">
                    <a16:creationId xmlns:a16="http://schemas.microsoft.com/office/drawing/2014/main" id="{98A797A7-008D-354C-96ED-D81C6B571FD1}"/>
                  </a:ext>
                </a:extLst>
              </p:cNvPr>
              <p:cNvSpPr>
                <a:spLocks noChangeArrowheads="1"/>
              </p:cNvSpPr>
              <p:nvPr/>
            </p:nvSpPr>
            <p:spPr bwMode="auto">
              <a:xfrm>
                <a:off x="541"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2" name="Rectangle 18">
                <a:extLst>
                  <a:ext uri="{FF2B5EF4-FFF2-40B4-BE49-F238E27FC236}">
                    <a16:creationId xmlns:a16="http://schemas.microsoft.com/office/drawing/2014/main" id="{67D0B14D-EED2-C149-BDE9-6BA7A51472AD}"/>
                  </a:ext>
                </a:extLst>
              </p:cNvPr>
              <p:cNvSpPr>
                <a:spLocks noChangeArrowheads="1"/>
              </p:cNvSpPr>
              <p:nvPr/>
            </p:nvSpPr>
            <p:spPr bwMode="auto">
              <a:xfrm>
                <a:off x="615"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3" name="AutoShape 19">
                <a:extLst>
                  <a:ext uri="{FF2B5EF4-FFF2-40B4-BE49-F238E27FC236}">
                    <a16:creationId xmlns:a16="http://schemas.microsoft.com/office/drawing/2014/main" id="{E034E9AE-9B8D-3D42-B2F3-0ADCD2E5C3CE}"/>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0" name="AutoShape 21">
              <a:extLst>
                <a:ext uri="{FF2B5EF4-FFF2-40B4-BE49-F238E27FC236}">
                  <a16:creationId xmlns:a16="http://schemas.microsoft.com/office/drawing/2014/main" id="{82B9E5FE-6BF1-F649-BE4A-9DE0EE33D588}"/>
                </a:ext>
              </a:extLst>
            </p:cNvPr>
            <p:cNvSpPr>
              <a:spLocks noChangeArrowheads="1"/>
            </p:cNvSpPr>
            <p:nvPr/>
          </p:nvSpPr>
          <p:spPr bwMode="auto">
            <a:xfrm>
              <a:off x="467224" y="1239838"/>
              <a:ext cx="2268538" cy="468028"/>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1" name="Rectangle 22">
              <a:extLst>
                <a:ext uri="{FF2B5EF4-FFF2-40B4-BE49-F238E27FC236}">
                  <a16:creationId xmlns:a16="http://schemas.microsoft.com/office/drawing/2014/main" id="{A10F90D2-AA03-214F-88E6-81C65C8F3B3E}"/>
                </a:ext>
              </a:extLst>
            </p:cNvPr>
            <p:cNvSpPr>
              <a:spLocks noChangeArrowheads="1"/>
            </p:cNvSpPr>
            <p:nvPr/>
          </p:nvSpPr>
          <p:spPr bwMode="auto">
            <a:xfrm>
              <a:off x="906462" y="2133056"/>
              <a:ext cx="166688" cy="144374"/>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2" name="Freeform 23">
              <a:extLst>
                <a:ext uri="{FF2B5EF4-FFF2-40B4-BE49-F238E27FC236}">
                  <a16:creationId xmlns:a16="http://schemas.microsoft.com/office/drawing/2014/main" id="{44F75FB3-7AD9-664F-B0D1-CFACEDC08A59}"/>
                </a:ext>
              </a:extLst>
            </p:cNvPr>
            <p:cNvSpPr>
              <a:spLocks/>
            </p:cNvSpPr>
            <p:nvPr/>
          </p:nvSpPr>
          <p:spPr bwMode="auto">
            <a:xfrm flipH="1">
              <a:off x="970845" y="1691922"/>
              <a:ext cx="479425" cy="434975"/>
            </a:xfrm>
            <a:custGeom>
              <a:avLst/>
              <a:gdLst>
                <a:gd name="T0" fmla="*/ 2147483647 w 381"/>
                <a:gd name="T1" fmla="*/ 2147483647 h 274"/>
                <a:gd name="T2" fmla="*/ 2147483647 w 381"/>
                <a:gd name="T3" fmla="*/ 2147483647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3" name="Line 24">
              <a:extLst>
                <a:ext uri="{FF2B5EF4-FFF2-40B4-BE49-F238E27FC236}">
                  <a16:creationId xmlns:a16="http://schemas.microsoft.com/office/drawing/2014/main" id="{F2B915F6-A2A3-B34C-A375-8EFD324B3F62}"/>
                </a:ext>
              </a:extLst>
            </p:cNvPr>
            <p:cNvSpPr>
              <a:spLocks noChangeShapeType="1"/>
            </p:cNvSpPr>
            <p:nvPr/>
          </p:nvSpPr>
          <p:spPr bwMode="auto">
            <a:xfrm flipH="1">
              <a:off x="1917701" y="2215556"/>
              <a:ext cx="2397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44" name="Picture 25" descr="tv">
              <a:extLst>
                <a:ext uri="{FF2B5EF4-FFF2-40B4-BE49-F238E27FC236}">
                  <a16:creationId xmlns:a16="http://schemas.microsoft.com/office/drawing/2014/main" id="{477C9371-ACC2-724A-B0A8-361D1C6FDD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4844" y="1355725"/>
              <a:ext cx="755650" cy="67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45" name="Group 181">
              <a:extLst>
                <a:ext uri="{FF2B5EF4-FFF2-40B4-BE49-F238E27FC236}">
                  <a16:creationId xmlns:a16="http://schemas.microsoft.com/office/drawing/2014/main" id="{AA33DC69-DFD9-8845-B93A-D4AB8AA2D49E}"/>
                </a:ext>
              </a:extLst>
            </p:cNvPr>
            <p:cNvGrpSpPr>
              <a:grpSpLocks/>
            </p:cNvGrpSpPr>
            <p:nvPr/>
          </p:nvGrpSpPr>
          <p:grpSpPr bwMode="auto">
            <a:xfrm>
              <a:off x="1854097" y="1780738"/>
              <a:ext cx="609600" cy="609600"/>
              <a:chOff x="-44" y="1473"/>
              <a:chExt cx="981" cy="1105"/>
            </a:xfrm>
          </p:grpSpPr>
          <p:pic>
            <p:nvPicPr>
              <p:cNvPr id="246" name="Picture 182" descr="desktop_computer_stylized_medium">
                <a:extLst>
                  <a:ext uri="{FF2B5EF4-FFF2-40B4-BE49-F238E27FC236}">
                    <a16:creationId xmlns:a16="http://schemas.microsoft.com/office/drawing/2014/main" id="{D2729833-534C-6443-A1A7-9247867BD6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 name="Freeform 183">
                <a:extLst>
                  <a:ext uri="{FF2B5EF4-FFF2-40B4-BE49-F238E27FC236}">
                    <a16:creationId xmlns:a16="http://schemas.microsoft.com/office/drawing/2014/main" id="{F7F57EE2-12F0-584B-A870-9B2DC5367E6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grpSp>
        <p:nvGrpSpPr>
          <p:cNvPr id="254" name="Group 8">
            <a:extLst>
              <a:ext uri="{FF2B5EF4-FFF2-40B4-BE49-F238E27FC236}">
                <a16:creationId xmlns:a16="http://schemas.microsoft.com/office/drawing/2014/main" id="{A6124704-7265-E246-8B8F-A1899A14DC0E}"/>
              </a:ext>
            </a:extLst>
          </p:cNvPr>
          <p:cNvGrpSpPr>
            <a:grpSpLocks/>
          </p:cNvGrpSpPr>
          <p:nvPr/>
        </p:nvGrpSpPr>
        <p:grpSpPr bwMode="auto">
          <a:xfrm>
            <a:off x="4691063" y="2507908"/>
            <a:ext cx="4938712" cy="1389063"/>
            <a:chOff x="4327270" y="1745934"/>
            <a:chExt cx="4938730" cy="1388847"/>
          </a:xfrm>
        </p:grpSpPr>
        <p:sp>
          <p:nvSpPr>
            <p:cNvPr id="255" name="Line 94">
              <a:extLst>
                <a:ext uri="{FF2B5EF4-FFF2-40B4-BE49-F238E27FC236}">
                  <a16:creationId xmlns:a16="http://schemas.microsoft.com/office/drawing/2014/main" id="{7F4BC0F0-CF12-544A-BB11-6132B2CB10FE}"/>
                </a:ext>
              </a:extLst>
            </p:cNvPr>
            <p:cNvSpPr>
              <a:spLocks noChangeShapeType="1"/>
            </p:cNvSpPr>
            <p:nvPr/>
          </p:nvSpPr>
          <p:spPr bwMode="auto">
            <a:xfrm>
              <a:off x="4327270" y="2504641"/>
              <a:ext cx="493873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56" name="Group 7">
              <a:extLst>
                <a:ext uri="{FF2B5EF4-FFF2-40B4-BE49-F238E27FC236}">
                  <a16:creationId xmlns:a16="http://schemas.microsoft.com/office/drawing/2014/main" id="{CE28F841-1006-2D42-AD3B-E8BEB4883A28}"/>
                </a:ext>
              </a:extLst>
            </p:cNvPr>
            <p:cNvGrpSpPr>
              <a:grpSpLocks/>
            </p:cNvGrpSpPr>
            <p:nvPr/>
          </p:nvGrpSpPr>
          <p:grpSpPr bwMode="auto">
            <a:xfrm flipH="1">
              <a:off x="5534163" y="1745934"/>
              <a:ext cx="2894013" cy="752358"/>
              <a:chOff x="5534163" y="1745934"/>
              <a:chExt cx="2894013" cy="752358"/>
            </a:xfrm>
          </p:grpSpPr>
          <p:grpSp>
            <p:nvGrpSpPr>
              <p:cNvPr id="296" name="Group 26">
                <a:extLst>
                  <a:ext uri="{FF2B5EF4-FFF2-40B4-BE49-F238E27FC236}">
                    <a16:creationId xmlns:a16="http://schemas.microsoft.com/office/drawing/2014/main" id="{085DD102-ADD6-3341-90FC-C93595FF0725}"/>
                  </a:ext>
                </a:extLst>
              </p:cNvPr>
              <p:cNvGrpSpPr>
                <a:grpSpLocks/>
              </p:cNvGrpSpPr>
              <p:nvPr/>
            </p:nvGrpSpPr>
            <p:grpSpPr bwMode="auto">
              <a:xfrm>
                <a:off x="5534163" y="1752284"/>
                <a:ext cx="850900" cy="527050"/>
                <a:chOff x="-490" y="1664"/>
                <a:chExt cx="1429" cy="842"/>
              </a:xfrm>
            </p:grpSpPr>
            <p:sp>
              <p:nvSpPr>
                <p:cNvPr id="335" name="AutoShape 27">
                  <a:extLst>
                    <a:ext uri="{FF2B5EF4-FFF2-40B4-BE49-F238E27FC236}">
                      <a16:creationId xmlns:a16="http://schemas.microsoft.com/office/drawing/2014/main" id="{6A97A305-05F0-A641-B6D6-A929DBC29366}"/>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36" name="Group 28">
                  <a:extLst>
                    <a:ext uri="{FF2B5EF4-FFF2-40B4-BE49-F238E27FC236}">
                      <a16:creationId xmlns:a16="http://schemas.microsoft.com/office/drawing/2014/main" id="{DD90E225-31C2-954C-8DEC-7BD3AFBA8998}"/>
                    </a:ext>
                  </a:extLst>
                </p:cNvPr>
                <p:cNvGrpSpPr>
                  <a:grpSpLocks/>
                </p:cNvGrpSpPr>
                <p:nvPr/>
              </p:nvGrpSpPr>
              <p:grpSpPr bwMode="auto">
                <a:xfrm>
                  <a:off x="-427" y="1737"/>
                  <a:ext cx="1217" cy="769"/>
                  <a:chOff x="-427" y="1737"/>
                  <a:chExt cx="1217" cy="769"/>
                </a:xfrm>
              </p:grpSpPr>
              <p:sp>
                <p:nvSpPr>
                  <p:cNvPr id="337" name="Rectangle 29">
                    <a:extLst>
                      <a:ext uri="{FF2B5EF4-FFF2-40B4-BE49-F238E27FC236}">
                        <a16:creationId xmlns:a16="http://schemas.microsoft.com/office/drawing/2014/main" id="{A9903755-27D9-704C-BB66-3C4D76AB1046}"/>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8" name="Line 7">
                    <a:extLst>
                      <a:ext uri="{FF2B5EF4-FFF2-40B4-BE49-F238E27FC236}">
                        <a16:creationId xmlns:a16="http://schemas.microsoft.com/office/drawing/2014/main" id="{9385E579-9CD6-2F44-975A-C036D95409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39" name="Group 31">
                    <a:extLst>
                      <a:ext uri="{FF2B5EF4-FFF2-40B4-BE49-F238E27FC236}">
                        <a16:creationId xmlns:a16="http://schemas.microsoft.com/office/drawing/2014/main" id="{3C6A471F-A4F3-9340-8F7A-3124858BDD34}"/>
                      </a:ext>
                    </a:extLst>
                  </p:cNvPr>
                  <p:cNvGrpSpPr>
                    <a:grpSpLocks/>
                  </p:cNvGrpSpPr>
                  <p:nvPr/>
                </p:nvGrpSpPr>
                <p:grpSpPr bwMode="auto">
                  <a:xfrm>
                    <a:off x="68" y="2192"/>
                    <a:ext cx="387" cy="139"/>
                    <a:chOff x="322" y="890"/>
                    <a:chExt cx="872" cy="339"/>
                  </a:xfrm>
                </p:grpSpPr>
                <p:sp>
                  <p:nvSpPr>
                    <p:cNvPr id="345" name="Rectangle 32">
                      <a:extLst>
                        <a:ext uri="{FF2B5EF4-FFF2-40B4-BE49-F238E27FC236}">
                          <a16:creationId xmlns:a16="http://schemas.microsoft.com/office/drawing/2014/main" id="{E1C1B86B-F83B-4E49-8436-FCE71C16CB4F}"/>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6" name="Rectangle 33">
                      <a:extLst>
                        <a:ext uri="{FF2B5EF4-FFF2-40B4-BE49-F238E27FC236}">
                          <a16:creationId xmlns:a16="http://schemas.microsoft.com/office/drawing/2014/main" id="{72C2A603-D736-E74C-8F62-E12A4A34A4B0}"/>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7" name="Rectangle 34">
                      <a:extLst>
                        <a:ext uri="{FF2B5EF4-FFF2-40B4-BE49-F238E27FC236}">
                          <a16:creationId xmlns:a16="http://schemas.microsoft.com/office/drawing/2014/main" id="{DEA7D0BC-36BB-A942-9E39-90CB307912D9}"/>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8" name="Rectangle 35">
                      <a:extLst>
                        <a:ext uri="{FF2B5EF4-FFF2-40B4-BE49-F238E27FC236}">
                          <a16:creationId xmlns:a16="http://schemas.microsoft.com/office/drawing/2014/main" id="{CD3E3109-5BF8-BC49-A4FD-701B1209F7CF}"/>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9" name="Rectangle 36">
                      <a:extLst>
                        <a:ext uri="{FF2B5EF4-FFF2-40B4-BE49-F238E27FC236}">
                          <a16:creationId xmlns:a16="http://schemas.microsoft.com/office/drawing/2014/main" id="{8DB6809C-1A6C-1848-86D3-AC336F5256E8}"/>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50" name="AutoShape 37">
                      <a:extLst>
                        <a:ext uri="{FF2B5EF4-FFF2-40B4-BE49-F238E27FC236}">
                          <a16:creationId xmlns:a16="http://schemas.microsoft.com/office/drawing/2014/main" id="{238B90F3-F8D7-7E44-B808-BD74D911CF4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40" name="Picture 38" descr="desktop_computer_stylized_small">
                    <a:extLst>
                      <a:ext uri="{FF2B5EF4-FFF2-40B4-BE49-F238E27FC236}">
                        <a16:creationId xmlns:a16="http://schemas.microsoft.com/office/drawing/2014/main" id="{A66823E0-C61E-0242-A088-77165F889C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1" name="Rectangle 39">
                    <a:extLst>
                      <a:ext uri="{FF2B5EF4-FFF2-40B4-BE49-F238E27FC236}">
                        <a16:creationId xmlns:a16="http://schemas.microsoft.com/office/drawing/2014/main" id="{C2363609-BFD5-134B-8E59-BB238A20C9A0}"/>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2" name="Freeform 40">
                    <a:extLst>
                      <a:ext uri="{FF2B5EF4-FFF2-40B4-BE49-F238E27FC236}">
                        <a16:creationId xmlns:a16="http://schemas.microsoft.com/office/drawing/2014/main" id="{73B464D1-49E3-9245-93EB-9907439E2D36}"/>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43" name="Line 41">
                    <a:extLst>
                      <a:ext uri="{FF2B5EF4-FFF2-40B4-BE49-F238E27FC236}">
                        <a16:creationId xmlns:a16="http://schemas.microsoft.com/office/drawing/2014/main" id="{F1E7F941-7FB1-CF4A-A86E-4745E87FA56B}"/>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44" name="Picture 42" descr="tv">
                    <a:extLst>
                      <a:ext uri="{FF2B5EF4-FFF2-40B4-BE49-F238E27FC236}">
                        <a16:creationId xmlns:a16="http://schemas.microsoft.com/office/drawing/2014/main" id="{5C8F3C6D-D835-7840-82EE-69730EA6CA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7" name="Group 43">
                <a:extLst>
                  <a:ext uri="{FF2B5EF4-FFF2-40B4-BE49-F238E27FC236}">
                    <a16:creationId xmlns:a16="http://schemas.microsoft.com/office/drawing/2014/main" id="{67079048-1948-974E-A614-943FD2E76173}"/>
                  </a:ext>
                </a:extLst>
              </p:cNvPr>
              <p:cNvGrpSpPr>
                <a:grpSpLocks/>
              </p:cNvGrpSpPr>
              <p:nvPr/>
            </p:nvGrpSpPr>
            <p:grpSpPr bwMode="auto">
              <a:xfrm>
                <a:off x="6435863" y="1745934"/>
                <a:ext cx="850900" cy="527050"/>
                <a:chOff x="-490" y="1664"/>
                <a:chExt cx="1429" cy="842"/>
              </a:xfrm>
            </p:grpSpPr>
            <p:sp>
              <p:nvSpPr>
                <p:cNvPr id="319" name="AutoShape 44">
                  <a:extLst>
                    <a:ext uri="{FF2B5EF4-FFF2-40B4-BE49-F238E27FC236}">
                      <a16:creationId xmlns:a16="http://schemas.microsoft.com/office/drawing/2014/main" id="{456E65D0-645B-CE4F-B30E-AF2FC63CC7A1}"/>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20" name="Group 45">
                  <a:extLst>
                    <a:ext uri="{FF2B5EF4-FFF2-40B4-BE49-F238E27FC236}">
                      <a16:creationId xmlns:a16="http://schemas.microsoft.com/office/drawing/2014/main" id="{E3E2C60A-617F-744F-81D5-30BB67D53BB8}"/>
                    </a:ext>
                  </a:extLst>
                </p:cNvPr>
                <p:cNvGrpSpPr>
                  <a:grpSpLocks/>
                </p:cNvGrpSpPr>
                <p:nvPr/>
              </p:nvGrpSpPr>
              <p:grpSpPr bwMode="auto">
                <a:xfrm>
                  <a:off x="-427" y="1737"/>
                  <a:ext cx="1217" cy="769"/>
                  <a:chOff x="-427" y="1737"/>
                  <a:chExt cx="1217" cy="769"/>
                </a:xfrm>
              </p:grpSpPr>
              <p:sp>
                <p:nvSpPr>
                  <p:cNvPr id="321" name="Rectangle 46">
                    <a:extLst>
                      <a:ext uri="{FF2B5EF4-FFF2-40B4-BE49-F238E27FC236}">
                        <a16:creationId xmlns:a16="http://schemas.microsoft.com/office/drawing/2014/main" id="{002E7FEA-35B8-F94E-AE8D-E87EA4156920}"/>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2" name="Line 7">
                    <a:extLst>
                      <a:ext uri="{FF2B5EF4-FFF2-40B4-BE49-F238E27FC236}">
                        <a16:creationId xmlns:a16="http://schemas.microsoft.com/office/drawing/2014/main" id="{B69B1E6A-61F6-6848-A082-E7712464DF5D}"/>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23" name="Group 48">
                    <a:extLst>
                      <a:ext uri="{FF2B5EF4-FFF2-40B4-BE49-F238E27FC236}">
                        <a16:creationId xmlns:a16="http://schemas.microsoft.com/office/drawing/2014/main" id="{82871A84-AE0A-984A-BC23-B1C94CC6BA5E}"/>
                      </a:ext>
                    </a:extLst>
                  </p:cNvPr>
                  <p:cNvGrpSpPr>
                    <a:grpSpLocks/>
                  </p:cNvGrpSpPr>
                  <p:nvPr/>
                </p:nvGrpSpPr>
                <p:grpSpPr bwMode="auto">
                  <a:xfrm>
                    <a:off x="68" y="2192"/>
                    <a:ext cx="387" cy="139"/>
                    <a:chOff x="322" y="890"/>
                    <a:chExt cx="872" cy="339"/>
                  </a:xfrm>
                </p:grpSpPr>
                <p:sp>
                  <p:nvSpPr>
                    <p:cNvPr id="329" name="Rectangle 49">
                      <a:extLst>
                        <a:ext uri="{FF2B5EF4-FFF2-40B4-BE49-F238E27FC236}">
                          <a16:creationId xmlns:a16="http://schemas.microsoft.com/office/drawing/2014/main" id="{D056BEE1-4B05-F54C-81EC-370750ED99FB}"/>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0" name="Rectangle 50">
                      <a:extLst>
                        <a:ext uri="{FF2B5EF4-FFF2-40B4-BE49-F238E27FC236}">
                          <a16:creationId xmlns:a16="http://schemas.microsoft.com/office/drawing/2014/main" id="{E244CA29-71A6-EC47-ACFB-87F7789143C8}"/>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1" name="Rectangle 51">
                      <a:extLst>
                        <a:ext uri="{FF2B5EF4-FFF2-40B4-BE49-F238E27FC236}">
                          <a16:creationId xmlns:a16="http://schemas.microsoft.com/office/drawing/2014/main" id="{7B42A43F-637B-9142-969B-01468F67251A}"/>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2" name="Rectangle 52">
                      <a:extLst>
                        <a:ext uri="{FF2B5EF4-FFF2-40B4-BE49-F238E27FC236}">
                          <a16:creationId xmlns:a16="http://schemas.microsoft.com/office/drawing/2014/main" id="{23B87611-7608-CC43-A967-AEE4B8BB855B}"/>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3" name="Rectangle 53">
                      <a:extLst>
                        <a:ext uri="{FF2B5EF4-FFF2-40B4-BE49-F238E27FC236}">
                          <a16:creationId xmlns:a16="http://schemas.microsoft.com/office/drawing/2014/main" id="{AE5DFE7E-43E3-0F42-A0FE-E6AD63E14945}"/>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4" name="AutoShape 54">
                      <a:extLst>
                        <a:ext uri="{FF2B5EF4-FFF2-40B4-BE49-F238E27FC236}">
                          <a16:creationId xmlns:a16="http://schemas.microsoft.com/office/drawing/2014/main" id="{079E5BE1-85B6-3747-AA3F-D2688B378F4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4" name="Picture 55" descr="desktop_computer_stylized_small">
                    <a:extLst>
                      <a:ext uri="{FF2B5EF4-FFF2-40B4-BE49-F238E27FC236}">
                        <a16:creationId xmlns:a16="http://schemas.microsoft.com/office/drawing/2014/main" id="{07D61FCA-DAAF-AD44-9EC9-CA49616D35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Rectangle 56">
                    <a:extLst>
                      <a:ext uri="{FF2B5EF4-FFF2-40B4-BE49-F238E27FC236}">
                        <a16:creationId xmlns:a16="http://schemas.microsoft.com/office/drawing/2014/main" id="{1001F98C-ED6F-D948-99EF-322AC120DD0F}"/>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6" name="Freeform 57">
                    <a:extLst>
                      <a:ext uri="{FF2B5EF4-FFF2-40B4-BE49-F238E27FC236}">
                        <a16:creationId xmlns:a16="http://schemas.microsoft.com/office/drawing/2014/main" id="{92EA9D03-931E-C347-82FA-D160F604F4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27" name="Line 58">
                    <a:extLst>
                      <a:ext uri="{FF2B5EF4-FFF2-40B4-BE49-F238E27FC236}">
                        <a16:creationId xmlns:a16="http://schemas.microsoft.com/office/drawing/2014/main" id="{7AABC235-4ADE-CB40-BB43-1D33F57E8C64}"/>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28" name="Picture 59" descr="tv">
                    <a:extLst>
                      <a:ext uri="{FF2B5EF4-FFF2-40B4-BE49-F238E27FC236}">
                        <a16:creationId xmlns:a16="http://schemas.microsoft.com/office/drawing/2014/main" id="{9654A268-82FE-4245-B25A-3A124BC430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8" name="Group 95">
                <a:extLst>
                  <a:ext uri="{FF2B5EF4-FFF2-40B4-BE49-F238E27FC236}">
                    <a16:creationId xmlns:a16="http://schemas.microsoft.com/office/drawing/2014/main" id="{FD849A36-3DCA-4848-84EE-49CDE7D316BA}"/>
                  </a:ext>
                </a:extLst>
              </p:cNvPr>
              <p:cNvGrpSpPr>
                <a:grpSpLocks/>
              </p:cNvGrpSpPr>
              <p:nvPr/>
            </p:nvGrpSpPr>
            <p:grpSpPr bwMode="auto">
              <a:xfrm>
                <a:off x="7577276" y="1753872"/>
                <a:ext cx="850900" cy="527050"/>
                <a:chOff x="-490" y="1664"/>
                <a:chExt cx="1429" cy="842"/>
              </a:xfrm>
            </p:grpSpPr>
            <p:sp>
              <p:nvSpPr>
                <p:cNvPr id="303" name="AutoShape 96">
                  <a:extLst>
                    <a:ext uri="{FF2B5EF4-FFF2-40B4-BE49-F238E27FC236}">
                      <a16:creationId xmlns:a16="http://schemas.microsoft.com/office/drawing/2014/main" id="{2134D4E9-8248-CE44-9AAB-057757A4B919}"/>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04" name="Group 97">
                  <a:extLst>
                    <a:ext uri="{FF2B5EF4-FFF2-40B4-BE49-F238E27FC236}">
                      <a16:creationId xmlns:a16="http://schemas.microsoft.com/office/drawing/2014/main" id="{5467ECCE-4A4E-A64E-85D9-0663675678E9}"/>
                    </a:ext>
                  </a:extLst>
                </p:cNvPr>
                <p:cNvGrpSpPr>
                  <a:grpSpLocks/>
                </p:cNvGrpSpPr>
                <p:nvPr/>
              </p:nvGrpSpPr>
              <p:grpSpPr bwMode="auto">
                <a:xfrm>
                  <a:off x="-427" y="1737"/>
                  <a:ext cx="1217" cy="769"/>
                  <a:chOff x="-427" y="1737"/>
                  <a:chExt cx="1217" cy="769"/>
                </a:xfrm>
              </p:grpSpPr>
              <p:sp>
                <p:nvSpPr>
                  <p:cNvPr id="305" name="Rectangle 98">
                    <a:extLst>
                      <a:ext uri="{FF2B5EF4-FFF2-40B4-BE49-F238E27FC236}">
                        <a16:creationId xmlns:a16="http://schemas.microsoft.com/office/drawing/2014/main" id="{49829436-0D5F-004B-AEFC-A5B3EFF12605}"/>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6" name="Line 7">
                    <a:extLst>
                      <a:ext uri="{FF2B5EF4-FFF2-40B4-BE49-F238E27FC236}">
                        <a16:creationId xmlns:a16="http://schemas.microsoft.com/office/drawing/2014/main" id="{297A059F-49AA-5B45-A6BF-AE3B9EFA9523}"/>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07" name="Group 100">
                    <a:extLst>
                      <a:ext uri="{FF2B5EF4-FFF2-40B4-BE49-F238E27FC236}">
                        <a16:creationId xmlns:a16="http://schemas.microsoft.com/office/drawing/2014/main" id="{26F51CA6-CBA9-BB44-A274-61BE894B26CE}"/>
                      </a:ext>
                    </a:extLst>
                  </p:cNvPr>
                  <p:cNvGrpSpPr>
                    <a:grpSpLocks/>
                  </p:cNvGrpSpPr>
                  <p:nvPr/>
                </p:nvGrpSpPr>
                <p:grpSpPr bwMode="auto">
                  <a:xfrm>
                    <a:off x="68" y="2192"/>
                    <a:ext cx="387" cy="139"/>
                    <a:chOff x="322" y="890"/>
                    <a:chExt cx="872" cy="339"/>
                  </a:xfrm>
                </p:grpSpPr>
                <p:sp>
                  <p:nvSpPr>
                    <p:cNvPr id="313" name="Rectangle 101">
                      <a:extLst>
                        <a:ext uri="{FF2B5EF4-FFF2-40B4-BE49-F238E27FC236}">
                          <a16:creationId xmlns:a16="http://schemas.microsoft.com/office/drawing/2014/main" id="{7875F5E9-821A-0B41-84DA-59FA2188A4A3}"/>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4" name="Rectangle 102">
                      <a:extLst>
                        <a:ext uri="{FF2B5EF4-FFF2-40B4-BE49-F238E27FC236}">
                          <a16:creationId xmlns:a16="http://schemas.microsoft.com/office/drawing/2014/main" id="{E632E424-0BBD-1643-908C-709C6232D473}"/>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5" name="Rectangle 103">
                      <a:extLst>
                        <a:ext uri="{FF2B5EF4-FFF2-40B4-BE49-F238E27FC236}">
                          <a16:creationId xmlns:a16="http://schemas.microsoft.com/office/drawing/2014/main" id="{8B81DAEF-25EA-8348-99B9-5386288651E3}"/>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6" name="Rectangle 104">
                      <a:extLst>
                        <a:ext uri="{FF2B5EF4-FFF2-40B4-BE49-F238E27FC236}">
                          <a16:creationId xmlns:a16="http://schemas.microsoft.com/office/drawing/2014/main" id="{7BAB38B7-A3F3-CB49-B51F-DC1F9670CF2C}"/>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7" name="Rectangle 105">
                      <a:extLst>
                        <a:ext uri="{FF2B5EF4-FFF2-40B4-BE49-F238E27FC236}">
                          <a16:creationId xmlns:a16="http://schemas.microsoft.com/office/drawing/2014/main" id="{0CDBE914-F84E-7D4E-B3B2-D8F9DE98A867}"/>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8" name="AutoShape 106">
                      <a:extLst>
                        <a:ext uri="{FF2B5EF4-FFF2-40B4-BE49-F238E27FC236}">
                          <a16:creationId xmlns:a16="http://schemas.microsoft.com/office/drawing/2014/main" id="{021DD6DC-DF6F-6F4A-85BD-FADA0DD51B0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08" name="Picture 107" descr="desktop_computer_stylized_small">
                    <a:extLst>
                      <a:ext uri="{FF2B5EF4-FFF2-40B4-BE49-F238E27FC236}">
                        <a16:creationId xmlns:a16="http://schemas.microsoft.com/office/drawing/2014/main" id="{A9B48AEA-369A-ED41-8FEC-F20EFBC33B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9" name="Rectangle 108">
                    <a:extLst>
                      <a:ext uri="{FF2B5EF4-FFF2-40B4-BE49-F238E27FC236}">
                        <a16:creationId xmlns:a16="http://schemas.microsoft.com/office/drawing/2014/main" id="{E99A4E83-8C3B-804F-B09B-776F804CA9B6}"/>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0" name="Freeform 109">
                    <a:extLst>
                      <a:ext uri="{FF2B5EF4-FFF2-40B4-BE49-F238E27FC236}">
                        <a16:creationId xmlns:a16="http://schemas.microsoft.com/office/drawing/2014/main" id="{BC91D9E2-0A1B-3B42-9C7F-ECD4B0D1B219}"/>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11" name="Line 110">
                    <a:extLst>
                      <a:ext uri="{FF2B5EF4-FFF2-40B4-BE49-F238E27FC236}">
                        <a16:creationId xmlns:a16="http://schemas.microsoft.com/office/drawing/2014/main" id="{7033F15B-5083-064E-8DA3-D925A29A4387}"/>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12" name="Picture 111" descr="tv">
                    <a:extLst>
                      <a:ext uri="{FF2B5EF4-FFF2-40B4-BE49-F238E27FC236}">
                        <a16:creationId xmlns:a16="http://schemas.microsoft.com/office/drawing/2014/main" id="{E6ACCA90-C189-5C46-B6A3-BB68EF5AC5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99" name="Text Box 112">
                <a:extLst>
                  <a:ext uri="{FF2B5EF4-FFF2-40B4-BE49-F238E27FC236}">
                    <a16:creationId xmlns:a16="http://schemas.microsoft.com/office/drawing/2014/main" id="{BF0F7862-2B93-8D4E-8DE9-1D1D28C36B97}"/>
                  </a:ext>
                </a:extLst>
              </p:cNvPr>
              <p:cNvSpPr txBox="1">
                <a:spLocks noChangeArrowheads="1"/>
              </p:cNvSpPr>
              <p:nvPr/>
            </p:nvSpPr>
            <p:spPr bwMode="auto">
              <a:xfrm>
                <a:off x="7279808" y="1823710"/>
                <a:ext cx="397868"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sp>
            <p:nvSpPr>
              <p:cNvPr id="300" name="Line 113">
                <a:extLst>
                  <a:ext uri="{FF2B5EF4-FFF2-40B4-BE49-F238E27FC236}">
                    <a16:creationId xmlns:a16="http://schemas.microsoft.com/office/drawing/2014/main" id="{E1CD1932-974E-6946-B4E6-8C6990D34C14}"/>
                  </a:ext>
                </a:extLst>
              </p:cNvPr>
              <p:cNvSpPr>
                <a:spLocks noChangeShapeType="1"/>
              </p:cNvSpPr>
              <p:nvPr/>
            </p:nvSpPr>
            <p:spPr bwMode="auto">
              <a:xfrm flipH="1">
                <a:off x="6169544"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1" name="Line 114">
                <a:extLst>
                  <a:ext uri="{FF2B5EF4-FFF2-40B4-BE49-F238E27FC236}">
                    <a16:creationId xmlns:a16="http://schemas.microsoft.com/office/drawing/2014/main" id="{26697457-3ACA-B84C-A50C-83DEF80C9CD4}"/>
                  </a:ext>
                </a:extLst>
              </p:cNvPr>
              <p:cNvSpPr>
                <a:spLocks noChangeShapeType="1"/>
              </p:cNvSpPr>
              <p:nvPr/>
            </p:nvSpPr>
            <p:spPr bwMode="auto">
              <a:xfrm flipH="1">
                <a:off x="7074423"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2" name="Line 115">
                <a:extLst>
                  <a:ext uri="{FF2B5EF4-FFF2-40B4-BE49-F238E27FC236}">
                    <a16:creationId xmlns:a16="http://schemas.microsoft.com/office/drawing/2014/main" id="{0D8D793E-91EB-F741-BB52-5FDEB56CFCA4}"/>
                  </a:ext>
                </a:extLst>
              </p:cNvPr>
              <p:cNvSpPr>
                <a:spLocks noChangeShapeType="1"/>
              </p:cNvSpPr>
              <p:nvPr/>
            </p:nvSpPr>
            <p:spPr bwMode="auto">
              <a:xfrm flipH="1">
                <a:off x="8211077"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grpSp>
          <p:nvGrpSpPr>
            <p:cNvPr id="257" name="Group 5">
              <a:extLst>
                <a:ext uri="{FF2B5EF4-FFF2-40B4-BE49-F238E27FC236}">
                  <a16:creationId xmlns:a16="http://schemas.microsoft.com/office/drawing/2014/main" id="{DE861C37-8A06-864D-B9A4-27252E961CBF}"/>
                </a:ext>
              </a:extLst>
            </p:cNvPr>
            <p:cNvGrpSpPr>
              <a:grpSpLocks/>
            </p:cNvGrpSpPr>
            <p:nvPr/>
          </p:nvGrpSpPr>
          <p:grpSpPr bwMode="auto">
            <a:xfrm flipH="1">
              <a:off x="7298039" y="2490881"/>
              <a:ext cx="850900" cy="627063"/>
              <a:chOff x="6488251" y="2501584"/>
              <a:chExt cx="850900" cy="627063"/>
            </a:xfrm>
          </p:grpSpPr>
          <p:grpSp>
            <p:nvGrpSpPr>
              <p:cNvPr id="278" name="Group 77">
                <a:extLst>
                  <a:ext uri="{FF2B5EF4-FFF2-40B4-BE49-F238E27FC236}">
                    <a16:creationId xmlns:a16="http://schemas.microsoft.com/office/drawing/2014/main" id="{EFE4B320-2D18-0548-9546-499C02132F5C}"/>
                  </a:ext>
                </a:extLst>
              </p:cNvPr>
              <p:cNvGrpSpPr>
                <a:grpSpLocks/>
              </p:cNvGrpSpPr>
              <p:nvPr/>
            </p:nvGrpSpPr>
            <p:grpSpPr bwMode="auto">
              <a:xfrm>
                <a:off x="6488251" y="2601597"/>
                <a:ext cx="850900" cy="527050"/>
                <a:chOff x="-490" y="1664"/>
                <a:chExt cx="1429" cy="842"/>
              </a:xfrm>
            </p:grpSpPr>
            <p:sp>
              <p:nvSpPr>
                <p:cNvPr id="280" name="AutoShape 78">
                  <a:extLst>
                    <a:ext uri="{FF2B5EF4-FFF2-40B4-BE49-F238E27FC236}">
                      <a16:creationId xmlns:a16="http://schemas.microsoft.com/office/drawing/2014/main" id="{79A4A823-9D81-AD47-B418-203FDA51A527}"/>
                    </a:ext>
                  </a:extLst>
                </p:cNvPr>
                <p:cNvSpPr>
                  <a:spLocks noChangeArrowheads="1"/>
                </p:cNvSpPr>
                <p:nvPr/>
              </p:nvSpPr>
              <p:spPr bwMode="auto">
                <a:xfrm>
                  <a:off x="-489" y="1663"/>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81" name="Group 79">
                  <a:extLst>
                    <a:ext uri="{FF2B5EF4-FFF2-40B4-BE49-F238E27FC236}">
                      <a16:creationId xmlns:a16="http://schemas.microsoft.com/office/drawing/2014/main" id="{F844C0D3-5A34-714F-B8AD-CCC8CD4A8EDD}"/>
                    </a:ext>
                  </a:extLst>
                </p:cNvPr>
                <p:cNvGrpSpPr>
                  <a:grpSpLocks/>
                </p:cNvGrpSpPr>
                <p:nvPr/>
              </p:nvGrpSpPr>
              <p:grpSpPr bwMode="auto">
                <a:xfrm>
                  <a:off x="-427" y="1737"/>
                  <a:ext cx="1217" cy="769"/>
                  <a:chOff x="-427" y="1737"/>
                  <a:chExt cx="1217" cy="769"/>
                </a:xfrm>
              </p:grpSpPr>
              <p:sp>
                <p:nvSpPr>
                  <p:cNvPr id="282" name="Rectangle 80">
                    <a:extLst>
                      <a:ext uri="{FF2B5EF4-FFF2-40B4-BE49-F238E27FC236}">
                        <a16:creationId xmlns:a16="http://schemas.microsoft.com/office/drawing/2014/main" id="{50412332-25A0-0E4D-A3EC-1F1111020336}"/>
                      </a:ext>
                    </a:extLst>
                  </p:cNvPr>
                  <p:cNvSpPr>
                    <a:spLocks noChangeArrowheads="1"/>
                  </p:cNvSpPr>
                  <p:nvPr/>
                </p:nvSpPr>
                <p:spPr bwMode="auto">
                  <a:xfrm>
                    <a:off x="-329" y="1922"/>
                    <a:ext cx="1120"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3" name="Line 7">
                    <a:extLst>
                      <a:ext uri="{FF2B5EF4-FFF2-40B4-BE49-F238E27FC236}">
                        <a16:creationId xmlns:a16="http://schemas.microsoft.com/office/drawing/2014/main" id="{913FB20A-42A8-3B47-942A-C08EC3175DC1}"/>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84" name="Group 82">
                    <a:extLst>
                      <a:ext uri="{FF2B5EF4-FFF2-40B4-BE49-F238E27FC236}">
                        <a16:creationId xmlns:a16="http://schemas.microsoft.com/office/drawing/2014/main" id="{6AE7A535-20D2-7845-906B-57B285A80693}"/>
                      </a:ext>
                    </a:extLst>
                  </p:cNvPr>
                  <p:cNvGrpSpPr>
                    <a:grpSpLocks/>
                  </p:cNvGrpSpPr>
                  <p:nvPr/>
                </p:nvGrpSpPr>
                <p:grpSpPr bwMode="auto">
                  <a:xfrm>
                    <a:off x="68" y="2192"/>
                    <a:ext cx="387" cy="139"/>
                    <a:chOff x="322" y="890"/>
                    <a:chExt cx="872" cy="339"/>
                  </a:xfrm>
                </p:grpSpPr>
                <p:sp>
                  <p:nvSpPr>
                    <p:cNvPr id="290" name="Rectangle 83">
                      <a:extLst>
                        <a:ext uri="{FF2B5EF4-FFF2-40B4-BE49-F238E27FC236}">
                          <a16:creationId xmlns:a16="http://schemas.microsoft.com/office/drawing/2014/main" id="{4DAB170B-872C-AC48-8EB1-7AEA4707CA8C}"/>
                        </a:ext>
                      </a:extLst>
                    </p:cNvPr>
                    <p:cNvSpPr>
                      <a:spLocks noChangeArrowheads="1"/>
                    </p:cNvSpPr>
                    <p:nvPr/>
                  </p:nvSpPr>
                  <p:spPr bwMode="auto">
                    <a:xfrm>
                      <a:off x="322" y="998"/>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1" name="Rectangle 84">
                      <a:extLst>
                        <a:ext uri="{FF2B5EF4-FFF2-40B4-BE49-F238E27FC236}">
                          <a16:creationId xmlns:a16="http://schemas.microsoft.com/office/drawing/2014/main" id="{0AFA26B4-968C-5C4A-A558-6F55DED8743D}"/>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2" name="Rectangle 85">
                      <a:extLst>
                        <a:ext uri="{FF2B5EF4-FFF2-40B4-BE49-F238E27FC236}">
                          <a16:creationId xmlns:a16="http://schemas.microsoft.com/office/drawing/2014/main" id="{06BD0766-DE7D-7C4B-BE12-E496331D4198}"/>
                        </a:ext>
                      </a:extLst>
                    </p:cNvPr>
                    <p:cNvSpPr>
                      <a:spLocks noChangeArrowheads="1"/>
                    </p:cNvSpPr>
                    <p:nvPr/>
                  </p:nvSpPr>
                  <p:spPr bwMode="auto">
                    <a:xfrm>
                      <a:off x="466" y="1072"/>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3" name="Rectangle 86">
                      <a:extLst>
                        <a:ext uri="{FF2B5EF4-FFF2-40B4-BE49-F238E27FC236}">
                          <a16:creationId xmlns:a16="http://schemas.microsoft.com/office/drawing/2014/main" id="{C84C5A24-A69E-3949-A04F-18EBA27F94A1}"/>
                        </a:ext>
                      </a:extLst>
                    </p:cNvPr>
                    <p:cNvSpPr>
                      <a:spLocks noChangeArrowheads="1"/>
                    </p:cNvSpPr>
                    <p:nvPr/>
                  </p:nvSpPr>
                  <p:spPr bwMode="auto">
                    <a:xfrm>
                      <a:off x="539" y="1066"/>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4" name="Rectangle 87">
                      <a:extLst>
                        <a:ext uri="{FF2B5EF4-FFF2-40B4-BE49-F238E27FC236}">
                          <a16:creationId xmlns:a16="http://schemas.microsoft.com/office/drawing/2014/main" id="{3A0EE1B9-BC91-B046-A9CD-F67E0D19A2EF}"/>
                        </a:ext>
                      </a:extLst>
                    </p:cNvPr>
                    <p:cNvSpPr>
                      <a:spLocks noChangeArrowheads="1"/>
                    </p:cNvSpPr>
                    <p:nvPr/>
                  </p:nvSpPr>
                  <p:spPr bwMode="auto">
                    <a:xfrm>
                      <a:off x="617" y="1066"/>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5" name="AutoShape 88">
                      <a:extLst>
                        <a:ext uri="{FF2B5EF4-FFF2-40B4-BE49-F238E27FC236}">
                          <a16:creationId xmlns:a16="http://schemas.microsoft.com/office/drawing/2014/main" id="{CBCA0129-7B22-AA4F-B528-C23E49901D2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5" name="Picture 89" descr="desktop_computer_stylized_small">
                    <a:extLst>
                      <a:ext uri="{FF2B5EF4-FFF2-40B4-BE49-F238E27FC236}">
                        <a16:creationId xmlns:a16="http://schemas.microsoft.com/office/drawing/2014/main" id="{686390BB-FAC3-1449-A6CA-F02AD8F5F3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 name="Rectangle 90">
                    <a:extLst>
                      <a:ext uri="{FF2B5EF4-FFF2-40B4-BE49-F238E27FC236}">
                        <a16:creationId xmlns:a16="http://schemas.microsoft.com/office/drawing/2014/main" id="{31E1F360-ADB7-F54C-956B-A65BE831BCBC}"/>
                      </a:ext>
                    </a:extLst>
                  </p:cNvPr>
                  <p:cNvSpPr>
                    <a:spLocks noChangeArrowheads="1"/>
                  </p:cNvSpPr>
                  <p:nvPr/>
                </p:nvSpPr>
                <p:spPr bwMode="auto">
                  <a:xfrm>
                    <a:off x="529" y="2231"/>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7" name="Freeform 91">
                    <a:extLst>
                      <a:ext uri="{FF2B5EF4-FFF2-40B4-BE49-F238E27FC236}">
                        <a16:creationId xmlns:a16="http://schemas.microsoft.com/office/drawing/2014/main" id="{7F66C5B5-3F81-1943-B90B-9823940A13D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8" name="Line 92">
                    <a:extLst>
                      <a:ext uri="{FF2B5EF4-FFF2-40B4-BE49-F238E27FC236}">
                        <a16:creationId xmlns:a16="http://schemas.microsoft.com/office/drawing/2014/main" id="{01F98E44-06DD-F74F-A19A-7DA908382597}"/>
                      </a:ext>
                    </a:extLst>
                  </p:cNvPr>
                  <p:cNvSpPr>
                    <a:spLocks noChangeShapeType="1"/>
                  </p:cNvSpPr>
                  <p:nvPr/>
                </p:nvSpPr>
                <p:spPr bwMode="auto">
                  <a:xfrm flipH="1">
                    <a:off x="471" y="2269"/>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89" name="Picture 93" descr="tv">
                    <a:extLst>
                      <a:ext uri="{FF2B5EF4-FFF2-40B4-BE49-F238E27FC236}">
                        <a16:creationId xmlns:a16="http://schemas.microsoft.com/office/drawing/2014/main" id="{AF40B057-9970-1C45-9273-0ECE7FF5F3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79" name="Freeform 116">
                <a:extLst>
                  <a:ext uri="{FF2B5EF4-FFF2-40B4-BE49-F238E27FC236}">
                    <a16:creationId xmlns:a16="http://schemas.microsoft.com/office/drawing/2014/main" id="{7F938C16-8A8F-A844-AD81-A0C78CFFD1B9}"/>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58" name="Group 186">
              <a:extLst>
                <a:ext uri="{FF2B5EF4-FFF2-40B4-BE49-F238E27FC236}">
                  <a16:creationId xmlns:a16="http://schemas.microsoft.com/office/drawing/2014/main" id="{70E8839F-CEE5-CB41-A06E-4CB0D3272F8F}"/>
                </a:ext>
              </a:extLst>
            </p:cNvPr>
            <p:cNvGrpSpPr>
              <a:grpSpLocks/>
            </p:cNvGrpSpPr>
            <p:nvPr/>
          </p:nvGrpSpPr>
          <p:grpSpPr bwMode="auto">
            <a:xfrm flipH="1">
              <a:off x="5984260" y="2507718"/>
              <a:ext cx="850900" cy="627063"/>
              <a:chOff x="6488251" y="2501584"/>
              <a:chExt cx="850900" cy="627063"/>
            </a:xfrm>
          </p:grpSpPr>
          <p:grpSp>
            <p:nvGrpSpPr>
              <p:cNvPr id="260" name="Group 77">
                <a:extLst>
                  <a:ext uri="{FF2B5EF4-FFF2-40B4-BE49-F238E27FC236}">
                    <a16:creationId xmlns:a16="http://schemas.microsoft.com/office/drawing/2014/main" id="{0E7D840E-2707-394C-AE0D-30B10E35237C}"/>
                  </a:ext>
                </a:extLst>
              </p:cNvPr>
              <p:cNvGrpSpPr>
                <a:grpSpLocks/>
              </p:cNvGrpSpPr>
              <p:nvPr/>
            </p:nvGrpSpPr>
            <p:grpSpPr bwMode="auto">
              <a:xfrm>
                <a:off x="6488251" y="2601597"/>
                <a:ext cx="850900" cy="527050"/>
                <a:chOff x="-490" y="1664"/>
                <a:chExt cx="1429" cy="842"/>
              </a:xfrm>
            </p:grpSpPr>
            <p:sp>
              <p:nvSpPr>
                <p:cNvPr id="262" name="AutoShape 78">
                  <a:extLst>
                    <a:ext uri="{FF2B5EF4-FFF2-40B4-BE49-F238E27FC236}">
                      <a16:creationId xmlns:a16="http://schemas.microsoft.com/office/drawing/2014/main" id="{0F41449C-C9CB-7D44-8773-CE1DF79D8E64}"/>
                    </a:ext>
                  </a:extLst>
                </p:cNvPr>
                <p:cNvSpPr>
                  <a:spLocks noChangeArrowheads="1"/>
                </p:cNvSpPr>
                <p:nvPr/>
              </p:nvSpPr>
              <p:spPr bwMode="auto">
                <a:xfrm>
                  <a:off x="-491"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63" name="Group 79">
                  <a:extLst>
                    <a:ext uri="{FF2B5EF4-FFF2-40B4-BE49-F238E27FC236}">
                      <a16:creationId xmlns:a16="http://schemas.microsoft.com/office/drawing/2014/main" id="{B90C2A7D-EE14-3F42-95E4-1209FE49CB03}"/>
                    </a:ext>
                  </a:extLst>
                </p:cNvPr>
                <p:cNvGrpSpPr>
                  <a:grpSpLocks/>
                </p:cNvGrpSpPr>
                <p:nvPr/>
              </p:nvGrpSpPr>
              <p:grpSpPr bwMode="auto">
                <a:xfrm>
                  <a:off x="-427" y="1737"/>
                  <a:ext cx="1217" cy="769"/>
                  <a:chOff x="-427" y="1737"/>
                  <a:chExt cx="1217" cy="769"/>
                </a:xfrm>
              </p:grpSpPr>
              <p:sp>
                <p:nvSpPr>
                  <p:cNvPr id="264" name="Rectangle 80">
                    <a:extLst>
                      <a:ext uri="{FF2B5EF4-FFF2-40B4-BE49-F238E27FC236}">
                        <a16:creationId xmlns:a16="http://schemas.microsoft.com/office/drawing/2014/main" id="{71248F58-EEC6-EF41-9C7D-EAC2C4E8419A}"/>
                      </a:ext>
                    </a:extLst>
                  </p:cNvPr>
                  <p:cNvSpPr>
                    <a:spLocks noChangeArrowheads="1"/>
                  </p:cNvSpPr>
                  <p:nvPr/>
                </p:nvSpPr>
                <p:spPr bwMode="auto">
                  <a:xfrm>
                    <a:off x="-339" y="1923"/>
                    <a:ext cx="1128"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5" name="Line 7">
                    <a:extLst>
                      <a:ext uri="{FF2B5EF4-FFF2-40B4-BE49-F238E27FC236}">
                        <a16:creationId xmlns:a16="http://schemas.microsoft.com/office/drawing/2014/main" id="{F7549C0E-3FEC-B045-BF52-5B60A5E6535E}"/>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6" name="Group 82">
                    <a:extLst>
                      <a:ext uri="{FF2B5EF4-FFF2-40B4-BE49-F238E27FC236}">
                        <a16:creationId xmlns:a16="http://schemas.microsoft.com/office/drawing/2014/main" id="{A40A0AC4-0483-6D4F-B084-53AD0B584CEE}"/>
                      </a:ext>
                    </a:extLst>
                  </p:cNvPr>
                  <p:cNvGrpSpPr>
                    <a:grpSpLocks/>
                  </p:cNvGrpSpPr>
                  <p:nvPr/>
                </p:nvGrpSpPr>
                <p:grpSpPr bwMode="auto">
                  <a:xfrm>
                    <a:off x="68" y="2192"/>
                    <a:ext cx="387" cy="139"/>
                    <a:chOff x="322" y="890"/>
                    <a:chExt cx="872" cy="339"/>
                  </a:xfrm>
                </p:grpSpPr>
                <p:sp>
                  <p:nvSpPr>
                    <p:cNvPr id="272" name="Rectangle 83">
                      <a:extLst>
                        <a:ext uri="{FF2B5EF4-FFF2-40B4-BE49-F238E27FC236}">
                          <a16:creationId xmlns:a16="http://schemas.microsoft.com/office/drawing/2014/main" id="{B30D25B7-E6DA-8E45-8513-2F74D665804A}"/>
                        </a:ext>
                      </a:extLst>
                    </p:cNvPr>
                    <p:cNvSpPr>
                      <a:spLocks noChangeArrowheads="1"/>
                    </p:cNvSpPr>
                    <p:nvPr/>
                  </p:nvSpPr>
                  <p:spPr bwMode="auto">
                    <a:xfrm>
                      <a:off x="319" y="1000"/>
                      <a:ext cx="853"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3" name="Rectangle 84">
                      <a:extLst>
                        <a:ext uri="{FF2B5EF4-FFF2-40B4-BE49-F238E27FC236}">
                          <a16:creationId xmlns:a16="http://schemas.microsoft.com/office/drawing/2014/main" id="{A35064C1-4527-644B-A09D-9F1DCAA50C81}"/>
                        </a:ext>
                      </a:extLst>
                    </p:cNvPr>
                    <p:cNvSpPr>
                      <a:spLocks noChangeArrowheads="1"/>
                    </p:cNvSpPr>
                    <p:nvPr/>
                  </p:nvSpPr>
                  <p:spPr bwMode="auto">
                    <a:xfrm>
                      <a:off x="373"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4" name="Rectangle 85">
                      <a:extLst>
                        <a:ext uri="{FF2B5EF4-FFF2-40B4-BE49-F238E27FC236}">
                          <a16:creationId xmlns:a16="http://schemas.microsoft.com/office/drawing/2014/main" id="{E79D8F2B-7AC8-B14A-BDA7-E0194B467BFF}"/>
                        </a:ext>
                      </a:extLst>
                    </p:cNvPr>
                    <p:cNvSpPr>
                      <a:spLocks noChangeArrowheads="1"/>
                    </p:cNvSpPr>
                    <p:nvPr/>
                  </p:nvSpPr>
                  <p:spPr bwMode="auto">
                    <a:xfrm>
                      <a:off x="445"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5" name="Rectangle 86">
                      <a:extLst>
                        <a:ext uri="{FF2B5EF4-FFF2-40B4-BE49-F238E27FC236}">
                          <a16:creationId xmlns:a16="http://schemas.microsoft.com/office/drawing/2014/main" id="{4887E6B0-0A86-0345-B6AA-E45EA7EACC75}"/>
                        </a:ext>
                      </a:extLst>
                    </p:cNvPr>
                    <p:cNvSpPr>
                      <a:spLocks noChangeArrowheads="1"/>
                    </p:cNvSpPr>
                    <p:nvPr/>
                  </p:nvSpPr>
                  <p:spPr bwMode="auto">
                    <a:xfrm>
                      <a:off x="517"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6" name="Rectangle 87">
                      <a:extLst>
                        <a:ext uri="{FF2B5EF4-FFF2-40B4-BE49-F238E27FC236}">
                          <a16:creationId xmlns:a16="http://schemas.microsoft.com/office/drawing/2014/main" id="{359841B3-BFFF-974A-AFE6-BF37DED86F6C}"/>
                        </a:ext>
                      </a:extLst>
                    </p:cNvPr>
                    <p:cNvSpPr>
                      <a:spLocks noChangeArrowheads="1"/>
                    </p:cNvSpPr>
                    <p:nvPr/>
                  </p:nvSpPr>
                  <p:spPr bwMode="auto">
                    <a:xfrm>
                      <a:off x="595"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7" name="AutoShape 88">
                      <a:extLst>
                        <a:ext uri="{FF2B5EF4-FFF2-40B4-BE49-F238E27FC236}">
                          <a16:creationId xmlns:a16="http://schemas.microsoft.com/office/drawing/2014/main" id="{FE9B27CE-05B9-6845-9FDA-DBE30E5D65CD}"/>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67" name="Picture 89" descr="desktop_computer_stylized_small">
                    <a:extLst>
                      <a:ext uri="{FF2B5EF4-FFF2-40B4-BE49-F238E27FC236}">
                        <a16:creationId xmlns:a16="http://schemas.microsoft.com/office/drawing/2014/main" id="{0C3D06FA-8772-414E-A3E4-DB625290E3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8" name="Rectangle 90">
                    <a:extLst>
                      <a:ext uri="{FF2B5EF4-FFF2-40B4-BE49-F238E27FC236}">
                        <a16:creationId xmlns:a16="http://schemas.microsoft.com/office/drawing/2014/main" id="{40838EAD-5142-A941-8A31-4312DAC59326}"/>
                      </a:ext>
                    </a:extLst>
                  </p:cNvPr>
                  <p:cNvSpPr>
                    <a:spLocks noChangeArrowheads="1"/>
                  </p:cNvSpPr>
                  <p:nvPr/>
                </p:nvSpPr>
                <p:spPr bwMode="auto">
                  <a:xfrm>
                    <a:off x="528"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9" name="Freeform 91">
                    <a:extLst>
                      <a:ext uri="{FF2B5EF4-FFF2-40B4-BE49-F238E27FC236}">
                        <a16:creationId xmlns:a16="http://schemas.microsoft.com/office/drawing/2014/main" id="{E32D1201-A30F-3844-95F3-01C63B12445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Line 92">
                    <a:extLst>
                      <a:ext uri="{FF2B5EF4-FFF2-40B4-BE49-F238E27FC236}">
                        <a16:creationId xmlns:a16="http://schemas.microsoft.com/office/drawing/2014/main" id="{748C608C-9066-7D45-88DF-ABDD354976D4}"/>
                      </a:ext>
                    </a:extLst>
                  </p:cNvPr>
                  <p:cNvSpPr>
                    <a:spLocks noChangeShapeType="1"/>
                  </p:cNvSpPr>
                  <p:nvPr/>
                </p:nvSpPr>
                <p:spPr bwMode="auto">
                  <a:xfrm flipH="1">
                    <a:off x="469"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71" name="Picture 93" descr="tv">
                    <a:extLst>
                      <a:ext uri="{FF2B5EF4-FFF2-40B4-BE49-F238E27FC236}">
                        <a16:creationId xmlns:a16="http://schemas.microsoft.com/office/drawing/2014/main" id="{350E5CCD-C371-C149-976C-2EAB5CEA17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61" name="Freeform 116">
                <a:extLst>
                  <a:ext uri="{FF2B5EF4-FFF2-40B4-BE49-F238E27FC236}">
                    <a16:creationId xmlns:a16="http://schemas.microsoft.com/office/drawing/2014/main" id="{521CABCE-FFFC-2B40-A68E-4BD8076C1752}"/>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9" name="Text Box 112">
              <a:extLst>
                <a:ext uri="{FF2B5EF4-FFF2-40B4-BE49-F238E27FC236}">
                  <a16:creationId xmlns:a16="http://schemas.microsoft.com/office/drawing/2014/main" id="{E31F2E6C-7AAB-AD49-96E7-1928C7B76236}"/>
                </a:ext>
              </a:extLst>
            </p:cNvPr>
            <p:cNvSpPr txBox="1">
              <a:spLocks noChangeArrowheads="1"/>
            </p:cNvSpPr>
            <p:nvPr/>
          </p:nvSpPr>
          <p:spPr bwMode="auto">
            <a:xfrm>
              <a:off x="6787904" y="2596702"/>
              <a:ext cx="397867"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grpSp>
      <p:grpSp>
        <p:nvGrpSpPr>
          <p:cNvPr id="351" name="Group 350">
            <a:extLst>
              <a:ext uri="{FF2B5EF4-FFF2-40B4-BE49-F238E27FC236}">
                <a16:creationId xmlns:a16="http://schemas.microsoft.com/office/drawing/2014/main" id="{251BEFBE-BCA3-2F4B-BDD1-5ECFCAA475F5}"/>
              </a:ext>
            </a:extLst>
          </p:cNvPr>
          <p:cNvGrpSpPr>
            <a:grpSpLocks/>
          </p:cNvGrpSpPr>
          <p:nvPr/>
        </p:nvGrpSpPr>
        <p:grpSpPr bwMode="auto">
          <a:xfrm>
            <a:off x="4167188" y="1614147"/>
            <a:ext cx="6373812" cy="773112"/>
            <a:chOff x="1912787" y="1498311"/>
            <a:chExt cx="5338532" cy="773565"/>
          </a:xfrm>
        </p:grpSpPr>
        <p:sp>
          <p:nvSpPr>
            <p:cNvPr id="352" name="Text Box 6">
              <a:extLst>
                <a:ext uri="{FF2B5EF4-FFF2-40B4-BE49-F238E27FC236}">
                  <a16:creationId xmlns:a16="http://schemas.microsoft.com/office/drawing/2014/main" id="{E1DCA51E-F340-6745-86C7-DA42ADFFA67B}"/>
                </a:ext>
              </a:extLst>
            </p:cNvPr>
            <p:cNvSpPr txBox="1">
              <a:spLocks noChangeArrowheads="1"/>
            </p:cNvSpPr>
            <p:nvPr/>
          </p:nvSpPr>
          <p:spPr bwMode="auto">
            <a:xfrm>
              <a:off x="1912787" y="1498311"/>
              <a:ext cx="5338532" cy="517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Internet frames, TV channels, control transmitted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at different frequencies</a:t>
              </a:r>
            </a:p>
          </p:txBody>
        </p:sp>
        <p:sp>
          <p:nvSpPr>
            <p:cNvPr id="353" name="Right Arrow 9">
              <a:extLst>
                <a:ext uri="{FF2B5EF4-FFF2-40B4-BE49-F238E27FC236}">
                  <a16:creationId xmlns:a16="http://schemas.microsoft.com/office/drawing/2014/main" id="{3AA45F91-3051-A342-9D9D-1888A8C84DA7}"/>
                </a:ext>
              </a:extLst>
            </p:cNvPr>
            <p:cNvSpPr>
              <a:spLocks noChangeArrowheads="1"/>
            </p:cNvSpPr>
            <p:nvPr/>
          </p:nvSpPr>
          <p:spPr bwMode="auto">
            <a:xfrm>
              <a:off x="3457110" y="1929117"/>
              <a:ext cx="2387053" cy="342759"/>
            </a:xfrm>
            <a:prstGeom prst="rightArrow">
              <a:avLst>
                <a:gd name="adj1" fmla="val 50000"/>
                <a:gd name="adj2" fmla="val 50007"/>
              </a:avLst>
            </a:prstGeom>
            <a:gradFill rotWithShape="1">
              <a:gsLst>
                <a:gs pos="0">
                  <a:srgbClr val="FFFFFF"/>
                </a:gs>
                <a:gs pos="100000">
                  <a:srgbClr val="0000FF"/>
                </a:gs>
              </a:gsLst>
              <a:lin ang="0"/>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pic>
        <p:nvPicPr>
          <p:cNvPr id="354" name="Picture 6">
            <a:extLst>
              <a:ext uri="{FF2B5EF4-FFF2-40B4-BE49-F238E27FC236}">
                <a16:creationId xmlns:a16="http://schemas.microsoft.com/office/drawing/2014/main" id="{58D6AD41-4378-564C-A41B-258894B597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8013" y="2949233"/>
            <a:ext cx="260350"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56" name="Rectangle 3">
            <a:extLst>
              <a:ext uri="{FF2B5EF4-FFF2-40B4-BE49-F238E27FC236}">
                <a16:creationId xmlns:a16="http://schemas.microsoft.com/office/drawing/2014/main" id="{F438DCA3-4E4A-9748-9529-7D06BA50B9F8}"/>
              </a:ext>
            </a:extLst>
          </p:cNvPr>
          <p:cNvSpPr>
            <a:spLocks noChangeArrowheads="1"/>
          </p:cNvSpPr>
          <p:nvPr/>
        </p:nvSpPr>
        <p:spPr bwMode="auto">
          <a:xfrm>
            <a:off x="1447800" y="4457700"/>
            <a:ext cx="10377487" cy="2090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downstream (broadcast) FDM channels: up to 1.6 Gbps/channel </a:t>
            </a:r>
          </a:p>
          <a:p>
            <a:pPr marL="800100" marR="0" lvl="1" indent="-342900"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single CMTS transmits into channels</a:t>
            </a:r>
          </a:p>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upstream channels (up to 1 Gbps/channel)</a:t>
            </a:r>
          </a:p>
          <a:p>
            <a:pPr marL="681038" marR="0" lvl="1" indent="-223838"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all users contend (random access) for certain upstream channel time slots; others assigned TDM</a:t>
            </a:r>
            <a:endParaRPr kumimoji="0" lang="en-US" sz="20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357" name="Group 356">
            <a:extLst>
              <a:ext uri="{FF2B5EF4-FFF2-40B4-BE49-F238E27FC236}">
                <a16:creationId xmlns:a16="http://schemas.microsoft.com/office/drawing/2014/main" id="{13D1BCCC-AB2A-9044-A1A0-1E8585251F0D}"/>
              </a:ext>
            </a:extLst>
          </p:cNvPr>
          <p:cNvGrpSpPr/>
          <p:nvPr/>
        </p:nvGrpSpPr>
        <p:grpSpPr>
          <a:xfrm>
            <a:off x="1996700" y="3278328"/>
            <a:ext cx="466491" cy="198344"/>
            <a:chOff x="7493876" y="2774731"/>
            <a:chExt cx="1481958" cy="894622"/>
          </a:xfrm>
        </p:grpSpPr>
        <p:sp>
          <p:nvSpPr>
            <p:cNvPr id="358" name="Freeform 357">
              <a:extLst>
                <a:ext uri="{FF2B5EF4-FFF2-40B4-BE49-F238E27FC236}">
                  <a16:creationId xmlns:a16="http://schemas.microsoft.com/office/drawing/2014/main" id="{B990E23F-CCEF-174C-B3B9-03E0375F45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9" name="Oval 358">
              <a:extLst>
                <a:ext uri="{FF2B5EF4-FFF2-40B4-BE49-F238E27FC236}">
                  <a16:creationId xmlns:a16="http://schemas.microsoft.com/office/drawing/2014/main" id="{A25379E7-9589-B84A-A32D-7F80B0F6BE5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0" name="Group 359">
              <a:extLst>
                <a:ext uri="{FF2B5EF4-FFF2-40B4-BE49-F238E27FC236}">
                  <a16:creationId xmlns:a16="http://schemas.microsoft.com/office/drawing/2014/main" id="{7F49EFC4-DD6F-8E44-9F6A-19D4E0301BD0}"/>
                </a:ext>
              </a:extLst>
            </p:cNvPr>
            <p:cNvGrpSpPr/>
            <p:nvPr/>
          </p:nvGrpSpPr>
          <p:grpSpPr>
            <a:xfrm>
              <a:off x="7713663" y="2848339"/>
              <a:ext cx="1042107" cy="425543"/>
              <a:chOff x="7786941" y="2884917"/>
              <a:chExt cx="897649" cy="353919"/>
            </a:xfrm>
          </p:grpSpPr>
          <p:sp>
            <p:nvSpPr>
              <p:cNvPr id="361" name="Freeform 360">
                <a:extLst>
                  <a:ext uri="{FF2B5EF4-FFF2-40B4-BE49-F238E27FC236}">
                    <a16:creationId xmlns:a16="http://schemas.microsoft.com/office/drawing/2014/main" id="{59B9FBE3-E3DF-1B48-9335-42430A05E7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42A7CCB5-2A19-904F-9394-EE441A2B2A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9CBE96BA-3B82-4F47-BE86-99F9C9C329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4" name="Freeform 363">
                <a:extLst>
                  <a:ext uri="{FF2B5EF4-FFF2-40B4-BE49-F238E27FC236}">
                    <a16:creationId xmlns:a16="http://schemas.microsoft.com/office/drawing/2014/main" id="{BB1D25A1-FD56-AB49-AA70-D58C92ABF5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5" name="Group 364">
            <a:extLst>
              <a:ext uri="{FF2B5EF4-FFF2-40B4-BE49-F238E27FC236}">
                <a16:creationId xmlns:a16="http://schemas.microsoft.com/office/drawing/2014/main" id="{899A8F9D-657A-004C-8F47-3039E6D80BF7}"/>
              </a:ext>
            </a:extLst>
          </p:cNvPr>
          <p:cNvGrpSpPr/>
          <p:nvPr/>
        </p:nvGrpSpPr>
        <p:grpSpPr>
          <a:xfrm>
            <a:off x="1995970" y="3548856"/>
            <a:ext cx="466491" cy="198344"/>
            <a:chOff x="7493876" y="2774731"/>
            <a:chExt cx="1481958" cy="894622"/>
          </a:xfrm>
        </p:grpSpPr>
        <p:sp>
          <p:nvSpPr>
            <p:cNvPr id="366" name="Freeform 365">
              <a:extLst>
                <a:ext uri="{FF2B5EF4-FFF2-40B4-BE49-F238E27FC236}">
                  <a16:creationId xmlns:a16="http://schemas.microsoft.com/office/drawing/2014/main" id="{39ED702E-77C1-7140-9D6D-A4B8FA6D4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7" name="Oval 366">
              <a:extLst>
                <a:ext uri="{FF2B5EF4-FFF2-40B4-BE49-F238E27FC236}">
                  <a16:creationId xmlns:a16="http://schemas.microsoft.com/office/drawing/2014/main" id="{DC306447-14D6-7D4B-BAB9-F738BFC477D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8" name="Group 367">
              <a:extLst>
                <a:ext uri="{FF2B5EF4-FFF2-40B4-BE49-F238E27FC236}">
                  <a16:creationId xmlns:a16="http://schemas.microsoft.com/office/drawing/2014/main" id="{65F45794-D357-044A-941F-EE4DFF084576}"/>
                </a:ext>
              </a:extLst>
            </p:cNvPr>
            <p:cNvGrpSpPr/>
            <p:nvPr/>
          </p:nvGrpSpPr>
          <p:grpSpPr>
            <a:xfrm>
              <a:off x="7713663" y="2848339"/>
              <a:ext cx="1042107" cy="425543"/>
              <a:chOff x="7786941" y="2884917"/>
              <a:chExt cx="897649" cy="353919"/>
            </a:xfrm>
          </p:grpSpPr>
          <p:sp>
            <p:nvSpPr>
              <p:cNvPr id="369" name="Freeform 368">
                <a:extLst>
                  <a:ext uri="{FF2B5EF4-FFF2-40B4-BE49-F238E27FC236}">
                    <a16:creationId xmlns:a16="http://schemas.microsoft.com/office/drawing/2014/main" id="{030B1D3F-BF25-1B4B-BF02-FE7930423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1C62AACD-31F0-4A45-B8EC-703AEF39CC0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1" name="Freeform 370">
                <a:extLst>
                  <a:ext uri="{FF2B5EF4-FFF2-40B4-BE49-F238E27FC236}">
                    <a16:creationId xmlns:a16="http://schemas.microsoft.com/office/drawing/2014/main" id="{0B327D71-2E0E-9A4A-94F6-F4FC284DDB6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2" name="Freeform 371">
                <a:extLst>
                  <a:ext uri="{FF2B5EF4-FFF2-40B4-BE49-F238E27FC236}">
                    <a16:creationId xmlns:a16="http://schemas.microsoft.com/office/drawing/2014/main" id="{E2B1B66D-8CCD-7F48-A406-A2B34A246B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73" name="Group 372">
            <a:extLst>
              <a:ext uri="{FF2B5EF4-FFF2-40B4-BE49-F238E27FC236}">
                <a16:creationId xmlns:a16="http://schemas.microsoft.com/office/drawing/2014/main" id="{02A94172-ADC7-7944-BAE4-D9E3B90A75B9}"/>
              </a:ext>
            </a:extLst>
          </p:cNvPr>
          <p:cNvGrpSpPr/>
          <p:nvPr/>
        </p:nvGrpSpPr>
        <p:grpSpPr>
          <a:xfrm>
            <a:off x="2560361" y="3211972"/>
            <a:ext cx="466491" cy="198344"/>
            <a:chOff x="7493876" y="2774731"/>
            <a:chExt cx="1481958" cy="894622"/>
          </a:xfrm>
        </p:grpSpPr>
        <p:sp>
          <p:nvSpPr>
            <p:cNvPr id="374" name="Freeform 373">
              <a:extLst>
                <a:ext uri="{FF2B5EF4-FFF2-40B4-BE49-F238E27FC236}">
                  <a16:creationId xmlns:a16="http://schemas.microsoft.com/office/drawing/2014/main" id="{6B0E0549-99B8-9C40-9EB4-5C9E314D7D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5" name="Oval 374">
              <a:extLst>
                <a:ext uri="{FF2B5EF4-FFF2-40B4-BE49-F238E27FC236}">
                  <a16:creationId xmlns:a16="http://schemas.microsoft.com/office/drawing/2014/main" id="{1F6D98FF-3C56-B645-AD8F-99178F5ADA2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6" name="Group 375">
              <a:extLst>
                <a:ext uri="{FF2B5EF4-FFF2-40B4-BE49-F238E27FC236}">
                  <a16:creationId xmlns:a16="http://schemas.microsoft.com/office/drawing/2014/main" id="{08EA1B06-2996-D84C-9ED4-6B708D553D2D}"/>
                </a:ext>
              </a:extLst>
            </p:cNvPr>
            <p:cNvGrpSpPr/>
            <p:nvPr/>
          </p:nvGrpSpPr>
          <p:grpSpPr>
            <a:xfrm>
              <a:off x="7713663" y="2848339"/>
              <a:ext cx="1042107" cy="425543"/>
              <a:chOff x="7786941" y="2884917"/>
              <a:chExt cx="897649" cy="353919"/>
            </a:xfrm>
          </p:grpSpPr>
          <p:sp>
            <p:nvSpPr>
              <p:cNvPr id="377" name="Freeform 376">
                <a:extLst>
                  <a:ext uri="{FF2B5EF4-FFF2-40B4-BE49-F238E27FC236}">
                    <a16:creationId xmlns:a16="http://schemas.microsoft.com/office/drawing/2014/main" id="{25DF6408-1B4D-C14A-B2FA-AC971CD322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8" name="Freeform 377">
                <a:extLst>
                  <a:ext uri="{FF2B5EF4-FFF2-40B4-BE49-F238E27FC236}">
                    <a16:creationId xmlns:a16="http://schemas.microsoft.com/office/drawing/2014/main" id="{11852680-3331-2049-A431-A4396CA2213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9" name="Freeform 378">
                <a:extLst>
                  <a:ext uri="{FF2B5EF4-FFF2-40B4-BE49-F238E27FC236}">
                    <a16:creationId xmlns:a16="http://schemas.microsoft.com/office/drawing/2014/main" id="{9941D3D9-5312-9D4A-9979-73051D64F12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D7BF4746-0E1C-E249-9E8A-1DC2C58F9C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81" name="Group 380">
            <a:extLst>
              <a:ext uri="{FF2B5EF4-FFF2-40B4-BE49-F238E27FC236}">
                <a16:creationId xmlns:a16="http://schemas.microsoft.com/office/drawing/2014/main" id="{A2D70DD2-1DCF-4A4A-9D19-509460C1B3E4}"/>
              </a:ext>
            </a:extLst>
          </p:cNvPr>
          <p:cNvGrpSpPr/>
          <p:nvPr/>
        </p:nvGrpSpPr>
        <p:grpSpPr>
          <a:xfrm>
            <a:off x="2699636" y="3556877"/>
            <a:ext cx="466491" cy="198344"/>
            <a:chOff x="7493876" y="2774731"/>
            <a:chExt cx="1481958" cy="894622"/>
          </a:xfrm>
        </p:grpSpPr>
        <p:sp>
          <p:nvSpPr>
            <p:cNvPr id="382" name="Freeform 381">
              <a:extLst>
                <a:ext uri="{FF2B5EF4-FFF2-40B4-BE49-F238E27FC236}">
                  <a16:creationId xmlns:a16="http://schemas.microsoft.com/office/drawing/2014/main" id="{A6288576-CB20-1C40-BCEE-E51139E04A8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3" name="Oval 382">
              <a:extLst>
                <a:ext uri="{FF2B5EF4-FFF2-40B4-BE49-F238E27FC236}">
                  <a16:creationId xmlns:a16="http://schemas.microsoft.com/office/drawing/2014/main" id="{8BA949C7-400B-594F-94BB-4F9FB0DA9B0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4" name="Group 383">
              <a:extLst>
                <a:ext uri="{FF2B5EF4-FFF2-40B4-BE49-F238E27FC236}">
                  <a16:creationId xmlns:a16="http://schemas.microsoft.com/office/drawing/2014/main" id="{274D30E0-CD07-494A-9D0F-11AFD0C73943}"/>
                </a:ext>
              </a:extLst>
            </p:cNvPr>
            <p:cNvGrpSpPr/>
            <p:nvPr/>
          </p:nvGrpSpPr>
          <p:grpSpPr>
            <a:xfrm>
              <a:off x="7713663" y="2848339"/>
              <a:ext cx="1042107" cy="425543"/>
              <a:chOff x="7786941" y="2884917"/>
              <a:chExt cx="897649" cy="353919"/>
            </a:xfrm>
          </p:grpSpPr>
          <p:sp>
            <p:nvSpPr>
              <p:cNvPr id="385" name="Freeform 384">
                <a:extLst>
                  <a:ext uri="{FF2B5EF4-FFF2-40B4-BE49-F238E27FC236}">
                    <a16:creationId xmlns:a16="http://schemas.microsoft.com/office/drawing/2014/main" id="{D105884E-4C1F-2F4F-A5C0-30E9F44866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6" name="Freeform 385">
                <a:extLst>
                  <a:ext uri="{FF2B5EF4-FFF2-40B4-BE49-F238E27FC236}">
                    <a16:creationId xmlns:a16="http://schemas.microsoft.com/office/drawing/2014/main" id="{215BF697-5FE8-C44F-A4E8-8C8546B7DD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BFF91DEF-8B58-5544-B145-10802855DE3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4EEC82B6-B890-614F-AE52-66F327110BD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394" name="Straight Connector 393">
            <a:extLst>
              <a:ext uri="{FF2B5EF4-FFF2-40B4-BE49-F238E27FC236}">
                <a16:creationId xmlns:a16="http://schemas.microsoft.com/office/drawing/2014/main" id="{95C96F8E-4651-6447-9D97-25D2694F7190}"/>
              </a:ext>
            </a:extLst>
          </p:cNvPr>
          <p:cNvCxnSpPr>
            <a:cxnSpLocks/>
          </p:cNvCxnSpPr>
          <p:nvPr/>
        </p:nvCxnSpPr>
        <p:spPr>
          <a:xfrm>
            <a:off x="3025589" y="3307976"/>
            <a:ext cx="14029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4814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51"/>
                                        </p:tgtEl>
                                        <p:attrNameLst>
                                          <p:attrName>style.visibility</p:attrName>
                                        </p:attrNameLst>
                                      </p:cBhvr>
                                      <p:to>
                                        <p:strVal val="visible"/>
                                      </p:to>
                                    </p:set>
                                    <p:animEffect transition="in" filter="wipe(left)">
                                      <p:cBhvr>
                                        <p:cTn id="7" dur="900"/>
                                        <p:tgtEl>
                                          <p:spTgt spid="35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a:bodyPr>
          <a:lstStyle/>
          <a:p>
            <a:r>
              <a:rPr lang="en-US" dirty="0"/>
              <a:t>Cable access network:</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68" name="Rectangle 4">
            <a:extLst>
              <a:ext uri="{FF2B5EF4-FFF2-40B4-BE49-F238E27FC236}">
                <a16:creationId xmlns:a16="http://schemas.microsoft.com/office/drawing/2014/main" id="{30F492A7-7038-0245-AFE3-4313112DD26F}"/>
              </a:ext>
            </a:extLst>
          </p:cNvPr>
          <p:cNvSpPr>
            <a:spLocks noChangeArrowheads="1"/>
          </p:cNvSpPr>
          <p:nvPr/>
        </p:nvSpPr>
        <p:spPr bwMode="auto">
          <a:xfrm>
            <a:off x="1417982" y="4159320"/>
            <a:ext cx="9941408" cy="228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DOCSIS: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data over cable service interface specification</a:t>
            </a:r>
            <a:endParaRPr kumimoji="0" lang="en-US" sz="2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FDM over upstream, downstream frequency channels</a:t>
            </a: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TDM upstream: some slots assigned, some have contention</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downstream MAP frame: assigns upstream slots</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request for upstream slots (and data) transmitted random access (binary backoff) in selected slots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p>
        </p:txBody>
      </p:sp>
      <p:sp>
        <p:nvSpPr>
          <p:cNvPr id="472" name="TextBox 28">
            <a:extLst>
              <a:ext uri="{FF2B5EF4-FFF2-40B4-BE49-F238E27FC236}">
                <a16:creationId xmlns:a16="http://schemas.microsoft.com/office/drawing/2014/main" id="{530C6BAF-798A-3145-979F-66B05916307B}"/>
              </a:ext>
            </a:extLst>
          </p:cNvPr>
          <p:cNvSpPr txBox="1">
            <a:spLocks noChangeArrowheads="1"/>
          </p:cNvSpPr>
          <p:nvPr/>
        </p:nvSpPr>
        <p:spPr bwMode="auto">
          <a:xfrm>
            <a:off x="7893939" y="2865737"/>
            <a:ext cx="243848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Residences with cable modems</a:t>
            </a:r>
          </a:p>
        </p:txBody>
      </p:sp>
      <p:sp>
        <p:nvSpPr>
          <p:cNvPr id="473" name="Down Arrow 472">
            <a:extLst>
              <a:ext uri="{FF2B5EF4-FFF2-40B4-BE49-F238E27FC236}">
                <a16:creationId xmlns:a16="http://schemas.microsoft.com/office/drawing/2014/main" id="{41F5308B-1E51-B24E-903A-33C0E62ECFE8}"/>
              </a:ext>
            </a:extLst>
          </p:cNvPr>
          <p:cNvSpPr/>
          <p:nvPr/>
        </p:nvSpPr>
        <p:spPr bwMode="auto">
          <a:xfrm rot="16200000">
            <a:off x="6023803" y="60121"/>
            <a:ext cx="390525"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4" name="Down Arrow 473">
            <a:extLst>
              <a:ext uri="{FF2B5EF4-FFF2-40B4-BE49-F238E27FC236}">
                <a16:creationId xmlns:a16="http://schemas.microsoft.com/office/drawing/2014/main" id="{12B11F36-BD83-C341-8DCF-55214CB52D9C}"/>
              </a:ext>
            </a:extLst>
          </p:cNvPr>
          <p:cNvSpPr/>
          <p:nvPr/>
        </p:nvSpPr>
        <p:spPr bwMode="auto">
          <a:xfrm rot="5400000">
            <a:off x="5965066" y="485571"/>
            <a:ext cx="374650"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5" name="TextBox 31">
            <a:extLst>
              <a:ext uri="{FF2B5EF4-FFF2-40B4-BE49-F238E27FC236}">
                <a16:creationId xmlns:a16="http://schemas.microsoft.com/office/drawing/2014/main" id="{8585C1C8-4054-7746-B998-AF80A36AAF57}"/>
              </a:ext>
            </a:extLst>
          </p:cNvPr>
          <p:cNvSpPr txBox="1">
            <a:spLocks noChangeArrowheads="1"/>
          </p:cNvSpPr>
          <p:nvPr/>
        </p:nvSpPr>
        <p:spPr bwMode="auto">
          <a:xfrm>
            <a:off x="5271549" y="1730144"/>
            <a:ext cx="157767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channel i</a:t>
            </a:r>
          </a:p>
        </p:txBody>
      </p:sp>
      <p:sp>
        <p:nvSpPr>
          <p:cNvPr id="476" name="TextBox 32">
            <a:extLst>
              <a:ext uri="{FF2B5EF4-FFF2-40B4-BE49-F238E27FC236}">
                <a16:creationId xmlns:a16="http://schemas.microsoft.com/office/drawing/2014/main" id="{92F0FB51-4401-F34E-82BD-63AA7B84F6E4}"/>
              </a:ext>
            </a:extLst>
          </p:cNvPr>
          <p:cNvSpPr txBox="1">
            <a:spLocks noChangeArrowheads="1"/>
          </p:cNvSpPr>
          <p:nvPr/>
        </p:nvSpPr>
        <p:spPr bwMode="auto">
          <a:xfrm>
            <a:off x="5414415" y="2152334"/>
            <a:ext cx="139493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channel j</a:t>
            </a:r>
          </a:p>
        </p:txBody>
      </p:sp>
      <p:grpSp>
        <p:nvGrpSpPr>
          <p:cNvPr id="3" name="Group 2">
            <a:extLst>
              <a:ext uri="{FF2B5EF4-FFF2-40B4-BE49-F238E27FC236}">
                <a16:creationId xmlns:a16="http://schemas.microsoft.com/office/drawing/2014/main" id="{35862240-C3FB-4544-80A1-F56D8290CD49}"/>
              </a:ext>
            </a:extLst>
          </p:cNvPr>
          <p:cNvGrpSpPr/>
          <p:nvPr/>
        </p:nvGrpSpPr>
        <p:grpSpPr>
          <a:xfrm>
            <a:off x="5916168" y="1303951"/>
            <a:ext cx="1907860" cy="400110"/>
            <a:chOff x="5916168" y="1476227"/>
            <a:chExt cx="1907860" cy="400110"/>
          </a:xfrm>
        </p:grpSpPr>
        <p:sp>
          <p:nvSpPr>
            <p:cNvPr id="470" name="Rectangle 469">
              <a:extLst>
                <a:ext uri="{FF2B5EF4-FFF2-40B4-BE49-F238E27FC236}">
                  <a16:creationId xmlns:a16="http://schemas.microsoft.com/office/drawing/2014/main" id="{A9CE8DDF-CB5B-7943-8577-39A7BF85AD91}"/>
                </a:ext>
              </a:extLst>
            </p:cNvPr>
            <p:cNvSpPr/>
            <p:nvPr/>
          </p:nvSpPr>
          <p:spPr bwMode="auto">
            <a:xfrm>
              <a:off x="5916168" y="1495043"/>
              <a:ext cx="1047435" cy="369303"/>
            </a:xfrm>
            <a:prstGeom prst="rect">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1" name="TextBox 6">
              <a:extLst>
                <a:ext uri="{FF2B5EF4-FFF2-40B4-BE49-F238E27FC236}">
                  <a16:creationId xmlns:a16="http://schemas.microsoft.com/office/drawing/2014/main" id="{4ABD2E79-8A72-D34A-9B26-D12F96E6939F}"/>
                </a:ext>
              </a:extLst>
            </p:cNvPr>
            <p:cNvSpPr txBox="1">
              <a:spLocks noChangeArrowheads="1"/>
            </p:cNvSpPr>
            <p:nvPr/>
          </p:nvSpPr>
          <p:spPr bwMode="auto">
            <a:xfrm>
              <a:off x="5920797" y="1476227"/>
              <a:ext cx="97013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MAP frame for</a:t>
              </a:r>
            </a:p>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Interval [t1, t2]</a:t>
              </a:r>
            </a:p>
          </p:txBody>
        </p:sp>
        <p:pic>
          <p:nvPicPr>
            <p:cNvPr id="477" name="Picture 4">
              <a:extLst>
                <a:ext uri="{FF2B5EF4-FFF2-40B4-BE49-F238E27FC236}">
                  <a16:creationId xmlns:a16="http://schemas.microsoft.com/office/drawing/2014/main" id="{F8A47328-A2C4-2844-B768-D48108CB1A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06466" y="1556372"/>
              <a:ext cx="817562" cy="242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7E439FDA-8285-3846-BE5F-A2F785CA4A5C}"/>
              </a:ext>
            </a:extLst>
          </p:cNvPr>
          <p:cNvGrpSpPr/>
          <p:nvPr/>
        </p:nvGrpSpPr>
        <p:grpSpPr>
          <a:xfrm>
            <a:off x="4346093" y="2631871"/>
            <a:ext cx="4792289" cy="1258980"/>
            <a:chOff x="4346093" y="2804147"/>
            <a:chExt cx="4792289" cy="1258980"/>
          </a:xfrm>
        </p:grpSpPr>
        <p:cxnSp>
          <p:nvCxnSpPr>
            <p:cNvPr id="478" name="Straight Connector 477">
              <a:extLst>
                <a:ext uri="{FF2B5EF4-FFF2-40B4-BE49-F238E27FC236}">
                  <a16:creationId xmlns:a16="http://schemas.microsoft.com/office/drawing/2014/main" id="{FA1BE581-ED5E-614A-927B-07EC31567664}"/>
                </a:ext>
              </a:extLst>
            </p:cNvPr>
            <p:cNvCxnSpPr/>
            <p:nvPr/>
          </p:nvCxnSpPr>
          <p:spPr bwMode="auto">
            <a:xfrm>
              <a:off x="4826828" y="2997822"/>
              <a:ext cx="2755900" cy="4762"/>
            </a:xfrm>
            <a:prstGeom prst="line">
              <a:avLst/>
            </a:prstGeom>
            <a:noFill/>
            <a:ln w="12700" cap="flat" cmpd="sng" algn="ctr">
              <a:solidFill>
                <a:srgbClr val="000000"/>
              </a:solidFill>
              <a:prstDash val="solid"/>
            </a:ln>
            <a:effectLst/>
          </p:spPr>
        </p:cxnSp>
        <p:cxnSp>
          <p:nvCxnSpPr>
            <p:cNvPr id="479" name="Straight Connector 478">
              <a:extLst>
                <a:ext uri="{FF2B5EF4-FFF2-40B4-BE49-F238E27FC236}">
                  <a16:creationId xmlns:a16="http://schemas.microsoft.com/office/drawing/2014/main" id="{F1A06E48-3C9B-7D45-810D-3E3E09162C43}"/>
                </a:ext>
              </a:extLst>
            </p:cNvPr>
            <p:cNvCxnSpPr/>
            <p:nvPr/>
          </p:nvCxnSpPr>
          <p:spPr bwMode="auto">
            <a:xfrm>
              <a:off x="4885566" y="2804147"/>
              <a:ext cx="0" cy="190500"/>
            </a:xfrm>
            <a:prstGeom prst="line">
              <a:avLst/>
            </a:prstGeom>
            <a:noFill/>
            <a:ln w="12700" cap="flat" cmpd="sng" algn="ctr">
              <a:solidFill>
                <a:srgbClr val="000000"/>
              </a:solidFill>
              <a:prstDash val="solid"/>
            </a:ln>
            <a:effectLst/>
          </p:spPr>
        </p:cxnSp>
        <p:cxnSp>
          <p:nvCxnSpPr>
            <p:cNvPr id="480" name="Straight Connector 479">
              <a:extLst>
                <a:ext uri="{FF2B5EF4-FFF2-40B4-BE49-F238E27FC236}">
                  <a16:creationId xmlns:a16="http://schemas.microsoft.com/office/drawing/2014/main" id="{7B226097-38DD-FB4D-A5E9-E4BBC25FEDBE}"/>
                </a:ext>
              </a:extLst>
            </p:cNvPr>
            <p:cNvCxnSpPr/>
            <p:nvPr/>
          </p:nvCxnSpPr>
          <p:spPr bwMode="auto">
            <a:xfrm flipH="1">
              <a:off x="4971291" y="2889872"/>
              <a:ext cx="3175" cy="107950"/>
            </a:xfrm>
            <a:prstGeom prst="line">
              <a:avLst/>
            </a:prstGeom>
            <a:noFill/>
            <a:ln w="12700" cap="flat" cmpd="sng" algn="ctr">
              <a:solidFill>
                <a:srgbClr val="000000"/>
              </a:solidFill>
              <a:prstDash val="solid"/>
            </a:ln>
            <a:effectLst/>
          </p:spPr>
        </p:cxnSp>
        <p:cxnSp>
          <p:nvCxnSpPr>
            <p:cNvPr id="481" name="Straight Connector 480">
              <a:extLst>
                <a:ext uri="{FF2B5EF4-FFF2-40B4-BE49-F238E27FC236}">
                  <a16:creationId xmlns:a16="http://schemas.microsoft.com/office/drawing/2014/main" id="{A9586AA7-595C-614C-8541-D06D10BFD410}"/>
                </a:ext>
              </a:extLst>
            </p:cNvPr>
            <p:cNvCxnSpPr/>
            <p:nvPr/>
          </p:nvCxnSpPr>
          <p:spPr bwMode="auto">
            <a:xfrm flipH="1">
              <a:off x="5052253" y="2889872"/>
              <a:ext cx="3175" cy="107950"/>
            </a:xfrm>
            <a:prstGeom prst="line">
              <a:avLst/>
            </a:prstGeom>
            <a:noFill/>
            <a:ln w="12700" cap="flat" cmpd="sng" algn="ctr">
              <a:solidFill>
                <a:srgbClr val="000000"/>
              </a:solidFill>
              <a:prstDash val="solid"/>
            </a:ln>
            <a:effectLst/>
          </p:spPr>
        </p:cxnSp>
        <p:cxnSp>
          <p:nvCxnSpPr>
            <p:cNvPr id="482" name="Straight Connector 481">
              <a:extLst>
                <a:ext uri="{FF2B5EF4-FFF2-40B4-BE49-F238E27FC236}">
                  <a16:creationId xmlns:a16="http://schemas.microsoft.com/office/drawing/2014/main" id="{570F8CA2-6BC6-F147-AB7C-6CED07FED5A4}"/>
                </a:ext>
              </a:extLst>
            </p:cNvPr>
            <p:cNvCxnSpPr/>
            <p:nvPr/>
          </p:nvCxnSpPr>
          <p:spPr bwMode="auto">
            <a:xfrm flipH="1">
              <a:off x="5133216" y="2893047"/>
              <a:ext cx="1587" cy="106362"/>
            </a:xfrm>
            <a:prstGeom prst="line">
              <a:avLst/>
            </a:prstGeom>
            <a:noFill/>
            <a:ln w="12700" cap="flat" cmpd="sng" algn="ctr">
              <a:solidFill>
                <a:srgbClr val="000000"/>
              </a:solidFill>
              <a:prstDash val="solid"/>
            </a:ln>
            <a:effectLst/>
          </p:spPr>
        </p:cxnSp>
        <p:cxnSp>
          <p:nvCxnSpPr>
            <p:cNvPr id="483" name="Straight Connector 482">
              <a:extLst>
                <a:ext uri="{FF2B5EF4-FFF2-40B4-BE49-F238E27FC236}">
                  <a16:creationId xmlns:a16="http://schemas.microsoft.com/office/drawing/2014/main" id="{1347303E-7C8F-244F-ABFB-928A722EF148}"/>
                </a:ext>
              </a:extLst>
            </p:cNvPr>
            <p:cNvCxnSpPr/>
            <p:nvPr/>
          </p:nvCxnSpPr>
          <p:spPr bwMode="auto">
            <a:xfrm flipH="1">
              <a:off x="5214178" y="2893047"/>
              <a:ext cx="1588" cy="106362"/>
            </a:xfrm>
            <a:prstGeom prst="line">
              <a:avLst/>
            </a:prstGeom>
            <a:noFill/>
            <a:ln w="12700" cap="flat" cmpd="sng" algn="ctr">
              <a:solidFill>
                <a:srgbClr val="000000"/>
              </a:solidFill>
              <a:prstDash val="solid"/>
            </a:ln>
            <a:effectLst/>
          </p:spPr>
        </p:cxnSp>
        <p:cxnSp>
          <p:nvCxnSpPr>
            <p:cNvPr id="484" name="Straight Connector 483">
              <a:extLst>
                <a:ext uri="{FF2B5EF4-FFF2-40B4-BE49-F238E27FC236}">
                  <a16:creationId xmlns:a16="http://schemas.microsoft.com/office/drawing/2014/main" id="{1FD40148-3E13-5646-9236-A3CC480373DC}"/>
                </a:ext>
              </a:extLst>
            </p:cNvPr>
            <p:cNvCxnSpPr/>
            <p:nvPr/>
          </p:nvCxnSpPr>
          <p:spPr bwMode="auto">
            <a:xfrm flipH="1">
              <a:off x="5295141" y="2893047"/>
              <a:ext cx="1587" cy="106362"/>
            </a:xfrm>
            <a:prstGeom prst="line">
              <a:avLst/>
            </a:prstGeom>
            <a:noFill/>
            <a:ln w="12700" cap="flat" cmpd="sng" algn="ctr">
              <a:solidFill>
                <a:srgbClr val="000000"/>
              </a:solidFill>
              <a:prstDash val="solid"/>
            </a:ln>
            <a:effectLst/>
          </p:spPr>
        </p:cxnSp>
        <p:cxnSp>
          <p:nvCxnSpPr>
            <p:cNvPr id="485" name="Straight Connector 484">
              <a:extLst>
                <a:ext uri="{FF2B5EF4-FFF2-40B4-BE49-F238E27FC236}">
                  <a16:creationId xmlns:a16="http://schemas.microsoft.com/office/drawing/2014/main" id="{51082217-8F48-B846-A7CD-2F1BE46B3E0C}"/>
                </a:ext>
              </a:extLst>
            </p:cNvPr>
            <p:cNvCxnSpPr/>
            <p:nvPr/>
          </p:nvCxnSpPr>
          <p:spPr bwMode="auto">
            <a:xfrm flipH="1">
              <a:off x="5374516" y="2893047"/>
              <a:ext cx="3175" cy="106362"/>
            </a:xfrm>
            <a:prstGeom prst="line">
              <a:avLst/>
            </a:prstGeom>
            <a:noFill/>
            <a:ln w="12700" cap="flat" cmpd="sng" algn="ctr">
              <a:solidFill>
                <a:srgbClr val="000000"/>
              </a:solidFill>
              <a:prstDash val="solid"/>
            </a:ln>
            <a:effectLst/>
          </p:spPr>
        </p:cxnSp>
        <p:cxnSp>
          <p:nvCxnSpPr>
            <p:cNvPr id="486" name="Straight Connector 485">
              <a:extLst>
                <a:ext uri="{FF2B5EF4-FFF2-40B4-BE49-F238E27FC236}">
                  <a16:creationId xmlns:a16="http://schemas.microsoft.com/office/drawing/2014/main" id="{AB29E83A-1724-9C49-A4CD-A03257B83324}"/>
                </a:ext>
              </a:extLst>
            </p:cNvPr>
            <p:cNvCxnSpPr/>
            <p:nvPr/>
          </p:nvCxnSpPr>
          <p:spPr bwMode="auto">
            <a:xfrm flipH="1">
              <a:off x="5455478" y="2893047"/>
              <a:ext cx="3175" cy="106362"/>
            </a:xfrm>
            <a:prstGeom prst="line">
              <a:avLst/>
            </a:prstGeom>
            <a:noFill/>
            <a:ln w="12700" cap="flat" cmpd="sng" algn="ctr">
              <a:solidFill>
                <a:srgbClr val="000000"/>
              </a:solidFill>
              <a:prstDash val="solid"/>
            </a:ln>
            <a:effectLst/>
          </p:spPr>
        </p:cxnSp>
        <p:cxnSp>
          <p:nvCxnSpPr>
            <p:cNvPr id="487" name="Straight Connector 486">
              <a:extLst>
                <a:ext uri="{FF2B5EF4-FFF2-40B4-BE49-F238E27FC236}">
                  <a16:creationId xmlns:a16="http://schemas.microsoft.com/office/drawing/2014/main" id="{8D533E29-DD9B-1F45-8407-8019B1DCE1D7}"/>
                </a:ext>
              </a:extLst>
            </p:cNvPr>
            <p:cNvCxnSpPr/>
            <p:nvPr/>
          </p:nvCxnSpPr>
          <p:spPr bwMode="auto">
            <a:xfrm flipH="1">
              <a:off x="5536441" y="2893047"/>
              <a:ext cx="3175" cy="106362"/>
            </a:xfrm>
            <a:prstGeom prst="line">
              <a:avLst/>
            </a:prstGeom>
            <a:noFill/>
            <a:ln w="12700" cap="flat" cmpd="sng" algn="ctr">
              <a:solidFill>
                <a:srgbClr val="000000"/>
              </a:solidFill>
              <a:prstDash val="solid"/>
            </a:ln>
            <a:effectLst/>
          </p:spPr>
        </p:cxnSp>
        <p:cxnSp>
          <p:nvCxnSpPr>
            <p:cNvPr id="488" name="Straight Connector 487">
              <a:extLst>
                <a:ext uri="{FF2B5EF4-FFF2-40B4-BE49-F238E27FC236}">
                  <a16:creationId xmlns:a16="http://schemas.microsoft.com/office/drawing/2014/main" id="{03C4D510-E354-DC4C-B832-6CFC1ACA64A5}"/>
                </a:ext>
              </a:extLst>
            </p:cNvPr>
            <p:cNvCxnSpPr/>
            <p:nvPr/>
          </p:nvCxnSpPr>
          <p:spPr bwMode="auto">
            <a:xfrm flipH="1">
              <a:off x="5617403" y="2893047"/>
              <a:ext cx="3175" cy="106362"/>
            </a:xfrm>
            <a:prstGeom prst="line">
              <a:avLst/>
            </a:prstGeom>
            <a:noFill/>
            <a:ln w="12700" cap="flat" cmpd="sng" algn="ctr">
              <a:solidFill>
                <a:srgbClr val="000000"/>
              </a:solidFill>
              <a:prstDash val="solid"/>
            </a:ln>
            <a:effectLst/>
          </p:spPr>
        </p:cxnSp>
        <p:cxnSp>
          <p:nvCxnSpPr>
            <p:cNvPr id="489" name="Straight Connector 488">
              <a:extLst>
                <a:ext uri="{FF2B5EF4-FFF2-40B4-BE49-F238E27FC236}">
                  <a16:creationId xmlns:a16="http://schemas.microsoft.com/office/drawing/2014/main" id="{7E33BA97-BDAB-D042-9A64-FE7BADD814D9}"/>
                </a:ext>
              </a:extLst>
            </p:cNvPr>
            <p:cNvCxnSpPr/>
            <p:nvPr/>
          </p:nvCxnSpPr>
          <p:spPr bwMode="auto">
            <a:xfrm flipH="1">
              <a:off x="5706303" y="2893047"/>
              <a:ext cx="1588" cy="106362"/>
            </a:xfrm>
            <a:prstGeom prst="line">
              <a:avLst/>
            </a:prstGeom>
            <a:noFill/>
            <a:ln w="12700" cap="flat" cmpd="sng" algn="ctr">
              <a:solidFill>
                <a:srgbClr val="000000"/>
              </a:solidFill>
              <a:prstDash val="solid"/>
            </a:ln>
            <a:effectLst/>
          </p:spPr>
        </p:cxnSp>
        <p:cxnSp>
          <p:nvCxnSpPr>
            <p:cNvPr id="490" name="Straight Connector 489">
              <a:extLst>
                <a:ext uri="{FF2B5EF4-FFF2-40B4-BE49-F238E27FC236}">
                  <a16:creationId xmlns:a16="http://schemas.microsoft.com/office/drawing/2014/main" id="{4A2A7189-9E5A-C249-B0E5-AF7D76DF64AB}"/>
                </a:ext>
              </a:extLst>
            </p:cNvPr>
            <p:cNvCxnSpPr/>
            <p:nvPr/>
          </p:nvCxnSpPr>
          <p:spPr bwMode="auto">
            <a:xfrm flipH="1">
              <a:off x="5785678" y="2893047"/>
              <a:ext cx="3175" cy="106362"/>
            </a:xfrm>
            <a:prstGeom prst="line">
              <a:avLst/>
            </a:prstGeom>
            <a:noFill/>
            <a:ln w="12700" cap="flat" cmpd="sng" algn="ctr">
              <a:solidFill>
                <a:srgbClr val="000000"/>
              </a:solidFill>
              <a:prstDash val="solid"/>
            </a:ln>
            <a:effectLst/>
          </p:spPr>
        </p:cxnSp>
        <p:cxnSp>
          <p:nvCxnSpPr>
            <p:cNvPr id="491" name="Straight Connector 490">
              <a:extLst>
                <a:ext uri="{FF2B5EF4-FFF2-40B4-BE49-F238E27FC236}">
                  <a16:creationId xmlns:a16="http://schemas.microsoft.com/office/drawing/2014/main" id="{5B7D291F-10B2-8049-A8BD-3D79198FBBDA}"/>
                </a:ext>
              </a:extLst>
            </p:cNvPr>
            <p:cNvCxnSpPr/>
            <p:nvPr/>
          </p:nvCxnSpPr>
          <p:spPr bwMode="auto">
            <a:xfrm flipH="1">
              <a:off x="5866641" y="2893047"/>
              <a:ext cx="3175" cy="106362"/>
            </a:xfrm>
            <a:prstGeom prst="line">
              <a:avLst/>
            </a:prstGeom>
            <a:noFill/>
            <a:ln w="12700" cap="flat" cmpd="sng" algn="ctr">
              <a:solidFill>
                <a:srgbClr val="000000"/>
              </a:solidFill>
              <a:prstDash val="solid"/>
            </a:ln>
            <a:effectLst/>
          </p:spPr>
        </p:cxnSp>
        <p:cxnSp>
          <p:nvCxnSpPr>
            <p:cNvPr id="492" name="Straight Connector 491">
              <a:extLst>
                <a:ext uri="{FF2B5EF4-FFF2-40B4-BE49-F238E27FC236}">
                  <a16:creationId xmlns:a16="http://schemas.microsoft.com/office/drawing/2014/main" id="{1C317B8F-D212-8445-9A9C-A62060215159}"/>
                </a:ext>
              </a:extLst>
            </p:cNvPr>
            <p:cNvCxnSpPr/>
            <p:nvPr/>
          </p:nvCxnSpPr>
          <p:spPr bwMode="auto">
            <a:xfrm flipH="1">
              <a:off x="5947603" y="2893047"/>
              <a:ext cx="3175" cy="106362"/>
            </a:xfrm>
            <a:prstGeom prst="line">
              <a:avLst/>
            </a:prstGeom>
            <a:noFill/>
            <a:ln w="12700" cap="flat" cmpd="sng" algn="ctr">
              <a:solidFill>
                <a:srgbClr val="000000"/>
              </a:solidFill>
              <a:prstDash val="solid"/>
            </a:ln>
            <a:effectLst/>
          </p:spPr>
        </p:cxnSp>
        <p:cxnSp>
          <p:nvCxnSpPr>
            <p:cNvPr id="493" name="Straight Connector 492">
              <a:extLst>
                <a:ext uri="{FF2B5EF4-FFF2-40B4-BE49-F238E27FC236}">
                  <a16:creationId xmlns:a16="http://schemas.microsoft.com/office/drawing/2014/main" id="{B1490094-9D24-994C-9658-AC0440EF9F04}"/>
                </a:ext>
              </a:extLst>
            </p:cNvPr>
            <p:cNvCxnSpPr/>
            <p:nvPr/>
          </p:nvCxnSpPr>
          <p:spPr bwMode="auto">
            <a:xfrm flipH="1">
              <a:off x="6028566" y="2893047"/>
              <a:ext cx="3175" cy="106362"/>
            </a:xfrm>
            <a:prstGeom prst="line">
              <a:avLst/>
            </a:prstGeom>
            <a:noFill/>
            <a:ln w="12700" cap="flat" cmpd="sng" algn="ctr">
              <a:solidFill>
                <a:srgbClr val="000000"/>
              </a:solidFill>
              <a:prstDash val="solid"/>
            </a:ln>
            <a:effectLst/>
          </p:spPr>
        </p:cxnSp>
        <p:cxnSp>
          <p:nvCxnSpPr>
            <p:cNvPr id="494" name="Straight Connector 493">
              <a:extLst>
                <a:ext uri="{FF2B5EF4-FFF2-40B4-BE49-F238E27FC236}">
                  <a16:creationId xmlns:a16="http://schemas.microsoft.com/office/drawing/2014/main" id="{7BF5E7BB-379D-4846-A58B-3D4136BB8BA0}"/>
                </a:ext>
              </a:extLst>
            </p:cNvPr>
            <p:cNvCxnSpPr/>
            <p:nvPr/>
          </p:nvCxnSpPr>
          <p:spPr bwMode="auto">
            <a:xfrm flipH="1">
              <a:off x="6109528" y="2893047"/>
              <a:ext cx="1588" cy="106362"/>
            </a:xfrm>
            <a:prstGeom prst="line">
              <a:avLst/>
            </a:prstGeom>
            <a:noFill/>
            <a:ln w="12700" cap="flat" cmpd="sng" algn="ctr">
              <a:solidFill>
                <a:srgbClr val="000000"/>
              </a:solidFill>
              <a:prstDash val="solid"/>
            </a:ln>
            <a:effectLst/>
          </p:spPr>
        </p:cxnSp>
        <p:cxnSp>
          <p:nvCxnSpPr>
            <p:cNvPr id="495" name="Straight Connector 494">
              <a:extLst>
                <a:ext uri="{FF2B5EF4-FFF2-40B4-BE49-F238E27FC236}">
                  <a16:creationId xmlns:a16="http://schemas.microsoft.com/office/drawing/2014/main" id="{291EF189-E423-AC45-A9A4-BA291E8FEC52}"/>
                </a:ext>
              </a:extLst>
            </p:cNvPr>
            <p:cNvCxnSpPr/>
            <p:nvPr/>
          </p:nvCxnSpPr>
          <p:spPr bwMode="auto">
            <a:xfrm flipH="1">
              <a:off x="6190491" y="2893047"/>
              <a:ext cx="1587" cy="106362"/>
            </a:xfrm>
            <a:prstGeom prst="line">
              <a:avLst/>
            </a:prstGeom>
            <a:noFill/>
            <a:ln w="12700" cap="flat" cmpd="sng" algn="ctr">
              <a:solidFill>
                <a:srgbClr val="000000"/>
              </a:solidFill>
              <a:prstDash val="solid"/>
            </a:ln>
            <a:effectLst/>
          </p:spPr>
        </p:cxnSp>
        <p:cxnSp>
          <p:nvCxnSpPr>
            <p:cNvPr id="496" name="Straight Connector 495">
              <a:extLst>
                <a:ext uri="{FF2B5EF4-FFF2-40B4-BE49-F238E27FC236}">
                  <a16:creationId xmlns:a16="http://schemas.microsoft.com/office/drawing/2014/main" id="{C4EB3038-7D66-784D-A6CA-4B4C5D5A8163}"/>
                </a:ext>
              </a:extLst>
            </p:cNvPr>
            <p:cNvCxnSpPr/>
            <p:nvPr/>
          </p:nvCxnSpPr>
          <p:spPr bwMode="auto">
            <a:xfrm flipH="1">
              <a:off x="6271453" y="2893047"/>
              <a:ext cx="1588" cy="106362"/>
            </a:xfrm>
            <a:prstGeom prst="line">
              <a:avLst/>
            </a:prstGeom>
            <a:noFill/>
            <a:ln w="12700" cap="flat" cmpd="sng" algn="ctr">
              <a:solidFill>
                <a:srgbClr val="000000"/>
              </a:solidFill>
              <a:prstDash val="solid"/>
            </a:ln>
            <a:effectLst/>
          </p:spPr>
        </p:cxnSp>
        <p:cxnSp>
          <p:nvCxnSpPr>
            <p:cNvPr id="497" name="Straight Connector 496">
              <a:extLst>
                <a:ext uri="{FF2B5EF4-FFF2-40B4-BE49-F238E27FC236}">
                  <a16:creationId xmlns:a16="http://schemas.microsoft.com/office/drawing/2014/main" id="{03482880-5F89-B940-828B-6168C93CD03C}"/>
                </a:ext>
              </a:extLst>
            </p:cNvPr>
            <p:cNvCxnSpPr/>
            <p:nvPr/>
          </p:nvCxnSpPr>
          <p:spPr bwMode="auto">
            <a:xfrm flipH="1">
              <a:off x="6350828" y="2893047"/>
              <a:ext cx="3175" cy="106362"/>
            </a:xfrm>
            <a:prstGeom prst="line">
              <a:avLst/>
            </a:prstGeom>
            <a:noFill/>
            <a:ln w="12700" cap="flat" cmpd="sng" algn="ctr">
              <a:solidFill>
                <a:srgbClr val="000000"/>
              </a:solidFill>
              <a:prstDash val="solid"/>
            </a:ln>
            <a:effectLst/>
          </p:spPr>
        </p:cxnSp>
        <p:cxnSp>
          <p:nvCxnSpPr>
            <p:cNvPr id="498" name="Straight Connector 497">
              <a:extLst>
                <a:ext uri="{FF2B5EF4-FFF2-40B4-BE49-F238E27FC236}">
                  <a16:creationId xmlns:a16="http://schemas.microsoft.com/office/drawing/2014/main" id="{2C55B6F8-33DE-8D4C-83D8-670FDCDD6CC0}"/>
                </a:ext>
              </a:extLst>
            </p:cNvPr>
            <p:cNvCxnSpPr/>
            <p:nvPr/>
          </p:nvCxnSpPr>
          <p:spPr bwMode="auto">
            <a:xfrm flipH="1">
              <a:off x="6444491" y="2893047"/>
              <a:ext cx="3175" cy="106362"/>
            </a:xfrm>
            <a:prstGeom prst="line">
              <a:avLst/>
            </a:prstGeom>
            <a:noFill/>
            <a:ln w="12700" cap="flat" cmpd="sng" algn="ctr">
              <a:solidFill>
                <a:srgbClr val="000000"/>
              </a:solidFill>
              <a:prstDash val="solid"/>
            </a:ln>
            <a:effectLst/>
          </p:spPr>
        </p:cxnSp>
        <p:cxnSp>
          <p:nvCxnSpPr>
            <p:cNvPr id="499" name="Straight Connector 498">
              <a:extLst>
                <a:ext uri="{FF2B5EF4-FFF2-40B4-BE49-F238E27FC236}">
                  <a16:creationId xmlns:a16="http://schemas.microsoft.com/office/drawing/2014/main" id="{CDA21830-E307-3B4F-A30D-FBA9C134D3AF}"/>
                </a:ext>
              </a:extLst>
            </p:cNvPr>
            <p:cNvCxnSpPr/>
            <p:nvPr/>
          </p:nvCxnSpPr>
          <p:spPr bwMode="auto">
            <a:xfrm flipH="1">
              <a:off x="6533391" y="2893047"/>
              <a:ext cx="1587" cy="106362"/>
            </a:xfrm>
            <a:prstGeom prst="line">
              <a:avLst/>
            </a:prstGeom>
            <a:noFill/>
            <a:ln w="12700" cap="flat" cmpd="sng" algn="ctr">
              <a:solidFill>
                <a:srgbClr val="000000"/>
              </a:solidFill>
              <a:prstDash val="solid"/>
            </a:ln>
            <a:effectLst/>
          </p:spPr>
        </p:cxnSp>
        <p:cxnSp>
          <p:nvCxnSpPr>
            <p:cNvPr id="500" name="Straight Connector 499">
              <a:extLst>
                <a:ext uri="{FF2B5EF4-FFF2-40B4-BE49-F238E27FC236}">
                  <a16:creationId xmlns:a16="http://schemas.microsoft.com/office/drawing/2014/main" id="{7F6389F6-270F-B748-98C1-701175F616C1}"/>
                </a:ext>
              </a:extLst>
            </p:cNvPr>
            <p:cNvCxnSpPr/>
            <p:nvPr/>
          </p:nvCxnSpPr>
          <p:spPr bwMode="auto">
            <a:xfrm flipH="1">
              <a:off x="6614353" y="2893047"/>
              <a:ext cx="1588" cy="106362"/>
            </a:xfrm>
            <a:prstGeom prst="line">
              <a:avLst/>
            </a:prstGeom>
            <a:noFill/>
            <a:ln w="12700" cap="flat" cmpd="sng" algn="ctr">
              <a:solidFill>
                <a:srgbClr val="000000"/>
              </a:solidFill>
              <a:prstDash val="solid"/>
            </a:ln>
            <a:effectLst/>
          </p:spPr>
        </p:cxnSp>
        <p:cxnSp>
          <p:nvCxnSpPr>
            <p:cNvPr id="501" name="Straight Connector 500">
              <a:extLst>
                <a:ext uri="{FF2B5EF4-FFF2-40B4-BE49-F238E27FC236}">
                  <a16:creationId xmlns:a16="http://schemas.microsoft.com/office/drawing/2014/main" id="{17BDF4AD-E042-8E4A-9CCD-8C4E40205157}"/>
                </a:ext>
              </a:extLst>
            </p:cNvPr>
            <p:cNvCxnSpPr/>
            <p:nvPr/>
          </p:nvCxnSpPr>
          <p:spPr bwMode="auto">
            <a:xfrm flipH="1">
              <a:off x="6695316" y="2893047"/>
              <a:ext cx="1587" cy="106362"/>
            </a:xfrm>
            <a:prstGeom prst="line">
              <a:avLst/>
            </a:prstGeom>
            <a:noFill/>
            <a:ln w="12700" cap="flat" cmpd="sng" algn="ctr">
              <a:solidFill>
                <a:srgbClr val="000000"/>
              </a:solidFill>
              <a:prstDash val="solid"/>
            </a:ln>
            <a:effectLst/>
          </p:spPr>
        </p:cxnSp>
        <p:cxnSp>
          <p:nvCxnSpPr>
            <p:cNvPr id="502" name="Straight Connector 501">
              <a:extLst>
                <a:ext uri="{FF2B5EF4-FFF2-40B4-BE49-F238E27FC236}">
                  <a16:creationId xmlns:a16="http://schemas.microsoft.com/office/drawing/2014/main" id="{0E37C29B-C5C3-6449-89A3-09B01402DD17}"/>
                </a:ext>
              </a:extLst>
            </p:cNvPr>
            <p:cNvCxnSpPr/>
            <p:nvPr/>
          </p:nvCxnSpPr>
          <p:spPr bwMode="auto">
            <a:xfrm flipH="1">
              <a:off x="6774691" y="2893047"/>
              <a:ext cx="3175" cy="106362"/>
            </a:xfrm>
            <a:prstGeom prst="line">
              <a:avLst/>
            </a:prstGeom>
            <a:noFill/>
            <a:ln w="12700" cap="flat" cmpd="sng" algn="ctr">
              <a:solidFill>
                <a:srgbClr val="000000"/>
              </a:solidFill>
              <a:prstDash val="solid"/>
            </a:ln>
            <a:effectLst/>
          </p:spPr>
        </p:cxnSp>
        <p:cxnSp>
          <p:nvCxnSpPr>
            <p:cNvPr id="503" name="Straight Connector 502">
              <a:extLst>
                <a:ext uri="{FF2B5EF4-FFF2-40B4-BE49-F238E27FC236}">
                  <a16:creationId xmlns:a16="http://schemas.microsoft.com/office/drawing/2014/main" id="{47671E23-2987-C94F-9A5C-80114F4CA1BA}"/>
                </a:ext>
              </a:extLst>
            </p:cNvPr>
            <p:cNvCxnSpPr/>
            <p:nvPr/>
          </p:nvCxnSpPr>
          <p:spPr bwMode="auto">
            <a:xfrm flipH="1">
              <a:off x="6855653" y="2893047"/>
              <a:ext cx="3175" cy="106362"/>
            </a:xfrm>
            <a:prstGeom prst="line">
              <a:avLst/>
            </a:prstGeom>
            <a:noFill/>
            <a:ln w="12700" cap="flat" cmpd="sng" algn="ctr">
              <a:solidFill>
                <a:srgbClr val="000000"/>
              </a:solidFill>
              <a:prstDash val="solid"/>
            </a:ln>
            <a:effectLst/>
          </p:spPr>
        </p:cxnSp>
        <p:cxnSp>
          <p:nvCxnSpPr>
            <p:cNvPr id="504" name="Straight Connector 503">
              <a:extLst>
                <a:ext uri="{FF2B5EF4-FFF2-40B4-BE49-F238E27FC236}">
                  <a16:creationId xmlns:a16="http://schemas.microsoft.com/office/drawing/2014/main" id="{98D6F032-C25D-994B-899C-446B70321171}"/>
                </a:ext>
              </a:extLst>
            </p:cNvPr>
            <p:cNvCxnSpPr/>
            <p:nvPr/>
          </p:nvCxnSpPr>
          <p:spPr bwMode="auto">
            <a:xfrm flipH="1">
              <a:off x="6936616" y="2893047"/>
              <a:ext cx="3175" cy="106362"/>
            </a:xfrm>
            <a:prstGeom prst="line">
              <a:avLst/>
            </a:prstGeom>
            <a:noFill/>
            <a:ln w="12700" cap="flat" cmpd="sng" algn="ctr">
              <a:solidFill>
                <a:srgbClr val="000000"/>
              </a:solidFill>
              <a:prstDash val="solid"/>
            </a:ln>
            <a:effectLst/>
          </p:spPr>
        </p:cxnSp>
        <p:cxnSp>
          <p:nvCxnSpPr>
            <p:cNvPr id="505" name="Straight Connector 504">
              <a:extLst>
                <a:ext uri="{FF2B5EF4-FFF2-40B4-BE49-F238E27FC236}">
                  <a16:creationId xmlns:a16="http://schemas.microsoft.com/office/drawing/2014/main" id="{8DE0F531-F400-484A-9FCF-26227DB56016}"/>
                </a:ext>
              </a:extLst>
            </p:cNvPr>
            <p:cNvCxnSpPr/>
            <p:nvPr/>
          </p:nvCxnSpPr>
          <p:spPr bwMode="auto">
            <a:xfrm flipH="1">
              <a:off x="7017578" y="2893047"/>
              <a:ext cx="3175" cy="106362"/>
            </a:xfrm>
            <a:prstGeom prst="line">
              <a:avLst/>
            </a:prstGeom>
            <a:noFill/>
            <a:ln w="12700" cap="flat" cmpd="sng" algn="ctr">
              <a:solidFill>
                <a:srgbClr val="000000"/>
              </a:solidFill>
              <a:prstDash val="solid"/>
            </a:ln>
            <a:effectLst/>
          </p:spPr>
        </p:cxnSp>
        <p:cxnSp>
          <p:nvCxnSpPr>
            <p:cNvPr id="506" name="Straight Connector 505">
              <a:extLst>
                <a:ext uri="{FF2B5EF4-FFF2-40B4-BE49-F238E27FC236}">
                  <a16:creationId xmlns:a16="http://schemas.microsoft.com/office/drawing/2014/main" id="{ADB6B9A5-7441-814F-85CA-C17DA13E9CF2}"/>
                </a:ext>
              </a:extLst>
            </p:cNvPr>
            <p:cNvCxnSpPr/>
            <p:nvPr/>
          </p:nvCxnSpPr>
          <p:spPr bwMode="auto">
            <a:xfrm flipH="1">
              <a:off x="7098541" y="2893047"/>
              <a:ext cx="1587" cy="106362"/>
            </a:xfrm>
            <a:prstGeom prst="line">
              <a:avLst/>
            </a:prstGeom>
            <a:noFill/>
            <a:ln w="12700" cap="flat" cmpd="sng" algn="ctr">
              <a:solidFill>
                <a:srgbClr val="000000"/>
              </a:solidFill>
              <a:prstDash val="solid"/>
            </a:ln>
            <a:effectLst/>
          </p:spPr>
        </p:cxnSp>
        <p:cxnSp>
          <p:nvCxnSpPr>
            <p:cNvPr id="507" name="Straight Connector 506">
              <a:extLst>
                <a:ext uri="{FF2B5EF4-FFF2-40B4-BE49-F238E27FC236}">
                  <a16:creationId xmlns:a16="http://schemas.microsoft.com/office/drawing/2014/main" id="{51DBE608-CE92-234E-AA58-852D682BFC71}"/>
                </a:ext>
              </a:extLst>
            </p:cNvPr>
            <p:cNvCxnSpPr/>
            <p:nvPr/>
          </p:nvCxnSpPr>
          <p:spPr bwMode="auto">
            <a:xfrm flipH="1">
              <a:off x="7179503" y="2893047"/>
              <a:ext cx="1588" cy="106362"/>
            </a:xfrm>
            <a:prstGeom prst="line">
              <a:avLst/>
            </a:prstGeom>
            <a:noFill/>
            <a:ln w="12700" cap="flat" cmpd="sng" algn="ctr">
              <a:solidFill>
                <a:srgbClr val="000000"/>
              </a:solidFill>
              <a:prstDash val="solid"/>
            </a:ln>
            <a:effectLst/>
          </p:spPr>
        </p:cxnSp>
        <p:cxnSp>
          <p:nvCxnSpPr>
            <p:cNvPr id="508" name="Straight Connector 507">
              <a:extLst>
                <a:ext uri="{FF2B5EF4-FFF2-40B4-BE49-F238E27FC236}">
                  <a16:creationId xmlns:a16="http://schemas.microsoft.com/office/drawing/2014/main" id="{C5704CE3-E8E0-7741-ABA8-0EAD4765139C}"/>
                </a:ext>
              </a:extLst>
            </p:cNvPr>
            <p:cNvCxnSpPr/>
            <p:nvPr/>
          </p:nvCxnSpPr>
          <p:spPr bwMode="auto">
            <a:xfrm>
              <a:off x="7274753" y="2808719"/>
              <a:ext cx="0" cy="190500"/>
            </a:xfrm>
            <a:prstGeom prst="line">
              <a:avLst/>
            </a:prstGeom>
            <a:noFill/>
            <a:ln w="12700" cap="flat" cmpd="sng" algn="ctr">
              <a:solidFill>
                <a:srgbClr val="000000"/>
              </a:solidFill>
              <a:prstDash val="solid"/>
            </a:ln>
            <a:effectLst/>
          </p:spPr>
        </p:cxnSp>
        <p:sp>
          <p:nvSpPr>
            <p:cNvPr id="509" name="TextBox 65">
              <a:extLst>
                <a:ext uri="{FF2B5EF4-FFF2-40B4-BE49-F238E27FC236}">
                  <a16:creationId xmlns:a16="http://schemas.microsoft.com/office/drawing/2014/main" id="{29762E37-E0D2-9B4F-8787-019BC4410A6D}"/>
                </a:ext>
              </a:extLst>
            </p:cNvPr>
            <p:cNvSpPr txBox="1">
              <a:spLocks noChangeArrowheads="1"/>
            </p:cNvSpPr>
            <p:nvPr/>
          </p:nvSpPr>
          <p:spPr bwMode="auto">
            <a:xfrm>
              <a:off x="4765167" y="3049834"/>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510" name="TextBox 66">
              <a:extLst>
                <a:ext uri="{FF2B5EF4-FFF2-40B4-BE49-F238E27FC236}">
                  <a16:creationId xmlns:a16="http://schemas.microsoft.com/office/drawing/2014/main" id="{672B81FF-05EB-A44E-99EC-CDEC2A267B97}"/>
                </a:ext>
              </a:extLst>
            </p:cNvPr>
            <p:cNvSpPr txBox="1">
              <a:spLocks noChangeArrowheads="1"/>
            </p:cNvSpPr>
            <p:nvPr/>
          </p:nvSpPr>
          <p:spPr bwMode="auto">
            <a:xfrm>
              <a:off x="7160369" y="3047418"/>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cxnSp>
          <p:nvCxnSpPr>
            <p:cNvPr id="511" name="Straight Connector 510">
              <a:extLst>
                <a:ext uri="{FF2B5EF4-FFF2-40B4-BE49-F238E27FC236}">
                  <a16:creationId xmlns:a16="http://schemas.microsoft.com/office/drawing/2014/main" id="{5EE4FD1E-648C-8E44-92AB-E87DCA4DABB5}"/>
                </a:ext>
              </a:extLst>
            </p:cNvPr>
            <p:cNvCxnSpPr/>
            <p:nvPr/>
          </p:nvCxnSpPr>
          <p:spPr bwMode="auto">
            <a:xfrm>
              <a:off x="4877628" y="3081959"/>
              <a:ext cx="577850" cy="3175"/>
            </a:xfrm>
            <a:prstGeom prst="line">
              <a:avLst/>
            </a:prstGeom>
            <a:noFill/>
            <a:ln w="9525" cap="flat" cmpd="sng" algn="ctr">
              <a:solidFill>
                <a:schemeClr val="tx1"/>
              </a:solidFill>
              <a:prstDash val="solid"/>
              <a:headEnd type="triangle"/>
              <a:tailEnd type="triangle"/>
            </a:ln>
            <a:effectLst/>
          </p:spPr>
        </p:cxnSp>
        <p:cxnSp>
          <p:nvCxnSpPr>
            <p:cNvPr id="512" name="Straight Connector 511">
              <a:extLst>
                <a:ext uri="{FF2B5EF4-FFF2-40B4-BE49-F238E27FC236}">
                  <a16:creationId xmlns:a16="http://schemas.microsoft.com/office/drawing/2014/main" id="{8F4CAE3E-ADB0-6F42-8B27-AADC5378C819}"/>
                </a:ext>
              </a:extLst>
            </p:cNvPr>
            <p:cNvCxnSpPr/>
            <p:nvPr/>
          </p:nvCxnSpPr>
          <p:spPr bwMode="auto">
            <a:xfrm>
              <a:off x="5445953" y="3088309"/>
              <a:ext cx="1870075" cy="1588"/>
            </a:xfrm>
            <a:prstGeom prst="line">
              <a:avLst/>
            </a:prstGeom>
            <a:noFill/>
            <a:ln w="9525" cap="flat" cmpd="sng" algn="ctr">
              <a:solidFill>
                <a:schemeClr val="tx1"/>
              </a:solidFill>
              <a:prstDash val="solid"/>
              <a:headEnd type="triangle"/>
              <a:tailEnd type="triangle"/>
            </a:ln>
            <a:effectLst/>
          </p:spPr>
        </p:cxnSp>
        <p:cxnSp>
          <p:nvCxnSpPr>
            <p:cNvPr id="513" name="Straight Connector 512">
              <a:extLst>
                <a:ext uri="{FF2B5EF4-FFF2-40B4-BE49-F238E27FC236}">
                  <a16:creationId xmlns:a16="http://schemas.microsoft.com/office/drawing/2014/main" id="{39216253-29EB-B543-8583-10EDECE59C17}"/>
                </a:ext>
              </a:extLst>
            </p:cNvPr>
            <p:cNvCxnSpPr/>
            <p:nvPr/>
          </p:nvCxnSpPr>
          <p:spPr bwMode="auto">
            <a:xfrm>
              <a:off x="5166553" y="3135934"/>
              <a:ext cx="4763" cy="512763"/>
            </a:xfrm>
            <a:prstGeom prst="line">
              <a:avLst/>
            </a:prstGeom>
            <a:noFill/>
            <a:ln w="9525" cap="flat" cmpd="sng" algn="ctr">
              <a:solidFill>
                <a:schemeClr val="tx1"/>
              </a:solidFill>
              <a:prstDash val="solid"/>
            </a:ln>
            <a:effectLst/>
          </p:spPr>
        </p:cxnSp>
        <p:cxnSp>
          <p:nvCxnSpPr>
            <p:cNvPr id="514" name="Straight Connector 513">
              <a:extLst>
                <a:ext uri="{FF2B5EF4-FFF2-40B4-BE49-F238E27FC236}">
                  <a16:creationId xmlns:a16="http://schemas.microsoft.com/office/drawing/2014/main" id="{550F8C2A-CFB1-B24B-8DE1-2AA6F6D91695}"/>
                </a:ext>
              </a:extLst>
            </p:cNvPr>
            <p:cNvCxnSpPr/>
            <p:nvPr/>
          </p:nvCxnSpPr>
          <p:spPr bwMode="auto">
            <a:xfrm>
              <a:off x="6339716" y="3143872"/>
              <a:ext cx="6350" cy="514350"/>
            </a:xfrm>
            <a:prstGeom prst="line">
              <a:avLst/>
            </a:prstGeom>
            <a:noFill/>
            <a:ln w="9525" cap="flat" cmpd="sng" algn="ctr">
              <a:solidFill>
                <a:schemeClr val="tx1"/>
              </a:solidFill>
              <a:prstDash val="solid"/>
            </a:ln>
            <a:effectLst/>
          </p:spPr>
        </p:cxnSp>
        <p:sp>
          <p:nvSpPr>
            <p:cNvPr id="515" name="TextBox 71">
              <a:extLst>
                <a:ext uri="{FF2B5EF4-FFF2-40B4-BE49-F238E27FC236}">
                  <a16:creationId xmlns:a16="http://schemas.microsoft.com/office/drawing/2014/main" id="{5019C175-DB78-7C48-BB28-C76354C29A9E}"/>
                </a:ext>
              </a:extLst>
            </p:cNvPr>
            <p:cNvSpPr txBox="1">
              <a:spLocks noChangeArrowheads="1"/>
            </p:cNvSpPr>
            <p:nvPr/>
          </p:nvSpPr>
          <p:spPr bwMode="auto">
            <a:xfrm>
              <a:off x="6243039" y="3601462"/>
              <a:ext cx="289534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Assigned minislots containing cable modem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data frames</a:t>
              </a:r>
            </a:p>
          </p:txBody>
        </p:sp>
        <p:sp>
          <p:nvSpPr>
            <p:cNvPr id="516" name="TextBox 72">
              <a:extLst>
                <a:ext uri="{FF2B5EF4-FFF2-40B4-BE49-F238E27FC236}">
                  <a16:creationId xmlns:a16="http://schemas.microsoft.com/office/drawing/2014/main" id="{60680827-C214-C140-BAFD-FAC72AD7527E}"/>
                </a:ext>
              </a:extLst>
            </p:cNvPr>
            <p:cNvSpPr txBox="1">
              <a:spLocks noChangeArrowheads="1"/>
            </p:cNvSpPr>
            <p:nvPr/>
          </p:nvSpPr>
          <p:spPr bwMode="auto">
            <a:xfrm>
              <a:off x="4346093" y="3599875"/>
              <a:ext cx="17107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containing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request frames</a:t>
              </a:r>
            </a:p>
          </p:txBody>
        </p:sp>
      </p:grpSp>
      <p:sp>
        <p:nvSpPr>
          <p:cNvPr id="517" name="Rectangle 44">
            <a:extLst>
              <a:ext uri="{FF2B5EF4-FFF2-40B4-BE49-F238E27FC236}">
                <a16:creationId xmlns:a16="http://schemas.microsoft.com/office/drawing/2014/main" id="{6C2C886A-C69A-164C-A254-9290730C2164}"/>
              </a:ext>
            </a:extLst>
          </p:cNvPr>
          <p:cNvSpPr>
            <a:spLocks noChangeArrowheads="1"/>
          </p:cNvSpPr>
          <p:nvPr/>
        </p:nvSpPr>
        <p:spPr bwMode="auto">
          <a:xfrm>
            <a:off x="3197880" y="1789944"/>
            <a:ext cx="955617" cy="69994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18" name="Text Box 45">
            <a:extLst>
              <a:ext uri="{FF2B5EF4-FFF2-40B4-BE49-F238E27FC236}">
                <a16:creationId xmlns:a16="http://schemas.microsoft.com/office/drawing/2014/main" id="{9D972BBE-001E-6B4E-BE85-D72ADFDEE75D}"/>
              </a:ext>
            </a:extLst>
          </p:cNvPr>
          <p:cNvSpPr txBox="1">
            <a:spLocks noChangeArrowheads="1"/>
          </p:cNvSpPr>
          <p:nvPr/>
        </p:nvSpPr>
        <p:spPr bwMode="auto">
          <a:xfrm>
            <a:off x="2558153" y="2521231"/>
            <a:ext cx="1925520"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519" name="Text Box 126">
            <a:extLst>
              <a:ext uri="{FF2B5EF4-FFF2-40B4-BE49-F238E27FC236}">
                <a16:creationId xmlns:a16="http://schemas.microsoft.com/office/drawing/2014/main" id="{40C89C51-54CF-6149-BF3C-4AB4AE7EF3A9}"/>
              </a:ext>
            </a:extLst>
          </p:cNvPr>
          <p:cNvSpPr txBox="1">
            <a:spLocks noChangeArrowheads="1"/>
          </p:cNvSpPr>
          <p:nvPr/>
        </p:nvSpPr>
        <p:spPr bwMode="auto">
          <a:xfrm>
            <a:off x="3169132" y="1758746"/>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520" name="AutoShape 127">
            <a:extLst>
              <a:ext uri="{FF2B5EF4-FFF2-40B4-BE49-F238E27FC236}">
                <a16:creationId xmlns:a16="http://schemas.microsoft.com/office/drawing/2014/main" id="{1F07E4A1-CBDE-A744-8C41-C87B8631835E}"/>
              </a:ext>
            </a:extLst>
          </p:cNvPr>
          <p:cNvSpPr>
            <a:spLocks noChangeArrowheads="1"/>
          </p:cNvSpPr>
          <p:nvPr/>
        </p:nvSpPr>
        <p:spPr bwMode="auto">
          <a:xfrm>
            <a:off x="3102803" y="1526971"/>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21" name="Picture 6">
            <a:extLst>
              <a:ext uri="{FF2B5EF4-FFF2-40B4-BE49-F238E27FC236}">
                <a16:creationId xmlns:a16="http://schemas.microsoft.com/office/drawing/2014/main" id="{4376DD4A-B734-5944-BE29-62E198B7DB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9391" y="1914321"/>
            <a:ext cx="258762"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522" name="Group 77">
            <a:extLst>
              <a:ext uri="{FF2B5EF4-FFF2-40B4-BE49-F238E27FC236}">
                <a16:creationId xmlns:a16="http://schemas.microsoft.com/office/drawing/2014/main" id="{A40260AC-CA2F-2D44-AF02-AE55FA2A1692}"/>
              </a:ext>
            </a:extLst>
          </p:cNvPr>
          <p:cNvGrpSpPr>
            <a:grpSpLocks/>
          </p:cNvGrpSpPr>
          <p:nvPr/>
        </p:nvGrpSpPr>
        <p:grpSpPr bwMode="auto">
          <a:xfrm flipH="1">
            <a:off x="8068939" y="1185658"/>
            <a:ext cx="1034751" cy="625054"/>
            <a:chOff x="-490" y="1664"/>
            <a:chExt cx="1429" cy="842"/>
          </a:xfrm>
        </p:grpSpPr>
        <p:sp>
          <p:nvSpPr>
            <p:cNvPr id="574" name="AutoShape 78">
              <a:extLst>
                <a:ext uri="{FF2B5EF4-FFF2-40B4-BE49-F238E27FC236}">
                  <a16:creationId xmlns:a16="http://schemas.microsoft.com/office/drawing/2014/main" id="{69B447BD-A5C5-3148-A5E8-F63E89B9845F}"/>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75" name="Group 79">
              <a:extLst>
                <a:ext uri="{FF2B5EF4-FFF2-40B4-BE49-F238E27FC236}">
                  <a16:creationId xmlns:a16="http://schemas.microsoft.com/office/drawing/2014/main" id="{49554019-867B-8F43-859C-650693EF1342}"/>
                </a:ext>
              </a:extLst>
            </p:cNvPr>
            <p:cNvGrpSpPr>
              <a:grpSpLocks/>
            </p:cNvGrpSpPr>
            <p:nvPr/>
          </p:nvGrpSpPr>
          <p:grpSpPr bwMode="auto">
            <a:xfrm>
              <a:off x="-427" y="1737"/>
              <a:ext cx="1217" cy="769"/>
              <a:chOff x="-427" y="1737"/>
              <a:chExt cx="1217" cy="769"/>
            </a:xfrm>
          </p:grpSpPr>
          <p:sp>
            <p:nvSpPr>
              <p:cNvPr id="576" name="Rectangle 80">
                <a:extLst>
                  <a:ext uri="{FF2B5EF4-FFF2-40B4-BE49-F238E27FC236}">
                    <a16:creationId xmlns:a16="http://schemas.microsoft.com/office/drawing/2014/main" id="{C6EE8CED-F565-914C-BBDB-D84F589F3DBE}"/>
                  </a:ext>
                </a:extLst>
              </p:cNvPr>
              <p:cNvSpPr>
                <a:spLocks noChangeArrowheads="1"/>
              </p:cNvSpPr>
              <p:nvPr/>
            </p:nvSpPr>
            <p:spPr bwMode="auto">
              <a:xfrm>
                <a:off x="-336"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7" name="Line 7">
                <a:extLst>
                  <a:ext uri="{FF2B5EF4-FFF2-40B4-BE49-F238E27FC236}">
                    <a16:creationId xmlns:a16="http://schemas.microsoft.com/office/drawing/2014/main" id="{3CD80374-CE69-DF45-BC3F-16D87AED9CF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78" name="Group 82">
                <a:extLst>
                  <a:ext uri="{FF2B5EF4-FFF2-40B4-BE49-F238E27FC236}">
                    <a16:creationId xmlns:a16="http://schemas.microsoft.com/office/drawing/2014/main" id="{3D9E71BE-71E6-7945-A151-29E18B90696D}"/>
                  </a:ext>
                </a:extLst>
              </p:cNvPr>
              <p:cNvGrpSpPr>
                <a:grpSpLocks/>
              </p:cNvGrpSpPr>
              <p:nvPr/>
            </p:nvGrpSpPr>
            <p:grpSpPr bwMode="auto">
              <a:xfrm>
                <a:off x="68" y="2192"/>
                <a:ext cx="387" cy="139"/>
                <a:chOff x="322" y="890"/>
                <a:chExt cx="872" cy="339"/>
              </a:xfrm>
            </p:grpSpPr>
            <p:sp>
              <p:nvSpPr>
                <p:cNvPr id="584" name="Rectangle 83">
                  <a:extLst>
                    <a:ext uri="{FF2B5EF4-FFF2-40B4-BE49-F238E27FC236}">
                      <a16:creationId xmlns:a16="http://schemas.microsoft.com/office/drawing/2014/main" id="{5F2E06AA-2CF4-5F49-ABAA-4455C7CB2DB6}"/>
                    </a:ext>
                  </a:extLst>
                </p:cNvPr>
                <p:cNvSpPr>
                  <a:spLocks noChangeArrowheads="1"/>
                </p:cNvSpPr>
                <p:nvPr/>
              </p:nvSpPr>
              <p:spPr bwMode="auto">
                <a:xfrm>
                  <a:off x="340" y="1000"/>
                  <a:ext cx="850"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5" name="Rectangle 84">
                  <a:extLst>
                    <a:ext uri="{FF2B5EF4-FFF2-40B4-BE49-F238E27FC236}">
                      <a16:creationId xmlns:a16="http://schemas.microsoft.com/office/drawing/2014/main" id="{910D8E1A-C35E-5848-BA99-FF0D9FD57BE1}"/>
                    </a:ext>
                  </a:extLst>
                </p:cNvPr>
                <p:cNvSpPr>
                  <a:spLocks noChangeArrowheads="1"/>
                </p:cNvSpPr>
                <p:nvPr/>
              </p:nvSpPr>
              <p:spPr bwMode="auto">
                <a:xfrm>
                  <a:off x="409" y="1073"/>
                  <a:ext cx="40"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6" name="Rectangle 85">
                  <a:extLst>
                    <a:ext uri="{FF2B5EF4-FFF2-40B4-BE49-F238E27FC236}">
                      <a16:creationId xmlns:a16="http://schemas.microsoft.com/office/drawing/2014/main" id="{5B393F0C-CAE5-384E-8227-43F674401CB0}"/>
                    </a:ext>
                  </a:extLst>
                </p:cNvPr>
                <p:cNvSpPr>
                  <a:spLocks noChangeArrowheads="1"/>
                </p:cNvSpPr>
                <p:nvPr/>
              </p:nvSpPr>
              <p:spPr bwMode="auto">
                <a:xfrm>
                  <a:off x="468"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7" name="Rectangle 86">
                  <a:extLst>
                    <a:ext uri="{FF2B5EF4-FFF2-40B4-BE49-F238E27FC236}">
                      <a16:creationId xmlns:a16="http://schemas.microsoft.com/office/drawing/2014/main" id="{520EC3B0-5E20-6249-AE3B-DD1B7D3805DB}"/>
                    </a:ext>
                  </a:extLst>
                </p:cNvPr>
                <p:cNvSpPr>
                  <a:spLocks noChangeArrowheads="1"/>
                </p:cNvSpPr>
                <p:nvPr/>
              </p:nvSpPr>
              <p:spPr bwMode="auto">
                <a:xfrm>
                  <a:off x="537"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8" name="Rectangle 87">
                  <a:extLst>
                    <a:ext uri="{FF2B5EF4-FFF2-40B4-BE49-F238E27FC236}">
                      <a16:creationId xmlns:a16="http://schemas.microsoft.com/office/drawing/2014/main" id="{586947F8-C2B3-F049-B4B8-90D5A1EAD6DD}"/>
                    </a:ext>
                  </a:extLst>
                </p:cNvPr>
                <p:cNvSpPr>
                  <a:spLocks noChangeArrowheads="1"/>
                </p:cNvSpPr>
                <p:nvPr/>
              </p:nvSpPr>
              <p:spPr bwMode="auto">
                <a:xfrm>
                  <a:off x="616"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9" name="AutoShape 88">
                  <a:extLst>
                    <a:ext uri="{FF2B5EF4-FFF2-40B4-BE49-F238E27FC236}">
                      <a16:creationId xmlns:a16="http://schemas.microsoft.com/office/drawing/2014/main" id="{5543A92C-5C91-A543-9BD0-82F864DC7E5F}"/>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79" name="Picture 89" descr="desktop_computer_stylized_small">
                <a:extLst>
                  <a:ext uri="{FF2B5EF4-FFF2-40B4-BE49-F238E27FC236}">
                    <a16:creationId xmlns:a16="http://schemas.microsoft.com/office/drawing/2014/main" id="{B906B6ED-402F-4449-BA66-BD87EB253B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0" name="Rectangle 90">
                <a:extLst>
                  <a:ext uri="{FF2B5EF4-FFF2-40B4-BE49-F238E27FC236}">
                    <a16:creationId xmlns:a16="http://schemas.microsoft.com/office/drawing/2014/main" id="{1A819698-C764-174E-8C3B-87DFB4BDE757}"/>
                  </a:ext>
                </a:extLst>
              </p:cNvPr>
              <p:cNvSpPr>
                <a:spLocks noChangeArrowheads="1"/>
              </p:cNvSpPr>
              <p:nvPr/>
            </p:nvSpPr>
            <p:spPr bwMode="auto">
              <a:xfrm>
                <a:off x="530"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1" name="Freeform 91">
                <a:extLst>
                  <a:ext uri="{FF2B5EF4-FFF2-40B4-BE49-F238E27FC236}">
                    <a16:creationId xmlns:a16="http://schemas.microsoft.com/office/drawing/2014/main" id="{A6837B9A-B4D5-9F43-B186-202DF5D0543B}"/>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2" name="Line 92">
                <a:extLst>
                  <a:ext uri="{FF2B5EF4-FFF2-40B4-BE49-F238E27FC236}">
                    <a16:creationId xmlns:a16="http://schemas.microsoft.com/office/drawing/2014/main" id="{F6BB46D7-B8BF-A846-AE8B-94D314002EEB}"/>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83" name="Picture 93" descr="tv">
                <a:extLst>
                  <a:ext uri="{FF2B5EF4-FFF2-40B4-BE49-F238E27FC236}">
                    <a16:creationId xmlns:a16="http://schemas.microsoft.com/office/drawing/2014/main" id="{411DDBF4-1EEB-D440-87F4-9EB524511C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3" name="Group 77">
            <a:extLst>
              <a:ext uri="{FF2B5EF4-FFF2-40B4-BE49-F238E27FC236}">
                <a16:creationId xmlns:a16="http://schemas.microsoft.com/office/drawing/2014/main" id="{9777AC37-7438-7943-9796-8FA6C75347BD}"/>
              </a:ext>
            </a:extLst>
          </p:cNvPr>
          <p:cNvGrpSpPr>
            <a:grpSpLocks/>
          </p:cNvGrpSpPr>
          <p:nvPr/>
        </p:nvGrpSpPr>
        <p:grpSpPr bwMode="auto">
          <a:xfrm flipH="1">
            <a:off x="9279564" y="1537877"/>
            <a:ext cx="1034751" cy="625054"/>
            <a:chOff x="-490" y="1664"/>
            <a:chExt cx="1429" cy="842"/>
          </a:xfrm>
        </p:grpSpPr>
        <p:sp>
          <p:nvSpPr>
            <p:cNvPr id="558" name="AutoShape 78">
              <a:extLst>
                <a:ext uri="{FF2B5EF4-FFF2-40B4-BE49-F238E27FC236}">
                  <a16:creationId xmlns:a16="http://schemas.microsoft.com/office/drawing/2014/main" id="{CDEEE819-6D55-324C-9335-BBBCCE74A7C9}"/>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59" name="Group 79">
              <a:extLst>
                <a:ext uri="{FF2B5EF4-FFF2-40B4-BE49-F238E27FC236}">
                  <a16:creationId xmlns:a16="http://schemas.microsoft.com/office/drawing/2014/main" id="{D9DFA845-D530-114E-B365-61415E5CFA06}"/>
                </a:ext>
              </a:extLst>
            </p:cNvPr>
            <p:cNvGrpSpPr>
              <a:grpSpLocks/>
            </p:cNvGrpSpPr>
            <p:nvPr/>
          </p:nvGrpSpPr>
          <p:grpSpPr bwMode="auto">
            <a:xfrm>
              <a:off x="-427" y="1737"/>
              <a:ext cx="1217" cy="769"/>
              <a:chOff x="-427" y="1737"/>
              <a:chExt cx="1217" cy="769"/>
            </a:xfrm>
          </p:grpSpPr>
          <p:sp>
            <p:nvSpPr>
              <p:cNvPr id="560" name="Rectangle 80">
                <a:extLst>
                  <a:ext uri="{FF2B5EF4-FFF2-40B4-BE49-F238E27FC236}">
                    <a16:creationId xmlns:a16="http://schemas.microsoft.com/office/drawing/2014/main" id="{288C3959-34C1-1F42-98F6-A7A19D18AB13}"/>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1" name="Line 7">
                <a:extLst>
                  <a:ext uri="{FF2B5EF4-FFF2-40B4-BE49-F238E27FC236}">
                    <a16:creationId xmlns:a16="http://schemas.microsoft.com/office/drawing/2014/main" id="{59263F6A-9E5F-974A-B2C4-9DFC6603E8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62" name="Group 82">
                <a:extLst>
                  <a:ext uri="{FF2B5EF4-FFF2-40B4-BE49-F238E27FC236}">
                    <a16:creationId xmlns:a16="http://schemas.microsoft.com/office/drawing/2014/main" id="{115F1127-052F-C34B-8E1E-7CDC241C9424}"/>
                  </a:ext>
                </a:extLst>
              </p:cNvPr>
              <p:cNvGrpSpPr>
                <a:grpSpLocks/>
              </p:cNvGrpSpPr>
              <p:nvPr/>
            </p:nvGrpSpPr>
            <p:grpSpPr bwMode="auto">
              <a:xfrm>
                <a:off x="68" y="2192"/>
                <a:ext cx="387" cy="139"/>
                <a:chOff x="322" y="890"/>
                <a:chExt cx="872" cy="339"/>
              </a:xfrm>
            </p:grpSpPr>
            <p:sp>
              <p:nvSpPr>
                <p:cNvPr id="568" name="Rectangle 83">
                  <a:extLst>
                    <a:ext uri="{FF2B5EF4-FFF2-40B4-BE49-F238E27FC236}">
                      <a16:creationId xmlns:a16="http://schemas.microsoft.com/office/drawing/2014/main" id="{65881937-B3B1-1648-96FC-7B2FC1478B4F}"/>
                    </a:ext>
                  </a:extLst>
                </p:cNvPr>
                <p:cNvSpPr>
                  <a:spLocks noChangeArrowheads="1"/>
                </p:cNvSpPr>
                <p:nvPr/>
              </p:nvSpPr>
              <p:spPr bwMode="auto">
                <a:xfrm>
                  <a:off x="323" y="1001"/>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9" name="Rectangle 84">
                  <a:extLst>
                    <a:ext uri="{FF2B5EF4-FFF2-40B4-BE49-F238E27FC236}">
                      <a16:creationId xmlns:a16="http://schemas.microsoft.com/office/drawing/2014/main" id="{AF45AE34-402A-A44B-8735-89F4D11DE4A6}"/>
                    </a:ext>
                  </a:extLst>
                </p:cNvPr>
                <p:cNvSpPr>
                  <a:spLocks noChangeArrowheads="1"/>
                </p:cNvSpPr>
                <p:nvPr/>
              </p:nvSpPr>
              <p:spPr bwMode="auto">
                <a:xfrm>
                  <a:off x="392" y="1074"/>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0" name="Rectangle 85">
                  <a:extLst>
                    <a:ext uri="{FF2B5EF4-FFF2-40B4-BE49-F238E27FC236}">
                      <a16:creationId xmlns:a16="http://schemas.microsoft.com/office/drawing/2014/main" id="{63B08352-6366-C449-AFF8-74595CB31C04}"/>
                    </a:ext>
                  </a:extLst>
                </p:cNvPr>
                <p:cNvSpPr>
                  <a:spLocks noChangeArrowheads="1"/>
                </p:cNvSpPr>
                <p:nvPr/>
              </p:nvSpPr>
              <p:spPr bwMode="auto">
                <a:xfrm>
                  <a:off x="466" y="1074"/>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1" name="Rectangle 86">
                  <a:extLst>
                    <a:ext uri="{FF2B5EF4-FFF2-40B4-BE49-F238E27FC236}">
                      <a16:creationId xmlns:a16="http://schemas.microsoft.com/office/drawing/2014/main" id="{3D297AFC-C66D-894E-AE47-F4E87BF71BD5}"/>
                    </a:ext>
                  </a:extLst>
                </p:cNvPr>
                <p:cNvSpPr>
                  <a:spLocks noChangeArrowheads="1"/>
                </p:cNvSpPr>
                <p:nvPr/>
              </p:nvSpPr>
              <p:spPr bwMode="auto">
                <a:xfrm>
                  <a:off x="535" y="1069"/>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2" name="Rectangle 87">
                  <a:extLst>
                    <a:ext uri="{FF2B5EF4-FFF2-40B4-BE49-F238E27FC236}">
                      <a16:creationId xmlns:a16="http://schemas.microsoft.com/office/drawing/2014/main" id="{CD786996-1025-0D4C-A604-A48BE78F1060}"/>
                    </a:ext>
                  </a:extLst>
                </p:cNvPr>
                <p:cNvSpPr>
                  <a:spLocks noChangeArrowheads="1"/>
                </p:cNvSpPr>
                <p:nvPr/>
              </p:nvSpPr>
              <p:spPr bwMode="auto">
                <a:xfrm>
                  <a:off x="614" y="1069"/>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3" name="AutoShape 88">
                  <a:extLst>
                    <a:ext uri="{FF2B5EF4-FFF2-40B4-BE49-F238E27FC236}">
                      <a16:creationId xmlns:a16="http://schemas.microsoft.com/office/drawing/2014/main" id="{EBAF0E02-EDCC-BA40-B794-B4CEBED48AB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63" name="Picture 89" descr="desktop_computer_stylized_small">
                <a:extLst>
                  <a:ext uri="{FF2B5EF4-FFF2-40B4-BE49-F238E27FC236}">
                    <a16:creationId xmlns:a16="http://schemas.microsoft.com/office/drawing/2014/main" id="{D01682A1-7198-AA48-B9F5-9B6F0D114E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4" name="Rectangle 90">
                <a:extLst>
                  <a:ext uri="{FF2B5EF4-FFF2-40B4-BE49-F238E27FC236}">
                    <a16:creationId xmlns:a16="http://schemas.microsoft.com/office/drawing/2014/main" id="{647A01FF-63ED-C84E-8F0A-C5936FD27EC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5" name="Freeform 91">
                <a:extLst>
                  <a:ext uri="{FF2B5EF4-FFF2-40B4-BE49-F238E27FC236}">
                    <a16:creationId xmlns:a16="http://schemas.microsoft.com/office/drawing/2014/main" id="{6827B81D-6527-C248-9354-4DD1E608597F}"/>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6" name="Line 92">
                <a:extLst>
                  <a:ext uri="{FF2B5EF4-FFF2-40B4-BE49-F238E27FC236}">
                    <a16:creationId xmlns:a16="http://schemas.microsoft.com/office/drawing/2014/main" id="{131F1B37-9804-2442-8CFE-712BB8CF3538}"/>
                  </a:ext>
                </a:extLst>
              </p:cNvPr>
              <p:cNvSpPr>
                <a:spLocks noChangeShapeType="1"/>
              </p:cNvSpPr>
              <p:nvPr/>
            </p:nvSpPr>
            <p:spPr bwMode="auto">
              <a:xfrm flipH="1">
                <a:off x="470" y="2272"/>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67" name="Picture 93" descr="tv">
                <a:extLst>
                  <a:ext uri="{FF2B5EF4-FFF2-40B4-BE49-F238E27FC236}">
                    <a16:creationId xmlns:a16="http://schemas.microsoft.com/office/drawing/2014/main" id="{BDF1EFF0-80BA-974F-98D5-E4B286967F9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4" name="Group 77">
            <a:extLst>
              <a:ext uri="{FF2B5EF4-FFF2-40B4-BE49-F238E27FC236}">
                <a16:creationId xmlns:a16="http://schemas.microsoft.com/office/drawing/2014/main" id="{FC3842BA-F6A1-A943-8BC3-429F35A59344}"/>
              </a:ext>
            </a:extLst>
          </p:cNvPr>
          <p:cNvGrpSpPr>
            <a:grpSpLocks/>
          </p:cNvGrpSpPr>
          <p:nvPr/>
        </p:nvGrpSpPr>
        <p:grpSpPr bwMode="auto">
          <a:xfrm flipH="1">
            <a:off x="9079676" y="2243231"/>
            <a:ext cx="1034751" cy="625054"/>
            <a:chOff x="-490" y="1664"/>
            <a:chExt cx="1429" cy="842"/>
          </a:xfrm>
        </p:grpSpPr>
        <p:sp>
          <p:nvSpPr>
            <p:cNvPr id="542" name="AutoShape 78">
              <a:extLst>
                <a:ext uri="{FF2B5EF4-FFF2-40B4-BE49-F238E27FC236}">
                  <a16:creationId xmlns:a16="http://schemas.microsoft.com/office/drawing/2014/main" id="{F4CF8682-97EE-BF49-B3C0-F173095F33B8}"/>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43" name="Group 79">
              <a:extLst>
                <a:ext uri="{FF2B5EF4-FFF2-40B4-BE49-F238E27FC236}">
                  <a16:creationId xmlns:a16="http://schemas.microsoft.com/office/drawing/2014/main" id="{56B9DA88-CC8A-C74D-8040-0B141F083AFA}"/>
                </a:ext>
              </a:extLst>
            </p:cNvPr>
            <p:cNvGrpSpPr>
              <a:grpSpLocks/>
            </p:cNvGrpSpPr>
            <p:nvPr/>
          </p:nvGrpSpPr>
          <p:grpSpPr bwMode="auto">
            <a:xfrm>
              <a:off x="-427" y="1737"/>
              <a:ext cx="1217" cy="769"/>
              <a:chOff x="-427" y="1737"/>
              <a:chExt cx="1217" cy="769"/>
            </a:xfrm>
          </p:grpSpPr>
          <p:sp>
            <p:nvSpPr>
              <p:cNvPr id="544" name="Rectangle 80">
                <a:extLst>
                  <a:ext uri="{FF2B5EF4-FFF2-40B4-BE49-F238E27FC236}">
                    <a16:creationId xmlns:a16="http://schemas.microsoft.com/office/drawing/2014/main" id="{A1556C4D-4925-5C40-B85B-150BD64C2446}"/>
                  </a:ext>
                </a:extLst>
              </p:cNvPr>
              <p:cNvSpPr>
                <a:spLocks noChangeArrowheads="1"/>
              </p:cNvSpPr>
              <p:nvPr/>
            </p:nvSpPr>
            <p:spPr bwMode="auto">
              <a:xfrm>
                <a:off x="-337" y="1922"/>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5" name="Line 7">
                <a:extLst>
                  <a:ext uri="{FF2B5EF4-FFF2-40B4-BE49-F238E27FC236}">
                    <a16:creationId xmlns:a16="http://schemas.microsoft.com/office/drawing/2014/main" id="{6D9A0B80-B994-8746-B864-F597C4DAD7A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46" name="Group 82">
                <a:extLst>
                  <a:ext uri="{FF2B5EF4-FFF2-40B4-BE49-F238E27FC236}">
                    <a16:creationId xmlns:a16="http://schemas.microsoft.com/office/drawing/2014/main" id="{7AB878AD-9002-254F-8CC0-1E246192999E}"/>
                  </a:ext>
                </a:extLst>
              </p:cNvPr>
              <p:cNvGrpSpPr>
                <a:grpSpLocks/>
              </p:cNvGrpSpPr>
              <p:nvPr/>
            </p:nvGrpSpPr>
            <p:grpSpPr bwMode="auto">
              <a:xfrm>
                <a:off x="68" y="2192"/>
                <a:ext cx="387" cy="139"/>
                <a:chOff x="322" y="890"/>
                <a:chExt cx="872" cy="339"/>
              </a:xfrm>
            </p:grpSpPr>
            <p:sp>
              <p:nvSpPr>
                <p:cNvPr id="552" name="Rectangle 83">
                  <a:extLst>
                    <a:ext uri="{FF2B5EF4-FFF2-40B4-BE49-F238E27FC236}">
                      <a16:creationId xmlns:a16="http://schemas.microsoft.com/office/drawing/2014/main" id="{58D02BC1-3896-6C48-AC39-2A17579D8378}"/>
                    </a:ext>
                  </a:extLst>
                </p:cNvPr>
                <p:cNvSpPr>
                  <a:spLocks noChangeArrowheads="1"/>
                </p:cNvSpPr>
                <p:nvPr/>
              </p:nvSpPr>
              <p:spPr bwMode="auto">
                <a:xfrm>
                  <a:off x="323" y="999"/>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3" name="Rectangle 84">
                  <a:extLst>
                    <a:ext uri="{FF2B5EF4-FFF2-40B4-BE49-F238E27FC236}">
                      <a16:creationId xmlns:a16="http://schemas.microsoft.com/office/drawing/2014/main" id="{0CB6E5E4-16FB-FF49-81B9-AB7424C636D8}"/>
                    </a:ext>
                  </a:extLst>
                </p:cNvPr>
                <p:cNvSpPr>
                  <a:spLocks noChangeArrowheads="1"/>
                </p:cNvSpPr>
                <p:nvPr/>
              </p:nvSpPr>
              <p:spPr bwMode="auto">
                <a:xfrm>
                  <a:off x="392" y="1072"/>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4" name="Rectangle 85">
                  <a:extLst>
                    <a:ext uri="{FF2B5EF4-FFF2-40B4-BE49-F238E27FC236}">
                      <a16:creationId xmlns:a16="http://schemas.microsoft.com/office/drawing/2014/main" id="{D0C881FA-C4AA-C447-8DFC-9718590C3883}"/>
                    </a:ext>
                  </a:extLst>
                </p:cNvPr>
                <p:cNvSpPr>
                  <a:spLocks noChangeArrowheads="1"/>
                </p:cNvSpPr>
                <p:nvPr/>
              </p:nvSpPr>
              <p:spPr bwMode="auto">
                <a:xfrm>
                  <a:off x="466" y="1072"/>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5" name="Rectangle 86">
                  <a:extLst>
                    <a:ext uri="{FF2B5EF4-FFF2-40B4-BE49-F238E27FC236}">
                      <a16:creationId xmlns:a16="http://schemas.microsoft.com/office/drawing/2014/main" id="{F58E00EA-0D31-014A-89D2-9BACD30C5432}"/>
                    </a:ext>
                  </a:extLst>
                </p:cNvPr>
                <p:cNvSpPr>
                  <a:spLocks noChangeArrowheads="1"/>
                </p:cNvSpPr>
                <p:nvPr/>
              </p:nvSpPr>
              <p:spPr bwMode="auto">
                <a:xfrm>
                  <a:off x="536" y="1067"/>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6" name="Rectangle 87">
                  <a:extLst>
                    <a:ext uri="{FF2B5EF4-FFF2-40B4-BE49-F238E27FC236}">
                      <a16:creationId xmlns:a16="http://schemas.microsoft.com/office/drawing/2014/main" id="{E02E834F-5367-AE43-AE78-3E1D6F2998E7}"/>
                    </a:ext>
                  </a:extLst>
                </p:cNvPr>
                <p:cNvSpPr>
                  <a:spLocks noChangeArrowheads="1"/>
                </p:cNvSpPr>
                <p:nvPr/>
              </p:nvSpPr>
              <p:spPr bwMode="auto">
                <a:xfrm>
                  <a:off x="615" y="1067"/>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7" name="AutoShape 88">
                  <a:extLst>
                    <a:ext uri="{FF2B5EF4-FFF2-40B4-BE49-F238E27FC236}">
                      <a16:creationId xmlns:a16="http://schemas.microsoft.com/office/drawing/2014/main" id="{F52E13E5-BFDC-9B48-AFD6-8BF4E2E34CB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47" name="Picture 89" descr="desktop_computer_stylized_small">
                <a:extLst>
                  <a:ext uri="{FF2B5EF4-FFF2-40B4-BE49-F238E27FC236}">
                    <a16:creationId xmlns:a16="http://schemas.microsoft.com/office/drawing/2014/main" id="{46782061-070C-624F-ABB3-A650B38E5B6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8" name="Rectangle 90">
                <a:extLst>
                  <a:ext uri="{FF2B5EF4-FFF2-40B4-BE49-F238E27FC236}">
                    <a16:creationId xmlns:a16="http://schemas.microsoft.com/office/drawing/2014/main" id="{813867D0-BBA4-D644-97B2-EAABDC50091B}"/>
                  </a:ext>
                </a:extLst>
              </p:cNvPr>
              <p:cNvSpPr>
                <a:spLocks noChangeArrowheads="1"/>
              </p:cNvSpPr>
              <p:nvPr/>
            </p:nvSpPr>
            <p:spPr bwMode="auto">
              <a:xfrm>
                <a:off x="529" y="2232"/>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9" name="Freeform 91">
                <a:extLst>
                  <a:ext uri="{FF2B5EF4-FFF2-40B4-BE49-F238E27FC236}">
                    <a16:creationId xmlns:a16="http://schemas.microsoft.com/office/drawing/2014/main" id="{04C61F80-C797-2A43-9E07-8D36C1F0B1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0" name="Line 92">
                <a:extLst>
                  <a:ext uri="{FF2B5EF4-FFF2-40B4-BE49-F238E27FC236}">
                    <a16:creationId xmlns:a16="http://schemas.microsoft.com/office/drawing/2014/main" id="{775B1909-4227-F444-97B1-F14F1FB52F9E}"/>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51" name="Picture 93" descr="tv">
                <a:extLst>
                  <a:ext uri="{FF2B5EF4-FFF2-40B4-BE49-F238E27FC236}">
                    <a16:creationId xmlns:a16="http://schemas.microsoft.com/office/drawing/2014/main" id="{B1847795-731E-3940-B2A1-A2B226A674A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5" name="Group 77">
            <a:extLst>
              <a:ext uri="{FF2B5EF4-FFF2-40B4-BE49-F238E27FC236}">
                <a16:creationId xmlns:a16="http://schemas.microsoft.com/office/drawing/2014/main" id="{287AA7E4-54CA-844E-AF87-E56264EE9177}"/>
              </a:ext>
            </a:extLst>
          </p:cNvPr>
          <p:cNvGrpSpPr>
            <a:grpSpLocks/>
          </p:cNvGrpSpPr>
          <p:nvPr/>
        </p:nvGrpSpPr>
        <p:grpSpPr bwMode="auto">
          <a:xfrm flipH="1">
            <a:off x="8020975" y="1925365"/>
            <a:ext cx="1034751" cy="625054"/>
            <a:chOff x="-490" y="1664"/>
            <a:chExt cx="1429" cy="842"/>
          </a:xfrm>
        </p:grpSpPr>
        <p:sp>
          <p:nvSpPr>
            <p:cNvPr id="526" name="AutoShape 78">
              <a:extLst>
                <a:ext uri="{FF2B5EF4-FFF2-40B4-BE49-F238E27FC236}">
                  <a16:creationId xmlns:a16="http://schemas.microsoft.com/office/drawing/2014/main" id="{C41E7642-3290-4842-9222-3C6E96644D38}"/>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27" name="Group 79">
              <a:extLst>
                <a:ext uri="{FF2B5EF4-FFF2-40B4-BE49-F238E27FC236}">
                  <a16:creationId xmlns:a16="http://schemas.microsoft.com/office/drawing/2014/main" id="{3C5F0836-5CF2-E749-B3B4-C9164F510464}"/>
                </a:ext>
              </a:extLst>
            </p:cNvPr>
            <p:cNvGrpSpPr>
              <a:grpSpLocks/>
            </p:cNvGrpSpPr>
            <p:nvPr/>
          </p:nvGrpSpPr>
          <p:grpSpPr bwMode="auto">
            <a:xfrm>
              <a:off x="-427" y="1737"/>
              <a:ext cx="1217" cy="769"/>
              <a:chOff x="-427" y="1737"/>
              <a:chExt cx="1217" cy="769"/>
            </a:xfrm>
          </p:grpSpPr>
          <p:sp>
            <p:nvSpPr>
              <p:cNvPr id="528" name="Rectangle 80">
                <a:extLst>
                  <a:ext uri="{FF2B5EF4-FFF2-40B4-BE49-F238E27FC236}">
                    <a16:creationId xmlns:a16="http://schemas.microsoft.com/office/drawing/2014/main" id="{D376CDA2-F18B-3F49-AFE3-B0B10C189C64}"/>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29" name="Line 7">
                <a:extLst>
                  <a:ext uri="{FF2B5EF4-FFF2-40B4-BE49-F238E27FC236}">
                    <a16:creationId xmlns:a16="http://schemas.microsoft.com/office/drawing/2014/main" id="{37A59894-2741-4D4A-8CDF-F25E9701CE00}"/>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30" name="Group 82">
                <a:extLst>
                  <a:ext uri="{FF2B5EF4-FFF2-40B4-BE49-F238E27FC236}">
                    <a16:creationId xmlns:a16="http://schemas.microsoft.com/office/drawing/2014/main" id="{BE061A62-D964-DE40-B1F1-41FBA95709FC}"/>
                  </a:ext>
                </a:extLst>
              </p:cNvPr>
              <p:cNvGrpSpPr>
                <a:grpSpLocks/>
              </p:cNvGrpSpPr>
              <p:nvPr/>
            </p:nvGrpSpPr>
            <p:grpSpPr bwMode="auto">
              <a:xfrm>
                <a:off x="68" y="2192"/>
                <a:ext cx="387" cy="139"/>
                <a:chOff x="322" y="890"/>
                <a:chExt cx="872" cy="339"/>
              </a:xfrm>
            </p:grpSpPr>
            <p:sp>
              <p:nvSpPr>
                <p:cNvPr id="536" name="Rectangle 83">
                  <a:extLst>
                    <a:ext uri="{FF2B5EF4-FFF2-40B4-BE49-F238E27FC236}">
                      <a16:creationId xmlns:a16="http://schemas.microsoft.com/office/drawing/2014/main" id="{FA602B06-9057-1D47-92F9-C0E6B376B892}"/>
                    </a:ext>
                  </a:extLst>
                </p:cNvPr>
                <p:cNvSpPr>
                  <a:spLocks noChangeArrowheads="1"/>
                </p:cNvSpPr>
                <p:nvPr/>
              </p:nvSpPr>
              <p:spPr bwMode="auto">
                <a:xfrm>
                  <a:off x="324" y="1000"/>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7" name="Rectangle 84">
                  <a:extLst>
                    <a:ext uri="{FF2B5EF4-FFF2-40B4-BE49-F238E27FC236}">
                      <a16:creationId xmlns:a16="http://schemas.microsoft.com/office/drawing/2014/main" id="{5BD3CCE4-36D5-1B46-A7FD-CB5B204A6F0A}"/>
                    </a:ext>
                  </a:extLst>
                </p:cNvPr>
                <p:cNvSpPr>
                  <a:spLocks noChangeArrowheads="1"/>
                </p:cNvSpPr>
                <p:nvPr/>
              </p:nvSpPr>
              <p:spPr bwMode="auto">
                <a:xfrm>
                  <a:off x="393" y="1073"/>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8" name="Rectangle 85">
                  <a:extLst>
                    <a:ext uri="{FF2B5EF4-FFF2-40B4-BE49-F238E27FC236}">
                      <a16:creationId xmlns:a16="http://schemas.microsoft.com/office/drawing/2014/main" id="{1802B9B8-7627-3E49-8C86-BAB66D025EA9}"/>
                    </a:ext>
                  </a:extLst>
                </p:cNvPr>
                <p:cNvSpPr>
                  <a:spLocks noChangeArrowheads="1"/>
                </p:cNvSpPr>
                <p:nvPr/>
              </p:nvSpPr>
              <p:spPr bwMode="auto">
                <a:xfrm>
                  <a:off x="467"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9" name="Rectangle 86">
                  <a:extLst>
                    <a:ext uri="{FF2B5EF4-FFF2-40B4-BE49-F238E27FC236}">
                      <a16:creationId xmlns:a16="http://schemas.microsoft.com/office/drawing/2014/main" id="{83D7E963-6D7B-B44C-916F-650F75A71D8B}"/>
                    </a:ext>
                  </a:extLst>
                </p:cNvPr>
                <p:cNvSpPr>
                  <a:spLocks noChangeArrowheads="1"/>
                </p:cNvSpPr>
                <p:nvPr/>
              </p:nvSpPr>
              <p:spPr bwMode="auto">
                <a:xfrm>
                  <a:off x="536"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0" name="Rectangle 87">
                  <a:extLst>
                    <a:ext uri="{FF2B5EF4-FFF2-40B4-BE49-F238E27FC236}">
                      <a16:creationId xmlns:a16="http://schemas.microsoft.com/office/drawing/2014/main" id="{EA18CE1F-FE4F-7544-A37F-44D2310E04D9}"/>
                    </a:ext>
                  </a:extLst>
                </p:cNvPr>
                <p:cNvSpPr>
                  <a:spLocks noChangeArrowheads="1"/>
                </p:cNvSpPr>
                <p:nvPr/>
              </p:nvSpPr>
              <p:spPr bwMode="auto">
                <a:xfrm>
                  <a:off x="615"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1" name="AutoShape 88">
                  <a:extLst>
                    <a:ext uri="{FF2B5EF4-FFF2-40B4-BE49-F238E27FC236}">
                      <a16:creationId xmlns:a16="http://schemas.microsoft.com/office/drawing/2014/main" id="{231D8DF4-C9A7-8542-924A-6CF22A5AA16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31" name="Picture 89" descr="desktop_computer_stylized_small">
                <a:extLst>
                  <a:ext uri="{FF2B5EF4-FFF2-40B4-BE49-F238E27FC236}">
                    <a16:creationId xmlns:a16="http://schemas.microsoft.com/office/drawing/2014/main" id="{2A67F404-25EF-E542-ABFE-5FD2F78D99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 name="Rectangle 90">
                <a:extLst>
                  <a:ext uri="{FF2B5EF4-FFF2-40B4-BE49-F238E27FC236}">
                    <a16:creationId xmlns:a16="http://schemas.microsoft.com/office/drawing/2014/main" id="{91C1B0D7-2818-D946-BBD7-E30EF1880B0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3" name="Freeform 91">
                <a:extLst>
                  <a:ext uri="{FF2B5EF4-FFF2-40B4-BE49-F238E27FC236}">
                    <a16:creationId xmlns:a16="http://schemas.microsoft.com/office/drawing/2014/main" id="{3A4CC558-FE68-5042-98E3-4318501AFE73}"/>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4" name="Line 92">
                <a:extLst>
                  <a:ext uri="{FF2B5EF4-FFF2-40B4-BE49-F238E27FC236}">
                    <a16:creationId xmlns:a16="http://schemas.microsoft.com/office/drawing/2014/main" id="{ABAF1BEB-04CA-3B48-8C67-7DE8731FAE04}"/>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35" name="Picture 93" descr="tv">
                <a:extLst>
                  <a:ext uri="{FF2B5EF4-FFF2-40B4-BE49-F238E27FC236}">
                    <a16:creationId xmlns:a16="http://schemas.microsoft.com/office/drawing/2014/main" id="{923D2FEA-B28C-CC4B-9A26-BE41579D5E7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Tree>
    <p:extLst>
      <p:ext uri="{BB962C8B-B14F-4D97-AF65-F5344CB8AC3E}">
        <p14:creationId xmlns:p14="http://schemas.microsoft.com/office/powerpoint/2010/main" val="1278447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 Summary of </a:t>
            </a:r>
            <a:r>
              <a:rPr lang="en-US" sz="4000" b="0" kern="0" dirty="0">
                <a:solidFill>
                  <a:srgbClr val="000099"/>
                </a:solidFill>
                <a:latin typeface="+mn-lt"/>
                <a:ea typeface="ＭＳ Ｐゴシック" charset="0"/>
              </a:rPr>
              <a:t>MAC</a:t>
            </a:r>
            <a:r>
              <a:rPr lang="en-US" b="0" kern="0" dirty="0">
                <a:solidFill>
                  <a:srgbClr val="000099"/>
                </a:solidFill>
                <a:latin typeface="+mn-lt"/>
                <a:ea typeface="ＭＳ Ｐゴシック" charset="0"/>
              </a:rPr>
              <a:t>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94</a:t>
            </a:fld>
            <a:endParaRPr lang="en-US" dirty="0"/>
          </a:p>
        </p:txBody>
      </p:sp>
      <p:sp>
        <p:nvSpPr>
          <p:cNvPr id="38" name="Rectangle 3">
            <a:extLst>
              <a:ext uri="{FF2B5EF4-FFF2-40B4-BE49-F238E27FC236}">
                <a16:creationId xmlns:a16="http://schemas.microsoft.com/office/drawing/2014/main" id="{40E2AF9C-1A65-774D-917A-173687CEF53C}"/>
              </a:ext>
            </a:extLst>
          </p:cNvPr>
          <p:cNvSpPr txBox="1">
            <a:spLocks noChangeArrowheads="1"/>
          </p:cNvSpPr>
          <p:nvPr/>
        </p:nvSpPr>
        <p:spPr>
          <a:xfrm>
            <a:off x="1219199" y="1414670"/>
            <a:ext cx="10588487"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defRPr/>
            </a:pPr>
            <a:r>
              <a:rPr lang="en-US" dirty="0">
                <a:solidFill>
                  <a:srgbClr val="C00000"/>
                </a:solidFill>
              </a:rPr>
              <a:t>channel partitioning, </a:t>
            </a:r>
            <a:r>
              <a:rPr lang="en-US" dirty="0"/>
              <a:t>by time, frequency, or code</a:t>
            </a:r>
          </a:p>
          <a:p>
            <a:pPr marL="690563" lvl="1" indent="-233363">
              <a:defRPr/>
            </a:pPr>
            <a:r>
              <a:rPr lang="en-US" dirty="0"/>
              <a:t>Time Division, Frequency Division</a:t>
            </a:r>
          </a:p>
          <a:p>
            <a:pPr marL="231775" indent="-231775">
              <a:defRPr/>
            </a:pPr>
            <a:r>
              <a:rPr lang="en-US" dirty="0">
                <a:solidFill>
                  <a:srgbClr val="C00000"/>
                </a:solidFill>
              </a:rPr>
              <a:t>random access </a:t>
            </a:r>
            <a:r>
              <a:rPr lang="en-US" dirty="0"/>
              <a:t>(dynamic), </a:t>
            </a:r>
          </a:p>
          <a:p>
            <a:pPr marL="690563" lvl="1" indent="-233363">
              <a:defRPr/>
            </a:pPr>
            <a:r>
              <a:rPr lang="en-US" sz="2800" dirty="0"/>
              <a:t>ALOHA, S-ALOHA, CSMA, CSMA/CD</a:t>
            </a:r>
          </a:p>
          <a:p>
            <a:pPr marL="690563" lvl="1" indent="-233363">
              <a:defRPr/>
            </a:pPr>
            <a:r>
              <a:rPr lang="en-US" sz="2800" dirty="0"/>
              <a:t>carrier sensing: easy in some technologies (wire), hard in others (wireless)</a:t>
            </a:r>
          </a:p>
          <a:p>
            <a:pPr marL="690563" lvl="1" indent="-233363">
              <a:defRPr/>
            </a:pPr>
            <a:r>
              <a:rPr lang="en-US" sz="2800" dirty="0"/>
              <a:t>CSMA/CD used in Ethernet</a:t>
            </a:r>
          </a:p>
          <a:p>
            <a:pPr marL="690563" lvl="1" indent="-233363">
              <a:defRPr/>
            </a:pPr>
            <a:r>
              <a:rPr lang="en-US" sz="2800" dirty="0"/>
              <a:t>CSMA/CA used in 802.11</a:t>
            </a:r>
          </a:p>
          <a:p>
            <a:pPr marL="231775" indent="-231775">
              <a:tabLst>
                <a:tab pos="279400" algn="l"/>
              </a:tabLst>
              <a:defRPr/>
            </a:pPr>
            <a:r>
              <a:rPr lang="en-US" dirty="0">
                <a:solidFill>
                  <a:srgbClr val="C00000"/>
                </a:solidFill>
              </a:rPr>
              <a:t>taking turns</a:t>
            </a:r>
          </a:p>
          <a:p>
            <a:pPr marL="690563" lvl="1" indent="-233363">
              <a:defRPr/>
            </a:pPr>
            <a:r>
              <a:rPr lang="en-US" sz="2800" dirty="0"/>
              <a:t>polling from central site, token passing</a:t>
            </a:r>
          </a:p>
          <a:p>
            <a:pPr marL="690563" lvl="1" indent="-233363">
              <a:defRPr/>
            </a:pPr>
            <a:r>
              <a:rPr lang="en-US" sz="2800" dirty="0"/>
              <a:t>Bluetooth, FDDI (Fiber Distributed Data Interconnect), token ring </a:t>
            </a:r>
          </a:p>
        </p:txBody>
      </p:sp>
    </p:spTree>
    <p:extLst>
      <p:ext uri="{BB962C8B-B14F-4D97-AF65-F5344CB8AC3E}">
        <p14:creationId xmlns:p14="http://schemas.microsoft.com/office/powerpoint/2010/main" val="1567366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rgbClr val="0000A8"/>
              </a:buClr>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95</a:t>
            </a:fld>
            <a:endParaRPr lang="en-US" dirty="0"/>
          </a:p>
        </p:txBody>
      </p:sp>
    </p:spTree>
    <p:extLst>
      <p:ext uri="{BB962C8B-B14F-4D97-AF65-F5344CB8AC3E}">
        <p14:creationId xmlns:p14="http://schemas.microsoft.com/office/powerpoint/2010/main" val="816670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Synthesis: a day in the life of a web request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96</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533400" y="1338263"/>
            <a:ext cx="1127311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our journey down the protocol stack is now complete!</a:t>
            </a:r>
          </a:p>
          <a:p>
            <a:pPr lvl="1">
              <a:defRPr/>
            </a:pPr>
            <a:r>
              <a:rPr lang="en-US" sz="2800" dirty="0"/>
              <a:t>application, transport, network, link</a:t>
            </a:r>
          </a:p>
          <a:p>
            <a:pPr marL="400050" indent="-269875">
              <a:defRPr/>
            </a:pPr>
            <a:r>
              <a:rPr lang="en-US" sz="3200" dirty="0"/>
              <a:t>putting-it-all-together: synthesis!</a:t>
            </a:r>
          </a:p>
          <a:p>
            <a:pPr lvl="1">
              <a:defRPr/>
            </a:pPr>
            <a:r>
              <a:rPr lang="en-US" sz="2800" i="1" dirty="0">
                <a:solidFill>
                  <a:srgbClr val="C00000"/>
                </a:solidFill>
              </a:rPr>
              <a:t>goal:</a:t>
            </a:r>
            <a:r>
              <a:rPr lang="en-US" sz="2800" dirty="0">
                <a:solidFill>
                  <a:srgbClr val="C00000"/>
                </a:solidFill>
              </a:rPr>
              <a:t> </a:t>
            </a:r>
            <a:r>
              <a:rPr lang="en-US" sz="2800" dirty="0"/>
              <a:t>identify, review, understand protocols (at all layers) involved in seemingly simple scenario: requesting www page</a:t>
            </a:r>
          </a:p>
          <a:p>
            <a:pPr lvl="1">
              <a:defRPr/>
            </a:pPr>
            <a:r>
              <a:rPr lang="en-US" sz="2800" i="1" dirty="0">
                <a:solidFill>
                  <a:srgbClr val="C00000"/>
                </a:solidFill>
              </a:rPr>
              <a:t>scenario:</a:t>
            </a:r>
            <a:r>
              <a:rPr lang="en-US" sz="2800" dirty="0">
                <a:solidFill>
                  <a:srgbClr val="C00000"/>
                </a:solidFill>
              </a:rPr>
              <a:t> </a:t>
            </a:r>
            <a:r>
              <a:rPr lang="en-US" sz="2800" dirty="0"/>
              <a:t>student attaches laptop to campus network, requests/receives www.google.com </a:t>
            </a:r>
          </a:p>
          <a:p>
            <a:pPr>
              <a:defRPr/>
            </a:pPr>
            <a:endParaRPr lang="en-US" sz="3200" dirty="0"/>
          </a:p>
          <a:p>
            <a:pPr>
              <a:defRPr/>
            </a:pPr>
            <a:endParaRPr lang="en-US" dirty="0">
              <a:latin typeface="Gill Sans MT" charset="0"/>
            </a:endParaRPr>
          </a:p>
        </p:txBody>
      </p:sp>
    </p:spTree>
    <p:extLst>
      <p:ext uri="{BB962C8B-B14F-4D97-AF65-F5344CB8AC3E}">
        <p14:creationId xmlns:p14="http://schemas.microsoft.com/office/powerpoint/2010/main" val="261497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0">
                                            <p:txEl>
                                              <p:pRg st="4" end="4"/>
                                            </p:txEl>
                                          </p:spTgt>
                                        </p:tgtEl>
                                        <p:attrNameLst>
                                          <p:attrName>style.visibility</p:attrName>
                                        </p:attrNameLst>
                                      </p:cBhvr>
                                      <p:to>
                                        <p:strVal val="visible"/>
                                      </p:to>
                                    </p:set>
                                    <p:animEffect transition="in" filter="dissolve">
                                      <p:cBhvr>
                                        <p:cTn id="23"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p:txBody>
          <a:bodyPr/>
          <a:lstStyle/>
          <a:p>
            <a:r>
              <a:rPr lang="en-US" dirty="0"/>
              <a:t>A day in the life: scenario</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97</a:t>
            </a:fld>
            <a:endParaRPr lang="en-US" dirty="0"/>
          </a:p>
        </p:txBody>
      </p:sp>
      <p:sp>
        <p:nvSpPr>
          <p:cNvPr id="294" name="Freeform 406">
            <a:extLst>
              <a:ext uri="{FF2B5EF4-FFF2-40B4-BE49-F238E27FC236}">
                <a16:creationId xmlns:a16="http://schemas.microsoft.com/office/drawing/2014/main" id="{DCFC0C20-D1CF-7E43-8947-76A7AA00BE54}"/>
              </a:ext>
            </a:extLst>
          </p:cNvPr>
          <p:cNvSpPr>
            <a:spLocks/>
          </p:cNvSpPr>
          <p:nvPr/>
        </p:nvSpPr>
        <p:spPr bwMode="auto">
          <a:xfrm>
            <a:off x="5037166" y="1832733"/>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6" name="Text Box 34">
            <a:extLst>
              <a:ext uri="{FF2B5EF4-FFF2-40B4-BE49-F238E27FC236}">
                <a16:creationId xmlns:a16="http://schemas.microsoft.com/office/drawing/2014/main" id="{0EC90E30-BDF4-6845-B171-AFEA17208264}"/>
              </a:ext>
            </a:extLst>
          </p:cNvPr>
          <p:cNvSpPr txBox="1">
            <a:spLocks noChangeArrowheads="1"/>
          </p:cNvSpPr>
          <p:nvPr/>
        </p:nvSpPr>
        <p:spPr bwMode="auto">
          <a:xfrm>
            <a:off x="5108669" y="2394135"/>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5" name="Line 93">
            <a:extLst>
              <a:ext uri="{FF2B5EF4-FFF2-40B4-BE49-F238E27FC236}">
                <a16:creationId xmlns:a16="http://schemas.microsoft.com/office/drawing/2014/main" id="{902226A1-23A8-5E45-B02B-D52E29D10C47}"/>
              </a:ext>
            </a:extLst>
          </p:cNvPr>
          <p:cNvSpPr>
            <a:spLocks noChangeShapeType="1"/>
          </p:cNvSpPr>
          <p:nvPr/>
        </p:nvSpPr>
        <p:spPr bwMode="auto">
          <a:xfrm flipH="1">
            <a:off x="7205382" y="2772055"/>
            <a:ext cx="260350" cy="2587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6" name="Freeform 94">
            <a:extLst>
              <a:ext uri="{FF2B5EF4-FFF2-40B4-BE49-F238E27FC236}">
                <a16:creationId xmlns:a16="http://schemas.microsoft.com/office/drawing/2014/main" id="{07E407AD-1B7D-E549-AA8A-0678AF643944}"/>
              </a:ext>
            </a:extLst>
          </p:cNvPr>
          <p:cNvSpPr>
            <a:spLocks/>
          </p:cNvSpPr>
          <p:nvPr/>
        </p:nvSpPr>
        <p:spPr bwMode="auto">
          <a:xfrm>
            <a:off x="1169707" y="47516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2" name="Line 134">
            <a:extLst>
              <a:ext uri="{FF2B5EF4-FFF2-40B4-BE49-F238E27FC236}">
                <a16:creationId xmlns:a16="http://schemas.microsoft.com/office/drawing/2014/main" id="{AC887D7C-204D-A748-960E-D69E195B2E0E}"/>
              </a:ext>
            </a:extLst>
          </p:cNvPr>
          <p:cNvSpPr>
            <a:spLocks noChangeShapeType="1"/>
          </p:cNvSpPr>
          <p:nvPr/>
        </p:nvSpPr>
        <p:spPr bwMode="auto">
          <a:xfrm flipV="1">
            <a:off x="4560607" y="3680105"/>
            <a:ext cx="1174750" cy="16510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3" name="Text Box 135">
            <a:extLst>
              <a:ext uri="{FF2B5EF4-FFF2-40B4-BE49-F238E27FC236}">
                <a16:creationId xmlns:a16="http://schemas.microsoft.com/office/drawing/2014/main" id="{D67BC013-3254-664B-A94F-9584B59216A4}"/>
              </a:ext>
            </a:extLst>
          </p:cNvPr>
          <p:cNvSpPr txBox="1">
            <a:spLocks noChangeArrowheads="1"/>
          </p:cNvSpPr>
          <p:nvPr/>
        </p:nvSpPr>
        <p:spPr bwMode="auto">
          <a:xfrm>
            <a:off x="5438495" y="5623205"/>
            <a:ext cx="1809750"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a:t>
            </a:r>
            <a:r>
              <a:rPr lang="ja-JP" altLang="en-US" sz="1600" i="0">
                <a:solidFill>
                  <a:srgbClr val="000000"/>
                </a:solidFill>
                <a:latin typeface="Arial" charset="0"/>
              </a:rPr>
              <a:t>’</a:t>
            </a:r>
            <a:r>
              <a:rPr lang="en-US" altLang="ja-JP" sz="1600" i="0" dirty="0">
                <a:solidFill>
                  <a:srgbClr val="000000"/>
                </a:solidFill>
                <a:latin typeface="Arial" charset="0"/>
              </a:rPr>
              <a:t>s network </a:t>
            </a:r>
          </a:p>
          <a:p>
            <a:pPr fontAlgn="base">
              <a:spcBef>
                <a:spcPct val="0"/>
              </a:spcBef>
              <a:spcAft>
                <a:spcPct val="0"/>
              </a:spcAft>
            </a:pPr>
            <a:r>
              <a:rPr lang="en-US" sz="1600" i="0" dirty="0">
                <a:solidFill>
                  <a:srgbClr val="000000"/>
                </a:solidFill>
                <a:latin typeface="Arial" charset="0"/>
              </a:rPr>
              <a:t>64.233.160.0/19 </a:t>
            </a:r>
          </a:p>
        </p:txBody>
      </p:sp>
      <p:sp>
        <p:nvSpPr>
          <p:cNvPr id="384" name="Line 136">
            <a:extLst>
              <a:ext uri="{FF2B5EF4-FFF2-40B4-BE49-F238E27FC236}">
                <a16:creationId xmlns:a16="http://schemas.microsoft.com/office/drawing/2014/main" id="{2E2C2A25-D917-F543-AD3E-DCBDD122CE6E}"/>
              </a:ext>
            </a:extLst>
          </p:cNvPr>
          <p:cNvSpPr>
            <a:spLocks noChangeShapeType="1"/>
          </p:cNvSpPr>
          <p:nvPr/>
        </p:nvSpPr>
        <p:spPr bwMode="auto">
          <a:xfrm flipV="1">
            <a:off x="3139795" y="5499380"/>
            <a:ext cx="94297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5" name="Text Box 137">
            <a:extLst>
              <a:ext uri="{FF2B5EF4-FFF2-40B4-BE49-F238E27FC236}">
                <a16:creationId xmlns:a16="http://schemas.microsoft.com/office/drawing/2014/main" id="{6A8FAC84-3043-6D45-97D6-4021E3C55705}"/>
              </a:ext>
            </a:extLst>
          </p:cNvPr>
          <p:cNvSpPr txBox="1">
            <a:spLocks noChangeArrowheads="1"/>
          </p:cNvSpPr>
          <p:nvPr/>
        </p:nvSpPr>
        <p:spPr bwMode="auto">
          <a:xfrm>
            <a:off x="2052357" y="5891492"/>
            <a:ext cx="1595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86" name="Text Box 138">
            <a:extLst>
              <a:ext uri="{FF2B5EF4-FFF2-40B4-BE49-F238E27FC236}">
                <a16:creationId xmlns:a16="http://schemas.microsoft.com/office/drawing/2014/main" id="{255B4B55-A4E8-1B4E-A407-15BF2F1BD384}"/>
              </a:ext>
            </a:extLst>
          </p:cNvPr>
          <p:cNvSpPr txBox="1">
            <a:spLocks noChangeArrowheads="1"/>
          </p:cNvSpPr>
          <p:nvPr/>
        </p:nvSpPr>
        <p:spPr bwMode="auto">
          <a:xfrm>
            <a:off x="2020607" y="5597805"/>
            <a:ext cx="117792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web server</a:t>
            </a:r>
          </a:p>
        </p:txBody>
      </p:sp>
      <p:sp>
        <p:nvSpPr>
          <p:cNvPr id="387" name="Text Box 139">
            <a:extLst>
              <a:ext uri="{FF2B5EF4-FFF2-40B4-BE49-F238E27FC236}">
                <a16:creationId xmlns:a16="http://schemas.microsoft.com/office/drawing/2014/main" id="{FEDEE7BD-5BB3-834E-9E96-6E5E6F328426}"/>
              </a:ext>
            </a:extLst>
          </p:cNvPr>
          <p:cNvSpPr txBox="1">
            <a:spLocks noChangeArrowheads="1"/>
          </p:cNvSpPr>
          <p:nvPr/>
        </p:nvSpPr>
        <p:spPr bwMode="auto">
          <a:xfrm>
            <a:off x="6124855" y="1962523"/>
            <a:ext cx="123348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DNS server</a:t>
            </a:r>
          </a:p>
          <a:p>
            <a:pPr fontAlgn="base">
              <a:spcBef>
                <a:spcPct val="0"/>
              </a:spcBef>
              <a:spcAft>
                <a:spcPct val="0"/>
              </a:spcAft>
            </a:pPr>
            <a:endParaRPr lang="en-US" sz="1600" i="0" dirty="0">
              <a:solidFill>
                <a:srgbClr val="000000"/>
              </a:solidFill>
              <a:latin typeface="Arial" charset="0"/>
            </a:endParaRPr>
          </a:p>
        </p:txBody>
      </p:sp>
      <p:grpSp>
        <p:nvGrpSpPr>
          <p:cNvPr id="406" name="Group 167">
            <a:extLst>
              <a:ext uri="{FF2B5EF4-FFF2-40B4-BE49-F238E27FC236}">
                <a16:creationId xmlns:a16="http://schemas.microsoft.com/office/drawing/2014/main" id="{4B437F21-E39F-2D47-801D-47D6E1DCFF24}"/>
              </a:ext>
            </a:extLst>
          </p:cNvPr>
          <p:cNvGrpSpPr>
            <a:grpSpLocks/>
          </p:cNvGrpSpPr>
          <p:nvPr/>
        </p:nvGrpSpPr>
        <p:grpSpPr bwMode="auto">
          <a:xfrm flipH="1">
            <a:off x="5890932" y="3667405"/>
            <a:ext cx="400050" cy="152400"/>
            <a:chOff x="3228" y="1776"/>
            <a:chExt cx="252" cy="96"/>
          </a:xfrm>
        </p:grpSpPr>
        <p:sp>
          <p:nvSpPr>
            <p:cNvPr id="407" name="Line 168">
              <a:extLst>
                <a:ext uri="{FF2B5EF4-FFF2-40B4-BE49-F238E27FC236}">
                  <a16:creationId xmlns:a16="http://schemas.microsoft.com/office/drawing/2014/main" id="{FD263C27-58D8-2D47-ADBE-98E05BF468A3}"/>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8" name="Line 169">
              <a:extLst>
                <a:ext uri="{FF2B5EF4-FFF2-40B4-BE49-F238E27FC236}">
                  <a16:creationId xmlns:a16="http://schemas.microsoft.com/office/drawing/2014/main" id="{1376D243-074B-CA4C-9F9E-2BB1CDAD77B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09" name="Group 170">
            <a:extLst>
              <a:ext uri="{FF2B5EF4-FFF2-40B4-BE49-F238E27FC236}">
                <a16:creationId xmlns:a16="http://schemas.microsoft.com/office/drawing/2014/main" id="{89C5EF8B-605B-7041-AC6D-4101A34A58A0}"/>
              </a:ext>
            </a:extLst>
          </p:cNvPr>
          <p:cNvGrpSpPr>
            <a:grpSpLocks/>
          </p:cNvGrpSpPr>
          <p:nvPr/>
        </p:nvGrpSpPr>
        <p:grpSpPr bwMode="auto">
          <a:xfrm flipH="1" flipV="1">
            <a:off x="6043332" y="3143530"/>
            <a:ext cx="400050" cy="152400"/>
            <a:chOff x="3228" y="1776"/>
            <a:chExt cx="252" cy="96"/>
          </a:xfrm>
        </p:grpSpPr>
        <p:sp>
          <p:nvSpPr>
            <p:cNvPr id="410" name="Line 171">
              <a:extLst>
                <a:ext uri="{FF2B5EF4-FFF2-40B4-BE49-F238E27FC236}">
                  <a16:creationId xmlns:a16="http://schemas.microsoft.com/office/drawing/2014/main" id="{5BFB55E0-99B2-EC4D-9167-5F6A684114A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1" name="Line 172">
              <a:extLst>
                <a:ext uri="{FF2B5EF4-FFF2-40B4-BE49-F238E27FC236}">
                  <a16:creationId xmlns:a16="http://schemas.microsoft.com/office/drawing/2014/main" id="{95837E2C-9EAD-CF49-A1EF-B21C973DFA9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2" name="Group 173">
            <a:extLst>
              <a:ext uri="{FF2B5EF4-FFF2-40B4-BE49-F238E27FC236}">
                <a16:creationId xmlns:a16="http://schemas.microsoft.com/office/drawing/2014/main" id="{F6A40979-43D2-704B-969C-6B0676980AD1}"/>
              </a:ext>
            </a:extLst>
          </p:cNvPr>
          <p:cNvGrpSpPr>
            <a:grpSpLocks/>
          </p:cNvGrpSpPr>
          <p:nvPr/>
        </p:nvGrpSpPr>
        <p:grpSpPr bwMode="auto">
          <a:xfrm flipH="1" flipV="1">
            <a:off x="8143595" y="3834092"/>
            <a:ext cx="400050" cy="152400"/>
            <a:chOff x="3228" y="1776"/>
            <a:chExt cx="252" cy="96"/>
          </a:xfrm>
        </p:grpSpPr>
        <p:sp>
          <p:nvSpPr>
            <p:cNvPr id="413" name="Line 174">
              <a:extLst>
                <a:ext uri="{FF2B5EF4-FFF2-40B4-BE49-F238E27FC236}">
                  <a16:creationId xmlns:a16="http://schemas.microsoft.com/office/drawing/2014/main" id="{D6D8176C-16F1-C248-BB4F-CB9E2BF4DAA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4" name="Line 175">
              <a:extLst>
                <a:ext uri="{FF2B5EF4-FFF2-40B4-BE49-F238E27FC236}">
                  <a16:creationId xmlns:a16="http://schemas.microsoft.com/office/drawing/2014/main" id="{8D77D5DF-B71C-D140-B9A7-018DB4E3206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5" name="Group 176">
            <a:extLst>
              <a:ext uri="{FF2B5EF4-FFF2-40B4-BE49-F238E27FC236}">
                <a16:creationId xmlns:a16="http://schemas.microsoft.com/office/drawing/2014/main" id="{9BF7D1D3-B886-864B-9B3F-F3E421F73C9C}"/>
              </a:ext>
            </a:extLst>
          </p:cNvPr>
          <p:cNvGrpSpPr>
            <a:grpSpLocks/>
          </p:cNvGrpSpPr>
          <p:nvPr/>
        </p:nvGrpSpPr>
        <p:grpSpPr bwMode="auto">
          <a:xfrm flipV="1">
            <a:off x="7319682" y="3853142"/>
            <a:ext cx="295275" cy="114300"/>
            <a:chOff x="3228" y="1776"/>
            <a:chExt cx="252" cy="96"/>
          </a:xfrm>
        </p:grpSpPr>
        <p:sp>
          <p:nvSpPr>
            <p:cNvPr id="416" name="Line 177">
              <a:extLst>
                <a:ext uri="{FF2B5EF4-FFF2-40B4-BE49-F238E27FC236}">
                  <a16:creationId xmlns:a16="http://schemas.microsoft.com/office/drawing/2014/main" id="{4250E1AF-18F0-8443-8630-B06C6E212C0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7" name="Line 178">
              <a:extLst>
                <a:ext uri="{FF2B5EF4-FFF2-40B4-BE49-F238E27FC236}">
                  <a16:creationId xmlns:a16="http://schemas.microsoft.com/office/drawing/2014/main" id="{2F337031-708D-0345-B849-EFBB00027CF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8" name="Group 179">
            <a:extLst>
              <a:ext uri="{FF2B5EF4-FFF2-40B4-BE49-F238E27FC236}">
                <a16:creationId xmlns:a16="http://schemas.microsoft.com/office/drawing/2014/main" id="{17458F55-A4E9-E343-A909-61C9FE09D648}"/>
              </a:ext>
            </a:extLst>
          </p:cNvPr>
          <p:cNvGrpSpPr>
            <a:grpSpLocks/>
          </p:cNvGrpSpPr>
          <p:nvPr/>
        </p:nvGrpSpPr>
        <p:grpSpPr bwMode="auto">
          <a:xfrm rot="409689" flipH="1" flipV="1">
            <a:off x="7591145" y="3195917"/>
            <a:ext cx="452437" cy="57150"/>
            <a:chOff x="3228" y="1776"/>
            <a:chExt cx="252" cy="96"/>
          </a:xfrm>
        </p:grpSpPr>
        <p:sp>
          <p:nvSpPr>
            <p:cNvPr id="419" name="Line 180">
              <a:extLst>
                <a:ext uri="{FF2B5EF4-FFF2-40B4-BE49-F238E27FC236}">
                  <a16:creationId xmlns:a16="http://schemas.microsoft.com/office/drawing/2014/main" id="{A5F6AD72-9626-8349-ABF3-01025153371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0" name="Line 181">
              <a:extLst>
                <a:ext uri="{FF2B5EF4-FFF2-40B4-BE49-F238E27FC236}">
                  <a16:creationId xmlns:a16="http://schemas.microsoft.com/office/drawing/2014/main" id="{DEE5409B-29C8-524D-AE34-7C4D42D5F9E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1" name="Group 182">
            <a:extLst>
              <a:ext uri="{FF2B5EF4-FFF2-40B4-BE49-F238E27FC236}">
                <a16:creationId xmlns:a16="http://schemas.microsoft.com/office/drawing/2014/main" id="{9D12F4D2-1155-9D4D-B6B0-6F1CD5C9D7EC}"/>
              </a:ext>
            </a:extLst>
          </p:cNvPr>
          <p:cNvGrpSpPr>
            <a:grpSpLocks/>
          </p:cNvGrpSpPr>
          <p:nvPr/>
        </p:nvGrpSpPr>
        <p:grpSpPr bwMode="auto">
          <a:xfrm>
            <a:off x="6733895" y="3400705"/>
            <a:ext cx="295275" cy="114300"/>
            <a:chOff x="3228" y="1776"/>
            <a:chExt cx="252" cy="96"/>
          </a:xfrm>
        </p:grpSpPr>
        <p:sp>
          <p:nvSpPr>
            <p:cNvPr id="422" name="Line 183">
              <a:extLst>
                <a:ext uri="{FF2B5EF4-FFF2-40B4-BE49-F238E27FC236}">
                  <a16:creationId xmlns:a16="http://schemas.microsoft.com/office/drawing/2014/main" id="{D1974B22-4265-D74B-B7F0-C9FC82538DC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3" name="Line 184">
              <a:extLst>
                <a:ext uri="{FF2B5EF4-FFF2-40B4-BE49-F238E27FC236}">
                  <a16:creationId xmlns:a16="http://schemas.microsoft.com/office/drawing/2014/main" id="{F76668FA-365B-9340-9C68-9DF2CCC88E0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4" name="Group 185">
            <a:extLst>
              <a:ext uri="{FF2B5EF4-FFF2-40B4-BE49-F238E27FC236}">
                <a16:creationId xmlns:a16="http://schemas.microsoft.com/office/drawing/2014/main" id="{93EE81E8-57E8-A74D-A86D-F04EBC783775}"/>
              </a:ext>
            </a:extLst>
          </p:cNvPr>
          <p:cNvGrpSpPr>
            <a:grpSpLocks/>
          </p:cNvGrpSpPr>
          <p:nvPr/>
        </p:nvGrpSpPr>
        <p:grpSpPr bwMode="auto">
          <a:xfrm flipH="1">
            <a:off x="7372070" y="3400705"/>
            <a:ext cx="295275" cy="114300"/>
            <a:chOff x="3228" y="1776"/>
            <a:chExt cx="252" cy="96"/>
          </a:xfrm>
        </p:grpSpPr>
        <p:sp>
          <p:nvSpPr>
            <p:cNvPr id="425" name="Line 186">
              <a:extLst>
                <a:ext uri="{FF2B5EF4-FFF2-40B4-BE49-F238E27FC236}">
                  <a16:creationId xmlns:a16="http://schemas.microsoft.com/office/drawing/2014/main" id="{651EF8CB-186A-BE47-904E-5976B7E8B9A7}"/>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6" name="Line 187">
              <a:extLst>
                <a:ext uri="{FF2B5EF4-FFF2-40B4-BE49-F238E27FC236}">
                  <a16:creationId xmlns:a16="http://schemas.microsoft.com/office/drawing/2014/main" id="{8A988057-1892-544E-BF10-27FD203EFEE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7" name="Group 188">
            <a:extLst>
              <a:ext uri="{FF2B5EF4-FFF2-40B4-BE49-F238E27FC236}">
                <a16:creationId xmlns:a16="http://schemas.microsoft.com/office/drawing/2014/main" id="{215EB25C-038C-054D-BC89-CF04D9A19EEA}"/>
              </a:ext>
            </a:extLst>
          </p:cNvPr>
          <p:cNvGrpSpPr>
            <a:grpSpLocks/>
          </p:cNvGrpSpPr>
          <p:nvPr/>
        </p:nvGrpSpPr>
        <p:grpSpPr bwMode="auto">
          <a:xfrm>
            <a:off x="5786157" y="5348567"/>
            <a:ext cx="295275" cy="114300"/>
            <a:chOff x="3228" y="1776"/>
            <a:chExt cx="252" cy="96"/>
          </a:xfrm>
        </p:grpSpPr>
        <p:sp>
          <p:nvSpPr>
            <p:cNvPr id="428" name="Line 189">
              <a:extLst>
                <a:ext uri="{FF2B5EF4-FFF2-40B4-BE49-F238E27FC236}">
                  <a16:creationId xmlns:a16="http://schemas.microsoft.com/office/drawing/2014/main" id="{3B82F97E-C192-7342-B085-36B102ECDF3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9" name="Line 190">
              <a:extLst>
                <a:ext uri="{FF2B5EF4-FFF2-40B4-BE49-F238E27FC236}">
                  <a16:creationId xmlns:a16="http://schemas.microsoft.com/office/drawing/2014/main" id="{9A37EBF3-9533-FD41-808F-6C06099866D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0" name="Group 191">
            <a:extLst>
              <a:ext uri="{FF2B5EF4-FFF2-40B4-BE49-F238E27FC236}">
                <a16:creationId xmlns:a16="http://schemas.microsoft.com/office/drawing/2014/main" id="{B32F95ED-229D-6648-9BFC-AFD7ABF83F41}"/>
              </a:ext>
            </a:extLst>
          </p:cNvPr>
          <p:cNvGrpSpPr>
            <a:grpSpLocks/>
          </p:cNvGrpSpPr>
          <p:nvPr/>
        </p:nvGrpSpPr>
        <p:grpSpPr bwMode="auto">
          <a:xfrm flipH="1">
            <a:off x="6424332" y="5348567"/>
            <a:ext cx="295275" cy="114300"/>
            <a:chOff x="3228" y="1776"/>
            <a:chExt cx="252" cy="96"/>
          </a:xfrm>
        </p:grpSpPr>
        <p:sp>
          <p:nvSpPr>
            <p:cNvPr id="431" name="Line 192">
              <a:extLst>
                <a:ext uri="{FF2B5EF4-FFF2-40B4-BE49-F238E27FC236}">
                  <a16:creationId xmlns:a16="http://schemas.microsoft.com/office/drawing/2014/main" id="{65E8BC10-05D3-C34C-943F-DDBD70967F3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2" name="Line 193">
              <a:extLst>
                <a:ext uri="{FF2B5EF4-FFF2-40B4-BE49-F238E27FC236}">
                  <a16:creationId xmlns:a16="http://schemas.microsoft.com/office/drawing/2014/main" id="{F56DE982-F6BE-2E4E-B482-BD554EF993D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3" name="Group 194">
            <a:extLst>
              <a:ext uri="{FF2B5EF4-FFF2-40B4-BE49-F238E27FC236}">
                <a16:creationId xmlns:a16="http://schemas.microsoft.com/office/drawing/2014/main" id="{B5251DF1-1955-4844-9BEA-E14C7EF19014}"/>
              </a:ext>
            </a:extLst>
          </p:cNvPr>
          <p:cNvGrpSpPr>
            <a:grpSpLocks/>
          </p:cNvGrpSpPr>
          <p:nvPr/>
        </p:nvGrpSpPr>
        <p:grpSpPr bwMode="auto">
          <a:xfrm>
            <a:off x="4019270" y="5705755"/>
            <a:ext cx="295275" cy="114300"/>
            <a:chOff x="3228" y="1776"/>
            <a:chExt cx="252" cy="96"/>
          </a:xfrm>
        </p:grpSpPr>
        <p:sp>
          <p:nvSpPr>
            <p:cNvPr id="434" name="Line 195">
              <a:extLst>
                <a:ext uri="{FF2B5EF4-FFF2-40B4-BE49-F238E27FC236}">
                  <a16:creationId xmlns:a16="http://schemas.microsoft.com/office/drawing/2014/main" id="{5B08B7F4-6EB5-564D-BE13-B4FEB3CBB5F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5" name="Line 196">
              <a:extLst>
                <a:ext uri="{FF2B5EF4-FFF2-40B4-BE49-F238E27FC236}">
                  <a16:creationId xmlns:a16="http://schemas.microsoft.com/office/drawing/2014/main" id="{946C2213-325C-E84B-9659-2AFC1000DC35}"/>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6" name="Group 197">
            <a:extLst>
              <a:ext uri="{FF2B5EF4-FFF2-40B4-BE49-F238E27FC236}">
                <a16:creationId xmlns:a16="http://schemas.microsoft.com/office/drawing/2014/main" id="{216FE334-0B3A-BB4D-935E-B7579EF70E36}"/>
              </a:ext>
            </a:extLst>
          </p:cNvPr>
          <p:cNvGrpSpPr>
            <a:grpSpLocks/>
          </p:cNvGrpSpPr>
          <p:nvPr/>
        </p:nvGrpSpPr>
        <p:grpSpPr bwMode="auto">
          <a:xfrm flipH="1">
            <a:off x="4657445" y="5705755"/>
            <a:ext cx="295275" cy="114300"/>
            <a:chOff x="3228" y="1776"/>
            <a:chExt cx="252" cy="96"/>
          </a:xfrm>
        </p:grpSpPr>
        <p:sp>
          <p:nvSpPr>
            <p:cNvPr id="437" name="Line 198">
              <a:extLst>
                <a:ext uri="{FF2B5EF4-FFF2-40B4-BE49-F238E27FC236}">
                  <a16:creationId xmlns:a16="http://schemas.microsoft.com/office/drawing/2014/main" id="{5EF8F833-297C-2547-A52E-393B13D3232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8" name="Line 199">
              <a:extLst>
                <a:ext uri="{FF2B5EF4-FFF2-40B4-BE49-F238E27FC236}">
                  <a16:creationId xmlns:a16="http://schemas.microsoft.com/office/drawing/2014/main" id="{53D60A8F-075E-9247-822F-ADFF08B9583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9" name="Group 200">
            <a:extLst>
              <a:ext uri="{FF2B5EF4-FFF2-40B4-BE49-F238E27FC236}">
                <a16:creationId xmlns:a16="http://schemas.microsoft.com/office/drawing/2014/main" id="{6CA836E5-5453-874C-898E-6388424546B7}"/>
              </a:ext>
            </a:extLst>
          </p:cNvPr>
          <p:cNvGrpSpPr>
            <a:grpSpLocks/>
          </p:cNvGrpSpPr>
          <p:nvPr/>
        </p:nvGrpSpPr>
        <p:grpSpPr bwMode="auto">
          <a:xfrm flipH="1" flipV="1">
            <a:off x="4862232" y="5410480"/>
            <a:ext cx="295275" cy="114300"/>
            <a:chOff x="3228" y="1776"/>
            <a:chExt cx="252" cy="96"/>
          </a:xfrm>
        </p:grpSpPr>
        <p:sp>
          <p:nvSpPr>
            <p:cNvPr id="440" name="Line 201">
              <a:extLst>
                <a:ext uri="{FF2B5EF4-FFF2-40B4-BE49-F238E27FC236}">
                  <a16:creationId xmlns:a16="http://schemas.microsoft.com/office/drawing/2014/main" id="{98AC627A-5198-EE48-8EF3-D196EFC392F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41" name="Line 202">
              <a:extLst>
                <a:ext uri="{FF2B5EF4-FFF2-40B4-BE49-F238E27FC236}">
                  <a16:creationId xmlns:a16="http://schemas.microsoft.com/office/drawing/2014/main" id="{DB13157A-201E-1441-90AA-E7B6C48D202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sp>
        <p:nvSpPr>
          <p:cNvPr id="442" name="Text Box 34">
            <a:extLst>
              <a:ext uri="{FF2B5EF4-FFF2-40B4-BE49-F238E27FC236}">
                <a16:creationId xmlns:a16="http://schemas.microsoft.com/office/drawing/2014/main" id="{9910609B-BB13-F84A-BC05-D467BC0661C9}"/>
              </a:ext>
            </a:extLst>
          </p:cNvPr>
          <p:cNvSpPr txBox="1">
            <a:spLocks noChangeArrowheads="1"/>
          </p:cNvSpPr>
          <p:nvPr/>
        </p:nvSpPr>
        <p:spPr bwMode="auto">
          <a:xfrm>
            <a:off x="881342" y="3666845"/>
            <a:ext cx="1595438"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school network </a:t>
            </a:r>
          </a:p>
          <a:p>
            <a:pPr fontAlgn="base">
              <a:spcBef>
                <a:spcPct val="0"/>
              </a:spcBef>
              <a:spcAft>
                <a:spcPct val="0"/>
              </a:spcAft>
            </a:pPr>
            <a:r>
              <a:rPr lang="en-US" sz="1600" i="0" dirty="0">
                <a:solidFill>
                  <a:srgbClr val="000000"/>
                </a:solidFill>
                <a:latin typeface="Arial" charset="0"/>
              </a:rPr>
              <a:t>68.80.2.0/24</a:t>
            </a:r>
          </a:p>
        </p:txBody>
      </p:sp>
      <p:grpSp>
        <p:nvGrpSpPr>
          <p:cNvPr id="445" name="Group 405">
            <a:extLst>
              <a:ext uri="{FF2B5EF4-FFF2-40B4-BE49-F238E27FC236}">
                <a16:creationId xmlns:a16="http://schemas.microsoft.com/office/drawing/2014/main" id="{7ADC43EB-565B-D74B-B4AD-8DAAC293AFE6}"/>
              </a:ext>
            </a:extLst>
          </p:cNvPr>
          <p:cNvGrpSpPr>
            <a:grpSpLocks/>
          </p:cNvGrpSpPr>
          <p:nvPr/>
        </p:nvGrpSpPr>
        <p:grpSpPr bwMode="auto">
          <a:xfrm>
            <a:off x="849686" y="1873155"/>
            <a:ext cx="1473201" cy="1119188"/>
            <a:chOff x="135" y="833"/>
            <a:chExt cx="928" cy="705"/>
          </a:xfrm>
        </p:grpSpPr>
        <p:grpSp>
          <p:nvGrpSpPr>
            <p:cNvPr id="446" name="Group 400">
              <a:extLst>
                <a:ext uri="{FF2B5EF4-FFF2-40B4-BE49-F238E27FC236}">
                  <a16:creationId xmlns:a16="http://schemas.microsoft.com/office/drawing/2014/main" id="{C938F6AC-3134-154F-9613-9F35FFB58DDA}"/>
                </a:ext>
              </a:extLst>
            </p:cNvPr>
            <p:cNvGrpSpPr>
              <a:grpSpLocks/>
            </p:cNvGrpSpPr>
            <p:nvPr/>
          </p:nvGrpSpPr>
          <p:grpSpPr bwMode="auto">
            <a:xfrm>
              <a:off x="135" y="833"/>
              <a:ext cx="928" cy="705"/>
              <a:chOff x="135" y="833"/>
              <a:chExt cx="928" cy="705"/>
            </a:xfrm>
          </p:grpSpPr>
          <p:sp>
            <p:nvSpPr>
              <p:cNvPr id="448" name="Freeform 398">
                <a:extLst>
                  <a:ext uri="{FF2B5EF4-FFF2-40B4-BE49-F238E27FC236}">
                    <a16:creationId xmlns:a16="http://schemas.microsoft.com/office/drawing/2014/main" id="{C179A28F-2595-1D4A-A69C-95773C4D6233}"/>
                  </a:ext>
                </a:extLst>
              </p:cNvPr>
              <p:cNvSpPr>
                <a:spLocks/>
              </p:cNvSpPr>
              <p:nvPr/>
            </p:nvSpPr>
            <p:spPr bwMode="auto">
              <a:xfrm>
                <a:off x="135" y="836"/>
                <a:ext cx="928" cy="70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330" y="10000"/>
                    </a:moveTo>
                    <a:cubicBezTo>
                      <a:pt x="6768" y="8563"/>
                      <a:pt x="6152" y="7769"/>
                      <a:pt x="0" y="6170"/>
                    </a:cubicBezTo>
                    <a:lnTo>
                      <a:pt x="7582" y="6096"/>
                    </a:lnTo>
                    <a:cubicBezTo>
                      <a:pt x="7547" y="3488"/>
                      <a:pt x="7633" y="2608"/>
                      <a:pt x="7597" y="0"/>
                    </a:cubicBezTo>
                    <a:cubicBezTo>
                      <a:pt x="8698" y="5472"/>
                      <a:pt x="8887" y="5795"/>
                      <a:pt x="9987" y="7243"/>
                    </a:cubicBezTo>
                    <a:cubicBezTo>
                      <a:pt x="10122" y="8001"/>
                      <a:pt x="9194" y="9242"/>
                      <a:pt x="9330"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49" name="Group 392">
                <a:extLst>
                  <a:ext uri="{FF2B5EF4-FFF2-40B4-BE49-F238E27FC236}">
                    <a16:creationId xmlns:a16="http://schemas.microsoft.com/office/drawing/2014/main" id="{83AD51F0-9101-A543-80D3-A9F7AF82FFF0}"/>
                  </a:ext>
                </a:extLst>
              </p:cNvPr>
              <p:cNvGrpSpPr>
                <a:grpSpLocks/>
              </p:cNvGrpSpPr>
              <p:nvPr/>
            </p:nvGrpSpPr>
            <p:grpSpPr bwMode="auto">
              <a:xfrm>
                <a:off x="148" y="840"/>
                <a:ext cx="694" cy="432"/>
                <a:chOff x="2579" y="1533"/>
                <a:chExt cx="1078" cy="507"/>
              </a:xfrm>
            </p:grpSpPr>
            <p:pic>
              <p:nvPicPr>
                <p:cNvPr id="451" name="Picture 393">
                  <a:extLst>
                    <a:ext uri="{FF2B5EF4-FFF2-40B4-BE49-F238E27FC236}">
                      <a16:creationId xmlns:a16="http://schemas.microsoft.com/office/drawing/2014/main" id="{1BCDC5B2-F988-9143-89C7-9C8B60430D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9" y="1533"/>
                  <a:ext cx="1078" cy="5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52" name="Rectangle 394">
                  <a:extLst>
                    <a:ext uri="{FF2B5EF4-FFF2-40B4-BE49-F238E27FC236}">
                      <a16:creationId xmlns:a16="http://schemas.microsoft.com/office/drawing/2014/main" id="{901E2284-7277-BA40-BA42-E36F213101D4}"/>
                    </a:ext>
                  </a:extLst>
                </p:cNvPr>
                <p:cNvSpPr>
                  <a:spLocks noChangeArrowheads="1"/>
                </p:cNvSpPr>
                <p:nvPr/>
              </p:nvSpPr>
              <p:spPr bwMode="auto">
                <a:xfrm>
                  <a:off x="2633" y="1580"/>
                  <a:ext cx="957" cy="41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50" name="Rectangle 399">
                <a:extLst>
                  <a:ext uri="{FF2B5EF4-FFF2-40B4-BE49-F238E27FC236}">
                    <a16:creationId xmlns:a16="http://schemas.microsoft.com/office/drawing/2014/main" id="{6C65E453-463D-E84E-A45A-FC0C58E3D924}"/>
                  </a:ext>
                </a:extLst>
              </p:cNvPr>
              <p:cNvSpPr>
                <a:spLocks noChangeArrowheads="1"/>
              </p:cNvSpPr>
              <p:nvPr/>
            </p:nvSpPr>
            <p:spPr bwMode="auto">
              <a:xfrm>
                <a:off x="146" y="833"/>
                <a:ext cx="696" cy="439"/>
              </a:xfrm>
              <a:prstGeom prst="rect">
                <a:avLst/>
              </a:prstGeom>
              <a:noFill/>
              <a:ln w="19050">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47" name="Text Box 402">
              <a:extLst>
                <a:ext uri="{FF2B5EF4-FFF2-40B4-BE49-F238E27FC236}">
                  <a16:creationId xmlns:a16="http://schemas.microsoft.com/office/drawing/2014/main" id="{3C4B58BF-EC83-3448-9336-11CAA5654DEF}"/>
                </a:ext>
              </a:extLst>
            </p:cNvPr>
            <p:cNvSpPr txBox="1">
              <a:spLocks noChangeArrowheads="1"/>
            </p:cNvSpPr>
            <p:nvPr/>
          </p:nvSpPr>
          <p:spPr bwMode="auto">
            <a:xfrm>
              <a:off x="233" y="938"/>
              <a:ext cx="51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mn-lt"/>
                  <a:ea typeface="ＭＳ Ｐゴシック" charset="0"/>
                </a:rPr>
                <a:t>browser</a:t>
              </a:r>
            </a:p>
          </p:txBody>
        </p:sp>
      </p:grpSp>
      <p:grpSp>
        <p:nvGrpSpPr>
          <p:cNvPr id="514" name="Group 248">
            <a:extLst>
              <a:ext uri="{FF2B5EF4-FFF2-40B4-BE49-F238E27FC236}">
                <a16:creationId xmlns:a16="http://schemas.microsoft.com/office/drawing/2014/main" id="{91C14C6F-2EE6-3240-8AAA-3947FAB43848}"/>
              </a:ext>
            </a:extLst>
          </p:cNvPr>
          <p:cNvGrpSpPr>
            <a:grpSpLocks/>
          </p:cNvGrpSpPr>
          <p:nvPr/>
        </p:nvGrpSpPr>
        <p:grpSpPr bwMode="auto">
          <a:xfrm>
            <a:off x="7299045" y="2164042"/>
            <a:ext cx="358775" cy="623888"/>
            <a:chOff x="4140" y="429"/>
            <a:chExt cx="1425" cy="2396"/>
          </a:xfrm>
        </p:grpSpPr>
        <p:sp>
          <p:nvSpPr>
            <p:cNvPr id="515" name="Freeform 148">
              <a:extLst>
                <a:ext uri="{FF2B5EF4-FFF2-40B4-BE49-F238E27FC236}">
                  <a16:creationId xmlns:a16="http://schemas.microsoft.com/office/drawing/2014/main" id="{FC56F9D5-F006-AE4F-BA67-7D1F703E6D2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6" name="Rectangle 149">
              <a:extLst>
                <a:ext uri="{FF2B5EF4-FFF2-40B4-BE49-F238E27FC236}">
                  <a16:creationId xmlns:a16="http://schemas.microsoft.com/office/drawing/2014/main" id="{8E14C426-4828-3846-9E1A-A00801760CCC}"/>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7" name="Freeform 150">
              <a:extLst>
                <a:ext uri="{FF2B5EF4-FFF2-40B4-BE49-F238E27FC236}">
                  <a16:creationId xmlns:a16="http://schemas.microsoft.com/office/drawing/2014/main" id="{990610A6-3D92-C54C-95B3-9B1B16EE688D}"/>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8" name="Freeform 151">
              <a:extLst>
                <a:ext uri="{FF2B5EF4-FFF2-40B4-BE49-F238E27FC236}">
                  <a16:creationId xmlns:a16="http://schemas.microsoft.com/office/drawing/2014/main" id="{C6D5BA6D-F609-0B41-9849-C02719D4F8CA}"/>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9" name="Rectangle 152">
              <a:extLst>
                <a:ext uri="{FF2B5EF4-FFF2-40B4-BE49-F238E27FC236}">
                  <a16:creationId xmlns:a16="http://schemas.microsoft.com/office/drawing/2014/main" id="{AD421E89-6D59-A94B-BAB4-497A316D0C19}"/>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0" name="Group 153">
              <a:extLst>
                <a:ext uri="{FF2B5EF4-FFF2-40B4-BE49-F238E27FC236}">
                  <a16:creationId xmlns:a16="http://schemas.microsoft.com/office/drawing/2014/main" id="{270B98D5-4811-2E48-AAAD-CB85678ED54A}"/>
                </a:ext>
              </a:extLst>
            </p:cNvPr>
            <p:cNvGrpSpPr>
              <a:grpSpLocks/>
            </p:cNvGrpSpPr>
            <p:nvPr/>
          </p:nvGrpSpPr>
          <p:grpSpPr bwMode="auto">
            <a:xfrm>
              <a:off x="4749" y="668"/>
              <a:ext cx="581" cy="145"/>
              <a:chOff x="614" y="2568"/>
              <a:chExt cx="725" cy="139"/>
            </a:xfrm>
          </p:grpSpPr>
          <p:sp>
            <p:nvSpPr>
              <p:cNvPr id="545" name="AutoShape 154">
                <a:extLst>
                  <a:ext uri="{FF2B5EF4-FFF2-40B4-BE49-F238E27FC236}">
                    <a16:creationId xmlns:a16="http://schemas.microsoft.com/office/drawing/2014/main" id="{46178474-736E-FD41-A5E3-5728F65BB74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AutoShape 155">
                <a:extLst>
                  <a:ext uri="{FF2B5EF4-FFF2-40B4-BE49-F238E27FC236}">
                    <a16:creationId xmlns:a16="http://schemas.microsoft.com/office/drawing/2014/main" id="{F736FB7D-255C-A44D-8B6A-3CB3FF40BA27}"/>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1" name="Rectangle 156">
              <a:extLst>
                <a:ext uri="{FF2B5EF4-FFF2-40B4-BE49-F238E27FC236}">
                  <a16:creationId xmlns:a16="http://schemas.microsoft.com/office/drawing/2014/main" id="{7C75FE92-DDC8-1C4D-9889-6547F1459A6D}"/>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2" name="Group 157">
              <a:extLst>
                <a:ext uri="{FF2B5EF4-FFF2-40B4-BE49-F238E27FC236}">
                  <a16:creationId xmlns:a16="http://schemas.microsoft.com/office/drawing/2014/main" id="{45DBCF88-E72F-4043-B48F-B52AFDDB9956}"/>
                </a:ext>
              </a:extLst>
            </p:cNvPr>
            <p:cNvGrpSpPr>
              <a:grpSpLocks/>
            </p:cNvGrpSpPr>
            <p:nvPr/>
          </p:nvGrpSpPr>
          <p:grpSpPr bwMode="auto">
            <a:xfrm>
              <a:off x="4747" y="994"/>
              <a:ext cx="581" cy="134"/>
              <a:chOff x="614" y="2568"/>
              <a:chExt cx="725" cy="139"/>
            </a:xfrm>
          </p:grpSpPr>
          <p:sp>
            <p:nvSpPr>
              <p:cNvPr id="543" name="AutoShape 158">
                <a:extLst>
                  <a:ext uri="{FF2B5EF4-FFF2-40B4-BE49-F238E27FC236}">
                    <a16:creationId xmlns:a16="http://schemas.microsoft.com/office/drawing/2014/main" id="{4A3AA05D-99CF-9749-BDB7-B2547C333F91}"/>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4" name="AutoShape 159">
                <a:extLst>
                  <a:ext uri="{FF2B5EF4-FFF2-40B4-BE49-F238E27FC236}">
                    <a16:creationId xmlns:a16="http://schemas.microsoft.com/office/drawing/2014/main" id="{BD8E6385-6030-7E42-A02E-B6327F244030}"/>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3" name="Rectangle 160">
              <a:extLst>
                <a:ext uri="{FF2B5EF4-FFF2-40B4-BE49-F238E27FC236}">
                  <a16:creationId xmlns:a16="http://schemas.microsoft.com/office/drawing/2014/main" id="{B7E80E74-2AC2-8D44-B363-37DF3DA37598}"/>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4" name="Rectangle 161">
              <a:extLst>
                <a:ext uri="{FF2B5EF4-FFF2-40B4-BE49-F238E27FC236}">
                  <a16:creationId xmlns:a16="http://schemas.microsoft.com/office/drawing/2014/main" id="{4BB73F60-D5F2-F641-A0BF-68E3179F427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5" name="Group 162">
              <a:extLst>
                <a:ext uri="{FF2B5EF4-FFF2-40B4-BE49-F238E27FC236}">
                  <a16:creationId xmlns:a16="http://schemas.microsoft.com/office/drawing/2014/main" id="{4039A5BF-4E86-3D4C-91D1-FB1220CD6B06}"/>
                </a:ext>
              </a:extLst>
            </p:cNvPr>
            <p:cNvGrpSpPr>
              <a:grpSpLocks/>
            </p:cNvGrpSpPr>
            <p:nvPr/>
          </p:nvGrpSpPr>
          <p:grpSpPr bwMode="auto">
            <a:xfrm>
              <a:off x="4735" y="1627"/>
              <a:ext cx="582" cy="151"/>
              <a:chOff x="614" y="2568"/>
              <a:chExt cx="725" cy="139"/>
            </a:xfrm>
          </p:grpSpPr>
          <p:sp>
            <p:nvSpPr>
              <p:cNvPr id="541" name="AutoShape 163">
                <a:extLst>
                  <a:ext uri="{FF2B5EF4-FFF2-40B4-BE49-F238E27FC236}">
                    <a16:creationId xmlns:a16="http://schemas.microsoft.com/office/drawing/2014/main" id="{0E533812-E28D-7848-8C40-F91ACED2AF30}"/>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2" name="AutoShape 164">
                <a:extLst>
                  <a:ext uri="{FF2B5EF4-FFF2-40B4-BE49-F238E27FC236}">
                    <a16:creationId xmlns:a16="http://schemas.microsoft.com/office/drawing/2014/main" id="{65D9F596-07A5-F04C-9DFA-F58CB2440E16}"/>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6" name="Freeform 165">
              <a:extLst>
                <a:ext uri="{FF2B5EF4-FFF2-40B4-BE49-F238E27FC236}">
                  <a16:creationId xmlns:a16="http://schemas.microsoft.com/office/drawing/2014/main" id="{EA1FDC25-5341-AF46-8920-AA0044E93BAC}"/>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7" name="Group 166">
              <a:extLst>
                <a:ext uri="{FF2B5EF4-FFF2-40B4-BE49-F238E27FC236}">
                  <a16:creationId xmlns:a16="http://schemas.microsoft.com/office/drawing/2014/main" id="{75ABD85A-8A59-734C-BBAD-F1E8418B6E42}"/>
                </a:ext>
              </a:extLst>
            </p:cNvPr>
            <p:cNvGrpSpPr>
              <a:grpSpLocks/>
            </p:cNvGrpSpPr>
            <p:nvPr/>
          </p:nvGrpSpPr>
          <p:grpSpPr bwMode="auto">
            <a:xfrm>
              <a:off x="4739" y="1327"/>
              <a:ext cx="582" cy="139"/>
              <a:chOff x="614" y="2568"/>
              <a:chExt cx="725" cy="139"/>
            </a:xfrm>
          </p:grpSpPr>
          <p:sp>
            <p:nvSpPr>
              <p:cNvPr id="539" name="AutoShape 167">
                <a:extLst>
                  <a:ext uri="{FF2B5EF4-FFF2-40B4-BE49-F238E27FC236}">
                    <a16:creationId xmlns:a16="http://schemas.microsoft.com/office/drawing/2014/main" id="{9A2B943C-2EE9-7B42-8D3F-004CD139D5A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AutoShape 168">
                <a:extLst>
                  <a:ext uri="{FF2B5EF4-FFF2-40B4-BE49-F238E27FC236}">
                    <a16:creationId xmlns:a16="http://schemas.microsoft.com/office/drawing/2014/main" id="{99435929-42EB-3B4A-9284-715A6D22E66B}"/>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8" name="Rectangle 169">
              <a:extLst>
                <a:ext uri="{FF2B5EF4-FFF2-40B4-BE49-F238E27FC236}">
                  <a16:creationId xmlns:a16="http://schemas.microsoft.com/office/drawing/2014/main" id="{D89E839B-0009-FA43-A322-5B355B7252E4}"/>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9" name="Freeform 170">
              <a:extLst>
                <a:ext uri="{FF2B5EF4-FFF2-40B4-BE49-F238E27FC236}">
                  <a16:creationId xmlns:a16="http://schemas.microsoft.com/office/drawing/2014/main" id="{39547BFB-A126-9548-89DA-27B118EDA527}"/>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0" name="Freeform 171">
              <a:extLst>
                <a:ext uri="{FF2B5EF4-FFF2-40B4-BE49-F238E27FC236}">
                  <a16:creationId xmlns:a16="http://schemas.microsoft.com/office/drawing/2014/main" id="{68DD62BA-94AA-4D4F-8F5B-49633C1D4E1B}"/>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1" name="Oval 172">
              <a:extLst>
                <a:ext uri="{FF2B5EF4-FFF2-40B4-BE49-F238E27FC236}">
                  <a16:creationId xmlns:a16="http://schemas.microsoft.com/office/drawing/2014/main" id="{C54F0D87-7775-9345-B4FE-8867291DC408}"/>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2" name="Freeform 173">
              <a:extLst>
                <a:ext uri="{FF2B5EF4-FFF2-40B4-BE49-F238E27FC236}">
                  <a16:creationId xmlns:a16="http://schemas.microsoft.com/office/drawing/2014/main" id="{AC478874-8B70-6F4C-8BFB-278D3D497B7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3" name="AutoShape 174">
              <a:extLst>
                <a:ext uri="{FF2B5EF4-FFF2-40B4-BE49-F238E27FC236}">
                  <a16:creationId xmlns:a16="http://schemas.microsoft.com/office/drawing/2014/main" id="{25F181E9-ECE8-6C45-9630-9E557CD922F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4" name="AutoShape 175">
              <a:extLst>
                <a:ext uri="{FF2B5EF4-FFF2-40B4-BE49-F238E27FC236}">
                  <a16:creationId xmlns:a16="http://schemas.microsoft.com/office/drawing/2014/main" id="{1E3D4F85-FE81-8540-903A-A59235E0233E}"/>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5" name="Oval 176">
              <a:extLst>
                <a:ext uri="{FF2B5EF4-FFF2-40B4-BE49-F238E27FC236}">
                  <a16:creationId xmlns:a16="http://schemas.microsoft.com/office/drawing/2014/main" id="{BCFB597E-34FF-A143-A5DA-83836FAF5A91}"/>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6" name="Oval 177">
              <a:extLst>
                <a:ext uri="{FF2B5EF4-FFF2-40B4-BE49-F238E27FC236}">
                  <a16:creationId xmlns:a16="http://schemas.microsoft.com/office/drawing/2014/main" id="{A42D8F35-29EC-5646-B86B-9F691B5B6527}"/>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37" name="Oval 178">
              <a:extLst>
                <a:ext uri="{FF2B5EF4-FFF2-40B4-BE49-F238E27FC236}">
                  <a16:creationId xmlns:a16="http://schemas.microsoft.com/office/drawing/2014/main" id="{CF075237-D0D9-CF4B-A3B2-26C45C78A3F9}"/>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Rectangle 179">
              <a:extLst>
                <a:ext uri="{FF2B5EF4-FFF2-40B4-BE49-F238E27FC236}">
                  <a16:creationId xmlns:a16="http://schemas.microsoft.com/office/drawing/2014/main" id="{253DDF8F-80F2-B14F-97BA-109570D9664B}"/>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7" name="Group 596">
            <a:extLst>
              <a:ext uri="{FF2B5EF4-FFF2-40B4-BE49-F238E27FC236}">
                <a16:creationId xmlns:a16="http://schemas.microsoft.com/office/drawing/2014/main" id="{D93E1841-88BD-D448-9F73-830397405006}"/>
              </a:ext>
            </a:extLst>
          </p:cNvPr>
          <p:cNvGrpSpPr/>
          <p:nvPr/>
        </p:nvGrpSpPr>
        <p:grpSpPr>
          <a:xfrm>
            <a:off x="5430426" y="3270309"/>
            <a:ext cx="853832" cy="472456"/>
            <a:chOff x="7493876" y="2774731"/>
            <a:chExt cx="1481958" cy="894622"/>
          </a:xfrm>
        </p:grpSpPr>
        <p:sp>
          <p:nvSpPr>
            <p:cNvPr id="598" name="Freeform 597">
              <a:extLst>
                <a:ext uri="{FF2B5EF4-FFF2-40B4-BE49-F238E27FC236}">
                  <a16:creationId xmlns:a16="http://schemas.microsoft.com/office/drawing/2014/main" id="{B359CA66-9104-9E46-ABBC-385E1E4483E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9" name="Oval 598">
              <a:extLst>
                <a:ext uri="{FF2B5EF4-FFF2-40B4-BE49-F238E27FC236}">
                  <a16:creationId xmlns:a16="http://schemas.microsoft.com/office/drawing/2014/main" id="{B2D08667-01C3-CD4F-B7A4-167AA296748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0" name="Group 599">
              <a:extLst>
                <a:ext uri="{FF2B5EF4-FFF2-40B4-BE49-F238E27FC236}">
                  <a16:creationId xmlns:a16="http://schemas.microsoft.com/office/drawing/2014/main" id="{4D73295F-19B2-9F4D-BF15-1339ED79C2C1}"/>
                </a:ext>
              </a:extLst>
            </p:cNvPr>
            <p:cNvGrpSpPr/>
            <p:nvPr/>
          </p:nvGrpSpPr>
          <p:grpSpPr>
            <a:xfrm>
              <a:off x="7713663" y="2848339"/>
              <a:ext cx="1042107" cy="425543"/>
              <a:chOff x="7786941" y="2884917"/>
              <a:chExt cx="897649" cy="353919"/>
            </a:xfrm>
          </p:grpSpPr>
          <p:sp>
            <p:nvSpPr>
              <p:cNvPr id="601" name="Freeform 600">
                <a:extLst>
                  <a:ext uri="{FF2B5EF4-FFF2-40B4-BE49-F238E27FC236}">
                    <a16:creationId xmlns:a16="http://schemas.microsoft.com/office/drawing/2014/main" id="{FE20BD82-3369-5A43-99ED-4E445A65AB4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2" name="Freeform 601">
                <a:extLst>
                  <a:ext uri="{FF2B5EF4-FFF2-40B4-BE49-F238E27FC236}">
                    <a16:creationId xmlns:a16="http://schemas.microsoft.com/office/drawing/2014/main" id="{617A137B-1D45-8C4F-8899-54EAB8E1C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3" name="Freeform 602">
                <a:extLst>
                  <a:ext uri="{FF2B5EF4-FFF2-40B4-BE49-F238E27FC236}">
                    <a16:creationId xmlns:a16="http://schemas.microsoft.com/office/drawing/2014/main" id="{CD807370-376F-5540-BD24-28420E4B43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4" name="Freeform 603">
                <a:extLst>
                  <a:ext uri="{FF2B5EF4-FFF2-40B4-BE49-F238E27FC236}">
                    <a16:creationId xmlns:a16="http://schemas.microsoft.com/office/drawing/2014/main" id="{6B1DEE97-A3C3-2C4C-B320-BEE84FF767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5" name="Group 604">
            <a:extLst>
              <a:ext uri="{FF2B5EF4-FFF2-40B4-BE49-F238E27FC236}">
                <a16:creationId xmlns:a16="http://schemas.microsoft.com/office/drawing/2014/main" id="{51081915-1C7C-2048-A0F4-CFE36C5B63E9}"/>
              </a:ext>
            </a:extLst>
          </p:cNvPr>
          <p:cNvGrpSpPr/>
          <p:nvPr/>
        </p:nvGrpSpPr>
        <p:grpSpPr>
          <a:xfrm>
            <a:off x="6752719" y="3019298"/>
            <a:ext cx="853832" cy="472456"/>
            <a:chOff x="7493876" y="2774731"/>
            <a:chExt cx="1481958" cy="894622"/>
          </a:xfrm>
        </p:grpSpPr>
        <p:sp>
          <p:nvSpPr>
            <p:cNvPr id="606" name="Freeform 605">
              <a:extLst>
                <a:ext uri="{FF2B5EF4-FFF2-40B4-BE49-F238E27FC236}">
                  <a16:creationId xmlns:a16="http://schemas.microsoft.com/office/drawing/2014/main" id="{2CCD670D-FB4E-4F45-9A28-734AABF3C6D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7" name="Oval 606">
              <a:extLst>
                <a:ext uri="{FF2B5EF4-FFF2-40B4-BE49-F238E27FC236}">
                  <a16:creationId xmlns:a16="http://schemas.microsoft.com/office/drawing/2014/main" id="{6B17EE1A-2279-4B41-8A72-8598678AD94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8" name="Group 607">
              <a:extLst>
                <a:ext uri="{FF2B5EF4-FFF2-40B4-BE49-F238E27FC236}">
                  <a16:creationId xmlns:a16="http://schemas.microsoft.com/office/drawing/2014/main" id="{3ECBE2AF-8C50-C347-AA66-6781018D86E1}"/>
                </a:ext>
              </a:extLst>
            </p:cNvPr>
            <p:cNvGrpSpPr/>
            <p:nvPr/>
          </p:nvGrpSpPr>
          <p:grpSpPr>
            <a:xfrm>
              <a:off x="7713663" y="2848339"/>
              <a:ext cx="1042107" cy="425543"/>
              <a:chOff x="7786941" y="2884917"/>
              <a:chExt cx="897649" cy="353919"/>
            </a:xfrm>
          </p:grpSpPr>
          <p:sp>
            <p:nvSpPr>
              <p:cNvPr id="609" name="Freeform 608">
                <a:extLst>
                  <a:ext uri="{FF2B5EF4-FFF2-40B4-BE49-F238E27FC236}">
                    <a16:creationId xmlns:a16="http://schemas.microsoft.com/office/drawing/2014/main" id="{4481D58B-EEDD-EE45-B268-B4EA2246FB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0" name="Freeform 609">
                <a:extLst>
                  <a:ext uri="{FF2B5EF4-FFF2-40B4-BE49-F238E27FC236}">
                    <a16:creationId xmlns:a16="http://schemas.microsoft.com/office/drawing/2014/main" id="{9896F39B-E74D-2D41-8D9B-5A9CFD8DF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1" name="Freeform 610">
                <a:extLst>
                  <a:ext uri="{FF2B5EF4-FFF2-40B4-BE49-F238E27FC236}">
                    <a16:creationId xmlns:a16="http://schemas.microsoft.com/office/drawing/2014/main" id="{25BF311A-BCE1-C643-803E-A3F3469DD4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17FD2B9C-75D3-134E-AC55-315AA4BE8FC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3" name="Group 612">
            <a:extLst>
              <a:ext uri="{FF2B5EF4-FFF2-40B4-BE49-F238E27FC236}">
                <a16:creationId xmlns:a16="http://schemas.microsoft.com/office/drawing/2014/main" id="{60A20BD4-E117-2C49-9814-962578CBD00D}"/>
              </a:ext>
            </a:extLst>
          </p:cNvPr>
          <p:cNvGrpSpPr/>
          <p:nvPr/>
        </p:nvGrpSpPr>
        <p:grpSpPr>
          <a:xfrm>
            <a:off x="7496789" y="3749923"/>
            <a:ext cx="853832" cy="472456"/>
            <a:chOff x="7493876" y="2774731"/>
            <a:chExt cx="1481958" cy="894622"/>
          </a:xfrm>
        </p:grpSpPr>
        <p:sp>
          <p:nvSpPr>
            <p:cNvPr id="614" name="Freeform 613">
              <a:extLst>
                <a:ext uri="{FF2B5EF4-FFF2-40B4-BE49-F238E27FC236}">
                  <a16:creationId xmlns:a16="http://schemas.microsoft.com/office/drawing/2014/main" id="{4E4A0CD1-58ED-A54D-BBFF-12C92719E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5" name="Oval 614">
              <a:extLst>
                <a:ext uri="{FF2B5EF4-FFF2-40B4-BE49-F238E27FC236}">
                  <a16:creationId xmlns:a16="http://schemas.microsoft.com/office/drawing/2014/main" id="{C158890B-E991-FF49-8AA1-72A4254786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6" name="Group 615">
              <a:extLst>
                <a:ext uri="{FF2B5EF4-FFF2-40B4-BE49-F238E27FC236}">
                  <a16:creationId xmlns:a16="http://schemas.microsoft.com/office/drawing/2014/main" id="{E8B134DC-D1F8-B34A-9AA5-C82E19D26594}"/>
                </a:ext>
              </a:extLst>
            </p:cNvPr>
            <p:cNvGrpSpPr/>
            <p:nvPr/>
          </p:nvGrpSpPr>
          <p:grpSpPr>
            <a:xfrm>
              <a:off x="7713663" y="2848339"/>
              <a:ext cx="1042107" cy="425543"/>
              <a:chOff x="7786941" y="2884917"/>
              <a:chExt cx="897649" cy="353919"/>
            </a:xfrm>
          </p:grpSpPr>
          <p:sp>
            <p:nvSpPr>
              <p:cNvPr id="617" name="Freeform 616">
                <a:extLst>
                  <a:ext uri="{FF2B5EF4-FFF2-40B4-BE49-F238E27FC236}">
                    <a16:creationId xmlns:a16="http://schemas.microsoft.com/office/drawing/2014/main" id="{46A021F0-A4AA-9D4C-B3CA-33BBC2B398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8" name="Freeform 617">
                <a:extLst>
                  <a:ext uri="{FF2B5EF4-FFF2-40B4-BE49-F238E27FC236}">
                    <a16:creationId xmlns:a16="http://schemas.microsoft.com/office/drawing/2014/main" id="{05568410-5821-3848-8CFE-24A7B10364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9" name="Freeform 618">
                <a:extLst>
                  <a:ext uri="{FF2B5EF4-FFF2-40B4-BE49-F238E27FC236}">
                    <a16:creationId xmlns:a16="http://schemas.microsoft.com/office/drawing/2014/main" id="{1F622DFA-BD68-F84E-B93E-A50B5AFFF1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3CD0E9D0-4C11-1E4C-BDBC-0878BE70EF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1" name="Group 620">
            <a:extLst>
              <a:ext uri="{FF2B5EF4-FFF2-40B4-BE49-F238E27FC236}">
                <a16:creationId xmlns:a16="http://schemas.microsoft.com/office/drawing/2014/main" id="{D25D3FA7-4E6E-854A-AA36-AA556C5A251C}"/>
              </a:ext>
            </a:extLst>
          </p:cNvPr>
          <p:cNvGrpSpPr/>
          <p:nvPr/>
        </p:nvGrpSpPr>
        <p:grpSpPr>
          <a:xfrm>
            <a:off x="4139507" y="5298141"/>
            <a:ext cx="809010" cy="502026"/>
            <a:chOff x="7493876" y="2774731"/>
            <a:chExt cx="1481958" cy="894622"/>
          </a:xfrm>
        </p:grpSpPr>
        <p:sp>
          <p:nvSpPr>
            <p:cNvPr id="622" name="Freeform 621">
              <a:extLst>
                <a:ext uri="{FF2B5EF4-FFF2-40B4-BE49-F238E27FC236}">
                  <a16:creationId xmlns:a16="http://schemas.microsoft.com/office/drawing/2014/main" id="{5FD51C8E-8595-104A-839D-0A7CCF6C83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3" name="Oval 622">
              <a:extLst>
                <a:ext uri="{FF2B5EF4-FFF2-40B4-BE49-F238E27FC236}">
                  <a16:creationId xmlns:a16="http://schemas.microsoft.com/office/drawing/2014/main" id="{7BF2815A-C8DA-D545-BC77-1CE42331895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4" name="Group 623">
              <a:extLst>
                <a:ext uri="{FF2B5EF4-FFF2-40B4-BE49-F238E27FC236}">
                  <a16:creationId xmlns:a16="http://schemas.microsoft.com/office/drawing/2014/main" id="{72683926-F4A5-734E-95F4-F7A096F17AC1}"/>
                </a:ext>
              </a:extLst>
            </p:cNvPr>
            <p:cNvGrpSpPr/>
            <p:nvPr/>
          </p:nvGrpSpPr>
          <p:grpSpPr>
            <a:xfrm>
              <a:off x="7713663" y="2848339"/>
              <a:ext cx="1042107" cy="425543"/>
              <a:chOff x="7786941" y="2884917"/>
              <a:chExt cx="897649" cy="353919"/>
            </a:xfrm>
          </p:grpSpPr>
          <p:sp>
            <p:nvSpPr>
              <p:cNvPr id="625" name="Freeform 624">
                <a:extLst>
                  <a:ext uri="{FF2B5EF4-FFF2-40B4-BE49-F238E27FC236}">
                    <a16:creationId xmlns:a16="http://schemas.microsoft.com/office/drawing/2014/main" id="{2B87A071-D3E2-BF49-BA3E-65F560A24C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6" name="Freeform 625">
                <a:extLst>
                  <a:ext uri="{FF2B5EF4-FFF2-40B4-BE49-F238E27FC236}">
                    <a16:creationId xmlns:a16="http://schemas.microsoft.com/office/drawing/2014/main" id="{D2B17A90-DD53-0F40-85E2-5616E727EB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91E68B9D-2945-4D42-8E64-070106085C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FF72236A-B234-BB44-8D95-3F909B257A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9" name="Group 628">
            <a:extLst>
              <a:ext uri="{FF2B5EF4-FFF2-40B4-BE49-F238E27FC236}">
                <a16:creationId xmlns:a16="http://schemas.microsoft.com/office/drawing/2014/main" id="{1113BD39-40DA-4143-8341-7A1BCEE81256}"/>
              </a:ext>
            </a:extLst>
          </p:cNvPr>
          <p:cNvGrpSpPr/>
          <p:nvPr/>
        </p:nvGrpSpPr>
        <p:grpSpPr>
          <a:xfrm>
            <a:off x="5872016" y="4978459"/>
            <a:ext cx="809010" cy="502026"/>
            <a:chOff x="7493876" y="2774731"/>
            <a:chExt cx="1481958" cy="894622"/>
          </a:xfrm>
        </p:grpSpPr>
        <p:sp>
          <p:nvSpPr>
            <p:cNvPr id="630" name="Freeform 629">
              <a:extLst>
                <a:ext uri="{FF2B5EF4-FFF2-40B4-BE49-F238E27FC236}">
                  <a16:creationId xmlns:a16="http://schemas.microsoft.com/office/drawing/2014/main" id="{779B4EA8-4BF9-6E4B-95A5-61AE828BF44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1" name="Oval 630">
              <a:extLst>
                <a:ext uri="{FF2B5EF4-FFF2-40B4-BE49-F238E27FC236}">
                  <a16:creationId xmlns:a16="http://schemas.microsoft.com/office/drawing/2014/main" id="{F142A987-761B-994C-B2CF-AA70DDB50D2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2" name="Group 631">
              <a:extLst>
                <a:ext uri="{FF2B5EF4-FFF2-40B4-BE49-F238E27FC236}">
                  <a16:creationId xmlns:a16="http://schemas.microsoft.com/office/drawing/2014/main" id="{BB8863E3-F134-5C44-AA71-F1EB9E7FAC37}"/>
                </a:ext>
              </a:extLst>
            </p:cNvPr>
            <p:cNvGrpSpPr/>
            <p:nvPr/>
          </p:nvGrpSpPr>
          <p:grpSpPr>
            <a:xfrm>
              <a:off x="7713663" y="2848339"/>
              <a:ext cx="1042107" cy="425543"/>
              <a:chOff x="7786941" y="2884917"/>
              <a:chExt cx="897649" cy="353919"/>
            </a:xfrm>
          </p:grpSpPr>
          <p:sp>
            <p:nvSpPr>
              <p:cNvPr id="633" name="Freeform 632">
                <a:extLst>
                  <a:ext uri="{FF2B5EF4-FFF2-40B4-BE49-F238E27FC236}">
                    <a16:creationId xmlns:a16="http://schemas.microsoft.com/office/drawing/2014/main" id="{13EFE091-51A0-A84D-8C74-7D49F49E7F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4" name="Freeform 633">
                <a:extLst>
                  <a:ext uri="{FF2B5EF4-FFF2-40B4-BE49-F238E27FC236}">
                    <a16:creationId xmlns:a16="http://schemas.microsoft.com/office/drawing/2014/main" id="{2007E57F-D7CB-A74F-B077-7439C454C4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1A7A87E3-0D33-1342-9288-FE279ABD0C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5752FA50-1B28-BD4A-9158-8D5053B30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73" name="Right Arrow 672">
            <a:extLst>
              <a:ext uri="{FF2B5EF4-FFF2-40B4-BE49-F238E27FC236}">
                <a16:creationId xmlns:a16="http://schemas.microsoft.com/office/drawing/2014/main" id="{B97D521A-528F-F144-A8F1-1DBCAE203C92}"/>
              </a:ext>
            </a:extLst>
          </p:cNvPr>
          <p:cNvSpPr/>
          <p:nvPr/>
        </p:nvSpPr>
        <p:spPr>
          <a:xfrm>
            <a:off x="685800" y="2756646"/>
            <a:ext cx="1313330" cy="511526"/>
          </a:xfrm>
          <a:prstGeom prst="rightArrow">
            <a:avLst/>
          </a:prstGeom>
          <a:gradFill>
            <a:gsLst>
              <a:gs pos="0">
                <a:srgbClr val="FFFFFF">
                  <a:alpha val="67000"/>
                </a:srgb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2" name="Group 681">
            <a:extLst>
              <a:ext uri="{FF2B5EF4-FFF2-40B4-BE49-F238E27FC236}">
                <a16:creationId xmlns:a16="http://schemas.microsoft.com/office/drawing/2014/main" id="{3683399D-A639-394A-8DF7-7F9B7AB6D7B6}"/>
              </a:ext>
            </a:extLst>
          </p:cNvPr>
          <p:cNvGrpSpPr/>
          <p:nvPr/>
        </p:nvGrpSpPr>
        <p:grpSpPr>
          <a:xfrm>
            <a:off x="1373964" y="4541734"/>
            <a:ext cx="1607995" cy="1127080"/>
            <a:chOff x="1373964" y="4541734"/>
            <a:chExt cx="1607995" cy="1127080"/>
          </a:xfrm>
        </p:grpSpPr>
        <p:sp>
          <p:nvSpPr>
            <p:cNvPr id="444" name="Text Box 404">
              <a:extLst>
                <a:ext uri="{FF2B5EF4-FFF2-40B4-BE49-F238E27FC236}">
                  <a16:creationId xmlns:a16="http://schemas.microsoft.com/office/drawing/2014/main" id="{E62F71C0-17AC-E842-AF41-29E05880C3BE}"/>
                </a:ext>
              </a:extLst>
            </p:cNvPr>
            <p:cNvSpPr txBox="1">
              <a:spLocks noChangeArrowheads="1"/>
            </p:cNvSpPr>
            <p:nvPr/>
          </p:nvSpPr>
          <p:spPr bwMode="auto">
            <a:xfrm>
              <a:off x="1373964" y="4541734"/>
              <a:ext cx="8901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C00000"/>
                  </a:solidFill>
                  <a:latin typeface="+mn-lt"/>
                </a:rPr>
                <a:t>web page</a:t>
              </a:r>
            </a:p>
          </p:txBody>
        </p:sp>
        <p:sp>
          <p:nvSpPr>
            <p:cNvPr id="677" name="Freeform 398">
              <a:extLst>
                <a:ext uri="{FF2B5EF4-FFF2-40B4-BE49-F238E27FC236}">
                  <a16:creationId xmlns:a16="http://schemas.microsoft.com/office/drawing/2014/main" id="{80939846-FA86-F748-B1A5-ABCAB922613E}"/>
                </a:ext>
              </a:extLst>
            </p:cNvPr>
            <p:cNvSpPr>
              <a:spLocks/>
            </p:cNvSpPr>
            <p:nvPr/>
          </p:nvSpPr>
          <p:spPr bwMode="auto">
            <a:xfrm>
              <a:off x="1450329" y="4799922"/>
              <a:ext cx="1531630" cy="86889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 name="connsiteX0" fmla="*/ 8799 w 9995"/>
                <a:gd name="connsiteY0" fmla="*/ 9361 h 9361"/>
                <a:gd name="connsiteX1" fmla="*/ 0 w 9995"/>
                <a:gd name="connsiteY1" fmla="*/ 6170 h 9361"/>
                <a:gd name="connsiteX2" fmla="*/ 7582 w 9995"/>
                <a:gd name="connsiteY2" fmla="*/ 6096 h 9361"/>
                <a:gd name="connsiteX3" fmla="*/ 7597 w 9995"/>
                <a:gd name="connsiteY3" fmla="*/ 0 h 9361"/>
                <a:gd name="connsiteX4" fmla="*/ 9987 w 9995"/>
                <a:gd name="connsiteY4" fmla="*/ 7243 h 9361"/>
                <a:gd name="connsiteX5" fmla="*/ 8799 w 9995"/>
                <a:gd name="connsiteY5" fmla="*/ 9361 h 9361"/>
                <a:gd name="connsiteX0" fmla="*/ 8803 w 8911"/>
                <a:gd name="connsiteY0" fmla="*/ 10000 h 10000"/>
                <a:gd name="connsiteX1" fmla="*/ 0 w 8911"/>
                <a:gd name="connsiteY1" fmla="*/ 6591 h 10000"/>
                <a:gd name="connsiteX2" fmla="*/ 7586 w 8911"/>
                <a:gd name="connsiteY2" fmla="*/ 6512 h 10000"/>
                <a:gd name="connsiteX3" fmla="*/ 7601 w 8911"/>
                <a:gd name="connsiteY3" fmla="*/ 0 h 10000"/>
                <a:gd name="connsiteX4" fmla="*/ 8880 w 8911"/>
                <a:gd name="connsiteY4" fmla="*/ 6748 h 10000"/>
                <a:gd name="connsiteX5" fmla="*/ 8803 w 8911"/>
                <a:gd name="connsiteY5" fmla="*/ 10000 h 10000"/>
                <a:gd name="connsiteX0" fmla="*/ 9879 w 9965"/>
                <a:gd name="connsiteY0" fmla="*/ 10000 h 10000"/>
                <a:gd name="connsiteX1" fmla="*/ 0 w 9965"/>
                <a:gd name="connsiteY1" fmla="*/ 6591 h 10000"/>
                <a:gd name="connsiteX2" fmla="*/ 8513 w 9965"/>
                <a:gd name="connsiteY2" fmla="*/ 6512 h 10000"/>
                <a:gd name="connsiteX3" fmla="*/ 8530 w 9965"/>
                <a:gd name="connsiteY3" fmla="*/ 0 h 10000"/>
                <a:gd name="connsiteX4" fmla="*/ 9965 w 9965"/>
                <a:gd name="connsiteY4" fmla="*/ 6748 h 10000"/>
                <a:gd name="connsiteX5" fmla="*/ 9879 w 9965"/>
                <a:gd name="connsiteY5" fmla="*/ 10000 h 10000"/>
                <a:gd name="connsiteX0" fmla="*/ 9914 w 10000"/>
                <a:gd name="connsiteY0" fmla="*/ 10000 h 10000"/>
                <a:gd name="connsiteX1" fmla="*/ 0 w 10000"/>
                <a:gd name="connsiteY1" fmla="*/ 6591 h 10000"/>
                <a:gd name="connsiteX2" fmla="*/ 8543 w 10000"/>
                <a:gd name="connsiteY2" fmla="*/ 6512 h 10000"/>
                <a:gd name="connsiteX3" fmla="*/ 8560 w 10000"/>
                <a:gd name="connsiteY3" fmla="*/ 0 h 10000"/>
                <a:gd name="connsiteX4" fmla="*/ 10000 w 10000"/>
                <a:gd name="connsiteY4" fmla="*/ 6748 h 10000"/>
                <a:gd name="connsiteX5" fmla="*/ 9914 w 10000"/>
                <a:gd name="connsiteY5" fmla="*/ 10000 h 10000"/>
                <a:gd name="connsiteX0" fmla="*/ 11628 w 11714"/>
                <a:gd name="connsiteY0" fmla="*/ 10000 h 10000"/>
                <a:gd name="connsiteX1" fmla="*/ 0 w 11714"/>
                <a:gd name="connsiteY1" fmla="*/ 9319 h 10000"/>
                <a:gd name="connsiteX2" fmla="*/ 10257 w 11714"/>
                <a:gd name="connsiteY2" fmla="*/ 6512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261"/>
                <a:gd name="connsiteX1" fmla="*/ 0 w 11714"/>
                <a:gd name="connsiteY1" fmla="*/ 9319 h 10261"/>
                <a:gd name="connsiteX2" fmla="*/ 9631 w 11714"/>
                <a:gd name="connsiteY2" fmla="*/ 8797 h 10261"/>
                <a:gd name="connsiteX3" fmla="*/ 10274 w 11714"/>
                <a:gd name="connsiteY3" fmla="*/ 0 h 10261"/>
                <a:gd name="connsiteX4" fmla="*/ 11714 w 11714"/>
                <a:gd name="connsiteY4" fmla="*/ 6748 h 10261"/>
                <a:gd name="connsiteX5" fmla="*/ 11628 w 11714"/>
                <a:gd name="connsiteY5" fmla="*/ 10000 h 10261"/>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58 w 11714"/>
                <a:gd name="connsiteY2" fmla="*/ 9070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8329 h 8329"/>
                <a:gd name="connsiteX1" fmla="*/ 0 w 11714"/>
                <a:gd name="connsiteY1" fmla="*/ 7648 h 8329"/>
                <a:gd name="connsiteX2" fmla="*/ 9658 w 11714"/>
                <a:gd name="connsiteY2" fmla="*/ 7399 h 8329"/>
                <a:gd name="connsiteX3" fmla="*/ 9784 w 11714"/>
                <a:gd name="connsiteY3" fmla="*/ 0 h 8329"/>
                <a:gd name="connsiteX4" fmla="*/ 11714 w 11714"/>
                <a:gd name="connsiteY4" fmla="*/ 5077 h 8329"/>
                <a:gd name="connsiteX5" fmla="*/ 11628 w 11714"/>
                <a:gd name="connsiteY5" fmla="*/ 8329 h 8329"/>
                <a:gd name="connsiteX0" fmla="*/ 9927 w 10000"/>
                <a:gd name="connsiteY0" fmla="*/ 10000 h 10000"/>
                <a:gd name="connsiteX1" fmla="*/ 0 w 10000"/>
                <a:gd name="connsiteY1" fmla="*/ 9182 h 10000"/>
                <a:gd name="connsiteX2" fmla="*/ 8245 w 10000"/>
                <a:gd name="connsiteY2" fmla="*/ 8883 h 10000"/>
                <a:gd name="connsiteX3" fmla="*/ 8352 w 10000"/>
                <a:gd name="connsiteY3" fmla="*/ 0 h 10000"/>
                <a:gd name="connsiteX4" fmla="*/ 10000 w 10000"/>
                <a:gd name="connsiteY4" fmla="*/ 6096 h 10000"/>
                <a:gd name="connsiteX5" fmla="*/ 992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27" y="10000"/>
                  </a:moveTo>
                  <a:cubicBezTo>
                    <a:pt x="7231" y="9836"/>
                    <a:pt x="6474" y="9595"/>
                    <a:pt x="0" y="9182"/>
                  </a:cubicBezTo>
                  <a:lnTo>
                    <a:pt x="8245" y="8883"/>
                  </a:lnTo>
                  <a:cubicBezTo>
                    <a:pt x="8212" y="5538"/>
                    <a:pt x="8387" y="3345"/>
                    <a:pt x="8352" y="0"/>
                  </a:cubicBezTo>
                  <a:cubicBezTo>
                    <a:pt x="8852" y="3416"/>
                    <a:pt x="8942" y="4239"/>
                    <a:pt x="10000" y="6096"/>
                  </a:cubicBezTo>
                  <a:cubicBezTo>
                    <a:pt x="9991" y="7928"/>
                    <a:pt x="9934" y="8700"/>
                    <a:pt x="9927"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443" name="Picture 401">
              <a:extLst>
                <a:ext uri="{FF2B5EF4-FFF2-40B4-BE49-F238E27FC236}">
                  <a16:creationId xmlns:a16="http://schemas.microsoft.com/office/drawing/2014/main" id="{6E2D6C5A-5878-8249-B10C-04E17B9327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84743" y="4817138"/>
              <a:ext cx="1243012" cy="768350"/>
            </a:xfrm>
            <a:prstGeom prst="rect">
              <a:avLst/>
            </a:prstGeom>
            <a:noFill/>
            <a:ln w="15875">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547" name="Group 248">
            <a:extLst>
              <a:ext uri="{FF2B5EF4-FFF2-40B4-BE49-F238E27FC236}">
                <a16:creationId xmlns:a16="http://schemas.microsoft.com/office/drawing/2014/main" id="{DD74A46B-8CFF-C14D-B141-BB4A8B9E896A}"/>
              </a:ext>
            </a:extLst>
          </p:cNvPr>
          <p:cNvGrpSpPr>
            <a:grpSpLocks/>
          </p:cNvGrpSpPr>
          <p:nvPr/>
        </p:nvGrpSpPr>
        <p:grpSpPr bwMode="auto">
          <a:xfrm>
            <a:off x="2957232" y="5059642"/>
            <a:ext cx="358775" cy="623888"/>
            <a:chOff x="4140" y="429"/>
            <a:chExt cx="1425" cy="2396"/>
          </a:xfrm>
        </p:grpSpPr>
        <p:sp>
          <p:nvSpPr>
            <p:cNvPr id="548" name="Freeform 148">
              <a:extLst>
                <a:ext uri="{FF2B5EF4-FFF2-40B4-BE49-F238E27FC236}">
                  <a16:creationId xmlns:a16="http://schemas.microsoft.com/office/drawing/2014/main" id="{E26405AF-3E42-AA41-BFD2-3B794853136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9" name="Rectangle 149">
              <a:extLst>
                <a:ext uri="{FF2B5EF4-FFF2-40B4-BE49-F238E27FC236}">
                  <a16:creationId xmlns:a16="http://schemas.microsoft.com/office/drawing/2014/main" id="{47D37451-2947-344E-8E7A-210E7A2D6610}"/>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0" name="Freeform 150">
              <a:extLst>
                <a:ext uri="{FF2B5EF4-FFF2-40B4-BE49-F238E27FC236}">
                  <a16:creationId xmlns:a16="http://schemas.microsoft.com/office/drawing/2014/main" id="{794051DE-EDD2-9D49-9A64-72D78C5AFF6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1" name="Freeform 151">
              <a:extLst>
                <a:ext uri="{FF2B5EF4-FFF2-40B4-BE49-F238E27FC236}">
                  <a16:creationId xmlns:a16="http://schemas.microsoft.com/office/drawing/2014/main" id="{6B3A31B2-65E4-2D43-AF3A-C267D981839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152">
              <a:extLst>
                <a:ext uri="{FF2B5EF4-FFF2-40B4-BE49-F238E27FC236}">
                  <a16:creationId xmlns:a16="http://schemas.microsoft.com/office/drawing/2014/main" id="{5BDB8D32-4034-0648-9A9C-461080F067B4}"/>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3" name="Group 153">
              <a:extLst>
                <a:ext uri="{FF2B5EF4-FFF2-40B4-BE49-F238E27FC236}">
                  <a16:creationId xmlns:a16="http://schemas.microsoft.com/office/drawing/2014/main" id="{98227220-D87B-BF44-BAA0-CA8B03DA617D}"/>
                </a:ext>
              </a:extLst>
            </p:cNvPr>
            <p:cNvGrpSpPr>
              <a:grpSpLocks/>
            </p:cNvGrpSpPr>
            <p:nvPr/>
          </p:nvGrpSpPr>
          <p:grpSpPr bwMode="auto">
            <a:xfrm>
              <a:off x="4749" y="668"/>
              <a:ext cx="581" cy="145"/>
              <a:chOff x="614" y="2568"/>
              <a:chExt cx="725" cy="139"/>
            </a:xfrm>
          </p:grpSpPr>
          <p:sp>
            <p:nvSpPr>
              <p:cNvPr id="578" name="AutoShape 154">
                <a:extLst>
                  <a:ext uri="{FF2B5EF4-FFF2-40B4-BE49-F238E27FC236}">
                    <a16:creationId xmlns:a16="http://schemas.microsoft.com/office/drawing/2014/main" id="{250B641D-BA68-CF4E-8F1A-14F5DEB8A2F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AutoShape 155">
                <a:extLst>
                  <a:ext uri="{FF2B5EF4-FFF2-40B4-BE49-F238E27FC236}">
                    <a16:creationId xmlns:a16="http://schemas.microsoft.com/office/drawing/2014/main" id="{787D2112-54A6-DD4C-91A7-7982CA3DDC8D}"/>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4" name="Rectangle 156">
              <a:extLst>
                <a:ext uri="{FF2B5EF4-FFF2-40B4-BE49-F238E27FC236}">
                  <a16:creationId xmlns:a16="http://schemas.microsoft.com/office/drawing/2014/main" id="{ED074C77-4F92-864B-A252-8CABF356F331}"/>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5" name="Group 157">
              <a:extLst>
                <a:ext uri="{FF2B5EF4-FFF2-40B4-BE49-F238E27FC236}">
                  <a16:creationId xmlns:a16="http://schemas.microsoft.com/office/drawing/2014/main" id="{E45C5AAE-9CEA-5D45-9B1F-D1201EA7A8B1}"/>
                </a:ext>
              </a:extLst>
            </p:cNvPr>
            <p:cNvGrpSpPr>
              <a:grpSpLocks/>
            </p:cNvGrpSpPr>
            <p:nvPr/>
          </p:nvGrpSpPr>
          <p:grpSpPr bwMode="auto">
            <a:xfrm>
              <a:off x="4747" y="994"/>
              <a:ext cx="581" cy="134"/>
              <a:chOff x="614" y="2568"/>
              <a:chExt cx="725" cy="139"/>
            </a:xfrm>
          </p:grpSpPr>
          <p:sp>
            <p:nvSpPr>
              <p:cNvPr id="576" name="AutoShape 158">
                <a:extLst>
                  <a:ext uri="{FF2B5EF4-FFF2-40B4-BE49-F238E27FC236}">
                    <a16:creationId xmlns:a16="http://schemas.microsoft.com/office/drawing/2014/main" id="{23A4FF84-0E8C-5B4F-8656-A4C26D3FB900}"/>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7" name="AutoShape 159">
                <a:extLst>
                  <a:ext uri="{FF2B5EF4-FFF2-40B4-BE49-F238E27FC236}">
                    <a16:creationId xmlns:a16="http://schemas.microsoft.com/office/drawing/2014/main" id="{3A8A84FE-F7E1-EA40-BE3B-E5A1F1A193FD}"/>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6" name="Rectangle 160">
              <a:extLst>
                <a:ext uri="{FF2B5EF4-FFF2-40B4-BE49-F238E27FC236}">
                  <a16:creationId xmlns:a16="http://schemas.microsoft.com/office/drawing/2014/main" id="{5A74EA63-0B5F-FB48-AA96-CDECA866888C}"/>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7" name="Rectangle 161">
              <a:extLst>
                <a:ext uri="{FF2B5EF4-FFF2-40B4-BE49-F238E27FC236}">
                  <a16:creationId xmlns:a16="http://schemas.microsoft.com/office/drawing/2014/main" id="{58A4912C-FD7F-3745-98E7-736F73EB1AEC}"/>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8" name="Group 162">
              <a:extLst>
                <a:ext uri="{FF2B5EF4-FFF2-40B4-BE49-F238E27FC236}">
                  <a16:creationId xmlns:a16="http://schemas.microsoft.com/office/drawing/2014/main" id="{A7ED305B-1858-0C4C-8889-5F08D18EEA1E}"/>
                </a:ext>
              </a:extLst>
            </p:cNvPr>
            <p:cNvGrpSpPr>
              <a:grpSpLocks/>
            </p:cNvGrpSpPr>
            <p:nvPr/>
          </p:nvGrpSpPr>
          <p:grpSpPr bwMode="auto">
            <a:xfrm>
              <a:off x="4735" y="1627"/>
              <a:ext cx="582" cy="151"/>
              <a:chOff x="614" y="2568"/>
              <a:chExt cx="725" cy="139"/>
            </a:xfrm>
          </p:grpSpPr>
          <p:sp>
            <p:nvSpPr>
              <p:cNvPr id="574" name="AutoShape 163">
                <a:extLst>
                  <a:ext uri="{FF2B5EF4-FFF2-40B4-BE49-F238E27FC236}">
                    <a16:creationId xmlns:a16="http://schemas.microsoft.com/office/drawing/2014/main" id="{E0A7BB14-4EE6-E649-A054-B7ACF2A810DE}"/>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AutoShape 164">
                <a:extLst>
                  <a:ext uri="{FF2B5EF4-FFF2-40B4-BE49-F238E27FC236}">
                    <a16:creationId xmlns:a16="http://schemas.microsoft.com/office/drawing/2014/main" id="{87C1BCDA-D3DA-3C44-A348-6B38470DD89B}"/>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9" name="Freeform 165">
              <a:extLst>
                <a:ext uri="{FF2B5EF4-FFF2-40B4-BE49-F238E27FC236}">
                  <a16:creationId xmlns:a16="http://schemas.microsoft.com/office/drawing/2014/main" id="{353439C9-DEEB-6349-ABEB-ED29E03E88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60" name="Group 166">
              <a:extLst>
                <a:ext uri="{FF2B5EF4-FFF2-40B4-BE49-F238E27FC236}">
                  <a16:creationId xmlns:a16="http://schemas.microsoft.com/office/drawing/2014/main" id="{B5D33585-759B-2A49-99A7-061236F88442}"/>
                </a:ext>
              </a:extLst>
            </p:cNvPr>
            <p:cNvGrpSpPr>
              <a:grpSpLocks/>
            </p:cNvGrpSpPr>
            <p:nvPr/>
          </p:nvGrpSpPr>
          <p:grpSpPr bwMode="auto">
            <a:xfrm>
              <a:off x="4739" y="1327"/>
              <a:ext cx="582" cy="139"/>
              <a:chOff x="614" y="2568"/>
              <a:chExt cx="725" cy="139"/>
            </a:xfrm>
          </p:grpSpPr>
          <p:sp>
            <p:nvSpPr>
              <p:cNvPr id="572" name="AutoShape 167">
                <a:extLst>
                  <a:ext uri="{FF2B5EF4-FFF2-40B4-BE49-F238E27FC236}">
                    <a16:creationId xmlns:a16="http://schemas.microsoft.com/office/drawing/2014/main" id="{CA773528-AD84-7D48-8019-9201E6A9C817}"/>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AutoShape 168">
                <a:extLst>
                  <a:ext uri="{FF2B5EF4-FFF2-40B4-BE49-F238E27FC236}">
                    <a16:creationId xmlns:a16="http://schemas.microsoft.com/office/drawing/2014/main" id="{472F7D5E-1AD1-264C-9D28-AFB2CA688B3E}"/>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61" name="Rectangle 169">
              <a:extLst>
                <a:ext uri="{FF2B5EF4-FFF2-40B4-BE49-F238E27FC236}">
                  <a16:creationId xmlns:a16="http://schemas.microsoft.com/office/drawing/2014/main" id="{1E31944B-126C-0C48-8360-3955ACFF9708}"/>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2" name="Freeform 170">
              <a:extLst>
                <a:ext uri="{FF2B5EF4-FFF2-40B4-BE49-F238E27FC236}">
                  <a16:creationId xmlns:a16="http://schemas.microsoft.com/office/drawing/2014/main" id="{AF8E0510-EA92-E34B-BAF8-A7129AFADEE5}"/>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Freeform 171">
              <a:extLst>
                <a:ext uri="{FF2B5EF4-FFF2-40B4-BE49-F238E27FC236}">
                  <a16:creationId xmlns:a16="http://schemas.microsoft.com/office/drawing/2014/main" id="{794611B1-1F70-D644-A04B-BCECE318FD7C}"/>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4" name="Oval 172">
              <a:extLst>
                <a:ext uri="{FF2B5EF4-FFF2-40B4-BE49-F238E27FC236}">
                  <a16:creationId xmlns:a16="http://schemas.microsoft.com/office/drawing/2014/main" id="{A637D4FD-E378-BA4B-B33A-0D90745CB795}"/>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Freeform 173">
              <a:extLst>
                <a:ext uri="{FF2B5EF4-FFF2-40B4-BE49-F238E27FC236}">
                  <a16:creationId xmlns:a16="http://schemas.microsoft.com/office/drawing/2014/main" id="{9422064F-7319-E348-881D-6E240552A5A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AutoShape 174">
              <a:extLst>
                <a:ext uri="{FF2B5EF4-FFF2-40B4-BE49-F238E27FC236}">
                  <a16:creationId xmlns:a16="http://schemas.microsoft.com/office/drawing/2014/main" id="{2F2D8D29-4918-BC40-B587-0167A6D7B33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AutoShape 175">
              <a:extLst>
                <a:ext uri="{FF2B5EF4-FFF2-40B4-BE49-F238E27FC236}">
                  <a16:creationId xmlns:a16="http://schemas.microsoft.com/office/drawing/2014/main" id="{CA9837DA-B6EB-3E4C-8ABD-BA649DD5B56A}"/>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Oval 176">
              <a:extLst>
                <a:ext uri="{FF2B5EF4-FFF2-40B4-BE49-F238E27FC236}">
                  <a16:creationId xmlns:a16="http://schemas.microsoft.com/office/drawing/2014/main" id="{292FD403-2A63-E04F-A616-3EFB915BE19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Oval 177">
              <a:extLst>
                <a:ext uri="{FF2B5EF4-FFF2-40B4-BE49-F238E27FC236}">
                  <a16:creationId xmlns:a16="http://schemas.microsoft.com/office/drawing/2014/main" id="{B38211AD-96E2-E840-ABF7-46912AF886E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70" name="Oval 178">
              <a:extLst>
                <a:ext uri="{FF2B5EF4-FFF2-40B4-BE49-F238E27FC236}">
                  <a16:creationId xmlns:a16="http://schemas.microsoft.com/office/drawing/2014/main" id="{33893241-FF92-AC41-AD12-42C30CE706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1" name="Rectangle 179">
              <a:extLst>
                <a:ext uri="{FF2B5EF4-FFF2-40B4-BE49-F238E27FC236}">
                  <a16:creationId xmlns:a16="http://schemas.microsoft.com/office/drawing/2014/main" id="{7D299A7B-FEF5-C342-9684-CEEEDE5EAB30}"/>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3" name="Rectangle 3">
            <a:extLst>
              <a:ext uri="{FF2B5EF4-FFF2-40B4-BE49-F238E27FC236}">
                <a16:creationId xmlns:a16="http://schemas.microsoft.com/office/drawing/2014/main" id="{1A556173-0263-214D-9BE3-6EA12C023ADE}"/>
              </a:ext>
            </a:extLst>
          </p:cNvPr>
          <p:cNvSpPr txBox="1">
            <a:spLocks noChangeArrowheads="1"/>
          </p:cNvSpPr>
          <p:nvPr/>
        </p:nvSpPr>
        <p:spPr>
          <a:xfrm>
            <a:off x="8877300" y="1833563"/>
            <a:ext cx="2878418" cy="13160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dirty="0"/>
              <a:t>arriving mobile client attaches to network …</a:t>
            </a:r>
            <a:endParaRPr lang="en-US" sz="2400" dirty="0"/>
          </a:p>
          <a:p>
            <a:pPr>
              <a:defRPr/>
            </a:pPr>
            <a:endParaRPr lang="en-US" sz="3200" dirty="0"/>
          </a:p>
          <a:p>
            <a:pPr>
              <a:defRPr/>
            </a:pPr>
            <a:endParaRPr lang="en-US" dirty="0">
              <a:latin typeface="Gill Sans MT" charset="0"/>
            </a:endParaRPr>
          </a:p>
        </p:txBody>
      </p:sp>
      <p:sp>
        <p:nvSpPr>
          <p:cNvPr id="684" name="Rectangle 3">
            <a:extLst>
              <a:ext uri="{FF2B5EF4-FFF2-40B4-BE49-F238E27FC236}">
                <a16:creationId xmlns:a16="http://schemas.microsoft.com/office/drawing/2014/main" id="{4045A4E3-35EE-8C46-A982-26140CFF7B8E}"/>
              </a:ext>
            </a:extLst>
          </p:cNvPr>
          <p:cNvSpPr txBox="1">
            <a:spLocks noChangeArrowheads="1"/>
          </p:cNvSpPr>
          <p:nvPr/>
        </p:nvSpPr>
        <p:spPr>
          <a:xfrm>
            <a:off x="8877300" y="3179763"/>
            <a:ext cx="2878418" cy="13160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000" dirty="0"/>
              <a:t>requests web page: </a:t>
            </a:r>
            <a:r>
              <a:rPr lang="en-US" sz="2600" dirty="0"/>
              <a:t>www.google.com</a:t>
            </a:r>
            <a:endParaRPr lang="en-US" sz="2400" dirty="0"/>
          </a:p>
          <a:p>
            <a:pPr>
              <a:defRPr/>
            </a:pPr>
            <a:endParaRPr lang="en-US" sz="3200" dirty="0"/>
          </a:p>
          <a:p>
            <a:pPr>
              <a:defRPr/>
            </a:pPr>
            <a:endParaRPr lang="en-US" dirty="0">
              <a:latin typeface="Gill Sans MT" charset="0"/>
            </a:endParaRPr>
          </a:p>
        </p:txBody>
      </p:sp>
      <p:sp>
        <p:nvSpPr>
          <p:cNvPr id="685" name="TextBox 684">
            <a:extLst>
              <a:ext uri="{FF2B5EF4-FFF2-40B4-BE49-F238E27FC236}">
                <a16:creationId xmlns:a16="http://schemas.microsoft.com/office/drawing/2014/main" id="{A1FC4D17-5B36-134E-BB1F-D0DFCB5FB268}"/>
              </a:ext>
            </a:extLst>
          </p:cNvPr>
          <p:cNvSpPr txBox="1"/>
          <p:nvPr/>
        </p:nvSpPr>
        <p:spPr>
          <a:xfrm>
            <a:off x="8737600" y="1181100"/>
            <a:ext cx="1651414" cy="584775"/>
          </a:xfrm>
          <a:prstGeom prst="rect">
            <a:avLst/>
          </a:prstGeom>
          <a:noFill/>
        </p:spPr>
        <p:txBody>
          <a:bodyPr wrap="none" rtlCol="0">
            <a:spAutoFit/>
          </a:bodyPr>
          <a:lstStyle/>
          <a:p>
            <a:r>
              <a:rPr lang="en-US" sz="3200" dirty="0">
                <a:solidFill>
                  <a:srgbClr val="0000A8"/>
                </a:solidFill>
              </a:rPr>
              <a:t>scenario</a:t>
            </a:r>
            <a:r>
              <a:rPr lang="en-US" dirty="0"/>
              <a:t>:</a:t>
            </a:r>
          </a:p>
        </p:txBody>
      </p:sp>
      <p:grpSp>
        <p:nvGrpSpPr>
          <p:cNvPr id="689" name="Group 688">
            <a:extLst>
              <a:ext uri="{FF2B5EF4-FFF2-40B4-BE49-F238E27FC236}">
                <a16:creationId xmlns:a16="http://schemas.microsoft.com/office/drawing/2014/main" id="{230ABE4F-8AF2-9E4F-BDBA-55842C20F2DE}"/>
              </a:ext>
            </a:extLst>
          </p:cNvPr>
          <p:cNvGrpSpPr/>
          <p:nvPr/>
        </p:nvGrpSpPr>
        <p:grpSpPr>
          <a:xfrm>
            <a:off x="9296400" y="4451350"/>
            <a:ext cx="2425700" cy="1612900"/>
            <a:chOff x="9296400" y="4451350"/>
            <a:chExt cx="2425700" cy="1612900"/>
          </a:xfrm>
        </p:grpSpPr>
        <p:pic>
          <p:nvPicPr>
            <p:cNvPr id="687" name="Picture 686" descr="A picture containing table, drawing&#10;&#10;Description automatically generated">
              <a:extLst>
                <a:ext uri="{FF2B5EF4-FFF2-40B4-BE49-F238E27FC236}">
                  <a16:creationId xmlns:a16="http://schemas.microsoft.com/office/drawing/2014/main" id="{567E3F56-C964-6B44-9119-9470EAA0BD8F}"/>
                </a:ext>
              </a:extLst>
            </p:cNvPr>
            <p:cNvPicPr>
              <a:picLocks noChangeAspect="1"/>
            </p:cNvPicPr>
            <p:nvPr/>
          </p:nvPicPr>
          <p:blipFill>
            <a:blip r:embed="rId6"/>
            <a:stretch>
              <a:fillRect/>
            </a:stretch>
          </p:blipFill>
          <p:spPr>
            <a:xfrm>
              <a:off x="10109200" y="4451350"/>
              <a:ext cx="1612900" cy="1612900"/>
            </a:xfrm>
            <a:prstGeom prst="rect">
              <a:avLst/>
            </a:prstGeom>
          </p:spPr>
        </p:pic>
        <p:sp>
          <p:nvSpPr>
            <p:cNvPr id="688" name="TextBox 687">
              <a:extLst>
                <a:ext uri="{FF2B5EF4-FFF2-40B4-BE49-F238E27FC236}">
                  <a16:creationId xmlns:a16="http://schemas.microsoft.com/office/drawing/2014/main" id="{04B87FED-359F-224A-9E8E-D78A200B02F9}"/>
                </a:ext>
              </a:extLst>
            </p:cNvPr>
            <p:cNvSpPr txBox="1"/>
            <p:nvPr/>
          </p:nvSpPr>
          <p:spPr>
            <a:xfrm>
              <a:off x="9296400" y="4744591"/>
              <a:ext cx="1492716" cy="1077218"/>
            </a:xfrm>
            <a:prstGeom prst="rect">
              <a:avLst/>
            </a:prstGeom>
            <a:noFill/>
          </p:spPr>
          <p:txBody>
            <a:bodyPr wrap="none" rtlCol="0">
              <a:spAutoFit/>
            </a:bodyPr>
            <a:lstStyle/>
            <a:p>
              <a:pPr algn="ctr"/>
              <a:r>
                <a:rPr lang="en-US" sz="3200" i="1" dirty="0">
                  <a:solidFill>
                    <a:srgbClr val="00B050"/>
                  </a:solidFill>
                </a:rPr>
                <a:t>Sounds </a:t>
              </a:r>
            </a:p>
            <a:p>
              <a:pPr algn="ctr"/>
              <a:r>
                <a:rPr lang="en-US" sz="3200" i="1" dirty="0">
                  <a:solidFill>
                    <a:srgbClr val="00B050"/>
                  </a:solidFill>
                </a:rPr>
                <a:t>simple!</a:t>
              </a:r>
            </a:p>
          </p:txBody>
        </p:sp>
      </p:grpSp>
    </p:spTree>
    <p:extLst>
      <p:ext uri="{BB962C8B-B14F-4D97-AF65-F5344CB8AC3E}">
        <p14:creationId xmlns:p14="http://schemas.microsoft.com/office/powerpoint/2010/main" val="329899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wipe(left)">
                                      <p:cBhvr>
                                        <p:cTn id="7" dur="500"/>
                                        <p:tgtEl>
                                          <p:spTgt spid="6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83"/>
                                        </p:tgtEl>
                                        <p:attrNameLst>
                                          <p:attrName>style.visibility</p:attrName>
                                        </p:attrNameLst>
                                      </p:cBhvr>
                                      <p:to>
                                        <p:strVal val="visible"/>
                                      </p:to>
                                    </p:set>
                                    <p:animEffect transition="in" filter="dissolve">
                                      <p:cBhvr>
                                        <p:cTn id="10" dur="500"/>
                                        <p:tgtEl>
                                          <p:spTgt spid="68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682"/>
                                        </p:tgtEl>
                                        <p:attrNameLst>
                                          <p:attrName>style.visibility</p:attrName>
                                        </p:attrNameLst>
                                      </p:cBhvr>
                                      <p:to>
                                        <p:strVal val="visible"/>
                                      </p:to>
                                    </p:set>
                                    <p:animEffect transition="in" filter="wipe(right)">
                                      <p:cBhvr>
                                        <p:cTn id="15" dur="500"/>
                                        <p:tgtEl>
                                          <p:spTgt spid="682"/>
                                        </p:tgtEl>
                                      </p:cBhvr>
                                    </p:animEffect>
                                  </p:childTnLst>
                                </p:cTn>
                              </p:par>
                              <p:par>
                                <p:cTn id="16" presetID="22" presetClass="entr" presetSubtype="2" fill="hold" nodeType="withEffect">
                                  <p:stCondLst>
                                    <p:cond delay="0"/>
                                  </p:stCondLst>
                                  <p:childTnLst>
                                    <p:set>
                                      <p:cBhvr>
                                        <p:cTn id="17" dur="1" fill="hold">
                                          <p:stCondLst>
                                            <p:cond delay="0"/>
                                          </p:stCondLst>
                                        </p:cTn>
                                        <p:tgtEl>
                                          <p:spTgt spid="445"/>
                                        </p:tgtEl>
                                        <p:attrNameLst>
                                          <p:attrName>style.visibility</p:attrName>
                                        </p:attrNameLst>
                                      </p:cBhvr>
                                      <p:to>
                                        <p:strVal val="visible"/>
                                      </p:to>
                                    </p:set>
                                    <p:animEffect transition="in" filter="wipe(right)">
                                      <p:cBhvr>
                                        <p:cTn id="18" dur="500"/>
                                        <p:tgtEl>
                                          <p:spTgt spid="445"/>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84"/>
                                        </p:tgtEl>
                                        <p:attrNameLst>
                                          <p:attrName>style.visibility</p:attrName>
                                        </p:attrNameLst>
                                      </p:cBhvr>
                                      <p:to>
                                        <p:strVal val="visible"/>
                                      </p:to>
                                    </p:set>
                                    <p:animEffect transition="in" filter="dissolve">
                                      <p:cBhvr>
                                        <p:cTn id="21" dur="500"/>
                                        <p:tgtEl>
                                          <p:spTgt spid="68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89"/>
                                        </p:tgtEl>
                                        <p:attrNameLst>
                                          <p:attrName>style.visibility</p:attrName>
                                        </p:attrNameLst>
                                      </p:cBhvr>
                                      <p:to>
                                        <p:strVal val="visible"/>
                                      </p:to>
                                    </p:set>
                                    <p:animEffect transition="in" filter="dissolve">
                                      <p:cBhvr>
                                        <p:cTn id="26" dur="500"/>
                                        <p:tgtEl>
                                          <p:spTgt spid="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 grpId="0" animBg="1"/>
      <p:bldP spid="683" grpId="0"/>
      <p:bldP spid="68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98</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sp>
        <p:nvSpPr>
          <p:cNvPr id="913" name="Rectangle 189">
            <a:extLst>
              <a:ext uri="{FF2B5EF4-FFF2-40B4-BE49-F238E27FC236}">
                <a16:creationId xmlns:a16="http://schemas.microsoft.com/office/drawing/2014/main" id="{7F20F080-1B74-4740-BF0E-68EDFD77002B}"/>
              </a:ext>
            </a:extLst>
          </p:cNvPr>
          <p:cNvSpPr txBox="1">
            <a:spLocks noChangeArrowheads="1"/>
          </p:cNvSpPr>
          <p:nvPr/>
        </p:nvSpPr>
        <p:spPr bwMode="auto">
          <a:xfrm>
            <a:off x="5158160" y="1377950"/>
            <a:ext cx="6691630" cy="1262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en-US" kern="0" dirty="0">
                <a:cs typeface="+mn-cs"/>
              </a:rPr>
              <a:t>connecting laptop needs to get its own IP address, addr of first-hop router, addr of DNS server: use </a:t>
            </a:r>
            <a:r>
              <a:rPr lang="en-US" kern="0" dirty="0">
                <a:solidFill>
                  <a:srgbClr val="C00000"/>
                </a:solidFill>
                <a:cs typeface="+mn-cs"/>
              </a:rPr>
              <a:t>DHCP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24" name="Group 253">
            <a:extLst>
              <a:ext uri="{FF2B5EF4-FFF2-40B4-BE49-F238E27FC236}">
                <a16:creationId xmlns:a16="http://schemas.microsoft.com/office/drawing/2014/main" id="{67A91C39-2F37-074F-914B-1E78059AB1A7}"/>
              </a:ext>
            </a:extLst>
          </p:cNvPr>
          <p:cNvGrpSpPr>
            <a:grpSpLocks/>
          </p:cNvGrpSpPr>
          <p:nvPr/>
        </p:nvGrpSpPr>
        <p:grpSpPr bwMode="auto">
          <a:xfrm>
            <a:off x="641723" y="1411287"/>
            <a:ext cx="544513" cy="244475"/>
            <a:chOff x="844" y="3337"/>
            <a:chExt cx="343" cy="154"/>
          </a:xfrm>
        </p:grpSpPr>
        <p:sp>
          <p:nvSpPr>
            <p:cNvPr id="925" name="Rectangle 251">
              <a:extLst>
                <a:ext uri="{FF2B5EF4-FFF2-40B4-BE49-F238E27FC236}">
                  <a16:creationId xmlns:a16="http://schemas.microsoft.com/office/drawing/2014/main" id="{8F5C1DA1-33C0-924C-A578-C74F96AAEB1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6" name="Text Box 252">
              <a:extLst>
                <a:ext uri="{FF2B5EF4-FFF2-40B4-BE49-F238E27FC236}">
                  <a16:creationId xmlns:a16="http://schemas.microsoft.com/office/drawing/2014/main" id="{974DE7F1-6FD1-6147-BDFA-B60FCDFC994A}"/>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27" name="Group 299">
            <a:extLst>
              <a:ext uri="{FF2B5EF4-FFF2-40B4-BE49-F238E27FC236}">
                <a16:creationId xmlns:a16="http://schemas.microsoft.com/office/drawing/2014/main" id="{036B01E1-60D7-0344-8480-3C2B28A24B85}"/>
              </a:ext>
            </a:extLst>
          </p:cNvPr>
          <p:cNvGrpSpPr>
            <a:grpSpLocks/>
          </p:cNvGrpSpPr>
          <p:nvPr/>
        </p:nvGrpSpPr>
        <p:grpSpPr bwMode="auto">
          <a:xfrm>
            <a:off x="187698" y="1430337"/>
            <a:ext cx="1081088" cy="1166813"/>
            <a:chOff x="42" y="744"/>
            <a:chExt cx="681" cy="735"/>
          </a:xfrm>
        </p:grpSpPr>
        <p:grpSp>
          <p:nvGrpSpPr>
            <p:cNvPr id="928" name="Group 296">
              <a:extLst>
                <a:ext uri="{FF2B5EF4-FFF2-40B4-BE49-F238E27FC236}">
                  <a16:creationId xmlns:a16="http://schemas.microsoft.com/office/drawing/2014/main" id="{25B7F2D5-26EB-404A-8078-15A558861F86}"/>
                </a:ext>
              </a:extLst>
            </p:cNvPr>
            <p:cNvGrpSpPr>
              <a:grpSpLocks/>
            </p:cNvGrpSpPr>
            <p:nvPr/>
          </p:nvGrpSpPr>
          <p:grpSpPr bwMode="auto">
            <a:xfrm>
              <a:off x="42" y="886"/>
              <a:ext cx="681" cy="468"/>
              <a:chOff x="42" y="886"/>
              <a:chExt cx="681" cy="468"/>
            </a:xfrm>
          </p:grpSpPr>
          <p:grpSp>
            <p:nvGrpSpPr>
              <p:cNvPr id="930" name="Group 295">
                <a:extLst>
                  <a:ext uri="{FF2B5EF4-FFF2-40B4-BE49-F238E27FC236}">
                    <a16:creationId xmlns:a16="http://schemas.microsoft.com/office/drawing/2014/main" id="{516792BF-0719-5146-A428-C65466ACA8F9}"/>
                  </a:ext>
                </a:extLst>
              </p:cNvPr>
              <p:cNvGrpSpPr>
                <a:grpSpLocks/>
              </p:cNvGrpSpPr>
              <p:nvPr/>
            </p:nvGrpSpPr>
            <p:grpSpPr bwMode="auto">
              <a:xfrm>
                <a:off x="278" y="886"/>
                <a:ext cx="397" cy="154"/>
                <a:chOff x="740" y="3209"/>
                <a:chExt cx="397" cy="154"/>
              </a:xfrm>
            </p:grpSpPr>
            <p:grpSp>
              <p:nvGrpSpPr>
                <p:cNvPr id="955" name="Group 254">
                  <a:extLst>
                    <a:ext uri="{FF2B5EF4-FFF2-40B4-BE49-F238E27FC236}">
                      <a16:creationId xmlns:a16="http://schemas.microsoft.com/office/drawing/2014/main" id="{4C401CB1-BBDA-7B43-B7C7-154C3DE1A252}"/>
                    </a:ext>
                  </a:extLst>
                </p:cNvPr>
                <p:cNvGrpSpPr>
                  <a:grpSpLocks/>
                </p:cNvGrpSpPr>
                <p:nvPr/>
              </p:nvGrpSpPr>
              <p:grpSpPr bwMode="auto">
                <a:xfrm>
                  <a:off x="794" y="3209"/>
                  <a:ext cx="343" cy="154"/>
                  <a:chOff x="844" y="3337"/>
                  <a:chExt cx="343" cy="154"/>
                </a:xfrm>
              </p:grpSpPr>
              <p:sp>
                <p:nvSpPr>
                  <p:cNvPr id="958" name="Rectangle 255">
                    <a:extLst>
                      <a:ext uri="{FF2B5EF4-FFF2-40B4-BE49-F238E27FC236}">
                        <a16:creationId xmlns:a16="http://schemas.microsoft.com/office/drawing/2014/main" id="{D97BCFDF-D0CE-AF4F-9290-64A7466607B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9" name="Text Box 256">
                    <a:extLst>
                      <a:ext uri="{FF2B5EF4-FFF2-40B4-BE49-F238E27FC236}">
                        <a16:creationId xmlns:a16="http://schemas.microsoft.com/office/drawing/2014/main" id="{EB33ED16-C899-C44F-8941-1661B033CF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956" name="Rectangle 266">
                  <a:extLst>
                    <a:ext uri="{FF2B5EF4-FFF2-40B4-BE49-F238E27FC236}">
                      <a16:creationId xmlns:a16="http://schemas.microsoft.com/office/drawing/2014/main" id="{D396D344-ADDF-F043-AA7F-94747181057E}"/>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7" name="Rectangle 267">
                  <a:extLst>
                    <a:ext uri="{FF2B5EF4-FFF2-40B4-BE49-F238E27FC236}">
                      <a16:creationId xmlns:a16="http://schemas.microsoft.com/office/drawing/2014/main" id="{9A648105-52C6-0E40-9C6E-3AE148FAB897}"/>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1" name="Group 274">
                <a:extLst>
                  <a:ext uri="{FF2B5EF4-FFF2-40B4-BE49-F238E27FC236}">
                    <a16:creationId xmlns:a16="http://schemas.microsoft.com/office/drawing/2014/main" id="{0F24D476-BB38-DF44-987E-FD2321A52FA4}"/>
                  </a:ext>
                </a:extLst>
              </p:cNvPr>
              <p:cNvGrpSpPr>
                <a:grpSpLocks/>
              </p:cNvGrpSpPr>
              <p:nvPr/>
            </p:nvGrpSpPr>
            <p:grpSpPr bwMode="auto">
              <a:xfrm>
                <a:off x="278" y="1034"/>
                <a:ext cx="397" cy="154"/>
                <a:chOff x="836" y="3305"/>
                <a:chExt cx="397" cy="154"/>
              </a:xfrm>
            </p:grpSpPr>
            <p:grpSp>
              <p:nvGrpSpPr>
                <p:cNvPr id="949" name="Group 268">
                  <a:extLst>
                    <a:ext uri="{FF2B5EF4-FFF2-40B4-BE49-F238E27FC236}">
                      <a16:creationId xmlns:a16="http://schemas.microsoft.com/office/drawing/2014/main" id="{E1FA6F16-C789-3742-9796-6EC843032C74}"/>
                    </a:ext>
                  </a:extLst>
                </p:cNvPr>
                <p:cNvGrpSpPr>
                  <a:grpSpLocks/>
                </p:cNvGrpSpPr>
                <p:nvPr/>
              </p:nvGrpSpPr>
              <p:grpSpPr bwMode="auto">
                <a:xfrm>
                  <a:off x="890" y="3305"/>
                  <a:ext cx="343" cy="154"/>
                  <a:chOff x="844" y="3337"/>
                  <a:chExt cx="343" cy="154"/>
                </a:xfrm>
              </p:grpSpPr>
              <p:sp>
                <p:nvSpPr>
                  <p:cNvPr id="953" name="Rectangle 269">
                    <a:extLst>
                      <a:ext uri="{FF2B5EF4-FFF2-40B4-BE49-F238E27FC236}">
                        <a16:creationId xmlns:a16="http://schemas.microsoft.com/office/drawing/2014/main" id="{6EB760F8-E089-9A47-9210-D6E1B526D78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4" name="Text Box 270">
                    <a:extLst>
                      <a:ext uri="{FF2B5EF4-FFF2-40B4-BE49-F238E27FC236}">
                        <a16:creationId xmlns:a16="http://schemas.microsoft.com/office/drawing/2014/main" id="{33F5C3C7-CEB9-2443-AD4C-63446A3F5868}"/>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50" name="Group 273">
                  <a:extLst>
                    <a:ext uri="{FF2B5EF4-FFF2-40B4-BE49-F238E27FC236}">
                      <a16:creationId xmlns:a16="http://schemas.microsoft.com/office/drawing/2014/main" id="{D33136C0-F06F-DA45-8D61-8DBF6C374028}"/>
                    </a:ext>
                  </a:extLst>
                </p:cNvPr>
                <p:cNvGrpSpPr>
                  <a:grpSpLocks/>
                </p:cNvGrpSpPr>
                <p:nvPr/>
              </p:nvGrpSpPr>
              <p:grpSpPr bwMode="auto">
                <a:xfrm>
                  <a:off x="836" y="3334"/>
                  <a:ext cx="354" cy="94"/>
                  <a:chOff x="836" y="3334"/>
                  <a:chExt cx="354" cy="94"/>
                </a:xfrm>
              </p:grpSpPr>
              <p:sp>
                <p:nvSpPr>
                  <p:cNvPr id="951" name="Rectangle 271">
                    <a:extLst>
                      <a:ext uri="{FF2B5EF4-FFF2-40B4-BE49-F238E27FC236}">
                        <a16:creationId xmlns:a16="http://schemas.microsoft.com/office/drawing/2014/main" id="{451E718B-7E86-4F43-85B0-BBD89C8925F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2" name="Rectangle 272">
                    <a:extLst>
                      <a:ext uri="{FF2B5EF4-FFF2-40B4-BE49-F238E27FC236}">
                        <a16:creationId xmlns:a16="http://schemas.microsoft.com/office/drawing/2014/main" id="{D2F8ABD9-F3BA-0147-BDBF-E2EB291A123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32" name="Group 293">
                <a:extLst>
                  <a:ext uri="{FF2B5EF4-FFF2-40B4-BE49-F238E27FC236}">
                    <a16:creationId xmlns:a16="http://schemas.microsoft.com/office/drawing/2014/main" id="{B097776A-FF97-7247-8B17-ED5E94F12C97}"/>
                  </a:ext>
                </a:extLst>
              </p:cNvPr>
              <p:cNvGrpSpPr>
                <a:grpSpLocks/>
              </p:cNvGrpSpPr>
              <p:nvPr/>
            </p:nvGrpSpPr>
            <p:grpSpPr bwMode="auto">
              <a:xfrm>
                <a:off x="165" y="1054"/>
                <a:ext cx="480" cy="112"/>
                <a:chOff x="627" y="3377"/>
                <a:chExt cx="480" cy="112"/>
              </a:xfrm>
            </p:grpSpPr>
            <p:sp>
              <p:nvSpPr>
                <p:cNvPr id="947" name="Rectangle 276">
                  <a:extLst>
                    <a:ext uri="{FF2B5EF4-FFF2-40B4-BE49-F238E27FC236}">
                      <a16:creationId xmlns:a16="http://schemas.microsoft.com/office/drawing/2014/main" id="{D2C9F788-880E-284B-9438-39AE526001EF}"/>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8" name="Rectangle 277">
                  <a:extLst>
                    <a:ext uri="{FF2B5EF4-FFF2-40B4-BE49-F238E27FC236}">
                      <a16:creationId xmlns:a16="http://schemas.microsoft.com/office/drawing/2014/main" id="{38773D8B-A639-F74A-8363-73B7CBCDCFC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3" name="Group 294">
                <a:extLst>
                  <a:ext uri="{FF2B5EF4-FFF2-40B4-BE49-F238E27FC236}">
                    <a16:creationId xmlns:a16="http://schemas.microsoft.com/office/drawing/2014/main" id="{E1190CC1-4BB6-6245-8459-90EF4F5F8610}"/>
                  </a:ext>
                </a:extLst>
              </p:cNvPr>
              <p:cNvGrpSpPr>
                <a:grpSpLocks/>
              </p:cNvGrpSpPr>
              <p:nvPr/>
            </p:nvGrpSpPr>
            <p:grpSpPr bwMode="auto">
              <a:xfrm>
                <a:off x="42" y="1200"/>
                <a:ext cx="681" cy="154"/>
                <a:chOff x="504" y="3523"/>
                <a:chExt cx="681" cy="154"/>
              </a:xfrm>
            </p:grpSpPr>
            <p:grpSp>
              <p:nvGrpSpPr>
                <p:cNvPr id="934" name="Group 287">
                  <a:extLst>
                    <a:ext uri="{FF2B5EF4-FFF2-40B4-BE49-F238E27FC236}">
                      <a16:creationId xmlns:a16="http://schemas.microsoft.com/office/drawing/2014/main" id="{DBBAC159-5C8E-6D48-8969-BAD313506819}"/>
                    </a:ext>
                  </a:extLst>
                </p:cNvPr>
                <p:cNvGrpSpPr>
                  <a:grpSpLocks/>
                </p:cNvGrpSpPr>
                <p:nvPr/>
              </p:nvGrpSpPr>
              <p:grpSpPr bwMode="auto">
                <a:xfrm>
                  <a:off x="623" y="3523"/>
                  <a:ext cx="510" cy="154"/>
                  <a:chOff x="723" y="3453"/>
                  <a:chExt cx="510" cy="154"/>
                </a:xfrm>
              </p:grpSpPr>
              <p:grpSp>
                <p:nvGrpSpPr>
                  <p:cNvPr id="938" name="Group 278">
                    <a:extLst>
                      <a:ext uri="{FF2B5EF4-FFF2-40B4-BE49-F238E27FC236}">
                        <a16:creationId xmlns:a16="http://schemas.microsoft.com/office/drawing/2014/main" id="{833D1410-64ED-AF48-92D1-4AD4AB58206A}"/>
                      </a:ext>
                    </a:extLst>
                  </p:cNvPr>
                  <p:cNvGrpSpPr>
                    <a:grpSpLocks/>
                  </p:cNvGrpSpPr>
                  <p:nvPr/>
                </p:nvGrpSpPr>
                <p:grpSpPr bwMode="auto">
                  <a:xfrm>
                    <a:off x="836" y="3453"/>
                    <a:ext cx="397" cy="154"/>
                    <a:chOff x="836" y="3305"/>
                    <a:chExt cx="397" cy="154"/>
                  </a:xfrm>
                </p:grpSpPr>
                <p:grpSp>
                  <p:nvGrpSpPr>
                    <p:cNvPr id="941" name="Group 279">
                      <a:extLst>
                        <a:ext uri="{FF2B5EF4-FFF2-40B4-BE49-F238E27FC236}">
                          <a16:creationId xmlns:a16="http://schemas.microsoft.com/office/drawing/2014/main" id="{570CDB6F-0A4C-1A48-8368-C8B3B5CAEE2A}"/>
                        </a:ext>
                      </a:extLst>
                    </p:cNvPr>
                    <p:cNvGrpSpPr>
                      <a:grpSpLocks/>
                    </p:cNvGrpSpPr>
                    <p:nvPr/>
                  </p:nvGrpSpPr>
                  <p:grpSpPr bwMode="auto">
                    <a:xfrm>
                      <a:off x="890" y="3305"/>
                      <a:ext cx="343" cy="154"/>
                      <a:chOff x="844" y="3337"/>
                      <a:chExt cx="343" cy="154"/>
                    </a:xfrm>
                  </p:grpSpPr>
                  <p:sp>
                    <p:nvSpPr>
                      <p:cNvPr id="945" name="Rectangle 280">
                        <a:extLst>
                          <a:ext uri="{FF2B5EF4-FFF2-40B4-BE49-F238E27FC236}">
                            <a16:creationId xmlns:a16="http://schemas.microsoft.com/office/drawing/2014/main" id="{64AB7D62-F235-E443-AC7F-EF97587E2D8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6" name="Text Box 281">
                        <a:extLst>
                          <a:ext uri="{FF2B5EF4-FFF2-40B4-BE49-F238E27FC236}">
                            <a16:creationId xmlns:a16="http://schemas.microsoft.com/office/drawing/2014/main" id="{F60EE6A9-AC6B-334C-96AE-C944BB82B5D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42" name="Group 282">
                      <a:extLst>
                        <a:ext uri="{FF2B5EF4-FFF2-40B4-BE49-F238E27FC236}">
                          <a16:creationId xmlns:a16="http://schemas.microsoft.com/office/drawing/2014/main" id="{6C7A6C13-64CB-2547-A7BD-5B05F7E2A8BD}"/>
                        </a:ext>
                      </a:extLst>
                    </p:cNvPr>
                    <p:cNvGrpSpPr>
                      <a:grpSpLocks/>
                    </p:cNvGrpSpPr>
                    <p:nvPr/>
                  </p:nvGrpSpPr>
                  <p:grpSpPr bwMode="auto">
                    <a:xfrm>
                      <a:off x="836" y="3334"/>
                      <a:ext cx="354" cy="94"/>
                      <a:chOff x="836" y="3334"/>
                      <a:chExt cx="354" cy="94"/>
                    </a:xfrm>
                  </p:grpSpPr>
                  <p:sp>
                    <p:nvSpPr>
                      <p:cNvPr id="943" name="Rectangle 283">
                        <a:extLst>
                          <a:ext uri="{FF2B5EF4-FFF2-40B4-BE49-F238E27FC236}">
                            <a16:creationId xmlns:a16="http://schemas.microsoft.com/office/drawing/2014/main" id="{BE5D4429-585A-3A4D-8677-5A9D50B3ACE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4" name="Rectangle 284">
                        <a:extLst>
                          <a:ext uri="{FF2B5EF4-FFF2-40B4-BE49-F238E27FC236}">
                            <a16:creationId xmlns:a16="http://schemas.microsoft.com/office/drawing/2014/main" id="{8B6BEFDD-E012-094C-8BDE-E4F16F6E82C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39" name="Rectangle 285">
                    <a:extLst>
                      <a:ext uri="{FF2B5EF4-FFF2-40B4-BE49-F238E27FC236}">
                        <a16:creationId xmlns:a16="http://schemas.microsoft.com/office/drawing/2014/main" id="{F4AC69A3-E8B5-4941-B537-CA85210373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0" name="Rectangle 286">
                    <a:extLst>
                      <a:ext uri="{FF2B5EF4-FFF2-40B4-BE49-F238E27FC236}">
                        <a16:creationId xmlns:a16="http://schemas.microsoft.com/office/drawing/2014/main" id="{E06C5B3D-D017-9B4F-B791-7A2F26FD645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5" name="Rectangle 288">
                  <a:extLst>
                    <a:ext uri="{FF2B5EF4-FFF2-40B4-BE49-F238E27FC236}">
                      <a16:creationId xmlns:a16="http://schemas.microsoft.com/office/drawing/2014/main" id="{881A85A8-3B0B-F840-80D4-5D7C3E0C8F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6" name="Rectangle 290">
                  <a:extLst>
                    <a:ext uri="{FF2B5EF4-FFF2-40B4-BE49-F238E27FC236}">
                      <a16:creationId xmlns:a16="http://schemas.microsoft.com/office/drawing/2014/main" id="{951F7854-1323-974F-A9B1-85C00CDFF728}"/>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7" name="Rectangle 291">
                  <a:extLst>
                    <a:ext uri="{FF2B5EF4-FFF2-40B4-BE49-F238E27FC236}">
                      <a16:creationId xmlns:a16="http://schemas.microsoft.com/office/drawing/2014/main" id="{7D05E58A-2C2B-3845-94FE-36532B8E8113}"/>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29" name="AutoShape 297">
              <a:extLst>
                <a:ext uri="{FF2B5EF4-FFF2-40B4-BE49-F238E27FC236}">
                  <a16:creationId xmlns:a16="http://schemas.microsoft.com/office/drawing/2014/main" id="{52A07AA1-02B1-E74F-A63A-01368D82FCB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0" name="Group 318">
            <a:extLst>
              <a:ext uri="{FF2B5EF4-FFF2-40B4-BE49-F238E27FC236}">
                <a16:creationId xmlns:a16="http://schemas.microsoft.com/office/drawing/2014/main" id="{AE2E5A29-53E0-CD49-8113-CBFA420D0F5A}"/>
              </a:ext>
            </a:extLst>
          </p:cNvPr>
          <p:cNvGrpSpPr>
            <a:grpSpLocks/>
          </p:cNvGrpSpPr>
          <p:nvPr/>
        </p:nvGrpSpPr>
        <p:grpSpPr bwMode="auto">
          <a:xfrm>
            <a:off x="771898" y="2638425"/>
            <a:ext cx="1081088" cy="244475"/>
            <a:chOff x="504" y="3523"/>
            <a:chExt cx="681" cy="154"/>
          </a:xfrm>
        </p:grpSpPr>
        <p:grpSp>
          <p:nvGrpSpPr>
            <p:cNvPr id="961" name="Group 319">
              <a:extLst>
                <a:ext uri="{FF2B5EF4-FFF2-40B4-BE49-F238E27FC236}">
                  <a16:creationId xmlns:a16="http://schemas.microsoft.com/office/drawing/2014/main" id="{32076325-D93F-DF4F-B3CA-0BC632FEDD57}"/>
                </a:ext>
              </a:extLst>
            </p:cNvPr>
            <p:cNvGrpSpPr>
              <a:grpSpLocks/>
            </p:cNvGrpSpPr>
            <p:nvPr/>
          </p:nvGrpSpPr>
          <p:grpSpPr bwMode="auto">
            <a:xfrm>
              <a:off x="623" y="3523"/>
              <a:ext cx="510" cy="154"/>
              <a:chOff x="723" y="3453"/>
              <a:chExt cx="510" cy="154"/>
            </a:xfrm>
          </p:grpSpPr>
          <p:grpSp>
            <p:nvGrpSpPr>
              <p:cNvPr id="965" name="Group 320">
                <a:extLst>
                  <a:ext uri="{FF2B5EF4-FFF2-40B4-BE49-F238E27FC236}">
                    <a16:creationId xmlns:a16="http://schemas.microsoft.com/office/drawing/2014/main" id="{740E2AF7-5689-9248-A162-3841BCBFBCE1}"/>
                  </a:ext>
                </a:extLst>
              </p:cNvPr>
              <p:cNvGrpSpPr>
                <a:grpSpLocks/>
              </p:cNvGrpSpPr>
              <p:nvPr/>
            </p:nvGrpSpPr>
            <p:grpSpPr bwMode="auto">
              <a:xfrm>
                <a:off x="836" y="3453"/>
                <a:ext cx="397" cy="154"/>
                <a:chOff x="836" y="3305"/>
                <a:chExt cx="397" cy="154"/>
              </a:xfrm>
            </p:grpSpPr>
            <p:grpSp>
              <p:nvGrpSpPr>
                <p:cNvPr id="968" name="Group 321">
                  <a:extLst>
                    <a:ext uri="{FF2B5EF4-FFF2-40B4-BE49-F238E27FC236}">
                      <a16:creationId xmlns:a16="http://schemas.microsoft.com/office/drawing/2014/main" id="{07BB8175-B9AC-4443-8FF2-EBAE1A93BB2B}"/>
                    </a:ext>
                  </a:extLst>
                </p:cNvPr>
                <p:cNvGrpSpPr>
                  <a:grpSpLocks/>
                </p:cNvGrpSpPr>
                <p:nvPr/>
              </p:nvGrpSpPr>
              <p:grpSpPr bwMode="auto">
                <a:xfrm>
                  <a:off x="890" y="3305"/>
                  <a:ext cx="343" cy="154"/>
                  <a:chOff x="844" y="3337"/>
                  <a:chExt cx="343" cy="154"/>
                </a:xfrm>
              </p:grpSpPr>
              <p:sp>
                <p:nvSpPr>
                  <p:cNvPr id="972" name="Rectangle 322">
                    <a:extLst>
                      <a:ext uri="{FF2B5EF4-FFF2-40B4-BE49-F238E27FC236}">
                        <a16:creationId xmlns:a16="http://schemas.microsoft.com/office/drawing/2014/main" id="{5F315AE2-C0AB-B948-8D19-54AE1B571D1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3" name="Text Box 323">
                    <a:extLst>
                      <a:ext uri="{FF2B5EF4-FFF2-40B4-BE49-F238E27FC236}">
                        <a16:creationId xmlns:a16="http://schemas.microsoft.com/office/drawing/2014/main" id="{5099DC84-26F5-E34B-AA99-0B387A2727F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69" name="Group 324">
                  <a:extLst>
                    <a:ext uri="{FF2B5EF4-FFF2-40B4-BE49-F238E27FC236}">
                      <a16:creationId xmlns:a16="http://schemas.microsoft.com/office/drawing/2014/main" id="{612ED850-223C-DE49-A666-F267507B8EB0}"/>
                    </a:ext>
                  </a:extLst>
                </p:cNvPr>
                <p:cNvGrpSpPr>
                  <a:grpSpLocks/>
                </p:cNvGrpSpPr>
                <p:nvPr/>
              </p:nvGrpSpPr>
              <p:grpSpPr bwMode="auto">
                <a:xfrm>
                  <a:off x="836" y="3334"/>
                  <a:ext cx="354" cy="94"/>
                  <a:chOff x="836" y="3334"/>
                  <a:chExt cx="354" cy="94"/>
                </a:xfrm>
              </p:grpSpPr>
              <p:sp>
                <p:nvSpPr>
                  <p:cNvPr id="970" name="Rectangle 325">
                    <a:extLst>
                      <a:ext uri="{FF2B5EF4-FFF2-40B4-BE49-F238E27FC236}">
                        <a16:creationId xmlns:a16="http://schemas.microsoft.com/office/drawing/2014/main" id="{EB39FB28-9965-7A47-8350-8115025658B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1" name="Rectangle 326">
                    <a:extLst>
                      <a:ext uri="{FF2B5EF4-FFF2-40B4-BE49-F238E27FC236}">
                        <a16:creationId xmlns:a16="http://schemas.microsoft.com/office/drawing/2014/main" id="{F10C57B1-0008-6B4D-84EE-3F7F08FFE69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66" name="Rectangle 327">
                <a:extLst>
                  <a:ext uri="{FF2B5EF4-FFF2-40B4-BE49-F238E27FC236}">
                    <a16:creationId xmlns:a16="http://schemas.microsoft.com/office/drawing/2014/main" id="{EA174235-C690-2947-8D8A-6552937C839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7" name="Rectangle 328">
                <a:extLst>
                  <a:ext uri="{FF2B5EF4-FFF2-40B4-BE49-F238E27FC236}">
                    <a16:creationId xmlns:a16="http://schemas.microsoft.com/office/drawing/2014/main" id="{6F2404D7-BEC2-774E-AC4E-879C82C5F41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62" name="Rectangle 329">
              <a:extLst>
                <a:ext uri="{FF2B5EF4-FFF2-40B4-BE49-F238E27FC236}">
                  <a16:creationId xmlns:a16="http://schemas.microsoft.com/office/drawing/2014/main" id="{0790A545-85C2-0745-A2D2-FD00ADCE6CCF}"/>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3" name="Rectangle 330">
              <a:extLst>
                <a:ext uri="{FF2B5EF4-FFF2-40B4-BE49-F238E27FC236}">
                  <a16:creationId xmlns:a16="http://schemas.microsoft.com/office/drawing/2014/main" id="{258DF1A4-F461-9547-9E2F-55EDEF3148C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4" name="Rectangle 331">
              <a:extLst>
                <a:ext uri="{FF2B5EF4-FFF2-40B4-BE49-F238E27FC236}">
                  <a16:creationId xmlns:a16="http://schemas.microsoft.com/office/drawing/2014/main" id="{8E131857-A817-B641-ACBF-7B42AEF5DFAA}"/>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83" name="Group 442">
            <a:extLst>
              <a:ext uri="{FF2B5EF4-FFF2-40B4-BE49-F238E27FC236}">
                <a16:creationId xmlns:a16="http://schemas.microsoft.com/office/drawing/2014/main" id="{CAE32C70-D1FB-BA42-8A1B-258AC0E2B6F1}"/>
              </a:ext>
            </a:extLst>
          </p:cNvPr>
          <p:cNvGrpSpPr>
            <a:grpSpLocks/>
          </p:cNvGrpSpPr>
          <p:nvPr/>
        </p:nvGrpSpPr>
        <p:grpSpPr bwMode="auto">
          <a:xfrm>
            <a:off x="460748" y="3230562"/>
            <a:ext cx="1081088" cy="1217613"/>
            <a:chOff x="1404" y="3105"/>
            <a:chExt cx="681" cy="767"/>
          </a:xfrm>
        </p:grpSpPr>
        <p:grpSp>
          <p:nvGrpSpPr>
            <p:cNvPr id="984" name="Group 344">
              <a:extLst>
                <a:ext uri="{FF2B5EF4-FFF2-40B4-BE49-F238E27FC236}">
                  <a16:creationId xmlns:a16="http://schemas.microsoft.com/office/drawing/2014/main" id="{535B826F-510C-BF44-9510-D17EB2F18192}"/>
                </a:ext>
              </a:extLst>
            </p:cNvPr>
            <p:cNvGrpSpPr>
              <a:grpSpLocks/>
            </p:cNvGrpSpPr>
            <p:nvPr/>
          </p:nvGrpSpPr>
          <p:grpSpPr bwMode="auto">
            <a:xfrm>
              <a:off x="1404" y="3355"/>
              <a:ext cx="681" cy="468"/>
              <a:chOff x="42" y="886"/>
              <a:chExt cx="681" cy="468"/>
            </a:xfrm>
          </p:grpSpPr>
          <p:grpSp>
            <p:nvGrpSpPr>
              <p:cNvPr id="989" name="Group 345">
                <a:extLst>
                  <a:ext uri="{FF2B5EF4-FFF2-40B4-BE49-F238E27FC236}">
                    <a16:creationId xmlns:a16="http://schemas.microsoft.com/office/drawing/2014/main" id="{CC2F36E8-F561-254D-A2F3-9EC429D2FC50}"/>
                  </a:ext>
                </a:extLst>
              </p:cNvPr>
              <p:cNvGrpSpPr>
                <a:grpSpLocks/>
              </p:cNvGrpSpPr>
              <p:nvPr/>
            </p:nvGrpSpPr>
            <p:grpSpPr bwMode="auto">
              <a:xfrm>
                <a:off x="278" y="886"/>
                <a:ext cx="397" cy="154"/>
                <a:chOff x="740" y="3209"/>
                <a:chExt cx="397" cy="154"/>
              </a:xfrm>
            </p:grpSpPr>
            <p:grpSp>
              <p:nvGrpSpPr>
                <p:cNvPr id="1014" name="Group 346">
                  <a:extLst>
                    <a:ext uri="{FF2B5EF4-FFF2-40B4-BE49-F238E27FC236}">
                      <a16:creationId xmlns:a16="http://schemas.microsoft.com/office/drawing/2014/main" id="{2A39A3DF-37B9-A046-B45F-DDEB0747FFB8}"/>
                    </a:ext>
                  </a:extLst>
                </p:cNvPr>
                <p:cNvGrpSpPr>
                  <a:grpSpLocks/>
                </p:cNvGrpSpPr>
                <p:nvPr/>
              </p:nvGrpSpPr>
              <p:grpSpPr bwMode="auto">
                <a:xfrm>
                  <a:off x="794" y="3209"/>
                  <a:ext cx="343" cy="154"/>
                  <a:chOff x="844" y="3337"/>
                  <a:chExt cx="343" cy="154"/>
                </a:xfrm>
              </p:grpSpPr>
              <p:sp>
                <p:nvSpPr>
                  <p:cNvPr id="1017" name="Rectangle 347">
                    <a:extLst>
                      <a:ext uri="{FF2B5EF4-FFF2-40B4-BE49-F238E27FC236}">
                        <a16:creationId xmlns:a16="http://schemas.microsoft.com/office/drawing/2014/main" id="{CDDBFF1B-133C-C242-9AD4-CA71E208AB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8" name="Text Box 348">
                    <a:extLst>
                      <a:ext uri="{FF2B5EF4-FFF2-40B4-BE49-F238E27FC236}">
                        <a16:creationId xmlns:a16="http://schemas.microsoft.com/office/drawing/2014/main" id="{3E9F27AD-85F0-9142-80D2-9255459C40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15" name="Rectangle 349">
                  <a:extLst>
                    <a:ext uri="{FF2B5EF4-FFF2-40B4-BE49-F238E27FC236}">
                      <a16:creationId xmlns:a16="http://schemas.microsoft.com/office/drawing/2014/main" id="{A38BC2AA-3B4D-3E45-9E24-8F7FA47DC277}"/>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6" name="Rectangle 350">
                  <a:extLst>
                    <a:ext uri="{FF2B5EF4-FFF2-40B4-BE49-F238E27FC236}">
                      <a16:creationId xmlns:a16="http://schemas.microsoft.com/office/drawing/2014/main" id="{4D0DCC29-F838-854E-B252-6092C4CC721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0" name="Group 351">
                <a:extLst>
                  <a:ext uri="{FF2B5EF4-FFF2-40B4-BE49-F238E27FC236}">
                    <a16:creationId xmlns:a16="http://schemas.microsoft.com/office/drawing/2014/main" id="{E3BB0571-3E41-2243-A4B9-ADED5DED6DB7}"/>
                  </a:ext>
                </a:extLst>
              </p:cNvPr>
              <p:cNvGrpSpPr>
                <a:grpSpLocks/>
              </p:cNvGrpSpPr>
              <p:nvPr/>
            </p:nvGrpSpPr>
            <p:grpSpPr bwMode="auto">
              <a:xfrm>
                <a:off x="278" y="1034"/>
                <a:ext cx="397" cy="154"/>
                <a:chOff x="836" y="3305"/>
                <a:chExt cx="397" cy="154"/>
              </a:xfrm>
            </p:grpSpPr>
            <p:grpSp>
              <p:nvGrpSpPr>
                <p:cNvPr id="1008" name="Group 352">
                  <a:extLst>
                    <a:ext uri="{FF2B5EF4-FFF2-40B4-BE49-F238E27FC236}">
                      <a16:creationId xmlns:a16="http://schemas.microsoft.com/office/drawing/2014/main" id="{1C138F43-E151-7F43-A52C-AD2B7236B970}"/>
                    </a:ext>
                  </a:extLst>
                </p:cNvPr>
                <p:cNvGrpSpPr>
                  <a:grpSpLocks/>
                </p:cNvGrpSpPr>
                <p:nvPr/>
              </p:nvGrpSpPr>
              <p:grpSpPr bwMode="auto">
                <a:xfrm>
                  <a:off x="890" y="3305"/>
                  <a:ext cx="343" cy="154"/>
                  <a:chOff x="844" y="3337"/>
                  <a:chExt cx="343" cy="154"/>
                </a:xfrm>
              </p:grpSpPr>
              <p:sp>
                <p:nvSpPr>
                  <p:cNvPr id="1012" name="Rectangle 353">
                    <a:extLst>
                      <a:ext uri="{FF2B5EF4-FFF2-40B4-BE49-F238E27FC236}">
                        <a16:creationId xmlns:a16="http://schemas.microsoft.com/office/drawing/2014/main" id="{7653FF77-2A5B-F14E-8DBC-6CFE9E5842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3" name="Text Box 354">
                    <a:extLst>
                      <a:ext uri="{FF2B5EF4-FFF2-40B4-BE49-F238E27FC236}">
                        <a16:creationId xmlns:a16="http://schemas.microsoft.com/office/drawing/2014/main" id="{9CBC4FC0-A9F3-C141-A9E4-1D05ADAC0F8E}"/>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9" name="Group 355">
                  <a:extLst>
                    <a:ext uri="{FF2B5EF4-FFF2-40B4-BE49-F238E27FC236}">
                      <a16:creationId xmlns:a16="http://schemas.microsoft.com/office/drawing/2014/main" id="{310047C9-8808-4445-B52D-5CA46FDD641B}"/>
                    </a:ext>
                  </a:extLst>
                </p:cNvPr>
                <p:cNvGrpSpPr>
                  <a:grpSpLocks/>
                </p:cNvGrpSpPr>
                <p:nvPr/>
              </p:nvGrpSpPr>
              <p:grpSpPr bwMode="auto">
                <a:xfrm>
                  <a:off x="836" y="3334"/>
                  <a:ext cx="354" cy="94"/>
                  <a:chOff x="836" y="3334"/>
                  <a:chExt cx="354" cy="94"/>
                </a:xfrm>
              </p:grpSpPr>
              <p:sp>
                <p:nvSpPr>
                  <p:cNvPr id="1010" name="Rectangle 356">
                    <a:extLst>
                      <a:ext uri="{FF2B5EF4-FFF2-40B4-BE49-F238E27FC236}">
                        <a16:creationId xmlns:a16="http://schemas.microsoft.com/office/drawing/2014/main" id="{96EC94E7-E7F6-424C-8131-D0050A04AC5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1" name="Rectangle 357">
                    <a:extLst>
                      <a:ext uri="{FF2B5EF4-FFF2-40B4-BE49-F238E27FC236}">
                        <a16:creationId xmlns:a16="http://schemas.microsoft.com/office/drawing/2014/main" id="{31A0860A-5296-1C40-B3AD-99D10D108C85}"/>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91" name="Group 358">
                <a:extLst>
                  <a:ext uri="{FF2B5EF4-FFF2-40B4-BE49-F238E27FC236}">
                    <a16:creationId xmlns:a16="http://schemas.microsoft.com/office/drawing/2014/main" id="{B8BA444A-6734-E648-A8B7-625F44F741A5}"/>
                  </a:ext>
                </a:extLst>
              </p:cNvPr>
              <p:cNvGrpSpPr>
                <a:grpSpLocks/>
              </p:cNvGrpSpPr>
              <p:nvPr/>
            </p:nvGrpSpPr>
            <p:grpSpPr bwMode="auto">
              <a:xfrm>
                <a:off x="165" y="1054"/>
                <a:ext cx="480" cy="112"/>
                <a:chOff x="627" y="3377"/>
                <a:chExt cx="480" cy="112"/>
              </a:xfrm>
            </p:grpSpPr>
            <p:sp>
              <p:nvSpPr>
                <p:cNvPr id="1006" name="Rectangle 359">
                  <a:extLst>
                    <a:ext uri="{FF2B5EF4-FFF2-40B4-BE49-F238E27FC236}">
                      <a16:creationId xmlns:a16="http://schemas.microsoft.com/office/drawing/2014/main" id="{64C334ED-D7B4-9446-9CB5-432A9E9F146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7" name="Rectangle 360">
                  <a:extLst>
                    <a:ext uri="{FF2B5EF4-FFF2-40B4-BE49-F238E27FC236}">
                      <a16:creationId xmlns:a16="http://schemas.microsoft.com/office/drawing/2014/main" id="{7F68324F-E179-3446-A101-B4E7CAEE8FA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2" name="Group 361">
                <a:extLst>
                  <a:ext uri="{FF2B5EF4-FFF2-40B4-BE49-F238E27FC236}">
                    <a16:creationId xmlns:a16="http://schemas.microsoft.com/office/drawing/2014/main" id="{E66A5E66-1B3E-2D4E-9100-D69BCCCB0773}"/>
                  </a:ext>
                </a:extLst>
              </p:cNvPr>
              <p:cNvGrpSpPr>
                <a:grpSpLocks/>
              </p:cNvGrpSpPr>
              <p:nvPr/>
            </p:nvGrpSpPr>
            <p:grpSpPr bwMode="auto">
              <a:xfrm>
                <a:off x="42" y="1200"/>
                <a:ext cx="681" cy="154"/>
                <a:chOff x="504" y="3523"/>
                <a:chExt cx="681" cy="154"/>
              </a:xfrm>
            </p:grpSpPr>
            <p:grpSp>
              <p:nvGrpSpPr>
                <p:cNvPr id="993" name="Group 362">
                  <a:extLst>
                    <a:ext uri="{FF2B5EF4-FFF2-40B4-BE49-F238E27FC236}">
                      <a16:creationId xmlns:a16="http://schemas.microsoft.com/office/drawing/2014/main" id="{9FB4C4AA-CF1C-A240-A099-A6B39C7D1696}"/>
                    </a:ext>
                  </a:extLst>
                </p:cNvPr>
                <p:cNvGrpSpPr>
                  <a:grpSpLocks/>
                </p:cNvGrpSpPr>
                <p:nvPr/>
              </p:nvGrpSpPr>
              <p:grpSpPr bwMode="auto">
                <a:xfrm>
                  <a:off x="623" y="3523"/>
                  <a:ext cx="510" cy="154"/>
                  <a:chOff x="723" y="3453"/>
                  <a:chExt cx="510" cy="154"/>
                </a:xfrm>
              </p:grpSpPr>
              <p:grpSp>
                <p:nvGrpSpPr>
                  <p:cNvPr id="997" name="Group 363">
                    <a:extLst>
                      <a:ext uri="{FF2B5EF4-FFF2-40B4-BE49-F238E27FC236}">
                        <a16:creationId xmlns:a16="http://schemas.microsoft.com/office/drawing/2014/main" id="{DD3ADBE0-19D6-AA4A-AFE7-344358E34CEB}"/>
                      </a:ext>
                    </a:extLst>
                  </p:cNvPr>
                  <p:cNvGrpSpPr>
                    <a:grpSpLocks/>
                  </p:cNvGrpSpPr>
                  <p:nvPr/>
                </p:nvGrpSpPr>
                <p:grpSpPr bwMode="auto">
                  <a:xfrm>
                    <a:off x="836" y="3453"/>
                    <a:ext cx="397" cy="154"/>
                    <a:chOff x="836" y="3305"/>
                    <a:chExt cx="397" cy="154"/>
                  </a:xfrm>
                </p:grpSpPr>
                <p:grpSp>
                  <p:nvGrpSpPr>
                    <p:cNvPr id="1000" name="Group 364">
                      <a:extLst>
                        <a:ext uri="{FF2B5EF4-FFF2-40B4-BE49-F238E27FC236}">
                          <a16:creationId xmlns:a16="http://schemas.microsoft.com/office/drawing/2014/main" id="{C6146689-126B-B940-9665-055B14C21450}"/>
                        </a:ext>
                      </a:extLst>
                    </p:cNvPr>
                    <p:cNvGrpSpPr>
                      <a:grpSpLocks/>
                    </p:cNvGrpSpPr>
                    <p:nvPr/>
                  </p:nvGrpSpPr>
                  <p:grpSpPr bwMode="auto">
                    <a:xfrm>
                      <a:off x="890" y="3305"/>
                      <a:ext cx="343" cy="154"/>
                      <a:chOff x="844" y="3337"/>
                      <a:chExt cx="343" cy="154"/>
                    </a:xfrm>
                  </p:grpSpPr>
                  <p:sp>
                    <p:nvSpPr>
                      <p:cNvPr id="1004" name="Rectangle 365">
                        <a:extLst>
                          <a:ext uri="{FF2B5EF4-FFF2-40B4-BE49-F238E27FC236}">
                            <a16:creationId xmlns:a16="http://schemas.microsoft.com/office/drawing/2014/main" id="{3CCBDEDA-5855-334C-9BBC-9B86EE229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5" name="Text Box 366">
                        <a:extLst>
                          <a:ext uri="{FF2B5EF4-FFF2-40B4-BE49-F238E27FC236}">
                            <a16:creationId xmlns:a16="http://schemas.microsoft.com/office/drawing/2014/main" id="{6E0072AB-BA09-C440-BE8B-9453DC85784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1" name="Group 367">
                      <a:extLst>
                        <a:ext uri="{FF2B5EF4-FFF2-40B4-BE49-F238E27FC236}">
                          <a16:creationId xmlns:a16="http://schemas.microsoft.com/office/drawing/2014/main" id="{E8A63574-AAA9-514D-A845-F608E8E0B495}"/>
                        </a:ext>
                      </a:extLst>
                    </p:cNvPr>
                    <p:cNvGrpSpPr>
                      <a:grpSpLocks/>
                    </p:cNvGrpSpPr>
                    <p:nvPr/>
                  </p:nvGrpSpPr>
                  <p:grpSpPr bwMode="auto">
                    <a:xfrm>
                      <a:off x="836" y="3334"/>
                      <a:ext cx="354" cy="94"/>
                      <a:chOff x="836" y="3334"/>
                      <a:chExt cx="354" cy="94"/>
                    </a:xfrm>
                  </p:grpSpPr>
                  <p:sp>
                    <p:nvSpPr>
                      <p:cNvPr id="1002" name="Rectangle 368">
                        <a:extLst>
                          <a:ext uri="{FF2B5EF4-FFF2-40B4-BE49-F238E27FC236}">
                            <a16:creationId xmlns:a16="http://schemas.microsoft.com/office/drawing/2014/main" id="{504B5B68-81BD-1E45-9AE7-0B22E4EF286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3" name="Rectangle 369">
                        <a:extLst>
                          <a:ext uri="{FF2B5EF4-FFF2-40B4-BE49-F238E27FC236}">
                            <a16:creationId xmlns:a16="http://schemas.microsoft.com/office/drawing/2014/main" id="{982029F1-0177-F84B-B77A-42B9829C52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98" name="Rectangle 370">
                    <a:extLst>
                      <a:ext uri="{FF2B5EF4-FFF2-40B4-BE49-F238E27FC236}">
                        <a16:creationId xmlns:a16="http://schemas.microsoft.com/office/drawing/2014/main" id="{E5DC45E8-ABEF-2B40-BF11-6C4B34D1F9E8}"/>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9" name="Rectangle 371">
                    <a:extLst>
                      <a:ext uri="{FF2B5EF4-FFF2-40B4-BE49-F238E27FC236}">
                        <a16:creationId xmlns:a16="http://schemas.microsoft.com/office/drawing/2014/main" id="{2FA6CC4C-BC5C-734A-8F22-98287FB76B92}"/>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94" name="Rectangle 372">
                  <a:extLst>
                    <a:ext uri="{FF2B5EF4-FFF2-40B4-BE49-F238E27FC236}">
                      <a16:creationId xmlns:a16="http://schemas.microsoft.com/office/drawing/2014/main" id="{34E664B8-99D6-6F40-BE55-0AA80C7AEBE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5" name="Rectangle 373">
                  <a:extLst>
                    <a:ext uri="{FF2B5EF4-FFF2-40B4-BE49-F238E27FC236}">
                      <a16:creationId xmlns:a16="http://schemas.microsoft.com/office/drawing/2014/main" id="{CC4EE0A5-884E-484A-A205-3EFE607F381B}"/>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6" name="Rectangle 374">
                  <a:extLst>
                    <a:ext uri="{FF2B5EF4-FFF2-40B4-BE49-F238E27FC236}">
                      <a16:creationId xmlns:a16="http://schemas.microsoft.com/office/drawing/2014/main" id="{C1058AB9-C0A2-5041-A945-698709EF8C9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85" name="AutoShape 375">
              <a:extLst>
                <a:ext uri="{FF2B5EF4-FFF2-40B4-BE49-F238E27FC236}">
                  <a16:creationId xmlns:a16="http://schemas.microsoft.com/office/drawing/2014/main" id="{2C8575A3-B4A6-1746-BC86-02600736487B}"/>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86" name="Group 379">
              <a:extLst>
                <a:ext uri="{FF2B5EF4-FFF2-40B4-BE49-F238E27FC236}">
                  <a16:creationId xmlns:a16="http://schemas.microsoft.com/office/drawing/2014/main" id="{8567E088-D32D-624C-8A9C-F9EDEDB1131D}"/>
                </a:ext>
              </a:extLst>
            </p:cNvPr>
            <p:cNvGrpSpPr>
              <a:grpSpLocks/>
            </p:cNvGrpSpPr>
            <p:nvPr/>
          </p:nvGrpSpPr>
          <p:grpSpPr bwMode="auto">
            <a:xfrm>
              <a:off x="1695" y="3227"/>
              <a:ext cx="343" cy="154"/>
              <a:chOff x="844" y="3337"/>
              <a:chExt cx="343" cy="154"/>
            </a:xfrm>
          </p:grpSpPr>
          <p:sp>
            <p:nvSpPr>
              <p:cNvPr id="987" name="Rectangle 380">
                <a:extLst>
                  <a:ext uri="{FF2B5EF4-FFF2-40B4-BE49-F238E27FC236}">
                    <a16:creationId xmlns:a16="http://schemas.microsoft.com/office/drawing/2014/main" id="{D38CEFD3-34E4-4144-A4A9-E29D2BC79B6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8" name="Text Box 381">
                <a:extLst>
                  <a:ext uri="{FF2B5EF4-FFF2-40B4-BE49-F238E27FC236}">
                    <a16:creationId xmlns:a16="http://schemas.microsoft.com/office/drawing/2014/main" id="{9C84556C-DFF7-A54D-B709-593A7941D6C0}"/>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1019" name="Group 476">
            <a:extLst>
              <a:ext uri="{FF2B5EF4-FFF2-40B4-BE49-F238E27FC236}">
                <a16:creationId xmlns:a16="http://schemas.microsoft.com/office/drawing/2014/main" id="{2C1D9870-C854-6D41-84D3-89EBBCE7DBE8}"/>
              </a:ext>
            </a:extLst>
          </p:cNvPr>
          <p:cNvGrpSpPr>
            <a:grpSpLocks/>
          </p:cNvGrpSpPr>
          <p:nvPr/>
        </p:nvGrpSpPr>
        <p:grpSpPr bwMode="auto">
          <a:xfrm>
            <a:off x="924298" y="3427412"/>
            <a:ext cx="544513" cy="244475"/>
            <a:chOff x="844" y="3337"/>
            <a:chExt cx="343" cy="154"/>
          </a:xfrm>
        </p:grpSpPr>
        <p:sp>
          <p:nvSpPr>
            <p:cNvPr id="1020" name="Rectangle 477">
              <a:extLst>
                <a:ext uri="{FF2B5EF4-FFF2-40B4-BE49-F238E27FC236}">
                  <a16:creationId xmlns:a16="http://schemas.microsoft.com/office/drawing/2014/main" id="{48A1A89D-C73C-2D42-A1DC-1D8E81C651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1" name="Text Box 478">
              <a:extLst>
                <a:ext uri="{FF2B5EF4-FFF2-40B4-BE49-F238E27FC236}">
                  <a16:creationId xmlns:a16="http://schemas.microsoft.com/office/drawing/2014/main" id="{8095651D-95AD-644F-9F69-F6E846D554B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22" name="Rectangle 479">
            <a:extLst>
              <a:ext uri="{FF2B5EF4-FFF2-40B4-BE49-F238E27FC236}">
                <a16:creationId xmlns:a16="http://schemas.microsoft.com/office/drawing/2014/main" id="{B807A09D-A4F1-304B-AB9E-DF3D275452C3}"/>
              </a:ext>
            </a:extLst>
          </p:cNvPr>
          <p:cNvSpPr>
            <a:spLocks noChangeArrowheads="1"/>
          </p:cNvSpPr>
          <p:nvPr/>
        </p:nvSpPr>
        <p:spPr bwMode="auto">
          <a:xfrm>
            <a:off x="5158161" y="2817812"/>
            <a:ext cx="6365968" cy="13065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request </a:t>
            </a:r>
            <a:r>
              <a:rPr lang="en-US" sz="2800" dirty="0">
                <a:solidFill>
                  <a:srgbClr val="0000A8"/>
                </a:solidFill>
                <a:ea typeface="ＭＳ Ｐゴシック" charset="0"/>
              </a:rPr>
              <a:t>encapsulated</a:t>
            </a:r>
            <a:r>
              <a:rPr lang="en-US" sz="2800" dirty="0">
                <a:solidFill>
                  <a:srgbClr val="3333CC"/>
                </a:solidFill>
                <a:ea typeface="ＭＳ Ｐゴシック" charset="0"/>
              </a:rPr>
              <a:t> </a:t>
            </a:r>
            <a:r>
              <a:rPr lang="en-US" sz="2800" dirty="0">
                <a:solidFill>
                  <a:srgbClr val="000000"/>
                </a:solidFill>
                <a:ea typeface="ＭＳ Ｐゴシック" charset="0"/>
              </a:rPr>
              <a:t>in </a:t>
            </a:r>
            <a:r>
              <a:rPr lang="en-US" sz="2800" dirty="0">
                <a:solidFill>
                  <a:srgbClr val="C00000"/>
                </a:solidFill>
                <a:ea typeface="ＭＳ Ｐゴシック" charset="0"/>
              </a:rPr>
              <a:t>UDP</a:t>
            </a:r>
            <a:r>
              <a:rPr lang="en-US" sz="2800" dirty="0">
                <a:solidFill>
                  <a:srgbClr val="000000"/>
                </a:solidFill>
                <a:ea typeface="ＭＳ Ｐゴシック" charset="0"/>
              </a:rPr>
              <a:t>, encapsulated in </a:t>
            </a:r>
            <a:r>
              <a:rPr lang="en-US" sz="2800" dirty="0">
                <a:solidFill>
                  <a:srgbClr val="C00000"/>
                </a:solidFill>
                <a:ea typeface="ＭＳ Ｐゴシック" charset="0"/>
              </a:rPr>
              <a:t>IP</a:t>
            </a:r>
            <a:r>
              <a:rPr lang="en-US" sz="2800" dirty="0">
                <a:solidFill>
                  <a:srgbClr val="000000"/>
                </a:solidFill>
                <a:ea typeface="ＭＳ Ｐゴシック" charset="0"/>
              </a:rPr>
              <a:t>, encapsulated in </a:t>
            </a:r>
            <a:r>
              <a:rPr lang="en-US" sz="2800" dirty="0">
                <a:solidFill>
                  <a:srgbClr val="C00000"/>
                </a:solidFill>
                <a:ea typeface="ＭＳ Ｐゴシック" charset="0"/>
              </a:rPr>
              <a:t>802.3 </a:t>
            </a:r>
            <a:r>
              <a:rPr lang="en-US" sz="2800" dirty="0">
                <a:solidFill>
                  <a:srgbClr val="000000"/>
                </a:solidFill>
                <a:ea typeface="ＭＳ Ｐゴシック" charset="0"/>
              </a:rPr>
              <a:t>Ethernet</a:t>
            </a:r>
          </a:p>
          <a:p>
            <a:pPr marL="342900" indent="-342900" eaLnBrk="0" fontAlgn="base" hangingPunct="0">
              <a:lnSpc>
                <a:spcPct val="90000"/>
              </a:lnSpc>
              <a:spcBef>
                <a:spcPct val="20000"/>
              </a:spcBef>
              <a:spcAft>
                <a:spcPct val="0"/>
              </a:spcAft>
              <a:buClr>
                <a:srgbClr val="000099"/>
              </a:buClr>
              <a:buSzPct val="65000"/>
              <a:buFont typeface="Wingdings" charset="0"/>
              <a:buNone/>
              <a:defRPr/>
            </a:pPr>
            <a:endParaRPr lang="en-US" sz="2800" dirty="0">
              <a:solidFill>
                <a:srgbClr val="000000"/>
              </a:solidFill>
              <a:ea typeface="ＭＳ Ｐゴシック" charset="0"/>
            </a:endParaRPr>
          </a:p>
        </p:txBody>
      </p:sp>
      <p:sp>
        <p:nvSpPr>
          <p:cNvPr id="1023" name="Rectangle 480">
            <a:extLst>
              <a:ext uri="{FF2B5EF4-FFF2-40B4-BE49-F238E27FC236}">
                <a16:creationId xmlns:a16="http://schemas.microsoft.com/office/drawing/2014/main" id="{F684AC9E-DDAB-6349-BA14-508B74898CFF}"/>
              </a:ext>
            </a:extLst>
          </p:cNvPr>
          <p:cNvSpPr>
            <a:spLocks noChangeArrowheads="1"/>
          </p:cNvSpPr>
          <p:nvPr/>
        </p:nvSpPr>
        <p:spPr bwMode="auto">
          <a:xfrm>
            <a:off x="5156572" y="4229100"/>
            <a:ext cx="6573673" cy="15636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frame </a:t>
            </a:r>
            <a:r>
              <a:rPr lang="en-US" sz="2800" dirty="0">
                <a:solidFill>
                  <a:srgbClr val="0000A8"/>
                </a:solidFill>
                <a:ea typeface="ＭＳ Ｐゴシック" charset="0"/>
              </a:rPr>
              <a:t>broadcast</a:t>
            </a:r>
            <a:r>
              <a:rPr lang="en-US" sz="2800" dirty="0">
                <a:solidFill>
                  <a:srgbClr val="000000"/>
                </a:solidFill>
                <a:ea typeface="ＭＳ Ｐゴシック" charset="0"/>
              </a:rPr>
              <a:t> (dest: FFFFFFFFFFFF) on LAN, received at router running </a:t>
            </a:r>
            <a:r>
              <a:rPr lang="en-US" sz="2800" dirty="0">
                <a:solidFill>
                  <a:srgbClr val="C00000"/>
                </a:solidFill>
                <a:ea typeface="ＭＳ Ｐゴシック" charset="0"/>
              </a:rPr>
              <a:t>DHCP </a:t>
            </a:r>
            <a:r>
              <a:rPr lang="en-US" sz="2800" dirty="0">
                <a:solidFill>
                  <a:srgbClr val="000000"/>
                </a:solidFill>
                <a:ea typeface="ＭＳ Ｐゴシック" charset="0"/>
              </a:rPr>
              <a:t>server</a:t>
            </a:r>
          </a:p>
        </p:txBody>
      </p:sp>
      <p:sp>
        <p:nvSpPr>
          <p:cNvPr id="1024" name="Rectangle 481">
            <a:extLst>
              <a:ext uri="{FF2B5EF4-FFF2-40B4-BE49-F238E27FC236}">
                <a16:creationId xmlns:a16="http://schemas.microsoft.com/office/drawing/2014/main" id="{EF21724D-DF9C-9943-ABAA-C4C6633ED27B}"/>
              </a:ext>
            </a:extLst>
          </p:cNvPr>
          <p:cNvSpPr>
            <a:spLocks noChangeArrowheads="1"/>
          </p:cNvSpPr>
          <p:nvPr/>
        </p:nvSpPr>
        <p:spPr bwMode="auto">
          <a:xfrm>
            <a:off x="5154985" y="5565775"/>
            <a:ext cx="6541416" cy="1292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a:t>
            </a:r>
            <a:r>
              <a:rPr lang="en-US" sz="2800" dirty="0">
                <a:solidFill>
                  <a:srgbClr val="0000A8"/>
                </a:solidFill>
                <a:ea typeface="ＭＳ Ｐゴシック" charset="0"/>
              </a:rPr>
              <a:t>de-muxed</a:t>
            </a:r>
            <a:r>
              <a:rPr lang="en-US" sz="2800" dirty="0">
                <a:solidFill>
                  <a:srgbClr val="000000"/>
                </a:solidFill>
                <a:ea typeface="ＭＳ Ｐゴシック" charset="0"/>
              </a:rPr>
              <a:t> to IP de-muxed, UDP de-muxed to DHCP </a:t>
            </a:r>
          </a:p>
        </p:txBody>
      </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69983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00"/>
                                        </p:tgtEl>
                                        <p:attrNameLst>
                                          <p:attrName>style.visibility</p:attrName>
                                        </p:attrNameLst>
                                      </p:cBhvr>
                                      <p:to>
                                        <p:strVal val="visible"/>
                                      </p:to>
                                    </p:set>
                                    <p:animEffect transition="in" filter="dissolve">
                                      <p:cBhvr>
                                        <p:cTn id="7" dur="500"/>
                                        <p:tgtEl>
                                          <p:spTgt spid="800"/>
                                        </p:tgtEl>
                                      </p:cBhvr>
                                    </p:animEffect>
                                  </p:childTnLst>
                                </p:cTn>
                              </p:par>
                              <p:par>
                                <p:cTn id="8" presetID="9" presetClass="entr" presetSubtype="0" fill="hold" nodeType="withEffect">
                                  <p:stCondLst>
                                    <p:cond delay="0"/>
                                  </p:stCondLst>
                                  <p:childTnLst>
                                    <p:set>
                                      <p:cBhvr>
                                        <p:cTn id="9" dur="1" fill="hold">
                                          <p:stCondLst>
                                            <p:cond delay="0"/>
                                          </p:stCondLst>
                                        </p:cTn>
                                        <p:tgtEl>
                                          <p:spTgt spid="767"/>
                                        </p:tgtEl>
                                        <p:attrNameLst>
                                          <p:attrName>style.visibility</p:attrName>
                                        </p:attrNameLst>
                                      </p:cBhvr>
                                      <p:to>
                                        <p:strVal val="visible"/>
                                      </p:to>
                                    </p:set>
                                    <p:animEffect transition="in" filter="dissolve">
                                      <p:cBhvr>
                                        <p:cTn id="10" dur="500"/>
                                        <p:tgtEl>
                                          <p:spTgt spid="76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915"/>
                                        </p:tgtEl>
                                        <p:attrNameLst>
                                          <p:attrName>style.visibility</p:attrName>
                                        </p:attrNameLst>
                                      </p:cBhvr>
                                      <p:to>
                                        <p:strVal val="visible"/>
                                      </p:to>
                                    </p:set>
                                    <p:animEffect transition="in" filter="wipe(down)">
                                      <p:cBhvr>
                                        <p:cTn id="18" dur="500"/>
                                        <p:tgtEl>
                                          <p:spTgt spid="915"/>
                                        </p:tgtEl>
                                      </p:cBhvr>
                                    </p:animEffect>
                                  </p:childTnLst>
                                </p:cTn>
                              </p:par>
                            </p:childTnLst>
                          </p:cTn>
                        </p:par>
                        <p:par>
                          <p:cTn id="19" fill="hold">
                            <p:stCondLst>
                              <p:cond delay="500"/>
                            </p:stCondLst>
                            <p:childTnLst>
                              <p:par>
                                <p:cTn id="20" presetID="9" presetClass="entr" presetSubtype="0" fill="hold" nodeType="afterEffect">
                                  <p:stCondLst>
                                    <p:cond delay="0"/>
                                  </p:stCondLst>
                                  <p:childTnLst>
                                    <p:set>
                                      <p:cBhvr>
                                        <p:cTn id="21" dur="1" fill="hold">
                                          <p:stCondLst>
                                            <p:cond delay="0"/>
                                          </p:stCondLst>
                                        </p:cTn>
                                        <p:tgtEl>
                                          <p:spTgt spid="924"/>
                                        </p:tgtEl>
                                        <p:attrNameLst>
                                          <p:attrName>style.visibility</p:attrName>
                                        </p:attrNameLst>
                                      </p:cBhvr>
                                      <p:to>
                                        <p:strVal val="visible"/>
                                      </p:to>
                                    </p:set>
                                    <p:animEffect transition="in" filter="dissolve">
                                      <p:cBhvr>
                                        <p:cTn id="22" dur="500"/>
                                        <p:tgtEl>
                                          <p:spTgt spid="92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13">
                                            <p:txEl>
                                              <p:pRg st="0" end="0"/>
                                            </p:txEl>
                                          </p:spTgt>
                                        </p:tgtEl>
                                        <p:attrNameLst>
                                          <p:attrName>style.visibility</p:attrName>
                                        </p:attrNameLst>
                                      </p:cBhvr>
                                      <p:to>
                                        <p:strVal val="visible"/>
                                      </p:to>
                                    </p:set>
                                    <p:animEffect transition="in" filter="dissolve">
                                      <p:cBhvr>
                                        <p:cTn id="25" dur="500"/>
                                        <p:tgtEl>
                                          <p:spTgt spid="91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927"/>
                                        </p:tgtEl>
                                        <p:attrNameLst>
                                          <p:attrName>style.visibility</p:attrName>
                                        </p:attrNameLst>
                                      </p:cBhvr>
                                      <p:to>
                                        <p:strVal val="visible"/>
                                      </p:to>
                                    </p:set>
                                    <p:animEffect transition="in" filter="wipe(up)">
                                      <p:cBhvr>
                                        <p:cTn id="30" dur="500"/>
                                        <p:tgtEl>
                                          <p:spTgt spid="927"/>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022"/>
                                        </p:tgtEl>
                                        <p:attrNameLst>
                                          <p:attrName>style.visibility</p:attrName>
                                        </p:attrNameLst>
                                      </p:cBhvr>
                                      <p:to>
                                        <p:strVal val="visible"/>
                                      </p:to>
                                    </p:set>
                                    <p:animEffect transition="in" filter="dissolve">
                                      <p:cBhvr>
                                        <p:cTn id="33" dur="500"/>
                                        <p:tgtEl>
                                          <p:spTgt spid="1022"/>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924"/>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927"/>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nodeType="afterEffect">
                                  <p:stCondLst>
                                    <p:cond delay="0"/>
                                  </p:stCondLst>
                                  <p:childTnLst>
                                    <p:set>
                                      <p:cBhvr>
                                        <p:cTn id="42" dur="1" fill="hold">
                                          <p:stCondLst>
                                            <p:cond delay="0"/>
                                          </p:stCondLst>
                                        </p:cTn>
                                        <p:tgtEl>
                                          <p:spTgt spid="960"/>
                                        </p:tgtEl>
                                        <p:attrNameLst>
                                          <p:attrName>style.visibility</p:attrName>
                                        </p:attrNameLst>
                                      </p:cBhvr>
                                      <p:to>
                                        <p:strVal val="visible"/>
                                      </p:to>
                                    </p:set>
                                  </p:childTnLst>
                                </p:cTn>
                              </p:par>
                              <p:par>
                                <p:cTn id="43" presetID="9" presetClass="entr" presetSubtype="0" fill="hold" grpId="0" nodeType="withEffect">
                                  <p:stCondLst>
                                    <p:cond delay="0"/>
                                  </p:stCondLst>
                                  <p:childTnLst>
                                    <p:set>
                                      <p:cBhvr>
                                        <p:cTn id="44" dur="1" fill="hold">
                                          <p:stCondLst>
                                            <p:cond delay="0"/>
                                          </p:stCondLst>
                                        </p:cTn>
                                        <p:tgtEl>
                                          <p:spTgt spid="1023"/>
                                        </p:tgtEl>
                                        <p:attrNameLst>
                                          <p:attrName>style.visibility</p:attrName>
                                        </p:attrNameLst>
                                      </p:cBhvr>
                                      <p:to>
                                        <p:strVal val="visible"/>
                                      </p:to>
                                    </p:set>
                                    <p:animEffect transition="in" filter="dissolve">
                                      <p:cBhvr>
                                        <p:cTn id="45" dur="500"/>
                                        <p:tgtEl>
                                          <p:spTgt spid="1023"/>
                                        </p:tgtEl>
                                      </p:cBhvr>
                                    </p:animEffect>
                                  </p:childTnLst>
                                </p:cTn>
                              </p:par>
                            </p:childTnLst>
                          </p:cTn>
                        </p:par>
                        <p:par>
                          <p:cTn id="46" fill="hold">
                            <p:stCondLst>
                              <p:cond delay="500"/>
                            </p:stCondLst>
                            <p:childTnLst>
                              <p:par>
                                <p:cTn id="47" presetID="0" presetClass="path" presetSubtype="0" accel="50000" decel="50000" fill="hold" nodeType="afterEffect">
                                  <p:stCondLst>
                                    <p:cond delay="0"/>
                                  </p:stCondLst>
                                  <p:childTnLst>
                                    <p:animMotion origin="layout" path="M -0.00026 3.7037E-6 L 0.22748 0.00416 L 0.10834 0.27291 L -0.0181 0.27129 " pathEditMode="relative" rAng="0" ptsTypes="AAAA">
                                      <p:cBhvr>
                                        <p:cTn id="48" dur="2000" fill="hold"/>
                                        <p:tgtEl>
                                          <p:spTgt spid="960"/>
                                        </p:tgtEl>
                                        <p:attrNameLst>
                                          <p:attrName>ppt_x</p:attrName>
                                          <p:attrName>ppt_y</p:attrName>
                                        </p:attrNameLst>
                                      </p:cBhvr>
                                      <p:rCtr x="10495" y="13634"/>
                                    </p:animMotion>
                                  </p:childTnLst>
                                </p:cTn>
                              </p:par>
                            </p:childTnLst>
                          </p:cTn>
                        </p:par>
                        <p:par>
                          <p:cTn id="49" fill="hold">
                            <p:stCondLst>
                              <p:cond delay="2500"/>
                            </p:stCondLst>
                            <p:childTnLst>
                              <p:par>
                                <p:cTn id="50" presetID="22" presetClass="entr" presetSubtype="2" fill="hold" nodeType="afterEffect">
                                  <p:stCondLst>
                                    <p:cond delay="0"/>
                                  </p:stCondLst>
                                  <p:childTnLst>
                                    <p:set>
                                      <p:cBhvr>
                                        <p:cTn id="51" dur="1" fill="hold">
                                          <p:stCondLst>
                                            <p:cond delay="0"/>
                                          </p:stCondLst>
                                        </p:cTn>
                                        <p:tgtEl>
                                          <p:spTgt spid="974"/>
                                        </p:tgtEl>
                                        <p:attrNameLst>
                                          <p:attrName>style.visibility</p:attrName>
                                        </p:attrNameLst>
                                      </p:cBhvr>
                                      <p:to>
                                        <p:strVal val="visible"/>
                                      </p:to>
                                    </p:set>
                                    <p:animEffect transition="in" filter="wipe(right)">
                                      <p:cBhvr>
                                        <p:cTn id="52" dur="500"/>
                                        <p:tgtEl>
                                          <p:spTgt spid="974"/>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960"/>
                                        </p:tgtEl>
                                        <p:attrNameLst>
                                          <p:attrName>style.visibility</p:attrName>
                                        </p:attrNameLst>
                                      </p:cBhvr>
                                      <p:to>
                                        <p:strVal val="hidden"/>
                                      </p:to>
                                    </p:set>
                                  </p:childTnLst>
                                </p:cTn>
                              </p:par>
                            </p:childTnLst>
                          </p:cTn>
                        </p:par>
                        <p:par>
                          <p:cTn id="57" fill="hold">
                            <p:stCondLst>
                              <p:cond delay="0"/>
                            </p:stCondLst>
                            <p:childTnLst>
                              <p:par>
                                <p:cTn id="58" presetID="22" presetClass="entr" presetSubtype="4" fill="hold" nodeType="afterEffect">
                                  <p:stCondLst>
                                    <p:cond delay="0"/>
                                  </p:stCondLst>
                                  <p:childTnLst>
                                    <p:set>
                                      <p:cBhvr>
                                        <p:cTn id="59" dur="1" fill="hold">
                                          <p:stCondLst>
                                            <p:cond delay="0"/>
                                          </p:stCondLst>
                                        </p:cTn>
                                        <p:tgtEl>
                                          <p:spTgt spid="983"/>
                                        </p:tgtEl>
                                        <p:attrNameLst>
                                          <p:attrName>style.visibility</p:attrName>
                                        </p:attrNameLst>
                                      </p:cBhvr>
                                      <p:to>
                                        <p:strVal val="visible"/>
                                      </p:to>
                                    </p:set>
                                    <p:animEffect transition="in" filter="wipe(down)">
                                      <p:cBhvr>
                                        <p:cTn id="60" dur="1000"/>
                                        <p:tgtEl>
                                          <p:spTgt spid="983"/>
                                        </p:tgtEl>
                                      </p:cBhvr>
                                    </p:animEffect>
                                  </p:childTnLst>
                                </p:cTn>
                              </p:par>
                            </p:childTnLst>
                          </p:cTn>
                        </p:par>
                        <p:par>
                          <p:cTn id="61" fill="hold">
                            <p:stCondLst>
                              <p:cond delay="1000"/>
                            </p:stCondLst>
                            <p:childTnLst>
                              <p:par>
                                <p:cTn id="62" presetID="1" presetClass="exit" presetSubtype="0" fill="hold" nodeType="afterEffect">
                                  <p:stCondLst>
                                    <p:cond delay="1000"/>
                                  </p:stCondLst>
                                  <p:childTnLst>
                                    <p:set>
                                      <p:cBhvr>
                                        <p:cTn id="63" dur="1" fill="hold">
                                          <p:stCondLst>
                                            <p:cond delay="0"/>
                                          </p:stCondLst>
                                        </p:cTn>
                                        <p:tgtEl>
                                          <p:spTgt spid="983"/>
                                        </p:tgtEl>
                                        <p:attrNameLst>
                                          <p:attrName>style.visibility</p:attrName>
                                        </p:attrNameLst>
                                      </p:cBhvr>
                                      <p:to>
                                        <p:strVal val="hidden"/>
                                      </p:to>
                                    </p:set>
                                  </p:childTnLst>
                                </p:cTn>
                              </p:par>
                              <p:par>
                                <p:cTn id="64" presetID="9" presetClass="entr" presetSubtype="0" fill="hold" grpId="0" nodeType="withEffect">
                                  <p:stCondLst>
                                    <p:cond delay="0"/>
                                  </p:stCondLst>
                                  <p:childTnLst>
                                    <p:set>
                                      <p:cBhvr>
                                        <p:cTn id="65" dur="1" fill="hold">
                                          <p:stCondLst>
                                            <p:cond delay="0"/>
                                          </p:stCondLst>
                                        </p:cTn>
                                        <p:tgtEl>
                                          <p:spTgt spid="1024"/>
                                        </p:tgtEl>
                                        <p:attrNameLst>
                                          <p:attrName>style.visibility</p:attrName>
                                        </p:attrNameLst>
                                      </p:cBhvr>
                                      <p:to>
                                        <p:strVal val="visible"/>
                                      </p:to>
                                    </p:set>
                                    <p:animEffect transition="in" filter="dissolve">
                                      <p:cBhvr>
                                        <p:cTn id="66" dur="500"/>
                                        <p:tgtEl>
                                          <p:spTgt spid="1024"/>
                                        </p:tgtEl>
                                      </p:cBhvr>
                                    </p:animEffect>
                                  </p:childTnLst>
                                </p:cTn>
                              </p:par>
                              <p:par>
                                <p:cTn id="67" presetID="1" presetClass="entr" presetSubtype="0" fill="hold" nodeType="withEffect">
                                  <p:stCondLst>
                                    <p:cond delay="1000"/>
                                  </p:stCondLst>
                                  <p:childTnLst>
                                    <p:set>
                                      <p:cBhvr>
                                        <p:cTn id="68" dur="1" fill="hold">
                                          <p:stCondLst>
                                            <p:cond delay="0"/>
                                          </p:stCondLst>
                                        </p:cTn>
                                        <p:tgtEl>
                                          <p:spTgt spid="10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00" grpId="0"/>
      <p:bldP spid="913" grpId="0" build="p"/>
      <p:bldP spid="1022" grpId="0"/>
      <p:bldP spid="1023" grpId="0"/>
      <p:bldP spid="1024"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99</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05000" y="2501153"/>
            <a:ext cx="954696" cy="828225"/>
            <a:chOff x="7432700" y="2327293"/>
            <a:chExt cx="534987" cy="407988"/>
          </a:xfrm>
        </p:grpSpPr>
        <p:pic>
          <p:nvPicPr>
            <p:cNvPr id="649" name="Picture 1017" descr="antenna_stylized">
              <a:extLst>
                <a:ext uri="{FF2B5EF4-FFF2-40B4-BE49-F238E27FC236}">
                  <a16:creationId xmlns:a16="http://schemas.microsoft.com/office/drawing/2014/main" id="{DFEB7442-5BFA-4240-BDFC-20FF055148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89" name="Rectangle 3">
            <a:extLst>
              <a:ext uri="{FF2B5EF4-FFF2-40B4-BE49-F238E27FC236}">
                <a16:creationId xmlns:a16="http://schemas.microsoft.com/office/drawing/2014/main" id="{7B871886-3DE1-0B4A-8DB9-883FE1D7E63F}"/>
              </a:ext>
            </a:extLst>
          </p:cNvPr>
          <p:cNvSpPr txBox="1">
            <a:spLocks noChangeArrowheads="1"/>
          </p:cNvSpPr>
          <p:nvPr/>
        </p:nvSpPr>
        <p:spPr bwMode="auto">
          <a:xfrm>
            <a:off x="5231672" y="1504912"/>
            <a:ext cx="6548848" cy="157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lnSpc>
                <a:spcPct val="80000"/>
              </a:lnSpc>
              <a:defRPr/>
            </a:pPr>
            <a:r>
              <a:rPr lang="en-US" kern="0" dirty="0">
                <a:cs typeface="+mn-cs"/>
              </a:rPr>
              <a:t>DHCP server formulates </a:t>
            </a:r>
            <a:r>
              <a:rPr lang="en-US" kern="0" dirty="0">
                <a:solidFill>
                  <a:srgbClr val="C00000"/>
                </a:solidFill>
                <a:cs typeface="+mn-cs"/>
              </a:rPr>
              <a:t>DHCP ACK </a:t>
            </a:r>
            <a:r>
              <a:rPr lang="en-US" kern="0" dirty="0">
                <a:cs typeface="+mn-cs"/>
              </a:rPr>
              <a:t>containing client</a:t>
            </a:r>
            <a:r>
              <a:rPr lang="en-US" altLang="ja-JP" kern="0" dirty="0">
                <a:cs typeface="+mn-cs"/>
              </a:rPr>
              <a:t>’</a:t>
            </a:r>
            <a:r>
              <a:rPr lang="en-US" kern="0" dirty="0">
                <a:cs typeface="+mn-cs"/>
              </a:rPr>
              <a:t>s IP address, IP address of first-hop router for client, name &amp; IP address of DNS server</a:t>
            </a:r>
          </a:p>
          <a:p>
            <a:pPr>
              <a:lnSpc>
                <a:spcPct val="80000"/>
              </a:lnSpc>
              <a:defRPr/>
            </a:pPr>
            <a:endParaRPr lang="en-US" kern="0" dirty="0">
              <a:cs typeface="+mn-cs"/>
            </a:endParaRPr>
          </a:p>
        </p:txBody>
      </p:sp>
      <p:grpSp>
        <p:nvGrpSpPr>
          <p:cNvPr id="290" name="Group 57">
            <a:extLst>
              <a:ext uri="{FF2B5EF4-FFF2-40B4-BE49-F238E27FC236}">
                <a16:creationId xmlns:a16="http://schemas.microsoft.com/office/drawing/2014/main" id="{37C8DAC2-4F10-5D40-BFEB-36DD810D29E8}"/>
              </a:ext>
            </a:extLst>
          </p:cNvPr>
          <p:cNvGrpSpPr>
            <a:grpSpLocks/>
          </p:cNvGrpSpPr>
          <p:nvPr/>
        </p:nvGrpSpPr>
        <p:grpSpPr bwMode="auto">
          <a:xfrm>
            <a:off x="379319" y="3300692"/>
            <a:ext cx="1081088" cy="1166813"/>
            <a:chOff x="42" y="744"/>
            <a:chExt cx="681" cy="735"/>
          </a:xfrm>
        </p:grpSpPr>
        <p:grpSp>
          <p:nvGrpSpPr>
            <p:cNvPr id="291" name="Group 58">
              <a:extLst>
                <a:ext uri="{FF2B5EF4-FFF2-40B4-BE49-F238E27FC236}">
                  <a16:creationId xmlns:a16="http://schemas.microsoft.com/office/drawing/2014/main" id="{586D51E3-E709-E748-B55A-04F83F765CD7}"/>
                </a:ext>
              </a:extLst>
            </p:cNvPr>
            <p:cNvGrpSpPr>
              <a:grpSpLocks/>
            </p:cNvGrpSpPr>
            <p:nvPr/>
          </p:nvGrpSpPr>
          <p:grpSpPr bwMode="auto">
            <a:xfrm>
              <a:off x="42" y="886"/>
              <a:ext cx="681" cy="468"/>
              <a:chOff x="42" y="886"/>
              <a:chExt cx="681" cy="468"/>
            </a:xfrm>
          </p:grpSpPr>
          <p:grpSp>
            <p:nvGrpSpPr>
              <p:cNvPr id="293" name="Group 59">
                <a:extLst>
                  <a:ext uri="{FF2B5EF4-FFF2-40B4-BE49-F238E27FC236}">
                    <a16:creationId xmlns:a16="http://schemas.microsoft.com/office/drawing/2014/main" id="{61F14A68-1B09-4949-8F3A-2E3CEA1369D8}"/>
                  </a:ext>
                </a:extLst>
              </p:cNvPr>
              <p:cNvGrpSpPr>
                <a:grpSpLocks/>
              </p:cNvGrpSpPr>
              <p:nvPr/>
            </p:nvGrpSpPr>
            <p:grpSpPr bwMode="auto">
              <a:xfrm>
                <a:off x="278" y="886"/>
                <a:ext cx="397" cy="154"/>
                <a:chOff x="740" y="3209"/>
                <a:chExt cx="397" cy="154"/>
              </a:xfrm>
            </p:grpSpPr>
            <p:grpSp>
              <p:nvGrpSpPr>
                <p:cNvPr id="319" name="Group 60">
                  <a:extLst>
                    <a:ext uri="{FF2B5EF4-FFF2-40B4-BE49-F238E27FC236}">
                      <a16:creationId xmlns:a16="http://schemas.microsoft.com/office/drawing/2014/main" id="{0964A370-2208-9941-9E3F-7ED5F1900BA8}"/>
                    </a:ext>
                  </a:extLst>
                </p:cNvPr>
                <p:cNvGrpSpPr>
                  <a:grpSpLocks/>
                </p:cNvGrpSpPr>
                <p:nvPr/>
              </p:nvGrpSpPr>
              <p:grpSpPr bwMode="auto">
                <a:xfrm>
                  <a:off x="794" y="3209"/>
                  <a:ext cx="343" cy="154"/>
                  <a:chOff x="844" y="3337"/>
                  <a:chExt cx="343" cy="154"/>
                </a:xfrm>
              </p:grpSpPr>
              <p:sp>
                <p:nvSpPr>
                  <p:cNvPr id="322" name="Rectangle 61">
                    <a:extLst>
                      <a:ext uri="{FF2B5EF4-FFF2-40B4-BE49-F238E27FC236}">
                        <a16:creationId xmlns:a16="http://schemas.microsoft.com/office/drawing/2014/main" id="{306955EB-3F12-5241-949F-01DE6F58A5D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Text Box 62">
                    <a:extLst>
                      <a:ext uri="{FF2B5EF4-FFF2-40B4-BE49-F238E27FC236}">
                        <a16:creationId xmlns:a16="http://schemas.microsoft.com/office/drawing/2014/main" id="{6C1CB358-3642-7742-913B-9FD320DFEEE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20" name="Rectangle 63">
                  <a:extLst>
                    <a:ext uri="{FF2B5EF4-FFF2-40B4-BE49-F238E27FC236}">
                      <a16:creationId xmlns:a16="http://schemas.microsoft.com/office/drawing/2014/main" id="{3BAB0199-2F96-024A-879C-1B4571C2C0F0}"/>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Rectangle 64">
                  <a:extLst>
                    <a:ext uri="{FF2B5EF4-FFF2-40B4-BE49-F238E27FC236}">
                      <a16:creationId xmlns:a16="http://schemas.microsoft.com/office/drawing/2014/main" id="{8AA4D9A0-7D57-9442-B07C-8B6957358300}"/>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4" name="Group 65">
                <a:extLst>
                  <a:ext uri="{FF2B5EF4-FFF2-40B4-BE49-F238E27FC236}">
                    <a16:creationId xmlns:a16="http://schemas.microsoft.com/office/drawing/2014/main" id="{D4DD8D77-AB57-9348-AE5A-07C8ADB7D62C}"/>
                  </a:ext>
                </a:extLst>
              </p:cNvPr>
              <p:cNvGrpSpPr>
                <a:grpSpLocks/>
              </p:cNvGrpSpPr>
              <p:nvPr/>
            </p:nvGrpSpPr>
            <p:grpSpPr bwMode="auto">
              <a:xfrm>
                <a:off x="278" y="1034"/>
                <a:ext cx="397" cy="154"/>
                <a:chOff x="836" y="3305"/>
                <a:chExt cx="397" cy="154"/>
              </a:xfrm>
            </p:grpSpPr>
            <p:grpSp>
              <p:nvGrpSpPr>
                <p:cNvPr id="313" name="Group 66">
                  <a:extLst>
                    <a:ext uri="{FF2B5EF4-FFF2-40B4-BE49-F238E27FC236}">
                      <a16:creationId xmlns:a16="http://schemas.microsoft.com/office/drawing/2014/main" id="{7486484F-938A-3F40-A3CD-FA895820E23F}"/>
                    </a:ext>
                  </a:extLst>
                </p:cNvPr>
                <p:cNvGrpSpPr>
                  <a:grpSpLocks/>
                </p:cNvGrpSpPr>
                <p:nvPr/>
              </p:nvGrpSpPr>
              <p:grpSpPr bwMode="auto">
                <a:xfrm>
                  <a:off x="890" y="3305"/>
                  <a:ext cx="343" cy="154"/>
                  <a:chOff x="844" y="3337"/>
                  <a:chExt cx="343" cy="154"/>
                </a:xfrm>
              </p:grpSpPr>
              <p:sp>
                <p:nvSpPr>
                  <p:cNvPr id="317" name="Rectangle 67">
                    <a:extLst>
                      <a:ext uri="{FF2B5EF4-FFF2-40B4-BE49-F238E27FC236}">
                        <a16:creationId xmlns:a16="http://schemas.microsoft.com/office/drawing/2014/main" id="{8D8492F5-F289-3E4E-A7D2-E77CFD521A5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8" name="Text Box 68">
                    <a:extLst>
                      <a:ext uri="{FF2B5EF4-FFF2-40B4-BE49-F238E27FC236}">
                        <a16:creationId xmlns:a16="http://schemas.microsoft.com/office/drawing/2014/main" id="{84DB4EB8-215F-DB43-921B-1CAF30D39C0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14" name="Group 69">
                  <a:extLst>
                    <a:ext uri="{FF2B5EF4-FFF2-40B4-BE49-F238E27FC236}">
                      <a16:creationId xmlns:a16="http://schemas.microsoft.com/office/drawing/2014/main" id="{E97791E3-AA44-7248-9B39-501109165990}"/>
                    </a:ext>
                  </a:extLst>
                </p:cNvPr>
                <p:cNvGrpSpPr>
                  <a:grpSpLocks/>
                </p:cNvGrpSpPr>
                <p:nvPr/>
              </p:nvGrpSpPr>
              <p:grpSpPr bwMode="auto">
                <a:xfrm>
                  <a:off x="836" y="3334"/>
                  <a:ext cx="354" cy="94"/>
                  <a:chOff x="836" y="3334"/>
                  <a:chExt cx="354" cy="94"/>
                </a:xfrm>
              </p:grpSpPr>
              <p:sp>
                <p:nvSpPr>
                  <p:cNvPr id="315" name="Rectangle 70">
                    <a:extLst>
                      <a:ext uri="{FF2B5EF4-FFF2-40B4-BE49-F238E27FC236}">
                        <a16:creationId xmlns:a16="http://schemas.microsoft.com/office/drawing/2014/main" id="{C2F175E6-EEA1-9F4E-91D9-252F3AD8FA5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Rectangle 71">
                    <a:extLst>
                      <a:ext uri="{FF2B5EF4-FFF2-40B4-BE49-F238E27FC236}">
                        <a16:creationId xmlns:a16="http://schemas.microsoft.com/office/drawing/2014/main" id="{E605F749-2D23-1C47-99A8-19EF2A9C6C3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96" name="Group 72">
                <a:extLst>
                  <a:ext uri="{FF2B5EF4-FFF2-40B4-BE49-F238E27FC236}">
                    <a16:creationId xmlns:a16="http://schemas.microsoft.com/office/drawing/2014/main" id="{8CAE7331-2F85-B440-B302-D525A811485C}"/>
                  </a:ext>
                </a:extLst>
              </p:cNvPr>
              <p:cNvGrpSpPr>
                <a:grpSpLocks/>
              </p:cNvGrpSpPr>
              <p:nvPr/>
            </p:nvGrpSpPr>
            <p:grpSpPr bwMode="auto">
              <a:xfrm>
                <a:off x="165" y="1054"/>
                <a:ext cx="480" cy="112"/>
                <a:chOff x="627" y="3377"/>
                <a:chExt cx="480" cy="112"/>
              </a:xfrm>
            </p:grpSpPr>
            <p:sp>
              <p:nvSpPr>
                <p:cNvPr id="311" name="Rectangle 73">
                  <a:extLst>
                    <a:ext uri="{FF2B5EF4-FFF2-40B4-BE49-F238E27FC236}">
                      <a16:creationId xmlns:a16="http://schemas.microsoft.com/office/drawing/2014/main" id="{6E683200-9017-424C-9F52-F506F2F83467}"/>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74">
                  <a:extLst>
                    <a:ext uri="{FF2B5EF4-FFF2-40B4-BE49-F238E27FC236}">
                      <a16:creationId xmlns:a16="http://schemas.microsoft.com/office/drawing/2014/main" id="{3969F099-B1F4-974A-940F-987FE85039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75">
                <a:extLst>
                  <a:ext uri="{FF2B5EF4-FFF2-40B4-BE49-F238E27FC236}">
                    <a16:creationId xmlns:a16="http://schemas.microsoft.com/office/drawing/2014/main" id="{018977E7-F9A0-ED41-98D9-B4EAD08F02FA}"/>
                  </a:ext>
                </a:extLst>
              </p:cNvPr>
              <p:cNvGrpSpPr>
                <a:grpSpLocks/>
              </p:cNvGrpSpPr>
              <p:nvPr/>
            </p:nvGrpSpPr>
            <p:grpSpPr bwMode="auto">
              <a:xfrm>
                <a:off x="42" y="1200"/>
                <a:ext cx="681" cy="154"/>
                <a:chOff x="504" y="3523"/>
                <a:chExt cx="681" cy="154"/>
              </a:xfrm>
            </p:grpSpPr>
            <p:grpSp>
              <p:nvGrpSpPr>
                <p:cNvPr id="298" name="Group 76">
                  <a:extLst>
                    <a:ext uri="{FF2B5EF4-FFF2-40B4-BE49-F238E27FC236}">
                      <a16:creationId xmlns:a16="http://schemas.microsoft.com/office/drawing/2014/main" id="{928DB5D8-985F-8347-9A9C-DA7A53A94151}"/>
                    </a:ext>
                  </a:extLst>
                </p:cNvPr>
                <p:cNvGrpSpPr>
                  <a:grpSpLocks/>
                </p:cNvGrpSpPr>
                <p:nvPr/>
              </p:nvGrpSpPr>
              <p:grpSpPr bwMode="auto">
                <a:xfrm>
                  <a:off x="623" y="3523"/>
                  <a:ext cx="510" cy="154"/>
                  <a:chOff x="723" y="3453"/>
                  <a:chExt cx="510" cy="154"/>
                </a:xfrm>
              </p:grpSpPr>
              <p:grpSp>
                <p:nvGrpSpPr>
                  <p:cNvPr id="302" name="Group 77">
                    <a:extLst>
                      <a:ext uri="{FF2B5EF4-FFF2-40B4-BE49-F238E27FC236}">
                        <a16:creationId xmlns:a16="http://schemas.microsoft.com/office/drawing/2014/main" id="{888E790F-9BAC-2B40-90A9-DAD74AEF7EA6}"/>
                      </a:ext>
                    </a:extLst>
                  </p:cNvPr>
                  <p:cNvGrpSpPr>
                    <a:grpSpLocks/>
                  </p:cNvGrpSpPr>
                  <p:nvPr/>
                </p:nvGrpSpPr>
                <p:grpSpPr bwMode="auto">
                  <a:xfrm>
                    <a:off x="836" y="3453"/>
                    <a:ext cx="397" cy="154"/>
                    <a:chOff x="836" y="3305"/>
                    <a:chExt cx="397" cy="154"/>
                  </a:xfrm>
                </p:grpSpPr>
                <p:grpSp>
                  <p:nvGrpSpPr>
                    <p:cNvPr id="305" name="Group 78">
                      <a:extLst>
                        <a:ext uri="{FF2B5EF4-FFF2-40B4-BE49-F238E27FC236}">
                          <a16:creationId xmlns:a16="http://schemas.microsoft.com/office/drawing/2014/main" id="{15A0B2F1-70CD-9B40-8297-7F7512A9EFAF}"/>
                        </a:ext>
                      </a:extLst>
                    </p:cNvPr>
                    <p:cNvGrpSpPr>
                      <a:grpSpLocks/>
                    </p:cNvGrpSpPr>
                    <p:nvPr/>
                  </p:nvGrpSpPr>
                  <p:grpSpPr bwMode="auto">
                    <a:xfrm>
                      <a:off x="890" y="3305"/>
                      <a:ext cx="343" cy="154"/>
                      <a:chOff x="844" y="3337"/>
                      <a:chExt cx="343" cy="154"/>
                    </a:xfrm>
                  </p:grpSpPr>
                  <p:sp>
                    <p:nvSpPr>
                      <p:cNvPr id="309" name="Rectangle 79">
                        <a:extLst>
                          <a:ext uri="{FF2B5EF4-FFF2-40B4-BE49-F238E27FC236}">
                            <a16:creationId xmlns:a16="http://schemas.microsoft.com/office/drawing/2014/main" id="{21E258B4-731A-EC4C-839E-EFDACC71806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Text Box 80">
                        <a:extLst>
                          <a:ext uri="{FF2B5EF4-FFF2-40B4-BE49-F238E27FC236}">
                            <a16:creationId xmlns:a16="http://schemas.microsoft.com/office/drawing/2014/main" id="{44E618E5-B1F9-724E-B7A8-703CF4D9632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06" name="Group 81">
                      <a:extLst>
                        <a:ext uri="{FF2B5EF4-FFF2-40B4-BE49-F238E27FC236}">
                          <a16:creationId xmlns:a16="http://schemas.microsoft.com/office/drawing/2014/main" id="{2DA4F930-1E58-2C42-BE02-B769CCF52613}"/>
                        </a:ext>
                      </a:extLst>
                    </p:cNvPr>
                    <p:cNvGrpSpPr>
                      <a:grpSpLocks/>
                    </p:cNvGrpSpPr>
                    <p:nvPr/>
                  </p:nvGrpSpPr>
                  <p:grpSpPr bwMode="auto">
                    <a:xfrm>
                      <a:off x="836" y="3334"/>
                      <a:ext cx="354" cy="94"/>
                      <a:chOff x="836" y="3334"/>
                      <a:chExt cx="354" cy="94"/>
                    </a:xfrm>
                  </p:grpSpPr>
                  <p:sp>
                    <p:nvSpPr>
                      <p:cNvPr id="307" name="Rectangle 82">
                        <a:extLst>
                          <a:ext uri="{FF2B5EF4-FFF2-40B4-BE49-F238E27FC236}">
                            <a16:creationId xmlns:a16="http://schemas.microsoft.com/office/drawing/2014/main" id="{EFA99778-FD4F-084D-9FDB-510BBB0E1DBD}"/>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Rectangle 83">
                        <a:extLst>
                          <a:ext uri="{FF2B5EF4-FFF2-40B4-BE49-F238E27FC236}">
                            <a16:creationId xmlns:a16="http://schemas.microsoft.com/office/drawing/2014/main" id="{32F43842-7DD3-DE4D-A916-A19571D6C34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03" name="Rectangle 84">
                    <a:extLst>
                      <a:ext uri="{FF2B5EF4-FFF2-40B4-BE49-F238E27FC236}">
                        <a16:creationId xmlns:a16="http://schemas.microsoft.com/office/drawing/2014/main" id="{2445B950-0E66-EE44-9A9B-0DFD11AC58B1}"/>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Rectangle 85">
                    <a:extLst>
                      <a:ext uri="{FF2B5EF4-FFF2-40B4-BE49-F238E27FC236}">
                        <a16:creationId xmlns:a16="http://schemas.microsoft.com/office/drawing/2014/main" id="{E8257C66-806D-AF47-A755-9B8859B1FCF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99" name="Rectangle 86">
                  <a:extLst>
                    <a:ext uri="{FF2B5EF4-FFF2-40B4-BE49-F238E27FC236}">
                      <a16:creationId xmlns:a16="http://schemas.microsoft.com/office/drawing/2014/main" id="{1479792F-21C7-BF47-9501-7396581168AB}"/>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0" name="Rectangle 87">
                  <a:extLst>
                    <a:ext uri="{FF2B5EF4-FFF2-40B4-BE49-F238E27FC236}">
                      <a16:creationId xmlns:a16="http://schemas.microsoft.com/office/drawing/2014/main" id="{9954F467-6E7C-BA49-B7E8-7B2711B7117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Rectangle 88">
                  <a:extLst>
                    <a:ext uri="{FF2B5EF4-FFF2-40B4-BE49-F238E27FC236}">
                      <a16:creationId xmlns:a16="http://schemas.microsoft.com/office/drawing/2014/main" id="{65AD9726-C793-0443-9F76-27D784834DD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92" name="AutoShape 89">
              <a:extLst>
                <a:ext uri="{FF2B5EF4-FFF2-40B4-BE49-F238E27FC236}">
                  <a16:creationId xmlns:a16="http://schemas.microsoft.com/office/drawing/2014/main" id="{22CB65A8-1FB8-4D48-8E5A-46F62E8E7F3A}"/>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4" name="Group 90">
            <a:extLst>
              <a:ext uri="{FF2B5EF4-FFF2-40B4-BE49-F238E27FC236}">
                <a16:creationId xmlns:a16="http://schemas.microsoft.com/office/drawing/2014/main" id="{627FA192-8658-9A4E-98F1-26C12012B879}"/>
              </a:ext>
            </a:extLst>
          </p:cNvPr>
          <p:cNvGrpSpPr>
            <a:grpSpLocks/>
          </p:cNvGrpSpPr>
          <p:nvPr/>
        </p:nvGrpSpPr>
        <p:grpSpPr bwMode="auto">
          <a:xfrm>
            <a:off x="476157" y="4386542"/>
            <a:ext cx="1081087" cy="244475"/>
            <a:chOff x="504" y="3523"/>
            <a:chExt cx="681" cy="154"/>
          </a:xfrm>
        </p:grpSpPr>
        <p:grpSp>
          <p:nvGrpSpPr>
            <p:cNvPr id="325" name="Group 91">
              <a:extLst>
                <a:ext uri="{FF2B5EF4-FFF2-40B4-BE49-F238E27FC236}">
                  <a16:creationId xmlns:a16="http://schemas.microsoft.com/office/drawing/2014/main" id="{49BA10AF-3B37-104A-BCFF-22430D3B75A9}"/>
                </a:ext>
              </a:extLst>
            </p:cNvPr>
            <p:cNvGrpSpPr>
              <a:grpSpLocks/>
            </p:cNvGrpSpPr>
            <p:nvPr/>
          </p:nvGrpSpPr>
          <p:grpSpPr bwMode="auto">
            <a:xfrm>
              <a:off x="623" y="3523"/>
              <a:ext cx="510" cy="154"/>
              <a:chOff x="723" y="3453"/>
              <a:chExt cx="510" cy="154"/>
            </a:xfrm>
          </p:grpSpPr>
          <p:grpSp>
            <p:nvGrpSpPr>
              <p:cNvPr id="333" name="Group 92">
                <a:extLst>
                  <a:ext uri="{FF2B5EF4-FFF2-40B4-BE49-F238E27FC236}">
                    <a16:creationId xmlns:a16="http://schemas.microsoft.com/office/drawing/2014/main" id="{1E4D7DBD-B06D-CC4D-BD5A-48BE83AC5D41}"/>
                  </a:ext>
                </a:extLst>
              </p:cNvPr>
              <p:cNvGrpSpPr>
                <a:grpSpLocks/>
              </p:cNvGrpSpPr>
              <p:nvPr/>
            </p:nvGrpSpPr>
            <p:grpSpPr bwMode="auto">
              <a:xfrm>
                <a:off x="836" y="3453"/>
                <a:ext cx="397" cy="154"/>
                <a:chOff x="836" y="3305"/>
                <a:chExt cx="397" cy="154"/>
              </a:xfrm>
            </p:grpSpPr>
            <p:grpSp>
              <p:nvGrpSpPr>
                <p:cNvPr id="336" name="Group 93">
                  <a:extLst>
                    <a:ext uri="{FF2B5EF4-FFF2-40B4-BE49-F238E27FC236}">
                      <a16:creationId xmlns:a16="http://schemas.microsoft.com/office/drawing/2014/main" id="{194A75E5-96A9-1C40-B18D-D18152CED4FA}"/>
                    </a:ext>
                  </a:extLst>
                </p:cNvPr>
                <p:cNvGrpSpPr>
                  <a:grpSpLocks/>
                </p:cNvGrpSpPr>
                <p:nvPr/>
              </p:nvGrpSpPr>
              <p:grpSpPr bwMode="auto">
                <a:xfrm>
                  <a:off x="890" y="3305"/>
                  <a:ext cx="343" cy="154"/>
                  <a:chOff x="844" y="3337"/>
                  <a:chExt cx="343" cy="154"/>
                </a:xfrm>
              </p:grpSpPr>
              <p:sp>
                <p:nvSpPr>
                  <p:cNvPr id="340" name="Rectangle 94">
                    <a:extLst>
                      <a:ext uri="{FF2B5EF4-FFF2-40B4-BE49-F238E27FC236}">
                        <a16:creationId xmlns:a16="http://schemas.microsoft.com/office/drawing/2014/main" id="{2DC75A14-9509-FD4C-918E-CB6F2A448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Text Box 95">
                    <a:extLst>
                      <a:ext uri="{FF2B5EF4-FFF2-40B4-BE49-F238E27FC236}">
                        <a16:creationId xmlns:a16="http://schemas.microsoft.com/office/drawing/2014/main" id="{F617B0D0-DB72-F449-BF5B-EF33EE6A61E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37" name="Group 96">
                  <a:extLst>
                    <a:ext uri="{FF2B5EF4-FFF2-40B4-BE49-F238E27FC236}">
                      <a16:creationId xmlns:a16="http://schemas.microsoft.com/office/drawing/2014/main" id="{AC25ADBB-2176-944C-8B8D-767CE853599E}"/>
                    </a:ext>
                  </a:extLst>
                </p:cNvPr>
                <p:cNvGrpSpPr>
                  <a:grpSpLocks/>
                </p:cNvGrpSpPr>
                <p:nvPr/>
              </p:nvGrpSpPr>
              <p:grpSpPr bwMode="auto">
                <a:xfrm>
                  <a:off x="836" y="3334"/>
                  <a:ext cx="354" cy="94"/>
                  <a:chOff x="836" y="3334"/>
                  <a:chExt cx="354" cy="94"/>
                </a:xfrm>
              </p:grpSpPr>
              <p:sp>
                <p:nvSpPr>
                  <p:cNvPr id="338" name="Rectangle 97">
                    <a:extLst>
                      <a:ext uri="{FF2B5EF4-FFF2-40B4-BE49-F238E27FC236}">
                        <a16:creationId xmlns:a16="http://schemas.microsoft.com/office/drawing/2014/main" id="{0E217236-4A0A-6E45-819B-C9E1E1D4C0D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Rectangle 98">
                    <a:extLst>
                      <a:ext uri="{FF2B5EF4-FFF2-40B4-BE49-F238E27FC236}">
                        <a16:creationId xmlns:a16="http://schemas.microsoft.com/office/drawing/2014/main" id="{EF8EBD81-20D3-304E-8E45-3B88FA1FE15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34" name="Rectangle 99">
                <a:extLst>
                  <a:ext uri="{FF2B5EF4-FFF2-40B4-BE49-F238E27FC236}">
                    <a16:creationId xmlns:a16="http://schemas.microsoft.com/office/drawing/2014/main" id="{B6153F06-604A-A84D-94D4-BCF8985CA20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Rectangle 100">
                <a:extLst>
                  <a:ext uri="{FF2B5EF4-FFF2-40B4-BE49-F238E27FC236}">
                    <a16:creationId xmlns:a16="http://schemas.microsoft.com/office/drawing/2014/main" id="{4A48C38C-FB90-9E48-863A-6098EE05FF88}"/>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26" name="Rectangle 101">
              <a:extLst>
                <a:ext uri="{FF2B5EF4-FFF2-40B4-BE49-F238E27FC236}">
                  <a16:creationId xmlns:a16="http://schemas.microsoft.com/office/drawing/2014/main" id="{B397BDA8-2CB9-2A48-BAE8-04E2FCFFC10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1" name="Rectangle 102">
              <a:extLst>
                <a:ext uri="{FF2B5EF4-FFF2-40B4-BE49-F238E27FC236}">
                  <a16:creationId xmlns:a16="http://schemas.microsoft.com/office/drawing/2014/main" id="{4251D2BB-EBB9-744F-8FA4-ACDD4A7E2857}"/>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Rectangle 103">
              <a:extLst>
                <a:ext uri="{FF2B5EF4-FFF2-40B4-BE49-F238E27FC236}">
                  <a16:creationId xmlns:a16="http://schemas.microsoft.com/office/drawing/2014/main" id="{D7BFE06A-92AE-374C-8F20-2F4F01A3DF2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42" name="Group 113">
            <a:extLst>
              <a:ext uri="{FF2B5EF4-FFF2-40B4-BE49-F238E27FC236}">
                <a16:creationId xmlns:a16="http://schemas.microsoft.com/office/drawing/2014/main" id="{5883EEDA-DCBD-0140-95F3-07D052C9ACEC}"/>
              </a:ext>
            </a:extLst>
          </p:cNvPr>
          <p:cNvGrpSpPr>
            <a:grpSpLocks/>
          </p:cNvGrpSpPr>
          <p:nvPr/>
        </p:nvGrpSpPr>
        <p:grpSpPr bwMode="auto">
          <a:xfrm>
            <a:off x="179014" y="1480949"/>
            <a:ext cx="1081087" cy="1217612"/>
            <a:chOff x="1404" y="3105"/>
            <a:chExt cx="681" cy="767"/>
          </a:xfrm>
        </p:grpSpPr>
        <p:grpSp>
          <p:nvGrpSpPr>
            <p:cNvPr id="343" name="Group 114">
              <a:extLst>
                <a:ext uri="{FF2B5EF4-FFF2-40B4-BE49-F238E27FC236}">
                  <a16:creationId xmlns:a16="http://schemas.microsoft.com/office/drawing/2014/main" id="{D8F28A19-02BB-2147-955B-5EC7BA1B9344}"/>
                </a:ext>
              </a:extLst>
            </p:cNvPr>
            <p:cNvGrpSpPr>
              <a:grpSpLocks/>
            </p:cNvGrpSpPr>
            <p:nvPr/>
          </p:nvGrpSpPr>
          <p:grpSpPr bwMode="auto">
            <a:xfrm>
              <a:off x="1404" y="3355"/>
              <a:ext cx="681" cy="468"/>
              <a:chOff x="42" y="886"/>
              <a:chExt cx="681" cy="468"/>
            </a:xfrm>
          </p:grpSpPr>
          <p:grpSp>
            <p:nvGrpSpPr>
              <p:cNvPr id="348" name="Group 115">
                <a:extLst>
                  <a:ext uri="{FF2B5EF4-FFF2-40B4-BE49-F238E27FC236}">
                    <a16:creationId xmlns:a16="http://schemas.microsoft.com/office/drawing/2014/main" id="{5C445902-86BE-6646-AF15-158184A32AA0}"/>
                  </a:ext>
                </a:extLst>
              </p:cNvPr>
              <p:cNvGrpSpPr>
                <a:grpSpLocks/>
              </p:cNvGrpSpPr>
              <p:nvPr/>
            </p:nvGrpSpPr>
            <p:grpSpPr bwMode="auto">
              <a:xfrm>
                <a:off x="278" y="886"/>
                <a:ext cx="397" cy="154"/>
                <a:chOff x="740" y="3209"/>
                <a:chExt cx="397" cy="154"/>
              </a:xfrm>
            </p:grpSpPr>
            <p:grpSp>
              <p:nvGrpSpPr>
                <p:cNvPr id="374" name="Group 116">
                  <a:extLst>
                    <a:ext uri="{FF2B5EF4-FFF2-40B4-BE49-F238E27FC236}">
                      <a16:creationId xmlns:a16="http://schemas.microsoft.com/office/drawing/2014/main" id="{4311E081-C87E-F944-8B67-1DEB5ECEAA1A}"/>
                    </a:ext>
                  </a:extLst>
                </p:cNvPr>
                <p:cNvGrpSpPr>
                  <a:grpSpLocks/>
                </p:cNvGrpSpPr>
                <p:nvPr/>
              </p:nvGrpSpPr>
              <p:grpSpPr bwMode="auto">
                <a:xfrm>
                  <a:off x="794" y="3209"/>
                  <a:ext cx="343" cy="154"/>
                  <a:chOff x="844" y="3337"/>
                  <a:chExt cx="343" cy="154"/>
                </a:xfrm>
              </p:grpSpPr>
              <p:sp>
                <p:nvSpPr>
                  <p:cNvPr id="377" name="Rectangle 117">
                    <a:extLst>
                      <a:ext uri="{FF2B5EF4-FFF2-40B4-BE49-F238E27FC236}">
                        <a16:creationId xmlns:a16="http://schemas.microsoft.com/office/drawing/2014/main" id="{ECF635FF-3612-4C4D-8CF5-35F26DCF9E6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Text Box 118">
                    <a:extLst>
                      <a:ext uri="{FF2B5EF4-FFF2-40B4-BE49-F238E27FC236}">
                        <a16:creationId xmlns:a16="http://schemas.microsoft.com/office/drawing/2014/main" id="{F6110A27-4F3B-E347-A46E-5CE76FF9F267}"/>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75" name="Rectangle 119">
                  <a:extLst>
                    <a:ext uri="{FF2B5EF4-FFF2-40B4-BE49-F238E27FC236}">
                      <a16:creationId xmlns:a16="http://schemas.microsoft.com/office/drawing/2014/main" id="{1341764B-E95B-7846-A7C7-697B31210CC9}"/>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Rectangle 120">
                  <a:extLst>
                    <a:ext uri="{FF2B5EF4-FFF2-40B4-BE49-F238E27FC236}">
                      <a16:creationId xmlns:a16="http://schemas.microsoft.com/office/drawing/2014/main" id="{F3FB38BB-2247-3846-95CA-29159BEEFD5C}"/>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0" name="Group 121">
                <a:extLst>
                  <a:ext uri="{FF2B5EF4-FFF2-40B4-BE49-F238E27FC236}">
                    <a16:creationId xmlns:a16="http://schemas.microsoft.com/office/drawing/2014/main" id="{AFBD3A6C-1C80-8842-9F56-0D54017B31E3}"/>
                  </a:ext>
                </a:extLst>
              </p:cNvPr>
              <p:cNvGrpSpPr>
                <a:grpSpLocks/>
              </p:cNvGrpSpPr>
              <p:nvPr/>
            </p:nvGrpSpPr>
            <p:grpSpPr bwMode="auto">
              <a:xfrm>
                <a:off x="278" y="1034"/>
                <a:ext cx="397" cy="154"/>
                <a:chOff x="836" y="3305"/>
                <a:chExt cx="397" cy="154"/>
              </a:xfrm>
            </p:grpSpPr>
            <p:grpSp>
              <p:nvGrpSpPr>
                <p:cNvPr id="368" name="Group 122">
                  <a:extLst>
                    <a:ext uri="{FF2B5EF4-FFF2-40B4-BE49-F238E27FC236}">
                      <a16:creationId xmlns:a16="http://schemas.microsoft.com/office/drawing/2014/main" id="{1A113B9C-3462-5942-A44E-6B07A542F0D7}"/>
                    </a:ext>
                  </a:extLst>
                </p:cNvPr>
                <p:cNvGrpSpPr>
                  <a:grpSpLocks/>
                </p:cNvGrpSpPr>
                <p:nvPr/>
              </p:nvGrpSpPr>
              <p:grpSpPr bwMode="auto">
                <a:xfrm>
                  <a:off x="890" y="3305"/>
                  <a:ext cx="343" cy="154"/>
                  <a:chOff x="844" y="3337"/>
                  <a:chExt cx="343" cy="154"/>
                </a:xfrm>
              </p:grpSpPr>
              <p:sp>
                <p:nvSpPr>
                  <p:cNvPr id="372" name="Rectangle 123">
                    <a:extLst>
                      <a:ext uri="{FF2B5EF4-FFF2-40B4-BE49-F238E27FC236}">
                        <a16:creationId xmlns:a16="http://schemas.microsoft.com/office/drawing/2014/main" id="{F1CC8B66-3B5E-D349-80F7-D9084983F6C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Text Box 124">
                    <a:extLst>
                      <a:ext uri="{FF2B5EF4-FFF2-40B4-BE49-F238E27FC236}">
                        <a16:creationId xmlns:a16="http://schemas.microsoft.com/office/drawing/2014/main" id="{9D04501E-61A9-7840-8FDD-A4B0D85E1E4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9" name="Group 125">
                  <a:extLst>
                    <a:ext uri="{FF2B5EF4-FFF2-40B4-BE49-F238E27FC236}">
                      <a16:creationId xmlns:a16="http://schemas.microsoft.com/office/drawing/2014/main" id="{3DD83276-AEAB-544D-8216-A2090A138D00}"/>
                    </a:ext>
                  </a:extLst>
                </p:cNvPr>
                <p:cNvGrpSpPr>
                  <a:grpSpLocks/>
                </p:cNvGrpSpPr>
                <p:nvPr/>
              </p:nvGrpSpPr>
              <p:grpSpPr bwMode="auto">
                <a:xfrm>
                  <a:off x="836" y="3334"/>
                  <a:ext cx="354" cy="94"/>
                  <a:chOff x="836" y="3334"/>
                  <a:chExt cx="354" cy="94"/>
                </a:xfrm>
              </p:grpSpPr>
              <p:sp>
                <p:nvSpPr>
                  <p:cNvPr id="370" name="Rectangle 126">
                    <a:extLst>
                      <a:ext uri="{FF2B5EF4-FFF2-40B4-BE49-F238E27FC236}">
                        <a16:creationId xmlns:a16="http://schemas.microsoft.com/office/drawing/2014/main" id="{F23B95D8-54C4-D34E-946B-DEF86CB7B8DF}"/>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Rectangle 127">
                    <a:extLst>
                      <a:ext uri="{FF2B5EF4-FFF2-40B4-BE49-F238E27FC236}">
                        <a16:creationId xmlns:a16="http://schemas.microsoft.com/office/drawing/2014/main" id="{DA734683-A318-454E-A045-23BE51F0F52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51" name="Group 128">
                <a:extLst>
                  <a:ext uri="{FF2B5EF4-FFF2-40B4-BE49-F238E27FC236}">
                    <a16:creationId xmlns:a16="http://schemas.microsoft.com/office/drawing/2014/main" id="{16D8F290-90C4-884D-8BEC-4F527A600FA1}"/>
                  </a:ext>
                </a:extLst>
              </p:cNvPr>
              <p:cNvGrpSpPr>
                <a:grpSpLocks/>
              </p:cNvGrpSpPr>
              <p:nvPr/>
            </p:nvGrpSpPr>
            <p:grpSpPr bwMode="auto">
              <a:xfrm>
                <a:off x="165" y="1054"/>
                <a:ext cx="480" cy="112"/>
                <a:chOff x="627" y="3377"/>
                <a:chExt cx="480" cy="112"/>
              </a:xfrm>
            </p:grpSpPr>
            <p:sp>
              <p:nvSpPr>
                <p:cNvPr id="366" name="Rectangle 129">
                  <a:extLst>
                    <a:ext uri="{FF2B5EF4-FFF2-40B4-BE49-F238E27FC236}">
                      <a16:creationId xmlns:a16="http://schemas.microsoft.com/office/drawing/2014/main" id="{1D3E3622-DC4A-044E-A888-13677F7D168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Rectangle 130">
                  <a:extLst>
                    <a:ext uri="{FF2B5EF4-FFF2-40B4-BE49-F238E27FC236}">
                      <a16:creationId xmlns:a16="http://schemas.microsoft.com/office/drawing/2014/main" id="{B7CF74F0-E826-CE41-B70E-DC73509B609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2" name="Group 131">
                <a:extLst>
                  <a:ext uri="{FF2B5EF4-FFF2-40B4-BE49-F238E27FC236}">
                    <a16:creationId xmlns:a16="http://schemas.microsoft.com/office/drawing/2014/main" id="{D87ED124-1122-114E-A552-2B81F10E9791}"/>
                  </a:ext>
                </a:extLst>
              </p:cNvPr>
              <p:cNvGrpSpPr>
                <a:grpSpLocks/>
              </p:cNvGrpSpPr>
              <p:nvPr/>
            </p:nvGrpSpPr>
            <p:grpSpPr bwMode="auto">
              <a:xfrm>
                <a:off x="42" y="1200"/>
                <a:ext cx="681" cy="154"/>
                <a:chOff x="504" y="3523"/>
                <a:chExt cx="681" cy="154"/>
              </a:xfrm>
            </p:grpSpPr>
            <p:grpSp>
              <p:nvGrpSpPr>
                <p:cNvPr id="353" name="Group 132">
                  <a:extLst>
                    <a:ext uri="{FF2B5EF4-FFF2-40B4-BE49-F238E27FC236}">
                      <a16:creationId xmlns:a16="http://schemas.microsoft.com/office/drawing/2014/main" id="{3983C9C0-A891-BF4E-A921-C7DB56F4CC77}"/>
                    </a:ext>
                  </a:extLst>
                </p:cNvPr>
                <p:cNvGrpSpPr>
                  <a:grpSpLocks/>
                </p:cNvGrpSpPr>
                <p:nvPr/>
              </p:nvGrpSpPr>
              <p:grpSpPr bwMode="auto">
                <a:xfrm>
                  <a:off x="623" y="3523"/>
                  <a:ext cx="510" cy="154"/>
                  <a:chOff x="723" y="3453"/>
                  <a:chExt cx="510" cy="154"/>
                </a:xfrm>
              </p:grpSpPr>
              <p:grpSp>
                <p:nvGrpSpPr>
                  <p:cNvPr id="357" name="Group 133">
                    <a:extLst>
                      <a:ext uri="{FF2B5EF4-FFF2-40B4-BE49-F238E27FC236}">
                        <a16:creationId xmlns:a16="http://schemas.microsoft.com/office/drawing/2014/main" id="{00BCA7B6-7079-5840-B49A-A1603E6357DF}"/>
                      </a:ext>
                    </a:extLst>
                  </p:cNvPr>
                  <p:cNvGrpSpPr>
                    <a:grpSpLocks/>
                  </p:cNvGrpSpPr>
                  <p:nvPr/>
                </p:nvGrpSpPr>
                <p:grpSpPr bwMode="auto">
                  <a:xfrm>
                    <a:off x="836" y="3453"/>
                    <a:ext cx="397" cy="154"/>
                    <a:chOff x="836" y="3305"/>
                    <a:chExt cx="397" cy="154"/>
                  </a:xfrm>
                </p:grpSpPr>
                <p:grpSp>
                  <p:nvGrpSpPr>
                    <p:cNvPr id="360" name="Group 134">
                      <a:extLst>
                        <a:ext uri="{FF2B5EF4-FFF2-40B4-BE49-F238E27FC236}">
                          <a16:creationId xmlns:a16="http://schemas.microsoft.com/office/drawing/2014/main" id="{5723C07F-7067-7442-B671-6E3710D5B304}"/>
                        </a:ext>
                      </a:extLst>
                    </p:cNvPr>
                    <p:cNvGrpSpPr>
                      <a:grpSpLocks/>
                    </p:cNvGrpSpPr>
                    <p:nvPr/>
                  </p:nvGrpSpPr>
                  <p:grpSpPr bwMode="auto">
                    <a:xfrm>
                      <a:off x="890" y="3305"/>
                      <a:ext cx="343" cy="154"/>
                      <a:chOff x="844" y="3337"/>
                      <a:chExt cx="343" cy="154"/>
                    </a:xfrm>
                  </p:grpSpPr>
                  <p:sp>
                    <p:nvSpPr>
                      <p:cNvPr id="364" name="Rectangle 135">
                        <a:extLst>
                          <a:ext uri="{FF2B5EF4-FFF2-40B4-BE49-F238E27FC236}">
                            <a16:creationId xmlns:a16="http://schemas.microsoft.com/office/drawing/2014/main" id="{B5AF0E21-ED85-9849-B221-EFD25F84BE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Text Box 136">
                        <a:extLst>
                          <a:ext uri="{FF2B5EF4-FFF2-40B4-BE49-F238E27FC236}">
                            <a16:creationId xmlns:a16="http://schemas.microsoft.com/office/drawing/2014/main" id="{45723D24-31C5-4846-BE05-0E7FD549A89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1" name="Group 137">
                      <a:extLst>
                        <a:ext uri="{FF2B5EF4-FFF2-40B4-BE49-F238E27FC236}">
                          <a16:creationId xmlns:a16="http://schemas.microsoft.com/office/drawing/2014/main" id="{80FE1C0E-16B1-2D44-B299-88A00143E612}"/>
                        </a:ext>
                      </a:extLst>
                    </p:cNvPr>
                    <p:cNvGrpSpPr>
                      <a:grpSpLocks/>
                    </p:cNvGrpSpPr>
                    <p:nvPr/>
                  </p:nvGrpSpPr>
                  <p:grpSpPr bwMode="auto">
                    <a:xfrm>
                      <a:off x="836" y="3334"/>
                      <a:ext cx="354" cy="94"/>
                      <a:chOff x="836" y="3334"/>
                      <a:chExt cx="354" cy="94"/>
                    </a:xfrm>
                  </p:grpSpPr>
                  <p:sp>
                    <p:nvSpPr>
                      <p:cNvPr id="362" name="Rectangle 138">
                        <a:extLst>
                          <a:ext uri="{FF2B5EF4-FFF2-40B4-BE49-F238E27FC236}">
                            <a16:creationId xmlns:a16="http://schemas.microsoft.com/office/drawing/2014/main" id="{D1EF3C03-E9F7-EA48-B907-E23FDF7AAEC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Rectangle 139">
                        <a:extLst>
                          <a:ext uri="{FF2B5EF4-FFF2-40B4-BE49-F238E27FC236}">
                            <a16:creationId xmlns:a16="http://schemas.microsoft.com/office/drawing/2014/main" id="{0E636BA2-C8E1-2748-ABAB-2E1309C06EC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58" name="Rectangle 140">
                    <a:extLst>
                      <a:ext uri="{FF2B5EF4-FFF2-40B4-BE49-F238E27FC236}">
                        <a16:creationId xmlns:a16="http://schemas.microsoft.com/office/drawing/2014/main" id="{1E71C801-BC9F-C941-B2FA-82E6DFB91EF3}"/>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9" name="Rectangle 141">
                    <a:extLst>
                      <a:ext uri="{FF2B5EF4-FFF2-40B4-BE49-F238E27FC236}">
                        <a16:creationId xmlns:a16="http://schemas.microsoft.com/office/drawing/2014/main" id="{8C1C8646-0C84-7646-B3C5-C586B30A328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42">
                  <a:extLst>
                    <a:ext uri="{FF2B5EF4-FFF2-40B4-BE49-F238E27FC236}">
                      <a16:creationId xmlns:a16="http://schemas.microsoft.com/office/drawing/2014/main" id="{F7DE1756-9A3B-B144-842D-9320340499A7}"/>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43">
                  <a:extLst>
                    <a:ext uri="{FF2B5EF4-FFF2-40B4-BE49-F238E27FC236}">
                      <a16:creationId xmlns:a16="http://schemas.microsoft.com/office/drawing/2014/main" id="{1BA49523-4DF4-5F44-9051-145D0A615145}"/>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6" name="Rectangle 144">
                  <a:extLst>
                    <a:ext uri="{FF2B5EF4-FFF2-40B4-BE49-F238E27FC236}">
                      <a16:creationId xmlns:a16="http://schemas.microsoft.com/office/drawing/2014/main" id="{D8FFCB85-547D-C64B-A539-2E195680748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44" name="AutoShape 145">
              <a:extLst>
                <a:ext uri="{FF2B5EF4-FFF2-40B4-BE49-F238E27FC236}">
                  <a16:creationId xmlns:a16="http://schemas.microsoft.com/office/drawing/2014/main" id="{3F4330D4-196A-FE44-8859-2BBEE9440F1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5" name="Group 146">
              <a:extLst>
                <a:ext uri="{FF2B5EF4-FFF2-40B4-BE49-F238E27FC236}">
                  <a16:creationId xmlns:a16="http://schemas.microsoft.com/office/drawing/2014/main" id="{2C244F89-6CDC-B14C-B8E0-593D333F6EE9}"/>
                </a:ext>
              </a:extLst>
            </p:cNvPr>
            <p:cNvGrpSpPr>
              <a:grpSpLocks/>
            </p:cNvGrpSpPr>
            <p:nvPr/>
          </p:nvGrpSpPr>
          <p:grpSpPr bwMode="auto">
            <a:xfrm>
              <a:off x="1695" y="3227"/>
              <a:ext cx="343" cy="154"/>
              <a:chOff x="844" y="3337"/>
              <a:chExt cx="343" cy="154"/>
            </a:xfrm>
          </p:grpSpPr>
          <p:sp>
            <p:nvSpPr>
              <p:cNvPr id="346" name="Rectangle 147">
                <a:extLst>
                  <a:ext uri="{FF2B5EF4-FFF2-40B4-BE49-F238E27FC236}">
                    <a16:creationId xmlns:a16="http://schemas.microsoft.com/office/drawing/2014/main" id="{3F1C1009-8ACA-AE4D-B2EA-D060B3041EC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 Box 148">
                <a:extLst>
                  <a:ext uri="{FF2B5EF4-FFF2-40B4-BE49-F238E27FC236}">
                    <a16:creationId xmlns:a16="http://schemas.microsoft.com/office/drawing/2014/main" id="{E9DDB984-3FC1-9442-8445-5B270D27673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379" name="Group 149">
            <a:extLst>
              <a:ext uri="{FF2B5EF4-FFF2-40B4-BE49-F238E27FC236}">
                <a16:creationId xmlns:a16="http://schemas.microsoft.com/office/drawing/2014/main" id="{CF307C47-A864-5E4F-9726-298AD443C250}"/>
              </a:ext>
            </a:extLst>
          </p:cNvPr>
          <p:cNvGrpSpPr>
            <a:grpSpLocks/>
          </p:cNvGrpSpPr>
          <p:nvPr/>
        </p:nvGrpSpPr>
        <p:grpSpPr bwMode="auto">
          <a:xfrm>
            <a:off x="830169" y="3326092"/>
            <a:ext cx="544513" cy="244475"/>
            <a:chOff x="844" y="3337"/>
            <a:chExt cx="343" cy="154"/>
          </a:xfrm>
        </p:grpSpPr>
        <p:sp>
          <p:nvSpPr>
            <p:cNvPr id="380" name="Rectangle 150">
              <a:extLst>
                <a:ext uri="{FF2B5EF4-FFF2-40B4-BE49-F238E27FC236}">
                  <a16:creationId xmlns:a16="http://schemas.microsoft.com/office/drawing/2014/main" id="{153D2A8C-D4DA-3744-9B39-E44700761D7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Text Box 151">
              <a:extLst>
                <a:ext uri="{FF2B5EF4-FFF2-40B4-BE49-F238E27FC236}">
                  <a16:creationId xmlns:a16="http://schemas.microsoft.com/office/drawing/2014/main" id="{188D7169-9E2B-604F-A79F-4277DE2B78BD}"/>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82" name="Rectangle 155">
            <a:extLst>
              <a:ext uri="{FF2B5EF4-FFF2-40B4-BE49-F238E27FC236}">
                <a16:creationId xmlns:a16="http://schemas.microsoft.com/office/drawing/2014/main" id="{E3E60786-723F-AF41-BAEB-EAE22AF7DDD9}"/>
              </a:ext>
            </a:extLst>
          </p:cNvPr>
          <p:cNvSpPr>
            <a:spLocks noChangeArrowheads="1"/>
          </p:cNvSpPr>
          <p:nvPr/>
        </p:nvSpPr>
        <p:spPr bwMode="auto">
          <a:xfrm>
            <a:off x="5207223" y="3162580"/>
            <a:ext cx="6530667" cy="13620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encapsulation at DHCP server, frame forwarded (</a:t>
            </a:r>
            <a:r>
              <a:rPr lang="en-US" sz="2800" dirty="0">
                <a:solidFill>
                  <a:srgbClr val="C00000"/>
                </a:solidFill>
                <a:ea typeface="ＭＳ Ｐゴシック" charset="0"/>
              </a:rPr>
              <a:t>switch learning</a:t>
            </a:r>
            <a:r>
              <a:rPr lang="en-US" sz="2800" dirty="0">
                <a:solidFill>
                  <a:srgbClr val="000000"/>
                </a:solidFill>
                <a:ea typeface="ＭＳ Ｐゴシック" charset="0"/>
              </a:rPr>
              <a:t>) through LAN, demultiplexing at client</a:t>
            </a:r>
          </a:p>
          <a:p>
            <a:pPr marL="342900" indent="-342900" eaLnBrk="0" fontAlgn="base" hangingPunct="0">
              <a:lnSpc>
                <a:spcPct val="90000"/>
              </a:lnSpc>
              <a:spcBef>
                <a:spcPct val="20000"/>
              </a:spcBef>
              <a:spcAft>
                <a:spcPct val="0"/>
              </a:spcAft>
              <a:buClr>
                <a:srgbClr val="000099"/>
              </a:buClr>
              <a:buSzPct val="65000"/>
              <a:buFont typeface="Wingdings" charset="0"/>
              <a:buChar char="v"/>
              <a:defRPr/>
            </a:pPr>
            <a:endParaRPr lang="en-US" sz="2400" dirty="0">
              <a:solidFill>
                <a:srgbClr val="000000"/>
              </a:solidFill>
              <a:ea typeface="ＭＳ Ｐゴシック" charset="0"/>
            </a:endParaRPr>
          </a:p>
        </p:txBody>
      </p:sp>
      <p:sp>
        <p:nvSpPr>
          <p:cNvPr id="383" name="Text Box 156">
            <a:extLst>
              <a:ext uri="{FF2B5EF4-FFF2-40B4-BE49-F238E27FC236}">
                <a16:creationId xmlns:a16="http://schemas.microsoft.com/office/drawing/2014/main" id="{C11E33FE-C63F-9746-B0FD-73D62EF6D05E}"/>
              </a:ext>
            </a:extLst>
          </p:cNvPr>
          <p:cNvSpPr txBox="1">
            <a:spLocks noChangeArrowheads="1"/>
          </p:cNvSpPr>
          <p:nvPr/>
        </p:nvSpPr>
        <p:spPr bwMode="auto">
          <a:xfrm>
            <a:off x="1998687" y="5515572"/>
            <a:ext cx="8110939"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sz="2800" dirty="0">
                <a:solidFill>
                  <a:srgbClr val="0000A8"/>
                </a:solidFill>
                <a:latin typeface="+mn-lt"/>
              </a:rPr>
              <a:t>Client now has IP address, knows name &amp; addr of DNS </a:t>
            </a:r>
          </a:p>
          <a:p>
            <a:pPr algn="ctr" eaLnBrk="0" fontAlgn="base" hangingPunct="0">
              <a:spcBef>
                <a:spcPct val="0"/>
              </a:spcBef>
              <a:spcAft>
                <a:spcPct val="0"/>
              </a:spcAft>
              <a:defRPr/>
            </a:pPr>
            <a:r>
              <a:rPr lang="en-US" sz="2800" dirty="0">
                <a:solidFill>
                  <a:srgbClr val="0000A8"/>
                </a:solidFill>
                <a:latin typeface="+mn-lt"/>
              </a:rPr>
              <a:t>server, IP address of its first-hop router</a:t>
            </a:r>
          </a:p>
        </p:txBody>
      </p:sp>
      <p:sp>
        <p:nvSpPr>
          <p:cNvPr id="384" name="Rectangle 157">
            <a:extLst>
              <a:ext uri="{FF2B5EF4-FFF2-40B4-BE49-F238E27FC236}">
                <a16:creationId xmlns:a16="http://schemas.microsoft.com/office/drawing/2014/main" id="{EA276F5A-DB03-D14D-910F-E636747EE144}"/>
              </a:ext>
            </a:extLst>
          </p:cNvPr>
          <p:cNvSpPr>
            <a:spLocks noChangeArrowheads="1"/>
          </p:cNvSpPr>
          <p:nvPr/>
        </p:nvSpPr>
        <p:spPr bwMode="auto">
          <a:xfrm>
            <a:off x="5229766" y="4655782"/>
            <a:ext cx="6530666" cy="733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client receives DHCP ACK reply</a:t>
            </a:r>
          </a:p>
        </p:txBody>
      </p:sp>
    </p:spTree>
    <p:extLst>
      <p:ext uri="{BB962C8B-B14F-4D97-AF65-F5344CB8AC3E}">
        <p14:creationId xmlns:p14="http://schemas.microsoft.com/office/powerpoint/2010/main" val="1457736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79"/>
                                        </p:tgtEl>
                                        <p:attrNameLst>
                                          <p:attrName>style.visibility</p:attrName>
                                        </p:attrNameLst>
                                      </p:cBhvr>
                                      <p:to>
                                        <p:strVal val="visible"/>
                                      </p:to>
                                    </p:set>
                                  </p:childTnLst>
                                </p:cTn>
                              </p:par>
                              <p:par>
                                <p:cTn id="7" presetID="9" presetClass="entr" presetSubtype="0" fill="hold" grpId="0" nodeType="withEffect">
                                  <p:stCondLst>
                                    <p:cond delay="0"/>
                                  </p:stCondLst>
                                  <p:childTnLst>
                                    <p:set>
                                      <p:cBhvr>
                                        <p:cTn id="8" dur="1" fill="hold">
                                          <p:stCondLst>
                                            <p:cond delay="0"/>
                                          </p:stCondLst>
                                        </p:cTn>
                                        <p:tgtEl>
                                          <p:spTgt spid="289">
                                            <p:txEl>
                                              <p:pRg st="0" end="0"/>
                                            </p:txEl>
                                          </p:spTgt>
                                        </p:tgtEl>
                                        <p:attrNameLst>
                                          <p:attrName>style.visibility</p:attrName>
                                        </p:attrNameLst>
                                      </p:cBhvr>
                                      <p:to>
                                        <p:strVal val="visible"/>
                                      </p:to>
                                    </p:set>
                                    <p:animEffect transition="in" filter="dissolve">
                                      <p:cBhvr>
                                        <p:cTn id="9" dur="500"/>
                                        <p:tgtEl>
                                          <p:spTgt spid="28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90"/>
                                        </p:tgtEl>
                                        <p:attrNameLst>
                                          <p:attrName>style.visibility</p:attrName>
                                        </p:attrNameLst>
                                      </p:cBhvr>
                                      <p:to>
                                        <p:strVal val="visible"/>
                                      </p:to>
                                    </p:set>
                                    <p:animEffect transition="in" filter="wipe(up)">
                                      <p:cBhvr>
                                        <p:cTn id="14" dur="500"/>
                                        <p:tgtEl>
                                          <p:spTgt spid="29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382">
                                            <p:txEl>
                                              <p:pRg st="0" end="0"/>
                                            </p:txEl>
                                          </p:spTgt>
                                        </p:tgtEl>
                                        <p:attrNameLst>
                                          <p:attrName>style.visibility</p:attrName>
                                        </p:attrNameLst>
                                      </p:cBhvr>
                                      <p:to>
                                        <p:strVal val="visible"/>
                                      </p:to>
                                    </p:set>
                                    <p:animEffect transition="in" filter="dissolve">
                                      <p:cBhvr>
                                        <p:cTn id="17" dur="500"/>
                                        <p:tgtEl>
                                          <p:spTgt spid="382">
                                            <p:txEl>
                                              <p:pRg st="0" end="0"/>
                                            </p:txEl>
                                          </p:spTgt>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324"/>
                                        </p:tgtEl>
                                        <p:attrNameLst>
                                          <p:attrName>style.visibility</p:attrName>
                                        </p:attrNameLst>
                                      </p:cBhvr>
                                      <p:to>
                                        <p:strVal val="visible"/>
                                      </p:to>
                                    </p:set>
                                  </p:childTnLst>
                                </p:cTn>
                              </p:par>
                            </p:childTnLst>
                          </p:cTn>
                        </p:par>
                        <p:par>
                          <p:cTn id="21" fill="hold">
                            <p:stCondLst>
                              <p:cond delay="500"/>
                            </p:stCondLst>
                            <p:childTnLst>
                              <p:par>
                                <p:cTn id="22" presetID="0" presetClass="path" presetSubtype="0" accel="50000" decel="50000" fill="hold" nodeType="afterEffect">
                                  <p:stCondLst>
                                    <p:cond delay="0"/>
                                  </p:stCondLst>
                                  <p:childTnLst>
                                    <p:animMotion origin="layout" path="M -0.00052 -0.00093 L 0.1612 0.00278 L 0.28347 -0.29097 L -0.02422 -0.29306 " pathEditMode="relative" rAng="0" ptsTypes="AAAA">
                                      <p:cBhvr>
                                        <p:cTn id="23" dur="2000" fill="hold"/>
                                        <p:tgtEl>
                                          <p:spTgt spid="324"/>
                                        </p:tgtEl>
                                        <p:attrNameLst>
                                          <p:attrName>ppt_x</p:attrName>
                                          <p:attrName>ppt_y</p:attrName>
                                        </p:attrNameLst>
                                      </p:cBhvr>
                                      <p:rCtr x="13008" y="-14421"/>
                                    </p:animMotion>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915"/>
                                        </p:tgtEl>
                                        <p:attrNameLst>
                                          <p:attrName>style.visibility</p:attrName>
                                        </p:attrNameLst>
                                      </p:cBhvr>
                                      <p:to>
                                        <p:strVal val="visible"/>
                                      </p:to>
                                    </p:set>
                                    <p:animEffect transition="in" filter="wipe(down)">
                                      <p:cBhvr>
                                        <p:cTn id="27" dur="500"/>
                                        <p:tgtEl>
                                          <p:spTgt spid="915"/>
                                        </p:tgtEl>
                                      </p:cBhvr>
                                    </p:animEffect>
                                  </p:childTnLst>
                                </p:cTn>
                              </p:par>
                              <p:par>
                                <p:cTn id="28" presetID="1" presetClass="exit" presetSubtype="0" fill="hold" nodeType="withEffect">
                                  <p:stCondLst>
                                    <p:cond delay="0"/>
                                  </p:stCondLst>
                                  <p:childTnLst>
                                    <p:set>
                                      <p:cBhvr>
                                        <p:cTn id="29" dur="1" fill="hold">
                                          <p:stCondLst>
                                            <p:cond delay="0"/>
                                          </p:stCondLst>
                                        </p:cTn>
                                        <p:tgtEl>
                                          <p:spTgt spid="379"/>
                                        </p:tgtEl>
                                        <p:attrNameLst>
                                          <p:attrName>style.visibility</p:attrName>
                                        </p:attrNameLst>
                                      </p:cBhvr>
                                      <p:to>
                                        <p:strVal val="hidden"/>
                                      </p:to>
                                    </p:set>
                                  </p:childTnLst>
                                </p:cTn>
                              </p:par>
                              <p:par>
                                <p:cTn id="30" presetID="1" presetClass="exit" presetSubtype="0" fill="hold" nodeType="withEffect">
                                  <p:stCondLst>
                                    <p:cond delay="0"/>
                                  </p:stCondLst>
                                  <p:childTnLst>
                                    <p:set>
                                      <p:cBhvr>
                                        <p:cTn id="31" dur="1" fill="hold">
                                          <p:stCondLst>
                                            <p:cond delay="0"/>
                                          </p:stCondLst>
                                        </p:cTn>
                                        <p:tgtEl>
                                          <p:spTgt spid="290"/>
                                        </p:tgtEl>
                                        <p:attrNameLst>
                                          <p:attrName>style.visibility</p:attrName>
                                        </p:attrNameLst>
                                      </p:cBhvr>
                                      <p:to>
                                        <p:strVal val="hidden"/>
                                      </p:to>
                                    </p:se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342"/>
                                        </p:tgtEl>
                                        <p:attrNameLst>
                                          <p:attrName>style.visibility</p:attrName>
                                        </p:attrNameLst>
                                      </p:cBhvr>
                                      <p:to>
                                        <p:strVal val="visible"/>
                                      </p:to>
                                    </p:set>
                                    <p:animEffect transition="in" filter="wipe(down)">
                                      <p:cBhvr>
                                        <p:cTn id="35" dur="1000"/>
                                        <p:tgtEl>
                                          <p:spTgt spid="342"/>
                                        </p:tgtEl>
                                      </p:cBhvr>
                                    </p:animEffect>
                                  </p:childTnLst>
                                </p:cTn>
                              </p:par>
                              <p:par>
                                <p:cTn id="36" presetID="1" presetClass="exit" presetSubtype="0" fill="hold" nodeType="withEffect">
                                  <p:stCondLst>
                                    <p:cond delay="0"/>
                                  </p:stCondLst>
                                  <p:childTnLst>
                                    <p:set>
                                      <p:cBhvr>
                                        <p:cTn id="37" dur="1" fill="hold">
                                          <p:stCondLst>
                                            <p:cond delay="0"/>
                                          </p:stCondLst>
                                        </p:cTn>
                                        <p:tgtEl>
                                          <p:spTgt spid="324"/>
                                        </p:tgtEl>
                                        <p:attrNameLst>
                                          <p:attrName>style.visibility</p:attrName>
                                        </p:attrNameLst>
                                      </p:cBhvr>
                                      <p:to>
                                        <p:strVal val="hidden"/>
                                      </p:to>
                                    </p:set>
                                  </p:childTnLst>
                                </p:cTn>
                              </p:par>
                            </p:childTnLst>
                          </p:cTn>
                        </p:par>
                        <p:par>
                          <p:cTn id="38" fill="hold">
                            <p:stCondLst>
                              <p:cond delay="4000"/>
                            </p:stCondLst>
                            <p:childTnLst>
                              <p:par>
                                <p:cTn id="39" presetID="9" presetClass="entr" presetSubtype="0" fill="hold" grpId="0" nodeType="afterEffect">
                                  <p:stCondLst>
                                    <p:cond delay="0"/>
                                  </p:stCondLst>
                                  <p:childTnLst>
                                    <p:set>
                                      <p:cBhvr>
                                        <p:cTn id="40" dur="1" fill="hold">
                                          <p:stCondLst>
                                            <p:cond delay="0"/>
                                          </p:stCondLst>
                                        </p:cTn>
                                        <p:tgtEl>
                                          <p:spTgt spid="383"/>
                                        </p:tgtEl>
                                        <p:attrNameLst>
                                          <p:attrName>style.visibility</p:attrName>
                                        </p:attrNameLst>
                                      </p:cBhvr>
                                      <p:to>
                                        <p:strVal val="visible"/>
                                      </p:to>
                                    </p:set>
                                    <p:animEffect transition="in" filter="dissolve">
                                      <p:cBhvr>
                                        <p:cTn id="41" dur="500"/>
                                        <p:tgtEl>
                                          <p:spTgt spid="383"/>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384">
                                            <p:txEl>
                                              <p:pRg st="0" end="0"/>
                                            </p:txEl>
                                          </p:spTgt>
                                        </p:tgtEl>
                                        <p:attrNameLst>
                                          <p:attrName>style.visibility</p:attrName>
                                        </p:attrNameLst>
                                      </p:cBhvr>
                                      <p:to>
                                        <p:strVal val="visible"/>
                                      </p:to>
                                    </p:set>
                                    <p:animEffect transition="in" filter="dissolve">
                                      <p:cBhvr>
                                        <p:cTn id="44" dur="500"/>
                                        <p:tgtEl>
                                          <p:spTgt spid="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build="p"/>
      <p:bldP spid="382" grpId="0" build="p"/>
      <p:bldP spid="383" grpId="0"/>
      <p:bldP spid="384" grpId="0" build="p"/>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24790</TotalTime>
  <Words>10412</Words>
  <Application>Microsoft Office PowerPoint</Application>
  <PresentationFormat>Widescreen</PresentationFormat>
  <Paragraphs>2247</Paragraphs>
  <Slides>105</Slides>
  <Notes>95</Notes>
  <HiddenSlides>0</HiddenSlides>
  <MMClips>0</MMClips>
  <ScaleCrop>false</ScaleCrop>
  <HeadingPairs>
    <vt:vector size="8" baseType="variant">
      <vt:variant>
        <vt:lpstr>Fonts Used</vt:lpstr>
      </vt:variant>
      <vt:variant>
        <vt:i4>13</vt:i4>
      </vt:variant>
      <vt:variant>
        <vt:lpstr>Theme</vt:lpstr>
      </vt:variant>
      <vt:variant>
        <vt:i4>2</vt:i4>
      </vt:variant>
      <vt:variant>
        <vt:lpstr>Embedded OLE Servers</vt:lpstr>
      </vt:variant>
      <vt:variant>
        <vt:i4>2</vt:i4>
      </vt:variant>
      <vt:variant>
        <vt:lpstr>Slide Titles</vt:lpstr>
      </vt:variant>
      <vt:variant>
        <vt:i4>105</vt:i4>
      </vt:variant>
    </vt:vector>
  </HeadingPairs>
  <TitlesOfParts>
    <vt:vector size="122" baseType="lpstr">
      <vt:lpstr>Gulim</vt:lpstr>
      <vt:lpstr>ＭＳ Ｐゴシック</vt:lpstr>
      <vt:lpstr>SimSun</vt:lpstr>
      <vt:lpstr>Arial</vt:lpstr>
      <vt:lpstr>Calibri</vt:lpstr>
      <vt:lpstr>Calibri Light</vt:lpstr>
      <vt:lpstr>Comic Sans MS</vt:lpstr>
      <vt:lpstr>Gill Sans MT</vt:lpstr>
      <vt:lpstr>PearsonMATHPRO02</vt:lpstr>
      <vt:lpstr>Tahoma</vt:lpstr>
      <vt:lpstr>Times New Roman</vt:lpstr>
      <vt:lpstr>TimesLTPro</vt:lpstr>
      <vt:lpstr>Wingdings</vt:lpstr>
      <vt:lpstr>Office Theme</vt:lpstr>
      <vt:lpstr>2_Office Theme</vt:lpstr>
      <vt:lpstr>Equation</vt:lpstr>
      <vt:lpstr>Visio</vt:lpstr>
      <vt:lpstr>PowerPoint Presentation</vt:lpstr>
      <vt:lpstr>Link layer and LANs: our goals</vt:lpstr>
      <vt:lpstr>Link layer, LANs: roadmap</vt:lpstr>
      <vt:lpstr>Internet protocol stack</vt:lpstr>
      <vt:lpstr>Link layer: introduction</vt:lpstr>
      <vt:lpstr>Link layer: context</vt:lpstr>
      <vt:lpstr>Transportation analogy</vt:lpstr>
      <vt:lpstr>Link layer: services</vt:lpstr>
      <vt:lpstr>Link layer: services (more)</vt:lpstr>
      <vt:lpstr>Host link-layer implementation</vt:lpstr>
      <vt:lpstr>Interfaces communicating</vt:lpstr>
      <vt:lpstr>Link layer, LANs: roadmap</vt:lpstr>
      <vt:lpstr>Error detection</vt:lpstr>
      <vt:lpstr>Parity checking</vt:lpstr>
      <vt:lpstr>Internet checksum (review, see section 3.3)</vt:lpstr>
      <vt:lpstr>Cyclic Redundancy Check (CRC)</vt:lpstr>
      <vt:lpstr>Cyclic Redundancy Check (CRC): example</vt:lpstr>
      <vt:lpstr>Generating a CRC – example </vt:lpstr>
      <vt:lpstr>Decoding a CRC – example </vt:lpstr>
      <vt:lpstr>Link layer, LANs: roadmap</vt:lpstr>
      <vt:lpstr>MAC addresses</vt:lpstr>
      <vt:lpstr>MAC addresses</vt:lpstr>
      <vt:lpstr>MAC addresses</vt:lpstr>
      <vt:lpstr>ARP: address resolution protocol</vt:lpstr>
      <vt:lpstr>ARP protocol in action</vt:lpstr>
      <vt:lpstr>ARP protocol in action</vt:lpstr>
      <vt:lpstr>ARP protocol in action</vt:lpstr>
      <vt:lpstr>Routing to another subnet: addressing</vt:lpstr>
      <vt:lpstr>Routing to another subnet: addressing</vt:lpstr>
      <vt:lpstr>Routing to another subnet: addressing</vt:lpstr>
      <vt:lpstr>Routing to another subnet: addressing</vt:lpstr>
      <vt:lpstr>Routing to another subnet: addressing</vt:lpstr>
      <vt:lpstr>Routing to another subnet: addressing</vt:lpstr>
      <vt:lpstr>Link layer, LANs: roadmap</vt:lpstr>
      <vt:lpstr>Ethernet</vt:lpstr>
      <vt:lpstr>Ethernet: physical topology</vt:lpstr>
      <vt:lpstr>Ethernet frame structure</vt:lpstr>
      <vt:lpstr>Ethernet frame structure (more)</vt:lpstr>
      <vt:lpstr>Ethernet: unreliable, connectionless</vt:lpstr>
      <vt:lpstr>802.3 Ethernet standards: link &amp; physical layers</vt:lpstr>
      <vt:lpstr>Link layer, LANs: roadmap</vt:lpstr>
      <vt:lpstr>Ethernet switch</vt:lpstr>
      <vt:lpstr>Switch: multiple simultaneous transmissions</vt:lpstr>
      <vt:lpstr>Switch: multiple simultaneous transmissions</vt:lpstr>
      <vt:lpstr>Switch forwarding table</vt:lpstr>
      <vt:lpstr>Switch: self-learning</vt:lpstr>
      <vt:lpstr>Switch: frame filtering/forwarding</vt:lpstr>
      <vt:lpstr>Self-learning, forwarding: example</vt:lpstr>
      <vt:lpstr>Interconnecting switches</vt:lpstr>
      <vt:lpstr>Self-learning multi-switch example</vt:lpstr>
      <vt:lpstr>Small institutional network</vt:lpstr>
      <vt:lpstr>Switches vs. routers</vt:lpstr>
      <vt:lpstr>Link layer, LANs: roadmap</vt:lpstr>
      <vt:lpstr>Virtual LANs (VLANs): motivation</vt:lpstr>
      <vt:lpstr>Virtual LANs (VLANs): motivation</vt:lpstr>
      <vt:lpstr>Port-based VLANs</vt:lpstr>
      <vt:lpstr>Port-based VLANs</vt:lpstr>
      <vt:lpstr>VLANS spanning multiple switches</vt:lpstr>
      <vt:lpstr>802.1Q VLAN frame format</vt:lpstr>
      <vt:lpstr>Link layer, LANs: roadmap</vt:lpstr>
      <vt:lpstr>Multiple access links, protocols</vt:lpstr>
      <vt:lpstr>Multiple access protocols</vt:lpstr>
      <vt:lpstr>An ideal multiple access protocol</vt:lpstr>
      <vt:lpstr>MAC protocols: taxonomy</vt:lpstr>
      <vt:lpstr>Channel partitioning MAC protocols: TDMA</vt:lpstr>
      <vt:lpstr>Channel partitioning MAC protocols: FDMA</vt:lpstr>
      <vt:lpstr>Random access protocols</vt:lpstr>
      <vt:lpstr>Pure ALOHA</vt:lpstr>
      <vt:lpstr>Pure ALOHA</vt:lpstr>
      <vt:lpstr>Pure ALOHA efficiency</vt:lpstr>
      <vt:lpstr>Slotted ALOHA</vt:lpstr>
      <vt:lpstr>Slotted ALOHA</vt:lpstr>
      <vt:lpstr>Slotted ALOHA</vt:lpstr>
      <vt:lpstr>Slotted ALOHA: efficiency</vt:lpstr>
      <vt:lpstr>CSMA (carrier sense multiple access)</vt:lpstr>
      <vt:lpstr>CSMA (carrier sense multiple access)</vt:lpstr>
      <vt:lpstr>CSMA: collisions</vt:lpstr>
      <vt:lpstr>CSMA/CD:</vt:lpstr>
      <vt:lpstr>Ethernet CSMA/CD algorithm</vt:lpstr>
      <vt:lpstr>CSMA/CD</vt:lpstr>
      <vt:lpstr>CSMA/CD efficiency</vt:lpstr>
      <vt:lpstr>Wireless link: Hidden Terminal Problem</vt:lpstr>
      <vt:lpstr>IEEE 802.11: multiple access</vt:lpstr>
      <vt:lpstr>Wireless LANs: CSMA/CA</vt:lpstr>
      <vt:lpstr>Wireless LANs: CSMA/CA</vt:lpstr>
      <vt:lpstr>Wireless LANs: CSMA/CA</vt:lpstr>
      <vt:lpstr>Wireless LANs: MAC</vt:lpstr>
      <vt:lpstr>Wireless LANs: MAC</vt:lpstr>
      <vt:lpstr>“Taking turns” MAC protocols</vt:lpstr>
      <vt:lpstr>“Taking turns” MAC protocols</vt:lpstr>
      <vt:lpstr>“Taking turns” MAC protocols</vt:lpstr>
      <vt:lpstr>Cable access network: FDM, TDM, and random access!</vt:lpstr>
      <vt:lpstr>Cable access network:</vt:lpstr>
      <vt:lpstr> Summary of MAC protocols</vt:lpstr>
      <vt:lpstr>Link layer, LANs: roadmap</vt:lpstr>
      <vt:lpstr>Synthesis: a day in the life of a web request</vt:lpstr>
      <vt:lpstr>A day in the life: scenario</vt:lpstr>
      <vt:lpstr>A day in the life: connecting to the Internet</vt:lpstr>
      <vt:lpstr>A day in the life: connecting to the Internet</vt:lpstr>
      <vt:lpstr>A day in the life… ARP  (before DNS, before HTTP)</vt:lpstr>
      <vt:lpstr>A day in the life… using DNS</vt:lpstr>
      <vt:lpstr>A day in the life…TCP connection carrying HTTP</vt:lpstr>
      <vt:lpstr>A day in the life… HTTP request/reply </vt:lpstr>
      <vt:lpstr>Chapter 6: Summary</vt:lpstr>
      <vt:lpstr>Chapter 6: let’s take a breath</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Ahmed I Shawahna</cp:lastModifiedBy>
  <cp:revision>880</cp:revision>
  <dcterms:created xsi:type="dcterms:W3CDTF">2020-01-18T07:24:59Z</dcterms:created>
  <dcterms:modified xsi:type="dcterms:W3CDTF">2025-01-15T09:33:21Z</dcterms:modified>
</cp:coreProperties>
</file>