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48" r:id="rId2"/>
  </p:sldMasterIdLst>
  <p:notesMasterIdLst>
    <p:notesMasterId r:id="rId41"/>
  </p:notesMasterIdLst>
  <p:sldIdLst>
    <p:sldId id="258" r:id="rId3"/>
    <p:sldId id="370" r:id="rId4"/>
    <p:sldId id="457" r:id="rId5"/>
    <p:sldId id="459" r:id="rId6"/>
    <p:sldId id="460" r:id="rId7"/>
    <p:sldId id="387" r:id="rId8"/>
    <p:sldId id="389" r:id="rId9"/>
    <p:sldId id="450" r:id="rId10"/>
    <p:sldId id="458" r:id="rId11"/>
    <p:sldId id="393" r:id="rId12"/>
    <p:sldId id="396" r:id="rId13"/>
    <p:sldId id="409" r:id="rId14"/>
    <p:sldId id="425" r:id="rId15"/>
    <p:sldId id="462" r:id="rId16"/>
    <p:sldId id="463" r:id="rId17"/>
    <p:sldId id="465" r:id="rId18"/>
    <p:sldId id="464" r:id="rId19"/>
    <p:sldId id="467" r:id="rId20"/>
    <p:sldId id="466" r:id="rId21"/>
    <p:sldId id="468" r:id="rId22"/>
    <p:sldId id="470" r:id="rId23"/>
    <p:sldId id="461" r:id="rId24"/>
    <p:sldId id="471" r:id="rId25"/>
    <p:sldId id="473" r:id="rId26"/>
    <p:sldId id="474" r:id="rId27"/>
    <p:sldId id="432" r:id="rId28"/>
    <p:sldId id="434" r:id="rId29"/>
    <p:sldId id="433" r:id="rId30"/>
    <p:sldId id="435" r:id="rId31"/>
    <p:sldId id="436" r:id="rId32"/>
    <p:sldId id="431" r:id="rId33"/>
    <p:sldId id="475" r:id="rId34"/>
    <p:sldId id="476" r:id="rId35"/>
    <p:sldId id="426" r:id="rId36"/>
    <p:sldId id="416" r:id="rId37"/>
    <p:sldId id="421" r:id="rId38"/>
    <p:sldId id="477" r:id="rId39"/>
    <p:sldId id="30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B1D"/>
    <a:srgbClr val="051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6AD5B-3E5B-334C-6BA7-215FBDA467E5}" v="5" dt="2024-12-19T07:56:56.630"/>
    <p1510:client id="{4A25B621-E4C7-85EC-DBC9-A05A2729462C}" v="9" dt="2024-12-17T08:41:01.598"/>
    <p1510:client id="{F4C9046C-B600-431C-DE30-0635BEF12FA5}" v="208" dt="2024-12-17T15:12:23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slide" Target="slides/slide24.xml" Id="rId26" /><Relationship Type="http://schemas.openxmlformats.org/officeDocument/2006/relationships/slide" Target="slides/slide37.xml" Id="rId39" /><Relationship Type="http://schemas.openxmlformats.org/officeDocument/2006/relationships/slide" Target="slides/slide19.xml" Id="rId21" /><Relationship Type="http://schemas.openxmlformats.org/officeDocument/2006/relationships/slide" Target="slides/slide32.xml" Id="rId34" /><Relationship Type="http://schemas.openxmlformats.org/officeDocument/2006/relationships/presProps" Target="presProps.xml" Id="rId42" /><Relationship Type="http://schemas.microsoft.com/office/2015/10/relationships/revisionInfo" Target="revisionInfo.xml" Id="rId47" /><Relationship Type="http://schemas.openxmlformats.org/officeDocument/2006/relationships/slide" Target="slides/slide5.xml" Id="rId7" /><Relationship Type="http://schemas.openxmlformats.org/officeDocument/2006/relationships/slideMaster" Target="slideMasters/slideMaster2.xml" Id="rId2" /><Relationship Type="http://schemas.openxmlformats.org/officeDocument/2006/relationships/slide" Target="slides/slide14.xml" Id="rId16" /><Relationship Type="http://schemas.openxmlformats.org/officeDocument/2006/relationships/slide" Target="slides/slide27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22.xml" Id="rId24" /><Relationship Type="http://schemas.openxmlformats.org/officeDocument/2006/relationships/slide" Target="slides/slide30.xml" Id="rId32" /><Relationship Type="http://schemas.openxmlformats.org/officeDocument/2006/relationships/slide" Target="slides/slide35.xml" Id="rId37" /><Relationship Type="http://schemas.openxmlformats.org/officeDocument/2006/relationships/slide" Target="slides/slide38.xml" Id="rId40" /><Relationship Type="http://schemas.openxmlformats.org/officeDocument/2006/relationships/tableStyles" Target="tableStyles.xml" Id="rId45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slide" Target="slides/slide21.xml" Id="rId23" /><Relationship Type="http://schemas.openxmlformats.org/officeDocument/2006/relationships/slide" Target="slides/slide26.xml" Id="rId28" /><Relationship Type="http://schemas.openxmlformats.org/officeDocument/2006/relationships/slide" Target="slides/slide34.xml" Id="rId36" /><Relationship Type="http://schemas.openxmlformats.org/officeDocument/2006/relationships/slide" Target="slides/slide8.xml" Id="rId10" /><Relationship Type="http://schemas.openxmlformats.org/officeDocument/2006/relationships/slide" Target="slides/slide17.xml" Id="rId19" /><Relationship Type="http://schemas.openxmlformats.org/officeDocument/2006/relationships/slide" Target="slides/slide29.xml" Id="rId31" /><Relationship Type="http://schemas.openxmlformats.org/officeDocument/2006/relationships/theme" Target="theme/theme1.xml" Id="rId44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slide" Target="slides/slide20.xml" Id="rId22" /><Relationship Type="http://schemas.openxmlformats.org/officeDocument/2006/relationships/slide" Target="slides/slide25.xml" Id="rId27" /><Relationship Type="http://schemas.openxmlformats.org/officeDocument/2006/relationships/slide" Target="slides/slide28.xml" Id="rId30" /><Relationship Type="http://schemas.openxmlformats.org/officeDocument/2006/relationships/slide" Target="slides/slide33.xml" Id="rId35" /><Relationship Type="http://schemas.openxmlformats.org/officeDocument/2006/relationships/viewProps" Target="viewProps.xml" Id="rId43" /><Relationship Type="http://schemas.openxmlformats.org/officeDocument/2006/relationships/slide" Target="slides/slide6.xml" Id="rId8" /><Relationship Type="http://schemas.openxmlformats.org/officeDocument/2006/relationships/slide" Target="slides/slide1.xml" Id="rId3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slide" Target="slides/slide23.xml" Id="rId25" /><Relationship Type="http://schemas.openxmlformats.org/officeDocument/2006/relationships/slide" Target="slides/slide31.xml" Id="rId33" /><Relationship Type="http://schemas.openxmlformats.org/officeDocument/2006/relationships/slide" Target="slides/slide36.xml" Id="rId38" /><Relationship Type="http://schemas.openxmlformats.org/officeDocument/2006/relationships/slide" Target="slides/slide18.xml" Id="rId20" /><Relationship Type="http://schemas.openxmlformats.org/officeDocument/2006/relationships/notesMaster" Target="notesMasters/notesMaster1.xml" Id="rId41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79984-44E9-48FA-A56A-59D5897E71E4}" type="datetimeFigureOut"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74E7A-1136-45A0-9BE5-26B83B434E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0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3429000"/>
            <a:ext cx="4941771" cy="212804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291403"/>
            <a:ext cx="2895600" cy="2054606"/>
          </a:xfrm>
        </p:spPr>
        <p:txBody>
          <a:bodyPr anchor="b">
            <a:no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612949"/>
            <a:ext cx="5111750" cy="2263602"/>
          </a:xfrm>
        </p:spPr>
        <p:txBody>
          <a:bodyPr anchor="b"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22636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522514"/>
            <a:ext cx="4179570" cy="3341857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31859"/>
            <a:ext cx="4179570" cy="3651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8567" y="892177"/>
            <a:ext cx="9577983" cy="1325563"/>
          </a:xfrm>
        </p:spPr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2pPr marL="0" indent="0" algn="ctr">
              <a:spcBef>
                <a:spcPts val="0"/>
              </a:spcBef>
              <a:buNone/>
              <a:defRPr sz="1400"/>
            </a:lvl2pPr>
          </a:lstStyle>
          <a:p>
            <a:pPr lvl="1"/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660747"/>
          </a:xfrm>
        </p:spPr>
        <p:txBody>
          <a:bodyPr anchor="t">
            <a:norm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0168" y="892177"/>
            <a:ext cx="9088438" cy="1135899"/>
          </a:xfrm>
        </p:spPr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570485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779603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570485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779603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570485"/>
            <a:ext cx="2105135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779603"/>
            <a:ext cx="2299855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570485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779603"/>
            <a:ext cx="1844126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38439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38439"/>
            <a:ext cx="1828800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38439"/>
            <a:ext cx="1813474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429321"/>
            <a:ext cx="1828800" cy="2028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38439"/>
            <a:ext cx="1844126" cy="34306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72533"/>
            <a:ext cx="4296508" cy="953298"/>
          </a:xfrm>
        </p:spPr>
        <p:txBody>
          <a:bodyPr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751" y="1507772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2808" y="2584097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233" y="3660422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63433" y="473674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72757"/>
            <a:ext cx="8421688" cy="1644984"/>
          </a:xfrm>
        </p:spPr>
        <p:txBody>
          <a:bodyPr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883877"/>
            <a:ext cx="3924300" cy="864157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883877"/>
            <a:ext cx="3943627" cy="864157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0" y="522515"/>
            <a:ext cx="9710646" cy="1377306"/>
          </a:xfrm>
        </p:spPr>
        <p:txBody>
          <a:bodyPr>
            <a:no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3023393"/>
            <a:ext cx="2882475" cy="768371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3023393"/>
            <a:ext cx="2896671" cy="768371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3023393"/>
            <a:ext cx="2882475" cy="768371"/>
          </a:xfrm>
        </p:spPr>
        <p:txBody>
          <a:bodyPr anchor="ctr" anchorCtr="0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954593"/>
            <a:ext cx="5111750" cy="1921958"/>
          </a:xfrm>
        </p:spPr>
        <p:txBody>
          <a:bodyPr anchor="b">
            <a:no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9219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351693"/>
            <a:ext cx="4179570" cy="2453652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10762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5" r:id="rId3"/>
    <p:sldLayoutId id="2147483679" r:id="rId4"/>
    <p:sldLayoutId id="2147483680" r:id="rId5"/>
    <p:sldLayoutId id="2147483673" r:id="rId6"/>
    <p:sldLayoutId id="2147483674" r:id="rId7"/>
    <p:sldLayoutId id="2147483677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3429000"/>
            <a:ext cx="4941771" cy="212804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Timers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/>
              <a:t>Shadi Daana </a:t>
            </a:r>
          </a:p>
        </p:txBody>
      </p:sp>
      <p:pic>
        <p:nvPicPr>
          <p:cNvPr id="4" name="Picture 3" descr="ملف:Birzeit University logo.svg - ويكيبيديا">
            <a:extLst>
              <a:ext uri="{FF2B5EF4-FFF2-40B4-BE49-F238E27FC236}">
                <a16:creationId xmlns:a16="http://schemas.microsoft.com/office/drawing/2014/main" id="{18D9C77F-701C-D1CF-0894-42F8BDF6C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642" y="457810"/>
            <a:ext cx="30861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8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STM32F4 timers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2241AF81-2CDC-B891-707E-27D203100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3559" y="1815856"/>
            <a:ext cx="6223884" cy="4939166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FF2F5F-5078-9DD5-52FD-26E791C9B12F}"/>
              </a:ext>
            </a:extLst>
          </p:cNvPr>
          <p:cNvSpPr txBox="1">
            <a:spLocks/>
          </p:cNvSpPr>
          <p:nvPr/>
        </p:nvSpPr>
        <p:spPr>
          <a:xfrm>
            <a:off x="838200" y="1929384"/>
            <a:ext cx="4878754" cy="4251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If you look at the datasheet for your microcontroller, you will often find different sections talking about the various timers available. </a:t>
            </a: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STM32F4 has different timers (sometimes up to 17 </a:t>
            </a:r>
            <a:r>
              <a:rPr lang="en-US" dirty="0">
                <a:ea typeface="+mn-lt"/>
                <a:cs typeface="+mn-lt"/>
              </a:rPr>
              <a:t>timers)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002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STM32F4 Clock Tree </a:t>
            </a:r>
            <a:endParaRPr lang="en-US" sz="4200" dirty="0">
              <a:solidFill>
                <a:srgbClr val="000000"/>
              </a:solidFill>
              <a:latin typeface="Calibri Light"/>
              <a:ea typeface="+mj-lt"/>
              <a:cs typeface="Calibri Ligh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a computer&#10;&#10;Description automatically generated">
            <a:extLst>
              <a:ext uri="{FF2B5EF4-FFF2-40B4-BE49-F238E27FC236}">
                <a16:creationId xmlns:a16="http://schemas.microsoft.com/office/drawing/2014/main" id="{009113FE-D129-CDD6-4649-E66575B34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5219" y="40368"/>
            <a:ext cx="5174047" cy="6789737"/>
          </a:xfr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287210-3C1E-95B6-9ECC-6319EAF5941B}"/>
              </a:ext>
            </a:extLst>
          </p:cNvPr>
          <p:cNvSpPr txBox="1">
            <a:spLocks/>
          </p:cNvSpPr>
          <p:nvPr/>
        </p:nvSpPr>
        <p:spPr>
          <a:xfrm>
            <a:off x="838200" y="1929384"/>
            <a:ext cx="4908062" cy="4251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2400" b="1" dirty="0">
                <a:ea typeface="+mn-lt"/>
                <a:cs typeface="+mn-lt"/>
              </a:rPr>
              <a:t>Some timers are connected to APB1 and some to APB2 </a:t>
            </a:r>
            <a:endParaRPr lang="en-US" sz="22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881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03288" cy="1956841"/>
          </a:xfrm>
        </p:spPr>
        <p:txBody>
          <a:bodyPr anchor="b">
            <a:normAutofit/>
          </a:bodyPr>
          <a:lstStyle/>
          <a:p>
            <a:r>
              <a:rPr lang="en-US" sz="4200" b="1" dirty="0">
                <a:latin typeface="Calibri Light"/>
                <a:ea typeface="+mj-lt"/>
                <a:cs typeface="Calibri Light"/>
              </a:rPr>
              <a:t>STM32F4 general-purpose timers </a:t>
            </a:r>
            <a:endParaRPr lang="en-US" sz="4200" b="1" dirty="0">
              <a:ea typeface="Calibri Light"/>
              <a:cs typeface="Calibri Light"/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iagram of a circuit&#10;&#10;Description automatically generated">
            <a:extLst>
              <a:ext uri="{FF2B5EF4-FFF2-40B4-BE49-F238E27FC236}">
                <a16:creationId xmlns:a16="http://schemas.microsoft.com/office/drawing/2014/main" id="{6756E108-E7CA-5C65-53C8-C3A38DAFC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1" y="366184"/>
            <a:ext cx="6335486" cy="632157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7023AE3-C149-7D5F-D13A-1442CB74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1126"/>
            <a:ext cx="4343400" cy="33702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solidFill>
                  <a:srgbClr val="FF0000"/>
                </a:solidFill>
                <a:ea typeface="+mn-lt"/>
                <a:cs typeface="+mn-lt"/>
              </a:rPr>
              <a:t>Trigger and clock unit </a:t>
            </a:r>
          </a:p>
          <a:p>
            <a:r>
              <a:rPr lang="en-US" sz="2600" dirty="0">
                <a:solidFill>
                  <a:srgbClr val="0511FC"/>
                </a:solidFill>
                <a:cs typeface="Calibri"/>
              </a:rPr>
              <a:t>Time-base unit</a:t>
            </a:r>
            <a:r>
              <a:rPr lang="en-US" sz="2600" dirty="0">
                <a:cs typeface="Calibri"/>
              </a:rPr>
              <a:t> </a:t>
            </a:r>
          </a:p>
          <a:p>
            <a:r>
              <a:rPr lang="en-US" sz="2600" dirty="0">
                <a:solidFill>
                  <a:srgbClr val="7030A0"/>
                </a:solidFill>
                <a:cs typeface="Calibri"/>
              </a:rPr>
              <a:t>Input capture </a:t>
            </a:r>
          </a:p>
          <a:p>
            <a:r>
              <a:rPr lang="en-US" sz="2600" dirty="0">
                <a:solidFill>
                  <a:srgbClr val="37AB1D"/>
                </a:solidFill>
                <a:cs typeface="Calibri"/>
              </a:rPr>
              <a:t>Output compare </a:t>
            </a:r>
          </a:p>
          <a:p>
            <a:endParaRPr lang="en-US" sz="26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600" dirty="0">
              <a:ea typeface="Calibri" panose="020F0502020204030204"/>
              <a:cs typeface="Calibri" panose="020F0502020204030204"/>
            </a:endParaRPr>
          </a:p>
          <a:p>
            <a:endParaRPr lang="en-US" sz="26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1"/>
            <a:endParaRPr lang="en-US" sz="22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1">
              <a:buNone/>
            </a:pPr>
            <a:endParaRPr lang="en-US" sz="2600" i="1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6982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Trigger and Clock Controller Block</a:t>
            </a:r>
            <a:r>
              <a:rPr lang="en-US" sz="4200" dirty="0">
                <a:solidFill>
                  <a:srgbClr val="000000"/>
                </a:solidFill>
                <a:ea typeface="+mj-lt"/>
                <a:cs typeface="+mj-lt"/>
              </a:rPr>
              <a:t> </a:t>
            </a:r>
            <a:endParaRPr lang="en-US" sz="4200">
              <a:ea typeface="+mj-lt"/>
              <a:cs typeface="+mj-l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iagram of a software system&#10;&#10;Description automatically generated">
            <a:extLst>
              <a:ext uri="{FF2B5EF4-FFF2-40B4-BE49-F238E27FC236}">
                <a16:creationId xmlns:a16="http://schemas.microsoft.com/office/drawing/2014/main" id="{0DADFBD6-890B-1BE8-BD56-2C8D3E0FD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829" y="2172314"/>
            <a:ext cx="6529009" cy="34447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5047343" cy="425196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 dirty="0">
                <a:ea typeface="+mn-lt"/>
                <a:cs typeface="+mn-lt"/>
              </a:rPr>
              <a:t>The trigger and clock controller block in the base timer is used to start/stop, reset, or update the timer counter using one of the trigger inputs.</a:t>
            </a:r>
          </a:p>
          <a:p>
            <a:r>
              <a:rPr lang="en-US" sz="2400" dirty="0">
                <a:ea typeface="+mn-lt"/>
                <a:cs typeface="+mn-lt"/>
              </a:rPr>
              <a:t>The trigger source can be the internal clock signal CK_INT, external clock signal ETR, timer signals TI1FP1 or TI2FP2, or internal trigger signals ITR0-3. </a:t>
            </a:r>
          </a:p>
          <a:p>
            <a:r>
              <a:rPr lang="en-US" sz="2400" dirty="0">
                <a:ea typeface="+mn-lt"/>
                <a:cs typeface="+mn-lt"/>
              </a:rPr>
              <a:t>The internal clock, CK_INT, is actually the </a:t>
            </a:r>
            <a:r>
              <a:rPr lang="en-US" sz="2400" dirty="0" err="1">
                <a:ea typeface="+mn-lt"/>
                <a:cs typeface="+mn-lt"/>
              </a:rPr>
              <a:t>PCLKx</a:t>
            </a:r>
            <a:r>
              <a:rPr lang="en-US" sz="2400" dirty="0">
                <a:ea typeface="+mn-lt"/>
                <a:cs typeface="+mn-lt"/>
              </a:rPr>
              <a:t> signal obtained from the STM32F4 microcontroller clock tree (APB1 or APB2 clock). </a:t>
            </a:r>
          </a:p>
          <a:p>
            <a:r>
              <a:rPr lang="en-US" sz="2400" dirty="0">
                <a:ea typeface="+mn-lt"/>
                <a:cs typeface="+mn-lt"/>
              </a:rPr>
              <a:t>The external clock, ETR, is the signal obtained from the pin </a:t>
            </a:r>
            <a:r>
              <a:rPr lang="en-US" sz="2400" dirty="0" err="1">
                <a:ea typeface="+mn-lt"/>
                <a:cs typeface="+mn-lt"/>
              </a:rPr>
              <a:t>TIMx_ETR</a:t>
            </a:r>
            <a:r>
              <a:rPr lang="en-US" sz="2400" dirty="0">
                <a:ea typeface="+mn-lt"/>
                <a:cs typeface="+mn-lt"/>
              </a:rPr>
              <a:t> </a:t>
            </a:r>
            <a:br>
              <a:rPr lang="en-US" sz="2400" dirty="0">
                <a:ea typeface="+mn-lt"/>
                <a:cs typeface="+mn-lt"/>
              </a:rPr>
            </a:br>
            <a:endParaRPr lang="en-US" sz="2400" dirty="0">
              <a:ea typeface="+mn-lt"/>
              <a:cs typeface="+mn-lt"/>
            </a:endParaRPr>
          </a:p>
          <a:p>
            <a:endParaRPr lang="en-US" sz="26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endParaRPr lang="en-US" sz="26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endParaRPr lang="en-US" sz="26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1"/>
            <a:endParaRPr lang="en-US" sz="22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1">
              <a:buNone/>
            </a:pPr>
            <a:endParaRPr lang="en-US" sz="2600" i="1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7634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ea typeface="+mj-lt"/>
                <a:cs typeface="+mj-lt"/>
              </a:rPr>
              <a:t>Time Base Unit</a:t>
            </a:r>
            <a:endParaRPr lang="en-US" b="1" dirty="0">
              <a:ea typeface="Calibri Light"/>
              <a:cs typeface="Calibri Ligh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952843" cy="26463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ea typeface="+mn-lt"/>
                <a:cs typeface="+mn-lt"/>
              </a:rPr>
              <a:t>The time-base unit contains:  </a:t>
            </a:r>
            <a:endParaRPr lang="en-US" sz="3200">
              <a:latin typeface="Calibri"/>
              <a:ea typeface="+mn-lt"/>
              <a:cs typeface="+mn-lt"/>
            </a:endParaRPr>
          </a:p>
          <a:p>
            <a:pPr lvl="1"/>
            <a:r>
              <a:rPr lang="en-US" sz="2800" dirty="0">
                <a:ea typeface="+mn-lt"/>
                <a:cs typeface="+mn-lt"/>
              </a:rPr>
              <a:t>the </a:t>
            </a:r>
            <a:r>
              <a:rPr lang="en-US" sz="2800" b="1" dirty="0">
                <a:ea typeface="+mn-lt"/>
                <a:cs typeface="+mn-lt"/>
              </a:rPr>
              <a:t>counting engine</a:t>
            </a:r>
            <a:r>
              <a:rPr lang="en-US" sz="2800" dirty="0">
                <a:ea typeface="+mn-lt"/>
                <a:cs typeface="+mn-lt"/>
              </a:rPr>
              <a:t>, which manages the incrementing or decrementing of the counter. </a:t>
            </a:r>
            <a:endParaRPr lang="en-US" sz="2800">
              <a:ea typeface="Calibri"/>
              <a:cs typeface="Calibri"/>
            </a:endParaRPr>
          </a:p>
          <a:p>
            <a:pPr lvl="1"/>
            <a:r>
              <a:rPr lang="en-US" sz="2800" dirty="0">
                <a:ea typeface="+mn-lt"/>
                <a:cs typeface="+mn-lt"/>
              </a:rPr>
              <a:t>the </a:t>
            </a:r>
            <a:r>
              <a:rPr lang="en-US" sz="2800" b="1" dirty="0">
                <a:ea typeface="+mn-lt"/>
                <a:cs typeface="+mn-lt"/>
              </a:rPr>
              <a:t>auto-reload register</a:t>
            </a:r>
            <a:r>
              <a:rPr lang="en-US" sz="2800" dirty="0">
                <a:ea typeface="+mn-lt"/>
                <a:cs typeface="+mn-lt"/>
              </a:rPr>
              <a:t> (ARR); which defines the maximum count value. </a:t>
            </a:r>
          </a:p>
          <a:p>
            <a:pPr lvl="1"/>
            <a:r>
              <a:rPr lang="en-US" sz="2800" dirty="0">
                <a:ea typeface="+mn-lt"/>
                <a:cs typeface="+mn-lt"/>
              </a:rPr>
              <a:t>The </a:t>
            </a:r>
            <a:r>
              <a:rPr lang="en-US" sz="2800" b="1" err="1">
                <a:ea typeface="+mn-lt"/>
                <a:cs typeface="+mn-lt"/>
              </a:rPr>
              <a:t>prescaler</a:t>
            </a:r>
            <a:r>
              <a:rPr lang="en-US" sz="2800" b="1" dirty="0">
                <a:ea typeface="+mn-lt"/>
                <a:cs typeface="+mn-lt"/>
              </a:rPr>
              <a:t> (PSC)</a:t>
            </a:r>
            <a:r>
              <a:rPr lang="en-US" sz="2800" dirty="0">
                <a:ea typeface="+mn-lt"/>
                <a:cs typeface="+mn-lt"/>
              </a:rPr>
              <a:t>, which divides the input clock frequency to adjust the speed of the counter. </a:t>
            </a:r>
            <a:endParaRPr lang="en-US" sz="2800">
              <a:ea typeface="Calibri"/>
              <a:cs typeface="Calibri"/>
            </a:endParaRPr>
          </a:p>
        </p:txBody>
      </p:sp>
      <p:pic>
        <p:nvPicPr>
          <p:cNvPr id="4" name="Picture 3" descr="A diagram of a circuit&#10;&#10;Description automatically generated">
            <a:extLst>
              <a:ext uri="{FF2B5EF4-FFF2-40B4-BE49-F238E27FC236}">
                <a16:creationId xmlns:a16="http://schemas.microsoft.com/office/drawing/2014/main" id="{42A4DB80-934A-5220-7BDC-687DDA97A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234" y="4999795"/>
            <a:ext cx="6720568" cy="171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1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STM32F4 Basic Timer Mode </a:t>
            </a:r>
            <a:endParaRPr lang="en-US" sz="4200" dirty="0">
              <a:solidFill>
                <a:srgbClr val="000000"/>
              </a:solidFill>
              <a:ea typeface="+mj-lt"/>
              <a:cs typeface="+mj-l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5047343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The basic timer consists of </a:t>
            </a:r>
            <a:r>
              <a:rPr lang="en-US" b="1" dirty="0">
                <a:ea typeface="+mn-lt"/>
                <a:cs typeface="+mn-lt"/>
              </a:rPr>
              <a:t>trigger and control clock unit</a:t>
            </a:r>
            <a:r>
              <a:rPr lang="en-US" dirty="0">
                <a:ea typeface="+mn-lt"/>
                <a:cs typeface="+mn-lt"/>
              </a:rPr>
              <a:t> besides </a:t>
            </a:r>
            <a:r>
              <a:rPr lang="en-US" b="1" dirty="0">
                <a:ea typeface="+mn-lt"/>
                <a:cs typeface="+mn-lt"/>
              </a:rPr>
              <a:t>timer-base unit </a:t>
            </a:r>
          </a:p>
          <a:p>
            <a:r>
              <a:rPr lang="en-US" dirty="0">
                <a:ea typeface="Calibri"/>
                <a:cs typeface="Calibri"/>
              </a:rPr>
              <a:t>In this mode, </a:t>
            </a:r>
            <a:r>
              <a:rPr lang="en-US" dirty="0">
                <a:ea typeface="+mn-lt"/>
                <a:cs typeface="+mn-lt"/>
              </a:rPr>
              <a:t>it generates  </a:t>
            </a:r>
            <a:r>
              <a:rPr lang="en-US" b="1" dirty="0">
                <a:ea typeface="+mn-lt"/>
                <a:cs typeface="+mn-lt"/>
              </a:rPr>
              <a:t>Interrupt </a:t>
            </a:r>
            <a:r>
              <a:rPr lang="en-US" dirty="0">
                <a:ea typeface="+mn-lt"/>
                <a:cs typeface="+mn-lt"/>
              </a:rPr>
              <a:t>whenever an </a:t>
            </a:r>
            <a:r>
              <a:rPr lang="en-US" b="1" dirty="0">
                <a:ea typeface="+mn-lt"/>
                <a:cs typeface="+mn-lt"/>
              </a:rPr>
              <a:t>overflow </a:t>
            </a:r>
            <a:r>
              <a:rPr lang="en-US" dirty="0">
                <a:ea typeface="+mn-lt"/>
                <a:cs typeface="+mn-lt"/>
              </a:rPr>
              <a:t>occurs </a:t>
            </a:r>
          </a:p>
        </p:txBody>
      </p:sp>
      <p:pic>
        <p:nvPicPr>
          <p:cNvPr id="4" name="Picture 3" descr="A diagram of a program&#10;&#10;Description automatically generated">
            <a:extLst>
              <a:ext uri="{FF2B5EF4-FFF2-40B4-BE49-F238E27FC236}">
                <a16:creationId xmlns:a16="http://schemas.microsoft.com/office/drawing/2014/main" id="{55533917-5FC5-ED28-45FF-AEEEC018F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621" y="2160058"/>
            <a:ext cx="5368925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19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Example: Toggle an LED Using Basic Timer Every 50 </a:t>
            </a:r>
            <a:r>
              <a:rPr lang="en-US" sz="3400" b="1" dirty="0" err="1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ms</a:t>
            </a:r>
            <a:r>
              <a:rPr lang="en-US" sz="34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 Using TIM2 </a:t>
            </a:r>
            <a:endParaRPr lang="en-US" sz="3400" dirty="0">
              <a:solidFill>
                <a:srgbClr val="000000"/>
              </a:solidFill>
              <a:latin typeface="Calibri Light"/>
              <a:ea typeface="+mj-lt"/>
              <a:cs typeface="Calibri Ligh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14970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ea typeface="+mn-lt"/>
                <a:cs typeface="+mn-lt"/>
              </a:rPr>
              <a:t>Open STM32CubeIDE and create a new STM32 project for your STM32F4 microcontroller. </a:t>
            </a:r>
            <a:endParaRPr lang="en-US" sz="2400">
              <a:latin typeface="Consolas"/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From datasheet, TIM2 is connected to APB1 bus </a:t>
            </a:r>
            <a:br>
              <a:rPr lang="en-US" sz="2400" dirty="0">
                <a:latin typeface="Consolas"/>
                <a:ea typeface="+mn-lt"/>
                <a:cs typeface="+mn-lt"/>
              </a:rPr>
            </a:br>
            <a:endParaRPr lang="en-US" sz="2400">
              <a:latin typeface="Consolas"/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5" name="Picture 4" descr="A diagram of a computer&#10;&#10;Description automatically generated">
            <a:extLst>
              <a:ext uri="{FF2B5EF4-FFF2-40B4-BE49-F238E27FC236}">
                <a16:creationId xmlns:a16="http://schemas.microsoft.com/office/drawing/2014/main" id="{916E2D2D-FB5E-1D5F-7D41-64F0EAA3F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614" y="3171884"/>
            <a:ext cx="7248771" cy="354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8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Example: Toggle an LED Using Basic Timer Every 50 </a:t>
            </a:r>
            <a:r>
              <a:rPr lang="en-US" sz="3400" b="1" dirty="0" err="1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ms</a:t>
            </a:r>
            <a:r>
              <a:rPr lang="en-US" sz="34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 Using TIM2 </a:t>
            </a:r>
            <a:endParaRPr lang="en-US" sz="3400" dirty="0">
              <a:ea typeface="Calibri Light"/>
              <a:cs typeface="Calibri Ligh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92065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>
                <a:ea typeface="+mn-lt"/>
                <a:cs typeface="+mn-lt"/>
              </a:rPr>
              <a:t>Set frequencies for the system clock (SYSCLK), (APB) clocks, and AHB bus (for example: Select HSI as a clock source to PLL, and set APB2  clock to 84 MHz)</a:t>
            </a:r>
            <a:br>
              <a:rPr lang="en-US" sz="2400" dirty="0">
                <a:latin typeface="Consolas"/>
                <a:ea typeface="+mn-lt"/>
                <a:cs typeface="+mn-lt"/>
              </a:rPr>
            </a:br>
            <a:endParaRPr lang="en-US" sz="2400">
              <a:latin typeface="Consolas"/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8EB2F25-8EB7-ACD2-9A7A-16488C36F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157" y="2861163"/>
            <a:ext cx="7124456" cy="351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93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 b="1" dirty="0">
                <a:latin typeface="Calibri Light"/>
                <a:ea typeface="+mj-lt"/>
                <a:cs typeface="Calibri Light"/>
              </a:rPr>
              <a:t>Example: Toggle an LED Using Basic Timer Every 50 </a:t>
            </a:r>
            <a:r>
              <a:rPr lang="en-US" sz="3400" b="1" dirty="0" err="1">
                <a:latin typeface="Calibri Light"/>
                <a:ea typeface="+mj-lt"/>
                <a:cs typeface="Calibri Light"/>
              </a:rPr>
              <a:t>ms</a:t>
            </a:r>
            <a:r>
              <a:rPr lang="en-US" sz="3400" b="1" dirty="0">
                <a:latin typeface="Calibri Light"/>
                <a:ea typeface="+mj-lt"/>
                <a:cs typeface="Calibri Light"/>
              </a:rPr>
              <a:t> Using TIM2 </a:t>
            </a:r>
            <a:endParaRPr lang="en-US" sz="34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Configure the TIM2 timer to use the internal clock source and set the appropriate </a:t>
            </a:r>
            <a:r>
              <a:rPr lang="en-US" sz="2200" err="1">
                <a:ea typeface="+mn-lt"/>
                <a:cs typeface="+mn-lt"/>
              </a:rPr>
              <a:t>prescaler</a:t>
            </a:r>
            <a:r>
              <a:rPr lang="en-US" sz="2200" dirty="0">
                <a:ea typeface="+mn-lt"/>
                <a:cs typeface="+mn-lt"/>
              </a:rPr>
              <a:t> (</a:t>
            </a:r>
            <a:r>
              <a:rPr lang="en-US" sz="2200" b="1" dirty="0">
                <a:ea typeface="+mn-lt"/>
                <a:cs typeface="+mn-lt"/>
              </a:rPr>
              <a:t>PSC</a:t>
            </a:r>
            <a:r>
              <a:rPr lang="en-US" sz="2200" dirty="0">
                <a:ea typeface="+mn-lt"/>
                <a:cs typeface="+mn-lt"/>
              </a:rPr>
              <a:t>) and </a:t>
            </a:r>
            <a:r>
              <a:rPr lang="en-US" sz="2200" b="1" dirty="0">
                <a:ea typeface="+mn-lt"/>
                <a:cs typeface="+mn-lt"/>
              </a:rPr>
              <a:t>ARR </a:t>
            </a:r>
            <a:r>
              <a:rPr lang="en-US" sz="2200" dirty="0">
                <a:ea typeface="+mn-lt"/>
                <a:cs typeface="+mn-lt"/>
              </a:rPr>
              <a:t>values </a:t>
            </a:r>
          </a:p>
          <a:p>
            <a:r>
              <a:rPr lang="en-US" sz="2200" dirty="0">
                <a:latin typeface="Calibri"/>
                <a:ea typeface="+mn-lt"/>
                <a:cs typeface="+mn-lt"/>
              </a:rPr>
              <a:t>Select counting direction </a:t>
            </a:r>
          </a:p>
          <a:p>
            <a:endParaRPr lang="en-US" sz="2200" dirty="0">
              <a:latin typeface="Calibri"/>
              <a:ea typeface="+mn-lt"/>
              <a:cs typeface="+mn-lt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D90905B-8A0E-586A-9913-D190FFC34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23" y="152400"/>
            <a:ext cx="5258435" cy="62687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7CBDF7-933F-CC06-4432-9D9AE27AEA2C}"/>
              </a:ext>
            </a:extLst>
          </p:cNvPr>
          <p:cNvSpPr/>
          <p:nvPr/>
        </p:nvSpPr>
        <p:spPr>
          <a:xfrm>
            <a:off x="8859520" y="1584960"/>
            <a:ext cx="2692400" cy="2336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FC28DD-AAB2-140B-5229-56B2250081C1}"/>
              </a:ext>
            </a:extLst>
          </p:cNvPr>
          <p:cNvSpPr/>
          <p:nvPr/>
        </p:nvSpPr>
        <p:spPr>
          <a:xfrm>
            <a:off x="8950960" y="4836159"/>
            <a:ext cx="2367280" cy="162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EDBD5E-4762-AA48-71CD-0BB35250ECAA}"/>
              </a:ext>
            </a:extLst>
          </p:cNvPr>
          <p:cNvSpPr/>
          <p:nvPr/>
        </p:nvSpPr>
        <p:spPr>
          <a:xfrm>
            <a:off x="8950960" y="4673598"/>
            <a:ext cx="2367280" cy="162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18BFB6-2E70-3E3E-4239-E69340284AC2}"/>
              </a:ext>
            </a:extLst>
          </p:cNvPr>
          <p:cNvSpPr/>
          <p:nvPr/>
        </p:nvSpPr>
        <p:spPr>
          <a:xfrm>
            <a:off x="8950960" y="4998718"/>
            <a:ext cx="2367280" cy="162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C1E471-58CA-2F16-C609-D997455EE3DA}"/>
              </a:ext>
            </a:extLst>
          </p:cNvPr>
          <p:cNvSpPr/>
          <p:nvPr/>
        </p:nvSpPr>
        <p:spPr>
          <a:xfrm>
            <a:off x="6705600" y="2580640"/>
            <a:ext cx="1828800" cy="132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6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Example: Toggle an LED Using Basic Timer Every 50 </a:t>
            </a:r>
            <a:r>
              <a:rPr lang="en-US" sz="3400" b="1" dirty="0" err="1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ms</a:t>
            </a:r>
            <a:r>
              <a:rPr lang="en-US" sz="34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 Using TIM2 </a:t>
            </a:r>
            <a:endParaRPr lang="en-US" sz="3400" dirty="0">
              <a:solidFill>
                <a:srgbClr val="000000"/>
              </a:solidFill>
              <a:latin typeface="Calibri Light"/>
              <a:ea typeface="+mj-lt"/>
              <a:cs typeface="Calibri Ligh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9206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ea typeface="+mn-lt"/>
                <a:cs typeface="+mn-lt"/>
              </a:rPr>
              <a:t> </a:t>
            </a:r>
            <a:r>
              <a:rPr lang="en-US" sz="2600" b="1" dirty="0">
                <a:ea typeface="+mn-lt"/>
                <a:cs typeface="+mn-lt"/>
              </a:rPr>
              <a:t>PSC </a:t>
            </a:r>
            <a:r>
              <a:rPr lang="en-US" sz="2600" dirty="0">
                <a:ea typeface="+mn-lt"/>
                <a:cs typeface="+mn-lt"/>
              </a:rPr>
              <a:t>and </a:t>
            </a:r>
            <a:r>
              <a:rPr lang="en-US" sz="2600" b="1" dirty="0">
                <a:ea typeface="+mn-lt"/>
                <a:cs typeface="+mn-lt"/>
              </a:rPr>
              <a:t>ARR </a:t>
            </a:r>
            <a:r>
              <a:rPr lang="en-US" sz="2600" dirty="0">
                <a:ea typeface="+mn-lt"/>
                <a:cs typeface="+mn-lt"/>
              </a:rPr>
              <a:t>values can be found based on the following formula </a:t>
            </a:r>
            <a:br>
              <a:rPr lang="en-US" sz="2400" dirty="0">
                <a:latin typeface="Consolas"/>
                <a:ea typeface="+mn-lt"/>
                <a:cs typeface="+mn-lt"/>
              </a:rPr>
            </a:br>
            <a:endParaRPr lang="en-US" sz="2400">
              <a:latin typeface="Calibri"/>
              <a:ea typeface="+mn-lt"/>
              <a:cs typeface="+mn-lt"/>
            </a:endParaRPr>
          </a:p>
          <a:p>
            <a:endParaRPr lang="en-US" sz="2400" dirty="0">
              <a:latin typeface="Consolas"/>
              <a:ea typeface="+mn-lt"/>
              <a:cs typeface="+mn-lt"/>
            </a:endParaRPr>
          </a:p>
          <a:p>
            <a:endParaRPr lang="en-US" sz="2400" dirty="0">
              <a:latin typeface="Consolas"/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6" name="Picture 5" descr="A black text with black text&#10;&#10;Description automatically generated">
            <a:extLst>
              <a:ext uri="{FF2B5EF4-FFF2-40B4-BE49-F238E27FC236}">
                <a16:creationId xmlns:a16="http://schemas.microsoft.com/office/drawing/2014/main" id="{C9D9FF5E-ADF2-8E72-DF24-FAAD563CB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389" y="2572849"/>
            <a:ext cx="5384068" cy="118476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B3A80E-8117-77E5-EAEE-7B11650CA67B}"/>
              </a:ext>
            </a:extLst>
          </p:cNvPr>
          <p:cNvSpPr txBox="1">
            <a:spLocks/>
          </p:cNvSpPr>
          <p:nvPr/>
        </p:nvSpPr>
        <p:spPr>
          <a:xfrm>
            <a:off x="1010138" y="3898861"/>
            <a:ext cx="10515600" cy="26009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+mn-lt"/>
                <a:cs typeface="+mn-lt"/>
              </a:rPr>
              <a:t>The timer period = 50 </a:t>
            </a:r>
            <a:r>
              <a:rPr lang="en-US" sz="2400" dirty="0" err="1">
                <a:ea typeface="+mn-lt"/>
                <a:cs typeface="+mn-lt"/>
              </a:rPr>
              <a:t>ms</a:t>
            </a:r>
            <a:r>
              <a:rPr lang="en-US" sz="2400" dirty="0">
                <a:ea typeface="+mn-lt"/>
                <a:cs typeface="+mn-lt"/>
              </a:rPr>
              <a:t>  </a:t>
            </a:r>
            <a:endParaRPr lang="en-US" sz="2400" dirty="0">
              <a:latin typeface="Calibri"/>
              <a:ea typeface="+mn-lt"/>
              <a:cs typeface="+mn-lt"/>
            </a:endParaRPr>
          </a:p>
          <a:p>
            <a:r>
              <a:rPr lang="en-US" sz="2400" dirty="0">
                <a:latin typeface="Calibri"/>
                <a:ea typeface="+mn-lt"/>
                <a:cs typeface="+mn-lt"/>
              </a:rPr>
              <a:t>Counter clock = 84 MHz </a:t>
            </a:r>
          </a:p>
          <a:p>
            <a:r>
              <a:rPr lang="en-US" sz="2400" dirty="0">
                <a:latin typeface="Calibri"/>
                <a:ea typeface="+mn-lt"/>
                <a:cs typeface="+mn-lt"/>
              </a:rPr>
              <a:t>Assume PSC +1 = 84 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Then, ARR = 50,000 –1 </a:t>
            </a:r>
          </a:p>
          <a:p>
            <a:endParaRPr lang="en-US" sz="2000" dirty="0">
              <a:solidFill>
                <a:srgbClr val="000000"/>
              </a:solidFill>
              <a:latin typeface="Consolas"/>
              <a:ea typeface="+mn-lt"/>
              <a:cs typeface="+mn-lt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endParaRPr lang="en-US" sz="2400" dirty="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914293-574C-9C68-3DF8-F802AF9A2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2" y="3895115"/>
            <a:ext cx="3794614" cy="108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96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Counter in Digital Logic 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595337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A Counter is a device that records the number of times a particular event or process has occurred, often in relationship to a clock signal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The counters can be designed using flip flops </a:t>
            </a:r>
          </a:p>
          <a:p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>
              <a:buNone/>
            </a:pPr>
            <a:endParaRPr lang="en-US" sz="2600" i="1">
              <a:solidFill>
                <a:srgbClr val="FF0000"/>
              </a:solidFill>
              <a:ea typeface="Calibri"/>
              <a:cs typeface="Calibri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Lightbox">
            <a:extLst>
              <a:ext uri="{FF2B5EF4-FFF2-40B4-BE49-F238E27FC236}">
                <a16:creationId xmlns:a16="http://schemas.microsoft.com/office/drawing/2014/main" id="{51C6FEBF-F4C5-3E44-5DFB-0348EB983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477" y="1713000"/>
            <a:ext cx="4618891" cy="492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64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 b="1" dirty="0">
                <a:latin typeface="Calibri Light"/>
                <a:ea typeface="+mj-lt"/>
                <a:cs typeface="Calibri Light"/>
              </a:rPr>
              <a:t>Example: Toggle an LED Using Basic Timer Every 50 </a:t>
            </a:r>
            <a:r>
              <a:rPr lang="en-US" sz="3400" b="1" dirty="0" err="1">
                <a:latin typeface="Calibri Light"/>
                <a:ea typeface="+mj-lt"/>
                <a:cs typeface="Calibri Light"/>
              </a:rPr>
              <a:t>ms</a:t>
            </a:r>
            <a:r>
              <a:rPr lang="en-US" sz="3400" b="1" dirty="0">
                <a:latin typeface="Calibri Light"/>
                <a:ea typeface="+mj-lt"/>
                <a:cs typeface="Calibri Light"/>
              </a:rPr>
              <a:t> Using TIM2 </a:t>
            </a:r>
            <a:endParaRPr lang="en-US" sz="3400" dirty="0">
              <a:latin typeface="Calibri Light"/>
              <a:ea typeface="+mj-lt"/>
              <a:cs typeface="Calibri Light"/>
            </a:endParaRP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Enable TIM2 interrupt signal from NVIC setting tab</a:t>
            </a:r>
            <a:endParaRPr lang="en-US" dirty="0"/>
          </a:p>
          <a:p>
            <a:r>
              <a:rPr lang="en-US" sz="2200" dirty="0">
                <a:latin typeface="Calibri"/>
                <a:ea typeface="+mn-lt"/>
                <a:cs typeface="+mn-lt"/>
              </a:rPr>
              <a:t>Configure PD12 as digital output pin as in GPIO lecture </a:t>
            </a:r>
          </a:p>
          <a:p>
            <a:r>
              <a:rPr lang="en-US" sz="2200" dirty="0">
                <a:latin typeface="Calibri"/>
                <a:ea typeface="+mn-lt"/>
                <a:cs typeface="+mn-lt"/>
              </a:rPr>
              <a:t>Generate the code </a:t>
            </a:r>
          </a:p>
          <a:p>
            <a:endParaRPr lang="en-US" sz="2200" dirty="0">
              <a:latin typeface="Calibri"/>
              <a:ea typeface="+mn-lt"/>
              <a:cs typeface="+mn-lt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D87B4CA-17E6-490C-BBB4-3BC0869DC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650" y="420077"/>
            <a:ext cx="6470089" cy="45426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CE9B3D2-C76E-4938-B6E8-14F558184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5915" y="4379913"/>
            <a:ext cx="2917093" cy="23966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545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 b="1" dirty="0">
                <a:latin typeface="Calibri Light"/>
                <a:ea typeface="+mj-lt"/>
                <a:cs typeface="Calibri Light"/>
              </a:rPr>
              <a:t>Example: Toggle an LED Using Basic Timer Every 50 </a:t>
            </a:r>
            <a:r>
              <a:rPr lang="en-US" sz="3400" b="1" dirty="0" err="1">
                <a:latin typeface="Calibri Light"/>
                <a:ea typeface="+mj-lt"/>
                <a:cs typeface="Calibri Light"/>
              </a:rPr>
              <a:t>ms</a:t>
            </a:r>
            <a:r>
              <a:rPr lang="en-US" sz="3400" b="1" dirty="0">
                <a:latin typeface="Calibri Light"/>
                <a:ea typeface="+mj-lt"/>
                <a:cs typeface="Calibri Light"/>
              </a:rPr>
              <a:t> Using TIM2 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778172" cy="33206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dirty="0">
                <a:ea typeface="+mn-lt"/>
                <a:cs typeface="+mn-lt"/>
              </a:rPr>
              <a:t>Override </a:t>
            </a:r>
            <a:r>
              <a:rPr lang="en-US" sz="2000" b="1" dirty="0" err="1">
                <a:latin typeface="Courier New"/>
                <a:ea typeface="+mn-lt"/>
                <a:cs typeface="Courier New"/>
              </a:rPr>
              <a:t>HAL_TIM_PeriodElapsedCallback</a:t>
            </a:r>
            <a:r>
              <a:rPr lang="en-US" sz="1200" b="1" dirty="0">
                <a:latin typeface="Courier New"/>
                <a:ea typeface="+mn-lt"/>
                <a:cs typeface="Courier New"/>
              </a:rPr>
              <a:t> </a:t>
            </a:r>
            <a:r>
              <a:rPr lang="en-US" sz="2200" dirty="0">
                <a:ea typeface="+mn-lt"/>
                <a:cs typeface="+mn-lt"/>
              </a:rPr>
              <a:t>function. </a:t>
            </a:r>
          </a:p>
          <a:p>
            <a:r>
              <a:rPr lang="en-US" sz="2200" dirty="0">
                <a:latin typeface="Calibri" panose="020F0502020204030204"/>
                <a:ea typeface="+mn-lt"/>
                <a:cs typeface="Calibri" panose="020F0502020204030204"/>
              </a:rPr>
              <a:t>This function will be called automatically whenever the counter overflow occurs (when the counter reaches 5000 counts)</a:t>
            </a:r>
          </a:p>
          <a:p>
            <a:r>
              <a:rPr lang="en-US" sz="2200" dirty="0">
                <a:latin typeface="Calibri" panose="020F0502020204030204"/>
                <a:ea typeface="+mn-lt"/>
                <a:cs typeface="Calibri" panose="020F0502020204030204"/>
              </a:rPr>
              <a:t>This function will toggle the LED every 50 </a:t>
            </a:r>
            <a:r>
              <a:rPr lang="en-US" sz="2200" dirty="0" err="1">
                <a:latin typeface="Calibri" panose="020F0502020204030204"/>
                <a:ea typeface="+mn-lt"/>
                <a:cs typeface="Calibri" panose="020F0502020204030204"/>
              </a:rPr>
              <a:t>ms.</a:t>
            </a:r>
            <a:r>
              <a:rPr lang="en-US" sz="2200" dirty="0">
                <a:latin typeface="Calibri" panose="020F0502020204030204"/>
                <a:ea typeface="+mn-lt"/>
                <a:cs typeface="Calibri" panose="020F0502020204030204"/>
              </a:rPr>
              <a:t> </a:t>
            </a:r>
          </a:p>
          <a:p>
            <a:r>
              <a:rPr lang="en-US" sz="2200" dirty="0">
                <a:latin typeface="Calibri" panose="020F0502020204030204"/>
                <a:ea typeface="+mn-lt"/>
                <a:cs typeface="Calibri" panose="020F0502020204030204"/>
              </a:rPr>
              <a:t>You need to start the timer in the main function using the following HAL API: </a:t>
            </a:r>
          </a:p>
          <a:p>
            <a:r>
              <a:rPr lang="en-US" sz="2000" b="1" dirty="0" err="1">
                <a:latin typeface="Courier New"/>
                <a:ea typeface="+mn-lt"/>
                <a:cs typeface="Courier New"/>
              </a:rPr>
              <a:t>HAL_TIM_Base_Start_IT</a:t>
            </a:r>
            <a:r>
              <a:rPr lang="en-US" sz="2000" b="1" dirty="0">
                <a:latin typeface="Courier New"/>
                <a:ea typeface="+mn-lt"/>
                <a:cs typeface="Courier New"/>
              </a:rPr>
              <a:t>(&amp;htim2);</a:t>
            </a:r>
          </a:p>
          <a:p>
            <a:endParaRPr lang="en-US" sz="2200" dirty="0">
              <a:latin typeface="Calibri" panose="020F0502020204030204"/>
              <a:ea typeface="+mn-lt"/>
              <a:cs typeface="Calibri" panose="020F0502020204030204"/>
            </a:endParaRPr>
          </a:p>
          <a:p>
            <a:endParaRPr lang="en-US" sz="2200" dirty="0">
              <a:latin typeface="Calibri" panose="020F0502020204030204"/>
              <a:ea typeface="+mn-lt"/>
              <a:cs typeface="Calibri" panose="020F0502020204030204"/>
            </a:endParaRPr>
          </a:p>
          <a:p>
            <a:endParaRPr lang="en-US" sz="1200" b="1" dirty="0">
              <a:latin typeface="Courier New"/>
              <a:ea typeface="+mn-lt"/>
              <a:cs typeface="Courier New"/>
            </a:endParaRPr>
          </a:p>
          <a:p>
            <a:endParaRPr lang="en-US" sz="2200" dirty="0"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1734AE-9BD8-21BE-C644-0F2B7C28FB6D}"/>
              </a:ext>
            </a:extLst>
          </p:cNvPr>
          <p:cNvSpPr>
            <a:spLocks noGrp="1"/>
          </p:cNvSpPr>
          <p:nvPr/>
        </p:nvSpPr>
        <p:spPr>
          <a:xfrm>
            <a:off x="5749459" y="1432759"/>
            <a:ext cx="6232012" cy="16747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urier New"/>
                <a:ea typeface="Calibri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 </a:t>
            </a:r>
            <a:r>
              <a:rPr lang="en-US" sz="1400" b="1" err="1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HAL_TIM_PeriodElapsedCallback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(</a:t>
            </a:r>
            <a:r>
              <a:rPr lang="en-US" sz="1400" err="1">
                <a:solidFill>
                  <a:srgbClr val="005032"/>
                </a:solidFill>
                <a:latin typeface="Courier New"/>
                <a:ea typeface="Calibri"/>
                <a:cs typeface="Courier New"/>
              </a:rPr>
              <a:t>TIM_HandleTypeDef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 *</a:t>
            </a:r>
            <a:r>
              <a:rPr lang="en-US" sz="1400" err="1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htim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){</a:t>
            </a:r>
            <a:endParaRPr lang="en-US" sz="1400">
              <a:ea typeface="Calibri"/>
              <a:cs typeface="Calibri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urier New"/>
                <a:ea typeface="Calibri"/>
                <a:cs typeface="Courier New"/>
              </a:rPr>
              <a:t> if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 (</a:t>
            </a:r>
            <a:r>
              <a:rPr lang="en-US" sz="1400" err="1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htim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-&gt;</a:t>
            </a:r>
            <a:r>
              <a:rPr lang="en-US" sz="1400" dirty="0">
                <a:solidFill>
                  <a:srgbClr val="0000C0"/>
                </a:solidFill>
                <a:latin typeface="Courier New"/>
                <a:ea typeface="Calibri"/>
                <a:cs typeface="Courier New"/>
              </a:rPr>
              <a:t>Instance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 == TIM2) {</a:t>
            </a:r>
            <a:endParaRPr lang="en-US" sz="140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  </a:t>
            </a:r>
            <a:r>
              <a:rPr lang="en-US" sz="1400" err="1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HAL_GPIO_TogglePin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(</a:t>
            </a:r>
            <a:r>
              <a:rPr lang="en-US" sz="1400" err="1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GreenLED_GPIO_Port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, </a:t>
            </a:r>
            <a:r>
              <a:rPr lang="en-US" sz="1400" err="1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GreenLED_Pin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);</a:t>
            </a:r>
            <a:endParaRPr lang="en-US" sz="140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 }</a:t>
            </a:r>
            <a:endParaRPr lang="en-US" sz="140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}</a:t>
            </a:r>
            <a:endParaRPr lang="en-US" sz="1400">
              <a:latin typeface="Courier New"/>
              <a:cs typeface="Courier New"/>
            </a:endParaRPr>
          </a:p>
          <a:p>
            <a:pPr>
              <a:buNone/>
            </a:pPr>
            <a:endParaRPr lang="en-US" sz="1400" dirty="0">
              <a:solidFill>
                <a:srgbClr val="000000"/>
              </a:solidFill>
              <a:latin typeface="Consolas"/>
              <a:ea typeface="Calibri"/>
              <a:cs typeface="Calibri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F82922-8327-43D2-3F0E-2B9602A5F751}"/>
              </a:ext>
            </a:extLst>
          </p:cNvPr>
          <p:cNvSpPr>
            <a:spLocks noGrp="1"/>
          </p:cNvSpPr>
          <p:nvPr/>
        </p:nvSpPr>
        <p:spPr>
          <a:xfrm>
            <a:off x="6278625" y="3803424"/>
            <a:ext cx="5702846" cy="2500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urier New"/>
                <a:ea typeface="Calibri"/>
                <a:cs typeface="Courier New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(</a:t>
            </a:r>
            <a:r>
              <a:rPr lang="en-US" sz="1400" b="1" dirty="0">
                <a:solidFill>
                  <a:srgbClr val="7F0055"/>
                </a:solidFill>
                <a:latin typeface="Courier New"/>
                <a:ea typeface="Calibri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)</a:t>
            </a:r>
            <a:endParaRPr lang="en-US" sz="1400">
              <a:ea typeface="Calibri"/>
              <a:cs typeface="Calibri"/>
            </a:endParaRPr>
          </a:p>
          <a:p>
            <a:pPr>
              <a:buNone/>
            </a:pP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{</a:t>
            </a:r>
            <a:endParaRPr lang="en-US" sz="1400">
              <a:latin typeface="Courier New"/>
              <a:ea typeface="Calibri"/>
              <a:cs typeface="Courier New"/>
            </a:endParaRPr>
          </a:p>
          <a:p>
            <a:pPr>
              <a:buNone/>
            </a:pP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….</a:t>
            </a:r>
          </a:p>
          <a:p>
            <a:pPr>
              <a:buNone/>
            </a:pPr>
            <a:r>
              <a:rPr lang="en-US" sz="1400" err="1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HAL_TIM_Base_Start_IT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(&amp;htim2);</a:t>
            </a:r>
            <a:endParaRPr lang="en-US" sz="1400">
              <a:latin typeface="Courier New"/>
              <a:ea typeface="Calibri"/>
              <a:cs typeface="Courier New"/>
            </a:endParaRPr>
          </a:p>
          <a:p>
            <a:pPr>
              <a:buNone/>
            </a:pP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….</a:t>
            </a:r>
            <a:endParaRPr lang="en-US" sz="1400">
              <a:ea typeface="Calibri"/>
              <a:cs typeface="Calibri"/>
            </a:endParaRPr>
          </a:p>
          <a:p>
            <a:pPr>
              <a:buNone/>
            </a:pPr>
            <a:r>
              <a:rPr lang="en-US" sz="1400" b="1" dirty="0">
                <a:solidFill>
                  <a:srgbClr val="7F0055"/>
                </a:solidFill>
                <a:latin typeface="Courier New"/>
                <a:ea typeface="Calibri"/>
                <a:cs typeface="Courier New"/>
              </a:rPr>
              <a:t> while</a:t>
            </a: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 (1)</a:t>
            </a:r>
            <a:endParaRPr lang="en-US" sz="1400">
              <a:ea typeface="Calibri"/>
              <a:cs typeface="Calibri"/>
            </a:endParaRPr>
          </a:p>
          <a:p>
            <a:pPr>
              <a:buNone/>
            </a:pP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 {</a:t>
            </a:r>
            <a:endParaRPr lang="en-US" sz="1400">
              <a:ea typeface="Calibri"/>
              <a:cs typeface="Calibri"/>
            </a:endParaRPr>
          </a:p>
          <a:p>
            <a:pPr>
              <a:buNone/>
            </a:pP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 }</a:t>
            </a:r>
            <a:endParaRPr lang="en-US" sz="1400">
              <a:ea typeface="Calibri"/>
              <a:cs typeface="Calibri"/>
            </a:endParaRPr>
          </a:p>
          <a:p>
            <a:pPr>
              <a:buNone/>
            </a:pPr>
            <a:r>
              <a:rPr lang="en-US" sz="14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}</a:t>
            </a:r>
            <a:endParaRPr lang="en-US" sz="1400">
              <a:ea typeface="Calibri"/>
              <a:cs typeface="Calibri"/>
            </a:endParaRPr>
          </a:p>
          <a:p>
            <a:pPr>
              <a:buNone/>
            </a:pPr>
            <a:endParaRPr lang="en-US" sz="1400" dirty="0">
              <a:solidFill>
                <a:srgbClr val="000000"/>
              </a:solidFill>
              <a:latin typeface="Courier New"/>
              <a:ea typeface="Calibri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649713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Output compare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>
                <a:ea typeface="+mn-lt"/>
                <a:cs typeface="+mn-lt"/>
              </a:rPr>
              <a:t>In output compare mode, a timer module controls an output waveform or indicates when a period of time has elapsed. </a:t>
            </a:r>
          </a:p>
          <a:p>
            <a:r>
              <a:rPr lang="en-US" sz="2600" dirty="0">
                <a:ea typeface="+mn-lt"/>
                <a:cs typeface="+mn-lt"/>
              </a:rPr>
              <a:t>The output compare block, the counter is responsible for managing the pins </a:t>
            </a:r>
            <a:r>
              <a:rPr lang="en-US" sz="2600" b="1" dirty="0">
                <a:solidFill>
                  <a:srgbClr val="C00000"/>
                </a:solidFill>
                <a:ea typeface="Calibri"/>
                <a:cs typeface="Calibri"/>
              </a:rPr>
              <a:t>without direct involvement of the CPU. </a:t>
            </a:r>
            <a:endParaRPr lang="en-US" sz="2600" b="1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sz="2600" dirty="0">
                <a:ea typeface="+mn-lt"/>
                <a:cs typeface="+mn-lt"/>
              </a:rPr>
              <a:t>How does output compare mode work?  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200" dirty="0">
                <a:ea typeface="+mn-lt"/>
                <a:cs typeface="+mn-lt"/>
              </a:rPr>
              <a:t>The timer has output </a:t>
            </a:r>
            <a:r>
              <a:rPr lang="en-US" sz="2200" b="1" dirty="0">
                <a:ea typeface="+mn-lt"/>
                <a:cs typeface="+mn-lt"/>
              </a:rPr>
              <a:t>channels (pins) </a:t>
            </a:r>
            <a:r>
              <a:rPr lang="en-US" sz="2200" dirty="0">
                <a:ea typeface="+mn-lt"/>
                <a:cs typeface="+mn-lt"/>
              </a:rPr>
              <a:t>associated with it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200" dirty="0">
                <a:ea typeface="+mn-lt"/>
                <a:cs typeface="+mn-lt"/>
              </a:rPr>
              <a:t>Each channel has its dedicated output </a:t>
            </a:r>
            <a:r>
              <a:rPr lang="en-US" sz="2200" b="1" dirty="0">
                <a:ea typeface="+mn-lt"/>
                <a:cs typeface="+mn-lt"/>
              </a:rPr>
              <a:t>compare register (OCR)</a:t>
            </a:r>
            <a:r>
              <a:rPr lang="en-US" sz="2200" dirty="0">
                <a:ea typeface="+mn-lt"/>
                <a:cs typeface="+mn-lt"/>
              </a:rPr>
              <a:t>. 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200" dirty="0">
                <a:ea typeface="+mn-lt"/>
                <a:cs typeface="+mn-lt"/>
              </a:rPr>
              <a:t>When a </a:t>
            </a:r>
            <a:r>
              <a:rPr lang="en-US" sz="2200" b="1" dirty="0">
                <a:ea typeface="+mn-lt"/>
                <a:cs typeface="+mn-lt"/>
              </a:rPr>
              <a:t>match </a:t>
            </a:r>
            <a:r>
              <a:rPr lang="en-US" sz="2200" dirty="0">
                <a:ea typeface="+mn-lt"/>
                <a:cs typeface="+mn-lt"/>
              </a:rPr>
              <a:t>detected between the value inside the </a:t>
            </a:r>
            <a:r>
              <a:rPr lang="en-US" sz="2200" b="1" dirty="0">
                <a:ea typeface="+mn-lt"/>
                <a:cs typeface="+mn-lt"/>
              </a:rPr>
              <a:t>OCR </a:t>
            </a:r>
            <a:r>
              <a:rPr lang="en-US" sz="2200" dirty="0">
                <a:ea typeface="+mn-lt"/>
                <a:cs typeface="+mn-lt"/>
              </a:rPr>
              <a:t>and the </a:t>
            </a:r>
            <a:r>
              <a:rPr lang="en-US" sz="2200" b="1" dirty="0">
                <a:ea typeface="+mn-lt"/>
                <a:cs typeface="+mn-lt"/>
              </a:rPr>
              <a:t>counter</a:t>
            </a:r>
            <a:r>
              <a:rPr lang="en-US" sz="2200" dirty="0">
                <a:ea typeface="+mn-lt"/>
                <a:cs typeface="+mn-lt"/>
              </a:rPr>
              <a:t>, the output compare function drives the corresponding output pin </a:t>
            </a:r>
            <a:r>
              <a:rPr lang="en-US" sz="2200" b="1" dirty="0">
                <a:ea typeface="+mn-lt"/>
                <a:cs typeface="+mn-lt"/>
              </a:rPr>
              <a:t>high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b="1" dirty="0">
                <a:ea typeface="+mn-lt"/>
                <a:cs typeface="+mn-lt"/>
              </a:rPr>
              <a:t>low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b="1" dirty="0">
                <a:ea typeface="+mn-lt"/>
                <a:cs typeface="+mn-lt"/>
              </a:rPr>
              <a:t>toggle </a:t>
            </a:r>
            <a:r>
              <a:rPr lang="en-US" sz="2200" dirty="0">
                <a:ea typeface="+mn-lt"/>
                <a:cs typeface="+mn-lt"/>
              </a:rPr>
              <a:t>its state, or </a:t>
            </a:r>
            <a:r>
              <a:rPr lang="en-US" sz="2200" b="1" dirty="0">
                <a:ea typeface="+mn-lt"/>
                <a:cs typeface="+mn-lt"/>
              </a:rPr>
              <a:t>stay unchanged</a:t>
            </a:r>
            <a:r>
              <a:rPr lang="en-US" sz="2200" dirty="0">
                <a:ea typeface="+mn-lt"/>
                <a:cs typeface="+mn-lt"/>
              </a:rPr>
              <a:t> based on the configurations.  </a:t>
            </a:r>
            <a:br>
              <a:rPr lang="en-US" sz="2200" dirty="0">
                <a:ea typeface="+mn-lt"/>
                <a:cs typeface="+mn-lt"/>
              </a:rPr>
            </a:br>
            <a:endParaRPr lang="en-US" sz="2200" dirty="0">
              <a:ea typeface="+mn-lt"/>
              <a:cs typeface="+mn-lt"/>
            </a:endParaRPr>
          </a:p>
          <a:p>
            <a:endParaRPr lang="en-US" sz="2600" dirty="0">
              <a:ea typeface="+mn-lt"/>
              <a:cs typeface="+mn-lt"/>
            </a:endParaRPr>
          </a:p>
          <a:p>
            <a:endParaRPr lang="en-US" sz="26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600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8732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03288" cy="1956841"/>
          </a:xfrm>
        </p:spPr>
        <p:txBody>
          <a:bodyPr anchor="b">
            <a:normAutofit/>
          </a:bodyPr>
          <a:lstStyle/>
          <a:p>
            <a:r>
              <a:rPr lang="en-US" sz="4200" b="1" dirty="0">
                <a:latin typeface="Calibri Light"/>
                <a:ea typeface="+mj-lt"/>
                <a:cs typeface="Calibri Light"/>
              </a:rPr>
              <a:t>STM32F4 general-purpose timers </a:t>
            </a:r>
            <a:endParaRPr lang="en-US" sz="4200" b="1" dirty="0">
              <a:ea typeface="Calibri Light"/>
              <a:cs typeface="Calibri Light"/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diagram of a circuit&#10;&#10;Description automatically generated">
            <a:extLst>
              <a:ext uri="{FF2B5EF4-FFF2-40B4-BE49-F238E27FC236}">
                <a16:creationId xmlns:a16="http://schemas.microsoft.com/office/drawing/2014/main" id="{6756E108-E7CA-5C65-53C8-C3A38DAFC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1" y="366184"/>
            <a:ext cx="6335486" cy="632157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7023AE3-C149-7D5F-D13A-1442CB745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1126"/>
            <a:ext cx="4343400" cy="33702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cs typeface="Calibri"/>
              </a:rPr>
              <a:t>In</a:t>
            </a:r>
            <a:r>
              <a:rPr lang="en-US" sz="2600" dirty="0">
                <a:solidFill>
                  <a:srgbClr val="37AB1D"/>
                </a:solidFill>
                <a:cs typeface="Calibri"/>
              </a:rPr>
              <a:t> output compare mode, </a:t>
            </a:r>
            <a:r>
              <a:rPr lang="en-US" sz="2600" dirty="0">
                <a:cs typeface="Calibri"/>
              </a:rPr>
              <a:t>t</a:t>
            </a:r>
            <a:r>
              <a:rPr lang="en-US" sz="2200" dirty="0">
                <a:cs typeface="Calibri"/>
              </a:rPr>
              <a:t>h</a:t>
            </a:r>
            <a:r>
              <a:rPr lang="en-US" sz="2200" dirty="0">
                <a:solidFill>
                  <a:srgbClr val="000000"/>
                </a:solidFill>
                <a:cs typeface="Calibri"/>
              </a:rPr>
              <a:t>e timer has output </a:t>
            </a:r>
            <a:r>
              <a:rPr lang="en-US" sz="2200" b="1" dirty="0">
                <a:solidFill>
                  <a:srgbClr val="000000"/>
                </a:solidFill>
                <a:cs typeface="Calibri"/>
              </a:rPr>
              <a:t>channels (pins) </a:t>
            </a:r>
            <a:r>
              <a:rPr lang="en-US" sz="2200" dirty="0">
                <a:solidFill>
                  <a:srgbClr val="000000"/>
                </a:solidFill>
                <a:cs typeface="Calibri"/>
              </a:rPr>
              <a:t>associated with it</a:t>
            </a:r>
            <a:endParaRPr lang="en-US" sz="2600">
              <a:solidFill>
                <a:srgbClr val="37AB1D"/>
              </a:solidFill>
              <a:ea typeface="Calibri"/>
              <a:cs typeface="Calibri"/>
            </a:endParaRPr>
          </a:p>
          <a:p>
            <a:r>
              <a:rPr lang="en-US" sz="2200" dirty="0">
                <a:solidFill>
                  <a:srgbClr val="000000"/>
                </a:solidFill>
                <a:ea typeface="+mn-lt"/>
                <a:cs typeface="+mn-lt"/>
              </a:rPr>
              <a:t>It also has its dedicated output </a:t>
            </a:r>
            <a:r>
              <a:rPr lang="en-US" sz="2200" b="1" dirty="0">
                <a:solidFill>
                  <a:srgbClr val="000000"/>
                </a:solidFill>
                <a:ea typeface="+mn-lt"/>
                <a:cs typeface="+mn-lt"/>
              </a:rPr>
              <a:t>compare register (OCR)</a:t>
            </a:r>
            <a:endParaRPr lang="en-US" sz="22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600" dirty="0">
              <a:ea typeface="Calibri" panose="020F0502020204030204"/>
              <a:cs typeface="Calibri" panose="020F0502020204030204"/>
            </a:endParaRPr>
          </a:p>
          <a:p>
            <a:endParaRPr lang="en-US" sz="26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endParaRPr lang="en-US" sz="26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1"/>
            <a:endParaRPr lang="en-US" sz="22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1">
              <a:buNone/>
            </a:pPr>
            <a:endParaRPr lang="en-US" sz="2600" i="1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7933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817986" cy="1956841"/>
          </a:xfrm>
        </p:spPr>
        <p:txBody>
          <a:bodyPr anchor="b">
            <a:normAutofit/>
          </a:bodyPr>
          <a:lstStyle/>
          <a:p>
            <a:r>
              <a:rPr lang="en-US" sz="3400" b="1" dirty="0">
                <a:latin typeface="Calibri Light"/>
                <a:ea typeface="+mj-lt"/>
                <a:cs typeface="Calibri Light"/>
              </a:rPr>
              <a:t>Toggle an LED Every 50 </a:t>
            </a:r>
            <a:r>
              <a:rPr lang="en-US" sz="3400" b="1" dirty="0" err="1">
                <a:latin typeface="Calibri Light"/>
                <a:ea typeface="+mj-lt"/>
                <a:cs typeface="Calibri Light"/>
              </a:rPr>
              <a:t>ms</a:t>
            </a:r>
            <a:r>
              <a:rPr lang="en-US" sz="3400" b="1" dirty="0">
                <a:latin typeface="Calibri Light"/>
                <a:ea typeface="+mj-lt"/>
                <a:cs typeface="Calibri Light"/>
              </a:rPr>
              <a:t> Using Output Compare Mode </a:t>
            </a:r>
            <a:endParaRPr lang="en-US" sz="3400" dirty="0">
              <a:latin typeface="Calibri Light"/>
              <a:ea typeface="+mj-lt"/>
              <a:cs typeface="Calibri Light"/>
            </a:endParaRP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14283"/>
            <a:ext cx="5992281" cy="393613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000" dirty="0">
                <a:ea typeface="+mn-lt"/>
                <a:cs typeface="+mn-lt"/>
              </a:rPr>
              <a:t>In this example, we will demonstrate how we can control a pin via timer using output compare mode </a:t>
            </a:r>
          </a:p>
          <a:p>
            <a:r>
              <a:rPr lang="en-US" sz="2000" dirty="0">
                <a:ea typeface="+mn-lt"/>
                <a:cs typeface="+mn-lt"/>
              </a:rPr>
              <a:t>The green LED connected to PD12 is associated to TIM4 channel 1 </a:t>
            </a:r>
          </a:p>
          <a:p>
            <a:r>
              <a:rPr lang="en-US" sz="2000" dirty="0">
                <a:ea typeface="+mn-lt"/>
                <a:cs typeface="+mn-lt"/>
              </a:rPr>
              <a:t>Create a new STM32 project for your STM32F4 microcontroller. </a:t>
            </a:r>
          </a:p>
          <a:p>
            <a:r>
              <a:rPr lang="en-US" sz="2100" dirty="0">
                <a:ea typeface="+mn-lt"/>
                <a:cs typeface="+mn-lt"/>
              </a:rPr>
              <a:t>Set frequencies for the system clock as in the previous example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000" dirty="0">
                <a:ea typeface="+mn-lt"/>
                <a:cs typeface="+mn-lt"/>
              </a:rPr>
              <a:t>Activate the TIM4 internal clock and set </a:t>
            </a:r>
            <a:r>
              <a:rPr lang="en-US" sz="2000" b="1" dirty="0">
                <a:ea typeface="+mn-lt"/>
                <a:cs typeface="+mn-lt"/>
              </a:rPr>
              <a:t>Channel 1</a:t>
            </a:r>
            <a:r>
              <a:rPr lang="en-US" sz="2000" dirty="0">
                <a:ea typeface="+mn-lt"/>
                <a:cs typeface="+mn-lt"/>
              </a:rPr>
              <a:t> to </a:t>
            </a:r>
            <a:r>
              <a:rPr lang="en-US" sz="2000" b="1" dirty="0">
                <a:ea typeface="+mn-lt"/>
                <a:cs typeface="+mn-lt"/>
              </a:rPr>
              <a:t>Output Compare mode</a:t>
            </a:r>
            <a:r>
              <a:rPr lang="en-US" sz="2000" dirty="0">
                <a:ea typeface="+mn-lt"/>
                <a:cs typeface="+mn-lt"/>
              </a:rPr>
              <a:t>. </a:t>
            </a:r>
          </a:p>
          <a:p>
            <a:r>
              <a:rPr lang="en-US" sz="2000" dirty="0">
                <a:ea typeface="+mn-lt"/>
                <a:cs typeface="+mn-lt"/>
              </a:rPr>
              <a:t>Enter the PSC and ARR values based on the calculation in the previous example </a:t>
            </a:r>
          </a:p>
          <a:p>
            <a:r>
              <a:rPr lang="en-US" sz="2000" dirty="0">
                <a:ea typeface="+mn-lt"/>
                <a:cs typeface="+mn-lt"/>
              </a:rPr>
              <a:t>select "</a:t>
            </a:r>
            <a:r>
              <a:rPr lang="en-US" sz="2000" b="1" dirty="0">
                <a:ea typeface="+mn-lt"/>
                <a:cs typeface="+mn-lt"/>
              </a:rPr>
              <a:t>Toggle on Match</a:t>
            </a:r>
            <a:r>
              <a:rPr lang="en-US" sz="2000" dirty="0">
                <a:ea typeface="+mn-lt"/>
                <a:cs typeface="+mn-lt"/>
              </a:rPr>
              <a:t>" from the drop-down menu, to allow the generation of</a:t>
            </a:r>
            <a:r>
              <a:rPr lang="en-US" sz="2000" dirty="0">
                <a:latin typeface="Calibri"/>
                <a:ea typeface="+mn-lt"/>
                <a:cs typeface="+mn-lt"/>
              </a:rPr>
              <a:t> a square wave signal. </a:t>
            </a:r>
            <a:br>
              <a:rPr lang="en-US" sz="2000" dirty="0">
                <a:latin typeface="Calibri"/>
                <a:ea typeface="+mn-lt"/>
                <a:cs typeface="+mn-lt"/>
              </a:rPr>
            </a:br>
            <a:endParaRPr lang="en-US" sz="2000">
              <a:latin typeface="Consolas"/>
              <a:ea typeface="+mn-lt"/>
              <a:cs typeface="+mn-lt"/>
            </a:endParaRPr>
          </a:p>
          <a:p>
            <a:endParaRPr lang="en-US" sz="2000" dirty="0">
              <a:ea typeface="+mn-lt"/>
              <a:cs typeface="+mn-lt"/>
            </a:endParaRPr>
          </a:p>
          <a:p>
            <a:endParaRPr lang="en-US" sz="2000" dirty="0">
              <a:latin typeface="Calibri"/>
              <a:ea typeface="+mn-lt"/>
              <a:cs typeface="+mn-lt"/>
            </a:endParaRPr>
          </a:p>
          <a:p>
            <a:endParaRPr lang="en-US" sz="2200" dirty="0">
              <a:latin typeface="Calibri"/>
              <a:ea typeface="+mn-lt"/>
              <a:cs typeface="+mn-lt"/>
            </a:endParaRP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AE77ABB-7858-12DC-CF50-08BD17B3C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952" y="-1"/>
            <a:ext cx="5637789" cy="665284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AB835D-0605-E6CB-954C-3ADF0E9A6917}"/>
              </a:ext>
            </a:extLst>
          </p:cNvPr>
          <p:cNvSpPr/>
          <p:nvPr/>
        </p:nvSpPr>
        <p:spPr>
          <a:xfrm>
            <a:off x="9299136" y="1487268"/>
            <a:ext cx="2711938" cy="4486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B2A734-37EE-ACFB-55B8-688CD885EBF7}"/>
              </a:ext>
            </a:extLst>
          </p:cNvPr>
          <p:cNvSpPr/>
          <p:nvPr/>
        </p:nvSpPr>
        <p:spPr>
          <a:xfrm>
            <a:off x="9299136" y="6078806"/>
            <a:ext cx="2370015" cy="2239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CD7FC0-3E5B-2334-A5F1-C9935F5193F4}"/>
              </a:ext>
            </a:extLst>
          </p:cNvPr>
          <p:cNvSpPr/>
          <p:nvPr/>
        </p:nvSpPr>
        <p:spPr>
          <a:xfrm>
            <a:off x="9455443" y="4554806"/>
            <a:ext cx="2370015" cy="5756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ED4BCE-6F6E-843B-1687-5463DD551AD9}"/>
              </a:ext>
            </a:extLst>
          </p:cNvPr>
          <p:cNvSpPr/>
          <p:nvPr/>
        </p:nvSpPr>
        <p:spPr>
          <a:xfrm>
            <a:off x="6759135" y="2806112"/>
            <a:ext cx="1949939" cy="1262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4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 b="1" dirty="0">
                <a:latin typeface="Calibri Light"/>
                <a:ea typeface="+mj-lt"/>
                <a:cs typeface="Calibri Light"/>
              </a:rPr>
              <a:t>Example: Toggle an LED Using Basic Timer Every 50 </a:t>
            </a:r>
            <a:r>
              <a:rPr lang="en-US" sz="3400" b="1" dirty="0" err="1">
                <a:latin typeface="Calibri Light"/>
                <a:ea typeface="+mj-lt"/>
                <a:cs typeface="Calibri Light"/>
              </a:rPr>
              <a:t>ms</a:t>
            </a:r>
            <a:r>
              <a:rPr lang="en-US" sz="3400" b="1" dirty="0">
                <a:latin typeface="Calibri Light"/>
                <a:ea typeface="+mj-lt"/>
                <a:cs typeface="Calibri Light"/>
              </a:rPr>
              <a:t> Using TIM2 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133403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latin typeface="Calibri" panose="020F0502020204030204"/>
                <a:ea typeface="+mn-lt"/>
                <a:cs typeface="Calibri" panose="020F0502020204030204"/>
              </a:rPr>
              <a:t>You just need to start the timer in OC mode in the main function using the following HAL API: </a:t>
            </a:r>
            <a:endParaRPr lang="en-US"/>
          </a:p>
          <a:p>
            <a:r>
              <a:rPr lang="en-US" sz="2000" b="1" dirty="0" err="1">
                <a:latin typeface="Courier New"/>
                <a:ea typeface="+mn-lt"/>
                <a:cs typeface="Courier New"/>
              </a:rPr>
              <a:t>HAL_TIM_OC_Start</a:t>
            </a:r>
          </a:p>
          <a:p>
            <a:pPr marL="0" indent="0">
              <a:buNone/>
            </a:pPr>
            <a:endParaRPr lang="en-US" sz="2000" b="1" dirty="0">
              <a:latin typeface="Courier New"/>
              <a:ea typeface="+mn-lt"/>
              <a:cs typeface="Courier New"/>
            </a:endParaRPr>
          </a:p>
          <a:p>
            <a:endParaRPr lang="en-US" sz="2000" b="1" dirty="0">
              <a:latin typeface="Courier New"/>
              <a:ea typeface="+mn-lt"/>
              <a:cs typeface="Courier New"/>
            </a:endParaRPr>
          </a:p>
          <a:p>
            <a:endParaRPr lang="en-US" sz="2200" dirty="0">
              <a:latin typeface="Calibri" panose="020F0502020204030204"/>
              <a:ea typeface="+mn-lt"/>
              <a:cs typeface="Calibri" panose="020F0502020204030204"/>
            </a:endParaRPr>
          </a:p>
          <a:p>
            <a:endParaRPr lang="en-US" sz="1200" b="1" dirty="0">
              <a:latin typeface="Courier New"/>
              <a:ea typeface="+mn-lt"/>
              <a:cs typeface="Courier New"/>
            </a:endParaRPr>
          </a:p>
          <a:p>
            <a:endParaRPr lang="en-US" sz="2200" dirty="0"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F82922-8327-43D2-3F0E-2B9602A5F751}"/>
              </a:ext>
            </a:extLst>
          </p:cNvPr>
          <p:cNvSpPr>
            <a:spLocks noGrp="1"/>
          </p:cNvSpPr>
          <p:nvPr/>
        </p:nvSpPr>
        <p:spPr>
          <a:xfrm>
            <a:off x="6005087" y="2875346"/>
            <a:ext cx="5136231" cy="3154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600" b="1" dirty="0">
                <a:solidFill>
                  <a:srgbClr val="7F0055"/>
                </a:solidFill>
                <a:latin typeface="Courier New"/>
                <a:ea typeface="Calibri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(</a:t>
            </a:r>
            <a:r>
              <a:rPr lang="en-US" sz="1600" b="1" dirty="0">
                <a:solidFill>
                  <a:srgbClr val="7F0055"/>
                </a:solidFill>
                <a:latin typeface="Courier New"/>
                <a:ea typeface="Calibri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)</a:t>
            </a:r>
            <a:endParaRPr lang="en-US" sz="1600">
              <a:ea typeface="Calibri"/>
              <a:cs typeface="Calibri"/>
            </a:endParaRP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{</a:t>
            </a:r>
            <a:endParaRPr lang="en-US" sz="1600" dirty="0">
              <a:latin typeface="Courier New"/>
              <a:ea typeface="Calibri"/>
              <a:cs typeface="Courier New"/>
            </a:endParaRP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….</a:t>
            </a:r>
          </a:p>
          <a:p>
            <a:pPr>
              <a:buNone/>
            </a:pPr>
            <a:r>
              <a:rPr lang="en-US" sz="1600" err="1">
                <a:latin typeface="Courier New"/>
                <a:ea typeface="Calibri"/>
                <a:cs typeface="Courier New"/>
              </a:rPr>
              <a:t>HAL_TIM_OC_Start</a:t>
            </a:r>
            <a:r>
              <a:rPr lang="en-US" sz="1600" dirty="0">
                <a:latin typeface="Courier New"/>
                <a:ea typeface="Calibri"/>
                <a:cs typeface="Courier New"/>
              </a:rPr>
              <a:t>(&amp;htim4, TIM_CHANNEL_1);</a:t>
            </a:r>
            <a:endParaRPr lang="en-US" sz="1600" dirty="0">
              <a:ea typeface="Calibri"/>
              <a:cs typeface="Calibri"/>
            </a:endParaRP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….</a:t>
            </a:r>
            <a:endParaRPr lang="en-US" sz="1600">
              <a:ea typeface="Calibri"/>
              <a:cs typeface="Calibri"/>
            </a:endParaRPr>
          </a:p>
          <a:p>
            <a:pPr>
              <a:buNone/>
            </a:pPr>
            <a:r>
              <a:rPr lang="en-US" sz="1600" b="1" dirty="0">
                <a:solidFill>
                  <a:srgbClr val="7F0055"/>
                </a:solidFill>
                <a:latin typeface="Courier New"/>
                <a:ea typeface="Calibri"/>
                <a:cs typeface="Courier New"/>
              </a:rPr>
              <a:t> while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 (1)</a:t>
            </a:r>
            <a:endParaRPr lang="en-US" sz="1600">
              <a:ea typeface="Calibri"/>
              <a:cs typeface="Calibri"/>
            </a:endParaRP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 {</a:t>
            </a:r>
            <a:endParaRPr lang="en-US" sz="1600">
              <a:ea typeface="Calibri"/>
              <a:cs typeface="Calibri"/>
            </a:endParaRP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 }</a:t>
            </a:r>
            <a:endParaRPr lang="en-US" sz="1600">
              <a:ea typeface="Calibri"/>
              <a:cs typeface="Calibri"/>
            </a:endParaRP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}</a:t>
            </a:r>
            <a:endParaRPr lang="en-US" sz="1600">
              <a:ea typeface="Calibri"/>
              <a:cs typeface="Calibri"/>
            </a:endParaRPr>
          </a:p>
          <a:p>
            <a:pPr>
              <a:buNone/>
            </a:pPr>
            <a:endParaRPr lang="en-US" sz="1600" dirty="0">
              <a:solidFill>
                <a:srgbClr val="000000"/>
              </a:solidFill>
              <a:latin typeface="Courier New"/>
              <a:ea typeface="Calibri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09260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Pulse width modulation (PWM)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ea typeface="+mn-lt"/>
                <a:cs typeface="+mn-lt"/>
              </a:rPr>
              <a:t>Pulse Width Modulation (PWM)</a:t>
            </a:r>
            <a:r>
              <a:rPr lang="en-US" sz="2400" dirty="0">
                <a:ea typeface="+mn-lt"/>
                <a:cs typeface="+mn-lt"/>
              </a:rPr>
              <a:t> is a method used to create a continuous digital signal that alternates between </a:t>
            </a:r>
            <a:r>
              <a:rPr lang="en-US" sz="2400" b="1" dirty="0">
                <a:ea typeface="+mn-lt"/>
                <a:cs typeface="+mn-lt"/>
              </a:rPr>
              <a:t>high </a:t>
            </a:r>
            <a:r>
              <a:rPr lang="en-US" sz="2400" dirty="0">
                <a:ea typeface="+mn-lt"/>
                <a:cs typeface="+mn-lt"/>
              </a:rPr>
              <a:t>and </a:t>
            </a:r>
            <a:r>
              <a:rPr lang="en-US" sz="2400" b="1" dirty="0">
                <a:ea typeface="+mn-lt"/>
                <a:cs typeface="+mn-lt"/>
              </a:rPr>
              <a:t>low </a:t>
            </a:r>
            <a:r>
              <a:rPr lang="en-US" sz="2400" dirty="0">
                <a:ea typeface="+mn-lt"/>
                <a:cs typeface="+mn-lt"/>
              </a:rPr>
              <a:t>states, where the signal's pulse width is </a:t>
            </a:r>
            <a:r>
              <a:rPr lang="en-US" sz="2400" b="1" dirty="0">
                <a:ea typeface="+mn-lt"/>
                <a:cs typeface="+mn-lt"/>
              </a:rPr>
              <a:t>modulated </a:t>
            </a:r>
            <a:r>
              <a:rPr lang="en-US" sz="2400" dirty="0">
                <a:ea typeface="+mn-lt"/>
                <a:cs typeface="+mn-lt"/>
              </a:rPr>
              <a:t>while maintaining a </a:t>
            </a:r>
            <a:r>
              <a:rPr lang="en-US" sz="2400" b="1" dirty="0">
                <a:ea typeface="+mn-lt"/>
                <a:cs typeface="+mn-lt"/>
              </a:rPr>
              <a:t>constant frequency</a:t>
            </a:r>
            <a:r>
              <a:rPr lang="en-US" sz="2400" dirty="0">
                <a:ea typeface="+mn-lt"/>
                <a:cs typeface="+mn-lt"/>
              </a:rPr>
              <a:t>.</a:t>
            </a:r>
          </a:p>
          <a:p>
            <a:r>
              <a:rPr lang="en-US" sz="2500" dirty="0">
                <a:ea typeface="+mn-lt"/>
                <a:cs typeface="+mn-lt"/>
              </a:rPr>
              <a:t>In PWM, the term "</a:t>
            </a:r>
            <a:r>
              <a:rPr lang="en-US" sz="2500" b="1" dirty="0">
                <a:ea typeface="+mn-lt"/>
                <a:cs typeface="+mn-lt"/>
              </a:rPr>
              <a:t>pulse width</a:t>
            </a:r>
            <a:r>
              <a:rPr lang="en-US" sz="2500" dirty="0">
                <a:ea typeface="+mn-lt"/>
                <a:cs typeface="+mn-lt"/>
              </a:rPr>
              <a:t>" refers to the duration of time during which the signal is in a high (ON) state within each period of the signal</a:t>
            </a:r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The ratio of the pulse width to the total period is known as the </a:t>
            </a:r>
            <a:r>
              <a:rPr lang="en-US" sz="2400" b="1" dirty="0">
                <a:ea typeface="+mn-lt"/>
                <a:cs typeface="+mn-lt"/>
              </a:rPr>
              <a:t>duty cycle</a:t>
            </a:r>
            <a:endParaRPr lang="en-US" sz="2500" b="1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By adjusting the duty cycle, PWM can effectively control the </a:t>
            </a:r>
            <a:r>
              <a:rPr lang="en-US" sz="2400" b="1" dirty="0">
                <a:ea typeface="+mn-lt"/>
                <a:cs typeface="+mn-lt"/>
              </a:rPr>
              <a:t>average power</a:t>
            </a:r>
            <a:r>
              <a:rPr lang="en-US" sz="2400" dirty="0">
                <a:ea typeface="+mn-lt"/>
                <a:cs typeface="+mn-lt"/>
              </a:rPr>
              <a:t> delivered to a load.</a:t>
            </a:r>
            <a:endParaRPr lang="en-US" sz="2400" dirty="0">
              <a:latin typeface="Consolas"/>
              <a:ea typeface="+mn-lt"/>
              <a:cs typeface="+mn-lt"/>
            </a:endParaRPr>
          </a:p>
          <a:p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Embedded systems commonly employ this technique for tasks such as motor speed control, LED dimming, and other applications</a:t>
            </a:r>
            <a:endParaRPr lang="en-US" sz="2400">
              <a:latin typeface="Consolas"/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5293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Pulse width modulation (PWM)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6923315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ea typeface="+mn-lt"/>
                <a:cs typeface="+mn-lt"/>
              </a:rPr>
              <a:t>PWM frequency</a:t>
            </a:r>
            <a:r>
              <a:rPr lang="en-US" sz="2400" dirty="0">
                <a:ea typeface="+mn-lt"/>
                <a:cs typeface="+mn-lt"/>
              </a:rPr>
              <a:t> (f) is the number of cycles per unit of time (measured in </a:t>
            </a:r>
            <a:r>
              <a:rPr lang="en-US" sz="2400" b="1" dirty="0">
                <a:ea typeface="+mn-lt"/>
                <a:cs typeface="+mn-lt"/>
              </a:rPr>
              <a:t>Hertz</a:t>
            </a:r>
            <a:r>
              <a:rPr lang="en-US" sz="2400" dirty="0">
                <a:ea typeface="+mn-lt"/>
                <a:cs typeface="+mn-lt"/>
              </a:rPr>
              <a:t>).</a:t>
            </a:r>
          </a:p>
          <a:p>
            <a:r>
              <a:rPr lang="en-US" sz="2400" dirty="0">
                <a:ea typeface="+mn-lt"/>
                <a:cs typeface="+mn-lt"/>
              </a:rPr>
              <a:t>PWM signals typically have a </a:t>
            </a:r>
            <a:r>
              <a:rPr lang="en-US" sz="2400" b="1" dirty="0">
                <a:ea typeface="+mn-lt"/>
                <a:cs typeface="+mn-lt"/>
              </a:rPr>
              <a:t>fixed frequency</a:t>
            </a:r>
            <a:r>
              <a:rPr lang="en-US" sz="2400" dirty="0">
                <a:ea typeface="+mn-lt"/>
                <a:cs typeface="+mn-lt"/>
              </a:rPr>
              <a:t>, and the duty cycle is adjusted to convey information</a:t>
            </a: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The </a:t>
            </a:r>
            <a:r>
              <a:rPr lang="en-US" sz="2400" b="1" dirty="0">
                <a:ea typeface="+mn-lt"/>
                <a:cs typeface="+mn-lt"/>
              </a:rPr>
              <a:t>duty cycle</a:t>
            </a:r>
            <a:r>
              <a:rPr lang="en-US" sz="2400" dirty="0">
                <a:ea typeface="+mn-lt"/>
                <a:cs typeface="+mn-lt"/>
              </a:rPr>
              <a:t> is usually expressed as a percentage and represents the ratio of the time the signal is high to the total time of one cycle</a:t>
            </a:r>
            <a:endParaRPr lang="en-US"/>
          </a:p>
          <a:p>
            <a:r>
              <a:rPr lang="en-US" sz="2400" dirty="0">
                <a:ea typeface="+mn-lt"/>
                <a:cs typeface="+mn-lt"/>
              </a:rPr>
              <a:t>The duty cycle is defined as</a:t>
            </a:r>
          </a:p>
          <a:p>
            <a:endParaRPr lang="en-US" sz="24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400" b="1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4" name="Picture 3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1E1D3BF5-9ED2-BE8D-DC8C-F37668A8B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573670"/>
            <a:ext cx="3712028" cy="977245"/>
          </a:xfrm>
          <a:prstGeom prst="rect">
            <a:avLst/>
          </a:prstGeom>
        </p:spPr>
      </p:pic>
      <p:pic>
        <p:nvPicPr>
          <p:cNvPr id="5" name="Picture 4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09915F70-BB52-24E4-B2AE-4541ED136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029" y="5921094"/>
            <a:ext cx="4963885" cy="937639"/>
          </a:xfrm>
          <a:prstGeom prst="rect">
            <a:avLst/>
          </a:prstGeom>
        </p:spPr>
      </p:pic>
      <p:pic>
        <p:nvPicPr>
          <p:cNvPr id="6" name="Picture 5" descr="A diagram of a duty cycle&#10;&#10;Description automatically generated">
            <a:extLst>
              <a:ext uri="{FF2B5EF4-FFF2-40B4-BE49-F238E27FC236}">
                <a16:creationId xmlns:a16="http://schemas.microsoft.com/office/drawing/2014/main" id="{25EECB22-E3C8-CC89-4DA1-F67B916E9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430" y="3090500"/>
            <a:ext cx="4201885" cy="193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07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Pulse width modulation (PWM)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0AD9BEAE-F819-46FF-2299-D41AA7201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8886" y="2001044"/>
            <a:ext cx="5704114" cy="4261757"/>
          </a:xfrm>
        </p:spPr>
      </p:pic>
    </p:spTree>
    <p:extLst>
      <p:ext uri="{BB962C8B-B14F-4D97-AF65-F5344CB8AC3E}">
        <p14:creationId xmlns:p14="http://schemas.microsoft.com/office/powerpoint/2010/main" val="3493953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Pulse width modulation (PWM)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5617029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The </a:t>
            </a:r>
            <a:r>
              <a:rPr lang="en-US" sz="2400" b="1" dirty="0">
                <a:ea typeface="+mn-lt"/>
                <a:cs typeface="+mn-lt"/>
              </a:rPr>
              <a:t>average voltage</a:t>
            </a:r>
            <a:r>
              <a:rPr lang="en-US" sz="2400" dirty="0">
                <a:ea typeface="+mn-lt"/>
                <a:cs typeface="+mn-lt"/>
              </a:rPr>
              <a:t> of a PWM signal is a measure of the signal's effective voltage over a given period</a:t>
            </a:r>
          </a:p>
          <a:p>
            <a:r>
              <a:rPr lang="en-US" sz="2400" dirty="0">
                <a:ea typeface="+mn-lt"/>
                <a:cs typeface="+mn-lt"/>
              </a:rPr>
              <a:t>It is determined by the duty cycle, representing the proportion of time the signal spends in the </a:t>
            </a:r>
            <a:r>
              <a:rPr lang="en-US" sz="2400" b="1" dirty="0">
                <a:ea typeface="+mn-lt"/>
                <a:cs typeface="+mn-lt"/>
              </a:rPr>
              <a:t>high </a:t>
            </a:r>
            <a:r>
              <a:rPr lang="en-US" sz="2400" dirty="0">
                <a:ea typeface="+mn-lt"/>
                <a:cs typeface="+mn-lt"/>
              </a:rPr>
              <a:t>state</a:t>
            </a:r>
          </a:p>
          <a:p>
            <a:r>
              <a:rPr lang="en-US" sz="2400" dirty="0">
                <a:ea typeface="+mn-lt"/>
                <a:cs typeface="+mn-lt"/>
              </a:rPr>
              <a:t>The average output voltage is the duty cycle times the supply voltage</a:t>
            </a:r>
          </a:p>
          <a:p>
            <a:endParaRPr lang="en-US" sz="2400" b="1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907D93F5-6B0D-2F1F-8E54-CD1E93170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021" y="2026047"/>
            <a:ext cx="4804958" cy="4504076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DBAAEC0-619E-CA93-9ED8-A4B8E24AE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57" y="4986501"/>
            <a:ext cx="3820885" cy="62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1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Timer Basics 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7555524" cy="425196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A </a:t>
            </a:r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timer 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(sometimes referred to as a </a:t>
            </a:r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counter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) is a special piece of hardware inside many microcontrollers</a:t>
            </a: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A timer is like a digital stopwatch inside a microcontroller. It helps the microcontroller keep track of time or count events. </a:t>
            </a: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Imagine it as a counter that goes up or down.</a:t>
            </a: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For example, an 8-bit timer will count from 0 to 255. </a:t>
            </a: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Most timers will “</a:t>
            </a:r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roll over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” once they reach their max value and an </a:t>
            </a:r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overflow 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occurs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The maximum value is </a:t>
            </a:r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programmable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, and it is called </a:t>
            </a:r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auto-reload value 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or </a:t>
            </a:r>
            <a:r>
              <a:rPr lang="en-US" b="1" dirty="0">
                <a:solidFill>
                  <a:srgbClr val="000000"/>
                </a:solidFill>
                <a:ea typeface="+mn-lt"/>
                <a:cs typeface="+mn-lt"/>
              </a:rPr>
              <a:t>period</a:t>
            </a:r>
          </a:p>
          <a:p>
            <a:pPr marL="0" indent="0">
              <a:buNone/>
            </a:pPr>
            <a:endParaRPr lang="en-US" b="1" dirty="0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buNone/>
            </a:pPr>
            <a:endParaRPr lang="en-US" sz="2600" b="1" i="1" dirty="0">
              <a:solidFill>
                <a:srgbClr val="FF0000"/>
              </a:solidFill>
              <a:ea typeface="Calibri"/>
              <a:cs typeface="Calibri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A number on a white background&#10;&#10;Description automatically generated">
            <a:extLst>
              <a:ext uri="{FF2B5EF4-FFF2-40B4-BE49-F238E27FC236}">
                <a16:creationId xmlns:a16="http://schemas.microsoft.com/office/drawing/2014/main" id="{24F8EEC2-85D7-0229-37B0-AD335795C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650" y="2244267"/>
            <a:ext cx="2743199" cy="31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70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Pulse width modulation (PWM)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Pulse width modulation mode allows for generating a signal with a frequency determined by the value of the </a:t>
            </a:r>
            <a:r>
              <a:rPr lang="en-US" sz="2400" b="1" dirty="0" err="1">
                <a:ea typeface="+mn-lt"/>
                <a:cs typeface="+mn-lt"/>
              </a:rPr>
              <a:t>TIMx_ARR</a:t>
            </a:r>
            <a:r>
              <a:rPr lang="en-US" sz="2400" dirty="0">
                <a:ea typeface="+mn-lt"/>
                <a:cs typeface="+mn-lt"/>
              </a:rPr>
              <a:t> register and a duty cycle determined by the value of the </a:t>
            </a:r>
            <a:r>
              <a:rPr lang="en-US" sz="2400" b="1" dirty="0" err="1">
                <a:ea typeface="+mn-lt"/>
                <a:cs typeface="+mn-lt"/>
              </a:rPr>
              <a:t>TIMx_CCRx</a:t>
            </a:r>
            <a:r>
              <a:rPr lang="en-US" sz="2400" dirty="0">
                <a:ea typeface="+mn-lt"/>
                <a:cs typeface="+mn-lt"/>
              </a:rPr>
              <a:t> register.</a:t>
            </a:r>
            <a:endParaRPr lang="en-US" dirty="0"/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5" name="Picture 4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FE4FCD77-5985-9860-E3FE-19B559A64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686" y="3367122"/>
            <a:ext cx="7619999" cy="2660127"/>
          </a:xfrm>
          <a:prstGeom prst="rect">
            <a:avLst/>
          </a:prstGeom>
        </p:spPr>
      </p:pic>
      <p:pic>
        <p:nvPicPr>
          <p:cNvPr id="6" name="Picture 5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6E84B3BB-523C-84F8-A6F3-1940D641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9" y="3503491"/>
            <a:ext cx="3690257" cy="852504"/>
          </a:xfrm>
          <a:prstGeom prst="rect">
            <a:avLst/>
          </a:prstGeom>
        </p:spPr>
      </p:pic>
      <p:pic>
        <p:nvPicPr>
          <p:cNvPr id="7" name="Picture 6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569C3F4B-CB8E-D622-ED29-9E6A024C7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772" y="2723470"/>
            <a:ext cx="4386942" cy="83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53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Motor Control Using PWM  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771293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ea typeface="+mn-lt"/>
                <a:cs typeface="+mn-lt"/>
              </a:rPr>
              <a:t>The PWM from the microcontroller does not have enough power to drive the motor, therefore it needs an interfacing circuit to drive the motor from an external power source.</a:t>
            </a:r>
            <a:endParaRPr lang="en-US" dirty="0"/>
          </a:p>
        </p:txBody>
      </p:sp>
      <p:pic>
        <p:nvPicPr>
          <p:cNvPr id="4" name="Picture 3" descr="DC Motor Control: H-Bridge and L293D chip | Engineer Zero">
            <a:extLst>
              <a:ext uri="{FF2B5EF4-FFF2-40B4-BE49-F238E27FC236}">
                <a16:creationId xmlns:a16="http://schemas.microsoft.com/office/drawing/2014/main" id="{663DE5D5-2A38-20C8-A905-D40E7AB63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092" y="2068146"/>
            <a:ext cx="5371123" cy="403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84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>
                <a:ea typeface="+mj-lt"/>
                <a:cs typeface="+mj-lt"/>
              </a:rPr>
              <a:t>Example: LED dimming using PWM mode </a:t>
            </a:r>
            <a:endParaRPr lang="en-US" b="1">
              <a:ea typeface="Calibri Light"/>
              <a:cs typeface="Calibri Light"/>
            </a:endParaRP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C0E854-071B-51B1-E924-47D75114E1B6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>
                <a:ea typeface="Calibri"/>
                <a:cs typeface="Calibri"/>
              </a:rPr>
              <a:t>In this example, we need to control the brightness of an LED using 20 </a:t>
            </a:r>
            <a:r>
              <a:rPr lang="en-US" sz="1900" dirty="0" err="1">
                <a:ea typeface="Calibri"/>
                <a:cs typeface="Calibri"/>
              </a:rPr>
              <a:t>KHz</a:t>
            </a:r>
            <a:r>
              <a:rPr lang="en-US" sz="1900" dirty="0">
                <a:ea typeface="Calibri"/>
                <a:cs typeface="Calibri"/>
              </a:rPr>
              <a:t> PWM signal</a:t>
            </a:r>
          </a:p>
          <a:p>
            <a:r>
              <a:rPr lang="en-US" sz="2000" dirty="0"/>
              <a:t>Set Create a new STM32 project for your STM32F4 microcontroller and select frequencies for the system clock as in the previous example</a:t>
            </a:r>
            <a:endParaRPr lang="en-US" dirty="0"/>
          </a:p>
          <a:p>
            <a:r>
              <a:rPr lang="en-US" sz="2000" dirty="0"/>
              <a:t>Activate the TIM4 internal clock and set </a:t>
            </a:r>
            <a:r>
              <a:rPr lang="en-US" sz="2000" b="1" dirty="0"/>
              <a:t>Channel 1</a:t>
            </a:r>
            <a:r>
              <a:rPr lang="en-US" sz="2000" dirty="0"/>
              <a:t> to </a:t>
            </a:r>
            <a:r>
              <a:rPr lang="en-US" sz="2000" b="1" dirty="0"/>
              <a:t>PWM mode</a:t>
            </a:r>
            <a:r>
              <a:rPr lang="en-US" sz="2000" dirty="0"/>
              <a:t>. </a:t>
            </a:r>
            <a:endParaRPr lang="en-US" sz="2000" dirty="0">
              <a:ea typeface="Calibri"/>
              <a:cs typeface="Calibri"/>
            </a:endParaRPr>
          </a:p>
          <a:p>
            <a:r>
              <a:rPr lang="en-US" sz="2000" dirty="0"/>
              <a:t>Enter the PSC and ARR values for 20 </a:t>
            </a:r>
            <a:r>
              <a:rPr lang="en-US" sz="2000" dirty="0" err="1"/>
              <a:t>KHz</a:t>
            </a:r>
            <a:r>
              <a:rPr lang="en-US" sz="2000" dirty="0"/>
              <a:t> output signal.  </a:t>
            </a:r>
            <a:br>
              <a:rPr lang="en-US" sz="2000" dirty="0"/>
            </a:br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CFEBBB82-9F5B-21F4-31EE-87C54D8D6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355" y="-96456"/>
            <a:ext cx="6296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27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b="1" dirty="0">
                <a:latin typeface="Calibri Light"/>
                <a:ea typeface="+mj-lt"/>
                <a:cs typeface="Calibri Light"/>
              </a:rPr>
              <a:t>LED dimming using PWM mode </a:t>
            </a:r>
            <a:endParaRPr lang="en-US" sz="4200" dirty="0"/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133403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latin typeface="Calibri" panose="020F0502020204030204"/>
                <a:ea typeface="+mn-lt"/>
                <a:cs typeface="Calibri" panose="020F0502020204030204"/>
              </a:rPr>
              <a:t>You just need to start the timer in PWM mode in the main function using the following HAL API: </a:t>
            </a:r>
            <a:endParaRPr lang="en-US"/>
          </a:p>
          <a:p>
            <a:r>
              <a:rPr lang="en-US" sz="2000" b="1" dirty="0" err="1">
                <a:latin typeface="Courier New"/>
                <a:ea typeface="+mn-lt"/>
                <a:cs typeface="Courier New"/>
              </a:rPr>
              <a:t>HAL_TIM_PWM_Start</a:t>
            </a:r>
            <a:endParaRPr lang="en-US" sz="2000" b="1" dirty="0">
              <a:latin typeface="Courier New"/>
              <a:ea typeface="+mn-lt"/>
              <a:cs typeface="Courier New"/>
            </a:endParaRPr>
          </a:p>
          <a:p>
            <a:r>
              <a:rPr lang="en-US" sz="2200" dirty="0">
                <a:latin typeface="Calibri" panose="020F0502020204030204"/>
                <a:ea typeface="+mn-lt"/>
                <a:cs typeface="Calibri" panose="020F0502020204030204"/>
              </a:rPr>
              <a:t>You can assign value to capture compare register (CCR) using the following pointer access</a:t>
            </a:r>
            <a:r>
              <a:rPr lang="en-US" sz="2000" b="1" dirty="0">
                <a:latin typeface="Courier New"/>
                <a:ea typeface="+mn-lt"/>
                <a:cs typeface="Courier New"/>
              </a:rPr>
              <a:t>  </a:t>
            </a:r>
          </a:p>
          <a:p>
            <a:r>
              <a:rPr lang="en-US" sz="2000" b="1" dirty="0">
                <a:latin typeface="Courier New"/>
                <a:ea typeface="+mn-lt"/>
                <a:cs typeface="Courier New"/>
              </a:rPr>
              <a:t>TIM4-&gt;</a:t>
            </a:r>
            <a:r>
              <a:rPr lang="en-US" sz="2000" b="1" dirty="0">
                <a:solidFill>
                  <a:srgbClr val="0000C0"/>
                </a:solidFill>
                <a:latin typeface="Courier New"/>
                <a:ea typeface="+mn-lt"/>
                <a:cs typeface="Courier New"/>
              </a:rPr>
              <a:t>CCR1</a:t>
            </a:r>
            <a:endParaRPr lang="en-US" sz="2000" b="1" dirty="0">
              <a:latin typeface="Courier New"/>
              <a:ea typeface="+mn-lt"/>
              <a:cs typeface="Courier New"/>
            </a:endParaRPr>
          </a:p>
          <a:p>
            <a:r>
              <a:rPr lang="en-US" sz="2200" dirty="0">
                <a:latin typeface="Calibri" panose="020F0502020204030204"/>
                <a:ea typeface="+mn-lt"/>
                <a:cs typeface="Calibri" panose="020F0502020204030204"/>
              </a:rPr>
              <a:t>CCR value should be &lt; ARR value</a:t>
            </a:r>
          </a:p>
          <a:p>
            <a:endParaRPr lang="en-US" sz="2200" dirty="0">
              <a:latin typeface="Calibri" panose="020F0502020204030204"/>
              <a:ea typeface="+mn-lt"/>
              <a:cs typeface="Calibri" panose="020F0502020204030204"/>
            </a:endParaRPr>
          </a:p>
          <a:p>
            <a:endParaRPr lang="en-US" sz="1200" b="1" dirty="0">
              <a:latin typeface="Courier New"/>
              <a:ea typeface="+mn-lt"/>
              <a:cs typeface="Courier New"/>
            </a:endParaRPr>
          </a:p>
          <a:p>
            <a:endParaRPr lang="en-US" sz="2200" dirty="0">
              <a:latin typeface="Calibri" panose="020F0502020204030204"/>
              <a:ea typeface="+mn-lt"/>
              <a:cs typeface="Calibri" panose="020F0502020204030204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F82922-8327-43D2-3F0E-2B9602A5F751}"/>
              </a:ext>
            </a:extLst>
          </p:cNvPr>
          <p:cNvSpPr>
            <a:spLocks noGrp="1"/>
          </p:cNvSpPr>
          <p:nvPr/>
        </p:nvSpPr>
        <p:spPr>
          <a:xfrm>
            <a:off x="6005087" y="2875346"/>
            <a:ext cx="6074077" cy="37702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1600" b="1" dirty="0">
                <a:solidFill>
                  <a:srgbClr val="7F0055"/>
                </a:solidFill>
                <a:latin typeface="Courier New"/>
                <a:ea typeface="Calibri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(</a:t>
            </a:r>
            <a:r>
              <a:rPr lang="en-US" sz="1600" b="1" dirty="0">
                <a:solidFill>
                  <a:srgbClr val="7F0055"/>
                </a:solidFill>
                <a:latin typeface="Courier New"/>
                <a:ea typeface="Calibri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)</a:t>
            </a:r>
            <a:endParaRPr lang="en-US" sz="1600">
              <a:ea typeface="Calibri"/>
              <a:cs typeface="Calibri"/>
            </a:endParaRP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{</a:t>
            </a:r>
            <a:endParaRPr lang="en-US" sz="1600" dirty="0">
              <a:latin typeface="Courier New"/>
              <a:ea typeface="Calibri"/>
              <a:cs typeface="Courier New"/>
            </a:endParaRP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….</a:t>
            </a:r>
          </a:p>
          <a:p>
            <a:pPr>
              <a:buNone/>
            </a:pPr>
            <a:r>
              <a:rPr lang="en-US" sz="1600" err="1">
                <a:latin typeface="Courier New"/>
                <a:ea typeface="+mn-lt"/>
                <a:cs typeface="Courier New"/>
              </a:rPr>
              <a:t>HAL_TIM_PWM_Start</a:t>
            </a:r>
            <a:r>
              <a:rPr lang="en-US" sz="1600" dirty="0">
                <a:latin typeface="Courier New"/>
                <a:ea typeface="+mn-lt"/>
                <a:cs typeface="Courier New"/>
              </a:rPr>
              <a:t>(&amp;htim4, TIM_CHANNEL_1);</a:t>
            </a:r>
            <a:endParaRPr lang="en-US" sz="1600">
              <a:ea typeface="Calibri" panose="020F0502020204030204"/>
              <a:cs typeface="Calibri" panose="020F0502020204030204"/>
            </a:endParaRP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….</a:t>
            </a:r>
            <a:endParaRPr lang="en-US" sz="1600">
              <a:ea typeface="Calibri"/>
              <a:cs typeface="Calibri"/>
            </a:endParaRPr>
          </a:p>
          <a:p>
            <a:pPr>
              <a:buNone/>
            </a:pPr>
            <a:r>
              <a:rPr lang="en-US" sz="1600" b="1" dirty="0">
                <a:solidFill>
                  <a:srgbClr val="7F0055"/>
                </a:solidFill>
                <a:latin typeface="Courier New"/>
                <a:ea typeface="Calibri"/>
                <a:cs typeface="Courier New"/>
              </a:rPr>
              <a:t> while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 (1)</a:t>
            </a:r>
            <a:endParaRPr lang="en-US" sz="1600">
              <a:ea typeface="Calibri"/>
              <a:cs typeface="Calibri"/>
            </a:endParaRP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 {</a:t>
            </a:r>
            <a:endParaRPr lang="en-US" sz="1600">
              <a:ea typeface="Calibri"/>
              <a:cs typeface="Calibri"/>
            </a:endParaRP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  TIM4-&gt;</a:t>
            </a:r>
            <a:r>
              <a:rPr lang="en-US" sz="1600" dirty="0">
                <a:solidFill>
                  <a:srgbClr val="0000C0"/>
                </a:solidFill>
                <a:latin typeface="Courier New"/>
                <a:ea typeface="Calibri"/>
                <a:cs typeface="Courier New"/>
              </a:rPr>
              <a:t>CCR1</a:t>
            </a: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=1000;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 }</a:t>
            </a:r>
            <a:endParaRPr lang="en-US" sz="1600">
              <a:ea typeface="Calibri"/>
              <a:cs typeface="Calibri"/>
            </a:endParaRP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latin typeface="Courier New"/>
                <a:ea typeface="Calibri"/>
                <a:cs typeface="Courier New"/>
              </a:rPr>
              <a:t>}</a:t>
            </a:r>
            <a:endParaRPr lang="en-US" sz="1600">
              <a:ea typeface="Calibri"/>
              <a:cs typeface="Calibri"/>
            </a:endParaRPr>
          </a:p>
          <a:p>
            <a:pPr>
              <a:buNone/>
            </a:pPr>
            <a:endParaRPr lang="en-US" sz="1600" dirty="0">
              <a:solidFill>
                <a:srgbClr val="000000"/>
              </a:solidFill>
              <a:latin typeface="Courier New"/>
              <a:ea typeface="Calibri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39483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Input capture 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Capture the timestamp of the occurrence of an </a:t>
            </a:r>
            <a:r>
              <a:rPr lang="en-US" sz="2400" b="1" dirty="0">
                <a:ea typeface="+mn-lt"/>
                <a:cs typeface="+mn-lt"/>
              </a:rPr>
              <a:t>event </a:t>
            </a:r>
            <a:endParaRPr lang="en-US" b="1" dirty="0"/>
          </a:p>
          <a:p>
            <a:r>
              <a:rPr lang="en-US" sz="2400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Event is represented by a rising or falling edge in a digital signal </a:t>
            </a:r>
          </a:p>
          <a:p>
            <a:endParaRPr lang="en-US" sz="26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endParaRPr lang="en-US" sz="26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endParaRPr lang="en-US" sz="26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1"/>
            <a:endParaRPr lang="en-US" sz="22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1">
              <a:buNone/>
            </a:pPr>
            <a:endParaRPr lang="en-US" sz="2600" i="1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Analogue and Digital Signals | Digestible Notes">
            <a:extLst>
              <a:ext uri="{FF2B5EF4-FFF2-40B4-BE49-F238E27FC236}">
                <a16:creationId xmlns:a16="http://schemas.microsoft.com/office/drawing/2014/main" id="{611B3479-DC17-C1F4-51A5-2C268F397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964" y="2999014"/>
            <a:ext cx="57531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38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Input capture block 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The input capture block in the base timer is used to copy the value inside the </a:t>
            </a:r>
            <a:r>
              <a:rPr lang="en-US" sz="2400" b="1" dirty="0">
                <a:ea typeface="+mn-lt"/>
                <a:cs typeface="+mn-lt"/>
              </a:rPr>
              <a:t>counter registe</a:t>
            </a:r>
            <a:r>
              <a:rPr lang="en-US" sz="2400" dirty="0">
                <a:ea typeface="+mn-lt"/>
                <a:cs typeface="+mn-lt"/>
              </a:rPr>
              <a:t>r to the </a:t>
            </a:r>
            <a:r>
              <a:rPr lang="en-US" sz="2400" b="1" dirty="0">
                <a:ea typeface="+mn-lt"/>
                <a:cs typeface="+mn-lt"/>
              </a:rPr>
              <a:t>capture/compare register</a:t>
            </a:r>
            <a:r>
              <a:rPr lang="en-US" sz="2400" dirty="0">
                <a:ea typeface="+mn-lt"/>
                <a:cs typeface="+mn-lt"/>
              </a:rPr>
              <a:t> when the selected input signal </a:t>
            </a:r>
            <a:r>
              <a:rPr lang="en-US" sz="2400" b="1" dirty="0">
                <a:ea typeface="+mn-lt"/>
                <a:cs typeface="+mn-lt"/>
              </a:rPr>
              <a:t>transition </a:t>
            </a:r>
            <a:r>
              <a:rPr lang="en-US" sz="2400" dirty="0">
                <a:ea typeface="+mn-lt"/>
                <a:cs typeface="+mn-lt"/>
              </a:rPr>
              <a:t>is detected </a:t>
            </a:r>
          </a:p>
          <a:p>
            <a:r>
              <a:rPr lang="en-US" sz="2400" dirty="0">
                <a:ea typeface="+mn-lt"/>
                <a:cs typeface="+mn-lt"/>
              </a:rPr>
              <a:t>This transition can be low to high (</a:t>
            </a:r>
            <a:r>
              <a:rPr lang="en-US" sz="2400" b="1" dirty="0">
                <a:ea typeface="+mn-lt"/>
                <a:cs typeface="+mn-lt"/>
              </a:rPr>
              <a:t>rising edge</a:t>
            </a:r>
            <a:r>
              <a:rPr lang="en-US" sz="2400" dirty="0">
                <a:ea typeface="+mn-lt"/>
                <a:cs typeface="+mn-lt"/>
              </a:rPr>
              <a:t>), high to low (</a:t>
            </a:r>
            <a:r>
              <a:rPr lang="en-US" sz="2400" b="1" dirty="0">
                <a:ea typeface="+mn-lt"/>
                <a:cs typeface="+mn-lt"/>
              </a:rPr>
              <a:t>falling edge</a:t>
            </a:r>
            <a:r>
              <a:rPr lang="en-US" sz="2400" dirty="0">
                <a:ea typeface="+mn-lt"/>
                <a:cs typeface="+mn-lt"/>
              </a:rPr>
              <a:t>), or </a:t>
            </a:r>
            <a:r>
              <a:rPr lang="en-US" sz="2400" b="1" dirty="0">
                <a:ea typeface="+mn-lt"/>
                <a:cs typeface="+mn-lt"/>
              </a:rPr>
              <a:t>both </a:t>
            </a:r>
            <a:r>
              <a:rPr lang="en-US" sz="2400" dirty="0">
                <a:ea typeface="+mn-lt"/>
                <a:cs typeface="+mn-lt"/>
              </a:rPr>
              <a:t>(rising and falling edges) </a:t>
            </a:r>
          </a:p>
          <a:p>
            <a:r>
              <a:rPr lang="en-US" sz="2400" dirty="0">
                <a:ea typeface="+mn-lt"/>
                <a:cs typeface="+mn-lt"/>
              </a:rPr>
              <a:t>The input signal should be connected to the related timer channel (pin)</a:t>
            </a:r>
          </a:p>
          <a:p>
            <a:r>
              <a:rPr lang="en-US" sz="2400" dirty="0">
                <a:ea typeface="+mn-lt"/>
                <a:cs typeface="+mn-lt"/>
              </a:rPr>
              <a:t>We can measure: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a period of a signal by using the capture mode with rising or falling edges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the pulse duration of a signal by using capture mode with both edges </a:t>
            </a:r>
          </a:p>
          <a:p>
            <a:pPr lvl="1"/>
            <a:r>
              <a:rPr lang="en-US" sz="2000" dirty="0">
                <a:ea typeface="+mn-lt"/>
                <a:cs typeface="+mn-lt"/>
              </a:rPr>
              <a:t>or duration of an operation (e.g., time between pressing and releasing a button) using different capture modes </a:t>
            </a:r>
          </a:p>
          <a:p>
            <a:endParaRPr lang="en-US" sz="26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endParaRPr lang="en-US" sz="26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endParaRPr lang="en-US" sz="2600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1"/>
            <a:endParaRPr lang="en-US" sz="22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1">
              <a:buNone/>
            </a:pPr>
            <a:endParaRPr lang="en-US" sz="2600" i="1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9641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Input capture block 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a program&#10;&#10;Description automatically generated">
            <a:extLst>
              <a:ext uri="{FF2B5EF4-FFF2-40B4-BE49-F238E27FC236}">
                <a16:creationId xmlns:a16="http://schemas.microsoft.com/office/drawing/2014/main" id="{3347BC97-B44E-D3AE-D01E-921439545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0269" y="1924586"/>
            <a:ext cx="6239149" cy="4351338"/>
          </a:xfrm>
        </p:spPr>
      </p:pic>
    </p:spTree>
    <p:extLst>
      <p:ext uri="{BB962C8B-B14F-4D97-AF65-F5344CB8AC3E}">
        <p14:creationId xmlns:p14="http://schemas.microsoft.com/office/powerpoint/2010/main" val="14298189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b="1" dirty="0">
                <a:ea typeface="+mj-lt"/>
                <a:cs typeface="+mj-lt"/>
              </a:rPr>
              <a:t>Example: Measuring Frequency of an input signal  </a:t>
            </a:r>
            <a:endParaRPr lang="en-US" sz="4200" b="1" dirty="0">
              <a:ea typeface="Calibri Light"/>
              <a:cs typeface="Calibri Light"/>
            </a:endParaRP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43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486FAC-2981-D62E-1E7C-14ACCB99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72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Timer Basics 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A timer can be used to measure time intervals, generate precise timing events, and control the execution of specific tasks.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Timers are crucial in various applications, including controlling external devices, generating PWM signals, and managing real-time tasks</a:t>
            </a:r>
          </a:p>
          <a:p>
            <a:pPr lvl="1">
              <a:buNone/>
            </a:pPr>
            <a:endParaRPr lang="en-US" sz="2600" i="1">
              <a:solidFill>
                <a:srgbClr val="FF0000"/>
              </a:solidFill>
              <a:ea typeface="Calibri"/>
              <a:cs typeface="Calibri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132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Timer Resolution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Timer resolution is defined by the</a:t>
            </a:r>
            <a:r>
              <a:rPr lang="en-US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bit width</a:t>
            </a:r>
            <a:r>
              <a:rPr lang="en-US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, which is specified in bits such as 8-bit, 16-bit, or 32-bit. 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A timer with an </a:t>
            </a:r>
            <a:r>
              <a:rPr lang="en-US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N-bit</a:t>
            </a:r>
            <a:r>
              <a:rPr lang="en-US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counter can count from </a:t>
            </a:r>
            <a:r>
              <a:rPr lang="en-US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0</a:t>
            </a:r>
            <a:r>
              <a:rPr lang="en-US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to </a:t>
            </a:r>
            <a:r>
              <a:rPr lang="en-US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2</a:t>
            </a:r>
            <a:r>
              <a:rPr lang="en-US" b="1" baseline="30000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N</a:t>
            </a:r>
            <a:r>
              <a:rPr lang="en-US" b="1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- 1</a:t>
            </a:r>
            <a:r>
              <a:rPr lang="en-US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For example, a 16-bit timer will count from 0 to 65535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The auto reload value must be less than 65535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361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Timer </a:t>
            </a:r>
            <a:r>
              <a:rPr lang="en-US" sz="4200" b="1" dirty="0" err="1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Prescaler</a:t>
            </a:r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  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solidFill>
                  <a:srgbClr val="000000"/>
                </a:solidFill>
                <a:ea typeface="+mn-lt"/>
                <a:cs typeface="+mn-lt"/>
              </a:rPr>
              <a:t> A timer will tick (increment by one) each time it receives a clock pulse</a:t>
            </a:r>
          </a:p>
          <a:p>
            <a:r>
              <a:rPr lang="en-US" sz="2600" dirty="0">
                <a:solidFill>
                  <a:srgbClr val="000000"/>
                </a:solidFill>
                <a:ea typeface="+mn-lt"/>
                <a:cs typeface="+mn-lt"/>
              </a:rPr>
              <a:t>The counting speed depends on the </a:t>
            </a:r>
            <a:r>
              <a:rPr lang="en-US" sz="2600" b="1" dirty="0">
                <a:solidFill>
                  <a:srgbClr val="000000"/>
                </a:solidFill>
                <a:ea typeface="+mn-lt"/>
                <a:cs typeface="+mn-lt"/>
              </a:rPr>
              <a:t>input clock</a:t>
            </a:r>
            <a:r>
              <a:rPr lang="en-US" sz="26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600" b="1" dirty="0">
                <a:solidFill>
                  <a:srgbClr val="000000"/>
                </a:solidFill>
                <a:ea typeface="+mn-lt"/>
                <a:cs typeface="+mn-lt"/>
              </a:rPr>
              <a:t>frequency</a:t>
            </a:r>
            <a:endParaRPr lang="en-US" sz="26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600" dirty="0">
                <a:solidFill>
                  <a:srgbClr val="000000"/>
                </a:solidFill>
                <a:ea typeface="+mn-lt"/>
                <a:cs typeface="+mn-lt"/>
              </a:rPr>
              <a:t>Most microcontroller timers have a </a:t>
            </a:r>
            <a:r>
              <a:rPr lang="en-US" sz="2600" b="1" dirty="0" err="1">
                <a:solidFill>
                  <a:srgbClr val="000000"/>
                </a:solidFill>
                <a:ea typeface="+mn-lt"/>
                <a:cs typeface="+mn-lt"/>
              </a:rPr>
              <a:t>prescaler</a:t>
            </a:r>
            <a:r>
              <a:rPr lang="en-US" sz="2600" dirty="0">
                <a:solidFill>
                  <a:srgbClr val="000000"/>
                </a:solidFill>
                <a:ea typeface="+mn-lt"/>
                <a:cs typeface="+mn-lt"/>
              </a:rPr>
              <a:t>, which divides the input clock frequency</a:t>
            </a:r>
            <a:r>
              <a:rPr lang="en-US" sz="26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600" dirty="0">
                <a:solidFill>
                  <a:srgbClr val="000000"/>
                </a:solidFill>
                <a:ea typeface="+mn-lt"/>
                <a:cs typeface="+mn-lt"/>
              </a:rPr>
              <a:t>to the timer. </a:t>
            </a:r>
          </a:p>
          <a:p>
            <a:r>
              <a:rPr lang="en-US" sz="2600" dirty="0">
                <a:solidFill>
                  <a:srgbClr val="000000"/>
                </a:solidFill>
                <a:ea typeface="+mn-lt"/>
                <a:cs typeface="+mn-lt"/>
              </a:rPr>
              <a:t>This allows you to adjust the timer's resolution and control the timer's counting speed</a:t>
            </a:r>
            <a:endParaRPr lang="en-US"/>
          </a:p>
          <a:p>
            <a:endParaRPr lang="en-US" sz="26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600" dirty="0">
              <a:ea typeface="Calibri" panose="020F0502020204030204"/>
              <a:cs typeface="Calibri" panose="020F0502020204030204"/>
            </a:endParaRPr>
          </a:p>
          <a:p>
            <a:pPr lvl="1"/>
            <a:endParaRPr lang="en-US" sz="220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1">
              <a:buNone/>
            </a:pPr>
            <a:endParaRPr lang="en-US" sz="2600" i="1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312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Timer Working Principle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buNone/>
            </a:pPr>
            <a:endParaRPr lang="en-US" sz="2600" i="1">
              <a:solidFill>
                <a:srgbClr val="FF0000"/>
              </a:solidFill>
              <a:ea typeface="Calibri"/>
              <a:cs typeface="Calibri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Picture 5" descr="A diagram of a staircase&#10;&#10;Description automatically generated">
            <a:extLst>
              <a:ext uri="{FF2B5EF4-FFF2-40B4-BE49-F238E27FC236}">
                <a16:creationId xmlns:a16="http://schemas.microsoft.com/office/drawing/2014/main" id="{CB419AC1-9488-569D-60C7-4214E9D94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135" y="2026418"/>
            <a:ext cx="7310902" cy="3387801"/>
          </a:xfrm>
          <a:prstGeom prst="rect">
            <a:avLst/>
          </a:prstGeom>
        </p:spPr>
      </p:pic>
      <p:pic>
        <p:nvPicPr>
          <p:cNvPr id="4" name="Picture 3" descr="A black text with black text&#10;&#10;Description automatically generated">
            <a:extLst>
              <a:ext uri="{FF2B5EF4-FFF2-40B4-BE49-F238E27FC236}">
                <a16:creationId xmlns:a16="http://schemas.microsoft.com/office/drawing/2014/main" id="{43ACBC64-7AAF-4D82-C809-06B9CBAD1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2" y="5220311"/>
            <a:ext cx="64293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2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Counting Directions  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 sz="2400" b="1" dirty="0" err="1">
                <a:ea typeface="+mn-lt"/>
                <a:cs typeface="+mn-lt"/>
              </a:rPr>
              <a:t>Upcounting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dirty="0">
                <a:ea typeface="+mn-lt"/>
                <a:cs typeface="+mn-lt"/>
              </a:rPr>
              <a:t>: the counter counts from 0 to the </a:t>
            </a:r>
            <a:r>
              <a:rPr lang="en-US" sz="2400" b="1" dirty="0">
                <a:ea typeface="+mn-lt"/>
                <a:cs typeface="+mn-lt"/>
              </a:rPr>
              <a:t>auto-reload</a:t>
            </a:r>
            <a:r>
              <a:rPr lang="en-US" sz="2400" dirty="0">
                <a:ea typeface="+mn-lt"/>
                <a:cs typeface="+mn-lt"/>
              </a:rPr>
              <a:t> value (content of the </a:t>
            </a:r>
            <a:r>
              <a:rPr lang="en-US" sz="2400" b="1" dirty="0" err="1">
                <a:ea typeface="+mn-lt"/>
                <a:cs typeface="+mn-lt"/>
              </a:rPr>
              <a:t>TIMx_ARR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dirty="0">
                <a:ea typeface="+mn-lt"/>
                <a:cs typeface="+mn-lt"/>
              </a:rPr>
              <a:t>register), then restarts from 0 and generates a counter </a:t>
            </a:r>
            <a:r>
              <a:rPr lang="en-US" sz="2400" b="1" dirty="0">
                <a:ea typeface="+mn-lt"/>
                <a:cs typeface="+mn-lt"/>
              </a:rPr>
              <a:t>overflow event</a:t>
            </a:r>
            <a:endParaRPr lang="en-US" sz="22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2400" b="1" dirty="0" err="1">
                <a:ea typeface="+mn-lt"/>
                <a:cs typeface="+mn-lt"/>
              </a:rPr>
              <a:t>Downcounting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dirty="0">
                <a:ea typeface="+mn-lt"/>
                <a:cs typeface="+mn-lt"/>
              </a:rPr>
              <a:t>: In this mode, the counter counts from the </a:t>
            </a:r>
            <a:r>
              <a:rPr lang="en-US" sz="2400" b="1" dirty="0">
                <a:ea typeface="+mn-lt"/>
                <a:cs typeface="+mn-lt"/>
              </a:rPr>
              <a:t>auto-reload </a:t>
            </a:r>
            <a:r>
              <a:rPr lang="en-US" sz="2400" dirty="0">
                <a:ea typeface="+mn-lt"/>
                <a:cs typeface="+mn-lt"/>
              </a:rPr>
              <a:t>value  down to 0, then restarts from the auto-reload value and generates a counter </a:t>
            </a:r>
            <a:r>
              <a:rPr lang="en-US" sz="2400" b="1" dirty="0">
                <a:ea typeface="+mn-lt"/>
                <a:cs typeface="+mn-lt"/>
              </a:rPr>
              <a:t>underflow event</a:t>
            </a:r>
            <a:endParaRPr lang="en-US" sz="22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sz="2400" b="1" dirty="0">
                <a:ea typeface="+mn-lt"/>
                <a:cs typeface="+mn-lt"/>
              </a:rPr>
              <a:t>Center-aligned mode (up/down counting)</a:t>
            </a:r>
            <a:r>
              <a:rPr lang="en-US" sz="2400" dirty="0">
                <a:ea typeface="+mn-lt"/>
                <a:cs typeface="+mn-lt"/>
              </a:rPr>
              <a:t>: the counter counts from 0 to the auto-reload value, generates a counter </a:t>
            </a:r>
            <a:r>
              <a:rPr lang="en-US" sz="2400" b="1" dirty="0">
                <a:ea typeface="+mn-lt"/>
                <a:cs typeface="+mn-lt"/>
              </a:rPr>
              <a:t>overflow </a:t>
            </a:r>
            <a:r>
              <a:rPr lang="en-US" sz="2400" dirty="0">
                <a:ea typeface="+mn-lt"/>
                <a:cs typeface="+mn-lt"/>
              </a:rPr>
              <a:t>event, then counts from the </a:t>
            </a:r>
            <a:r>
              <a:rPr lang="en-US" sz="2400" b="1" dirty="0">
                <a:ea typeface="+mn-lt"/>
                <a:cs typeface="+mn-lt"/>
              </a:rPr>
              <a:t>auto-reload</a:t>
            </a:r>
            <a:r>
              <a:rPr lang="en-US" sz="2400" dirty="0">
                <a:ea typeface="+mn-lt"/>
                <a:cs typeface="+mn-lt"/>
              </a:rPr>
              <a:t> value down to 0 and generates a counter </a:t>
            </a:r>
            <a:r>
              <a:rPr lang="en-US" sz="2400" b="1" dirty="0">
                <a:ea typeface="+mn-lt"/>
                <a:cs typeface="+mn-lt"/>
              </a:rPr>
              <a:t>underflow </a:t>
            </a:r>
            <a:r>
              <a:rPr lang="en-US" sz="2400" dirty="0">
                <a:ea typeface="+mn-lt"/>
                <a:cs typeface="+mn-lt"/>
              </a:rPr>
              <a:t>event. Then it restarts counting from 0</a:t>
            </a:r>
            <a:br>
              <a:rPr lang="en-US" sz="2200" dirty="0">
                <a:ea typeface="+mn-lt"/>
                <a:cs typeface="+mn-lt"/>
              </a:rPr>
            </a:br>
            <a:endParaRPr lang="en-US" sz="220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3981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BE299-6FBC-049F-1BAB-FF763616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rgbClr val="000000"/>
                </a:solidFill>
                <a:latin typeface="Calibri Light"/>
                <a:ea typeface="+mj-lt"/>
                <a:cs typeface="Calibri Light"/>
              </a:rPr>
              <a:t>Timer Modes</a:t>
            </a:r>
            <a:endParaRPr lang="en-US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D4B4-7E23-FD64-B2FF-575224230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 dirty="0">
                <a:solidFill>
                  <a:srgbClr val="000000"/>
                </a:solidFill>
                <a:ea typeface="+mn-lt"/>
                <a:cs typeface="+mn-lt"/>
              </a:rPr>
              <a:t>A hardware timer runs in the background independently. </a:t>
            </a:r>
          </a:p>
          <a:p>
            <a:r>
              <a:rPr lang="en-US" sz="3200" dirty="0">
                <a:solidFill>
                  <a:srgbClr val="000000"/>
                </a:solidFill>
                <a:ea typeface="+mn-lt"/>
                <a:cs typeface="+mn-lt"/>
              </a:rPr>
              <a:t>They are activated from the program, and they can be configured to operate in different modes: 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800" b="1" dirty="0">
                <a:ea typeface="Calibri"/>
                <a:cs typeface="Calibri"/>
              </a:rPr>
              <a:t>Basic timer:</a:t>
            </a:r>
            <a:r>
              <a:rPr lang="en-US" sz="2800" dirty="0">
                <a:ea typeface="Calibri"/>
                <a:cs typeface="Calibri"/>
              </a:rPr>
              <a:t> Generate precise timing Interrupts or counting the occurring of events 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800" b="1" dirty="0">
                <a:solidFill>
                  <a:srgbClr val="000000"/>
                </a:solidFill>
                <a:ea typeface="+mn-lt"/>
                <a:cs typeface="+mn-lt"/>
              </a:rPr>
              <a:t>Output compare (OC)</a:t>
            </a:r>
            <a:r>
              <a:rPr lang="en-US" sz="2800" dirty="0">
                <a:solidFill>
                  <a:srgbClr val="000000"/>
                </a:solidFill>
                <a:ea typeface="+mn-lt"/>
                <a:cs typeface="+mn-lt"/>
              </a:rPr>
              <a:t>: control a pin state when a timer reaches a certain value</a:t>
            </a:r>
            <a:endParaRPr lang="en-US" sz="2800" dirty="0"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800" b="1" dirty="0">
                <a:solidFill>
                  <a:srgbClr val="000000"/>
                </a:solidFill>
                <a:ea typeface="+mn-lt"/>
                <a:cs typeface="+mn-lt"/>
              </a:rPr>
              <a:t>Pulse width modulation (PWM) generation</a:t>
            </a:r>
            <a:r>
              <a:rPr lang="en-US" sz="2800" dirty="0">
                <a:solidFill>
                  <a:srgbClr val="000000"/>
                </a:solidFill>
                <a:ea typeface="+mn-lt"/>
                <a:cs typeface="+mn-lt"/>
              </a:rPr>
              <a:t>: the timer repeatedly counts from 0 to a specific value and back, creating a pulse with a variable width</a:t>
            </a:r>
          </a:p>
          <a:p>
            <a:pPr lvl="1">
              <a:buFont typeface="Wingdings" panose="020B0604020202020204" pitchFamily="34" charset="0"/>
              <a:buChar char="§"/>
            </a:pPr>
            <a:r>
              <a:rPr lang="en-US" sz="2800" b="1" dirty="0">
                <a:solidFill>
                  <a:srgbClr val="000000"/>
                </a:solidFill>
                <a:ea typeface="+mn-lt"/>
                <a:cs typeface="+mn-lt"/>
              </a:rPr>
              <a:t>Input capture (IC)</a:t>
            </a:r>
            <a:r>
              <a:rPr lang="en-US" sz="2800" dirty="0">
                <a:solidFill>
                  <a:srgbClr val="000000"/>
                </a:solidFill>
                <a:ea typeface="+mn-lt"/>
                <a:cs typeface="+mn-lt"/>
              </a:rPr>
              <a:t>: measure the time between events on a pin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5201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Win32_SL_V2" id="{0E60AB4E-417B-45C1-9301-1C9D3943EB7F}" vid="{199B3929-907A-4692-88BF-6063DC9760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38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Custom</vt:lpstr>
      <vt:lpstr>Timers</vt:lpstr>
      <vt:lpstr>Counter in Digital Logic </vt:lpstr>
      <vt:lpstr>Timer Basics </vt:lpstr>
      <vt:lpstr>Timer Basics </vt:lpstr>
      <vt:lpstr>Timer Resolution</vt:lpstr>
      <vt:lpstr>Timer Prescaler  </vt:lpstr>
      <vt:lpstr>Timer Working Principle</vt:lpstr>
      <vt:lpstr>Counting Directions  </vt:lpstr>
      <vt:lpstr>Timer Modes</vt:lpstr>
      <vt:lpstr>STM32F4 timers</vt:lpstr>
      <vt:lpstr>STM32F4 Clock Tree </vt:lpstr>
      <vt:lpstr>STM32F4 general-purpose timers </vt:lpstr>
      <vt:lpstr>Trigger and Clock Controller Block </vt:lpstr>
      <vt:lpstr>Time Base Unit</vt:lpstr>
      <vt:lpstr>STM32F4 Basic Timer Mode </vt:lpstr>
      <vt:lpstr>Example: Toggle an LED Using Basic Timer Every 50 ms Using TIM2 </vt:lpstr>
      <vt:lpstr>Example: Toggle an LED Using Basic Timer Every 50 ms Using TIM2 </vt:lpstr>
      <vt:lpstr>Example: Toggle an LED Using Basic Timer Every 50 ms Using TIM2 </vt:lpstr>
      <vt:lpstr>Example: Toggle an LED Using Basic Timer Every 50 ms Using TIM2 </vt:lpstr>
      <vt:lpstr>Example: Toggle an LED Using Basic Timer Every 50 ms Using TIM2 </vt:lpstr>
      <vt:lpstr>Example: Toggle an LED Using Basic Timer Every 50 ms Using TIM2 </vt:lpstr>
      <vt:lpstr>Output compare</vt:lpstr>
      <vt:lpstr>STM32F4 general-purpose timers </vt:lpstr>
      <vt:lpstr>Toggle an LED Every 50 ms Using Output Compare Mode </vt:lpstr>
      <vt:lpstr>Example: Toggle an LED Using Basic Timer Every 50 ms Using TIM2 </vt:lpstr>
      <vt:lpstr>Pulse width modulation (PWM)</vt:lpstr>
      <vt:lpstr>Pulse width modulation (PWM)</vt:lpstr>
      <vt:lpstr>Pulse width modulation (PWM)</vt:lpstr>
      <vt:lpstr>Pulse width modulation (PWM)</vt:lpstr>
      <vt:lpstr>Pulse width modulation (PWM)</vt:lpstr>
      <vt:lpstr>Motor Control Using PWM  </vt:lpstr>
      <vt:lpstr>Example: LED dimming using PWM mode </vt:lpstr>
      <vt:lpstr>LED dimming using PWM mode </vt:lpstr>
      <vt:lpstr>Input capture </vt:lpstr>
      <vt:lpstr>Input capture block </vt:lpstr>
      <vt:lpstr>Input capture block </vt:lpstr>
      <vt:lpstr>Example: Measuring Frequency of an input signal  </vt:lpstr>
      <vt:lpstr>Questions?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2533</cp:revision>
  <dcterms:created xsi:type="dcterms:W3CDTF">2023-09-29T20:49:22Z</dcterms:created>
  <dcterms:modified xsi:type="dcterms:W3CDTF">2024-12-19T07:57:00Z</dcterms:modified>
</cp:coreProperties>
</file>