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92" r:id="rId3"/>
    <p:sldId id="260" r:id="rId4"/>
    <p:sldId id="261" r:id="rId5"/>
    <p:sldId id="282" r:id="rId6"/>
    <p:sldId id="283" r:id="rId7"/>
    <p:sldId id="284" r:id="rId8"/>
    <p:sldId id="263" r:id="rId9"/>
    <p:sldId id="259" r:id="rId10"/>
    <p:sldId id="315" r:id="rId11"/>
    <p:sldId id="297" r:id="rId12"/>
    <p:sldId id="293" r:id="rId13"/>
    <p:sldId id="298" r:id="rId14"/>
    <p:sldId id="299" r:id="rId15"/>
    <p:sldId id="300" r:id="rId16"/>
    <p:sldId id="301" r:id="rId17"/>
    <p:sldId id="285" r:id="rId18"/>
    <p:sldId id="286" r:id="rId19"/>
    <p:sldId id="316" r:id="rId20"/>
    <p:sldId id="294" r:id="rId21"/>
    <p:sldId id="317" r:id="rId22"/>
    <p:sldId id="318" r:id="rId23"/>
    <p:sldId id="319" r:id="rId24"/>
    <p:sldId id="320" r:id="rId25"/>
    <p:sldId id="321" r:id="rId26"/>
    <p:sldId id="322" r:id="rId27"/>
    <p:sldId id="304" r:id="rId28"/>
    <p:sldId id="305" r:id="rId29"/>
    <p:sldId id="306" r:id="rId30"/>
    <p:sldId id="307" r:id="rId31"/>
    <p:sldId id="323" r:id="rId32"/>
    <p:sldId id="334" r:id="rId33"/>
    <p:sldId id="335" r:id="rId34"/>
    <p:sldId id="269" r:id="rId35"/>
    <p:sldId id="266" r:id="rId36"/>
    <p:sldId id="290" r:id="rId37"/>
    <p:sldId id="270" r:id="rId38"/>
    <p:sldId id="291" r:id="rId39"/>
    <p:sldId id="295" r:id="rId40"/>
    <p:sldId id="296" r:id="rId41"/>
    <p:sldId id="308" r:id="rId42"/>
    <p:sldId id="275" r:id="rId43"/>
    <p:sldId id="277" r:id="rId44"/>
    <p:sldId id="309" r:id="rId45"/>
    <p:sldId id="310" r:id="rId46"/>
    <p:sldId id="311" r:id="rId47"/>
    <p:sldId id="312" r:id="rId48"/>
    <p:sldId id="313" r:id="rId49"/>
    <p:sldId id="314" r:id="rId50"/>
    <p:sldId id="336" r:id="rId51"/>
    <p:sldId id="324" r:id="rId52"/>
    <p:sldId id="325" r:id="rId53"/>
    <p:sldId id="326" r:id="rId54"/>
    <p:sldId id="327" r:id="rId55"/>
    <p:sldId id="338" r:id="rId56"/>
    <p:sldId id="337" r:id="rId57"/>
    <p:sldId id="339" r:id="rId58"/>
    <p:sldId id="340" r:id="rId59"/>
    <p:sldId id="341" r:id="rId60"/>
    <p:sldId id="342" r:id="rId61"/>
    <p:sldId id="343" r:id="rId62"/>
    <p:sldId id="328" r:id="rId63"/>
    <p:sldId id="32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00A096-A633-491C-A7AF-57E692722D18}">
          <p14:sldIdLst>
            <p14:sldId id="256"/>
            <p14:sldId id="292"/>
            <p14:sldId id="260"/>
            <p14:sldId id="261"/>
            <p14:sldId id="282"/>
            <p14:sldId id="283"/>
            <p14:sldId id="284"/>
            <p14:sldId id="263"/>
            <p14:sldId id="259"/>
            <p14:sldId id="315"/>
            <p14:sldId id="297"/>
            <p14:sldId id="293"/>
            <p14:sldId id="298"/>
            <p14:sldId id="299"/>
            <p14:sldId id="300"/>
            <p14:sldId id="301"/>
            <p14:sldId id="285"/>
            <p14:sldId id="286"/>
            <p14:sldId id="316"/>
            <p14:sldId id="294"/>
            <p14:sldId id="317"/>
            <p14:sldId id="318"/>
            <p14:sldId id="319"/>
            <p14:sldId id="320"/>
            <p14:sldId id="321"/>
            <p14:sldId id="322"/>
            <p14:sldId id="304"/>
            <p14:sldId id="305"/>
            <p14:sldId id="306"/>
            <p14:sldId id="307"/>
            <p14:sldId id="323"/>
            <p14:sldId id="334"/>
            <p14:sldId id="335"/>
            <p14:sldId id="269"/>
            <p14:sldId id="266"/>
            <p14:sldId id="290"/>
            <p14:sldId id="270"/>
            <p14:sldId id="291"/>
            <p14:sldId id="295"/>
            <p14:sldId id="296"/>
            <p14:sldId id="308"/>
            <p14:sldId id="275"/>
            <p14:sldId id="277"/>
            <p14:sldId id="309"/>
            <p14:sldId id="310"/>
            <p14:sldId id="311"/>
            <p14:sldId id="312"/>
            <p14:sldId id="313"/>
            <p14:sldId id="314"/>
            <p14:sldId id="336"/>
            <p14:sldId id="324"/>
            <p14:sldId id="325"/>
            <p14:sldId id="326"/>
            <p14:sldId id="327"/>
            <p14:sldId id="338"/>
            <p14:sldId id="337"/>
            <p14:sldId id="339"/>
            <p14:sldId id="340"/>
            <p14:sldId id="341"/>
            <p14:sldId id="342"/>
            <p14:sldId id="343"/>
            <p14:sldId id="328"/>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86" d="100"/>
          <a:sy n="86" d="100"/>
        </p:scale>
        <p:origin x="27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F83BA-9B16-4EE9-B249-4E819B6641E7}" type="datetimeFigureOut">
              <a:rPr lang="en-US" smtClean="0"/>
              <a:t>11/23/2024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8B2D9-8049-4C50-A1B1-6383110E95A3}" type="slidenum">
              <a:rPr lang="en-US" smtClean="0"/>
              <a:t>‹#›</a:t>
            </a:fld>
            <a:endParaRPr lang="en-US"/>
          </a:p>
        </p:txBody>
      </p:sp>
    </p:spTree>
    <p:extLst>
      <p:ext uri="{BB962C8B-B14F-4D97-AF65-F5344CB8AC3E}">
        <p14:creationId xmlns:p14="http://schemas.microsoft.com/office/powerpoint/2010/main" val="203016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D1E4-EEE7-0EEB-51D2-B975C0F76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762A8-743D-17DC-8AF0-54B688E03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983445-3859-FEB2-EF93-45A519E08338}"/>
              </a:ext>
            </a:extLst>
          </p:cNvPr>
          <p:cNvSpPr>
            <a:spLocks noGrp="1"/>
          </p:cNvSpPr>
          <p:nvPr>
            <p:ph type="dt" sz="half" idx="10"/>
          </p:nvPr>
        </p:nvSpPr>
        <p:spPr/>
        <p:txBody>
          <a:bodyPr/>
          <a:lstStyle/>
          <a:p>
            <a:fld id="{D2756987-215C-4DFB-BDCB-8091AF87B1BB}" type="datetime1">
              <a:rPr lang="en-US" smtClean="0"/>
              <a:t>11/23/2024</a:t>
            </a:fld>
            <a:endParaRPr lang="en-US"/>
          </a:p>
        </p:txBody>
      </p:sp>
      <p:sp>
        <p:nvSpPr>
          <p:cNvPr id="5" name="Footer Placeholder 4">
            <a:extLst>
              <a:ext uri="{FF2B5EF4-FFF2-40B4-BE49-F238E27FC236}">
                <a16:creationId xmlns:a16="http://schemas.microsoft.com/office/drawing/2014/main" id="{115EEE40-1764-E784-61E6-CDC158069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B8AA7-54A5-C785-6CB1-96203C1BE151}"/>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312910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96C2-CD13-CF28-2685-DA60B7036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3B089-030C-2DFB-4C11-2650BEFF0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F69E5-95CC-3867-BDE5-2E6C761ECF2E}"/>
              </a:ext>
            </a:extLst>
          </p:cNvPr>
          <p:cNvSpPr>
            <a:spLocks noGrp="1"/>
          </p:cNvSpPr>
          <p:nvPr>
            <p:ph type="dt" sz="half" idx="10"/>
          </p:nvPr>
        </p:nvSpPr>
        <p:spPr/>
        <p:txBody>
          <a:bodyPr/>
          <a:lstStyle/>
          <a:p>
            <a:fld id="{B2784AF2-098F-4EC8-9838-32170FE9529A}" type="datetime1">
              <a:rPr lang="en-US" smtClean="0"/>
              <a:t>11/23/2024</a:t>
            </a:fld>
            <a:endParaRPr lang="en-US"/>
          </a:p>
        </p:txBody>
      </p:sp>
      <p:sp>
        <p:nvSpPr>
          <p:cNvPr id="5" name="Footer Placeholder 4">
            <a:extLst>
              <a:ext uri="{FF2B5EF4-FFF2-40B4-BE49-F238E27FC236}">
                <a16:creationId xmlns:a16="http://schemas.microsoft.com/office/drawing/2014/main" id="{1B4FB52D-2D68-6977-6DAF-B59E14247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8C00E-AD78-71F3-3D87-29197FCFB11E}"/>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180350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14D9E-8C9F-3BF2-7ED6-4370795BC2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018602-CB9A-D519-200B-1B3C7BE96B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C36E2-20B5-A6C1-9151-065D78ACA328}"/>
              </a:ext>
            </a:extLst>
          </p:cNvPr>
          <p:cNvSpPr>
            <a:spLocks noGrp="1"/>
          </p:cNvSpPr>
          <p:nvPr>
            <p:ph type="dt" sz="half" idx="10"/>
          </p:nvPr>
        </p:nvSpPr>
        <p:spPr/>
        <p:txBody>
          <a:bodyPr/>
          <a:lstStyle/>
          <a:p>
            <a:fld id="{D8B3253F-C195-4FDD-BCB3-18A9B1B28D42}" type="datetime1">
              <a:rPr lang="en-US" smtClean="0"/>
              <a:t>11/23/2024</a:t>
            </a:fld>
            <a:endParaRPr lang="en-US"/>
          </a:p>
        </p:txBody>
      </p:sp>
      <p:sp>
        <p:nvSpPr>
          <p:cNvPr id="5" name="Footer Placeholder 4">
            <a:extLst>
              <a:ext uri="{FF2B5EF4-FFF2-40B4-BE49-F238E27FC236}">
                <a16:creationId xmlns:a16="http://schemas.microsoft.com/office/drawing/2014/main" id="{01E88117-6A79-24D6-AACC-D684472F1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B7263-1450-8605-0E71-A5C5EF037791}"/>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69791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B424-436F-4448-542B-3F7879E0B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DCEF5F-AA6E-773A-C075-14764D1FF8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A7E55-6DD3-0FC9-7DDB-81855BBEBD24}"/>
              </a:ext>
            </a:extLst>
          </p:cNvPr>
          <p:cNvSpPr>
            <a:spLocks noGrp="1"/>
          </p:cNvSpPr>
          <p:nvPr>
            <p:ph type="dt" sz="half" idx="10"/>
          </p:nvPr>
        </p:nvSpPr>
        <p:spPr/>
        <p:txBody>
          <a:bodyPr/>
          <a:lstStyle/>
          <a:p>
            <a:fld id="{8125BDD4-1CE8-4FC9-9517-BFB8C9FED8BC}" type="datetime1">
              <a:rPr lang="en-US" smtClean="0"/>
              <a:t>11/23/2024</a:t>
            </a:fld>
            <a:endParaRPr lang="en-US"/>
          </a:p>
        </p:txBody>
      </p:sp>
      <p:sp>
        <p:nvSpPr>
          <p:cNvPr id="5" name="Footer Placeholder 4">
            <a:extLst>
              <a:ext uri="{FF2B5EF4-FFF2-40B4-BE49-F238E27FC236}">
                <a16:creationId xmlns:a16="http://schemas.microsoft.com/office/drawing/2014/main" id="{3D91C8CB-6AB2-DFD4-C10C-6620140DE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E3FAA-5A3D-12F9-73EB-2EBA6B0A7C9B}"/>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331168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E210-DB22-C8B5-AB33-7E80A4BBA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5EE4D-3E89-2972-2E27-733A587E0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9CCEAB-7A96-DF44-1EC7-5F0FAC1F226A}"/>
              </a:ext>
            </a:extLst>
          </p:cNvPr>
          <p:cNvSpPr>
            <a:spLocks noGrp="1"/>
          </p:cNvSpPr>
          <p:nvPr>
            <p:ph type="dt" sz="half" idx="10"/>
          </p:nvPr>
        </p:nvSpPr>
        <p:spPr/>
        <p:txBody>
          <a:bodyPr/>
          <a:lstStyle/>
          <a:p>
            <a:fld id="{B15660D5-A302-4BFF-9D10-4163F68CE157}" type="datetime1">
              <a:rPr lang="en-US" smtClean="0"/>
              <a:t>11/23/2024</a:t>
            </a:fld>
            <a:endParaRPr lang="en-US"/>
          </a:p>
        </p:txBody>
      </p:sp>
      <p:sp>
        <p:nvSpPr>
          <p:cNvPr id="5" name="Footer Placeholder 4">
            <a:extLst>
              <a:ext uri="{FF2B5EF4-FFF2-40B4-BE49-F238E27FC236}">
                <a16:creationId xmlns:a16="http://schemas.microsoft.com/office/drawing/2014/main" id="{C6E5A1A9-2128-D372-8A90-4F1F60587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7D18F-DD61-811A-5C12-F34520265DE5}"/>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375617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DB09A-5EA6-4C63-7B73-F43CCDF75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C979E-9220-AC65-A6B7-7C0C08FE0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2B50F-BA6E-E402-3366-FAFAAF92C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B6232-5571-B846-C745-89049A8B01B0}"/>
              </a:ext>
            </a:extLst>
          </p:cNvPr>
          <p:cNvSpPr>
            <a:spLocks noGrp="1"/>
          </p:cNvSpPr>
          <p:nvPr>
            <p:ph type="dt" sz="half" idx="10"/>
          </p:nvPr>
        </p:nvSpPr>
        <p:spPr/>
        <p:txBody>
          <a:bodyPr/>
          <a:lstStyle/>
          <a:p>
            <a:fld id="{91CC593A-449C-4A51-930C-F24C1EE577DD}" type="datetime1">
              <a:rPr lang="en-US" smtClean="0"/>
              <a:t>11/23/2024</a:t>
            </a:fld>
            <a:endParaRPr lang="en-US"/>
          </a:p>
        </p:txBody>
      </p:sp>
      <p:sp>
        <p:nvSpPr>
          <p:cNvPr id="6" name="Footer Placeholder 5">
            <a:extLst>
              <a:ext uri="{FF2B5EF4-FFF2-40B4-BE49-F238E27FC236}">
                <a16:creationId xmlns:a16="http://schemas.microsoft.com/office/drawing/2014/main" id="{184CAEC0-FD3C-A88A-2AD7-8F3A82120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03A70-1728-AA02-9546-A8BE31AD3495}"/>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58898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A4DA-E040-C8D0-B4C4-A2D4A82808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7B9F11-F9A3-EF4A-7664-5A203670C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D3833-739C-72C6-8697-E11A8B959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D7E43-0F91-AEDA-EFDD-977872A46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125D26-8714-8DAD-1FE0-B845D115B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5391D4-D444-7817-8364-7847A2400DF5}"/>
              </a:ext>
            </a:extLst>
          </p:cNvPr>
          <p:cNvSpPr>
            <a:spLocks noGrp="1"/>
          </p:cNvSpPr>
          <p:nvPr>
            <p:ph type="dt" sz="half" idx="10"/>
          </p:nvPr>
        </p:nvSpPr>
        <p:spPr/>
        <p:txBody>
          <a:bodyPr/>
          <a:lstStyle/>
          <a:p>
            <a:fld id="{4FB6C1F3-A75A-47EB-8EE9-9F42B7C7FD3D}" type="datetime1">
              <a:rPr lang="en-US" smtClean="0"/>
              <a:t>11/23/2024</a:t>
            </a:fld>
            <a:endParaRPr lang="en-US"/>
          </a:p>
        </p:txBody>
      </p:sp>
      <p:sp>
        <p:nvSpPr>
          <p:cNvPr id="8" name="Footer Placeholder 7">
            <a:extLst>
              <a:ext uri="{FF2B5EF4-FFF2-40B4-BE49-F238E27FC236}">
                <a16:creationId xmlns:a16="http://schemas.microsoft.com/office/drawing/2014/main" id="{886EAEC1-A7A9-7414-A877-F047BDBBEB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41FCA3-69BA-C832-1DC9-91F3102F4F4C}"/>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162391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C9A7-7FB6-7AD0-A8FE-5232DEC0D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3EC808-91C8-29AB-0FEB-9DAEDCF6EB6B}"/>
              </a:ext>
            </a:extLst>
          </p:cNvPr>
          <p:cNvSpPr>
            <a:spLocks noGrp="1"/>
          </p:cNvSpPr>
          <p:nvPr>
            <p:ph type="dt" sz="half" idx="10"/>
          </p:nvPr>
        </p:nvSpPr>
        <p:spPr/>
        <p:txBody>
          <a:bodyPr/>
          <a:lstStyle/>
          <a:p>
            <a:fld id="{6DA8A20D-3E66-4401-B528-0CFC131E1C16}" type="datetime1">
              <a:rPr lang="en-US" smtClean="0"/>
              <a:t>11/23/2024</a:t>
            </a:fld>
            <a:endParaRPr lang="en-US"/>
          </a:p>
        </p:txBody>
      </p:sp>
      <p:sp>
        <p:nvSpPr>
          <p:cNvPr id="4" name="Footer Placeholder 3">
            <a:extLst>
              <a:ext uri="{FF2B5EF4-FFF2-40B4-BE49-F238E27FC236}">
                <a16:creationId xmlns:a16="http://schemas.microsoft.com/office/drawing/2014/main" id="{9E7056A1-3182-06DC-0A96-68F7F88F28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3AFE93-D01C-D5C1-4F84-45CCC3B72A55}"/>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10682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14B5A7-342F-186D-980A-D8A5193D3084}"/>
              </a:ext>
            </a:extLst>
          </p:cNvPr>
          <p:cNvSpPr>
            <a:spLocks noGrp="1"/>
          </p:cNvSpPr>
          <p:nvPr>
            <p:ph type="dt" sz="half" idx="10"/>
          </p:nvPr>
        </p:nvSpPr>
        <p:spPr/>
        <p:txBody>
          <a:bodyPr/>
          <a:lstStyle/>
          <a:p>
            <a:fld id="{363E1F79-AFE5-4145-BC36-59D95A58F561}" type="datetime1">
              <a:rPr lang="en-US" smtClean="0"/>
              <a:t>11/23/2024</a:t>
            </a:fld>
            <a:endParaRPr lang="en-US"/>
          </a:p>
        </p:txBody>
      </p:sp>
      <p:sp>
        <p:nvSpPr>
          <p:cNvPr id="3" name="Footer Placeholder 2">
            <a:extLst>
              <a:ext uri="{FF2B5EF4-FFF2-40B4-BE49-F238E27FC236}">
                <a16:creationId xmlns:a16="http://schemas.microsoft.com/office/drawing/2014/main" id="{D12E0D05-8741-A3C4-C1E6-427C9205E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C77806-9D8F-365B-59CC-4A4595BFFFDE}"/>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1786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AB78-A7D2-1B04-D84A-50A4EBF7B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F3CCA-A203-EB80-F9A4-B900FA71E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611563-C0BA-A17D-D9D6-2C10A6A3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10096-875A-94DF-FA67-5BFC70CD825A}"/>
              </a:ext>
            </a:extLst>
          </p:cNvPr>
          <p:cNvSpPr>
            <a:spLocks noGrp="1"/>
          </p:cNvSpPr>
          <p:nvPr>
            <p:ph type="dt" sz="half" idx="10"/>
          </p:nvPr>
        </p:nvSpPr>
        <p:spPr/>
        <p:txBody>
          <a:bodyPr/>
          <a:lstStyle/>
          <a:p>
            <a:fld id="{A3DB6169-12A0-4D40-AEA9-3830D8A5194A}" type="datetime1">
              <a:rPr lang="en-US" smtClean="0"/>
              <a:t>11/23/2024</a:t>
            </a:fld>
            <a:endParaRPr lang="en-US"/>
          </a:p>
        </p:txBody>
      </p:sp>
      <p:sp>
        <p:nvSpPr>
          <p:cNvPr id="6" name="Footer Placeholder 5">
            <a:extLst>
              <a:ext uri="{FF2B5EF4-FFF2-40B4-BE49-F238E27FC236}">
                <a16:creationId xmlns:a16="http://schemas.microsoft.com/office/drawing/2014/main" id="{077FDCC7-FF2C-EF7D-3B81-16E10A6A5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43CC0-2AE8-10DB-7797-724D62DED64D}"/>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194358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06EB-5EA1-8BCE-5CE6-C715D211E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AA16B3-DF29-F161-8DBC-914A70DEF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59776-D204-DE12-C947-FB2D3F02C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25217-2101-03E6-2F3C-C280581807A9}"/>
              </a:ext>
            </a:extLst>
          </p:cNvPr>
          <p:cNvSpPr>
            <a:spLocks noGrp="1"/>
          </p:cNvSpPr>
          <p:nvPr>
            <p:ph type="dt" sz="half" idx="10"/>
          </p:nvPr>
        </p:nvSpPr>
        <p:spPr/>
        <p:txBody>
          <a:bodyPr/>
          <a:lstStyle/>
          <a:p>
            <a:fld id="{2AE53116-F873-4383-B985-011947002589}" type="datetime1">
              <a:rPr lang="en-US" smtClean="0"/>
              <a:t>11/23/2024</a:t>
            </a:fld>
            <a:endParaRPr lang="en-US"/>
          </a:p>
        </p:txBody>
      </p:sp>
      <p:sp>
        <p:nvSpPr>
          <p:cNvPr id="6" name="Footer Placeholder 5">
            <a:extLst>
              <a:ext uri="{FF2B5EF4-FFF2-40B4-BE49-F238E27FC236}">
                <a16:creationId xmlns:a16="http://schemas.microsoft.com/office/drawing/2014/main" id="{3952F971-0990-306A-D6A3-69DD91B8A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395DC-3922-81F2-98FC-D3BBC63EB34D}"/>
              </a:ext>
            </a:extLst>
          </p:cNvPr>
          <p:cNvSpPr>
            <a:spLocks noGrp="1"/>
          </p:cNvSpPr>
          <p:nvPr>
            <p:ph type="sldNum" sz="quarter" idx="12"/>
          </p:nvPr>
        </p:nvSpPr>
        <p:spPr/>
        <p:txBody>
          <a:bodyPr/>
          <a:lstStyle/>
          <a:p>
            <a:fld id="{293597C3-FEE4-4CC4-B1EB-B745A31DDA20}" type="slidenum">
              <a:rPr lang="en-US" smtClean="0"/>
              <a:t>‹#›</a:t>
            </a:fld>
            <a:endParaRPr lang="en-US"/>
          </a:p>
        </p:txBody>
      </p:sp>
    </p:spTree>
    <p:extLst>
      <p:ext uri="{BB962C8B-B14F-4D97-AF65-F5344CB8AC3E}">
        <p14:creationId xmlns:p14="http://schemas.microsoft.com/office/powerpoint/2010/main" val="5976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B0BC4E-AE81-9BE4-8C4D-E8BD3DB96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3290E2-FFF0-1E54-F325-6C9C57D9E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A92B5-346E-876B-B109-88CA8586D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6BEDD-3D57-4EA4-A741-1319114597A8}" type="datetime1">
              <a:rPr lang="en-US" smtClean="0"/>
              <a:t>11/23/2024</a:t>
            </a:fld>
            <a:endParaRPr lang="en-US"/>
          </a:p>
        </p:txBody>
      </p:sp>
      <p:sp>
        <p:nvSpPr>
          <p:cNvPr id="5" name="Footer Placeholder 4">
            <a:extLst>
              <a:ext uri="{FF2B5EF4-FFF2-40B4-BE49-F238E27FC236}">
                <a16:creationId xmlns:a16="http://schemas.microsoft.com/office/drawing/2014/main" id="{E1BA5918-ADE6-B467-8A1A-41C3BFD50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B38E49-E905-5D61-ECCA-D4EE83479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597C3-FEE4-4CC4-B1EB-B745A31DDA20}" type="slidenum">
              <a:rPr lang="en-US" smtClean="0"/>
              <a:t>‹#›</a:t>
            </a:fld>
            <a:endParaRPr lang="en-US"/>
          </a:p>
        </p:txBody>
      </p:sp>
    </p:spTree>
    <p:extLst>
      <p:ext uri="{BB962C8B-B14F-4D97-AF65-F5344CB8AC3E}">
        <p14:creationId xmlns:p14="http://schemas.microsoft.com/office/powerpoint/2010/main" val="10580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trategicdecisionsolutions.com/risk-reporti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83CC-E3A4-2547-DD95-8F819982F429}"/>
              </a:ext>
            </a:extLst>
          </p:cNvPr>
          <p:cNvSpPr>
            <a:spLocks noGrp="1"/>
          </p:cNvSpPr>
          <p:nvPr>
            <p:ph type="ctrTitle"/>
          </p:nvPr>
        </p:nvSpPr>
        <p:spPr>
          <a:xfrm>
            <a:off x="1568351" y="4143233"/>
            <a:ext cx="9144000" cy="974678"/>
          </a:xfrm>
        </p:spPr>
        <p:txBody>
          <a:bodyPr/>
          <a:lstStyle/>
          <a:p>
            <a:r>
              <a:rPr lang="en-US" sz="5400" dirty="0"/>
              <a:t>Chapter</a:t>
            </a:r>
            <a:r>
              <a:rPr lang="en-US" dirty="0"/>
              <a:t> 4</a:t>
            </a:r>
          </a:p>
        </p:txBody>
      </p:sp>
      <p:sp>
        <p:nvSpPr>
          <p:cNvPr id="3" name="Subtitle 2">
            <a:extLst>
              <a:ext uri="{FF2B5EF4-FFF2-40B4-BE49-F238E27FC236}">
                <a16:creationId xmlns:a16="http://schemas.microsoft.com/office/drawing/2014/main" id="{1AD27F56-8B0D-AFBC-6CA5-BDEAAA65B5D9}"/>
              </a:ext>
            </a:extLst>
          </p:cNvPr>
          <p:cNvSpPr>
            <a:spLocks noGrp="1"/>
          </p:cNvSpPr>
          <p:nvPr>
            <p:ph type="subTitle" idx="1"/>
          </p:nvPr>
        </p:nvSpPr>
        <p:spPr>
          <a:xfrm>
            <a:off x="1568351" y="5291371"/>
            <a:ext cx="9144000" cy="646331"/>
          </a:xfrm>
        </p:spPr>
        <p:txBody>
          <a:bodyPr>
            <a:normAutofit/>
          </a:bodyPr>
          <a:lstStyle/>
          <a:p>
            <a:r>
              <a:rPr lang="en-US" sz="3600" b="1" dirty="0">
                <a:solidFill>
                  <a:schemeClr val="accent1"/>
                </a:solidFill>
              </a:rPr>
              <a:t>Risk Management</a:t>
            </a:r>
          </a:p>
        </p:txBody>
      </p:sp>
      <p:pic>
        <p:nvPicPr>
          <p:cNvPr id="12290" name="Picture 2" descr="Why do Companies Need a Risk Management Plan?">
            <a:extLst>
              <a:ext uri="{FF2B5EF4-FFF2-40B4-BE49-F238E27FC236}">
                <a16:creationId xmlns:a16="http://schemas.microsoft.com/office/drawing/2014/main" id="{EAE4F3FF-FCB9-8B5E-BAE2-F69AAE5DC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719" y="44355"/>
            <a:ext cx="8618562" cy="4098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A9C118-3779-54CE-2BB2-6B7B932509F2}"/>
              </a:ext>
            </a:extLst>
          </p:cNvPr>
          <p:cNvSpPr txBox="1"/>
          <p:nvPr/>
        </p:nvSpPr>
        <p:spPr>
          <a:xfrm>
            <a:off x="3944204" y="6450588"/>
            <a:ext cx="4531056" cy="646331"/>
          </a:xfrm>
          <a:prstGeom prst="rect">
            <a:avLst/>
          </a:prstGeom>
          <a:noFill/>
        </p:spPr>
        <p:txBody>
          <a:bodyPr wrap="square">
            <a:spAutoFit/>
          </a:bodyPr>
          <a:lstStyle/>
          <a:p>
            <a:r>
              <a:rPr lang="en-US" sz="1800" b="1" dirty="0">
                <a:solidFill>
                  <a:schemeClr val="bg1">
                    <a:lumMod val="65000"/>
                  </a:schemeClr>
                </a:solidFill>
              </a:rPr>
              <a:t>ACCT 337: Internal Audit &amp; Risk Management </a:t>
            </a:r>
          </a:p>
          <a:p>
            <a:endParaRPr lang="en-US" sz="1800" dirty="0">
              <a:solidFill>
                <a:schemeClr val="bg1">
                  <a:lumMod val="65000"/>
                </a:schemeClr>
              </a:solidFill>
            </a:endParaRPr>
          </a:p>
        </p:txBody>
      </p:sp>
      <p:sp>
        <p:nvSpPr>
          <p:cNvPr id="6" name="Slide Number Placeholder 5">
            <a:extLst>
              <a:ext uri="{FF2B5EF4-FFF2-40B4-BE49-F238E27FC236}">
                <a16:creationId xmlns:a16="http://schemas.microsoft.com/office/drawing/2014/main" id="{7CE5CA4C-3764-728D-199C-4C24E39363B6}"/>
              </a:ext>
            </a:extLst>
          </p:cNvPr>
          <p:cNvSpPr>
            <a:spLocks noGrp="1"/>
          </p:cNvSpPr>
          <p:nvPr>
            <p:ph type="sldNum" sz="quarter" idx="12"/>
          </p:nvPr>
        </p:nvSpPr>
        <p:spPr/>
        <p:txBody>
          <a:bodyPr/>
          <a:lstStyle/>
          <a:p>
            <a:fld id="{293597C3-FEE4-4CC4-B1EB-B745A31DDA20}" type="slidenum">
              <a:rPr lang="en-US" smtClean="0"/>
              <a:t>1</a:t>
            </a:fld>
            <a:endParaRPr lang="en-US" dirty="0"/>
          </a:p>
        </p:txBody>
      </p:sp>
    </p:spTree>
    <p:extLst>
      <p:ext uri="{BB962C8B-B14F-4D97-AF65-F5344CB8AC3E}">
        <p14:creationId xmlns:p14="http://schemas.microsoft.com/office/powerpoint/2010/main" val="332930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Uploaded image">
            <a:extLst>
              <a:ext uri="{FF2B5EF4-FFF2-40B4-BE49-F238E27FC236}">
                <a16:creationId xmlns:a16="http://schemas.microsoft.com/office/drawing/2014/main" id="{4AA2138B-228A-920E-00DD-49E40CC9B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387" y="1506161"/>
            <a:ext cx="8062106" cy="461486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6F495D4-FFBE-E117-36A5-913BD627AD2B}"/>
              </a:ext>
            </a:extLst>
          </p:cNvPr>
          <p:cNvSpPr txBox="1">
            <a:spLocks/>
          </p:cNvSpPr>
          <p:nvPr/>
        </p:nvSpPr>
        <p:spPr>
          <a:xfrm>
            <a:off x="25019" y="9815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Risk Appetite vs. Risk Tolerance </a:t>
            </a:r>
            <a:r>
              <a:rPr lang="en-US" b="1" dirty="0">
                <a:solidFill>
                  <a:schemeClr val="accent1"/>
                </a:solidFill>
              </a:rPr>
              <a:t>(2/3)</a:t>
            </a:r>
            <a:endParaRPr lang="en-US" b="1" dirty="0"/>
          </a:p>
        </p:txBody>
      </p:sp>
      <p:sp>
        <p:nvSpPr>
          <p:cNvPr id="5" name="Slide Number Placeholder 4">
            <a:extLst>
              <a:ext uri="{FF2B5EF4-FFF2-40B4-BE49-F238E27FC236}">
                <a16:creationId xmlns:a16="http://schemas.microsoft.com/office/drawing/2014/main" id="{25CCE0FA-F142-FF35-E0E5-401EE0A4C426}"/>
              </a:ext>
            </a:extLst>
          </p:cNvPr>
          <p:cNvSpPr>
            <a:spLocks noGrp="1"/>
          </p:cNvSpPr>
          <p:nvPr>
            <p:ph type="sldNum" sz="quarter" idx="12"/>
          </p:nvPr>
        </p:nvSpPr>
        <p:spPr/>
        <p:txBody>
          <a:bodyPr/>
          <a:lstStyle/>
          <a:p>
            <a:fld id="{293597C3-FEE4-4CC4-B1EB-B745A31DDA20}" type="slidenum">
              <a:rPr lang="en-US" smtClean="0"/>
              <a:t>10</a:t>
            </a:fld>
            <a:endParaRPr lang="en-US"/>
          </a:p>
        </p:txBody>
      </p:sp>
    </p:spTree>
    <p:extLst>
      <p:ext uri="{BB962C8B-B14F-4D97-AF65-F5344CB8AC3E}">
        <p14:creationId xmlns:p14="http://schemas.microsoft.com/office/powerpoint/2010/main" val="370070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isk appetite vs. risk tolerance [21] | Download Scientific Diagram">
            <a:extLst>
              <a:ext uri="{FF2B5EF4-FFF2-40B4-BE49-F238E27FC236}">
                <a16:creationId xmlns:a16="http://schemas.microsoft.com/office/drawing/2014/main" id="{DEE5BA4A-C284-69A1-E130-D18C062734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60"/>
          <a:stretch/>
        </p:blipFill>
        <p:spPr bwMode="auto">
          <a:xfrm>
            <a:off x="891652" y="1289713"/>
            <a:ext cx="9648967" cy="48858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9036E1F-450C-BB54-11CA-29FDD87A6FB9}"/>
              </a:ext>
            </a:extLst>
          </p:cNvPr>
          <p:cNvSpPr txBox="1">
            <a:spLocks/>
          </p:cNvSpPr>
          <p:nvPr/>
        </p:nvSpPr>
        <p:spPr>
          <a:xfrm>
            <a:off x="25019" y="2892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Risk Appetite vs. Risk Tolerance </a:t>
            </a:r>
            <a:r>
              <a:rPr lang="en-US" b="1" dirty="0">
                <a:solidFill>
                  <a:schemeClr val="accent1"/>
                </a:solidFill>
              </a:rPr>
              <a:t>(3/3)</a:t>
            </a:r>
            <a:endParaRPr lang="en-US" b="1" dirty="0"/>
          </a:p>
        </p:txBody>
      </p:sp>
      <p:sp>
        <p:nvSpPr>
          <p:cNvPr id="10" name="Slide Number Placeholder 9">
            <a:extLst>
              <a:ext uri="{FF2B5EF4-FFF2-40B4-BE49-F238E27FC236}">
                <a16:creationId xmlns:a16="http://schemas.microsoft.com/office/drawing/2014/main" id="{C6CECA6D-3836-4E99-88FE-A13884B06E0F}"/>
              </a:ext>
            </a:extLst>
          </p:cNvPr>
          <p:cNvSpPr>
            <a:spLocks noGrp="1"/>
          </p:cNvSpPr>
          <p:nvPr>
            <p:ph type="sldNum" sz="quarter" idx="12"/>
          </p:nvPr>
        </p:nvSpPr>
        <p:spPr/>
        <p:txBody>
          <a:bodyPr/>
          <a:lstStyle/>
          <a:p>
            <a:fld id="{293597C3-FEE4-4CC4-B1EB-B745A31DDA20}" type="slidenum">
              <a:rPr lang="en-US" smtClean="0"/>
              <a:t>11</a:t>
            </a:fld>
            <a:endParaRPr lang="en-US"/>
          </a:p>
        </p:txBody>
      </p:sp>
    </p:spTree>
    <p:extLst>
      <p:ext uri="{BB962C8B-B14F-4D97-AF65-F5344CB8AC3E}">
        <p14:creationId xmlns:p14="http://schemas.microsoft.com/office/powerpoint/2010/main" val="268421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E4E8-9368-F781-9A37-8F57769E18BD}"/>
              </a:ext>
            </a:extLst>
          </p:cNvPr>
          <p:cNvSpPr>
            <a:spLocks noGrp="1"/>
          </p:cNvSpPr>
          <p:nvPr>
            <p:ph type="title"/>
          </p:nvPr>
        </p:nvSpPr>
        <p:spPr>
          <a:xfrm>
            <a:off x="101221" y="71698"/>
            <a:ext cx="10515600" cy="1325563"/>
          </a:xfrm>
        </p:spPr>
        <p:txBody>
          <a:bodyPr/>
          <a:lstStyle/>
          <a:p>
            <a:r>
              <a:rPr lang="en-US" b="1" dirty="0"/>
              <a:t>Risk Severity</a:t>
            </a:r>
          </a:p>
        </p:txBody>
      </p:sp>
      <p:sp>
        <p:nvSpPr>
          <p:cNvPr id="3" name="Content Placeholder 2">
            <a:extLst>
              <a:ext uri="{FF2B5EF4-FFF2-40B4-BE49-F238E27FC236}">
                <a16:creationId xmlns:a16="http://schemas.microsoft.com/office/drawing/2014/main" id="{1B2468E7-74F9-46A7-7EE6-E2CA426092EA}"/>
              </a:ext>
            </a:extLst>
          </p:cNvPr>
          <p:cNvSpPr>
            <a:spLocks noGrp="1"/>
          </p:cNvSpPr>
          <p:nvPr>
            <p:ph idx="1"/>
          </p:nvPr>
        </p:nvSpPr>
        <p:spPr/>
        <p:txBody>
          <a:bodyPr>
            <a:normAutofit fontScale="92500"/>
          </a:bodyPr>
          <a:lstStyle/>
          <a:p>
            <a:pPr marL="0" indent="0">
              <a:buNone/>
            </a:pPr>
            <a:r>
              <a:rPr lang="en-US" b="1" dirty="0"/>
              <a:t>Severity</a:t>
            </a:r>
            <a:r>
              <a:rPr lang="en-US" dirty="0"/>
              <a:t> is a measurement of considerations such as:</a:t>
            </a:r>
          </a:p>
          <a:p>
            <a:pPr marL="514350" indent="-514350">
              <a:buFont typeface="+mj-lt"/>
              <a:buAutoNum type="arabicPeriod"/>
            </a:pPr>
            <a:r>
              <a:rPr lang="en-US" b="1" dirty="0"/>
              <a:t>Likelihood</a:t>
            </a:r>
            <a:r>
              <a:rPr lang="en-US" dirty="0"/>
              <a:t>: The probability that a risk event will occur.</a:t>
            </a:r>
          </a:p>
          <a:p>
            <a:pPr marL="514350" indent="-514350">
              <a:buFont typeface="+mj-lt"/>
              <a:buAutoNum type="arabicPeriod"/>
            </a:pPr>
            <a:r>
              <a:rPr lang="en-US" b="1" dirty="0"/>
              <a:t>Impact</a:t>
            </a:r>
            <a:r>
              <a:rPr lang="en-US" dirty="0"/>
              <a:t>: The extent of the consequences if the event happens.</a:t>
            </a:r>
          </a:p>
          <a:p>
            <a:pPr marL="514350" indent="-514350">
              <a:buFont typeface="+mj-lt"/>
              <a:buAutoNum type="arabicPeriod"/>
            </a:pPr>
            <a:r>
              <a:rPr lang="en-US" b="1" dirty="0"/>
              <a:t>Recovery Time</a:t>
            </a:r>
            <a:r>
              <a:rPr lang="en-US" dirty="0"/>
              <a:t>: The time it takes to recover from the event.</a:t>
            </a:r>
          </a:p>
          <a:p>
            <a:r>
              <a:rPr lang="en-US" b="1" dirty="0"/>
              <a:t>Key Points</a:t>
            </a:r>
            <a:r>
              <a:rPr lang="en-US" dirty="0"/>
              <a:t>:</a:t>
            </a:r>
          </a:p>
          <a:p>
            <a:pPr>
              <a:buFont typeface="Arial" panose="020B0604020202020204" pitchFamily="34" charset="0"/>
              <a:buChar char="•"/>
            </a:pPr>
            <a:r>
              <a:rPr lang="en-US" dirty="0"/>
              <a:t>Severity reflects the </a:t>
            </a:r>
            <a:r>
              <a:rPr lang="en-US" b="1" dirty="0"/>
              <a:t>overall seriousness of a risk</a:t>
            </a:r>
            <a:r>
              <a:rPr lang="en-US" dirty="0"/>
              <a:t>.</a:t>
            </a:r>
          </a:p>
          <a:p>
            <a:pPr>
              <a:buFont typeface="Arial" panose="020B0604020202020204" pitchFamily="34" charset="0"/>
              <a:buChar char="•"/>
            </a:pPr>
            <a:r>
              <a:rPr lang="en-US" dirty="0"/>
              <a:t>Helps organizations prioritize which risks require </a:t>
            </a:r>
            <a:r>
              <a:rPr lang="en-US" b="1" dirty="0"/>
              <a:t>immediate action</a:t>
            </a:r>
            <a:r>
              <a:rPr lang="en-US" dirty="0"/>
              <a:t> and which can be monitored or tolerated.</a:t>
            </a:r>
          </a:p>
          <a:p>
            <a:pPr>
              <a:buFont typeface="Arial" panose="020B0604020202020204" pitchFamily="34" charset="0"/>
              <a:buChar char="•"/>
            </a:pPr>
            <a:r>
              <a:rPr lang="en-US" dirty="0"/>
              <a:t>Typically classified as </a:t>
            </a:r>
            <a:r>
              <a:rPr lang="en-US" b="1" dirty="0"/>
              <a:t>low, medium, high, or critical</a:t>
            </a:r>
            <a:r>
              <a:rPr lang="en-US" dirty="0"/>
              <a:t> based on thresholds.</a:t>
            </a:r>
          </a:p>
          <a:p>
            <a:pPr marL="0" indent="0">
              <a:buNone/>
            </a:pPr>
            <a:endParaRPr lang="en-US" dirty="0"/>
          </a:p>
        </p:txBody>
      </p:sp>
      <p:pic>
        <p:nvPicPr>
          <p:cNvPr id="6" name="Picture 2" descr="7 Risk Management Framework (RMF) Steps Explained">
            <a:extLst>
              <a:ext uri="{FF2B5EF4-FFF2-40B4-BE49-F238E27FC236}">
                <a16:creationId xmlns:a16="http://schemas.microsoft.com/office/drawing/2014/main" id="{CE4E69E3-D1E9-2538-69C6-D13B0C08E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234" y="0"/>
            <a:ext cx="3456533" cy="194480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41015ADC-DEBD-13BE-4237-CECDAB8B2FA9}"/>
              </a:ext>
            </a:extLst>
          </p:cNvPr>
          <p:cNvSpPr>
            <a:spLocks noGrp="1"/>
          </p:cNvSpPr>
          <p:nvPr>
            <p:ph type="sldNum" sz="quarter" idx="12"/>
          </p:nvPr>
        </p:nvSpPr>
        <p:spPr/>
        <p:txBody>
          <a:bodyPr/>
          <a:lstStyle/>
          <a:p>
            <a:fld id="{293597C3-FEE4-4CC4-B1EB-B745A31DDA20}" type="slidenum">
              <a:rPr lang="en-US" smtClean="0"/>
              <a:t>12</a:t>
            </a:fld>
            <a:endParaRPr lang="en-US"/>
          </a:p>
        </p:txBody>
      </p:sp>
    </p:spTree>
    <p:extLst>
      <p:ext uri="{BB962C8B-B14F-4D97-AF65-F5344CB8AC3E}">
        <p14:creationId xmlns:p14="http://schemas.microsoft.com/office/powerpoint/2010/main" val="242446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ED00-EBF7-7427-C27D-8F2B31A26B96}"/>
              </a:ext>
            </a:extLst>
          </p:cNvPr>
          <p:cNvSpPr>
            <a:spLocks noGrp="1"/>
          </p:cNvSpPr>
          <p:nvPr>
            <p:ph type="title"/>
          </p:nvPr>
        </p:nvSpPr>
        <p:spPr/>
        <p:txBody>
          <a:bodyPr/>
          <a:lstStyle/>
          <a:p>
            <a:r>
              <a:rPr lang="en-US" b="1" dirty="0"/>
              <a:t>Understanding Risk- Example </a:t>
            </a:r>
            <a:r>
              <a:rPr lang="en-US" b="1" dirty="0">
                <a:solidFill>
                  <a:schemeClr val="accent1"/>
                </a:solidFill>
              </a:rPr>
              <a:t>(1/4)</a:t>
            </a:r>
          </a:p>
        </p:txBody>
      </p:sp>
      <p:sp>
        <p:nvSpPr>
          <p:cNvPr id="3" name="Content Placeholder 2">
            <a:extLst>
              <a:ext uri="{FF2B5EF4-FFF2-40B4-BE49-F238E27FC236}">
                <a16:creationId xmlns:a16="http://schemas.microsoft.com/office/drawing/2014/main" id="{BADCDF92-947B-8E49-B915-63EE6F78D850}"/>
              </a:ext>
            </a:extLst>
          </p:cNvPr>
          <p:cNvSpPr>
            <a:spLocks noGrp="1"/>
          </p:cNvSpPr>
          <p:nvPr>
            <p:ph idx="1"/>
          </p:nvPr>
        </p:nvSpPr>
        <p:spPr/>
        <p:txBody>
          <a:bodyPr/>
          <a:lstStyle/>
          <a:p>
            <a:r>
              <a:rPr lang="en-US" b="1" dirty="0"/>
              <a:t>Example: Community Park Project</a:t>
            </a:r>
          </a:p>
          <a:p>
            <a:r>
              <a:rPr lang="en-US" b="1" dirty="0"/>
              <a:t>Scenario</a:t>
            </a:r>
            <a:r>
              <a:rPr lang="en-US" dirty="0"/>
              <a:t>: A municipality is planning to build a community park to enhance public spaces and promote social activities.</a:t>
            </a:r>
          </a:p>
          <a:p>
            <a:endParaRPr lang="en-US" dirty="0"/>
          </a:p>
          <a:p>
            <a:endParaRPr lang="en-US" dirty="0"/>
          </a:p>
        </p:txBody>
      </p:sp>
      <p:sp>
        <p:nvSpPr>
          <p:cNvPr id="5" name="Slide Number Placeholder 4">
            <a:extLst>
              <a:ext uri="{FF2B5EF4-FFF2-40B4-BE49-F238E27FC236}">
                <a16:creationId xmlns:a16="http://schemas.microsoft.com/office/drawing/2014/main" id="{6F175E28-C5A5-2B78-B29D-D933BA287B3F}"/>
              </a:ext>
            </a:extLst>
          </p:cNvPr>
          <p:cNvSpPr>
            <a:spLocks noGrp="1"/>
          </p:cNvSpPr>
          <p:nvPr>
            <p:ph type="sldNum" sz="quarter" idx="12"/>
          </p:nvPr>
        </p:nvSpPr>
        <p:spPr/>
        <p:txBody>
          <a:bodyPr/>
          <a:lstStyle/>
          <a:p>
            <a:fld id="{293597C3-FEE4-4CC4-B1EB-B745A31DDA20}" type="slidenum">
              <a:rPr lang="en-US" smtClean="0"/>
              <a:t>13</a:t>
            </a:fld>
            <a:endParaRPr lang="en-US"/>
          </a:p>
        </p:txBody>
      </p:sp>
    </p:spTree>
    <p:extLst>
      <p:ext uri="{BB962C8B-B14F-4D97-AF65-F5344CB8AC3E}">
        <p14:creationId xmlns:p14="http://schemas.microsoft.com/office/powerpoint/2010/main" val="38113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458C11C-0AF8-3E51-802E-3A9F0BDA7604}"/>
              </a:ext>
            </a:extLst>
          </p:cNvPr>
          <p:cNvSpPr>
            <a:spLocks noGrp="1" noChangeArrowheads="1"/>
          </p:cNvSpPr>
          <p:nvPr>
            <p:ph idx="1"/>
          </p:nvPr>
        </p:nvSpPr>
        <p:spPr bwMode="auto">
          <a:xfrm>
            <a:off x="838200" y="1361689"/>
            <a:ext cx="10912521" cy="471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lnSpc>
                <a:spcPct val="70000"/>
              </a:lnSpc>
              <a:spcAft>
                <a:spcPct val="0"/>
              </a:spcAft>
              <a:buClrTx/>
              <a:buSzTx/>
              <a:tabLst/>
            </a:pPr>
            <a:r>
              <a:rPr lang="en-US" altLang="en-US" b="1" dirty="0"/>
              <a:t>Event: </a:t>
            </a:r>
            <a:r>
              <a:rPr lang="en-US" altLang="en-US" dirty="0"/>
              <a:t>Unexpected heavy rains during construction.</a:t>
            </a:r>
          </a:p>
          <a:p>
            <a:pPr marL="0" marR="0" lvl="0" indent="0" fontAlgn="base">
              <a:lnSpc>
                <a:spcPct val="70000"/>
              </a:lnSpc>
              <a:spcAft>
                <a:spcPct val="0"/>
              </a:spcAft>
              <a:buClrTx/>
              <a:buSzTx/>
              <a:buNone/>
              <a:tabLst/>
            </a:pPr>
            <a:endParaRPr lang="en-US" altLang="en-US" dirty="0"/>
          </a:p>
          <a:p>
            <a:pPr marR="0" lvl="0" fontAlgn="base">
              <a:lnSpc>
                <a:spcPct val="70000"/>
              </a:lnSpc>
              <a:spcAft>
                <a:spcPct val="0"/>
              </a:spcAft>
              <a:buClrTx/>
              <a:buSzTx/>
              <a:tabLst/>
            </a:pPr>
            <a:r>
              <a:rPr lang="en-US" altLang="en-US" b="1" dirty="0"/>
              <a:t>Uncertainty: </a:t>
            </a:r>
            <a:r>
              <a:rPr lang="en-US" altLang="en-US" dirty="0"/>
              <a:t>The exact timing, amount, and impact of the rain cannot be predicted.</a:t>
            </a:r>
          </a:p>
          <a:p>
            <a:pPr marL="0" marR="0" lvl="0" indent="0" fontAlgn="base">
              <a:lnSpc>
                <a:spcPct val="70000"/>
              </a:lnSpc>
              <a:spcAft>
                <a:spcPct val="0"/>
              </a:spcAft>
              <a:buClrTx/>
              <a:buSzTx/>
              <a:buNone/>
              <a:tabLst/>
            </a:pPr>
            <a:endParaRPr lang="en-US" altLang="en-US" dirty="0"/>
          </a:p>
          <a:p>
            <a:pPr marR="0" lvl="0" fontAlgn="base">
              <a:lnSpc>
                <a:spcPct val="70000"/>
              </a:lnSpc>
              <a:spcAft>
                <a:spcPct val="0"/>
              </a:spcAft>
              <a:buClrTx/>
              <a:buSzTx/>
              <a:tabLst/>
            </a:pPr>
            <a:r>
              <a:rPr lang="en-US" altLang="en-US" b="1" dirty="0"/>
              <a:t>Risk as a Negative Outcome:</a:t>
            </a:r>
          </a:p>
          <a:p>
            <a:pPr marR="0" lvl="0" fontAlgn="base">
              <a:lnSpc>
                <a:spcPct val="70000"/>
              </a:lnSpc>
              <a:spcAft>
                <a:spcPct val="0"/>
              </a:spcAft>
              <a:buClrTx/>
              <a:buSzTx/>
              <a:tabLst/>
            </a:pPr>
            <a:r>
              <a:rPr lang="en-US" altLang="en-US" dirty="0"/>
              <a:t>The rain delays construction, increasing costs and public dissatisfaction.</a:t>
            </a:r>
          </a:p>
          <a:p>
            <a:pPr marL="0" marR="0" lvl="0" indent="0" fontAlgn="base">
              <a:lnSpc>
                <a:spcPct val="70000"/>
              </a:lnSpc>
              <a:spcAft>
                <a:spcPct val="0"/>
              </a:spcAft>
              <a:buClrTx/>
              <a:buSzTx/>
              <a:buNone/>
              <a:tabLst/>
            </a:pPr>
            <a:endParaRPr lang="en-US" altLang="en-US" dirty="0"/>
          </a:p>
          <a:p>
            <a:pPr marR="0" lvl="0" fontAlgn="base">
              <a:lnSpc>
                <a:spcPct val="70000"/>
              </a:lnSpc>
              <a:spcAft>
                <a:spcPct val="0"/>
              </a:spcAft>
              <a:buClrTx/>
              <a:buSzTx/>
              <a:tabLst/>
            </a:pPr>
            <a:r>
              <a:rPr lang="en-US" altLang="en-US" b="1" dirty="0"/>
              <a:t>Risk as Failure to Pursue Opportunity:</a:t>
            </a:r>
          </a:p>
          <a:p>
            <a:pPr marR="0" lvl="0" fontAlgn="base">
              <a:lnSpc>
                <a:spcPct val="70000"/>
              </a:lnSpc>
              <a:spcAft>
                <a:spcPct val="0"/>
              </a:spcAft>
              <a:buClrTx/>
              <a:buSzTx/>
              <a:tabLst/>
            </a:pPr>
            <a:r>
              <a:rPr lang="en-US" altLang="en-US" dirty="0"/>
              <a:t>The municipality doesn’t apply for an environmental grant, missing a chance to fund eco-friendly park designs.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itle 1">
            <a:extLst>
              <a:ext uri="{FF2B5EF4-FFF2-40B4-BE49-F238E27FC236}">
                <a16:creationId xmlns:a16="http://schemas.microsoft.com/office/drawing/2014/main" id="{6CDB5B21-3793-9A34-3A87-EAA8290AB64E}"/>
              </a:ext>
            </a:extLst>
          </p:cNvPr>
          <p:cNvSpPr>
            <a:spLocks noGrp="1"/>
          </p:cNvSpPr>
          <p:nvPr>
            <p:ph type="title"/>
          </p:nvPr>
        </p:nvSpPr>
        <p:spPr>
          <a:xfrm>
            <a:off x="838200" y="365125"/>
            <a:ext cx="10515600" cy="869997"/>
          </a:xfrm>
        </p:spPr>
        <p:txBody>
          <a:bodyPr/>
          <a:lstStyle/>
          <a:p>
            <a:r>
              <a:rPr lang="en-US" b="1" dirty="0"/>
              <a:t>Understanding Risk- Example </a:t>
            </a:r>
            <a:r>
              <a:rPr lang="en-US" b="1" dirty="0">
                <a:solidFill>
                  <a:schemeClr val="accent1"/>
                </a:solidFill>
              </a:rPr>
              <a:t>(2/4)</a:t>
            </a:r>
          </a:p>
        </p:txBody>
      </p:sp>
      <p:sp>
        <p:nvSpPr>
          <p:cNvPr id="13" name="Slide Number Placeholder 12">
            <a:extLst>
              <a:ext uri="{FF2B5EF4-FFF2-40B4-BE49-F238E27FC236}">
                <a16:creationId xmlns:a16="http://schemas.microsoft.com/office/drawing/2014/main" id="{2E6DB9DF-6F01-B29F-6875-B2B2E52CF454}"/>
              </a:ext>
            </a:extLst>
          </p:cNvPr>
          <p:cNvSpPr>
            <a:spLocks noGrp="1"/>
          </p:cNvSpPr>
          <p:nvPr>
            <p:ph type="sldNum" sz="quarter" idx="12"/>
          </p:nvPr>
        </p:nvSpPr>
        <p:spPr/>
        <p:txBody>
          <a:bodyPr/>
          <a:lstStyle/>
          <a:p>
            <a:fld id="{293597C3-FEE4-4CC4-B1EB-B745A31DDA20}" type="slidenum">
              <a:rPr lang="en-US" smtClean="0"/>
              <a:t>14</a:t>
            </a:fld>
            <a:endParaRPr lang="en-US"/>
          </a:p>
        </p:txBody>
      </p:sp>
    </p:spTree>
    <p:extLst>
      <p:ext uri="{BB962C8B-B14F-4D97-AF65-F5344CB8AC3E}">
        <p14:creationId xmlns:p14="http://schemas.microsoft.com/office/powerpoint/2010/main" val="87584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802429-580E-201E-CF6F-35410C4062CE}"/>
              </a:ext>
            </a:extLst>
          </p:cNvPr>
          <p:cNvSpPr>
            <a:spLocks noGrp="1"/>
          </p:cNvSpPr>
          <p:nvPr>
            <p:ph idx="1"/>
          </p:nvPr>
        </p:nvSpPr>
        <p:spPr/>
        <p:txBody>
          <a:bodyPr/>
          <a:lstStyle/>
          <a:p>
            <a:r>
              <a:rPr lang="en-US" b="1" dirty="0"/>
              <a:t>Risk Appetite: </a:t>
            </a:r>
            <a:r>
              <a:rPr lang="en-US" dirty="0"/>
              <a:t>The municipality is willing to accept minor disruptions to the project timeline (e.g., delays of up to 2 weeks).</a:t>
            </a:r>
          </a:p>
          <a:p>
            <a:r>
              <a:rPr lang="en-US" b="1" dirty="0"/>
              <a:t>Risk Tolerance: </a:t>
            </a:r>
            <a:r>
              <a:rPr lang="en-US" dirty="0"/>
              <a:t>The municipality cannot accept delays exceeding 4 weeks or cost overruns of more than $10,000, as this would breach contractual obligations and budget limits.</a:t>
            </a:r>
          </a:p>
          <a:p>
            <a:r>
              <a:rPr lang="en-US" b="1" dirty="0"/>
              <a:t>Difference:</a:t>
            </a:r>
            <a:r>
              <a:rPr lang="en-US" dirty="0"/>
              <a:t> </a:t>
            </a:r>
            <a:r>
              <a:rPr lang="en-US" b="1" dirty="0"/>
              <a:t>Appetite</a:t>
            </a:r>
            <a:r>
              <a:rPr lang="en-US" dirty="0"/>
              <a:t> is about the general willingness to take risks (e.g., minor delays for better quality).</a:t>
            </a:r>
            <a:r>
              <a:rPr lang="en-US" b="1" dirty="0"/>
              <a:t>Tolerance</a:t>
            </a:r>
            <a:r>
              <a:rPr lang="en-US" dirty="0"/>
              <a:t> is the specific limit beyond which the risk becomes unacceptable (e.g., delays or costs causing financial/legal issues).</a:t>
            </a:r>
          </a:p>
        </p:txBody>
      </p:sp>
      <p:sp>
        <p:nvSpPr>
          <p:cNvPr id="7" name="Title 1">
            <a:extLst>
              <a:ext uri="{FF2B5EF4-FFF2-40B4-BE49-F238E27FC236}">
                <a16:creationId xmlns:a16="http://schemas.microsoft.com/office/drawing/2014/main" id="{231C8539-CB51-C0B4-9812-ED9C0F353A8C}"/>
              </a:ext>
            </a:extLst>
          </p:cNvPr>
          <p:cNvSpPr>
            <a:spLocks noGrp="1"/>
          </p:cNvSpPr>
          <p:nvPr>
            <p:ph type="title"/>
          </p:nvPr>
        </p:nvSpPr>
        <p:spPr>
          <a:xfrm>
            <a:off x="838200" y="365125"/>
            <a:ext cx="10515600" cy="1325563"/>
          </a:xfrm>
        </p:spPr>
        <p:txBody>
          <a:bodyPr/>
          <a:lstStyle/>
          <a:p>
            <a:r>
              <a:rPr lang="en-US" b="1" dirty="0"/>
              <a:t>Understanding Risk- Example </a:t>
            </a:r>
            <a:r>
              <a:rPr lang="en-US" b="1" dirty="0">
                <a:solidFill>
                  <a:schemeClr val="accent1"/>
                </a:solidFill>
              </a:rPr>
              <a:t>(3/4)</a:t>
            </a:r>
          </a:p>
        </p:txBody>
      </p:sp>
      <p:sp>
        <p:nvSpPr>
          <p:cNvPr id="8" name="Slide Number Placeholder 7">
            <a:extLst>
              <a:ext uri="{FF2B5EF4-FFF2-40B4-BE49-F238E27FC236}">
                <a16:creationId xmlns:a16="http://schemas.microsoft.com/office/drawing/2014/main" id="{304BCD41-71FE-9A17-982C-2228AA2A51F0}"/>
              </a:ext>
            </a:extLst>
          </p:cNvPr>
          <p:cNvSpPr>
            <a:spLocks noGrp="1"/>
          </p:cNvSpPr>
          <p:nvPr>
            <p:ph type="sldNum" sz="quarter" idx="12"/>
          </p:nvPr>
        </p:nvSpPr>
        <p:spPr/>
        <p:txBody>
          <a:bodyPr/>
          <a:lstStyle/>
          <a:p>
            <a:fld id="{293597C3-FEE4-4CC4-B1EB-B745A31DDA20}" type="slidenum">
              <a:rPr lang="en-US" smtClean="0"/>
              <a:t>15</a:t>
            </a:fld>
            <a:endParaRPr lang="en-US"/>
          </a:p>
        </p:txBody>
      </p:sp>
    </p:spTree>
    <p:extLst>
      <p:ext uri="{BB962C8B-B14F-4D97-AF65-F5344CB8AC3E}">
        <p14:creationId xmlns:p14="http://schemas.microsoft.com/office/powerpoint/2010/main" val="244892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A0C42-14FA-2FF5-C2DB-2E653F6BD128}"/>
              </a:ext>
            </a:extLst>
          </p:cNvPr>
          <p:cNvSpPr>
            <a:spLocks noGrp="1"/>
          </p:cNvSpPr>
          <p:nvPr>
            <p:ph idx="1"/>
          </p:nvPr>
        </p:nvSpPr>
        <p:spPr/>
        <p:txBody>
          <a:bodyPr/>
          <a:lstStyle/>
          <a:p>
            <a:r>
              <a:rPr lang="en-US" b="1" dirty="0"/>
              <a:t>Likelihood: </a:t>
            </a:r>
            <a:r>
              <a:rPr lang="en-US" dirty="0"/>
              <a:t>The probability of heavy rains occurring during construction is high (e.g., 70%).</a:t>
            </a:r>
          </a:p>
          <a:p>
            <a:r>
              <a:rPr lang="en-US" b="1" dirty="0"/>
              <a:t>Impact: </a:t>
            </a:r>
            <a:r>
              <a:rPr lang="en-US" dirty="0"/>
              <a:t>The rain could severely disrupt timelines and escalate costs.</a:t>
            </a:r>
          </a:p>
          <a:p>
            <a:r>
              <a:rPr lang="en-US" b="1" dirty="0"/>
              <a:t>Severity: </a:t>
            </a:r>
            <a:r>
              <a:rPr lang="en-US" dirty="0"/>
              <a:t>Combining likelihood (high) and impact (severe), this risk is classified as </a:t>
            </a:r>
            <a:r>
              <a:rPr lang="en-US" b="1" dirty="0"/>
              <a:t>critical</a:t>
            </a:r>
            <a:r>
              <a:rPr lang="en-US" dirty="0"/>
              <a:t> and requires immediate attention.</a:t>
            </a:r>
          </a:p>
        </p:txBody>
      </p:sp>
      <p:sp>
        <p:nvSpPr>
          <p:cNvPr id="9" name="Title 1">
            <a:extLst>
              <a:ext uri="{FF2B5EF4-FFF2-40B4-BE49-F238E27FC236}">
                <a16:creationId xmlns:a16="http://schemas.microsoft.com/office/drawing/2014/main" id="{D9E9EBFE-384D-58DE-40DB-332129C9FCB0}"/>
              </a:ext>
            </a:extLst>
          </p:cNvPr>
          <p:cNvSpPr txBox="1">
            <a:spLocks/>
          </p:cNvSpPr>
          <p:nvPr/>
        </p:nvSpPr>
        <p:spPr>
          <a:xfrm>
            <a:off x="628934" y="1968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Understanding Risk- Example </a:t>
            </a:r>
            <a:r>
              <a:rPr lang="en-US" b="1" dirty="0">
                <a:solidFill>
                  <a:schemeClr val="accent1"/>
                </a:solidFill>
              </a:rPr>
              <a:t>(4/4)</a:t>
            </a:r>
          </a:p>
        </p:txBody>
      </p:sp>
      <p:sp>
        <p:nvSpPr>
          <p:cNvPr id="10" name="Slide Number Placeholder 9">
            <a:extLst>
              <a:ext uri="{FF2B5EF4-FFF2-40B4-BE49-F238E27FC236}">
                <a16:creationId xmlns:a16="http://schemas.microsoft.com/office/drawing/2014/main" id="{CE0C0DA0-548E-1E8C-EC28-3858456517F5}"/>
              </a:ext>
            </a:extLst>
          </p:cNvPr>
          <p:cNvSpPr>
            <a:spLocks noGrp="1"/>
          </p:cNvSpPr>
          <p:nvPr>
            <p:ph type="sldNum" sz="quarter" idx="12"/>
          </p:nvPr>
        </p:nvSpPr>
        <p:spPr/>
        <p:txBody>
          <a:bodyPr/>
          <a:lstStyle/>
          <a:p>
            <a:fld id="{293597C3-FEE4-4CC4-B1EB-B745A31DDA20}" type="slidenum">
              <a:rPr lang="en-US" smtClean="0"/>
              <a:t>16</a:t>
            </a:fld>
            <a:endParaRPr lang="en-US"/>
          </a:p>
        </p:txBody>
      </p:sp>
    </p:spTree>
    <p:extLst>
      <p:ext uri="{BB962C8B-B14F-4D97-AF65-F5344CB8AC3E}">
        <p14:creationId xmlns:p14="http://schemas.microsoft.com/office/powerpoint/2010/main" val="334406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DF17-1CE1-5451-2983-05B112ECE72F}"/>
              </a:ext>
            </a:extLst>
          </p:cNvPr>
          <p:cNvSpPr>
            <a:spLocks noGrp="1"/>
          </p:cNvSpPr>
          <p:nvPr>
            <p:ph type="title"/>
          </p:nvPr>
        </p:nvSpPr>
        <p:spPr>
          <a:xfrm>
            <a:off x="217227" y="378773"/>
            <a:ext cx="10515600" cy="1325563"/>
          </a:xfrm>
        </p:spPr>
        <p:txBody>
          <a:bodyPr/>
          <a:lstStyle/>
          <a:p>
            <a:r>
              <a:rPr lang="en-US" b="1" dirty="0"/>
              <a:t>Why Should Organizations Understand Risks?</a:t>
            </a:r>
            <a:br>
              <a:rPr lang="en-US" b="1" dirty="0"/>
            </a:br>
            <a:endParaRPr lang="en-US" dirty="0"/>
          </a:p>
        </p:txBody>
      </p:sp>
      <p:pic>
        <p:nvPicPr>
          <p:cNvPr id="20486" name="Picture 6" descr="Tailor the classification of risks to the organisation - Sam Coutinho">
            <a:extLst>
              <a:ext uri="{FF2B5EF4-FFF2-40B4-BE49-F238E27FC236}">
                <a16:creationId xmlns:a16="http://schemas.microsoft.com/office/drawing/2014/main" id="{2E5B3C2D-AE33-A00D-95CB-CEBBDABF4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5" y="3562350"/>
            <a:ext cx="4752975" cy="32956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1D2B28-5511-05E1-BE33-C507BBC41B51}"/>
              </a:ext>
            </a:extLst>
          </p:cNvPr>
          <p:cNvSpPr>
            <a:spLocks noGrp="1"/>
          </p:cNvSpPr>
          <p:nvPr>
            <p:ph idx="1"/>
          </p:nvPr>
        </p:nvSpPr>
        <p:spPr>
          <a:xfrm>
            <a:off x="381001" y="1204652"/>
            <a:ext cx="10515600" cy="3080745"/>
          </a:xfrm>
        </p:spPr>
        <p:txBody>
          <a:bodyPr/>
          <a:lstStyle/>
          <a:p>
            <a:pPr>
              <a:buFont typeface="Arial" panose="020B0604020202020204" pitchFamily="34" charset="0"/>
              <a:buChar char="•"/>
            </a:pPr>
            <a:r>
              <a:rPr lang="en-US" dirty="0"/>
              <a:t>To ensure that objectives are achieved without disruption.</a:t>
            </a:r>
          </a:p>
          <a:p>
            <a:pPr>
              <a:buFont typeface="Arial" panose="020B0604020202020204" pitchFamily="34" charset="0"/>
              <a:buChar char="•"/>
            </a:pPr>
            <a:r>
              <a:rPr lang="en-US" dirty="0"/>
              <a:t>To minimize potential negative impacts on operations, finances, and reputation.</a:t>
            </a:r>
          </a:p>
          <a:p>
            <a:pPr>
              <a:buFont typeface="Arial" panose="020B0604020202020204" pitchFamily="34" charset="0"/>
              <a:buChar char="•"/>
            </a:pPr>
            <a:r>
              <a:rPr lang="en-US" dirty="0"/>
              <a:t>To identify and take advantage of opportunities for growth and improvement.</a:t>
            </a:r>
          </a:p>
          <a:p>
            <a:pPr>
              <a:buFont typeface="Arial" panose="020B0604020202020204" pitchFamily="34" charset="0"/>
              <a:buChar char="•"/>
            </a:pPr>
            <a:r>
              <a:rPr lang="en-US" dirty="0"/>
              <a:t>To comply with laws, regulations, and stakeholder expectations.</a:t>
            </a:r>
          </a:p>
          <a:p>
            <a:endParaRPr lang="en-US" dirty="0"/>
          </a:p>
        </p:txBody>
      </p:sp>
      <p:sp>
        <p:nvSpPr>
          <p:cNvPr id="4" name="Slide Number Placeholder 3">
            <a:extLst>
              <a:ext uri="{FF2B5EF4-FFF2-40B4-BE49-F238E27FC236}">
                <a16:creationId xmlns:a16="http://schemas.microsoft.com/office/drawing/2014/main" id="{6029F09B-4921-AC77-5849-FEA8EA82B0A2}"/>
              </a:ext>
            </a:extLst>
          </p:cNvPr>
          <p:cNvSpPr>
            <a:spLocks noGrp="1"/>
          </p:cNvSpPr>
          <p:nvPr>
            <p:ph type="sldNum" sz="quarter" idx="12"/>
          </p:nvPr>
        </p:nvSpPr>
        <p:spPr/>
        <p:txBody>
          <a:bodyPr/>
          <a:lstStyle/>
          <a:p>
            <a:fld id="{293597C3-FEE4-4CC4-B1EB-B745A31DDA20}" type="slidenum">
              <a:rPr lang="en-US" smtClean="0"/>
              <a:t>17</a:t>
            </a:fld>
            <a:endParaRPr lang="en-US"/>
          </a:p>
        </p:txBody>
      </p:sp>
    </p:spTree>
    <p:extLst>
      <p:ext uri="{BB962C8B-B14F-4D97-AF65-F5344CB8AC3E}">
        <p14:creationId xmlns:p14="http://schemas.microsoft.com/office/powerpoint/2010/main" val="389452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873B-85B4-6140-ED8C-C53A66FCF4C7}"/>
              </a:ext>
            </a:extLst>
          </p:cNvPr>
          <p:cNvSpPr>
            <a:spLocks noGrp="1"/>
          </p:cNvSpPr>
          <p:nvPr>
            <p:ph type="title"/>
          </p:nvPr>
        </p:nvSpPr>
        <p:spPr>
          <a:xfrm>
            <a:off x="128517" y="105818"/>
            <a:ext cx="7220803" cy="1325563"/>
          </a:xfrm>
        </p:spPr>
        <p:txBody>
          <a:bodyPr/>
          <a:lstStyle/>
          <a:p>
            <a:r>
              <a:rPr lang="en-US" b="1" dirty="0"/>
              <a:t>What Does the Organization Need to Do?</a:t>
            </a:r>
          </a:p>
        </p:txBody>
      </p:sp>
      <p:sp>
        <p:nvSpPr>
          <p:cNvPr id="3" name="Content Placeholder 2">
            <a:extLst>
              <a:ext uri="{FF2B5EF4-FFF2-40B4-BE49-F238E27FC236}">
                <a16:creationId xmlns:a16="http://schemas.microsoft.com/office/drawing/2014/main" id="{70F57C07-B456-C1B0-B773-134C5C32D262}"/>
              </a:ext>
            </a:extLst>
          </p:cNvPr>
          <p:cNvSpPr>
            <a:spLocks noGrp="1"/>
          </p:cNvSpPr>
          <p:nvPr>
            <p:ph idx="1"/>
          </p:nvPr>
        </p:nvSpPr>
        <p:spPr>
          <a:xfrm>
            <a:off x="128517" y="1573141"/>
            <a:ext cx="10515600" cy="5100614"/>
          </a:xfrm>
        </p:spPr>
        <p:txBody>
          <a:bodyPr>
            <a:normAutofit lnSpcReduction="10000"/>
          </a:bodyPr>
          <a:lstStyle/>
          <a:p>
            <a:r>
              <a:rPr lang="en-US" b="1" dirty="0">
                <a:solidFill>
                  <a:schemeClr val="accent1"/>
                </a:solidFill>
              </a:rPr>
              <a:t>It needs to implement Risk Management.</a:t>
            </a:r>
          </a:p>
          <a:p>
            <a:r>
              <a:rPr lang="en-US" b="1" dirty="0"/>
              <a:t>What is Risk Management?</a:t>
            </a:r>
            <a:endParaRPr lang="en-US" dirty="0"/>
          </a:p>
          <a:p>
            <a:pPr marL="457200" lvl="1" indent="0">
              <a:buNone/>
            </a:pPr>
            <a:r>
              <a:rPr lang="en-US" dirty="0"/>
              <a:t>It’s the process of identifying, assessing, managing, and mitigating risks that could impact an organization's objectives and operations. It aims to reduce the likelihood and impact of adverse events while maximizing opportunities. Effective risk management helps organizations make informed decisions, protect resources, and achieve goals. </a:t>
            </a:r>
          </a:p>
          <a:p>
            <a:pPr>
              <a:buFont typeface="Arial" panose="020B0604020202020204" pitchFamily="34" charset="0"/>
              <a:buChar char="•"/>
            </a:pPr>
            <a:r>
              <a:rPr lang="en-US" dirty="0"/>
              <a:t>Ensures potential threats are minimized while opportunities are maximized.</a:t>
            </a:r>
          </a:p>
          <a:p>
            <a:r>
              <a:rPr lang="en-US" b="1" dirty="0"/>
              <a:t>Why is it Important?</a:t>
            </a:r>
            <a:endParaRPr lang="en-US" dirty="0"/>
          </a:p>
          <a:p>
            <a:pPr>
              <a:buFont typeface="Arial" panose="020B0604020202020204" pitchFamily="34" charset="0"/>
              <a:buChar char="•"/>
            </a:pPr>
            <a:r>
              <a:rPr lang="en-US" dirty="0"/>
              <a:t>To align risk exposure with the organization’s risk appetite and strategic goals.</a:t>
            </a:r>
          </a:p>
          <a:p>
            <a:pPr>
              <a:buFont typeface="Arial" panose="020B0604020202020204" pitchFamily="34" charset="0"/>
              <a:buChar char="•"/>
            </a:pPr>
            <a:r>
              <a:rPr lang="en-US" dirty="0"/>
              <a:t>To improve decision-making and resource allocation.</a:t>
            </a:r>
          </a:p>
          <a:p>
            <a:endParaRPr lang="en-US" dirty="0"/>
          </a:p>
        </p:txBody>
      </p:sp>
      <p:pic>
        <p:nvPicPr>
          <p:cNvPr id="21506" name="Picture 2" descr="Understanding Risk through BIA &amp; Risk Assessment Processes">
            <a:extLst>
              <a:ext uri="{FF2B5EF4-FFF2-40B4-BE49-F238E27FC236}">
                <a16:creationId xmlns:a16="http://schemas.microsoft.com/office/drawing/2014/main" id="{03AE0690-3102-9595-94E6-837C39662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946" y="0"/>
            <a:ext cx="4092054" cy="24552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60A9FB1-7E3A-492D-E7BF-65C956F83C7C}"/>
              </a:ext>
            </a:extLst>
          </p:cNvPr>
          <p:cNvSpPr>
            <a:spLocks noGrp="1"/>
          </p:cNvSpPr>
          <p:nvPr>
            <p:ph type="sldNum" sz="quarter" idx="12"/>
          </p:nvPr>
        </p:nvSpPr>
        <p:spPr/>
        <p:txBody>
          <a:bodyPr/>
          <a:lstStyle/>
          <a:p>
            <a:fld id="{293597C3-FEE4-4CC4-B1EB-B745A31DDA20}" type="slidenum">
              <a:rPr lang="en-US" smtClean="0"/>
              <a:t>18</a:t>
            </a:fld>
            <a:endParaRPr lang="en-US"/>
          </a:p>
        </p:txBody>
      </p:sp>
    </p:spTree>
    <p:extLst>
      <p:ext uri="{BB962C8B-B14F-4D97-AF65-F5344CB8AC3E}">
        <p14:creationId xmlns:p14="http://schemas.microsoft.com/office/powerpoint/2010/main" val="796741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Steps in the Risk Management Process ">
            <a:extLst>
              <a:ext uri="{FF2B5EF4-FFF2-40B4-BE49-F238E27FC236}">
                <a16:creationId xmlns:a16="http://schemas.microsoft.com/office/drawing/2014/main" id="{16ACE6A3-8754-89D8-0523-EEF49121C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71" r="17888"/>
          <a:stretch/>
        </p:blipFill>
        <p:spPr bwMode="auto">
          <a:xfrm>
            <a:off x="6275696" y="884665"/>
            <a:ext cx="5761629" cy="52339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C4EEFE-CE8E-22A5-1008-9E673BC85AB8}"/>
              </a:ext>
            </a:extLst>
          </p:cNvPr>
          <p:cNvSpPr txBox="1"/>
          <p:nvPr/>
        </p:nvSpPr>
        <p:spPr>
          <a:xfrm>
            <a:off x="54025" y="7502"/>
            <a:ext cx="6394542" cy="1754326"/>
          </a:xfrm>
          <a:prstGeom prst="rect">
            <a:avLst/>
          </a:prstGeom>
          <a:noFill/>
        </p:spPr>
        <p:txBody>
          <a:bodyPr wrap="square">
            <a:spAutoFit/>
          </a:bodyPr>
          <a:lstStyle/>
          <a:p>
            <a:r>
              <a:rPr lang="en-US" b="1" dirty="0"/>
              <a:t>Step 1: Risk Identification</a:t>
            </a:r>
          </a:p>
          <a:p>
            <a:pPr>
              <a:buFont typeface="Arial" panose="020B0604020202020204" pitchFamily="34" charset="0"/>
              <a:buChar char="•"/>
            </a:pPr>
            <a:r>
              <a:rPr lang="en-US" dirty="0"/>
              <a:t>The process of identifying potential risks that could affect the achievement of objectives.</a:t>
            </a:r>
          </a:p>
          <a:p>
            <a:pPr>
              <a:buFont typeface="Arial" panose="020B0604020202020204" pitchFamily="34" charset="0"/>
              <a:buChar char="•"/>
            </a:pPr>
            <a:r>
              <a:rPr lang="en-US" dirty="0"/>
              <a:t>Risks are recognized and documented to prepare for further analysis.</a:t>
            </a:r>
          </a:p>
          <a:p>
            <a:pPr>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EF79B452-FE75-3D6B-9573-40522BE4F25F}"/>
              </a:ext>
            </a:extLst>
          </p:cNvPr>
          <p:cNvSpPr txBox="1"/>
          <p:nvPr/>
        </p:nvSpPr>
        <p:spPr>
          <a:xfrm>
            <a:off x="54025" y="1518975"/>
            <a:ext cx="6097136" cy="1200329"/>
          </a:xfrm>
          <a:prstGeom prst="rect">
            <a:avLst/>
          </a:prstGeom>
          <a:noFill/>
        </p:spPr>
        <p:txBody>
          <a:bodyPr wrap="square">
            <a:spAutoFit/>
          </a:bodyPr>
          <a:lstStyle/>
          <a:p>
            <a:r>
              <a:rPr lang="en-US" b="1" dirty="0"/>
              <a:t>Step 2: Risk Analysis</a:t>
            </a:r>
          </a:p>
          <a:p>
            <a:pPr marL="285750" indent="-285750">
              <a:buFont typeface="Arial" panose="020B0604020202020204" pitchFamily="34" charset="0"/>
              <a:buChar char="•"/>
            </a:pPr>
            <a:r>
              <a:rPr lang="en-US" dirty="0"/>
              <a:t>Analyzing the identified risks to understand their nature and possible causes.</a:t>
            </a:r>
          </a:p>
          <a:p>
            <a:pPr marL="285750" indent="-285750">
              <a:buFont typeface="Arial" panose="020B0604020202020204" pitchFamily="34" charset="0"/>
              <a:buChar char="•"/>
            </a:pPr>
            <a:r>
              <a:rPr lang="en-US" dirty="0"/>
              <a:t>Each risk is evaluated in terms of its likelihood and impact.</a:t>
            </a:r>
          </a:p>
        </p:txBody>
      </p:sp>
      <p:sp>
        <p:nvSpPr>
          <p:cNvPr id="9" name="TextBox 8">
            <a:extLst>
              <a:ext uri="{FF2B5EF4-FFF2-40B4-BE49-F238E27FC236}">
                <a16:creationId xmlns:a16="http://schemas.microsoft.com/office/drawing/2014/main" id="{8FF55DC6-194F-F578-04F6-962381CDF004}"/>
              </a:ext>
            </a:extLst>
          </p:cNvPr>
          <p:cNvSpPr txBox="1"/>
          <p:nvPr/>
        </p:nvSpPr>
        <p:spPr>
          <a:xfrm>
            <a:off x="54025" y="2825413"/>
            <a:ext cx="6097136" cy="1477328"/>
          </a:xfrm>
          <a:prstGeom prst="rect">
            <a:avLst/>
          </a:prstGeom>
          <a:noFill/>
        </p:spPr>
        <p:txBody>
          <a:bodyPr wrap="square">
            <a:spAutoFit/>
          </a:bodyPr>
          <a:lstStyle/>
          <a:p>
            <a:r>
              <a:rPr lang="en-US" b="1" dirty="0"/>
              <a:t>Step 3: Risk Assessment</a:t>
            </a:r>
          </a:p>
          <a:p>
            <a:pPr marL="285750" indent="-285750">
              <a:buFont typeface="Arial" panose="020B0604020202020204" pitchFamily="34" charset="0"/>
              <a:buChar char="•"/>
            </a:pPr>
            <a:r>
              <a:rPr lang="en-US" dirty="0"/>
              <a:t>Evaluating the identified risks to prioritize them based on their severity and potential impact.</a:t>
            </a:r>
          </a:p>
          <a:p>
            <a:pPr marL="285750" indent="-285750">
              <a:buFont typeface="Arial" panose="020B0604020202020204" pitchFamily="34" charset="0"/>
              <a:buChar char="•"/>
            </a:pPr>
            <a:r>
              <a:rPr lang="en-US" dirty="0"/>
              <a:t>Risks are ranked to determine which ones require immediate action.</a:t>
            </a:r>
          </a:p>
        </p:txBody>
      </p:sp>
      <p:sp>
        <p:nvSpPr>
          <p:cNvPr id="11" name="TextBox 10">
            <a:extLst>
              <a:ext uri="{FF2B5EF4-FFF2-40B4-BE49-F238E27FC236}">
                <a16:creationId xmlns:a16="http://schemas.microsoft.com/office/drawing/2014/main" id="{3B8F8DD2-A8A3-08B1-2B9B-FE168F93DA88}"/>
              </a:ext>
            </a:extLst>
          </p:cNvPr>
          <p:cNvSpPr txBox="1"/>
          <p:nvPr/>
        </p:nvSpPr>
        <p:spPr>
          <a:xfrm>
            <a:off x="-1" y="4266759"/>
            <a:ext cx="6448567" cy="1200329"/>
          </a:xfrm>
          <a:prstGeom prst="rect">
            <a:avLst/>
          </a:prstGeom>
          <a:noFill/>
        </p:spPr>
        <p:txBody>
          <a:bodyPr wrap="square">
            <a:spAutoFit/>
          </a:bodyPr>
          <a:lstStyle/>
          <a:p>
            <a:r>
              <a:rPr lang="en-US" b="1" dirty="0"/>
              <a:t>Step 4: Risk Treatment (Risk Response)</a:t>
            </a:r>
          </a:p>
          <a:p>
            <a:pPr marL="285750" indent="-285750">
              <a:buFont typeface="Arial" panose="020B0604020202020204" pitchFamily="34" charset="0"/>
              <a:buChar char="•"/>
            </a:pPr>
            <a:r>
              <a:rPr lang="en-US" dirty="0"/>
              <a:t>Developing strategies to mitigate, transfer, accept, or avoid risks</a:t>
            </a:r>
          </a:p>
          <a:p>
            <a:pPr marL="285750" indent="-285750">
              <a:buFont typeface="Arial" panose="020B0604020202020204" pitchFamily="34" charset="0"/>
              <a:buChar char="•"/>
            </a:pPr>
            <a:r>
              <a:rPr lang="en-US" dirty="0"/>
              <a:t>Specific actions are planned and implemented to reduce or control the risks.</a:t>
            </a:r>
          </a:p>
        </p:txBody>
      </p:sp>
      <p:sp>
        <p:nvSpPr>
          <p:cNvPr id="13" name="TextBox 12">
            <a:extLst>
              <a:ext uri="{FF2B5EF4-FFF2-40B4-BE49-F238E27FC236}">
                <a16:creationId xmlns:a16="http://schemas.microsoft.com/office/drawing/2014/main" id="{C69BE04D-A4F4-03DD-4BF2-B9BDA39209CE}"/>
              </a:ext>
            </a:extLst>
          </p:cNvPr>
          <p:cNvSpPr txBox="1"/>
          <p:nvPr/>
        </p:nvSpPr>
        <p:spPr>
          <a:xfrm>
            <a:off x="54025" y="5431106"/>
            <a:ext cx="6097136" cy="1477328"/>
          </a:xfrm>
          <a:prstGeom prst="rect">
            <a:avLst/>
          </a:prstGeom>
          <a:noFill/>
        </p:spPr>
        <p:txBody>
          <a:bodyPr wrap="square">
            <a:spAutoFit/>
          </a:bodyPr>
          <a:lstStyle/>
          <a:p>
            <a:r>
              <a:rPr lang="en-US" b="1" dirty="0"/>
              <a:t>Step 5: Risk Monitoring &amp; Reporting</a:t>
            </a:r>
          </a:p>
          <a:p>
            <a:pPr marL="285750" indent="-285750">
              <a:buFont typeface="Arial" panose="020B0604020202020204" pitchFamily="34" charset="0"/>
              <a:buChar char="•"/>
            </a:pPr>
            <a:r>
              <a:rPr lang="en-US" dirty="0"/>
              <a:t>Continuously monitoring risks and the effectiveness of mitigation strategies.</a:t>
            </a:r>
          </a:p>
          <a:p>
            <a:pPr marL="285750" indent="-285750">
              <a:buFont typeface="Arial" panose="020B0604020202020204" pitchFamily="34" charset="0"/>
              <a:buChar char="•"/>
            </a:pPr>
            <a:r>
              <a:rPr lang="en-US" dirty="0"/>
              <a:t>Risk mitigation actions are tracked, and new risks are identified.</a:t>
            </a:r>
          </a:p>
        </p:txBody>
      </p:sp>
      <p:sp>
        <p:nvSpPr>
          <p:cNvPr id="14" name="Slide Number Placeholder 13">
            <a:extLst>
              <a:ext uri="{FF2B5EF4-FFF2-40B4-BE49-F238E27FC236}">
                <a16:creationId xmlns:a16="http://schemas.microsoft.com/office/drawing/2014/main" id="{3F6C45A5-46AB-D39C-40DE-501A52DEA476}"/>
              </a:ext>
            </a:extLst>
          </p:cNvPr>
          <p:cNvSpPr>
            <a:spLocks noGrp="1"/>
          </p:cNvSpPr>
          <p:nvPr>
            <p:ph type="sldNum" sz="quarter" idx="12"/>
          </p:nvPr>
        </p:nvSpPr>
        <p:spPr/>
        <p:txBody>
          <a:bodyPr/>
          <a:lstStyle/>
          <a:p>
            <a:fld id="{293597C3-FEE4-4CC4-B1EB-B745A31DDA20}" type="slidenum">
              <a:rPr lang="en-US" smtClean="0"/>
              <a:t>19</a:t>
            </a:fld>
            <a:endParaRPr lang="en-US"/>
          </a:p>
        </p:txBody>
      </p:sp>
    </p:spTree>
    <p:extLst>
      <p:ext uri="{BB962C8B-B14F-4D97-AF65-F5344CB8AC3E}">
        <p14:creationId xmlns:p14="http://schemas.microsoft.com/office/powerpoint/2010/main" val="332332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FF6D-2CF3-B56A-7ADA-36DC5B35F832}"/>
              </a:ext>
            </a:extLst>
          </p:cNvPr>
          <p:cNvSpPr>
            <a:spLocks noGrp="1"/>
          </p:cNvSpPr>
          <p:nvPr>
            <p:ph type="title"/>
          </p:nvPr>
        </p:nvSpPr>
        <p:spPr>
          <a:xfrm>
            <a:off x="490182" y="119466"/>
            <a:ext cx="10515600" cy="1325563"/>
          </a:xfrm>
        </p:spPr>
        <p:txBody>
          <a:bodyPr/>
          <a:lstStyle/>
          <a:p>
            <a:r>
              <a:rPr lang="en-US" b="1" dirty="0"/>
              <a:t>Events and Uncertainty</a:t>
            </a:r>
          </a:p>
        </p:txBody>
      </p:sp>
      <p:sp>
        <p:nvSpPr>
          <p:cNvPr id="3" name="Content Placeholder 2">
            <a:extLst>
              <a:ext uri="{FF2B5EF4-FFF2-40B4-BE49-F238E27FC236}">
                <a16:creationId xmlns:a16="http://schemas.microsoft.com/office/drawing/2014/main" id="{40F86EFB-E118-E2E4-6C09-D01B2C504E22}"/>
              </a:ext>
            </a:extLst>
          </p:cNvPr>
          <p:cNvSpPr>
            <a:spLocks noGrp="1"/>
          </p:cNvSpPr>
          <p:nvPr>
            <p:ph idx="1"/>
          </p:nvPr>
        </p:nvSpPr>
        <p:spPr/>
        <p:txBody>
          <a:bodyPr>
            <a:normAutofit lnSpcReduction="10000"/>
          </a:bodyPr>
          <a:lstStyle/>
          <a:p>
            <a:r>
              <a:rPr lang="en-US" sz="3200" dirty="0"/>
              <a:t>An entity’s strategy and business objectives may be affected by potential events (positive or negative). </a:t>
            </a:r>
          </a:p>
          <a:p>
            <a:pPr lvl="1"/>
            <a:r>
              <a:rPr lang="en-US" sz="2800" dirty="0"/>
              <a:t>Event: An occurrence or set of occurrences. </a:t>
            </a:r>
          </a:p>
          <a:p>
            <a:pPr lvl="1"/>
            <a:endParaRPr lang="en-US" sz="2800" dirty="0"/>
          </a:p>
          <a:p>
            <a:pPr marL="457200" lvl="1" indent="0">
              <a:buNone/>
            </a:pPr>
            <a:endParaRPr lang="en-US" sz="2800" dirty="0"/>
          </a:p>
          <a:p>
            <a:r>
              <a:rPr lang="en-US" sz="3200" dirty="0"/>
              <a:t>A lack of complete predictability of an event occurring (or not) and its related impact creates uncertainty for an organization.</a:t>
            </a:r>
          </a:p>
          <a:p>
            <a:pPr lvl="1"/>
            <a:r>
              <a:rPr lang="en-US" sz="2800" dirty="0"/>
              <a:t> Uncertainty: The state of not knowing how or if potential events may manifest.</a:t>
            </a:r>
          </a:p>
          <a:p>
            <a:endParaRPr lang="en-US" sz="3200" dirty="0"/>
          </a:p>
          <a:p>
            <a:endParaRPr lang="en-US" sz="3200" dirty="0"/>
          </a:p>
        </p:txBody>
      </p:sp>
      <p:sp>
        <p:nvSpPr>
          <p:cNvPr id="4" name="Slide Number Placeholder 3">
            <a:extLst>
              <a:ext uri="{FF2B5EF4-FFF2-40B4-BE49-F238E27FC236}">
                <a16:creationId xmlns:a16="http://schemas.microsoft.com/office/drawing/2014/main" id="{F9F7EC8F-36F9-80F8-D038-6C220828B000}"/>
              </a:ext>
            </a:extLst>
          </p:cNvPr>
          <p:cNvSpPr>
            <a:spLocks noGrp="1"/>
          </p:cNvSpPr>
          <p:nvPr>
            <p:ph type="sldNum" sz="quarter" idx="12"/>
          </p:nvPr>
        </p:nvSpPr>
        <p:spPr/>
        <p:txBody>
          <a:bodyPr/>
          <a:lstStyle/>
          <a:p>
            <a:fld id="{293597C3-FEE4-4CC4-B1EB-B745A31DDA20}" type="slidenum">
              <a:rPr lang="en-US" smtClean="0"/>
              <a:t>2</a:t>
            </a:fld>
            <a:endParaRPr lang="en-US"/>
          </a:p>
        </p:txBody>
      </p:sp>
    </p:spTree>
    <p:extLst>
      <p:ext uri="{BB962C8B-B14F-4D97-AF65-F5344CB8AC3E}">
        <p14:creationId xmlns:p14="http://schemas.microsoft.com/office/powerpoint/2010/main" val="346382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F697-884F-8201-36BC-994EAE2F7821}"/>
              </a:ext>
            </a:extLst>
          </p:cNvPr>
          <p:cNvSpPr>
            <a:spLocks noGrp="1"/>
          </p:cNvSpPr>
          <p:nvPr>
            <p:ph type="title"/>
          </p:nvPr>
        </p:nvSpPr>
        <p:spPr>
          <a:xfrm>
            <a:off x="136477" y="0"/>
            <a:ext cx="11110416" cy="1325563"/>
          </a:xfrm>
        </p:spPr>
        <p:txBody>
          <a:bodyPr/>
          <a:lstStyle/>
          <a:p>
            <a:r>
              <a:rPr lang="en-US" b="1" dirty="0"/>
              <a:t>Understanding Risk Management- Example </a:t>
            </a:r>
            <a:r>
              <a:rPr lang="en-US" b="1" dirty="0">
                <a:solidFill>
                  <a:schemeClr val="accent1"/>
                </a:solidFill>
              </a:rPr>
              <a:t>(1/7)</a:t>
            </a:r>
          </a:p>
        </p:txBody>
      </p:sp>
      <p:sp>
        <p:nvSpPr>
          <p:cNvPr id="3" name="Content Placeholder 2">
            <a:extLst>
              <a:ext uri="{FF2B5EF4-FFF2-40B4-BE49-F238E27FC236}">
                <a16:creationId xmlns:a16="http://schemas.microsoft.com/office/drawing/2014/main" id="{FF9FE12E-BF5D-50EA-31FC-9F0688C670ED}"/>
              </a:ext>
            </a:extLst>
          </p:cNvPr>
          <p:cNvSpPr>
            <a:spLocks noGrp="1"/>
          </p:cNvSpPr>
          <p:nvPr>
            <p:ph idx="1"/>
          </p:nvPr>
        </p:nvSpPr>
        <p:spPr>
          <a:xfrm>
            <a:off x="217227" y="1253331"/>
            <a:ext cx="10515600" cy="5215708"/>
          </a:xfrm>
        </p:spPr>
        <p:txBody>
          <a:bodyPr>
            <a:normAutofit fontScale="77500" lnSpcReduction="20000"/>
          </a:bodyPr>
          <a:lstStyle/>
          <a:p>
            <a:pPr marL="0" indent="0">
              <a:buNone/>
            </a:pPr>
            <a:r>
              <a:rPr lang="en-US" b="1" dirty="0"/>
              <a:t>Example:</a:t>
            </a:r>
            <a:r>
              <a:rPr lang="en-US" dirty="0"/>
              <a:t> The municipality has decided to engage the community in a neighborhood cleanup event to improve public spaces and foster civic pride. While the initiative is a fantastic way to bring people together, it comes with its own set of challenges. What if it rains? What if there aren’t enough volunteers or supplies? Through effective risk management, the municipality can plan for these uncertainties, ensuring the event runs smoothly and meets its goals. By carefully identifying potential risks, preparing responses, and staying adaptable, the municipality can set the stage for a successful and impactful cleanup effort.</a:t>
            </a:r>
          </a:p>
          <a:p>
            <a:pPr marL="0" indent="0">
              <a:buNone/>
            </a:pPr>
            <a:endParaRPr lang="en-US" dirty="0"/>
          </a:p>
          <a:p>
            <a:pPr marL="0" indent="0">
              <a:buNone/>
            </a:pPr>
            <a:r>
              <a:rPr lang="en-US" b="1" dirty="0"/>
              <a:t>Required:</a:t>
            </a:r>
            <a:r>
              <a:rPr lang="en-US" dirty="0"/>
              <a:t> As future risk managers, your task is to help the municipality ensure the success of this neighborhood cleanup event. For each step of the risk management process, you will:</a:t>
            </a:r>
          </a:p>
          <a:p>
            <a:pPr>
              <a:buFont typeface="+mj-lt"/>
              <a:buAutoNum type="arabicPeriod"/>
            </a:pPr>
            <a:r>
              <a:rPr lang="en-US" b="1" dirty="0"/>
              <a:t>Identify risks</a:t>
            </a:r>
            <a:r>
              <a:rPr lang="en-US" dirty="0"/>
              <a:t>: Brainstorm potential challenges the event might face.</a:t>
            </a:r>
          </a:p>
          <a:p>
            <a:pPr>
              <a:buFont typeface="+mj-lt"/>
              <a:buAutoNum type="arabicPeriod"/>
            </a:pPr>
            <a:r>
              <a:rPr lang="en-US" b="1" dirty="0"/>
              <a:t>Assess risks</a:t>
            </a:r>
            <a:r>
              <a:rPr lang="en-US" dirty="0"/>
              <a:t>: Determine how likely each risk is and how significant its impact could be.</a:t>
            </a:r>
          </a:p>
          <a:p>
            <a:pPr>
              <a:buFont typeface="+mj-lt"/>
              <a:buAutoNum type="arabicPeriod"/>
            </a:pPr>
            <a:r>
              <a:rPr lang="en-US" b="1" dirty="0"/>
              <a:t>Respond to risks</a:t>
            </a:r>
            <a:r>
              <a:rPr lang="en-US" dirty="0"/>
              <a:t>: Propose practical and cost-effective solutions to handle or minimize each risk.</a:t>
            </a:r>
          </a:p>
          <a:p>
            <a:pPr>
              <a:buFont typeface="+mj-lt"/>
              <a:buAutoNum type="arabicPeriod"/>
            </a:pPr>
            <a:r>
              <a:rPr lang="en-US" b="1" dirty="0"/>
              <a:t>Monitor risks</a:t>
            </a:r>
            <a:r>
              <a:rPr lang="en-US" dirty="0"/>
              <a:t>: Suggest ways to track and prepare for risks before the event.</a:t>
            </a:r>
          </a:p>
          <a:p>
            <a:pPr>
              <a:buFont typeface="+mj-lt"/>
              <a:buAutoNum type="arabicPeriod"/>
            </a:pPr>
            <a:r>
              <a:rPr lang="en-US" b="1" dirty="0"/>
              <a:t>Report risks</a:t>
            </a:r>
            <a:r>
              <a:rPr lang="en-US" dirty="0"/>
              <a:t>: Reflect on what worked well and what could be improved after the event.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23AF7AF-EFB6-0718-7015-53DEC8370291}"/>
              </a:ext>
            </a:extLst>
          </p:cNvPr>
          <p:cNvSpPr>
            <a:spLocks noGrp="1"/>
          </p:cNvSpPr>
          <p:nvPr>
            <p:ph type="sldNum" sz="quarter" idx="12"/>
          </p:nvPr>
        </p:nvSpPr>
        <p:spPr/>
        <p:txBody>
          <a:bodyPr/>
          <a:lstStyle/>
          <a:p>
            <a:fld id="{293597C3-FEE4-4CC4-B1EB-B745A31DDA20}" type="slidenum">
              <a:rPr lang="en-US" smtClean="0"/>
              <a:t>20</a:t>
            </a:fld>
            <a:endParaRPr lang="en-US"/>
          </a:p>
        </p:txBody>
      </p:sp>
    </p:spTree>
    <p:extLst>
      <p:ext uri="{BB962C8B-B14F-4D97-AF65-F5344CB8AC3E}">
        <p14:creationId xmlns:p14="http://schemas.microsoft.com/office/powerpoint/2010/main" val="421322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AC779-8220-68A6-658E-020F25C9BAC7}"/>
              </a:ext>
            </a:extLst>
          </p:cNvPr>
          <p:cNvSpPr>
            <a:spLocks noGrp="1"/>
          </p:cNvSpPr>
          <p:nvPr>
            <p:ph idx="1"/>
          </p:nvPr>
        </p:nvSpPr>
        <p:spPr/>
        <p:txBody>
          <a:bodyPr/>
          <a:lstStyle/>
          <a:p>
            <a:r>
              <a:rPr lang="en-US" b="1" dirty="0"/>
              <a:t>1. Risk Identification</a:t>
            </a:r>
          </a:p>
          <a:p>
            <a:pPr>
              <a:buFont typeface="Arial" panose="020B0604020202020204" pitchFamily="34" charset="0"/>
              <a:buChar char="•"/>
            </a:pPr>
            <a:r>
              <a:rPr lang="en-US" b="1" dirty="0"/>
              <a:t>What to Do</a:t>
            </a:r>
            <a:r>
              <a:rPr lang="en-US" dirty="0"/>
              <a:t>: Think about what could go wrong with the event.</a:t>
            </a:r>
          </a:p>
          <a:p>
            <a:pPr>
              <a:buFont typeface="Arial" panose="020B0604020202020204" pitchFamily="34" charset="0"/>
              <a:buChar char="•"/>
            </a:pPr>
            <a:r>
              <a:rPr lang="en-US" b="1" dirty="0"/>
              <a:t>Example Risks</a:t>
            </a:r>
            <a:r>
              <a:rPr lang="en-US" dirty="0"/>
              <a:t>:</a:t>
            </a:r>
          </a:p>
          <a:p>
            <a:pPr marL="742950" lvl="1" indent="-285750">
              <a:buFont typeface="Arial" panose="020B0604020202020204" pitchFamily="34" charset="0"/>
              <a:buChar char="•"/>
            </a:pPr>
            <a:r>
              <a:rPr lang="en-US" b="1" dirty="0"/>
              <a:t>Rain</a:t>
            </a:r>
            <a:r>
              <a:rPr lang="en-US" dirty="0"/>
              <a:t>: It might rain, and the event could be canceled.</a:t>
            </a:r>
          </a:p>
          <a:p>
            <a:pPr marL="742950" lvl="1" indent="-285750">
              <a:buFont typeface="Arial" panose="020B0604020202020204" pitchFamily="34" charset="0"/>
              <a:buChar char="•"/>
            </a:pPr>
            <a:r>
              <a:rPr lang="en-US" b="1" dirty="0"/>
              <a:t>Fewer Volunteers</a:t>
            </a:r>
            <a:r>
              <a:rPr lang="en-US" dirty="0"/>
              <a:t>: Not enough people might show up to help.</a:t>
            </a:r>
          </a:p>
          <a:p>
            <a:pPr marL="742950" lvl="1" indent="-285750">
              <a:buFont typeface="Arial" panose="020B0604020202020204" pitchFamily="34" charset="0"/>
              <a:buChar char="•"/>
            </a:pPr>
            <a:r>
              <a:rPr lang="en-US" b="1" dirty="0"/>
              <a:t>Not Enough Supplies</a:t>
            </a:r>
            <a:r>
              <a:rPr lang="en-US" dirty="0"/>
              <a:t>: There may not be enough cleaning tools or bags.</a:t>
            </a:r>
          </a:p>
          <a:p>
            <a:endParaRPr lang="en-US" dirty="0"/>
          </a:p>
        </p:txBody>
      </p:sp>
      <p:sp>
        <p:nvSpPr>
          <p:cNvPr id="11" name="Title 1">
            <a:extLst>
              <a:ext uri="{FF2B5EF4-FFF2-40B4-BE49-F238E27FC236}">
                <a16:creationId xmlns:a16="http://schemas.microsoft.com/office/drawing/2014/main" id="{6E01608E-8186-66C2-DB02-770A35BC60DB}"/>
              </a:ext>
            </a:extLst>
          </p:cNvPr>
          <p:cNvSpPr>
            <a:spLocks noGrp="1"/>
          </p:cNvSpPr>
          <p:nvPr>
            <p:ph type="title"/>
          </p:nvPr>
        </p:nvSpPr>
        <p:spPr>
          <a:xfrm>
            <a:off x="136477" y="0"/>
            <a:ext cx="11110416" cy="1325563"/>
          </a:xfrm>
        </p:spPr>
        <p:txBody>
          <a:bodyPr/>
          <a:lstStyle/>
          <a:p>
            <a:r>
              <a:rPr lang="en-US" b="1" dirty="0"/>
              <a:t>Understanding Risk Management- Example </a:t>
            </a:r>
            <a:r>
              <a:rPr lang="en-US" b="1" dirty="0">
                <a:solidFill>
                  <a:schemeClr val="accent1"/>
                </a:solidFill>
              </a:rPr>
              <a:t>(2/7)</a:t>
            </a:r>
          </a:p>
        </p:txBody>
      </p:sp>
      <p:sp>
        <p:nvSpPr>
          <p:cNvPr id="12" name="Slide Number Placeholder 11">
            <a:extLst>
              <a:ext uri="{FF2B5EF4-FFF2-40B4-BE49-F238E27FC236}">
                <a16:creationId xmlns:a16="http://schemas.microsoft.com/office/drawing/2014/main" id="{ECA53909-5FA9-C612-98C6-6C183FC13279}"/>
              </a:ext>
            </a:extLst>
          </p:cNvPr>
          <p:cNvSpPr>
            <a:spLocks noGrp="1"/>
          </p:cNvSpPr>
          <p:nvPr>
            <p:ph type="sldNum" sz="quarter" idx="12"/>
          </p:nvPr>
        </p:nvSpPr>
        <p:spPr/>
        <p:txBody>
          <a:bodyPr/>
          <a:lstStyle/>
          <a:p>
            <a:fld id="{293597C3-FEE4-4CC4-B1EB-B745A31DDA20}" type="slidenum">
              <a:rPr lang="en-US" smtClean="0"/>
              <a:t>21</a:t>
            </a:fld>
            <a:endParaRPr lang="en-US"/>
          </a:p>
        </p:txBody>
      </p:sp>
    </p:spTree>
    <p:extLst>
      <p:ext uri="{BB962C8B-B14F-4D97-AF65-F5344CB8AC3E}">
        <p14:creationId xmlns:p14="http://schemas.microsoft.com/office/powerpoint/2010/main" val="293529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30048-1BC3-C725-56EC-642477873EBD}"/>
              </a:ext>
            </a:extLst>
          </p:cNvPr>
          <p:cNvSpPr>
            <a:spLocks noGrp="1"/>
          </p:cNvSpPr>
          <p:nvPr>
            <p:ph idx="1"/>
          </p:nvPr>
        </p:nvSpPr>
        <p:spPr/>
        <p:txBody>
          <a:bodyPr/>
          <a:lstStyle/>
          <a:p>
            <a:r>
              <a:rPr lang="en-US" b="1" dirty="0"/>
              <a:t>2. Risk Analysis</a:t>
            </a:r>
          </a:p>
          <a:p>
            <a:pPr>
              <a:buFont typeface="Arial" panose="020B0604020202020204" pitchFamily="34" charset="0"/>
              <a:buChar char="•"/>
            </a:pPr>
            <a:r>
              <a:rPr lang="en-US" b="1" dirty="0"/>
              <a:t>What to Do</a:t>
            </a:r>
            <a:r>
              <a:rPr lang="en-US" dirty="0"/>
              <a:t>: Figure out how likely each risk is to happen and how bad it could be.</a:t>
            </a:r>
          </a:p>
          <a:p>
            <a:pPr>
              <a:buFont typeface="Arial" panose="020B0604020202020204" pitchFamily="34" charset="0"/>
              <a:buChar char="•"/>
            </a:pPr>
            <a:r>
              <a:rPr lang="en-US" b="1" dirty="0"/>
              <a:t>Example</a:t>
            </a:r>
            <a:r>
              <a:rPr lang="en-US" dirty="0"/>
              <a:t>:</a:t>
            </a:r>
          </a:p>
          <a:p>
            <a:pPr marL="742950" lvl="1" indent="-285750">
              <a:buFont typeface="Arial" panose="020B0604020202020204" pitchFamily="34" charset="0"/>
              <a:buChar char="•"/>
            </a:pPr>
            <a:r>
              <a:rPr lang="en-US" b="1" dirty="0"/>
              <a:t>Rain</a:t>
            </a:r>
            <a:r>
              <a:rPr lang="en-US" dirty="0"/>
              <a:t>: Likely (50%), bad impact (it could stop the event).</a:t>
            </a:r>
          </a:p>
          <a:p>
            <a:pPr marL="742950" lvl="1" indent="-285750">
              <a:buFont typeface="Arial" panose="020B0604020202020204" pitchFamily="34" charset="0"/>
              <a:buChar char="•"/>
            </a:pPr>
            <a:r>
              <a:rPr lang="en-US" b="1" dirty="0"/>
              <a:t>Not Enough Volunteers</a:t>
            </a:r>
            <a:r>
              <a:rPr lang="en-US" dirty="0"/>
              <a:t>: Unlikely (30%), medium impact (it could slow things down).</a:t>
            </a:r>
          </a:p>
          <a:p>
            <a:pPr marL="742950" lvl="1" indent="-285750">
              <a:buFont typeface="Arial" panose="020B0604020202020204" pitchFamily="34" charset="0"/>
              <a:buChar char="•"/>
            </a:pPr>
            <a:r>
              <a:rPr lang="en-US" b="1" dirty="0"/>
              <a:t>Not Enough Supplies</a:t>
            </a:r>
            <a:r>
              <a:rPr lang="en-US" dirty="0"/>
              <a:t>: Unlikely (20%), high impact (the event can’t continue without supplies).</a:t>
            </a:r>
          </a:p>
          <a:p>
            <a:endParaRPr lang="en-US" dirty="0"/>
          </a:p>
        </p:txBody>
      </p:sp>
      <p:sp>
        <p:nvSpPr>
          <p:cNvPr id="4" name="Title 1">
            <a:extLst>
              <a:ext uri="{FF2B5EF4-FFF2-40B4-BE49-F238E27FC236}">
                <a16:creationId xmlns:a16="http://schemas.microsoft.com/office/drawing/2014/main" id="{4BA840E1-3C4A-678F-5E87-553B6B0A50BD}"/>
              </a:ext>
            </a:extLst>
          </p:cNvPr>
          <p:cNvSpPr>
            <a:spLocks noGrp="1"/>
          </p:cNvSpPr>
          <p:nvPr>
            <p:ph type="title"/>
          </p:nvPr>
        </p:nvSpPr>
        <p:spPr>
          <a:xfrm>
            <a:off x="136477" y="0"/>
            <a:ext cx="11110416" cy="1325563"/>
          </a:xfrm>
        </p:spPr>
        <p:txBody>
          <a:bodyPr/>
          <a:lstStyle/>
          <a:p>
            <a:r>
              <a:rPr lang="en-US" b="1" dirty="0"/>
              <a:t>Understanding Risk Management- Example </a:t>
            </a:r>
            <a:r>
              <a:rPr lang="en-US" b="1" dirty="0">
                <a:solidFill>
                  <a:schemeClr val="accent1"/>
                </a:solidFill>
              </a:rPr>
              <a:t>(3/7)</a:t>
            </a:r>
          </a:p>
        </p:txBody>
      </p:sp>
      <p:sp>
        <p:nvSpPr>
          <p:cNvPr id="5" name="Slide Number Placeholder 4">
            <a:extLst>
              <a:ext uri="{FF2B5EF4-FFF2-40B4-BE49-F238E27FC236}">
                <a16:creationId xmlns:a16="http://schemas.microsoft.com/office/drawing/2014/main" id="{80C79243-4366-4F7B-DE13-D3504F571DB2}"/>
              </a:ext>
            </a:extLst>
          </p:cNvPr>
          <p:cNvSpPr>
            <a:spLocks noGrp="1"/>
          </p:cNvSpPr>
          <p:nvPr>
            <p:ph type="sldNum" sz="quarter" idx="12"/>
          </p:nvPr>
        </p:nvSpPr>
        <p:spPr/>
        <p:txBody>
          <a:bodyPr/>
          <a:lstStyle/>
          <a:p>
            <a:fld id="{293597C3-FEE4-4CC4-B1EB-B745A31DDA20}" type="slidenum">
              <a:rPr lang="en-US" smtClean="0"/>
              <a:t>22</a:t>
            </a:fld>
            <a:endParaRPr lang="en-US"/>
          </a:p>
        </p:txBody>
      </p:sp>
    </p:spTree>
    <p:extLst>
      <p:ext uri="{BB962C8B-B14F-4D97-AF65-F5344CB8AC3E}">
        <p14:creationId xmlns:p14="http://schemas.microsoft.com/office/powerpoint/2010/main" val="3706605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2C335-8FAF-E983-498C-317B80E8E427}"/>
              </a:ext>
            </a:extLst>
          </p:cNvPr>
          <p:cNvSpPr>
            <a:spLocks noGrp="1"/>
          </p:cNvSpPr>
          <p:nvPr>
            <p:ph idx="1"/>
          </p:nvPr>
        </p:nvSpPr>
        <p:spPr/>
        <p:txBody>
          <a:bodyPr/>
          <a:lstStyle/>
          <a:p>
            <a:r>
              <a:rPr lang="en-US" b="1" dirty="0"/>
              <a:t>3. Risk Assessment</a:t>
            </a:r>
          </a:p>
          <a:p>
            <a:pPr>
              <a:buFont typeface="Arial" panose="020B0604020202020204" pitchFamily="34" charset="0"/>
              <a:buChar char="•"/>
            </a:pPr>
            <a:r>
              <a:rPr lang="en-US" b="1" dirty="0"/>
              <a:t>What to Do</a:t>
            </a:r>
            <a:r>
              <a:rPr lang="en-US" dirty="0"/>
              <a:t>: Decide which risks are most important and need the most attention.</a:t>
            </a:r>
          </a:p>
          <a:p>
            <a:pPr>
              <a:buFont typeface="Arial" panose="020B0604020202020204" pitchFamily="34" charset="0"/>
              <a:buChar char="•"/>
            </a:pPr>
            <a:r>
              <a:rPr lang="en-US" b="1" dirty="0"/>
              <a:t>Example</a:t>
            </a:r>
            <a:r>
              <a:rPr lang="en-US" dirty="0"/>
              <a:t>:</a:t>
            </a:r>
          </a:p>
          <a:p>
            <a:pPr marL="742950" lvl="1" indent="-285750">
              <a:buFont typeface="Arial" panose="020B0604020202020204" pitchFamily="34" charset="0"/>
              <a:buChar char="•"/>
            </a:pPr>
            <a:r>
              <a:rPr lang="en-US" b="1" dirty="0"/>
              <a:t>High Priority</a:t>
            </a:r>
            <a:r>
              <a:rPr lang="en-US" dirty="0"/>
              <a:t>: Rain and running out of supplies—both could seriously impact the event.</a:t>
            </a:r>
          </a:p>
          <a:p>
            <a:pPr marL="742950" lvl="1" indent="-285750">
              <a:buFont typeface="Arial" panose="020B0604020202020204" pitchFamily="34" charset="0"/>
              <a:buChar char="•"/>
            </a:pPr>
            <a:r>
              <a:rPr lang="en-US" b="1" dirty="0"/>
              <a:t>Medium Priority</a:t>
            </a:r>
            <a:r>
              <a:rPr lang="en-US" dirty="0"/>
              <a:t>: Not enough volunteers—though not likely, it could still cause a delay.</a:t>
            </a:r>
          </a:p>
          <a:p>
            <a:endParaRPr lang="en-US" dirty="0"/>
          </a:p>
        </p:txBody>
      </p:sp>
      <p:sp>
        <p:nvSpPr>
          <p:cNvPr id="15" name="Title 1">
            <a:extLst>
              <a:ext uri="{FF2B5EF4-FFF2-40B4-BE49-F238E27FC236}">
                <a16:creationId xmlns:a16="http://schemas.microsoft.com/office/drawing/2014/main" id="{4A478115-FE64-FA1D-14C7-09CEEC5F937F}"/>
              </a:ext>
            </a:extLst>
          </p:cNvPr>
          <p:cNvSpPr>
            <a:spLocks noGrp="1"/>
          </p:cNvSpPr>
          <p:nvPr>
            <p:ph type="title"/>
          </p:nvPr>
        </p:nvSpPr>
        <p:spPr>
          <a:xfrm>
            <a:off x="136477" y="0"/>
            <a:ext cx="11110416" cy="1325563"/>
          </a:xfrm>
        </p:spPr>
        <p:txBody>
          <a:bodyPr/>
          <a:lstStyle/>
          <a:p>
            <a:r>
              <a:rPr lang="en-US" b="1" dirty="0"/>
              <a:t>Understanding Risk Management- Example </a:t>
            </a:r>
            <a:r>
              <a:rPr lang="en-US" b="1" dirty="0">
                <a:solidFill>
                  <a:schemeClr val="accent1"/>
                </a:solidFill>
              </a:rPr>
              <a:t>(4/7)</a:t>
            </a:r>
          </a:p>
        </p:txBody>
      </p:sp>
      <p:sp>
        <p:nvSpPr>
          <p:cNvPr id="16" name="Slide Number Placeholder 15">
            <a:extLst>
              <a:ext uri="{FF2B5EF4-FFF2-40B4-BE49-F238E27FC236}">
                <a16:creationId xmlns:a16="http://schemas.microsoft.com/office/drawing/2014/main" id="{31735A3D-79C8-3B31-C7F5-A7761B261E23}"/>
              </a:ext>
            </a:extLst>
          </p:cNvPr>
          <p:cNvSpPr>
            <a:spLocks noGrp="1"/>
          </p:cNvSpPr>
          <p:nvPr>
            <p:ph type="sldNum" sz="quarter" idx="12"/>
          </p:nvPr>
        </p:nvSpPr>
        <p:spPr/>
        <p:txBody>
          <a:bodyPr/>
          <a:lstStyle/>
          <a:p>
            <a:fld id="{293597C3-FEE4-4CC4-B1EB-B745A31DDA20}" type="slidenum">
              <a:rPr lang="en-US" smtClean="0"/>
              <a:t>23</a:t>
            </a:fld>
            <a:endParaRPr lang="en-US"/>
          </a:p>
        </p:txBody>
      </p:sp>
    </p:spTree>
    <p:extLst>
      <p:ext uri="{BB962C8B-B14F-4D97-AF65-F5344CB8AC3E}">
        <p14:creationId xmlns:p14="http://schemas.microsoft.com/office/powerpoint/2010/main" val="294874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2A350-7F9D-CB6A-9205-15E6F645C5AD}"/>
              </a:ext>
            </a:extLst>
          </p:cNvPr>
          <p:cNvSpPr>
            <a:spLocks noGrp="1"/>
          </p:cNvSpPr>
          <p:nvPr>
            <p:ph idx="1"/>
          </p:nvPr>
        </p:nvSpPr>
        <p:spPr/>
        <p:txBody>
          <a:bodyPr/>
          <a:lstStyle/>
          <a:p>
            <a:r>
              <a:rPr lang="en-US" b="1" dirty="0"/>
              <a:t>4. Risk Treatment</a:t>
            </a:r>
          </a:p>
          <a:p>
            <a:pPr>
              <a:buFont typeface="Arial" panose="020B0604020202020204" pitchFamily="34" charset="0"/>
              <a:buChar char="•"/>
            </a:pPr>
            <a:r>
              <a:rPr lang="en-US" b="1" dirty="0"/>
              <a:t>What to Do</a:t>
            </a:r>
            <a:r>
              <a:rPr lang="en-US" dirty="0"/>
              <a:t>: Plan how to deal with each risk.</a:t>
            </a:r>
          </a:p>
          <a:p>
            <a:pPr>
              <a:buFont typeface="Arial" panose="020B0604020202020204" pitchFamily="34" charset="0"/>
              <a:buChar char="•"/>
            </a:pPr>
            <a:r>
              <a:rPr lang="en-US" b="1" dirty="0"/>
              <a:t>Example Plans</a:t>
            </a:r>
            <a:r>
              <a:rPr lang="en-US" dirty="0"/>
              <a:t>:</a:t>
            </a:r>
          </a:p>
          <a:p>
            <a:pPr marL="742950" lvl="1" indent="-285750">
              <a:buFont typeface="Arial" panose="020B0604020202020204" pitchFamily="34" charset="0"/>
              <a:buChar char="•"/>
            </a:pPr>
            <a:r>
              <a:rPr lang="en-US" b="1" dirty="0"/>
              <a:t>Rain</a:t>
            </a:r>
            <a:r>
              <a:rPr lang="en-US" dirty="0"/>
              <a:t>: Prepare </a:t>
            </a:r>
            <a:r>
              <a:rPr lang="en-US" b="1" dirty="0"/>
              <a:t>raincoats</a:t>
            </a:r>
            <a:r>
              <a:rPr lang="en-US" dirty="0"/>
              <a:t> and </a:t>
            </a:r>
            <a:r>
              <a:rPr lang="en-US" b="1" dirty="0"/>
              <a:t>tents</a:t>
            </a:r>
            <a:r>
              <a:rPr lang="en-US" dirty="0"/>
              <a:t> to keep everyone dry.</a:t>
            </a:r>
          </a:p>
          <a:p>
            <a:pPr marL="742950" lvl="1" indent="-285750">
              <a:buFont typeface="Arial" panose="020B0604020202020204" pitchFamily="34" charset="0"/>
              <a:buChar char="•"/>
            </a:pPr>
            <a:r>
              <a:rPr lang="en-US" b="1" dirty="0"/>
              <a:t>Not Enough Volunteers</a:t>
            </a:r>
            <a:r>
              <a:rPr lang="en-US" dirty="0"/>
              <a:t>: </a:t>
            </a:r>
            <a:r>
              <a:rPr lang="en-US" b="1" dirty="0"/>
              <a:t>Promote the event</a:t>
            </a:r>
            <a:r>
              <a:rPr lang="en-US" dirty="0"/>
              <a:t> earlier to get more people involved.</a:t>
            </a:r>
          </a:p>
          <a:p>
            <a:pPr marL="742950" lvl="1" indent="-285750">
              <a:buFont typeface="Arial" panose="020B0604020202020204" pitchFamily="34" charset="0"/>
              <a:buChar char="•"/>
            </a:pPr>
            <a:r>
              <a:rPr lang="en-US" b="1" dirty="0"/>
              <a:t>Not Enough Supplies</a:t>
            </a:r>
            <a:r>
              <a:rPr lang="en-US" dirty="0"/>
              <a:t>: </a:t>
            </a:r>
            <a:r>
              <a:rPr lang="en-US" b="1" dirty="0"/>
              <a:t>Contact local businesses</a:t>
            </a:r>
            <a:r>
              <a:rPr lang="en-US" dirty="0"/>
              <a:t> to get extra supplies or donations.</a:t>
            </a:r>
          </a:p>
          <a:p>
            <a:endParaRPr lang="en-US" dirty="0"/>
          </a:p>
        </p:txBody>
      </p:sp>
      <p:sp>
        <p:nvSpPr>
          <p:cNvPr id="4" name="Title 1">
            <a:extLst>
              <a:ext uri="{FF2B5EF4-FFF2-40B4-BE49-F238E27FC236}">
                <a16:creationId xmlns:a16="http://schemas.microsoft.com/office/drawing/2014/main" id="{2B4493EF-FC55-78EC-79A2-8D782EAEB5E0}"/>
              </a:ext>
            </a:extLst>
          </p:cNvPr>
          <p:cNvSpPr>
            <a:spLocks noGrp="1"/>
          </p:cNvSpPr>
          <p:nvPr>
            <p:ph type="title"/>
          </p:nvPr>
        </p:nvSpPr>
        <p:spPr>
          <a:xfrm>
            <a:off x="136477" y="0"/>
            <a:ext cx="11110416" cy="1325563"/>
          </a:xfrm>
        </p:spPr>
        <p:txBody>
          <a:bodyPr/>
          <a:lstStyle/>
          <a:p>
            <a:r>
              <a:rPr lang="en-US" b="1" dirty="0"/>
              <a:t>Understanding Risk Management- Example </a:t>
            </a:r>
            <a:r>
              <a:rPr lang="en-US" b="1" dirty="0">
                <a:solidFill>
                  <a:schemeClr val="accent1"/>
                </a:solidFill>
              </a:rPr>
              <a:t>(5/7)</a:t>
            </a:r>
          </a:p>
        </p:txBody>
      </p:sp>
      <p:sp>
        <p:nvSpPr>
          <p:cNvPr id="5" name="Slide Number Placeholder 4">
            <a:extLst>
              <a:ext uri="{FF2B5EF4-FFF2-40B4-BE49-F238E27FC236}">
                <a16:creationId xmlns:a16="http://schemas.microsoft.com/office/drawing/2014/main" id="{0610E655-A533-B180-54CD-14C0C595CDE5}"/>
              </a:ext>
            </a:extLst>
          </p:cNvPr>
          <p:cNvSpPr>
            <a:spLocks noGrp="1"/>
          </p:cNvSpPr>
          <p:nvPr>
            <p:ph type="sldNum" sz="quarter" idx="12"/>
          </p:nvPr>
        </p:nvSpPr>
        <p:spPr/>
        <p:txBody>
          <a:bodyPr/>
          <a:lstStyle/>
          <a:p>
            <a:fld id="{293597C3-FEE4-4CC4-B1EB-B745A31DDA20}" type="slidenum">
              <a:rPr lang="en-US" smtClean="0"/>
              <a:t>24</a:t>
            </a:fld>
            <a:endParaRPr lang="en-US"/>
          </a:p>
        </p:txBody>
      </p:sp>
    </p:spTree>
    <p:extLst>
      <p:ext uri="{BB962C8B-B14F-4D97-AF65-F5344CB8AC3E}">
        <p14:creationId xmlns:p14="http://schemas.microsoft.com/office/powerpoint/2010/main" val="74191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5B327-FF57-55F5-61E4-185B28B75518}"/>
              </a:ext>
            </a:extLst>
          </p:cNvPr>
          <p:cNvSpPr>
            <a:spLocks noGrp="1"/>
          </p:cNvSpPr>
          <p:nvPr>
            <p:ph idx="1"/>
          </p:nvPr>
        </p:nvSpPr>
        <p:spPr/>
        <p:txBody>
          <a:bodyPr/>
          <a:lstStyle/>
          <a:p>
            <a:r>
              <a:rPr lang="en-US" b="1" dirty="0"/>
              <a:t>5. Risk Monitoring</a:t>
            </a:r>
          </a:p>
          <a:p>
            <a:pPr>
              <a:buFont typeface="Arial" panose="020B0604020202020204" pitchFamily="34" charset="0"/>
              <a:buChar char="•"/>
            </a:pPr>
            <a:r>
              <a:rPr lang="en-US" b="1" dirty="0"/>
              <a:t>What to Do</a:t>
            </a:r>
            <a:r>
              <a:rPr lang="en-US" dirty="0"/>
              <a:t>: Keep an eye on how things are going and be ready to change the plan if needed.</a:t>
            </a:r>
          </a:p>
          <a:p>
            <a:pPr>
              <a:buFont typeface="Arial" panose="020B0604020202020204" pitchFamily="34" charset="0"/>
              <a:buChar char="•"/>
            </a:pPr>
            <a:r>
              <a:rPr lang="en-US" b="1" dirty="0"/>
              <a:t>Example Monitoring</a:t>
            </a:r>
            <a:r>
              <a:rPr lang="en-US" dirty="0"/>
              <a:t>:</a:t>
            </a:r>
          </a:p>
          <a:p>
            <a:pPr marL="742950" lvl="1" indent="-285750">
              <a:buFont typeface="Arial" panose="020B0604020202020204" pitchFamily="34" charset="0"/>
              <a:buChar char="•"/>
            </a:pPr>
            <a:r>
              <a:rPr lang="en-US" b="1" dirty="0"/>
              <a:t>Weather</a:t>
            </a:r>
            <a:r>
              <a:rPr lang="en-US" dirty="0"/>
              <a:t>: </a:t>
            </a:r>
            <a:r>
              <a:rPr lang="en-US" b="1" dirty="0"/>
              <a:t>Check the weather forecast</a:t>
            </a:r>
            <a:r>
              <a:rPr lang="en-US" dirty="0"/>
              <a:t> before the event.</a:t>
            </a:r>
          </a:p>
          <a:p>
            <a:pPr marL="742950" lvl="1" indent="-285750">
              <a:buFont typeface="Arial" panose="020B0604020202020204" pitchFamily="34" charset="0"/>
              <a:buChar char="•"/>
            </a:pPr>
            <a:r>
              <a:rPr lang="en-US" b="1" dirty="0"/>
              <a:t>Volunteers</a:t>
            </a:r>
            <a:r>
              <a:rPr lang="en-US" dirty="0"/>
              <a:t>: Keep track of who signed up and ask for more if needed.</a:t>
            </a:r>
          </a:p>
          <a:p>
            <a:pPr marL="742950" lvl="1" indent="-285750">
              <a:buFont typeface="Arial" panose="020B0604020202020204" pitchFamily="34" charset="0"/>
              <a:buChar char="•"/>
            </a:pPr>
            <a:r>
              <a:rPr lang="en-US" b="1" dirty="0"/>
              <a:t>Supplies</a:t>
            </a:r>
            <a:r>
              <a:rPr lang="en-US" dirty="0"/>
              <a:t>: Double-check how many supplies are available and get more if necessary.</a:t>
            </a:r>
          </a:p>
          <a:p>
            <a:endParaRPr lang="en-US" dirty="0"/>
          </a:p>
        </p:txBody>
      </p:sp>
      <p:sp>
        <p:nvSpPr>
          <p:cNvPr id="19" name="Title 1">
            <a:extLst>
              <a:ext uri="{FF2B5EF4-FFF2-40B4-BE49-F238E27FC236}">
                <a16:creationId xmlns:a16="http://schemas.microsoft.com/office/drawing/2014/main" id="{28C2E893-F05E-A271-722D-AA9DBA6BD191}"/>
              </a:ext>
            </a:extLst>
          </p:cNvPr>
          <p:cNvSpPr>
            <a:spLocks noGrp="1"/>
          </p:cNvSpPr>
          <p:nvPr>
            <p:ph type="title"/>
          </p:nvPr>
        </p:nvSpPr>
        <p:spPr>
          <a:xfrm>
            <a:off x="136477" y="0"/>
            <a:ext cx="11110416" cy="1325563"/>
          </a:xfrm>
        </p:spPr>
        <p:txBody>
          <a:bodyPr/>
          <a:lstStyle/>
          <a:p>
            <a:r>
              <a:rPr lang="en-US" b="1" dirty="0"/>
              <a:t>Understanding Risk Management- Example </a:t>
            </a:r>
            <a:r>
              <a:rPr lang="en-US" b="1" dirty="0">
                <a:solidFill>
                  <a:schemeClr val="accent1"/>
                </a:solidFill>
              </a:rPr>
              <a:t>(6/7)</a:t>
            </a:r>
          </a:p>
        </p:txBody>
      </p:sp>
      <p:sp>
        <p:nvSpPr>
          <p:cNvPr id="20" name="Slide Number Placeholder 19">
            <a:extLst>
              <a:ext uri="{FF2B5EF4-FFF2-40B4-BE49-F238E27FC236}">
                <a16:creationId xmlns:a16="http://schemas.microsoft.com/office/drawing/2014/main" id="{4858C22E-5C5A-C473-C770-F0FBFCE55B83}"/>
              </a:ext>
            </a:extLst>
          </p:cNvPr>
          <p:cNvSpPr>
            <a:spLocks noGrp="1"/>
          </p:cNvSpPr>
          <p:nvPr>
            <p:ph type="sldNum" sz="quarter" idx="12"/>
          </p:nvPr>
        </p:nvSpPr>
        <p:spPr/>
        <p:txBody>
          <a:bodyPr/>
          <a:lstStyle/>
          <a:p>
            <a:fld id="{293597C3-FEE4-4CC4-B1EB-B745A31DDA20}" type="slidenum">
              <a:rPr lang="en-US" smtClean="0"/>
              <a:t>25</a:t>
            </a:fld>
            <a:endParaRPr lang="en-US"/>
          </a:p>
        </p:txBody>
      </p:sp>
    </p:spTree>
    <p:extLst>
      <p:ext uri="{BB962C8B-B14F-4D97-AF65-F5344CB8AC3E}">
        <p14:creationId xmlns:p14="http://schemas.microsoft.com/office/powerpoint/2010/main" val="223534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C44EB-63E1-2850-7C02-A31933FE74D2}"/>
              </a:ext>
            </a:extLst>
          </p:cNvPr>
          <p:cNvSpPr>
            <a:spLocks noGrp="1"/>
          </p:cNvSpPr>
          <p:nvPr>
            <p:ph idx="1"/>
          </p:nvPr>
        </p:nvSpPr>
        <p:spPr/>
        <p:txBody>
          <a:bodyPr/>
          <a:lstStyle/>
          <a:p>
            <a:r>
              <a:rPr lang="en-US" b="1" dirty="0"/>
              <a:t>6. Risk Reporting</a:t>
            </a:r>
          </a:p>
          <a:p>
            <a:pPr>
              <a:buFont typeface="Arial" panose="020B0604020202020204" pitchFamily="34" charset="0"/>
              <a:buChar char="•"/>
            </a:pPr>
            <a:r>
              <a:rPr lang="en-US" b="1" dirty="0"/>
              <a:t>What to Do</a:t>
            </a:r>
            <a:r>
              <a:rPr lang="en-US" dirty="0"/>
              <a:t>: After the event, look back at how things went and report on the successes and challenges.</a:t>
            </a:r>
          </a:p>
          <a:p>
            <a:pPr>
              <a:buFont typeface="Arial" panose="020B0604020202020204" pitchFamily="34" charset="0"/>
              <a:buChar char="•"/>
            </a:pPr>
            <a:r>
              <a:rPr lang="en-US" b="1" dirty="0"/>
              <a:t>Example Reporting</a:t>
            </a:r>
            <a:r>
              <a:rPr lang="en-US" dirty="0"/>
              <a:t>:</a:t>
            </a:r>
          </a:p>
          <a:p>
            <a:pPr marL="742950" lvl="1" indent="-285750">
              <a:buFont typeface="Arial" panose="020B0604020202020204" pitchFamily="34" charset="0"/>
              <a:buChar char="•"/>
            </a:pPr>
            <a:r>
              <a:rPr lang="en-US" dirty="0"/>
              <a:t>Talk about what worked well (like rain preparations) and what could be improved (like getting supplies earlier).</a:t>
            </a:r>
          </a:p>
          <a:p>
            <a:pPr marL="742950" lvl="1" indent="-285750">
              <a:buFont typeface="Arial" panose="020B0604020202020204" pitchFamily="34" charset="0"/>
              <a:buChar char="•"/>
            </a:pPr>
            <a:r>
              <a:rPr lang="en-US" dirty="0"/>
              <a:t>Share these results with </a:t>
            </a:r>
            <a:r>
              <a:rPr lang="en-US" b="1" dirty="0"/>
              <a:t>everyone involved</a:t>
            </a:r>
            <a:r>
              <a:rPr lang="en-US" dirty="0"/>
              <a:t> to help plan better next time.</a:t>
            </a:r>
          </a:p>
          <a:p>
            <a:endParaRPr lang="en-US" dirty="0"/>
          </a:p>
        </p:txBody>
      </p:sp>
      <p:sp>
        <p:nvSpPr>
          <p:cNvPr id="4" name="Title 1">
            <a:extLst>
              <a:ext uri="{FF2B5EF4-FFF2-40B4-BE49-F238E27FC236}">
                <a16:creationId xmlns:a16="http://schemas.microsoft.com/office/drawing/2014/main" id="{F9123352-96DD-E33F-1279-B17EF6E69DE9}"/>
              </a:ext>
            </a:extLst>
          </p:cNvPr>
          <p:cNvSpPr>
            <a:spLocks noGrp="1"/>
          </p:cNvSpPr>
          <p:nvPr>
            <p:ph type="title"/>
          </p:nvPr>
        </p:nvSpPr>
        <p:spPr>
          <a:xfrm>
            <a:off x="136477" y="0"/>
            <a:ext cx="11110416" cy="1325563"/>
          </a:xfrm>
        </p:spPr>
        <p:txBody>
          <a:bodyPr/>
          <a:lstStyle/>
          <a:p>
            <a:r>
              <a:rPr lang="en-US" b="1" dirty="0"/>
              <a:t>Understanding Risk Management- Example </a:t>
            </a:r>
            <a:r>
              <a:rPr lang="en-US" b="1" dirty="0">
                <a:solidFill>
                  <a:schemeClr val="accent1"/>
                </a:solidFill>
              </a:rPr>
              <a:t>(7/7)</a:t>
            </a:r>
          </a:p>
        </p:txBody>
      </p:sp>
      <p:sp>
        <p:nvSpPr>
          <p:cNvPr id="5" name="Slide Number Placeholder 4">
            <a:extLst>
              <a:ext uri="{FF2B5EF4-FFF2-40B4-BE49-F238E27FC236}">
                <a16:creationId xmlns:a16="http://schemas.microsoft.com/office/drawing/2014/main" id="{96F6FD29-3F1E-4FB5-70AF-56F151DE57C3}"/>
              </a:ext>
            </a:extLst>
          </p:cNvPr>
          <p:cNvSpPr>
            <a:spLocks noGrp="1"/>
          </p:cNvSpPr>
          <p:nvPr>
            <p:ph type="sldNum" sz="quarter" idx="12"/>
          </p:nvPr>
        </p:nvSpPr>
        <p:spPr/>
        <p:txBody>
          <a:bodyPr/>
          <a:lstStyle/>
          <a:p>
            <a:fld id="{293597C3-FEE4-4CC4-B1EB-B745A31DDA20}" type="slidenum">
              <a:rPr lang="en-US" smtClean="0"/>
              <a:t>26</a:t>
            </a:fld>
            <a:endParaRPr lang="en-US"/>
          </a:p>
        </p:txBody>
      </p:sp>
    </p:spTree>
    <p:extLst>
      <p:ext uri="{BB962C8B-B14F-4D97-AF65-F5344CB8AC3E}">
        <p14:creationId xmlns:p14="http://schemas.microsoft.com/office/powerpoint/2010/main" val="70874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A626-5DF9-6949-C548-F00369AD723C}"/>
              </a:ext>
            </a:extLst>
          </p:cNvPr>
          <p:cNvSpPr>
            <a:spLocks noGrp="1"/>
          </p:cNvSpPr>
          <p:nvPr>
            <p:ph type="title"/>
          </p:nvPr>
        </p:nvSpPr>
        <p:spPr/>
        <p:txBody>
          <a:bodyPr/>
          <a:lstStyle/>
          <a:p>
            <a:r>
              <a:rPr lang="en-US" dirty="0"/>
              <a:t>Who Manages Risks in the Organization? (Aligned with COSO ERM)</a:t>
            </a:r>
          </a:p>
        </p:txBody>
      </p:sp>
      <p:sp>
        <p:nvSpPr>
          <p:cNvPr id="3" name="Content Placeholder 2">
            <a:extLst>
              <a:ext uri="{FF2B5EF4-FFF2-40B4-BE49-F238E27FC236}">
                <a16:creationId xmlns:a16="http://schemas.microsoft.com/office/drawing/2014/main" id="{63FCCF7F-BCD4-3429-0D08-E9A7DD5CC74B}"/>
              </a:ext>
            </a:extLst>
          </p:cNvPr>
          <p:cNvSpPr>
            <a:spLocks noGrp="1"/>
          </p:cNvSpPr>
          <p:nvPr>
            <p:ph idx="1"/>
          </p:nvPr>
        </p:nvSpPr>
        <p:spPr/>
        <p:txBody>
          <a:bodyPr/>
          <a:lstStyle/>
          <a:p>
            <a:pPr marL="0" indent="0">
              <a:buNone/>
            </a:pPr>
            <a:r>
              <a:rPr lang="en-US" b="1" dirty="0"/>
              <a:t>1. Board of Directors (or Governing Body)</a:t>
            </a:r>
            <a:endParaRPr lang="en-US" dirty="0"/>
          </a:p>
          <a:p>
            <a:pPr>
              <a:buFont typeface="Arial" panose="020B0604020202020204" pitchFamily="34" charset="0"/>
              <a:buChar char="•"/>
            </a:pPr>
            <a:r>
              <a:rPr lang="en-US" dirty="0"/>
              <a:t>Sets the tone at the top.</a:t>
            </a:r>
          </a:p>
          <a:p>
            <a:pPr>
              <a:buFont typeface="Arial" panose="020B0604020202020204" pitchFamily="34" charset="0"/>
              <a:buChar char="•"/>
            </a:pPr>
            <a:r>
              <a:rPr lang="en-US" dirty="0"/>
              <a:t>Approves the organization’s risk appetite and oversees risk management processes.</a:t>
            </a:r>
          </a:p>
          <a:p>
            <a:pPr>
              <a:buFont typeface="Arial" panose="020B0604020202020204" pitchFamily="34" charset="0"/>
              <a:buChar char="•"/>
            </a:pPr>
            <a:r>
              <a:rPr lang="en-US" dirty="0"/>
              <a:t>Ensures alignment of risk management with strategic objectives.</a:t>
            </a:r>
          </a:p>
          <a:p>
            <a:r>
              <a:rPr lang="en-US" dirty="0"/>
              <a:t>Provides oversight and ensures accountability.</a:t>
            </a:r>
          </a:p>
          <a:p>
            <a:pPr>
              <a:buFont typeface="Arial" panose="020B0604020202020204" pitchFamily="34" charset="0"/>
              <a:buChar char="•"/>
            </a:pPr>
            <a:r>
              <a:rPr lang="en-US" dirty="0"/>
              <a:t>May establish a Risk Committee to focus on risk oversight and ensure the effectiveness of the organization’s risk management framework.</a:t>
            </a:r>
          </a:p>
          <a:p>
            <a:endParaRPr lang="en-US" dirty="0"/>
          </a:p>
        </p:txBody>
      </p:sp>
      <p:sp>
        <p:nvSpPr>
          <p:cNvPr id="4" name="Slide Number Placeholder 3">
            <a:extLst>
              <a:ext uri="{FF2B5EF4-FFF2-40B4-BE49-F238E27FC236}">
                <a16:creationId xmlns:a16="http://schemas.microsoft.com/office/drawing/2014/main" id="{E8D32F36-4152-53B5-C0D0-E05A21219A7A}"/>
              </a:ext>
            </a:extLst>
          </p:cNvPr>
          <p:cNvSpPr>
            <a:spLocks noGrp="1"/>
          </p:cNvSpPr>
          <p:nvPr>
            <p:ph type="sldNum" sz="quarter" idx="12"/>
          </p:nvPr>
        </p:nvSpPr>
        <p:spPr/>
        <p:txBody>
          <a:bodyPr/>
          <a:lstStyle/>
          <a:p>
            <a:fld id="{293597C3-FEE4-4CC4-B1EB-B745A31DDA20}" type="slidenum">
              <a:rPr lang="en-US" smtClean="0"/>
              <a:t>27</a:t>
            </a:fld>
            <a:endParaRPr lang="en-US"/>
          </a:p>
        </p:txBody>
      </p:sp>
    </p:spTree>
    <p:extLst>
      <p:ext uri="{BB962C8B-B14F-4D97-AF65-F5344CB8AC3E}">
        <p14:creationId xmlns:p14="http://schemas.microsoft.com/office/powerpoint/2010/main" val="128692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90347-6E36-BF48-03CD-A622EA712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ED807-CAD6-4C08-8DBD-7885B2D8F4DA}"/>
              </a:ext>
            </a:extLst>
          </p:cNvPr>
          <p:cNvSpPr>
            <a:spLocks noGrp="1"/>
          </p:cNvSpPr>
          <p:nvPr>
            <p:ph type="title"/>
          </p:nvPr>
        </p:nvSpPr>
        <p:spPr/>
        <p:txBody>
          <a:bodyPr/>
          <a:lstStyle/>
          <a:p>
            <a:r>
              <a:rPr lang="en-US" dirty="0"/>
              <a:t>Who Manages Risks in the Organization? (Aligned with COSO ERM)</a:t>
            </a:r>
          </a:p>
        </p:txBody>
      </p:sp>
      <p:sp>
        <p:nvSpPr>
          <p:cNvPr id="3" name="Content Placeholder 2">
            <a:extLst>
              <a:ext uri="{FF2B5EF4-FFF2-40B4-BE49-F238E27FC236}">
                <a16:creationId xmlns:a16="http://schemas.microsoft.com/office/drawing/2014/main" id="{FD174B4B-2E4F-31F9-DF9C-3336D06EFFB6}"/>
              </a:ext>
            </a:extLst>
          </p:cNvPr>
          <p:cNvSpPr>
            <a:spLocks noGrp="1"/>
          </p:cNvSpPr>
          <p:nvPr>
            <p:ph idx="1"/>
          </p:nvPr>
        </p:nvSpPr>
        <p:spPr/>
        <p:txBody>
          <a:bodyPr/>
          <a:lstStyle/>
          <a:p>
            <a:pPr marL="0" indent="0">
              <a:buNone/>
            </a:pPr>
            <a:r>
              <a:rPr lang="en-US" b="1" dirty="0"/>
              <a:t>2. Senior Management</a:t>
            </a:r>
            <a:endParaRPr lang="en-US" dirty="0"/>
          </a:p>
          <a:p>
            <a:pPr>
              <a:buFont typeface="Arial" panose="020B0604020202020204" pitchFamily="34" charset="0"/>
              <a:buChar char="•"/>
            </a:pPr>
            <a:r>
              <a:rPr lang="en-US" dirty="0"/>
              <a:t>Designs and implements the risk management framework.</a:t>
            </a:r>
          </a:p>
          <a:p>
            <a:pPr>
              <a:buFont typeface="Arial" panose="020B0604020202020204" pitchFamily="34" charset="0"/>
              <a:buChar char="•"/>
            </a:pPr>
            <a:r>
              <a:rPr lang="en-US" dirty="0"/>
              <a:t>Integrates risk management into business strategies and decision-making.</a:t>
            </a:r>
          </a:p>
          <a:p>
            <a:pPr>
              <a:buFont typeface="Arial" panose="020B0604020202020204" pitchFamily="34" charset="0"/>
              <a:buChar char="•"/>
            </a:pPr>
            <a:r>
              <a:rPr lang="en-US" dirty="0"/>
              <a:t>Assigns responsibility for managing specific risks to risk owners.</a:t>
            </a:r>
          </a:p>
          <a:p>
            <a:pPr marL="0" indent="0">
              <a:buNone/>
            </a:pPr>
            <a:endParaRPr lang="en-US" dirty="0"/>
          </a:p>
        </p:txBody>
      </p:sp>
      <p:sp>
        <p:nvSpPr>
          <p:cNvPr id="4" name="Slide Number Placeholder 3">
            <a:extLst>
              <a:ext uri="{FF2B5EF4-FFF2-40B4-BE49-F238E27FC236}">
                <a16:creationId xmlns:a16="http://schemas.microsoft.com/office/drawing/2014/main" id="{6CB2E8C2-F9A6-27B6-ABBD-C430D0F3876E}"/>
              </a:ext>
            </a:extLst>
          </p:cNvPr>
          <p:cNvSpPr>
            <a:spLocks noGrp="1"/>
          </p:cNvSpPr>
          <p:nvPr>
            <p:ph type="sldNum" sz="quarter" idx="12"/>
          </p:nvPr>
        </p:nvSpPr>
        <p:spPr/>
        <p:txBody>
          <a:bodyPr/>
          <a:lstStyle/>
          <a:p>
            <a:fld id="{293597C3-FEE4-4CC4-B1EB-B745A31DDA20}" type="slidenum">
              <a:rPr lang="en-US" smtClean="0"/>
              <a:t>28</a:t>
            </a:fld>
            <a:endParaRPr lang="en-US"/>
          </a:p>
        </p:txBody>
      </p:sp>
    </p:spTree>
    <p:extLst>
      <p:ext uri="{BB962C8B-B14F-4D97-AF65-F5344CB8AC3E}">
        <p14:creationId xmlns:p14="http://schemas.microsoft.com/office/powerpoint/2010/main" val="276399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14AF99-9FD4-BB4E-7E23-2E8BCDC7A145}"/>
              </a:ext>
            </a:extLst>
          </p:cNvPr>
          <p:cNvSpPr>
            <a:spLocks noGrp="1"/>
          </p:cNvSpPr>
          <p:nvPr>
            <p:ph idx="1"/>
          </p:nvPr>
        </p:nvSpPr>
        <p:spPr/>
        <p:txBody>
          <a:bodyPr>
            <a:normAutofit fontScale="85000" lnSpcReduction="20000"/>
          </a:bodyPr>
          <a:lstStyle/>
          <a:p>
            <a:pPr marL="0" indent="0">
              <a:buNone/>
            </a:pPr>
            <a:r>
              <a:rPr lang="en-US" b="1" dirty="0"/>
              <a:t>3. Risk Owners</a:t>
            </a:r>
            <a:endParaRPr lang="en-US" dirty="0"/>
          </a:p>
          <a:p>
            <a:pPr>
              <a:buFont typeface="Arial" panose="020B0604020202020204" pitchFamily="34" charset="0"/>
              <a:buChar char="•"/>
            </a:pPr>
            <a:r>
              <a:rPr lang="en-US" dirty="0"/>
              <a:t>Individuals responsible for specific risks, often department heads and may be </a:t>
            </a:r>
            <a:r>
              <a:rPr lang="en-US" b="1" dirty="0"/>
              <a:t>lower-level managers</a:t>
            </a:r>
            <a:r>
              <a:rPr lang="en-US" dirty="0"/>
              <a:t> with direct oversight of activities.</a:t>
            </a:r>
          </a:p>
          <a:p>
            <a:pPr>
              <a:buFont typeface="Arial" panose="020B0604020202020204" pitchFamily="34" charset="0"/>
              <a:buChar char="•"/>
            </a:pPr>
            <a:r>
              <a:rPr lang="en-US" dirty="0"/>
              <a:t>They have day-to-day responsibility for ensuring that risk management activities effectively manage risks within the organization’s tolerance levels.</a:t>
            </a:r>
          </a:p>
          <a:p>
            <a:r>
              <a:rPr lang="en-US" dirty="0"/>
              <a:t>These individuals are responsible for identifying, measuring, managing, monitoring, and reporting on risks to the members of senior management to whom they report, typically the chief officers.</a:t>
            </a:r>
          </a:p>
          <a:p>
            <a:pPr>
              <a:buFont typeface="Arial" panose="020B0604020202020204" pitchFamily="34" charset="0"/>
              <a:buChar char="•"/>
            </a:pPr>
            <a:r>
              <a:rPr lang="en-US" dirty="0"/>
              <a:t>Examples of risk owners:</a:t>
            </a:r>
          </a:p>
          <a:p>
            <a:pPr marL="742950" lvl="1" indent="-285750">
              <a:buFont typeface="Arial" panose="020B0604020202020204" pitchFamily="34" charset="0"/>
              <a:buChar char="•"/>
            </a:pPr>
            <a:r>
              <a:rPr lang="en-US" dirty="0"/>
              <a:t>IT Manager for cybersecurity risks.</a:t>
            </a:r>
          </a:p>
          <a:p>
            <a:pPr marL="742950" lvl="1" indent="-285750">
              <a:buFont typeface="Arial" panose="020B0604020202020204" pitchFamily="34" charset="0"/>
              <a:buChar char="•"/>
            </a:pPr>
            <a:r>
              <a:rPr lang="en-US" dirty="0"/>
              <a:t>Procurement Officer for supply chain risks.</a:t>
            </a:r>
          </a:p>
          <a:p>
            <a:pPr marL="742950" lvl="1" indent="-285750">
              <a:buFont typeface="Arial" panose="020B0604020202020204" pitchFamily="34" charset="0"/>
              <a:buChar char="•"/>
            </a:pPr>
            <a:r>
              <a:rPr lang="en-US" dirty="0"/>
              <a:t>Facility Manager for safety risks.</a:t>
            </a:r>
          </a:p>
          <a:p>
            <a:pPr>
              <a:buFont typeface="Arial" panose="020B0604020202020204" pitchFamily="34" charset="0"/>
              <a:buChar char="•"/>
            </a:pPr>
            <a:r>
              <a:rPr lang="en-US" dirty="0"/>
              <a:t>Develop and implement risk responses for their assigned risks.</a:t>
            </a:r>
          </a:p>
          <a:p>
            <a:endParaRPr lang="en-US" dirty="0"/>
          </a:p>
        </p:txBody>
      </p:sp>
      <p:sp>
        <p:nvSpPr>
          <p:cNvPr id="4" name="Title 1">
            <a:extLst>
              <a:ext uri="{FF2B5EF4-FFF2-40B4-BE49-F238E27FC236}">
                <a16:creationId xmlns:a16="http://schemas.microsoft.com/office/drawing/2014/main" id="{D8670C33-7090-59DA-1D2F-173BFD0B9117}"/>
              </a:ext>
            </a:extLst>
          </p:cNvPr>
          <p:cNvSpPr>
            <a:spLocks noGrp="1"/>
          </p:cNvSpPr>
          <p:nvPr>
            <p:ph type="title"/>
          </p:nvPr>
        </p:nvSpPr>
        <p:spPr>
          <a:xfrm>
            <a:off x="838200" y="365125"/>
            <a:ext cx="10515600" cy="1325563"/>
          </a:xfrm>
        </p:spPr>
        <p:txBody>
          <a:bodyPr/>
          <a:lstStyle/>
          <a:p>
            <a:r>
              <a:rPr lang="en-US" dirty="0"/>
              <a:t>Who Manages Risks in the Organization? (Aligned with COSO ERM)</a:t>
            </a:r>
          </a:p>
        </p:txBody>
      </p:sp>
      <p:sp>
        <p:nvSpPr>
          <p:cNvPr id="5" name="Slide Number Placeholder 4">
            <a:extLst>
              <a:ext uri="{FF2B5EF4-FFF2-40B4-BE49-F238E27FC236}">
                <a16:creationId xmlns:a16="http://schemas.microsoft.com/office/drawing/2014/main" id="{E4E407DC-8508-4735-E462-181F1C0A4F0B}"/>
              </a:ext>
            </a:extLst>
          </p:cNvPr>
          <p:cNvSpPr>
            <a:spLocks noGrp="1"/>
          </p:cNvSpPr>
          <p:nvPr>
            <p:ph type="sldNum" sz="quarter" idx="12"/>
          </p:nvPr>
        </p:nvSpPr>
        <p:spPr/>
        <p:txBody>
          <a:bodyPr/>
          <a:lstStyle/>
          <a:p>
            <a:fld id="{293597C3-FEE4-4CC4-B1EB-B745A31DDA20}" type="slidenum">
              <a:rPr lang="en-US" smtClean="0"/>
              <a:t>29</a:t>
            </a:fld>
            <a:endParaRPr lang="en-US"/>
          </a:p>
        </p:txBody>
      </p:sp>
    </p:spTree>
    <p:extLst>
      <p:ext uri="{BB962C8B-B14F-4D97-AF65-F5344CB8AC3E}">
        <p14:creationId xmlns:p14="http://schemas.microsoft.com/office/powerpoint/2010/main" val="260463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19E5-82A5-3963-31D8-ABDB9C8C3E18}"/>
              </a:ext>
            </a:extLst>
          </p:cNvPr>
          <p:cNvSpPr>
            <a:spLocks noGrp="1"/>
          </p:cNvSpPr>
          <p:nvPr>
            <p:ph type="title"/>
          </p:nvPr>
        </p:nvSpPr>
        <p:spPr>
          <a:xfrm>
            <a:off x="210403" y="187704"/>
            <a:ext cx="10515600" cy="1325563"/>
          </a:xfrm>
        </p:spPr>
        <p:txBody>
          <a:bodyPr/>
          <a:lstStyle/>
          <a:p>
            <a:r>
              <a:rPr lang="en-US" b="1" dirty="0"/>
              <a:t>What is Risk? </a:t>
            </a:r>
            <a:r>
              <a:rPr lang="en-US" b="1" dirty="0">
                <a:solidFill>
                  <a:schemeClr val="accent1"/>
                </a:solidFill>
              </a:rPr>
              <a:t>(1/5)</a:t>
            </a:r>
          </a:p>
        </p:txBody>
      </p:sp>
      <p:sp>
        <p:nvSpPr>
          <p:cNvPr id="3" name="Content Placeholder 2">
            <a:extLst>
              <a:ext uri="{FF2B5EF4-FFF2-40B4-BE49-F238E27FC236}">
                <a16:creationId xmlns:a16="http://schemas.microsoft.com/office/drawing/2014/main" id="{BC2A7507-FAAE-00E3-A0CC-16ECE9803EC4}"/>
              </a:ext>
            </a:extLst>
          </p:cNvPr>
          <p:cNvSpPr>
            <a:spLocks noGrp="1"/>
          </p:cNvSpPr>
          <p:nvPr>
            <p:ph idx="1"/>
          </p:nvPr>
        </p:nvSpPr>
        <p:spPr>
          <a:xfrm>
            <a:off x="647131" y="2055813"/>
            <a:ext cx="10515600" cy="4351338"/>
          </a:xfrm>
        </p:spPr>
        <p:txBody>
          <a:bodyPr/>
          <a:lstStyle/>
          <a:p>
            <a:r>
              <a:rPr lang="en-US" dirty="0"/>
              <a:t>The English language word risk comes from the Italian word “</a:t>
            </a:r>
            <a:r>
              <a:rPr lang="en-US" dirty="0" err="1"/>
              <a:t>risicare</a:t>
            </a:r>
            <a:r>
              <a:rPr lang="en-US" dirty="0"/>
              <a:t>,” which means “to dare: a choice under uncertain conditions (rather than fate).”2 The key to this definition is the notion of uncertainty. </a:t>
            </a:r>
          </a:p>
          <a:p>
            <a:r>
              <a:rPr lang="en-US" dirty="0"/>
              <a:t>Committee of Sponsoring Organizations of the Treadway Commission (COSO) defined risk as “The </a:t>
            </a:r>
            <a:r>
              <a:rPr lang="en-US" dirty="0">
                <a:solidFill>
                  <a:schemeClr val="accent1"/>
                </a:solidFill>
              </a:rPr>
              <a:t>possibility</a:t>
            </a:r>
            <a:r>
              <a:rPr lang="en-US" dirty="0"/>
              <a:t> that events will occur and </a:t>
            </a:r>
            <a:r>
              <a:rPr lang="en-US" dirty="0">
                <a:solidFill>
                  <a:schemeClr val="accent1"/>
                </a:solidFill>
              </a:rPr>
              <a:t>affect</a:t>
            </a:r>
            <a:r>
              <a:rPr lang="en-US" dirty="0"/>
              <a:t> the achievement of a strategy and objectives.”</a:t>
            </a:r>
          </a:p>
          <a:p>
            <a:r>
              <a:rPr lang="en-US" dirty="0"/>
              <a:t> And the International Organization for Standardization (based in Switzerland and abbreviated ISO based on the French translation) very simply defines risk as the “</a:t>
            </a:r>
            <a:r>
              <a:rPr lang="en-US" dirty="0">
                <a:solidFill>
                  <a:schemeClr val="accent1"/>
                </a:solidFill>
              </a:rPr>
              <a:t>effect of uncertainty on objectives</a:t>
            </a:r>
            <a:r>
              <a:rPr lang="en-US" dirty="0"/>
              <a:t>.”</a:t>
            </a:r>
          </a:p>
        </p:txBody>
      </p:sp>
      <p:pic>
        <p:nvPicPr>
          <p:cNvPr id="13316" name="Picture 4" descr="How COSO Destroyed Risk Management | Corporate Compliance Insights">
            <a:extLst>
              <a:ext uri="{FF2B5EF4-FFF2-40B4-BE49-F238E27FC236}">
                <a16:creationId xmlns:a16="http://schemas.microsoft.com/office/drawing/2014/main" id="{E51D5FF8-A998-0806-5E23-B10409777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13" y="0"/>
            <a:ext cx="2492991" cy="18697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9569413-7D47-D7C2-271C-E2D0C40180D1}"/>
              </a:ext>
            </a:extLst>
          </p:cNvPr>
          <p:cNvSpPr>
            <a:spLocks noGrp="1"/>
          </p:cNvSpPr>
          <p:nvPr>
            <p:ph type="sldNum" sz="quarter" idx="12"/>
          </p:nvPr>
        </p:nvSpPr>
        <p:spPr/>
        <p:txBody>
          <a:bodyPr/>
          <a:lstStyle/>
          <a:p>
            <a:fld id="{293597C3-FEE4-4CC4-B1EB-B745A31DDA20}" type="slidenum">
              <a:rPr lang="en-US" smtClean="0"/>
              <a:t>3</a:t>
            </a:fld>
            <a:endParaRPr lang="en-US"/>
          </a:p>
        </p:txBody>
      </p:sp>
    </p:spTree>
    <p:extLst>
      <p:ext uri="{BB962C8B-B14F-4D97-AF65-F5344CB8AC3E}">
        <p14:creationId xmlns:p14="http://schemas.microsoft.com/office/powerpoint/2010/main" val="230627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38A74-B672-0F39-7D5A-1F1DF3ABE06F}"/>
              </a:ext>
            </a:extLst>
          </p:cNvPr>
          <p:cNvSpPr>
            <a:spLocks noGrp="1"/>
          </p:cNvSpPr>
          <p:nvPr>
            <p:ph idx="1"/>
          </p:nvPr>
        </p:nvSpPr>
        <p:spPr/>
        <p:txBody>
          <a:bodyPr/>
          <a:lstStyle/>
          <a:p>
            <a:pPr marL="0" indent="0">
              <a:buNone/>
            </a:pPr>
            <a:r>
              <a:rPr lang="en-US" b="1" dirty="0"/>
              <a:t>4. Risk Management Function (if applicable)</a:t>
            </a:r>
            <a:endParaRPr lang="en-US" dirty="0"/>
          </a:p>
          <a:p>
            <a:pPr>
              <a:buFont typeface="Arial" panose="020B0604020202020204" pitchFamily="34" charset="0"/>
              <a:buChar char="•"/>
            </a:pPr>
            <a:r>
              <a:rPr lang="en-US" dirty="0"/>
              <a:t>Develops and coordinates the organization’s risk management policies and procedures.</a:t>
            </a:r>
          </a:p>
          <a:p>
            <a:pPr>
              <a:buFont typeface="Arial" panose="020B0604020202020204" pitchFamily="34" charset="0"/>
              <a:buChar char="•"/>
            </a:pPr>
            <a:r>
              <a:rPr lang="en-US" dirty="0"/>
              <a:t>Monitors and reports on the risk environment and compliance with the framework.</a:t>
            </a:r>
          </a:p>
          <a:p>
            <a:r>
              <a:rPr lang="en-US" b="1" dirty="0"/>
              <a:t>5. All Employees</a:t>
            </a:r>
            <a:endParaRPr lang="en-US" dirty="0"/>
          </a:p>
          <a:p>
            <a:pPr>
              <a:buFont typeface="Arial" panose="020B0604020202020204" pitchFamily="34" charset="0"/>
              <a:buChar char="•"/>
            </a:pPr>
            <a:r>
              <a:rPr lang="en-US" dirty="0"/>
              <a:t>Play a role in identifying and reporting risks in their daily tasks.</a:t>
            </a:r>
          </a:p>
          <a:p>
            <a:pPr>
              <a:buFont typeface="Arial" panose="020B0604020202020204" pitchFamily="34" charset="0"/>
              <a:buChar char="•"/>
            </a:pPr>
            <a:r>
              <a:rPr lang="en-US" dirty="0"/>
              <a:t>Support a culture of risk awareness and accountability.</a:t>
            </a:r>
          </a:p>
          <a:p>
            <a:pPr marL="0" indent="0">
              <a:buNone/>
            </a:pPr>
            <a:endParaRPr lang="en-US" dirty="0"/>
          </a:p>
        </p:txBody>
      </p:sp>
      <p:sp>
        <p:nvSpPr>
          <p:cNvPr id="4" name="Title 1">
            <a:extLst>
              <a:ext uri="{FF2B5EF4-FFF2-40B4-BE49-F238E27FC236}">
                <a16:creationId xmlns:a16="http://schemas.microsoft.com/office/drawing/2014/main" id="{70698367-76EC-E930-4BB9-5110479F9737}"/>
              </a:ext>
            </a:extLst>
          </p:cNvPr>
          <p:cNvSpPr>
            <a:spLocks noGrp="1"/>
          </p:cNvSpPr>
          <p:nvPr>
            <p:ph type="title"/>
          </p:nvPr>
        </p:nvSpPr>
        <p:spPr>
          <a:xfrm>
            <a:off x="838200" y="365125"/>
            <a:ext cx="10515600" cy="1325563"/>
          </a:xfrm>
        </p:spPr>
        <p:txBody>
          <a:bodyPr/>
          <a:lstStyle/>
          <a:p>
            <a:r>
              <a:rPr lang="en-US" dirty="0"/>
              <a:t>Who Manages Risks in the Organization? (Aligned with COSO ERM)</a:t>
            </a:r>
          </a:p>
        </p:txBody>
      </p:sp>
      <p:sp>
        <p:nvSpPr>
          <p:cNvPr id="5" name="Slide Number Placeholder 4">
            <a:extLst>
              <a:ext uri="{FF2B5EF4-FFF2-40B4-BE49-F238E27FC236}">
                <a16:creationId xmlns:a16="http://schemas.microsoft.com/office/drawing/2014/main" id="{28A4746F-5264-B9E7-CB4A-EB8C0507ADD9}"/>
              </a:ext>
            </a:extLst>
          </p:cNvPr>
          <p:cNvSpPr>
            <a:spLocks noGrp="1"/>
          </p:cNvSpPr>
          <p:nvPr>
            <p:ph type="sldNum" sz="quarter" idx="12"/>
          </p:nvPr>
        </p:nvSpPr>
        <p:spPr/>
        <p:txBody>
          <a:bodyPr/>
          <a:lstStyle/>
          <a:p>
            <a:fld id="{293597C3-FEE4-4CC4-B1EB-B745A31DDA20}" type="slidenum">
              <a:rPr lang="en-US" smtClean="0"/>
              <a:t>30</a:t>
            </a:fld>
            <a:endParaRPr lang="en-US"/>
          </a:p>
        </p:txBody>
      </p:sp>
    </p:spTree>
    <p:extLst>
      <p:ext uri="{BB962C8B-B14F-4D97-AF65-F5344CB8AC3E}">
        <p14:creationId xmlns:p14="http://schemas.microsoft.com/office/powerpoint/2010/main" val="405211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D5C2-8AA1-E1DB-BBEE-56689204A847}"/>
              </a:ext>
            </a:extLst>
          </p:cNvPr>
          <p:cNvSpPr>
            <a:spLocks noGrp="1"/>
          </p:cNvSpPr>
          <p:nvPr>
            <p:ph type="title"/>
          </p:nvPr>
        </p:nvSpPr>
        <p:spPr>
          <a:xfrm>
            <a:off x="245660" y="71698"/>
            <a:ext cx="10515600" cy="1325563"/>
          </a:xfrm>
        </p:spPr>
        <p:txBody>
          <a:bodyPr/>
          <a:lstStyle/>
          <a:p>
            <a:r>
              <a:rPr lang="en-US" b="1" dirty="0"/>
              <a:t>Internal Auditors’ Role in Risk Management</a:t>
            </a:r>
          </a:p>
        </p:txBody>
      </p:sp>
      <p:sp>
        <p:nvSpPr>
          <p:cNvPr id="3" name="Content Placeholder 2">
            <a:extLst>
              <a:ext uri="{FF2B5EF4-FFF2-40B4-BE49-F238E27FC236}">
                <a16:creationId xmlns:a16="http://schemas.microsoft.com/office/drawing/2014/main" id="{97C26E0F-6E37-9398-A901-DF3294BD23A6}"/>
              </a:ext>
            </a:extLst>
          </p:cNvPr>
          <p:cNvSpPr>
            <a:spLocks noGrp="1"/>
          </p:cNvSpPr>
          <p:nvPr>
            <p:ph idx="1"/>
          </p:nvPr>
        </p:nvSpPr>
        <p:spPr>
          <a:xfrm>
            <a:off x="245660" y="1467134"/>
            <a:ext cx="11108140" cy="4709829"/>
          </a:xfrm>
        </p:spPr>
        <p:txBody>
          <a:bodyPr>
            <a:normAutofit fontScale="85000" lnSpcReduction="20000"/>
          </a:bodyPr>
          <a:lstStyle/>
          <a:p>
            <a:pPr marL="0" indent="0">
              <a:buNone/>
            </a:pPr>
            <a:r>
              <a:rPr lang="en-US" b="1" dirty="0"/>
              <a:t>What Internal Auditors Do:</a:t>
            </a:r>
            <a:endParaRPr lang="en-US" dirty="0"/>
          </a:p>
          <a:p>
            <a:pPr>
              <a:buFont typeface="Arial" panose="020B0604020202020204" pitchFamily="34" charset="0"/>
              <a:buChar char="•"/>
            </a:pPr>
            <a:r>
              <a:rPr lang="en-US" dirty="0"/>
              <a:t>Provide </a:t>
            </a:r>
            <a:r>
              <a:rPr lang="en-US" b="1" dirty="0"/>
              <a:t>independent assurance</a:t>
            </a:r>
            <a:r>
              <a:rPr lang="en-US" dirty="0"/>
              <a:t> on the effectiveness of risk management processes.</a:t>
            </a:r>
          </a:p>
          <a:p>
            <a:pPr>
              <a:buFont typeface="Arial" panose="020B0604020202020204" pitchFamily="34" charset="0"/>
              <a:buChar char="•"/>
            </a:pPr>
            <a:r>
              <a:rPr lang="en-US" dirty="0"/>
              <a:t>Evaluate whether risks are identified, assessed, and managed appropriately.</a:t>
            </a:r>
          </a:p>
          <a:p>
            <a:pPr>
              <a:buFont typeface="Arial" panose="020B0604020202020204" pitchFamily="34" charset="0"/>
              <a:buChar char="•"/>
            </a:pPr>
            <a:r>
              <a:rPr lang="en-US" dirty="0"/>
              <a:t>Review the reliability of risk information and the organization’s ability to achieve its objectives.</a:t>
            </a:r>
          </a:p>
          <a:p>
            <a:pPr>
              <a:buFont typeface="Arial" panose="020B0604020202020204" pitchFamily="34" charset="0"/>
              <a:buChar char="•"/>
            </a:pPr>
            <a:r>
              <a:rPr lang="en-US" dirty="0"/>
              <a:t>Recommend improvements to enhance the risk management process.</a:t>
            </a:r>
          </a:p>
          <a:p>
            <a:pPr marL="0" indent="0">
              <a:buNone/>
            </a:pPr>
            <a:endParaRPr lang="en-US" dirty="0"/>
          </a:p>
          <a:p>
            <a:pPr marL="0" indent="0">
              <a:buNone/>
            </a:pPr>
            <a:r>
              <a:rPr lang="en-US" b="1" dirty="0"/>
              <a:t>What Internal Auditors Do NOT Do:</a:t>
            </a:r>
            <a:endParaRPr lang="en-US" dirty="0"/>
          </a:p>
          <a:p>
            <a:pPr>
              <a:buFont typeface="Arial" panose="020B0604020202020204" pitchFamily="34" charset="0"/>
              <a:buChar char="•"/>
            </a:pPr>
            <a:r>
              <a:rPr lang="en-US" dirty="0"/>
              <a:t>Internal auditors are </a:t>
            </a:r>
            <a:r>
              <a:rPr lang="en-US" b="1" dirty="0"/>
              <a:t>not responsible for managing risks</a:t>
            </a:r>
            <a:r>
              <a:rPr lang="en-US" dirty="0"/>
              <a:t>.</a:t>
            </a:r>
          </a:p>
          <a:p>
            <a:pPr>
              <a:buFont typeface="Arial" panose="020B0604020202020204" pitchFamily="34" charset="0"/>
              <a:buChar char="•"/>
            </a:pPr>
            <a:r>
              <a:rPr lang="en-US" dirty="0"/>
              <a:t>Managing risks is the responsibility of management and risk owners.</a:t>
            </a:r>
          </a:p>
          <a:p>
            <a:pPr marL="0" indent="0">
              <a:buNone/>
            </a:pPr>
            <a:endParaRPr lang="en-US" dirty="0"/>
          </a:p>
          <a:p>
            <a:pPr marL="0" indent="0">
              <a:buNone/>
            </a:pPr>
            <a:r>
              <a:rPr lang="en-US" dirty="0"/>
              <a:t>Their role is to provide assurance that risk management processes are working as intended and are aligned with the organization’s strategy.</a:t>
            </a:r>
          </a:p>
          <a:p>
            <a:endParaRPr lang="en-US" dirty="0"/>
          </a:p>
        </p:txBody>
      </p:sp>
      <p:sp>
        <p:nvSpPr>
          <p:cNvPr id="4" name="Slide Number Placeholder 3">
            <a:extLst>
              <a:ext uri="{FF2B5EF4-FFF2-40B4-BE49-F238E27FC236}">
                <a16:creationId xmlns:a16="http://schemas.microsoft.com/office/drawing/2014/main" id="{12F16BEB-1D42-6D90-0E75-F1CE61FC5C25}"/>
              </a:ext>
            </a:extLst>
          </p:cNvPr>
          <p:cNvSpPr>
            <a:spLocks noGrp="1"/>
          </p:cNvSpPr>
          <p:nvPr>
            <p:ph type="sldNum" sz="quarter" idx="12"/>
          </p:nvPr>
        </p:nvSpPr>
        <p:spPr/>
        <p:txBody>
          <a:bodyPr/>
          <a:lstStyle/>
          <a:p>
            <a:fld id="{293597C3-FEE4-4CC4-B1EB-B745A31DDA20}" type="slidenum">
              <a:rPr lang="en-US" smtClean="0"/>
              <a:t>31</a:t>
            </a:fld>
            <a:endParaRPr lang="en-US"/>
          </a:p>
        </p:txBody>
      </p:sp>
    </p:spTree>
    <p:extLst>
      <p:ext uri="{BB962C8B-B14F-4D97-AF65-F5344CB8AC3E}">
        <p14:creationId xmlns:p14="http://schemas.microsoft.com/office/powerpoint/2010/main" val="191041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DBA74-9B7A-5B5F-76BA-27FDD02274D1}"/>
              </a:ext>
            </a:extLst>
          </p:cNvPr>
          <p:cNvSpPr>
            <a:spLocks noGrp="1"/>
          </p:cNvSpPr>
          <p:nvPr>
            <p:ph type="sldNum" sz="quarter" idx="12"/>
          </p:nvPr>
        </p:nvSpPr>
        <p:spPr/>
        <p:txBody>
          <a:bodyPr/>
          <a:lstStyle/>
          <a:p>
            <a:fld id="{293597C3-FEE4-4CC4-B1EB-B745A31DDA20}" type="slidenum">
              <a:rPr lang="en-US" smtClean="0"/>
              <a:t>32</a:t>
            </a:fld>
            <a:endParaRPr lang="en-US"/>
          </a:p>
        </p:txBody>
      </p:sp>
      <p:pic>
        <p:nvPicPr>
          <p:cNvPr id="6" name="Picture 5">
            <a:extLst>
              <a:ext uri="{FF2B5EF4-FFF2-40B4-BE49-F238E27FC236}">
                <a16:creationId xmlns:a16="http://schemas.microsoft.com/office/drawing/2014/main" id="{39FCD32E-A79F-1100-B0F1-DE6C5CC254BC}"/>
              </a:ext>
            </a:extLst>
          </p:cNvPr>
          <p:cNvPicPr>
            <a:picLocks noChangeAspect="1"/>
          </p:cNvPicPr>
          <p:nvPr/>
        </p:nvPicPr>
        <p:blipFill>
          <a:blip r:embed="rId2"/>
          <a:stretch>
            <a:fillRect/>
          </a:stretch>
        </p:blipFill>
        <p:spPr>
          <a:xfrm>
            <a:off x="843359" y="271011"/>
            <a:ext cx="10172774" cy="4819685"/>
          </a:xfrm>
          <a:prstGeom prst="rect">
            <a:avLst/>
          </a:prstGeom>
        </p:spPr>
      </p:pic>
      <p:sp>
        <p:nvSpPr>
          <p:cNvPr id="7" name="TextBox 6">
            <a:extLst>
              <a:ext uri="{FF2B5EF4-FFF2-40B4-BE49-F238E27FC236}">
                <a16:creationId xmlns:a16="http://schemas.microsoft.com/office/drawing/2014/main" id="{24121175-3F74-C1BC-0A5C-7BF0CB512272}"/>
              </a:ext>
            </a:extLst>
          </p:cNvPr>
          <p:cNvSpPr txBox="1"/>
          <p:nvPr/>
        </p:nvSpPr>
        <p:spPr>
          <a:xfrm>
            <a:off x="1435331" y="5541818"/>
            <a:ext cx="8490065" cy="523220"/>
          </a:xfrm>
          <a:prstGeom prst="rect">
            <a:avLst/>
          </a:prstGeom>
          <a:noFill/>
        </p:spPr>
        <p:txBody>
          <a:bodyPr wrap="square" rtlCol="0">
            <a:spAutoFit/>
          </a:bodyPr>
          <a:lstStyle/>
          <a:p>
            <a:pPr algn="ctr"/>
            <a:r>
              <a:rPr lang="en-US" sz="2800" b="1" dirty="0"/>
              <a:t>WHY CHOOSE A RISK MANAGEMENT FRAMEWORK?</a:t>
            </a:r>
          </a:p>
        </p:txBody>
      </p:sp>
    </p:spTree>
    <p:extLst>
      <p:ext uri="{BB962C8B-B14F-4D97-AF65-F5344CB8AC3E}">
        <p14:creationId xmlns:p14="http://schemas.microsoft.com/office/powerpoint/2010/main" val="2103509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2E38A8-2EC9-9E46-A403-602CC4A1EA33}"/>
              </a:ext>
            </a:extLst>
          </p:cNvPr>
          <p:cNvSpPr>
            <a:spLocks noGrp="1"/>
          </p:cNvSpPr>
          <p:nvPr>
            <p:ph type="sldNum" sz="quarter" idx="12"/>
          </p:nvPr>
        </p:nvSpPr>
        <p:spPr/>
        <p:txBody>
          <a:bodyPr/>
          <a:lstStyle/>
          <a:p>
            <a:fld id="{293597C3-FEE4-4CC4-B1EB-B745A31DDA20}" type="slidenum">
              <a:rPr lang="en-US" smtClean="0"/>
              <a:t>33</a:t>
            </a:fld>
            <a:endParaRPr lang="en-US"/>
          </a:p>
        </p:txBody>
      </p:sp>
      <p:pic>
        <p:nvPicPr>
          <p:cNvPr id="4" name="Picture 3">
            <a:extLst>
              <a:ext uri="{FF2B5EF4-FFF2-40B4-BE49-F238E27FC236}">
                <a16:creationId xmlns:a16="http://schemas.microsoft.com/office/drawing/2014/main" id="{8F33C6F0-D653-DD31-FC20-C7FAA52C5795}"/>
              </a:ext>
            </a:extLst>
          </p:cNvPr>
          <p:cNvPicPr>
            <a:picLocks noChangeAspect="1"/>
          </p:cNvPicPr>
          <p:nvPr/>
        </p:nvPicPr>
        <p:blipFill>
          <a:blip r:embed="rId2"/>
          <a:stretch>
            <a:fillRect/>
          </a:stretch>
        </p:blipFill>
        <p:spPr>
          <a:xfrm>
            <a:off x="1781143" y="1909751"/>
            <a:ext cx="8629713" cy="3038497"/>
          </a:xfrm>
          <a:prstGeom prst="rect">
            <a:avLst/>
          </a:prstGeom>
        </p:spPr>
      </p:pic>
      <p:sp>
        <p:nvSpPr>
          <p:cNvPr id="5" name="TextBox 4">
            <a:extLst>
              <a:ext uri="{FF2B5EF4-FFF2-40B4-BE49-F238E27FC236}">
                <a16:creationId xmlns:a16="http://schemas.microsoft.com/office/drawing/2014/main" id="{6EF43E9C-8F0F-D449-E0E6-E5682E192E6D}"/>
              </a:ext>
            </a:extLst>
          </p:cNvPr>
          <p:cNvSpPr txBox="1"/>
          <p:nvPr/>
        </p:nvSpPr>
        <p:spPr>
          <a:xfrm>
            <a:off x="2277687" y="785737"/>
            <a:ext cx="7099069" cy="584775"/>
          </a:xfrm>
          <a:prstGeom prst="rect">
            <a:avLst/>
          </a:prstGeom>
          <a:noFill/>
        </p:spPr>
        <p:txBody>
          <a:bodyPr wrap="square" rtlCol="0">
            <a:spAutoFit/>
          </a:bodyPr>
          <a:lstStyle/>
          <a:p>
            <a:pPr algn="ctr"/>
            <a:r>
              <a:rPr lang="en-US" sz="3200" b="1" dirty="0"/>
              <a:t>1</a:t>
            </a:r>
            <a:r>
              <a:rPr lang="en-US" sz="3200" b="1" baseline="30000" dirty="0"/>
              <a:t>st: </a:t>
            </a:r>
            <a:r>
              <a:rPr lang="en-US" sz="3200" b="1" dirty="0"/>
              <a:t>COSO ERM FRAMEWORK-2017</a:t>
            </a:r>
          </a:p>
        </p:txBody>
      </p:sp>
    </p:spTree>
    <p:extLst>
      <p:ext uri="{BB962C8B-B14F-4D97-AF65-F5344CB8AC3E}">
        <p14:creationId xmlns:p14="http://schemas.microsoft.com/office/powerpoint/2010/main" val="843053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8085-9154-EBE5-5564-A9EE220C870A}"/>
              </a:ext>
            </a:extLst>
          </p:cNvPr>
          <p:cNvSpPr>
            <a:spLocks noGrp="1"/>
          </p:cNvSpPr>
          <p:nvPr>
            <p:ph type="title"/>
          </p:nvPr>
        </p:nvSpPr>
        <p:spPr/>
        <p:txBody>
          <a:bodyPr/>
          <a:lstStyle/>
          <a:p>
            <a:r>
              <a:rPr lang="en-US" b="1" dirty="0"/>
              <a:t>Introduction to COSO ERM</a:t>
            </a:r>
            <a:br>
              <a:rPr lang="en-US" b="1" dirty="0"/>
            </a:br>
            <a:endParaRPr lang="en-US" dirty="0"/>
          </a:p>
        </p:txBody>
      </p:sp>
      <p:sp>
        <p:nvSpPr>
          <p:cNvPr id="3" name="Content Placeholder 2">
            <a:extLst>
              <a:ext uri="{FF2B5EF4-FFF2-40B4-BE49-F238E27FC236}">
                <a16:creationId xmlns:a16="http://schemas.microsoft.com/office/drawing/2014/main" id="{221DADC7-D346-24DB-0768-B171AFEBCD6A}"/>
              </a:ext>
            </a:extLst>
          </p:cNvPr>
          <p:cNvSpPr>
            <a:spLocks noGrp="1"/>
          </p:cNvSpPr>
          <p:nvPr>
            <p:ph idx="1"/>
          </p:nvPr>
        </p:nvSpPr>
        <p:spPr>
          <a:xfrm>
            <a:off x="838200" y="1112293"/>
            <a:ext cx="10515600" cy="5547814"/>
          </a:xfrm>
        </p:spPr>
        <p:txBody>
          <a:bodyPr>
            <a:normAutofit/>
          </a:bodyPr>
          <a:lstStyle/>
          <a:p>
            <a:pPr>
              <a:buFont typeface="Arial" panose="020B0604020202020204" pitchFamily="34" charset="0"/>
              <a:buChar char="•"/>
            </a:pPr>
            <a:r>
              <a:rPr lang="en-US" b="1" dirty="0"/>
              <a:t>What is COSO ERM?</a:t>
            </a:r>
            <a:endParaRPr lang="en-US" dirty="0"/>
          </a:p>
          <a:p>
            <a:pPr marL="742950" lvl="1" indent="-285750">
              <a:buFont typeface="Arial" panose="020B0604020202020204" pitchFamily="34" charset="0"/>
              <a:buChar char="•"/>
            </a:pPr>
            <a:r>
              <a:rPr lang="en-US" dirty="0"/>
              <a:t>Developed by the Committee of Sponsoring Organizations (COSO).</a:t>
            </a:r>
          </a:p>
          <a:p>
            <a:pPr marL="742950" lvl="1" indent="-285750">
              <a:buFont typeface="Arial" panose="020B0604020202020204" pitchFamily="34" charset="0"/>
              <a:buChar char="•"/>
            </a:pPr>
            <a:r>
              <a:rPr lang="en-US" dirty="0"/>
              <a:t>Provides a structured and integrated framework for managing risks at an enterprise level.</a:t>
            </a:r>
          </a:p>
          <a:p>
            <a:pPr marL="742950" lvl="1" indent="-285750"/>
            <a:r>
              <a:rPr lang="en-US" dirty="0"/>
              <a:t>It sets out a basic conceptual structure of ideas, which an organization can integrate into other practices occurring within the entity. </a:t>
            </a:r>
          </a:p>
          <a:p>
            <a:pPr>
              <a:buFont typeface="Arial" panose="020B0604020202020204" pitchFamily="34" charset="0"/>
              <a:buChar char="•"/>
            </a:pPr>
            <a:r>
              <a:rPr lang="en-US" b="1" dirty="0"/>
              <a:t>Why Use It?</a:t>
            </a:r>
            <a:endParaRPr lang="en-US" dirty="0"/>
          </a:p>
          <a:p>
            <a:pPr marL="742950" lvl="1" indent="-285750">
              <a:buFont typeface="Arial" panose="020B0604020202020204" pitchFamily="34" charset="0"/>
              <a:buChar char="•"/>
            </a:pPr>
            <a:r>
              <a:rPr lang="en-US" dirty="0"/>
              <a:t>Aligns risk management with strategy.</a:t>
            </a:r>
          </a:p>
          <a:p>
            <a:pPr marL="742950" lvl="1" indent="-285750">
              <a:buFont typeface="Arial" panose="020B0604020202020204" pitchFamily="34" charset="0"/>
              <a:buChar char="•"/>
            </a:pPr>
            <a:r>
              <a:rPr lang="en-US" dirty="0"/>
              <a:t>Helps organizations achieve objectives while addressing risks.</a:t>
            </a:r>
          </a:p>
          <a:p>
            <a:pPr marL="285750" indent="-285750"/>
            <a:r>
              <a:rPr lang="en-US" b="1" dirty="0"/>
              <a:t>Who can use it?</a:t>
            </a:r>
          </a:p>
          <a:p>
            <a:pPr marL="285750" indent="-285750"/>
            <a:r>
              <a:rPr lang="en-US" dirty="0"/>
              <a:t>Any organization as its principles apply at all levels of the organization and across all functions regardless of the size of the organization and industry.</a:t>
            </a:r>
          </a:p>
          <a:p>
            <a:endParaRPr lang="en-US" dirty="0"/>
          </a:p>
        </p:txBody>
      </p:sp>
      <p:sp>
        <p:nvSpPr>
          <p:cNvPr id="4" name="Slide Number Placeholder 3">
            <a:extLst>
              <a:ext uri="{FF2B5EF4-FFF2-40B4-BE49-F238E27FC236}">
                <a16:creationId xmlns:a16="http://schemas.microsoft.com/office/drawing/2014/main" id="{F802C217-7F4C-B5B3-8ECF-E2B4F0A9C9C3}"/>
              </a:ext>
            </a:extLst>
          </p:cNvPr>
          <p:cNvSpPr>
            <a:spLocks noGrp="1"/>
          </p:cNvSpPr>
          <p:nvPr>
            <p:ph type="sldNum" sz="quarter" idx="12"/>
          </p:nvPr>
        </p:nvSpPr>
        <p:spPr/>
        <p:txBody>
          <a:bodyPr/>
          <a:lstStyle/>
          <a:p>
            <a:fld id="{293597C3-FEE4-4CC4-B1EB-B745A31DDA20}" type="slidenum">
              <a:rPr lang="en-US" smtClean="0"/>
              <a:t>34</a:t>
            </a:fld>
            <a:endParaRPr lang="en-US"/>
          </a:p>
        </p:txBody>
      </p:sp>
    </p:spTree>
    <p:extLst>
      <p:ext uri="{BB962C8B-B14F-4D97-AF65-F5344CB8AC3E}">
        <p14:creationId xmlns:p14="http://schemas.microsoft.com/office/powerpoint/2010/main" val="2504269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50BD-F76A-D9C3-DC0F-E3BB1D0C9A02}"/>
              </a:ext>
            </a:extLst>
          </p:cNvPr>
          <p:cNvSpPr>
            <a:spLocks noGrp="1"/>
          </p:cNvSpPr>
          <p:nvPr>
            <p:ph type="title"/>
          </p:nvPr>
        </p:nvSpPr>
        <p:spPr/>
        <p:txBody>
          <a:bodyPr/>
          <a:lstStyle/>
          <a:p>
            <a:r>
              <a:rPr lang="en-US" b="1" dirty="0"/>
              <a:t>Why apply the COSO ERM Framework?</a:t>
            </a:r>
          </a:p>
        </p:txBody>
      </p:sp>
      <p:sp>
        <p:nvSpPr>
          <p:cNvPr id="3" name="Content Placeholder 2">
            <a:extLst>
              <a:ext uri="{FF2B5EF4-FFF2-40B4-BE49-F238E27FC236}">
                <a16:creationId xmlns:a16="http://schemas.microsoft.com/office/drawing/2014/main" id="{D1E82DF9-C6D3-4611-4BA6-134285EAE177}"/>
              </a:ext>
            </a:extLst>
          </p:cNvPr>
          <p:cNvSpPr>
            <a:spLocks noGrp="1"/>
          </p:cNvSpPr>
          <p:nvPr>
            <p:ph idx="1"/>
          </p:nvPr>
        </p:nvSpPr>
        <p:spPr/>
        <p:txBody>
          <a:bodyPr/>
          <a:lstStyle/>
          <a:p>
            <a:r>
              <a:rPr lang="en-US" dirty="0"/>
              <a:t>Integrating enterprise risk management practices throughout an organization improves decision-making in governance, strategy, objective-setting, and day-to-day operations. </a:t>
            </a:r>
          </a:p>
          <a:p>
            <a:r>
              <a:rPr lang="en-US" dirty="0"/>
              <a:t>Risk affects an organization’s ability to achieve its strategy and business objectives. </a:t>
            </a:r>
          </a:p>
          <a:p>
            <a:r>
              <a:rPr lang="en-US" dirty="0"/>
              <a:t>Therefore, </a:t>
            </a:r>
            <a:r>
              <a:rPr lang="en-US" b="1" dirty="0"/>
              <a:t>one challenge for management is determining the amount of risk the organization is prepared and able to accept</a:t>
            </a:r>
            <a:r>
              <a:rPr lang="en-US" dirty="0"/>
              <a:t>. Effective enterprise risk management helps boards and management to optimize out comes with the goal of enhancing capabilities to create, preserve, and ultimately realize value. </a:t>
            </a:r>
          </a:p>
        </p:txBody>
      </p:sp>
      <p:sp>
        <p:nvSpPr>
          <p:cNvPr id="4" name="Slide Number Placeholder 3">
            <a:extLst>
              <a:ext uri="{FF2B5EF4-FFF2-40B4-BE49-F238E27FC236}">
                <a16:creationId xmlns:a16="http://schemas.microsoft.com/office/drawing/2014/main" id="{CA793D40-7A37-DB49-BDC0-69731D35AC9F}"/>
              </a:ext>
            </a:extLst>
          </p:cNvPr>
          <p:cNvSpPr>
            <a:spLocks noGrp="1"/>
          </p:cNvSpPr>
          <p:nvPr>
            <p:ph type="sldNum" sz="quarter" idx="12"/>
          </p:nvPr>
        </p:nvSpPr>
        <p:spPr/>
        <p:txBody>
          <a:bodyPr/>
          <a:lstStyle/>
          <a:p>
            <a:fld id="{293597C3-FEE4-4CC4-B1EB-B745A31DDA20}" type="slidenum">
              <a:rPr lang="en-US" smtClean="0"/>
              <a:t>35</a:t>
            </a:fld>
            <a:endParaRPr lang="en-US"/>
          </a:p>
        </p:txBody>
      </p:sp>
    </p:spTree>
    <p:extLst>
      <p:ext uri="{BB962C8B-B14F-4D97-AF65-F5344CB8AC3E}">
        <p14:creationId xmlns:p14="http://schemas.microsoft.com/office/powerpoint/2010/main" val="3482817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6F69EA-818D-EA45-D9F9-F6B5FF8AA893}"/>
              </a:ext>
            </a:extLst>
          </p:cNvPr>
          <p:cNvPicPr>
            <a:picLocks noChangeAspect="1"/>
          </p:cNvPicPr>
          <p:nvPr/>
        </p:nvPicPr>
        <p:blipFill>
          <a:blip r:embed="rId2"/>
          <a:stretch>
            <a:fillRect/>
          </a:stretch>
        </p:blipFill>
        <p:spPr>
          <a:xfrm>
            <a:off x="49126" y="133004"/>
            <a:ext cx="12178521" cy="6578137"/>
          </a:xfrm>
          <a:prstGeom prst="rect">
            <a:avLst/>
          </a:prstGeom>
        </p:spPr>
      </p:pic>
      <p:sp>
        <p:nvSpPr>
          <p:cNvPr id="8" name="Slide Number Placeholder 7">
            <a:extLst>
              <a:ext uri="{FF2B5EF4-FFF2-40B4-BE49-F238E27FC236}">
                <a16:creationId xmlns:a16="http://schemas.microsoft.com/office/drawing/2014/main" id="{10E3D730-4C94-18CD-D05B-8D308FB7DB93}"/>
              </a:ext>
            </a:extLst>
          </p:cNvPr>
          <p:cNvSpPr>
            <a:spLocks noGrp="1"/>
          </p:cNvSpPr>
          <p:nvPr>
            <p:ph type="sldNum" sz="quarter" idx="12"/>
          </p:nvPr>
        </p:nvSpPr>
        <p:spPr/>
        <p:txBody>
          <a:bodyPr/>
          <a:lstStyle/>
          <a:p>
            <a:fld id="{293597C3-FEE4-4CC4-B1EB-B745A31DDA20}" type="slidenum">
              <a:rPr lang="en-US" smtClean="0"/>
              <a:t>36</a:t>
            </a:fld>
            <a:endParaRPr lang="en-US"/>
          </a:p>
        </p:txBody>
      </p:sp>
    </p:spTree>
    <p:extLst>
      <p:ext uri="{BB962C8B-B14F-4D97-AF65-F5344CB8AC3E}">
        <p14:creationId xmlns:p14="http://schemas.microsoft.com/office/powerpoint/2010/main" val="192258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CE2C-0578-F540-A51E-FFBA35C34382}"/>
              </a:ext>
            </a:extLst>
          </p:cNvPr>
          <p:cNvSpPr>
            <a:spLocks noGrp="1"/>
          </p:cNvSpPr>
          <p:nvPr>
            <p:ph type="title"/>
          </p:nvPr>
        </p:nvSpPr>
        <p:spPr/>
        <p:txBody>
          <a:bodyPr/>
          <a:lstStyle/>
          <a:p>
            <a:r>
              <a:rPr lang="en-US" b="1" dirty="0"/>
              <a:t>The COSO ERM Framework (Overview)</a:t>
            </a:r>
            <a:br>
              <a:rPr lang="en-US" b="1" dirty="0"/>
            </a:br>
            <a:endParaRPr lang="en-US" dirty="0"/>
          </a:p>
        </p:txBody>
      </p:sp>
      <p:sp>
        <p:nvSpPr>
          <p:cNvPr id="3" name="Content Placeholder 2">
            <a:extLst>
              <a:ext uri="{FF2B5EF4-FFF2-40B4-BE49-F238E27FC236}">
                <a16:creationId xmlns:a16="http://schemas.microsoft.com/office/drawing/2014/main" id="{7590BA71-FD85-4B45-6647-7AD1A4FDD387}"/>
              </a:ext>
            </a:extLst>
          </p:cNvPr>
          <p:cNvSpPr>
            <a:spLocks noGrp="1"/>
          </p:cNvSpPr>
          <p:nvPr>
            <p:ph idx="1"/>
          </p:nvPr>
        </p:nvSpPr>
        <p:spPr/>
        <p:txBody>
          <a:bodyPr/>
          <a:lstStyle/>
          <a:p>
            <a:pPr>
              <a:buFont typeface="Arial" panose="020B0604020202020204" pitchFamily="34" charset="0"/>
              <a:buChar char="•"/>
            </a:pPr>
            <a:r>
              <a:rPr lang="en-US" dirty="0"/>
              <a:t>First introduced in 2004 and updated in 2017 to incorporate performance and strategy.</a:t>
            </a:r>
          </a:p>
          <a:p>
            <a:pPr>
              <a:buFont typeface="Arial" panose="020B0604020202020204" pitchFamily="34" charset="0"/>
              <a:buChar char="•"/>
            </a:pPr>
            <a:r>
              <a:rPr lang="en-US" dirty="0"/>
              <a:t>Focuses on integrating risk management into all organizational processes.</a:t>
            </a:r>
          </a:p>
          <a:p>
            <a:pPr>
              <a:buFont typeface="Arial" panose="020B0604020202020204" pitchFamily="34" charset="0"/>
              <a:buChar char="•"/>
            </a:pPr>
            <a:r>
              <a:rPr lang="en-US" b="1" dirty="0"/>
              <a:t>Key Concept</a:t>
            </a:r>
            <a:r>
              <a:rPr lang="en-US" dirty="0"/>
              <a:t>: Risk is not just something to be avoided—it can also drive value creation.</a:t>
            </a:r>
          </a:p>
          <a:p>
            <a:endParaRPr lang="en-US" dirty="0"/>
          </a:p>
        </p:txBody>
      </p:sp>
      <p:sp>
        <p:nvSpPr>
          <p:cNvPr id="4" name="Slide Number Placeholder 3">
            <a:extLst>
              <a:ext uri="{FF2B5EF4-FFF2-40B4-BE49-F238E27FC236}">
                <a16:creationId xmlns:a16="http://schemas.microsoft.com/office/drawing/2014/main" id="{4194BE81-CDCE-FF2F-6D7D-876F5A3E071E}"/>
              </a:ext>
            </a:extLst>
          </p:cNvPr>
          <p:cNvSpPr>
            <a:spLocks noGrp="1"/>
          </p:cNvSpPr>
          <p:nvPr>
            <p:ph type="sldNum" sz="quarter" idx="12"/>
          </p:nvPr>
        </p:nvSpPr>
        <p:spPr/>
        <p:txBody>
          <a:bodyPr/>
          <a:lstStyle/>
          <a:p>
            <a:fld id="{293597C3-FEE4-4CC4-B1EB-B745A31DDA20}" type="slidenum">
              <a:rPr lang="en-US" smtClean="0"/>
              <a:t>37</a:t>
            </a:fld>
            <a:endParaRPr lang="en-US"/>
          </a:p>
        </p:txBody>
      </p:sp>
    </p:spTree>
    <p:extLst>
      <p:ext uri="{BB962C8B-B14F-4D97-AF65-F5344CB8AC3E}">
        <p14:creationId xmlns:p14="http://schemas.microsoft.com/office/powerpoint/2010/main" val="296273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EBA8-31C8-BCC7-753A-A7A1DCDA0117}"/>
              </a:ext>
            </a:extLst>
          </p:cNvPr>
          <p:cNvSpPr>
            <a:spLocks noGrp="1"/>
          </p:cNvSpPr>
          <p:nvPr>
            <p:ph type="title"/>
          </p:nvPr>
        </p:nvSpPr>
        <p:spPr>
          <a:xfrm>
            <a:off x="237698" y="-136477"/>
            <a:ext cx="10515600" cy="1325563"/>
          </a:xfrm>
        </p:spPr>
        <p:txBody>
          <a:bodyPr/>
          <a:lstStyle/>
          <a:p>
            <a:r>
              <a:rPr lang="en-US" b="1" dirty="0"/>
              <a:t>The 5 Components of COSO ERM Framework</a:t>
            </a:r>
            <a:endParaRPr lang="en-US" dirty="0"/>
          </a:p>
        </p:txBody>
      </p:sp>
      <p:sp>
        <p:nvSpPr>
          <p:cNvPr id="3" name="Content Placeholder 2">
            <a:extLst>
              <a:ext uri="{FF2B5EF4-FFF2-40B4-BE49-F238E27FC236}">
                <a16:creationId xmlns:a16="http://schemas.microsoft.com/office/drawing/2014/main" id="{CD50E1A4-57DE-FB24-9342-343DC34062C9}"/>
              </a:ext>
            </a:extLst>
          </p:cNvPr>
          <p:cNvSpPr>
            <a:spLocks noGrp="1"/>
          </p:cNvSpPr>
          <p:nvPr>
            <p:ph idx="1"/>
          </p:nvPr>
        </p:nvSpPr>
        <p:spPr>
          <a:xfrm>
            <a:off x="462887" y="1016757"/>
            <a:ext cx="10515600" cy="5629701"/>
          </a:xfrm>
        </p:spPr>
        <p:txBody>
          <a:bodyPr>
            <a:normAutofit fontScale="62500" lnSpcReduction="20000"/>
          </a:bodyPr>
          <a:lstStyle/>
          <a:p>
            <a:pPr marL="0" indent="0" algn="l">
              <a:buNone/>
            </a:pPr>
            <a:r>
              <a:rPr lang="en-US" sz="2900" b="0" i="0" dirty="0">
                <a:effectLst/>
                <a:latin typeface="acumin-pro"/>
              </a:rPr>
              <a:t>COSO’s ERM Framework includes five components or categories with 20 principles spread throughout each component. Those components are:</a:t>
            </a:r>
          </a:p>
          <a:p>
            <a:pPr marL="0" indent="0" algn="l" fontAlgn="base">
              <a:buNone/>
            </a:pPr>
            <a:r>
              <a:rPr lang="en-US" sz="2900" b="1" i="0" dirty="0">
                <a:effectLst/>
                <a:latin typeface="acumin-pro"/>
              </a:rPr>
              <a:t>1- Governance and Culture</a:t>
            </a:r>
            <a:r>
              <a:rPr lang="en-US" sz="2900" b="0" i="0" dirty="0">
                <a:effectLst/>
                <a:latin typeface="acumin-pro"/>
              </a:rPr>
              <a:t>:</a:t>
            </a:r>
          </a:p>
          <a:p>
            <a:pPr fontAlgn="base"/>
            <a:r>
              <a:rPr lang="en-US" sz="2900" b="0" i="0" dirty="0">
                <a:effectLst/>
                <a:latin typeface="acumin-pro"/>
              </a:rPr>
              <a:t>Forms the basis of the other components by providing counsel on board oversight responsibilities, operating structures, leadership’s tone, and attracting, developing, and retaining the right individuals.</a:t>
            </a:r>
          </a:p>
          <a:p>
            <a:pPr fontAlgn="base"/>
            <a:r>
              <a:rPr lang="en-US" sz="2900" dirty="0"/>
              <a:t> Sets the tone at the top and defines the organization’s risk culture.</a:t>
            </a:r>
          </a:p>
          <a:p>
            <a:pPr fontAlgn="base"/>
            <a:r>
              <a:rPr lang="en-US" sz="2900" b="1" dirty="0"/>
              <a:t>Key Elements</a:t>
            </a:r>
            <a:r>
              <a:rPr lang="en-US" sz="2900" dirty="0"/>
              <a:t>:</a:t>
            </a:r>
          </a:p>
          <a:p>
            <a:pPr lvl="1">
              <a:buFont typeface="+mj-lt"/>
              <a:buAutoNum type="arabicPeriod"/>
            </a:pPr>
            <a:r>
              <a:rPr lang="en-US" sz="2200" dirty="0"/>
              <a:t>Leadership’s role in governance.</a:t>
            </a:r>
          </a:p>
          <a:p>
            <a:pPr lvl="1">
              <a:buFont typeface="+mj-lt"/>
              <a:buAutoNum type="arabicPeriod"/>
            </a:pPr>
            <a:r>
              <a:rPr lang="en-US" sz="2200" dirty="0"/>
              <a:t>Embedding ethical values and risk awareness.</a:t>
            </a:r>
          </a:p>
          <a:p>
            <a:pPr lvl="1">
              <a:buFont typeface="+mj-lt"/>
              <a:buAutoNum type="arabicPeriod"/>
            </a:pPr>
            <a:r>
              <a:rPr lang="en-US" sz="2200" dirty="0"/>
              <a:t>Establishing accountability for managing risks.</a:t>
            </a:r>
          </a:p>
          <a:p>
            <a:pPr algn="l" fontAlgn="base">
              <a:buFont typeface="+mj-lt"/>
              <a:buAutoNum type="arabicPeriod"/>
            </a:pPr>
            <a:endParaRPr lang="en-US" sz="2900" b="0" i="0" dirty="0">
              <a:effectLst/>
              <a:latin typeface="acumin-pro"/>
            </a:endParaRPr>
          </a:p>
          <a:p>
            <a:pPr marL="0" indent="0" algn="l" fontAlgn="base">
              <a:buNone/>
            </a:pPr>
            <a:r>
              <a:rPr lang="en-US" sz="2900" b="1" i="0" dirty="0">
                <a:effectLst/>
                <a:latin typeface="acumin-pro"/>
              </a:rPr>
              <a:t>2- Strategy &amp; Objective-Setting</a:t>
            </a:r>
            <a:r>
              <a:rPr lang="en-US" sz="2900" b="0" i="0" dirty="0">
                <a:effectLst/>
                <a:latin typeface="acumin-pro"/>
              </a:rPr>
              <a:t> :</a:t>
            </a:r>
          </a:p>
          <a:p>
            <a:pPr fontAlgn="base"/>
            <a:r>
              <a:rPr lang="en-US" sz="2900" dirty="0">
                <a:latin typeface="acumin-pro"/>
              </a:rPr>
              <a:t>F</a:t>
            </a:r>
            <a:r>
              <a:rPr lang="en-US" sz="2900" b="0" i="0" dirty="0">
                <a:effectLst/>
                <a:latin typeface="acumin-pro"/>
              </a:rPr>
              <a:t>ocuses on strategic planning and how the organization can understand the effect of internal and external factors on risk. This section provides guidance on analyzing business context,  defining risk appetite, and formulating objectives.</a:t>
            </a:r>
          </a:p>
          <a:p>
            <a:pPr fontAlgn="base"/>
            <a:r>
              <a:rPr lang="en-US" sz="2900" dirty="0"/>
              <a:t>Aligns risk appetite with strategic goals and establishes clear objectives.</a:t>
            </a:r>
          </a:p>
          <a:p>
            <a:pPr marL="0" indent="0" algn="l" fontAlgn="base">
              <a:buNone/>
            </a:pPr>
            <a:r>
              <a:rPr lang="en-US" sz="2200" b="1" dirty="0"/>
              <a:t>Key Elements</a:t>
            </a:r>
            <a:r>
              <a:rPr lang="en-US" sz="2200" dirty="0"/>
              <a:t>:</a:t>
            </a:r>
          </a:p>
          <a:p>
            <a:pPr marL="457200" lvl="1" indent="0">
              <a:buNone/>
            </a:pPr>
            <a:r>
              <a:rPr lang="en-US" dirty="0"/>
              <a:t>1.  Risk appetite definition.</a:t>
            </a:r>
          </a:p>
          <a:p>
            <a:pPr lvl="1">
              <a:buFont typeface="+mj-lt"/>
              <a:buAutoNum type="arabicPeriod" startAt="2"/>
            </a:pPr>
            <a:r>
              <a:rPr lang="en-US" dirty="0"/>
              <a:t>Integrating risk into strategic planning.</a:t>
            </a:r>
          </a:p>
          <a:p>
            <a:pPr lvl="1">
              <a:buFont typeface="+mj-lt"/>
              <a:buAutoNum type="arabicPeriod" startAt="2"/>
            </a:pPr>
            <a:r>
              <a:rPr lang="en-US" dirty="0"/>
              <a:t>Ensuring objectives are specific, measurable, and achievable.</a:t>
            </a:r>
          </a:p>
          <a:p>
            <a:pPr marL="514350" indent="-514350" algn="l" fontAlgn="base">
              <a:buAutoNum type="arabicPeriod" startAt="2"/>
            </a:pPr>
            <a:endParaRPr lang="en-US" b="0" i="0" dirty="0">
              <a:effectLst/>
              <a:latin typeface="acumin-pro"/>
            </a:endParaRPr>
          </a:p>
          <a:p>
            <a:endParaRPr lang="en-US" dirty="0"/>
          </a:p>
        </p:txBody>
      </p:sp>
      <p:sp>
        <p:nvSpPr>
          <p:cNvPr id="4" name="Slide Number Placeholder 3">
            <a:extLst>
              <a:ext uri="{FF2B5EF4-FFF2-40B4-BE49-F238E27FC236}">
                <a16:creationId xmlns:a16="http://schemas.microsoft.com/office/drawing/2014/main" id="{3338741A-91BE-9033-95ED-D4866228B00E}"/>
              </a:ext>
            </a:extLst>
          </p:cNvPr>
          <p:cNvSpPr>
            <a:spLocks noGrp="1"/>
          </p:cNvSpPr>
          <p:nvPr>
            <p:ph type="sldNum" sz="quarter" idx="12"/>
          </p:nvPr>
        </p:nvSpPr>
        <p:spPr/>
        <p:txBody>
          <a:bodyPr/>
          <a:lstStyle/>
          <a:p>
            <a:fld id="{293597C3-FEE4-4CC4-B1EB-B745A31DDA20}" type="slidenum">
              <a:rPr lang="en-US" smtClean="0"/>
              <a:t>38</a:t>
            </a:fld>
            <a:endParaRPr lang="en-US"/>
          </a:p>
        </p:txBody>
      </p:sp>
    </p:spTree>
    <p:extLst>
      <p:ext uri="{BB962C8B-B14F-4D97-AF65-F5344CB8AC3E}">
        <p14:creationId xmlns:p14="http://schemas.microsoft.com/office/powerpoint/2010/main" val="3399300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A79C-FD7A-636F-689E-669264AC2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78CDD-0EF6-2937-284B-180575E5C83F}"/>
              </a:ext>
            </a:extLst>
          </p:cNvPr>
          <p:cNvSpPr>
            <a:spLocks noGrp="1"/>
          </p:cNvSpPr>
          <p:nvPr>
            <p:ph type="title"/>
          </p:nvPr>
        </p:nvSpPr>
        <p:spPr/>
        <p:txBody>
          <a:bodyPr/>
          <a:lstStyle/>
          <a:p>
            <a:r>
              <a:rPr lang="en-US" b="1" dirty="0"/>
              <a:t>The 5 Components of COSO ERM Framework</a:t>
            </a:r>
            <a:endParaRPr lang="en-US" dirty="0"/>
          </a:p>
        </p:txBody>
      </p:sp>
      <p:sp>
        <p:nvSpPr>
          <p:cNvPr id="3" name="Content Placeholder 2">
            <a:extLst>
              <a:ext uri="{FF2B5EF4-FFF2-40B4-BE49-F238E27FC236}">
                <a16:creationId xmlns:a16="http://schemas.microsoft.com/office/drawing/2014/main" id="{9C148163-69DA-C2E8-4BD3-E8B9B36373D5}"/>
              </a:ext>
            </a:extLst>
          </p:cNvPr>
          <p:cNvSpPr>
            <a:spLocks noGrp="1"/>
          </p:cNvSpPr>
          <p:nvPr>
            <p:ph idx="1"/>
          </p:nvPr>
        </p:nvSpPr>
        <p:spPr>
          <a:xfrm>
            <a:off x="838200" y="1825624"/>
            <a:ext cx="10515600" cy="4779891"/>
          </a:xfrm>
        </p:spPr>
        <p:txBody>
          <a:bodyPr>
            <a:normAutofit fontScale="92500" lnSpcReduction="10000"/>
          </a:bodyPr>
          <a:lstStyle/>
          <a:p>
            <a:pPr algn="l" fontAlgn="base">
              <a:buFont typeface="+mj-lt"/>
              <a:buAutoNum type="arabicPeriod" startAt="3"/>
            </a:pPr>
            <a:r>
              <a:rPr lang="en-US" b="1" i="0" dirty="0">
                <a:effectLst/>
                <a:latin typeface="acumin-pro"/>
              </a:rPr>
              <a:t>Performance</a:t>
            </a:r>
            <a:r>
              <a:rPr lang="en-US" dirty="0">
                <a:latin typeface="acumin-pro"/>
              </a:rPr>
              <a:t>:</a:t>
            </a:r>
          </a:p>
          <a:p>
            <a:pPr fontAlgn="base"/>
            <a:r>
              <a:rPr lang="en-US" b="0" i="0" dirty="0">
                <a:effectLst/>
                <a:latin typeface="acumin-pro"/>
              </a:rPr>
              <a:t>After an organization develops its strategy, it then moves on to identify and assess risks that could affect its ability to achieve these goals. </a:t>
            </a:r>
          </a:p>
          <a:p>
            <a:pPr fontAlgn="base"/>
            <a:r>
              <a:rPr lang="en-US" dirty="0"/>
              <a:t>Develops portfolio view of risk.</a:t>
            </a:r>
            <a:endParaRPr lang="en-US" b="0" i="0" dirty="0">
              <a:effectLst/>
              <a:latin typeface="acumin-pro"/>
            </a:endParaRPr>
          </a:p>
          <a:p>
            <a:pPr fontAlgn="base"/>
            <a:r>
              <a:rPr lang="en-US" dirty="0">
                <a:latin typeface="acumin-pro"/>
              </a:rPr>
              <a:t>T</a:t>
            </a:r>
            <a:r>
              <a:rPr lang="en-US" b="0" i="0" dirty="0">
                <a:effectLst/>
                <a:latin typeface="acumin-pro"/>
              </a:rPr>
              <a:t>he organization engages in risk identification and assessment, and determines how to prioritize and respond to risks. </a:t>
            </a:r>
          </a:p>
          <a:p>
            <a:pPr fontAlgn="base"/>
            <a:r>
              <a:rPr lang="en-US" b="0" i="0" dirty="0">
                <a:effectLst/>
                <a:latin typeface="acumin-pro"/>
              </a:rPr>
              <a:t>After all, an organization is only as good as its performance, which is bigger than just risk management.</a:t>
            </a:r>
          </a:p>
          <a:p>
            <a:pPr fontAlgn="base"/>
            <a:r>
              <a:rPr lang="en-US" b="1" dirty="0"/>
              <a:t>Key Elements</a:t>
            </a:r>
            <a:r>
              <a:rPr lang="en-US" dirty="0"/>
              <a:t>:</a:t>
            </a:r>
          </a:p>
          <a:p>
            <a:pPr lvl="1">
              <a:buFont typeface="+mj-lt"/>
              <a:buAutoNum type="arabicPeriod"/>
            </a:pPr>
            <a:r>
              <a:rPr lang="en-US" dirty="0"/>
              <a:t>Risk identification and analysis.</a:t>
            </a:r>
          </a:p>
          <a:p>
            <a:pPr lvl="1">
              <a:buFont typeface="+mj-lt"/>
              <a:buAutoNum type="arabicPeriod"/>
            </a:pPr>
            <a:r>
              <a:rPr lang="en-US" dirty="0"/>
              <a:t>Prioritization based on likelihood and impact.</a:t>
            </a:r>
          </a:p>
          <a:p>
            <a:pPr lvl="1">
              <a:buFont typeface="+mj-lt"/>
              <a:buAutoNum type="arabicPeriod"/>
            </a:pPr>
            <a:r>
              <a:rPr lang="en-US" dirty="0"/>
              <a:t>Risk responses: Avoid, accept, mitigate, share.</a:t>
            </a:r>
            <a:endParaRPr lang="en-US" b="0" i="0" dirty="0">
              <a:effectLst/>
              <a:latin typeface="acumin-pro"/>
            </a:endParaRPr>
          </a:p>
          <a:p>
            <a:endParaRPr lang="en-US" dirty="0"/>
          </a:p>
        </p:txBody>
      </p:sp>
      <p:sp>
        <p:nvSpPr>
          <p:cNvPr id="4" name="Slide Number Placeholder 3">
            <a:extLst>
              <a:ext uri="{FF2B5EF4-FFF2-40B4-BE49-F238E27FC236}">
                <a16:creationId xmlns:a16="http://schemas.microsoft.com/office/drawing/2014/main" id="{80D32A9F-88BC-9C1A-450D-8C91D17BD0AB}"/>
              </a:ext>
            </a:extLst>
          </p:cNvPr>
          <p:cNvSpPr>
            <a:spLocks noGrp="1"/>
          </p:cNvSpPr>
          <p:nvPr>
            <p:ph type="sldNum" sz="quarter" idx="12"/>
          </p:nvPr>
        </p:nvSpPr>
        <p:spPr/>
        <p:txBody>
          <a:bodyPr/>
          <a:lstStyle/>
          <a:p>
            <a:fld id="{293597C3-FEE4-4CC4-B1EB-B745A31DDA20}" type="slidenum">
              <a:rPr lang="en-US" smtClean="0"/>
              <a:t>39</a:t>
            </a:fld>
            <a:endParaRPr lang="en-US"/>
          </a:p>
        </p:txBody>
      </p:sp>
    </p:spTree>
    <p:extLst>
      <p:ext uri="{BB962C8B-B14F-4D97-AF65-F5344CB8AC3E}">
        <p14:creationId xmlns:p14="http://schemas.microsoft.com/office/powerpoint/2010/main" val="4492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1F49-CBC2-E164-5FF2-9E74E88ABA35}"/>
              </a:ext>
            </a:extLst>
          </p:cNvPr>
          <p:cNvSpPr>
            <a:spLocks noGrp="1"/>
          </p:cNvSpPr>
          <p:nvPr>
            <p:ph type="title"/>
          </p:nvPr>
        </p:nvSpPr>
        <p:spPr>
          <a:xfrm>
            <a:off x="15233" y="146760"/>
            <a:ext cx="10515600" cy="1325563"/>
          </a:xfrm>
        </p:spPr>
        <p:txBody>
          <a:bodyPr/>
          <a:lstStyle/>
          <a:p>
            <a:r>
              <a:rPr lang="en-US" b="1" dirty="0"/>
              <a:t>What is Risk? </a:t>
            </a:r>
            <a:r>
              <a:rPr lang="en-US" b="1" dirty="0">
                <a:solidFill>
                  <a:schemeClr val="accent1"/>
                </a:solidFill>
              </a:rPr>
              <a:t>(2/5)</a:t>
            </a:r>
          </a:p>
        </p:txBody>
      </p:sp>
      <p:sp>
        <p:nvSpPr>
          <p:cNvPr id="3" name="Content Placeholder 2">
            <a:extLst>
              <a:ext uri="{FF2B5EF4-FFF2-40B4-BE49-F238E27FC236}">
                <a16:creationId xmlns:a16="http://schemas.microsoft.com/office/drawing/2014/main" id="{CD4CA495-30E6-BEC2-E98C-52EAA09497BB}"/>
              </a:ext>
            </a:extLst>
          </p:cNvPr>
          <p:cNvSpPr>
            <a:spLocks noGrp="1"/>
          </p:cNvSpPr>
          <p:nvPr>
            <p:ph idx="1"/>
          </p:nvPr>
        </p:nvSpPr>
        <p:spPr>
          <a:xfrm>
            <a:off x="80750" y="2091566"/>
            <a:ext cx="10515600" cy="4714829"/>
          </a:xfrm>
        </p:spPr>
        <p:txBody>
          <a:bodyPr>
            <a:normAutofit fontScale="92500" lnSpcReduction="20000"/>
          </a:bodyPr>
          <a:lstStyle/>
          <a:p>
            <a:r>
              <a:rPr lang="en-US" dirty="0"/>
              <a:t>Risk begins with strategy formulation and setting of business objectives.</a:t>
            </a:r>
          </a:p>
          <a:p>
            <a:r>
              <a:rPr lang="en-US" dirty="0"/>
              <a:t> An organization is in business to achieve particular strategies and business objectives. Risks represent the </a:t>
            </a:r>
            <a:r>
              <a:rPr lang="en-US" dirty="0">
                <a:solidFill>
                  <a:schemeClr val="accent1"/>
                </a:solidFill>
              </a:rPr>
              <a:t>barriers</a:t>
            </a:r>
            <a:r>
              <a:rPr lang="en-US" dirty="0"/>
              <a:t> to successfully achieving those objectives as well as the </a:t>
            </a:r>
            <a:r>
              <a:rPr lang="en-US" dirty="0">
                <a:solidFill>
                  <a:schemeClr val="accent1"/>
                </a:solidFill>
              </a:rPr>
              <a:t>opportunities</a:t>
            </a:r>
            <a:r>
              <a:rPr lang="en-US" dirty="0"/>
              <a:t> that may help achieve those objectives. </a:t>
            </a:r>
          </a:p>
          <a:p>
            <a:r>
              <a:rPr lang="en-US" dirty="0"/>
              <a:t>Therefore, because each organization has somewhat different strategies and business objectives, they also will face different types of risks.</a:t>
            </a:r>
          </a:p>
          <a:p>
            <a:r>
              <a:rPr lang="en-US" dirty="0"/>
              <a:t>Risks may relate to preventing bad things from happening (risk mitigation), or failing to ensure good things happen (that is, exploiting or pursuing opportunities). </a:t>
            </a:r>
          </a:p>
          <a:p>
            <a:r>
              <a:rPr lang="en-US" dirty="0"/>
              <a:t>Most people focus on preventing bad outcomes—for example, a hazard that needs to be mitigated or eliminated. While many risks do, in fact, present threats to an organization, risks are also represented by the failure to pursue and achieve positive outcomes.</a:t>
            </a:r>
          </a:p>
        </p:txBody>
      </p:sp>
      <p:pic>
        <p:nvPicPr>
          <p:cNvPr id="6" name="Picture 4" descr="How COSO Destroyed Risk Management | Corporate Compliance Insights">
            <a:extLst>
              <a:ext uri="{FF2B5EF4-FFF2-40B4-BE49-F238E27FC236}">
                <a16:creationId xmlns:a16="http://schemas.microsoft.com/office/drawing/2014/main" id="{6E5E4ADD-A564-FD0B-AC90-37E17727D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13" y="0"/>
            <a:ext cx="2492991" cy="186974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F0773F7F-EFDA-E1F2-FBDB-E7890599FB24}"/>
              </a:ext>
            </a:extLst>
          </p:cNvPr>
          <p:cNvSpPr>
            <a:spLocks noGrp="1"/>
          </p:cNvSpPr>
          <p:nvPr>
            <p:ph type="sldNum" sz="quarter" idx="12"/>
          </p:nvPr>
        </p:nvSpPr>
        <p:spPr/>
        <p:txBody>
          <a:bodyPr/>
          <a:lstStyle/>
          <a:p>
            <a:fld id="{293597C3-FEE4-4CC4-B1EB-B745A31DDA20}" type="slidenum">
              <a:rPr lang="en-US" smtClean="0"/>
              <a:t>4</a:t>
            </a:fld>
            <a:endParaRPr lang="en-US"/>
          </a:p>
        </p:txBody>
      </p:sp>
    </p:spTree>
    <p:extLst>
      <p:ext uri="{BB962C8B-B14F-4D97-AF65-F5344CB8AC3E}">
        <p14:creationId xmlns:p14="http://schemas.microsoft.com/office/powerpoint/2010/main" val="1230643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EE936-EB8E-BD9B-AF1C-CEE5DB893EB6}"/>
              </a:ext>
            </a:extLst>
          </p:cNvPr>
          <p:cNvSpPr>
            <a:spLocks noGrp="1"/>
          </p:cNvSpPr>
          <p:nvPr>
            <p:ph idx="1"/>
          </p:nvPr>
        </p:nvSpPr>
        <p:spPr>
          <a:xfrm>
            <a:off x="196754" y="1050878"/>
            <a:ext cx="11669973" cy="5479576"/>
          </a:xfrm>
        </p:spPr>
        <p:txBody>
          <a:bodyPr>
            <a:normAutofit fontScale="92500"/>
          </a:bodyPr>
          <a:lstStyle/>
          <a:p>
            <a:pPr algn="l" fontAlgn="base">
              <a:buFont typeface="+mj-lt"/>
              <a:buAutoNum type="arabicPeriod" startAt="4"/>
            </a:pPr>
            <a:r>
              <a:rPr lang="en-US" sz="3400" b="1" i="0" dirty="0">
                <a:effectLst/>
                <a:latin typeface="acumin-pro"/>
              </a:rPr>
              <a:t>Review and Revision</a:t>
            </a:r>
            <a:r>
              <a:rPr lang="en-US" sz="3400" b="0" i="0" dirty="0">
                <a:effectLst/>
                <a:latin typeface="acumin-pro"/>
              </a:rPr>
              <a:t> :</a:t>
            </a:r>
          </a:p>
          <a:p>
            <a:pPr marL="0" indent="0" algn="l" fontAlgn="base">
              <a:buNone/>
            </a:pPr>
            <a:r>
              <a:rPr lang="en-US" sz="3400" b="0" i="0" dirty="0">
                <a:effectLst/>
                <a:latin typeface="acumin-pro"/>
              </a:rPr>
              <a:t>At some point after risks have been prioritized and a course of action been chosen, the organization moves into the review and revision phase where it assesses any changes that have taken place. </a:t>
            </a:r>
          </a:p>
          <a:p>
            <a:pPr marL="0" indent="0" algn="l" fontAlgn="base">
              <a:buNone/>
            </a:pPr>
            <a:r>
              <a:rPr lang="en-US" sz="3400" b="0" i="0" dirty="0">
                <a:effectLst/>
                <a:latin typeface="acumin-pro"/>
              </a:rPr>
              <a:t>This is also the opportunity to understand how the ERM process in the organization can be improved upon and how to adapt to change.</a:t>
            </a:r>
          </a:p>
          <a:p>
            <a:pPr marL="0" indent="0" algn="l" fontAlgn="base">
              <a:buNone/>
            </a:pPr>
            <a:endParaRPr lang="en-US" sz="3400" b="0" i="0" dirty="0">
              <a:effectLst/>
              <a:latin typeface="acumin-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400" b="1" i="0" u="none" strike="noStrike" cap="none" normalizeH="0" baseline="0" dirty="0">
                <a:ln>
                  <a:noFill/>
                </a:ln>
                <a:effectLst/>
                <a:latin typeface="acumin-pro"/>
              </a:rPr>
              <a:t>Key Elements</a:t>
            </a:r>
            <a:r>
              <a:rPr kumimoji="0" lang="en-US" altLang="en-US" sz="3400" b="0" i="0" u="none" strike="noStrike" cap="none" normalizeH="0" baseline="0" dirty="0">
                <a:ln>
                  <a:noFill/>
                </a:ln>
                <a:effectLst/>
                <a:latin typeface="acumin-pro"/>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effectLst/>
                <a:latin typeface="acumin-pro"/>
              </a:rPr>
              <a:t>Assessing risk performance.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effectLst/>
                <a:latin typeface="acumin-pro"/>
              </a:rPr>
              <a:t>Addressing emerging risks.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effectLst/>
                <a:latin typeface="acumin-pro"/>
              </a:rPr>
              <a:t>Adjusting processes and strategies.</a:t>
            </a:r>
            <a:endParaRPr lang="en-US" altLang="en-US" sz="3400" dirty="0">
              <a:latin typeface="acumin-pro"/>
            </a:endParaRPr>
          </a:p>
          <a:p>
            <a:pPr marL="0" indent="0" algn="l" fontAlgn="base">
              <a:buNone/>
            </a:pPr>
            <a:endParaRPr lang="en-US" sz="3400" b="0" i="0" dirty="0">
              <a:effectLst/>
              <a:latin typeface="acumin-pro"/>
            </a:endParaRPr>
          </a:p>
          <a:p>
            <a:endParaRPr lang="en-US" dirty="0"/>
          </a:p>
        </p:txBody>
      </p:sp>
      <p:sp>
        <p:nvSpPr>
          <p:cNvPr id="4" name="Title 1">
            <a:extLst>
              <a:ext uri="{FF2B5EF4-FFF2-40B4-BE49-F238E27FC236}">
                <a16:creationId xmlns:a16="http://schemas.microsoft.com/office/drawing/2014/main" id="{36091613-2EC6-E667-5BE1-97CB8B7C3E64}"/>
              </a:ext>
            </a:extLst>
          </p:cNvPr>
          <p:cNvSpPr>
            <a:spLocks noGrp="1"/>
          </p:cNvSpPr>
          <p:nvPr>
            <p:ph type="title"/>
          </p:nvPr>
        </p:nvSpPr>
        <p:spPr>
          <a:xfrm>
            <a:off x="67101" y="-51131"/>
            <a:ext cx="10515600" cy="938235"/>
          </a:xfrm>
        </p:spPr>
        <p:txBody>
          <a:bodyPr/>
          <a:lstStyle/>
          <a:p>
            <a:r>
              <a:rPr lang="en-US" b="1" dirty="0"/>
              <a:t>The 5 Components of COSO ERM Framework</a:t>
            </a:r>
            <a:endParaRPr lang="en-US" dirty="0"/>
          </a:p>
        </p:txBody>
      </p:sp>
      <p:sp>
        <p:nvSpPr>
          <p:cNvPr id="5" name="Slide Number Placeholder 4">
            <a:extLst>
              <a:ext uri="{FF2B5EF4-FFF2-40B4-BE49-F238E27FC236}">
                <a16:creationId xmlns:a16="http://schemas.microsoft.com/office/drawing/2014/main" id="{F42FEA14-F150-63BA-8CCA-EFE24626B212}"/>
              </a:ext>
            </a:extLst>
          </p:cNvPr>
          <p:cNvSpPr>
            <a:spLocks noGrp="1"/>
          </p:cNvSpPr>
          <p:nvPr>
            <p:ph type="sldNum" sz="quarter" idx="12"/>
          </p:nvPr>
        </p:nvSpPr>
        <p:spPr/>
        <p:txBody>
          <a:bodyPr/>
          <a:lstStyle/>
          <a:p>
            <a:fld id="{293597C3-FEE4-4CC4-B1EB-B745A31DDA20}" type="slidenum">
              <a:rPr lang="en-US" smtClean="0"/>
              <a:t>40</a:t>
            </a:fld>
            <a:endParaRPr lang="en-US"/>
          </a:p>
        </p:txBody>
      </p:sp>
    </p:spTree>
    <p:extLst>
      <p:ext uri="{BB962C8B-B14F-4D97-AF65-F5344CB8AC3E}">
        <p14:creationId xmlns:p14="http://schemas.microsoft.com/office/powerpoint/2010/main" val="1105306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DB08D-F785-BA66-8245-73A2E1726E8A}"/>
              </a:ext>
            </a:extLst>
          </p:cNvPr>
          <p:cNvSpPr>
            <a:spLocks noGrp="1"/>
          </p:cNvSpPr>
          <p:nvPr>
            <p:ph idx="1"/>
          </p:nvPr>
        </p:nvSpPr>
        <p:spPr/>
        <p:txBody>
          <a:bodyPr>
            <a:normAutofit fontScale="55000" lnSpcReduction="20000"/>
          </a:bodyPr>
          <a:lstStyle/>
          <a:p>
            <a:pPr algn="l" fontAlgn="base">
              <a:buFont typeface="+mj-lt"/>
              <a:buAutoNum type="arabicPeriod" startAt="5"/>
            </a:pPr>
            <a:r>
              <a:rPr lang="en-US" sz="3400" b="1" i="0" dirty="0">
                <a:effectLst/>
                <a:latin typeface="acumin-pro"/>
              </a:rPr>
              <a:t>Information, Communication, and Reporting</a:t>
            </a:r>
            <a:r>
              <a:rPr lang="en-US" sz="3400" b="0" i="0" dirty="0">
                <a:effectLst/>
                <a:latin typeface="acumin-pro"/>
              </a:rPr>
              <a:t> :</a:t>
            </a:r>
          </a:p>
          <a:p>
            <a:pPr marL="0" indent="0" algn="l" fontAlgn="base">
              <a:buNone/>
            </a:pPr>
            <a:r>
              <a:rPr lang="en-US" sz="3400" b="0" i="0" dirty="0">
                <a:effectLst/>
                <a:latin typeface="acumin-pro"/>
              </a:rPr>
              <a:t>The last component of the COSO ERM guidance involves sharing information from internal and external sources throughout the organization. </a:t>
            </a:r>
          </a:p>
          <a:p>
            <a:pPr marL="0" indent="0" algn="l" fontAlgn="base">
              <a:buNone/>
            </a:pPr>
            <a:r>
              <a:rPr lang="en-US" sz="3400" b="0" i="0" dirty="0">
                <a:effectLst/>
                <a:latin typeface="acumin-pro"/>
              </a:rPr>
              <a:t>Systems are used to capture, process, manage, and </a:t>
            </a:r>
            <a:r>
              <a:rPr lang="en-US" sz="3400" b="0" i="0" u="none" strike="noStrike" dirty="0">
                <a:effectLst/>
                <a:latin typeface="acumin-pro"/>
                <a:hlinkClick r:id="rId2">
                  <a:extLst>
                    <a:ext uri="{A12FA001-AC4F-418D-AE19-62706E023703}">
                      <ahyp:hlinkClr xmlns:ahyp="http://schemas.microsoft.com/office/drawing/2018/hyperlinkcolor" val="tx"/>
                    </a:ext>
                  </a:extLst>
                </a:hlinkClick>
              </a:rPr>
              <a:t>report on the organization’s risk</a:t>
            </a:r>
            <a:r>
              <a:rPr lang="en-US" sz="3400" b="0" i="0" dirty="0">
                <a:effectLst/>
                <a:latin typeface="acumin-pro"/>
              </a:rPr>
              <a:t>, culture, and performance.</a:t>
            </a:r>
          </a:p>
          <a:p>
            <a:pPr marL="0" indent="0" algn="l" fontAlgn="base">
              <a:buNone/>
            </a:pPr>
            <a:r>
              <a:rPr kumimoji="0" lang="en-US" altLang="en-US" sz="3400" b="0" i="0" u="none" strike="noStrike" cap="none" normalizeH="0" baseline="0" dirty="0">
                <a:ln>
                  <a:noFill/>
                </a:ln>
                <a:effectLst/>
                <a:latin typeface="acumin-pro"/>
              </a:rPr>
              <a:t>Ensures accurate, timely, and transparent communication about risks.</a:t>
            </a:r>
          </a:p>
          <a:p>
            <a:pPr marL="0" indent="0" fontAlgn="base">
              <a:buNone/>
            </a:pPr>
            <a:r>
              <a:rPr lang="en-US" sz="3600" dirty="0"/>
              <a:t>Leverages technology to communicate risks</a:t>
            </a:r>
          </a:p>
          <a:p>
            <a:pPr marL="0" indent="0" algn="l" fontAlgn="base">
              <a:buNone/>
            </a:pPr>
            <a:endParaRPr kumimoji="0" lang="en-US" altLang="en-US" sz="3400" b="0" i="0" u="none" strike="noStrike" cap="none" normalizeH="0" baseline="0" dirty="0">
              <a:ln>
                <a:noFill/>
              </a:ln>
              <a:effectLst/>
              <a:latin typeface="acumin-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400" b="1" i="0" u="none" strike="noStrike" cap="none" normalizeH="0" baseline="0" dirty="0">
                <a:ln>
                  <a:noFill/>
                </a:ln>
                <a:effectLst/>
                <a:latin typeface="acumin-pro"/>
              </a:rPr>
              <a:t>Key Elements</a:t>
            </a:r>
            <a:r>
              <a:rPr kumimoji="0" lang="en-US" altLang="en-US" sz="3400" b="0" i="0" u="none" strike="noStrike" cap="none" normalizeH="0" baseline="0" dirty="0">
                <a:ln>
                  <a:noFill/>
                </a:ln>
                <a:effectLst/>
                <a:latin typeface="acumin-pro"/>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effectLst/>
                <a:latin typeface="acumin-pro"/>
              </a:rPr>
              <a:t>Sharing information internally and externally.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effectLst/>
                <a:latin typeface="acumin-pro"/>
              </a:rPr>
              <a:t>Using reports to support decision-making.</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effectLst/>
                <a:latin typeface="acumin-pro"/>
              </a:rPr>
              <a:t>Promoting an open flow of risk information.</a:t>
            </a:r>
          </a:p>
          <a:p>
            <a:pPr marL="0" indent="0" algn="l" fontAlgn="base">
              <a:buNone/>
            </a:pPr>
            <a:endParaRPr lang="en-US" sz="3400" b="0" i="0" dirty="0">
              <a:effectLst/>
              <a:latin typeface="acumin-pro"/>
            </a:endParaRPr>
          </a:p>
          <a:p>
            <a:pPr algn="l"/>
            <a:r>
              <a:rPr lang="en-US" sz="3400" b="0" i="0" dirty="0">
                <a:effectLst/>
                <a:latin typeface="acumin-pro"/>
              </a:rPr>
              <a:t>ERM uses an iterative process. Just because an organization has issued risk reports doesn’t mean the work is finished. With information about risk treatments and processes in hand, a review and refinement of governance, strategy, and risk management processes can and should take place.</a:t>
            </a:r>
          </a:p>
          <a:p>
            <a:endParaRPr lang="en-US" dirty="0"/>
          </a:p>
        </p:txBody>
      </p:sp>
      <p:sp>
        <p:nvSpPr>
          <p:cNvPr id="4" name="Title 1">
            <a:extLst>
              <a:ext uri="{FF2B5EF4-FFF2-40B4-BE49-F238E27FC236}">
                <a16:creationId xmlns:a16="http://schemas.microsoft.com/office/drawing/2014/main" id="{978C882C-1C1F-9885-8AEB-1C10D7DB2BE2}"/>
              </a:ext>
            </a:extLst>
          </p:cNvPr>
          <p:cNvSpPr>
            <a:spLocks noGrp="1"/>
          </p:cNvSpPr>
          <p:nvPr>
            <p:ph type="title"/>
          </p:nvPr>
        </p:nvSpPr>
        <p:spPr>
          <a:xfrm>
            <a:off x="838200" y="365125"/>
            <a:ext cx="10515600" cy="1325563"/>
          </a:xfrm>
        </p:spPr>
        <p:txBody>
          <a:bodyPr/>
          <a:lstStyle/>
          <a:p>
            <a:r>
              <a:rPr lang="en-US" b="1" dirty="0"/>
              <a:t>The 5 Components of COSO ERM Framework</a:t>
            </a:r>
            <a:endParaRPr lang="en-US" dirty="0"/>
          </a:p>
        </p:txBody>
      </p:sp>
      <p:sp>
        <p:nvSpPr>
          <p:cNvPr id="5" name="Slide Number Placeholder 4">
            <a:extLst>
              <a:ext uri="{FF2B5EF4-FFF2-40B4-BE49-F238E27FC236}">
                <a16:creationId xmlns:a16="http://schemas.microsoft.com/office/drawing/2014/main" id="{7460CB32-00A2-EE10-11DE-1D661A39C4CD}"/>
              </a:ext>
            </a:extLst>
          </p:cNvPr>
          <p:cNvSpPr>
            <a:spLocks noGrp="1"/>
          </p:cNvSpPr>
          <p:nvPr>
            <p:ph type="sldNum" sz="quarter" idx="12"/>
          </p:nvPr>
        </p:nvSpPr>
        <p:spPr/>
        <p:txBody>
          <a:bodyPr/>
          <a:lstStyle/>
          <a:p>
            <a:fld id="{293597C3-FEE4-4CC4-B1EB-B745A31DDA20}" type="slidenum">
              <a:rPr lang="en-US" smtClean="0"/>
              <a:t>41</a:t>
            </a:fld>
            <a:endParaRPr lang="en-US"/>
          </a:p>
        </p:txBody>
      </p:sp>
    </p:spTree>
    <p:extLst>
      <p:ext uri="{BB962C8B-B14F-4D97-AF65-F5344CB8AC3E}">
        <p14:creationId xmlns:p14="http://schemas.microsoft.com/office/powerpoint/2010/main" val="2829175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69C3-7A54-2367-244E-3220B3D2FB53}"/>
              </a:ext>
            </a:extLst>
          </p:cNvPr>
          <p:cNvSpPr>
            <a:spLocks noGrp="1"/>
          </p:cNvSpPr>
          <p:nvPr>
            <p:ph type="title"/>
          </p:nvPr>
        </p:nvSpPr>
        <p:spPr/>
        <p:txBody>
          <a:bodyPr/>
          <a:lstStyle/>
          <a:p>
            <a:r>
              <a:rPr lang="en-US" b="1" dirty="0"/>
              <a:t>Benefits of the COSO ERM Framework</a:t>
            </a:r>
            <a:br>
              <a:rPr lang="en-US" b="1" dirty="0"/>
            </a:br>
            <a:endParaRPr lang="en-US" dirty="0"/>
          </a:p>
        </p:txBody>
      </p:sp>
      <p:sp>
        <p:nvSpPr>
          <p:cNvPr id="3" name="Content Placeholder 2">
            <a:extLst>
              <a:ext uri="{FF2B5EF4-FFF2-40B4-BE49-F238E27FC236}">
                <a16:creationId xmlns:a16="http://schemas.microsoft.com/office/drawing/2014/main" id="{2DBE30D3-FDDF-0761-96BA-B1D4EE5A6D28}"/>
              </a:ext>
            </a:extLst>
          </p:cNvPr>
          <p:cNvSpPr>
            <a:spLocks noGrp="1"/>
          </p:cNvSpPr>
          <p:nvPr>
            <p:ph idx="1"/>
          </p:nvPr>
        </p:nvSpPr>
        <p:spPr/>
        <p:txBody>
          <a:bodyPr/>
          <a:lstStyle/>
          <a:p>
            <a:pPr>
              <a:buFont typeface="Arial" panose="020B0604020202020204" pitchFamily="34" charset="0"/>
              <a:buChar char="•"/>
            </a:pPr>
            <a:r>
              <a:rPr lang="en-US" dirty="0"/>
              <a:t>Aligns risk management with organizational strategy.</a:t>
            </a:r>
          </a:p>
          <a:p>
            <a:pPr>
              <a:buFont typeface="Arial" panose="020B0604020202020204" pitchFamily="34" charset="0"/>
              <a:buChar char="•"/>
            </a:pPr>
            <a:r>
              <a:rPr lang="en-US" dirty="0"/>
              <a:t>Enhances decision-making and resource allocation.</a:t>
            </a:r>
          </a:p>
          <a:p>
            <a:pPr>
              <a:buFont typeface="Arial" panose="020B0604020202020204" pitchFamily="34" charset="0"/>
              <a:buChar char="•"/>
            </a:pPr>
            <a:r>
              <a:rPr lang="en-US" dirty="0"/>
              <a:t>Provides a proactive approach to identifying and managing risks.</a:t>
            </a:r>
          </a:p>
          <a:p>
            <a:pPr>
              <a:buFont typeface="Arial" panose="020B0604020202020204" pitchFamily="34" charset="0"/>
              <a:buChar char="•"/>
            </a:pPr>
            <a:r>
              <a:rPr lang="en-US" dirty="0"/>
              <a:t>Helps organizations respond to changes in the external environment.</a:t>
            </a:r>
          </a:p>
          <a:p>
            <a:pPr>
              <a:buFont typeface="Arial" panose="020B0604020202020204" pitchFamily="34" charset="0"/>
              <a:buChar char="•"/>
            </a:pPr>
            <a:r>
              <a:rPr lang="en-US" dirty="0"/>
              <a:t>Builds confidence among stakeholders and ensures compliance.</a:t>
            </a:r>
          </a:p>
          <a:p>
            <a:endParaRPr lang="en-US" dirty="0"/>
          </a:p>
        </p:txBody>
      </p:sp>
      <p:sp>
        <p:nvSpPr>
          <p:cNvPr id="4" name="Slide Number Placeholder 3">
            <a:extLst>
              <a:ext uri="{FF2B5EF4-FFF2-40B4-BE49-F238E27FC236}">
                <a16:creationId xmlns:a16="http://schemas.microsoft.com/office/drawing/2014/main" id="{8D6191BC-97D6-2597-063F-AC35AEE9FC82}"/>
              </a:ext>
            </a:extLst>
          </p:cNvPr>
          <p:cNvSpPr>
            <a:spLocks noGrp="1"/>
          </p:cNvSpPr>
          <p:nvPr>
            <p:ph type="sldNum" sz="quarter" idx="12"/>
          </p:nvPr>
        </p:nvSpPr>
        <p:spPr/>
        <p:txBody>
          <a:bodyPr/>
          <a:lstStyle/>
          <a:p>
            <a:fld id="{293597C3-FEE4-4CC4-B1EB-B745A31DDA20}" type="slidenum">
              <a:rPr lang="en-US" smtClean="0"/>
              <a:t>42</a:t>
            </a:fld>
            <a:endParaRPr lang="en-US"/>
          </a:p>
        </p:txBody>
      </p:sp>
    </p:spTree>
    <p:extLst>
      <p:ext uri="{BB962C8B-B14F-4D97-AF65-F5344CB8AC3E}">
        <p14:creationId xmlns:p14="http://schemas.microsoft.com/office/powerpoint/2010/main" val="2241464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176A-879D-E8DB-78E6-02C0087F8906}"/>
              </a:ext>
            </a:extLst>
          </p:cNvPr>
          <p:cNvSpPr>
            <a:spLocks noGrp="1"/>
          </p:cNvSpPr>
          <p:nvPr>
            <p:ph type="title"/>
          </p:nvPr>
        </p:nvSpPr>
        <p:spPr/>
        <p:txBody>
          <a:bodyPr/>
          <a:lstStyle/>
          <a:p>
            <a:r>
              <a:rPr lang="en-US" b="1" dirty="0"/>
              <a:t>Key Takeaways</a:t>
            </a:r>
            <a:br>
              <a:rPr lang="en-US" b="1" dirty="0"/>
            </a:br>
            <a:endParaRPr lang="en-US" dirty="0"/>
          </a:p>
        </p:txBody>
      </p:sp>
      <p:sp>
        <p:nvSpPr>
          <p:cNvPr id="3" name="Content Placeholder 2">
            <a:extLst>
              <a:ext uri="{FF2B5EF4-FFF2-40B4-BE49-F238E27FC236}">
                <a16:creationId xmlns:a16="http://schemas.microsoft.com/office/drawing/2014/main" id="{02293EBA-8DDE-6DEB-B628-A86DB3AA237B}"/>
              </a:ext>
            </a:extLst>
          </p:cNvPr>
          <p:cNvSpPr>
            <a:spLocks noGrp="1"/>
          </p:cNvSpPr>
          <p:nvPr>
            <p:ph idx="1"/>
          </p:nvPr>
        </p:nvSpPr>
        <p:spPr/>
        <p:txBody>
          <a:bodyPr/>
          <a:lstStyle/>
          <a:p>
            <a:pPr>
              <a:buFont typeface="Arial" panose="020B0604020202020204" pitchFamily="34" charset="0"/>
              <a:buChar char="•"/>
            </a:pPr>
            <a:r>
              <a:rPr lang="en-US" b="1" dirty="0"/>
              <a:t>Risk management is essential for achieving objectives.</a:t>
            </a:r>
            <a:endParaRPr lang="en-US" dirty="0"/>
          </a:p>
          <a:p>
            <a:pPr>
              <a:buFont typeface="Arial" panose="020B0604020202020204" pitchFamily="34" charset="0"/>
              <a:buChar char="•"/>
            </a:pPr>
            <a:r>
              <a:rPr lang="en-US" b="1" dirty="0"/>
              <a:t>The COSO ERM Framework integrates risk into decision-making processes.</a:t>
            </a:r>
            <a:endParaRPr lang="en-US" dirty="0"/>
          </a:p>
          <a:p>
            <a:pPr>
              <a:buFont typeface="Arial" panose="020B0604020202020204" pitchFamily="34" charset="0"/>
              <a:buChar char="•"/>
            </a:pPr>
            <a:r>
              <a:rPr lang="en-US" b="1" dirty="0"/>
              <a:t>Organizations should align risk management with strategy, monitor risks, and adjust as needed.</a:t>
            </a:r>
            <a:endParaRPr lang="en-US" dirty="0"/>
          </a:p>
          <a:p>
            <a:pPr>
              <a:buFont typeface="Arial" panose="020B0604020202020204" pitchFamily="34" charset="0"/>
              <a:buChar char="•"/>
            </a:pPr>
            <a:r>
              <a:rPr lang="en-US" b="1" dirty="0"/>
              <a:t>Proactively managing risks enhances performance and resilience.</a:t>
            </a:r>
            <a:endParaRPr lang="en-US" dirty="0"/>
          </a:p>
          <a:p>
            <a:endParaRPr lang="en-US" dirty="0"/>
          </a:p>
        </p:txBody>
      </p:sp>
      <p:sp>
        <p:nvSpPr>
          <p:cNvPr id="4" name="Slide Number Placeholder 3">
            <a:extLst>
              <a:ext uri="{FF2B5EF4-FFF2-40B4-BE49-F238E27FC236}">
                <a16:creationId xmlns:a16="http://schemas.microsoft.com/office/drawing/2014/main" id="{5D2FFA73-AF01-CC9C-57B0-29C2D8C46FA5}"/>
              </a:ext>
            </a:extLst>
          </p:cNvPr>
          <p:cNvSpPr>
            <a:spLocks noGrp="1"/>
          </p:cNvSpPr>
          <p:nvPr>
            <p:ph type="sldNum" sz="quarter" idx="12"/>
          </p:nvPr>
        </p:nvSpPr>
        <p:spPr/>
        <p:txBody>
          <a:bodyPr/>
          <a:lstStyle/>
          <a:p>
            <a:fld id="{293597C3-FEE4-4CC4-B1EB-B745A31DDA20}" type="slidenum">
              <a:rPr lang="en-US" smtClean="0"/>
              <a:t>43</a:t>
            </a:fld>
            <a:endParaRPr lang="en-US"/>
          </a:p>
        </p:txBody>
      </p:sp>
    </p:spTree>
    <p:extLst>
      <p:ext uri="{BB962C8B-B14F-4D97-AF65-F5344CB8AC3E}">
        <p14:creationId xmlns:p14="http://schemas.microsoft.com/office/powerpoint/2010/main" val="105907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2FE2BA-FCB0-14F6-634D-2AB4E02BB718}"/>
              </a:ext>
            </a:extLst>
          </p:cNvPr>
          <p:cNvSpPr txBox="1"/>
          <p:nvPr/>
        </p:nvSpPr>
        <p:spPr>
          <a:xfrm>
            <a:off x="552735" y="778387"/>
            <a:ext cx="10194877" cy="5016758"/>
          </a:xfrm>
          <a:prstGeom prst="rect">
            <a:avLst/>
          </a:prstGeom>
          <a:noFill/>
        </p:spPr>
        <p:txBody>
          <a:bodyPr wrap="square">
            <a:spAutoFit/>
          </a:bodyPr>
          <a:lstStyle/>
          <a:p>
            <a:r>
              <a:rPr lang="en-US" sz="3200" b="1" dirty="0"/>
              <a:t>Applying the COSO ERM Framework: University Graduation Ceremony Example</a:t>
            </a:r>
          </a:p>
          <a:p>
            <a:r>
              <a:rPr lang="en-US" sz="3200" b="1" dirty="0"/>
              <a:t>Scenario</a:t>
            </a:r>
            <a:r>
              <a:rPr lang="en-US" sz="3200" dirty="0"/>
              <a:t>:</a:t>
            </a:r>
            <a:br>
              <a:rPr lang="en-US" sz="3200" dirty="0"/>
            </a:br>
            <a:r>
              <a:rPr lang="en-US" sz="3200" dirty="0"/>
              <a:t>A university in Palestine is planning its annual graduation ceremony to honor its students. The event will take place on campus, involve speeches, awards, and family celebrations, and be attended by local officials and guests. However, risks like unexpected weather, logistical issues, and safety concerns must be managed to ensure a smooth and memorable event.</a:t>
            </a:r>
          </a:p>
        </p:txBody>
      </p:sp>
      <p:sp>
        <p:nvSpPr>
          <p:cNvPr id="6" name="Slide Number Placeholder 5">
            <a:extLst>
              <a:ext uri="{FF2B5EF4-FFF2-40B4-BE49-F238E27FC236}">
                <a16:creationId xmlns:a16="http://schemas.microsoft.com/office/drawing/2014/main" id="{9A24205D-0BAA-BA26-4872-D1C82AB7B7BC}"/>
              </a:ext>
            </a:extLst>
          </p:cNvPr>
          <p:cNvSpPr>
            <a:spLocks noGrp="1"/>
          </p:cNvSpPr>
          <p:nvPr>
            <p:ph type="sldNum" sz="quarter" idx="12"/>
          </p:nvPr>
        </p:nvSpPr>
        <p:spPr/>
        <p:txBody>
          <a:bodyPr/>
          <a:lstStyle/>
          <a:p>
            <a:fld id="{293597C3-FEE4-4CC4-B1EB-B745A31DDA20}" type="slidenum">
              <a:rPr lang="en-US" smtClean="0"/>
              <a:t>44</a:t>
            </a:fld>
            <a:endParaRPr lang="en-US"/>
          </a:p>
        </p:txBody>
      </p:sp>
    </p:spTree>
    <p:extLst>
      <p:ext uri="{BB962C8B-B14F-4D97-AF65-F5344CB8AC3E}">
        <p14:creationId xmlns:p14="http://schemas.microsoft.com/office/powerpoint/2010/main" val="2044413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DA2C1-EDE8-1147-5CC9-F1E5C1309F28}"/>
              </a:ext>
            </a:extLst>
          </p:cNvPr>
          <p:cNvSpPr txBox="1"/>
          <p:nvPr/>
        </p:nvSpPr>
        <p:spPr>
          <a:xfrm>
            <a:off x="127947" y="1055639"/>
            <a:ext cx="11238931" cy="5262979"/>
          </a:xfrm>
          <a:prstGeom prst="rect">
            <a:avLst/>
          </a:prstGeom>
          <a:noFill/>
        </p:spPr>
        <p:txBody>
          <a:bodyPr wrap="square">
            <a:spAutoFit/>
          </a:bodyPr>
          <a:lstStyle/>
          <a:p>
            <a:r>
              <a:rPr lang="en-US" sz="2400" b="1" dirty="0"/>
              <a:t>1. Governance and Culture</a:t>
            </a:r>
          </a:p>
          <a:p>
            <a:r>
              <a:rPr lang="en-US" sz="2400" b="1" dirty="0"/>
              <a:t>Definition</a:t>
            </a:r>
            <a:r>
              <a:rPr lang="en-US" sz="2400" dirty="0"/>
              <a:t>: Governance ensures accountability for risks, and culture sets the tone for teamwork and responsibility.</a:t>
            </a:r>
          </a:p>
          <a:p>
            <a:r>
              <a:rPr lang="en-US" sz="2400" b="1" dirty="0"/>
              <a:t>Application in the Graduation Ceremony</a:t>
            </a:r>
            <a:r>
              <a:rPr lang="en-US" sz="2400" dirty="0"/>
              <a:t>:</a:t>
            </a:r>
          </a:p>
          <a:p>
            <a:pPr>
              <a:buFont typeface="Arial" panose="020B0604020202020204" pitchFamily="34" charset="0"/>
              <a:buChar char="•"/>
            </a:pPr>
            <a:r>
              <a:rPr lang="en-US" sz="2400" b="1" dirty="0"/>
              <a:t>Leadership</a:t>
            </a:r>
            <a:r>
              <a:rPr lang="en-US" sz="2400" dirty="0"/>
              <a:t>: The university president forms an </a:t>
            </a:r>
            <a:r>
              <a:rPr lang="en-US" sz="2400" b="1" dirty="0"/>
              <a:t>Event Planning Committee</a:t>
            </a:r>
            <a:r>
              <a:rPr lang="en-US" sz="2400" dirty="0"/>
              <a:t> composed of representatives from administration, faculty, and students.</a:t>
            </a:r>
          </a:p>
          <a:p>
            <a:pPr>
              <a:buFont typeface="Arial" panose="020B0604020202020204" pitchFamily="34" charset="0"/>
              <a:buChar char="•"/>
            </a:pPr>
            <a:r>
              <a:rPr lang="en-US" sz="2400" b="1" dirty="0"/>
              <a:t>Roles and Responsibilities</a:t>
            </a:r>
            <a:r>
              <a:rPr lang="en-US" sz="2400" dirty="0"/>
              <a:t>:</a:t>
            </a:r>
          </a:p>
          <a:p>
            <a:pPr marL="742950" lvl="1" indent="-285750">
              <a:buFont typeface="Arial" panose="020B0604020202020204" pitchFamily="34" charset="0"/>
              <a:buChar char="•"/>
            </a:pPr>
            <a:r>
              <a:rPr lang="en-US" sz="2400" dirty="0"/>
              <a:t>Logistics team: Manages seating, stage setup, and guest services.</a:t>
            </a:r>
          </a:p>
          <a:p>
            <a:pPr marL="742950" lvl="1" indent="-285750">
              <a:buFont typeface="Arial" panose="020B0604020202020204" pitchFamily="34" charset="0"/>
              <a:buChar char="•"/>
            </a:pPr>
            <a:r>
              <a:rPr lang="en-US" sz="2400" dirty="0"/>
              <a:t>Safety team: Develops evacuation plans and coordinates with local civil defense for emergencies.</a:t>
            </a:r>
          </a:p>
          <a:p>
            <a:pPr marL="742950" lvl="1" indent="-285750">
              <a:buFont typeface="Arial" panose="020B0604020202020204" pitchFamily="34" charset="0"/>
              <a:buChar char="•"/>
            </a:pPr>
            <a:r>
              <a:rPr lang="en-US" sz="2400" dirty="0"/>
              <a:t>Communication team: Oversees invitations, social media announcements, and graduate notifications.</a:t>
            </a:r>
          </a:p>
          <a:p>
            <a:pPr>
              <a:buFont typeface="Arial" panose="020B0604020202020204" pitchFamily="34" charset="0"/>
              <a:buChar char="•"/>
            </a:pPr>
            <a:r>
              <a:rPr lang="en-US" sz="2400" b="1" dirty="0"/>
              <a:t>Promoting Collaboration</a:t>
            </a:r>
            <a:r>
              <a:rPr lang="en-US" sz="2400" dirty="0"/>
              <a:t>: The committee emphasizes teamwork, professionalism, and respect for cultural traditions, ensuring inclusivity in all preparations.</a:t>
            </a:r>
          </a:p>
        </p:txBody>
      </p:sp>
      <p:sp>
        <p:nvSpPr>
          <p:cNvPr id="5" name="TextBox 4">
            <a:extLst>
              <a:ext uri="{FF2B5EF4-FFF2-40B4-BE49-F238E27FC236}">
                <a16:creationId xmlns:a16="http://schemas.microsoft.com/office/drawing/2014/main" id="{0A6FB830-E4CA-E8E0-5A8E-C22ADEBE9D40}"/>
              </a:ext>
            </a:extLst>
          </p:cNvPr>
          <p:cNvSpPr txBox="1"/>
          <p:nvPr/>
        </p:nvSpPr>
        <p:spPr>
          <a:xfrm>
            <a:off x="127947" y="308549"/>
            <a:ext cx="12155037" cy="523220"/>
          </a:xfrm>
          <a:prstGeom prst="rect">
            <a:avLst/>
          </a:prstGeom>
          <a:noFill/>
        </p:spPr>
        <p:txBody>
          <a:bodyPr wrap="square">
            <a:spAutoFit/>
          </a:bodyPr>
          <a:lstStyle/>
          <a:p>
            <a:r>
              <a:rPr lang="en-US" sz="2800" b="1" dirty="0"/>
              <a:t>Applying the COSO ERM Framework: University Graduation Ceremony Example</a:t>
            </a:r>
          </a:p>
        </p:txBody>
      </p:sp>
      <p:sp>
        <p:nvSpPr>
          <p:cNvPr id="6" name="Slide Number Placeholder 5">
            <a:extLst>
              <a:ext uri="{FF2B5EF4-FFF2-40B4-BE49-F238E27FC236}">
                <a16:creationId xmlns:a16="http://schemas.microsoft.com/office/drawing/2014/main" id="{72695314-D3F8-30BD-9516-02B9DC81C741}"/>
              </a:ext>
            </a:extLst>
          </p:cNvPr>
          <p:cNvSpPr>
            <a:spLocks noGrp="1"/>
          </p:cNvSpPr>
          <p:nvPr>
            <p:ph type="sldNum" sz="quarter" idx="12"/>
          </p:nvPr>
        </p:nvSpPr>
        <p:spPr/>
        <p:txBody>
          <a:bodyPr/>
          <a:lstStyle/>
          <a:p>
            <a:fld id="{293597C3-FEE4-4CC4-B1EB-B745A31DDA20}" type="slidenum">
              <a:rPr lang="en-US" smtClean="0"/>
              <a:t>45</a:t>
            </a:fld>
            <a:endParaRPr lang="en-US"/>
          </a:p>
        </p:txBody>
      </p:sp>
    </p:spTree>
    <p:extLst>
      <p:ext uri="{BB962C8B-B14F-4D97-AF65-F5344CB8AC3E}">
        <p14:creationId xmlns:p14="http://schemas.microsoft.com/office/powerpoint/2010/main" val="2690055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1C79E-62FC-A8A0-2DC0-8CE2A8FD29E6}"/>
              </a:ext>
            </a:extLst>
          </p:cNvPr>
          <p:cNvSpPr txBox="1"/>
          <p:nvPr/>
        </p:nvSpPr>
        <p:spPr>
          <a:xfrm>
            <a:off x="600501" y="655052"/>
            <a:ext cx="10781732" cy="4893647"/>
          </a:xfrm>
          <a:prstGeom prst="rect">
            <a:avLst/>
          </a:prstGeom>
          <a:noFill/>
        </p:spPr>
        <p:txBody>
          <a:bodyPr wrap="square">
            <a:spAutoFit/>
          </a:bodyPr>
          <a:lstStyle/>
          <a:p>
            <a:r>
              <a:rPr lang="en-US" sz="2400" b="1" dirty="0"/>
              <a:t>2. Strategy and Objective-Setting</a:t>
            </a:r>
          </a:p>
          <a:p>
            <a:r>
              <a:rPr lang="en-US" sz="2400" b="1" dirty="0"/>
              <a:t>Definition</a:t>
            </a:r>
            <a:r>
              <a:rPr lang="en-US" sz="2400" dirty="0"/>
              <a:t>: Align the event’s goals with the university’s mission and define risk appetite.</a:t>
            </a:r>
          </a:p>
          <a:p>
            <a:r>
              <a:rPr lang="en-US" sz="2400" b="1" dirty="0"/>
              <a:t>Application in the Graduation Ceremony</a:t>
            </a:r>
            <a:r>
              <a:rPr lang="en-US" sz="2400" dirty="0"/>
              <a:t>:</a:t>
            </a:r>
          </a:p>
          <a:p>
            <a:pPr>
              <a:buFont typeface="Arial" panose="020B0604020202020204" pitchFamily="34" charset="0"/>
              <a:buChar char="•"/>
            </a:pPr>
            <a:r>
              <a:rPr lang="en-US" sz="2400" b="1" dirty="0"/>
              <a:t>Goals</a:t>
            </a:r>
            <a:r>
              <a:rPr lang="en-US" sz="2400" dirty="0"/>
              <a:t>:</a:t>
            </a:r>
          </a:p>
          <a:p>
            <a:pPr marL="742950" lvl="1" indent="-285750">
              <a:buFont typeface="Arial" panose="020B0604020202020204" pitchFamily="34" charset="0"/>
              <a:buChar char="•"/>
            </a:pPr>
            <a:r>
              <a:rPr lang="en-US" sz="2400" dirty="0"/>
              <a:t>Celebrate 300 graduates with a meaningful and organized ceremony.</a:t>
            </a:r>
          </a:p>
          <a:p>
            <a:pPr marL="742950" lvl="1" indent="-285750">
              <a:buFont typeface="Arial" panose="020B0604020202020204" pitchFamily="34" charset="0"/>
              <a:buChar char="•"/>
            </a:pPr>
            <a:r>
              <a:rPr lang="en-US" sz="2400" dirty="0"/>
              <a:t>Ensure the safety of all attendees, including graduates, families, and guests.</a:t>
            </a:r>
          </a:p>
          <a:p>
            <a:pPr marL="742950" lvl="1" indent="-285750">
              <a:buFont typeface="Arial" panose="020B0604020202020204" pitchFamily="34" charset="0"/>
              <a:buChar char="•"/>
            </a:pPr>
            <a:r>
              <a:rPr lang="en-US" sz="2400" dirty="0"/>
              <a:t>Enhance the university’s reputation as a leading educational institution.</a:t>
            </a:r>
          </a:p>
          <a:p>
            <a:pPr>
              <a:buFont typeface="Arial" panose="020B0604020202020204" pitchFamily="34" charset="0"/>
              <a:buChar char="•"/>
            </a:pPr>
            <a:r>
              <a:rPr lang="en-US" sz="2400" b="1" dirty="0"/>
              <a:t>Risk Appetite</a:t>
            </a:r>
            <a:r>
              <a:rPr lang="en-US" sz="2400" dirty="0"/>
              <a:t>:</a:t>
            </a:r>
          </a:p>
          <a:p>
            <a:pPr marL="742950" lvl="1" indent="-285750">
              <a:buFont typeface="Arial" panose="020B0604020202020204" pitchFamily="34" charset="0"/>
              <a:buChar char="•"/>
            </a:pPr>
            <a:r>
              <a:rPr lang="en-US" sz="2400" dirty="0"/>
              <a:t>The university accepts minor logistical challenges, like short delays in the schedule.</a:t>
            </a:r>
          </a:p>
          <a:p>
            <a:pPr marL="742950" lvl="1" indent="-285750">
              <a:buFont typeface="Arial" panose="020B0604020202020204" pitchFamily="34" charset="0"/>
              <a:buChar char="•"/>
            </a:pPr>
            <a:r>
              <a:rPr lang="en-US" sz="2400" dirty="0"/>
              <a:t>The university has </a:t>
            </a:r>
            <a:r>
              <a:rPr lang="en-US" sz="2400" b="1" dirty="0"/>
              <a:t>zero tolerance</a:t>
            </a:r>
            <a:r>
              <a:rPr lang="en-US" sz="2400" dirty="0"/>
              <a:t> for safety issues, such as overcrowding or emergency response delays.</a:t>
            </a:r>
          </a:p>
        </p:txBody>
      </p:sp>
      <p:sp>
        <p:nvSpPr>
          <p:cNvPr id="4" name="TextBox 3">
            <a:extLst>
              <a:ext uri="{FF2B5EF4-FFF2-40B4-BE49-F238E27FC236}">
                <a16:creationId xmlns:a16="http://schemas.microsoft.com/office/drawing/2014/main" id="{D1A797DB-B181-480C-6673-B75514933EE3}"/>
              </a:ext>
            </a:extLst>
          </p:cNvPr>
          <p:cNvSpPr txBox="1"/>
          <p:nvPr/>
        </p:nvSpPr>
        <p:spPr>
          <a:xfrm>
            <a:off x="141594" y="131832"/>
            <a:ext cx="12155037" cy="523220"/>
          </a:xfrm>
          <a:prstGeom prst="rect">
            <a:avLst/>
          </a:prstGeom>
          <a:noFill/>
        </p:spPr>
        <p:txBody>
          <a:bodyPr wrap="square">
            <a:spAutoFit/>
          </a:bodyPr>
          <a:lstStyle/>
          <a:p>
            <a:r>
              <a:rPr lang="en-US" sz="2800" b="1" dirty="0"/>
              <a:t>Applying the COSO ERM Framework: University Graduation Ceremony Example</a:t>
            </a:r>
          </a:p>
        </p:txBody>
      </p:sp>
      <p:sp>
        <p:nvSpPr>
          <p:cNvPr id="5" name="Slide Number Placeholder 4">
            <a:extLst>
              <a:ext uri="{FF2B5EF4-FFF2-40B4-BE49-F238E27FC236}">
                <a16:creationId xmlns:a16="http://schemas.microsoft.com/office/drawing/2014/main" id="{496E6E4D-5A9F-BC1D-C972-9B5E658EABFE}"/>
              </a:ext>
            </a:extLst>
          </p:cNvPr>
          <p:cNvSpPr>
            <a:spLocks noGrp="1"/>
          </p:cNvSpPr>
          <p:nvPr>
            <p:ph type="sldNum" sz="quarter" idx="12"/>
          </p:nvPr>
        </p:nvSpPr>
        <p:spPr/>
        <p:txBody>
          <a:bodyPr/>
          <a:lstStyle/>
          <a:p>
            <a:fld id="{293597C3-FEE4-4CC4-B1EB-B745A31DDA20}" type="slidenum">
              <a:rPr lang="en-US" smtClean="0"/>
              <a:t>46</a:t>
            </a:fld>
            <a:endParaRPr lang="en-US"/>
          </a:p>
        </p:txBody>
      </p:sp>
    </p:spTree>
    <p:extLst>
      <p:ext uri="{BB962C8B-B14F-4D97-AF65-F5344CB8AC3E}">
        <p14:creationId xmlns:p14="http://schemas.microsoft.com/office/powerpoint/2010/main" val="588929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DD50B7-53DA-9AEC-4D44-252CFC02CFF9}"/>
              </a:ext>
            </a:extLst>
          </p:cNvPr>
          <p:cNvSpPr txBox="1"/>
          <p:nvPr/>
        </p:nvSpPr>
        <p:spPr>
          <a:xfrm>
            <a:off x="36963" y="412564"/>
            <a:ext cx="11464120" cy="6494085"/>
          </a:xfrm>
          <a:prstGeom prst="rect">
            <a:avLst/>
          </a:prstGeom>
          <a:noFill/>
        </p:spPr>
        <p:txBody>
          <a:bodyPr wrap="square">
            <a:spAutoFit/>
          </a:bodyPr>
          <a:lstStyle/>
          <a:p>
            <a:r>
              <a:rPr lang="en-US" sz="1600" b="1" dirty="0"/>
              <a:t>3. Performance</a:t>
            </a:r>
          </a:p>
          <a:p>
            <a:r>
              <a:rPr lang="en-US" sz="1600" b="1" dirty="0"/>
              <a:t>Definition</a:t>
            </a:r>
            <a:r>
              <a:rPr lang="en-US" sz="1600" dirty="0"/>
              <a:t>: Identify, assess, and respond to risks that could affect the event.</a:t>
            </a:r>
          </a:p>
          <a:p>
            <a:r>
              <a:rPr lang="en-US" sz="1600" b="1" dirty="0"/>
              <a:t>Application in the Graduation Ceremony</a:t>
            </a:r>
            <a:r>
              <a:rPr lang="en-US" sz="1600" dirty="0"/>
              <a:t>:</a:t>
            </a:r>
          </a:p>
          <a:p>
            <a:pPr>
              <a:buFont typeface="Arial" panose="020B0604020202020204" pitchFamily="34" charset="0"/>
              <a:buChar char="•"/>
            </a:pPr>
            <a:r>
              <a:rPr lang="en-US" sz="1600" b="1" dirty="0"/>
              <a:t>Risk Identification</a:t>
            </a:r>
            <a:r>
              <a:rPr lang="en-US" sz="1600" dirty="0"/>
              <a:t>:</a:t>
            </a:r>
          </a:p>
          <a:p>
            <a:pPr marL="742950" lvl="1" indent="-285750">
              <a:buFont typeface="Arial" panose="020B0604020202020204" pitchFamily="34" charset="0"/>
              <a:buChar char="•"/>
            </a:pPr>
            <a:r>
              <a:rPr lang="en-US" sz="1600" b="1" dirty="0"/>
              <a:t>Weather disruptions</a:t>
            </a:r>
            <a:r>
              <a:rPr lang="en-US" sz="1600" dirty="0"/>
              <a:t>: Rain or high winds could impact outdoor plans.</a:t>
            </a:r>
          </a:p>
          <a:p>
            <a:pPr marL="742950" lvl="1" indent="-285750">
              <a:buFont typeface="Arial" panose="020B0604020202020204" pitchFamily="34" charset="0"/>
              <a:buChar char="•"/>
            </a:pPr>
            <a:r>
              <a:rPr lang="en-US" sz="1600" b="1" dirty="0"/>
              <a:t>Overcrowding</a:t>
            </a:r>
            <a:r>
              <a:rPr lang="en-US" sz="1600" dirty="0"/>
              <a:t>: High attendance may lead to seating shortages or safety risks.</a:t>
            </a:r>
          </a:p>
          <a:p>
            <a:pPr marL="742950" lvl="1" indent="-285750">
              <a:buFont typeface="Arial" panose="020B0604020202020204" pitchFamily="34" charset="0"/>
              <a:buChar char="•"/>
            </a:pPr>
            <a:r>
              <a:rPr lang="en-US" sz="1600" b="1" dirty="0"/>
              <a:t>Technical failures</a:t>
            </a:r>
            <a:r>
              <a:rPr lang="en-US" sz="1600" dirty="0"/>
              <a:t>: Microphone issues, power cuts, or projector malfunctions.</a:t>
            </a:r>
          </a:p>
          <a:p>
            <a:pPr marL="742950" lvl="1" indent="-285750">
              <a:buFont typeface="Arial" panose="020B0604020202020204" pitchFamily="34" charset="0"/>
              <a:buChar char="•"/>
            </a:pPr>
            <a:r>
              <a:rPr lang="en-US" sz="1600" b="1" dirty="0"/>
              <a:t>Low turnout</a:t>
            </a:r>
            <a:r>
              <a:rPr lang="en-US" sz="1600" dirty="0"/>
              <a:t>: Families unable to attend due to transportation issues.</a:t>
            </a:r>
          </a:p>
          <a:p>
            <a:pPr>
              <a:buFont typeface="Arial" panose="020B0604020202020204" pitchFamily="34" charset="0"/>
              <a:buChar char="•"/>
            </a:pPr>
            <a:r>
              <a:rPr lang="en-US" sz="1600" b="1" dirty="0"/>
              <a:t>Risk Assessment</a:t>
            </a:r>
            <a:r>
              <a:rPr lang="en-US" sz="1600" dirty="0"/>
              <a:t>:</a:t>
            </a:r>
          </a:p>
          <a:p>
            <a:pPr marL="742950" lvl="1" indent="-285750">
              <a:buFont typeface="Arial" panose="020B0604020202020204" pitchFamily="34" charset="0"/>
              <a:buChar char="•"/>
            </a:pPr>
            <a:r>
              <a:rPr lang="en-US" sz="1600" b="1" dirty="0"/>
              <a:t>Weather disruptions</a:t>
            </a:r>
            <a:r>
              <a:rPr lang="en-US" sz="1600" dirty="0"/>
              <a:t>: Likelihood: Medium; Impact: High.</a:t>
            </a:r>
          </a:p>
          <a:p>
            <a:pPr marL="742950" lvl="1" indent="-285750">
              <a:buFont typeface="Arial" panose="020B0604020202020204" pitchFamily="34" charset="0"/>
              <a:buChar char="•"/>
            </a:pPr>
            <a:r>
              <a:rPr lang="en-US" sz="1600" b="1" dirty="0"/>
              <a:t>Overcrowding</a:t>
            </a:r>
            <a:r>
              <a:rPr lang="en-US" sz="1600" dirty="0"/>
              <a:t>: Likelihood: High; Impact: High.</a:t>
            </a:r>
          </a:p>
          <a:p>
            <a:pPr marL="742950" lvl="1" indent="-285750">
              <a:buFont typeface="Arial" panose="020B0604020202020204" pitchFamily="34" charset="0"/>
              <a:buChar char="•"/>
            </a:pPr>
            <a:r>
              <a:rPr lang="en-US" sz="1600" b="1" dirty="0"/>
              <a:t>Technical failures</a:t>
            </a:r>
            <a:r>
              <a:rPr lang="en-US" sz="1600" dirty="0"/>
              <a:t>: Likelihood: Medium; Impact: Medium.</a:t>
            </a:r>
          </a:p>
          <a:p>
            <a:pPr marL="742950" lvl="1" indent="-285750">
              <a:buFont typeface="Arial" panose="020B0604020202020204" pitchFamily="34" charset="0"/>
              <a:buChar char="•"/>
            </a:pPr>
            <a:r>
              <a:rPr lang="en-US" sz="1600" b="1" dirty="0"/>
              <a:t>Low turnout</a:t>
            </a:r>
            <a:r>
              <a:rPr lang="en-US" sz="1600" dirty="0"/>
              <a:t>: Likelihood: Low; Impact: Medium.</a:t>
            </a:r>
          </a:p>
          <a:p>
            <a:pPr>
              <a:buFont typeface="Arial" panose="020B0604020202020204" pitchFamily="34" charset="0"/>
              <a:buChar char="•"/>
            </a:pPr>
            <a:r>
              <a:rPr lang="en-US" sz="1600" b="1" dirty="0"/>
              <a:t>Risk Responses</a:t>
            </a:r>
            <a:r>
              <a:rPr lang="en-US" sz="1600" dirty="0"/>
              <a:t>:</a:t>
            </a:r>
          </a:p>
          <a:p>
            <a:pPr marL="742950" lvl="1" indent="-285750">
              <a:buFont typeface="Arial" panose="020B0604020202020204" pitchFamily="34" charset="0"/>
              <a:buChar char="•"/>
            </a:pPr>
            <a:r>
              <a:rPr lang="en-US" sz="1600" b="1" dirty="0"/>
              <a:t>Weather</a:t>
            </a:r>
            <a:r>
              <a:rPr lang="en-US" sz="1600" dirty="0"/>
              <a:t>:</a:t>
            </a:r>
          </a:p>
          <a:p>
            <a:pPr marL="1143000" lvl="2" indent="-228600">
              <a:buFont typeface="Arial" panose="020B0604020202020204" pitchFamily="34" charset="0"/>
              <a:buChar char="•"/>
            </a:pPr>
            <a:r>
              <a:rPr lang="en-US" sz="1600" dirty="0"/>
              <a:t>Secure a </a:t>
            </a:r>
            <a:r>
              <a:rPr lang="en-US" sz="1600" b="1" dirty="0"/>
              <a:t>backup indoor venue</a:t>
            </a:r>
            <a:r>
              <a:rPr lang="en-US" sz="1600" dirty="0"/>
              <a:t> on campus.</a:t>
            </a:r>
          </a:p>
          <a:p>
            <a:pPr marL="1143000" lvl="2" indent="-228600">
              <a:buFont typeface="Arial" panose="020B0604020202020204" pitchFamily="34" charset="0"/>
              <a:buChar char="•"/>
            </a:pPr>
            <a:r>
              <a:rPr lang="en-US" sz="1600" dirty="0"/>
              <a:t>Rent tents for key outdoor areas if required.</a:t>
            </a:r>
          </a:p>
          <a:p>
            <a:pPr marL="742950" lvl="1" indent="-285750">
              <a:buFont typeface="Arial" panose="020B0604020202020204" pitchFamily="34" charset="0"/>
              <a:buChar char="•"/>
            </a:pPr>
            <a:r>
              <a:rPr lang="en-US" sz="1600" b="1" dirty="0"/>
              <a:t>Overcrowding</a:t>
            </a:r>
            <a:r>
              <a:rPr lang="en-US" sz="1600" dirty="0"/>
              <a:t>:</a:t>
            </a:r>
          </a:p>
          <a:p>
            <a:pPr marL="1143000" lvl="2" indent="-228600">
              <a:buFont typeface="Arial" panose="020B0604020202020204" pitchFamily="34" charset="0"/>
              <a:buChar char="•"/>
            </a:pPr>
            <a:r>
              <a:rPr lang="en-US" sz="1600" dirty="0"/>
              <a:t>Issue </a:t>
            </a:r>
            <a:r>
              <a:rPr lang="en-US" sz="1600" b="1" dirty="0"/>
              <a:t>attendance tickets</a:t>
            </a:r>
            <a:r>
              <a:rPr lang="en-US" sz="1600" dirty="0"/>
              <a:t> for each graduate’s family to limit the number of guests.</a:t>
            </a:r>
          </a:p>
          <a:p>
            <a:pPr marL="1143000" lvl="2" indent="-228600">
              <a:buFont typeface="Arial" panose="020B0604020202020204" pitchFamily="34" charset="0"/>
              <a:buChar char="•"/>
            </a:pPr>
            <a:r>
              <a:rPr lang="en-US" sz="1600" dirty="0"/>
              <a:t>Assign ushers to guide attendees and manage seating.</a:t>
            </a:r>
          </a:p>
          <a:p>
            <a:pPr marL="742950" lvl="1" indent="-285750">
              <a:buFont typeface="Arial" panose="020B0604020202020204" pitchFamily="34" charset="0"/>
              <a:buChar char="•"/>
            </a:pPr>
            <a:r>
              <a:rPr lang="en-US" sz="1600" b="1" dirty="0"/>
              <a:t>Technical failures</a:t>
            </a:r>
            <a:r>
              <a:rPr lang="en-US" sz="1600" dirty="0"/>
              <a:t>:</a:t>
            </a:r>
          </a:p>
          <a:p>
            <a:pPr marL="1143000" lvl="2" indent="-228600">
              <a:buFont typeface="Arial" panose="020B0604020202020204" pitchFamily="34" charset="0"/>
              <a:buChar char="•"/>
            </a:pPr>
            <a:r>
              <a:rPr lang="en-US" sz="1600" dirty="0"/>
              <a:t>Test all equipment a day before the event.</a:t>
            </a:r>
          </a:p>
          <a:p>
            <a:pPr marL="1143000" lvl="2" indent="-228600">
              <a:buFont typeface="Arial" panose="020B0604020202020204" pitchFamily="34" charset="0"/>
              <a:buChar char="•"/>
            </a:pPr>
            <a:r>
              <a:rPr lang="en-US" sz="1600" dirty="0"/>
              <a:t>Arrange </a:t>
            </a:r>
            <a:r>
              <a:rPr lang="en-US" sz="1600" b="1" dirty="0"/>
              <a:t>backup generators</a:t>
            </a:r>
            <a:r>
              <a:rPr lang="en-US" sz="1600" dirty="0"/>
              <a:t> and technical support on standby.</a:t>
            </a:r>
          </a:p>
          <a:p>
            <a:pPr marL="742950" lvl="1" indent="-285750">
              <a:buFont typeface="Arial" panose="020B0604020202020204" pitchFamily="34" charset="0"/>
              <a:buChar char="•"/>
            </a:pPr>
            <a:r>
              <a:rPr lang="en-US" sz="1600" b="1" dirty="0"/>
              <a:t>Low turnout</a:t>
            </a:r>
            <a:r>
              <a:rPr lang="en-US" sz="1600" dirty="0"/>
              <a:t>:</a:t>
            </a:r>
          </a:p>
          <a:p>
            <a:pPr marL="1143000" lvl="2" indent="-228600">
              <a:buFont typeface="Arial" panose="020B0604020202020204" pitchFamily="34" charset="0"/>
              <a:buChar char="•"/>
            </a:pPr>
            <a:r>
              <a:rPr lang="en-US" sz="1600" dirty="0"/>
              <a:t>Provide transportation options for families from remote areas in coordination with local bus services.</a:t>
            </a:r>
          </a:p>
          <a:p>
            <a:pPr marL="1143000" lvl="2" indent="-228600">
              <a:buFont typeface="Arial" panose="020B0604020202020204" pitchFamily="34" charset="0"/>
              <a:buChar char="•"/>
            </a:pPr>
            <a:r>
              <a:rPr lang="en-US" sz="1600" dirty="0"/>
              <a:t>Send </a:t>
            </a:r>
            <a:r>
              <a:rPr lang="en-US" sz="1600" b="1" dirty="0"/>
              <a:t>reminders</a:t>
            </a:r>
            <a:r>
              <a:rPr lang="en-US" sz="1600" dirty="0"/>
              <a:t> through SMS and social media.</a:t>
            </a:r>
          </a:p>
        </p:txBody>
      </p:sp>
      <p:sp>
        <p:nvSpPr>
          <p:cNvPr id="4" name="TextBox 3">
            <a:extLst>
              <a:ext uri="{FF2B5EF4-FFF2-40B4-BE49-F238E27FC236}">
                <a16:creationId xmlns:a16="http://schemas.microsoft.com/office/drawing/2014/main" id="{E02A7603-2A2B-81E3-0ABC-B07D229ED5CE}"/>
              </a:ext>
            </a:extLst>
          </p:cNvPr>
          <p:cNvSpPr txBox="1"/>
          <p:nvPr/>
        </p:nvSpPr>
        <p:spPr>
          <a:xfrm>
            <a:off x="-51748" y="0"/>
            <a:ext cx="12155037" cy="523220"/>
          </a:xfrm>
          <a:prstGeom prst="rect">
            <a:avLst/>
          </a:prstGeom>
          <a:noFill/>
        </p:spPr>
        <p:txBody>
          <a:bodyPr wrap="square">
            <a:spAutoFit/>
          </a:bodyPr>
          <a:lstStyle/>
          <a:p>
            <a:r>
              <a:rPr lang="en-US" sz="2800" b="1" dirty="0"/>
              <a:t>Applying the COSO ERM Framework: University Graduation Ceremony Example</a:t>
            </a:r>
          </a:p>
        </p:txBody>
      </p:sp>
      <p:sp>
        <p:nvSpPr>
          <p:cNvPr id="6" name="Slide Number Placeholder 5">
            <a:extLst>
              <a:ext uri="{FF2B5EF4-FFF2-40B4-BE49-F238E27FC236}">
                <a16:creationId xmlns:a16="http://schemas.microsoft.com/office/drawing/2014/main" id="{5883CBDD-0876-E448-7431-C10D242C30A5}"/>
              </a:ext>
            </a:extLst>
          </p:cNvPr>
          <p:cNvSpPr>
            <a:spLocks noGrp="1"/>
          </p:cNvSpPr>
          <p:nvPr>
            <p:ph type="sldNum" sz="quarter" idx="12"/>
          </p:nvPr>
        </p:nvSpPr>
        <p:spPr/>
        <p:txBody>
          <a:bodyPr/>
          <a:lstStyle/>
          <a:p>
            <a:fld id="{293597C3-FEE4-4CC4-B1EB-B745A31DDA20}" type="slidenum">
              <a:rPr lang="en-US" smtClean="0"/>
              <a:t>47</a:t>
            </a:fld>
            <a:endParaRPr lang="en-US"/>
          </a:p>
        </p:txBody>
      </p:sp>
    </p:spTree>
    <p:extLst>
      <p:ext uri="{BB962C8B-B14F-4D97-AF65-F5344CB8AC3E}">
        <p14:creationId xmlns:p14="http://schemas.microsoft.com/office/powerpoint/2010/main" val="1322724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CC5CC-A1D2-2043-AD3C-810B839F6F85}"/>
              </a:ext>
            </a:extLst>
          </p:cNvPr>
          <p:cNvSpPr txBox="1"/>
          <p:nvPr/>
        </p:nvSpPr>
        <p:spPr>
          <a:xfrm>
            <a:off x="36963" y="150954"/>
            <a:ext cx="12155037" cy="523220"/>
          </a:xfrm>
          <a:prstGeom prst="rect">
            <a:avLst/>
          </a:prstGeom>
          <a:noFill/>
        </p:spPr>
        <p:txBody>
          <a:bodyPr wrap="square">
            <a:spAutoFit/>
          </a:bodyPr>
          <a:lstStyle/>
          <a:p>
            <a:r>
              <a:rPr lang="en-US" sz="2800" b="1" dirty="0"/>
              <a:t>Applying the COSO ERM Framework: University Graduation Ceremony Example</a:t>
            </a:r>
          </a:p>
        </p:txBody>
      </p:sp>
      <p:sp>
        <p:nvSpPr>
          <p:cNvPr id="15" name="TextBox 14">
            <a:extLst>
              <a:ext uri="{FF2B5EF4-FFF2-40B4-BE49-F238E27FC236}">
                <a16:creationId xmlns:a16="http://schemas.microsoft.com/office/drawing/2014/main" id="{9D79BE3C-A9EB-5A25-FF47-DC0A47261A0B}"/>
              </a:ext>
            </a:extLst>
          </p:cNvPr>
          <p:cNvSpPr txBox="1"/>
          <p:nvPr/>
        </p:nvSpPr>
        <p:spPr>
          <a:xfrm>
            <a:off x="307074" y="842581"/>
            <a:ext cx="10986447" cy="4401205"/>
          </a:xfrm>
          <a:prstGeom prst="rect">
            <a:avLst/>
          </a:prstGeom>
          <a:noFill/>
        </p:spPr>
        <p:txBody>
          <a:bodyPr wrap="square">
            <a:spAutoFit/>
          </a:bodyPr>
          <a:lstStyle/>
          <a:p>
            <a:r>
              <a:rPr lang="en-US" sz="2800" b="1" dirty="0"/>
              <a:t>4. Review and Revision</a:t>
            </a:r>
          </a:p>
          <a:p>
            <a:r>
              <a:rPr lang="en-US" sz="2800" b="1" dirty="0"/>
              <a:t>Definition</a:t>
            </a:r>
            <a:r>
              <a:rPr lang="en-US" sz="2800" dirty="0"/>
              <a:t>: Monitor progress and adjust plans as new information arises.</a:t>
            </a:r>
          </a:p>
          <a:p>
            <a:r>
              <a:rPr lang="en-US" sz="2800" b="1" dirty="0"/>
              <a:t>Application in the Graduation Ceremony</a:t>
            </a:r>
            <a:r>
              <a:rPr lang="en-US" sz="2800" dirty="0"/>
              <a:t>:</a:t>
            </a:r>
          </a:p>
          <a:p>
            <a:pPr>
              <a:buFont typeface="Arial" panose="020B0604020202020204" pitchFamily="34" charset="0"/>
              <a:buChar char="•"/>
            </a:pPr>
            <a:r>
              <a:rPr lang="en-US" sz="2800" dirty="0"/>
              <a:t>Hold weekly meetings with the Event Planning Committee to review progress (e.g., RSVP numbers, equipment checks).</a:t>
            </a:r>
          </a:p>
          <a:p>
            <a:pPr>
              <a:buFont typeface="Arial" panose="020B0604020202020204" pitchFamily="34" charset="0"/>
              <a:buChar char="•"/>
            </a:pPr>
            <a:r>
              <a:rPr lang="en-US" sz="2800" dirty="0"/>
              <a:t>Adjust based on updated information:</a:t>
            </a:r>
          </a:p>
          <a:p>
            <a:pPr marL="742950" lvl="1" indent="-285750">
              <a:buFont typeface="Arial" panose="020B0604020202020204" pitchFamily="34" charset="0"/>
              <a:buChar char="•"/>
            </a:pPr>
            <a:r>
              <a:rPr lang="en-US" sz="2800" dirty="0"/>
              <a:t>If weather forecasts predict rain, move the ceremony indoors and inform attendees.</a:t>
            </a:r>
          </a:p>
          <a:p>
            <a:pPr marL="742950" lvl="1" indent="-285750">
              <a:buFont typeface="Arial" panose="020B0604020202020204" pitchFamily="34" charset="0"/>
              <a:buChar char="•"/>
            </a:pPr>
            <a:r>
              <a:rPr lang="en-US" sz="2800" dirty="0"/>
              <a:t>If overcrowding concerns grow, assign additional ushers or open overflow areas with screens.</a:t>
            </a:r>
          </a:p>
        </p:txBody>
      </p:sp>
      <p:sp>
        <p:nvSpPr>
          <p:cNvPr id="16" name="Slide Number Placeholder 15">
            <a:extLst>
              <a:ext uri="{FF2B5EF4-FFF2-40B4-BE49-F238E27FC236}">
                <a16:creationId xmlns:a16="http://schemas.microsoft.com/office/drawing/2014/main" id="{3D8F8145-E4F5-B296-4DB7-68B11ACE46AD}"/>
              </a:ext>
            </a:extLst>
          </p:cNvPr>
          <p:cNvSpPr>
            <a:spLocks noGrp="1"/>
          </p:cNvSpPr>
          <p:nvPr>
            <p:ph type="sldNum" sz="quarter" idx="12"/>
          </p:nvPr>
        </p:nvSpPr>
        <p:spPr/>
        <p:txBody>
          <a:bodyPr/>
          <a:lstStyle/>
          <a:p>
            <a:fld id="{293597C3-FEE4-4CC4-B1EB-B745A31DDA20}" type="slidenum">
              <a:rPr lang="en-US" smtClean="0"/>
              <a:t>48</a:t>
            </a:fld>
            <a:endParaRPr lang="en-US"/>
          </a:p>
        </p:txBody>
      </p:sp>
    </p:spTree>
    <p:extLst>
      <p:ext uri="{BB962C8B-B14F-4D97-AF65-F5344CB8AC3E}">
        <p14:creationId xmlns:p14="http://schemas.microsoft.com/office/powerpoint/2010/main" val="1906632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51C21-3F55-D219-A530-404446A6B7FA}"/>
              </a:ext>
            </a:extLst>
          </p:cNvPr>
          <p:cNvSpPr txBox="1"/>
          <p:nvPr/>
        </p:nvSpPr>
        <p:spPr>
          <a:xfrm>
            <a:off x="184244" y="1003827"/>
            <a:ext cx="11047863" cy="5632311"/>
          </a:xfrm>
          <a:prstGeom prst="rect">
            <a:avLst/>
          </a:prstGeom>
          <a:noFill/>
        </p:spPr>
        <p:txBody>
          <a:bodyPr wrap="square">
            <a:spAutoFit/>
          </a:bodyPr>
          <a:lstStyle/>
          <a:p>
            <a:r>
              <a:rPr lang="en-US" sz="2400" b="1" dirty="0"/>
              <a:t>5. Information, Communication, and Reporting</a:t>
            </a:r>
          </a:p>
          <a:p>
            <a:r>
              <a:rPr lang="en-US" sz="2400" b="1" dirty="0"/>
              <a:t>Definition</a:t>
            </a:r>
            <a:r>
              <a:rPr lang="en-US" sz="2400" dirty="0"/>
              <a:t>: Clear communication ensures all stakeholders are informed, and reporting evaluates success and areas for improvement.</a:t>
            </a:r>
          </a:p>
          <a:p>
            <a:r>
              <a:rPr lang="en-US" sz="2400" b="1" dirty="0"/>
              <a:t>Application in the Graduation Ceremony</a:t>
            </a:r>
            <a:r>
              <a:rPr lang="en-US" sz="2400" dirty="0"/>
              <a:t>:</a:t>
            </a:r>
          </a:p>
          <a:p>
            <a:pPr>
              <a:buFont typeface="Arial" panose="020B0604020202020204" pitchFamily="34" charset="0"/>
              <a:buChar char="•"/>
            </a:pPr>
            <a:r>
              <a:rPr lang="en-US" sz="2400" b="1" dirty="0"/>
              <a:t>Communication</a:t>
            </a:r>
            <a:r>
              <a:rPr lang="en-US" sz="2400" dirty="0"/>
              <a:t>:</a:t>
            </a:r>
          </a:p>
          <a:p>
            <a:pPr marL="742950" lvl="1" indent="-285750">
              <a:buFont typeface="Arial" panose="020B0604020202020204" pitchFamily="34" charset="0"/>
              <a:buChar char="•"/>
            </a:pPr>
            <a:r>
              <a:rPr lang="en-US" sz="2400" dirty="0"/>
              <a:t>Send detailed invitations with RSVP instructions to graduates and their families.</a:t>
            </a:r>
          </a:p>
          <a:p>
            <a:pPr marL="742950" lvl="1" indent="-285750">
              <a:buFont typeface="Arial" panose="020B0604020202020204" pitchFamily="34" charset="0"/>
              <a:buChar char="•"/>
            </a:pPr>
            <a:r>
              <a:rPr lang="en-US" sz="2400" dirty="0"/>
              <a:t>Use social media, email, and bulletin boards to share event updates.</a:t>
            </a:r>
          </a:p>
          <a:p>
            <a:pPr marL="742950" lvl="1" indent="-285750">
              <a:buFont typeface="Arial" panose="020B0604020202020204" pitchFamily="34" charset="0"/>
              <a:buChar char="•"/>
            </a:pPr>
            <a:r>
              <a:rPr lang="en-US" sz="2400" dirty="0"/>
              <a:t>On the day of the event, assign volunteers to guide attendees and answer questions.</a:t>
            </a:r>
          </a:p>
          <a:p>
            <a:pPr>
              <a:buFont typeface="Arial" panose="020B0604020202020204" pitchFamily="34" charset="0"/>
              <a:buChar char="•"/>
            </a:pPr>
            <a:r>
              <a:rPr lang="en-US" sz="2400" b="1" dirty="0"/>
              <a:t>Reporting</a:t>
            </a:r>
            <a:r>
              <a:rPr lang="en-US" sz="2400" dirty="0"/>
              <a:t>:</a:t>
            </a:r>
          </a:p>
          <a:p>
            <a:pPr marL="742950" lvl="1" indent="-285750">
              <a:buFont typeface="Arial" panose="020B0604020202020204" pitchFamily="34" charset="0"/>
              <a:buChar char="•"/>
            </a:pPr>
            <a:r>
              <a:rPr lang="en-US" sz="2400" dirty="0"/>
              <a:t>After the ceremony, prepare a report that includes:</a:t>
            </a:r>
          </a:p>
          <a:p>
            <a:pPr marL="1143000" lvl="2" indent="-228600">
              <a:buFont typeface="Arial" panose="020B0604020202020204" pitchFamily="34" charset="0"/>
              <a:buChar char="•"/>
            </a:pPr>
            <a:r>
              <a:rPr lang="en-US" sz="2400" dirty="0"/>
              <a:t>Attendance numbers.</a:t>
            </a:r>
          </a:p>
          <a:p>
            <a:pPr marL="1143000" lvl="2" indent="-228600">
              <a:buFont typeface="Arial" panose="020B0604020202020204" pitchFamily="34" charset="0"/>
              <a:buChar char="•"/>
            </a:pPr>
            <a:r>
              <a:rPr lang="en-US" sz="2400" dirty="0"/>
              <a:t>Feedback from graduates, families, and staff.</a:t>
            </a:r>
          </a:p>
          <a:p>
            <a:pPr marL="1143000" lvl="2" indent="-228600">
              <a:buFont typeface="Arial" panose="020B0604020202020204" pitchFamily="34" charset="0"/>
              <a:buChar char="•"/>
            </a:pPr>
            <a:r>
              <a:rPr lang="en-US" sz="2400" dirty="0"/>
              <a:t>Successes (e.g., smooth seating arrangement).</a:t>
            </a:r>
          </a:p>
          <a:p>
            <a:pPr marL="1143000" lvl="2" indent="-228600">
              <a:buFont typeface="Arial" panose="020B0604020202020204" pitchFamily="34" charset="0"/>
              <a:buChar char="•"/>
            </a:pPr>
            <a:r>
              <a:rPr lang="en-US" sz="2400" dirty="0"/>
              <a:t>Lessons learned (e.g., need for earlier equipment testing).</a:t>
            </a:r>
          </a:p>
        </p:txBody>
      </p:sp>
      <p:sp>
        <p:nvSpPr>
          <p:cNvPr id="4" name="TextBox 3">
            <a:extLst>
              <a:ext uri="{FF2B5EF4-FFF2-40B4-BE49-F238E27FC236}">
                <a16:creationId xmlns:a16="http://schemas.microsoft.com/office/drawing/2014/main" id="{01B70725-2C33-ACD3-AEAE-17FF6A7E12A9}"/>
              </a:ext>
            </a:extLst>
          </p:cNvPr>
          <p:cNvSpPr txBox="1"/>
          <p:nvPr/>
        </p:nvSpPr>
        <p:spPr>
          <a:xfrm>
            <a:off x="36963" y="150954"/>
            <a:ext cx="12155037" cy="523220"/>
          </a:xfrm>
          <a:prstGeom prst="rect">
            <a:avLst/>
          </a:prstGeom>
          <a:noFill/>
        </p:spPr>
        <p:txBody>
          <a:bodyPr wrap="square">
            <a:spAutoFit/>
          </a:bodyPr>
          <a:lstStyle/>
          <a:p>
            <a:r>
              <a:rPr lang="en-US" sz="2800" b="1" dirty="0"/>
              <a:t>Applying the COSO ERM Framework: University Graduation Ceremony Example</a:t>
            </a:r>
          </a:p>
        </p:txBody>
      </p:sp>
      <p:sp>
        <p:nvSpPr>
          <p:cNvPr id="5" name="Slide Number Placeholder 4">
            <a:extLst>
              <a:ext uri="{FF2B5EF4-FFF2-40B4-BE49-F238E27FC236}">
                <a16:creationId xmlns:a16="http://schemas.microsoft.com/office/drawing/2014/main" id="{A7395E90-C27B-8769-DED0-C88D7976807D}"/>
              </a:ext>
            </a:extLst>
          </p:cNvPr>
          <p:cNvSpPr>
            <a:spLocks noGrp="1"/>
          </p:cNvSpPr>
          <p:nvPr>
            <p:ph type="sldNum" sz="quarter" idx="12"/>
          </p:nvPr>
        </p:nvSpPr>
        <p:spPr/>
        <p:txBody>
          <a:bodyPr/>
          <a:lstStyle/>
          <a:p>
            <a:fld id="{293597C3-FEE4-4CC4-B1EB-B745A31DDA20}" type="slidenum">
              <a:rPr lang="en-US" smtClean="0"/>
              <a:t>49</a:t>
            </a:fld>
            <a:endParaRPr lang="en-US"/>
          </a:p>
        </p:txBody>
      </p:sp>
    </p:spTree>
    <p:extLst>
      <p:ext uri="{BB962C8B-B14F-4D97-AF65-F5344CB8AC3E}">
        <p14:creationId xmlns:p14="http://schemas.microsoft.com/office/powerpoint/2010/main" val="255495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633F-B5C9-FB35-8BBB-14FED7BD81BA}"/>
              </a:ext>
            </a:extLst>
          </p:cNvPr>
          <p:cNvSpPr>
            <a:spLocks noGrp="1"/>
          </p:cNvSpPr>
          <p:nvPr>
            <p:ph type="title"/>
          </p:nvPr>
        </p:nvSpPr>
        <p:spPr>
          <a:xfrm>
            <a:off x="67101" y="85346"/>
            <a:ext cx="10515600" cy="1325563"/>
          </a:xfrm>
        </p:spPr>
        <p:txBody>
          <a:bodyPr/>
          <a:lstStyle/>
          <a:p>
            <a:r>
              <a:rPr lang="en-US" b="1" dirty="0"/>
              <a:t>What is Risk? </a:t>
            </a:r>
            <a:r>
              <a:rPr lang="en-US" b="1" dirty="0">
                <a:solidFill>
                  <a:schemeClr val="accent1"/>
                </a:solidFill>
              </a:rPr>
              <a:t>(3/5)</a:t>
            </a:r>
            <a:endParaRPr lang="en-US" b="1" dirty="0"/>
          </a:p>
        </p:txBody>
      </p:sp>
      <p:sp>
        <p:nvSpPr>
          <p:cNvPr id="3" name="Content Placeholder 2">
            <a:extLst>
              <a:ext uri="{FF2B5EF4-FFF2-40B4-BE49-F238E27FC236}">
                <a16:creationId xmlns:a16="http://schemas.microsoft.com/office/drawing/2014/main" id="{1D00C12D-04E8-2B60-68BD-14A0591C5C99}"/>
              </a:ext>
            </a:extLst>
          </p:cNvPr>
          <p:cNvSpPr>
            <a:spLocks noGrp="1"/>
          </p:cNvSpPr>
          <p:nvPr>
            <p:ph idx="1"/>
          </p:nvPr>
        </p:nvSpPr>
        <p:spPr>
          <a:xfrm>
            <a:off x="640308" y="2055813"/>
            <a:ext cx="10400731" cy="4351338"/>
          </a:xfrm>
        </p:spPr>
        <p:txBody>
          <a:bodyPr>
            <a:normAutofit/>
          </a:bodyPr>
          <a:lstStyle/>
          <a:p>
            <a:r>
              <a:rPr lang="en-US" dirty="0"/>
              <a:t>Risk refers to the </a:t>
            </a:r>
            <a:r>
              <a:rPr lang="en-US" dirty="0">
                <a:solidFill>
                  <a:schemeClr val="accent1"/>
                </a:solidFill>
              </a:rPr>
              <a:t>possibility</a:t>
            </a:r>
            <a:r>
              <a:rPr lang="en-US" dirty="0"/>
              <a:t> that events will occur and </a:t>
            </a:r>
            <a:r>
              <a:rPr lang="en-US" dirty="0">
                <a:solidFill>
                  <a:schemeClr val="accent1"/>
                </a:solidFill>
              </a:rPr>
              <a:t>affect</a:t>
            </a:r>
            <a:r>
              <a:rPr lang="en-US" dirty="0"/>
              <a:t> the achievement of a strategy and objectives.</a:t>
            </a:r>
          </a:p>
          <a:p>
            <a:r>
              <a:rPr lang="en-US" dirty="0"/>
              <a:t>It encompasses:</a:t>
            </a:r>
          </a:p>
          <a:p>
            <a:pPr lvl="1"/>
            <a:r>
              <a:rPr lang="en-US" dirty="0"/>
              <a:t>Negative Events: Events that cause harm, loss, or disruption.</a:t>
            </a:r>
          </a:p>
          <a:p>
            <a:pPr lvl="1"/>
            <a:r>
              <a:rPr lang="en-US" dirty="0"/>
              <a:t>Failure to Pursue Opportunities: </a:t>
            </a:r>
          </a:p>
          <a:p>
            <a:pPr lvl="2"/>
            <a:r>
              <a:rPr lang="en-US" dirty="0"/>
              <a:t>Opportunity is an action or potential action that creates or alters goals or approaches for creating, preserving, or realizing value. Failure to purse them may lead to missing chances for growth, efficiency, or other improvements.</a:t>
            </a:r>
          </a:p>
          <a:p>
            <a:r>
              <a:rPr lang="en-US" dirty="0"/>
              <a:t>Risk involves uncertainty, which COSO refers to as “The state of not knowing how potential events may or may not manifest.”</a:t>
            </a:r>
          </a:p>
        </p:txBody>
      </p:sp>
      <p:pic>
        <p:nvPicPr>
          <p:cNvPr id="5" name="Picture 4" descr="How COSO Destroyed Risk Management | Corporate Compliance Insights">
            <a:extLst>
              <a:ext uri="{FF2B5EF4-FFF2-40B4-BE49-F238E27FC236}">
                <a16:creationId xmlns:a16="http://schemas.microsoft.com/office/drawing/2014/main" id="{A905951E-1CE8-DD21-11E8-5F60F3FDC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13" y="0"/>
            <a:ext cx="2492991" cy="186974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DF45A48-DF62-2F88-935B-130800CB9812}"/>
              </a:ext>
            </a:extLst>
          </p:cNvPr>
          <p:cNvSpPr>
            <a:spLocks noGrp="1"/>
          </p:cNvSpPr>
          <p:nvPr>
            <p:ph type="sldNum" sz="quarter" idx="12"/>
          </p:nvPr>
        </p:nvSpPr>
        <p:spPr/>
        <p:txBody>
          <a:bodyPr/>
          <a:lstStyle/>
          <a:p>
            <a:fld id="{293597C3-FEE4-4CC4-B1EB-B745A31DDA20}" type="slidenum">
              <a:rPr lang="en-US" smtClean="0"/>
              <a:t>5</a:t>
            </a:fld>
            <a:endParaRPr lang="en-US"/>
          </a:p>
        </p:txBody>
      </p:sp>
    </p:spTree>
    <p:extLst>
      <p:ext uri="{BB962C8B-B14F-4D97-AF65-F5344CB8AC3E}">
        <p14:creationId xmlns:p14="http://schemas.microsoft.com/office/powerpoint/2010/main" val="3802504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A9528-83F4-0B36-D346-284D9C301699}"/>
              </a:ext>
            </a:extLst>
          </p:cNvPr>
          <p:cNvSpPr>
            <a:spLocks noGrp="1"/>
          </p:cNvSpPr>
          <p:nvPr>
            <p:ph type="sldNum" sz="quarter" idx="12"/>
          </p:nvPr>
        </p:nvSpPr>
        <p:spPr/>
        <p:txBody>
          <a:bodyPr/>
          <a:lstStyle/>
          <a:p>
            <a:fld id="{293597C3-FEE4-4CC4-B1EB-B745A31DDA20}" type="slidenum">
              <a:rPr lang="en-US" smtClean="0"/>
              <a:t>50</a:t>
            </a:fld>
            <a:endParaRPr lang="en-US"/>
          </a:p>
        </p:txBody>
      </p:sp>
      <p:sp>
        <p:nvSpPr>
          <p:cNvPr id="3" name="TextBox 2">
            <a:extLst>
              <a:ext uri="{FF2B5EF4-FFF2-40B4-BE49-F238E27FC236}">
                <a16:creationId xmlns:a16="http://schemas.microsoft.com/office/drawing/2014/main" id="{0E0C641E-68D7-F5BF-3BE2-5B6F7CE094CD}"/>
              </a:ext>
            </a:extLst>
          </p:cNvPr>
          <p:cNvSpPr txBox="1"/>
          <p:nvPr/>
        </p:nvSpPr>
        <p:spPr>
          <a:xfrm>
            <a:off x="2288770" y="385480"/>
            <a:ext cx="7099069" cy="1077218"/>
          </a:xfrm>
          <a:prstGeom prst="rect">
            <a:avLst/>
          </a:prstGeom>
          <a:noFill/>
        </p:spPr>
        <p:txBody>
          <a:bodyPr wrap="square" rtlCol="0">
            <a:spAutoFit/>
          </a:bodyPr>
          <a:lstStyle/>
          <a:p>
            <a:pPr algn="ctr"/>
            <a:r>
              <a:rPr lang="en-US" sz="3200" b="1" dirty="0"/>
              <a:t>1</a:t>
            </a:r>
            <a:r>
              <a:rPr lang="en-US" sz="3200" b="1" baseline="30000" dirty="0"/>
              <a:t>st: </a:t>
            </a:r>
            <a:r>
              <a:rPr lang="en-US" sz="3200" b="1" dirty="0"/>
              <a:t>ISO 31000 RISK MANAGEMENT FRAMEWORK-2018</a:t>
            </a:r>
          </a:p>
        </p:txBody>
      </p:sp>
      <p:pic>
        <p:nvPicPr>
          <p:cNvPr id="7" name="Picture 6">
            <a:extLst>
              <a:ext uri="{FF2B5EF4-FFF2-40B4-BE49-F238E27FC236}">
                <a16:creationId xmlns:a16="http://schemas.microsoft.com/office/drawing/2014/main" id="{6B64F067-AF49-876B-FC0A-C481314215AC}"/>
              </a:ext>
            </a:extLst>
          </p:cNvPr>
          <p:cNvPicPr>
            <a:picLocks noChangeAspect="1"/>
          </p:cNvPicPr>
          <p:nvPr/>
        </p:nvPicPr>
        <p:blipFill>
          <a:blip r:embed="rId2"/>
          <a:stretch>
            <a:fillRect/>
          </a:stretch>
        </p:blipFill>
        <p:spPr>
          <a:xfrm>
            <a:off x="2089265" y="2019415"/>
            <a:ext cx="7468156" cy="4203547"/>
          </a:xfrm>
          <a:prstGeom prst="rect">
            <a:avLst/>
          </a:prstGeom>
        </p:spPr>
      </p:pic>
    </p:spTree>
    <p:extLst>
      <p:ext uri="{BB962C8B-B14F-4D97-AF65-F5344CB8AC3E}">
        <p14:creationId xmlns:p14="http://schemas.microsoft.com/office/powerpoint/2010/main" val="1683024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A8FDF-9B95-C8D0-CD98-84C146ADE263}"/>
              </a:ext>
            </a:extLst>
          </p:cNvPr>
          <p:cNvSpPr>
            <a:spLocks noGrp="1"/>
          </p:cNvSpPr>
          <p:nvPr>
            <p:ph type="title"/>
          </p:nvPr>
        </p:nvSpPr>
        <p:spPr/>
        <p:txBody>
          <a:bodyPr/>
          <a:lstStyle/>
          <a:p>
            <a:r>
              <a:rPr lang="en-US" dirty="0"/>
              <a:t>Introduction to ISO 31000-2018 Risk Management</a:t>
            </a:r>
          </a:p>
        </p:txBody>
      </p:sp>
      <p:sp>
        <p:nvSpPr>
          <p:cNvPr id="5" name="Content Placeholder 4">
            <a:extLst>
              <a:ext uri="{FF2B5EF4-FFF2-40B4-BE49-F238E27FC236}">
                <a16:creationId xmlns:a16="http://schemas.microsoft.com/office/drawing/2014/main" id="{7CE684AC-30A9-7F71-5984-F749CF0785DE}"/>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b="1" dirty="0"/>
              <a:t>ISO 31000</a:t>
            </a:r>
            <a:r>
              <a:rPr lang="en-US" dirty="0"/>
              <a:t> is an international standard for </a:t>
            </a:r>
            <a:r>
              <a:rPr lang="en-US" b="1" dirty="0"/>
              <a:t>risk management</a:t>
            </a:r>
            <a:r>
              <a:rPr lang="en-US" dirty="0"/>
              <a:t> that provides guidelines and principles for identifying, assessing, managing, and monitoring risks.</a:t>
            </a:r>
          </a:p>
          <a:p>
            <a:pPr>
              <a:buFont typeface="Arial" panose="020B0604020202020204" pitchFamily="34" charset="0"/>
              <a:buChar char="•"/>
            </a:pPr>
            <a:r>
              <a:rPr lang="en-US" dirty="0"/>
              <a:t>It is applicable to any organization, regardless of size, industry, or sector.</a:t>
            </a:r>
          </a:p>
          <a:p>
            <a:pPr>
              <a:buFont typeface="Arial" panose="020B0604020202020204" pitchFamily="34" charset="0"/>
              <a:buChar char="•"/>
            </a:pPr>
            <a:r>
              <a:rPr lang="en-US" dirty="0"/>
              <a:t>The standard helps organizations integrate risk management into their processes and decision-making to enhance resilience and achieve objectives.</a:t>
            </a:r>
          </a:p>
          <a:p>
            <a:pPr>
              <a:buFont typeface="Arial" panose="020B0604020202020204" pitchFamily="34" charset="0"/>
              <a:buChar char="•"/>
            </a:pPr>
            <a:r>
              <a:rPr lang="en-US" dirty="0"/>
              <a:t>Published by the </a:t>
            </a:r>
            <a:r>
              <a:rPr lang="en-US" b="1" dirty="0"/>
              <a:t>International Organization for Standardization (ISO)</a:t>
            </a:r>
            <a:r>
              <a:rPr lang="en-US" dirty="0"/>
              <a:t>.</a:t>
            </a:r>
          </a:p>
          <a:p>
            <a:pPr>
              <a:buFont typeface="Arial" panose="020B0604020202020204" pitchFamily="34" charset="0"/>
              <a:buChar char="•"/>
            </a:pPr>
            <a:r>
              <a:rPr lang="en-US" dirty="0"/>
              <a:t>Provides a </a:t>
            </a:r>
            <a:r>
              <a:rPr lang="en-US" b="1" dirty="0"/>
              <a:t>framework</a:t>
            </a:r>
            <a:r>
              <a:rPr lang="en-US" dirty="0"/>
              <a:t> and </a:t>
            </a:r>
            <a:r>
              <a:rPr lang="en-US" b="1" dirty="0"/>
              <a:t>process</a:t>
            </a:r>
            <a:r>
              <a:rPr lang="en-US" dirty="0"/>
              <a:t> for risk management.</a:t>
            </a:r>
          </a:p>
          <a:p>
            <a:pPr>
              <a:buFont typeface="Arial" panose="020B0604020202020204" pitchFamily="34" charset="0"/>
              <a:buChar char="•"/>
            </a:pPr>
            <a:r>
              <a:rPr lang="en-US" dirty="0"/>
              <a:t>Aims to </a:t>
            </a:r>
            <a:r>
              <a:rPr lang="en-US" b="1" dirty="0"/>
              <a:t>improve decision-making</a:t>
            </a:r>
            <a:r>
              <a:rPr lang="en-US" dirty="0"/>
              <a:t>, minimize losses, and ensure business continuity.</a:t>
            </a:r>
          </a:p>
          <a:p>
            <a:endParaRPr lang="en-US" dirty="0"/>
          </a:p>
        </p:txBody>
      </p:sp>
      <p:sp>
        <p:nvSpPr>
          <p:cNvPr id="2" name="Slide Number Placeholder 1">
            <a:extLst>
              <a:ext uri="{FF2B5EF4-FFF2-40B4-BE49-F238E27FC236}">
                <a16:creationId xmlns:a16="http://schemas.microsoft.com/office/drawing/2014/main" id="{2CC30522-8124-BDB1-EC95-F85A98D5A1C9}"/>
              </a:ext>
            </a:extLst>
          </p:cNvPr>
          <p:cNvSpPr>
            <a:spLocks noGrp="1"/>
          </p:cNvSpPr>
          <p:nvPr>
            <p:ph type="sldNum" sz="quarter" idx="12"/>
          </p:nvPr>
        </p:nvSpPr>
        <p:spPr/>
        <p:txBody>
          <a:bodyPr/>
          <a:lstStyle/>
          <a:p>
            <a:fld id="{293597C3-FEE4-4CC4-B1EB-B745A31DDA20}" type="slidenum">
              <a:rPr lang="en-US" smtClean="0"/>
              <a:pPr/>
              <a:t>51</a:t>
            </a:fld>
            <a:endParaRPr lang="en-US"/>
          </a:p>
        </p:txBody>
      </p:sp>
    </p:spTree>
    <p:extLst>
      <p:ext uri="{BB962C8B-B14F-4D97-AF65-F5344CB8AC3E}">
        <p14:creationId xmlns:p14="http://schemas.microsoft.com/office/powerpoint/2010/main" val="2545751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93DA74-8A28-A5F5-0A48-0D3ACBBD9CCF}"/>
              </a:ext>
            </a:extLst>
          </p:cNvPr>
          <p:cNvPicPr>
            <a:picLocks noChangeAspect="1"/>
          </p:cNvPicPr>
          <p:nvPr/>
        </p:nvPicPr>
        <p:blipFill>
          <a:blip r:embed="rId2"/>
          <a:stretch>
            <a:fillRect/>
          </a:stretch>
        </p:blipFill>
        <p:spPr>
          <a:xfrm>
            <a:off x="7901358" y="916545"/>
            <a:ext cx="4195045" cy="4209637"/>
          </a:xfrm>
          <a:prstGeom prst="rect">
            <a:avLst/>
          </a:prstGeom>
        </p:spPr>
      </p:pic>
      <p:sp>
        <p:nvSpPr>
          <p:cNvPr id="2" name="Title 1">
            <a:extLst>
              <a:ext uri="{FF2B5EF4-FFF2-40B4-BE49-F238E27FC236}">
                <a16:creationId xmlns:a16="http://schemas.microsoft.com/office/drawing/2014/main" id="{63B82A3C-42A6-8BD1-D4FF-FC7145E0CCBD}"/>
              </a:ext>
            </a:extLst>
          </p:cNvPr>
          <p:cNvSpPr>
            <a:spLocks noGrp="1"/>
          </p:cNvSpPr>
          <p:nvPr>
            <p:ph type="title"/>
          </p:nvPr>
        </p:nvSpPr>
        <p:spPr>
          <a:xfrm>
            <a:off x="95597" y="193329"/>
            <a:ext cx="10515600" cy="1325563"/>
          </a:xfrm>
        </p:spPr>
        <p:txBody>
          <a:bodyPr/>
          <a:lstStyle/>
          <a:p>
            <a:r>
              <a:rPr lang="en-US" dirty="0"/>
              <a:t>Core Principles of ISO 31000</a:t>
            </a:r>
          </a:p>
        </p:txBody>
      </p:sp>
      <p:sp>
        <p:nvSpPr>
          <p:cNvPr id="3" name="Content Placeholder 2">
            <a:extLst>
              <a:ext uri="{FF2B5EF4-FFF2-40B4-BE49-F238E27FC236}">
                <a16:creationId xmlns:a16="http://schemas.microsoft.com/office/drawing/2014/main" id="{5A98C2A9-5979-DAEF-99E8-5ACA31772518}"/>
              </a:ext>
            </a:extLst>
          </p:cNvPr>
          <p:cNvSpPr>
            <a:spLocks noGrp="1"/>
          </p:cNvSpPr>
          <p:nvPr>
            <p:ph idx="1"/>
          </p:nvPr>
        </p:nvSpPr>
        <p:spPr>
          <a:xfrm>
            <a:off x="95597" y="1634836"/>
            <a:ext cx="8178338" cy="4586461"/>
          </a:xfrm>
        </p:spPr>
        <p:txBody>
          <a:bodyPr>
            <a:normAutofit fontScale="62500" lnSpcReduction="20000"/>
          </a:bodyPr>
          <a:lstStyle/>
          <a:p>
            <a:pPr marL="0" indent="0">
              <a:buNone/>
            </a:pPr>
            <a:r>
              <a:rPr lang="en-US" dirty="0"/>
              <a:t>ISO 31000 is based on 8 core principles that guide the risk management process:</a:t>
            </a:r>
          </a:p>
          <a:p>
            <a:pPr>
              <a:buFont typeface="+mj-lt"/>
              <a:buAutoNum type="arabicPeriod"/>
            </a:pPr>
            <a:r>
              <a:rPr lang="en-US" b="1" dirty="0"/>
              <a:t>Integrated</a:t>
            </a:r>
            <a:r>
              <a:rPr lang="en-US" dirty="0"/>
              <a:t>: Risk management is an integral part of the organization’s governance structure.</a:t>
            </a:r>
          </a:p>
          <a:p>
            <a:pPr>
              <a:buFont typeface="+mj-lt"/>
              <a:buAutoNum type="arabicPeriod"/>
            </a:pPr>
            <a:r>
              <a:rPr lang="en-US" b="1" dirty="0"/>
              <a:t>Structured and Comprehensive</a:t>
            </a:r>
            <a:r>
              <a:rPr lang="en-US" dirty="0"/>
              <a:t>: It provides a consistent approach across all organizational levels and processes.</a:t>
            </a:r>
          </a:p>
          <a:p>
            <a:pPr>
              <a:buFont typeface="+mj-lt"/>
              <a:buAutoNum type="arabicPeriod"/>
            </a:pPr>
            <a:r>
              <a:rPr lang="en-US" b="1" dirty="0"/>
              <a:t>Customized</a:t>
            </a:r>
            <a:r>
              <a:rPr lang="en-US" dirty="0"/>
              <a:t>: The risk management process should be tailored to the organization’s needs, culture, and objectives.</a:t>
            </a:r>
          </a:p>
          <a:p>
            <a:pPr>
              <a:buFont typeface="+mj-lt"/>
              <a:buAutoNum type="arabicPeriod"/>
            </a:pPr>
            <a:r>
              <a:rPr lang="en-US" b="1" dirty="0"/>
              <a:t>Inclusive</a:t>
            </a:r>
            <a:r>
              <a:rPr lang="en-US" dirty="0"/>
              <a:t>: It involves relevant stakeholders in the decision-making process.</a:t>
            </a:r>
          </a:p>
          <a:p>
            <a:pPr>
              <a:buFont typeface="+mj-lt"/>
              <a:buAutoNum type="arabicPeriod"/>
            </a:pPr>
            <a:r>
              <a:rPr lang="en-US" b="1" dirty="0"/>
              <a:t>Dynamic</a:t>
            </a:r>
            <a:r>
              <a:rPr lang="en-US" dirty="0"/>
              <a:t>: Risk management should be proactive and responsive to internal and external changes.</a:t>
            </a:r>
          </a:p>
          <a:p>
            <a:pPr>
              <a:buFont typeface="+mj-lt"/>
              <a:buAutoNum type="arabicPeriod"/>
            </a:pPr>
            <a:r>
              <a:rPr lang="en-US" b="1" dirty="0"/>
              <a:t>Best Available Information</a:t>
            </a:r>
            <a:r>
              <a:rPr lang="en-US" dirty="0"/>
              <a:t>: Decisions should be based on the best available information, recognizing uncertainty.</a:t>
            </a:r>
          </a:p>
          <a:p>
            <a:pPr>
              <a:buFont typeface="+mj-lt"/>
              <a:buAutoNum type="arabicPeriod"/>
            </a:pPr>
            <a:r>
              <a:rPr lang="en-US" b="1" dirty="0"/>
              <a:t>Human and Cultural Factors</a:t>
            </a:r>
            <a:r>
              <a:rPr lang="en-US" dirty="0"/>
              <a:t>: It acknowledges the importance of human behavior and organizational culture in managing risks.</a:t>
            </a:r>
          </a:p>
          <a:p>
            <a:pPr>
              <a:buFont typeface="+mj-lt"/>
              <a:buAutoNum type="arabicPeriod"/>
            </a:pPr>
            <a:r>
              <a:rPr lang="en-US" b="1" dirty="0"/>
              <a:t>Continuous Improvement</a:t>
            </a:r>
            <a:r>
              <a:rPr lang="en-US" dirty="0"/>
              <a:t>: The process should be evaluated and improved over time to adapt to changing conditions.</a:t>
            </a:r>
          </a:p>
          <a:p>
            <a:endParaRPr lang="en-US" dirty="0"/>
          </a:p>
        </p:txBody>
      </p:sp>
      <p:sp>
        <p:nvSpPr>
          <p:cNvPr id="4" name="Slide Number Placeholder 3">
            <a:extLst>
              <a:ext uri="{FF2B5EF4-FFF2-40B4-BE49-F238E27FC236}">
                <a16:creationId xmlns:a16="http://schemas.microsoft.com/office/drawing/2014/main" id="{BB0550F7-EB94-3480-C7B9-5DCFA3257A18}"/>
              </a:ext>
            </a:extLst>
          </p:cNvPr>
          <p:cNvSpPr>
            <a:spLocks noGrp="1"/>
          </p:cNvSpPr>
          <p:nvPr>
            <p:ph type="sldNum" sz="quarter" idx="12"/>
          </p:nvPr>
        </p:nvSpPr>
        <p:spPr/>
        <p:txBody>
          <a:bodyPr/>
          <a:lstStyle/>
          <a:p>
            <a:fld id="{293597C3-FEE4-4CC4-B1EB-B745A31DDA20}" type="slidenum">
              <a:rPr lang="en-US" smtClean="0"/>
              <a:t>52</a:t>
            </a:fld>
            <a:endParaRPr lang="en-US"/>
          </a:p>
        </p:txBody>
      </p:sp>
    </p:spTree>
    <p:extLst>
      <p:ext uri="{BB962C8B-B14F-4D97-AF65-F5344CB8AC3E}">
        <p14:creationId xmlns:p14="http://schemas.microsoft.com/office/powerpoint/2010/main" val="4244546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9CB6-9FC1-AF66-A99D-ACC405CCCA2F}"/>
              </a:ext>
            </a:extLst>
          </p:cNvPr>
          <p:cNvSpPr>
            <a:spLocks noGrp="1"/>
          </p:cNvSpPr>
          <p:nvPr>
            <p:ph type="title"/>
          </p:nvPr>
        </p:nvSpPr>
        <p:spPr>
          <a:xfrm>
            <a:off x="67887" y="18255"/>
            <a:ext cx="10515600" cy="1325563"/>
          </a:xfrm>
        </p:spPr>
        <p:txBody>
          <a:bodyPr/>
          <a:lstStyle/>
          <a:p>
            <a:r>
              <a:rPr lang="en-US" dirty="0"/>
              <a:t>ISO 31000 Risk Management Framework</a:t>
            </a:r>
          </a:p>
        </p:txBody>
      </p:sp>
      <p:sp>
        <p:nvSpPr>
          <p:cNvPr id="3" name="Content Placeholder 2">
            <a:extLst>
              <a:ext uri="{FF2B5EF4-FFF2-40B4-BE49-F238E27FC236}">
                <a16:creationId xmlns:a16="http://schemas.microsoft.com/office/drawing/2014/main" id="{0C2C24A1-8E65-16FC-C8FA-C20D48DF8F3E}"/>
              </a:ext>
            </a:extLst>
          </p:cNvPr>
          <p:cNvSpPr>
            <a:spLocks noGrp="1"/>
          </p:cNvSpPr>
          <p:nvPr>
            <p:ph idx="1"/>
          </p:nvPr>
        </p:nvSpPr>
        <p:spPr>
          <a:xfrm>
            <a:off x="67887" y="1199399"/>
            <a:ext cx="7746077" cy="5522075"/>
          </a:xfrm>
        </p:spPr>
        <p:txBody>
          <a:bodyPr>
            <a:normAutofit fontScale="85000" lnSpcReduction="20000"/>
          </a:bodyPr>
          <a:lstStyle/>
          <a:p>
            <a:r>
              <a:rPr lang="en-US" dirty="0"/>
              <a:t>The ISO 31000 framework provides a structured approach to managing risks. It consists of three main elements: </a:t>
            </a:r>
            <a:r>
              <a:rPr lang="en-US" b="1" dirty="0"/>
              <a:t>Leadership and Commitment</a:t>
            </a:r>
            <a:r>
              <a:rPr lang="en-US" dirty="0"/>
              <a:t>, </a:t>
            </a:r>
            <a:r>
              <a:rPr lang="en-US" b="1" dirty="0"/>
              <a:t>Risk Management Process</a:t>
            </a:r>
            <a:r>
              <a:rPr lang="en-US" dirty="0"/>
              <a:t>, and </a:t>
            </a:r>
            <a:r>
              <a:rPr lang="en-US" b="1" dirty="0"/>
              <a:t>Improvement</a:t>
            </a:r>
            <a:r>
              <a:rPr lang="en-US" dirty="0"/>
              <a:t>.</a:t>
            </a:r>
          </a:p>
          <a:p>
            <a:pPr lvl="1">
              <a:buFont typeface="+mj-lt"/>
              <a:buAutoNum type="arabicPeriod"/>
            </a:pPr>
            <a:r>
              <a:rPr lang="en-US" b="1" dirty="0"/>
              <a:t>Leadership and Commitment</a:t>
            </a:r>
            <a:r>
              <a:rPr lang="en-US" dirty="0"/>
              <a:t>:</a:t>
            </a:r>
          </a:p>
          <a:p>
            <a:pPr marL="1200150" lvl="2" indent="-285750">
              <a:buFont typeface="+mj-lt"/>
              <a:buAutoNum type="arabicPeriod"/>
            </a:pPr>
            <a:r>
              <a:rPr lang="en-US" dirty="0"/>
              <a:t>Risk management must be </a:t>
            </a:r>
            <a:r>
              <a:rPr lang="en-US" b="1" dirty="0"/>
              <a:t>supported</a:t>
            </a:r>
            <a:r>
              <a:rPr lang="en-US" dirty="0"/>
              <a:t> and </a:t>
            </a:r>
            <a:r>
              <a:rPr lang="en-US" b="1" dirty="0"/>
              <a:t>championed</a:t>
            </a:r>
            <a:r>
              <a:rPr lang="en-US" dirty="0"/>
              <a:t> by top management to be effective.</a:t>
            </a:r>
          </a:p>
          <a:p>
            <a:pPr marL="1200150" lvl="2" indent="-285750">
              <a:buFont typeface="+mj-lt"/>
              <a:buAutoNum type="arabicPeriod"/>
            </a:pPr>
            <a:r>
              <a:rPr lang="en-US" dirty="0"/>
              <a:t>It should align with the organization’s strategic objectives and governance framework.</a:t>
            </a:r>
          </a:p>
          <a:p>
            <a:pPr lvl="1">
              <a:buFont typeface="+mj-lt"/>
              <a:buAutoNum type="arabicPeriod"/>
            </a:pPr>
            <a:r>
              <a:rPr lang="en-US" b="1" dirty="0"/>
              <a:t>Risk Management Process</a:t>
            </a:r>
            <a:r>
              <a:rPr lang="en-US" dirty="0"/>
              <a:t>:</a:t>
            </a:r>
          </a:p>
          <a:p>
            <a:pPr marL="1200150" lvl="2" indent="-285750">
              <a:buFont typeface="+mj-lt"/>
              <a:buAutoNum type="arabicPeriod"/>
            </a:pPr>
            <a:r>
              <a:rPr lang="en-US" b="1" dirty="0"/>
              <a:t>Risk Identification</a:t>
            </a:r>
            <a:r>
              <a:rPr lang="en-US" dirty="0"/>
              <a:t>: Identify risks that might affect the achievement of objectives.</a:t>
            </a:r>
          </a:p>
          <a:p>
            <a:pPr marL="1200150" lvl="2" indent="-285750">
              <a:buFont typeface="+mj-lt"/>
              <a:buAutoNum type="arabicPeriod"/>
            </a:pPr>
            <a:r>
              <a:rPr lang="en-US" b="1" dirty="0"/>
              <a:t>Risk Assessment</a:t>
            </a:r>
            <a:r>
              <a:rPr lang="en-US" dirty="0"/>
              <a:t>: Assess the likelihood and consequences of each risk.</a:t>
            </a:r>
          </a:p>
          <a:p>
            <a:pPr marL="1200150" lvl="2" indent="-285750">
              <a:buFont typeface="+mj-lt"/>
              <a:buAutoNum type="arabicPeriod"/>
            </a:pPr>
            <a:r>
              <a:rPr lang="en-US" b="1" dirty="0"/>
              <a:t>Risk Treatment</a:t>
            </a:r>
            <a:r>
              <a:rPr lang="en-US" dirty="0"/>
              <a:t>: Develop strategies to minimize or mitigate the risks.</a:t>
            </a:r>
          </a:p>
          <a:p>
            <a:pPr marL="1200150" lvl="2" indent="-285750">
              <a:buFont typeface="+mj-lt"/>
              <a:buAutoNum type="arabicPeriod"/>
            </a:pPr>
            <a:r>
              <a:rPr lang="en-US" b="1" dirty="0"/>
              <a:t>Monitoring and Review</a:t>
            </a:r>
            <a:r>
              <a:rPr lang="en-US" dirty="0"/>
              <a:t>: Continuously monitor risks and the effectiveness of treatments.</a:t>
            </a:r>
          </a:p>
          <a:p>
            <a:pPr marL="1200150" lvl="2" indent="-285750">
              <a:buFont typeface="+mj-lt"/>
              <a:buAutoNum type="arabicPeriod"/>
            </a:pPr>
            <a:r>
              <a:rPr lang="en-US" b="1" dirty="0"/>
              <a:t>Communication and Consultation</a:t>
            </a:r>
            <a:r>
              <a:rPr lang="en-US" dirty="0"/>
              <a:t>: Regularly communicate risks and the status of mitigation efforts with stakeholders.</a:t>
            </a:r>
          </a:p>
          <a:p>
            <a:pPr lvl="1">
              <a:buFont typeface="+mj-lt"/>
              <a:buAutoNum type="arabicPeriod"/>
            </a:pPr>
            <a:r>
              <a:rPr lang="en-US" b="1" dirty="0"/>
              <a:t>Improvement</a:t>
            </a:r>
            <a:r>
              <a:rPr lang="en-US" dirty="0"/>
              <a:t>:</a:t>
            </a:r>
          </a:p>
          <a:p>
            <a:pPr marL="1200150" lvl="2" indent="-285750">
              <a:buFont typeface="+mj-lt"/>
              <a:buAutoNum type="arabicPeriod"/>
            </a:pPr>
            <a:r>
              <a:rPr lang="en-US" dirty="0"/>
              <a:t>Encourage </a:t>
            </a:r>
            <a:r>
              <a:rPr lang="en-US" b="1" dirty="0"/>
              <a:t>learning</a:t>
            </a:r>
            <a:r>
              <a:rPr lang="en-US" dirty="0"/>
              <a:t> from risk management outcomes to enhance future processes.</a:t>
            </a:r>
          </a:p>
          <a:p>
            <a:pPr marL="1200150" lvl="2" indent="-285750">
              <a:buFont typeface="+mj-lt"/>
              <a:buAutoNum type="arabicPeriod"/>
            </a:pPr>
            <a:r>
              <a:rPr lang="en-US" dirty="0"/>
              <a:t>Use feedback to </a:t>
            </a:r>
            <a:r>
              <a:rPr lang="en-US" b="1" dirty="0"/>
              <a:t>refine</a:t>
            </a:r>
            <a:r>
              <a:rPr lang="en-US" dirty="0"/>
              <a:t> and </a:t>
            </a:r>
            <a:r>
              <a:rPr lang="en-US" b="1" dirty="0"/>
              <a:t>improve</a:t>
            </a:r>
            <a:r>
              <a:rPr lang="en-US" dirty="0"/>
              <a:t> the risk management framework.</a:t>
            </a:r>
          </a:p>
          <a:p>
            <a:endParaRPr lang="en-US" dirty="0"/>
          </a:p>
        </p:txBody>
      </p:sp>
      <p:sp>
        <p:nvSpPr>
          <p:cNvPr id="4" name="Slide Number Placeholder 3">
            <a:extLst>
              <a:ext uri="{FF2B5EF4-FFF2-40B4-BE49-F238E27FC236}">
                <a16:creationId xmlns:a16="http://schemas.microsoft.com/office/drawing/2014/main" id="{2AF8DE7B-5CFC-2EE1-F6A8-E0692535E27F}"/>
              </a:ext>
            </a:extLst>
          </p:cNvPr>
          <p:cNvSpPr>
            <a:spLocks noGrp="1"/>
          </p:cNvSpPr>
          <p:nvPr>
            <p:ph type="sldNum" sz="quarter" idx="12"/>
          </p:nvPr>
        </p:nvSpPr>
        <p:spPr/>
        <p:txBody>
          <a:bodyPr/>
          <a:lstStyle/>
          <a:p>
            <a:fld id="{293597C3-FEE4-4CC4-B1EB-B745A31DDA20}" type="slidenum">
              <a:rPr lang="en-US" smtClean="0"/>
              <a:t>53</a:t>
            </a:fld>
            <a:endParaRPr lang="en-US"/>
          </a:p>
        </p:txBody>
      </p:sp>
      <p:pic>
        <p:nvPicPr>
          <p:cNvPr id="6" name="Picture 5">
            <a:extLst>
              <a:ext uri="{FF2B5EF4-FFF2-40B4-BE49-F238E27FC236}">
                <a16:creationId xmlns:a16="http://schemas.microsoft.com/office/drawing/2014/main" id="{A27BD4BD-934F-7B9E-6666-0BB07AD7BD3F}"/>
              </a:ext>
            </a:extLst>
          </p:cNvPr>
          <p:cNvPicPr>
            <a:picLocks noChangeAspect="1"/>
          </p:cNvPicPr>
          <p:nvPr/>
        </p:nvPicPr>
        <p:blipFill>
          <a:blip r:embed="rId2"/>
          <a:stretch>
            <a:fillRect/>
          </a:stretch>
        </p:blipFill>
        <p:spPr>
          <a:xfrm>
            <a:off x="8218982" y="1790782"/>
            <a:ext cx="3526436" cy="4005960"/>
          </a:xfrm>
          <a:prstGeom prst="rect">
            <a:avLst/>
          </a:prstGeom>
        </p:spPr>
      </p:pic>
    </p:spTree>
    <p:extLst>
      <p:ext uri="{BB962C8B-B14F-4D97-AF65-F5344CB8AC3E}">
        <p14:creationId xmlns:p14="http://schemas.microsoft.com/office/powerpoint/2010/main" val="210979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BD5A-7A31-FB0E-9FAE-915BFBC53EDA}"/>
              </a:ext>
            </a:extLst>
          </p:cNvPr>
          <p:cNvSpPr>
            <a:spLocks noGrp="1"/>
          </p:cNvSpPr>
          <p:nvPr>
            <p:ph type="title"/>
          </p:nvPr>
        </p:nvSpPr>
        <p:spPr>
          <a:xfrm>
            <a:off x="0" y="18255"/>
            <a:ext cx="10515600" cy="1325563"/>
          </a:xfrm>
        </p:spPr>
        <p:txBody>
          <a:bodyPr/>
          <a:lstStyle/>
          <a:p>
            <a:r>
              <a:rPr lang="en-US" dirty="0"/>
              <a:t>ISO 31000 Risk Management Process</a:t>
            </a:r>
          </a:p>
        </p:txBody>
      </p:sp>
      <p:sp>
        <p:nvSpPr>
          <p:cNvPr id="3" name="Content Placeholder 2">
            <a:extLst>
              <a:ext uri="{FF2B5EF4-FFF2-40B4-BE49-F238E27FC236}">
                <a16:creationId xmlns:a16="http://schemas.microsoft.com/office/drawing/2014/main" id="{83D027AF-2E9C-DE55-7400-F7407B9B358F}"/>
              </a:ext>
            </a:extLst>
          </p:cNvPr>
          <p:cNvSpPr>
            <a:spLocks noGrp="1"/>
          </p:cNvSpPr>
          <p:nvPr>
            <p:ph idx="1"/>
          </p:nvPr>
        </p:nvSpPr>
        <p:spPr>
          <a:xfrm>
            <a:off x="112223" y="961102"/>
            <a:ext cx="6665421" cy="2296102"/>
          </a:xfrm>
        </p:spPr>
        <p:txBody>
          <a:bodyPr>
            <a:normAutofit lnSpcReduction="10000"/>
          </a:bodyPr>
          <a:lstStyle/>
          <a:p>
            <a:r>
              <a:rPr lang="en-US" dirty="0"/>
              <a:t>The </a:t>
            </a:r>
            <a:r>
              <a:rPr lang="en-US" b="1" dirty="0"/>
              <a:t>risk management process</a:t>
            </a:r>
            <a:r>
              <a:rPr lang="en-US" dirty="0"/>
              <a:t> in ISO 31000 is a systematic series of steps designed to identify, assess, and manage risks, ensuring that organizations can make informed decisions.</a:t>
            </a:r>
          </a:p>
          <a:p>
            <a:r>
              <a:rPr lang="en-US" dirty="0"/>
              <a:t>7 Steps: </a:t>
            </a:r>
          </a:p>
          <a:p>
            <a:endParaRPr lang="en-US" dirty="0"/>
          </a:p>
        </p:txBody>
      </p:sp>
      <p:sp>
        <p:nvSpPr>
          <p:cNvPr id="4" name="Slide Number Placeholder 3">
            <a:extLst>
              <a:ext uri="{FF2B5EF4-FFF2-40B4-BE49-F238E27FC236}">
                <a16:creationId xmlns:a16="http://schemas.microsoft.com/office/drawing/2014/main" id="{C9054226-5638-8E1A-B515-E731FE1BC0D0}"/>
              </a:ext>
            </a:extLst>
          </p:cNvPr>
          <p:cNvSpPr>
            <a:spLocks noGrp="1"/>
          </p:cNvSpPr>
          <p:nvPr>
            <p:ph type="sldNum" sz="quarter" idx="12"/>
          </p:nvPr>
        </p:nvSpPr>
        <p:spPr/>
        <p:txBody>
          <a:bodyPr/>
          <a:lstStyle/>
          <a:p>
            <a:fld id="{293597C3-FEE4-4CC4-B1EB-B745A31DDA20}" type="slidenum">
              <a:rPr lang="en-US" smtClean="0"/>
              <a:t>54</a:t>
            </a:fld>
            <a:endParaRPr lang="en-US"/>
          </a:p>
        </p:txBody>
      </p:sp>
      <p:pic>
        <p:nvPicPr>
          <p:cNvPr id="6" name="Picture 5">
            <a:extLst>
              <a:ext uri="{FF2B5EF4-FFF2-40B4-BE49-F238E27FC236}">
                <a16:creationId xmlns:a16="http://schemas.microsoft.com/office/drawing/2014/main" id="{AC737758-B2AE-E0EE-543C-8247BDE411B1}"/>
              </a:ext>
            </a:extLst>
          </p:cNvPr>
          <p:cNvPicPr>
            <a:picLocks noChangeAspect="1"/>
          </p:cNvPicPr>
          <p:nvPr/>
        </p:nvPicPr>
        <p:blipFill>
          <a:blip r:embed="rId2"/>
          <a:stretch>
            <a:fillRect/>
          </a:stretch>
        </p:blipFill>
        <p:spPr>
          <a:xfrm>
            <a:off x="6664971" y="1054052"/>
            <a:ext cx="5057812" cy="5381664"/>
          </a:xfrm>
          <a:prstGeom prst="rect">
            <a:avLst/>
          </a:prstGeom>
        </p:spPr>
      </p:pic>
      <p:sp>
        <p:nvSpPr>
          <p:cNvPr id="13" name="Rectangle 1">
            <a:extLst>
              <a:ext uri="{FF2B5EF4-FFF2-40B4-BE49-F238E27FC236}">
                <a16:creationId xmlns:a16="http://schemas.microsoft.com/office/drawing/2014/main" id="{4C3B318F-1DFC-B0B3-682B-CFAFFD18ADA5}"/>
              </a:ext>
            </a:extLst>
          </p:cNvPr>
          <p:cNvSpPr txBox="1">
            <a:spLocks noChangeArrowheads="1"/>
          </p:cNvSpPr>
          <p:nvPr/>
        </p:nvSpPr>
        <p:spPr bwMode="auto">
          <a:xfrm>
            <a:off x="561802" y="3146426"/>
            <a:ext cx="603919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Step 1</a:t>
            </a:r>
            <a:r>
              <a:rPr lang="en-US" altLang="en-US" sz="1800" dirty="0">
                <a:latin typeface="Arial" panose="020B0604020202020204" pitchFamily="34" charset="0"/>
              </a:rPr>
              <a:t>: </a:t>
            </a:r>
            <a:r>
              <a:rPr lang="en-US" altLang="en-US" sz="1800" b="1" dirty="0">
                <a:latin typeface="Arial" panose="020B0604020202020204" pitchFamily="34" charset="0"/>
              </a:rPr>
              <a:t>Scope, Context, and Criteria</a:t>
            </a:r>
            <a:r>
              <a:rPr lang="en-US" altLang="en-US" sz="1800" dirty="0">
                <a:latin typeface="Arial" panose="020B0604020202020204" pitchFamily="34" charset="0"/>
              </a:rPr>
              <a:t> – Understand the environment and set the risk tolerance.</a:t>
            </a: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Step 2</a:t>
            </a:r>
            <a:r>
              <a:rPr lang="en-US" altLang="en-US" sz="1800" dirty="0">
                <a:latin typeface="Arial" panose="020B0604020202020204" pitchFamily="34" charset="0"/>
              </a:rPr>
              <a:t>: </a:t>
            </a:r>
            <a:r>
              <a:rPr lang="en-US" altLang="en-US" sz="1800" b="1" dirty="0">
                <a:latin typeface="Arial" panose="020B0604020202020204" pitchFamily="34" charset="0"/>
              </a:rPr>
              <a:t>Risk Identification</a:t>
            </a:r>
            <a:r>
              <a:rPr lang="en-US" altLang="en-US" sz="1800" dirty="0">
                <a:latin typeface="Arial" panose="020B0604020202020204" pitchFamily="34" charset="0"/>
              </a:rPr>
              <a:t> – Identify risks that may impact objectives.</a:t>
            </a: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Step 3</a:t>
            </a:r>
            <a:r>
              <a:rPr lang="en-US" altLang="en-US" sz="1800" dirty="0">
                <a:latin typeface="Arial" panose="020B0604020202020204" pitchFamily="34" charset="0"/>
              </a:rPr>
              <a:t>: </a:t>
            </a:r>
            <a:r>
              <a:rPr lang="en-US" altLang="en-US" sz="1800" b="1" dirty="0">
                <a:latin typeface="Arial" panose="020B0604020202020204" pitchFamily="34" charset="0"/>
              </a:rPr>
              <a:t>Risk Assessment</a:t>
            </a:r>
            <a:r>
              <a:rPr lang="en-US" altLang="en-US" sz="1800" dirty="0">
                <a:latin typeface="Arial" panose="020B0604020202020204" pitchFamily="34" charset="0"/>
              </a:rPr>
              <a:t> – Analyze and evaluate risks.</a:t>
            </a: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Step 4</a:t>
            </a:r>
            <a:r>
              <a:rPr lang="en-US" altLang="en-US" sz="1800" dirty="0">
                <a:latin typeface="Arial" panose="020B0604020202020204" pitchFamily="34" charset="0"/>
              </a:rPr>
              <a:t>: </a:t>
            </a:r>
            <a:r>
              <a:rPr lang="en-US" altLang="en-US" sz="1800" b="1" dirty="0">
                <a:latin typeface="Arial" panose="020B0604020202020204" pitchFamily="34" charset="0"/>
              </a:rPr>
              <a:t>Risk Treatment</a:t>
            </a:r>
            <a:r>
              <a:rPr lang="en-US" altLang="en-US" sz="1800" dirty="0">
                <a:latin typeface="Arial" panose="020B0604020202020204" pitchFamily="34" charset="0"/>
              </a:rPr>
              <a:t> – Develop and implement risk responses.</a:t>
            </a: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Step 5</a:t>
            </a:r>
            <a:r>
              <a:rPr lang="en-US" altLang="en-US" sz="1800" dirty="0">
                <a:latin typeface="Arial" panose="020B0604020202020204" pitchFamily="34" charset="0"/>
              </a:rPr>
              <a:t>: </a:t>
            </a:r>
            <a:r>
              <a:rPr lang="en-US" altLang="en-US" sz="1800" b="1" dirty="0">
                <a:latin typeface="Arial" panose="020B0604020202020204" pitchFamily="34" charset="0"/>
              </a:rPr>
              <a:t>Monitoring and Review</a:t>
            </a:r>
            <a:r>
              <a:rPr lang="en-US" altLang="en-US" sz="1800" dirty="0">
                <a:latin typeface="Arial" panose="020B0604020202020204" pitchFamily="34" charset="0"/>
              </a:rPr>
              <a:t> – Regularly monitor and adjust as needed.</a:t>
            </a: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Step 6</a:t>
            </a:r>
            <a:r>
              <a:rPr lang="en-US" altLang="en-US" sz="1800" dirty="0">
                <a:latin typeface="Arial" panose="020B0604020202020204" pitchFamily="34" charset="0"/>
              </a:rPr>
              <a:t>: </a:t>
            </a:r>
            <a:r>
              <a:rPr lang="en-US" altLang="en-US" sz="1800" b="1" dirty="0">
                <a:latin typeface="Arial" panose="020B0604020202020204" pitchFamily="34" charset="0"/>
              </a:rPr>
              <a:t>Communication and Consultation</a:t>
            </a:r>
            <a:r>
              <a:rPr lang="en-US" altLang="en-US" sz="1800" dirty="0">
                <a:latin typeface="Arial" panose="020B0604020202020204" pitchFamily="34" charset="0"/>
              </a:rPr>
              <a:t> – Keep stakeholders informed.</a:t>
            </a: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Step 7</a:t>
            </a:r>
            <a:r>
              <a:rPr lang="en-US" altLang="en-US" sz="1800" dirty="0">
                <a:latin typeface="Arial" panose="020B0604020202020204" pitchFamily="34" charset="0"/>
              </a:rPr>
              <a:t>: </a:t>
            </a:r>
            <a:r>
              <a:rPr lang="en-US" altLang="en-US" sz="1800" b="1" dirty="0">
                <a:latin typeface="Arial" panose="020B0604020202020204" pitchFamily="34" charset="0"/>
              </a:rPr>
              <a:t>Recording and Reporting</a:t>
            </a:r>
            <a:r>
              <a:rPr lang="en-US" altLang="en-US" sz="1800" dirty="0">
                <a:latin typeface="Arial" panose="020B0604020202020204" pitchFamily="34" charset="0"/>
              </a:rPr>
              <a:t> – Document and report the process and outcomes </a:t>
            </a:r>
          </a:p>
        </p:txBody>
      </p:sp>
    </p:spTree>
    <p:extLst>
      <p:ext uri="{BB962C8B-B14F-4D97-AF65-F5344CB8AC3E}">
        <p14:creationId xmlns:p14="http://schemas.microsoft.com/office/powerpoint/2010/main" val="792190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9B02-18D4-122D-01BF-605BE5A71AF1}"/>
              </a:ext>
            </a:extLst>
          </p:cNvPr>
          <p:cNvSpPr>
            <a:spLocks noGrp="1"/>
          </p:cNvSpPr>
          <p:nvPr>
            <p:ph type="title"/>
          </p:nvPr>
        </p:nvSpPr>
        <p:spPr/>
        <p:txBody>
          <a:bodyPr/>
          <a:lstStyle/>
          <a:p>
            <a:r>
              <a:rPr lang="en-US" b="1" dirty="0"/>
              <a:t>Step 1: Scope, Context, and Criteria</a:t>
            </a:r>
            <a:endParaRPr lang="en-US" dirty="0"/>
          </a:p>
        </p:txBody>
      </p:sp>
      <p:sp>
        <p:nvSpPr>
          <p:cNvPr id="3" name="Content Placeholder 2">
            <a:extLst>
              <a:ext uri="{FF2B5EF4-FFF2-40B4-BE49-F238E27FC236}">
                <a16:creationId xmlns:a16="http://schemas.microsoft.com/office/drawing/2014/main" id="{A302922C-CFE0-726B-FC7C-974B192870F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Define the scope of the risk management process, understand the internal and external context, and set risk criteria.</a:t>
            </a:r>
          </a:p>
          <a:p>
            <a:pPr>
              <a:buFont typeface="Arial" panose="020B0604020202020204" pitchFamily="34" charset="0"/>
              <a:buChar char="•"/>
            </a:pPr>
            <a:r>
              <a:rPr lang="en-US" dirty="0"/>
              <a:t>The scope ensures that all areas of the organization are covered, the context provides understanding of the environment, and the criteria establish thresholds for acceptable risk.</a:t>
            </a:r>
          </a:p>
          <a:p>
            <a:r>
              <a:rPr lang="en-US" b="1" dirty="0"/>
              <a:t>Example</a:t>
            </a:r>
            <a:r>
              <a:rPr lang="en-US" dirty="0"/>
              <a:t>:</a:t>
            </a:r>
          </a:p>
          <a:p>
            <a:pPr>
              <a:buFont typeface="Arial" panose="020B0604020202020204" pitchFamily="34" charset="0"/>
              <a:buChar char="•"/>
            </a:pPr>
            <a:r>
              <a:rPr lang="en-US" b="1" dirty="0"/>
              <a:t>Scope</a:t>
            </a:r>
            <a:r>
              <a:rPr lang="en-US" dirty="0"/>
              <a:t>: Managing safety and logistics for the graduation event.</a:t>
            </a:r>
          </a:p>
          <a:p>
            <a:pPr>
              <a:buFont typeface="Arial" panose="020B0604020202020204" pitchFamily="34" charset="0"/>
              <a:buChar char="•"/>
            </a:pPr>
            <a:r>
              <a:rPr lang="en-US" b="1" dirty="0"/>
              <a:t>Context</a:t>
            </a:r>
            <a:r>
              <a:rPr lang="en-US" dirty="0"/>
              <a:t>: External context includes public health regulations; internal context includes the university's safety policies.</a:t>
            </a:r>
          </a:p>
          <a:p>
            <a:pPr>
              <a:buFont typeface="Arial" panose="020B0604020202020204" pitchFamily="34" charset="0"/>
              <a:buChar char="•"/>
            </a:pPr>
            <a:r>
              <a:rPr lang="en-US" b="1" dirty="0"/>
              <a:t>Criteria</a:t>
            </a:r>
            <a:r>
              <a:rPr lang="en-US" dirty="0"/>
              <a:t>: Risks that cause a major disruption (e.g., severe weather) are unacceptable, while minor delays can be tolerated.</a:t>
            </a:r>
          </a:p>
          <a:p>
            <a:endParaRPr lang="en-US" dirty="0"/>
          </a:p>
        </p:txBody>
      </p:sp>
      <p:sp>
        <p:nvSpPr>
          <p:cNvPr id="4" name="Slide Number Placeholder 3">
            <a:extLst>
              <a:ext uri="{FF2B5EF4-FFF2-40B4-BE49-F238E27FC236}">
                <a16:creationId xmlns:a16="http://schemas.microsoft.com/office/drawing/2014/main" id="{B6A1935A-6DBD-6239-C7A6-4F95C753128B}"/>
              </a:ext>
            </a:extLst>
          </p:cNvPr>
          <p:cNvSpPr>
            <a:spLocks noGrp="1"/>
          </p:cNvSpPr>
          <p:nvPr>
            <p:ph type="sldNum" sz="quarter" idx="12"/>
          </p:nvPr>
        </p:nvSpPr>
        <p:spPr/>
        <p:txBody>
          <a:bodyPr/>
          <a:lstStyle/>
          <a:p>
            <a:fld id="{293597C3-FEE4-4CC4-B1EB-B745A31DDA20}" type="slidenum">
              <a:rPr lang="en-US" smtClean="0"/>
              <a:t>55</a:t>
            </a:fld>
            <a:endParaRPr lang="en-US"/>
          </a:p>
        </p:txBody>
      </p:sp>
    </p:spTree>
    <p:extLst>
      <p:ext uri="{BB962C8B-B14F-4D97-AF65-F5344CB8AC3E}">
        <p14:creationId xmlns:p14="http://schemas.microsoft.com/office/powerpoint/2010/main" val="3434218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096C-CEEC-0C62-1108-26FB894E08B0}"/>
              </a:ext>
            </a:extLst>
          </p:cNvPr>
          <p:cNvSpPr>
            <a:spLocks noGrp="1"/>
          </p:cNvSpPr>
          <p:nvPr>
            <p:ph type="title"/>
          </p:nvPr>
        </p:nvSpPr>
        <p:spPr/>
        <p:txBody>
          <a:bodyPr/>
          <a:lstStyle/>
          <a:p>
            <a:r>
              <a:rPr lang="en-US" b="1" dirty="0"/>
              <a:t>Step 2: Risk Identification</a:t>
            </a:r>
            <a:endParaRPr lang="en-US" dirty="0"/>
          </a:p>
        </p:txBody>
      </p:sp>
      <p:sp>
        <p:nvSpPr>
          <p:cNvPr id="3" name="Content Placeholder 2">
            <a:extLst>
              <a:ext uri="{FF2B5EF4-FFF2-40B4-BE49-F238E27FC236}">
                <a16:creationId xmlns:a16="http://schemas.microsoft.com/office/drawing/2014/main" id="{D9643412-FAAD-5375-09CF-A2EC20071037}"/>
              </a:ext>
            </a:extLst>
          </p:cNvPr>
          <p:cNvSpPr>
            <a:spLocks noGrp="1"/>
          </p:cNvSpPr>
          <p:nvPr>
            <p:ph idx="1"/>
          </p:nvPr>
        </p:nvSpPr>
        <p:spPr/>
        <p:txBody>
          <a:bodyPr>
            <a:normAutofit/>
          </a:bodyPr>
          <a:lstStyle/>
          <a:p>
            <a:pPr>
              <a:buFont typeface="Arial" panose="020B0604020202020204" pitchFamily="34" charset="0"/>
              <a:buChar char="•"/>
            </a:pPr>
            <a:r>
              <a:rPr lang="en-US" dirty="0"/>
              <a:t>Identify the risks that could affect the organization’s objectives, both from internal and external sources.</a:t>
            </a:r>
          </a:p>
          <a:p>
            <a:r>
              <a:rPr lang="en-US" b="1" dirty="0"/>
              <a:t>Example</a:t>
            </a:r>
            <a:r>
              <a:rPr lang="en-US" dirty="0"/>
              <a:t>:</a:t>
            </a:r>
          </a:p>
          <a:p>
            <a:pPr>
              <a:buFont typeface="Arial" panose="020B0604020202020204" pitchFamily="34" charset="0"/>
              <a:buChar char="•"/>
            </a:pPr>
            <a:r>
              <a:rPr lang="en-US" b="1" dirty="0"/>
              <a:t>Weather</a:t>
            </a:r>
            <a:r>
              <a:rPr lang="en-US" dirty="0"/>
              <a:t>: Risk of rain disrupting the outdoor event.</a:t>
            </a:r>
          </a:p>
          <a:p>
            <a:pPr>
              <a:buFont typeface="Arial" panose="020B0604020202020204" pitchFamily="34" charset="0"/>
              <a:buChar char="•"/>
            </a:pPr>
            <a:r>
              <a:rPr lang="en-US" b="1" dirty="0"/>
              <a:t>Volunteer Shortage</a:t>
            </a:r>
            <a:r>
              <a:rPr lang="en-US" dirty="0"/>
              <a:t>: Insufficient volunteers to manage the crowd and logistics.</a:t>
            </a:r>
          </a:p>
          <a:p>
            <a:pPr>
              <a:buFont typeface="Arial" panose="020B0604020202020204" pitchFamily="34" charset="0"/>
              <a:buChar char="•"/>
            </a:pPr>
            <a:r>
              <a:rPr lang="en-US" b="1" dirty="0"/>
              <a:t>Technical Failure</a:t>
            </a:r>
            <a:r>
              <a:rPr lang="en-US" dirty="0"/>
              <a:t>: Sound or lighting equipment malfunction during the ceremony.</a:t>
            </a:r>
          </a:p>
          <a:p>
            <a:endParaRPr lang="en-US" dirty="0"/>
          </a:p>
        </p:txBody>
      </p:sp>
      <p:sp>
        <p:nvSpPr>
          <p:cNvPr id="4" name="Slide Number Placeholder 3">
            <a:extLst>
              <a:ext uri="{FF2B5EF4-FFF2-40B4-BE49-F238E27FC236}">
                <a16:creationId xmlns:a16="http://schemas.microsoft.com/office/drawing/2014/main" id="{82CE7994-7270-682E-4381-91B89C44CC5B}"/>
              </a:ext>
            </a:extLst>
          </p:cNvPr>
          <p:cNvSpPr>
            <a:spLocks noGrp="1"/>
          </p:cNvSpPr>
          <p:nvPr>
            <p:ph type="sldNum" sz="quarter" idx="12"/>
          </p:nvPr>
        </p:nvSpPr>
        <p:spPr/>
        <p:txBody>
          <a:bodyPr/>
          <a:lstStyle/>
          <a:p>
            <a:fld id="{293597C3-FEE4-4CC4-B1EB-B745A31DDA20}" type="slidenum">
              <a:rPr lang="en-US" smtClean="0"/>
              <a:t>56</a:t>
            </a:fld>
            <a:endParaRPr lang="en-US"/>
          </a:p>
        </p:txBody>
      </p:sp>
    </p:spTree>
    <p:extLst>
      <p:ext uri="{BB962C8B-B14F-4D97-AF65-F5344CB8AC3E}">
        <p14:creationId xmlns:p14="http://schemas.microsoft.com/office/powerpoint/2010/main" val="2943732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6034-A333-026A-C9E8-EFDA93288CAD}"/>
              </a:ext>
            </a:extLst>
          </p:cNvPr>
          <p:cNvSpPr>
            <a:spLocks noGrp="1"/>
          </p:cNvSpPr>
          <p:nvPr>
            <p:ph type="title"/>
          </p:nvPr>
        </p:nvSpPr>
        <p:spPr/>
        <p:txBody>
          <a:bodyPr/>
          <a:lstStyle/>
          <a:p>
            <a:r>
              <a:rPr lang="en-US" b="1" dirty="0"/>
              <a:t>Step 3: Risk Assessment (Analysis and Evaluation)</a:t>
            </a:r>
            <a:endParaRPr lang="en-US" dirty="0"/>
          </a:p>
        </p:txBody>
      </p:sp>
      <p:sp>
        <p:nvSpPr>
          <p:cNvPr id="3" name="Content Placeholder 2">
            <a:extLst>
              <a:ext uri="{FF2B5EF4-FFF2-40B4-BE49-F238E27FC236}">
                <a16:creationId xmlns:a16="http://schemas.microsoft.com/office/drawing/2014/main" id="{804E7D28-D22D-D8D5-DD2A-08B270438F0B}"/>
              </a:ext>
            </a:extLst>
          </p:cNvPr>
          <p:cNvSpPr>
            <a:spLocks noGrp="1"/>
          </p:cNvSpPr>
          <p:nvPr>
            <p:ph idx="1"/>
          </p:nvPr>
        </p:nvSpPr>
        <p:spPr/>
        <p:txBody>
          <a:bodyPr>
            <a:normAutofit lnSpcReduction="10000"/>
          </a:bodyPr>
          <a:lstStyle/>
          <a:p>
            <a:r>
              <a:rPr lang="en-US" b="1" dirty="0"/>
              <a:t>Risk Analysis</a:t>
            </a:r>
            <a:r>
              <a:rPr lang="en-US" dirty="0"/>
              <a:t>: Assess the likelihood and impact of each identified risk.</a:t>
            </a:r>
          </a:p>
          <a:p>
            <a:pPr>
              <a:buFont typeface="Arial" panose="020B0604020202020204" pitchFamily="34" charset="0"/>
              <a:buChar char="•"/>
            </a:pPr>
            <a:r>
              <a:rPr lang="en-US" b="1" dirty="0"/>
              <a:t>Risk Evaluation</a:t>
            </a:r>
            <a:r>
              <a:rPr lang="en-US" dirty="0"/>
              <a:t>: Compare the risks against the established criteria to decide whether the risks are acceptable or require mitigation.</a:t>
            </a:r>
          </a:p>
          <a:p>
            <a:r>
              <a:rPr lang="en-US" b="1" dirty="0"/>
              <a:t>Example</a:t>
            </a:r>
            <a:r>
              <a:rPr lang="en-US" dirty="0"/>
              <a:t>:</a:t>
            </a:r>
          </a:p>
          <a:p>
            <a:pPr>
              <a:buFont typeface="Arial" panose="020B0604020202020204" pitchFamily="34" charset="0"/>
              <a:buChar char="•"/>
            </a:pPr>
            <a:r>
              <a:rPr lang="en-US" b="1" dirty="0"/>
              <a:t>Weather (Rain)</a:t>
            </a:r>
            <a:r>
              <a:rPr lang="en-US" dirty="0"/>
              <a:t>: Likelihood (High – 70%), Impact (High – could disrupt the event entirely).</a:t>
            </a:r>
          </a:p>
          <a:p>
            <a:pPr>
              <a:buFont typeface="Arial" panose="020B0604020202020204" pitchFamily="34" charset="0"/>
              <a:buChar char="•"/>
            </a:pPr>
            <a:r>
              <a:rPr lang="en-US" b="1" dirty="0"/>
              <a:t>Volunteer Shortage</a:t>
            </a:r>
            <a:r>
              <a:rPr lang="en-US" dirty="0"/>
              <a:t>: Likelihood (Medium – 50%), Impact (Medium – event could experience delays).</a:t>
            </a:r>
          </a:p>
          <a:p>
            <a:pPr>
              <a:buFont typeface="Arial" panose="020B0604020202020204" pitchFamily="34" charset="0"/>
              <a:buChar char="•"/>
            </a:pPr>
            <a:r>
              <a:rPr lang="en-US" b="1" dirty="0"/>
              <a:t>Technical Failure</a:t>
            </a:r>
            <a:r>
              <a:rPr lang="en-US" dirty="0"/>
              <a:t>: Likelihood (Low – 20%), Impact (High – critical disruption to the ceremony).</a:t>
            </a:r>
          </a:p>
          <a:p>
            <a:endParaRPr lang="en-US" dirty="0"/>
          </a:p>
        </p:txBody>
      </p:sp>
      <p:sp>
        <p:nvSpPr>
          <p:cNvPr id="4" name="Slide Number Placeholder 3">
            <a:extLst>
              <a:ext uri="{FF2B5EF4-FFF2-40B4-BE49-F238E27FC236}">
                <a16:creationId xmlns:a16="http://schemas.microsoft.com/office/drawing/2014/main" id="{DF7AC25C-071D-869B-3466-BB8D21DA969A}"/>
              </a:ext>
            </a:extLst>
          </p:cNvPr>
          <p:cNvSpPr>
            <a:spLocks noGrp="1"/>
          </p:cNvSpPr>
          <p:nvPr>
            <p:ph type="sldNum" sz="quarter" idx="12"/>
          </p:nvPr>
        </p:nvSpPr>
        <p:spPr/>
        <p:txBody>
          <a:bodyPr/>
          <a:lstStyle/>
          <a:p>
            <a:fld id="{293597C3-FEE4-4CC4-B1EB-B745A31DDA20}" type="slidenum">
              <a:rPr lang="en-US" smtClean="0"/>
              <a:t>57</a:t>
            </a:fld>
            <a:endParaRPr lang="en-US"/>
          </a:p>
        </p:txBody>
      </p:sp>
    </p:spTree>
    <p:extLst>
      <p:ext uri="{BB962C8B-B14F-4D97-AF65-F5344CB8AC3E}">
        <p14:creationId xmlns:p14="http://schemas.microsoft.com/office/powerpoint/2010/main" val="3413347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8CA4-A02F-B56F-FC3A-C1AEBEF34062}"/>
              </a:ext>
            </a:extLst>
          </p:cNvPr>
          <p:cNvSpPr>
            <a:spLocks noGrp="1"/>
          </p:cNvSpPr>
          <p:nvPr>
            <p:ph type="title"/>
          </p:nvPr>
        </p:nvSpPr>
        <p:spPr/>
        <p:txBody>
          <a:bodyPr/>
          <a:lstStyle/>
          <a:p>
            <a:r>
              <a:rPr lang="en-US" b="1" dirty="0"/>
              <a:t>Step 4: Risk Treatment</a:t>
            </a:r>
          </a:p>
        </p:txBody>
      </p:sp>
      <p:sp>
        <p:nvSpPr>
          <p:cNvPr id="3" name="Content Placeholder 2">
            <a:extLst>
              <a:ext uri="{FF2B5EF4-FFF2-40B4-BE49-F238E27FC236}">
                <a16:creationId xmlns:a16="http://schemas.microsoft.com/office/drawing/2014/main" id="{EC10365E-3A9A-46A5-0442-5D45C7E17949}"/>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Develop and implement strategies to treat the risks. This can include:</a:t>
            </a:r>
          </a:p>
          <a:p>
            <a:pPr marL="742950" lvl="1" indent="-285750">
              <a:buFont typeface="Arial" panose="020B0604020202020204" pitchFamily="34" charset="0"/>
              <a:buChar char="•"/>
            </a:pPr>
            <a:r>
              <a:rPr lang="en-US" b="1" dirty="0"/>
              <a:t>Avoidance</a:t>
            </a:r>
            <a:r>
              <a:rPr lang="en-US" dirty="0"/>
              <a:t>: Eliminate the risk.</a:t>
            </a:r>
          </a:p>
          <a:p>
            <a:pPr marL="742950" lvl="1" indent="-285750">
              <a:buFont typeface="Arial" panose="020B0604020202020204" pitchFamily="34" charset="0"/>
              <a:buChar char="•"/>
            </a:pPr>
            <a:r>
              <a:rPr lang="en-US" b="1" dirty="0"/>
              <a:t>Reduction</a:t>
            </a:r>
            <a:r>
              <a:rPr lang="en-US" dirty="0"/>
              <a:t>: Reduce the likelihood or impact.</a:t>
            </a:r>
          </a:p>
          <a:p>
            <a:pPr marL="742950" lvl="1" indent="-285750">
              <a:buFont typeface="Arial" panose="020B0604020202020204" pitchFamily="34" charset="0"/>
              <a:buChar char="•"/>
            </a:pPr>
            <a:r>
              <a:rPr lang="en-US" b="1" dirty="0"/>
              <a:t>Transfer</a:t>
            </a:r>
            <a:r>
              <a:rPr lang="en-US" dirty="0"/>
              <a:t>: Shift the risk to a third party (e.g., insurance).</a:t>
            </a:r>
          </a:p>
          <a:p>
            <a:pPr marL="742950" lvl="1" indent="-285750">
              <a:buFont typeface="Arial" panose="020B0604020202020204" pitchFamily="34" charset="0"/>
              <a:buChar char="•"/>
            </a:pPr>
            <a:r>
              <a:rPr lang="en-US" b="1" dirty="0"/>
              <a:t>Acceptance</a:t>
            </a:r>
            <a:r>
              <a:rPr lang="en-US" dirty="0"/>
              <a:t>: Accept the risk if it’s within tolerance limits.</a:t>
            </a:r>
          </a:p>
          <a:p>
            <a:r>
              <a:rPr lang="en-US" b="1" dirty="0"/>
              <a:t>Example</a:t>
            </a:r>
            <a:r>
              <a:rPr lang="en-US" dirty="0"/>
              <a:t>:</a:t>
            </a:r>
          </a:p>
          <a:p>
            <a:pPr>
              <a:buFont typeface="Arial" panose="020B0604020202020204" pitchFamily="34" charset="0"/>
              <a:buChar char="•"/>
            </a:pPr>
            <a:r>
              <a:rPr lang="en-US" b="1" dirty="0"/>
              <a:t>Weather</a:t>
            </a:r>
            <a:r>
              <a:rPr lang="en-US" dirty="0"/>
              <a:t>: Reduce the risk by </a:t>
            </a:r>
            <a:r>
              <a:rPr lang="en-US" b="1" dirty="0"/>
              <a:t>booking an indoor venue</a:t>
            </a:r>
            <a:r>
              <a:rPr lang="en-US" dirty="0"/>
              <a:t> or </a:t>
            </a:r>
            <a:r>
              <a:rPr lang="en-US" b="1" dirty="0"/>
              <a:t>preparing tents</a:t>
            </a:r>
            <a:r>
              <a:rPr lang="en-US" dirty="0"/>
              <a:t> as a backup.</a:t>
            </a:r>
          </a:p>
          <a:p>
            <a:pPr>
              <a:buFont typeface="Arial" panose="020B0604020202020204" pitchFamily="34" charset="0"/>
              <a:buChar char="•"/>
            </a:pPr>
            <a:r>
              <a:rPr lang="en-US" b="1" dirty="0"/>
              <a:t>Volunteer Shortage</a:t>
            </a:r>
            <a:r>
              <a:rPr lang="en-US" dirty="0"/>
              <a:t>: Increase volunteer numbers by </a:t>
            </a:r>
            <a:r>
              <a:rPr lang="en-US" b="1" dirty="0"/>
              <a:t>recruiting more volunteers</a:t>
            </a:r>
            <a:r>
              <a:rPr lang="en-US" dirty="0"/>
              <a:t> through social media.</a:t>
            </a:r>
          </a:p>
          <a:p>
            <a:pPr>
              <a:buFont typeface="Arial" panose="020B0604020202020204" pitchFamily="34" charset="0"/>
              <a:buChar char="•"/>
            </a:pPr>
            <a:r>
              <a:rPr lang="en-US" b="1" dirty="0"/>
              <a:t>Technical Failure</a:t>
            </a:r>
            <a:r>
              <a:rPr lang="en-US" dirty="0"/>
              <a:t>: Reduce the risk by </a:t>
            </a:r>
            <a:r>
              <a:rPr lang="en-US" b="1" dirty="0"/>
              <a:t>testing equipment</a:t>
            </a:r>
            <a:r>
              <a:rPr lang="en-US" dirty="0"/>
              <a:t> a day before the event and having </a:t>
            </a:r>
            <a:r>
              <a:rPr lang="en-US" b="1" dirty="0"/>
              <a:t>backup equipment</a:t>
            </a:r>
            <a:r>
              <a:rPr lang="en-US" dirty="0"/>
              <a:t> ready.</a:t>
            </a:r>
          </a:p>
          <a:p>
            <a:endParaRPr lang="en-US" dirty="0"/>
          </a:p>
        </p:txBody>
      </p:sp>
      <p:sp>
        <p:nvSpPr>
          <p:cNvPr id="4" name="Slide Number Placeholder 3">
            <a:extLst>
              <a:ext uri="{FF2B5EF4-FFF2-40B4-BE49-F238E27FC236}">
                <a16:creationId xmlns:a16="http://schemas.microsoft.com/office/drawing/2014/main" id="{22572B53-73DB-F78B-9548-AE12799D92C3}"/>
              </a:ext>
            </a:extLst>
          </p:cNvPr>
          <p:cNvSpPr>
            <a:spLocks noGrp="1"/>
          </p:cNvSpPr>
          <p:nvPr>
            <p:ph type="sldNum" sz="quarter" idx="12"/>
          </p:nvPr>
        </p:nvSpPr>
        <p:spPr/>
        <p:txBody>
          <a:bodyPr/>
          <a:lstStyle/>
          <a:p>
            <a:fld id="{293597C3-FEE4-4CC4-B1EB-B745A31DDA20}" type="slidenum">
              <a:rPr lang="en-US" smtClean="0"/>
              <a:t>58</a:t>
            </a:fld>
            <a:endParaRPr lang="en-US"/>
          </a:p>
        </p:txBody>
      </p:sp>
    </p:spTree>
    <p:extLst>
      <p:ext uri="{BB962C8B-B14F-4D97-AF65-F5344CB8AC3E}">
        <p14:creationId xmlns:p14="http://schemas.microsoft.com/office/powerpoint/2010/main" val="3317324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48F8-AC96-3ACD-FE1C-FF28EB69E09F}"/>
              </a:ext>
            </a:extLst>
          </p:cNvPr>
          <p:cNvSpPr>
            <a:spLocks noGrp="1"/>
          </p:cNvSpPr>
          <p:nvPr>
            <p:ph type="title"/>
          </p:nvPr>
        </p:nvSpPr>
        <p:spPr/>
        <p:txBody>
          <a:bodyPr/>
          <a:lstStyle/>
          <a:p>
            <a:r>
              <a:rPr lang="en-US" b="1" dirty="0"/>
              <a:t>Step 5: Monitoring and Review</a:t>
            </a:r>
          </a:p>
        </p:txBody>
      </p:sp>
      <p:sp>
        <p:nvSpPr>
          <p:cNvPr id="3" name="Content Placeholder 2">
            <a:extLst>
              <a:ext uri="{FF2B5EF4-FFF2-40B4-BE49-F238E27FC236}">
                <a16:creationId xmlns:a16="http://schemas.microsoft.com/office/drawing/2014/main" id="{869AE8F3-9AB4-9439-7D7E-B374D1EAB068}"/>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Continuously monitor the risks and the effectiveness of the risk treatment measures. Regularly review and adapt the process to changing conditions.</a:t>
            </a:r>
          </a:p>
          <a:p>
            <a:r>
              <a:rPr lang="en-US" b="1" dirty="0"/>
              <a:t>Example</a:t>
            </a:r>
            <a:r>
              <a:rPr lang="en-US" dirty="0"/>
              <a:t>:</a:t>
            </a:r>
          </a:p>
          <a:p>
            <a:pPr>
              <a:buFont typeface="Arial" panose="020B0604020202020204" pitchFamily="34" charset="0"/>
              <a:buChar char="•"/>
            </a:pPr>
            <a:r>
              <a:rPr lang="en-US" b="1" dirty="0"/>
              <a:t>Weather</a:t>
            </a:r>
            <a:r>
              <a:rPr lang="en-US" dirty="0"/>
              <a:t>: Monitor the weather forecast daily and adjust plans if needed (e.g., move event indoors).</a:t>
            </a:r>
          </a:p>
          <a:p>
            <a:pPr>
              <a:buFont typeface="Arial" panose="020B0604020202020204" pitchFamily="34" charset="0"/>
              <a:buChar char="•"/>
            </a:pPr>
            <a:r>
              <a:rPr lang="en-US" b="1" dirty="0"/>
              <a:t>Volunteers</a:t>
            </a:r>
            <a:r>
              <a:rPr lang="en-US" dirty="0"/>
              <a:t>: Track volunteer participation and ensure there is a backup plan in case of absences.</a:t>
            </a:r>
          </a:p>
          <a:p>
            <a:pPr>
              <a:buFont typeface="Arial" panose="020B0604020202020204" pitchFamily="34" charset="0"/>
              <a:buChar char="•"/>
            </a:pPr>
            <a:r>
              <a:rPr lang="en-US" b="1" dirty="0"/>
              <a:t>Technical Setup</a:t>
            </a:r>
            <a:r>
              <a:rPr lang="en-US" dirty="0"/>
              <a:t>: Monitor the equipment setup and test again just before the event starts.</a:t>
            </a:r>
          </a:p>
          <a:p>
            <a:endParaRPr lang="en-US" dirty="0"/>
          </a:p>
        </p:txBody>
      </p:sp>
      <p:sp>
        <p:nvSpPr>
          <p:cNvPr id="4" name="Slide Number Placeholder 3">
            <a:extLst>
              <a:ext uri="{FF2B5EF4-FFF2-40B4-BE49-F238E27FC236}">
                <a16:creationId xmlns:a16="http://schemas.microsoft.com/office/drawing/2014/main" id="{A619DB4E-3306-6F90-4E87-BA233FB2F40D}"/>
              </a:ext>
            </a:extLst>
          </p:cNvPr>
          <p:cNvSpPr>
            <a:spLocks noGrp="1"/>
          </p:cNvSpPr>
          <p:nvPr>
            <p:ph type="sldNum" sz="quarter" idx="12"/>
          </p:nvPr>
        </p:nvSpPr>
        <p:spPr/>
        <p:txBody>
          <a:bodyPr/>
          <a:lstStyle/>
          <a:p>
            <a:fld id="{293597C3-FEE4-4CC4-B1EB-B745A31DDA20}" type="slidenum">
              <a:rPr lang="en-US" smtClean="0"/>
              <a:t>59</a:t>
            </a:fld>
            <a:endParaRPr lang="en-US"/>
          </a:p>
        </p:txBody>
      </p:sp>
    </p:spTree>
    <p:extLst>
      <p:ext uri="{BB962C8B-B14F-4D97-AF65-F5344CB8AC3E}">
        <p14:creationId xmlns:p14="http://schemas.microsoft.com/office/powerpoint/2010/main" val="82572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F6F4-2E31-1656-21BE-EC16C97BA0CB}"/>
              </a:ext>
            </a:extLst>
          </p:cNvPr>
          <p:cNvSpPr>
            <a:spLocks noGrp="1"/>
          </p:cNvSpPr>
          <p:nvPr>
            <p:ph type="title"/>
          </p:nvPr>
        </p:nvSpPr>
        <p:spPr>
          <a:xfrm>
            <a:off x="94397" y="78522"/>
            <a:ext cx="10515600" cy="1325563"/>
          </a:xfrm>
        </p:spPr>
        <p:txBody>
          <a:bodyPr/>
          <a:lstStyle/>
          <a:p>
            <a:r>
              <a:rPr lang="en-US" b="1" dirty="0"/>
              <a:t>What is Risk? </a:t>
            </a:r>
            <a:r>
              <a:rPr lang="en-US" b="1" dirty="0">
                <a:solidFill>
                  <a:schemeClr val="accent1"/>
                </a:solidFill>
              </a:rPr>
              <a:t>(4/5)</a:t>
            </a:r>
            <a:endParaRPr lang="en-US" dirty="0"/>
          </a:p>
        </p:txBody>
      </p:sp>
      <p:sp>
        <p:nvSpPr>
          <p:cNvPr id="3" name="Content Placeholder 2">
            <a:extLst>
              <a:ext uri="{FF2B5EF4-FFF2-40B4-BE49-F238E27FC236}">
                <a16:creationId xmlns:a16="http://schemas.microsoft.com/office/drawing/2014/main" id="{748A413C-48FA-C24F-4DF0-A0CC8C8AFD6D}"/>
              </a:ext>
            </a:extLst>
          </p:cNvPr>
          <p:cNvSpPr>
            <a:spLocks noGrp="1"/>
          </p:cNvSpPr>
          <p:nvPr>
            <p:ph idx="1"/>
          </p:nvPr>
        </p:nvSpPr>
        <p:spPr/>
        <p:txBody>
          <a:bodyPr/>
          <a:lstStyle/>
          <a:p>
            <a:pPr>
              <a:buFont typeface="+mj-lt"/>
              <a:buAutoNum type="arabicPeriod"/>
            </a:pPr>
            <a:r>
              <a:rPr lang="en-US" b="1" dirty="0"/>
              <a:t>Negative Event Example</a:t>
            </a:r>
            <a:r>
              <a:rPr lang="en-US" dirty="0"/>
              <a:t>:</a:t>
            </a:r>
          </a:p>
          <a:p>
            <a:pPr marL="0" indent="0">
              <a:buNone/>
            </a:pPr>
            <a:br>
              <a:rPr lang="en-US" dirty="0"/>
            </a:br>
            <a:r>
              <a:rPr lang="en-US" b="1" dirty="0"/>
              <a:t>Scenario</a:t>
            </a:r>
            <a:r>
              <a:rPr lang="en-US" dirty="0"/>
              <a:t>: A factory faces machinery breakdowns during production.</a:t>
            </a:r>
          </a:p>
          <a:p>
            <a:pPr marL="0" indent="0">
              <a:buNone/>
            </a:pPr>
            <a:br>
              <a:rPr lang="en-US" dirty="0"/>
            </a:br>
            <a:r>
              <a:rPr lang="en-US" b="1" dirty="0"/>
              <a:t>What May Lead to This Risk</a:t>
            </a:r>
            <a:r>
              <a:rPr lang="en-US" dirty="0"/>
              <a:t>:</a:t>
            </a:r>
          </a:p>
          <a:p>
            <a:pPr marL="742950" lvl="1" indent="-285750">
              <a:buFont typeface="+mj-lt"/>
              <a:buAutoNum type="arabicPeriod"/>
            </a:pPr>
            <a:r>
              <a:rPr lang="en-US" dirty="0"/>
              <a:t>Lack of regular maintenance.</a:t>
            </a:r>
          </a:p>
          <a:p>
            <a:pPr marL="742950" lvl="1" indent="-285750">
              <a:buFont typeface="+mj-lt"/>
              <a:buAutoNum type="arabicPeriod"/>
            </a:pPr>
            <a:r>
              <a:rPr lang="en-US" dirty="0"/>
              <a:t>Use of outdated equipment.</a:t>
            </a:r>
          </a:p>
          <a:p>
            <a:pPr marL="742950" lvl="1" indent="-285750">
              <a:buFont typeface="+mj-lt"/>
              <a:buAutoNum type="arabicPeriod"/>
            </a:pPr>
            <a:r>
              <a:rPr lang="en-US" dirty="0"/>
              <a:t>Untrained staff operating machinery.</a:t>
            </a:r>
          </a:p>
          <a:p>
            <a:endParaRPr lang="en-US" dirty="0"/>
          </a:p>
        </p:txBody>
      </p:sp>
      <p:pic>
        <p:nvPicPr>
          <p:cNvPr id="5" name="Picture 4" descr="How COSO Destroyed Risk Management | Corporate Compliance Insights">
            <a:extLst>
              <a:ext uri="{FF2B5EF4-FFF2-40B4-BE49-F238E27FC236}">
                <a16:creationId xmlns:a16="http://schemas.microsoft.com/office/drawing/2014/main" id="{BB679CDB-D131-65D1-C97F-003834D36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13" y="0"/>
            <a:ext cx="2492991" cy="186974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6DDB887-03C1-633E-2D88-86138597B63A}"/>
              </a:ext>
            </a:extLst>
          </p:cNvPr>
          <p:cNvSpPr>
            <a:spLocks noGrp="1"/>
          </p:cNvSpPr>
          <p:nvPr>
            <p:ph type="sldNum" sz="quarter" idx="12"/>
          </p:nvPr>
        </p:nvSpPr>
        <p:spPr/>
        <p:txBody>
          <a:bodyPr/>
          <a:lstStyle/>
          <a:p>
            <a:fld id="{293597C3-FEE4-4CC4-B1EB-B745A31DDA20}" type="slidenum">
              <a:rPr lang="en-US" smtClean="0"/>
              <a:t>6</a:t>
            </a:fld>
            <a:endParaRPr lang="en-US"/>
          </a:p>
        </p:txBody>
      </p:sp>
    </p:spTree>
    <p:extLst>
      <p:ext uri="{BB962C8B-B14F-4D97-AF65-F5344CB8AC3E}">
        <p14:creationId xmlns:p14="http://schemas.microsoft.com/office/powerpoint/2010/main" val="121360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7A08-4D36-FA88-89D2-CD2BE941129C}"/>
              </a:ext>
            </a:extLst>
          </p:cNvPr>
          <p:cNvSpPr>
            <a:spLocks noGrp="1"/>
          </p:cNvSpPr>
          <p:nvPr>
            <p:ph type="title"/>
          </p:nvPr>
        </p:nvSpPr>
        <p:spPr/>
        <p:txBody>
          <a:bodyPr/>
          <a:lstStyle/>
          <a:p>
            <a:r>
              <a:rPr lang="en-US" b="1" dirty="0"/>
              <a:t>Step 6: Communication and Consultation</a:t>
            </a:r>
          </a:p>
        </p:txBody>
      </p:sp>
      <p:sp>
        <p:nvSpPr>
          <p:cNvPr id="3" name="Content Placeholder 2">
            <a:extLst>
              <a:ext uri="{FF2B5EF4-FFF2-40B4-BE49-F238E27FC236}">
                <a16:creationId xmlns:a16="http://schemas.microsoft.com/office/drawing/2014/main" id="{AFA397F3-5BA3-1960-363E-54D4588A614A}"/>
              </a:ext>
            </a:extLst>
          </p:cNvPr>
          <p:cNvSpPr>
            <a:spLocks noGrp="1"/>
          </p:cNvSpPr>
          <p:nvPr>
            <p:ph idx="1"/>
          </p:nvPr>
        </p:nvSpPr>
        <p:spPr/>
        <p:txBody>
          <a:bodyPr/>
          <a:lstStyle/>
          <a:p>
            <a:pPr>
              <a:buFont typeface="Arial" panose="020B0604020202020204" pitchFamily="34" charset="0"/>
              <a:buChar char="•"/>
            </a:pPr>
            <a:r>
              <a:rPr lang="en-US" dirty="0"/>
              <a:t>Ensure that communication happens throughout the risk management process. Stakeholders should be consulted and kept informed about risks and decisions.</a:t>
            </a:r>
          </a:p>
          <a:p>
            <a:r>
              <a:rPr lang="en-US" b="1" dirty="0"/>
              <a:t>Example</a:t>
            </a:r>
            <a:r>
              <a:rPr lang="en-US" dirty="0"/>
              <a:t>:</a:t>
            </a:r>
          </a:p>
          <a:p>
            <a:pPr>
              <a:buFont typeface="Arial" panose="020B0604020202020204" pitchFamily="34" charset="0"/>
              <a:buChar char="•"/>
            </a:pPr>
            <a:r>
              <a:rPr lang="en-US" b="1" dirty="0"/>
              <a:t>Event Updates</a:t>
            </a:r>
            <a:r>
              <a:rPr lang="en-US" dirty="0"/>
              <a:t>: Keep attendees and volunteers informed about potential changes, such as a venue switch due to weather, via </a:t>
            </a:r>
            <a:r>
              <a:rPr lang="en-US" b="1" dirty="0"/>
              <a:t>social media</a:t>
            </a:r>
            <a:r>
              <a:rPr lang="en-US" dirty="0"/>
              <a:t> and </a:t>
            </a:r>
            <a:r>
              <a:rPr lang="en-US" b="1" dirty="0"/>
              <a:t>email</a:t>
            </a:r>
            <a:r>
              <a:rPr lang="en-US" dirty="0"/>
              <a:t>.</a:t>
            </a:r>
          </a:p>
          <a:p>
            <a:pPr>
              <a:buFont typeface="Arial" panose="020B0604020202020204" pitchFamily="34" charset="0"/>
              <a:buChar char="•"/>
            </a:pPr>
            <a:r>
              <a:rPr lang="en-US" b="1" dirty="0"/>
              <a:t>Stakeholder Engagement</a:t>
            </a:r>
            <a:r>
              <a:rPr lang="en-US" dirty="0"/>
              <a:t>: Regular updates to university staff about risk mitigation measures.</a:t>
            </a:r>
          </a:p>
          <a:p>
            <a:endParaRPr lang="en-US" dirty="0"/>
          </a:p>
        </p:txBody>
      </p:sp>
      <p:sp>
        <p:nvSpPr>
          <p:cNvPr id="4" name="Slide Number Placeholder 3">
            <a:extLst>
              <a:ext uri="{FF2B5EF4-FFF2-40B4-BE49-F238E27FC236}">
                <a16:creationId xmlns:a16="http://schemas.microsoft.com/office/drawing/2014/main" id="{98853E3B-3150-5286-ECDD-3C6C7D53F42A}"/>
              </a:ext>
            </a:extLst>
          </p:cNvPr>
          <p:cNvSpPr>
            <a:spLocks noGrp="1"/>
          </p:cNvSpPr>
          <p:nvPr>
            <p:ph type="sldNum" sz="quarter" idx="12"/>
          </p:nvPr>
        </p:nvSpPr>
        <p:spPr/>
        <p:txBody>
          <a:bodyPr/>
          <a:lstStyle/>
          <a:p>
            <a:fld id="{293597C3-FEE4-4CC4-B1EB-B745A31DDA20}" type="slidenum">
              <a:rPr lang="en-US" smtClean="0"/>
              <a:t>60</a:t>
            </a:fld>
            <a:endParaRPr lang="en-US"/>
          </a:p>
        </p:txBody>
      </p:sp>
    </p:spTree>
    <p:extLst>
      <p:ext uri="{BB962C8B-B14F-4D97-AF65-F5344CB8AC3E}">
        <p14:creationId xmlns:p14="http://schemas.microsoft.com/office/powerpoint/2010/main" val="2350606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BBF0-63E9-9EFA-B80A-8D64893D91F4}"/>
              </a:ext>
            </a:extLst>
          </p:cNvPr>
          <p:cNvSpPr>
            <a:spLocks noGrp="1"/>
          </p:cNvSpPr>
          <p:nvPr>
            <p:ph type="title"/>
          </p:nvPr>
        </p:nvSpPr>
        <p:spPr/>
        <p:txBody>
          <a:bodyPr/>
          <a:lstStyle/>
          <a:p>
            <a:r>
              <a:rPr lang="en-US" b="1" dirty="0"/>
              <a:t>Step 7:Recording and Reporting</a:t>
            </a:r>
          </a:p>
        </p:txBody>
      </p:sp>
      <p:sp>
        <p:nvSpPr>
          <p:cNvPr id="3" name="Content Placeholder 2">
            <a:extLst>
              <a:ext uri="{FF2B5EF4-FFF2-40B4-BE49-F238E27FC236}">
                <a16:creationId xmlns:a16="http://schemas.microsoft.com/office/drawing/2014/main" id="{34261685-3C3A-C555-6F6C-475CBADA505B}"/>
              </a:ext>
            </a:extLst>
          </p:cNvPr>
          <p:cNvSpPr>
            <a:spLocks noGrp="1"/>
          </p:cNvSpPr>
          <p:nvPr>
            <p:ph idx="1"/>
          </p:nvPr>
        </p:nvSpPr>
        <p:spPr/>
        <p:txBody>
          <a:bodyPr/>
          <a:lstStyle/>
          <a:p>
            <a:pPr>
              <a:buFont typeface="Arial" panose="020B0604020202020204" pitchFamily="34" charset="0"/>
              <a:buChar char="•"/>
            </a:pPr>
            <a:r>
              <a:rPr lang="en-US" dirty="0"/>
              <a:t>Document and report on the risk management process, actions taken, and outcomes. Ensure transparency and accountability.</a:t>
            </a:r>
          </a:p>
          <a:p>
            <a:r>
              <a:rPr lang="en-US" b="1" dirty="0"/>
              <a:t>Example</a:t>
            </a:r>
            <a:r>
              <a:rPr lang="en-US" dirty="0"/>
              <a:t>:</a:t>
            </a:r>
          </a:p>
          <a:p>
            <a:pPr>
              <a:buFont typeface="Arial" panose="020B0604020202020204" pitchFamily="34" charset="0"/>
              <a:buChar char="•"/>
            </a:pPr>
            <a:r>
              <a:rPr lang="en-US" dirty="0"/>
              <a:t>After the event, prepare a </a:t>
            </a:r>
            <a:r>
              <a:rPr lang="en-US" b="1" dirty="0"/>
              <a:t>risk management report</a:t>
            </a:r>
            <a:r>
              <a:rPr lang="en-US" dirty="0"/>
              <a:t> that includes:</a:t>
            </a:r>
          </a:p>
          <a:p>
            <a:pPr marL="742950" lvl="1" indent="-285750">
              <a:buFont typeface="Arial" panose="020B0604020202020204" pitchFamily="34" charset="0"/>
              <a:buChar char="•"/>
            </a:pPr>
            <a:r>
              <a:rPr lang="en-US" dirty="0"/>
              <a:t>The identified risks.</a:t>
            </a:r>
          </a:p>
          <a:p>
            <a:pPr marL="742950" lvl="1" indent="-285750">
              <a:buFont typeface="Arial" panose="020B0604020202020204" pitchFamily="34" charset="0"/>
              <a:buChar char="•"/>
            </a:pPr>
            <a:r>
              <a:rPr lang="en-US" dirty="0"/>
              <a:t>How they were mitigated.</a:t>
            </a:r>
          </a:p>
          <a:p>
            <a:pPr marL="742950" lvl="1" indent="-285750">
              <a:buFont typeface="Arial" panose="020B0604020202020204" pitchFamily="34" charset="0"/>
              <a:buChar char="•"/>
            </a:pPr>
            <a:r>
              <a:rPr lang="en-US" dirty="0"/>
              <a:t>What worked and what could be improved for future events.</a:t>
            </a:r>
          </a:p>
          <a:p>
            <a:endParaRPr lang="en-US" dirty="0"/>
          </a:p>
        </p:txBody>
      </p:sp>
      <p:sp>
        <p:nvSpPr>
          <p:cNvPr id="4" name="Slide Number Placeholder 3">
            <a:extLst>
              <a:ext uri="{FF2B5EF4-FFF2-40B4-BE49-F238E27FC236}">
                <a16:creationId xmlns:a16="http://schemas.microsoft.com/office/drawing/2014/main" id="{5514D01D-33E3-07CD-9332-53A45C764335}"/>
              </a:ext>
            </a:extLst>
          </p:cNvPr>
          <p:cNvSpPr>
            <a:spLocks noGrp="1"/>
          </p:cNvSpPr>
          <p:nvPr>
            <p:ph type="sldNum" sz="quarter" idx="12"/>
          </p:nvPr>
        </p:nvSpPr>
        <p:spPr/>
        <p:txBody>
          <a:bodyPr/>
          <a:lstStyle/>
          <a:p>
            <a:fld id="{293597C3-FEE4-4CC4-B1EB-B745A31DDA20}" type="slidenum">
              <a:rPr lang="en-US" smtClean="0"/>
              <a:t>61</a:t>
            </a:fld>
            <a:endParaRPr lang="en-US"/>
          </a:p>
        </p:txBody>
      </p:sp>
    </p:spTree>
    <p:extLst>
      <p:ext uri="{BB962C8B-B14F-4D97-AF65-F5344CB8AC3E}">
        <p14:creationId xmlns:p14="http://schemas.microsoft.com/office/powerpoint/2010/main" val="496106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757D-3B5A-BD98-712C-01A918474EE7}"/>
              </a:ext>
            </a:extLst>
          </p:cNvPr>
          <p:cNvSpPr>
            <a:spLocks noGrp="1"/>
          </p:cNvSpPr>
          <p:nvPr>
            <p:ph type="title"/>
          </p:nvPr>
        </p:nvSpPr>
        <p:spPr/>
        <p:txBody>
          <a:bodyPr/>
          <a:lstStyle/>
          <a:p>
            <a:r>
              <a:rPr lang="en-US" dirty="0"/>
              <a:t>Benefits of ISO 31000</a:t>
            </a:r>
          </a:p>
        </p:txBody>
      </p:sp>
      <p:sp>
        <p:nvSpPr>
          <p:cNvPr id="3" name="Content Placeholder 2">
            <a:extLst>
              <a:ext uri="{FF2B5EF4-FFF2-40B4-BE49-F238E27FC236}">
                <a16:creationId xmlns:a16="http://schemas.microsoft.com/office/drawing/2014/main" id="{54EC9ACC-3C06-53AD-C1EB-489FC1DCACF0}"/>
              </a:ext>
            </a:extLst>
          </p:cNvPr>
          <p:cNvSpPr>
            <a:spLocks noGrp="1"/>
          </p:cNvSpPr>
          <p:nvPr>
            <p:ph idx="1"/>
          </p:nvPr>
        </p:nvSpPr>
        <p:spPr/>
        <p:txBody>
          <a:bodyPr>
            <a:normAutofit fontScale="92500" lnSpcReduction="20000"/>
          </a:bodyPr>
          <a:lstStyle/>
          <a:p>
            <a:r>
              <a:rPr lang="en-US" dirty="0"/>
              <a:t>ISO 31000 helps organizations proactively manage risks, leading to better decision-making and improved resilience.</a:t>
            </a:r>
          </a:p>
          <a:p>
            <a:r>
              <a:rPr lang="en-US" b="1" dirty="0"/>
              <a:t>Key Benefits:</a:t>
            </a:r>
            <a:endParaRPr lang="en-US" dirty="0"/>
          </a:p>
          <a:p>
            <a:pPr lvl="1"/>
            <a:r>
              <a:rPr lang="en-US" b="1" dirty="0"/>
              <a:t>Improved Decision-Making</a:t>
            </a:r>
            <a:r>
              <a:rPr lang="en-US" dirty="0"/>
              <a:t>: Risk-informed decisions lead to more consistent and reliable outcomes.</a:t>
            </a:r>
          </a:p>
          <a:p>
            <a:pPr lvl="1"/>
            <a:r>
              <a:rPr lang="en-US" b="1" dirty="0"/>
              <a:t>Enhanced Risk Awareness</a:t>
            </a:r>
            <a:r>
              <a:rPr lang="en-US" dirty="0"/>
              <a:t>: Encourages a risk-conscious culture throughout the organization.</a:t>
            </a:r>
          </a:p>
          <a:p>
            <a:pPr lvl="1"/>
            <a:r>
              <a:rPr lang="en-US" b="1" dirty="0"/>
              <a:t>Increased Resilience</a:t>
            </a:r>
            <a:r>
              <a:rPr lang="en-US" dirty="0"/>
              <a:t>: By identifying and managing risks, organizations are better prepared for unexpected challenges.</a:t>
            </a:r>
          </a:p>
          <a:p>
            <a:pPr lvl="1"/>
            <a:r>
              <a:rPr lang="en-US" b="1" dirty="0"/>
              <a:t>Better Resource Allocation</a:t>
            </a:r>
            <a:r>
              <a:rPr lang="en-US" dirty="0"/>
              <a:t>: Focus resources on high-priority risks and opportunities.</a:t>
            </a:r>
          </a:p>
          <a:p>
            <a:pPr lvl="1"/>
            <a:r>
              <a:rPr lang="en-US" b="1" dirty="0"/>
              <a:t>Regulatory Compliance</a:t>
            </a:r>
            <a:r>
              <a:rPr lang="en-US" dirty="0"/>
              <a:t>: Helps organizations meet legal and regulatory requirements related to risk management.</a:t>
            </a:r>
          </a:p>
          <a:p>
            <a:pPr lvl="1"/>
            <a:r>
              <a:rPr lang="en-US" b="1" dirty="0"/>
              <a:t>Competitive Advantage</a:t>
            </a:r>
            <a:r>
              <a:rPr lang="en-US" dirty="0"/>
              <a:t>: By managing risks effectively, organizations can improve their strategic positioning.</a:t>
            </a:r>
          </a:p>
          <a:p>
            <a:endParaRPr lang="en-US" dirty="0"/>
          </a:p>
        </p:txBody>
      </p:sp>
      <p:sp>
        <p:nvSpPr>
          <p:cNvPr id="4" name="Slide Number Placeholder 3">
            <a:extLst>
              <a:ext uri="{FF2B5EF4-FFF2-40B4-BE49-F238E27FC236}">
                <a16:creationId xmlns:a16="http://schemas.microsoft.com/office/drawing/2014/main" id="{4EA3EE36-54BA-81E9-4B93-567484EE8829}"/>
              </a:ext>
            </a:extLst>
          </p:cNvPr>
          <p:cNvSpPr>
            <a:spLocks noGrp="1"/>
          </p:cNvSpPr>
          <p:nvPr>
            <p:ph type="sldNum" sz="quarter" idx="12"/>
          </p:nvPr>
        </p:nvSpPr>
        <p:spPr/>
        <p:txBody>
          <a:bodyPr/>
          <a:lstStyle/>
          <a:p>
            <a:fld id="{293597C3-FEE4-4CC4-B1EB-B745A31DDA20}" type="slidenum">
              <a:rPr lang="en-US" smtClean="0"/>
              <a:t>62</a:t>
            </a:fld>
            <a:endParaRPr lang="en-US"/>
          </a:p>
        </p:txBody>
      </p:sp>
    </p:spTree>
    <p:extLst>
      <p:ext uri="{BB962C8B-B14F-4D97-AF65-F5344CB8AC3E}">
        <p14:creationId xmlns:p14="http://schemas.microsoft.com/office/powerpoint/2010/main" val="81934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D2BA-A208-D337-6501-970255F59B4A}"/>
              </a:ext>
            </a:extLst>
          </p:cNvPr>
          <p:cNvSpPr>
            <a:spLocks noGrp="1"/>
          </p:cNvSpPr>
          <p:nvPr>
            <p:ph type="title"/>
          </p:nvPr>
        </p:nvSpPr>
        <p:spPr/>
        <p:txBody>
          <a:bodyPr/>
          <a:lstStyle/>
          <a:p>
            <a:r>
              <a:rPr lang="en-US" dirty="0"/>
              <a:t>ISO 31000 and Organizational Integration</a:t>
            </a:r>
          </a:p>
        </p:txBody>
      </p:sp>
      <p:sp>
        <p:nvSpPr>
          <p:cNvPr id="3" name="Content Placeholder 2">
            <a:extLst>
              <a:ext uri="{FF2B5EF4-FFF2-40B4-BE49-F238E27FC236}">
                <a16:creationId xmlns:a16="http://schemas.microsoft.com/office/drawing/2014/main" id="{3557E9FD-87BB-BECA-0ECC-8F402BC37EDE}"/>
              </a:ext>
            </a:extLst>
          </p:cNvPr>
          <p:cNvSpPr>
            <a:spLocks noGrp="1"/>
          </p:cNvSpPr>
          <p:nvPr>
            <p:ph idx="1"/>
          </p:nvPr>
        </p:nvSpPr>
        <p:spPr/>
        <p:txBody>
          <a:bodyPr>
            <a:normAutofit lnSpcReduction="10000"/>
          </a:bodyPr>
          <a:lstStyle/>
          <a:p>
            <a:r>
              <a:rPr lang="en-US" dirty="0"/>
              <a:t>ISO 31000 encourages the integration of risk management </a:t>
            </a:r>
            <a:r>
              <a:rPr lang="en-US" b="1" dirty="0"/>
              <a:t>into all levels and processes of the organization</a:t>
            </a:r>
            <a:r>
              <a:rPr lang="en-US" dirty="0"/>
              <a:t>.</a:t>
            </a:r>
          </a:p>
          <a:p>
            <a:pPr>
              <a:buFont typeface="Arial" panose="020B0604020202020204" pitchFamily="34" charset="0"/>
              <a:buChar char="•"/>
            </a:pPr>
            <a:r>
              <a:rPr lang="en-US" dirty="0"/>
              <a:t>Risk management is not a standalone function but should be integrated into </a:t>
            </a:r>
            <a:r>
              <a:rPr lang="en-US" b="1" dirty="0"/>
              <a:t>strategic planning</a:t>
            </a:r>
            <a:r>
              <a:rPr lang="en-US" dirty="0"/>
              <a:t>, </a:t>
            </a:r>
            <a:r>
              <a:rPr lang="en-US" b="1" dirty="0"/>
              <a:t>decision-making</a:t>
            </a:r>
            <a:r>
              <a:rPr lang="en-US" dirty="0"/>
              <a:t>, and </a:t>
            </a:r>
            <a:r>
              <a:rPr lang="en-US" b="1" dirty="0"/>
              <a:t>day-to-day operations</a:t>
            </a:r>
            <a:r>
              <a:rPr lang="en-US" dirty="0"/>
              <a:t>.</a:t>
            </a:r>
          </a:p>
          <a:p>
            <a:pPr>
              <a:buFont typeface="Arial" panose="020B0604020202020204" pitchFamily="34" charset="0"/>
              <a:buChar char="•"/>
            </a:pPr>
            <a:r>
              <a:rPr lang="en-US" dirty="0"/>
              <a:t>It applies to every department, from </a:t>
            </a:r>
            <a:r>
              <a:rPr lang="en-US" b="1" dirty="0"/>
              <a:t>operations</a:t>
            </a:r>
            <a:r>
              <a:rPr lang="en-US" dirty="0"/>
              <a:t> to </a:t>
            </a:r>
            <a:r>
              <a:rPr lang="en-US" b="1" dirty="0"/>
              <a:t>finance</a:t>
            </a:r>
            <a:r>
              <a:rPr lang="en-US" dirty="0"/>
              <a:t> to </a:t>
            </a:r>
            <a:r>
              <a:rPr lang="en-US" b="1" dirty="0"/>
              <a:t>human resources</a:t>
            </a:r>
            <a:r>
              <a:rPr lang="en-US" dirty="0"/>
              <a:t>, ensuring that risks are considered across all business areas.</a:t>
            </a:r>
          </a:p>
          <a:p>
            <a:pPr>
              <a:buFont typeface="Arial" panose="020B0604020202020204" pitchFamily="34" charset="0"/>
              <a:buChar char="•"/>
            </a:pPr>
            <a:r>
              <a:rPr lang="en-US" dirty="0"/>
              <a:t>Risk management aligns with the organization’s </a:t>
            </a:r>
            <a:r>
              <a:rPr lang="en-US" b="1" dirty="0"/>
              <a:t>governance structure</a:t>
            </a:r>
            <a:r>
              <a:rPr lang="en-US" dirty="0"/>
              <a:t>, ensuring that risks are managed in accordance with the organization’s overall objectives and strategies.</a:t>
            </a:r>
          </a:p>
          <a:p>
            <a:endParaRPr lang="en-US" dirty="0"/>
          </a:p>
        </p:txBody>
      </p:sp>
      <p:sp>
        <p:nvSpPr>
          <p:cNvPr id="4" name="Slide Number Placeholder 3">
            <a:extLst>
              <a:ext uri="{FF2B5EF4-FFF2-40B4-BE49-F238E27FC236}">
                <a16:creationId xmlns:a16="http://schemas.microsoft.com/office/drawing/2014/main" id="{6B45821A-EB18-245F-0971-3100E3684A34}"/>
              </a:ext>
            </a:extLst>
          </p:cNvPr>
          <p:cNvSpPr>
            <a:spLocks noGrp="1"/>
          </p:cNvSpPr>
          <p:nvPr>
            <p:ph type="sldNum" sz="quarter" idx="12"/>
          </p:nvPr>
        </p:nvSpPr>
        <p:spPr/>
        <p:txBody>
          <a:bodyPr/>
          <a:lstStyle/>
          <a:p>
            <a:fld id="{293597C3-FEE4-4CC4-B1EB-B745A31DDA20}" type="slidenum">
              <a:rPr lang="en-US" smtClean="0"/>
              <a:t>63</a:t>
            </a:fld>
            <a:endParaRPr lang="en-US"/>
          </a:p>
        </p:txBody>
      </p:sp>
    </p:spTree>
    <p:extLst>
      <p:ext uri="{BB962C8B-B14F-4D97-AF65-F5344CB8AC3E}">
        <p14:creationId xmlns:p14="http://schemas.microsoft.com/office/powerpoint/2010/main" val="202250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DAC07-F45F-1FEC-6ACA-5F0B69E5754B}"/>
              </a:ext>
            </a:extLst>
          </p:cNvPr>
          <p:cNvSpPr>
            <a:spLocks noGrp="1"/>
          </p:cNvSpPr>
          <p:nvPr>
            <p:ph idx="1"/>
          </p:nvPr>
        </p:nvSpPr>
        <p:spPr/>
        <p:txBody>
          <a:bodyPr/>
          <a:lstStyle/>
          <a:p>
            <a:pPr marL="0" indent="0">
              <a:buNone/>
            </a:pPr>
            <a:r>
              <a:rPr lang="en-US" b="1" dirty="0"/>
              <a:t>2. Failure to Seize Opportunity Example</a:t>
            </a:r>
            <a:r>
              <a:rPr lang="en-US" dirty="0"/>
              <a:t>:</a:t>
            </a:r>
          </a:p>
          <a:p>
            <a:pPr marL="0" indent="0">
              <a:buNone/>
            </a:pPr>
            <a:br>
              <a:rPr lang="en-US" dirty="0"/>
            </a:br>
            <a:r>
              <a:rPr lang="en-US" b="1" dirty="0"/>
              <a:t>Scenario</a:t>
            </a:r>
            <a:r>
              <a:rPr lang="en-US" dirty="0"/>
              <a:t>: A municipality misses an opportunity to secure international funding for a renewable energy project.</a:t>
            </a:r>
          </a:p>
          <a:p>
            <a:pPr marL="0" indent="0">
              <a:buNone/>
            </a:pPr>
            <a:r>
              <a:rPr lang="en-US" b="1" dirty="0"/>
              <a:t>What May Lead to This Risk</a:t>
            </a:r>
            <a:r>
              <a:rPr lang="en-US" dirty="0"/>
              <a:t>:</a:t>
            </a:r>
          </a:p>
          <a:p>
            <a:pPr lvl="1"/>
            <a:r>
              <a:rPr lang="en-US" dirty="0"/>
              <a:t>Not enough resources (financial, human, or technical) to prepare a competitive grant proposal.</a:t>
            </a:r>
          </a:p>
          <a:p>
            <a:pPr lvl="1"/>
            <a:r>
              <a:rPr lang="en-US" dirty="0"/>
              <a:t>Limited expertise in drafting funding applications.</a:t>
            </a:r>
          </a:p>
          <a:p>
            <a:pPr lvl="1"/>
            <a:r>
              <a:rPr lang="en-US" dirty="0"/>
              <a:t>Lack of staff to manage communications with funding agencies.</a:t>
            </a:r>
          </a:p>
          <a:p>
            <a:pPr lvl="1"/>
            <a:r>
              <a:rPr lang="en-US" dirty="0"/>
              <a:t>Insufficient data to demonstrate the project’s feasibility and impact.</a:t>
            </a:r>
          </a:p>
          <a:p>
            <a:endParaRPr lang="en-US" dirty="0"/>
          </a:p>
        </p:txBody>
      </p:sp>
      <p:sp>
        <p:nvSpPr>
          <p:cNvPr id="4" name="Title 1">
            <a:extLst>
              <a:ext uri="{FF2B5EF4-FFF2-40B4-BE49-F238E27FC236}">
                <a16:creationId xmlns:a16="http://schemas.microsoft.com/office/drawing/2014/main" id="{7D50971C-B485-DFBD-D503-4B4A74E6DD34}"/>
              </a:ext>
            </a:extLst>
          </p:cNvPr>
          <p:cNvSpPr>
            <a:spLocks noGrp="1"/>
          </p:cNvSpPr>
          <p:nvPr>
            <p:ph type="title"/>
          </p:nvPr>
        </p:nvSpPr>
        <p:spPr>
          <a:xfrm>
            <a:off x="80749" y="71698"/>
            <a:ext cx="10515600" cy="1325563"/>
          </a:xfrm>
        </p:spPr>
        <p:txBody>
          <a:bodyPr/>
          <a:lstStyle/>
          <a:p>
            <a:r>
              <a:rPr lang="en-US" b="1" dirty="0"/>
              <a:t>What is Risk? </a:t>
            </a:r>
            <a:r>
              <a:rPr lang="en-US" b="1" dirty="0">
                <a:solidFill>
                  <a:schemeClr val="accent1"/>
                </a:solidFill>
              </a:rPr>
              <a:t>(5/5)</a:t>
            </a:r>
            <a:endParaRPr lang="en-US" dirty="0">
              <a:solidFill>
                <a:schemeClr val="accent1"/>
              </a:solidFill>
            </a:endParaRPr>
          </a:p>
        </p:txBody>
      </p:sp>
      <p:pic>
        <p:nvPicPr>
          <p:cNvPr id="6" name="Picture 4" descr="How COSO Destroyed Risk Management | Corporate Compliance Insights">
            <a:extLst>
              <a:ext uri="{FF2B5EF4-FFF2-40B4-BE49-F238E27FC236}">
                <a16:creationId xmlns:a16="http://schemas.microsoft.com/office/drawing/2014/main" id="{5C7D4D12-6B38-35FF-5F81-2B74BB9E7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13" y="0"/>
            <a:ext cx="2492991" cy="186974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3106D0A-B674-BFAA-7DC7-FE489732869F}"/>
              </a:ext>
            </a:extLst>
          </p:cNvPr>
          <p:cNvSpPr>
            <a:spLocks noGrp="1"/>
          </p:cNvSpPr>
          <p:nvPr>
            <p:ph type="sldNum" sz="quarter" idx="12"/>
          </p:nvPr>
        </p:nvSpPr>
        <p:spPr/>
        <p:txBody>
          <a:bodyPr/>
          <a:lstStyle/>
          <a:p>
            <a:fld id="{293597C3-FEE4-4CC4-B1EB-B745A31DDA20}" type="slidenum">
              <a:rPr lang="en-US" smtClean="0"/>
              <a:t>7</a:t>
            </a:fld>
            <a:endParaRPr lang="en-US"/>
          </a:p>
        </p:txBody>
      </p:sp>
    </p:spTree>
    <p:extLst>
      <p:ext uri="{BB962C8B-B14F-4D97-AF65-F5344CB8AC3E}">
        <p14:creationId xmlns:p14="http://schemas.microsoft.com/office/powerpoint/2010/main" val="404256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6047-15C5-A65C-ED6E-974E055D2594}"/>
              </a:ext>
            </a:extLst>
          </p:cNvPr>
          <p:cNvSpPr>
            <a:spLocks noGrp="1"/>
          </p:cNvSpPr>
          <p:nvPr>
            <p:ph type="title"/>
          </p:nvPr>
        </p:nvSpPr>
        <p:spPr/>
        <p:txBody>
          <a:bodyPr/>
          <a:lstStyle/>
          <a:p>
            <a:r>
              <a:rPr lang="en-US" b="1" dirty="0"/>
              <a:t>Likelihood vs. Impact</a:t>
            </a:r>
          </a:p>
        </p:txBody>
      </p:sp>
      <p:sp>
        <p:nvSpPr>
          <p:cNvPr id="3" name="Content Placeholder 2">
            <a:extLst>
              <a:ext uri="{FF2B5EF4-FFF2-40B4-BE49-F238E27FC236}">
                <a16:creationId xmlns:a16="http://schemas.microsoft.com/office/drawing/2014/main" id="{17A65B7B-2B41-7B0B-864D-539D7AD33388}"/>
              </a:ext>
            </a:extLst>
          </p:cNvPr>
          <p:cNvSpPr>
            <a:spLocks noGrp="1"/>
          </p:cNvSpPr>
          <p:nvPr>
            <p:ph idx="1"/>
          </p:nvPr>
        </p:nvSpPr>
        <p:spPr/>
        <p:txBody>
          <a:bodyPr>
            <a:normAutofit fontScale="85000" lnSpcReduction="20000"/>
          </a:bodyPr>
          <a:lstStyle/>
          <a:p>
            <a:r>
              <a:rPr lang="en-US" dirty="0"/>
              <a:t>The difference between </a:t>
            </a:r>
            <a:r>
              <a:rPr lang="en-US" b="1" dirty="0"/>
              <a:t>likelihood</a:t>
            </a:r>
            <a:r>
              <a:rPr lang="en-US" dirty="0"/>
              <a:t> and </a:t>
            </a:r>
            <a:r>
              <a:rPr lang="en-US" b="1" dirty="0"/>
              <a:t>impact</a:t>
            </a:r>
            <a:r>
              <a:rPr lang="en-US" dirty="0"/>
              <a:t> in risk management lies in what each term assesses:</a:t>
            </a:r>
          </a:p>
          <a:p>
            <a:pPr>
              <a:buFont typeface="+mj-lt"/>
              <a:buAutoNum type="arabicPeriod"/>
            </a:pPr>
            <a:r>
              <a:rPr lang="en-US" b="1" dirty="0"/>
              <a:t>Likelihood</a:t>
            </a:r>
            <a:r>
              <a:rPr lang="en-US" dirty="0"/>
              <a:t>:</a:t>
            </a:r>
          </a:p>
          <a:p>
            <a:pPr marL="742950" lvl="1" indent="-285750">
              <a:buFont typeface="+mj-lt"/>
              <a:buAutoNum type="arabicPeriod"/>
            </a:pPr>
            <a:r>
              <a:rPr lang="en-US" b="1" dirty="0"/>
              <a:t>Definition</a:t>
            </a:r>
            <a:r>
              <a:rPr lang="en-US" dirty="0"/>
              <a:t>: Likelihood refers to the probability or chance that a particular risk event will occur.</a:t>
            </a:r>
          </a:p>
          <a:p>
            <a:pPr marL="742950" lvl="1" indent="-285750">
              <a:buFont typeface="+mj-lt"/>
              <a:buAutoNum type="arabicPeriod"/>
            </a:pPr>
            <a:r>
              <a:rPr lang="en-US" b="1" dirty="0"/>
              <a:t>Question it answers</a:t>
            </a:r>
            <a:r>
              <a:rPr lang="en-US" dirty="0"/>
              <a:t>: "How likely is it that this risk will happen?"</a:t>
            </a:r>
          </a:p>
          <a:p>
            <a:pPr marL="742950" lvl="1" indent="-285750">
              <a:buFont typeface="+mj-lt"/>
              <a:buAutoNum type="arabicPeriod"/>
            </a:pPr>
            <a:r>
              <a:rPr lang="en-US" b="1" dirty="0"/>
              <a:t>Example</a:t>
            </a:r>
            <a:r>
              <a:rPr lang="en-US" dirty="0"/>
              <a:t>: In a municipality, the likelihood of a data breach occurring might be considered high if there are frequent attempts to hack into municipal systems.</a:t>
            </a:r>
          </a:p>
          <a:p>
            <a:pPr>
              <a:buFont typeface="+mj-lt"/>
              <a:buAutoNum type="arabicPeriod"/>
            </a:pPr>
            <a:r>
              <a:rPr lang="en-US" b="1" dirty="0"/>
              <a:t>Impact</a:t>
            </a:r>
            <a:r>
              <a:rPr lang="en-US" dirty="0"/>
              <a:t>:</a:t>
            </a:r>
          </a:p>
          <a:p>
            <a:pPr marL="742950" lvl="1" indent="-285750">
              <a:buFont typeface="+mj-lt"/>
              <a:buAutoNum type="arabicPeriod"/>
            </a:pPr>
            <a:r>
              <a:rPr lang="en-US" b="1" dirty="0"/>
              <a:t>Definition</a:t>
            </a:r>
            <a:r>
              <a:rPr lang="en-US" dirty="0"/>
              <a:t>: Impact refers to the extent of the consequences or severity of effects if the risk event occurs.</a:t>
            </a:r>
          </a:p>
          <a:p>
            <a:pPr marL="742950" lvl="1" indent="-285750">
              <a:buFont typeface="+mj-lt"/>
              <a:buAutoNum type="arabicPeriod"/>
            </a:pPr>
            <a:r>
              <a:rPr lang="en-US" b="1" dirty="0"/>
              <a:t>Question it answers</a:t>
            </a:r>
            <a:r>
              <a:rPr lang="en-US" dirty="0"/>
              <a:t>: "If this risk happens, how severe will the effects be on the organization?"</a:t>
            </a:r>
          </a:p>
          <a:p>
            <a:pPr marL="742950" lvl="1" indent="-285750">
              <a:buFont typeface="+mj-lt"/>
              <a:buAutoNum type="arabicPeriod"/>
            </a:pPr>
            <a:r>
              <a:rPr lang="en-US" b="1" dirty="0"/>
              <a:t>Example</a:t>
            </a:r>
            <a:r>
              <a:rPr lang="en-US" dirty="0"/>
              <a:t>: The impact of a data breach in a municipality could be very high if it leads to exposure of sensitive information, financial losses, or loss of public trust.</a:t>
            </a:r>
          </a:p>
          <a:p>
            <a:endParaRPr lang="en-US" dirty="0"/>
          </a:p>
        </p:txBody>
      </p:sp>
      <p:pic>
        <p:nvPicPr>
          <p:cNvPr id="10244" name="Picture 4" descr="Risk Assessment Matrix Stock ...">
            <a:extLst>
              <a:ext uri="{FF2B5EF4-FFF2-40B4-BE49-F238E27FC236}">
                <a16:creationId xmlns:a16="http://schemas.microsoft.com/office/drawing/2014/main" id="{38995913-DD2D-979D-08EC-F82BA091D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9" t="18430" r="-2359" b="27123"/>
          <a:stretch/>
        </p:blipFill>
        <p:spPr bwMode="auto">
          <a:xfrm>
            <a:off x="9191769" y="122830"/>
            <a:ext cx="2879181" cy="13756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2ECB86D-A7C7-4201-2E9C-25ABD8C10D2C}"/>
              </a:ext>
            </a:extLst>
          </p:cNvPr>
          <p:cNvSpPr>
            <a:spLocks noGrp="1"/>
          </p:cNvSpPr>
          <p:nvPr>
            <p:ph type="sldNum" sz="quarter" idx="12"/>
          </p:nvPr>
        </p:nvSpPr>
        <p:spPr/>
        <p:txBody>
          <a:bodyPr/>
          <a:lstStyle/>
          <a:p>
            <a:fld id="{293597C3-FEE4-4CC4-B1EB-B745A31DDA20}" type="slidenum">
              <a:rPr lang="en-US" smtClean="0"/>
              <a:t>8</a:t>
            </a:fld>
            <a:endParaRPr lang="en-US"/>
          </a:p>
        </p:txBody>
      </p:sp>
    </p:spTree>
    <p:extLst>
      <p:ext uri="{BB962C8B-B14F-4D97-AF65-F5344CB8AC3E}">
        <p14:creationId xmlns:p14="http://schemas.microsoft.com/office/powerpoint/2010/main" val="300301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EA89-D658-2279-04BD-DCD02925F421}"/>
              </a:ext>
            </a:extLst>
          </p:cNvPr>
          <p:cNvSpPr>
            <a:spLocks noGrp="1"/>
          </p:cNvSpPr>
          <p:nvPr>
            <p:ph type="title"/>
          </p:nvPr>
        </p:nvSpPr>
        <p:spPr>
          <a:xfrm>
            <a:off x="211166" y="-195268"/>
            <a:ext cx="10515600" cy="1325563"/>
          </a:xfrm>
        </p:spPr>
        <p:txBody>
          <a:bodyPr/>
          <a:lstStyle/>
          <a:p>
            <a:r>
              <a:rPr lang="en-US" b="1" dirty="0"/>
              <a:t>Risk Appetite vs. Risk Tolerance </a:t>
            </a:r>
            <a:r>
              <a:rPr lang="en-US" b="1" dirty="0">
                <a:solidFill>
                  <a:schemeClr val="accent1"/>
                </a:solidFill>
              </a:rPr>
              <a:t>(1/3)</a:t>
            </a:r>
          </a:p>
        </p:txBody>
      </p:sp>
      <p:sp>
        <p:nvSpPr>
          <p:cNvPr id="3" name="Content Placeholder 2">
            <a:extLst>
              <a:ext uri="{FF2B5EF4-FFF2-40B4-BE49-F238E27FC236}">
                <a16:creationId xmlns:a16="http://schemas.microsoft.com/office/drawing/2014/main" id="{8DF0727A-FE49-56CF-991A-385A110552FA}"/>
              </a:ext>
            </a:extLst>
          </p:cNvPr>
          <p:cNvSpPr>
            <a:spLocks noGrp="1"/>
          </p:cNvSpPr>
          <p:nvPr>
            <p:ph idx="1"/>
          </p:nvPr>
        </p:nvSpPr>
        <p:spPr>
          <a:xfrm>
            <a:off x="211166" y="836579"/>
            <a:ext cx="10515600" cy="4574758"/>
          </a:xfrm>
        </p:spPr>
        <p:txBody>
          <a:bodyPr>
            <a:normAutofit fontScale="85000" lnSpcReduction="20000"/>
          </a:bodyPr>
          <a:lstStyle/>
          <a:p>
            <a:r>
              <a:rPr lang="en-US" dirty="0"/>
              <a:t>The difference between </a:t>
            </a:r>
            <a:r>
              <a:rPr lang="en-US" b="1" dirty="0"/>
              <a:t>risk appetite</a:t>
            </a:r>
            <a:r>
              <a:rPr lang="en-US" dirty="0"/>
              <a:t> and </a:t>
            </a:r>
            <a:r>
              <a:rPr lang="en-US" b="1" dirty="0"/>
              <a:t>risk tolerance</a:t>
            </a:r>
            <a:r>
              <a:rPr lang="en-US" dirty="0"/>
              <a:t> can be illustrated with a food example:</a:t>
            </a:r>
          </a:p>
          <a:p>
            <a:pPr>
              <a:buFont typeface="Arial" panose="020B0604020202020204" pitchFamily="34" charset="0"/>
              <a:buChar char="•"/>
            </a:pPr>
            <a:r>
              <a:rPr lang="en-US" b="1" dirty="0"/>
              <a:t>Risk Appetite</a:t>
            </a:r>
            <a:r>
              <a:rPr lang="en-US" dirty="0"/>
              <a:t>: This represents the overall level or type of risk that someone is willing to take in pursuit of a goal. In food terms, it’s like saying, “I enjoy spicy food and am generally open to eating moderately spicy dishes because I like the flavor and thrill.”</a:t>
            </a:r>
          </a:p>
          <a:p>
            <a:pPr>
              <a:buFont typeface="Arial" panose="020B0604020202020204" pitchFamily="34" charset="0"/>
              <a:buChar char="•"/>
            </a:pPr>
            <a:r>
              <a:rPr lang="en-US" b="1" dirty="0"/>
              <a:t>Risk Tolerance</a:t>
            </a:r>
            <a:r>
              <a:rPr lang="en-US" dirty="0"/>
              <a:t>: This is the acceptable level of variation from that appetite—the specific limits or thresholds that someone can handle. Continuing with the spicy food analogy, risk tolerance would be, “I’m comfortable with dishes that are moderately spicy, but if it gets too hot (like a ghost pepper level), that’s beyond my limit.”</a:t>
            </a:r>
          </a:p>
          <a:p>
            <a:r>
              <a:rPr lang="en-US" dirty="0"/>
              <a:t>So, in summary:</a:t>
            </a:r>
          </a:p>
          <a:p>
            <a:pPr lvl="1"/>
            <a:r>
              <a:rPr lang="en-US" b="1" dirty="0"/>
              <a:t>Risk Appetite</a:t>
            </a:r>
            <a:r>
              <a:rPr lang="en-US" dirty="0"/>
              <a:t> is the broader, general willingness to take on risk (e.g., willingness to eat spicy food).</a:t>
            </a:r>
          </a:p>
          <a:p>
            <a:pPr lvl="1"/>
            <a:r>
              <a:rPr lang="en-US" b="1" dirty="0"/>
              <a:t>Risk Tolerance</a:t>
            </a:r>
            <a:r>
              <a:rPr lang="en-US" dirty="0"/>
              <a:t> is the specific level at which the risk is still acceptable, and beyond which it becomes too much (e.g., a dish that is mildly to moderately spicy but not extremely hot).</a:t>
            </a:r>
          </a:p>
          <a:p>
            <a:endParaRPr lang="en-US" dirty="0"/>
          </a:p>
        </p:txBody>
      </p:sp>
      <p:pic>
        <p:nvPicPr>
          <p:cNvPr id="7" name="Picture 6">
            <a:extLst>
              <a:ext uri="{FF2B5EF4-FFF2-40B4-BE49-F238E27FC236}">
                <a16:creationId xmlns:a16="http://schemas.microsoft.com/office/drawing/2014/main" id="{02EDC097-BD4F-7796-EE15-3D0F48E8E8BE}"/>
              </a:ext>
            </a:extLst>
          </p:cNvPr>
          <p:cNvPicPr>
            <a:picLocks noChangeAspect="1"/>
          </p:cNvPicPr>
          <p:nvPr/>
        </p:nvPicPr>
        <p:blipFill>
          <a:blip r:embed="rId2"/>
          <a:srcRect t="12983"/>
          <a:stretch/>
        </p:blipFill>
        <p:spPr>
          <a:xfrm>
            <a:off x="118859" y="5288507"/>
            <a:ext cx="5469900" cy="1087397"/>
          </a:xfrm>
          <a:prstGeom prst="rect">
            <a:avLst/>
          </a:prstGeom>
        </p:spPr>
      </p:pic>
      <p:pic>
        <p:nvPicPr>
          <p:cNvPr id="9" name="Picture 8">
            <a:extLst>
              <a:ext uri="{FF2B5EF4-FFF2-40B4-BE49-F238E27FC236}">
                <a16:creationId xmlns:a16="http://schemas.microsoft.com/office/drawing/2014/main" id="{B2E075EA-598C-7033-F6E7-7669CD2619FD}"/>
              </a:ext>
            </a:extLst>
          </p:cNvPr>
          <p:cNvPicPr>
            <a:picLocks noChangeAspect="1"/>
          </p:cNvPicPr>
          <p:nvPr/>
        </p:nvPicPr>
        <p:blipFill>
          <a:blip r:embed="rId3"/>
          <a:srcRect t="19999"/>
          <a:stretch/>
        </p:blipFill>
        <p:spPr>
          <a:xfrm>
            <a:off x="5923128" y="5356746"/>
            <a:ext cx="5830740" cy="922046"/>
          </a:xfrm>
          <a:prstGeom prst="rect">
            <a:avLst/>
          </a:prstGeom>
        </p:spPr>
      </p:pic>
      <p:sp>
        <p:nvSpPr>
          <p:cNvPr id="4" name="Slide Number Placeholder 3">
            <a:extLst>
              <a:ext uri="{FF2B5EF4-FFF2-40B4-BE49-F238E27FC236}">
                <a16:creationId xmlns:a16="http://schemas.microsoft.com/office/drawing/2014/main" id="{2DFAEEC9-EA29-4E37-A3F9-A2D9B92B8090}"/>
              </a:ext>
            </a:extLst>
          </p:cNvPr>
          <p:cNvSpPr>
            <a:spLocks noGrp="1"/>
          </p:cNvSpPr>
          <p:nvPr>
            <p:ph type="sldNum" sz="quarter" idx="12"/>
          </p:nvPr>
        </p:nvSpPr>
        <p:spPr/>
        <p:txBody>
          <a:bodyPr/>
          <a:lstStyle/>
          <a:p>
            <a:fld id="{293597C3-FEE4-4CC4-B1EB-B745A31DDA20}" type="slidenum">
              <a:rPr lang="en-US" smtClean="0"/>
              <a:t>9</a:t>
            </a:fld>
            <a:endParaRPr lang="en-US"/>
          </a:p>
        </p:txBody>
      </p:sp>
    </p:spTree>
    <p:extLst>
      <p:ext uri="{BB962C8B-B14F-4D97-AF65-F5344CB8AC3E}">
        <p14:creationId xmlns:p14="http://schemas.microsoft.com/office/powerpoint/2010/main" val="3658351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9347</TotalTime>
  <Words>5767</Words>
  <Application>Microsoft Office PowerPoint</Application>
  <PresentationFormat>Widescreen</PresentationFormat>
  <Paragraphs>528</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acumin-pro</vt:lpstr>
      <vt:lpstr>Arial</vt:lpstr>
      <vt:lpstr>Calibri</vt:lpstr>
      <vt:lpstr>Calibri Light</vt:lpstr>
      <vt:lpstr>Office Theme</vt:lpstr>
      <vt:lpstr>Chapter 4</vt:lpstr>
      <vt:lpstr>Events and Uncertainty</vt:lpstr>
      <vt:lpstr>What is Risk? (1/5)</vt:lpstr>
      <vt:lpstr>What is Risk? (2/5)</vt:lpstr>
      <vt:lpstr>What is Risk? (3/5)</vt:lpstr>
      <vt:lpstr>What is Risk? (4/5)</vt:lpstr>
      <vt:lpstr>What is Risk? (5/5)</vt:lpstr>
      <vt:lpstr>Likelihood vs. Impact</vt:lpstr>
      <vt:lpstr>Risk Appetite vs. Risk Tolerance (1/3)</vt:lpstr>
      <vt:lpstr>PowerPoint Presentation</vt:lpstr>
      <vt:lpstr>PowerPoint Presentation</vt:lpstr>
      <vt:lpstr>Risk Severity</vt:lpstr>
      <vt:lpstr>Understanding Risk- Example (1/4)</vt:lpstr>
      <vt:lpstr>Understanding Risk- Example (2/4)</vt:lpstr>
      <vt:lpstr>Understanding Risk- Example (3/4)</vt:lpstr>
      <vt:lpstr>PowerPoint Presentation</vt:lpstr>
      <vt:lpstr>Why Should Organizations Understand Risks? </vt:lpstr>
      <vt:lpstr>What Does the Organization Need to Do?</vt:lpstr>
      <vt:lpstr>PowerPoint Presentation</vt:lpstr>
      <vt:lpstr>Understanding Risk Management- Example (1/7)</vt:lpstr>
      <vt:lpstr>Understanding Risk Management- Example (2/7)</vt:lpstr>
      <vt:lpstr>Understanding Risk Management- Example (3/7)</vt:lpstr>
      <vt:lpstr>Understanding Risk Management- Example (4/7)</vt:lpstr>
      <vt:lpstr>Understanding Risk Management- Example (5/7)</vt:lpstr>
      <vt:lpstr>Understanding Risk Management- Example (6/7)</vt:lpstr>
      <vt:lpstr>Understanding Risk Management- Example (7/7)</vt:lpstr>
      <vt:lpstr>Who Manages Risks in the Organization? (Aligned with COSO ERM)</vt:lpstr>
      <vt:lpstr>Who Manages Risks in the Organization? (Aligned with COSO ERM)</vt:lpstr>
      <vt:lpstr>Who Manages Risks in the Organization? (Aligned with COSO ERM)</vt:lpstr>
      <vt:lpstr>Who Manages Risks in the Organization? (Aligned with COSO ERM)</vt:lpstr>
      <vt:lpstr>Internal Auditors’ Role in Risk Management</vt:lpstr>
      <vt:lpstr>PowerPoint Presentation</vt:lpstr>
      <vt:lpstr>PowerPoint Presentation</vt:lpstr>
      <vt:lpstr>Introduction to COSO ERM </vt:lpstr>
      <vt:lpstr>Why apply the COSO ERM Framework?</vt:lpstr>
      <vt:lpstr>PowerPoint Presentation</vt:lpstr>
      <vt:lpstr>The COSO ERM Framework (Overview) </vt:lpstr>
      <vt:lpstr>The 5 Components of COSO ERM Framework</vt:lpstr>
      <vt:lpstr>The 5 Components of COSO ERM Framework</vt:lpstr>
      <vt:lpstr>The 5 Components of COSO ERM Framework</vt:lpstr>
      <vt:lpstr>The 5 Components of COSO ERM Framework</vt:lpstr>
      <vt:lpstr>Benefits of the COSO ERM Framework </vt:lpstr>
      <vt:lpstr>Key Takeaways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ISO 31000-2018 Risk Management</vt:lpstr>
      <vt:lpstr>Core Principles of ISO 31000</vt:lpstr>
      <vt:lpstr>ISO 31000 Risk Management Framework</vt:lpstr>
      <vt:lpstr>ISO 31000 Risk Management Process</vt:lpstr>
      <vt:lpstr>Step 1: Scope, Context, and Criteria</vt:lpstr>
      <vt:lpstr>Step 2: Risk Identification</vt:lpstr>
      <vt:lpstr>Step 3: Risk Assessment (Analysis and Evaluation)</vt:lpstr>
      <vt:lpstr>Step 4: Risk Treatment</vt:lpstr>
      <vt:lpstr>Step 5: Monitoring and Review</vt:lpstr>
      <vt:lpstr>Step 6: Communication and Consultation</vt:lpstr>
      <vt:lpstr>Step 7:Recording and Reporting</vt:lpstr>
      <vt:lpstr>Benefits of ISO 31000</vt:lpstr>
      <vt:lpstr>ISO 31000 and Organizational Integration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Leila Amer</dc:creator>
  <cp:lastModifiedBy>Leila Amer</cp:lastModifiedBy>
  <cp:revision>213</cp:revision>
  <dcterms:created xsi:type="dcterms:W3CDTF">2024-11-09T11:57:26Z</dcterms:created>
  <dcterms:modified xsi:type="dcterms:W3CDTF">2024-11-23T11:08:19Z</dcterms:modified>
</cp:coreProperties>
</file>