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7010400" cy="9296400"/>
  <p:embeddedFontLst>
    <p:embeddedFont>
      <p:font typeface="Tahoma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Tahoma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Tahom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4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8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9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1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206500" y="1020762"/>
            <a:ext cx="67357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Chemistry,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Fourth Edition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109912" y="2682875"/>
            <a:ext cx="32972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Janice Gorzynski Smith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Hawai’i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719387" y="3810000"/>
            <a:ext cx="3910012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Outline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38462" y="5257800"/>
            <a:ext cx="36909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Prepared by Layne A. Morsch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Illinois - Springfield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981200" y="6172200"/>
            <a:ext cx="5943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2014 The McGraw-Hill Companies, Inc.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228600" y="914400"/>
            <a:ext cx="8763000" cy="4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elements have one major isotope.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Chlorine has two common isotopes, 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 and 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Cl, which occur naturally in a 3:1 ratio. </a:t>
            </a:r>
            <a:endParaRPr/>
          </a:p>
          <a:p>
            <a:pPr indent="-223837" lvl="2" marL="68103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there are two peaks in a 3:1 ratio for the molecular ion of an alkyl chloride.</a:t>
            </a:r>
            <a:endParaRPr/>
          </a:p>
          <a:p>
            <a:pPr indent="-223837" lvl="2" marL="68103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larger peak, the M peak, corresponds to the compound containing the </a:t>
            </a:r>
            <a:r>
              <a:rPr b="1" baseline="3000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Cl. The smaller peak, the M + 2 peak, corresponds to the compound containing </a:t>
            </a:r>
            <a:r>
              <a:rPr b="1" baseline="3000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Cl.</a:t>
            </a:r>
            <a:endParaRPr/>
          </a:p>
          <a:p>
            <a:pPr indent="-223837" lvl="2" marL="68103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molecular ion consists of two peaks (M and M + 2) in a 3:1 ratio, a Cl atom is present.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has two common isotopes, 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and 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Br, in a ratio of ~ 1:1. 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molecular ion consists of two peaks (M and M + 2) in a 1:1 ratio, a Br atom is present.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Alkyl Halides and the M + 2 Peak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228600" y="14478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13.3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Spectrum of 2-Chloropropane</a:t>
            </a:r>
            <a:endParaRPr/>
          </a:p>
        </p:txBody>
      </p:sp>
      <p:pic>
        <p:nvPicPr>
          <p:cNvPr descr="smi75625_13_03"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95400"/>
            <a:ext cx="65532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228600" y="14478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13.4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Spectrum of 2-Bromopropane</a:t>
            </a:r>
            <a:endParaRPr/>
          </a:p>
        </p:txBody>
      </p:sp>
      <p:pic>
        <p:nvPicPr>
          <p:cNvPr descr="smi75625_13_04"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447800"/>
            <a:ext cx="6858000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Features of Fragmentation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152400" y="914400"/>
            <a:ext cx="8763000" cy="293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many chemists use a mass spectrum to determine only a compound’s molecular weight and molecular formula, additional useful structural information can be obtained from fragmentation patterns.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Particular functional groups exhibit common fragmentation patterns.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a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group always forms a fragment with a mass 15 units less than the molecular ion.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25" y="4090987"/>
            <a:ext cx="78644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Fragmentation Patterns in Hexane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152400" y="914400"/>
            <a:ext cx="8763000" cy="117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Hexane again: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Cleavage of C − C bonds forms lower molecular weight fragments that correspond to lines in the mass spectrum.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228600" y="21336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13.5</a:t>
            </a:r>
            <a:endParaRPr/>
          </a:p>
        </p:txBody>
      </p:sp>
      <p:pic>
        <p:nvPicPr>
          <p:cNvPr descr="smi75625_13_05"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143125"/>
            <a:ext cx="59436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152400" y="166687"/>
            <a:ext cx="88392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Fragmentation Patterns of Carbonyls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152400" y="914400"/>
            <a:ext cx="87630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Aldehydes and ketones often undergo </a:t>
            </a:r>
            <a:r>
              <a:rPr b="1" i="0" lang="en-US" sz="2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cleavage, breaking the bond between the carbonyl carbon and an adjacent carbon.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Cleavage yields a neutral radical and a resonance stabilized acylium ion.</a:t>
            </a: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87" y="3233737"/>
            <a:ext cx="6905625" cy="149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" y="4637087"/>
            <a:ext cx="58721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337" y="1684337"/>
            <a:ext cx="7731125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152400" y="166687"/>
            <a:ext cx="88392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Fragmentation Patterns of Alcohols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152400" y="914400"/>
            <a:ext cx="8763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Alcohols undergo a cleavage between an alkyl group and the carbon bearing the OH group.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152400" y="3497262"/>
            <a:ext cx="8763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Alcohols can also undergo dehydration forming water and a radical cation.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228600" y="914400"/>
            <a:ext cx="8686800" cy="3354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Low resolution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mass spectrometers report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values to the nearest whole number.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High resolution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mass spectrometers measure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ratios to four (or more) decimal places.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valuable because except for 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whose mass is defined as 12.0000, the masses of all other nuclei are very close—but not exactly—whole numbers.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mass values of common nuclei, it is possible to determine the single molecular formula that gives rise to a molecular ion.</a:t>
            </a: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Resolution Mass Spectrometers</a:t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937" y="4343400"/>
            <a:ext cx="2270125" cy="238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228600" y="1219200"/>
            <a:ext cx="88392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molecule having a molecular ion at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60 using a low-resolution mass spectrometer could have any one of the following molecular formulas.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high-resolution mass spectrometer would differentiate between these to give only one possible formula.</a:t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Exact Mass in High-Res Mass Spectra</a:t>
            </a:r>
            <a:endParaRPr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546475"/>
            <a:ext cx="3438525" cy="154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228600" y="838200"/>
            <a:ext cx="8763000" cy="486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spectrometry can be combined with gas chromatography into a single instrument used to analyze mixtures of compounds.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gas chromatograph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(GC)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a thin capillary column containing a viscous high-boiling liquid, all housed in an oven.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sample is injected into the GC, it is vaporized and swept by an inert gas through the column.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components travel through the column at different rates, often separated by boiling point, with lower boiling compounds exiting the column before higher boiling compounds.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Chromatography—Mass Spectrometry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228600" y="1066800"/>
            <a:ext cx="8686800" cy="408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Mass spectrometry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technique used for measuring the molecular weight and determining the molecular formula of an organic compound.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mass spectrometer, a molecule is vaporized and ionized by bombardment with a beam of high-energy electrons.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of the electrons is ~ 1600 kcal (or 70 eV).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it takes ~ 100 kcal of energy to cleave a typical </a:t>
            </a:r>
            <a:r>
              <a:rPr b="1" i="0" lang="en-US" sz="2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bond, 1600 kcal is an enormous amount of energy to come into contact with a molecule.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beam ionizes the molecule by causing it to eject an electron.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Mass Spectrometry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228600" y="6096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Chromatography—Mass Spectrometry</a:t>
            </a:r>
            <a:endParaRPr/>
          </a:p>
        </p:txBody>
      </p:sp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381000" y="1447800"/>
            <a:ext cx="8305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component then enters the mass spectrometer where it is ionized to form a molecular ion and lower molecular weight fragments.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GC-MS records a gas chromatogram of the mixture, and yields a plot of the amount of each component versus its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retention time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time required to travel through the column).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spectra of each peak are stored and can be analyzed.</a:t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0" name="Google Shape;250;p33"/>
          <p:cNvSpPr txBox="1"/>
          <p:nvPr/>
        </p:nvSpPr>
        <p:spPr>
          <a:xfrm>
            <a:off x="542925" y="9144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13.6</a:t>
            </a:r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304800" y="166687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of GC-MS</a:t>
            </a:r>
            <a:endParaRPr/>
          </a:p>
        </p:txBody>
      </p:sp>
      <p:pic>
        <p:nvPicPr>
          <p:cNvPr descr="smi75625_13_06" id="252" name="Google Shape;2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112" y="914400"/>
            <a:ext cx="5057775" cy="56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8" name="Google Shape;258;p34"/>
          <p:cNvSpPr txBox="1"/>
          <p:nvPr/>
        </p:nvSpPr>
        <p:spPr>
          <a:xfrm>
            <a:off x="228600" y="990600"/>
            <a:ext cx="8686800" cy="216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analyze a urine sample for tetrahydrocannabinol (THC), the principal psychoactive component of marijuana, the organic compounds are extracted from urine, purified, concentrated, and injected into the GC-MS.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THC appears as a GC peak, whose mass spectrum gives a molecular ion at 314, its molecular weight.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381000" y="34290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13.7</a:t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304800" y="166687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Using GC-MS</a:t>
            </a:r>
            <a:endParaRPr/>
          </a:p>
        </p:txBody>
      </p:sp>
      <p:pic>
        <p:nvPicPr>
          <p:cNvPr descr="smi75625_13_07" id="261" name="Google Shape;2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3238500"/>
            <a:ext cx="5048250" cy="35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228600" y="990600"/>
            <a:ext cx="8763000" cy="2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Electromagnetic radiation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radiant energy having dual properties of both waves and particles.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Particles of electromagnetic radiation are called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photons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each has a discrete amount of energy called a quantum.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radiation can be characterized by its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wavelength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228600" y="3352800"/>
            <a:ext cx="518160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Wavelength (λ) is the distance from                                        one point on a wave to the same                                                     point on an adjacent wave.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 (ν) is the number of                                                    waves passing per unit time. It is                                                    reported in cycles per second (s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                                            which is also called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hertz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(Hz).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Radiation</a:t>
            </a:r>
            <a:endParaRPr/>
          </a:p>
        </p:txBody>
      </p:sp>
      <p:pic>
        <p:nvPicPr>
          <p:cNvPr descr="smi75625_ch13_12-01" id="270" name="Google Shape;2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3200400"/>
            <a:ext cx="2903537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6" name="Google Shape;276;p36"/>
          <p:cNvSpPr txBox="1"/>
          <p:nvPr/>
        </p:nvSpPr>
        <p:spPr>
          <a:xfrm>
            <a:off x="152400" y="9906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electromagnetic spectrum is arbitrarily divided into different  regions, ranging from gamma rays to radio waves.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light occupies only a small region of the electromagnetic spectrum.</a:t>
            </a: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381000" y="2438400"/>
            <a:ext cx="120491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13.8</a:t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Spectrum</a:t>
            </a:r>
            <a:endParaRPr/>
          </a:p>
        </p:txBody>
      </p:sp>
      <p:pic>
        <p:nvPicPr>
          <p:cNvPr descr="smi75625_13_08" id="279" name="Google Shape;27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438400"/>
            <a:ext cx="6172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p37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 of Electromagnetic Radiation</a:t>
            </a:r>
            <a:endParaRPr/>
          </a:p>
        </p:txBody>
      </p:sp>
      <p:sp>
        <p:nvSpPr>
          <p:cNvPr id="286" name="Google Shape;286;p37"/>
          <p:cNvSpPr txBox="1"/>
          <p:nvPr/>
        </p:nvSpPr>
        <p:spPr>
          <a:xfrm>
            <a:off x="609600" y="1066800"/>
            <a:ext cx="8153400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electromagnetic radiation travels at the constant speed of light (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3.0 x 10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m/s.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1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(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of a photon is directly proportional to its frequency (i.e., 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increases as ν increases).</a:t>
            </a:r>
            <a:endParaRPr/>
          </a:p>
          <a:p>
            <a:pPr indent="-223837" lvl="2" marL="681037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; 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Planck’s constant (1.58 x 10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-34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cal•s)</a:t>
            </a:r>
            <a:endParaRPr/>
          </a:p>
          <a:p>
            <a:pPr indent="-223837" lvl="2" marL="68103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1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energy and wavelength are inversely proportional, 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decreases as λ increases.</a:t>
            </a:r>
            <a:endParaRPr/>
          </a:p>
          <a:p>
            <a:pPr indent="-223837" lvl="2" marL="681037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= h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</a:t>
            </a: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hc/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p38"/>
          <p:cNvSpPr txBox="1"/>
          <p:nvPr/>
        </p:nvSpPr>
        <p:spPr>
          <a:xfrm>
            <a:off x="228600" y="914400"/>
            <a:ext cx="8686800" cy="1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electromagnetic radiation strikes a molecule, some wavelengths, but not all, are absorbed.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absorption to occur, the energy of the photon must match the difference between two energy states in the molecule (ground state to excited state).</a:t>
            </a:r>
            <a:endParaRPr/>
          </a:p>
        </p:txBody>
      </p:sp>
      <p:sp>
        <p:nvSpPr>
          <p:cNvPr id="293" name="Google Shape;293;p38"/>
          <p:cNvSpPr txBox="1"/>
          <p:nvPr/>
        </p:nvSpPr>
        <p:spPr>
          <a:xfrm>
            <a:off x="228600" y="4556125"/>
            <a:ext cx="8686800" cy="19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larger the energy difference between two states, the higher the energy of radiation needed for absorption.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energy light (UV-visible) causes electronic excitation.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energy radiation (infrared) causes vibrational excitation.</a:t>
            </a:r>
            <a:endParaRPr/>
          </a:p>
        </p:txBody>
      </p:sp>
      <p:sp>
        <p:nvSpPr>
          <p:cNvPr id="294" name="Google Shape;294;p38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of Electromagnetic Radiation</a:t>
            </a:r>
            <a:endParaRPr/>
          </a:p>
        </p:txBody>
      </p:sp>
      <p:pic>
        <p:nvPicPr>
          <p:cNvPr descr="smi75625_ch13_14-01" id="295" name="Google Shape;2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895600"/>
            <a:ext cx="7620000" cy="153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228600" y="990600"/>
            <a:ext cx="88392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of IR light causes changes in the vibrational motions of a molecule.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different vibrational modes available to a molecule include stretching and bending modes.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228600" y="5257800"/>
            <a:ext cx="86868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vibrational modes of a molecule are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quantized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 they occur only at specific frequencies which correspond to the frequency of IR light.</a:t>
            </a: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of IR Light</a:t>
            </a:r>
            <a:endParaRPr/>
          </a:p>
        </p:txBody>
      </p:sp>
      <p:pic>
        <p:nvPicPr>
          <p:cNvPr descr="smi75625_13_p14-02" id="304" name="Google Shape;30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225" y="2590800"/>
            <a:ext cx="50323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/>
        </p:nvSpPr>
        <p:spPr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228600" y="990600"/>
            <a:ext cx="8686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frequency of IR light matches the frequency of a particular vibrational mode, the IR light is absorbed, causing the amplitude of the particular bond stretch or bond bend to increase.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 Stretching and Bending</a:t>
            </a:r>
            <a:endParaRPr/>
          </a:p>
        </p:txBody>
      </p:sp>
      <p:pic>
        <p:nvPicPr>
          <p:cNvPr descr="smi75625_ch13_15-01" id="312" name="Google Shape;3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90800"/>
            <a:ext cx="8382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8" name="Google Shape;318;p41"/>
          <p:cNvSpPr txBox="1"/>
          <p:nvPr/>
        </p:nvSpPr>
        <p:spPr>
          <a:xfrm>
            <a:off x="152400" y="762000"/>
            <a:ext cx="89916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IR spectrometer, light passes through a sample.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Frequencies that match the vibrational frequencies are absorbed, and the remaining light is transmitted to a detector.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IR spectrum is a plot of the amount of transmitted light versus its wavenumber.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bonds in organic molecules absorb in the region of 4000 cm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400 cm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19" name="Google Shape;319;p41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of an IR Spectrum</a:t>
            </a:r>
            <a:endParaRPr/>
          </a:p>
        </p:txBody>
      </p:sp>
      <p:pic>
        <p:nvPicPr>
          <p:cNvPr descr="smi75625_13_un03" id="320" name="Google Shape;3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200400"/>
            <a:ext cx="5334000" cy="339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Schematic of a Mass Spectrometer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38125" y="12192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13.1</a:t>
            </a:r>
            <a:endParaRPr/>
          </a:p>
        </p:txBody>
      </p:sp>
      <p:pic>
        <p:nvPicPr>
          <p:cNvPr descr="smi75625_13_01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447800"/>
            <a:ext cx="63627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6" name="Google Shape;326;p42"/>
          <p:cNvSpPr txBox="1"/>
          <p:nvPr/>
        </p:nvSpPr>
        <p:spPr>
          <a:xfrm>
            <a:off x="228600" y="990600"/>
            <a:ext cx="8686800" cy="511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-axis is reported in frequencies using a unit called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wavenumbers (ν)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Wavenumbers are inversely proportional to wavelength and  reported in reciprocal centimeters (cm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-axis is % transmittance: 100% transmittance means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all the light shone on a sample is transmitted and none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absorbed.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 transmittance means that none of the light shone on the sample is transmitted and all is absorbed.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peak corresponds to a particular kind of bond, and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bond type (such as O − H and C − H) occurs at a characteristic frequency.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Infrared (IR) spectroscopy is used to identify what bonds and what functional groups are in a compound.</a:t>
            </a:r>
            <a:endParaRPr/>
          </a:p>
        </p:txBody>
      </p:sp>
      <p:sp>
        <p:nvSpPr>
          <p:cNvPr id="327" name="Google Shape;327;p42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of an IR Spectrum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228600" y="990600"/>
            <a:ext cx="87630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IR spectrum is divided into two regions: the functional group region (at ≥ 1500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and the fingerprint region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(at &lt; 1500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334" name="Google Shape;334;p43"/>
          <p:cNvSpPr txBox="1"/>
          <p:nvPr/>
        </p:nvSpPr>
        <p:spPr>
          <a:xfrm>
            <a:off x="161925" y="21336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13.9</a:t>
            </a:r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0"/>
            <a:ext cx="70802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Regions of an IR Spectrum</a:t>
            </a:r>
            <a:endParaRPr/>
          </a:p>
        </p:txBody>
      </p:sp>
      <p:pic>
        <p:nvPicPr>
          <p:cNvPr descr="smi75625_13_09" id="337" name="Google Shape;33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38400"/>
            <a:ext cx="6629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228600" y="1295400"/>
            <a:ext cx="8382000" cy="259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 particular bond absorbs in the IR depends on bond strength and atom mass.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 bonds (i.e., triple &gt; double &gt; single) vibrate at a higher frequency, so they absorb at higher wavenumbers.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with lighter atoms vibrate at higher frequency, so they absorb at higher wavenumbers.</a:t>
            </a:r>
            <a:endParaRPr/>
          </a:p>
        </p:txBody>
      </p:sp>
      <p:sp>
        <p:nvSpPr>
          <p:cNvPr id="344" name="Google Shape;344;p44"/>
          <p:cNvSpPr txBox="1"/>
          <p:nvPr/>
        </p:nvSpPr>
        <p:spPr>
          <a:xfrm>
            <a:off x="304800" y="533400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and IR Absorption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685800" y="609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b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304800" y="12954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can be thought of as springs with weights on each end (behavior governed by Hooke’s Law).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strength of the spring is analogous to the bond strength, and the mass of the weights is analogous to atomic mass.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two springs with the same weight on each end, the stronger spring vibrates at a higher frequency.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two springs of the same strength; springs with lighter weights vibrate at a higher frequency than those with heavier weights.</a:t>
            </a:r>
            <a:endParaRPr/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1676400" y="457200"/>
            <a:ext cx="6096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and IR Absorption</a:t>
            </a:r>
            <a:endParaRPr/>
          </a:p>
        </p:txBody>
      </p:sp>
      <p:sp>
        <p:nvSpPr>
          <p:cNvPr id="352" name="Google Shape;352;p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8" name="Google Shape;358;p46"/>
          <p:cNvSpPr txBox="1"/>
          <p:nvPr/>
        </p:nvSpPr>
        <p:spPr>
          <a:xfrm>
            <a:off x="228600" y="9906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Hooke’s Law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relationship of frequency to mass and bond length.</a:t>
            </a:r>
            <a:endParaRPr/>
          </a:p>
        </p:txBody>
      </p:sp>
      <p:sp>
        <p:nvSpPr>
          <p:cNvPr id="359" name="Google Shape;359;p46"/>
          <p:cNvSpPr txBox="1"/>
          <p:nvPr/>
        </p:nvSpPr>
        <p:spPr>
          <a:xfrm>
            <a:off x="239712" y="1828800"/>
            <a:ext cx="13112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13.10</a:t>
            </a:r>
            <a:endParaRPr/>
          </a:p>
        </p:txBody>
      </p:sp>
      <p:sp>
        <p:nvSpPr>
          <p:cNvPr id="360" name="Google Shape;360;p46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Hooke’s Law</a:t>
            </a:r>
            <a:endParaRPr/>
          </a:p>
        </p:txBody>
      </p:sp>
      <p:pic>
        <p:nvPicPr>
          <p:cNvPr descr="smi75625_ch1317" id="361" name="Google Shape;36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86000"/>
            <a:ext cx="74676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7" name="Google Shape;367;p47"/>
          <p:cNvSpPr txBox="1"/>
          <p:nvPr/>
        </p:nvSpPr>
        <p:spPr>
          <a:xfrm>
            <a:off x="228600" y="1066800"/>
            <a:ext cx="86868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absorb in four predictable regions of an IR spectrum.</a:t>
            </a:r>
            <a:endParaRPr/>
          </a:p>
        </p:txBody>
      </p:sp>
      <p:sp>
        <p:nvSpPr>
          <p:cNvPr id="368" name="Google Shape;368;p47"/>
          <p:cNvSpPr txBox="1"/>
          <p:nvPr/>
        </p:nvSpPr>
        <p:spPr>
          <a:xfrm>
            <a:off x="163512" y="1676400"/>
            <a:ext cx="13112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13.11</a:t>
            </a:r>
            <a:endParaRPr/>
          </a:p>
        </p:txBody>
      </p:sp>
      <p:sp>
        <p:nvSpPr>
          <p:cNvPr id="369" name="Google Shape;369;p47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Regions of an IR Spectrum</a:t>
            </a:r>
            <a:endParaRPr/>
          </a:p>
        </p:txBody>
      </p:sp>
      <p:pic>
        <p:nvPicPr>
          <p:cNvPr descr="smi75625_13_11" id="370" name="Google Shape;3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133600"/>
            <a:ext cx="6934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76" name="Google Shape;37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5" y="712787"/>
            <a:ext cx="7570787" cy="469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2" name="Google Shape;382;p49"/>
          <p:cNvSpPr txBox="1"/>
          <p:nvPr/>
        </p:nvSpPr>
        <p:spPr>
          <a:xfrm>
            <a:off x="228600" y="10668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subtle differences that affect bond strength affect the frequency of an IR absorption.</a:t>
            </a:r>
            <a:endParaRPr/>
          </a:p>
        </p:txBody>
      </p:sp>
      <p:sp>
        <p:nvSpPr>
          <p:cNvPr id="383" name="Google Shape;383;p49"/>
          <p:cNvSpPr txBox="1"/>
          <p:nvPr/>
        </p:nvSpPr>
        <p:spPr>
          <a:xfrm>
            <a:off x="228600" y="54864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percent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-character, the stronger the bond and the higher the wavenumber of absorption.</a:t>
            </a:r>
            <a:endParaRPr/>
          </a:p>
        </p:txBody>
      </p:sp>
      <p:sp>
        <p:nvSpPr>
          <p:cNvPr id="384" name="Google Shape;384;p49"/>
          <p:cNvSpPr txBox="1"/>
          <p:nvPr/>
        </p:nvSpPr>
        <p:spPr>
          <a:xfrm>
            <a:off x="304800" y="166687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 Strength and % </a:t>
            </a:r>
            <a:r>
              <a:rPr b="1" i="1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-Character</a:t>
            </a:r>
            <a:endParaRPr/>
          </a:p>
        </p:txBody>
      </p:sp>
      <p:pic>
        <p:nvPicPr>
          <p:cNvPr descr="smi75625_13_p18-01" id="385" name="Google Shape;38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908175"/>
            <a:ext cx="7010400" cy="34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p50"/>
          <p:cNvSpPr txBox="1"/>
          <p:nvPr/>
        </p:nvSpPr>
        <p:spPr>
          <a:xfrm>
            <a:off x="228600" y="1143000"/>
            <a:ext cx="87630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bond to absorb in the IR, there must be a change in dipole moment during the vibration.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 nonpolar bonds do not absorb in the IR. This type of vibration is said to be IR inactive.</a:t>
            </a:r>
            <a:endParaRPr/>
          </a:p>
        </p:txBody>
      </p:sp>
      <p:sp>
        <p:nvSpPr>
          <p:cNvPr id="392" name="Google Shape;392;p50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Symmetry and IR Absorption</a:t>
            </a:r>
            <a:endParaRPr/>
          </a:p>
        </p:txBody>
      </p:sp>
      <p:pic>
        <p:nvPicPr>
          <p:cNvPr descr="smi75625_13_p18-02" id="393" name="Google Shape;39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5" y="2911475"/>
            <a:ext cx="5641975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9" name="Google Shape;399;p51"/>
          <p:cNvSpPr txBox="1"/>
          <p:nvPr/>
        </p:nvSpPr>
        <p:spPr>
          <a:xfrm>
            <a:off x="228600" y="914400"/>
            <a:ext cx="8839200" cy="116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Hexane has only C−C single bonds and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atoms.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it has only one major absorption at 3000-2850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00" name="Google Shape;400;p51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Absorptions in Hydrocarbons</a:t>
            </a:r>
            <a:endParaRPr/>
          </a:p>
        </p:txBody>
      </p:sp>
      <p:pic>
        <p:nvPicPr>
          <p:cNvPr descr="smi75625_13_un04a" id="401" name="Google Shape;4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362200"/>
            <a:ext cx="5638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228600" y="990600"/>
            <a:ext cx="8763000" cy="291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electron beam ionizes the molecule, the species that is formed is called a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radical cation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symbolized as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30000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+•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radical cation 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+•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the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molecular 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parent 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mass of 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+•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represents the molecular weight of M.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+•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unstable, it decomposes to form fragments of radicals and cations that have a lower molecular weight than 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+•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of a Mass Spectrometer</a:t>
            </a:r>
            <a:endParaRPr/>
          </a:p>
        </p:txBody>
      </p:sp>
      <p:pic>
        <p:nvPicPr>
          <p:cNvPr descr="smi75625_ch13_03-1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962400"/>
            <a:ext cx="7696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7" name="Google Shape;407;p52"/>
          <p:cNvSpPr txBox="1"/>
          <p:nvPr/>
        </p:nvSpPr>
        <p:spPr>
          <a:xfrm>
            <a:off x="304800" y="838200"/>
            <a:ext cx="86106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1-Hexene has a C=C and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−H, in addition to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 atoms.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there are three major absorptions: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3150−3000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 at 3000−2850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C=C at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1650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08" name="Google Shape;408;p52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1-Hexene</a:t>
            </a:r>
            <a:endParaRPr/>
          </a:p>
        </p:txBody>
      </p:sp>
      <p:pic>
        <p:nvPicPr>
          <p:cNvPr descr="smi75625_13_un04b" id="409" name="Google Shape;40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743200"/>
            <a:ext cx="5029200" cy="335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5" name="Google Shape;415;p53"/>
          <p:cNvSpPr txBox="1"/>
          <p:nvPr/>
        </p:nvSpPr>
        <p:spPr>
          <a:xfrm>
            <a:off x="304800" y="838200"/>
            <a:ext cx="8610600" cy="157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1-Hexyne has a 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and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−H, in addition to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 atoms.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there are three major absorptions: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 at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</a:t>
            </a:r>
            <a:r>
              <a:rPr b="1" baseline="-2500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−H at 3000−2850 cm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at 2250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16" name="Google Shape;416;p53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1-Hexyne</a:t>
            </a:r>
            <a:endParaRPr/>
          </a:p>
        </p:txBody>
      </p:sp>
      <p:pic>
        <p:nvPicPr>
          <p:cNvPr descr="smi75625_13_un04c" id="417" name="Google Shape;41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514600"/>
            <a:ext cx="5029200" cy="391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3" name="Google Shape;423;p54"/>
          <p:cNvSpPr txBox="1"/>
          <p:nvPr/>
        </p:nvSpPr>
        <p:spPr>
          <a:xfrm>
            <a:off x="304800" y="914400"/>
            <a:ext cx="8610600" cy="116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OH group of the alcohol shows a strong absorption at 3600-3200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peak at ~ 3000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due to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C−H bonds.</a:t>
            </a:r>
            <a:endParaRPr/>
          </a:p>
        </p:txBody>
      </p:sp>
      <p:sp>
        <p:nvSpPr>
          <p:cNvPr id="424" name="Google Shape;424;p54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2-Butanol</a:t>
            </a:r>
            <a:endParaRPr/>
          </a:p>
        </p:txBody>
      </p:sp>
      <p:pic>
        <p:nvPicPr>
          <p:cNvPr descr="smi75625_13_un05a" id="425" name="Google Shape;42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438400"/>
            <a:ext cx="5410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1" name="Google Shape;431;p55"/>
          <p:cNvSpPr txBox="1"/>
          <p:nvPr/>
        </p:nvSpPr>
        <p:spPr>
          <a:xfrm>
            <a:off x="304800" y="990600"/>
            <a:ext cx="8610600" cy="116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C=O group in the ketone shows a strong absorption at   ~ 1700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peak at ~ 3000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due to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 C−H bonds.</a:t>
            </a:r>
            <a:endParaRPr/>
          </a:p>
        </p:txBody>
      </p:sp>
      <p:sp>
        <p:nvSpPr>
          <p:cNvPr id="432" name="Google Shape;432;p55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2-Butanone</a:t>
            </a:r>
            <a:endParaRPr/>
          </a:p>
        </p:txBody>
      </p:sp>
      <p:pic>
        <p:nvPicPr>
          <p:cNvPr descr="smi75625_13_un05b" id="433" name="Google Shape;43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438400"/>
            <a:ext cx="5410200" cy="4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9" name="Google Shape;439;p56"/>
          <p:cNvSpPr txBox="1"/>
          <p:nvPr/>
        </p:nvSpPr>
        <p:spPr>
          <a:xfrm>
            <a:off x="304800" y="990600"/>
            <a:ext cx="86106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ether has neither an OH or a C=O, so its only absorption above 1500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at ~ 3000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due to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C−H bonds.</a:t>
            </a:r>
            <a:endParaRPr/>
          </a:p>
        </p:txBody>
      </p:sp>
      <p:sp>
        <p:nvSpPr>
          <p:cNvPr id="440" name="Google Shape;440;p56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Diethyl Ether</a:t>
            </a:r>
            <a:endParaRPr/>
          </a:p>
        </p:txBody>
      </p:sp>
      <p:pic>
        <p:nvPicPr>
          <p:cNvPr descr="smi75625_13_un05c" id="441" name="Google Shape;4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286000"/>
            <a:ext cx="6477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7" name="Google Shape;447;p57"/>
          <p:cNvSpPr txBox="1"/>
          <p:nvPr/>
        </p:nvSpPr>
        <p:spPr>
          <a:xfrm>
            <a:off x="304800" y="1143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N−H bonds in the amine give rise to two weak absorptions at 3300 and 3400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48" name="Google Shape;448;p57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Octylamine</a:t>
            </a:r>
            <a:endParaRPr/>
          </a:p>
        </p:txBody>
      </p:sp>
      <p:pic>
        <p:nvPicPr>
          <p:cNvPr descr="smi75625_13_un06a" id="449" name="Google Shape;44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057400"/>
            <a:ext cx="67818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5" name="Google Shape;455;p58"/>
          <p:cNvSpPr txBox="1"/>
          <p:nvPr/>
        </p:nvSpPr>
        <p:spPr>
          <a:xfrm>
            <a:off x="304800" y="990600"/>
            <a:ext cx="86106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amide exhibits absorptions above 1500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both its N−H and C=O groups: N−H (two peaks) at 3200 and 3400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C=O at 1660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6" name="Google Shape;456;p58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Propanamide</a:t>
            </a:r>
            <a:endParaRPr/>
          </a:p>
        </p:txBody>
      </p:sp>
      <p:pic>
        <p:nvPicPr>
          <p:cNvPr descr="smi75625_13_un06b" id="457" name="Google Shape;45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209800"/>
            <a:ext cx="6019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3" name="Google Shape;463;p59"/>
          <p:cNvSpPr txBox="1"/>
          <p:nvPr/>
        </p:nvSpPr>
        <p:spPr>
          <a:xfrm>
            <a:off x="304800" y="990600"/>
            <a:ext cx="8610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of the nitrile absorbs in the triple bond region at      ~ 2250 cm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64" name="Google Shape;464;p59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Spectrum of Octanenitrile</a:t>
            </a:r>
            <a:endParaRPr/>
          </a:p>
        </p:txBody>
      </p:sp>
      <p:pic>
        <p:nvPicPr>
          <p:cNvPr descr="smi75625_13_un06c" id="465" name="Google Shape;46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81200"/>
            <a:ext cx="6553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1" name="Google Shape;471;p60"/>
          <p:cNvSpPr txBox="1"/>
          <p:nvPr/>
        </p:nvSpPr>
        <p:spPr>
          <a:xfrm>
            <a:off x="304800" y="990600"/>
            <a:ext cx="8686800" cy="300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1940’s, IR spectroscopy played a key role in elucidating the structure of penicillin G.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-Lactams are 4 membered rings containing an amide.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carbonyl on </a:t>
            </a:r>
            <a:r>
              <a:rPr b="1" i="0" lang="en-US" sz="22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-Lactams absorbs at ~1760 cm-1, which is much higher than seen in most amides.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penicillin G had an IR absorption at this frequency, it helped to rule out an incorrect structure and support the correct structure.</a:t>
            </a:r>
            <a:endParaRPr/>
          </a:p>
        </p:txBody>
      </p:sp>
      <p:sp>
        <p:nvSpPr>
          <p:cNvPr id="472" name="Google Shape;472;p60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and Structure Determination</a:t>
            </a:r>
            <a:endParaRPr/>
          </a:p>
        </p:txBody>
      </p:sp>
      <p:pic>
        <p:nvPicPr>
          <p:cNvPr id="473" name="Google Shape;47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137" y="3914775"/>
            <a:ext cx="618172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9" name="Google Shape;479;p61"/>
          <p:cNvSpPr txBox="1"/>
          <p:nvPr/>
        </p:nvSpPr>
        <p:spPr>
          <a:xfrm>
            <a:off x="304800" y="990600"/>
            <a:ext cx="868680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spectroscopy is often used to determine the outcome of a chemical reaction.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oxidation of the hydroxy group in compound C to form the carbonyl group in periplanone B is accompanied by the disappearance of the OH absorption, and the appearance of a carbonyl absorption in the IR spectrum of the product.</a:t>
            </a:r>
            <a:endParaRPr/>
          </a:p>
        </p:txBody>
      </p:sp>
      <p:sp>
        <p:nvSpPr>
          <p:cNvPr id="480" name="Google Shape;480;p61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and Structure Determination</a:t>
            </a:r>
            <a:endParaRPr/>
          </a:p>
        </p:txBody>
      </p:sp>
      <p:pic>
        <p:nvPicPr>
          <p:cNvPr descr="smi75625_ch13_24-01" id="481" name="Google Shape;48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733800"/>
            <a:ext cx="72390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228600" y="1143000"/>
            <a:ext cx="8763000" cy="307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mass spectrometer analyzes the masses of cations.</a:t>
            </a:r>
            <a:endParaRPr/>
          </a:p>
          <a:p>
            <a:pPr indent="-841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mass spectrum is a plot of the amount of each cation (its relative abundance) versus its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mass-to-charge ratio (</a:t>
            </a:r>
            <a:r>
              <a:rPr b="1" i="1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mass, and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charge).</a:t>
            </a:r>
            <a:endParaRPr/>
          </a:p>
          <a:p>
            <a:pPr indent="-841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z is almost always +1,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actually measures the mass (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of the individual ions.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of a Mass Spectrometer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7" name="Google Shape;487;p62"/>
          <p:cNvSpPr txBox="1"/>
          <p:nvPr/>
        </p:nvSpPr>
        <p:spPr>
          <a:xfrm>
            <a:off x="152400" y="166687"/>
            <a:ext cx="883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MS and IR for Structure Determination</a:t>
            </a:r>
            <a:endParaRPr/>
          </a:p>
        </p:txBody>
      </p:sp>
      <p:pic>
        <p:nvPicPr>
          <p:cNvPr id="488" name="Google Shape;48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725" y="838200"/>
            <a:ext cx="66103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p63"/>
          <p:cNvSpPr txBox="1"/>
          <p:nvPr/>
        </p:nvSpPr>
        <p:spPr>
          <a:xfrm>
            <a:off x="152400" y="166687"/>
            <a:ext cx="883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MS and IR for Structure Determination</a:t>
            </a:r>
            <a:endParaRPr/>
          </a:p>
        </p:txBody>
      </p:sp>
      <p:pic>
        <p:nvPicPr>
          <p:cNvPr id="495" name="Google Shape;49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62" y="952500"/>
            <a:ext cx="8478837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228600" y="3962400"/>
            <a:ext cx="86868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tallest peak in the mass spectrum is called the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base peak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methane the base peak is also the M peak (molecular ion), although this is not always the case.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most C atoms have an atomic mass of 12, 1.1% have a mass of 13.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responsible for the peak at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17. This is called the M + 1 peak.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Mass Spectra</a:t>
            </a:r>
            <a:endParaRPr/>
          </a:p>
        </p:txBody>
      </p:sp>
      <p:pic>
        <p:nvPicPr>
          <p:cNvPr descr="smi75625_ch13_03-2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143000"/>
            <a:ext cx="6934200" cy="256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152400" y="1219200"/>
            <a:ext cx="8686800" cy="259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mass spectrum of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more peaks than just the M peak.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molecular ion is unstable, it fragments into other cations and radical cations containing one, two, three, or four fewer hydrogen atoms than methane itself.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the peaks at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15, 14, 13, and 12 are due to these lower molecular weight fragments.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Peaks in a Mass Spectrum</a:t>
            </a:r>
            <a:endParaRPr/>
          </a:p>
        </p:txBody>
      </p:sp>
      <p:pic>
        <p:nvPicPr>
          <p:cNvPr descr="smi75625_ch13_03-3"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419600"/>
            <a:ext cx="8382000" cy="151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152400" y="2709862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13.2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Spectrum of Hexane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152400" y="838200"/>
            <a:ext cx="876300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molecular ion for hexane is at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86.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M + 1 peak occurs at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87.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base peak occurs at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m/z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57 (C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fragment peaks also occur at 43 (C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29 (C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pic>
        <p:nvPicPr>
          <p:cNvPr descr="smi75625_13_02"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640012"/>
            <a:ext cx="5943600" cy="40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75625_ch13_06-01"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419600"/>
            <a:ext cx="6248400" cy="23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228600" y="838200"/>
            <a:ext cx="8763000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Hydrocarbons, as well as compounds that contain only C, H, and O atoms, always have a molecular ion with an even mass.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odd molecular ion generally indicates that a compound contains nitrogen.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effect is called the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nitrogen rule: 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compound with an odd molecular ion contains an odd number of N atoms.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compound that contains an even number of N atoms gives an even molecular ion.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“street” drugs that mimic the effect of heroin illustrate this principle. 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304800" y="166687"/>
            <a:ext cx="8534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Nitrogen Rule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