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302" r:id="rId6"/>
    <p:sldId id="301" r:id="rId7"/>
    <p:sldId id="260" r:id="rId8"/>
    <p:sldId id="306" r:id="rId9"/>
    <p:sldId id="261" r:id="rId10"/>
    <p:sldId id="262" r:id="rId11"/>
    <p:sldId id="305" r:id="rId12"/>
    <p:sldId id="303" r:id="rId13"/>
    <p:sldId id="307" r:id="rId14"/>
    <p:sldId id="308" r:id="rId15"/>
    <p:sldId id="309" r:id="rId16"/>
    <p:sldId id="310"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Disorders of fluid, Electrolyte, &amp; Acid Base Balance</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Movement of Body Fluids and Electrolytes Between Compartments</a:t>
            </a:r>
            <a:endParaRPr lang="ar-SA" dirty="0"/>
          </a:p>
        </p:txBody>
      </p:sp>
      <p:sp>
        <p:nvSpPr>
          <p:cNvPr id="3" name="Content Placeholder 2"/>
          <p:cNvSpPr>
            <a:spLocks noGrp="1"/>
          </p:cNvSpPr>
          <p:nvPr>
            <p:ph idx="1"/>
          </p:nvPr>
        </p:nvSpPr>
        <p:spPr/>
        <p:txBody>
          <a:bodyPr>
            <a:normAutofit/>
          </a:bodyPr>
          <a:lstStyle/>
          <a:p>
            <a:r>
              <a:rPr lang="en-US" dirty="0" smtClean="0"/>
              <a:t>The volume and distribution of body fluids between the intracellular fluid (ICF) and extracellular fluid (ECF) compartments depend on the concentration of water, which provides approximately 90% to 93% of its fluid volume, and sodium salts, which provide approximately 90% to 95% of the ECF solutes.</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9200" y="457200"/>
            <a:ext cx="4886325" cy="609600"/>
            <a:chOff x="768" y="288"/>
            <a:chExt cx="3420" cy="384"/>
          </a:xfrm>
        </p:grpSpPr>
        <p:sp>
          <p:nvSpPr>
            <p:cNvPr id="4125" name="Text Box 3"/>
            <p:cNvSpPr txBox="1">
              <a:spLocks noChangeArrowheads="1"/>
            </p:cNvSpPr>
            <p:nvPr/>
          </p:nvSpPr>
          <p:spPr bwMode="auto">
            <a:xfrm>
              <a:off x="768" y="288"/>
              <a:ext cx="3420" cy="288"/>
            </a:xfrm>
            <a:prstGeom prst="rect">
              <a:avLst/>
            </a:prstGeom>
            <a:noFill/>
            <a:ln w="9525">
              <a:noFill/>
              <a:miter lim="800000"/>
              <a:headEnd/>
              <a:tailEnd/>
            </a:ln>
          </p:spPr>
          <p:txBody>
            <a:bodyPr wrap="none">
              <a:spAutoFit/>
            </a:bodyPr>
            <a:lstStyle/>
            <a:p>
              <a:r>
                <a:rPr lang="en-US">
                  <a:latin typeface="Verdana" pitchFamily="34" charset="0"/>
                  <a:cs typeface="Times New Roman" charset="0"/>
                </a:rPr>
                <a:t>FLUIDS and ELECTROLYTES</a:t>
              </a:r>
              <a:endParaRPr lang="en-US">
                <a:latin typeface="Verdana" pitchFamily="34" charset="0"/>
              </a:endParaRPr>
            </a:p>
          </p:txBody>
        </p:sp>
        <p:sp>
          <p:nvSpPr>
            <p:cNvPr id="4126" name="Line 4"/>
            <p:cNvSpPr>
              <a:spLocks noChangeShapeType="1"/>
            </p:cNvSpPr>
            <p:nvPr/>
          </p:nvSpPr>
          <p:spPr bwMode="auto">
            <a:xfrm>
              <a:off x="852" y="672"/>
              <a:ext cx="3276" cy="0"/>
            </a:xfrm>
            <a:prstGeom prst="line">
              <a:avLst/>
            </a:prstGeom>
            <a:noFill/>
            <a:ln w="57150" cmpd="thinThick">
              <a:solidFill>
                <a:schemeClr val="tx1"/>
              </a:solidFill>
              <a:round/>
              <a:headEnd/>
              <a:tailEnd/>
            </a:ln>
          </p:spPr>
          <p:txBody>
            <a:bodyPr wrap="none"/>
            <a:lstStyle/>
            <a:p>
              <a:endParaRPr lang="en-US"/>
            </a:p>
          </p:txBody>
        </p:sp>
      </p:grpSp>
      <p:grpSp>
        <p:nvGrpSpPr>
          <p:cNvPr id="3" name="Group 5"/>
          <p:cNvGrpSpPr>
            <a:grpSpLocks/>
          </p:cNvGrpSpPr>
          <p:nvPr/>
        </p:nvGrpSpPr>
        <p:grpSpPr bwMode="auto">
          <a:xfrm>
            <a:off x="1219200" y="457200"/>
            <a:ext cx="4886325" cy="609600"/>
            <a:chOff x="768" y="288"/>
            <a:chExt cx="3420" cy="384"/>
          </a:xfrm>
        </p:grpSpPr>
        <p:sp>
          <p:nvSpPr>
            <p:cNvPr id="4123" name="Text Box 6"/>
            <p:cNvSpPr txBox="1">
              <a:spLocks noChangeArrowheads="1"/>
            </p:cNvSpPr>
            <p:nvPr/>
          </p:nvSpPr>
          <p:spPr bwMode="auto">
            <a:xfrm>
              <a:off x="768" y="288"/>
              <a:ext cx="3420" cy="288"/>
            </a:xfrm>
            <a:prstGeom prst="rect">
              <a:avLst/>
            </a:prstGeom>
            <a:noFill/>
            <a:ln w="9525">
              <a:noFill/>
              <a:miter lim="800000"/>
              <a:headEnd/>
              <a:tailEnd/>
            </a:ln>
          </p:spPr>
          <p:txBody>
            <a:bodyPr wrap="none">
              <a:spAutoFit/>
            </a:bodyPr>
            <a:lstStyle/>
            <a:p>
              <a:r>
                <a:rPr lang="en-US" dirty="0">
                  <a:latin typeface="Verdana" pitchFamily="34" charset="0"/>
                  <a:cs typeface="Times New Roman" charset="0"/>
                </a:rPr>
                <a:t>FLUIDS and ELECTROLYTES</a:t>
              </a:r>
              <a:endParaRPr lang="en-US" dirty="0">
                <a:latin typeface="Verdana" pitchFamily="34" charset="0"/>
              </a:endParaRPr>
            </a:p>
          </p:txBody>
        </p:sp>
        <p:sp>
          <p:nvSpPr>
            <p:cNvPr id="4124" name="Line 7"/>
            <p:cNvSpPr>
              <a:spLocks noChangeShapeType="1"/>
            </p:cNvSpPr>
            <p:nvPr/>
          </p:nvSpPr>
          <p:spPr bwMode="auto">
            <a:xfrm>
              <a:off x="852" y="672"/>
              <a:ext cx="3276" cy="0"/>
            </a:xfrm>
            <a:prstGeom prst="line">
              <a:avLst/>
            </a:prstGeom>
            <a:noFill/>
            <a:ln w="57150" cmpd="thinThick">
              <a:solidFill>
                <a:schemeClr val="tx1"/>
              </a:solidFill>
              <a:round/>
              <a:headEnd/>
              <a:tailEnd/>
            </a:ln>
          </p:spPr>
          <p:txBody>
            <a:bodyPr wrap="none"/>
            <a:lstStyle/>
            <a:p>
              <a:endParaRPr lang="en-US"/>
            </a:p>
          </p:txBody>
        </p:sp>
      </p:grpSp>
      <p:sp>
        <p:nvSpPr>
          <p:cNvPr id="4100" name="Text Box 8"/>
          <p:cNvSpPr txBox="1">
            <a:spLocks noChangeArrowheads="1"/>
          </p:cNvSpPr>
          <p:nvPr/>
        </p:nvSpPr>
        <p:spPr bwMode="auto">
          <a:xfrm>
            <a:off x="1219200" y="1447800"/>
            <a:ext cx="7086600" cy="396875"/>
          </a:xfrm>
          <a:prstGeom prst="rect">
            <a:avLst/>
          </a:prstGeom>
          <a:noFill/>
          <a:ln w="9525">
            <a:noFill/>
            <a:miter lim="800000"/>
            <a:headEnd/>
            <a:tailEnd/>
          </a:ln>
        </p:spPr>
        <p:txBody>
          <a:bodyPr>
            <a:spAutoFit/>
          </a:bodyPr>
          <a:lstStyle/>
          <a:p>
            <a:r>
              <a:rPr lang="en-US" sz="2000">
                <a:latin typeface="Comic Sans MS" pitchFamily="66" charset="0"/>
                <a:cs typeface="Times New Roman" charset="0"/>
              </a:rPr>
              <a:t>BODY FLUIDS</a:t>
            </a:r>
          </a:p>
        </p:txBody>
      </p:sp>
      <p:grpSp>
        <p:nvGrpSpPr>
          <p:cNvPr id="4" name="Group 38"/>
          <p:cNvGrpSpPr>
            <a:grpSpLocks/>
          </p:cNvGrpSpPr>
          <p:nvPr/>
        </p:nvGrpSpPr>
        <p:grpSpPr bwMode="auto">
          <a:xfrm>
            <a:off x="1676400" y="2749550"/>
            <a:ext cx="3492500" cy="3575050"/>
            <a:chOff x="1056" y="1584"/>
            <a:chExt cx="2200" cy="2252"/>
          </a:xfrm>
        </p:grpSpPr>
        <p:grpSp>
          <p:nvGrpSpPr>
            <p:cNvPr id="5" name="Group 36"/>
            <p:cNvGrpSpPr>
              <a:grpSpLocks/>
            </p:cNvGrpSpPr>
            <p:nvPr/>
          </p:nvGrpSpPr>
          <p:grpSpPr bwMode="auto">
            <a:xfrm>
              <a:off x="1056" y="1584"/>
              <a:ext cx="2200" cy="2252"/>
              <a:chOff x="1304" y="1584"/>
              <a:chExt cx="2200" cy="2252"/>
            </a:xfrm>
          </p:grpSpPr>
          <p:grpSp>
            <p:nvGrpSpPr>
              <p:cNvPr id="6" name="Group 23"/>
              <p:cNvGrpSpPr>
                <a:grpSpLocks/>
              </p:cNvGrpSpPr>
              <p:nvPr/>
            </p:nvGrpSpPr>
            <p:grpSpPr bwMode="auto">
              <a:xfrm>
                <a:off x="1304" y="1728"/>
                <a:ext cx="2152" cy="1920"/>
                <a:chOff x="1304" y="1968"/>
                <a:chExt cx="1608" cy="1680"/>
              </a:xfrm>
            </p:grpSpPr>
            <p:sp>
              <p:nvSpPr>
                <p:cNvPr id="4119" name="Rectangle 15"/>
                <p:cNvSpPr>
                  <a:spLocks noChangeArrowheads="1"/>
                </p:cNvSpPr>
                <p:nvPr/>
              </p:nvSpPr>
              <p:spPr bwMode="auto">
                <a:xfrm>
                  <a:off x="1304" y="2016"/>
                  <a:ext cx="1104" cy="1584"/>
                </a:xfrm>
                <a:prstGeom prst="rect">
                  <a:avLst/>
                </a:prstGeom>
                <a:solidFill>
                  <a:srgbClr val="996600"/>
                </a:solidFill>
                <a:ln w="9525">
                  <a:solidFill>
                    <a:schemeClr val="tx1"/>
                  </a:solidFill>
                  <a:miter lim="800000"/>
                  <a:headEnd/>
                  <a:tailEnd/>
                </a:ln>
              </p:spPr>
              <p:txBody>
                <a:bodyPr wrap="none" anchor="ctr"/>
                <a:lstStyle/>
                <a:p>
                  <a:pPr algn="ctr"/>
                  <a:endParaRPr lang="en-US" b="0">
                    <a:latin typeface="Arial" charset="0"/>
                  </a:endParaRPr>
                </a:p>
              </p:txBody>
            </p:sp>
            <p:sp>
              <p:nvSpPr>
                <p:cNvPr id="4120" name="Line 16"/>
                <p:cNvSpPr>
                  <a:spLocks noChangeShapeType="1"/>
                </p:cNvSpPr>
                <p:nvPr/>
              </p:nvSpPr>
              <p:spPr bwMode="auto">
                <a:xfrm>
                  <a:off x="2448" y="1968"/>
                  <a:ext cx="0" cy="1680"/>
                </a:xfrm>
                <a:prstGeom prst="line">
                  <a:avLst/>
                </a:prstGeom>
                <a:noFill/>
                <a:ln w="76200" cmpd="tri">
                  <a:solidFill>
                    <a:schemeClr val="tx1"/>
                  </a:solidFill>
                  <a:round/>
                  <a:headEnd/>
                  <a:tailEnd/>
                </a:ln>
              </p:spPr>
              <p:txBody>
                <a:bodyPr wrap="none"/>
                <a:lstStyle/>
                <a:p>
                  <a:endParaRPr lang="en-US"/>
                </a:p>
              </p:txBody>
            </p:sp>
            <p:sp>
              <p:nvSpPr>
                <p:cNvPr id="4121" name="Rectangle 17"/>
                <p:cNvSpPr>
                  <a:spLocks noChangeArrowheads="1"/>
                </p:cNvSpPr>
                <p:nvPr/>
              </p:nvSpPr>
              <p:spPr bwMode="auto">
                <a:xfrm>
                  <a:off x="2480" y="2016"/>
                  <a:ext cx="432" cy="1584"/>
                </a:xfrm>
                <a:prstGeom prst="rect">
                  <a:avLst/>
                </a:prstGeom>
                <a:solidFill>
                  <a:srgbClr val="FF0066"/>
                </a:solidFill>
                <a:ln w="9525">
                  <a:solidFill>
                    <a:schemeClr val="tx1"/>
                  </a:solidFill>
                  <a:miter lim="800000"/>
                  <a:headEnd/>
                  <a:tailEnd/>
                </a:ln>
              </p:spPr>
              <p:txBody>
                <a:bodyPr wrap="none" anchor="ctr"/>
                <a:lstStyle/>
                <a:p>
                  <a:endParaRPr lang="en-PH"/>
                </a:p>
              </p:txBody>
            </p:sp>
            <p:sp>
              <p:nvSpPr>
                <p:cNvPr id="4122" name="Rectangle 18"/>
                <p:cNvSpPr>
                  <a:spLocks noChangeArrowheads="1"/>
                </p:cNvSpPr>
                <p:nvPr/>
              </p:nvSpPr>
              <p:spPr bwMode="auto">
                <a:xfrm>
                  <a:off x="2592" y="2016"/>
                  <a:ext cx="320" cy="1584"/>
                </a:xfrm>
                <a:prstGeom prst="rect">
                  <a:avLst/>
                </a:prstGeom>
                <a:solidFill>
                  <a:srgbClr val="FFFFCC"/>
                </a:solidFill>
                <a:ln w="9525">
                  <a:solidFill>
                    <a:schemeClr val="tx1"/>
                  </a:solidFill>
                  <a:miter lim="800000"/>
                  <a:headEnd/>
                  <a:tailEnd/>
                </a:ln>
              </p:spPr>
              <p:txBody>
                <a:bodyPr wrap="none" anchor="ctr"/>
                <a:lstStyle/>
                <a:p>
                  <a:endParaRPr lang="en-PH"/>
                </a:p>
              </p:txBody>
            </p:sp>
          </p:grpSp>
          <p:sp>
            <p:nvSpPr>
              <p:cNvPr id="4115" name="Text Box 20"/>
              <p:cNvSpPr txBox="1">
                <a:spLocks noChangeArrowheads="1"/>
              </p:cNvSpPr>
              <p:nvPr/>
            </p:nvSpPr>
            <p:spPr bwMode="auto">
              <a:xfrm>
                <a:off x="1690" y="1584"/>
                <a:ext cx="348" cy="231"/>
              </a:xfrm>
              <a:prstGeom prst="rect">
                <a:avLst/>
              </a:prstGeom>
              <a:noFill/>
              <a:ln w="9525">
                <a:noFill/>
                <a:miter lim="800000"/>
                <a:headEnd/>
                <a:tailEnd/>
              </a:ln>
            </p:spPr>
            <p:txBody>
              <a:bodyPr wrap="none">
                <a:spAutoFit/>
              </a:bodyPr>
              <a:lstStyle/>
              <a:p>
                <a:r>
                  <a:rPr lang="en-US" sz="1800">
                    <a:latin typeface="Arial" charset="0"/>
                  </a:rPr>
                  <a:t>ICF</a:t>
                </a:r>
              </a:p>
            </p:txBody>
          </p:sp>
          <p:sp>
            <p:nvSpPr>
              <p:cNvPr id="4116" name="Text Box 21"/>
              <p:cNvSpPr txBox="1">
                <a:spLocks noChangeArrowheads="1"/>
              </p:cNvSpPr>
              <p:nvPr/>
            </p:nvSpPr>
            <p:spPr bwMode="auto">
              <a:xfrm>
                <a:off x="2935" y="1584"/>
                <a:ext cx="404" cy="231"/>
              </a:xfrm>
              <a:prstGeom prst="rect">
                <a:avLst/>
              </a:prstGeom>
              <a:noFill/>
              <a:ln w="9525">
                <a:noFill/>
                <a:miter lim="800000"/>
                <a:headEnd/>
                <a:tailEnd/>
              </a:ln>
            </p:spPr>
            <p:txBody>
              <a:bodyPr wrap="none">
                <a:spAutoFit/>
              </a:bodyPr>
              <a:lstStyle/>
              <a:p>
                <a:r>
                  <a:rPr lang="en-US" sz="1800">
                    <a:latin typeface="Arial" charset="0"/>
                  </a:rPr>
                  <a:t>ECF</a:t>
                </a:r>
              </a:p>
            </p:txBody>
          </p:sp>
          <p:sp>
            <p:nvSpPr>
              <p:cNvPr id="4117" name="Text Box 22"/>
              <p:cNvSpPr txBox="1">
                <a:spLocks noChangeArrowheads="1"/>
              </p:cNvSpPr>
              <p:nvPr/>
            </p:nvSpPr>
            <p:spPr bwMode="auto">
              <a:xfrm>
                <a:off x="1684" y="3624"/>
                <a:ext cx="699" cy="212"/>
              </a:xfrm>
              <a:prstGeom prst="rect">
                <a:avLst/>
              </a:prstGeom>
              <a:noFill/>
              <a:ln w="9525">
                <a:noFill/>
                <a:miter lim="800000"/>
                <a:headEnd/>
                <a:tailEnd/>
              </a:ln>
            </p:spPr>
            <p:txBody>
              <a:bodyPr wrap="none">
                <a:spAutoFit/>
              </a:bodyPr>
              <a:lstStyle/>
              <a:p>
                <a:r>
                  <a:rPr lang="en-US" sz="1600">
                    <a:latin typeface="Arial" charset="0"/>
                  </a:rPr>
                  <a:t>40% </a:t>
                </a:r>
                <a:r>
                  <a:rPr lang="en-US" sz="1600" i="1">
                    <a:latin typeface="Arial" charset="0"/>
                  </a:rPr>
                  <a:t>TBW</a:t>
                </a:r>
                <a:endParaRPr lang="en-US" sz="1600">
                  <a:latin typeface="Arial" charset="0"/>
                </a:endParaRPr>
              </a:p>
            </p:txBody>
          </p:sp>
          <p:sp>
            <p:nvSpPr>
              <p:cNvPr id="4118" name="Text Box 27"/>
              <p:cNvSpPr txBox="1">
                <a:spLocks noChangeArrowheads="1"/>
              </p:cNvSpPr>
              <p:nvPr/>
            </p:nvSpPr>
            <p:spPr bwMode="auto">
              <a:xfrm>
                <a:off x="2805" y="3619"/>
                <a:ext cx="699" cy="212"/>
              </a:xfrm>
              <a:prstGeom prst="rect">
                <a:avLst/>
              </a:prstGeom>
              <a:noFill/>
              <a:ln w="9525">
                <a:noFill/>
                <a:miter lim="800000"/>
                <a:headEnd/>
                <a:tailEnd/>
              </a:ln>
            </p:spPr>
            <p:txBody>
              <a:bodyPr wrap="none">
                <a:spAutoFit/>
              </a:bodyPr>
              <a:lstStyle/>
              <a:p>
                <a:r>
                  <a:rPr lang="en-US" sz="1600">
                    <a:latin typeface="Arial" charset="0"/>
                  </a:rPr>
                  <a:t>20% </a:t>
                </a:r>
                <a:r>
                  <a:rPr lang="en-US" sz="1600" i="1">
                    <a:latin typeface="Arial" charset="0"/>
                  </a:rPr>
                  <a:t>TBW</a:t>
                </a:r>
                <a:endParaRPr lang="en-US" sz="1600">
                  <a:latin typeface="Arial" charset="0"/>
                </a:endParaRPr>
              </a:p>
            </p:txBody>
          </p:sp>
        </p:grpSp>
        <p:sp>
          <p:nvSpPr>
            <p:cNvPr id="4112" name="Text Box 24"/>
            <p:cNvSpPr txBox="1">
              <a:spLocks noChangeArrowheads="1"/>
            </p:cNvSpPr>
            <p:nvPr/>
          </p:nvSpPr>
          <p:spPr bwMode="auto">
            <a:xfrm>
              <a:off x="2610" y="2572"/>
              <a:ext cx="201" cy="212"/>
            </a:xfrm>
            <a:prstGeom prst="rect">
              <a:avLst/>
            </a:prstGeom>
            <a:noFill/>
            <a:ln w="9525">
              <a:noFill/>
              <a:miter lim="800000"/>
              <a:headEnd/>
              <a:tailEnd/>
            </a:ln>
          </p:spPr>
          <p:txBody>
            <a:bodyPr wrap="none">
              <a:spAutoFit/>
            </a:bodyPr>
            <a:lstStyle/>
            <a:p>
              <a:r>
                <a:rPr lang="en-US" sz="1600">
                  <a:latin typeface="Arial" charset="0"/>
                </a:rPr>
                <a:t>P</a:t>
              </a:r>
            </a:p>
          </p:txBody>
        </p:sp>
        <p:sp>
          <p:nvSpPr>
            <p:cNvPr id="4113" name="Text Box 25"/>
            <p:cNvSpPr txBox="1">
              <a:spLocks noChangeArrowheads="1"/>
            </p:cNvSpPr>
            <p:nvPr/>
          </p:nvSpPr>
          <p:spPr bwMode="auto">
            <a:xfrm>
              <a:off x="2907" y="2572"/>
              <a:ext cx="237" cy="212"/>
            </a:xfrm>
            <a:prstGeom prst="rect">
              <a:avLst/>
            </a:prstGeom>
            <a:noFill/>
            <a:ln w="9525">
              <a:noFill/>
              <a:miter lim="800000"/>
              <a:headEnd/>
              <a:tailEnd/>
            </a:ln>
          </p:spPr>
          <p:txBody>
            <a:bodyPr wrap="none">
              <a:spAutoFit/>
            </a:bodyPr>
            <a:lstStyle/>
            <a:p>
              <a:r>
                <a:rPr lang="en-US" sz="1600">
                  <a:latin typeface="Arial" charset="0"/>
                </a:rPr>
                <a:t>IS</a:t>
              </a:r>
            </a:p>
          </p:txBody>
        </p:sp>
      </p:grpSp>
      <p:sp>
        <p:nvSpPr>
          <p:cNvPr id="4102" name="Text Box 9"/>
          <p:cNvSpPr txBox="1">
            <a:spLocks noChangeArrowheads="1"/>
          </p:cNvSpPr>
          <p:nvPr/>
        </p:nvSpPr>
        <p:spPr bwMode="auto">
          <a:xfrm>
            <a:off x="1219200" y="1965325"/>
            <a:ext cx="7467600" cy="976313"/>
          </a:xfrm>
          <a:prstGeom prst="rect">
            <a:avLst/>
          </a:prstGeom>
          <a:noFill/>
          <a:ln w="9525">
            <a:noFill/>
            <a:miter lim="800000"/>
            <a:headEnd/>
            <a:tailEnd/>
          </a:ln>
        </p:spPr>
        <p:txBody>
          <a:bodyPr>
            <a:spAutoFit/>
          </a:bodyPr>
          <a:lstStyle/>
          <a:p>
            <a:pPr marL="457200" indent="-457200"/>
            <a:r>
              <a:rPr lang="en-US" sz="2000">
                <a:latin typeface="Comic Sans MS" pitchFamily="66" charset="0"/>
                <a:cs typeface="Times New Roman" charset="0"/>
              </a:rPr>
              <a:t>Distribution of Body Fluids – </a:t>
            </a:r>
            <a:r>
              <a:rPr lang="en-US" sz="1800" b="0">
                <a:latin typeface="Comic Sans MS" pitchFamily="66" charset="0"/>
                <a:cs typeface="Times New Roman" charset="0"/>
              </a:rPr>
              <a:t>50-70% of total body weight;</a:t>
            </a:r>
          </a:p>
          <a:p>
            <a:pPr marL="457200" indent="-457200"/>
            <a:r>
              <a:rPr lang="en-US" sz="1800" b="0">
                <a:latin typeface="Comic Sans MS" pitchFamily="66" charset="0"/>
                <a:cs typeface="Times New Roman" charset="0"/>
              </a:rPr>
              <a:t>				      infant [70-80%], elderly [45-50%]</a:t>
            </a:r>
            <a:r>
              <a:rPr lang="en-US" sz="2000">
                <a:latin typeface="Comic Sans MS" pitchFamily="66" charset="0"/>
                <a:cs typeface="Times New Roman" charset="0"/>
              </a:rPr>
              <a:t>	</a:t>
            </a:r>
          </a:p>
        </p:txBody>
      </p:sp>
      <p:grpSp>
        <p:nvGrpSpPr>
          <p:cNvPr id="7" name="Group 37"/>
          <p:cNvGrpSpPr>
            <a:grpSpLocks/>
          </p:cNvGrpSpPr>
          <p:nvPr/>
        </p:nvGrpSpPr>
        <p:grpSpPr bwMode="auto">
          <a:xfrm>
            <a:off x="5715000" y="3130550"/>
            <a:ext cx="2362200" cy="2743200"/>
            <a:chOff x="3600" y="1824"/>
            <a:chExt cx="1488" cy="1728"/>
          </a:xfrm>
        </p:grpSpPr>
        <p:sp>
          <p:nvSpPr>
            <p:cNvPr id="4105" name="AutoShape 26"/>
            <p:cNvSpPr>
              <a:spLocks noChangeArrowheads="1"/>
            </p:cNvSpPr>
            <p:nvPr/>
          </p:nvSpPr>
          <p:spPr bwMode="auto">
            <a:xfrm>
              <a:off x="3600" y="1824"/>
              <a:ext cx="1488" cy="384"/>
            </a:xfrm>
            <a:prstGeom prst="roundRect">
              <a:avLst>
                <a:gd name="adj" fmla="val 16667"/>
              </a:avLst>
            </a:prstGeom>
            <a:solidFill>
              <a:srgbClr val="CCFFFF"/>
            </a:solidFill>
            <a:ln w="9525">
              <a:noFill/>
              <a:round/>
              <a:headEnd/>
              <a:tailEnd/>
            </a:ln>
          </p:spPr>
          <p:txBody>
            <a:bodyPr wrap="none" anchor="ctr"/>
            <a:lstStyle/>
            <a:p>
              <a:pPr algn="ctr"/>
              <a:r>
                <a:rPr lang="en-US" sz="1800" b="0" dirty="0">
                  <a:latin typeface="Arial Narrow" pitchFamily="34" charset="0"/>
                </a:rPr>
                <a:t>60-kg man</a:t>
              </a:r>
            </a:p>
            <a:p>
              <a:pPr algn="ctr"/>
              <a:r>
                <a:rPr lang="en-US" sz="1800" b="0" dirty="0">
                  <a:latin typeface="Arial Narrow" pitchFamily="34" charset="0"/>
                </a:rPr>
                <a:t>TBW = 0.6 x 60 kg = </a:t>
              </a:r>
              <a:r>
                <a:rPr lang="en-US" sz="1800" b="0" dirty="0" smtClean="0">
                  <a:latin typeface="Arial Narrow" pitchFamily="34" charset="0"/>
                </a:rPr>
                <a:t>36 </a:t>
              </a:r>
              <a:r>
                <a:rPr lang="en-US" sz="1800" b="0" dirty="0">
                  <a:latin typeface="Arial Narrow" pitchFamily="34" charset="0"/>
                </a:rPr>
                <a:t>L</a:t>
              </a:r>
            </a:p>
          </p:txBody>
        </p:sp>
        <p:sp>
          <p:nvSpPr>
            <p:cNvPr id="4106" name="AutoShape 28"/>
            <p:cNvSpPr>
              <a:spLocks noChangeArrowheads="1"/>
            </p:cNvSpPr>
            <p:nvPr/>
          </p:nvSpPr>
          <p:spPr bwMode="auto">
            <a:xfrm>
              <a:off x="3600" y="2496"/>
              <a:ext cx="960" cy="384"/>
            </a:xfrm>
            <a:prstGeom prst="roundRect">
              <a:avLst>
                <a:gd name="adj" fmla="val 16667"/>
              </a:avLst>
            </a:prstGeom>
            <a:solidFill>
              <a:srgbClr val="CC9900"/>
            </a:solidFill>
            <a:ln w="9525">
              <a:noFill/>
              <a:round/>
              <a:headEnd/>
              <a:tailEnd/>
            </a:ln>
          </p:spPr>
          <p:txBody>
            <a:bodyPr wrap="none" anchor="ctr"/>
            <a:lstStyle/>
            <a:p>
              <a:pPr algn="ctr"/>
              <a:r>
                <a:rPr lang="en-US" sz="1600" b="0">
                  <a:latin typeface="Arial Narrow" pitchFamily="34" charset="0"/>
                </a:rPr>
                <a:t>ICF = 0.4 x 60 kg </a:t>
              </a:r>
            </a:p>
            <a:p>
              <a:pPr algn="ctr"/>
              <a:r>
                <a:rPr lang="en-US" sz="1600" b="0">
                  <a:latin typeface="Arial Narrow" pitchFamily="34" charset="0"/>
                </a:rPr>
                <a:t>= 24 L</a:t>
              </a:r>
            </a:p>
          </p:txBody>
        </p:sp>
        <p:sp>
          <p:nvSpPr>
            <p:cNvPr id="4107" name="AutoShape 29"/>
            <p:cNvSpPr>
              <a:spLocks noChangeArrowheads="1"/>
            </p:cNvSpPr>
            <p:nvPr/>
          </p:nvSpPr>
          <p:spPr bwMode="auto">
            <a:xfrm>
              <a:off x="4608" y="2496"/>
              <a:ext cx="480" cy="384"/>
            </a:xfrm>
            <a:prstGeom prst="roundRect">
              <a:avLst>
                <a:gd name="adj" fmla="val 16667"/>
              </a:avLst>
            </a:prstGeom>
            <a:solidFill>
              <a:srgbClr val="FFCCFF"/>
            </a:solidFill>
            <a:ln w="9525">
              <a:noFill/>
              <a:round/>
              <a:headEnd/>
              <a:tailEnd/>
            </a:ln>
          </p:spPr>
          <p:txBody>
            <a:bodyPr wrap="none" anchor="ctr"/>
            <a:lstStyle/>
            <a:p>
              <a:pPr algn="ctr"/>
              <a:r>
                <a:rPr lang="en-US" sz="1600" b="0">
                  <a:latin typeface="Arial Narrow" pitchFamily="34" charset="0"/>
                </a:rPr>
                <a:t>ECF </a:t>
              </a:r>
            </a:p>
            <a:p>
              <a:pPr algn="ctr"/>
              <a:r>
                <a:rPr lang="en-US" sz="1600" b="0">
                  <a:latin typeface="Arial Narrow" pitchFamily="34" charset="0"/>
                </a:rPr>
                <a:t>= 12 L</a:t>
              </a:r>
            </a:p>
          </p:txBody>
        </p:sp>
        <p:sp>
          <p:nvSpPr>
            <p:cNvPr id="4108" name="AutoShape 30"/>
            <p:cNvSpPr>
              <a:spLocks noChangeArrowheads="1"/>
            </p:cNvSpPr>
            <p:nvPr/>
          </p:nvSpPr>
          <p:spPr bwMode="auto">
            <a:xfrm>
              <a:off x="4656" y="3168"/>
              <a:ext cx="144" cy="384"/>
            </a:xfrm>
            <a:prstGeom prst="roundRect">
              <a:avLst>
                <a:gd name="adj" fmla="val 16667"/>
              </a:avLst>
            </a:prstGeom>
            <a:solidFill>
              <a:srgbClr val="FF0066"/>
            </a:solidFill>
            <a:ln w="9525">
              <a:noFill/>
              <a:round/>
              <a:headEnd/>
              <a:tailEnd/>
            </a:ln>
          </p:spPr>
          <p:txBody>
            <a:bodyPr wrap="none" anchor="ctr"/>
            <a:lstStyle/>
            <a:p>
              <a:pPr algn="ctr"/>
              <a:r>
                <a:rPr lang="en-US" sz="1600" b="0">
                  <a:latin typeface="Arial Narrow" pitchFamily="34" charset="0"/>
                </a:rPr>
                <a:t>3L</a:t>
              </a:r>
            </a:p>
          </p:txBody>
        </p:sp>
        <p:sp>
          <p:nvSpPr>
            <p:cNvPr id="4109" name="AutoShape 31"/>
            <p:cNvSpPr>
              <a:spLocks noChangeArrowheads="1"/>
            </p:cNvSpPr>
            <p:nvPr/>
          </p:nvSpPr>
          <p:spPr bwMode="auto">
            <a:xfrm>
              <a:off x="4848" y="3168"/>
              <a:ext cx="240" cy="384"/>
            </a:xfrm>
            <a:prstGeom prst="roundRect">
              <a:avLst>
                <a:gd name="adj" fmla="val 16667"/>
              </a:avLst>
            </a:prstGeom>
            <a:solidFill>
              <a:schemeClr val="bg1"/>
            </a:solidFill>
            <a:ln w="9525">
              <a:noFill/>
              <a:round/>
              <a:headEnd/>
              <a:tailEnd/>
            </a:ln>
          </p:spPr>
          <p:txBody>
            <a:bodyPr wrap="none" anchor="ctr"/>
            <a:lstStyle/>
            <a:p>
              <a:pPr algn="ctr"/>
              <a:r>
                <a:rPr lang="en-US" sz="1600" b="0">
                  <a:latin typeface="Arial Narrow" pitchFamily="34" charset="0"/>
                </a:rPr>
                <a:t>9L</a:t>
              </a:r>
            </a:p>
          </p:txBody>
        </p:sp>
        <p:sp>
          <p:nvSpPr>
            <p:cNvPr id="4110" name="Line 32"/>
            <p:cNvSpPr>
              <a:spLocks noChangeShapeType="1"/>
            </p:cNvSpPr>
            <p:nvPr/>
          </p:nvSpPr>
          <p:spPr bwMode="auto">
            <a:xfrm>
              <a:off x="4560" y="2256"/>
              <a:ext cx="0" cy="144"/>
            </a:xfrm>
            <a:prstGeom prst="line">
              <a:avLst/>
            </a:prstGeom>
            <a:noFill/>
            <a:ln w="19050">
              <a:solidFill>
                <a:schemeClr val="tx1"/>
              </a:solidFill>
              <a:round/>
              <a:headEnd/>
              <a:tailEnd type="stealth" w="med" len="med"/>
            </a:ln>
          </p:spPr>
          <p:txBody>
            <a:bodyPr wrap="none"/>
            <a:lstStyle/>
            <a:p>
              <a:endParaRPr lang="en-US"/>
            </a:p>
          </p:txBody>
        </p:sp>
      </p:grpSp>
      <p:sp>
        <p:nvSpPr>
          <p:cNvPr id="4104" name="Line 33"/>
          <p:cNvSpPr>
            <a:spLocks noChangeShapeType="1"/>
          </p:cNvSpPr>
          <p:nvPr/>
        </p:nvSpPr>
        <p:spPr bwMode="auto">
          <a:xfrm>
            <a:off x="7634288" y="4724400"/>
            <a:ext cx="0" cy="228600"/>
          </a:xfrm>
          <a:prstGeom prst="line">
            <a:avLst/>
          </a:prstGeom>
          <a:noFill/>
          <a:ln w="19050">
            <a:solidFill>
              <a:schemeClr val="tx1"/>
            </a:solidFill>
            <a:round/>
            <a:headEnd/>
            <a:tailEnd type="stealth" w="med" len="med"/>
          </a:ln>
        </p:spPr>
        <p:txBody>
          <a:bodyPr wrap="none"/>
          <a:lstStyle/>
          <a:p>
            <a:endParaRPr lang="en-US"/>
          </a:p>
        </p:txBody>
      </p:sp>
      <p:sp>
        <p:nvSpPr>
          <p:cNvPr id="31" name="Slide Number Placeholder 30"/>
          <p:cNvSpPr>
            <a:spLocks noGrp="1"/>
          </p:cNvSpPr>
          <p:nvPr>
            <p:ph type="sldNum" sz="quarter" idx="12"/>
          </p:nvPr>
        </p:nvSpPr>
        <p:spPr/>
        <p:txBody>
          <a:bodyPr/>
          <a:lstStyle/>
          <a:p>
            <a:fld id="{ECEF026B-52A6-4681-B095-4243CDB122C4}"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Verdana" pitchFamily="34" charset="0"/>
                <a:cs typeface="Times New Roman" charset="0"/>
              </a:rPr>
              <a:t>Fluids and Electrolytes</a:t>
            </a:r>
            <a:endParaRPr lang="ar-SA" dirty="0"/>
          </a:p>
        </p:txBody>
      </p:sp>
      <p:pic>
        <p:nvPicPr>
          <p:cNvPr id="1026" name="Picture 2"/>
          <p:cNvPicPr>
            <a:picLocks noGrp="1" noChangeAspect="1" noChangeArrowheads="1"/>
          </p:cNvPicPr>
          <p:nvPr>
            <p:ph idx="1"/>
          </p:nvPr>
        </p:nvPicPr>
        <p:blipFill>
          <a:blip r:embed="rId2"/>
          <a:srcRect/>
          <a:stretch>
            <a:fillRect/>
          </a:stretch>
        </p:blipFill>
        <p:spPr bwMode="auto">
          <a:xfrm>
            <a:off x="1142976" y="2343944"/>
            <a:ext cx="1181100" cy="303847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067180" y="2319351"/>
            <a:ext cx="1219200" cy="303847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6962800" y="2319351"/>
            <a:ext cx="1181100" cy="3038475"/>
          </a:xfrm>
          <a:prstGeom prst="rect">
            <a:avLst/>
          </a:prstGeom>
          <a:noFill/>
          <a:ln w="9525">
            <a:noFill/>
            <a:miter lim="800000"/>
            <a:headEnd/>
            <a:tailEnd/>
          </a:ln>
          <a:effectLst/>
        </p:spPr>
      </p:pic>
      <p:sp>
        <p:nvSpPr>
          <p:cNvPr id="7" name="TextBox 6"/>
          <p:cNvSpPr txBox="1"/>
          <p:nvPr/>
        </p:nvSpPr>
        <p:spPr>
          <a:xfrm>
            <a:off x="714348" y="5715016"/>
            <a:ext cx="1928826" cy="369332"/>
          </a:xfrm>
          <a:prstGeom prst="rect">
            <a:avLst/>
          </a:prstGeom>
          <a:noFill/>
        </p:spPr>
        <p:txBody>
          <a:bodyPr wrap="square" rtlCol="1">
            <a:spAutoFit/>
          </a:bodyPr>
          <a:lstStyle/>
          <a:p>
            <a:pPr algn="ctr"/>
            <a:r>
              <a:rPr lang="en-US" dirty="0" smtClean="0"/>
              <a:t>Isotonic solution </a:t>
            </a:r>
            <a:endParaRPr lang="ar-SA" dirty="0"/>
          </a:p>
        </p:txBody>
      </p:sp>
      <p:sp>
        <p:nvSpPr>
          <p:cNvPr id="8" name="TextBox 7"/>
          <p:cNvSpPr txBox="1"/>
          <p:nvPr/>
        </p:nvSpPr>
        <p:spPr>
          <a:xfrm>
            <a:off x="3214678" y="5715016"/>
            <a:ext cx="2643206" cy="369332"/>
          </a:xfrm>
          <a:prstGeom prst="rect">
            <a:avLst/>
          </a:prstGeom>
          <a:noFill/>
        </p:spPr>
        <p:txBody>
          <a:bodyPr wrap="square" rtlCol="1">
            <a:spAutoFit/>
          </a:bodyPr>
          <a:lstStyle/>
          <a:p>
            <a:pPr algn="ctr"/>
            <a:r>
              <a:rPr lang="en-US" dirty="0" smtClean="0"/>
              <a:t>Hypotonic solution</a:t>
            </a:r>
            <a:endParaRPr lang="ar-SA" dirty="0"/>
          </a:p>
        </p:txBody>
      </p:sp>
      <p:sp>
        <p:nvSpPr>
          <p:cNvPr id="9" name="TextBox 8"/>
          <p:cNvSpPr txBox="1"/>
          <p:nvPr/>
        </p:nvSpPr>
        <p:spPr>
          <a:xfrm>
            <a:off x="6572264" y="5715016"/>
            <a:ext cx="2286016" cy="369332"/>
          </a:xfrm>
          <a:prstGeom prst="rect">
            <a:avLst/>
          </a:prstGeom>
          <a:noFill/>
        </p:spPr>
        <p:txBody>
          <a:bodyPr wrap="square" rtlCol="1">
            <a:spAutoFit/>
          </a:bodyPr>
          <a:lstStyle/>
          <a:p>
            <a:pPr algn="ctr"/>
            <a:r>
              <a:rPr lang="en-US" dirty="0" smtClean="0"/>
              <a:t>Hypertonic solution</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Capillary Fluid</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Movement of fluid between the vascular compartment and the interstitial fluid compartment surrounding the body cells occurs at the capillary level. </a:t>
            </a:r>
            <a:endParaRPr lang="en-US" dirty="0" smtClean="0"/>
          </a:p>
          <a:p>
            <a:r>
              <a:rPr lang="en-US" dirty="0" smtClean="0"/>
              <a:t>The </a:t>
            </a:r>
            <a:r>
              <a:rPr lang="en-US" dirty="0" smtClean="0"/>
              <a:t>direction and amount of fluid that flows across the capillary wall are determined by: </a:t>
            </a:r>
            <a:endParaRPr lang="en-US" dirty="0" smtClean="0"/>
          </a:p>
          <a:p>
            <a:r>
              <a:rPr lang="en-US" dirty="0" smtClean="0"/>
              <a:t>(</a:t>
            </a:r>
            <a:r>
              <a:rPr lang="en-US" dirty="0" smtClean="0"/>
              <a:t>1) the hydrostatic pressure of the two compartments, </a:t>
            </a:r>
            <a:endParaRPr lang="en-US" dirty="0" smtClean="0"/>
          </a:p>
          <a:p>
            <a:r>
              <a:rPr lang="en-US" dirty="0" smtClean="0"/>
              <a:t>(</a:t>
            </a:r>
            <a:r>
              <a:rPr lang="en-US" dirty="0" smtClean="0"/>
              <a:t>2) the colloidal osmotic pressures of the two compartments, and </a:t>
            </a:r>
            <a:endParaRPr lang="en-US" dirty="0" smtClean="0"/>
          </a:p>
          <a:p>
            <a:r>
              <a:rPr lang="en-US" dirty="0" smtClean="0"/>
              <a:t>(</a:t>
            </a:r>
            <a:r>
              <a:rPr lang="en-US" dirty="0" smtClean="0"/>
              <a:t>3) the removal of excess fluid and </a:t>
            </a:r>
            <a:r>
              <a:rPr lang="en-US" dirty="0" err="1" smtClean="0"/>
              <a:t>osmotically</a:t>
            </a:r>
            <a:r>
              <a:rPr lang="en-US" dirty="0" smtClean="0"/>
              <a:t> active particles from the interstitial spaces by the lymphatic system.</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Hydrostatic Pressure</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smtClean="0"/>
              <a:t>hydrostatic pressure is the pushing force exerted by a fluid. </a:t>
            </a:r>
            <a:endParaRPr lang="en-US" dirty="0" smtClean="0"/>
          </a:p>
          <a:p>
            <a:r>
              <a:rPr lang="en-US" dirty="0" smtClean="0"/>
              <a:t>Inside </a:t>
            </a:r>
            <a:r>
              <a:rPr lang="en-US" dirty="0" smtClean="0"/>
              <a:t>the capillaries, the hydrostatic pressure is the same as the capillary filtration pressure, about 30 mm Hg at the arterial end and 10 mm Hg at the venous end. </a:t>
            </a:r>
            <a:endParaRPr lang="en-US" dirty="0" smtClean="0"/>
          </a:p>
          <a:p>
            <a:r>
              <a:rPr lang="en-US" dirty="0" smtClean="0"/>
              <a:t>The </a:t>
            </a:r>
            <a:r>
              <a:rPr lang="en-US" dirty="0" smtClean="0"/>
              <a:t>interstitial fluid pressure is the force of fluid in the interstitial spaces pushing against the outside of the capillary wall. </a:t>
            </a:r>
            <a:endParaRPr lang="en-US" dirty="0" smtClean="0"/>
          </a:p>
          <a:p>
            <a:r>
              <a:rPr lang="en-US" dirty="0" smtClean="0"/>
              <a:t>Evidence </a:t>
            </a:r>
            <a:r>
              <a:rPr lang="en-US" dirty="0" smtClean="0"/>
              <a:t>suggests that the interstitial pressure is slightly negative (−3 mm Hg), contributing to the outward movement of fluid from the capillary.</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Colloidal Osmotic Pressure</a:t>
            </a:r>
            <a:endParaRPr lang="ar-SA" dirty="0"/>
          </a:p>
        </p:txBody>
      </p:sp>
      <p:sp>
        <p:nvSpPr>
          <p:cNvPr id="3" name="Content Placeholder 2"/>
          <p:cNvSpPr>
            <a:spLocks noGrp="1"/>
          </p:cNvSpPr>
          <p:nvPr>
            <p:ph idx="1"/>
          </p:nvPr>
        </p:nvSpPr>
        <p:spPr/>
        <p:txBody>
          <a:bodyPr>
            <a:normAutofit fontScale="70000" lnSpcReduction="20000"/>
          </a:bodyPr>
          <a:lstStyle/>
          <a:p>
            <a:r>
              <a:rPr lang="en-US" dirty="0" smtClean="0"/>
              <a:t>The </a:t>
            </a:r>
            <a:r>
              <a:rPr lang="en-US" dirty="0" smtClean="0"/>
              <a:t>colloidal osmotic pressure is the pulling force created by the presence of evenly dispersed particles, such as the plasma proteins, that cannot pass through the pores of the capillary membrane. </a:t>
            </a:r>
            <a:endParaRPr lang="en-US" dirty="0" smtClean="0"/>
          </a:p>
          <a:p>
            <a:r>
              <a:rPr lang="en-US" dirty="0" smtClean="0"/>
              <a:t>The </a:t>
            </a:r>
            <a:r>
              <a:rPr lang="en-US" dirty="0" smtClean="0"/>
              <a:t>capillary colloidal osmotic pressure is normally about 28 mm Hg throughout the length of the capillary bed. The interstitial colloidal osmotic pressure (about 8 mm Hg) represents the pulling pressure exerted by the small amounts of plasma proteins that leak through the pores of the capillary wall into the interstitial spaces. </a:t>
            </a:r>
            <a:endParaRPr lang="en-US" dirty="0" smtClean="0"/>
          </a:p>
          <a:p>
            <a:r>
              <a:rPr lang="en-US" dirty="0" smtClean="0"/>
              <a:t>The </a:t>
            </a:r>
            <a:r>
              <a:rPr lang="en-US" dirty="0" smtClean="0"/>
              <a:t>capillary colloidal osmotic pressure, which is greater than both the hydrostatic pressure at the venous end of the capillary and the interstitial colloidal osmotic pressure, is largely responsible for the movement of fluid back into the capillary.</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Lymph Drainage</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smtClean="0"/>
              <a:t>lymphatic system represents an accessory system by which fluid can be returned to the circulatory system. </a:t>
            </a:r>
            <a:endParaRPr lang="en-US" dirty="0" smtClean="0"/>
          </a:p>
          <a:p>
            <a:r>
              <a:rPr lang="en-US" dirty="0" smtClean="0"/>
              <a:t>Normally </a:t>
            </a:r>
            <a:r>
              <a:rPr lang="en-US" dirty="0" smtClean="0"/>
              <a:t>the forces moving fluid out of the capillary into the </a:t>
            </a:r>
            <a:r>
              <a:rPr lang="en-US" dirty="0" err="1" smtClean="0"/>
              <a:t>interstitium</a:t>
            </a:r>
            <a:r>
              <a:rPr lang="en-US" dirty="0" smtClean="0"/>
              <a:t> are greater than those returning fluid to the capillary. </a:t>
            </a:r>
            <a:endParaRPr lang="en-US" dirty="0" smtClean="0"/>
          </a:p>
          <a:p>
            <a:r>
              <a:rPr lang="en-US" dirty="0" smtClean="0"/>
              <a:t>Any </a:t>
            </a:r>
            <a:r>
              <a:rPr lang="en-US" dirty="0" smtClean="0"/>
              <a:t>excess fluids and </a:t>
            </a:r>
            <a:r>
              <a:rPr lang="en-US" dirty="0" err="1" smtClean="0"/>
              <a:t>osmotically</a:t>
            </a:r>
            <a:r>
              <a:rPr lang="en-US" dirty="0" smtClean="0"/>
              <a:t> active plasma proteins that may have leaked into the </a:t>
            </a:r>
            <a:r>
              <a:rPr lang="en-US" dirty="0" err="1" smtClean="0"/>
              <a:t>interstitium</a:t>
            </a:r>
            <a:r>
              <a:rPr lang="en-US" dirty="0" smtClean="0"/>
              <a:t> are picked up by vessels of the lymphatic system and returned to the circulation. Without the function of the lymphatic system, excessive amounts of fluid would accumulate in the interstitial spaces.</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a:t>
            </a:r>
            <a:r>
              <a:rPr lang="en-US" dirty="0" smtClean="0"/>
              <a:t>Regulation</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main determinant of water and sodium balance is the effective circulating blood volume, which is monitored by stretch receptors in the vascular system that exert their effects through thirst, which controls water intake, and the antidiuretic hormone (ADH), which controls urine concentration. </a:t>
            </a:r>
            <a:endParaRPr lang="en-US" dirty="0" smtClean="0"/>
          </a:p>
          <a:p>
            <a:r>
              <a:rPr lang="en-US" dirty="0" smtClean="0"/>
              <a:t>The </a:t>
            </a:r>
            <a:r>
              <a:rPr lang="en-US" dirty="0" smtClean="0"/>
              <a:t>sympathetic nervous system and the renin-angiotensin-aldosterone system contribute to fluid balance through the regulation of sodium balance.</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Water Regulation</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Isotonic fluid disorders result from contraction or expansion of ECF volume brought about by proportionate changes in sodium and water. Isotonic fluid volume deficit (</a:t>
            </a:r>
            <a:r>
              <a:rPr lang="en-US" dirty="0" err="1" smtClean="0"/>
              <a:t>hypovolemia</a:t>
            </a:r>
            <a:r>
              <a:rPr lang="en-US" dirty="0" smtClean="0"/>
              <a:t>), which is characterized by a decrease in ECF volume, causes thirst, signs of decreased vascular volume, and a decrease in urine output along with an increase in urine specific gravity. </a:t>
            </a:r>
          </a:p>
          <a:p>
            <a:r>
              <a:rPr lang="en-US" dirty="0" smtClean="0"/>
              <a:t>Isotonic fluid volume excess (</a:t>
            </a:r>
            <a:r>
              <a:rPr lang="en-US" dirty="0" err="1" smtClean="0"/>
              <a:t>hypervolemia</a:t>
            </a:r>
            <a:r>
              <a:rPr lang="en-US" dirty="0" smtClean="0"/>
              <a:t>), which is characterized by an increase in ECF volume, is manifested by signs of increased vascular volume and edema.</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Electrolytes Imbalances</a:t>
            </a:r>
            <a:endParaRPr lang="ar-SA" dirty="0"/>
          </a:p>
        </p:txBody>
      </p:sp>
      <p:sp>
        <p:nvSpPr>
          <p:cNvPr id="3" name="Content Placeholder 2"/>
          <p:cNvSpPr>
            <a:spLocks noGrp="1"/>
          </p:cNvSpPr>
          <p:nvPr>
            <p:ph idx="1"/>
          </p:nvPr>
        </p:nvSpPr>
        <p:spPr/>
        <p:txBody>
          <a:bodyPr>
            <a:normAutofit lnSpcReduction="10000"/>
          </a:bodyPr>
          <a:lstStyle/>
          <a:p>
            <a:r>
              <a:rPr lang="en-US" dirty="0" err="1" smtClean="0"/>
              <a:t>Hyponatremia</a:t>
            </a:r>
            <a:r>
              <a:rPr lang="en-US" dirty="0" smtClean="0"/>
              <a:t> (sodium deficit) and hypernatremia (sodium excess) are brought about by disproportionate losses or gains in ECF sodium concentration, which cause water to move in or out of body cells . </a:t>
            </a:r>
            <a:endParaRPr lang="en-US" dirty="0" smtClean="0"/>
          </a:p>
          <a:p>
            <a:r>
              <a:rPr lang="en-US" dirty="0" smtClean="0"/>
              <a:t>Because </a:t>
            </a:r>
            <a:r>
              <a:rPr lang="en-US" dirty="0" smtClean="0"/>
              <a:t>of water movement, </a:t>
            </a:r>
            <a:r>
              <a:rPr lang="en-US" dirty="0" err="1" smtClean="0"/>
              <a:t>hyponatremia</a:t>
            </a:r>
            <a:r>
              <a:rPr lang="en-US" dirty="0" smtClean="0"/>
              <a:t> produces an increase in ICF water causing cells to swell;, whereas hypernatremia produces an ICF water deficit and cellular dehydration.</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lstStyle/>
          <a:p>
            <a:r>
              <a:rPr lang="en-US" dirty="0" smtClean="0"/>
              <a:t>Body fluids, which contain water and electrolytes, are distributed between the intracellular fluid (ICF) and extra cellular fluid (ECF) compartments of the body, with two thirds being contained in the ICF and one third in the ECF.</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Potassium </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Potassium is the second most abundant </a:t>
            </a:r>
            <a:r>
              <a:rPr lang="en-US" dirty="0" err="1" smtClean="0"/>
              <a:t>cation</a:t>
            </a:r>
            <a:r>
              <a:rPr lang="en-US" dirty="0" smtClean="0"/>
              <a:t> in the body, with 98% being located in the intracellular fluid (ICF) compartment. </a:t>
            </a:r>
            <a:endParaRPr lang="en-US" dirty="0" smtClean="0"/>
          </a:p>
          <a:p>
            <a:r>
              <a:rPr lang="en-US" dirty="0" smtClean="0"/>
              <a:t>The </a:t>
            </a:r>
            <a:r>
              <a:rPr lang="en-US" dirty="0" smtClean="0"/>
              <a:t>high ICF concentration is required for many cell functions, including maintenance of the osmotic integrity of cells and acid–base balance, intricate chemical reactions that transform carbohydrates into energy, changing glucose into glycogen, and converting amino acids to proteins. </a:t>
            </a:r>
            <a:endParaRPr lang="en-US" dirty="0" smtClean="0"/>
          </a:p>
          <a:p>
            <a:r>
              <a:rPr lang="en-US" dirty="0" smtClean="0"/>
              <a:t>Potassium </a:t>
            </a:r>
            <a:r>
              <a:rPr lang="en-US" dirty="0" smtClean="0"/>
              <a:t>also plays a critical role in conducting nerve impulses and controlling the excitability of skeletal, cardiac, and smooth muscles.</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Potassium (Cont’d)</a:t>
            </a:r>
            <a:endParaRPr lang="ar-SA" dirty="0"/>
          </a:p>
        </p:txBody>
      </p:sp>
      <p:sp>
        <p:nvSpPr>
          <p:cNvPr id="3" name="Content Placeholder 2"/>
          <p:cNvSpPr>
            <a:spLocks noGrp="1"/>
          </p:cNvSpPr>
          <p:nvPr>
            <p:ph idx="1"/>
          </p:nvPr>
        </p:nvSpPr>
        <p:spPr/>
        <p:txBody>
          <a:bodyPr>
            <a:normAutofit/>
          </a:bodyPr>
          <a:lstStyle/>
          <a:p>
            <a:r>
              <a:rPr lang="en-US" dirty="0" smtClean="0"/>
              <a:t>Potassium is ingested in the diet and eliminated in the urine, with ICF and extracellular (ECF) levels being regulated by compartmental shifts between the ICF and ECF, and mechanisms that adjust renal excretion with dietary ingestion of potassium.</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Hypokalemia</a:t>
            </a:r>
            <a:endParaRPr lang="ar-SA" dirty="0"/>
          </a:p>
        </p:txBody>
      </p:sp>
      <p:sp>
        <p:nvSpPr>
          <p:cNvPr id="3" name="Content Placeholder 2"/>
          <p:cNvSpPr>
            <a:spLocks noGrp="1"/>
          </p:cNvSpPr>
          <p:nvPr>
            <p:ph idx="1"/>
          </p:nvPr>
        </p:nvSpPr>
        <p:spPr/>
        <p:txBody>
          <a:bodyPr>
            <a:normAutofit lnSpcReduction="10000"/>
          </a:bodyPr>
          <a:lstStyle/>
          <a:p>
            <a:r>
              <a:rPr lang="en-US" dirty="0" smtClean="0"/>
              <a:t>Hypokalemia, or potassium deficit, can result from inadequate intake, excessive losses, or redistribution from the ECF to the ICF compartments. </a:t>
            </a:r>
            <a:endParaRPr lang="en-US" dirty="0" smtClean="0"/>
          </a:p>
          <a:p>
            <a:r>
              <a:rPr lang="en-US" dirty="0" smtClean="0"/>
              <a:t>It </a:t>
            </a:r>
            <a:r>
              <a:rPr lang="en-US" dirty="0" smtClean="0"/>
              <a:t>is manifested by alterations in kidney, skeletal muscle, gastrointestinal, and cardiac function, reflecting the crucial role of potassium in cell metabolism and neuromuscular function.</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Hyperkalemia</a:t>
            </a:r>
            <a:endParaRPr lang="ar-SA" dirty="0"/>
          </a:p>
        </p:txBody>
      </p:sp>
      <p:sp>
        <p:nvSpPr>
          <p:cNvPr id="3" name="Content Placeholder 2"/>
          <p:cNvSpPr>
            <a:spLocks noGrp="1"/>
          </p:cNvSpPr>
          <p:nvPr>
            <p:ph idx="1"/>
          </p:nvPr>
        </p:nvSpPr>
        <p:spPr/>
        <p:txBody>
          <a:bodyPr>
            <a:normAutofit fontScale="92500"/>
          </a:bodyPr>
          <a:lstStyle/>
          <a:p>
            <a:r>
              <a:rPr lang="en-US" dirty="0" smtClean="0"/>
              <a:t>Hyperkalemia, or potassium excess, can result from decreased elimination of potassium by the kidney, a </a:t>
            </a:r>
            <a:r>
              <a:rPr lang="en-US" dirty="0" err="1" smtClean="0"/>
              <a:t>transcellular</a:t>
            </a:r>
            <a:r>
              <a:rPr lang="en-US" dirty="0" smtClean="0"/>
              <a:t> shift in potassium from the ICF into the ECF compartment, or excessively rapid intravenous administration of potassium. </a:t>
            </a:r>
            <a:endParaRPr lang="en-US" dirty="0" smtClean="0"/>
          </a:p>
          <a:p>
            <a:r>
              <a:rPr lang="en-US" dirty="0" smtClean="0"/>
              <a:t>It </a:t>
            </a:r>
            <a:r>
              <a:rPr lang="en-US" dirty="0" smtClean="0"/>
              <a:t>is manifested by alterations in neuromuscular and cardiac function, the most serious being the development of serious and even fatal cardiac arrhythmias.</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Calcium and </a:t>
            </a:r>
            <a:r>
              <a:rPr lang="en-US" dirty="0" smtClean="0"/>
              <a:t>Magnesium </a:t>
            </a:r>
            <a:endParaRPr lang="ar-SA" dirty="0"/>
          </a:p>
        </p:txBody>
      </p:sp>
      <p:sp>
        <p:nvSpPr>
          <p:cNvPr id="3" name="Content Placeholder 2"/>
          <p:cNvSpPr>
            <a:spLocks noGrp="1"/>
          </p:cNvSpPr>
          <p:nvPr>
            <p:ph idx="1"/>
          </p:nvPr>
        </p:nvSpPr>
        <p:spPr/>
        <p:txBody>
          <a:bodyPr/>
          <a:lstStyle/>
          <a:p>
            <a:r>
              <a:rPr lang="en-US" dirty="0" smtClean="0"/>
              <a:t>Calcium and magnesium are the major divalent ions in the body. </a:t>
            </a:r>
            <a:endParaRPr lang="en-US" dirty="0" smtClean="0"/>
          </a:p>
          <a:p>
            <a:r>
              <a:rPr lang="en-US" dirty="0" smtClean="0"/>
              <a:t>These </a:t>
            </a:r>
            <a:r>
              <a:rPr lang="en-US" dirty="0" smtClean="0"/>
              <a:t>divalent ions are directly or indirectly regulated by a number of factors including vitamin D and PTH.</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Calcium</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Calcium is a major divalent </a:t>
            </a:r>
            <a:r>
              <a:rPr lang="en-US" dirty="0" err="1" smtClean="0"/>
              <a:t>cation</a:t>
            </a:r>
            <a:r>
              <a:rPr lang="en-US" dirty="0" smtClean="0"/>
              <a:t> with approximately 99% located in bone and less than 1% in the ECF compartment. </a:t>
            </a:r>
            <a:endParaRPr lang="en-US" dirty="0" smtClean="0"/>
          </a:p>
          <a:p>
            <a:r>
              <a:rPr lang="en-US" dirty="0" smtClean="0"/>
              <a:t>Of </a:t>
            </a:r>
            <a:r>
              <a:rPr lang="en-US" dirty="0" smtClean="0"/>
              <a:t>the three forms of ECF calcium, only the ionized form can cross the cell membrane, contributing to neuromuscular function, blood clotting, and enzyme reactions. </a:t>
            </a:r>
          </a:p>
          <a:p>
            <a:r>
              <a:rPr lang="en-US" dirty="0" smtClean="0"/>
              <a:t>In </a:t>
            </a:r>
            <a:r>
              <a:rPr lang="en-US" dirty="0" err="1" smtClean="0"/>
              <a:t>hypocalcemia</a:t>
            </a:r>
            <a:r>
              <a:rPr lang="en-US" dirty="0" smtClean="0"/>
              <a:t>, decreased levels in ionized calcium produce an increase in neuromuscular excitability; and in </a:t>
            </a:r>
            <a:r>
              <a:rPr lang="en-US" dirty="0" err="1" smtClean="0"/>
              <a:t>hypercalcemia</a:t>
            </a:r>
            <a:r>
              <a:rPr lang="en-US" dirty="0" smtClean="0"/>
              <a:t> increased levels of ionized calcium produce a decrease in excitability.</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Phosphorus</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Phosphorus is largely an ICF anion, being incorporated in to nucleic acids, adenosine </a:t>
            </a:r>
            <a:r>
              <a:rPr lang="en-US" dirty="0" err="1" smtClean="0"/>
              <a:t>triphosphate</a:t>
            </a:r>
            <a:r>
              <a:rPr lang="en-US" dirty="0" smtClean="0"/>
              <a:t> (ATP), and 2,3-diphosphoglycerate in the red blood cells. </a:t>
            </a:r>
          </a:p>
          <a:p>
            <a:r>
              <a:rPr lang="en-US" dirty="0" err="1" smtClean="0"/>
              <a:t>Hypophosphatemia</a:t>
            </a:r>
            <a:r>
              <a:rPr lang="en-US" dirty="0" smtClean="0"/>
              <a:t>, which is associated with decreased intestinal absorption, </a:t>
            </a:r>
            <a:r>
              <a:rPr lang="en-US" dirty="0" err="1" smtClean="0"/>
              <a:t>transcompartmental</a:t>
            </a:r>
            <a:r>
              <a:rPr lang="en-US" dirty="0" smtClean="0"/>
              <a:t> shifts, and disorders of renal elimination, causes signs and symptoms of neural dysfunction, disturbed musculoskeletal function, and hematologic disorders. </a:t>
            </a:r>
          </a:p>
          <a:p>
            <a:r>
              <a:rPr lang="en-US" dirty="0" err="1" smtClean="0"/>
              <a:t>Hyperphosphatemia</a:t>
            </a:r>
            <a:r>
              <a:rPr lang="en-US" dirty="0" smtClean="0"/>
              <a:t>, </a:t>
            </a:r>
            <a:r>
              <a:rPr lang="en-US" dirty="0" smtClean="0"/>
              <a:t>which occurs with renal failure and PTH deficit, is associated with decreased plasma calcium levels.</a:t>
            </a:r>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Magnesium</a:t>
            </a:r>
            <a:endParaRPr lang="ar-SA" dirty="0"/>
          </a:p>
        </p:txBody>
      </p:sp>
      <p:sp>
        <p:nvSpPr>
          <p:cNvPr id="3" name="Content Placeholder 2"/>
          <p:cNvSpPr>
            <a:spLocks noGrp="1"/>
          </p:cNvSpPr>
          <p:nvPr>
            <p:ph idx="1"/>
          </p:nvPr>
        </p:nvSpPr>
        <p:spPr/>
        <p:txBody>
          <a:bodyPr>
            <a:normAutofit fontScale="77500" lnSpcReduction="20000"/>
          </a:bodyPr>
          <a:lstStyle/>
          <a:p>
            <a:r>
              <a:rPr lang="en-US" dirty="0" smtClean="0"/>
              <a:t>Magnesium, which is the second most abundant ICF </a:t>
            </a:r>
            <a:r>
              <a:rPr lang="en-US" dirty="0" err="1" smtClean="0"/>
              <a:t>cation</a:t>
            </a:r>
            <a:r>
              <a:rPr lang="en-US" dirty="0" smtClean="0"/>
              <a:t>, acts as a cofactor in many intracellular enzyme reactions and is required for cellular energy metabolism, functioning of the Na+/K+- </a:t>
            </a:r>
            <a:r>
              <a:rPr lang="pt-BR" dirty="0" smtClean="0"/>
              <a:t>ATPase membrane pump, nerve conduction, ion </a:t>
            </a:r>
            <a:r>
              <a:rPr lang="en-US" dirty="0" smtClean="0"/>
              <a:t>transport, and potassium and calcium channel activity. </a:t>
            </a:r>
          </a:p>
          <a:p>
            <a:r>
              <a:rPr lang="en-US" dirty="0" err="1" smtClean="0"/>
              <a:t>Hypomagnesemia</a:t>
            </a:r>
            <a:r>
              <a:rPr lang="en-US" dirty="0" smtClean="0"/>
              <a:t> produces a decrease in serum calcium due to suppression of PTH release and a decrease in serum potassium due to renal wasting, both of which contribute to an increase </a:t>
            </a:r>
            <a:r>
              <a:rPr lang="pt-BR" dirty="0" smtClean="0"/>
              <a:t>in neuromuscular exitability. </a:t>
            </a:r>
          </a:p>
          <a:p>
            <a:r>
              <a:rPr lang="pt-BR" dirty="0" smtClean="0"/>
              <a:t>Hypermagnesemia </a:t>
            </a:r>
            <a:r>
              <a:rPr lang="en-US" dirty="0" smtClean="0"/>
              <a:t>causes neuromuscular dysfunction with </a:t>
            </a:r>
            <a:r>
              <a:rPr lang="en-US" dirty="0" err="1" smtClean="0"/>
              <a:t>hyporeflexia</a:t>
            </a:r>
            <a:r>
              <a:rPr lang="en-US" dirty="0" smtClean="0"/>
              <a:t> , muscle weakness, and confusion.</a:t>
            </a: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Parathyroid hormone</a:t>
            </a:r>
            <a:endParaRPr lang="ar-SA" dirty="0"/>
          </a:p>
        </p:txBody>
      </p:sp>
      <p:sp>
        <p:nvSpPr>
          <p:cNvPr id="3" name="Content Placeholder 2"/>
          <p:cNvSpPr>
            <a:spLocks noGrp="1"/>
          </p:cNvSpPr>
          <p:nvPr>
            <p:ph idx="1"/>
          </p:nvPr>
        </p:nvSpPr>
        <p:spPr/>
        <p:txBody>
          <a:bodyPr>
            <a:normAutofit fontScale="77500" lnSpcReduction="20000"/>
          </a:bodyPr>
          <a:lstStyle/>
          <a:p>
            <a:r>
              <a:rPr lang="en-US" dirty="0" smtClean="0"/>
              <a:t>Parathyroid hormone disorders impact both calcium and phosphate homeostasis. Acute </a:t>
            </a:r>
            <a:r>
              <a:rPr lang="pt-BR" dirty="0" smtClean="0"/>
              <a:t>hypoparathyroidism causes hypocalcemia, </a:t>
            </a:r>
            <a:r>
              <a:rPr lang="en-US" dirty="0" smtClean="0"/>
              <a:t>manifested by signs of increased neuromuscular excitability such as muscle cramps and </a:t>
            </a:r>
            <a:r>
              <a:rPr lang="en-US" dirty="0" err="1" smtClean="0"/>
              <a:t>tetany</a:t>
            </a:r>
            <a:r>
              <a:rPr lang="en-US" dirty="0" smtClean="0"/>
              <a:t>. Chronic </a:t>
            </a:r>
            <a:r>
              <a:rPr lang="en-US" dirty="0" err="1" smtClean="0"/>
              <a:t>hypoparathyroidism</a:t>
            </a:r>
            <a:r>
              <a:rPr lang="en-US" dirty="0" smtClean="0"/>
              <a:t> is manifested by lethargy and fatigue. </a:t>
            </a:r>
          </a:p>
          <a:p>
            <a:r>
              <a:rPr lang="en-US" dirty="0" smtClean="0"/>
              <a:t>Hyperparathyroidism can occur as a primary disorder causing elevated serum calcium levels and increased urinary excretion of both calcium and phosphorus, which provides the potential for development of kidney stones. Secondary hyperparathyroidism, which associated with chronic kidney disease, exerts its effects on bone, causing renal </a:t>
            </a:r>
            <a:r>
              <a:rPr lang="en-US" dirty="0" err="1" smtClean="0"/>
              <a:t>osteodystrophies</a:t>
            </a:r>
            <a:r>
              <a:rPr lang="en-US" dirty="0" smtClean="0"/>
              <a:t>.</a:t>
            </a:r>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Acid–base balance</a:t>
            </a:r>
            <a:endParaRPr lang="ar-SA" dirty="0"/>
          </a:p>
        </p:txBody>
      </p:sp>
      <p:sp>
        <p:nvSpPr>
          <p:cNvPr id="3" name="Content Placeholder 2"/>
          <p:cNvSpPr>
            <a:spLocks noGrp="1"/>
          </p:cNvSpPr>
          <p:nvPr>
            <p:ph idx="1"/>
          </p:nvPr>
        </p:nvSpPr>
        <p:spPr/>
        <p:txBody>
          <a:bodyPr>
            <a:normAutofit/>
          </a:bodyPr>
          <a:lstStyle/>
          <a:p>
            <a:r>
              <a:rPr lang="en-US" dirty="0" smtClean="0"/>
              <a:t>Normal body function depends on the precise regulation of acid–base balance. </a:t>
            </a:r>
            <a:endParaRPr lang="en-US" dirty="0" smtClean="0"/>
          </a:p>
          <a:p>
            <a:r>
              <a:rPr lang="en-US" dirty="0" smtClean="0"/>
              <a:t>Metabolic </a:t>
            </a:r>
            <a:r>
              <a:rPr lang="en-US" dirty="0" smtClean="0"/>
              <a:t>processes produce the volatile carbonic acid (H2CO3) in equilibrium with dissolved carbon dioxide (PCO2), which is eliminated through the lungs, and nonvolatile acids, which are excreted by the kidneys.</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Composition and Compartmental Distribution  of Body Fluids</a:t>
            </a:r>
            <a:endParaRPr lang="ar-SA" dirty="0"/>
          </a:p>
        </p:txBody>
      </p:sp>
      <p:sp>
        <p:nvSpPr>
          <p:cNvPr id="3" name="Content Placeholder 2"/>
          <p:cNvSpPr>
            <a:spLocks noGrp="1"/>
          </p:cNvSpPr>
          <p:nvPr>
            <p:ph idx="1"/>
          </p:nvPr>
        </p:nvSpPr>
        <p:spPr/>
        <p:txBody>
          <a:bodyPr>
            <a:normAutofit fontScale="92500" lnSpcReduction="20000"/>
          </a:bodyPr>
          <a:lstStyle/>
          <a:p>
            <a:r>
              <a:rPr lang="pt-BR" dirty="0" smtClean="0"/>
              <a:t>The cell membrane serves as a selective barrier </a:t>
            </a:r>
            <a:r>
              <a:rPr lang="en-US" dirty="0" smtClean="0"/>
              <a:t>to the movement of substances between the ICF and ECF. Lipid-soluble substances (e.g., oxygen [O2] and carbon dioxide [CO2]), which dissolve in the lipid layer of the cell membrane, pass directly through the membrane. </a:t>
            </a:r>
          </a:p>
          <a:p>
            <a:r>
              <a:rPr lang="en-US" dirty="0" smtClean="0"/>
              <a:t>Electrolytes, such as sodium [Na+] and potassium [K+], rely on transport proteins located in the cell membrane for movement across the membrane, accounting for the compartmental difference in their concentrations.</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Acid–base balance (</a:t>
            </a:r>
            <a:r>
              <a:rPr lang="en-US" dirty="0" err="1" smtClean="0"/>
              <a:t>Con’t</a:t>
            </a:r>
            <a:r>
              <a:rPr lang="en-US" dirty="0" smtClean="0"/>
              <a:t>)</a:t>
            </a:r>
            <a:endParaRPr lang="ar-SA" dirty="0"/>
          </a:p>
        </p:txBody>
      </p:sp>
      <p:sp>
        <p:nvSpPr>
          <p:cNvPr id="3" name="Content Placeholder 2"/>
          <p:cNvSpPr>
            <a:spLocks noGrp="1"/>
          </p:cNvSpPr>
          <p:nvPr>
            <p:ph idx="1"/>
          </p:nvPr>
        </p:nvSpPr>
        <p:spPr/>
        <p:txBody>
          <a:bodyPr>
            <a:normAutofit/>
          </a:bodyPr>
          <a:lstStyle/>
          <a:p>
            <a:r>
              <a:rPr lang="en-US" dirty="0" smtClean="0"/>
              <a:t>Because of its low concentration in body fluids, the hydrogen (H+) concentration is expressed </a:t>
            </a:r>
            <a:r>
              <a:rPr lang="en-US" dirty="0" smtClean="0"/>
              <a:t>as </a:t>
            </a:r>
            <a:r>
              <a:rPr lang="en-US" dirty="0" smtClean="0"/>
              <a:t>pH, or the negative log of the H+ ion concentration.</a:t>
            </a:r>
            <a:r>
              <a:rPr lang="ar-SA" dirty="0" smtClean="0"/>
              <a:t> </a:t>
            </a:r>
            <a:endParaRPr lang="en-US" dirty="0" smtClean="0"/>
          </a:p>
          <a:p>
            <a:r>
              <a:rPr lang="en-US" dirty="0" smtClean="0"/>
              <a:t>It </a:t>
            </a:r>
            <a:r>
              <a:rPr lang="en-US" dirty="0" smtClean="0"/>
              <a:t>is the ratio of the bicarbonate (HCO3) concentration to H2CO3 (PCO2), normally 20:1, that determines body </a:t>
            </a:r>
            <a:r>
              <a:rPr lang="en-US" dirty="0" err="1" smtClean="0"/>
              <a:t>pH.</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Acid–base balance (</a:t>
            </a:r>
            <a:r>
              <a:rPr lang="en-US" dirty="0" err="1"/>
              <a:t>Con’t</a:t>
            </a:r>
            <a:r>
              <a:rPr lang="en-US" dirty="0"/>
              <a:t>)</a:t>
            </a:r>
            <a:endParaRPr lang="ar-SA" dirty="0"/>
          </a:p>
        </p:txBody>
      </p:sp>
      <p:sp>
        <p:nvSpPr>
          <p:cNvPr id="3" name="Content Placeholder 2"/>
          <p:cNvSpPr>
            <a:spLocks noGrp="1"/>
          </p:cNvSpPr>
          <p:nvPr>
            <p:ph idx="1"/>
          </p:nvPr>
        </p:nvSpPr>
        <p:spPr/>
        <p:txBody>
          <a:bodyPr>
            <a:normAutofit fontScale="85000" lnSpcReduction="10000"/>
          </a:bodyPr>
          <a:lstStyle/>
          <a:p>
            <a:r>
              <a:rPr lang="en-US" dirty="0" smtClean="0"/>
              <a:t>The ability of the body to maintain pH within the normal range depends on intracellular and extracellular buffers, as well as respiratory and renal compensatory mechanisms. </a:t>
            </a:r>
            <a:endParaRPr lang="en-US" dirty="0" smtClean="0"/>
          </a:p>
          <a:p>
            <a:r>
              <a:rPr lang="en-US" dirty="0" smtClean="0"/>
              <a:t>The </a:t>
            </a:r>
            <a:r>
              <a:rPr lang="en-US" dirty="0" smtClean="0"/>
              <a:t>respiratory regulation of pH, which relies on pulmonary ventilation for release of CO2 </a:t>
            </a:r>
            <a:r>
              <a:rPr lang="en-US" dirty="0" smtClean="0"/>
              <a:t>into </a:t>
            </a:r>
            <a:r>
              <a:rPr lang="en-US" dirty="0" smtClean="0"/>
              <a:t>the environment, is rapid but does not return the pH completely to normal. </a:t>
            </a:r>
            <a:endParaRPr lang="en-US" dirty="0" smtClean="0"/>
          </a:p>
          <a:p>
            <a:r>
              <a:rPr lang="en-US" dirty="0" smtClean="0"/>
              <a:t>Renal </a:t>
            </a:r>
            <a:r>
              <a:rPr lang="en-US" dirty="0" smtClean="0"/>
              <a:t>mechanisms, which rely on the elimination of H+ ions and conservation of HCO3 – ions, take longer but return pH to normal or near-normal </a:t>
            </a:r>
            <a:r>
              <a:rPr lang="en-US" dirty="0" smtClean="0"/>
              <a:t>levels.</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Metabolic </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Metabolic acid and base disorders reflect a decrease or increase in HCO3. </a:t>
            </a:r>
          </a:p>
          <a:p>
            <a:r>
              <a:rPr lang="en-US" dirty="0" smtClean="0"/>
              <a:t>Metabolic acidosis, which reflects a decrease in pH due to a decrease in HCO3, is caused by conditions that prompt an excessive production and accumulation of metabolic acids or excessive loss of HCO3. </a:t>
            </a:r>
          </a:p>
          <a:p>
            <a:r>
              <a:rPr lang="en-US" dirty="0" smtClean="0"/>
              <a:t>Metabolic alkalosis, which reflects an increase in pH due to an increase in HCO3, is caused by conditions that produce a gain in HCO3 or a decrease in H+.</a:t>
            </a:r>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Respiratory </a:t>
            </a:r>
            <a:endParaRPr lang="ar-SA" dirty="0"/>
          </a:p>
        </p:txBody>
      </p:sp>
      <p:sp>
        <p:nvSpPr>
          <p:cNvPr id="3" name="Content Placeholder 2"/>
          <p:cNvSpPr>
            <a:spLocks noGrp="1"/>
          </p:cNvSpPr>
          <p:nvPr>
            <p:ph idx="1"/>
          </p:nvPr>
        </p:nvSpPr>
        <p:spPr/>
        <p:txBody>
          <a:bodyPr>
            <a:normAutofit fontScale="92500"/>
          </a:bodyPr>
          <a:lstStyle/>
          <a:p>
            <a:r>
              <a:rPr lang="en-US" dirty="0" smtClean="0"/>
              <a:t>Respiratory acid–base disorders reflect an increase or decrease in PCO2 levels due to altered pulmonary ventilation. Respiratory acidosis, which reflects a decrease in pH due an increase in PCO2 levels, is caused by conditions that produce hypoventilation. </a:t>
            </a:r>
          </a:p>
          <a:p>
            <a:r>
              <a:rPr lang="en-US" dirty="0" smtClean="0"/>
              <a:t>Respiratory alkalosis, which reflects an increase in pH due to a decrease in PCO2 levels, is caused by conditions that produce hyperventilation.</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r>
              <a:rPr lang="pt-BR" dirty="0" smtClean="0"/>
              <a:t>Water moves across a semipermeable </a:t>
            </a:r>
            <a:r>
              <a:rPr lang="en-US" dirty="0" smtClean="0"/>
              <a:t>membrane by osmosis moving from the side with the greater concentration of water and lesser concentration of solute particles to the side having the lesser water concentration and greater solute concentration.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Concentrations of Extracellular and Intracellular Electrolytes in Adults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9205388"/>
              </p:ext>
            </p:extLst>
          </p:nvPr>
        </p:nvGraphicFramePr>
        <p:xfrm>
          <a:off x="457200" y="1600200"/>
          <a:ext cx="8229600" cy="485140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3042546056"/>
                    </a:ext>
                  </a:extLst>
                </a:gridCol>
                <a:gridCol w="2743200">
                  <a:extLst>
                    <a:ext uri="{9D8B030D-6E8A-4147-A177-3AD203B41FA5}">
                      <a16:colId xmlns="" xmlns:a16="http://schemas.microsoft.com/office/drawing/2014/main" val="1685977887"/>
                    </a:ext>
                  </a:extLst>
                </a:gridCol>
                <a:gridCol w="2743200">
                  <a:extLst>
                    <a:ext uri="{9D8B030D-6E8A-4147-A177-3AD203B41FA5}">
                      <a16:colId xmlns="" xmlns:a16="http://schemas.microsoft.com/office/drawing/2014/main" val="540279665"/>
                    </a:ext>
                  </a:extLst>
                </a:gridCol>
              </a:tblGrid>
              <a:tr h="370840">
                <a:tc>
                  <a:txBody>
                    <a:bodyPr/>
                    <a:lstStyle/>
                    <a:p>
                      <a:pPr algn="ctr"/>
                      <a:r>
                        <a:rPr lang="en-US" dirty="0" smtClean="0"/>
                        <a:t>Electrolytes </a:t>
                      </a:r>
                      <a:endParaRPr lang="en-US" dirty="0"/>
                    </a:p>
                  </a:txBody>
                  <a:tcPr/>
                </a:tc>
                <a:tc>
                  <a:txBody>
                    <a:bodyPr/>
                    <a:lstStyle/>
                    <a:p>
                      <a:pPr algn="ctr"/>
                      <a:r>
                        <a:rPr lang="en-US" dirty="0" smtClean="0"/>
                        <a:t>Normal / EC</a:t>
                      </a:r>
                      <a:endParaRPr lang="en-US" dirty="0"/>
                    </a:p>
                  </a:txBody>
                  <a:tcPr/>
                </a:tc>
                <a:tc>
                  <a:txBody>
                    <a:bodyPr/>
                    <a:lstStyle/>
                    <a:p>
                      <a:r>
                        <a:rPr lang="en-US" dirty="0" smtClean="0"/>
                        <a:t>Normal/</a:t>
                      </a:r>
                      <a:r>
                        <a:rPr lang="en-US" baseline="0" dirty="0" smtClean="0"/>
                        <a:t> IC</a:t>
                      </a:r>
                      <a:endParaRPr lang="en-US" dirty="0"/>
                    </a:p>
                  </a:txBody>
                  <a:tcPr/>
                </a:tc>
                <a:extLst>
                  <a:ext uri="{0D108BD9-81ED-4DB2-BD59-A6C34878D82A}">
                    <a16:rowId xmlns="" xmlns:a16="http://schemas.microsoft.com/office/drawing/2014/main" val="3498138932"/>
                  </a:ext>
                </a:extLst>
              </a:tr>
              <a:tr h="370840">
                <a:tc>
                  <a:txBody>
                    <a:bodyPr/>
                    <a:lstStyle/>
                    <a:p>
                      <a:r>
                        <a:rPr lang="en-US" dirty="0" smtClean="0"/>
                        <a:t>Sodium </a:t>
                      </a:r>
                      <a:endParaRPr lang="en-US" dirty="0"/>
                    </a:p>
                  </a:txBody>
                  <a:tcPr/>
                </a:tc>
                <a:tc>
                  <a:txBody>
                    <a:bodyPr/>
                    <a:lstStyle/>
                    <a:p>
                      <a:r>
                        <a:rPr lang="en-US" dirty="0" smtClean="0"/>
                        <a:t>135 – 145 </a:t>
                      </a:r>
                      <a:r>
                        <a:rPr lang="en-US" dirty="0" err="1" smtClean="0"/>
                        <a:t>mEq</a:t>
                      </a:r>
                      <a:r>
                        <a:rPr lang="en-US" dirty="0" smtClean="0"/>
                        <a:t>/L</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10 – 15 </a:t>
                      </a:r>
                      <a:r>
                        <a:rPr lang="en-US" dirty="0" err="1" smtClean="0"/>
                        <a:t>mEq</a:t>
                      </a:r>
                      <a:r>
                        <a:rPr lang="en-US" dirty="0" smtClean="0"/>
                        <a:t>/L</a:t>
                      </a:r>
                    </a:p>
                    <a:p>
                      <a:endParaRPr lang="en-US" dirty="0"/>
                    </a:p>
                  </a:txBody>
                  <a:tcPr/>
                </a:tc>
                <a:extLst>
                  <a:ext uri="{0D108BD9-81ED-4DB2-BD59-A6C34878D82A}">
                    <a16:rowId xmlns="" xmlns:a16="http://schemas.microsoft.com/office/drawing/2014/main" val="2050924925"/>
                  </a:ext>
                </a:extLst>
              </a:tr>
              <a:tr h="370840">
                <a:tc>
                  <a:txBody>
                    <a:bodyPr/>
                    <a:lstStyle/>
                    <a:p>
                      <a:r>
                        <a:rPr lang="en-US" dirty="0" smtClean="0"/>
                        <a:t>Potassium</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3.5 – 5 </a:t>
                      </a:r>
                      <a:r>
                        <a:rPr lang="en-US" dirty="0" err="1" smtClean="0"/>
                        <a:t>mEq</a:t>
                      </a:r>
                      <a:r>
                        <a:rPr lang="en-US" dirty="0" smtClean="0"/>
                        <a:t>/L</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140 – 150 </a:t>
                      </a:r>
                      <a:r>
                        <a:rPr lang="en-US" dirty="0" err="1" smtClean="0"/>
                        <a:t>mEq</a:t>
                      </a:r>
                      <a:r>
                        <a:rPr lang="en-US" dirty="0" smtClean="0"/>
                        <a:t>/L</a:t>
                      </a:r>
                    </a:p>
                    <a:p>
                      <a:endParaRPr lang="en-US" dirty="0"/>
                    </a:p>
                  </a:txBody>
                  <a:tcPr/>
                </a:tc>
                <a:extLst>
                  <a:ext uri="{0D108BD9-81ED-4DB2-BD59-A6C34878D82A}">
                    <a16:rowId xmlns="" xmlns:a16="http://schemas.microsoft.com/office/drawing/2014/main" val="1090054556"/>
                  </a:ext>
                </a:extLst>
              </a:tr>
              <a:tr h="370840">
                <a:tc>
                  <a:txBody>
                    <a:bodyPr/>
                    <a:lstStyle/>
                    <a:p>
                      <a:r>
                        <a:rPr lang="en-US" dirty="0" smtClean="0"/>
                        <a:t>Chloride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98 – 106 </a:t>
                      </a:r>
                      <a:r>
                        <a:rPr lang="en-US" dirty="0" err="1" smtClean="0"/>
                        <a:t>mEq</a:t>
                      </a:r>
                      <a:r>
                        <a:rPr lang="en-US" dirty="0" smtClean="0"/>
                        <a:t>/L</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 – 4 </a:t>
                      </a:r>
                      <a:r>
                        <a:rPr lang="en-US" dirty="0" err="1" smtClean="0"/>
                        <a:t>mEq</a:t>
                      </a:r>
                      <a:r>
                        <a:rPr lang="en-US" dirty="0" smtClean="0"/>
                        <a:t>/L</a:t>
                      </a:r>
                    </a:p>
                    <a:p>
                      <a:endParaRPr lang="en-US" dirty="0"/>
                    </a:p>
                  </a:txBody>
                  <a:tcPr/>
                </a:tc>
                <a:extLst>
                  <a:ext uri="{0D108BD9-81ED-4DB2-BD59-A6C34878D82A}">
                    <a16:rowId xmlns="" xmlns:a16="http://schemas.microsoft.com/office/drawing/2014/main" val="526821225"/>
                  </a:ext>
                </a:extLst>
              </a:tr>
              <a:tr h="370840">
                <a:tc>
                  <a:txBody>
                    <a:bodyPr/>
                    <a:lstStyle/>
                    <a:p>
                      <a:r>
                        <a:rPr lang="en-US" dirty="0" smtClean="0"/>
                        <a:t>Bicarbonate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22 – 28 </a:t>
                      </a:r>
                      <a:r>
                        <a:rPr lang="en-US" dirty="0" err="1" smtClean="0"/>
                        <a:t>mEq</a:t>
                      </a:r>
                      <a:r>
                        <a:rPr lang="en-US" dirty="0" smtClean="0"/>
                        <a:t>/L</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7 – 10 </a:t>
                      </a:r>
                      <a:r>
                        <a:rPr lang="en-US" dirty="0" err="1" smtClean="0"/>
                        <a:t>mEq</a:t>
                      </a:r>
                      <a:r>
                        <a:rPr lang="en-US" dirty="0" smtClean="0"/>
                        <a:t>/L</a:t>
                      </a:r>
                    </a:p>
                    <a:p>
                      <a:endParaRPr lang="en-US" dirty="0"/>
                    </a:p>
                  </a:txBody>
                  <a:tcPr/>
                </a:tc>
                <a:extLst>
                  <a:ext uri="{0D108BD9-81ED-4DB2-BD59-A6C34878D82A}">
                    <a16:rowId xmlns="" xmlns:a16="http://schemas.microsoft.com/office/drawing/2014/main" val="2011464164"/>
                  </a:ext>
                </a:extLst>
              </a:tr>
              <a:tr h="370840">
                <a:tc>
                  <a:txBody>
                    <a:bodyPr/>
                    <a:lstStyle/>
                    <a:p>
                      <a:r>
                        <a:rPr lang="en-US" dirty="0" smtClean="0"/>
                        <a:t>Calcium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8.5 – 10.5 mg/ </a:t>
                      </a:r>
                      <a:r>
                        <a:rPr lang="en-US" dirty="0" err="1" smtClean="0"/>
                        <a:t>dL</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&lt;</a:t>
                      </a:r>
                      <a:r>
                        <a:rPr lang="en-US" baseline="0" dirty="0" smtClean="0"/>
                        <a:t> 1</a:t>
                      </a:r>
                      <a:r>
                        <a:rPr lang="en-US" dirty="0" smtClean="0"/>
                        <a:t> mg</a:t>
                      </a:r>
                      <a:r>
                        <a:rPr lang="en-US" baseline="0" dirty="0" smtClean="0"/>
                        <a:t> </a:t>
                      </a:r>
                      <a:r>
                        <a:rPr lang="en-US" dirty="0" smtClean="0"/>
                        <a:t>/</a:t>
                      </a:r>
                      <a:r>
                        <a:rPr lang="en-US" dirty="0" err="1" smtClean="0"/>
                        <a:t>dL</a:t>
                      </a:r>
                      <a:endParaRPr lang="en-US" dirty="0" smtClean="0"/>
                    </a:p>
                    <a:p>
                      <a:endParaRPr lang="en-US" dirty="0"/>
                    </a:p>
                  </a:txBody>
                  <a:tcPr/>
                </a:tc>
                <a:extLst>
                  <a:ext uri="{0D108BD9-81ED-4DB2-BD59-A6C34878D82A}">
                    <a16:rowId xmlns="" xmlns:a16="http://schemas.microsoft.com/office/drawing/2014/main" val="2770928875"/>
                  </a:ext>
                </a:extLst>
              </a:tr>
              <a:tr h="370840">
                <a:tc>
                  <a:txBody>
                    <a:bodyPr/>
                    <a:lstStyle/>
                    <a:p>
                      <a:r>
                        <a:rPr lang="en-US" dirty="0" smtClean="0"/>
                        <a:t>Phosphorus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2.5 – 4.5 mg</a:t>
                      </a:r>
                      <a:r>
                        <a:rPr lang="en-US" baseline="0" dirty="0" smtClean="0"/>
                        <a:t> </a:t>
                      </a:r>
                      <a:r>
                        <a:rPr lang="en-US" dirty="0" smtClean="0"/>
                        <a:t>/</a:t>
                      </a:r>
                      <a:r>
                        <a:rPr lang="en-US" dirty="0" err="1" smtClean="0"/>
                        <a:t>dL</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4 </a:t>
                      </a:r>
                      <a:r>
                        <a:rPr lang="en-US" dirty="0" err="1" smtClean="0"/>
                        <a:t>mEq</a:t>
                      </a:r>
                      <a:r>
                        <a:rPr lang="en-US" dirty="0" smtClean="0"/>
                        <a:t>/Kg</a:t>
                      </a:r>
                    </a:p>
                    <a:p>
                      <a:endParaRPr lang="en-US" dirty="0"/>
                    </a:p>
                  </a:txBody>
                  <a:tcPr/>
                </a:tc>
                <a:extLst>
                  <a:ext uri="{0D108BD9-81ED-4DB2-BD59-A6C34878D82A}">
                    <a16:rowId xmlns="" xmlns:a16="http://schemas.microsoft.com/office/drawing/2014/main" val="2669393501"/>
                  </a:ext>
                </a:extLst>
              </a:tr>
              <a:tr h="370840">
                <a:tc>
                  <a:txBody>
                    <a:bodyPr/>
                    <a:lstStyle/>
                    <a:p>
                      <a:r>
                        <a:rPr lang="en-US" dirty="0" smtClean="0"/>
                        <a:t>Magnesium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1.3 – 2.1 mg/</a:t>
                      </a:r>
                      <a:r>
                        <a:rPr lang="en-US" dirty="0" err="1" smtClean="0"/>
                        <a:t>dL</a:t>
                      </a:r>
                      <a:endParaRPr lang="en-US" dirty="0" smtClean="0"/>
                    </a:p>
                    <a:p>
                      <a:endParaRPr lang="en-US" dirty="0"/>
                    </a:p>
                  </a:txBody>
                  <a:tcPr/>
                </a:tc>
                <a:tc>
                  <a:txBody>
                    <a:bodyPr/>
                    <a:lstStyle/>
                    <a:p>
                      <a:r>
                        <a:rPr lang="en-US" dirty="0" smtClean="0"/>
                        <a:t>Variable</a:t>
                      </a:r>
                      <a:r>
                        <a:rPr lang="en-US" baseline="0" dirty="0" smtClean="0"/>
                        <a:t> </a:t>
                      </a:r>
                      <a:endParaRPr lang="en-US" dirty="0"/>
                    </a:p>
                  </a:txBody>
                  <a:tcPr/>
                </a:tc>
                <a:extLst>
                  <a:ext uri="{0D108BD9-81ED-4DB2-BD59-A6C34878D82A}">
                    <a16:rowId xmlns="" xmlns:a16="http://schemas.microsoft.com/office/drawing/2014/main" val="4096135900"/>
                  </a:ext>
                </a:extLst>
              </a:tr>
            </a:tbl>
          </a:graphicData>
        </a:graphic>
      </p:graphicFrame>
    </p:spTree>
    <p:extLst>
      <p:ext uri="{BB962C8B-B14F-4D97-AF65-F5344CB8AC3E}">
        <p14:creationId xmlns:p14="http://schemas.microsoft.com/office/powerpoint/2010/main" val="1938674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Movement of Body Fluids and Electrolytes Between Compartments</a:t>
            </a:r>
            <a:endParaRPr lang="ar-SA" dirty="0"/>
          </a:p>
        </p:txBody>
      </p:sp>
      <p:sp>
        <p:nvSpPr>
          <p:cNvPr id="3" name="Content Placeholder 2"/>
          <p:cNvSpPr>
            <a:spLocks noGrp="1"/>
          </p:cNvSpPr>
          <p:nvPr>
            <p:ph idx="1"/>
          </p:nvPr>
        </p:nvSpPr>
        <p:spPr/>
        <p:txBody>
          <a:bodyPr>
            <a:normAutofit fontScale="85000" lnSpcReduction="20000"/>
          </a:bodyPr>
          <a:lstStyle/>
          <a:p>
            <a:r>
              <a:rPr lang="en-US" dirty="0" err="1" smtClean="0"/>
              <a:t>Osmolarity</a:t>
            </a:r>
            <a:r>
              <a:rPr lang="en-US" dirty="0" smtClean="0"/>
              <a:t> refers to the osmotic activity that </a:t>
            </a:r>
            <a:r>
              <a:rPr lang="en-US" dirty="0" err="1" smtClean="0"/>
              <a:t>nondiffusible</a:t>
            </a:r>
            <a:r>
              <a:rPr lang="en-US" dirty="0" smtClean="0"/>
              <a:t> particles exert in pulling water from one side of a semipermeable membrane to the other and tonicity to the tension or effect that the osmotic pressure of a solution with </a:t>
            </a:r>
            <a:r>
              <a:rPr lang="en-US" dirty="0" err="1" smtClean="0"/>
              <a:t>nondiffusible</a:t>
            </a:r>
            <a:r>
              <a:rPr lang="en-US" dirty="0" smtClean="0"/>
              <a:t> solutes exerts on cell size because of water movement. </a:t>
            </a:r>
            <a:endParaRPr lang="en-US" dirty="0" smtClean="0"/>
          </a:p>
          <a:p>
            <a:r>
              <a:rPr lang="en-US" dirty="0" smtClean="0"/>
              <a:t>Cells </a:t>
            </a:r>
            <a:r>
              <a:rPr lang="en-US" dirty="0" smtClean="0"/>
              <a:t>remain the same size when placed in an isotonic solution with the same </a:t>
            </a:r>
            <a:r>
              <a:rPr lang="en-US" dirty="0" err="1" smtClean="0"/>
              <a:t>osmolarity</a:t>
            </a:r>
            <a:r>
              <a:rPr lang="en-US" dirty="0" smtClean="0"/>
              <a:t> as the ICF; swell when placed in a hypotonic solution that has an osmolality less than the </a:t>
            </a:r>
            <a:r>
              <a:rPr lang="pt-BR" dirty="0" smtClean="0"/>
              <a:t>ICF; and shrink when placed in a hypertonic </a:t>
            </a:r>
            <a:r>
              <a:rPr lang="en-US" dirty="0" smtClean="0"/>
              <a:t>solution that has an </a:t>
            </a:r>
            <a:r>
              <a:rPr lang="en-US" dirty="0" err="1" smtClean="0"/>
              <a:t>osmolality</a:t>
            </a:r>
            <a:r>
              <a:rPr lang="en-US" dirty="0" smtClean="0"/>
              <a:t> greater than the ICF.</a:t>
            </a:r>
            <a:endParaRPr lang="ar-SA" dirty="0" smtClean="0"/>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Edema </a:t>
            </a:r>
            <a:endParaRPr lang="ar-SA"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q"/>
            </a:pPr>
            <a:r>
              <a:rPr lang="en-US" dirty="0" smtClean="0"/>
              <a:t>Edema represents the accumulation of fluid volume in the interstitial spaces of the ECF resulting from: </a:t>
            </a:r>
          </a:p>
          <a:p>
            <a:r>
              <a:rPr lang="en-US" dirty="0" smtClean="0"/>
              <a:t>(1) an increase in capillary filtration pressure, </a:t>
            </a:r>
          </a:p>
          <a:p>
            <a:r>
              <a:rPr lang="en-US" dirty="0" smtClean="0"/>
              <a:t>(2) a decrease capillary colloidal osmotic pressure, </a:t>
            </a:r>
          </a:p>
          <a:p>
            <a:r>
              <a:rPr lang="en-US" dirty="0" smtClean="0"/>
              <a:t>(3) an increase in capillary permeability, or </a:t>
            </a:r>
          </a:p>
          <a:p>
            <a:r>
              <a:rPr lang="en-US" dirty="0" smtClean="0"/>
              <a:t>(4) obstructed lymphatic flow. </a:t>
            </a:r>
            <a:endParaRPr lang="en-US" dirty="0" smtClean="0"/>
          </a:p>
          <a:p>
            <a:r>
              <a:rPr lang="en-US" dirty="0" smtClean="0"/>
              <a:t>The </a:t>
            </a:r>
            <a:r>
              <a:rPr lang="en-US" dirty="0" smtClean="0"/>
              <a:t>effect that edema exerts on body function is determined by its location, with edema of the brain, larynx, or lungs representing an acute life-threatening situation.</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Causes of Edema</a:t>
            </a:r>
            <a:endParaRPr lang="ar-SA" dirty="0"/>
          </a:p>
        </p:txBody>
      </p:sp>
      <p:sp>
        <p:nvSpPr>
          <p:cNvPr id="3" name="Content Placeholder 2"/>
          <p:cNvSpPr>
            <a:spLocks noGrp="1"/>
          </p:cNvSpPr>
          <p:nvPr>
            <p:ph idx="1"/>
          </p:nvPr>
        </p:nvSpPr>
        <p:spPr>
          <a:xfrm>
            <a:off x="457200" y="1285860"/>
            <a:ext cx="8229600" cy="5286412"/>
          </a:xfrm>
        </p:spPr>
        <p:txBody>
          <a:bodyPr>
            <a:normAutofit fontScale="62500" lnSpcReduction="20000"/>
          </a:bodyPr>
          <a:lstStyle/>
          <a:p>
            <a:pPr>
              <a:buFont typeface="Wingdings" pitchFamily="2" charset="2"/>
              <a:buChar char="q"/>
            </a:pPr>
            <a:r>
              <a:rPr lang="pt-BR" dirty="0" smtClean="0"/>
              <a:t>Increased Capillary </a:t>
            </a:r>
            <a:r>
              <a:rPr lang="pt-BR" dirty="0" smtClean="0"/>
              <a:t>Pressure:</a:t>
            </a:r>
            <a:endParaRPr lang="pt-BR" dirty="0" smtClean="0"/>
          </a:p>
          <a:p>
            <a:r>
              <a:rPr lang="en-US" dirty="0" smtClean="0"/>
              <a:t>Increased vascular volume (e .g., heart failure, </a:t>
            </a:r>
            <a:r>
              <a:rPr lang="en-US" dirty="0" smtClean="0"/>
              <a:t>kidney disease</a:t>
            </a:r>
            <a:r>
              <a:rPr lang="en-US" dirty="0" smtClean="0"/>
              <a:t>)</a:t>
            </a:r>
          </a:p>
          <a:p>
            <a:r>
              <a:rPr lang="pt-BR" dirty="0" smtClean="0"/>
              <a:t>Venous obstruction (e. g., thrombophlebitis)</a:t>
            </a:r>
          </a:p>
          <a:p>
            <a:r>
              <a:rPr lang="en-US" dirty="0" smtClean="0"/>
              <a:t>Liver disease with portal vein obstruction</a:t>
            </a:r>
          </a:p>
          <a:p>
            <a:r>
              <a:rPr lang="en-US" dirty="0" smtClean="0"/>
              <a:t>Acute pulmonary edema</a:t>
            </a:r>
          </a:p>
          <a:p>
            <a:pPr>
              <a:buFont typeface="Wingdings" pitchFamily="2" charset="2"/>
              <a:buChar char="q"/>
            </a:pPr>
            <a:r>
              <a:rPr lang="en-US" dirty="0" smtClean="0"/>
              <a:t>Decreased Colloidal Osmotic </a:t>
            </a:r>
            <a:r>
              <a:rPr lang="en-US" dirty="0" smtClean="0"/>
              <a:t>Pressure:</a:t>
            </a:r>
            <a:endParaRPr lang="en-US" dirty="0" smtClean="0"/>
          </a:p>
          <a:p>
            <a:r>
              <a:rPr lang="pt-BR" dirty="0" smtClean="0"/>
              <a:t>Increased loss o f plasma proteins (e .g., </a:t>
            </a:r>
            <a:r>
              <a:rPr lang="pt-BR" dirty="0" smtClean="0"/>
              <a:t>protein-losing </a:t>
            </a:r>
            <a:r>
              <a:rPr lang="pt-BR" dirty="0" smtClean="0"/>
              <a:t>kidney diseases, extensive burns)</a:t>
            </a:r>
          </a:p>
          <a:p>
            <a:r>
              <a:rPr lang="en-US" dirty="0" smtClean="0"/>
              <a:t>Decreased production of plasma proteins (liver disease, malnutrition)</a:t>
            </a:r>
          </a:p>
          <a:p>
            <a:pPr>
              <a:buFont typeface="Wingdings" pitchFamily="2" charset="2"/>
              <a:buChar char="q"/>
            </a:pPr>
            <a:r>
              <a:rPr lang="pt-BR" dirty="0" smtClean="0"/>
              <a:t>Increased Capillary </a:t>
            </a:r>
            <a:r>
              <a:rPr lang="pt-BR" dirty="0" smtClean="0"/>
              <a:t>Permeability:</a:t>
            </a:r>
            <a:endParaRPr lang="pt-BR" dirty="0" smtClean="0"/>
          </a:p>
          <a:p>
            <a:r>
              <a:rPr lang="en-US" dirty="0" smtClean="0"/>
              <a:t>Inflammation</a:t>
            </a:r>
          </a:p>
          <a:p>
            <a:r>
              <a:rPr lang="en-US" dirty="0" smtClean="0"/>
              <a:t>Allergic reactions</a:t>
            </a:r>
          </a:p>
          <a:p>
            <a:r>
              <a:rPr lang="fr-FR" dirty="0" smtClean="0"/>
              <a:t>Malignancy (e.g., ascites, pleural effusion)</a:t>
            </a:r>
          </a:p>
          <a:p>
            <a:r>
              <a:rPr lang="en-US" dirty="0" smtClean="0"/>
              <a:t>Tissue injury and burns</a:t>
            </a:r>
          </a:p>
          <a:p>
            <a:pPr>
              <a:buFont typeface="Wingdings" pitchFamily="2" charset="2"/>
              <a:buChar char="q"/>
            </a:pPr>
            <a:r>
              <a:rPr lang="de-DE" dirty="0" smtClean="0"/>
              <a:t>Obstruction </a:t>
            </a:r>
            <a:r>
              <a:rPr lang="de-DE" dirty="0" smtClean="0"/>
              <a:t>of </a:t>
            </a:r>
            <a:r>
              <a:rPr lang="de-DE" dirty="0" smtClean="0"/>
              <a:t>Lymphatic </a:t>
            </a:r>
            <a:r>
              <a:rPr lang="de-DE" dirty="0" smtClean="0"/>
              <a:t>Flow:</a:t>
            </a:r>
            <a:endParaRPr lang="de-DE" dirty="0" smtClean="0"/>
          </a:p>
          <a:p>
            <a:r>
              <a:rPr lang="en-US" dirty="0" smtClean="0"/>
              <a:t>Malignant obstruction of lymphatic structures</a:t>
            </a:r>
          </a:p>
          <a:p>
            <a:r>
              <a:rPr lang="en-US" dirty="0" smtClean="0"/>
              <a:t>Surgical removal of lymph nodes</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Spacing Edema </a:t>
            </a:r>
            <a:endParaRPr lang="ar-SA" dirty="0"/>
          </a:p>
        </p:txBody>
      </p:sp>
      <p:sp>
        <p:nvSpPr>
          <p:cNvPr id="3" name="Content Placeholder 2"/>
          <p:cNvSpPr>
            <a:spLocks noGrp="1"/>
          </p:cNvSpPr>
          <p:nvPr>
            <p:ph idx="1"/>
          </p:nvPr>
        </p:nvSpPr>
        <p:spPr/>
        <p:txBody>
          <a:bodyPr/>
          <a:lstStyle/>
          <a:p>
            <a:r>
              <a:rPr lang="en-US" dirty="0" smtClean="0"/>
              <a:t>Third spacing represents the loss or trapping of ECF in the </a:t>
            </a:r>
            <a:r>
              <a:rPr lang="en-US" dirty="0" err="1" smtClean="0"/>
              <a:t>transcellular</a:t>
            </a:r>
            <a:r>
              <a:rPr lang="en-US" dirty="0" smtClean="0"/>
              <a:t> space, such as in the pericardial sac, the peritoneal cavity, or the pleural cavity.</a:t>
            </a:r>
            <a:endParaRPr lang="ar-S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2373</Words>
  <Application>Microsoft Office PowerPoint</Application>
  <PresentationFormat>On-screen Show (4:3)</PresentationFormat>
  <Paragraphs>162</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Disorders of fluid, Electrolyte, &amp; Acid Base Balance</vt:lpstr>
      <vt:lpstr>Introduction </vt:lpstr>
      <vt:lpstr>Composition and Compartmental Distribution  of Body Fluids</vt:lpstr>
      <vt:lpstr>PowerPoint Presentation</vt:lpstr>
      <vt:lpstr>Concentrations of Extracellular and Intracellular Electrolytes in Adults</vt:lpstr>
      <vt:lpstr>Movement of Body Fluids and Electrolytes Between Compartments</vt:lpstr>
      <vt:lpstr>Edema </vt:lpstr>
      <vt:lpstr>Common Causes of Edema</vt:lpstr>
      <vt:lpstr>Third Spacing Edema </vt:lpstr>
      <vt:lpstr>Movement of Body Fluids and Electrolytes Between Compartments</vt:lpstr>
      <vt:lpstr>PowerPoint Presentation</vt:lpstr>
      <vt:lpstr>Fluids and Electrolytes</vt:lpstr>
      <vt:lpstr>Capillary Fluid</vt:lpstr>
      <vt:lpstr>Hydrostatic Pressure</vt:lpstr>
      <vt:lpstr>Colloidal Osmotic Pressure</vt:lpstr>
      <vt:lpstr>Lymph Drainage</vt:lpstr>
      <vt:lpstr>Water Regulation</vt:lpstr>
      <vt:lpstr>Water Regulation</vt:lpstr>
      <vt:lpstr>Electrolytes Imbalances</vt:lpstr>
      <vt:lpstr>Potassium </vt:lpstr>
      <vt:lpstr>Potassium (Cont’d)</vt:lpstr>
      <vt:lpstr>Hypokalemia</vt:lpstr>
      <vt:lpstr>Hyperkalemia</vt:lpstr>
      <vt:lpstr>Calcium and Magnesium </vt:lpstr>
      <vt:lpstr>Calcium</vt:lpstr>
      <vt:lpstr>Phosphorus</vt:lpstr>
      <vt:lpstr>Magnesium</vt:lpstr>
      <vt:lpstr>Parathyroid hormone</vt:lpstr>
      <vt:lpstr>Acid–base balance</vt:lpstr>
      <vt:lpstr>Acid–base balance (Con’t)</vt:lpstr>
      <vt:lpstr>Acid–base balance (Con’t)</vt:lpstr>
      <vt:lpstr>Metabolic </vt:lpstr>
      <vt:lpstr>Respiratory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Disorders of fluid, Electrolyte, &amp; Acid Base Balance</dc:title>
  <dc:creator>iSystem</dc:creator>
  <cp:lastModifiedBy>Windows User</cp:lastModifiedBy>
  <cp:revision>95</cp:revision>
  <dcterms:created xsi:type="dcterms:W3CDTF">2006-08-16T00:00:00Z</dcterms:created>
  <dcterms:modified xsi:type="dcterms:W3CDTF">2019-06-18T18:42:28Z</dcterms:modified>
</cp:coreProperties>
</file>