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8" r:id="rId3"/>
    <p:sldId id="259" r:id="rId4"/>
    <p:sldId id="260" r:id="rId5"/>
    <p:sldId id="261" r:id="rId6"/>
    <p:sldId id="263" r:id="rId7"/>
    <p:sldId id="262" r:id="rId8"/>
    <p:sldId id="264" r:id="rId9"/>
    <p:sldId id="267"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1st%202015-2016\ECON%20235\grad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1st%202015-2016\ECON%20235\gra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Sheet3!$G$6</c:f>
              <c:strCache>
                <c:ptCount val="1"/>
                <c:pt idx="0">
                  <c:v>number of ice cream cones sold (Y) </c:v>
                </c:pt>
              </c:strCache>
            </c:strRef>
          </c:tx>
          <c:spPr>
            <a:ln w="28575">
              <a:noFill/>
            </a:ln>
          </c:spPr>
          <c:xVal>
            <c:numRef>
              <c:f>Sheet3!$F$7:$F$16</c:f>
              <c:numCache>
                <c:formatCode>"$"#,##0.00_);[Red]\("$"#,##0.00\)</c:formatCode>
                <c:ptCount val="10"/>
                <c:pt idx="0">
                  <c:v>2.5</c:v>
                </c:pt>
                <c:pt idx="1">
                  <c:v>3</c:v>
                </c:pt>
                <c:pt idx="2">
                  <c:v>3.25</c:v>
                </c:pt>
                <c:pt idx="3">
                  <c:v>2.25</c:v>
                </c:pt>
                <c:pt idx="4">
                  <c:v>1.75</c:v>
                </c:pt>
                <c:pt idx="5">
                  <c:v>2.75</c:v>
                </c:pt>
                <c:pt idx="6">
                  <c:v>2</c:v>
                </c:pt>
                <c:pt idx="7">
                  <c:v>1.5</c:v>
                </c:pt>
                <c:pt idx="8">
                  <c:v>1.25</c:v>
                </c:pt>
                <c:pt idx="9">
                  <c:v>1</c:v>
                </c:pt>
              </c:numCache>
            </c:numRef>
          </c:xVal>
          <c:yVal>
            <c:numRef>
              <c:f>Sheet3!$G$7:$G$16</c:f>
              <c:numCache>
                <c:formatCode>General</c:formatCode>
                <c:ptCount val="10"/>
                <c:pt idx="0">
                  <c:v>84</c:v>
                </c:pt>
                <c:pt idx="1">
                  <c:v>89</c:v>
                </c:pt>
                <c:pt idx="2">
                  <c:v>92</c:v>
                </c:pt>
                <c:pt idx="3">
                  <c:v>96</c:v>
                </c:pt>
                <c:pt idx="4">
                  <c:v>98</c:v>
                </c:pt>
                <c:pt idx="5">
                  <c:v>102</c:v>
                </c:pt>
                <c:pt idx="6">
                  <c:v>113</c:v>
                </c:pt>
                <c:pt idx="7">
                  <c:v>114</c:v>
                </c:pt>
                <c:pt idx="8">
                  <c:v>122</c:v>
                </c:pt>
                <c:pt idx="9">
                  <c:v>127</c:v>
                </c:pt>
              </c:numCache>
            </c:numRef>
          </c:yVal>
          <c:smooth val="0"/>
        </c:ser>
        <c:dLbls>
          <c:showLegendKey val="0"/>
          <c:showVal val="0"/>
          <c:showCatName val="0"/>
          <c:showSerName val="0"/>
          <c:showPercent val="0"/>
          <c:showBubbleSize val="0"/>
        </c:dLbls>
        <c:axId val="37097984"/>
        <c:axId val="37098560"/>
      </c:scatterChart>
      <c:valAx>
        <c:axId val="37097984"/>
        <c:scaling>
          <c:orientation val="minMax"/>
          <c:min val="0.75000000000000033"/>
        </c:scaling>
        <c:delete val="0"/>
        <c:axPos val="b"/>
        <c:title>
          <c:tx>
            <c:rich>
              <a:bodyPr/>
              <a:lstStyle/>
              <a:p>
                <a:pPr>
                  <a:defRPr/>
                </a:pPr>
                <a:r>
                  <a:rPr lang="en-US"/>
                  <a:t>cost of icecream cones (X) </a:t>
                </a:r>
              </a:p>
            </c:rich>
          </c:tx>
          <c:layout/>
          <c:overlay val="0"/>
        </c:title>
        <c:numFmt formatCode="&quot;$&quot;#,##0.00_);[Red]\(&quot;$&quot;#,##0.00\)" sourceLinked="1"/>
        <c:majorTickMark val="none"/>
        <c:minorTickMark val="none"/>
        <c:tickLblPos val="nextTo"/>
        <c:crossAx val="37098560"/>
        <c:crosses val="autoZero"/>
        <c:crossBetween val="midCat"/>
      </c:valAx>
      <c:valAx>
        <c:axId val="37098560"/>
        <c:scaling>
          <c:orientation val="minMax"/>
          <c:min val="70"/>
        </c:scaling>
        <c:delete val="0"/>
        <c:axPos val="l"/>
        <c:majorGridlines/>
        <c:title>
          <c:tx>
            <c:rich>
              <a:bodyPr/>
              <a:lstStyle/>
              <a:p>
                <a:pPr>
                  <a:defRPr/>
                </a:pPr>
                <a:r>
                  <a:rPr lang="en-US"/>
                  <a:t>number of ice cream cones sold (Y) </a:t>
                </a:r>
              </a:p>
            </c:rich>
          </c:tx>
          <c:layout/>
          <c:overlay val="0"/>
        </c:title>
        <c:numFmt formatCode="General" sourceLinked="1"/>
        <c:majorTickMark val="none"/>
        <c:minorTickMark val="none"/>
        <c:tickLblPos val="nextTo"/>
        <c:crossAx val="3709798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Sheet3!$G$6</c:f>
              <c:strCache>
                <c:ptCount val="1"/>
                <c:pt idx="0">
                  <c:v>number of ice cream cones sold (Y) </c:v>
                </c:pt>
              </c:strCache>
            </c:strRef>
          </c:tx>
          <c:spPr>
            <a:ln w="28575">
              <a:noFill/>
            </a:ln>
          </c:spPr>
          <c:trendline>
            <c:trendlineType val="linear"/>
            <c:dispRSqr val="1"/>
            <c:dispEq val="1"/>
            <c:trendlineLbl>
              <c:layout>
                <c:manualLayout>
                  <c:x val="-2.0319772528433963E-2"/>
                  <c:y val="5.8399314668999711E-2"/>
                </c:manualLayout>
              </c:layout>
              <c:numFmt formatCode="General" sourceLinked="0"/>
            </c:trendlineLbl>
          </c:trendline>
          <c:xVal>
            <c:numRef>
              <c:f>Sheet3!$F$7:$F$16</c:f>
              <c:numCache>
                <c:formatCode>"$"#,##0.00_);[Red]\("$"#,##0.00\)</c:formatCode>
                <c:ptCount val="10"/>
                <c:pt idx="0">
                  <c:v>2.5</c:v>
                </c:pt>
                <c:pt idx="1">
                  <c:v>3</c:v>
                </c:pt>
                <c:pt idx="2">
                  <c:v>3.25</c:v>
                </c:pt>
                <c:pt idx="3">
                  <c:v>2.25</c:v>
                </c:pt>
                <c:pt idx="4">
                  <c:v>1.75</c:v>
                </c:pt>
                <c:pt idx="5">
                  <c:v>2.75</c:v>
                </c:pt>
                <c:pt idx="6">
                  <c:v>2</c:v>
                </c:pt>
                <c:pt idx="7">
                  <c:v>1.5</c:v>
                </c:pt>
                <c:pt idx="8">
                  <c:v>1.25</c:v>
                </c:pt>
                <c:pt idx="9">
                  <c:v>1</c:v>
                </c:pt>
              </c:numCache>
            </c:numRef>
          </c:xVal>
          <c:yVal>
            <c:numRef>
              <c:f>Sheet3!$G$7:$G$16</c:f>
              <c:numCache>
                <c:formatCode>General</c:formatCode>
                <c:ptCount val="10"/>
                <c:pt idx="0">
                  <c:v>84</c:v>
                </c:pt>
                <c:pt idx="1">
                  <c:v>89</c:v>
                </c:pt>
                <c:pt idx="2">
                  <c:v>92</c:v>
                </c:pt>
                <c:pt idx="3">
                  <c:v>96</c:v>
                </c:pt>
                <c:pt idx="4">
                  <c:v>98</c:v>
                </c:pt>
                <c:pt idx="5">
                  <c:v>102</c:v>
                </c:pt>
                <c:pt idx="6">
                  <c:v>113</c:v>
                </c:pt>
                <c:pt idx="7">
                  <c:v>114</c:v>
                </c:pt>
                <c:pt idx="8">
                  <c:v>122</c:v>
                </c:pt>
                <c:pt idx="9">
                  <c:v>127</c:v>
                </c:pt>
              </c:numCache>
            </c:numRef>
          </c:yVal>
          <c:smooth val="0"/>
        </c:ser>
        <c:dLbls>
          <c:showLegendKey val="0"/>
          <c:showVal val="0"/>
          <c:showCatName val="0"/>
          <c:showSerName val="0"/>
          <c:showPercent val="0"/>
          <c:showBubbleSize val="0"/>
        </c:dLbls>
        <c:axId val="119998144"/>
        <c:axId val="119998720"/>
      </c:scatterChart>
      <c:valAx>
        <c:axId val="119998144"/>
        <c:scaling>
          <c:orientation val="minMax"/>
          <c:min val="0.75000000000000033"/>
        </c:scaling>
        <c:delete val="0"/>
        <c:axPos val="b"/>
        <c:title>
          <c:tx>
            <c:rich>
              <a:bodyPr/>
              <a:lstStyle/>
              <a:p>
                <a:pPr>
                  <a:defRPr/>
                </a:pPr>
                <a:r>
                  <a:rPr lang="en-US"/>
                  <a:t>cost of icecream cones (X) </a:t>
                </a:r>
              </a:p>
            </c:rich>
          </c:tx>
          <c:layout/>
          <c:overlay val="0"/>
        </c:title>
        <c:numFmt formatCode="&quot;$&quot;#,##0.00_);[Red]\(&quot;$&quot;#,##0.00\)" sourceLinked="1"/>
        <c:majorTickMark val="none"/>
        <c:minorTickMark val="none"/>
        <c:tickLblPos val="nextTo"/>
        <c:crossAx val="119998720"/>
        <c:crosses val="autoZero"/>
        <c:crossBetween val="midCat"/>
      </c:valAx>
      <c:valAx>
        <c:axId val="119998720"/>
        <c:scaling>
          <c:orientation val="minMax"/>
          <c:min val="70"/>
        </c:scaling>
        <c:delete val="0"/>
        <c:axPos val="l"/>
        <c:majorGridlines/>
        <c:title>
          <c:tx>
            <c:rich>
              <a:bodyPr/>
              <a:lstStyle/>
              <a:p>
                <a:pPr>
                  <a:defRPr/>
                </a:pPr>
                <a:r>
                  <a:rPr lang="en-US"/>
                  <a:t>number of ice cream cones sold (Y) </a:t>
                </a:r>
              </a:p>
            </c:rich>
          </c:tx>
          <c:layout/>
          <c:overlay val="0"/>
        </c:title>
        <c:numFmt formatCode="General" sourceLinked="1"/>
        <c:majorTickMark val="none"/>
        <c:minorTickMark val="none"/>
        <c:tickLblPos val="nextTo"/>
        <c:crossAx val="119998144"/>
        <c:crosses val="autoZero"/>
        <c:crossBetween val="midCat"/>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27EE2-2AB3-4B23-B5B1-BB598CE2BE3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27EE2-2AB3-4B23-B5B1-BB598CE2BE3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27EE2-2AB3-4B23-B5B1-BB598CE2BE3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27EE2-2AB3-4B23-B5B1-BB598CE2BE3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27EE2-2AB3-4B23-B5B1-BB598CE2BE3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27EE2-2AB3-4B23-B5B1-BB598CE2BE37}"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27EE2-2AB3-4B23-B5B1-BB598CE2BE37}"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27EE2-2AB3-4B23-B5B1-BB598CE2BE37}"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27EE2-2AB3-4B23-B5B1-BB598CE2BE37}"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27EE2-2AB3-4B23-B5B1-BB598CE2BE37}"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27EE2-2AB3-4B23-B5B1-BB598CE2BE37}"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C3F5D-3456-4792-9352-C054C0666F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27EE2-2AB3-4B23-B5B1-BB598CE2BE37}"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C3F5D-3456-4792-9352-C054C0666F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5" dirty="0" smtClean="0">
                <a:latin typeface="Arial"/>
                <a:cs typeface="Arial"/>
              </a:rPr>
              <a:t>E</a:t>
            </a:r>
            <a:r>
              <a:rPr lang="en-US" dirty="0" smtClean="0">
                <a:latin typeface="Arial"/>
                <a:cs typeface="Arial"/>
              </a:rPr>
              <a:t>c</a:t>
            </a:r>
            <a:r>
              <a:rPr lang="en-US" spc="-5" dirty="0" smtClean="0">
                <a:latin typeface="Arial"/>
                <a:cs typeface="Arial"/>
              </a:rPr>
              <a:t>ono</a:t>
            </a:r>
            <a:r>
              <a:rPr lang="en-US" spc="10" dirty="0" smtClean="0">
                <a:latin typeface="Arial"/>
                <a:cs typeface="Arial"/>
              </a:rPr>
              <a:t>m</a:t>
            </a:r>
            <a:r>
              <a:rPr lang="en-US" spc="-5" dirty="0" smtClean="0">
                <a:latin typeface="Arial"/>
                <a:cs typeface="Arial"/>
              </a:rPr>
              <a:t>e</a:t>
            </a:r>
            <a:r>
              <a:rPr lang="en-US" spc="5" dirty="0" smtClean="0">
                <a:latin typeface="Arial"/>
                <a:cs typeface="Arial"/>
              </a:rPr>
              <a:t>tr</a:t>
            </a:r>
            <a:r>
              <a:rPr lang="en-US" spc="-10" dirty="0" smtClean="0">
                <a:latin typeface="Arial"/>
                <a:cs typeface="Arial"/>
              </a:rPr>
              <a:t>i</a:t>
            </a:r>
            <a:r>
              <a:rPr lang="en-US" dirty="0" smtClean="0">
                <a:latin typeface="Arial"/>
                <a:cs typeface="Arial"/>
              </a:rPr>
              <a:t>cs</a:t>
            </a:r>
            <a:br>
              <a:rPr lang="en-US" dirty="0" smtClean="0">
                <a:latin typeface="Arial"/>
                <a:cs typeface="Arial"/>
              </a:rPr>
            </a:br>
            <a:endParaRPr lang="en-US" dirty="0"/>
          </a:p>
        </p:txBody>
      </p:sp>
      <p:sp>
        <p:nvSpPr>
          <p:cNvPr id="3" name="Subtitle 2"/>
          <p:cNvSpPr>
            <a:spLocks noGrp="1"/>
          </p:cNvSpPr>
          <p:nvPr>
            <p:ph type="subTitle" idx="1"/>
          </p:nvPr>
        </p:nvSpPr>
        <p:spPr>
          <a:xfrm>
            <a:off x="1371600" y="3276600"/>
            <a:ext cx="6400800" cy="1752600"/>
          </a:xfrm>
        </p:spPr>
        <p:txBody>
          <a:bodyPr/>
          <a:lstStyle/>
          <a:p>
            <a:r>
              <a:rPr lang="en-US" b="1" spc="-5" dirty="0">
                <a:latin typeface="Arial"/>
                <a:cs typeface="Arial"/>
              </a:rPr>
              <a:t>Ch2.</a:t>
            </a:r>
            <a:r>
              <a:rPr lang="en-US" b="1" spc="-95" dirty="0">
                <a:latin typeface="Arial"/>
                <a:cs typeface="Arial"/>
              </a:rPr>
              <a:t> </a:t>
            </a:r>
          </a:p>
          <a:p>
            <a:r>
              <a:rPr lang="en-US" b="1" spc="-95" dirty="0">
                <a:latin typeface="Arial"/>
                <a:cs typeface="Arial"/>
              </a:rPr>
              <a:t>Basic Ideas of Linear Regression- The Two-Variable Model</a:t>
            </a:r>
            <a:endParaRPr lang="en-US" b="1" dirty="0">
              <a:latin typeface="Arial"/>
              <a:cs typeface="Arial"/>
            </a:endParaRPr>
          </a:p>
          <a:p>
            <a:endParaRPr lang="en-US" dirty="0"/>
          </a:p>
        </p:txBody>
      </p:sp>
    </p:spTree>
    <p:extLst>
      <p:ext uri="{BB962C8B-B14F-4D97-AF65-F5344CB8AC3E}">
        <p14:creationId xmlns:p14="http://schemas.microsoft.com/office/powerpoint/2010/main" val="90983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sz="3600" b="1" dirty="0" smtClean="0"/>
              <a:t>THE SAMPLE REGRESSION FUNCTION (SRF</a:t>
            </a:r>
            <a:r>
              <a:rPr lang="en-US" dirty="0" smtClean="0"/>
              <a:t>)</a:t>
            </a:r>
            <a:endParaRPr lang="en-US" dirty="0"/>
          </a:p>
        </p:txBody>
      </p:sp>
      <p:sp>
        <p:nvSpPr>
          <p:cNvPr id="3" name="Content Placeholder 2"/>
          <p:cNvSpPr>
            <a:spLocks noGrp="1"/>
          </p:cNvSpPr>
          <p:nvPr>
            <p:ph idx="1"/>
          </p:nvPr>
        </p:nvSpPr>
        <p:spPr>
          <a:xfrm>
            <a:off x="457200" y="1219200"/>
            <a:ext cx="8229600" cy="4678363"/>
          </a:xfrm>
        </p:spPr>
        <p:txBody>
          <a:bodyPr>
            <a:normAutofit fontScale="62500" lnSpcReduction="20000"/>
          </a:bodyPr>
          <a:lstStyle/>
          <a:p>
            <a:pPr>
              <a:defRPr/>
            </a:pPr>
            <a:r>
              <a:rPr lang="en-US" dirty="0"/>
              <a:t>The data of Table 2.1 represent the </a:t>
            </a:r>
            <a:r>
              <a:rPr lang="en-US" i="1" dirty="0"/>
              <a:t>population, not a sample</a:t>
            </a:r>
            <a:r>
              <a:rPr lang="en-US" dirty="0"/>
              <a:t>. In most practical situations what we have is a sample of </a:t>
            </a:r>
            <a:r>
              <a:rPr lang="en-US" i="1" dirty="0"/>
              <a:t>Y values corresponding to </a:t>
            </a:r>
            <a:r>
              <a:rPr lang="en-US" dirty="0"/>
              <a:t>some</a:t>
            </a:r>
            <a:r>
              <a:rPr lang="en-US" i="1" dirty="0"/>
              <a:t> </a:t>
            </a:r>
            <a:r>
              <a:rPr lang="en-US" dirty="0"/>
              <a:t>fixed </a:t>
            </a:r>
            <a:r>
              <a:rPr lang="en-US" i="1" dirty="0"/>
              <a:t>X’s</a:t>
            </a:r>
            <a:r>
              <a:rPr lang="en-US" i="1" dirty="0" smtClean="0"/>
              <a:t>.</a:t>
            </a:r>
          </a:p>
          <a:p>
            <a:pPr>
              <a:defRPr/>
            </a:pPr>
            <a:endParaRPr lang="en-US" dirty="0"/>
          </a:p>
          <a:p>
            <a:pPr>
              <a:defRPr/>
            </a:pPr>
            <a:r>
              <a:rPr lang="en-US" dirty="0"/>
              <a:t>Pretend that the population of </a:t>
            </a:r>
            <a:r>
              <a:rPr lang="en-US" i="1" dirty="0"/>
              <a:t>Table 2.1 </a:t>
            </a:r>
            <a:r>
              <a:rPr lang="en-US" dirty="0"/>
              <a:t>was</a:t>
            </a:r>
            <a:r>
              <a:rPr lang="en-US" i="1" dirty="0"/>
              <a:t> not known  </a:t>
            </a:r>
            <a:r>
              <a:rPr lang="en-US" dirty="0"/>
              <a:t>to us and the only information we had was a randomly selected sample of </a:t>
            </a:r>
            <a:r>
              <a:rPr lang="en-US" i="1" dirty="0"/>
              <a:t>Y </a:t>
            </a:r>
            <a:r>
              <a:rPr lang="en-US" dirty="0"/>
              <a:t>values for the fixed </a:t>
            </a:r>
            <a:r>
              <a:rPr lang="en-US" i="1" dirty="0"/>
              <a:t>X’s as given in Table 2.4. each Y (given X</a:t>
            </a:r>
            <a:r>
              <a:rPr lang="en-US" i="1" baseline="-25000" dirty="0"/>
              <a:t>i</a:t>
            </a:r>
            <a:r>
              <a:rPr lang="en-US" i="1" dirty="0"/>
              <a:t>) in </a:t>
            </a:r>
            <a:r>
              <a:rPr lang="en-US" dirty="0"/>
              <a:t>Table 2.4 is chosen randomly from similar </a:t>
            </a:r>
            <a:r>
              <a:rPr lang="en-US" i="1" dirty="0"/>
              <a:t>Y’s corresponding to the same X</a:t>
            </a:r>
            <a:r>
              <a:rPr lang="en-US" i="1" baseline="-25000" dirty="0"/>
              <a:t>i</a:t>
            </a:r>
            <a:r>
              <a:rPr lang="en-US" i="1" dirty="0"/>
              <a:t> </a:t>
            </a:r>
            <a:r>
              <a:rPr lang="en-US" dirty="0"/>
              <a:t>from the population of Table 2.1</a:t>
            </a:r>
            <a:r>
              <a:rPr lang="en-US" dirty="0" smtClean="0"/>
              <a:t>.</a:t>
            </a:r>
          </a:p>
          <a:p>
            <a:pPr>
              <a:buNone/>
              <a:defRPr/>
            </a:pPr>
            <a:endParaRPr lang="en-US" dirty="0"/>
          </a:p>
          <a:p>
            <a:pPr>
              <a:defRPr/>
            </a:pPr>
            <a:r>
              <a:rPr lang="en-US" dirty="0"/>
              <a:t>Can we estimate the PRF from the sample data? We may not be able to estimate the PRF “</a:t>
            </a:r>
            <a:r>
              <a:rPr lang="en-US" i="1" dirty="0"/>
              <a:t>accurately</a:t>
            </a:r>
            <a:r>
              <a:rPr lang="en-US" dirty="0"/>
              <a:t>” because of sampling fluctuations. To see this, suppose we draw another random sample from the population of Table 2.1, as presented in Table 2.5. Plotting the data of Tables 2.4 and 2.5, we obtain the scatter gram given in Figure 2.4. In the </a:t>
            </a:r>
            <a:r>
              <a:rPr lang="en-US" dirty="0" err="1"/>
              <a:t>scattergram</a:t>
            </a:r>
            <a:r>
              <a:rPr lang="en-US" dirty="0"/>
              <a:t> two sample regression lines are drawn so as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52400" y="609600"/>
            <a:ext cx="8882062" cy="5657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457200" y="914401"/>
            <a:ext cx="8077200" cy="51252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3200" b="1" dirty="0" smtClean="0"/>
              <a:t>THE SAMPLE REGRESSION FUNCTION (SRF</a:t>
            </a:r>
            <a:r>
              <a:rPr lang="en-US" sz="3200" dirty="0" smtClean="0"/>
              <a:t>)</a:t>
            </a:r>
            <a:endParaRPr lang="en-US" sz="3200" dirty="0"/>
          </a:p>
        </p:txBody>
      </p:sp>
      <p:sp>
        <p:nvSpPr>
          <p:cNvPr id="3" name="Content Placeholder 2"/>
          <p:cNvSpPr>
            <a:spLocks noGrp="1"/>
          </p:cNvSpPr>
          <p:nvPr>
            <p:ph idx="1"/>
          </p:nvPr>
        </p:nvSpPr>
        <p:spPr/>
        <p:txBody>
          <a:bodyPr>
            <a:normAutofit fontScale="92500" lnSpcReduction="20000"/>
          </a:bodyPr>
          <a:lstStyle/>
          <a:p>
            <a:pPr>
              <a:defRPr/>
            </a:pPr>
            <a:r>
              <a:rPr lang="en-US" i="1" dirty="0"/>
              <a:t>Which of the two regression lines represents the “true” population regression line?</a:t>
            </a:r>
            <a:r>
              <a:rPr lang="en-US" dirty="0"/>
              <a:t> There is no way we can be absolutely sure that either of the regression lines shown in Figure 2.4 represents the true population regression line (or curve). Supposedly they represent the population regression line, but because of sampling fluctuations </a:t>
            </a:r>
            <a:r>
              <a:rPr lang="en-US" i="1" dirty="0"/>
              <a:t>they are at best an approximation </a:t>
            </a:r>
            <a:r>
              <a:rPr lang="en-US" dirty="0"/>
              <a:t>of the true PR. In general, we would get </a:t>
            </a:r>
            <a:r>
              <a:rPr lang="en-US" i="1" dirty="0"/>
              <a:t>N different SRFs for N different samples, </a:t>
            </a:r>
            <a:r>
              <a:rPr lang="en-US" dirty="0"/>
              <a:t>and these SRFs are not likely to be the same.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b="1" dirty="0" smtClean="0"/>
              <a:t>THE SAMPLE REGRESSION FUNCTION (SRF</a:t>
            </a:r>
            <a:r>
              <a:rPr lang="en-US" sz="3200" dirty="0" smtClean="0"/>
              <a:t>)</a:t>
            </a:r>
            <a:endParaRPr lang="en-US" sz="3200" dirty="0"/>
          </a:p>
        </p:txBody>
      </p:sp>
      <p:sp>
        <p:nvSpPr>
          <p:cNvPr id="3" name="Content Placeholder 2"/>
          <p:cNvSpPr>
            <a:spLocks noGrp="1"/>
          </p:cNvSpPr>
          <p:nvPr>
            <p:ph idx="1"/>
          </p:nvPr>
        </p:nvSpPr>
        <p:spPr>
          <a:xfrm>
            <a:off x="457200" y="1524000"/>
            <a:ext cx="8229600" cy="4525963"/>
          </a:xfrm>
        </p:spPr>
        <p:txBody>
          <a:bodyPr>
            <a:normAutofit fontScale="77500" lnSpcReduction="20000"/>
          </a:bodyPr>
          <a:lstStyle/>
          <a:p>
            <a:pPr>
              <a:defRPr/>
            </a:pPr>
            <a:r>
              <a:rPr lang="en-US" dirty="0"/>
              <a:t>We can develop the concept of the </a:t>
            </a:r>
            <a:r>
              <a:rPr lang="en-US" i="1" dirty="0"/>
              <a:t>sample regression function (SRF) </a:t>
            </a:r>
            <a:r>
              <a:rPr lang="en-US" dirty="0"/>
              <a:t>to represent the sample regression line. The sample counterpart of (2.2.2) may be written as</a:t>
            </a:r>
          </a:p>
          <a:p>
            <a:pPr>
              <a:defRPr/>
            </a:pPr>
            <a:r>
              <a:rPr lang="en-US" i="1" dirty="0" err="1"/>
              <a:t>Yˆ</a:t>
            </a:r>
            <a:r>
              <a:rPr lang="en-US" i="1" baseline="-25000" dirty="0" err="1"/>
              <a:t>i</a:t>
            </a:r>
            <a:r>
              <a:rPr lang="en-US" i="1" baseline="-25000" dirty="0"/>
              <a:t> </a:t>
            </a:r>
            <a:r>
              <a:rPr lang="en-US" i="1" dirty="0"/>
              <a:t>= </a:t>
            </a:r>
            <a:r>
              <a:rPr lang="el-GR" i="1" dirty="0"/>
              <a:t>βˆ</a:t>
            </a:r>
            <a:r>
              <a:rPr lang="el-GR" i="1" baseline="-25000" dirty="0"/>
              <a:t>1</a:t>
            </a:r>
            <a:r>
              <a:rPr lang="el-GR" i="1" dirty="0"/>
              <a:t> + βˆ</a:t>
            </a:r>
            <a:r>
              <a:rPr lang="el-GR" i="1" baseline="-25000" dirty="0"/>
              <a:t>2</a:t>
            </a:r>
            <a:r>
              <a:rPr lang="en-US" i="1" dirty="0"/>
              <a:t>X</a:t>
            </a:r>
            <a:r>
              <a:rPr lang="en-US" i="1" baseline="-25000" dirty="0"/>
              <a:t>i</a:t>
            </a:r>
            <a:r>
              <a:rPr lang="en-US" i="1" dirty="0"/>
              <a:t> 					(2.6.1)</a:t>
            </a:r>
          </a:p>
          <a:p>
            <a:pPr>
              <a:defRPr/>
            </a:pPr>
            <a:r>
              <a:rPr lang="en-US" dirty="0"/>
              <a:t>where </a:t>
            </a:r>
            <a:r>
              <a:rPr lang="en-US" i="1" dirty="0"/>
              <a:t>Yˆ is read as “Y-hat’’ or “Y-cap’’</a:t>
            </a:r>
          </a:p>
          <a:p>
            <a:pPr>
              <a:defRPr/>
            </a:pPr>
            <a:r>
              <a:rPr lang="es-ES" i="1" dirty="0" err="1"/>
              <a:t>Yˆ</a:t>
            </a:r>
            <a:r>
              <a:rPr lang="es-ES" i="1" baseline="-25000" dirty="0" err="1"/>
              <a:t>i</a:t>
            </a:r>
            <a:r>
              <a:rPr lang="es-ES" i="1" dirty="0"/>
              <a:t> = estimator of E(Y | X</a:t>
            </a:r>
            <a:r>
              <a:rPr lang="es-ES" i="1" baseline="-25000" dirty="0"/>
              <a:t>i</a:t>
            </a:r>
            <a:r>
              <a:rPr lang="es-ES" i="1" dirty="0"/>
              <a:t>)</a:t>
            </a:r>
          </a:p>
          <a:p>
            <a:pPr>
              <a:defRPr/>
            </a:pPr>
            <a:r>
              <a:rPr lang="en-US" i="1" dirty="0"/>
              <a:t>βˆ</a:t>
            </a:r>
            <a:r>
              <a:rPr lang="en-US" i="1" baseline="-25000" dirty="0"/>
              <a:t>1</a:t>
            </a:r>
            <a:r>
              <a:rPr lang="en-US" i="1" dirty="0"/>
              <a:t> = estimator of β</a:t>
            </a:r>
            <a:r>
              <a:rPr lang="en-US" i="1" baseline="-25000" dirty="0"/>
              <a:t>1</a:t>
            </a:r>
          </a:p>
          <a:p>
            <a:pPr>
              <a:defRPr/>
            </a:pPr>
            <a:r>
              <a:rPr lang="en-US" i="1" dirty="0"/>
              <a:t>βˆ</a:t>
            </a:r>
            <a:r>
              <a:rPr lang="en-US" i="1" baseline="-25000" dirty="0"/>
              <a:t>2</a:t>
            </a:r>
            <a:r>
              <a:rPr lang="en-US" i="1" dirty="0"/>
              <a:t> = estimator of β</a:t>
            </a:r>
            <a:r>
              <a:rPr lang="en-US" i="1" baseline="-25000" dirty="0"/>
              <a:t>2</a:t>
            </a:r>
          </a:p>
          <a:p>
            <a:pPr>
              <a:defRPr/>
            </a:pPr>
            <a:r>
              <a:rPr lang="en-US" dirty="0"/>
              <a:t>Note that an estimator, also known as a (sample) statistic, is simply a rule or formula or method that tells how to estimate the population parameter from the information provided by the sample at hand.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smtClean="0"/>
              <a:t>THE SAMPLE REGRESSION FUNCTION (SRF</a:t>
            </a:r>
            <a:r>
              <a:rPr lang="en-US" sz="3200" dirty="0" smtClean="0"/>
              <a:t>)</a:t>
            </a:r>
            <a:endParaRPr lang="en-US" sz="3200" dirty="0"/>
          </a:p>
        </p:txBody>
      </p:sp>
      <p:sp>
        <p:nvSpPr>
          <p:cNvPr id="3" name="Content Placeholder 2"/>
          <p:cNvSpPr>
            <a:spLocks noGrp="1"/>
          </p:cNvSpPr>
          <p:nvPr>
            <p:ph idx="1"/>
          </p:nvPr>
        </p:nvSpPr>
        <p:spPr>
          <a:xfrm>
            <a:off x="457200" y="1447800"/>
            <a:ext cx="8229600" cy="4525963"/>
          </a:xfrm>
        </p:spPr>
        <p:txBody>
          <a:bodyPr>
            <a:normAutofit fontScale="62500" lnSpcReduction="20000"/>
          </a:bodyPr>
          <a:lstStyle/>
          <a:p>
            <a:pPr>
              <a:defRPr/>
            </a:pPr>
            <a:r>
              <a:rPr lang="en-US" dirty="0"/>
              <a:t>Now just as we expressed the PRF in two equivalent forms, (2.2.2) and (2.4.2), we can express the SRF (2.6.1) </a:t>
            </a:r>
            <a:r>
              <a:rPr lang="en-US" i="1" dirty="0"/>
              <a:t>in its stochastic form </a:t>
            </a:r>
            <a:r>
              <a:rPr lang="en-US" dirty="0"/>
              <a:t>as follows:</a:t>
            </a:r>
          </a:p>
          <a:p>
            <a:pPr>
              <a:defRPr/>
            </a:pPr>
            <a:r>
              <a:rPr lang="en-US" i="1" dirty="0"/>
              <a:t>Y</a:t>
            </a:r>
            <a:r>
              <a:rPr lang="en-US" i="1" baseline="-25000" dirty="0"/>
              <a:t>i</a:t>
            </a:r>
            <a:r>
              <a:rPr lang="en-US" i="1" dirty="0"/>
              <a:t> = </a:t>
            </a:r>
            <a:r>
              <a:rPr lang="el-GR" i="1" dirty="0"/>
              <a:t>βˆ</a:t>
            </a:r>
            <a:r>
              <a:rPr lang="el-GR" i="1" baseline="-25000" dirty="0"/>
              <a:t>1</a:t>
            </a:r>
            <a:r>
              <a:rPr lang="el-GR" i="1" dirty="0"/>
              <a:t> + βˆ</a:t>
            </a:r>
            <a:r>
              <a:rPr lang="el-GR" i="1" baseline="-25000" dirty="0"/>
              <a:t>2</a:t>
            </a:r>
            <a:r>
              <a:rPr lang="en-US" i="1" dirty="0"/>
              <a:t>X</a:t>
            </a:r>
            <a:r>
              <a:rPr lang="en-US" i="1" baseline="-25000" dirty="0"/>
              <a:t>i</a:t>
            </a:r>
            <a:r>
              <a:rPr lang="en-US" i="1" dirty="0"/>
              <a:t> +</a:t>
            </a:r>
            <a:r>
              <a:rPr lang="en-US" i="1" dirty="0" err="1"/>
              <a:t>uˆ</a:t>
            </a:r>
            <a:r>
              <a:rPr lang="en-US" i="1" baseline="-25000" dirty="0" err="1"/>
              <a:t>i</a:t>
            </a:r>
            <a:r>
              <a:rPr lang="en-US" i="1" dirty="0"/>
              <a:t> 					(2.6.2)</a:t>
            </a:r>
          </a:p>
          <a:p>
            <a:pPr>
              <a:defRPr/>
            </a:pPr>
            <a:r>
              <a:rPr lang="en-US" dirty="0"/>
              <a:t>ˆ</a:t>
            </a:r>
            <a:r>
              <a:rPr lang="en-US" i="1" dirty="0" err="1"/>
              <a:t>u</a:t>
            </a:r>
            <a:r>
              <a:rPr lang="en-US" i="1" baseline="-25000" dirty="0" err="1"/>
              <a:t>i</a:t>
            </a:r>
            <a:r>
              <a:rPr lang="en-US" i="1" dirty="0"/>
              <a:t> denotes the (sample) </a:t>
            </a:r>
            <a:r>
              <a:rPr lang="en-US" dirty="0"/>
              <a:t>residual term. Conceptually ˆ</a:t>
            </a:r>
            <a:r>
              <a:rPr lang="en-US" i="1" dirty="0" err="1"/>
              <a:t>u</a:t>
            </a:r>
            <a:r>
              <a:rPr lang="en-US" i="1" baseline="-25000" dirty="0" err="1"/>
              <a:t>i</a:t>
            </a:r>
            <a:r>
              <a:rPr lang="en-US" i="1" dirty="0"/>
              <a:t> is analogous to </a:t>
            </a:r>
            <a:r>
              <a:rPr lang="en-US" i="1" dirty="0" err="1"/>
              <a:t>u</a:t>
            </a:r>
            <a:r>
              <a:rPr lang="en-US" sz="2800" i="1" baseline="-25000" dirty="0" err="1"/>
              <a:t>i</a:t>
            </a:r>
            <a:r>
              <a:rPr lang="en-US" i="1" dirty="0"/>
              <a:t> and can be regarded as </a:t>
            </a:r>
            <a:r>
              <a:rPr lang="en-US" dirty="0"/>
              <a:t>an </a:t>
            </a:r>
            <a:r>
              <a:rPr lang="en-US" i="1" dirty="0"/>
              <a:t>estimate of </a:t>
            </a:r>
            <a:r>
              <a:rPr lang="en-US" i="1" dirty="0" err="1"/>
              <a:t>u</a:t>
            </a:r>
            <a:r>
              <a:rPr lang="en-US" i="1" baseline="-25000" dirty="0" err="1"/>
              <a:t>i</a:t>
            </a:r>
            <a:r>
              <a:rPr lang="en-US" i="1" dirty="0"/>
              <a:t>. It is introduced in the SRF for the same reasons as </a:t>
            </a:r>
            <a:r>
              <a:rPr lang="en-US" i="1" dirty="0" err="1"/>
              <a:t>u</a:t>
            </a:r>
            <a:r>
              <a:rPr lang="en-US" i="1" baseline="-25000" dirty="0" err="1"/>
              <a:t>i</a:t>
            </a:r>
            <a:r>
              <a:rPr lang="en-US" i="1" dirty="0"/>
              <a:t> was </a:t>
            </a:r>
            <a:r>
              <a:rPr lang="en-US" dirty="0"/>
              <a:t>introduced in the PRF. </a:t>
            </a:r>
          </a:p>
          <a:p>
            <a:pPr>
              <a:defRPr/>
            </a:pPr>
            <a:r>
              <a:rPr lang="en-US" dirty="0"/>
              <a:t>To sum up, then, we find our primary objective in regression analysis is to estimate the PRF </a:t>
            </a:r>
          </a:p>
          <a:p>
            <a:pPr>
              <a:defRPr/>
            </a:pPr>
            <a:r>
              <a:rPr lang="en-US" i="1" dirty="0"/>
              <a:t>Y</a:t>
            </a:r>
            <a:r>
              <a:rPr lang="en-US" i="1" baseline="-25000" dirty="0"/>
              <a:t>i</a:t>
            </a:r>
            <a:r>
              <a:rPr lang="en-US" i="1" dirty="0"/>
              <a:t> = </a:t>
            </a:r>
            <a:r>
              <a:rPr lang="el-GR" i="1" dirty="0"/>
              <a:t>β</a:t>
            </a:r>
            <a:r>
              <a:rPr lang="el-GR" i="1" baseline="-25000" dirty="0"/>
              <a:t>1</a:t>
            </a:r>
            <a:r>
              <a:rPr lang="el-GR" i="1" dirty="0"/>
              <a:t> + β</a:t>
            </a:r>
            <a:r>
              <a:rPr lang="el-GR" i="1" baseline="-25000" dirty="0"/>
              <a:t>2</a:t>
            </a:r>
            <a:r>
              <a:rPr lang="en-US" i="1" dirty="0"/>
              <a:t>X</a:t>
            </a:r>
            <a:r>
              <a:rPr lang="en-US" i="1" baseline="-25000" dirty="0"/>
              <a:t>i</a:t>
            </a:r>
            <a:r>
              <a:rPr lang="en-US" i="1" dirty="0"/>
              <a:t> + </a:t>
            </a:r>
            <a:r>
              <a:rPr lang="en-US" i="1" dirty="0" err="1"/>
              <a:t>u</a:t>
            </a:r>
            <a:r>
              <a:rPr lang="en-US" i="1" baseline="-25000" dirty="0" err="1"/>
              <a:t>i</a:t>
            </a:r>
            <a:r>
              <a:rPr lang="en-US" dirty="0"/>
              <a:t> 					(2.4.2) </a:t>
            </a:r>
            <a:r>
              <a:rPr lang="en-US" i="1" baseline="-25000" dirty="0"/>
              <a:t>		</a:t>
            </a:r>
            <a:endParaRPr lang="en-US" dirty="0"/>
          </a:p>
          <a:p>
            <a:pPr>
              <a:defRPr/>
            </a:pPr>
            <a:r>
              <a:rPr lang="en-US" dirty="0"/>
              <a:t>on the basis of the SRF </a:t>
            </a:r>
          </a:p>
          <a:p>
            <a:pPr>
              <a:defRPr/>
            </a:pPr>
            <a:r>
              <a:rPr lang="en-US" i="1" dirty="0"/>
              <a:t>Y</a:t>
            </a:r>
            <a:r>
              <a:rPr lang="en-US" i="1" baseline="-25000" dirty="0"/>
              <a:t>i</a:t>
            </a:r>
            <a:r>
              <a:rPr lang="en-US" i="1" dirty="0"/>
              <a:t> = </a:t>
            </a:r>
            <a:r>
              <a:rPr lang="el-GR" i="1" dirty="0"/>
              <a:t>βˆ</a:t>
            </a:r>
            <a:r>
              <a:rPr lang="el-GR" i="1" baseline="-25000" dirty="0"/>
              <a:t>1</a:t>
            </a:r>
            <a:r>
              <a:rPr lang="el-GR" i="1" dirty="0"/>
              <a:t> + βˆ</a:t>
            </a:r>
            <a:r>
              <a:rPr lang="el-GR" i="1" baseline="-25000" dirty="0"/>
              <a:t>2</a:t>
            </a:r>
            <a:r>
              <a:rPr lang="en-US" i="1" dirty="0"/>
              <a:t>X</a:t>
            </a:r>
            <a:r>
              <a:rPr lang="en-US" i="1" baseline="-25000" dirty="0"/>
              <a:t>i</a:t>
            </a:r>
            <a:r>
              <a:rPr lang="en-US" i="1" dirty="0"/>
              <a:t> +</a:t>
            </a:r>
            <a:r>
              <a:rPr lang="en-US" i="1" dirty="0" err="1"/>
              <a:t>uˆ</a:t>
            </a:r>
            <a:r>
              <a:rPr lang="en-US" i="1" baseline="-25000" dirty="0" err="1"/>
              <a:t>i</a:t>
            </a:r>
            <a:r>
              <a:rPr lang="en-US" i="1" dirty="0"/>
              <a:t> </a:t>
            </a:r>
            <a:r>
              <a:rPr lang="en-US" i="1" baseline="-25000" dirty="0"/>
              <a:t>					</a:t>
            </a:r>
            <a:r>
              <a:rPr lang="en-US" dirty="0"/>
              <a:t>(2.6.2) </a:t>
            </a:r>
          </a:p>
          <a:p>
            <a:pPr>
              <a:defRPr/>
            </a:pPr>
            <a:r>
              <a:rPr lang="en-US" dirty="0"/>
              <a:t>because more often than not our analysis is based upon a single sample from some population. But because of sampling fluctuations our estimate of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304800" y="1295400"/>
            <a:ext cx="7637449"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THE SAMPLE REGRESSION FUNCTION (SRF</a:t>
            </a:r>
            <a:r>
              <a:rPr lang="en-US" sz="3200" dirty="0" smtClean="0"/>
              <a:t>)</a:t>
            </a:r>
            <a:endParaRPr lang="en-US" sz="3200" dirty="0"/>
          </a:p>
        </p:txBody>
      </p:sp>
      <p:sp>
        <p:nvSpPr>
          <p:cNvPr id="3" name="Content Placeholder 2"/>
          <p:cNvSpPr>
            <a:spLocks noGrp="1"/>
          </p:cNvSpPr>
          <p:nvPr>
            <p:ph idx="1"/>
          </p:nvPr>
        </p:nvSpPr>
        <p:spPr/>
        <p:txBody>
          <a:bodyPr>
            <a:normAutofit fontScale="77500" lnSpcReduction="20000"/>
          </a:bodyPr>
          <a:lstStyle/>
          <a:p>
            <a:pPr>
              <a:defRPr/>
            </a:pPr>
            <a:r>
              <a:rPr lang="en-US" dirty="0"/>
              <a:t>the PRF based on the SRF is at best an approximate one. This  approximation is shown diagrammatically in Figure 2.5. For </a:t>
            </a:r>
            <a:r>
              <a:rPr lang="en-US" i="1" dirty="0"/>
              <a:t>X = X</a:t>
            </a:r>
            <a:r>
              <a:rPr lang="en-US" i="1" baseline="-25000" dirty="0"/>
              <a:t>i</a:t>
            </a:r>
            <a:r>
              <a:rPr lang="en-US" i="1" dirty="0"/>
              <a:t>, we have one (sample) observation Y = Y</a:t>
            </a:r>
            <a:r>
              <a:rPr lang="en-US" i="1" baseline="-25000" dirty="0"/>
              <a:t>i</a:t>
            </a:r>
            <a:r>
              <a:rPr lang="en-US" i="1" dirty="0"/>
              <a:t>. In terms of the </a:t>
            </a:r>
            <a:r>
              <a:rPr lang="en-US" dirty="0"/>
              <a:t>SRF, the observed </a:t>
            </a:r>
            <a:r>
              <a:rPr lang="en-US" i="1" dirty="0"/>
              <a:t>Y</a:t>
            </a:r>
            <a:r>
              <a:rPr lang="en-US" i="1" baseline="-25000" dirty="0"/>
              <a:t>i</a:t>
            </a:r>
            <a:r>
              <a:rPr lang="en-US" i="1" dirty="0"/>
              <a:t> can be expressed as:</a:t>
            </a:r>
          </a:p>
          <a:p>
            <a:pPr>
              <a:defRPr/>
            </a:pPr>
            <a:r>
              <a:rPr lang="en-US" i="1" dirty="0"/>
              <a:t>Y</a:t>
            </a:r>
            <a:r>
              <a:rPr lang="en-US" i="1" baseline="-25000" dirty="0"/>
              <a:t>i</a:t>
            </a:r>
            <a:r>
              <a:rPr lang="en-US" i="1" dirty="0"/>
              <a:t> = </a:t>
            </a:r>
            <a:r>
              <a:rPr lang="en-US" i="1" dirty="0" err="1"/>
              <a:t>Yˆ</a:t>
            </a:r>
            <a:r>
              <a:rPr lang="en-US" i="1" baseline="-25000" dirty="0" err="1"/>
              <a:t>i</a:t>
            </a:r>
            <a:r>
              <a:rPr lang="en-US" i="1" dirty="0"/>
              <a:t> +</a:t>
            </a:r>
            <a:r>
              <a:rPr lang="en-US" i="1" dirty="0" err="1"/>
              <a:t>uˆ</a:t>
            </a:r>
            <a:r>
              <a:rPr lang="en-US" i="1" baseline="-25000" dirty="0" err="1"/>
              <a:t>i</a:t>
            </a:r>
            <a:r>
              <a:rPr lang="en-US" i="1" dirty="0"/>
              <a:t> 						(2.6.3)</a:t>
            </a:r>
          </a:p>
          <a:p>
            <a:pPr>
              <a:defRPr/>
            </a:pPr>
            <a:r>
              <a:rPr lang="en-US" dirty="0"/>
              <a:t>and in terms of the PRF, it can be expressed as</a:t>
            </a:r>
          </a:p>
          <a:p>
            <a:pPr>
              <a:defRPr/>
            </a:pPr>
            <a:r>
              <a:rPr lang="es-ES" i="1" dirty="0" err="1"/>
              <a:t>Y</a:t>
            </a:r>
            <a:r>
              <a:rPr lang="es-ES" i="1" baseline="-25000" dirty="0" err="1"/>
              <a:t>i</a:t>
            </a:r>
            <a:r>
              <a:rPr lang="es-ES" i="1" dirty="0"/>
              <a:t> = E(Y | X</a:t>
            </a:r>
            <a:r>
              <a:rPr lang="es-ES" i="1" baseline="-25000" dirty="0"/>
              <a:t>i</a:t>
            </a:r>
            <a:r>
              <a:rPr lang="es-ES" i="1" dirty="0"/>
              <a:t>) + </a:t>
            </a:r>
            <a:r>
              <a:rPr lang="es-ES" i="1" dirty="0" err="1"/>
              <a:t>u</a:t>
            </a:r>
            <a:r>
              <a:rPr lang="es-ES" i="1" baseline="-25000" dirty="0" err="1"/>
              <a:t>i</a:t>
            </a:r>
            <a:r>
              <a:rPr lang="es-ES" i="1" dirty="0"/>
              <a:t> 					(2.6.4)</a:t>
            </a:r>
          </a:p>
          <a:p>
            <a:pPr>
              <a:defRPr/>
            </a:pPr>
            <a:r>
              <a:rPr lang="en-US" dirty="0"/>
              <a:t>Now obviously in Figure 2.5 </a:t>
            </a:r>
            <a:r>
              <a:rPr lang="en-US" i="1" dirty="0" err="1"/>
              <a:t>Yˆ</a:t>
            </a:r>
            <a:r>
              <a:rPr lang="en-US" i="1" baseline="-25000" dirty="0" err="1"/>
              <a:t>i</a:t>
            </a:r>
            <a:r>
              <a:rPr lang="en-US" i="1" dirty="0"/>
              <a:t> overestimates the true E(Y | X</a:t>
            </a:r>
            <a:r>
              <a:rPr lang="en-US" i="1" baseline="-25000" dirty="0"/>
              <a:t>i</a:t>
            </a:r>
            <a:r>
              <a:rPr lang="en-US" i="1" dirty="0"/>
              <a:t>) for the X</a:t>
            </a:r>
            <a:r>
              <a:rPr lang="en-US" i="1" baseline="-25000" dirty="0"/>
              <a:t>i</a:t>
            </a:r>
            <a:r>
              <a:rPr lang="en-US" i="1" dirty="0"/>
              <a:t> </a:t>
            </a:r>
            <a:r>
              <a:rPr lang="en-US" dirty="0"/>
              <a:t>shown therein. By the same token, for any </a:t>
            </a:r>
            <a:r>
              <a:rPr lang="en-US" i="1" dirty="0"/>
              <a:t>X</a:t>
            </a:r>
            <a:r>
              <a:rPr lang="en-US" i="1" baseline="-25000" dirty="0"/>
              <a:t>i </a:t>
            </a:r>
            <a:r>
              <a:rPr lang="en-US" i="1" dirty="0"/>
              <a:t>to the left of the point A, the </a:t>
            </a:r>
            <a:r>
              <a:rPr lang="en-US" dirty="0"/>
              <a:t>SRF will </a:t>
            </a:r>
            <a:r>
              <a:rPr lang="en-US" i="1" dirty="0"/>
              <a:t>underestimate the true PRF.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smtClean="0"/>
              <a:t>THE SAMPLE REGRESSION FUNCTION (SRF</a:t>
            </a:r>
            <a:r>
              <a:rPr lang="en-US" sz="3200" dirty="0" smtClean="0"/>
              <a:t>)</a:t>
            </a:r>
            <a:endParaRPr lang="en-US" sz="3200"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The critical question now is: Granted that the SRF is but an approximation of the PRF, can we devise a rule or a method that will make this approximation as “close” as possible? In other words, </a:t>
            </a:r>
            <a:r>
              <a:rPr lang="en-US" i="1" dirty="0" smtClean="0"/>
              <a:t>how should the SRF be constructed so that</a:t>
            </a:r>
            <a:r>
              <a:rPr lang="en-US" dirty="0" smtClean="0"/>
              <a:t> </a:t>
            </a:r>
            <a:r>
              <a:rPr lang="en-US" i="1" dirty="0" smtClean="0"/>
              <a:t>βˆ</a:t>
            </a:r>
            <a:r>
              <a:rPr lang="en-US" i="1" baseline="-25000" dirty="0" smtClean="0"/>
              <a:t>1</a:t>
            </a:r>
            <a:r>
              <a:rPr lang="en-US" i="1" dirty="0" smtClean="0"/>
              <a:t> is as “close” as possible to the true β</a:t>
            </a:r>
            <a:r>
              <a:rPr lang="en-US" i="1" baseline="-25000" dirty="0" smtClean="0"/>
              <a:t>1</a:t>
            </a:r>
            <a:r>
              <a:rPr lang="en-US" i="1" dirty="0" smtClean="0"/>
              <a:t> and βˆ</a:t>
            </a:r>
            <a:r>
              <a:rPr lang="en-US" i="1" baseline="-25000" dirty="0" smtClean="0"/>
              <a:t>2</a:t>
            </a:r>
            <a:r>
              <a:rPr lang="en-US" i="1" dirty="0" smtClean="0"/>
              <a:t> is as </a:t>
            </a:r>
            <a:r>
              <a:rPr lang="en-US" dirty="0" smtClean="0"/>
              <a:t>“close” as possible to the true </a:t>
            </a:r>
            <a:r>
              <a:rPr lang="en-US" i="1" dirty="0" smtClean="0"/>
              <a:t>β</a:t>
            </a:r>
            <a:r>
              <a:rPr lang="en-US" i="1" baseline="-25000" dirty="0" smtClean="0"/>
              <a:t>2</a:t>
            </a:r>
            <a:r>
              <a:rPr lang="en-US" i="1" dirty="0" smtClean="0"/>
              <a:t> even though we will never know the true β</a:t>
            </a:r>
            <a:r>
              <a:rPr lang="en-US" i="1" baseline="-25000" dirty="0" smtClean="0"/>
              <a:t>1</a:t>
            </a:r>
            <a:r>
              <a:rPr lang="en-US" i="1" dirty="0" smtClean="0"/>
              <a:t> </a:t>
            </a:r>
            <a:r>
              <a:rPr lang="en-US" dirty="0" smtClean="0"/>
              <a:t>and </a:t>
            </a:r>
            <a:r>
              <a:rPr lang="el-GR" i="1" dirty="0" smtClean="0"/>
              <a:t>β</a:t>
            </a:r>
            <a:r>
              <a:rPr lang="el-GR" i="1" baseline="-25000" dirty="0" smtClean="0"/>
              <a:t>2</a:t>
            </a:r>
            <a:r>
              <a:rPr lang="el-GR" i="1" dirty="0" smtClean="0"/>
              <a:t>?</a:t>
            </a:r>
            <a:r>
              <a:rPr lang="en-US" i="1" dirty="0" smtClean="0"/>
              <a:t> </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5" dirty="0" smtClean="0">
                <a:latin typeface="Arial"/>
                <a:cs typeface="Arial"/>
              </a:rPr>
              <a:t>Simple Linear</a:t>
            </a:r>
            <a:r>
              <a:rPr lang="en-US" spc="-50" dirty="0" smtClean="0">
                <a:latin typeface="Arial"/>
                <a:cs typeface="Arial"/>
              </a:rPr>
              <a:t> </a:t>
            </a:r>
            <a:r>
              <a:rPr lang="en-US" dirty="0" smtClean="0">
                <a:latin typeface="Arial"/>
                <a:cs typeface="Arial"/>
              </a:rPr>
              <a:t>Regression  </a:t>
            </a:r>
            <a:r>
              <a:rPr lang="en-US" spc="-10" dirty="0" smtClean="0">
                <a:latin typeface="Arial"/>
                <a:cs typeface="Arial"/>
              </a:rPr>
              <a:t>Model</a:t>
            </a:r>
            <a:endParaRPr lang="en-US" dirty="0"/>
          </a:p>
        </p:txBody>
      </p:sp>
      <p:sp>
        <p:nvSpPr>
          <p:cNvPr id="4" name="object 6"/>
          <p:cNvSpPr txBox="1"/>
          <p:nvPr/>
        </p:nvSpPr>
        <p:spPr>
          <a:xfrm>
            <a:off x="2362200" y="2971800"/>
            <a:ext cx="4953000" cy="677108"/>
          </a:xfrm>
          <a:prstGeom prst="rect">
            <a:avLst/>
          </a:prstGeom>
        </p:spPr>
        <p:txBody>
          <a:bodyPr vert="horz" wrap="square" lIns="0" tIns="0" rIns="0" bIns="0" rtlCol="0">
            <a:spAutoFit/>
          </a:bodyPr>
          <a:lstStyle/>
          <a:p>
            <a:pPr>
              <a:lnSpc>
                <a:spcPct val="100000"/>
              </a:lnSpc>
              <a:tabLst>
                <a:tab pos="435609" algn="l"/>
              </a:tabLst>
            </a:pPr>
            <a:r>
              <a:rPr sz="4400" spc="-120" dirty="0">
                <a:latin typeface="Arial"/>
                <a:cs typeface="Arial"/>
              </a:rPr>
              <a:t>Y</a:t>
            </a:r>
            <a:r>
              <a:rPr sz="3600" spc="-179" baseline="-24024" dirty="0">
                <a:latin typeface="Arial"/>
                <a:cs typeface="Arial"/>
              </a:rPr>
              <a:t>i	</a:t>
            </a:r>
            <a:r>
              <a:rPr sz="4400" dirty="0">
                <a:latin typeface="Symbol"/>
                <a:cs typeface="Symbol"/>
              </a:rPr>
              <a:t></a:t>
            </a:r>
            <a:r>
              <a:rPr sz="4400" dirty="0">
                <a:latin typeface="Times New Roman"/>
                <a:cs typeface="Times New Roman"/>
              </a:rPr>
              <a:t> </a:t>
            </a:r>
            <a:r>
              <a:rPr sz="4400" spc="40" dirty="0">
                <a:latin typeface="Arial"/>
                <a:cs typeface="Arial"/>
              </a:rPr>
              <a:t>β</a:t>
            </a:r>
            <a:r>
              <a:rPr sz="3600" spc="60" baseline="-24024" dirty="0">
                <a:latin typeface="Arial"/>
                <a:cs typeface="Arial"/>
              </a:rPr>
              <a:t>0 </a:t>
            </a:r>
            <a:r>
              <a:rPr sz="4400" dirty="0">
                <a:latin typeface="Symbol"/>
                <a:cs typeface="Symbol"/>
              </a:rPr>
              <a:t></a:t>
            </a:r>
            <a:r>
              <a:rPr sz="4400" dirty="0">
                <a:latin typeface="Times New Roman"/>
                <a:cs typeface="Times New Roman"/>
              </a:rPr>
              <a:t> </a:t>
            </a:r>
            <a:r>
              <a:rPr sz="4400" dirty="0">
                <a:latin typeface="Arial"/>
                <a:cs typeface="Arial"/>
              </a:rPr>
              <a:t>β</a:t>
            </a:r>
            <a:r>
              <a:rPr sz="3600" baseline="-24024" dirty="0">
                <a:latin typeface="Arial"/>
                <a:cs typeface="Arial"/>
              </a:rPr>
              <a:t>1</a:t>
            </a:r>
            <a:r>
              <a:rPr sz="4400" dirty="0">
                <a:latin typeface="Arial"/>
                <a:cs typeface="Arial"/>
              </a:rPr>
              <a:t>X</a:t>
            </a:r>
            <a:r>
              <a:rPr sz="3600" baseline="-24024" dirty="0">
                <a:latin typeface="Arial"/>
                <a:cs typeface="Arial"/>
              </a:rPr>
              <a:t>i  </a:t>
            </a:r>
            <a:r>
              <a:rPr sz="4400" dirty="0">
                <a:latin typeface="Symbol"/>
                <a:cs typeface="Symbol"/>
              </a:rPr>
              <a:t></a:t>
            </a:r>
            <a:r>
              <a:rPr sz="4400" spc="-300" dirty="0">
                <a:latin typeface="Times New Roman"/>
                <a:cs typeface="Times New Roman"/>
              </a:rPr>
              <a:t> </a:t>
            </a:r>
            <a:r>
              <a:rPr sz="4400" spc="75" dirty="0">
                <a:latin typeface="Arial"/>
                <a:cs typeface="Arial"/>
              </a:rPr>
              <a:t>ε</a:t>
            </a:r>
            <a:r>
              <a:rPr sz="3600" spc="112" baseline="-24024" dirty="0">
                <a:latin typeface="Arial"/>
                <a:cs typeface="Arial"/>
              </a:rPr>
              <a:t>i</a:t>
            </a:r>
            <a:endParaRPr sz="3600" baseline="-24024">
              <a:latin typeface="Arial"/>
              <a:cs typeface="Arial"/>
            </a:endParaRPr>
          </a:p>
        </p:txBody>
      </p:sp>
      <p:sp>
        <p:nvSpPr>
          <p:cNvPr id="6" name="object 8"/>
          <p:cNvSpPr txBox="1"/>
          <p:nvPr/>
        </p:nvSpPr>
        <p:spPr>
          <a:xfrm>
            <a:off x="3429000" y="3886200"/>
            <a:ext cx="1676400" cy="315984"/>
          </a:xfrm>
          <a:prstGeom prst="rect">
            <a:avLst/>
          </a:prstGeom>
        </p:spPr>
        <p:txBody>
          <a:bodyPr vert="horz" wrap="square" lIns="0" tIns="0" rIns="0" bIns="0" rtlCol="0">
            <a:spAutoFit/>
          </a:bodyPr>
          <a:lstStyle/>
          <a:p>
            <a:pPr>
              <a:lnSpc>
                <a:spcPts val="1190"/>
              </a:lnSpc>
            </a:pPr>
            <a:r>
              <a:rPr sz="1600" b="1" spc="-5" dirty="0">
                <a:latin typeface="Arial"/>
                <a:cs typeface="Arial"/>
              </a:rPr>
              <a:t>Linear</a:t>
            </a:r>
            <a:r>
              <a:rPr sz="1600" b="1" spc="-70" dirty="0">
                <a:latin typeface="Arial"/>
                <a:cs typeface="Arial"/>
              </a:rPr>
              <a:t> </a:t>
            </a:r>
            <a:r>
              <a:rPr sz="1600" b="1" spc="-5" dirty="0">
                <a:latin typeface="Arial"/>
                <a:cs typeface="Arial"/>
              </a:rPr>
              <a:t>component</a:t>
            </a:r>
            <a:endParaRPr sz="1600" b="1">
              <a:latin typeface="Arial"/>
              <a:cs typeface="Arial"/>
            </a:endParaRPr>
          </a:p>
        </p:txBody>
      </p:sp>
      <p:sp>
        <p:nvSpPr>
          <p:cNvPr id="7" name="object 10"/>
          <p:cNvSpPr txBox="1"/>
          <p:nvPr/>
        </p:nvSpPr>
        <p:spPr>
          <a:xfrm>
            <a:off x="2895600" y="2743200"/>
            <a:ext cx="762000" cy="323165"/>
          </a:xfrm>
          <a:prstGeom prst="rect">
            <a:avLst/>
          </a:prstGeom>
        </p:spPr>
        <p:txBody>
          <a:bodyPr vert="horz" wrap="square" lIns="0" tIns="0" rIns="0" bIns="0" rtlCol="0">
            <a:spAutoFit/>
          </a:bodyPr>
          <a:lstStyle/>
          <a:p>
            <a:pPr algn="ctr">
              <a:lnSpc>
                <a:spcPct val="100000"/>
              </a:lnSpc>
            </a:pPr>
            <a:r>
              <a:rPr sz="1050" dirty="0">
                <a:latin typeface="Arial"/>
                <a:cs typeface="Arial"/>
              </a:rPr>
              <a:t>Population  </a:t>
            </a:r>
            <a:r>
              <a:rPr sz="1050" spc="5" dirty="0">
                <a:latin typeface="Arial"/>
                <a:cs typeface="Arial"/>
              </a:rPr>
              <a:t>Y</a:t>
            </a:r>
            <a:r>
              <a:rPr sz="1050" spc="155" dirty="0">
                <a:latin typeface="Arial"/>
                <a:cs typeface="Arial"/>
              </a:rPr>
              <a:t> </a:t>
            </a:r>
            <a:r>
              <a:rPr sz="1050" dirty="0">
                <a:latin typeface="Arial"/>
                <a:cs typeface="Arial"/>
              </a:rPr>
              <a:t>intercept</a:t>
            </a:r>
            <a:endParaRPr sz="1050">
              <a:latin typeface="Arial"/>
              <a:cs typeface="Arial"/>
            </a:endParaRPr>
          </a:p>
        </p:txBody>
      </p:sp>
      <p:sp>
        <p:nvSpPr>
          <p:cNvPr id="8" name="object 11"/>
          <p:cNvSpPr txBox="1"/>
          <p:nvPr/>
        </p:nvSpPr>
        <p:spPr>
          <a:xfrm>
            <a:off x="3886200" y="2590800"/>
            <a:ext cx="685800" cy="461665"/>
          </a:xfrm>
          <a:prstGeom prst="rect">
            <a:avLst/>
          </a:prstGeom>
        </p:spPr>
        <p:txBody>
          <a:bodyPr vert="horz" wrap="square" lIns="0" tIns="0" rIns="0" bIns="0" rtlCol="0">
            <a:spAutoFit/>
          </a:bodyPr>
          <a:lstStyle/>
          <a:p>
            <a:pPr algn="ctr">
              <a:lnSpc>
                <a:spcPct val="100000"/>
              </a:lnSpc>
            </a:pPr>
            <a:r>
              <a:rPr sz="1000" spc="5" dirty="0">
                <a:latin typeface="Arial"/>
                <a:cs typeface="Arial"/>
              </a:rPr>
              <a:t>P</a:t>
            </a:r>
            <a:r>
              <a:rPr sz="1000" spc="-10" dirty="0">
                <a:latin typeface="Arial"/>
                <a:cs typeface="Arial"/>
              </a:rPr>
              <a:t>opu</a:t>
            </a:r>
            <a:r>
              <a:rPr sz="1000" spc="15" dirty="0">
                <a:latin typeface="Arial"/>
                <a:cs typeface="Arial"/>
              </a:rPr>
              <a:t>l</a:t>
            </a:r>
            <a:r>
              <a:rPr sz="1000" spc="-10" dirty="0">
                <a:latin typeface="Arial"/>
                <a:cs typeface="Arial"/>
              </a:rPr>
              <a:t>a</a:t>
            </a:r>
            <a:r>
              <a:rPr sz="1000" spc="5" dirty="0">
                <a:latin typeface="Arial"/>
                <a:cs typeface="Arial"/>
              </a:rPr>
              <a:t>t</a:t>
            </a:r>
            <a:r>
              <a:rPr sz="1000" spc="15" dirty="0">
                <a:latin typeface="Arial"/>
                <a:cs typeface="Arial"/>
              </a:rPr>
              <a:t>i</a:t>
            </a:r>
            <a:r>
              <a:rPr sz="1000" spc="-10" dirty="0">
                <a:latin typeface="Arial"/>
                <a:cs typeface="Arial"/>
              </a:rPr>
              <a:t>o</a:t>
            </a:r>
            <a:r>
              <a:rPr sz="1000" dirty="0">
                <a:latin typeface="Arial"/>
                <a:cs typeface="Arial"/>
              </a:rPr>
              <a:t>n  Slope  </a:t>
            </a:r>
            <a:r>
              <a:rPr sz="1000" spc="-10" dirty="0">
                <a:latin typeface="Arial"/>
                <a:cs typeface="Arial"/>
              </a:rPr>
              <a:t>Coe</a:t>
            </a:r>
            <a:r>
              <a:rPr sz="1000" spc="5" dirty="0">
                <a:latin typeface="Arial"/>
                <a:cs typeface="Arial"/>
              </a:rPr>
              <a:t>f</a:t>
            </a:r>
            <a:r>
              <a:rPr sz="1000" spc="30" dirty="0">
                <a:latin typeface="Arial"/>
                <a:cs typeface="Arial"/>
              </a:rPr>
              <a:t>f</a:t>
            </a:r>
            <a:r>
              <a:rPr sz="1000" spc="15" dirty="0">
                <a:latin typeface="Arial"/>
                <a:cs typeface="Arial"/>
              </a:rPr>
              <a:t>i</a:t>
            </a:r>
            <a:r>
              <a:rPr sz="1000" dirty="0">
                <a:latin typeface="Arial"/>
                <a:cs typeface="Arial"/>
              </a:rPr>
              <a:t>c</a:t>
            </a:r>
            <a:r>
              <a:rPr sz="1000" spc="-10" dirty="0">
                <a:latin typeface="Arial"/>
                <a:cs typeface="Arial"/>
              </a:rPr>
              <a:t>ien</a:t>
            </a:r>
            <a:r>
              <a:rPr sz="1000" dirty="0">
                <a:latin typeface="Arial"/>
                <a:cs typeface="Arial"/>
              </a:rPr>
              <a:t>t</a:t>
            </a:r>
            <a:endParaRPr sz="1000">
              <a:latin typeface="Arial"/>
              <a:cs typeface="Arial"/>
            </a:endParaRPr>
          </a:p>
        </p:txBody>
      </p:sp>
      <p:sp>
        <p:nvSpPr>
          <p:cNvPr id="9" name="object 12"/>
          <p:cNvSpPr txBox="1"/>
          <p:nvPr/>
        </p:nvSpPr>
        <p:spPr>
          <a:xfrm>
            <a:off x="5562600" y="2819400"/>
            <a:ext cx="914400" cy="323165"/>
          </a:xfrm>
          <a:prstGeom prst="rect">
            <a:avLst/>
          </a:prstGeom>
        </p:spPr>
        <p:txBody>
          <a:bodyPr vert="horz" wrap="square" lIns="0" tIns="0" rIns="0" bIns="0" rtlCol="0">
            <a:spAutoFit/>
          </a:bodyPr>
          <a:lstStyle/>
          <a:p>
            <a:pPr algn="ctr">
              <a:lnSpc>
                <a:spcPct val="100000"/>
              </a:lnSpc>
            </a:pPr>
            <a:r>
              <a:rPr sz="1050" spc="-10" dirty="0">
                <a:latin typeface="Arial"/>
                <a:cs typeface="Arial"/>
              </a:rPr>
              <a:t>Rando</a:t>
            </a:r>
            <a:r>
              <a:rPr sz="1050" dirty="0">
                <a:latin typeface="Arial"/>
                <a:cs typeface="Arial"/>
              </a:rPr>
              <a:t>m  Error  term</a:t>
            </a:r>
            <a:endParaRPr sz="1050">
              <a:latin typeface="Arial"/>
              <a:cs typeface="Arial"/>
            </a:endParaRPr>
          </a:p>
        </p:txBody>
      </p:sp>
      <p:sp>
        <p:nvSpPr>
          <p:cNvPr id="10" name="object 13"/>
          <p:cNvSpPr txBox="1"/>
          <p:nvPr/>
        </p:nvSpPr>
        <p:spPr>
          <a:xfrm>
            <a:off x="2057400" y="2667000"/>
            <a:ext cx="914400" cy="369332"/>
          </a:xfrm>
          <a:prstGeom prst="rect">
            <a:avLst/>
          </a:prstGeom>
        </p:spPr>
        <p:txBody>
          <a:bodyPr vert="horz" wrap="square" lIns="0" tIns="0" rIns="0" bIns="0" rtlCol="0">
            <a:spAutoFit/>
          </a:bodyPr>
          <a:lstStyle/>
          <a:p>
            <a:pPr algn="ctr">
              <a:lnSpc>
                <a:spcPct val="100000"/>
              </a:lnSpc>
            </a:pPr>
            <a:r>
              <a:rPr sz="1200" spc="-10" dirty="0">
                <a:latin typeface="Arial"/>
                <a:cs typeface="Arial"/>
              </a:rPr>
              <a:t>Dependen</a:t>
            </a:r>
            <a:r>
              <a:rPr sz="1200" dirty="0">
                <a:latin typeface="Arial"/>
                <a:cs typeface="Arial"/>
              </a:rPr>
              <a:t>t  </a:t>
            </a:r>
            <a:r>
              <a:rPr sz="1200" spc="-10" dirty="0">
                <a:latin typeface="Arial"/>
                <a:cs typeface="Arial"/>
              </a:rPr>
              <a:t>Variable</a:t>
            </a:r>
            <a:endParaRPr sz="1200">
              <a:latin typeface="Arial"/>
              <a:cs typeface="Arial"/>
            </a:endParaRPr>
          </a:p>
        </p:txBody>
      </p:sp>
      <p:sp>
        <p:nvSpPr>
          <p:cNvPr id="11" name="object 18"/>
          <p:cNvSpPr txBox="1"/>
          <p:nvPr/>
        </p:nvSpPr>
        <p:spPr>
          <a:xfrm>
            <a:off x="4648200" y="2743200"/>
            <a:ext cx="762000" cy="323165"/>
          </a:xfrm>
          <a:prstGeom prst="rect">
            <a:avLst/>
          </a:prstGeom>
        </p:spPr>
        <p:txBody>
          <a:bodyPr vert="horz" wrap="square" lIns="0" tIns="0" rIns="0" bIns="0" rtlCol="0">
            <a:spAutoFit/>
          </a:bodyPr>
          <a:lstStyle/>
          <a:p>
            <a:pPr algn="ctr">
              <a:lnSpc>
                <a:spcPct val="100000"/>
              </a:lnSpc>
            </a:pPr>
            <a:r>
              <a:rPr sz="1050" spc="5" dirty="0">
                <a:latin typeface="Arial"/>
                <a:cs typeface="Arial"/>
              </a:rPr>
              <a:t>I</a:t>
            </a:r>
            <a:r>
              <a:rPr sz="1050" spc="-10" dirty="0">
                <a:latin typeface="Arial"/>
                <a:cs typeface="Arial"/>
              </a:rPr>
              <a:t>ndependen</a:t>
            </a:r>
            <a:r>
              <a:rPr sz="1050" dirty="0">
                <a:latin typeface="Arial"/>
                <a:cs typeface="Arial"/>
              </a:rPr>
              <a:t>t  </a:t>
            </a:r>
            <a:r>
              <a:rPr sz="1050" spc="-10" dirty="0">
                <a:latin typeface="Arial"/>
                <a:cs typeface="Arial"/>
              </a:rPr>
              <a:t>Variable</a:t>
            </a:r>
            <a:endParaRPr sz="1050">
              <a:latin typeface="Arial"/>
              <a:cs typeface="Arial"/>
            </a:endParaRPr>
          </a:p>
        </p:txBody>
      </p:sp>
      <p:sp>
        <p:nvSpPr>
          <p:cNvPr id="12" name="object 19"/>
          <p:cNvSpPr/>
          <p:nvPr/>
        </p:nvSpPr>
        <p:spPr>
          <a:xfrm>
            <a:off x="3267455" y="3663696"/>
            <a:ext cx="1914145" cy="146304"/>
          </a:xfrm>
          <a:custGeom>
            <a:avLst/>
            <a:gdLst/>
            <a:ahLst/>
            <a:cxnLst/>
            <a:rect l="l" t="t" r="r" b="b"/>
            <a:pathLst>
              <a:path w="1350645" h="125095">
                <a:moveTo>
                  <a:pt x="676656" y="88391"/>
                </a:moveTo>
                <a:lnTo>
                  <a:pt x="667512" y="106679"/>
                </a:lnTo>
                <a:lnTo>
                  <a:pt x="667512" y="121919"/>
                </a:lnTo>
                <a:lnTo>
                  <a:pt x="670560" y="124967"/>
                </a:lnTo>
                <a:lnTo>
                  <a:pt x="679704" y="124967"/>
                </a:lnTo>
                <a:lnTo>
                  <a:pt x="685800" y="121919"/>
                </a:lnTo>
                <a:lnTo>
                  <a:pt x="685800" y="106679"/>
                </a:lnTo>
                <a:lnTo>
                  <a:pt x="676656" y="88391"/>
                </a:lnTo>
                <a:close/>
              </a:path>
              <a:path w="1350645" h="125095">
                <a:moveTo>
                  <a:pt x="667512" y="106679"/>
                </a:moveTo>
                <a:lnTo>
                  <a:pt x="664464" y="106679"/>
                </a:lnTo>
                <a:lnTo>
                  <a:pt x="667512" y="112775"/>
                </a:lnTo>
                <a:lnTo>
                  <a:pt x="667512" y="106679"/>
                </a:lnTo>
                <a:close/>
              </a:path>
              <a:path w="1350645" h="125095">
                <a:moveTo>
                  <a:pt x="688848" y="106679"/>
                </a:moveTo>
                <a:lnTo>
                  <a:pt x="685800" y="109727"/>
                </a:lnTo>
                <a:lnTo>
                  <a:pt x="685800" y="112775"/>
                </a:lnTo>
                <a:lnTo>
                  <a:pt x="688848" y="106679"/>
                </a:lnTo>
                <a:close/>
              </a:path>
              <a:path w="1350645" h="125095">
                <a:moveTo>
                  <a:pt x="658977" y="98755"/>
                </a:moveTo>
                <a:lnTo>
                  <a:pt x="664464" y="109727"/>
                </a:lnTo>
                <a:lnTo>
                  <a:pt x="664464" y="106679"/>
                </a:lnTo>
                <a:lnTo>
                  <a:pt x="667512" y="106679"/>
                </a:lnTo>
                <a:lnTo>
                  <a:pt x="670560" y="100583"/>
                </a:lnTo>
                <a:lnTo>
                  <a:pt x="661416" y="100583"/>
                </a:lnTo>
                <a:lnTo>
                  <a:pt x="658977" y="98755"/>
                </a:lnTo>
                <a:close/>
              </a:path>
              <a:path w="1350645" h="125095">
                <a:moveTo>
                  <a:pt x="1316736" y="24383"/>
                </a:moveTo>
                <a:lnTo>
                  <a:pt x="1304544" y="33527"/>
                </a:lnTo>
                <a:lnTo>
                  <a:pt x="1289304" y="39624"/>
                </a:lnTo>
                <a:lnTo>
                  <a:pt x="1271016" y="45719"/>
                </a:lnTo>
                <a:lnTo>
                  <a:pt x="1252728" y="48767"/>
                </a:lnTo>
                <a:lnTo>
                  <a:pt x="786384" y="48767"/>
                </a:lnTo>
                <a:lnTo>
                  <a:pt x="762000" y="51815"/>
                </a:lnTo>
                <a:lnTo>
                  <a:pt x="740664" y="54863"/>
                </a:lnTo>
                <a:lnTo>
                  <a:pt x="704088" y="67055"/>
                </a:lnTo>
                <a:lnTo>
                  <a:pt x="688848" y="76200"/>
                </a:lnTo>
                <a:lnTo>
                  <a:pt x="676656" y="88391"/>
                </a:lnTo>
                <a:lnTo>
                  <a:pt x="685800" y="106679"/>
                </a:lnTo>
                <a:lnTo>
                  <a:pt x="685800" y="109727"/>
                </a:lnTo>
                <a:lnTo>
                  <a:pt x="691896" y="97536"/>
                </a:lnTo>
                <a:lnTo>
                  <a:pt x="694943" y="97536"/>
                </a:lnTo>
                <a:lnTo>
                  <a:pt x="701040" y="91439"/>
                </a:lnTo>
                <a:lnTo>
                  <a:pt x="713232" y="82295"/>
                </a:lnTo>
                <a:lnTo>
                  <a:pt x="718312" y="82295"/>
                </a:lnTo>
                <a:lnTo>
                  <a:pt x="728472" y="76200"/>
                </a:lnTo>
                <a:lnTo>
                  <a:pt x="765048" y="70103"/>
                </a:lnTo>
                <a:lnTo>
                  <a:pt x="786384" y="67055"/>
                </a:lnTo>
                <a:lnTo>
                  <a:pt x="1252728" y="67055"/>
                </a:lnTo>
                <a:lnTo>
                  <a:pt x="1274064" y="64007"/>
                </a:lnTo>
                <a:lnTo>
                  <a:pt x="1295400" y="57912"/>
                </a:lnTo>
                <a:lnTo>
                  <a:pt x="1313688" y="51815"/>
                </a:lnTo>
                <a:lnTo>
                  <a:pt x="1313688" y="48767"/>
                </a:lnTo>
                <a:lnTo>
                  <a:pt x="1328928" y="42671"/>
                </a:lnTo>
                <a:lnTo>
                  <a:pt x="1328928" y="39624"/>
                </a:lnTo>
                <a:lnTo>
                  <a:pt x="1338072" y="30479"/>
                </a:lnTo>
                <a:lnTo>
                  <a:pt x="1341120" y="30479"/>
                </a:lnTo>
                <a:lnTo>
                  <a:pt x="1341120" y="27431"/>
                </a:lnTo>
                <a:lnTo>
                  <a:pt x="1316736" y="27431"/>
                </a:lnTo>
                <a:lnTo>
                  <a:pt x="1316736" y="24383"/>
                </a:lnTo>
                <a:close/>
              </a:path>
              <a:path w="1350645" h="125095">
                <a:moveTo>
                  <a:pt x="658368" y="97536"/>
                </a:moveTo>
                <a:lnTo>
                  <a:pt x="658977" y="98755"/>
                </a:lnTo>
                <a:lnTo>
                  <a:pt x="661416" y="100583"/>
                </a:lnTo>
                <a:lnTo>
                  <a:pt x="658368" y="97536"/>
                </a:lnTo>
                <a:close/>
              </a:path>
              <a:path w="1350645" h="125095">
                <a:moveTo>
                  <a:pt x="672084" y="97536"/>
                </a:moveTo>
                <a:lnTo>
                  <a:pt x="658368" y="97536"/>
                </a:lnTo>
                <a:lnTo>
                  <a:pt x="661416" y="100583"/>
                </a:lnTo>
                <a:lnTo>
                  <a:pt x="670560" y="100583"/>
                </a:lnTo>
                <a:lnTo>
                  <a:pt x="672084" y="97536"/>
                </a:lnTo>
                <a:close/>
              </a:path>
              <a:path w="1350645" h="125095">
                <a:moveTo>
                  <a:pt x="694943" y="97536"/>
                </a:moveTo>
                <a:lnTo>
                  <a:pt x="691896" y="97536"/>
                </a:lnTo>
                <a:lnTo>
                  <a:pt x="691896" y="100583"/>
                </a:lnTo>
                <a:lnTo>
                  <a:pt x="694943" y="97536"/>
                </a:lnTo>
                <a:close/>
              </a:path>
              <a:path w="1350645" h="125095">
                <a:moveTo>
                  <a:pt x="670560" y="82295"/>
                </a:moveTo>
                <a:lnTo>
                  <a:pt x="640080" y="82295"/>
                </a:lnTo>
                <a:lnTo>
                  <a:pt x="652272" y="91439"/>
                </a:lnTo>
                <a:lnTo>
                  <a:pt x="649224" y="91439"/>
                </a:lnTo>
                <a:lnTo>
                  <a:pt x="658977" y="98755"/>
                </a:lnTo>
                <a:lnTo>
                  <a:pt x="658368" y="97536"/>
                </a:lnTo>
                <a:lnTo>
                  <a:pt x="672084" y="97536"/>
                </a:lnTo>
                <a:lnTo>
                  <a:pt x="676656" y="88391"/>
                </a:lnTo>
                <a:lnTo>
                  <a:pt x="673608" y="88391"/>
                </a:lnTo>
                <a:lnTo>
                  <a:pt x="673608" y="85343"/>
                </a:lnTo>
                <a:lnTo>
                  <a:pt x="670560" y="82295"/>
                </a:lnTo>
                <a:close/>
              </a:path>
              <a:path w="1350645" h="125095">
                <a:moveTo>
                  <a:pt x="649224" y="67055"/>
                </a:moveTo>
                <a:lnTo>
                  <a:pt x="563880" y="67055"/>
                </a:lnTo>
                <a:lnTo>
                  <a:pt x="588264" y="70103"/>
                </a:lnTo>
                <a:lnTo>
                  <a:pt x="624840" y="76200"/>
                </a:lnTo>
                <a:lnTo>
                  <a:pt x="640080" y="85343"/>
                </a:lnTo>
                <a:lnTo>
                  <a:pt x="640080" y="82295"/>
                </a:lnTo>
                <a:lnTo>
                  <a:pt x="670560" y="82295"/>
                </a:lnTo>
                <a:lnTo>
                  <a:pt x="664464" y="76200"/>
                </a:lnTo>
                <a:lnTo>
                  <a:pt x="661416" y="76200"/>
                </a:lnTo>
                <a:lnTo>
                  <a:pt x="649224" y="67055"/>
                </a:lnTo>
                <a:close/>
              </a:path>
              <a:path w="1350645" h="125095">
                <a:moveTo>
                  <a:pt x="718312" y="82295"/>
                </a:moveTo>
                <a:lnTo>
                  <a:pt x="713232" y="82295"/>
                </a:lnTo>
                <a:lnTo>
                  <a:pt x="713232" y="85343"/>
                </a:lnTo>
                <a:lnTo>
                  <a:pt x="718312" y="82295"/>
                </a:lnTo>
                <a:close/>
              </a:path>
              <a:path w="1350645" h="125095">
                <a:moveTo>
                  <a:pt x="24384" y="18287"/>
                </a:moveTo>
                <a:lnTo>
                  <a:pt x="6096" y="18287"/>
                </a:lnTo>
                <a:lnTo>
                  <a:pt x="12192" y="27431"/>
                </a:lnTo>
                <a:lnTo>
                  <a:pt x="12192" y="30479"/>
                </a:lnTo>
                <a:lnTo>
                  <a:pt x="24384" y="39624"/>
                </a:lnTo>
                <a:lnTo>
                  <a:pt x="24384" y="42671"/>
                </a:lnTo>
                <a:lnTo>
                  <a:pt x="39624" y="48767"/>
                </a:lnTo>
                <a:lnTo>
                  <a:pt x="39624" y="51815"/>
                </a:lnTo>
                <a:lnTo>
                  <a:pt x="54864" y="57912"/>
                </a:lnTo>
                <a:lnTo>
                  <a:pt x="76200" y="64007"/>
                </a:lnTo>
                <a:lnTo>
                  <a:pt x="97536" y="67055"/>
                </a:lnTo>
                <a:lnTo>
                  <a:pt x="646176" y="67055"/>
                </a:lnTo>
                <a:lnTo>
                  <a:pt x="630936" y="57912"/>
                </a:lnTo>
                <a:lnTo>
                  <a:pt x="609600" y="54863"/>
                </a:lnTo>
                <a:lnTo>
                  <a:pt x="588264" y="48767"/>
                </a:lnTo>
                <a:lnTo>
                  <a:pt x="100584" y="48767"/>
                </a:lnTo>
                <a:lnTo>
                  <a:pt x="82296" y="45719"/>
                </a:lnTo>
                <a:lnTo>
                  <a:pt x="45720" y="33527"/>
                </a:lnTo>
                <a:lnTo>
                  <a:pt x="48768" y="33527"/>
                </a:lnTo>
                <a:lnTo>
                  <a:pt x="38608" y="27431"/>
                </a:lnTo>
                <a:lnTo>
                  <a:pt x="36576" y="27431"/>
                </a:lnTo>
                <a:lnTo>
                  <a:pt x="24384" y="18287"/>
                </a:lnTo>
                <a:close/>
              </a:path>
              <a:path w="1350645" h="125095">
                <a:moveTo>
                  <a:pt x="33528" y="24383"/>
                </a:moveTo>
                <a:lnTo>
                  <a:pt x="36576" y="27431"/>
                </a:lnTo>
                <a:lnTo>
                  <a:pt x="38608" y="27431"/>
                </a:lnTo>
                <a:lnTo>
                  <a:pt x="33528" y="24383"/>
                </a:lnTo>
                <a:close/>
              </a:path>
              <a:path w="1350645" h="125095">
                <a:moveTo>
                  <a:pt x="1331976" y="0"/>
                </a:moveTo>
                <a:lnTo>
                  <a:pt x="1331976" y="6095"/>
                </a:lnTo>
                <a:lnTo>
                  <a:pt x="1328928" y="9143"/>
                </a:lnTo>
                <a:lnTo>
                  <a:pt x="1331976" y="9143"/>
                </a:lnTo>
                <a:lnTo>
                  <a:pt x="1325880" y="18287"/>
                </a:lnTo>
                <a:lnTo>
                  <a:pt x="1316736" y="27431"/>
                </a:lnTo>
                <a:lnTo>
                  <a:pt x="1341120" y="27431"/>
                </a:lnTo>
                <a:lnTo>
                  <a:pt x="1347216" y="18287"/>
                </a:lnTo>
                <a:lnTo>
                  <a:pt x="1347216" y="15239"/>
                </a:lnTo>
                <a:lnTo>
                  <a:pt x="1350264" y="9143"/>
                </a:lnTo>
                <a:lnTo>
                  <a:pt x="1350264" y="3048"/>
                </a:lnTo>
                <a:lnTo>
                  <a:pt x="1331976" y="0"/>
                </a:lnTo>
                <a:close/>
              </a:path>
              <a:path w="1350645" h="125095">
                <a:moveTo>
                  <a:pt x="21336" y="0"/>
                </a:moveTo>
                <a:lnTo>
                  <a:pt x="0" y="3048"/>
                </a:lnTo>
                <a:lnTo>
                  <a:pt x="3048" y="9143"/>
                </a:lnTo>
                <a:lnTo>
                  <a:pt x="3048" y="18287"/>
                </a:lnTo>
                <a:lnTo>
                  <a:pt x="27432" y="18287"/>
                </a:lnTo>
                <a:lnTo>
                  <a:pt x="21336" y="9143"/>
                </a:lnTo>
                <a:lnTo>
                  <a:pt x="21336" y="0"/>
                </a:lnTo>
                <a:close/>
              </a:path>
            </a:pathLst>
          </a:custGeom>
          <a:solidFill>
            <a:srgbClr val="000000"/>
          </a:solidFill>
        </p:spPr>
        <p:txBody>
          <a:bodyPr wrap="square" lIns="0" tIns="0" rIns="0" bIns="0" rtlCol="0"/>
          <a:lstStyle/>
          <a:p>
            <a:endParaRPr/>
          </a:p>
        </p:txBody>
      </p:sp>
      <p:sp>
        <p:nvSpPr>
          <p:cNvPr id="13" name="object 21"/>
          <p:cNvSpPr/>
          <p:nvPr/>
        </p:nvSpPr>
        <p:spPr>
          <a:xfrm>
            <a:off x="5638800" y="3733800"/>
            <a:ext cx="475615" cy="125095"/>
          </a:xfrm>
          <a:custGeom>
            <a:avLst/>
            <a:gdLst/>
            <a:ahLst/>
            <a:cxnLst/>
            <a:rect l="l" t="t" r="r" b="b"/>
            <a:pathLst>
              <a:path w="475614" h="125095">
                <a:moveTo>
                  <a:pt x="237744" y="73151"/>
                </a:moveTo>
                <a:lnTo>
                  <a:pt x="234696" y="76200"/>
                </a:lnTo>
                <a:lnTo>
                  <a:pt x="234696" y="79248"/>
                </a:lnTo>
                <a:lnTo>
                  <a:pt x="231648" y="88391"/>
                </a:lnTo>
                <a:lnTo>
                  <a:pt x="228600" y="100584"/>
                </a:lnTo>
                <a:lnTo>
                  <a:pt x="228600" y="118872"/>
                </a:lnTo>
                <a:lnTo>
                  <a:pt x="231648" y="124967"/>
                </a:lnTo>
                <a:lnTo>
                  <a:pt x="243840" y="124967"/>
                </a:lnTo>
                <a:lnTo>
                  <a:pt x="246887" y="118872"/>
                </a:lnTo>
                <a:lnTo>
                  <a:pt x="246887" y="100584"/>
                </a:lnTo>
                <a:lnTo>
                  <a:pt x="243840" y="88391"/>
                </a:lnTo>
                <a:lnTo>
                  <a:pt x="240792" y="79248"/>
                </a:lnTo>
                <a:lnTo>
                  <a:pt x="240792" y="76200"/>
                </a:lnTo>
                <a:lnTo>
                  <a:pt x="237744" y="73151"/>
                </a:lnTo>
                <a:close/>
              </a:path>
              <a:path w="475614" h="125095">
                <a:moveTo>
                  <a:pt x="18287" y="0"/>
                </a:moveTo>
                <a:lnTo>
                  <a:pt x="0" y="0"/>
                </a:lnTo>
                <a:lnTo>
                  <a:pt x="0" y="12191"/>
                </a:lnTo>
                <a:lnTo>
                  <a:pt x="3048" y="24384"/>
                </a:lnTo>
                <a:lnTo>
                  <a:pt x="6096" y="33527"/>
                </a:lnTo>
                <a:lnTo>
                  <a:pt x="6096" y="36575"/>
                </a:lnTo>
                <a:lnTo>
                  <a:pt x="12192" y="45720"/>
                </a:lnTo>
                <a:lnTo>
                  <a:pt x="18287" y="51815"/>
                </a:lnTo>
                <a:lnTo>
                  <a:pt x="18287" y="54863"/>
                </a:lnTo>
                <a:lnTo>
                  <a:pt x="21336" y="54863"/>
                </a:lnTo>
                <a:lnTo>
                  <a:pt x="27432" y="60960"/>
                </a:lnTo>
                <a:lnTo>
                  <a:pt x="36575" y="64008"/>
                </a:lnTo>
                <a:lnTo>
                  <a:pt x="39624" y="64008"/>
                </a:lnTo>
                <a:lnTo>
                  <a:pt x="45720" y="67055"/>
                </a:lnTo>
                <a:lnTo>
                  <a:pt x="204216" y="67055"/>
                </a:lnTo>
                <a:lnTo>
                  <a:pt x="210312" y="70103"/>
                </a:lnTo>
                <a:lnTo>
                  <a:pt x="207264" y="70103"/>
                </a:lnTo>
                <a:lnTo>
                  <a:pt x="216408" y="73151"/>
                </a:lnTo>
                <a:lnTo>
                  <a:pt x="213360" y="73151"/>
                </a:lnTo>
                <a:lnTo>
                  <a:pt x="219456" y="79248"/>
                </a:lnTo>
                <a:lnTo>
                  <a:pt x="222504" y="85344"/>
                </a:lnTo>
                <a:lnTo>
                  <a:pt x="228600" y="103632"/>
                </a:lnTo>
                <a:lnTo>
                  <a:pt x="228600" y="100584"/>
                </a:lnTo>
                <a:lnTo>
                  <a:pt x="231648" y="88391"/>
                </a:lnTo>
                <a:lnTo>
                  <a:pt x="234696" y="79248"/>
                </a:lnTo>
                <a:lnTo>
                  <a:pt x="234696" y="76200"/>
                </a:lnTo>
                <a:lnTo>
                  <a:pt x="237744" y="73151"/>
                </a:lnTo>
                <a:lnTo>
                  <a:pt x="234696" y="70103"/>
                </a:lnTo>
                <a:lnTo>
                  <a:pt x="234696" y="67055"/>
                </a:lnTo>
                <a:lnTo>
                  <a:pt x="225552" y="57912"/>
                </a:lnTo>
                <a:lnTo>
                  <a:pt x="219456" y="54863"/>
                </a:lnTo>
                <a:lnTo>
                  <a:pt x="219456" y="51815"/>
                </a:lnTo>
                <a:lnTo>
                  <a:pt x="210312" y="48767"/>
                </a:lnTo>
                <a:lnTo>
                  <a:pt x="48768" y="48767"/>
                </a:lnTo>
                <a:lnTo>
                  <a:pt x="39624" y="45720"/>
                </a:lnTo>
                <a:lnTo>
                  <a:pt x="35052" y="42672"/>
                </a:lnTo>
                <a:lnTo>
                  <a:pt x="33528" y="42672"/>
                </a:lnTo>
                <a:lnTo>
                  <a:pt x="30480" y="39624"/>
                </a:lnTo>
                <a:lnTo>
                  <a:pt x="31496" y="39624"/>
                </a:lnTo>
                <a:lnTo>
                  <a:pt x="29464" y="36575"/>
                </a:lnTo>
                <a:lnTo>
                  <a:pt x="27432" y="36575"/>
                </a:lnTo>
                <a:lnTo>
                  <a:pt x="24384" y="27432"/>
                </a:lnTo>
                <a:lnTo>
                  <a:pt x="21336" y="21336"/>
                </a:lnTo>
                <a:lnTo>
                  <a:pt x="18287" y="9144"/>
                </a:lnTo>
                <a:lnTo>
                  <a:pt x="18287" y="0"/>
                </a:lnTo>
                <a:close/>
              </a:path>
              <a:path w="475614" h="125095">
                <a:moveTo>
                  <a:pt x="443179" y="40843"/>
                </a:moveTo>
                <a:lnTo>
                  <a:pt x="435864" y="45720"/>
                </a:lnTo>
                <a:lnTo>
                  <a:pt x="426720" y="48767"/>
                </a:lnTo>
                <a:lnTo>
                  <a:pt x="265175" y="48767"/>
                </a:lnTo>
                <a:lnTo>
                  <a:pt x="256032" y="51815"/>
                </a:lnTo>
                <a:lnTo>
                  <a:pt x="256032" y="54863"/>
                </a:lnTo>
                <a:lnTo>
                  <a:pt x="249936" y="57912"/>
                </a:lnTo>
                <a:lnTo>
                  <a:pt x="240792" y="67055"/>
                </a:lnTo>
                <a:lnTo>
                  <a:pt x="240792" y="70103"/>
                </a:lnTo>
                <a:lnTo>
                  <a:pt x="237744" y="73151"/>
                </a:lnTo>
                <a:lnTo>
                  <a:pt x="240792" y="76200"/>
                </a:lnTo>
                <a:lnTo>
                  <a:pt x="240792" y="79248"/>
                </a:lnTo>
                <a:lnTo>
                  <a:pt x="243840" y="88391"/>
                </a:lnTo>
                <a:lnTo>
                  <a:pt x="246887" y="100584"/>
                </a:lnTo>
                <a:lnTo>
                  <a:pt x="246887" y="103632"/>
                </a:lnTo>
                <a:lnTo>
                  <a:pt x="252984" y="85344"/>
                </a:lnTo>
                <a:lnTo>
                  <a:pt x="256032" y="79248"/>
                </a:lnTo>
                <a:lnTo>
                  <a:pt x="262128" y="73151"/>
                </a:lnTo>
                <a:lnTo>
                  <a:pt x="259080" y="73151"/>
                </a:lnTo>
                <a:lnTo>
                  <a:pt x="268224" y="70103"/>
                </a:lnTo>
                <a:lnTo>
                  <a:pt x="265175" y="70103"/>
                </a:lnTo>
                <a:lnTo>
                  <a:pt x="271272" y="67055"/>
                </a:lnTo>
                <a:lnTo>
                  <a:pt x="429768" y="67055"/>
                </a:lnTo>
                <a:lnTo>
                  <a:pt x="435864" y="64008"/>
                </a:lnTo>
                <a:lnTo>
                  <a:pt x="438912" y="64008"/>
                </a:lnTo>
                <a:lnTo>
                  <a:pt x="448056" y="60960"/>
                </a:lnTo>
                <a:lnTo>
                  <a:pt x="454152" y="54863"/>
                </a:lnTo>
                <a:lnTo>
                  <a:pt x="457200" y="54863"/>
                </a:lnTo>
                <a:lnTo>
                  <a:pt x="457200" y="51815"/>
                </a:lnTo>
                <a:lnTo>
                  <a:pt x="463296" y="45720"/>
                </a:lnTo>
                <a:lnTo>
                  <a:pt x="465328" y="42672"/>
                </a:lnTo>
                <a:lnTo>
                  <a:pt x="441960" y="42672"/>
                </a:lnTo>
                <a:lnTo>
                  <a:pt x="443179" y="40843"/>
                </a:lnTo>
                <a:close/>
              </a:path>
              <a:path w="475614" h="125095">
                <a:moveTo>
                  <a:pt x="36575" y="42672"/>
                </a:moveTo>
                <a:lnTo>
                  <a:pt x="39624" y="45720"/>
                </a:lnTo>
                <a:lnTo>
                  <a:pt x="42672" y="45720"/>
                </a:lnTo>
                <a:lnTo>
                  <a:pt x="36575" y="42672"/>
                </a:lnTo>
                <a:close/>
              </a:path>
              <a:path w="475614" h="125095">
                <a:moveTo>
                  <a:pt x="438912" y="42672"/>
                </a:moveTo>
                <a:lnTo>
                  <a:pt x="432816" y="45720"/>
                </a:lnTo>
                <a:lnTo>
                  <a:pt x="435864" y="45720"/>
                </a:lnTo>
                <a:lnTo>
                  <a:pt x="438912" y="42672"/>
                </a:lnTo>
                <a:close/>
              </a:path>
              <a:path w="475614" h="125095">
                <a:moveTo>
                  <a:pt x="30480" y="39624"/>
                </a:moveTo>
                <a:lnTo>
                  <a:pt x="33528" y="42672"/>
                </a:lnTo>
                <a:lnTo>
                  <a:pt x="32308" y="40843"/>
                </a:lnTo>
                <a:lnTo>
                  <a:pt x="30480" y="39624"/>
                </a:lnTo>
                <a:close/>
              </a:path>
              <a:path w="475614" h="125095">
                <a:moveTo>
                  <a:pt x="32308" y="40843"/>
                </a:moveTo>
                <a:lnTo>
                  <a:pt x="33528" y="42672"/>
                </a:lnTo>
                <a:lnTo>
                  <a:pt x="35052" y="42672"/>
                </a:lnTo>
                <a:lnTo>
                  <a:pt x="32308" y="40843"/>
                </a:lnTo>
                <a:close/>
              </a:path>
              <a:path w="475614" h="125095">
                <a:moveTo>
                  <a:pt x="445008" y="39624"/>
                </a:moveTo>
                <a:lnTo>
                  <a:pt x="443179" y="40843"/>
                </a:lnTo>
                <a:lnTo>
                  <a:pt x="441960" y="42672"/>
                </a:lnTo>
                <a:lnTo>
                  <a:pt x="445008" y="39624"/>
                </a:lnTo>
                <a:close/>
              </a:path>
              <a:path w="475614" h="125095">
                <a:moveTo>
                  <a:pt x="467360" y="39624"/>
                </a:moveTo>
                <a:lnTo>
                  <a:pt x="445008" y="39624"/>
                </a:lnTo>
                <a:lnTo>
                  <a:pt x="441960" y="42672"/>
                </a:lnTo>
                <a:lnTo>
                  <a:pt x="465328" y="42672"/>
                </a:lnTo>
                <a:lnTo>
                  <a:pt x="467360" y="39624"/>
                </a:lnTo>
                <a:close/>
              </a:path>
              <a:path w="475614" h="125095">
                <a:moveTo>
                  <a:pt x="31496" y="39624"/>
                </a:moveTo>
                <a:lnTo>
                  <a:pt x="30480" y="39624"/>
                </a:lnTo>
                <a:lnTo>
                  <a:pt x="32308" y="40843"/>
                </a:lnTo>
                <a:lnTo>
                  <a:pt x="31496" y="39624"/>
                </a:lnTo>
                <a:close/>
              </a:path>
              <a:path w="475614" h="125095">
                <a:moveTo>
                  <a:pt x="448056" y="33527"/>
                </a:moveTo>
                <a:lnTo>
                  <a:pt x="443179" y="40843"/>
                </a:lnTo>
                <a:lnTo>
                  <a:pt x="445008" y="39624"/>
                </a:lnTo>
                <a:lnTo>
                  <a:pt x="467360" y="39624"/>
                </a:lnTo>
                <a:lnTo>
                  <a:pt x="469392" y="36575"/>
                </a:lnTo>
                <a:lnTo>
                  <a:pt x="448056" y="36575"/>
                </a:lnTo>
                <a:lnTo>
                  <a:pt x="448056" y="33527"/>
                </a:lnTo>
                <a:close/>
              </a:path>
              <a:path w="475614" h="125095">
                <a:moveTo>
                  <a:pt x="27432" y="33527"/>
                </a:moveTo>
                <a:lnTo>
                  <a:pt x="27432" y="36575"/>
                </a:lnTo>
                <a:lnTo>
                  <a:pt x="29464" y="36575"/>
                </a:lnTo>
                <a:lnTo>
                  <a:pt x="27432" y="33527"/>
                </a:lnTo>
                <a:close/>
              </a:path>
              <a:path w="475614" h="125095">
                <a:moveTo>
                  <a:pt x="475488" y="0"/>
                </a:moveTo>
                <a:lnTo>
                  <a:pt x="457200" y="0"/>
                </a:lnTo>
                <a:lnTo>
                  <a:pt x="457200" y="9144"/>
                </a:lnTo>
                <a:lnTo>
                  <a:pt x="448056" y="36575"/>
                </a:lnTo>
                <a:lnTo>
                  <a:pt x="469392" y="36575"/>
                </a:lnTo>
                <a:lnTo>
                  <a:pt x="469392" y="33527"/>
                </a:lnTo>
                <a:lnTo>
                  <a:pt x="472440" y="24384"/>
                </a:lnTo>
                <a:lnTo>
                  <a:pt x="475488" y="12191"/>
                </a:lnTo>
                <a:lnTo>
                  <a:pt x="475488" y="0"/>
                </a:lnTo>
                <a:close/>
              </a:path>
            </a:pathLst>
          </a:custGeom>
          <a:solidFill>
            <a:srgbClr val="000000"/>
          </a:solidFill>
        </p:spPr>
        <p:txBody>
          <a:bodyPr wrap="square" lIns="0" tIns="0" rIns="0" bIns="0" rtlCol="0"/>
          <a:lstStyle/>
          <a:p>
            <a:endParaRPr/>
          </a:p>
        </p:txBody>
      </p:sp>
      <p:sp>
        <p:nvSpPr>
          <p:cNvPr id="14" name="object 22"/>
          <p:cNvSpPr txBox="1"/>
          <p:nvPr/>
        </p:nvSpPr>
        <p:spPr>
          <a:xfrm>
            <a:off x="5334000" y="3962400"/>
            <a:ext cx="1295400" cy="369332"/>
          </a:xfrm>
          <a:prstGeom prst="rect">
            <a:avLst/>
          </a:prstGeom>
        </p:spPr>
        <p:txBody>
          <a:bodyPr vert="horz" wrap="square" lIns="0" tIns="0" rIns="0" bIns="0" rtlCol="0">
            <a:spAutoFit/>
          </a:bodyPr>
          <a:lstStyle/>
          <a:p>
            <a:pPr marL="30480" indent="-30480" algn="ctr">
              <a:lnSpc>
                <a:spcPct val="100000"/>
              </a:lnSpc>
            </a:pPr>
            <a:r>
              <a:rPr sz="1200" b="1" spc="-5" dirty="0">
                <a:latin typeface="Arial"/>
                <a:cs typeface="Arial"/>
              </a:rPr>
              <a:t>Random</a:t>
            </a:r>
            <a:r>
              <a:rPr sz="1200" b="1" spc="-95" dirty="0">
                <a:latin typeface="Arial"/>
                <a:cs typeface="Arial"/>
              </a:rPr>
              <a:t> </a:t>
            </a:r>
            <a:r>
              <a:rPr sz="1200" b="1" dirty="0">
                <a:latin typeface="Arial"/>
                <a:cs typeface="Arial"/>
              </a:rPr>
              <a:t>Error  </a:t>
            </a:r>
            <a:r>
              <a:rPr sz="1200" b="1" spc="-5" dirty="0">
                <a:latin typeface="Arial"/>
                <a:cs typeface="Arial"/>
              </a:rPr>
              <a:t>component</a:t>
            </a:r>
            <a:endParaRPr sz="1200" b="1">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10" dirty="0" smtClean="0">
                <a:latin typeface="Arial"/>
                <a:cs typeface="Arial"/>
              </a:rPr>
              <a:t>Introduction </a:t>
            </a:r>
            <a:r>
              <a:rPr lang="en-US" b="1" spc="-5" dirty="0" smtClean="0">
                <a:latin typeface="Arial"/>
                <a:cs typeface="Arial"/>
              </a:rPr>
              <a:t>to Regression</a:t>
            </a:r>
            <a:r>
              <a:rPr lang="en-US" b="1" spc="-45" dirty="0" smtClean="0">
                <a:latin typeface="Arial"/>
                <a:cs typeface="Arial"/>
              </a:rPr>
              <a:t> </a:t>
            </a:r>
            <a:r>
              <a:rPr lang="en-US" b="1" spc="-20" dirty="0" smtClean="0">
                <a:latin typeface="Arial"/>
                <a:cs typeface="Arial"/>
              </a:rPr>
              <a:t>Analysis</a:t>
            </a:r>
            <a:endParaRPr lang="en-US" b="1" dirty="0"/>
          </a:p>
        </p:txBody>
      </p:sp>
      <p:sp>
        <p:nvSpPr>
          <p:cNvPr id="3" name="Content Placeholder 2"/>
          <p:cNvSpPr>
            <a:spLocks noGrp="1"/>
          </p:cNvSpPr>
          <p:nvPr>
            <p:ph idx="1"/>
          </p:nvPr>
        </p:nvSpPr>
        <p:spPr>
          <a:xfrm>
            <a:off x="457200" y="1524000"/>
            <a:ext cx="8229600" cy="4525963"/>
          </a:xfrm>
        </p:spPr>
        <p:txBody>
          <a:bodyPr>
            <a:normAutofit lnSpcReduction="10000"/>
          </a:bodyPr>
          <a:lstStyle/>
          <a:p>
            <a:pPr marL="170180" indent="-170180" algn="just">
              <a:lnSpc>
                <a:spcPct val="124000"/>
              </a:lnSpc>
              <a:spcBef>
                <a:spcPts val="785"/>
              </a:spcBef>
              <a:buNone/>
              <a:tabLst>
                <a:tab pos="170815" algn="l"/>
              </a:tabLst>
            </a:pPr>
            <a:r>
              <a:rPr lang="en-US" sz="3000" spc="-5" dirty="0" smtClean="0">
                <a:latin typeface="Times New Roman"/>
                <a:cs typeface="Times New Roman"/>
              </a:rPr>
              <a:t>Regression </a:t>
            </a:r>
            <a:r>
              <a:rPr lang="en-US" sz="3000" spc="5" dirty="0" smtClean="0">
                <a:latin typeface="Times New Roman"/>
                <a:cs typeface="Times New Roman"/>
              </a:rPr>
              <a:t>is </a:t>
            </a:r>
            <a:r>
              <a:rPr lang="en-US" sz="3000" spc="-5" dirty="0" smtClean="0">
                <a:latin typeface="Times New Roman"/>
                <a:cs typeface="Times New Roman"/>
              </a:rPr>
              <a:t>probably </a:t>
            </a:r>
            <a:r>
              <a:rPr lang="en-US" sz="3000" spc="10" dirty="0" smtClean="0">
                <a:latin typeface="Times New Roman"/>
                <a:cs typeface="Times New Roman"/>
              </a:rPr>
              <a:t>the </a:t>
            </a:r>
            <a:r>
              <a:rPr lang="en-US" sz="3000" spc="-10" dirty="0" smtClean="0">
                <a:latin typeface="Times New Roman"/>
                <a:cs typeface="Times New Roman"/>
              </a:rPr>
              <a:t>single </a:t>
            </a:r>
            <a:r>
              <a:rPr lang="en-US" sz="3000" spc="-5" dirty="0" smtClean="0">
                <a:latin typeface="Times New Roman"/>
                <a:cs typeface="Times New Roman"/>
              </a:rPr>
              <a:t>most important </a:t>
            </a:r>
            <a:r>
              <a:rPr lang="en-US" sz="3000" spc="-10" dirty="0" smtClean="0">
                <a:latin typeface="Times New Roman"/>
                <a:cs typeface="Times New Roman"/>
              </a:rPr>
              <a:t>tool </a:t>
            </a:r>
            <a:r>
              <a:rPr lang="en-US" sz="3000" spc="5" dirty="0" smtClean="0">
                <a:latin typeface="Times New Roman"/>
                <a:cs typeface="Times New Roman"/>
              </a:rPr>
              <a:t>at </a:t>
            </a:r>
            <a:r>
              <a:rPr lang="en-US" sz="3000" dirty="0" smtClean="0">
                <a:latin typeface="Times New Roman"/>
                <a:cs typeface="Times New Roman"/>
              </a:rPr>
              <a:t>the  econometrician’s</a:t>
            </a:r>
            <a:r>
              <a:rPr lang="en-US" sz="3000" spc="-140" dirty="0" smtClean="0">
                <a:latin typeface="Times New Roman"/>
                <a:cs typeface="Times New Roman"/>
              </a:rPr>
              <a:t> </a:t>
            </a:r>
            <a:r>
              <a:rPr lang="en-US" sz="3000" spc="-5" dirty="0" smtClean="0">
                <a:latin typeface="Times New Roman"/>
                <a:cs typeface="Times New Roman"/>
              </a:rPr>
              <a:t>disposal.</a:t>
            </a:r>
            <a:endParaRPr lang="en-US" sz="5200" dirty="0" smtClean="0">
              <a:latin typeface="Times New Roman"/>
              <a:cs typeface="Times New Roman"/>
            </a:endParaRPr>
          </a:p>
          <a:p>
            <a:pPr marL="197485">
              <a:lnSpc>
                <a:spcPct val="124000"/>
              </a:lnSpc>
              <a:buNone/>
            </a:pPr>
            <a:r>
              <a:rPr lang="en-US" sz="3000" dirty="0" smtClean="0">
                <a:latin typeface="Arial"/>
                <a:cs typeface="Arial"/>
              </a:rPr>
              <a:t>Meaning </a:t>
            </a:r>
            <a:r>
              <a:rPr lang="en-US" sz="3000" spc="-5" dirty="0" smtClean="0">
                <a:latin typeface="Arial"/>
                <a:cs typeface="Arial"/>
              </a:rPr>
              <a:t>of</a:t>
            </a:r>
            <a:r>
              <a:rPr lang="en-US" sz="3000" spc="-45" dirty="0" smtClean="0">
                <a:latin typeface="Arial"/>
                <a:cs typeface="Arial"/>
              </a:rPr>
              <a:t> </a:t>
            </a:r>
            <a:r>
              <a:rPr lang="en-US" sz="3000" spc="-10" dirty="0" smtClean="0">
                <a:latin typeface="Arial"/>
                <a:cs typeface="Arial"/>
              </a:rPr>
              <a:t>Regression</a:t>
            </a:r>
            <a:r>
              <a:rPr lang="en-US" sz="3000" b="1" spc="-10" dirty="0" smtClean="0">
                <a:latin typeface="Times New Roman"/>
                <a:cs typeface="Times New Roman"/>
              </a:rPr>
              <a:t>?</a:t>
            </a:r>
            <a:endParaRPr lang="en-US" sz="5200" dirty="0" smtClean="0">
              <a:latin typeface="Times New Roman"/>
              <a:cs typeface="Times New Roman"/>
            </a:endParaRPr>
          </a:p>
          <a:p>
            <a:pPr marL="170180" indent="-170180" algn="just">
              <a:lnSpc>
                <a:spcPct val="124000"/>
              </a:lnSpc>
              <a:buNone/>
              <a:tabLst>
                <a:tab pos="170815" algn="l"/>
              </a:tabLst>
            </a:pPr>
            <a:r>
              <a:rPr lang="en-US" sz="3000" dirty="0" smtClean="0">
                <a:latin typeface="Times New Roman"/>
                <a:cs typeface="Times New Roman"/>
              </a:rPr>
              <a:t>It </a:t>
            </a:r>
            <a:r>
              <a:rPr lang="en-US" sz="3000" spc="5" dirty="0" smtClean="0">
                <a:latin typeface="Times New Roman"/>
                <a:cs typeface="Times New Roman"/>
              </a:rPr>
              <a:t>is </a:t>
            </a:r>
            <a:r>
              <a:rPr lang="en-US" sz="3000" spc="-5" dirty="0" smtClean="0">
                <a:latin typeface="Times New Roman"/>
                <a:cs typeface="Times New Roman"/>
              </a:rPr>
              <a:t>concerned </a:t>
            </a:r>
            <a:r>
              <a:rPr lang="en-US" sz="3000" spc="-10" dirty="0" smtClean="0">
                <a:latin typeface="Times New Roman"/>
                <a:cs typeface="Times New Roman"/>
              </a:rPr>
              <a:t>with </a:t>
            </a:r>
            <a:r>
              <a:rPr lang="en-US" sz="3000" spc="-5" dirty="0" smtClean="0">
                <a:latin typeface="Times New Roman"/>
                <a:cs typeface="Times New Roman"/>
              </a:rPr>
              <a:t>describing </a:t>
            </a:r>
            <a:r>
              <a:rPr lang="en-US" sz="3000" dirty="0" smtClean="0">
                <a:latin typeface="Times New Roman"/>
                <a:cs typeface="Times New Roman"/>
              </a:rPr>
              <a:t>and </a:t>
            </a:r>
            <a:r>
              <a:rPr lang="en-US" sz="3000" spc="-5" dirty="0" smtClean="0">
                <a:latin typeface="Times New Roman"/>
                <a:cs typeface="Times New Roman"/>
              </a:rPr>
              <a:t>evaluating </a:t>
            </a:r>
            <a:r>
              <a:rPr lang="en-US" sz="3000" dirty="0" smtClean="0">
                <a:latin typeface="Times New Roman"/>
                <a:cs typeface="Times New Roman"/>
              </a:rPr>
              <a:t>the </a:t>
            </a:r>
            <a:r>
              <a:rPr lang="en-US" sz="3000" spc="-5" dirty="0" smtClean="0">
                <a:latin typeface="Times New Roman"/>
                <a:cs typeface="Times New Roman"/>
              </a:rPr>
              <a:t>relationship </a:t>
            </a:r>
            <a:r>
              <a:rPr lang="en-US" sz="3000" spc="-10" dirty="0" smtClean="0">
                <a:latin typeface="Times New Roman"/>
                <a:cs typeface="Times New Roman"/>
              </a:rPr>
              <a:t>between </a:t>
            </a:r>
            <a:r>
              <a:rPr lang="en-US" sz="3000" dirty="0" smtClean="0">
                <a:latin typeface="Times New Roman"/>
                <a:cs typeface="Times New Roman"/>
              </a:rPr>
              <a:t>a </a:t>
            </a:r>
            <a:r>
              <a:rPr lang="en-US" sz="3000" spc="-5" dirty="0" smtClean="0">
                <a:latin typeface="Times New Roman"/>
                <a:cs typeface="Times New Roman"/>
              </a:rPr>
              <a:t>given variable (usually called </a:t>
            </a:r>
            <a:r>
              <a:rPr lang="en-US" sz="3000" dirty="0" smtClean="0">
                <a:latin typeface="Times New Roman"/>
                <a:cs typeface="Times New Roman"/>
              </a:rPr>
              <a:t>the </a:t>
            </a:r>
            <a:r>
              <a:rPr lang="en-US" sz="3000" spc="-5" dirty="0" smtClean="0">
                <a:latin typeface="Times New Roman"/>
                <a:cs typeface="Times New Roman"/>
              </a:rPr>
              <a:t>dependent variable) and </a:t>
            </a:r>
            <a:r>
              <a:rPr lang="en-US" sz="3000" dirty="0" smtClean="0">
                <a:latin typeface="Times New Roman"/>
                <a:cs typeface="Times New Roman"/>
              </a:rPr>
              <a:t>one </a:t>
            </a:r>
            <a:r>
              <a:rPr lang="en-US" sz="3000" spc="-25" dirty="0" smtClean="0">
                <a:latin typeface="Times New Roman"/>
                <a:cs typeface="Times New Roman"/>
              </a:rPr>
              <a:t>or </a:t>
            </a:r>
            <a:r>
              <a:rPr lang="en-US" sz="3000" dirty="0" smtClean="0">
                <a:latin typeface="Times New Roman"/>
                <a:cs typeface="Times New Roman"/>
              </a:rPr>
              <a:t>more  </a:t>
            </a:r>
            <a:r>
              <a:rPr lang="en-US" sz="3000" spc="-5" dirty="0" smtClean="0">
                <a:latin typeface="Times New Roman"/>
                <a:cs typeface="Times New Roman"/>
              </a:rPr>
              <a:t>other</a:t>
            </a:r>
            <a:r>
              <a:rPr lang="en-US" sz="3000" spc="-35" dirty="0" smtClean="0">
                <a:latin typeface="Times New Roman"/>
                <a:cs typeface="Times New Roman"/>
              </a:rPr>
              <a:t> </a:t>
            </a:r>
            <a:r>
              <a:rPr lang="en-US" sz="3000" dirty="0" smtClean="0">
                <a:latin typeface="Times New Roman"/>
                <a:cs typeface="Times New Roman"/>
              </a:rPr>
              <a:t>variables</a:t>
            </a:r>
            <a:r>
              <a:rPr lang="en-US" sz="3000" spc="-45" dirty="0" smtClean="0">
                <a:latin typeface="Times New Roman"/>
                <a:cs typeface="Times New Roman"/>
              </a:rPr>
              <a:t> </a:t>
            </a:r>
            <a:r>
              <a:rPr lang="en-US" sz="3000" dirty="0" smtClean="0">
                <a:latin typeface="Times New Roman"/>
                <a:cs typeface="Times New Roman"/>
              </a:rPr>
              <a:t>(usually</a:t>
            </a:r>
            <a:r>
              <a:rPr lang="en-US" sz="3000" spc="-35" dirty="0" smtClean="0">
                <a:latin typeface="Times New Roman"/>
                <a:cs typeface="Times New Roman"/>
              </a:rPr>
              <a:t> </a:t>
            </a:r>
            <a:r>
              <a:rPr lang="en-US" sz="3000" spc="-5" dirty="0" smtClean="0">
                <a:latin typeface="Times New Roman"/>
                <a:cs typeface="Times New Roman"/>
              </a:rPr>
              <a:t>known</a:t>
            </a:r>
            <a:r>
              <a:rPr lang="en-US" sz="3000" spc="-15" dirty="0" smtClean="0">
                <a:latin typeface="Times New Roman"/>
                <a:cs typeface="Times New Roman"/>
              </a:rPr>
              <a:t> </a:t>
            </a:r>
            <a:r>
              <a:rPr lang="en-US" sz="3000" spc="5" dirty="0" smtClean="0">
                <a:latin typeface="Times New Roman"/>
                <a:cs typeface="Times New Roman"/>
              </a:rPr>
              <a:t>as </a:t>
            </a:r>
            <a:r>
              <a:rPr lang="en-US" sz="3000" spc="10" dirty="0" smtClean="0">
                <a:latin typeface="Times New Roman"/>
                <a:cs typeface="Times New Roman"/>
              </a:rPr>
              <a:t>the</a:t>
            </a:r>
            <a:r>
              <a:rPr lang="en-US" sz="3000" spc="-50" dirty="0" smtClean="0">
                <a:latin typeface="Times New Roman"/>
                <a:cs typeface="Times New Roman"/>
              </a:rPr>
              <a:t> </a:t>
            </a:r>
            <a:r>
              <a:rPr lang="en-US" sz="3000" dirty="0" smtClean="0">
                <a:latin typeface="Times New Roman"/>
                <a:cs typeface="Times New Roman"/>
              </a:rPr>
              <a:t>independent</a:t>
            </a:r>
            <a:r>
              <a:rPr lang="en-US" sz="3000" spc="-75" dirty="0" smtClean="0">
                <a:latin typeface="Times New Roman"/>
                <a:cs typeface="Times New Roman"/>
              </a:rPr>
              <a:t> </a:t>
            </a:r>
            <a:r>
              <a:rPr lang="en-US" sz="3000" dirty="0" smtClean="0">
                <a:latin typeface="Times New Roman"/>
                <a:cs typeface="Times New Roman"/>
              </a:rPr>
              <a:t>variable(s)).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Some</a:t>
            </a:r>
            <a:r>
              <a:rPr lang="en-US" spc="-90" dirty="0" smtClean="0">
                <a:latin typeface="Arial"/>
                <a:cs typeface="Arial"/>
              </a:rPr>
              <a:t> </a:t>
            </a:r>
            <a:r>
              <a:rPr lang="en-US" dirty="0" smtClean="0">
                <a:latin typeface="Arial"/>
                <a:cs typeface="Arial"/>
              </a:rPr>
              <a:t>Terminology</a:t>
            </a:r>
            <a:endParaRPr lang="en-US" dirty="0"/>
          </a:p>
        </p:txBody>
      </p:sp>
      <p:sp>
        <p:nvSpPr>
          <p:cNvPr id="3" name="Content Placeholder 2"/>
          <p:cNvSpPr>
            <a:spLocks noGrp="1"/>
          </p:cNvSpPr>
          <p:nvPr>
            <p:ph idx="1"/>
          </p:nvPr>
        </p:nvSpPr>
        <p:spPr/>
        <p:txBody>
          <a:bodyPr/>
          <a:lstStyle/>
          <a:p>
            <a:pPr marR="676910">
              <a:lnSpc>
                <a:spcPct val="150000"/>
              </a:lnSpc>
              <a:spcBef>
                <a:spcPts val="1845"/>
              </a:spcBef>
              <a:buNone/>
            </a:pPr>
            <a:r>
              <a:rPr lang="en-US" sz="3600" spc="-15" dirty="0" smtClean="0">
                <a:latin typeface="Arial"/>
                <a:cs typeface="Arial"/>
              </a:rPr>
              <a:t>We </a:t>
            </a:r>
            <a:r>
              <a:rPr lang="en-US" sz="3600" dirty="0" smtClean="0">
                <a:latin typeface="Arial"/>
                <a:cs typeface="Arial"/>
              </a:rPr>
              <a:t>typically refer </a:t>
            </a:r>
            <a:r>
              <a:rPr lang="en-US" sz="3600" spc="5" dirty="0" smtClean="0">
                <a:latin typeface="Arial"/>
                <a:cs typeface="Arial"/>
              </a:rPr>
              <a:t>to </a:t>
            </a:r>
            <a:r>
              <a:rPr lang="en-US" sz="3600" dirty="0" smtClean="0">
                <a:latin typeface="Arial"/>
                <a:cs typeface="Arial"/>
              </a:rPr>
              <a:t>y as</a:t>
            </a:r>
            <a:r>
              <a:rPr lang="en-US" sz="3600" spc="-145" dirty="0" smtClean="0">
                <a:latin typeface="Arial"/>
                <a:cs typeface="Arial"/>
              </a:rPr>
              <a:t> </a:t>
            </a:r>
            <a:r>
              <a:rPr lang="en-US" sz="3600" dirty="0" smtClean="0">
                <a:latin typeface="Arial"/>
                <a:cs typeface="Arial"/>
              </a:rPr>
              <a:t>the:</a:t>
            </a:r>
          </a:p>
          <a:p>
            <a:pPr marL="371475" indent="-142875">
              <a:lnSpc>
                <a:spcPct val="150000"/>
              </a:lnSpc>
              <a:spcBef>
                <a:spcPts val="345"/>
              </a:spcBef>
              <a:buChar char="–"/>
              <a:tabLst>
                <a:tab pos="372110" algn="l"/>
              </a:tabLst>
            </a:pPr>
            <a:r>
              <a:rPr lang="en-US" spc="-15" dirty="0" smtClean="0">
                <a:latin typeface="Arial"/>
                <a:cs typeface="Arial"/>
              </a:rPr>
              <a:t>Dependent </a:t>
            </a:r>
            <a:r>
              <a:rPr lang="en-US" spc="-10" dirty="0" smtClean="0">
                <a:latin typeface="Arial"/>
                <a:cs typeface="Arial"/>
              </a:rPr>
              <a:t>Variable,</a:t>
            </a:r>
            <a:r>
              <a:rPr lang="en-US" spc="75" dirty="0" smtClean="0">
                <a:latin typeface="Arial"/>
                <a:cs typeface="Arial"/>
              </a:rPr>
              <a:t> </a:t>
            </a:r>
            <a:r>
              <a:rPr lang="en-US" spc="-10" dirty="0" smtClean="0">
                <a:latin typeface="Arial"/>
                <a:cs typeface="Arial"/>
              </a:rPr>
              <a:t>or</a:t>
            </a:r>
            <a:endParaRPr lang="en-US" dirty="0" smtClean="0">
              <a:latin typeface="Arial"/>
              <a:cs typeface="Arial"/>
            </a:endParaRPr>
          </a:p>
          <a:p>
            <a:pPr marL="371475" indent="-142875">
              <a:lnSpc>
                <a:spcPct val="150000"/>
              </a:lnSpc>
              <a:spcBef>
                <a:spcPts val="335"/>
              </a:spcBef>
              <a:buChar char="–"/>
              <a:tabLst>
                <a:tab pos="372110" algn="l"/>
              </a:tabLst>
            </a:pPr>
            <a:r>
              <a:rPr lang="en-US" spc="-15" dirty="0" smtClean="0">
                <a:latin typeface="Arial"/>
                <a:cs typeface="Arial"/>
              </a:rPr>
              <a:t>Left-Hand </a:t>
            </a:r>
            <a:r>
              <a:rPr lang="en-US" spc="-10" dirty="0" smtClean="0">
                <a:latin typeface="Arial"/>
                <a:cs typeface="Arial"/>
              </a:rPr>
              <a:t>Side Variable,</a:t>
            </a:r>
            <a:r>
              <a:rPr lang="en-US" spc="125" dirty="0" smtClean="0">
                <a:latin typeface="Arial"/>
                <a:cs typeface="Arial"/>
              </a:rPr>
              <a:t> </a:t>
            </a:r>
            <a:r>
              <a:rPr lang="en-US" spc="-10" dirty="0" smtClean="0">
                <a:latin typeface="Arial"/>
                <a:cs typeface="Arial"/>
              </a:rPr>
              <a:t>or</a:t>
            </a:r>
            <a:endParaRPr lang="en-US" dirty="0" smtClean="0">
              <a:latin typeface="Arial"/>
              <a:cs typeface="Arial"/>
            </a:endParaRPr>
          </a:p>
          <a:p>
            <a:pPr marL="371475" indent="-142875">
              <a:lnSpc>
                <a:spcPct val="150000"/>
              </a:lnSpc>
              <a:spcBef>
                <a:spcPts val="335"/>
              </a:spcBef>
              <a:buChar char="–"/>
              <a:tabLst>
                <a:tab pos="372110" algn="l"/>
              </a:tabLst>
            </a:pPr>
            <a:r>
              <a:rPr lang="en-US" spc="-15" dirty="0" smtClean="0">
                <a:latin typeface="Arial"/>
                <a:cs typeface="Arial"/>
              </a:rPr>
              <a:t>Explained </a:t>
            </a:r>
            <a:r>
              <a:rPr lang="en-US" spc="-10" dirty="0" smtClean="0">
                <a:latin typeface="Arial"/>
                <a:cs typeface="Arial"/>
              </a:rPr>
              <a:t>Variable,</a:t>
            </a:r>
            <a:r>
              <a:rPr lang="en-US" spc="85" dirty="0" smtClean="0">
                <a:latin typeface="Arial"/>
                <a:cs typeface="Arial"/>
              </a:rPr>
              <a:t> </a:t>
            </a:r>
            <a:r>
              <a:rPr lang="en-US" spc="-10" dirty="0" smtClean="0">
                <a:latin typeface="Arial"/>
                <a:cs typeface="Arial"/>
              </a:rPr>
              <a:t>or</a:t>
            </a:r>
            <a:endParaRPr lang="en-US" dirty="0" smtClean="0">
              <a:latin typeface="Arial"/>
              <a:cs typeface="Arial"/>
            </a:endParaRPr>
          </a:p>
          <a:p>
            <a:pPr marL="371475" indent="-142875">
              <a:lnSpc>
                <a:spcPct val="150000"/>
              </a:lnSpc>
              <a:spcBef>
                <a:spcPts val="335"/>
              </a:spcBef>
              <a:buChar char="–"/>
              <a:tabLst>
                <a:tab pos="372110" algn="l"/>
              </a:tabLst>
            </a:pPr>
            <a:r>
              <a:rPr lang="en-US" spc="-15" dirty="0" smtClean="0">
                <a:latin typeface="Arial"/>
                <a:cs typeface="Arial"/>
              </a:rPr>
              <a:t>Regressand</a:t>
            </a:r>
            <a:endParaRPr lang="en-US" dirty="0" smtClean="0">
              <a:latin typeface="Arial"/>
              <a:cs typeface="Aria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spc="10" dirty="0" smtClean="0">
                <a:latin typeface="Arial"/>
                <a:cs typeface="Arial"/>
              </a:rPr>
              <a:t>What </a:t>
            </a:r>
            <a:r>
              <a:rPr lang="en-US" b="1" dirty="0" smtClean="0">
                <a:latin typeface="Arial"/>
                <a:cs typeface="Arial"/>
              </a:rPr>
              <a:t>Error </a:t>
            </a:r>
            <a:r>
              <a:rPr lang="en-US" b="1" spc="-5" dirty="0" smtClean="0">
                <a:latin typeface="Arial"/>
                <a:cs typeface="Arial"/>
              </a:rPr>
              <a:t>Term</a:t>
            </a:r>
            <a:r>
              <a:rPr lang="en-US" b="1" spc="-150" dirty="0" smtClean="0">
                <a:latin typeface="Arial"/>
                <a:cs typeface="Arial"/>
              </a:rPr>
              <a:t> </a:t>
            </a:r>
            <a:r>
              <a:rPr lang="en-US" b="1" dirty="0" smtClean="0">
                <a:latin typeface="Arial"/>
                <a:cs typeface="Arial"/>
              </a:rPr>
              <a:t>Captures</a:t>
            </a:r>
            <a:endParaRPr lang="en-US" dirty="0"/>
          </a:p>
        </p:txBody>
      </p:sp>
      <p:sp>
        <p:nvSpPr>
          <p:cNvPr id="3" name="Content Placeholder 2"/>
          <p:cNvSpPr>
            <a:spLocks noGrp="1"/>
          </p:cNvSpPr>
          <p:nvPr>
            <p:ph idx="1"/>
          </p:nvPr>
        </p:nvSpPr>
        <p:spPr/>
        <p:txBody>
          <a:bodyPr/>
          <a:lstStyle/>
          <a:p>
            <a:pPr marL="518159" indent="-256540">
              <a:lnSpc>
                <a:spcPct val="100000"/>
              </a:lnSpc>
              <a:buAutoNum type="arabicParenR"/>
              <a:tabLst>
                <a:tab pos="518159" algn="l"/>
              </a:tabLst>
            </a:pPr>
            <a:r>
              <a:rPr lang="en-US" spc="5" dirty="0" smtClean="0">
                <a:latin typeface="Arial"/>
                <a:cs typeface="Arial"/>
              </a:rPr>
              <a:t>Omitted</a:t>
            </a:r>
            <a:r>
              <a:rPr lang="en-US" spc="-145" dirty="0" smtClean="0">
                <a:latin typeface="Arial"/>
                <a:cs typeface="Arial"/>
              </a:rPr>
              <a:t> </a:t>
            </a:r>
            <a:r>
              <a:rPr lang="en-US" spc="-5" dirty="0" smtClean="0">
                <a:latin typeface="Arial"/>
                <a:cs typeface="Arial"/>
              </a:rPr>
              <a:t>variables</a:t>
            </a:r>
            <a:endParaRPr lang="en-US" dirty="0" smtClean="0">
              <a:latin typeface="Arial"/>
              <a:cs typeface="Arial"/>
            </a:endParaRPr>
          </a:p>
          <a:p>
            <a:pPr marL="518159" marR="490220" indent="-256540">
              <a:lnSpc>
                <a:spcPct val="100000"/>
              </a:lnSpc>
              <a:spcBef>
                <a:spcPts val="384"/>
              </a:spcBef>
              <a:buAutoNum type="arabicParenR"/>
              <a:tabLst>
                <a:tab pos="518159" algn="l"/>
              </a:tabLst>
            </a:pPr>
            <a:r>
              <a:rPr lang="en-US" dirty="0" smtClean="0">
                <a:latin typeface="Arial"/>
                <a:cs typeface="Arial"/>
              </a:rPr>
              <a:t>Measurement </a:t>
            </a:r>
            <a:r>
              <a:rPr lang="en-US" spc="-5" dirty="0" smtClean="0">
                <a:latin typeface="Arial"/>
                <a:cs typeface="Arial"/>
              </a:rPr>
              <a:t>error </a:t>
            </a:r>
            <a:r>
              <a:rPr lang="en-US" dirty="0" smtClean="0">
                <a:latin typeface="Arial"/>
                <a:cs typeface="Arial"/>
              </a:rPr>
              <a:t>in the </a:t>
            </a:r>
            <a:r>
              <a:rPr lang="en-US" spc="-5" dirty="0" smtClean="0">
                <a:latin typeface="Arial"/>
                <a:cs typeface="Arial"/>
              </a:rPr>
              <a:t>dependent  variable</a:t>
            </a:r>
            <a:endParaRPr lang="en-US" dirty="0" smtClean="0">
              <a:latin typeface="Arial"/>
              <a:cs typeface="Arial"/>
            </a:endParaRPr>
          </a:p>
          <a:p>
            <a:pPr marL="518159" marR="339725" indent="-256540">
              <a:lnSpc>
                <a:spcPct val="100000"/>
              </a:lnSpc>
              <a:spcBef>
                <a:spcPts val="384"/>
              </a:spcBef>
              <a:buAutoNum type="arabicParenR"/>
              <a:tabLst>
                <a:tab pos="518159" algn="l"/>
              </a:tabLst>
            </a:pPr>
            <a:r>
              <a:rPr lang="en-US" dirty="0" smtClean="0">
                <a:latin typeface="Arial"/>
                <a:cs typeface="Arial"/>
              </a:rPr>
              <a:t>Randomness of </a:t>
            </a:r>
            <a:r>
              <a:rPr lang="en-US" spc="5" dirty="0" smtClean="0">
                <a:latin typeface="Arial"/>
                <a:cs typeface="Arial"/>
              </a:rPr>
              <a:t>human </a:t>
            </a:r>
            <a:r>
              <a:rPr lang="en-US" spc="-5" dirty="0" smtClean="0">
                <a:latin typeface="Arial"/>
                <a:cs typeface="Arial"/>
              </a:rPr>
              <a:t>behavior:</a:t>
            </a:r>
            <a:r>
              <a:rPr lang="en-US" spc="-145" dirty="0" smtClean="0">
                <a:latin typeface="Arial"/>
                <a:cs typeface="Arial"/>
              </a:rPr>
              <a:t> </a:t>
            </a:r>
            <a:r>
              <a:rPr lang="en-US" dirty="0" smtClean="0">
                <a:latin typeface="Arial"/>
                <a:cs typeface="Arial"/>
              </a:rPr>
              <a:t>People  don't </a:t>
            </a:r>
            <a:r>
              <a:rPr lang="en-US" spc="5" dirty="0" smtClean="0">
                <a:latin typeface="Arial"/>
                <a:cs typeface="Arial"/>
              </a:rPr>
              <a:t>act </a:t>
            </a:r>
            <a:r>
              <a:rPr lang="en-US" spc="-5" dirty="0" smtClean="0">
                <a:latin typeface="Arial"/>
                <a:cs typeface="Arial"/>
              </a:rPr>
              <a:t>exactly </a:t>
            </a:r>
            <a:r>
              <a:rPr lang="en-US" dirty="0" smtClean="0">
                <a:latin typeface="Arial"/>
                <a:cs typeface="Arial"/>
              </a:rPr>
              <a:t>the </a:t>
            </a:r>
            <a:r>
              <a:rPr lang="en-US" spc="10" dirty="0" smtClean="0">
                <a:latin typeface="Arial"/>
                <a:cs typeface="Arial"/>
              </a:rPr>
              <a:t>same </a:t>
            </a:r>
            <a:r>
              <a:rPr lang="en-US" spc="-10" dirty="0" smtClean="0">
                <a:latin typeface="Arial"/>
                <a:cs typeface="Arial"/>
              </a:rPr>
              <a:t>way </a:t>
            </a:r>
            <a:r>
              <a:rPr lang="en-US" spc="-5" dirty="0" smtClean="0">
                <a:latin typeface="Arial"/>
                <a:cs typeface="Arial"/>
              </a:rPr>
              <a:t>even </a:t>
            </a:r>
            <a:r>
              <a:rPr lang="en-US" dirty="0" smtClean="0">
                <a:latin typeface="Arial"/>
                <a:cs typeface="Arial"/>
              </a:rPr>
              <a:t>in  the </a:t>
            </a:r>
            <a:r>
              <a:rPr lang="en-US" spc="10" dirty="0" smtClean="0">
                <a:latin typeface="Arial"/>
                <a:cs typeface="Arial"/>
              </a:rPr>
              <a:t>same</a:t>
            </a:r>
            <a:r>
              <a:rPr lang="en-US" spc="-190" dirty="0" smtClean="0">
                <a:latin typeface="Arial"/>
                <a:cs typeface="Arial"/>
              </a:rPr>
              <a:t> </a:t>
            </a:r>
            <a:r>
              <a:rPr lang="en-US" spc="5" dirty="0" smtClean="0">
                <a:latin typeface="Arial"/>
                <a:cs typeface="Arial"/>
              </a:rPr>
              <a:t>circumstances</a:t>
            </a:r>
            <a:endParaRPr lang="en-US" dirty="0" smtClean="0">
              <a:latin typeface="Arial"/>
              <a:cs typeface="Arial"/>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5" dirty="0" smtClean="0">
                <a:latin typeface="Arial"/>
                <a:cs typeface="Arial"/>
              </a:rPr>
              <a:t>Linearity</a:t>
            </a:r>
            <a:endParaRPr lang="en-US" dirty="0"/>
          </a:p>
        </p:txBody>
      </p:sp>
      <p:sp>
        <p:nvSpPr>
          <p:cNvPr id="3" name="Content Placeholder 2"/>
          <p:cNvSpPr>
            <a:spLocks noGrp="1"/>
          </p:cNvSpPr>
          <p:nvPr>
            <p:ph idx="1"/>
          </p:nvPr>
        </p:nvSpPr>
        <p:spPr>
          <a:xfrm>
            <a:off x="381000" y="1371601"/>
            <a:ext cx="8229600" cy="3962400"/>
          </a:xfrm>
        </p:spPr>
        <p:txBody>
          <a:bodyPr>
            <a:normAutofit/>
          </a:bodyPr>
          <a:lstStyle/>
          <a:p>
            <a:pPr marL="432434" marR="461645" indent="-170815">
              <a:spcBef>
                <a:spcPts val="1125"/>
              </a:spcBef>
              <a:tabLst>
                <a:tab pos="433070" algn="l"/>
              </a:tabLst>
            </a:pPr>
            <a:r>
              <a:rPr lang="en-US" sz="2800" dirty="0" smtClean="0">
                <a:latin typeface="Arial"/>
                <a:cs typeface="Arial"/>
              </a:rPr>
              <a:t>Linearity </a:t>
            </a:r>
            <a:r>
              <a:rPr lang="en-US" sz="2800" spc="5" dirty="0" smtClean="0">
                <a:latin typeface="Arial"/>
                <a:cs typeface="Arial"/>
              </a:rPr>
              <a:t>can </a:t>
            </a:r>
            <a:r>
              <a:rPr lang="en-US" sz="2800" dirty="0" smtClean="0">
                <a:latin typeface="Arial"/>
                <a:cs typeface="Arial"/>
              </a:rPr>
              <a:t>be in the </a:t>
            </a:r>
            <a:r>
              <a:rPr lang="en-US" sz="2800" spc="-5" dirty="0" smtClean="0">
                <a:latin typeface="Arial"/>
                <a:cs typeface="Arial"/>
              </a:rPr>
              <a:t>variables </a:t>
            </a:r>
            <a:r>
              <a:rPr lang="en-US" sz="2800" dirty="0" smtClean="0">
                <a:latin typeface="Arial"/>
                <a:cs typeface="Arial"/>
              </a:rPr>
              <a:t>or in</a:t>
            </a:r>
            <a:r>
              <a:rPr lang="en-US" sz="2800" spc="-175" dirty="0" smtClean="0">
                <a:latin typeface="Arial"/>
                <a:cs typeface="Arial"/>
              </a:rPr>
              <a:t> </a:t>
            </a:r>
            <a:r>
              <a:rPr lang="en-US" sz="2800" dirty="0" smtClean="0">
                <a:latin typeface="Arial"/>
                <a:cs typeface="Arial"/>
              </a:rPr>
              <a:t>the  parameters.</a:t>
            </a:r>
          </a:p>
          <a:p>
            <a:pPr marL="432434" indent="-170815">
              <a:spcBef>
                <a:spcPts val="380"/>
              </a:spcBef>
              <a:tabLst>
                <a:tab pos="433070" algn="l"/>
              </a:tabLst>
            </a:pPr>
            <a:r>
              <a:rPr lang="en-US" sz="2800" dirty="0" smtClean="0">
                <a:latin typeface="Arial"/>
                <a:cs typeface="Arial"/>
              </a:rPr>
              <a:t>Linearity in the</a:t>
            </a:r>
            <a:r>
              <a:rPr lang="en-US" sz="2800" spc="-140" dirty="0" smtClean="0">
                <a:latin typeface="Arial"/>
                <a:cs typeface="Arial"/>
              </a:rPr>
              <a:t> </a:t>
            </a:r>
            <a:r>
              <a:rPr lang="en-US" sz="2800" spc="-5" dirty="0" smtClean="0">
                <a:latin typeface="Arial"/>
                <a:cs typeface="Arial"/>
              </a:rPr>
              <a:t>variables</a:t>
            </a:r>
            <a:endParaRPr lang="en-US" sz="2800" dirty="0" smtClean="0">
              <a:latin typeface="Arial"/>
              <a:cs typeface="Arial"/>
            </a:endParaRPr>
          </a:p>
          <a:p>
            <a:pPr marL="633730" marR="880744" lvl="1" indent="-143510">
              <a:spcBef>
                <a:spcPts val="345"/>
              </a:spcBef>
              <a:tabLst>
                <a:tab pos="634365" algn="l"/>
              </a:tabLst>
            </a:pPr>
            <a:r>
              <a:rPr lang="en-US" sz="2400" spc="-10" dirty="0" smtClean="0">
                <a:latin typeface="Arial"/>
                <a:cs typeface="Arial"/>
              </a:rPr>
              <a:t>Conditional expectation of Y </a:t>
            </a:r>
            <a:r>
              <a:rPr lang="en-US" sz="2400" spc="-5" dirty="0" smtClean="0">
                <a:latin typeface="Arial"/>
                <a:cs typeface="Arial"/>
              </a:rPr>
              <a:t>is a </a:t>
            </a:r>
            <a:r>
              <a:rPr lang="en-US" sz="2400" spc="-10" dirty="0" smtClean="0">
                <a:latin typeface="Arial"/>
                <a:cs typeface="Arial"/>
              </a:rPr>
              <a:t>linear function of X </a:t>
            </a:r>
            <a:r>
              <a:rPr lang="en-US" sz="2400" spc="-5" dirty="0" smtClean="0">
                <a:latin typeface="Arial"/>
                <a:cs typeface="Arial"/>
              </a:rPr>
              <a:t>-</a:t>
            </a:r>
            <a:endParaRPr lang="en-US" sz="2400" dirty="0" smtClean="0">
              <a:latin typeface="Arial"/>
              <a:cs typeface="Arial"/>
            </a:endParaRPr>
          </a:p>
          <a:p>
            <a:pPr marL="835025" lvl="2" indent="-116205">
              <a:spcBef>
                <a:spcPts val="295"/>
              </a:spcBef>
              <a:tabLst>
                <a:tab pos="835660" algn="l"/>
              </a:tabLst>
            </a:pPr>
            <a:r>
              <a:rPr lang="en-US" sz="2000" dirty="0" smtClean="0">
                <a:latin typeface="Arial"/>
                <a:cs typeface="Arial"/>
              </a:rPr>
              <a:t>The regression </a:t>
            </a:r>
            <a:r>
              <a:rPr lang="en-US" sz="2000" spc="5" dirty="0" smtClean="0">
                <a:latin typeface="Arial"/>
                <a:cs typeface="Arial"/>
              </a:rPr>
              <a:t>is </a:t>
            </a:r>
            <a:r>
              <a:rPr lang="en-US" sz="2000" spc="-5" dirty="0" smtClean="0">
                <a:latin typeface="Arial"/>
                <a:cs typeface="Arial"/>
              </a:rPr>
              <a:t>a </a:t>
            </a:r>
            <a:r>
              <a:rPr lang="en-US" sz="2000" dirty="0" smtClean="0">
                <a:latin typeface="Arial"/>
                <a:cs typeface="Arial"/>
              </a:rPr>
              <a:t>straight</a:t>
            </a:r>
            <a:r>
              <a:rPr lang="en-US" sz="2000" spc="-190" dirty="0" smtClean="0">
                <a:latin typeface="Arial"/>
                <a:cs typeface="Arial"/>
              </a:rPr>
              <a:t> </a:t>
            </a:r>
            <a:r>
              <a:rPr lang="en-US" sz="2000" spc="5" dirty="0" smtClean="0">
                <a:latin typeface="Arial"/>
                <a:cs typeface="Arial"/>
              </a:rPr>
              <a:t>line</a:t>
            </a:r>
            <a:endParaRPr lang="en-US" sz="2000" dirty="0" smtClean="0">
              <a:latin typeface="Arial"/>
              <a:cs typeface="Arial"/>
            </a:endParaRPr>
          </a:p>
          <a:p>
            <a:pPr marL="835025" lvl="2" indent="-116205">
              <a:spcBef>
                <a:spcPts val="285"/>
              </a:spcBef>
              <a:tabLst>
                <a:tab pos="835660" algn="l"/>
              </a:tabLst>
            </a:pPr>
            <a:r>
              <a:rPr lang="en-US" sz="2000" dirty="0" smtClean="0">
                <a:latin typeface="Arial"/>
                <a:cs typeface="Arial"/>
              </a:rPr>
              <a:t>Slope </a:t>
            </a:r>
            <a:r>
              <a:rPr lang="en-US" sz="2000" spc="5" dirty="0" smtClean="0">
                <a:latin typeface="Arial"/>
                <a:cs typeface="Arial"/>
              </a:rPr>
              <a:t>is</a:t>
            </a:r>
            <a:r>
              <a:rPr lang="en-US" sz="2000" spc="-155" dirty="0" smtClean="0">
                <a:latin typeface="Arial"/>
                <a:cs typeface="Arial"/>
              </a:rPr>
              <a:t> </a:t>
            </a:r>
            <a:r>
              <a:rPr lang="en-US" sz="2000" dirty="0" smtClean="0">
                <a:latin typeface="Arial"/>
                <a:cs typeface="Arial"/>
              </a:rPr>
              <a:t>constant</a:t>
            </a:r>
          </a:p>
          <a:p>
            <a:pPr marL="835025" marR="303530" lvl="2" indent="-116205">
              <a:spcBef>
                <a:spcPts val="285"/>
              </a:spcBef>
              <a:tabLst>
                <a:tab pos="835660" algn="l"/>
              </a:tabLst>
            </a:pPr>
            <a:r>
              <a:rPr lang="en-US" sz="2000" dirty="0" smtClean="0">
                <a:latin typeface="Arial"/>
                <a:cs typeface="Arial"/>
              </a:rPr>
              <a:t>Can't </a:t>
            </a:r>
            <a:r>
              <a:rPr lang="en-US" sz="2000" spc="-5" dirty="0" smtClean="0">
                <a:latin typeface="Arial"/>
                <a:cs typeface="Arial"/>
              </a:rPr>
              <a:t>have a </a:t>
            </a:r>
            <a:r>
              <a:rPr lang="en-US" sz="2000" dirty="0" smtClean="0">
                <a:latin typeface="Arial"/>
                <a:cs typeface="Arial"/>
              </a:rPr>
              <a:t>function </a:t>
            </a:r>
            <a:r>
              <a:rPr lang="en-US" sz="2000" spc="-5" dirty="0" smtClean="0">
                <a:latin typeface="Arial"/>
                <a:cs typeface="Arial"/>
              </a:rPr>
              <a:t>with </a:t>
            </a:r>
            <a:r>
              <a:rPr lang="en-US" sz="2000" dirty="0" smtClean="0">
                <a:latin typeface="Arial"/>
                <a:cs typeface="Arial"/>
              </a:rPr>
              <a:t>squares, square root, </a:t>
            </a:r>
            <a:r>
              <a:rPr lang="en-US" sz="2000" spc="-5" dirty="0" smtClean="0">
                <a:latin typeface="Arial"/>
                <a:cs typeface="Arial"/>
              </a:rPr>
              <a:t>or  </a:t>
            </a:r>
            <a:r>
              <a:rPr lang="en-US" sz="2000" dirty="0" smtClean="0">
                <a:latin typeface="Arial"/>
                <a:cs typeface="Arial"/>
              </a:rPr>
              <a:t>interactive </a:t>
            </a:r>
            <a:r>
              <a:rPr lang="en-US" sz="2000" spc="-5" dirty="0" smtClean="0">
                <a:latin typeface="Arial"/>
                <a:cs typeface="Arial"/>
              </a:rPr>
              <a:t>terms- </a:t>
            </a:r>
            <a:r>
              <a:rPr lang="en-US" sz="2000" dirty="0" smtClean="0">
                <a:latin typeface="Arial"/>
                <a:cs typeface="Arial"/>
              </a:rPr>
              <a:t>these </a:t>
            </a:r>
            <a:r>
              <a:rPr lang="en-US" sz="2000" spc="-5" dirty="0" smtClean="0">
                <a:latin typeface="Arial"/>
                <a:cs typeface="Arial"/>
              </a:rPr>
              <a:t>have a </a:t>
            </a:r>
            <a:r>
              <a:rPr lang="en-US" sz="2000" dirty="0" smtClean="0">
                <a:latin typeface="Arial"/>
                <a:cs typeface="Arial"/>
              </a:rPr>
              <a:t>varying</a:t>
            </a:r>
            <a:r>
              <a:rPr lang="en-US" sz="2000" spc="-110" dirty="0" smtClean="0">
                <a:latin typeface="Arial"/>
                <a:cs typeface="Arial"/>
              </a:rPr>
              <a:t> </a:t>
            </a:r>
            <a:r>
              <a:rPr lang="en-US" sz="2000" dirty="0" smtClean="0">
                <a:latin typeface="Arial"/>
                <a:cs typeface="Arial"/>
              </a:rPr>
              <a:t>slope.</a:t>
            </a:r>
          </a:p>
          <a:p>
            <a:pPr>
              <a:buNone/>
            </a:pP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smtClean="0">
                <a:latin typeface="Arial"/>
                <a:cs typeface="Arial"/>
              </a:rPr>
              <a:t>Linearity</a:t>
            </a:r>
            <a:endParaRPr lang="en-US" dirty="0"/>
          </a:p>
        </p:txBody>
      </p:sp>
      <p:sp>
        <p:nvSpPr>
          <p:cNvPr id="3" name="Content Placeholder 2"/>
          <p:cNvSpPr>
            <a:spLocks noGrp="1"/>
          </p:cNvSpPr>
          <p:nvPr>
            <p:ph idx="1"/>
          </p:nvPr>
        </p:nvSpPr>
        <p:spPr/>
        <p:txBody>
          <a:bodyPr>
            <a:normAutofit fontScale="92500" lnSpcReduction="10000"/>
          </a:bodyPr>
          <a:lstStyle/>
          <a:p>
            <a:pPr marL="356235" marR="797560" indent="-170815">
              <a:lnSpc>
                <a:spcPct val="120000"/>
              </a:lnSpc>
              <a:spcBef>
                <a:spcPts val="1725"/>
              </a:spcBef>
              <a:buNone/>
              <a:tabLst>
                <a:tab pos="356870" algn="l"/>
              </a:tabLst>
            </a:pPr>
            <a:r>
              <a:rPr lang="en-US" sz="4000" spc="35" dirty="0" smtClean="0">
                <a:latin typeface="Arial"/>
                <a:cs typeface="Arial"/>
              </a:rPr>
              <a:t>We </a:t>
            </a:r>
            <a:r>
              <a:rPr lang="en-US" sz="4000" spc="-5" dirty="0" smtClean="0">
                <a:latin typeface="Arial"/>
                <a:cs typeface="Arial"/>
              </a:rPr>
              <a:t>are </a:t>
            </a:r>
            <a:r>
              <a:rPr lang="en-US" sz="4000" dirty="0" smtClean="0">
                <a:latin typeface="Arial"/>
                <a:cs typeface="Arial"/>
              </a:rPr>
              <a:t>concerned </a:t>
            </a:r>
            <a:r>
              <a:rPr lang="en-US" sz="4000" spc="-5" dirty="0" smtClean="0">
                <a:latin typeface="Arial"/>
                <a:cs typeface="Arial"/>
              </a:rPr>
              <a:t>with </a:t>
            </a:r>
            <a:r>
              <a:rPr lang="en-US" sz="4000" dirty="0" smtClean="0">
                <a:latin typeface="Arial"/>
                <a:cs typeface="Arial"/>
              </a:rPr>
              <a:t>linearity in</a:t>
            </a:r>
            <a:r>
              <a:rPr lang="en-US" sz="4000" spc="-254" dirty="0" smtClean="0">
                <a:latin typeface="Arial"/>
                <a:cs typeface="Arial"/>
              </a:rPr>
              <a:t> </a:t>
            </a:r>
            <a:r>
              <a:rPr lang="en-US" sz="4000" dirty="0" smtClean="0">
                <a:latin typeface="Arial"/>
                <a:cs typeface="Arial"/>
              </a:rPr>
              <a:t>the  parameters</a:t>
            </a:r>
          </a:p>
          <a:p>
            <a:pPr marL="557530" marR="523875" lvl="1" indent="-143510">
              <a:lnSpc>
                <a:spcPct val="150000"/>
              </a:lnSpc>
              <a:spcBef>
                <a:spcPts val="340"/>
              </a:spcBef>
              <a:tabLst>
                <a:tab pos="558165" algn="l"/>
              </a:tabLst>
            </a:pPr>
            <a:r>
              <a:rPr lang="en-US" sz="3600" spc="-5" dirty="0" smtClean="0">
                <a:latin typeface="Arial"/>
                <a:cs typeface="Arial"/>
              </a:rPr>
              <a:t>The </a:t>
            </a:r>
            <a:r>
              <a:rPr lang="en-US" sz="3600" spc="-15" dirty="0" smtClean="0">
                <a:latin typeface="Arial"/>
                <a:cs typeface="Arial"/>
              </a:rPr>
              <a:t>parameters are </a:t>
            </a:r>
            <a:r>
              <a:rPr lang="en-US" sz="3600" spc="-10" dirty="0" smtClean="0">
                <a:latin typeface="Arial"/>
                <a:cs typeface="Arial"/>
              </a:rPr>
              <a:t>raised to the first </a:t>
            </a:r>
            <a:r>
              <a:rPr lang="en-US" sz="3600" spc="-20" dirty="0" smtClean="0">
                <a:latin typeface="Arial"/>
                <a:cs typeface="Arial"/>
              </a:rPr>
              <a:t>power  only.</a:t>
            </a:r>
            <a:endParaRPr lang="en-US" sz="3600" dirty="0" smtClean="0">
              <a:latin typeface="Arial"/>
              <a:cs typeface="Arial"/>
            </a:endParaRPr>
          </a:p>
          <a:p>
            <a:pPr marL="557530" lvl="1" indent="-143510">
              <a:lnSpc>
                <a:spcPct val="150000"/>
              </a:lnSpc>
              <a:spcBef>
                <a:spcPts val="335"/>
              </a:spcBef>
              <a:tabLst>
                <a:tab pos="558165" algn="l"/>
              </a:tabLst>
            </a:pPr>
            <a:r>
              <a:rPr lang="en-US" sz="3600" spc="-20" dirty="0" smtClean="0">
                <a:latin typeface="Arial"/>
                <a:cs typeface="Arial"/>
              </a:rPr>
              <a:t>It </a:t>
            </a:r>
            <a:r>
              <a:rPr lang="en-US" sz="3600" spc="-5" dirty="0" smtClean="0">
                <a:latin typeface="Arial"/>
                <a:cs typeface="Arial"/>
              </a:rPr>
              <a:t>may </a:t>
            </a:r>
            <a:r>
              <a:rPr lang="en-US" sz="3600" spc="-10" dirty="0" smtClean="0">
                <a:latin typeface="Arial"/>
                <a:cs typeface="Arial"/>
              </a:rPr>
              <a:t>or </a:t>
            </a:r>
            <a:r>
              <a:rPr lang="en-US" sz="3600" spc="-5" dirty="0" smtClean="0">
                <a:latin typeface="Arial"/>
                <a:cs typeface="Arial"/>
              </a:rPr>
              <a:t>may </a:t>
            </a:r>
            <a:r>
              <a:rPr lang="en-US" sz="3600" spc="-15" dirty="0" smtClean="0">
                <a:latin typeface="Arial"/>
                <a:cs typeface="Arial"/>
              </a:rPr>
              <a:t>not </a:t>
            </a:r>
            <a:r>
              <a:rPr lang="en-US" sz="3600" spc="-10" dirty="0" smtClean="0">
                <a:latin typeface="Arial"/>
                <a:cs typeface="Arial"/>
              </a:rPr>
              <a:t>be linear </a:t>
            </a:r>
            <a:r>
              <a:rPr lang="en-US" sz="3600" spc="-5" dirty="0" smtClean="0">
                <a:latin typeface="Arial"/>
                <a:cs typeface="Arial"/>
              </a:rPr>
              <a:t>in </a:t>
            </a:r>
            <a:r>
              <a:rPr lang="en-US" sz="3600" spc="-10" dirty="0" smtClean="0">
                <a:latin typeface="Arial"/>
                <a:cs typeface="Arial"/>
              </a:rPr>
              <a:t>the</a:t>
            </a:r>
            <a:r>
              <a:rPr lang="en-US" sz="3600" spc="170" dirty="0" smtClean="0">
                <a:latin typeface="Arial"/>
                <a:cs typeface="Arial"/>
              </a:rPr>
              <a:t> </a:t>
            </a:r>
            <a:r>
              <a:rPr lang="en-US" sz="3600" spc="-10" dirty="0" smtClean="0">
                <a:latin typeface="Arial"/>
                <a:cs typeface="Arial"/>
              </a:rPr>
              <a:t>variables.</a:t>
            </a:r>
            <a:endParaRPr lang="en-US" sz="3600" dirty="0" smtClean="0">
              <a:latin typeface="Arial"/>
              <a:cs typeface="Arial"/>
            </a:endParaRP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spc="-5" dirty="0" smtClean="0">
                <a:latin typeface="Arial"/>
                <a:cs typeface="Arial"/>
              </a:rPr>
              <a:t>The </a:t>
            </a:r>
            <a:r>
              <a:rPr lang="en-US" sz="2800" b="1" dirty="0" smtClean="0">
                <a:latin typeface="Arial"/>
                <a:cs typeface="Arial"/>
              </a:rPr>
              <a:t>Mathematical Interpretation: </a:t>
            </a:r>
            <a:r>
              <a:rPr lang="en-US" sz="2800" b="1" spc="-5" dirty="0" smtClean="0">
                <a:latin typeface="Arial"/>
                <a:cs typeface="Arial"/>
              </a:rPr>
              <a:t>The Meaning </a:t>
            </a:r>
            <a:r>
              <a:rPr lang="en-US" sz="2800" b="1" dirty="0" smtClean="0">
                <a:latin typeface="Arial"/>
                <a:cs typeface="Arial"/>
              </a:rPr>
              <a:t>of the Regression</a:t>
            </a:r>
            <a:r>
              <a:rPr lang="en-US" sz="2800" b="1" spc="-110" dirty="0" smtClean="0">
                <a:latin typeface="Arial"/>
                <a:cs typeface="Arial"/>
              </a:rPr>
              <a:t> </a:t>
            </a:r>
            <a:r>
              <a:rPr lang="en-US" sz="2800" b="1" dirty="0" smtClean="0">
                <a:latin typeface="Arial"/>
                <a:cs typeface="Arial"/>
              </a:rPr>
              <a:t>Parameters</a:t>
            </a:r>
            <a:br>
              <a:rPr lang="en-US" sz="2800" b="1" dirty="0" smtClean="0">
                <a:latin typeface="Arial"/>
                <a:cs typeface="Arial"/>
              </a:rPr>
            </a:br>
            <a:endParaRPr lang="en-US" sz="2800" b="1" dirty="0"/>
          </a:p>
        </p:txBody>
      </p:sp>
      <p:sp>
        <p:nvSpPr>
          <p:cNvPr id="3" name="Content Placeholder 2"/>
          <p:cNvSpPr>
            <a:spLocks noGrp="1"/>
          </p:cNvSpPr>
          <p:nvPr>
            <p:ph idx="1"/>
          </p:nvPr>
        </p:nvSpPr>
        <p:spPr>
          <a:xfrm>
            <a:off x="533400" y="1447800"/>
            <a:ext cx="8229600" cy="4525963"/>
          </a:xfrm>
        </p:spPr>
        <p:txBody>
          <a:bodyPr>
            <a:noAutofit/>
          </a:bodyPr>
          <a:lstStyle/>
          <a:p>
            <a:pPr marL="813435" indent="-170815">
              <a:lnSpc>
                <a:spcPct val="100000"/>
              </a:lnSpc>
              <a:spcBef>
                <a:spcPts val="1275"/>
              </a:spcBef>
              <a:buSzPct val="96969"/>
              <a:buFont typeface="Symbol"/>
              <a:buChar char="◻"/>
              <a:tabLst>
                <a:tab pos="814069" algn="l"/>
              </a:tabLst>
            </a:pPr>
            <a:r>
              <a:rPr lang="en-US" i="1" spc="-15" dirty="0" smtClean="0">
                <a:latin typeface="Arial"/>
                <a:cs typeface="Arial"/>
              </a:rPr>
              <a:t>B</a:t>
            </a:r>
            <a:r>
              <a:rPr lang="en-US" i="1" spc="-22" baseline="-20202" dirty="0" smtClean="0">
                <a:latin typeface="Arial"/>
                <a:cs typeface="Arial"/>
              </a:rPr>
              <a:t>0 </a:t>
            </a:r>
            <a:r>
              <a:rPr lang="en-US" dirty="0" smtClean="0">
                <a:latin typeface="Arial"/>
                <a:cs typeface="Arial"/>
              </a:rPr>
              <a:t>= the</a:t>
            </a:r>
            <a:r>
              <a:rPr lang="en-US" spc="5" dirty="0" smtClean="0">
                <a:latin typeface="Arial"/>
                <a:cs typeface="Arial"/>
              </a:rPr>
              <a:t> </a:t>
            </a:r>
            <a:r>
              <a:rPr lang="en-US" dirty="0" smtClean="0">
                <a:latin typeface="Arial"/>
                <a:cs typeface="Arial"/>
              </a:rPr>
              <a:t>intercept</a:t>
            </a:r>
          </a:p>
          <a:p>
            <a:pPr marL="1014730" marR="500380" lvl="1" indent="-143510">
              <a:spcBef>
                <a:spcPts val="334"/>
              </a:spcBef>
              <a:tabLst>
                <a:tab pos="1015365" algn="l"/>
              </a:tabLst>
            </a:pPr>
            <a:r>
              <a:rPr lang="en-US" spc="-10" dirty="0" smtClean="0">
                <a:latin typeface="Arial"/>
                <a:cs typeface="Arial"/>
              </a:rPr>
              <a:t>the point </a:t>
            </a:r>
            <a:r>
              <a:rPr lang="en-US" spc="-20" dirty="0" smtClean="0">
                <a:latin typeface="Arial"/>
                <a:cs typeface="Arial"/>
              </a:rPr>
              <a:t>where </a:t>
            </a:r>
            <a:r>
              <a:rPr lang="en-US" spc="-10" dirty="0" smtClean="0">
                <a:latin typeface="Arial"/>
                <a:cs typeface="Arial"/>
              </a:rPr>
              <a:t>the line crosses the </a:t>
            </a:r>
            <a:r>
              <a:rPr lang="en-US" spc="-20" dirty="0" smtClean="0">
                <a:latin typeface="Arial"/>
                <a:cs typeface="Arial"/>
              </a:rPr>
              <a:t>Y-  </a:t>
            </a:r>
            <a:r>
              <a:rPr lang="en-US" spc="-15" dirty="0" smtClean="0">
                <a:latin typeface="Arial"/>
                <a:cs typeface="Arial"/>
              </a:rPr>
              <a:t>axis.</a:t>
            </a:r>
            <a:endParaRPr lang="en-US" dirty="0" smtClean="0">
              <a:latin typeface="Arial"/>
              <a:cs typeface="Arial"/>
            </a:endParaRPr>
          </a:p>
          <a:p>
            <a:pPr marL="1014730" marR="213360" lvl="1" indent="-143510">
              <a:spcBef>
                <a:spcPts val="335"/>
              </a:spcBef>
              <a:tabLst>
                <a:tab pos="1015365" algn="l"/>
              </a:tabLst>
            </a:pPr>
            <a:r>
              <a:rPr lang="en-US" spc="-10" dirty="0" smtClean="0">
                <a:latin typeface="Arial"/>
                <a:cs typeface="Arial"/>
              </a:rPr>
              <a:t>(the value of the </a:t>
            </a:r>
            <a:r>
              <a:rPr lang="en-US" spc="-15" dirty="0" smtClean="0">
                <a:latin typeface="Arial"/>
                <a:cs typeface="Arial"/>
              </a:rPr>
              <a:t>dependent </a:t>
            </a:r>
            <a:r>
              <a:rPr lang="en-US" spc="-10" dirty="0" smtClean="0">
                <a:latin typeface="Arial"/>
                <a:cs typeface="Arial"/>
              </a:rPr>
              <a:t>variable </a:t>
            </a:r>
            <a:r>
              <a:rPr lang="en-US" spc="-20" dirty="0" smtClean="0">
                <a:latin typeface="Arial"/>
                <a:cs typeface="Arial"/>
              </a:rPr>
              <a:t>when  </a:t>
            </a:r>
            <a:r>
              <a:rPr lang="en-US" spc="-10" dirty="0" smtClean="0">
                <a:latin typeface="Arial"/>
                <a:cs typeface="Arial"/>
              </a:rPr>
              <a:t>all of the independent variables </a:t>
            </a:r>
            <a:r>
              <a:rPr lang="en-US" spc="-5" dirty="0" smtClean="0">
                <a:latin typeface="Arial"/>
                <a:cs typeface="Arial"/>
              </a:rPr>
              <a:t>=</a:t>
            </a:r>
            <a:r>
              <a:rPr lang="en-US" spc="160" dirty="0" smtClean="0">
                <a:latin typeface="Arial"/>
                <a:cs typeface="Arial"/>
              </a:rPr>
              <a:t> </a:t>
            </a:r>
            <a:r>
              <a:rPr lang="en-US" spc="-10" dirty="0" smtClean="0">
                <a:latin typeface="Arial"/>
                <a:cs typeface="Arial"/>
              </a:rPr>
              <a:t>0)</a:t>
            </a:r>
            <a:endParaRPr lang="en-US" dirty="0" smtClean="0">
              <a:latin typeface="Arial"/>
              <a:cs typeface="Arial"/>
            </a:endParaRPr>
          </a:p>
          <a:p>
            <a:pPr marL="813435" indent="-170815">
              <a:lnSpc>
                <a:spcPct val="100000"/>
              </a:lnSpc>
              <a:spcBef>
                <a:spcPts val="325"/>
              </a:spcBef>
              <a:buSzPct val="96969"/>
              <a:buFont typeface="Symbol"/>
              <a:buChar char="◻"/>
              <a:tabLst>
                <a:tab pos="814069" algn="l"/>
              </a:tabLst>
            </a:pPr>
            <a:r>
              <a:rPr lang="en-US" i="1" spc="-15" dirty="0" smtClean="0">
                <a:latin typeface="Arial"/>
                <a:cs typeface="Arial"/>
              </a:rPr>
              <a:t>B</a:t>
            </a:r>
            <a:r>
              <a:rPr lang="en-US" i="1" spc="-22" baseline="-20202" dirty="0" smtClean="0">
                <a:latin typeface="Arial"/>
                <a:cs typeface="Arial"/>
              </a:rPr>
              <a:t>1 </a:t>
            </a:r>
            <a:r>
              <a:rPr lang="en-US" dirty="0" smtClean="0">
                <a:latin typeface="Arial"/>
                <a:cs typeface="Arial"/>
              </a:rPr>
              <a:t>= the</a:t>
            </a:r>
            <a:r>
              <a:rPr lang="en-US" spc="10" dirty="0" smtClean="0">
                <a:latin typeface="Arial"/>
                <a:cs typeface="Arial"/>
              </a:rPr>
              <a:t> </a:t>
            </a:r>
            <a:r>
              <a:rPr lang="en-US" dirty="0" smtClean="0">
                <a:latin typeface="Arial"/>
                <a:cs typeface="Arial"/>
              </a:rPr>
              <a:t>sloe</a:t>
            </a:r>
          </a:p>
          <a:p>
            <a:pPr marL="1014730" marR="197485" lvl="1" indent="-143510">
              <a:spcBef>
                <a:spcPts val="334"/>
              </a:spcBef>
              <a:tabLst>
                <a:tab pos="1015365" algn="l"/>
              </a:tabLst>
            </a:pPr>
            <a:r>
              <a:rPr lang="en-US" spc="-10" dirty="0" smtClean="0">
                <a:latin typeface="Arial"/>
                <a:cs typeface="Arial"/>
              </a:rPr>
              <a:t>the increase </a:t>
            </a:r>
            <a:r>
              <a:rPr lang="en-US" spc="-5" dirty="0" smtClean="0">
                <a:latin typeface="Arial"/>
                <a:cs typeface="Arial"/>
              </a:rPr>
              <a:t>in </a:t>
            </a:r>
            <a:r>
              <a:rPr lang="en-US" spc="-10" dirty="0" smtClean="0">
                <a:latin typeface="Arial"/>
                <a:cs typeface="Arial"/>
              </a:rPr>
              <a:t>the </a:t>
            </a:r>
            <a:r>
              <a:rPr lang="en-US" spc="-15" dirty="0" smtClean="0">
                <a:latin typeface="Arial"/>
                <a:cs typeface="Arial"/>
              </a:rPr>
              <a:t>dependent </a:t>
            </a:r>
            <a:r>
              <a:rPr lang="en-US" spc="-10" dirty="0" smtClean="0">
                <a:latin typeface="Arial"/>
                <a:cs typeface="Arial"/>
              </a:rPr>
              <a:t>variable </a:t>
            </a:r>
            <a:r>
              <a:rPr lang="en-US" spc="-15" dirty="0" smtClean="0">
                <a:latin typeface="Arial"/>
                <a:cs typeface="Arial"/>
              </a:rPr>
              <a:t>per  </a:t>
            </a:r>
            <a:r>
              <a:rPr lang="en-US" spc="-10" dirty="0" smtClean="0">
                <a:latin typeface="Arial"/>
                <a:cs typeface="Arial"/>
              </a:rPr>
              <a:t>unit </a:t>
            </a:r>
            <a:r>
              <a:rPr lang="en-US" spc="-15" dirty="0" smtClean="0">
                <a:latin typeface="Arial"/>
                <a:cs typeface="Arial"/>
              </a:rPr>
              <a:t>change </a:t>
            </a:r>
            <a:r>
              <a:rPr lang="en-US" spc="-5" dirty="0" smtClean="0">
                <a:latin typeface="Arial"/>
                <a:cs typeface="Arial"/>
              </a:rPr>
              <a:t>in </a:t>
            </a:r>
            <a:r>
              <a:rPr lang="en-US" spc="-10" dirty="0" smtClean="0">
                <a:latin typeface="Arial"/>
                <a:cs typeface="Arial"/>
              </a:rPr>
              <a:t>the independent variable  (also known as the 'rise over the</a:t>
            </a:r>
            <a:r>
              <a:rPr lang="en-US" spc="180" dirty="0" smtClean="0">
                <a:latin typeface="Arial"/>
                <a:cs typeface="Arial"/>
              </a:rPr>
              <a:t> </a:t>
            </a:r>
            <a:r>
              <a:rPr lang="en-US" spc="-15" dirty="0" smtClean="0">
                <a:latin typeface="Arial"/>
                <a:cs typeface="Arial"/>
              </a:rPr>
              <a:t>run')</a:t>
            </a:r>
            <a:endParaRPr lang="en-US" dirty="0" smtClean="0">
              <a:latin typeface="Arial"/>
              <a:cs typeface="Arial"/>
            </a:endParaRPr>
          </a:p>
          <a:p>
            <a:endParaRPr lang="en-US" sz="5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5" dirty="0" smtClean="0">
                <a:latin typeface="Arial"/>
                <a:cs typeface="Arial"/>
              </a:rPr>
              <a:t>E</a:t>
            </a:r>
            <a:r>
              <a:rPr lang="en-US" spc="-25" dirty="0" smtClean="0">
                <a:latin typeface="Arial"/>
                <a:cs typeface="Arial"/>
              </a:rPr>
              <a:t>x</a:t>
            </a:r>
            <a:r>
              <a:rPr lang="en-US" spc="-5" dirty="0" smtClean="0">
                <a:latin typeface="Arial"/>
                <a:cs typeface="Arial"/>
              </a:rPr>
              <a:t>a</a:t>
            </a:r>
            <a:r>
              <a:rPr lang="en-US" spc="10" dirty="0" smtClean="0">
                <a:latin typeface="Arial"/>
                <a:cs typeface="Arial"/>
              </a:rPr>
              <a:t>m</a:t>
            </a:r>
            <a:r>
              <a:rPr lang="en-US" spc="-5" dirty="0" smtClean="0">
                <a:latin typeface="Arial"/>
                <a:cs typeface="Arial"/>
              </a:rPr>
              <a:t>p</a:t>
            </a:r>
            <a:r>
              <a:rPr lang="en-US" spc="-10" dirty="0" smtClean="0">
                <a:latin typeface="Arial"/>
                <a:cs typeface="Arial"/>
              </a:rPr>
              <a:t>l</a:t>
            </a:r>
            <a:r>
              <a:rPr lang="en-US" dirty="0" smtClean="0">
                <a:latin typeface="Arial"/>
                <a:cs typeface="Arial"/>
              </a:rPr>
              <a:t>e</a:t>
            </a:r>
            <a:endParaRPr lang="en-US" dirty="0"/>
          </a:p>
        </p:txBody>
      </p:sp>
      <p:graphicFrame>
        <p:nvGraphicFramePr>
          <p:cNvPr id="7" name="object 5"/>
          <p:cNvGraphicFramePr>
            <a:graphicFrameLocks noGrp="1"/>
          </p:cNvGraphicFramePr>
          <p:nvPr/>
        </p:nvGraphicFramePr>
        <p:xfrm>
          <a:off x="1295400" y="1447800"/>
          <a:ext cx="6629400" cy="4114802"/>
        </p:xfrm>
        <a:graphic>
          <a:graphicData uri="http://schemas.openxmlformats.org/drawingml/2006/table">
            <a:tbl>
              <a:tblPr firstRow="1" bandRow="1">
                <a:tableStyleId>{2D5ABB26-0587-4C30-8999-92F81FD0307C}</a:tableStyleId>
              </a:tblPr>
              <a:tblGrid>
                <a:gridCol w="1179363"/>
                <a:gridCol w="3069447"/>
                <a:gridCol w="2380590"/>
              </a:tblGrid>
              <a:tr h="372877">
                <a:tc>
                  <a:txBody>
                    <a:bodyPr/>
                    <a:lstStyle/>
                    <a:p>
                      <a:pPr algn="ctr">
                        <a:lnSpc>
                          <a:spcPts val="795"/>
                        </a:lnSpc>
                      </a:pPr>
                      <a:r>
                        <a:rPr sz="1200" b="1" spc="-5" dirty="0">
                          <a:latin typeface="Arial"/>
                          <a:cs typeface="Arial"/>
                        </a:rPr>
                        <a:t>observation</a:t>
                      </a:r>
                      <a:r>
                        <a:rPr sz="1200" b="1" spc="-45" dirty="0">
                          <a:latin typeface="Arial"/>
                          <a:cs typeface="Arial"/>
                        </a:rPr>
                        <a:t> </a:t>
                      </a:r>
                      <a:r>
                        <a:rPr sz="1200" b="1" dirty="0">
                          <a:latin typeface="Arial"/>
                          <a:cs typeface="Arial"/>
                        </a:rPr>
                        <a:t>(i)</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L="15875" algn="ctr">
                        <a:lnSpc>
                          <a:spcPts val="795"/>
                        </a:lnSpc>
                      </a:pPr>
                      <a:r>
                        <a:rPr sz="1200" b="1" spc="10" dirty="0">
                          <a:latin typeface="Arial"/>
                          <a:cs typeface="Arial"/>
                        </a:rPr>
                        <a:t>number </a:t>
                      </a:r>
                      <a:r>
                        <a:rPr sz="1200" b="1" dirty="0">
                          <a:latin typeface="Arial"/>
                          <a:cs typeface="Arial"/>
                        </a:rPr>
                        <a:t>of ice </a:t>
                      </a:r>
                      <a:r>
                        <a:rPr sz="1200" b="1" spc="10" dirty="0">
                          <a:latin typeface="Arial"/>
                          <a:cs typeface="Arial"/>
                        </a:rPr>
                        <a:t>cream </a:t>
                      </a:r>
                      <a:r>
                        <a:rPr sz="1200" b="1" dirty="0">
                          <a:latin typeface="Arial"/>
                          <a:cs typeface="Arial"/>
                        </a:rPr>
                        <a:t>cones </a:t>
                      </a:r>
                      <a:r>
                        <a:rPr sz="1200" b="1" spc="-15" dirty="0">
                          <a:latin typeface="Arial"/>
                          <a:cs typeface="Arial"/>
                        </a:rPr>
                        <a:t>sold</a:t>
                      </a:r>
                      <a:r>
                        <a:rPr sz="1200" b="1" dirty="0">
                          <a:latin typeface="Arial"/>
                          <a:cs typeface="Arial"/>
                        </a:rPr>
                        <a:t> </a:t>
                      </a:r>
                      <a:r>
                        <a:rPr sz="1200" b="1" spc="-20" dirty="0">
                          <a:latin typeface="Arial"/>
                          <a:cs typeface="Arial"/>
                        </a:rPr>
                        <a:t>(Y)</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L="15240" algn="ctr">
                        <a:lnSpc>
                          <a:spcPts val="795"/>
                        </a:lnSpc>
                      </a:pPr>
                      <a:r>
                        <a:rPr sz="1200" b="1" spc="-25" dirty="0">
                          <a:latin typeface="Arial"/>
                          <a:cs typeface="Arial"/>
                        </a:rPr>
                        <a:t>cost </a:t>
                      </a:r>
                      <a:r>
                        <a:rPr sz="1200" b="1" dirty="0">
                          <a:latin typeface="Arial"/>
                          <a:cs typeface="Arial"/>
                        </a:rPr>
                        <a:t>of </a:t>
                      </a:r>
                      <a:r>
                        <a:rPr sz="1200" b="1" spc="10" dirty="0">
                          <a:latin typeface="Arial"/>
                          <a:cs typeface="Arial"/>
                        </a:rPr>
                        <a:t>icecream </a:t>
                      </a:r>
                      <a:r>
                        <a:rPr sz="1200" b="1" dirty="0">
                          <a:latin typeface="Arial"/>
                          <a:cs typeface="Arial"/>
                        </a:rPr>
                        <a:t>cones</a:t>
                      </a:r>
                      <a:r>
                        <a:rPr sz="1200" b="1" spc="-30" dirty="0">
                          <a:latin typeface="Arial"/>
                          <a:cs typeface="Arial"/>
                        </a:rPr>
                        <a:t> </a:t>
                      </a:r>
                      <a:r>
                        <a:rPr sz="1200" b="1" spc="-5" dirty="0">
                          <a:latin typeface="Arial"/>
                          <a:cs typeface="Arial"/>
                        </a:rPr>
                        <a:t>(X)</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r>
              <a:tr h="377466">
                <a:tc>
                  <a:txBody>
                    <a:bodyPr/>
                    <a:lstStyle/>
                    <a:p>
                      <a:pPr marR="3175" algn="ctr">
                        <a:lnSpc>
                          <a:spcPts val="790"/>
                        </a:lnSpc>
                      </a:pPr>
                      <a:r>
                        <a:rPr sz="1200" dirty="0">
                          <a:latin typeface="Arial"/>
                          <a:cs typeface="Arial"/>
                        </a:rPr>
                        <a:t>1</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9144">
                      <a:solidFill>
                        <a:srgbClr val="BFBFBF"/>
                      </a:solidFill>
                      <a:prstDash val="solid"/>
                    </a:lnB>
                    <a:solidFill>
                      <a:srgbClr val="D7D7D7"/>
                    </a:solidFill>
                  </a:tcPr>
                </a:tc>
                <a:tc>
                  <a:txBody>
                    <a:bodyPr/>
                    <a:lstStyle/>
                    <a:p>
                      <a:pPr marR="3175" algn="ctr">
                        <a:lnSpc>
                          <a:spcPts val="790"/>
                        </a:lnSpc>
                      </a:pPr>
                      <a:r>
                        <a:rPr sz="1200" spc="-10" dirty="0">
                          <a:latin typeface="Arial"/>
                          <a:cs typeface="Arial"/>
                        </a:rPr>
                        <a:t>8</a:t>
                      </a:r>
                      <a:r>
                        <a:rPr sz="1200" dirty="0">
                          <a:latin typeface="Arial"/>
                          <a:cs typeface="Arial"/>
                        </a:rPr>
                        <a:t>4</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9144">
                      <a:solidFill>
                        <a:srgbClr val="BFBFBF"/>
                      </a:solidFill>
                      <a:prstDash val="solid"/>
                    </a:lnB>
                    <a:solidFill>
                      <a:srgbClr val="D7D7D7"/>
                    </a:solidFill>
                  </a:tcPr>
                </a:tc>
                <a:tc>
                  <a:txBody>
                    <a:bodyPr/>
                    <a:lstStyle/>
                    <a:p>
                      <a:pPr marR="4445" algn="ctr">
                        <a:lnSpc>
                          <a:spcPts val="790"/>
                        </a:lnSpc>
                      </a:pPr>
                      <a:r>
                        <a:rPr sz="1200" spc="-10" dirty="0">
                          <a:latin typeface="Arial"/>
                          <a:cs typeface="Arial"/>
                        </a:rPr>
                        <a:t>$2</a:t>
                      </a:r>
                      <a:r>
                        <a:rPr sz="1200" spc="20" dirty="0">
                          <a:latin typeface="Arial"/>
                          <a:cs typeface="Arial"/>
                        </a:rPr>
                        <a:t>.</a:t>
                      </a:r>
                      <a:r>
                        <a:rPr sz="1200" spc="-10" dirty="0">
                          <a:latin typeface="Arial"/>
                          <a:cs typeface="Arial"/>
                        </a:rPr>
                        <a:t>5</a:t>
                      </a:r>
                      <a:r>
                        <a:rPr sz="1200" dirty="0">
                          <a:latin typeface="Arial"/>
                          <a:cs typeface="Arial"/>
                        </a:rPr>
                        <a:t>0</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9144">
                      <a:solidFill>
                        <a:srgbClr val="BFBFBF"/>
                      </a:solidFill>
                      <a:prstDash val="solid"/>
                    </a:lnB>
                    <a:solidFill>
                      <a:srgbClr val="D7D7D7"/>
                    </a:solidFill>
                  </a:tcPr>
                </a:tc>
              </a:tr>
              <a:tr h="372877">
                <a:tc>
                  <a:txBody>
                    <a:bodyPr/>
                    <a:lstStyle/>
                    <a:p>
                      <a:pPr marR="3175" algn="ctr">
                        <a:lnSpc>
                          <a:spcPts val="790"/>
                        </a:lnSpc>
                      </a:pPr>
                      <a:r>
                        <a:rPr sz="1200" dirty="0">
                          <a:latin typeface="Arial"/>
                          <a:cs typeface="Arial"/>
                        </a:rPr>
                        <a:t>2</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9144">
                      <a:solidFill>
                        <a:srgbClr val="BFBFBF"/>
                      </a:solidFill>
                      <a:prstDash val="solid"/>
                    </a:lnB>
                    <a:solidFill>
                      <a:srgbClr val="D7D7D7"/>
                    </a:solidFill>
                  </a:tcPr>
                </a:tc>
                <a:tc>
                  <a:txBody>
                    <a:bodyPr/>
                    <a:lstStyle/>
                    <a:p>
                      <a:pPr marR="3175" algn="ctr">
                        <a:lnSpc>
                          <a:spcPts val="790"/>
                        </a:lnSpc>
                      </a:pPr>
                      <a:r>
                        <a:rPr sz="1200" spc="-10" dirty="0">
                          <a:latin typeface="Arial"/>
                          <a:cs typeface="Arial"/>
                        </a:rPr>
                        <a:t>8</a:t>
                      </a:r>
                      <a:r>
                        <a:rPr sz="1200" dirty="0">
                          <a:latin typeface="Arial"/>
                          <a:cs typeface="Arial"/>
                        </a:rPr>
                        <a:t>9</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9144">
                      <a:solidFill>
                        <a:srgbClr val="BFBFBF"/>
                      </a:solidFill>
                      <a:prstDash val="solid"/>
                    </a:lnB>
                    <a:solidFill>
                      <a:srgbClr val="D7D7D7"/>
                    </a:solidFill>
                  </a:tcPr>
                </a:tc>
                <a:tc>
                  <a:txBody>
                    <a:bodyPr/>
                    <a:lstStyle/>
                    <a:p>
                      <a:pPr marR="4445" algn="ctr">
                        <a:lnSpc>
                          <a:spcPts val="790"/>
                        </a:lnSpc>
                      </a:pPr>
                      <a:r>
                        <a:rPr sz="1200" spc="-10" dirty="0">
                          <a:latin typeface="Arial"/>
                          <a:cs typeface="Arial"/>
                        </a:rPr>
                        <a:t>$3</a:t>
                      </a:r>
                      <a:r>
                        <a:rPr sz="1200" spc="20" dirty="0">
                          <a:latin typeface="Arial"/>
                          <a:cs typeface="Arial"/>
                        </a:rPr>
                        <a:t>.</a:t>
                      </a:r>
                      <a:r>
                        <a:rPr sz="1200" spc="-10" dirty="0">
                          <a:latin typeface="Arial"/>
                          <a:cs typeface="Arial"/>
                        </a:rPr>
                        <a:t>0</a:t>
                      </a:r>
                      <a:r>
                        <a:rPr sz="1200" dirty="0">
                          <a:latin typeface="Arial"/>
                          <a:cs typeface="Arial"/>
                        </a:rPr>
                        <a:t>0</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9144">
                      <a:solidFill>
                        <a:srgbClr val="BFBFBF"/>
                      </a:solidFill>
                      <a:prstDash val="solid"/>
                    </a:lnB>
                    <a:solidFill>
                      <a:srgbClr val="D7D7D7"/>
                    </a:solidFill>
                  </a:tcPr>
                </a:tc>
              </a:tr>
              <a:tr h="372571">
                <a:tc>
                  <a:txBody>
                    <a:bodyPr/>
                    <a:lstStyle/>
                    <a:p>
                      <a:pPr marR="3175" algn="ctr">
                        <a:lnSpc>
                          <a:spcPts val="790"/>
                        </a:lnSpc>
                      </a:pPr>
                      <a:r>
                        <a:rPr sz="1200" dirty="0">
                          <a:latin typeface="Arial"/>
                          <a:cs typeface="Arial"/>
                        </a:rPr>
                        <a:t>3</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6096">
                      <a:solidFill>
                        <a:srgbClr val="BFBFBF"/>
                      </a:solidFill>
                      <a:prstDash val="solid"/>
                    </a:lnB>
                    <a:solidFill>
                      <a:srgbClr val="D7D7D7"/>
                    </a:solidFill>
                  </a:tcPr>
                </a:tc>
                <a:tc>
                  <a:txBody>
                    <a:bodyPr/>
                    <a:lstStyle/>
                    <a:p>
                      <a:pPr marR="3175" algn="ctr">
                        <a:lnSpc>
                          <a:spcPts val="790"/>
                        </a:lnSpc>
                      </a:pPr>
                      <a:r>
                        <a:rPr sz="1200" spc="-10" dirty="0">
                          <a:latin typeface="Arial"/>
                          <a:cs typeface="Arial"/>
                        </a:rPr>
                        <a:t>9</a:t>
                      </a:r>
                      <a:r>
                        <a:rPr sz="1200" dirty="0">
                          <a:latin typeface="Arial"/>
                          <a:cs typeface="Arial"/>
                        </a:rPr>
                        <a:t>2</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6096">
                      <a:solidFill>
                        <a:srgbClr val="BFBFBF"/>
                      </a:solidFill>
                      <a:prstDash val="solid"/>
                    </a:lnB>
                    <a:solidFill>
                      <a:srgbClr val="D7D7D7"/>
                    </a:solidFill>
                  </a:tcPr>
                </a:tc>
                <a:tc>
                  <a:txBody>
                    <a:bodyPr/>
                    <a:lstStyle/>
                    <a:p>
                      <a:pPr marR="4445" algn="ctr">
                        <a:lnSpc>
                          <a:spcPts val="790"/>
                        </a:lnSpc>
                      </a:pPr>
                      <a:r>
                        <a:rPr sz="1200" spc="-10" dirty="0">
                          <a:latin typeface="Arial"/>
                          <a:cs typeface="Arial"/>
                        </a:rPr>
                        <a:t>$3</a:t>
                      </a:r>
                      <a:r>
                        <a:rPr sz="1200" spc="20" dirty="0">
                          <a:latin typeface="Arial"/>
                          <a:cs typeface="Arial"/>
                        </a:rPr>
                        <a:t>.</a:t>
                      </a:r>
                      <a:r>
                        <a:rPr sz="1200" spc="-10" dirty="0">
                          <a:latin typeface="Arial"/>
                          <a:cs typeface="Arial"/>
                        </a:rPr>
                        <a:t>2</a:t>
                      </a:r>
                      <a:r>
                        <a:rPr sz="1200" dirty="0">
                          <a:latin typeface="Arial"/>
                          <a:cs typeface="Arial"/>
                        </a:rPr>
                        <a:t>5</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6096">
                      <a:solidFill>
                        <a:srgbClr val="BFBFBF"/>
                      </a:solidFill>
                      <a:prstDash val="solid"/>
                    </a:lnB>
                    <a:solidFill>
                      <a:srgbClr val="D7D7D7"/>
                    </a:solidFill>
                  </a:tcPr>
                </a:tc>
              </a:tr>
              <a:tr h="372877">
                <a:tc>
                  <a:txBody>
                    <a:bodyPr/>
                    <a:lstStyle/>
                    <a:p>
                      <a:pPr marR="3175" algn="ctr">
                        <a:lnSpc>
                          <a:spcPts val="800"/>
                        </a:lnSpc>
                      </a:pPr>
                      <a:r>
                        <a:rPr sz="1200" dirty="0">
                          <a:latin typeface="Arial"/>
                          <a:cs typeface="Arial"/>
                        </a:rPr>
                        <a:t>4</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3175" algn="ctr">
                        <a:lnSpc>
                          <a:spcPts val="800"/>
                        </a:lnSpc>
                      </a:pPr>
                      <a:r>
                        <a:rPr sz="1200" spc="-10" dirty="0">
                          <a:latin typeface="Arial"/>
                          <a:cs typeface="Arial"/>
                        </a:rPr>
                        <a:t>9</a:t>
                      </a:r>
                      <a:r>
                        <a:rPr sz="1200" dirty="0">
                          <a:latin typeface="Arial"/>
                          <a:cs typeface="Arial"/>
                        </a:rPr>
                        <a:t>6</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4445" algn="ctr">
                        <a:lnSpc>
                          <a:spcPts val="800"/>
                        </a:lnSpc>
                      </a:pPr>
                      <a:r>
                        <a:rPr sz="1200" spc="-10" dirty="0">
                          <a:latin typeface="Arial"/>
                          <a:cs typeface="Arial"/>
                        </a:rPr>
                        <a:t>$2</a:t>
                      </a:r>
                      <a:r>
                        <a:rPr sz="1200" spc="20" dirty="0">
                          <a:latin typeface="Arial"/>
                          <a:cs typeface="Arial"/>
                        </a:rPr>
                        <a:t>.</a:t>
                      </a:r>
                      <a:r>
                        <a:rPr sz="1200" spc="-10" dirty="0">
                          <a:latin typeface="Arial"/>
                          <a:cs typeface="Arial"/>
                        </a:rPr>
                        <a:t>2</a:t>
                      </a:r>
                      <a:r>
                        <a:rPr sz="1200" dirty="0">
                          <a:latin typeface="Arial"/>
                          <a:cs typeface="Arial"/>
                        </a:rPr>
                        <a:t>5</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r>
              <a:tr h="372571">
                <a:tc>
                  <a:txBody>
                    <a:bodyPr/>
                    <a:lstStyle/>
                    <a:p>
                      <a:pPr marR="3175" algn="ctr">
                        <a:lnSpc>
                          <a:spcPts val="795"/>
                        </a:lnSpc>
                      </a:pPr>
                      <a:r>
                        <a:rPr sz="1200" dirty="0">
                          <a:latin typeface="Arial"/>
                          <a:cs typeface="Arial"/>
                        </a:rPr>
                        <a:t>5</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3175" algn="ctr">
                        <a:lnSpc>
                          <a:spcPts val="795"/>
                        </a:lnSpc>
                      </a:pPr>
                      <a:r>
                        <a:rPr sz="1200" spc="-10" dirty="0">
                          <a:latin typeface="Arial"/>
                          <a:cs typeface="Arial"/>
                        </a:rPr>
                        <a:t>9</a:t>
                      </a:r>
                      <a:r>
                        <a:rPr sz="1200" dirty="0">
                          <a:latin typeface="Arial"/>
                          <a:cs typeface="Arial"/>
                        </a:rPr>
                        <a:t>8</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4445" algn="ctr">
                        <a:lnSpc>
                          <a:spcPts val="795"/>
                        </a:lnSpc>
                      </a:pPr>
                      <a:r>
                        <a:rPr sz="1200" spc="-10" dirty="0">
                          <a:latin typeface="Arial"/>
                          <a:cs typeface="Arial"/>
                        </a:rPr>
                        <a:t>$1</a:t>
                      </a:r>
                      <a:r>
                        <a:rPr sz="1200" spc="20" dirty="0">
                          <a:latin typeface="Arial"/>
                          <a:cs typeface="Arial"/>
                        </a:rPr>
                        <a:t>.</a:t>
                      </a:r>
                      <a:r>
                        <a:rPr sz="1200" spc="-10" dirty="0">
                          <a:latin typeface="Arial"/>
                          <a:cs typeface="Arial"/>
                        </a:rPr>
                        <a:t>7</a:t>
                      </a:r>
                      <a:r>
                        <a:rPr sz="1200" dirty="0">
                          <a:latin typeface="Arial"/>
                          <a:cs typeface="Arial"/>
                        </a:rPr>
                        <a:t>5</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r>
              <a:tr h="372877">
                <a:tc>
                  <a:txBody>
                    <a:bodyPr/>
                    <a:lstStyle/>
                    <a:p>
                      <a:pPr marR="3175" algn="ctr">
                        <a:lnSpc>
                          <a:spcPts val="795"/>
                        </a:lnSpc>
                      </a:pPr>
                      <a:r>
                        <a:rPr sz="1200" dirty="0">
                          <a:latin typeface="Arial"/>
                          <a:cs typeface="Arial"/>
                        </a:rPr>
                        <a:t>6</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3175" algn="ctr">
                        <a:lnSpc>
                          <a:spcPts val="795"/>
                        </a:lnSpc>
                      </a:pPr>
                      <a:r>
                        <a:rPr sz="1200" spc="-10" dirty="0">
                          <a:latin typeface="Arial"/>
                          <a:cs typeface="Arial"/>
                        </a:rPr>
                        <a:t>10</a:t>
                      </a:r>
                      <a:r>
                        <a:rPr sz="1200" dirty="0">
                          <a:latin typeface="Arial"/>
                          <a:cs typeface="Arial"/>
                        </a:rPr>
                        <a:t>2</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4445" algn="ctr">
                        <a:lnSpc>
                          <a:spcPts val="795"/>
                        </a:lnSpc>
                      </a:pPr>
                      <a:r>
                        <a:rPr sz="1200" spc="-10" dirty="0">
                          <a:latin typeface="Arial"/>
                          <a:cs typeface="Arial"/>
                        </a:rPr>
                        <a:t>$2</a:t>
                      </a:r>
                      <a:r>
                        <a:rPr sz="1200" spc="20" dirty="0">
                          <a:latin typeface="Arial"/>
                          <a:cs typeface="Arial"/>
                        </a:rPr>
                        <a:t>.</a:t>
                      </a:r>
                      <a:r>
                        <a:rPr sz="1200" spc="-10" dirty="0">
                          <a:latin typeface="Arial"/>
                          <a:cs typeface="Arial"/>
                        </a:rPr>
                        <a:t>7</a:t>
                      </a:r>
                      <a:r>
                        <a:rPr sz="1200" dirty="0">
                          <a:latin typeface="Arial"/>
                          <a:cs typeface="Arial"/>
                        </a:rPr>
                        <a:t>5</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r>
              <a:tr h="377466">
                <a:tc>
                  <a:txBody>
                    <a:bodyPr/>
                    <a:lstStyle/>
                    <a:p>
                      <a:pPr marR="3175" algn="ctr">
                        <a:lnSpc>
                          <a:spcPts val="795"/>
                        </a:lnSpc>
                      </a:pPr>
                      <a:r>
                        <a:rPr sz="1200" dirty="0">
                          <a:latin typeface="Arial"/>
                          <a:cs typeface="Arial"/>
                        </a:rPr>
                        <a:t>7</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9144">
                      <a:solidFill>
                        <a:srgbClr val="BFBFBF"/>
                      </a:solidFill>
                      <a:prstDash val="solid"/>
                    </a:lnB>
                    <a:solidFill>
                      <a:srgbClr val="D7D7D7"/>
                    </a:solidFill>
                  </a:tcPr>
                </a:tc>
                <a:tc>
                  <a:txBody>
                    <a:bodyPr/>
                    <a:lstStyle/>
                    <a:p>
                      <a:pPr marR="3175" algn="ctr">
                        <a:lnSpc>
                          <a:spcPts val="795"/>
                        </a:lnSpc>
                      </a:pPr>
                      <a:r>
                        <a:rPr sz="1200" spc="-10" dirty="0">
                          <a:latin typeface="Arial"/>
                          <a:cs typeface="Arial"/>
                        </a:rPr>
                        <a:t>11</a:t>
                      </a:r>
                      <a:r>
                        <a:rPr sz="1200" dirty="0">
                          <a:latin typeface="Arial"/>
                          <a:cs typeface="Arial"/>
                        </a:rPr>
                        <a:t>3</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9144">
                      <a:solidFill>
                        <a:srgbClr val="BFBFBF"/>
                      </a:solidFill>
                      <a:prstDash val="solid"/>
                    </a:lnB>
                    <a:solidFill>
                      <a:srgbClr val="D7D7D7"/>
                    </a:solidFill>
                  </a:tcPr>
                </a:tc>
                <a:tc>
                  <a:txBody>
                    <a:bodyPr/>
                    <a:lstStyle/>
                    <a:p>
                      <a:pPr marR="4445" algn="ctr">
                        <a:lnSpc>
                          <a:spcPts val="795"/>
                        </a:lnSpc>
                      </a:pPr>
                      <a:r>
                        <a:rPr sz="1200" spc="-10" dirty="0">
                          <a:latin typeface="Arial"/>
                          <a:cs typeface="Arial"/>
                        </a:rPr>
                        <a:t>$2</a:t>
                      </a:r>
                      <a:r>
                        <a:rPr sz="1200" spc="20" dirty="0">
                          <a:latin typeface="Arial"/>
                          <a:cs typeface="Arial"/>
                        </a:rPr>
                        <a:t>.</a:t>
                      </a:r>
                      <a:r>
                        <a:rPr sz="1200" spc="-10" dirty="0">
                          <a:latin typeface="Arial"/>
                          <a:cs typeface="Arial"/>
                        </a:rPr>
                        <a:t>0</a:t>
                      </a:r>
                      <a:r>
                        <a:rPr sz="1200" dirty="0">
                          <a:latin typeface="Arial"/>
                          <a:cs typeface="Arial"/>
                        </a:rPr>
                        <a:t>0</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9144">
                      <a:solidFill>
                        <a:srgbClr val="BFBFBF"/>
                      </a:solidFill>
                      <a:prstDash val="solid"/>
                    </a:lnB>
                    <a:solidFill>
                      <a:srgbClr val="D7D7D7"/>
                    </a:solidFill>
                  </a:tcPr>
                </a:tc>
              </a:tr>
              <a:tr h="372877">
                <a:tc>
                  <a:txBody>
                    <a:bodyPr/>
                    <a:lstStyle/>
                    <a:p>
                      <a:pPr marR="3175" algn="ctr">
                        <a:lnSpc>
                          <a:spcPts val="790"/>
                        </a:lnSpc>
                      </a:pPr>
                      <a:r>
                        <a:rPr sz="1200" dirty="0">
                          <a:latin typeface="Arial"/>
                          <a:cs typeface="Arial"/>
                        </a:rPr>
                        <a:t>8</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9144">
                      <a:solidFill>
                        <a:srgbClr val="BFBFBF"/>
                      </a:solidFill>
                      <a:prstDash val="solid"/>
                    </a:lnB>
                    <a:solidFill>
                      <a:srgbClr val="D7D7D7"/>
                    </a:solidFill>
                  </a:tcPr>
                </a:tc>
                <a:tc>
                  <a:txBody>
                    <a:bodyPr/>
                    <a:lstStyle/>
                    <a:p>
                      <a:pPr marR="3175" algn="ctr">
                        <a:lnSpc>
                          <a:spcPts val="790"/>
                        </a:lnSpc>
                      </a:pPr>
                      <a:r>
                        <a:rPr sz="1200" spc="-10" dirty="0">
                          <a:latin typeface="Arial"/>
                          <a:cs typeface="Arial"/>
                        </a:rPr>
                        <a:t>11</a:t>
                      </a:r>
                      <a:r>
                        <a:rPr sz="1200" dirty="0">
                          <a:latin typeface="Arial"/>
                          <a:cs typeface="Arial"/>
                        </a:rPr>
                        <a:t>4</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9144">
                      <a:solidFill>
                        <a:srgbClr val="BFBFBF"/>
                      </a:solidFill>
                      <a:prstDash val="solid"/>
                    </a:lnB>
                    <a:solidFill>
                      <a:srgbClr val="D7D7D7"/>
                    </a:solidFill>
                  </a:tcPr>
                </a:tc>
                <a:tc>
                  <a:txBody>
                    <a:bodyPr/>
                    <a:lstStyle/>
                    <a:p>
                      <a:pPr marR="4445" algn="ctr">
                        <a:lnSpc>
                          <a:spcPts val="790"/>
                        </a:lnSpc>
                      </a:pPr>
                      <a:r>
                        <a:rPr sz="1200" spc="-10" dirty="0">
                          <a:latin typeface="Arial"/>
                          <a:cs typeface="Arial"/>
                        </a:rPr>
                        <a:t>$1</a:t>
                      </a:r>
                      <a:r>
                        <a:rPr sz="1200" spc="20" dirty="0">
                          <a:latin typeface="Arial"/>
                          <a:cs typeface="Arial"/>
                        </a:rPr>
                        <a:t>.</a:t>
                      </a:r>
                      <a:r>
                        <a:rPr sz="1200" spc="-10" dirty="0">
                          <a:latin typeface="Arial"/>
                          <a:cs typeface="Arial"/>
                        </a:rPr>
                        <a:t>5</a:t>
                      </a:r>
                      <a:r>
                        <a:rPr sz="1200" dirty="0">
                          <a:latin typeface="Arial"/>
                          <a:cs typeface="Arial"/>
                        </a:rPr>
                        <a:t>0</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9144">
                      <a:solidFill>
                        <a:srgbClr val="BFBFBF"/>
                      </a:solidFill>
                      <a:prstDash val="solid"/>
                    </a:lnB>
                    <a:solidFill>
                      <a:srgbClr val="D7D7D7"/>
                    </a:solidFill>
                  </a:tcPr>
                </a:tc>
              </a:tr>
              <a:tr h="372877">
                <a:tc>
                  <a:txBody>
                    <a:bodyPr/>
                    <a:lstStyle/>
                    <a:p>
                      <a:pPr marR="3175" algn="ctr">
                        <a:lnSpc>
                          <a:spcPts val="790"/>
                        </a:lnSpc>
                      </a:pPr>
                      <a:r>
                        <a:rPr sz="1200" dirty="0">
                          <a:latin typeface="Arial"/>
                          <a:cs typeface="Arial"/>
                        </a:rPr>
                        <a:t>9</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6096">
                      <a:solidFill>
                        <a:srgbClr val="BFBFBF"/>
                      </a:solidFill>
                      <a:prstDash val="solid"/>
                    </a:lnB>
                    <a:solidFill>
                      <a:srgbClr val="D7D7D7"/>
                    </a:solidFill>
                  </a:tcPr>
                </a:tc>
                <a:tc>
                  <a:txBody>
                    <a:bodyPr/>
                    <a:lstStyle/>
                    <a:p>
                      <a:pPr marR="3175" algn="ctr">
                        <a:lnSpc>
                          <a:spcPts val="790"/>
                        </a:lnSpc>
                      </a:pPr>
                      <a:r>
                        <a:rPr sz="1200" spc="-10" dirty="0">
                          <a:latin typeface="Arial"/>
                          <a:cs typeface="Arial"/>
                        </a:rPr>
                        <a:t>12</a:t>
                      </a:r>
                      <a:r>
                        <a:rPr sz="1200" dirty="0">
                          <a:latin typeface="Arial"/>
                          <a:cs typeface="Arial"/>
                        </a:rPr>
                        <a:t>2</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6096">
                      <a:solidFill>
                        <a:srgbClr val="BFBFBF"/>
                      </a:solidFill>
                      <a:prstDash val="solid"/>
                    </a:lnB>
                    <a:solidFill>
                      <a:srgbClr val="D7D7D7"/>
                    </a:solidFill>
                  </a:tcPr>
                </a:tc>
                <a:tc>
                  <a:txBody>
                    <a:bodyPr/>
                    <a:lstStyle/>
                    <a:p>
                      <a:pPr marR="4445" algn="ctr">
                        <a:lnSpc>
                          <a:spcPts val="790"/>
                        </a:lnSpc>
                      </a:pPr>
                      <a:r>
                        <a:rPr sz="1200" spc="-10" dirty="0">
                          <a:latin typeface="Arial"/>
                          <a:cs typeface="Arial"/>
                        </a:rPr>
                        <a:t>$1</a:t>
                      </a:r>
                      <a:r>
                        <a:rPr sz="1200" spc="20" dirty="0">
                          <a:latin typeface="Arial"/>
                          <a:cs typeface="Arial"/>
                        </a:rPr>
                        <a:t>.</a:t>
                      </a:r>
                      <a:r>
                        <a:rPr sz="1200" spc="-10" dirty="0">
                          <a:latin typeface="Arial"/>
                          <a:cs typeface="Arial"/>
                        </a:rPr>
                        <a:t>2</a:t>
                      </a:r>
                      <a:r>
                        <a:rPr sz="1200" dirty="0">
                          <a:latin typeface="Arial"/>
                          <a:cs typeface="Arial"/>
                        </a:rPr>
                        <a:t>5</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9144">
                      <a:solidFill>
                        <a:srgbClr val="BFBFBF"/>
                      </a:solidFill>
                      <a:prstDash val="solid"/>
                    </a:lnT>
                    <a:lnB w="6096">
                      <a:solidFill>
                        <a:srgbClr val="BFBFBF"/>
                      </a:solidFill>
                      <a:prstDash val="solid"/>
                    </a:lnB>
                    <a:solidFill>
                      <a:srgbClr val="D7D7D7"/>
                    </a:solidFill>
                  </a:tcPr>
                </a:tc>
              </a:tr>
              <a:tr h="377466">
                <a:tc>
                  <a:txBody>
                    <a:bodyPr/>
                    <a:lstStyle/>
                    <a:p>
                      <a:pPr marR="3175" algn="ctr">
                        <a:lnSpc>
                          <a:spcPts val="800"/>
                        </a:lnSpc>
                      </a:pPr>
                      <a:r>
                        <a:rPr sz="1200" spc="-10" dirty="0">
                          <a:latin typeface="Arial"/>
                          <a:cs typeface="Arial"/>
                        </a:rPr>
                        <a:t>1</a:t>
                      </a:r>
                      <a:r>
                        <a:rPr sz="1200" dirty="0">
                          <a:latin typeface="Arial"/>
                          <a:cs typeface="Arial"/>
                        </a:rPr>
                        <a:t>0</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3175" algn="ctr">
                        <a:lnSpc>
                          <a:spcPts val="800"/>
                        </a:lnSpc>
                      </a:pPr>
                      <a:r>
                        <a:rPr sz="1200" spc="-10" dirty="0">
                          <a:latin typeface="Arial"/>
                          <a:cs typeface="Arial"/>
                        </a:rPr>
                        <a:t>12</a:t>
                      </a:r>
                      <a:r>
                        <a:rPr sz="1200" dirty="0">
                          <a:latin typeface="Arial"/>
                          <a:cs typeface="Arial"/>
                        </a:rPr>
                        <a:t>7</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c>
                  <a:txBody>
                    <a:bodyPr/>
                    <a:lstStyle/>
                    <a:p>
                      <a:pPr marR="4445" algn="ctr">
                        <a:lnSpc>
                          <a:spcPts val="800"/>
                        </a:lnSpc>
                      </a:pPr>
                      <a:r>
                        <a:rPr sz="1200" spc="-10" dirty="0">
                          <a:latin typeface="Arial"/>
                          <a:cs typeface="Arial"/>
                        </a:rPr>
                        <a:t>$1</a:t>
                      </a:r>
                      <a:r>
                        <a:rPr sz="1200" spc="20" dirty="0">
                          <a:latin typeface="Arial"/>
                          <a:cs typeface="Arial"/>
                        </a:rPr>
                        <a:t>.</a:t>
                      </a:r>
                      <a:r>
                        <a:rPr sz="1200" spc="-10" dirty="0">
                          <a:latin typeface="Arial"/>
                          <a:cs typeface="Arial"/>
                        </a:rPr>
                        <a:t>0</a:t>
                      </a:r>
                      <a:r>
                        <a:rPr sz="1200" dirty="0">
                          <a:latin typeface="Arial"/>
                          <a:cs typeface="Arial"/>
                        </a:rPr>
                        <a:t>0</a:t>
                      </a:r>
                      <a:endParaRPr sz="1200">
                        <a:latin typeface="Arial"/>
                        <a:cs typeface="Arial"/>
                      </a:endParaRPr>
                    </a:p>
                  </a:txBody>
                  <a:tcPr marL="0" marR="0" marT="0" marB="0" anchor="ctr">
                    <a:lnL w="6096">
                      <a:solidFill>
                        <a:srgbClr val="BFBFBF"/>
                      </a:solidFill>
                      <a:prstDash val="solid"/>
                    </a:lnL>
                    <a:lnR w="6096">
                      <a:solidFill>
                        <a:srgbClr val="BFBFBF"/>
                      </a:solidFill>
                      <a:prstDash val="solid"/>
                    </a:lnR>
                    <a:lnT w="6096">
                      <a:solidFill>
                        <a:srgbClr val="BFBFBF"/>
                      </a:solidFill>
                      <a:prstDash val="solid"/>
                    </a:lnT>
                    <a:lnB w="6096">
                      <a:solidFill>
                        <a:srgbClr val="BFBFBF"/>
                      </a:solidFill>
                      <a:prstDash val="solid"/>
                    </a:lnB>
                    <a:solidFill>
                      <a:srgbClr val="D7D7D7"/>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5" dirty="0" smtClean="0">
                <a:latin typeface="Arial"/>
                <a:cs typeface="Arial"/>
              </a:rPr>
              <a:t>Accompanying</a:t>
            </a:r>
            <a:r>
              <a:rPr lang="en-US" spc="-60" dirty="0" smtClean="0">
                <a:latin typeface="Arial"/>
                <a:cs typeface="Arial"/>
              </a:rPr>
              <a:t> </a:t>
            </a:r>
            <a:r>
              <a:rPr lang="en-US" dirty="0" smtClean="0">
                <a:latin typeface="Arial"/>
                <a:cs typeface="Arial"/>
              </a:rPr>
              <a:t>Scatter plot</a:t>
            </a:r>
            <a:endParaRPr lang="en-US" dirty="0"/>
          </a:p>
        </p:txBody>
      </p:sp>
      <p:graphicFrame>
        <p:nvGraphicFramePr>
          <p:cNvPr id="11" name="Chart 10"/>
          <p:cNvGraphicFramePr/>
          <p:nvPr/>
        </p:nvGraphicFramePr>
        <p:xfrm>
          <a:off x="609600" y="1828800"/>
          <a:ext cx="79248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5" dirty="0" smtClean="0">
                <a:latin typeface="Arial"/>
                <a:cs typeface="Arial"/>
              </a:rPr>
              <a:t>Accompanying </a:t>
            </a:r>
            <a:r>
              <a:rPr lang="en-US" dirty="0" smtClean="0">
                <a:latin typeface="Arial"/>
                <a:cs typeface="Arial"/>
              </a:rPr>
              <a:t>Scatter plot</a:t>
            </a:r>
            <a:r>
              <a:rPr lang="en-US" spc="-70" dirty="0" smtClean="0">
                <a:latin typeface="Arial"/>
                <a:cs typeface="Arial"/>
              </a:rPr>
              <a:t> </a:t>
            </a:r>
            <a:r>
              <a:rPr lang="en-US" spc="-10" dirty="0" smtClean="0">
                <a:latin typeface="Arial"/>
                <a:cs typeface="Arial"/>
              </a:rPr>
              <a:t>with  </a:t>
            </a:r>
            <a:r>
              <a:rPr lang="en-US" dirty="0" smtClean="0">
                <a:latin typeface="Arial"/>
                <a:cs typeface="Arial"/>
              </a:rPr>
              <a:t>Regression</a:t>
            </a:r>
            <a:r>
              <a:rPr lang="en-US" spc="-130" dirty="0" smtClean="0">
                <a:latin typeface="Arial"/>
                <a:cs typeface="Arial"/>
              </a:rPr>
              <a:t> </a:t>
            </a:r>
            <a:r>
              <a:rPr lang="en-US" dirty="0" smtClean="0">
                <a:latin typeface="Arial"/>
                <a:cs typeface="Arial"/>
              </a:rPr>
              <a:t>Equation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spc="-5" dirty="0" smtClean="0">
                <a:latin typeface="Arial"/>
                <a:cs typeface="Arial"/>
              </a:rPr>
              <a:t>How </a:t>
            </a:r>
            <a:r>
              <a:rPr lang="en-US" sz="3200" dirty="0" smtClean="0">
                <a:latin typeface="Arial"/>
                <a:cs typeface="Arial"/>
              </a:rPr>
              <a:t>to estimate the parameters:  Ordinary Least Squares</a:t>
            </a:r>
            <a:r>
              <a:rPr lang="en-US" sz="3200" spc="-145" dirty="0" smtClean="0">
                <a:latin typeface="Arial"/>
                <a:cs typeface="Arial"/>
              </a:rPr>
              <a:t> </a:t>
            </a:r>
            <a:r>
              <a:rPr lang="en-US" sz="3200" spc="-5" dirty="0" smtClean="0">
                <a:latin typeface="Arial"/>
                <a:cs typeface="Arial"/>
              </a:rPr>
              <a:t>Method-OLS</a:t>
            </a:r>
            <a:r>
              <a:rPr lang="en-US" sz="3200" dirty="0" smtClean="0">
                <a:latin typeface="Arial"/>
                <a:cs typeface="Arial"/>
              </a:rPr>
              <a:t/>
            </a:r>
            <a:br>
              <a:rPr lang="en-US" sz="3200" dirty="0" smtClean="0">
                <a:latin typeface="Arial"/>
                <a:cs typeface="Arial"/>
              </a:rPr>
            </a:br>
            <a:endParaRPr lang="en-US" sz="3200" dirty="0"/>
          </a:p>
        </p:txBody>
      </p:sp>
      <p:sp>
        <p:nvSpPr>
          <p:cNvPr id="3" name="Content Placeholder 2"/>
          <p:cNvSpPr>
            <a:spLocks noGrp="1"/>
          </p:cNvSpPr>
          <p:nvPr>
            <p:ph idx="1"/>
          </p:nvPr>
        </p:nvSpPr>
        <p:spPr>
          <a:xfrm>
            <a:off x="457200" y="1600201"/>
            <a:ext cx="8229600" cy="1371600"/>
          </a:xfrm>
        </p:spPr>
        <p:txBody>
          <a:bodyPr/>
          <a:lstStyle/>
          <a:p>
            <a:r>
              <a:rPr lang="en-US" sz="2800" spc="-5" dirty="0" smtClean="0">
                <a:latin typeface="Arial"/>
                <a:cs typeface="Arial"/>
              </a:rPr>
              <a:t>b</a:t>
            </a:r>
            <a:r>
              <a:rPr lang="en-US" sz="2800" spc="-7" baseline="-21164" dirty="0" smtClean="0">
                <a:latin typeface="Arial"/>
                <a:cs typeface="Arial"/>
              </a:rPr>
              <a:t>0 </a:t>
            </a:r>
            <a:r>
              <a:rPr lang="en-US" sz="2800" dirty="0" smtClean="0">
                <a:latin typeface="Arial"/>
                <a:cs typeface="Arial"/>
              </a:rPr>
              <a:t>and </a:t>
            </a:r>
            <a:r>
              <a:rPr lang="en-US" sz="2800" spc="-5" dirty="0" smtClean="0">
                <a:latin typeface="Arial"/>
                <a:cs typeface="Arial"/>
              </a:rPr>
              <a:t>b</a:t>
            </a:r>
            <a:r>
              <a:rPr lang="en-US" sz="2800" spc="-7" baseline="-21164" dirty="0" smtClean="0">
                <a:latin typeface="Arial"/>
                <a:cs typeface="Arial"/>
              </a:rPr>
              <a:t>1 </a:t>
            </a:r>
            <a:r>
              <a:rPr lang="en-US" sz="2800" spc="-5" dirty="0" smtClean="0">
                <a:latin typeface="Arial"/>
                <a:cs typeface="Arial"/>
              </a:rPr>
              <a:t>are </a:t>
            </a:r>
            <a:r>
              <a:rPr lang="en-US" sz="2800" dirty="0" smtClean="0">
                <a:latin typeface="Arial"/>
                <a:cs typeface="Arial"/>
              </a:rPr>
              <a:t>obtained by finding the  </a:t>
            </a:r>
            <a:r>
              <a:rPr lang="en-US" sz="2800" spc="-5" dirty="0" smtClean="0">
                <a:latin typeface="Arial"/>
                <a:cs typeface="Arial"/>
              </a:rPr>
              <a:t>values </a:t>
            </a:r>
            <a:r>
              <a:rPr lang="en-US" sz="2800" dirty="0" smtClean="0">
                <a:latin typeface="Arial"/>
                <a:cs typeface="Arial"/>
              </a:rPr>
              <a:t>of </a:t>
            </a:r>
            <a:r>
              <a:rPr lang="en-US" sz="2800" spc="-5" dirty="0" smtClean="0">
                <a:latin typeface="Arial"/>
                <a:cs typeface="Arial"/>
              </a:rPr>
              <a:t>b</a:t>
            </a:r>
            <a:r>
              <a:rPr lang="en-US" sz="2800" spc="-7" baseline="-21164" dirty="0" smtClean="0">
                <a:latin typeface="Arial"/>
                <a:cs typeface="Arial"/>
              </a:rPr>
              <a:t>0 </a:t>
            </a:r>
            <a:r>
              <a:rPr lang="en-US" sz="2800" dirty="0" smtClean="0">
                <a:latin typeface="Arial"/>
                <a:cs typeface="Arial"/>
              </a:rPr>
              <a:t>and </a:t>
            </a:r>
            <a:r>
              <a:rPr lang="en-US" sz="2800" spc="-5" dirty="0" smtClean="0">
                <a:latin typeface="Arial"/>
                <a:cs typeface="Arial"/>
              </a:rPr>
              <a:t>b</a:t>
            </a:r>
            <a:r>
              <a:rPr lang="en-US" sz="2800" spc="-7" baseline="-21164" dirty="0" smtClean="0">
                <a:latin typeface="Arial"/>
                <a:cs typeface="Arial"/>
              </a:rPr>
              <a:t>1 </a:t>
            </a:r>
            <a:r>
              <a:rPr lang="en-US" sz="2800" dirty="0" smtClean="0">
                <a:latin typeface="Arial"/>
                <a:cs typeface="Arial"/>
              </a:rPr>
              <a:t>that </a:t>
            </a:r>
            <a:r>
              <a:rPr lang="en-US" sz="2800" spc="5" dirty="0" smtClean="0">
                <a:latin typeface="Arial"/>
                <a:cs typeface="Arial"/>
              </a:rPr>
              <a:t>minimize  </a:t>
            </a:r>
            <a:r>
              <a:rPr lang="en-US" sz="2800" dirty="0" smtClean="0">
                <a:latin typeface="Arial"/>
                <a:cs typeface="Arial"/>
              </a:rPr>
              <a:t>the </a:t>
            </a:r>
            <a:r>
              <a:rPr lang="en-US" sz="2800" spc="5" dirty="0" smtClean="0">
                <a:latin typeface="Arial"/>
                <a:cs typeface="Arial"/>
              </a:rPr>
              <a:t>sum </a:t>
            </a:r>
            <a:r>
              <a:rPr lang="en-US" sz="2800" dirty="0" smtClean="0">
                <a:latin typeface="Arial"/>
                <a:cs typeface="Arial"/>
              </a:rPr>
              <a:t>of the squared</a:t>
            </a:r>
            <a:r>
              <a:rPr lang="en-US" sz="2800" spc="-175" dirty="0" smtClean="0">
                <a:latin typeface="Arial"/>
                <a:cs typeface="Arial"/>
              </a:rPr>
              <a:t> </a:t>
            </a:r>
            <a:r>
              <a:rPr lang="en-US" sz="2800" dirty="0" smtClean="0">
                <a:latin typeface="Arial"/>
                <a:cs typeface="Arial"/>
              </a:rPr>
              <a:t>differences</a:t>
            </a:r>
          </a:p>
          <a:p>
            <a:pPr>
              <a:buNone/>
            </a:pPr>
            <a:endParaRPr lang="en-US" dirty="0"/>
          </a:p>
        </p:txBody>
      </p:sp>
      <p:pic>
        <p:nvPicPr>
          <p:cNvPr id="1027" name="Picture 3"/>
          <p:cNvPicPr>
            <a:picLocks noChangeAspect="1" noChangeArrowheads="1"/>
          </p:cNvPicPr>
          <p:nvPr/>
        </p:nvPicPr>
        <p:blipFill>
          <a:blip r:embed="rId2"/>
          <a:srcRect l="38857" t="51429" r="23429" b="35714"/>
          <a:stretch>
            <a:fillRect/>
          </a:stretch>
        </p:blipFill>
        <p:spPr bwMode="auto">
          <a:xfrm>
            <a:off x="1600200" y="3200400"/>
            <a:ext cx="5308600" cy="14478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20" dirty="0" smtClean="0">
                <a:latin typeface="Arial"/>
                <a:cs typeface="Arial"/>
              </a:rPr>
              <a:t>Why </a:t>
            </a:r>
            <a:r>
              <a:rPr lang="en-US" dirty="0" smtClean="0">
                <a:latin typeface="Arial"/>
                <a:cs typeface="Arial"/>
              </a:rPr>
              <a:t>squared</a:t>
            </a:r>
            <a:r>
              <a:rPr lang="en-US" spc="-185" dirty="0" smtClean="0">
                <a:latin typeface="Arial"/>
                <a:cs typeface="Arial"/>
              </a:rPr>
              <a:t> </a:t>
            </a:r>
            <a:r>
              <a:rPr lang="en-US" dirty="0" smtClean="0">
                <a:latin typeface="Arial"/>
                <a:cs typeface="Arial"/>
              </a:rPr>
              <a:t>error?</a:t>
            </a:r>
            <a:endParaRPr lang="en-US" dirty="0"/>
          </a:p>
        </p:txBody>
      </p:sp>
      <p:sp>
        <p:nvSpPr>
          <p:cNvPr id="3" name="Content Placeholder 2"/>
          <p:cNvSpPr>
            <a:spLocks noGrp="1"/>
          </p:cNvSpPr>
          <p:nvPr>
            <p:ph idx="1"/>
          </p:nvPr>
        </p:nvSpPr>
        <p:spPr/>
        <p:txBody>
          <a:bodyPr/>
          <a:lstStyle/>
          <a:p>
            <a:pPr marL="432434" indent="-170815">
              <a:spcBef>
                <a:spcPts val="1845"/>
              </a:spcBef>
              <a:tabLst>
                <a:tab pos="433070" algn="l"/>
              </a:tabLst>
            </a:pPr>
            <a:r>
              <a:rPr lang="en-US" dirty="0" smtClean="0">
                <a:latin typeface="Arial"/>
                <a:cs typeface="Arial"/>
              </a:rPr>
              <a:t>Because:</a:t>
            </a:r>
          </a:p>
          <a:p>
            <a:pPr marL="633730" marR="292100" lvl="1" indent="-143510">
              <a:spcBef>
                <a:spcPts val="345"/>
              </a:spcBef>
              <a:tabLst>
                <a:tab pos="634365" algn="l"/>
              </a:tabLst>
            </a:pPr>
            <a:r>
              <a:rPr lang="en-US" spc="-10" dirty="0" smtClean="0">
                <a:latin typeface="Arial"/>
                <a:cs typeface="Arial"/>
              </a:rPr>
              <a:t>(1) the sum of the </a:t>
            </a:r>
            <a:r>
              <a:rPr lang="en-US" spc="-15" dirty="0" smtClean="0">
                <a:latin typeface="Arial"/>
                <a:cs typeface="Arial"/>
              </a:rPr>
              <a:t>errors </a:t>
            </a:r>
            <a:r>
              <a:rPr lang="en-US" spc="-10" dirty="0" smtClean="0">
                <a:latin typeface="Arial"/>
                <a:cs typeface="Arial"/>
              </a:rPr>
              <a:t>expressed as  deviations </a:t>
            </a:r>
            <a:r>
              <a:rPr lang="en-US" spc="-15" dirty="0" smtClean="0">
                <a:latin typeface="Arial"/>
                <a:cs typeface="Arial"/>
              </a:rPr>
              <a:t>would </a:t>
            </a:r>
            <a:r>
              <a:rPr lang="en-US" spc="-10" dirty="0" smtClean="0">
                <a:latin typeface="Arial"/>
                <a:cs typeface="Arial"/>
              </a:rPr>
              <a:t>be </a:t>
            </a:r>
            <a:r>
              <a:rPr lang="en-US" spc="-20" dirty="0" smtClean="0">
                <a:latin typeface="Arial"/>
                <a:cs typeface="Arial"/>
              </a:rPr>
              <a:t>zero </a:t>
            </a:r>
            <a:r>
              <a:rPr lang="en-US" spc="-10" dirty="0" smtClean="0">
                <a:latin typeface="Arial"/>
                <a:cs typeface="Arial"/>
              </a:rPr>
              <a:t>as </a:t>
            </a:r>
            <a:r>
              <a:rPr lang="en-US" spc="-5" dirty="0" smtClean="0">
                <a:latin typeface="Arial"/>
                <a:cs typeface="Arial"/>
              </a:rPr>
              <a:t>it is </a:t>
            </a:r>
            <a:r>
              <a:rPr lang="en-US" spc="-15" dirty="0" smtClean="0">
                <a:latin typeface="Arial"/>
                <a:cs typeface="Arial"/>
              </a:rPr>
              <a:t>with standard  </a:t>
            </a:r>
            <a:r>
              <a:rPr lang="en-US" spc="-10" dirty="0" smtClean="0">
                <a:latin typeface="Arial"/>
                <a:cs typeface="Arial"/>
              </a:rPr>
              <a:t>deviations,</a:t>
            </a:r>
            <a:r>
              <a:rPr lang="en-US" spc="-15" dirty="0" smtClean="0">
                <a:latin typeface="Arial"/>
                <a:cs typeface="Arial"/>
              </a:rPr>
              <a:t> and</a:t>
            </a:r>
            <a:endParaRPr lang="en-US" dirty="0" smtClean="0">
              <a:latin typeface="Arial"/>
              <a:cs typeface="Arial"/>
            </a:endParaRPr>
          </a:p>
          <a:p>
            <a:pPr marL="633730" marR="441959" lvl="1" indent="-143510">
              <a:spcBef>
                <a:spcPts val="335"/>
              </a:spcBef>
              <a:tabLst>
                <a:tab pos="634365" algn="l"/>
              </a:tabLst>
            </a:pPr>
            <a:r>
              <a:rPr lang="en-US" spc="-10" dirty="0" smtClean="0">
                <a:latin typeface="Arial"/>
                <a:cs typeface="Arial"/>
              </a:rPr>
              <a:t>(2) </a:t>
            </a:r>
            <a:r>
              <a:rPr lang="en-US" spc="-5" dirty="0" smtClean="0">
                <a:latin typeface="Arial"/>
                <a:cs typeface="Arial"/>
              </a:rPr>
              <a:t>some </a:t>
            </a:r>
            <a:r>
              <a:rPr lang="en-US" spc="-10" dirty="0" smtClean="0">
                <a:latin typeface="Arial"/>
                <a:cs typeface="Arial"/>
              </a:rPr>
              <a:t>feel that big </a:t>
            </a:r>
            <a:r>
              <a:rPr lang="en-US" spc="-15" dirty="0" smtClean="0">
                <a:latin typeface="Arial"/>
                <a:cs typeface="Arial"/>
              </a:rPr>
              <a:t>errors </a:t>
            </a:r>
            <a:r>
              <a:rPr lang="en-US" spc="-10" dirty="0" smtClean="0">
                <a:latin typeface="Arial"/>
                <a:cs typeface="Arial"/>
              </a:rPr>
              <a:t>should be more  influential </a:t>
            </a:r>
            <a:r>
              <a:rPr lang="en-US" spc="-15" dirty="0" smtClean="0">
                <a:latin typeface="Arial"/>
                <a:cs typeface="Arial"/>
              </a:rPr>
              <a:t>than </a:t>
            </a:r>
            <a:r>
              <a:rPr lang="en-US" spc="-5" dirty="0" smtClean="0">
                <a:latin typeface="Arial"/>
                <a:cs typeface="Arial"/>
              </a:rPr>
              <a:t>small</a:t>
            </a:r>
            <a:r>
              <a:rPr lang="en-US" spc="100" dirty="0" smtClean="0">
                <a:latin typeface="Arial"/>
                <a:cs typeface="Arial"/>
              </a:rPr>
              <a:t> </a:t>
            </a:r>
            <a:r>
              <a:rPr lang="en-US" spc="-15" dirty="0" smtClean="0">
                <a:latin typeface="Arial"/>
                <a:cs typeface="Arial"/>
              </a:rPr>
              <a:t>errors.</a:t>
            </a:r>
            <a:endParaRPr lang="en-US" dirty="0" smtClean="0">
              <a:latin typeface="Arial"/>
              <a:cs typeface="Arial"/>
            </a:endParaRPr>
          </a:p>
          <a:p>
            <a:pPr marL="432434" marR="407034" indent="-170815">
              <a:spcBef>
                <a:spcPts val="439"/>
              </a:spcBef>
              <a:tabLst>
                <a:tab pos="433070" algn="l"/>
              </a:tabLst>
            </a:pPr>
            <a:r>
              <a:rPr lang="en-US" spc="-5" dirty="0" smtClean="0">
                <a:latin typeface="Arial"/>
                <a:cs typeface="Arial"/>
              </a:rPr>
              <a:t>Therefore, </a:t>
            </a:r>
            <a:r>
              <a:rPr lang="en-US" spc="-15" dirty="0" smtClean="0">
                <a:latin typeface="Arial"/>
                <a:cs typeface="Arial"/>
              </a:rPr>
              <a:t>we </a:t>
            </a:r>
            <a:r>
              <a:rPr lang="en-US" spc="-5" dirty="0" smtClean="0">
                <a:latin typeface="Arial"/>
                <a:cs typeface="Arial"/>
              </a:rPr>
              <a:t>wish </a:t>
            </a:r>
            <a:r>
              <a:rPr lang="en-US" spc="5" dirty="0" smtClean="0">
                <a:latin typeface="Arial"/>
                <a:cs typeface="Arial"/>
              </a:rPr>
              <a:t>to </a:t>
            </a:r>
            <a:r>
              <a:rPr lang="en-US" dirty="0" smtClean="0">
                <a:latin typeface="Arial"/>
                <a:cs typeface="Arial"/>
              </a:rPr>
              <a:t>find the </a:t>
            </a:r>
            <a:r>
              <a:rPr lang="en-US" spc="-5" dirty="0" smtClean="0">
                <a:latin typeface="Arial"/>
                <a:cs typeface="Arial"/>
              </a:rPr>
              <a:t>values </a:t>
            </a:r>
            <a:r>
              <a:rPr lang="en-US" dirty="0" smtClean="0">
                <a:latin typeface="Arial"/>
                <a:cs typeface="Arial"/>
              </a:rPr>
              <a:t>of b1  and </a:t>
            </a:r>
            <a:r>
              <a:rPr lang="en-US" i="1" spc="-25" dirty="0" smtClean="0">
                <a:latin typeface="Arial"/>
                <a:cs typeface="Arial"/>
              </a:rPr>
              <a:t>b2 </a:t>
            </a:r>
            <a:r>
              <a:rPr lang="en-US" dirty="0" smtClean="0">
                <a:latin typeface="Arial"/>
                <a:cs typeface="Arial"/>
              </a:rPr>
              <a:t>that produce the </a:t>
            </a:r>
            <a:r>
              <a:rPr lang="en-US" spc="5" dirty="0" smtClean="0">
                <a:latin typeface="Arial"/>
                <a:cs typeface="Arial"/>
              </a:rPr>
              <a:t>smallest sum </a:t>
            </a:r>
            <a:r>
              <a:rPr lang="en-US" dirty="0" smtClean="0">
                <a:latin typeface="Arial"/>
                <a:cs typeface="Arial"/>
              </a:rPr>
              <a:t>of  squared</a:t>
            </a:r>
            <a:r>
              <a:rPr lang="en-US" spc="-110" dirty="0" smtClean="0">
                <a:latin typeface="Arial"/>
                <a:cs typeface="Arial"/>
              </a:rPr>
              <a:t> </a:t>
            </a:r>
            <a:r>
              <a:rPr lang="en-US" spc="-5" dirty="0" smtClean="0">
                <a:latin typeface="Arial"/>
                <a:cs typeface="Arial"/>
              </a:rPr>
              <a:t>errors.</a:t>
            </a:r>
            <a:endParaRPr lang="en-US" dirty="0" smtClean="0">
              <a:latin typeface="Arial"/>
              <a:cs typeface="Aria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HYPOTHETICAL EXAMPLE</a:t>
            </a:r>
            <a:endParaRPr lang="en-US" b="1" dirty="0"/>
          </a:p>
        </p:txBody>
      </p:sp>
      <p:sp>
        <p:nvSpPr>
          <p:cNvPr id="3" name="Content Placeholder 2"/>
          <p:cNvSpPr>
            <a:spLocks noGrp="1"/>
          </p:cNvSpPr>
          <p:nvPr>
            <p:ph idx="1"/>
          </p:nvPr>
        </p:nvSpPr>
        <p:spPr/>
        <p:txBody>
          <a:bodyPr>
            <a:normAutofit fontScale="77500" lnSpcReduction="20000"/>
          </a:bodyPr>
          <a:lstStyle/>
          <a:p>
            <a:pPr>
              <a:defRPr/>
            </a:pPr>
            <a:r>
              <a:rPr lang="en-US" dirty="0"/>
              <a:t>Regression analysis is largely concerned with estimating and/or predicting the (population) mean value of the dependent variable on the basis of the known or fixed values of the explanatory variable(s). </a:t>
            </a:r>
          </a:p>
          <a:p>
            <a:pPr>
              <a:defRPr/>
            </a:pPr>
            <a:r>
              <a:rPr lang="en-US" dirty="0"/>
              <a:t>Look at table 2.1 which refers to a total population of 60 families and their weekly income (X) and weekly consumption expenditure (Y). The 60 families are divided into 10 income groups.</a:t>
            </a:r>
          </a:p>
          <a:p>
            <a:pPr>
              <a:defRPr/>
            </a:pPr>
            <a:r>
              <a:rPr lang="en-US" dirty="0"/>
              <a:t>There is considerable variation in weekly consumption expenditure in each income group. But the general picture that one gets is that, despite the variability of weekly consumption expenditure within each income bracket, </a:t>
            </a:r>
            <a:r>
              <a:rPr lang="en-US" i="1" dirty="0"/>
              <a:t>on the average, weekly consumption </a:t>
            </a:r>
            <a:r>
              <a:rPr lang="en-US" dirty="0"/>
              <a:t>expenditure increases as income increases.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Least Squares</a:t>
            </a:r>
            <a:r>
              <a:rPr lang="en-US" spc="-145" dirty="0" smtClean="0">
                <a:latin typeface="Arial"/>
                <a:cs typeface="Arial"/>
              </a:rPr>
              <a:t> </a:t>
            </a:r>
            <a:r>
              <a:rPr lang="en-US" spc="-5" dirty="0" smtClean="0">
                <a:latin typeface="Arial"/>
                <a:cs typeface="Arial"/>
              </a:rPr>
              <a:t>Method-OLS</a:t>
            </a:r>
            <a:endParaRPr lang="en-US" dirty="0"/>
          </a:p>
        </p:txBody>
      </p:sp>
      <p:sp>
        <p:nvSpPr>
          <p:cNvPr id="3" name="Content Placeholder 2"/>
          <p:cNvSpPr>
            <a:spLocks noGrp="1"/>
          </p:cNvSpPr>
          <p:nvPr>
            <p:ph idx="1"/>
          </p:nvPr>
        </p:nvSpPr>
        <p:spPr>
          <a:xfrm>
            <a:off x="457200" y="1600201"/>
            <a:ext cx="8229600" cy="1905000"/>
          </a:xfrm>
        </p:spPr>
        <p:txBody>
          <a:bodyPr/>
          <a:lstStyle/>
          <a:p>
            <a:r>
              <a:rPr lang="en-US" sz="2800" spc="-20" dirty="0" smtClean="0">
                <a:latin typeface="Arial"/>
                <a:cs typeface="Arial"/>
              </a:rPr>
              <a:t>If </a:t>
            </a:r>
            <a:r>
              <a:rPr lang="en-US" sz="2800" spc="-15" dirty="0" smtClean="0">
                <a:latin typeface="Arial"/>
                <a:cs typeface="Arial"/>
              </a:rPr>
              <a:t>one </a:t>
            </a:r>
            <a:r>
              <a:rPr lang="en-US" sz="2800" spc="-10" dirty="0" smtClean="0">
                <a:latin typeface="Arial"/>
                <a:cs typeface="Arial"/>
              </a:rPr>
              <a:t>uses calculus to solve the minimization  </a:t>
            </a:r>
            <a:r>
              <a:rPr lang="en-US" sz="2800" spc="-15" dirty="0" smtClean="0">
                <a:latin typeface="Arial"/>
                <a:cs typeface="Arial"/>
              </a:rPr>
              <a:t>problem </a:t>
            </a:r>
            <a:r>
              <a:rPr lang="en-US" sz="2800" spc="-10" dirty="0" smtClean="0">
                <a:latin typeface="Arial"/>
                <a:cs typeface="Arial"/>
              </a:rPr>
              <a:t>for the </a:t>
            </a:r>
            <a:r>
              <a:rPr lang="en-US" sz="2800" spc="-15" dirty="0" smtClean="0">
                <a:latin typeface="Arial"/>
                <a:cs typeface="Arial"/>
              </a:rPr>
              <a:t>two parameters </a:t>
            </a:r>
            <a:r>
              <a:rPr lang="en-US" sz="2800" spc="-25" dirty="0" smtClean="0">
                <a:latin typeface="Arial"/>
                <a:cs typeface="Arial"/>
              </a:rPr>
              <a:t>you </a:t>
            </a:r>
            <a:r>
              <a:rPr lang="en-US" sz="2800" spc="-10" dirty="0" smtClean="0">
                <a:latin typeface="Arial"/>
                <a:cs typeface="Arial"/>
              </a:rPr>
              <a:t>obtain the  </a:t>
            </a:r>
            <a:r>
              <a:rPr lang="en-US" sz="2800" spc="-15" dirty="0" smtClean="0">
                <a:latin typeface="Arial"/>
                <a:cs typeface="Arial"/>
              </a:rPr>
              <a:t>following </a:t>
            </a:r>
            <a:r>
              <a:rPr lang="en-US" sz="2800" spc="-10" dirty="0" smtClean="0">
                <a:latin typeface="Arial"/>
                <a:cs typeface="Arial"/>
              </a:rPr>
              <a:t>first </a:t>
            </a:r>
            <a:r>
              <a:rPr lang="en-US" sz="2800" spc="-15" dirty="0" smtClean="0">
                <a:latin typeface="Arial"/>
                <a:cs typeface="Arial"/>
              </a:rPr>
              <a:t>order </a:t>
            </a:r>
            <a:r>
              <a:rPr lang="en-US" sz="2800" spc="-10" dirty="0" smtClean="0">
                <a:latin typeface="Arial"/>
                <a:cs typeface="Arial"/>
              </a:rPr>
              <a:t>conditions, </a:t>
            </a:r>
            <a:r>
              <a:rPr lang="en-US" sz="2800" spc="-15" dirty="0" smtClean="0">
                <a:latin typeface="Arial"/>
                <a:cs typeface="Arial"/>
              </a:rPr>
              <a:t>which are </a:t>
            </a:r>
            <a:r>
              <a:rPr lang="en-US" sz="2800" spc="-10" dirty="0" smtClean="0">
                <a:latin typeface="Arial"/>
                <a:cs typeface="Arial"/>
              </a:rPr>
              <a:t>the  </a:t>
            </a:r>
            <a:r>
              <a:rPr lang="en-US" sz="2800" spc="-5" dirty="0" smtClean="0">
                <a:latin typeface="Arial"/>
                <a:cs typeface="Arial"/>
              </a:rPr>
              <a:t>same </a:t>
            </a:r>
            <a:r>
              <a:rPr lang="en-US" sz="2800" spc="-10" dirty="0" smtClean="0">
                <a:latin typeface="Arial"/>
                <a:cs typeface="Arial"/>
              </a:rPr>
              <a:t>as </a:t>
            </a:r>
            <a:r>
              <a:rPr lang="en-US" sz="2800" spc="-20" dirty="0" smtClean="0">
                <a:latin typeface="Arial"/>
                <a:cs typeface="Arial"/>
              </a:rPr>
              <a:t>we </a:t>
            </a:r>
            <a:r>
              <a:rPr lang="en-US" sz="2800" spc="-15" dirty="0" smtClean="0">
                <a:latin typeface="Arial"/>
                <a:cs typeface="Arial"/>
              </a:rPr>
              <a:t>obtained before, </a:t>
            </a:r>
            <a:r>
              <a:rPr lang="en-US" sz="2800" spc="-10" dirty="0" smtClean="0">
                <a:latin typeface="Arial"/>
                <a:cs typeface="Arial"/>
              </a:rPr>
              <a:t>multiplied by</a:t>
            </a:r>
            <a:r>
              <a:rPr lang="en-US" sz="2800" spc="320" dirty="0" smtClean="0">
                <a:latin typeface="Arial"/>
                <a:cs typeface="Arial"/>
              </a:rPr>
              <a:t> </a:t>
            </a:r>
            <a:r>
              <a:rPr lang="en-US" i="1" spc="-35" dirty="0" smtClean="0">
                <a:latin typeface="Arial"/>
                <a:cs typeface="Arial"/>
              </a:rPr>
              <a:t>n</a:t>
            </a:r>
            <a:endParaRPr lang="en-US" dirty="0" smtClean="0">
              <a:latin typeface="Arial"/>
              <a:cs typeface="Arial"/>
            </a:endParaRPr>
          </a:p>
          <a:p>
            <a:pPr>
              <a:buNone/>
            </a:pPr>
            <a:endParaRPr lang="en-US" dirty="0"/>
          </a:p>
        </p:txBody>
      </p:sp>
      <p:pic>
        <p:nvPicPr>
          <p:cNvPr id="2050" name="Picture 2"/>
          <p:cNvPicPr>
            <a:picLocks noChangeAspect="1" noChangeArrowheads="1"/>
          </p:cNvPicPr>
          <p:nvPr/>
        </p:nvPicPr>
        <p:blipFill>
          <a:blip r:embed="rId2"/>
          <a:srcRect l="42424" t="56060" r="18788" b="31819"/>
          <a:stretch>
            <a:fillRect/>
          </a:stretch>
        </p:blipFill>
        <p:spPr bwMode="auto">
          <a:xfrm>
            <a:off x="2286000" y="3657600"/>
            <a:ext cx="4572000" cy="1143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pc="-5" dirty="0" smtClean="0">
                <a:latin typeface="Arial"/>
                <a:cs typeface="Arial"/>
              </a:rPr>
              <a:t>Deriving </a:t>
            </a:r>
            <a:r>
              <a:rPr lang="en-US" spc="5" dirty="0" smtClean="0">
                <a:latin typeface="Arial"/>
                <a:cs typeface="Arial"/>
              </a:rPr>
              <a:t>OLS</a:t>
            </a:r>
            <a:r>
              <a:rPr lang="en-US" spc="-85" dirty="0" smtClean="0">
                <a:latin typeface="Arial"/>
                <a:cs typeface="Arial"/>
              </a:rPr>
              <a:t> </a:t>
            </a:r>
            <a:r>
              <a:rPr lang="en-US" dirty="0" smtClean="0">
                <a:latin typeface="Arial"/>
                <a:cs typeface="Arial"/>
              </a:rPr>
              <a:t>Estimates</a:t>
            </a:r>
            <a:endParaRPr lang="en-US" dirty="0"/>
          </a:p>
        </p:txBody>
      </p:sp>
      <p:sp>
        <p:nvSpPr>
          <p:cNvPr id="3" name="Content Placeholder 2"/>
          <p:cNvSpPr>
            <a:spLocks noGrp="1"/>
          </p:cNvSpPr>
          <p:nvPr>
            <p:ph idx="1"/>
          </p:nvPr>
        </p:nvSpPr>
        <p:spPr>
          <a:xfrm>
            <a:off x="457200" y="1447801"/>
            <a:ext cx="8229600" cy="1676400"/>
          </a:xfrm>
        </p:spPr>
        <p:txBody>
          <a:bodyPr/>
          <a:lstStyle/>
          <a:p>
            <a:pPr>
              <a:buNone/>
            </a:pPr>
            <a:r>
              <a:rPr lang="en-US" sz="2800" spc="-10" dirty="0" smtClean="0">
                <a:latin typeface="Arial"/>
                <a:cs typeface="Arial"/>
              </a:rPr>
              <a:t>Given the definition of </a:t>
            </a:r>
            <a:r>
              <a:rPr lang="en-US" sz="2800" spc="-5" dirty="0" smtClean="0">
                <a:latin typeface="Arial"/>
                <a:cs typeface="Arial"/>
              </a:rPr>
              <a:t>a </a:t>
            </a:r>
            <a:r>
              <a:rPr lang="en-US" sz="2800" spc="-10" dirty="0" smtClean="0">
                <a:latin typeface="Arial"/>
                <a:cs typeface="Arial"/>
              </a:rPr>
              <a:t>sample mean, </a:t>
            </a:r>
            <a:r>
              <a:rPr lang="en-US" sz="2800" spc="-15" dirty="0" smtClean="0">
                <a:latin typeface="Arial"/>
                <a:cs typeface="Arial"/>
              </a:rPr>
              <a:t>and  properties </a:t>
            </a:r>
            <a:r>
              <a:rPr lang="en-US" sz="2800" spc="-10" dirty="0" smtClean="0">
                <a:latin typeface="Arial"/>
                <a:cs typeface="Arial"/>
              </a:rPr>
              <a:t>of summation, </a:t>
            </a:r>
            <a:r>
              <a:rPr lang="en-US" sz="2800" spc="-20" dirty="0" smtClean="0">
                <a:latin typeface="Arial"/>
                <a:cs typeface="Arial"/>
              </a:rPr>
              <a:t>we </a:t>
            </a:r>
            <a:r>
              <a:rPr lang="en-US" sz="2800" spc="-10" dirty="0" smtClean="0">
                <a:latin typeface="Arial"/>
                <a:cs typeface="Arial"/>
              </a:rPr>
              <a:t>can </a:t>
            </a:r>
            <a:r>
              <a:rPr lang="en-US" sz="2800" spc="-15" dirty="0" smtClean="0">
                <a:latin typeface="Arial"/>
                <a:cs typeface="Arial"/>
              </a:rPr>
              <a:t>rewrite </a:t>
            </a:r>
            <a:r>
              <a:rPr lang="en-US" sz="2800" spc="-10" dirty="0" smtClean="0">
                <a:latin typeface="Arial"/>
                <a:cs typeface="Arial"/>
              </a:rPr>
              <a:t>the first  condition as</a:t>
            </a:r>
            <a:r>
              <a:rPr lang="en-US" sz="2800" dirty="0" smtClean="0">
                <a:latin typeface="Arial"/>
                <a:cs typeface="Arial"/>
              </a:rPr>
              <a:t> </a:t>
            </a:r>
            <a:r>
              <a:rPr lang="en-US" sz="2800" spc="-15" dirty="0" smtClean="0">
                <a:latin typeface="Arial"/>
                <a:cs typeface="Arial"/>
              </a:rPr>
              <a:t>follows:</a:t>
            </a:r>
          </a:p>
          <a:p>
            <a:pPr>
              <a:buNone/>
            </a:pPr>
            <a:endParaRPr lang="en-US" sz="2800" dirty="0" smtClean="0">
              <a:latin typeface="Arial"/>
              <a:cs typeface="Arial"/>
            </a:endParaRPr>
          </a:p>
          <a:p>
            <a:endParaRPr lang="en-US" dirty="0"/>
          </a:p>
        </p:txBody>
      </p:sp>
      <p:pic>
        <p:nvPicPr>
          <p:cNvPr id="3075" name="Picture 3"/>
          <p:cNvPicPr>
            <a:picLocks noChangeAspect="1" noChangeArrowheads="1"/>
          </p:cNvPicPr>
          <p:nvPr/>
        </p:nvPicPr>
        <p:blipFill>
          <a:blip r:embed="rId2"/>
          <a:srcRect l="44104" t="65217" r="15970" b="29667"/>
          <a:stretch>
            <a:fillRect/>
          </a:stretch>
        </p:blipFill>
        <p:spPr bwMode="auto">
          <a:xfrm>
            <a:off x="1219200" y="3200400"/>
            <a:ext cx="6477000" cy="9144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smtClean="0">
                <a:latin typeface="Arial"/>
                <a:cs typeface="Arial"/>
              </a:rPr>
              <a:t>Deriving </a:t>
            </a:r>
            <a:r>
              <a:rPr lang="en-US" spc="5" dirty="0" smtClean="0">
                <a:latin typeface="Arial"/>
                <a:cs typeface="Arial"/>
              </a:rPr>
              <a:t>OLS</a:t>
            </a:r>
            <a:r>
              <a:rPr lang="en-US" spc="-85" dirty="0" smtClean="0">
                <a:latin typeface="Arial"/>
                <a:cs typeface="Arial"/>
              </a:rPr>
              <a:t> </a:t>
            </a:r>
            <a:r>
              <a:rPr lang="en-US" dirty="0" smtClean="0">
                <a:latin typeface="Arial"/>
                <a:cs typeface="Arial"/>
              </a:rPr>
              <a:t>Estimates</a:t>
            </a:r>
            <a:endParaRPr lang="en-US" dirty="0"/>
          </a:p>
        </p:txBody>
      </p:sp>
      <p:sp>
        <p:nvSpPr>
          <p:cNvPr id="3" name="Content Placeholder 2"/>
          <p:cNvSpPr>
            <a:spLocks noGrp="1"/>
          </p:cNvSpPr>
          <p:nvPr>
            <p:ph idx="1"/>
          </p:nvPr>
        </p:nvSpPr>
        <p:spPr/>
        <p:txBody>
          <a:bodyPr/>
          <a:lstStyle/>
          <a:p>
            <a:r>
              <a:rPr lang="en-US" spc="-5" dirty="0" smtClean="0">
                <a:latin typeface="Arial"/>
                <a:cs typeface="Arial"/>
              </a:rPr>
              <a:t>So </a:t>
            </a:r>
            <a:r>
              <a:rPr lang="en-US" dirty="0" smtClean="0">
                <a:latin typeface="Arial"/>
                <a:cs typeface="Arial"/>
              </a:rPr>
              <a:t>the </a:t>
            </a:r>
            <a:r>
              <a:rPr lang="en-US" spc="5" dirty="0" smtClean="0">
                <a:latin typeface="Arial"/>
                <a:cs typeface="Arial"/>
              </a:rPr>
              <a:t>OLS </a:t>
            </a:r>
            <a:r>
              <a:rPr lang="en-US" dirty="0" smtClean="0">
                <a:latin typeface="Arial"/>
                <a:cs typeface="Arial"/>
              </a:rPr>
              <a:t>estimated </a:t>
            </a:r>
            <a:r>
              <a:rPr lang="en-US" spc="-5" dirty="0" smtClean="0">
                <a:latin typeface="Arial"/>
                <a:cs typeface="Arial"/>
              </a:rPr>
              <a:t>slope</a:t>
            </a:r>
            <a:r>
              <a:rPr lang="en-US" spc="-114" dirty="0" smtClean="0">
                <a:latin typeface="Arial"/>
                <a:cs typeface="Arial"/>
              </a:rPr>
              <a:t> </a:t>
            </a:r>
            <a:r>
              <a:rPr lang="en-US" spc="-5" dirty="0" smtClean="0">
                <a:latin typeface="Arial"/>
                <a:cs typeface="Arial"/>
              </a:rPr>
              <a:t>is</a:t>
            </a:r>
            <a:endParaRPr lang="en-US" dirty="0" smtClean="0">
              <a:latin typeface="Arial"/>
              <a:cs typeface="Arial"/>
            </a:endParaRPr>
          </a:p>
          <a:p>
            <a:pPr>
              <a:buNone/>
            </a:pPr>
            <a:endParaRPr lang="en-US" dirty="0"/>
          </a:p>
        </p:txBody>
      </p:sp>
      <p:pic>
        <p:nvPicPr>
          <p:cNvPr id="4098" name="Picture 2"/>
          <p:cNvPicPr>
            <a:picLocks noChangeAspect="1" noChangeArrowheads="1"/>
          </p:cNvPicPr>
          <p:nvPr/>
        </p:nvPicPr>
        <p:blipFill>
          <a:blip r:embed="rId2"/>
          <a:srcRect l="42222" t="52778" r="23333" b="22222"/>
          <a:stretch>
            <a:fillRect/>
          </a:stretch>
        </p:blipFill>
        <p:spPr bwMode="auto">
          <a:xfrm>
            <a:off x="1905000" y="2438400"/>
            <a:ext cx="5249332" cy="304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762000"/>
            <a:ext cx="8702675" cy="5584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52400" y="685800"/>
            <a:ext cx="8855075" cy="55483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A HYPOTHETICAL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dark circled points in Figure 2.1 show the conditional mean values of </a:t>
            </a:r>
            <a:r>
              <a:rPr lang="en-US" i="1" dirty="0" smtClean="0"/>
              <a:t>Y </a:t>
            </a:r>
            <a:r>
              <a:rPr lang="en-US" dirty="0" smtClean="0"/>
              <a:t>against the various X values</a:t>
            </a:r>
            <a:r>
              <a:rPr lang="en-US" i="1" dirty="0" smtClean="0"/>
              <a:t>. </a:t>
            </a:r>
            <a:r>
              <a:rPr lang="en-US" dirty="0" smtClean="0"/>
              <a:t>If we join these conditional mean values</a:t>
            </a:r>
            <a:r>
              <a:rPr lang="en-US" i="1" dirty="0" smtClean="0"/>
              <a:t>, we </a:t>
            </a:r>
            <a:r>
              <a:rPr lang="en-US" dirty="0" smtClean="0"/>
              <a:t>obtain what is known as </a:t>
            </a:r>
            <a:r>
              <a:rPr lang="en-US" i="1" u="sng" dirty="0" smtClean="0"/>
              <a:t>the population regression line (PRL),</a:t>
            </a:r>
            <a:r>
              <a:rPr lang="en-US" i="1" dirty="0" smtClean="0"/>
              <a:t> </a:t>
            </a:r>
            <a:r>
              <a:rPr lang="en-US" dirty="0" smtClean="0"/>
              <a:t>or more generally, the population regression curve. More simply, it is the regression of </a:t>
            </a:r>
            <a:r>
              <a:rPr lang="en-US" i="1" dirty="0" smtClean="0"/>
              <a:t>Y on X. </a:t>
            </a:r>
            <a:r>
              <a:rPr lang="en-US" dirty="0" smtClean="0"/>
              <a:t>The adjective </a:t>
            </a:r>
            <a:r>
              <a:rPr lang="en-US" i="1" dirty="0" smtClean="0"/>
              <a:t>“population” </a:t>
            </a:r>
            <a:r>
              <a:rPr lang="en-US" dirty="0" smtClean="0"/>
              <a:t>comes from the fact that we are dealing in this example with the entire population of 60 families. Of course, in reality a population may have many families.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28600" y="762000"/>
            <a:ext cx="8802687" cy="56086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POPULATION REGRESSION</a:t>
            </a:r>
            <a:br>
              <a:rPr lang="en-US" b="1" dirty="0" smtClean="0"/>
            </a:br>
            <a:r>
              <a:rPr lang="en-US" b="1" dirty="0" smtClean="0"/>
              <a:t>FUNCTION (PRF)</a:t>
            </a:r>
            <a:endParaRPr lang="en-US" b="1" dirty="0"/>
          </a:p>
        </p:txBody>
      </p:sp>
      <p:sp>
        <p:nvSpPr>
          <p:cNvPr id="3" name="Content Placeholder 2"/>
          <p:cNvSpPr>
            <a:spLocks noGrp="1"/>
          </p:cNvSpPr>
          <p:nvPr>
            <p:ph idx="1"/>
          </p:nvPr>
        </p:nvSpPr>
        <p:spPr>
          <a:xfrm>
            <a:off x="381000" y="1600200"/>
            <a:ext cx="8229600" cy="4525963"/>
          </a:xfrm>
        </p:spPr>
        <p:txBody>
          <a:bodyPr>
            <a:normAutofit fontScale="85000" lnSpcReduction="10000"/>
          </a:bodyPr>
          <a:lstStyle/>
          <a:p>
            <a:pPr>
              <a:defRPr/>
            </a:pPr>
            <a:r>
              <a:rPr lang="en-US" dirty="0"/>
              <a:t>From the preceding discussion and Figures. 2.1 and 2.2, it is clear that each conditional mean </a:t>
            </a:r>
            <a:r>
              <a:rPr lang="en-US" i="1" dirty="0"/>
              <a:t>E(Y | X</a:t>
            </a:r>
            <a:r>
              <a:rPr lang="en-US" i="1" baseline="-25000" dirty="0"/>
              <a:t>i</a:t>
            </a:r>
            <a:r>
              <a:rPr lang="en-US" i="1" dirty="0"/>
              <a:t>) </a:t>
            </a:r>
            <a:r>
              <a:rPr lang="en-US" dirty="0"/>
              <a:t>is a function of </a:t>
            </a:r>
            <a:r>
              <a:rPr lang="en-US" i="1" dirty="0"/>
              <a:t>X</a:t>
            </a:r>
            <a:r>
              <a:rPr lang="en-US" i="1" baseline="-25000" dirty="0"/>
              <a:t>i</a:t>
            </a:r>
            <a:r>
              <a:rPr lang="en-US" i="1" dirty="0"/>
              <a:t>. </a:t>
            </a:r>
            <a:r>
              <a:rPr lang="en-US" dirty="0"/>
              <a:t>Symbolically,</a:t>
            </a:r>
          </a:p>
          <a:p>
            <a:pPr>
              <a:defRPr/>
            </a:pPr>
            <a:r>
              <a:rPr lang="es-ES" i="1" dirty="0"/>
              <a:t>E(Y | X</a:t>
            </a:r>
            <a:r>
              <a:rPr lang="es-ES" i="1" baseline="-25000" dirty="0"/>
              <a:t>i</a:t>
            </a:r>
            <a:r>
              <a:rPr lang="es-ES" i="1" dirty="0"/>
              <a:t>) = f (X</a:t>
            </a:r>
            <a:r>
              <a:rPr lang="es-ES" i="1" baseline="-25000" dirty="0"/>
              <a:t>i</a:t>
            </a:r>
            <a:r>
              <a:rPr lang="es-ES" i="1" dirty="0"/>
              <a:t>) 				</a:t>
            </a:r>
            <a:r>
              <a:rPr lang="es-ES" i="1" dirty="0" smtClean="0"/>
              <a:t> (</a:t>
            </a:r>
            <a:r>
              <a:rPr lang="es-ES" i="1" dirty="0"/>
              <a:t>2.2.1)</a:t>
            </a:r>
          </a:p>
          <a:p>
            <a:pPr>
              <a:defRPr/>
            </a:pPr>
            <a:r>
              <a:rPr lang="en-US" dirty="0"/>
              <a:t>Equation (2.2.1) is known as the conditional expectation function (CEF) or </a:t>
            </a:r>
            <a:r>
              <a:rPr lang="en-US" i="1" dirty="0"/>
              <a:t>population regression function </a:t>
            </a:r>
            <a:r>
              <a:rPr lang="en-US" dirty="0"/>
              <a:t>(PRF) or population regression (PR) for short. </a:t>
            </a:r>
          </a:p>
          <a:p>
            <a:pPr>
              <a:defRPr/>
            </a:pPr>
            <a:r>
              <a:rPr lang="en-US" dirty="0" smtClean="0"/>
              <a:t>The functional form of the PRF is an empirical question. For example, we may assume that the PRF </a:t>
            </a:r>
            <a:r>
              <a:rPr lang="en-US" i="1" dirty="0" smtClean="0"/>
              <a:t>E(Y | X</a:t>
            </a:r>
            <a:r>
              <a:rPr lang="en-US" i="1" baseline="-25000" dirty="0" smtClean="0"/>
              <a:t>i</a:t>
            </a:r>
            <a:r>
              <a:rPr lang="en-US" i="1" dirty="0" smtClean="0"/>
              <a:t>) is a linear function of X</a:t>
            </a:r>
            <a:r>
              <a:rPr lang="en-US" i="1" baseline="-25000" dirty="0" smtClean="0"/>
              <a:t>i</a:t>
            </a:r>
            <a:r>
              <a:rPr lang="en-US" i="1" dirty="0" smtClean="0"/>
              <a:t>, </a:t>
            </a:r>
            <a:r>
              <a:rPr lang="en-US" dirty="0" smtClean="0"/>
              <a:t>say, of the type</a:t>
            </a:r>
          </a:p>
          <a:p>
            <a:pPr>
              <a:defRPr/>
            </a:pPr>
            <a:r>
              <a:rPr lang="es-ES" i="1" dirty="0" smtClean="0"/>
              <a:t>E(Y | X</a:t>
            </a:r>
            <a:r>
              <a:rPr lang="es-ES" i="1" baseline="-25000" dirty="0" smtClean="0"/>
              <a:t>i</a:t>
            </a:r>
            <a:r>
              <a:rPr lang="es-ES" i="1" dirty="0" smtClean="0"/>
              <a:t>) = β</a:t>
            </a:r>
            <a:r>
              <a:rPr lang="es-ES" i="1" baseline="-25000" dirty="0" smtClean="0"/>
              <a:t>1</a:t>
            </a:r>
            <a:r>
              <a:rPr lang="es-ES" i="1" dirty="0" smtClean="0"/>
              <a:t> + β</a:t>
            </a:r>
            <a:r>
              <a:rPr lang="es-ES" i="1" baseline="-25000" dirty="0" smtClean="0"/>
              <a:t>2</a:t>
            </a:r>
            <a:r>
              <a:rPr lang="es-ES" i="1" dirty="0" smtClean="0"/>
              <a:t>X</a:t>
            </a:r>
            <a:r>
              <a:rPr lang="es-ES" i="1" baseline="-25000" dirty="0" smtClean="0"/>
              <a:t>i</a:t>
            </a:r>
            <a:r>
              <a:rPr lang="es-ES" i="1" dirty="0" smtClean="0"/>
              <a:t> 			 (2.2.2)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STOCHASTIC SPECIFICATION OF PRF</a:t>
            </a:r>
            <a:endParaRPr lang="en-US" b="1" dirty="0"/>
          </a:p>
        </p:txBody>
      </p:sp>
      <p:sp>
        <p:nvSpPr>
          <p:cNvPr id="3" name="Content Placeholder 2"/>
          <p:cNvSpPr>
            <a:spLocks noGrp="1"/>
          </p:cNvSpPr>
          <p:nvPr>
            <p:ph idx="1"/>
          </p:nvPr>
        </p:nvSpPr>
        <p:spPr/>
        <p:txBody>
          <a:bodyPr>
            <a:normAutofit fontScale="70000" lnSpcReduction="20000"/>
          </a:bodyPr>
          <a:lstStyle/>
          <a:p>
            <a:pPr>
              <a:defRPr/>
            </a:pPr>
            <a:r>
              <a:rPr lang="en-US" dirty="0"/>
              <a:t>We  can express the </a:t>
            </a:r>
            <a:r>
              <a:rPr lang="en-US" i="1" dirty="0"/>
              <a:t>deviation of an individual Y</a:t>
            </a:r>
            <a:r>
              <a:rPr lang="en-US" i="1" baseline="-25000" dirty="0"/>
              <a:t>i</a:t>
            </a:r>
            <a:r>
              <a:rPr lang="en-US" i="1" dirty="0"/>
              <a:t> </a:t>
            </a:r>
            <a:r>
              <a:rPr lang="en-US" dirty="0"/>
              <a:t>around its expected value as follows:</a:t>
            </a:r>
          </a:p>
          <a:p>
            <a:pPr>
              <a:defRPr/>
            </a:pPr>
            <a:r>
              <a:rPr lang="en-US" i="1" dirty="0" err="1"/>
              <a:t>u</a:t>
            </a:r>
            <a:r>
              <a:rPr lang="en-US" i="1" baseline="-25000" dirty="0" err="1"/>
              <a:t>i</a:t>
            </a:r>
            <a:r>
              <a:rPr lang="en-US" i="1" dirty="0"/>
              <a:t> = Y</a:t>
            </a:r>
            <a:r>
              <a:rPr lang="en-US" i="1" baseline="-25000" dirty="0"/>
              <a:t>i</a:t>
            </a:r>
            <a:r>
              <a:rPr lang="en-US" i="1" dirty="0"/>
              <a:t> − E(Y | X</a:t>
            </a:r>
            <a:r>
              <a:rPr lang="en-US" i="1" baseline="-25000" dirty="0"/>
              <a:t>i</a:t>
            </a:r>
            <a:r>
              <a:rPr lang="en-US" i="1" dirty="0"/>
              <a:t>)</a:t>
            </a:r>
          </a:p>
          <a:p>
            <a:pPr>
              <a:defRPr/>
            </a:pPr>
            <a:r>
              <a:rPr lang="en-US" dirty="0"/>
              <a:t>or</a:t>
            </a:r>
          </a:p>
          <a:p>
            <a:pPr>
              <a:defRPr/>
            </a:pPr>
            <a:r>
              <a:rPr lang="es-ES" i="1" dirty="0" err="1"/>
              <a:t>Y</a:t>
            </a:r>
            <a:r>
              <a:rPr lang="es-ES" i="1" baseline="-25000" dirty="0" err="1"/>
              <a:t>i</a:t>
            </a:r>
            <a:r>
              <a:rPr lang="es-ES" i="1" dirty="0"/>
              <a:t> = E(Y | X</a:t>
            </a:r>
            <a:r>
              <a:rPr lang="es-ES" i="1" baseline="-25000" dirty="0"/>
              <a:t>i</a:t>
            </a:r>
            <a:r>
              <a:rPr lang="es-ES" i="1" dirty="0"/>
              <a:t>) + </a:t>
            </a:r>
            <a:r>
              <a:rPr lang="es-ES" i="1" dirty="0" err="1"/>
              <a:t>u</a:t>
            </a:r>
            <a:r>
              <a:rPr lang="es-ES" i="1" baseline="-25000" dirty="0" err="1"/>
              <a:t>i</a:t>
            </a:r>
            <a:r>
              <a:rPr lang="es-ES" i="1" dirty="0"/>
              <a:t> 				</a:t>
            </a:r>
            <a:r>
              <a:rPr lang="es-ES" i="1" dirty="0" smtClean="0"/>
              <a:t> (</a:t>
            </a:r>
            <a:r>
              <a:rPr lang="es-ES" i="1" dirty="0"/>
              <a:t>2.4.1)</a:t>
            </a:r>
          </a:p>
          <a:p>
            <a:pPr>
              <a:defRPr/>
            </a:pPr>
            <a:r>
              <a:rPr lang="en-US" dirty="0"/>
              <a:t>Technically, </a:t>
            </a:r>
            <a:r>
              <a:rPr lang="en-US" i="1" dirty="0" err="1"/>
              <a:t>u</a:t>
            </a:r>
            <a:r>
              <a:rPr lang="en-US" i="1" baseline="-25000" dirty="0" err="1"/>
              <a:t>i</a:t>
            </a:r>
            <a:r>
              <a:rPr lang="en-US" i="1" dirty="0"/>
              <a:t> is known as the stochastic disturbance or stochastic error term</a:t>
            </a:r>
            <a:r>
              <a:rPr lang="en-US" dirty="0"/>
              <a:t>.</a:t>
            </a:r>
          </a:p>
          <a:p>
            <a:pPr>
              <a:defRPr/>
            </a:pPr>
            <a:r>
              <a:rPr lang="en-US" dirty="0"/>
              <a:t>How do we interpret (2.4.1)? The expenditure of an individual family, given its income level, can be expressed as the sum of two components: </a:t>
            </a:r>
          </a:p>
          <a:p>
            <a:pPr lvl="1">
              <a:defRPr/>
            </a:pPr>
            <a:r>
              <a:rPr lang="en-US" dirty="0"/>
              <a:t>(1) E(Y | X</a:t>
            </a:r>
            <a:r>
              <a:rPr lang="en-US" baseline="-25000" dirty="0"/>
              <a:t>i</a:t>
            </a:r>
            <a:r>
              <a:rPr lang="en-US" dirty="0"/>
              <a:t>), </a:t>
            </a:r>
            <a:r>
              <a:rPr lang="en-US" i="1" dirty="0"/>
              <a:t>the mean consumption </a:t>
            </a:r>
            <a:r>
              <a:rPr lang="en-US" dirty="0"/>
              <a:t>of all families with the same level of income. This component is known as the </a:t>
            </a:r>
            <a:r>
              <a:rPr lang="en-US" i="1" dirty="0"/>
              <a:t>systematic, or deterministic, </a:t>
            </a:r>
            <a:r>
              <a:rPr lang="en-US" dirty="0"/>
              <a:t>component</a:t>
            </a:r>
            <a:r>
              <a:rPr lang="en-US" i="1" dirty="0"/>
              <a:t>,</a:t>
            </a:r>
            <a:r>
              <a:rPr lang="en-US" dirty="0"/>
              <a:t> </a:t>
            </a:r>
          </a:p>
          <a:p>
            <a:pPr lvl="1">
              <a:defRPr/>
            </a:pPr>
            <a:r>
              <a:rPr lang="en-US" dirty="0"/>
              <a:t>(2) </a:t>
            </a:r>
            <a:r>
              <a:rPr lang="en-US" i="1" dirty="0" err="1"/>
              <a:t>u</a:t>
            </a:r>
            <a:r>
              <a:rPr lang="en-US" i="1" baseline="-25000" dirty="0" err="1"/>
              <a:t>i</a:t>
            </a:r>
            <a:r>
              <a:rPr lang="en-US" i="1" dirty="0"/>
              <a:t>, which </a:t>
            </a:r>
            <a:r>
              <a:rPr lang="en-US" dirty="0"/>
              <a:t>is the </a:t>
            </a:r>
            <a:r>
              <a:rPr lang="en-US" i="1" dirty="0"/>
              <a:t>random, or nonsystematic, </a:t>
            </a:r>
            <a:r>
              <a:rPr lang="en-US" dirty="0"/>
              <a:t>component</a:t>
            </a:r>
            <a:r>
              <a:rPr lang="en-US" i="1" dirty="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1414</Words>
  <Application>Microsoft Office PowerPoint</Application>
  <PresentationFormat>On-screen Show (4:3)</PresentationFormat>
  <Paragraphs>150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Econometrics </vt:lpstr>
      <vt:lpstr>Introduction to Regression Analysis</vt:lpstr>
      <vt:lpstr>A HYPOTHETICAL EXAMPLE</vt:lpstr>
      <vt:lpstr>PowerPoint Presentation</vt:lpstr>
      <vt:lpstr>PowerPoint Presentation</vt:lpstr>
      <vt:lpstr>A HYPOTHETICAL EXAMPLE</vt:lpstr>
      <vt:lpstr>PowerPoint Presentation</vt:lpstr>
      <vt:lpstr>POPULATION REGRESSION FUNCTION (PRF)</vt:lpstr>
      <vt:lpstr>STOCHASTIC SPECIFICATION OF PRF</vt:lpstr>
      <vt:lpstr>THE SAMPLE REGRESSION FUNCTION (SRF)</vt:lpstr>
      <vt:lpstr>PowerPoint Presentation</vt:lpstr>
      <vt:lpstr>PowerPoint Presentation</vt:lpstr>
      <vt:lpstr>THE SAMPLE REGRESSION FUNCTION (SRF)</vt:lpstr>
      <vt:lpstr>THE SAMPLE REGRESSION FUNCTION (SRF)</vt:lpstr>
      <vt:lpstr>THE SAMPLE REGRESSION FUNCTION (SRF)</vt:lpstr>
      <vt:lpstr>PowerPoint Presentation</vt:lpstr>
      <vt:lpstr>THE SAMPLE REGRESSION FUNCTION (SRF)</vt:lpstr>
      <vt:lpstr>THE SAMPLE REGRESSION FUNCTION (SRF)</vt:lpstr>
      <vt:lpstr>Simple Linear Regression  Model</vt:lpstr>
      <vt:lpstr>Some Terminology</vt:lpstr>
      <vt:lpstr>What Error Term Captures</vt:lpstr>
      <vt:lpstr>Linearity</vt:lpstr>
      <vt:lpstr>Linearity</vt:lpstr>
      <vt:lpstr>The Mathematical Interpretation: The Meaning of the Regression Parameters </vt:lpstr>
      <vt:lpstr>Example</vt:lpstr>
      <vt:lpstr>Accompanying Scatter plot</vt:lpstr>
      <vt:lpstr>Accompanying Scatter plot with  Regression Equation</vt:lpstr>
      <vt:lpstr>How to estimate the parameters:  Ordinary Least Squares Method-OLS </vt:lpstr>
      <vt:lpstr>Why squared error?</vt:lpstr>
      <vt:lpstr>Least Squares Method-OLS</vt:lpstr>
      <vt:lpstr>Deriving OLS Estimates</vt:lpstr>
      <vt:lpstr>Deriving OLS Estimates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Mohammad Hattawy</cp:lastModifiedBy>
  <cp:revision>13</cp:revision>
  <dcterms:created xsi:type="dcterms:W3CDTF">2015-11-03T11:17:52Z</dcterms:created>
  <dcterms:modified xsi:type="dcterms:W3CDTF">2015-11-04T07:23:28Z</dcterms:modified>
</cp:coreProperties>
</file>