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ppt/diagrams/drawing4.xml" ContentType="application/vnd.ms-office.drawingml.diagramDrawing+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diagrams/drawing2.xml" ContentType="application/vnd.ms-office.drawingml.diagramDrawing+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diagrams/layout1.xml" ContentType="application/vnd.openxmlformats-officedocument.drawingml.diagramLayout+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quickStyle3.xml" ContentType="application/vnd.openxmlformats-officedocument.drawingml.diagramStyle+xml"/>
  <Override PartName="/ppt/notesSlides/notesSlide15.xml" ContentType="application/vnd.openxmlformats-officedocument.presentationml.notesSlide+xml"/>
  <Override PartName="/ppt/diagrams/layout4.xml" ContentType="application/vnd.openxmlformats-officedocument.drawingml.diagramLayout+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xml" ContentType="application/vnd.openxmlformats-officedocument.presentationml.notesSlide+xml"/>
  <Override PartName="/ppt/diagrams/quickStyle1.xml" ContentType="application/vnd.openxmlformats-officedocument.drawingml.diagramStyl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diagrams/colors4.xml" ContentType="application/vnd.openxmlformats-officedocument.drawingml.diagramColors+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diagrams/quickStyle4.xml" ContentType="application/vnd.openxmlformats-officedocument.drawingml.diagramStyle+xml"/>
  <Override PartName="/ppt/diagrams/drawing3.xml" ContentType="application/vnd.ms-office.drawingml.diagramDrawing+xml"/>
  <Override PartName="/ppt/slides/slide3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diagrams/data4.xml" ContentType="application/vnd.openxmlformats-officedocument.drawingml.diagramData+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diagrams/layout3.xml" ContentType="application/vnd.openxmlformats-officedocument.drawingml.diagramLayout+xml"/>
  <Override PartName="/ppt/slides/slide32.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diagrams/data2.xml" ContentType="application/vnd.openxmlformats-officedocument.drawingml.diagramData+xml"/>
  <Override PartName="/ppt/notesSlides/notesSlide3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r:id="rId1"/>
  </p:sldMasterIdLst>
  <p:notesMasterIdLst>
    <p:notesMasterId r:id="rId38"/>
  </p:notesMasterIdLst>
  <p:sldIdLst>
    <p:sldId id="256" r:id="rId2"/>
    <p:sldId id="331" r:id="rId3"/>
    <p:sldId id="376" r:id="rId4"/>
    <p:sldId id="332" r:id="rId5"/>
    <p:sldId id="333" r:id="rId6"/>
    <p:sldId id="339" r:id="rId7"/>
    <p:sldId id="402" r:id="rId8"/>
    <p:sldId id="345" r:id="rId9"/>
    <p:sldId id="377" r:id="rId10"/>
    <p:sldId id="403" r:id="rId11"/>
    <p:sldId id="348" r:id="rId12"/>
    <p:sldId id="350" r:id="rId13"/>
    <p:sldId id="351" r:id="rId14"/>
    <p:sldId id="352" r:id="rId15"/>
    <p:sldId id="353" r:id="rId16"/>
    <p:sldId id="354" r:id="rId17"/>
    <p:sldId id="355" r:id="rId18"/>
    <p:sldId id="356" r:id="rId19"/>
    <p:sldId id="357" r:id="rId20"/>
    <p:sldId id="358" r:id="rId21"/>
    <p:sldId id="359" r:id="rId22"/>
    <p:sldId id="361" r:id="rId23"/>
    <p:sldId id="404"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 id="323"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pitchFamily="-65" charset="-128"/>
        <a:cs typeface="+mn-cs"/>
      </a:defRPr>
    </a:lvl1pPr>
    <a:lvl2pPr marL="457200" algn="l" rtl="0" fontAlgn="base">
      <a:spcBef>
        <a:spcPct val="0"/>
      </a:spcBef>
      <a:spcAft>
        <a:spcPct val="0"/>
      </a:spcAft>
      <a:defRPr kern="1200">
        <a:solidFill>
          <a:schemeClr val="tx1"/>
        </a:solidFill>
        <a:latin typeface="Arial" charset="0"/>
        <a:ea typeface="ヒラギノ角ゴ Pro W3" pitchFamily="-65"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65"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65"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65" charset="-128"/>
        <a:cs typeface="+mn-cs"/>
      </a:defRPr>
    </a:lvl5pPr>
    <a:lvl6pPr marL="2286000" algn="l" defTabSz="914400" rtl="0" eaLnBrk="1" latinLnBrk="0" hangingPunct="1">
      <a:defRPr kern="1200">
        <a:solidFill>
          <a:schemeClr val="tx1"/>
        </a:solidFill>
        <a:latin typeface="Arial" charset="0"/>
        <a:ea typeface="ヒラギノ角ゴ Pro W3" pitchFamily="-65" charset="-128"/>
        <a:cs typeface="+mn-cs"/>
      </a:defRPr>
    </a:lvl6pPr>
    <a:lvl7pPr marL="2743200" algn="l" defTabSz="914400" rtl="0" eaLnBrk="1" latinLnBrk="0" hangingPunct="1">
      <a:defRPr kern="1200">
        <a:solidFill>
          <a:schemeClr val="tx1"/>
        </a:solidFill>
        <a:latin typeface="Arial" charset="0"/>
        <a:ea typeface="ヒラギノ角ゴ Pro W3" pitchFamily="-65" charset="-128"/>
        <a:cs typeface="+mn-cs"/>
      </a:defRPr>
    </a:lvl7pPr>
    <a:lvl8pPr marL="3200400" algn="l" defTabSz="914400" rtl="0" eaLnBrk="1" latinLnBrk="0" hangingPunct="1">
      <a:defRPr kern="1200">
        <a:solidFill>
          <a:schemeClr val="tx1"/>
        </a:solidFill>
        <a:latin typeface="Arial" charset="0"/>
        <a:ea typeface="ヒラギノ角ゴ Pro W3" pitchFamily="-65" charset="-128"/>
        <a:cs typeface="+mn-cs"/>
      </a:defRPr>
    </a:lvl8pPr>
    <a:lvl9pPr marL="3657600" algn="l" defTabSz="914400" rtl="0" eaLnBrk="1" latinLnBrk="0" hangingPunct="1">
      <a:defRPr kern="1200">
        <a:solidFill>
          <a:schemeClr val="tx1"/>
        </a:solidFill>
        <a:latin typeface="Arial" charset="0"/>
        <a:ea typeface="ヒラギノ角ゴ Pro W3"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vertBarState="maximized">
    <p:restoredLeft sz="18108" autoAdjust="0"/>
    <p:restoredTop sz="85584" autoAdjust="0"/>
  </p:normalViewPr>
  <p:slideViewPr>
    <p:cSldViewPr>
      <p:cViewPr>
        <p:scale>
          <a:sx n="66" d="100"/>
          <a:sy n="66" d="100"/>
        </p:scale>
        <p:origin x="-856" y="-4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984" y="204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printerSettings" Target="printerSettings/printerSettings1.bin"/><Relationship Id="rId40" Type="http://schemas.openxmlformats.org/officeDocument/2006/relationships/presProps" Target="presProps.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theme" Target="theme/theme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notesMaster" Target="notesMasters/notesMaster1.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4DB160-7BC1-4260-A213-7B7F2B0EDE8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196F82C-8055-45E6-9299-86006D5B0772}">
      <dgm:prSet/>
      <dgm:spPr/>
      <dgm:t>
        <a:bodyPr/>
        <a:lstStyle/>
        <a:p>
          <a:pPr rtl="0"/>
          <a:r>
            <a:rPr lang="en-US" b="1" dirty="0" smtClean="0"/>
            <a:t>Competitor’s objectives</a:t>
          </a:r>
          <a:endParaRPr lang="en-US" b="1" dirty="0"/>
        </a:p>
      </dgm:t>
    </dgm:pt>
    <dgm:pt modelId="{CEA28B8F-F7D8-49EA-B0B7-AB9C8EC940F7}" type="parTrans" cxnId="{A303E28E-FA42-4BB0-BCD5-1DCA741F03C0}">
      <dgm:prSet/>
      <dgm:spPr/>
      <dgm:t>
        <a:bodyPr/>
        <a:lstStyle/>
        <a:p>
          <a:endParaRPr lang="en-US" b="1"/>
        </a:p>
      </dgm:t>
    </dgm:pt>
    <dgm:pt modelId="{CA09E525-28A9-4FAD-8B09-2A6E3466A484}" type="sibTrans" cxnId="{A303E28E-FA42-4BB0-BCD5-1DCA741F03C0}">
      <dgm:prSet/>
      <dgm:spPr/>
      <dgm:t>
        <a:bodyPr/>
        <a:lstStyle/>
        <a:p>
          <a:endParaRPr lang="en-US" b="1"/>
        </a:p>
      </dgm:t>
    </dgm:pt>
    <dgm:pt modelId="{70A9A2F6-D3CA-477C-B0D9-1228B3334562}">
      <dgm:prSet/>
      <dgm:spPr/>
      <dgm:t>
        <a:bodyPr/>
        <a:lstStyle/>
        <a:p>
          <a:pPr rtl="0"/>
          <a:r>
            <a:rPr lang="en-US" b="1" dirty="0" smtClean="0"/>
            <a:t>Competitor’s strategies</a:t>
          </a:r>
          <a:endParaRPr lang="en-US" b="1" dirty="0"/>
        </a:p>
      </dgm:t>
    </dgm:pt>
    <dgm:pt modelId="{FD4384F2-A589-4BCF-937D-76F4DBAC9499}" type="parTrans" cxnId="{9E5628D5-106C-4E66-AC1B-1490EC541950}">
      <dgm:prSet/>
      <dgm:spPr/>
      <dgm:t>
        <a:bodyPr/>
        <a:lstStyle/>
        <a:p>
          <a:endParaRPr lang="en-US" b="1"/>
        </a:p>
      </dgm:t>
    </dgm:pt>
    <dgm:pt modelId="{09966F58-7F82-4A06-BB99-D8894D2942FB}" type="sibTrans" cxnId="{9E5628D5-106C-4E66-AC1B-1490EC541950}">
      <dgm:prSet/>
      <dgm:spPr/>
      <dgm:t>
        <a:bodyPr/>
        <a:lstStyle/>
        <a:p>
          <a:endParaRPr lang="en-US" b="1"/>
        </a:p>
      </dgm:t>
    </dgm:pt>
    <dgm:pt modelId="{081B75A0-2884-4C18-8E29-156CB89AA8A4}">
      <dgm:prSet/>
      <dgm:spPr/>
      <dgm:t>
        <a:bodyPr/>
        <a:lstStyle/>
        <a:p>
          <a:pPr rtl="0"/>
          <a:r>
            <a:rPr lang="en-US" b="1" dirty="0" smtClean="0"/>
            <a:t>Profitability</a:t>
          </a:r>
          <a:endParaRPr lang="en-US" b="1" dirty="0"/>
        </a:p>
      </dgm:t>
    </dgm:pt>
    <dgm:pt modelId="{59B274FF-9D10-4BE9-8CEF-FD549B334A02}" type="parTrans" cxnId="{511BF3DE-4E46-4AC0-B534-D37B9FD6DF20}">
      <dgm:prSet/>
      <dgm:spPr/>
      <dgm:t>
        <a:bodyPr/>
        <a:lstStyle/>
        <a:p>
          <a:endParaRPr lang="en-US" b="1"/>
        </a:p>
      </dgm:t>
    </dgm:pt>
    <dgm:pt modelId="{48167F4A-CDC3-45C7-873B-D90FC7C4DA79}" type="sibTrans" cxnId="{511BF3DE-4E46-4AC0-B534-D37B9FD6DF20}">
      <dgm:prSet/>
      <dgm:spPr/>
      <dgm:t>
        <a:bodyPr/>
        <a:lstStyle/>
        <a:p>
          <a:endParaRPr lang="en-US" b="1"/>
        </a:p>
      </dgm:t>
    </dgm:pt>
    <dgm:pt modelId="{98D978E9-2CDC-496E-9CE0-C9D1E7DE0E4B}">
      <dgm:prSet/>
      <dgm:spPr/>
      <dgm:t>
        <a:bodyPr/>
        <a:lstStyle/>
        <a:p>
          <a:r>
            <a:rPr lang="en-US" b="1" dirty="0" smtClean="0"/>
            <a:t>Market share growth</a:t>
          </a:r>
          <a:endParaRPr lang="en-US" b="1" dirty="0"/>
        </a:p>
      </dgm:t>
    </dgm:pt>
    <dgm:pt modelId="{6DF8A343-30C7-43C3-B331-F795AF97B0D6}" type="parTrans" cxnId="{9E01987E-61D8-4CF7-A559-C42061921087}">
      <dgm:prSet/>
      <dgm:spPr/>
      <dgm:t>
        <a:bodyPr/>
        <a:lstStyle/>
        <a:p>
          <a:endParaRPr lang="en-US" b="1"/>
        </a:p>
      </dgm:t>
    </dgm:pt>
    <dgm:pt modelId="{2230C24B-FB51-4DA1-B069-FA1DACFBE3B5}" type="sibTrans" cxnId="{9E01987E-61D8-4CF7-A559-C42061921087}">
      <dgm:prSet/>
      <dgm:spPr/>
      <dgm:t>
        <a:bodyPr/>
        <a:lstStyle/>
        <a:p>
          <a:endParaRPr lang="en-US" b="1"/>
        </a:p>
      </dgm:t>
    </dgm:pt>
    <dgm:pt modelId="{3A49733D-83A0-4A48-82C1-42A690419BFB}">
      <dgm:prSet/>
      <dgm:spPr/>
      <dgm:t>
        <a:bodyPr/>
        <a:lstStyle/>
        <a:p>
          <a:r>
            <a:rPr lang="en-US" b="1" dirty="0" smtClean="0"/>
            <a:t>Cash flow</a:t>
          </a:r>
          <a:endParaRPr lang="en-US" b="1" dirty="0"/>
        </a:p>
      </dgm:t>
    </dgm:pt>
    <dgm:pt modelId="{AD22D918-E00B-46D7-9EA0-2E31F76788CF}" type="parTrans" cxnId="{80DE5604-968D-4C8A-AEDB-43FF07991276}">
      <dgm:prSet/>
      <dgm:spPr/>
      <dgm:t>
        <a:bodyPr/>
        <a:lstStyle/>
        <a:p>
          <a:endParaRPr lang="en-US" b="1"/>
        </a:p>
      </dgm:t>
    </dgm:pt>
    <dgm:pt modelId="{0684C427-E97C-4589-A19B-4FE1B20AF84D}" type="sibTrans" cxnId="{80DE5604-968D-4C8A-AEDB-43FF07991276}">
      <dgm:prSet/>
      <dgm:spPr/>
      <dgm:t>
        <a:bodyPr/>
        <a:lstStyle/>
        <a:p>
          <a:endParaRPr lang="en-US" b="1"/>
        </a:p>
      </dgm:t>
    </dgm:pt>
    <dgm:pt modelId="{CC8C0958-587B-4E0D-83E7-3A4526B31192}">
      <dgm:prSet/>
      <dgm:spPr/>
      <dgm:t>
        <a:bodyPr/>
        <a:lstStyle/>
        <a:p>
          <a:r>
            <a:rPr lang="en-US" b="1" dirty="0" smtClean="0"/>
            <a:t>Technological leadership</a:t>
          </a:r>
          <a:endParaRPr lang="en-US" b="1" dirty="0"/>
        </a:p>
      </dgm:t>
    </dgm:pt>
    <dgm:pt modelId="{5839641F-022F-4589-84A9-1C2187A6FB7A}" type="parTrans" cxnId="{985655E8-73A0-4CA5-9DA8-22E262A4966E}">
      <dgm:prSet/>
      <dgm:spPr/>
      <dgm:t>
        <a:bodyPr/>
        <a:lstStyle/>
        <a:p>
          <a:endParaRPr lang="en-US" b="1"/>
        </a:p>
      </dgm:t>
    </dgm:pt>
    <dgm:pt modelId="{69908240-22FE-46DD-9D2D-7A2399879B88}" type="sibTrans" cxnId="{985655E8-73A0-4CA5-9DA8-22E262A4966E}">
      <dgm:prSet/>
      <dgm:spPr/>
      <dgm:t>
        <a:bodyPr/>
        <a:lstStyle/>
        <a:p>
          <a:endParaRPr lang="en-US" b="1"/>
        </a:p>
      </dgm:t>
    </dgm:pt>
    <dgm:pt modelId="{F2151C48-43F8-45A7-8E89-580AEFBC1F42}">
      <dgm:prSet/>
      <dgm:spPr/>
      <dgm:t>
        <a:bodyPr/>
        <a:lstStyle/>
        <a:p>
          <a:r>
            <a:rPr lang="en-US" b="1" dirty="0" smtClean="0"/>
            <a:t>Service leadership</a:t>
          </a:r>
          <a:endParaRPr lang="en-US" b="1" dirty="0"/>
        </a:p>
      </dgm:t>
    </dgm:pt>
    <dgm:pt modelId="{FFA03184-6F3D-4EF7-8A18-6786BD074011}" type="parTrans" cxnId="{0673B7C7-4C11-4F9E-B910-A14E9744A62F}">
      <dgm:prSet/>
      <dgm:spPr/>
      <dgm:t>
        <a:bodyPr/>
        <a:lstStyle/>
        <a:p>
          <a:endParaRPr lang="en-US" b="1"/>
        </a:p>
      </dgm:t>
    </dgm:pt>
    <dgm:pt modelId="{A62C22E7-DDFF-4503-A284-43685ABC5ABE}" type="sibTrans" cxnId="{0673B7C7-4C11-4F9E-B910-A14E9744A62F}">
      <dgm:prSet/>
      <dgm:spPr/>
      <dgm:t>
        <a:bodyPr/>
        <a:lstStyle/>
        <a:p>
          <a:endParaRPr lang="en-US" b="1"/>
        </a:p>
      </dgm:t>
    </dgm:pt>
    <dgm:pt modelId="{480F304E-5467-4A50-B55E-AFC137198619}">
      <dgm:prSet/>
      <dgm:spPr/>
      <dgm:t>
        <a:bodyPr/>
        <a:lstStyle/>
        <a:p>
          <a:pPr rtl="0"/>
          <a:r>
            <a:rPr lang="en-US" b="1" dirty="0" smtClean="0"/>
            <a:t>Strategic group offers the strongest competition</a:t>
          </a:r>
          <a:endParaRPr lang="en-US" b="1" dirty="0"/>
        </a:p>
      </dgm:t>
    </dgm:pt>
    <dgm:pt modelId="{D33C2CC6-D96E-4854-84FB-5D11EB10A375}" type="parTrans" cxnId="{A5D4BA84-424B-4993-9827-1CFA7FED4A07}">
      <dgm:prSet/>
      <dgm:spPr/>
      <dgm:t>
        <a:bodyPr/>
        <a:lstStyle/>
        <a:p>
          <a:endParaRPr lang="en-US" b="1"/>
        </a:p>
      </dgm:t>
    </dgm:pt>
    <dgm:pt modelId="{40B7D0A7-DA66-4EC6-BE73-B22F5F1BC8D4}" type="sibTrans" cxnId="{A5D4BA84-424B-4993-9827-1CFA7FED4A07}">
      <dgm:prSet/>
      <dgm:spPr/>
      <dgm:t>
        <a:bodyPr/>
        <a:lstStyle/>
        <a:p>
          <a:endParaRPr lang="en-US" b="1"/>
        </a:p>
      </dgm:t>
    </dgm:pt>
    <dgm:pt modelId="{2AD37DA9-A0C8-464C-A575-D17C9D236BC4}" type="pres">
      <dgm:prSet presAssocID="{984DB160-7BC1-4260-A213-7B7F2B0EDE89}" presName="Name0" presStyleCnt="0">
        <dgm:presLayoutVars>
          <dgm:dir/>
          <dgm:animLvl val="lvl"/>
          <dgm:resizeHandles val="exact"/>
        </dgm:presLayoutVars>
      </dgm:prSet>
      <dgm:spPr/>
      <dgm:t>
        <a:bodyPr/>
        <a:lstStyle/>
        <a:p>
          <a:endParaRPr lang="en-US"/>
        </a:p>
      </dgm:t>
    </dgm:pt>
    <dgm:pt modelId="{02B46652-E828-47B9-AA92-4B28AF8C1692}" type="pres">
      <dgm:prSet presAssocID="{D196F82C-8055-45E6-9299-86006D5B0772}" presName="composite" presStyleCnt="0"/>
      <dgm:spPr/>
      <dgm:t>
        <a:bodyPr/>
        <a:lstStyle/>
        <a:p>
          <a:endParaRPr lang="en-US"/>
        </a:p>
      </dgm:t>
    </dgm:pt>
    <dgm:pt modelId="{EDEF3024-FD1F-4F93-98C3-080C8A0FC819}" type="pres">
      <dgm:prSet presAssocID="{D196F82C-8055-45E6-9299-86006D5B0772}" presName="parTx" presStyleLbl="alignNode1" presStyleIdx="0" presStyleCnt="2">
        <dgm:presLayoutVars>
          <dgm:chMax val="0"/>
          <dgm:chPref val="0"/>
          <dgm:bulletEnabled val="1"/>
        </dgm:presLayoutVars>
      </dgm:prSet>
      <dgm:spPr/>
      <dgm:t>
        <a:bodyPr/>
        <a:lstStyle/>
        <a:p>
          <a:endParaRPr lang="en-US"/>
        </a:p>
      </dgm:t>
    </dgm:pt>
    <dgm:pt modelId="{F41FD565-0DD5-41FA-BF8D-078A18C8DF09}" type="pres">
      <dgm:prSet presAssocID="{D196F82C-8055-45E6-9299-86006D5B0772}" presName="desTx" presStyleLbl="alignAccFollowNode1" presStyleIdx="0" presStyleCnt="2">
        <dgm:presLayoutVars>
          <dgm:bulletEnabled val="1"/>
        </dgm:presLayoutVars>
      </dgm:prSet>
      <dgm:spPr/>
      <dgm:t>
        <a:bodyPr/>
        <a:lstStyle/>
        <a:p>
          <a:endParaRPr lang="en-US"/>
        </a:p>
      </dgm:t>
    </dgm:pt>
    <dgm:pt modelId="{5CB950B7-F30E-42E5-8603-ABF8D5B97691}" type="pres">
      <dgm:prSet presAssocID="{CA09E525-28A9-4FAD-8B09-2A6E3466A484}" presName="space" presStyleCnt="0"/>
      <dgm:spPr/>
      <dgm:t>
        <a:bodyPr/>
        <a:lstStyle/>
        <a:p>
          <a:endParaRPr lang="en-US"/>
        </a:p>
      </dgm:t>
    </dgm:pt>
    <dgm:pt modelId="{2EE5A2D5-E8FF-4407-9EC6-3712A0345E7C}" type="pres">
      <dgm:prSet presAssocID="{70A9A2F6-D3CA-477C-B0D9-1228B3334562}" presName="composite" presStyleCnt="0"/>
      <dgm:spPr/>
      <dgm:t>
        <a:bodyPr/>
        <a:lstStyle/>
        <a:p>
          <a:endParaRPr lang="en-US"/>
        </a:p>
      </dgm:t>
    </dgm:pt>
    <dgm:pt modelId="{3F0DC552-8A16-4406-AA07-03FDF41A881E}" type="pres">
      <dgm:prSet presAssocID="{70A9A2F6-D3CA-477C-B0D9-1228B3334562}" presName="parTx" presStyleLbl="alignNode1" presStyleIdx="1" presStyleCnt="2">
        <dgm:presLayoutVars>
          <dgm:chMax val="0"/>
          <dgm:chPref val="0"/>
          <dgm:bulletEnabled val="1"/>
        </dgm:presLayoutVars>
      </dgm:prSet>
      <dgm:spPr/>
      <dgm:t>
        <a:bodyPr/>
        <a:lstStyle/>
        <a:p>
          <a:endParaRPr lang="en-US"/>
        </a:p>
      </dgm:t>
    </dgm:pt>
    <dgm:pt modelId="{4D0CACE4-48E1-4E94-8B70-22DA767CB36A}" type="pres">
      <dgm:prSet presAssocID="{70A9A2F6-D3CA-477C-B0D9-1228B3334562}" presName="desTx" presStyleLbl="alignAccFollowNode1" presStyleIdx="1" presStyleCnt="2">
        <dgm:presLayoutVars>
          <dgm:bulletEnabled val="1"/>
        </dgm:presLayoutVars>
      </dgm:prSet>
      <dgm:spPr/>
      <dgm:t>
        <a:bodyPr/>
        <a:lstStyle/>
        <a:p>
          <a:endParaRPr lang="en-US"/>
        </a:p>
      </dgm:t>
    </dgm:pt>
  </dgm:ptLst>
  <dgm:cxnLst>
    <dgm:cxn modelId="{EDF1ABCE-8F32-0348-8E0A-BA80BEF11888}" type="presOf" srcId="{480F304E-5467-4A50-B55E-AFC137198619}" destId="{4D0CACE4-48E1-4E94-8B70-22DA767CB36A}" srcOrd="0" destOrd="0" presId="urn:microsoft.com/office/officeart/2005/8/layout/hList1"/>
    <dgm:cxn modelId="{A5D4BA84-424B-4993-9827-1CFA7FED4A07}" srcId="{70A9A2F6-D3CA-477C-B0D9-1228B3334562}" destId="{480F304E-5467-4A50-B55E-AFC137198619}" srcOrd="0" destOrd="0" parTransId="{D33C2CC6-D96E-4854-84FB-5D11EB10A375}" sibTransId="{40B7D0A7-DA66-4EC6-BE73-B22F5F1BC8D4}"/>
    <dgm:cxn modelId="{2E55445C-7B75-AE45-A0F4-1096CBF7E4E5}" type="presOf" srcId="{3A49733D-83A0-4A48-82C1-42A690419BFB}" destId="{F41FD565-0DD5-41FA-BF8D-078A18C8DF09}" srcOrd="0" destOrd="2" presId="urn:microsoft.com/office/officeart/2005/8/layout/hList1"/>
    <dgm:cxn modelId="{71B230AB-6A99-D647-AA39-E7386276C1A2}" type="presOf" srcId="{D196F82C-8055-45E6-9299-86006D5B0772}" destId="{EDEF3024-FD1F-4F93-98C3-080C8A0FC819}" srcOrd="0" destOrd="0" presId="urn:microsoft.com/office/officeart/2005/8/layout/hList1"/>
    <dgm:cxn modelId="{511BF3DE-4E46-4AC0-B534-D37B9FD6DF20}" srcId="{D196F82C-8055-45E6-9299-86006D5B0772}" destId="{081B75A0-2884-4C18-8E29-156CB89AA8A4}" srcOrd="0" destOrd="0" parTransId="{59B274FF-9D10-4BE9-8CEF-FD549B334A02}" sibTransId="{48167F4A-CDC3-45C7-873B-D90FC7C4DA79}"/>
    <dgm:cxn modelId="{C689B9E6-9E23-A140-A64C-EACB580C9DE6}" type="presOf" srcId="{F2151C48-43F8-45A7-8E89-580AEFBC1F42}" destId="{F41FD565-0DD5-41FA-BF8D-078A18C8DF09}" srcOrd="0" destOrd="4" presId="urn:microsoft.com/office/officeart/2005/8/layout/hList1"/>
    <dgm:cxn modelId="{9E01987E-61D8-4CF7-A559-C42061921087}" srcId="{D196F82C-8055-45E6-9299-86006D5B0772}" destId="{98D978E9-2CDC-496E-9CE0-C9D1E7DE0E4B}" srcOrd="1" destOrd="0" parTransId="{6DF8A343-30C7-43C3-B331-F795AF97B0D6}" sibTransId="{2230C24B-FB51-4DA1-B069-FA1DACFBE3B5}"/>
    <dgm:cxn modelId="{0673B7C7-4C11-4F9E-B910-A14E9744A62F}" srcId="{D196F82C-8055-45E6-9299-86006D5B0772}" destId="{F2151C48-43F8-45A7-8E89-580AEFBC1F42}" srcOrd="4" destOrd="0" parTransId="{FFA03184-6F3D-4EF7-8A18-6786BD074011}" sibTransId="{A62C22E7-DDFF-4503-A284-43685ABC5ABE}"/>
    <dgm:cxn modelId="{9E5628D5-106C-4E66-AC1B-1490EC541950}" srcId="{984DB160-7BC1-4260-A213-7B7F2B0EDE89}" destId="{70A9A2F6-D3CA-477C-B0D9-1228B3334562}" srcOrd="1" destOrd="0" parTransId="{FD4384F2-A589-4BCF-937D-76F4DBAC9499}" sibTransId="{09966F58-7F82-4A06-BB99-D8894D2942FB}"/>
    <dgm:cxn modelId="{985655E8-73A0-4CA5-9DA8-22E262A4966E}" srcId="{D196F82C-8055-45E6-9299-86006D5B0772}" destId="{CC8C0958-587B-4E0D-83E7-3A4526B31192}" srcOrd="3" destOrd="0" parTransId="{5839641F-022F-4589-84A9-1C2187A6FB7A}" sibTransId="{69908240-22FE-46DD-9D2D-7A2399879B88}"/>
    <dgm:cxn modelId="{80DE5604-968D-4C8A-AEDB-43FF07991276}" srcId="{D196F82C-8055-45E6-9299-86006D5B0772}" destId="{3A49733D-83A0-4A48-82C1-42A690419BFB}" srcOrd="2" destOrd="0" parTransId="{AD22D918-E00B-46D7-9EA0-2E31F76788CF}" sibTransId="{0684C427-E97C-4589-A19B-4FE1B20AF84D}"/>
    <dgm:cxn modelId="{A303E28E-FA42-4BB0-BCD5-1DCA741F03C0}" srcId="{984DB160-7BC1-4260-A213-7B7F2B0EDE89}" destId="{D196F82C-8055-45E6-9299-86006D5B0772}" srcOrd="0" destOrd="0" parTransId="{CEA28B8F-F7D8-49EA-B0B7-AB9C8EC940F7}" sibTransId="{CA09E525-28A9-4FAD-8B09-2A6E3466A484}"/>
    <dgm:cxn modelId="{D5794BA5-0CA5-A649-A9C7-25AA01A1765B}" type="presOf" srcId="{98D978E9-2CDC-496E-9CE0-C9D1E7DE0E4B}" destId="{F41FD565-0DD5-41FA-BF8D-078A18C8DF09}" srcOrd="0" destOrd="1" presId="urn:microsoft.com/office/officeart/2005/8/layout/hList1"/>
    <dgm:cxn modelId="{9DE0D64C-4612-F24B-B2FF-291E7432F372}" type="presOf" srcId="{984DB160-7BC1-4260-A213-7B7F2B0EDE89}" destId="{2AD37DA9-A0C8-464C-A575-D17C9D236BC4}" srcOrd="0" destOrd="0" presId="urn:microsoft.com/office/officeart/2005/8/layout/hList1"/>
    <dgm:cxn modelId="{B3FC24E0-6F49-7049-B7B5-606F903B74E0}" type="presOf" srcId="{CC8C0958-587B-4E0D-83E7-3A4526B31192}" destId="{F41FD565-0DD5-41FA-BF8D-078A18C8DF09}" srcOrd="0" destOrd="3" presId="urn:microsoft.com/office/officeart/2005/8/layout/hList1"/>
    <dgm:cxn modelId="{1AB3FAD1-4D75-1347-B27B-5DF5B475BD97}" type="presOf" srcId="{081B75A0-2884-4C18-8E29-156CB89AA8A4}" destId="{F41FD565-0DD5-41FA-BF8D-078A18C8DF09}" srcOrd="0" destOrd="0" presId="urn:microsoft.com/office/officeart/2005/8/layout/hList1"/>
    <dgm:cxn modelId="{C2E2D901-5B72-5C43-A0F2-CE705E6B0EC8}" type="presOf" srcId="{70A9A2F6-D3CA-477C-B0D9-1228B3334562}" destId="{3F0DC552-8A16-4406-AA07-03FDF41A881E}" srcOrd="0" destOrd="0" presId="urn:microsoft.com/office/officeart/2005/8/layout/hList1"/>
    <dgm:cxn modelId="{79AF0F81-F3DE-E044-9A9B-318BB5EF8C1A}" type="presParOf" srcId="{2AD37DA9-A0C8-464C-A575-D17C9D236BC4}" destId="{02B46652-E828-47B9-AA92-4B28AF8C1692}" srcOrd="0" destOrd="0" presId="urn:microsoft.com/office/officeart/2005/8/layout/hList1"/>
    <dgm:cxn modelId="{53B456F6-794C-DD4C-9C20-1EBF8D8701B5}" type="presParOf" srcId="{02B46652-E828-47B9-AA92-4B28AF8C1692}" destId="{EDEF3024-FD1F-4F93-98C3-080C8A0FC819}" srcOrd="0" destOrd="0" presId="urn:microsoft.com/office/officeart/2005/8/layout/hList1"/>
    <dgm:cxn modelId="{4627F2BC-219C-504D-B404-1D4B83FEE0B1}" type="presParOf" srcId="{02B46652-E828-47B9-AA92-4B28AF8C1692}" destId="{F41FD565-0DD5-41FA-BF8D-078A18C8DF09}" srcOrd="1" destOrd="0" presId="urn:microsoft.com/office/officeart/2005/8/layout/hList1"/>
    <dgm:cxn modelId="{AF0002FC-045D-C043-89B0-7C00F512508D}" type="presParOf" srcId="{2AD37DA9-A0C8-464C-A575-D17C9D236BC4}" destId="{5CB950B7-F30E-42E5-8603-ABF8D5B97691}" srcOrd="1" destOrd="0" presId="urn:microsoft.com/office/officeart/2005/8/layout/hList1"/>
    <dgm:cxn modelId="{2370667A-48F6-6242-AB2E-69748D7DE2C2}" type="presParOf" srcId="{2AD37DA9-A0C8-464C-A575-D17C9D236BC4}" destId="{2EE5A2D5-E8FF-4407-9EC6-3712A0345E7C}" srcOrd="2" destOrd="0" presId="urn:microsoft.com/office/officeart/2005/8/layout/hList1"/>
    <dgm:cxn modelId="{9DB30D69-2FF0-994A-87E7-083BC7BFFD94}" type="presParOf" srcId="{2EE5A2D5-E8FF-4407-9EC6-3712A0345E7C}" destId="{3F0DC552-8A16-4406-AA07-03FDF41A881E}" srcOrd="0" destOrd="0" presId="urn:microsoft.com/office/officeart/2005/8/layout/hList1"/>
    <dgm:cxn modelId="{FA9E92A5-F6E6-DB40-8A6A-AC825958C580}" type="presParOf" srcId="{2EE5A2D5-E8FF-4407-9EC6-3712A0345E7C}" destId="{4D0CACE4-48E1-4E94-8B70-22DA767CB36A}" srcOrd="1" destOrd="0" presId="urn:microsoft.com/office/officeart/2005/8/layout/hList1"/>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A75EA7-406C-4085-BABD-98B432E87FB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E44771C-6093-4E67-AFFB-DE40267D0433}">
      <dgm:prSet/>
      <dgm:spPr/>
      <dgm:t>
        <a:bodyPr/>
        <a:lstStyle/>
        <a:p>
          <a:pPr rtl="0"/>
          <a:r>
            <a:rPr lang="en-US" b="1" dirty="0" smtClean="0"/>
            <a:t>Competitor’s strengths and weaknesses</a:t>
          </a:r>
          <a:endParaRPr lang="en-US" dirty="0"/>
        </a:p>
      </dgm:t>
    </dgm:pt>
    <dgm:pt modelId="{D7B62EA1-8165-45EF-BE5D-D523C359698D}" type="parTrans" cxnId="{67F460A4-12D7-4FA1-A87F-74E19276D317}">
      <dgm:prSet/>
      <dgm:spPr/>
      <dgm:t>
        <a:bodyPr/>
        <a:lstStyle/>
        <a:p>
          <a:endParaRPr lang="en-US"/>
        </a:p>
      </dgm:t>
    </dgm:pt>
    <dgm:pt modelId="{6F257A99-BBCA-4360-BCEB-51EC413B43D7}" type="sibTrans" cxnId="{67F460A4-12D7-4FA1-A87F-74E19276D317}">
      <dgm:prSet/>
      <dgm:spPr/>
      <dgm:t>
        <a:bodyPr/>
        <a:lstStyle/>
        <a:p>
          <a:endParaRPr lang="en-US"/>
        </a:p>
      </dgm:t>
    </dgm:pt>
    <dgm:pt modelId="{BFF290D5-8FDA-409E-9B1C-61F71C7184A5}">
      <dgm:prSet/>
      <dgm:spPr/>
      <dgm:t>
        <a:bodyPr/>
        <a:lstStyle/>
        <a:p>
          <a:pPr rtl="0"/>
          <a:r>
            <a:rPr lang="en-US" b="1" dirty="0" smtClean="0"/>
            <a:t>What can our competitors do?  </a:t>
          </a:r>
          <a:endParaRPr lang="en-US" b="1" dirty="0"/>
        </a:p>
      </dgm:t>
    </dgm:pt>
    <dgm:pt modelId="{A58D74A5-692E-47E0-9AF4-CE07B529F3BE}" type="parTrans" cxnId="{39A3A781-B335-43CD-B32F-33068B1DA598}">
      <dgm:prSet/>
      <dgm:spPr/>
      <dgm:t>
        <a:bodyPr/>
        <a:lstStyle/>
        <a:p>
          <a:endParaRPr lang="en-US"/>
        </a:p>
      </dgm:t>
    </dgm:pt>
    <dgm:pt modelId="{94211BA3-9DAA-4D94-9F26-1EA920584D61}" type="sibTrans" cxnId="{39A3A781-B335-43CD-B32F-33068B1DA598}">
      <dgm:prSet/>
      <dgm:spPr/>
      <dgm:t>
        <a:bodyPr/>
        <a:lstStyle/>
        <a:p>
          <a:endParaRPr lang="en-US"/>
        </a:p>
      </dgm:t>
    </dgm:pt>
    <dgm:pt modelId="{E6D35295-9163-4DFA-9FF8-B43B1AE2E547}">
      <dgm:prSet/>
      <dgm:spPr/>
      <dgm:t>
        <a:bodyPr/>
        <a:lstStyle/>
        <a:p>
          <a:pPr rtl="0"/>
          <a:r>
            <a:rPr lang="en-US" b="1" dirty="0" smtClean="0"/>
            <a:t>Benchmarking</a:t>
          </a:r>
          <a:endParaRPr lang="en-US" b="1" dirty="0"/>
        </a:p>
      </dgm:t>
    </dgm:pt>
    <dgm:pt modelId="{47C66CB3-AED6-415B-9501-4821889DB465}" type="parTrans" cxnId="{52298731-DB3D-41C0-AA44-2DD8C3A1208B}">
      <dgm:prSet/>
      <dgm:spPr/>
      <dgm:t>
        <a:bodyPr/>
        <a:lstStyle/>
        <a:p>
          <a:endParaRPr lang="en-US"/>
        </a:p>
      </dgm:t>
    </dgm:pt>
    <dgm:pt modelId="{FE464412-A242-47E1-9729-B77CF6B676D0}" type="sibTrans" cxnId="{52298731-DB3D-41C0-AA44-2DD8C3A1208B}">
      <dgm:prSet/>
      <dgm:spPr/>
      <dgm:t>
        <a:bodyPr/>
        <a:lstStyle/>
        <a:p>
          <a:endParaRPr lang="en-US"/>
        </a:p>
      </dgm:t>
    </dgm:pt>
    <dgm:pt modelId="{B7888716-E568-49D7-A95C-9FFAD20DDC49}">
      <dgm:prSet/>
      <dgm:spPr/>
      <dgm:t>
        <a:bodyPr/>
        <a:lstStyle/>
        <a:p>
          <a:pPr rtl="0"/>
          <a:r>
            <a:rPr lang="en-US" b="1" dirty="0" smtClean="0"/>
            <a:t>Estimating competitor’s reactions</a:t>
          </a:r>
          <a:endParaRPr lang="en-US" b="1" dirty="0"/>
        </a:p>
      </dgm:t>
    </dgm:pt>
    <dgm:pt modelId="{B7F3B0D2-B43C-4CC9-BA20-E64097356131}" type="parTrans" cxnId="{BA128B45-EA8A-4091-9995-4F3BCE1016E2}">
      <dgm:prSet/>
      <dgm:spPr/>
      <dgm:t>
        <a:bodyPr/>
        <a:lstStyle/>
        <a:p>
          <a:endParaRPr lang="en-US"/>
        </a:p>
      </dgm:t>
    </dgm:pt>
    <dgm:pt modelId="{30469255-AAAD-4B14-A650-03E4071AA9B9}" type="sibTrans" cxnId="{BA128B45-EA8A-4091-9995-4F3BCE1016E2}">
      <dgm:prSet/>
      <dgm:spPr/>
      <dgm:t>
        <a:bodyPr/>
        <a:lstStyle/>
        <a:p>
          <a:endParaRPr lang="en-US"/>
        </a:p>
      </dgm:t>
    </dgm:pt>
    <dgm:pt modelId="{744BFCF1-53B8-43F9-AAFF-BA75AD8141FC}">
      <dgm:prSet/>
      <dgm:spPr/>
      <dgm:t>
        <a:bodyPr/>
        <a:lstStyle/>
        <a:p>
          <a:pPr rtl="0"/>
          <a:r>
            <a:rPr lang="en-US" b="1" dirty="0" smtClean="0"/>
            <a:t>What will our competitors do?</a:t>
          </a:r>
          <a:endParaRPr lang="en-US" b="1" dirty="0"/>
        </a:p>
      </dgm:t>
    </dgm:pt>
    <dgm:pt modelId="{C94E1AA7-531C-4C1E-B473-13E55223164F}" type="parTrans" cxnId="{5BDB668B-822F-457D-B79F-BD64066B240E}">
      <dgm:prSet/>
      <dgm:spPr/>
      <dgm:t>
        <a:bodyPr/>
        <a:lstStyle/>
        <a:p>
          <a:endParaRPr lang="en-US"/>
        </a:p>
      </dgm:t>
    </dgm:pt>
    <dgm:pt modelId="{0DB86CD0-7AB6-431E-AE62-E37C4336FC40}" type="sibTrans" cxnId="{5BDB668B-822F-457D-B79F-BD64066B240E}">
      <dgm:prSet/>
      <dgm:spPr/>
      <dgm:t>
        <a:bodyPr/>
        <a:lstStyle/>
        <a:p>
          <a:endParaRPr lang="en-US"/>
        </a:p>
      </dgm:t>
    </dgm:pt>
    <dgm:pt modelId="{6A4F8747-6BE3-4B4A-B26D-1998630A2271}" type="pres">
      <dgm:prSet presAssocID="{8EA75EA7-406C-4085-BABD-98B432E87FB1}" presName="Name0" presStyleCnt="0">
        <dgm:presLayoutVars>
          <dgm:dir/>
          <dgm:animLvl val="lvl"/>
          <dgm:resizeHandles val="exact"/>
        </dgm:presLayoutVars>
      </dgm:prSet>
      <dgm:spPr/>
      <dgm:t>
        <a:bodyPr/>
        <a:lstStyle/>
        <a:p>
          <a:endParaRPr lang="en-US"/>
        </a:p>
      </dgm:t>
    </dgm:pt>
    <dgm:pt modelId="{A4332BA9-C5FA-4185-A925-FCC52EF3BF17}" type="pres">
      <dgm:prSet presAssocID="{8E44771C-6093-4E67-AFFB-DE40267D0433}" presName="composite" presStyleCnt="0"/>
      <dgm:spPr/>
    </dgm:pt>
    <dgm:pt modelId="{3CED5223-2955-4DF4-9E2C-DBB2A02C5581}" type="pres">
      <dgm:prSet presAssocID="{8E44771C-6093-4E67-AFFB-DE40267D0433}" presName="parTx" presStyleLbl="alignNode1" presStyleIdx="0" presStyleCnt="2">
        <dgm:presLayoutVars>
          <dgm:chMax val="0"/>
          <dgm:chPref val="0"/>
          <dgm:bulletEnabled val="1"/>
        </dgm:presLayoutVars>
      </dgm:prSet>
      <dgm:spPr/>
      <dgm:t>
        <a:bodyPr/>
        <a:lstStyle/>
        <a:p>
          <a:endParaRPr lang="en-US"/>
        </a:p>
      </dgm:t>
    </dgm:pt>
    <dgm:pt modelId="{7AEF77EF-3ADC-4D62-8060-E9E11E6F7E71}" type="pres">
      <dgm:prSet presAssocID="{8E44771C-6093-4E67-AFFB-DE40267D0433}" presName="desTx" presStyleLbl="alignAccFollowNode1" presStyleIdx="0" presStyleCnt="2">
        <dgm:presLayoutVars>
          <dgm:bulletEnabled val="1"/>
        </dgm:presLayoutVars>
      </dgm:prSet>
      <dgm:spPr/>
      <dgm:t>
        <a:bodyPr/>
        <a:lstStyle/>
        <a:p>
          <a:endParaRPr lang="en-US"/>
        </a:p>
      </dgm:t>
    </dgm:pt>
    <dgm:pt modelId="{8CC33846-219F-497A-B419-FC9F39B1A109}" type="pres">
      <dgm:prSet presAssocID="{6F257A99-BBCA-4360-BCEB-51EC413B43D7}" presName="space" presStyleCnt="0"/>
      <dgm:spPr/>
    </dgm:pt>
    <dgm:pt modelId="{24E141A1-74EB-4163-B76E-162EDE78A839}" type="pres">
      <dgm:prSet presAssocID="{B7888716-E568-49D7-A95C-9FFAD20DDC49}" presName="composite" presStyleCnt="0"/>
      <dgm:spPr/>
    </dgm:pt>
    <dgm:pt modelId="{C56E51A0-25BF-4F8A-9C2D-ED5013ECA592}" type="pres">
      <dgm:prSet presAssocID="{B7888716-E568-49D7-A95C-9FFAD20DDC49}" presName="parTx" presStyleLbl="alignNode1" presStyleIdx="1" presStyleCnt="2">
        <dgm:presLayoutVars>
          <dgm:chMax val="0"/>
          <dgm:chPref val="0"/>
          <dgm:bulletEnabled val="1"/>
        </dgm:presLayoutVars>
      </dgm:prSet>
      <dgm:spPr/>
      <dgm:t>
        <a:bodyPr/>
        <a:lstStyle/>
        <a:p>
          <a:endParaRPr lang="en-US"/>
        </a:p>
      </dgm:t>
    </dgm:pt>
    <dgm:pt modelId="{CFFCD4AB-A6C4-4614-A25B-7A0EA0E09F1A}" type="pres">
      <dgm:prSet presAssocID="{B7888716-E568-49D7-A95C-9FFAD20DDC49}" presName="desTx" presStyleLbl="alignAccFollowNode1" presStyleIdx="1" presStyleCnt="2">
        <dgm:presLayoutVars>
          <dgm:bulletEnabled val="1"/>
        </dgm:presLayoutVars>
      </dgm:prSet>
      <dgm:spPr/>
      <dgm:t>
        <a:bodyPr/>
        <a:lstStyle/>
        <a:p>
          <a:endParaRPr lang="en-US"/>
        </a:p>
      </dgm:t>
    </dgm:pt>
  </dgm:ptLst>
  <dgm:cxnLst>
    <dgm:cxn modelId="{52298731-DB3D-41C0-AA44-2DD8C3A1208B}" srcId="{8E44771C-6093-4E67-AFFB-DE40267D0433}" destId="{E6D35295-9163-4DFA-9FF8-B43B1AE2E547}" srcOrd="1" destOrd="0" parTransId="{47C66CB3-AED6-415B-9501-4821889DB465}" sibTransId="{FE464412-A242-47E1-9729-B77CF6B676D0}"/>
    <dgm:cxn modelId="{67F460A4-12D7-4FA1-A87F-74E19276D317}" srcId="{8EA75EA7-406C-4085-BABD-98B432E87FB1}" destId="{8E44771C-6093-4E67-AFFB-DE40267D0433}" srcOrd="0" destOrd="0" parTransId="{D7B62EA1-8165-45EF-BE5D-D523C359698D}" sibTransId="{6F257A99-BBCA-4360-BCEB-51EC413B43D7}"/>
    <dgm:cxn modelId="{39A3A781-B335-43CD-B32F-33068B1DA598}" srcId="{8E44771C-6093-4E67-AFFB-DE40267D0433}" destId="{BFF290D5-8FDA-409E-9B1C-61F71C7184A5}" srcOrd="0" destOrd="0" parTransId="{A58D74A5-692E-47E0-9AF4-CE07B529F3BE}" sibTransId="{94211BA3-9DAA-4D94-9F26-1EA920584D61}"/>
    <dgm:cxn modelId="{C85ADA6F-3F58-7341-A7CE-95E0670032DE}" type="presOf" srcId="{E6D35295-9163-4DFA-9FF8-B43B1AE2E547}" destId="{7AEF77EF-3ADC-4D62-8060-E9E11E6F7E71}" srcOrd="0" destOrd="1" presId="urn:microsoft.com/office/officeart/2005/8/layout/hList1"/>
    <dgm:cxn modelId="{39784469-16BE-5B4B-BE9D-4E85E577F9C9}" type="presOf" srcId="{8EA75EA7-406C-4085-BABD-98B432E87FB1}" destId="{6A4F8747-6BE3-4B4A-B26D-1998630A2271}" srcOrd="0" destOrd="0" presId="urn:microsoft.com/office/officeart/2005/8/layout/hList1"/>
    <dgm:cxn modelId="{D3132A57-2A82-574B-8A75-94377AE0BB86}" type="presOf" srcId="{744BFCF1-53B8-43F9-AAFF-BA75AD8141FC}" destId="{CFFCD4AB-A6C4-4614-A25B-7A0EA0E09F1A}" srcOrd="0" destOrd="0" presId="urn:microsoft.com/office/officeart/2005/8/layout/hList1"/>
    <dgm:cxn modelId="{0F85E94E-98EE-F541-9550-757D92BCDC93}" type="presOf" srcId="{8E44771C-6093-4E67-AFFB-DE40267D0433}" destId="{3CED5223-2955-4DF4-9E2C-DBB2A02C5581}" srcOrd="0" destOrd="0" presId="urn:microsoft.com/office/officeart/2005/8/layout/hList1"/>
    <dgm:cxn modelId="{BA128B45-EA8A-4091-9995-4F3BCE1016E2}" srcId="{8EA75EA7-406C-4085-BABD-98B432E87FB1}" destId="{B7888716-E568-49D7-A95C-9FFAD20DDC49}" srcOrd="1" destOrd="0" parTransId="{B7F3B0D2-B43C-4CC9-BA20-E64097356131}" sibTransId="{30469255-AAAD-4B14-A650-03E4071AA9B9}"/>
    <dgm:cxn modelId="{C4FAB2AA-3DF9-0B41-9CE8-CACE7550A582}" type="presOf" srcId="{B7888716-E568-49D7-A95C-9FFAD20DDC49}" destId="{C56E51A0-25BF-4F8A-9C2D-ED5013ECA592}" srcOrd="0" destOrd="0" presId="urn:microsoft.com/office/officeart/2005/8/layout/hList1"/>
    <dgm:cxn modelId="{4C4D382E-9A8B-054A-848F-F5BE6C5F107C}" type="presOf" srcId="{BFF290D5-8FDA-409E-9B1C-61F71C7184A5}" destId="{7AEF77EF-3ADC-4D62-8060-E9E11E6F7E71}" srcOrd="0" destOrd="0" presId="urn:microsoft.com/office/officeart/2005/8/layout/hList1"/>
    <dgm:cxn modelId="{5BDB668B-822F-457D-B79F-BD64066B240E}" srcId="{B7888716-E568-49D7-A95C-9FFAD20DDC49}" destId="{744BFCF1-53B8-43F9-AAFF-BA75AD8141FC}" srcOrd="0" destOrd="0" parTransId="{C94E1AA7-531C-4C1E-B473-13E55223164F}" sibTransId="{0DB86CD0-7AB6-431E-AE62-E37C4336FC40}"/>
    <dgm:cxn modelId="{9D634B8A-609C-614C-B541-5ECAC64E07F6}" type="presParOf" srcId="{6A4F8747-6BE3-4B4A-B26D-1998630A2271}" destId="{A4332BA9-C5FA-4185-A925-FCC52EF3BF17}" srcOrd="0" destOrd="0" presId="urn:microsoft.com/office/officeart/2005/8/layout/hList1"/>
    <dgm:cxn modelId="{E386B131-9F29-2A40-A912-AD58310614F2}" type="presParOf" srcId="{A4332BA9-C5FA-4185-A925-FCC52EF3BF17}" destId="{3CED5223-2955-4DF4-9E2C-DBB2A02C5581}" srcOrd="0" destOrd="0" presId="urn:microsoft.com/office/officeart/2005/8/layout/hList1"/>
    <dgm:cxn modelId="{D8CD39FD-EBEC-A542-89C8-9BC067C9E218}" type="presParOf" srcId="{A4332BA9-C5FA-4185-A925-FCC52EF3BF17}" destId="{7AEF77EF-3ADC-4D62-8060-E9E11E6F7E71}" srcOrd="1" destOrd="0" presId="urn:microsoft.com/office/officeart/2005/8/layout/hList1"/>
    <dgm:cxn modelId="{7EDA75BC-79B5-A744-8DDD-6356710ACC2A}" type="presParOf" srcId="{6A4F8747-6BE3-4B4A-B26D-1998630A2271}" destId="{8CC33846-219F-497A-B419-FC9F39B1A109}" srcOrd="1" destOrd="0" presId="urn:microsoft.com/office/officeart/2005/8/layout/hList1"/>
    <dgm:cxn modelId="{AD35E209-6616-DF49-BEE7-76EEA707B6FC}" type="presParOf" srcId="{6A4F8747-6BE3-4B4A-B26D-1998630A2271}" destId="{24E141A1-74EB-4163-B76E-162EDE78A839}" srcOrd="2" destOrd="0" presId="urn:microsoft.com/office/officeart/2005/8/layout/hList1"/>
    <dgm:cxn modelId="{19A11981-1B15-BF40-B1E2-81181AB25AF7}" type="presParOf" srcId="{24E141A1-74EB-4163-B76E-162EDE78A839}" destId="{C56E51A0-25BF-4F8A-9C2D-ED5013ECA592}" srcOrd="0" destOrd="0" presId="urn:microsoft.com/office/officeart/2005/8/layout/hList1"/>
    <dgm:cxn modelId="{E7EFCD15-5DC1-674A-8E5F-B86FE65FDBC1}" type="presParOf" srcId="{24E141A1-74EB-4163-B76E-162EDE78A839}" destId="{CFFCD4AB-A6C4-4614-A25B-7A0EA0E09F1A}" srcOrd="1" destOrd="0" presId="urn:microsoft.com/office/officeart/2005/8/layout/hList1"/>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F7ED49-A1F1-4854-9AF0-75E68A3F413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157B8E5-28AC-436C-883B-77C238ED6ACA}">
      <dgm:prSet phldrT="[Text]"/>
      <dgm:spPr/>
      <dgm:t>
        <a:bodyPr/>
        <a:lstStyle/>
        <a:p>
          <a:r>
            <a:rPr lang="en-US" dirty="0" smtClean="0"/>
            <a:t>Overall cost leadership</a:t>
          </a:r>
          <a:endParaRPr lang="en-US" dirty="0"/>
        </a:p>
      </dgm:t>
    </dgm:pt>
    <dgm:pt modelId="{E3209A67-A253-48B7-A0C4-EB9747038923}" type="parTrans" cxnId="{25EB5AD6-87EF-42DD-9A91-30E48D151063}">
      <dgm:prSet/>
      <dgm:spPr/>
      <dgm:t>
        <a:bodyPr/>
        <a:lstStyle/>
        <a:p>
          <a:endParaRPr lang="en-US"/>
        </a:p>
      </dgm:t>
    </dgm:pt>
    <dgm:pt modelId="{341F0F86-449E-47D7-995E-000AF3CBCC65}" type="sibTrans" cxnId="{25EB5AD6-87EF-42DD-9A91-30E48D151063}">
      <dgm:prSet/>
      <dgm:spPr/>
      <dgm:t>
        <a:bodyPr/>
        <a:lstStyle/>
        <a:p>
          <a:endParaRPr lang="en-US"/>
        </a:p>
      </dgm:t>
    </dgm:pt>
    <dgm:pt modelId="{D8253275-D972-472D-A111-B3AD896F6B7A}">
      <dgm:prSet/>
      <dgm:spPr/>
      <dgm:t>
        <a:bodyPr/>
        <a:lstStyle/>
        <a:p>
          <a:r>
            <a:rPr lang="en-US" dirty="0" smtClean="0"/>
            <a:t>Differentiation</a:t>
          </a:r>
          <a:endParaRPr lang="en-US" dirty="0"/>
        </a:p>
      </dgm:t>
    </dgm:pt>
    <dgm:pt modelId="{7D08C307-B5BD-4C51-9FD5-487FC4AE0414}" type="parTrans" cxnId="{C37D66E5-1BEA-4AC2-BE61-D0EEADA1DA41}">
      <dgm:prSet/>
      <dgm:spPr/>
      <dgm:t>
        <a:bodyPr/>
        <a:lstStyle/>
        <a:p>
          <a:endParaRPr lang="en-US"/>
        </a:p>
      </dgm:t>
    </dgm:pt>
    <dgm:pt modelId="{C6422029-7097-4A0C-8170-F4F2E3A4289F}" type="sibTrans" cxnId="{C37D66E5-1BEA-4AC2-BE61-D0EEADA1DA41}">
      <dgm:prSet/>
      <dgm:spPr/>
      <dgm:t>
        <a:bodyPr/>
        <a:lstStyle/>
        <a:p>
          <a:endParaRPr lang="en-US"/>
        </a:p>
      </dgm:t>
    </dgm:pt>
    <dgm:pt modelId="{A06267A3-1F39-4F34-9BA4-2C4F20D90ACF}">
      <dgm:prSet/>
      <dgm:spPr/>
      <dgm:t>
        <a:bodyPr/>
        <a:lstStyle/>
        <a:p>
          <a:r>
            <a:rPr lang="en-US" dirty="0" smtClean="0"/>
            <a:t>Focus</a:t>
          </a:r>
          <a:endParaRPr lang="en-US" dirty="0"/>
        </a:p>
      </dgm:t>
    </dgm:pt>
    <dgm:pt modelId="{4F4816D4-7848-4FF5-802A-4C5C35B91068}" type="parTrans" cxnId="{240E1EEA-EADD-4C84-B303-27013E2D7FCD}">
      <dgm:prSet/>
      <dgm:spPr/>
      <dgm:t>
        <a:bodyPr/>
        <a:lstStyle/>
        <a:p>
          <a:endParaRPr lang="en-US"/>
        </a:p>
      </dgm:t>
    </dgm:pt>
    <dgm:pt modelId="{F666DD85-6F0B-4136-99E2-B458340837FF}" type="sibTrans" cxnId="{240E1EEA-EADD-4C84-B303-27013E2D7FCD}">
      <dgm:prSet/>
      <dgm:spPr/>
      <dgm:t>
        <a:bodyPr/>
        <a:lstStyle/>
        <a:p>
          <a:endParaRPr lang="en-US"/>
        </a:p>
      </dgm:t>
    </dgm:pt>
    <dgm:pt modelId="{A669A0BD-6163-460E-9E81-489E171BE42D}">
      <dgm:prSet/>
      <dgm:spPr/>
      <dgm:t>
        <a:bodyPr/>
        <a:lstStyle/>
        <a:p>
          <a:r>
            <a:rPr lang="en-US" dirty="0" smtClean="0"/>
            <a:t>Middle of the road</a:t>
          </a:r>
          <a:endParaRPr lang="en-US" dirty="0"/>
        </a:p>
      </dgm:t>
    </dgm:pt>
    <dgm:pt modelId="{8C901870-A5BE-4DFF-8459-D20074A5724B}" type="parTrans" cxnId="{E7CFB100-66DD-4CBF-9E26-AB1C4FDA0AA5}">
      <dgm:prSet/>
      <dgm:spPr/>
      <dgm:t>
        <a:bodyPr/>
        <a:lstStyle/>
        <a:p>
          <a:endParaRPr lang="en-US"/>
        </a:p>
      </dgm:t>
    </dgm:pt>
    <dgm:pt modelId="{7C3BBE7E-E752-4368-A339-08DE365FDE7B}" type="sibTrans" cxnId="{E7CFB100-66DD-4CBF-9E26-AB1C4FDA0AA5}">
      <dgm:prSet/>
      <dgm:spPr/>
      <dgm:t>
        <a:bodyPr/>
        <a:lstStyle/>
        <a:p>
          <a:endParaRPr lang="en-US"/>
        </a:p>
      </dgm:t>
    </dgm:pt>
    <dgm:pt modelId="{456EAFD1-645A-4D7F-89EC-C7055A6BD266}" type="pres">
      <dgm:prSet presAssocID="{65F7ED49-A1F1-4854-9AF0-75E68A3F413E}" presName="diagram" presStyleCnt="0">
        <dgm:presLayoutVars>
          <dgm:dir/>
          <dgm:resizeHandles val="exact"/>
        </dgm:presLayoutVars>
      </dgm:prSet>
      <dgm:spPr/>
      <dgm:t>
        <a:bodyPr/>
        <a:lstStyle/>
        <a:p>
          <a:endParaRPr lang="en-US"/>
        </a:p>
      </dgm:t>
    </dgm:pt>
    <dgm:pt modelId="{B5A6BF5A-8578-4959-A0C3-6D4D7A108880}" type="pres">
      <dgm:prSet presAssocID="{9157B8E5-28AC-436C-883B-77C238ED6ACA}" presName="node" presStyleLbl="node1" presStyleIdx="0" presStyleCnt="4">
        <dgm:presLayoutVars>
          <dgm:bulletEnabled val="1"/>
        </dgm:presLayoutVars>
      </dgm:prSet>
      <dgm:spPr/>
      <dgm:t>
        <a:bodyPr/>
        <a:lstStyle/>
        <a:p>
          <a:endParaRPr lang="en-US"/>
        </a:p>
      </dgm:t>
    </dgm:pt>
    <dgm:pt modelId="{1185FCF9-6D89-43E5-976D-D5E933941FFD}" type="pres">
      <dgm:prSet presAssocID="{341F0F86-449E-47D7-995E-000AF3CBCC65}" presName="sibTrans" presStyleCnt="0"/>
      <dgm:spPr/>
    </dgm:pt>
    <dgm:pt modelId="{DBEA49EC-2CCF-4766-9E12-73C8C757AF75}" type="pres">
      <dgm:prSet presAssocID="{D8253275-D972-472D-A111-B3AD896F6B7A}" presName="node" presStyleLbl="node1" presStyleIdx="1" presStyleCnt="4">
        <dgm:presLayoutVars>
          <dgm:bulletEnabled val="1"/>
        </dgm:presLayoutVars>
      </dgm:prSet>
      <dgm:spPr/>
      <dgm:t>
        <a:bodyPr/>
        <a:lstStyle/>
        <a:p>
          <a:endParaRPr lang="en-US"/>
        </a:p>
      </dgm:t>
    </dgm:pt>
    <dgm:pt modelId="{10CB59A9-AD76-4B40-94A0-C1BF7E72970D}" type="pres">
      <dgm:prSet presAssocID="{C6422029-7097-4A0C-8170-F4F2E3A4289F}" presName="sibTrans" presStyleCnt="0"/>
      <dgm:spPr/>
    </dgm:pt>
    <dgm:pt modelId="{F7593E33-8E9D-4A90-B2DE-8A8D74C921CD}" type="pres">
      <dgm:prSet presAssocID="{A06267A3-1F39-4F34-9BA4-2C4F20D90ACF}" presName="node" presStyleLbl="node1" presStyleIdx="2" presStyleCnt="4">
        <dgm:presLayoutVars>
          <dgm:bulletEnabled val="1"/>
        </dgm:presLayoutVars>
      </dgm:prSet>
      <dgm:spPr/>
      <dgm:t>
        <a:bodyPr/>
        <a:lstStyle/>
        <a:p>
          <a:endParaRPr lang="en-US"/>
        </a:p>
      </dgm:t>
    </dgm:pt>
    <dgm:pt modelId="{698A389A-EFE7-4B06-8BC9-8EA649CA50D3}" type="pres">
      <dgm:prSet presAssocID="{F666DD85-6F0B-4136-99E2-B458340837FF}" presName="sibTrans" presStyleCnt="0"/>
      <dgm:spPr/>
    </dgm:pt>
    <dgm:pt modelId="{C5C77944-2B64-4456-9136-400FDDBFC1B6}" type="pres">
      <dgm:prSet presAssocID="{A669A0BD-6163-460E-9E81-489E171BE42D}" presName="node" presStyleLbl="node1" presStyleIdx="3" presStyleCnt="4">
        <dgm:presLayoutVars>
          <dgm:bulletEnabled val="1"/>
        </dgm:presLayoutVars>
      </dgm:prSet>
      <dgm:spPr/>
      <dgm:t>
        <a:bodyPr/>
        <a:lstStyle/>
        <a:p>
          <a:endParaRPr lang="en-US"/>
        </a:p>
      </dgm:t>
    </dgm:pt>
  </dgm:ptLst>
  <dgm:cxnLst>
    <dgm:cxn modelId="{C37D66E5-1BEA-4AC2-BE61-D0EEADA1DA41}" srcId="{65F7ED49-A1F1-4854-9AF0-75E68A3F413E}" destId="{D8253275-D972-472D-A111-B3AD896F6B7A}" srcOrd="1" destOrd="0" parTransId="{7D08C307-B5BD-4C51-9FD5-487FC4AE0414}" sibTransId="{C6422029-7097-4A0C-8170-F4F2E3A4289F}"/>
    <dgm:cxn modelId="{93523ED8-15BB-DC40-8885-664A3AD6A60E}" type="presOf" srcId="{A669A0BD-6163-460E-9E81-489E171BE42D}" destId="{C5C77944-2B64-4456-9136-400FDDBFC1B6}" srcOrd="0" destOrd="0" presId="urn:microsoft.com/office/officeart/2005/8/layout/default"/>
    <dgm:cxn modelId="{9B47EAE5-4F76-0648-8D7A-87D9AA15FCFD}" type="presOf" srcId="{65F7ED49-A1F1-4854-9AF0-75E68A3F413E}" destId="{456EAFD1-645A-4D7F-89EC-C7055A6BD266}" srcOrd="0" destOrd="0" presId="urn:microsoft.com/office/officeart/2005/8/layout/default"/>
    <dgm:cxn modelId="{E7CFB100-66DD-4CBF-9E26-AB1C4FDA0AA5}" srcId="{65F7ED49-A1F1-4854-9AF0-75E68A3F413E}" destId="{A669A0BD-6163-460E-9E81-489E171BE42D}" srcOrd="3" destOrd="0" parTransId="{8C901870-A5BE-4DFF-8459-D20074A5724B}" sibTransId="{7C3BBE7E-E752-4368-A339-08DE365FDE7B}"/>
    <dgm:cxn modelId="{25EB5AD6-87EF-42DD-9A91-30E48D151063}" srcId="{65F7ED49-A1F1-4854-9AF0-75E68A3F413E}" destId="{9157B8E5-28AC-436C-883B-77C238ED6ACA}" srcOrd="0" destOrd="0" parTransId="{E3209A67-A253-48B7-A0C4-EB9747038923}" sibTransId="{341F0F86-449E-47D7-995E-000AF3CBCC65}"/>
    <dgm:cxn modelId="{B005B8FD-74E9-4A43-8394-C4C135D6C04B}" type="presOf" srcId="{9157B8E5-28AC-436C-883B-77C238ED6ACA}" destId="{B5A6BF5A-8578-4959-A0C3-6D4D7A108880}" srcOrd="0" destOrd="0" presId="urn:microsoft.com/office/officeart/2005/8/layout/default"/>
    <dgm:cxn modelId="{667134BA-6BA5-E144-8576-96E5BFBDC6E8}" type="presOf" srcId="{A06267A3-1F39-4F34-9BA4-2C4F20D90ACF}" destId="{F7593E33-8E9D-4A90-B2DE-8A8D74C921CD}" srcOrd="0" destOrd="0" presId="urn:microsoft.com/office/officeart/2005/8/layout/default"/>
    <dgm:cxn modelId="{240E1EEA-EADD-4C84-B303-27013E2D7FCD}" srcId="{65F7ED49-A1F1-4854-9AF0-75E68A3F413E}" destId="{A06267A3-1F39-4F34-9BA4-2C4F20D90ACF}" srcOrd="2" destOrd="0" parTransId="{4F4816D4-7848-4FF5-802A-4C5C35B91068}" sibTransId="{F666DD85-6F0B-4136-99E2-B458340837FF}"/>
    <dgm:cxn modelId="{5EC9F48C-8CE0-484B-BFF0-DA4DD0D659F6}" type="presOf" srcId="{D8253275-D972-472D-A111-B3AD896F6B7A}" destId="{DBEA49EC-2CCF-4766-9E12-73C8C757AF75}" srcOrd="0" destOrd="0" presId="urn:microsoft.com/office/officeart/2005/8/layout/default"/>
    <dgm:cxn modelId="{F688D892-3BE2-554D-B396-717167C4F79E}" type="presParOf" srcId="{456EAFD1-645A-4D7F-89EC-C7055A6BD266}" destId="{B5A6BF5A-8578-4959-A0C3-6D4D7A108880}" srcOrd="0" destOrd="0" presId="urn:microsoft.com/office/officeart/2005/8/layout/default"/>
    <dgm:cxn modelId="{A2EB19C3-B07A-124C-BA0B-FAD0F82EC333}" type="presParOf" srcId="{456EAFD1-645A-4D7F-89EC-C7055A6BD266}" destId="{1185FCF9-6D89-43E5-976D-D5E933941FFD}" srcOrd="1" destOrd="0" presId="urn:microsoft.com/office/officeart/2005/8/layout/default"/>
    <dgm:cxn modelId="{205ACC04-952F-4A49-BCFD-F473F25EC134}" type="presParOf" srcId="{456EAFD1-645A-4D7F-89EC-C7055A6BD266}" destId="{DBEA49EC-2CCF-4766-9E12-73C8C757AF75}" srcOrd="2" destOrd="0" presId="urn:microsoft.com/office/officeart/2005/8/layout/default"/>
    <dgm:cxn modelId="{CA3998EC-A73A-434E-A27C-E08764068241}" type="presParOf" srcId="{456EAFD1-645A-4D7F-89EC-C7055A6BD266}" destId="{10CB59A9-AD76-4B40-94A0-C1BF7E72970D}" srcOrd="3" destOrd="0" presId="urn:microsoft.com/office/officeart/2005/8/layout/default"/>
    <dgm:cxn modelId="{C4CE62AB-22FB-CA4C-BB8B-9A329C08D643}" type="presParOf" srcId="{456EAFD1-645A-4D7F-89EC-C7055A6BD266}" destId="{F7593E33-8E9D-4A90-B2DE-8A8D74C921CD}" srcOrd="4" destOrd="0" presId="urn:microsoft.com/office/officeart/2005/8/layout/default"/>
    <dgm:cxn modelId="{E5A76275-37A3-4949-8089-CA4CD96AB63F}" type="presParOf" srcId="{456EAFD1-645A-4D7F-89EC-C7055A6BD266}" destId="{698A389A-EFE7-4B06-8BC9-8EA649CA50D3}" srcOrd="5" destOrd="0" presId="urn:microsoft.com/office/officeart/2005/8/layout/default"/>
    <dgm:cxn modelId="{3A23BE0B-AB92-0747-B2DF-4C50F2DC4437}" type="presParOf" srcId="{456EAFD1-645A-4D7F-89EC-C7055A6BD266}" destId="{C5C77944-2B64-4456-9136-400FDDBFC1B6}" srcOrd="6"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2AFA68-D546-4777-8CC5-4A1BBB963783}"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6D48DF75-EFC8-4871-99B3-BDBD05921CA3}">
      <dgm:prSet/>
      <dgm:spPr/>
      <dgm:t>
        <a:bodyPr/>
        <a:lstStyle/>
        <a:p>
          <a:pPr rtl="0"/>
          <a:r>
            <a:rPr lang="en-US" b="0" dirty="0" smtClean="0"/>
            <a:t>Market leader strategies</a:t>
          </a:r>
          <a:endParaRPr lang="en-US" dirty="0"/>
        </a:p>
      </dgm:t>
    </dgm:pt>
    <dgm:pt modelId="{F897C592-2771-4526-8663-29DEC3768864}" type="parTrans" cxnId="{E0BF2CF4-FA94-4002-AC76-DEE658AA25C6}">
      <dgm:prSet/>
      <dgm:spPr/>
      <dgm:t>
        <a:bodyPr/>
        <a:lstStyle/>
        <a:p>
          <a:endParaRPr lang="en-US"/>
        </a:p>
      </dgm:t>
    </dgm:pt>
    <dgm:pt modelId="{DC590D38-1F3F-45C1-B18D-F8F50AE98734}" type="sibTrans" cxnId="{E0BF2CF4-FA94-4002-AC76-DEE658AA25C6}">
      <dgm:prSet/>
      <dgm:spPr/>
      <dgm:t>
        <a:bodyPr/>
        <a:lstStyle/>
        <a:p>
          <a:endParaRPr lang="en-US"/>
        </a:p>
      </dgm:t>
    </dgm:pt>
    <dgm:pt modelId="{7AE566DD-1046-49A8-9355-DDA1306D0239}">
      <dgm:prSet/>
      <dgm:spPr/>
      <dgm:t>
        <a:bodyPr/>
        <a:lstStyle/>
        <a:p>
          <a:pPr rtl="0"/>
          <a:r>
            <a:rPr lang="en-US" b="0" dirty="0" smtClean="0"/>
            <a:t>Market challenger strategies</a:t>
          </a:r>
          <a:endParaRPr lang="en-US" dirty="0"/>
        </a:p>
      </dgm:t>
    </dgm:pt>
    <dgm:pt modelId="{703AB519-D05E-4FF6-B6C9-935CC7890785}" type="parTrans" cxnId="{EA428799-985D-44D3-A17A-5D544F1FEC28}">
      <dgm:prSet/>
      <dgm:spPr/>
      <dgm:t>
        <a:bodyPr/>
        <a:lstStyle/>
        <a:p>
          <a:endParaRPr lang="en-US"/>
        </a:p>
      </dgm:t>
    </dgm:pt>
    <dgm:pt modelId="{ADA260F3-CD0E-4EC5-B029-5732EBCF91E6}" type="sibTrans" cxnId="{EA428799-985D-44D3-A17A-5D544F1FEC28}">
      <dgm:prSet/>
      <dgm:spPr/>
      <dgm:t>
        <a:bodyPr/>
        <a:lstStyle/>
        <a:p>
          <a:endParaRPr lang="en-US"/>
        </a:p>
      </dgm:t>
    </dgm:pt>
    <dgm:pt modelId="{266AB0B6-C5DB-46EB-8049-B6D4169C8EFA}">
      <dgm:prSet/>
      <dgm:spPr/>
      <dgm:t>
        <a:bodyPr/>
        <a:lstStyle/>
        <a:p>
          <a:pPr rtl="0"/>
          <a:r>
            <a:rPr lang="en-US" b="0" dirty="0" smtClean="0"/>
            <a:t>Market follower strategies</a:t>
          </a:r>
          <a:endParaRPr lang="en-US" dirty="0"/>
        </a:p>
      </dgm:t>
    </dgm:pt>
    <dgm:pt modelId="{A68B50E1-5EBA-4D2A-A557-626C4C0F82C0}" type="parTrans" cxnId="{35D22031-79EF-48BC-9DF8-24CA81D9FEC7}">
      <dgm:prSet/>
      <dgm:spPr/>
      <dgm:t>
        <a:bodyPr/>
        <a:lstStyle/>
        <a:p>
          <a:endParaRPr lang="en-US"/>
        </a:p>
      </dgm:t>
    </dgm:pt>
    <dgm:pt modelId="{CE27A490-DFA8-47C6-83A5-27148E859719}" type="sibTrans" cxnId="{35D22031-79EF-48BC-9DF8-24CA81D9FEC7}">
      <dgm:prSet/>
      <dgm:spPr/>
      <dgm:t>
        <a:bodyPr/>
        <a:lstStyle/>
        <a:p>
          <a:endParaRPr lang="en-US"/>
        </a:p>
      </dgm:t>
    </dgm:pt>
    <dgm:pt modelId="{C6AF8923-802C-4CC2-A780-49850C6CBD4D}">
      <dgm:prSet/>
      <dgm:spPr/>
      <dgm:t>
        <a:bodyPr/>
        <a:lstStyle/>
        <a:p>
          <a:pPr rtl="0"/>
          <a:r>
            <a:rPr lang="en-US" b="0" dirty="0" smtClean="0"/>
            <a:t>Market nicher strategies</a:t>
          </a:r>
          <a:endParaRPr lang="en-US" dirty="0"/>
        </a:p>
      </dgm:t>
    </dgm:pt>
    <dgm:pt modelId="{9BAAB8D6-48B7-4E0F-8B18-A19D7A9BC9E0}" type="parTrans" cxnId="{2C92D0A3-AFB4-4D47-B37E-8C74265AD1F7}">
      <dgm:prSet/>
      <dgm:spPr/>
      <dgm:t>
        <a:bodyPr/>
        <a:lstStyle/>
        <a:p>
          <a:endParaRPr lang="en-US"/>
        </a:p>
      </dgm:t>
    </dgm:pt>
    <dgm:pt modelId="{B8F82547-8C12-4B6E-BFC3-53C2C3FE4880}" type="sibTrans" cxnId="{2C92D0A3-AFB4-4D47-B37E-8C74265AD1F7}">
      <dgm:prSet/>
      <dgm:spPr/>
      <dgm:t>
        <a:bodyPr/>
        <a:lstStyle/>
        <a:p>
          <a:endParaRPr lang="en-US"/>
        </a:p>
      </dgm:t>
    </dgm:pt>
    <dgm:pt modelId="{2179DE14-3797-44F3-9878-D370DBB2BB61}" type="pres">
      <dgm:prSet presAssocID="{CD2AFA68-D546-4777-8CC5-4A1BBB963783}" presName="diagram" presStyleCnt="0">
        <dgm:presLayoutVars>
          <dgm:dir/>
          <dgm:resizeHandles val="exact"/>
        </dgm:presLayoutVars>
      </dgm:prSet>
      <dgm:spPr/>
      <dgm:t>
        <a:bodyPr/>
        <a:lstStyle/>
        <a:p>
          <a:endParaRPr lang="en-US"/>
        </a:p>
      </dgm:t>
    </dgm:pt>
    <dgm:pt modelId="{0715EC3A-132B-4480-8D94-ED56E6BAC34E}" type="pres">
      <dgm:prSet presAssocID="{6D48DF75-EFC8-4871-99B3-BDBD05921CA3}" presName="node" presStyleLbl="node1" presStyleIdx="0" presStyleCnt="4">
        <dgm:presLayoutVars>
          <dgm:bulletEnabled val="1"/>
        </dgm:presLayoutVars>
      </dgm:prSet>
      <dgm:spPr/>
      <dgm:t>
        <a:bodyPr/>
        <a:lstStyle/>
        <a:p>
          <a:endParaRPr lang="en-US"/>
        </a:p>
      </dgm:t>
    </dgm:pt>
    <dgm:pt modelId="{E0561F47-28BB-4AF3-8150-3F27DBAB4DB5}" type="pres">
      <dgm:prSet presAssocID="{DC590D38-1F3F-45C1-B18D-F8F50AE98734}" presName="sibTrans" presStyleCnt="0"/>
      <dgm:spPr/>
    </dgm:pt>
    <dgm:pt modelId="{52E5094E-7769-4484-8803-8B6B64AE4B44}" type="pres">
      <dgm:prSet presAssocID="{7AE566DD-1046-49A8-9355-DDA1306D0239}" presName="node" presStyleLbl="node1" presStyleIdx="1" presStyleCnt="4">
        <dgm:presLayoutVars>
          <dgm:bulletEnabled val="1"/>
        </dgm:presLayoutVars>
      </dgm:prSet>
      <dgm:spPr/>
      <dgm:t>
        <a:bodyPr/>
        <a:lstStyle/>
        <a:p>
          <a:endParaRPr lang="en-US"/>
        </a:p>
      </dgm:t>
    </dgm:pt>
    <dgm:pt modelId="{43EF1F9B-E74E-4782-B2AB-DE700CC4C15E}" type="pres">
      <dgm:prSet presAssocID="{ADA260F3-CD0E-4EC5-B029-5732EBCF91E6}" presName="sibTrans" presStyleCnt="0"/>
      <dgm:spPr/>
    </dgm:pt>
    <dgm:pt modelId="{A5DD608E-8648-4140-B8CE-C63C94765A76}" type="pres">
      <dgm:prSet presAssocID="{266AB0B6-C5DB-46EB-8049-B6D4169C8EFA}" presName="node" presStyleLbl="node1" presStyleIdx="2" presStyleCnt="4">
        <dgm:presLayoutVars>
          <dgm:bulletEnabled val="1"/>
        </dgm:presLayoutVars>
      </dgm:prSet>
      <dgm:spPr/>
      <dgm:t>
        <a:bodyPr/>
        <a:lstStyle/>
        <a:p>
          <a:endParaRPr lang="en-US"/>
        </a:p>
      </dgm:t>
    </dgm:pt>
    <dgm:pt modelId="{E22E6CD0-26EB-4A86-B1F1-3BF8ACE55327}" type="pres">
      <dgm:prSet presAssocID="{CE27A490-DFA8-47C6-83A5-27148E859719}" presName="sibTrans" presStyleCnt="0"/>
      <dgm:spPr/>
    </dgm:pt>
    <dgm:pt modelId="{9B2CDFEB-C479-4694-9E8B-5CA7A1A6DB0E}" type="pres">
      <dgm:prSet presAssocID="{C6AF8923-802C-4CC2-A780-49850C6CBD4D}" presName="node" presStyleLbl="node1" presStyleIdx="3" presStyleCnt="4">
        <dgm:presLayoutVars>
          <dgm:bulletEnabled val="1"/>
        </dgm:presLayoutVars>
      </dgm:prSet>
      <dgm:spPr/>
      <dgm:t>
        <a:bodyPr/>
        <a:lstStyle/>
        <a:p>
          <a:endParaRPr lang="en-US"/>
        </a:p>
      </dgm:t>
    </dgm:pt>
  </dgm:ptLst>
  <dgm:cxnLst>
    <dgm:cxn modelId="{2C92D0A3-AFB4-4D47-B37E-8C74265AD1F7}" srcId="{CD2AFA68-D546-4777-8CC5-4A1BBB963783}" destId="{C6AF8923-802C-4CC2-A780-49850C6CBD4D}" srcOrd="3" destOrd="0" parTransId="{9BAAB8D6-48B7-4E0F-8B18-A19D7A9BC9E0}" sibTransId="{B8F82547-8C12-4B6E-BFC3-53C2C3FE4880}"/>
    <dgm:cxn modelId="{E0BF2CF4-FA94-4002-AC76-DEE658AA25C6}" srcId="{CD2AFA68-D546-4777-8CC5-4A1BBB963783}" destId="{6D48DF75-EFC8-4871-99B3-BDBD05921CA3}" srcOrd="0" destOrd="0" parTransId="{F897C592-2771-4526-8663-29DEC3768864}" sibTransId="{DC590D38-1F3F-45C1-B18D-F8F50AE98734}"/>
    <dgm:cxn modelId="{024FAACA-E054-454E-81D3-438EBBAA1A07}" type="presOf" srcId="{266AB0B6-C5DB-46EB-8049-B6D4169C8EFA}" destId="{A5DD608E-8648-4140-B8CE-C63C94765A76}" srcOrd="0" destOrd="0" presId="urn:microsoft.com/office/officeart/2005/8/layout/default"/>
    <dgm:cxn modelId="{D3656D88-3C72-2549-BF69-EDA3BB006312}" type="presOf" srcId="{6D48DF75-EFC8-4871-99B3-BDBD05921CA3}" destId="{0715EC3A-132B-4480-8D94-ED56E6BAC34E}" srcOrd="0" destOrd="0" presId="urn:microsoft.com/office/officeart/2005/8/layout/default"/>
    <dgm:cxn modelId="{A22FD071-5303-6D43-83D6-AB5E22D61B68}" type="presOf" srcId="{CD2AFA68-D546-4777-8CC5-4A1BBB963783}" destId="{2179DE14-3797-44F3-9878-D370DBB2BB61}" srcOrd="0" destOrd="0" presId="urn:microsoft.com/office/officeart/2005/8/layout/default"/>
    <dgm:cxn modelId="{9D6AFCB8-7051-B545-BB35-DB80C4FFC2C0}" type="presOf" srcId="{7AE566DD-1046-49A8-9355-DDA1306D0239}" destId="{52E5094E-7769-4484-8803-8B6B64AE4B44}" srcOrd="0" destOrd="0" presId="urn:microsoft.com/office/officeart/2005/8/layout/default"/>
    <dgm:cxn modelId="{35D22031-79EF-48BC-9DF8-24CA81D9FEC7}" srcId="{CD2AFA68-D546-4777-8CC5-4A1BBB963783}" destId="{266AB0B6-C5DB-46EB-8049-B6D4169C8EFA}" srcOrd="2" destOrd="0" parTransId="{A68B50E1-5EBA-4D2A-A557-626C4C0F82C0}" sibTransId="{CE27A490-DFA8-47C6-83A5-27148E859719}"/>
    <dgm:cxn modelId="{EA428799-985D-44D3-A17A-5D544F1FEC28}" srcId="{CD2AFA68-D546-4777-8CC5-4A1BBB963783}" destId="{7AE566DD-1046-49A8-9355-DDA1306D0239}" srcOrd="1" destOrd="0" parTransId="{703AB519-D05E-4FF6-B6C9-935CC7890785}" sibTransId="{ADA260F3-CD0E-4EC5-B029-5732EBCF91E6}"/>
    <dgm:cxn modelId="{7E049853-6158-9D47-A04E-A5BCF68558BC}" type="presOf" srcId="{C6AF8923-802C-4CC2-A780-49850C6CBD4D}" destId="{9B2CDFEB-C479-4694-9E8B-5CA7A1A6DB0E}" srcOrd="0" destOrd="0" presId="urn:microsoft.com/office/officeart/2005/8/layout/default"/>
    <dgm:cxn modelId="{09F805CD-B3BC-AB48-A743-F639FE9B0016}" type="presParOf" srcId="{2179DE14-3797-44F3-9878-D370DBB2BB61}" destId="{0715EC3A-132B-4480-8D94-ED56E6BAC34E}" srcOrd="0" destOrd="0" presId="urn:microsoft.com/office/officeart/2005/8/layout/default"/>
    <dgm:cxn modelId="{D312E73A-5571-7641-8F60-68715CE32269}" type="presParOf" srcId="{2179DE14-3797-44F3-9878-D370DBB2BB61}" destId="{E0561F47-28BB-4AF3-8150-3F27DBAB4DB5}" srcOrd="1" destOrd="0" presId="urn:microsoft.com/office/officeart/2005/8/layout/default"/>
    <dgm:cxn modelId="{F750EBA7-3CCE-B942-AB42-96E1918014FB}" type="presParOf" srcId="{2179DE14-3797-44F3-9878-D370DBB2BB61}" destId="{52E5094E-7769-4484-8803-8B6B64AE4B44}" srcOrd="2" destOrd="0" presId="urn:microsoft.com/office/officeart/2005/8/layout/default"/>
    <dgm:cxn modelId="{7AC41014-1993-9B49-92A5-9D82C020BD56}" type="presParOf" srcId="{2179DE14-3797-44F3-9878-D370DBB2BB61}" destId="{43EF1F9B-E74E-4782-B2AB-DE700CC4C15E}" srcOrd="3" destOrd="0" presId="urn:microsoft.com/office/officeart/2005/8/layout/default"/>
    <dgm:cxn modelId="{A6A97F4B-8A6B-6A46-AD24-AB58D1A1D078}" type="presParOf" srcId="{2179DE14-3797-44F3-9878-D370DBB2BB61}" destId="{A5DD608E-8648-4140-B8CE-C63C94765A76}" srcOrd="4" destOrd="0" presId="urn:microsoft.com/office/officeart/2005/8/layout/default"/>
    <dgm:cxn modelId="{D66C5090-43A2-A34A-BE6C-EBFA97620151}" type="presParOf" srcId="{2179DE14-3797-44F3-9878-D370DBB2BB61}" destId="{E22E6CD0-26EB-4A86-B1F1-3BF8ACE55327}" srcOrd="5" destOrd="0" presId="urn:microsoft.com/office/officeart/2005/8/layout/default"/>
    <dgm:cxn modelId="{5504648E-62E2-9049-8916-3BCEB4D6FBA7}" type="presParOf" srcId="{2179DE14-3797-44F3-9878-D370DBB2BB61}" destId="{9B2CDFEB-C479-4694-9E8B-5CA7A1A6DB0E}" srcOrd="6"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EF3024-FD1F-4F93-98C3-080C8A0FC819}">
      <dsp:nvSpPr>
        <dsp:cNvPr id="0" name=""/>
        <dsp:cNvSpPr/>
      </dsp:nvSpPr>
      <dsp:spPr>
        <a:xfrm>
          <a:off x="32" y="208663"/>
          <a:ext cx="3133427" cy="7264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b="1" kern="1200" dirty="0" smtClean="0"/>
            <a:t>Competitor’s objectives</a:t>
          </a:r>
          <a:endParaRPr lang="en-US" sz="2100" b="1" kern="1200" dirty="0"/>
        </a:p>
      </dsp:txBody>
      <dsp:txXfrm>
        <a:off x="32" y="208663"/>
        <a:ext cx="3133427" cy="726407"/>
      </dsp:txXfrm>
    </dsp:sp>
    <dsp:sp modelId="{F41FD565-0DD5-41FA-BF8D-078A18C8DF09}">
      <dsp:nvSpPr>
        <dsp:cNvPr id="0" name=""/>
        <dsp:cNvSpPr/>
      </dsp:nvSpPr>
      <dsp:spPr>
        <a:xfrm>
          <a:off x="32" y="935071"/>
          <a:ext cx="3133427" cy="213286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b="1" kern="1200" dirty="0" smtClean="0"/>
            <a:t>Profitability</a:t>
          </a:r>
          <a:endParaRPr lang="en-US" sz="2100" b="1" kern="1200" dirty="0"/>
        </a:p>
        <a:p>
          <a:pPr marL="228600" lvl="1" indent="-228600" algn="l" defTabSz="933450">
            <a:lnSpc>
              <a:spcPct val="90000"/>
            </a:lnSpc>
            <a:spcBef>
              <a:spcPct val="0"/>
            </a:spcBef>
            <a:spcAft>
              <a:spcPct val="15000"/>
            </a:spcAft>
            <a:buChar char="••"/>
          </a:pPr>
          <a:r>
            <a:rPr lang="en-US" sz="2100" b="1" kern="1200" dirty="0" smtClean="0"/>
            <a:t>Market share growth</a:t>
          </a:r>
          <a:endParaRPr lang="en-US" sz="2100" b="1" kern="1200" dirty="0"/>
        </a:p>
        <a:p>
          <a:pPr marL="228600" lvl="1" indent="-228600" algn="l" defTabSz="933450">
            <a:lnSpc>
              <a:spcPct val="90000"/>
            </a:lnSpc>
            <a:spcBef>
              <a:spcPct val="0"/>
            </a:spcBef>
            <a:spcAft>
              <a:spcPct val="15000"/>
            </a:spcAft>
            <a:buChar char="••"/>
          </a:pPr>
          <a:r>
            <a:rPr lang="en-US" sz="2100" b="1" kern="1200" dirty="0" smtClean="0"/>
            <a:t>Cash flow</a:t>
          </a:r>
          <a:endParaRPr lang="en-US" sz="2100" b="1" kern="1200" dirty="0"/>
        </a:p>
        <a:p>
          <a:pPr marL="228600" lvl="1" indent="-228600" algn="l" defTabSz="933450">
            <a:lnSpc>
              <a:spcPct val="90000"/>
            </a:lnSpc>
            <a:spcBef>
              <a:spcPct val="0"/>
            </a:spcBef>
            <a:spcAft>
              <a:spcPct val="15000"/>
            </a:spcAft>
            <a:buChar char="••"/>
          </a:pPr>
          <a:r>
            <a:rPr lang="en-US" sz="2100" b="1" kern="1200" dirty="0" smtClean="0"/>
            <a:t>Technological leadership</a:t>
          </a:r>
          <a:endParaRPr lang="en-US" sz="2100" b="1" kern="1200" dirty="0"/>
        </a:p>
        <a:p>
          <a:pPr marL="228600" lvl="1" indent="-228600" algn="l" defTabSz="933450">
            <a:lnSpc>
              <a:spcPct val="90000"/>
            </a:lnSpc>
            <a:spcBef>
              <a:spcPct val="0"/>
            </a:spcBef>
            <a:spcAft>
              <a:spcPct val="15000"/>
            </a:spcAft>
            <a:buChar char="••"/>
          </a:pPr>
          <a:r>
            <a:rPr lang="en-US" sz="2100" b="1" kern="1200" dirty="0" smtClean="0"/>
            <a:t>Service leadership</a:t>
          </a:r>
          <a:endParaRPr lang="en-US" sz="2100" b="1" kern="1200" dirty="0"/>
        </a:p>
      </dsp:txBody>
      <dsp:txXfrm>
        <a:off x="32" y="935071"/>
        <a:ext cx="3133427" cy="2132865"/>
      </dsp:txXfrm>
    </dsp:sp>
    <dsp:sp modelId="{3F0DC552-8A16-4406-AA07-03FDF41A881E}">
      <dsp:nvSpPr>
        <dsp:cNvPr id="0" name=""/>
        <dsp:cNvSpPr/>
      </dsp:nvSpPr>
      <dsp:spPr>
        <a:xfrm>
          <a:off x="3572139" y="208663"/>
          <a:ext cx="3133427" cy="7264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b="1" kern="1200" dirty="0" smtClean="0"/>
            <a:t>Competitor’s </a:t>
          </a:r>
          <a:r>
            <a:rPr lang="en-US" sz="2100" b="1" kern="1200" dirty="0" smtClean="0"/>
            <a:t>strategies</a:t>
          </a:r>
          <a:endParaRPr lang="en-US" sz="2100" b="1" kern="1200" dirty="0"/>
        </a:p>
      </dsp:txBody>
      <dsp:txXfrm>
        <a:off x="3572139" y="208663"/>
        <a:ext cx="3133427" cy="726407"/>
      </dsp:txXfrm>
    </dsp:sp>
    <dsp:sp modelId="{4D0CACE4-48E1-4E94-8B70-22DA767CB36A}">
      <dsp:nvSpPr>
        <dsp:cNvPr id="0" name=""/>
        <dsp:cNvSpPr/>
      </dsp:nvSpPr>
      <dsp:spPr>
        <a:xfrm>
          <a:off x="3572139" y="935071"/>
          <a:ext cx="3133427" cy="213286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b="1" kern="1200" dirty="0" smtClean="0"/>
            <a:t>Strategic group offers the strongest competition</a:t>
          </a:r>
          <a:endParaRPr lang="en-US" sz="2100" b="1" kern="1200" dirty="0"/>
        </a:p>
      </dsp:txBody>
      <dsp:txXfrm>
        <a:off x="3572139" y="935071"/>
        <a:ext cx="3133427" cy="213286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ED5223-2955-4DF4-9E2C-DBB2A02C5581}">
      <dsp:nvSpPr>
        <dsp:cNvPr id="0" name=""/>
        <dsp:cNvSpPr/>
      </dsp:nvSpPr>
      <dsp:spPr>
        <a:xfrm>
          <a:off x="31" y="567288"/>
          <a:ext cx="3016962" cy="119157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b="1" kern="1200" dirty="0" smtClean="0"/>
            <a:t>Competitor’s strengths and weaknesses</a:t>
          </a:r>
          <a:endParaRPr lang="en-US" sz="2500" kern="1200" dirty="0"/>
        </a:p>
      </dsp:txBody>
      <dsp:txXfrm>
        <a:off x="31" y="567288"/>
        <a:ext cx="3016962" cy="1191573"/>
      </dsp:txXfrm>
    </dsp:sp>
    <dsp:sp modelId="{7AEF77EF-3ADC-4D62-8060-E9E11E6F7E71}">
      <dsp:nvSpPr>
        <dsp:cNvPr id="0" name=""/>
        <dsp:cNvSpPr/>
      </dsp:nvSpPr>
      <dsp:spPr>
        <a:xfrm>
          <a:off x="31" y="1758861"/>
          <a:ext cx="3016962" cy="17156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b="1" kern="1200" dirty="0" smtClean="0"/>
            <a:t>What can our competitors do?  </a:t>
          </a:r>
          <a:endParaRPr lang="en-US" sz="2500" b="1" kern="1200" dirty="0"/>
        </a:p>
        <a:p>
          <a:pPr marL="228600" lvl="1" indent="-228600" algn="l" defTabSz="1111250" rtl="0">
            <a:lnSpc>
              <a:spcPct val="90000"/>
            </a:lnSpc>
            <a:spcBef>
              <a:spcPct val="0"/>
            </a:spcBef>
            <a:spcAft>
              <a:spcPct val="15000"/>
            </a:spcAft>
            <a:buChar char="••"/>
          </a:pPr>
          <a:r>
            <a:rPr lang="en-US" sz="2500" b="1" kern="1200" dirty="0" smtClean="0"/>
            <a:t>Benchmarking</a:t>
          </a:r>
          <a:endParaRPr lang="en-US" sz="2500" b="1" kern="1200" dirty="0"/>
        </a:p>
      </dsp:txBody>
      <dsp:txXfrm>
        <a:off x="31" y="1758861"/>
        <a:ext cx="3016962" cy="1715625"/>
      </dsp:txXfrm>
    </dsp:sp>
    <dsp:sp modelId="{C56E51A0-25BF-4F8A-9C2D-ED5013ECA592}">
      <dsp:nvSpPr>
        <dsp:cNvPr id="0" name=""/>
        <dsp:cNvSpPr/>
      </dsp:nvSpPr>
      <dsp:spPr>
        <a:xfrm>
          <a:off x="3439368" y="567288"/>
          <a:ext cx="3016962" cy="119157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b="1" kern="1200" dirty="0" smtClean="0"/>
            <a:t>Estimating competitor’s reactions</a:t>
          </a:r>
          <a:endParaRPr lang="en-US" sz="2500" b="1" kern="1200" dirty="0"/>
        </a:p>
      </dsp:txBody>
      <dsp:txXfrm>
        <a:off x="3439368" y="567288"/>
        <a:ext cx="3016962" cy="1191573"/>
      </dsp:txXfrm>
    </dsp:sp>
    <dsp:sp modelId="{CFFCD4AB-A6C4-4614-A25B-7A0EA0E09F1A}">
      <dsp:nvSpPr>
        <dsp:cNvPr id="0" name=""/>
        <dsp:cNvSpPr/>
      </dsp:nvSpPr>
      <dsp:spPr>
        <a:xfrm>
          <a:off x="3439368" y="1758861"/>
          <a:ext cx="3016962" cy="17156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b="1" kern="1200" dirty="0" smtClean="0"/>
            <a:t>What will our competitors do?</a:t>
          </a:r>
          <a:endParaRPr lang="en-US" sz="2500" b="1" kern="1200" dirty="0"/>
        </a:p>
      </dsp:txBody>
      <dsp:txXfrm>
        <a:off x="3439368" y="1758861"/>
        <a:ext cx="3016962" cy="171562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A6BF5A-8578-4959-A0C3-6D4D7A108880}">
      <dsp:nvSpPr>
        <dsp:cNvPr id="0" name=""/>
        <dsp:cNvSpPr/>
      </dsp:nvSpPr>
      <dsp:spPr>
        <a:xfrm>
          <a:off x="48229" y="827"/>
          <a:ext cx="2167495" cy="130049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Overall cost leadership</a:t>
          </a:r>
          <a:endParaRPr lang="en-US" sz="2500" kern="1200" dirty="0"/>
        </a:p>
      </dsp:txBody>
      <dsp:txXfrm>
        <a:off x="48229" y="827"/>
        <a:ext cx="2167495" cy="1300497"/>
      </dsp:txXfrm>
    </dsp:sp>
    <dsp:sp modelId="{DBEA49EC-2CCF-4766-9E12-73C8C757AF75}">
      <dsp:nvSpPr>
        <dsp:cNvPr id="0" name=""/>
        <dsp:cNvSpPr/>
      </dsp:nvSpPr>
      <dsp:spPr>
        <a:xfrm>
          <a:off x="2432474" y="827"/>
          <a:ext cx="2167495" cy="130049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Differentiation</a:t>
          </a:r>
          <a:endParaRPr lang="en-US" sz="2500" kern="1200" dirty="0"/>
        </a:p>
      </dsp:txBody>
      <dsp:txXfrm>
        <a:off x="2432474" y="827"/>
        <a:ext cx="2167495" cy="1300497"/>
      </dsp:txXfrm>
    </dsp:sp>
    <dsp:sp modelId="{F7593E33-8E9D-4A90-B2DE-8A8D74C921CD}">
      <dsp:nvSpPr>
        <dsp:cNvPr id="0" name=""/>
        <dsp:cNvSpPr/>
      </dsp:nvSpPr>
      <dsp:spPr>
        <a:xfrm>
          <a:off x="48229" y="1518074"/>
          <a:ext cx="2167495" cy="130049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Focus</a:t>
          </a:r>
          <a:endParaRPr lang="en-US" sz="2500" kern="1200" dirty="0"/>
        </a:p>
      </dsp:txBody>
      <dsp:txXfrm>
        <a:off x="48229" y="1518074"/>
        <a:ext cx="2167495" cy="1300497"/>
      </dsp:txXfrm>
    </dsp:sp>
    <dsp:sp modelId="{C5C77944-2B64-4456-9136-400FDDBFC1B6}">
      <dsp:nvSpPr>
        <dsp:cNvPr id="0" name=""/>
        <dsp:cNvSpPr/>
      </dsp:nvSpPr>
      <dsp:spPr>
        <a:xfrm>
          <a:off x="2432474" y="1518074"/>
          <a:ext cx="2167495" cy="130049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Middle of the road</a:t>
          </a:r>
          <a:endParaRPr lang="en-US" sz="2500" kern="1200" dirty="0"/>
        </a:p>
      </dsp:txBody>
      <dsp:txXfrm>
        <a:off x="2432474" y="1518074"/>
        <a:ext cx="2167495" cy="130049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15EC3A-132B-4480-8D94-ED56E6BAC34E}">
      <dsp:nvSpPr>
        <dsp:cNvPr id="0" name=""/>
        <dsp:cNvSpPr/>
      </dsp:nvSpPr>
      <dsp:spPr>
        <a:xfrm>
          <a:off x="331516" y="210"/>
          <a:ext cx="2695984" cy="161759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t>Market leader strategies</a:t>
          </a:r>
          <a:endParaRPr lang="en-US" sz="3400" kern="1200" dirty="0"/>
        </a:p>
      </dsp:txBody>
      <dsp:txXfrm>
        <a:off x="331516" y="210"/>
        <a:ext cx="2695984" cy="1617590"/>
      </dsp:txXfrm>
    </dsp:sp>
    <dsp:sp modelId="{52E5094E-7769-4484-8803-8B6B64AE4B44}">
      <dsp:nvSpPr>
        <dsp:cNvPr id="0" name=""/>
        <dsp:cNvSpPr/>
      </dsp:nvSpPr>
      <dsp:spPr>
        <a:xfrm>
          <a:off x="3297099" y="210"/>
          <a:ext cx="2695984" cy="161759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t>Market challenger strategies</a:t>
          </a:r>
          <a:endParaRPr lang="en-US" sz="3400" kern="1200" dirty="0"/>
        </a:p>
      </dsp:txBody>
      <dsp:txXfrm>
        <a:off x="3297099" y="210"/>
        <a:ext cx="2695984" cy="1617590"/>
      </dsp:txXfrm>
    </dsp:sp>
    <dsp:sp modelId="{A5DD608E-8648-4140-B8CE-C63C94765A76}">
      <dsp:nvSpPr>
        <dsp:cNvPr id="0" name=""/>
        <dsp:cNvSpPr/>
      </dsp:nvSpPr>
      <dsp:spPr>
        <a:xfrm>
          <a:off x="331516" y="1887399"/>
          <a:ext cx="2695984" cy="161759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t>Market follower strategies</a:t>
          </a:r>
          <a:endParaRPr lang="en-US" sz="3400" kern="1200" dirty="0"/>
        </a:p>
      </dsp:txBody>
      <dsp:txXfrm>
        <a:off x="331516" y="1887399"/>
        <a:ext cx="2695984" cy="1617590"/>
      </dsp:txXfrm>
    </dsp:sp>
    <dsp:sp modelId="{9B2CDFEB-C479-4694-9E8B-5CA7A1A6DB0E}">
      <dsp:nvSpPr>
        <dsp:cNvPr id="0" name=""/>
        <dsp:cNvSpPr/>
      </dsp:nvSpPr>
      <dsp:spPr>
        <a:xfrm>
          <a:off x="3297099" y="1887399"/>
          <a:ext cx="2695984" cy="161759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t>Market nicher strategies</a:t>
          </a:r>
          <a:endParaRPr lang="en-US" sz="3400" kern="1200" dirty="0"/>
        </a:p>
      </dsp:txBody>
      <dsp:txXfrm>
        <a:off x="3297099" y="1887399"/>
        <a:ext cx="2695984" cy="161759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65"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65" charset="0"/>
              </a:defRPr>
            </a:lvl1pPr>
          </a:lstStyle>
          <a:p>
            <a:fld id="{864739A5-E86C-4E54-AB73-2C1164796DC1}" type="datetime1">
              <a:rPr lang="en-US"/>
              <a:pPr/>
              <a:t>2/20/11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65"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65" charset="0"/>
              </a:defRPr>
            </a:lvl1pPr>
          </a:lstStyle>
          <a:p>
            <a:fld id="{01B5C050-FE9F-429E-B1B0-C0790EB7EEBB}"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pitchFamily="-65" charset="-128"/>
        <a:cs typeface="+mn-cs"/>
      </a:defRPr>
    </a:lvl1pPr>
    <a:lvl2pPr marL="628650" indent="-171450" algn="l" rtl="0" eaLnBrk="0" fontAlgn="base" hangingPunct="0">
      <a:spcBef>
        <a:spcPct val="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a:lstStyle/>
          <a:p>
            <a:fld id="{31E1E9CF-D1F3-4D63-BB29-66A161135D2E}"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r>
              <a:rPr lang="en-US" b="1" dirty="0" smtClean="0"/>
              <a:t>Note to Instructor</a:t>
            </a:r>
          </a:p>
          <a:p>
            <a:r>
              <a:rPr lang="en-US" dirty="0" smtClean="0"/>
              <a:t>This is called “blue ocean” strategy where there are no direct competitors.</a:t>
            </a:r>
          </a:p>
        </p:txBody>
      </p:sp>
      <p:sp>
        <p:nvSpPr>
          <p:cNvPr id="34820" name="Slide Number Placeholder 3"/>
          <p:cNvSpPr>
            <a:spLocks noGrp="1"/>
          </p:cNvSpPr>
          <p:nvPr>
            <p:ph type="sldNum" sz="quarter" idx="5"/>
          </p:nvPr>
        </p:nvSpPr>
        <p:spPr bwMode="auto">
          <a:noFill/>
          <a:ln>
            <a:miter lim="800000"/>
            <a:headEnd/>
            <a:tailEnd/>
          </a:ln>
        </p:spPr>
        <p:txBody>
          <a:bodyPr/>
          <a:lstStyle/>
          <a:p>
            <a:fld id="{10021114-DF82-48F8-862F-80270FFBA002}"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a:lstStyle/>
          <a:p>
            <a:fld id="{0B304B4D-AE3B-4FB1-B92C-D6342068A9A7}"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0396C826-6A20-4E42-B4CC-6ADED32BF8C4}"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a:lstStyle/>
          <a:p>
            <a:fld id="{E660A087-5AA6-4C1F-9AB1-A29A5F3A9DE2}"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r>
              <a:rPr lang="en-US" b="1" dirty="0" smtClean="0"/>
              <a:t>Note to Instructor</a:t>
            </a:r>
          </a:p>
        </p:txBody>
      </p:sp>
      <p:sp>
        <p:nvSpPr>
          <p:cNvPr id="45060" name="Slide Number Placeholder 3"/>
          <p:cNvSpPr>
            <a:spLocks noGrp="1"/>
          </p:cNvSpPr>
          <p:nvPr>
            <p:ph type="sldNum" sz="quarter" idx="5"/>
          </p:nvPr>
        </p:nvSpPr>
        <p:spPr bwMode="auto">
          <a:noFill/>
          <a:ln>
            <a:miter lim="800000"/>
            <a:headEnd/>
            <a:tailEnd/>
          </a:ln>
        </p:spPr>
        <p:txBody>
          <a:bodyPr/>
          <a:lstStyle/>
          <a:p>
            <a:fld id="{AFD6D9E3-84D2-4DA7-881B-41487151EA0D}"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a:lstStyle/>
          <a:p>
            <a:fld id="{A52BD874-FE43-4F65-9191-FB7C5B312674}"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endParaRPr lang="en-US" dirty="0" smtClean="0"/>
          </a:p>
        </p:txBody>
      </p:sp>
      <p:sp>
        <p:nvSpPr>
          <p:cNvPr id="49156" name="Slide Number Placeholder 3"/>
          <p:cNvSpPr>
            <a:spLocks noGrp="1"/>
          </p:cNvSpPr>
          <p:nvPr>
            <p:ph type="sldNum" sz="quarter" idx="5"/>
          </p:nvPr>
        </p:nvSpPr>
        <p:spPr bwMode="auto">
          <a:noFill/>
          <a:ln>
            <a:miter lim="800000"/>
            <a:headEnd/>
            <a:tailEnd/>
          </a:ln>
        </p:spPr>
        <p:txBody>
          <a:bodyPr/>
          <a:lstStyle/>
          <a:p>
            <a:fld id="{C69ACA0E-06FF-4F99-BBFF-3BA363340C5E}"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r>
              <a:rPr lang="en-US" b="1" dirty="0" smtClean="0"/>
              <a:t>Note to Instructor</a:t>
            </a:r>
          </a:p>
          <a:p>
            <a:r>
              <a:rPr lang="en-US" dirty="0" smtClean="0"/>
              <a:t>Treacy and Wiersema found that leading companies focus on and excel at a single value discipline, while meeting industry standards on the other two. Such companies design their entire value delivery network to single-mindedly support the chosen discipline.</a:t>
            </a:r>
          </a:p>
        </p:txBody>
      </p:sp>
      <p:sp>
        <p:nvSpPr>
          <p:cNvPr id="51204" name="Slide Number Placeholder 3"/>
          <p:cNvSpPr>
            <a:spLocks noGrp="1"/>
          </p:cNvSpPr>
          <p:nvPr>
            <p:ph type="sldNum" sz="quarter" idx="5"/>
          </p:nvPr>
        </p:nvSpPr>
        <p:spPr bwMode="auto">
          <a:noFill/>
          <a:ln>
            <a:miter lim="800000"/>
            <a:headEnd/>
            <a:tailEnd/>
          </a:ln>
        </p:spPr>
        <p:txBody>
          <a:bodyPr/>
          <a:lstStyle/>
          <a:p>
            <a:fld id="{226DCF6C-0FAC-47D9-A13E-1871ECFEF6A8}"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a:lstStyle/>
          <a:p>
            <a:fld id="{425485E4-95FE-4944-8247-873C032ADAF5}"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r>
              <a:rPr lang="en-US" b="1" dirty="0" smtClean="0"/>
              <a:t>Note to Instructor</a:t>
            </a:r>
          </a:p>
          <a:p>
            <a:endParaRPr lang="en-US" b="1" dirty="0" smtClean="0"/>
          </a:p>
        </p:txBody>
      </p:sp>
      <p:sp>
        <p:nvSpPr>
          <p:cNvPr id="55300" name="Slide Number Placeholder 3"/>
          <p:cNvSpPr>
            <a:spLocks noGrp="1"/>
          </p:cNvSpPr>
          <p:nvPr>
            <p:ph type="sldNum" sz="quarter" idx="5"/>
          </p:nvPr>
        </p:nvSpPr>
        <p:spPr bwMode="auto">
          <a:noFill/>
          <a:ln>
            <a:miter lim="800000"/>
            <a:headEnd/>
            <a:tailEnd/>
          </a:ln>
        </p:spPr>
        <p:txBody>
          <a:bodyPr/>
          <a:lstStyle/>
          <a:p>
            <a:fld id="{27E2027E-EE30-4C69-B153-D73B0E6C07C0}"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a:lstStyle/>
          <a:p>
            <a:fld id="{D5F1370D-9136-4325-A727-17017E57AF01}"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a:lstStyle/>
          <a:p>
            <a:fld id="{C35902D1-2253-4BDE-89FA-6C762BBCFB6C}" type="slidenum">
              <a:rPr lang="en-US"/>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b="1" dirty="0" smtClean="0"/>
              <a:t>Note to Instructor</a:t>
            </a:r>
          </a:p>
          <a:p>
            <a:r>
              <a:rPr lang="en-US" dirty="0" smtClean="0"/>
              <a:t>Forty percent of the market is in the hands of the </a:t>
            </a:r>
            <a:r>
              <a:rPr lang="en-US" b="1" dirty="0" smtClean="0"/>
              <a:t>market leader</a:t>
            </a:r>
            <a:r>
              <a:rPr lang="en-US" dirty="0" smtClean="0"/>
              <a:t>, the firm with the largest market share. Another 30 percent is in the hands of </a:t>
            </a:r>
            <a:r>
              <a:rPr lang="en-US" b="1" dirty="0" smtClean="0"/>
              <a:t>market challengers</a:t>
            </a:r>
            <a:r>
              <a:rPr lang="en-US" dirty="0" smtClean="0"/>
              <a:t>, </a:t>
            </a:r>
            <a:r>
              <a:rPr lang="en-US" dirty="0" err="1" smtClean="0"/>
              <a:t>runner‑up</a:t>
            </a:r>
            <a:r>
              <a:rPr lang="en-US" dirty="0" smtClean="0"/>
              <a:t> firms that are fighting hard to increase their market share. Another 20 percent is in the hands of </a:t>
            </a:r>
            <a:r>
              <a:rPr lang="en-US" b="1" dirty="0" smtClean="0"/>
              <a:t>market followers</a:t>
            </a:r>
            <a:r>
              <a:rPr lang="en-US" dirty="0" smtClean="0"/>
              <a:t>, other runner-up firms that want to hold their share without rocking the boat. The remaining 10 percent is in the hands of </a:t>
            </a:r>
            <a:r>
              <a:rPr lang="en-US" b="1" dirty="0" smtClean="0"/>
              <a:t>market nichers</a:t>
            </a:r>
            <a:r>
              <a:rPr lang="en-US" dirty="0" smtClean="0"/>
              <a:t>, firms that serve small segments not being pursued by other firms. </a:t>
            </a:r>
          </a:p>
        </p:txBody>
      </p:sp>
      <p:sp>
        <p:nvSpPr>
          <p:cNvPr id="59396" name="Slide Number Placeholder 3"/>
          <p:cNvSpPr>
            <a:spLocks noGrp="1"/>
          </p:cNvSpPr>
          <p:nvPr>
            <p:ph type="sldNum" sz="quarter" idx="5"/>
          </p:nvPr>
        </p:nvSpPr>
        <p:spPr bwMode="auto">
          <a:noFill/>
          <a:ln>
            <a:miter lim="800000"/>
            <a:headEnd/>
            <a:tailEnd/>
          </a:ln>
        </p:spPr>
        <p:txBody>
          <a:bodyPr/>
          <a:lstStyle/>
          <a:p>
            <a:fld id="{7B624DAB-40A3-4CC7-BEE8-362153BF4AED}"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endParaRPr lang="en-US" dirty="0" smtClean="0"/>
          </a:p>
        </p:txBody>
      </p:sp>
      <p:sp>
        <p:nvSpPr>
          <p:cNvPr id="61444" name="Slide Number Placeholder 3"/>
          <p:cNvSpPr>
            <a:spLocks noGrp="1"/>
          </p:cNvSpPr>
          <p:nvPr>
            <p:ph type="sldNum" sz="quarter" idx="5"/>
          </p:nvPr>
        </p:nvSpPr>
        <p:spPr bwMode="auto">
          <a:noFill/>
          <a:ln>
            <a:miter lim="800000"/>
            <a:headEnd/>
            <a:tailEnd/>
          </a:ln>
        </p:spPr>
        <p:txBody>
          <a:bodyPr/>
          <a:lstStyle/>
          <a:p>
            <a:fld id="{2D5F7A61-D122-4227-A228-89C95B5E4BDA}" type="slidenum">
              <a:rPr lang="en-US"/>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endParaRPr lang="en-US" dirty="0" smtClean="0"/>
          </a:p>
        </p:txBody>
      </p:sp>
      <p:sp>
        <p:nvSpPr>
          <p:cNvPr id="61444" name="Slide Number Placeholder 3"/>
          <p:cNvSpPr>
            <a:spLocks noGrp="1"/>
          </p:cNvSpPr>
          <p:nvPr>
            <p:ph type="sldNum" sz="quarter" idx="5"/>
          </p:nvPr>
        </p:nvSpPr>
        <p:spPr bwMode="auto">
          <a:noFill/>
          <a:ln>
            <a:miter lim="800000"/>
            <a:headEnd/>
            <a:tailEnd/>
          </a:ln>
        </p:spPr>
        <p:txBody>
          <a:bodyPr/>
          <a:lstStyle/>
          <a:p>
            <a:fld id="{2D5F7A61-D122-4227-A228-89C95B5E4BDA}" type="slidenum">
              <a:rPr lang="en-US"/>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r>
              <a:rPr lang="en-US" b="1" dirty="0" smtClean="0"/>
              <a:t>Note to Instructor</a:t>
            </a:r>
          </a:p>
          <a:p>
            <a:r>
              <a:rPr lang="en-US" dirty="0" smtClean="0"/>
              <a:t>A leader’s life is not easy. It must maintain a constant watch. Other firms keep challenging its strengths or trying to take advantage of its weaknesses. The market leader can easily miss a turn in the market and plunge into second or third place. A product innovation may come along and hurt the leader. The leader might grow arrogant or complacent and misjudge the competition. Or the leader might look old-fashioned against new and peppier rivals.</a:t>
            </a:r>
          </a:p>
          <a:p>
            <a:endParaRPr lang="en-US" dirty="0" smtClean="0"/>
          </a:p>
          <a:p>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B3BF0227-B288-4A04-84A5-8502540B540C}" type="slidenum">
              <a:rPr lang="en-US"/>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r>
              <a:rPr lang="en-US" b="1" dirty="0" smtClean="0"/>
              <a:t>Note to Instructor</a:t>
            </a:r>
          </a:p>
        </p:txBody>
      </p:sp>
      <p:sp>
        <p:nvSpPr>
          <p:cNvPr id="65540" name="Slide Number Placeholder 3"/>
          <p:cNvSpPr>
            <a:spLocks noGrp="1"/>
          </p:cNvSpPr>
          <p:nvPr>
            <p:ph type="sldNum" sz="quarter" idx="5"/>
          </p:nvPr>
        </p:nvSpPr>
        <p:spPr bwMode="auto">
          <a:noFill/>
          <a:ln>
            <a:miter lim="800000"/>
            <a:headEnd/>
            <a:tailEnd/>
          </a:ln>
        </p:spPr>
        <p:txBody>
          <a:bodyPr/>
          <a:lstStyle/>
          <a:p>
            <a:fld id="{D5AF6CD8-323B-4152-8C69-9ED3F29312CB}" type="slidenum">
              <a:rPr lang="en-US"/>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a:lstStyle/>
          <a:p>
            <a:fld id="{8E01210B-84D6-4862-9CF4-1449F17A561F}" type="slidenum">
              <a:rPr lang="en-US"/>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endParaRPr lang="en-US" dirty="0" smtClean="0"/>
          </a:p>
        </p:txBody>
      </p:sp>
      <p:sp>
        <p:nvSpPr>
          <p:cNvPr id="69636" name="Slide Number Placeholder 3"/>
          <p:cNvSpPr>
            <a:spLocks noGrp="1"/>
          </p:cNvSpPr>
          <p:nvPr>
            <p:ph type="sldNum" sz="quarter" idx="5"/>
          </p:nvPr>
        </p:nvSpPr>
        <p:spPr bwMode="auto">
          <a:noFill/>
          <a:ln>
            <a:miter lim="800000"/>
            <a:headEnd/>
            <a:tailEnd/>
          </a:ln>
        </p:spPr>
        <p:txBody>
          <a:bodyPr/>
          <a:lstStyle/>
          <a:p>
            <a:fld id="{29DD28B3-1AE2-43B1-909F-56B9F8618CD1}" type="slidenum">
              <a:rPr lang="en-US"/>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r>
              <a:rPr lang="en-US" b="1" dirty="0" smtClean="0"/>
              <a:t>Note to Instructor</a:t>
            </a:r>
          </a:p>
          <a:p>
            <a:r>
              <a:rPr lang="en-US" dirty="0" smtClean="0"/>
              <a:t>The text gives an excellent example of a market challenger:</a:t>
            </a:r>
          </a:p>
          <a:p>
            <a:r>
              <a:rPr lang="en-US" i="1" dirty="0" smtClean="0"/>
              <a:t>Virgin Drinks took on the leaders head-on, launching its own cola, advertising heavily, and trying to get into all the same retail outlets that stocked the leading brands. At Virgin Cola’s launch, Virgin CEO Richard Branson even drove a tank through a wall of rivals’ cans in New York’s Times Square to symbolize the war he wished to wage on the big, established rivals. However, Coke’s and Pepsi’s viselike grip on U.S. shelf space proved impossible for Virgin Drinks to break. Although Virgin Drinks is still around, it has never gained more than a </a:t>
            </a:r>
            <a:r>
              <a:rPr lang="en-US" i="1" dirty="0" smtClean="0"/>
              <a:t>1 percent </a:t>
            </a:r>
            <a:r>
              <a:rPr lang="en-US" i="1" dirty="0" smtClean="0"/>
              <a:t>share of the U.S. cola market. </a:t>
            </a:r>
          </a:p>
          <a:p>
            <a:endParaRPr lang="en-US" i="1" dirty="0" smtClean="0"/>
          </a:p>
          <a:p>
            <a:r>
              <a:rPr lang="en-US" i="1" dirty="0" smtClean="0"/>
              <a:t>Red Bull, by contrast, tackled the leaders indirectly. It entered the U.S. soft drinks market with a niche product: a carbonated energy drink retailing at about twice what you would pay for a Coke or Pepsi. It started by selling Red Bull through unconventional outlets not dominated by the market leaders, such as bars and nightclubs, where twenty-something's gulped down the caffeine-rich drink so they can dance all night. After gaining a loyal following, Red Bull used the pull of high margins to elbow its way into the corner store, where it now sits in refrigerated bins within arm’s length of Coke and Pepsi. In the United States, where Red Bull enjoys a 65 percent share of the energy drink market, its sales are growing at about 35 percent a year.</a:t>
            </a:r>
          </a:p>
          <a:p>
            <a:endParaRPr lang="en-US" dirty="0" smtClean="0"/>
          </a:p>
        </p:txBody>
      </p:sp>
      <p:sp>
        <p:nvSpPr>
          <p:cNvPr id="71684" name="Slide Number Placeholder 3"/>
          <p:cNvSpPr>
            <a:spLocks noGrp="1"/>
          </p:cNvSpPr>
          <p:nvPr>
            <p:ph type="sldNum" sz="quarter" idx="5"/>
          </p:nvPr>
        </p:nvSpPr>
        <p:spPr bwMode="auto">
          <a:noFill/>
          <a:ln>
            <a:miter lim="800000"/>
            <a:headEnd/>
            <a:tailEnd/>
          </a:ln>
        </p:spPr>
        <p:txBody>
          <a:bodyPr/>
          <a:lstStyle/>
          <a:p>
            <a:fld id="{2ACED0CE-B52D-4DB1-9933-EA42BDAE38D7}" type="slidenum">
              <a:rPr lang="en-US"/>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a:lstStyle/>
          <a:p>
            <a:fld id="{A4B492FC-5087-43FE-B479-0DAC36C08236}" type="slidenum">
              <a:rPr lang="en-US"/>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a:lstStyle/>
          <a:p>
            <a:fld id="{7B1F9C68-4C3E-4E3F-8961-4FC79A368925}" type="slidenum">
              <a:rPr lang="en-US"/>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r>
              <a:rPr lang="en-US" b="1" dirty="0" smtClean="0"/>
              <a:t>Note to Instructor</a:t>
            </a:r>
          </a:p>
          <a:p>
            <a:r>
              <a:rPr lang="en-US" dirty="0" smtClean="0"/>
              <a:t>This link refers to the example in the text for R.A.B. Food Group. The text mentions its Kosher line but it is interesting to see some of their smaller lines including Guiltless Gourmet.</a:t>
            </a:r>
          </a:p>
        </p:txBody>
      </p:sp>
      <p:sp>
        <p:nvSpPr>
          <p:cNvPr id="75780" name="Slide Number Placeholder 3"/>
          <p:cNvSpPr>
            <a:spLocks noGrp="1"/>
          </p:cNvSpPr>
          <p:nvPr>
            <p:ph type="sldNum" sz="quarter" idx="5"/>
          </p:nvPr>
        </p:nvSpPr>
        <p:spPr bwMode="auto">
          <a:noFill/>
          <a:ln>
            <a:miter lim="800000"/>
            <a:headEnd/>
            <a:tailEnd/>
          </a:ln>
        </p:spPr>
        <p:txBody>
          <a:bodyPr/>
          <a:lstStyle/>
          <a:p>
            <a:fld id="{8DB0D5BB-FE92-45BB-98FA-0FB849BF7B14}" type="slidenum">
              <a:rPr lang="en-US"/>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endParaRPr lang="en-US" dirty="0" smtClean="0"/>
          </a:p>
        </p:txBody>
      </p:sp>
      <p:sp>
        <p:nvSpPr>
          <p:cNvPr id="77828" name="Slide Number Placeholder 3"/>
          <p:cNvSpPr>
            <a:spLocks noGrp="1"/>
          </p:cNvSpPr>
          <p:nvPr>
            <p:ph type="sldNum" sz="quarter" idx="5"/>
          </p:nvPr>
        </p:nvSpPr>
        <p:spPr bwMode="auto">
          <a:noFill/>
          <a:ln>
            <a:miter lim="800000"/>
            <a:headEnd/>
            <a:tailEnd/>
          </a:ln>
        </p:spPr>
        <p:txBody>
          <a:bodyPr/>
          <a:lstStyle/>
          <a:p>
            <a:fld id="{984E4C24-3AA0-48EA-AB28-0CAB03CF18C9}" type="slidenum">
              <a:rPr lang="en-US"/>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endParaRPr lang="en-US" dirty="0" smtClean="0"/>
          </a:p>
        </p:txBody>
      </p:sp>
      <p:sp>
        <p:nvSpPr>
          <p:cNvPr id="79876" name="Slide Number Placeholder 3"/>
          <p:cNvSpPr>
            <a:spLocks noGrp="1"/>
          </p:cNvSpPr>
          <p:nvPr>
            <p:ph type="sldNum" sz="quarter" idx="5"/>
          </p:nvPr>
        </p:nvSpPr>
        <p:spPr bwMode="auto">
          <a:noFill/>
          <a:ln>
            <a:miter lim="800000"/>
            <a:headEnd/>
            <a:tailEnd/>
          </a:ln>
        </p:spPr>
        <p:txBody>
          <a:bodyPr/>
          <a:lstStyle/>
          <a:p>
            <a:fld id="{29700402-81F9-4527-BDA7-D25148F7CB98}" type="slidenum">
              <a:rPr lang="en-US"/>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r>
              <a:rPr lang="en-US" b="1" dirty="0" smtClean="0"/>
              <a:t>Note to Instructor</a:t>
            </a:r>
          </a:p>
          <a:p>
            <a:r>
              <a:rPr lang="en-US" dirty="0" smtClean="0"/>
              <a:t>In slideshow view, click on movie icon to launch UMPQUA Bank video snippet.  See accompanying DVD for full video segment.</a:t>
            </a:r>
          </a:p>
          <a:p>
            <a:endParaRPr lang="en-US" dirty="0" smtClean="0"/>
          </a:p>
        </p:txBody>
      </p:sp>
      <p:sp>
        <p:nvSpPr>
          <p:cNvPr id="81924" name="Slide Number Placeholder 3"/>
          <p:cNvSpPr>
            <a:spLocks noGrp="1"/>
          </p:cNvSpPr>
          <p:nvPr>
            <p:ph type="sldNum" sz="quarter" idx="5"/>
          </p:nvPr>
        </p:nvSpPr>
        <p:spPr bwMode="auto">
          <a:noFill/>
          <a:ln>
            <a:miter lim="800000"/>
            <a:headEnd/>
            <a:tailEnd/>
          </a:ln>
        </p:spPr>
        <p:txBody>
          <a:bodyPr/>
          <a:lstStyle/>
          <a:p>
            <a:fld id="{8389EC6E-5931-4256-99F4-92DA46EB699E}" type="slidenum">
              <a:rPr lang="en-US"/>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endParaRPr lang="en-US" dirty="0" smtClean="0"/>
          </a:p>
        </p:txBody>
      </p:sp>
      <p:sp>
        <p:nvSpPr>
          <p:cNvPr id="83972" name="Slide Number Placeholder 3"/>
          <p:cNvSpPr>
            <a:spLocks noGrp="1"/>
          </p:cNvSpPr>
          <p:nvPr>
            <p:ph type="sldNum" sz="quarter" idx="5"/>
          </p:nvPr>
        </p:nvSpPr>
        <p:spPr bwMode="auto">
          <a:noFill/>
          <a:ln>
            <a:miter lim="800000"/>
            <a:headEnd/>
            <a:tailEnd/>
          </a:ln>
        </p:spPr>
        <p:txBody>
          <a:bodyPr/>
          <a:lstStyle/>
          <a:p>
            <a:fld id="{9DE4D317-8307-49F2-BA13-A2CC26719BEA}" type="slidenum">
              <a:rPr lang="en-US"/>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a:lstStyle/>
          <a:p>
            <a:fld id="{65AA958C-727C-4C5D-A043-7D46DD64C81D}" type="slidenum">
              <a:rPr lang="en-US"/>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88067"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a:lstStyle/>
          <a:p>
            <a:fld id="{0C5E8B32-E24B-430D-AA57-E5BCFF5846AB}"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endParaRPr lang="en-US" b="1" dirty="0" smtClean="0"/>
          </a:p>
        </p:txBody>
      </p:sp>
      <p:sp>
        <p:nvSpPr>
          <p:cNvPr id="24580" name="Slide Number Placeholder 3"/>
          <p:cNvSpPr>
            <a:spLocks noGrp="1"/>
          </p:cNvSpPr>
          <p:nvPr>
            <p:ph type="sldNum" sz="quarter" idx="5"/>
          </p:nvPr>
        </p:nvSpPr>
        <p:spPr bwMode="auto">
          <a:noFill/>
          <a:ln>
            <a:miter lim="800000"/>
            <a:headEnd/>
            <a:tailEnd/>
          </a:ln>
        </p:spPr>
        <p:txBody>
          <a:bodyPr/>
          <a:lstStyle/>
          <a:p>
            <a:fld id="{EB49BD59-504E-4E91-BB4B-05F8FC70A758}"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r>
              <a:rPr lang="en-US" b="1" dirty="0" smtClean="0"/>
              <a:t>Note to Instructor</a:t>
            </a:r>
          </a:p>
          <a:p>
            <a:r>
              <a:rPr lang="en-US" dirty="0" smtClean="0"/>
              <a:t>A </a:t>
            </a:r>
            <a:r>
              <a:rPr lang="en-US" b="1" dirty="0" smtClean="0"/>
              <a:t>strategic group</a:t>
            </a:r>
            <a:r>
              <a:rPr lang="en-US" dirty="0" smtClean="0"/>
              <a:t> is a group of firms in an industry following the same or a similar strategy in a given target market. For example, in the major appliance industry, General Electric, and Whirlpool belong to the same strategic group. Each produces a full line of medium-price appliances supported by good service. In contrast, Sub-Zero and Viking belong to a different strategic group. They produce a narrower line of higher-quality appliances, offer a higher level of service, and charge a premium price. </a:t>
            </a:r>
          </a:p>
        </p:txBody>
      </p:sp>
      <p:sp>
        <p:nvSpPr>
          <p:cNvPr id="26628" name="Slide Number Placeholder 3"/>
          <p:cNvSpPr>
            <a:spLocks noGrp="1"/>
          </p:cNvSpPr>
          <p:nvPr>
            <p:ph type="sldNum" sz="quarter" idx="5"/>
          </p:nvPr>
        </p:nvSpPr>
        <p:spPr bwMode="auto">
          <a:noFill/>
          <a:ln>
            <a:miter lim="800000"/>
            <a:headEnd/>
            <a:tailEnd/>
          </a:ln>
        </p:spPr>
        <p:txBody>
          <a:bodyPr/>
          <a:lstStyle/>
          <a:p>
            <a:fld id="{C78D0811-B0CB-4362-B681-26868CA69AB8}"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a:lstStyle/>
          <a:p>
            <a:fld id="{813BCBE5-E8A1-4005-8CA3-DA85A776EC9E}"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r>
              <a:rPr lang="en-US" b="1" dirty="0" smtClean="0"/>
              <a:t>Note to Instructor</a:t>
            </a:r>
          </a:p>
        </p:txBody>
      </p:sp>
      <p:sp>
        <p:nvSpPr>
          <p:cNvPr id="30724" name="Slide Number Placeholder 3"/>
          <p:cNvSpPr>
            <a:spLocks noGrp="1"/>
          </p:cNvSpPr>
          <p:nvPr>
            <p:ph type="sldNum" sz="quarter" idx="5"/>
          </p:nvPr>
        </p:nvSpPr>
        <p:spPr bwMode="auto">
          <a:noFill/>
          <a:ln>
            <a:miter lim="800000"/>
            <a:headEnd/>
            <a:tailEnd/>
          </a:ln>
        </p:spPr>
        <p:txBody>
          <a:bodyPr/>
          <a:lstStyle/>
          <a:p>
            <a:fld id="{F399468A-FBA1-468D-AC87-DE50DF0166DF}"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r>
              <a:rPr lang="en-US" b="1" dirty="0" smtClean="0"/>
              <a:t>Note to Instructor</a:t>
            </a:r>
          </a:p>
          <a:p>
            <a:r>
              <a:rPr lang="en-US" dirty="0" smtClean="0"/>
              <a:t>Weak versus Strong Competitors</a:t>
            </a:r>
          </a:p>
          <a:p>
            <a:pPr marL="742950" lvl="1" indent="-285750"/>
            <a:r>
              <a:rPr lang="en-US" dirty="0" smtClean="0">
                <a:ea typeface="ＭＳ Ｐゴシック" pitchFamily="-65" charset="-128"/>
              </a:rPr>
              <a:t>Most companies prefer to compete against </a:t>
            </a:r>
            <a:r>
              <a:rPr lang="en-US" i="1" dirty="0" smtClean="0">
                <a:ea typeface="ＭＳ Ｐゴシック" pitchFamily="-65" charset="-128"/>
              </a:rPr>
              <a:t>weak competitors</a:t>
            </a:r>
            <a:r>
              <a:rPr lang="en-US" dirty="0" smtClean="0">
                <a:ea typeface="ＭＳ Ｐゴシック" pitchFamily="-65" charset="-128"/>
              </a:rPr>
              <a:t>. This requires fewer resources and less time. But in the process, the firm may gain little. You could argue that the firm also should compete with </a:t>
            </a:r>
            <a:r>
              <a:rPr lang="en-US" i="1" dirty="0" smtClean="0">
                <a:ea typeface="ＭＳ Ｐゴシック" pitchFamily="-65" charset="-128"/>
              </a:rPr>
              <a:t>strong competitors</a:t>
            </a:r>
            <a:r>
              <a:rPr lang="en-US" dirty="0" smtClean="0">
                <a:ea typeface="ＭＳ Ｐゴシック" pitchFamily="-65" charset="-128"/>
              </a:rPr>
              <a:t> in order to sharpen its abilities. Moreover, even strong competitors have some weaknesses, and succeeding against them often provides greater returns</a:t>
            </a:r>
          </a:p>
          <a:p>
            <a:r>
              <a:rPr lang="en-US" dirty="0" smtClean="0"/>
              <a:t>Close versus Distant Competitors</a:t>
            </a:r>
          </a:p>
          <a:p>
            <a:pPr marL="742950" lvl="1" indent="-285750"/>
            <a:r>
              <a:rPr lang="en-US" dirty="0" smtClean="0">
                <a:ea typeface="ＭＳ Ｐゴシック" pitchFamily="-65" charset="-128"/>
              </a:rPr>
              <a:t>Most companies will compete with </a:t>
            </a:r>
            <a:r>
              <a:rPr lang="en-US" i="1" dirty="0" smtClean="0">
                <a:ea typeface="ＭＳ Ｐゴシック" pitchFamily="-65" charset="-128"/>
              </a:rPr>
              <a:t>close competitors</a:t>
            </a:r>
            <a:r>
              <a:rPr lang="en-US" dirty="0" smtClean="0">
                <a:ea typeface="ＭＳ Ｐゴシック" pitchFamily="-65" charset="-128"/>
              </a:rPr>
              <a:t>—those that resemble them most—rather than </a:t>
            </a:r>
            <a:r>
              <a:rPr lang="en-US" i="1" dirty="0" smtClean="0">
                <a:ea typeface="ＭＳ Ｐゴシック" pitchFamily="-65" charset="-128"/>
              </a:rPr>
              <a:t>distant competitors</a:t>
            </a:r>
            <a:r>
              <a:rPr lang="en-US" dirty="0" smtClean="0">
                <a:ea typeface="ＭＳ Ｐゴシック" pitchFamily="-65" charset="-128"/>
              </a:rPr>
              <a:t>. Thus, Nike competes more against Adidas than against Timberland or Keen. And Target competes against Wal-Mart rather than Neiman Marcus or Nordstrom. At the same time, the company may want to avoid trying to “destroy” a close competitor. </a:t>
            </a:r>
          </a:p>
          <a:p>
            <a:r>
              <a:rPr lang="en-US" dirty="0" smtClean="0"/>
              <a:t>Good versus Bad Competitors</a:t>
            </a:r>
          </a:p>
          <a:p>
            <a:pPr marL="742950" lvl="1" indent="-285750"/>
            <a:r>
              <a:rPr lang="en-US" dirty="0" smtClean="0">
                <a:ea typeface="ＭＳ Ｐゴシック" pitchFamily="-65" charset="-128"/>
              </a:rPr>
              <a:t>Good competitors play by the rules of the industry. Bad competitors, in contrast, break the rules. They try to buy share rather than earn it, take large risks, and play by their own rules. </a:t>
            </a:r>
          </a:p>
        </p:txBody>
      </p:sp>
      <p:sp>
        <p:nvSpPr>
          <p:cNvPr id="32772" name="Slide Number Placeholder 3"/>
          <p:cNvSpPr>
            <a:spLocks noGrp="1"/>
          </p:cNvSpPr>
          <p:nvPr>
            <p:ph type="sldNum" sz="quarter" idx="5"/>
          </p:nvPr>
        </p:nvSpPr>
        <p:spPr bwMode="auto">
          <a:noFill/>
          <a:ln>
            <a:miter lim="800000"/>
            <a:headEnd/>
            <a:tailEnd/>
          </a:ln>
        </p:spPr>
        <p:txBody>
          <a:bodyPr/>
          <a:lstStyle/>
          <a:p>
            <a:fld id="{BB1F61F2-334F-44C2-A71F-FA1E8BE3BCB0}"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pitchFamily="-65" charset="2"/>
              <a:buNone/>
              <a:tabLst>
                <a:tab pos="723900" algn="l"/>
                <a:tab pos="1447800" algn="l"/>
                <a:tab pos="2171700" algn="l"/>
              </a:tabLst>
            </a:pPr>
            <a:r>
              <a:rPr lang="en-US" sz="1600" b="1" dirty="0" smtClean="0">
                <a:solidFill>
                  <a:schemeClr val="tx1"/>
                </a:solidFill>
                <a:cs typeface="Tahoma" pitchFamily="-65" charset="0"/>
              </a:rPr>
              <a:t>18-</a:t>
            </a:r>
            <a:fld id="{EE1075B7-C06D-4681-9C12-C00349AB52D5}" type="slidenum">
              <a:rPr lang="en-US" sz="1600" b="1" smtClean="0">
                <a:solidFill>
                  <a:schemeClr val="tx1"/>
                </a:solidFill>
                <a:cs typeface="Tahoma" pitchFamily="-65" charset="0"/>
              </a:rPr>
              <a:pPr algn="ctr">
                <a:lnSpc>
                  <a:spcPct val="102000"/>
                </a:lnSpc>
                <a:buFont typeface="Wingdings" pitchFamily="-65" charset="2"/>
                <a:buNone/>
                <a:tabLst>
                  <a:tab pos="723900" algn="l"/>
                  <a:tab pos="1447800" algn="l"/>
                  <a:tab pos="2171700" algn="l"/>
                </a:tabLst>
              </a:pPr>
              <a:t>‹#›</a:t>
            </a:fld>
            <a:endParaRPr lang="en-US" sz="1600" b="1" dirty="0">
              <a:solidFill>
                <a:schemeClr val="tx1"/>
              </a:solidFill>
              <a:cs typeface="Tahoma" pitchFamily="-65"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pitchFamily="-65" charset="2"/>
              <a:buNone/>
              <a:tabLst>
                <a:tab pos="723900" algn="l"/>
                <a:tab pos="1447800" algn="l"/>
                <a:tab pos="2171700" algn="l"/>
              </a:tabLst>
            </a:pPr>
            <a:r>
              <a:rPr lang="en-US" sz="1400" b="1" dirty="0">
                <a:solidFill>
                  <a:srgbClr val="A6A6A6"/>
                </a:solidFill>
                <a:cs typeface="Tahoma" pitchFamily="-65" charset="0"/>
              </a:rPr>
              <a:t>Copyright © </a:t>
            </a:r>
            <a:r>
              <a:rPr lang="en-US" sz="1400" b="1" dirty="0" smtClean="0">
                <a:solidFill>
                  <a:srgbClr val="A6A6A6"/>
                </a:solidFill>
                <a:cs typeface="Tahoma" pitchFamily="-65" charset="0"/>
              </a:rPr>
              <a:t>2012 </a:t>
            </a:r>
            <a:r>
              <a:rPr lang="en-US" sz="1400" b="1" dirty="0">
                <a:solidFill>
                  <a:srgbClr val="A6A6A6"/>
                </a:solidFill>
                <a:cs typeface="Tahoma" pitchFamily="-65" charset="0"/>
              </a:rPr>
              <a:t>Pearson Education, Inc.  </a:t>
            </a:r>
          </a:p>
          <a:p>
            <a:pPr>
              <a:lnSpc>
                <a:spcPct val="102000"/>
              </a:lnSpc>
              <a:buFont typeface="Wingdings" pitchFamily="-65" charset="2"/>
              <a:buNone/>
              <a:tabLst>
                <a:tab pos="723900" algn="l"/>
                <a:tab pos="1447800" algn="l"/>
                <a:tab pos="2171700" algn="l"/>
              </a:tabLst>
            </a:pPr>
            <a:r>
              <a:rPr lang="en-US" sz="1400" b="1" dirty="0">
                <a:solidFill>
                  <a:srgbClr val="A6A6A6"/>
                </a:solidFill>
                <a:cs typeface="Tahoma" pitchFamily="-65"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8" name="Picture 2"/>
          <p:cNvPicPr>
            <a:picLocks noChangeAspect="1" noChangeArrowheads="1"/>
          </p:cNvPicPr>
          <p:nvPr userDrawn="1"/>
        </p:nvPicPr>
        <p:blipFill>
          <a:blip r:embed="rId2" cstate="print"/>
          <a:srcRect/>
          <a:stretch>
            <a:fillRect/>
          </a:stretch>
        </p:blipFill>
        <p:spPr bwMode="auto">
          <a:xfrm>
            <a:off x="0" y="457200"/>
            <a:ext cx="2657003" cy="2209800"/>
          </a:xfrm>
          <a:prstGeom prst="rect">
            <a:avLst/>
          </a:prstGeom>
          <a:noFill/>
          <a:ln w="9525">
            <a:noFill/>
            <a:miter lim="800000"/>
            <a:headEnd/>
            <a:tailEnd/>
          </a:ln>
        </p:spPr>
      </p:pic>
      <p:sp>
        <p:nvSpPr>
          <p:cNvPr id="9" name="Rectangle 8"/>
          <p:cNvSpPr/>
          <p:nvPr userDrawn="1"/>
        </p:nvSpPr>
        <p:spPr>
          <a:xfrm>
            <a:off x="2133600" y="533400"/>
            <a:ext cx="4572000" cy="646331"/>
          </a:xfrm>
          <a:prstGeom prst="rect">
            <a:avLst/>
          </a:prstGeom>
        </p:spPr>
        <p:txBody>
          <a:bodyPr>
            <a:spAutoFit/>
          </a:bodyPr>
          <a:lstStyle/>
          <a:p>
            <a:r>
              <a:rPr lang="en-US" sz="1800" i="1" baseline="0" dirty="0" smtClean="0">
                <a:solidFill>
                  <a:srgbClr val="EC0000"/>
                </a:solidFill>
                <a:latin typeface="FrutigerLTStd-LightItalic"/>
              </a:rPr>
              <a:t>i t ’s good  and </a:t>
            </a:r>
          </a:p>
          <a:p>
            <a:r>
              <a:rPr lang="en-US" sz="1800" i="1" baseline="0" dirty="0" smtClean="0">
                <a:solidFill>
                  <a:srgbClr val="EC0000"/>
                </a:solidFill>
                <a:latin typeface="FrutigerLTStd-LightItalic"/>
              </a:rPr>
              <a:t>good for you</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AD05877-3617-4D75-89DB-4F9029AD7C8B}" type="datetime1">
              <a:rPr lang="en-US"/>
              <a:pPr/>
              <a:t>2/20/11</a:t>
            </a:fld>
            <a:endParaRPr lang="en-US" dirty="0"/>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F812185-93E5-49DA-853C-AFBB29BE3549}"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43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14900" y="1905000"/>
            <a:ext cx="39243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8001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8200" y="4038600"/>
            <a:ext cx="8001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685800" y="1828800"/>
            <a:ext cx="7772400" cy="4572000"/>
          </a:xfrm>
        </p:spPr>
        <p:txBody>
          <a:bodyPr/>
          <a:lstStyle>
            <a:lvl1pPr>
              <a:spcBef>
                <a:spcPts val="0"/>
              </a:spcBef>
              <a:spcAft>
                <a:spcPts val="600"/>
              </a:spcAft>
              <a:defRPr b="0"/>
            </a:lvl1pPr>
            <a:lvl2pPr>
              <a:spcBef>
                <a:spcPts val="0"/>
              </a:spcBef>
              <a:spcAft>
                <a:spcPts val="600"/>
              </a:spcAft>
              <a:defRPr b="0"/>
            </a:lvl2pPr>
            <a:lvl3pPr>
              <a:spcBef>
                <a:spcPts val="0"/>
              </a:spcBef>
              <a:spcAft>
                <a:spcPts val="600"/>
              </a:spcAft>
              <a:defRPr b="0"/>
            </a:lvl3pPr>
            <a:lvl4pPr>
              <a:spcBef>
                <a:spcPts val="0"/>
              </a:spcBef>
              <a:spcAft>
                <a:spcPts val="600"/>
              </a:spcAft>
              <a:defRPr b="0"/>
            </a:lvl4pPr>
            <a:lvl5pPr>
              <a:spcBef>
                <a:spcPts val="0"/>
              </a:spcBef>
              <a:spcAft>
                <a:spcPts val="600"/>
              </a:spcAft>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371600"/>
            <a:ext cx="7162800" cy="381000"/>
          </a:xfrm>
        </p:spPr>
        <p:txBody>
          <a:bodyPr/>
          <a:lstStyle>
            <a:lvl1pPr algn="ctr">
              <a:lnSpc>
                <a:spcPts val="2800"/>
              </a:lnSpc>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1.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pitchFamily="-65" charset="2"/>
              <a:buNone/>
              <a:tabLst>
                <a:tab pos="723900" algn="l"/>
                <a:tab pos="1447800" algn="l"/>
                <a:tab pos="2171700" algn="l"/>
              </a:tabLst>
            </a:pPr>
            <a:r>
              <a:rPr lang="en-US" sz="1600" b="1" dirty="0" smtClean="0">
                <a:solidFill>
                  <a:schemeClr val="tx1"/>
                </a:solidFill>
                <a:cs typeface="Tahoma" pitchFamily="-65" charset="0"/>
              </a:rPr>
              <a:t>18- </a:t>
            </a:r>
            <a:fld id="{E3C20876-A60D-4FFB-9C18-76C520634D86}" type="slidenum">
              <a:rPr lang="en-US" sz="1600" b="1" smtClean="0">
                <a:solidFill>
                  <a:schemeClr val="tx1"/>
                </a:solidFill>
                <a:cs typeface="Tahoma" pitchFamily="-65" charset="0"/>
              </a:rPr>
              <a:pPr algn="ctr">
                <a:lnSpc>
                  <a:spcPct val="102000"/>
                </a:lnSpc>
                <a:buFont typeface="Wingdings" pitchFamily="-65" charset="2"/>
                <a:buNone/>
                <a:tabLst>
                  <a:tab pos="723900" algn="l"/>
                  <a:tab pos="1447800" algn="l"/>
                  <a:tab pos="2171700" algn="l"/>
                </a:tabLst>
              </a:pPr>
              <a:t>‹#›</a:t>
            </a:fld>
            <a:endParaRPr lang="en-US" sz="1600" b="1" dirty="0">
              <a:solidFill>
                <a:schemeClr val="tx1"/>
              </a:solidFill>
              <a:cs typeface="Tahoma" pitchFamily="-65"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pitchFamily="-65" charset="2"/>
              <a:buNone/>
              <a:tabLst>
                <a:tab pos="723900" algn="l"/>
                <a:tab pos="1447800" algn="l"/>
                <a:tab pos="2171700" algn="l"/>
              </a:tabLst>
            </a:pPr>
            <a:r>
              <a:rPr lang="en-US" sz="1400" b="1" dirty="0">
                <a:solidFill>
                  <a:srgbClr val="A6A6A6"/>
                </a:solidFill>
                <a:cs typeface="Tahoma" pitchFamily="-65" charset="0"/>
              </a:rPr>
              <a:t>Copyright © </a:t>
            </a:r>
            <a:r>
              <a:rPr lang="en-US" sz="1400" b="1" dirty="0" smtClean="0">
                <a:solidFill>
                  <a:srgbClr val="A6A6A6"/>
                </a:solidFill>
                <a:cs typeface="Tahoma" pitchFamily="-65" charset="0"/>
              </a:rPr>
              <a:t>2012 </a:t>
            </a:r>
            <a:r>
              <a:rPr lang="en-US" sz="1400" b="1" dirty="0">
                <a:solidFill>
                  <a:srgbClr val="A6A6A6"/>
                </a:solidFill>
                <a:cs typeface="Tahoma" pitchFamily="-65" charset="0"/>
              </a:rPr>
              <a:t>Pearson Education, Inc.  </a:t>
            </a:r>
          </a:p>
          <a:p>
            <a:pPr>
              <a:lnSpc>
                <a:spcPct val="102000"/>
              </a:lnSpc>
              <a:buFont typeface="Wingdings" pitchFamily="-65" charset="2"/>
              <a:buNone/>
              <a:tabLst>
                <a:tab pos="723900" algn="l"/>
                <a:tab pos="1447800" algn="l"/>
                <a:tab pos="2171700" algn="l"/>
              </a:tabLst>
            </a:pPr>
            <a:r>
              <a:rPr lang="en-US" sz="1400" b="1" dirty="0">
                <a:solidFill>
                  <a:srgbClr val="A6A6A6"/>
                </a:solidFill>
                <a:cs typeface="Tahoma" pitchFamily="-65" charset="0"/>
              </a:rPr>
              <a:t>Publishing as Prentice Hall</a:t>
            </a:r>
          </a:p>
        </p:txBody>
      </p:sp>
      <p:pic>
        <p:nvPicPr>
          <p:cNvPr id="8" name="Picture 2"/>
          <p:cNvPicPr>
            <a:picLocks noChangeAspect="1" noChangeArrowheads="1"/>
          </p:cNvPicPr>
          <p:nvPr userDrawn="1"/>
        </p:nvPicPr>
        <p:blipFill>
          <a:blip r:embed="rId14" cstate="print"/>
          <a:srcRect/>
          <a:stretch>
            <a:fillRect/>
          </a:stretch>
        </p:blipFill>
        <p:spPr bwMode="auto">
          <a:xfrm>
            <a:off x="0" y="4953000"/>
            <a:ext cx="1557554" cy="1295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4" Type="http://schemas.openxmlformats.org/officeDocument/2006/relationships/diagramLayout" Target="../diagrams/layout4.xml"/><Relationship Id="rId5" Type="http://schemas.openxmlformats.org/officeDocument/2006/relationships/diagramQuickStyle" Target="../diagrams/quickStyle4.xml"/><Relationship Id="rId7"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diagramData" Target="../diagrams/data4.xml"/><Relationship Id="rId6" Type="http://schemas.openxmlformats.org/officeDocument/2006/relationships/diagramColors" Target="../diagrams/colors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5.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6.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www.rabfoodgroup.co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Kotler_POM13e_PPT_18_video_umpqua.wmv"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3" Type="http://schemas.openxmlformats.org/officeDocument/2006/relationships/image" Target="../media/image9.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3"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US" dirty="0" smtClean="0"/>
              <a:t/>
            </a:r>
            <a:br>
              <a:rPr lang="en-US" dirty="0" smtClean="0"/>
            </a:br>
            <a:r>
              <a:rPr lang="en-US" dirty="0" smtClean="0"/>
              <a:t>Chapter Eighteen</a:t>
            </a:r>
          </a:p>
        </p:txBody>
      </p:sp>
      <p:sp>
        <p:nvSpPr>
          <p:cNvPr id="15363" name="Subtitle 2"/>
          <p:cNvSpPr>
            <a:spLocks noGrp="1"/>
          </p:cNvSpPr>
          <p:nvPr>
            <p:ph type="subTitle" idx="1"/>
          </p:nvPr>
        </p:nvSpPr>
        <p:spPr/>
        <p:txBody>
          <a:bodyPr/>
          <a:lstStyle/>
          <a:p>
            <a:pPr eaLnBrk="1" hangingPunct="1"/>
            <a:r>
              <a:rPr lang="en-US" b="1" dirty="0" smtClean="0">
                <a:latin typeface="Calibri" pitchFamily="-65" charset="0"/>
              </a:rPr>
              <a:t>Creating Competitive Advantage</a:t>
            </a:r>
            <a:endParaRPr lang="en-US" sz="3600" dirty="0" smtClean="0">
              <a:latin typeface="Calibri" pitchFamily="-65" charset="0"/>
            </a:endParaRPr>
          </a:p>
          <a:p>
            <a:pPr eaLnBrk="1" hangingPunct="1"/>
            <a:endParaRPr lang="en-US" dirty="0" smtClean="0">
              <a:latin typeface="Calibri" pitchFamily="-65"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76200"/>
            <a:ext cx="7772400" cy="1143000"/>
          </a:xfrm>
        </p:spPr>
        <p:txBody>
          <a:bodyPr/>
          <a:lstStyle/>
          <a:p>
            <a:r>
              <a:rPr lang="en-US" dirty="0" smtClean="0"/>
              <a:t>Competitor Analysis</a:t>
            </a:r>
          </a:p>
        </p:txBody>
      </p:sp>
      <p:sp>
        <p:nvSpPr>
          <p:cNvPr id="33795" name="Content Placeholder 2"/>
          <p:cNvSpPr>
            <a:spLocks noGrp="1"/>
          </p:cNvSpPr>
          <p:nvPr>
            <p:ph idx="1"/>
          </p:nvPr>
        </p:nvSpPr>
        <p:spPr>
          <a:xfrm>
            <a:off x="685800" y="1676400"/>
            <a:ext cx="7772400" cy="4572000"/>
          </a:xfrm>
        </p:spPr>
        <p:txBody>
          <a:bodyPr/>
          <a:lstStyle/>
          <a:p>
            <a:pPr>
              <a:spcBef>
                <a:spcPct val="0"/>
              </a:spcBef>
              <a:buFontTx/>
              <a:buNone/>
            </a:pPr>
            <a:r>
              <a:rPr lang="en-US" dirty="0" smtClean="0">
                <a:latin typeface="Calibri" pitchFamily="-65" charset="0"/>
              </a:rPr>
              <a:t>Finding uncontested market spaces </a:t>
            </a:r>
          </a:p>
          <a:p>
            <a:pPr>
              <a:spcBef>
                <a:spcPct val="0"/>
              </a:spcBef>
              <a:buFontTx/>
              <a:buNone/>
            </a:pPr>
            <a:endParaRPr lang="en-US" dirty="0" smtClean="0">
              <a:latin typeface="Calibri" pitchFamily="-65" charset="0"/>
            </a:endParaRPr>
          </a:p>
        </p:txBody>
      </p:sp>
      <p:sp>
        <p:nvSpPr>
          <p:cNvPr id="33796" name="Text Placeholder 3"/>
          <p:cNvSpPr>
            <a:spLocks noGrp="1"/>
          </p:cNvSpPr>
          <p:nvPr>
            <p:ph type="body" sz="quarter" idx="13"/>
          </p:nvPr>
        </p:nvSpPr>
        <p:spPr>
          <a:xfrm>
            <a:off x="304800" y="990600"/>
            <a:ext cx="8839200" cy="457200"/>
          </a:xfrm>
        </p:spPr>
        <p:txBody>
          <a:bodyPr/>
          <a:lstStyle/>
          <a:p>
            <a:pPr>
              <a:spcBef>
                <a:spcPct val="0"/>
              </a:spcBef>
            </a:pPr>
            <a:r>
              <a:rPr lang="en-US" dirty="0" smtClean="0">
                <a:latin typeface="Calibri" pitchFamily="-65" charset="0"/>
              </a:rPr>
              <a:t>Selecting Competitors to Attack and Avoid</a:t>
            </a:r>
          </a:p>
          <a:p>
            <a:pPr>
              <a:spcBef>
                <a:spcPct val="0"/>
              </a:spcBef>
            </a:pPr>
            <a:endParaRPr lang="en-US" dirty="0" smtClean="0">
              <a:latin typeface="Calibri" pitchFamily="-65" charset="0"/>
            </a:endParaRPr>
          </a:p>
        </p:txBody>
      </p:sp>
      <p:pic>
        <p:nvPicPr>
          <p:cNvPr id="33797" name="Picture 4" descr="ph18_05.jpg"/>
          <p:cNvPicPr>
            <a:picLocks noChangeAspect="1"/>
          </p:cNvPicPr>
          <p:nvPr/>
        </p:nvPicPr>
        <p:blipFill>
          <a:blip r:embed="rId3" cstate="print"/>
          <a:srcRect/>
          <a:stretch>
            <a:fillRect/>
          </a:stretch>
        </p:blipFill>
        <p:spPr bwMode="auto">
          <a:xfrm>
            <a:off x="2133600" y="2362200"/>
            <a:ext cx="5257800" cy="389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Competitor Analysis</a:t>
            </a:r>
          </a:p>
        </p:txBody>
      </p:sp>
      <p:sp>
        <p:nvSpPr>
          <p:cNvPr id="35843" name="Rectangle 3"/>
          <p:cNvSpPr>
            <a:spLocks noGrp="1" noChangeArrowheads="1"/>
          </p:cNvSpPr>
          <p:nvPr>
            <p:ph idx="1"/>
          </p:nvPr>
        </p:nvSpPr>
        <p:spPr>
          <a:xfrm>
            <a:off x="1524000" y="1828800"/>
            <a:ext cx="6629400" cy="3352800"/>
          </a:xfrm>
        </p:spPr>
        <p:txBody>
          <a:bodyPr/>
          <a:lstStyle/>
          <a:p>
            <a:pPr>
              <a:spcBef>
                <a:spcPct val="0"/>
              </a:spcBef>
            </a:pPr>
            <a:r>
              <a:rPr lang="en-US" sz="2600" dirty="0" smtClean="0">
                <a:latin typeface="Calibri" pitchFamily="-65" charset="0"/>
              </a:rPr>
              <a:t>Identifies competitive information and the best sources of this information</a:t>
            </a:r>
          </a:p>
          <a:p>
            <a:pPr>
              <a:spcBef>
                <a:spcPct val="0"/>
              </a:spcBef>
            </a:pPr>
            <a:r>
              <a:rPr lang="en-US" sz="2600" dirty="0" smtClean="0">
                <a:latin typeface="Calibri" pitchFamily="-65" charset="0"/>
              </a:rPr>
              <a:t>Continually collects information</a:t>
            </a:r>
          </a:p>
          <a:p>
            <a:pPr>
              <a:spcBef>
                <a:spcPct val="0"/>
              </a:spcBef>
            </a:pPr>
            <a:r>
              <a:rPr lang="en-US" sz="2600" dirty="0" smtClean="0">
                <a:latin typeface="Calibri" pitchFamily="-65" charset="0"/>
              </a:rPr>
              <a:t>Checks information for validity and reliability</a:t>
            </a:r>
          </a:p>
          <a:p>
            <a:pPr>
              <a:spcBef>
                <a:spcPct val="0"/>
              </a:spcBef>
            </a:pPr>
            <a:r>
              <a:rPr lang="en-US" sz="2600" dirty="0" smtClean="0">
                <a:latin typeface="Calibri" pitchFamily="-65" charset="0"/>
              </a:rPr>
              <a:t>Interprets information</a:t>
            </a:r>
          </a:p>
          <a:p>
            <a:pPr>
              <a:spcBef>
                <a:spcPct val="0"/>
              </a:spcBef>
            </a:pPr>
            <a:r>
              <a:rPr lang="en-US" sz="2600" dirty="0" smtClean="0">
                <a:latin typeface="Calibri" pitchFamily="-65" charset="0"/>
              </a:rPr>
              <a:t>Organizes information</a:t>
            </a:r>
          </a:p>
          <a:p>
            <a:pPr>
              <a:spcBef>
                <a:spcPct val="0"/>
              </a:spcBef>
            </a:pPr>
            <a:r>
              <a:rPr lang="en-US" sz="2600" dirty="0" smtClean="0">
                <a:latin typeface="Calibri" pitchFamily="-65" charset="0"/>
              </a:rPr>
              <a:t>Sends key information to relevant decision makers</a:t>
            </a:r>
          </a:p>
          <a:p>
            <a:pPr>
              <a:spcBef>
                <a:spcPct val="0"/>
              </a:spcBef>
            </a:pPr>
            <a:r>
              <a:rPr lang="en-US" sz="2600" dirty="0" smtClean="0">
                <a:latin typeface="Calibri" pitchFamily="-65" charset="0"/>
              </a:rPr>
              <a:t>Responds to inquiries about competitors</a:t>
            </a:r>
          </a:p>
        </p:txBody>
      </p:sp>
      <p:sp>
        <p:nvSpPr>
          <p:cNvPr id="35844" name="Text Placeholder 3"/>
          <p:cNvSpPr>
            <a:spLocks noGrp="1"/>
          </p:cNvSpPr>
          <p:nvPr>
            <p:ph type="body" sz="quarter" idx="13"/>
          </p:nvPr>
        </p:nvSpPr>
        <p:spPr/>
        <p:txBody>
          <a:bodyPr/>
          <a:lstStyle/>
          <a:p>
            <a:pPr>
              <a:spcBef>
                <a:spcPct val="0"/>
              </a:spcBef>
            </a:pPr>
            <a:r>
              <a:rPr lang="en-US" dirty="0" smtClean="0">
                <a:latin typeface="Calibri" pitchFamily="-65" charset="0"/>
              </a:rPr>
              <a:t>Designing a Competitive Intelligence System</a:t>
            </a:r>
          </a:p>
          <a:p>
            <a:pPr>
              <a:spcBef>
                <a:spcPct val="0"/>
              </a:spcBef>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t>Competitive Strategies</a:t>
            </a:r>
          </a:p>
        </p:txBody>
      </p:sp>
      <p:sp>
        <p:nvSpPr>
          <p:cNvPr id="39939" name="Rectangle 3"/>
          <p:cNvSpPr>
            <a:spLocks noGrp="1" noChangeArrowheads="1"/>
          </p:cNvSpPr>
          <p:nvPr>
            <p:ph idx="1"/>
          </p:nvPr>
        </p:nvSpPr>
        <p:spPr>
          <a:xfrm>
            <a:off x="1143000" y="1905000"/>
            <a:ext cx="7543800" cy="3962400"/>
          </a:xfrm>
        </p:spPr>
        <p:txBody>
          <a:bodyPr/>
          <a:lstStyle/>
          <a:p>
            <a:pPr marL="533400" indent="-533400">
              <a:lnSpc>
                <a:spcPct val="80000"/>
              </a:lnSpc>
              <a:spcBef>
                <a:spcPct val="0"/>
              </a:spcBef>
              <a:buFontTx/>
              <a:buNone/>
            </a:pPr>
            <a:r>
              <a:rPr lang="en-US" sz="2800" b="1" dirty="0" smtClean="0">
                <a:latin typeface="Calibri" pitchFamily="-65" charset="0"/>
              </a:rPr>
              <a:t>Entrepreneurial marketing</a:t>
            </a:r>
            <a:r>
              <a:rPr lang="en-US" sz="2800" dirty="0" smtClean="0">
                <a:latin typeface="Calibri" pitchFamily="-65" charset="0"/>
              </a:rPr>
              <a:t> involves visualizing an opportunity and constructing and implementing flexible strategies</a:t>
            </a:r>
          </a:p>
          <a:p>
            <a:pPr marL="533400" indent="-533400">
              <a:lnSpc>
                <a:spcPct val="80000"/>
              </a:lnSpc>
              <a:spcBef>
                <a:spcPct val="0"/>
              </a:spcBef>
              <a:buFontTx/>
              <a:buNone/>
            </a:pPr>
            <a:r>
              <a:rPr lang="en-US" sz="2800" b="1" dirty="0" smtClean="0">
                <a:latin typeface="Calibri" pitchFamily="-65" charset="0"/>
              </a:rPr>
              <a:t>Formulated marketing</a:t>
            </a:r>
            <a:r>
              <a:rPr lang="en-US" sz="2800" dirty="0" smtClean="0">
                <a:latin typeface="Calibri" pitchFamily="-65" charset="0"/>
              </a:rPr>
              <a:t> involves developing formal marketing strategies and following them closely</a:t>
            </a:r>
          </a:p>
          <a:p>
            <a:pPr marL="533400" indent="-533400">
              <a:lnSpc>
                <a:spcPct val="80000"/>
              </a:lnSpc>
              <a:spcBef>
                <a:spcPct val="0"/>
              </a:spcBef>
              <a:buFontTx/>
              <a:buNone/>
            </a:pPr>
            <a:r>
              <a:rPr lang="en-US" sz="2800" b="1" dirty="0" smtClean="0">
                <a:latin typeface="Calibri" pitchFamily="-65" charset="0"/>
              </a:rPr>
              <a:t>Intrepreneurial marketing</a:t>
            </a:r>
            <a:r>
              <a:rPr lang="en-US" sz="2800" dirty="0" smtClean="0">
                <a:latin typeface="Calibri" pitchFamily="-65" charset="0"/>
              </a:rPr>
              <a:t> involves the attempt to reestablish an internal entrepreneurial spirit and refresh marketing strategies and approaches</a:t>
            </a:r>
          </a:p>
        </p:txBody>
      </p:sp>
      <p:sp>
        <p:nvSpPr>
          <p:cNvPr id="39940" name="Text Placeholder 3"/>
          <p:cNvSpPr>
            <a:spLocks noGrp="1"/>
          </p:cNvSpPr>
          <p:nvPr>
            <p:ph type="body" sz="quarter" idx="13"/>
          </p:nvPr>
        </p:nvSpPr>
        <p:spPr/>
        <p:txBody>
          <a:bodyPr/>
          <a:lstStyle/>
          <a:p>
            <a:pPr>
              <a:spcBef>
                <a:spcPct val="0"/>
              </a:spcBef>
            </a:pPr>
            <a:r>
              <a:rPr lang="en-US" dirty="0" smtClean="0">
                <a:latin typeface="Calibri" pitchFamily="-65" charset="0"/>
              </a:rPr>
              <a:t>Approaches to Marketing Strategy</a:t>
            </a:r>
          </a:p>
          <a:p>
            <a:pPr>
              <a:spcBef>
                <a:spcPct val="0"/>
              </a:spcBef>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t>Competitive Strategies</a:t>
            </a:r>
          </a:p>
        </p:txBody>
      </p:sp>
      <p:sp>
        <p:nvSpPr>
          <p:cNvPr id="41987" name="Rectangle 3"/>
          <p:cNvSpPr>
            <a:spLocks noGrp="1" noChangeArrowheads="1"/>
          </p:cNvSpPr>
          <p:nvPr>
            <p:ph idx="1"/>
          </p:nvPr>
        </p:nvSpPr>
        <p:spPr>
          <a:xfrm>
            <a:off x="533400" y="1828800"/>
            <a:ext cx="8382000" cy="4572000"/>
          </a:xfrm>
        </p:spPr>
        <p:txBody>
          <a:bodyPr/>
          <a:lstStyle/>
          <a:p>
            <a:pPr marL="533400" indent="-533400" algn="ctr">
              <a:spcBef>
                <a:spcPct val="0"/>
              </a:spcBef>
              <a:buFontTx/>
              <a:buNone/>
            </a:pPr>
            <a:r>
              <a:rPr lang="en-US" sz="2800" dirty="0" smtClean="0">
                <a:latin typeface="Calibri" pitchFamily="-65" charset="0"/>
              </a:rPr>
              <a:t>Michael Porter’s four basic </a:t>
            </a:r>
          </a:p>
          <a:p>
            <a:pPr marL="533400" indent="-533400" algn="ctr">
              <a:spcBef>
                <a:spcPct val="0"/>
              </a:spcBef>
              <a:buFontTx/>
              <a:buNone/>
            </a:pPr>
            <a:r>
              <a:rPr lang="en-US" sz="2800" dirty="0" smtClean="0">
                <a:latin typeface="Calibri" pitchFamily="-65" charset="0"/>
              </a:rPr>
              <a:t>competitive positioning strategies</a:t>
            </a:r>
          </a:p>
        </p:txBody>
      </p:sp>
      <p:sp>
        <p:nvSpPr>
          <p:cNvPr id="41988" name="Text Placeholder 3"/>
          <p:cNvSpPr>
            <a:spLocks noGrp="1"/>
          </p:cNvSpPr>
          <p:nvPr>
            <p:ph type="body" sz="quarter" idx="13"/>
          </p:nvPr>
        </p:nvSpPr>
        <p:spPr/>
        <p:txBody>
          <a:bodyPr/>
          <a:lstStyle/>
          <a:p>
            <a:pPr>
              <a:spcBef>
                <a:spcPct val="0"/>
              </a:spcBef>
            </a:pPr>
            <a:r>
              <a:rPr lang="en-US" dirty="0" smtClean="0">
                <a:latin typeface="Calibri" pitchFamily="-65" charset="0"/>
              </a:rPr>
              <a:t>Basic Competitive Strategies</a:t>
            </a:r>
          </a:p>
          <a:p>
            <a:pPr>
              <a:spcBef>
                <a:spcPct val="0"/>
              </a:spcBef>
            </a:pPr>
            <a:endParaRPr lang="en-US" dirty="0" smtClean="0">
              <a:latin typeface="Calibri" pitchFamily="-65" charset="0"/>
            </a:endParaRPr>
          </a:p>
        </p:txBody>
      </p:sp>
      <p:graphicFrame>
        <p:nvGraphicFramePr>
          <p:cNvPr id="5" name="Diagram 4"/>
          <p:cNvGraphicFramePr/>
          <p:nvPr/>
        </p:nvGraphicFramePr>
        <p:xfrm>
          <a:off x="2438400" y="3048000"/>
          <a:ext cx="4648200" cy="2819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t>Competitive Strategies</a:t>
            </a:r>
          </a:p>
        </p:txBody>
      </p:sp>
      <p:sp>
        <p:nvSpPr>
          <p:cNvPr id="44035" name="Rectangle 3"/>
          <p:cNvSpPr>
            <a:spLocks noGrp="1" noChangeArrowheads="1"/>
          </p:cNvSpPr>
          <p:nvPr>
            <p:ph idx="1"/>
          </p:nvPr>
        </p:nvSpPr>
        <p:spPr/>
        <p:txBody>
          <a:bodyPr/>
          <a:lstStyle/>
          <a:p>
            <a:pPr marL="533400" indent="-533400" algn="ctr">
              <a:spcBef>
                <a:spcPct val="0"/>
              </a:spcBef>
              <a:buFontTx/>
              <a:buNone/>
            </a:pPr>
            <a:endParaRPr lang="en-US" b="1" i="1" dirty="0" smtClean="0">
              <a:solidFill>
                <a:srgbClr val="1A643E"/>
              </a:solidFill>
              <a:latin typeface="Times New Roman" pitchFamily="-65" charset="0"/>
            </a:endParaRPr>
          </a:p>
          <a:p>
            <a:pPr marL="533400" indent="-533400">
              <a:spcBef>
                <a:spcPct val="0"/>
              </a:spcBef>
              <a:buFontTx/>
              <a:buNone/>
            </a:pPr>
            <a:r>
              <a:rPr lang="en-US" b="1" dirty="0" smtClean="0">
                <a:latin typeface="Calibri" pitchFamily="-65" charset="0"/>
              </a:rPr>
              <a:t>Overall cost leadership strategy:</a:t>
            </a:r>
          </a:p>
          <a:p>
            <a:pPr marL="533400" indent="-533400">
              <a:spcBef>
                <a:spcPct val="0"/>
              </a:spcBef>
              <a:buFontTx/>
              <a:buNone/>
            </a:pPr>
            <a:r>
              <a:rPr lang="en-US" dirty="0" smtClean="0">
                <a:latin typeface="Calibri" pitchFamily="-65" charset="0"/>
              </a:rPr>
              <a:t> a company achieves the lowest production and distribution costs and allows it to lower its prices and gain market share</a:t>
            </a:r>
          </a:p>
        </p:txBody>
      </p:sp>
      <p:sp>
        <p:nvSpPr>
          <p:cNvPr id="44036" name="Text Placeholder 4"/>
          <p:cNvSpPr>
            <a:spLocks noGrp="1"/>
          </p:cNvSpPr>
          <p:nvPr>
            <p:ph type="body" sz="quarter" idx="13"/>
          </p:nvPr>
        </p:nvSpPr>
        <p:spPr/>
        <p:txBody>
          <a:bodyPr/>
          <a:lstStyle/>
          <a:p>
            <a:pPr>
              <a:spcBef>
                <a:spcPct val="0"/>
              </a:spcBef>
            </a:pPr>
            <a:r>
              <a:rPr lang="en-US" dirty="0" smtClean="0">
                <a:latin typeface="Calibri" pitchFamily="-65" charset="0"/>
              </a:rPr>
              <a:t>Basic Competitive Strategies</a:t>
            </a:r>
          </a:p>
          <a:p>
            <a:pPr>
              <a:spcBef>
                <a:spcPct val="0"/>
              </a:spcBef>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Competitive Strategies</a:t>
            </a:r>
          </a:p>
        </p:txBody>
      </p:sp>
      <p:sp>
        <p:nvSpPr>
          <p:cNvPr id="46083" name="Rectangle 3"/>
          <p:cNvSpPr>
            <a:spLocks noGrp="1" noChangeArrowheads="1"/>
          </p:cNvSpPr>
          <p:nvPr>
            <p:ph idx="1"/>
          </p:nvPr>
        </p:nvSpPr>
        <p:spPr>
          <a:xfrm>
            <a:off x="1219200" y="1524000"/>
            <a:ext cx="7239000" cy="4343400"/>
          </a:xfrm>
        </p:spPr>
        <p:txBody>
          <a:bodyPr/>
          <a:lstStyle/>
          <a:p>
            <a:pPr marL="533400" indent="-533400" algn="ctr">
              <a:lnSpc>
                <a:spcPct val="90000"/>
              </a:lnSpc>
              <a:spcBef>
                <a:spcPct val="0"/>
              </a:spcBef>
              <a:buFontTx/>
              <a:buNone/>
            </a:pPr>
            <a:endParaRPr lang="en-US" sz="3600" b="1" i="1" dirty="0" smtClean="0">
              <a:solidFill>
                <a:srgbClr val="1A643E"/>
              </a:solidFill>
              <a:latin typeface="Times New Roman" pitchFamily="-65" charset="0"/>
            </a:endParaRPr>
          </a:p>
          <a:p>
            <a:pPr marL="533400" indent="-533400">
              <a:lnSpc>
                <a:spcPct val="90000"/>
              </a:lnSpc>
              <a:spcBef>
                <a:spcPct val="0"/>
              </a:spcBef>
              <a:buFontTx/>
              <a:buNone/>
            </a:pPr>
            <a:r>
              <a:rPr lang="en-US" sz="2800" b="1" dirty="0" smtClean="0">
                <a:latin typeface="Calibri" pitchFamily="-65" charset="0"/>
              </a:rPr>
              <a:t>Differentiation strategy</a:t>
            </a:r>
            <a:r>
              <a:rPr lang="en-US" sz="2800" dirty="0" smtClean="0">
                <a:latin typeface="Calibri" pitchFamily="-65" charset="0"/>
              </a:rPr>
              <a:t> is when a company concentrates on creating a highly differentiated product line and marketing program so it comes across as an industry class leader</a:t>
            </a:r>
          </a:p>
          <a:p>
            <a:pPr marL="533400" indent="-533400">
              <a:lnSpc>
                <a:spcPct val="90000"/>
              </a:lnSpc>
              <a:spcBef>
                <a:spcPct val="0"/>
              </a:spcBef>
              <a:buFontTx/>
              <a:buNone/>
            </a:pPr>
            <a:r>
              <a:rPr lang="en-US" sz="2800" b="1" dirty="0" smtClean="0">
                <a:latin typeface="Calibri" pitchFamily="-65" charset="0"/>
              </a:rPr>
              <a:t>Focus strategy</a:t>
            </a:r>
            <a:r>
              <a:rPr lang="en-US" sz="2800" dirty="0" smtClean="0">
                <a:latin typeface="Calibri" pitchFamily="-65" charset="0"/>
              </a:rPr>
              <a:t> is when a company focuses its effort on serving few market segments well rather than going after the whole market</a:t>
            </a:r>
          </a:p>
          <a:p>
            <a:pPr marL="533400" indent="-533400">
              <a:lnSpc>
                <a:spcPct val="90000"/>
              </a:lnSpc>
              <a:spcBef>
                <a:spcPct val="0"/>
              </a:spcBef>
              <a:buFontTx/>
              <a:buNone/>
            </a:pPr>
            <a:endParaRPr lang="en-US" sz="2400" dirty="0" smtClean="0">
              <a:latin typeface="Calibri" pitchFamily="-65" charset="0"/>
            </a:endParaRPr>
          </a:p>
        </p:txBody>
      </p:sp>
      <p:sp>
        <p:nvSpPr>
          <p:cNvPr id="46084" name="Text Placeholder 3"/>
          <p:cNvSpPr>
            <a:spLocks noGrp="1"/>
          </p:cNvSpPr>
          <p:nvPr>
            <p:ph type="body" sz="quarter" idx="13"/>
          </p:nvPr>
        </p:nvSpPr>
        <p:spPr/>
        <p:txBody>
          <a:bodyPr/>
          <a:lstStyle/>
          <a:p>
            <a:pPr>
              <a:spcBef>
                <a:spcPct val="0"/>
              </a:spcBef>
            </a:pPr>
            <a:r>
              <a:rPr lang="en-US" dirty="0" smtClean="0">
                <a:latin typeface="Calibri" pitchFamily="-65" charset="0"/>
              </a:rPr>
              <a:t>Basic Competitive Strategies</a:t>
            </a:r>
          </a:p>
          <a:p>
            <a:pPr>
              <a:spcBef>
                <a:spcPct val="0"/>
              </a:spcBef>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Competitive Strategies</a:t>
            </a:r>
          </a:p>
        </p:txBody>
      </p:sp>
      <p:sp>
        <p:nvSpPr>
          <p:cNvPr id="48131" name="Rectangle 3"/>
          <p:cNvSpPr>
            <a:spLocks noGrp="1" noChangeArrowheads="1"/>
          </p:cNvSpPr>
          <p:nvPr>
            <p:ph idx="1"/>
          </p:nvPr>
        </p:nvSpPr>
        <p:spPr>
          <a:xfrm>
            <a:off x="1295400" y="1828800"/>
            <a:ext cx="7162800" cy="4267200"/>
          </a:xfrm>
        </p:spPr>
        <p:txBody>
          <a:bodyPr/>
          <a:lstStyle/>
          <a:p>
            <a:pPr marL="533400" indent="-533400" algn="ctr">
              <a:lnSpc>
                <a:spcPct val="90000"/>
              </a:lnSpc>
              <a:spcBef>
                <a:spcPct val="0"/>
              </a:spcBef>
              <a:buFontTx/>
              <a:buNone/>
            </a:pPr>
            <a:endParaRPr lang="en-US" b="1" i="1" dirty="0" smtClean="0">
              <a:solidFill>
                <a:srgbClr val="1A643E"/>
              </a:solidFill>
              <a:latin typeface="Times New Roman" pitchFamily="-65" charset="0"/>
            </a:endParaRPr>
          </a:p>
          <a:p>
            <a:pPr marL="533400" indent="-533400">
              <a:lnSpc>
                <a:spcPct val="90000"/>
              </a:lnSpc>
              <a:spcBef>
                <a:spcPct val="0"/>
              </a:spcBef>
              <a:buFontTx/>
              <a:buNone/>
            </a:pPr>
            <a:r>
              <a:rPr lang="en-US" dirty="0" smtClean="0">
                <a:latin typeface="Calibri" pitchFamily="-65" charset="0"/>
              </a:rPr>
              <a:t>A company that pursued a clear strategy would achieve superior performance </a:t>
            </a:r>
          </a:p>
          <a:p>
            <a:pPr marL="533400" indent="-533400">
              <a:lnSpc>
                <a:spcPct val="90000"/>
              </a:lnSpc>
              <a:spcBef>
                <a:spcPct val="0"/>
              </a:spcBef>
              <a:buFontTx/>
              <a:buNone/>
            </a:pPr>
            <a:endParaRPr lang="en-US" dirty="0" smtClean="0">
              <a:latin typeface="Calibri" pitchFamily="-65" charset="0"/>
            </a:endParaRPr>
          </a:p>
          <a:p>
            <a:pPr marL="533400" indent="-533400">
              <a:lnSpc>
                <a:spcPct val="90000"/>
              </a:lnSpc>
              <a:spcBef>
                <a:spcPct val="0"/>
              </a:spcBef>
              <a:buFontTx/>
              <a:buNone/>
            </a:pPr>
            <a:r>
              <a:rPr lang="en-US" dirty="0" smtClean="0">
                <a:latin typeface="Calibri" pitchFamily="-65" charset="0"/>
              </a:rPr>
              <a:t>Companies without a clear strategy, </a:t>
            </a:r>
            <a:r>
              <a:rPr lang="en-US" b="1" dirty="0" smtClean="0">
                <a:latin typeface="Calibri" pitchFamily="-65" charset="0"/>
              </a:rPr>
              <a:t>“middle of the road”,</a:t>
            </a:r>
            <a:r>
              <a:rPr lang="en-US" dirty="0" smtClean="0">
                <a:latin typeface="Calibri" pitchFamily="-65" charset="0"/>
              </a:rPr>
              <a:t> would not succeed</a:t>
            </a:r>
          </a:p>
          <a:p>
            <a:pPr marL="533400" indent="-533400">
              <a:lnSpc>
                <a:spcPct val="90000"/>
              </a:lnSpc>
              <a:spcBef>
                <a:spcPct val="0"/>
              </a:spcBef>
              <a:buFontTx/>
              <a:buNone/>
            </a:pPr>
            <a:endParaRPr lang="en-US" dirty="0" smtClean="0">
              <a:latin typeface="Calibri" pitchFamily="-65" charset="0"/>
            </a:endParaRPr>
          </a:p>
          <a:p>
            <a:pPr marL="533400" indent="-533400">
              <a:lnSpc>
                <a:spcPct val="90000"/>
              </a:lnSpc>
              <a:spcBef>
                <a:spcPct val="0"/>
              </a:spcBef>
              <a:buFontTx/>
              <a:buNone/>
            </a:pPr>
            <a:r>
              <a:rPr lang="en-US" dirty="0" smtClean="0">
                <a:latin typeface="Calibri" pitchFamily="-65" charset="0"/>
              </a:rPr>
              <a:t>No clear strategy is</a:t>
            </a:r>
            <a:endParaRPr lang="en-US" b="1" dirty="0" smtClean="0">
              <a:latin typeface="Calibri" pitchFamily="-65" charset="0"/>
            </a:endParaRPr>
          </a:p>
        </p:txBody>
      </p:sp>
      <p:sp>
        <p:nvSpPr>
          <p:cNvPr id="48132" name="Text Placeholder 3"/>
          <p:cNvSpPr>
            <a:spLocks noGrp="1"/>
          </p:cNvSpPr>
          <p:nvPr>
            <p:ph type="body" sz="quarter" idx="13"/>
          </p:nvPr>
        </p:nvSpPr>
        <p:spPr/>
        <p:txBody>
          <a:bodyPr/>
          <a:lstStyle/>
          <a:p>
            <a:pPr>
              <a:spcBef>
                <a:spcPct val="0"/>
              </a:spcBef>
            </a:pPr>
            <a:r>
              <a:rPr lang="en-US" dirty="0" smtClean="0">
                <a:latin typeface="Calibri" pitchFamily="-65" charset="0"/>
              </a:rPr>
              <a:t>Basic Competitive Strategies</a:t>
            </a:r>
          </a:p>
          <a:p>
            <a:pPr>
              <a:spcBef>
                <a:spcPct val="0"/>
              </a:spcBef>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smtClean="0"/>
              <a:t>Competitive Strategies</a:t>
            </a:r>
          </a:p>
        </p:txBody>
      </p:sp>
      <p:sp>
        <p:nvSpPr>
          <p:cNvPr id="50179" name="Rectangle 3"/>
          <p:cNvSpPr>
            <a:spLocks noGrp="1" noChangeArrowheads="1"/>
          </p:cNvSpPr>
          <p:nvPr>
            <p:ph idx="1"/>
          </p:nvPr>
        </p:nvSpPr>
        <p:spPr>
          <a:xfrm>
            <a:off x="1524000" y="1828800"/>
            <a:ext cx="6934200" cy="3810000"/>
          </a:xfrm>
        </p:spPr>
        <p:txBody>
          <a:bodyPr/>
          <a:lstStyle/>
          <a:p>
            <a:pPr marL="533400" indent="-533400">
              <a:lnSpc>
                <a:spcPct val="90000"/>
              </a:lnSpc>
              <a:spcBef>
                <a:spcPct val="0"/>
              </a:spcBef>
              <a:buFontTx/>
              <a:buNone/>
            </a:pPr>
            <a:r>
              <a:rPr lang="en-US" sz="2800" dirty="0" smtClean="0">
                <a:latin typeface="Calibri" pitchFamily="-65" charset="0"/>
              </a:rPr>
              <a:t>Michael Treacy and Fred Wiersema suggest companies can gain leadership positions by delivering superior value to their customers in three strategies or “value disciplines:”</a:t>
            </a:r>
          </a:p>
          <a:p>
            <a:pPr marL="533400" indent="-533400">
              <a:lnSpc>
                <a:spcPct val="90000"/>
              </a:lnSpc>
              <a:spcBef>
                <a:spcPct val="0"/>
              </a:spcBef>
              <a:buFontTx/>
              <a:buNone/>
            </a:pPr>
            <a:endParaRPr lang="en-US" sz="2800" dirty="0" smtClean="0">
              <a:latin typeface="Calibri" pitchFamily="-65" charset="0"/>
            </a:endParaRPr>
          </a:p>
          <a:p>
            <a:pPr marL="533400" indent="-533400">
              <a:lnSpc>
                <a:spcPct val="90000"/>
              </a:lnSpc>
              <a:spcBef>
                <a:spcPct val="0"/>
              </a:spcBef>
            </a:pPr>
            <a:r>
              <a:rPr lang="en-US" sz="2800" dirty="0" smtClean="0">
                <a:latin typeface="Calibri" pitchFamily="-65" charset="0"/>
              </a:rPr>
              <a:t>Operational excellence</a:t>
            </a:r>
          </a:p>
          <a:p>
            <a:pPr marL="533400" indent="-533400">
              <a:lnSpc>
                <a:spcPct val="90000"/>
              </a:lnSpc>
              <a:spcBef>
                <a:spcPct val="0"/>
              </a:spcBef>
            </a:pPr>
            <a:r>
              <a:rPr lang="en-US" sz="2800" dirty="0" smtClean="0">
                <a:latin typeface="Calibri" pitchFamily="-65" charset="0"/>
              </a:rPr>
              <a:t>Customer intimacy</a:t>
            </a:r>
          </a:p>
          <a:p>
            <a:pPr marL="533400" indent="-533400">
              <a:lnSpc>
                <a:spcPct val="90000"/>
              </a:lnSpc>
              <a:spcBef>
                <a:spcPct val="0"/>
              </a:spcBef>
            </a:pPr>
            <a:r>
              <a:rPr lang="en-US" sz="2800" dirty="0" smtClean="0">
                <a:latin typeface="Calibri" pitchFamily="-65" charset="0"/>
              </a:rPr>
              <a:t>Product leadership</a:t>
            </a:r>
            <a:endParaRPr lang="en-US" sz="2800" b="1" dirty="0" smtClean="0">
              <a:latin typeface="Calibri" pitchFamily="-65" charset="0"/>
            </a:endParaRPr>
          </a:p>
        </p:txBody>
      </p:sp>
      <p:sp>
        <p:nvSpPr>
          <p:cNvPr id="50180" name="Text Placeholder 3"/>
          <p:cNvSpPr>
            <a:spLocks noGrp="1"/>
          </p:cNvSpPr>
          <p:nvPr>
            <p:ph type="body" sz="quarter" idx="13"/>
          </p:nvPr>
        </p:nvSpPr>
        <p:spPr/>
        <p:txBody>
          <a:bodyPr/>
          <a:lstStyle/>
          <a:p>
            <a:pPr>
              <a:spcBef>
                <a:spcPct val="0"/>
              </a:spcBef>
            </a:pPr>
            <a:r>
              <a:rPr lang="en-US" dirty="0" smtClean="0">
                <a:latin typeface="Calibri" pitchFamily="-65" charset="0"/>
              </a:rPr>
              <a:t>Basic Competitive Strategies</a:t>
            </a:r>
          </a:p>
          <a:p>
            <a:pPr>
              <a:spcBef>
                <a:spcPct val="0"/>
              </a:spcBef>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smtClean="0"/>
              <a:t>Competitive Strategies</a:t>
            </a:r>
          </a:p>
        </p:txBody>
      </p:sp>
      <p:sp>
        <p:nvSpPr>
          <p:cNvPr id="52227" name="Rectangle 3"/>
          <p:cNvSpPr>
            <a:spLocks noGrp="1" noChangeArrowheads="1"/>
          </p:cNvSpPr>
          <p:nvPr>
            <p:ph idx="1"/>
          </p:nvPr>
        </p:nvSpPr>
        <p:spPr/>
        <p:txBody>
          <a:bodyPr/>
          <a:lstStyle/>
          <a:p>
            <a:pPr marL="533400" indent="-533400" algn="ctr">
              <a:spcBef>
                <a:spcPct val="0"/>
              </a:spcBef>
              <a:buFontTx/>
              <a:buNone/>
            </a:pPr>
            <a:endParaRPr lang="en-US" b="1" i="1" dirty="0" smtClean="0">
              <a:solidFill>
                <a:srgbClr val="1A643E"/>
              </a:solidFill>
              <a:latin typeface="Times New Roman" pitchFamily="-65" charset="0"/>
            </a:endParaRPr>
          </a:p>
          <a:p>
            <a:pPr marL="533400" indent="-533400">
              <a:spcBef>
                <a:spcPct val="0"/>
              </a:spcBef>
              <a:buFontTx/>
              <a:buNone/>
            </a:pPr>
            <a:r>
              <a:rPr lang="en-US" b="1" dirty="0" smtClean="0">
                <a:latin typeface="Calibri" pitchFamily="-65" charset="0"/>
              </a:rPr>
              <a:t>Operational excellence</a:t>
            </a:r>
            <a:r>
              <a:rPr lang="en-US" dirty="0" smtClean="0">
                <a:latin typeface="Calibri" pitchFamily="-65" charset="0"/>
              </a:rPr>
              <a:t> refers to a company providing value by leading its industry in price and convenience by reducing costs and creating a lean and efficient value delivery system</a:t>
            </a:r>
          </a:p>
        </p:txBody>
      </p:sp>
      <p:sp>
        <p:nvSpPr>
          <p:cNvPr id="52228" name="Text Placeholder 3"/>
          <p:cNvSpPr>
            <a:spLocks noGrp="1"/>
          </p:cNvSpPr>
          <p:nvPr>
            <p:ph type="body" sz="quarter" idx="13"/>
          </p:nvPr>
        </p:nvSpPr>
        <p:spPr/>
        <p:txBody>
          <a:bodyPr/>
          <a:lstStyle/>
          <a:p>
            <a:pPr>
              <a:spcBef>
                <a:spcPct val="0"/>
              </a:spcBef>
            </a:pPr>
            <a:r>
              <a:rPr lang="en-US" dirty="0" smtClean="0">
                <a:latin typeface="Calibri" pitchFamily="-65" charset="0"/>
              </a:rPr>
              <a:t>Basic Competitive Strategies</a:t>
            </a:r>
          </a:p>
          <a:p>
            <a:pPr>
              <a:spcBef>
                <a:spcPct val="0"/>
              </a:spcBef>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Competitive Strategies</a:t>
            </a:r>
          </a:p>
        </p:txBody>
      </p:sp>
      <p:sp>
        <p:nvSpPr>
          <p:cNvPr id="54275" name="Rectangle 3"/>
          <p:cNvSpPr>
            <a:spLocks noGrp="1" noChangeArrowheads="1"/>
          </p:cNvSpPr>
          <p:nvPr>
            <p:ph idx="1"/>
          </p:nvPr>
        </p:nvSpPr>
        <p:spPr/>
        <p:txBody>
          <a:bodyPr/>
          <a:lstStyle/>
          <a:p>
            <a:pPr marL="533400" indent="-533400" algn="ctr">
              <a:spcBef>
                <a:spcPct val="0"/>
              </a:spcBef>
              <a:buFontTx/>
              <a:buNone/>
            </a:pPr>
            <a:endParaRPr lang="en-US" b="1" i="1" dirty="0" smtClean="0">
              <a:solidFill>
                <a:srgbClr val="1A643E"/>
              </a:solidFill>
              <a:latin typeface="Times New Roman" pitchFamily="-65" charset="0"/>
            </a:endParaRPr>
          </a:p>
          <a:p>
            <a:pPr marL="533400" indent="-533400">
              <a:spcBef>
                <a:spcPct val="0"/>
              </a:spcBef>
              <a:buFontTx/>
              <a:buNone/>
            </a:pPr>
            <a:r>
              <a:rPr lang="en-US" b="1" dirty="0" smtClean="0">
                <a:latin typeface="Calibri" pitchFamily="-65" charset="0"/>
              </a:rPr>
              <a:t>Customer intimacy</a:t>
            </a:r>
            <a:r>
              <a:rPr lang="en-US" dirty="0" smtClean="0">
                <a:latin typeface="Calibri" pitchFamily="-65" charset="0"/>
              </a:rPr>
              <a:t> refers to a company providing superior value by segmenting markets and tailoring products or services to match the needs of the targeted customers </a:t>
            </a:r>
            <a:endParaRPr lang="en-US" b="1" dirty="0" smtClean="0">
              <a:latin typeface="Calibri" pitchFamily="-65" charset="0"/>
            </a:endParaRPr>
          </a:p>
        </p:txBody>
      </p:sp>
      <p:sp>
        <p:nvSpPr>
          <p:cNvPr id="54276" name="Text Placeholder 4"/>
          <p:cNvSpPr>
            <a:spLocks noGrp="1"/>
          </p:cNvSpPr>
          <p:nvPr>
            <p:ph type="body" sz="quarter" idx="13"/>
          </p:nvPr>
        </p:nvSpPr>
        <p:spPr/>
        <p:txBody>
          <a:bodyPr/>
          <a:lstStyle/>
          <a:p>
            <a:pPr marL="533400" indent="-533400">
              <a:spcBef>
                <a:spcPct val="0"/>
              </a:spcBef>
            </a:pPr>
            <a:r>
              <a:rPr lang="en-US" dirty="0" smtClean="0">
                <a:latin typeface="Calibri" pitchFamily="-65" charset="0"/>
              </a:rPr>
              <a:t>Basic Competitive Strategies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Creating Competitive Advantage</a:t>
            </a:r>
          </a:p>
        </p:txBody>
      </p:sp>
      <p:sp>
        <p:nvSpPr>
          <p:cNvPr id="17411" name="Rectangle 3"/>
          <p:cNvSpPr>
            <a:spLocks noGrp="1" noChangeArrowheads="1"/>
          </p:cNvSpPr>
          <p:nvPr>
            <p:ph idx="1"/>
          </p:nvPr>
        </p:nvSpPr>
        <p:spPr/>
        <p:txBody>
          <a:bodyPr/>
          <a:lstStyle/>
          <a:p>
            <a:pPr>
              <a:spcBef>
                <a:spcPct val="0"/>
              </a:spcBef>
            </a:pPr>
            <a:r>
              <a:rPr lang="en-US" dirty="0" smtClean="0">
                <a:latin typeface="Calibri" pitchFamily="-65" charset="0"/>
              </a:rPr>
              <a:t>Competitor Analysis</a:t>
            </a:r>
          </a:p>
          <a:p>
            <a:pPr>
              <a:spcBef>
                <a:spcPct val="0"/>
              </a:spcBef>
            </a:pPr>
            <a:r>
              <a:rPr lang="en-US" dirty="0" smtClean="0">
                <a:latin typeface="Calibri" pitchFamily="-65" charset="0"/>
              </a:rPr>
              <a:t>Competitive Strategies</a:t>
            </a:r>
          </a:p>
          <a:p>
            <a:pPr>
              <a:spcBef>
                <a:spcPct val="0"/>
              </a:spcBef>
            </a:pPr>
            <a:r>
              <a:rPr lang="en-US" dirty="0" smtClean="0">
                <a:latin typeface="Calibri" pitchFamily="-65" charset="0"/>
              </a:rPr>
              <a:t>Balancing Customer and Competitor Orientations</a:t>
            </a:r>
          </a:p>
        </p:txBody>
      </p:sp>
      <p:sp>
        <p:nvSpPr>
          <p:cNvPr id="17412" name="Text Placeholder 5"/>
          <p:cNvSpPr>
            <a:spLocks noGrp="1"/>
          </p:cNvSpPr>
          <p:nvPr>
            <p:ph type="body" sz="quarter" idx="13"/>
          </p:nvPr>
        </p:nvSpPr>
        <p:spPr/>
        <p:txBody>
          <a:bodyPr/>
          <a:lstStyle/>
          <a:p>
            <a:pPr>
              <a:spcBef>
                <a:spcPct val="0"/>
              </a:spcBef>
            </a:pPr>
            <a:r>
              <a:rPr lang="en-US" dirty="0" smtClean="0">
                <a:latin typeface="Calibri" pitchFamily="-65" charset="0"/>
              </a:rPr>
              <a:t>Topic Outline</a:t>
            </a:r>
          </a:p>
        </p:txBody>
      </p:sp>
      <p:pic>
        <p:nvPicPr>
          <p:cNvPr id="17413" name="Picture 4" descr="ph18_01.jpg"/>
          <p:cNvPicPr>
            <a:picLocks noChangeAspect="1"/>
          </p:cNvPicPr>
          <p:nvPr/>
        </p:nvPicPr>
        <p:blipFill>
          <a:blip r:embed="rId3" cstate="print"/>
          <a:srcRect/>
          <a:stretch>
            <a:fillRect/>
          </a:stretch>
        </p:blipFill>
        <p:spPr bwMode="auto">
          <a:xfrm>
            <a:off x="3657600" y="4038600"/>
            <a:ext cx="4357688" cy="2055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smtClean="0"/>
              <a:t>Competitive Strategies</a:t>
            </a:r>
          </a:p>
        </p:txBody>
      </p:sp>
      <p:sp>
        <p:nvSpPr>
          <p:cNvPr id="56323" name="Rectangle 3"/>
          <p:cNvSpPr>
            <a:spLocks noGrp="1" noChangeArrowheads="1"/>
          </p:cNvSpPr>
          <p:nvPr>
            <p:ph idx="1"/>
          </p:nvPr>
        </p:nvSpPr>
        <p:spPr/>
        <p:txBody>
          <a:bodyPr/>
          <a:lstStyle/>
          <a:p>
            <a:pPr marL="533400" indent="-533400" algn="ctr">
              <a:spcBef>
                <a:spcPct val="0"/>
              </a:spcBef>
              <a:buFontTx/>
              <a:buNone/>
            </a:pPr>
            <a:endParaRPr lang="en-US" b="1" i="1" dirty="0" smtClean="0">
              <a:latin typeface="Times New Roman" pitchFamily="-65" charset="0"/>
            </a:endParaRPr>
          </a:p>
          <a:p>
            <a:pPr marL="533400" indent="-533400">
              <a:spcBef>
                <a:spcPct val="0"/>
              </a:spcBef>
              <a:buFontTx/>
              <a:buNone/>
            </a:pPr>
            <a:r>
              <a:rPr lang="en-US" b="1" dirty="0" smtClean="0">
                <a:latin typeface="Calibri" pitchFamily="-65" charset="0"/>
              </a:rPr>
              <a:t>Product leadership</a:t>
            </a:r>
            <a:r>
              <a:rPr lang="en-US" dirty="0" smtClean="0">
                <a:latin typeface="Calibri" pitchFamily="-65" charset="0"/>
              </a:rPr>
              <a:t> refers to a company providing superior value by offering a continuous stream of leading-edge products or services. Product leaders are open to new ideas and solutions and bring them quickly to the market.</a:t>
            </a:r>
            <a:endParaRPr lang="en-US" b="1" dirty="0" smtClean="0">
              <a:latin typeface="Calibri" pitchFamily="-65" charset="0"/>
            </a:endParaRPr>
          </a:p>
        </p:txBody>
      </p:sp>
      <p:sp>
        <p:nvSpPr>
          <p:cNvPr id="56324" name="Text Placeholder 3"/>
          <p:cNvSpPr>
            <a:spLocks noGrp="1"/>
          </p:cNvSpPr>
          <p:nvPr>
            <p:ph type="body" sz="quarter" idx="13"/>
          </p:nvPr>
        </p:nvSpPr>
        <p:spPr/>
        <p:txBody>
          <a:bodyPr/>
          <a:lstStyle/>
          <a:p>
            <a:pPr>
              <a:spcBef>
                <a:spcPct val="0"/>
              </a:spcBef>
            </a:pPr>
            <a:r>
              <a:rPr lang="en-US" dirty="0" smtClean="0">
                <a:latin typeface="Calibri" pitchFamily="-65" charset="0"/>
              </a:rPr>
              <a:t>Basic Competitive Strategies</a:t>
            </a:r>
          </a:p>
          <a:p>
            <a:pPr>
              <a:spcBef>
                <a:spcPct val="0"/>
              </a:spcBef>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t>Competitive Strategies</a:t>
            </a:r>
          </a:p>
        </p:txBody>
      </p:sp>
      <p:graphicFrame>
        <p:nvGraphicFramePr>
          <p:cNvPr id="5" name="Content Placeholder 4"/>
          <p:cNvGraphicFramePr>
            <a:graphicFrameLocks noGrp="1"/>
          </p:cNvGraphicFramePr>
          <p:nvPr>
            <p:ph idx="1"/>
          </p:nvPr>
        </p:nvGraphicFramePr>
        <p:xfrm>
          <a:off x="1447800" y="2362200"/>
          <a:ext cx="6324600" cy="3505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8372" name="Text Placeholder 3"/>
          <p:cNvSpPr>
            <a:spLocks noGrp="1"/>
          </p:cNvSpPr>
          <p:nvPr>
            <p:ph type="body" sz="quarter" idx="13"/>
          </p:nvPr>
        </p:nvSpPr>
        <p:spPr/>
        <p:txBody>
          <a:bodyPr/>
          <a:lstStyle/>
          <a:p>
            <a:pPr>
              <a:spcBef>
                <a:spcPct val="0"/>
              </a:spcBef>
            </a:pPr>
            <a:r>
              <a:rPr lang="en-US" dirty="0" smtClean="0">
                <a:latin typeface="Calibri" pitchFamily="-65" charset="0"/>
              </a:rPr>
              <a:t>Competitive Positions</a:t>
            </a:r>
          </a:p>
          <a:p>
            <a:pPr>
              <a:spcBef>
                <a:spcPct val="0"/>
              </a:spcBef>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smtClean="0"/>
              <a:t>Competitive Strategies</a:t>
            </a:r>
          </a:p>
        </p:txBody>
      </p:sp>
      <p:sp>
        <p:nvSpPr>
          <p:cNvPr id="60419" name="Rectangle 3"/>
          <p:cNvSpPr>
            <a:spLocks noGrp="1" noChangeArrowheads="1"/>
          </p:cNvSpPr>
          <p:nvPr>
            <p:ph idx="1"/>
          </p:nvPr>
        </p:nvSpPr>
        <p:spPr>
          <a:xfrm>
            <a:off x="1371600" y="1828800"/>
            <a:ext cx="7086600" cy="4572000"/>
          </a:xfrm>
        </p:spPr>
        <p:txBody>
          <a:bodyPr/>
          <a:lstStyle/>
          <a:p>
            <a:pPr marL="533400" indent="-533400" algn="ctr">
              <a:lnSpc>
                <a:spcPct val="80000"/>
              </a:lnSpc>
              <a:spcBef>
                <a:spcPct val="0"/>
              </a:spcBef>
              <a:buFontTx/>
              <a:buNone/>
            </a:pPr>
            <a:endParaRPr lang="en-US" b="1" i="1" dirty="0" smtClean="0">
              <a:latin typeface="Times New Roman" pitchFamily="-65" charset="0"/>
            </a:endParaRPr>
          </a:p>
          <a:p>
            <a:pPr marL="533400" indent="-533400">
              <a:lnSpc>
                <a:spcPct val="80000"/>
              </a:lnSpc>
              <a:spcBef>
                <a:spcPct val="0"/>
              </a:spcBef>
              <a:buFontTx/>
              <a:buNone/>
            </a:pPr>
            <a:r>
              <a:rPr lang="en-US" sz="2800" b="1" dirty="0" smtClean="0">
                <a:latin typeface="Calibri" pitchFamily="-65" charset="0"/>
              </a:rPr>
              <a:t>Market leader</a:t>
            </a:r>
            <a:r>
              <a:rPr lang="en-US" sz="2800" dirty="0" smtClean="0">
                <a:latin typeface="Calibri" pitchFamily="-65" charset="0"/>
              </a:rPr>
              <a:t> is the firm with the largest market share and leads the market price changes, product innovations, distribution coverage, and promotion spending</a:t>
            </a:r>
          </a:p>
          <a:p>
            <a:pPr marL="533400" indent="-533400">
              <a:lnSpc>
                <a:spcPct val="80000"/>
              </a:lnSpc>
              <a:spcBef>
                <a:spcPct val="0"/>
              </a:spcBef>
              <a:buFontTx/>
              <a:buNone/>
            </a:pPr>
            <a:endParaRPr lang="en-US" sz="2800" dirty="0" smtClean="0">
              <a:latin typeface="Calibri" pitchFamily="-65" charset="0"/>
            </a:endParaRPr>
          </a:p>
          <a:p>
            <a:pPr marL="533400" indent="-533400">
              <a:lnSpc>
                <a:spcPct val="80000"/>
              </a:lnSpc>
              <a:spcBef>
                <a:spcPct val="0"/>
              </a:spcBef>
              <a:buFontTx/>
              <a:buNone/>
            </a:pPr>
            <a:r>
              <a:rPr lang="en-US" sz="2800" b="1" dirty="0" smtClean="0">
                <a:latin typeface="Calibri" pitchFamily="-65" charset="0"/>
              </a:rPr>
              <a:t>Market challengers</a:t>
            </a:r>
            <a:r>
              <a:rPr lang="en-US" sz="2800" dirty="0" smtClean="0">
                <a:latin typeface="Calibri" pitchFamily="-65" charset="0"/>
              </a:rPr>
              <a:t> are firms fighting to increase market share</a:t>
            </a:r>
          </a:p>
          <a:p>
            <a:pPr marL="533400" indent="-533400">
              <a:lnSpc>
                <a:spcPct val="80000"/>
              </a:lnSpc>
              <a:spcBef>
                <a:spcPct val="0"/>
              </a:spcBef>
              <a:buFontTx/>
              <a:buNone/>
            </a:pPr>
            <a:endParaRPr lang="en-US" sz="2800" dirty="0" smtClean="0">
              <a:latin typeface="Calibri" pitchFamily="-65" charset="0"/>
            </a:endParaRPr>
          </a:p>
          <a:p>
            <a:pPr marL="533400" indent="-533400">
              <a:lnSpc>
                <a:spcPct val="80000"/>
              </a:lnSpc>
              <a:spcBef>
                <a:spcPct val="0"/>
              </a:spcBef>
              <a:buFontTx/>
              <a:buNone/>
            </a:pPr>
            <a:endParaRPr lang="en-US" sz="2800" dirty="0" smtClean="0">
              <a:latin typeface="Calibri" pitchFamily="-65" charset="0"/>
            </a:endParaRPr>
          </a:p>
          <a:p>
            <a:pPr marL="533400" indent="-533400">
              <a:lnSpc>
                <a:spcPct val="80000"/>
              </a:lnSpc>
              <a:spcBef>
                <a:spcPct val="0"/>
              </a:spcBef>
              <a:buFontTx/>
              <a:buNone/>
            </a:pPr>
            <a:endParaRPr lang="en-US" sz="2800" dirty="0" smtClean="0">
              <a:latin typeface="Calibri" pitchFamily="-65" charset="0"/>
            </a:endParaRPr>
          </a:p>
          <a:p>
            <a:pPr marL="533400" indent="-533400">
              <a:lnSpc>
                <a:spcPct val="80000"/>
              </a:lnSpc>
              <a:spcBef>
                <a:spcPct val="0"/>
              </a:spcBef>
              <a:buFontTx/>
              <a:buNone/>
            </a:pPr>
            <a:endParaRPr lang="en-US" sz="2800" dirty="0" smtClean="0">
              <a:latin typeface="Calibri" pitchFamily="-65" charset="0"/>
            </a:endParaRPr>
          </a:p>
        </p:txBody>
      </p:sp>
      <p:sp>
        <p:nvSpPr>
          <p:cNvPr id="60420" name="Text Placeholder 3"/>
          <p:cNvSpPr>
            <a:spLocks noGrp="1"/>
          </p:cNvSpPr>
          <p:nvPr>
            <p:ph type="body" sz="quarter" idx="13"/>
          </p:nvPr>
        </p:nvSpPr>
        <p:spPr/>
        <p:txBody>
          <a:bodyPr/>
          <a:lstStyle/>
          <a:p>
            <a:pPr>
              <a:spcBef>
                <a:spcPct val="0"/>
              </a:spcBef>
            </a:pPr>
            <a:r>
              <a:rPr lang="en-US" dirty="0" smtClean="0">
                <a:latin typeface="Calibri" pitchFamily="-65" charset="0"/>
              </a:rPr>
              <a:t>Competitive Positions</a:t>
            </a:r>
          </a:p>
          <a:p>
            <a:pPr>
              <a:spcBef>
                <a:spcPct val="0"/>
              </a:spcBef>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smtClean="0"/>
              <a:t>Competitive Strategies</a:t>
            </a:r>
          </a:p>
        </p:txBody>
      </p:sp>
      <p:sp>
        <p:nvSpPr>
          <p:cNvPr id="60419" name="Rectangle 3"/>
          <p:cNvSpPr>
            <a:spLocks noGrp="1" noChangeArrowheads="1"/>
          </p:cNvSpPr>
          <p:nvPr>
            <p:ph idx="1"/>
          </p:nvPr>
        </p:nvSpPr>
        <p:spPr>
          <a:xfrm>
            <a:off x="1905000" y="1828800"/>
            <a:ext cx="6553200" cy="4572000"/>
          </a:xfrm>
        </p:spPr>
        <p:txBody>
          <a:bodyPr/>
          <a:lstStyle/>
          <a:p>
            <a:pPr marL="533400" indent="-533400" algn="ctr">
              <a:lnSpc>
                <a:spcPct val="80000"/>
              </a:lnSpc>
              <a:spcBef>
                <a:spcPct val="0"/>
              </a:spcBef>
              <a:buFontTx/>
              <a:buNone/>
            </a:pPr>
            <a:endParaRPr lang="en-US" b="1" i="1" dirty="0" smtClean="0">
              <a:latin typeface="Times New Roman" pitchFamily="-65" charset="0"/>
            </a:endParaRPr>
          </a:p>
          <a:p>
            <a:pPr marL="533400" indent="-533400">
              <a:lnSpc>
                <a:spcPct val="80000"/>
              </a:lnSpc>
              <a:spcBef>
                <a:spcPct val="0"/>
              </a:spcBef>
              <a:buFontTx/>
              <a:buNone/>
            </a:pPr>
            <a:r>
              <a:rPr lang="en-US" sz="2800" b="1" dirty="0" smtClean="0">
                <a:latin typeface="Calibri" pitchFamily="-65" charset="0"/>
              </a:rPr>
              <a:t>Market followers</a:t>
            </a:r>
            <a:r>
              <a:rPr lang="en-US" sz="2800" dirty="0" smtClean="0">
                <a:latin typeface="Calibri" pitchFamily="-65" charset="0"/>
              </a:rPr>
              <a:t> are firms that want to hold onto their market share </a:t>
            </a:r>
          </a:p>
          <a:p>
            <a:pPr marL="533400" indent="-533400">
              <a:lnSpc>
                <a:spcPct val="80000"/>
              </a:lnSpc>
              <a:spcBef>
                <a:spcPct val="0"/>
              </a:spcBef>
              <a:buFontTx/>
              <a:buNone/>
            </a:pPr>
            <a:endParaRPr lang="en-US" sz="2800" dirty="0" smtClean="0">
              <a:latin typeface="Calibri" pitchFamily="-65" charset="0"/>
            </a:endParaRPr>
          </a:p>
          <a:p>
            <a:pPr marL="533400" indent="-533400">
              <a:lnSpc>
                <a:spcPct val="80000"/>
              </a:lnSpc>
              <a:spcBef>
                <a:spcPct val="0"/>
              </a:spcBef>
              <a:buFontTx/>
              <a:buNone/>
            </a:pPr>
            <a:r>
              <a:rPr lang="en-US" sz="2800" b="1" dirty="0" smtClean="0">
                <a:latin typeface="Calibri" pitchFamily="-65" charset="0"/>
              </a:rPr>
              <a:t>Market nichers</a:t>
            </a:r>
            <a:r>
              <a:rPr lang="en-US" sz="2800" dirty="0" smtClean="0">
                <a:latin typeface="Calibri" pitchFamily="-65" charset="0"/>
              </a:rPr>
              <a:t> are firms that serve small market segments not being pursued by other firms</a:t>
            </a:r>
          </a:p>
          <a:p>
            <a:pPr marL="533400" indent="-533400">
              <a:lnSpc>
                <a:spcPct val="80000"/>
              </a:lnSpc>
              <a:spcBef>
                <a:spcPct val="0"/>
              </a:spcBef>
              <a:buFontTx/>
              <a:buNone/>
            </a:pPr>
            <a:endParaRPr lang="en-US" sz="2800" dirty="0" smtClean="0">
              <a:latin typeface="Calibri" pitchFamily="-65" charset="0"/>
            </a:endParaRPr>
          </a:p>
          <a:p>
            <a:pPr marL="533400" indent="-533400">
              <a:lnSpc>
                <a:spcPct val="80000"/>
              </a:lnSpc>
              <a:spcBef>
                <a:spcPct val="0"/>
              </a:spcBef>
              <a:buFontTx/>
              <a:buNone/>
            </a:pPr>
            <a:endParaRPr lang="en-US" sz="2800" dirty="0" smtClean="0">
              <a:latin typeface="Calibri" pitchFamily="-65" charset="0"/>
            </a:endParaRPr>
          </a:p>
          <a:p>
            <a:pPr marL="533400" indent="-533400">
              <a:lnSpc>
                <a:spcPct val="80000"/>
              </a:lnSpc>
              <a:spcBef>
                <a:spcPct val="0"/>
              </a:spcBef>
              <a:buFontTx/>
              <a:buNone/>
            </a:pPr>
            <a:endParaRPr lang="en-US" sz="2800" dirty="0" smtClean="0">
              <a:latin typeface="Calibri" pitchFamily="-65" charset="0"/>
            </a:endParaRPr>
          </a:p>
          <a:p>
            <a:pPr marL="533400" indent="-533400">
              <a:lnSpc>
                <a:spcPct val="80000"/>
              </a:lnSpc>
              <a:spcBef>
                <a:spcPct val="0"/>
              </a:spcBef>
              <a:buFontTx/>
              <a:buNone/>
            </a:pPr>
            <a:endParaRPr lang="en-US" sz="2800" dirty="0" smtClean="0">
              <a:latin typeface="Calibri" pitchFamily="-65" charset="0"/>
            </a:endParaRPr>
          </a:p>
        </p:txBody>
      </p:sp>
      <p:sp>
        <p:nvSpPr>
          <p:cNvPr id="60420" name="Text Placeholder 3"/>
          <p:cNvSpPr>
            <a:spLocks noGrp="1"/>
          </p:cNvSpPr>
          <p:nvPr>
            <p:ph type="body" sz="quarter" idx="13"/>
          </p:nvPr>
        </p:nvSpPr>
        <p:spPr/>
        <p:txBody>
          <a:bodyPr/>
          <a:lstStyle/>
          <a:p>
            <a:pPr>
              <a:spcBef>
                <a:spcPct val="0"/>
              </a:spcBef>
            </a:pPr>
            <a:r>
              <a:rPr lang="en-US" dirty="0" smtClean="0">
                <a:latin typeface="Calibri" pitchFamily="-65" charset="0"/>
              </a:rPr>
              <a:t>Competitive Positions</a:t>
            </a:r>
          </a:p>
          <a:p>
            <a:pPr>
              <a:spcBef>
                <a:spcPct val="0"/>
              </a:spcBef>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Competitive Strategies</a:t>
            </a:r>
          </a:p>
        </p:txBody>
      </p:sp>
      <p:sp>
        <p:nvSpPr>
          <p:cNvPr id="62467" name="Rectangle 3"/>
          <p:cNvSpPr>
            <a:spLocks noGrp="1" noChangeArrowheads="1"/>
          </p:cNvSpPr>
          <p:nvPr>
            <p:ph idx="1"/>
          </p:nvPr>
        </p:nvSpPr>
        <p:spPr>
          <a:xfrm>
            <a:off x="914400" y="1828800"/>
            <a:ext cx="3048000" cy="4572000"/>
          </a:xfrm>
        </p:spPr>
        <p:txBody>
          <a:bodyPr/>
          <a:lstStyle/>
          <a:p>
            <a:pPr>
              <a:spcBef>
                <a:spcPct val="0"/>
              </a:spcBef>
            </a:pPr>
            <a:r>
              <a:rPr lang="en-US" dirty="0" smtClean="0">
                <a:latin typeface="Calibri" pitchFamily="-65" charset="0"/>
              </a:rPr>
              <a:t>Expand total demand</a:t>
            </a:r>
          </a:p>
          <a:p>
            <a:pPr>
              <a:spcBef>
                <a:spcPct val="0"/>
              </a:spcBef>
            </a:pPr>
            <a:r>
              <a:rPr lang="en-US" dirty="0" smtClean="0">
                <a:latin typeface="Calibri" pitchFamily="-65" charset="0"/>
              </a:rPr>
              <a:t>Protect their current market</a:t>
            </a:r>
          </a:p>
          <a:p>
            <a:pPr>
              <a:spcBef>
                <a:spcPct val="0"/>
              </a:spcBef>
            </a:pPr>
            <a:r>
              <a:rPr lang="en-US" dirty="0" smtClean="0">
                <a:latin typeface="Calibri" pitchFamily="-65" charset="0"/>
              </a:rPr>
              <a:t>Expand market share</a:t>
            </a:r>
          </a:p>
        </p:txBody>
      </p:sp>
      <p:sp>
        <p:nvSpPr>
          <p:cNvPr id="62468" name="Text Placeholder 3"/>
          <p:cNvSpPr>
            <a:spLocks noGrp="1"/>
          </p:cNvSpPr>
          <p:nvPr>
            <p:ph type="body" sz="quarter" idx="13"/>
          </p:nvPr>
        </p:nvSpPr>
        <p:spPr>
          <a:xfrm>
            <a:off x="990600" y="1371600"/>
            <a:ext cx="7162800" cy="381000"/>
          </a:xfrm>
        </p:spPr>
        <p:txBody>
          <a:bodyPr/>
          <a:lstStyle/>
          <a:p>
            <a:pPr>
              <a:spcBef>
                <a:spcPct val="0"/>
              </a:spcBef>
            </a:pPr>
            <a:r>
              <a:rPr lang="en-US" dirty="0" smtClean="0">
                <a:latin typeface="Calibri" pitchFamily="-65" charset="0"/>
              </a:rPr>
              <a:t>Market Leader Strategies</a:t>
            </a:r>
          </a:p>
          <a:p>
            <a:pPr>
              <a:spcBef>
                <a:spcPct val="0"/>
              </a:spcBef>
            </a:pPr>
            <a:endParaRPr lang="en-US" dirty="0" smtClean="0">
              <a:latin typeface="Calibri" pitchFamily="-65" charset="0"/>
            </a:endParaRPr>
          </a:p>
        </p:txBody>
      </p:sp>
      <p:pic>
        <p:nvPicPr>
          <p:cNvPr id="62469" name="Picture 4" descr="ph18_08.jpg"/>
          <p:cNvPicPr>
            <a:picLocks noChangeAspect="1"/>
          </p:cNvPicPr>
          <p:nvPr/>
        </p:nvPicPr>
        <p:blipFill>
          <a:blip r:embed="rId3" cstate="print"/>
          <a:srcRect/>
          <a:stretch>
            <a:fillRect/>
          </a:stretch>
        </p:blipFill>
        <p:spPr bwMode="auto">
          <a:xfrm>
            <a:off x="4191000" y="2057400"/>
            <a:ext cx="4249738" cy="3676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smtClean="0"/>
              <a:t>Competitive Strategies</a:t>
            </a:r>
          </a:p>
        </p:txBody>
      </p:sp>
      <p:sp>
        <p:nvSpPr>
          <p:cNvPr id="64515" name="Rectangle 3"/>
          <p:cNvSpPr>
            <a:spLocks noGrp="1" noChangeArrowheads="1"/>
          </p:cNvSpPr>
          <p:nvPr>
            <p:ph idx="1"/>
          </p:nvPr>
        </p:nvSpPr>
        <p:spPr>
          <a:xfrm>
            <a:off x="685800" y="2286000"/>
            <a:ext cx="7772400" cy="4572000"/>
          </a:xfrm>
        </p:spPr>
        <p:txBody>
          <a:bodyPr/>
          <a:lstStyle/>
          <a:p>
            <a:pPr marL="533400" indent="-533400">
              <a:lnSpc>
                <a:spcPct val="90000"/>
              </a:lnSpc>
              <a:spcBef>
                <a:spcPct val="0"/>
              </a:spcBef>
              <a:buFontTx/>
              <a:buNone/>
            </a:pPr>
            <a:r>
              <a:rPr lang="en-US" sz="3600" dirty="0" smtClean="0">
                <a:latin typeface="Calibri" pitchFamily="-65" charset="0"/>
              </a:rPr>
              <a:t>Expand total demand by developing:</a:t>
            </a:r>
          </a:p>
          <a:p>
            <a:pPr marL="533400" indent="-533400">
              <a:lnSpc>
                <a:spcPct val="90000"/>
              </a:lnSpc>
              <a:spcBef>
                <a:spcPct val="0"/>
              </a:spcBef>
            </a:pPr>
            <a:r>
              <a:rPr lang="en-US" sz="3600" dirty="0" smtClean="0">
                <a:latin typeface="Calibri" pitchFamily="-65" charset="0"/>
              </a:rPr>
              <a:t>New users</a:t>
            </a:r>
          </a:p>
          <a:p>
            <a:pPr marL="533400" indent="-533400">
              <a:lnSpc>
                <a:spcPct val="90000"/>
              </a:lnSpc>
              <a:spcBef>
                <a:spcPct val="0"/>
              </a:spcBef>
            </a:pPr>
            <a:r>
              <a:rPr lang="en-US" sz="3600" dirty="0" smtClean="0">
                <a:latin typeface="Calibri" pitchFamily="-65" charset="0"/>
              </a:rPr>
              <a:t>New uses</a:t>
            </a:r>
          </a:p>
          <a:p>
            <a:pPr marL="533400" indent="-533400">
              <a:lnSpc>
                <a:spcPct val="90000"/>
              </a:lnSpc>
              <a:spcBef>
                <a:spcPct val="0"/>
              </a:spcBef>
            </a:pPr>
            <a:r>
              <a:rPr lang="en-US" sz="3600" dirty="0" smtClean="0">
                <a:latin typeface="Calibri" pitchFamily="-65" charset="0"/>
              </a:rPr>
              <a:t>More usage of its products</a:t>
            </a:r>
          </a:p>
          <a:p>
            <a:pPr marL="533400" indent="-533400">
              <a:lnSpc>
                <a:spcPct val="90000"/>
              </a:lnSpc>
              <a:spcBef>
                <a:spcPct val="0"/>
              </a:spcBef>
              <a:buFontTx/>
              <a:buNone/>
            </a:pPr>
            <a:endParaRPr lang="en-US" sz="3600" dirty="0" smtClean="0">
              <a:latin typeface="Calibri" pitchFamily="-65" charset="0"/>
            </a:endParaRPr>
          </a:p>
        </p:txBody>
      </p:sp>
      <p:sp>
        <p:nvSpPr>
          <p:cNvPr id="64516" name="Text Placeholder 6"/>
          <p:cNvSpPr>
            <a:spLocks noGrp="1"/>
          </p:cNvSpPr>
          <p:nvPr>
            <p:ph type="body" sz="quarter" idx="13"/>
          </p:nvPr>
        </p:nvSpPr>
        <p:spPr/>
        <p:txBody>
          <a:bodyPr/>
          <a:lstStyle/>
          <a:p>
            <a:pPr>
              <a:lnSpc>
                <a:spcPct val="90000"/>
              </a:lnSpc>
              <a:spcBef>
                <a:spcPct val="0"/>
              </a:spcBef>
              <a:buClr>
                <a:schemeClr val="tx1"/>
              </a:buClr>
              <a:buSzPct val="55000"/>
            </a:pPr>
            <a:r>
              <a:rPr lang="en-US" dirty="0" smtClean="0">
                <a:latin typeface="Calibri" pitchFamily="-65" charset="0"/>
              </a:rPr>
              <a:t>Market Leader Strategies</a:t>
            </a:r>
          </a:p>
          <a:p>
            <a:pPr>
              <a:lnSpc>
                <a:spcPct val="90000"/>
              </a:lnSpc>
              <a:spcBef>
                <a:spcPct val="0"/>
              </a:spcBef>
              <a:buClr>
                <a:schemeClr val="tx1"/>
              </a:buClr>
              <a:buSzPct val="55000"/>
            </a:pPr>
            <a:r>
              <a:rPr lang="en-US" dirty="0" smtClean="0">
                <a:latin typeface="Calibri" pitchFamily="-65" charset="0"/>
              </a:rPr>
              <a:t>Expanding Total Demand</a:t>
            </a:r>
          </a:p>
          <a:p>
            <a:pPr>
              <a:spcBef>
                <a:spcPct val="0"/>
              </a:spcBef>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smtClean="0"/>
              <a:t>Competitive Strategies</a:t>
            </a:r>
          </a:p>
        </p:txBody>
      </p:sp>
      <p:sp>
        <p:nvSpPr>
          <p:cNvPr id="66563" name="Rectangle 3"/>
          <p:cNvSpPr>
            <a:spLocks noGrp="1" noChangeArrowheads="1"/>
          </p:cNvSpPr>
          <p:nvPr>
            <p:ph idx="1"/>
          </p:nvPr>
        </p:nvSpPr>
        <p:spPr>
          <a:xfrm>
            <a:off x="1524000" y="1828800"/>
            <a:ext cx="7315200" cy="4572000"/>
          </a:xfrm>
        </p:spPr>
        <p:txBody>
          <a:bodyPr/>
          <a:lstStyle/>
          <a:p>
            <a:pPr>
              <a:spcBef>
                <a:spcPct val="0"/>
              </a:spcBef>
            </a:pPr>
            <a:endParaRPr lang="en-US" dirty="0" smtClean="0">
              <a:latin typeface="Calibri" pitchFamily="-65" charset="0"/>
            </a:endParaRPr>
          </a:p>
          <a:p>
            <a:pPr>
              <a:spcBef>
                <a:spcPct val="0"/>
              </a:spcBef>
              <a:buFontTx/>
              <a:buNone/>
            </a:pPr>
            <a:r>
              <a:rPr lang="en-US" dirty="0" smtClean="0">
                <a:latin typeface="Calibri" pitchFamily="-65" charset="0"/>
              </a:rPr>
              <a:t>Protect current market by:</a:t>
            </a:r>
          </a:p>
          <a:p>
            <a:pPr>
              <a:spcBef>
                <a:spcPct val="0"/>
              </a:spcBef>
            </a:pPr>
            <a:r>
              <a:rPr lang="en-US" dirty="0" smtClean="0">
                <a:latin typeface="Calibri" pitchFamily="-65" charset="0"/>
              </a:rPr>
              <a:t>Fixing or preventing weaknesses that provide opportunities to competitors</a:t>
            </a:r>
          </a:p>
          <a:p>
            <a:pPr>
              <a:spcBef>
                <a:spcPct val="0"/>
              </a:spcBef>
            </a:pPr>
            <a:r>
              <a:rPr lang="en-US" dirty="0" smtClean="0">
                <a:latin typeface="Calibri" pitchFamily="-65" charset="0"/>
              </a:rPr>
              <a:t>Maintain consistent prices that provide value</a:t>
            </a:r>
          </a:p>
          <a:p>
            <a:pPr>
              <a:spcBef>
                <a:spcPct val="0"/>
              </a:spcBef>
            </a:pPr>
            <a:r>
              <a:rPr lang="en-US" dirty="0" smtClean="0">
                <a:latin typeface="Calibri" pitchFamily="-65" charset="0"/>
              </a:rPr>
              <a:t>Keep strong customer relationships</a:t>
            </a:r>
          </a:p>
          <a:p>
            <a:pPr>
              <a:spcBef>
                <a:spcPct val="0"/>
              </a:spcBef>
            </a:pPr>
            <a:r>
              <a:rPr lang="en-US" dirty="0" smtClean="0">
                <a:latin typeface="Calibri" pitchFamily="-65" charset="0"/>
              </a:rPr>
              <a:t>Continuous innovation</a:t>
            </a:r>
          </a:p>
        </p:txBody>
      </p:sp>
      <p:sp>
        <p:nvSpPr>
          <p:cNvPr id="66564" name="Text Placeholder 3"/>
          <p:cNvSpPr>
            <a:spLocks noGrp="1"/>
          </p:cNvSpPr>
          <p:nvPr>
            <p:ph type="body" sz="quarter" idx="13"/>
          </p:nvPr>
        </p:nvSpPr>
        <p:spPr/>
        <p:txBody>
          <a:bodyPr/>
          <a:lstStyle/>
          <a:p>
            <a:pPr>
              <a:spcBef>
                <a:spcPct val="0"/>
              </a:spcBef>
            </a:pPr>
            <a:r>
              <a:rPr lang="en-US" dirty="0" smtClean="0">
                <a:latin typeface="Calibri" pitchFamily="-65" charset="0"/>
              </a:rPr>
              <a:t>Market Leader Strategies</a:t>
            </a:r>
          </a:p>
          <a:p>
            <a:pPr>
              <a:spcBef>
                <a:spcPct val="0"/>
              </a:spcBef>
            </a:pPr>
            <a:r>
              <a:rPr lang="en-US" dirty="0" smtClean="0">
                <a:latin typeface="Calibri" pitchFamily="-65" charset="0"/>
              </a:rPr>
              <a:t>Protecting Market Share</a:t>
            </a:r>
          </a:p>
          <a:p>
            <a:pPr>
              <a:spcBef>
                <a:spcPct val="0"/>
              </a:spcBef>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smtClean="0"/>
              <a:t>Competitive Strategies</a:t>
            </a:r>
          </a:p>
        </p:txBody>
      </p:sp>
      <p:sp>
        <p:nvSpPr>
          <p:cNvPr id="68611" name="Rectangle 3"/>
          <p:cNvSpPr>
            <a:spLocks noGrp="1" noChangeArrowheads="1"/>
          </p:cNvSpPr>
          <p:nvPr>
            <p:ph idx="1"/>
          </p:nvPr>
        </p:nvSpPr>
        <p:spPr>
          <a:xfrm>
            <a:off x="1600200" y="1752600"/>
            <a:ext cx="7162800" cy="4572000"/>
          </a:xfrm>
        </p:spPr>
        <p:txBody>
          <a:bodyPr/>
          <a:lstStyle/>
          <a:p>
            <a:pPr>
              <a:spcBef>
                <a:spcPct val="0"/>
              </a:spcBef>
            </a:pPr>
            <a:endParaRPr lang="en-US" dirty="0" smtClean="0">
              <a:latin typeface="Calibri" pitchFamily="-65" charset="0"/>
            </a:endParaRPr>
          </a:p>
          <a:p>
            <a:pPr>
              <a:spcBef>
                <a:spcPct val="0"/>
              </a:spcBef>
              <a:buFontTx/>
              <a:buNone/>
            </a:pPr>
            <a:r>
              <a:rPr lang="en-US" dirty="0" smtClean="0">
                <a:latin typeface="Calibri" pitchFamily="-65" charset="0"/>
              </a:rPr>
              <a:t>Expand market share by:</a:t>
            </a:r>
          </a:p>
          <a:p>
            <a:pPr>
              <a:spcBef>
                <a:spcPct val="0"/>
              </a:spcBef>
            </a:pPr>
            <a:r>
              <a:rPr lang="en-US" dirty="0" smtClean="0">
                <a:latin typeface="Calibri" pitchFamily="-65" charset="0"/>
              </a:rPr>
              <a:t>Increasing profitability with increasing market share in served markets</a:t>
            </a:r>
          </a:p>
          <a:p>
            <a:pPr>
              <a:spcBef>
                <a:spcPct val="0"/>
              </a:spcBef>
            </a:pPr>
            <a:r>
              <a:rPr lang="en-US" dirty="0" smtClean="0">
                <a:latin typeface="Calibri" pitchFamily="-65" charset="0"/>
              </a:rPr>
              <a:t>Producing high-quality products</a:t>
            </a:r>
          </a:p>
          <a:p>
            <a:pPr>
              <a:spcBef>
                <a:spcPct val="0"/>
              </a:spcBef>
            </a:pPr>
            <a:r>
              <a:rPr lang="en-US" dirty="0" smtClean="0">
                <a:latin typeface="Calibri" pitchFamily="-65" charset="0"/>
              </a:rPr>
              <a:t>Creating good service experiences</a:t>
            </a:r>
          </a:p>
          <a:p>
            <a:pPr>
              <a:spcBef>
                <a:spcPct val="0"/>
              </a:spcBef>
            </a:pPr>
            <a:r>
              <a:rPr lang="en-US" dirty="0" smtClean="0">
                <a:latin typeface="Calibri" pitchFamily="-65" charset="0"/>
              </a:rPr>
              <a:t>Building close relationships</a:t>
            </a:r>
          </a:p>
        </p:txBody>
      </p:sp>
      <p:sp>
        <p:nvSpPr>
          <p:cNvPr id="68612" name="Text Placeholder 3"/>
          <p:cNvSpPr>
            <a:spLocks noGrp="1"/>
          </p:cNvSpPr>
          <p:nvPr>
            <p:ph type="body" sz="quarter" idx="13"/>
          </p:nvPr>
        </p:nvSpPr>
        <p:spPr/>
        <p:txBody>
          <a:bodyPr/>
          <a:lstStyle/>
          <a:p>
            <a:pPr>
              <a:spcBef>
                <a:spcPct val="0"/>
              </a:spcBef>
            </a:pPr>
            <a:r>
              <a:rPr lang="en-US" dirty="0" smtClean="0">
                <a:latin typeface="Calibri" pitchFamily="-65" charset="0"/>
              </a:rPr>
              <a:t>Market Leader Strategies</a:t>
            </a:r>
          </a:p>
          <a:p>
            <a:pPr>
              <a:spcBef>
                <a:spcPct val="0"/>
              </a:spcBef>
            </a:pPr>
            <a:r>
              <a:rPr lang="en-US" dirty="0" smtClean="0">
                <a:latin typeface="Calibri" pitchFamily="-65" charset="0"/>
              </a:rPr>
              <a:t>Expanding Market Share</a:t>
            </a:r>
          </a:p>
          <a:p>
            <a:pPr>
              <a:spcBef>
                <a:spcPct val="0"/>
              </a:spcBef>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smtClean="0"/>
              <a:t>Competitive Strategies</a:t>
            </a:r>
          </a:p>
        </p:txBody>
      </p:sp>
      <p:sp>
        <p:nvSpPr>
          <p:cNvPr id="70659" name="Rectangle 3"/>
          <p:cNvSpPr>
            <a:spLocks noGrp="1" noChangeArrowheads="1"/>
          </p:cNvSpPr>
          <p:nvPr>
            <p:ph idx="1"/>
          </p:nvPr>
        </p:nvSpPr>
        <p:spPr>
          <a:xfrm>
            <a:off x="1371600" y="1981200"/>
            <a:ext cx="4648200" cy="3733800"/>
          </a:xfrm>
        </p:spPr>
        <p:txBody>
          <a:bodyPr/>
          <a:lstStyle/>
          <a:p>
            <a:pPr marL="533400" indent="-533400">
              <a:spcBef>
                <a:spcPct val="0"/>
              </a:spcBef>
              <a:buFontTx/>
              <a:buNone/>
            </a:pPr>
            <a:r>
              <a:rPr lang="en-US" dirty="0" smtClean="0">
                <a:latin typeface="Calibri" pitchFamily="-65" charset="0"/>
              </a:rPr>
              <a:t>Challenge the leader with an aggressive bid for more market share</a:t>
            </a:r>
          </a:p>
          <a:p>
            <a:pPr marL="533400" indent="-533400">
              <a:spcBef>
                <a:spcPct val="0"/>
              </a:spcBef>
              <a:buNone/>
            </a:pPr>
            <a:r>
              <a:rPr lang="en-US" b="1" dirty="0" smtClean="0">
                <a:latin typeface="Calibri" pitchFamily="-65" charset="0"/>
              </a:rPr>
              <a:t>Second mover advantage</a:t>
            </a:r>
            <a:r>
              <a:rPr lang="en-US" dirty="0" smtClean="0">
                <a:latin typeface="Calibri" pitchFamily="-65" charset="0"/>
              </a:rPr>
              <a:t> challenger observes what has made the leader successful and improves on it</a:t>
            </a:r>
          </a:p>
          <a:p>
            <a:pPr marL="533400" indent="-533400">
              <a:spcBef>
                <a:spcPct val="0"/>
              </a:spcBef>
              <a:buFontTx/>
              <a:buNone/>
            </a:pPr>
            <a:endParaRPr lang="en-US" dirty="0" smtClean="0">
              <a:latin typeface="Calibri" pitchFamily="-65" charset="0"/>
            </a:endParaRPr>
          </a:p>
          <a:p>
            <a:pPr marL="533400" indent="-533400">
              <a:spcBef>
                <a:spcPct val="0"/>
              </a:spcBef>
              <a:buFontTx/>
              <a:buNone/>
            </a:pPr>
            <a:endParaRPr lang="en-US" dirty="0" smtClean="0">
              <a:latin typeface="Calibri" pitchFamily="-65" charset="0"/>
            </a:endParaRPr>
          </a:p>
        </p:txBody>
      </p:sp>
      <p:sp>
        <p:nvSpPr>
          <p:cNvPr id="70660" name="Text Placeholder 3"/>
          <p:cNvSpPr>
            <a:spLocks noGrp="1"/>
          </p:cNvSpPr>
          <p:nvPr>
            <p:ph type="body" sz="quarter" idx="13"/>
          </p:nvPr>
        </p:nvSpPr>
        <p:spPr/>
        <p:txBody>
          <a:bodyPr/>
          <a:lstStyle/>
          <a:p>
            <a:pPr>
              <a:spcBef>
                <a:spcPct val="0"/>
              </a:spcBef>
            </a:pPr>
            <a:r>
              <a:rPr lang="en-US" dirty="0" smtClean="0">
                <a:latin typeface="Calibri" pitchFamily="-65" charset="0"/>
              </a:rPr>
              <a:t>Market Challenger Strategies</a:t>
            </a:r>
          </a:p>
          <a:p>
            <a:pPr>
              <a:spcBef>
                <a:spcPct val="0"/>
              </a:spcBef>
            </a:pPr>
            <a:endParaRPr lang="en-US" dirty="0" smtClean="0">
              <a:latin typeface="Calibri" pitchFamily="-65" charset="0"/>
            </a:endParaRPr>
          </a:p>
        </p:txBody>
      </p:sp>
      <p:pic>
        <p:nvPicPr>
          <p:cNvPr id="70661" name="Picture 4" descr="ph18_10.jpg"/>
          <p:cNvPicPr>
            <a:picLocks noChangeAspect="1"/>
          </p:cNvPicPr>
          <p:nvPr/>
        </p:nvPicPr>
        <p:blipFill>
          <a:blip r:embed="rId3" cstate="print"/>
          <a:srcRect/>
          <a:stretch>
            <a:fillRect/>
          </a:stretch>
        </p:blipFill>
        <p:spPr bwMode="auto">
          <a:xfrm>
            <a:off x="6069596" y="2514600"/>
            <a:ext cx="2312404" cy="289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dirty="0" smtClean="0"/>
              <a:t>Competitive Strategies</a:t>
            </a:r>
          </a:p>
        </p:txBody>
      </p:sp>
      <p:sp>
        <p:nvSpPr>
          <p:cNvPr id="72707" name="Rectangle 3"/>
          <p:cNvSpPr>
            <a:spLocks noGrp="1" noChangeArrowheads="1"/>
          </p:cNvSpPr>
          <p:nvPr>
            <p:ph idx="1"/>
          </p:nvPr>
        </p:nvSpPr>
        <p:spPr>
          <a:xfrm>
            <a:off x="685800" y="1752600"/>
            <a:ext cx="7772400" cy="4572000"/>
          </a:xfrm>
        </p:spPr>
        <p:txBody>
          <a:bodyPr/>
          <a:lstStyle/>
          <a:p>
            <a:pPr marL="533400" indent="-533400" algn="ctr">
              <a:lnSpc>
                <a:spcPct val="90000"/>
              </a:lnSpc>
              <a:spcBef>
                <a:spcPct val="0"/>
              </a:spcBef>
              <a:buFontTx/>
              <a:buNone/>
            </a:pPr>
            <a:endParaRPr lang="en-US" sz="2800" b="1" i="1" dirty="0" smtClean="0">
              <a:solidFill>
                <a:srgbClr val="1A643E"/>
              </a:solidFill>
              <a:latin typeface="Times New Roman" pitchFamily="-65" charset="0"/>
            </a:endParaRPr>
          </a:p>
          <a:p>
            <a:pPr marL="533400" indent="-533400">
              <a:lnSpc>
                <a:spcPct val="90000"/>
              </a:lnSpc>
              <a:spcBef>
                <a:spcPct val="0"/>
              </a:spcBef>
              <a:buNone/>
            </a:pPr>
            <a:r>
              <a:rPr lang="en-US" dirty="0" smtClean="0">
                <a:latin typeface="Calibri" pitchFamily="-65" charset="0"/>
              </a:rPr>
              <a:t>Play along with competitors and not rock the boat</a:t>
            </a:r>
          </a:p>
          <a:p>
            <a:pPr marL="533400" indent="-533400">
              <a:lnSpc>
                <a:spcPct val="90000"/>
              </a:lnSpc>
              <a:spcBef>
                <a:spcPct val="0"/>
              </a:spcBef>
              <a:buFontTx/>
              <a:buNone/>
            </a:pPr>
            <a:r>
              <a:rPr lang="en-US" dirty="0" smtClean="0">
                <a:latin typeface="Calibri" pitchFamily="-65" charset="0"/>
              </a:rPr>
              <a:t>Copy or improve on leader’s products and programs with less investment</a:t>
            </a:r>
          </a:p>
          <a:p>
            <a:pPr marL="533400" indent="-533400">
              <a:lnSpc>
                <a:spcPct val="90000"/>
              </a:lnSpc>
              <a:spcBef>
                <a:spcPct val="0"/>
              </a:spcBef>
              <a:buFontTx/>
              <a:buNone/>
            </a:pPr>
            <a:r>
              <a:rPr lang="en-US" dirty="0" smtClean="0">
                <a:latin typeface="Calibri" pitchFamily="-65" charset="0"/>
              </a:rPr>
              <a:t>Brings distinctive advantages</a:t>
            </a:r>
          </a:p>
          <a:p>
            <a:pPr marL="533400" indent="-533400">
              <a:lnSpc>
                <a:spcPct val="90000"/>
              </a:lnSpc>
              <a:spcBef>
                <a:spcPct val="0"/>
              </a:spcBef>
              <a:buFontTx/>
              <a:buNone/>
            </a:pPr>
            <a:r>
              <a:rPr lang="en-US" dirty="0" smtClean="0">
                <a:latin typeface="Calibri" pitchFamily="-65" charset="0"/>
              </a:rPr>
              <a:t>Must keep costs and prices low or quality and services high</a:t>
            </a:r>
          </a:p>
          <a:p>
            <a:pPr marL="533400" indent="-533400">
              <a:lnSpc>
                <a:spcPct val="90000"/>
              </a:lnSpc>
              <a:spcBef>
                <a:spcPct val="0"/>
              </a:spcBef>
              <a:buFontTx/>
              <a:buNone/>
            </a:pPr>
            <a:endParaRPr lang="en-US" dirty="0" smtClean="0">
              <a:latin typeface="Calibri" pitchFamily="-65" charset="0"/>
            </a:endParaRPr>
          </a:p>
        </p:txBody>
      </p:sp>
      <p:sp>
        <p:nvSpPr>
          <p:cNvPr id="72708" name="Text Placeholder 5"/>
          <p:cNvSpPr>
            <a:spLocks noGrp="1"/>
          </p:cNvSpPr>
          <p:nvPr>
            <p:ph type="body" sz="quarter" idx="13"/>
          </p:nvPr>
        </p:nvSpPr>
        <p:spPr/>
        <p:txBody>
          <a:bodyPr/>
          <a:lstStyle/>
          <a:p>
            <a:pPr>
              <a:spcBef>
                <a:spcPct val="0"/>
              </a:spcBef>
            </a:pPr>
            <a:r>
              <a:rPr lang="en-US" dirty="0" smtClean="0">
                <a:latin typeface="Calibri" pitchFamily="-65" charset="0"/>
              </a:rPr>
              <a:t>Market Follower Strategies</a:t>
            </a:r>
          </a:p>
          <a:p>
            <a:pPr>
              <a:spcBef>
                <a:spcPct val="0"/>
              </a:spcBef>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Content Placeholder 6"/>
          <p:cNvSpPr>
            <a:spLocks noGrp="1"/>
          </p:cNvSpPr>
          <p:nvPr>
            <p:ph idx="1"/>
          </p:nvPr>
        </p:nvSpPr>
        <p:spPr/>
        <p:txBody>
          <a:bodyPr/>
          <a:lstStyle/>
          <a:p>
            <a:r>
              <a:rPr lang="en-US" dirty="0" smtClean="0">
                <a:latin typeface="Calibri" pitchFamily="-65" charset="0"/>
              </a:rPr>
              <a:t>Competitive advantages require delivering more value and satisfaction to target consumers than competitors do</a:t>
            </a:r>
          </a:p>
          <a:p>
            <a:r>
              <a:rPr lang="en-US" dirty="0" smtClean="0">
                <a:latin typeface="Calibri" pitchFamily="-65" charset="0"/>
              </a:rPr>
              <a:t>Competitive marketing strategies are how companies analyze their competitors and develop value-based strategies for profitable customer relationships</a:t>
            </a:r>
          </a:p>
        </p:txBody>
      </p:sp>
      <p:sp>
        <p:nvSpPr>
          <p:cNvPr id="19459" name="Title 8"/>
          <p:cNvSpPr>
            <a:spLocks noGrp="1"/>
          </p:cNvSpPr>
          <p:nvPr>
            <p:ph type="title"/>
          </p:nvPr>
        </p:nvSpPr>
        <p:spPr/>
        <p:txBody>
          <a:bodyPr/>
          <a:lstStyle/>
          <a:p>
            <a:r>
              <a:rPr lang="en-US" dirty="0" smtClean="0"/>
              <a:t>Today’s Companies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smtClean="0"/>
              <a:t>Competitive Strategies</a:t>
            </a:r>
          </a:p>
        </p:txBody>
      </p:sp>
      <p:sp>
        <p:nvSpPr>
          <p:cNvPr id="74755" name="Rectangle 3"/>
          <p:cNvSpPr>
            <a:spLocks noGrp="1" noChangeArrowheads="1"/>
          </p:cNvSpPr>
          <p:nvPr>
            <p:ph idx="1"/>
          </p:nvPr>
        </p:nvSpPr>
        <p:spPr>
          <a:xfrm>
            <a:off x="1600200" y="1752600"/>
            <a:ext cx="6400800" cy="4648200"/>
          </a:xfrm>
        </p:spPr>
        <p:txBody>
          <a:bodyPr/>
          <a:lstStyle/>
          <a:p>
            <a:pPr marL="533400" indent="-533400">
              <a:lnSpc>
                <a:spcPct val="80000"/>
              </a:lnSpc>
              <a:spcBef>
                <a:spcPct val="0"/>
              </a:spcBef>
              <a:buFontTx/>
              <a:buNone/>
            </a:pPr>
            <a:r>
              <a:rPr lang="en-US" dirty="0" smtClean="0">
                <a:latin typeface="Calibri" pitchFamily="-65" charset="0"/>
              </a:rPr>
              <a:t>Ideal market niche is big enough to be profitable with high growth potential and has little interest from competitors</a:t>
            </a:r>
          </a:p>
          <a:p>
            <a:pPr marL="533400" indent="-533400">
              <a:lnSpc>
                <a:spcPct val="80000"/>
              </a:lnSpc>
              <a:spcBef>
                <a:spcPct val="0"/>
              </a:spcBef>
            </a:pPr>
            <a:endParaRPr lang="en-US" sz="1400" dirty="0" smtClean="0">
              <a:latin typeface="Calibri" pitchFamily="-65" charset="0"/>
            </a:endParaRPr>
          </a:p>
          <a:p>
            <a:pPr marL="533400" indent="-533400">
              <a:lnSpc>
                <a:spcPct val="80000"/>
              </a:lnSpc>
              <a:spcBef>
                <a:spcPct val="0"/>
              </a:spcBef>
              <a:buFontTx/>
              <a:buNone/>
            </a:pPr>
            <a:r>
              <a:rPr lang="en-US" dirty="0" smtClean="0">
                <a:latin typeface="Calibri" pitchFamily="-65" charset="0"/>
              </a:rPr>
              <a:t>Key to market niching is specialization</a:t>
            </a:r>
          </a:p>
          <a:p>
            <a:pPr marL="533400" indent="-533400">
              <a:lnSpc>
                <a:spcPct val="80000"/>
              </a:lnSpc>
              <a:spcBef>
                <a:spcPct val="0"/>
              </a:spcBef>
            </a:pPr>
            <a:r>
              <a:rPr lang="en-US" dirty="0" smtClean="0">
                <a:latin typeface="Calibri" pitchFamily="-65" charset="0"/>
              </a:rPr>
              <a:t>Market</a:t>
            </a:r>
          </a:p>
          <a:p>
            <a:pPr marL="533400" indent="-533400">
              <a:lnSpc>
                <a:spcPct val="80000"/>
              </a:lnSpc>
              <a:spcBef>
                <a:spcPct val="0"/>
              </a:spcBef>
            </a:pPr>
            <a:r>
              <a:rPr lang="en-US" dirty="0" smtClean="0">
                <a:latin typeface="Calibri" pitchFamily="-65" charset="0"/>
              </a:rPr>
              <a:t>Customer</a:t>
            </a:r>
          </a:p>
          <a:p>
            <a:pPr marL="533400" indent="-533400">
              <a:lnSpc>
                <a:spcPct val="80000"/>
              </a:lnSpc>
              <a:spcBef>
                <a:spcPct val="0"/>
              </a:spcBef>
            </a:pPr>
            <a:r>
              <a:rPr lang="en-US" dirty="0" smtClean="0">
                <a:latin typeface="Calibri" pitchFamily="-65" charset="0"/>
              </a:rPr>
              <a:t>Product</a:t>
            </a:r>
          </a:p>
          <a:p>
            <a:pPr marL="533400" indent="-533400">
              <a:lnSpc>
                <a:spcPct val="80000"/>
              </a:lnSpc>
              <a:spcBef>
                <a:spcPct val="0"/>
              </a:spcBef>
            </a:pPr>
            <a:r>
              <a:rPr lang="en-US" dirty="0" smtClean="0">
                <a:latin typeface="Calibri" pitchFamily="-65" charset="0"/>
              </a:rPr>
              <a:t>Marketing mix</a:t>
            </a:r>
          </a:p>
        </p:txBody>
      </p:sp>
      <p:sp>
        <p:nvSpPr>
          <p:cNvPr id="74756" name="Text Placeholder 4"/>
          <p:cNvSpPr>
            <a:spLocks noGrp="1"/>
          </p:cNvSpPr>
          <p:nvPr>
            <p:ph type="body" sz="quarter" idx="13"/>
          </p:nvPr>
        </p:nvSpPr>
        <p:spPr/>
        <p:txBody>
          <a:bodyPr/>
          <a:lstStyle/>
          <a:p>
            <a:pPr>
              <a:spcBef>
                <a:spcPct val="0"/>
              </a:spcBef>
            </a:pPr>
            <a:r>
              <a:rPr lang="en-US" sz="2400" dirty="0" smtClean="0">
                <a:latin typeface="Calibri" pitchFamily="-65" charset="0"/>
              </a:rPr>
              <a:t>Market Nicher Strategies</a:t>
            </a:r>
          </a:p>
          <a:p>
            <a:pPr>
              <a:spcBef>
                <a:spcPct val="0"/>
              </a:spcBef>
            </a:pPr>
            <a:endParaRPr lang="en-US" sz="2400" dirty="0" smtClean="0">
              <a:latin typeface="Calibri" pitchFamily="-65" charset="0"/>
            </a:endParaRPr>
          </a:p>
        </p:txBody>
      </p:sp>
      <p:pic>
        <p:nvPicPr>
          <p:cNvPr id="74757"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6629400" y="5181600"/>
            <a:ext cx="930275" cy="930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dirty="0" smtClean="0"/>
              <a:t/>
            </a:r>
            <a:br>
              <a:rPr lang="en-US" dirty="0" smtClean="0"/>
            </a:br>
            <a:r>
              <a:rPr lang="en-US" dirty="0" smtClean="0"/>
              <a:t>Balancing Customer and       Competitor Orientations</a:t>
            </a:r>
          </a:p>
        </p:txBody>
      </p:sp>
      <p:sp>
        <p:nvSpPr>
          <p:cNvPr id="76803" name="Rectangle 3"/>
          <p:cNvSpPr>
            <a:spLocks noGrp="1" noChangeArrowheads="1"/>
          </p:cNvSpPr>
          <p:nvPr>
            <p:ph idx="1"/>
          </p:nvPr>
        </p:nvSpPr>
        <p:spPr/>
        <p:txBody>
          <a:bodyPr/>
          <a:lstStyle/>
          <a:p>
            <a:pPr>
              <a:spcBef>
                <a:spcPct val="0"/>
              </a:spcBef>
            </a:pPr>
            <a:r>
              <a:rPr lang="en-US" dirty="0" smtClean="0">
                <a:latin typeface="Calibri" pitchFamily="-65" charset="0"/>
              </a:rPr>
              <a:t>Companies need to continuously adapt strategies to changes in the competitive environment</a:t>
            </a:r>
          </a:p>
          <a:p>
            <a:pPr lvl="1">
              <a:spcBef>
                <a:spcPct val="0"/>
              </a:spcBef>
            </a:pPr>
            <a:r>
              <a:rPr lang="en-US" dirty="0" smtClean="0">
                <a:latin typeface="Calibri" pitchFamily="-65" charset="0"/>
              </a:rPr>
              <a:t>Competitor-centered company</a:t>
            </a:r>
          </a:p>
          <a:p>
            <a:pPr lvl="1">
              <a:spcBef>
                <a:spcPct val="0"/>
              </a:spcBef>
            </a:pPr>
            <a:r>
              <a:rPr lang="en-US" dirty="0" smtClean="0">
                <a:latin typeface="Calibri" pitchFamily="-65" charset="0"/>
              </a:rPr>
              <a:t>Customer-centered company</a:t>
            </a:r>
          </a:p>
          <a:p>
            <a:pPr lvl="1">
              <a:spcBef>
                <a:spcPct val="0"/>
              </a:spcBef>
            </a:pPr>
            <a:r>
              <a:rPr lang="en-US" dirty="0" smtClean="0">
                <a:latin typeface="Calibri" pitchFamily="-65" charset="0"/>
              </a:rPr>
              <a:t>Market-centered company</a:t>
            </a:r>
          </a:p>
          <a:p>
            <a:pPr>
              <a:spcBef>
                <a:spcPct val="0"/>
              </a:spcBef>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dirty="0" smtClean="0"/>
              <a:t>Balancing Customer and       Competitor Orientations</a:t>
            </a:r>
          </a:p>
        </p:txBody>
      </p:sp>
      <p:sp>
        <p:nvSpPr>
          <p:cNvPr id="78851" name="Rectangle 3"/>
          <p:cNvSpPr>
            <a:spLocks noGrp="1" noChangeArrowheads="1"/>
          </p:cNvSpPr>
          <p:nvPr>
            <p:ph idx="1"/>
          </p:nvPr>
        </p:nvSpPr>
        <p:spPr/>
        <p:txBody>
          <a:bodyPr/>
          <a:lstStyle/>
          <a:p>
            <a:pPr marL="533400" indent="-533400">
              <a:spcBef>
                <a:spcPct val="0"/>
              </a:spcBef>
              <a:buFontTx/>
              <a:buNone/>
            </a:pPr>
            <a:r>
              <a:rPr lang="en-US" b="1" dirty="0" smtClean="0">
                <a:latin typeface="Calibri" pitchFamily="-65" charset="0"/>
              </a:rPr>
              <a:t>Competitor-centered company</a:t>
            </a:r>
            <a:r>
              <a:rPr lang="en-US" dirty="0" smtClean="0">
                <a:latin typeface="Calibri" pitchFamily="-65" charset="0"/>
              </a:rPr>
              <a:t> spends most of its time tracking competitor’s moves and market shares and trying to find ways to counter them</a:t>
            </a:r>
          </a:p>
          <a:p>
            <a:pPr marL="533400" indent="-533400">
              <a:spcBef>
                <a:spcPct val="0"/>
              </a:spcBef>
            </a:pPr>
            <a:r>
              <a:rPr lang="en-US" dirty="0" smtClean="0">
                <a:latin typeface="Calibri" pitchFamily="-65" charset="0"/>
              </a:rPr>
              <a:t>Advantage is that the company is a fighter</a:t>
            </a:r>
          </a:p>
          <a:p>
            <a:pPr marL="533400" indent="-533400">
              <a:spcBef>
                <a:spcPct val="0"/>
              </a:spcBef>
            </a:pPr>
            <a:r>
              <a:rPr lang="en-US" dirty="0" smtClean="0">
                <a:latin typeface="Calibri" pitchFamily="-65" charset="0"/>
              </a:rPr>
              <a:t>Disadvantage is that the company is reactive</a:t>
            </a:r>
          </a:p>
          <a:p>
            <a:pPr marL="533400" indent="-533400">
              <a:spcBef>
                <a:spcPct val="0"/>
              </a:spcBef>
              <a:buFontTx/>
              <a:buNone/>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Balancing Customer and       Competitor Orientations</a:t>
            </a:r>
          </a:p>
        </p:txBody>
      </p:sp>
      <p:sp>
        <p:nvSpPr>
          <p:cNvPr id="80899" name="Rectangle 3"/>
          <p:cNvSpPr>
            <a:spLocks noGrp="1" noChangeArrowheads="1"/>
          </p:cNvSpPr>
          <p:nvPr>
            <p:ph idx="1"/>
          </p:nvPr>
        </p:nvSpPr>
        <p:spPr/>
        <p:txBody>
          <a:bodyPr/>
          <a:lstStyle/>
          <a:p>
            <a:pPr marL="533400" indent="-533400">
              <a:spcBef>
                <a:spcPct val="0"/>
              </a:spcBef>
              <a:buFontTx/>
              <a:buNone/>
            </a:pPr>
            <a:r>
              <a:rPr lang="en-US" b="1" dirty="0" smtClean="0">
                <a:latin typeface="Calibri" pitchFamily="-65" charset="0"/>
              </a:rPr>
              <a:t>Customer-centered company</a:t>
            </a:r>
            <a:r>
              <a:rPr lang="en-US" dirty="0" smtClean="0">
                <a:latin typeface="Calibri" pitchFamily="-65" charset="0"/>
              </a:rPr>
              <a:t> spends most of its time focusing on customer developments in designing strategies</a:t>
            </a:r>
          </a:p>
          <a:p>
            <a:pPr marL="533400" indent="-533400">
              <a:spcBef>
                <a:spcPct val="0"/>
              </a:spcBef>
              <a:buFontTx/>
              <a:buNone/>
            </a:pPr>
            <a:r>
              <a:rPr lang="en-US" dirty="0" smtClean="0">
                <a:latin typeface="Calibri" pitchFamily="-65" charset="0"/>
              </a:rPr>
              <a:t>Provides a better position than competitor-centered company to identify opportunities and build customer relationships</a:t>
            </a:r>
          </a:p>
        </p:txBody>
      </p:sp>
      <p:pic>
        <p:nvPicPr>
          <p:cNvPr id="80900" name="Picture 1036" descr="Movie%20icon">
            <a:hlinkClick r:id="rId3" action="ppaction://hlinkfile"/>
          </p:cNvPr>
          <p:cNvPicPr>
            <a:picLocks noChangeAspect="1" noChangeArrowheads="1"/>
          </p:cNvPicPr>
          <p:nvPr/>
        </p:nvPicPr>
        <p:blipFill>
          <a:blip r:embed="rId4" cstate="print"/>
          <a:srcRect/>
          <a:stretch>
            <a:fillRect/>
          </a:stretch>
        </p:blipFill>
        <p:spPr bwMode="auto">
          <a:xfrm>
            <a:off x="8077200" y="228600"/>
            <a:ext cx="650875" cy="733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dirty="0" smtClean="0"/>
              <a:t>Balancing Customer and       Competitor Orientations</a:t>
            </a:r>
          </a:p>
        </p:txBody>
      </p:sp>
      <p:sp>
        <p:nvSpPr>
          <p:cNvPr id="82947" name="Rectangle 3"/>
          <p:cNvSpPr>
            <a:spLocks noGrp="1" noChangeArrowheads="1"/>
          </p:cNvSpPr>
          <p:nvPr>
            <p:ph idx="1"/>
          </p:nvPr>
        </p:nvSpPr>
        <p:spPr/>
        <p:txBody>
          <a:bodyPr/>
          <a:lstStyle/>
          <a:p>
            <a:pPr marL="533400" indent="-533400" algn="ctr">
              <a:spcBef>
                <a:spcPct val="0"/>
              </a:spcBef>
              <a:buFontTx/>
              <a:buNone/>
            </a:pPr>
            <a:endParaRPr lang="en-US" b="1" i="1" dirty="0" smtClean="0">
              <a:latin typeface="Times New Roman" pitchFamily="-65" charset="0"/>
            </a:endParaRPr>
          </a:p>
          <a:p>
            <a:pPr marL="533400" indent="-533400">
              <a:spcBef>
                <a:spcPct val="0"/>
              </a:spcBef>
              <a:buFontTx/>
              <a:buNone/>
            </a:pPr>
            <a:r>
              <a:rPr lang="en-US" b="1" dirty="0" smtClean="0">
                <a:latin typeface="Calibri" pitchFamily="-65" charset="0"/>
              </a:rPr>
              <a:t>Market-centered company</a:t>
            </a:r>
            <a:r>
              <a:rPr lang="en-US" dirty="0" smtClean="0">
                <a:latin typeface="Calibri" pitchFamily="-65" charset="0"/>
              </a:rPr>
              <a:t> spends most of its time focusing on both competitor and customer developments in designing strategies</a:t>
            </a:r>
          </a:p>
          <a:p>
            <a:pPr marL="533400" indent="-533400">
              <a:spcBef>
                <a:spcPct val="0"/>
              </a:spcBef>
              <a:buFontTx/>
              <a:buNone/>
            </a:pPr>
            <a:endParaRPr lang="en-US" dirty="0" smtClean="0">
              <a:latin typeface="Calibri" pitchFamily="-65" charset="0"/>
            </a:endParaRPr>
          </a:p>
          <a:p>
            <a:pPr marL="533400" indent="-533400">
              <a:spcBef>
                <a:spcPct val="0"/>
              </a:spcBef>
              <a:buFontTx/>
              <a:buNone/>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smtClean="0"/>
              <a:t>Balancing Customer and       Competitor Orientations</a:t>
            </a:r>
          </a:p>
        </p:txBody>
      </p:sp>
      <p:sp>
        <p:nvSpPr>
          <p:cNvPr id="84995" name="Rectangle 3"/>
          <p:cNvSpPr>
            <a:spLocks noGrp="1" noChangeArrowheads="1"/>
          </p:cNvSpPr>
          <p:nvPr>
            <p:ph type="body" sz="quarter" idx="13"/>
          </p:nvPr>
        </p:nvSpPr>
        <p:spPr/>
        <p:txBody>
          <a:bodyPr/>
          <a:lstStyle/>
          <a:p>
            <a:pPr marL="533400" indent="-533400">
              <a:spcBef>
                <a:spcPct val="0"/>
              </a:spcBef>
            </a:pPr>
            <a:endParaRPr lang="en-US" sz="2400" i="1" dirty="0" smtClean="0">
              <a:latin typeface="Times New Roman" pitchFamily="-65" charset="0"/>
            </a:endParaRPr>
          </a:p>
          <a:p>
            <a:pPr marL="533400" indent="-533400">
              <a:spcBef>
                <a:spcPct val="0"/>
              </a:spcBef>
            </a:pPr>
            <a:endParaRPr lang="en-US" sz="2400" dirty="0" smtClean="0">
              <a:latin typeface="Calibri" pitchFamily="-65" charset="0"/>
            </a:endParaRPr>
          </a:p>
          <a:p>
            <a:pPr marL="533400" indent="-533400">
              <a:spcBef>
                <a:spcPct val="0"/>
              </a:spcBef>
            </a:pPr>
            <a:endParaRPr lang="en-US" sz="2400" dirty="0" smtClean="0">
              <a:latin typeface="Calibri" pitchFamily="-65" charset="0"/>
            </a:endParaRPr>
          </a:p>
        </p:txBody>
      </p:sp>
      <p:pic>
        <p:nvPicPr>
          <p:cNvPr id="84996" name="Picture 5" descr="fig18_04wo.jpg"/>
          <p:cNvPicPr>
            <a:picLocks noChangeAspect="1"/>
          </p:cNvPicPr>
          <p:nvPr/>
        </p:nvPicPr>
        <p:blipFill>
          <a:blip r:embed="rId3" cstate="print"/>
          <a:srcRect/>
          <a:stretch>
            <a:fillRect/>
          </a:stretch>
        </p:blipFill>
        <p:spPr bwMode="auto">
          <a:xfrm>
            <a:off x="228600" y="1981200"/>
            <a:ext cx="8229600" cy="3451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7042" name="Rectangle 4"/>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spAutoFit/>
          </a:bodyPr>
          <a:lstStyle/>
          <a:p>
            <a:endParaRPr lang="en-US" dirty="0"/>
          </a:p>
        </p:txBody>
      </p:sp>
      <p:pic>
        <p:nvPicPr>
          <p:cNvPr id="87043" name="Picture 5" descr="cid:3287383400_2177562"/>
          <p:cNvPicPr>
            <a:picLocks noChangeAspect="1" noChangeArrowheads="1"/>
          </p:cNvPicPr>
          <p:nvPr/>
        </p:nvPicPr>
        <p:blipFill>
          <a:blip r:embed="rId3"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87044"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dirty="0">
                <a:solidFill>
                  <a:srgbClr val="000000"/>
                </a:solidFill>
                <a:cs typeface="Times New Roman" pitchFamily="-65"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r>
              <a:rPr lang="en-US" dirty="0">
                <a:solidFill>
                  <a:srgbClr val="000000"/>
                </a:solidFill>
                <a:effectLst>
                  <a:outerShdw blurRad="38100" dist="38100" dir="2700000" algn="tl">
                    <a:srgbClr val="C0C0C0"/>
                  </a:outerShdw>
                </a:effectLst>
              </a:rPr>
              <a:t>Copyright © </a:t>
            </a:r>
            <a:r>
              <a:rPr lang="en-US" dirty="0" smtClean="0">
                <a:solidFill>
                  <a:srgbClr val="000000"/>
                </a:solidFill>
                <a:effectLst>
                  <a:outerShdw blurRad="38100" dist="38100" dir="2700000" algn="tl">
                    <a:srgbClr val="C0C0C0"/>
                  </a:outerShdw>
                </a:effectLst>
              </a:rPr>
              <a:t>2012 </a:t>
            </a:r>
            <a:r>
              <a:rPr lang="en-US" dirty="0">
                <a:solidFill>
                  <a:srgbClr val="000000"/>
                </a:solidFill>
                <a:effectLst>
                  <a:outerShdw blurRad="38100" dist="38100" dir="2700000" algn="tl">
                    <a:srgbClr val="C0C0C0"/>
                  </a:outerShdw>
                </a:effectLst>
              </a:rPr>
              <a:t>Pearson Education, Inc.  </a:t>
            </a:r>
          </a:p>
          <a:p>
            <a:pPr algn="ctr"/>
            <a:r>
              <a:rPr lang="en-US" dirty="0">
                <a:solidFill>
                  <a:srgbClr val="000000"/>
                </a:solidFill>
                <a:effectLst>
                  <a:outerShdw blurRad="38100" dist="38100" dir="2700000" algn="tl">
                    <a:srgbClr val="C0C0C0"/>
                  </a:outerShdw>
                </a:effectLst>
              </a:rPr>
              <a:t>Publishing as Prentice Hall</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Content Placeholder 4"/>
          <p:cNvSpPr>
            <a:spLocks noGrp="1"/>
          </p:cNvSpPr>
          <p:nvPr>
            <p:ph idx="1"/>
          </p:nvPr>
        </p:nvSpPr>
        <p:spPr/>
        <p:txBody>
          <a:bodyPr/>
          <a:lstStyle/>
          <a:p>
            <a:pPr>
              <a:buFontTx/>
              <a:buNone/>
            </a:pPr>
            <a:r>
              <a:rPr lang="en-US" sz="2800" b="1" dirty="0" smtClean="0">
                <a:latin typeface="Calibri" pitchFamily="-65" charset="0"/>
              </a:rPr>
              <a:t>Competitor analysis </a:t>
            </a:r>
            <a:r>
              <a:rPr lang="en-US" sz="2800" dirty="0" smtClean="0">
                <a:latin typeface="Calibri" pitchFamily="-65" charset="0"/>
              </a:rPr>
              <a:t>is the process of identifying, assessing, and selecting key competitors</a:t>
            </a:r>
          </a:p>
        </p:txBody>
      </p:sp>
      <p:sp>
        <p:nvSpPr>
          <p:cNvPr id="21507" name="Rectangle 2"/>
          <p:cNvSpPr>
            <a:spLocks noGrp="1" noChangeArrowheads="1"/>
          </p:cNvSpPr>
          <p:nvPr>
            <p:ph type="title"/>
          </p:nvPr>
        </p:nvSpPr>
        <p:spPr/>
        <p:txBody>
          <a:bodyPr/>
          <a:lstStyle/>
          <a:p>
            <a:r>
              <a:rPr lang="en-US" dirty="0" smtClean="0"/>
              <a:t>Competitor Analysis</a:t>
            </a:r>
          </a:p>
        </p:txBody>
      </p:sp>
      <p:pic>
        <p:nvPicPr>
          <p:cNvPr id="21508" name="Picture 3" descr="fig18_01wo.jpg"/>
          <p:cNvPicPr>
            <a:picLocks noChangeAspect="1"/>
          </p:cNvPicPr>
          <p:nvPr/>
        </p:nvPicPr>
        <p:blipFill>
          <a:blip r:embed="rId3" cstate="print"/>
          <a:srcRect/>
          <a:stretch>
            <a:fillRect/>
          </a:stretch>
        </p:blipFill>
        <p:spPr bwMode="auto">
          <a:xfrm>
            <a:off x="0" y="3200400"/>
            <a:ext cx="9010650" cy="144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Competitor Analysis</a:t>
            </a:r>
          </a:p>
        </p:txBody>
      </p:sp>
      <p:sp>
        <p:nvSpPr>
          <p:cNvPr id="23555" name="Rectangle 3"/>
          <p:cNvSpPr>
            <a:spLocks noGrp="1" noChangeArrowheads="1"/>
          </p:cNvSpPr>
          <p:nvPr>
            <p:ph idx="1"/>
          </p:nvPr>
        </p:nvSpPr>
        <p:spPr>
          <a:xfrm>
            <a:off x="990600" y="1828800"/>
            <a:ext cx="7467600" cy="4343400"/>
          </a:xfrm>
        </p:spPr>
        <p:txBody>
          <a:bodyPr/>
          <a:lstStyle/>
          <a:p>
            <a:pPr marL="533400" indent="-533400">
              <a:lnSpc>
                <a:spcPct val="90000"/>
              </a:lnSpc>
              <a:spcBef>
                <a:spcPct val="0"/>
              </a:spcBef>
              <a:buFontTx/>
              <a:buNone/>
            </a:pPr>
            <a:endParaRPr lang="en-US" dirty="0" smtClean="0">
              <a:latin typeface="Calibri" pitchFamily="-65" charset="0"/>
            </a:endParaRPr>
          </a:p>
          <a:p>
            <a:pPr marL="533400" indent="-533400">
              <a:lnSpc>
                <a:spcPct val="90000"/>
              </a:lnSpc>
              <a:spcBef>
                <a:spcPct val="0"/>
              </a:spcBef>
              <a:buFontTx/>
              <a:buNone/>
            </a:pPr>
            <a:r>
              <a:rPr lang="en-US" dirty="0" smtClean="0">
                <a:latin typeface="Calibri" pitchFamily="-65" charset="0"/>
              </a:rPr>
              <a:t>Competitors can include:</a:t>
            </a:r>
          </a:p>
          <a:p>
            <a:pPr marL="533400" indent="-533400">
              <a:lnSpc>
                <a:spcPct val="90000"/>
              </a:lnSpc>
              <a:spcBef>
                <a:spcPct val="0"/>
              </a:spcBef>
            </a:pPr>
            <a:r>
              <a:rPr lang="en-US" dirty="0" smtClean="0">
                <a:latin typeface="Calibri" pitchFamily="-65" charset="0"/>
              </a:rPr>
              <a:t>All firms making the same product or class of products</a:t>
            </a:r>
          </a:p>
          <a:p>
            <a:pPr marL="533400" indent="-533400">
              <a:lnSpc>
                <a:spcPct val="90000"/>
              </a:lnSpc>
              <a:spcBef>
                <a:spcPct val="0"/>
              </a:spcBef>
            </a:pPr>
            <a:r>
              <a:rPr lang="en-US" dirty="0" smtClean="0">
                <a:latin typeface="Calibri" pitchFamily="-65" charset="0"/>
              </a:rPr>
              <a:t>All firms making products that supply the same service</a:t>
            </a:r>
          </a:p>
          <a:p>
            <a:pPr marL="533400" indent="-533400">
              <a:lnSpc>
                <a:spcPct val="90000"/>
              </a:lnSpc>
              <a:spcBef>
                <a:spcPct val="0"/>
              </a:spcBef>
            </a:pPr>
            <a:r>
              <a:rPr lang="en-US" dirty="0" smtClean="0">
                <a:latin typeface="Calibri" pitchFamily="-65" charset="0"/>
              </a:rPr>
              <a:t>All firms competing for the same consumer dollars</a:t>
            </a:r>
          </a:p>
          <a:p>
            <a:pPr marL="533400" indent="-533400">
              <a:lnSpc>
                <a:spcPct val="90000"/>
              </a:lnSpc>
              <a:spcBef>
                <a:spcPct val="0"/>
              </a:spcBef>
              <a:buFontTx/>
              <a:buNone/>
            </a:pPr>
            <a:endParaRPr lang="en-US" dirty="0" smtClean="0">
              <a:latin typeface="Calibri" pitchFamily="-65" charset="0"/>
            </a:endParaRPr>
          </a:p>
        </p:txBody>
      </p:sp>
      <p:sp>
        <p:nvSpPr>
          <p:cNvPr id="23556" name="Text Placeholder 4"/>
          <p:cNvSpPr>
            <a:spLocks noGrp="1"/>
          </p:cNvSpPr>
          <p:nvPr>
            <p:ph type="body" sz="quarter" idx="13"/>
          </p:nvPr>
        </p:nvSpPr>
        <p:spPr/>
        <p:txBody>
          <a:bodyPr/>
          <a:lstStyle/>
          <a:p>
            <a:pPr>
              <a:spcBef>
                <a:spcPct val="0"/>
              </a:spcBef>
            </a:pPr>
            <a:r>
              <a:rPr lang="en-US" dirty="0" smtClean="0">
                <a:latin typeface="Calibri" pitchFamily="-65" charset="0"/>
              </a:rPr>
              <a:t>Identifying Competitors</a:t>
            </a:r>
          </a:p>
          <a:p>
            <a:pPr>
              <a:spcBef>
                <a:spcPct val="0"/>
              </a:spcBef>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Competitor Analysis</a:t>
            </a:r>
          </a:p>
        </p:txBody>
      </p:sp>
      <p:sp>
        <p:nvSpPr>
          <p:cNvPr id="25603" name="Text Placeholder 4"/>
          <p:cNvSpPr>
            <a:spLocks noGrp="1"/>
          </p:cNvSpPr>
          <p:nvPr>
            <p:ph type="body" sz="quarter" idx="13"/>
          </p:nvPr>
        </p:nvSpPr>
        <p:spPr/>
        <p:txBody>
          <a:bodyPr/>
          <a:lstStyle/>
          <a:p>
            <a:pPr>
              <a:spcBef>
                <a:spcPct val="0"/>
              </a:spcBef>
            </a:pPr>
            <a:r>
              <a:rPr lang="en-US" dirty="0" smtClean="0">
                <a:latin typeface="Calibri" pitchFamily="-65" charset="0"/>
              </a:rPr>
              <a:t>Assessing Competitors</a:t>
            </a:r>
          </a:p>
          <a:p>
            <a:pPr>
              <a:spcBef>
                <a:spcPct val="0"/>
              </a:spcBef>
            </a:pPr>
            <a:endParaRPr lang="en-US" dirty="0" smtClean="0">
              <a:latin typeface="Calibri" pitchFamily="-65" charset="0"/>
            </a:endParaRPr>
          </a:p>
        </p:txBody>
      </p:sp>
      <p:graphicFrame>
        <p:nvGraphicFramePr>
          <p:cNvPr id="4" name="Diagram 3"/>
          <p:cNvGraphicFramePr/>
          <p:nvPr/>
        </p:nvGraphicFramePr>
        <p:xfrm>
          <a:off x="1600200" y="2057400"/>
          <a:ext cx="6705600" cy="3276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Competitor Analysis</a:t>
            </a:r>
          </a:p>
        </p:txBody>
      </p:sp>
      <p:sp>
        <p:nvSpPr>
          <p:cNvPr id="27651" name="Text Placeholder 4"/>
          <p:cNvSpPr>
            <a:spLocks noGrp="1"/>
          </p:cNvSpPr>
          <p:nvPr>
            <p:ph type="body" sz="quarter" idx="13"/>
          </p:nvPr>
        </p:nvSpPr>
        <p:spPr/>
        <p:txBody>
          <a:bodyPr/>
          <a:lstStyle/>
          <a:p>
            <a:pPr>
              <a:spcBef>
                <a:spcPct val="0"/>
              </a:spcBef>
            </a:pPr>
            <a:r>
              <a:rPr lang="en-US" dirty="0" smtClean="0">
                <a:latin typeface="Calibri" pitchFamily="-65" charset="0"/>
              </a:rPr>
              <a:t>Assessing Competitors</a:t>
            </a:r>
          </a:p>
          <a:p>
            <a:pPr>
              <a:spcBef>
                <a:spcPct val="0"/>
              </a:spcBef>
            </a:pPr>
            <a:endParaRPr lang="en-US" dirty="0" smtClean="0">
              <a:latin typeface="Calibri" pitchFamily="-65" charset="0"/>
            </a:endParaRPr>
          </a:p>
        </p:txBody>
      </p:sp>
      <p:graphicFrame>
        <p:nvGraphicFramePr>
          <p:cNvPr id="7" name="Diagram 6"/>
          <p:cNvGraphicFramePr/>
          <p:nvPr/>
        </p:nvGraphicFramePr>
        <p:xfrm>
          <a:off x="1447800" y="1828800"/>
          <a:ext cx="6456363" cy="404177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Competitor Analysis</a:t>
            </a:r>
          </a:p>
        </p:txBody>
      </p:sp>
      <p:sp>
        <p:nvSpPr>
          <p:cNvPr id="29699" name="Rectangle 3"/>
          <p:cNvSpPr>
            <a:spLocks noGrp="1" noChangeArrowheads="1"/>
          </p:cNvSpPr>
          <p:nvPr>
            <p:ph idx="1"/>
          </p:nvPr>
        </p:nvSpPr>
        <p:spPr>
          <a:xfrm>
            <a:off x="1066800" y="2286000"/>
            <a:ext cx="7162800" cy="3429000"/>
          </a:xfrm>
        </p:spPr>
        <p:txBody>
          <a:bodyPr/>
          <a:lstStyle/>
          <a:p>
            <a:pPr marL="533400" indent="-533400">
              <a:spcBef>
                <a:spcPct val="0"/>
              </a:spcBef>
              <a:buFontTx/>
              <a:buNone/>
            </a:pPr>
            <a:r>
              <a:rPr lang="en-US" sz="2800" b="1" dirty="0" smtClean="0">
                <a:latin typeface="Calibri" pitchFamily="-65" charset="0"/>
              </a:rPr>
              <a:t>Customer value analysis</a:t>
            </a:r>
            <a:r>
              <a:rPr lang="en-US" sz="2800" dirty="0" smtClean="0">
                <a:latin typeface="Calibri" pitchFamily="-65" charset="0"/>
              </a:rPr>
              <a:t> determines the benefits that target customers’ value and how customers rate the relative value of various competitors’ offers</a:t>
            </a:r>
          </a:p>
          <a:p>
            <a:pPr marL="533400" indent="-533400">
              <a:spcBef>
                <a:spcPct val="0"/>
              </a:spcBef>
            </a:pPr>
            <a:r>
              <a:rPr lang="en-US" sz="2600" dirty="0" smtClean="0">
                <a:latin typeface="Calibri" pitchFamily="-65" charset="0"/>
              </a:rPr>
              <a:t>Identification of major attributes that customers value and the importance of these values</a:t>
            </a:r>
          </a:p>
          <a:p>
            <a:pPr marL="533400" indent="-533400">
              <a:spcBef>
                <a:spcPct val="0"/>
              </a:spcBef>
            </a:pPr>
            <a:r>
              <a:rPr lang="en-US" sz="2600" dirty="0" smtClean="0">
                <a:latin typeface="Calibri" pitchFamily="-65" charset="0"/>
              </a:rPr>
              <a:t>Assessment of the company’s and competitors’ performance on the valued attributes</a:t>
            </a:r>
          </a:p>
        </p:txBody>
      </p:sp>
      <p:sp>
        <p:nvSpPr>
          <p:cNvPr id="29700" name="Text Placeholder 4"/>
          <p:cNvSpPr>
            <a:spLocks noGrp="1"/>
          </p:cNvSpPr>
          <p:nvPr>
            <p:ph type="body" sz="quarter" idx="13"/>
          </p:nvPr>
        </p:nvSpPr>
        <p:spPr>
          <a:xfrm>
            <a:off x="228600" y="1371600"/>
            <a:ext cx="8686800" cy="609600"/>
          </a:xfrm>
        </p:spPr>
        <p:txBody>
          <a:bodyPr/>
          <a:lstStyle/>
          <a:p>
            <a:pPr>
              <a:spcBef>
                <a:spcPct val="0"/>
              </a:spcBef>
            </a:pPr>
            <a:r>
              <a:rPr lang="en-US" dirty="0" smtClean="0">
                <a:latin typeface="Calibri" pitchFamily="-65" charset="0"/>
              </a:rPr>
              <a:t>Selecting Competitors to Attack and Avoid</a:t>
            </a:r>
          </a:p>
          <a:p>
            <a:pPr>
              <a:spcBef>
                <a:spcPct val="0"/>
              </a:spcBef>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Competitor Analysis</a:t>
            </a:r>
          </a:p>
        </p:txBody>
      </p:sp>
      <p:sp>
        <p:nvSpPr>
          <p:cNvPr id="31747" name="Rectangle 3"/>
          <p:cNvSpPr>
            <a:spLocks noGrp="1" noChangeArrowheads="1"/>
          </p:cNvSpPr>
          <p:nvPr>
            <p:ph idx="1"/>
          </p:nvPr>
        </p:nvSpPr>
        <p:spPr>
          <a:xfrm>
            <a:off x="1828800" y="2362200"/>
            <a:ext cx="6477000" cy="1752600"/>
          </a:xfrm>
        </p:spPr>
        <p:txBody>
          <a:bodyPr/>
          <a:lstStyle/>
          <a:p>
            <a:pPr marL="533400" indent="-533400">
              <a:spcBef>
                <a:spcPct val="0"/>
              </a:spcBef>
            </a:pPr>
            <a:r>
              <a:rPr lang="en-US" sz="3000" b="1" dirty="0" smtClean="0">
                <a:latin typeface="Calibri" pitchFamily="-65" charset="0"/>
              </a:rPr>
              <a:t>Strong or weak competitors</a:t>
            </a:r>
          </a:p>
          <a:p>
            <a:pPr marL="533400" indent="-533400">
              <a:spcBef>
                <a:spcPct val="0"/>
              </a:spcBef>
            </a:pPr>
            <a:r>
              <a:rPr lang="en-US" sz="3000" b="1" dirty="0" smtClean="0">
                <a:latin typeface="Calibri" pitchFamily="-65" charset="0"/>
              </a:rPr>
              <a:t>Close or distant competitors</a:t>
            </a:r>
          </a:p>
          <a:p>
            <a:pPr marL="533400" indent="-533400">
              <a:spcBef>
                <a:spcPct val="0"/>
              </a:spcBef>
            </a:pPr>
            <a:r>
              <a:rPr lang="en-US" sz="3000" b="1" dirty="0" smtClean="0">
                <a:latin typeface="Calibri" pitchFamily="-65" charset="0"/>
              </a:rPr>
              <a:t>Good or bad competitors</a:t>
            </a:r>
            <a:endParaRPr lang="en-US" sz="3000" dirty="0" smtClean="0">
              <a:latin typeface="Calibri" pitchFamily="-65" charset="0"/>
            </a:endParaRPr>
          </a:p>
        </p:txBody>
      </p:sp>
      <p:sp>
        <p:nvSpPr>
          <p:cNvPr id="31748" name="Text Placeholder 3"/>
          <p:cNvSpPr>
            <a:spLocks noGrp="1"/>
          </p:cNvSpPr>
          <p:nvPr>
            <p:ph type="body" sz="quarter" idx="13"/>
          </p:nvPr>
        </p:nvSpPr>
        <p:spPr>
          <a:xfrm>
            <a:off x="914400" y="1371600"/>
            <a:ext cx="7924800" cy="381000"/>
          </a:xfrm>
        </p:spPr>
        <p:txBody>
          <a:bodyPr/>
          <a:lstStyle/>
          <a:p>
            <a:pPr>
              <a:spcBef>
                <a:spcPct val="0"/>
              </a:spcBef>
            </a:pPr>
            <a:r>
              <a:rPr lang="en-US" dirty="0" smtClean="0">
                <a:latin typeface="Calibri" pitchFamily="-65" charset="0"/>
              </a:rPr>
              <a:t>Selecting Competitors to Attack and Avoid</a:t>
            </a:r>
          </a:p>
          <a:p>
            <a:pPr>
              <a:spcBef>
                <a:spcPct val="0"/>
              </a:spcBef>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833</TotalTime>
  <Words>2068</Words>
  <Application>Microsoft Office PowerPoint</Application>
  <PresentationFormat>On-screen Show (4:3)</PresentationFormat>
  <Paragraphs>265</Paragraphs>
  <Slides>36</Slides>
  <Notes>36</Notes>
  <HiddenSlides>0</HiddenSlides>
  <MMClips>0</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1_Blank Presentation</vt:lpstr>
      <vt:lpstr> Chapter Eighteen</vt:lpstr>
      <vt:lpstr>Creating Competitive Advantage</vt:lpstr>
      <vt:lpstr>Today’s Companies</vt:lpstr>
      <vt:lpstr>Competitor Analysis</vt:lpstr>
      <vt:lpstr>Competitor Analysis</vt:lpstr>
      <vt:lpstr>Competitor Analysis</vt:lpstr>
      <vt:lpstr>Competitor Analysis</vt:lpstr>
      <vt:lpstr>Competitor Analysis</vt:lpstr>
      <vt:lpstr>Competitor Analysis</vt:lpstr>
      <vt:lpstr>Competitor Analysis</vt:lpstr>
      <vt:lpstr>Competitor Analysis</vt:lpstr>
      <vt:lpstr>Competitive Strategies</vt:lpstr>
      <vt:lpstr>Competitive Strategies</vt:lpstr>
      <vt:lpstr>Competitive Strategies</vt:lpstr>
      <vt:lpstr>Competitive Strategies</vt:lpstr>
      <vt:lpstr>Competitive Strategies</vt:lpstr>
      <vt:lpstr>Competitive Strategies</vt:lpstr>
      <vt:lpstr>Competitive Strategies</vt:lpstr>
      <vt:lpstr>Competitive Strategies</vt:lpstr>
      <vt:lpstr>Competitive Strategies</vt:lpstr>
      <vt:lpstr>Competitive Strategies</vt:lpstr>
      <vt:lpstr>Competitive Strategies</vt:lpstr>
      <vt:lpstr>Competitive Strategies</vt:lpstr>
      <vt:lpstr>Competitive Strategies</vt:lpstr>
      <vt:lpstr>Competitive Strategies</vt:lpstr>
      <vt:lpstr>Competitive Strategies</vt:lpstr>
      <vt:lpstr>Competitive Strategies</vt:lpstr>
      <vt:lpstr>Competitive Strategies</vt:lpstr>
      <vt:lpstr>Competitive Strategies</vt:lpstr>
      <vt:lpstr>Competitive Strategies</vt:lpstr>
      <vt:lpstr> Balancing Customer and       Competitor Orientations</vt:lpstr>
      <vt:lpstr>Balancing Customer and       Competitor Orientations</vt:lpstr>
      <vt:lpstr>Balancing Customer and       Competitor Orientations</vt:lpstr>
      <vt:lpstr>Balancing Customer and       Competitor Orientations</vt:lpstr>
      <vt:lpstr>Balancing Customer and       Competitor Orientations</vt:lpstr>
      <vt:lpstr>Slide 36</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Chris Fox</cp:lastModifiedBy>
  <cp:revision>78</cp:revision>
  <dcterms:created xsi:type="dcterms:W3CDTF">2011-02-20T17:46:24Z</dcterms:created>
  <dcterms:modified xsi:type="dcterms:W3CDTF">2011-02-20T17:54:47Z</dcterms:modified>
</cp:coreProperties>
</file>