
<file path=[Content_Types].xml><?xml version="1.0" encoding="utf-8"?>
<Types xmlns="http://schemas.openxmlformats.org/package/2006/content-types">
  <Default ContentType="image/jpeg" Extension="jpg"/>
  <Default ContentType="application/vnd.openxmlformats-officedocument.vmlDrawing" Extension="vml"/>
  <Default ContentType="application/xml" Extension="xml"/>
  <Default ContentType="image/png" Extension="png"/>
  <Default ContentType="application/vnd.ms-excel" Extension="xls"/>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ms-excel" PartName="/ppt/embeddings/Microsoft_Excel_Sheet2.xls"/>
  <Override ContentType="application/vnd.ms-excel" PartName="/ppt/embeddings/Microsoft_Excel_Sheet1.xls"/>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9" roundtripDataSignature="AMtx7mggCCm6z3TnXEyTovDXHDBmkMN9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5" name="Google Shape;7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 name="Google Shape;76;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155" name="Google Shape;15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 name="Google Shape;156;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4" name="Google Shape;16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 name="Google Shape;165;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1" name="Google Shape;17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 name="Google Shape;172;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8" name="Google Shape;17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9" name="Google Shape;179;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6" name="Google Shape;18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7" name="Google Shape;187;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3" name="Google Shape;19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4" name="Google Shape;194;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0" name="Google Shape;20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 name="Google Shape;201;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0" name="Google Shape;21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1" name="Google Shape;211;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1" name="Google Shape;22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2" name="Google Shape;222;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9" name="Google Shape;22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0" name="Google Shape;230;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4" name="Google Shape;8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6" name="Google Shape;23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3" name="Google Shape;24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4" name="Google Shape;244;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0" name="Google Shape;25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1" name="Google Shape;251;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7" name="Google Shape;25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4" name="Google Shape;26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5" name="Google Shape;265;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4" name="Google Shape;27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5" name="Google Shape;275;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6" name="Google Shape;28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7" name="Google Shape;287;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3" name="Google Shape;29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4" name="Google Shape;294;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0" name="Google Shape;30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1" name="Google Shape;301;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8" name="Google Shape;30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9" name="Google Shape;309;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91" name="Google Shape;9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 name="Google Shape;92;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7" name="Google Shape;31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8" name="Google Shape;318;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7" name="Google Shape;327;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8" name="Google Shape;328;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4" name="Google Shape;334;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5" name="Google Shape;335;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1" name="Google Shape;34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2" name="Google Shape;342;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103" name="Google Shape;10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4" name="Google Shape;104;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113" name="Google Shape;11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4" name="Google Shape;114;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122" name="Google Shape;12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 name="Google Shape;123;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132" name="Google Shape;13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3" name="Google Shape;133;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139" name="Google Shape;13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 name="Google Shape;140;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146" name="Google Shape;14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7" name="Google Shape;147;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35"/>
          <p:cNvSpPr txBox="1"/>
          <p:nvPr>
            <p:ph type="ctrTitle"/>
          </p:nvPr>
        </p:nvSpPr>
        <p:spPr>
          <a:xfrm>
            <a:off x="685800" y="2130425"/>
            <a:ext cx="7772400" cy="1470025"/>
          </a:xfrm>
          <a:prstGeom prst="rect">
            <a:avLst/>
          </a:prstGeom>
          <a:blipFill rotWithShape="1">
            <a:blip r:embed="rId2">
              <a:alphaModFix/>
            </a:blip>
            <a:stretch>
              <a:fillRect b="0" l="0" r="0" t="0"/>
            </a:stretch>
          </a:blip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 name="Google Shape;16;p3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560"/>
              </a:spcBef>
              <a:spcAft>
                <a:spcPts val="0"/>
              </a:spcAft>
              <a:buClr>
                <a:srgbClr val="336699"/>
              </a:buClr>
              <a:buSzPts val="2800"/>
              <a:buFont typeface="Arial"/>
              <a:buNone/>
              <a:defRPr/>
            </a:lvl1pPr>
            <a:lvl2pPr lvl="1" algn="ctr">
              <a:spcBef>
                <a:spcPts val="480"/>
              </a:spcBef>
              <a:spcAft>
                <a:spcPts val="0"/>
              </a:spcAft>
              <a:buClr>
                <a:srgbClr val="336699"/>
              </a:buClr>
              <a:buSzPts val="2400"/>
              <a:buFont typeface="Arial"/>
              <a:buNone/>
              <a:defRPr/>
            </a:lvl2pPr>
            <a:lvl3pPr lvl="2" algn="ctr">
              <a:spcBef>
                <a:spcPts val="400"/>
              </a:spcBef>
              <a:spcAft>
                <a:spcPts val="0"/>
              </a:spcAft>
              <a:buClr>
                <a:srgbClr val="336699"/>
              </a:buClr>
              <a:buSzPts val="2000"/>
              <a:buFont typeface="Arial"/>
              <a:buNone/>
              <a:defRPr/>
            </a:lvl3pPr>
            <a:lvl4pPr lvl="3" algn="ctr">
              <a:spcBef>
                <a:spcPts val="360"/>
              </a:spcBef>
              <a:spcAft>
                <a:spcPts val="0"/>
              </a:spcAft>
              <a:buClr>
                <a:srgbClr val="336699"/>
              </a:buClr>
              <a:buSzPts val="1800"/>
              <a:buFont typeface="Arial"/>
              <a:buNone/>
              <a:defRPr/>
            </a:lvl4pPr>
            <a:lvl5pPr lvl="4" algn="ctr">
              <a:spcBef>
                <a:spcPts val="360"/>
              </a:spcBef>
              <a:spcAft>
                <a:spcPts val="0"/>
              </a:spcAft>
              <a:buClr>
                <a:srgbClr val="336699"/>
              </a:buClr>
              <a:buSzPts val="1800"/>
              <a:buFont typeface="Arial"/>
              <a:buNone/>
              <a:defRPr/>
            </a:lvl5pPr>
            <a:lvl6pPr lvl="5" algn="ctr">
              <a:spcBef>
                <a:spcPts val="360"/>
              </a:spcBef>
              <a:spcAft>
                <a:spcPts val="0"/>
              </a:spcAft>
              <a:buClr>
                <a:srgbClr val="336699"/>
              </a:buClr>
              <a:buSzPts val="1800"/>
              <a:buFont typeface="Arial"/>
              <a:buNone/>
              <a:defRPr/>
            </a:lvl6pPr>
            <a:lvl7pPr lvl="6" algn="ctr">
              <a:spcBef>
                <a:spcPts val="360"/>
              </a:spcBef>
              <a:spcAft>
                <a:spcPts val="0"/>
              </a:spcAft>
              <a:buClr>
                <a:srgbClr val="336699"/>
              </a:buClr>
              <a:buSzPts val="1800"/>
              <a:buFont typeface="Arial"/>
              <a:buNone/>
              <a:defRPr/>
            </a:lvl7pPr>
            <a:lvl8pPr lvl="7" algn="ctr">
              <a:spcBef>
                <a:spcPts val="360"/>
              </a:spcBef>
              <a:spcAft>
                <a:spcPts val="0"/>
              </a:spcAft>
              <a:buClr>
                <a:srgbClr val="336699"/>
              </a:buClr>
              <a:buSzPts val="1800"/>
              <a:buFont typeface="Arial"/>
              <a:buNone/>
              <a:defRPr/>
            </a:lvl8pPr>
            <a:lvl9pPr lvl="8" algn="ctr">
              <a:spcBef>
                <a:spcPts val="360"/>
              </a:spcBef>
              <a:spcAft>
                <a:spcPts val="0"/>
              </a:spcAft>
              <a:buClr>
                <a:srgbClr val="336699"/>
              </a:buClr>
              <a:buSzPts val="1800"/>
              <a:buFont typeface="Arial"/>
              <a:buNone/>
              <a:defRPr/>
            </a:lvl9pPr>
          </a:lstStyle>
          <a:p/>
        </p:txBody>
      </p:sp>
      <p:sp>
        <p:nvSpPr>
          <p:cNvPr id="17" name="Google Shape;17;p35"/>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5"/>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1pPr>
            <a:lvl2pPr indent="0" lvl="1" mar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2pPr>
            <a:lvl3pPr indent="0" lvl="2" mar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3pPr>
            <a:lvl4pPr indent="0" lvl="3" mar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4pPr>
            <a:lvl5pPr indent="0" lvl="4" mar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5pPr>
            <a:lvl6pPr indent="0" lvl="5" mar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6pPr>
            <a:lvl7pPr indent="0" lvl="6" mar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7pPr>
            <a:lvl8pPr indent="0" lvl="7" mar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8pPr>
            <a:lvl9pPr indent="0" lvl="8" mar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6, Slide #</a:t>
            </a: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44"/>
          <p:cNvSpPr txBox="1"/>
          <p:nvPr>
            <p:ph type="title"/>
          </p:nvPr>
        </p:nvSpPr>
        <p:spPr>
          <a:xfrm>
            <a:off x="0" y="-15875"/>
            <a:ext cx="9140825" cy="1143000"/>
          </a:xfrm>
          <a:prstGeom prst="rect">
            <a:avLst/>
          </a:prstGeom>
          <a:blipFill rotWithShape="1">
            <a:blip r:embed="rId2">
              <a:alphaModFix/>
            </a:blip>
            <a:stretch>
              <a:fillRect b="0" l="0" r="0" t="0"/>
            </a:stretch>
          </a:blip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 name="Google Shape;64;p44"/>
          <p:cNvSpPr txBox="1"/>
          <p:nvPr>
            <p:ph idx="1" type="body"/>
          </p:nvPr>
        </p:nvSpPr>
        <p:spPr>
          <a:xfrm rot="5400000">
            <a:off x="2422525" y="-230187"/>
            <a:ext cx="4114800" cy="777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336699"/>
              </a:buClr>
              <a:buSzPts val="1800"/>
              <a:buChar char="•"/>
              <a:defRPr/>
            </a:lvl1pPr>
            <a:lvl2pPr indent="-342900" lvl="1" marL="914400" algn="l">
              <a:spcBef>
                <a:spcPts val="360"/>
              </a:spcBef>
              <a:spcAft>
                <a:spcPts val="0"/>
              </a:spcAft>
              <a:buClr>
                <a:srgbClr val="336699"/>
              </a:buClr>
              <a:buSzPts val="1800"/>
              <a:buChar char="–"/>
              <a:defRPr/>
            </a:lvl2pPr>
            <a:lvl3pPr indent="-342900" lvl="2" marL="1371600" algn="l">
              <a:spcBef>
                <a:spcPts val="360"/>
              </a:spcBef>
              <a:spcAft>
                <a:spcPts val="0"/>
              </a:spcAft>
              <a:buClr>
                <a:srgbClr val="336699"/>
              </a:buClr>
              <a:buSzPts val="1800"/>
              <a:buChar char="•"/>
              <a:defRPr/>
            </a:lvl3pPr>
            <a:lvl4pPr indent="-342900" lvl="3" marL="1828800" algn="l">
              <a:spcBef>
                <a:spcPts val="360"/>
              </a:spcBef>
              <a:spcAft>
                <a:spcPts val="0"/>
              </a:spcAft>
              <a:buClr>
                <a:srgbClr val="336699"/>
              </a:buClr>
              <a:buSzPts val="1800"/>
              <a:buChar char="–"/>
              <a:defRPr/>
            </a:lvl4pPr>
            <a:lvl5pPr indent="-342900" lvl="4" marL="2286000" algn="l">
              <a:spcBef>
                <a:spcPts val="360"/>
              </a:spcBef>
              <a:spcAft>
                <a:spcPts val="0"/>
              </a:spcAft>
              <a:buClr>
                <a:srgbClr val="336699"/>
              </a:buClr>
              <a:buSzPts val="1800"/>
              <a:buChar char="»"/>
              <a:defRPr/>
            </a:lvl5pPr>
            <a:lvl6pPr indent="-342900" lvl="5" marL="2743200" algn="l">
              <a:spcBef>
                <a:spcPts val="360"/>
              </a:spcBef>
              <a:spcAft>
                <a:spcPts val="0"/>
              </a:spcAft>
              <a:buClr>
                <a:srgbClr val="336699"/>
              </a:buClr>
              <a:buSzPts val="1800"/>
              <a:buChar char="»"/>
              <a:defRPr/>
            </a:lvl6pPr>
            <a:lvl7pPr indent="-342900" lvl="6" marL="3200400" algn="l">
              <a:spcBef>
                <a:spcPts val="360"/>
              </a:spcBef>
              <a:spcAft>
                <a:spcPts val="0"/>
              </a:spcAft>
              <a:buClr>
                <a:srgbClr val="336699"/>
              </a:buClr>
              <a:buSzPts val="1800"/>
              <a:buChar char="»"/>
              <a:defRPr/>
            </a:lvl7pPr>
            <a:lvl8pPr indent="-342900" lvl="7" marL="3657600" algn="l">
              <a:spcBef>
                <a:spcPts val="360"/>
              </a:spcBef>
              <a:spcAft>
                <a:spcPts val="0"/>
              </a:spcAft>
              <a:buClr>
                <a:srgbClr val="336699"/>
              </a:buClr>
              <a:buSzPts val="1800"/>
              <a:buChar char="»"/>
              <a:defRPr/>
            </a:lvl8pPr>
            <a:lvl9pPr indent="-342900" lvl="8" marL="4114800" algn="l">
              <a:spcBef>
                <a:spcPts val="360"/>
              </a:spcBef>
              <a:spcAft>
                <a:spcPts val="0"/>
              </a:spcAft>
              <a:buClr>
                <a:srgbClr val="336699"/>
              </a:buClr>
              <a:buSzPts val="1800"/>
              <a:buChar char="»"/>
              <a:defRPr/>
            </a:lvl9pPr>
          </a:lstStyle>
          <a:p/>
        </p:txBody>
      </p:sp>
      <p:sp>
        <p:nvSpPr>
          <p:cNvPr id="65" name="Google Shape;65;p44"/>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4"/>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sz="1000">
                <a:solidFill>
                  <a:srgbClr val="336699"/>
                </a:solidFill>
                <a:latin typeface="Times New Roman"/>
                <a:ea typeface="Times New Roman"/>
                <a:cs typeface="Times New Roman"/>
                <a:sym typeface="Times New Roman"/>
              </a:defRPr>
            </a:lvl1pPr>
            <a:lvl2pPr indent="0" lvl="1" marL="0" algn="l">
              <a:spcBef>
                <a:spcPts val="0"/>
              </a:spcBef>
              <a:spcAft>
                <a:spcPts val="0"/>
              </a:spcAft>
              <a:buNone/>
              <a:defRPr sz="1000">
                <a:solidFill>
                  <a:srgbClr val="336699"/>
                </a:solidFill>
                <a:latin typeface="Times New Roman"/>
                <a:ea typeface="Times New Roman"/>
                <a:cs typeface="Times New Roman"/>
                <a:sym typeface="Times New Roman"/>
              </a:defRPr>
            </a:lvl2pPr>
            <a:lvl3pPr indent="0" lvl="2" marL="0" algn="l">
              <a:spcBef>
                <a:spcPts val="0"/>
              </a:spcBef>
              <a:spcAft>
                <a:spcPts val="0"/>
              </a:spcAft>
              <a:buNone/>
              <a:defRPr sz="1000">
                <a:solidFill>
                  <a:srgbClr val="336699"/>
                </a:solidFill>
                <a:latin typeface="Times New Roman"/>
                <a:ea typeface="Times New Roman"/>
                <a:cs typeface="Times New Roman"/>
                <a:sym typeface="Times New Roman"/>
              </a:defRPr>
            </a:lvl3pPr>
            <a:lvl4pPr indent="0" lvl="3" marL="0" algn="l">
              <a:spcBef>
                <a:spcPts val="0"/>
              </a:spcBef>
              <a:spcAft>
                <a:spcPts val="0"/>
              </a:spcAft>
              <a:buNone/>
              <a:defRPr sz="1000">
                <a:solidFill>
                  <a:srgbClr val="336699"/>
                </a:solidFill>
                <a:latin typeface="Times New Roman"/>
                <a:ea typeface="Times New Roman"/>
                <a:cs typeface="Times New Roman"/>
                <a:sym typeface="Times New Roman"/>
              </a:defRPr>
            </a:lvl4pPr>
            <a:lvl5pPr indent="0" lvl="4" marL="0" algn="l">
              <a:spcBef>
                <a:spcPts val="0"/>
              </a:spcBef>
              <a:spcAft>
                <a:spcPts val="0"/>
              </a:spcAft>
              <a:buNone/>
              <a:defRPr sz="1000">
                <a:solidFill>
                  <a:srgbClr val="336699"/>
                </a:solidFill>
                <a:latin typeface="Times New Roman"/>
                <a:ea typeface="Times New Roman"/>
                <a:cs typeface="Times New Roman"/>
                <a:sym typeface="Times New Roman"/>
              </a:defRPr>
            </a:lvl5pPr>
            <a:lvl6pPr indent="0" lvl="5" marL="0" algn="l">
              <a:spcBef>
                <a:spcPts val="0"/>
              </a:spcBef>
              <a:spcAft>
                <a:spcPts val="0"/>
              </a:spcAft>
              <a:buNone/>
              <a:defRPr sz="1000">
                <a:solidFill>
                  <a:srgbClr val="336699"/>
                </a:solidFill>
                <a:latin typeface="Times New Roman"/>
                <a:ea typeface="Times New Roman"/>
                <a:cs typeface="Times New Roman"/>
                <a:sym typeface="Times New Roman"/>
              </a:defRPr>
            </a:lvl6pPr>
            <a:lvl7pPr indent="0" lvl="6" marL="0" algn="l">
              <a:spcBef>
                <a:spcPts val="0"/>
              </a:spcBef>
              <a:spcAft>
                <a:spcPts val="0"/>
              </a:spcAft>
              <a:buNone/>
              <a:defRPr sz="1000">
                <a:solidFill>
                  <a:srgbClr val="336699"/>
                </a:solidFill>
                <a:latin typeface="Times New Roman"/>
                <a:ea typeface="Times New Roman"/>
                <a:cs typeface="Times New Roman"/>
                <a:sym typeface="Times New Roman"/>
              </a:defRPr>
            </a:lvl7pPr>
            <a:lvl8pPr indent="0" lvl="7" marL="0" algn="l">
              <a:spcBef>
                <a:spcPts val="0"/>
              </a:spcBef>
              <a:spcAft>
                <a:spcPts val="0"/>
              </a:spcAft>
              <a:buNone/>
              <a:defRPr sz="1000">
                <a:solidFill>
                  <a:srgbClr val="336699"/>
                </a:solidFill>
                <a:latin typeface="Times New Roman"/>
                <a:ea typeface="Times New Roman"/>
                <a:cs typeface="Times New Roman"/>
                <a:sym typeface="Times New Roman"/>
              </a:defRPr>
            </a:lvl8pPr>
            <a:lvl9pPr indent="0" lvl="8" marL="0" algn="l">
              <a:spcBef>
                <a:spcPts val="0"/>
              </a:spcBef>
              <a:spcAft>
                <a:spcPts val="0"/>
              </a:spcAft>
              <a:buNone/>
              <a:defRPr sz="1000">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6, Slide #</a:t>
            </a: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7" name="Shape 67"/>
        <p:cNvGrpSpPr/>
        <p:nvPr/>
      </p:nvGrpSpPr>
      <p:grpSpPr>
        <a:xfrm>
          <a:off x="0" y="0"/>
          <a:ext cx="0" cy="0"/>
          <a:chOff x="0" y="0"/>
          <a:chExt cx="0" cy="0"/>
        </a:xfrm>
      </p:grpSpPr>
      <p:sp>
        <p:nvSpPr>
          <p:cNvPr id="68" name="Google Shape;68;p45"/>
          <p:cNvSpPr txBox="1"/>
          <p:nvPr>
            <p:ph type="title"/>
          </p:nvPr>
        </p:nvSpPr>
        <p:spPr>
          <a:xfrm>
            <a:off x="6856413" y="-15875"/>
            <a:ext cx="2284412" cy="5729288"/>
          </a:xfrm>
          <a:prstGeom prst="rect">
            <a:avLst/>
          </a:prstGeom>
          <a:blipFill rotWithShape="1">
            <a:blip r:embed="rId2">
              <a:alphaModFix/>
            </a:blip>
            <a:stretch>
              <a:fillRect b="0" l="0" r="0" t="0"/>
            </a:stretch>
          </a:blipFill>
          <a:ln>
            <a:noFill/>
          </a:ln>
        </p:spPr>
        <p:txBody>
          <a:bodyPr anchorCtr="1" anchor="ctr" bIns="45700" lIns="91425" spcFirstLastPara="1" rIns="91425" wrap="square" tIns="45700">
            <a:noAutofit/>
          </a:bodyPr>
          <a:lstStyle>
            <a:lvl1pPr lvl="0">
              <a:spcBef>
                <a:spcPts val="0"/>
              </a:spcBef>
              <a:spcAft>
                <a:spcPts val="0"/>
              </a:spcAft>
              <a:buNone/>
              <a:defRPr/>
            </a:lvl1pPr>
          </a:lstStyle>
          <a:p/>
        </p:txBody>
      </p:sp>
      <p:sp>
        <p:nvSpPr>
          <p:cNvPr id="69" name="Google Shape;69;p45"/>
          <p:cNvSpPr txBox="1"/>
          <p:nvPr/>
        </p:nvSpPr>
        <p:spPr>
          <a:xfrm rot="5400000">
            <a:off x="5133962" y="1706563"/>
            <a:ext cx="5729288" cy="2284412"/>
          </a:xfrm>
          <a:prstGeom prst="rect">
            <a:avLst/>
          </a:prstGeom>
          <a:noFill/>
          <a:ln>
            <a:noFill/>
          </a:ln>
        </p:spPr>
        <p:txBody>
          <a:bodyPr anchorCtr="1"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Times New Roman"/>
                <a:ea typeface="Times New Roman"/>
                <a:cs typeface="Times New Roman"/>
                <a:sym typeface="Times New Roman"/>
              </a:rPr>
              <a:t>Click to edit Master title style</a:t>
            </a:r>
            <a:endParaRPr b="0" i="0" sz="3600" u="none" cap="none" strike="noStrike">
              <a:solidFill>
                <a:schemeClr val="lt1"/>
              </a:solidFill>
              <a:latin typeface="Times New Roman"/>
              <a:ea typeface="Times New Roman"/>
              <a:cs typeface="Times New Roman"/>
              <a:sym typeface="Times New Roman"/>
            </a:endParaRPr>
          </a:p>
        </p:txBody>
      </p:sp>
      <p:sp>
        <p:nvSpPr>
          <p:cNvPr id="70" name="Google Shape;70;p45"/>
          <p:cNvSpPr txBox="1"/>
          <p:nvPr>
            <p:ph idx="1" type="body"/>
          </p:nvPr>
        </p:nvSpPr>
        <p:spPr>
          <a:xfrm rot="5400000">
            <a:off x="487363" y="-503238"/>
            <a:ext cx="5729288" cy="670401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336699"/>
              </a:buClr>
              <a:buSzPts val="1800"/>
              <a:buChar char="•"/>
              <a:defRPr/>
            </a:lvl1pPr>
            <a:lvl2pPr indent="-342900" lvl="1" marL="914400" algn="l">
              <a:spcBef>
                <a:spcPts val="360"/>
              </a:spcBef>
              <a:spcAft>
                <a:spcPts val="0"/>
              </a:spcAft>
              <a:buClr>
                <a:srgbClr val="336699"/>
              </a:buClr>
              <a:buSzPts val="1800"/>
              <a:buChar char="–"/>
              <a:defRPr/>
            </a:lvl2pPr>
            <a:lvl3pPr indent="-342900" lvl="2" marL="1371600" algn="l">
              <a:spcBef>
                <a:spcPts val="360"/>
              </a:spcBef>
              <a:spcAft>
                <a:spcPts val="0"/>
              </a:spcAft>
              <a:buClr>
                <a:srgbClr val="336699"/>
              </a:buClr>
              <a:buSzPts val="1800"/>
              <a:buChar char="•"/>
              <a:defRPr/>
            </a:lvl3pPr>
            <a:lvl4pPr indent="-342900" lvl="3" marL="1828800" algn="l">
              <a:spcBef>
                <a:spcPts val="360"/>
              </a:spcBef>
              <a:spcAft>
                <a:spcPts val="0"/>
              </a:spcAft>
              <a:buClr>
                <a:srgbClr val="336699"/>
              </a:buClr>
              <a:buSzPts val="1800"/>
              <a:buChar char="–"/>
              <a:defRPr/>
            </a:lvl4pPr>
            <a:lvl5pPr indent="-342900" lvl="4" marL="2286000" algn="l">
              <a:spcBef>
                <a:spcPts val="360"/>
              </a:spcBef>
              <a:spcAft>
                <a:spcPts val="0"/>
              </a:spcAft>
              <a:buClr>
                <a:srgbClr val="336699"/>
              </a:buClr>
              <a:buSzPts val="1800"/>
              <a:buChar char="»"/>
              <a:defRPr/>
            </a:lvl5pPr>
            <a:lvl6pPr indent="-342900" lvl="5" marL="2743200" algn="l">
              <a:spcBef>
                <a:spcPts val="360"/>
              </a:spcBef>
              <a:spcAft>
                <a:spcPts val="0"/>
              </a:spcAft>
              <a:buClr>
                <a:srgbClr val="336699"/>
              </a:buClr>
              <a:buSzPts val="1800"/>
              <a:buChar char="»"/>
              <a:defRPr/>
            </a:lvl6pPr>
            <a:lvl7pPr indent="-342900" lvl="6" marL="3200400" algn="l">
              <a:spcBef>
                <a:spcPts val="360"/>
              </a:spcBef>
              <a:spcAft>
                <a:spcPts val="0"/>
              </a:spcAft>
              <a:buClr>
                <a:srgbClr val="336699"/>
              </a:buClr>
              <a:buSzPts val="1800"/>
              <a:buChar char="»"/>
              <a:defRPr/>
            </a:lvl7pPr>
            <a:lvl8pPr indent="-342900" lvl="7" marL="3657600" algn="l">
              <a:spcBef>
                <a:spcPts val="360"/>
              </a:spcBef>
              <a:spcAft>
                <a:spcPts val="0"/>
              </a:spcAft>
              <a:buClr>
                <a:srgbClr val="336699"/>
              </a:buClr>
              <a:buSzPts val="1800"/>
              <a:buChar char="»"/>
              <a:defRPr/>
            </a:lvl8pPr>
            <a:lvl9pPr indent="-342900" lvl="8" marL="4114800" algn="l">
              <a:spcBef>
                <a:spcPts val="360"/>
              </a:spcBef>
              <a:spcAft>
                <a:spcPts val="0"/>
              </a:spcAft>
              <a:buClr>
                <a:srgbClr val="336699"/>
              </a:buClr>
              <a:buSzPts val="1800"/>
              <a:buChar char="»"/>
              <a:defRPr/>
            </a:lvl9pPr>
          </a:lstStyle>
          <a:p/>
        </p:txBody>
      </p:sp>
      <p:sp>
        <p:nvSpPr>
          <p:cNvPr id="71" name="Google Shape;71;p45"/>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5"/>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sz="1000">
                <a:solidFill>
                  <a:srgbClr val="336699"/>
                </a:solidFill>
                <a:latin typeface="Times New Roman"/>
                <a:ea typeface="Times New Roman"/>
                <a:cs typeface="Times New Roman"/>
                <a:sym typeface="Times New Roman"/>
              </a:defRPr>
            </a:lvl1pPr>
            <a:lvl2pPr indent="0" lvl="1" marL="0" algn="l">
              <a:spcBef>
                <a:spcPts val="0"/>
              </a:spcBef>
              <a:spcAft>
                <a:spcPts val="0"/>
              </a:spcAft>
              <a:buNone/>
              <a:defRPr sz="1000">
                <a:solidFill>
                  <a:srgbClr val="336699"/>
                </a:solidFill>
                <a:latin typeface="Times New Roman"/>
                <a:ea typeface="Times New Roman"/>
                <a:cs typeface="Times New Roman"/>
                <a:sym typeface="Times New Roman"/>
              </a:defRPr>
            </a:lvl2pPr>
            <a:lvl3pPr indent="0" lvl="2" marL="0" algn="l">
              <a:spcBef>
                <a:spcPts val="0"/>
              </a:spcBef>
              <a:spcAft>
                <a:spcPts val="0"/>
              </a:spcAft>
              <a:buNone/>
              <a:defRPr sz="1000">
                <a:solidFill>
                  <a:srgbClr val="336699"/>
                </a:solidFill>
                <a:latin typeface="Times New Roman"/>
                <a:ea typeface="Times New Roman"/>
                <a:cs typeface="Times New Roman"/>
                <a:sym typeface="Times New Roman"/>
              </a:defRPr>
            </a:lvl3pPr>
            <a:lvl4pPr indent="0" lvl="3" marL="0" algn="l">
              <a:spcBef>
                <a:spcPts val="0"/>
              </a:spcBef>
              <a:spcAft>
                <a:spcPts val="0"/>
              </a:spcAft>
              <a:buNone/>
              <a:defRPr sz="1000">
                <a:solidFill>
                  <a:srgbClr val="336699"/>
                </a:solidFill>
                <a:latin typeface="Times New Roman"/>
                <a:ea typeface="Times New Roman"/>
                <a:cs typeface="Times New Roman"/>
                <a:sym typeface="Times New Roman"/>
              </a:defRPr>
            </a:lvl4pPr>
            <a:lvl5pPr indent="0" lvl="4" marL="0" algn="l">
              <a:spcBef>
                <a:spcPts val="0"/>
              </a:spcBef>
              <a:spcAft>
                <a:spcPts val="0"/>
              </a:spcAft>
              <a:buNone/>
              <a:defRPr sz="1000">
                <a:solidFill>
                  <a:srgbClr val="336699"/>
                </a:solidFill>
                <a:latin typeface="Times New Roman"/>
                <a:ea typeface="Times New Roman"/>
                <a:cs typeface="Times New Roman"/>
                <a:sym typeface="Times New Roman"/>
              </a:defRPr>
            </a:lvl5pPr>
            <a:lvl6pPr indent="0" lvl="5" marL="0" algn="l">
              <a:spcBef>
                <a:spcPts val="0"/>
              </a:spcBef>
              <a:spcAft>
                <a:spcPts val="0"/>
              </a:spcAft>
              <a:buNone/>
              <a:defRPr sz="1000">
                <a:solidFill>
                  <a:srgbClr val="336699"/>
                </a:solidFill>
                <a:latin typeface="Times New Roman"/>
                <a:ea typeface="Times New Roman"/>
                <a:cs typeface="Times New Roman"/>
                <a:sym typeface="Times New Roman"/>
              </a:defRPr>
            </a:lvl6pPr>
            <a:lvl7pPr indent="0" lvl="6" marL="0" algn="l">
              <a:spcBef>
                <a:spcPts val="0"/>
              </a:spcBef>
              <a:spcAft>
                <a:spcPts val="0"/>
              </a:spcAft>
              <a:buNone/>
              <a:defRPr sz="1000">
                <a:solidFill>
                  <a:srgbClr val="336699"/>
                </a:solidFill>
                <a:latin typeface="Times New Roman"/>
                <a:ea typeface="Times New Roman"/>
                <a:cs typeface="Times New Roman"/>
                <a:sym typeface="Times New Roman"/>
              </a:defRPr>
            </a:lvl7pPr>
            <a:lvl8pPr indent="0" lvl="7" marL="0" algn="l">
              <a:spcBef>
                <a:spcPts val="0"/>
              </a:spcBef>
              <a:spcAft>
                <a:spcPts val="0"/>
              </a:spcAft>
              <a:buNone/>
              <a:defRPr sz="1000">
                <a:solidFill>
                  <a:srgbClr val="336699"/>
                </a:solidFill>
                <a:latin typeface="Times New Roman"/>
                <a:ea typeface="Times New Roman"/>
                <a:cs typeface="Times New Roman"/>
                <a:sym typeface="Times New Roman"/>
              </a:defRPr>
            </a:lvl8pPr>
            <a:lvl9pPr indent="0" lvl="8" marL="0" algn="l">
              <a:spcBef>
                <a:spcPts val="0"/>
              </a:spcBef>
              <a:spcAft>
                <a:spcPts val="0"/>
              </a:spcAft>
              <a:buNone/>
              <a:defRPr sz="1000">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6, Slide #</a:t>
            </a: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6"/>
          <p:cNvSpPr txBox="1"/>
          <p:nvPr>
            <p:ph type="title"/>
          </p:nvPr>
        </p:nvSpPr>
        <p:spPr>
          <a:xfrm>
            <a:off x="0" y="-15875"/>
            <a:ext cx="9140825" cy="1143000"/>
          </a:xfrm>
          <a:prstGeom prst="rect">
            <a:avLst/>
          </a:prstGeom>
          <a:blipFill rotWithShape="1">
            <a:blip r:embed="rId2">
              <a:alphaModFix/>
            </a:blip>
            <a:stretch>
              <a:fillRect b="0" l="0" r="0" t="0"/>
            </a:stretch>
          </a:blip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36"/>
          <p:cNvSpPr txBox="1"/>
          <p:nvPr>
            <p:ph idx="1" type="body"/>
          </p:nvPr>
        </p:nvSpPr>
        <p:spPr>
          <a:xfrm>
            <a:off x="593725" y="1598613"/>
            <a:ext cx="77724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336699"/>
              </a:buClr>
              <a:buSzPts val="1800"/>
              <a:buChar char="•"/>
              <a:defRPr/>
            </a:lvl1pPr>
            <a:lvl2pPr indent="-342900" lvl="1" marL="914400" algn="l">
              <a:spcBef>
                <a:spcPts val="360"/>
              </a:spcBef>
              <a:spcAft>
                <a:spcPts val="0"/>
              </a:spcAft>
              <a:buClr>
                <a:srgbClr val="336699"/>
              </a:buClr>
              <a:buSzPts val="1800"/>
              <a:buChar char="–"/>
              <a:defRPr/>
            </a:lvl2pPr>
            <a:lvl3pPr indent="-342900" lvl="2" marL="1371600" algn="l">
              <a:spcBef>
                <a:spcPts val="360"/>
              </a:spcBef>
              <a:spcAft>
                <a:spcPts val="0"/>
              </a:spcAft>
              <a:buClr>
                <a:srgbClr val="336699"/>
              </a:buClr>
              <a:buSzPts val="1800"/>
              <a:buChar char="•"/>
              <a:defRPr/>
            </a:lvl3pPr>
            <a:lvl4pPr indent="-342900" lvl="3" marL="1828800" algn="l">
              <a:spcBef>
                <a:spcPts val="360"/>
              </a:spcBef>
              <a:spcAft>
                <a:spcPts val="0"/>
              </a:spcAft>
              <a:buClr>
                <a:srgbClr val="336699"/>
              </a:buClr>
              <a:buSzPts val="1800"/>
              <a:buChar char="–"/>
              <a:defRPr/>
            </a:lvl4pPr>
            <a:lvl5pPr indent="-342900" lvl="4" marL="2286000" algn="l">
              <a:spcBef>
                <a:spcPts val="360"/>
              </a:spcBef>
              <a:spcAft>
                <a:spcPts val="0"/>
              </a:spcAft>
              <a:buClr>
                <a:srgbClr val="336699"/>
              </a:buClr>
              <a:buSzPts val="1800"/>
              <a:buChar char="»"/>
              <a:defRPr/>
            </a:lvl5pPr>
            <a:lvl6pPr indent="-342900" lvl="5" marL="2743200" algn="l">
              <a:spcBef>
                <a:spcPts val="360"/>
              </a:spcBef>
              <a:spcAft>
                <a:spcPts val="0"/>
              </a:spcAft>
              <a:buClr>
                <a:srgbClr val="336699"/>
              </a:buClr>
              <a:buSzPts val="1800"/>
              <a:buChar char="»"/>
              <a:defRPr/>
            </a:lvl6pPr>
            <a:lvl7pPr indent="-342900" lvl="6" marL="3200400" algn="l">
              <a:spcBef>
                <a:spcPts val="360"/>
              </a:spcBef>
              <a:spcAft>
                <a:spcPts val="0"/>
              </a:spcAft>
              <a:buClr>
                <a:srgbClr val="336699"/>
              </a:buClr>
              <a:buSzPts val="1800"/>
              <a:buChar char="»"/>
              <a:defRPr/>
            </a:lvl7pPr>
            <a:lvl8pPr indent="-342900" lvl="7" marL="3657600" algn="l">
              <a:spcBef>
                <a:spcPts val="360"/>
              </a:spcBef>
              <a:spcAft>
                <a:spcPts val="0"/>
              </a:spcAft>
              <a:buClr>
                <a:srgbClr val="336699"/>
              </a:buClr>
              <a:buSzPts val="1800"/>
              <a:buChar char="»"/>
              <a:defRPr/>
            </a:lvl8pPr>
            <a:lvl9pPr indent="-342900" lvl="8" marL="4114800" algn="l">
              <a:spcBef>
                <a:spcPts val="360"/>
              </a:spcBef>
              <a:spcAft>
                <a:spcPts val="0"/>
              </a:spcAft>
              <a:buClr>
                <a:srgbClr val="336699"/>
              </a:buClr>
              <a:buSzPts val="1800"/>
              <a:buChar char="»"/>
              <a:defRPr/>
            </a:lvl9pPr>
          </a:lstStyle>
          <a:p/>
        </p:txBody>
      </p:sp>
      <p:sp>
        <p:nvSpPr>
          <p:cNvPr id="22" name="Google Shape;22;p36"/>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6"/>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sz="1000">
                <a:solidFill>
                  <a:srgbClr val="336699"/>
                </a:solidFill>
                <a:latin typeface="Times New Roman"/>
                <a:ea typeface="Times New Roman"/>
                <a:cs typeface="Times New Roman"/>
                <a:sym typeface="Times New Roman"/>
              </a:defRPr>
            </a:lvl1pPr>
            <a:lvl2pPr indent="0" lvl="1" marL="0" algn="l">
              <a:spcBef>
                <a:spcPts val="0"/>
              </a:spcBef>
              <a:spcAft>
                <a:spcPts val="0"/>
              </a:spcAft>
              <a:buNone/>
              <a:defRPr sz="1000">
                <a:solidFill>
                  <a:srgbClr val="336699"/>
                </a:solidFill>
                <a:latin typeface="Times New Roman"/>
                <a:ea typeface="Times New Roman"/>
                <a:cs typeface="Times New Roman"/>
                <a:sym typeface="Times New Roman"/>
              </a:defRPr>
            </a:lvl2pPr>
            <a:lvl3pPr indent="0" lvl="2" marL="0" algn="l">
              <a:spcBef>
                <a:spcPts val="0"/>
              </a:spcBef>
              <a:spcAft>
                <a:spcPts val="0"/>
              </a:spcAft>
              <a:buNone/>
              <a:defRPr sz="1000">
                <a:solidFill>
                  <a:srgbClr val="336699"/>
                </a:solidFill>
                <a:latin typeface="Times New Roman"/>
                <a:ea typeface="Times New Roman"/>
                <a:cs typeface="Times New Roman"/>
                <a:sym typeface="Times New Roman"/>
              </a:defRPr>
            </a:lvl3pPr>
            <a:lvl4pPr indent="0" lvl="3" marL="0" algn="l">
              <a:spcBef>
                <a:spcPts val="0"/>
              </a:spcBef>
              <a:spcAft>
                <a:spcPts val="0"/>
              </a:spcAft>
              <a:buNone/>
              <a:defRPr sz="1000">
                <a:solidFill>
                  <a:srgbClr val="336699"/>
                </a:solidFill>
                <a:latin typeface="Times New Roman"/>
                <a:ea typeface="Times New Roman"/>
                <a:cs typeface="Times New Roman"/>
                <a:sym typeface="Times New Roman"/>
              </a:defRPr>
            </a:lvl4pPr>
            <a:lvl5pPr indent="0" lvl="4" marL="0" algn="l">
              <a:spcBef>
                <a:spcPts val="0"/>
              </a:spcBef>
              <a:spcAft>
                <a:spcPts val="0"/>
              </a:spcAft>
              <a:buNone/>
              <a:defRPr sz="1000">
                <a:solidFill>
                  <a:srgbClr val="336699"/>
                </a:solidFill>
                <a:latin typeface="Times New Roman"/>
                <a:ea typeface="Times New Roman"/>
                <a:cs typeface="Times New Roman"/>
                <a:sym typeface="Times New Roman"/>
              </a:defRPr>
            </a:lvl5pPr>
            <a:lvl6pPr indent="0" lvl="5" marL="0" algn="l">
              <a:spcBef>
                <a:spcPts val="0"/>
              </a:spcBef>
              <a:spcAft>
                <a:spcPts val="0"/>
              </a:spcAft>
              <a:buNone/>
              <a:defRPr sz="1000">
                <a:solidFill>
                  <a:srgbClr val="336699"/>
                </a:solidFill>
                <a:latin typeface="Times New Roman"/>
                <a:ea typeface="Times New Roman"/>
                <a:cs typeface="Times New Roman"/>
                <a:sym typeface="Times New Roman"/>
              </a:defRPr>
            </a:lvl6pPr>
            <a:lvl7pPr indent="0" lvl="6" marL="0" algn="l">
              <a:spcBef>
                <a:spcPts val="0"/>
              </a:spcBef>
              <a:spcAft>
                <a:spcPts val="0"/>
              </a:spcAft>
              <a:buNone/>
              <a:defRPr sz="1000">
                <a:solidFill>
                  <a:srgbClr val="336699"/>
                </a:solidFill>
                <a:latin typeface="Times New Roman"/>
                <a:ea typeface="Times New Roman"/>
                <a:cs typeface="Times New Roman"/>
                <a:sym typeface="Times New Roman"/>
              </a:defRPr>
            </a:lvl7pPr>
            <a:lvl8pPr indent="0" lvl="7" marL="0" algn="l">
              <a:spcBef>
                <a:spcPts val="0"/>
              </a:spcBef>
              <a:spcAft>
                <a:spcPts val="0"/>
              </a:spcAft>
              <a:buNone/>
              <a:defRPr sz="1000">
                <a:solidFill>
                  <a:srgbClr val="336699"/>
                </a:solidFill>
                <a:latin typeface="Times New Roman"/>
                <a:ea typeface="Times New Roman"/>
                <a:cs typeface="Times New Roman"/>
                <a:sym typeface="Times New Roman"/>
              </a:defRPr>
            </a:lvl8pPr>
            <a:lvl9pPr indent="0" lvl="8" marL="0" algn="l">
              <a:spcBef>
                <a:spcPts val="0"/>
              </a:spcBef>
              <a:spcAft>
                <a:spcPts val="0"/>
              </a:spcAft>
              <a:buNone/>
              <a:defRPr sz="1000">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6, Slide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37"/>
          <p:cNvSpPr txBox="1"/>
          <p:nvPr>
            <p:ph type="title"/>
          </p:nvPr>
        </p:nvSpPr>
        <p:spPr>
          <a:xfrm>
            <a:off x="0" y="-15875"/>
            <a:ext cx="9140825" cy="1143000"/>
          </a:xfrm>
          <a:prstGeom prst="rect">
            <a:avLst/>
          </a:prstGeom>
          <a:blipFill rotWithShape="1">
            <a:blip r:embed="rId2">
              <a:alphaModFix/>
            </a:blip>
            <a:stretch>
              <a:fillRect b="0" l="0" r="0" t="0"/>
            </a:stretch>
          </a:blip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 name="Google Shape;26;p37"/>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7"/>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sz="1000">
                <a:solidFill>
                  <a:srgbClr val="336699"/>
                </a:solidFill>
                <a:latin typeface="Times New Roman"/>
                <a:ea typeface="Times New Roman"/>
                <a:cs typeface="Times New Roman"/>
                <a:sym typeface="Times New Roman"/>
              </a:defRPr>
            </a:lvl1pPr>
            <a:lvl2pPr indent="0" lvl="1" marL="0" algn="l">
              <a:spcBef>
                <a:spcPts val="0"/>
              </a:spcBef>
              <a:spcAft>
                <a:spcPts val="0"/>
              </a:spcAft>
              <a:buNone/>
              <a:defRPr sz="1000">
                <a:solidFill>
                  <a:srgbClr val="336699"/>
                </a:solidFill>
                <a:latin typeface="Times New Roman"/>
                <a:ea typeface="Times New Roman"/>
                <a:cs typeface="Times New Roman"/>
                <a:sym typeface="Times New Roman"/>
              </a:defRPr>
            </a:lvl2pPr>
            <a:lvl3pPr indent="0" lvl="2" marL="0" algn="l">
              <a:spcBef>
                <a:spcPts val="0"/>
              </a:spcBef>
              <a:spcAft>
                <a:spcPts val="0"/>
              </a:spcAft>
              <a:buNone/>
              <a:defRPr sz="1000">
                <a:solidFill>
                  <a:srgbClr val="336699"/>
                </a:solidFill>
                <a:latin typeface="Times New Roman"/>
                <a:ea typeface="Times New Roman"/>
                <a:cs typeface="Times New Roman"/>
                <a:sym typeface="Times New Roman"/>
              </a:defRPr>
            </a:lvl3pPr>
            <a:lvl4pPr indent="0" lvl="3" marL="0" algn="l">
              <a:spcBef>
                <a:spcPts val="0"/>
              </a:spcBef>
              <a:spcAft>
                <a:spcPts val="0"/>
              </a:spcAft>
              <a:buNone/>
              <a:defRPr sz="1000">
                <a:solidFill>
                  <a:srgbClr val="336699"/>
                </a:solidFill>
                <a:latin typeface="Times New Roman"/>
                <a:ea typeface="Times New Roman"/>
                <a:cs typeface="Times New Roman"/>
                <a:sym typeface="Times New Roman"/>
              </a:defRPr>
            </a:lvl4pPr>
            <a:lvl5pPr indent="0" lvl="4" marL="0" algn="l">
              <a:spcBef>
                <a:spcPts val="0"/>
              </a:spcBef>
              <a:spcAft>
                <a:spcPts val="0"/>
              </a:spcAft>
              <a:buNone/>
              <a:defRPr sz="1000">
                <a:solidFill>
                  <a:srgbClr val="336699"/>
                </a:solidFill>
                <a:latin typeface="Times New Roman"/>
                <a:ea typeface="Times New Roman"/>
                <a:cs typeface="Times New Roman"/>
                <a:sym typeface="Times New Roman"/>
              </a:defRPr>
            </a:lvl5pPr>
            <a:lvl6pPr indent="0" lvl="5" marL="0" algn="l">
              <a:spcBef>
                <a:spcPts val="0"/>
              </a:spcBef>
              <a:spcAft>
                <a:spcPts val="0"/>
              </a:spcAft>
              <a:buNone/>
              <a:defRPr sz="1000">
                <a:solidFill>
                  <a:srgbClr val="336699"/>
                </a:solidFill>
                <a:latin typeface="Times New Roman"/>
                <a:ea typeface="Times New Roman"/>
                <a:cs typeface="Times New Roman"/>
                <a:sym typeface="Times New Roman"/>
              </a:defRPr>
            </a:lvl6pPr>
            <a:lvl7pPr indent="0" lvl="6" marL="0" algn="l">
              <a:spcBef>
                <a:spcPts val="0"/>
              </a:spcBef>
              <a:spcAft>
                <a:spcPts val="0"/>
              </a:spcAft>
              <a:buNone/>
              <a:defRPr sz="1000">
                <a:solidFill>
                  <a:srgbClr val="336699"/>
                </a:solidFill>
                <a:latin typeface="Times New Roman"/>
                <a:ea typeface="Times New Roman"/>
                <a:cs typeface="Times New Roman"/>
                <a:sym typeface="Times New Roman"/>
              </a:defRPr>
            </a:lvl7pPr>
            <a:lvl8pPr indent="0" lvl="7" marL="0" algn="l">
              <a:spcBef>
                <a:spcPts val="0"/>
              </a:spcBef>
              <a:spcAft>
                <a:spcPts val="0"/>
              </a:spcAft>
              <a:buNone/>
              <a:defRPr sz="1000">
                <a:solidFill>
                  <a:srgbClr val="336699"/>
                </a:solidFill>
                <a:latin typeface="Times New Roman"/>
                <a:ea typeface="Times New Roman"/>
                <a:cs typeface="Times New Roman"/>
                <a:sym typeface="Times New Roman"/>
              </a:defRPr>
            </a:lvl8pPr>
            <a:lvl9pPr indent="0" lvl="8" marL="0" algn="l">
              <a:spcBef>
                <a:spcPts val="0"/>
              </a:spcBef>
              <a:spcAft>
                <a:spcPts val="0"/>
              </a:spcAft>
              <a:buNone/>
              <a:defRPr sz="1000">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6, Slide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8"/>
          <p:cNvSpPr txBox="1"/>
          <p:nvPr>
            <p:ph type="title"/>
          </p:nvPr>
        </p:nvSpPr>
        <p:spPr>
          <a:xfrm>
            <a:off x="722313" y="4406900"/>
            <a:ext cx="7772400" cy="1362075"/>
          </a:xfrm>
          <a:prstGeom prst="rect">
            <a:avLst/>
          </a:prstGeom>
          <a:blipFill rotWithShape="1">
            <a:blip r:embed="rId2">
              <a:alphaModFix/>
            </a:blip>
            <a:stretch>
              <a:fillRect b="0" l="0" r="0" t="0"/>
            </a:stretch>
          </a:blipFill>
          <a:ln>
            <a:noFill/>
          </a:ln>
        </p:spPr>
        <p:txBody>
          <a:bodyPr anchorCtr="1"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 name="Google Shape;30;p3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336699"/>
              </a:buClr>
              <a:buSzPts val="2000"/>
              <a:buFont typeface="Arial"/>
              <a:buNone/>
              <a:defRPr sz="2000"/>
            </a:lvl1pPr>
            <a:lvl2pPr indent="-228600" lvl="1" marL="914400" algn="l">
              <a:spcBef>
                <a:spcPts val="360"/>
              </a:spcBef>
              <a:spcAft>
                <a:spcPts val="0"/>
              </a:spcAft>
              <a:buClr>
                <a:srgbClr val="336699"/>
              </a:buClr>
              <a:buSzPts val="1800"/>
              <a:buFont typeface="Arial"/>
              <a:buNone/>
              <a:defRPr sz="1800"/>
            </a:lvl2pPr>
            <a:lvl3pPr indent="-228600" lvl="2" marL="1371600" algn="l">
              <a:spcBef>
                <a:spcPts val="320"/>
              </a:spcBef>
              <a:spcAft>
                <a:spcPts val="0"/>
              </a:spcAft>
              <a:buClr>
                <a:srgbClr val="336699"/>
              </a:buClr>
              <a:buSzPts val="1600"/>
              <a:buFont typeface="Arial"/>
              <a:buNone/>
              <a:defRPr sz="1600"/>
            </a:lvl3pPr>
            <a:lvl4pPr indent="-228600" lvl="3" marL="1828800" algn="l">
              <a:spcBef>
                <a:spcPts val="280"/>
              </a:spcBef>
              <a:spcAft>
                <a:spcPts val="0"/>
              </a:spcAft>
              <a:buClr>
                <a:srgbClr val="336699"/>
              </a:buClr>
              <a:buSzPts val="1400"/>
              <a:buFont typeface="Arial"/>
              <a:buNone/>
              <a:defRPr sz="1400"/>
            </a:lvl4pPr>
            <a:lvl5pPr indent="-228600" lvl="4" marL="2286000" algn="l">
              <a:spcBef>
                <a:spcPts val="280"/>
              </a:spcBef>
              <a:spcAft>
                <a:spcPts val="0"/>
              </a:spcAft>
              <a:buClr>
                <a:srgbClr val="336699"/>
              </a:buClr>
              <a:buSzPts val="1400"/>
              <a:buFont typeface="Arial"/>
              <a:buNone/>
              <a:defRPr sz="1400"/>
            </a:lvl5pPr>
            <a:lvl6pPr indent="-228600" lvl="5" marL="2743200" algn="l">
              <a:spcBef>
                <a:spcPts val="280"/>
              </a:spcBef>
              <a:spcAft>
                <a:spcPts val="0"/>
              </a:spcAft>
              <a:buClr>
                <a:srgbClr val="336699"/>
              </a:buClr>
              <a:buSzPts val="1400"/>
              <a:buFont typeface="Arial"/>
              <a:buNone/>
              <a:defRPr sz="1400"/>
            </a:lvl6pPr>
            <a:lvl7pPr indent="-228600" lvl="6" marL="3200400" algn="l">
              <a:spcBef>
                <a:spcPts val="280"/>
              </a:spcBef>
              <a:spcAft>
                <a:spcPts val="0"/>
              </a:spcAft>
              <a:buClr>
                <a:srgbClr val="336699"/>
              </a:buClr>
              <a:buSzPts val="1400"/>
              <a:buFont typeface="Arial"/>
              <a:buNone/>
              <a:defRPr sz="1400"/>
            </a:lvl7pPr>
            <a:lvl8pPr indent="-228600" lvl="7" marL="3657600" algn="l">
              <a:spcBef>
                <a:spcPts val="280"/>
              </a:spcBef>
              <a:spcAft>
                <a:spcPts val="0"/>
              </a:spcAft>
              <a:buClr>
                <a:srgbClr val="336699"/>
              </a:buClr>
              <a:buSzPts val="1400"/>
              <a:buFont typeface="Arial"/>
              <a:buNone/>
              <a:defRPr sz="1400"/>
            </a:lvl8pPr>
            <a:lvl9pPr indent="-228600" lvl="8" marL="4114800" algn="l">
              <a:spcBef>
                <a:spcPts val="280"/>
              </a:spcBef>
              <a:spcAft>
                <a:spcPts val="0"/>
              </a:spcAft>
              <a:buClr>
                <a:srgbClr val="336699"/>
              </a:buClr>
              <a:buSzPts val="1400"/>
              <a:buFont typeface="Arial"/>
              <a:buNone/>
              <a:defRPr sz="1400"/>
            </a:lvl9pPr>
          </a:lstStyle>
          <a:p/>
        </p:txBody>
      </p:sp>
      <p:sp>
        <p:nvSpPr>
          <p:cNvPr id="31" name="Google Shape;31;p38"/>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8"/>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sz="1000">
                <a:solidFill>
                  <a:srgbClr val="336699"/>
                </a:solidFill>
                <a:latin typeface="Times New Roman"/>
                <a:ea typeface="Times New Roman"/>
                <a:cs typeface="Times New Roman"/>
                <a:sym typeface="Times New Roman"/>
              </a:defRPr>
            </a:lvl1pPr>
            <a:lvl2pPr indent="0" lvl="1" marL="0" algn="l">
              <a:spcBef>
                <a:spcPts val="0"/>
              </a:spcBef>
              <a:spcAft>
                <a:spcPts val="0"/>
              </a:spcAft>
              <a:buNone/>
              <a:defRPr sz="1000">
                <a:solidFill>
                  <a:srgbClr val="336699"/>
                </a:solidFill>
                <a:latin typeface="Times New Roman"/>
                <a:ea typeface="Times New Roman"/>
                <a:cs typeface="Times New Roman"/>
                <a:sym typeface="Times New Roman"/>
              </a:defRPr>
            </a:lvl2pPr>
            <a:lvl3pPr indent="0" lvl="2" marL="0" algn="l">
              <a:spcBef>
                <a:spcPts val="0"/>
              </a:spcBef>
              <a:spcAft>
                <a:spcPts val="0"/>
              </a:spcAft>
              <a:buNone/>
              <a:defRPr sz="1000">
                <a:solidFill>
                  <a:srgbClr val="336699"/>
                </a:solidFill>
                <a:latin typeface="Times New Roman"/>
                <a:ea typeface="Times New Roman"/>
                <a:cs typeface="Times New Roman"/>
                <a:sym typeface="Times New Roman"/>
              </a:defRPr>
            </a:lvl3pPr>
            <a:lvl4pPr indent="0" lvl="3" marL="0" algn="l">
              <a:spcBef>
                <a:spcPts val="0"/>
              </a:spcBef>
              <a:spcAft>
                <a:spcPts val="0"/>
              </a:spcAft>
              <a:buNone/>
              <a:defRPr sz="1000">
                <a:solidFill>
                  <a:srgbClr val="336699"/>
                </a:solidFill>
                <a:latin typeface="Times New Roman"/>
                <a:ea typeface="Times New Roman"/>
                <a:cs typeface="Times New Roman"/>
                <a:sym typeface="Times New Roman"/>
              </a:defRPr>
            </a:lvl4pPr>
            <a:lvl5pPr indent="0" lvl="4" marL="0" algn="l">
              <a:spcBef>
                <a:spcPts val="0"/>
              </a:spcBef>
              <a:spcAft>
                <a:spcPts val="0"/>
              </a:spcAft>
              <a:buNone/>
              <a:defRPr sz="1000">
                <a:solidFill>
                  <a:srgbClr val="336699"/>
                </a:solidFill>
                <a:latin typeface="Times New Roman"/>
                <a:ea typeface="Times New Roman"/>
                <a:cs typeface="Times New Roman"/>
                <a:sym typeface="Times New Roman"/>
              </a:defRPr>
            </a:lvl5pPr>
            <a:lvl6pPr indent="0" lvl="5" marL="0" algn="l">
              <a:spcBef>
                <a:spcPts val="0"/>
              </a:spcBef>
              <a:spcAft>
                <a:spcPts val="0"/>
              </a:spcAft>
              <a:buNone/>
              <a:defRPr sz="1000">
                <a:solidFill>
                  <a:srgbClr val="336699"/>
                </a:solidFill>
                <a:latin typeface="Times New Roman"/>
                <a:ea typeface="Times New Roman"/>
                <a:cs typeface="Times New Roman"/>
                <a:sym typeface="Times New Roman"/>
              </a:defRPr>
            </a:lvl6pPr>
            <a:lvl7pPr indent="0" lvl="6" marL="0" algn="l">
              <a:spcBef>
                <a:spcPts val="0"/>
              </a:spcBef>
              <a:spcAft>
                <a:spcPts val="0"/>
              </a:spcAft>
              <a:buNone/>
              <a:defRPr sz="1000">
                <a:solidFill>
                  <a:srgbClr val="336699"/>
                </a:solidFill>
                <a:latin typeface="Times New Roman"/>
                <a:ea typeface="Times New Roman"/>
                <a:cs typeface="Times New Roman"/>
                <a:sym typeface="Times New Roman"/>
              </a:defRPr>
            </a:lvl7pPr>
            <a:lvl8pPr indent="0" lvl="7" marL="0" algn="l">
              <a:spcBef>
                <a:spcPts val="0"/>
              </a:spcBef>
              <a:spcAft>
                <a:spcPts val="0"/>
              </a:spcAft>
              <a:buNone/>
              <a:defRPr sz="1000">
                <a:solidFill>
                  <a:srgbClr val="336699"/>
                </a:solidFill>
                <a:latin typeface="Times New Roman"/>
                <a:ea typeface="Times New Roman"/>
                <a:cs typeface="Times New Roman"/>
                <a:sym typeface="Times New Roman"/>
              </a:defRPr>
            </a:lvl8pPr>
            <a:lvl9pPr indent="0" lvl="8" marL="0" algn="l">
              <a:spcBef>
                <a:spcPts val="0"/>
              </a:spcBef>
              <a:spcAft>
                <a:spcPts val="0"/>
              </a:spcAft>
              <a:buNone/>
              <a:defRPr sz="1000">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6, Slide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0" y="-15875"/>
            <a:ext cx="9140825" cy="1143000"/>
          </a:xfrm>
          <a:prstGeom prst="rect">
            <a:avLst/>
          </a:prstGeom>
          <a:blipFill rotWithShape="1">
            <a:blip r:embed="rId2">
              <a:alphaModFix/>
            </a:blip>
            <a:stretch>
              <a:fillRect b="0" l="0" r="0" t="0"/>
            </a:stretch>
          </a:blip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39"/>
          <p:cNvSpPr txBox="1"/>
          <p:nvPr>
            <p:ph idx="1" type="body"/>
          </p:nvPr>
        </p:nvSpPr>
        <p:spPr>
          <a:xfrm>
            <a:off x="593725" y="1598613"/>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rgbClr val="336699"/>
              </a:buClr>
              <a:buSzPts val="2800"/>
              <a:buFont typeface="Arial"/>
              <a:buChar char="•"/>
              <a:defRPr sz="2800"/>
            </a:lvl1pPr>
            <a:lvl2pPr indent="-381000" lvl="1" marL="914400" algn="l">
              <a:spcBef>
                <a:spcPts val="480"/>
              </a:spcBef>
              <a:spcAft>
                <a:spcPts val="0"/>
              </a:spcAft>
              <a:buClr>
                <a:srgbClr val="336699"/>
              </a:buClr>
              <a:buSzPts val="2400"/>
              <a:buFont typeface="Arial"/>
              <a:buChar char="–"/>
              <a:defRPr sz="2400"/>
            </a:lvl2pPr>
            <a:lvl3pPr indent="-355600" lvl="2" marL="1371600" algn="l">
              <a:spcBef>
                <a:spcPts val="400"/>
              </a:spcBef>
              <a:spcAft>
                <a:spcPts val="0"/>
              </a:spcAft>
              <a:buClr>
                <a:srgbClr val="336699"/>
              </a:buClr>
              <a:buSzPts val="2000"/>
              <a:buFont typeface="Arial"/>
              <a:buChar char="•"/>
              <a:defRPr sz="2000"/>
            </a:lvl3pPr>
            <a:lvl4pPr indent="-342900" lvl="3" marL="1828800" algn="l">
              <a:spcBef>
                <a:spcPts val="360"/>
              </a:spcBef>
              <a:spcAft>
                <a:spcPts val="0"/>
              </a:spcAft>
              <a:buClr>
                <a:srgbClr val="336699"/>
              </a:buClr>
              <a:buSzPts val="1800"/>
              <a:buFont typeface="Arial"/>
              <a:buChar char="–"/>
              <a:defRPr sz="1800"/>
            </a:lvl4pPr>
            <a:lvl5pPr indent="-342900" lvl="4" marL="2286000" algn="l">
              <a:spcBef>
                <a:spcPts val="360"/>
              </a:spcBef>
              <a:spcAft>
                <a:spcPts val="0"/>
              </a:spcAft>
              <a:buClr>
                <a:srgbClr val="336699"/>
              </a:buClr>
              <a:buSzPts val="1800"/>
              <a:buFont typeface="Arial"/>
              <a:buChar char="»"/>
              <a:defRPr sz="1800"/>
            </a:lvl5pPr>
            <a:lvl6pPr indent="-342900" lvl="5" marL="2743200" algn="l">
              <a:spcBef>
                <a:spcPts val="360"/>
              </a:spcBef>
              <a:spcAft>
                <a:spcPts val="0"/>
              </a:spcAft>
              <a:buClr>
                <a:srgbClr val="336699"/>
              </a:buClr>
              <a:buSzPts val="1800"/>
              <a:buFont typeface="Arial"/>
              <a:buChar char="»"/>
              <a:defRPr sz="1800"/>
            </a:lvl6pPr>
            <a:lvl7pPr indent="-342900" lvl="6" marL="3200400" algn="l">
              <a:spcBef>
                <a:spcPts val="360"/>
              </a:spcBef>
              <a:spcAft>
                <a:spcPts val="0"/>
              </a:spcAft>
              <a:buClr>
                <a:srgbClr val="336699"/>
              </a:buClr>
              <a:buSzPts val="1800"/>
              <a:buFont typeface="Arial"/>
              <a:buChar char="»"/>
              <a:defRPr sz="1800"/>
            </a:lvl7pPr>
            <a:lvl8pPr indent="-342900" lvl="7" marL="3657600" algn="l">
              <a:spcBef>
                <a:spcPts val="360"/>
              </a:spcBef>
              <a:spcAft>
                <a:spcPts val="0"/>
              </a:spcAft>
              <a:buClr>
                <a:srgbClr val="336699"/>
              </a:buClr>
              <a:buSzPts val="1800"/>
              <a:buFont typeface="Arial"/>
              <a:buChar char="»"/>
              <a:defRPr sz="1800"/>
            </a:lvl8pPr>
            <a:lvl9pPr indent="-342900" lvl="8" marL="4114800" algn="l">
              <a:spcBef>
                <a:spcPts val="360"/>
              </a:spcBef>
              <a:spcAft>
                <a:spcPts val="0"/>
              </a:spcAft>
              <a:buClr>
                <a:srgbClr val="336699"/>
              </a:buClr>
              <a:buSzPts val="1800"/>
              <a:buFont typeface="Arial"/>
              <a:buChar char="»"/>
              <a:defRPr sz="1800"/>
            </a:lvl9pPr>
          </a:lstStyle>
          <a:p/>
        </p:txBody>
      </p:sp>
      <p:sp>
        <p:nvSpPr>
          <p:cNvPr id="36" name="Google Shape;36;p39"/>
          <p:cNvSpPr txBox="1"/>
          <p:nvPr>
            <p:ph idx="2" type="body"/>
          </p:nvPr>
        </p:nvSpPr>
        <p:spPr>
          <a:xfrm>
            <a:off x="4556125" y="1598613"/>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rgbClr val="336699"/>
              </a:buClr>
              <a:buSzPts val="2800"/>
              <a:buFont typeface="Arial"/>
              <a:buChar char="•"/>
              <a:defRPr sz="2800"/>
            </a:lvl1pPr>
            <a:lvl2pPr indent="-381000" lvl="1" marL="914400" algn="l">
              <a:spcBef>
                <a:spcPts val="480"/>
              </a:spcBef>
              <a:spcAft>
                <a:spcPts val="0"/>
              </a:spcAft>
              <a:buClr>
                <a:srgbClr val="336699"/>
              </a:buClr>
              <a:buSzPts val="2400"/>
              <a:buFont typeface="Arial"/>
              <a:buChar char="–"/>
              <a:defRPr sz="2400"/>
            </a:lvl2pPr>
            <a:lvl3pPr indent="-355600" lvl="2" marL="1371600" algn="l">
              <a:spcBef>
                <a:spcPts val="400"/>
              </a:spcBef>
              <a:spcAft>
                <a:spcPts val="0"/>
              </a:spcAft>
              <a:buClr>
                <a:srgbClr val="336699"/>
              </a:buClr>
              <a:buSzPts val="2000"/>
              <a:buFont typeface="Arial"/>
              <a:buChar char="•"/>
              <a:defRPr sz="2000"/>
            </a:lvl3pPr>
            <a:lvl4pPr indent="-342900" lvl="3" marL="1828800" algn="l">
              <a:spcBef>
                <a:spcPts val="360"/>
              </a:spcBef>
              <a:spcAft>
                <a:spcPts val="0"/>
              </a:spcAft>
              <a:buClr>
                <a:srgbClr val="336699"/>
              </a:buClr>
              <a:buSzPts val="1800"/>
              <a:buFont typeface="Arial"/>
              <a:buChar char="–"/>
              <a:defRPr sz="1800"/>
            </a:lvl4pPr>
            <a:lvl5pPr indent="-342900" lvl="4" marL="2286000" algn="l">
              <a:spcBef>
                <a:spcPts val="360"/>
              </a:spcBef>
              <a:spcAft>
                <a:spcPts val="0"/>
              </a:spcAft>
              <a:buClr>
                <a:srgbClr val="336699"/>
              </a:buClr>
              <a:buSzPts val="1800"/>
              <a:buFont typeface="Arial"/>
              <a:buChar char="»"/>
              <a:defRPr sz="1800"/>
            </a:lvl5pPr>
            <a:lvl6pPr indent="-342900" lvl="5" marL="2743200" algn="l">
              <a:spcBef>
                <a:spcPts val="360"/>
              </a:spcBef>
              <a:spcAft>
                <a:spcPts val="0"/>
              </a:spcAft>
              <a:buClr>
                <a:srgbClr val="336699"/>
              </a:buClr>
              <a:buSzPts val="1800"/>
              <a:buFont typeface="Arial"/>
              <a:buChar char="»"/>
              <a:defRPr sz="1800"/>
            </a:lvl6pPr>
            <a:lvl7pPr indent="-342900" lvl="6" marL="3200400" algn="l">
              <a:spcBef>
                <a:spcPts val="360"/>
              </a:spcBef>
              <a:spcAft>
                <a:spcPts val="0"/>
              </a:spcAft>
              <a:buClr>
                <a:srgbClr val="336699"/>
              </a:buClr>
              <a:buSzPts val="1800"/>
              <a:buFont typeface="Arial"/>
              <a:buChar char="»"/>
              <a:defRPr sz="1800"/>
            </a:lvl7pPr>
            <a:lvl8pPr indent="-342900" lvl="7" marL="3657600" algn="l">
              <a:spcBef>
                <a:spcPts val="360"/>
              </a:spcBef>
              <a:spcAft>
                <a:spcPts val="0"/>
              </a:spcAft>
              <a:buClr>
                <a:srgbClr val="336699"/>
              </a:buClr>
              <a:buSzPts val="1800"/>
              <a:buFont typeface="Arial"/>
              <a:buChar char="»"/>
              <a:defRPr sz="1800"/>
            </a:lvl8pPr>
            <a:lvl9pPr indent="-342900" lvl="8" marL="4114800" algn="l">
              <a:spcBef>
                <a:spcPts val="360"/>
              </a:spcBef>
              <a:spcAft>
                <a:spcPts val="0"/>
              </a:spcAft>
              <a:buClr>
                <a:srgbClr val="336699"/>
              </a:buClr>
              <a:buSzPts val="1800"/>
              <a:buFont typeface="Arial"/>
              <a:buChar char="»"/>
              <a:defRPr sz="1800"/>
            </a:lvl9pPr>
          </a:lstStyle>
          <a:p/>
        </p:txBody>
      </p:sp>
      <p:sp>
        <p:nvSpPr>
          <p:cNvPr id="37" name="Google Shape;37;p39"/>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9"/>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sz="1000">
                <a:solidFill>
                  <a:srgbClr val="336699"/>
                </a:solidFill>
                <a:latin typeface="Times New Roman"/>
                <a:ea typeface="Times New Roman"/>
                <a:cs typeface="Times New Roman"/>
                <a:sym typeface="Times New Roman"/>
              </a:defRPr>
            </a:lvl1pPr>
            <a:lvl2pPr indent="0" lvl="1" marL="0" algn="l">
              <a:spcBef>
                <a:spcPts val="0"/>
              </a:spcBef>
              <a:spcAft>
                <a:spcPts val="0"/>
              </a:spcAft>
              <a:buNone/>
              <a:defRPr sz="1000">
                <a:solidFill>
                  <a:srgbClr val="336699"/>
                </a:solidFill>
                <a:latin typeface="Times New Roman"/>
                <a:ea typeface="Times New Roman"/>
                <a:cs typeface="Times New Roman"/>
                <a:sym typeface="Times New Roman"/>
              </a:defRPr>
            </a:lvl2pPr>
            <a:lvl3pPr indent="0" lvl="2" marL="0" algn="l">
              <a:spcBef>
                <a:spcPts val="0"/>
              </a:spcBef>
              <a:spcAft>
                <a:spcPts val="0"/>
              </a:spcAft>
              <a:buNone/>
              <a:defRPr sz="1000">
                <a:solidFill>
                  <a:srgbClr val="336699"/>
                </a:solidFill>
                <a:latin typeface="Times New Roman"/>
                <a:ea typeface="Times New Roman"/>
                <a:cs typeface="Times New Roman"/>
                <a:sym typeface="Times New Roman"/>
              </a:defRPr>
            </a:lvl3pPr>
            <a:lvl4pPr indent="0" lvl="3" marL="0" algn="l">
              <a:spcBef>
                <a:spcPts val="0"/>
              </a:spcBef>
              <a:spcAft>
                <a:spcPts val="0"/>
              </a:spcAft>
              <a:buNone/>
              <a:defRPr sz="1000">
                <a:solidFill>
                  <a:srgbClr val="336699"/>
                </a:solidFill>
                <a:latin typeface="Times New Roman"/>
                <a:ea typeface="Times New Roman"/>
                <a:cs typeface="Times New Roman"/>
                <a:sym typeface="Times New Roman"/>
              </a:defRPr>
            </a:lvl4pPr>
            <a:lvl5pPr indent="0" lvl="4" marL="0" algn="l">
              <a:spcBef>
                <a:spcPts val="0"/>
              </a:spcBef>
              <a:spcAft>
                <a:spcPts val="0"/>
              </a:spcAft>
              <a:buNone/>
              <a:defRPr sz="1000">
                <a:solidFill>
                  <a:srgbClr val="336699"/>
                </a:solidFill>
                <a:latin typeface="Times New Roman"/>
                <a:ea typeface="Times New Roman"/>
                <a:cs typeface="Times New Roman"/>
                <a:sym typeface="Times New Roman"/>
              </a:defRPr>
            </a:lvl5pPr>
            <a:lvl6pPr indent="0" lvl="5" marL="0" algn="l">
              <a:spcBef>
                <a:spcPts val="0"/>
              </a:spcBef>
              <a:spcAft>
                <a:spcPts val="0"/>
              </a:spcAft>
              <a:buNone/>
              <a:defRPr sz="1000">
                <a:solidFill>
                  <a:srgbClr val="336699"/>
                </a:solidFill>
                <a:latin typeface="Times New Roman"/>
                <a:ea typeface="Times New Roman"/>
                <a:cs typeface="Times New Roman"/>
                <a:sym typeface="Times New Roman"/>
              </a:defRPr>
            </a:lvl6pPr>
            <a:lvl7pPr indent="0" lvl="6" marL="0" algn="l">
              <a:spcBef>
                <a:spcPts val="0"/>
              </a:spcBef>
              <a:spcAft>
                <a:spcPts val="0"/>
              </a:spcAft>
              <a:buNone/>
              <a:defRPr sz="1000">
                <a:solidFill>
                  <a:srgbClr val="336699"/>
                </a:solidFill>
                <a:latin typeface="Times New Roman"/>
                <a:ea typeface="Times New Roman"/>
                <a:cs typeface="Times New Roman"/>
                <a:sym typeface="Times New Roman"/>
              </a:defRPr>
            </a:lvl7pPr>
            <a:lvl8pPr indent="0" lvl="7" marL="0" algn="l">
              <a:spcBef>
                <a:spcPts val="0"/>
              </a:spcBef>
              <a:spcAft>
                <a:spcPts val="0"/>
              </a:spcAft>
              <a:buNone/>
              <a:defRPr sz="1000">
                <a:solidFill>
                  <a:srgbClr val="336699"/>
                </a:solidFill>
                <a:latin typeface="Times New Roman"/>
                <a:ea typeface="Times New Roman"/>
                <a:cs typeface="Times New Roman"/>
                <a:sym typeface="Times New Roman"/>
              </a:defRPr>
            </a:lvl8pPr>
            <a:lvl9pPr indent="0" lvl="8" marL="0" algn="l">
              <a:spcBef>
                <a:spcPts val="0"/>
              </a:spcBef>
              <a:spcAft>
                <a:spcPts val="0"/>
              </a:spcAft>
              <a:buNone/>
              <a:defRPr sz="1000">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6, Slide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40"/>
          <p:cNvSpPr txBox="1"/>
          <p:nvPr>
            <p:ph type="title"/>
          </p:nvPr>
        </p:nvSpPr>
        <p:spPr>
          <a:xfrm>
            <a:off x="457200" y="274638"/>
            <a:ext cx="8229600" cy="1143000"/>
          </a:xfrm>
          <a:prstGeom prst="rect">
            <a:avLst/>
          </a:prstGeom>
          <a:blipFill rotWithShape="1">
            <a:blip r:embed="rId2">
              <a:alphaModFix/>
            </a:blip>
            <a:stretch>
              <a:fillRect b="0" l="0" r="0" t="0"/>
            </a:stretch>
          </a:blipFill>
          <a:ln>
            <a:noFill/>
          </a:ln>
        </p:spPr>
        <p:txBody>
          <a:bodyPr anchorCtr="1"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 name="Google Shape;41;p4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rgbClr val="336699"/>
              </a:buClr>
              <a:buSzPts val="2400"/>
              <a:buFont typeface="Arial"/>
              <a:buNone/>
              <a:defRPr b="1" sz="2400"/>
            </a:lvl1pPr>
            <a:lvl2pPr indent="-228600" lvl="1" marL="914400" algn="l">
              <a:spcBef>
                <a:spcPts val="400"/>
              </a:spcBef>
              <a:spcAft>
                <a:spcPts val="0"/>
              </a:spcAft>
              <a:buClr>
                <a:srgbClr val="336699"/>
              </a:buClr>
              <a:buSzPts val="2000"/>
              <a:buFont typeface="Arial"/>
              <a:buNone/>
              <a:defRPr b="1" sz="2000"/>
            </a:lvl2pPr>
            <a:lvl3pPr indent="-228600" lvl="2" marL="1371600" algn="l">
              <a:spcBef>
                <a:spcPts val="360"/>
              </a:spcBef>
              <a:spcAft>
                <a:spcPts val="0"/>
              </a:spcAft>
              <a:buClr>
                <a:srgbClr val="336699"/>
              </a:buClr>
              <a:buSzPts val="1800"/>
              <a:buFont typeface="Arial"/>
              <a:buNone/>
              <a:defRPr b="1" sz="1800"/>
            </a:lvl3pPr>
            <a:lvl4pPr indent="-228600" lvl="3" marL="1828800" algn="l">
              <a:spcBef>
                <a:spcPts val="320"/>
              </a:spcBef>
              <a:spcAft>
                <a:spcPts val="0"/>
              </a:spcAft>
              <a:buClr>
                <a:srgbClr val="336699"/>
              </a:buClr>
              <a:buSzPts val="1600"/>
              <a:buFont typeface="Arial"/>
              <a:buNone/>
              <a:defRPr b="1" sz="1600"/>
            </a:lvl4pPr>
            <a:lvl5pPr indent="-228600" lvl="4" marL="2286000" algn="l">
              <a:spcBef>
                <a:spcPts val="320"/>
              </a:spcBef>
              <a:spcAft>
                <a:spcPts val="0"/>
              </a:spcAft>
              <a:buClr>
                <a:srgbClr val="336699"/>
              </a:buClr>
              <a:buSzPts val="1600"/>
              <a:buFont typeface="Arial"/>
              <a:buNone/>
              <a:defRPr b="1" sz="1600"/>
            </a:lvl5pPr>
            <a:lvl6pPr indent="-228600" lvl="5" marL="2743200" algn="l">
              <a:spcBef>
                <a:spcPts val="320"/>
              </a:spcBef>
              <a:spcAft>
                <a:spcPts val="0"/>
              </a:spcAft>
              <a:buClr>
                <a:srgbClr val="336699"/>
              </a:buClr>
              <a:buSzPts val="1600"/>
              <a:buFont typeface="Arial"/>
              <a:buNone/>
              <a:defRPr b="1" sz="1600"/>
            </a:lvl6pPr>
            <a:lvl7pPr indent="-228600" lvl="6" marL="3200400" algn="l">
              <a:spcBef>
                <a:spcPts val="320"/>
              </a:spcBef>
              <a:spcAft>
                <a:spcPts val="0"/>
              </a:spcAft>
              <a:buClr>
                <a:srgbClr val="336699"/>
              </a:buClr>
              <a:buSzPts val="1600"/>
              <a:buFont typeface="Arial"/>
              <a:buNone/>
              <a:defRPr b="1" sz="1600"/>
            </a:lvl7pPr>
            <a:lvl8pPr indent="-228600" lvl="7" marL="3657600" algn="l">
              <a:spcBef>
                <a:spcPts val="320"/>
              </a:spcBef>
              <a:spcAft>
                <a:spcPts val="0"/>
              </a:spcAft>
              <a:buClr>
                <a:srgbClr val="336699"/>
              </a:buClr>
              <a:buSzPts val="1600"/>
              <a:buFont typeface="Arial"/>
              <a:buNone/>
              <a:defRPr b="1" sz="1600"/>
            </a:lvl8pPr>
            <a:lvl9pPr indent="-228600" lvl="8" marL="4114800" algn="l">
              <a:spcBef>
                <a:spcPts val="320"/>
              </a:spcBef>
              <a:spcAft>
                <a:spcPts val="0"/>
              </a:spcAft>
              <a:buClr>
                <a:srgbClr val="336699"/>
              </a:buClr>
              <a:buSzPts val="1600"/>
              <a:buFont typeface="Arial"/>
              <a:buNone/>
              <a:defRPr b="1" sz="1600"/>
            </a:lvl9pPr>
          </a:lstStyle>
          <a:p/>
        </p:txBody>
      </p:sp>
      <p:sp>
        <p:nvSpPr>
          <p:cNvPr id="42" name="Google Shape;42;p4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rgbClr val="336699"/>
              </a:buClr>
              <a:buSzPts val="2400"/>
              <a:buFont typeface="Arial"/>
              <a:buChar char="•"/>
              <a:defRPr sz="2400"/>
            </a:lvl1pPr>
            <a:lvl2pPr indent="-355600" lvl="1" marL="914400" algn="l">
              <a:spcBef>
                <a:spcPts val="400"/>
              </a:spcBef>
              <a:spcAft>
                <a:spcPts val="0"/>
              </a:spcAft>
              <a:buClr>
                <a:srgbClr val="336699"/>
              </a:buClr>
              <a:buSzPts val="2000"/>
              <a:buFont typeface="Arial"/>
              <a:buChar char="–"/>
              <a:defRPr sz="2000"/>
            </a:lvl2pPr>
            <a:lvl3pPr indent="-342900" lvl="2" marL="1371600" algn="l">
              <a:spcBef>
                <a:spcPts val="360"/>
              </a:spcBef>
              <a:spcAft>
                <a:spcPts val="0"/>
              </a:spcAft>
              <a:buClr>
                <a:srgbClr val="336699"/>
              </a:buClr>
              <a:buSzPts val="1800"/>
              <a:buFont typeface="Arial"/>
              <a:buChar char="•"/>
              <a:defRPr sz="1800"/>
            </a:lvl3pPr>
            <a:lvl4pPr indent="-330200" lvl="3" marL="1828800" algn="l">
              <a:spcBef>
                <a:spcPts val="320"/>
              </a:spcBef>
              <a:spcAft>
                <a:spcPts val="0"/>
              </a:spcAft>
              <a:buClr>
                <a:srgbClr val="336699"/>
              </a:buClr>
              <a:buSzPts val="1600"/>
              <a:buFont typeface="Arial"/>
              <a:buChar char="–"/>
              <a:defRPr sz="1600"/>
            </a:lvl4pPr>
            <a:lvl5pPr indent="-330200" lvl="4" marL="2286000" algn="l">
              <a:spcBef>
                <a:spcPts val="320"/>
              </a:spcBef>
              <a:spcAft>
                <a:spcPts val="0"/>
              </a:spcAft>
              <a:buClr>
                <a:srgbClr val="336699"/>
              </a:buClr>
              <a:buSzPts val="1600"/>
              <a:buFont typeface="Arial"/>
              <a:buChar char="»"/>
              <a:defRPr sz="1600"/>
            </a:lvl5pPr>
            <a:lvl6pPr indent="-330200" lvl="5" marL="2743200" algn="l">
              <a:spcBef>
                <a:spcPts val="320"/>
              </a:spcBef>
              <a:spcAft>
                <a:spcPts val="0"/>
              </a:spcAft>
              <a:buClr>
                <a:srgbClr val="336699"/>
              </a:buClr>
              <a:buSzPts val="1600"/>
              <a:buFont typeface="Arial"/>
              <a:buChar char="»"/>
              <a:defRPr sz="1600"/>
            </a:lvl6pPr>
            <a:lvl7pPr indent="-330200" lvl="6" marL="3200400" algn="l">
              <a:spcBef>
                <a:spcPts val="320"/>
              </a:spcBef>
              <a:spcAft>
                <a:spcPts val="0"/>
              </a:spcAft>
              <a:buClr>
                <a:srgbClr val="336699"/>
              </a:buClr>
              <a:buSzPts val="1600"/>
              <a:buFont typeface="Arial"/>
              <a:buChar char="»"/>
              <a:defRPr sz="1600"/>
            </a:lvl7pPr>
            <a:lvl8pPr indent="-330200" lvl="7" marL="3657600" algn="l">
              <a:spcBef>
                <a:spcPts val="320"/>
              </a:spcBef>
              <a:spcAft>
                <a:spcPts val="0"/>
              </a:spcAft>
              <a:buClr>
                <a:srgbClr val="336699"/>
              </a:buClr>
              <a:buSzPts val="1600"/>
              <a:buFont typeface="Arial"/>
              <a:buChar char="»"/>
              <a:defRPr sz="1600"/>
            </a:lvl8pPr>
            <a:lvl9pPr indent="-330200" lvl="8" marL="4114800" algn="l">
              <a:spcBef>
                <a:spcPts val="320"/>
              </a:spcBef>
              <a:spcAft>
                <a:spcPts val="0"/>
              </a:spcAft>
              <a:buClr>
                <a:srgbClr val="336699"/>
              </a:buClr>
              <a:buSzPts val="1600"/>
              <a:buFont typeface="Arial"/>
              <a:buChar char="»"/>
              <a:defRPr sz="1600"/>
            </a:lvl9pPr>
          </a:lstStyle>
          <a:p/>
        </p:txBody>
      </p:sp>
      <p:sp>
        <p:nvSpPr>
          <p:cNvPr id="43" name="Google Shape;43;p4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rgbClr val="336699"/>
              </a:buClr>
              <a:buSzPts val="2400"/>
              <a:buFont typeface="Arial"/>
              <a:buNone/>
              <a:defRPr b="1" sz="2400"/>
            </a:lvl1pPr>
            <a:lvl2pPr indent="-228600" lvl="1" marL="914400" algn="l">
              <a:spcBef>
                <a:spcPts val="400"/>
              </a:spcBef>
              <a:spcAft>
                <a:spcPts val="0"/>
              </a:spcAft>
              <a:buClr>
                <a:srgbClr val="336699"/>
              </a:buClr>
              <a:buSzPts val="2000"/>
              <a:buFont typeface="Arial"/>
              <a:buNone/>
              <a:defRPr b="1" sz="2000"/>
            </a:lvl2pPr>
            <a:lvl3pPr indent="-228600" lvl="2" marL="1371600" algn="l">
              <a:spcBef>
                <a:spcPts val="360"/>
              </a:spcBef>
              <a:spcAft>
                <a:spcPts val="0"/>
              </a:spcAft>
              <a:buClr>
                <a:srgbClr val="336699"/>
              </a:buClr>
              <a:buSzPts val="1800"/>
              <a:buFont typeface="Arial"/>
              <a:buNone/>
              <a:defRPr b="1" sz="1800"/>
            </a:lvl3pPr>
            <a:lvl4pPr indent="-228600" lvl="3" marL="1828800" algn="l">
              <a:spcBef>
                <a:spcPts val="320"/>
              </a:spcBef>
              <a:spcAft>
                <a:spcPts val="0"/>
              </a:spcAft>
              <a:buClr>
                <a:srgbClr val="336699"/>
              </a:buClr>
              <a:buSzPts val="1600"/>
              <a:buFont typeface="Arial"/>
              <a:buNone/>
              <a:defRPr b="1" sz="1600"/>
            </a:lvl4pPr>
            <a:lvl5pPr indent="-228600" lvl="4" marL="2286000" algn="l">
              <a:spcBef>
                <a:spcPts val="320"/>
              </a:spcBef>
              <a:spcAft>
                <a:spcPts val="0"/>
              </a:spcAft>
              <a:buClr>
                <a:srgbClr val="336699"/>
              </a:buClr>
              <a:buSzPts val="1600"/>
              <a:buFont typeface="Arial"/>
              <a:buNone/>
              <a:defRPr b="1" sz="1600"/>
            </a:lvl5pPr>
            <a:lvl6pPr indent="-228600" lvl="5" marL="2743200" algn="l">
              <a:spcBef>
                <a:spcPts val="320"/>
              </a:spcBef>
              <a:spcAft>
                <a:spcPts val="0"/>
              </a:spcAft>
              <a:buClr>
                <a:srgbClr val="336699"/>
              </a:buClr>
              <a:buSzPts val="1600"/>
              <a:buFont typeface="Arial"/>
              <a:buNone/>
              <a:defRPr b="1" sz="1600"/>
            </a:lvl6pPr>
            <a:lvl7pPr indent="-228600" lvl="6" marL="3200400" algn="l">
              <a:spcBef>
                <a:spcPts val="320"/>
              </a:spcBef>
              <a:spcAft>
                <a:spcPts val="0"/>
              </a:spcAft>
              <a:buClr>
                <a:srgbClr val="336699"/>
              </a:buClr>
              <a:buSzPts val="1600"/>
              <a:buFont typeface="Arial"/>
              <a:buNone/>
              <a:defRPr b="1" sz="1600"/>
            </a:lvl7pPr>
            <a:lvl8pPr indent="-228600" lvl="7" marL="3657600" algn="l">
              <a:spcBef>
                <a:spcPts val="320"/>
              </a:spcBef>
              <a:spcAft>
                <a:spcPts val="0"/>
              </a:spcAft>
              <a:buClr>
                <a:srgbClr val="336699"/>
              </a:buClr>
              <a:buSzPts val="1600"/>
              <a:buFont typeface="Arial"/>
              <a:buNone/>
              <a:defRPr b="1" sz="1600"/>
            </a:lvl8pPr>
            <a:lvl9pPr indent="-228600" lvl="8" marL="4114800" algn="l">
              <a:spcBef>
                <a:spcPts val="320"/>
              </a:spcBef>
              <a:spcAft>
                <a:spcPts val="0"/>
              </a:spcAft>
              <a:buClr>
                <a:srgbClr val="336699"/>
              </a:buClr>
              <a:buSzPts val="1600"/>
              <a:buFont typeface="Arial"/>
              <a:buNone/>
              <a:defRPr b="1" sz="1600"/>
            </a:lvl9pPr>
          </a:lstStyle>
          <a:p/>
        </p:txBody>
      </p:sp>
      <p:sp>
        <p:nvSpPr>
          <p:cNvPr id="44" name="Google Shape;44;p4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rgbClr val="336699"/>
              </a:buClr>
              <a:buSzPts val="2400"/>
              <a:buFont typeface="Arial"/>
              <a:buChar char="•"/>
              <a:defRPr sz="2400"/>
            </a:lvl1pPr>
            <a:lvl2pPr indent="-355600" lvl="1" marL="914400" algn="l">
              <a:spcBef>
                <a:spcPts val="400"/>
              </a:spcBef>
              <a:spcAft>
                <a:spcPts val="0"/>
              </a:spcAft>
              <a:buClr>
                <a:srgbClr val="336699"/>
              </a:buClr>
              <a:buSzPts val="2000"/>
              <a:buFont typeface="Arial"/>
              <a:buChar char="–"/>
              <a:defRPr sz="2000"/>
            </a:lvl2pPr>
            <a:lvl3pPr indent="-342900" lvl="2" marL="1371600" algn="l">
              <a:spcBef>
                <a:spcPts val="360"/>
              </a:spcBef>
              <a:spcAft>
                <a:spcPts val="0"/>
              </a:spcAft>
              <a:buClr>
                <a:srgbClr val="336699"/>
              </a:buClr>
              <a:buSzPts val="1800"/>
              <a:buFont typeface="Arial"/>
              <a:buChar char="•"/>
              <a:defRPr sz="1800"/>
            </a:lvl3pPr>
            <a:lvl4pPr indent="-330200" lvl="3" marL="1828800" algn="l">
              <a:spcBef>
                <a:spcPts val="320"/>
              </a:spcBef>
              <a:spcAft>
                <a:spcPts val="0"/>
              </a:spcAft>
              <a:buClr>
                <a:srgbClr val="336699"/>
              </a:buClr>
              <a:buSzPts val="1600"/>
              <a:buFont typeface="Arial"/>
              <a:buChar char="–"/>
              <a:defRPr sz="1600"/>
            </a:lvl4pPr>
            <a:lvl5pPr indent="-330200" lvl="4" marL="2286000" algn="l">
              <a:spcBef>
                <a:spcPts val="320"/>
              </a:spcBef>
              <a:spcAft>
                <a:spcPts val="0"/>
              </a:spcAft>
              <a:buClr>
                <a:srgbClr val="336699"/>
              </a:buClr>
              <a:buSzPts val="1600"/>
              <a:buFont typeface="Arial"/>
              <a:buChar char="»"/>
              <a:defRPr sz="1600"/>
            </a:lvl5pPr>
            <a:lvl6pPr indent="-330200" lvl="5" marL="2743200" algn="l">
              <a:spcBef>
                <a:spcPts val="320"/>
              </a:spcBef>
              <a:spcAft>
                <a:spcPts val="0"/>
              </a:spcAft>
              <a:buClr>
                <a:srgbClr val="336699"/>
              </a:buClr>
              <a:buSzPts val="1600"/>
              <a:buFont typeface="Arial"/>
              <a:buChar char="»"/>
              <a:defRPr sz="1600"/>
            </a:lvl6pPr>
            <a:lvl7pPr indent="-330200" lvl="6" marL="3200400" algn="l">
              <a:spcBef>
                <a:spcPts val="320"/>
              </a:spcBef>
              <a:spcAft>
                <a:spcPts val="0"/>
              </a:spcAft>
              <a:buClr>
                <a:srgbClr val="336699"/>
              </a:buClr>
              <a:buSzPts val="1600"/>
              <a:buFont typeface="Arial"/>
              <a:buChar char="»"/>
              <a:defRPr sz="1600"/>
            </a:lvl7pPr>
            <a:lvl8pPr indent="-330200" lvl="7" marL="3657600" algn="l">
              <a:spcBef>
                <a:spcPts val="320"/>
              </a:spcBef>
              <a:spcAft>
                <a:spcPts val="0"/>
              </a:spcAft>
              <a:buClr>
                <a:srgbClr val="336699"/>
              </a:buClr>
              <a:buSzPts val="1600"/>
              <a:buFont typeface="Arial"/>
              <a:buChar char="»"/>
              <a:defRPr sz="1600"/>
            </a:lvl8pPr>
            <a:lvl9pPr indent="-330200" lvl="8" marL="4114800" algn="l">
              <a:spcBef>
                <a:spcPts val="320"/>
              </a:spcBef>
              <a:spcAft>
                <a:spcPts val="0"/>
              </a:spcAft>
              <a:buClr>
                <a:srgbClr val="336699"/>
              </a:buClr>
              <a:buSzPts val="1600"/>
              <a:buFont typeface="Arial"/>
              <a:buChar char="»"/>
              <a:defRPr sz="1600"/>
            </a:lvl9pPr>
          </a:lstStyle>
          <a:p/>
        </p:txBody>
      </p:sp>
      <p:sp>
        <p:nvSpPr>
          <p:cNvPr id="45" name="Google Shape;45;p40"/>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0"/>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sz="1000">
                <a:solidFill>
                  <a:srgbClr val="336699"/>
                </a:solidFill>
                <a:latin typeface="Times New Roman"/>
                <a:ea typeface="Times New Roman"/>
                <a:cs typeface="Times New Roman"/>
                <a:sym typeface="Times New Roman"/>
              </a:defRPr>
            </a:lvl1pPr>
            <a:lvl2pPr indent="0" lvl="1" marL="0" algn="l">
              <a:spcBef>
                <a:spcPts val="0"/>
              </a:spcBef>
              <a:spcAft>
                <a:spcPts val="0"/>
              </a:spcAft>
              <a:buNone/>
              <a:defRPr sz="1000">
                <a:solidFill>
                  <a:srgbClr val="336699"/>
                </a:solidFill>
                <a:latin typeface="Times New Roman"/>
                <a:ea typeface="Times New Roman"/>
                <a:cs typeface="Times New Roman"/>
                <a:sym typeface="Times New Roman"/>
              </a:defRPr>
            </a:lvl2pPr>
            <a:lvl3pPr indent="0" lvl="2" marL="0" algn="l">
              <a:spcBef>
                <a:spcPts val="0"/>
              </a:spcBef>
              <a:spcAft>
                <a:spcPts val="0"/>
              </a:spcAft>
              <a:buNone/>
              <a:defRPr sz="1000">
                <a:solidFill>
                  <a:srgbClr val="336699"/>
                </a:solidFill>
                <a:latin typeface="Times New Roman"/>
                <a:ea typeface="Times New Roman"/>
                <a:cs typeface="Times New Roman"/>
                <a:sym typeface="Times New Roman"/>
              </a:defRPr>
            </a:lvl3pPr>
            <a:lvl4pPr indent="0" lvl="3" marL="0" algn="l">
              <a:spcBef>
                <a:spcPts val="0"/>
              </a:spcBef>
              <a:spcAft>
                <a:spcPts val="0"/>
              </a:spcAft>
              <a:buNone/>
              <a:defRPr sz="1000">
                <a:solidFill>
                  <a:srgbClr val="336699"/>
                </a:solidFill>
                <a:latin typeface="Times New Roman"/>
                <a:ea typeface="Times New Roman"/>
                <a:cs typeface="Times New Roman"/>
                <a:sym typeface="Times New Roman"/>
              </a:defRPr>
            </a:lvl4pPr>
            <a:lvl5pPr indent="0" lvl="4" marL="0" algn="l">
              <a:spcBef>
                <a:spcPts val="0"/>
              </a:spcBef>
              <a:spcAft>
                <a:spcPts val="0"/>
              </a:spcAft>
              <a:buNone/>
              <a:defRPr sz="1000">
                <a:solidFill>
                  <a:srgbClr val="336699"/>
                </a:solidFill>
                <a:latin typeface="Times New Roman"/>
                <a:ea typeface="Times New Roman"/>
                <a:cs typeface="Times New Roman"/>
                <a:sym typeface="Times New Roman"/>
              </a:defRPr>
            </a:lvl5pPr>
            <a:lvl6pPr indent="0" lvl="5" marL="0" algn="l">
              <a:spcBef>
                <a:spcPts val="0"/>
              </a:spcBef>
              <a:spcAft>
                <a:spcPts val="0"/>
              </a:spcAft>
              <a:buNone/>
              <a:defRPr sz="1000">
                <a:solidFill>
                  <a:srgbClr val="336699"/>
                </a:solidFill>
                <a:latin typeface="Times New Roman"/>
                <a:ea typeface="Times New Roman"/>
                <a:cs typeface="Times New Roman"/>
                <a:sym typeface="Times New Roman"/>
              </a:defRPr>
            </a:lvl6pPr>
            <a:lvl7pPr indent="0" lvl="6" marL="0" algn="l">
              <a:spcBef>
                <a:spcPts val="0"/>
              </a:spcBef>
              <a:spcAft>
                <a:spcPts val="0"/>
              </a:spcAft>
              <a:buNone/>
              <a:defRPr sz="1000">
                <a:solidFill>
                  <a:srgbClr val="336699"/>
                </a:solidFill>
                <a:latin typeface="Times New Roman"/>
                <a:ea typeface="Times New Roman"/>
                <a:cs typeface="Times New Roman"/>
                <a:sym typeface="Times New Roman"/>
              </a:defRPr>
            </a:lvl7pPr>
            <a:lvl8pPr indent="0" lvl="7" marL="0" algn="l">
              <a:spcBef>
                <a:spcPts val="0"/>
              </a:spcBef>
              <a:spcAft>
                <a:spcPts val="0"/>
              </a:spcAft>
              <a:buNone/>
              <a:defRPr sz="1000">
                <a:solidFill>
                  <a:srgbClr val="336699"/>
                </a:solidFill>
                <a:latin typeface="Times New Roman"/>
                <a:ea typeface="Times New Roman"/>
                <a:cs typeface="Times New Roman"/>
                <a:sym typeface="Times New Roman"/>
              </a:defRPr>
            </a:lvl8pPr>
            <a:lvl9pPr indent="0" lvl="8" marL="0" algn="l">
              <a:spcBef>
                <a:spcPts val="0"/>
              </a:spcBef>
              <a:spcAft>
                <a:spcPts val="0"/>
              </a:spcAft>
              <a:buNone/>
              <a:defRPr sz="1000">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6, Slide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41"/>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1"/>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sz="1000">
                <a:solidFill>
                  <a:srgbClr val="336699"/>
                </a:solidFill>
                <a:latin typeface="Times New Roman"/>
                <a:ea typeface="Times New Roman"/>
                <a:cs typeface="Times New Roman"/>
                <a:sym typeface="Times New Roman"/>
              </a:defRPr>
            </a:lvl1pPr>
            <a:lvl2pPr indent="0" lvl="1" marL="0" algn="l">
              <a:spcBef>
                <a:spcPts val="0"/>
              </a:spcBef>
              <a:spcAft>
                <a:spcPts val="0"/>
              </a:spcAft>
              <a:buNone/>
              <a:defRPr sz="1000">
                <a:solidFill>
                  <a:srgbClr val="336699"/>
                </a:solidFill>
                <a:latin typeface="Times New Roman"/>
                <a:ea typeface="Times New Roman"/>
                <a:cs typeface="Times New Roman"/>
                <a:sym typeface="Times New Roman"/>
              </a:defRPr>
            </a:lvl2pPr>
            <a:lvl3pPr indent="0" lvl="2" marL="0" algn="l">
              <a:spcBef>
                <a:spcPts val="0"/>
              </a:spcBef>
              <a:spcAft>
                <a:spcPts val="0"/>
              </a:spcAft>
              <a:buNone/>
              <a:defRPr sz="1000">
                <a:solidFill>
                  <a:srgbClr val="336699"/>
                </a:solidFill>
                <a:latin typeface="Times New Roman"/>
                <a:ea typeface="Times New Roman"/>
                <a:cs typeface="Times New Roman"/>
                <a:sym typeface="Times New Roman"/>
              </a:defRPr>
            </a:lvl3pPr>
            <a:lvl4pPr indent="0" lvl="3" marL="0" algn="l">
              <a:spcBef>
                <a:spcPts val="0"/>
              </a:spcBef>
              <a:spcAft>
                <a:spcPts val="0"/>
              </a:spcAft>
              <a:buNone/>
              <a:defRPr sz="1000">
                <a:solidFill>
                  <a:srgbClr val="336699"/>
                </a:solidFill>
                <a:latin typeface="Times New Roman"/>
                <a:ea typeface="Times New Roman"/>
                <a:cs typeface="Times New Roman"/>
                <a:sym typeface="Times New Roman"/>
              </a:defRPr>
            </a:lvl4pPr>
            <a:lvl5pPr indent="0" lvl="4" marL="0" algn="l">
              <a:spcBef>
                <a:spcPts val="0"/>
              </a:spcBef>
              <a:spcAft>
                <a:spcPts val="0"/>
              </a:spcAft>
              <a:buNone/>
              <a:defRPr sz="1000">
                <a:solidFill>
                  <a:srgbClr val="336699"/>
                </a:solidFill>
                <a:latin typeface="Times New Roman"/>
                <a:ea typeface="Times New Roman"/>
                <a:cs typeface="Times New Roman"/>
                <a:sym typeface="Times New Roman"/>
              </a:defRPr>
            </a:lvl5pPr>
            <a:lvl6pPr indent="0" lvl="5" marL="0" algn="l">
              <a:spcBef>
                <a:spcPts val="0"/>
              </a:spcBef>
              <a:spcAft>
                <a:spcPts val="0"/>
              </a:spcAft>
              <a:buNone/>
              <a:defRPr sz="1000">
                <a:solidFill>
                  <a:srgbClr val="336699"/>
                </a:solidFill>
                <a:latin typeface="Times New Roman"/>
                <a:ea typeface="Times New Roman"/>
                <a:cs typeface="Times New Roman"/>
                <a:sym typeface="Times New Roman"/>
              </a:defRPr>
            </a:lvl6pPr>
            <a:lvl7pPr indent="0" lvl="6" marL="0" algn="l">
              <a:spcBef>
                <a:spcPts val="0"/>
              </a:spcBef>
              <a:spcAft>
                <a:spcPts val="0"/>
              </a:spcAft>
              <a:buNone/>
              <a:defRPr sz="1000">
                <a:solidFill>
                  <a:srgbClr val="336699"/>
                </a:solidFill>
                <a:latin typeface="Times New Roman"/>
                <a:ea typeface="Times New Roman"/>
                <a:cs typeface="Times New Roman"/>
                <a:sym typeface="Times New Roman"/>
              </a:defRPr>
            </a:lvl7pPr>
            <a:lvl8pPr indent="0" lvl="7" marL="0" algn="l">
              <a:spcBef>
                <a:spcPts val="0"/>
              </a:spcBef>
              <a:spcAft>
                <a:spcPts val="0"/>
              </a:spcAft>
              <a:buNone/>
              <a:defRPr sz="1000">
                <a:solidFill>
                  <a:srgbClr val="336699"/>
                </a:solidFill>
                <a:latin typeface="Times New Roman"/>
                <a:ea typeface="Times New Roman"/>
                <a:cs typeface="Times New Roman"/>
                <a:sym typeface="Times New Roman"/>
              </a:defRPr>
            </a:lvl8pPr>
            <a:lvl9pPr indent="0" lvl="8" marL="0" algn="l">
              <a:spcBef>
                <a:spcPts val="0"/>
              </a:spcBef>
              <a:spcAft>
                <a:spcPts val="0"/>
              </a:spcAft>
              <a:buNone/>
              <a:defRPr sz="1000">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6, Slide #</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 name="Shape 50"/>
        <p:cNvGrpSpPr/>
        <p:nvPr/>
      </p:nvGrpSpPr>
      <p:grpSpPr>
        <a:xfrm>
          <a:off x="0" y="0"/>
          <a:ext cx="0" cy="0"/>
          <a:chOff x="0" y="0"/>
          <a:chExt cx="0" cy="0"/>
        </a:xfrm>
      </p:grpSpPr>
      <p:sp>
        <p:nvSpPr>
          <p:cNvPr id="51" name="Google Shape;51;p42"/>
          <p:cNvSpPr txBox="1"/>
          <p:nvPr>
            <p:ph type="title"/>
          </p:nvPr>
        </p:nvSpPr>
        <p:spPr>
          <a:xfrm>
            <a:off x="457200" y="273050"/>
            <a:ext cx="3008313" cy="1162050"/>
          </a:xfrm>
          <a:prstGeom prst="rect">
            <a:avLst/>
          </a:prstGeom>
          <a:blipFill rotWithShape="1">
            <a:blip r:embed="rId2">
              <a:alphaModFix/>
            </a:blip>
            <a:stretch>
              <a:fillRect b="0" l="0" r="0" t="0"/>
            </a:stretch>
          </a:blipFill>
          <a:ln>
            <a:noFill/>
          </a:ln>
        </p:spPr>
        <p:txBody>
          <a:bodyPr anchorCtr="1"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 name="Google Shape;52;p4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rgbClr val="336699"/>
              </a:buClr>
              <a:buSzPts val="3200"/>
              <a:buFont typeface="Arial"/>
              <a:buChar char="•"/>
              <a:defRPr sz="3200"/>
            </a:lvl1pPr>
            <a:lvl2pPr indent="-406400" lvl="1" marL="914400" algn="l">
              <a:spcBef>
                <a:spcPts val="560"/>
              </a:spcBef>
              <a:spcAft>
                <a:spcPts val="0"/>
              </a:spcAft>
              <a:buClr>
                <a:srgbClr val="336699"/>
              </a:buClr>
              <a:buSzPts val="2800"/>
              <a:buFont typeface="Arial"/>
              <a:buChar char="–"/>
              <a:defRPr sz="2800"/>
            </a:lvl2pPr>
            <a:lvl3pPr indent="-381000" lvl="2" marL="1371600" algn="l">
              <a:spcBef>
                <a:spcPts val="480"/>
              </a:spcBef>
              <a:spcAft>
                <a:spcPts val="0"/>
              </a:spcAft>
              <a:buClr>
                <a:srgbClr val="336699"/>
              </a:buClr>
              <a:buSzPts val="2400"/>
              <a:buFont typeface="Arial"/>
              <a:buChar char="•"/>
              <a:defRPr sz="2400"/>
            </a:lvl3pPr>
            <a:lvl4pPr indent="-355600" lvl="3" marL="1828800" algn="l">
              <a:spcBef>
                <a:spcPts val="400"/>
              </a:spcBef>
              <a:spcAft>
                <a:spcPts val="0"/>
              </a:spcAft>
              <a:buClr>
                <a:srgbClr val="336699"/>
              </a:buClr>
              <a:buSzPts val="2000"/>
              <a:buFont typeface="Arial"/>
              <a:buChar char="–"/>
              <a:defRPr sz="2000"/>
            </a:lvl4pPr>
            <a:lvl5pPr indent="-355600" lvl="4" marL="2286000" algn="l">
              <a:spcBef>
                <a:spcPts val="400"/>
              </a:spcBef>
              <a:spcAft>
                <a:spcPts val="0"/>
              </a:spcAft>
              <a:buClr>
                <a:srgbClr val="336699"/>
              </a:buClr>
              <a:buSzPts val="2000"/>
              <a:buFont typeface="Arial"/>
              <a:buChar char="»"/>
              <a:defRPr sz="2000"/>
            </a:lvl5pPr>
            <a:lvl6pPr indent="-355600" lvl="5" marL="2743200" algn="l">
              <a:spcBef>
                <a:spcPts val="400"/>
              </a:spcBef>
              <a:spcAft>
                <a:spcPts val="0"/>
              </a:spcAft>
              <a:buClr>
                <a:srgbClr val="336699"/>
              </a:buClr>
              <a:buSzPts val="2000"/>
              <a:buFont typeface="Arial"/>
              <a:buChar char="»"/>
              <a:defRPr sz="2000"/>
            </a:lvl6pPr>
            <a:lvl7pPr indent="-355600" lvl="6" marL="3200400" algn="l">
              <a:spcBef>
                <a:spcPts val="400"/>
              </a:spcBef>
              <a:spcAft>
                <a:spcPts val="0"/>
              </a:spcAft>
              <a:buClr>
                <a:srgbClr val="336699"/>
              </a:buClr>
              <a:buSzPts val="2000"/>
              <a:buFont typeface="Arial"/>
              <a:buChar char="»"/>
              <a:defRPr sz="2000"/>
            </a:lvl7pPr>
            <a:lvl8pPr indent="-355600" lvl="7" marL="3657600" algn="l">
              <a:spcBef>
                <a:spcPts val="400"/>
              </a:spcBef>
              <a:spcAft>
                <a:spcPts val="0"/>
              </a:spcAft>
              <a:buClr>
                <a:srgbClr val="336699"/>
              </a:buClr>
              <a:buSzPts val="2000"/>
              <a:buFont typeface="Arial"/>
              <a:buChar char="»"/>
              <a:defRPr sz="2000"/>
            </a:lvl8pPr>
            <a:lvl9pPr indent="-355600" lvl="8" marL="4114800" algn="l">
              <a:spcBef>
                <a:spcPts val="400"/>
              </a:spcBef>
              <a:spcAft>
                <a:spcPts val="0"/>
              </a:spcAft>
              <a:buClr>
                <a:srgbClr val="336699"/>
              </a:buClr>
              <a:buSzPts val="2000"/>
              <a:buFont typeface="Arial"/>
              <a:buChar char="»"/>
              <a:defRPr sz="2000"/>
            </a:lvl9pPr>
          </a:lstStyle>
          <a:p/>
        </p:txBody>
      </p:sp>
      <p:sp>
        <p:nvSpPr>
          <p:cNvPr id="53" name="Google Shape;53;p4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336699"/>
              </a:buClr>
              <a:buSzPts val="1400"/>
              <a:buFont typeface="Arial"/>
              <a:buNone/>
              <a:defRPr sz="1400"/>
            </a:lvl1pPr>
            <a:lvl2pPr indent="-228600" lvl="1" marL="914400" algn="l">
              <a:spcBef>
                <a:spcPts val="240"/>
              </a:spcBef>
              <a:spcAft>
                <a:spcPts val="0"/>
              </a:spcAft>
              <a:buClr>
                <a:srgbClr val="336699"/>
              </a:buClr>
              <a:buSzPts val="1200"/>
              <a:buFont typeface="Arial"/>
              <a:buNone/>
              <a:defRPr sz="1200"/>
            </a:lvl2pPr>
            <a:lvl3pPr indent="-228600" lvl="2" marL="1371600" algn="l">
              <a:spcBef>
                <a:spcPts val="200"/>
              </a:spcBef>
              <a:spcAft>
                <a:spcPts val="0"/>
              </a:spcAft>
              <a:buClr>
                <a:srgbClr val="336699"/>
              </a:buClr>
              <a:buSzPts val="1000"/>
              <a:buFont typeface="Arial"/>
              <a:buNone/>
              <a:defRPr sz="1000"/>
            </a:lvl3pPr>
            <a:lvl4pPr indent="-228600" lvl="3" marL="1828800" algn="l">
              <a:spcBef>
                <a:spcPts val="180"/>
              </a:spcBef>
              <a:spcAft>
                <a:spcPts val="0"/>
              </a:spcAft>
              <a:buClr>
                <a:srgbClr val="336699"/>
              </a:buClr>
              <a:buSzPts val="900"/>
              <a:buFont typeface="Arial"/>
              <a:buNone/>
              <a:defRPr sz="900"/>
            </a:lvl4pPr>
            <a:lvl5pPr indent="-228600" lvl="4" marL="2286000" algn="l">
              <a:spcBef>
                <a:spcPts val="180"/>
              </a:spcBef>
              <a:spcAft>
                <a:spcPts val="0"/>
              </a:spcAft>
              <a:buClr>
                <a:srgbClr val="336699"/>
              </a:buClr>
              <a:buSzPts val="900"/>
              <a:buFont typeface="Arial"/>
              <a:buNone/>
              <a:defRPr sz="900"/>
            </a:lvl5pPr>
            <a:lvl6pPr indent="-228600" lvl="5" marL="2743200" algn="l">
              <a:spcBef>
                <a:spcPts val="180"/>
              </a:spcBef>
              <a:spcAft>
                <a:spcPts val="0"/>
              </a:spcAft>
              <a:buClr>
                <a:srgbClr val="336699"/>
              </a:buClr>
              <a:buSzPts val="900"/>
              <a:buFont typeface="Arial"/>
              <a:buNone/>
              <a:defRPr sz="900"/>
            </a:lvl6pPr>
            <a:lvl7pPr indent="-228600" lvl="6" marL="3200400" algn="l">
              <a:spcBef>
                <a:spcPts val="180"/>
              </a:spcBef>
              <a:spcAft>
                <a:spcPts val="0"/>
              </a:spcAft>
              <a:buClr>
                <a:srgbClr val="336699"/>
              </a:buClr>
              <a:buSzPts val="900"/>
              <a:buFont typeface="Arial"/>
              <a:buNone/>
              <a:defRPr sz="900"/>
            </a:lvl7pPr>
            <a:lvl8pPr indent="-228600" lvl="7" marL="3657600" algn="l">
              <a:spcBef>
                <a:spcPts val="180"/>
              </a:spcBef>
              <a:spcAft>
                <a:spcPts val="0"/>
              </a:spcAft>
              <a:buClr>
                <a:srgbClr val="336699"/>
              </a:buClr>
              <a:buSzPts val="900"/>
              <a:buFont typeface="Arial"/>
              <a:buNone/>
              <a:defRPr sz="900"/>
            </a:lvl8pPr>
            <a:lvl9pPr indent="-228600" lvl="8" marL="4114800" algn="l">
              <a:spcBef>
                <a:spcPts val="180"/>
              </a:spcBef>
              <a:spcAft>
                <a:spcPts val="0"/>
              </a:spcAft>
              <a:buClr>
                <a:srgbClr val="336699"/>
              </a:buClr>
              <a:buSzPts val="900"/>
              <a:buFont typeface="Arial"/>
              <a:buNone/>
              <a:defRPr sz="900"/>
            </a:lvl9pPr>
          </a:lstStyle>
          <a:p/>
        </p:txBody>
      </p:sp>
      <p:sp>
        <p:nvSpPr>
          <p:cNvPr id="54" name="Google Shape;54;p42"/>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42"/>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sz="1000">
                <a:solidFill>
                  <a:srgbClr val="336699"/>
                </a:solidFill>
                <a:latin typeface="Times New Roman"/>
                <a:ea typeface="Times New Roman"/>
                <a:cs typeface="Times New Roman"/>
                <a:sym typeface="Times New Roman"/>
              </a:defRPr>
            </a:lvl1pPr>
            <a:lvl2pPr indent="0" lvl="1" marL="0" algn="l">
              <a:spcBef>
                <a:spcPts val="0"/>
              </a:spcBef>
              <a:spcAft>
                <a:spcPts val="0"/>
              </a:spcAft>
              <a:buNone/>
              <a:defRPr sz="1000">
                <a:solidFill>
                  <a:srgbClr val="336699"/>
                </a:solidFill>
                <a:latin typeface="Times New Roman"/>
                <a:ea typeface="Times New Roman"/>
                <a:cs typeface="Times New Roman"/>
                <a:sym typeface="Times New Roman"/>
              </a:defRPr>
            </a:lvl2pPr>
            <a:lvl3pPr indent="0" lvl="2" marL="0" algn="l">
              <a:spcBef>
                <a:spcPts val="0"/>
              </a:spcBef>
              <a:spcAft>
                <a:spcPts val="0"/>
              </a:spcAft>
              <a:buNone/>
              <a:defRPr sz="1000">
                <a:solidFill>
                  <a:srgbClr val="336699"/>
                </a:solidFill>
                <a:latin typeface="Times New Roman"/>
                <a:ea typeface="Times New Roman"/>
                <a:cs typeface="Times New Roman"/>
                <a:sym typeface="Times New Roman"/>
              </a:defRPr>
            </a:lvl3pPr>
            <a:lvl4pPr indent="0" lvl="3" marL="0" algn="l">
              <a:spcBef>
                <a:spcPts val="0"/>
              </a:spcBef>
              <a:spcAft>
                <a:spcPts val="0"/>
              </a:spcAft>
              <a:buNone/>
              <a:defRPr sz="1000">
                <a:solidFill>
                  <a:srgbClr val="336699"/>
                </a:solidFill>
                <a:latin typeface="Times New Roman"/>
                <a:ea typeface="Times New Roman"/>
                <a:cs typeface="Times New Roman"/>
                <a:sym typeface="Times New Roman"/>
              </a:defRPr>
            </a:lvl4pPr>
            <a:lvl5pPr indent="0" lvl="4" marL="0" algn="l">
              <a:spcBef>
                <a:spcPts val="0"/>
              </a:spcBef>
              <a:spcAft>
                <a:spcPts val="0"/>
              </a:spcAft>
              <a:buNone/>
              <a:defRPr sz="1000">
                <a:solidFill>
                  <a:srgbClr val="336699"/>
                </a:solidFill>
                <a:latin typeface="Times New Roman"/>
                <a:ea typeface="Times New Roman"/>
                <a:cs typeface="Times New Roman"/>
                <a:sym typeface="Times New Roman"/>
              </a:defRPr>
            </a:lvl5pPr>
            <a:lvl6pPr indent="0" lvl="5" marL="0" algn="l">
              <a:spcBef>
                <a:spcPts val="0"/>
              </a:spcBef>
              <a:spcAft>
                <a:spcPts val="0"/>
              </a:spcAft>
              <a:buNone/>
              <a:defRPr sz="1000">
                <a:solidFill>
                  <a:srgbClr val="336699"/>
                </a:solidFill>
                <a:latin typeface="Times New Roman"/>
                <a:ea typeface="Times New Roman"/>
                <a:cs typeface="Times New Roman"/>
                <a:sym typeface="Times New Roman"/>
              </a:defRPr>
            </a:lvl6pPr>
            <a:lvl7pPr indent="0" lvl="6" marL="0" algn="l">
              <a:spcBef>
                <a:spcPts val="0"/>
              </a:spcBef>
              <a:spcAft>
                <a:spcPts val="0"/>
              </a:spcAft>
              <a:buNone/>
              <a:defRPr sz="1000">
                <a:solidFill>
                  <a:srgbClr val="336699"/>
                </a:solidFill>
                <a:latin typeface="Times New Roman"/>
                <a:ea typeface="Times New Roman"/>
                <a:cs typeface="Times New Roman"/>
                <a:sym typeface="Times New Roman"/>
              </a:defRPr>
            </a:lvl7pPr>
            <a:lvl8pPr indent="0" lvl="7" marL="0" algn="l">
              <a:spcBef>
                <a:spcPts val="0"/>
              </a:spcBef>
              <a:spcAft>
                <a:spcPts val="0"/>
              </a:spcAft>
              <a:buNone/>
              <a:defRPr sz="1000">
                <a:solidFill>
                  <a:srgbClr val="336699"/>
                </a:solidFill>
                <a:latin typeface="Times New Roman"/>
                <a:ea typeface="Times New Roman"/>
                <a:cs typeface="Times New Roman"/>
                <a:sym typeface="Times New Roman"/>
              </a:defRPr>
            </a:lvl8pPr>
            <a:lvl9pPr indent="0" lvl="8" marL="0" algn="l">
              <a:spcBef>
                <a:spcPts val="0"/>
              </a:spcBef>
              <a:spcAft>
                <a:spcPts val="0"/>
              </a:spcAft>
              <a:buNone/>
              <a:defRPr sz="1000">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6, Slide #</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43"/>
          <p:cNvSpPr txBox="1"/>
          <p:nvPr>
            <p:ph type="title"/>
          </p:nvPr>
        </p:nvSpPr>
        <p:spPr>
          <a:xfrm>
            <a:off x="1792288" y="4800600"/>
            <a:ext cx="5486400" cy="566738"/>
          </a:xfrm>
          <a:prstGeom prst="rect">
            <a:avLst/>
          </a:prstGeom>
          <a:blipFill rotWithShape="1">
            <a:blip r:embed="rId2">
              <a:alphaModFix/>
            </a:blip>
            <a:stretch>
              <a:fillRect b="0" l="0" r="0" t="0"/>
            </a:stretch>
          </a:blipFill>
          <a:ln>
            <a:noFill/>
          </a:ln>
        </p:spPr>
        <p:txBody>
          <a:bodyPr anchorCtr="1"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 name="Google Shape;58;p43"/>
          <p:cNvSpPr/>
          <p:nvPr>
            <p:ph idx="2" type="pic"/>
          </p:nvPr>
        </p:nvSpPr>
        <p:spPr>
          <a:xfrm>
            <a:off x="1792288" y="612775"/>
            <a:ext cx="5486400" cy="4114800"/>
          </a:xfrm>
          <a:prstGeom prst="rect">
            <a:avLst/>
          </a:prstGeom>
          <a:noFill/>
          <a:ln>
            <a:noFill/>
          </a:ln>
        </p:spPr>
      </p:sp>
      <p:sp>
        <p:nvSpPr>
          <p:cNvPr id="59" name="Google Shape;59;p4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336699"/>
              </a:buClr>
              <a:buSzPts val="1400"/>
              <a:buFont typeface="Arial"/>
              <a:buNone/>
              <a:defRPr sz="1400"/>
            </a:lvl1pPr>
            <a:lvl2pPr indent="-228600" lvl="1" marL="914400" algn="l">
              <a:spcBef>
                <a:spcPts val="240"/>
              </a:spcBef>
              <a:spcAft>
                <a:spcPts val="0"/>
              </a:spcAft>
              <a:buClr>
                <a:srgbClr val="336699"/>
              </a:buClr>
              <a:buSzPts val="1200"/>
              <a:buFont typeface="Arial"/>
              <a:buNone/>
              <a:defRPr sz="1200"/>
            </a:lvl2pPr>
            <a:lvl3pPr indent="-228600" lvl="2" marL="1371600" algn="l">
              <a:spcBef>
                <a:spcPts val="200"/>
              </a:spcBef>
              <a:spcAft>
                <a:spcPts val="0"/>
              </a:spcAft>
              <a:buClr>
                <a:srgbClr val="336699"/>
              </a:buClr>
              <a:buSzPts val="1000"/>
              <a:buFont typeface="Arial"/>
              <a:buNone/>
              <a:defRPr sz="1000"/>
            </a:lvl3pPr>
            <a:lvl4pPr indent="-228600" lvl="3" marL="1828800" algn="l">
              <a:spcBef>
                <a:spcPts val="180"/>
              </a:spcBef>
              <a:spcAft>
                <a:spcPts val="0"/>
              </a:spcAft>
              <a:buClr>
                <a:srgbClr val="336699"/>
              </a:buClr>
              <a:buSzPts val="900"/>
              <a:buFont typeface="Arial"/>
              <a:buNone/>
              <a:defRPr sz="900"/>
            </a:lvl4pPr>
            <a:lvl5pPr indent="-228600" lvl="4" marL="2286000" algn="l">
              <a:spcBef>
                <a:spcPts val="180"/>
              </a:spcBef>
              <a:spcAft>
                <a:spcPts val="0"/>
              </a:spcAft>
              <a:buClr>
                <a:srgbClr val="336699"/>
              </a:buClr>
              <a:buSzPts val="900"/>
              <a:buFont typeface="Arial"/>
              <a:buNone/>
              <a:defRPr sz="900"/>
            </a:lvl5pPr>
            <a:lvl6pPr indent="-228600" lvl="5" marL="2743200" algn="l">
              <a:spcBef>
                <a:spcPts val="180"/>
              </a:spcBef>
              <a:spcAft>
                <a:spcPts val="0"/>
              </a:spcAft>
              <a:buClr>
                <a:srgbClr val="336699"/>
              </a:buClr>
              <a:buSzPts val="900"/>
              <a:buFont typeface="Arial"/>
              <a:buNone/>
              <a:defRPr sz="900"/>
            </a:lvl6pPr>
            <a:lvl7pPr indent="-228600" lvl="6" marL="3200400" algn="l">
              <a:spcBef>
                <a:spcPts val="180"/>
              </a:spcBef>
              <a:spcAft>
                <a:spcPts val="0"/>
              </a:spcAft>
              <a:buClr>
                <a:srgbClr val="336699"/>
              </a:buClr>
              <a:buSzPts val="900"/>
              <a:buFont typeface="Arial"/>
              <a:buNone/>
              <a:defRPr sz="900"/>
            </a:lvl7pPr>
            <a:lvl8pPr indent="-228600" lvl="7" marL="3657600" algn="l">
              <a:spcBef>
                <a:spcPts val="180"/>
              </a:spcBef>
              <a:spcAft>
                <a:spcPts val="0"/>
              </a:spcAft>
              <a:buClr>
                <a:srgbClr val="336699"/>
              </a:buClr>
              <a:buSzPts val="900"/>
              <a:buFont typeface="Arial"/>
              <a:buNone/>
              <a:defRPr sz="900"/>
            </a:lvl8pPr>
            <a:lvl9pPr indent="-228600" lvl="8" marL="4114800" algn="l">
              <a:spcBef>
                <a:spcPts val="180"/>
              </a:spcBef>
              <a:spcAft>
                <a:spcPts val="0"/>
              </a:spcAft>
              <a:buClr>
                <a:srgbClr val="336699"/>
              </a:buClr>
              <a:buSzPts val="900"/>
              <a:buFont typeface="Arial"/>
              <a:buNone/>
              <a:defRPr sz="900"/>
            </a:lvl9pPr>
          </a:lstStyle>
          <a:p/>
        </p:txBody>
      </p:sp>
      <p:sp>
        <p:nvSpPr>
          <p:cNvPr id="60" name="Google Shape;60;p43"/>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3"/>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sz="1000">
                <a:solidFill>
                  <a:srgbClr val="336699"/>
                </a:solidFill>
                <a:latin typeface="Times New Roman"/>
                <a:ea typeface="Times New Roman"/>
                <a:cs typeface="Times New Roman"/>
                <a:sym typeface="Times New Roman"/>
              </a:defRPr>
            </a:lvl1pPr>
            <a:lvl2pPr indent="0" lvl="1" marL="0" algn="l">
              <a:spcBef>
                <a:spcPts val="0"/>
              </a:spcBef>
              <a:spcAft>
                <a:spcPts val="0"/>
              </a:spcAft>
              <a:buNone/>
              <a:defRPr sz="1000">
                <a:solidFill>
                  <a:srgbClr val="336699"/>
                </a:solidFill>
                <a:latin typeface="Times New Roman"/>
                <a:ea typeface="Times New Roman"/>
                <a:cs typeface="Times New Roman"/>
                <a:sym typeface="Times New Roman"/>
              </a:defRPr>
            </a:lvl2pPr>
            <a:lvl3pPr indent="0" lvl="2" marL="0" algn="l">
              <a:spcBef>
                <a:spcPts val="0"/>
              </a:spcBef>
              <a:spcAft>
                <a:spcPts val="0"/>
              </a:spcAft>
              <a:buNone/>
              <a:defRPr sz="1000">
                <a:solidFill>
                  <a:srgbClr val="336699"/>
                </a:solidFill>
                <a:latin typeface="Times New Roman"/>
                <a:ea typeface="Times New Roman"/>
                <a:cs typeface="Times New Roman"/>
                <a:sym typeface="Times New Roman"/>
              </a:defRPr>
            </a:lvl3pPr>
            <a:lvl4pPr indent="0" lvl="3" marL="0" algn="l">
              <a:spcBef>
                <a:spcPts val="0"/>
              </a:spcBef>
              <a:spcAft>
                <a:spcPts val="0"/>
              </a:spcAft>
              <a:buNone/>
              <a:defRPr sz="1000">
                <a:solidFill>
                  <a:srgbClr val="336699"/>
                </a:solidFill>
                <a:latin typeface="Times New Roman"/>
                <a:ea typeface="Times New Roman"/>
                <a:cs typeface="Times New Roman"/>
                <a:sym typeface="Times New Roman"/>
              </a:defRPr>
            </a:lvl4pPr>
            <a:lvl5pPr indent="0" lvl="4" marL="0" algn="l">
              <a:spcBef>
                <a:spcPts val="0"/>
              </a:spcBef>
              <a:spcAft>
                <a:spcPts val="0"/>
              </a:spcAft>
              <a:buNone/>
              <a:defRPr sz="1000">
                <a:solidFill>
                  <a:srgbClr val="336699"/>
                </a:solidFill>
                <a:latin typeface="Times New Roman"/>
                <a:ea typeface="Times New Roman"/>
                <a:cs typeface="Times New Roman"/>
                <a:sym typeface="Times New Roman"/>
              </a:defRPr>
            </a:lvl5pPr>
            <a:lvl6pPr indent="0" lvl="5" marL="0" algn="l">
              <a:spcBef>
                <a:spcPts val="0"/>
              </a:spcBef>
              <a:spcAft>
                <a:spcPts val="0"/>
              </a:spcAft>
              <a:buNone/>
              <a:defRPr sz="1000">
                <a:solidFill>
                  <a:srgbClr val="336699"/>
                </a:solidFill>
                <a:latin typeface="Times New Roman"/>
                <a:ea typeface="Times New Roman"/>
                <a:cs typeface="Times New Roman"/>
                <a:sym typeface="Times New Roman"/>
              </a:defRPr>
            </a:lvl6pPr>
            <a:lvl7pPr indent="0" lvl="6" marL="0" algn="l">
              <a:spcBef>
                <a:spcPts val="0"/>
              </a:spcBef>
              <a:spcAft>
                <a:spcPts val="0"/>
              </a:spcAft>
              <a:buNone/>
              <a:defRPr sz="1000">
                <a:solidFill>
                  <a:srgbClr val="336699"/>
                </a:solidFill>
                <a:latin typeface="Times New Roman"/>
                <a:ea typeface="Times New Roman"/>
                <a:cs typeface="Times New Roman"/>
                <a:sym typeface="Times New Roman"/>
              </a:defRPr>
            </a:lvl7pPr>
            <a:lvl8pPr indent="0" lvl="7" marL="0" algn="l">
              <a:spcBef>
                <a:spcPts val="0"/>
              </a:spcBef>
              <a:spcAft>
                <a:spcPts val="0"/>
              </a:spcAft>
              <a:buNone/>
              <a:defRPr sz="1000">
                <a:solidFill>
                  <a:srgbClr val="336699"/>
                </a:solidFill>
                <a:latin typeface="Times New Roman"/>
                <a:ea typeface="Times New Roman"/>
                <a:cs typeface="Times New Roman"/>
                <a:sym typeface="Times New Roman"/>
              </a:defRPr>
            </a:lvl8pPr>
            <a:lvl9pPr indent="0" lvl="8" marL="0" algn="l">
              <a:spcBef>
                <a:spcPts val="0"/>
              </a:spcBef>
              <a:spcAft>
                <a:spcPts val="0"/>
              </a:spcAft>
              <a:buNone/>
              <a:defRPr sz="1000">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6, Slide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DDDD"/>
        </a:solidFill>
      </p:bgPr>
    </p:bg>
    <p:spTree>
      <p:nvGrpSpPr>
        <p:cNvPr id="9" name="Shape 9"/>
        <p:cNvGrpSpPr/>
        <p:nvPr/>
      </p:nvGrpSpPr>
      <p:grpSpPr>
        <a:xfrm>
          <a:off x="0" y="0"/>
          <a:ext cx="0" cy="0"/>
          <a:chOff x="0" y="0"/>
          <a:chExt cx="0" cy="0"/>
        </a:xfrm>
      </p:grpSpPr>
      <p:sp>
        <p:nvSpPr>
          <p:cNvPr descr="gibson-graphic (2)" id="10" name="Google Shape;10;p34"/>
          <p:cNvSpPr txBox="1"/>
          <p:nvPr>
            <p:ph type="title"/>
          </p:nvPr>
        </p:nvSpPr>
        <p:spPr>
          <a:xfrm>
            <a:off x="0" y="-15875"/>
            <a:ext cx="9140825" cy="1143000"/>
          </a:xfrm>
          <a:prstGeom prst="rect">
            <a:avLst/>
          </a:prstGeom>
          <a:blipFill rotWithShape="1">
            <a:blip r:embed="rId1">
              <a:alphaModFix/>
            </a:blip>
            <a:stretch>
              <a:fillRect b="0" l="0" r="0" t="0"/>
            </a:stretch>
          </a:blipFill>
          <a:ln>
            <a:noFill/>
          </a:ln>
        </p:spPr>
        <p:txBody>
          <a:bodyPr anchorCtr="1" anchor="ctr" bIns="45700" lIns="91425" spcFirstLastPara="1" rIns="91425" wrap="square" tIns="45700">
            <a:noAutofit/>
          </a:bodyPr>
          <a:lstStyle>
            <a:lvl1pPr lvl="0" marR="0" rtl="0" algn="ctr">
              <a:spcBef>
                <a:spcPts val="0"/>
              </a:spcBef>
              <a:spcAft>
                <a:spcPts val="0"/>
              </a:spcAft>
              <a:buSzPts val="1400"/>
              <a:buNone/>
              <a:defRPr b="0" i="0" sz="3600" u="none" cap="none" strike="noStrike">
                <a:solidFill>
                  <a:schemeClr val="lt1"/>
                </a:solidFill>
                <a:latin typeface="Times New Roman"/>
                <a:ea typeface="Times New Roman"/>
                <a:cs typeface="Times New Roman"/>
                <a:sym typeface="Times New Roman"/>
              </a:defRPr>
            </a:lvl1pPr>
            <a:lvl2pPr lvl="1" marR="0" rtl="0" algn="ctr">
              <a:spcBef>
                <a:spcPts val="0"/>
              </a:spcBef>
              <a:spcAft>
                <a:spcPts val="0"/>
              </a:spcAft>
              <a:buSzPts val="1400"/>
              <a:buNone/>
              <a:defRPr b="0" i="0" sz="3600" u="none" cap="none" strike="noStrike">
                <a:solidFill>
                  <a:schemeClr val="lt1"/>
                </a:solidFill>
                <a:latin typeface="Times New Roman"/>
                <a:ea typeface="Times New Roman"/>
                <a:cs typeface="Times New Roman"/>
                <a:sym typeface="Times New Roman"/>
              </a:defRPr>
            </a:lvl2pPr>
            <a:lvl3pPr lvl="2" marR="0" rtl="0" algn="ctr">
              <a:spcBef>
                <a:spcPts val="0"/>
              </a:spcBef>
              <a:spcAft>
                <a:spcPts val="0"/>
              </a:spcAft>
              <a:buSzPts val="1400"/>
              <a:buNone/>
              <a:defRPr b="0" i="0" sz="3600" u="none" cap="none" strike="noStrike">
                <a:solidFill>
                  <a:schemeClr val="lt1"/>
                </a:solidFill>
                <a:latin typeface="Times New Roman"/>
                <a:ea typeface="Times New Roman"/>
                <a:cs typeface="Times New Roman"/>
                <a:sym typeface="Times New Roman"/>
              </a:defRPr>
            </a:lvl3pPr>
            <a:lvl4pPr lvl="3" marR="0" rtl="0" algn="ctr">
              <a:spcBef>
                <a:spcPts val="0"/>
              </a:spcBef>
              <a:spcAft>
                <a:spcPts val="0"/>
              </a:spcAft>
              <a:buSzPts val="1400"/>
              <a:buNone/>
              <a:defRPr b="0" i="0" sz="3600" u="none" cap="none" strike="noStrike">
                <a:solidFill>
                  <a:schemeClr val="lt1"/>
                </a:solidFill>
                <a:latin typeface="Times New Roman"/>
                <a:ea typeface="Times New Roman"/>
                <a:cs typeface="Times New Roman"/>
                <a:sym typeface="Times New Roman"/>
              </a:defRPr>
            </a:lvl4pPr>
            <a:lvl5pPr lvl="4" marR="0" rtl="0" algn="ctr">
              <a:spcBef>
                <a:spcPts val="0"/>
              </a:spcBef>
              <a:spcAft>
                <a:spcPts val="0"/>
              </a:spcAft>
              <a:buSzPts val="1400"/>
              <a:buNone/>
              <a:defRPr b="0" i="0" sz="3600" u="none" cap="none" strike="noStrike">
                <a:solidFill>
                  <a:schemeClr val="lt1"/>
                </a:solidFill>
                <a:latin typeface="Times New Roman"/>
                <a:ea typeface="Times New Roman"/>
                <a:cs typeface="Times New Roman"/>
                <a:sym typeface="Times New Roman"/>
              </a:defRPr>
            </a:lvl5pPr>
            <a:lvl6pPr lvl="5" marR="0" rtl="0" algn="ctr">
              <a:spcBef>
                <a:spcPts val="0"/>
              </a:spcBef>
              <a:spcAft>
                <a:spcPts val="0"/>
              </a:spcAft>
              <a:buSzPts val="1400"/>
              <a:buNone/>
              <a:defRPr b="0" i="0" sz="3600" u="none" cap="none" strike="noStrike">
                <a:solidFill>
                  <a:schemeClr val="lt1"/>
                </a:solidFill>
                <a:latin typeface="Times New Roman"/>
                <a:ea typeface="Times New Roman"/>
                <a:cs typeface="Times New Roman"/>
                <a:sym typeface="Times New Roman"/>
              </a:defRPr>
            </a:lvl6pPr>
            <a:lvl7pPr lvl="6" marR="0" rtl="0" algn="ctr">
              <a:spcBef>
                <a:spcPts val="0"/>
              </a:spcBef>
              <a:spcAft>
                <a:spcPts val="0"/>
              </a:spcAft>
              <a:buSzPts val="1400"/>
              <a:buNone/>
              <a:defRPr b="0" i="0" sz="3600" u="none" cap="none" strike="noStrike">
                <a:solidFill>
                  <a:schemeClr val="lt1"/>
                </a:solidFill>
                <a:latin typeface="Times New Roman"/>
                <a:ea typeface="Times New Roman"/>
                <a:cs typeface="Times New Roman"/>
                <a:sym typeface="Times New Roman"/>
              </a:defRPr>
            </a:lvl7pPr>
            <a:lvl8pPr lvl="7" marR="0" rtl="0" algn="ctr">
              <a:spcBef>
                <a:spcPts val="0"/>
              </a:spcBef>
              <a:spcAft>
                <a:spcPts val="0"/>
              </a:spcAft>
              <a:buSzPts val="1400"/>
              <a:buNone/>
              <a:defRPr b="0" i="0" sz="3600" u="none" cap="none" strike="noStrike">
                <a:solidFill>
                  <a:schemeClr val="lt1"/>
                </a:solidFill>
                <a:latin typeface="Times New Roman"/>
                <a:ea typeface="Times New Roman"/>
                <a:cs typeface="Times New Roman"/>
                <a:sym typeface="Times New Roman"/>
              </a:defRPr>
            </a:lvl8pPr>
            <a:lvl9pPr lvl="8" marR="0" rtl="0" algn="ctr">
              <a:spcBef>
                <a:spcPts val="0"/>
              </a:spcBef>
              <a:spcAft>
                <a:spcPts val="0"/>
              </a:spcAft>
              <a:buSzPts val="1400"/>
              <a:buNone/>
              <a:defRPr b="0" i="0" sz="3600" u="none" cap="none" strike="noStrike">
                <a:solidFill>
                  <a:schemeClr val="lt1"/>
                </a:solidFill>
                <a:latin typeface="Times New Roman"/>
                <a:ea typeface="Times New Roman"/>
                <a:cs typeface="Times New Roman"/>
                <a:sym typeface="Times New Roman"/>
              </a:defRPr>
            </a:lvl9pPr>
          </a:lstStyle>
          <a:p/>
        </p:txBody>
      </p:sp>
      <p:sp>
        <p:nvSpPr>
          <p:cNvPr id="11" name="Google Shape;11;p34"/>
          <p:cNvSpPr txBox="1"/>
          <p:nvPr>
            <p:ph idx="1" type="body"/>
          </p:nvPr>
        </p:nvSpPr>
        <p:spPr>
          <a:xfrm>
            <a:off x="593725" y="1598613"/>
            <a:ext cx="7772400" cy="41148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rgbClr val="336699"/>
              </a:buClr>
              <a:buSzPts val="2800"/>
              <a:buFont typeface="Arial"/>
              <a:buChar char="•"/>
              <a:defRPr b="0" i="0" sz="2800" u="none" cap="none" strike="noStrike">
                <a:solidFill>
                  <a:srgbClr val="336699"/>
                </a:solidFill>
                <a:latin typeface="Arial"/>
                <a:ea typeface="Arial"/>
                <a:cs typeface="Arial"/>
                <a:sym typeface="Arial"/>
              </a:defRPr>
            </a:lvl1pPr>
            <a:lvl2pPr indent="-381000" lvl="1" marL="914400" marR="0" rtl="0" algn="l">
              <a:spcBef>
                <a:spcPts val="480"/>
              </a:spcBef>
              <a:spcAft>
                <a:spcPts val="0"/>
              </a:spcAft>
              <a:buClr>
                <a:srgbClr val="336699"/>
              </a:buClr>
              <a:buSzPts val="2400"/>
              <a:buFont typeface="Arial"/>
              <a:buChar char="–"/>
              <a:defRPr b="0" i="0" sz="2400" u="none" cap="none" strike="noStrike">
                <a:solidFill>
                  <a:srgbClr val="336699"/>
                </a:solidFill>
                <a:latin typeface="Arial"/>
                <a:ea typeface="Arial"/>
                <a:cs typeface="Arial"/>
                <a:sym typeface="Arial"/>
              </a:defRPr>
            </a:lvl2pPr>
            <a:lvl3pPr indent="-355600" lvl="2" marL="1371600" marR="0" rtl="0" algn="l">
              <a:spcBef>
                <a:spcPts val="400"/>
              </a:spcBef>
              <a:spcAft>
                <a:spcPts val="0"/>
              </a:spcAft>
              <a:buClr>
                <a:srgbClr val="336699"/>
              </a:buClr>
              <a:buSzPts val="2000"/>
              <a:buFont typeface="Arial"/>
              <a:buChar char="•"/>
              <a:defRPr b="0" i="0" sz="2000" u="none" cap="none" strike="noStrike">
                <a:solidFill>
                  <a:srgbClr val="336699"/>
                </a:solidFill>
                <a:latin typeface="Arial"/>
                <a:ea typeface="Arial"/>
                <a:cs typeface="Arial"/>
                <a:sym typeface="Arial"/>
              </a:defRPr>
            </a:lvl3pPr>
            <a:lvl4pPr indent="-342900" lvl="3" marL="1828800" marR="0" rtl="0" algn="l">
              <a:spcBef>
                <a:spcPts val="360"/>
              </a:spcBef>
              <a:spcAft>
                <a:spcPts val="0"/>
              </a:spcAft>
              <a:buClr>
                <a:srgbClr val="336699"/>
              </a:buClr>
              <a:buSzPts val="1800"/>
              <a:buFont typeface="Arial"/>
              <a:buChar char="–"/>
              <a:defRPr b="0" i="0" sz="1800" u="none" cap="none" strike="noStrike">
                <a:solidFill>
                  <a:srgbClr val="336699"/>
                </a:solidFill>
                <a:latin typeface="Arial"/>
                <a:ea typeface="Arial"/>
                <a:cs typeface="Arial"/>
                <a:sym typeface="Arial"/>
              </a:defRPr>
            </a:lvl4pPr>
            <a:lvl5pPr indent="-342900" lvl="4" marL="2286000" marR="0" rtl="0" algn="l">
              <a:spcBef>
                <a:spcPts val="360"/>
              </a:spcBef>
              <a:spcAft>
                <a:spcPts val="0"/>
              </a:spcAft>
              <a:buClr>
                <a:srgbClr val="336699"/>
              </a:buClr>
              <a:buSzPts val="1800"/>
              <a:buFont typeface="Arial"/>
              <a:buChar char="»"/>
              <a:defRPr b="0" i="0" sz="1800" u="none" cap="none" strike="noStrike">
                <a:solidFill>
                  <a:srgbClr val="336699"/>
                </a:solidFill>
                <a:latin typeface="Arial"/>
                <a:ea typeface="Arial"/>
                <a:cs typeface="Arial"/>
                <a:sym typeface="Arial"/>
              </a:defRPr>
            </a:lvl5pPr>
            <a:lvl6pPr indent="-342900" lvl="5" marL="2743200" marR="0" rtl="0" algn="l">
              <a:spcBef>
                <a:spcPts val="360"/>
              </a:spcBef>
              <a:spcAft>
                <a:spcPts val="0"/>
              </a:spcAft>
              <a:buClr>
                <a:srgbClr val="336699"/>
              </a:buClr>
              <a:buSzPts val="1800"/>
              <a:buFont typeface="Arial"/>
              <a:buChar char="»"/>
              <a:defRPr b="0" i="0" sz="1800" u="none" cap="none" strike="noStrike">
                <a:solidFill>
                  <a:srgbClr val="336699"/>
                </a:solidFill>
                <a:latin typeface="Arial"/>
                <a:ea typeface="Arial"/>
                <a:cs typeface="Arial"/>
                <a:sym typeface="Arial"/>
              </a:defRPr>
            </a:lvl6pPr>
            <a:lvl7pPr indent="-342900" lvl="6" marL="3200400" marR="0" rtl="0" algn="l">
              <a:spcBef>
                <a:spcPts val="360"/>
              </a:spcBef>
              <a:spcAft>
                <a:spcPts val="0"/>
              </a:spcAft>
              <a:buClr>
                <a:srgbClr val="336699"/>
              </a:buClr>
              <a:buSzPts val="1800"/>
              <a:buFont typeface="Arial"/>
              <a:buChar char="»"/>
              <a:defRPr b="0" i="0" sz="1800" u="none" cap="none" strike="noStrike">
                <a:solidFill>
                  <a:srgbClr val="336699"/>
                </a:solidFill>
                <a:latin typeface="Arial"/>
                <a:ea typeface="Arial"/>
                <a:cs typeface="Arial"/>
                <a:sym typeface="Arial"/>
              </a:defRPr>
            </a:lvl7pPr>
            <a:lvl8pPr indent="-342900" lvl="7" marL="3657600" marR="0" rtl="0" algn="l">
              <a:spcBef>
                <a:spcPts val="360"/>
              </a:spcBef>
              <a:spcAft>
                <a:spcPts val="0"/>
              </a:spcAft>
              <a:buClr>
                <a:srgbClr val="336699"/>
              </a:buClr>
              <a:buSzPts val="1800"/>
              <a:buFont typeface="Arial"/>
              <a:buChar char="»"/>
              <a:defRPr b="0" i="0" sz="1800" u="none" cap="none" strike="noStrike">
                <a:solidFill>
                  <a:srgbClr val="336699"/>
                </a:solidFill>
                <a:latin typeface="Arial"/>
                <a:ea typeface="Arial"/>
                <a:cs typeface="Arial"/>
                <a:sym typeface="Arial"/>
              </a:defRPr>
            </a:lvl8pPr>
            <a:lvl9pPr indent="-342900" lvl="8" marL="4114800" marR="0" rtl="0" algn="l">
              <a:spcBef>
                <a:spcPts val="360"/>
              </a:spcBef>
              <a:spcAft>
                <a:spcPts val="0"/>
              </a:spcAft>
              <a:buClr>
                <a:srgbClr val="336699"/>
              </a:buClr>
              <a:buSzPts val="1800"/>
              <a:buFont typeface="Arial"/>
              <a:buChar char="»"/>
              <a:defRPr b="0" i="0" sz="1800" u="none" cap="none" strike="noStrike">
                <a:solidFill>
                  <a:srgbClr val="336699"/>
                </a:solidFill>
                <a:latin typeface="Arial"/>
                <a:ea typeface="Arial"/>
                <a:cs typeface="Arial"/>
                <a:sym typeface="Arial"/>
              </a:defRPr>
            </a:lvl9pPr>
          </a:lstStyle>
          <a:p/>
        </p:txBody>
      </p:sp>
      <p:sp>
        <p:nvSpPr>
          <p:cNvPr id="12" name="Google Shape;12;p34"/>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336699"/>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Google Shape;13;p34"/>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1pPr>
            <a:lvl2pPr indent="0" lvl="1" marL="0" marR="0" rt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2pPr>
            <a:lvl3pPr indent="0" lvl="2" marL="0" marR="0" rt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3pPr>
            <a:lvl4pPr indent="0" lvl="3" marL="0" marR="0" rt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4pPr>
            <a:lvl5pPr indent="0" lvl="4" marL="0" marR="0" rt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5pPr>
            <a:lvl6pPr indent="0" lvl="5" marL="0" marR="0" rt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6pPr>
            <a:lvl7pPr indent="0" lvl="6" marL="0" marR="0" rt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7pPr>
            <a:lvl8pPr indent="0" lvl="7" marL="0" marR="0" rt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8pPr>
            <a:lvl9pPr indent="0" lvl="8" marL="0" marR="0" rtl="0" algn="l">
              <a:spcBef>
                <a:spcPts val="0"/>
              </a:spcBef>
              <a:spcAft>
                <a:spcPts val="0"/>
              </a:spcAft>
              <a:buNone/>
              <a:defRPr b="0" i="0" sz="1000" u="none" cap="none" strike="noStrike">
                <a:solidFill>
                  <a:srgbClr val="336699"/>
                </a:solidFill>
                <a:latin typeface="Times New Roman"/>
                <a:ea typeface="Times New Roman"/>
                <a:cs typeface="Times New Roman"/>
                <a:sym typeface="Times New Roman"/>
              </a:defRPr>
            </a:lvl9pPr>
          </a:lstStyle>
          <a:p>
            <a:pPr indent="0" lvl="0" marL="0" rtl="0" algn="l">
              <a:spcBef>
                <a:spcPts val="0"/>
              </a:spcBef>
              <a:spcAft>
                <a:spcPts val="0"/>
              </a:spcAft>
              <a:buNone/>
            </a:pPr>
            <a:r>
              <a:rPr lang="en-US"/>
              <a:t>Chapter 6, Slide #</a:t>
            </a: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jp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jp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vmlDrawing" Target="../drawings/vmlDrawing1.vml"/><Relationship Id="rId4" Type="http://schemas.openxmlformats.org/officeDocument/2006/relationships/image" Target="../media/image10.jpg"/><Relationship Id="rId5" Type="http://schemas.openxmlformats.org/officeDocument/2006/relationships/oleObject" Target="../embeddings/Microsoft_Excel_Sheet1.xls"/><Relationship Id="rId6" Type="http://schemas.openxmlformats.org/officeDocument/2006/relationships/oleObject" Target="../embeddings/Microsoft_Excel_Sheet1.xls"/><Relationship Id="rId7"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vmlDrawing" Target="../drawings/vmlDrawing2.vml"/><Relationship Id="rId4" Type="http://schemas.openxmlformats.org/officeDocument/2006/relationships/image" Target="../media/image10.jpg"/><Relationship Id="rId5" Type="http://schemas.openxmlformats.org/officeDocument/2006/relationships/oleObject" Target="../embeddings/Microsoft_Excel_Sheet2.xls"/><Relationship Id="rId6" Type="http://schemas.openxmlformats.org/officeDocument/2006/relationships/oleObject" Target="../embeddings/Microsoft_Excel_Sheet2.xls"/><Relationship Id="rId7" Type="http://schemas.openxmlformats.org/officeDocument/2006/relationships/image" Target="../media/image27.png"/><Relationship Id="rId8"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0.jp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0.jp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13.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
          <p:cNvSpPr txBox="1"/>
          <p:nvPr>
            <p:ph idx="1" type="subTitle"/>
          </p:nvPr>
        </p:nvSpPr>
        <p:spPr>
          <a:xfrm>
            <a:off x="685800" y="2819400"/>
            <a:ext cx="4800600" cy="2297113"/>
          </a:xfrm>
          <a:prstGeom prst="rect">
            <a:avLst/>
          </a:prstGeom>
          <a:solidFill>
            <a:srgbClr val="FFFFFF"/>
          </a:solidFill>
          <a:ln>
            <a:noFill/>
          </a:ln>
        </p:spPr>
        <p:txBody>
          <a:bodyPr anchorCtr="0" anchor="ctr" bIns="45700" lIns="91425" spcFirstLastPara="1" rIns="91425" wrap="square" tIns="228600">
            <a:noAutofit/>
          </a:bodyPr>
          <a:lstStyle/>
          <a:p>
            <a:pPr indent="0" lvl="0" marL="0" rtl="0" algn="r">
              <a:spcBef>
                <a:spcPts val="0"/>
              </a:spcBef>
              <a:spcAft>
                <a:spcPts val="0"/>
              </a:spcAft>
              <a:buClr>
                <a:srgbClr val="000066"/>
              </a:buClr>
              <a:buSzPts val="3600"/>
              <a:buFont typeface="Times New Roman"/>
              <a:buNone/>
            </a:pPr>
            <a:r>
              <a:rPr lang="en-US" sz="3600">
                <a:solidFill>
                  <a:srgbClr val="000066"/>
                </a:solidFill>
                <a:latin typeface="Times New Roman"/>
                <a:ea typeface="Times New Roman"/>
                <a:cs typeface="Times New Roman"/>
                <a:sym typeface="Times New Roman"/>
              </a:rPr>
              <a:t>Liquidity of Short-Term Assets; Related</a:t>
            </a:r>
            <a:br>
              <a:rPr lang="en-US" sz="3600">
                <a:solidFill>
                  <a:srgbClr val="000066"/>
                </a:solidFill>
                <a:latin typeface="Times New Roman"/>
                <a:ea typeface="Times New Roman"/>
                <a:cs typeface="Times New Roman"/>
                <a:sym typeface="Times New Roman"/>
              </a:rPr>
            </a:br>
            <a:r>
              <a:rPr lang="en-US" sz="3600">
                <a:solidFill>
                  <a:srgbClr val="000066"/>
                </a:solidFill>
                <a:latin typeface="Times New Roman"/>
                <a:ea typeface="Times New Roman"/>
                <a:cs typeface="Times New Roman"/>
                <a:sym typeface="Times New Roman"/>
              </a:rPr>
              <a:t>Debt-Paying Ability</a:t>
            </a:r>
            <a:endParaRPr/>
          </a:p>
        </p:txBody>
      </p:sp>
      <p:pic>
        <p:nvPicPr>
          <p:cNvPr descr="Gibson cover" id="79" name="Google Shape;79;p1"/>
          <p:cNvPicPr preferRelativeResize="0"/>
          <p:nvPr/>
        </p:nvPicPr>
        <p:blipFill rotWithShape="1">
          <a:blip r:embed="rId3">
            <a:alphaModFix/>
          </a:blip>
          <a:srcRect b="0" l="0" r="0" t="0"/>
          <a:stretch/>
        </p:blipFill>
        <p:spPr>
          <a:xfrm>
            <a:off x="5486400" y="1066800"/>
            <a:ext cx="2973388" cy="4048125"/>
          </a:xfrm>
          <a:prstGeom prst="rect">
            <a:avLst/>
          </a:prstGeom>
          <a:noFill/>
          <a:ln>
            <a:noFill/>
          </a:ln>
        </p:spPr>
      </p:pic>
      <p:sp>
        <p:nvSpPr>
          <p:cNvPr id="80" name="Google Shape;80;p1"/>
          <p:cNvSpPr/>
          <p:nvPr/>
        </p:nvSpPr>
        <p:spPr>
          <a:xfrm>
            <a:off x="685800" y="1069975"/>
            <a:ext cx="4800600" cy="1901825"/>
          </a:xfrm>
          <a:prstGeom prst="rect">
            <a:avLst/>
          </a:prstGeom>
          <a:solidFill>
            <a:srgbClr val="8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rgbClr val="666633"/>
                </a:solidFill>
                <a:latin typeface="Times New Roman"/>
                <a:ea typeface="Times New Roman"/>
                <a:cs typeface="Times New Roman"/>
                <a:sym typeface="Times New Roman"/>
              </a:rPr>
              <a:t>Chapter 6</a:t>
            </a:r>
            <a:endParaRPr/>
          </a:p>
        </p:txBody>
      </p:sp>
      <p:sp>
        <p:nvSpPr>
          <p:cNvPr id="81" name="Google Shape;81;p1"/>
          <p:cNvSpPr/>
          <p:nvPr/>
        </p:nvSpPr>
        <p:spPr>
          <a:xfrm>
            <a:off x="685800" y="2914650"/>
            <a:ext cx="4800600" cy="133350"/>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descr="gibson-graphic (2)" id="158" name="Google Shape;158;p10"/>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Sales to Working Capital</a:t>
            </a:r>
            <a:endParaRPr/>
          </a:p>
        </p:txBody>
      </p:sp>
      <p:sp>
        <p:nvSpPr>
          <p:cNvPr id="159" name="Google Shape;159;p10"/>
          <p:cNvSpPr txBox="1"/>
          <p:nvPr>
            <p:ph idx="1" type="body"/>
          </p:nvPr>
        </p:nvSpPr>
        <p:spPr>
          <a:xfrm>
            <a:off x="533400" y="2209800"/>
            <a:ext cx="7940675" cy="32781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336699"/>
              </a:buClr>
              <a:buSzPts val="2400"/>
              <a:buFont typeface="Arial"/>
              <a:buChar char="•"/>
            </a:pPr>
            <a:r>
              <a:rPr lang="en-US" sz="2400"/>
              <a:t>Measures the turnover of working capital per year</a:t>
            </a:r>
            <a:endParaRPr/>
          </a:p>
          <a:p>
            <a:pPr indent="-342900" lvl="0" marL="342900" rtl="0" algn="l">
              <a:spcBef>
                <a:spcPts val="480"/>
              </a:spcBef>
              <a:spcAft>
                <a:spcPts val="0"/>
              </a:spcAft>
              <a:buClr>
                <a:srgbClr val="336699"/>
              </a:buClr>
              <a:buSzPts val="2400"/>
              <a:buFont typeface="Arial"/>
              <a:buChar char="•"/>
            </a:pPr>
            <a:r>
              <a:rPr lang="en-US" sz="2400"/>
              <a:t>Compare with</a:t>
            </a:r>
            <a:endParaRPr/>
          </a:p>
          <a:p>
            <a:pPr indent="-285750" lvl="1" marL="742950" rtl="0" algn="l">
              <a:spcBef>
                <a:spcPts val="400"/>
              </a:spcBef>
              <a:spcAft>
                <a:spcPts val="0"/>
              </a:spcAft>
              <a:buClr>
                <a:srgbClr val="336699"/>
              </a:buClr>
              <a:buSzPts val="2000"/>
              <a:buFont typeface="Arial"/>
              <a:buChar char="–"/>
            </a:pPr>
            <a:r>
              <a:rPr lang="en-US" sz="2000"/>
              <a:t>Historical data</a:t>
            </a:r>
            <a:endParaRPr/>
          </a:p>
          <a:p>
            <a:pPr indent="-285750" lvl="1" marL="742950" rtl="0" algn="l">
              <a:spcBef>
                <a:spcPts val="400"/>
              </a:spcBef>
              <a:spcAft>
                <a:spcPts val="0"/>
              </a:spcAft>
              <a:buClr>
                <a:srgbClr val="336699"/>
              </a:buClr>
              <a:buSzPts val="2000"/>
              <a:buFont typeface="Arial"/>
              <a:buChar char="–"/>
            </a:pPr>
            <a:r>
              <a:rPr lang="en-US" sz="2000"/>
              <a:t>Industry competitors</a:t>
            </a:r>
            <a:endParaRPr/>
          </a:p>
          <a:p>
            <a:pPr indent="-285750" lvl="1" marL="742950" rtl="0" algn="l">
              <a:spcBef>
                <a:spcPts val="400"/>
              </a:spcBef>
              <a:spcAft>
                <a:spcPts val="0"/>
              </a:spcAft>
              <a:buClr>
                <a:srgbClr val="336699"/>
              </a:buClr>
              <a:buSzPts val="2000"/>
              <a:buFont typeface="Arial"/>
              <a:buChar char="–"/>
            </a:pPr>
            <a:r>
              <a:rPr lang="en-US" sz="2000"/>
              <a:t>Industry averages</a:t>
            </a:r>
            <a:endParaRPr/>
          </a:p>
          <a:p>
            <a:pPr indent="-342900" lvl="0" marL="342900" rtl="0" algn="l">
              <a:spcBef>
                <a:spcPts val="480"/>
              </a:spcBef>
              <a:spcAft>
                <a:spcPts val="0"/>
              </a:spcAft>
              <a:buClr>
                <a:srgbClr val="336699"/>
              </a:buClr>
              <a:buSzPts val="2400"/>
              <a:buFont typeface="Arial"/>
              <a:buChar char="•"/>
            </a:pPr>
            <a:r>
              <a:rPr lang="en-US" sz="2400"/>
              <a:t>Assessment</a:t>
            </a:r>
            <a:endParaRPr/>
          </a:p>
          <a:p>
            <a:pPr indent="-285750" lvl="1" marL="742950" rtl="0" algn="l">
              <a:spcBef>
                <a:spcPts val="400"/>
              </a:spcBef>
              <a:spcAft>
                <a:spcPts val="0"/>
              </a:spcAft>
              <a:buClr>
                <a:srgbClr val="336699"/>
              </a:buClr>
              <a:buSzPts val="2000"/>
              <a:buFont typeface="Arial"/>
              <a:buChar char="–"/>
            </a:pPr>
            <a:r>
              <a:rPr lang="en-US" sz="2000"/>
              <a:t>Low: potentially unprofitable use of working capital</a:t>
            </a:r>
            <a:endParaRPr/>
          </a:p>
          <a:p>
            <a:pPr indent="-285750" lvl="1" marL="742950" rtl="0" algn="l">
              <a:spcBef>
                <a:spcPts val="400"/>
              </a:spcBef>
              <a:spcAft>
                <a:spcPts val="0"/>
              </a:spcAft>
              <a:buClr>
                <a:srgbClr val="336699"/>
              </a:buClr>
              <a:buSzPts val="2000"/>
              <a:buFont typeface="Arial"/>
              <a:buChar char="–"/>
            </a:pPr>
            <a:r>
              <a:rPr lang="en-US" sz="2000"/>
              <a:t>High: potential undercapitalization</a:t>
            </a:r>
            <a:endParaRPr/>
          </a:p>
        </p:txBody>
      </p:sp>
      <p:pic>
        <p:nvPicPr>
          <p:cNvPr id="160" name="Google Shape;160;p10"/>
          <p:cNvPicPr preferRelativeResize="0"/>
          <p:nvPr/>
        </p:nvPicPr>
        <p:blipFill rotWithShape="1">
          <a:blip r:embed="rId4">
            <a:alphaModFix/>
          </a:blip>
          <a:srcRect b="0" l="0" r="0" t="0"/>
          <a:stretch/>
        </p:blipFill>
        <p:spPr>
          <a:xfrm>
            <a:off x="381000" y="1143000"/>
            <a:ext cx="4191000" cy="987425"/>
          </a:xfrm>
          <a:prstGeom prst="rect">
            <a:avLst/>
          </a:prstGeom>
          <a:noFill/>
          <a:ln>
            <a:noFill/>
          </a:ln>
        </p:spPr>
      </p:pic>
      <p:sp>
        <p:nvSpPr>
          <p:cNvPr id="161" name="Google Shape;161;p10"/>
          <p:cNvSpPr/>
          <p:nvPr/>
        </p:nvSpPr>
        <p:spPr>
          <a:xfrm>
            <a:off x="5029200" y="1371600"/>
            <a:ext cx="34290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31F20"/>
                </a:solidFill>
                <a:latin typeface="Times New Roman"/>
                <a:ea typeface="Times New Roman"/>
                <a:cs typeface="Times New Roman"/>
                <a:sym typeface="Times New Roman"/>
              </a:rPr>
              <a:t>2021        2020</a:t>
            </a:r>
            <a:endParaRPr/>
          </a:p>
          <a:p>
            <a:pPr indent="0" lvl="0" marL="0" marR="0" rtl="0" algn="l">
              <a:spcBef>
                <a:spcPts val="0"/>
              </a:spcBef>
              <a:spcAft>
                <a:spcPts val="0"/>
              </a:spcAft>
              <a:buNone/>
            </a:pPr>
            <a:r>
              <a:rPr lang="en-US" sz="2400">
                <a:solidFill>
                  <a:srgbClr val="231F20"/>
                </a:solidFill>
                <a:latin typeface="Times New Roman"/>
                <a:ea typeface="Times New Roman"/>
                <a:cs typeface="Times New Roman"/>
                <a:sym typeface="Times New Roman"/>
              </a:rPr>
              <a:t>         4.53</a:t>
            </a:r>
            <a:r>
              <a:rPr lang="en-US" sz="2400">
                <a:solidFill>
                  <a:schemeClr val="dk1"/>
                </a:solidFill>
                <a:latin typeface="Times New Roman"/>
                <a:ea typeface="Times New Roman"/>
                <a:cs typeface="Times New Roman"/>
                <a:sym typeface="Times New Roman"/>
              </a:rPr>
              <a:t>        </a:t>
            </a:r>
            <a:r>
              <a:rPr lang="en-US" sz="2400">
                <a:solidFill>
                  <a:srgbClr val="231F20"/>
                </a:solidFill>
                <a:latin typeface="Times New Roman"/>
                <a:ea typeface="Times New Roman"/>
                <a:cs typeface="Times New Roman"/>
                <a:sym typeface="Times New Roman"/>
              </a:rPr>
              <a:t>4.76</a:t>
            </a:r>
            <a:r>
              <a:rPr lang="en-US" sz="2400">
                <a:solidFill>
                  <a:schemeClr val="dk1"/>
                </a:solidFill>
                <a:latin typeface="Times New Roman"/>
                <a:ea typeface="Times New Roman"/>
                <a:cs typeface="Times New Roman"/>
                <a:sym typeface="Times New Roman"/>
              </a:rPr>
              <a:t>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descr="gibson-graphic (2)" id="167" name="Google Shape;167;p11"/>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lang="en-US"/>
              <a:t>Activity Ratios</a:t>
            </a:r>
            <a:endParaRPr b="1">
              <a:latin typeface="Arial"/>
              <a:ea typeface="Arial"/>
              <a:cs typeface="Arial"/>
              <a:sym typeface="Arial"/>
            </a:endParaRPr>
          </a:p>
        </p:txBody>
      </p:sp>
      <p:sp>
        <p:nvSpPr>
          <p:cNvPr id="168" name="Google Shape;168;p11"/>
          <p:cNvSpPr txBox="1"/>
          <p:nvPr>
            <p:ph idx="1" type="body"/>
          </p:nvPr>
        </p:nvSpPr>
        <p:spPr>
          <a:xfrm>
            <a:off x="152400" y="1598613"/>
            <a:ext cx="8762999" cy="4268787"/>
          </a:xfrm>
          <a:prstGeom prst="rect">
            <a:avLst/>
          </a:prstGeom>
          <a:noFill/>
          <a:ln>
            <a:noFill/>
          </a:ln>
        </p:spPr>
        <p:txBody>
          <a:bodyPr anchorCtr="0" anchor="t" bIns="45700" lIns="91425" spcFirstLastPara="1" rIns="91425" wrap="square" tIns="45700">
            <a:noAutofit/>
          </a:bodyPr>
          <a:lstStyle/>
          <a:p>
            <a:pPr indent="0" lvl="0" marL="114300" rtl="0" algn="just">
              <a:spcBef>
                <a:spcPts val="0"/>
              </a:spcBef>
              <a:spcAft>
                <a:spcPts val="0"/>
              </a:spcAft>
              <a:buClr>
                <a:srgbClr val="FF0000"/>
              </a:buClr>
              <a:buSzPts val="2400"/>
              <a:buFont typeface="Times New Roman"/>
              <a:buNone/>
            </a:pPr>
            <a:r>
              <a:rPr b="1" lang="en-US" sz="2400">
                <a:solidFill>
                  <a:srgbClr val="FF0000"/>
                </a:solidFill>
                <a:latin typeface="Times New Roman"/>
                <a:ea typeface="Times New Roman"/>
                <a:cs typeface="Times New Roman"/>
                <a:sym typeface="Times New Roman"/>
              </a:rPr>
              <a:t>Activity (asset utilization, turnover) ratios </a:t>
            </a:r>
            <a:r>
              <a:rPr lang="en-US" sz="2400">
                <a:latin typeface="Times New Roman"/>
                <a:ea typeface="Times New Roman"/>
                <a:cs typeface="Times New Roman"/>
                <a:sym typeface="Times New Roman"/>
              </a:rPr>
              <a:t>are used to determine </a:t>
            </a:r>
            <a:r>
              <a:rPr b="1" i="1" lang="en-US" sz="2400" u="sng">
                <a:latin typeface="Times New Roman"/>
                <a:ea typeface="Times New Roman"/>
                <a:cs typeface="Times New Roman"/>
                <a:sym typeface="Times New Roman"/>
              </a:rPr>
              <a:t>how quickly various accounts are converted into sales or cash</a:t>
            </a:r>
            <a:r>
              <a:rPr lang="en-US"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a:p>
            <a:pPr indent="0" lvl="0" marL="114300" rtl="0" algn="just">
              <a:spcBef>
                <a:spcPts val="480"/>
              </a:spcBef>
              <a:spcAft>
                <a:spcPts val="0"/>
              </a:spcAft>
              <a:buClr>
                <a:srgbClr val="336699"/>
              </a:buClr>
              <a:buSzPts val="2400"/>
              <a:buFont typeface="Arial"/>
              <a:buNone/>
            </a:pPr>
            <a:r>
              <a:t/>
            </a:r>
            <a:endParaRPr sz="2400">
              <a:latin typeface="Times New Roman"/>
              <a:ea typeface="Times New Roman"/>
              <a:cs typeface="Times New Roman"/>
              <a:sym typeface="Times New Roman"/>
            </a:endParaRPr>
          </a:p>
          <a:p>
            <a:pPr indent="-342900" lvl="0" marL="457200" rtl="0" algn="just">
              <a:spcBef>
                <a:spcPts val="480"/>
              </a:spcBef>
              <a:spcAft>
                <a:spcPts val="0"/>
              </a:spcAft>
              <a:buClr>
                <a:srgbClr val="336699"/>
              </a:buClr>
              <a:buSzPts val="2400"/>
              <a:buFont typeface="Noto Sans Symbols"/>
              <a:buChar char="❖"/>
            </a:pPr>
            <a:r>
              <a:rPr lang="en-US" sz="2400">
                <a:latin typeface="Times New Roman"/>
                <a:ea typeface="Times New Roman"/>
                <a:cs typeface="Times New Roman"/>
                <a:sym typeface="Times New Roman"/>
              </a:rPr>
              <a:t>Overall liquidity ratios generally do not give an adequate picture of a company’s real liquidity, due to differences in the kinds of current assets and liabilities the company holds. Thus, it is necessary to evaluate the activity or liquidity of specific current accounts. </a:t>
            </a:r>
            <a:endParaRPr sz="2400">
              <a:latin typeface="Times New Roman"/>
              <a:ea typeface="Times New Roman"/>
              <a:cs typeface="Times New Roman"/>
              <a:sym typeface="Times New Roman"/>
            </a:endParaRPr>
          </a:p>
          <a:p>
            <a:pPr indent="-342900" lvl="0" marL="457200" rtl="0" algn="just">
              <a:spcBef>
                <a:spcPts val="480"/>
              </a:spcBef>
              <a:spcAft>
                <a:spcPts val="0"/>
              </a:spcAft>
              <a:buClr>
                <a:srgbClr val="336699"/>
              </a:buClr>
              <a:buSzPts val="2400"/>
              <a:buFont typeface="Noto Sans Symbols"/>
              <a:buChar char="❖"/>
            </a:pPr>
            <a:r>
              <a:rPr lang="en-US" sz="2400">
                <a:latin typeface="Times New Roman"/>
                <a:ea typeface="Times New Roman"/>
                <a:cs typeface="Times New Roman"/>
                <a:sym typeface="Times New Roman"/>
              </a:rPr>
              <a:t>Various ratios exist to measure the activity of </a:t>
            </a:r>
            <a:r>
              <a:rPr lang="en-US" sz="2400">
                <a:solidFill>
                  <a:srgbClr val="FF0000"/>
                </a:solidFill>
                <a:latin typeface="Times New Roman"/>
                <a:ea typeface="Times New Roman"/>
                <a:cs typeface="Times New Roman"/>
                <a:sym typeface="Times New Roman"/>
              </a:rPr>
              <a:t>receivables</a:t>
            </a:r>
            <a:r>
              <a:rPr lang="en-US" sz="2400">
                <a:latin typeface="Times New Roman"/>
                <a:ea typeface="Times New Roman"/>
                <a:cs typeface="Times New Roman"/>
                <a:sym typeface="Times New Roman"/>
              </a:rPr>
              <a:t>, </a:t>
            </a:r>
            <a:r>
              <a:rPr lang="en-US" sz="2400">
                <a:solidFill>
                  <a:srgbClr val="FF0000"/>
                </a:solidFill>
                <a:latin typeface="Times New Roman"/>
                <a:ea typeface="Times New Roman"/>
                <a:cs typeface="Times New Roman"/>
                <a:sym typeface="Times New Roman"/>
              </a:rPr>
              <a:t>inventory</a:t>
            </a:r>
            <a:r>
              <a:rPr lang="en-US" sz="2400">
                <a:latin typeface="Times New Roman"/>
                <a:ea typeface="Times New Roman"/>
                <a:cs typeface="Times New Roman"/>
                <a:sym typeface="Times New Roman"/>
              </a:rPr>
              <a:t>, and </a:t>
            </a:r>
            <a:r>
              <a:rPr lang="en-US" sz="2400">
                <a:solidFill>
                  <a:srgbClr val="FF0000"/>
                </a:solidFill>
                <a:latin typeface="Times New Roman"/>
                <a:ea typeface="Times New Roman"/>
                <a:cs typeface="Times New Roman"/>
                <a:sym typeface="Times New Roman"/>
              </a:rPr>
              <a:t>total assets</a:t>
            </a:r>
            <a:r>
              <a:rPr lang="en-US" sz="2400">
                <a:latin typeface="Times New Roman"/>
                <a:ea typeface="Times New Roman"/>
                <a:cs typeface="Times New Roman"/>
                <a:sym typeface="Times New Roman"/>
              </a:rPr>
              <a:t>.</a:t>
            </a:r>
            <a:endParaRPr sz="24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descr="gibson-graphic (2)" id="174" name="Google Shape;174;p12"/>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Receivables Issues</a:t>
            </a:r>
            <a:endParaRPr/>
          </a:p>
        </p:txBody>
      </p:sp>
      <p:sp>
        <p:nvSpPr>
          <p:cNvPr id="175" name="Google Shape;175;p12"/>
          <p:cNvSpPr txBox="1"/>
          <p:nvPr>
            <p:ph idx="1" type="body"/>
          </p:nvPr>
        </p:nvSpPr>
        <p:spPr>
          <a:xfrm>
            <a:off x="593725" y="1598613"/>
            <a:ext cx="7940675" cy="41148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2600"/>
              <a:buFont typeface="Times New Roman"/>
              <a:buNone/>
            </a:pPr>
            <a:r>
              <a:rPr lang="en-US" sz="2600">
                <a:solidFill>
                  <a:schemeClr val="dk1"/>
                </a:solidFill>
                <a:latin typeface="Times New Roman"/>
                <a:ea typeface="Times New Roman"/>
                <a:cs typeface="Times New Roman"/>
                <a:sym typeface="Times New Roman"/>
              </a:rPr>
              <a:t>Accounts receivable ratios comprise the:</a:t>
            </a:r>
            <a:endParaRPr/>
          </a:p>
          <a:p>
            <a:pPr indent="0" lvl="0" marL="0" rtl="0" algn="just">
              <a:spcBef>
                <a:spcPts val="520"/>
              </a:spcBef>
              <a:spcAft>
                <a:spcPts val="0"/>
              </a:spcAft>
              <a:buClr>
                <a:srgbClr val="336699"/>
              </a:buClr>
              <a:buSzPts val="2600"/>
              <a:buFont typeface="Arial"/>
              <a:buNone/>
            </a:pPr>
            <a:r>
              <a:t/>
            </a:r>
            <a:endParaRPr sz="2600">
              <a:solidFill>
                <a:schemeClr val="accent6"/>
              </a:solidFill>
              <a:latin typeface="Times New Roman"/>
              <a:ea typeface="Times New Roman"/>
              <a:cs typeface="Times New Roman"/>
              <a:sym typeface="Times New Roman"/>
            </a:endParaRPr>
          </a:p>
          <a:p>
            <a:pPr indent="-285750" lvl="1" marL="742950" rtl="0" algn="just">
              <a:spcBef>
                <a:spcPts val="480"/>
              </a:spcBef>
              <a:spcAft>
                <a:spcPts val="0"/>
              </a:spcAft>
              <a:buClr>
                <a:schemeClr val="accent6"/>
              </a:buClr>
              <a:buSzPts val="2200"/>
              <a:buFont typeface="Noto Sans Symbols"/>
              <a:buChar char="✔"/>
            </a:pPr>
            <a:r>
              <a:rPr lang="en-US" sz="2200">
                <a:solidFill>
                  <a:schemeClr val="accent6"/>
                </a:solidFill>
                <a:latin typeface="Times New Roman"/>
                <a:ea typeface="Times New Roman"/>
                <a:cs typeface="Times New Roman"/>
                <a:sym typeface="Times New Roman"/>
              </a:rPr>
              <a:t> </a:t>
            </a:r>
            <a:r>
              <a:rPr b="1" lang="en-US">
                <a:solidFill>
                  <a:schemeClr val="accent6"/>
                </a:solidFill>
                <a:latin typeface="Times New Roman"/>
                <a:ea typeface="Times New Roman"/>
                <a:cs typeface="Times New Roman"/>
                <a:sym typeface="Times New Roman"/>
              </a:rPr>
              <a:t>accounts receivable turnover </a:t>
            </a:r>
            <a:endParaRPr b="1">
              <a:solidFill>
                <a:schemeClr val="accent6"/>
              </a:solidFill>
              <a:latin typeface="Times New Roman"/>
              <a:ea typeface="Times New Roman"/>
              <a:cs typeface="Times New Roman"/>
              <a:sym typeface="Times New Roman"/>
            </a:endParaRPr>
          </a:p>
          <a:p>
            <a:pPr indent="0" lvl="1" marL="457200" rtl="0" algn="just">
              <a:spcBef>
                <a:spcPts val="480"/>
              </a:spcBef>
              <a:spcAft>
                <a:spcPts val="0"/>
              </a:spcAft>
              <a:buClr>
                <a:srgbClr val="336699"/>
              </a:buClr>
              <a:buSzPts val="2400"/>
              <a:buFont typeface="Arial"/>
              <a:buNone/>
            </a:pPr>
            <a:r>
              <a:t/>
            </a:r>
            <a:endParaRPr>
              <a:solidFill>
                <a:schemeClr val="accent6"/>
              </a:solidFill>
              <a:latin typeface="Times New Roman"/>
              <a:ea typeface="Times New Roman"/>
              <a:cs typeface="Times New Roman"/>
              <a:sym typeface="Times New Roman"/>
            </a:endParaRPr>
          </a:p>
          <a:p>
            <a:pPr indent="-285750" lvl="1" marL="742950" rtl="0" algn="just">
              <a:spcBef>
                <a:spcPts val="480"/>
              </a:spcBef>
              <a:spcAft>
                <a:spcPts val="0"/>
              </a:spcAft>
              <a:buClr>
                <a:schemeClr val="accent6"/>
              </a:buClr>
              <a:buSzPts val="2400"/>
              <a:buFont typeface="Noto Sans Symbols"/>
              <a:buChar char="✔"/>
            </a:pPr>
            <a:r>
              <a:rPr b="1" lang="en-US">
                <a:solidFill>
                  <a:schemeClr val="accent6"/>
                </a:solidFill>
                <a:latin typeface="Times New Roman"/>
                <a:ea typeface="Times New Roman"/>
                <a:cs typeface="Times New Roman"/>
                <a:sym typeface="Times New Roman"/>
              </a:rPr>
              <a:t>Accounts receivable turnover in days (average collection period)</a:t>
            </a:r>
            <a:endParaRPr b="1">
              <a:solidFill>
                <a:schemeClr val="accent6"/>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descr="gibson-graphic (2)" id="181" name="Google Shape;181;p13"/>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Accounts Receivable Turnover</a:t>
            </a:r>
            <a:endParaRPr/>
          </a:p>
        </p:txBody>
      </p:sp>
      <p:sp>
        <p:nvSpPr>
          <p:cNvPr id="182" name="Google Shape;182;p13"/>
          <p:cNvSpPr txBox="1"/>
          <p:nvPr>
            <p:ph idx="1" type="body"/>
          </p:nvPr>
        </p:nvSpPr>
        <p:spPr>
          <a:xfrm>
            <a:off x="593725" y="2667000"/>
            <a:ext cx="7940675" cy="26685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336699"/>
              </a:buClr>
              <a:buSzPts val="2800"/>
              <a:buFont typeface="Arial"/>
              <a:buChar char="•"/>
            </a:pPr>
            <a:r>
              <a:rPr lang="en-US"/>
              <a:t>Indicates the liquidity of receivables</a:t>
            </a:r>
            <a:endParaRPr/>
          </a:p>
          <a:p>
            <a:pPr indent="-342900" lvl="0" marL="342900" rtl="0" algn="l">
              <a:spcBef>
                <a:spcPts val="560"/>
              </a:spcBef>
              <a:spcAft>
                <a:spcPts val="0"/>
              </a:spcAft>
              <a:buClr>
                <a:srgbClr val="336699"/>
              </a:buClr>
              <a:buSzPts val="2800"/>
              <a:buFont typeface="Arial"/>
              <a:buChar char="•"/>
            </a:pPr>
            <a:r>
              <a:rPr lang="en-US"/>
              <a:t>Determining </a:t>
            </a:r>
            <a:r>
              <a:rPr i="1" lang="en-US"/>
              <a:t>average</a:t>
            </a:r>
            <a:r>
              <a:rPr lang="en-US"/>
              <a:t> gross receivables</a:t>
            </a:r>
            <a:endParaRPr/>
          </a:p>
          <a:p>
            <a:pPr indent="-285750" lvl="1" marL="742950" rtl="0" algn="l">
              <a:spcBef>
                <a:spcPts val="480"/>
              </a:spcBef>
              <a:spcAft>
                <a:spcPts val="0"/>
              </a:spcAft>
              <a:buClr>
                <a:srgbClr val="336699"/>
              </a:buClr>
              <a:buSzPts val="2400"/>
              <a:buFont typeface="Arial"/>
              <a:buChar char="–"/>
            </a:pPr>
            <a:r>
              <a:rPr lang="en-US"/>
              <a:t>End of year and beginning of year base points for average mask seasonal fluctuations</a:t>
            </a:r>
            <a:endParaRPr/>
          </a:p>
          <a:p>
            <a:pPr indent="-285750" lvl="1" marL="742950" rtl="0" algn="l">
              <a:spcBef>
                <a:spcPts val="480"/>
              </a:spcBef>
              <a:spcAft>
                <a:spcPts val="0"/>
              </a:spcAft>
              <a:buClr>
                <a:srgbClr val="336699"/>
              </a:buClr>
              <a:buSzPts val="2400"/>
              <a:buFont typeface="Arial"/>
              <a:buChar char="–"/>
            </a:pPr>
            <a:r>
              <a:rPr lang="en-US"/>
              <a:t>Internal analysis: use monthly or weekly amounts</a:t>
            </a:r>
            <a:endParaRPr/>
          </a:p>
          <a:p>
            <a:pPr indent="-285750" lvl="1" marL="742950" rtl="0" algn="l">
              <a:spcBef>
                <a:spcPts val="480"/>
              </a:spcBef>
              <a:spcAft>
                <a:spcPts val="0"/>
              </a:spcAft>
              <a:buClr>
                <a:srgbClr val="336699"/>
              </a:buClr>
              <a:buSzPts val="2400"/>
              <a:buFont typeface="Arial"/>
              <a:buChar char="–"/>
            </a:pPr>
            <a:r>
              <a:rPr lang="en-US"/>
              <a:t>External analysis: use quarterly data</a:t>
            </a:r>
            <a:endParaRPr/>
          </a:p>
        </p:txBody>
      </p:sp>
      <p:pic>
        <p:nvPicPr>
          <p:cNvPr id="183" name="Google Shape;183;p13"/>
          <p:cNvPicPr preferRelativeResize="0"/>
          <p:nvPr/>
        </p:nvPicPr>
        <p:blipFill rotWithShape="1">
          <a:blip r:embed="rId4">
            <a:alphaModFix/>
          </a:blip>
          <a:srcRect b="0" l="0" r="0" t="0"/>
          <a:stretch/>
        </p:blipFill>
        <p:spPr>
          <a:xfrm>
            <a:off x="990600" y="1295400"/>
            <a:ext cx="5665788" cy="9890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4"/>
          <p:cNvSpPr txBox="1"/>
          <p:nvPr>
            <p:ph idx="1" type="body"/>
          </p:nvPr>
        </p:nvSpPr>
        <p:spPr>
          <a:xfrm>
            <a:off x="593725" y="1598613"/>
            <a:ext cx="7940675"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336699"/>
              </a:buClr>
              <a:buSzPts val="2800"/>
              <a:buFont typeface="Arial"/>
              <a:buChar char="•"/>
            </a:pPr>
            <a:r>
              <a:rPr lang="en-US"/>
              <a:t>Typically collected in 30 days</a:t>
            </a:r>
            <a:endParaRPr/>
          </a:p>
          <a:p>
            <a:pPr indent="-342900" lvl="0" marL="342900" rtl="0" algn="l">
              <a:spcBef>
                <a:spcPts val="560"/>
              </a:spcBef>
              <a:spcAft>
                <a:spcPts val="0"/>
              </a:spcAft>
              <a:buClr>
                <a:srgbClr val="336699"/>
              </a:buClr>
              <a:buSzPts val="2800"/>
              <a:buFont typeface="Arial"/>
              <a:buChar char="•"/>
            </a:pPr>
            <a:r>
              <a:rPr lang="en-US"/>
              <a:t>Valuation</a:t>
            </a:r>
            <a:endParaRPr b="1"/>
          </a:p>
          <a:p>
            <a:pPr indent="-285750" lvl="1" marL="742950" rtl="0" algn="l">
              <a:spcBef>
                <a:spcPts val="480"/>
              </a:spcBef>
              <a:spcAft>
                <a:spcPts val="0"/>
              </a:spcAft>
              <a:buClr>
                <a:srgbClr val="336699"/>
              </a:buClr>
              <a:buSzPts val="2400"/>
              <a:buFont typeface="Arial"/>
              <a:buChar char="–"/>
            </a:pPr>
            <a:r>
              <a:rPr lang="en-US"/>
              <a:t>Impairments</a:t>
            </a:r>
            <a:endParaRPr/>
          </a:p>
          <a:p>
            <a:pPr indent="-228600" lvl="2" marL="1143000" rtl="0" algn="l">
              <a:spcBef>
                <a:spcPts val="400"/>
              </a:spcBef>
              <a:spcAft>
                <a:spcPts val="0"/>
              </a:spcAft>
              <a:buClr>
                <a:srgbClr val="336699"/>
              </a:buClr>
              <a:buSzPts val="2000"/>
              <a:buFont typeface="Arial"/>
              <a:buChar char="•"/>
            </a:pPr>
            <a:r>
              <a:rPr lang="en-US"/>
              <a:t>Uncollectibility</a:t>
            </a:r>
            <a:endParaRPr/>
          </a:p>
          <a:p>
            <a:pPr indent="-228600" lvl="2" marL="1143000" rtl="0" algn="l">
              <a:spcBef>
                <a:spcPts val="400"/>
              </a:spcBef>
              <a:spcAft>
                <a:spcPts val="0"/>
              </a:spcAft>
              <a:buClr>
                <a:srgbClr val="336699"/>
              </a:buClr>
              <a:buSzPts val="2000"/>
              <a:buFont typeface="Arial"/>
              <a:buChar char="•"/>
            </a:pPr>
            <a:r>
              <a:rPr lang="en-US"/>
              <a:t>Allowed discounts</a:t>
            </a:r>
            <a:endParaRPr/>
          </a:p>
          <a:p>
            <a:pPr indent="-228600" lvl="2" marL="1143000" rtl="0" algn="l">
              <a:spcBef>
                <a:spcPts val="400"/>
              </a:spcBef>
              <a:spcAft>
                <a:spcPts val="0"/>
              </a:spcAft>
              <a:buClr>
                <a:srgbClr val="336699"/>
              </a:buClr>
              <a:buSzPts val="2000"/>
              <a:buFont typeface="Arial"/>
              <a:buChar char="•"/>
            </a:pPr>
            <a:r>
              <a:rPr lang="en-US"/>
              <a:t>Allowances given</a:t>
            </a:r>
            <a:endParaRPr/>
          </a:p>
          <a:p>
            <a:pPr indent="-228600" lvl="2" marL="1143000" rtl="0" algn="l">
              <a:spcBef>
                <a:spcPts val="400"/>
              </a:spcBef>
              <a:spcAft>
                <a:spcPts val="0"/>
              </a:spcAft>
              <a:buClr>
                <a:srgbClr val="336699"/>
              </a:buClr>
              <a:buSzPts val="2000"/>
              <a:buFont typeface="Arial"/>
              <a:buChar char="•"/>
            </a:pPr>
            <a:r>
              <a:rPr lang="en-US"/>
              <a:t>Returns</a:t>
            </a:r>
            <a:endParaRPr/>
          </a:p>
        </p:txBody>
      </p:sp>
      <p:sp>
        <p:nvSpPr>
          <p:cNvPr descr="gibson-graphic (2)" id="190" name="Google Shape;190;p14"/>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Accounts Receivable Turnover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5"/>
          <p:cNvSpPr/>
          <p:nvPr/>
        </p:nvSpPr>
        <p:spPr>
          <a:xfrm>
            <a:off x="7219" y="1371600"/>
            <a:ext cx="8763000" cy="3785652"/>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2400"/>
              <a:buFont typeface="Courier New"/>
              <a:buChar char="o"/>
            </a:pPr>
            <a:r>
              <a:rPr lang="en-US" sz="2400">
                <a:solidFill>
                  <a:schemeClr val="dk1"/>
                </a:solidFill>
                <a:latin typeface="Times New Roman"/>
                <a:ea typeface="Times New Roman"/>
                <a:cs typeface="Times New Roman"/>
                <a:sym typeface="Times New Roman"/>
              </a:rPr>
              <a:t>The accounts receivable turnover gives the number of times accounts receivable is collected during the year. </a:t>
            </a:r>
            <a:endParaRPr sz="2400">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2400"/>
              <a:buFont typeface="Courier New"/>
              <a:buChar char="o"/>
            </a:pPr>
            <a:r>
              <a:rPr lang="en-US" sz="2400">
                <a:solidFill>
                  <a:schemeClr val="dk1"/>
                </a:solidFill>
                <a:latin typeface="Times New Roman"/>
                <a:ea typeface="Times New Roman"/>
                <a:cs typeface="Times New Roman"/>
                <a:sym typeface="Times New Roman"/>
              </a:rPr>
              <a:t>Average accounts receivable is typically found by adding the beginning and ending accounts receivable and dividing by 2. </a:t>
            </a:r>
            <a:endParaRPr sz="2400">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2400"/>
              <a:buFont typeface="Courier New"/>
              <a:buChar char="o"/>
            </a:pPr>
            <a:r>
              <a:rPr lang="en-US" sz="2400">
                <a:solidFill>
                  <a:schemeClr val="dk1"/>
                </a:solidFill>
                <a:latin typeface="Times New Roman"/>
                <a:ea typeface="Times New Roman"/>
                <a:cs typeface="Times New Roman"/>
                <a:sym typeface="Times New Roman"/>
              </a:rPr>
              <a:t>Note: </a:t>
            </a:r>
            <a:r>
              <a:rPr lang="en-US" sz="2400">
                <a:solidFill>
                  <a:schemeClr val="accent2"/>
                </a:solidFill>
                <a:latin typeface="Times New Roman"/>
                <a:ea typeface="Times New Roman"/>
                <a:cs typeface="Times New Roman"/>
                <a:sym typeface="Times New Roman"/>
              </a:rPr>
              <a:t>When a balance sheet amount is related to an income statement amount in computing a ratio, the balance sheet amount should be converted to an average for the year</a:t>
            </a:r>
            <a:r>
              <a:rPr lang="en-US" sz="2400">
                <a:solidFill>
                  <a:schemeClr val="dk1"/>
                </a:solidFill>
                <a:latin typeface="Times New Roman"/>
                <a:ea typeface="Times New Roman"/>
                <a:cs typeface="Times New Roman"/>
                <a:sym typeface="Times New Roman"/>
              </a:rPr>
              <a:t>. </a:t>
            </a:r>
            <a:endParaRPr sz="2400">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2400"/>
              <a:buFont typeface="Courier New"/>
              <a:buChar char="o"/>
            </a:pPr>
            <a:r>
              <a:rPr lang="en-US" sz="2400">
                <a:solidFill>
                  <a:schemeClr val="dk1"/>
                </a:solidFill>
                <a:latin typeface="Times New Roman"/>
                <a:ea typeface="Times New Roman"/>
                <a:cs typeface="Times New Roman"/>
                <a:sym typeface="Times New Roman"/>
              </a:rPr>
              <a:t>The reason is that the income statement amounts represent activity over a period. Thus, the balance sheet figure should be adjusted to reflect assets available for use throughout the period.</a:t>
            </a:r>
            <a:endParaRPr/>
          </a:p>
        </p:txBody>
      </p:sp>
      <p:sp>
        <p:nvSpPr>
          <p:cNvPr descr="gibson-graphic (2)" id="197" name="Google Shape;197;p15"/>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Accounts Receivable Turnover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6"/>
          <p:cNvSpPr/>
          <p:nvPr/>
        </p:nvSpPr>
        <p:spPr>
          <a:xfrm>
            <a:off x="685800" y="1524000"/>
            <a:ext cx="413125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Accounts receivable turnover = </a:t>
            </a:r>
            <a:endParaRPr sz="2400">
              <a:solidFill>
                <a:srgbClr val="FF0000"/>
              </a:solidFill>
              <a:latin typeface="Times New Roman"/>
              <a:ea typeface="Times New Roman"/>
              <a:cs typeface="Times New Roman"/>
              <a:sym typeface="Times New Roman"/>
            </a:endParaRPr>
          </a:p>
        </p:txBody>
      </p:sp>
      <p:sp>
        <p:nvSpPr>
          <p:cNvPr id="204" name="Google Shape;204;p16"/>
          <p:cNvSpPr/>
          <p:nvPr/>
        </p:nvSpPr>
        <p:spPr>
          <a:xfrm>
            <a:off x="4343400" y="1371600"/>
            <a:ext cx="47244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31F20"/>
                </a:solidFill>
                <a:latin typeface="Times New Roman"/>
                <a:ea typeface="Times New Roman"/>
                <a:cs typeface="Times New Roman"/>
                <a:sym typeface="Times New Roman"/>
              </a:rPr>
              <a:t>2021         2020    Trend</a:t>
            </a:r>
            <a:endParaRPr/>
          </a:p>
          <a:p>
            <a:pPr indent="0" lvl="0" marL="0" marR="0" rtl="0" algn="l">
              <a:spcBef>
                <a:spcPts val="0"/>
              </a:spcBef>
              <a:spcAft>
                <a:spcPts val="0"/>
              </a:spcAft>
              <a:buNone/>
            </a:pPr>
            <a:r>
              <a:rPr lang="en-US" sz="2400">
                <a:solidFill>
                  <a:srgbClr val="231F20"/>
                </a:solidFill>
                <a:latin typeface="Times New Roman"/>
                <a:ea typeface="Times New Roman"/>
                <a:cs typeface="Times New Roman"/>
                <a:sym typeface="Times New Roman"/>
              </a:rPr>
              <a:t>           6.75         </a:t>
            </a:r>
            <a:r>
              <a:rPr lang="en-US" sz="2400">
                <a:solidFill>
                  <a:schemeClr val="dk1"/>
                </a:solidFill>
                <a:latin typeface="Times New Roman"/>
                <a:ea typeface="Times New Roman"/>
                <a:cs typeface="Times New Roman"/>
                <a:sym typeface="Times New Roman"/>
              </a:rPr>
              <a:t> </a:t>
            </a:r>
            <a:r>
              <a:rPr lang="en-US" sz="2400">
                <a:solidFill>
                  <a:srgbClr val="231F20"/>
                </a:solidFill>
                <a:latin typeface="Times New Roman"/>
                <a:ea typeface="Times New Roman"/>
                <a:cs typeface="Times New Roman"/>
                <a:sym typeface="Times New Roman"/>
              </a:rPr>
              <a:t>7.09</a:t>
            </a:r>
            <a:r>
              <a:rPr lang="en-US" sz="2400">
                <a:solidFill>
                  <a:schemeClr val="dk1"/>
                </a:solidFill>
                <a:latin typeface="Times New Roman"/>
                <a:ea typeface="Times New Roman"/>
                <a:cs typeface="Times New Roman"/>
                <a:sym typeface="Times New Roman"/>
              </a:rPr>
              <a:t>   deteriorating</a:t>
            </a:r>
            <a:endParaRPr sz="2400">
              <a:solidFill>
                <a:schemeClr val="dk1"/>
              </a:solidFill>
              <a:latin typeface="Times New Roman"/>
              <a:ea typeface="Times New Roman"/>
              <a:cs typeface="Times New Roman"/>
              <a:sym typeface="Times New Roman"/>
            </a:endParaRPr>
          </a:p>
        </p:txBody>
      </p:sp>
      <p:sp>
        <p:nvSpPr>
          <p:cNvPr id="205" name="Google Shape;205;p16"/>
          <p:cNvSpPr/>
          <p:nvPr/>
        </p:nvSpPr>
        <p:spPr>
          <a:xfrm>
            <a:off x="533400" y="2743200"/>
            <a:ext cx="7772400"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accent2"/>
                </a:solidFill>
                <a:latin typeface="Times New Roman"/>
                <a:ea typeface="Times New Roman"/>
                <a:cs typeface="Times New Roman"/>
                <a:sym typeface="Times New Roman"/>
              </a:rPr>
              <a:t>In general, the higher the accounts receivable turnover, the better since the company is collecting quickly from customers and these funds can then be invested. However, an excessively high ratio may indicate that the company’s credit policy is too stringent, with the</a:t>
            </a:r>
            <a:endParaRPr/>
          </a:p>
        </p:txBody>
      </p:sp>
      <p:sp>
        <p:nvSpPr>
          <p:cNvPr id="206" name="Google Shape;206;p16"/>
          <p:cNvSpPr/>
          <p:nvPr/>
        </p:nvSpPr>
        <p:spPr>
          <a:xfrm>
            <a:off x="457200" y="4876800"/>
            <a:ext cx="8305800"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Times New Roman"/>
                <a:ea typeface="Times New Roman"/>
                <a:cs typeface="Times New Roman"/>
                <a:sym typeface="Times New Roman"/>
              </a:rPr>
              <a:t>Note: If the beginning of the period balance is not available, the end of the period accounts receivable would be used in the denominator of the formula.</a:t>
            </a:r>
            <a:endParaRPr/>
          </a:p>
        </p:txBody>
      </p:sp>
      <p:sp>
        <p:nvSpPr>
          <p:cNvPr descr="gibson-graphic (2)" id="207" name="Google Shape;207;p16"/>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Accounts Receivable Turnover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descr="gibson-graphic (2)" id="213" name="Google Shape;213;p17"/>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sz="2400">
                <a:latin typeface="Arial"/>
                <a:ea typeface="Arial"/>
                <a:cs typeface="Arial"/>
                <a:sym typeface="Arial"/>
              </a:rPr>
              <a:t>Accounts Receivable Turnover in Days </a:t>
            </a:r>
            <a:br>
              <a:rPr b="1" lang="en-US" sz="2400">
                <a:latin typeface="Arial"/>
                <a:ea typeface="Arial"/>
                <a:cs typeface="Arial"/>
                <a:sym typeface="Arial"/>
              </a:rPr>
            </a:br>
            <a:r>
              <a:rPr b="1" lang="en-US" sz="2400">
                <a:solidFill>
                  <a:srgbClr val="FF0000"/>
                </a:solidFill>
                <a:latin typeface="Arial"/>
                <a:ea typeface="Arial"/>
                <a:cs typeface="Arial"/>
                <a:sym typeface="Arial"/>
              </a:rPr>
              <a:t>OR</a:t>
            </a:r>
            <a:br>
              <a:rPr b="1" lang="en-US" sz="2400">
                <a:latin typeface="Arial"/>
                <a:ea typeface="Arial"/>
                <a:cs typeface="Arial"/>
                <a:sym typeface="Arial"/>
              </a:rPr>
            </a:br>
            <a:r>
              <a:rPr b="1" lang="en-US" sz="2400">
                <a:latin typeface="Arial"/>
                <a:ea typeface="Arial"/>
                <a:cs typeface="Arial"/>
                <a:sym typeface="Arial"/>
              </a:rPr>
              <a:t>Average collection period </a:t>
            </a:r>
            <a:endParaRPr b="1" sz="2400">
              <a:latin typeface="Arial"/>
              <a:ea typeface="Arial"/>
              <a:cs typeface="Arial"/>
              <a:sym typeface="Arial"/>
            </a:endParaRPr>
          </a:p>
        </p:txBody>
      </p:sp>
      <p:sp>
        <p:nvSpPr>
          <p:cNvPr id="214" name="Google Shape;214;p17"/>
          <p:cNvSpPr txBox="1"/>
          <p:nvPr>
            <p:ph idx="1" type="body"/>
          </p:nvPr>
        </p:nvSpPr>
        <p:spPr>
          <a:xfrm>
            <a:off x="228600" y="3124200"/>
            <a:ext cx="8839199" cy="2057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2"/>
              </a:buClr>
              <a:buSzPts val="2400"/>
              <a:buFont typeface="Times New Roman"/>
              <a:buChar char="•"/>
            </a:pPr>
            <a:r>
              <a:rPr lang="en-US" sz="2400">
                <a:solidFill>
                  <a:schemeClr val="accent2"/>
                </a:solidFill>
                <a:latin typeface="Times New Roman"/>
                <a:ea typeface="Times New Roman"/>
                <a:cs typeface="Times New Roman"/>
                <a:sym typeface="Times New Roman"/>
              </a:rPr>
              <a:t>Also called </a:t>
            </a:r>
            <a:r>
              <a:rPr lang="en-US" sz="2400">
                <a:solidFill>
                  <a:srgbClr val="FF0000"/>
                </a:solidFill>
                <a:latin typeface="Times New Roman"/>
                <a:ea typeface="Times New Roman"/>
                <a:cs typeface="Times New Roman"/>
                <a:sym typeface="Times New Roman"/>
              </a:rPr>
              <a:t>Average collection period</a:t>
            </a:r>
            <a:endParaRPr/>
          </a:p>
          <a:p>
            <a:pPr indent="-342900" lvl="0" marL="342900" rtl="0" algn="l">
              <a:spcBef>
                <a:spcPts val="480"/>
              </a:spcBef>
              <a:spcAft>
                <a:spcPts val="0"/>
              </a:spcAft>
              <a:buClr>
                <a:schemeClr val="accent2"/>
              </a:buClr>
              <a:buSzPts val="2400"/>
              <a:buFont typeface="Times New Roman"/>
              <a:buChar char="•"/>
            </a:pPr>
            <a:r>
              <a:rPr lang="en-US" sz="2400">
                <a:solidFill>
                  <a:schemeClr val="accent2"/>
                </a:solidFill>
                <a:latin typeface="Times New Roman"/>
                <a:ea typeface="Times New Roman"/>
                <a:cs typeface="Times New Roman"/>
                <a:sym typeface="Times New Roman"/>
              </a:rPr>
              <a:t>Should reflect firm’s credit and collection policies</a:t>
            </a:r>
            <a:endParaRPr/>
          </a:p>
        </p:txBody>
      </p:sp>
      <p:sp>
        <p:nvSpPr>
          <p:cNvPr id="215" name="Google Shape;215;p17"/>
          <p:cNvSpPr/>
          <p:nvPr/>
        </p:nvSpPr>
        <p:spPr>
          <a:xfrm>
            <a:off x="381000" y="4343400"/>
            <a:ext cx="8382000"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accent2"/>
                </a:solidFill>
                <a:latin typeface="Times New Roman"/>
                <a:ea typeface="Times New Roman"/>
                <a:cs typeface="Times New Roman"/>
                <a:sym typeface="Times New Roman"/>
              </a:rPr>
              <a:t>The average collection period (the accounts receivable turnover in days) is the number of days it takes to collect on receivables</a:t>
            </a:r>
            <a:endParaRPr/>
          </a:p>
        </p:txBody>
      </p:sp>
      <p:sp>
        <p:nvSpPr>
          <p:cNvPr id="216" name="Google Shape;216;p17"/>
          <p:cNvSpPr/>
          <p:nvPr/>
        </p:nvSpPr>
        <p:spPr>
          <a:xfrm>
            <a:off x="457200" y="1981200"/>
            <a:ext cx="845820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200">
                <a:solidFill>
                  <a:srgbClr val="FF0000"/>
                </a:solidFill>
                <a:latin typeface="Times New Roman"/>
                <a:ea typeface="Times New Roman"/>
                <a:cs typeface="Times New Roman"/>
                <a:sym typeface="Times New Roman"/>
              </a:rPr>
              <a:t>OR</a:t>
            </a:r>
            <a:endParaRPr sz="2200">
              <a:solidFill>
                <a:schemeClr val="dk1"/>
              </a:solidFill>
              <a:latin typeface="Times New Roman"/>
              <a:ea typeface="Times New Roman"/>
              <a:cs typeface="Times New Roman"/>
              <a:sym typeface="Times New Roman"/>
            </a:endParaRPr>
          </a:p>
        </p:txBody>
      </p:sp>
      <p:sp>
        <p:nvSpPr>
          <p:cNvPr id="217" name="Google Shape;217;p17"/>
          <p:cNvSpPr/>
          <p:nvPr/>
        </p:nvSpPr>
        <p:spPr>
          <a:xfrm>
            <a:off x="533400" y="2438400"/>
            <a:ext cx="845820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00"/>
                </a:solidFill>
                <a:latin typeface="Times New Roman"/>
                <a:ea typeface="Times New Roman"/>
                <a:cs typeface="Times New Roman"/>
                <a:sym typeface="Times New Roman"/>
              </a:rPr>
              <a:t>Average collection period </a:t>
            </a:r>
            <a:r>
              <a:rPr lang="en-US" sz="2200">
                <a:solidFill>
                  <a:schemeClr val="dk1"/>
                </a:solidFill>
                <a:latin typeface="Times New Roman"/>
                <a:ea typeface="Times New Roman"/>
                <a:cs typeface="Times New Roman"/>
                <a:sym typeface="Times New Roman"/>
              </a:rPr>
              <a:t>= 365days / Accounts receivable turnover</a:t>
            </a:r>
            <a:endParaRPr sz="2200">
              <a:solidFill>
                <a:schemeClr val="dk1"/>
              </a:solidFill>
              <a:latin typeface="Times New Roman"/>
              <a:ea typeface="Times New Roman"/>
              <a:cs typeface="Times New Roman"/>
              <a:sym typeface="Times New Roman"/>
            </a:endParaRPr>
          </a:p>
        </p:txBody>
      </p:sp>
      <p:sp>
        <p:nvSpPr>
          <p:cNvPr id="218" name="Google Shape;218;p17"/>
          <p:cNvSpPr/>
          <p:nvPr/>
        </p:nvSpPr>
        <p:spPr>
          <a:xfrm>
            <a:off x="533400" y="1447800"/>
            <a:ext cx="845820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00"/>
                </a:solidFill>
                <a:latin typeface="Times New Roman"/>
                <a:ea typeface="Times New Roman"/>
                <a:cs typeface="Times New Roman"/>
                <a:sym typeface="Times New Roman"/>
              </a:rPr>
              <a:t>Average collection period </a:t>
            </a:r>
            <a:r>
              <a:rPr lang="en-US" sz="2200">
                <a:solidFill>
                  <a:schemeClr val="dk1"/>
                </a:solidFill>
                <a:latin typeface="Times New Roman"/>
                <a:ea typeface="Times New Roman"/>
                <a:cs typeface="Times New Roman"/>
                <a:sym typeface="Times New Roman"/>
              </a:rPr>
              <a:t>= average gross receivables / (Net sales / 365)</a:t>
            </a:r>
            <a:endParaRPr sz="2200">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descr="gibson-graphic (2)" id="224" name="Google Shape;224;p18"/>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sz="2400">
                <a:latin typeface="Arial"/>
                <a:ea typeface="Arial"/>
                <a:cs typeface="Arial"/>
                <a:sym typeface="Arial"/>
              </a:rPr>
              <a:t>Accounts Receivable Turnover in Days </a:t>
            </a:r>
            <a:br>
              <a:rPr b="1" lang="en-US" sz="2400">
                <a:latin typeface="Arial"/>
                <a:ea typeface="Arial"/>
                <a:cs typeface="Arial"/>
                <a:sym typeface="Arial"/>
              </a:rPr>
            </a:br>
            <a:r>
              <a:rPr b="1" lang="en-US" sz="2400">
                <a:solidFill>
                  <a:srgbClr val="FF0000"/>
                </a:solidFill>
                <a:latin typeface="Arial"/>
                <a:ea typeface="Arial"/>
                <a:cs typeface="Arial"/>
                <a:sym typeface="Arial"/>
              </a:rPr>
              <a:t>OR</a:t>
            </a:r>
            <a:br>
              <a:rPr b="1" lang="en-US" sz="2400">
                <a:latin typeface="Arial"/>
                <a:ea typeface="Arial"/>
                <a:cs typeface="Arial"/>
                <a:sym typeface="Arial"/>
              </a:rPr>
            </a:br>
            <a:r>
              <a:rPr b="1" lang="en-US" sz="2400">
                <a:latin typeface="Arial"/>
                <a:ea typeface="Arial"/>
                <a:cs typeface="Arial"/>
                <a:sym typeface="Arial"/>
              </a:rPr>
              <a:t>Average collection period </a:t>
            </a:r>
            <a:endParaRPr b="1" sz="2400">
              <a:latin typeface="Arial"/>
              <a:ea typeface="Arial"/>
              <a:cs typeface="Arial"/>
              <a:sym typeface="Arial"/>
            </a:endParaRPr>
          </a:p>
        </p:txBody>
      </p:sp>
      <p:sp>
        <p:nvSpPr>
          <p:cNvPr id="225" name="Google Shape;225;p18"/>
          <p:cNvSpPr txBox="1"/>
          <p:nvPr>
            <p:ph idx="1" type="body"/>
          </p:nvPr>
        </p:nvSpPr>
        <p:spPr>
          <a:xfrm>
            <a:off x="76200" y="2438400"/>
            <a:ext cx="8686800" cy="2057400"/>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chemeClr val="accent2"/>
              </a:buClr>
              <a:buSzPts val="2400"/>
              <a:buFont typeface="Times New Roman"/>
              <a:buChar char="•"/>
            </a:pPr>
            <a:r>
              <a:rPr lang="en-US" sz="2400">
                <a:solidFill>
                  <a:schemeClr val="accent2"/>
                </a:solidFill>
                <a:latin typeface="Times New Roman"/>
                <a:ea typeface="Times New Roman"/>
                <a:cs typeface="Times New Roman"/>
                <a:sym typeface="Times New Roman"/>
              </a:rPr>
              <a:t>This means that it takes almost 54 days for a sale to be converted into cash in 2021. In 2020, the average collection period was 52 days . A deterioration is noted for this company.</a:t>
            </a:r>
            <a:endParaRPr/>
          </a:p>
        </p:txBody>
      </p:sp>
      <p:sp>
        <p:nvSpPr>
          <p:cNvPr id="226" name="Google Shape;226;p18"/>
          <p:cNvSpPr/>
          <p:nvPr/>
        </p:nvSpPr>
        <p:spPr>
          <a:xfrm>
            <a:off x="1600200" y="1378803"/>
            <a:ext cx="47244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31F20"/>
                </a:solidFill>
                <a:latin typeface="Times New Roman"/>
                <a:ea typeface="Times New Roman"/>
                <a:cs typeface="Times New Roman"/>
                <a:sym typeface="Times New Roman"/>
              </a:rPr>
              <a:t>2021         2020    Trend</a:t>
            </a:r>
            <a:endParaRPr/>
          </a:p>
          <a:p>
            <a:pPr indent="0" lvl="0" marL="0" marR="0" rtl="0" algn="l">
              <a:spcBef>
                <a:spcPts val="0"/>
              </a:spcBef>
              <a:spcAft>
                <a:spcPts val="0"/>
              </a:spcAft>
              <a:buNone/>
            </a:pPr>
            <a:r>
              <a:rPr lang="en-US" sz="2400">
                <a:solidFill>
                  <a:srgbClr val="231F20"/>
                </a:solidFill>
                <a:latin typeface="Times New Roman"/>
                <a:ea typeface="Times New Roman"/>
                <a:cs typeface="Times New Roman"/>
                <a:sym typeface="Times New Roman"/>
              </a:rPr>
              <a:t>          54.11        51.5</a:t>
            </a:r>
            <a:r>
              <a:rPr lang="en-US" sz="2400">
                <a:solidFill>
                  <a:schemeClr val="dk1"/>
                </a:solidFill>
                <a:latin typeface="Times New Roman"/>
                <a:ea typeface="Times New Roman"/>
                <a:cs typeface="Times New Roman"/>
                <a:sym typeface="Times New Roman"/>
              </a:rPr>
              <a:t>   deteriorating</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descr="gibson-graphic (2)" id="232" name="Google Shape;232;p19"/>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Inventory Issues</a:t>
            </a:r>
            <a:endParaRPr/>
          </a:p>
        </p:txBody>
      </p:sp>
      <p:sp>
        <p:nvSpPr>
          <p:cNvPr id="233" name="Google Shape;233;p19"/>
          <p:cNvSpPr txBox="1"/>
          <p:nvPr>
            <p:ph idx="1" type="body"/>
          </p:nvPr>
        </p:nvSpPr>
        <p:spPr>
          <a:xfrm>
            <a:off x="593725" y="1598613"/>
            <a:ext cx="8016875"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336699"/>
              </a:buClr>
              <a:buSzPts val="2800"/>
              <a:buFont typeface="Arial"/>
              <a:buChar char="•"/>
            </a:pPr>
            <a:r>
              <a:rPr lang="en-US"/>
              <a:t>Held for sale in the normal course of business</a:t>
            </a:r>
            <a:endParaRPr/>
          </a:p>
          <a:p>
            <a:pPr indent="-342900" lvl="0" marL="342900" rtl="0" algn="l">
              <a:spcBef>
                <a:spcPts val="560"/>
              </a:spcBef>
              <a:spcAft>
                <a:spcPts val="0"/>
              </a:spcAft>
              <a:buClr>
                <a:srgbClr val="336699"/>
              </a:buClr>
              <a:buSzPts val="2800"/>
              <a:buFont typeface="Arial"/>
              <a:buChar char="•"/>
            </a:pPr>
            <a:r>
              <a:rPr lang="en-US"/>
              <a:t>Used in the production of goods</a:t>
            </a:r>
            <a:endParaRPr/>
          </a:p>
          <a:p>
            <a:pPr indent="-342900" lvl="0" marL="342900" rtl="0" algn="l">
              <a:spcBef>
                <a:spcPts val="560"/>
              </a:spcBef>
              <a:spcAft>
                <a:spcPts val="0"/>
              </a:spcAft>
              <a:buClr>
                <a:srgbClr val="336699"/>
              </a:buClr>
              <a:buSzPts val="2800"/>
              <a:buFont typeface="Arial"/>
              <a:buChar char="•"/>
            </a:pPr>
            <a:r>
              <a:rPr lang="en-US"/>
              <a:t>Trading business</a:t>
            </a:r>
            <a:endParaRPr/>
          </a:p>
          <a:p>
            <a:pPr indent="-285750" lvl="1" marL="742950" rtl="0" algn="l">
              <a:spcBef>
                <a:spcPts val="480"/>
              </a:spcBef>
              <a:spcAft>
                <a:spcPts val="0"/>
              </a:spcAft>
              <a:buClr>
                <a:srgbClr val="336699"/>
              </a:buClr>
              <a:buSzPts val="2400"/>
              <a:buFont typeface="Arial"/>
              <a:buChar char="–"/>
            </a:pPr>
            <a:r>
              <a:rPr lang="en-US"/>
              <a:t>Wholesale to retail</a:t>
            </a:r>
            <a:endParaRPr/>
          </a:p>
          <a:p>
            <a:pPr indent="-285750" lvl="1" marL="742950" rtl="0" algn="l">
              <a:spcBef>
                <a:spcPts val="480"/>
              </a:spcBef>
              <a:spcAft>
                <a:spcPts val="0"/>
              </a:spcAft>
              <a:buClr>
                <a:srgbClr val="336699"/>
              </a:buClr>
              <a:buSzPts val="2400"/>
              <a:buFont typeface="Arial"/>
              <a:buChar char="–"/>
            </a:pPr>
            <a:r>
              <a:rPr lang="en-US"/>
              <a:t>Retail to end consumer</a:t>
            </a:r>
            <a:endParaRPr/>
          </a:p>
          <a:p>
            <a:pPr indent="-285750" lvl="1" marL="742950" rtl="0" algn="l">
              <a:spcBef>
                <a:spcPts val="480"/>
              </a:spcBef>
              <a:spcAft>
                <a:spcPts val="0"/>
              </a:spcAft>
              <a:buClr>
                <a:srgbClr val="336699"/>
              </a:buClr>
              <a:buSzPts val="2400"/>
              <a:buFont typeface="Arial"/>
              <a:buChar char="–"/>
            </a:pPr>
            <a:r>
              <a:rPr lang="en-US"/>
              <a:t>Single inventory (merchandise) account</a:t>
            </a:r>
            <a:endParaRPr/>
          </a:p>
          <a:p>
            <a:pPr indent="-342900" lvl="0" marL="342900" rtl="0" algn="l">
              <a:spcBef>
                <a:spcPts val="560"/>
              </a:spcBef>
              <a:spcAft>
                <a:spcPts val="0"/>
              </a:spcAft>
              <a:buClr>
                <a:srgbClr val="336699"/>
              </a:buClr>
              <a:buSzPts val="2800"/>
              <a:buFont typeface="Arial"/>
              <a:buChar char="•"/>
            </a:pPr>
            <a:r>
              <a:rPr lang="en-US"/>
              <a:t>Manufacturer has three distinct inventories</a:t>
            </a:r>
            <a:endParaRPr/>
          </a:p>
          <a:p>
            <a:pPr indent="-285750" lvl="1" marL="742950" rtl="0" algn="l">
              <a:spcBef>
                <a:spcPts val="480"/>
              </a:spcBef>
              <a:spcAft>
                <a:spcPts val="0"/>
              </a:spcAft>
              <a:buClr>
                <a:srgbClr val="336699"/>
              </a:buClr>
              <a:buSzPts val="2400"/>
              <a:buFont typeface="Arial"/>
              <a:buChar char="–"/>
            </a:pPr>
            <a:r>
              <a:rPr lang="en-US"/>
              <a:t>Raw materials inventory</a:t>
            </a:r>
            <a:endParaRPr/>
          </a:p>
          <a:p>
            <a:pPr indent="-285750" lvl="1" marL="742950" rtl="0" algn="l">
              <a:spcBef>
                <a:spcPts val="480"/>
              </a:spcBef>
              <a:spcAft>
                <a:spcPts val="0"/>
              </a:spcAft>
              <a:buClr>
                <a:srgbClr val="336699"/>
              </a:buClr>
              <a:buSzPts val="2400"/>
              <a:buFont typeface="Arial"/>
              <a:buChar char="–"/>
            </a:pPr>
            <a:r>
              <a:rPr lang="en-US"/>
              <a:t>Work in process inventory</a:t>
            </a:r>
            <a:endParaRPr/>
          </a:p>
          <a:p>
            <a:pPr indent="-285750" lvl="1" marL="742950" rtl="0" algn="l">
              <a:spcBef>
                <a:spcPts val="480"/>
              </a:spcBef>
              <a:spcAft>
                <a:spcPts val="0"/>
              </a:spcAft>
              <a:buClr>
                <a:srgbClr val="336699"/>
              </a:buClr>
              <a:buSzPts val="2400"/>
              <a:buFont typeface="Arial"/>
              <a:buChar char="–"/>
            </a:pPr>
            <a:r>
              <a:rPr lang="en-US"/>
              <a:t>Finished goods inventory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2"/>
          <p:cNvPicPr preferRelativeResize="0"/>
          <p:nvPr/>
        </p:nvPicPr>
        <p:blipFill rotWithShape="1">
          <a:blip r:embed="rId3">
            <a:alphaModFix/>
          </a:blip>
          <a:srcRect b="0" l="0" r="0" t="0"/>
          <a:stretch/>
        </p:blipFill>
        <p:spPr>
          <a:xfrm>
            <a:off x="76200" y="2438400"/>
            <a:ext cx="9144000" cy="4343400"/>
          </a:xfrm>
          <a:prstGeom prst="rect">
            <a:avLst/>
          </a:prstGeom>
          <a:noFill/>
          <a:ln>
            <a:noFill/>
          </a:ln>
        </p:spPr>
      </p:pic>
      <p:sp>
        <p:nvSpPr>
          <p:cNvPr descr="gibson-graphic (2)" id="87" name="Google Shape;87;p2"/>
          <p:cNvSpPr txBox="1"/>
          <p:nvPr>
            <p:ph type="title"/>
          </p:nvPr>
        </p:nvSpPr>
        <p:spPr>
          <a:xfrm>
            <a:off x="0" y="-15875"/>
            <a:ext cx="9140825" cy="1143000"/>
          </a:xfrm>
          <a:prstGeom prst="rect">
            <a:avLst/>
          </a:prstGeom>
          <a:blipFill rotWithShape="1">
            <a:blip r:embed="rId4">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Operating Cycle</a:t>
            </a:r>
            <a:endParaRPr/>
          </a:p>
        </p:txBody>
      </p:sp>
      <p:sp>
        <p:nvSpPr>
          <p:cNvPr id="88" name="Google Shape;88;p2"/>
          <p:cNvSpPr/>
          <p:nvPr/>
        </p:nvSpPr>
        <p:spPr>
          <a:xfrm>
            <a:off x="0" y="1219200"/>
            <a:ext cx="9144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Times New Roman"/>
              <a:buNone/>
            </a:pPr>
            <a:r>
              <a:rPr lang="en-US" sz="2400">
                <a:solidFill>
                  <a:schemeClr val="dk1"/>
                </a:solidFill>
                <a:latin typeface="Times New Roman"/>
                <a:ea typeface="Times New Roman"/>
                <a:cs typeface="Times New Roman"/>
                <a:sym typeface="Times New Roman"/>
              </a:rPr>
              <a:t>The time period between the acquisition of goods and the final cash realization from sales</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descr="gibson-graphic (2)" id="239" name="Google Shape;239;p20"/>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Inventory Records</a:t>
            </a:r>
            <a:endParaRPr/>
          </a:p>
        </p:txBody>
      </p:sp>
      <p:sp>
        <p:nvSpPr>
          <p:cNvPr id="240" name="Google Shape;240;p20"/>
          <p:cNvSpPr txBox="1"/>
          <p:nvPr>
            <p:ph idx="1" type="body"/>
          </p:nvPr>
        </p:nvSpPr>
        <p:spPr>
          <a:xfrm>
            <a:off x="593725" y="1598613"/>
            <a:ext cx="7940675"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336699"/>
              </a:buClr>
              <a:buSzPts val="2800"/>
              <a:buFont typeface="Arial"/>
              <a:buChar char="•"/>
            </a:pPr>
            <a:r>
              <a:rPr lang="en-US" u="sng"/>
              <a:t>Perpetual</a:t>
            </a:r>
            <a:endParaRPr/>
          </a:p>
          <a:p>
            <a:pPr indent="-285750" lvl="1" marL="742950" rtl="0" algn="l">
              <a:spcBef>
                <a:spcPts val="480"/>
              </a:spcBef>
              <a:spcAft>
                <a:spcPts val="0"/>
              </a:spcAft>
              <a:buClr>
                <a:srgbClr val="336699"/>
              </a:buClr>
              <a:buSzPts val="2400"/>
              <a:buFont typeface="Arial"/>
              <a:buChar char="–"/>
            </a:pPr>
            <a:r>
              <a:rPr lang="en-US"/>
              <a:t>A continuous record of</a:t>
            </a:r>
            <a:endParaRPr/>
          </a:p>
          <a:p>
            <a:pPr indent="-228600" lvl="2" marL="1143000" rtl="0" algn="l">
              <a:spcBef>
                <a:spcPts val="400"/>
              </a:spcBef>
              <a:spcAft>
                <a:spcPts val="0"/>
              </a:spcAft>
              <a:buClr>
                <a:srgbClr val="336699"/>
              </a:buClr>
              <a:buSzPts val="2000"/>
              <a:buFont typeface="Arial"/>
              <a:buChar char="•"/>
            </a:pPr>
            <a:r>
              <a:rPr lang="en-US"/>
              <a:t>Physical quantities is maintained</a:t>
            </a:r>
            <a:endParaRPr/>
          </a:p>
          <a:p>
            <a:pPr indent="-228600" lvl="2" marL="1143000" rtl="0" algn="l">
              <a:spcBef>
                <a:spcPts val="400"/>
              </a:spcBef>
              <a:spcAft>
                <a:spcPts val="0"/>
              </a:spcAft>
              <a:buClr>
                <a:srgbClr val="336699"/>
              </a:buClr>
              <a:buSzPts val="2000"/>
              <a:buFont typeface="Arial"/>
              <a:buChar char="•"/>
            </a:pPr>
            <a:r>
              <a:rPr lang="en-US"/>
              <a:t>Inventory and cost of goods sold, updated as sales and purchases take place</a:t>
            </a:r>
            <a:endParaRPr/>
          </a:p>
          <a:p>
            <a:pPr indent="-285750" lvl="1" marL="742950" rtl="0" algn="l">
              <a:spcBef>
                <a:spcPts val="480"/>
              </a:spcBef>
              <a:spcAft>
                <a:spcPts val="0"/>
              </a:spcAft>
              <a:buClr>
                <a:srgbClr val="336699"/>
              </a:buClr>
              <a:buSzPts val="2400"/>
              <a:buFont typeface="Arial"/>
              <a:buChar char="–"/>
            </a:pPr>
            <a:r>
              <a:rPr lang="en-US"/>
              <a:t>Records are verified through physical inventory</a:t>
            </a:r>
            <a:endParaRPr/>
          </a:p>
          <a:p>
            <a:pPr indent="-342900" lvl="0" marL="342900" rtl="0" algn="l">
              <a:spcBef>
                <a:spcPts val="560"/>
              </a:spcBef>
              <a:spcAft>
                <a:spcPts val="0"/>
              </a:spcAft>
              <a:buClr>
                <a:srgbClr val="336699"/>
              </a:buClr>
              <a:buSzPts val="2800"/>
              <a:buFont typeface="Arial"/>
              <a:buChar char="•"/>
            </a:pPr>
            <a:r>
              <a:rPr lang="en-US" u="sng"/>
              <a:t>Periodic</a:t>
            </a:r>
            <a:endParaRPr/>
          </a:p>
          <a:p>
            <a:pPr indent="-285750" lvl="1" marL="742950" rtl="0" algn="l">
              <a:spcBef>
                <a:spcPts val="480"/>
              </a:spcBef>
              <a:spcAft>
                <a:spcPts val="0"/>
              </a:spcAft>
              <a:buClr>
                <a:srgbClr val="336699"/>
              </a:buClr>
              <a:buSzPts val="2400"/>
              <a:buFont typeface="Arial"/>
              <a:buChar char="–"/>
            </a:pPr>
            <a:r>
              <a:rPr lang="en-US"/>
              <a:t>Periodic physical inventories to determine quantity</a:t>
            </a:r>
            <a:endParaRPr/>
          </a:p>
          <a:p>
            <a:pPr indent="-285750" lvl="1" marL="742950" rtl="0" algn="l">
              <a:spcBef>
                <a:spcPts val="480"/>
              </a:spcBef>
              <a:spcAft>
                <a:spcPts val="0"/>
              </a:spcAft>
              <a:buClr>
                <a:srgbClr val="336699"/>
              </a:buClr>
              <a:buSzPts val="2400"/>
              <a:buFont typeface="Arial"/>
              <a:buChar char="–"/>
            </a:pPr>
            <a:r>
              <a:rPr lang="en-US"/>
              <a:t>Attach costs to ending inventory based on selected cost flow assumption(s)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descr="gibson-graphic (2)" id="246" name="Google Shape;246;p21"/>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Inventory Cost</a:t>
            </a:r>
            <a:endParaRPr/>
          </a:p>
        </p:txBody>
      </p:sp>
      <p:sp>
        <p:nvSpPr>
          <p:cNvPr id="247" name="Google Shape;247;p21"/>
          <p:cNvSpPr txBox="1"/>
          <p:nvPr>
            <p:ph idx="1" type="body"/>
          </p:nvPr>
        </p:nvSpPr>
        <p:spPr>
          <a:xfrm>
            <a:off x="593725" y="1371600"/>
            <a:ext cx="7940675"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336699"/>
              </a:buClr>
              <a:buSzPts val="2800"/>
              <a:buFont typeface="Arial"/>
              <a:buChar char="•"/>
            </a:pPr>
            <a:r>
              <a:rPr lang="en-US" u="sng"/>
              <a:t>Specific identification</a:t>
            </a:r>
            <a:endParaRPr/>
          </a:p>
          <a:p>
            <a:pPr indent="-285750" lvl="1" marL="742950" rtl="0" algn="l">
              <a:spcBef>
                <a:spcPts val="480"/>
              </a:spcBef>
              <a:spcAft>
                <a:spcPts val="0"/>
              </a:spcAft>
              <a:buClr>
                <a:srgbClr val="336699"/>
              </a:buClr>
              <a:buSzPts val="2400"/>
              <a:buFont typeface="Arial"/>
              <a:buChar char="–"/>
            </a:pPr>
            <a:r>
              <a:rPr lang="en-US"/>
              <a:t>Tracking of specific cost normally impractical</a:t>
            </a:r>
            <a:endParaRPr/>
          </a:p>
          <a:p>
            <a:pPr indent="-285750" lvl="1" marL="742950" rtl="0" algn="l">
              <a:spcBef>
                <a:spcPts val="480"/>
              </a:spcBef>
              <a:spcAft>
                <a:spcPts val="0"/>
              </a:spcAft>
              <a:buClr>
                <a:srgbClr val="336699"/>
              </a:buClr>
              <a:buSzPts val="2400"/>
              <a:buFont typeface="Arial"/>
              <a:buChar char="–"/>
            </a:pPr>
            <a:r>
              <a:rPr lang="en-US"/>
              <a:t>Exceptions: large and/or expensive items</a:t>
            </a:r>
            <a:endParaRPr/>
          </a:p>
          <a:p>
            <a:pPr indent="-342900" lvl="0" marL="342900" rtl="0" algn="l">
              <a:spcBef>
                <a:spcPts val="560"/>
              </a:spcBef>
              <a:spcAft>
                <a:spcPts val="0"/>
              </a:spcAft>
              <a:buClr>
                <a:srgbClr val="336699"/>
              </a:buClr>
              <a:buSzPts val="2800"/>
              <a:buFont typeface="Arial"/>
              <a:buChar char="•"/>
            </a:pPr>
            <a:r>
              <a:rPr lang="en-US"/>
              <a:t>Cost flow assumptions</a:t>
            </a:r>
            <a:endParaRPr/>
          </a:p>
          <a:p>
            <a:pPr indent="-285750" lvl="1" marL="742950" rtl="0" algn="l">
              <a:spcBef>
                <a:spcPts val="480"/>
              </a:spcBef>
              <a:spcAft>
                <a:spcPts val="0"/>
              </a:spcAft>
              <a:buClr>
                <a:srgbClr val="336699"/>
              </a:buClr>
              <a:buSzPts val="2400"/>
              <a:buFont typeface="Arial"/>
              <a:buChar char="–"/>
            </a:pPr>
            <a:r>
              <a:rPr lang="en-US"/>
              <a:t>FIFO (first-in, first-out)</a:t>
            </a:r>
            <a:endParaRPr/>
          </a:p>
          <a:p>
            <a:pPr indent="-285750" lvl="1" marL="742950" rtl="0" algn="l">
              <a:spcBef>
                <a:spcPts val="480"/>
              </a:spcBef>
              <a:spcAft>
                <a:spcPts val="0"/>
              </a:spcAft>
              <a:buClr>
                <a:srgbClr val="336699"/>
              </a:buClr>
              <a:buSzPts val="2400"/>
              <a:buFont typeface="Arial"/>
              <a:buChar char="–"/>
            </a:pPr>
            <a:r>
              <a:rPr lang="en-US"/>
              <a:t>LIFO (last-in, first-out)</a:t>
            </a:r>
            <a:endParaRPr/>
          </a:p>
          <a:p>
            <a:pPr indent="-285750" lvl="1" marL="742950" rtl="0" algn="l">
              <a:spcBef>
                <a:spcPts val="480"/>
              </a:spcBef>
              <a:spcAft>
                <a:spcPts val="0"/>
              </a:spcAft>
              <a:buClr>
                <a:srgbClr val="336699"/>
              </a:buClr>
              <a:buSzPts val="2400"/>
              <a:buFont typeface="Arial"/>
              <a:buChar char="–"/>
            </a:pPr>
            <a:r>
              <a:rPr lang="en-US"/>
              <a:t>Average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descr="gibson-graphic (2)" id="253" name="Google Shape;253;p22"/>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FIFO Cost Flow Assumption</a:t>
            </a:r>
            <a:endParaRPr/>
          </a:p>
        </p:txBody>
      </p:sp>
      <p:sp>
        <p:nvSpPr>
          <p:cNvPr id="254" name="Google Shape;254;p22"/>
          <p:cNvSpPr txBox="1"/>
          <p:nvPr>
            <p:ph idx="1" type="body"/>
          </p:nvPr>
        </p:nvSpPr>
        <p:spPr>
          <a:xfrm>
            <a:off x="593725" y="1598613"/>
            <a:ext cx="8016875"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336699"/>
              </a:buClr>
              <a:buSzPts val="2800"/>
              <a:buFont typeface="Arial"/>
              <a:buChar char="•"/>
            </a:pPr>
            <a:r>
              <a:rPr lang="en-US"/>
              <a:t>First inventory acquired is the first sold</a:t>
            </a:r>
            <a:endParaRPr/>
          </a:p>
          <a:p>
            <a:pPr indent="-342900" lvl="0" marL="342900" rtl="0" algn="l">
              <a:spcBef>
                <a:spcPts val="560"/>
              </a:spcBef>
              <a:spcAft>
                <a:spcPts val="0"/>
              </a:spcAft>
              <a:buClr>
                <a:srgbClr val="336699"/>
              </a:buClr>
              <a:buSzPts val="2800"/>
              <a:buFont typeface="Arial"/>
              <a:buChar char="•"/>
            </a:pPr>
            <a:r>
              <a:rPr lang="en-US"/>
              <a:t>Cost of goods sold is oldest costs</a:t>
            </a:r>
            <a:endParaRPr/>
          </a:p>
          <a:p>
            <a:pPr indent="-285750" lvl="1" marL="742950" rtl="0" algn="l">
              <a:spcBef>
                <a:spcPts val="480"/>
              </a:spcBef>
              <a:spcAft>
                <a:spcPts val="0"/>
              </a:spcAft>
              <a:buClr>
                <a:srgbClr val="336699"/>
              </a:buClr>
              <a:buSzPts val="2400"/>
              <a:buFont typeface="Arial"/>
              <a:buChar char="–"/>
            </a:pPr>
            <a:r>
              <a:rPr lang="en-US"/>
              <a:t>Current costs are not matched against revenue</a:t>
            </a:r>
            <a:endParaRPr/>
          </a:p>
          <a:p>
            <a:pPr indent="-285750" lvl="1" marL="742950" rtl="0" algn="l">
              <a:spcBef>
                <a:spcPts val="480"/>
              </a:spcBef>
              <a:spcAft>
                <a:spcPts val="0"/>
              </a:spcAft>
              <a:buClr>
                <a:srgbClr val="336699"/>
              </a:buClr>
              <a:buSzPts val="2400"/>
              <a:buFont typeface="Arial"/>
              <a:buChar char="–"/>
            </a:pPr>
            <a:r>
              <a:rPr lang="en-US"/>
              <a:t>Inflates profit</a:t>
            </a:r>
            <a:endParaRPr/>
          </a:p>
          <a:p>
            <a:pPr indent="-342900" lvl="0" marL="342900" rtl="0" algn="l">
              <a:spcBef>
                <a:spcPts val="560"/>
              </a:spcBef>
              <a:spcAft>
                <a:spcPts val="0"/>
              </a:spcAft>
              <a:buClr>
                <a:srgbClr val="336699"/>
              </a:buClr>
              <a:buSzPts val="2800"/>
              <a:buFont typeface="Arial"/>
              <a:buChar char="•"/>
            </a:pPr>
            <a:r>
              <a:rPr lang="en-US"/>
              <a:t>Ending inventory reflects latest costs</a:t>
            </a:r>
            <a:endParaRPr/>
          </a:p>
          <a:p>
            <a:pPr indent="-285750" lvl="1" marL="742950" rtl="0" algn="l">
              <a:spcBef>
                <a:spcPts val="480"/>
              </a:spcBef>
              <a:spcAft>
                <a:spcPts val="0"/>
              </a:spcAft>
              <a:buClr>
                <a:srgbClr val="336699"/>
              </a:buClr>
              <a:buSzPts val="2400"/>
              <a:buFont typeface="Arial"/>
              <a:buChar char="–"/>
            </a:pPr>
            <a:r>
              <a:rPr lang="en-US"/>
              <a:t>Approximates replacement cost</a:t>
            </a:r>
            <a:endParaRPr/>
          </a:p>
          <a:p>
            <a:pPr indent="-285750" lvl="1" marL="742950" rtl="0" algn="l">
              <a:spcBef>
                <a:spcPts val="480"/>
              </a:spcBef>
              <a:spcAft>
                <a:spcPts val="0"/>
              </a:spcAft>
              <a:buClr>
                <a:srgbClr val="336699"/>
              </a:buClr>
              <a:buSzPts val="2400"/>
              <a:buFont typeface="Arial"/>
              <a:buChar char="–"/>
            </a:pPr>
            <a:r>
              <a:rPr lang="en-US"/>
              <a:t>Slow turnover can distort the approximation of replacement cost by ending inventory value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descr="gibson-graphic (2)" id="260" name="Google Shape;260;p23"/>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LIFO Cost Flow Assumption</a:t>
            </a:r>
            <a:endParaRPr/>
          </a:p>
        </p:txBody>
      </p:sp>
      <p:sp>
        <p:nvSpPr>
          <p:cNvPr id="261" name="Google Shape;261;p23"/>
          <p:cNvSpPr txBox="1"/>
          <p:nvPr>
            <p:ph idx="1" type="body"/>
          </p:nvPr>
        </p:nvSpPr>
        <p:spPr>
          <a:xfrm>
            <a:off x="593725" y="1598613"/>
            <a:ext cx="7940675"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336699"/>
              </a:buClr>
              <a:buSzPts val="2800"/>
              <a:buFont typeface="Arial"/>
              <a:buChar char="•"/>
            </a:pPr>
            <a:r>
              <a:rPr lang="en-US"/>
              <a:t>Cost of most recently-acquired goods are matched against sales revenue</a:t>
            </a:r>
            <a:endParaRPr/>
          </a:p>
          <a:p>
            <a:pPr indent="-285750" lvl="1" marL="742950" rtl="0" algn="l">
              <a:spcBef>
                <a:spcPts val="480"/>
              </a:spcBef>
              <a:spcAft>
                <a:spcPts val="0"/>
              </a:spcAft>
              <a:buClr>
                <a:srgbClr val="336699"/>
              </a:buClr>
              <a:buSzPts val="2400"/>
              <a:buFont typeface="Arial"/>
              <a:buChar char="–"/>
            </a:pPr>
            <a:r>
              <a:rPr lang="en-US"/>
              <a:t>Profit is reflective of replacement cost</a:t>
            </a:r>
            <a:endParaRPr/>
          </a:p>
          <a:p>
            <a:pPr indent="-342900" lvl="0" marL="342900" rtl="0" algn="l">
              <a:spcBef>
                <a:spcPts val="560"/>
              </a:spcBef>
              <a:spcAft>
                <a:spcPts val="0"/>
              </a:spcAft>
              <a:buClr>
                <a:srgbClr val="336699"/>
              </a:buClr>
              <a:buSzPts val="2800"/>
              <a:buFont typeface="Arial"/>
              <a:buChar char="•"/>
            </a:pPr>
            <a:r>
              <a:rPr lang="en-US"/>
              <a:t>Ending inventory contains oldest costs</a:t>
            </a:r>
            <a:endParaRPr/>
          </a:p>
          <a:p>
            <a:pPr indent="-285750" lvl="1" marL="742950" rtl="0" algn="l">
              <a:spcBef>
                <a:spcPts val="480"/>
              </a:spcBef>
              <a:spcAft>
                <a:spcPts val="0"/>
              </a:spcAft>
              <a:buClr>
                <a:srgbClr val="336699"/>
              </a:buClr>
              <a:buSzPts val="2400"/>
              <a:buFont typeface="Arial"/>
              <a:buChar char="–"/>
            </a:pPr>
            <a:r>
              <a:rPr lang="en-US"/>
              <a:t>Inventory valuation can be based on costs that are years or decades old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descr="gibson-graphic (2)" id="267" name="Google Shape;267;p24"/>
          <p:cNvSpPr txBox="1"/>
          <p:nvPr>
            <p:ph type="title"/>
          </p:nvPr>
        </p:nvSpPr>
        <p:spPr>
          <a:xfrm>
            <a:off x="0" y="-15875"/>
            <a:ext cx="9140825" cy="1143000"/>
          </a:xfrm>
          <a:prstGeom prst="rect">
            <a:avLst/>
          </a:prstGeom>
          <a:blipFill rotWithShape="1">
            <a:blip r:embed="rId4">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Cost Flow Assumption Example</a:t>
            </a:r>
            <a:endParaRPr/>
          </a:p>
        </p:txBody>
      </p:sp>
      <p:graphicFrame>
        <p:nvGraphicFramePr>
          <p:cNvPr id="268" name="Google Shape;268;p24"/>
          <p:cNvGraphicFramePr/>
          <p:nvPr/>
        </p:nvGraphicFramePr>
        <p:xfrm>
          <a:off x="238125" y="1060450"/>
          <a:ext cx="4864100" cy="5492749"/>
        </p:xfrm>
        <a:graphic>
          <a:graphicData uri="http://schemas.openxmlformats.org/presentationml/2006/ole">
            <mc:AlternateContent>
              <mc:Choice Requires="v">
                <p:oleObj r:id="rId5" imgH="5492749" imgW="4864100" progId="Excel.Sheet.8" spid="_x0000_s1">
                  <p:embed/>
                </p:oleObj>
              </mc:Choice>
              <mc:Fallback>
                <p:oleObj r:id="rId6" imgH="5492749" imgW="4864100" progId="Excel.Sheet.8">
                  <p:embed/>
                  <p:pic>
                    <p:nvPicPr>
                      <p:cNvPr id="268" name="Google Shape;268;p24"/>
                      <p:cNvPicPr preferRelativeResize="0"/>
                      <p:nvPr/>
                    </p:nvPicPr>
                    <p:blipFill rotWithShape="1">
                      <a:blip r:embed="rId7">
                        <a:alphaModFix/>
                      </a:blip>
                      <a:srcRect b="0" l="0" r="0" t="0"/>
                      <a:stretch/>
                    </p:blipFill>
                    <p:spPr>
                      <a:xfrm>
                        <a:off x="238125" y="1060450"/>
                        <a:ext cx="4864100" cy="5492749"/>
                      </a:xfrm>
                      <a:prstGeom prst="rect">
                        <a:avLst/>
                      </a:prstGeom>
                      <a:noFill/>
                      <a:ln>
                        <a:noFill/>
                      </a:ln>
                    </p:spPr>
                  </p:pic>
                </p:oleObj>
              </mc:Fallback>
            </mc:AlternateContent>
          </a:graphicData>
        </a:graphic>
      </p:graphicFrame>
      <p:sp>
        <p:nvSpPr>
          <p:cNvPr id="269" name="Google Shape;269;p24"/>
          <p:cNvSpPr txBox="1"/>
          <p:nvPr/>
        </p:nvSpPr>
        <p:spPr>
          <a:xfrm>
            <a:off x="5562600" y="3429000"/>
            <a:ext cx="1905000" cy="14652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36699"/>
                </a:solidFill>
                <a:latin typeface="Arial"/>
                <a:ea typeface="Arial"/>
                <a:cs typeface="Arial"/>
                <a:sym typeface="Arial"/>
              </a:rPr>
              <a:t>800 units of ending inventory are valued at the most recent costs.</a:t>
            </a:r>
            <a:endParaRPr/>
          </a:p>
        </p:txBody>
      </p:sp>
      <p:sp>
        <p:nvSpPr>
          <p:cNvPr id="270" name="Google Shape;270;p24"/>
          <p:cNvSpPr txBox="1"/>
          <p:nvPr/>
        </p:nvSpPr>
        <p:spPr>
          <a:xfrm>
            <a:off x="5562600" y="5106988"/>
            <a:ext cx="1905000" cy="11906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36699"/>
                </a:solidFill>
                <a:latin typeface="Arial"/>
                <a:ea typeface="Arial"/>
                <a:cs typeface="Arial"/>
                <a:sym typeface="Arial"/>
              </a:rPr>
              <a:t>800 units of ending inventory are valued at the oldest costs.</a:t>
            </a:r>
            <a:endParaRPr/>
          </a:p>
        </p:txBody>
      </p:sp>
      <p:sp>
        <p:nvSpPr>
          <p:cNvPr id="271" name="Google Shape;271;p24"/>
          <p:cNvSpPr txBox="1"/>
          <p:nvPr/>
        </p:nvSpPr>
        <p:spPr>
          <a:xfrm>
            <a:off x="5562600" y="2133600"/>
            <a:ext cx="1905000" cy="915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36699"/>
                </a:solidFill>
                <a:latin typeface="Arial"/>
                <a:ea typeface="Arial"/>
                <a:cs typeface="Arial"/>
                <a:sym typeface="Arial"/>
              </a:rPr>
              <a:t>2,100 units available for sale.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descr="gibson-graphic (2)" id="277" name="Google Shape;277;p25"/>
          <p:cNvSpPr txBox="1"/>
          <p:nvPr>
            <p:ph type="title"/>
          </p:nvPr>
        </p:nvSpPr>
        <p:spPr>
          <a:xfrm>
            <a:off x="0" y="-15875"/>
            <a:ext cx="9140825" cy="1143000"/>
          </a:xfrm>
          <a:prstGeom prst="rect">
            <a:avLst/>
          </a:prstGeom>
          <a:blipFill rotWithShape="1">
            <a:blip r:embed="rId4">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Cost Flow Assumption Example</a:t>
            </a:r>
            <a:endParaRPr/>
          </a:p>
        </p:txBody>
      </p:sp>
      <p:graphicFrame>
        <p:nvGraphicFramePr>
          <p:cNvPr id="278" name="Google Shape;278;p25"/>
          <p:cNvGraphicFramePr/>
          <p:nvPr/>
        </p:nvGraphicFramePr>
        <p:xfrm>
          <a:off x="238125" y="1060450"/>
          <a:ext cx="4846638" cy="2414588"/>
        </p:xfrm>
        <a:graphic>
          <a:graphicData uri="http://schemas.openxmlformats.org/presentationml/2006/ole">
            <mc:AlternateContent>
              <mc:Choice Requires="v">
                <p:oleObj r:id="rId5" imgH="2414588" imgW="4846638" progId="Excel.Sheet.8" spid="_x0000_s1">
                  <p:embed/>
                </p:oleObj>
              </mc:Choice>
              <mc:Fallback>
                <p:oleObj r:id="rId6" imgH="2414588" imgW="4846638" progId="Excel.Sheet.8">
                  <p:embed/>
                  <p:pic>
                    <p:nvPicPr>
                      <p:cNvPr id="278" name="Google Shape;278;p25"/>
                      <p:cNvPicPr preferRelativeResize="0"/>
                      <p:nvPr/>
                    </p:nvPicPr>
                    <p:blipFill rotWithShape="1">
                      <a:blip r:embed="rId7">
                        <a:alphaModFix/>
                      </a:blip>
                      <a:srcRect b="0" l="0" r="0" t="0"/>
                      <a:stretch/>
                    </p:blipFill>
                    <p:spPr>
                      <a:xfrm>
                        <a:off x="238125" y="1060450"/>
                        <a:ext cx="4846638" cy="2414588"/>
                      </a:xfrm>
                      <a:prstGeom prst="rect">
                        <a:avLst/>
                      </a:prstGeom>
                      <a:noFill/>
                      <a:ln>
                        <a:noFill/>
                      </a:ln>
                    </p:spPr>
                  </p:pic>
                </p:oleObj>
              </mc:Fallback>
            </mc:AlternateContent>
          </a:graphicData>
        </a:graphic>
      </p:graphicFrame>
      <p:sp>
        <p:nvSpPr>
          <p:cNvPr id="279" name="Google Shape;279;p25"/>
          <p:cNvSpPr txBox="1"/>
          <p:nvPr/>
        </p:nvSpPr>
        <p:spPr>
          <a:xfrm>
            <a:off x="6705600" y="3944938"/>
            <a:ext cx="1905000" cy="14652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36699"/>
                </a:solidFill>
                <a:latin typeface="Arial"/>
                <a:ea typeface="Arial"/>
                <a:cs typeface="Arial"/>
                <a:sym typeface="Arial"/>
              </a:rPr>
              <a:t>800 units of ending inventory are valued at average unit cost.</a:t>
            </a:r>
            <a:endParaRPr/>
          </a:p>
        </p:txBody>
      </p:sp>
      <p:pic>
        <p:nvPicPr>
          <p:cNvPr id="280" name="Google Shape;280;p25"/>
          <p:cNvPicPr preferRelativeResize="0"/>
          <p:nvPr/>
        </p:nvPicPr>
        <p:blipFill rotWithShape="1">
          <a:blip r:embed="rId8">
            <a:alphaModFix/>
          </a:blip>
          <a:srcRect b="0" l="0" r="0" t="0"/>
          <a:stretch/>
        </p:blipFill>
        <p:spPr>
          <a:xfrm>
            <a:off x="457200" y="3505200"/>
            <a:ext cx="3352800" cy="642938"/>
          </a:xfrm>
          <a:prstGeom prst="rect">
            <a:avLst/>
          </a:prstGeom>
          <a:noFill/>
          <a:ln>
            <a:noFill/>
          </a:ln>
        </p:spPr>
      </p:pic>
      <p:sp>
        <p:nvSpPr>
          <p:cNvPr id="281" name="Google Shape;281;p25"/>
          <p:cNvSpPr txBox="1"/>
          <p:nvPr/>
        </p:nvSpPr>
        <p:spPr>
          <a:xfrm>
            <a:off x="441325" y="4278313"/>
            <a:ext cx="5959475"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Ending inventory (800 × $7.95) =	$6,360</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Cost of goods sold ($16,700 – $6,360) =	$10,340</a:t>
            </a:r>
            <a:endParaRPr sz="2000">
              <a:solidFill>
                <a:schemeClr val="dk1"/>
              </a:solidFill>
              <a:latin typeface="Arial"/>
              <a:ea typeface="Arial"/>
              <a:cs typeface="Arial"/>
              <a:sym typeface="Arial"/>
            </a:endParaRPr>
          </a:p>
        </p:txBody>
      </p:sp>
      <p:sp>
        <p:nvSpPr>
          <p:cNvPr id="282" name="Google Shape;282;p25"/>
          <p:cNvSpPr txBox="1"/>
          <p:nvPr/>
        </p:nvSpPr>
        <p:spPr>
          <a:xfrm>
            <a:off x="5387975" y="2076450"/>
            <a:ext cx="1905000" cy="915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36699"/>
                </a:solidFill>
                <a:latin typeface="Arial"/>
                <a:ea typeface="Arial"/>
                <a:cs typeface="Arial"/>
                <a:sym typeface="Arial"/>
              </a:rPr>
              <a:t>2,100 units available for sale.</a:t>
            </a:r>
            <a:endParaRPr/>
          </a:p>
        </p:txBody>
      </p:sp>
      <p:sp>
        <p:nvSpPr>
          <p:cNvPr id="283" name="Google Shape;283;p25"/>
          <p:cNvSpPr txBox="1"/>
          <p:nvPr/>
        </p:nvSpPr>
        <p:spPr>
          <a:xfrm>
            <a:off x="209550" y="1295400"/>
            <a:ext cx="1905000"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Average Cost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descr="gibson-graphic (2)" id="289" name="Google Shape;289;p26"/>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Impact on Financial Statements</a:t>
            </a:r>
            <a:endParaRPr/>
          </a:p>
        </p:txBody>
      </p:sp>
      <p:sp>
        <p:nvSpPr>
          <p:cNvPr id="290" name="Google Shape;290;p26"/>
          <p:cNvSpPr txBox="1"/>
          <p:nvPr>
            <p:ph idx="1" type="body"/>
          </p:nvPr>
        </p:nvSpPr>
        <p:spPr>
          <a:xfrm>
            <a:off x="593725" y="1295400"/>
            <a:ext cx="7940675"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336699"/>
              </a:buClr>
              <a:buSzPts val="2800"/>
              <a:buFont typeface="Arial"/>
              <a:buChar char="•"/>
            </a:pPr>
            <a:r>
              <a:rPr lang="en-US"/>
              <a:t>LIFO profit generally lower than FIFO profit</a:t>
            </a:r>
            <a:endParaRPr/>
          </a:p>
          <a:p>
            <a:pPr indent="-342900" lvl="0" marL="342900" rtl="0" algn="l">
              <a:spcBef>
                <a:spcPts val="560"/>
              </a:spcBef>
              <a:spcAft>
                <a:spcPts val="0"/>
              </a:spcAft>
              <a:buClr>
                <a:srgbClr val="336699"/>
              </a:buClr>
              <a:buSzPts val="2800"/>
              <a:buFont typeface="Arial"/>
              <a:buChar char="•"/>
            </a:pPr>
            <a:r>
              <a:rPr lang="en-US"/>
              <a:t>LIFO profit reflects current costs of sales</a:t>
            </a:r>
            <a:endParaRPr/>
          </a:p>
          <a:p>
            <a:pPr indent="-342900" lvl="0" marL="342900" rtl="0" algn="l">
              <a:spcBef>
                <a:spcPts val="560"/>
              </a:spcBef>
              <a:spcAft>
                <a:spcPts val="0"/>
              </a:spcAft>
              <a:buClr>
                <a:srgbClr val="336699"/>
              </a:buClr>
              <a:buSzPts val="2800"/>
              <a:buFont typeface="Arial"/>
              <a:buChar char="•"/>
            </a:pPr>
            <a:r>
              <a:rPr lang="en-US"/>
              <a:t>LIFO reserve</a:t>
            </a:r>
            <a:endParaRPr/>
          </a:p>
          <a:p>
            <a:pPr indent="-285750" lvl="1" marL="742950" rtl="0" algn="l">
              <a:spcBef>
                <a:spcPts val="480"/>
              </a:spcBef>
              <a:spcAft>
                <a:spcPts val="0"/>
              </a:spcAft>
              <a:buClr>
                <a:srgbClr val="336699"/>
              </a:buClr>
              <a:buSzPts val="2400"/>
              <a:buFont typeface="Arial"/>
              <a:buChar char="–"/>
            </a:pPr>
            <a:r>
              <a:rPr lang="en-US"/>
              <a:t>Measures the spread between LIFO and FIFO inventory value</a:t>
            </a:r>
            <a:endParaRPr/>
          </a:p>
          <a:p>
            <a:pPr indent="-285750" lvl="1" marL="742950" rtl="0" algn="l">
              <a:spcBef>
                <a:spcPts val="480"/>
              </a:spcBef>
              <a:spcAft>
                <a:spcPts val="0"/>
              </a:spcAft>
              <a:buClr>
                <a:srgbClr val="336699"/>
              </a:buClr>
              <a:buSzPts val="2400"/>
              <a:buFont typeface="Arial"/>
              <a:buChar char="–"/>
            </a:pPr>
            <a:r>
              <a:rPr lang="en-US"/>
              <a:t>Discloses the approximate FIFO inventory value</a:t>
            </a:r>
            <a:endParaRPr/>
          </a:p>
          <a:p>
            <a:pPr indent="-342900" lvl="0" marL="342900" rtl="0" algn="l">
              <a:spcBef>
                <a:spcPts val="560"/>
              </a:spcBef>
              <a:spcAft>
                <a:spcPts val="0"/>
              </a:spcAft>
              <a:buClr>
                <a:srgbClr val="336699"/>
              </a:buClr>
              <a:buSzPts val="2800"/>
              <a:buFont typeface="Arial"/>
              <a:buChar char="•"/>
            </a:pPr>
            <a:r>
              <a:rPr lang="en-US"/>
              <a:t>FIFO inventory is closer to replacement value of the asset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descr="gibson-graphic (2)" id="296" name="Google Shape;296;p27"/>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Inventory: Lower-of-Cost-or-Market</a:t>
            </a:r>
            <a:endParaRPr/>
          </a:p>
        </p:txBody>
      </p:sp>
      <p:sp>
        <p:nvSpPr>
          <p:cNvPr id="297" name="Google Shape;297;p27"/>
          <p:cNvSpPr txBox="1"/>
          <p:nvPr>
            <p:ph idx="1" type="body"/>
          </p:nvPr>
        </p:nvSpPr>
        <p:spPr>
          <a:xfrm>
            <a:off x="593725" y="1598613"/>
            <a:ext cx="8016875"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336699"/>
              </a:buClr>
              <a:buSzPts val="2800"/>
              <a:buFont typeface="Arial"/>
              <a:buChar char="•"/>
            </a:pPr>
            <a:r>
              <a:rPr lang="en-US"/>
              <a:t>Cost flow assumptions use </a:t>
            </a:r>
            <a:r>
              <a:rPr i="1" lang="en-US"/>
              <a:t>historical</a:t>
            </a:r>
            <a:r>
              <a:rPr lang="en-US"/>
              <a:t> data</a:t>
            </a:r>
            <a:endParaRPr/>
          </a:p>
          <a:p>
            <a:pPr indent="-342900" lvl="0" marL="342900" rtl="0" algn="l">
              <a:spcBef>
                <a:spcPts val="560"/>
              </a:spcBef>
              <a:spcAft>
                <a:spcPts val="0"/>
              </a:spcAft>
              <a:buClr>
                <a:srgbClr val="336699"/>
              </a:buClr>
              <a:buSzPts val="2800"/>
              <a:buFont typeface="Arial"/>
              <a:buChar char="•"/>
            </a:pPr>
            <a:r>
              <a:rPr lang="en-US"/>
              <a:t>If “utility” (market) is below cost, inventory must be written down to reflect the diminished value</a:t>
            </a:r>
            <a:endParaRPr/>
          </a:p>
          <a:p>
            <a:pPr indent="-342900" lvl="0" marL="342900" rtl="0" algn="l">
              <a:spcBef>
                <a:spcPts val="560"/>
              </a:spcBef>
              <a:spcAft>
                <a:spcPts val="0"/>
              </a:spcAft>
              <a:buClr>
                <a:srgbClr val="336699"/>
              </a:buClr>
              <a:buSzPts val="2800"/>
              <a:buFont typeface="Arial"/>
              <a:buChar char="•"/>
            </a:pPr>
            <a:r>
              <a:rPr lang="en-US"/>
              <a:t>Definitions of market</a:t>
            </a:r>
            <a:endParaRPr/>
          </a:p>
          <a:p>
            <a:pPr indent="-285750" lvl="1" marL="742950" rtl="0" algn="l">
              <a:spcBef>
                <a:spcPts val="480"/>
              </a:spcBef>
              <a:spcAft>
                <a:spcPts val="0"/>
              </a:spcAft>
              <a:buClr>
                <a:srgbClr val="336699"/>
              </a:buClr>
              <a:buSzPts val="2400"/>
              <a:buFont typeface="Arial"/>
              <a:buChar char="–"/>
            </a:pPr>
            <a:r>
              <a:rPr lang="en-US"/>
              <a:t>Replacement cost</a:t>
            </a:r>
            <a:endParaRPr/>
          </a:p>
          <a:p>
            <a:pPr indent="-285750" lvl="1" marL="742950" rtl="0" algn="l">
              <a:spcBef>
                <a:spcPts val="480"/>
              </a:spcBef>
              <a:spcAft>
                <a:spcPts val="0"/>
              </a:spcAft>
              <a:buClr>
                <a:srgbClr val="336699"/>
              </a:buClr>
              <a:buSzPts val="2400"/>
              <a:buFont typeface="Arial"/>
              <a:buChar char="–"/>
            </a:pPr>
            <a:r>
              <a:rPr lang="en-US"/>
              <a:t>Net realizable value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descr="gibson-graphic (2)" id="303" name="Google Shape;303;p28"/>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lang="en-US"/>
              <a:t>INVENTORY RATIOS</a:t>
            </a:r>
            <a:endParaRPr b="1">
              <a:latin typeface="Arial"/>
              <a:ea typeface="Arial"/>
              <a:cs typeface="Arial"/>
              <a:sym typeface="Arial"/>
            </a:endParaRPr>
          </a:p>
        </p:txBody>
      </p:sp>
      <p:sp>
        <p:nvSpPr>
          <p:cNvPr id="304" name="Google Shape;304;p28"/>
          <p:cNvSpPr txBox="1"/>
          <p:nvPr>
            <p:ph idx="1" type="body"/>
          </p:nvPr>
        </p:nvSpPr>
        <p:spPr>
          <a:xfrm>
            <a:off x="228600" y="1295400"/>
            <a:ext cx="8763000" cy="2895600"/>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rgbClr val="336699"/>
              </a:buClr>
              <a:buSzPts val="2400"/>
              <a:buFont typeface="Arial"/>
              <a:buChar char="•"/>
            </a:pPr>
            <a:r>
              <a:rPr lang="en-US" sz="2400"/>
              <a:t>The inventory turnover ratio establishes the relationship between the volume of goods sold and inventory. </a:t>
            </a:r>
            <a:endParaRPr sz="2400"/>
          </a:p>
          <a:p>
            <a:pPr indent="-342900" lvl="0" marL="342900" rtl="0" algn="just">
              <a:spcBef>
                <a:spcPts val="480"/>
              </a:spcBef>
              <a:spcAft>
                <a:spcPts val="0"/>
              </a:spcAft>
              <a:buClr>
                <a:srgbClr val="336699"/>
              </a:buClr>
              <a:buSzPts val="2400"/>
              <a:buFont typeface="Arial"/>
              <a:buChar char="•"/>
            </a:pPr>
            <a:r>
              <a:rPr lang="en-US" sz="2400"/>
              <a:t>The inventory turnover for businesses in different industries and within industries can vary widely. </a:t>
            </a:r>
            <a:endParaRPr sz="2400"/>
          </a:p>
          <a:p>
            <a:pPr indent="-342900" lvl="0" marL="342900" rtl="0" algn="just">
              <a:spcBef>
                <a:spcPts val="480"/>
              </a:spcBef>
              <a:spcAft>
                <a:spcPts val="0"/>
              </a:spcAft>
              <a:buClr>
                <a:srgbClr val="336699"/>
              </a:buClr>
              <a:buSzPts val="2400"/>
              <a:buFont typeface="Arial"/>
              <a:buChar char="•"/>
            </a:pPr>
            <a:r>
              <a:rPr lang="en-US" sz="2400"/>
              <a:t>A grocery store may have an average turnover of 20, for all items. A furniture store would normally have a much smaller turnover.</a:t>
            </a:r>
            <a:endParaRPr/>
          </a:p>
        </p:txBody>
      </p:sp>
      <p:sp>
        <p:nvSpPr>
          <p:cNvPr id="305" name="Google Shape;305;p28"/>
          <p:cNvSpPr/>
          <p:nvPr/>
        </p:nvSpPr>
        <p:spPr>
          <a:xfrm>
            <a:off x="990600" y="4419600"/>
            <a:ext cx="6705600" cy="1200329"/>
          </a:xfrm>
          <a:prstGeom prst="rect">
            <a:avLst/>
          </a:prstGeom>
          <a:noFill/>
          <a:ln>
            <a:noFill/>
          </a:ln>
        </p:spPr>
        <p:txBody>
          <a:bodyPr anchorCtr="0" anchor="t" bIns="45700" lIns="91425" spcFirstLastPara="1" rIns="91425" wrap="square" tIns="45700">
            <a:spAutoFit/>
          </a:bodyPr>
          <a:lstStyle/>
          <a:p>
            <a:pPr indent="-152400" lvl="1" marL="457200" marR="0" rtl="0" algn="just">
              <a:spcBef>
                <a:spcPts val="0"/>
              </a:spcBef>
              <a:spcAft>
                <a:spcPts val="0"/>
              </a:spcAft>
              <a:buClr>
                <a:schemeClr val="accent6"/>
              </a:buClr>
              <a:buSzPts val="2400"/>
              <a:buFont typeface="Noto Sans Symbols"/>
              <a:buChar char="✔"/>
            </a:pPr>
            <a:r>
              <a:rPr b="1" i="0" lang="en-US" sz="2400" u="none" cap="none" strike="noStrike">
                <a:solidFill>
                  <a:schemeClr val="accent6"/>
                </a:solidFill>
                <a:latin typeface="Times New Roman"/>
                <a:ea typeface="Times New Roman"/>
                <a:cs typeface="Times New Roman"/>
                <a:sym typeface="Times New Roman"/>
              </a:rPr>
              <a:t>Inventory turnover in times per year</a:t>
            </a:r>
            <a:endParaRPr/>
          </a:p>
          <a:p>
            <a:pPr indent="0" lvl="1" marL="457200" marR="0" rtl="0" algn="just">
              <a:spcBef>
                <a:spcPts val="0"/>
              </a:spcBef>
              <a:spcAft>
                <a:spcPts val="0"/>
              </a:spcAft>
              <a:buNone/>
            </a:pPr>
            <a:r>
              <a:t/>
            </a:r>
            <a:endParaRPr b="0" i="0" sz="2400" u="none" cap="none" strike="noStrike">
              <a:solidFill>
                <a:schemeClr val="accent6"/>
              </a:solidFill>
              <a:latin typeface="Times New Roman"/>
              <a:ea typeface="Times New Roman"/>
              <a:cs typeface="Times New Roman"/>
              <a:sym typeface="Times New Roman"/>
            </a:endParaRPr>
          </a:p>
          <a:p>
            <a:pPr indent="-152400" lvl="1" marL="457200" marR="0" rtl="0" algn="just">
              <a:spcBef>
                <a:spcPts val="0"/>
              </a:spcBef>
              <a:spcAft>
                <a:spcPts val="0"/>
              </a:spcAft>
              <a:buClr>
                <a:schemeClr val="accent6"/>
              </a:buClr>
              <a:buSzPts val="2400"/>
              <a:buFont typeface="Noto Sans Symbols"/>
              <a:buChar char="✔"/>
            </a:pPr>
            <a:r>
              <a:rPr b="1" i="0" lang="en-US" sz="2400" u="none" cap="none" strike="noStrike">
                <a:solidFill>
                  <a:schemeClr val="accent6"/>
                </a:solidFill>
                <a:latin typeface="Times New Roman"/>
                <a:ea typeface="Times New Roman"/>
                <a:cs typeface="Times New Roman"/>
                <a:sym typeface="Times New Roman"/>
              </a:rPr>
              <a:t>Inventory turnover in days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descr="gibson-graphic (2)" id="311" name="Google Shape;311;p29"/>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Inventory Turnover</a:t>
            </a:r>
            <a:endParaRPr/>
          </a:p>
        </p:txBody>
      </p:sp>
      <p:sp>
        <p:nvSpPr>
          <p:cNvPr id="312" name="Google Shape;312;p29"/>
          <p:cNvSpPr txBox="1"/>
          <p:nvPr>
            <p:ph idx="1" type="body"/>
          </p:nvPr>
        </p:nvSpPr>
        <p:spPr>
          <a:xfrm>
            <a:off x="152400" y="1219200"/>
            <a:ext cx="8610600" cy="609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rgbClr val="FF0000"/>
              </a:buClr>
              <a:buSzPts val="2400"/>
              <a:buFont typeface="Arial"/>
              <a:buNone/>
            </a:pPr>
            <a:r>
              <a:rPr lang="en-US" sz="2400">
                <a:solidFill>
                  <a:srgbClr val="FF0000"/>
                </a:solidFill>
              </a:rPr>
              <a:t>        </a:t>
            </a:r>
            <a:r>
              <a:rPr lang="en-US" sz="2200">
                <a:solidFill>
                  <a:srgbClr val="FF0000"/>
                </a:solidFill>
              </a:rPr>
              <a:t>Inventory turnover = Cost of goods sold / Average inventory</a:t>
            </a:r>
            <a:endParaRPr sz="2200">
              <a:solidFill>
                <a:srgbClr val="FF0000"/>
              </a:solidFill>
            </a:endParaRPr>
          </a:p>
        </p:txBody>
      </p:sp>
      <p:sp>
        <p:nvSpPr>
          <p:cNvPr id="313" name="Google Shape;313;p29"/>
          <p:cNvSpPr/>
          <p:nvPr/>
        </p:nvSpPr>
        <p:spPr>
          <a:xfrm>
            <a:off x="1295400" y="1676400"/>
            <a:ext cx="56388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31F20"/>
                </a:solidFill>
                <a:latin typeface="Times New Roman"/>
                <a:ea typeface="Times New Roman"/>
                <a:cs typeface="Times New Roman"/>
                <a:sym typeface="Times New Roman"/>
              </a:rPr>
              <a:t>2021         2020           Trend</a:t>
            </a:r>
            <a:endParaRPr/>
          </a:p>
          <a:p>
            <a:pPr indent="0" lvl="0" marL="0" marR="0" rtl="0" algn="l">
              <a:spcBef>
                <a:spcPts val="0"/>
              </a:spcBef>
              <a:spcAft>
                <a:spcPts val="0"/>
              </a:spcAft>
              <a:buNone/>
            </a:pPr>
            <a:r>
              <a:rPr lang="en-US" sz="2400">
                <a:solidFill>
                  <a:srgbClr val="231F20"/>
                </a:solidFill>
                <a:latin typeface="Times New Roman"/>
                <a:ea typeface="Times New Roman"/>
                <a:cs typeface="Times New Roman"/>
                <a:sym typeface="Times New Roman"/>
              </a:rPr>
              <a:t>            6.02            6.08</a:t>
            </a:r>
            <a:r>
              <a:rPr lang="en-US" sz="2400">
                <a:solidFill>
                  <a:schemeClr val="dk1"/>
                </a:solidFill>
                <a:latin typeface="Times New Roman"/>
                <a:ea typeface="Times New Roman"/>
                <a:cs typeface="Times New Roman"/>
                <a:sym typeface="Times New Roman"/>
              </a:rPr>
              <a:t>       deteriorating</a:t>
            </a:r>
            <a:endParaRPr sz="2400">
              <a:solidFill>
                <a:schemeClr val="dk1"/>
              </a:solidFill>
              <a:latin typeface="Times New Roman"/>
              <a:ea typeface="Times New Roman"/>
              <a:cs typeface="Times New Roman"/>
              <a:sym typeface="Times New Roman"/>
            </a:endParaRPr>
          </a:p>
        </p:txBody>
      </p:sp>
      <p:sp>
        <p:nvSpPr>
          <p:cNvPr id="314" name="Google Shape;314;p29"/>
          <p:cNvSpPr/>
          <p:nvPr/>
        </p:nvSpPr>
        <p:spPr>
          <a:xfrm>
            <a:off x="304800" y="2819400"/>
            <a:ext cx="8610600"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Times New Roman"/>
                <a:ea typeface="Times New Roman"/>
                <a:cs typeface="Times New Roman"/>
                <a:sym typeface="Times New Roman"/>
              </a:rPr>
              <a:t>Note: Inter-company comparisons of inventory turnover do not provide valid comparisons </a:t>
            </a:r>
            <a:r>
              <a:rPr lang="en-US" sz="2400">
                <a:solidFill>
                  <a:srgbClr val="FF0000"/>
                </a:solidFill>
                <a:latin typeface="Times New Roman"/>
                <a:ea typeface="Times New Roman"/>
                <a:cs typeface="Times New Roman"/>
                <a:sym typeface="Times New Roman"/>
              </a:rPr>
              <a:t>when the companies are using different inventory methods, e.g., FIFO and LIFO</a:t>
            </a:r>
            <a:r>
              <a:rPr lang="en-US" sz="2400">
                <a:solidFill>
                  <a:schemeClr val="dk1"/>
                </a:solidFill>
                <a:latin typeface="Times New Roman"/>
                <a:ea typeface="Times New Roman"/>
                <a:cs typeface="Times New Roman"/>
                <a:sym typeface="Times New Roman"/>
              </a:rPr>
              <a:t>, since the cost of goods sold and inventory under LIFO during periods of rising prices will be higher and lower, respectively, than under FIFO. These effects are summarized below: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descr="gibson-graphic (2)" id="94" name="Google Shape;94;p3"/>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Working Capital</a:t>
            </a:r>
            <a:endParaRPr/>
          </a:p>
        </p:txBody>
      </p:sp>
      <p:sp>
        <p:nvSpPr>
          <p:cNvPr id="95" name="Google Shape;95;p3"/>
          <p:cNvSpPr txBox="1"/>
          <p:nvPr/>
        </p:nvSpPr>
        <p:spPr>
          <a:xfrm>
            <a:off x="533400" y="4419600"/>
            <a:ext cx="18415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rgbClr val="000000"/>
              </a:solidFill>
              <a:latin typeface="Times New Roman"/>
              <a:ea typeface="Times New Roman"/>
              <a:cs typeface="Times New Roman"/>
              <a:sym typeface="Times New Roman"/>
            </a:endParaRPr>
          </a:p>
        </p:txBody>
      </p:sp>
      <p:sp>
        <p:nvSpPr>
          <p:cNvPr id="96" name="Google Shape;96;p3"/>
          <p:cNvSpPr/>
          <p:nvPr/>
        </p:nvSpPr>
        <p:spPr>
          <a:xfrm>
            <a:off x="593725" y="3122613"/>
            <a:ext cx="7772400" cy="3125787"/>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dk1"/>
              </a:buClr>
              <a:buSzPts val="2400"/>
              <a:buFont typeface="Times New Roman"/>
              <a:buNone/>
            </a:pPr>
            <a:r>
              <a:t/>
            </a:r>
            <a:endParaRPr sz="2400">
              <a:solidFill>
                <a:schemeClr val="accent6"/>
              </a:solidFill>
              <a:latin typeface="Arial"/>
              <a:ea typeface="Arial"/>
              <a:cs typeface="Arial"/>
              <a:sym typeface="Arial"/>
            </a:endParaRPr>
          </a:p>
        </p:txBody>
      </p:sp>
      <p:sp>
        <p:nvSpPr>
          <p:cNvPr id="97" name="Google Shape;97;p3"/>
          <p:cNvSpPr txBox="1"/>
          <p:nvPr/>
        </p:nvSpPr>
        <p:spPr>
          <a:xfrm>
            <a:off x="152400" y="1219200"/>
            <a:ext cx="412115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Arial"/>
                <a:ea typeface="Arial"/>
                <a:cs typeface="Arial"/>
                <a:sym typeface="Arial"/>
              </a:rPr>
              <a:t>	</a:t>
            </a:r>
            <a:r>
              <a:rPr lang="en-US" sz="2200">
                <a:solidFill>
                  <a:srgbClr val="000000"/>
                </a:solidFill>
                <a:latin typeface="Arial"/>
                <a:ea typeface="Arial"/>
                <a:cs typeface="Arial"/>
                <a:sym typeface="Arial"/>
              </a:rPr>
              <a:t>Current Assets</a:t>
            </a:r>
            <a:br>
              <a:rPr lang="en-US" sz="2200">
                <a:solidFill>
                  <a:srgbClr val="000000"/>
                </a:solidFill>
                <a:latin typeface="Arial"/>
                <a:ea typeface="Arial"/>
                <a:cs typeface="Arial"/>
                <a:sym typeface="Arial"/>
              </a:rPr>
            </a:br>
            <a:r>
              <a:rPr lang="en-US" sz="2200">
                <a:solidFill>
                  <a:srgbClr val="000000"/>
                </a:solidFill>
                <a:latin typeface="Arial"/>
                <a:ea typeface="Arial"/>
                <a:cs typeface="Arial"/>
                <a:sym typeface="Arial"/>
              </a:rPr>
              <a:t>–	</a:t>
            </a:r>
            <a:r>
              <a:rPr lang="en-US" sz="2200" u="sng">
                <a:solidFill>
                  <a:srgbClr val="000000"/>
                </a:solidFill>
                <a:latin typeface="Arial"/>
                <a:ea typeface="Arial"/>
                <a:cs typeface="Arial"/>
                <a:sym typeface="Arial"/>
              </a:rPr>
              <a:t>Current Liabilities</a:t>
            </a:r>
            <a:br>
              <a:rPr lang="en-US" sz="2200" u="sng">
                <a:solidFill>
                  <a:srgbClr val="000000"/>
                </a:solidFill>
                <a:latin typeface="Arial"/>
                <a:ea typeface="Arial"/>
                <a:cs typeface="Arial"/>
                <a:sym typeface="Arial"/>
              </a:rPr>
            </a:br>
            <a:r>
              <a:rPr lang="en-US" sz="2200">
                <a:solidFill>
                  <a:srgbClr val="000000"/>
                </a:solidFill>
                <a:latin typeface="Arial"/>
                <a:ea typeface="Arial"/>
                <a:cs typeface="Arial"/>
                <a:sym typeface="Arial"/>
              </a:rPr>
              <a:t>=	Working Capital</a:t>
            </a:r>
            <a:endParaRPr/>
          </a:p>
        </p:txBody>
      </p:sp>
      <p:sp>
        <p:nvSpPr>
          <p:cNvPr id="98" name="Google Shape;98;p3"/>
          <p:cNvSpPr/>
          <p:nvPr/>
        </p:nvSpPr>
        <p:spPr>
          <a:xfrm>
            <a:off x="228600" y="3276600"/>
            <a:ext cx="8458200" cy="2462213"/>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accent6"/>
              </a:buClr>
              <a:buSzPts val="2200"/>
              <a:buFont typeface="Arial"/>
              <a:buChar char="•"/>
            </a:pPr>
            <a:r>
              <a:rPr lang="en-US" sz="2200">
                <a:solidFill>
                  <a:schemeClr val="accent6"/>
                </a:solidFill>
                <a:latin typeface="Times New Roman"/>
                <a:ea typeface="Times New Roman"/>
                <a:cs typeface="Times New Roman"/>
                <a:sym typeface="Times New Roman"/>
              </a:rPr>
              <a:t>Equal to current assets less current liabilities. </a:t>
            </a:r>
            <a:endParaRPr sz="2200">
              <a:solidFill>
                <a:schemeClr val="accent6"/>
              </a:solidFill>
              <a:latin typeface="Times New Roman"/>
              <a:ea typeface="Times New Roman"/>
              <a:cs typeface="Times New Roman"/>
              <a:sym typeface="Times New Roman"/>
            </a:endParaRPr>
          </a:p>
          <a:p>
            <a:pPr indent="-342900" lvl="0" marL="342900" marR="0" rtl="0" algn="just">
              <a:spcBef>
                <a:spcPts val="0"/>
              </a:spcBef>
              <a:spcAft>
                <a:spcPts val="0"/>
              </a:spcAft>
              <a:buClr>
                <a:schemeClr val="accent6"/>
              </a:buClr>
              <a:buSzPts val="2200"/>
              <a:buFont typeface="Arial"/>
              <a:buChar char="•"/>
            </a:pPr>
            <a:r>
              <a:rPr lang="en-US" sz="2200">
                <a:solidFill>
                  <a:schemeClr val="accent6"/>
                </a:solidFill>
                <a:latin typeface="Times New Roman"/>
                <a:ea typeface="Times New Roman"/>
                <a:cs typeface="Times New Roman"/>
                <a:sym typeface="Times New Roman"/>
              </a:rPr>
              <a:t>Current assets are those assets that are expected to be converted into cash or used up within 1 year. </a:t>
            </a:r>
            <a:endParaRPr sz="2200">
              <a:solidFill>
                <a:schemeClr val="accent6"/>
              </a:solidFill>
              <a:latin typeface="Times New Roman"/>
              <a:ea typeface="Times New Roman"/>
              <a:cs typeface="Times New Roman"/>
              <a:sym typeface="Times New Roman"/>
            </a:endParaRPr>
          </a:p>
          <a:p>
            <a:pPr indent="-342900" lvl="0" marL="342900" marR="0" rtl="0" algn="just">
              <a:spcBef>
                <a:spcPts val="0"/>
              </a:spcBef>
              <a:spcAft>
                <a:spcPts val="0"/>
              </a:spcAft>
              <a:buClr>
                <a:schemeClr val="accent6"/>
              </a:buClr>
              <a:buSzPts val="2200"/>
              <a:buFont typeface="Arial"/>
              <a:buChar char="•"/>
            </a:pPr>
            <a:r>
              <a:rPr lang="en-US" sz="2200">
                <a:solidFill>
                  <a:schemeClr val="accent6"/>
                </a:solidFill>
                <a:latin typeface="Times New Roman"/>
                <a:ea typeface="Times New Roman"/>
                <a:cs typeface="Times New Roman"/>
                <a:sym typeface="Times New Roman"/>
              </a:rPr>
              <a:t>Current liabilities are those liabilities that must be paid within 1 year; they are paid out of current assets. </a:t>
            </a:r>
            <a:endParaRPr sz="2200">
              <a:solidFill>
                <a:schemeClr val="accent6"/>
              </a:solidFill>
              <a:latin typeface="Times New Roman"/>
              <a:ea typeface="Times New Roman"/>
              <a:cs typeface="Times New Roman"/>
              <a:sym typeface="Times New Roman"/>
            </a:endParaRPr>
          </a:p>
          <a:p>
            <a:pPr indent="-342900" lvl="0" marL="342900" marR="0" rtl="0" algn="just">
              <a:spcBef>
                <a:spcPts val="0"/>
              </a:spcBef>
              <a:spcAft>
                <a:spcPts val="0"/>
              </a:spcAft>
              <a:buClr>
                <a:schemeClr val="accent6"/>
              </a:buClr>
              <a:buSzPts val="2200"/>
              <a:buFont typeface="Arial"/>
              <a:buChar char="•"/>
            </a:pPr>
            <a:r>
              <a:rPr lang="en-US" sz="2200">
                <a:solidFill>
                  <a:schemeClr val="accent6"/>
                </a:solidFill>
                <a:latin typeface="Times New Roman"/>
                <a:ea typeface="Times New Roman"/>
                <a:cs typeface="Times New Roman"/>
                <a:sym typeface="Times New Roman"/>
              </a:rPr>
              <a:t>Working capital is a safety cushion to creditors. A large balance is required when the entity has difficulty borrowing on short notice</a:t>
            </a:r>
            <a:endParaRPr/>
          </a:p>
        </p:txBody>
      </p:sp>
      <p:sp>
        <p:nvSpPr>
          <p:cNvPr id="99" name="Google Shape;99;p3"/>
          <p:cNvSpPr/>
          <p:nvPr/>
        </p:nvSpPr>
        <p:spPr>
          <a:xfrm>
            <a:off x="3429000" y="1219200"/>
            <a:ext cx="54102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a:t>
            </a:r>
            <a:r>
              <a:rPr b="1" lang="en-US" sz="2400">
                <a:solidFill>
                  <a:schemeClr val="dk1"/>
                </a:solidFill>
                <a:latin typeface="Times New Roman"/>
                <a:ea typeface="Times New Roman"/>
                <a:cs typeface="Times New Roman"/>
                <a:sym typeface="Times New Roman"/>
              </a:rPr>
              <a:t>2021             2020</a:t>
            </a:r>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$195,700       $193,000 </a:t>
            </a:r>
            <a:endParaRPr sz="2400">
              <a:solidFill>
                <a:schemeClr val="dk1"/>
              </a:solidFill>
              <a:latin typeface="Times New Roman"/>
              <a:ea typeface="Times New Roman"/>
              <a:cs typeface="Times New Roman"/>
              <a:sym typeface="Times New Roman"/>
            </a:endParaRPr>
          </a:p>
        </p:txBody>
      </p:sp>
      <p:sp>
        <p:nvSpPr>
          <p:cNvPr id="100" name="Google Shape;100;p3"/>
          <p:cNvSpPr/>
          <p:nvPr/>
        </p:nvSpPr>
        <p:spPr>
          <a:xfrm>
            <a:off x="533400" y="2438400"/>
            <a:ext cx="8229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The increase in net working capital is a favorable sign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descr="gibson-graphic (2)" id="320" name="Google Shape;320;p30"/>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Inventory turnover in days</a:t>
            </a:r>
            <a:endParaRPr b="1">
              <a:latin typeface="Arial"/>
              <a:ea typeface="Arial"/>
              <a:cs typeface="Arial"/>
              <a:sym typeface="Arial"/>
            </a:endParaRPr>
          </a:p>
        </p:txBody>
      </p:sp>
      <p:sp>
        <p:nvSpPr>
          <p:cNvPr id="321" name="Google Shape;321;p30"/>
          <p:cNvSpPr txBox="1"/>
          <p:nvPr>
            <p:ph idx="1" type="body"/>
          </p:nvPr>
        </p:nvSpPr>
        <p:spPr>
          <a:xfrm>
            <a:off x="152400" y="1219200"/>
            <a:ext cx="8610600" cy="7620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rgbClr val="FF0000"/>
              </a:buClr>
              <a:buSzPts val="2400"/>
              <a:buFont typeface="Arial"/>
              <a:buNone/>
            </a:pPr>
            <a:r>
              <a:rPr lang="en-US" sz="2400">
                <a:solidFill>
                  <a:srgbClr val="FF0000"/>
                </a:solidFill>
              </a:rPr>
              <a:t> </a:t>
            </a:r>
            <a:r>
              <a:rPr b="1" lang="en-US" sz="1800">
                <a:solidFill>
                  <a:srgbClr val="0070C0"/>
                </a:solidFill>
              </a:rPr>
              <a:t>Inventory turnover in days = Average Inventory/ (Cost of Goods Sold/365)</a:t>
            </a:r>
            <a:endParaRPr/>
          </a:p>
          <a:p>
            <a:pPr indent="0" lvl="0" marL="0" rtl="0" algn="just">
              <a:spcBef>
                <a:spcPts val="440"/>
              </a:spcBef>
              <a:spcAft>
                <a:spcPts val="0"/>
              </a:spcAft>
              <a:buClr>
                <a:srgbClr val="336699"/>
              </a:buClr>
              <a:buSzPts val="2200"/>
              <a:buFont typeface="Arial"/>
              <a:buNone/>
            </a:pPr>
            <a:r>
              <a:t/>
            </a:r>
            <a:endParaRPr sz="2200">
              <a:solidFill>
                <a:srgbClr val="FF0000"/>
              </a:solidFill>
            </a:endParaRPr>
          </a:p>
        </p:txBody>
      </p:sp>
      <p:sp>
        <p:nvSpPr>
          <p:cNvPr id="322" name="Google Shape;322;p30"/>
          <p:cNvSpPr/>
          <p:nvPr/>
        </p:nvSpPr>
        <p:spPr>
          <a:xfrm>
            <a:off x="1219200" y="3200400"/>
            <a:ext cx="56388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31F20"/>
                </a:solidFill>
                <a:latin typeface="Times New Roman"/>
                <a:ea typeface="Times New Roman"/>
                <a:cs typeface="Times New Roman"/>
                <a:sym typeface="Times New Roman"/>
              </a:rPr>
              <a:t>2021         2020           Trend</a:t>
            </a:r>
            <a:endParaRPr/>
          </a:p>
          <a:p>
            <a:pPr indent="0" lvl="0" marL="0" marR="0" rtl="0" algn="l">
              <a:spcBef>
                <a:spcPts val="0"/>
              </a:spcBef>
              <a:spcAft>
                <a:spcPts val="0"/>
              </a:spcAft>
              <a:buNone/>
            </a:pPr>
            <a:r>
              <a:rPr lang="en-US" sz="2400">
                <a:solidFill>
                  <a:srgbClr val="231F20"/>
                </a:solidFill>
                <a:latin typeface="Times New Roman"/>
                <a:ea typeface="Times New Roman"/>
                <a:cs typeface="Times New Roman"/>
                <a:sym typeface="Times New Roman"/>
              </a:rPr>
              <a:t>            66.67        60.03</a:t>
            </a:r>
            <a:r>
              <a:rPr lang="en-US" sz="2400">
                <a:solidFill>
                  <a:schemeClr val="dk1"/>
                </a:solidFill>
                <a:latin typeface="Times New Roman"/>
                <a:ea typeface="Times New Roman"/>
                <a:cs typeface="Times New Roman"/>
                <a:sym typeface="Times New Roman"/>
              </a:rPr>
              <a:t>       deteriorating</a:t>
            </a:r>
            <a:endParaRPr sz="2400">
              <a:solidFill>
                <a:schemeClr val="dk1"/>
              </a:solidFill>
              <a:latin typeface="Times New Roman"/>
              <a:ea typeface="Times New Roman"/>
              <a:cs typeface="Times New Roman"/>
              <a:sym typeface="Times New Roman"/>
            </a:endParaRPr>
          </a:p>
        </p:txBody>
      </p:sp>
      <p:sp>
        <p:nvSpPr>
          <p:cNvPr id="323" name="Google Shape;323;p30"/>
          <p:cNvSpPr/>
          <p:nvPr/>
        </p:nvSpPr>
        <p:spPr>
          <a:xfrm>
            <a:off x="2286000" y="2514600"/>
            <a:ext cx="342433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Times New Roman"/>
                <a:ea typeface="Times New Roman"/>
                <a:cs typeface="Times New Roman"/>
                <a:sym typeface="Times New Roman"/>
              </a:rPr>
              <a:t>365 / Inventory turnover</a:t>
            </a:r>
            <a:endParaRPr/>
          </a:p>
        </p:txBody>
      </p:sp>
      <p:sp>
        <p:nvSpPr>
          <p:cNvPr id="324" name="Google Shape;324;p30"/>
          <p:cNvSpPr/>
          <p:nvPr/>
        </p:nvSpPr>
        <p:spPr>
          <a:xfrm>
            <a:off x="3810000" y="1905000"/>
            <a:ext cx="61266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0000"/>
                </a:solidFill>
                <a:latin typeface="Times New Roman"/>
                <a:ea typeface="Times New Roman"/>
                <a:cs typeface="Times New Roman"/>
                <a:sym typeface="Times New Roman"/>
              </a:rPr>
              <a:t>OR</a:t>
            </a:r>
            <a:endParaRPr sz="2400">
              <a:solidFill>
                <a:srgbClr val="FF0000"/>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descr="gibson-graphic (2)" id="330" name="Google Shape;330;p31"/>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Inventory Turnover</a:t>
            </a:r>
            <a:endParaRPr/>
          </a:p>
        </p:txBody>
      </p:sp>
      <p:pic>
        <p:nvPicPr>
          <p:cNvPr id="331" name="Google Shape;331;p31"/>
          <p:cNvPicPr preferRelativeResize="0"/>
          <p:nvPr/>
        </p:nvPicPr>
        <p:blipFill rotWithShape="1">
          <a:blip r:embed="rId4">
            <a:alphaModFix/>
          </a:blip>
          <a:srcRect b="0" l="0" r="0" t="0"/>
          <a:stretch/>
        </p:blipFill>
        <p:spPr>
          <a:xfrm>
            <a:off x="0" y="1143000"/>
            <a:ext cx="9143999" cy="5715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descr="gibson-graphic (2)" id="337" name="Google Shape;337;p32"/>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Inventory Turnover</a:t>
            </a:r>
            <a:endParaRPr/>
          </a:p>
        </p:txBody>
      </p:sp>
      <p:sp>
        <p:nvSpPr>
          <p:cNvPr id="338" name="Google Shape;338;p32"/>
          <p:cNvSpPr/>
          <p:nvPr/>
        </p:nvSpPr>
        <p:spPr>
          <a:xfrm>
            <a:off x="0" y="1143000"/>
            <a:ext cx="9144000" cy="5632311"/>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Times New Roman"/>
                <a:ea typeface="Times New Roman"/>
                <a:cs typeface="Times New Roman"/>
                <a:sym typeface="Times New Roman"/>
              </a:rPr>
              <a:t>Generally, a high inventory turnover indicates that the firm </a:t>
            </a:r>
            <a:endParaRPr sz="2400">
              <a:solidFill>
                <a:schemeClr val="dk1"/>
              </a:solidFill>
              <a:latin typeface="Times New Roman"/>
              <a:ea typeface="Times New Roman"/>
              <a:cs typeface="Times New Roman"/>
              <a:sym typeface="Times New Roman"/>
            </a:endParaRPr>
          </a:p>
          <a:p>
            <a:pPr indent="-457200" lvl="0" marL="457200" marR="0" rtl="0" algn="just">
              <a:spcBef>
                <a:spcPts val="0"/>
              </a:spcBef>
              <a:spcAft>
                <a:spcPts val="0"/>
              </a:spcAft>
              <a:buClr>
                <a:schemeClr val="dk1"/>
              </a:buClr>
              <a:buSzPts val="2400"/>
              <a:buFont typeface="Times New Roman"/>
              <a:buAutoNum type="arabicParenBoth"/>
            </a:pPr>
            <a:r>
              <a:rPr lang="en-US" sz="2400">
                <a:solidFill>
                  <a:schemeClr val="dk1"/>
                </a:solidFill>
                <a:latin typeface="Times New Roman"/>
                <a:ea typeface="Times New Roman"/>
                <a:cs typeface="Times New Roman"/>
                <a:sym typeface="Times New Roman"/>
              </a:rPr>
              <a:t>is operating effectively as far as inventory is concerned (purchasing, receiving, storing, selling), </a:t>
            </a:r>
            <a:endParaRPr sz="2400">
              <a:solidFill>
                <a:schemeClr val="dk1"/>
              </a:solidFill>
              <a:latin typeface="Times New Roman"/>
              <a:ea typeface="Times New Roman"/>
              <a:cs typeface="Times New Roman"/>
              <a:sym typeface="Times New Roman"/>
            </a:endParaRPr>
          </a:p>
          <a:p>
            <a:pPr indent="-457200" lvl="0" marL="457200" marR="0" rtl="0" algn="just">
              <a:spcBef>
                <a:spcPts val="0"/>
              </a:spcBef>
              <a:spcAft>
                <a:spcPts val="0"/>
              </a:spcAft>
              <a:buClr>
                <a:schemeClr val="dk1"/>
              </a:buClr>
              <a:buSzPts val="2400"/>
              <a:buFont typeface="Times New Roman"/>
              <a:buAutoNum type="arabicParenBoth"/>
            </a:pPr>
            <a:r>
              <a:rPr lang="en-US" sz="2400">
                <a:solidFill>
                  <a:schemeClr val="dk1"/>
                </a:solidFill>
                <a:latin typeface="Times New Roman"/>
                <a:ea typeface="Times New Roman"/>
                <a:cs typeface="Times New Roman"/>
                <a:sym typeface="Times New Roman"/>
              </a:rPr>
              <a:t> investment in inventory is reduced, </a:t>
            </a:r>
            <a:endParaRPr/>
          </a:p>
          <a:p>
            <a:pPr indent="-457200" lvl="0" marL="457200" marR="0" rtl="0" algn="just">
              <a:spcBef>
                <a:spcPts val="0"/>
              </a:spcBef>
              <a:spcAft>
                <a:spcPts val="0"/>
              </a:spcAft>
              <a:buClr>
                <a:schemeClr val="dk1"/>
              </a:buClr>
              <a:buSzPts val="2400"/>
              <a:buFont typeface="Times New Roman"/>
              <a:buAutoNum type="arabicParenBoth"/>
            </a:pPr>
            <a:r>
              <a:rPr lang="en-US" sz="2400">
                <a:solidFill>
                  <a:schemeClr val="dk1"/>
                </a:solidFill>
                <a:latin typeface="Times New Roman"/>
                <a:ea typeface="Times New Roman"/>
                <a:cs typeface="Times New Roman"/>
                <a:sym typeface="Times New Roman"/>
              </a:rPr>
              <a:t>the operating cycle involving converting inventory to cash is shortened, and</a:t>
            </a:r>
            <a:endParaRPr/>
          </a:p>
          <a:p>
            <a:pPr indent="-457200" lvl="0" marL="457200" marR="0" rtl="0" algn="just">
              <a:spcBef>
                <a:spcPts val="0"/>
              </a:spcBef>
              <a:spcAft>
                <a:spcPts val="0"/>
              </a:spcAft>
              <a:buClr>
                <a:schemeClr val="dk1"/>
              </a:buClr>
              <a:buSzPts val="2400"/>
              <a:buFont typeface="Times New Roman"/>
              <a:buAutoNum type="arabicParenBoth"/>
            </a:pPr>
            <a:r>
              <a:rPr lang="en-US" sz="2400">
                <a:solidFill>
                  <a:schemeClr val="dk1"/>
                </a:solidFill>
                <a:latin typeface="Times New Roman"/>
                <a:ea typeface="Times New Roman"/>
                <a:cs typeface="Times New Roman"/>
                <a:sym typeface="Times New Roman"/>
              </a:rPr>
              <a:t>less opportunity for the inventory to become obsolete exists. An excessively high inventory turnover may suggest that the company is not keeping sufficient inventory on hand to meet sales requirements resulting in stock-outs and unhappy customers. </a:t>
            </a:r>
            <a:endParaRPr sz="2400">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Times New Roman"/>
                <a:ea typeface="Times New Roman"/>
                <a:cs typeface="Times New Roman"/>
                <a:sym typeface="Times New Roman"/>
              </a:rPr>
              <a:t>A low value for the inventory turnover ratio suggests an excessive amount of inventory on hand, slow sales, high carrying costs for the inventory, and weak cash inflow prospects. </a:t>
            </a:r>
            <a:endParaRPr sz="2400">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Times New Roman"/>
                <a:ea typeface="Times New Roman"/>
                <a:cs typeface="Times New Roman"/>
                <a:sym typeface="Times New Roman"/>
              </a:rPr>
              <a:t>A low turnover could increase the company’s exposure to future financing problems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descr="gibson-graphic (2)" id="344" name="Google Shape;344;p33"/>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Current Assets: Operating Cycle</a:t>
            </a:r>
            <a:endParaRPr/>
          </a:p>
        </p:txBody>
      </p:sp>
      <p:sp>
        <p:nvSpPr>
          <p:cNvPr id="345" name="Google Shape;345;p33"/>
          <p:cNvSpPr txBox="1"/>
          <p:nvPr>
            <p:ph idx="1" type="body"/>
          </p:nvPr>
        </p:nvSpPr>
        <p:spPr>
          <a:xfrm>
            <a:off x="533400" y="1295400"/>
            <a:ext cx="7772400" cy="992188"/>
          </a:xfrm>
          <a:prstGeom prst="rect">
            <a:avLst/>
          </a:prstGeom>
          <a:noFill/>
          <a:ln>
            <a:noFill/>
          </a:ln>
        </p:spPr>
        <p:txBody>
          <a:bodyPr anchorCtr="0" anchor="t" bIns="45700" lIns="91425" spcFirstLastPara="1" rIns="91425" wrap="square" tIns="45700">
            <a:noAutofit/>
          </a:bodyPr>
          <a:lstStyle/>
          <a:p>
            <a:pPr indent="-346075" lvl="0" marL="346075" rtl="0" algn="l">
              <a:spcBef>
                <a:spcPts val="0"/>
              </a:spcBef>
              <a:spcAft>
                <a:spcPts val="0"/>
              </a:spcAft>
              <a:buClr>
                <a:srgbClr val="336699"/>
              </a:buClr>
              <a:buSzPts val="2800"/>
              <a:buFont typeface="Arial"/>
              <a:buChar char="•"/>
            </a:pPr>
            <a:r>
              <a:rPr lang="en-US"/>
              <a:t>The time period between acquisition of goods and the final cash realization from sales</a:t>
            </a:r>
            <a:endParaRPr/>
          </a:p>
        </p:txBody>
      </p:sp>
      <p:pic>
        <p:nvPicPr>
          <p:cNvPr id="346" name="Google Shape;346;p33"/>
          <p:cNvPicPr preferRelativeResize="0"/>
          <p:nvPr/>
        </p:nvPicPr>
        <p:blipFill rotWithShape="1">
          <a:blip r:embed="rId4">
            <a:alphaModFix/>
          </a:blip>
          <a:srcRect b="0" l="0" r="0" t="0"/>
          <a:stretch/>
        </p:blipFill>
        <p:spPr>
          <a:xfrm>
            <a:off x="457200" y="2325688"/>
            <a:ext cx="7772400" cy="1028700"/>
          </a:xfrm>
          <a:prstGeom prst="rect">
            <a:avLst/>
          </a:prstGeom>
          <a:noFill/>
          <a:ln>
            <a:noFill/>
          </a:ln>
        </p:spPr>
      </p:pic>
      <p:sp>
        <p:nvSpPr>
          <p:cNvPr id="347" name="Google Shape;347;p33"/>
          <p:cNvSpPr txBox="1"/>
          <p:nvPr/>
        </p:nvSpPr>
        <p:spPr>
          <a:xfrm>
            <a:off x="533400" y="3387725"/>
            <a:ext cx="8001000" cy="2252663"/>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336699"/>
              </a:buClr>
              <a:buSzPts val="2800"/>
              <a:buFont typeface="Arial"/>
              <a:buChar char="•"/>
            </a:pPr>
            <a:r>
              <a:rPr lang="en-US" sz="2800">
                <a:solidFill>
                  <a:srgbClr val="336699"/>
                </a:solidFill>
                <a:latin typeface="Arial"/>
                <a:ea typeface="Arial"/>
                <a:cs typeface="Arial"/>
                <a:sym typeface="Arial"/>
              </a:rPr>
              <a:t>Subject to potential understatement from understatement of turnover measures</a:t>
            </a:r>
            <a:endParaRPr/>
          </a:p>
          <a:p>
            <a:pPr indent="-285750" lvl="1" marL="798513" marR="0" rtl="0" algn="l">
              <a:spcBef>
                <a:spcPts val="480"/>
              </a:spcBef>
              <a:spcAft>
                <a:spcPts val="0"/>
              </a:spcAft>
              <a:buClr>
                <a:srgbClr val="336699"/>
              </a:buClr>
              <a:buSzPts val="2400"/>
              <a:buFont typeface="Arial"/>
              <a:buChar char="–"/>
            </a:pPr>
            <a:r>
              <a:rPr b="0" i="0" lang="en-US" sz="2400" u="none" cap="none" strike="noStrike">
                <a:solidFill>
                  <a:srgbClr val="336699"/>
                </a:solidFill>
                <a:latin typeface="Arial"/>
                <a:ea typeface="Arial"/>
                <a:cs typeface="Arial"/>
                <a:sym typeface="Arial"/>
              </a:rPr>
              <a:t>Use of LIFO</a:t>
            </a:r>
            <a:endParaRPr/>
          </a:p>
          <a:p>
            <a:pPr indent="-285750" lvl="1" marL="798513" marR="0" rtl="0" algn="l">
              <a:spcBef>
                <a:spcPts val="480"/>
              </a:spcBef>
              <a:spcAft>
                <a:spcPts val="0"/>
              </a:spcAft>
              <a:buClr>
                <a:srgbClr val="336699"/>
              </a:buClr>
              <a:buSzPts val="2400"/>
              <a:buFont typeface="Arial"/>
              <a:buChar char="–"/>
            </a:pPr>
            <a:r>
              <a:rPr b="0" i="0" lang="en-US" sz="2400" u="none" cap="none" strike="noStrike">
                <a:solidFill>
                  <a:srgbClr val="336699"/>
                </a:solidFill>
                <a:latin typeface="Arial"/>
                <a:ea typeface="Arial"/>
                <a:cs typeface="Arial"/>
                <a:sym typeface="Arial"/>
              </a:rPr>
              <a:t>Use of a natural business year</a:t>
            </a:r>
            <a:endParaRPr/>
          </a:p>
          <a:p>
            <a:pPr indent="-285750" lvl="1" marL="798513" marR="0" rtl="0" algn="l">
              <a:spcBef>
                <a:spcPts val="480"/>
              </a:spcBef>
              <a:spcAft>
                <a:spcPts val="0"/>
              </a:spcAft>
              <a:buClr>
                <a:srgbClr val="336699"/>
              </a:buClr>
              <a:buSzPts val="2400"/>
              <a:buFont typeface="Arial"/>
              <a:buChar char="–"/>
            </a:pPr>
            <a:r>
              <a:rPr b="0" i="0" lang="en-US" sz="2400" u="none" cap="none" strike="noStrike">
                <a:solidFill>
                  <a:srgbClr val="336699"/>
                </a:solidFill>
                <a:latin typeface="Arial"/>
                <a:ea typeface="Arial"/>
                <a:cs typeface="Arial"/>
                <a:sym typeface="Arial"/>
              </a:rPr>
              <a:t>Averages are computed on beginning-of-year and end-of-year data</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descr="gibson-graphic (2)" id="106" name="Google Shape;106;p4"/>
          <p:cNvSpPr txBox="1"/>
          <p:nvPr>
            <p:ph type="title"/>
          </p:nvPr>
        </p:nvSpPr>
        <p:spPr>
          <a:xfrm>
            <a:off x="0" y="-15875"/>
            <a:ext cx="4267200"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Current Ratio</a:t>
            </a:r>
            <a:endParaRPr/>
          </a:p>
        </p:txBody>
      </p:sp>
      <p:pic>
        <p:nvPicPr>
          <p:cNvPr id="107" name="Google Shape;107;p4"/>
          <p:cNvPicPr preferRelativeResize="0"/>
          <p:nvPr/>
        </p:nvPicPr>
        <p:blipFill rotWithShape="1">
          <a:blip r:embed="rId4">
            <a:alphaModFix/>
          </a:blip>
          <a:srcRect b="0" l="0" r="0" t="0"/>
          <a:stretch/>
        </p:blipFill>
        <p:spPr>
          <a:xfrm>
            <a:off x="4572000" y="152400"/>
            <a:ext cx="2243138" cy="709612"/>
          </a:xfrm>
          <a:prstGeom prst="rect">
            <a:avLst/>
          </a:prstGeom>
          <a:noFill/>
          <a:ln>
            <a:noFill/>
          </a:ln>
        </p:spPr>
      </p:pic>
      <p:sp>
        <p:nvSpPr>
          <p:cNvPr id="108" name="Google Shape;108;p4"/>
          <p:cNvSpPr/>
          <p:nvPr/>
        </p:nvSpPr>
        <p:spPr>
          <a:xfrm>
            <a:off x="152400" y="1219200"/>
            <a:ext cx="8305800"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200">
                <a:solidFill>
                  <a:schemeClr val="dk1"/>
                </a:solidFill>
                <a:latin typeface="Times New Roman"/>
                <a:ea typeface="Times New Roman"/>
                <a:cs typeface="Times New Roman"/>
                <a:sym typeface="Times New Roman"/>
              </a:rPr>
              <a:t>The current ratio expresses the relative relationship between current assets and current liabilities. </a:t>
            </a:r>
            <a:r>
              <a:rPr lang="en-US" sz="2000">
                <a:solidFill>
                  <a:srgbClr val="FF0000"/>
                </a:solidFill>
                <a:latin typeface="Times New Roman"/>
                <a:ea typeface="Times New Roman"/>
                <a:cs typeface="Times New Roman"/>
                <a:sym typeface="Times New Roman"/>
              </a:rPr>
              <a:t>Determines short-term debt-paying ability</a:t>
            </a:r>
            <a:endParaRPr sz="2000">
              <a:solidFill>
                <a:srgbClr val="FF0000"/>
              </a:solidFill>
              <a:latin typeface="Times New Roman"/>
              <a:ea typeface="Times New Roman"/>
              <a:cs typeface="Times New Roman"/>
              <a:sym typeface="Times New Roman"/>
            </a:endParaRPr>
          </a:p>
        </p:txBody>
      </p:sp>
      <p:sp>
        <p:nvSpPr>
          <p:cNvPr id="109" name="Google Shape;109;p4"/>
          <p:cNvSpPr/>
          <p:nvPr/>
        </p:nvSpPr>
        <p:spPr>
          <a:xfrm>
            <a:off x="838200" y="2438400"/>
            <a:ext cx="62484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accent6"/>
                </a:solidFill>
                <a:latin typeface="Times New Roman"/>
                <a:ea typeface="Times New Roman"/>
                <a:cs typeface="Times New Roman"/>
                <a:sym typeface="Times New Roman"/>
              </a:rPr>
              <a:t>                                      </a:t>
            </a:r>
            <a:r>
              <a:rPr b="1" lang="en-US" sz="2200">
                <a:solidFill>
                  <a:schemeClr val="accent6"/>
                </a:solidFill>
                <a:latin typeface="Times New Roman"/>
                <a:ea typeface="Times New Roman"/>
                <a:cs typeface="Times New Roman"/>
                <a:sym typeface="Times New Roman"/>
              </a:rPr>
              <a:t>2021             2020</a:t>
            </a:r>
            <a:endParaRPr/>
          </a:p>
          <a:p>
            <a:pPr indent="0" lvl="0" marL="0" marR="0" rtl="0" algn="l">
              <a:spcBef>
                <a:spcPts val="0"/>
              </a:spcBef>
              <a:spcAft>
                <a:spcPts val="0"/>
              </a:spcAft>
              <a:buNone/>
            </a:pPr>
            <a:r>
              <a:rPr lang="en-US" sz="2200">
                <a:solidFill>
                  <a:schemeClr val="accent6"/>
                </a:solidFill>
                <a:latin typeface="Times New Roman"/>
                <a:ea typeface="Times New Roman"/>
                <a:cs typeface="Times New Roman"/>
                <a:sym typeface="Times New Roman"/>
              </a:rPr>
              <a:t>Current ratio                  2.79             2.75 </a:t>
            </a:r>
            <a:endParaRPr sz="2200">
              <a:solidFill>
                <a:schemeClr val="accent6"/>
              </a:solidFill>
              <a:latin typeface="Times New Roman"/>
              <a:ea typeface="Times New Roman"/>
              <a:cs typeface="Times New Roman"/>
              <a:sym typeface="Times New Roman"/>
            </a:endParaRPr>
          </a:p>
        </p:txBody>
      </p:sp>
      <p:sp>
        <p:nvSpPr>
          <p:cNvPr id="110" name="Google Shape;110;p4"/>
          <p:cNvSpPr/>
          <p:nvPr/>
        </p:nvSpPr>
        <p:spPr>
          <a:xfrm>
            <a:off x="152400" y="3276600"/>
            <a:ext cx="8915400" cy="353943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accent6"/>
              </a:buClr>
              <a:buSzPts val="2000"/>
              <a:buFont typeface="Noto Sans Symbols"/>
              <a:buChar char="❑"/>
            </a:pPr>
            <a:r>
              <a:rPr lang="en-US" sz="2000">
                <a:solidFill>
                  <a:schemeClr val="accent6"/>
                </a:solidFill>
                <a:latin typeface="Times New Roman"/>
                <a:ea typeface="Times New Roman"/>
                <a:cs typeface="Times New Roman"/>
                <a:sym typeface="Times New Roman"/>
              </a:rPr>
              <a:t>The 2021 ratio is interpreted to mean that there is $2.79 of current assets for each dollar for each dollar of current liabilities. </a:t>
            </a:r>
            <a:endParaRPr/>
          </a:p>
          <a:p>
            <a:pPr indent="-342900" lvl="0" marL="342900" marR="0" rtl="0" algn="just">
              <a:spcBef>
                <a:spcPts val="0"/>
              </a:spcBef>
              <a:spcAft>
                <a:spcPts val="0"/>
              </a:spcAft>
              <a:buClr>
                <a:schemeClr val="accent6"/>
              </a:buClr>
              <a:buSzPts val="2000"/>
              <a:buFont typeface="Noto Sans Symbols"/>
              <a:buChar char="❑"/>
            </a:pPr>
            <a:r>
              <a:rPr lang="en-US" sz="2000">
                <a:solidFill>
                  <a:schemeClr val="accent6"/>
                </a:solidFill>
                <a:latin typeface="Times New Roman"/>
                <a:ea typeface="Times New Roman"/>
                <a:cs typeface="Times New Roman"/>
                <a:sym typeface="Times New Roman"/>
              </a:rPr>
              <a:t>This represents an improvement over 2020.</a:t>
            </a:r>
            <a:endParaRPr/>
          </a:p>
          <a:p>
            <a:pPr indent="-342900" lvl="0" marL="342900" marR="0" rtl="0" algn="just">
              <a:spcBef>
                <a:spcPts val="0"/>
              </a:spcBef>
              <a:spcAft>
                <a:spcPts val="0"/>
              </a:spcAft>
              <a:buClr>
                <a:schemeClr val="accent6"/>
              </a:buClr>
              <a:buSzPts val="2000"/>
              <a:buFont typeface="Noto Sans Symbols"/>
              <a:buChar char="❑"/>
            </a:pPr>
            <a:r>
              <a:rPr lang="en-US" sz="2000">
                <a:solidFill>
                  <a:schemeClr val="accent6"/>
                </a:solidFill>
                <a:latin typeface="Times New Roman"/>
                <a:ea typeface="Times New Roman"/>
                <a:cs typeface="Times New Roman"/>
                <a:sym typeface="Times New Roman"/>
              </a:rPr>
              <a:t>A rule of thumb suggests that a 2:1 ratio is ordinarily satisfactory, but this is by no means a necessarily reliable relationship.</a:t>
            </a:r>
            <a:endParaRPr/>
          </a:p>
          <a:p>
            <a:pPr indent="-342900" lvl="0" marL="342900" marR="0" rtl="0" algn="just">
              <a:spcBef>
                <a:spcPts val="0"/>
              </a:spcBef>
              <a:spcAft>
                <a:spcPts val="0"/>
              </a:spcAft>
              <a:buClr>
                <a:schemeClr val="accent6"/>
              </a:buClr>
              <a:buSzPts val="2000"/>
              <a:buFont typeface="Noto Sans Symbols"/>
              <a:buChar char="❑"/>
            </a:pPr>
            <a:r>
              <a:rPr lang="en-US" sz="2000">
                <a:solidFill>
                  <a:schemeClr val="accent6"/>
                </a:solidFill>
                <a:latin typeface="Times New Roman"/>
                <a:ea typeface="Times New Roman"/>
                <a:cs typeface="Times New Roman"/>
                <a:sym typeface="Times New Roman"/>
              </a:rPr>
              <a:t> Consideration must also be given to industry practices, the firm’s operating cycle, and the mix of current assets.</a:t>
            </a:r>
            <a:endParaRPr/>
          </a:p>
          <a:p>
            <a:pPr indent="-342900" lvl="0" marL="342900" marR="0" rtl="0" algn="just">
              <a:spcBef>
                <a:spcPts val="0"/>
              </a:spcBef>
              <a:spcAft>
                <a:spcPts val="0"/>
              </a:spcAft>
              <a:buClr>
                <a:schemeClr val="accent6"/>
              </a:buClr>
              <a:buSzPts val="2000"/>
              <a:buFont typeface="Noto Sans Symbols"/>
              <a:buChar char="❑"/>
            </a:pPr>
            <a:r>
              <a:rPr lang="en-US" sz="2000">
                <a:solidFill>
                  <a:schemeClr val="accent6"/>
                </a:solidFill>
                <a:latin typeface="Times New Roman"/>
                <a:ea typeface="Times New Roman"/>
                <a:cs typeface="Times New Roman"/>
                <a:sym typeface="Times New Roman"/>
              </a:rPr>
              <a:t> A very low current ratio would ordinarily cause for concern since cash flow problems appear imminent. </a:t>
            </a:r>
            <a:endParaRPr sz="2000">
              <a:solidFill>
                <a:schemeClr val="accent6"/>
              </a:solidFill>
              <a:latin typeface="Times New Roman"/>
              <a:ea typeface="Times New Roman"/>
              <a:cs typeface="Times New Roman"/>
              <a:sym typeface="Times New Roman"/>
            </a:endParaRPr>
          </a:p>
          <a:p>
            <a:pPr indent="-342900" lvl="0" marL="342900" marR="0" rtl="0" algn="just">
              <a:spcBef>
                <a:spcPts val="0"/>
              </a:spcBef>
              <a:spcAft>
                <a:spcPts val="0"/>
              </a:spcAft>
              <a:buClr>
                <a:schemeClr val="accent6"/>
              </a:buClr>
              <a:buSzPts val="2000"/>
              <a:buFont typeface="Noto Sans Symbols"/>
              <a:buChar char="❑"/>
            </a:pPr>
            <a:r>
              <a:rPr lang="en-US" sz="2000">
                <a:solidFill>
                  <a:schemeClr val="accent6"/>
                </a:solidFill>
                <a:latin typeface="Times New Roman"/>
                <a:ea typeface="Times New Roman"/>
                <a:cs typeface="Times New Roman"/>
                <a:sym typeface="Times New Roman"/>
              </a:rPr>
              <a:t>An excessively high current ratio could suggest that the firm is not </a:t>
            </a:r>
            <a:r>
              <a:rPr lang="en-US" sz="2400">
                <a:solidFill>
                  <a:schemeClr val="accent6"/>
                </a:solidFill>
                <a:latin typeface="Times New Roman"/>
                <a:ea typeface="Times New Roman"/>
                <a:cs typeface="Times New Roman"/>
                <a:sym typeface="Times New Roman"/>
              </a:rPr>
              <a:t>managing its </a:t>
            </a:r>
            <a:r>
              <a:rPr lang="en-US" sz="2000">
                <a:solidFill>
                  <a:schemeClr val="accent6"/>
                </a:solidFill>
                <a:latin typeface="Times New Roman"/>
                <a:ea typeface="Times New Roman"/>
                <a:cs typeface="Times New Roman"/>
                <a:sym typeface="Times New Roman"/>
              </a:rPr>
              <a:t>current assets properly.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ph idx="11" type="ftr"/>
          </p:nvPr>
        </p:nvSpPr>
        <p:spPr>
          <a:xfrm>
            <a:off x="695325" y="6457950"/>
            <a:ext cx="7077075" cy="228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Copyright 2007 by Thomson South-Western, a part of The Thomson Corporation. All rights reserved.</a:t>
            </a:r>
            <a:endParaRPr/>
          </a:p>
        </p:txBody>
      </p:sp>
      <p:sp>
        <p:nvSpPr>
          <p:cNvPr id="117" name="Google Shape;117;p5"/>
          <p:cNvSpPr txBox="1"/>
          <p:nvPr>
            <p:ph idx="12" type="sldNum"/>
          </p:nvPr>
        </p:nvSpPr>
        <p:spPr>
          <a:xfrm>
            <a:off x="685800" y="6296025"/>
            <a:ext cx="3200400"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Chapter 6, Slide #</a:t>
            </a:r>
            <a:fld id="{00000000-1234-1234-1234-123412341234}" type="slidenum">
              <a:rPr lang="en-US"/>
              <a:t>‹#›</a:t>
            </a:fld>
            <a:endParaRPr/>
          </a:p>
        </p:txBody>
      </p:sp>
      <p:sp>
        <p:nvSpPr>
          <p:cNvPr descr="gibson-graphic (2)" id="118" name="Google Shape;118;p5"/>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Current Ratio</a:t>
            </a:r>
            <a:endParaRPr/>
          </a:p>
        </p:txBody>
      </p:sp>
      <p:sp>
        <p:nvSpPr>
          <p:cNvPr id="119" name="Google Shape;119;p5"/>
          <p:cNvSpPr txBox="1"/>
          <p:nvPr>
            <p:ph idx="1" type="body"/>
          </p:nvPr>
        </p:nvSpPr>
        <p:spPr>
          <a:xfrm>
            <a:off x="593725" y="1295400"/>
            <a:ext cx="7940675"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336699"/>
              </a:buClr>
              <a:buSzPts val="2800"/>
              <a:buFont typeface="Arial"/>
              <a:buChar char="•"/>
            </a:pPr>
            <a:r>
              <a:rPr lang="en-US"/>
              <a:t>Determines short-term debt-paying ability</a:t>
            </a:r>
            <a:endParaRPr/>
          </a:p>
          <a:p>
            <a:pPr indent="-342900" lvl="0" marL="342900" rtl="0" algn="l">
              <a:spcBef>
                <a:spcPts val="560"/>
              </a:spcBef>
              <a:spcAft>
                <a:spcPts val="0"/>
              </a:spcAft>
              <a:buClr>
                <a:srgbClr val="336699"/>
              </a:buClr>
              <a:buSzPts val="2800"/>
              <a:buFont typeface="Arial"/>
              <a:buChar char="•"/>
            </a:pPr>
            <a:r>
              <a:rPr lang="en-US"/>
              <a:t>Focus is on the relationship between current assets and current liabilities</a:t>
            </a:r>
            <a:endParaRPr/>
          </a:p>
          <a:p>
            <a:pPr indent="-285750" lvl="1" marL="742950" rtl="0" algn="l">
              <a:spcBef>
                <a:spcPts val="480"/>
              </a:spcBef>
              <a:spcAft>
                <a:spcPts val="0"/>
              </a:spcAft>
              <a:buClr>
                <a:srgbClr val="336699"/>
              </a:buClr>
              <a:buSzPts val="2400"/>
              <a:buFont typeface="Arial"/>
              <a:buChar char="–"/>
            </a:pPr>
            <a:r>
              <a:rPr lang="en-US"/>
              <a:t>Inter-firm comparison is possible and meaningful</a:t>
            </a:r>
            <a:endParaRPr/>
          </a:p>
          <a:p>
            <a:pPr indent="-342900" lvl="0" marL="342900" rtl="0" algn="l">
              <a:spcBef>
                <a:spcPts val="560"/>
              </a:spcBef>
              <a:spcAft>
                <a:spcPts val="0"/>
              </a:spcAft>
              <a:buClr>
                <a:srgbClr val="336699"/>
              </a:buClr>
              <a:buSzPts val="2800"/>
              <a:buFont typeface="Arial"/>
              <a:buChar char="•"/>
            </a:pPr>
            <a:r>
              <a:rPr lang="en-US"/>
              <a:t>Traditional benchmark: 2.00</a:t>
            </a:r>
            <a:endParaRPr/>
          </a:p>
          <a:p>
            <a:pPr indent="-285750" lvl="1" marL="742950" rtl="0" algn="l">
              <a:spcBef>
                <a:spcPts val="480"/>
              </a:spcBef>
              <a:spcAft>
                <a:spcPts val="0"/>
              </a:spcAft>
              <a:buClr>
                <a:srgbClr val="336699"/>
              </a:buClr>
              <a:buSzPts val="2400"/>
              <a:buFont typeface="Arial"/>
              <a:buChar char="–"/>
            </a:pPr>
            <a:r>
              <a:rPr lang="en-US"/>
              <a:t>Decreased current ratio indicates lower liquidity</a:t>
            </a:r>
            <a:endParaRPr/>
          </a:p>
          <a:p>
            <a:pPr indent="-285750" lvl="1" marL="742950" rtl="0" algn="l">
              <a:spcBef>
                <a:spcPts val="480"/>
              </a:spcBef>
              <a:spcAft>
                <a:spcPts val="0"/>
              </a:spcAft>
              <a:buClr>
                <a:srgbClr val="336699"/>
              </a:buClr>
              <a:buSzPts val="2400"/>
              <a:buFont typeface="Arial"/>
              <a:buChar char="–"/>
            </a:pPr>
            <a:r>
              <a:rPr lang="en-US"/>
              <a:t>Industry averages provide contextual benchmark</a:t>
            </a:r>
            <a:endParaRPr/>
          </a:p>
          <a:p>
            <a:pPr indent="-342900" lvl="0" marL="342900" rtl="0" algn="l">
              <a:spcBef>
                <a:spcPts val="560"/>
              </a:spcBef>
              <a:spcAft>
                <a:spcPts val="0"/>
              </a:spcAft>
              <a:buClr>
                <a:srgbClr val="336699"/>
              </a:buClr>
              <a:buSzPts val="2800"/>
              <a:buFont typeface="Arial"/>
              <a:buChar char="•"/>
            </a:pPr>
            <a:r>
              <a:rPr lang="en-US"/>
              <a:t>Considerations</a:t>
            </a:r>
            <a:endParaRPr/>
          </a:p>
          <a:p>
            <a:pPr indent="-285750" lvl="1" marL="742950" rtl="0" algn="l">
              <a:spcBef>
                <a:spcPts val="480"/>
              </a:spcBef>
              <a:spcAft>
                <a:spcPts val="0"/>
              </a:spcAft>
              <a:buClr>
                <a:srgbClr val="336699"/>
              </a:buClr>
              <a:buSzPts val="2400"/>
              <a:buFont typeface="Arial"/>
              <a:buChar char="–"/>
            </a:pPr>
            <a:r>
              <a:rPr lang="en-US"/>
              <a:t>Quality of inventory and receivables</a:t>
            </a:r>
            <a:endParaRPr/>
          </a:p>
          <a:p>
            <a:pPr indent="-285750" lvl="1" marL="742950" rtl="0" algn="l">
              <a:spcBef>
                <a:spcPts val="480"/>
              </a:spcBef>
              <a:spcAft>
                <a:spcPts val="0"/>
              </a:spcAft>
              <a:buClr>
                <a:srgbClr val="336699"/>
              </a:buClr>
              <a:buSzPts val="2400"/>
              <a:buFont typeface="Arial"/>
              <a:buChar char="–"/>
            </a:pPr>
            <a:r>
              <a:rPr lang="en-US"/>
              <a:t>Inventory cost flow assumptions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descr="gibson-graphic (2)" id="125" name="Google Shape;125;p6"/>
          <p:cNvSpPr/>
          <p:nvPr/>
        </p:nvSpPr>
        <p:spPr>
          <a:xfrm>
            <a:off x="0" y="-8021"/>
            <a:ext cx="5943600" cy="846221"/>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marR="0" rtl="0" algn="ctr">
              <a:spcBef>
                <a:spcPts val="0"/>
              </a:spcBef>
              <a:spcAft>
                <a:spcPts val="0"/>
              </a:spcAft>
              <a:buNone/>
            </a:pPr>
            <a:r>
              <a:rPr b="1" lang="en-US" sz="3600">
                <a:solidFill>
                  <a:srgbClr val="FFFFFF"/>
                </a:solidFill>
                <a:latin typeface="Arial"/>
                <a:ea typeface="Arial"/>
                <a:cs typeface="Arial"/>
                <a:sym typeface="Arial"/>
              </a:rPr>
              <a:t>Acid-Test (Quick) Ratios</a:t>
            </a:r>
            <a:endParaRPr/>
          </a:p>
        </p:txBody>
      </p:sp>
      <p:pic>
        <p:nvPicPr>
          <p:cNvPr id="126" name="Google Shape;126;p6"/>
          <p:cNvPicPr preferRelativeResize="0"/>
          <p:nvPr/>
        </p:nvPicPr>
        <p:blipFill rotWithShape="1">
          <a:blip r:embed="rId4">
            <a:alphaModFix/>
          </a:blip>
          <a:srcRect b="0" l="0" r="0" t="0"/>
          <a:stretch/>
        </p:blipFill>
        <p:spPr>
          <a:xfrm>
            <a:off x="609600" y="1314651"/>
            <a:ext cx="3402012" cy="722313"/>
          </a:xfrm>
          <a:prstGeom prst="rect">
            <a:avLst/>
          </a:prstGeom>
          <a:noFill/>
          <a:ln>
            <a:noFill/>
          </a:ln>
        </p:spPr>
      </p:pic>
      <p:pic>
        <p:nvPicPr>
          <p:cNvPr id="127" name="Google Shape;127;p6"/>
          <p:cNvPicPr preferRelativeResize="0"/>
          <p:nvPr/>
        </p:nvPicPr>
        <p:blipFill rotWithShape="1">
          <a:blip r:embed="rId5">
            <a:alphaModFix/>
          </a:blip>
          <a:srcRect b="0" l="0" r="0" t="0"/>
          <a:stretch/>
        </p:blipFill>
        <p:spPr>
          <a:xfrm>
            <a:off x="5486400" y="1143000"/>
            <a:ext cx="3330575" cy="1327150"/>
          </a:xfrm>
          <a:prstGeom prst="rect">
            <a:avLst/>
          </a:prstGeom>
          <a:noFill/>
          <a:ln>
            <a:noFill/>
          </a:ln>
        </p:spPr>
      </p:pic>
      <p:sp>
        <p:nvSpPr>
          <p:cNvPr id="128" name="Google Shape;128;p6"/>
          <p:cNvSpPr/>
          <p:nvPr/>
        </p:nvSpPr>
        <p:spPr>
          <a:xfrm>
            <a:off x="838200" y="2828836"/>
            <a:ext cx="60198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a:t>
            </a:r>
            <a:r>
              <a:rPr b="1" lang="en-US" sz="2400">
                <a:solidFill>
                  <a:schemeClr val="dk1"/>
                </a:solidFill>
                <a:latin typeface="Times New Roman"/>
                <a:ea typeface="Times New Roman"/>
                <a:cs typeface="Times New Roman"/>
                <a:sym typeface="Times New Roman"/>
              </a:rPr>
              <a:t>2021             2020</a:t>
            </a:r>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1.65             1.62 </a:t>
            </a:r>
            <a:endParaRPr sz="2400">
              <a:solidFill>
                <a:schemeClr val="dk1"/>
              </a:solidFill>
              <a:latin typeface="Times New Roman"/>
              <a:ea typeface="Times New Roman"/>
              <a:cs typeface="Times New Roman"/>
              <a:sym typeface="Times New Roman"/>
            </a:endParaRPr>
          </a:p>
        </p:txBody>
      </p:sp>
      <p:sp>
        <p:nvSpPr>
          <p:cNvPr id="129" name="Google Shape;129;p6"/>
          <p:cNvSpPr/>
          <p:nvPr/>
        </p:nvSpPr>
        <p:spPr>
          <a:xfrm>
            <a:off x="304800" y="4038600"/>
            <a:ext cx="86106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accent6"/>
                </a:solidFill>
                <a:latin typeface="Times New Roman"/>
                <a:ea typeface="Times New Roman"/>
                <a:cs typeface="Times New Roman"/>
                <a:sym typeface="Times New Roman"/>
              </a:rPr>
              <a:t>For each $1 of current liabilities in 2021, there is $1.65 of quick assets available to pay the obligations. There has been an improvement in the quick ratio.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descr="gibson-graphic (2)" id="135" name="Google Shape;135;p7"/>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Acid-Test (Quick) Ratio</a:t>
            </a:r>
            <a:endParaRPr/>
          </a:p>
        </p:txBody>
      </p:sp>
      <p:sp>
        <p:nvSpPr>
          <p:cNvPr id="136" name="Google Shape;136;p7"/>
          <p:cNvSpPr txBox="1"/>
          <p:nvPr>
            <p:ph idx="1" type="body"/>
          </p:nvPr>
        </p:nvSpPr>
        <p:spPr>
          <a:xfrm>
            <a:off x="593725" y="1295400"/>
            <a:ext cx="8016875"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336699"/>
              </a:buClr>
              <a:buSzPts val="2800"/>
              <a:buFont typeface="Arial"/>
              <a:buChar char="•"/>
            </a:pPr>
            <a:r>
              <a:rPr lang="en-US"/>
              <a:t>Measures the immediate liquidity of the firm</a:t>
            </a:r>
            <a:endParaRPr/>
          </a:p>
          <a:p>
            <a:pPr indent="-342900" lvl="0" marL="342900" rtl="0" algn="l">
              <a:spcBef>
                <a:spcPts val="560"/>
              </a:spcBef>
              <a:spcAft>
                <a:spcPts val="0"/>
              </a:spcAft>
              <a:buClr>
                <a:srgbClr val="336699"/>
              </a:buClr>
              <a:buSzPts val="2800"/>
              <a:buFont typeface="Arial"/>
              <a:buChar char="•"/>
            </a:pPr>
            <a:r>
              <a:rPr lang="en-US"/>
              <a:t>Relates the most liquid assets to current liabilities</a:t>
            </a:r>
            <a:endParaRPr/>
          </a:p>
          <a:p>
            <a:pPr indent="-285750" lvl="1" marL="742950" rtl="0" algn="l">
              <a:spcBef>
                <a:spcPts val="480"/>
              </a:spcBef>
              <a:spcAft>
                <a:spcPts val="0"/>
              </a:spcAft>
              <a:buClr>
                <a:srgbClr val="336699"/>
              </a:buClr>
              <a:buSzPts val="2400"/>
              <a:buFont typeface="Arial"/>
              <a:buChar char="–"/>
            </a:pPr>
            <a:r>
              <a:rPr lang="en-US"/>
              <a:t>Exclude inventory</a:t>
            </a:r>
            <a:endParaRPr/>
          </a:p>
          <a:p>
            <a:pPr indent="-285750" lvl="1" marL="742950" rtl="0" algn="l">
              <a:spcBef>
                <a:spcPts val="480"/>
              </a:spcBef>
              <a:spcAft>
                <a:spcPts val="0"/>
              </a:spcAft>
              <a:buClr>
                <a:srgbClr val="336699"/>
              </a:buClr>
              <a:buSzPts val="2400"/>
              <a:buFont typeface="Arial"/>
              <a:buChar char="–"/>
            </a:pPr>
            <a:r>
              <a:rPr lang="en-US"/>
              <a:t>More conservative variation: Also exclude other current assets that do not represent current cash flow</a:t>
            </a:r>
            <a:endParaRPr/>
          </a:p>
          <a:p>
            <a:pPr indent="-342900" lvl="0" marL="342900" rtl="0" algn="l">
              <a:spcBef>
                <a:spcPts val="560"/>
              </a:spcBef>
              <a:spcAft>
                <a:spcPts val="0"/>
              </a:spcAft>
              <a:buClr>
                <a:srgbClr val="336699"/>
              </a:buClr>
              <a:buSzPts val="2800"/>
              <a:buFont typeface="Arial"/>
              <a:buChar char="•"/>
            </a:pPr>
            <a:r>
              <a:rPr lang="en-US"/>
              <a:t>Traditional benchmark: 1.00</a:t>
            </a:r>
            <a:endParaRPr/>
          </a:p>
          <a:p>
            <a:pPr indent="-285750" lvl="1" marL="742950" rtl="0" algn="l">
              <a:spcBef>
                <a:spcPts val="480"/>
              </a:spcBef>
              <a:spcAft>
                <a:spcPts val="0"/>
              </a:spcAft>
              <a:buClr>
                <a:srgbClr val="336699"/>
              </a:buClr>
              <a:buSzPts val="2400"/>
              <a:buFont typeface="Arial"/>
              <a:buChar char="–"/>
            </a:pPr>
            <a:r>
              <a:rPr lang="en-US"/>
              <a:t>Industry averages provide contextual benchmark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descr="gibson-graphic (2)" id="142" name="Google Shape;142;p8"/>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Acid-Test (Quick) Ratio</a:t>
            </a:r>
            <a:endParaRPr/>
          </a:p>
        </p:txBody>
      </p:sp>
      <p:sp>
        <p:nvSpPr>
          <p:cNvPr id="143" name="Google Shape;143;p8"/>
          <p:cNvSpPr txBox="1"/>
          <p:nvPr>
            <p:ph idx="1" type="body"/>
          </p:nvPr>
        </p:nvSpPr>
        <p:spPr>
          <a:xfrm>
            <a:off x="593725" y="1295400"/>
            <a:ext cx="8016900" cy="4114800"/>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rgbClr val="FF0000"/>
              </a:buClr>
              <a:buSzPts val="2400"/>
              <a:buFont typeface="Times New Roman"/>
              <a:buChar char="•"/>
            </a:pPr>
            <a:r>
              <a:rPr b="1" lang="en-US" sz="2400">
                <a:solidFill>
                  <a:srgbClr val="FF0000"/>
                </a:solidFill>
                <a:latin typeface="Times New Roman"/>
                <a:ea typeface="Times New Roman"/>
                <a:cs typeface="Times New Roman"/>
                <a:sym typeface="Times New Roman"/>
              </a:rPr>
              <a:t>Short-Term Creditors: </a:t>
            </a:r>
            <a:r>
              <a:rPr lang="en-US" sz="2400">
                <a:solidFill>
                  <a:schemeClr val="accent6"/>
                </a:solidFill>
                <a:latin typeface="Times New Roman"/>
                <a:ea typeface="Times New Roman"/>
                <a:cs typeface="Times New Roman"/>
                <a:sym typeface="Times New Roman"/>
              </a:rPr>
              <a:t>A significant decline in the quick ratio indicates deterioration in the company’s liquidity, which could indicate the company’s inability to satisfy its maturing debt immediately. </a:t>
            </a:r>
            <a:endParaRPr/>
          </a:p>
          <a:p>
            <a:pPr indent="-190500" lvl="0" marL="342900" rtl="0" algn="just">
              <a:spcBef>
                <a:spcPts val="480"/>
              </a:spcBef>
              <a:spcAft>
                <a:spcPts val="0"/>
              </a:spcAft>
              <a:buClr>
                <a:srgbClr val="336699"/>
              </a:buClr>
              <a:buSzPts val="2400"/>
              <a:buFont typeface="Arial"/>
              <a:buNone/>
            </a:pPr>
            <a:r>
              <a:t/>
            </a:r>
            <a:endParaRPr sz="2400">
              <a:solidFill>
                <a:schemeClr val="dk1"/>
              </a:solidFill>
              <a:latin typeface="Times New Roman"/>
              <a:ea typeface="Times New Roman"/>
              <a:cs typeface="Times New Roman"/>
              <a:sym typeface="Times New Roman"/>
            </a:endParaRPr>
          </a:p>
          <a:p>
            <a:pPr indent="-342900" lvl="0" marL="342900" rtl="0" algn="just">
              <a:spcBef>
                <a:spcPts val="480"/>
              </a:spcBef>
              <a:spcAft>
                <a:spcPts val="0"/>
              </a:spcAft>
              <a:buClr>
                <a:srgbClr val="FF0000"/>
              </a:buClr>
              <a:buSzPts val="2400"/>
              <a:buFont typeface="Times New Roman"/>
              <a:buChar char="•"/>
            </a:pPr>
            <a:r>
              <a:rPr b="1" lang="en-US" sz="2400">
                <a:solidFill>
                  <a:srgbClr val="FF0000"/>
                </a:solidFill>
                <a:latin typeface="Times New Roman"/>
                <a:ea typeface="Times New Roman"/>
                <a:cs typeface="Times New Roman"/>
                <a:sym typeface="Times New Roman"/>
              </a:rPr>
              <a:t>Financial Management</a:t>
            </a:r>
            <a:r>
              <a:rPr lang="en-US" sz="2400">
                <a:solidFill>
                  <a:schemeClr val="dk1"/>
                </a:solidFill>
                <a:latin typeface="Times New Roman"/>
                <a:ea typeface="Times New Roman"/>
                <a:cs typeface="Times New Roman"/>
                <a:sym typeface="Times New Roman"/>
              </a:rPr>
              <a:t>: </a:t>
            </a:r>
            <a:r>
              <a:rPr lang="en-US" sz="2400">
                <a:solidFill>
                  <a:schemeClr val="accent6"/>
                </a:solidFill>
                <a:latin typeface="Times New Roman"/>
                <a:ea typeface="Times New Roman"/>
                <a:cs typeface="Times New Roman"/>
                <a:sym typeface="Times New Roman"/>
              </a:rPr>
              <a:t>A lower quick ratio may mean that the company will have greater difficulty borrowing short-term funds. A very low ratio may indicate that the company will be unable to meet its short-term debt payments.</a:t>
            </a:r>
            <a:endParaRPr sz="2400">
              <a:solidFill>
                <a:schemeClr val="accent6"/>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descr="gibson-graphic (2)" id="149" name="Google Shape;149;p9"/>
          <p:cNvSpPr txBox="1"/>
          <p:nvPr>
            <p:ph type="title"/>
          </p:nvPr>
        </p:nvSpPr>
        <p:spPr>
          <a:xfrm>
            <a:off x="0" y="-15875"/>
            <a:ext cx="9140825" cy="1143000"/>
          </a:xfrm>
          <a:prstGeom prst="rect">
            <a:avLst/>
          </a:prstGeom>
          <a:blipFill rotWithShape="1">
            <a:blip r:embed="rId3">
              <a:alphaModFix/>
            </a:blip>
            <a:stretch>
              <a:fillRect b="0" l="0" r="0" t="0"/>
            </a:stretch>
          </a:blipFill>
          <a:ln>
            <a:noFill/>
          </a:ln>
        </p:spPr>
        <p:txBody>
          <a:bodyPr anchorCtr="1" anchor="ctr" bIns="45700" lIns="91425" spcFirstLastPara="1" rIns="91425" wrap="square" tIns="45700">
            <a:noAutofit/>
          </a:bodyPr>
          <a:lstStyle/>
          <a:p>
            <a:pPr indent="0" lvl="0" marL="0" rtl="0" algn="ctr">
              <a:spcBef>
                <a:spcPts val="0"/>
              </a:spcBef>
              <a:spcAft>
                <a:spcPts val="0"/>
              </a:spcAft>
              <a:buNone/>
            </a:pPr>
            <a:r>
              <a:rPr b="1" lang="en-US">
                <a:latin typeface="Arial"/>
                <a:ea typeface="Arial"/>
                <a:cs typeface="Arial"/>
                <a:sym typeface="Arial"/>
              </a:rPr>
              <a:t>Cash Ratio</a:t>
            </a:r>
            <a:endParaRPr/>
          </a:p>
        </p:txBody>
      </p:sp>
      <p:sp>
        <p:nvSpPr>
          <p:cNvPr id="150" name="Google Shape;150;p9"/>
          <p:cNvSpPr txBox="1"/>
          <p:nvPr>
            <p:ph idx="1" type="body"/>
          </p:nvPr>
        </p:nvSpPr>
        <p:spPr>
          <a:xfrm>
            <a:off x="304800" y="3200400"/>
            <a:ext cx="8610600" cy="3429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Times New Roman"/>
              <a:buChar char="•"/>
            </a:pPr>
            <a:r>
              <a:rPr b="1" lang="en-US" sz="2400">
                <a:solidFill>
                  <a:schemeClr val="accent6"/>
                </a:solidFill>
                <a:latin typeface="Times New Roman"/>
                <a:ea typeface="Times New Roman"/>
                <a:cs typeface="Times New Roman"/>
                <a:sym typeface="Times New Roman"/>
              </a:rPr>
              <a:t>Extremely conservative</a:t>
            </a:r>
            <a:endParaRPr/>
          </a:p>
          <a:p>
            <a:pPr indent="-285750" lvl="1" marL="742950" rtl="0" algn="l">
              <a:spcBef>
                <a:spcPts val="480"/>
              </a:spcBef>
              <a:spcAft>
                <a:spcPts val="0"/>
              </a:spcAft>
              <a:buClr>
                <a:schemeClr val="accent6"/>
              </a:buClr>
              <a:buSzPts val="2400"/>
              <a:buFont typeface="Times New Roman"/>
              <a:buChar char="–"/>
            </a:pPr>
            <a:r>
              <a:rPr lang="en-US">
                <a:solidFill>
                  <a:schemeClr val="accent6"/>
                </a:solidFill>
                <a:latin typeface="Times New Roman"/>
                <a:ea typeface="Times New Roman"/>
                <a:cs typeface="Times New Roman"/>
                <a:sym typeface="Times New Roman"/>
              </a:rPr>
              <a:t>Unrealistic for a firm to have sufficient cash and securities to cover all its current liabilities</a:t>
            </a:r>
            <a:endParaRPr/>
          </a:p>
          <a:p>
            <a:pPr indent="-342900" lvl="0" marL="342900" rtl="0" algn="l">
              <a:spcBef>
                <a:spcPts val="480"/>
              </a:spcBef>
              <a:spcAft>
                <a:spcPts val="0"/>
              </a:spcAft>
              <a:buClr>
                <a:schemeClr val="accent6"/>
              </a:buClr>
              <a:buSzPts val="2400"/>
              <a:buFont typeface="Times New Roman"/>
              <a:buChar char="•"/>
            </a:pPr>
            <a:r>
              <a:rPr b="1" lang="en-US" sz="2400">
                <a:solidFill>
                  <a:schemeClr val="accent6"/>
                </a:solidFill>
                <a:latin typeface="Times New Roman"/>
                <a:ea typeface="Times New Roman"/>
                <a:cs typeface="Times New Roman"/>
                <a:sym typeface="Times New Roman"/>
              </a:rPr>
              <a:t>Appropriate context</a:t>
            </a:r>
            <a:endParaRPr/>
          </a:p>
          <a:p>
            <a:pPr indent="-285750" lvl="1" marL="742950" rtl="0" algn="l">
              <a:spcBef>
                <a:spcPts val="480"/>
              </a:spcBef>
              <a:spcAft>
                <a:spcPts val="0"/>
              </a:spcAft>
              <a:buClr>
                <a:schemeClr val="accent6"/>
              </a:buClr>
              <a:buSzPts val="2400"/>
              <a:buFont typeface="Times New Roman"/>
              <a:buChar char="–"/>
            </a:pPr>
            <a:r>
              <a:rPr lang="en-US">
                <a:solidFill>
                  <a:schemeClr val="accent6"/>
                </a:solidFill>
                <a:latin typeface="Times New Roman"/>
                <a:ea typeface="Times New Roman"/>
                <a:cs typeface="Times New Roman"/>
                <a:sym typeface="Times New Roman"/>
              </a:rPr>
              <a:t>Firms with naturally slow-moving inventory and receivables</a:t>
            </a:r>
            <a:endParaRPr/>
          </a:p>
          <a:p>
            <a:pPr indent="-285750" lvl="1" marL="742950" rtl="0" algn="l">
              <a:spcBef>
                <a:spcPts val="480"/>
              </a:spcBef>
              <a:spcAft>
                <a:spcPts val="0"/>
              </a:spcAft>
              <a:buClr>
                <a:schemeClr val="accent6"/>
              </a:buClr>
              <a:buSzPts val="2400"/>
              <a:buFont typeface="Times New Roman"/>
              <a:buChar char="–"/>
            </a:pPr>
            <a:r>
              <a:rPr lang="en-US">
                <a:solidFill>
                  <a:schemeClr val="accent6"/>
                </a:solidFill>
                <a:latin typeface="Times New Roman"/>
                <a:ea typeface="Times New Roman"/>
                <a:cs typeface="Times New Roman"/>
                <a:sym typeface="Times New Roman"/>
              </a:rPr>
              <a:t>Firms in financial distress as it assumes the worst case assumption ( the business ceases to exist and only the cash on hand is available to meet credit obligations).</a:t>
            </a:r>
            <a:endParaRPr>
              <a:solidFill>
                <a:schemeClr val="accent6"/>
              </a:solidFill>
              <a:latin typeface="Times New Roman"/>
              <a:ea typeface="Times New Roman"/>
              <a:cs typeface="Times New Roman"/>
              <a:sym typeface="Times New Roman"/>
            </a:endParaRPr>
          </a:p>
        </p:txBody>
      </p:sp>
      <p:pic>
        <p:nvPicPr>
          <p:cNvPr id="151" name="Google Shape;151;p9"/>
          <p:cNvPicPr preferRelativeResize="0"/>
          <p:nvPr/>
        </p:nvPicPr>
        <p:blipFill rotWithShape="1">
          <a:blip r:embed="rId4">
            <a:alphaModFix/>
          </a:blip>
          <a:srcRect b="0" l="0" r="0" t="0"/>
          <a:stretch/>
        </p:blipFill>
        <p:spPr>
          <a:xfrm>
            <a:off x="946150" y="1219200"/>
            <a:ext cx="7239000" cy="979488"/>
          </a:xfrm>
          <a:prstGeom prst="rect">
            <a:avLst/>
          </a:prstGeom>
          <a:noFill/>
          <a:ln>
            <a:noFill/>
          </a:ln>
        </p:spPr>
      </p:pic>
      <p:sp>
        <p:nvSpPr>
          <p:cNvPr id="152" name="Google Shape;152;p9"/>
          <p:cNvSpPr/>
          <p:nvPr/>
        </p:nvSpPr>
        <p:spPr>
          <a:xfrm>
            <a:off x="2209800" y="2133600"/>
            <a:ext cx="60198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                         2021             2020       Trend</a:t>
            </a:r>
            <a:endParaRPr b="1"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a:t>
            </a:r>
            <a:r>
              <a:rPr lang="en-US" sz="2200">
                <a:solidFill>
                  <a:schemeClr val="dk1"/>
                </a:solidFill>
                <a:latin typeface="Times New Roman"/>
                <a:ea typeface="Times New Roman"/>
                <a:cs typeface="Times New Roman"/>
                <a:sym typeface="Times New Roman"/>
              </a:rPr>
              <a:t>0.45              0.44         Imoroving</a:t>
            </a:r>
            <a:endParaRPr sz="22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Gibson alt 10e">
  <a:themeElements>
    <a:clrScheme name="Gibson alt 10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2005-10-26T23:48:26Z</dcterms:created>
  <dc:creator>Anne Oppegard</dc:creator>
</cp:coreProperties>
</file>