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36"/>
  </p:notesMasterIdLst>
  <p:sldIdLst>
    <p:sldId id="302" r:id="rId2"/>
    <p:sldId id="314" r:id="rId3"/>
    <p:sldId id="289" r:id="rId4"/>
    <p:sldId id="270" r:id="rId5"/>
    <p:sldId id="283" r:id="rId6"/>
    <p:sldId id="310" r:id="rId7"/>
    <p:sldId id="311" r:id="rId8"/>
    <p:sldId id="286" r:id="rId9"/>
    <p:sldId id="312" r:id="rId10"/>
    <p:sldId id="313" r:id="rId11"/>
    <p:sldId id="290" r:id="rId12"/>
    <p:sldId id="265" r:id="rId13"/>
    <p:sldId id="292" r:id="rId14"/>
    <p:sldId id="303" r:id="rId15"/>
    <p:sldId id="304" r:id="rId16"/>
    <p:sldId id="305" r:id="rId17"/>
    <p:sldId id="293" r:id="rId18"/>
    <p:sldId id="294" r:id="rId19"/>
    <p:sldId id="295" r:id="rId20"/>
    <p:sldId id="296" r:id="rId21"/>
    <p:sldId id="297" r:id="rId22"/>
    <p:sldId id="268" r:id="rId23"/>
    <p:sldId id="269" r:id="rId24"/>
    <p:sldId id="306" r:id="rId25"/>
    <p:sldId id="307" r:id="rId26"/>
    <p:sldId id="308" r:id="rId27"/>
    <p:sldId id="309" r:id="rId28"/>
    <p:sldId id="271" r:id="rId29"/>
    <p:sldId id="279" r:id="rId30"/>
    <p:sldId id="281" r:id="rId31"/>
    <p:sldId id="282" r:id="rId32"/>
    <p:sldId id="275" r:id="rId33"/>
    <p:sldId id="298" r:id="rId34"/>
    <p:sldId id="30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76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5" Type="http://schemas.openxmlformats.org/officeDocument/2006/relationships/slide" Target="slides/slide34.xml"/><Relationship Id="rId4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CC5C5-7815-4BE9-AD1F-8714BD0622E5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08548C2A-6923-445C-922D-795BBA09AE80}">
      <dgm:prSet phldrT="[Text]" custT="1"/>
      <dgm:spPr/>
      <dgm:t>
        <a:bodyPr/>
        <a:lstStyle/>
        <a:p>
          <a:r>
            <a:rPr lang="en-US" sz="1800" dirty="0" smtClean="0"/>
            <a:t>Requirements</a:t>
          </a:r>
        </a:p>
        <a:p>
          <a:r>
            <a:rPr lang="en-US" sz="1800" dirty="0" smtClean="0"/>
            <a:t>Engineering</a:t>
          </a:r>
          <a:endParaRPr lang="en-US" sz="1800" dirty="0"/>
        </a:p>
      </dgm:t>
    </dgm:pt>
    <dgm:pt modelId="{9192DC6A-9A4C-485D-9F22-9110DD069C4A}" type="parTrans" cxnId="{15C2A864-F68F-410A-8623-02446CC88A66}">
      <dgm:prSet/>
      <dgm:spPr/>
      <dgm:t>
        <a:bodyPr/>
        <a:lstStyle/>
        <a:p>
          <a:endParaRPr lang="en-US"/>
        </a:p>
      </dgm:t>
    </dgm:pt>
    <dgm:pt modelId="{876821D2-7A53-4F28-B0C5-E132487AAE89}" type="sibTrans" cxnId="{15C2A864-F68F-410A-8623-02446CC88A66}">
      <dgm:prSet/>
      <dgm:spPr/>
      <dgm:t>
        <a:bodyPr/>
        <a:lstStyle/>
        <a:p>
          <a:endParaRPr lang="en-US"/>
        </a:p>
      </dgm:t>
    </dgm:pt>
    <dgm:pt modelId="{5F5C52F8-9D1B-4F94-9E58-30C9784BE59E}">
      <dgm:prSet phldrT="[Text]" custT="1"/>
      <dgm:spPr/>
      <dgm:t>
        <a:bodyPr/>
        <a:lstStyle/>
        <a:p>
          <a:r>
            <a:rPr lang="en-US" sz="1800" dirty="0" smtClean="0"/>
            <a:t>Design &amp; development</a:t>
          </a:r>
          <a:endParaRPr lang="en-US" sz="1800" dirty="0"/>
        </a:p>
      </dgm:t>
    </dgm:pt>
    <dgm:pt modelId="{F0E9C2C1-5A7B-444F-867E-7219CD453200}" type="parTrans" cxnId="{96D363E3-B195-451D-B24F-5FD715D55B18}">
      <dgm:prSet/>
      <dgm:spPr/>
      <dgm:t>
        <a:bodyPr/>
        <a:lstStyle/>
        <a:p>
          <a:endParaRPr lang="en-US"/>
        </a:p>
      </dgm:t>
    </dgm:pt>
    <dgm:pt modelId="{29971193-265C-427A-8AA1-122597A9B02B}" type="sibTrans" cxnId="{96D363E3-B195-451D-B24F-5FD715D55B18}">
      <dgm:prSet/>
      <dgm:spPr/>
      <dgm:t>
        <a:bodyPr/>
        <a:lstStyle/>
        <a:p>
          <a:endParaRPr lang="en-US"/>
        </a:p>
      </dgm:t>
    </dgm:pt>
    <dgm:pt modelId="{1E83801F-76AA-4E35-A1C2-5F39A2BDC0D4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A955A375-C1CB-4108-BC68-EB2FD9A13846}" type="parTrans" cxnId="{33D543D3-66D4-4C28-958B-883D8B88A5FA}">
      <dgm:prSet/>
      <dgm:spPr/>
      <dgm:t>
        <a:bodyPr/>
        <a:lstStyle/>
        <a:p>
          <a:endParaRPr lang="en-US"/>
        </a:p>
      </dgm:t>
    </dgm:pt>
    <dgm:pt modelId="{A470CC86-AAAD-41C6-B12F-C6800759914F}" type="sibTrans" cxnId="{33D543D3-66D4-4C28-958B-883D8B88A5FA}">
      <dgm:prSet/>
      <dgm:spPr/>
      <dgm:t>
        <a:bodyPr/>
        <a:lstStyle/>
        <a:p>
          <a:endParaRPr lang="en-US"/>
        </a:p>
      </dgm:t>
    </dgm:pt>
    <dgm:pt modelId="{34D38AB9-CCA9-4D70-9888-EAFC28E2A967}">
      <dgm:prSet/>
      <dgm:spPr/>
      <dgm:t>
        <a:bodyPr/>
        <a:lstStyle/>
        <a:p>
          <a:r>
            <a:rPr lang="en-US" dirty="0" smtClean="0"/>
            <a:t>Evolution</a:t>
          </a:r>
          <a:endParaRPr lang="en-US" dirty="0"/>
        </a:p>
      </dgm:t>
    </dgm:pt>
    <dgm:pt modelId="{2BFFC633-27BA-4FFC-AF35-286E62799553}" type="parTrans" cxnId="{7C884061-B56C-4A86-AA22-FE4614981FE6}">
      <dgm:prSet/>
      <dgm:spPr/>
      <dgm:t>
        <a:bodyPr/>
        <a:lstStyle/>
        <a:p>
          <a:endParaRPr lang="en-US"/>
        </a:p>
      </dgm:t>
    </dgm:pt>
    <dgm:pt modelId="{66217140-1040-4233-A742-4B977AC5BBA3}" type="sibTrans" cxnId="{7C884061-B56C-4A86-AA22-FE4614981FE6}">
      <dgm:prSet/>
      <dgm:spPr/>
      <dgm:t>
        <a:bodyPr/>
        <a:lstStyle/>
        <a:p>
          <a:endParaRPr lang="en-US"/>
        </a:p>
      </dgm:t>
    </dgm:pt>
    <dgm:pt modelId="{59828C2A-BEED-481A-B3AB-0B8D30697A66}" type="pres">
      <dgm:prSet presAssocID="{019CC5C5-7815-4BE9-AD1F-8714BD0622E5}" presName="arrowDiagram" presStyleCnt="0">
        <dgm:presLayoutVars>
          <dgm:chMax val="5"/>
          <dgm:dir/>
          <dgm:resizeHandles val="exact"/>
        </dgm:presLayoutVars>
      </dgm:prSet>
      <dgm:spPr/>
    </dgm:pt>
    <dgm:pt modelId="{5CDE96AF-1046-4B74-B120-E7F41B0909FA}" type="pres">
      <dgm:prSet presAssocID="{019CC5C5-7815-4BE9-AD1F-8714BD0622E5}" presName="arrow" presStyleLbl="bgShp" presStyleIdx="0" presStyleCnt="1"/>
      <dgm:spPr/>
    </dgm:pt>
    <dgm:pt modelId="{B53085AD-0907-4D40-B896-4D9C0A05C1AB}" type="pres">
      <dgm:prSet presAssocID="{019CC5C5-7815-4BE9-AD1F-8714BD0622E5}" presName="arrowDiagram4" presStyleCnt="0"/>
      <dgm:spPr/>
    </dgm:pt>
    <dgm:pt modelId="{B54DA9B2-748C-4305-BACB-72DBB9899859}" type="pres">
      <dgm:prSet presAssocID="{08548C2A-6923-445C-922D-795BBA09AE80}" presName="bullet4a" presStyleLbl="node1" presStyleIdx="0" presStyleCnt="4"/>
      <dgm:spPr/>
    </dgm:pt>
    <dgm:pt modelId="{6CCFAB25-2DFB-4BE4-B8EB-6C9D2471F4A8}" type="pres">
      <dgm:prSet presAssocID="{08548C2A-6923-445C-922D-795BBA09AE80}" presName="textBox4a" presStyleLbl="revTx" presStyleIdx="0" presStyleCnt="4" custScaleX="144366" custLinFactNeighborY="18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76292-A3EA-4692-BD2E-96500F7E2C4A}" type="pres">
      <dgm:prSet presAssocID="{5F5C52F8-9D1B-4F94-9E58-30C9784BE59E}" presName="bullet4b" presStyleLbl="node1" presStyleIdx="1" presStyleCnt="4"/>
      <dgm:spPr/>
    </dgm:pt>
    <dgm:pt modelId="{DD8D4156-58A7-4CC2-B442-278FE3025141}" type="pres">
      <dgm:prSet presAssocID="{5F5C52F8-9D1B-4F94-9E58-30C9784BE59E}" presName="textBox4b" presStyleLbl="revTx" presStyleIdx="1" presStyleCnt="4" custScaleX="127374" custScaleY="79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111BF-0D84-4BDA-BA5D-285A56DA307A}" type="pres">
      <dgm:prSet presAssocID="{1E83801F-76AA-4E35-A1C2-5F39A2BDC0D4}" presName="bullet4c" presStyleLbl="node1" presStyleIdx="2" presStyleCnt="4"/>
      <dgm:spPr/>
    </dgm:pt>
    <dgm:pt modelId="{84F913A1-9F3A-428E-8F5C-9BAD1492EFD5}" type="pres">
      <dgm:prSet presAssocID="{1E83801F-76AA-4E35-A1C2-5F39A2BDC0D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18A5B-2B82-4649-B8E5-34C3C19FCCF5}" type="pres">
      <dgm:prSet presAssocID="{34D38AB9-CCA9-4D70-9888-EAFC28E2A967}" presName="bullet4d" presStyleLbl="node1" presStyleIdx="3" presStyleCnt="4"/>
      <dgm:spPr/>
    </dgm:pt>
    <dgm:pt modelId="{BFEFE082-83EB-4092-8092-5D13F932F752}" type="pres">
      <dgm:prSet presAssocID="{34D38AB9-CCA9-4D70-9888-EAFC28E2A967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4D9A3-E221-47E9-91D6-59FC1BCDC0C1}" type="presOf" srcId="{019CC5C5-7815-4BE9-AD1F-8714BD0622E5}" destId="{59828C2A-BEED-481A-B3AB-0B8D30697A66}" srcOrd="0" destOrd="0" presId="urn:microsoft.com/office/officeart/2005/8/layout/arrow2"/>
    <dgm:cxn modelId="{33D543D3-66D4-4C28-958B-883D8B88A5FA}" srcId="{019CC5C5-7815-4BE9-AD1F-8714BD0622E5}" destId="{1E83801F-76AA-4E35-A1C2-5F39A2BDC0D4}" srcOrd="2" destOrd="0" parTransId="{A955A375-C1CB-4108-BC68-EB2FD9A13846}" sibTransId="{A470CC86-AAAD-41C6-B12F-C6800759914F}"/>
    <dgm:cxn modelId="{96D363E3-B195-451D-B24F-5FD715D55B18}" srcId="{019CC5C5-7815-4BE9-AD1F-8714BD0622E5}" destId="{5F5C52F8-9D1B-4F94-9E58-30C9784BE59E}" srcOrd="1" destOrd="0" parTransId="{F0E9C2C1-5A7B-444F-867E-7219CD453200}" sibTransId="{29971193-265C-427A-8AA1-122597A9B02B}"/>
    <dgm:cxn modelId="{5E343395-2E60-4A16-840D-1EFB4F58D0B3}" type="presOf" srcId="{34D38AB9-CCA9-4D70-9888-EAFC28E2A967}" destId="{BFEFE082-83EB-4092-8092-5D13F932F752}" srcOrd="0" destOrd="0" presId="urn:microsoft.com/office/officeart/2005/8/layout/arrow2"/>
    <dgm:cxn modelId="{722E8418-0382-451E-9387-7EBBC7A207AF}" type="presOf" srcId="{1E83801F-76AA-4E35-A1C2-5F39A2BDC0D4}" destId="{84F913A1-9F3A-428E-8F5C-9BAD1492EFD5}" srcOrd="0" destOrd="0" presId="urn:microsoft.com/office/officeart/2005/8/layout/arrow2"/>
    <dgm:cxn modelId="{BDA5C9CD-ED23-449F-971F-AFEC3993AB68}" type="presOf" srcId="{5F5C52F8-9D1B-4F94-9E58-30C9784BE59E}" destId="{DD8D4156-58A7-4CC2-B442-278FE3025141}" srcOrd="0" destOrd="0" presId="urn:microsoft.com/office/officeart/2005/8/layout/arrow2"/>
    <dgm:cxn modelId="{15C2A864-F68F-410A-8623-02446CC88A66}" srcId="{019CC5C5-7815-4BE9-AD1F-8714BD0622E5}" destId="{08548C2A-6923-445C-922D-795BBA09AE80}" srcOrd="0" destOrd="0" parTransId="{9192DC6A-9A4C-485D-9F22-9110DD069C4A}" sibTransId="{876821D2-7A53-4F28-B0C5-E132487AAE89}"/>
    <dgm:cxn modelId="{D8FF3010-F126-4D0D-A063-31B4209F2EE2}" type="presOf" srcId="{08548C2A-6923-445C-922D-795BBA09AE80}" destId="{6CCFAB25-2DFB-4BE4-B8EB-6C9D2471F4A8}" srcOrd="0" destOrd="0" presId="urn:microsoft.com/office/officeart/2005/8/layout/arrow2"/>
    <dgm:cxn modelId="{7C884061-B56C-4A86-AA22-FE4614981FE6}" srcId="{019CC5C5-7815-4BE9-AD1F-8714BD0622E5}" destId="{34D38AB9-CCA9-4D70-9888-EAFC28E2A967}" srcOrd="3" destOrd="0" parTransId="{2BFFC633-27BA-4FFC-AF35-286E62799553}" sibTransId="{66217140-1040-4233-A742-4B977AC5BBA3}"/>
    <dgm:cxn modelId="{C12B17FC-07FF-43FB-85B6-0809ECEEF062}" type="presParOf" srcId="{59828C2A-BEED-481A-B3AB-0B8D30697A66}" destId="{5CDE96AF-1046-4B74-B120-E7F41B0909FA}" srcOrd="0" destOrd="0" presId="urn:microsoft.com/office/officeart/2005/8/layout/arrow2"/>
    <dgm:cxn modelId="{85C2A906-E0E4-4896-AE77-3AA1CAF1FE9E}" type="presParOf" srcId="{59828C2A-BEED-481A-B3AB-0B8D30697A66}" destId="{B53085AD-0907-4D40-B896-4D9C0A05C1AB}" srcOrd="1" destOrd="0" presId="urn:microsoft.com/office/officeart/2005/8/layout/arrow2"/>
    <dgm:cxn modelId="{9AC87100-1DCA-42DF-ADD1-6A5D174627C6}" type="presParOf" srcId="{B53085AD-0907-4D40-B896-4D9C0A05C1AB}" destId="{B54DA9B2-748C-4305-BACB-72DBB9899859}" srcOrd="0" destOrd="0" presId="urn:microsoft.com/office/officeart/2005/8/layout/arrow2"/>
    <dgm:cxn modelId="{0FB43DE7-0AA5-467A-8664-99B77401CD61}" type="presParOf" srcId="{B53085AD-0907-4D40-B896-4D9C0A05C1AB}" destId="{6CCFAB25-2DFB-4BE4-B8EB-6C9D2471F4A8}" srcOrd="1" destOrd="0" presId="urn:microsoft.com/office/officeart/2005/8/layout/arrow2"/>
    <dgm:cxn modelId="{E018594B-CFE9-4B8F-B326-A83BD6AB371F}" type="presParOf" srcId="{B53085AD-0907-4D40-B896-4D9C0A05C1AB}" destId="{36676292-A3EA-4692-BD2E-96500F7E2C4A}" srcOrd="2" destOrd="0" presId="urn:microsoft.com/office/officeart/2005/8/layout/arrow2"/>
    <dgm:cxn modelId="{48DE0C67-0A75-45CD-BEAC-64464FE24B2B}" type="presParOf" srcId="{B53085AD-0907-4D40-B896-4D9C0A05C1AB}" destId="{DD8D4156-58A7-4CC2-B442-278FE3025141}" srcOrd="3" destOrd="0" presId="urn:microsoft.com/office/officeart/2005/8/layout/arrow2"/>
    <dgm:cxn modelId="{B93B2A0A-99C8-47B5-AB00-24DC793315CC}" type="presParOf" srcId="{B53085AD-0907-4D40-B896-4D9C0A05C1AB}" destId="{F10111BF-0D84-4BDA-BA5D-285A56DA307A}" srcOrd="4" destOrd="0" presId="urn:microsoft.com/office/officeart/2005/8/layout/arrow2"/>
    <dgm:cxn modelId="{15CBF1C4-6B4C-4D08-BED9-1A91EE1B15DC}" type="presParOf" srcId="{B53085AD-0907-4D40-B896-4D9C0A05C1AB}" destId="{84F913A1-9F3A-428E-8F5C-9BAD1492EFD5}" srcOrd="5" destOrd="0" presId="urn:microsoft.com/office/officeart/2005/8/layout/arrow2"/>
    <dgm:cxn modelId="{744ED04F-BE2C-46C4-80A6-9B25E0F90A94}" type="presParOf" srcId="{B53085AD-0907-4D40-B896-4D9C0A05C1AB}" destId="{D7418A5B-2B82-4649-B8E5-34C3C19FCCF5}" srcOrd="6" destOrd="0" presId="urn:microsoft.com/office/officeart/2005/8/layout/arrow2"/>
    <dgm:cxn modelId="{00AF3460-3AE0-4D0C-A04E-782E9485B47D}" type="presParOf" srcId="{B53085AD-0907-4D40-B896-4D9C0A05C1AB}" destId="{BFEFE082-83EB-4092-8092-5D13F932F75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A44695-7993-40BA-88FF-42AF6CFCA659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09941E8-96CF-4044-9002-3C1E358329B3}">
      <dgm:prSet phldrT="[Text]"/>
      <dgm:spPr/>
      <dgm:t>
        <a:bodyPr/>
        <a:lstStyle/>
        <a:p>
          <a:r>
            <a:rPr lang="en-US" b="1" dirty="0" smtClean="0"/>
            <a:t>Clear</a:t>
          </a:r>
        </a:p>
        <a:p>
          <a:r>
            <a:rPr lang="en-US" b="1" dirty="0" smtClean="0"/>
            <a:t>Development</a:t>
          </a:r>
        </a:p>
        <a:p>
          <a:r>
            <a:rPr lang="en-US" b="1" dirty="0" smtClean="0"/>
            <a:t>Process</a:t>
          </a:r>
          <a:endParaRPr lang="en-US" b="1" dirty="0"/>
        </a:p>
      </dgm:t>
    </dgm:pt>
    <dgm:pt modelId="{98CC4F3A-2288-4BA9-B072-3D1B9F298AC5}" type="parTrans" cxnId="{9963D5E2-4BA8-4C2A-A615-2E3214D1215F}">
      <dgm:prSet/>
      <dgm:spPr/>
      <dgm:t>
        <a:bodyPr/>
        <a:lstStyle/>
        <a:p>
          <a:endParaRPr lang="en-US" b="1"/>
        </a:p>
      </dgm:t>
    </dgm:pt>
    <dgm:pt modelId="{6FAB7174-B1E5-40F5-95D9-0F2A5A50A2F9}" type="sibTrans" cxnId="{9963D5E2-4BA8-4C2A-A615-2E3214D1215F}">
      <dgm:prSet/>
      <dgm:spPr/>
      <dgm:t>
        <a:bodyPr/>
        <a:lstStyle/>
        <a:p>
          <a:endParaRPr lang="en-US" b="1"/>
        </a:p>
      </dgm:t>
    </dgm:pt>
    <dgm:pt modelId="{6970DBAA-B80C-4D2A-9C3C-C33BA3D1C915}">
      <dgm:prSet phldrT="[Text]"/>
      <dgm:spPr/>
      <dgm:t>
        <a:bodyPr/>
        <a:lstStyle/>
        <a:p>
          <a:r>
            <a:rPr lang="en-US" b="1" dirty="0" smtClean="0"/>
            <a:t>Performance</a:t>
          </a:r>
        </a:p>
      </dgm:t>
    </dgm:pt>
    <dgm:pt modelId="{DC8AAC39-E365-4A1F-9446-16087C1AC8CC}" type="parTrans" cxnId="{E4DF2A05-C733-4D7C-8ED1-BF3FE96E3D24}">
      <dgm:prSet/>
      <dgm:spPr/>
      <dgm:t>
        <a:bodyPr/>
        <a:lstStyle/>
        <a:p>
          <a:endParaRPr lang="en-US" b="1"/>
        </a:p>
      </dgm:t>
    </dgm:pt>
    <dgm:pt modelId="{DB36762B-CCF3-490F-B71F-31E75EAB0276}" type="sibTrans" cxnId="{E4DF2A05-C733-4D7C-8ED1-BF3FE96E3D24}">
      <dgm:prSet/>
      <dgm:spPr/>
      <dgm:t>
        <a:bodyPr/>
        <a:lstStyle/>
        <a:p>
          <a:endParaRPr lang="en-US" b="1"/>
        </a:p>
      </dgm:t>
    </dgm:pt>
    <dgm:pt modelId="{1B97D748-EA1F-4A04-9F2E-0EC31B1939F7}">
      <dgm:prSet phldrT="[Text]"/>
      <dgm:spPr/>
      <dgm:t>
        <a:bodyPr/>
        <a:lstStyle/>
        <a:p>
          <a:r>
            <a:rPr lang="en-US" b="1" dirty="0" smtClean="0"/>
            <a:t>Clear Requirements</a:t>
          </a:r>
          <a:endParaRPr lang="en-US" b="1" dirty="0"/>
        </a:p>
      </dgm:t>
    </dgm:pt>
    <dgm:pt modelId="{AC3AF3FD-B2A7-4385-AE19-8B34E2E58B8C}" type="parTrans" cxnId="{46E9562B-2ACE-48A1-AE9E-7D122EEE4C87}">
      <dgm:prSet/>
      <dgm:spPr/>
      <dgm:t>
        <a:bodyPr/>
        <a:lstStyle/>
        <a:p>
          <a:endParaRPr lang="en-US" b="1"/>
        </a:p>
      </dgm:t>
    </dgm:pt>
    <dgm:pt modelId="{2B6976DA-F2D2-4B34-B75B-A6B8D1A1206D}" type="sibTrans" cxnId="{46E9562B-2ACE-48A1-AE9E-7D122EEE4C87}">
      <dgm:prSet/>
      <dgm:spPr/>
      <dgm:t>
        <a:bodyPr/>
        <a:lstStyle/>
        <a:p>
          <a:endParaRPr lang="en-US" b="1"/>
        </a:p>
      </dgm:t>
    </dgm:pt>
    <dgm:pt modelId="{01ABE51E-85C2-4268-8338-19E7EDECB0C5}">
      <dgm:prSet phldrT="[Text]"/>
      <dgm:spPr/>
      <dgm:t>
        <a:bodyPr/>
        <a:lstStyle/>
        <a:p>
          <a:r>
            <a:rPr lang="en-US" b="1" dirty="0" smtClean="0"/>
            <a:t>Dependability</a:t>
          </a:r>
          <a:endParaRPr lang="en-US" b="1" dirty="0"/>
        </a:p>
      </dgm:t>
    </dgm:pt>
    <dgm:pt modelId="{C108A892-8190-45FA-A71B-394D46F47DEF}" type="parTrans" cxnId="{3B9447DC-EA04-4748-B6AA-2228D208BAB6}">
      <dgm:prSet/>
      <dgm:spPr/>
      <dgm:t>
        <a:bodyPr/>
        <a:lstStyle/>
        <a:p>
          <a:endParaRPr lang="en-US" b="1"/>
        </a:p>
      </dgm:t>
    </dgm:pt>
    <dgm:pt modelId="{B4E20612-58D8-438C-833B-E9634D0C9A35}" type="sibTrans" cxnId="{3B9447DC-EA04-4748-B6AA-2228D208BAB6}">
      <dgm:prSet/>
      <dgm:spPr/>
      <dgm:t>
        <a:bodyPr/>
        <a:lstStyle/>
        <a:p>
          <a:endParaRPr lang="en-US" b="1"/>
        </a:p>
      </dgm:t>
    </dgm:pt>
    <dgm:pt modelId="{7F18DC80-16B3-4EBF-A666-C7B5FA5EE625}">
      <dgm:prSet phldrT="[Text]"/>
      <dgm:spPr/>
      <dgm:t>
        <a:bodyPr/>
        <a:lstStyle/>
        <a:p>
          <a:r>
            <a:rPr lang="en-US" b="1" dirty="0" smtClean="0"/>
            <a:t>Reusability</a:t>
          </a:r>
          <a:endParaRPr lang="en-US" b="1" dirty="0"/>
        </a:p>
      </dgm:t>
    </dgm:pt>
    <dgm:pt modelId="{5CED3185-CB85-4ABE-A366-2653F45CE0A9}" type="parTrans" cxnId="{C553C948-B30F-43F9-9969-60D00A4ECF1C}">
      <dgm:prSet/>
      <dgm:spPr/>
      <dgm:t>
        <a:bodyPr/>
        <a:lstStyle/>
        <a:p>
          <a:endParaRPr lang="en-US" b="1"/>
        </a:p>
      </dgm:t>
    </dgm:pt>
    <dgm:pt modelId="{CC5F7D69-2C09-4620-8FD1-0061770FBB20}" type="sibTrans" cxnId="{C553C948-B30F-43F9-9969-60D00A4ECF1C}">
      <dgm:prSet/>
      <dgm:spPr/>
      <dgm:t>
        <a:bodyPr/>
        <a:lstStyle/>
        <a:p>
          <a:endParaRPr lang="en-US" b="1"/>
        </a:p>
      </dgm:t>
    </dgm:pt>
    <dgm:pt modelId="{B0C44BA2-A401-4610-8299-9207FBC8B9EC}" type="pres">
      <dgm:prSet presAssocID="{5BA44695-7993-40BA-88FF-42AF6CFCA6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9F1E1-D95E-4B5E-8EF8-BCA4BA5CC6D6}" type="pres">
      <dgm:prSet presAssocID="{109941E8-96CF-4044-9002-3C1E358329B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EE4E48-8AB1-4BF7-8D32-BDB5D61113F2}" type="pres">
      <dgm:prSet presAssocID="{6FAB7174-B1E5-40F5-95D9-0F2A5A50A2F9}" presName="sibTrans" presStyleCnt="0"/>
      <dgm:spPr/>
    </dgm:pt>
    <dgm:pt modelId="{9346AB42-D911-4968-9687-0F656D441ECB}" type="pres">
      <dgm:prSet presAssocID="{6970DBAA-B80C-4D2A-9C3C-C33BA3D1C91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FCD013-8615-453A-B684-F63D1E67C3B6}" type="pres">
      <dgm:prSet presAssocID="{DB36762B-CCF3-490F-B71F-31E75EAB0276}" presName="sibTrans" presStyleCnt="0"/>
      <dgm:spPr/>
    </dgm:pt>
    <dgm:pt modelId="{66A14CE0-864A-4CAB-A054-8ABC7F53788D}" type="pres">
      <dgm:prSet presAssocID="{1B97D748-EA1F-4A04-9F2E-0EC31B1939F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1C43E-CEF8-4BE4-AADA-A2FD28B41729}" type="pres">
      <dgm:prSet presAssocID="{2B6976DA-F2D2-4B34-B75B-A6B8D1A1206D}" presName="sibTrans" presStyleCnt="0"/>
      <dgm:spPr/>
    </dgm:pt>
    <dgm:pt modelId="{15903290-EB04-4452-B08D-B61940B1A051}" type="pres">
      <dgm:prSet presAssocID="{01ABE51E-85C2-4268-8338-19E7EDECB0C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84673-09D1-4EC4-9F25-9AFC8350226A}" type="pres">
      <dgm:prSet presAssocID="{B4E20612-58D8-438C-833B-E9634D0C9A35}" presName="sibTrans" presStyleCnt="0"/>
      <dgm:spPr/>
    </dgm:pt>
    <dgm:pt modelId="{21486220-5685-4437-8F33-CF5657E64CA2}" type="pres">
      <dgm:prSet presAssocID="{7F18DC80-16B3-4EBF-A666-C7B5FA5EE6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21AD7-BCB8-4FA9-A61D-C83A7D6C4E19}" type="presOf" srcId="{6970DBAA-B80C-4D2A-9C3C-C33BA3D1C915}" destId="{9346AB42-D911-4968-9687-0F656D441ECB}" srcOrd="0" destOrd="0" presId="urn:microsoft.com/office/officeart/2005/8/layout/default"/>
    <dgm:cxn modelId="{C553C948-B30F-43F9-9969-60D00A4ECF1C}" srcId="{5BA44695-7993-40BA-88FF-42AF6CFCA659}" destId="{7F18DC80-16B3-4EBF-A666-C7B5FA5EE625}" srcOrd="4" destOrd="0" parTransId="{5CED3185-CB85-4ABE-A366-2653F45CE0A9}" sibTransId="{CC5F7D69-2C09-4620-8FD1-0061770FBB20}"/>
    <dgm:cxn modelId="{66569F7C-397E-45D2-BFC2-191B80333F45}" type="presOf" srcId="{109941E8-96CF-4044-9002-3C1E358329B3}" destId="{EFC9F1E1-D95E-4B5E-8EF8-BCA4BA5CC6D6}" srcOrd="0" destOrd="0" presId="urn:microsoft.com/office/officeart/2005/8/layout/default"/>
    <dgm:cxn modelId="{E4DF2A05-C733-4D7C-8ED1-BF3FE96E3D24}" srcId="{5BA44695-7993-40BA-88FF-42AF6CFCA659}" destId="{6970DBAA-B80C-4D2A-9C3C-C33BA3D1C915}" srcOrd="1" destOrd="0" parTransId="{DC8AAC39-E365-4A1F-9446-16087C1AC8CC}" sibTransId="{DB36762B-CCF3-490F-B71F-31E75EAB0276}"/>
    <dgm:cxn modelId="{437C1369-8A7B-408E-99E6-1EECF25F3FA6}" type="presOf" srcId="{5BA44695-7993-40BA-88FF-42AF6CFCA659}" destId="{B0C44BA2-A401-4610-8299-9207FBC8B9EC}" srcOrd="0" destOrd="0" presId="urn:microsoft.com/office/officeart/2005/8/layout/default"/>
    <dgm:cxn modelId="{DA251571-65B7-40EC-9059-F79BD9287045}" type="presOf" srcId="{01ABE51E-85C2-4268-8338-19E7EDECB0C5}" destId="{15903290-EB04-4452-B08D-B61940B1A051}" srcOrd="0" destOrd="0" presId="urn:microsoft.com/office/officeart/2005/8/layout/default"/>
    <dgm:cxn modelId="{3B9447DC-EA04-4748-B6AA-2228D208BAB6}" srcId="{5BA44695-7993-40BA-88FF-42AF6CFCA659}" destId="{01ABE51E-85C2-4268-8338-19E7EDECB0C5}" srcOrd="3" destOrd="0" parTransId="{C108A892-8190-45FA-A71B-394D46F47DEF}" sibTransId="{B4E20612-58D8-438C-833B-E9634D0C9A35}"/>
    <dgm:cxn modelId="{8B9A6E3A-B7B1-40F5-8A3D-307C308103D9}" type="presOf" srcId="{7F18DC80-16B3-4EBF-A666-C7B5FA5EE625}" destId="{21486220-5685-4437-8F33-CF5657E64CA2}" srcOrd="0" destOrd="0" presId="urn:microsoft.com/office/officeart/2005/8/layout/default"/>
    <dgm:cxn modelId="{46E9562B-2ACE-48A1-AE9E-7D122EEE4C87}" srcId="{5BA44695-7993-40BA-88FF-42AF6CFCA659}" destId="{1B97D748-EA1F-4A04-9F2E-0EC31B1939F7}" srcOrd="2" destOrd="0" parTransId="{AC3AF3FD-B2A7-4385-AE19-8B34E2E58B8C}" sibTransId="{2B6976DA-F2D2-4B34-B75B-A6B8D1A1206D}"/>
    <dgm:cxn modelId="{9DCDF729-EE93-4B78-B385-36A9D588B337}" type="presOf" srcId="{1B97D748-EA1F-4A04-9F2E-0EC31B1939F7}" destId="{66A14CE0-864A-4CAB-A054-8ABC7F53788D}" srcOrd="0" destOrd="0" presId="urn:microsoft.com/office/officeart/2005/8/layout/default"/>
    <dgm:cxn modelId="{9963D5E2-4BA8-4C2A-A615-2E3214D1215F}" srcId="{5BA44695-7993-40BA-88FF-42AF6CFCA659}" destId="{109941E8-96CF-4044-9002-3C1E358329B3}" srcOrd="0" destOrd="0" parTransId="{98CC4F3A-2288-4BA9-B072-3D1B9F298AC5}" sibTransId="{6FAB7174-B1E5-40F5-95D9-0F2A5A50A2F9}"/>
    <dgm:cxn modelId="{39C3E7BF-7778-4011-9249-4FF2CB08D1F2}" type="presParOf" srcId="{B0C44BA2-A401-4610-8299-9207FBC8B9EC}" destId="{EFC9F1E1-D95E-4B5E-8EF8-BCA4BA5CC6D6}" srcOrd="0" destOrd="0" presId="urn:microsoft.com/office/officeart/2005/8/layout/default"/>
    <dgm:cxn modelId="{7E3FCC38-B57D-4325-AF87-6DEF8FB80ABF}" type="presParOf" srcId="{B0C44BA2-A401-4610-8299-9207FBC8B9EC}" destId="{52EE4E48-8AB1-4BF7-8D32-BDB5D61113F2}" srcOrd="1" destOrd="0" presId="urn:microsoft.com/office/officeart/2005/8/layout/default"/>
    <dgm:cxn modelId="{98EF0A63-7100-4E1B-9B1F-D3F3E9371284}" type="presParOf" srcId="{B0C44BA2-A401-4610-8299-9207FBC8B9EC}" destId="{9346AB42-D911-4968-9687-0F656D441ECB}" srcOrd="2" destOrd="0" presId="urn:microsoft.com/office/officeart/2005/8/layout/default"/>
    <dgm:cxn modelId="{FF4DA6A4-4451-4597-A8B1-04CA0BB792A9}" type="presParOf" srcId="{B0C44BA2-A401-4610-8299-9207FBC8B9EC}" destId="{1BFCD013-8615-453A-B684-F63D1E67C3B6}" srcOrd="3" destOrd="0" presId="urn:microsoft.com/office/officeart/2005/8/layout/default"/>
    <dgm:cxn modelId="{C7FA1F6D-A4B5-41AB-8911-94A400F07568}" type="presParOf" srcId="{B0C44BA2-A401-4610-8299-9207FBC8B9EC}" destId="{66A14CE0-864A-4CAB-A054-8ABC7F53788D}" srcOrd="4" destOrd="0" presId="urn:microsoft.com/office/officeart/2005/8/layout/default"/>
    <dgm:cxn modelId="{6E2368D4-5F10-4754-9E05-843823A761B4}" type="presParOf" srcId="{B0C44BA2-A401-4610-8299-9207FBC8B9EC}" destId="{BE31C43E-CEF8-4BE4-AADA-A2FD28B41729}" srcOrd="5" destOrd="0" presId="urn:microsoft.com/office/officeart/2005/8/layout/default"/>
    <dgm:cxn modelId="{D7A79699-20D1-4F8F-A78A-6AA7501272E4}" type="presParOf" srcId="{B0C44BA2-A401-4610-8299-9207FBC8B9EC}" destId="{15903290-EB04-4452-B08D-B61940B1A051}" srcOrd="6" destOrd="0" presId="urn:microsoft.com/office/officeart/2005/8/layout/default"/>
    <dgm:cxn modelId="{C91ACA28-0CB2-424B-9AD2-57485DD4F760}" type="presParOf" srcId="{B0C44BA2-A401-4610-8299-9207FBC8B9EC}" destId="{19784673-09D1-4EC4-9F25-9AFC8350226A}" srcOrd="7" destOrd="0" presId="urn:microsoft.com/office/officeart/2005/8/layout/default"/>
    <dgm:cxn modelId="{9C1F2E1B-F55B-40F4-9977-D5C63A2D3226}" type="presParOf" srcId="{B0C44BA2-A401-4610-8299-9207FBC8B9EC}" destId="{21486220-5685-4437-8F33-CF5657E64CA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E96AF-1046-4B74-B120-E7F41B0909FA}">
      <dsp:nvSpPr>
        <dsp:cNvPr id="0" name=""/>
        <dsp:cNvSpPr/>
      </dsp:nvSpPr>
      <dsp:spPr>
        <a:xfrm>
          <a:off x="0" y="126999"/>
          <a:ext cx="6096000" cy="381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DA9B2-748C-4305-BACB-72DBB9899859}">
      <dsp:nvSpPr>
        <dsp:cNvPr id="0" name=""/>
        <dsp:cNvSpPr/>
      </dsp:nvSpPr>
      <dsp:spPr>
        <a:xfrm>
          <a:off x="600456" y="2960116"/>
          <a:ext cx="140208" cy="14020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FAB25-2DFB-4BE4-B8EB-6C9D2471F4A8}">
      <dsp:nvSpPr>
        <dsp:cNvPr id="0" name=""/>
        <dsp:cNvSpPr/>
      </dsp:nvSpPr>
      <dsp:spPr>
        <a:xfrm>
          <a:off x="439320" y="3157220"/>
          <a:ext cx="1504894" cy="90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Engineering</a:t>
          </a:r>
          <a:endParaRPr lang="en-US" sz="1800" kern="1200" dirty="0"/>
        </a:p>
      </dsp:txBody>
      <dsp:txXfrm>
        <a:off x="439320" y="3157220"/>
        <a:ext cx="1504894" cy="906780"/>
      </dsp:txXfrm>
    </dsp:sp>
    <dsp:sp modelId="{36676292-A3EA-4692-BD2E-96500F7E2C4A}">
      <dsp:nvSpPr>
        <dsp:cNvPr id="0" name=""/>
        <dsp:cNvSpPr/>
      </dsp:nvSpPr>
      <dsp:spPr>
        <a:xfrm>
          <a:off x="1591056" y="2073909"/>
          <a:ext cx="243840" cy="243840"/>
        </a:xfrm>
        <a:prstGeom prst="ellipse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8D4156-58A7-4CC2-B442-278FE3025141}">
      <dsp:nvSpPr>
        <dsp:cNvPr id="0" name=""/>
        <dsp:cNvSpPr/>
      </dsp:nvSpPr>
      <dsp:spPr>
        <a:xfrm>
          <a:off x="1537760" y="2376267"/>
          <a:ext cx="1630590" cy="1380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20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Design &amp; development</a:t>
          </a:r>
          <a:endParaRPr lang="en-US" sz="1800" kern="1200" dirty="0"/>
        </a:p>
      </dsp:txBody>
      <dsp:txXfrm>
        <a:off x="1537760" y="2376267"/>
        <a:ext cx="1630590" cy="1380295"/>
      </dsp:txXfrm>
    </dsp:sp>
    <dsp:sp modelId="{F10111BF-0D84-4BDA-BA5D-285A56DA307A}">
      <dsp:nvSpPr>
        <dsp:cNvPr id="0" name=""/>
        <dsp:cNvSpPr/>
      </dsp:nvSpPr>
      <dsp:spPr>
        <a:xfrm>
          <a:off x="2855976" y="1420875"/>
          <a:ext cx="323088" cy="323088"/>
        </a:xfrm>
        <a:prstGeom prst="ellipse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913A1-9F3A-428E-8F5C-9BAD1492EFD5}">
      <dsp:nvSpPr>
        <dsp:cNvPr id="0" name=""/>
        <dsp:cNvSpPr/>
      </dsp:nvSpPr>
      <dsp:spPr>
        <a:xfrm>
          <a:off x="3017520" y="1582419"/>
          <a:ext cx="1280160" cy="235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198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Validation</a:t>
          </a:r>
          <a:endParaRPr lang="en-US" sz="2100" kern="1200" dirty="0"/>
        </a:p>
      </dsp:txBody>
      <dsp:txXfrm>
        <a:off x="3017520" y="1582419"/>
        <a:ext cx="1280160" cy="2354580"/>
      </dsp:txXfrm>
    </dsp:sp>
    <dsp:sp modelId="{D7418A5B-2B82-4649-B8E5-34C3C19FCCF5}">
      <dsp:nvSpPr>
        <dsp:cNvPr id="0" name=""/>
        <dsp:cNvSpPr/>
      </dsp:nvSpPr>
      <dsp:spPr>
        <a:xfrm>
          <a:off x="4233672" y="988821"/>
          <a:ext cx="432816" cy="432816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EFE082-83EB-4092-8092-5D13F932F752}">
      <dsp:nvSpPr>
        <dsp:cNvPr id="0" name=""/>
        <dsp:cNvSpPr/>
      </dsp:nvSpPr>
      <dsp:spPr>
        <a:xfrm>
          <a:off x="4450080" y="1205229"/>
          <a:ext cx="1280160" cy="2731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340" tIns="0" rIns="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Evolution</a:t>
          </a:r>
          <a:endParaRPr lang="en-US" sz="2100" kern="1200" dirty="0"/>
        </a:p>
      </dsp:txBody>
      <dsp:txXfrm>
        <a:off x="4450080" y="1205229"/>
        <a:ext cx="1280160" cy="27317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9F1E1-D95E-4B5E-8EF8-BCA4BA5CC6D6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Clear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Development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Process</a:t>
          </a:r>
          <a:endParaRPr lang="en-US" sz="2400" b="1" kern="1200" dirty="0"/>
        </a:p>
      </dsp:txBody>
      <dsp:txXfrm>
        <a:off x="0" y="573683"/>
        <a:ext cx="2464593" cy="1478756"/>
      </dsp:txXfrm>
    </dsp:sp>
    <dsp:sp modelId="{9346AB42-D911-4968-9687-0F656D441ECB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Performance</a:t>
          </a:r>
        </a:p>
      </dsp:txBody>
      <dsp:txXfrm>
        <a:off x="2711053" y="573683"/>
        <a:ext cx="2464593" cy="1478756"/>
      </dsp:txXfrm>
    </dsp:sp>
    <dsp:sp modelId="{66A14CE0-864A-4CAB-A054-8ABC7F53788D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Clear Requirements</a:t>
          </a:r>
          <a:endParaRPr lang="en-US" sz="2400" b="1" kern="1200" dirty="0"/>
        </a:p>
      </dsp:txBody>
      <dsp:txXfrm>
        <a:off x="5422106" y="573683"/>
        <a:ext cx="2464593" cy="1478756"/>
      </dsp:txXfrm>
    </dsp:sp>
    <dsp:sp modelId="{15903290-EB04-4452-B08D-B61940B1A051}">
      <dsp:nvSpPr>
        <dsp:cNvPr id="0" name=""/>
        <dsp:cNvSpPr/>
      </dsp:nvSpPr>
      <dsp:spPr>
        <a:xfrm>
          <a:off x="1355526" y="2298898"/>
          <a:ext cx="2464593" cy="1478756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Dependability</a:t>
          </a:r>
          <a:endParaRPr lang="en-US" sz="2400" b="1" kern="1200" dirty="0"/>
        </a:p>
      </dsp:txBody>
      <dsp:txXfrm>
        <a:off x="1355526" y="2298898"/>
        <a:ext cx="2464593" cy="1478756"/>
      </dsp:txXfrm>
    </dsp:sp>
    <dsp:sp modelId="{21486220-5685-4437-8F33-CF5657E64CA2}">
      <dsp:nvSpPr>
        <dsp:cNvPr id="0" name=""/>
        <dsp:cNvSpPr/>
      </dsp:nvSpPr>
      <dsp:spPr>
        <a:xfrm>
          <a:off x="4066579" y="2298898"/>
          <a:ext cx="2464593" cy="147875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Reusability</a:t>
          </a:r>
          <a:endParaRPr lang="en-US" sz="2400" b="1" kern="1200" dirty="0"/>
        </a:p>
      </dsp:txBody>
      <dsp:txXfrm>
        <a:off x="4066579" y="2298898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57A3C2-1DAA-4AC0-BC66-1C77C3FA27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F731D2-201F-4E9E-A4DA-F9FE5C9DBCB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98CB2E-2FD4-477B-8923-BE165A0B25EE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C5A255-3F65-4DB0-9431-3562AF68FAC8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B2CFB-3D35-4686-A44A-C2E38289C2F1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1ACFD-CB66-4207-9B00-F89EC92EA0A0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2AF75-3580-4E0B-9552-252C9D48669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6" descr="ppoint2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02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CB22D-4E8B-4DC4-9075-004241DA886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46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613061-C03E-4DCE-86A9-F02C59F7271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3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403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7AFE-F407-4BCD-AAC3-D0172E8D19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41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E5F4C-1235-4586-984D-4A4335C627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91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A7356-5FDC-4D0A-AF20-0CE97A1A4C4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61EC1-2A55-498F-A28B-5D70EA3186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062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55F470-E06D-4F14-8E70-834AA3B38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8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571D-988C-48AE-BB7C-CE9FDEAB081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102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8009C-76B2-4181-AB7D-60513FEBE0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0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8134CF-D93C-41C4-B3BE-439943BF6F7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26" descr="ppoint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40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samer-m-zain-phd/" TargetMode="External"/><Relationship Id="rId2" Type="http://schemas.openxmlformats.org/officeDocument/2006/relationships/hyperlink" Target="mailto:szain@birzeit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Software Engineering</a:t>
            </a:r>
            <a:br>
              <a:rPr lang="en-US" dirty="0" smtClean="0"/>
            </a:br>
            <a:r>
              <a:rPr lang="en-US" dirty="0" smtClean="0"/>
              <a:t>Comp 433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defTabSz="425450" eaLnBrk="1" hangingPunct="1">
              <a:buFont typeface="Wingdings 2" panose="05020102010507070707" pitchFamily="18" charset="2"/>
              <a:buNone/>
            </a:pPr>
            <a:endParaRPr lang="en-GB" altLang="en-US" sz="19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25450" eaLnBrk="1" hangingPunct="1">
              <a:buFont typeface="Wingdings 2" panose="05020102010507070707" pitchFamily="18" charset="2"/>
              <a:buNone/>
            </a:pPr>
            <a:endParaRPr lang="en-GB" altLang="en-US" sz="1900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25450" eaLnBrk="1" hangingPunct="1">
              <a:buFont typeface="Wingdings 2" panose="05020102010507070707" pitchFamily="18" charset="2"/>
              <a:buNone/>
            </a:pPr>
            <a:endParaRPr lang="en-GB" altLang="en-US" i="1" dirty="0" smtClean="0">
              <a:latin typeface="Times New Roman" panose="02020603050405020304" pitchFamily="18" charset="0"/>
            </a:endParaRPr>
          </a:p>
          <a:p>
            <a:pPr defTabSz="425450" eaLnBrk="1" hangingPunct="1">
              <a:buFont typeface="Wingdings 2" panose="05020102010507070707" pitchFamily="18" charset="2"/>
              <a:buNone/>
            </a:pPr>
            <a:r>
              <a:rPr lang="en-GB" altLang="en-US" dirty="0" smtClean="0">
                <a:latin typeface="Times New Roman" panose="02020603050405020304" pitchFamily="18" charset="0"/>
              </a:rPr>
              <a:t>Lecturer: </a:t>
            </a:r>
            <a:r>
              <a:rPr lang="en-GB" altLang="en-US" dirty="0" err="1" smtClean="0">
                <a:latin typeface="Times New Roman" panose="02020603050405020304" pitchFamily="18" charset="0"/>
              </a:rPr>
              <a:t>Dr.</a:t>
            </a:r>
            <a:r>
              <a:rPr lang="en-GB" altLang="en-US" dirty="0" smtClean="0">
                <a:latin typeface="Times New Roman" panose="02020603050405020304" pitchFamily="18" charset="0"/>
              </a:rPr>
              <a:t> Samer Zein</a:t>
            </a:r>
            <a:endParaRPr lang="en-GB" altLang="en-US" i="1" dirty="0" smtClean="0">
              <a:latin typeface="Times New Roman" panose="02020603050405020304" pitchFamily="18" charset="0"/>
            </a:endParaRPr>
          </a:p>
          <a:p>
            <a:pPr defTabSz="425450" eaLnBrk="1" hangingPunct="1">
              <a:buFont typeface="Wingdings 2" panose="05020102010507070707" pitchFamily="18" charset="2"/>
              <a:buNone/>
            </a:pPr>
            <a:r>
              <a:rPr lang="en-GB" altLang="en-US" i="1" dirty="0" smtClean="0">
                <a:latin typeface="Times New Roman" panose="02020603050405020304" pitchFamily="18" charset="0"/>
              </a:rPr>
              <a:t>E-mail: </a:t>
            </a:r>
            <a:r>
              <a:rPr lang="en-GB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szain@birzeit.edu</a:t>
            </a:r>
            <a:endParaRPr lang="en-GB" altLang="en-US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25450">
              <a:buNone/>
            </a:pPr>
            <a:r>
              <a:rPr lang="en-GB" altLang="en-US" i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Linkedin</a:t>
            </a:r>
            <a:r>
              <a:rPr lang="en-GB" altLang="en-US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GB" altLang="en-US" i="1" dirty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https://www.linkedin.com/in/samer-m-zain-phd</a:t>
            </a:r>
            <a:r>
              <a:rPr lang="en-GB" altLang="en-US" i="1" dirty="0" smtClean="0">
                <a:solidFill>
                  <a:srgbClr val="0000FF"/>
                </a:solidFill>
                <a:latin typeface="Times New Roman" panose="02020603050405020304" pitchFamily="18" charset="0"/>
                <a:hlinkClick r:id="rId3"/>
              </a:rPr>
              <a:t>/</a:t>
            </a:r>
            <a:endParaRPr lang="en-GB" altLang="en-US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25450">
              <a:buNone/>
            </a:pPr>
            <a:endParaRPr lang="en-GB" altLang="en-US" i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25450" eaLnBrk="1" hangingPunct="1">
              <a:buFont typeface="Wingdings 2" panose="05020102010507070707" pitchFamily="18" charset="2"/>
              <a:buNone/>
            </a:pPr>
            <a:endParaRPr lang="en-GB" altLang="en-US" i="1" dirty="0" smtClean="0">
              <a:latin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32" y="1124744"/>
            <a:ext cx="8832935" cy="467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11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-100013"/>
            <a:ext cx="7772400" cy="1143001"/>
          </a:xfrm>
        </p:spPr>
        <p:txBody>
          <a:bodyPr>
            <a:normAutofit/>
          </a:bodyPr>
          <a:lstStyle/>
          <a:p>
            <a:pPr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GB" sz="3600" dirty="0">
                <a:latin typeface="Times New Roman" charset="0"/>
              </a:rPr>
              <a:t>What is the difference between software engineering and computer science?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443" y="6502813"/>
            <a:ext cx="462297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Dept, Birzeit University, Samer Zein (</a:t>
            </a:r>
            <a:r>
              <a:rPr lang="en-US" dirty="0" err="1" smtClean="0"/>
              <a:t>Ph.D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16000" y="1176561"/>
            <a:ext cx="3556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61975" y="1052736"/>
            <a:ext cx="3681413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200">
                <a:solidFill>
                  <a:srgbClr val="3366FF"/>
                </a:solidFill>
                <a:latin typeface="Times New Roman" panose="02020603050405020304" pitchFamily="18" charset="0"/>
              </a:rPr>
              <a:t>Computer Science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4572000" y="1052736"/>
            <a:ext cx="3992563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GB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Software Engineering</a:t>
            </a: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2813050" y="1586136"/>
            <a:ext cx="3557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dirty="0">
                <a:latin typeface="Times New Roman" panose="02020603050405020304" pitchFamily="18" charset="0"/>
              </a:rPr>
              <a:t>is concerned with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32028" y="4221088"/>
            <a:ext cx="822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i="1" dirty="0">
                <a:solidFill>
                  <a:srgbClr val="3366FF"/>
                </a:solidFill>
                <a:latin typeface="Times New Roman" panose="02020603050405020304" pitchFamily="18" charset="0"/>
              </a:rPr>
              <a:t>Computer science theories</a:t>
            </a:r>
            <a:r>
              <a:rPr lang="en-GB" altLang="en-US" dirty="0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</a:rPr>
              <a:t>are currently insufficient to act as a complete underpinning for software engineering, BUT it is a foundation for practical aspects of software engineering</a:t>
            </a:r>
            <a:r>
              <a:rPr lang="en-GB" altLang="en-US" sz="3600" dirty="0">
                <a:latin typeface="Times New Roman" panose="02020603050405020304" pitchFamily="18" charset="0"/>
              </a:rPr>
              <a:t>  	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0153" y="1765524"/>
            <a:ext cx="3884613" cy="2411412"/>
            <a:chOff x="277" y="1529"/>
            <a:chExt cx="2496" cy="3050"/>
          </a:xfrm>
        </p:grpSpPr>
        <p:sp>
          <p:nvSpPr>
            <p:cNvPr id="23564" name="Text Box 10"/>
            <p:cNvSpPr txBox="1">
              <a:spLocks noChangeArrowheads="1"/>
            </p:cNvSpPr>
            <p:nvPr/>
          </p:nvSpPr>
          <p:spPr bwMode="auto">
            <a:xfrm>
              <a:off x="277" y="2127"/>
              <a:ext cx="2496" cy="24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GB" altLang="en-US" sz="2000">
                  <a:latin typeface="Times New Roman" panose="02020603050405020304" pitchFamily="18" charset="0"/>
                </a:rPr>
                <a:t> theory</a:t>
              </a: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GB" altLang="en-US" sz="2000">
                  <a:latin typeface="Times New Roman" panose="02020603050405020304" pitchFamily="18" charset="0"/>
                </a:rPr>
                <a:t> fundamentals</a:t>
              </a: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endParaRPr lang="en-GB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GB" altLang="en-US" sz="2000">
                  <a:latin typeface="Times New Roman" panose="02020603050405020304" pitchFamily="18" charset="0"/>
                </a:rPr>
                <a:t>Algorithms, date structures, complexity theory, numerical methods</a:t>
              </a:r>
            </a:p>
          </p:txBody>
        </p:sp>
        <p:sp>
          <p:nvSpPr>
            <p:cNvPr id="23565" name="Line 19"/>
            <p:cNvSpPr>
              <a:spLocks noChangeShapeType="1"/>
            </p:cNvSpPr>
            <p:nvPr/>
          </p:nvSpPr>
          <p:spPr bwMode="auto">
            <a:xfrm>
              <a:off x="693" y="1529"/>
              <a:ext cx="0" cy="531"/>
            </a:xfrm>
            <a:prstGeom prst="line">
              <a:avLst/>
            </a:prstGeom>
            <a:noFill/>
            <a:ln w="57150" cmpd="thinThick">
              <a:solidFill>
                <a:srgbClr val="9933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95813" y="1651224"/>
            <a:ext cx="3986212" cy="2420937"/>
            <a:chOff x="3136" y="1529"/>
            <a:chExt cx="2816" cy="2938"/>
          </a:xfrm>
        </p:grpSpPr>
        <p:sp>
          <p:nvSpPr>
            <p:cNvPr id="23562" name="Text Box 11"/>
            <p:cNvSpPr txBox="1">
              <a:spLocks noChangeArrowheads="1"/>
            </p:cNvSpPr>
            <p:nvPr/>
          </p:nvSpPr>
          <p:spPr bwMode="auto">
            <a:xfrm>
              <a:off x="3136" y="2113"/>
              <a:ext cx="2816" cy="2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457200" indent="-4572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•"/>
                <a:defRPr sz="2800">
                  <a:solidFill>
                    <a:schemeClr val="tx1"/>
                  </a:solidFill>
                  <a:latin typeface="Georgia" panose="02040502050405020303" pitchFamily="18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Georgia" panose="02040502050405020303" pitchFamily="18" charset="0"/>
                <a:buChar char="▫"/>
                <a:defRPr sz="2600">
                  <a:solidFill>
                    <a:schemeClr val="accent2"/>
                  </a:solidFill>
                  <a:latin typeface="Georgia" panose="02040502050405020303" pitchFamily="18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accent1"/>
                  </a:solidFill>
                  <a:latin typeface="Georgia" panose="02040502050405020303" pitchFamily="18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1"/>
                </a:buClr>
                <a:buFont typeface="Wingdings 2" panose="05020102010507070707" pitchFamily="18" charset="2"/>
                <a:buChar char=""/>
                <a:defRPr sz="2200">
                  <a:solidFill>
                    <a:schemeClr val="accent1"/>
                  </a:solidFill>
                  <a:latin typeface="Georgia" panose="02040502050405020303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rgbClr val="A04DA3"/>
                </a:buClr>
                <a:buFont typeface="Georgia" panose="02040502050405020303" pitchFamily="18" charset="0"/>
                <a:buChar char="▫"/>
                <a:defRPr sz="2000">
                  <a:solidFill>
                    <a:srgbClr val="A04DA3"/>
                  </a:solidFill>
                  <a:latin typeface="Georgia" panose="02040502050405020303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GB" altLang="en-US" sz="2000">
                  <a:latin typeface="Times New Roman" panose="02020603050405020304" pitchFamily="18" charset="0"/>
                </a:rPr>
                <a:t>the practicalities of developing and</a:t>
              </a: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Char char="Ø"/>
              </a:pPr>
              <a:r>
                <a:rPr lang="en-GB" altLang="en-US" sz="2000">
                  <a:latin typeface="Times New Roman" panose="02020603050405020304" pitchFamily="18" charset="0"/>
                </a:rPr>
                <a:t>delivering useful software</a:t>
              </a: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endParaRPr lang="en-GB" altLang="en-US" sz="2000">
                <a:latin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GB" altLang="en-US" sz="2000">
                  <a:latin typeface="Times New Roman" panose="02020603050405020304" pitchFamily="18" charset="0"/>
                </a:rPr>
                <a:t>SE deals with practical problems in</a:t>
              </a:r>
            </a:p>
            <a:p>
              <a:pPr>
                <a:spcBef>
                  <a:spcPct val="0"/>
                </a:spcBef>
                <a:buClrTx/>
                <a:buFont typeface="Wingdings" panose="05000000000000000000" pitchFamily="2" charset="2"/>
                <a:buNone/>
              </a:pPr>
              <a:r>
                <a:rPr lang="en-GB" altLang="en-US" sz="2000">
                  <a:latin typeface="Times New Roman" panose="02020603050405020304" pitchFamily="18" charset="0"/>
                </a:rPr>
                <a:t>complex software products</a:t>
              </a:r>
            </a:p>
          </p:txBody>
        </p:sp>
        <p:sp>
          <p:nvSpPr>
            <p:cNvPr id="23563" name="Line 20"/>
            <p:cNvSpPr>
              <a:spLocks noChangeShapeType="1"/>
            </p:cNvSpPr>
            <p:nvPr/>
          </p:nvSpPr>
          <p:spPr bwMode="auto">
            <a:xfrm>
              <a:off x="5477" y="1529"/>
              <a:ext cx="0" cy="531"/>
            </a:xfrm>
            <a:prstGeom prst="line">
              <a:avLst/>
            </a:prstGeom>
            <a:noFill/>
            <a:ln w="57150" cmpd="thinThick">
              <a:solidFill>
                <a:srgbClr val="9933FF"/>
              </a:solidFill>
              <a:round/>
              <a:headEnd/>
              <a:tailEnd type="triangle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</a:rPr>
              <a:t>Different than regular engineers?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/>
              <a:t>Yes, normal engineers for buildings and bridges for example, have faced similar examples, risks, solutions.</a:t>
            </a:r>
          </a:p>
          <a:p>
            <a:pPr eaLnBrk="1" hangingPunct="1"/>
            <a:endParaRPr lang="en-GB" altLang="en-US" sz="3200" dirty="0" smtClean="0"/>
          </a:p>
          <a:p>
            <a:pPr eaLnBrk="1" hangingPunct="1"/>
            <a:r>
              <a:rPr lang="en-GB" altLang="en-US" sz="3200" dirty="0" smtClean="0"/>
              <a:t>But we are not so lucky</a:t>
            </a:r>
          </a:p>
          <a:p>
            <a:pPr eaLnBrk="1" hangingPunct="1"/>
            <a:endParaRPr lang="en-GB" altLang="en-US" sz="3200" dirty="0" smtClean="0"/>
          </a:p>
          <a:p>
            <a:pPr eaLnBrk="1" hangingPunct="1"/>
            <a:r>
              <a:rPr lang="en-GB" altLang="en-US" sz="3200" dirty="0" smtClean="0"/>
              <a:t>So what is the problem, really?</a:t>
            </a:r>
          </a:p>
          <a:p>
            <a:pPr lvl="1" eaLnBrk="1" hangingPunct="1"/>
            <a:r>
              <a:rPr lang="en-GB" altLang="en-US" sz="3200" b="1" dirty="0" smtClean="0"/>
              <a:t>Complexity</a:t>
            </a:r>
          </a:p>
          <a:p>
            <a:pPr lvl="1" eaLnBrk="1" hangingPunct="1"/>
            <a:r>
              <a:rPr lang="en-GB" altLang="en-US" sz="3200" b="1" dirty="0" smtClean="0"/>
              <a:t>Change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SE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sz="2400" dirty="0" smtClean="0">
                <a:solidFill>
                  <a:srgbClr val="3366FF"/>
                </a:solidFill>
                <a:latin typeface="Times New Roman" pitchFamily="18" charset="0"/>
              </a:rPr>
              <a:t>SE introduced first in 1968 – conference about </a:t>
            </a:r>
            <a:r>
              <a:rPr lang="ja-JP" altLang="en-GB" sz="2400" dirty="0" smtClean="0">
                <a:solidFill>
                  <a:srgbClr val="3366FF"/>
                </a:solidFill>
                <a:latin typeface="Times New Roman" pitchFamily="18" charset="0"/>
              </a:rPr>
              <a:t>“</a:t>
            </a:r>
            <a:r>
              <a:rPr lang="en-GB" altLang="ja-JP" sz="2400" dirty="0" smtClean="0">
                <a:solidFill>
                  <a:srgbClr val="3366FF"/>
                </a:solidFill>
                <a:latin typeface="Times New Roman" pitchFamily="18" charset="0"/>
              </a:rPr>
              <a:t>software crisis</a:t>
            </a:r>
            <a:r>
              <a:rPr lang="ja-JP" altLang="en-GB" sz="2400" dirty="0" smtClean="0">
                <a:solidFill>
                  <a:srgbClr val="3366FF"/>
                </a:solidFill>
                <a:latin typeface="Times New Roman" pitchFamily="18" charset="0"/>
              </a:rPr>
              <a:t>”</a:t>
            </a:r>
            <a:r>
              <a:rPr lang="en-GB" altLang="ja-JP" sz="2400" dirty="0" smtClean="0">
                <a:solidFill>
                  <a:srgbClr val="3366FF"/>
                </a:solidFill>
                <a:latin typeface="Times New Roman" pitchFamily="18" charset="0"/>
              </a:rPr>
              <a:t> when the introduction of third generation computer hardware led to more complex software systems than before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sz="2400" dirty="0" smtClean="0">
                <a:latin typeface="Times New Roman" pitchFamily="18" charset="0"/>
              </a:rPr>
              <a:t>Early approaches based on informal methodologies led to</a:t>
            </a:r>
          </a:p>
          <a:p>
            <a:pPr marL="61595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FC1833"/>
                </a:solidFill>
                <a:latin typeface="Times New Roman" pitchFamily="18" charset="0"/>
              </a:rPr>
              <a:t>Delays in software delivery</a:t>
            </a:r>
          </a:p>
          <a:p>
            <a:pPr marL="61595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FC1833"/>
                </a:solidFill>
                <a:latin typeface="Times New Roman" pitchFamily="18" charset="0"/>
              </a:rPr>
              <a:t>Higher costs than initially estimated</a:t>
            </a:r>
          </a:p>
          <a:p>
            <a:pPr marL="61595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800" dirty="0" smtClean="0">
                <a:solidFill>
                  <a:srgbClr val="FC1833"/>
                </a:solidFill>
                <a:latin typeface="Times New Roman" pitchFamily="18" charset="0"/>
              </a:rPr>
              <a:t>Unreliable, difficult to maintain software </a:t>
            </a:r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sz="2400" dirty="0" smtClean="0">
                <a:latin typeface="Times New Roman" pitchFamily="18" charset="0"/>
              </a:rPr>
              <a:t>Need for new methods and techniques to manage the production of complex software.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Professional Software Development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089525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The vast majority of software development is a professional activity: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Special team of developers.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For specific business purpose.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Formal and systematic (Process).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Software will be maintained and changed throughout its life</a:t>
            </a:r>
          </a:p>
          <a:p>
            <a:r>
              <a:rPr lang="en-US" altLang="en-US" sz="2800" dirty="0" smtClean="0"/>
              <a:t>Software Engineering supports professional SW development, not amateur development.</a:t>
            </a:r>
          </a:p>
          <a:p>
            <a:r>
              <a:rPr lang="en-US" altLang="en-US" sz="2800" dirty="0" smtClean="0"/>
              <a:t>Two types of Software: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Generic products: MS Office</a:t>
            </a:r>
          </a:p>
          <a:p>
            <a:pPr lvl="1"/>
            <a:r>
              <a:rPr lang="en-US" altLang="en-US" sz="2400" dirty="0" smtClean="0">
                <a:solidFill>
                  <a:srgbClr val="7030A0"/>
                </a:solidFill>
              </a:rPr>
              <a:t>Customized Products: Ramallah Library System, </a:t>
            </a:r>
            <a:r>
              <a:rPr lang="en-US" altLang="en-US" sz="2400" dirty="0" err="1" smtClean="0">
                <a:solidFill>
                  <a:srgbClr val="7030A0"/>
                </a:solidFill>
              </a:rPr>
              <a:t>Jawwal</a:t>
            </a:r>
            <a:r>
              <a:rPr lang="en-US" altLang="en-US" sz="2400" dirty="0" smtClean="0">
                <a:solidFill>
                  <a:srgbClr val="7030A0"/>
                </a:solidFill>
              </a:rPr>
              <a:t> </a:t>
            </a:r>
            <a:r>
              <a:rPr lang="ar-SA" altLang="en-US" sz="2400" dirty="0" smtClean="0">
                <a:solidFill>
                  <a:srgbClr val="7030A0"/>
                </a:solidFill>
              </a:rPr>
              <a:t>حسابي</a:t>
            </a:r>
            <a:endParaRPr lang="en-US" altLang="en-US" sz="2400" dirty="0" smtClean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229600" cy="1066800"/>
          </a:xfrm>
        </p:spPr>
        <p:txBody>
          <a:bodyPr/>
          <a:lstStyle/>
          <a:p>
            <a:r>
              <a:rPr lang="en-US" altLang="en-US" dirty="0" smtClean="0"/>
              <a:t>Attributes of a Good Software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144346"/>
            <a:ext cx="8229600" cy="5232400"/>
          </a:xfrm>
        </p:spPr>
        <p:txBody>
          <a:bodyPr>
            <a:normAutofit/>
          </a:bodyPr>
          <a:lstStyle/>
          <a:p>
            <a:r>
              <a:rPr lang="en-US" altLang="en-US" sz="3200" dirty="0" smtClean="0"/>
              <a:t>Good software:</a:t>
            </a:r>
          </a:p>
          <a:p>
            <a:pPr lvl="1"/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rgbClr val="7030A0"/>
                </a:solidFill>
              </a:rPr>
              <a:t>deliver the required functionality </a:t>
            </a:r>
          </a:p>
          <a:p>
            <a:pPr lvl="1"/>
            <a:r>
              <a:rPr lang="en-US" altLang="en-US" sz="2800" dirty="0" smtClean="0">
                <a:solidFill>
                  <a:srgbClr val="7030A0"/>
                </a:solidFill>
              </a:rPr>
              <a:t>Acceptable performance to the user </a:t>
            </a:r>
          </a:p>
          <a:p>
            <a:pPr lvl="1"/>
            <a:r>
              <a:rPr lang="en-US" altLang="en-US" sz="2800" dirty="0" smtClean="0">
                <a:solidFill>
                  <a:srgbClr val="7030A0"/>
                </a:solidFill>
              </a:rPr>
              <a:t>and should be maintainable, </a:t>
            </a:r>
          </a:p>
          <a:p>
            <a:pPr lvl="1"/>
            <a:r>
              <a:rPr lang="en-US" altLang="en-US" sz="2800" dirty="0" smtClean="0">
                <a:solidFill>
                  <a:srgbClr val="7030A0"/>
                </a:solidFill>
              </a:rPr>
              <a:t>dependable, </a:t>
            </a:r>
          </a:p>
          <a:p>
            <a:pPr lvl="1"/>
            <a:r>
              <a:rPr lang="en-US" altLang="en-US" sz="2800" dirty="0" smtClean="0">
                <a:solidFill>
                  <a:srgbClr val="7030A0"/>
                </a:solidFill>
              </a:rPr>
              <a:t>and usable</a:t>
            </a:r>
          </a:p>
          <a:p>
            <a:r>
              <a:rPr lang="en-US" altLang="en-US" sz="3200" dirty="0" smtClean="0"/>
              <a:t>Therefore,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a banking system </a:t>
            </a:r>
            <a:r>
              <a:rPr lang="en-US" altLang="en-US" sz="3200" dirty="0" smtClean="0"/>
              <a:t>must be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secure</a:t>
            </a:r>
            <a:r>
              <a:rPr lang="en-US" altLang="en-US" sz="3200" dirty="0" smtClean="0"/>
              <a:t>, </a:t>
            </a:r>
          </a:p>
          <a:p>
            <a:r>
              <a:rPr lang="en-US" altLang="en-US" sz="3200" dirty="0" smtClean="0"/>
              <a:t>An interactive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game</a:t>
            </a:r>
            <a:r>
              <a:rPr lang="en-US" altLang="en-US" sz="3200" dirty="0" smtClean="0"/>
              <a:t> must be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responsive</a:t>
            </a:r>
            <a:r>
              <a:rPr lang="en-US" altLang="en-US" sz="3200" dirty="0" smtClean="0"/>
              <a:t>, </a:t>
            </a:r>
          </a:p>
          <a:p>
            <a:r>
              <a:rPr lang="en-US" altLang="en-US" sz="3200" dirty="0" smtClean="0"/>
              <a:t>a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medical software </a:t>
            </a:r>
            <a:r>
              <a:rPr lang="en-US" altLang="en-US" sz="3200" dirty="0" smtClean="0"/>
              <a:t>system must be </a:t>
            </a:r>
            <a:r>
              <a:rPr lang="en-US" altLang="en-US" sz="3200" b="1" dirty="0" smtClean="0">
                <a:solidFill>
                  <a:srgbClr val="7030A0"/>
                </a:solidFill>
              </a:rPr>
              <a:t>reliable</a:t>
            </a:r>
            <a:r>
              <a:rPr lang="en-US" altLang="en-US" sz="3200" dirty="0" smtClean="0"/>
              <a:t>, and so on</a:t>
            </a:r>
            <a:endParaRPr lang="en-US" altLang="en-US" sz="3200" dirty="0" smtClean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8575" y="115888"/>
            <a:ext cx="8229600" cy="1066800"/>
          </a:xfrm>
        </p:spPr>
        <p:txBody>
          <a:bodyPr/>
          <a:lstStyle/>
          <a:p>
            <a:r>
              <a:rPr lang="en-US" altLang="en-US" smtClean="0"/>
              <a:t>Attributes of a Good Software 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31646"/>
            <a:ext cx="8837613" cy="46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dirty="0" smtClean="0">
                <a:latin typeface="Times New Roman" panose="02020603050405020304" pitchFamily="18" charset="0"/>
              </a:rPr>
              <a:t>Software myths (</a:t>
            </a:r>
            <a:r>
              <a:rPr lang="en-GB" altLang="en-US" smtClean="0">
                <a:latin typeface="Times New Roman" panose="02020603050405020304" pitchFamily="18" charset="0"/>
              </a:rPr>
              <a:t>For Discussion)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50875" y="1981200"/>
            <a:ext cx="8212138" cy="4114800"/>
          </a:xfrm>
        </p:spPr>
        <p:txBody>
          <a:bodyPr>
            <a:normAutofit/>
          </a:bodyPr>
          <a:lstStyle/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b="1" dirty="0" smtClean="0">
                <a:latin typeface="Times New Roman" pitchFamily="18" charset="0"/>
              </a:rPr>
              <a:t>Management myths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Standards and procedures for building software exist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Add more programmers if behind schedule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"/>
              <a:defRPr/>
            </a:pPr>
            <a:endParaRPr lang="en-GB" sz="2400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b="1" dirty="0" smtClean="0">
                <a:latin typeface="Times New Roman" pitchFamily="18" charset="0"/>
              </a:rPr>
              <a:t>Customer myths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A general description of objectives enough to start coding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Requirements may change as software is flexible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"/>
              <a:defRPr/>
            </a:pPr>
            <a:endParaRPr lang="en-GB" sz="2400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GB" b="1" dirty="0" smtClean="0">
                <a:latin typeface="Times New Roman" pitchFamily="18" charset="0"/>
              </a:rPr>
              <a:t>Practitioner myths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Task accomplished when the program works</a:t>
            </a:r>
          </a:p>
          <a:p>
            <a:pPr marL="61595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GB" alt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“</a:t>
            </a: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Working program</a:t>
            </a:r>
            <a:r>
              <a:rPr lang="en-GB" alt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r>
              <a:rPr lang="en-GB" sz="2400" i="1" dirty="0" smtClean="0">
                <a:solidFill>
                  <a:srgbClr val="0000FF"/>
                </a:solidFill>
                <a:latin typeface="Times New Roman" pitchFamily="18" charset="0"/>
              </a:rPr>
              <a:t> the only project deliverable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Software failures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82613" y="1981200"/>
            <a:ext cx="7875587" cy="4114800"/>
          </a:xfrm>
        </p:spPr>
        <p:txBody>
          <a:bodyPr>
            <a:normAutofit/>
          </a:bodyPr>
          <a:lstStyle/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charset="0"/>
              </a:rPr>
              <a:t>Therac-25 (1985-1987)</a:t>
            </a:r>
            <a:r>
              <a:rPr lang="en-GB" sz="2400" dirty="0">
                <a:latin typeface="Times New Roman" charset="0"/>
              </a:rPr>
              <a:t>: six people overexposed during treatments for cancer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F0000"/>
                </a:solidFill>
                <a:latin typeface="Times New Roman" charset="0"/>
              </a:rPr>
              <a:t>Taurus (1993)</a:t>
            </a:r>
            <a:r>
              <a:rPr lang="en-GB" sz="2400" dirty="0">
                <a:latin typeface="Times New Roman" charset="0"/>
              </a:rPr>
              <a:t>: the planned automatic transaction settlement system for London Stock Exchange cancelled after five years of development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Times New Roman" charset="0"/>
              </a:rPr>
              <a:t> </a:t>
            </a:r>
            <a:r>
              <a:rPr lang="en-GB" sz="2400" b="1" dirty="0" err="1">
                <a:solidFill>
                  <a:srgbClr val="FF0000"/>
                </a:solidFill>
                <a:latin typeface="Times New Roman" charset="0"/>
              </a:rPr>
              <a:t>Ariane</a:t>
            </a:r>
            <a:r>
              <a:rPr lang="en-GB" sz="2400" b="1" dirty="0">
                <a:solidFill>
                  <a:srgbClr val="FF0000"/>
                </a:solidFill>
                <a:latin typeface="Times New Roman" charset="0"/>
              </a:rPr>
              <a:t> 5 (1996)</a:t>
            </a:r>
            <a:r>
              <a:rPr lang="en-GB" sz="2400" dirty="0">
                <a:latin typeface="Times New Roman" charset="0"/>
              </a:rPr>
              <a:t>: </a:t>
            </a:r>
            <a:r>
              <a:rPr lang="en-GB" sz="2400" dirty="0" smtClean="0">
                <a:latin typeface="Times New Roman" charset="0"/>
              </a:rPr>
              <a:t>rocket </a:t>
            </a:r>
            <a:r>
              <a:rPr lang="en-GB" sz="2400" dirty="0">
                <a:latin typeface="Times New Roman" charset="0"/>
              </a:rPr>
              <a:t>exploded soon after its launch due error conversion (16 floating point into 16-bit integer)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b="1" dirty="0">
                <a:solidFill>
                  <a:srgbClr val="FC1833"/>
                </a:solidFill>
                <a:latin typeface="Times New Roman" charset="0"/>
              </a:rPr>
              <a:t>The Mars Climate </a:t>
            </a:r>
            <a:r>
              <a:rPr lang="en-GB" sz="2400" b="1" dirty="0" err="1">
                <a:solidFill>
                  <a:srgbClr val="FC1833"/>
                </a:solidFill>
                <a:latin typeface="Times New Roman" charset="0"/>
              </a:rPr>
              <a:t>Orbiter</a:t>
            </a:r>
            <a:r>
              <a:rPr lang="en-GB" sz="2400" dirty="0">
                <a:latin typeface="Times New Roman" charset="0"/>
              </a:rPr>
              <a:t> assumed to be lost by NASA officials (1999): different measurement systems (Imperial and metric)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More Software failures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981200"/>
            <a:ext cx="8035925" cy="4114800"/>
          </a:xfrm>
        </p:spPr>
        <p:txBody>
          <a:bodyPr>
            <a:noAutofit/>
          </a:bodyPr>
          <a:lstStyle/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Passport System </a:t>
            </a:r>
            <a:r>
              <a:rPr lang="en-US" sz="2000" dirty="0" smtClean="0"/>
              <a:t>delays cause backlog (1999, UK)</a:t>
            </a:r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Ferry Company </a:t>
            </a:r>
            <a:r>
              <a:rPr lang="en-US" sz="2000" dirty="0" smtClean="0"/>
              <a:t>left thousands of lorries stranded for 12 hours (back up also failed, 1999, UK)</a:t>
            </a:r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Inland Revenue </a:t>
            </a:r>
            <a:r>
              <a:rPr lang="en-US" sz="2000" dirty="0" smtClean="0"/>
              <a:t>(IR) </a:t>
            </a:r>
            <a:r>
              <a:rPr lang="en-US" altLang="en-GB" sz="2000" dirty="0" smtClean="0"/>
              <a:t>‘</a:t>
            </a:r>
            <a:r>
              <a:rPr lang="en-US" sz="2000" dirty="0" smtClean="0"/>
              <a:t>losing tax records</a:t>
            </a:r>
            <a:r>
              <a:rPr lang="en-US" altLang="en-GB" sz="2000" dirty="0" smtClean="0"/>
              <a:t>’</a:t>
            </a:r>
            <a:r>
              <a:rPr lang="en-US" sz="2000" dirty="0" smtClean="0"/>
              <a:t> (2000, UK)</a:t>
            </a:r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/>
              <a:t>   =&gt; IR spokesman said </a:t>
            </a:r>
            <a:r>
              <a:rPr lang="en-US" altLang="en-GB" sz="2000" dirty="0" smtClean="0"/>
              <a:t>‘</a:t>
            </a:r>
            <a:r>
              <a:rPr lang="en-US" sz="2000" dirty="0" smtClean="0"/>
              <a:t>All major IT initiatives have some kind of teething problems ....</a:t>
            </a:r>
            <a:r>
              <a:rPr lang="en-US" altLang="en-GB" sz="2000" dirty="0" smtClean="0"/>
              <a:t>’</a:t>
            </a:r>
            <a:endParaRPr lang="en-US" altLang="ja-JP" sz="2000" dirty="0" smtClean="0"/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US" sz="2000" dirty="0" smtClean="0"/>
              <a:t>   =&gt; Guardian (20 July 2000) </a:t>
            </a:r>
            <a:r>
              <a:rPr lang="en-US" altLang="en-GB" sz="2000" dirty="0" smtClean="0"/>
              <a:t>‘</a:t>
            </a:r>
            <a:r>
              <a:rPr lang="en-US" sz="2000" dirty="0" smtClean="0"/>
              <a:t>At the </a:t>
            </a:r>
            <a:r>
              <a:rPr lang="en-US" sz="2000" dirty="0" err="1" smtClean="0"/>
              <a:t>centre</a:t>
            </a:r>
            <a:r>
              <a:rPr lang="en-US" sz="2000" dirty="0" smtClean="0"/>
              <a:t> of the crisis are two computer systems .... Files appear to have gone missing somewhere between the two</a:t>
            </a:r>
            <a:r>
              <a:rPr lang="en-US" altLang="en-GB" sz="2000" dirty="0" smtClean="0"/>
              <a:t>’</a:t>
            </a:r>
            <a:endParaRPr lang="en-US" sz="2000" dirty="0" smtClean="0"/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sz="2000" dirty="0" smtClean="0"/>
          </a:p>
          <a:p>
            <a:pPr marL="273050" indent="-27305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Char char="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General Motors Ford </a:t>
            </a:r>
            <a:r>
              <a:rPr lang="en-US" sz="2400" dirty="0" smtClean="0"/>
              <a:t>Cars (2016, USA + Worldwide): A </a:t>
            </a:r>
            <a:r>
              <a:rPr lang="en-US" altLang="en-GB" sz="2400" dirty="0" smtClean="0"/>
              <a:t>“</a:t>
            </a:r>
            <a:r>
              <a:rPr lang="en-US" sz="2400" dirty="0" smtClean="0"/>
              <a:t>software bug</a:t>
            </a:r>
            <a:r>
              <a:rPr lang="en-US" altLang="en-GB" sz="2400" dirty="0" smtClean="0"/>
              <a:t>”</a:t>
            </a:r>
            <a:r>
              <a:rPr lang="en-US" sz="2400" dirty="0" smtClean="0"/>
              <a:t> that may cause human safety, 4.5M cars recalled. </a:t>
            </a:r>
          </a:p>
          <a:p>
            <a:pPr marL="273050" indent="-273050" eaLnBrk="1" fontAlgn="auto" hangingPunct="1">
              <a:lnSpc>
                <a:spcPct val="83000"/>
              </a:lnSpc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GB" sz="2400" dirty="0" smtClean="0"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phones and No Eating in Class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348880"/>
            <a:ext cx="2700519" cy="2448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740" y="2348880"/>
            <a:ext cx="350643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5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Even More Software failures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22275" y="1981200"/>
            <a:ext cx="8035925" cy="4114800"/>
          </a:xfrm>
        </p:spPr>
        <p:txBody>
          <a:bodyPr>
            <a:normAutofit/>
          </a:bodyPr>
          <a:lstStyle/>
          <a:p>
            <a:pPr marL="325858" indent="-325858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charset="0"/>
              <a:buNone/>
              <a:defRPr/>
            </a:pPr>
            <a:r>
              <a:rPr lang="en-US" dirty="0"/>
              <a:t>In 1995 annual US spending on software projects reached 250 billion dollars </a:t>
            </a:r>
            <a:endParaRPr lang="en-US" dirty="0" smtClean="0"/>
          </a:p>
          <a:p>
            <a:pPr marL="325858" indent="-325858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charset="0"/>
              <a:buNone/>
              <a:defRPr/>
            </a:pPr>
            <a:endParaRPr lang="en-US" dirty="0"/>
          </a:p>
          <a:p>
            <a:pPr marL="325858" indent="-325858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charset="0"/>
              <a:buNone/>
              <a:defRPr/>
            </a:pPr>
            <a:r>
              <a:rPr lang="en-US" dirty="0"/>
              <a:t>This involved some 175,000 </a:t>
            </a:r>
            <a:r>
              <a:rPr lang="en-US" dirty="0" smtClean="0"/>
              <a:t>projects</a:t>
            </a:r>
          </a:p>
          <a:p>
            <a:pPr marL="325858" indent="-325858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charset="0"/>
              <a:buNone/>
              <a:defRPr/>
            </a:pPr>
            <a:endParaRPr lang="en-US" dirty="0"/>
          </a:p>
          <a:p>
            <a:pPr marL="325858" indent="-325858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Times New Roman" charset="0"/>
              <a:buNone/>
              <a:defRPr/>
            </a:pPr>
            <a:r>
              <a:rPr lang="en-US" dirty="0"/>
              <a:t>Of this spend:</a:t>
            </a:r>
          </a:p>
          <a:p>
            <a:pPr marL="706025" lvl="1" indent="-271548"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2300" dirty="0"/>
              <a:t>Overspend cost </a:t>
            </a:r>
            <a:r>
              <a:rPr lang="en-US" sz="2300" dirty="0">
                <a:solidFill>
                  <a:srgbClr val="FF0000"/>
                </a:solidFill>
              </a:rPr>
              <a:t>59 billion </a:t>
            </a:r>
            <a:r>
              <a:rPr lang="en-US" sz="2300" dirty="0"/>
              <a:t>dollars</a:t>
            </a:r>
          </a:p>
          <a:p>
            <a:pPr marL="706025" lvl="1" indent="-271548"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2300" dirty="0"/>
              <a:t>Cancelled projects cost </a:t>
            </a:r>
            <a:r>
              <a:rPr lang="en-US" sz="2300" dirty="0">
                <a:solidFill>
                  <a:srgbClr val="FF0000"/>
                </a:solidFill>
              </a:rPr>
              <a:t>81 billion </a:t>
            </a:r>
            <a:r>
              <a:rPr lang="en-US" sz="2300" dirty="0" smtClean="0"/>
              <a:t>dollars</a:t>
            </a:r>
          </a:p>
          <a:p>
            <a:pPr marL="706025" lvl="1" indent="-271548"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endParaRPr lang="en-US" sz="2300" dirty="0"/>
          </a:p>
          <a:p>
            <a:pPr marL="706025" lvl="1" indent="-271548"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US" sz="2800" b="1" dirty="0"/>
              <a:t>C</a:t>
            </a:r>
            <a:r>
              <a:rPr lang="en-US" sz="2800" b="1" dirty="0" smtClean="0"/>
              <a:t>auses of Software </a:t>
            </a:r>
            <a:r>
              <a:rPr lang="en-US" sz="2800" b="1" dirty="0"/>
              <a:t>Failures? </a:t>
            </a:r>
            <a:endParaRPr lang="en-GB" sz="2400" b="1" dirty="0">
              <a:latin typeface="Times New Roman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US" altLang="en-US" smtClean="0">
                <a:latin typeface="Georgia" panose="02040502050405020303" pitchFamily="18" charset="0"/>
              </a:rPr>
              <a:t>Causes:</a:t>
            </a:r>
          </a:p>
        </p:txBody>
      </p:sp>
      <p:sp>
        <p:nvSpPr>
          <p:cNvPr id="34819" name="Content Placeholder 11"/>
          <p:cNvSpPr>
            <a:spLocks noGrp="1"/>
          </p:cNvSpPr>
          <p:nvPr>
            <p:ph idx="1"/>
          </p:nvPr>
        </p:nvSpPr>
        <p:spPr>
          <a:xfrm>
            <a:off x="395288" y="1196975"/>
            <a:ext cx="8023225" cy="4868863"/>
          </a:xfrm>
        </p:spPr>
        <p:txBody>
          <a:bodyPr/>
          <a:lstStyle/>
          <a:p>
            <a:pPr marL="325438" indent="-325438" defTabSz="425450" eaLnBrk="1" hangingPunct="1">
              <a:buFont typeface="Times New Roman" panose="02020603050405020304" pitchFamily="18" charset="0"/>
              <a:buNone/>
            </a:pPr>
            <a:r>
              <a:rPr lang="en-US" altLang="en-US" smtClean="0"/>
              <a:t>Cost of delayed error detection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34820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7502525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mtClean="0">
                <a:solidFill>
                  <a:schemeClr val="tx2">
                    <a:satMod val="200000"/>
                  </a:schemeClr>
                </a:solidFill>
              </a:rPr>
              <a:t>Why software projects fail?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9994"/>
            <a:ext cx="5185114" cy="53276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Inaccurate understanding of customer needs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Inability to deal with changing requirements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Modules that do not fit together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Software that are hard to maintain/extend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Poor Quality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Testing….normally should cost 40%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Unacceptable performance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smtClean="0"/>
              <a:t>Technology change and team-member change over time in long period projects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5844" name="Picture 4" descr="C:\Users\user\Desktop\fail-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314" y="1340768"/>
            <a:ext cx="3028329" cy="274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86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200000"/>
                  </a:schemeClr>
                </a:solidFill>
              </a:rPr>
              <a:t>So what is a successful software project?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3276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2800" dirty="0" smtClean="0"/>
              <a:t>Good software should:</a:t>
            </a:r>
          </a:p>
          <a:p>
            <a:pPr lvl="1"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Deliver the required functionality</a:t>
            </a:r>
          </a:p>
          <a:p>
            <a:pPr lvl="1"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Efficient: does not waste voluble resources, response time</a:t>
            </a:r>
          </a:p>
          <a:p>
            <a:pPr lvl="1"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Usable</a:t>
            </a:r>
          </a:p>
          <a:p>
            <a:pPr lvl="1"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Dependable: reliable, secure, and safe.</a:t>
            </a:r>
          </a:p>
          <a:p>
            <a:pPr lvl="1" eaLnBrk="1" hangingPunct="1"/>
            <a:r>
              <a:rPr lang="en-GB" altLang="en-US" sz="3600" dirty="0" smtClean="0">
                <a:solidFill>
                  <a:srgbClr val="0070C0"/>
                </a:solidFill>
              </a:rPr>
              <a:t>Maintainable</a:t>
            </a:r>
          </a:p>
          <a:p>
            <a:pPr lvl="1" eaLnBrk="1" hangingPunct="1"/>
            <a:r>
              <a:rPr lang="en-GB" altLang="en-US" sz="3600" b="1" dirty="0" smtClean="0">
                <a:solidFill>
                  <a:srgbClr val="0070C0"/>
                </a:solidFill>
              </a:rPr>
              <a:t>Within budget and time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en-US" altLang="en-US" smtClean="0"/>
              <a:t>Software Development Process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250825" y="1408113"/>
            <a:ext cx="5051425" cy="4324350"/>
          </a:xfrm>
        </p:spPr>
        <p:txBody>
          <a:bodyPr/>
          <a:lstStyle/>
          <a:p>
            <a:r>
              <a:rPr lang="en-US" altLang="en-US" smtClean="0"/>
              <a:t>A systematic approach for software development.</a:t>
            </a:r>
          </a:p>
          <a:p>
            <a:r>
              <a:rPr lang="en-US" altLang="en-US" smtClean="0"/>
              <a:t>It is a sequence of activities that leads to the production of software.</a:t>
            </a:r>
          </a:p>
          <a:p>
            <a:endParaRPr lang="en-US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2555776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mtClean="0"/>
              <a:t>Software Development Process..2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</a:rPr>
              <a:t>Different</a:t>
            </a:r>
            <a:r>
              <a:rPr lang="en-US" altLang="en-US" sz="2400" dirty="0" smtClean="0"/>
              <a:t> types of systems need </a:t>
            </a:r>
            <a:r>
              <a:rPr lang="en-US" altLang="en-US" sz="2400" b="1" dirty="0" smtClean="0">
                <a:solidFill>
                  <a:srgbClr val="7030A0"/>
                </a:solidFill>
              </a:rPr>
              <a:t>different</a:t>
            </a:r>
            <a:r>
              <a:rPr lang="en-US" altLang="en-US" sz="2400" dirty="0" smtClean="0"/>
              <a:t> development processes.</a:t>
            </a:r>
          </a:p>
          <a:p>
            <a:r>
              <a:rPr lang="en-US" altLang="en-US" sz="2400" dirty="0" smtClean="0"/>
              <a:t>E-commerce and MIS systems </a:t>
            </a:r>
            <a:r>
              <a:rPr lang="en-US" altLang="en-US" sz="2400" dirty="0" smtClean="0">
                <a:sym typeface="Wingdings" panose="05000000000000000000" pitchFamily="2" charset="2"/>
              </a:rPr>
              <a:t> </a:t>
            </a:r>
            <a:r>
              <a:rPr lang="en-US" alt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Incremental</a:t>
            </a:r>
          </a:p>
          <a:p>
            <a:endParaRPr lang="en-US" altLang="en-US" sz="2400" dirty="0" smtClean="0">
              <a:sym typeface="Wingdings" panose="05000000000000000000" pitchFamily="2" charset="2"/>
            </a:endParaRPr>
          </a:p>
          <a:p>
            <a:r>
              <a:rPr lang="en-US" altLang="en-US" sz="2400" dirty="0" smtClean="0">
                <a:sym typeface="Wingdings" panose="05000000000000000000" pitchFamily="2" charset="2"/>
              </a:rPr>
              <a:t>While real time (</a:t>
            </a:r>
            <a:r>
              <a:rPr lang="en-US" alt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critical</a:t>
            </a:r>
            <a:r>
              <a:rPr lang="en-US" altLang="en-US" sz="2400" dirty="0" smtClean="0">
                <a:sym typeface="Wingdings" panose="05000000000000000000" pitchFamily="2" charset="2"/>
              </a:rPr>
              <a:t>) system for an aircraft must be </a:t>
            </a:r>
            <a:r>
              <a:rPr lang="en-US" altLang="en-US" sz="24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completely specified </a:t>
            </a:r>
            <a:r>
              <a:rPr lang="en-US" altLang="en-US" sz="2400" dirty="0" smtClean="0">
                <a:sym typeface="Wingdings" panose="05000000000000000000" pitchFamily="2" charset="2"/>
              </a:rPr>
              <a:t>in details before design  &amp; implementation</a:t>
            </a: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en-US" smtClean="0"/>
              <a:t>Different Types of Software </a:t>
            </a:r>
            <a:r>
              <a:rPr lang="en-US" altLang="en-US" smtClean="0">
                <a:sym typeface="Wingdings" panose="05000000000000000000" pitchFamily="2" charset="2"/>
              </a:rPr>
              <a:t> Different Types of Approaches</a:t>
            </a:r>
            <a:endParaRPr lang="en-US" alt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324350"/>
          </a:xfrm>
        </p:spPr>
        <p:txBody>
          <a:bodyPr/>
          <a:lstStyle/>
          <a:p>
            <a:r>
              <a:rPr lang="en-US" altLang="en-US" smtClean="0"/>
              <a:t>Different types of software:</a:t>
            </a:r>
          </a:p>
          <a:p>
            <a:endParaRPr lang="en-US" altLang="en-US" smtClean="0"/>
          </a:p>
          <a:p>
            <a:pPr lvl="1"/>
            <a:r>
              <a:rPr lang="en-US" altLang="en-US" sz="2800" b="1" smtClean="0">
                <a:solidFill>
                  <a:srgbClr val="7030A0"/>
                </a:solidFill>
              </a:rPr>
              <a:t>Stand-Alone: Office products</a:t>
            </a:r>
          </a:p>
          <a:p>
            <a:pPr lvl="1"/>
            <a:r>
              <a:rPr lang="en-US" altLang="en-US" sz="2800" b="1" smtClean="0">
                <a:solidFill>
                  <a:srgbClr val="7030A0"/>
                </a:solidFill>
              </a:rPr>
              <a:t>Interactive transaction based: Ritaj</a:t>
            </a:r>
          </a:p>
          <a:p>
            <a:pPr lvl="1"/>
            <a:r>
              <a:rPr lang="en-US" altLang="en-US" sz="2800" b="1" smtClean="0">
                <a:solidFill>
                  <a:srgbClr val="7030A0"/>
                </a:solidFill>
              </a:rPr>
              <a:t>Embedded systems: car software systems</a:t>
            </a:r>
          </a:p>
          <a:p>
            <a:pPr lvl="1"/>
            <a:r>
              <a:rPr lang="en-US" altLang="en-US" sz="2800" b="1" smtClean="0">
                <a:solidFill>
                  <a:srgbClr val="7030A0"/>
                </a:solidFill>
              </a:rPr>
              <a:t>Entertainment: games</a:t>
            </a:r>
          </a:p>
          <a:p>
            <a:pPr lvl="1"/>
            <a:r>
              <a:rPr lang="en-US" altLang="en-US" sz="2800" b="1" smtClean="0">
                <a:solidFill>
                  <a:srgbClr val="7030A0"/>
                </a:solidFill>
              </a:rPr>
              <a:t>Data collection: Mars rovers</a:t>
            </a:r>
          </a:p>
          <a:p>
            <a:pPr lvl="1"/>
            <a:endParaRPr lang="en-US" altLang="en-US" b="1" smtClean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1439863"/>
          </a:xfrm>
        </p:spPr>
        <p:txBody>
          <a:bodyPr/>
          <a:lstStyle/>
          <a:p>
            <a:r>
              <a:rPr lang="en-US" altLang="en-US" smtClean="0"/>
              <a:t>Software Engineering fundamentals that Apply to all Types of Software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85775"/>
            <a:ext cx="76104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/>
          <p:cNvSpPr>
            <a:spLocks noGrp="1"/>
          </p:cNvSpPr>
          <p:nvPr>
            <p:ph type="title"/>
          </p:nvPr>
        </p:nvSpPr>
        <p:spPr>
          <a:xfrm>
            <a:off x="714375" y="457200"/>
            <a:ext cx="8048625" cy="10668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Requirements</a:t>
            </a:r>
            <a:endParaRPr lang="en-US" altLang="en-US" smtClean="0"/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>
          <a:xfrm>
            <a:off x="457200" y="1643063"/>
            <a:ext cx="8258175" cy="4529137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Requirements specify a set of features that the system must have.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 A </a:t>
            </a:r>
            <a:r>
              <a:rPr lang="en-US" b="1" u="sng" smtClean="0"/>
              <a:t>functional requirement </a:t>
            </a:r>
            <a:r>
              <a:rPr lang="en-US" smtClean="0"/>
              <a:t>is a specification of a function that the system must support,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smtClean="0"/>
              <a:t> </a:t>
            </a:r>
            <a:r>
              <a:rPr lang="en-US" b="1" u="sng" smtClean="0"/>
              <a:t>Nonfunctional requirement: </a:t>
            </a:r>
            <a:r>
              <a:rPr lang="en-US" smtClean="0"/>
              <a:t>is  a  constraint  on  the  operation  of  the  system  that  is  not  related  directly  to  a  function  of  the system.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571D-988C-48AE-BB7C-CE9FDEAB0816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82663" y="44450"/>
            <a:ext cx="7772400" cy="877888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Recommended Course Textbooks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32708"/>
            <a:ext cx="6665913" cy="4476750"/>
          </a:xfrm>
        </p:spPr>
        <p:txBody>
          <a:bodyPr>
            <a:normAutofit fontScale="70000" lnSpcReduction="20000"/>
          </a:bodyPr>
          <a:lstStyle/>
          <a:p>
            <a:pPr marL="274320" indent="-274320" defTabSz="426935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600" dirty="0" err="1" smtClean="0"/>
              <a:t>Bruegge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/>
              <a:t>Dutoit</a:t>
            </a:r>
            <a:r>
              <a:rPr lang="en-US" sz="2000" dirty="0"/>
              <a:t>, </a:t>
            </a:r>
            <a:r>
              <a:rPr lang="en-US" sz="2000" b="1" i="1" dirty="0"/>
              <a:t>Object-Oriented Software Engineering Using UML, </a:t>
            </a:r>
            <a:r>
              <a:rPr lang="en-US" sz="2000" b="1" i="1" dirty="0" smtClean="0"/>
              <a:t>Patterns, </a:t>
            </a:r>
            <a:r>
              <a:rPr lang="en-US" sz="2000" b="1" i="1" dirty="0"/>
              <a:t>and Java</a:t>
            </a:r>
            <a:r>
              <a:rPr lang="en-US" sz="2000" dirty="0"/>
              <a:t>, Prentice Hall 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dirty="0"/>
              <a:t> Edition</a:t>
            </a:r>
            <a:r>
              <a:rPr lang="en-GB" sz="2000" dirty="0"/>
              <a:t> </a:t>
            </a:r>
            <a:endParaRPr lang="en-GB" sz="2000" dirty="0" smtClean="0"/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2000" dirty="0" smtClean="0"/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 err="1" smtClean="0">
                <a:latin typeface="Times New Roman" charset="0"/>
              </a:rPr>
              <a:t>Sommerville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I. </a:t>
            </a:r>
            <a:r>
              <a:rPr lang="en-GB" sz="2400" dirty="0" smtClean="0">
                <a:latin typeface="Times New Roman" charset="0"/>
              </a:rPr>
              <a:t>(2010)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400" b="1" i="1" dirty="0">
                <a:latin typeface="Times New Roman" charset="0"/>
              </a:rPr>
              <a:t>	Software Engineering</a:t>
            </a:r>
            <a:r>
              <a:rPr lang="en-GB" sz="2400" dirty="0">
                <a:latin typeface="Times New Roman" charset="0"/>
              </a:rPr>
              <a:t> </a:t>
            </a:r>
            <a:r>
              <a:rPr lang="en-GB" sz="2400" dirty="0" smtClean="0">
                <a:latin typeface="Times New Roman" charset="0"/>
              </a:rPr>
              <a:t> 9</a:t>
            </a:r>
            <a:r>
              <a:rPr lang="en-GB" sz="2400" baseline="30000" dirty="0" smtClean="0">
                <a:latin typeface="Times New Roman" charset="0"/>
              </a:rPr>
              <a:t>th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Edition, Addison-Wesley, Harlow, </a:t>
            </a:r>
            <a:r>
              <a:rPr lang="en-GB" sz="2400" dirty="0" err="1">
                <a:latin typeface="Times New Roman" charset="0"/>
              </a:rPr>
              <a:t>Essex,</a:t>
            </a:r>
            <a:r>
              <a:rPr lang="en-GB" sz="2400" dirty="0" err="1" smtClean="0">
                <a:latin typeface="Times New Roman" charset="0"/>
              </a:rPr>
              <a:t>UK</a:t>
            </a:r>
            <a:r>
              <a:rPr lang="en-GB" sz="2400" dirty="0" smtClean="0">
                <a:latin typeface="Times New Roman" charset="0"/>
              </a:rPr>
              <a:t> (6</a:t>
            </a:r>
            <a:r>
              <a:rPr lang="en-GB" sz="2400" baseline="30000" dirty="0" smtClean="0">
                <a:latin typeface="Times New Roman" charset="0"/>
              </a:rPr>
              <a:t>th</a:t>
            </a:r>
            <a:r>
              <a:rPr lang="en-GB" sz="2400" dirty="0" smtClean="0">
                <a:latin typeface="Times New Roman" charset="0"/>
              </a:rPr>
              <a:t> </a:t>
            </a:r>
            <a:r>
              <a:rPr lang="en-GB" sz="2400" dirty="0">
                <a:latin typeface="Times New Roman" charset="0"/>
              </a:rPr>
              <a:t>,7</a:t>
            </a:r>
            <a:r>
              <a:rPr lang="en-GB" sz="2400" baseline="30000" dirty="0">
                <a:latin typeface="Times New Roman" charset="0"/>
              </a:rPr>
              <a:t>th</a:t>
            </a:r>
            <a:r>
              <a:rPr lang="en-GB" sz="2400" dirty="0" smtClean="0">
                <a:latin typeface="Times New Roman" charset="0"/>
              </a:rPr>
              <a:t>,or 8</a:t>
            </a:r>
            <a:r>
              <a:rPr lang="en-GB" sz="2400" baseline="30000" dirty="0" smtClean="0">
                <a:latin typeface="Times New Roman" charset="0"/>
              </a:rPr>
              <a:t>th</a:t>
            </a:r>
            <a:r>
              <a:rPr lang="en-GB" sz="2400" dirty="0" smtClean="0">
                <a:latin typeface="Times New Roman" charset="0"/>
              </a:rPr>
              <a:t>  would suffice)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16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2400" dirty="0">
                <a:latin typeface="Times New Roman" charset="0"/>
              </a:rPr>
              <a:t>Stevens P. with </a:t>
            </a:r>
            <a:r>
              <a:rPr lang="en-GB" sz="2400" dirty="0" err="1">
                <a:latin typeface="Times New Roman" charset="0"/>
              </a:rPr>
              <a:t>Pooley</a:t>
            </a:r>
            <a:r>
              <a:rPr lang="en-GB" sz="2400" dirty="0">
                <a:latin typeface="Times New Roman" charset="0"/>
              </a:rPr>
              <a:t>, R. (</a:t>
            </a:r>
            <a:r>
              <a:rPr lang="en-GB" sz="2400" dirty="0" smtClean="0">
                <a:latin typeface="Times New Roman" charset="0"/>
              </a:rPr>
              <a:t>2005)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400" dirty="0">
                <a:latin typeface="Times New Roman" charset="0"/>
              </a:rPr>
              <a:t>	</a:t>
            </a:r>
            <a:r>
              <a:rPr lang="en-GB" sz="2400" b="1" i="1" dirty="0">
                <a:latin typeface="Times New Roman" charset="0"/>
              </a:rPr>
              <a:t>Using UML: Software Engineering with Objects and Components</a:t>
            </a:r>
            <a:r>
              <a:rPr lang="en-GB" sz="2400" dirty="0">
                <a:latin typeface="Times New Roman" charset="0"/>
              </a:rPr>
              <a:t>,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sz="2400" dirty="0">
                <a:latin typeface="Times New Roman" charset="0"/>
              </a:rPr>
              <a:t>	</a:t>
            </a:r>
            <a:r>
              <a:rPr lang="en-GB" sz="2400" dirty="0" smtClean="0">
                <a:latin typeface="Times New Roman" charset="0"/>
              </a:rPr>
              <a:t>2</a:t>
            </a:r>
            <a:r>
              <a:rPr lang="en-GB" sz="2400" baseline="30000" dirty="0" smtClean="0">
                <a:latin typeface="Times New Roman" charset="0"/>
              </a:rPr>
              <a:t>nd</a:t>
            </a:r>
            <a:r>
              <a:rPr lang="en-GB" sz="2400" dirty="0" smtClean="0">
                <a:latin typeface="Times New Roman" charset="0"/>
              </a:rPr>
              <a:t> Ed., Addison</a:t>
            </a:r>
            <a:r>
              <a:rPr lang="en-GB" sz="2400" dirty="0">
                <a:latin typeface="Times New Roman" charset="0"/>
              </a:rPr>
              <a:t>-Wesley, Harlow, Essex, </a:t>
            </a:r>
            <a:r>
              <a:rPr lang="en-GB" sz="2400" dirty="0" smtClean="0">
                <a:latin typeface="Times New Roman" charset="0"/>
              </a:rPr>
              <a:t>UK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GB" sz="2400" dirty="0" smtClean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 dirty="0">
                <a:latin typeface="Times New Roman"/>
                <a:cs typeface="Times New Roman"/>
              </a:rPr>
              <a:t>Jeffrey A. </a:t>
            </a:r>
            <a:r>
              <a:rPr lang="en-US" sz="2400" dirty="0" smtClean="0">
                <a:latin typeface="Times New Roman"/>
                <a:cs typeface="Times New Roman"/>
              </a:rPr>
              <a:t>Hoffer, Joey </a:t>
            </a:r>
            <a:r>
              <a:rPr lang="en-US" sz="2400" dirty="0">
                <a:latin typeface="Times New Roman"/>
                <a:cs typeface="Times New Roman"/>
              </a:rPr>
              <a:t>F. </a:t>
            </a:r>
            <a:r>
              <a:rPr lang="en-US" sz="2400" dirty="0" smtClean="0">
                <a:latin typeface="Times New Roman"/>
                <a:cs typeface="Times New Roman"/>
              </a:rPr>
              <a:t>George, Joseph </a:t>
            </a:r>
            <a:r>
              <a:rPr lang="en-US" sz="2400" dirty="0">
                <a:latin typeface="Times New Roman"/>
                <a:cs typeface="Times New Roman"/>
              </a:rPr>
              <a:t>S. </a:t>
            </a:r>
            <a:r>
              <a:rPr lang="en-US" sz="2400" dirty="0" err="1">
                <a:latin typeface="Times New Roman"/>
                <a:cs typeface="Times New Roman"/>
              </a:rPr>
              <a:t>Valacich</a:t>
            </a:r>
            <a:r>
              <a:rPr lang="en-GB" sz="2400" dirty="0" smtClean="0">
                <a:latin typeface="Times New Roman"/>
                <a:cs typeface="Times New Roman"/>
              </a:rPr>
              <a:t>. </a:t>
            </a:r>
            <a:r>
              <a:rPr lang="en-GB" sz="2400" dirty="0" smtClean="0">
                <a:latin typeface="Times New Roman" charset="0"/>
              </a:rPr>
              <a:t>(2005)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400" dirty="0">
                <a:latin typeface="Times New Roman" charset="0"/>
              </a:rPr>
              <a:t>	</a:t>
            </a:r>
            <a:r>
              <a:rPr lang="en-GB" sz="2400" b="1" i="1" dirty="0" smtClean="0">
                <a:latin typeface="Times New Roman" charset="0"/>
              </a:rPr>
              <a:t>Modern System Analysis and Design </a:t>
            </a:r>
            <a:r>
              <a:rPr lang="en-GB" sz="2400" dirty="0" smtClean="0">
                <a:latin typeface="Times New Roman" charset="0"/>
              </a:rPr>
              <a:t>4</a:t>
            </a:r>
            <a:r>
              <a:rPr lang="en-GB" sz="2400" baseline="30000" dirty="0" smtClean="0">
                <a:latin typeface="Times New Roman" charset="0"/>
              </a:rPr>
              <a:t>th </a:t>
            </a:r>
            <a:r>
              <a:rPr lang="en-GB" sz="2400" dirty="0" smtClean="0">
                <a:latin typeface="Times New Roman" charset="0"/>
              </a:rPr>
              <a:t>- 6</a:t>
            </a:r>
            <a:r>
              <a:rPr lang="en-GB" sz="2400" baseline="30000" dirty="0" smtClean="0">
                <a:latin typeface="Times New Roman" charset="0"/>
              </a:rPr>
              <a:t>th</a:t>
            </a:r>
            <a:r>
              <a:rPr lang="en-GB" sz="2400" dirty="0" smtClean="0">
                <a:latin typeface="Times New Roman" charset="0"/>
              </a:rPr>
              <a:t> Edition,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GB" sz="2400" dirty="0">
                <a:latin typeface="Times New Roman" charset="0"/>
              </a:rPr>
              <a:t>	</a:t>
            </a:r>
            <a:r>
              <a:rPr lang="en-GB" sz="2400" dirty="0" smtClean="0">
                <a:latin typeface="Times New Roman" charset="0"/>
              </a:rPr>
              <a:t>Prentice Hall.</a:t>
            </a: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GB" sz="2400" dirty="0" smtClean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i="1" dirty="0" smtClean="0"/>
              <a:t>Roger Pressman (2014)</a:t>
            </a:r>
            <a:r>
              <a:rPr lang="en-US" sz="2000" b="1" i="1" dirty="0" smtClean="0"/>
              <a:t>, Software </a:t>
            </a:r>
            <a:r>
              <a:rPr lang="en-US" sz="2000" b="1" i="1" dirty="0"/>
              <a:t>Engineering: A Practitioner's </a:t>
            </a:r>
            <a:r>
              <a:rPr lang="en-US" sz="2000" b="1" i="1" dirty="0" smtClean="0"/>
              <a:t>Approach</a:t>
            </a:r>
            <a:r>
              <a:rPr lang="en-US" sz="2000" b="1" dirty="0"/>
              <a:t> </a:t>
            </a:r>
            <a:r>
              <a:rPr lang="en-US" sz="2000" i="1" dirty="0" smtClean="0"/>
              <a:t>6-8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</a:t>
            </a:r>
            <a:r>
              <a:rPr lang="en-US" sz="2000" i="1" dirty="0"/>
              <a:t>Edition, McGraw-Hill.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GB" sz="1600" b="1" i="1" dirty="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3568" y="6492875"/>
            <a:ext cx="462297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Dept, Birzeit University, Samer Zein (</a:t>
            </a:r>
            <a:r>
              <a:rPr lang="en-US" dirty="0" err="1" smtClean="0"/>
              <a:t>Ph.D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22532" name="Rectangle 26"/>
          <p:cNvSpPr>
            <a:spLocks noChangeArrowheads="1"/>
          </p:cNvSpPr>
          <p:nvPr/>
        </p:nvSpPr>
        <p:spPr bwMode="auto">
          <a:xfrm>
            <a:off x="3579813" y="29987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22533" name="Rectangle 31"/>
          <p:cNvSpPr>
            <a:spLocks noChangeArrowheads="1"/>
          </p:cNvSpPr>
          <p:nvPr/>
        </p:nvSpPr>
        <p:spPr bwMode="auto">
          <a:xfrm>
            <a:off x="3579813" y="29987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pic>
        <p:nvPicPr>
          <p:cNvPr id="22534" name="Picture 37" descr="http://images.amazon.com/images/P/020139815X.01.LZZZZZZ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61" y="1213643"/>
            <a:ext cx="14319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9" descr="http://images.amazon.com/images/P/0201648601.01.LZZZZZZ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060" y="3384167"/>
            <a:ext cx="14065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>
          <a:xfrm>
            <a:off x="714375" y="457200"/>
            <a:ext cx="8048625" cy="1066800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Example</a:t>
            </a:r>
            <a:endParaRPr lang="en-US" altLang="en-US" smtClean="0"/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457200" y="1643063"/>
            <a:ext cx="8258175" cy="4529137"/>
          </a:xfrm>
        </p:spPr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 The  user  must  be  able  to  purchase  tickets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 The  user  must  be  able  to access traffic information 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 The system must be provided feedback in less than one second 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The colors used in the interface  should be  consistent with  the  company LOGO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sz="2800" dirty="0" smtClean="0"/>
              <a:t>System should be easy to use since users could be of different ages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571D-988C-48AE-BB7C-CE9FDEAB0816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043863" cy="5715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2800" b="1" dirty="0" smtClean="0"/>
              <a:t>Other  nonfunctional  requirements  may  include:</a:t>
            </a:r>
          </a:p>
          <a:p>
            <a:pPr marL="85725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  using specific hardware platform for the system,</a:t>
            </a:r>
          </a:p>
          <a:p>
            <a:pPr marL="85725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 security requirements, </a:t>
            </a:r>
          </a:p>
          <a:p>
            <a:pPr marL="85725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how the system should deal with failures and faults,</a:t>
            </a:r>
          </a:p>
          <a:p>
            <a:pPr marL="857250" lvl="1" indent="-514350" eaLnBrk="1" hangingPunct="1">
              <a:buFont typeface="+mj-lt"/>
              <a:buAutoNum type="arabicPeriod"/>
            </a:pPr>
            <a:r>
              <a:rPr lang="en-US" altLang="en-US" sz="3200" dirty="0" smtClean="0"/>
              <a:t> and how to provide backward compatibility with an old system that the client is unwilling to retire.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571D-988C-48AE-BB7C-CE9FDEAB081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4629150" cy="48736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Notation</a:t>
            </a:r>
            <a:r>
              <a:rPr lang="en-US" dirty="0" smtClean="0"/>
              <a:t>: a graphical or textual set of rules for representing a model (UML)</a:t>
            </a:r>
            <a:br>
              <a:rPr lang="en-US" dirty="0" smtClean="0"/>
            </a:b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Method:</a:t>
            </a:r>
            <a:r>
              <a:rPr lang="en-US" dirty="0" smtClean="0"/>
              <a:t> a repeatable technique that specifies the steps involved in solving a specific problem (Sorting Algorithm)</a:t>
            </a:r>
            <a:br>
              <a:rPr lang="en-US" dirty="0" smtClean="0"/>
            </a:b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en-US" b="1" dirty="0" smtClean="0"/>
              <a:t>Methodology: </a:t>
            </a:r>
            <a:r>
              <a:rPr lang="en-US" dirty="0" smtClean="0"/>
              <a:t>a collection of methods for solving a specific set of problems.</a:t>
            </a:r>
            <a:endParaRPr lang="en-US" b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571D-988C-48AE-BB7C-CE9FDEAB0816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8559" y="299422"/>
            <a:ext cx="4809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Generic Technical Terms: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395" y="263288"/>
            <a:ext cx="7772400" cy="1143001"/>
          </a:xfrm>
        </p:spPr>
        <p:txBody>
          <a:bodyPr>
            <a:normAutofit/>
          </a:bodyPr>
          <a:lstStyle/>
          <a:p>
            <a:pPr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GB" sz="3600" dirty="0">
                <a:latin typeface="Times New Roman" charset="0"/>
              </a:rPr>
              <a:t>What is CASE ? </a:t>
            </a:r>
            <a:br>
              <a:rPr lang="en-GB" sz="3600" dirty="0">
                <a:latin typeface="Times New Roman" charset="0"/>
              </a:rPr>
            </a:br>
            <a:r>
              <a:rPr lang="en-GB" sz="3600" dirty="0">
                <a:latin typeface="Times New Roman" charset="0"/>
              </a:rPr>
              <a:t>(Computer-Aided Software Engineering)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15913" y="3657600"/>
            <a:ext cx="7772400" cy="2819400"/>
          </a:xfrm>
        </p:spPr>
        <p:txBody>
          <a:bodyPr/>
          <a:lstStyle/>
          <a:p>
            <a:pPr marL="325438" indent="-325438" defTabSz="4254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GB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Upper-CASE</a:t>
            </a:r>
          </a:p>
          <a:p>
            <a:pPr marL="704850" lvl="1" indent="-271463" defTabSz="4254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Tools to support the early process 			activities of requirements and design</a:t>
            </a:r>
          </a:p>
          <a:p>
            <a:pPr marL="325438" indent="-325438" defTabSz="4254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GB" altLang="en-US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Lower-CASE</a:t>
            </a:r>
          </a:p>
          <a:p>
            <a:pPr marL="704850" lvl="1" indent="-271463" defTabSz="425450"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Tools to support later activities such as programming, debugging and testing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50180" name="Picture 4" descr="C:\Program Files\Common Files\Microsoft Shared\Clipart\cagcat50\bd04972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3217863"/>
            <a:ext cx="241776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73113" y="1828800"/>
            <a:ext cx="78787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>
                <a:solidFill>
                  <a:srgbClr val="0000FF"/>
                </a:solidFill>
                <a:latin typeface="Times New Roman" panose="02020603050405020304" pitchFamily="18" charset="0"/>
              </a:rPr>
              <a:t>Software systems which are intended to provide automated support for software process activities</a:t>
            </a:r>
            <a:r>
              <a:rPr lang="en-GB" altLang="en-US">
                <a:solidFill>
                  <a:schemeClr val="accent2"/>
                </a:solidFill>
                <a:latin typeface="Times New Roman" panose="02020603050405020304" pitchFamily="18" charset="0"/>
              </a:rPr>
              <a:t>, </a:t>
            </a:r>
            <a:r>
              <a:rPr lang="en-GB" altLang="en-US">
                <a:latin typeface="Times New Roman" panose="02020603050405020304" pitchFamily="18" charset="0"/>
              </a:rPr>
              <a:t>such as </a:t>
            </a:r>
            <a:r>
              <a:rPr lang="en-GB" altLang="en-US">
                <a:solidFill>
                  <a:srgbClr val="008080"/>
                </a:solidFill>
                <a:latin typeface="Times New Roman" panose="02020603050405020304" pitchFamily="18" charset="0"/>
              </a:rPr>
              <a:t>requirements analysis</a:t>
            </a:r>
            <a:r>
              <a:rPr lang="en-GB" altLang="en-US">
                <a:latin typeface="Times New Roman" panose="02020603050405020304" pitchFamily="18" charset="0"/>
              </a:rPr>
              <a:t>, </a:t>
            </a:r>
            <a:r>
              <a:rPr lang="en-GB" altLang="en-US">
                <a:solidFill>
                  <a:srgbClr val="008080"/>
                </a:solidFill>
                <a:latin typeface="Times New Roman" panose="02020603050405020304" pitchFamily="18" charset="0"/>
              </a:rPr>
              <a:t>system modelling</a:t>
            </a:r>
            <a:r>
              <a:rPr lang="en-GB" altLang="en-US">
                <a:latin typeface="Times New Roman" panose="02020603050405020304" pitchFamily="18" charset="0"/>
              </a:rPr>
              <a:t>, </a:t>
            </a:r>
            <a:r>
              <a:rPr lang="en-GB" altLang="en-US">
                <a:solidFill>
                  <a:srgbClr val="008080"/>
                </a:solidFill>
                <a:latin typeface="Times New Roman" panose="02020603050405020304" pitchFamily="18" charset="0"/>
              </a:rPr>
              <a:t>debugging</a:t>
            </a:r>
            <a:r>
              <a:rPr lang="en-GB" altLang="en-US">
                <a:latin typeface="Times New Roman" panose="02020603050405020304" pitchFamily="18" charset="0"/>
              </a:rPr>
              <a:t> and </a:t>
            </a:r>
            <a:r>
              <a:rPr lang="en-GB" altLang="en-US">
                <a:solidFill>
                  <a:srgbClr val="008080"/>
                </a:solidFill>
                <a:latin typeface="Times New Roman" panose="02020603050405020304" pitchFamily="18" charset="0"/>
              </a:rPr>
              <a:t>testing</a:t>
            </a:r>
            <a:r>
              <a:rPr lang="en-GB" altLang="en-US">
                <a:latin typeface="Times New Roman" panose="02020603050405020304" pitchFamily="18" charset="0"/>
              </a:rPr>
              <a:t> </a:t>
            </a:r>
            <a:endParaRPr lang="en-GB" altLang="en-US" sz="1800">
              <a:latin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 anchor="t">
            <a:normAutofit/>
          </a:bodyPr>
          <a:lstStyle/>
          <a:p>
            <a:pPr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GB" sz="3600" dirty="0">
                <a:latin typeface="Times New Roman" charset="0"/>
              </a:rPr>
              <a:t>	What are the key challenges </a:t>
            </a:r>
            <a:br>
              <a:rPr lang="en-GB" sz="3600" dirty="0">
                <a:latin typeface="Times New Roman" charset="0"/>
              </a:rPr>
            </a:br>
            <a:r>
              <a:rPr lang="en-GB" sz="3600" dirty="0">
                <a:latin typeface="Times New Roman" charset="0"/>
              </a:rPr>
              <a:t>			facing software engineering?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idx="1"/>
          </p:nvPr>
        </p:nvSpPr>
        <p:spPr>
          <a:xfrm>
            <a:off x="352425" y="1635125"/>
            <a:ext cx="8510588" cy="4748213"/>
          </a:xfrm>
        </p:spPr>
        <p:txBody>
          <a:bodyPr>
            <a:normAutofit/>
          </a:bodyPr>
          <a:lstStyle/>
          <a:p>
            <a:pPr marL="274320" indent="-274320" defTabSz="426935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GB" dirty="0">
                <a:latin typeface="Times New Roman" charset="0"/>
              </a:rPr>
              <a:t>	</a:t>
            </a:r>
            <a:r>
              <a:rPr lang="en-GB" b="1" dirty="0">
                <a:solidFill>
                  <a:srgbClr val="008080"/>
                </a:solidFill>
                <a:latin typeface="Times New Roman" charset="0"/>
              </a:rPr>
              <a:t>Software engineering in the </a:t>
            </a:r>
            <a:r>
              <a:rPr lang="en-GB" b="1" dirty="0" smtClean="0">
                <a:solidFill>
                  <a:srgbClr val="008080"/>
                </a:solidFill>
                <a:latin typeface="Times New Roman" charset="0"/>
              </a:rPr>
              <a:t>22</a:t>
            </a:r>
            <a:r>
              <a:rPr lang="en-GB" b="1" baseline="30000" dirty="0" smtClean="0">
                <a:solidFill>
                  <a:srgbClr val="008080"/>
                </a:solidFill>
                <a:latin typeface="Times New Roman" charset="0"/>
              </a:rPr>
              <a:t>st</a:t>
            </a:r>
            <a:r>
              <a:rPr lang="en-GB" b="1" dirty="0" smtClean="0">
                <a:solidFill>
                  <a:srgbClr val="008080"/>
                </a:solidFill>
                <a:latin typeface="Times New Roman" charset="0"/>
              </a:rPr>
              <a:t> </a:t>
            </a:r>
            <a:r>
              <a:rPr lang="en-GB" b="1" dirty="0">
                <a:solidFill>
                  <a:srgbClr val="008080"/>
                </a:solidFill>
                <a:latin typeface="Times New Roman" charset="0"/>
              </a:rPr>
              <a:t>century faces three key challenges</a:t>
            </a:r>
            <a:r>
              <a:rPr lang="en-GB" b="1" dirty="0" smtClean="0">
                <a:solidFill>
                  <a:srgbClr val="008080"/>
                </a:solidFill>
                <a:latin typeface="Times New Roman" charset="0"/>
              </a:rPr>
              <a:t>:</a:t>
            </a:r>
          </a:p>
          <a:p>
            <a:pPr marL="274320" indent="-274320" defTabSz="426935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GB" b="1" dirty="0">
              <a:solidFill>
                <a:srgbClr val="008080"/>
              </a:solidFill>
              <a:latin typeface="Times New Roman" charset="0"/>
            </a:endParaRPr>
          </a:p>
          <a:p>
            <a:pPr marL="274320" indent="-274320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b="1" dirty="0">
                <a:solidFill>
                  <a:srgbClr val="FF0000"/>
                </a:solidFill>
                <a:latin typeface="Times New Roman" charset="0"/>
              </a:rPr>
              <a:t>Legacy systems</a:t>
            </a:r>
          </a:p>
          <a:p>
            <a:pPr marL="617220" lvl="1" indent="-342900" defTabSz="426935" eaLnBrk="1" fontAlgn="auto" hangingPunct="1">
              <a:spcAft>
                <a:spcPts val="0"/>
              </a:spcAft>
              <a:buFont typeface="Courier New"/>
              <a:buChar char="o"/>
              <a:defRPr/>
            </a:pPr>
            <a:r>
              <a:rPr lang="en-GB" sz="2400" dirty="0" smtClean="0">
                <a:latin typeface="Times New Roman" charset="0"/>
              </a:rPr>
              <a:t> Old</a:t>
            </a:r>
            <a:r>
              <a:rPr lang="en-GB" sz="2400" dirty="0">
                <a:latin typeface="Times New Roman" charset="0"/>
              </a:rPr>
              <a:t>, valuable systems must be maintained and </a:t>
            </a:r>
            <a:r>
              <a:rPr lang="en-GB" sz="2400" dirty="0" smtClean="0">
                <a:latin typeface="Times New Roman" charset="0"/>
              </a:rPr>
              <a:t>updated</a:t>
            </a:r>
            <a:endParaRPr lang="en-GB" sz="2400" dirty="0">
              <a:latin typeface="Times New Roman" charset="0"/>
            </a:endParaRPr>
          </a:p>
          <a:p>
            <a:pPr marL="274320" indent="-274320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b="1" dirty="0" smtClean="0">
                <a:solidFill>
                  <a:srgbClr val="FF0000"/>
                </a:solidFill>
                <a:latin typeface="Times New Roman" charset="0"/>
              </a:rPr>
              <a:t>Increasing Diversity and Heterogeneity</a:t>
            </a:r>
            <a:endParaRPr lang="en-GB" b="1" dirty="0">
              <a:solidFill>
                <a:srgbClr val="FF0000"/>
              </a:solidFill>
              <a:latin typeface="Times New Roman" charset="0"/>
            </a:endParaRPr>
          </a:p>
          <a:p>
            <a:pPr marL="617220" lvl="1" indent="-342900" defTabSz="426935" eaLnBrk="1" fontAlgn="auto" hangingPunct="1">
              <a:spcAft>
                <a:spcPts val="0"/>
              </a:spcAft>
              <a:buFont typeface="Courier New"/>
              <a:buChar char="o"/>
              <a:defRPr/>
            </a:pPr>
            <a:r>
              <a:rPr lang="en-GB" sz="2400" dirty="0">
                <a:latin typeface="Times New Roman" charset="0"/>
              </a:rPr>
              <a:t>Systems are distributed and </a:t>
            </a:r>
            <a:r>
              <a:rPr lang="en-GB" sz="2400" dirty="0" smtClean="0">
                <a:latin typeface="Times New Roman" charset="0"/>
              </a:rPr>
              <a:t>include</a:t>
            </a:r>
          </a:p>
          <a:p>
            <a:pPr marL="274320" lvl="1" indent="0" defTabSz="426935" eaLnBrk="1" fontAlgn="auto" hangingPunct="1">
              <a:spcAft>
                <a:spcPts val="0"/>
              </a:spcAft>
              <a:buFont typeface="Times New Roman" charset="0"/>
              <a:buNone/>
              <a:defRPr/>
            </a:pPr>
            <a:r>
              <a:rPr lang="en-GB" sz="2400" dirty="0">
                <a:latin typeface="Times New Roman" charset="0"/>
              </a:rPr>
              <a:t> </a:t>
            </a:r>
            <a:r>
              <a:rPr lang="en-GB" sz="2400" dirty="0" smtClean="0">
                <a:latin typeface="Times New Roman" charset="0"/>
              </a:rPr>
              <a:t>a </a:t>
            </a:r>
            <a:r>
              <a:rPr lang="en-GB" sz="2400" dirty="0">
                <a:latin typeface="Times New Roman" charset="0"/>
              </a:rPr>
              <a:t>mix of </a:t>
            </a:r>
            <a:r>
              <a:rPr lang="en-GB" sz="2400" dirty="0" smtClean="0">
                <a:latin typeface="Times New Roman" charset="0"/>
              </a:rPr>
              <a:t>different hardware </a:t>
            </a:r>
            <a:r>
              <a:rPr lang="en-GB" sz="2400" dirty="0">
                <a:latin typeface="Times New Roman" charset="0"/>
              </a:rPr>
              <a:t>and software</a:t>
            </a:r>
          </a:p>
          <a:p>
            <a:pPr marL="274320" indent="-274320" defTabSz="426935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b="1" dirty="0" smtClean="0">
                <a:solidFill>
                  <a:srgbClr val="FF0000"/>
                </a:solidFill>
                <a:latin typeface="Times New Roman" charset="0"/>
              </a:rPr>
              <a:t>Dependability and Delivery</a:t>
            </a:r>
            <a:endParaRPr lang="en-GB" b="1" dirty="0">
              <a:solidFill>
                <a:srgbClr val="FF0000"/>
              </a:solidFill>
              <a:latin typeface="Times New Roman" charset="0"/>
            </a:endParaRPr>
          </a:p>
          <a:p>
            <a:pPr marL="617220" lvl="1" indent="-342900" defTabSz="426935" eaLnBrk="1" fontAlgn="auto" hangingPunct="1">
              <a:spcAft>
                <a:spcPts val="0"/>
              </a:spcAft>
              <a:buFont typeface="Courier New"/>
              <a:buChar char="o"/>
              <a:defRPr/>
            </a:pPr>
            <a:r>
              <a:rPr lang="en-GB" sz="2400" dirty="0" smtClean="0">
                <a:latin typeface="Times New Roman" charset="0"/>
              </a:rPr>
              <a:t>Having trustworthy software with faster </a:t>
            </a:r>
            <a:endParaRPr lang="en-GB" sz="2400" dirty="0">
              <a:latin typeface="Times New Roman" charset="0"/>
            </a:endParaRPr>
          </a:p>
          <a:p>
            <a:pPr marL="274638" lvl="1" indent="0" defTabSz="426935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GB" sz="2400" dirty="0" smtClean="0">
                <a:latin typeface="Times New Roman" charset="0"/>
              </a:rPr>
              <a:t>    delivery </a:t>
            </a:r>
            <a:r>
              <a:rPr lang="en-GB" sz="2400" dirty="0">
                <a:latin typeface="Times New Roman" charset="0"/>
              </a:rPr>
              <a:t>of </a:t>
            </a:r>
            <a:r>
              <a:rPr lang="en-GB" sz="2400" dirty="0" smtClean="0">
                <a:latin typeface="Times New Roman" charset="0"/>
              </a:rPr>
              <a:t>software (time-to-market)</a:t>
            </a:r>
            <a:endParaRPr lang="en-GB" sz="2000" dirty="0">
              <a:latin typeface="Times New Roman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51204" name="Picture 1028" descr="C:\Program Files\Common Files\Microsoft Shared\Clipart\cagcat50\bd05296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3789363"/>
            <a:ext cx="2532063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066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200000"/>
                  </a:schemeClr>
                </a:solidFill>
              </a:rPr>
              <a:t>Value of software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4543425" cy="486251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We can’t run the modern world without software.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National infrastructure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Electric products.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Industrial manufacturing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Goods distribution.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Education, Banks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Organizations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Mobile apps, the new player!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However, </a:t>
            </a:r>
            <a:r>
              <a:rPr lang="en-US" altLang="en-US" sz="2400" b="1" dirty="0" smtClean="0"/>
              <a:t>building and maintaining software is hard and getting harder</a:t>
            </a:r>
            <a:endParaRPr lang="en-US" alt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1700808"/>
            <a:ext cx="4387354" cy="2860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91769" y="142240"/>
            <a:ext cx="7886700" cy="1325563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dirty="0" smtClean="0">
                <a:latin typeface="Times New Roman" panose="02020603050405020304" pitchFamily="18" charset="0"/>
              </a:rPr>
              <a:t>Complexity: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7772400" cy="4572000"/>
          </a:xfrm>
        </p:spPr>
        <p:txBody>
          <a:bodyPr>
            <a:noAutofit/>
          </a:bodyPr>
          <a:lstStyle/>
          <a:p>
            <a:pPr marL="273050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Software development is Complex</a:t>
            </a:r>
            <a:r>
              <a:rPr lang="en-GB" altLang="en-US" sz="2800" dirty="0" smtClean="0">
                <a:latin typeface="Times New Roman" panose="02020603050405020304" pitchFamily="18" charset="0"/>
              </a:rPr>
              <a:t>!</a:t>
            </a:r>
          </a:p>
          <a:p>
            <a:pPr marL="273050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 sz="2800" dirty="0" smtClean="0">
                <a:latin typeface="Times New Roman" panose="02020603050405020304" pitchFamily="18" charset="0"/>
              </a:rPr>
              <a:t>Abstract and intangible.</a:t>
            </a:r>
          </a:p>
          <a:p>
            <a:pPr marL="273050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Important to distinguish </a:t>
            </a:r>
            <a:r>
              <a:rPr lang="ja-JP" alt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“</a:t>
            </a:r>
            <a:r>
              <a:rPr lang="en-GB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small</a:t>
            </a:r>
            <a:r>
              <a:rPr lang="ja-JP" alt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”</a:t>
            </a:r>
            <a:r>
              <a:rPr lang="en-GB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 systems </a:t>
            </a:r>
            <a:r>
              <a:rPr lang="en-GB" altLang="ja-JP" sz="2800" dirty="0" smtClean="0">
                <a:latin typeface="Times New Roman" panose="02020603050405020304" pitchFamily="18" charset="0"/>
                <a:cs typeface="HG明朝B"/>
              </a:rPr>
              <a:t>(</a:t>
            </a:r>
            <a:r>
              <a:rPr lang="en-GB" altLang="ja-JP" sz="2800" i="1" dirty="0" smtClean="0">
                <a:latin typeface="Times New Roman" panose="02020603050405020304" pitchFamily="18" charset="0"/>
                <a:cs typeface="HG明朝B"/>
              </a:rPr>
              <a:t>one developer, one user, experimental use only</a:t>
            </a:r>
            <a:r>
              <a:rPr lang="en-GB" altLang="ja-JP" sz="2800" dirty="0" smtClean="0">
                <a:latin typeface="Times New Roman" panose="02020603050405020304" pitchFamily="18" charset="0"/>
                <a:cs typeface="HG明朝B"/>
              </a:rPr>
              <a:t>) </a:t>
            </a:r>
            <a:r>
              <a:rPr lang="en-GB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from </a:t>
            </a:r>
            <a:r>
              <a:rPr lang="ja-JP" alt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“</a:t>
            </a:r>
            <a:r>
              <a:rPr lang="en-GB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Complex</a:t>
            </a:r>
            <a:r>
              <a:rPr lang="ja-JP" altLang="en-GB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”</a:t>
            </a:r>
            <a:r>
              <a:rPr lang="en-GB" altLang="ja-JP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HG明朝B"/>
              </a:rPr>
              <a:t> systems</a:t>
            </a:r>
            <a:r>
              <a:rPr lang="en-GB" altLang="ja-JP" sz="2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HG明朝B"/>
              </a:rPr>
              <a:t> </a:t>
            </a:r>
            <a:r>
              <a:rPr lang="en-GB" altLang="ja-JP" sz="2800" dirty="0" smtClean="0">
                <a:latin typeface="Times New Roman" panose="02020603050405020304" pitchFamily="18" charset="0"/>
                <a:cs typeface="HG明朝B"/>
              </a:rPr>
              <a:t> (</a:t>
            </a:r>
            <a:r>
              <a:rPr lang="en-GB" altLang="ja-JP" sz="2800" i="1" dirty="0" smtClean="0">
                <a:latin typeface="Times New Roman" panose="02020603050405020304" pitchFamily="18" charset="0"/>
                <a:cs typeface="HG明朝B"/>
              </a:rPr>
              <a:t>multiple developers, multiple users, products</a:t>
            </a:r>
            <a:r>
              <a:rPr lang="en-GB" altLang="ja-JP" sz="2800" dirty="0" smtClean="0">
                <a:latin typeface="Times New Roman" panose="02020603050405020304" pitchFamily="18" charset="0"/>
                <a:cs typeface="HG明朝B"/>
              </a:rPr>
              <a:t>)</a:t>
            </a:r>
          </a:p>
          <a:p>
            <a:pPr marL="273050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Experience with </a:t>
            </a:r>
            <a:r>
              <a:rPr lang="ja-JP" alt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HG明朝B"/>
              </a:rPr>
              <a:t>“</a:t>
            </a:r>
            <a:r>
              <a:rPr lang="en-GB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HG明朝B"/>
              </a:rPr>
              <a:t>small</a:t>
            </a:r>
            <a:r>
              <a:rPr lang="ja-JP" altLang="en-GB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HG明朝B"/>
              </a:rPr>
              <a:t>”</a:t>
            </a:r>
            <a:r>
              <a:rPr lang="en-GB" altLang="ja-JP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HG明朝B"/>
              </a:rPr>
              <a:t> systems is misleading</a:t>
            </a:r>
          </a:p>
          <a:p>
            <a:pPr marL="730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2400" i="1" dirty="0" smtClean="0">
                <a:latin typeface="Times New Roman" panose="02020603050405020304" pitchFamily="18" charset="0"/>
              </a:rPr>
              <a:t>One person techniques do not scale up</a:t>
            </a:r>
            <a:endParaRPr lang="ru-RU" altLang="en-US" sz="2400" i="1" dirty="0" smtClean="0">
              <a:latin typeface="Times New Roman" panose="02020603050405020304" pitchFamily="18" charset="0"/>
            </a:endParaRPr>
          </a:p>
          <a:p>
            <a:pPr marL="273050" indent="-273050" eaLnBrk="1" hangingPunct="1">
              <a:lnSpc>
                <a:spcPct val="90000"/>
              </a:lnSpc>
              <a:buFont typeface="Wingdings 2" panose="05020102010507070707" pitchFamily="18" charset="2"/>
              <a:buChar char=""/>
            </a:pP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Analogy with bridge building:</a:t>
            </a:r>
          </a:p>
          <a:p>
            <a:pPr marL="730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Over a stream</a:t>
            </a:r>
            <a:r>
              <a:rPr lang="en-GB" altLang="en-US" sz="3200" dirty="0" smtClean="0">
                <a:latin typeface="Times New Roman" panose="02020603050405020304" pitchFamily="18" charset="0"/>
              </a:rPr>
              <a:t> = easy, one person job</a:t>
            </a:r>
          </a:p>
          <a:p>
            <a:pPr marL="730250" lvl="1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rgbClr val="660033"/>
                </a:solidFill>
                <a:latin typeface="Times New Roman" panose="02020603050405020304" pitchFamily="18" charset="0"/>
              </a:rPr>
              <a:t>Over a River …</a:t>
            </a:r>
            <a:r>
              <a:rPr lang="en-GB" altLang="en-US" sz="3200" dirty="0" smtClean="0">
                <a:latin typeface="Times New Roman" panose="02020603050405020304" pitchFamily="18" charset="0"/>
              </a:rPr>
              <a:t>  ?      (</a:t>
            </a:r>
            <a:r>
              <a:rPr lang="en-GB" altLang="en-US" sz="2400" i="1" dirty="0" smtClean="0">
                <a:latin typeface="Times New Roman" panose="02020603050405020304" pitchFamily="18" charset="0"/>
              </a:rPr>
              <a:t>the techniques do not scale) </a:t>
            </a:r>
            <a:endParaRPr lang="en-GB" altLang="en-US" sz="3200" dirty="0" smtClean="0">
              <a:latin typeface="Times New Roman" panose="02020603050405020304" pitchFamily="18" charset="0"/>
            </a:endParaRPr>
          </a:p>
          <a:p>
            <a:pPr marL="730250" lvl="1" indent="-457200" eaLnBrk="1" hangingPunct="1">
              <a:lnSpc>
                <a:spcPct val="90000"/>
              </a:lnSpc>
              <a:buFontTx/>
              <a:buNone/>
            </a:pPr>
            <a:r>
              <a:rPr lang="en-GB" altLang="en-US" sz="32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Different Approaches!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58" y="1470227"/>
            <a:ext cx="7886700" cy="4351338"/>
          </a:xfrm>
        </p:spPr>
        <p:txBody>
          <a:bodyPr/>
          <a:lstStyle/>
          <a:p>
            <a:r>
              <a:rPr lang="en-US" dirty="0"/>
              <a:t>It is pointless to look for </a:t>
            </a:r>
            <a:r>
              <a:rPr lang="en-US" dirty="0" smtClean="0"/>
              <a:t>universal notations</a:t>
            </a:r>
            <a:r>
              <a:rPr lang="en-US" dirty="0"/>
              <a:t>, methods, or techniques for software engineering because different </a:t>
            </a:r>
            <a:r>
              <a:rPr lang="en-US" dirty="0" smtClean="0"/>
              <a:t>types of </a:t>
            </a:r>
            <a:r>
              <a:rPr lang="en-US" dirty="0"/>
              <a:t>software require different approaches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All of these applications need software engineering; they do not all </a:t>
            </a:r>
            <a:r>
              <a:rPr lang="en-US" dirty="0" smtClean="0"/>
              <a:t>need the </a:t>
            </a:r>
            <a:r>
              <a:rPr lang="en-US" dirty="0"/>
              <a:t>same software engineering techniques.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Rounded Rectangle 5"/>
          <p:cNvSpPr/>
          <p:nvPr/>
        </p:nvSpPr>
        <p:spPr>
          <a:xfrm>
            <a:off x="899592" y="3789040"/>
            <a:ext cx="244827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MIS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16073" y="3764766"/>
            <a:ext cx="2448272" cy="86409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Controller for scientific Instrument</a:t>
            </a:r>
            <a:endParaRPr lang="en-US" sz="11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3567515" y="5224862"/>
            <a:ext cx="2448272" cy="86409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Gaming</a:t>
            </a:r>
            <a:endParaRPr lang="en-US" b="1" dirty="0"/>
          </a:p>
        </p:txBody>
      </p:sp>
      <p:sp>
        <p:nvSpPr>
          <p:cNvPr id="9" name="12-Point Star 8"/>
          <p:cNvSpPr/>
          <p:nvPr/>
        </p:nvSpPr>
        <p:spPr>
          <a:xfrm>
            <a:off x="3707904" y="3573016"/>
            <a:ext cx="2088232" cy="151216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Very</a:t>
            </a:r>
          </a:p>
          <a:p>
            <a:pPr algn="ctr"/>
            <a:r>
              <a:rPr lang="en-US" b="1" dirty="0" smtClean="0"/>
              <a:t>Different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784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and Software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Increasing </a:t>
            </a:r>
            <a:r>
              <a:rPr lang="en-US" sz="2400" b="1" dirty="0"/>
              <a:t>demands: </a:t>
            </a:r>
            <a:r>
              <a:rPr lang="en-US" sz="2400" dirty="0"/>
              <a:t>Systems have to be </a:t>
            </a:r>
            <a:r>
              <a:rPr lang="en-US" sz="2400" dirty="0" smtClean="0"/>
              <a:t>built and </a:t>
            </a:r>
            <a:r>
              <a:rPr lang="en-US" sz="2400" dirty="0"/>
              <a:t>delivered more quickly; larger, even more complex systems are </a:t>
            </a:r>
            <a:r>
              <a:rPr lang="en-US" sz="2400" dirty="0" smtClean="0"/>
              <a:t>required</a:t>
            </a:r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dirty="0"/>
              <a:t>Low </a:t>
            </a:r>
            <a:r>
              <a:rPr lang="en-US" sz="2400" b="1" dirty="0" smtClean="0"/>
              <a:t>expectations: </a:t>
            </a:r>
            <a:r>
              <a:rPr lang="en-US" sz="2400" dirty="0"/>
              <a:t>It is relatively easy to write computer programs without </a:t>
            </a:r>
            <a:r>
              <a:rPr lang="en-US" sz="2400" dirty="0" smtClean="0"/>
              <a:t>using software </a:t>
            </a:r>
            <a:r>
              <a:rPr lang="en-US" sz="2400" dirty="0"/>
              <a:t>engineering methods and techniques. </a:t>
            </a:r>
            <a:endParaRPr lang="en-US" sz="2400" dirty="0" smtClean="0"/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companies have </a:t>
            </a:r>
            <a:r>
              <a:rPr lang="en-US" sz="2000" dirty="0" smtClean="0"/>
              <a:t>drifted into </a:t>
            </a:r>
            <a:r>
              <a:rPr lang="en-US" sz="2000" dirty="0"/>
              <a:t>software development as their products and services have evolved. </a:t>
            </a:r>
            <a:endParaRPr lang="en-US" sz="2000" dirty="0" smtClean="0"/>
          </a:p>
          <a:p>
            <a:pPr lvl="1"/>
            <a:r>
              <a:rPr lang="en-US" sz="2000" dirty="0" smtClean="0"/>
              <a:t>They do not </a:t>
            </a:r>
            <a:r>
              <a:rPr lang="en-US" sz="2000" dirty="0"/>
              <a:t>use software engineering methods in their everyday work. </a:t>
            </a:r>
            <a:endParaRPr lang="en-US" sz="2000" dirty="0" smtClean="0"/>
          </a:p>
          <a:p>
            <a:pPr lvl="1"/>
            <a:r>
              <a:rPr lang="en-US" sz="2000" dirty="0" smtClean="0"/>
              <a:t>Consequently, their </a:t>
            </a:r>
            <a:r>
              <a:rPr lang="en-US" sz="2000" dirty="0"/>
              <a:t>software is often more expensive and less reliable than it should be.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Science Dept, Birzeit University, Samer Zein (Ph.D)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171450"/>
            <a:ext cx="8229600" cy="1066800"/>
          </a:xfrm>
        </p:spPr>
        <p:txBody>
          <a:bodyPr/>
          <a:lstStyle/>
          <a:p>
            <a:pPr defTabSz="425450" eaLnBrk="1" hangingPunct="1">
              <a:buFont typeface="Times New Roman" panose="02020603050405020304" pitchFamily="18" charset="0"/>
              <a:buNone/>
            </a:pPr>
            <a:r>
              <a:rPr lang="en-GB" altLang="en-US" smtClean="0">
                <a:latin typeface="Times New Roman" panose="02020603050405020304" pitchFamily="18" charset="0"/>
              </a:rPr>
              <a:t>Why Software Engineering 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5538"/>
            <a:ext cx="2844800" cy="5356225"/>
          </a:xfrm>
        </p:spPr>
        <p:txBody>
          <a:bodyPr/>
          <a:lstStyle/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endParaRPr lang="en-GB" altLang="en-US" b="1" i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endParaRPr lang="en-GB" altLang="en-US" b="1" i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endParaRPr lang="en-GB" altLang="en-US" b="1" i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Complexity</a:t>
            </a: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GB" altLang="en-US" b="1" i="1" smtClean="0">
                <a:latin typeface="Times New Roman" panose="02020603050405020304" pitchFamily="18" charset="0"/>
              </a:rPr>
              <a:t>increases </a:t>
            </a:r>
            <a:r>
              <a:rPr lang="en-GB" altLang="en-US" i="1" smtClean="0">
                <a:latin typeface="Times New Roman" panose="02020603050405020304" pitchFamily="18" charset="0"/>
              </a:rPr>
              <a:t>as</a:t>
            </a:r>
            <a:r>
              <a:rPr lang="en-GB" altLang="en-US" b="1" i="1" smtClean="0">
                <a:latin typeface="Times New Roman" panose="02020603050405020304" pitchFamily="18" charset="0"/>
              </a:rPr>
              <a:t> </a:t>
            </a: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r>
              <a:rPr lang="en-GB" altLang="en-US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Size</a:t>
            </a:r>
            <a:r>
              <a:rPr lang="en-GB" altLang="en-US" smtClean="0">
                <a:latin typeface="Times New Roman" panose="02020603050405020304" pitchFamily="18" charset="0"/>
              </a:rPr>
              <a:t> </a:t>
            </a: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r>
              <a:rPr lang="en-GB" altLang="en-US" b="1" smtClean="0">
                <a:latin typeface="Times New Roman" panose="02020603050405020304" pitchFamily="18" charset="0"/>
              </a:rPr>
              <a:t>increases</a:t>
            </a:r>
            <a:r>
              <a:rPr lang="en-GB" altLang="en-US" smtClean="0">
                <a:latin typeface="Times New Roman" panose="02020603050405020304" pitchFamily="18" charset="0"/>
              </a:rPr>
              <a:t>!</a:t>
            </a:r>
          </a:p>
          <a:p>
            <a:pPr marL="325438" indent="-325438" algn="ctr" defTabSz="425450" eaLnBrk="1" hangingPunct="1">
              <a:buFont typeface="Times New Roman" panose="02020603050405020304" pitchFamily="18" charset="0"/>
              <a:buNone/>
            </a:pPr>
            <a:endParaRPr lang="en-GB" altLang="en-US" sz="4000" b="1" i="1" smtClean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313" y="6402387"/>
            <a:ext cx="462297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Computer Science Dept, Birzeit University, Samer Zein (</a:t>
            </a:r>
            <a:r>
              <a:rPr lang="en-US" dirty="0" err="1" smtClean="0"/>
              <a:t>Ph.D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B153B-D673-43DB-AE5D-CDB189D5EF6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016000"/>
            <a:ext cx="458470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4941888"/>
            <a:ext cx="6313488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5013325"/>
            <a:ext cx="629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6070600"/>
            <a:ext cx="24590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88" y="6043371"/>
            <a:ext cx="914400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571545" cy="521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5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</TotalTime>
  <Words>2057</Words>
  <Application>Microsoft Office PowerPoint</Application>
  <PresentationFormat>On-screen Show (4:3)</PresentationFormat>
  <Paragraphs>308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游ゴシック</vt:lpstr>
      <vt:lpstr>Arial</vt:lpstr>
      <vt:lpstr>Calibri</vt:lpstr>
      <vt:lpstr>Calibri Light</vt:lpstr>
      <vt:lpstr>Courier New</vt:lpstr>
      <vt:lpstr>Georgia</vt:lpstr>
      <vt:lpstr>HG明朝B</vt:lpstr>
      <vt:lpstr>Times New Roman</vt:lpstr>
      <vt:lpstr>Wingdings</vt:lpstr>
      <vt:lpstr>Wingdings 2</vt:lpstr>
      <vt:lpstr>Office Theme</vt:lpstr>
      <vt:lpstr>Software Engineering Comp 433</vt:lpstr>
      <vt:lpstr>No phones and No Eating in Class</vt:lpstr>
      <vt:lpstr>Recommended Course Textbooks</vt:lpstr>
      <vt:lpstr>Value of software</vt:lpstr>
      <vt:lpstr>Complexity:</vt:lpstr>
      <vt:lpstr>Different Approaches!</vt:lpstr>
      <vt:lpstr>Industry and Software Engineering</vt:lpstr>
      <vt:lpstr>Why Software Engineering ?</vt:lpstr>
      <vt:lpstr>PowerPoint Presentation</vt:lpstr>
      <vt:lpstr>PowerPoint Presentation</vt:lpstr>
      <vt:lpstr>What is the difference between software engineering and computer science?</vt:lpstr>
      <vt:lpstr>Different than regular engineers?</vt:lpstr>
      <vt:lpstr>SE history</vt:lpstr>
      <vt:lpstr>Professional Software Development</vt:lpstr>
      <vt:lpstr>Attributes of a Good Software</vt:lpstr>
      <vt:lpstr>Attributes of a Good Software 2</vt:lpstr>
      <vt:lpstr>Software myths (For Discussion)</vt:lpstr>
      <vt:lpstr>Software failures</vt:lpstr>
      <vt:lpstr>More Software failures</vt:lpstr>
      <vt:lpstr>Even More Software failures</vt:lpstr>
      <vt:lpstr>Causes:</vt:lpstr>
      <vt:lpstr>Why software projects fail?</vt:lpstr>
      <vt:lpstr>So what is a successful software project?</vt:lpstr>
      <vt:lpstr>Software Development Process</vt:lpstr>
      <vt:lpstr>Software Development Process..2</vt:lpstr>
      <vt:lpstr>Different Types of Software  Different Types of Approaches</vt:lpstr>
      <vt:lpstr>Software Engineering fundamentals that Apply to all Types of Software</vt:lpstr>
      <vt:lpstr>PowerPoint Presentation</vt:lpstr>
      <vt:lpstr>Requirements</vt:lpstr>
      <vt:lpstr>Example</vt:lpstr>
      <vt:lpstr>PowerPoint Presentation</vt:lpstr>
      <vt:lpstr>PowerPoint Presentation</vt:lpstr>
      <vt:lpstr>What is CASE ?  (Computer-Aided Software Engineering)</vt:lpstr>
      <vt:lpstr> What are the key challenges     facing software engineering?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Profile</dc:title>
  <dc:creator>Damian Bazadona</dc:creator>
  <cp:lastModifiedBy>Samer M Zein</cp:lastModifiedBy>
  <cp:revision>110</cp:revision>
  <dcterms:created xsi:type="dcterms:W3CDTF">2000-03-28T00:51:01Z</dcterms:created>
  <dcterms:modified xsi:type="dcterms:W3CDTF">2022-03-17T08:19:04Z</dcterms:modified>
</cp:coreProperties>
</file>