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52" r:id="rId1"/>
  </p:sldMasterIdLst>
  <p:notesMasterIdLst>
    <p:notesMasterId r:id="rId40"/>
  </p:notesMasterIdLst>
  <p:sldIdLst>
    <p:sldId id="256" r:id="rId2"/>
    <p:sldId id="258" r:id="rId3"/>
    <p:sldId id="259" r:id="rId4"/>
    <p:sldId id="287" r:id="rId5"/>
    <p:sldId id="260" r:id="rId6"/>
    <p:sldId id="261" r:id="rId7"/>
    <p:sldId id="262" r:id="rId8"/>
    <p:sldId id="263" r:id="rId9"/>
    <p:sldId id="265" r:id="rId10"/>
    <p:sldId id="266" r:id="rId11"/>
    <p:sldId id="267" r:id="rId12"/>
    <p:sldId id="268" r:id="rId13"/>
    <p:sldId id="269" r:id="rId14"/>
    <p:sldId id="288" r:id="rId15"/>
    <p:sldId id="280" r:id="rId16"/>
    <p:sldId id="286" r:id="rId17"/>
    <p:sldId id="281" r:id="rId18"/>
    <p:sldId id="278" r:id="rId19"/>
    <p:sldId id="270" r:id="rId20"/>
    <p:sldId id="291" r:id="rId21"/>
    <p:sldId id="271" r:id="rId22"/>
    <p:sldId id="272" r:id="rId23"/>
    <p:sldId id="290" r:id="rId24"/>
    <p:sldId id="295" r:id="rId25"/>
    <p:sldId id="273" r:id="rId26"/>
    <p:sldId id="293" r:id="rId27"/>
    <p:sldId id="274" r:id="rId28"/>
    <p:sldId id="275" r:id="rId29"/>
    <p:sldId id="276" r:id="rId30"/>
    <p:sldId id="292" r:id="rId31"/>
    <p:sldId id="277" r:id="rId32"/>
    <p:sldId id="294" r:id="rId33"/>
    <p:sldId id="282" r:id="rId34"/>
    <p:sldId id="289" r:id="rId35"/>
    <p:sldId id="264" r:id="rId36"/>
    <p:sldId id="283" r:id="rId37"/>
    <p:sldId id="284" r:id="rId38"/>
    <p:sldId id="285"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2" d="100"/>
          <a:sy n="92" d="100"/>
        </p:scale>
        <p:origin x="49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72E1F7-56AD-46D2-8934-117800515DD5}" type="doc">
      <dgm:prSet loTypeId="urn:microsoft.com/office/officeart/2009/layout/CircleArrowProcess" loCatId="process" qsTypeId="urn:microsoft.com/office/officeart/2005/8/quickstyle/3d5" qsCatId="3D" csTypeId="urn:microsoft.com/office/officeart/2005/8/colors/accent2_3" csCatId="accent2" phldr="1"/>
      <dgm:spPr/>
      <dgm:t>
        <a:bodyPr/>
        <a:lstStyle/>
        <a:p>
          <a:endParaRPr lang="en-US"/>
        </a:p>
      </dgm:t>
    </dgm:pt>
    <dgm:pt modelId="{DCBAE5EE-DD01-48C6-A55F-55C0B981905D}">
      <dgm:prSet phldrT="[Text]"/>
      <dgm:spPr/>
      <dgm:t>
        <a:bodyPr/>
        <a:lstStyle/>
        <a:p>
          <a:r>
            <a:rPr lang="ar-SA" dirty="0" smtClean="0"/>
            <a:t>الهو</a:t>
          </a:r>
        </a:p>
        <a:p>
          <a:r>
            <a:rPr lang="en-US" dirty="0" smtClean="0"/>
            <a:t>ID</a:t>
          </a:r>
          <a:endParaRPr lang="en-US" dirty="0"/>
        </a:p>
      </dgm:t>
    </dgm:pt>
    <dgm:pt modelId="{95376BC5-06A4-484F-A0B0-5977CC5A6729}" type="parTrans" cxnId="{C7CA2C4F-2D01-4B3E-AA3C-E0E819637899}">
      <dgm:prSet/>
      <dgm:spPr/>
      <dgm:t>
        <a:bodyPr/>
        <a:lstStyle/>
        <a:p>
          <a:endParaRPr lang="en-US"/>
        </a:p>
      </dgm:t>
    </dgm:pt>
    <dgm:pt modelId="{7074901A-FFBF-4672-AC0A-BDE6DB1AC745}" type="sibTrans" cxnId="{C7CA2C4F-2D01-4B3E-AA3C-E0E819637899}">
      <dgm:prSet/>
      <dgm:spPr/>
      <dgm:t>
        <a:bodyPr/>
        <a:lstStyle/>
        <a:p>
          <a:endParaRPr lang="en-US"/>
        </a:p>
      </dgm:t>
    </dgm:pt>
    <dgm:pt modelId="{2A650758-DF13-4F0E-ACA2-1A4D82B5D90D}">
      <dgm:prSet phldrT="[Text]"/>
      <dgm:spPr/>
      <dgm:t>
        <a:bodyPr/>
        <a:lstStyle/>
        <a:p>
          <a:r>
            <a:rPr lang="ar-SA" dirty="0" smtClean="0"/>
            <a:t>الانا</a:t>
          </a:r>
        </a:p>
        <a:p>
          <a:r>
            <a:rPr lang="en-US" dirty="0" smtClean="0"/>
            <a:t>Ego</a:t>
          </a:r>
          <a:endParaRPr lang="en-US" dirty="0"/>
        </a:p>
      </dgm:t>
    </dgm:pt>
    <dgm:pt modelId="{6CFD8DE8-CD48-46AA-A35D-B2A19462139F}" type="parTrans" cxnId="{D19DD8AB-8A8F-4D11-AF47-5DD966C1DFCB}">
      <dgm:prSet/>
      <dgm:spPr/>
      <dgm:t>
        <a:bodyPr/>
        <a:lstStyle/>
        <a:p>
          <a:endParaRPr lang="en-US"/>
        </a:p>
      </dgm:t>
    </dgm:pt>
    <dgm:pt modelId="{F55FB17C-FB5F-4947-81DB-BB1124A6EF7E}" type="sibTrans" cxnId="{D19DD8AB-8A8F-4D11-AF47-5DD966C1DFCB}">
      <dgm:prSet/>
      <dgm:spPr/>
      <dgm:t>
        <a:bodyPr/>
        <a:lstStyle/>
        <a:p>
          <a:endParaRPr lang="en-US"/>
        </a:p>
      </dgm:t>
    </dgm:pt>
    <dgm:pt modelId="{86ABC950-046C-4E6A-98E6-76002F79850E}">
      <dgm:prSet phldrT="[Text]"/>
      <dgm:spPr/>
      <dgm:t>
        <a:bodyPr/>
        <a:lstStyle/>
        <a:p>
          <a:r>
            <a:rPr lang="ar-SA" dirty="0" smtClean="0"/>
            <a:t>الانا الأعلى</a:t>
          </a:r>
        </a:p>
        <a:p>
          <a:r>
            <a:rPr lang="en-US" dirty="0" smtClean="0"/>
            <a:t>Super Ego</a:t>
          </a:r>
          <a:endParaRPr lang="en-US" dirty="0"/>
        </a:p>
      </dgm:t>
    </dgm:pt>
    <dgm:pt modelId="{E58C5978-157D-4FF0-89F8-A39B32F91FCA}" type="parTrans" cxnId="{35F630B9-19F2-4C94-BE25-9ECD892934EF}">
      <dgm:prSet/>
      <dgm:spPr/>
      <dgm:t>
        <a:bodyPr/>
        <a:lstStyle/>
        <a:p>
          <a:endParaRPr lang="en-US"/>
        </a:p>
      </dgm:t>
    </dgm:pt>
    <dgm:pt modelId="{37C1C0AA-B219-4A71-8808-AC0F6640EC0E}" type="sibTrans" cxnId="{35F630B9-19F2-4C94-BE25-9ECD892934EF}">
      <dgm:prSet/>
      <dgm:spPr/>
      <dgm:t>
        <a:bodyPr/>
        <a:lstStyle/>
        <a:p>
          <a:endParaRPr lang="en-US"/>
        </a:p>
      </dgm:t>
    </dgm:pt>
    <dgm:pt modelId="{BDA5C065-C8F4-4509-A93C-749661BF3ED5}" type="pres">
      <dgm:prSet presAssocID="{3072E1F7-56AD-46D2-8934-117800515DD5}" presName="Name0" presStyleCnt="0">
        <dgm:presLayoutVars>
          <dgm:chMax val="7"/>
          <dgm:chPref val="7"/>
          <dgm:dir/>
          <dgm:animLvl val="lvl"/>
        </dgm:presLayoutVars>
      </dgm:prSet>
      <dgm:spPr/>
      <dgm:t>
        <a:bodyPr/>
        <a:lstStyle/>
        <a:p>
          <a:endParaRPr lang="en-US"/>
        </a:p>
      </dgm:t>
    </dgm:pt>
    <dgm:pt modelId="{85042425-1963-4E91-AED6-6B5B9D4E9A43}" type="pres">
      <dgm:prSet presAssocID="{DCBAE5EE-DD01-48C6-A55F-55C0B981905D}" presName="Accent1" presStyleCnt="0"/>
      <dgm:spPr/>
    </dgm:pt>
    <dgm:pt modelId="{3EEE00EF-FC23-4821-8631-DE3B822B743B}" type="pres">
      <dgm:prSet presAssocID="{DCBAE5EE-DD01-48C6-A55F-55C0B981905D}" presName="Accent" presStyleLbl="node1" presStyleIdx="0" presStyleCnt="3"/>
      <dgm:spPr/>
    </dgm:pt>
    <dgm:pt modelId="{544FBB1A-FC73-43CF-9126-7694231382FB}" type="pres">
      <dgm:prSet presAssocID="{DCBAE5EE-DD01-48C6-A55F-55C0B981905D}" presName="Parent1" presStyleLbl="revTx" presStyleIdx="0" presStyleCnt="3">
        <dgm:presLayoutVars>
          <dgm:chMax val="1"/>
          <dgm:chPref val="1"/>
          <dgm:bulletEnabled val="1"/>
        </dgm:presLayoutVars>
      </dgm:prSet>
      <dgm:spPr/>
      <dgm:t>
        <a:bodyPr/>
        <a:lstStyle/>
        <a:p>
          <a:endParaRPr lang="en-US"/>
        </a:p>
      </dgm:t>
    </dgm:pt>
    <dgm:pt modelId="{A2C5AF72-4FA4-439A-94B0-444469E77AC7}" type="pres">
      <dgm:prSet presAssocID="{2A650758-DF13-4F0E-ACA2-1A4D82B5D90D}" presName="Accent2" presStyleCnt="0"/>
      <dgm:spPr/>
    </dgm:pt>
    <dgm:pt modelId="{1DC5F10C-81A5-494D-B2E9-145FB4CBE7B1}" type="pres">
      <dgm:prSet presAssocID="{2A650758-DF13-4F0E-ACA2-1A4D82B5D90D}" presName="Accent" presStyleLbl="node1" presStyleIdx="1" presStyleCnt="3"/>
      <dgm:spPr/>
    </dgm:pt>
    <dgm:pt modelId="{BB259168-B8D7-451C-8711-AB52A2732DF2}" type="pres">
      <dgm:prSet presAssocID="{2A650758-DF13-4F0E-ACA2-1A4D82B5D90D}" presName="Parent2" presStyleLbl="revTx" presStyleIdx="1" presStyleCnt="3">
        <dgm:presLayoutVars>
          <dgm:chMax val="1"/>
          <dgm:chPref val="1"/>
          <dgm:bulletEnabled val="1"/>
        </dgm:presLayoutVars>
      </dgm:prSet>
      <dgm:spPr/>
      <dgm:t>
        <a:bodyPr/>
        <a:lstStyle/>
        <a:p>
          <a:endParaRPr lang="en-US"/>
        </a:p>
      </dgm:t>
    </dgm:pt>
    <dgm:pt modelId="{0111BB95-2405-49E3-A11A-98A899F3B4FD}" type="pres">
      <dgm:prSet presAssocID="{86ABC950-046C-4E6A-98E6-76002F79850E}" presName="Accent3" presStyleCnt="0"/>
      <dgm:spPr/>
    </dgm:pt>
    <dgm:pt modelId="{995CE0D5-74B8-4A36-9748-92E4F1F19DF1}" type="pres">
      <dgm:prSet presAssocID="{86ABC950-046C-4E6A-98E6-76002F79850E}" presName="Accent" presStyleLbl="node1" presStyleIdx="2" presStyleCnt="3"/>
      <dgm:spPr/>
    </dgm:pt>
    <dgm:pt modelId="{DCA24DEF-3F1D-4E2A-96DA-F74DFA78DC72}" type="pres">
      <dgm:prSet presAssocID="{86ABC950-046C-4E6A-98E6-76002F79850E}" presName="Parent3" presStyleLbl="revTx" presStyleIdx="2" presStyleCnt="3">
        <dgm:presLayoutVars>
          <dgm:chMax val="1"/>
          <dgm:chPref val="1"/>
          <dgm:bulletEnabled val="1"/>
        </dgm:presLayoutVars>
      </dgm:prSet>
      <dgm:spPr/>
      <dgm:t>
        <a:bodyPr/>
        <a:lstStyle/>
        <a:p>
          <a:endParaRPr lang="en-US"/>
        </a:p>
      </dgm:t>
    </dgm:pt>
  </dgm:ptLst>
  <dgm:cxnLst>
    <dgm:cxn modelId="{35F630B9-19F2-4C94-BE25-9ECD892934EF}" srcId="{3072E1F7-56AD-46D2-8934-117800515DD5}" destId="{86ABC950-046C-4E6A-98E6-76002F79850E}" srcOrd="2" destOrd="0" parTransId="{E58C5978-157D-4FF0-89F8-A39B32F91FCA}" sibTransId="{37C1C0AA-B219-4A71-8808-AC0F6640EC0E}"/>
    <dgm:cxn modelId="{C7CA2C4F-2D01-4B3E-AA3C-E0E819637899}" srcId="{3072E1F7-56AD-46D2-8934-117800515DD5}" destId="{DCBAE5EE-DD01-48C6-A55F-55C0B981905D}" srcOrd="0" destOrd="0" parTransId="{95376BC5-06A4-484F-A0B0-5977CC5A6729}" sibTransId="{7074901A-FFBF-4672-AC0A-BDE6DB1AC745}"/>
    <dgm:cxn modelId="{D3396AED-9269-4DCD-80E7-F52735BE53D5}" type="presOf" srcId="{2A650758-DF13-4F0E-ACA2-1A4D82B5D90D}" destId="{BB259168-B8D7-451C-8711-AB52A2732DF2}" srcOrd="0" destOrd="0" presId="urn:microsoft.com/office/officeart/2009/layout/CircleArrowProcess"/>
    <dgm:cxn modelId="{D19DD8AB-8A8F-4D11-AF47-5DD966C1DFCB}" srcId="{3072E1F7-56AD-46D2-8934-117800515DD5}" destId="{2A650758-DF13-4F0E-ACA2-1A4D82B5D90D}" srcOrd="1" destOrd="0" parTransId="{6CFD8DE8-CD48-46AA-A35D-B2A19462139F}" sibTransId="{F55FB17C-FB5F-4947-81DB-BB1124A6EF7E}"/>
    <dgm:cxn modelId="{B7AE1948-A754-4686-81B7-E91B7B3559B9}" type="presOf" srcId="{DCBAE5EE-DD01-48C6-A55F-55C0B981905D}" destId="{544FBB1A-FC73-43CF-9126-7694231382FB}" srcOrd="0" destOrd="0" presId="urn:microsoft.com/office/officeart/2009/layout/CircleArrowProcess"/>
    <dgm:cxn modelId="{6F5612DE-A07D-4F82-902B-510CD9E69BB8}" type="presOf" srcId="{86ABC950-046C-4E6A-98E6-76002F79850E}" destId="{DCA24DEF-3F1D-4E2A-96DA-F74DFA78DC72}" srcOrd="0" destOrd="0" presId="urn:microsoft.com/office/officeart/2009/layout/CircleArrowProcess"/>
    <dgm:cxn modelId="{9081C3A3-4AE0-467C-8844-572671E1D7DC}" type="presOf" srcId="{3072E1F7-56AD-46D2-8934-117800515DD5}" destId="{BDA5C065-C8F4-4509-A93C-749661BF3ED5}" srcOrd="0" destOrd="0" presId="urn:microsoft.com/office/officeart/2009/layout/CircleArrowProcess"/>
    <dgm:cxn modelId="{8EB8BAE9-DDE5-436B-AA57-4A4F890972A2}" type="presParOf" srcId="{BDA5C065-C8F4-4509-A93C-749661BF3ED5}" destId="{85042425-1963-4E91-AED6-6B5B9D4E9A43}" srcOrd="0" destOrd="0" presId="urn:microsoft.com/office/officeart/2009/layout/CircleArrowProcess"/>
    <dgm:cxn modelId="{24AFE564-C9CC-42C7-9471-754A6EC93450}" type="presParOf" srcId="{85042425-1963-4E91-AED6-6B5B9D4E9A43}" destId="{3EEE00EF-FC23-4821-8631-DE3B822B743B}" srcOrd="0" destOrd="0" presId="urn:microsoft.com/office/officeart/2009/layout/CircleArrowProcess"/>
    <dgm:cxn modelId="{076BC4E1-FDC1-413F-94E8-4C787A2CD9FE}" type="presParOf" srcId="{BDA5C065-C8F4-4509-A93C-749661BF3ED5}" destId="{544FBB1A-FC73-43CF-9126-7694231382FB}" srcOrd="1" destOrd="0" presId="urn:microsoft.com/office/officeart/2009/layout/CircleArrowProcess"/>
    <dgm:cxn modelId="{E8972417-E6E0-40FE-A1C7-15993DF3DA9C}" type="presParOf" srcId="{BDA5C065-C8F4-4509-A93C-749661BF3ED5}" destId="{A2C5AF72-4FA4-439A-94B0-444469E77AC7}" srcOrd="2" destOrd="0" presId="urn:microsoft.com/office/officeart/2009/layout/CircleArrowProcess"/>
    <dgm:cxn modelId="{F9DC1B46-6B4F-4088-AA83-B0EAE532CC36}" type="presParOf" srcId="{A2C5AF72-4FA4-439A-94B0-444469E77AC7}" destId="{1DC5F10C-81A5-494D-B2E9-145FB4CBE7B1}" srcOrd="0" destOrd="0" presId="urn:microsoft.com/office/officeart/2009/layout/CircleArrowProcess"/>
    <dgm:cxn modelId="{E360AF77-BBFA-4657-B859-EB6DE6AAF369}" type="presParOf" srcId="{BDA5C065-C8F4-4509-A93C-749661BF3ED5}" destId="{BB259168-B8D7-451C-8711-AB52A2732DF2}" srcOrd="3" destOrd="0" presId="urn:microsoft.com/office/officeart/2009/layout/CircleArrowProcess"/>
    <dgm:cxn modelId="{EE3EF65B-0E58-447D-9F4B-DD8BC9B365D5}" type="presParOf" srcId="{BDA5C065-C8F4-4509-A93C-749661BF3ED5}" destId="{0111BB95-2405-49E3-A11A-98A899F3B4FD}" srcOrd="4" destOrd="0" presId="urn:microsoft.com/office/officeart/2009/layout/CircleArrowProcess"/>
    <dgm:cxn modelId="{B7C55668-61F5-47A2-8F65-C9750E787CCB}" type="presParOf" srcId="{0111BB95-2405-49E3-A11A-98A899F3B4FD}" destId="{995CE0D5-74B8-4A36-9748-92E4F1F19DF1}" srcOrd="0" destOrd="0" presId="urn:microsoft.com/office/officeart/2009/layout/CircleArrowProcess"/>
    <dgm:cxn modelId="{52F55675-D8F3-4A64-B568-B3661865B148}" type="presParOf" srcId="{BDA5C065-C8F4-4509-A93C-749661BF3ED5}" destId="{DCA24DEF-3F1D-4E2A-96DA-F74DFA78DC72}"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7D40B77-3889-4C3B-91C5-64689493CE4E}" type="doc">
      <dgm:prSet loTypeId="urn:microsoft.com/office/officeart/2005/8/layout/equation2" loCatId="process" qsTypeId="urn:microsoft.com/office/officeart/2009/2/quickstyle/3d8" qsCatId="3D" csTypeId="urn:microsoft.com/office/officeart/2005/8/colors/accent5_4" csCatId="accent5" phldr="1"/>
      <dgm:spPr/>
    </dgm:pt>
    <dgm:pt modelId="{645D5295-D785-4652-9FAA-660FEAE4F767}">
      <dgm:prSet phldrT="[Text]"/>
      <dgm:spPr/>
      <dgm:t>
        <a:bodyPr/>
        <a:lstStyle/>
        <a:p>
          <a:r>
            <a:rPr lang="ar-SA" dirty="0" smtClean="0"/>
            <a:t>غريزة الحياة</a:t>
          </a:r>
          <a:endParaRPr lang="en-US" dirty="0"/>
        </a:p>
      </dgm:t>
    </dgm:pt>
    <dgm:pt modelId="{C529A092-61A9-4F06-98D9-5DFDB6D05E99}" type="parTrans" cxnId="{CF2B4F0F-F0E8-4241-A2B4-D21C7B99D24F}">
      <dgm:prSet/>
      <dgm:spPr/>
      <dgm:t>
        <a:bodyPr/>
        <a:lstStyle/>
        <a:p>
          <a:endParaRPr lang="en-US"/>
        </a:p>
      </dgm:t>
    </dgm:pt>
    <dgm:pt modelId="{8766E9E0-DCB4-411B-B4C0-39C6B505A994}" type="sibTrans" cxnId="{CF2B4F0F-F0E8-4241-A2B4-D21C7B99D24F}">
      <dgm:prSet/>
      <dgm:spPr/>
      <dgm:t>
        <a:bodyPr/>
        <a:lstStyle/>
        <a:p>
          <a:endParaRPr lang="en-US"/>
        </a:p>
      </dgm:t>
    </dgm:pt>
    <dgm:pt modelId="{1E35D51B-312B-41C2-A535-762AFFF041C0}">
      <dgm:prSet phldrT="[Text]"/>
      <dgm:spPr/>
      <dgm:t>
        <a:bodyPr/>
        <a:lstStyle/>
        <a:p>
          <a:r>
            <a:rPr lang="ar-SA" dirty="0" smtClean="0"/>
            <a:t>غريزة الموت</a:t>
          </a:r>
          <a:endParaRPr lang="en-US" dirty="0"/>
        </a:p>
      </dgm:t>
    </dgm:pt>
    <dgm:pt modelId="{6FD82AE1-719E-4AAD-9C17-ECAA738A7D3F}" type="parTrans" cxnId="{E378811B-463E-445D-99D0-A1D23EB5AF36}">
      <dgm:prSet/>
      <dgm:spPr/>
      <dgm:t>
        <a:bodyPr/>
        <a:lstStyle/>
        <a:p>
          <a:endParaRPr lang="en-US"/>
        </a:p>
      </dgm:t>
    </dgm:pt>
    <dgm:pt modelId="{6E05E77F-957C-43A9-99EF-5CF92F77C045}" type="sibTrans" cxnId="{E378811B-463E-445D-99D0-A1D23EB5AF36}">
      <dgm:prSet/>
      <dgm:spPr/>
      <dgm:t>
        <a:bodyPr/>
        <a:lstStyle/>
        <a:p>
          <a:endParaRPr lang="en-US"/>
        </a:p>
      </dgm:t>
    </dgm:pt>
    <dgm:pt modelId="{0ED1D62A-51FA-48C9-86D7-AE14333347D8}">
      <dgm:prSet phldrT="[Text]"/>
      <dgm:spPr/>
      <dgm:t>
        <a:bodyPr/>
        <a:lstStyle/>
        <a:p>
          <a:r>
            <a:rPr lang="ar-SA" dirty="0" smtClean="0"/>
            <a:t>الغرائز</a:t>
          </a:r>
          <a:endParaRPr lang="en-US" dirty="0"/>
        </a:p>
      </dgm:t>
    </dgm:pt>
    <dgm:pt modelId="{EBBA315C-DB89-4D57-872B-31500984F275}" type="parTrans" cxnId="{3F8FBB46-D87E-47CE-85A6-080560D58B44}">
      <dgm:prSet/>
      <dgm:spPr/>
      <dgm:t>
        <a:bodyPr/>
        <a:lstStyle/>
        <a:p>
          <a:endParaRPr lang="en-US"/>
        </a:p>
      </dgm:t>
    </dgm:pt>
    <dgm:pt modelId="{5674A8AA-0C58-4927-8283-C27114A65C7A}" type="sibTrans" cxnId="{3F8FBB46-D87E-47CE-85A6-080560D58B44}">
      <dgm:prSet/>
      <dgm:spPr/>
      <dgm:t>
        <a:bodyPr/>
        <a:lstStyle/>
        <a:p>
          <a:endParaRPr lang="en-US"/>
        </a:p>
      </dgm:t>
    </dgm:pt>
    <dgm:pt modelId="{D93F0363-3AAC-4E11-AB0E-842E86853300}" type="pres">
      <dgm:prSet presAssocID="{B7D40B77-3889-4C3B-91C5-64689493CE4E}" presName="Name0" presStyleCnt="0">
        <dgm:presLayoutVars>
          <dgm:dir/>
          <dgm:resizeHandles val="exact"/>
        </dgm:presLayoutVars>
      </dgm:prSet>
      <dgm:spPr/>
    </dgm:pt>
    <dgm:pt modelId="{90E15038-14F3-42F7-81E8-85AE905D8A0C}" type="pres">
      <dgm:prSet presAssocID="{B7D40B77-3889-4C3B-91C5-64689493CE4E}" presName="vNodes" presStyleCnt="0"/>
      <dgm:spPr/>
    </dgm:pt>
    <dgm:pt modelId="{CD7D524F-5926-4B62-946B-9A4BBA32F4DD}" type="pres">
      <dgm:prSet presAssocID="{645D5295-D785-4652-9FAA-660FEAE4F767}" presName="node" presStyleLbl="node1" presStyleIdx="0" presStyleCnt="3">
        <dgm:presLayoutVars>
          <dgm:bulletEnabled val="1"/>
        </dgm:presLayoutVars>
      </dgm:prSet>
      <dgm:spPr/>
      <dgm:t>
        <a:bodyPr/>
        <a:lstStyle/>
        <a:p>
          <a:endParaRPr lang="en-US"/>
        </a:p>
      </dgm:t>
    </dgm:pt>
    <dgm:pt modelId="{E8003866-2D7F-4909-B294-4DF2C6372639}" type="pres">
      <dgm:prSet presAssocID="{8766E9E0-DCB4-411B-B4C0-39C6B505A994}" presName="spacerT" presStyleCnt="0"/>
      <dgm:spPr/>
    </dgm:pt>
    <dgm:pt modelId="{5284AEE1-ADBE-43F9-AF76-17B5F2EABB02}" type="pres">
      <dgm:prSet presAssocID="{8766E9E0-DCB4-411B-B4C0-39C6B505A994}" presName="sibTrans" presStyleLbl="sibTrans2D1" presStyleIdx="0" presStyleCnt="2"/>
      <dgm:spPr/>
      <dgm:t>
        <a:bodyPr/>
        <a:lstStyle/>
        <a:p>
          <a:endParaRPr lang="en-US"/>
        </a:p>
      </dgm:t>
    </dgm:pt>
    <dgm:pt modelId="{784C01C5-DE02-47B5-A50D-ED5542395593}" type="pres">
      <dgm:prSet presAssocID="{8766E9E0-DCB4-411B-B4C0-39C6B505A994}" presName="spacerB" presStyleCnt="0"/>
      <dgm:spPr/>
    </dgm:pt>
    <dgm:pt modelId="{DD97FAF6-F771-4C8A-9D4A-A3B188A96652}" type="pres">
      <dgm:prSet presAssocID="{1E35D51B-312B-41C2-A535-762AFFF041C0}" presName="node" presStyleLbl="node1" presStyleIdx="1" presStyleCnt="3">
        <dgm:presLayoutVars>
          <dgm:bulletEnabled val="1"/>
        </dgm:presLayoutVars>
      </dgm:prSet>
      <dgm:spPr/>
      <dgm:t>
        <a:bodyPr/>
        <a:lstStyle/>
        <a:p>
          <a:endParaRPr lang="en-US"/>
        </a:p>
      </dgm:t>
    </dgm:pt>
    <dgm:pt modelId="{636D18F2-449D-4615-A585-0C6C06AC8AA2}" type="pres">
      <dgm:prSet presAssocID="{B7D40B77-3889-4C3B-91C5-64689493CE4E}" presName="sibTransLast" presStyleLbl="sibTrans2D1" presStyleIdx="1" presStyleCnt="2" custLinFactNeighborX="-8275" custLinFactNeighborY="2830"/>
      <dgm:spPr/>
      <dgm:t>
        <a:bodyPr/>
        <a:lstStyle/>
        <a:p>
          <a:endParaRPr lang="en-US"/>
        </a:p>
      </dgm:t>
    </dgm:pt>
    <dgm:pt modelId="{FAC8F53D-D502-44FE-9C3C-2FF433C8E88B}" type="pres">
      <dgm:prSet presAssocID="{B7D40B77-3889-4C3B-91C5-64689493CE4E}" presName="connectorText" presStyleLbl="sibTrans2D1" presStyleIdx="1" presStyleCnt="2"/>
      <dgm:spPr/>
      <dgm:t>
        <a:bodyPr/>
        <a:lstStyle/>
        <a:p>
          <a:endParaRPr lang="en-US"/>
        </a:p>
      </dgm:t>
    </dgm:pt>
    <dgm:pt modelId="{5B3921F7-A74D-4E10-BFA3-A41B463E1AE7}" type="pres">
      <dgm:prSet presAssocID="{B7D40B77-3889-4C3B-91C5-64689493CE4E}" presName="lastNode" presStyleLbl="node1" presStyleIdx="2" presStyleCnt="3">
        <dgm:presLayoutVars>
          <dgm:bulletEnabled val="1"/>
        </dgm:presLayoutVars>
      </dgm:prSet>
      <dgm:spPr/>
      <dgm:t>
        <a:bodyPr/>
        <a:lstStyle/>
        <a:p>
          <a:endParaRPr lang="en-US"/>
        </a:p>
      </dgm:t>
    </dgm:pt>
  </dgm:ptLst>
  <dgm:cxnLst>
    <dgm:cxn modelId="{1BD50CF9-3017-45B5-8E56-734E5A2A98C5}" type="presOf" srcId="{B7D40B77-3889-4C3B-91C5-64689493CE4E}" destId="{D93F0363-3AAC-4E11-AB0E-842E86853300}" srcOrd="0" destOrd="0" presId="urn:microsoft.com/office/officeart/2005/8/layout/equation2"/>
    <dgm:cxn modelId="{CF2B4F0F-F0E8-4241-A2B4-D21C7B99D24F}" srcId="{B7D40B77-3889-4C3B-91C5-64689493CE4E}" destId="{645D5295-D785-4652-9FAA-660FEAE4F767}" srcOrd="0" destOrd="0" parTransId="{C529A092-61A9-4F06-98D9-5DFDB6D05E99}" sibTransId="{8766E9E0-DCB4-411B-B4C0-39C6B505A994}"/>
    <dgm:cxn modelId="{3E26DEC1-6718-4F44-BE32-55292C21E01D}" type="presOf" srcId="{645D5295-D785-4652-9FAA-660FEAE4F767}" destId="{CD7D524F-5926-4B62-946B-9A4BBA32F4DD}" srcOrd="0" destOrd="0" presId="urn:microsoft.com/office/officeart/2005/8/layout/equation2"/>
    <dgm:cxn modelId="{EAAB939C-C710-4006-9EC8-E4F545E6D4C3}" type="presOf" srcId="{6E05E77F-957C-43A9-99EF-5CF92F77C045}" destId="{FAC8F53D-D502-44FE-9C3C-2FF433C8E88B}" srcOrd="1" destOrd="0" presId="urn:microsoft.com/office/officeart/2005/8/layout/equation2"/>
    <dgm:cxn modelId="{04572AFE-1F8B-4342-94A3-8A339DE26F5E}" type="presOf" srcId="{0ED1D62A-51FA-48C9-86D7-AE14333347D8}" destId="{5B3921F7-A74D-4E10-BFA3-A41B463E1AE7}" srcOrd="0" destOrd="0" presId="urn:microsoft.com/office/officeart/2005/8/layout/equation2"/>
    <dgm:cxn modelId="{E8962E4D-43E1-42B7-841C-E820F059EE2E}" type="presOf" srcId="{6E05E77F-957C-43A9-99EF-5CF92F77C045}" destId="{636D18F2-449D-4615-A585-0C6C06AC8AA2}" srcOrd="0" destOrd="0" presId="urn:microsoft.com/office/officeart/2005/8/layout/equation2"/>
    <dgm:cxn modelId="{3F8FBB46-D87E-47CE-85A6-080560D58B44}" srcId="{B7D40B77-3889-4C3B-91C5-64689493CE4E}" destId="{0ED1D62A-51FA-48C9-86D7-AE14333347D8}" srcOrd="2" destOrd="0" parTransId="{EBBA315C-DB89-4D57-872B-31500984F275}" sibTransId="{5674A8AA-0C58-4927-8283-C27114A65C7A}"/>
    <dgm:cxn modelId="{8509C00F-1028-437C-A543-54A6DC412F11}" type="presOf" srcId="{1E35D51B-312B-41C2-A535-762AFFF041C0}" destId="{DD97FAF6-F771-4C8A-9D4A-A3B188A96652}" srcOrd="0" destOrd="0" presId="urn:microsoft.com/office/officeart/2005/8/layout/equation2"/>
    <dgm:cxn modelId="{E378811B-463E-445D-99D0-A1D23EB5AF36}" srcId="{B7D40B77-3889-4C3B-91C5-64689493CE4E}" destId="{1E35D51B-312B-41C2-A535-762AFFF041C0}" srcOrd="1" destOrd="0" parTransId="{6FD82AE1-719E-4AAD-9C17-ECAA738A7D3F}" sibTransId="{6E05E77F-957C-43A9-99EF-5CF92F77C045}"/>
    <dgm:cxn modelId="{2F37DBBE-D549-4C12-9CFF-7AED6DD8DA91}" type="presOf" srcId="{8766E9E0-DCB4-411B-B4C0-39C6B505A994}" destId="{5284AEE1-ADBE-43F9-AF76-17B5F2EABB02}" srcOrd="0" destOrd="0" presId="urn:microsoft.com/office/officeart/2005/8/layout/equation2"/>
    <dgm:cxn modelId="{E0ED0E6E-43E3-42A7-AA80-6AC8F8091EB2}" type="presParOf" srcId="{D93F0363-3AAC-4E11-AB0E-842E86853300}" destId="{90E15038-14F3-42F7-81E8-85AE905D8A0C}" srcOrd="0" destOrd="0" presId="urn:microsoft.com/office/officeart/2005/8/layout/equation2"/>
    <dgm:cxn modelId="{977CC397-076A-4761-966A-A3C85AF4C899}" type="presParOf" srcId="{90E15038-14F3-42F7-81E8-85AE905D8A0C}" destId="{CD7D524F-5926-4B62-946B-9A4BBA32F4DD}" srcOrd="0" destOrd="0" presId="urn:microsoft.com/office/officeart/2005/8/layout/equation2"/>
    <dgm:cxn modelId="{592F5F96-C9ED-4378-ACE6-5459A21B20E0}" type="presParOf" srcId="{90E15038-14F3-42F7-81E8-85AE905D8A0C}" destId="{E8003866-2D7F-4909-B294-4DF2C6372639}" srcOrd="1" destOrd="0" presId="urn:microsoft.com/office/officeart/2005/8/layout/equation2"/>
    <dgm:cxn modelId="{67BC947C-E9D0-4D2F-A8F0-53AEAC9ABBA3}" type="presParOf" srcId="{90E15038-14F3-42F7-81E8-85AE905D8A0C}" destId="{5284AEE1-ADBE-43F9-AF76-17B5F2EABB02}" srcOrd="2" destOrd="0" presId="urn:microsoft.com/office/officeart/2005/8/layout/equation2"/>
    <dgm:cxn modelId="{AFBAE754-2751-4F73-9A8E-641F36397630}" type="presParOf" srcId="{90E15038-14F3-42F7-81E8-85AE905D8A0C}" destId="{784C01C5-DE02-47B5-A50D-ED5542395593}" srcOrd="3" destOrd="0" presId="urn:microsoft.com/office/officeart/2005/8/layout/equation2"/>
    <dgm:cxn modelId="{FACF702C-EF45-4234-8833-3E3864FEEFBF}" type="presParOf" srcId="{90E15038-14F3-42F7-81E8-85AE905D8A0C}" destId="{DD97FAF6-F771-4C8A-9D4A-A3B188A96652}" srcOrd="4" destOrd="0" presId="urn:microsoft.com/office/officeart/2005/8/layout/equation2"/>
    <dgm:cxn modelId="{6F43C62B-9AE9-4C54-8FE8-AF2AC51844E0}" type="presParOf" srcId="{D93F0363-3AAC-4E11-AB0E-842E86853300}" destId="{636D18F2-449D-4615-A585-0C6C06AC8AA2}" srcOrd="1" destOrd="0" presId="urn:microsoft.com/office/officeart/2005/8/layout/equation2"/>
    <dgm:cxn modelId="{225DEDDE-F1DC-4694-9923-2A96E9B0CB10}" type="presParOf" srcId="{636D18F2-449D-4615-A585-0C6C06AC8AA2}" destId="{FAC8F53D-D502-44FE-9C3C-2FF433C8E88B}" srcOrd="0" destOrd="0" presId="urn:microsoft.com/office/officeart/2005/8/layout/equation2"/>
    <dgm:cxn modelId="{01A8DC6A-572C-4F9C-9391-EBB0039F4755}" type="presParOf" srcId="{D93F0363-3AAC-4E11-AB0E-842E86853300}" destId="{5B3921F7-A74D-4E10-BFA3-A41B463E1AE7}"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EE00EF-FC23-4821-8631-DE3B822B743B}">
      <dsp:nvSpPr>
        <dsp:cNvPr id="0" name=""/>
        <dsp:cNvSpPr/>
      </dsp:nvSpPr>
      <dsp:spPr>
        <a:xfrm>
          <a:off x="3122127" y="0"/>
          <a:ext cx="2608149" cy="2608546"/>
        </a:xfrm>
        <a:prstGeom prst="circularArrow">
          <a:avLst>
            <a:gd name="adj1" fmla="val 10980"/>
            <a:gd name="adj2" fmla="val 1142322"/>
            <a:gd name="adj3" fmla="val 4500000"/>
            <a:gd name="adj4" fmla="val 10800000"/>
            <a:gd name="adj5" fmla="val 12500"/>
          </a:avLst>
        </a:prstGeom>
        <a:solidFill>
          <a:schemeClr val="accent2">
            <a:shade val="8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544FBB1A-FC73-43CF-9126-7694231382FB}">
      <dsp:nvSpPr>
        <dsp:cNvPr id="0" name=""/>
        <dsp:cNvSpPr/>
      </dsp:nvSpPr>
      <dsp:spPr>
        <a:xfrm>
          <a:off x="3698614" y="941764"/>
          <a:ext cx="1449298" cy="724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ar-SA" sz="2100" kern="1200" dirty="0" smtClean="0"/>
            <a:t>الهو</a:t>
          </a:r>
        </a:p>
        <a:p>
          <a:pPr lvl="0" algn="ctr" defTabSz="933450">
            <a:lnSpc>
              <a:spcPct val="90000"/>
            </a:lnSpc>
            <a:spcBef>
              <a:spcPct val="0"/>
            </a:spcBef>
            <a:spcAft>
              <a:spcPct val="35000"/>
            </a:spcAft>
          </a:pPr>
          <a:r>
            <a:rPr lang="en-US" sz="2100" kern="1200" dirty="0" smtClean="0"/>
            <a:t>ID</a:t>
          </a:r>
          <a:endParaRPr lang="en-US" sz="2100" kern="1200" dirty="0"/>
        </a:p>
      </dsp:txBody>
      <dsp:txXfrm>
        <a:off x="3698614" y="941764"/>
        <a:ext cx="1449298" cy="724475"/>
      </dsp:txXfrm>
    </dsp:sp>
    <dsp:sp modelId="{1DC5F10C-81A5-494D-B2E9-145FB4CBE7B1}">
      <dsp:nvSpPr>
        <dsp:cNvPr id="0" name=""/>
        <dsp:cNvSpPr/>
      </dsp:nvSpPr>
      <dsp:spPr>
        <a:xfrm>
          <a:off x="2397723" y="1498803"/>
          <a:ext cx="2608149" cy="2608546"/>
        </a:xfrm>
        <a:prstGeom prst="leftCircularArrow">
          <a:avLst>
            <a:gd name="adj1" fmla="val 10980"/>
            <a:gd name="adj2" fmla="val 1142322"/>
            <a:gd name="adj3" fmla="val 6300000"/>
            <a:gd name="adj4" fmla="val 18900000"/>
            <a:gd name="adj5" fmla="val 12500"/>
          </a:avLst>
        </a:prstGeom>
        <a:solidFill>
          <a:schemeClr val="accent2">
            <a:shade val="80000"/>
            <a:hueOff val="-318036"/>
            <a:satOff val="-8358"/>
            <a:lumOff val="15805"/>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BB259168-B8D7-451C-8711-AB52A2732DF2}">
      <dsp:nvSpPr>
        <dsp:cNvPr id="0" name=""/>
        <dsp:cNvSpPr/>
      </dsp:nvSpPr>
      <dsp:spPr>
        <a:xfrm>
          <a:off x="2977148" y="2449237"/>
          <a:ext cx="1449298" cy="724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ar-SA" sz="2100" kern="1200" dirty="0" smtClean="0"/>
            <a:t>الانا</a:t>
          </a:r>
        </a:p>
        <a:p>
          <a:pPr lvl="0" algn="ctr" defTabSz="933450">
            <a:lnSpc>
              <a:spcPct val="90000"/>
            </a:lnSpc>
            <a:spcBef>
              <a:spcPct val="0"/>
            </a:spcBef>
            <a:spcAft>
              <a:spcPct val="35000"/>
            </a:spcAft>
          </a:pPr>
          <a:r>
            <a:rPr lang="en-US" sz="2100" kern="1200" dirty="0" smtClean="0"/>
            <a:t>Ego</a:t>
          </a:r>
          <a:endParaRPr lang="en-US" sz="2100" kern="1200" dirty="0"/>
        </a:p>
      </dsp:txBody>
      <dsp:txXfrm>
        <a:off x="2977148" y="2449237"/>
        <a:ext cx="1449298" cy="724475"/>
      </dsp:txXfrm>
    </dsp:sp>
    <dsp:sp modelId="{995CE0D5-74B8-4A36-9748-92E4F1F19DF1}">
      <dsp:nvSpPr>
        <dsp:cNvPr id="0" name=""/>
        <dsp:cNvSpPr/>
      </dsp:nvSpPr>
      <dsp:spPr>
        <a:xfrm>
          <a:off x="3307759" y="3176964"/>
          <a:ext cx="2240804" cy="2241702"/>
        </a:xfrm>
        <a:prstGeom prst="blockArc">
          <a:avLst>
            <a:gd name="adj1" fmla="val 13500000"/>
            <a:gd name="adj2" fmla="val 10800000"/>
            <a:gd name="adj3" fmla="val 12740"/>
          </a:avLst>
        </a:prstGeom>
        <a:solidFill>
          <a:schemeClr val="accent2">
            <a:shade val="80000"/>
            <a:hueOff val="-636072"/>
            <a:satOff val="-16715"/>
            <a:lumOff val="3161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DCA24DEF-3F1D-4E2A-96DA-F74DFA78DC72}">
      <dsp:nvSpPr>
        <dsp:cNvPr id="0" name=""/>
        <dsp:cNvSpPr/>
      </dsp:nvSpPr>
      <dsp:spPr>
        <a:xfrm>
          <a:off x="3702042" y="3958878"/>
          <a:ext cx="1449298" cy="724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ar-SA" sz="2100" kern="1200" dirty="0" smtClean="0"/>
            <a:t>الانا الأعلى</a:t>
          </a:r>
        </a:p>
        <a:p>
          <a:pPr lvl="0" algn="ctr" defTabSz="933450">
            <a:lnSpc>
              <a:spcPct val="90000"/>
            </a:lnSpc>
            <a:spcBef>
              <a:spcPct val="0"/>
            </a:spcBef>
            <a:spcAft>
              <a:spcPct val="35000"/>
            </a:spcAft>
          </a:pPr>
          <a:r>
            <a:rPr lang="en-US" sz="2100" kern="1200" dirty="0" smtClean="0"/>
            <a:t>Super Ego</a:t>
          </a:r>
          <a:endParaRPr lang="en-US" sz="2100" kern="1200" dirty="0"/>
        </a:p>
      </dsp:txBody>
      <dsp:txXfrm>
        <a:off x="3702042" y="3958878"/>
        <a:ext cx="1449298" cy="7244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7D524F-5926-4B62-946B-9A4BBA32F4DD}">
      <dsp:nvSpPr>
        <dsp:cNvPr id="0" name=""/>
        <dsp:cNvSpPr/>
      </dsp:nvSpPr>
      <dsp:spPr>
        <a:xfrm>
          <a:off x="509984" y="1963"/>
          <a:ext cx="1974453" cy="1974453"/>
        </a:xfrm>
        <a:prstGeom prst="ellipse">
          <a:avLst/>
        </a:prstGeom>
        <a:solidFill>
          <a:schemeClr val="accent5">
            <a:shade val="50000"/>
            <a:hueOff val="0"/>
            <a:satOff val="0"/>
            <a:lumOff val="0"/>
            <a:alphaOff val="0"/>
          </a:schemeClr>
        </a:solidFill>
        <a:ln>
          <a:noFill/>
        </a:ln>
        <a:effectLst>
          <a:outerShdw blurRad="38100" dist="25400" dir="5400000" rotWithShape="0">
            <a:srgbClr val="000000">
              <a:alpha val="2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866900">
            <a:lnSpc>
              <a:spcPct val="90000"/>
            </a:lnSpc>
            <a:spcBef>
              <a:spcPct val="0"/>
            </a:spcBef>
            <a:spcAft>
              <a:spcPct val="35000"/>
            </a:spcAft>
          </a:pPr>
          <a:r>
            <a:rPr lang="ar-SA" sz="4200" kern="1200" dirty="0" smtClean="0"/>
            <a:t>غريزة الحياة</a:t>
          </a:r>
          <a:endParaRPr lang="en-US" sz="4200" kern="1200" dirty="0"/>
        </a:p>
      </dsp:txBody>
      <dsp:txXfrm>
        <a:off x="799136" y="291115"/>
        <a:ext cx="1396149" cy="1396149"/>
      </dsp:txXfrm>
    </dsp:sp>
    <dsp:sp modelId="{5284AEE1-ADBE-43F9-AF76-17B5F2EABB02}">
      <dsp:nvSpPr>
        <dsp:cNvPr id="0" name=""/>
        <dsp:cNvSpPr/>
      </dsp:nvSpPr>
      <dsp:spPr>
        <a:xfrm>
          <a:off x="924619" y="2136742"/>
          <a:ext cx="1145182" cy="1145182"/>
        </a:xfrm>
        <a:prstGeom prst="mathPlus">
          <a:avLst/>
        </a:prstGeom>
        <a:solidFill>
          <a:schemeClr val="accent5">
            <a:shade val="90000"/>
            <a:hueOff val="0"/>
            <a:satOff val="0"/>
            <a:lumOff val="0"/>
            <a:alphaOff val="0"/>
          </a:schemeClr>
        </a:solidFill>
        <a:ln>
          <a:noFill/>
        </a:ln>
        <a:effectLst>
          <a:outerShdw blurRad="38100" dist="25400" dir="5400000" rotWithShape="0">
            <a:srgbClr val="000000">
              <a:alpha val="25000"/>
            </a:srgbClr>
          </a:outerShdw>
        </a:effectLst>
        <a:sp3d z="-600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1076413" y="2574660"/>
        <a:ext cx="841594" cy="269346"/>
      </dsp:txXfrm>
    </dsp:sp>
    <dsp:sp modelId="{DD97FAF6-F771-4C8A-9D4A-A3B188A96652}">
      <dsp:nvSpPr>
        <dsp:cNvPr id="0" name=""/>
        <dsp:cNvSpPr/>
      </dsp:nvSpPr>
      <dsp:spPr>
        <a:xfrm>
          <a:off x="509984" y="3442250"/>
          <a:ext cx="1974453" cy="1974453"/>
        </a:xfrm>
        <a:prstGeom prst="ellipse">
          <a:avLst/>
        </a:prstGeom>
        <a:solidFill>
          <a:schemeClr val="accent5">
            <a:shade val="50000"/>
            <a:hueOff val="172461"/>
            <a:satOff val="-9566"/>
            <a:lumOff val="29065"/>
            <a:alphaOff val="0"/>
          </a:schemeClr>
        </a:solidFill>
        <a:ln>
          <a:noFill/>
        </a:ln>
        <a:effectLst>
          <a:outerShdw blurRad="38100" dist="25400" dir="5400000" rotWithShape="0">
            <a:srgbClr val="000000">
              <a:alpha val="2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866900">
            <a:lnSpc>
              <a:spcPct val="90000"/>
            </a:lnSpc>
            <a:spcBef>
              <a:spcPct val="0"/>
            </a:spcBef>
            <a:spcAft>
              <a:spcPct val="35000"/>
            </a:spcAft>
          </a:pPr>
          <a:r>
            <a:rPr lang="ar-SA" sz="4200" kern="1200" dirty="0" smtClean="0"/>
            <a:t>غريزة الموت</a:t>
          </a:r>
          <a:endParaRPr lang="en-US" sz="4200" kern="1200" dirty="0"/>
        </a:p>
      </dsp:txBody>
      <dsp:txXfrm>
        <a:off x="799136" y="3731402"/>
        <a:ext cx="1396149" cy="1396149"/>
      </dsp:txXfrm>
    </dsp:sp>
    <dsp:sp modelId="{636D18F2-449D-4615-A585-0C6C06AC8AA2}">
      <dsp:nvSpPr>
        <dsp:cNvPr id="0" name=""/>
        <dsp:cNvSpPr/>
      </dsp:nvSpPr>
      <dsp:spPr>
        <a:xfrm>
          <a:off x="2728648" y="2362871"/>
          <a:ext cx="627876" cy="734496"/>
        </a:xfrm>
        <a:prstGeom prst="rightArrow">
          <a:avLst>
            <a:gd name="adj1" fmla="val 60000"/>
            <a:gd name="adj2" fmla="val 50000"/>
          </a:avLst>
        </a:prstGeom>
        <a:solidFill>
          <a:schemeClr val="accent5">
            <a:shade val="90000"/>
            <a:hueOff val="269256"/>
            <a:satOff val="-13527"/>
            <a:lumOff val="34749"/>
            <a:alphaOff val="0"/>
          </a:schemeClr>
        </a:solidFill>
        <a:ln>
          <a:noFill/>
        </a:ln>
        <a:effectLst>
          <a:outerShdw blurRad="38100" dist="25400" dir="5400000" rotWithShape="0">
            <a:srgbClr val="000000">
              <a:alpha val="25000"/>
            </a:srgbClr>
          </a:outerShdw>
        </a:effectLst>
        <a:sp3d z="-600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377950">
            <a:lnSpc>
              <a:spcPct val="90000"/>
            </a:lnSpc>
            <a:spcBef>
              <a:spcPct val="0"/>
            </a:spcBef>
            <a:spcAft>
              <a:spcPct val="35000"/>
            </a:spcAft>
          </a:pPr>
          <a:endParaRPr lang="en-US" sz="3100" kern="1200"/>
        </a:p>
      </dsp:txBody>
      <dsp:txXfrm>
        <a:off x="2728648" y="2509770"/>
        <a:ext cx="439513" cy="440698"/>
      </dsp:txXfrm>
    </dsp:sp>
    <dsp:sp modelId="{5B3921F7-A74D-4E10-BFA3-A41B463E1AE7}">
      <dsp:nvSpPr>
        <dsp:cNvPr id="0" name=""/>
        <dsp:cNvSpPr/>
      </dsp:nvSpPr>
      <dsp:spPr>
        <a:xfrm>
          <a:off x="3669109" y="734880"/>
          <a:ext cx="3948906" cy="3948906"/>
        </a:xfrm>
        <a:prstGeom prst="ellipse">
          <a:avLst/>
        </a:prstGeom>
        <a:solidFill>
          <a:schemeClr val="accent5">
            <a:shade val="50000"/>
            <a:hueOff val="172461"/>
            <a:satOff val="-9566"/>
            <a:lumOff val="29065"/>
            <a:alphaOff val="0"/>
          </a:schemeClr>
        </a:solidFill>
        <a:ln>
          <a:noFill/>
        </a:ln>
        <a:effectLst>
          <a:outerShdw blurRad="38100" dist="25400" dir="5400000" rotWithShape="0">
            <a:srgbClr val="000000">
              <a:alpha val="2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ar-SA" sz="6500" kern="1200" dirty="0" smtClean="0"/>
            <a:t>الغرائز</a:t>
          </a:r>
          <a:endParaRPr lang="en-US" sz="6500" kern="1200" dirty="0"/>
        </a:p>
      </dsp:txBody>
      <dsp:txXfrm>
        <a:off x="4247413" y="1313184"/>
        <a:ext cx="2792298" cy="2792298"/>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050CC7-F73E-446C-8C84-326A96A28F56}" type="datetimeFigureOut">
              <a:rPr lang="en-US" smtClean="0"/>
              <a:t>18-Jun-20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F1427C-CBC1-4152-993A-2A1B7A7D150E}" type="slidenum">
              <a:rPr lang="en-US" smtClean="0"/>
              <a:t>‹#›</a:t>
            </a:fld>
            <a:endParaRPr lang="en-US"/>
          </a:p>
        </p:txBody>
      </p:sp>
    </p:spTree>
    <p:extLst>
      <p:ext uri="{BB962C8B-B14F-4D97-AF65-F5344CB8AC3E}">
        <p14:creationId xmlns:p14="http://schemas.microsoft.com/office/powerpoint/2010/main" val="3957235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F1427C-CBC1-4152-993A-2A1B7A7D150E}" type="slidenum">
              <a:rPr lang="en-US" smtClean="0"/>
              <a:t>1</a:t>
            </a:fld>
            <a:endParaRPr lang="en-US"/>
          </a:p>
        </p:txBody>
      </p:sp>
    </p:spTree>
    <p:extLst>
      <p:ext uri="{BB962C8B-B14F-4D97-AF65-F5344CB8AC3E}">
        <p14:creationId xmlns:p14="http://schemas.microsoft.com/office/powerpoint/2010/main" val="11843909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6133D12-CAFC-4343-B03C-0275B166058B}" type="datetime2">
              <a:rPr lang="en-US" smtClean="0"/>
              <a:t>Thursday, June 18, 2020</a:t>
            </a:fld>
            <a:endParaRPr lang="en-US" dirty="0"/>
          </a:p>
        </p:txBody>
      </p:sp>
      <p:sp>
        <p:nvSpPr>
          <p:cNvPr id="5" name="Footer Placeholder 4"/>
          <p:cNvSpPr>
            <a:spLocks noGrp="1"/>
          </p:cNvSpPr>
          <p:nvPr>
            <p:ph type="ftr" sz="quarter" idx="11"/>
          </p:nvPr>
        </p:nvSpPr>
        <p:spPr/>
        <p:txBody>
          <a:bodyPr/>
          <a:lstStyle/>
          <a:p>
            <a:r>
              <a:rPr lang="ar-SA" smtClean="0"/>
              <a:t>نظرية النمو السيكو جنسي\ فرويد        موريس بقلة</a:t>
            </a:r>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156932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273C5A-F661-470E-9EA3-3CF2B1857AF8}" type="datetime2">
              <a:rPr lang="en-US" smtClean="0"/>
              <a:t>Thursday, June 18, 2020</a:t>
            </a:fld>
            <a:endParaRPr lang="en-US" dirty="0"/>
          </a:p>
        </p:txBody>
      </p:sp>
      <p:sp>
        <p:nvSpPr>
          <p:cNvPr id="5" name="Footer Placeholder 4"/>
          <p:cNvSpPr>
            <a:spLocks noGrp="1"/>
          </p:cNvSpPr>
          <p:nvPr>
            <p:ph type="ftr" sz="quarter" idx="11"/>
          </p:nvPr>
        </p:nvSpPr>
        <p:spPr/>
        <p:txBody>
          <a:bodyPr/>
          <a:lstStyle/>
          <a:p>
            <a:r>
              <a:rPr lang="ar-SA" smtClean="0"/>
              <a:t>نظرية النمو السيكو جنسي\ فرويد        موريس بقلة</a:t>
            </a:r>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577898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BC3448-79DD-435F-A70E-03AC9E2B2CC6}" type="datetime2">
              <a:rPr lang="en-US" smtClean="0"/>
              <a:t>Thursday, June 18, 2020</a:t>
            </a:fld>
            <a:endParaRPr lang="en-US" dirty="0"/>
          </a:p>
        </p:txBody>
      </p:sp>
      <p:sp>
        <p:nvSpPr>
          <p:cNvPr id="5" name="Footer Placeholder 4"/>
          <p:cNvSpPr>
            <a:spLocks noGrp="1"/>
          </p:cNvSpPr>
          <p:nvPr>
            <p:ph type="ftr" sz="quarter" idx="11"/>
          </p:nvPr>
        </p:nvSpPr>
        <p:spPr/>
        <p:txBody>
          <a:bodyPr/>
          <a:lstStyle/>
          <a:p>
            <a:r>
              <a:rPr lang="ar-SA" smtClean="0"/>
              <a:t>نظرية النمو السيكو جنسي\ فرويد        موريس بقلة</a:t>
            </a:r>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FAB73BC-B049-4115-A692-8D63A059BFB8}"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820943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289BAEDA-7B41-4538-9ADF-61C7220F30F1}" type="datetime2">
              <a:rPr lang="en-US" smtClean="0"/>
              <a:t>Thursday, June 18, 2020</a:t>
            </a:fld>
            <a:endParaRPr lang="en-US" dirty="0"/>
          </a:p>
        </p:txBody>
      </p:sp>
      <p:sp>
        <p:nvSpPr>
          <p:cNvPr id="6" name="Footer Placeholder 5"/>
          <p:cNvSpPr>
            <a:spLocks noGrp="1"/>
          </p:cNvSpPr>
          <p:nvPr>
            <p:ph type="ftr" sz="quarter" idx="11"/>
          </p:nvPr>
        </p:nvSpPr>
        <p:spPr/>
        <p:txBody>
          <a:bodyPr/>
          <a:lstStyle/>
          <a:p>
            <a:r>
              <a:rPr lang="ar-SA" smtClean="0"/>
              <a:t>نظرية النمو السيكو جنسي\ فرويد        موريس بقلة</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6739890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8AC658B9-63B1-4709-A2B0-36CBFE306257}" type="datetime2">
              <a:rPr lang="en-US" smtClean="0"/>
              <a:t>Thursday, June 18, 2020</a:t>
            </a:fld>
            <a:endParaRPr lang="en-US" dirty="0"/>
          </a:p>
        </p:txBody>
      </p:sp>
      <p:sp>
        <p:nvSpPr>
          <p:cNvPr id="6" name="Footer Placeholder 5"/>
          <p:cNvSpPr>
            <a:spLocks noGrp="1"/>
          </p:cNvSpPr>
          <p:nvPr>
            <p:ph type="ftr" sz="quarter" idx="11"/>
          </p:nvPr>
        </p:nvSpPr>
        <p:spPr/>
        <p:txBody>
          <a:bodyPr/>
          <a:lstStyle/>
          <a:p>
            <a:r>
              <a:rPr lang="ar-SA" smtClean="0"/>
              <a:t>نظرية النمو السيكو جنسي\ فرويد        موريس بقلة</a:t>
            </a:r>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FAB73BC-B049-4115-A692-8D63A059BFB8}"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032205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61CE6019-6FAB-439A-A249-E1A2D500BC9A}" type="datetime2">
              <a:rPr lang="en-US" smtClean="0"/>
              <a:t>Thursday, June 18, 2020</a:t>
            </a:fld>
            <a:endParaRPr lang="en-US" dirty="0"/>
          </a:p>
        </p:txBody>
      </p:sp>
      <p:sp>
        <p:nvSpPr>
          <p:cNvPr id="6" name="Footer Placeholder 5"/>
          <p:cNvSpPr>
            <a:spLocks noGrp="1"/>
          </p:cNvSpPr>
          <p:nvPr>
            <p:ph type="ftr" sz="quarter" idx="11"/>
          </p:nvPr>
        </p:nvSpPr>
        <p:spPr/>
        <p:txBody>
          <a:bodyPr/>
          <a:lstStyle/>
          <a:p>
            <a:r>
              <a:rPr lang="ar-SA" smtClean="0"/>
              <a:t>نظرية النمو السيكو جنسي\ فرويد        موريس بقلة</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7074363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2205ADA-F033-4F02-9D3F-CB040789B5E6}" type="datetime2">
              <a:rPr lang="en-US" smtClean="0"/>
              <a:t>Thursday, June 18, 2020</a:t>
            </a:fld>
            <a:endParaRPr lang="en-US" dirty="0"/>
          </a:p>
        </p:txBody>
      </p:sp>
      <p:sp>
        <p:nvSpPr>
          <p:cNvPr id="5" name="Footer Placeholder 4"/>
          <p:cNvSpPr>
            <a:spLocks noGrp="1"/>
          </p:cNvSpPr>
          <p:nvPr>
            <p:ph type="ftr" sz="quarter" idx="11"/>
          </p:nvPr>
        </p:nvSpPr>
        <p:spPr/>
        <p:txBody>
          <a:bodyPr/>
          <a:lstStyle/>
          <a:p>
            <a:r>
              <a:rPr lang="ar-SA" smtClean="0"/>
              <a:t>نظرية النمو السيكو جنسي\ فرويد        موريس بقلة</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9807284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CF7DEC2-DBD9-4BAF-9F85-27C2ABA91272}" type="datetime2">
              <a:rPr lang="en-US" smtClean="0"/>
              <a:t>Thursday, June 18, 2020</a:t>
            </a:fld>
            <a:endParaRPr lang="en-US" dirty="0"/>
          </a:p>
        </p:txBody>
      </p:sp>
      <p:sp>
        <p:nvSpPr>
          <p:cNvPr id="5" name="Footer Placeholder 4"/>
          <p:cNvSpPr>
            <a:spLocks noGrp="1"/>
          </p:cNvSpPr>
          <p:nvPr>
            <p:ph type="ftr" sz="quarter" idx="11"/>
          </p:nvPr>
        </p:nvSpPr>
        <p:spPr/>
        <p:txBody>
          <a:bodyPr/>
          <a:lstStyle/>
          <a:p>
            <a:r>
              <a:rPr lang="ar-SA" smtClean="0"/>
              <a:t>نظرية النمو السيكو جنسي\ فرويد        موريس بقلة</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992825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lvl1pPr algn="ctr" rtl="1">
              <a:defRPr/>
            </a:lvl1pPr>
          </a:lstStyle>
          <a:p>
            <a:r>
              <a:rPr lang="en-US" dirty="0"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lvl1pPr marL="0" indent="0" algn="r" rtl="1">
              <a:buNone/>
              <a:defRPr>
                <a:latin typeface="Calibri Light" panose="020F0302020204030204" pitchFamily="34" charset="0"/>
                <a:cs typeface="Calibri Light" panose="020F0302020204030204" pitchFamily="34" charset="0"/>
              </a:defRPr>
            </a:lvl1pPr>
            <a:lvl2pPr marL="457200" indent="0" algn="r" rtl="1">
              <a:buNone/>
              <a:defRPr>
                <a:latin typeface="Calibri Light" panose="020F0302020204030204" pitchFamily="34" charset="0"/>
                <a:cs typeface="Calibri Light" panose="020F0302020204030204" pitchFamily="34" charset="0"/>
              </a:defRPr>
            </a:lvl2pPr>
            <a:lvl3pPr marL="914400" indent="0" algn="r" rtl="1">
              <a:buNone/>
              <a:defRPr>
                <a:latin typeface="Calibri Light" panose="020F0302020204030204" pitchFamily="34" charset="0"/>
                <a:cs typeface="Calibri Light" panose="020F0302020204030204" pitchFamily="34" charset="0"/>
              </a:defRPr>
            </a:lvl3pPr>
            <a:lvl4pPr marL="1371600" indent="0" algn="r" rtl="1">
              <a:buNone/>
              <a:defRPr>
                <a:latin typeface="Calibri Light" panose="020F0302020204030204" pitchFamily="34" charset="0"/>
                <a:cs typeface="Calibri Light" panose="020F0302020204030204" pitchFamily="34" charset="0"/>
              </a:defRPr>
            </a:lvl4pPr>
            <a:lvl5pPr marL="1828800" indent="0" algn="r" rtl="1">
              <a:buNone/>
              <a:defRPr>
                <a:latin typeface="Calibri Light" panose="020F0302020204030204" pitchFamily="34" charset="0"/>
                <a:cs typeface="Calibri Light" panose="020F0302020204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3B151B6-056A-44FC-AD4A-6EE763EA5E13}" type="datetime2">
              <a:rPr lang="en-US" smtClean="0"/>
              <a:t>Thursday, June 18, 2020</a:t>
            </a:fld>
            <a:endParaRPr lang="en-US" dirty="0"/>
          </a:p>
        </p:txBody>
      </p:sp>
      <p:sp>
        <p:nvSpPr>
          <p:cNvPr id="5" name="Footer Placeholder 4"/>
          <p:cNvSpPr>
            <a:spLocks noGrp="1"/>
          </p:cNvSpPr>
          <p:nvPr>
            <p:ph type="ftr" sz="quarter" idx="11"/>
          </p:nvPr>
        </p:nvSpPr>
        <p:spPr/>
        <p:txBody>
          <a:bodyPr/>
          <a:lstStyle/>
          <a:p>
            <a:r>
              <a:rPr lang="ar-SA" smtClean="0"/>
              <a:t>نظرية النمو السيكو جنسي\ فرويد        موريس بقلة</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53456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6A0E2E-7399-42F1-AC71-EA2526A37C40}" type="datetime2">
              <a:rPr lang="en-US" smtClean="0"/>
              <a:t>Thursday, June 18, 2020</a:t>
            </a:fld>
            <a:endParaRPr lang="en-US" dirty="0"/>
          </a:p>
        </p:txBody>
      </p:sp>
      <p:sp>
        <p:nvSpPr>
          <p:cNvPr id="5" name="Footer Placeholder 4"/>
          <p:cNvSpPr>
            <a:spLocks noGrp="1"/>
          </p:cNvSpPr>
          <p:nvPr>
            <p:ph type="ftr" sz="quarter" idx="11"/>
          </p:nvPr>
        </p:nvSpPr>
        <p:spPr/>
        <p:txBody>
          <a:bodyPr/>
          <a:lstStyle/>
          <a:p>
            <a:r>
              <a:rPr lang="ar-SA" smtClean="0"/>
              <a:t>نظرية النمو السيكو جنسي\ فرويد        موريس بقلة</a:t>
            </a:r>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0962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9836CD6-8505-4210-8A40-0229E50DD640}" type="datetime2">
              <a:rPr lang="en-US" smtClean="0"/>
              <a:t>Thursday, June 18, 2020</a:t>
            </a:fld>
            <a:endParaRPr lang="en-US" dirty="0"/>
          </a:p>
        </p:txBody>
      </p:sp>
      <p:sp>
        <p:nvSpPr>
          <p:cNvPr id="6" name="Footer Placeholder 5"/>
          <p:cNvSpPr>
            <a:spLocks noGrp="1"/>
          </p:cNvSpPr>
          <p:nvPr>
            <p:ph type="ftr" sz="quarter" idx="11"/>
          </p:nvPr>
        </p:nvSpPr>
        <p:spPr/>
        <p:txBody>
          <a:bodyPr/>
          <a:lstStyle/>
          <a:p>
            <a:r>
              <a:rPr lang="ar-SA" smtClean="0"/>
              <a:t>نظرية النمو السيكو جنسي\ فرويد        موريس بقلة</a:t>
            </a:r>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91525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42212F2-6161-4870-B338-4EBDA57803B9}" type="datetime2">
              <a:rPr lang="en-US" smtClean="0"/>
              <a:t>Thursday, June 18, 2020</a:t>
            </a:fld>
            <a:endParaRPr lang="en-US" dirty="0"/>
          </a:p>
        </p:txBody>
      </p:sp>
      <p:sp>
        <p:nvSpPr>
          <p:cNvPr id="8" name="Footer Placeholder 7"/>
          <p:cNvSpPr>
            <a:spLocks noGrp="1"/>
          </p:cNvSpPr>
          <p:nvPr>
            <p:ph type="ftr" sz="quarter" idx="11"/>
          </p:nvPr>
        </p:nvSpPr>
        <p:spPr/>
        <p:txBody>
          <a:bodyPr/>
          <a:lstStyle/>
          <a:p>
            <a:r>
              <a:rPr lang="ar-SA" smtClean="0"/>
              <a:t>نظرية النمو السيكو جنسي\ فرويد        موريس بقلة</a:t>
            </a:r>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38357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4BA6C86-01C0-463C-A9CB-5DC948312C3B}" type="datetime2">
              <a:rPr lang="en-US" smtClean="0"/>
              <a:t>Thursday, June 18, 2020</a:t>
            </a:fld>
            <a:endParaRPr lang="en-US" dirty="0"/>
          </a:p>
        </p:txBody>
      </p:sp>
      <p:sp>
        <p:nvSpPr>
          <p:cNvPr id="4" name="Footer Placeholder 3"/>
          <p:cNvSpPr>
            <a:spLocks noGrp="1"/>
          </p:cNvSpPr>
          <p:nvPr>
            <p:ph type="ftr" sz="quarter" idx="11"/>
          </p:nvPr>
        </p:nvSpPr>
        <p:spPr/>
        <p:txBody>
          <a:bodyPr/>
          <a:lstStyle/>
          <a:p>
            <a:r>
              <a:rPr lang="ar-SA" smtClean="0"/>
              <a:t>نظرية النمو السيكو جنسي\ فرويد        موريس بقلة</a:t>
            </a:r>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813867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7AE89A-88AB-4C20-A77D-950F999399E0}" type="datetime2">
              <a:rPr lang="en-US" smtClean="0"/>
              <a:t>Thursday, June 18, 2020</a:t>
            </a:fld>
            <a:endParaRPr lang="en-US" dirty="0"/>
          </a:p>
        </p:txBody>
      </p:sp>
      <p:sp>
        <p:nvSpPr>
          <p:cNvPr id="3" name="Footer Placeholder 2"/>
          <p:cNvSpPr>
            <a:spLocks noGrp="1"/>
          </p:cNvSpPr>
          <p:nvPr>
            <p:ph type="ftr" sz="quarter" idx="11"/>
          </p:nvPr>
        </p:nvSpPr>
        <p:spPr/>
        <p:txBody>
          <a:bodyPr/>
          <a:lstStyle/>
          <a:p>
            <a:r>
              <a:rPr lang="ar-SA" smtClean="0"/>
              <a:t>نظرية النمو السيكو جنسي\ فرويد        موريس بقلة</a:t>
            </a:r>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174214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55913D-D459-46D2-B1C9-C2BCBACDCB4B}" type="datetime2">
              <a:rPr lang="en-US" smtClean="0"/>
              <a:t>Thursday, June 18, 2020</a:t>
            </a:fld>
            <a:endParaRPr lang="en-US" dirty="0"/>
          </a:p>
        </p:txBody>
      </p:sp>
      <p:sp>
        <p:nvSpPr>
          <p:cNvPr id="6" name="Footer Placeholder 5"/>
          <p:cNvSpPr>
            <a:spLocks noGrp="1"/>
          </p:cNvSpPr>
          <p:nvPr>
            <p:ph type="ftr" sz="quarter" idx="11"/>
          </p:nvPr>
        </p:nvSpPr>
        <p:spPr/>
        <p:txBody>
          <a:bodyPr/>
          <a:lstStyle/>
          <a:p>
            <a:r>
              <a:rPr lang="ar-SA" smtClean="0"/>
              <a:t>نظرية النمو السيكو جنسي\ فرويد        موريس بقلة</a:t>
            </a:r>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939532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717095-0281-4F08-BDC2-890E10F943AA}" type="datetime2">
              <a:rPr lang="en-US" smtClean="0"/>
              <a:t>Thursday, June 18, 2020</a:t>
            </a:fld>
            <a:endParaRPr lang="en-US" dirty="0"/>
          </a:p>
        </p:txBody>
      </p:sp>
      <p:sp>
        <p:nvSpPr>
          <p:cNvPr id="6" name="Footer Placeholder 5"/>
          <p:cNvSpPr>
            <a:spLocks noGrp="1"/>
          </p:cNvSpPr>
          <p:nvPr>
            <p:ph type="ftr" sz="quarter" idx="11"/>
          </p:nvPr>
        </p:nvSpPr>
        <p:spPr/>
        <p:txBody>
          <a:bodyPr/>
          <a:lstStyle/>
          <a:p>
            <a:r>
              <a:rPr lang="ar-SA" smtClean="0"/>
              <a:t>نظرية النمو السيكو جنسي\ فرويد        موريس بقلة</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352259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6648750F-A0BF-473E-A55F-BC0E6556D02E}" type="datetime2">
              <a:rPr lang="en-US" smtClean="0"/>
              <a:t>Thursday, June 18, 2020</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ar-SA" smtClean="0"/>
              <a:t>نظرية النمو السيكو جنسي\ فرويد        موريس بقلة</a:t>
            </a:r>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746285352"/>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 id="2147483865" r:id="rId13"/>
    <p:sldLayoutId id="2147483866" r:id="rId14"/>
    <p:sldLayoutId id="2147483867" r:id="rId15"/>
    <p:sldLayoutId id="2147483868" r:id="rId16"/>
  </p:sldLayoutIdLst>
  <p:hf hdr="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39832" y="1880756"/>
            <a:ext cx="8915399" cy="872836"/>
          </a:xfrm>
        </p:spPr>
        <p:txBody>
          <a:bodyPr>
            <a:normAutofit fontScale="90000"/>
          </a:bodyPr>
          <a:lstStyle/>
          <a:p>
            <a:pPr algn="ctr"/>
            <a:r>
              <a:rPr lang="ar-SA" b="1" dirty="0">
                <a:latin typeface="Calibri Light" panose="020F0302020204030204" pitchFamily="34" charset="0"/>
                <a:cs typeface="Calibri Light" panose="020F0302020204030204" pitchFamily="34" charset="0"/>
              </a:rPr>
              <a:t>نظرية النمو السيكو </a:t>
            </a:r>
            <a:r>
              <a:rPr lang="ar-SA" b="1" dirty="0" smtClean="0">
                <a:latin typeface="Calibri Light" panose="020F0302020204030204" pitchFamily="34" charset="0"/>
                <a:cs typeface="Calibri Light" panose="020F0302020204030204" pitchFamily="34" charset="0"/>
              </a:rPr>
              <a:t>جنسي \ </a:t>
            </a:r>
            <a:r>
              <a:rPr lang="ar-SA" b="1" dirty="0">
                <a:latin typeface="Calibri Light" panose="020F0302020204030204" pitchFamily="34" charset="0"/>
                <a:cs typeface="Calibri Light" panose="020F0302020204030204" pitchFamily="34" charset="0"/>
              </a:rPr>
              <a:t>فرويد</a:t>
            </a:r>
            <a:endParaRPr lang="en-US" dirty="0"/>
          </a:p>
        </p:txBody>
      </p:sp>
      <p:sp>
        <p:nvSpPr>
          <p:cNvPr id="3" name="Subtitle 2"/>
          <p:cNvSpPr>
            <a:spLocks noGrp="1"/>
          </p:cNvSpPr>
          <p:nvPr>
            <p:ph type="subTitle" idx="1"/>
          </p:nvPr>
        </p:nvSpPr>
        <p:spPr/>
        <p:txBody>
          <a:bodyPr>
            <a:normAutofit/>
          </a:bodyPr>
          <a:lstStyle/>
          <a:p>
            <a:pPr algn="ctr"/>
            <a:r>
              <a:rPr lang="ar-SA" sz="3200" b="1" dirty="0" smtClean="0">
                <a:latin typeface="Calibri Light" panose="020F0302020204030204" pitchFamily="34" charset="0"/>
                <a:cs typeface="Calibri Light" panose="020F0302020204030204" pitchFamily="34" charset="0"/>
              </a:rPr>
              <a:t>موريس بقلة </a:t>
            </a:r>
            <a:endParaRPr lang="en-US" sz="3200" b="1" dirty="0">
              <a:latin typeface="Calibri Light" panose="020F0302020204030204" pitchFamily="34" charset="0"/>
              <a:cs typeface="Calibri Light" panose="020F0302020204030204" pitchFamily="34" charset="0"/>
            </a:endParaRPr>
          </a:p>
        </p:txBody>
      </p:sp>
      <p:sp>
        <p:nvSpPr>
          <p:cNvPr id="4" name="Date Placeholder 3"/>
          <p:cNvSpPr>
            <a:spLocks noGrp="1"/>
          </p:cNvSpPr>
          <p:nvPr>
            <p:ph type="dt" sz="half" idx="10"/>
          </p:nvPr>
        </p:nvSpPr>
        <p:spPr/>
        <p:txBody>
          <a:bodyPr/>
          <a:lstStyle/>
          <a:p>
            <a:fld id="{51A2F92D-B950-4CDD-9A12-B4962B319E5B}" type="datetime2">
              <a:rPr lang="en-US" smtClean="0"/>
              <a:t>Thursday, June 18, 2020</a:t>
            </a:fld>
            <a:endParaRPr lang="en-US" dirty="0"/>
          </a:p>
        </p:txBody>
      </p:sp>
      <p:sp>
        <p:nvSpPr>
          <p:cNvPr id="5" name="Footer Placeholder 4"/>
          <p:cNvSpPr>
            <a:spLocks noGrp="1"/>
          </p:cNvSpPr>
          <p:nvPr>
            <p:ph type="ftr" sz="quarter" idx="11"/>
          </p:nvPr>
        </p:nvSpPr>
        <p:spPr/>
        <p:txBody>
          <a:bodyPr/>
          <a:lstStyle/>
          <a:p>
            <a:r>
              <a:rPr lang="ar-SA" smtClean="0"/>
              <a:t>نظرية النمو السيكو جنسي\ فرويد        موريس بقلة</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1</a:t>
            </a:fld>
            <a:endParaRPr lang="en-US" dirty="0"/>
          </a:p>
        </p:txBody>
      </p:sp>
    </p:spTree>
    <p:extLst>
      <p:ext uri="{BB962C8B-B14F-4D97-AF65-F5344CB8AC3E}">
        <p14:creationId xmlns:p14="http://schemas.microsoft.com/office/powerpoint/2010/main" val="42377060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ar-SA" altLang="en-US" sz="2800" dirty="0"/>
              <a:t>ويتكون الأنا من جانبين أحدهما </a:t>
            </a:r>
            <a:r>
              <a:rPr lang="ar-SA" altLang="en-US" sz="2800" dirty="0">
                <a:solidFill>
                  <a:srgbClr val="0070C0"/>
                </a:solidFill>
              </a:rPr>
              <a:t>شعوري والآخر لاشعوري، وهو ما يعرف بالحيل الدفاعية</a:t>
            </a:r>
            <a:r>
              <a:rPr lang="ar-SA" altLang="en-US" sz="2800" dirty="0"/>
              <a:t>، وهي عبارة عن إجراءات لا شعورية غير مقصودة يقوم بها الفرد لخفض القلق </a:t>
            </a:r>
            <a:r>
              <a:rPr lang="ar-SA" altLang="en-US" sz="2800" dirty="0" smtClean="0"/>
              <a:t>والتوتر</a:t>
            </a:r>
          </a:p>
          <a:p>
            <a:r>
              <a:rPr lang="ar-SA" altLang="en-US" sz="2800" b="1" u="sng" dirty="0"/>
              <a:t>وكلما كانت الأنا قوية لدى الفرد، وتمتلك مقداراً كبيراً من الطاقة النفسية، كلما أصبح الفرد قادراً في التغلب على مشاكله والتكيف مع البيئة التي يعيش فيها.</a:t>
            </a:r>
            <a:endParaRPr lang="en-US" sz="2800" b="1" u="sng" dirty="0"/>
          </a:p>
        </p:txBody>
      </p:sp>
      <p:sp>
        <p:nvSpPr>
          <p:cNvPr id="4" name="Date Placeholder 3"/>
          <p:cNvSpPr>
            <a:spLocks noGrp="1"/>
          </p:cNvSpPr>
          <p:nvPr>
            <p:ph type="dt" sz="half" idx="10"/>
          </p:nvPr>
        </p:nvSpPr>
        <p:spPr/>
        <p:txBody>
          <a:bodyPr/>
          <a:lstStyle/>
          <a:p>
            <a:fld id="{23B151B6-056A-44FC-AD4A-6EE763EA5E13}" type="datetime2">
              <a:rPr lang="en-US" smtClean="0"/>
              <a:t>Thursday, June 18, 2020</a:t>
            </a:fld>
            <a:endParaRPr lang="en-US" dirty="0"/>
          </a:p>
        </p:txBody>
      </p:sp>
      <p:sp>
        <p:nvSpPr>
          <p:cNvPr id="5" name="Footer Placeholder 4"/>
          <p:cNvSpPr>
            <a:spLocks noGrp="1"/>
          </p:cNvSpPr>
          <p:nvPr>
            <p:ph type="ftr" sz="quarter" idx="11"/>
          </p:nvPr>
        </p:nvSpPr>
        <p:spPr/>
        <p:txBody>
          <a:bodyPr/>
          <a:lstStyle/>
          <a:p>
            <a:r>
              <a:rPr lang="ar-SA" smtClean="0"/>
              <a:t>نظرية النمو السيكو جنسي\ فرويد        موريس بقلة</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10</a:t>
            </a:fld>
            <a:endParaRPr lang="en-US" dirty="0"/>
          </a:p>
        </p:txBody>
      </p:sp>
    </p:spTree>
    <p:extLst>
      <p:ext uri="{BB962C8B-B14F-4D97-AF65-F5344CB8AC3E}">
        <p14:creationId xmlns:p14="http://schemas.microsoft.com/office/powerpoint/2010/main" val="1934313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sz="1800" b="1" dirty="0"/>
              <a:t> </a:t>
            </a:r>
            <a:r>
              <a:rPr lang="ar-SA" b="1" dirty="0">
                <a:solidFill>
                  <a:srgbClr val="FF0066"/>
                </a:solidFill>
                <a:effectLst>
                  <a:outerShdw blurRad="38100" dist="38100" dir="2700000" algn="tl">
                    <a:srgbClr val="000000"/>
                  </a:outerShdw>
                </a:effectLst>
                <a:cs typeface="Bader" pitchFamily="2" charset="-78"/>
              </a:rPr>
              <a:t>3- </a:t>
            </a:r>
            <a:r>
              <a:rPr lang="ar-SA" sz="4400" b="1" dirty="0">
                <a:solidFill>
                  <a:srgbClr val="FF0066"/>
                </a:solidFill>
                <a:effectLst>
                  <a:outerShdw blurRad="38100" dist="38100" dir="2700000" algn="tl">
                    <a:srgbClr val="000000"/>
                  </a:outerShdw>
                </a:effectLst>
                <a:cs typeface="Bader" pitchFamily="2" charset="-78"/>
              </a:rPr>
              <a:t>الأنا </a:t>
            </a:r>
            <a:r>
              <a:rPr lang="ar-SA" sz="4400" b="1" dirty="0" smtClean="0">
                <a:solidFill>
                  <a:srgbClr val="FF0066"/>
                </a:solidFill>
                <a:effectLst>
                  <a:outerShdw blurRad="38100" dist="38100" dir="2700000" algn="tl">
                    <a:srgbClr val="000000"/>
                  </a:outerShdw>
                </a:effectLst>
                <a:cs typeface="Bader" pitchFamily="2" charset="-78"/>
              </a:rPr>
              <a:t>العليا</a:t>
            </a:r>
            <a:br>
              <a:rPr lang="ar-SA" sz="4400" b="1" dirty="0" smtClean="0">
                <a:solidFill>
                  <a:srgbClr val="FF0066"/>
                </a:solidFill>
                <a:effectLst>
                  <a:outerShdw blurRad="38100" dist="38100" dir="2700000" algn="tl">
                    <a:srgbClr val="000000"/>
                  </a:outerShdw>
                </a:effectLst>
                <a:cs typeface="Bader" pitchFamily="2" charset="-78"/>
              </a:rPr>
            </a:br>
            <a:r>
              <a:rPr lang="ar-SA" sz="4400" b="1" dirty="0" smtClean="0">
                <a:solidFill>
                  <a:srgbClr val="FF0066"/>
                </a:solidFill>
                <a:effectLst>
                  <a:outerShdw blurRad="38100" dist="38100" dir="2700000" algn="tl">
                    <a:srgbClr val="000000"/>
                  </a:outerShdw>
                </a:effectLst>
                <a:cs typeface="Bader" pitchFamily="2" charset="-78"/>
              </a:rPr>
              <a:t> </a:t>
            </a:r>
            <a:r>
              <a:rPr lang="en-US" b="1" dirty="0">
                <a:solidFill>
                  <a:srgbClr val="FF0066"/>
                </a:solidFill>
                <a:effectLst>
                  <a:outerShdw blurRad="38100" dist="38100" dir="2700000" algn="tl">
                    <a:srgbClr val="000000"/>
                  </a:outerShdw>
                </a:effectLst>
                <a:cs typeface="Bader" pitchFamily="2" charset="-78"/>
              </a:rPr>
              <a:t>SUPER </a:t>
            </a:r>
            <a:r>
              <a:rPr lang="en-US" b="1" dirty="0" smtClean="0">
                <a:solidFill>
                  <a:srgbClr val="FF0066"/>
                </a:solidFill>
                <a:effectLst>
                  <a:outerShdw blurRad="38100" dist="38100" dir="2700000" algn="tl">
                    <a:srgbClr val="000000"/>
                  </a:outerShdw>
                </a:effectLst>
                <a:cs typeface="Bader" pitchFamily="2" charset="-78"/>
              </a:rPr>
              <a:t>EGO</a:t>
            </a:r>
            <a:r>
              <a:rPr lang="en-US" b="1" dirty="0">
                <a:solidFill>
                  <a:srgbClr val="FF0066"/>
                </a:solidFill>
                <a:effectLst>
                  <a:outerShdw blurRad="38100" dist="38100" dir="2700000" algn="tl">
                    <a:srgbClr val="000000"/>
                  </a:outerShdw>
                </a:effectLst>
                <a:cs typeface="Bader" pitchFamily="2" charset="-78"/>
              </a:rPr>
              <a:t/>
            </a:r>
            <a:br>
              <a:rPr lang="en-US" b="1" dirty="0">
                <a:solidFill>
                  <a:srgbClr val="FF0066"/>
                </a:solidFill>
                <a:effectLst>
                  <a:outerShdw blurRad="38100" dist="38100" dir="2700000" algn="tl">
                    <a:srgbClr val="000000"/>
                  </a:outerShdw>
                </a:effectLst>
                <a:cs typeface="Bader" pitchFamily="2" charset="-78"/>
              </a:rPr>
            </a:br>
            <a:endParaRPr lang="en-US" dirty="0"/>
          </a:p>
        </p:txBody>
      </p:sp>
      <p:sp>
        <p:nvSpPr>
          <p:cNvPr id="3" name="Content Placeholder 2"/>
          <p:cNvSpPr>
            <a:spLocks noGrp="1"/>
          </p:cNvSpPr>
          <p:nvPr>
            <p:ph idx="1"/>
          </p:nvPr>
        </p:nvSpPr>
        <p:spPr/>
        <p:txBody>
          <a:bodyPr>
            <a:normAutofit/>
          </a:bodyPr>
          <a:lstStyle/>
          <a:p>
            <a:pPr marL="609600" indent="-609600" algn="just">
              <a:buBlip>
                <a:blip r:embed="rId2"/>
              </a:buBlip>
              <a:defRPr/>
            </a:pPr>
            <a:r>
              <a:rPr lang="ar-SA" sz="2400" dirty="0" smtClean="0"/>
              <a:t>ويسير </a:t>
            </a:r>
            <a:r>
              <a:rPr lang="ar-SA" sz="2400" dirty="0"/>
              <a:t>وفقاً لمبدأ ما يجب أن يكون(الاخلاق</a:t>
            </a:r>
            <a:r>
              <a:rPr lang="ar-SA" sz="2400" dirty="0" smtClean="0"/>
              <a:t>).</a:t>
            </a:r>
          </a:p>
          <a:p>
            <a:pPr algn="just">
              <a:defRPr/>
            </a:pPr>
            <a:endParaRPr lang="ar-SA" sz="2400" dirty="0"/>
          </a:p>
          <a:p>
            <a:pPr marL="609600" indent="-609600" algn="just">
              <a:buBlip>
                <a:blip r:embed="rId2"/>
              </a:buBlip>
              <a:defRPr/>
            </a:pPr>
            <a:r>
              <a:rPr lang="ar-SA" sz="2400" dirty="0"/>
              <a:t> ومع تكون الأنا العليا لدى الطفل، لا يحتاج الطفل إلى رقابة خارجية من الوالدين على سلوكه، حيث تقوم الأنا العليا بمهمة الرقابة والضبط على سلوكه، فهو يمثل القانون في غياب القانون، وهو الشرطي في غياب رجل الشرطة.</a:t>
            </a:r>
          </a:p>
          <a:p>
            <a:pPr marL="609600" indent="-609600" algn="just">
              <a:buBlip>
                <a:blip r:embed="rId2"/>
              </a:buBlip>
              <a:defRPr/>
            </a:pPr>
            <a:endParaRPr lang="ar-SA" sz="2400" dirty="0"/>
          </a:p>
          <a:p>
            <a:pPr marL="609600" indent="-609600" algn="just">
              <a:buBlip>
                <a:blip r:embed="rId2"/>
              </a:buBlip>
              <a:defRPr/>
            </a:pPr>
            <a:r>
              <a:rPr lang="ar-SA" sz="2400" dirty="0"/>
              <a:t>وعندما يسلك الفرد بشكل يخالف الأنا العليا يتولد لديه عندئذ الشعور بالذنب، وهذا ما يدفع بالفرد إلى </a:t>
            </a:r>
            <a:r>
              <a:rPr lang="ar-SA" sz="2400" dirty="0" smtClean="0"/>
              <a:t>الاضطراب النفسي</a:t>
            </a:r>
            <a:endParaRPr lang="en-US" sz="2400" dirty="0"/>
          </a:p>
        </p:txBody>
      </p:sp>
      <p:sp>
        <p:nvSpPr>
          <p:cNvPr id="4" name="Date Placeholder 3"/>
          <p:cNvSpPr>
            <a:spLocks noGrp="1"/>
          </p:cNvSpPr>
          <p:nvPr>
            <p:ph type="dt" sz="half" idx="10"/>
          </p:nvPr>
        </p:nvSpPr>
        <p:spPr/>
        <p:txBody>
          <a:bodyPr/>
          <a:lstStyle/>
          <a:p>
            <a:fld id="{23B151B6-056A-44FC-AD4A-6EE763EA5E13}" type="datetime2">
              <a:rPr lang="en-US" smtClean="0"/>
              <a:t>Thursday, June 18, 2020</a:t>
            </a:fld>
            <a:endParaRPr lang="en-US" dirty="0"/>
          </a:p>
        </p:txBody>
      </p:sp>
      <p:sp>
        <p:nvSpPr>
          <p:cNvPr id="5" name="Footer Placeholder 4"/>
          <p:cNvSpPr>
            <a:spLocks noGrp="1"/>
          </p:cNvSpPr>
          <p:nvPr>
            <p:ph type="ftr" sz="quarter" idx="11"/>
          </p:nvPr>
        </p:nvSpPr>
        <p:spPr/>
        <p:txBody>
          <a:bodyPr/>
          <a:lstStyle/>
          <a:p>
            <a:r>
              <a:rPr lang="ar-SA" smtClean="0"/>
              <a:t>نظرية النمو السيكو جنسي\ فرويد        موريس بقلة</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11</a:t>
            </a:fld>
            <a:endParaRPr lang="en-US" dirty="0"/>
          </a:p>
        </p:txBody>
      </p:sp>
    </p:spTree>
    <p:extLst>
      <p:ext uri="{BB962C8B-B14F-4D97-AF65-F5344CB8AC3E}">
        <p14:creationId xmlns:p14="http://schemas.microsoft.com/office/powerpoint/2010/main" val="3083014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609600" indent="-609600" algn="just">
              <a:buBlip>
                <a:blip r:embed="rId2"/>
              </a:buBlip>
            </a:pPr>
            <a:r>
              <a:rPr lang="ar-SA" altLang="en-US" sz="2800" dirty="0"/>
              <a:t>ويختلف تكون (الأنا العليا) من شخص لآخر تبعاً لظروف طفولته، ونوع التنشئة التي  يلقاها، وأسلوب المعاملة.</a:t>
            </a:r>
          </a:p>
          <a:p>
            <a:pPr marL="609600" indent="-609600" algn="just">
              <a:buBlip>
                <a:blip r:embed="rId2"/>
              </a:buBlip>
            </a:pPr>
            <a:endParaRPr lang="ar-SA" altLang="en-US" sz="2800" dirty="0"/>
          </a:p>
          <a:p>
            <a:pPr marL="609600" indent="-609600" algn="just">
              <a:buBlip>
                <a:blip r:embed="rId2"/>
              </a:buBlip>
            </a:pPr>
            <a:r>
              <a:rPr lang="ar-SA" altLang="en-US" sz="2800" dirty="0"/>
              <a:t>فقد يكون (الأنا العليا) قاسياً شديداً، وقد يكون ضعيفاً </a:t>
            </a:r>
            <a:r>
              <a:rPr lang="ar-SA" altLang="en-US" sz="2800" dirty="0" smtClean="0"/>
              <a:t>متساهلاً</a:t>
            </a:r>
            <a:endParaRPr lang="ar-SA" altLang="en-US" sz="2800" dirty="0"/>
          </a:p>
          <a:p>
            <a:endParaRPr lang="en-US" sz="2800" dirty="0"/>
          </a:p>
        </p:txBody>
      </p:sp>
      <p:sp>
        <p:nvSpPr>
          <p:cNvPr id="4" name="Date Placeholder 3"/>
          <p:cNvSpPr>
            <a:spLocks noGrp="1"/>
          </p:cNvSpPr>
          <p:nvPr>
            <p:ph type="dt" sz="half" idx="10"/>
          </p:nvPr>
        </p:nvSpPr>
        <p:spPr/>
        <p:txBody>
          <a:bodyPr/>
          <a:lstStyle/>
          <a:p>
            <a:fld id="{23B151B6-056A-44FC-AD4A-6EE763EA5E13}" type="datetime2">
              <a:rPr lang="en-US" smtClean="0"/>
              <a:t>Thursday, June 18, 2020</a:t>
            </a:fld>
            <a:endParaRPr lang="en-US" dirty="0"/>
          </a:p>
        </p:txBody>
      </p:sp>
      <p:sp>
        <p:nvSpPr>
          <p:cNvPr id="5" name="Footer Placeholder 4"/>
          <p:cNvSpPr>
            <a:spLocks noGrp="1"/>
          </p:cNvSpPr>
          <p:nvPr>
            <p:ph type="ftr" sz="quarter" idx="11"/>
          </p:nvPr>
        </p:nvSpPr>
        <p:spPr/>
        <p:txBody>
          <a:bodyPr/>
          <a:lstStyle/>
          <a:p>
            <a:r>
              <a:rPr lang="ar-SA" smtClean="0"/>
              <a:t>نظرية النمو السيكو جنسي\ فرويد        موريس بقلة</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12</a:t>
            </a:fld>
            <a:endParaRPr lang="en-US" dirty="0"/>
          </a:p>
        </p:txBody>
      </p:sp>
    </p:spTree>
    <p:extLst>
      <p:ext uri="{BB962C8B-B14F-4D97-AF65-F5344CB8AC3E}">
        <p14:creationId xmlns:p14="http://schemas.microsoft.com/office/powerpoint/2010/main" val="239171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ar-SA" altLang="en-US" sz="2800" dirty="0"/>
              <a:t>وإذا خضعت الشخصية لحكم الأنا العليا أصبح السلوك سلوكاً أخلاقياً، وإذا خضعت لحكم الأنا كان السلوك واقعياً، وإذا خضعت لحكم </a:t>
            </a:r>
            <a:r>
              <a:rPr lang="ar-SA" altLang="en-US" sz="2800" dirty="0" err="1" smtClean="0"/>
              <a:t>إلهو</a:t>
            </a:r>
            <a:r>
              <a:rPr lang="ar-SA" altLang="en-US" sz="2800" dirty="0" smtClean="0"/>
              <a:t> </a:t>
            </a:r>
            <a:r>
              <a:rPr lang="ar-SA" altLang="en-US" sz="2800" dirty="0"/>
              <a:t>كان السلوك اندفاعياً. </a:t>
            </a:r>
          </a:p>
          <a:p>
            <a:endParaRPr lang="en-US" sz="2800" dirty="0"/>
          </a:p>
        </p:txBody>
      </p:sp>
      <p:sp>
        <p:nvSpPr>
          <p:cNvPr id="4" name="Date Placeholder 3"/>
          <p:cNvSpPr>
            <a:spLocks noGrp="1"/>
          </p:cNvSpPr>
          <p:nvPr>
            <p:ph type="dt" sz="half" idx="10"/>
          </p:nvPr>
        </p:nvSpPr>
        <p:spPr/>
        <p:txBody>
          <a:bodyPr/>
          <a:lstStyle/>
          <a:p>
            <a:fld id="{23B151B6-056A-44FC-AD4A-6EE763EA5E13}" type="datetime2">
              <a:rPr lang="en-US" smtClean="0"/>
              <a:t>Thursday, June 18, 2020</a:t>
            </a:fld>
            <a:endParaRPr lang="en-US" dirty="0"/>
          </a:p>
        </p:txBody>
      </p:sp>
      <p:sp>
        <p:nvSpPr>
          <p:cNvPr id="5" name="Footer Placeholder 4"/>
          <p:cNvSpPr>
            <a:spLocks noGrp="1"/>
          </p:cNvSpPr>
          <p:nvPr>
            <p:ph type="ftr" sz="quarter" idx="11"/>
          </p:nvPr>
        </p:nvSpPr>
        <p:spPr/>
        <p:txBody>
          <a:bodyPr/>
          <a:lstStyle/>
          <a:p>
            <a:r>
              <a:rPr lang="ar-SA" smtClean="0"/>
              <a:t>نظرية النمو السيكو جنسي\ فرويد        موريس بقلة</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13</a:t>
            </a:fld>
            <a:endParaRPr lang="en-US" dirty="0"/>
          </a:p>
        </p:txBody>
      </p:sp>
    </p:spTree>
    <p:extLst>
      <p:ext uri="{BB962C8B-B14F-4D97-AF65-F5344CB8AC3E}">
        <p14:creationId xmlns:p14="http://schemas.microsoft.com/office/powerpoint/2010/main" val="39409668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ar-SA" dirty="0" smtClean="0"/>
              <a:t>مستويات الحياه النفسية</a:t>
            </a:r>
            <a:endParaRPr lang="en-US" dirty="0"/>
          </a:p>
        </p:txBody>
      </p:sp>
      <p:sp>
        <p:nvSpPr>
          <p:cNvPr id="3" name="Date Placeholder 2"/>
          <p:cNvSpPr>
            <a:spLocks noGrp="1"/>
          </p:cNvSpPr>
          <p:nvPr>
            <p:ph type="dt" sz="half" idx="10"/>
          </p:nvPr>
        </p:nvSpPr>
        <p:spPr/>
        <p:txBody>
          <a:bodyPr/>
          <a:lstStyle/>
          <a:p>
            <a:fld id="{84BA6C86-01C0-463C-A9CB-5DC948312C3B}" type="datetime2">
              <a:rPr lang="en-US" smtClean="0"/>
              <a:t>Thursday, June 18, 2020</a:t>
            </a:fld>
            <a:endParaRPr lang="en-US" dirty="0"/>
          </a:p>
        </p:txBody>
      </p:sp>
      <p:sp>
        <p:nvSpPr>
          <p:cNvPr id="4" name="Footer Placeholder 3"/>
          <p:cNvSpPr>
            <a:spLocks noGrp="1"/>
          </p:cNvSpPr>
          <p:nvPr>
            <p:ph type="ftr" sz="quarter" idx="11"/>
          </p:nvPr>
        </p:nvSpPr>
        <p:spPr/>
        <p:txBody>
          <a:bodyPr/>
          <a:lstStyle/>
          <a:p>
            <a:r>
              <a:rPr lang="ar-SA" smtClean="0"/>
              <a:t>نظرية النمو السيكو جنسي\ فرويد        موريس بقلة</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14</a:t>
            </a:fld>
            <a:endParaRPr lang="en-US" dirty="0"/>
          </a:p>
        </p:txBody>
      </p:sp>
    </p:spTree>
    <p:extLst>
      <p:ext uri="{BB962C8B-B14F-4D97-AF65-F5344CB8AC3E}">
        <p14:creationId xmlns:p14="http://schemas.microsoft.com/office/powerpoint/2010/main" val="19616883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51203" name="Content Placeholder 2"/>
          <p:cNvSpPr>
            <a:spLocks noGrp="1"/>
          </p:cNvSpPr>
          <p:nvPr>
            <p:ph idx="1"/>
          </p:nvPr>
        </p:nvSpPr>
        <p:spPr/>
        <p:txBody>
          <a:bodyPr/>
          <a:lstStyle/>
          <a:p>
            <a:pPr eaLnBrk="1" hangingPunct="1"/>
            <a:endParaRPr lang="en-US" altLang="en-US" smtClean="0"/>
          </a:p>
        </p:txBody>
      </p:sp>
      <p:pic>
        <p:nvPicPr>
          <p:cNvPr id="5120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20762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7AE89A-88AB-4C20-A77D-950F999399E0}" type="datetime2">
              <a:rPr lang="en-US" smtClean="0"/>
              <a:t>Thursday, June 18, 2020</a:t>
            </a:fld>
            <a:endParaRPr lang="en-US" dirty="0"/>
          </a:p>
        </p:txBody>
      </p:sp>
      <p:sp>
        <p:nvSpPr>
          <p:cNvPr id="3" name="Footer Placeholder 2"/>
          <p:cNvSpPr>
            <a:spLocks noGrp="1"/>
          </p:cNvSpPr>
          <p:nvPr>
            <p:ph type="ftr" sz="quarter" idx="11"/>
          </p:nvPr>
        </p:nvSpPr>
        <p:spPr/>
        <p:txBody>
          <a:bodyPr/>
          <a:lstStyle/>
          <a:p>
            <a:r>
              <a:rPr lang="ar-SA" smtClean="0"/>
              <a:t>نظرية النمو السيكو جنسي\ فرويد        موريس بقلة</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16</a:t>
            </a:fld>
            <a:endParaRPr lang="en-US" dirty="0"/>
          </a:p>
        </p:txBody>
      </p:sp>
      <p:pic>
        <p:nvPicPr>
          <p:cNvPr id="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 y="25400"/>
            <a:ext cx="11783291" cy="680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24364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7AE89A-88AB-4C20-A77D-950F999399E0}" type="datetime2">
              <a:rPr lang="en-US" smtClean="0"/>
              <a:t>Thursday, June 18, 2020</a:t>
            </a:fld>
            <a:endParaRPr lang="en-US" dirty="0"/>
          </a:p>
        </p:txBody>
      </p:sp>
      <p:sp>
        <p:nvSpPr>
          <p:cNvPr id="3" name="Footer Placeholder 2"/>
          <p:cNvSpPr>
            <a:spLocks noGrp="1"/>
          </p:cNvSpPr>
          <p:nvPr>
            <p:ph type="ftr" sz="quarter" idx="11"/>
          </p:nvPr>
        </p:nvSpPr>
        <p:spPr/>
        <p:txBody>
          <a:bodyPr/>
          <a:lstStyle/>
          <a:p>
            <a:r>
              <a:rPr lang="ar-SA" smtClean="0"/>
              <a:t>نظرية النمو السيكو جنسي\ فرويد        موريس بقلة</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17</a:t>
            </a:fld>
            <a:endParaRPr lang="en-US" dirty="0"/>
          </a:p>
        </p:txBody>
      </p:sp>
      <p:pic>
        <p:nvPicPr>
          <p:cNvPr id="3074" name="Picture 2" descr="Image result for الشعور وما قبل الشعور واللاشعو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8095" y="252412"/>
            <a:ext cx="9829800" cy="6356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50864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ar-SA" dirty="0" smtClean="0"/>
              <a:t>مراحل النمو </a:t>
            </a:r>
            <a:r>
              <a:rPr lang="ar-SA" dirty="0" err="1" smtClean="0"/>
              <a:t>السيكوجنسية</a:t>
            </a:r>
            <a:endParaRPr lang="en-US" dirty="0"/>
          </a:p>
        </p:txBody>
      </p:sp>
      <p:sp>
        <p:nvSpPr>
          <p:cNvPr id="3" name="Date Placeholder 2"/>
          <p:cNvSpPr>
            <a:spLocks noGrp="1"/>
          </p:cNvSpPr>
          <p:nvPr>
            <p:ph type="dt" sz="half" idx="10"/>
          </p:nvPr>
        </p:nvSpPr>
        <p:spPr/>
        <p:txBody>
          <a:bodyPr/>
          <a:lstStyle/>
          <a:p>
            <a:fld id="{84BA6C86-01C0-463C-A9CB-5DC948312C3B}" type="datetime2">
              <a:rPr lang="en-US" smtClean="0"/>
              <a:t>Thursday, June 18, 2020</a:t>
            </a:fld>
            <a:endParaRPr lang="en-US" dirty="0"/>
          </a:p>
        </p:txBody>
      </p:sp>
      <p:sp>
        <p:nvSpPr>
          <p:cNvPr id="4" name="Footer Placeholder 3"/>
          <p:cNvSpPr>
            <a:spLocks noGrp="1"/>
          </p:cNvSpPr>
          <p:nvPr>
            <p:ph type="ftr" sz="quarter" idx="11"/>
          </p:nvPr>
        </p:nvSpPr>
        <p:spPr/>
        <p:txBody>
          <a:bodyPr/>
          <a:lstStyle/>
          <a:p>
            <a:r>
              <a:rPr lang="ar-SA" smtClean="0"/>
              <a:t>نظرية النمو السيكو جنسي\ فرويد        موريس بقلة</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18</a:t>
            </a:fld>
            <a:endParaRPr lang="en-US" dirty="0"/>
          </a:p>
        </p:txBody>
      </p:sp>
    </p:spTree>
    <p:extLst>
      <p:ext uri="{BB962C8B-B14F-4D97-AF65-F5344CB8AC3E}">
        <p14:creationId xmlns:p14="http://schemas.microsoft.com/office/powerpoint/2010/main" val="12582192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09"/>
            <a:ext cx="8911687" cy="3895935"/>
          </a:xfrm>
        </p:spPr>
        <p:txBody>
          <a:bodyPr>
            <a:normAutofit/>
          </a:bodyPr>
          <a:lstStyle/>
          <a:p>
            <a:pPr marL="609600" indent="-609600">
              <a:defRPr/>
            </a:pPr>
            <a:r>
              <a:rPr lang="ar-SA" b="1" u="sng" dirty="0">
                <a:solidFill>
                  <a:schemeClr val="tx1"/>
                </a:solidFill>
                <a:latin typeface="Calibri Light" panose="020F0302020204030204" pitchFamily="34" charset="0"/>
                <a:cs typeface="Calibri Light" panose="020F0302020204030204" pitchFamily="34" charset="0"/>
              </a:rPr>
              <a:t>يرى فرويد أن الشخصية تمر في نموها وتطورها النفسي بعدة مراحل </a:t>
            </a:r>
            <a:r>
              <a:rPr lang="ar-SA" b="1" u="sng" dirty="0" smtClean="0">
                <a:solidFill>
                  <a:schemeClr val="tx1"/>
                </a:solidFill>
                <a:latin typeface="Calibri Light" panose="020F0302020204030204" pitchFamily="34" charset="0"/>
                <a:cs typeface="Calibri Light" panose="020F0302020204030204" pitchFamily="34" charset="0"/>
              </a:rPr>
              <a:t>وهذه </a:t>
            </a:r>
            <a:r>
              <a:rPr lang="ar-SA" b="1" u="sng" dirty="0">
                <a:solidFill>
                  <a:schemeClr val="tx1"/>
                </a:solidFill>
                <a:latin typeface="Calibri Light" panose="020F0302020204030204" pitchFamily="34" charset="0"/>
                <a:cs typeface="Calibri Light" panose="020F0302020204030204" pitchFamily="34" charset="0"/>
              </a:rPr>
              <a:t>المراحل هي:</a:t>
            </a:r>
          </a:p>
        </p:txBody>
      </p:sp>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half" idx="10"/>
          </p:nvPr>
        </p:nvSpPr>
        <p:spPr/>
        <p:txBody>
          <a:bodyPr/>
          <a:lstStyle/>
          <a:p>
            <a:fld id="{23B151B6-056A-44FC-AD4A-6EE763EA5E13}" type="datetime2">
              <a:rPr lang="en-US" smtClean="0"/>
              <a:t>Thursday, June 18, 2020</a:t>
            </a:fld>
            <a:endParaRPr lang="en-US" dirty="0"/>
          </a:p>
        </p:txBody>
      </p:sp>
      <p:sp>
        <p:nvSpPr>
          <p:cNvPr id="5" name="Footer Placeholder 4"/>
          <p:cNvSpPr>
            <a:spLocks noGrp="1"/>
          </p:cNvSpPr>
          <p:nvPr>
            <p:ph type="ftr" sz="quarter" idx="11"/>
          </p:nvPr>
        </p:nvSpPr>
        <p:spPr/>
        <p:txBody>
          <a:bodyPr/>
          <a:lstStyle/>
          <a:p>
            <a:r>
              <a:rPr lang="ar-SA" smtClean="0"/>
              <a:t>نظرية النمو السيكو جنسي\ فرويد        موريس بقلة</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19</a:t>
            </a:fld>
            <a:endParaRPr lang="en-US" dirty="0"/>
          </a:p>
        </p:txBody>
      </p:sp>
    </p:spTree>
    <p:extLst>
      <p:ext uri="{BB962C8B-B14F-4D97-AF65-F5344CB8AC3E}">
        <p14:creationId xmlns:p14="http://schemas.microsoft.com/office/powerpoint/2010/main" val="25459279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841008"/>
          </a:xfrm>
        </p:spPr>
        <p:txBody>
          <a:bodyPr>
            <a:normAutofit/>
          </a:bodyPr>
          <a:lstStyle/>
          <a:p>
            <a:r>
              <a:rPr lang="ar-SA" altLang="en-US" b="1" dirty="0">
                <a:solidFill>
                  <a:srgbClr val="000090"/>
                </a:solidFill>
                <a:latin typeface="Calibri Light" panose="020F0302020204030204" pitchFamily="34" charset="0"/>
                <a:cs typeface="Calibri Light" panose="020F0302020204030204" pitchFamily="34" charset="0"/>
              </a:rPr>
              <a:t>الشخصية </a:t>
            </a:r>
            <a:r>
              <a:rPr lang="ar-SA" altLang="en-US" b="1" dirty="0" smtClean="0">
                <a:solidFill>
                  <a:srgbClr val="000090"/>
                </a:solidFill>
                <a:latin typeface="Calibri Light" panose="020F0302020204030204" pitchFamily="34" charset="0"/>
                <a:cs typeface="Calibri Light" panose="020F0302020204030204" pitchFamily="34" charset="0"/>
              </a:rPr>
              <a:t>كنظام </a:t>
            </a:r>
            <a:r>
              <a:rPr lang="ar-SA" altLang="en-US" b="1" dirty="0">
                <a:solidFill>
                  <a:srgbClr val="000090"/>
                </a:solidFill>
                <a:latin typeface="Calibri Light" panose="020F0302020204030204" pitchFamily="34" charset="0"/>
                <a:cs typeface="Calibri Light" panose="020F0302020204030204" pitchFamily="34" charset="0"/>
              </a:rPr>
              <a:t>للطاقة </a:t>
            </a:r>
            <a:r>
              <a:rPr lang="ar-SA" altLang="en-US" b="1" dirty="0" smtClean="0">
                <a:solidFill>
                  <a:srgbClr val="000090"/>
                </a:solidFill>
                <a:latin typeface="Calibri Light" panose="020F0302020204030204" pitchFamily="34" charset="0"/>
                <a:cs typeface="Calibri Light" panose="020F0302020204030204" pitchFamily="34" charset="0"/>
              </a:rPr>
              <a:t>النفسية</a:t>
            </a:r>
            <a:endParaRPr lang="en-US" dirty="0">
              <a:latin typeface="Calibri Light" panose="020F0302020204030204" pitchFamily="34" charset="0"/>
              <a:cs typeface="Calibri Light" panose="020F0302020204030204" pitchFamily="34" charset="0"/>
            </a:endParaRPr>
          </a:p>
        </p:txBody>
      </p:sp>
      <p:sp>
        <p:nvSpPr>
          <p:cNvPr id="3" name="Content Placeholder 2"/>
          <p:cNvSpPr>
            <a:spLocks noGrp="1"/>
          </p:cNvSpPr>
          <p:nvPr>
            <p:ph idx="1"/>
          </p:nvPr>
        </p:nvSpPr>
        <p:spPr/>
        <p:txBody>
          <a:bodyPr>
            <a:normAutofit/>
          </a:bodyPr>
          <a:lstStyle/>
          <a:p>
            <a:r>
              <a:rPr lang="ar-SA" altLang="en-US" sz="3600" b="1" dirty="0"/>
              <a:t>الشخصية هي نظام متكامل من الدوافع و الحاجات و الحوافز و الاندفاعات. هي شكل من أشكال الطاقة </a:t>
            </a:r>
            <a:r>
              <a:rPr lang="ar-SA" altLang="en-US" sz="3600" b="1" dirty="0" smtClean="0"/>
              <a:t>النفسية.</a:t>
            </a:r>
            <a:endParaRPr lang="en-US" sz="3600" dirty="0"/>
          </a:p>
        </p:txBody>
      </p:sp>
      <p:sp>
        <p:nvSpPr>
          <p:cNvPr id="4" name="Date Placeholder 3"/>
          <p:cNvSpPr>
            <a:spLocks noGrp="1"/>
          </p:cNvSpPr>
          <p:nvPr>
            <p:ph type="dt" sz="half" idx="10"/>
          </p:nvPr>
        </p:nvSpPr>
        <p:spPr/>
        <p:txBody>
          <a:bodyPr/>
          <a:lstStyle/>
          <a:p>
            <a:fld id="{23B151B6-056A-44FC-AD4A-6EE763EA5E13}" type="datetime2">
              <a:rPr lang="en-US" smtClean="0"/>
              <a:t>Thursday, June 18, 2020</a:t>
            </a:fld>
            <a:endParaRPr lang="en-US" dirty="0"/>
          </a:p>
        </p:txBody>
      </p:sp>
      <p:sp>
        <p:nvSpPr>
          <p:cNvPr id="5" name="Footer Placeholder 4"/>
          <p:cNvSpPr>
            <a:spLocks noGrp="1"/>
          </p:cNvSpPr>
          <p:nvPr>
            <p:ph type="ftr" sz="quarter" idx="11"/>
          </p:nvPr>
        </p:nvSpPr>
        <p:spPr/>
        <p:txBody>
          <a:bodyPr/>
          <a:lstStyle/>
          <a:p>
            <a:r>
              <a:rPr lang="ar-SA" smtClean="0"/>
              <a:t>نظرية النمو السيكو جنسي\ فرويد        موريس بقلة</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2</a:t>
            </a:fld>
            <a:endParaRPr lang="en-US" dirty="0"/>
          </a:p>
        </p:txBody>
      </p:sp>
    </p:spTree>
    <p:extLst>
      <p:ext uri="{BB962C8B-B14F-4D97-AF65-F5344CB8AC3E}">
        <p14:creationId xmlns:p14="http://schemas.microsoft.com/office/powerpoint/2010/main" val="13610581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latin typeface="Calibri Light" panose="020F0302020204030204" pitchFamily="34" charset="0"/>
                <a:cs typeface="Calibri Light" panose="020F0302020204030204" pitchFamily="34" charset="0"/>
              </a:rPr>
              <a:t>Oral Stage </a:t>
            </a:r>
            <a:r>
              <a:rPr lang="ar-SA" b="1" dirty="0" smtClean="0">
                <a:latin typeface="Calibri Light" panose="020F0302020204030204" pitchFamily="34" charset="0"/>
                <a:cs typeface="Calibri Light" panose="020F0302020204030204" pitchFamily="34" charset="0"/>
              </a:rPr>
              <a:t/>
            </a:r>
            <a:br>
              <a:rPr lang="ar-SA" b="1" dirty="0" smtClean="0">
                <a:latin typeface="Calibri Light" panose="020F0302020204030204" pitchFamily="34" charset="0"/>
                <a:cs typeface="Calibri Light" panose="020F0302020204030204" pitchFamily="34" charset="0"/>
              </a:rPr>
            </a:br>
            <a:r>
              <a:rPr lang="ar-SA" b="1" dirty="0" smtClean="0">
                <a:latin typeface="Calibri Light" panose="020F0302020204030204" pitchFamily="34" charset="0"/>
                <a:cs typeface="Calibri Light" panose="020F0302020204030204" pitchFamily="34" charset="0"/>
              </a:rPr>
              <a:t>المرحلة الفمية</a:t>
            </a:r>
            <a:endParaRPr lang="en-US" b="1" dirty="0">
              <a:latin typeface="Calibri Light" panose="020F0302020204030204" pitchFamily="34" charset="0"/>
              <a:cs typeface="Calibri Light" panose="020F0302020204030204" pitchFamily="34" charset="0"/>
            </a:endParaRPr>
          </a:p>
        </p:txBody>
      </p:sp>
      <p:sp>
        <p:nvSpPr>
          <p:cNvPr id="65539" name="Content Placeholder 2"/>
          <p:cNvSpPr>
            <a:spLocks noGrp="1"/>
          </p:cNvSpPr>
          <p:nvPr>
            <p:ph idx="1"/>
          </p:nvPr>
        </p:nvSpPr>
        <p:spPr/>
        <p:txBody>
          <a:bodyPr/>
          <a:lstStyle/>
          <a:p>
            <a:pPr eaLnBrk="1" hangingPunct="1"/>
            <a:endParaRPr lang="en-US" altLang="en-US" smtClean="0"/>
          </a:p>
        </p:txBody>
      </p:sp>
      <p:pic>
        <p:nvPicPr>
          <p:cNvPr id="6554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90882" y="4373707"/>
            <a:ext cx="2273300"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1"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76904" y="4148690"/>
            <a:ext cx="2362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 name="Picture 2" descr="Image result for الرضاعة"/>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flipV="1">
            <a:off x="4510376" y="2133600"/>
            <a:ext cx="4520334" cy="2537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71269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609600" indent="-609600">
              <a:defRPr/>
            </a:pPr>
            <a:r>
              <a:rPr lang="ar-SA" b="1" dirty="0">
                <a:solidFill>
                  <a:srgbClr val="FF0066"/>
                </a:solidFill>
                <a:effectLst>
                  <a:outerShdw blurRad="38100" dist="38100" dir="2700000" algn="tl">
                    <a:srgbClr val="000000"/>
                  </a:outerShdw>
                </a:effectLst>
                <a:cs typeface="Bader" pitchFamily="2" charset="-78"/>
              </a:rPr>
              <a:t>1 – المرحلة الفمية </a:t>
            </a:r>
            <a:endParaRPr lang="en-US" b="1" dirty="0">
              <a:solidFill>
                <a:srgbClr val="FF0066"/>
              </a:solidFill>
              <a:effectLst>
                <a:outerShdw blurRad="38100" dist="38100" dir="2700000" algn="tl">
                  <a:srgbClr val="000000"/>
                </a:outerShdw>
              </a:effectLst>
              <a:cs typeface="Bader" pitchFamily="2" charset="-78"/>
            </a:endParaRPr>
          </a:p>
        </p:txBody>
      </p:sp>
      <p:sp>
        <p:nvSpPr>
          <p:cNvPr id="3" name="Content Placeholder 2"/>
          <p:cNvSpPr>
            <a:spLocks noGrp="1"/>
          </p:cNvSpPr>
          <p:nvPr>
            <p:ph idx="1"/>
          </p:nvPr>
        </p:nvSpPr>
        <p:spPr/>
        <p:txBody>
          <a:bodyPr>
            <a:normAutofit/>
          </a:bodyPr>
          <a:lstStyle/>
          <a:p>
            <a:pPr marL="609600" indent="-609600" algn="just">
              <a:buBlip>
                <a:blip r:embed="rId2"/>
              </a:buBlip>
              <a:defRPr/>
            </a:pPr>
            <a:r>
              <a:rPr lang="ar-SA" sz="2800" dirty="0"/>
              <a:t>وتمتد من الميلاد وحتى </a:t>
            </a:r>
            <a:r>
              <a:rPr lang="ar-SA" sz="2800" dirty="0" smtClean="0"/>
              <a:t>سنتين</a:t>
            </a:r>
            <a:r>
              <a:rPr lang="en-US" sz="2800" dirty="0" smtClean="0"/>
              <a:t> </a:t>
            </a:r>
            <a:r>
              <a:rPr lang="ar-SA" sz="2800" dirty="0" smtClean="0"/>
              <a:t>تقريبا، </a:t>
            </a:r>
            <a:r>
              <a:rPr lang="ar-SA" sz="2800" dirty="0"/>
              <a:t>ويكون فيها اهتمام الطفل منصباً على الفم باعتباره مصدر الإشباع  والحصول على اللذة عند الطفل، وترتبط هذه المرحلة بسلوك الرضاعة والمص، فاللذة التي يحصل عليها الطفل من خلال سلوك الامتصاص أو الرضاعة يعتبرها فرويد لذة جنسية.</a:t>
            </a:r>
          </a:p>
          <a:p>
            <a:pPr marL="609600" indent="-609600" algn="just">
              <a:buBlip>
                <a:blip r:embed="rId2"/>
              </a:buBlip>
              <a:defRPr/>
            </a:pPr>
            <a:endParaRPr lang="ar-SA" sz="2800" dirty="0"/>
          </a:p>
          <a:p>
            <a:pPr marL="609600" indent="-609600" algn="just">
              <a:buBlip>
                <a:blip r:embed="rId2"/>
              </a:buBlip>
              <a:defRPr/>
            </a:pPr>
            <a:r>
              <a:rPr lang="ar-SA" sz="2800" dirty="0"/>
              <a:t>ولقد رأى فرويد أن الإشباع المسرف، وعدم الإشباع، أو الإحباط الشديد، يؤدي إلى حدوث تثبيت على تلك المرحلة وغيرها، ونتيجة لذلك لا يكتمل نمو الشخصية.</a:t>
            </a:r>
          </a:p>
          <a:p>
            <a:endParaRPr lang="en-US" sz="2800" dirty="0"/>
          </a:p>
        </p:txBody>
      </p:sp>
      <p:sp>
        <p:nvSpPr>
          <p:cNvPr id="4" name="Date Placeholder 3"/>
          <p:cNvSpPr>
            <a:spLocks noGrp="1"/>
          </p:cNvSpPr>
          <p:nvPr>
            <p:ph type="dt" sz="half" idx="10"/>
          </p:nvPr>
        </p:nvSpPr>
        <p:spPr/>
        <p:txBody>
          <a:bodyPr/>
          <a:lstStyle/>
          <a:p>
            <a:fld id="{23B151B6-056A-44FC-AD4A-6EE763EA5E13}" type="datetime2">
              <a:rPr lang="en-US" smtClean="0"/>
              <a:t>Thursday, June 18, 2020</a:t>
            </a:fld>
            <a:endParaRPr lang="en-US" dirty="0"/>
          </a:p>
        </p:txBody>
      </p:sp>
      <p:sp>
        <p:nvSpPr>
          <p:cNvPr id="5" name="Footer Placeholder 4"/>
          <p:cNvSpPr>
            <a:spLocks noGrp="1"/>
          </p:cNvSpPr>
          <p:nvPr>
            <p:ph type="ftr" sz="quarter" idx="11"/>
          </p:nvPr>
        </p:nvSpPr>
        <p:spPr/>
        <p:txBody>
          <a:bodyPr/>
          <a:lstStyle/>
          <a:p>
            <a:r>
              <a:rPr lang="ar-SA" smtClean="0"/>
              <a:t>نظرية النمو السيكو جنسي\ فرويد        موريس بقلة</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21</a:t>
            </a:fld>
            <a:endParaRPr lang="en-US" dirty="0"/>
          </a:p>
        </p:txBody>
      </p:sp>
    </p:spTree>
    <p:extLst>
      <p:ext uri="{BB962C8B-B14F-4D97-AF65-F5344CB8AC3E}">
        <p14:creationId xmlns:p14="http://schemas.microsoft.com/office/powerpoint/2010/main" val="33125182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ar-SA" sz="2800" dirty="0"/>
              <a:t>فالتثبيت على المرحلة الفمية يؤدي إلى ظهور المشكلات السلوكية </a:t>
            </a:r>
            <a:r>
              <a:rPr lang="ar-SA" sz="2800" dirty="0" smtClean="0"/>
              <a:t>والاضطرابات </a:t>
            </a:r>
            <a:r>
              <a:rPr lang="ar-SA" sz="2800" dirty="0"/>
              <a:t>النفسية لدى الفرد مثل الإسراف في الطعام والتدخين والثرثرة الزائدة ومص الأصبع وقضم الأظافر</a:t>
            </a:r>
            <a:endParaRPr lang="en-US" sz="2800" dirty="0"/>
          </a:p>
        </p:txBody>
      </p:sp>
      <p:sp>
        <p:nvSpPr>
          <p:cNvPr id="4" name="Date Placeholder 3"/>
          <p:cNvSpPr>
            <a:spLocks noGrp="1"/>
          </p:cNvSpPr>
          <p:nvPr>
            <p:ph type="dt" sz="half" idx="10"/>
          </p:nvPr>
        </p:nvSpPr>
        <p:spPr/>
        <p:txBody>
          <a:bodyPr/>
          <a:lstStyle/>
          <a:p>
            <a:fld id="{23B151B6-056A-44FC-AD4A-6EE763EA5E13}" type="datetime2">
              <a:rPr lang="en-US" smtClean="0"/>
              <a:t>Thursday, June 18, 2020</a:t>
            </a:fld>
            <a:endParaRPr lang="en-US" dirty="0"/>
          </a:p>
        </p:txBody>
      </p:sp>
      <p:sp>
        <p:nvSpPr>
          <p:cNvPr id="5" name="Footer Placeholder 4"/>
          <p:cNvSpPr>
            <a:spLocks noGrp="1"/>
          </p:cNvSpPr>
          <p:nvPr>
            <p:ph type="ftr" sz="quarter" idx="11"/>
          </p:nvPr>
        </p:nvSpPr>
        <p:spPr/>
        <p:txBody>
          <a:bodyPr/>
          <a:lstStyle/>
          <a:p>
            <a:r>
              <a:rPr lang="ar-SA" smtClean="0"/>
              <a:t>نظرية النمو السيكو جنسي\ فرويد        موريس بقلة</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22</a:t>
            </a:fld>
            <a:endParaRPr lang="en-US" dirty="0"/>
          </a:p>
        </p:txBody>
      </p:sp>
    </p:spTree>
    <p:extLst>
      <p:ext uri="{BB962C8B-B14F-4D97-AF65-F5344CB8AC3E}">
        <p14:creationId xmlns:p14="http://schemas.microsoft.com/office/powerpoint/2010/main" val="9965420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latin typeface="Calibri Light" panose="020F0302020204030204" pitchFamily="34" charset="0"/>
                <a:cs typeface="Calibri Light" panose="020F0302020204030204" pitchFamily="34" charset="0"/>
              </a:rPr>
              <a:t>Anal Stage </a:t>
            </a:r>
            <a:r>
              <a:rPr lang="ar-SA" b="1" dirty="0" smtClean="0">
                <a:latin typeface="Calibri Light" panose="020F0302020204030204" pitchFamily="34" charset="0"/>
                <a:cs typeface="Calibri Light" panose="020F0302020204030204" pitchFamily="34" charset="0"/>
              </a:rPr>
              <a:t/>
            </a:r>
            <a:br>
              <a:rPr lang="ar-SA" b="1" dirty="0" smtClean="0">
                <a:latin typeface="Calibri Light" panose="020F0302020204030204" pitchFamily="34" charset="0"/>
                <a:cs typeface="Calibri Light" panose="020F0302020204030204" pitchFamily="34" charset="0"/>
              </a:rPr>
            </a:br>
            <a:r>
              <a:rPr lang="ar-SA" b="1" dirty="0" smtClean="0">
                <a:latin typeface="Calibri Light" panose="020F0302020204030204" pitchFamily="34" charset="0"/>
                <a:cs typeface="Calibri Light" panose="020F0302020204030204" pitchFamily="34" charset="0"/>
              </a:rPr>
              <a:t>المرحلة الشرجية </a:t>
            </a:r>
            <a:endParaRPr lang="en-US" b="1" dirty="0">
              <a:latin typeface="Calibri Light" panose="020F0302020204030204" pitchFamily="34" charset="0"/>
              <a:cs typeface="Calibri Light" panose="020F0302020204030204" pitchFamily="34" charset="0"/>
            </a:endParaRPr>
          </a:p>
        </p:txBody>
      </p:sp>
      <p:sp>
        <p:nvSpPr>
          <p:cNvPr id="69635" name="Content Placeholder 2"/>
          <p:cNvSpPr>
            <a:spLocks noGrp="1"/>
          </p:cNvSpPr>
          <p:nvPr>
            <p:ph idx="1"/>
          </p:nvPr>
        </p:nvSpPr>
        <p:spPr/>
        <p:txBody>
          <a:bodyPr/>
          <a:lstStyle/>
          <a:p>
            <a:pPr eaLnBrk="1" hangingPunct="1"/>
            <a:endParaRPr lang="en-US" altLang="en-US" smtClean="0"/>
          </a:p>
        </p:txBody>
      </p:sp>
      <p:pic>
        <p:nvPicPr>
          <p:cNvPr id="6963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12972" y="2222500"/>
            <a:ext cx="4045527" cy="394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7"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9799" y="2222500"/>
            <a:ext cx="3785755"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03992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7AE89A-88AB-4C20-A77D-950F999399E0}" type="datetime2">
              <a:rPr lang="en-US" smtClean="0"/>
              <a:t>Thursday, June 18, 2020</a:t>
            </a:fld>
            <a:endParaRPr lang="en-US" dirty="0"/>
          </a:p>
        </p:txBody>
      </p:sp>
      <p:sp>
        <p:nvSpPr>
          <p:cNvPr id="3" name="Footer Placeholder 2"/>
          <p:cNvSpPr>
            <a:spLocks noGrp="1"/>
          </p:cNvSpPr>
          <p:nvPr>
            <p:ph type="ftr" sz="quarter" idx="11"/>
          </p:nvPr>
        </p:nvSpPr>
        <p:spPr/>
        <p:txBody>
          <a:bodyPr/>
          <a:lstStyle/>
          <a:p>
            <a:r>
              <a:rPr lang="ar-SA" smtClean="0"/>
              <a:t>نظرية النمو السيكو جنسي\ فرويد        موريس بقلة</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24</a:t>
            </a:fld>
            <a:endParaRPr lang="en-US" dirty="0"/>
          </a:p>
        </p:txBody>
      </p:sp>
      <p:pic>
        <p:nvPicPr>
          <p:cNvPr id="15362" name="Picture 2" descr="Image result for punishment for toilet train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8574" y="426026"/>
            <a:ext cx="3782290" cy="2050473"/>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Image result for punishment for toilet train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0111" y="342899"/>
            <a:ext cx="3585151" cy="2050474"/>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6" descr="Image result for punishment for toilet train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5260" y="3918382"/>
            <a:ext cx="2619375" cy="1847851"/>
          </a:xfrm>
          <a:prstGeom prst="rect">
            <a:avLst/>
          </a:prstGeom>
          <a:noFill/>
          <a:extLst>
            <a:ext uri="{909E8E84-426E-40DD-AFC4-6F175D3DCCD1}">
              <a14:hiddenFill xmlns:a14="http://schemas.microsoft.com/office/drawing/2010/main">
                <a:solidFill>
                  <a:srgbClr val="FFFFFF"/>
                </a:solidFill>
              </a14:hiddenFill>
            </a:ext>
          </a:extLst>
        </p:spPr>
      </p:pic>
      <p:pic>
        <p:nvPicPr>
          <p:cNvPr id="15368" name="Picture 8" descr="Image result for punishment for toilet train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3439" y="3918383"/>
            <a:ext cx="2466975" cy="1847851"/>
          </a:xfrm>
          <a:prstGeom prst="rect">
            <a:avLst/>
          </a:prstGeom>
          <a:noFill/>
          <a:extLst>
            <a:ext uri="{909E8E84-426E-40DD-AFC4-6F175D3DCCD1}">
              <a14:hiddenFill xmlns:a14="http://schemas.microsoft.com/office/drawing/2010/main">
                <a:solidFill>
                  <a:srgbClr val="FFFFFF"/>
                </a:solidFill>
              </a14:hiddenFill>
            </a:ext>
          </a:extLst>
        </p:spPr>
      </p:pic>
      <p:pic>
        <p:nvPicPr>
          <p:cNvPr id="15370" name="Picture 10" descr="Image result for punishment for toilet traini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70875" y="3918383"/>
            <a:ext cx="2867025" cy="1847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07232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609600" indent="-609600">
              <a:defRPr/>
            </a:pPr>
            <a:r>
              <a:rPr lang="ar-SA" sz="1800" b="1" dirty="0">
                <a:effectLst>
                  <a:outerShdw blurRad="38100" dist="38100" dir="2700000" algn="tl">
                    <a:srgbClr val="000000">
                      <a:alpha val="43137"/>
                    </a:srgbClr>
                  </a:outerShdw>
                </a:effectLst>
              </a:rPr>
              <a:t> </a:t>
            </a:r>
            <a:r>
              <a:rPr lang="ar-SA" b="1" dirty="0">
                <a:solidFill>
                  <a:srgbClr val="FF0066"/>
                </a:solidFill>
                <a:effectLst>
                  <a:outerShdw blurRad="38100" dist="38100" dir="2700000" algn="tl">
                    <a:srgbClr val="000000">
                      <a:alpha val="43137"/>
                    </a:srgbClr>
                  </a:outerShdw>
                </a:effectLst>
                <a:cs typeface="Bader" pitchFamily="2" charset="-78"/>
              </a:rPr>
              <a:t>2– المرحلة </a:t>
            </a:r>
            <a:r>
              <a:rPr lang="ar-SA" b="1" dirty="0" smtClean="0">
                <a:solidFill>
                  <a:srgbClr val="FF0066"/>
                </a:solidFill>
                <a:effectLst>
                  <a:outerShdw blurRad="38100" dist="38100" dir="2700000" algn="tl">
                    <a:srgbClr val="000000">
                      <a:alpha val="43137"/>
                    </a:srgbClr>
                  </a:outerShdw>
                </a:effectLst>
                <a:cs typeface="Bader" pitchFamily="2" charset="-78"/>
              </a:rPr>
              <a:t>الشرجية</a:t>
            </a:r>
            <a:r>
              <a:rPr lang="ar-SA" b="1" dirty="0">
                <a:solidFill>
                  <a:srgbClr val="FF0066"/>
                </a:solidFill>
                <a:effectLst>
                  <a:outerShdw blurRad="38100" dist="38100" dir="2700000" algn="tl">
                    <a:srgbClr val="000000">
                      <a:alpha val="43137"/>
                    </a:srgbClr>
                  </a:outerShdw>
                </a:effectLst>
                <a:cs typeface="Bader" pitchFamily="2" charset="-78"/>
              </a:rPr>
              <a:t/>
            </a:r>
            <a:br>
              <a:rPr lang="ar-SA" b="1" dirty="0">
                <a:solidFill>
                  <a:srgbClr val="FF0066"/>
                </a:solidFill>
                <a:effectLst>
                  <a:outerShdw blurRad="38100" dist="38100" dir="2700000" algn="tl">
                    <a:srgbClr val="000000">
                      <a:alpha val="43137"/>
                    </a:srgbClr>
                  </a:outerShdw>
                </a:effectLst>
                <a:cs typeface="Bader" pitchFamily="2" charset="-78"/>
              </a:rPr>
            </a:br>
            <a:r>
              <a:rPr lang="ar-SA" b="1" dirty="0">
                <a:solidFill>
                  <a:srgbClr val="FF0066"/>
                </a:solidFill>
                <a:effectLst>
                  <a:outerShdw blurRad="38100" dist="38100" dir="2700000" algn="tl">
                    <a:srgbClr val="000000">
                      <a:alpha val="43137"/>
                    </a:srgbClr>
                  </a:outerShdw>
                </a:effectLst>
                <a:cs typeface="Bader" pitchFamily="2" charset="-78"/>
              </a:rPr>
              <a:t>(وتمتد من </a:t>
            </a:r>
            <a:r>
              <a:rPr lang="ar-SA" b="1" dirty="0" smtClean="0">
                <a:solidFill>
                  <a:srgbClr val="FF0066"/>
                </a:solidFill>
                <a:effectLst>
                  <a:outerShdw blurRad="38100" dist="38100" dir="2700000" algn="tl">
                    <a:srgbClr val="000000">
                      <a:alpha val="43137"/>
                    </a:srgbClr>
                  </a:outerShdw>
                </a:effectLst>
                <a:cs typeface="Bader" pitchFamily="2" charset="-78"/>
              </a:rPr>
              <a:t>سنة ونصف -3 </a:t>
            </a:r>
            <a:r>
              <a:rPr lang="ar-SA" b="1" dirty="0">
                <a:solidFill>
                  <a:srgbClr val="FF0066"/>
                </a:solidFill>
                <a:effectLst>
                  <a:outerShdw blurRad="38100" dist="38100" dir="2700000" algn="tl">
                    <a:srgbClr val="000000">
                      <a:alpha val="43137"/>
                    </a:srgbClr>
                  </a:outerShdw>
                </a:effectLst>
                <a:cs typeface="Bader" pitchFamily="2" charset="-78"/>
              </a:rPr>
              <a:t>سنوات)</a:t>
            </a:r>
          </a:p>
        </p:txBody>
      </p:sp>
      <p:sp>
        <p:nvSpPr>
          <p:cNvPr id="3" name="Content Placeholder 2"/>
          <p:cNvSpPr>
            <a:spLocks noGrp="1"/>
          </p:cNvSpPr>
          <p:nvPr>
            <p:ph idx="1"/>
          </p:nvPr>
        </p:nvSpPr>
        <p:spPr>
          <a:xfrm>
            <a:off x="2589212" y="1904999"/>
            <a:ext cx="8915400" cy="4734792"/>
          </a:xfrm>
        </p:spPr>
        <p:txBody>
          <a:bodyPr>
            <a:noAutofit/>
          </a:bodyPr>
          <a:lstStyle/>
          <a:p>
            <a:r>
              <a:rPr lang="ar-SA" sz="2400" dirty="0"/>
              <a:t>وفيها يكون اهتمام الطفل منصباً على الشرج باعتباره مصدر الحصول على المتعة واللذة عند الطفل، وفي هذه المرحلة تظهر الميول العدوانية لدى الطفل، وفيها يبدأ تدريب الطفل على ضبط سلوك </a:t>
            </a:r>
            <a:r>
              <a:rPr lang="ar-SA" sz="2400" dirty="0" smtClean="0"/>
              <a:t>الإخراج</a:t>
            </a:r>
          </a:p>
          <a:p>
            <a:pPr marL="609600" indent="-609600" algn="just">
              <a:buBlip>
                <a:blip r:embed="rId2"/>
              </a:buBlip>
              <a:defRPr/>
            </a:pPr>
            <a:r>
              <a:rPr lang="ar-SA" sz="2400" dirty="0"/>
              <a:t>وتتحدد شخصية الطفل في هذه المرحلة </a:t>
            </a:r>
            <a:r>
              <a:rPr lang="ar-SA" sz="2400" dirty="0" err="1"/>
              <a:t>بناءاً</a:t>
            </a:r>
            <a:r>
              <a:rPr lang="ar-SA" sz="2400" dirty="0"/>
              <a:t> على الاتجاهات الوالدية نحو ضبط سلوك الإخراج، فالطفل الذي يعامل بقسوة في التدريب على الإخراج تتولد لديه مشاعر الخوف منها، وتظهر عليه سمات في الشخصية مثل البخل والعناد والمبالغة الشديدة في النظافة.</a:t>
            </a:r>
          </a:p>
          <a:p>
            <a:pPr marL="609600" indent="-609600" algn="just">
              <a:buBlip>
                <a:blip r:embed="rId2"/>
              </a:buBlip>
              <a:defRPr/>
            </a:pPr>
            <a:endParaRPr lang="ar-SA" sz="2400" dirty="0"/>
          </a:p>
          <a:p>
            <a:pPr marL="609600" indent="-609600" algn="just">
              <a:buBlip>
                <a:blip r:embed="rId2"/>
              </a:buBlip>
              <a:defRPr/>
            </a:pPr>
            <a:r>
              <a:rPr lang="ar-SA" sz="2400" dirty="0"/>
              <a:t>ويؤدي التثبيت في هذه المرحلة إلى ظهور العصاب القهري، أما إذا عومل الطفل معاملة طيبة فإن الطفل يكون ذا صفات أكثر إيجابية. </a:t>
            </a:r>
          </a:p>
          <a:p>
            <a:endParaRPr lang="en-US" sz="2400" dirty="0"/>
          </a:p>
        </p:txBody>
      </p:sp>
      <p:sp>
        <p:nvSpPr>
          <p:cNvPr id="4" name="Date Placeholder 3"/>
          <p:cNvSpPr>
            <a:spLocks noGrp="1"/>
          </p:cNvSpPr>
          <p:nvPr>
            <p:ph type="dt" sz="half" idx="10"/>
          </p:nvPr>
        </p:nvSpPr>
        <p:spPr/>
        <p:txBody>
          <a:bodyPr/>
          <a:lstStyle/>
          <a:p>
            <a:fld id="{23B151B6-056A-44FC-AD4A-6EE763EA5E13}" type="datetime2">
              <a:rPr lang="en-US" smtClean="0"/>
              <a:t>Thursday, June 18, 2020</a:t>
            </a:fld>
            <a:endParaRPr lang="en-US" dirty="0"/>
          </a:p>
        </p:txBody>
      </p:sp>
      <p:sp>
        <p:nvSpPr>
          <p:cNvPr id="5" name="Footer Placeholder 4"/>
          <p:cNvSpPr>
            <a:spLocks noGrp="1"/>
          </p:cNvSpPr>
          <p:nvPr>
            <p:ph type="ftr" sz="quarter" idx="11"/>
          </p:nvPr>
        </p:nvSpPr>
        <p:spPr/>
        <p:txBody>
          <a:bodyPr/>
          <a:lstStyle/>
          <a:p>
            <a:r>
              <a:rPr lang="ar-SA" smtClean="0"/>
              <a:t>نظرية النمو السيكو جنسي\ فرويد        موريس بقلة</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25</a:t>
            </a:fld>
            <a:endParaRPr lang="en-US" dirty="0"/>
          </a:p>
        </p:txBody>
      </p:sp>
    </p:spTree>
    <p:extLst>
      <p:ext uri="{BB962C8B-B14F-4D97-AF65-F5344CB8AC3E}">
        <p14:creationId xmlns:p14="http://schemas.microsoft.com/office/powerpoint/2010/main" val="299475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7AE89A-88AB-4C20-A77D-950F999399E0}" type="datetime2">
              <a:rPr lang="en-US" smtClean="0"/>
              <a:t>Thursday, June 18, 2020</a:t>
            </a:fld>
            <a:endParaRPr lang="en-US" dirty="0"/>
          </a:p>
        </p:txBody>
      </p:sp>
      <p:sp>
        <p:nvSpPr>
          <p:cNvPr id="3" name="Footer Placeholder 2"/>
          <p:cNvSpPr>
            <a:spLocks noGrp="1"/>
          </p:cNvSpPr>
          <p:nvPr>
            <p:ph type="ftr" sz="quarter" idx="11"/>
          </p:nvPr>
        </p:nvSpPr>
        <p:spPr/>
        <p:txBody>
          <a:bodyPr/>
          <a:lstStyle/>
          <a:p>
            <a:r>
              <a:rPr lang="ar-SA" smtClean="0"/>
              <a:t>نظرية النمو السيكو جنسي\ فرويد        موريس بقلة</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26</a:t>
            </a:fld>
            <a:endParaRPr lang="en-US" dirty="0"/>
          </a:p>
        </p:txBody>
      </p:sp>
      <p:pic>
        <p:nvPicPr>
          <p:cNvPr id="12290" name="Picture 2" descr="Image result for اطفال بعمر 3 سنوات"/>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3818" y="2670464"/>
            <a:ext cx="2643891" cy="3200399"/>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Image result for اطفال بعمر 3 سنوات"/>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3262" y="970344"/>
            <a:ext cx="3215949" cy="482392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870823" y="1152907"/>
            <a:ext cx="2751074" cy="954107"/>
          </a:xfrm>
          <a:prstGeom prst="rect">
            <a:avLst/>
          </a:prstGeom>
        </p:spPr>
        <p:txBody>
          <a:bodyPr wrap="none">
            <a:spAutoFit/>
          </a:bodyPr>
          <a:lstStyle/>
          <a:p>
            <a:pPr algn="ctr"/>
            <a:r>
              <a:rPr lang="en-US" sz="3200" dirty="0"/>
              <a:t>Phallic </a:t>
            </a:r>
            <a:r>
              <a:rPr lang="en-US" sz="3200" dirty="0" smtClean="0"/>
              <a:t>Stage</a:t>
            </a:r>
            <a:endParaRPr lang="ar-SA" sz="3200" dirty="0" smtClean="0"/>
          </a:p>
          <a:p>
            <a:pPr algn="ctr"/>
            <a:r>
              <a:rPr lang="ar-SA" sz="2400" dirty="0">
                <a:latin typeface="Calibri Light" panose="020F0302020204030204" pitchFamily="34" charset="0"/>
                <a:cs typeface="Calibri Light" panose="020F0302020204030204" pitchFamily="34" charset="0"/>
              </a:rPr>
              <a:t>المرحلة </a:t>
            </a:r>
            <a:r>
              <a:rPr lang="ar-SA" sz="2400" dirty="0" err="1">
                <a:latin typeface="Calibri Light" panose="020F0302020204030204" pitchFamily="34" charset="0"/>
                <a:cs typeface="Calibri Light" panose="020F0302020204030204" pitchFamily="34" charset="0"/>
              </a:rPr>
              <a:t>القضيبية</a:t>
            </a:r>
            <a:endParaRPr lang="en-US" sz="2400" dirty="0"/>
          </a:p>
        </p:txBody>
      </p:sp>
    </p:spTree>
    <p:extLst>
      <p:ext uri="{BB962C8B-B14F-4D97-AF65-F5344CB8AC3E}">
        <p14:creationId xmlns:p14="http://schemas.microsoft.com/office/powerpoint/2010/main" val="31569993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609600" indent="-609600">
              <a:defRPr/>
            </a:pPr>
            <a:r>
              <a:rPr lang="ar-SA" dirty="0" smtClean="0">
                <a:solidFill>
                  <a:srgbClr val="FF0000"/>
                </a:solidFill>
              </a:rPr>
              <a:t>3. </a:t>
            </a:r>
            <a:r>
              <a:rPr lang="ar-SA" sz="4000" b="1" dirty="0" smtClean="0">
                <a:solidFill>
                  <a:srgbClr val="FF000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المرحلة </a:t>
            </a:r>
            <a:r>
              <a:rPr lang="ar-SA" sz="4000" b="1" dirty="0" err="1" smtClean="0">
                <a:solidFill>
                  <a:srgbClr val="FF000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القضيبية</a:t>
            </a:r>
            <a:r>
              <a:rPr lang="ar-SA" sz="4000" b="1" dirty="0" smtClean="0">
                <a:solidFill>
                  <a:srgbClr val="FF000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 او الجنسية</a:t>
            </a:r>
            <a:br>
              <a:rPr lang="ar-SA" sz="4000" b="1" dirty="0" smtClean="0">
                <a:solidFill>
                  <a:srgbClr val="FF000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br>
            <a:r>
              <a:rPr lang="ar-SA" sz="4000" b="1" dirty="0" smtClean="0">
                <a:solidFill>
                  <a:srgbClr val="FF000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 او المرحلة </a:t>
            </a:r>
            <a:r>
              <a:rPr lang="ar-SA" sz="4000" b="1" dirty="0" err="1">
                <a:solidFill>
                  <a:srgbClr val="FF000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الأوديبية</a:t>
            </a:r>
            <a:r>
              <a:rPr lang="ar-SA" sz="4000" b="1" dirty="0">
                <a:solidFill>
                  <a:srgbClr val="FF000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 </a:t>
            </a:r>
            <a:r>
              <a:rPr lang="ar-SA" sz="4000" b="1" dirty="0" smtClean="0">
                <a:solidFill>
                  <a:srgbClr val="FF000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او الذكرية</a:t>
            </a:r>
            <a:r>
              <a:rPr lang="ar-SA" sz="4000" b="1" dirty="0">
                <a:solidFill>
                  <a:srgbClr val="FF000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
            </a:r>
            <a:br>
              <a:rPr lang="ar-SA" sz="4000" b="1" dirty="0">
                <a:solidFill>
                  <a:srgbClr val="FF000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br>
            <a:endParaRPr lang="en-US" sz="4000" b="1" dirty="0">
              <a:solidFill>
                <a:srgbClr val="FF000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endParaRPr>
          </a:p>
        </p:txBody>
      </p:sp>
      <p:sp>
        <p:nvSpPr>
          <p:cNvPr id="3" name="Content Placeholder 2"/>
          <p:cNvSpPr>
            <a:spLocks noGrp="1"/>
          </p:cNvSpPr>
          <p:nvPr>
            <p:ph idx="1"/>
          </p:nvPr>
        </p:nvSpPr>
        <p:spPr/>
        <p:txBody>
          <a:bodyPr>
            <a:normAutofit/>
          </a:bodyPr>
          <a:lstStyle/>
          <a:p>
            <a:r>
              <a:rPr lang="ar-SA" sz="2400" dirty="0">
                <a:solidFill>
                  <a:srgbClr val="FF0000"/>
                </a:solidFill>
                <a:effectLst>
                  <a:outerShdw blurRad="38100" dist="38100" dir="2700000" algn="tl">
                    <a:srgbClr val="000000">
                      <a:alpha val="43137"/>
                    </a:srgbClr>
                  </a:outerShdw>
                </a:effectLst>
              </a:rPr>
              <a:t>( وتمتد هذه المرحلة من </a:t>
            </a:r>
            <a:r>
              <a:rPr lang="en-US" sz="2400" dirty="0">
                <a:solidFill>
                  <a:srgbClr val="FF0000"/>
                </a:solidFill>
                <a:effectLst>
                  <a:outerShdw blurRad="38100" dist="38100" dir="2700000" algn="tl">
                    <a:srgbClr val="000000">
                      <a:alpha val="43137"/>
                    </a:srgbClr>
                  </a:outerShdw>
                </a:effectLst>
              </a:rPr>
              <a:t>3 – 6</a:t>
            </a:r>
            <a:r>
              <a:rPr lang="ar-SA" sz="2400" dirty="0">
                <a:solidFill>
                  <a:srgbClr val="FF0000"/>
                </a:solidFill>
                <a:effectLst>
                  <a:outerShdw blurRad="38100" dist="38100" dir="2700000" algn="tl">
                    <a:srgbClr val="000000">
                      <a:alpha val="43137"/>
                    </a:srgbClr>
                  </a:outerShdw>
                </a:effectLst>
              </a:rPr>
              <a:t> سنوات) </a:t>
            </a:r>
            <a:br>
              <a:rPr lang="ar-SA" sz="2400" dirty="0">
                <a:solidFill>
                  <a:srgbClr val="FF0000"/>
                </a:solidFill>
                <a:effectLst>
                  <a:outerShdw blurRad="38100" dist="38100" dir="2700000" algn="tl">
                    <a:srgbClr val="000000">
                      <a:alpha val="43137"/>
                    </a:srgbClr>
                  </a:outerShdw>
                </a:effectLst>
              </a:rPr>
            </a:br>
            <a:r>
              <a:rPr lang="ar-SA" sz="2400" dirty="0"/>
              <a:t>وفي هذه المرحلة يكون اهتمام الطفل منصباً على أعضائه التناسلية والحصول على اللذة من خلالها.</a:t>
            </a:r>
          </a:p>
          <a:p>
            <a:pPr marL="609600" indent="-609600" algn="just">
              <a:buBlip>
                <a:blip r:embed="rId2"/>
              </a:buBlip>
            </a:pPr>
            <a:r>
              <a:rPr lang="ar-SA" altLang="en-US" sz="2400" dirty="0"/>
              <a:t>وتنشأ خلال هذه المرحلة أهم العقد النفسية التي أشار إليها (فرويد) وهي (</a:t>
            </a:r>
            <a:r>
              <a:rPr lang="ar-SA" altLang="en-US" sz="2400" dirty="0">
                <a:solidFill>
                  <a:srgbClr val="FF0066"/>
                </a:solidFill>
              </a:rPr>
              <a:t>عقدة أوديب</a:t>
            </a:r>
            <a:r>
              <a:rPr lang="ar-SA" altLang="en-US" sz="2400" dirty="0"/>
              <a:t>) عند الولد، و(</a:t>
            </a:r>
            <a:r>
              <a:rPr lang="ar-SA" altLang="en-US" sz="2400" dirty="0">
                <a:solidFill>
                  <a:srgbClr val="FF0066"/>
                </a:solidFill>
              </a:rPr>
              <a:t>عقدة </a:t>
            </a:r>
            <a:r>
              <a:rPr lang="ar-SA" altLang="en-US" sz="2400" dirty="0" err="1">
                <a:solidFill>
                  <a:srgbClr val="FF0066"/>
                </a:solidFill>
              </a:rPr>
              <a:t>إلكترا</a:t>
            </a:r>
            <a:r>
              <a:rPr lang="ar-SA" altLang="en-US" sz="2400" dirty="0"/>
              <a:t>)عند البنت.</a:t>
            </a:r>
          </a:p>
          <a:p>
            <a:pPr marL="609600" indent="-609600" algn="just"/>
            <a:endParaRPr lang="ar-SA" altLang="en-US" sz="2400" dirty="0"/>
          </a:p>
          <a:p>
            <a:pPr marL="609600" indent="-609600" algn="just">
              <a:buBlip>
                <a:blip r:embed="rId2"/>
              </a:buBlip>
            </a:pPr>
            <a:r>
              <a:rPr lang="ar-SA" altLang="en-US" sz="2400" dirty="0"/>
              <a:t>وقد أثارت هاتين العقدتين الكثير من الرفض والانتقادات.</a:t>
            </a:r>
          </a:p>
          <a:p>
            <a:endParaRPr lang="en-US" sz="2400" dirty="0"/>
          </a:p>
        </p:txBody>
      </p:sp>
      <p:sp>
        <p:nvSpPr>
          <p:cNvPr id="4" name="Date Placeholder 3"/>
          <p:cNvSpPr>
            <a:spLocks noGrp="1"/>
          </p:cNvSpPr>
          <p:nvPr>
            <p:ph type="dt" sz="half" idx="10"/>
          </p:nvPr>
        </p:nvSpPr>
        <p:spPr/>
        <p:txBody>
          <a:bodyPr/>
          <a:lstStyle/>
          <a:p>
            <a:fld id="{23B151B6-056A-44FC-AD4A-6EE763EA5E13}" type="datetime2">
              <a:rPr lang="en-US" smtClean="0"/>
              <a:t>Thursday, June 18, 2020</a:t>
            </a:fld>
            <a:endParaRPr lang="en-US" dirty="0"/>
          </a:p>
        </p:txBody>
      </p:sp>
      <p:sp>
        <p:nvSpPr>
          <p:cNvPr id="5" name="Footer Placeholder 4"/>
          <p:cNvSpPr>
            <a:spLocks noGrp="1"/>
          </p:cNvSpPr>
          <p:nvPr>
            <p:ph type="ftr" sz="quarter" idx="11"/>
          </p:nvPr>
        </p:nvSpPr>
        <p:spPr/>
        <p:txBody>
          <a:bodyPr/>
          <a:lstStyle/>
          <a:p>
            <a:r>
              <a:rPr lang="ar-SA" smtClean="0"/>
              <a:t>نظرية النمو السيكو جنسي\ فرويد        موريس بقلة</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27</a:t>
            </a:fld>
            <a:endParaRPr lang="en-US" dirty="0"/>
          </a:p>
        </p:txBody>
      </p:sp>
    </p:spTree>
    <p:extLst>
      <p:ext uri="{BB962C8B-B14F-4D97-AF65-F5344CB8AC3E}">
        <p14:creationId xmlns:p14="http://schemas.microsoft.com/office/powerpoint/2010/main" val="517720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2371" y="512462"/>
            <a:ext cx="8911687" cy="1280890"/>
          </a:xfrm>
        </p:spPr>
        <p:txBody>
          <a:bodyPr/>
          <a:lstStyle/>
          <a:p>
            <a:endParaRPr lang="en-US" dirty="0"/>
          </a:p>
        </p:txBody>
      </p:sp>
      <p:sp>
        <p:nvSpPr>
          <p:cNvPr id="3" name="Content Placeholder 2"/>
          <p:cNvSpPr>
            <a:spLocks noGrp="1"/>
          </p:cNvSpPr>
          <p:nvPr>
            <p:ph idx="1"/>
          </p:nvPr>
        </p:nvSpPr>
        <p:spPr/>
        <p:txBody>
          <a:bodyPr/>
          <a:lstStyle/>
          <a:p>
            <a:pPr marL="609600" indent="-609600" algn="just">
              <a:buBlip>
                <a:blip r:embed="rId2"/>
              </a:buBlip>
            </a:pPr>
            <a:r>
              <a:rPr lang="ar-SA" altLang="en-US" dirty="0"/>
              <a:t>وهي تعني عند (</a:t>
            </a:r>
            <a:r>
              <a:rPr lang="ar-SA" altLang="en-US" dirty="0">
                <a:solidFill>
                  <a:srgbClr val="FF0066"/>
                </a:solidFill>
              </a:rPr>
              <a:t>فرويد</a:t>
            </a:r>
            <a:r>
              <a:rPr lang="ar-SA" altLang="en-US" dirty="0"/>
              <a:t>) على المستوى النفسي ميل الطفل نحو أمه، والرغبة في امتلاكها، والانتقام من الأب بوصفه منافساً له في حب أمه، وتعني بالنسبة للبنت الرغبة في امتلاك الأب، والانتقام من الأم.</a:t>
            </a:r>
          </a:p>
          <a:p>
            <a:pPr marL="609600" indent="-609600" algn="just"/>
            <a:endParaRPr lang="ar-SA" altLang="en-US" dirty="0"/>
          </a:p>
          <a:p>
            <a:pPr marL="609600" indent="-609600" algn="just">
              <a:buBlip>
                <a:blip r:embed="rId2"/>
              </a:buBlip>
            </a:pPr>
            <a:r>
              <a:rPr lang="ar-SA" altLang="en-US" b="1" dirty="0"/>
              <a:t>ويترتب على هذه العقدة ،أن يكبت الطفل رغبته نحو أمه، وكراهيته لأبيه، فيكون الحل السليم لهذه العقدة هو التوحد والكبت، فالولد يتوحد مع أبيه، والبنت تتوحد مع أمها، وتكبت المشاعر تجاه الوالدين، (</a:t>
            </a:r>
            <a:r>
              <a:rPr lang="ar-SA" altLang="en-US" b="1" dirty="0">
                <a:solidFill>
                  <a:schemeClr val="hlink"/>
                </a:solidFill>
              </a:rPr>
              <a:t>فالكبت هو الأسلوب الشائع لحل هذه الثنائية الوجدانية</a:t>
            </a:r>
            <a:r>
              <a:rPr lang="ar-SA" altLang="en-US" b="1" dirty="0"/>
              <a:t>).</a:t>
            </a:r>
          </a:p>
          <a:p>
            <a:pPr marL="609600" indent="-609600" algn="just">
              <a:buBlip>
                <a:blip r:embed="rId2"/>
              </a:buBlip>
            </a:pPr>
            <a:r>
              <a:rPr lang="ar-SA" altLang="en-US" b="1" dirty="0"/>
              <a:t>وقد تزاح هذه المشاعر المكبوتة إلى أشخاص آخرين، كما يبدو ذلك في كراهية الطفل لرجل البوليس، أو المدرس، أو المدرسة، أو الرئيس في العمل.</a:t>
            </a:r>
          </a:p>
          <a:p>
            <a:pPr marL="609600" indent="-609600" algn="just">
              <a:buBlip>
                <a:blip r:embed="rId2"/>
              </a:buBlip>
            </a:pPr>
            <a:endParaRPr lang="ar-SA" altLang="en-US" dirty="0"/>
          </a:p>
          <a:p>
            <a:pPr marL="609600" indent="-609600" algn="just">
              <a:buBlip>
                <a:blip r:embed="rId2"/>
              </a:buBlip>
            </a:pPr>
            <a:r>
              <a:rPr lang="ar-SA" altLang="en-US" dirty="0"/>
              <a:t>فإذا فشل الطفل في حل هذه الثنائية الوجدانية فقد تظهر لديه مشاعر غير مستقرة تجاه الآخرين فقد يحب الناس الآخرين ويكرههم في نفس الوقت.</a:t>
            </a:r>
          </a:p>
          <a:p>
            <a:endParaRPr lang="en-US" dirty="0"/>
          </a:p>
        </p:txBody>
      </p:sp>
      <p:sp>
        <p:nvSpPr>
          <p:cNvPr id="4" name="Date Placeholder 3"/>
          <p:cNvSpPr>
            <a:spLocks noGrp="1"/>
          </p:cNvSpPr>
          <p:nvPr>
            <p:ph type="dt" sz="half" idx="10"/>
          </p:nvPr>
        </p:nvSpPr>
        <p:spPr/>
        <p:txBody>
          <a:bodyPr/>
          <a:lstStyle/>
          <a:p>
            <a:fld id="{23B151B6-056A-44FC-AD4A-6EE763EA5E13}" type="datetime2">
              <a:rPr lang="en-US" smtClean="0"/>
              <a:t>Thursday, June 18, 2020</a:t>
            </a:fld>
            <a:endParaRPr lang="en-US" dirty="0"/>
          </a:p>
        </p:txBody>
      </p:sp>
      <p:sp>
        <p:nvSpPr>
          <p:cNvPr id="5" name="Footer Placeholder 4"/>
          <p:cNvSpPr>
            <a:spLocks noGrp="1"/>
          </p:cNvSpPr>
          <p:nvPr>
            <p:ph type="ftr" sz="quarter" idx="11"/>
          </p:nvPr>
        </p:nvSpPr>
        <p:spPr/>
        <p:txBody>
          <a:bodyPr/>
          <a:lstStyle/>
          <a:p>
            <a:r>
              <a:rPr lang="ar-SA" smtClean="0"/>
              <a:t>نظرية النمو السيكو جنسي\ فرويد        موريس بقلة</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28</a:t>
            </a:fld>
            <a:endParaRPr lang="en-US" dirty="0"/>
          </a:p>
        </p:txBody>
      </p:sp>
    </p:spTree>
    <p:extLst>
      <p:ext uri="{BB962C8B-B14F-4D97-AF65-F5344CB8AC3E}">
        <p14:creationId xmlns:p14="http://schemas.microsoft.com/office/powerpoint/2010/main" val="11620519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ar-SA" altLang="en-US" sz="2000" dirty="0"/>
              <a:t>وقد يؤدي الفشل في حل هذه العقدة إلى حدوث اضطرابات في الشخصية والسلوك، ومن أمثلة ذلك العلاقة الشاذة التي </a:t>
            </a:r>
            <a:r>
              <a:rPr lang="ar-SA" altLang="en-US" sz="2000" u="sng" dirty="0"/>
              <a:t>تنشأ بين فتاه صغيرة ورجل في سن أبيها </a:t>
            </a:r>
            <a:r>
              <a:rPr lang="ar-SA" altLang="en-US" sz="2000" dirty="0"/>
              <a:t>فلو أن البنت كانت علاقتها بوالدها قوية وتعتمد عليه كلية، فإنها تبحث عن بديل للأب وتميل إلى حب رجل أكبر سناً منها، حتى يستطيع أن يلعب دور الأب في حياتها، وهناك رجال يتزوجون من سيدات أكبر سناً منهم لتلعب دور الأم في حياتهم، نظراً لحدوث تثبيت لهم على الأم في هذه المرحلة، فالفشل في تصفية هذه العقدة، قد يؤدي إلى ظهور </a:t>
            </a:r>
            <a:r>
              <a:rPr lang="ar-SA" altLang="en-US" sz="2000" dirty="0" smtClean="0"/>
              <a:t>الاضطرابات </a:t>
            </a:r>
            <a:r>
              <a:rPr lang="ar-SA" altLang="en-US" sz="2000" dirty="0"/>
              <a:t>النفسية لدى الفرد، وتؤثر على اختياره لشريك حياته، لأن العلاقة بين الزوجين تخضع لدوافع لاشعورية دفينة تعمل على بقاء الأسرة أو هدمها.</a:t>
            </a:r>
          </a:p>
          <a:p>
            <a:r>
              <a:rPr lang="ar-SA" sz="2000" dirty="0"/>
              <a:t>وعليه فلو كان الفرد مرتبط بأمه في طفولته نجده يختار فتاة تشبه أمه في كثير من النواحي، والبنت لو كانت مرتبطة بأبيها تختار شاباً قريب الشبه من والدها، وأضف إلى هذا أن التثبيت في هذه المرحلة يؤدي إلى ظهور </a:t>
            </a:r>
            <a:r>
              <a:rPr lang="ar-SA" sz="2000" dirty="0" smtClean="0"/>
              <a:t>الفوبيا </a:t>
            </a:r>
            <a:r>
              <a:rPr lang="ar-SA" sz="2000" dirty="0"/>
              <a:t>والهستيريا. </a:t>
            </a:r>
          </a:p>
          <a:p>
            <a:endParaRPr lang="en-US" sz="2000" dirty="0"/>
          </a:p>
        </p:txBody>
      </p:sp>
      <p:sp>
        <p:nvSpPr>
          <p:cNvPr id="4" name="Date Placeholder 3"/>
          <p:cNvSpPr>
            <a:spLocks noGrp="1"/>
          </p:cNvSpPr>
          <p:nvPr>
            <p:ph type="dt" sz="half" idx="10"/>
          </p:nvPr>
        </p:nvSpPr>
        <p:spPr/>
        <p:txBody>
          <a:bodyPr/>
          <a:lstStyle/>
          <a:p>
            <a:fld id="{23B151B6-056A-44FC-AD4A-6EE763EA5E13}" type="datetime2">
              <a:rPr lang="en-US" smtClean="0"/>
              <a:t>Thursday, June 18, 2020</a:t>
            </a:fld>
            <a:endParaRPr lang="en-US" dirty="0"/>
          </a:p>
        </p:txBody>
      </p:sp>
      <p:sp>
        <p:nvSpPr>
          <p:cNvPr id="5" name="Footer Placeholder 4"/>
          <p:cNvSpPr>
            <a:spLocks noGrp="1"/>
          </p:cNvSpPr>
          <p:nvPr>
            <p:ph type="ftr" sz="quarter" idx="11"/>
          </p:nvPr>
        </p:nvSpPr>
        <p:spPr/>
        <p:txBody>
          <a:bodyPr/>
          <a:lstStyle/>
          <a:p>
            <a:r>
              <a:rPr lang="ar-SA" smtClean="0"/>
              <a:t>نظرية النمو السيكو جنسي\ فرويد        موريس بقلة</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29</a:t>
            </a:fld>
            <a:endParaRPr lang="en-US" dirty="0"/>
          </a:p>
        </p:txBody>
      </p:sp>
    </p:spTree>
    <p:extLst>
      <p:ext uri="{BB962C8B-B14F-4D97-AF65-F5344CB8AC3E}">
        <p14:creationId xmlns:p14="http://schemas.microsoft.com/office/powerpoint/2010/main" val="13258771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altLang="en-US" b="1" dirty="0">
                <a:solidFill>
                  <a:srgbClr val="000090"/>
                </a:solidFill>
                <a:cs typeface="Arial" panose="020B0604020202020204" pitchFamily="34" charset="0"/>
              </a:rPr>
              <a:t>تطور الشخصية: </a:t>
            </a:r>
            <a:r>
              <a:rPr lang="ar-SA" altLang="en-US" b="1" dirty="0" smtClean="0">
                <a:solidFill>
                  <a:srgbClr val="000090"/>
                </a:solidFill>
                <a:cs typeface="Arial" panose="020B0604020202020204" pitchFamily="34" charset="0"/>
              </a:rPr>
              <a:t/>
            </a:r>
            <a:br>
              <a:rPr lang="ar-SA" altLang="en-US" b="1" dirty="0" smtClean="0">
                <a:solidFill>
                  <a:srgbClr val="000090"/>
                </a:solidFill>
                <a:cs typeface="Arial" panose="020B0604020202020204" pitchFamily="34" charset="0"/>
              </a:rPr>
            </a:br>
            <a:r>
              <a:rPr lang="ar-SA" altLang="en-US" b="1" dirty="0" smtClean="0">
                <a:solidFill>
                  <a:srgbClr val="000090"/>
                </a:solidFill>
                <a:cs typeface="Arial" panose="020B0604020202020204" pitchFamily="34" charset="0"/>
              </a:rPr>
              <a:t>مدرسة </a:t>
            </a:r>
            <a:r>
              <a:rPr lang="ar-SA" altLang="en-US" b="1" dirty="0">
                <a:solidFill>
                  <a:srgbClr val="000090"/>
                </a:solidFill>
                <a:cs typeface="Arial" panose="020B0604020202020204" pitchFamily="34" charset="0"/>
              </a:rPr>
              <a:t>التحليل النفسي</a:t>
            </a:r>
            <a:r>
              <a:rPr lang="en-US" altLang="en-US" b="1" dirty="0">
                <a:solidFill>
                  <a:srgbClr val="000090"/>
                </a:solidFill>
              </a:rPr>
              <a:t> </a:t>
            </a:r>
            <a:br>
              <a:rPr lang="en-US" altLang="en-US" b="1" dirty="0">
                <a:solidFill>
                  <a:srgbClr val="000090"/>
                </a:solidFill>
              </a:rPr>
            </a:br>
            <a:endParaRPr lang="en-US" dirty="0"/>
          </a:p>
        </p:txBody>
      </p:sp>
      <p:sp>
        <p:nvSpPr>
          <p:cNvPr id="3" name="Content Placeholder 2"/>
          <p:cNvSpPr>
            <a:spLocks noGrp="1"/>
          </p:cNvSpPr>
          <p:nvPr>
            <p:ph idx="1"/>
          </p:nvPr>
        </p:nvSpPr>
        <p:spPr>
          <a:xfrm>
            <a:off x="2204748" y="1809083"/>
            <a:ext cx="8915400" cy="3777622"/>
          </a:xfrm>
        </p:spPr>
        <p:txBody>
          <a:bodyPr/>
          <a:lstStyle/>
          <a:p>
            <a:pPr lvl="2"/>
            <a:r>
              <a:rPr lang="ar-SA" altLang="en-US" sz="2800" b="1" dirty="0">
                <a:cs typeface="Arial" panose="020B0604020202020204" pitchFamily="34" charset="0"/>
              </a:rPr>
              <a:t>هناك ٣ أشكال للطاقة النفسية: </a:t>
            </a:r>
            <a:r>
              <a:rPr lang="ar-SA" altLang="en-US" sz="2800" b="1" dirty="0" smtClean="0">
                <a:cs typeface="Arial" panose="020B0604020202020204" pitchFamily="34" charset="0"/>
              </a:rPr>
              <a:t>مكونات \ مركبات </a:t>
            </a:r>
            <a:r>
              <a:rPr lang="ar-SA" altLang="en-US" sz="2800" b="1" dirty="0">
                <a:cs typeface="Arial" panose="020B0604020202020204" pitchFamily="34" charset="0"/>
              </a:rPr>
              <a:t>الشخصية</a:t>
            </a:r>
            <a:r>
              <a:rPr lang="en-US" altLang="en-US" sz="2800" b="1" dirty="0"/>
              <a:t> </a:t>
            </a:r>
            <a:endParaRPr lang="en-US" altLang="en-US" sz="2800" b="1" dirty="0" smtClean="0"/>
          </a:p>
          <a:p>
            <a:pPr lvl="2"/>
            <a:endParaRPr lang="en-US" altLang="en-US" sz="2800" b="1" dirty="0"/>
          </a:p>
        </p:txBody>
      </p:sp>
      <p:sp>
        <p:nvSpPr>
          <p:cNvPr id="4" name="Date Placeholder 3"/>
          <p:cNvSpPr>
            <a:spLocks noGrp="1"/>
          </p:cNvSpPr>
          <p:nvPr>
            <p:ph type="dt" sz="half" idx="10"/>
          </p:nvPr>
        </p:nvSpPr>
        <p:spPr/>
        <p:txBody>
          <a:bodyPr/>
          <a:lstStyle/>
          <a:p>
            <a:fld id="{23B151B6-056A-44FC-AD4A-6EE763EA5E13}" type="datetime2">
              <a:rPr lang="en-US" smtClean="0"/>
              <a:t>Thursday, June 18, 2020</a:t>
            </a:fld>
            <a:endParaRPr lang="en-US" dirty="0"/>
          </a:p>
        </p:txBody>
      </p:sp>
      <p:sp>
        <p:nvSpPr>
          <p:cNvPr id="5" name="Footer Placeholder 4"/>
          <p:cNvSpPr>
            <a:spLocks noGrp="1"/>
          </p:cNvSpPr>
          <p:nvPr>
            <p:ph type="ftr" sz="quarter" idx="11"/>
          </p:nvPr>
        </p:nvSpPr>
        <p:spPr/>
        <p:txBody>
          <a:bodyPr/>
          <a:lstStyle/>
          <a:p>
            <a:r>
              <a:rPr lang="ar-SA" smtClean="0"/>
              <a:t>نظرية النمو السيكو جنسي\ فرويد        موريس بقلة</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3</a:t>
            </a:fld>
            <a:endParaRPr lang="en-US" dirty="0"/>
          </a:p>
        </p:txBody>
      </p:sp>
      <p:pic>
        <p:nvPicPr>
          <p:cNvPr id="1026" name="Picture 2" descr="Image result for id ego supere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7223" y="2448732"/>
            <a:ext cx="7410450" cy="3762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92448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7AE89A-88AB-4C20-A77D-950F999399E0}" type="datetime2">
              <a:rPr lang="en-US" smtClean="0"/>
              <a:t>Thursday, June 18, 2020</a:t>
            </a:fld>
            <a:endParaRPr lang="en-US" dirty="0"/>
          </a:p>
        </p:txBody>
      </p:sp>
      <p:sp>
        <p:nvSpPr>
          <p:cNvPr id="3" name="Footer Placeholder 2"/>
          <p:cNvSpPr>
            <a:spLocks noGrp="1"/>
          </p:cNvSpPr>
          <p:nvPr>
            <p:ph type="ftr" sz="quarter" idx="11"/>
          </p:nvPr>
        </p:nvSpPr>
        <p:spPr/>
        <p:txBody>
          <a:bodyPr/>
          <a:lstStyle/>
          <a:p>
            <a:r>
              <a:rPr lang="ar-SA" smtClean="0"/>
              <a:t>نظرية النمو السيكو جنسي\ فرويد        موريس بقلة</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30</a:t>
            </a:fld>
            <a:endParaRPr lang="en-US" dirty="0"/>
          </a:p>
        </p:txBody>
      </p:sp>
      <p:pic>
        <p:nvPicPr>
          <p:cNvPr id="11266" name="Picture 2" descr="Image result for اطفال بعمر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5749" y="1610591"/>
            <a:ext cx="8194109" cy="470504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689406" y="460409"/>
            <a:ext cx="3952685" cy="1384995"/>
          </a:xfrm>
          <a:prstGeom prst="rect">
            <a:avLst/>
          </a:prstGeom>
        </p:spPr>
        <p:txBody>
          <a:bodyPr wrap="none">
            <a:spAutoFit/>
          </a:bodyPr>
          <a:lstStyle/>
          <a:p>
            <a:pPr algn="r" rtl="1"/>
            <a:r>
              <a:rPr lang="ar-SA" sz="2800" b="1" dirty="0">
                <a:latin typeface="Calibri Light" panose="020F0302020204030204" pitchFamily="34" charset="0"/>
                <a:cs typeface="Calibri Light" panose="020F0302020204030204" pitchFamily="34" charset="0"/>
              </a:rPr>
              <a:t>مرحلة </a:t>
            </a:r>
            <a:r>
              <a:rPr lang="ar-SA" sz="2800" b="1" dirty="0" smtClean="0">
                <a:latin typeface="Calibri Light" panose="020F0302020204030204" pitchFamily="34" charset="0"/>
                <a:cs typeface="Calibri Light" panose="020F0302020204030204" pitchFamily="34" charset="0"/>
              </a:rPr>
              <a:t>الكمون</a:t>
            </a:r>
          </a:p>
          <a:p>
            <a:r>
              <a:rPr lang="en-US" sz="2800" b="1" dirty="0">
                <a:latin typeface="Calibri Light" panose="020F0302020204030204" pitchFamily="34" charset="0"/>
                <a:cs typeface="Calibri Light" panose="020F0302020204030204" pitchFamily="34" charset="0"/>
              </a:rPr>
              <a:t>Latency Stage (6-11 years)</a:t>
            </a:r>
          </a:p>
          <a:p>
            <a:r>
              <a:rPr lang="ar-SA" sz="2800" b="1" dirty="0" smtClean="0">
                <a:latin typeface="Calibri Light" panose="020F0302020204030204" pitchFamily="34" charset="0"/>
                <a:cs typeface="Calibri Light" panose="020F0302020204030204" pitchFamily="34" charset="0"/>
              </a:rPr>
              <a:t> </a:t>
            </a:r>
            <a:endParaRPr lang="en-US" sz="2800" b="1"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6491565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609600" indent="-609600">
              <a:defRPr/>
            </a:pPr>
            <a:r>
              <a:rPr lang="ar-SA" b="1" dirty="0">
                <a:solidFill>
                  <a:srgbClr val="FF0066"/>
                </a:solidFill>
                <a:effectLst>
                  <a:outerShdw blurRad="38100" dist="38100" dir="2700000" algn="tl">
                    <a:srgbClr val="000000"/>
                  </a:outerShdw>
                </a:effectLst>
                <a:latin typeface="Calibri Light" panose="020F0302020204030204" pitchFamily="34" charset="0"/>
                <a:cs typeface="Calibri Light" panose="020F0302020204030204" pitchFamily="34" charset="0"/>
              </a:rPr>
              <a:t>4– مرحلة الكمون </a:t>
            </a:r>
            <a:br>
              <a:rPr lang="ar-SA" b="1" dirty="0">
                <a:solidFill>
                  <a:srgbClr val="FF0066"/>
                </a:solidFill>
                <a:effectLst>
                  <a:outerShdw blurRad="38100" dist="38100" dir="2700000" algn="tl">
                    <a:srgbClr val="000000"/>
                  </a:outerShdw>
                </a:effectLst>
                <a:latin typeface="Calibri Light" panose="020F0302020204030204" pitchFamily="34" charset="0"/>
                <a:cs typeface="Calibri Light" panose="020F0302020204030204" pitchFamily="34" charset="0"/>
              </a:rPr>
            </a:br>
            <a:r>
              <a:rPr lang="ar-SA" b="1" dirty="0">
                <a:solidFill>
                  <a:srgbClr val="FF0066"/>
                </a:solidFill>
                <a:effectLst>
                  <a:outerShdw blurRad="38100" dist="38100" dir="2700000" algn="tl">
                    <a:srgbClr val="000000"/>
                  </a:outerShdw>
                </a:effectLst>
                <a:latin typeface="Calibri Light" panose="020F0302020204030204" pitchFamily="34" charset="0"/>
                <a:cs typeface="Calibri Light" panose="020F0302020204030204" pitchFamily="34" charset="0"/>
              </a:rPr>
              <a:t>(من السادسة وحتى البلوغ) </a:t>
            </a:r>
            <a:br>
              <a:rPr lang="ar-SA" b="1" dirty="0">
                <a:solidFill>
                  <a:srgbClr val="FF0066"/>
                </a:solidFill>
                <a:effectLst>
                  <a:outerShdw blurRad="38100" dist="38100" dir="2700000" algn="tl">
                    <a:srgbClr val="000000"/>
                  </a:outerShdw>
                </a:effectLst>
                <a:latin typeface="Calibri Light" panose="020F0302020204030204" pitchFamily="34" charset="0"/>
                <a:cs typeface="Calibri Light" panose="020F0302020204030204" pitchFamily="34" charset="0"/>
              </a:rPr>
            </a:br>
            <a:endParaRPr lang="en-US" dirty="0">
              <a:latin typeface="Calibri Light" panose="020F0302020204030204" pitchFamily="34" charset="0"/>
              <a:cs typeface="Calibri Light" panose="020F0302020204030204" pitchFamily="34" charset="0"/>
            </a:endParaRPr>
          </a:p>
        </p:txBody>
      </p:sp>
      <p:sp>
        <p:nvSpPr>
          <p:cNvPr id="3" name="Content Placeholder 2"/>
          <p:cNvSpPr>
            <a:spLocks noGrp="1"/>
          </p:cNvSpPr>
          <p:nvPr>
            <p:ph idx="1"/>
          </p:nvPr>
        </p:nvSpPr>
        <p:spPr/>
        <p:txBody>
          <a:bodyPr/>
          <a:lstStyle/>
          <a:p>
            <a:pPr marL="609600" indent="-609600" algn="just">
              <a:defRPr/>
            </a:pPr>
            <a:endParaRPr lang="ar-SA" b="1" dirty="0">
              <a:solidFill>
                <a:srgbClr val="FF0066"/>
              </a:solidFill>
              <a:effectLst>
                <a:outerShdw blurRad="38100" dist="38100" dir="2700000" algn="tl">
                  <a:srgbClr val="000000"/>
                </a:outerShdw>
              </a:effectLst>
              <a:cs typeface="Bader" pitchFamily="2" charset="-78"/>
            </a:endParaRPr>
          </a:p>
          <a:p>
            <a:pPr marL="609600" indent="-609600" algn="just">
              <a:buBlip>
                <a:blip r:embed="rId2"/>
              </a:buBlip>
              <a:defRPr/>
            </a:pPr>
            <a:r>
              <a:rPr lang="ar-SA" sz="2800" dirty="0"/>
              <a:t>وفيها يهدأ الطفل ويكون خاملاً من الناحية العاطفية الجنسية مقارنة بالمراحل الأخرى السابقة وتنصرف طاقته نحو أنشطة أخرى، فهي مرحلة هدوء من الناحية الانفعالية. </a:t>
            </a:r>
          </a:p>
          <a:p>
            <a:endParaRPr lang="en-US" dirty="0"/>
          </a:p>
        </p:txBody>
      </p:sp>
      <p:sp>
        <p:nvSpPr>
          <p:cNvPr id="4" name="Date Placeholder 3"/>
          <p:cNvSpPr>
            <a:spLocks noGrp="1"/>
          </p:cNvSpPr>
          <p:nvPr>
            <p:ph type="dt" sz="half" idx="10"/>
          </p:nvPr>
        </p:nvSpPr>
        <p:spPr/>
        <p:txBody>
          <a:bodyPr/>
          <a:lstStyle/>
          <a:p>
            <a:fld id="{23B151B6-056A-44FC-AD4A-6EE763EA5E13}" type="datetime2">
              <a:rPr lang="en-US" smtClean="0"/>
              <a:t>Thursday, June 18, 2020</a:t>
            </a:fld>
            <a:endParaRPr lang="en-US" dirty="0"/>
          </a:p>
        </p:txBody>
      </p:sp>
      <p:sp>
        <p:nvSpPr>
          <p:cNvPr id="5" name="Footer Placeholder 4"/>
          <p:cNvSpPr>
            <a:spLocks noGrp="1"/>
          </p:cNvSpPr>
          <p:nvPr>
            <p:ph type="ftr" sz="quarter" idx="11"/>
          </p:nvPr>
        </p:nvSpPr>
        <p:spPr/>
        <p:txBody>
          <a:bodyPr/>
          <a:lstStyle/>
          <a:p>
            <a:r>
              <a:rPr lang="ar-SA" smtClean="0"/>
              <a:t>نظرية النمو السيكو جنسي\ فرويد        موريس بقلة</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31</a:t>
            </a:fld>
            <a:endParaRPr lang="en-US" dirty="0"/>
          </a:p>
        </p:txBody>
      </p:sp>
    </p:spTree>
    <p:extLst>
      <p:ext uri="{BB962C8B-B14F-4D97-AF65-F5344CB8AC3E}">
        <p14:creationId xmlns:p14="http://schemas.microsoft.com/office/powerpoint/2010/main" val="18775178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7AE89A-88AB-4C20-A77D-950F999399E0}" type="datetime2">
              <a:rPr lang="en-US" smtClean="0"/>
              <a:t>Thursday, June 18, 2020</a:t>
            </a:fld>
            <a:endParaRPr lang="en-US" dirty="0"/>
          </a:p>
        </p:txBody>
      </p:sp>
      <p:sp>
        <p:nvSpPr>
          <p:cNvPr id="3" name="Footer Placeholder 2"/>
          <p:cNvSpPr>
            <a:spLocks noGrp="1"/>
          </p:cNvSpPr>
          <p:nvPr>
            <p:ph type="ftr" sz="quarter" idx="11"/>
          </p:nvPr>
        </p:nvSpPr>
        <p:spPr/>
        <p:txBody>
          <a:bodyPr/>
          <a:lstStyle/>
          <a:p>
            <a:r>
              <a:rPr lang="ar-SA" smtClean="0"/>
              <a:t>نظرية النمو السيكو جنسي\ فرويد        موريس بقلة</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32</a:t>
            </a:fld>
            <a:endParaRPr lang="en-US" dirty="0"/>
          </a:p>
        </p:txBody>
      </p:sp>
      <p:pic>
        <p:nvPicPr>
          <p:cNvPr id="13314" name="Picture 2" descr="Image result for adolesce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0273" y="2243952"/>
            <a:ext cx="6421582" cy="346567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080602" y="784366"/>
            <a:ext cx="4010842" cy="830997"/>
          </a:xfrm>
          <a:prstGeom prst="rect">
            <a:avLst/>
          </a:prstGeom>
        </p:spPr>
        <p:txBody>
          <a:bodyPr wrap="none">
            <a:spAutoFit/>
          </a:bodyPr>
          <a:lstStyle/>
          <a:p>
            <a:r>
              <a:rPr lang="en-US" altLang="en-US" sz="2400" b="1" dirty="0">
                <a:latin typeface="Calibri Light" panose="020F0302020204030204" pitchFamily="34" charset="0"/>
                <a:cs typeface="Calibri Light" panose="020F0302020204030204" pitchFamily="34" charset="0"/>
              </a:rPr>
              <a:t>Genital Stage (11 years and on</a:t>
            </a:r>
            <a:r>
              <a:rPr lang="en-US" altLang="en-US" sz="2400" b="1" dirty="0" smtClean="0">
                <a:latin typeface="Calibri Light" panose="020F0302020204030204" pitchFamily="34" charset="0"/>
                <a:cs typeface="Calibri Light" panose="020F0302020204030204" pitchFamily="34" charset="0"/>
              </a:rPr>
              <a:t>)</a:t>
            </a:r>
            <a:endParaRPr lang="ar-SA" altLang="en-US" sz="2400" b="1" dirty="0" smtClean="0">
              <a:latin typeface="Calibri Light" panose="020F0302020204030204" pitchFamily="34" charset="0"/>
              <a:cs typeface="Calibri Light" panose="020F0302020204030204" pitchFamily="34" charset="0"/>
            </a:endParaRPr>
          </a:p>
          <a:p>
            <a:pPr algn="r" rtl="1"/>
            <a:r>
              <a:rPr lang="ar-SA" altLang="en-US" sz="2400" b="1" dirty="0" smtClean="0">
                <a:latin typeface="Calibri Light" panose="020F0302020204030204" pitchFamily="34" charset="0"/>
                <a:cs typeface="Calibri Light" panose="020F0302020204030204" pitchFamily="34" charset="0"/>
              </a:rPr>
              <a:t>المرحلة التناسلية </a:t>
            </a:r>
            <a:endParaRPr lang="en-US" altLang="en-US" sz="2400" b="1"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1459105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t>5. المرحلة التناسلية </a:t>
            </a:r>
            <a:br>
              <a:rPr lang="ar-SA" dirty="0" smtClean="0"/>
            </a:br>
            <a:endParaRPr lang="en-US" dirty="0"/>
          </a:p>
        </p:txBody>
      </p:sp>
      <p:sp>
        <p:nvSpPr>
          <p:cNvPr id="3" name="Content Placeholder 2"/>
          <p:cNvSpPr>
            <a:spLocks noGrp="1"/>
          </p:cNvSpPr>
          <p:nvPr>
            <p:ph idx="1"/>
          </p:nvPr>
        </p:nvSpPr>
        <p:spPr/>
        <p:txBody>
          <a:bodyPr/>
          <a:lstStyle/>
          <a:p>
            <a:r>
              <a:rPr lang="ar-SA" dirty="0"/>
              <a:t>تبدأ مع سن </a:t>
            </a:r>
            <a:r>
              <a:rPr lang="ar-SA" dirty="0" smtClean="0"/>
              <a:t>البلوغ</a:t>
            </a:r>
          </a:p>
          <a:p>
            <a:r>
              <a:rPr lang="en-US" altLang="en-US" dirty="0"/>
              <a:t>Sexual and romantic interest in others also becomes a central motive.</a:t>
            </a:r>
          </a:p>
          <a:p>
            <a:r>
              <a:rPr lang="ar-SA" dirty="0" smtClean="0"/>
              <a:t> </a:t>
            </a:r>
            <a:endParaRPr lang="en-US" dirty="0"/>
          </a:p>
          <a:p>
            <a:endParaRPr lang="en-US" dirty="0"/>
          </a:p>
        </p:txBody>
      </p:sp>
      <p:sp>
        <p:nvSpPr>
          <p:cNvPr id="4" name="Date Placeholder 3"/>
          <p:cNvSpPr>
            <a:spLocks noGrp="1"/>
          </p:cNvSpPr>
          <p:nvPr>
            <p:ph type="dt" sz="half" idx="10"/>
          </p:nvPr>
        </p:nvSpPr>
        <p:spPr/>
        <p:txBody>
          <a:bodyPr/>
          <a:lstStyle/>
          <a:p>
            <a:fld id="{23B151B6-056A-44FC-AD4A-6EE763EA5E13}" type="datetime2">
              <a:rPr lang="en-US" smtClean="0"/>
              <a:t>Thursday, June 18, 2020</a:t>
            </a:fld>
            <a:endParaRPr lang="en-US" dirty="0"/>
          </a:p>
        </p:txBody>
      </p:sp>
      <p:sp>
        <p:nvSpPr>
          <p:cNvPr id="5" name="Footer Placeholder 4"/>
          <p:cNvSpPr>
            <a:spLocks noGrp="1"/>
          </p:cNvSpPr>
          <p:nvPr>
            <p:ph type="ftr" sz="quarter" idx="11"/>
          </p:nvPr>
        </p:nvSpPr>
        <p:spPr/>
        <p:txBody>
          <a:bodyPr/>
          <a:lstStyle/>
          <a:p>
            <a:r>
              <a:rPr lang="ar-SA" smtClean="0"/>
              <a:t>نظرية النمو السيكو جنسي\ فرويد        موريس بقلة</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33</a:t>
            </a:fld>
            <a:endParaRPr lang="en-US" dirty="0"/>
          </a:p>
        </p:txBody>
      </p:sp>
    </p:spTree>
    <p:extLst>
      <p:ext uri="{BB962C8B-B14F-4D97-AF65-F5344CB8AC3E}">
        <p14:creationId xmlns:p14="http://schemas.microsoft.com/office/powerpoint/2010/main" val="34507236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7AE89A-88AB-4C20-A77D-950F999399E0}" type="datetime2">
              <a:rPr lang="en-US" smtClean="0"/>
              <a:t>Thursday, June 18, 2020</a:t>
            </a:fld>
            <a:endParaRPr lang="en-US" dirty="0"/>
          </a:p>
        </p:txBody>
      </p:sp>
      <p:sp>
        <p:nvSpPr>
          <p:cNvPr id="3" name="Footer Placeholder 2"/>
          <p:cNvSpPr>
            <a:spLocks noGrp="1"/>
          </p:cNvSpPr>
          <p:nvPr>
            <p:ph type="ftr" sz="quarter" idx="11"/>
          </p:nvPr>
        </p:nvSpPr>
        <p:spPr/>
        <p:txBody>
          <a:bodyPr/>
          <a:lstStyle/>
          <a:p>
            <a:r>
              <a:rPr lang="ar-SA" smtClean="0"/>
              <a:t>نظرية النمو السيكو جنسي\ فرويد        موريس بقلة</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34</a:t>
            </a:fld>
            <a:endParaRPr lang="en-US" dirty="0"/>
          </a:p>
        </p:txBody>
      </p:sp>
      <p:graphicFrame>
        <p:nvGraphicFramePr>
          <p:cNvPr id="5" name="Diagram 4"/>
          <p:cNvGraphicFramePr/>
          <p:nvPr>
            <p:extLst>
              <p:ext uri="{D42A27DB-BD31-4B8C-83A1-F6EECF244321}">
                <p14:modId xmlns:p14="http://schemas.microsoft.com/office/powerpoint/2010/main" val="1439940431"/>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753442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5107" y="0"/>
            <a:ext cx="8911687" cy="1280890"/>
          </a:xfrm>
        </p:spPr>
        <p:txBody>
          <a:bodyPr/>
          <a:lstStyle/>
          <a:p>
            <a:r>
              <a:rPr lang="ar-SA" dirty="0" smtClean="0"/>
              <a:t>الغرائز</a:t>
            </a:r>
            <a:endParaRPr lang="en-US" dirty="0"/>
          </a:p>
        </p:txBody>
      </p:sp>
      <p:sp>
        <p:nvSpPr>
          <p:cNvPr id="3" name="Content Placeholder 2"/>
          <p:cNvSpPr>
            <a:spLocks noGrp="1"/>
          </p:cNvSpPr>
          <p:nvPr>
            <p:ph idx="1"/>
          </p:nvPr>
        </p:nvSpPr>
        <p:spPr>
          <a:xfrm>
            <a:off x="2385107" y="1451722"/>
            <a:ext cx="8915400" cy="4873820"/>
          </a:xfrm>
        </p:spPr>
        <p:txBody>
          <a:bodyPr>
            <a:noAutofit/>
          </a:bodyPr>
          <a:lstStyle/>
          <a:p>
            <a:r>
              <a:rPr lang="ar-SA" sz="2000" dirty="0"/>
              <a:t>وأكد فرويد على أن جميع دوافع الفرد ورغباته يمكن ردها إلى غريزتين هما</a:t>
            </a:r>
          </a:p>
          <a:p>
            <a:r>
              <a:rPr lang="ar-SA" sz="2000" dirty="0"/>
              <a:t>(</a:t>
            </a:r>
            <a:r>
              <a:rPr lang="ar-SA" sz="2000" b="1" dirty="0">
                <a:solidFill>
                  <a:srgbClr val="FF0000"/>
                </a:solidFill>
              </a:rPr>
              <a:t>غريزة الحياة</a:t>
            </a:r>
            <a:r>
              <a:rPr lang="ar-SA" sz="2000" dirty="0"/>
              <a:t>) التي تستهدف الحفاظ على حياة الفرد والتكاثر في مقابل</a:t>
            </a:r>
          </a:p>
          <a:p>
            <a:r>
              <a:rPr lang="ar-SA" sz="2000" dirty="0"/>
              <a:t>(</a:t>
            </a:r>
            <a:r>
              <a:rPr lang="ar-SA" sz="2000" b="1" dirty="0">
                <a:solidFill>
                  <a:srgbClr val="FF0000"/>
                </a:solidFill>
              </a:rPr>
              <a:t>غريزة الموت أو العدوان</a:t>
            </a:r>
            <a:r>
              <a:rPr lang="ar-SA" sz="2000" dirty="0"/>
              <a:t>) التي تؤدي إلى التدمير </a:t>
            </a:r>
            <a:r>
              <a:rPr lang="ar-SA" sz="2000" dirty="0" smtClean="0"/>
              <a:t>والتخريب</a:t>
            </a:r>
            <a:endParaRPr lang="ar-SA" sz="2000" dirty="0"/>
          </a:p>
          <a:p>
            <a:r>
              <a:rPr lang="ar-SA" sz="2000" dirty="0"/>
              <a:t>وقد اعتبر أن غريزة العدوان فطرية، وعداء الإنسان لأخيه الإنسان، والحرب</a:t>
            </a:r>
          </a:p>
          <a:p>
            <a:r>
              <a:rPr lang="ar-SA" sz="2000" dirty="0"/>
              <a:t>وما تجلبه من خراب ودمار ما هو إلا تعبير عن غريزة </a:t>
            </a:r>
            <a:r>
              <a:rPr lang="ar-SA" sz="2000" dirty="0" smtClean="0"/>
              <a:t>العدوان</a:t>
            </a:r>
            <a:endParaRPr lang="ar-SA" sz="2000" dirty="0"/>
          </a:p>
          <a:p>
            <a:r>
              <a:rPr lang="ar-SA" sz="2000" dirty="0"/>
              <a:t>وتظهر (</a:t>
            </a:r>
            <a:r>
              <a:rPr lang="ar-SA" sz="2000" b="1" dirty="0">
                <a:solidFill>
                  <a:srgbClr val="FF0000"/>
                </a:solidFill>
              </a:rPr>
              <a:t>غريزة الحياة</a:t>
            </a:r>
            <a:r>
              <a:rPr lang="ar-SA" sz="2000" dirty="0"/>
              <a:t>) في كل ما يقوم به الفرد من أعمال إيجابية بناءة</a:t>
            </a:r>
            <a:r>
              <a:rPr lang="ar-SA" sz="2000" dirty="0" smtClean="0"/>
              <a:t>.</a:t>
            </a:r>
            <a:endParaRPr lang="ar-SA" sz="2000" dirty="0"/>
          </a:p>
          <a:p>
            <a:r>
              <a:rPr lang="ar-SA" sz="2000" dirty="0"/>
              <a:t>أما غريزة </a:t>
            </a:r>
            <a:r>
              <a:rPr lang="ar-SA" sz="2000" dirty="0" smtClean="0"/>
              <a:t> </a:t>
            </a:r>
            <a:r>
              <a:rPr lang="ar-SA" sz="2000" b="1" dirty="0" smtClean="0">
                <a:solidFill>
                  <a:srgbClr val="FF0000"/>
                </a:solidFill>
              </a:rPr>
              <a:t>الموت او العدوان </a:t>
            </a:r>
            <a:r>
              <a:rPr lang="ar-SA" sz="2000" dirty="0"/>
              <a:t>فتبدو في السلوك التخريبي، وفي الهدم والعدوان على</a:t>
            </a:r>
          </a:p>
          <a:p>
            <a:r>
              <a:rPr lang="ar-SA" sz="2000" dirty="0"/>
              <a:t>الذات وعلى الآخرين</a:t>
            </a:r>
            <a:r>
              <a:rPr lang="ar-SA" sz="2000" dirty="0" smtClean="0"/>
              <a:t>.</a:t>
            </a:r>
            <a:endParaRPr lang="ar-SA" sz="2000" dirty="0"/>
          </a:p>
          <a:p>
            <a:r>
              <a:rPr lang="ar-SA" sz="2000" dirty="0"/>
              <a:t>وأطلق فرويد على الطاقة النفسية المتعلقة بهاتين الغريزيتين اسم </a:t>
            </a:r>
            <a:r>
              <a:rPr lang="ar-SA" sz="2000" b="1" dirty="0">
                <a:solidFill>
                  <a:srgbClr val="FF0000"/>
                </a:solidFill>
              </a:rPr>
              <a:t>(</a:t>
            </a:r>
            <a:r>
              <a:rPr lang="ar-SA" sz="2000" b="1" dirty="0" err="1" smtClean="0">
                <a:solidFill>
                  <a:srgbClr val="FF0000"/>
                </a:solidFill>
              </a:rPr>
              <a:t>اللبيدو</a:t>
            </a:r>
            <a:r>
              <a:rPr lang="ar-SA" sz="2000" b="1" dirty="0">
                <a:solidFill>
                  <a:srgbClr val="FF0000"/>
                </a:solidFill>
              </a:rPr>
              <a:t>).</a:t>
            </a:r>
            <a:endParaRPr lang="en-US" sz="2000" b="1" dirty="0">
              <a:solidFill>
                <a:srgbClr val="FF0000"/>
              </a:solidFill>
            </a:endParaRPr>
          </a:p>
        </p:txBody>
      </p:sp>
      <p:sp>
        <p:nvSpPr>
          <p:cNvPr id="4" name="Date Placeholder 3"/>
          <p:cNvSpPr>
            <a:spLocks noGrp="1"/>
          </p:cNvSpPr>
          <p:nvPr>
            <p:ph type="dt" sz="half" idx="10"/>
          </p:nvPr>
        </p:nvSpPr>
        <p:spPr/>
        <p:txBody>
          <a:bodyPr/>
          <a:lstStyle/>
          <a:p>
            <a:fld id="{23B151B6-056A-44FC-AD4A-6EE763EA5E13}" type="datetime2">
              <a:rPr lang="en-US" smtClean="0"/>
              <a:t>Thursday, June 18, 2020</a:t>
            </a:fld>
            <a:endParaRPr lang="en-US" dirty="0"/>
          </a:p>
        </p:txBody>
      </p:sp>
      <p:sp>
        <p:nvSpPr>
          <p:cNvPr id="5" name="Footer Placeholder 4"/>
          <p:cNvSpPr>
            <a:spLocks noGrp="1"/>
          </p:cNvSpPr>
          <p:nvPr>
            <p:ph type="ftr" sz="quarter" idx="11"/>
          </p:nvPr>
        </p:nvSpPr>
        <p:spPr/>
        <p:txBody>
          <a:bodyPr/>
          <a:lstStyle/>
          <a:p>
            <a:r>
              <a:rPr lang="ar-SA" smtClean="0"/>
              <a:t>نظرية النمو السيكو جنسي\ فرويد        موريس بقلة</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35</a:t>
            </a:fld>
            <a:endParaRPr lang="en-US" dirty="0"/>
          </a:p>
        </p:txBody>
      </p:sp>
    </p:spTree>
    <p:extLst>
      <p:ext uri="{BB962C8B-B14F-4D97-AF65-F5344CB8AC3E}">
        <p14:creationId xmlns:p14="http://schemas.microsoft.com/office/powerpoint/2010/main" val="68234513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9442" name="Rectangle 2"/>
          <p:cNvSpPr>
            <a:spLocks noGrp="1" noChangeArrowheads="1"/>
          </p:cNvSpPr>
          <p:nvPr>
            <p:ph type="body" idx="1"/>
          </p:nvPr>
        </p:nvSpPr>
        <p:spPr>
          <a:xfrm>
            <a:off x="2379518" y="291812"/>
            <a:ext cx="9120621" cy="6264275"/>
          </a:xfrm>
        </p:spPr>
        <p:txBody>
          <a:bodyPr/>
          <a:lstStyle/>
          <a:p>
            <a:pPr marL="609600" indent="-609600" algn="ctr">
              <a:lnSpc>
                <a:spcPct val="80000"/>
              </a:lnSpc>
              <a:defRPr/>
            </a:pPr>
            <a:r>
              <a:rPr lang="ar-SA" sz="2400" b="1" dirty="0" smtClean="0">
                <a:solidFill>
                  <a:schemeClr val="tx1"/>
                </a:solidFill>
              </a:rPr>
              <a:t>تقييم نظرية التحليل النفسي</a:t>
            </a:r>
            <a:endParaRPr lang="ar-SA" sz="2000" dirty="0">
              <a:solidFill>
                <a:schemeClr val="tx1"/>
              </a:solidFill>
            </a:endParaRPr>
          </a:p>
          <a:p>
            <a:pPr marL="609600" indent="-609600" algn="ctr">
              <a:lnSpc>
                <a:spcPct val="80000"/>
              </a:lnSpc>
              <a:defRPr/>
            </a:pPr>
            <a:r>
              <a:rPr lang="ar-SA" dirty="0" smtClean="0">
                <a:solidFill>
                  <a:schemeClr val="tx1"/>
                </a:solidFill>
              </a:rPr>
              <a:t>من أبرز الانتقادات التي وجهت للتحليل النفسي ما يلي</a:t>
            </a:r>
          </a:p>
          <a:p>
            <a:pPr marL="609600" indent="-609600">
              <a:lnSpc>
                <a:spcPct val="80000"/>
              </a:lnSpc>
              <a:defRPr/>
            </a:pPr>
            <a:endParaRPr lang="ar-SA" sz="2000" dirty="0">
              <a:solidFill>
                <a:schemeClr val="tx1"/>
              </a:solidFill>
            </a:endParaRPr>
          </a:p>
          <a:p>
            <a:pPr marL="609600" indent="-609600" algn="just">
              <a:lnSpc>
                <a:spcPct val="80000"/>
              </a:lnSpc>
              <a:buFontTx/>
              <a:buAutoNum type="arabicPeriod"/>
              <a:defRPr/>
            </a:pPr>
            <a:r>
              <a:rPr lang="ar-SA" sz="2400" dirty="0">
                <a:solidFill>
                  <a:schemeClr val="tx1"/>
                </a:solidFill>
              </a:rPr>
              <a:t>يركز على الماضي باعتباره كل شيء، وكأنه هو الذي يحل لنا كل مشاكل الحاضر والمستقبل، بينما النظريات الأخرى تهتم بدراسة الحاضر والمستقبل بصرف النظر عن الماضي وما حدث فيه، فمن خلال دراسة الحاضر والمستقبل يمكن تناول الماضي ولكن بقراءة جديدة مختلفة، فليس من المعقول أن يكون الفرد أسيراً للماضي، فالإنسان له عقلة وإرادته التي تساعده على الخروج من أسر الماضي، شرط أن يكون العميل مقتنع ولديه رغبة وإمكانية، في تغيير ذاته للأفضل، وإلا فلا داعي لعملية الإرشاد النفسي طالما أن الشخص يريد أن يعيش ماضية ولا يستطيع التخلص منه فما هي فائدة الإرشاد النفسي. </a:t>
            </a:r>
          </a:p>
          <a:p>
            <a:pPr marL="609600" indent="-609600" algn="just">
              <a:lnSpc>
                <a:spcPct val="80000"/>
              </a:lnSpc>
              <a:buFontTx/>
              <a:buAutoNum type="arabicPeriod"/>
              <a:defRPr/>
            </a:pPr>
            <a:endParaRPr lang="ar-SA" sz="2400" dirty="0">
              <a:solidFill>
                <a:schemeClr val="tx1"/>
              </a:solidFill>
            </a:endParaRPr>
          </a:p>
          <a:p>
            <a:pPr marL="609600" indent="-609600" algn="just">
              <a:lnSpc>
                <a:spcPct val="80000"/>
              </a:lnSpc>
              <a:buFontTx/>
              <a:buAutoNum type="arabicPeriod"/>
              <a:defRPr/>
            </a:pPr>
            <a:r>
              <a:rPr lang="ar-SA" sz="2400" dirty="0">
                <a:solidFill>
                  <a:schemeClr val="tx1"/>
                </a:solidFill>
              </a:rPr>
              <a:t>أن معظم الدراسات التي قام </a:t>
            </a:r>
            <a:r>
              <a:rPr lang="ar-SA" sz="2400" dirty="0" err="1">
                <a:solidFill>
                  <a:schemeClr val="tx1"/>
                </a:solidFill>
              </a:rPr>
              <a:t>بها</a:t>
            </a:r>
            <a:r>
              <a:rPr lang="ar-SA" sz="2400" dirty="0">
                <a:solidFill>
                  <a:schemeClr val="tx1"/>
                </a:solidFill>
              </a:rPr>
              <a:t> أصاحب نظرية التحليل النفسي أجريت على عينات من المرضى وليس العاديين الأسوياء. </a:t>
            </a:r>
          </a:p>
        </p:txBody>
      </p:sp>
    </p:spTree>
    <p:extLst>
      <p:ext uri="{BB962C8B-B14F-4D97-AF65-F5344CB8AC3E}">
        <p14:creationId xmlns:p14="http://schemas.microsoft.com/office/powerpoint/2010/main" val="12823640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89442">
                                            <p:txEl>
                                              <p:pRg st="0" end="0"/>
                                            </p:txEl>
                                          </p:spTgt>
                                        </p:tgtEl>
                                        <p:attrNameLst>
                                          <p:attrName>style.visibility</p:attrName>
                                        </p:attrNameLst>
                                      </p:cBhvr>
                                      <p:to>
                                        <p:strVal val="visible"/>
                                      </p:to>
                                    </p:set>
                                    <p:animEffect transition="in" filter="fade">
                                      <p:cBhvr>
                                        <p:cTn id="7" dur="1000"/>
                                        <p:tgtEl>
                                          <p:spTgt spid="189442">
                                            <p:txEl>
                                              <p:pRg st="0" end="0"/>
                                            </p:txEl>
                                          </p:spTgt>
                                        </p:tgtEl>
                                      </p:cBhvr>
                                    </p:animEffect>
                                    <p:anim calcmode="lin" valueType="num">
                                      <p:cBhvr>
                                        <p:cTn id="8" dur="1000" fill="hold"/>
                                        <p:tgtEl>
                                          <p:spTgt spid="189442">
                                            <p:txEl>
                                              <p:pRg st="0" end="0"/>
                                            </p:txEl>
                                          </p:spTgt>
                                        </p:tgtEl>
                                        <p:attrNameLst>
                                          <p:attrName>ppt_x</p:attrName>
                                        </p:attrNameLst>
                                      </p:cBhvr>
                                      <p:tavLst>
                                        <p:tav tm="0">
                                          <p:val>
                                            <p:strVal val="#ppt_x"/>
                                          </p:val>
                                        </p:tav>
                                        <p:tav tm="100000">
                                          <p:val>
                                            <p:strVal val="#ppt_x"/>
                                          </p:val>
                                        </p:tav>
                                      </p:tavLst>
                                    </p:anim>
                                    <p:anim calcmode="lin" valueType="num">
                                      <p:cBhvr>
                                        <p:cTn id="9" dur="898" decel="100000" fill="hold"/>
                                        <p:tgtEl>
                                          <p:spTgt spid="189442">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189442">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89442">
                                            <p:txEl>
                                              <p:pRg st="1" end="1"/>
                                            </p:txEl>
                                          </p:spTgt>
                                        </p:tgtEl>
                                        <p:attrNameLst>
                                          <p:attrName>style.visibility</p:attrName>
                                        </p:attrNameLst>
                                      </p:cBhvr>
                                      <p:to>
                                        <p:strVal val="visible"/>
                                      </p:to>
                                    </p:set>
                                    <p:animEffect transition="in" filter="fade">
                                      <p:cBhvr>
                                        <p:cTn id="15" dur="1000"/>
                                        <p:tgtEl>
                                          <p:spTgt spid="189442">
                                            <p:txEl>
                                              <p:pRg st="1" end="1"/>
                                            </p:txEl>
                                          </p:spTgt>
                                        </p:tgtEl>
                                      </p:cBhvr>
                                    </p:animEffect>
                                    <p:anim calcmode="lin" valueType="num">
                                      <p:cBhvr>
                                        <p:cTn id="16" dur="1000" fill="hold"/>
                                        <p:tgtEl>
                                          <p:spTgt spid="189442">
                                            <p:txEl>
                                              <p:pRg st="1" end="1"/>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189442">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189442">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189442">
                                            <p:txEl>
                                              <p:pRg st="3" end="3"/>
                                            </p:txEl>
                                          </p:spTgt>
                                        </p:tgtEl>
                                        <p:attrNameLst>
                                          <p:attrName>style.visibility</p:attrName>
                                        </p:attrNameLst>
                                      </p:cBhvr>
                                      <p:to>
                                        <p:strVal val="visible"/>
                                      </p:to>
                                    </p:set>
                                    <p:animEffect transition="in" filter="fade">
                                      <p:cBhvr>
                                        <p:cTn id="23" dur="1000"/>
                                        <p:tgtEl>
                                          <p:spTgt spid="189442">
                                            <p:txEl>
                                              <p:pRg st="3" end="3"/>
                                            </p:txEl>
                                          </p:spTgt>
                                        </p:tgtEl>
                                      </p:cBhvr>
                                    </p:animEffect>
                                    <p:anim calcmode="lin" valueType="num">
                                      <p:cBhvr>
                                        <p:cTn id="24" dur="1000" fill="hold"/>
                                        <p:tgtEl>
                                          <p:spTgt spid="189442">
                                            <p:txEl>
                                              <p:pRg st="3" end="3"/>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189442">
                                            <p:txEl>
                                              <p:pRg st="3" end="3"/>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189442">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189442">
                                            <p:txEl>
                                              <p:pRg st="5" end="5"/>
                                            </p:txEl>
                                          </p:spTgt>
                                        </p:tgtEl>
                                        <p:attrNameLst>
                                          <p:attrName>style.visibility</p:attrName>
                                        </p:attrNameLst>
                                      </p:cBhvr>
                                      <p:to>
                                        <p:strVal val="visible"/>
                                      </p:to>
                                    </p:set>
                                    <p:animEffect transition="in" filter="fade">
                                      <p:cBhvr>
                                        <p:cTn id="31" dur="1000"/>
                                        <p:tgtEl>
                                          <p:spTgt spid="189442">
                                            <p:txEl>
                                              <p:pRg st="5" end="5"/>
                                            </p:txEl>
                                          </p:spTgt>
                                        </p:tgtEl>
                                      </p:cBhvr>
                                    </p:animEffect>
                                    <p:anim calcmode="lin" valueType="num">
                                      <p:cBhvr>
                                        <p:cTn id="32" dur="1000" fill="hold"/>
                                        <p:tgtEl>
                                          <p:spTgt spid="189442">
                                            <p:txEl>
                                              <p:pRg st="5" end="5"/>
                                            </p:txEl>
                                          </p:spTgt>
                                        </p:tgtEl>
                                        <p:attrNameLst>
                                          <p:attrName>ppt_x</p:attrName>
                                        </p:attrNameLst>
                                      </p:cBhvr>
                                      <p:tavLst>
                                        <p:tav tm="0">
                                          <p:val>
                                            <p:strVal val="#ppt_x"/>
                                          </p:val>
                                        </p:tav>
                                        <p:tav tm="100000">
                                          <p:val>
                                            <p:strVal val="#ppt_x"/>
                                          </p:val>
                                        </p:tav>
                                      </p:tavLst>
                                    </p:anim>
                                    <p:anim calcmode="lin" valueType="num">
                                      <p:cBhvr>
                                        <p:cTn id="33" dur="898" decel="100000" fill="hold"/>
                                        <p:tgtEl>
                                          <p:spTgt spid="189442">
                                            <p:txEl>
                                              <p:pRg st="5" end="5"/>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898"/>
                                          </p:stCondLst>
                                        </p:cTn>
                                        <p:tgtEl>
                                          <p:spTgt spid="189442">
                                            <p:txEl>
                                              <p:pRg st="5" end="5"/>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2" grpId="0" build="p"/>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0466" name="Rectangle 2"/>
          <p:cNvSpPr>
            <a:spLocks noGrp="1" noChangeArrowheads="1"/>
          </p:cNvSpPr>
          <p:nvPr>
            <p:ph type="body" idx="1"/>
          </p:nvPr>
        </p:nvSpPr>
        <p:spPr>
          <a:xfrm>
            <a:off x="1919289" y="549275"/>
            <a:ext cx="8281987" cy="5543550"/>
          </a:xfrm>
        </p:spPr>
        <p:txBody>
          <a:bodyPr>
            <a:normAutofit fontScale="92500" lnSpcReduction="10000"/>
          </a:bodyPr>
          <a:lstStyle/>
          <a:p>
            <a:pPr marL="609600" indent="-609600" algn="just">
              <a:lnSpc>
                <a:spcPct val="80000"/>
              </a:lnSpc>
              <a:defRPr/>
            </a:pPr>
            <a:r>
              <a:rPr lang="ar-SA" sz="2400" dirty="0">
                <a:solidFill>
                  <a:schemeClr val="tx1"/>
                </a:solidFill>
              </a:rPr>
              <a:t>4- تنظر هذه النظرية لطبيعة الإنسان وسلوكه نظره تشاؤمه وسلبية، في حين </a:t>
            </a:r>
            <a:r>
              <a:rPr lang="ar-SA" sz="2400" dirty="0" smtClean="0">
                <a:solidFill>
                  <a:schemeClr val="tx1"/>
                </a:solidFill>
              </a:rPr>
              <a:t>تنظر</a:t>
            </a:r>
          </a:p>
          <a:p>
            <a:pPr marL="609600" indent="-609600" algn="just">
              <a:lnSpc>
                <a:spcPct val="80000"/>
              </a:lnSpc>
              <a:defRPr/>
            </a:pPr>
            <a:r>
              <a:rPr lang="ar-SA" sz="2400" dirty="0" smtClean="0">
                <a:solidFill>
                  <a:schemeClr val="tx1"/>
                </a:solidFill>
              </a:rPr>
              <a:t>نظريات </a:t>
            </a:r>
            <a:r>
              <a:rPr lang="ar-SA" sz="2400" dirty="0">
                <a:solidFill>
                  <a:schemeClr val="tx1"/>
                </a:solidFill>
              </a:rPr>
              <a:t>الإرشاد الأخرى إلى الفرد إيجابية تفاؤلية. </a:t>
            </a:r>
          </a:p>
          <a:p>
            <a:pPr marL="609600" indent="-609600" algn="just">
              <a:lnSpc>
                <a:spcPct val="80000"/>
              </a:lnSpc>
              <a:defRPr/>
            </a:pPr>
            <a:endParaRPr lang="ar-SA" sz="2400" dirty="0">
              <a:solidFill>
                <a:schemeClr val="tx1"/>
              </a:solidFill>
            </a:endParaRPr>
          </a:p>
          <a:p>
            <a:pPr marL="609600" indent="-609600" algn="just">
              <a:lnSpc>
                <a:spcPct val="80000"/>
              </a:lnSpc>
              <a:defRPr/>
            </a:pPr>
            <a:r>
              <a:rPr lang="ar-SA" sz="2400" dirty="0">
                <a:solidFill>
                  <a:schemeClr val="tx1"/>
                </a:solidFill>
              </a:rPr>
              <a:t>5- أن الغريزة الجنسية هي أهم الغرائز جميعها في هذه النظرية، وهي التي تتحكم </a:t>
            </a:r>
            <a:r>
              <a:rPr lang="ar-SA" sz="2400" dirty="0" smtClean="0">
                <a:solidFill>
                  <a:schemeClr val="tx1"/>
                </a:solidFill>
              </a:rPr>
              <a:t>في</a:t>
            </a:r>
          </a:p>
          <a:p>
            <a:pPr marL="609600" indent="-609600" algn="just">
              <a:lnSpc>
                <a:spcPct val="80000"/>
              </a:lnSpc>
              <a:defRPr/>
            </a:pPr>
            <a:r>
              <a:rPr lang="ar-SA" sz="2400" dirty="0" smtClean="0">
                <a:solidFill>
                  <a:schemeClr val="tx1"/>
                </a:solidFill>
              </a:rPr>
              <a:t>سلوك </a:t>
            </a:r>
            <a:r>
              <a:rPr lang="ar-SA" sz="2400" dirty="0">
                <a:solidFill>
                  <a:schemeClr val="tx1"/>
                </a:solidFill>
              </a:rPr>
              <a:t>الفرد، وفي حالات السواء النفسي أو الانحراف لديه، ولكن هذا فيه شيئاً </a:t>
            </a:r>
            <a:r>
              <a:rPr lang="ar-SA" sz="2400" dirty="0" smtClean="0">
                <a:solidFill>
                  <a:schemeClr val="tx1"/>
                </a:solidFill>
              </a:rPr>
              <a:t>من</a:t>
            </a:r>
          </a:p>
          <a:p>
            <a:pPr marL="609600" indent="-609600" algn="just">
              <a:lnSpc>
                <a:spcPct val="80000"/>
              </a:lnSpc>
              <a:defRPr/>
            </a:pPr>
            <a:r>
              <a:rPr lang="ar-SA" sz="2400" dirty="0" smtClean="0">
                <a:solidFill>
                  <a:schemeClr val="tx1"/>
                </a:solidFill>
              </a:rPr>
              <a:t>المبالغة</a:t>
            </a:r>
            <a:r>
              <a:rPr lang="ar-SA" sz="2400" dirty="0">
                <a:solidFill>
                  <a:schemeClr val="tx1"/>
                </a:solidFill>
              </a:rPr>
              <a:t>، فالجنس يمارس في الكثير من البلدان الغربية دون أي قيود أو ضوابط، </a:t>
            </a:r>
            <a:r>
              <a:rPr lang="ar-SA" sz="2400" dirty="0" smtClean="0">
                <a:solidFill>
                  <a:schemeClr val="tx1"/>
                </a:solidFill>
              </a:rPr>
              <a:t>ومع</a:t>
            </a:r>
          </a:p>
          <a:p>
            <a:pPr marL="609600" indent="-609600" algn="just">
              <a:lnSpc>
                <a:spcPct val="80000"/>
              </a:lnSpc>
              <a:defRPr/>
            </a:pPr>
            <a:r>
              <a:rPr lang="ar-SA" sz="2400" dirty="0" smtClean="0">
                <a:solidFill>
                  <a:schemeClr val="tx1"/>
                </a:solidFill>
              </a:rPr>
              <a:t>هذا </a:t>
            </a:r>
            <a:r>
              <a:rPr lang="ar-SA" sz="2400" dirty="0">
                <a:solidFill>
                  <a:schemeClr val="tx1"/>
                </a:solidFill>
              </a:rPr>
              <a:t>يوجد ارتفاع في معدلات الأمراض النفسية وعلى رأسها الانتحار. </a:t>
            </a:r>
          </a:p>
          <a:p>
            <a:pPr marL="609600" indent="-609600" algn="just">
              <a:lnSpc>
                <a:spcPct val="80000"/>
              </a:lnSpc>
              <a:defRPr/>
            </a:pPr>
            <a:endParaRPr lang="ar-SA" sz="2400" dirty="0">
              <a:solidFill>
                <a:schemeClr val="tx1"/>
              </a:solidFill>
            </a:endParaRPr>
          </a:p>
          <a:p>
            <a:pPr marL="609600" indent="-609600" algn="just">
              <a:lnSpc>
                <a:spcPct val="80000"/>
              </a:lnSpc>
              <a:defRPr/>
            </a:pPr>
            <a:r>
              <a:rPr lang="ar-SA" sz="2400" dirty="0">
                <a:solidFill>
                  <a:schemeClr val="tx1"/>
                </a:solidFill>
              </a:rPr>
              <a:t>6- أن المفاهيم التي جاءت بها النظرية </a:t>
            </a:r>
            <a:r>
              <a:rPr lang="ar-SA" sz="2400" dirty="0" err="1" smtClean="0">
                <a:solidFill>
                  <a:schemeClr val="tx1"/>
                </a:solidFill>
              </a:rPr>
              <a:t>كالهو</a:t>
            </a:r>
            <a:r>
              <a:rPr lang="ar-SA" sz="2400" dirty="0" smtClean="0">
                <a:solidFill>
                  <a:schemeClr val="tx1"/>
                </a:solidFill>
              </a:rPr>
              <a:t> </a:t>
            </a:r>
            <a:r>
              <a:rPr lang="ar-SA" sz="2400" dirty="0" err="1">
                <a:solidFill>
                  <a:schemeClr val="tx1"/>
                </a:solidFill>
              </a:rPr>
              <a:t>واللبيدو</a:t>
            </a:r>
            <a:r>
              <a:rPr lang="ar-SA" sz="2400" dirty="0">
                <a:solidFill>
                  <a:schemeClr val="tx1"/>
                </a:solidFill>
              </a:rPr>
              <a:t> وغيرها، مفاهيم غيبية افتراضية، </a:t>
            </a:r>
            <a:endParaRPr lang="ar-SA" sz="2400" dirty="0" smtClean="0">
              <a:solidFill>
                <a:schemeClr val="tx1"/>
              </a:solidFill>
            </a:endParaRPr>
          </a:p>
          <a:p>
            <a:pPr marL="609600" indent="-609600" algn="just">
              <a:lnSpc>
                <a:spcPct val="80000"/>
              </a:lnSpc>
              <a:defRPr/>
            </a:pPr>
            <a:r>
              <a:rPr lang="ar-SA" sz="2400" dirty="0" smtClean="0">
                <a:solidFill>
                  <a:schemeClr val="tx1"/>
                </a:solidFill>
              </a:rPr>
              <a:t>لا </a:t>
            </a:r>
            <a:r>
              <a:rPr lang="ar-SA" sz="2400" dirty="0">
                <a:solidFill>
                  <a:schemeClr val="tx1"/>
                </a:solidFill>
              </a:rPr>
              <a:t>يمكن اخضاعها للملاحظة والقياس والتجريب.</a:t>
            </a:r>
          </a:p>
          <a:p>
            <a:pPr marL="609600" indent="-609600" algn="just">
              <a:lnSpc>
                <a:spcPct val="80000"/>
              </a:lnSpc>
              <a:defRPr/>
            </a:pPr>
            <a:endParaRPr lang="ar-SA" sz="2400" dirty="0">
              <a:solidFill>
                <a:schemeClr val="tx1"/>
              </a:solidFill>
            </a:endParaRPr>
          </a:p>
          <a:p>
            <a:pPr marL="609600" indent="-609600" algn="just">
              <a:lnSpc>
                <a:spcPct val="80000"/>
              </a:lnSpc>
              <a:defRPr/>
            </a:pPr>
            <a:r>
              <a:rPr lang="ar-SA" sz="2400" dirty="0">
                <a:solidFill>
                  <a:schemeClr val="tx1"/>
                </a:solidFill>
              </a:rPr>
              <a:t>7- قامت هذه النظرية على مبدأ خفض التوتر، وهذه الفكرة محل شك، لأن </a:t>
            </a:r>
            <a:r>
              <a:rPr lang="ar-SA" sz="2400" dirty="0" smtClean="0">
                <a:solidFill>
                  <a:schemeClr val="tx1"/>
                </a:solidFill>
              </a:rPr>
              <a:t>الحياة</a:t>
            </a:r>
          </a:p>
          <a:p>
            <a:pPr marL="609600" indent="-609600" algn="just">
              <a:lnSpc>
                <a:spcPct val="80000"/>
              </a:lnSpc>
              <a:defRPr/>
            </a:pPr>
            <a:r>
              <a:rPr lang="ar-SA" sz="2400" dirty="0" smtClean="0">
                <a:solidFill>
                  <a:schemeClr val="tx1"/>
                </a:solidFill>
              </a:rPr>
              <a:t>سلسلة </a:t>
            </a:r>
            <a:r>
              <a:rPr lang="ar-SA" sz="2400" dirty="0">
                <a:solidFill>
                  <a:schemeClr val="tx1"/>
                </a:solidFill>
              </a:rPr>
              <a:t>من الصراعات والتوترات، </a:t>
            </a:r>
            <a:r>
              <a:rPr lang="ar-SA" sz="2400" dirty="0" smtClean="0">
                <a:solidFill>
                  <a:schemeClr val="tx1"/>
                </a:solidFill>
              </a:rPr>
              <a:t>ولا يعمل الفرد </a:t>
            </a:r>
            <a:r>
              <a:rPr lang="ar-SA" sz="2400" dirty="0">
                <a:solidFill>
                  <a:schemeClr val="tx1"/>
                </a:solidFill>
              </a:rPr>
              <a:t>دائماً </a:t>
            </a:r>
            <a:r>
              <a:rPr lang="ar-SA" sz="2400" dirty="0" smtClean="0">
                <a:solidFill>
                  <a:schemeClr val="tx1"/>
                </a:solidFill>
              </a:rPr>
              <a:t>على </a:t>
            </a:r>
            <a:r>
              <a:rPr lang="ar-SA" sz="2400" dirty="0">
                <a:solidFill>
                  <a:schemeClr val="tx1"/>
                </a:solidFill>
              </a:rPr>
              <a:t>خفضها، بل تقوم </a:t>
            </a:r>
            <a:r>
              <a:rPr lang="ar-SA" sz="2400" dirty="0" smtClean="0">
                <a:solidFill>
                  <a:schemeClr val="tx1"/>
                </a:solidFill>
              </a:rPr>
              <a:t>الحياة</a:t>
            </a:r>
          </a:p>
          <a:p>
            <a:pPr marL="609600" indent="-609600" algn="just">
              <a:lnSpc>
                <a:spcPct val="80000"/>
              </a:lnSpc>
              <a:defRPr/>
            </a:pPr>
            <a:r>
              <a:rPr lang="ar-SA" sz="2400" dirty="0" smtClean="0">
                <a:solidFill>
                  <a:schemeClr val="tx1"/>
                </a:solidFill>
              </a:rPr>
              <a:t>على </a:t>
            </a:r>
            <a:r>
              <a:rPr lang="ar-SA" sz="2400" dirty="0">
                <a:solidFill>
                  <a:schemeClr val="tx1"/>
                </a:solidFill>
              </a:rPr>
              <a:t>مبدأ اشتهاء التوتر أحياناً، كالشخص الذي يتسلق جبال الألب مع أنه يعلم يقينا أنه </a:t>
            </a:r>
            <a:r>
              <a:rPr lang="ar-SA" sz="2400" dirty="0" smtClean="0">
                <a:solidFill>
                  <a:schemeClr val="tx1"/>
                </a:solidFill>
              </a:rPr>
              <a:t>إذا</a:t>
            </a:r>
          </a:p>
          <a:p>
            <a:pPr marL="609600" indent="-609600" algn="just">
              <a:lnSpc>
                <a:spcPct val="80000"/>
              </a:lnSpc>
              <a:defRPr/>
            </a:pPr>
            <a:r>
              <a:rPr lang="ar-SA" sz="2400" dirty="0" smtClean="0">
                <a:solidFill>
                  <a:schemeClr val="tx1"/>
                </a:solidFill>
              </a:rPr>
              <a:t>وقع </a:t>
            </a:r>
            <a:r>
              <a:rPr lang="ar-SA" sz="2400" dirty="0">
                <a:solidFill>
                  <a:schemeClr val="tx1"/>
                </a:solidFill>
              </a:rPr>
              <a:t>سيموت، ومع هذا يقوم بفعله.</a:t>
            </a:r>
          </a:p>
        </p:txBody>
      </p:sp>
    </p:spTree>
    <p:extLst>
      <p:ext uri="{BB962C8B-B14F-4D97-AF65-F5344CB8AC3E}">
        <p14:creationId xmlns:p14="http://schemas.microsoft.com/office/powerpoint/2010/main" val="360022605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90466">
                                            <p:txEl>
                                              <p:pRg st="0" end="0"/>
                                            </p:txEl>
                                          </p:spTgt>
                                        </p:tgtEl>
                                        <p:attrNameLst>
                                          <p:attrName>style.visibility</p:attrName>
                                        </p:attrNameLst>
                                      </p:cBhvr>
                                      <p:to>
                                        <p:strVal val="visible"/>
                                      </p:to>
                                    </p:set>
                                    <p:animEffect transition="in" filter="fade">
                                      <p:cBhvr>
                                        <p:cTn id="7" dur="1000"/>
                                        <p:tgtEl>
                                          <p:spTgt spid="190466">
                                            <p:txEl>
                                              <p:pRg st="0" end="0"/>
                                            </p:txEl>
                                          </p:spTgt>
                                        </p:tgtEl>
                                      </p:cBhvr>
                                    </p:animEffect>
                                    <p:anim calcmode="lin" valueType="num">
                                      <p:cBhvr>
                                        <p:cTn id="8" dur="1000" fill="hold"/>
                                        <p:tgtEl>
                                          <p:spTgt spid="190466">
                                            <p:txEl>
                                              <p:pRg st="0" end="0"/>
                                            </p:txEl>
                                          </p:spTgt>
                                        </p:tgtEl>
                                        <p:attrNameLst>
                                          <p:attrName>ppt_x</p:attrName>
                                        </p:attrNameLst>
                                      </p:cBhvr>
                                      <p:tavLst>
                                        <p:tav tm="0">
                                          <p:val>
                                            <p:strVal val="#ppt_x"/>
                                          </p:val>
                                        </p:tav>
                                        <p:tav tm="100000">
                                          <p:val>
                                            <p:strVal val="#ppt_x"/>
                                          </p:val>
                                        </p:tav>
                                      </p:tavLst>
                                    </p:anim>
                                    <p:anim calcmode="lin" valueType="num">
                                      <p:cBhvr>
                                        <p:cTn id="9" dur="898" decel="100000" fill="hold"/>
                                        <p:tgtEl>
                                          <p:spTgt spid="190466">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190466">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90466">
                                            <p:txEl>
                                              <p:pRg st="1" end="1"/>
                                            </p:txEl>
                                          </p:spTgt>
                                        </p:tgtEl>
                                        <p:attrNameLst>
                                          <p:attrName>style.visibility</p:attrName>
                                        </p:attrNameLst>
                                      </p:cBhvr>
                                      <p:to>
                                        <p:strVal val="visible"/>
                                      </p:to>
                                    </p:set>
                                    <p:animEffect transition="in" filter="fade">
                                      <p:cBhvr>
                                        <p:cTn id="15" dur="1000"/>
                                        <p:tgtEl>
                                          <p:spTgt spid="190466">
                                            <p:txEl>
                                              <p:pRg st="1" end="1"/>
                                            </p:txEl>
                                          </p:spTgt>
                                        </p:tgtEl>
                                      </p:cBhvr>
                                    </p:animEffect>
                                    <p:anim calcmode="lin" valueType="num">
                                      <p:cBhvr>
                                        <p:cTn id="16" dur="1000" fill="hold"/>
                                        <p:tgtEl>
                                          <p:spTgt spid="190466">
                                            <p:txEl>
                                              <p:pRg st="1" end="1"/>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190466">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190466">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190466">
                                            <p:txEl>
                                              <p:pRg st="3" end="3"/>
                                            </p:txEl>
                                          </p:spTgt>
                                        </p:tgtEl>
                                        <p:attrNameLst>
                                          <p:attrName>style.visibility</p:attrName>
                                        </p:attrNameLst>
                                      </p:cBhvr>
                                      <p:to>
                                        <p:strVal val="visible"/>
                                      </p:to>
                                    </p:set>
                                    <p:animEffect transition="in" filter="fade">
                                      <p:cBhvr>
                                        <p:cTn id="23" dur="1000"/>
                                        <p:tgtEl>
                                          <p:spTgt spid="190466">
                                            <p:txEl>
                                              <p:pRg st="3" end="3"/>
                                            </p:txEl>
                                          </p:spTgt>
                                        </p:tgtEl>
                                      </p:cBhvr>
                                    </p:animEffect>
                                    <p:anim calcmode="lin" valueType="num">
                                      <p:cBhvr>
                                        <p:cTn id="24" dur="1000" fill="hold"/>
                                        <p:tgtEl>
                                          <p:spTgt spid="190466">
                                            <p:txEl>
                                              <p:pRg st="3" end="3"/>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190466">
                                            <p:txEl>
                                              <p:pRg st="3" end="3"/>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190466">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190466">
                                            <p:txEl>
                                              <p:pRg st="4" end="4"/>
                                            </p:txEl>
                                          </p:spTgt>
                                        </p:tgtEl>
                                        <p:attrNameLst>
                                          <p:attrName>style.visibility</p:attrName>
                                        </p:attrNameLst>
                                      </p:cBhvr>
                                      <p:to>
                                        <p:strVal val="visible"/>
                                      </p:to>
                                    </p:set>
                                    <p:animEffect transition="in" filter="fade">
                                      <p:cBhvr>
                                        <p:cTn id="31" dur="1000"/>
                                        <p:tgtEl>
                                          <p:spTgt spid="190466">
                                            <p:txEl>
                                              <p:pRg st="4" end="4"/>
                                            </p:txEl>
                                          </p:spTgt>
                                        </p:tgtEl>
                                      </p:cBhvr>
                                    </p:animEffect>
                                    <p:anim calcmode="lin" valueType="num">
                                      <p:cBhvr>
                                        <p:cTn id="32" dur="1000" fill="hold"/>
                                        <p:tgtEl>
                                          <p:spTgt spid="190466">
                                            <p:txEl>
                                              <p:pRg st="4" end="4"/>
                                            </p:txEl>
                                          </p:spTgt>
                                        </p:tgtEl>
                                        <p:attrNameLst>
                                          <p:attrName>ppt_x</p:attrName>
                                        </p:attrNameLst>
                                      </p:cBhvr>
                                      <p:tavLst>
                                        <p:tav tm="0">
                                          <p:val>
                                            <p:strVal val="#ppt_x"/>
                                          </p:val>
                                        </p:tav>
                                        <p:tav tm="100000">
                                          <p:val>
                                            <p:strVal val="#ppt_x"/>
                                          </p:val>
                                        </p:tav>
                                      </p:tavLst>
                                    </p:anim>
                                    <p:anim calcmode="lin" valueType="num">
                                      <p:cBhvr>
                                        <p:cTn id="33" dur="898" decel="100000" fill="hold"/>
                                        <p:tgtEl>
                                          <p:spTgt spid="190466">
                                            <p:txEl>
                                              <p:pRg st="4" end="4"/>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898"/>
                                          </p:stCondLst>
                                        </p:cTn>
                                        <p:tgtEl>
                                          <p:spTgt spid="190466">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190466">
                                            <p:txEl>
                                              <p:pRg st="5" end="5"/>
                                            </p:txEl>
                                          </p:spTgt>
                                        </p:tgtEl>
                                        <p:attrNameLst>
                                          <p:attrName>style.visibility</p:attrName>
                                        </p:attrNameLst>
                                      </p:cBhvr>
                                      <p:to>
                                        <p:strVal val="visible"/>
                                      </p:to>
                                    </p:set>
                                    <p:animEffect transition="in" filter="fade">
                                      <p:cBhvr>
                                        <p:cTn id="39" dur="1000"/>
                                        <p:tgtEl>
                                          <p:spTgt spid="190466">
                                            <p:txEl>
                                              <p:pRg st="5" end="5"/>
                                            </p:txEl>
                                          </p:spTgt>
                                        </p:tgtEl>
                                      </p:cBhvr>
                                    </p:animEffect>
                                    <p:anim calcmode="lin" valueType="num">
                                      <p:cBhvr>
                                        <p:cTn id="40" dur="1000" fill="hold"/>
                                        <p:tgtEl>
                                          <p:spTgt spid="190466">
                                            <p:txEl>
                                              <p:pRg st="5" end="5"/>
                                            </p:txEl>
                                          </p:spTgt>
                                        </p:tgtEl>
                                        <p:attrNameLst>
                                          <p:attrName>ppt_x</p:attrName>
                                        </p:attrNameLst>
                                      </p:cBhvr>
                                      <p:tavLst>
                                        <p:tav tm="0">
                                          <p:val>
                                            <p:strVal val="#ppt_x"/>
                                          </p:val>
                                        </p:tav>
                                        <p:tav tm="100000">
                                          <p:val>
                                            <p:strVal val="#ppt_x"/>
                                          </p:val>
                                        </p:tav>
                                      </p:tavLst>
                                    </p:anim>
                                    <p:anim calcmode="lin" valueType="num">
                                      <p:cBhvr>
                                        <p:cTn id="41" dur="898" decel="100000" fill="hold"/>
                                        <p:tgtEl>
                                          <p:spTgt spid="190466">
                                            <p:txEl>
                                              <p:pRg st="5" end="5"/>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898"/>
                                          </p:stCondLst>
                                        </p:cTn>
                                        <p:tgtEl>
                                          <p:spTgt spid="190466">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190466">
                                            <p:txEl>
                                              <p:pRg st="6" end="6"/>
                                            </p:txEl>
                                          </p:spTgt>
                                        </p:tgtEl>
                                        <p:attrNameLst>
                                          <p:attrName>style.visibility</p:attrName>
                                        </p:attrNameLst>
                                      </p:cBhvr>
                                      <p:to>
                                        <p:strVal val="visible"/>
                                      </p:to>
                                    </p:set>
                                    <p:animEffect transition="in" filter="fade">
                                      <p:cBhvr>
                                        <p:cTn id="47" dur="1000"/>
                                        <p:tgtEl>
                                          <p:spTgt spid="190466">
                                            <p:txEl>
                                              <p:pRg st="6" end="6"/>
                                            </p:txEl>
                                          </p:spTgt>
                                        </p:tgtEl>
                                      </p:cBhvr>
                                    </p:animEffect>
                                    <p:anim calcmode="lin" valueType="num">
                                      <p:cBhvr>
                                        <p:cTn id="48" dur="1000" fill="hold"/>
                                        <p:tgtEl>
                                          <p:spTgt spid="190466">
                                            <p:txEl>
                                              <p:pRg st="6" end="6"/>
                                            </p:txEl>
                                          </p:spTgt>
                                        </p:tgtEl>
                                        <p:attrNameLst>
                                          <p:attrName>ppt_x</p:attrName>
                                        </p:attrNameLst>
                                      </p:cBhvr>
                                      <p:tavLst>
                                        <p:tav tm="0">
                                          <p:val>
                                            <p:strVal val="#ppt_x"/>
                                          </p:val>
                                        </p:tav>
                                        <p:tav tm="100000">
                                          <p:val>
                                            <p:strVal val="#ppt_x"/>
                                          </p:val>
                                        </p:tav>
                                      </p:tavLst>
                                    </p:anim>
                                    <p:anim calcmode="lin" valueType="num">
                                      <p:cBhvr>
                                        <p:cTn id="49" dur="898" decel="100000" fill="hold"/>
                                        <p:tgtEl>
                                          <p:spTgt spid="190466">
                                            <p:txEl>
                                              <p:pRg st="6" end="6"/>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898"/>
                                          </p:stCondLst>
                                        </p:cTn>
                                        <p:tgtEl>
                                          <p:spTgt spid="190466">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190466">
                                            <p:txEl>
                                              <p:pRg st="8" end="8"/>
                                            </p:txEl>
                                          </p:spTgt>
                                        </p:tgtEl>
                                        <p:attrNameLst>
                                          <p:attrName>style.visibility</p:attrName>
                                        </p:attrNameLst>
                                      </p:cBhvr>
                                      <p:to>
                                        <p:strVal val="visible"/>
                                      </p:to>
                                    </p:set>
                                    <p:animEffect transition="in" filter="fade">
                                      <p:cBhvr>
                                        <p:cTn id="55" dur="1000"/>
                                        <p:tgtEl>
                                          <p:spTgt spid="190466">
                                            <p:txEl>
                                              <p:pRg st="8" end="8"/>
                                            </p:txEl>
                                          </p:spTgt>
                                        </p:tgtEl>
                                      </p:cBhvr>
                                    </p:animEffect>
                                    <p:anim calcmode="lin" valueType="num">
                                      <p:cBhvr>
                                        <p:cTn id="56" dur="1000" fill="hold"/>
                                        <p:tgtEl>
                                          <p:spTgt spid="190466">
                                            <p:txEl>
                                              <p:pRg st="8" end="8"/>
                                            </p:txEl>
                                          </p:spTgt>
                                        </p:tgtEl>
                                        <p:attrNameLst>
                                          <p:attrName>ppt_x</p:attrName>
                                        </p:attrNameLst>
                                      </p:cBhvr>
                                      <p:tavLst>
                                        <p:tav tm="0">
                                          <p:val>
                                            <p:strVal val="#ppt_x"/>
                                          </p:val>
                                        </p:tav>
                                        <p:tav tm="100000">
                                          <p:val>
                                            <p:strVal val="#ppt_x"/>
                                          </p:val>
                                        </p:tav>
                                      </p:tavLst>
                                    </p:anim>
                                    <p:anim calcmode="lin" valueType="num">
                                      <p:cBhvr>
                                        <p:cTn id="57" dur="898" decel="100000" fill="hold"/>
                                        <p:tgtEl>
                                          <p:spTgt spid="190466">
                                            <p:txEl>
                                              <p:pRg st="8" end="8"/>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898"/>
                                          </p:stCondLst>
                                        </p:cTn>
                                        <p:tgtEl>
                                          <p:spTgt spid="190466">
                                            <p:txEl>
                                              <p:pRg st="8" end="8"/>
                                            </p:txEl>
                                          </p:spTgt>
                                        </p:tgtEl>
                                        <p:attrNameLst>
                                          <p:attrName>ppt_y</p:attrName>
                                        </p:attrNameLst>
                                      </p:cBhvr>
                                      <p:tavLst>
                                        <p:tav tm="0">
                                          <p:val>
                                            <p:strVal val="#ppt_y-.03"/>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37" presetClass="entr" presetSubtype="0" fill="hold" grpId="0" nodeType="clickEffect">
                                  <p:stCondLst>
                                    <p:cond delay="0"/>
                                  </p:stCondLst>
                                  <p:childTnLst>
                                    <p:set>
                                      <p:cBhvr>
                                        <p:cTn id="62" dur="1" fill="hold">
                                          <p:stCondLst>
                                            <p:cond delay="0"/>
                                          </p:stCondLst>
                                        </p:cTn>
                                        <p:tgtEl>
                                          <p:spTgt spid="190466">
                                            <p:txEl>
                                              <p:pRg st="9" end="9"/>
                                            </p:txEl>
                                          </p:spTgt>
                                        </p:tgtEl>
                                        <p:attrNameLst>
                                          <p:attrName>style.visibility</p:attrName>
                                        </p:attrNameLst>
                                      </p:cBhvr>
                                      <p:to>
                                        <p:strVal val="visible"/>
                                      </p:to>
                                    </p:set>
                                    <p:animEffect transition="in" filter="fade">
                                      <p:cBhvr>
                                        <p:cTn id="63" dur="1000"/>
                                        <p:tgtEl>
                                          <p:spTgt spid="190466">
                                            <p:txEl>
                                              <p:pRg st="9" end="9"/>
                                            </p:txEl>
                                          </p:spTgt>
                                        </p:tgtEl>
                                      </p:cBhvr>
                                    </p:animEffect>
                                    <p:anim calcmode="lin" valueType="num">
                                      <p:cBhvr>
                                        <p:cTn id="64" dur="1000" fill="hold"/>
                                        <p:tgtEl>
                                          <p:spTgt spid="190466">
                                            <p:txEl>
                                              <p:pRg st="9" end="9"/>
                                            </p:txEl>
                                          </p:spTgt>
                                        </p:tgtEl>
                                        <p:attrNameLst>
                                          <p:attrName>ppt_x</p:attrName>
                                        </p:attrNameLst>
                                      </p:cBhvr>
                                      <p:tavLst>
                                        <p:tav tm="0">
                                          <p:val>
                                            <p:strVal val="#ppt_x"/>
                                          </p:val>
                                        </p:tav>
                                        <p:tav tm="100000">
                                          <p:val>
                                            <p:strVal val="#ppt_x"/>
                                          </p:val>
                                        </p:tav>
                                      </p:tavLst>
                                    </p:anim>
                                    <p:anim calcmode="lin" valueType="num">
                                      <p:cBhvr>
                                        <p:cTn id="65" dur="898" decel="100000" fill="hold"/>
                                        <p:tgtEl>
                                          <p:spTgt spid="190466">
                                            <p:txEl>
                                              <p:pRg st="9" end="9"/>
                                            </p:txEl>
                                          </p:spTgt>
                                        </p:tgtEl>
                                        <p:attrNameLst>
                                          <p:attrName>ppt_y</p:attrName>
                                        </p:attrNameLst>
                                      </p:cBhvr>
                                      <p:tavLst>
                                        <p:tav tm="0">
                                          <p:val>
                                            <p:strVal val="#ppt_y+1"/>
                                          </p:val>
                                        </p:tav>
                                        <p:tav tm="100000">
                                          <p:val>
                                            <p:strVal val="#ppt_y-.03"/>
                                          </p:val>
                                        </p:tav>
                                      </p:tavLst>
                                    </p:anim>
                                    <p:anim calcmode="lin" valueType="num">
                                      <p:cBhvr>
                                        <p:cTn id="66" dur="100" accel="100000" fill="hold">
                                          <p:stCondLst>
                                            <p:cond delay="898"/>
                                          </p:stCondLst>
                                        </p:cTn>
                                        <p:tgtEl>
                                          <p:spTgt spid="190466">
                                            <p:txEl>
                                              <p:pRg st="9" end="9"/>
                                            </p:txEl>
                                          </p:spTgt>
                                        </p:tgtEl>
                                        <p:attrNameLst>
                                          <p:attrName>ppt_y</p:attrName>
                                        </p:attrNameLst>
                                      </p:cBhvr>
                                      <p:tavLst>
                                        <p:tav tm="0">
                                          <p:val>
                                            <p:strVal val="#ppt_y-.03"/>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37" presetClass="entr" presetSubtype="0" fill="hold" grpId="0" nodeType="clickEffect">
                                  <p:stCondLst>
                                    <p:cond delay="0"/>
                                  </p:stCondLst>
                                  <p:childTnLst>
                                    <p:set>
                                      <p:cBhvr>
                                        <p:cTn id="70" dur="1" fill="hold">
                                          <p:stCondLst>
                                            <p:cond delay="0"/>
                                          </p:stCondLst>
                                        </p:cTn>
                                        <p:tgtEl>
                                          <p:spTgt spid="190466">
                                            <p:txEl>
                                              <p:pRg st="11" end="11"/>
                                            </p:txEl>
                                          </p:spTgt>
                                        </p:tgtEl>
                                        <p:attrNameLst>
                                          <p:attrName>style.visibility</p:attrName>
                                        </p:attrNameLst>
                                      </p:cBhvr>
                                      <p:to>
                                        <p:strVal val="visible"/>
                                      </p:to>
                                    </p:set>
                                    <p:animEffect transition="in" filter="fade">
                                      <p:cBhvr>
                                        <p:cTn id="71" dur="1000"/>
                                        <p:tgtEl>
                                          <p:spTgt spid="190466">
                                            <p:txEl>
                                              <p:pRg st="11" end="11"/>
                                            </p:txEl>
                                          </p:spTgt>
                                        </p:tgtEl>
                                      </p:cBhvr>
                                    </p:animEffect>
                                    <p:anim calcmode="lin" valueType="num">
                                      <p:cBhvr>
                                        <p:cTn id="72" dur="1000" fill="hold"/>
                                        <p:tgtEl>
                                          <p:spTgt spid="190466">
                                            <p:txEl>
                                              <p:pRg st="11" end="11"/>
                                            </p:txEl>
                                          </p:spTgt>
                                        </p:tgtEl>
                                        <p:attrNameLst>
                                          <p:attrName>ppt_x</p:attrName>
                                        </p:attrNameLst>
                                      </p:cBhvr>
                                      <p:tavLst>
                                        <p:tav tm="0">
                                          <p:val>
                                            <p:strVal val="#ppt_x"/>
                                          </p:val>
                                        </p:tav>
                                        <p:tav tm="100000">
                                          <p:val>
                                            <p:strVal val="#ppt_x"/>
                                          </p:val>
                                        </p:tav>
                                      </p:tavLst>
                                    </p:anim>
                                    <p:anim calcmode="lin" valueType="num">
                                      <p:cBhvr>
                                        <p:cTn id="73" dur="898" decel="100000" fill="hold"/>
                                        <p:tgtEl>
                                          <p:spTgt spid="190466">
                                            <p:txEl>
                                              <p:pRg st="11" end="11"/>
                                            </p:txEl>
                                          </p:spTgt>
                                        </p:tgtEl>
                                        <p:attrNameLst>
                                          <p:attrName>ppt_y</p:attrName>
                                        </p:attrNameLst>
                                      </p:cBhvr>
                                      <p:tavLst>
                                        <p:tav tm="0">
                                          <p:val>
                                            <p:strVal val="#ppt_y+1"/>
                                          </p:val>
                                        </p:tav>
                                        <p:tav tm="100000">
                                          <p:val>
                                            <p:strVal val="#ppt_y-.03"/>
                                          </p:val>
                                        </p:tav>
                                      </p:tavLst>
                                    </p:anim>
                                    <p:anim calcmode="lin" valueType="num">
                                      <p:cBhvr>
                                        <p:cTn id="74" dur="100" accel="100000" fill="hold">
                                          <p:stCondLst>
                                            <p:cond delay="898"/>
                                          </p:stCondLst>
                                        </p:cTn>
                                        <p:tgtEl>
                                          <p:spTgt spid="190466">
                                            <p:txEl>
                                              <p:pRg st="11" end="11"/>
                                            </p:txEl>
                                          </p:spTgt>
                                        </p:tgtEl>
                                        <p:attrNameLst>
                                          <p:attrName>ppt_y</p:attrName>
                                        </p:attrNameLst>
                                      </p:cBhvr>
                                      <p:tavLst>
                                        <p:tav tm="0">
                                          <p:val>
                                            <p:strVal val="#ppt_y-.03"/>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37" presetClass="entr" presetSubtype="0" fill="hold" grpId="0" nodeType="clickEffect">
                                  <p:stCondLst>
                                    <p:cond delay="0"/>
                                  </p:stCondLst>
                                  <p:childTnLst>
                                    <p:set>
                                      <p:cBhvr>
                                        <p:cTn id="78" dur="1" fill="hold">
                                          <p:stCondLst>
                                            <p:cond delay="0"/>
                                          </p:stCondLst>
                                        </p:cTn>
                                        <p:tgtEl>
                                          <p:spTgt spid="190466">
                                            <p:txEl>
                                              <p:pRg st="12" end="12"/>
                                            </p:txEl>
                                          </p:spTgt>
                                        </p:tgtEl>
                                        <p:attrNameLst>
                                          <p:attrName>style.visibility</p:attrName>
                                        </p:attrNameLst>
                                      </p:cBhvr>
                                      <p:to>
                                        <p:strVal val="visible"/>
                                      </p:to>
                                    </p:set>
                                    <p:animEffect transition="in" filter="fade">
                                      <p:cBhvr>
                                        <p:cTn id="79" dur="1000"/>
                                        <p:tgtEl>
                                          <p:spTgt spid="190466">
                                            <p:txEl>
                                              <p:pRg st="12" end="12"/>
                                            </p:txEl>
                                          </p:spTgt>
                                        </p:tgtEl>
                                      </p:cBhvr>
                                    </p:animEffect>
                                    <p:anim calcmode="lin" valueType="num">
                                      <p:cBhvr>
                                        <p:cTn id="80" dur="1000" fill="hold"/>
                                        <p:tgtEl>
                                          <p:spTgt spid="190466">
                                            <p:txEl>
                                              <p:pRg st="12" end="12"/>
                                            </p:txEl>
                                          </p:spTgt>
                                        </p:tgtEl>
                                        <p:attrNameLst>
                                          <p:attrName>ppt_x</p:attrName>
                                        </p:attrNameLst>
                                      </p:cBhvr>
                                      <p:tavLst>
                                        <p:tav tm="0">
                                          <p:val>
                                            <p:strVal val="#ppt_x"/>
                                          </p:val>
                                        </p:tav>
                                        <p:tav tm="100000">
                                          <p:val>
                                            <p:strVal val="#ppt_x"/>
                                          </p:val>
                                        </p:tav>
                                      </p:tavLst>
                                    </p:anim>
                                    <p:anim calcmode="lin" valueType="num">
                                      <p:cBhvr>
                                        <p:cTn id="81" dur="898" decel="100000" fill="hold"/>
                                        <p:tgtEl>
                                          <p:spTgt spid="190466">
                                            <p:txEl>
                                              <p:pRg st="12" end="12"/>
                                            </p:txEl>
                                          </p:spTgt>
                                        </p:tgtEl>
                                        <p:attrNameLst>
                                          <p:attrName>ppt_y</p:attrName>
                                        </p:attrNameLst>
                                      </p:cBhvr>
                                      <p:tavLst>
                                        <p:tav tm="0">
                                          <p:val>
                                            <p:strVal val="#ppt_y+1"/>
                                          </p:val>
                                        </p:tav>
                                        <p:tav tm="100000">
                                          <p:val>
                                            <p:strVal val="#ppt_y-.03"/>
                                          </p:val>
                                        </p:tav>
                                      </p:tavLst>
                                    </p:anim>
                                    <p:anim calcmode="lin" valueType="num">
                                      <p:cBhvr>
                                        <p:cTn id="82" dur="100" accel="100000" fill="hold">
                                          <p:stCondLst>
                                            <p:cond delay="898"/>
                                          </p:stCondLst>
                                        </p:cTn>
                                        <p:tgtEl>
                                          <p:spTgt spid="190466">
                                            <p:txEl>
                                              <p:pRg st="12" end="12"/>
                                            </p:txEl>
                                          </p:spTgt>
                                        </p:tgtEl>
                                        <p:attrNameLst>
                                          <p:attrName>ppt_y</p:attrName>
                                        </p:attrNameLst>
                                      </p:cBhvr>
                                      <p:tavLst>
                                        <p:tav tm="0">
                                          <p:val>
                                            <p:strVal val="#ppt_y-.03"/>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37" presetClass="entr" presetSubtype="0" fill="hold" grpId="0" nodeType="clickEffect">
                                  <p:stCondLst>
                                    <p:cond delay="0"/>
                                  </p:stCondLst>
                                  <p:childTnLst>
                                    <p:set>
                                      <p:cBhvr>
                                        <p:cTn id="86" dur="1" fill="hold">
                                          <p:stCondLst>
                                            <p:cond delay="0"/>
                                          </p:stCondLst>
                                        </p:cTn>
                                        <p:tgtEl>
                                          <p:spTgt spid="190466">
                                            <p:txEl>
                                              <p:pRg st="13" end="13"/>
                                            </p:txEl>
                                          </p:spTgt>
                                        </p:tgtEl>
                                        <p:attrNameLst>
                                          <p:attrName>style.visibility</p:attrName>
                                        </p:attrNameLst>
                                      </p:cBhvr>
                                      <p:to>
                                        <p:strVal val="visible"/>
                                      </p:to>
                                    </p:set>
                                    <p:animEffect transition="in" filter="fade">
                                      <p:cBhvr>
                                        <p:cTn id="87" dur="1000"/>
                                        <p:tgtEl>
                                          <p:spTgt spid="190466">
                                            <p:txEl>
                                              <p:pRg st="13" end="13"/>
                                            </p:txEl>
                                          </p:spTgt>
                                        </p:tgtEl>
                                      </p:cBhvr>
                                    </p:animEffect>
                                    <p:anim calcmode="lin" valueType="num">
                                      <p:cBhvr>
                                        <p:cTn id="88" dur="1000" fill="hold"/>
                                        <p:tgtEl>
                                          <p:spTgt spid="190466">
                                            <p:txEl>
                                              <p:pRg st="13" end="13"/>
                                            </p:txEl>
                                          </p:spTgt>
                                        </p:tgtEl>
                                        <p:attrNameLst>
                                          <p:attrName>ppt_x</p:attrName>
                                        </p:attrNameLst>
                                      </p:cBhvr>
                                      <p:tavLst>
                                        <p:tav tm="0">
                                          <p:val>
                                            <p:strVal val="#ppt_x"/>
                                          </p:val>
                                        </p:tav>
                                        <p:tav tm="100000">
                                          <p:val>
                                            <p:strVal val="#ppt_x"/>
                                          </p:val>
                                        </p:tav>
                                      </p:tavLst>
                                    </p:anim>
                                    <p:anim calcmode="lin" valueType="num">
                                      <p:cBhvr>
                                        <p:cTn id="89" dur="898" decel="100000" fill="hold"/>
                                        <p:tgtEl>
                                          <p:spTgt spid="190466">
                                            <p:txEl>
                                              <p:pRg st="13" end="13"/>
                                            </p:txEl>
                                          </p:spTgt>
                                        </p:tgtEl>
                                        <p:attrNameLst>
                                          <p:attrName>ppt_y</p:attrName>
                                        </p:attrNameLst>
                                      </p:cBhvr>
                                      <p:tavLst>
                                        <p:tav tm="0">
                                          <p:val>
                                            <p:strVal val="#ppt_y+1"/>
                                          </p:val>
                                        </p:tav>
                                        <p:tav tm="100000">
                                          <p:val>
                                            <p:strVal val="#ppt_y-.03"/>
                                          </p:val>
                                        </p:tav>
                                      </p:tavLst>
                                    </p:anim>
                                    <p:anim calcmode="lin" valueType="num">
                                      <p:cBhvr>
                                        <p:cTn id="90" dur="100" accel="100000" fill="hold">
                                          <p:stCondLst>
                                            <p:cond delay="898"/>
                                          </p:stCondLst>
                                        </p:cTn>
                                        <p:tgtEl>
                                          <p:spTgt spid="190466">
                                            <p:txEl>
                                              <p:pRg st="13" end="13"/>
                                            </p:txEl>
                                          </p:spTgt>
                                        </p:tgtEl>
                                        <p:attrNameLst>
                                          <p:attrName>ppt_y</p:attrName>
                                        </p:attrNameLst>
                                      </p:cBhvr>
                                      <p:tavLst>
                                        <p:tav tm="0">
                                          <p:val>
                                            <p:strVal val="#ppt_y-.03"/>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37" presetClass="entr" presetSubtype="0" fill="hold" grpId="0" nodeType="clickEffect">
                                  <p:stCondLst>
                                    <p:cond delay="0"/>
                                  </p:stCondLst>
                                  <p:childTnLst>
                                    <p:set>
                                      <p:cBhvr>
                                        <p:cTn id="94" dur="1" fill="hold">
                                          <p:stCondLst>
                                            <p:cond delay="0"/>
                                          </p:stCondLst>
                                        </p:cTn>
                                        <p:tgtEl>
                                          <p:spTgt spid="190466">
                                            <p:txEl>
                                              <p:pRg st="14" end="14"/>
                                            </p:txEl>
                                          </p:spTgt>
                                        </p:tgtEl>
                                        <p:attrNameLst>
                                          <p:attrName>style.visibility</p:attrName>
                                        </p:attrNameLst>
                                      </p:cBhvr>
                                      <p:to>
                                        <p:strVal val="visible"/>
                                      </p:to>
                                    </p:set>
                                    <p:animEffect transition="in" filter="fade">
                                      <p:cBhvr>
                                        <p:cTn id="95" dur="1000"/>
                                        <p:tgtEl>
                                          <p:spTgt spid="190466">
                                            <p:txEl>
                                              <p:pRg st="14" end="14"/>
                                            </p:txEl>
                                          </p:spTgt>
                                        </p:tgtEl>
                                      </p:cBhvr>
                                    </p:animEffect>
                                    <p:anim calcmode="lin" valueType="num">
                                      <p:cBhvr>
                                        <p:cTn id="96" dur="1000" fill="hold"/>
                                        <p:tgtEl>
                                          <p:spTgt spid="190466">
                                            <p:txEl>
                                              <p:pRg st="14" end="14"/>
                                            </p:txEl>
                                          </p:spTgt>
                                        </p:tgtEl>
                                        <p:attrNameLst>
                                          <p:attrName>ppt_x</p:attrName>
                                        </p:attrNameLst>
                                      </p:cBhvr>
                                      <p:tavLst>
                                        <p:tav tm="0">
                                          <p:val>
                                            <p:strVal val="#ppt_x"/>
                                          </p:val>
                                        </p:tav>
                                        <p:tav tm="100000">
                                          <p:val>
                                            <p:strVal val="#ppt_x"/>
                                          </p:val>
                                        </p:tav>
                                      </p:tavLst>
                                    </p:anim>
                                    <p:anim calcmode="lin" valueType="num">
                                      <p:cBhvr>
                                        <p:cTn id="97" dur="898" decel="100000" fill="hold"/>
                                        <p:tgtEl>
                                          <p:spTgt spid="190466">
                                            <p:txEl>
                                              <p:pRg st="14" end="14"/>
                                            </p:txEl>
                                          </p:spTgt>
                                        </p:tgtEl>
                                        <p:attrNameLst>
                                          <p:attrName>ppt_y</p:attrName>
                                        </p:attrNameLst>
                                      </p:cBhvr>
                                      <p:tavLst>
                                        <p:tav tm="0">
                                          <p:val>
                                            <p:strVal val="#ppt_y+1"/>
                                          </p:val>
                                        </p:tav>
                                        <p:tav tm="100000">
                                          <p:val>
                                            <p:strVal val="#ppt_y-.03"/>
                                          </p:val>
                                        </p:tav>
                                      </p:tavLst>
                                    </p:anim>
                                    <p:anim calcmode="lin" valueType="num">
                                      <p:cBhvr>
                                        <p:cTn id="98" dur="100" accel="100000" fill="hold">
                                          <p:stCondLst>
                                            <p:cond delay="898"/>
                                          </p:stCondLst>
                                        </p:cTn>
                                        <p:tgtEl>
                                          <p:spTgt spid="190466">
                                            <p:txEl>
                                              <p:pRg st="14" end="1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66" grpId="0" build="p"/>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1490" name="Rectangle 2"/>
          <p:cNvSpPr>
            <a:spLocks noGrp="1" noChangeArrowheads="1"/>
          </p:cNvSpPr>
          <p:nvPr>
            <p:ph type="body" idx="1"/>
          </p:nvPr>
        </p:nvSpPr>
        <p:spPr>
          <a:xfrm>
            <a:off x="1919289" y="549275"/>
            <a:ext cx="8281987" cy="5543550"/>
          </a:xfrm>
        </p:spPr>
        <p:txBody>
          <a:bodyPr/>
          <a:lstStyle/>
          <a:p>
            <a:pPr marL="609600" indent="-609600" algn="just">
              <a:lnSpc>
                <a:spcPct val="80000"/>
              </a:lnSpc>
              <a:defRPr/>
            </a:pPr>
            <a:r>
              <a:rPr lang="ar-SA" sz="2400" dirty="0">
                <a:solidFill>
                  <a:schemeClr val="tx1"/>
                </a:solidFill>
              </a:rPr>
              <a:t>8- المبالغة الشديدة في أهمية الصراع </a:t>
            </a:r>
            <a:r>
              <a:rPr lang="ar-SA" sz="2400" dirty="0" err="1">
                <a:solidFill>
                  <a:schemeClr val="tx1"/>
                </a:solidFill>
              </a:rPr>
              <a:t>الأوديبي</a:t>
            </a:r>
            <a:r>
              <a:rPr lang="ar-SA" sz="2400" dirty="0">
                <a:solidFill>
                  <a:schemeClr val="tx1"/>
                </a:solidFill>
              </a:rPr>
              <a:t>، وما ينجم عنه من فشل في </a:t>
            </a:r>
            <a:r>
              <a:rPr lang="ar-SA" sz="2400" dirty="0" smtClean="0">
                <a:solidFill>
                  <a:schemeClr val="tx1"/>
                </a:solidFill>
              </a:rPr>
              <a:t>تصفيته</a:t>
            </a:r>
          </a:p>
          <a:p>
            <a:pPr marL="609600" indent="-609600" algn="just">
              <a:lnSpc>
                <a:spcPct val="80000"/>
              </a:lnSpc>
              <a:defRPr/>
            </a:pPr>
            <a:r>
              <a:rPr lang="ar-SA" sz="2400" dirty="0" smtClean="0">
                <a:solidFill>
                  <a:schemeClr val="tx1"/>
                </a:solidFill>
              </a:rPr>
              <a:t>على </a:t>
            </a:r>
            <a:r>
              <a:rPr lang="ar-SA" sz="2400" dirty="0">
                <a:solidFill>
                  <a:schemeClr val="tx1"/>
                </a:solidFill>
              </a:rPr>
              <a:t>شخصية الفرد وسلوكه في المستقبل، فهناك مجتمعات قد لا تجد فيها </a:t>
            </a:r>
            <a:r>
              <a:rPr lang="ar-SA" sz="2400" dirty="0" smtClean="0">
                <a:solidFill>
                  <a:schemeClr val="tx1"/>
                </a:solidFill>
              </a:rPr>
              <a:t>هذه</a:t>
            </a:r>
          </a:p>
          <a:p>
            <a:pPr marL="609600" indent="-609600" algn="just">
              <a:lnSpc>
                <a:spcPct val="80000"/>
              </a:lnSpc>
              <a:defRPr/>
            </a:pPr>
            <a:r>
              <a:rPr lang="ar-SA" sz="2400" dirty="0" smtClean="0">
                <a:solidFill>
                  <a:schemeClr val="tx1"/>
                </a:solidFill>
              </a:rPr>
              <a:t>العقدة </a:t>
            </a:r>
            <a:r>
              <a:rPr lang="ar-SA" sz="2400" dirty="0" err="1" smtClean="0">
                <a:solidFill>
                  <a:schemeClr val="tx1"/>
                </a:solidFill>
              </a:rPr>
              <a:t>الأوديبية</a:t>
            </a:r>
            <a:r>
              <a:rPr lang="ar-SA" sz="2400">
                <a:solidFill>
                  <a:schemeClr val="tx1"/>
                </a:solidFill>
              </a:rPr>
              <a:t>.</a:t>
            </a:r>
            <a:endParaRPr lang="ar-SA" sz="2400" dirty="0">
              <a:solidFill>
                <a:schemeClr val="tx1"/>
              </a:solidFill>
            </a:endParaRPr>
          </a:p>
        </p:txBody>
      </p:sp>
    </p:spTree>
    <p:extLst>
      <p:ext uri="{BB962C8B-B14F-4D97-AF65-F5344CB8AC3E}">
        <p14:creationId xmlns:p14="http://schemas.microsoft.com/office/powerpoint/2010/main" val="268305792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91490">
                                            <p:txEl>
                                              <p:pRg st="0" end="0"/>
                                            </p:txEl>
                                          </p:spTgt>
                                        </p:tgtEl>
                                        <p:attrNameLst>
                                          <p:attrName>style.visibility</p:attrName>
                                        </p:attrNameLst>
                                      </p:cBhvr>
                                      <p:to>
                                        <p:strVal val="visible"/>
                                      </p:to>
                                    </p:set>
                                    <p:animEffect transition="in" filter="fade">
                                      <p:cBhvr>
                                        <p:cTn id="7" dur="1000"/>
                                        <p:tgtEl>
                                          <p:spTgt spid="191490">
                                            <p:txEl>
                                              <p:pRg st="0" end="0"/>
                                            </p:txEl>
                                          </p:spTgt>
                                        </p:tgtEl>
                                      </p:cBhvr>
                                    </p:animEffect>
                                    <p:anim calcmode="lin" valueType="num">
                                      <p:cBhvr>
                                        <p:cTn id="8" dur="1000" fill="hold"/>
                                        <p:tgtEl>
                                          <p:spTgt spid="191490">
                                            <p:txEl>
                                              <p:pRg st="0" end="0"/>
                                            </p:txEl>
                                          </p:spTgt>
                                        </p:tgtEl>
                                        <p:attrNameLst>
                                          <p:attrName>ppt_x</p:attrName>
                                        </p:attrNameLst>
                                      </p:cBhvr>
                                      <p:tavLst>
                                        <p:tav tm="0">
                                          <p:val>
                                            <p:strVal val="#ppt_x"/>
                                          </p:val>
                                        </p:tav>
                                        <p:tav tm="100000">
                                          <p:val>
                                            <p:strVal val="#ppt_x"/>
                                          </p:val>
                                        </p:tav>
                                      </p:tavLst>
                                    </p:anim>
                                    <p:anim calcmode="lin" valueType="num">
                                      <p:cBhvr>
                                        <p:cTn id="9" dur="898" decel="100000" fill="hold"/>
                                        <p:tgtEl>
                                          <p:spTgt spid="191490">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191490">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91490">
                                            <p:txEl>
                                              <p:pRg st="1" end="1"/>
                                            </p:txEl>
                                          </p:spTgt>
                                        </p:tgtEl>
                                        <p:attrNameLst>
                                          <p:attrName>style.visibility</p:attrName>
                                        </p:attrNameLst>
                                      </p:cBhvr>
                                      <p:to>
                                        <p:strVal val="visible"/>
                                      </p:to>
                                    </p:set>
                                    <p:animEffect transition="in" filter="fade">
                                      <p:cBhvr>
                                        <p:cTn id="15" dur="1000"/>
                                        <p:tgtEl>
                                          <p:spTgt spid="191490">
                                            <p:txEl>
                                              <p:pRg st="1" end="1"/>
                                            </p:txEl>
                                          </p:spTgt>
                                        </p:tgtEl>
                                      </p:cBhvr>
                                    </p:animEffect>
                                    <p:anim calcmode="lin" valueType="num">
                                      <p:cBhvr>
                                        <p:cTn id="16" dur="1000" fill="hold"/>
                                        <p:tgtEl>
                                          <p:spTgt spid="191490">
                                            <p:txEl>
                                              <p:pRg st="1" end="1"/>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191490">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191490">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191490">
                                            <p:txEl>
                                              <p:pRg st="2" end="2"/>
                                            </p:txEl>
                                          </p:spTgt>
                                        </p:tgtEl>
                                        <p:attrNameLst>
                                          <p:attrName>style.visibility</p:attrName>
                                        </p:attrNameLst>
                                      </p:cBhvr>
                                      <p:to>
                                        <p:strVal val="visible"/>
                                      </p:to>
                                    </p:set>
                                    <p:animEffect transition="in" filter="fade">
                                      <p:cBhvr>
                                        <p:cTn id="23" dur="1000"/>
                                        <p:tgtEl>
                                          <p:spTgt spid="191490">
                                            <p:txEl>
                                              <p:pRg st="2" end="2"/>
                                            </p:txEl>
                                          </p:spTgt>
                                        </p:tgtEl>
                                      </p:cBhvr>
                                    </p:animEffect>
                                    <p:anim calcmode="lin" valueType="num">
                                      <p:cBhvr>
                                        <p:cTn id="24" dur="1000" fill="hold"/>
                                        <p:tgtEl>
                                          <p:spTgt spid="191490">
                                            <p:txEl>
                                              <p:pRg st="2" end="2"/>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191490">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191490">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0"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7AE89A-88AB-4C20-A77D-950F999399E0}" type="datetime2">
              <a:rPr lang="en-US" smtClean="0"/>
              <a:t>Thursday, June 18, 2020</a:t>
            </a:fld>
            <a:endParaRPr lang="en-US" dirty="0"/>
          </a:p>
        </p:txBody>
      </p:sp>
      <p:sp>
        <p:nvSpPr>
          <p:cNvPr id="3" name="Footer Placeholder 2"/>
          <p:cNvSpPr>
            <a:spLocks noGrp="1"/>
          </p:cNvSpPr>
          <p:nvPr>
            <p:ph type="ftr" sz="quarter" idx="11"/>
          </p:nvPr>
        </p:nvSpPr>
        <p:spPr/>
        <p:txBody>
          <a:bodyPr/>
          <a:lstStyle/>
          <a:p>
            <a:r>
              <a:rPr lang="ar-SA" smtClean="0"/>
              <a:t>نظرية النمو السيكو جنسي\ فرويد        موريس بقلة</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4</a:t>
            </a:fld>
            <a:endParaRPr lang="en-US" dirty="0"/>
          </a:p>
        </p:txBody>
      </p:sp>
      <p:graphicFrame>
        <p:nvGraphicFramePr>
          <p:cNvPr id="7" name="Diagram 6"/>
          <p:cNvGraphicFramePr/>
          <p:nvPr>
            <p:extLst>
              <p:ext uri="{D42A27DB-BD31-4B8C-83A1-F6EECF244321}">
                <p14:modId xmlns:p14="http://schemas.microsoft.com/office/powerpoint/2010/main" val="3704831599"/>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220889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Date Placeholder 3"/>
          <p:cNvSpPr>
            <a:spLocks noGrp="1"/>
          </p:cNvSpPr>
          <p:nvPr>
            <p:ph type="dt" sz="half" idx="10"/>
          </p:nvPr>
        </p:nvSpPr>
        <p:spPr/>
        <p:txBody>
          <a:bodyPr/>
          <a:lstStyle/>
          <a:p>
            <a:fld id="{23B151B6-056A-44FC-AD4A-6EE763EA5E13}" type="datetime2">
              <a:rPr lang="en-US" smtClean="0"/>
              <a:t>Thursday, June 18, 2020</a:t>
            </a:fld>
            <a:endParaRPr lang="en-US" dirty="0"/>
          </a:p>
        </p:txBody>
      </p:sp>
      <p:sp>
        <p:nvSpPr>
          <p:cNvPr id="5" name="Footer Placeholder 4"/>
          <p:cNvSpPr>
            <a:spLocks noGrp="1"/>
          </p:cNvSpPr>
          <p:nvPr>
            <p:ph type="ftr" sz="quarter" idx="11"/>
          </p:nvPr>
        </p:nvSpPr>
        <p:spPr/>
        <p:txBody>
          <a:bodyPr/>
          <a:lstStyle/>
          <a:p>
            <a:r>
              <a:rPr lang="ar-SA" smtClean="0"/>
              <a:t>نظرية النمو السيكو جنسي\ فرويد        موريس بقلة</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5</a:t>
            </a:fld>
            <a:endParaRPr lang="en-US" dirty="0"/>
          </a:p>
        </p:txBody>
      </p:sp>
      <p:pic>
        <p:nvPicPr>
          <p:cNvPr id="2050" name="Picture 2" descr="Image result for الهو والانا والانا الاعلى"/>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71699" y="2260600"/>
            <a:ext cx="9933709" cy="3524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77887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ar-SA" sz="4000" dirty="0">
                <a:solidFill>
                  <a:schemeClr val="tx1"/>
                </a:solidFill>
              </a:rPr>
              <a:t>فالشخصية هي نتاج تفاعل تلك المكونات الثلاثة</a:t>
            </a:r>
            <a:endParaRPr lang="en-US" sz="4000" dirty="0">
              <a:solidFill>
                <a:schemeClr val="tx1"/>
              </a:solidFill>
            </a:endParaRPr>
          </a:p>
        </p:txBody>
      </p:sp>
      <p:sp>
        <p:nvSpPr>
          <p:cNvPr id="4" name="Date Placeholder 3"/>
          <p:cNvSpPr>
            <a:spLocks noGrp="1"/>
          </p:cNvSpPr>
          <p:nvPr>
            <p:ph type="dt" sz="half" idx="10"/>
          </p:nvPr>
        </p:nvSpPr>
        <p:spPr/>
        <p:txBody>
          <a:bodyPr/>
          <a:lstStyle/>
          <a:p>
            <a:fld id="{23B151B6-056A-44FC-AD4A-6EE763EA5E13}" type="datetime2">
              <a:rPr lang="en-US" smtClean="0"/>
              <a:t>Thursday, June 18, 2020</a:t>
            </a:fld>
            <a:endParaRPr lang="en-US" dirty="0"/>
          </a:p>
        </p:txBody>
      </p:sp>
      <p:sp>
        <p:nvSpPr>
          <p:cNvPr id="5" name="Footer Placeholder 4"/>
          <p:cNvSpPr>
            <a:spLocks noGrp="1"/>
          </p:cNvSpPr>
          <p:nvPr>
            <p:ph type="ftr" sz="quarter" idx="11"/>
          </p:nvPr>
        </p:nvSpPr>
        <p:spPr/>
        <p:txBody>
          <a:bodyPr/>
          <a:lstStyle/>
          <a:p>
            <a:r>
              <a:rPr lang="ar-SA" smtClean="0"/>
              <a:t>نظرية النمو السيكو جنسي\ فرويد        موريس بقلة</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6</a:t>
            </a:fld>
            <a:endParaRPr lang="en-US" dirty="0"/>
          </a:p>
        </p:txBody>
      </p:sp>
    </p:spTree>
    <p:extLst>
      <p:ext uri="{BB962C8B-B14F-4D97-AF65-F5344CB8AC3E}">
        <p14:creationId xmlns:p14="http://schemas.microsoft.com/office/powerpoint/2010/main" val="24129892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solidFill>
                  <a:srgbClr val="FF0000"/>
                </a:solidFill>
              </a:rPr>
              <a:t>1. الهو \ الهي </a:t>
            </a:r>
            <a:r>
              <a:rPr lang="ar-SA" dirty="0">
                <a:solidFill>
                  <a:srgbClr val="FF0000"/>
                </a:solidFill>
              </a:rPr>
              <a:t/>
            </a:r>
            <a:br>
              <a:rPr lang="ar-SA" dirty="0">
                <a:solidFill>
                  <a:srgbClr val="FF0000"/>
                </a:solidFill>
              </a:rPr>
            </a:br>
            <a:r>
              <a:rPr lang="en-US" dirty="0" smtClean="0">
                <a:solidFill>
                  <a:srgbClr val="FF0000"/>
                </a:solidFill>
              </a:rPr>
              <a:t>ID </a:t>
            </a:r>
            <a:endParaRPr lang="en-US" dirty="0">
              <a:solidFill>
                <a:srgbClr val="FF0000"/>
              </a:solidFill>
            </a:endParaRPr>
          </a:p>
        </p:txBody>
      </p:sp>
      <p:sp>
        <p:nvSpPr>
          <p:cNvPr id="3" name="Content Placeholder 2"/>
          <p:cNvSpPr>
            <a:spLocks noGrp="1"/>
          </p:cNvSpPr>
          <p:nvPr>
            <p:ph idx="1"/>
          </p:nvPr>
        </p:nvSpPr>
        <p:spPr/>
        <p:txBody>
          <a:bodyPr>
            <a:noAutofit/>
          </a:bodyPr>
          <a:lstStyle/>
          <a:p>
            <a:pPr marL="609600" indent="-609600" algn="just">
              <a:buBlip>
                <a:blip r:embed="rId2"/>
              </a:buBlip>
              <a:defRPr/>
            </a:pPr>
            <a:r>
              <a:rPr lang="ar-SA" sz="2800" dirty="0" smtClean="0"/>
              <a:t>هو </a:t>
            </a:r>
            <a:r>
              <a:rPr lang="ar-SA" sz="2800" dirty="0"/>
              <a:t>مستودع </a:t>
            </a:r>
            <a:r>
              <a:rPr lang="ar-SA" sz="2800" dirty="0" smtClean="0">
                <a:solidFill>
                  <a:srgbClr val="0070C0"/>
                </a:solidFill>
              </a:rPr>
              <a:t>الغرائز</a:t>
            </a:r>
            <a:r>
              <a:rPr lang="en-US" sz="2800" dirty="0" smtClean="0">
                <a:solidFill>
                  <a:srgbClr val="0070C0"/>
                </a:solidFill>
              </a:rPr>
              <a:t> </a:t>
            </a:r>
            <a:r>
              <a:rPr lang="ar-SA" sz="2800" dirty="0" smtClean="0">
                <a:solidFill>
                  <a:srgbClr val="0070C0"/>
                </a:solidFill>
              </a:rPr>
              <a:t>والرغبات</a:t>
            </a:r>
            <a:r>
              <a:rPr lang="ar-SA" sz="2800" dirty="0">
                <a:solidFill>
                  <a:srgbClr val="0070C0"/>
                </a:solidFill>
              </a:rPr>
              <a:t>، والأحداث والذكريات التي لم يتم إشباعها </a:t>
            </a:r>
            <a:r>
              <a:rPr lang="ar-SA" sz="2800" dirty="0"/>
              <a:t>في الواقع، بفعل القيم والمعايير الاجتماعية</a:t>
            </a:r>
            <a:r>
              <a:rPr lang="ar-SA" sz="2800" dirty="0" smtClean="0"/>
              <a:t>.</a:t>
            </a:r>
            <a:endParaRPr lang="ar-SA" sz="2800" dirty="0"/>
          </a:p>
          <a:p>
            <a:pPr marL="609600" indent="-609600" algn="just">
              <a:buBlip>
                <a:blip r:embed="rId2"/>
              </a:buBlip>
              <a:defRPr/>
            </a:pPr>
            <a:r>
              <a:rPr lang="ar-SA" sz="2800" dirty="0"/>
              <a:t> </a:t>
            </a:r>
            <a:r>
              <a:rPr lang="ar-SA" sz="2800" dirty="0" smtClean="0"/>
              <a:t>وهو اعمى </a:t>
            </a:r>
            <a:r>
              <a:rPr lang="ar-SA" sz="2800" dirty="0"/>
              <a:t>من الوجهة الاجتماعية، فليس </a:t>
            </a:r>
            <a:r>
              <a:rPr lang="ar-SA" sz="2800" dirty="0" smtClean="0"/>
              <a:t>بينه </a:t>
            </a:r>
            <a:r>
              <a:rPr lang="ar-SA" sz="2800" dirty="0"/>
              <a:t>وبين العالم الخارجي صلة مباشرة، ولا </a:t>
            </a:r>
            <a:r>
              <a:rPr lang="ar-SA" sz="2800" dirty="0" smtClean="0"/>
              <a:t>يميز </a:t>
            </a:r>
            <a:r>
              <a:rPr lang="ar-SA" sz="2800" dirty="0"/>
              <a:t>بين ما هو صالح وطالح، </a:t>
            </a:r>
            <a:r>
              <a:rPr lang="ar-SA" sz="2800" dirty="0" smtClean="0">
                <a:solidFill>
                  <a:srgbClr val="0070C0"/>
                </a:solidFill>
              </a:rPr>
              <a:t>ويسير </a:t>
            </a:r>
            <a:r>
              <a:rPr lang="ar-SA" sz="2800" dirty="0">
                <a:solidFill>
                  <a:srgbClr val="0070C0"/>
                </a:solidFill>
              </a:rPr>
              <a:t>وفق مبدأ اللذة</a:t>
            </a:r>
            <a:r>
              <a:rPr lang="ar-SA" sz="2800" dirty="0" smtClean="0">
                <a:solidFill>
                  <a:srgbClr val="0070C0"/>
                </a:solidFill>
              </a:rPr>
              <a:t>. </a:t>
            </a:r>
            <a:r>
              <a:rPr lang="en-US" sz="2800" dirty="0" smtClean="0">
                <a:solidFill>
                  <a:srgbClr val="0070C0"/>
                </a:solidFill>
              </a:rPr>
              <a:t>libido</a:t>
            </a:r>
            <a:endParaRPr lang="ar-SA" sz="2800" dirty="0">
              <a:solidFill>
                <a:srgbClr val="0070C0"/>
              </a:solidFill>
            </a:endParaRPr>
          </a:p>
          <a:p>
            <a:pPr marL="609600" indent="-609600" algn="just">
              <a:buBlip>
                <a:blip r:embed="rId2"/>
              </a:buBlip>
              <a:defRPr/>
            </a:pPr>
            <a:r>
              <a:rPr lang="ar-SA" sz="2800" dirty="0"/>
              <a:t>والمحتويات التي </a:t>
            </a:r>
            <a:r>
              <a:rPr lang="ar-SA" sz="2800" dirty="0">
                <a:solidFill>
                  <a:srgbClr val="0070C0"/>
                </a:solidFill>
              </a:rPr>
              <a:t>تخزن في (الهو) المكبوتة لا تموت بل تظل حية</a:t>
            </a:r>
            <a:r>
              <a:rPr lang="ar-SA" sz="2800" dirty="0"/>
              <a:t>، تحاول أن تنتهز الفرصة التي يضعف فيها سلطان الضمير (الأنا العليا)</a:t>
            </a:r>
            <a:endParaRPr lang="en-US" sz="2800" dirty="0"/>
          </a:p>
        </p:txBody>
      </p:sp>
      <p:sp>
        <p:nvSpPr>
          <p:cNvPr id="4" name="Date Placeholder 3"/>
          <p:cNvSpPr>
            <a:spLocks noGrp="1"/>
          </p:cNvSpPr>
          <p:nvPr>
            <p:ph type="dt" sz="half" idx="10"/>
          </p:nvPr>
        </p:nvSpPr>
        <p:spPr/>
        <p:txBody>
          <a:bodyPr/>
          <a:lstStyle/>
          <a:p>
            <a:fld id="{23B151B6-056A-44FC-AD4A-6EE763EA5E13}" type="datetime2">
              <a:rPr lang="en-US" smtClean="0"/>
              <a:t>Thursday, June 18, 2020</a:t>
            </a:fld>
            <a:endParaRPr lang="en-US" dirty="0"/>
          </a:p>
        </p:txBody>
      </p:sp>
      <p:sp>
        <p:nvSpPr>
          <p:cNvPr id="5" name="Footer Placeholder 4"/>
          <p:cNvSpPr>
            <a:spLocks noGrp="1"/>
          </p:cNvSpPr>
          <p:nvPr>
            <p:ph type="ftr" sz="quarter" idx="11"/>
          </p:nvPr>
        </p:nvSpPr>
        <p:spPr/>
        <p:txBody>
          <a:bodyPr/>
          <a:lstStyle/>
          <a:p>
            <a:r>
              <a:rPr lang="ar-SA" smtClean="0"/>
              <a:t>نظرية النمو السيكو جنسي\ فرويد        موريس بقلة</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7</a:t>
            </a:fld>
            <a:endParaRPr lang="en-US" dirty="0"/>
          </a:p>
        </p:txBody>
      </p:sp>
    </p:spTree>
    <p:extLst>
      <p:ext uri="{BB962C8B-B14F-4D97-AF65-F5344CB8AC3E}">
        <p14:creationId xmlns:p14="http://schemas.microsoft.com/office/powerpoint/2010/main" val="1592788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ar-SA" sz="3200" dirty="0" smtClean="0"/>
              <a:t>وهو يعبر </a:t>
            </a:r>
            <a:r>
              <a:rPr lang="ar-SA" sz="3200" dirty="0"/>
              <a:t>عن </a:t>
            </a:r>
            <a:r>
              <a:rPr lang="ar-SA" sz="3200" dirty="0" smtClean="0"/>
              <a:t>نفسه </a:t>
            </a:r>
            <a:r>
              <a:rPr lang="ar-SA" sz="3200" dirty="0"/>
              <a:t>بصورة رمزية من خلال عدة أشكال وصورة مختلفة كما في فلتات اللسان، وزلات القلم، ونسيان المواعيد، وتحطيم الأشياء، </a:t>
            </a:r>
            <a:r>
              <a:rPr lang="ar-SA" sz="3200" dirty="0" smtClean="0"/>
              <a:t>والأحلام. الخ</a:t>
            </a:r>
          </a:p>
          <a:p>
            <a:r>
              <a:rPr lang="ar-SA" sz="3200" dirty="0"/>
              <a:t>وكلها تمثل تعبير رمزي لرغبات ودوافع </a:t>
            </a:r>
            <a:r>
              <a:rPr lang="ar-SA" sz="3200" dirty="0" smtClean="0"/>
              <a:t>مكبوتة، </a:t>
            </a:r>
            <a:r>
              <a:rPr lang="ar-SA" sz="3200" dirty="0"/>
              <a:t>وهذه المكبوتات أشبه بالميكروبات الخفية التي تنهش شخصية الفرد وتسمم آراءه وأفكاره وتقعده عن تحقيق أهدافه ومن ثم يقع فريسة للمرض النفسي.</a:t>
            </a:r>
          </a:p>
          <a:p>
            <a:endParaRPr lang="en-US" sz="3200" dirty="0"/>
          </a:p>
        </p:txBody>
      </p:sp>
      <p:sp>
        <p:nvSpPr>
          <p:cNvPr id="4" name="Date Placeholder 3"/>
          <p:cNvSpPr>
            <a:spLocks noGrp="1"/>
          </p:cNvSpPr>
          <p:nvPr>
            <p:ph type="dt" sz="half" idx="10"/>
          </p:nvPr>
        </p:nvSpPr>
        <p:spPr/>
        <p:txBody>
          <a:bodyPr/>
          <a:lstStyle/>
          <a:p>
            <a:fld id="{23B151B6-056A-44FC-AD4A-6EE763EA5E13}" type="datetime2">
              <a:rPr lang="en-US" smtClean="0"/>
              <a:t>Thursday, June 18, 2020</a:t>
            </a:fld>
            <a:endParaRPr lang="en-US" dirty="0"/>
          </a:p>
        </p:txBody>
      </p:sp>
      <p:sp>
        <p:nvSpPr>
          <p:cNvPr id="5" name="Footer Placeholder 4"/>
          <p:cNvSpPr>
            <a:spLocks noGrp="1"/>
          </p:cNvSpPr>
          <p:nvPr>
            <p:ph type="ftr" sz="quarter" idx="11"/>
          </p:nvPr>
        </p:nvSpPr>
        <p:spPr/>
        <p:txBody>
          <a:bodyPr/>
          <a:lstStyle/>
          <a:p>
            <a:r>
              <a:rPr lang="ar-SA" smtClean="0"/>
              <a:t>نظرية النمو السيكو جنسي\ فرويد        موريس بقلة</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8</a:t>
            </a:fld>
            <a:endParaRPr lang="en-US" dirty="0"/>
          </a:p>
        </p:txBody>
      </p:sp>
    </p:spTree>
    <p:extLst>
      <p:ext uri="{BB962C8B-B14F-4D97-AF65-F5344CB8AC3E}">
        <p14:creationId xmlns:p14="http://schemas.microsoft.com/office/powerpoint/2010/main" val="4284407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b="1" dirty="0">
                <a:solidFill>
                  <a:srgbClr val="FF0066"/>
                </a:solidFill>
                <a:effectLst>
                  <a:outerShdw blurRad="38100" dist="38100" dir="2700000" algn="tl">
                    <a:srgbClr val="000000"/>
                  </a:outerShdw>
                </a:effectLst>
                <a:cs typeface="Bader" pitchFamily="2" charset="-78"/>
              </a:rPr>
              <a:t>2- </a:t>
            </a:r>
            <a:r>
              <a:rPr lang="ar-SA" sz="4400" b="1" dirty="0">
                <a:solidFill>
                  <a:srgbClr val="FF0066"/>
                </a:solidFill>
                <a:effectLst>
                  <a:outerShdw blurRad="38100" dist="38100" dir="2700000" algn="tl">
                    <a:srgbClr val="000000"/>
                  </a:outerShdw>
                </a:effectLst>
                <a:cs typeface="Bader" pitchFamily="2" charset="-78"/>
              </a:rPr>
              <a:t>الأنا</a:t>
            </a:r>
            <a:r>
              <a:rPr lang="ar-SA" b="1" dirty="0">
                <a:solidFill>
                  <a:srgbClr val="FF0066"/>
                </a:solidFill>
                <a:effectLst>
                  <a:outerShdw blurRad="38100" dist="38100" dir="2700000" algn="tl">
                    <a:srgbClr val="000000"/>
                  </a:outerShdw>
                </a:effectLst>
                <a:cs typeface="Bader" pitchFamily="2" charset="-78"/>
              </a:rPr>
              <a:t> </a:t>
            </a:r>
            <a:r>
              <a:rPr lang="en-US" b="1" dirty="0">
                <a:solidFill>
                  <a:srgbClr val="FF0066"/>
                </a:solidFill>
                <a:effectLst>
                  <a:outerShdw blurRad="38100" dist="38100" dir="2700000" algn="tl">
                    <a:srgbClr val="000000"/>
                  </a:outerShdw>
                </a:effectLst>
                <a:cs typeface="Bader" pitchFamily="2" charset="-78"/>
              </a:rPr>
              <a:t>EGO</a:t>
            </a:r>
            <a:r>
              <a:rPr lang="ar-SA" b="1" dirty="0">
                <a:solidFill>
                  <a:srgbClr val="FF0066"/>
                </a:solidFill>
                <a:effectLst>
                  <a:outerShdw blurRad="38100" dist="38100" dir="2700000" algn="tl">
                    <a:srgbClr val="000000"/>
                  </a:outerShdw>
                </a:effectLst>
                <a:cs typeface="Bader" pitchFamily="2" charset="-78"/>
              </a:rPr>
              <a:t/>
            </a:r>
            <a:br>
              <a:rPr lang="ar-SA" b="1" dirty="0">
                <a:solidFill>
                  <a:srgbClr val="FF0066"/>
                </a:solidFill>
                <a:effectLst>
                  <a:outerShdw blurRad="38100" dist="38100" dir="2700000" algn="tl">
                    <a:srgbClr val="000000"/>
                  </a:outerShdw>
                </a:effectLst>
                <a:cs typeface="Bader" pitchFamily="2" charset="-78"/>
              </a:rPr>
            </a:br>
            <a:endParaRPr lang="en-US" dirty="0"/>
          </a:p>
        </p:txBody>
      </p:sp>
      <p:sp>
        <p:nvSpPr>
          <p:cNvPr id="3" name="Content Placeholder 2"/>
          <p:cNvSpPr>
            <a:spLocks noGrp="1"/>
          </p:cNvSpPr>
          <p:nvPr>
            <p:ph idx="1"/>
          </p:nvPr>
        </p:nvSpPr>
        <p:spPr/>
        <p:txBody>
          <a:bodyPr>
            <a:noAutofit/>
          </a:bodyPr>
          <a:lstStyle/>
          <a:p>
            <a:r>
              <a:rPr lang="ar-SA" sz="2400" dirty="0"/>
              <a:t>وتمثل الجهاز التنفيذي للشخصية، الذي </a:t>
            </a:r>
            <a:r>
              <a:rPr lang="ar-SA" sz="2400" dirty="0">
                <a:solidFill>
                  <a:srgbClr val="0070C0"/>
                </a:solidFill>
              </a:rPr>
              <a:t>يتعامل مع الواقع الخارجي</a:t>
            </a:r>
            <a:r>
              <a:rPr lang="ar-SA" sz="2400" dirty="0"/>
              <a:t> وتعمل بمقتضى مبدأ الواقع.</a:t>
            </a:r>
          </a:p>
          <a:p>
            <a:pPr marL="609600" indent="-609600" algn="just">
              <a:buBlip>
                <a:blip r:embed="rId2"/>
              </a:buBlip>
            </a:pPr>
            <a:r>
              <a:rPr lang="ar-SA" altLang="en-US" sz="2400" dirty="0"/>
              <a:t>وهذا لا يعني أن الأنا تنكر إشباع الرغبات والمحفزات الغريزية الصادرة من الهو، بل تشترط أن يكون هذا الإشباع متسقاً مع القيم والمعايير الاجتماعية.</a:t>
            </a:r>
          </a:p>
          <a:p>
            <a:pPr marL="609600" indent="-609600" algn="just"/>
            <a:endParaRPr lang="ar-SA" altLang="en-US" sz="2400" dirty="0"/>
          </a:p>
          <a:p>
            <a:pPr marL="609600" indent="-609600" algn="just">
              <a:buBlip>
                <a:blip r:embed="rId2"/>
              </a:buBlip>
            </a:pPr>
            <a:r>
              <a:rPr lang="ar-SA" altLang="en-US" sz="2400" dirty="0"/>
              <a:t>وتنحصر وظيفة الأنا في </a:t>
            </a:r>
            <a:r>
              <a:rPr lang="ar-SA" altLang="en-US" sz="2400" dirty="0">
                <a:solidFill>
                  <a:srgbClr val="0070C0"/>
                </a:solidFill>
              </a:rPr>
              <a:t>التوفيق بين مطالب الهو ومتطلبات الواقع الخارجي، </a:t>
            </a:r>
            <a:r>
              <a:rPr lang="ar-SA" altLang="en-US" sz="2400" dirty="0"/>
              <a:t>فكأنه جهاز له عينان عين تطل على الغرائز ومحفزات الهو وعين تطل على مطالب المجتمع الخارجي ثم العمل على التوفيق بين المطلبين في وقت واحد.</a:t>
            </a:r>
          </a:p>
          <a:p>
            <a:endParaRPr lang="en-US" sz="2400" dirty="0"/>
          </a:p>
        </p:txBody>
      </p:sp>
      <p:sp>
        <p:nvSpPr>
          <p:cNvPr id="4" name="Date Placeholder 3"/>
          <p:cNvSpPr>
            <a:spLocks noGrp="1"/>
          </p:cNvSpPr>
          <p:nvPr>
            <p:ph type="dt" sz="half" idx="10"/>
          </p:nvPr>
        </p:nvSpPr>
        <p:spPr/>
        <p:txBody>
          <a:bodyPr/>
          <a:lstStyle/>
          <a:p>
            <a:fld id="{23B151B6-056A-44FC-AD4A-6EE763EA5E13}" type="datetime2">
              <a:rPr lang="en-US" smtClean="0"/>
              <a:t>Thursday, June 18, 2020</a:t>
            </a:fld>
            <a:endParaRPr lang="en-US" dirty="0"/>
          </a:p>
        </p:txBody>
      </p:sp>
      <p:sp>
        <p:nvSpPr>
          <p:cNvPr id="5" name="Footer Placeholder 4"/>
          <p:cNvSpPr>
            <a:spLocks noGrp="1"/>
          </p:cNvSpPr>
          <p:nvPr>
            <p:ph type="ftr" sz="quarter" idx="11"/>
          </p:nvPr>
        </p:nvSpPr>
        <p:spPr/>
        <p:txBody>
          <a:bodyPr/>
          <a:lstStyle/>
          <a:p>
            <a:r>
              <a:rPr lang="ar-SA" smtClean="0"/>
              <a:t>نظرية النمو السيكو جنسي\ فرويد        موريس بقلة</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9</a:t>
            </a:fld>
            <a:endParaRPr lang="en-US" dirty="0"/>
          </a:p>
        </p:txBody>
      </p:sp>
    </p:spTree>
    <p:extLst>
      <p:ext uri="{BB962C8B-B14F-4D97-AF65-F5344CB8AC3E}">
        <p14:creationId xmlns:p14="http://schemas.microsoft.com/office/powerpoint/2010/main" val="3930421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8013</TotalTime>
  <Words>1868</Words>
  <Application>Microsoft Office PowerPoint</Application>
  <PresentationFormat>Widescreen</PresentationFormat>
  <Paragraphs>212</Paragraphs>
  <Slides>38</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Arial</vt:lpstr>
      <vt:lpstr>Bader</vt:lpstr>
      <vt:lpstr>Calibri</vt:lpstr>
      <vt:lpstr>Calibri Light</vt:lpstr>
      <vt:lpstr>Century Gothic</vt:lpstr>
      <vt:lpstr>Tahoma</vt:lpstr>
      <vt:lpstr>Wingdings 3</vt:lpstr>
      <vt:lpstr>Wisp</vt:lpstr>
      <vt:lpstr>نظرية النمو السيكو جنسي \ فرويد</vt:lpstr>
      <vt:lpstr>الشخصية كنظام للطاقة النفسية</vt:lpstr>
      <vt:lpstr>تطور الشخصية:  مدرسة التحليل النفسي  </vt:lpstr>
      <vt:lpstr>PowerPoint Presentation</vt:lpstr>
      <vt:lpstr>PowerPoint Presentation</vt:lpstr>
      <vt:lpstr>PowerPoint Presentation</vt:lpstr>
      <vt:lpstr>1. الهو \ الهي  ID </vt:lpstr>
      <vt:lpstr>PowerPoint Presentation</vt:lpstr>
      <vt:lpstr>2- الأنا EGO </vt:lpstr>
      <vt:lpstr>PowerPoint Presentation</vt:lpstr>
      <vt:lpstr> 3- الأنا العليا  SUPER EGO </vt:lpstr>
      <vt:lpstr>PowerPoint Presentation</vt:lpstr>
      <vt:lpstr>PowerPoint Presentation</vt:lpstr>
      <vt:lpstr>مستويات الحياه النفسية</vt:lpstr>
      <vt:lpstr>PowerPoint Presentation</vt:lpstr>
      <vt:lpstr>PowerPoint Presentation</vt:lpstr>
      <vt:lpstr>PowerPoint Presentation</vt:lpstr>
      <vt:lpstr>مراحل النمو السيكوجنسية</vt:lpstr>
      <vt:lpstr>يرى فرويد أن الشخصية تمر في نموها وتطورها النفسي بعدة مراحل وهذه المراحل هي:</vt:lpstr>
      <vt:lpstr>Oral Stage  المرحلة الفمية</vt:lpstr>
      <vt:lpstr>1 – المرحلة الفمية </vt:lpstr>
      <vt:lpstr>PowerPoint Presentation</vt:lpstr>
      <vt:lpstr>Anal Stage  المرحلة الشرجية </vt:lpstr>
      <vt:lpstr>PowerPoint Presentation</vt:lpstr>
      <vt:lpstr> 2– المرحلة الشرجية (وتمتد من سنة ونصف -3 سنوات)</vt:lpstr>
      <vt:lpstr>PowerPoint Presentation</vt:lpstr>
      <vt:lpstr>3. المرحلة القضيبية او الجنسية  او المرحلة الأوديبية او الذكرية </vt:lpstr>
      <vt:lpstr>PowerPoint Presentation</vt:lpstr>
      <vt:lpstr>PowerPoint Presentation</vt:lpstr>
      <vt:lpstr>PowerPoint Presentation</vt:lpstr>
      <vt:lpstr>4– مرحلة الكمون  (من السادسة وحتى البلوغ)  </vt:lpstr>
      <vt:lpstr>PowerPoint Presentation</vt:lpstr>
      <vt:lpstr>5. المرحلة التناسلية  </vt:lpstr>
      <vt:lpstr>PowerPoint Presentation</vt:lpstr>
      <vt:lpstr>الغرائز</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morice</dc:creator>
  <cp:lastModifiedBy>morice</cp:lastModifiedBy>
  <cp:revision>41</cp:revision>
  <dcterms:created xsi:type="dcterms:W3CDTF">2020-03-20T19:28:00Z</dcterms:created>
  <dcterms:modified xsi:type="dcterms:W3CDTF">2020-06-20T09:36:45Z</dcterms:modified>
</cp:coreProperties>
</file>