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notesMasterIdLst>
    <p:notesMasterId r:id="rId49"/>
  </p:notesMasterIdLst>
  <p:sldIdLst>
    <p:sldId id="256" r:id="rId2"/>
    <p:sldId id="257" r:id="rId3"/>
    <p:sldId id="258" r:id="rId4"/>
    <p:sldId id="259" r:id="rId5"/>
    <p:sldId id="260" r:id="rId6"/>
    <p:sldId id="261" r:id="rId7"/>
    <p:sldId id="274" r:id="rId8"/>
    <p:sldId id="275" r:id="rId9"/>
    <p:sldId id="276" r:id="rId10"/>
    <p:sldId id="278" r:id="rId11"/>
    <p:sldId id="262" r:id="rId12"/>
    <p:sldId id="263" r:id="rId13"/>
    <p:sldId id="264" r:id="rId14"/>
    <p:sldId id="300" r:id="rId15"/>
    <p:sldId id="301" r:id="rId16"/>
    <p:sldId id="302" r:id="rId17"/>
    <p:sldId id="265" r:id="rId18"/>
    <p:sldId id="266" r:id="rId19"/>
    <p:sldId id="267" r:id="rId20"/>
    <p:sldId id="268" r:id="rId21"/>
    <p:sldId id="269" r:id="rId22"/>
    <p:sldId id="270" r:id="rId23"/>
    <p:sldId id="273" r:id="rId24"/>
    <p:sldId id="282" r:id="rId25"/>
    <p:sldId id="280" r:id="rId26"/>
    <p:sldId id="281" r:id="rId27"/>
    <p:sldId id="279" r:id="rId28"/>
    <p:sldId id="306" r:id="rId29"/>
    <p:sldId id="283" r:id="rId30"/>
    <p:sldId id="285" r:id="rId31"/>
    <p:sldId id="284" r:id="rId32"/>
    <p:sldId id="286" r:id="rId33"/>
    <p:sldId id="287" r:id="rId34"/>
    <p:sldId id="288" r:id="rId35"/>
    <p:sldId id="289" r:id="rId36"/>
    <p:sldId id="290" r:id="rId37"/>
    <p:sldId id="294" r:id="rId38"/>
    <p:sldId id="291" r:id="rId39"/>
    <p:sldId id="292" r:id="rId40"/>
    <p:sldId id="293" r:id="rId41"/>
    <p:sldId id="295" r:id="rId42"/>
    <p:sldId id="296" r:id="rId43"/>
    <p:sldId id="297" r:id="rId44"/>
    <p:sldId id="298" r:id="rId45"/>
    <p:sldId id="299" r:id="rId46"/>
    <p:sldId id="304" r:id="rId47"/>
    <p:sldId id="30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76019"/>
  </p:normalViewPr>
  <p:slideViewPr>
    <p:cSldViewPr snapToGrid="0" snapToObjects="1">
      <p:cViewPr varScale="1">
        <p:scale>
          <a:sx n="41" d="100"/>
          <a:sy n="41" d="100"/>
        </p:scale>
        <p:origin x="1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0FE7F-3B2A-E340-9941-CE271D9ECB39}" type="datetimeFigureOut">
              <a:rPr lang="en-US" smtClean="0"/>
              <a:t>9/19/21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33241-2092-E84E-A9C7-1CEE5E88E245}" type="slidenum">
              <a:rPr lang="en-US" smtClean="0"/>
              <a:t>‹#›</a:t>
            </a:fld>
            <a:endParaRPr lang="en-US" dirty="0"/>
          </a:p>
        </p:txBody>
      </p:sp>
    </p:spTree>
    <p:extLst>
      <p:ext uri="{BB962C8B-B14F-4D97-AF65-F5344CB8AC3E}">
        <p14:creationId xmlns:p14="http://schemas.microsoft.com/office/powerpoint/2010/main" val="234081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Pressure ulcers  are injuries to the skin and underlying tissue, primarily caused by prolonged pressure on the skin. </a:t>
            </a:r>
            <a:r>
              <a:rPr lang="en-US" sz="1200" b="0" i="0" u="none" strike="noStrike" kern="1200" dirty="0">
                <a:solidFill>
                  <a:schemeClr val="tx1"/>
                </a:solidFill>
                <a:effectLst/>
                <a:latin typeface="+mn-lt"/>
                <a:ea typeface="+mn-ea"/>
                <a:cs typeface="+mn-cs"/>
              </a:rPr>
              <a:t> usually affects people confined to bed or who sit in a chair or wheelchair for long periods of time.</a:t>
            </a:r>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3</a:t>
            </a:fld>
            <a:endParaRPr lang="en-US" dirty="0"/>
          </a:p>
        </p:txBody>
      </p:sp>
    </p:spTree>
    <p:extLst>
      <p:ext uri="{BB962C8B-B14F-4D97-AF65-F5344CB8AC3E}">
        <p14:creationId xmlns:p14="http://schemas.microsoft.com/office/powerpoint/2010/main" val="154325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measure nitrogen balance, the dietary intake of protein for a 24-hour period is estimated while a 24-hour urine collection is gathered to measure total excretion of nitrogen. </a:t>
            </a:r>
          </a:p>
          <a:p>
            <a:endParaRPr lang="en-US" dirty="0"/>
          </a:p>
          <a:p>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41</a:t>
            </a:fld>
            <a:endParaRPr lang="en-US" dirty="0"/>
          </a:p>
        </p:txBody>
      </p:sp>
    </p:spTree>
    <p:extLst>
      <p:ext uri="{BB962C8B-B14F-4D97-AF65-F5344CB8AC3E}">
        <p14:creationId xmlns:p14="http://schemas.microsoft.com/office/powerpoint/2010/main" val="53771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Intake-related diagnoses are those related to the inadequate or excessive ingestion of nutrients, energy, fluid, alcohol, dietary supplements, and food ingredients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Clinical diagnoses are nutritional problems related to specific medical or physical conditions, such as impairments in physiological or mechanical functioning that cause feeding problems, alterations in nutrient metabolism, and body weight problems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Behavioral-environmental diagnoses include problems related to the patient’s knowledge, attitudes, beliefs, or behaviors; physical abilities; access to food; and food safety. </a:t>
            </a:r>
            <a:endParaRPr lang="en-US" dirty="0"/>
          </a:p>
          <a:p>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14</a:t>
            </a:fld>
            <a:endParaRPr lang="en-US" dirty="0"/>
          </a:p>
        </p:txBody>
      </p:sp>
    </p:spTree>
    <p:extLst>
      <p:ext uri="{BB962C8B-B14F-4D97-AF65-F5344CB8AC3E}">
        <p14:creationId xmlns:p14="http://schemas.microsoft.com/office/powerpoint/2010/main" val="11294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individual’s memory and honesty and the assessor’s skill and training </a:t>
            </a:r>
            <a:endParaRPr lang="en-US" dirty="0"/>
          </a:p>
          <a:p>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22</a:t>
            </a:fld>
            <a:endParaRPr lang="en-US" dirty="0"/>
          </a:p>
        </p:txBody>
      </p:sp>
    </p:spTree>
    <p:extLst>
      <p:ext uri="{BB962C8B-B14F-4D97-AF65-F5344CB8AC3E}">
        <p14:creationId xmlns:p14="http://schemas.microsoft.com/office/powerpoint/2010/main" val="344266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ovanniStd"/>
              </a:rPr>
              <a:t>Direct observation: To perform a calorie count, the clinician records the dietary items that a patient is given at meals and subtracts the amounts remaining after meals are completed; this procedure allows an estimate of the caloric content of foods and beverages that are actually consumed. </a:t>
            </a:r>
            <a:endParaRPr lang="en-US" dirty="0"/>
          </a:p>
          <a:p>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27</a:t>
            </a:fld>
            <a:endParaRPr lang="en-US" dirty="0"/>
          </a:p>
        </p:txBody>
      </p:sp>
    </p:spTree>
    <p:extLst>
      <p:ext uri="{BB962C8B-B14F-4D97-AF65-F5344CB8AC3E}">
        <p14:creationId xmlns:p14="http://schemas.microsoft.com/office/powerpoint/2010/main" val="248597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individual growth patterns vary, a child’s growth will generally stay at about the same percentile throughout childhood; a sharp drop in a previously steady growth pattern suggests malnutrition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Growth patterns that fall be- low the 5th percentile may also be cause for concern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BMI growth charts the 5th and 85th percentiles are used as cutoffs to identify children who may be malnourished or overweight,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30</a:t>
            </a:fld>
            <a:endParaRPr lang="en-US" dirty="0"/>
          </a:p>
        </p:txBody>
      </p:sp>
    </p:spTree>
    <p:extLst>
      <p:ext uri="{BB962C8B-B14F-4D97-AF65-F5344CB8AC3E}">
        <p14:creationId xmlns:p14="http://schemas.microsoft.com/office/powerpoint/2010/main" val="172848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31</a:t>
            </a:fld>
            <a:endParaRPr lang="en-US" dirty="0"/>
          </a:p>
        </p:txBody>
      </p:sp>
    </p:spTree>
    <p:extLst>
      <p:ext uri="{BB962C8B-B14F-4D97-AF65-F5344CB8AC3E}">
        <p14:creationId xmlns:p14="http://schemas.microsoft.com/office/powerpoint/2010/main" val="45266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weight change= 17.7%</a:t>
            </a:r>
          </a:p>
        </p:txBody>
      </p:sp>
      <p:sp>
        <p:nvSpPr>
          <p:cNvPr id="4" name="Slide Number Placeholder 3"/>
          <p:cNvSpPr>
            <a:spLocks noGrp="1"/>
          </p:cNvSpPr>
          <p:nvPr>
            <p:ph type="sldNum" sz="quarter" idx="5"/>
          </p:nvPr>
        </p:nvSpPr>
        <p:spPr/>
        <p:txBody>
          <a:bodyPr/>
          <a:lstStyle/>
          <a:p>
            <a:fld id="{B1533241-2092-E84E-A9C7-1CEE5E88E245}" type="slidenum">
              <a:rPr lang="en-US" smtClean="0"/>
              <a:t>32</a:t>
            </a:fld>
            <a:endParaRPr lang="en-US" dirty="0"/>
          </a:p>
        </p:txBody>
      </p:sp>
    </p:spTree>
    <p:extLst>
      <p:ext uri="{BB962C8B-B14F-4D97-AF65-F5344CB8AC3E}">
        <p14:creationId xmlns:p14="http://schemas.microsoft.com/office/powerpoint/2010/main" val="112235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35</a:t>
            </a:fld>
            <a:endParaRPr lang="en-US" dirty="0"/>
          </a:p>
        </p:txBody>
      </p:sp>
    </p:spTree>
    <p:extLst>
      <p:ext uri="{BB962C8B-B14F-4D97-AF65-F5344CB8AC3E}">
        <p14:creationId xmlns:p14="http://schemas.microsoft.com/office/powerpoint/2010/main" val="156284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serum proteins are synthesized in the liver, blood levels of these proteins can reflect liver function. Metabolic stress alters serum proteins because the liver responds by increasing its synthesis of some proteins and reducing the synthesis of others. </a:t>
            </a:r>
            <a:endParaRPr lang="en-US" dirty="0"/>
          </a:p>
          <a:p>
            <a:endParaRPr lang="en-US" dirty="0"/>
          </a:p>
        </p:txBody>
      </p:sp>
      <p:sp>
        <p:nvSpPr>
          <p:cNvPr id="4" name="Slide Number Placeholder 3"/>
          <p:cNvSpPr>
            <a:spLocks noGrp="1"/>
          </p:cNvSpPr>
          <p:nvPr>
            <p:ph type="sldNum" sz="quarter" idx="5"/>
          </p:nvPr>
        </p:nvSpPr>
        <p:spPr/>
        <p:txBody>
          <a:bodyPr/>
          <a:lstStyle/>
          <a:p>
            <a:fld id="{B1533241-2092-E84E-A9C7-1CEE5E88E245}" type="slidenum">
              <a:rPr lang="en-US" smtClean="0"/>
              <a:t>39</a:t>
            </a:fld>
            <a:endParaRPr lang="en-US" dirty="0"/>
          </a:p>
        </p:txBody>
      </p:sp>
    </p:spTree>
    <p:extLst>
      <p:ext uri="{BB962C8B-B14F-4D97-AF65-F5344CB8AC3E}">
        <p14:creationId xmlns:p14="http://schemas.microsoft.com/office/powerpoint/2010/main" val="268572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972FDA7-B794-C849-B168-75A44F11523B}" type="datetimeFigureOut">
              <a:rPr lang="en-US" smtClean="0"/>
              <a:t>9/19/21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11473110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2FDA7-B794-C849-B168-75A44F11523B}" type="datetimeFigureOut">
              <a:rPr lang="en-US" smtClean="0"/>
              <a:t>9/19/21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310667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2FDA7-B794-C849-B168-75A44F11523B}" type="datetimeFigureOut">
              <a:rPr lang="en-US" smtClean="0"/>
              <a:t>9/19/21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9361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72FDA7-B794-C849-B168-75A44F11523B}" type="datetimeFigureOut">
              <a:rPr lang="en-US" smtClean="0"/>
              <a:t>9/19/21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179470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972FDA7-B794-C849-B168-75A44F11523B}" type="datetimeFigureOut">
              <a:rPr lang="en-US" smtClean="0"/>
              <a:t>9/19/21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31358875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972FDA7-B794-C849-B168-75A44F11523B}" type="datetimeFigureOut">
              <a:rPr lang="en-US" smtClean="0"/>
              <a:t>9/19/21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252862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972FDA7-B794-C849-B168-75A44F11523B}" type="datetimeFigureOut">
              <a:rPr lang="en-US" smtClean="0"/>
              <a:t>9/19/21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5B0DC0-EE14-C444-B53F-D2BCDC65E5E0}"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2432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72FDA7-B794-C849-B168-75A44F11523B}" type="datetimeFigureOut">
              <a:rPr lang="en-US" smtClean="0"/>
              <a:t>9/19/21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274834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2FDA7-B794-C849-B168-75A44F11523B}" type="datetimeFigureOut">
              <a:rPr lang="en-US" smtClean="0"/>
              <a:t>9/19/21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77652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972FDA7-B794-C849-B168-75A44F11523B}" type="datetimeFigureOut">
              <a:rPr lang="en-US" smtClean="0"/>
              <a:t>9/19/21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322447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972FDA7-B794-C849-B168-75A44F11523B}" type="datetimeFigureOut">
              <a:rPr lang="en-US" smtClean="0"/>
              <a:t>9/19/21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5C5B0DC0-EE14-C444-B53F-D2BCDC65E5E0}" type="slidenum">
              <a:rPr lang="en-US" smtClean="0"/>
              <a:t>‹#›</a:t>
            </a:fld>
            <a:endParaRPr lang="en-US" dirty="0"/>
          </a:p>
        </p:txBody>
      </p:sp>
    </p:spTree>
    <p:extLst>
      <p:ext uri="{BB962C8B-B14F-4D97-AF65-F5344CB8AC3E}">
        <p14:creationId xmlns:p14="http://schemas.microsoft.com/office/powerpoint/2010/main" val="34124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972FDA7-B794-C849-B168-75A44F11523B}" type="datetimeFigureOut">
              <a:rPr lang="en-US" smtClean="0"/>
              <a:t>9/19/21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C5B0DC0-EE14-C444-B53F-D2BCDC65E5E0}" type="slidenum">
              <a:rPr lang="en-US" smtClean="0"/>
              <a:t>‹#›</a:t>
            </a:fld>
            <a:endParaRPr lang="en-US" dirty="0"/>
          </a:p>
        </p:txBody>
      </p:sp>
    </p:spTree>
    <p:extLst>
      <p:ext uri="{BB962C8B-B14F-4D97-AF65-F5344CB8AC3E}">
        <p14:creationId xmlns:p14="http://schemas.microsoft.com/office/powerpoint/2010/main" val="209618992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D127-4E4A-1A47-AF26-987DE5EDF31E}"/>
              </a:ext>
            </a:extLst>
          </p:cNvPr>
          <p:cNvSpPr>
            <a:spLocks noGrp="1"/>
          </p:cNvSpPr>
          <p:nvPr>
            <p:ph type="ctrTitle"/>
          </p:nvPr>
        </p:nvSpPr>
        <p:spPr/>
        <p:txBody>
          <a:bodyPr>
            <a:normAutofit fontScale="90000"/>
          </a:bodyPr>
          <a:lstStyle/>
          <a:p>
            <a:r>
              <a:rPr lang="en-US" dirty="0"/>
              <a:t>Nutrition Care and Assessment </a:t>
            </a:r>
            <a:br>
              <a:rPr lang="en-US" dirty="0"/>
            </a:br>
            <a:endParaRPr lang="en-US" dirty="0"/>
          </a:p>
        </p:txBody>
      </p:sp>
      <p:sp>
        <p:nvSpPr>
          <p:cNvPr id="3" name="Subtitle 2">
            <a:extLst>
              <a:ext uri="{FF2B5EF4-FFF2-40B4-BE49-F238E27FC236}">
                <a16:creationId xmlns:a16="http://schemas.microsoft.com/office/drawing/2014/main" id="{490A2DF7-7E74-4841-B79D-5D4A9FA9B458}"/>
              </a:ext>
            </a:extLst>
          </p:cNvPr>
          <p:cNvSpPr>
            <a:spLocks noGrp="1"/>
          </p:cNvSpPr>
          <p:nvPr>
            <p:ph type="subTitle" idx="1"/>
          </p:nvPr>
        </p:nvSpPr>
        <p:spPr/>
        <p:txBody>
          <a:bodyPr/>
          <a:lstStyle/>
          <a:p>
            <a:r>
              <a:rPr lang="en-US" dirty="0"/>
              <a:t>Textbook Understanding Normal and Clinical Nutrition chapter 17 </a:t>
            </a:r>
          </a:p>
          <a:p>
            <a:r>
              <a:rPr lang="en-US" dirty="0"/>
              <a:t>NTP chapter 2 </a:t>
            </a:r>
          </a:p>
        </p:txBody>
      </p:sp>
    </p:spTree>
    <p:extLst>
      <p:ext uri="{BB962C8B-B14F-4D97-AF65-F5344CB8AC3E}">
        <p14:creationId xmlns:p14="http://schemas.microsoft.com/office/powerpoint/2010/main" val="183334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E775-948F-1C41-86E2-FFAA7C06ACE1}"/>
              </a:ext>
            </a:extLst>
          </p:cNvPr>
          <p:cNvSpPr>
            <a:spLocks noGrp="1"/>
          </p:cNvSpPr>
          <p:nvPr>
            <p:ph type="title"/>
          </p:nvPr>
        </p:nvSpPr>
        <p:spPr>
          <a:xfrm>
            <a:off x="1371600" y="355092"/>
            <a:ext cx="7729728" cy="1188720"/>
          </a:xfrm>
        </p:spPr>
        <p:txBody>
          <a:bodyPr/>
          <a:lstStyle/>
          <a:p>
            <a:r>
              <a:rPr lang="en-US" dirty="0"/>
              <a:t>Examples</a:t>
            </a:r>
            <a:br>
              <a:rPr lang="en-US" dirty="0"/>
            </a:br>
            <a:endParaRPr lang="en-US" dirty="0"/>
          </a:p>
        </p:txBody>
      </p:sp>
      <p:sp>
        <p:nvSpPr>
          <p:cNvPr id="4" name="TextBox 3">
            <a:extLst>
              <a:ext uri="{FF2B5EF4-FFF2-40B4-BE49-F238E27FC236}">
                <a16:creationId xmlns:a16="http://schemas.microsoft.com/office/drawing/2014/main" id="{F850A3CF-C673-A148-8A2F-C38ABFCDBDFC}"/>
              </a:ext>
            </a:extLst>
          </p:cNvPr>
          <p:cNvSpPr txBox="1"/>
          <p:nvPr/>
        </p:nvSpPr>
        <p:spPr>
          <a:xfrm>
            <a:off x="6451601" y="2150534"/>
            <a:ext cx="4758266" cy="4154984"/>
          </a:xfrm>
          <a:prstGeom prst="rect">
            <a:avLst/>
          </a:prstGeom>
          <a:noFill/>
        </p:spPr>
        <p:txBody>
          <a:bodyPr wrap="square" rtlCol="0">
            <a:spAutoFit/>
          </a:bodyPr>
          <a:lstStyle/>
          <a:p>
            <a:r>
              <a:rPr lang="en-US" sz="2400" dirty="0"/>
              <a:t>75 year old female </a:t>
            </a:r>
            <a:endParaRPr lang="en-US" sz="2400" dirty="0">
              <a:effectLst/>
            </a:endParaRPr>
          </a:p>
          <a:p>
            <a:r>
              <a:rPr lang="en-US" sz="2400" dirty="0"/>
              <a:t>155 cm- </a:t>
            </a:r>
          </a:p>
          <a:p>
            <a:r>
              <a:rPr lang="en-US" sz="2400" dirty="0"/>
              <a:t>40 kg</a:t>
            </a:r>
          </a:p>
          <a:p>
            <a:r>
              <a:rPr lang="en-US" sz="2400" dirty="0"/>
              <a:t>weight loss of 5 kg in 4 months </a:t>
            </a:r>
            <a:endParaRPr lang="en-US" sz="2400" dirty="0">
              <a:effectLst/>
            </a:endParaRPr>
          </a:p>
          <a:p>
            <a:r>
              <a:rPr lang="en-US" sz="2400" dirty="0"/>
              <a:t>All lab work within normal limits </a:t>
            </a:r>
            <a:endParaRPr lang="en-US" sz="2400" dirty="0">
              <a:effectLst/>
            </a:endParaRPr>
          </a:p>
          <a:p>
            <a:r>
              <a:rPr lang="en-US" sz="2400" dirty="0"/>
              <a:t>BP 160/95 </a:t>
            </a:r>
            <a:endParaRPr lang="en-US" sz="2400" dirty="0">
              <a:effectLst/>
            </a:endParaRPr>
          </a:p>
          <a:p>
            <a:r>
              <a:rPr lang="en-US" sz="2400" dirty="0"/>
              <a:t>Medical prescription for diuretic and a beta blocker for Hypertension </a:t>
            </a:r>
            <a:endParaRPr lang="en-US" sz="2400" dirty="0">
              <a:effectLst/>
            </a:endParaRPr>
          </a:p>
          <a:p>
            <a:r>
              <a:rPr lang="en-US" sz="2400" dirty="0"/>
              <a:t>Suffered from stroke; walks with assistance </a:t>
            </a:r>
          </a:p>
          <a:p>
            <a:r>
              <a:rPr lang="en-US" sz="2400" dirty="0"/>
              <a:t>Lives alone </a:t>
            </a:r>
            <a:endParaRPr lang="en-US" sz="2400" dirty="0">
              <a:effectLst/>
            </a:endParaRPr>
          </a:p>
        </p:txBody>
      </p:sp>
      <p:sp>
        <p:nvSpPr>
          <p:cNvPr id="6" name="Content Placeholder 5">
            <a:extLst>
              <a:ext uri="{FF2B5EF4-FFF2-40B4-BE49-F238E27FC236}">
                <a16:creationId xmlns:a16="http://schemas.microsoft.com/office/drawing/2014/main" id="{9A093E5F-EA44-E04B-8B65-51E7E91FD2F8}"/>
              </a:ext>
            </a:extLst>
          </p:cNvPr>
          <p:cNvSpPr>
            <a:spLocks noGrp="1"/>
          </p:cNvSpPr>
          <p:nvPr>
            <p:ph idx="1"/>
          </p:nvPr>
        </p:nvSpPr>
        <p:spPr>
          <a:xfrm>
            <a:off x="1016000" y="2150534"/>
            <a:ext cx="4470400" cy="4301066"/>
          </a:xfrm>
        </p:spPr>
        <p:txBody>
          <a:bodyPr>
            <a:normAutofit/>
          </a:bodyPr>
          <a:lstStyle/>
          <a:p>
            <a:pPr lvl="0"/>
            <a:r>
              <a:rPr lang="en-US" sz="2400" dirty="0"/>
              <a:t>60 year old  male living in Ramallah</a:t>
            </a:r>
          </a:p>
          <a:p>
            <a:pPr lvl="0"/>
            <a:r>
              <a:rPr lang="en-US" sz="2400" dirty="0"/>
              <a:t>172 cm</a:t>
            </a:r>
          </a:p>
          <a:p>
            <a:pPr lvl="0"/>
            <a:r>
              <a:rPr lang="en-US" sz="2400" dirty="0"/>
              <a:t>85 kg</a:t>
            </a:r>
            <a:br>
              <a:rPr lang="en-US" sz="2400" dirty="0"/>
            </a:br>
            <a:r>
              <a:rPr lang="en-US" sz="2400" dirty="0"/>
              <a:t>CHOL 235 mg/dl</a:t>
            </a:r>
            <a:br>
              <a:rPr lang="en-US" sz="2400" dirty="0"/>
            </a:br>
            <a:r>
              <a:rPr lang="en-US" sz="2400" dirty="0"/>
              <a:t>Fasting Blood glucose 170 mg/dl </a:t>
            </a:r>
          </a:p>
          <a:p>
            <a:pPr lvl="0"/>
            <a:r>
              <a:rPr lang="en-US" sz="2400" dirty="0"/>
              <a:t>Following a high protein diet </a:t>
            </a:r>
            <a:br>
              <a:rPr lang="en-US" sz="2400" dirty="0"/>
            </a:br>
            <a:r>
              <a:rPr lang="en-US" sz="2400" dirty="0"/>
              <a:t>Waist circumference 45 inches</a:t>
            </a:r>
          </a:p>
          <a:p>
            <a:pPr lvl="0"/>
            <a:r>
              <a:rPr lang="en-US" sz="2400" dirty="0"/>
              <a:t>Has health insurance </a:t>
            </a:r>
          </a:p>
        </p:txBody>
      </p:sp>
    </p:spTree>
    <p:extLst>
      <p:ext uri="{BB962C8B-B14F-4D97-AF65-F5344CB8AC3E}">
        <p14:creationId xmlns:p14="http://schemas.microsoft.com/office/powerpoint/2010/main" val="407489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3image3920256">
            <a:extLst>
              <a:ext uri="{FF2B5EF4-FFF2-40B4-BE49-F238E27FC236}">
                <a16:creationId xmlns:a16="http://schemas.microsoft.com/office/drawing/2014/main" id="{DFF8CCA6-26D6-894E-A2E2-23B5561C2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466" y="0"/>
            <a:ext cx="9262534" cy="66886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6400C08-4F50-2842-8E5E-DCC08B6659C5}"/>
              </a:ext>
            </a:extLst>
          </p:cNvPr>
          <p:cNvSpPr>
            <a:spLocks noGrp="1"/>
          </p:cNvSpPr>
          <p:nvPr>
            <p:ph type="title"/>
          </p:nvPr>
        </p:nvSpPr>
        <p:spPr>
          <a:xfrm>
            <a:off x="125307" y="1151467"/>
            <a:ext cx="3041226" cy="2813049"/>
          </a:xfrm>
        </p:spPr>
        <p:txBody>
          <a:bodyPr>
            <a:normAutofit/>
          </a:bodyPr>
          <a:lstStyle/>
          <a:p>
            <a:r>
              <a:rPr lang="en-US" b="1" dirty="0">
                <a:solidFill>
                  <a:srgbClr val="C00000"/>
                </a:solidFill>
              </a:rPr>
              <a:t>Nutrition care process </a:t>
            </a:r>
          </a:p>
        </p:txBody>
      </p:sp>
    </p:spTree>
    <p:extLst>
      <p:ext uri="{BB962C8B-B14F-4D97-AF65-F5344CB8AC3E}">
        <p14:creationId xmlns:p14="http://schemas.microsoft.com/office/powerpoint/2010/main" val="97121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74C4-ABE8-A64A-A022-1F9BD4174342}"/>
              </a:ext>
            </a:extLst>
          </p:cNvPr>
          <p:cNvSpPr>
            <a:spLocks noGrp="1"/>
          </p:cNvSpPr>
          <p:nvPr>
            <p:ph type="title"/>
          </p:nvPr>
        </p:nvSpPr>
        <p:spPr>
          <a:xfrm>
            <a:off x="1638470" y="372025"/>
            <a:ext cx="7729728" cy="1188720"/>
          </a:xfrm>
        </p:spPr>
        <p:txBody>
          <a:bodyPr/>
          <a:lstStyle/>
          <a:p>
            <a:r>
              <a:rPr lang="en-US" dirty="0"/>
              <a:t>Nutrition care process </a:t>
            </a:r>
          </a:p>
        </p:txBody>
      </p:sp>
      <p:sp>
        <p:nvSpPr>
          <p:cNvPr id="3" name="Content Placeholder 2">
            <a:extLst>
              <a:ext uri="{FF2B5EF4-FFF2-40B4-BE49-F238E27FC236}">
                <a16:creationId xmlns:a16="http://schemas.microsoft.com/office/drawing/2014/main" id="{C5C2C01D-0A5E-E345-AC6D-8BDE38E993A2}"/>
              </a:ext>
            </a:extLst>
          </p:cNvPr>
          <p:cNvSpPr>
            <a:spLocks noGrp="1"/>
          </p:cNvSpPr>
          <p:nvPr>
            <p:ph idx="1"/>
          </p:nvPr>
        </p:nvSpPr>
        <p:spPr>
          <a:xfrm>
            <a:off x="1337733" y="2032000"/>
            <a:ext cx="10126134" cy="4419600"/>
          </a:xfrm>
        </p:spPr>
        <p:txBody>
          <a:bodyPr>
            <a:normAutofit lnSpcReduction="10000"/>
          </a:bodyPr>
          <a:lstStyle/>
          <a:p>
            <a:pPr marL="0" indent="0">
              <a:buNone/>
            </a:pPr>
            <a:r>
              <a:rPr lang="en-US" sz="2800" dirty="0"/>
              <a:t>Central goal: Relationship between the client and the registered dietitian </a:t>
            </a:r>
          </a:p>
          <a:p>
            <a:r>
              <a:rPr lang="en-US" sz="2800" u="sng" dirty="0"/>
              <a:t>What effect this relationship </a:t>
            </a:r>
          </a:p>
          <a:p>
            <a:r>
              <a:rPr lang="en-US" sz="2800" dirty="0"/>
              <a:t>The client’s previous experiences and readiness for change as well </a:t>
            </a:r>
          </a:p>
          <a:p>
            <a:r>
              <a:rPr lang="en-US" sz="2800" dirty="0"/>
              <a:t>Ability of the dietetics practitioner to establish trust, </a:t>
            </a:r>
          </a:p>
          <a:p>
            <a:pPr lvl="1"/>
            <a:r>
              <a:rPr lang="en-US" sz="2400" dirty="0"/>
              <a:t>Empathy</a:t>
            </a:r>
          </a:p>
          <a:p>
            <a:pPr lvl="1"/>
            <a:r>
              <a:rPr lang="en-US" sz="2400" dirty="0"/>
              <a:t>Demonstrate Effective communication</a:t>
            </a:r>
          </a:p>
          <a:p>
            <a:pPr lvl="1"/>
            <a:r>
              <a:rPr lang="en-US" sz="2400" b="1" u="sng" dirty="0"/>
              <a:t>The central core focuses on individualized care and positive relationship </a:t>
            </a:r>
          </a:p>
          <a:p>
            <a:endParaRPr lang="en-US" u="sng" dirty="0"/>
          </a:p>
          <a:p>
            <a:endParaRPr lang="en-US" dirty="0"/>
          </a:p>
        </p:txBody>
      </p:sp>
    </p:spTree>
    <p:extLst>
      <p:ext uri="{BB962C8B-B14F-4D97-AF65-F5344CB8AC3E}">
        <p14:creationId xmlns:p14="http://schemas.microsoft.com/office/powerpoint/2010/main" val="188995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A4A12-6711-7143-B169-6CD92CA58CE4}"/>
              </a:ext>
            </a:extLst>
          </p:cNvPr>
          <p:cNvSpPr>
            <a:spLocks noGrp="1"/>
          </p:cNvSpPr>
          <p:nvPr>
            <p:ph idx="1"/>
          </p:nvPr>
        </p:nvSpPr>
        <p:spPr>
          <a:xfrm>
            <a:off x="237068" y="287867"/>
            <a:ext cx="10329332" cy="5926667"/>
          </a:xfrm>
        </p:spPr>
        <p:txBody>
          <a:bodyPr>
            <a:normAutofit/>
          </a:bodyPr>
          <a:lstStyle/>
          <a:p>
            <a:pPr marL="0" indent="0">
              <a:buNone/>
            </a:pPr>
            <a:r>
              <a:rPr lang="en-US" sz="2800" b="1" u="sng" dirty="0">
                <a:solidFill>
                  <a:srgbClr val="C00000"/>
                </a:solidFill>
              </a:rPr>
              <a:t>Outer layers effecting the nutrition care process  </a:t>
            </a:r>
          </a:p>
          <a:p>
            <a:r>
              <a:rPr lang="en-US" sz="2400" dirty="0"/>
              <a:t>Environmental factors</a:t>
            </a:r>
          </a:p>
          <a:p>
            <a:pPr lvl="1"/>
            <a:r>
              <a:rPr lang="en-US" sz="2200" dirty="0"/>
              <a:t>Practice settings</a:t>
            </a:r>
          </a:p>
          <a:p>
            <a:pPr lvl="1"/>
            <a:r>
              <a:rPr lang="en-US" sz="2200" dirty="0"/>
              <a:t>Health care systems</a:t>
            </a:r>
          </a:p>
          <a:p>
            <a:pPr lvl="1"/>
            <a:r>
              <a:rPr lang="en-US" sz="2200" dirty="0"/>
              <a:t>Social systems, </a:t>
            </a:r>
          </a:p>
          <a:p>
            <a:pPr lvl="1"/>
            <a:r>
              <a:rPr lang="en-US" sz="2200" dirty="0"/>
              <a:t>Economics—</a:t>
            </a:r>
          </a:p>
          <a:p>
            <a:pPr marL="0" indent="0">
              <a:buNone/>
            </a:pPr>
            <a:r>
              <a:rPr lang="en-US" sz="2400" dirty="0"/>
              <a:t>The environment can impact how much the client/ patient will receive and benefit from the interventions of nutrition care </a:t>
            </a:r>
            <a:endParaRPr lang="en-US" sz="3600" dirty="0"/>
          </a:p>
          <a:p>
            <a:pPr marL="0" indent="0">
              <a:buNone/>
            </a:pPr>
            <a:r>
              <a:rPr lang="en-US" sz="2400" dirty="0">
                <a:solidFill>
                  <a:schemeClr val="tx1"/>
                </a:solidFill>
              </a:rPr>
              <a:t>As a dietitian, </a:t>
            </a:r>
            <a:r>
              <a:rPr lang="en-US" sz="2400" dirty="0"/>
              <a:t>need to assess these factors and be able to evaluate the degree to which they may either be positive or negative influences on the outcomes of care. </a:t>
            </a:r>
          </a:p>
          <a:p>
            <a:pPr marL="0" indent="0">
              <a:buNone/>
            </a:pPr>
            <a:endParaRPr lang="en-US" sz="2400" dirty="0">
              <a:solidFill>
                <a:schemeClr val="tx1"/>
              </a:solidFill>
            </a:endParaRPr>
          </a:p>
        </p:txBody>
      </p:sp>
    </p:spTree>
    <p:extLst>
      <p:ext uri="{BB962C8B-B14F-4D97-AF65-F5344CB8AC3E}">
        <p14:creationId xmlns:p14="http://schemas.microsoft.com/office/powerpoint/2010/main" val="261425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2760B2-3FBB-854E-BEA8-F3992390EC02}"/>
              </a:ext>
            </a:extLst>
          </p:cNvPr>
          <p:cNvPicPr>
            <a:picLocks noGrp="1" noChangeAspect="1"/>
          </p:cNvPicPr>
          <p:nvPr>
            <p:ph idx="1"/>
          </p:nvPr>
        </p:nvPicPr>
        <p:blipFill>
          <a:blip r:embed="rId3"/>
          <a:stretch>
            <a:fillRect/>
          </a:stretch>
        </p:blipFill>
        <p:spPr>
          <a:xfrm>
            <a:off x="1103086" y="1033370"/>
            <a:ext cx="9506857" cy="5425487"/>
          </a:xfrm>
        </p:spPr>
      </p:pic>
    </p:spTree>
    <p:extLst>
      <p:ext uri="{BB962C8B-B14F-4D97-AF65-F5344CB8AC3E}">
        <p14:creationId xmlns:p14="http://schemas.microsoft.com/office/powerpoint/2010/main" val="123895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DCA62-BEFC-344E-80CA-286927984B61}"/>
              </a:ext>
            </a:extLst>
          </p:cNvPr>
          <p:cNvPicPr>
            <a:picLocks noChangeAspect="1"/>
          </p:cNvPicPr>
          <p:nvPr/>
        </p:nvPicPr>
        <p:blipFill>
          <a:blip r:embed="rId2"/>
          <a:stretch>
            <a:fillRect/>
          </a:stretch>
        </p:blipFill>
        <p:spPr>
          <a:xfrm>
            <a:off x="914400" y="0"/>
            <a:ext cx="9316529" cy="6694098"/>
          </a:xfrm>
          <a:prstGeom prst="rect">
            <a:avLst/>
          </a:prstGeom>
        </p:spPr>
      </p:pic>
    </p:spTree>
    <p:extLst>
      <p:ext uri="{BB962C8B-B14F-4D97-AF65-F5344CB8AC3E}">
        <p14:creationId xmlns:p14="http://schemas.microsoft.com/office/powerpoint/2010/main" val="362916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7A632-C238-A446-9F55-5F3BE79C8185}"/>
              </a:ext>
            </a:extLst>
          </p:cNvPr>
          <p:cNvPicPr>
            <a:picLocks noChangeAspect="1"/>
          </p:cNvPicPr>
          <p:nvPr/>
        </p:nvPicPr>
        <p:blipFill>
          <a:blip r:embed="rId2"/>
          <a:stretch>
            <a:fillRect/>
          </a:stretch>
        </p:blipFill>
        <p:spPr>
          <a:xfrm>
            <a:off x="1742536" y="0"/>
            <a:ext cx="9282022" cy="6858000"/>
          </a:xfrm>
          <a:prstGeom prst="rect">
            <a:avLst/>
          </a:prstGeom>
        </p:spPr>
      </p:pic>
    </p:spTree>
    <p:extLst>
      <p:ext uri="{BB962C8B-B14F-4D97-AF65-F5344CB8AC3E}">
        <p14:creationId xmlns:p14="http://schemas.microsoft.com/office/powerpoint/2010/main" val="355577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A502-6775-6147-9639-9531DF61D9E0}"/>
              </a:ext>
            </a:extLst>
          </p:cNvPr>
          <p:cNvSpPr>
            <a:spLocks noGrp="1"/>
          </p:cNvSpPr>
          <p:nvPr>
            <p:ph type="title"/>
          </p:nvPr>
        </p:nvSpPr>
        <p:spPr>
          <a:xfrm>
            <a:off x="385403" y="219626"/>
            <a:ext cx="7729728" cy="1188720"/>
          </a:xfrm>
        </p:spPr>
        <p:txBody>
          <a:bodyPr/>
          <a:lstStyle/>
          <a:p>
            <a:r>
              <a:rPr lang="en-US" b="1" dirty="0"/>
              <a:t>Step 1: Nutrition Assessment </a:t>
            </a:r>
            <a:br>
              <a:rPr lang="en-US" dirty="0"/>
            </a:br>
            <a:endParaRPr lang="en-US" dirty="0"/>
          </a:p>
        </p:txBody>
      </p:sp>
      <p:sp>
        <p:nvSpPr>
          <p:cNvPr id="5" name="Content Placeholder 4">
            <a:extLst>
              <a:ext uri="{FF2B5EF4-FFF2-40B4-BE49-F238E27FC236}">
                <a16:creationId xmlns:a16="http://schemas.microsoft.com/office/drawing/2014/main" id="{9995B74E-E02B-BD45-903E-E359E459013A}"/>
              </a:ext>
            </a:extLst>
          </p:cNvPr>
          <p:cNvSpPr>
            <a:spLocks noGrp="1"/>
          </p:cNvSpPr>
          <p:nvPr>
            <p:ph idx="1"/>
          </p:nvPr>
        </p:nvSpPr>
        <p:spPr>
          <a:xfrm>
            <a:off x="643467" y="1574801"/>
            <a:ext cx="11328399" cy="5283199"/>
          </a:xfrm>
        </p:spPr>
        <p:txBody>
          <a:bodyPr>
            <a:normAutofit lnSpcReduction="10000"/>
          </a:bodyPr>
          <a:lstStyle/>
          <a:p>
            <a:pPr lvl="0"/>
            <a:r>
              <a:rPr lang="en-US" sz="2200" dirty="0"/>
              <a:t>Gathering information that will help you determine the patient’s health and nutrition status </a:t>
            </a:r>
          </a:p>
          <a:p>
            <a:pPr lvl="0"/>
            <a:r>
              <a:rPr lang="en-US" sz="2200" dirty="0"/>
              <a:t>Involves initial data collection AND continual reassessment and analysis of a client’s needs and condition. </a:t>
            </a:r>
          </a:p>
          <a:p>
            <a:pPr lvl="0"/>
            <a:r>
              <a:rPr lang="en-US" sz="2200" dirty="0"/>
              <a:t>This info will help you make the nutrition diagnosis </a:t>
            </a:r>
          </a:p>
          <a:p>
            <a:pPr lvl="0"/>
            <a:r>
              <a:rPr lang="en-US" sz="2200" dirty="0"/>
              <a:t>What are the nutritional problem present and what data do you have to support the severity of this problem</a:t>
            </a:r>
          </a:p>
          <a:p>
            <a:pPr lvl="0"/>
            <a:r>
              <a:rPr lang="en-US" sz="2200" dirty="0"/>
              <a:t>Accordingly what are the desired outcome and goals and how can you monitor the sustainability of these goals</a:t>
            </a:r>
          </a:p>
          <a:p>
            <a:pPr lvl="0"/>
            <a:r>
              <a:rPr lang="en-US" sz="2200" dirty="0"/>
              <a:t>E.g. if the nutrition problem is “undesirable food choices” what data do you have to support this claim? </a:t>
            </a:r>
          </a:p>
          <a:p>
            <a:pPr lvl="1"/>
            <a:r>
              <a:rPr lang="en-US" sz="1900" dirty="0"/>
              <a:t>Patient drinks 4 cups of Cola each day </a:t>
            </a:r>
          </a:p>
          <a:p>
            <a:pPr lvl="1"/>
            <a:r>
              <a:rPr lang="en-US" sz="1900" dirty="0"/>
              <a:t>What is the desired outcome/goals</a:t>
            </a:r>
          </a:p>
          <a:p>
            <a:pPr lvl="1"/>
            <a:r>
              <a:rPr lang="en-US" sz="1900" dirty="0"/>
              <a:t>Can you track progress</a:t>
            </a:r>
          </a:p>
          <a:p>
            <a:pPr lvl="1"/>
            <a:endParaRPr lang="en-US" dirty="0"/>
          </a:p>
        </p:txBody>
      </p:sp>
    </p:spTree>
    <p:extLst>
      <p:ext uri="{BB962C8B-B14F-4D97-AF65-F5344CB8AC3E}">
        <p14:creationId xmlns:p14="http://schemas.microsoft.com/office/powerpoint/2010/main" val="240741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A37C-0807-A64F-BEF4-151AEC60DB7E}"/>
              </a:ext>
            </a:extLst>
          </p:cNvPr>
          <p:cNvSpPr>
            <a:spLocks noGrp="1"/>
          </p:cNvSpPr>
          <p:nvPr>
            <p:ph type="title"/>
          </p:nvPr>
        </p:nvSpPr>
        <p:spPr>
          <a:xfrm>
            <a:off x="1331760" y="372025"/>
            <a:ext cx="7729728" cy="1188720"/>
          </a:xfrm>
        </p:spPr>
        <p:txBody>
          <a:bodyPr/>
          <a:lstStyle/>
          <a:p>
            <a:r>
              <a:rPr lang="en-US" b="1" dirty="0"/>
              <a:t>Nutrition Assessment </a:t>
            </a:r>
            <a:br>
              <a:rPr lang="en-US" b="1" dirty="0"/>
            </a:br>
            <a:r>
              <a:rPr lang="en-US" b="1" dirty="0">
                <a:solidFill>
                  <a:srgbClr val="C00000"/>
                </a:solidFill>
              </a:rPr>
              <a:t>What kind of data is gathered </a:t>
            </a:r>
          </a:p>
        </p:txBody>
      </p:sp>
      <p:pic>
        <p:nvPicPr>
          <p:cNvPr id="5" name="Content Placeholder 4">
            <a:extLst>
              <a:ext uri="{FF2B5EF4-FFF2-40B4-BE49-F238E27FC236}">
                <a16:creationId xmlns:a16="http://schemas.microsoft.com/office/drawing/2014/main" id="{AF516CAD-2714-2244-9CA2-82D6CFF267B9}"/>
              </a:ext>
            </a:extLst>
          </p:cNvPr>
          <p:cNvPicPr>
            <a:picLocks noGrp="1" noChangeAspect="1"/>
          </p:cNvPicPr>
          <p:nvPr>
            <p:ph idx="1"/>
          </p:nvPr>
        </p:nvPicPr>
        <p:blipFill>
          <a:blip r:embed="rId2"/>
          <a:stretch>
            <a:fillRect/>
          </a:stretch>
        </p:blipFill>
        <p:spPr>
          <a:xfrm>
            <a:off x="1049867" y="1690158"/>
            <a:ext cx="9163087" cy="5167842"/>
          </a:xfrm>
        </p:spPr>
      </p:pic>
    </p:spTree>
    <p:extLst>
      <p:ext uri="{BB962C8B-B14F-4D97-AF65-F5344CB8AC3E}">
        <p14:creationId xmlns:p14="http://schemas.microsoft.com/office/powerpoint/2010/main" val="210634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42659-B009-874C-BF7D-7F2741300C9C}"/>
              </a:ext>
            </a:extLst>
          </p:cNvPr>
          <p:cNvSpPr>
            <a:spLocks noGrp="1"/>
          </p:cNvSpPr>
          <p:nvPr>
            <p:ph idx="1"/>
          </p:nvPr>
        </p:nvSpPr>
        <p:spPr>
          <a:xfrm>
            <a:off x="1574800" y="626534"/>
            <a:ext cx="8386064" cy="5113494"/>
          </a:xfrm>
        </p:spPr>
        <p:txBody>
          <a:bodyPr/>
          <a:lstStyle/>
          <a:p>
            <a:r>
              <a:rPr lang="en-US" b="1" dirty="0"/>
              <a:t>Anthropometric</a:t>
            </a:r>
            <a:r>
              <a:rPr lang="en-US" dirty="0"/>
              <a:t>- Determine if patient is underweight/overweight, had unintended weight loss or gain, or over- weight/obesity </a:t>
            </a:r>
          </a:p>
          <a:p>
            <a:r>
              <a:rPr lang="en-US" dirty="0"/>
              <a:t>Information gathered in an interview that reveals a person’s knowledge and beliefs about health and nutrition </a:t>
            </a:r>
          </a:p>
          <a:p>
            <a:r>
              <a:rPr lang="en-US" b="1" dirty="0"/>
              <a:t>Client history </a:t>
            </a:r>
            <a:r>
              <a:rPr lang="en-US" dirty="0"/>
              <a:t>Historical information provides valuable clues about the patient’s nutrition status and nutrient requirements; it also reveals personal preferences that need consideration when developing a nutrition care plan </a:t>
            </a:r>
          </a:p>
          <a:p>
            <a:endParaRPr lang="en-US" dirty="0"/>
          </a:p>
          <a:p>
            <a:endParaRPr lang="en-US" dirty="0"/>
          </a:p>
          <a:p>
            <a:endParaRPr lang="en-US" dirty="0"/>
          </a:p>
        </p:txBody>
      </p:sp>
    </p:spTree>
    <p:extLst>
      <p:ext uri="{BB962C8B-B14F-4D97-AF65-F5344CB8AC3E}">
        <p14:creationId xmlns:p14="http://schemas.microsoft.com/office/powerpoint/2010/main" val="259236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8B5E-68EF-6D4D-B7C9-FFB6E3357237}"/>
              </a:ext>
            </a:extLst>
          </p:cNvPr>
          <p:cNvSpPr>
            <a:spLocks noGrp="1"/>
          </p:cNvSpPr>
          <p:nvPr>
            <p:ph type="title"/>
          </p:nvPr>
        </p:nvSpPr>
        <p:spPr/>
        <p:txBody>
          <a:bodyPr/>
          <a:lstStyle/>
          <a:p>
            <a:r>
              <a:rPr lang="en-US" dirty="0"/>
              <a:t>Malnutrition </a:t>
            </a:r>
          </a:p>
        </p:txBody>
      </p:sp>
      <p:sp>
        <p:nvSpPr>
          <p:cNvPr id="3" name="Content Placeholder 2">
            <a:extLst>
              <a:ext uri="{FF2B5EF4-FFF2-40B4-BE49-F238E27FC236}">
                <a16:creationId xmlns:a16="http://schemas.microsoft.com/office/drawing/2014/main" id="{2E8C9072-D0F9-374F-B846-A7B904403A8E}"/>
              </a:ext>
            </a:extLst>
          </p:cNvPr>
          <p:cNvSpPr>
            <a:spLocks noGrp="1"/>
          </p:cNvSpPr>
          <p:nvPr>
            <p:ph idx="1"/>
          </p:nvPr>
        </p:nvSpPr>
        <p:spPr/>
        <p:txBody>
          <a:bodyPr/>
          <a:lstStyle/>
          <a:p>
            <a:pPr marL="0" indent="0">
              <a:buNone/>
            </a:pPr>
            <a:r>
              <a:rPr lang="en-US" dirty="0"/>
              <a:t>Malnutrition is common among hospitalized patients </a:t>
            </a:r>
          </a:p>
          <a:p>
            <a:pPr marL="0" indent="0">
              <a:buNone/>
            </a:pPr>
            <a:r>
              <a:rPr lang="en-US" dirty="0"/>
              <a:t>Malnutrition worsens patients outcome and lengthens stay in hospital. Patients must be screened to ensure optimal nutrition status </a:t>
            </a:r>
          </a:p>
          <a:p>
            <a:pPr marL="0" indent="0">
              <a:buNone/>
            </a:pPr>
            <a:r>
              <a:rPr lang="en-US" dirty="0"/>
              <a:t>Medical nutrition therapy involves  nutrition assessment and appropriate nutrition interventions reduces morbidity</a:t>
            </a:r>
          </a:p>
          <a:p>
            <a:pPr marL="0" indent="0">
              <a:buNone/>
            </a:pPr>
            <a:r>
              <a:rPr lang="en-US" dirty="0"/>
              <a:t>Nutrition support improves health outcomes and lowers costs</a:t>
            </a:r>
          </a:p>
        </p:txBody>
      </p:sp>
    </p:spTree>
    <p:extLst>
      <p:ext uri="{BB962C8B-B14F-4D97-AF65-F5344CB8AC3E}">
        <p14:creationId xmlns:p14="http://schemas.microsoft.com/office/powerpoint/2010/main" val="259787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0514-A711-D646-B583-8020EF3F0F4E}"/>
              </a:ext>
            </a:extLst>
          </p:cNvPr>
          <p:cNvSpPr>
            <a:spLocks noGrp="1"/>
          </p:cNvSpPr>
          <p:nvPr>
            <p:ph type="title"/>
          </p:nvPr>
        </p:nvSpPr>
        <p:spPr>
          <a:xfrm>
            <a:off x="2281936" y="185759"/>
            <a:ext cx="7729728" cy="1188720"/>
          </a:xfrm>
        </p:spPr>
        <p:txBody>
          <a:bodyPr/>
          <a:lstStyle/>
          <a:p>
            <a:r>
              <a:rPr lang="en-US" dirty="0"/>
              <a:t>Client history Info</a:t>
            </a:r>
          </a:p>
        </p:txBody>
      </p:sp>
      <p:pic>
        <p:nvPicPr>
          <p:cNvPr id="5" name="Content Placeholder 4">
            <a:extLst>
              <a:ext uri="{FF2B5EF4-FFF2-40B4-BE49-F238E27FC236}">
                <a16:creationId xmlns:a16="http://schemas.microsoft.com/office/drawing/2014/main" id="{821D99AC-CA94-ED4E-AF88-809675588564}"/>
              </a:ext>
            </a:extLst>
          </p:cNvPr>
          <p:cNvPicPr>
            <a:picLocks noGrp="1" noChangeAspect="1"/>
          </p:cNvPicPr>
          <p:nvPr>
            <p:ph idx="1"/>
          </p:nvPr>
        </p:nvPicPr>
        <p:blipFill>
          <a:blip r:embed="rId2"/>
          <a:stretch>
            <a:fillRect/>
          </a:stretch>
        </p:blipFill>
        <p:spPr>
          <a:xfrm>
            <a:off x="728133" y="1032934"/>
            <a:ext cx="11463867" cy="5638800"/>
          </a:xfrm>
        </p:spPr>
      </p:pic>
    </p:spTree>
    <p:extLst>
      <p:ext uri="{BB962C8B-B14F-4D97-AF65-F5344CB8AC3E}">
        <p14:creationId xmlns:p14="http://schemas.microsoft.com/office/powerpoint/2010/main" val="137242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8C1B-8929-F44A-B94E-E6D4598FFA8E}"/>
              </a:ext>
            </a:extLst>
          </p:cNvPr>
          <p:cNvSpPr>
            <a:spLocks noGrp="1"/>
          </p:cNvSpPr>
          <p:nvPr>
            <p:ph type="title"/>
          </p:nvPr>
        </p:nvSpPr>
        <p:spPr>
          <a:xfrm>
            <a:off x="2339171" y="168825"/>
            <a:ext cx="7729728" cy="1188720"/>
          </a:xfrm>
        </p:spPr>
        <p:txBody>
          <a:bodyPr/>
          <a:lstStyle/>
          <a:p>
            <a:r>
              <a:rPr lang="en-US" b="1" dirty="0"/>
              <a:t>Client history</a:t>
            </a:r>
          </a:p>
        </p:txBody>
      </p:sp>
      <p:sp>
        <p:nvSpPr>
          <p:cNvPr id="3" name="Content Placeholder 2">
            <a:extLst>
              <a:ext uri="{FF2B5EF4-FFF2-40B4-BE49-F238E27FC236}">
                <a16:creationId xmlns:a16="http://schemas.microsoft.com/office/drawing/2014/main" id="{106B3F98-E871-804C-9765-DDE44BC52F03}"/>
              </a:ext>
            </a:extLst>
          </p:cNvPr>
          <p:cNvSpPr>
            <a:spLocks noGrp="1"/>
          </p:cNvSpPr>
          <p:nvPr>
            <p:ph idx="1"/>
          </p:nvPr>
        </p:nvSpPr>
        <p:spPr>
          <a:xfrm>
            <a:off x="270933" y="1710267"/>
            <a:ext cx="11345334" cy="5300133"/>
          </a:xfrm>
        </p:spPr>
        <p:txBody>
          <a:bodyPr>
            <a:normAutofit fontScale="92500" lnSpcReduction="10000"/>
          </a:bodyPr>
          <a:lstStyle/>
          <a:p>
            <a:r>
              <a:rPr lang="en-US" sz="2400" b="1" dirty="0"/>
              <a:t>Medical History </a:t>
            </a:r>
            <a:r>
              <a:rPr lang="en-US" sz="2400" dirty="0"/>
              <a:t>The medical history describes the patient’s current and ongoing medical issues to evaluate possible drug-nutrient interaction </a:t>
            </a:r>
          </a:p>
          <a:p>
            <a:pPr lvl="1"/>
            <a:r>
              <a:rPr lang="en-US" sz="2400" dirty="0"/>
              <a:t>family medical info can reveal genetic susceptibilities to disease </a:t>
            </a:r>
          </a:p>
          <a:p>
            <a:r>
              <a:rPr lang="en-US" sz="2400" b="1" dirty="0"/>
              <a:t>Medication and Supplement History</a:t>
            </a:r>
          </a:p>
          <a:p>
            <a:r>
              <a:rPr lang="en-US" sz="2400" b="1" dirty="0"/>
              <a:t>Personal and Social History: </a:t>
            </a:r>
            <a:r>
              <a:rPr lang="en-US" sz="2400" dirty="0"/>
              <a:t>cultural and religious beliefs, economic factors, ability to cook one’s food, psychological factors, living situation. Use of alcohol, drugs , or tobacco </a:t>
            </a:r>
          </a:p>
          <a:p>
            <a:r>
              <a:rPr lang="en-US" sz="2400" b="1" dirty="0"/>
              <a:t>Food and Nutrition History: Diet history </a:t>
            </a:r>
          </a:p>
          <a:p>
            <a:pPr lvl="1"/>
            <a:r>
              <a:rPr lang="en-US" sz="2200" dirty="0"/>
              <a:t>Details  about a person’s dietary practices</a:t>
            </a:r>
          </a:p>
          <a:p>
            <a:pPr lvl="1"/>
            <a:r>
              <a:rPr lang="en-US" sz="2200" dirty="0"/>
              <a:t>information about food intake, lifestyle habits</a:t>
            </a:r>
          </a:p>
          <a:p>
            <a:pPr lvl="1"/>
            <a:r>
              <a:rPr lang="en-US" sz="2200" dirty="0"/>
              <a:t>Physical activity and exercise patterns </a:t>
            </a:r>
          </a:p>
          <a:p>
            <a:pPr lvl="1"/>
            <a:r>
              <a:rPr lang="en-US" sz="2200" dirty="0"/>
              <a:t>Factors that affect food choices, such as food allergies or beliefs about nutrition and health </a:t>
            </a:r>
          </a:p>
          <a:p>
            <a:pPr lvl="1"/>
            <a:r>
              <a:rPr lang="en-US" sz="2200" i="1" dirty="0"/>
              <a:t>24-hour dietary recall</a:t>
            </a:r>
          </a:p>
          <a:p>
            <a:pPr lvl="1"/>
            <a:r>
              <a:rPr lang="en-US" sz="2200" dirty="0"/>
              <a:t>survey about usual food choices (</a:t>
            </a:r>
            <a:r>
              <a:rPr lang="en-US" sz="2200" i="1" dirty="0"/>
              <a:t>food frequency questionnaire</a:t>
            </a:r>
            <a:r>
              <a:rPr lang="en-US" sz="2200" dirty="0"/>
              <a:t>) </a:t>
            </a:r>
          </a:p>
          <a:p>
            <a:pPr lvl="1"/>
            <a:endParaRPr lang="en-US" sz="2000" dirty="0"/>
          </a:p>
          <a:p>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93334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519E-503E-774A-9361-030B25C2D6FC}"/>
              </a:ext>
            </a:extLst>
          </p:cNvPr>
          <p:cNvSpPr>
            <a:spLocks noGrp="1"/>
          </p:cNvSpPr>
          <p:nvPr>
            <p:ph type="title"/>
          </p:nvPr>
        </p:nvSpPr>
        <p:spPr>
          <a:xfrm>
            <a:off x="216069" y="128524"/>
            <a:ext cx="7729728" cy="1188720"/>
          </a:xfrm>
        </p:spPr>
        <p:txBody>
          <a:bodyPr/>
          <a:lstStyle/>
          <a:p>
            <a:pPr algn="l"/>
            <a:r>
              <a:rPr lang="en-US" dirty="0"/>
              <a:t>Food intake </a:t>
            </a:r>
          </a:p>
        </p:txBody>
      </p:sp>
      <p:sp>
        <p:nvSpPr>
          <p:cNvPr id="3" name="Content Placeholder 2">
            <a:extLst>
              <a:ext uri="{FF2B5EF4-FFF2-40B4-BE49-F238E27FC236}">
                <a16:creationId xmlns:a16="http://schemas.microsoft.com/office/drawing/2014/main" id="{8A3C2284-4AB4-CA42-898F-B580D962E03F}"/>
              </a:ext>
            </a:extLst>
          </p:cNvPr>
          <p:cNvSpPr>
            <a:spLocks noGrp="1"/>
          </p:cNvSpPr>
          <p:nvPr>
            <p:ph idx="1"/>
          </p:nvPr>
        </p:nvSpPr>
        <p:spPr>
          <a:xfrm>
            <a:off x="182203" y="1317244"/>
            <a:ext cx="3898730" cy="4440089"/>
          </a:xfrm>
        </p:spPr>
        <p:txBody>
          <a:bodyPr>
            <a:normAutofit lnSpcReduction="10000"/>
          </a:bodyPr>
          <a:lstStyle/>
          <a:p>
            <a:r>
              <a:rPr lang="en-US" sz="2400" b="1" dirty="0"/>
              <a:t>Obtaining accurate food intake data is challenging ?</a:t>
            </a:r>
          </a:p>
          <a:p>
            <a:r>
              <a:rPr lang="en-US" sz="2400" dirty="0"/>
              <a:t>After food intake data are collected, nutrient intakes can be estimated using dietary analysis software or a table of food composition nutrient intake levels can be compared with RDA and AI values./ compare to dietary guidelines </a:t>
            </a:r>
            <a:endParaRPr lang="en-US" sz="3200" dirty="0"/>
          </a:p>
          <a:p>
            <a:endParaRPr lang="en-US" sz="2400" dirty="0"/>
          </a:p>
          <a:p>
            <a:endParaRPr lang="en-US" sz="2400" b="1" dirty="0"/>
          </a:p>
        </p:txBody>
      </p:sp>
      <p:pic>
        <p:nvPicPr>
          <p:cNvPr id="5" name="Picture 4">
            <a:extLst>
              <a:ext uri="{FF2B5EF4-FFF2-40B4-BE49-F238E27FC236}">
                <a16:creationId xmlns:a16="http://schemas.microsoft.com/office/drawing/2014/main" id="{24D5D04E-93A6-0840-93C5-3A95C16E111F}"/>
              </a:ext>
            </a:extLst>
          </p:cNvPr>
          <p:cNvPicPr>
            <a:picLocks noChangeAspect="1"/>
          </p:cNvPicPr>
          <p:nvPr/>
        </p:nvPicPr>
        <p:blipFill>
          <a:blip r:embed="rId3"/>
          <a:stretch>
            <a:fillRect/>
          </a:stretch>
        </p:blipFill>
        <p:spPr>
          <a:xfrm>
            <a:off x="4419601" y="491406"/>
            <a:ext cx="7772400" cy="6078727"/>
          </a:xfrm>
          <a:prstGeom prst="rect">
            <a:avLst/>
          </a:prstGeom>
        </p:spPr>
      </p:pic>
    </p:spTree>
    <p:extLst>
      <p:ext uri="{BB962C8B-B14F-4D97-AF65-F5344CB8AC3E}">
        <p14:creationId xmlns:p14="http://schemas.microsoft.com/office/powerpoint/2010/main" val="3391455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38BF-84A4-A34D-9571-B1B9A16954B7}"/>
              </a:ext>
            </a:extLst>
          </p:cNvPr>
          <p:cNvSpPr>
            <a:spLocks noGrp="1"/>
          </p:cNvSpPr>
          <p:nvPr>
            <p:ph type="title"/>
          </p:nvPr>
        </p:nvSpPr>
        <p:spPr>
          <a:xfrm>
            <a:off x="1790869" y="270425"/>
            <a:ext cx="7729728" cy="1188720"/>
          </a:xfrm>
        </p:spPr>
        <p:txBody>
          <a:bodyPr/>
          <a:lstStyle/>
          <a:p>
            <a:r>
              <a:rPr lang="en-US" dirty="0"/>
              <a:t>methods</a:t>
            </a:r>
          </a:p>
        </p:txBody>
      </p:sp>
      <p:pic>
        <p:nvPicPr>
          <p:cNvPr id="5" name="Content Placeholder 4">
            <a:extLst>
              <a:ext uri="{FF2B5EF4-FFF2-40B4-BE49-F238E27FC236}">
                <a16:creationId xmlns:a16="http://schemas.microsoft.com/office/drawing/2014/main" id="{865A7940-6F5A-934E-9D05-FD0177E08711}"/>
              </a:ext>
            </a:extLst>
          </p:cNvPr>
          <p:cNvPicPr>
            <a:picLocks noGrp="1" noChangeAspect="1"/>
          </p:cNvPicPr>
          <p:nvPr>
            <p:ph idx="1"/>
          </p:nvPr>
        </p:nvPicPr>
        <p:blipFill>
          <a:blip r:embed="rId2"/>
          <a:stretch>
            <a:fillRect/>
          </a:stretch>
        </p:blipFill>
        <p:spPr>
          <a:xfrm>
            <a:off x="440268" y="1323678"/>
            <a:ext cx="11954932" cy="5212587"/>
          </a:xfrm>
        </p:spPr>
      </p:pic>
    </p:spTree>
    <p:extLst>
      <p:ext uri="{BB962C8B-B14F-4D97-AF65-F5344CB8AC3E}">
        <p14:creationId xmlns:p14="http://schemas.microsoft.com/office/powerpoint/2010/main" val="222452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C19A9D-1FB5-1C45-8F0E-7CCDBC027422}"/>
              </a:ext>
            </a:extLst>
          </p:cNvPr>
          <p:cNvPicPr>
            <a:picLocks noGrp="1" noChangeAspect="1"/>
          </p:cNvPicPr>
          <p:nvPr>
            <p:ph idx="1"/>
          </p:nvPr>
        </p:nvPicPr>
        <p:blipFill>
          <a:blip r:embed="rId2"/>
          <a:stretch>
            <a:fillRect/>
          </a:stretch>
        </p:blipFill>
        <p:spPr>
          <a:xfrm>
            <a:off x="619829" y="220133"/>
            <a:ext cx="10689219" cy="5486983"/>
          </a:xfrm>
        </p:spPr>
      </p:pic>
      <p:sp>
        <p:nvSpPr>
          <p:cNvPr id="2" name="Rectangle 1">
            <a:extLst>
              <a:ext uri="{FF2B5EF4-FFF2-40B4-BE49-F238E27FC236}">
                <a16:creationId xmlns:a16="http://schemas.microsoft.com/office/drawing/2014/main" id="{F01E7247-6793-D34C-81D2-0A8704F8DA0E}"/>
              </a:ext>
            </a:extLst>
          </p:cNvPr>
          <p:cNvSpPr/>
          <p:nvPr/>
        </p:nvSpPr>
        <p:spPr>
          <a:xfrm>
            <a:off x="1569394" y="5956003"/>
            <a:ext cx="4954177" cy="369332"/>
          </a:xfrm>
          <a:prstGeom prst="rect">
            <a:avLst/>
          </a:prstGeom>
        </p:spPr>
        <p:txBody>
          <a:bodyPr wrap="none">
            <a:spAutoFit/>
          </a:bodyPr>
          <a:lstStyle/>
          <a:p>
            <a:r>
              <a:rPr lang="en-US" dirty="0"/>
              <a:t>https://</a:t>
            </a:r>
            <a:r>
              <a:rPr lang="en-US" dirty="0" err="1"/>
              <a:t>www.youtube.com</a:t>
            </a:r>
            <a:r>
              <a:rPr lang="en-US" dirty="0"/>
              <a:t>/</a:t>
            </a:r>
            <a:r>
              <a:rPr lang="en-US" dirty="0" err="1"/>
              <a:t>watch?v</a:t>
            </a:r>
            <a:r>
              <a:rPr lang="en-US" dirty="0"/>
              <a:t>=j7yvNbm94XQ</a:t>
            </a:r>
          </a:p>
        </p:txBody>
      </p:sp>
    </p:spTree>
    <p:extLst>
      <p:ext uri="{BB962C8B-B14F-4D97-AF65-F5344CB8AC3E}">
        <p14:creationId xmlns:p14="http://schemas.microsoft.com/office/powerpoint/2010/main" val="40257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88B-02F4-524D-ACDB-C0E1EA73B07F}"/>
              </a:ext>
            </a:extLst>
          </p:cNvPr>
          <p:cNvSpPr>
            <a:spLocks noGrp="1"/>
          </p:cNvSpPr>
          <p:nvPr>
            <p:ph type="title"/>
          </p:nvPr>
        </p:nvSpPr>
        <p:spPr>
          <a:xfrm>
            <a:off x="2231136" y="422825"/>
            <a:ext cx="7729728" cy="1188720"/>
          </a:xfrm>
        </p:spPr>
        <p:txBody>
          <a:bodyPr/>
          <a:lstStyle/>
          <a:p>
            <a:r>
              <a:rPr lang="en-US" dirty="0"/>
              <a:t>methods</a:t>
            </a:r>
          </a:p>
        </p:txBody>
      </p:sp>
      <p:sp>
        <p:nvSpPr>
          <p:cNvPr id="7" name="Content Placeholder 6">
            <a:extLst>
              <a:ext uri="{FF2B5EF4-FFF2-40B4-BE49-F238E27FC236}">
                <a16:creationId xmlns:a16="http://schemas.microsoft.com/office/drawing/2014/main" id="{133ABB08-79E4-4447-A952-1C4742C9123D}"/>
              </a:ext>
            </a:extLst>
          </p:cNvPr>
          <p:cNvSpPr>
            <a:spLocks noGrp="1"/>
          </p:cNvSpPr>
          <p:nvPr>
            <p:ph idx="1"/>
          </p:nvPr>
        </p:nvSpPr>
        <p:spPr>
          <a:xfrm>
            <a:off x="656337" y="2079244"/>
            <a:ext cx="3390731" cy="3101983"/>
          </a:xfrm>
        </p:spPr>
        <p:txBody>
          <a:bodyPr>
            <a:normAutofit fontScale="92500" lnSpcReduction="20000"/>
          </a:bodyPr>
          <a:lstStyle/>
          <a:p>
            <a:pPr marL="0" indent="0">
              <a:buNone/>
            </a:pPr>
            <a:r>
              <a:rPr lang="en-US" b="1" dirty="0">
                <a:solidFill>
                  <a:srgbClr val="C00000"/>
                </a:solidFill>
              </a:rPr>
              <a:t>Food frequency Questionnaires</a:t>
            </a:r>
          </a:p>
          <a:p>
            <a:pPr marL="0" indent="0">
              <a:buNone/>
            </a:pPr>
            <a:r>
              <a:rPr lang="en-US" dirty="0"/>
              <a:t> Foods are organized into groups, and the client identifies how often and in what quantities he or she consumes a specific food or food group </a:t>
            </a:r>
          </a:p>
          <a:p>
            <a:pPr marL="0" indent="0">
              <a:buNone/>
            </a:pPr>
            <a:endParaRPr lang="en-US" dirty="0"/>
          </a:p>
          <a:p>
            <a:pPr marL="0" indent="0">
              <a:buNone/>
            </a:pPr>
            <a:r>
              <a:rPr lang="en-US" dirty="0"/>
              <a:t>Can qualitative only: w/o portion sizes or </a:t>
            </a:r>
          </a:p>
          <a:p>
            <a:pPr marL="0" indent="0">
              <a:buNone/>
            </a:pPr>
            <a:r>
              <a:rPr lang="en-US" dirty="0"/>
              <a:t>Semi semiquantitative ( including portion sizes)</a:t>
            </a:r>
          </a:p>
          <a:p>
            <a:pPr marL="0" indent="0">
              <a:buNone/>
            </a:pPr>
            <a:endParaRPr lang="en-US" dirty="0"/>
          </a:p>
        </p:txBody>
      </p:sp>
      <p:sp>
        <p:nvSpPr>
          <p:cNvPr id="8" name="TextBox 7">
            <a:extLst>
              <a:ext uri="{FF2B5EF4-FFF2-40B4-BE49-F238E27FC236}">
                <a16:creationId xmlns:a16="http://schemas.microsoft.com/office/drawing/2014/main" id="{E7B92FF2-F799-0647-8DDA-9ADB37438F79}"/>
              </a:ext>
            </a:extLst>
          </p:cNvPr>
          <p:cNvSpPr txBox="1"/>
          <p:nvPr/>
        </p:nvSpPr>
        <p:spPr>
          <a:xfrm>
            <a:off x="4538133" y="2075688"/>
            <a:ext cx="3115734" cy="3416320"/>
          </a:xfrm>
          <a:prstGeom prst="rect">
            <a:avLst/>
          </a:prstGeom>
          <a:noFill/>
        </p:spPr>
        <p:txBody>
          <a:bodyPr wrap="square" rtlCol="0">
            <a:spAutoFit/>
          </a:bodyPr>
          <a:lstStyle/>
          <a:p>
            <a:r>
              <a:rPr lang="en-US" b="1" dirty="0">
                <a:solidFill>
                  <a:srgbClr val="C00000"/>
                </a:solidFill>
              </a:rPr>
              <a:t>Advantages:</a:t>
            </a:r>
          </a:p>
          <a:p>
            <a:pPr marL="285750" indent="-285750">
              <a:buFont typeface="Arial" panose="020B0604020202020204" pitchFamily="34" charset="0"/>
              <a:buChar char="•"/>
            </a:pPr>
            <a:r>
              <a:rPr lang="en-US" dirty="0"/>
              <a:t>Examines long-term food intake, so day-to-day and seasonal variability should not affect results. </a:t>
            </a:r>
          </a:p>
          <a:p>
            <a:pPr marL="285750" indent="-285750">
              <a:buFont typeface="Arial" panose="020B0604020202020204" pitchFamily="34" charset="0"/>
              <a:buChar char="•"/>
            </a:pPr>
            <a:r>
              <a:rPr lang="en-US" dirty="0"/>
              <a:t>Questionnaire is completed after food is consumed, so method does not influence food choices. </a:t>
            </a:r>
          </a:p>
          <a:p>
            <a:pPr marL="285750" indent="-285750">
              <a:buFont typeface="Arial" panose="020B0604020202020204" pitchFamily="34" charset="0"/>
              <a:buChar char="•"/>
            </a:pPr>
            <a:r>
              <a:rPr lang="en-US" dirty="0"/>
              <a:t>Method is inexpensive to administer. </a:t>
            </a:r>
          </a:p>
          <a:p>
            <a:endParaRPr lang="en-US" dirty="0"/>
          </a:p>
        </p:txBody>
      </p:sp>
      <p:sp>
        <p:nvSpPr>
          <p:cNvPr id="9" name="TextBox 8">
            <a:extLst>
              <a:ext uri="{FF2B5EF4-FFF2-40B4-BE49-F238E27FC236}">
                <a16:creationId xmlns:a16="http://schemas.microsoft.com/office/drawing/2014/main" id="{6E8B6488-6AF4-9840-8A85-A89F375AED67}"/>
              </a:ext>
            </a:extLst>
          </p:cNvPr>
          <p:cNvSpPr txBox="1"/>
          <p:nvPr/>
        </p:nvSpPr>
        <p:spPr>
          <a:xfrm>
            <a:off x="8331199" y="1787821"/>
            <a:ext cx="3285068" cy="4524315"/>
          </a:xfrm>
          <a:prstGeom prst="rect">
            <a:avLst/>
          </a:prstGeom>
          <a:noFill/>
        </p:spPr>
        <p:txBody>
          <a:bodyPr wrap="square" rtlCol="0">
            <a:spAutoFit/>
          </a:bodyPr>
          <a:lstStyle/>
          <a:p>
            <a:r>
              <a:rPr lang="en-US" b="1" dirty="0">
                <a:solidFill>
                  <a:srgbClr val="C00000"/>
                </a:solidFill>
              </a:rPr>
              <a:t>Disadvantages</a:t>
            </a:r>
          </a:p>
          <a:p>
            <a:pPr marL="285750" indent="-285750">
              <a:buFont typeface="Arial" panose="020B0604020202020204" pitchFamily="34" charset="0"/>
              <a:buChar char="•"/>
            </a:pPr>
            <a:r>
              <a:rPr lang="en-US" dirty="0"/>
              <a:t>Relies on memory</a:t>
            </a:r>
          </a:p>
          <a:p>
            <a:pPr marL="285750" indent="-285750">
              <a:buFont typeface="Arial" panose="020B0604020202020204" pitchFamily="34" charset="0"/>
              <a:buChar char="•"/>
            </a:pPr>
            <a:r>
              <a:rPr lang="en-US" dirty="0"/>
              <a:t>Includes common foods only</a:t>
            </a:r>
          </a:p>
          <a:p>
            <a:pPr marL="285750" indent="-285750">
              <a:buFont typeface="Arial" panose="020B0604020202020204" pitchFamily="34" charset="0"/>
              <a:buChar char="•"/>
            </a:pPr>
            <a:r>
              <a:rPr lang="en-US" dirty="0"/>
              <a:t>Serving sizes are often difficult for respondents to evaluate without assistance</a:t>
            </a:r>
          </a:p>
          <a:p>
            <a:pPr marL="285750" indent="-285750">
              <a:buFont typeface="Arial" panose="020B0604020202020204" pitchFamily="34" charset="0"/>
              <a:buChar char="•"/>
            </a:pPr>
            <a:r>
              <a:rPr lang="en-US" dirty="0"/>
              <a:t>Calculated nutrient intakes may not be accurate. </a:t>
            </a:r>
          </a:p>
          <a:p>
            <a:pPr marL="285750" indent="-285750">
              <a:buFont typeface="Arial" panose="020B0604020202020204" pitchFamily="34" charset="0"/>
              <a:buChar char="•"/>
            </a:pPr>
            <a:r>
              <a:rPr lang="en-US" dirty="0"/>
              <a:t>The instrument may not child-appropriate foods or quantities that are realistic for those eating larger amounts, such as athletes.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4278535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C7AC8-6629-6B44-82B4-088BA9B3D5BC}"/>
              </a:ext>
            </a:extLst>
          </p:cNvPr>
          <p:cNvPicPr>
            <a:picLocks noChangeAspect="1"/>
          </p:cNvPicPr>
          <p:nvPr/>
        </p:nvPicPr>
        <p:blipFill>
          <a:blip r:embed="rId2"/>
          <a:stretch>
            <a:fillRect/>
          </a:stretch>
        </p:blipFill>
        <p:spPr>
          <a:xfrm>
            <a:off x="575733" y="472017"/>
            <a:ext cx="10634133" cy="5759450"/>
          </a:xfrm>
          <a:prstGeom prst="rect">
            <a:avLst/>
          </a:prstGeom>
        </p:spPr>
      </p:pic>
    </p:spTree>
    <p:extLst>
      <p:ext uri="{BB962C8B-B14F-4D97-AF65-F5344CB8AC3E}">
        <p14:creationId xmlns:p14="http://schemas.microsoft.com/office/powerpoint/2010/main" val="2895045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C1CF-34C0-B545-8CE4-DB07A77A3D51}"/>
              </a:ext>
            </a:extLst>
          </p:cNvPr>
          <p:cNvSpPr>
            <a:spLocks noGrp="1"/>
          </p:cNvSpPr>
          <p:nvPr>
            <p:ph type="title"/>
          </p:nvPr>
        </p:nvSpPr>
        <p:spPr>
          <a:xfrm>
            <a:off x="2231136" y="-119042"/>
            <a:ext cx="7729728" cy="1188720"/>
          </a:xfrm>
        </p:spPr>
        <p:txBody>
          <a:bodyPr/>
          <a:lstStyle/>
          <a:p>
            <a:r>
              <a:rPr lang="en-US" dirty="0"/>
              <a:t>methods</a:t>
            </a:r>
          </a:p>
        </p:txBody>
      </p:sp>
      <p:pic>
        <p:nvPicPr>
          <p:cNvPr id="5" name="Content Placeholder 4">
            <a:extLst>
              <a:ext uri="{FF2B5EF4-FFF2-40B4-BE49-F238E27FC236}">
                <a16:creationId xmlns:a16="http://schemas.microsoft.com/office/drawing/2014/main" id="{14E721AB-9BB8-DF41-B714-230A97BCF80E}"/>
              </a:ext>
            </a:extLst>
          </p:cNvPr>
          <p:cNvPicPr>
            <a:picLocks noGrp="1" noChangeAspect="1"/>
          </p:cNvPicPr>
          <p:nvPr>
            <p:ph idx="1"/>
          </p:nvPr>
        </p:nvPicPr>
        <p:blipFill>
          <a:blip r:embed="rId3"/>
          <a:stretch>
            <a:fillRect/>
          </a:stretch>
        </p:blipFill>
        <p:spPr>
          <a:xfrm>
            <a:off x="0" y="1831679"/>
            <a:ext cx="12192000" cy="5026321"/>
          </a:xfrm>
        </p:spPr>
      </p:pic>
      <p:sp>
        <p:nvSpPr>
          <p:cNvPr id="6" name="TextBox 5">
            <a:extLst>
              <a:ext uri="{FF2B5EF4-FFF2-40B4-BE49-F238E27FC236}">
                <a16:creationId xmlns:a16="http://schemas.microsoft.com/office/drawing/2014/main" id="{83A9640D-E932-C245-B8FF-862DC93DE0FF}"/>
              </a:ext>
            </a:extLst>
          </p:cNvPr>
          <p:cNvSpPr txBox="1"/>
          <p:nvPr/>
        </p:nvSpPr>
        <p:spPr>
          <a:xfrm>
            <a:off x="5960535" y="1600846"/>
            <a:ext cx="1879600" cy="461665"/>
          </a:xfrm>
          <a:prstGeom prst="rect">
            <a:avLst/>
          </a:prstGeom>
          <a:noFill/>
        </p:spPr>
        <p:txBody>
          <a:bodyPr wrap="square" rtlCol="0">
            <a:spAutoFit/>
          </a:bodyPr>
          <a:lstStyle/>
          <a:p>
            <a:r>
              <a:rPr lang="en-US" sz="2400" b="1" dirty="0">
                <a:solidFill>
                  <a:srgbClr val="C00000"/>
                </a:solidFill>
              </a:rPr>
              <a:t>Advantages </a:t>
            </a:r>
          </a:p>
        </p:txBody>
      </p:sp>
      <p:sp>
        <p:nvSpPr>
          <p:cNvPr id="7" name="TextBox 6">
            <a:extLst>
              <a:ext uri="{FF2B5EF4-FFF2-40B4-BE49-F238E27FC236}">
                <a16:creationId xmlns:a16="http://schemas.microsoft.com/office/drawing/2014/main" id="{709E4901-00C4-274D-92AC-FEE731B3B30E}"/>
              </a:ext>
            </a:extLst>
          </p:cNvPr>
          <p:cNvSpPr txBox="1"/>
          <p:nvPr/>
        </p:nvSpPr>
        <p:spPr>
          <a:xfrm>
            <a:off x="8881534" y="1630009"/>
            <a:ext cx="2269066" cy="461665"/>
          </a:xfrm>
          <a:prstGeom prst="rect">
            <a:avLst/>
          </a:prstGeom>
          <a:noFill/>
        </p:spPr>
        <p:txBody>
          <a:bodyPr wrap="square" rtlCol="0">
            <a:spAutoFit/>
          </a:bodyPr>
          <a:lstStyle/>
          <a:p>
            <a:r>
              <a:rPr lang="en-US" sz="2400" b="1" dirty="0">
                <a:solidFill>
                  <a:srgbClr val="C00000"/>
                </a:solidFill>
              </a:rPr>
              <a:t>Disadvantages</a:t>
            </a:r>
            <a:r>
              <a:rPr lang="en-US" dirty="0"/>
              <a:t> </a:t>
            </a:r>
          </a:p>
        </p:txBody>
      </p:sp>
    </p:spTree>
    <p:extLst>
      <p:ext uri="{BB962C8B-B14F-4D97-AF65-F5344CB8AC3E}">
        <p14:creationId xmlns:p14="http://schemas.microsoft.com/office/powerpoint/2010/main" val="391345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62image3815424">
            <a:extLst>
              <a:ext uri="{FF2B5EF4-FFF2-40B4-BE49-F238E27FC236}">
                <a16:creationId xmlns:a16="http://schemas.microsoft.com/office/drawing/2014/main" id="{689C6ED5-62F4-5B4D-8023-CA17F247F9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711" y="620700"/>
            <a:ext cx="8923282" cy="534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11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A45F-3EFE-A440-989B-57BC3FD38568}"/>
              </a:ext>
            </a:extLst>
          </p:cNvPr>
          <p:cNvSpPr>
            <a:spLocks noGrp="1"/>
          </p:cNvSpPr>
          <p:nvPr>
            <p:ph type="title"/>
          </p:nvPr>
        </p:nvSpPr>
        <p:spPr>
          <a:xfrm>
            <a:off x="2231136" y="508000"/>
            <a:ext cx="7729728" cy="1188720"/>
          </a:xfrm>
        </p:spPr>
        <p:txBody>
          <a:bodyPr>
            <a:normAutofit fontScale="90000"/>
          </a:bodyPr>
          <a:lstStyle/>
          <a:p>
            <a:r>
              <a:rPr lang="en-US" dirty="0"/>
              <a:t>Anthropometric &amp; Body Composition Measures </a:t>
            </a:r>
            <a:br>
              <a:rPr lang="en-US" dirty="0"/>
            </a:br>
            <a:endParaRPr lang="en-US" dirty="0"/>
          </a:p>
        </p:txBody>
      </p:sp>
      <p:sp>
        <p:nvSpPr>
          <p:cNvPr id="3" name="Content Placeholder 2">
            <a:extLst>
              <a:ext uri="{FF2B5EF4-FFF2-40B4-BE49-F238E27FC236}">
                <a16:creationId xmlns:a16="http://schemas.microsoft.com/office/drawing/2014/main" id="{24CD76D3-5809-394D-B670-6BF04EAF3F10}"/>
              </a:ext>
            </a:extLst>
          </p:cNvPr>
          <p:cNvSpPr>
            <a:spLocks noGrp="1"/>
          </p:cNvSpPr>
          <p:nvPr>
            <p:ph idx="1"/>
          </p:nvPr>
        </p:nvSpPr>
        <p:spPr>
          <a:xfrm>
            <a:off x="2231136" y="2302934"/>
            <a:ext cx="8051461" cy="3877360"/>
          </a:xfrm>
        </p:spPr>
        <p:txBody>
          <a:bodyPr/>
          <a:lstStyle/>
          <a:p>
            <a:r>
              <a:rPr lang="en-US" dirty="0"/>
              <a:t>Measure of body size, weight and proportions </a:t>
            </a:r>
          </a:p>
          <a:p>
            <a:r>
              <a:rPr lang="en-US" dirty="0"/>
              <a:t>Height/Length </a:t>
            </a:r>
          </a:p>
          <a:p>
            <a:pPr marL="0" indent="0">
              <a:buNone/>
            </a:pPr>
            <a:endParaRPr lang="en-US" dirty="0"/>
          </a:p>
          <a:p>
            <a:endParaRPr lang="en-US" dirty="0"/>
          </a:p>
        </p:txBody>
      </p:sp>
      <p:pic>
        <p:nvPicPr>
          <p:cNvPr id="2049" name="Picture 1" descr="page37image5903616">
            <a:extLst>
              <a:ext uri="{FF2B5EF4-FFF2-40B4-BE49-F238E27FC236}">
                <a16:creationId xmlns:a16="http://schemas.microsoft.com/office/drawing/2014/main" id="{CDA0826C-8B8E-9542-8406-6D093FC74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6" y="508000"/>
            <a:ext cx="13335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37image5899584">
            <a:extLst>
              <a:ext uri="{FF2B5EF4-FFF2-40B4-BE49-F238E27FC236}">
                <a16:creationId xmlns:a16="http://schemas.microsoft.com/office/drawing/2014/main" id="{C39F9159-E18C-AB4C-B347-17D8D3E1E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242" y="0"/>
            <a:ext cx="2679700" cy="261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4912E81-4030-7545-AC5C-47B5DF138D2A}"/>
              </a:ext>
            </a:extLst>
          </p:cNvPr>
          <p:cNvSpPr/>
          <p:nvPr/>
        </p:nvSpPr>
        <p:spPr>
          <a:xfrm>
            <a:off x="3251199" y="3325103"/>
            <a:ext cx="5232401" cy="2862322"/>
          </a:xfrm>
          <a:prstGeom prst="rect">
            <a:avLst/>
          </a:prstGeom>
        </p:spPr>
        <p:txBody>
          <a:bodyPr wrap="square">
            <a:spAutoFit/>
          </a:bodyPr>
          <a:lstStyle/>
          <a:p>
            <a:pPr marL="285750" indent="-285750">
              <a:buFont typeface="Arial" panose="020B0604020202020204" pitchFamily="34" charset="0"/>
              <a:buChar char="•"/>
            </a:pPr>
            <a:r>
              <a:rPr lang="en-US" dirty="0">
                <a:latin typeface="GiovanniStd"/>
              </a:rPr>
              <a:t>Poor growth in children can be a sign of malnutrition </a:t>
            </a:r>
          </a:p>
          <a:p>
            <a:pPr marL="285750" indent="-285750">
              <a:buFont typeface="Arial" panose="020B0604020202020204" pitchFamily="34" charset="0"/>
              <a:buChar char="•"/>
            </a:pPr>
            <a:r>
              <a:rPr lang="en-US" dirty="0"/>
              <a:t>Length is measured in infants and children younger than 24 months of age, and height is usually measured in older children and adults. </a:t>
            </a:r>
          </a:p>
          <a:p>
            <a:pPr marL="285750" indent="-285750">
              <a:buFont typeface="Arial" panose="020B0604020202020204" pitchFamily="34" charset="0"/>
              <a:buChar char="•"/>
            </a:pPr>
            <a:r>
              <a:rPr lang="en-US" dirty="0"/>
              <a:t>Adults who are bedridden or unable to stand, height can be estimated from equations that include either the knee height or the full arm span</a:t>
            </a:r>
          </a:p>
          <a:p>
            <a:endParaRPr lang="en-US" dirty="0"/>
          </a:p>
          <a:p>
            <a:endParaRPr lang="en-US" dirty="0"/>
          </a:p>
        </p:txBody>
      </p:sp>
      <p:pic>
        <p:nvPicPr>
          <p:cNvPr id="2051" name="Picture 3" descr="page40image3924288">
            <a:extLst>
              <a:ext uri="{FF2B5EF4-FFF2-40B4-BE49-F238E27FC236}">
                <a16:creationId xmlns:a16="http://schemas.microsoft.com/office/drawing/2014/main" id="{D24D20A1-CC8B-FA4A-AFB3-E56F2A149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476" y="2451100"/>
            <a:ext cx="2349500" cy="345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ABEC9C0-B8E4-C142-ACD0-5B976EBED5FA}"/>
              </a:ext>
            </a:extLst>
          </p:cNvPr>
          <p:cNvPicPr>
            <a:picLocks noChangeAspect="1"/>
          </p:cNvPicPr>
          <p:nvPr/>
        </p:nvPicPr>
        <p:blipFill>
          <a:blip r:embed="rId5"/>
          <a:stretch>
            <a:fillRect/>
          </a:stretch>
        </p:blipFill>
        <p:spPr>
          <a:xfrm>
            <a:off x="215899" y="3506376"/>
            <a:ext cx="2747434" cy="2399123"/>
          </a:xfrm>
          <a:prstGeom prst="rect">
            <a:avLst/>
          </a:prstGeom>
        </p:spPr>
      </p:pic>
      <p:sp>
        <p:nvSpPr>
          <p:cNvPr id="6" name="TextBox 5">
            <a:extLst>
              <a:ext uri="{FF2B5EF4-FFF2-40B4-BE49-F238E27FC236}">
                <a16:creationId xmlns:a16="http://schemas.microsoft.com/office/drawing/2014/main" id="{CAD3F2A9-D9F5-D546-B4BE-7690D7538CDD}"/>
              </a:ext>
            </a:extLst>
          </p:cNvPr>
          <p:cNvSpPr txBox="1"/>
          <p:nvPr/>
        </p:nvSpPr>
        <p:spPr>
          <a:xfrm>
            <a:off x="440265" y="5995628"/>
            <a:ext cx="2810934" cy="369332"/>
          </a:xfrm>
          <a:prstGeom prst="rect">
            <a:avLst/>
          </a:prstGeom>
          <a:noFill/>
        </p:spPr>
        <p:txBody>
          <a:bodyPr wrap="square" rtlCol="0">
            <a:spAutoFit/>
          </a:bodyPr>
          <a:lstStyle/>
          <a:p>
            <a:r>
              <a:rPr lang="en-US" b="1" dirty="0">
                <a:solidFill>
                  <a:srgbClr val="C00000"/>
                </a:solidFill>
              </a:rPr>
              <a:t>Arm span </a:t>
            </a:r>
          </a:p>
        </p:txBody>
      </p:sp>
      <p:sp>
        <p:nvSpPr>
          <p:cNvPr id="7" name="Rectangle 6">
            <a:extLst>
              <a:ext uri="{FF2B5EF4-FFF2-40B4-BE49-F238E27FC236}">
                <a16:creationId xmlns:a16="http://schemas.microsoft.com/office/drawing/2014/main" id="{308022F6-5A32-F441-9D8D-456C7046B3D0}"/>
              </a:ext>
            </a:extLst>
          </p:cNvPr>
          <p:cNvSpPr/>
          <p:nvPr/>
        </p:nvSpPr>
        <p:spPr>
          <a:xfrm>
            <a:off x="7763635" y="6130722"/>
            <a:ext cx="4309833" cy="923330"/>
          </a:xfrm>
          <a:prstGeom prst="rect">
            <a:avLst/>
          </a:prstGeom>
        </p:spPr>
        <p:txBody>
          <a:bodyPr wrap="square">
            <a:spAutoFit/>
          </a:bodyPr>
          <a:lstStyle/>
          <a:p>
            <a:r>
              <a:rPr lang="en-US" b="1" dirty="0">
                <a:latin typeface="WarnockPro"/>
              </a:rPr>
              <a:t>Wheelchair and bed scales are sometimes used for </a:t>
            </a:r>
            <a:r>
              <a:rPr lang="en-US" b="1" dirty="0"/>
              <a:t>nonambulatory patients </a:t>
            </a:r>
            <a:endParaRPr lang="en-US" b="1" dirty="0">
              <a:effectLst/>
            </a:endParaRPr>
          </a:p>
          <a:p>
            <a:endParaRPr lang="en-US" dirty="0">
              <a:effectLst/>
            </a:endParaRPr>
          </a:p>
        </p:txBody>
      </p:sp>
    </p:spTree>
    <p:extLst>
      <p:ext uri="{BB962C8B-B14F-4D97-AF65-F5344CB8AC3E}">
        <p14:creationId xmlns:p14="http://schemas.microsoft.com/office/powerpoint/2010/main" val="162284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765B-CE35-264D-826A-C30087EEA1D5}"/>
              </a:ext>
            </a:extLst>
          </p:cNvPr>
          <p:cNvSpPr>
            <a:spLocks noGrp="1"/>
          </p:cNvSpPr>
          <p:nvPr>
            <p:ph type="title"/>
          </p:nvPr>
        </p:nvSpPr>
        <p:spPr>
          <a:xfrm>
            <a:off x="1675529" y="515201"/>
            <a:ext cx="7729728" cy="1188720"/>
          </a:xfrm>
        </p:spPr>
        <p:txBody>
          <a:bodyPr/>
          <a:lstStyle/>
          <a:p>
            <a:r>
              <a:rPr lang="en-US" dirty="0"/>
              <a:t> DOES ILLNESS AFFECT NUTRITION STATUS </a:t>
            </a:r>
          </a:p>
        </p:txBody>
      </p:sp>
      <p:pic>
        <p:nvPicPr>
          <p:cNvPr id="4" name="Content Placeholder 3">
            <a:extLst>
              <a:ext uri="{FF2B5EF4-FFF2-40B4-BE49-F238E27FC236}">
                <a16:creationId xmlns:a16="http://schemas.microsoft.com/office/drawing/2014/main" id="{5C7A3C45-FB0A-D747-B3F5-52BED081E81A}"/>
              </a:ext>
            </a:extLst>
          </p:cNvPr>
          <p:cNvPicPr>
            <a:picLocks noGrp="1" noChangeAspect="1"/>
          </p:cNvPicPr>
          <p:nvPr>
            <p:ph idx="1"/>
          </p:nvPr>
        </p:nvPicPr>
        <p:blipFill>
          <a:blip r:embed="rId3"/>
          <a:stretch>
            <a:fillRect/>
          </a:stretch>
        </p:blipFill>
        <p:spPr>
          <a:xfrm>
            <a:off x="6940549" y="1814867"/>
            <a:ext cx="2225221" cy="1630696"/>
          </a:xfrm>
        </p:spPr>
      </p:pic>
      <p:sp>
        <p:nvSpPr>
          <p:cNvPr id="5" name="TextBox 4">
            <a:extLst>
              <a:ext uri="{FF2B5EF4-FFF2-40B4-BE49-F238E27FC236}">
                <a16:creationId xmlns:a16="http://schemas.microsoft.com/office/drawing/2014/main" id="{E43C73C8-6117-1341-A84D-F4F61B499034}"/>
              </a:ext>
            </a:extLst>
          </p:cNvPr>
          <p:cNvSpPr txBox="1"/>
          <p:nvPr/>
        </p:nvSpPr>
        <p:spPr>
          <a:xfrm>
            <a:off x="394154" y="2630215"/>
            <a:ext cx="5921828"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t>Reduced food intake </a:t>
            </a:r>
          </a:p>
          <a:p>
            <a:pPr marL="742950" lvl="1" indent="-285750">
              <a:buFont typeface="Arial" panose="020B0604020202020204" pitchFamily="34" charset="0"/>
              <a:buChar char="•"/>
            </a:pPr>
            <a:r>
              <a:rPr lang="en-US" sz="2400" dirty="0"/>
              <a:t>No appetite, nausea, vomiting </a:t>
            </a:r>
          </a:p>
          <a:p>
            <a:pPr marL="285750" indent="-285750">
              <a:buFont typeface="Arial" panose="020B0604020202020204" pitchFamily="34" charset="0"/>
              <a:buChar char="•"/>
            </a:pPr>
            <a:r>
              <a:rPr lang="en-US" sz="2400" dirty="0"/>
              <a:t>Malabsorption of nutrients </a:t>
            </a:r>
          </a:p>
          <a:p>
            <a:pPr marL="742950" lvl="1" indent="-285750">
              <a:buFont typeface="Arial" panose="020B0604020202020204" pitchFamily="34" charset="0"/>
              <a:buChar char="•"/>
            </a:pPr>
            <a:r>
              <a:rPr lang="en-US" sz="2400" dirty="0"/>
              <a:t>GI discomfort </a:t>
            </a:r>
          </a:p>
          <a:p>
            <a:pPr marL="285750" indent="-285750">
              <a:buFont typeface="Arial" panose="020B0604020202020204" pitchFamily="34" charset="0"/>
              <a:buChar char="•"/>
            </a:pPr>
            <a:r>
              <a:rPr lang="en-US" sz="2400" dirty="0"/>
              <a:t>Altered nutrient metabolism and excretion</a:t>
            </a:r>
          </a:p>
          <a:p>
            <a:pPr marL="742950" lvl="1" indent="-285750">
              <a:buFont typeface="Arial" panose="020B0604020202020204" pitchFamily="34" charset="0"/>
              <a:buChar char="•"/>
            </a:pPr>
            <a:r>
              <a:rPr lang="en-US" sz="2400" dirty="0"/>
              <a:t>Pressure sores, muscle wasting, increased protein needs , metabolic stress </a:t>
            </a:r>
          </a:p>
          <a:p>
            <a:endParaRPr lang="en-US" dirty="0"/>
          </a:p>
        </p:txBody>
      </p:sp>
      <p:pic>
        <p:nvPicPr>
          <p:cNvPr id="6" name="Picture 5">
            <a:extLst>
              <a:ext uri="{FF2B5EF4-FFF2-40B4-BE49-F238E27FC236}">
                <a16:creationId xmlns:a16="http://schemas.microsoft.com/office/drawing/2014/main" id="{B3BD6DD2-689E-2349-9620-5BEBD692F621}"/>
              </a:ext>
            </a:extLst>
          </p:cNvPr>
          <p:cNvPicPr>
            <a:picLocks noChangeAspect="1"/>
          </p:cNvPicPr>
          <p:nvPr/>
        </p:nvPicPr>
        <p:blipFill>
          <a:blip r:embed="rId4"/>
          <a:stretch>
            <a:fillRect/>
          </a:stretch>
        </p:blipFill>
        <p:spPr>
          <a:xfrm>
            <a:off x="9298666" y="2848663"/>
            <a:ext cx="2472419" cy="1549166"/>
          </a:xfrm>
          <a:prstGeom prst="rect">
            <a:avLst/>
          </a:prstGeom>
        </p:spPr>
      </p:pic>
      <p:pic>
        <p:nvPicPr>
          <p:cNvPr id="10" name="Picture 9">
            <a:extLst>
              <a:ext uri="{FF2B5EF4-FFF2-40B4-BE49-F238E27FC236}">
                <a16:creationId xmlns:a16="http://schemas.microsoft.com/office/drawing/2014/main" id="{7F4E86E2-C491-4143-8206-3A1313FE5A07}"/>
              </a:ext>
            </a:extLst>
          </p:cNvPr>
          <p:cNvPicPr>
            <a:picLocks noChangeAspect="1"/>
          </p:cNvPicPr>
          <p:nvPr/>
        </p:nvPicPr>
        <p:blipFill>
          <a:blip r:embed="rId5"/>
          <a:stretch>
            <a:fillRect/>
          </a:stretch>
        </p:blipFill>
        <p:spPr>
          <a:xfrm>
            <a:off x="6371770" y="3917614"/>
            <a:ext cx="3153484" cy="2228778"/>
          </a:xfrm>
          <a:prstGeom prst="rect">
            <a:avLst/>
          </a:prstGeom>
        </p:spPr>
      </p:pic>
      <p:sp>
        <p:nvSpPr>
          <p:cNvPr id="11" name="Rectangle 10">
            <a:extLst>
              <a:ext uri="{FF2B5EF4-FFF2-40B4-BE49-F238E27FC236}">
                <a16:creationId xmlns:a16="http://schemas.microsoft.com/office/drawing/2014/main" id="{52B3D3FB-4192-D540-9966-66EAF20C44D0}"/>
              </a:ext>
            </a:extLst>
          </p:cNvPr>
          <p:cNvSpPr/>
          <p:nvPr/>
        </p:nvSpPr>
        <p:spPr>
          <a:xfrm>
            <a:off x="7282217" y="6590640"/>
            <a:ext cx="6096000" cy="261610"/>
          </a:xfrm>
          <a:prstGeom prst="rect">
            <a:avLst/>
          </a:prstGeom>
        </p:spPr>
        <p:txBody>
          <a:bodyPr>
            <a:spAutoFit/>
          </a:bodyPr>
          <a:lstStyle/>
          <a:p>
            <a:r>
              <a:rPr lang="en-US" sz="1050" dirty="0"/>
              <a:t>https://www.aboutkidshealth.ca/Article?contentid=772&amp;language=English</a:t>
            </a:r>
          </a:p>
        </p:txBody>
      </p:sp>
    </p:spTree>
    <p:extLst>
      <p:ext uri="{BB962C8B-B14F-4D97-AF65-F5344CB8AC3E}">
        <p14:creationId xmlns:p14="http://schemas.microsoft.com/office/powerpoint/2010/main" val="113616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26D9-69F9-E04D-A1CE-1794D9E9A6E8}"/>
              </a:ext>
            </a:extLst>
          </p:cNvPr>
          <p:cNvSpPr>
            <a:spLocks noGrp="1"/>
          </p:cNvSpPr>
          <p:nvPr>
            <p:ph type="title"/>
          </p:nvPr>
        </p:nvSpPr>
        <p:spPr>
          <a:xfrm>
            <a:off x="601746" y="254000"/>
            <a:ext cx="5371931" cy="1188720"/>
          </a:xfrm>
        </p:spPr>
        <p:txBody>
          <a:bodyPr>
            <a:normAutofit fontScale="90000"/>
          </a:bodyPr>
          <a:lstStyle/>
          <a:p>
            <a:r>
              <a:rPr lang="en-US" b="1" dirty="0"/>
              <a:t>Assessment in Infants and Children </a:t>
            </a:r>
            <a:br>
              <a:rPr lang="en-US" dirty="0"/>
            </a:br>
            <a:endParaRPr lang="en-US" dirty="0"/>
          </a:p>
        </p:txBody>
      </p:sp>
      <p:sp>
        <p:nvSpPr>
          <p:cNvPr id="3" name="Content Placeholder 2">
            <a:extLst>
              <a:ext uri="{FF2B5EF4-FFF2-40B4-BE49-F238E27FC236}">
                <a16:creationId xmlns:a16="http://schemas.microsoft.com/office/drawing/2014/main" id="{F0BBD080-77B2-0949-BD72-105B51B7A490}"/>
              </a:ext>
            </a:extLst>
          </p:cNvPr>
          <p:cNvSpPr>
            <a:spLocks noGrp="1"/>
          </p:cNvSpPr>
          <p:nvPr>
            <p:ph idx="4294967295"/>
          </p:nvPr>
        </p:nvSpPr>
        <p:spPr>
          <a:xfrm>
            <a:off x="203200" y="1770592"/>
            <a:ext cx="6169025" cy="4778375"/>
          </a:xfrm>
        </p:spPr>
        <p:txBody>
          <a:bodyPr>
            <a:normAutofit/>
          </a:bodyPr>
          <a:lstStyle/>
          <a:p>
            <a:pPr marL="0" indent="0">
              <a:buNone/>
            </a:pPr>
            <a:r>
              <a:rPr lang="en-US" sz="2600" b="1" dirty="0"/>
              <a:t>Weight and height for infants and children are evaluated using growth charts (allows comparison of an infant or child to a reference population)</a:t>
            </a:r>
          </a:p>
          <a:p>
            <a:r>
              <a:rPr lang="en-US" dirty="0"/>
              <a:t>Height for age </a:t>
            </a:r>
          </a:p>
          <a:p>
            <a:r>
              <a:rPr lang="en-US" dirty="0"/>
              <a:t>Weight for age </a:t>
            </a:r>
          </a:p>
          <a:p>
            <a:r>
              <a:rPr lang="en-US" dirty="0"/>
              <a:t>Weight for height (independent of age and can be used to evaluate acute malnutrition or obesity)</a:t>
            </a:r>
          </a:p>
          <a:p>
            <a:r>
              <a:rPr lang="en-US" dirty="0"/>
              <a:t>Growth charts also include BMI ( Used for children above 2 years of age and adolescents)</a:t>
            </a:r>
          </a:p>
          <a:p>
            <a:endParaRPr lang="en-US" dirty="0"/>
          </a:p>
        </p:txBody>
      </p:sp>
      <p:sp>
        <p:nvSpPr>
          <p:cNvPr id="4" name="Rectangle 3">
            <a:extLst>
              <a:ext uri="{FF2B5EF4-FFF2-40B4-BE49-F238E27FC236}">
                <a16:creationId xmlns:a16="http://schemas.microsoft.com/office/drawing/2014/main" id="{9E0CEDF0-D797-244C-9357-D726D681D5D1}"/>
              </a:ext>
            </a:extLst>
          </p:cNvPr>
          <p:cNvSpPr/>
          <p:nvPr/>
        </p:nvSpPr>
        <p:spPr>
          <a:xfrm>
            <a:off x="7179732" y="721021"/>
            <a:ext cx="4097867" cy="1754326"/>
          </a:xfrm>
          <a:prstGeom prst="rect">
            <a:avLst/>
          </a:prstGeom>
        </p:spPr>
        <p:txBody>
          <a:bodyPr wrap="square">
            <a:spAutoFit/>
          </a:bodyPr>
          <a:lstStyle/>
          <a:p>
            <a:r>
              <a:rPr lang="en-US" b="1" dirty="0"/>
              <a:t>Head Circumference</a:t>
            </a:r>
          </a:p>
          <a:p>
            <a:r>
              <a:rPr lang="en-US" b="1" dirty="0"/>
              <a:t> </a:t>
            </a:r>
            <a:r>
              <a:rPr lang="en-US" dirty="0"/>
              <a:t>A head circumference measurement helps to assess brain growth and malnutrition in children up to 3 years of age </a:t>
            </a:r>
          </a:p>
          <a:p>
            <a:endParaRPr lang="en-US" b="1" dirty="0">
              <a:latin typeface="FrutigerLTStd"/>
            </a:endParaRPr>
          </a:p>
        </p:txBody>
      </p:sp>
      <p:pic>
        <p:nvPicPr>
          <p:cNvPr id="3074" name="Picture 2" descr="page592image10104640">
            <a:extLst>
              <a:ext uri="{FF2B5EF4-FFF2-40B4-BE49-F238E27FC236}">
                <a16:creationId xmlns:a16="http://schemas.microsoft.com/office/drawing/2014/main" id="{724FE313-18BC-E94E-AB20-6F57D8D1C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067" y="2433243"/>
            <a:ext cx="3420532" cy="20247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F8D064-0DA3-8240-B3AF-15762B93DEDF}"/>
              </a:ext>
            </a:extLst>
          </p:cNvPr>
          <p:cNvSpPr txBox="1"/>
          <p:nvPr/>
        </p:nvSpPr>
        <p:spPr>
          <a:xfrm>
            <a:off x="7371184" y="5001208"/>
            <a:ext cx="3116424" cy="923330"/>
          </a:xfrm>
          <a:prstGeom prst="rect">
            <a:avLst/>
          </a:prstGeom>
          <a:noFill/>
        </p:spPr>
        <p:txBody>
          <a:bodyPr wrap="square" rtlCol="0">
            <a:spAutoFit/>
          </a:bodyPr>
          <a:lstStyle/>
          <a:p>
            <a:r>
              <a:rPr lang="en-US" b="1" dirty="0">
                <a:latin typeface="UniversLTStd"/>
              </a:rPr>
              <a:t>Circumferences of Waist and Limbs </a:t>
            </a:r>
            <a:endParaRPr lang="en-US" dirty="0"/>
          </a:p>
          <a:p>
            <a:endParaRPr lang="en-US" dirty="0"/>
          </a:p>
        </p:txBody>
      </p:sp>
    </p:spTree>
    <p:extLst>
      <p:ext uri="{BB962C8B-B14F-4D97-AF65-F5344CB8AC3E}">
        <p14:creationId xmlns:p14="http://schemas.microsoft.com/office/powerpoint/2010/main" val="27921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FF00-DF41-B24C-93F0-BED39EB28D81}"/>
              </a:ext>
            </a:extLst>
          </p:cNvPr>
          <p:cNvSpPr>
            <a:spLocks noGrp="1"/>
          </p:cNvSpPr>
          <p:nvPr>
            <p:ph type="title"/>
          </p:nvPr>
        </p:nvSpPr>
        <p:spPr>
          <a:xfrm>
            <a:off x="707136" y="219625"/>
            <a:ext cx="7729728" cy="1188720"/>
          </a:xfrm>
        </p:spPr>
        <p:txBody>
          <a:bodyPr/>
          <a:lstStyle/>
          <a:p>
            <a:r>
              <a:rPr lang="en-US" b="1" dirty="0"/>
              <a:t>Anthropometric Assessment in Adults </a:t>
            </a:r>
            <a:endParaRPr lang="en-US" dirty="0"/>
          </a:p>
        </p:txBody>
      </p:sp>
      <p:sp>
        <p:nvSpPr>
          <p:cNvPr id="3" name="Content Placeholder 2">
            <a:extLst>
              <a:ext uri="{FF2B5EF4-FFF2-40B4-BE49-F238E27FC236}">
                <a16:creationId xmlns:a16="http://schemas.microsoft.com/office/drawing/2014/main" id="{9052E688-E3CB-0344-8509-2294FDD25B68}"/>
              </a:ext>
            </a:extLst>
          </p:cNvPr>
          <p:cNvSpPr>
            <a:spLocks noGrp="1"/>
          </p:cNvSpPr>
          <p:nvPr>
            <p:ph idx="1"/>
          </p:nvPr>
        </p:nvSpPr>
        <p:spPr>
          <a:xfrm>
            <a:off x="707136" y="1926844"/>
            <a:ext cx="3939509" cy="3101983"/>
          </a:xfrm>
        </p:spPr>
        <p:txBody>
          <a:bodyPr/>
          <a:lstStyle/>
          <a:p>
            <a:r>
              <a:rPr lang="en-US" dirty="0">
                <a:solidFill>
                  <a:schemeClr val="tx1"/>
                </a:solidFill>
              </a:rPr>
              <a:t> To evaluate the nutritional risks associated with illness, clinicians monitor both the total reduction in weight and the rate of weight loss over time. </a:t>
            </a:r>
          </a:p>
          <a:p>
            <a:endParaRPr lang="en-US" dirty="0"/>
          </a:p>
        </p:txBody>
      </p:sp>
      <p:pic>
        <p:nvPicPr>
          <p:cNvPr id="5" name="Picture 4">
            <a:extLst>
              <a:ext uri="{FF2B5EF4-FFF2-40B4-BE49-F238E27FC236}">
                <a16:creationId xmlns:a16="http://schemas.microsoft.com/office/drawing/2014/main" id="{D7949C5C-9034-AF4C-B364-9CB77DB427DF}"/>
              </a:ext>
            </a:extLst>
          </p:cNvPr>
          <p:cNvPicPr>
            <a:picLocks noChangeAspect="1"/>
          </p:cNvPicPr>
          <p:nvPr/>
        </p:nvPicPr>
        <p:blipFill>
          <a:blip r:embed="rId3"/>
          <a:stretch>
            <a:fillRect/>
          </a:stretch>
        </p:blipFill>
        <p:spPr>
          <a:xfrm>
            <a:off x="6096000" y="2100180"/>
            <a:ext cx="6662057" cy="2657640"/>
          </a:xfrm>
          <a:prstGeom prst="rect">
            <a:avLst/>
          </a:prstGeom>
        </p:spPr>
      </p:pic>
      <p:sp>
        <p:nvSpPr>
          <p:cNvPr id="6" name="Rectangle 5">
            <a:extLst>
              <a:ext uri="{FF2B5EF4-FFF2-40B4-BE49-F238E27FC236}">
                <a16:creationId xmlns:a16="http://schemas.microsoft.com/office/drawing/2014/main" id="{D170C44D-61CB-5648-98CB-AE8740591480}"/>
              </a:ext>
            </a:extLst>
          </p:cNvPr>
          <p:cNvSpPr/>
          <p:nvPr/>
        </p:nvSpPr>
        <p:spPr>
          <a:xfrm>
            <a:off x="1524000" y="4797332"/>
            <a:ext cx="6096000" cy="523220"/>
          </a:xfrm>
          <a:prstGeom prst="rect">
            <a:avLst/>
          </a:prstGeom>
        </p:spPr>
        <p:txBody>
          <a:bodyPr>
            <a:spAutoFit/>
          </a:bodyPr>
          <a:lstStyle/>
          <a:p>
            <a:r>
              <a:rPr lang="en-US" sz="1400" b="1" dirty="0">
                <a:latin typeface="GiovanniStd"/>
              </a:rPr>
              <a:t>an unintended weight loss of more than 2 percent within one week or more than 5 percent within 1 month suggests the development of malnutrition. </a:t>
            </a:r>
            <a:endParaRPr lang="en-US" sz="1400" b="1" dirty="0"/>
          </a:p>
        </p:txBody>
      </p:sp>
    </p:spTree>
    <p:extLst>
      <p:ext uri="{BB962C8B-B14F-4D97-AF65-F5344CB8AC3E}">
        <p14:creationId xmlns:p14="http://schemas.microsoft.com/office/powerpoint/2010/main" val="3610758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14A880-3583-D340-B77B-F7EBD548B479}"/>
              </a:ext>
            </a:extLst>
          </p:cNvPr>
          <p:cNvPicPr>
            <a:picLocks noChangeAspect="1"/>
          </p:cNvPicPr>
          <p:nvPr/>
        </p:nvPicPr>
        <p:blipFill>
          <a:blip r:embed="rId3"/>
          <a:stretch>
            <a:fillRect/>
          </a:stretch>
        </p:blipFill>
        <p:spPr>
          <a:xfrm>
            <a:off x="6083559" y="2496683"/>
            <a:ext cx="6108441" cy="3202280"/>
          </a:xfrm>
          <a:prstGeom prst="rect">
            <a:avLst/>
          </a:prstGeom>
        </p:spPr>
      </p:pic>
      <p:pic>
        <p:nvPicPr>
          <p:cNvPr id="9" name="Picture 8">
            <a:extLst>
              <a:ext uri="{FF2B5EF4-FFF2-40B4-BE49-F238E27FC236}">
                <a16:creationId xmlns:a16="http://schemas.microsoft.com/office/drawing/2014/main" id="{430DF74F-4507-7042-B48C-7DD99B9BDB7F}"/>
              </a:ext>
            </a:extLst>
          </p:cNvPr>
          <p:cNvPicPr>
            <a:picLocks noChangeAspect="1"/>
          </p:cNvPicPr>
          <p:nvPr/>
        </p:nvPicPr>
        <p:blipFill>
          <a:blip r:embed="rId4"/>
          <a:stretch>
            <a:fillRect/>
          </a:stretch>
        </p:blipFill>
        <p:spPr>
          <a:xfrm>
            <a:off x="0" y="2060769"/>
            <a:ext cx="6083559" cy="4074108"/>
          </a:xfrm>
          <a:prstGeom prst="rect">
            <a:avLst/>
          </a:prstGeom>
        </p:spPr>
      </p:pic>
      <p:sp>
        <p:nvSpPr>
          <p:cNvPr id="10" name="Rectangle 9">
            <a:extLst>
              <a:ext uri="{FF2B5EF4-FFF2-40B4-BE49-F238E27FC236}">
                <a16:creationId xmlns:a16="http://schemas.microsoft.com/office/drawing/2014/main" id="{A4880D4D-7725-8442-97E3-678F334CB8A0}"/>
              </a:ext>
            </a:extLst>
          </p:cNvPr>
          <p:cNvSpPr/>
          <p:nvPr/>
        </p:nvSpPr>
        <p:spPr>
          <a:xfrm>
            <a:off x="845975" y="0"/>
            <a:ext cx="6096000" cy="646331"/>
          </a:xfrm>
          <a:prstGeom prst="rect">
            <a:avLst/>
          </a:prstGeom>
        </p:spPr>
        <p:txBody>
          <a:bodyPr>
            <a:spAutoFit/>
          </a:bodyPr>
          <a:lstStyle/>
          <a:p>
            <a:r>
              <a:rPr lang="en-US" dirty="0">
                <a:latin typeface="GiovanniStd"/>
              </a:rPr>
              <a:t>Weight data are often expressed as a percentage of usual body weight (%UBW) </a:t>
            </a:r>
            <a:endParaRPr lang="en-US" dirty="0"/>
          </a:p>
        </p:txBody>
      </p:sp>
      <p:sp>
        <p:nvSpPr>
          <p:cNvPr id="11" name="TextBox 10">
            <a:extLst>
              <a:ext uri="{FF2B5EF4-FFF2-40B4-BE49-F238E27FC236}">
                <a16:creationId xmlns:a16="http://schemas.microsoft.com/office/drawing/2014/main" id="{2EB45F28-DE55-3149-97BC-57FA674AB93D}"/>
              </a:ext>
            </a:extLst>
          </p:cNvPr>
          <p:cNvSpPr txBox="1"/>
          <p:nvPr/>
        </p:nvSpPr>
        <p:spPr>
          <a:xfrm>
            <a:off x="460310" y="1343607"/>
            <a:ext cx="4316963" cy="584775"/>
          </a:xfrm>
          <a:prstGeom prst="rect">
            <a:avLst/>
          </a:prstGeom>
          <a:noFill/>
        </p:spPr>
        <p:txBody>
          <a:bodyPr wrap="square" rtlCol="0">
            <a:spAutoFit/>
          </a:bodyPr>
          <a:lstStyle/>
          <a:p>
            <a:r>
              <a:rPr lang="en-US" sz="3200" b="1" u="sng" dirty="0">
                <a:solidFill>
                  <a:srgbClr val="C00000"/>
                </a:solidFill>
              </a:rPr>
              <a:t>Usual Body Weight</a:t>
            </a:r>
          </a:p>
        </p:txBody>
      </p:sp>
      <p:sp>
        <p:nvSpPr>
          <p:cNvPr id="12" name="TextBox 11">
            <a:extLst>
              <a:ext uri="{FF2B5EF4-FFF2-40B4-BE49-F238E27FC236}">
                <a16:creationId xmlns:a16="http://schemas.microsoft.com/office/drawing/2014/main" id="{A806EC4C-F5E1-4C41-8EAB-C4FBEE6DFC22}"/>
              </a:ext>
            </a:extLst>
          </p:cNvPr>
          <p:cNvSpPr txBox="1"/>
          <p:nvPr/>
        </p:nvSpPr>
        <p:spPr>
          <a:xfrm>
            <a:off x="7333861" y="1475994"/>
            <a:ext cx="4086808" cy="584775"/>
          </a:xfrm>
          <a:prstGeom prst="rect">
            <a:avLst/>
          </a:prstGeom>
          <a:noFill/>
        </p:spPr>
        <p:txBody>
          <a:bodyPr wrap="square" rtlCol="0">
            <a:spAutoFit/>
          </a:bodyPr>
          <a:lstStyle/>
          <a:p>
            <a:r>
              <a:rPr lang="en-US" sz="3200" b="1" u="sng" dirty="0">
                <a:solidFill>
                  <a:srgbClr val="C00000"/>
                </a:solidFill>
              </a:rPr>
              <a:t>% Weight Change </a:t>
            </a:r>
          </a:p>
        </p:txBody>
      </p:sp>
    </p:spTree>
    <p:extLst>
      <p:ext uri="{BB962C8B-B14F-4D97-AF65-F5344CB8AC3E}">
        <p14:creationId xmlns:p14="http://schemas.microsoft.com/office/powerpoint/2010/main" val="58909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FAF2-FBF8-8946-8D1C-1B7547F8D022}"/>
              </a:ext>
            </a:extLst>
          </p:cNvPr>
          <p:cNvSpPr>
            <a:spLocks noGrp="1"/>
          </p:cNvSpPr>
          <p:nvPr>
            <p:ph type="title"/>
          </p:nvPr>
        </p:nvSpPr>
        <p:spPr>
          <a:xfrm>
            <a:off x="1486843" y="688920"/>
            <a:ext cx="7729728" cy="1188720"/>
          </a:xfrm>
        </p:spPr>
        <p:txBody>
          <a:bodyPr/>
          <a:lstStyle/>
          <a:p>
            <a:r>
              <a:rPr lang="en-US" b="1" dirty="0"/>
              <a:t>Anthropometric Assessment in Adults </a:t>
            </a:r>
            <a:endParaRPr lang="en-US" dirty="0"/>
          </a:p>
        </p:txBody>
      </p:sp>
      <p:sp>
        <p:nvSpPr>
          <p:cNvPr id="3" name="Content Placeholder 2">
            <a:extLst>
              <a:ext uri="{FF2B5EF4-FFF2-40B4-BE49-F238E27FC236}">
                <a16:creationId xmlns:a16="http://schemas.microsoft.com/office/drawing/2014/main" id="{D700E7EA-8F4E-AD45-A200-248F36B6DD89}"/>
              </a:ext>
            </a:extLst>
          </p:cNvPr>
          <p:cNvSpPr>
            <a:spLocks noGrp="1"/>
          </p:cNvSpPr>
          <p:nvPr>
            <p:ph idx="1"/>
          </p:nvPr>
        </p:nvSpPr>
        <p:spPr>
          <a:xfrm>
            <a:off x="1486843" y="2304215"/>
            <a:ext cx="4648635" cy="3101983"/>
          </a:xfrm>
        </p:spPr>
        <p:txBody>
          <a:bodyPr/>
          <a:lstStyle/>
          <a:p>
            <a:r>
              <a:rPr lang="en-US" dirty="0"/>
              <a:t>Ideal body weight( IBW) Is also used to evaluate nutrition risk and a way to monitor weight change </a:t>
            </a:r>
          </a:p>
          <a:p>
            <a:r>
              <a:rPr lang="en-US" dirty="0"/>
              <a:t>To estimate %IBW, compare an individual’s current weight with a reasonable (ideal) weight from a BMI table or other appropriate reference OR using the Hamwi equation </a:t>
            </a:r>
          </a:p>
          <a:p>
            <a:endParaRPr lang="en-US" dirty="0"/>
          </a:p>
          <a:p>
            <a:endParaRPr lang="en-US" dirty="0"/>
          </a:p>
        </p:txBody>
      </p:sp>
      <p:pic>
        <p:nvPicPr>
          <p:cNvPr id="5" name="Picture 4">
            <a:extLst>
              <a:ext uri="{FF2B5EF4-FFF2-40B4-BE49-F238E27FC236}">
                <a16:creationId xmlns:a16="http://schemas.microsoft.com/office/drawing/2014/main" id="{860A8470-60A3-FD48-8F31-5A7D726A3808}"/>
              </a:ext>
            </a:extLst>
          </p:cNvPr>
          <p:cNvPicPr>
            <a:picLocks noChangeAspect="1"/>
          </p:cNvPicPr>
          <p:nvPr/>
        </p:nvPicPr>
        <p:blipFill>
          <a:blip r:embed="rId2"/>
          <a:stretch>
            <a:fillRect/>
          </a:stretch>
        </p:blipFill>
        <p:spPr>
          <a:xfrm>
            <a:off x="5936343" y="2463872"/>
            <a:ext cx="6255657" cy="2028674"/>
          </a:xfrm>
          <a:prstGeom prst="rect">
            <a:avLst/>
          </a:prstGeom>
        </p:spPr>
      </p:pic>
      <p:pic>
        <p:nvPicPr>
          <p:cNvPr id="6" name="Picture 5">
            <a:extLst>
              <a:ext uri="{FF2B5EF4-FFF2-40B4-BE49-F238E27FC236}">
                <a16:creationId xmlns:a16="http://schemas.microsoft.com/office/drawing/2014/main" id="{8508F7F9-4BB9-F145-8266-EA38A9FA3898}"/>
              </a:ext>
            </a:extLst>
          </p:cNvPr>
          <p:cNvPicPr>
            <a:picLocks noChangeAspect="1"/>
          </p:cNvPicPr>
          <p:nvPr/>
        </p:nvPicPr>
        <p:blipFill>
          <a:blip r:embed="rId3"/>
          <a:stretch>
            <a:fillRect/>
          </a:stretch>
        </p:blipFill>
        <p:spPr>
          <a:xfrm>
            <a:off x="3312903" y="5042119"/>
            <a:ext cx="5645150" cy="1828800"/>
          </a:xfrm>
          <a:prstGeom prst="rect">
            <a:avLst/>
          </a:prstGeom>
        </p:spPr>
      </p:pic>
    </p:spTree>
    <p:extLst>
      <p:ext uri="{BB962C8B-B14F-4D97-AF65-F5344CB8AC3E}">
        <p14:creationId xmlns:p14="http://schemas.microsoft.com/office/powerpoint/2010/main" val="3718475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6EDD-E349-1147-B71A-451626025751}"/>
              </a:ext>
            </a:extLst>
          </p:cNvPr>
          <p:cNvSpPr>
            <a:spLocks noGrp="1"/>
          </p:cNvSpPr>
          <p:nvPr>
            <p:ph type="title"/>
          </p:nvPr>
        </p:nvSpPr>
        <p:spPr/>
        <p:txBody>
          <a:bodyPr/>
          <a:lstStyle/>
          <a:p>
            <a:r>
              <a:rPr lang="en-US" dirty="0"/>
              <a:t>LIMITATIONS </a:t>
            </a:r>
          </a:p>
        </p:txBody>
      </p:sp>
      <p:sp>
        <p:nvSpPr>
          <p:cNvPr id="3" name="Content Placeholder 2">
            <a:extLst>
              <a:ext uri="{FF2B5EF4-FFF2-40B4-BE49-F238E27FC236}">
                <a16:creationId xmlns:a16="http://schemas.microsoft.com/office/drawing/2014/main" id="{3E9E3B66-140C-6C4B-BD87-17D32F0DE28C}"/>
              </a:ext>
            </a:extLst>
          </p:cNvPr>
          <p:cNvSpPr>
            <a:spLocks noGrp="1"/>
          </p:cNvSpPr>
          <p:nvPr>
            <p:ph idx="1"/>
          </p:nvPr>
        </p:nvSpPr>
        <p:spPr>
          <a:xfrm>
            <a:off x="1407886" y="2638044"/>
            <a:ext cx="8737600" cy="3820813"/>
          </a:xfrm>
        </p:spPr>
        <p:txBody>
          <a:bodyPr/>
          <a:lstStyle/>
          <a:p>
            <a:r>
              <a:rPr lang="en-US" dirty="0"/>
              <a:t>Weight changes must be evaluated carefully</a:t>
            </a:r>
          </a:p>
          <a:p>
            <a:pPr lvl="1"/>
            <a:r>
              <a:rPr lang="en-US" dirty="0"/>
              <a:t>unintentional weight loss can indicate malnutrition, weight gain may result from fluid retention rather than recovery of muscle tissue or over- nutrition. </a:t>
            </a:r>
          </a:p>
          <a:p>
            <a:pPr lvl="1"/>
            <a:r>
              <a:rPr lang="en-US" dirty="0"/>
              <a:t>Fluid retention often accompanies worsening disease in patients </a:t>
            </a:r>
          </a:p>
          <a:p>
            <a:pPr lvl="1"/>
            <a:r>
              <a:rPr lang="en-US" dirty="0"/>
              <a:t>can mask the weight loss associated with PEM. </a:t>
            </a:r>
          </a:p>
          <a:p>
            <a:r>
              <a:rPr lang="en-US" dirty="0"/>
              <a:t>%UBW is better in evaluating weight changes in obese, overweight and underweight  patients </a:t>
            </a:r>
          </a:p>
          <a:p>
            <a:endParaRPr lang="en-US" dirty="0"/>
          </a:p>
        </p:txBody>
      </p:sp>
    </p:spTree>
    <p:extLst>
      <p:ext uri="{BB962C8B-B14F-4D97-AF65-F5344CB8AC3E}">
        <p14:creationId xmlns:p14="http://schemas.microsoft.com/office/powerpoint/2010/main" val="1035130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1FD0-9749-5D49-A73D-C6BE60843E4F}"/>
              </a:ext>
            </a:extLst>
          </p:cNvPr>
          <p:cNvSpPr>
            <a:spLocks noGrp="1"/>
          </p:cNvSpPr>
          <p:nvPr>
            <p:ph type="title"/>
          </p:nvPr>
        </p:nvSpPr>
        <p:spPr/>
        <p:txBody>
          <a:bodyPr/>
          <a:lstStyle/>
          <a:p>
            <a:r>
              <a:rPr lang="en-US" b="1" dirty="0"/>
              <a:t>Anthropometric Assessment in Adults </a:t>
            </a:r>
            <a:endParaRPr lang="en-US" dirty="0"/>
          </a:p>
        </p:txBody>
      </p:sp>
      <p:sp>
        <p:nvSpPr>
          <p:cNvPr id="3" name="Content Placeholder 2">
            <a:extLst>
              <a:ext uri="{FF2B5EF4-FFF2-40B4-BE49-F238E27FC236}">
                <a16:creationId xmlns:a16="http://schemas.microsoft.com/office/drawing/2014/main" id="{47DD50C4-11A9-7347-A18C-BDB2BFBAC7AB}"/>
              </a:ext>
            </a:extLst>
          </p:cNvPr>
          <p:cNvSpPr>
            <a:spLocks noGrp="1"/>
          </p:cNvSpPr>
          <p:nvPr>
            <p:ph idx="1"/>
          </p:nvPr>
        </p:nvSpPr>
        <p:spPr>
          <a:xfrm>
            <a:off x="1646500" y="2513008"/>
            <a:ext cx="7729728" cy="3101983"/>
          </a:xfrm>
        </p:spPr>
        <p:txBody>
          <a:bodyPr/>
          <a:lstStyle/>
          <a:p>
            <a:r>
              <a:rPr lang="en-US" dirty="0">
                <a:latin typeface="GiovanniStd"/>
              </a:rPr>
              <a:t>Clinicians may include skinfold and limb circumference measurements in a nutrition assessment to help them identify changes in body composition </a:t>
            </a:r>
            <a:endParaRPr lang="en-US" dirty="0"/>
          </a:p>
          <a:p>
            <a:r>
              <a:rPr lang="en-US" dirty="0"/>
              <a:t>Waist circumference </a:t>
            </a:r>
          </a:p>
        </p:txBody>
      </p:sp>
      <p:pic>
        <p:nvPicPr>
          <p:cNvPr id="4097" name="Picture 1" descr="page86image3916000">
            <a:extLst>
              <a:ext uri="{FF2B5EF4-FFF2-40B4-BE49-F238E27FC236}">
                <a16:creationId xmlns:a16="http://schemas.microsoft.com/office/drawing/2014/main" id="{EF118DB1-E9AE-EE4A-8E77-0D9BA721A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6265" y="2473094"/>
            <a:ext cx="2331963" cy="17489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86image14312384">
            <a:extLst>
              <a:ext uri="{FF2B5EF4-FFF2-40B4-BE49-F238E27FC236}">
                <a16:creationId xmlns:a16="http://schemas.microsoft.com/office/drawing/2014/main" id="{41789446-D549-2042-A94B-EC9F0C746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229" y="4063999"/>
            <a:ext cx="3048000" cy="2273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3A5318C-2FC3-874A-A131-5DD86BA9902E}"/>
              </a:ext>
            </a:extLst>
          </p:cNvPr>
          <p:cNvPicPr>
            <a:picLocks noChangeAspect="1"/>
          </p:cNvPicPr>
          <p:nvPr/>
        </p:nvPicPr>
        <p:blipFill>
          <a:blip r:embed="rId5"/>
          <a:stretch>
            <a:fillRect/>
          </a:stretch>
        </p:blipFill>
        <p:spPr>
          <a:xfrm>
            <a:off x="7279821" y="4626796"/>
            <a:ext cx="4192814" cy="1377639"/>
          </a:xfrm>
          <a:prstGeom prst="rect">
            <a:avLst/>
          </a:prstGeom>
        </p:spPr>
      </p:pic>
    </p:spTree>
    <p:extLst>
      <p:ext uri="{BB962C8B-B14F-4D97-AF65-F5344CB8AC3E}">
        <p14:creationId xmlns:p14="http://schemas.microsoft.com/office/powerpoint/2010/main" val="2238683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594C16-6108-3944-88F8-3F4FBD88E4D9}"/>
              </a:ext>
            </a:extLst>
          </p:cNvPr>
          <p:cNvPicPr>
            <a:picLocks noChangeAspect="1"/>
          </p:cNvPicPr>
          <p:nvPr/>
        </p:nvPicPr>
        <p:blipFill>
          <a:blip r:embed="rId2"/>
          <a:stretch>
            <a:fillRect/>
          </a:stretch>
        </p:blipFill>
        <p:spPr>
          <a:xfrm>
            <a:off x="1905000" y="1631042"/>
            <a:ext cx="7073498" cy="3956957"/>
          </a:xfrm>
          <a:prstGeom prst="rect">
            <a:avLst/>
          </a:prstGeom>
        </p:spPr>
      </p:pic>
    </p:spTree>
    <p:extLst>
      <p:ext uri="{BB962C8B-B14F-4D97-AF65-F5344CB8AC3E}">
        <p14:creationId xmlns:p14="http://schemas.microsoft.com/office/powerpoint/2010/main" val="3808713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58D4-32C9-B643-9133-A9C4B6709763}"/>
              </a:ext>
            </a:extLst>
          </p:cNvPr>
          <p:cNvSpPr>
            <a:spLocks noGrp="1"/>
          </p:cNvSpPr>
          <p:nvPr>
            <p:ph type="title"/>
          </p:nvPr>
        </p:nvSpPr>
        <p:spPr/>
        <p:txBody>
          <a:bodyPr/>
          <a:lstStyle/>
          <a:p>
            <a:r>
              <a:rPr lang="en-US" b="1" dirty="0"/>
              <a:t>Anthropometric SUMMARY</a:t>
            </a:r>
            <a:endParaRPr lang="en-US" dirty="0"/>
          </a:p>
        </p:txBody>
      </p:sp>
      <p:pic>
        <p:nvPicPr>
          <p:cNvPr id="5" name="Content Placeholder 4">
            <a:extLst>
              <a:ext uri="{FF2B5EF4-FFF2-40B4-BE49-F238E27FC236}">
                <a16:creationId xmlns:a16="http://schemas.microsoft.com/office/drawing/2014/main" id="{21475983-DBDB-224C-8F5E-3364BB52FACE}"/>
              </a:ext>
            </a:extLst>
          </p:cNvPr>
          <p:cNvPicPr>
            <a:picLocks noGrp="1" noChangeAspect="1"/>
          </p:cNvPicPr>
          <p:nvPr>
            <p:ph idx="1"/>
          </p:nvPr>
        </p:nvPicPr>
        <p:blipFill>
          <a:blip r:embed="rId2"/>
          <a:stretch>
            <a:fillRect/>
          </a:stretch>
        </p:blipFill>
        <p:spPr>
          <a:xfrm>
            <a:off x="1973943" y="2264229"/>
            <a:ext cx="8665028" cy="4422899"/>
          </a:xfrm>
        </p:spPr>
      </p:pic>
    </p:spTree>
    <p:extLst>
      <p:ext uri="{BB962C8B-B14F-4D97-AF65-F5344CB8AC3E}">
        <p14:creationId xmlns:p14="http://schemas.microsoft.com/office/powerpoint/2010/main" val="3181641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CFF1-EFD6-5E42-A22D-D21D825D7882}"/>
              </a:ext>
            </a:extLst>
          </p:cNvPr>
          <p:cNvSpPr>
            <a:spLocks noGrp="1"/>
          </p:cNvSpPr>
          <p:nvPr>
            <p:ph type="title"/>
          </p:nvPr>
        </p:nvSpPr>
        <p:spPr/>
        <p:txBody>
          <a:bodyPr/>
          <a:lstStyle/>
          <a:p>
            <a:r>
              <a:rPr lang="en-US" dirty="0"/>
              <a:t>Biochemical </a:t>
            </a:r>
          </a:p>
        </p:txBody>
      </p:sp>
      <p:sp>
        <p:nvSpPr>
          <p:cNvPr id="3" name="Content Placeholder 2">
            <a:extLst>
              <a:ext uri="{FF2B5EF4-FFF2-40B4-BE49-F238E27FC236}">
                <a16:creationId xmlns:a16="http://schemas.microsoft.com/office/drawing/2014/main" id="{9DF23ABE-AC1F-5E45-89CE-81B316FDC7A9}"/>
              </a:ext>
            </a:extLst>
          </p:cNvPr>
          <p:cNvSpPr>
            <a:spLocks noGrp="1"/>
          </p:cNvSpPr>
          <p:nvPr>
            <p:ph idx="1"/>
          </p:nvPr>
        </p:nvSpPr>
        <p:spPr>
          <a:xfrm>
            <a:off x="1451429" y="2400155"/>
            <a:ext cx="9666513" cy="4102245"/>
          </a:xfrm>
        </p:spPr>
        <p:txBody>
          <a:bodyPr>
            <a:normAutofit fontScale="92500" lnSpcReduction="10000"/>
          </a:bodyPr>
          <a:lstStyle/>
          <a:p>
            <a:r>
              <a:rPr lang="en-US" sz="2300" b="1" dirty="0"/>
              <a:t>Analyses of blood and urine samples, which contain proteins, nutrients, and metabolites </a:t>
            </a:r>
          </a:p>
          <a:p>
            <a:r>
              <a:rPr lang="en-US" sz="2300" b="1" dirty="0"/>
              <a:t>Interpreting laboratory values can be challenging and not always very accurate of the patients nutritional status </a:t>
            </a:r>
          </a:p>
          <a:p>
            <a:r>
              <a:rPr lang="en-US" sz="2300" b="1" dirty="0"/>
              <a:t>For example: Fluid imbalances may alter values: fluid retention dilutes sub- stances and therefore lowers lab values, whereas dehydration can cause an increase in lab values </a:t>
            </a:r>
          </a:p>
          <a:p>
            <a:r>
              <a:rPr lang="en-US" sz="2300" b="1" dirty="0"/>
              <a:t>Certain biomarkers like serum proteins may be elevated if the patients is suffering from inflammation, infection or if patient is pregnant</a:t>
            </a:r>
          </a:p>
          <a:p>
            <a:r>
              <a:rPr lang="en-US" sz="2300" b="1" dirty="0"/>
              <a:t>Together with other assessment data, laboratory test results help provide a clearer assessment of the patient </a:t>
            </a:r>
          </a:p>
          <a:p>
            <a:endParaRPr lang="en-US" dirty="0"/>
          </a:p>
        </p:txBody>
      </p:sp>
    </p:spTree>
    <p:extLst>
      <p:ext uri="{BB962C8B-B14F-4D97-AF65-F5344CB8AC3E}">
        <p14:creationId xmlns:p14="http://schemas.microsoft.com/office/powerpoint/2010/main" val="995648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BDA1-31DC-C641-ACD5-E35455854A0F}"/>
              </a:ext>
            </a:extLst>
          </p:cNvPr>
          <p:cNvSpPr>
            <a:spLocks noGrp="1"/>
          </p:cNvSpPr>
          <p:nvPr>
            <p:ph type="title"/>
          </p:nvPr>
        </p:nvSpPr>
        <p:spPr/>
        <p:txBody>
          <a:bodyPr>
            <a:normAutofit fontScale="90000"/>
          </a:bodyPr>
          <a:lstStyle/>
          <a:p>
            <a:r>
              <a:rPr lang="en-US" dirty="0"/>
              <a:t>Biochemical</a:t>
            </a:r>
            <a:br>
              <a:rPr lang="en-US" dirty="0"/>
            </a:br>
            <a:r>
              <a:rPr lang="en-US" dirty="0"/>
              <a:t>Visceral (non-skeletal) proteins </a:t>
            </a:r>
            <a:br>
              <a:rPr lang="en-US" dirty="0"/>
            </a:br>
            <a:r>
              <a:rPr lang="en-US" dirty="0"/>
              <a:t> </a:t>
            </a:r>
          </a:p>
        </p:txBody>
      </p:sp>
      <p:sp>
        <p:nvSpPr>
          <p:cNvPr id="3" name="Content Placeholder 2">
            <a:extLst>
              <a:ext uri="{FF2B5EF4-FFF2-40B4-BE49-F238E27FC236}">
                <a16:creationId xmlns:a16="http://schemas.microsoft.com/office/drawing/2014/main" id="{39AB1494-6F8E-9446-9BA0-9B8C90EB1EDA}"/>
              </a:ext>
            </a:extLst>
          </p:cNvPr>
          <p:cNvSpPr>
            <a:spLocks noGrp="1"/>
          </p:cNvSpPr>
          <p:nvPr>
            <p:ph idx="1"/>
          </p:nvPr>
        </p:nvSpPr>
        <p:spPr>
          <a:xfrm>
            <a:off x="1291771" y="2638044"/>
            <a:ext cx="9956800" cy="3762756"/>
          </a:xfrm>
        </p:spPr>
        <p:txBody>
          <a:bodyPr>
            <a:normAutofit/>
          </a:bodyPr>
          <a:lstStyle/>
          <a:p>
            <a:r>
              <a:rPr lang="en-US" b="1" u="sng" dirty="0">
                <a:solidFill>
                  <a:srgbClr val="C00000"/>
                </a:solidFill>
              </a:rPr>
              <a:t>Serum protein </a:t>
            </a:r>
            <a:r>
              <a:rPr lang="en-US" b="1" dirty="0"/>
              <a:t>levels can aid in the assessment of protein-energy status</a:t>
            </a:r>
          </a:p>
          <a:p>
            <a:r>
              <a:rPr lang="en-US" b="1" dirty="0">
                <a:solidFill>
                  <a:srgbClr val="C00000"/>
                </a:solidFill>
              </a:rPr>
              <a:t>Acute-phase proteins </a:t>
            </a:r>
            <a:r>
              <a:rPr lang="en-US" dirty="0"/>
              <a:t>are defined as “those whose plasma concentration increases (positive acute-phase proteins) or decreases (negative acute-phase proteins) by at least 25%” during inflammation, illness, and/or metabolic stress </a:t>
            </a:r>
          </a:p>
          <a:p>
            <a:endParaRPr lang="en-US" b="1" dirty="0"/>
          </a:p>
          <a:p>
            <a:pPr lvl="1"/>
            <a:r>
              <a:rPr lang="en-US" b="1" dirty="0"/>
              <a:t>Albumin: most abundant serum protein ( has a slow rate of degradation do </a:t>
            </a:r>
            <a:r>
              <a:rPr lang="en-US" dirty="0"/>
              <a:t>In people with chronic PEM, albumin levels remain normal for a long period despite significant protein depletion and increases slowly as patient is recovering from malnutrition) – NOT A SENITIVE TEST FOR MALNUTRITION </a:t>
            </a:r>
          </a:p>
          <a:p>
            <a:pPr lvl="1"/>
            <a:r>
              <a:rPr lang="en-US" b="1" dirty="0"/>
              <a:t>Transferrin: </a:t>
            </a:r>
            <a:r>
              <a:rPr lang="en-US" dirty="0"/>
              <a:t>Transferrin is an iron-transport protein, and its blood concentrations respond to iron status, PEM, and various illnesses (Transferrin levels INCREASE as iron status worsens and DECREASES as iron status improves)</a:t>
            </a:r>
          </a:p>
          <a:p>
            <a:pPr lvl="1"/>
            <a:endParaRPr lang="en-US" dirty="0"/>
          </a:p>
          <a:p>
            <a:pPr lvl="1"/>
            <a:endParaRPr lang="en-US" dirty="0"/>
          </a:p>
          <a:p>
            <a:pPr lvl="1"/>
            <a:endParaRPr lang="en-US" b="1" dirty="0"/>
          </a:p>
          <a:p>
            <a:pPr marL="228600" lvl="1" indent="0">
              <a:buNone/>
            </a:pPr>
            <a:endParaRPr lang="en-US" b="1" dirty="0"/>
          </a:p>
          <a:p>
            <a:endParaRPr lang="en-US" dirty="0"/>
          </a:p>
        </p:txBody>
      </p:sp>
    </p:spTree>
    <p:extLst>
      <p:ext uri="{BB962C8B-B14F-4D97-AF65-F5344CB8AC3E}">
        <p14:creationId xmlns:p14="http://schemas.microsoft.com/office/powerpoint/2010/main" val="81528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0DD71F-44A5-7241-AF10-0AC6373DD5DD}"/>
              </a:ext>
            </a:extLst>
          </p:cNvPr>
          <p:cNvPicPr>
            <a:picLocks noGrp="1" noChangeAspect="1"/>
          </p:cNvPicPr>
          <p:nvPr>
            <p:ph idx="1"/>
          </p:nvPr>
        </p:nvPicPr>
        <p:blipFill>
          <a:blip r:embed="rId2"/>
          <a:stretch>
            <a:fillRect/>
          </a:stretch>
        </p:blipFill>
        <p:spPr>
          <a:xfrm>
            <a:off x="668786" y="499248"/>
            <a:ext cx="10144356" cy="5255668"/>
          </a:xfrm>
        </p:spPr>
      </p:pic>
    </p:spTree>
    <p:extLst>
      <p:ext uri="{BB962C8B-B14F-4D97-AF65-F5344CB8AC3E}">
        <p14:creationId xmlns:p14="http://schemas.microsoft.com/office/powerpoint/2010/main" val="871380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D6B0-D10B-5847-8FCA-76A5BB7EF26B}"/>
              </a:ext>
            </a:extLst>
          </p:cNvPr>
          <p:cNvSpPr>
            <a:spLocks noGrp="1"/>
          </p:cNvSpPr>
          <p:nvPr>
            <p:ph type="title"/>
          </p:nvPr>
        </p:nvSpPr>
        <p:spPr/>
        <p:txBody>
          <a:bodyPr/>
          <a:lstStyle/>
          <a:p>
            <a:r>
              <a:rPr lang="en-US" dirty="0"/>
              <a:t>Biochemical</a:t>
            </a:r>
          </a:p>
        </p:txBody>
      </p:sp>
      <p:sp>
        <p:nvSpPr>
          <p:cNvPr id="3" name="Content Placeholder 2">
            <a:extLst>
              <a:ext uri="{FF2B5EF4-FFF2-40B4-BE49-F238E27FC236}">
                <a16:creationId xmlns:a16="http://schemas.microsoft.com/office/drawing/2014/main" id="{5AFD229F-2B12-D744-B6A1-07A175E67070}"/>
              </a:ext>
            </a:extLst>
          </p:cNvPr>
          <p:cNvSpPr>
            <a:spLocks noGrp="1"/>
          </p:cNvSpPr>
          <p:nvPr>
            <p:ph idx="1"/>
          </p:nvPr>
        </p:nvSpPr>
        <p:spPr>
          <a:xfrm>
            <a:off x="1799771" y="2153412"/>
            <a:ext cx="8161093" cy="3586615"/>
          </a:xfrm>
        </p:spPr>
        <p:txBody>
          <a:bodyPr/>
          <a:lstStyle/>
          <a:p>
            <a:r>
              <a:rPr lang="en-US" b="1" u="sng" dirty="0">
                <a:solidFill>
                  <a:srgbClr val="C00000"/>
                </a:solidFill>
              </a:rPr>
              <a:t>Serum Proteins</a:t>
            </a:r>
          </a:p>
          <a:p>
            <a:pPr marL="0" indent="0">
              <a:buNone/>
            </a:pPr>
            <a:r>
              <a:rPr lang="en-US" b="1" dirty="0"/>
              <a:t>Transthyretin and Retinol-Binding Protein: </a:t>
            </a:r>
            <a:r>
              <a:rPr lang="en-US" dirty="0"/>
              <a:t>decrease rapidly during PEM Respond quickly to improved protein intakes. </a:t>
            </a:r>
          </a:p>
          <a:p>
            <a:r>
              <a:rPr lang="en-US" dirty="0"/>
              <a:t>More sensitive tests ( short term change in protein status)</a:t>
            </a:r>
          </a:p>
          <a:p>
            <a:pPr marL="0" indent="0">
              <a:buNone/>
            </a:pPr>
            <a:r>
              <a:rPr lang="en-US" b="1" dirty="0"/>
              <a:t>C-Reactive Protein(CRP):</a:t>
            </a:r>
            <a:r>
              <a:rPr lang="en-US" dirty="0"/>
              <a:t> Rise rapidly in response to inflammation or infection </a:t>
            </a:r>
          </a:p>
          <a:p>
            <a:r>
              <a:rPr lang="en-US" dirty="0"/>
              <a:t>with critical illness, heart disease, and certain cancers. Sometimes used as a biomarker for malnutrition </a:t>
            </a:r>
          </a:p>
          <a:p>
            <a:r>
              <a:rPr lang="en-US" dirty="0"/>
              <a:t>Higher CRP levels are associated with increased nutritional risk during stress, illness, and trauma. </a:t>
            </a:r>
          </a:p>
          <a:p>
            <a:endParaRPr lang="en-US" dirty="0"/>
          </a:p>
          <a:p>
            <a:endParaRPr lang="en-US" dirty="0"/>
          </a:p>
          <a:p>
            <a:endParaRPr lang="en-US" dirty="0"/>
          </a:p>
          <a:p>
            <a:endParaRPr lang="en-US" dirty="0"/>
          </a:p>
          <a:p>
            <a:endParaRPr lang="en-US" b="1" u="sng" dirty="0">
              <a:solidFill>
                <a:srgbClr val="C00000"/>
              </a:solidFill>
            </a:endParaRPr>
          </a:p>
        </p:txBody>
      </p:sp>
    </p:spTree>
    <p:extLst>
      <p:ext uri="{BB962C8B-B14F-4D97-AF65-F5344CB8AC3E}">
        <p14:creationId xmlns:p14="http://schemas.microsoft.com/office/powerpoint/2010/main" val="2129241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BD57-5F0E-6E40-9944-01ED8427DB52}"/>
              </a:ext>
            </a:extLst>
          </p:cNvPr>
          <p:cNvSpPr>
            <a:spLocks noGrp="1"/>
          </p:cNvSpPr>
          <p:nvPr>
            <p:ph type="title"/>
          </p:nvPr>
        </p:nvSpPr>
        <p:spPr/>
        <p:txBody>
          <a:bodyPr/>
          <a:lstStyle/>
          <a:p>
            <a:r>
              <a:rPr lang="en-US" dirty="0"/>
              <a:t>Somatic protein – skeletal muscle </a:t>
            </a:r>
            <a:br>
              <a:rPr lang="en-US" dirty="0"/>
            </a:br>
            <a:endParaRPr lang="en-US" dirty="0"/>
          </a:p>
        </p:txBody>
      </p:sp>
      <p:sp>
        <p:nvSpPr>
          <p:cNvPr id="3" name="Content Placeholder 2">
            <a:extLst>
              <a:ext uri="{FF2B5EF4-FFF2-40B4-BE49-F238E27FC236}">
                <a16:creationId xmlns:a16="http://schemas.microsoft.com/office/drawing/2014/main" id="{1BF0EE32-58FE-2E48-8357-70F790780768}"/>
              </a:ext>
            </a:extLst>
          </p:cNvPr>
          <p:cNvSpPr>
            <a:spLocks noGrp="1"/>
          </p:cNvSpPr>
          <p:nvPr>
            <p:ph idx="1"/>
          </p:nvPr>
        </p:nvSpPr>
        <p:spPr/>
        <p:txBody>
          <a:bodyPr>
            <a:normAutofit/>
          </a:bodyPr>
          <a:lstStyle/>
          <a:p>
            <a:pPr marL="0" indent="0">
              <a:buNone/>
            </a:pPr>
            <a:r>
              <a:rPr lang="en-US" b="1" dirty="0"/>
              <a:t>Creatinine: </a:t>
            </a:r>
            <a:r>
              <a:rPr lang="en-US" dirty="0"/>
              <a:t>Creatine is the by product of creatinine phosphate which is stored in muscle</a:t>
            </a:r>
          </a:p>
          <a:p>
            <a:r>
              <a:rPr lang="en-US" dirty="0"/>
              <a:t>Creatinine is not stored in muscle but is cleared and excreted by the kidney. Daily urine output of creatinine can be correlated with total muscle mass. </a:t>
            </a:r>
          </a:p>
          <a:p>
            <a:pPr marL="0" indent="0">
              <a:buNone/>
            </a:pPr>
            <a:r>
              <a:rPr lang="en-US" b="1" dirty="0"/>
              <a:t>Nitrogen Balance </a:t>
            </a:r>
          </a:p>
          <a:p>
            <a:r>
              <a:rPr lang="en-US" dirty="0"/>
              <a:t>Measuring nitrogen balance assesses overall protein status </a:t>
            </a:r>
          </a:p>
          <a:p>
            <a:r>
              <a:rPr lang="en-US" dirty="0"/>
              <a:t>nitrogen excretion = nitrogen intake </a:t>
            </a:r>
            <a:r>
              <a:rPr lang="en-US" b="1" dirty="0">
                <a:solidFill>
                  <a:srgbClr val="C00000"/>
                </a:solidFill>
              </a:rPr>
              <a:t>(Healthy individual)</a:t>
            </a:r>
          </a:p>
          <a:p>
            <a:r>
              <a:rPr lang="en-US" dirty="0"/>
              <a:t> </a:t>
            </a:r>
          </a:p>
          <a:p>
            <a:endParaRPr lang="en-US" dirty="0"/>
          </a:p>
          <a:p>
            <a:endParaRPr lang="en-US" dirty="0"/>
          </a:p>
        </p:txBody>
      </p:sp>
    </p:spTree>
    <p:extLst>
      <p:ext uri="{BB962C8B-B14F-4D97-AF65-F5344CB8AC3E}">
        <p14:creationId xmlns:p14="http://schemas.microsoft.com/office/powerpoint/2010/main" val="540432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869C-6786-404D-A30B-63BFAE0BEE62}"/>
              </a:ext>
            </a:extLst>
          </p:cNvPr>
          <p:cNvSpPr>
            <a:spLocks noGrp="1"/>
          </p:cNvSpPr>
          <p:nvPr>
            <p:ph type="title"/>
          </p:nvPr>
        </p:nvSpPr>
        <p:spPr/>
        <p:txBody>
          <a:bodyPr>
            <a:normAutofit fontScale="90000"/>
          </a:bodyPr>
          <a:lstStyle/>
          <a:p>
            <a:r>
              <a:rPr lang="en-US" dirty="0"/>
              <a:t>Biochemical Assessment ~ Hematological </a:t>
            </a:r>
            <a:br>
              <a:rPr lang="en-US" dirty="0"/>
            </a:br>
            <a:endParaRPr lang="en-US" dirty="0"/>
          </a:p>
        </p:txBody>
      </p:sp>
      <p:sp>
        <p:nvSpPr>
          <p:cNvPr id="3" name="Content Placeholder 2">
            <a:extLst>
              <a:ext uri="{FF2B5EF4-FFF2-40B4-BE49-F238E27FC236}">
                <a16:creationId xmlns:a16="http://schemas.microsoft.com/office/drawing/2014/main" id="{F3B53490-42E6-FE46-A313-EA01716B144E}"/>
              </a:ext>
            </a:extLst>
          </p:cNvPr>
          <p:cNvSpPr>
            <a:spLocks noGrp="1"/>
          </p:cNvSpPr>
          <p:nvPr>
            <p:ph idx="1"/>
          </p:nvPr>
        </p:nvSpPr>
        <p:spPr>
          <a:xfrm>
            <a:off x="595086" y="2336800"/>
            <a:ext cx="10101942" cy="4521200"/>
          </a:xfrm>
        </p:spPr>
        <p:txBody>
          <a:bodyPr>
            <a:normAutofit fontScale="70000" lnSpcReduction="20000"/>
          </a:bodyPr>
          <a:lstStyle/>
          <a:p>
            <a:pPr marL="0" indent="0">
              <a:buNone/>
            </a:pPr>
            <a:r>
              <a:rPr lang="en-US" sz="2900" b="1" dirty="0"/>
              <a:t>Biochemical Assessment ~ Hematological </a:t>
            </a:r>
          </a:p>
          <a:p>
            <a:pPr marL="0" indent="0">
              <a:buNone/>
            </a:pPr>
            <a:r>
              <a:rPr lang="en-US" sz="2900" b="1" dirty="0"/>
              <a:t>Hematologic Assessment </a:t>
            </a:r>
          </a:p>
          <a:p>
            <a:pPr marL="0" indent="0">
              <a:buNone/>
            </a:pPr>
            <a:r>
              <a:rPr lang="en-US" sz="2900" b="1" dirty="0"/>
              <a:t>Hemoglobin (Hgb)</a:t>
            </a:r>
          </a:p>
          <a:p>
            <a:pPr marL="0" indent="0">
              <a:buNone/>
            </a:pPr>
            <a:r>
              <a:rPr lang="en-US" sz="2900" b="1" dirty="0"/>
              <a:t>Hematocrit (Hct) </a:t>
            </a:r>
          </a:p>
          <a:p>
            <a:pPr marL="0" indent="0">
              <a:buNone/>
            </a:pPr>
            <a:r>
              <a:rPr lang="en-US" sz="2900" b="1" dirty="0"/>
              <a:t>Mean Corpuscular Volume (MCV) </a:t>
            </a:r>
          </a:p>
          <a:p>
            <a:pPr marL="0" indent="0">
              <a:buNone/>
            </a:pPr>
            <a:r>
              <a:rPr lang="en-US" sz="2900" b="1" dirty="0"/>
              <a:t>Mean Corpuscular Hemoglobin (MCH) </a:t>
            </a:r>
          </a:p>
          <a:p>
            <a:pPr marL="0" indent="0">
              <a:buNone/>
            </a:pPr>
            <a:r>
              <a:rPr lang="en-US" sz="2900" b="1" dirty="0"/>
              <a:t> Mean Corpuscular Hemoglobin Concentra*on (MCHC) </a:t>
            </a:r>
          </a:p>
          <a:p>
            <a:pPr marL="0" indent="0">
              <a:buNone/>
            </a:pPr>
            <a:r>
              <a:rPr lang="en-US" sz="2900" b="1" dirty="0"/>
              <a:t>Ferritin </a:t>
            </a:r>
          </a:p>
          <a:p>
            <a:pPr marL="0" indent="0">
              <a:buNone/>
            </a:pPr>
            <a:r>
              <a:rPr lang="en-US" sz="2900" b="1" dirty="0"/>
              <a:t>Transferrin Saturation </a:t>
            </a:r>
          </a:p>
          <a:p>
            <a:pPr marL="0" indent="0">
              <a:buNone/>
            </a:pPr>
            <a:r>
              <a:rPr lang="en-US" sz="2900" b="1" dirty="0"/>
              <a:t>Serum Folate </a:t>
            </a:r>
          </a:p>
          <a:p>
            <a:pPr marL="0" indent="0">
              <a:buNone/>
            </a:pPr>
            <a:r>
              <a:rPr lang="en-US" sz="2900" b="1" dirty="0"/>
              <a:t>Serum B12 </a:t>
            </a:r>
          </a:p>
          <a:p>
            <a:pPr marL="0" indent="0">
              <a:buNone/>
            </a:pPr>
            <a:r>
              <a:rPr lang="en-US" sz="2900" b="1" dirty="0"/>
              <a:t>White blood cell (WBC) count </a:t>
            </a:r>
          </a:p>
          <a:p>
            <a:pPr marL="0" indent="0">
              <a:buNone/>
            </a:pPr>
            <a:endParaRPr lang="en-US" sz="2500" dirty="0"/>
          </a:p>
          <a:p>
            <a:endParaRPr lang="en-US" dirty="0"/>
          </a:p>
        </p:txBody>
      </p:sp>
    </p:spTree>
    <p:extLst>
      <p:ext uri="{BB962C8B-B14F-4D97-AF65-F5344CB8AC3E}">
        <p14:creationId xmlns:p14="http://schemas.microsoft.com/office/powerpoint/2010/main" val="2364016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9692-2E38-2C43-BCFC-00E5B6DD3694}"/>
              </a:ext>
            </a:extLst>
          </p:cNvPr>
          <p:cNvSpPr>
            <a:spLocks noGrp="1"/>
          </p:cNvSpPr>
          <p:nvPr>
            <p:ph type="title"/>
          </p:nvPr>
        </p:nvSpPr>
        <p:spPr/>
        <p:txBody>
          <a:bodyPr/>
          <a:lstStyle/>
          <a:p>
            <a:r>
              <a:rPr lang="en-US" dirty="0"/>
              <a:t>Biochemical tests</a:t>
            </a:r>
          </a:p>
        </p:txBody>
      </p:sp>
      <p:sp>
        <p:nvSpPr>
          <p:cNvPr id="3" name="Content Placeholder 2">
            <a:extLst>
              <a:ext uri="{FF2B5EF4-FFF2-40B4-BE49-F238E27FC236}">
                <a16:creationId xmlns:a16="http://schemas.microsoft.com/office/drawing/2014/main" id="{61289119-93BB-834C-A1BC-F6F26FC8CF36}"/>
              </a:ext>
            </a:extLst>
          </p:cNvPr>
          <p:cNvSpPr>
            <a:spLocks noGrp="1"/>
          </p:cNvSpPr>
          <p:nvPr>
            <p:ph idx="1"/>
          </p:nvPr>
        </p:nvSpPr>
        <p:spPr/>
        <p:txBody>
          <a:bodyPr/>
          <a:lstStyle/>
          <a:p>
            <a:r>
              <a:rPr lang="en-US" dirty="0"/>
              <a:t>Vitamin/Mineral Assessment – Not routinely done </a:t>
            </a:r>
          </a:p>
          <a:p>
            <a:r>
              <a:rPr lang="en-US" dirty="0"/>
              <a:t>Other labs of significance –</a:t>
            </a:r>
          </a:p>
          <a:p>
            <a:r>
              <a:rPr lang="en-US" dirty="0"/>
              <a:t> Lipid status</a:t>
            </a:r>
          </a:p>
          <a:p>
            <a:r>
              <a:rPr lang="en-US" dirty="0"/>
              <a:t>Electrolytes</a:t>
            </a:r>
          </a:p>
          <a:p>
            <a:r>
              <a:rPr lang="en-US" dirty="0"/>
              <a:t>Serum Glucose </a:t>
            </a:r>
          </a:p>
          <a:p>
            <a:r>
              <a:rPr lang="en-US" dirty="0"/>
              <a:t>Enzymes </a:t>
            </a:r>
          </a:p>
          <a:p>
            <a:endParaRPr lang="en-US" dirty="0"/>
          </a:p>
        </p:txBody>
      </p:sp>
    </p:spTree>
    <p:extLst>
      <p:ext uri="{BB962C8B-B14F-4D97-AF65-F5344CB8AC3E}">
        <p14:creationId xmlns:p14="http://schemas.microsoft.com/office/powerpoint/2010/main" val="402546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9141-D450-014F-8C0F-A827A25C4DE8}"/>
              </a:ext>
            </a:extLst>
          </p:cNvPr>
          <p:cNvSpPr>
            <a:spLocks noGrp="1"/>
          </p:cNvSpPr>
          <p:nvPr>
            <p:ph type="title"/>
          </p:nvPr>
        </p:nvSpPr>
        <p:spPr/>
        <p:txBody>
          <a:bodyPr/>
          <a:lstStyle/>
          <a:p>
            <a:r>
              <a:rPr lang="en-US" b="1" dirty="0"/>
              <a:t>Physical Examination </a:t>
            </a:r>
            <a:br>
              <a:rPr lang="en-US" dirty="0"/>
            </a:br>
            <a:endParaRPr lang="en-US" dirty="0"/>
          </a:p>
        </p:txBody>
      </p:sp>
      <p:sp>
        <p:nvSpPr>
          <p:cNvPr id="3" name="Content Placeholder 2">
            <a:extLst>
              <a:ext uri="{FF2B5EF4-FFF2-40B4-BE49-F238E27FC236}">
                <a16:creationId xmlns:a16="http://schemas.microsoft.com/office/drawing/2014/main" id="{A6F813FC-0ED3-C540-869D-1186CEAE61ED}"/>
              </a:ext>
            </a:extLst>
          </p:cNvPr>
          <p:cNvSpPr>
            <a:spLocks noGrp="1"/>
          </p:cNvSpPr>
          <p:nvPr>
            <p:ph idx="1"/>
          </p:nvPr>
        </p:nvSpPr>
        <p:spPr/>
        <p:txBody>
          <a:bodyPr/>
          <a:lstStyle/>
          <a:p>
            <a:r>
              <a:rPr lang="en-US" dirty="0"/>
              <a:t>Physical signs of malnutrition </a:t>
            </a:r>
          </a:p>
          <a:p>
            <a:r>
              <a:rPr lang="en-US" dirty="0"/>
              <a:t>Signs of malnutrition tend to appear most often in parts of the body where cell replacement occurs at a rapid rate, such as the hair, skin, and digestive tract (including the mouth and tongue)</a:t>
            </a:r>
          </a:p>
          <a:p>
            <a:endParaRPr lang="en-US" dirty="0"/>
          </a:p>
        </p:txBody>
      </p:sp>
    </p:spTree>
    <p:extLst>
      <p:ext uri="{BB962C8B-B14F-4D97-AF65-F5344CB8AC3E}">
        <p14:creationId xmlns:p14="http://schemas.microsoft.com/office/powerpoint/2010/main" val="3335835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512449-CC4E-CE44-ACE8-8F3944027873}"/>
              </a:ext>
            </a:extLst>
          </p:cNvPr>
          <p:cNvPicPr>
            <a:picLocks noGrp="1" noChangeAspect="1"/>
          </p:cNvPicPr>
          <p:nvPr>
            <p:ph idx="1"/>
          </p:nvPr>
        </p:nvPicPr>
        <p:blipFill>
          <a:blip r:embed="rId2"/>
          <a:stretch>
            <a:fillRect/>
          </a:stretch>
        </p:blipFill>
        <p:spPr>
          <a:xfrm>
            <a:off x="593571" y="1567543"/>
            <a:ext cx="9871229" cy="5290457"/>
          </a:xfrm>
        </p:spPr>
      </p:pic>
    </p:spTree>
    <p:extLst>
      <p:ext uri="{BB962C8B-B14F-4D97-AF65-F5344CB8AC3E}">
        <p14:creationId xmlns:p14="http://schemas.microsoft.com/office/powerpoint/2010/main" val="2868350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D3745-C498-6F4D-815A-1AC7903BA0E1}"/>
              </a:ext>
            </a:extLst>
          </p:cNvPr>
          <p:cNvPicPr>
            <a:picLocks noChangeAspect="1"/>
          </p:cNvPicPr>
          <p:nvPr/>
        </p:nvPicPr>
        <p:blipFill>
          <a:blip r:embed="rId2"/>
          <a:stretch>
            <a:fillRect/>
          </a:stretch>
        </p:blipFill>
        <p:spPr>
          <a:xfrm>
            <a:off x="0" y="467914"/>
            <a:ext cx="12192000" cy="5922171"/>
          </a:xfrm>
          <a:prstGeom prst="rect">
            <a:avLst/>
          </a:prstGeom>
        </p:spPr>
      </p:pic>
    </p:spTree>
    <p:extLst>
      <p:ext uri="{BB962C8B-B14F-4D97-AF65-F5344CB8AC3E}">
        <p14:creationId xmlns:p14="http://schemas.microsoft.com/office/powerpoint/2010/main" val="1568802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F788B-20C2-2C40-B9AC-B50BED4A467E}"/>
              </a:ext>
            </a:extLst>
          </p:cNvPr>
          <p:cNvSpPr>
            <a:spLocks noGrp="1"/>
          </p:cNvSpPr>
          <p:nvPr>
            <p:ph idx="1"/>
          </p:nvPr>
        </p:nvSpPr>
        <p:spPr>
          <a:xfrm>
            <a:off x="1293962" y="638356"/>
            <a:ext cx="8666902" cy="5101672"/>
          </a:xfrm>
        </p:spPr>
        <p:txBody>
          <a:bodyPr/>
          <a:lstStyle/>
          <a:p>
            <a:pPr marL="0" indent="0">
              <a:buNone/>
            </a:pPr>
            <a:r>
              <a:rPr lang="en-US" dirty="0"/>
              <a:t>Patient history ( medical and family)</a:t>
            </a:r>
          </a:p>
          <a:p>
            <a:pPr marL="0" indent="0">
              <a:buNone/>
            </a:pPr>
            <a:r>
              <a:rPr lang="en-US" dirty="0"/>
              <a:t>Diet  history </a:t>
            </a:r>
          </a:p>
          <a:p>
            <a:pPr marL="0" indent="0">
              <a:buNone/>
            </a:pPr>
            <a:r>
              <a:rPr lang="en-US" dirty="0"/>
              <a:t>CW</a:t>
            </a:r>
          </a:p>
          <a:p>
            <a:pPr marL="0" indent="0">
              <a:buNone/>
            </a:pPr>
            <a:r>
              <a:rPr lang="en-US" dirty="0"/>
              <a:t>UBW</a:t>
            </a:r>
          </a:p>
          <a:p>
            <a:pPr marL="0" indent="0">
              <a:buNone/>
            </a:pPr>
            <a:r>
              <a:rPr lang="en-US" dirty="0" err="1"/>
              <a:t>Ht</a:t>
            </a:r>
            <a:endParaRPr lang="en-US" dirty="0"/>
          </a:p>
          <a:p>
            <a:pPr marL="0" indent="0">
              <a:buNone/>
            </a:pPr>
            <a:r>
              <a:rPr lang="en-US" dirty="0"/>
              <a:t>BMI</a:t>
            </a:r>
          </a:p>
          <a:p>
            <a:pPr marL="0" indent="0">
              <a:buNone/>
            </a:pPr>
            <a:r>
              <a:rPr lang="en-US" dirty="0"/>
              <a:t>Meds</a:t>
            </a:r>
          </a:p>
          <a:p>
            <a:pPr marL="0" indent="0">
              <a:buNone/>
            </a:pPr>
            <a:r>
              <a:rPr lang="en-US" dirty="0"/>
              <a:t>Physical </a:t>
            </a:r>
          </a:p>
          <a:p>
            <a:pPr marL="0" indent="0">
              <a:buNone/>
            </a:pPr>
            <a:r>
              <a:rPr lang="en-US" dirty="0"/>
              <a:t>Labs</a:t>
            </a:r>
          </a:p>
          <a:p>
            <a:pPr marL="0" indent="0">
              <a:buNone/>
            </a:pPr>
            <a:r>
              <a:rPr lang="en-US" dirty="0"/>
              <a:t>Calculate % IBW and %UBW and % </a:t>
            </a:r>
            <a:r>
              <a:rPr lang="en-US" dirty="0">
                <a:solidFill>
                  <a:schemeClr val="tx1"/>
                </a:solidFill>
              </a:rPr>
              <a:t>% Weight Change and classify </a:t>
            </a:r>
          </a:p>
          <a:p>
            <a:pPr marL="0" indent="0">
              <a:buNone/>
            </a:pPr>
            <a:endParaRPr lang="en-US" dirty="0"/>
          </a:p>
          <a:p>
            <a:pPr marL="0" indent="0">
              <a:buNone/>
            </a:pPr>
            <a:r>
              <a:rPr lang="en-US" dirty="0"/>
              <a:t>According to the BMI chart in your book, the IBW for Lisa is 124 pounds</a:t>
            </a:r>
          </a:p>
          <a:p>
            <a:pPr marL="0" indent="0">
              <a:buNone/>
            </a:pPr>
            <a:endParaRPr lang="en-US" dirty="0"/>
          </a:p>
        </p:txBody>
      </p:sp>
    </p:spTree>
    <p:extLst>
      <p:ext uri="{BB962C8B-B14F-4D97-AF65-F5344CB8AC3E}">
        <p14:creationId xmlns:p14="http://schemas.microsoft.com/office/powerpoint/2010/main" val="4284234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C6D15-B423-7040-8F21-82690C53FDF5}"/>
              </a:ext>
            </a:extLst>
          </p:cNvPr>
          <p:cNvSpPr>
            <a:spLocks noGrp="1"/>
          </p:cNvSpPr>
          <p:nvPr>
            <p:ph idx="1"/>
          </p:nvPr>
        </p:nvSpPr>
        <p:spPr>
          <a:xfrm>
            <a:off x="769257" y="1128558"/>
            <a:ext cx="10537372" cy="4793271"/>
          </a:xfrm>
        </p:spPr>
        <p:txBody>
          <a:bodyPr>
            <a:normAutofit fontScale="77500" lnSpcReduction="20000"/>
          </a:bodyPr>
          <a:lstStyle/>
          <a:p>
            <a:r>
              <a:rPr lang="en-US" sz="2900" dirty="0"/>
              <a:t>Acute illness requires short term/ temporary and can be tailored to accommodate an individual’s preferences and lifestyle. </a:t>
            </a:r>
          </a:p>
          <a:p>
            <a:r>
              <a:rPr lang="en-US" sz="2900" dirty="0"/>
              <a:t>In chronic illness: e.g. diabetes treatment requires lifelong changes in diet and lifestyle that some people may find difficult to adhere to </a:t>
            </a:r>
          </a:p>
          <a:p>
            <a:r>
              <a:rPr lang="en-US" sz="2900" dirty="0"/>
              <a:t>A </a:t>
            </a:r>
            <a:r>
              <a:rPr lang="en-US" sz="2900" b="1" dirty="0"/>
              <a:t>registered dietitian </a:t>
            </a:r>
            <a:r>
              <a:rPr lang="en-US" sz="2900" dirty="0"/>
              <a:t>is a food and nutrition expert who is qualified to provide </a:t>
            </a:r>
            <a:r>
              <a:rPr lang="en-US" sz="2900" b="1" dirty="0"/>
              <a:t>medical nutrition therapy</a:t>
            </a:r>
          </a:p>
          <a:p>
            <a:pPr lvl="1"/>
            <a:r>
              <a:rPr lang="en-US" sz="2500" b="1" dirty="0"/>
              <a:t>Provides nutrition assessment </a:t>
            </a:r>
          </a:p>
          <a:p>
            <a:pPr lvl="1"/>
            <a:r>
              <a:rPr lang="en-US" sz="2500" b="1" dirty="0"/>
              <a:t>Nutrition diagnosis</a:t>
            </a:r>
          </a:p>
          <a:p>
            <a:pPr lvl="1"/>
            <a:r>
              <a:rPr lang="en-US" sz="2500" b="1" dirty="0"/>
              <a:t>Develops nutrition plan, and implement it </a:t>
            </a:r>
          </a:p>
          <a:p>
            <a:pPr lvl="1"/>
            <a:r>
              <a:rPr lang="en-US" sz="2500" b="1" dirty="0"/>
              <a:t>Follow up to evaluate the efficacy of the nutrition plan </a:t>
            </a:r>
          </a:p>
          <a:p>
            <a:pPr lvl="1"/>
            <a:r>
              <a:rPr lang="en-US" sz="2500" b="1" dirty="0"/>
              <a:t>Order diets and develop menus </a:t>
            </a:r>
          </a:p>
          <a:p>
            <a:pPr lvl="1"/>
            <a:r>
              <a:rPr lang="en-US" sz="2500" dirty="0"/>
              <a:t>Provide dietary counseling and nutrition education services</a:t>
            </a:r>
          </a:p>
          <a:p>
            <a:r>
              <a:rPr lang="en-US" sz="2700" dirty="0"/>
              <a:t>A Registered dietitian works closely with physicians and nurses  </a:t>
            </a:r>
          </a:p>
          <a:p>
            <a:pPr lvl="1"/>
            <a:endParaRPr lang="en-US" b="1"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9006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5F1996-5176-0344-934D-389AA485FECD}"/>
              </a:ext>
            </a:extLst>
          </p:cNvPr>
          <p:cNvPicPr>
            <a:picLocks noGrp="1" noChangeAspect="1"/>
          </p:cNvPicPr>
          <p:nvPr>
            <p:ph idx="1"/>
          </p:nvPr>
        </p:nvPicPr>
        <p:blipFill>
          <a:blip r:embed="rId2"/>
          <a:stretch>
            <a:fillRect/>
          </a:stretch>
        </p:blipFill>
        <p:spPr>
          <a:xfrm>
            <a:off x="1522185" y="0"/>
            <a:ext cx="10669815" cy="6502400"/>
          </a:xfrm>
        </p:spPr>
      </p:pic>
    </p:spTree>
    <p:extLst>
      <p:ext uri="{BB962C8B-B14F-4D97-AF65-F5344CB8AC3E}">
        <p14:creationId xmlns:p14="http://schemas.microsoft.com/office/powerpoint/2010/main" val="282983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1EBC-E72D-B34D-A3D5-AAE8D7AFB076}"/>
              </a:ext>
            </a:extLst>
          </p:cNvPr>
          <p:cNvSpPr>
            <a:spLocks noGrp="1"/>
          </p:cNvSpPr>
          <p:nvPr>
            <p:ph type="title"/>
          </p:nvPr>
        </p:nvSpPr>
        <p:spPr>
          <a:xfrm>
            <a:off x="622469" y="304292"/>
            <a:ext cx="7729728" cy="1188720"/>
          </a:xfrm>
        </p:spPr>
        <p:txBody>
          <a:bodyPr/>
          <a:lstStyle/>
          <a:p>
            <a:r>
              <a:rPr lang="en-US" dirty="0"/>
              <a:t>Nutrition screening </a:t>
            </a:r>
          </a:p>
        </p:txBody>
      </p:sp>
      <p:sp>
        <p:nvSpPr>
          <p:cNvPr id="3" name="Content Placeholder 2">
            <a:extLst>
              <a:ext uri="{FF2B5EF4-FFF2-40B4-BE49-F238E27FC236}">
                <a16:creationId xmlns:a16="http://schemas.microsoft.com/office/drawing/2014/main" id="{9628CDB8-F6F4-2A4E-8582-B5E175395A81}"/>
              </a:ext>
            </a:extLst>
          </p:cNvPr>
          <p:cNvSpPr>
            <a:spLocks noGrp="1"/>
          </p:cNvSpPr>
          <p:nvPr>
            <p:ph idx="1"/>
          </p:nvPr>
        </p:nvSpPr>
        <p:spPr>
          <a:xfrm>
            <a:off x="1418335" y="2146978"/>
            <a:ext cx="8809397" cy="5015822"/>
          </a:xfrm>
        </p:spPr>
        <p:txBody>
          <a:bodyPr>
            <a:normAutofit/>
          </a:bodyPr>
          <a:lstStyle/>
          <a:p>
            <a:r>
              <a:rPr lang="en-US" sz="2400" b="1" dirty="0"/>
              <a:t>Nutrition screening </a:t>
            </a:r>
            <a:r>
              <a:rPr lang="en-US" sz="2400" dirty="0"/>
              <a:t>is conducted within 24 hours of a patient’s admission to a hospital or other extended-care facility </a:t>
            </a:r>
          </a:p>
          <a:p>
            <a:r>
              <a:rPr lang="en-US" sz="2400" dirty="0"/>
              <a:t>Conducted to detect malnutrition </a:t>
            </a:r>
          </a:p>
          <a:p>
            <a:r>
              <a:rPr lang="en-US" sz="2400" dirty="0"/>
              <a:t>A nutrition screening involves collecting health-related data that can indicate the presence of </a:t>
            </a:r>
            <a:r>
              <a:rPr lang="en-US" sz="2400" b="1" dirty="0"/>
              <a:t>protein-energy malnutrition (PEM) </a:t>
            </a:r>
            <a:r>
              <a:rPr lang="en-US" sz="2400" dirty="0"/>
              <a:t>or other nutrition problems</a:t>
            </a:r>
          </a:p>
          <a:p>
            <a:r>
              <a:rPr lang="en-US" sz="2400" dirty="0"/>
              <a:t> The screening should be sensitive enough to identify patients who require nutrition care but simple enough to be completed within 10 to 15 minutes. </a:t>
            </a:r>
          </a:p>
          <a:p>
            <a:endParaRPr lang="en-US" dirty="0"/>
          </a:p>
        </p:txBody>
      </p:sp>
    </p:spTree>
    <p:extLst>
      <p:ext uri="{BB962C8B-B14F-4D97-AF65-F5344CB8AC3E}">
        <p14:creationId xmlns:p14="http://schemas.microsoft.com/office/powerpoint/2010/main" val="264163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ACA1-3200-CF44-A2A4-E4D8652F4638}"/>
              </a:ext>
            </a:extLst>
          </p:cNvPr>
          <p:cNvSpPr>
            <a:spLocks noGrp="1"/>
          </p:cNvSpPr>
          <p:nvPr>
            <p:ph type="title"/>
          </p:nvPr>
        </p:nvSpPr>
        <p:spPr>
          <a:xfrm>
            <a:off x="910336" y="422826"/>
            <a:ext cx="7729728" cy="1188720"/>
          </a:xfrm>
        </p:spPr>
        <p:txBody>
          <a:bodyPr/>
          <a:lstStyle/>
          <a:p>
            <a:r>
              <a:rPr lang="en-US" dirty="0"/>
              <a:t>Nutrition screening </a:t>
            </a:r>
          </a:p>
        </p:txBody>
      </p:sp>
      <p:sp>
        <p:nvSpPr>
          <p:cNvPr id="3" name="Content Placeholder 2">
            <a:extLst>
              <a:ext uri="{FF2B5EF4-FFF2-40B4-BE49-F238E27FC236}">
                <a16:creationId xmlns:a16="http://schemas.microsoft.com/office/drawing/2014/main" id="{B1D4AE77-0EB5-6A45-A172-ADA71F635C57}"/>
              </a:ext>
            </a:extLst>
          </p:cNvPr>
          <p:cNvSpPr>
            <a:spLocks noGrp="1"/>
          </p:cNvSpPr>
          <p:nvPr>
            <p:ph idx="1"/>
          </p:nvPr>
        </p:nvSpPr>
        <p:spPr>
          <a:xfrm>
            <a:off x="694267" y="1879600"/>
            <a:ext cx="10024533" cy="4334933"/>
          </a:xfrm>
        </p:spPr>
        <p:txBody>
          <a:bodyPr>
            <a:normAutofit/>
          </a:bodyPr>
          <a:lstStyle/>
          <a:p>
            <a:r>
              <a:rPr lang="en-US" sz="2800" dirty="0"/>
              <a:t>Nutrition screening includes the </a:t>
            </a:r>
          </a:p>
          <a:p>
            <a:r>
              <a:rPr lang="en-US" sz="2800" dirty="0"/>
              <a:t>Admitting diagnosis, of the patient </a:t>
            </a:r>
          </a:p>
          <a:p>
            <a:r>
              <a:rPr lang="en-US" sz="2800" dirty="0"/>
              <a:t>Physical measurements</a:t>
            </a:r>
          </a:p>
          <a:p>
            <a:r>
              <a:rPr lang="en-US" sz="2800" dirty="0"/>
              <a:t>Laboratory test results obtained during the admission process</a:t>
            </a:r>
          </a:p>
          <a:p>
            <a:r>
              <a:rPr lang="en-US" sz="2800" dirty="0"/>
              <a:t>relevant symptoms, and information about diet and health status provided by the patient or caregiver </a:t>
            </a:r>
          </a:p>
          <a:p>
            <a:endParaRPr lang="en-US" dirty="0"/>
          </a:p>
        </p:txBody>
      </p:sp>
    </p:spTree>
    <p:extLst>
      <p:ext uri="{BB962C8B-B14F-4D97-AF65-F5344CB8AC3E}">
        <p14:creationId xmlns:p14="http://schemas.microsoft.com/office/powerpoint/2010/main" val="200452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BEF30A2-C718-604A-A64F-934C803F6BD1}"/>
              </a:ext>
            </a:extLst>
          </p:cNvPr>
          <p:cNvPicPr>
            <a:picLocks noChangeAspect="1"/>
          </p:cNvPicPr>
          <p:nvPr/>
        </p:nvPicPr>
        <p:blipFill>
          <a:blip r:embed="rId2"/>
          <a:stretch>
            <a:fillRect/>
          </a:stretch>
        </p:blipFill>
        <p:spPr>
          <a:xfrm>
            <a:off x="287866" y="-1"/>
            <a:ext cx="11768667" cy="6620933"/>
          </a:xfrm>
          <a:prstGeom prst="rect">
            <a:avLst/>
          </a:prstGeom>
        </p:spPr>
      </p:pic>
      <p:sp>
        <p:nvSpPr>
          <p:cNvPr id="5" name="TextBox 4">
            <a:extLst>
              <a:ext uri="{FF2B5EF4-FFF2-40B4-BE49-F238E27FC236}">
                <a16:creationId xmlns:a16="http://schemas.microsoft.com/office/drawing/2014/main" id="{42651366-E2CA-F748-BEC8-EDFFFDB28813}"/>
              </a:ext>
            </a:extLst>
          </p:cNvPr>
          <p:cNvSpPr txBox="1"/>
          <p:nvPr/>
        </p:nvSpPr>
        <p:spPr>
          <a:xfrm>
            <a:off x="1049866" y="1744134"/>
            <a:ext cx="3183467" cy="2031325"/>
          </a:xfrm>
          <a:prstGeom prst="rect">
            <a:avLst/>
          </a:prstGeom>
          <a:noFill/>
        </p:spPr>
        <p:txBody>
          <a:bodyPr wrap="square" rtlCol="0">
            <a:spAutoFit/>
          </a:bodyPr>
          <a:lstStyle/>
          <a:p>
            <a:r>
              <a:rPr lang="en-US" b="1" dirty="0">
                <a:solidFill>
                  <a:srgbClr val="C00000"/>
                </a:solidFill>
              </a:rPr>
              <a:t>SCREENING TOOLS</a:t>
            </a:r>
          </a:p>
          <a:p>
            <a:endParaRPr lang="en-US" dirty="0">
              <a:solidFill>
                <a:srgbClr val="C00000"/>
              </a:solidFill>
            </a:endParaRPr>
          </a:p>
          <a:p>
            <a:r>
              <a:rPr lang="en-US" dirty="0">
                <a:solidFill>
                  <a:srgbClr val="C00000"/>
                </a:solidFill>
              </a:rPr>
              <a:t>The Mini Nutritional Assessment was developed to detect the risk of malnutrition in adults over 65 years of age </a:t>
            </a:r>
          </a:p>
          <a:p>
            <a:endParaRPr lang="en-US" dirty="0"/>
          </a:p>
        </p:txBody>
      </p:sp>
    </p:spTree>
    <p:extLst>
      <p:ext uri="{BB962C8B-B14F-4D97-AF65-F5344CB8AC3E}">
        <p14:creationId xmlns:p14="http://schemas.microsoft.com/office/powerpoint/2010/main" val="357217178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{730E148E-C263-114F-BFAF-ADC6FD5AA063}tf10001120</Template>
  <TotalTime>2555</TotalTime>
  <Words>2405</Words>
  <Application>Microsoft Macintosh PowerPoint</Application>
  <PresentationFormat>Widescreen</PresentationFormat>
  <Paragraphs>259</Paragraphs>
  <Slides>47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FrutigerLTStd</vt:lpstr>
      <vt:lpstr>Gill Sans MT</vt:lpstr>
      <vt:lpstr>GiovanniStd</vt:lpstr>
      <vt:lpstr>UniversLTStd</vt:lpstr>
      <vt:lpstr>WarnockPro</vt:lpstr>
      <vt:lpstr>Parcel</vt:lpstr>
      <vt:lpstr>Nutrition Care and Assessment  </vt:lpstr>
      <vt:lpstr>Malnutrition </vt:lpstr>
      <vt:lpstr> DOES ILLNESS AFFECT NUTRITION STATUS </vt:lpstr>
      <vt:lpstr>PowerPoint Presentation</vt:lpstr>
      <vt:lpstr>PowerPoint Presentation</vt:lpstr>
      <vt:lpstr>PowerPoint Presentation</vt:lpstr>
      <vt:lpstr>Nutrition screening </vt:lpstr>
      <vt:lpstr>Nutrition screening </vt:lpstr>
      <vt:lpstr>PowerPoint Presentation</vt:lpstr>
      <vt:lpstr>Examples </vt:lpstr>
      <vt:lpstr>Nutrition care process </vt:lpstr>
      <vt:lpstr>Nutrition care process </vt:lpstr>
      <vt:lpstr>PowerPoint Presentation</vt:lpstr>
      <vt:lpstr>PowerPoint Presentation</vt:lpstr>
      <vt:lpstr>PowerPoint Presentation</vt:lpstr>
      <vt:lpstr>PowerPoint Presentation</vt:lpstr>
      <vt:lpstr>Step 1: Nutrition Assessment  </vt:lpstr>
      <vt:lpstr>Nutrition Assessment  What kind of data is gathered </vt:lpstr>
      <vt:lpstr>PowerPoint Presentation</vt:lpstr>
      <vt:lpstr>Client history Info</vt:lpstr>
      <vt:lpstr>Client history</vt:lpstr>
      <vt:lpstr>Food intake </vt:lpstr>
      <vt:lpstr>methods</vt:lpstr>
      <vt:lpstr>PowerPoint Presentation</vt:lpstr>
      <vt:lpstr>methods</vt:lpstr>
      <vt:lpstr>PowerPoint Presentation</vt:lpstr>
      <vt:lpstr>methods</vt:lpstr>
      <vt:lpstr>PowerPoint Presentation</vt:lpstr>
      <vt:lpstr>Anthropometric &amp; Body Composition Measures  </vt:lpstr>
      <vt:lpstr>Assessment in Infants and Children  </vt:lpstr>
      <vt:lpstr>Anthropometric Assessment in Adults </vt:lpstr>
      <vt:lpstr>PowerPoint Presentation</vt:lpstr>
      <vt:lpstr>Anthropometric Assessment in Adults </vt:lpstr>
      <vt:lpstr>LIMITATIONS </vt:lpstr>
      <vt:lpstr>Anthropometric Assessment in Adults </vt:lpstr>
      <vt:lpstr>PowerPoint Presentation</vt:lpstr>
      <vt:lpstr>Anthropometric SUMMARY</vt:lpstr>
      <vt:lpstr>Biochemical </vt:lpstr>
      <vt:lpstr>Biochemical Visceral (non-skeletal) proteins   </vt:lpstr>
      <vt:lpstr>Biochemical</vt:lpstr>
      <vt:lpstr>Somatic protein – skeletal muscle  </vt:lpstr>
      <vt:lpstr>Biochemical Assessment ~ Hematological  </vt:lpstr>
      <vt:lpstr>Biochemical tests</vt:lpstr>
      <vt:lpstr>Physical Examination  </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Care and Assessment  </dc:title>
  <dc:creator>Hind Eliyan</dc:creator>
  <cp:lastModifiedBy>Hind Eliyan</cp:lastModifiedBy>
  <cp:revision>62</cp:revision>
  <dcterms:created xsi:type="dcterms:W3CDTF">2021-09-08T03:31:19Z</dcterms:created>
  <dcterms:modified xsi:type="dcterms:W3CDTF">2021-09-19T13:19:39Z</dcterms:modified>
</cp:coreProperties>
</file>