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7" r:id="rId2"/>
    <p:sldId id="280" r:id="rId3"/>
    <p:sldId id="287" r:id="rId4"/>
    <p:sldId id="288" r:id="rId5"/>
    <p:sldId id="289" r:id="rId6"/>
    <p:sldId id="281" r:id="rId7"/>
    <p:sldId id="260" r:id="rId8"/>
    <p:sldId id="282" r:id="rId9"/>
    <p:sldId id="283" r:id="rId10"/>
    <p:sldId id="284" r:id="rId11"/>
    <p:sldId id="266" r:id="rId12"/>
    <p:sldId id="285" r:id="rId13"/>
    <p:sldId id="274" r:id="rId14"/>
    <p:sldId id="275" r:id="rId15"/>
    <p:sldId id="277" r:id="rId16"/>
    <p:sldId id="278" r:id="rId17"/>
    <p:sldId id="259" r:id="rId18"/>
    <p:sldId id="286" r:id="rId19"/>
    <p:sldId id="276" r:id="rId20"/>
    <p:sldId id="296" r:id="rId21"/>
    <p:sldId id="294" r:id="rId22"/>
    <p:sldId id="301" r:id="rId23"/>
    <p:sldId id="302" r:id="rId24"/>
    <p:sldId id="299" r:id="rId25"/>
    <p:sldId id="300" r:id="rId26"/>
    <p:sldId id="303" r:id="rId27"/>
    <p:sldId id="304" r:id="rId28"/>
    <p:sldId id="305" r:id="rId29"/>
    <p:sldId id="307" r:id="rId30"/>
    <p:sldId id="306" r:id="rId31"/>
    <p:sldId id="308" r:id="rId32"/>
    <p:sldId id="309"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674"/>
  </p:normalViewPr>
  <p:slideViewPr>
    <p:cSldViewPr snapToGrid="0" snapToObjects="1" showGuides="1">
      <p:cViewPr varScale="1">
        <p:scale>
          <a:sx n="78" d="100"/>
          <a:sy n="78" d="100"/>
        </p:scale>
        <p:origin x="3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19</a:t>
            </a:fld>
            <a:endParaRPr lang="en-US" dirty="0"/>
          </a:p>
        </p:txBody>
      </p:sp>
    </p:spTree>
    <p:extLst>
      <p:ext uri="{BB962C8B-B14F-4D97-AF65-F5344CB8AC3E}">
        <p14:creationId xmlns:p14="http://schemas.microsoft.com/office/powerpoint/2010/main" val="3740141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63896"/>
            <a:ext cx="4557444" cy="533257"/>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26723"/>
            <a:ext cx="4108858" cy="480769"/>
          </a:xfrm>
          <a:prstGeom prst="rect">
            <a:avLst/>
          </a:prstGeom>
        </p:spPr>
      </p:pic>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190517"/>
            <a:ext cx="4324179" cy="505963"/>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7B0F206-4721-B742-B71F-C0AADA23A98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6928" y="242094"/>
            <a:ext cx="3991483" cy="467035"/>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pPr/>
              <a:t>‹#›</a:t>
            </a:fld>
            <a:endParaRPr lang="en-US" b="1"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65" r:id="rId10"/>
    <p:sldLayoutId id="2147483666" r:id="rId11"/>
    <p:sldLayoutId id="2147483660" r:id="rId12"/>
    <p:sldLayoutId id="2147483667" r:id="rId13"/>
  </p:sldLayoutIdLst>
  <p:hf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8" y="762684"/>
            <a:ext cx="8942832" cy="3091053"/>
          </a:xfrm>
        </p:spPr>
        <p:txBody>
          <a:bodyPr/>
          <a:lstStyle/>
          <a:p>
            <a:r>
              <a:rPr lang="en-US" dirty="0"/>
              <a:t>Exp #4</a:t>
            </a:r>
            <a:br>
              <a:rPr lang="en-US" dirty="0"/>
            </a:br>
            <a:br>
              <a:rPr lang="en-US" dirty="0"/>
            </a:br>
            <a:br>
              <a:rPr lang="en-US" dirty="0"/>
            </a:br>
            <a:r>
              <a:rPr lang="en-US" dirty="0"/>
              <a:t>SQLite Database</a:t>
            </a:r>
          </a:p>
        </p:txBody>
      </p:sp>
      <p:sp>
        <p:nvSpPr>
          <p:cNvPr id="2" name="Text Placeholder 1">
            <a:extLst>
              <a:ext uri="{FF2B5EF4-FFF2-40B4-BE49-F238E27FC236}">
                <a16:creationId xmlns:a16="http://schemas.microsoft.com/office/drawing/2014/main" id="{95D02888-0E71-9342-B0C7-71D861CA207B}"/>
              </a:ext>
            </a:extLst>
          </p:cNvPr>
          <p:cNvSpPr>
            <a:spLocks noGrp="1"/>
          </p:cNvSpPr>
          <p:nvPr/>
        </p:nvSpPr>
        <p:spPr>
          <a:xfrm>
            <a:off x="869269" y="4272117"/>
            <a:ext cx="6638544" cy="1650381"/>
          </a:xfrm>
          <a:prstGeom prst="rect">
            <a:avLst/>
          </a:prstGeom>
        </p:spPr>
        <p:txBody>
          <a:bodyPr vert="horz" lIns="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SLIDES BY: Tarek Zidan and Mohamad </a:t>
            </a:r>
            <a:r>
              <a:rPr lang="en-US" sz="2800" dirty="0" err="1"/>
              <a:t>Balawi</a:t>
            </a:r>
            <a:endParaRPr lang="en-US" sz="2800" dirty="0"/>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DE03-3D10-057E-5206-0CC2F90D2746}"/>
              </a:ext>
            </a:extLst>
          </p:cNvPr>
          <p:cNvSpPr>
            <a:spLocks noGrp="1"/>
          </p:cNvSpPr>
          <p:nvPr>
            <p:ph type="title"/>
          </p:nvPr>
        </p:nvSpPr>
        <p:spPr/>
        <p:txBody>
          <a:bodyPr/>
          <a:lstStyle/>
          <a:p>
            <a:r>
              <a:rPr lang="en-US" dirty="0"/>
              <a:t>Write on a database: ‘insert()’</a:t>
            </a:r>
          </a:p>
        </p:txBody>
      </p:sp>
      <p:sp>
        <p:nvSpPr>
          <p:cNvPr id="3" name="Content Placeholder 2">
            <a:extLst>
              <a:ext uri="{FF2B5EF4-FFF2-40B4-BE49-F238E27FC236}">
                <a16:creationId xmlns:a16="http://schemas.microsoft.com/office/drawing/2014/main" id="{8163551A-00BE-4BF7-703F-33815AFB4C45}"/>
              </a:ext>
            </a:extLst>
          </p:cNvPr>
          <p:cNvSpPr>
            <a:spLocks noGrp="1"/>
          </p:cNvSpPr>
          <p:nvPr>
            <p:ph sz="half" idx="1"/>
          </p:nvPr>
        </p:nvSpPr>
        <p:spPr>
          <a:xfrm>
            <a:off x="566928" y="2185416"/>
            <a:ext cx="10515600" cy="3045345"/>
          </a:xfrm>
        </p:spPr>
        <p:txBody>
          <a:bodyPr/>
          <a:lstStyle/>
          <a:p>
            <a:pPr marL="0" indent="0">
              <a:buNone/>
            </a:pPr>
            <a:r>
              <a:rPr lang="en-US" dirty="0"/>
              <a:t>1- pass a ‘</a:t>
            </a:r>
            <a:r>
              <a:rPr lang="en-US" dirty="0" err="1"/>
              <a:t>ContentValues</a:t>
            </a:r>
            <a:r>
              <a:rPr lang="en-US" dirty="0"/>
              <a:t> object’ to the insert(). </a:t>
            </a:r>
          </a:p>
          <a:p>
            <a:pPr marL="0" indent="0">
              <a:buNone/>
            </a:pPr>
            <a:r>
              <a:rPr lang="en-US" dirty="0"/>
              <a:t>2- The first argument for insert() is simply the table name. </a:t>
            </a:r>
          </a:p>
          <a:p>
            <a:pPr marL="0" indent="0">
              <a:buNone/>
            </a:pPr>
            <a:r>
              <a:rPr lang="en-US" dirty="0"/>
              <a:t>3- The second argument tells the framework what to do if the </a:t>
            </a:r>
            <a:r>
              <a:rPr lang="en-US" dirty="0" err="1"/>
              <a:t>ContentValues</a:t>
            </a:r>
            <a:r>
              <a:rPr lang="en-US" dirty="0"/>
              <a:t> is empty. </a:t>
            </a:r>
          </a:p>
          <a:p>
            <a:pPr marL="0" indent="0">
              <a:buNone/>
            </a:pPr>
            <a:r>
              <a:rPr lang="en-US" dirty="0"/>
              <a:t>The insert() method returns the ID for the newly created row, or it will return -1 if failed.</a:t>
            </a:r>
          </a:p>
        </p:txBody>
      </p:sp>
    </p:spTree>
    <p:extLst>
      <p:ext uri="{BB962C8B-B14F-4D97-AF65-F5344CB8AC3E}">
        <p14:creationId xmlns:p14="http://schemas.microsoft.com/office/powerpoint/2010/main" val="51867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 y="1641130"/>
            <a:ext cx="10615422" cy="5216870"/>
          </a:xfrm>
          <a:prstGeom prst="rect">
            <a:avLst/>
          </a:prstGeom>
        </p:spPr>
      </p:pic>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Inserting into SQLite table</a:t>
            </a:r>
          </a:p>
        </p:txBody>
      </p:sp>
    </p:spTree>
    <p:extLst>
      <p:ext uri="{BB962C8B-B14F-4D97-AF65-F5344CB8AC3E}">
        <p14:creationId xmlns:p14="http://schemas.microsoft.com/office/powerpoint/2010/main" val="339767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F0E0-6FBB-7C72-A9A2-E511F25E82C4}"/>
              </a:ext>
            </a:extLst>
          </p:cNvPr>
          <p:cNvSpPr>
            <a:spLocks noGrp="1"/>
          </p:cNvSpPr>
          <p:nvPr>
            <p:ph type="title"/>
          </p:nvPr>
        </p:nvSpPr>
        <p:spPr/>
        <p:txBody>
          <a:bodyPr/>
          <a:lstStyle/>
          <a:p>
            <a:r>
              <a:rPr lang="en-US" dirty="0"/>
              <a:t>Read from a database: ‘query()’</a:t>
            </a:r>
          </a:p>
        </p:txBody>
      </p:sp>
      <p:sp>
        <p:nvSpPr>
          <p:cNvPr id="3" name="Content Placeholder 2">
            <a:extLst>
              <a:ext uri="{FF2B5EF4-FFF2-40B4-BE49-F238E27FC236}">
                <a16:creationId xmlns:a16="http://schemas.microsoft.com/office/drawing/2014/main" id="{A746D4CC-6198-7EC8-BA65-5A06EE877115}"/>
              </a:ext>
            </a:extLst>
          </p:cNvPr>
          <p:cNvSpPr>
            <a:spLocks noGrp="1"/>
          </p:cNvSpPr>
          <p:nvPr>
            <p:ph sz="half" idx="1"/>
          </p:nvPr>
        </p:nvSpPr>
        <p:spPr>
          <a:xfrm>
            <a:off x="566928" y="2185416"/>
            <a:ext cx="10189562" cy="3948684"/>
          </a:xfrm>
        </p:spPr>
        <p:txBody>
          <a:bodyPr/>
          <a:lstStyle/>
          <a:p>
            <a:r>
              <a:rPr lang="en-US" dirty="0"/>
              <a:t>To read from a database use the query() method, passing it your selection criteria and desired columns. The method combines elements of insert() and update(), except the column list defines the data you want to fetch (the "projection"), rather than the data to insert. </a:t>
            </a:r>
          </a:p>
          <a:p>
            <a:r>
              <a:rPr lang="en-US" u="sng" dirty="0"/>
              <a:t>The results of the query are returned to you in a Cursor object.</a:t>
            </a:r>
          </a:p>
        </p:txBody>
      </p:sp>
    </p:spTree>
    <p:extLst>
      <p:ext uri="{BB962C8B-B14F-4D97-AF65-F5344CB8AC3E}">
        <p14:creationId xmlns:p14="http://schemas.microsoft.com/office/powerpoint/2010/main" val="85549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Querying SQLite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1" y="1795081"/>
            <a:ext cx="12125325" cy="4031894"/>
          </a:xfrm>
          <a:prstGeom prst="rect">
            <a:avLst/>
          </a:prstGeom>
        </p:spPr>
      </p:pic>
      <p:sp>
        <p:nvSpPr>
          <p:cNvPr id="7"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1090803" y="5938266"/>
            <a:ext cx="8729472" cy="3948684"/>
          </a:xfrm>
        </p:spPr>
        <p:txBody>
          <a:bodyPr/>
          <a:lstStyle/>
          <a:p>
            <a:pPr marL="0" indent="0">
              <a:buNone/>
            </a:pPr>
            <a:r>
              <a:rPr lang="en-US" dirty="0"/>
              <a:t>Notice how it returns a Cursor object and not a list of customers.</a:t>
            </a:r>
          </a:p>
        </p:txBody>
      </p:sp>
    </p:spTree>
    <p:extLst>
      <p:ext uri="{BB962C8B-B14F-4D97-AF65-F5344CB8AC3E}">
        <p14:creationId xmlns:p14="http://schemas.microsoft.com/office/powerpoint/2010/main" val="200229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Cursor object</a:t>
            </a:r>
          </a:p>
        </p:txBody>
      </p:sp>
      <p:sp>
        <p:nvSpPr>
          <p:cNvPr id="7"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423541"/>
            <a:ext cx="10691623" cy="3948684"/>
          </a:xfrm>
        </p:spPr>
        <p:txBody>
          <a:bodyPr/>
          <a:lstStyle/>
          <a:p>
            <a:pPr marL="0" indent="0" algn="just">
              <a:buNone/>
            </a:pPr>
            <a:r>
              <a:rPr lang="en-US" dirty="0"/>
              <a:t>The cursor object points to the table returned by the query, it has the ability to move between the different rows of the table and get values for the different columns in the current row.</a:t>
            </a:r>
          </a:p>
        </p:txBody>
      </p:sp>
      <p:graphicFrame>
        <p:nvGraphicFramePr>
          <p:cNvPr id="5" name="Table 4"/>
          <p:cNvGraphicFramePr>
            <a:graphicFrameLocks noGrp="1"/>
          </p:cNvGraphicFramePr>
          <p:nvPr>
            <p:extLst>
              <p:ext uri="{D42A27DB-BD31-4B8C-83A1-F6EECF244321}">
                <p14:modId xmlns:p14="http://schemas.microsoft.com/office/powerpoint/2010/main" val="3692129593"/>
              </p:ext>
            </p:extLst>
          </p:nvPr>
        </p:nvGraphicFramePr>
        <p:xfrm>
          <a:off x="3144583" y="3914965"/>
          <a:ext cx="5391150" cy="2095500"/>
        </p:xfrm>
        <a:graphic>
          <a:graphicData uri="http://schemas.openxmlformats.org/drawingml/2006/table">
            <a:tbl>
              <a:tblPr firstRow="1" bandRow="1">
                <a:tableStyleId>{5C22544A-7EE6-4342-B048-85BDC9FD1C3A}</a:tableStyleId>
              </a:tblPr>
              <a:tblGrid>
                <a:gridCol w="679313">
                  <a:extLst>
                    <a:ext uri="{9D8B030D-6E8A-4147-A177-3AD203B41FA5}">
                      <a16:colId xmlns:a16="http://schemas.microsoft.com/office/drawing/2014/main" val="2333934679"/>
                    </a:ext>
                  </a:extLst>
                </a:gridCol>
                <a:gridCol w="1329721">
                  <a:extLst>
                    <a:ext uri="{9D8B030D-6E8A-4147-A177-3AD203B41FA5}">
                      <a16:colId xmlns:a16="http://schemas.microsoft.com/office/drawing/2014/main" val="3009689236"/>
                    </a:ext>
                  </a:extLst>
                </a:gridCol>
                <a:gridCol w="1934367">
                  <a:extLst>
                    <a:ext uri="{9D8B030D-6E8A-4147-A177-3AD203B41FA5}">
                      <a16:colId xmlns:a16="http://schemas.microsoft.com/office/drawing/2014/main" val="4236513572"/>
                    </a:ext>
                  </a:extLst>
                </a:gridCol>
                <a:gridCol w="1447749">
                  <a:extLst>
                    <a:ext uri="{9D8B030D-6E8A-4147-A177-3AD203B41FA5}">
                      <a16:colId xmlns:a16="http://schemas.microsoft.com/office/drawing/2014/main" val="3889282892"/>
                    </a:ext>
                  </a:extLst>
                </a:gridCol>
              </a:tblGrid>
              <a:tr h="419100">
                <a:tc>
                  <a:txBody>
                    <a:bodyPr/>
                    <a:lstStyle/>
                    <a:p>
                      <a:r>
                        <a:rPr lang="en-US" dirty="0"/>
                        <a:t>ID</a:t>
                      </a:r>
                    </a:p>
                  </a:txBody>
                  <a:tcPr/>
                </a:tc>
                <a:tc>
                  <a:txBody>
                    <a:bodyPr/>
                    <a:lstStyle/>
                    <a:p>
                      <a:r>
                        <a:rPr lang="en-US" dirty="0"/>
                        <a:t>Name</a:t>
                      </a:r>
                    </a:p>
                  </a:txBody>
                  <a:tcPr/>
                </a:tc>
                <a:tc>
                  <a:txBody>
                    <a:bodyPr/>
                    <a:lstStyle/>
                    <a:p>
                      <a:r>
                        <a:rPr lang="en-US" dirty="0"/>
                        <a:t>Phone</a:t>
                      </a:r>
                    </a:p>
                  </a:txBody>
                  <a:tcPr/>
                </a:tc>
                <a:tc>
                  <a:txBody>
                    <a:bodyPr/>
                    <a:lstStyle/>
                    <a:p>
                      <a:r>
                        <a:rPr lang="en-US" dirty="0"/>
                        <a:t>Gender</a:t>
                      </a:r>
                    </a:p>
                  </a:txBody>
                  <a:tcPr/>
                </a:tc>
                <a:extLst>
                  <a:ext uri="{0D108BD9-81ED-4DB2-BD59-A6C34878D82A}">
                    <a16:rowId xmlns:a16="http://schemas.microsoft.com/office/drawing/2014/main" val="2567312742"/>
                  </a:ext>
                </a:extLst>
              </a:tr>
              <a:tr h="419100">
                <a:tc>
                  <a:txBody>
                    <a:bodyPr/>
                    <a:lstStyle/>
                    <a:p>
                      <a:r>
                        <a:rPr lang="en-US" dirty="0"/>
                        <a:t>1</a:t>
                      </a:r>
                    </a:p>
                  </a:txBody>
                  <a:tcPr/>
                </a:tc>
                <a:tc>
                  <a:txBody>
                    <a:bodyPr/>
                    <a:lstStyle/>
                    <a:p>
                      <a:r>
                        <a:rPr lang="en-US" dirty="0"/>
                        <a:t>Amal</a:t>
                      </a:r>
                    </a:p>
                  </a:txBody>
                  <a:tcPr/>
                </a:tc>
                <a:tc>
                  <a:txBody>
                    <a:bodyPr/>
                    <a:lstStyle/>
                    <a:p>
                      <a:r>
                        <a:rPr lang="en-US" dirty="0"/>
                        <a:t>05962335</a:t>
                      </a:r>
                    </a:p>
                  </a:txBody>
                  <a:tcPr/>
                </a:tc>
                <a:tc>
                  <a:txBody>
                    <a:bodyPr/>
                    <a:lstStyle/>
                    <a:p>
                      <a:r>
                        <a:rPr lang="en-US" dirty="0"/>
                        <a:t>Female</a:t>
                      </a:r>
                    </a:p>
                  </a:txBody>
                  <a:tcPr/>
                </a:tc>
                <a:extLst>
                  <a:ext uri="{0D108BD9-81ED-4DB2-BD59-A6C34878D82A}">
                    <a16:rowId xmlns:a16="http://schemas.microsoft.com/office/drawing/2014/main" val="1945858596"/>
                  </a:ext>
                </a:extLst>
              </a:tr>
              <a:tr h="419100">
                <a:tc>
                  <a:txBody>
                    <a:bodyPr/>
                    <a:lstStyle/>
                    <a:p>
                      <a:r>
                        <a:rPr lang="en-US" dirty="0"/>
                        <a:t>2</a:t>
                      </a:r>
                    </a:p>
                  </a:txBody>
                  <a:tcPr/>
                </a:tc>
                <a:tc>
                  <a:txBody>
                    <a:bodyPr/>
                    <a:lstStyle/>
                    <a:p>
                      <a:r>
                        <a:rPr lang="en-US" dirty="0"/>
                        <a:t>Basel</a:t>
                      </a:r>
                    </a:p>
                  </a:txBody>
                  <a:tcPr/>
                </a:tc>
                <a:tc>
                  <a:txBody>
                    <a:bodyPr/>
                    <a:lstStyle/>
                    <a:p>
                      <a:r>
                        <a:rPr lang="en-US" dirty="0"/>
                        <a:t>05687673</a:t>
                      </a:r>
                    </a:p>
                  </a:txBody>
                  <a:tcPr/>
                </a:tc>
                <a:tc>
                  <a:txBody>
                    <a:bodyPr/>
                    <a:lstStyle/>
                    <a:p>
                      <a:r>
                        <a:rPr lang="en-US" dirty="0"/>
                        <a:t>Male</a:t>
                      </a:r>
                    </a:p>
                  </a:txBody>
                  <a:tcPr/>
                </a:tc>
                <a:extLst>
                  <a:ext uri="{0D108BD9-81ED-4DB2-BD59-A6C34878D82A}">
                    <a16:rowId xmlns:a16="http://schemas.microsoft.com/office/drawing/2014/main" val="3615010015"/>
                  </a:ext>
                </a:extLst>
              </a:tr>
              <a:tr h="419100">
                <a:tc>
                  <a:txBody>
                    <a:bodyPr/>
                    <a:lstStyle/>
                    <a:p>
                      <a:r>
                        <a:rPr lang="en-US" dirty="0"/>
                        <a:t>3</a:t>
                      </a:r>
                    </a:p>
                  </a:txBody>
                  <a:tcPr/>
                </a:tc>
                <a:tc>
                  <a:txBody>
                    <a:bodyPr/>
                    <a:lstStyle/>
                    <a:p>
                      <a:r>
                        <a:rPr lang="en-US" dirty="0"/>
                        <a:t>Hani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05689726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Male</a:t>
                      </a:r>
                    </a:p>
                  </a:txBody>
                  <a:tcPr/>
                </a:tc>
                <a:extLst>
                  <a:ext uri="{0D108BD9-81ED-4DB2-BD59-A6C34878D82A}">
                    <a16:rowId xmlns:a16="http://schemas.microsoft.com/office/drawing/2014/main" val="3585532092"/>
                  </a:ext>
                </a:extLst>
              </a:tr>
              <a:tr h="419100">
                <a:tc>
                  <a:txBody>
                    <a:bodyPr/>
                    <a:lstStyle/>
                    <a:p>
                      <a:r>
                        <a:rPr lang="en-US" dirty="0"/>
                        <a:t>4</a:t>
                      </a:r>
                    </a:p>
                  </a:txBody>
                  <a:tcPr/>
                </a:tc>
                <a:tc>
                  <a:txBody>
                    <a:bodyPr/>
                    <a:lstStyle/>
                    <a:p>
                      <a:r>
                        <a:rPr lang="en-US" dirty="0"/>
                        <a:t>Sara</a:t>
                      </a:r>
                    </a:p>
                  </a:txBody>
                  <a:tcPr/>
                </a:tc>
                <a:tc>
                  <a:txBody>
                    <a:bodyPr/>
                    <a:lstStyle/>
                    <a:p>
                      <a:r>
                        <a:rPr lang="en-US" dirty="0"/>
                        <a:t>05785231</a:t>
                      </a:r>
                    </a:p>
                  </a:txBody>
                  <a:tcPr/>
                </a:tc>
                <a:tc>
                  <a:txBody>
                    <a:bodyPr/>
                    <a:lstStyle/>
                    <a:p>
                      <a:r>
                        <a:rPr lang="en-US" dirty="0"/>
                        <a:t>Female</a:t>
                      </a:r>
                    </a:p>
                  </a:txBody>
                  <a:tcPr/>
                </a:tc>
                <a:extLst>
                  <a:ext uri="{0D108BD9-81ED-4DB2-BD59-A6C34878D82A}">
                    <a16:rowId xmlns:a16="http://schemas.microsoft.com/office/drawing/2014/main" val="1638782338"/>
                  </a:ext>
                </a:extLst>
              </a:tr>
            </a:tbl>
          </a:graphicData>
        </a:graphic>
      </p:graphicFrame>
      <p:sp>
        <p:nvSpPr>
          <p:cNvPr id="8" name="Right Arrow 7"/>
          <p:cNvSpPr/>
          <p:nvPr/>
        </p:nvSpPr>
        <p:spPr>
          <a:xfrm>
            <a:off x="2452877" y="4365307"/>
            <a:ext cx="540639" cy="340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3499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Query example</a:t>
            </a:r>
          </a:p>
        </p:txBody>
      </p:sp>
      <p:graphicFrame>
        <p:nvGraphicFramePr>
          <p:cNvPr id="5" name="Table 4"/>
          <p:cNvGraphicFramePr>
            <a:graphicFrameLocks noGrp="1"/>
          </p:cNvGraphicFramePr>
          <p:nvPr>
            <p:extLst>
              <p:ext uri="{D42A27DB-BD31-4B8C-83A1-F6EECF244321}">
                <p14:modId xmlns:p14="http://schemas.microsoft.com/office/powerpoint/2010/main" val="1115795844"/>
              </p:ext>
            </p:extLst>
          </p:nvPr>
        </p:nvGraphicFramePr>
        <p:xfrm>
          <a:off x="2906458" y="3238690"/>
          <a:ext cx="5391150" cy="1828800"/>
        </p:xfrm>
        <a:graphic>
          <a:graphicData uri="http://schemas.openxmlformats.org/drawingml/2006/table">
            <a:tbl>
              <a:tblPr firstRow="1" bandRow="1">
                <a:tableStyleId>{5C22544A-7EE6-4342-B048-85BDC9FD1C3A}</a:tableStyleId>
              </a:tblPr>
              <a:tblGrid>
                <a:gridCol w="679313">
                  <a:extLst>
                    <a:ext uri="{9D8B030D-6E8A-4147-A177-3AD203B41FA5}">
                      <a16:colId xmlns:a16="http://schemas.microsoft.com/office/drawing/2014/main" val="2333934679"/>
                    </a:ext>
                  </a:extLst>
                </a:gridCol>
                <a:gridCol w="1329721">
                  <a:extLst>
                    <a:ext uri="{9D8B030D-6E8A-4147-A177-3AD203B41FA5}">
                      <a16:colId xmlns:a16="http://schemas.microsoft.com/office/drawing/2014/main" val="3009689236"/>
                    </a:ext>
                  </a:extLst>
                </a:gridCol>
                <a:gridCol w="1934367">
                  <a:extLst>
                    <a:ext uri="{9D8B030D-6E8A-4147-A177-3AD203B41FA5}">
                      <a16:colId xmlns:a16="http://schemas.microsoft.com/office/drawing/2014/main" val="4236513572"/>
                    </a:ext>
                  </a:extLst>
                </a:gridCol>
                <a:gridCol w="1447749">
                  <a:extLst>
                    <a:ext uri="{9D8B030D-6E8A-4147-A177-3AD203B41FA5}">
                      <a16:colId xmlns:a16="http://schemas.microsoft.com/office/drawing/2014/main" val="3889282892"/>
                    </a:ext>
                  </a:extLst>
                </a:gridCol>
              </a:tblGrid>
              <a:tr h="342944">
                <a:tc>
                  <a:txBody>
                    <a:bodyPr/>
                    <a:lstStyle/>
                    <a:p>
                      <a:r>
                        <a:rPr lang="en-US" dirty="0"/>
                        <a:t>ID</a:t>
                      </a:r>
                    </a:p>
                  </a:txBody>
                  <a:tcPr/>
                </a:tc>
                <a:tc>
                  <a:txBody>
                    <a:bodyPr/>
                    <a:lstStyle/>
                    <a:p>
                      <a:r>
                        <a:rPr lang="en-US" dirty="0"/>
                        <a:t>Name</a:t>
                      </a:r>
                    </a:p>
                  </a:txBody>
                  <a:tcPr/>
                </a:tc>
                <a:tc>
                  <a:txBody>
                    <a:bodyPr/>
                    <a:lstStyle/>
                    <a:p>
                      <a:r>
                        <a:rPr lang="en-US" dirty="0"/>
                        <a:t>Phone</a:t>
                      </a:r>
                    </a:p>
                  </a:txBody>
                  <a:tcPr/>
                </a:tc>
                <a:tc>
                  <a:txBody>
                    <a:bodyPr/>
                    <a:lstStyle/>
                    <a:p>
                      <a:r>
                        <a:rPr lang="en-US" dirty="0"/>
                        <a:t>Gender</a:t>
                      </a:r>
                    </a:p>
                  </a:txBody>
                  <a:tcPr/>
                </a:tc>
                <a:extLst>
                  <a:ext uri="{0D108BD9-81ED-4DB2-BD59-A6C34878D82A}">
                    <a16:rowId xmlns:a16="http://schemas.microsoft.com/office/drawing/2014/main" val="2567312742"/>
                  </a:ext>
                </a:extLst>
              </a:tr>
              <a:tr h="342944">
                <a:tc>
                  <a:txBody>
                    <a:bodyPr/>
                    <a:lstStyle/>
                    <a:p>
                      <a:r>
                        <a:rPr lang="en-US" dirty="0"/>
                        <a:t>1</a:t>
                      </a:r>
                    </a:p>
                  </a:txBody>
                  <a:tcPr/>
                </a:tc>
                <a:tc>
                  <a:txBody>
                    <a:bodyPr/>
                    <a:lstStyle/>
                    <a:p>
                      <a:r>
                        <a:rPr lang="en-US" dirty="0"/>
                        <a:t>Amal</a:t>
                      </a:r>
                    </a:p>
                  </a:txBody>
                  <a:tcPr/>
                </a:tc>
                <a:tc>
                  <a:txBody>
                    <a:bodyPr/>
                    <a:lstStyle/>
                    <a:p>
                      <a:r>
                        <a:rPr lang="en-US" dirty="0"/>
                        <a:t>05962335</a:t>
                      </a:r>
                    </a:p>
                  </a:txBody>
                  <a:tcPr/>
                </a:tc>
                <a:tc>
                  <a:txBody>
                    <a:bodyPr/>
                    <a:lstStyle/>
                    <a:p>
                      <a:r>
                        <a:rPr lang="en-US" dirty="0"/>
                        <a:t>Female</a:t>
                      </a:r>
                    </a:p>
                  </a:txBody>
                  <a:tcPr/>
                </a:tc>
                <a:extLst>
                  <a:ext uri="{0D108BD9-81ED-4DB2-BD59-A6C34878D82A}">
                    <a16:rowId xmlns:a16="http://schemas.microsoft.com/office/drawing/2014/main" val="1945858596"/>
                  </a:ext>
                </a:extLst>
              </a:tr>
              <a:tr h="342944">
                <a:tc>
                  <a:txBody>
                    <a:bodyPr/>
                    <a:lstStyle/>
                    <a:p>
                      <a:r>
                        <a:rPr lang="en-US" dirty="0"/>
                        <a:t>2</a:t>
                      </a:r>
                    </a:p>
                  </a:txBody>
                  <a:tcPr/>
                </a:tc>
                <a:tc>
                  <a:txBody>
                    <a:bodyPr/>
                    <a:lstStyle/>
                    <a:p>
                      <a:r>
                        <a:rPr lang="en-US" dirty="0"/>
                        <a:t>Basel</a:t>
                      </a:r>
                    </a:p>
                  </a:txBody>
                  <a:tcPr/>
                </a:tc>
                <a:tc>
                  <a:txBody>
                    <a:bodyPr/>
                    <a:lstStyle/>
                    <a:p>
                      <a:r>
                        <a:rPr lang="en-US" dirty="0"/>
                        <a:t>05687673</a:t>
                      </a:r>
                    </a:p>
                  </a:txBody>
                  <a:tcPr/>
                </a:tc>
                <a:tc>
                  <a:txBody>
                    <a:bodyPr/>
                    <a:lstStyle/>
                    <a:p>
                      <a:r>
                        <a:rPr lang="en-US" dirty="0"/>
                        <a:t>Male</a:t>
                      </a:r>
                    </a:p>
                  </a:txBody>
                  <a:tcPr/>
                </a:tc>
                <a:extLst>
                  <a:ext uri="{0D108BD9-81ED-4DB2-BD59-A6C34878D82A}">
                    <a16:rowId xmlns:a16="http://schemas.microsoft.com/office/drawing/2014/main" val="3615010015"/>
                  </a:ext>
                </a:extLst>
              </a:tr>
              <a:tr h="342944">
                <a:tc>
                  <a:txBody>
                    <a:bodyPr/>
                    <a:lstStyle/>
                    <a:p>
                      <a:r>
                        <a:rPr lang="en-US" dirty="0"/>
                        <a:t>3</a:t>
                      </a:r>
                    </a:p>
                  </a:txBody>
                  <a:tcPr/>
                </a:tc>
                <a:tc>
                  <a:txBody>
                    <a:bodyPr/>
                    <a:lstStyle/>
                    <a:p>
                      <a:r>
                        <a:rPr lang="en-US" dirty="0"/>
                        <a:t>Hani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05689726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Male</a:t>
                      </a:r>
                    </a:p>
                  </a:txBody>
                  <a:tcPr/>
                </a:tc>
                <a:extLst>
                  <a:ext uri="{0D108BD9-81ED-4DB2-BD59-A6C34878D82A}">
                    <a16:rowId xmlns:a16="http://schemas.microsoft.com/office/drawing/2014/main" val="3585532092"/>
                  </a:ext>
                </a:extLst>
              </a:tr>
              <a:tr h="342944">
                <a:tc>
                  <a:txBody>
                    <a:bodyPr/>
                    <a:lstStyle/>
                    <a:p>
                      <a:r>
                        <a:rPr lang="en-US" dirty="0"/>
                        <a:t>4</a:t>
                      </a:r>
                    </a:p>
                  </a:txBody>
                  <a:tcPr/>
                </a:tc>
                <a:tc>
                  <a:txBody>
                    <a:bodyPr/>
                    <a:lstStyle/>
                    <a:p>
                      <a:r>
                        <a:rPr lang="en-US" dirty="0"/>
                        <a:t>Sara</a:t>
                      </a:r>
                    </a:p>
                  </a:txBody>
                  <a:tcPr/>
                </a:tc>
                <a:tc>
                  <a:txBody>
                    <a:bodyPr/>
                    <a:lstStyle/>
                    <a:p>
                      <a:r>
                        <a:rPr lang="en-US" dirty="0"/>
                        <a:t>05785231</a:t>
                      </a:r>
                    </a:p>
                  </a:txBody>
                  <a:tcPr/>
                </a:tc>
                <a:tc>
                  <a:txBody>
                    <a:bodyPr/>
                    <a:lstStyle/>
                    <a:p>
                      <a:r>
                        <a:rPr lang="en-US" dirty="0"/>
                        <a:t>Female</a:t>
                      </a:r>
                    </a:p>
                  </a:txBody>
                  <a:tcPr/>
                </a:tc>
                <a:extLst>
                  <a:ext uri="{0D108BD9-81ED-4DB2-BD59-A6C34878D82A}">
                    <a16:rowId xmlns:a16="http://schemas.microsoft.com/office/drawing/2014/main" val="1638782338"/>
                  </a:ext>
                </a:extLst>
              </a:tr>
            </a:tbl>
          </a:graphicData>
        </a:graphic>
      </p:graphicFrame>
      <p:sp>
        <p:nvSpPr>
          <p:cNvPr id="8" name="Right Arrow 7"/>
          <p:cNvSpPr/>
          <p:nvPr/>
        </p:nvSpPr>
        <p:spPr>
          <a:xfrm>
            <a:off x="2214752" y="3593782"/>
            <a:ext cx="540639" cy="340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852233" y="5796848"/>
            <a:ext cx="4958017" cy="584775"/>
          </a:xfrm>
          <a:prstGeom prst="rect">
            <a:avLst/>
          </a:prstGeom>
        </p:spPr>
        <p:txBody>
          <a:bodyPr wrap="square">
            <a:spAutoFit/>
          </a:bodyPr>
          <a:lstStyle/>
          <a:p>
            <a:pPr algn="just"/>
            <a:r>
              <a:rPr lang="en-US" sz="3200" b="1" dirty="0">
                <a:latin typeface="Courier New" panose="02070309020205020404" pitchFamily="49" charset="0"/>
                <a:cs typeface="Courier New" panose="02070309020205020404" pitchFamily="49" charset="0"/>
              </a:rPr>
              <a:t>cursor.moveToLast()</a:t>
            </a:r>
          </a:p>
        </p:txBody>
      </p:sp>
      <p:sp>
        <p:nvSpPr>
          <p:cNvPr id="6" name="Rectangle 5"/>
          <p:cNvSpPr/>
          <p:nvPr/>
        </p:nvSpPr>
        <p:spPr>
          <a:xfrm>
            <a:off x="766063" y="2287655"/>
            <a:ext cx="10140062" cy="646331"/>
          </a:xfrm>
          <a:prstGeom prst="rect">
            <a:avLst/>
          </a:prstGeom>
        </p:spPr>
        <p:txBody>
          <a:bodyPr wrap="square">
            <a:spAutoFit/>
          </a:bodyPr>
          <a:lstStyle/>
          <a:p>
            <a:r>
              <a:rPr lang="en-US" b="1" dirty="0">
                <a:latin typeface="Courier New" panose="02070309020205020404" pitchFamily="49" charset="0"/>
                <a:cs typeface="Courier New" panose="02070309020205020404" pitchFamily="49" charset="0"/>
              </a:rPr>
              <a:t>SQLiteDatabase sqLiteDatabase = getReadableDatabase(); </a:t>
            </a:r>
          </a:p>
          <a:p>
            <a:r>
              <a:rPr lang="en-US" b="1" dirty="0">
                <a:latin typeface="Courier New" panose="02070309020205020404" pitchFamily="49" charset="0"/>
                <a:cs typeface="Courier New" panose="02070309020205020404" pitchFamily="49" charset="0"/>
              </a:rPr>
              <a:t>Cursor cursor = sqLiteDatabase.rawQuery("SELECT * FROM CUSTOMER", null);</a:t>
            </a:r>
          </a:p>
        </p:txBody>
      </p:sp>
      <p:sp>
        <p:nvSpPr>
          <p:cNvPr id="10" name="Rectangle 9"/>
          <p:cNvSpPr/>
          <p:nvPr/>
        </p:nvSpPr>
        <p:spPr>
          <a:xfrm>
            <a:off x="852232" y="5802496"/>
            <a:ext cx="5196143" cy="584775"/>
          </a:xfrm>
          <a:prstGeom prst="rect">
            <a:avLst/>
          </a:prstGeom>
        </p:spPr>
        <p:txBody>
          <a:bodyPr wrap="square">
            <a:spAutoFit/>
          </a:bodyPr>
          <a:lstStyle/>
          <a:p>
            <a:pPr algn="just"/>
            <a:r>
              <a:rPr lang="en-US" sz="3200" b="1" dirty="0">
                <a:latin typeface="Courier New" panose="02070309020205020404" pitchFamily="49" charset="0"/>
                <a:cs typeface="Courier New" panose="02070309020205020404" pitchFamily="49" charset="0"/>
              </a:rPr>
              <a:t>cursor.moveToFirst()</a:t>
            </a:r>
          </a:p>
        </p:txBody>
      </p:sp>
      <p:sp>
        <p:nvSpPr>
          <p:cNvPr id="12" name="Rectangle 11"/>
          <p:cNvSpPr/>
          <p:nvPr/>
        </p:nvSpPr>
        <p:spPr>
          <a:xfrm>
            <a:off x="852231" y="5791200"/>
            <a:ext cx="5196143" cy="584775"/>
          </a:xfrm>
          <a:prstGeom prst="rect">
            <a:avLst/>
          </a:prstGeom>
        </p:spPr>
        <p:txBody>
          <a:bodyPr wrap="square">
            <a:spAutoFit/>
          </a:bodyPr>
          <a:lstStyle/>
          <a:p>
            <a:pPr algn="just"/>
            <a:r>
              <a:rPr lang="en-US" sz="3200" b="1" dirty="0">
                <a:latin typeface="Courier New" panose="02070309020205020404" pitchFamily="49" charset="0"/>
                <a:cs typeface="Courier New" panose="02070309020205020404" pitchFamily="49" charset="0"/>
              </a:rPr>
              <a:t>cursor.moveToNext()</a:t>
            </a:r>
          </a:p>
        </p:txBody>
      </p:sp>
      <p:sp>
        <p:nvSpPr>
          <p:cNvPr id="13" name="Rectangle 12"/>
          <p:cNvSpPr/>
          <p:nvPr/>
        </p:nvSpPr>
        <p:spPr>
          <a:xfrm>
            <a:off x="852230" y="5796848"/>
            <a:ext cx="5196143" cy="584775"/>
          </a:xfrm>
          <a:prstGeom prst="rect">
            <a:avLst/>
          </a:prstGeom>
        </p:spPr>
        <p:txBody>
          <a:bodyPr wrap="square">
            <a:spAutoFit/>
          </a:bodyPr>
          <a:lstStyle/>
          <a:p>
            <a:pPr algn="just"/>
            <a:r>
              <a:rPr lang="en-US" sz="3200" b="1" dirty="0">
                <a:latin typeface="Courier New" panose="02070309020205020404" pitchFamily="49" charset="0"/>
                <a:cs typeface="Courier New" panose="02070309020205020404" pitchFamily="49" charset="0"/>
              </a:rPr>
              <a:t>cursor.move(1)</a:t>
            </a:r>
          </a:p>
        </p:txBody>
      </p:sp>
      <p:sp>
        <p:nvSpPr>
          <p:cNvPr id="14" name="Rectangle 13"/>
          <p:cNvSpPr/>
          <p:nvPr/>
        </p:nvSpPr>
        <p:spPr>
          <a:xfrm>
            <a:off x="852230" y="5791199"/>
            <a:ext cx="6353174" cy="584775"/>
          </a:xfrm>
          <a:prstGeom prst="rect">
            <a:avLst/>
          </a:prstGeom>
        </p:spPr>
        <p:txBody>
          <a:bodyPr wrap="square">
            <a:spAutoFit/>
          </a:bodyPr>
          <a:lstStyle/>
          <a:p>
            <a:pPr algn="just"/>
            <a:r>
              <a:rPr lang="en-US" sz="3200" b="1" dirty="0">
                <a:latin typeface="Courier New" panose="02070309020205020404" pitchFamily="49" charset="0"/>
                <a:cs typeface="Courier New" panose="02070309020205020404" pitchFamily="49" charset="0"/>
              </a:rPr>
              <a:t>cursor.moveToPosition(1)</a:t>
            </a:r>
          </a:p>
        </p:txBody>
      </p:sp>
      <p:sp>
        <p:nvSpPr>
          <p:cNvPr id="15" name="Rectangle 14"/>
          <p:cNvSpPr/>
          <p:nvPr/>
        </p:nvSpPr>
        <p:spPr>
          <a:xfrm>
            <a:off x="852228" y="5791198"/>
            <a:ext cx="6353174" cy="584775"/>
          </a:xfrm>
          <a:prstGeom prst="rect">
            <a:avLst/>
          </a:prstGeom>
        </p:spPr>
        <p:txBody>
          <a:bodyPr wrap="square">
            <a:spAutoFit/>
          </a:bodyPr>
          <a:lstStyle/>
          <a:p>
            <a:pPr algn="just"/>
            <a:r>
              <a:rPr lang="en-US" sz="3200" b="1" dirty="0">
                <a:latin typeface="Courier New" panose="02070309020205020404" pitchFamily="49" charset="0"/>
                <a:cs typeface="Courier New" panose="02070309020205020404" pitchFamily="49" charset="0"/>
              </a:rPr>
              <a:t>cursor.getInt(0)</a:t>
            </a:r>
          </a:p>
        </p:txBody>
      </p:sp>
      <p:sp>
        <p:nvSpPr>
          <p:cNvPr id="16" name="Rectangle 15"/>
          <p:cNvSpPr/>
          <p:nvPr/>
        </p:nvSpPr>
        <p:spPr>
          <a:xfrm>
            <a:off x="7666447" y="5668086"/>
            <a:ext cx="519372" cy="830997"/>
          </a:xfrm>
          <a:prstGeom prst="rect">
            <a:avLst/>
          </a:prstGeom>
        </p:spPr>
        <p:txBody>
          <a:bodyPr wrap="square">
            <a:spAutoFit/>
          </a:bodyPr>
          <a:lstStyle/>
          <a:p>
            <a:pPr algn="just"/>
            <a:r>
              <a:rPr lang="en-US" sz="4800" b="1" dirty="0">
                <a:solidFill>
                  <a:srgbClr val="FF0000"/>
                </a:solidFill>
                <a:latin typeface="Courier New" panose="02070309020205020404" pitchFamily="49" charset="0"/>
                <a:cs typeface="Courier New" panose="02070309020205020404" pitchFamily="49" charset="0"/>
              </a:rPr>
              <a:t>2</a:t>
            </a:r>
          </a:p>
        </p:txBody>
      </p:sp>
      <p:sp>
        <p:nvSpPr>
          <p:cNvPr id="17" name="Rectangle 16"/>
          <p:cNvSpPr/>
          <p:nvPr/>
        </p:nvSpPr>
        <p:spPr>
          <a:xfrm>
            <a:off x="866077" y="5802496"/>
            <a:ext cx="6353174" cy="584775"/>
          </a:xfrm>
          <a:prstGeom prst="rect">
            <a:avLst/>
          </a:prstGeom>
        </p:spPr>
        <p:txBody>
          <a:bodyPr wrap="square">
            <a:spAutoFit/>
          </a:bodyPr>
          <a:lstStyle/>
          <a:p>
            <a:pPr algn="just"/>
            <a:r>
              <a:rPr lang="en-US" sz="3200" b="1" dirty="0">
                <a:latin typeface="Courier New" panose="02070309020205020404" pitchFamily="49" charset="0"/>
                <a:cs typeface="Courier New" panose="02070309020205020404" pitchFamily="49" charset="0"/>
              </a:rPr>
              <a:t>cursor.getString(1)</a:t>
            </a:r>
          </a:p>
        </p:txBody>
      </p:sp>
      <p:sp>
        <p:nvSpPr>
          <p:cNvPr id="18" name="Rectangle 17"/>
          <p:cNvSpPr/>
          <p:nvPr/>
        </p:nvSpPr>
        <p:spPr>
          <a:xfrm>
            <a:off x="7056367" y="5679384"/>
            <a:ext cx="3335408" cy="830997"/>
          </a:xfrm>
          <a:prstGeom prst="rect">
            <a:avLst/>
          </a:prstGeom>
        </p:spPr>
        <p:txBody>
          <a:bodyPr wrap="square">
            <a:spAutoFit/>
          </a:bodyPr>
          <a:lstStyle/>
          <a:p>
            <a:pPr algn="just"/>
            <a:r>
              <a:rPr lang="en-US" sz="4800" b="1" dirty="0">
                <a:solidFill>
                  <a:srgbClr val="FF0000"/>
                </a:solidFill>
                <a:latin typeface="Courier New" panose="02070309020205020404" pitchFamily="49" charset="0"/>
                <a:cs typeface="Courier New" panose="02070309020205020404" pitchFamily="49" charset="0"/>
              </a:rPr>
              <a:t>“Basel”</a:t>
            </a:r>
          </a:p>
        </p:txBody>
      </p:sp>
      <p:sp>
        <p:nvSpPr>
          <p:cNvPr id="19" name="Rectangle 18"/>
          <p:cNvSpPr/>
          <p:nvPr/>
        </p:nvSpPr>
        <p:spPr>
          <a:xfrm>
            <a:off x="866077" y="5812462"/>
            <a:ext cx="9020873" cy="584775"/>
          </a:xfrm>
          <a:prstGeom prst="rect">
            <a:avLst/>
          </a:prstGeom>
        </p:spPr>
        <p:txBody>
          <a:bodyPr wrap="square">
            <a:spAutoFit/>
          </a:bodyPr>
          <a:lstStyle/>
          <a:p>
            <a:pPr algn="just"/>
            <a:r>
              <a:rPr lang="en-US" sz="3200" b="1" dirty="0">
                <a:latin typeface="+mj-lt"/>
                <a:cs typeface="Courier New" panose="02070309020205020404" pitchFamily="49" charset="0"/>
              </a:rPr>
              <a:t>cursor.getColumnIndex(“Gender”)</a:t>
            </a:r>
          </a:p>
        </p:txBody>
      </p:sp>
      <p:sp>
        <p:nvSpPr>
          <p:cNvPr id="20" name="Rectangle 19"/>
          <p:cNvSpPr/>
          <p:nvPr/>
        </p:nvSpPr>
        <p:spPr>
          <a:xfrm>
            <a:off x="9185114" y="5671011"/>
            <a:ext cx="3335408" cy="830997"/>
          </a:xfrm>
          <a:prstGeom prst="rect">
            <a:avLst/>
          </a:prstGeom>
        </p:spPr>
        <p:txBody>
          <a:bodyPr wrap="square">
            <a:spAutoFit/>
          </a:bodyPr>
          <a:lstStyle/>
          <a:p>
            <a:pPr algn="just"/>
            <a:r>
              <a:rPr lang="en-US" sz="4800" b="1" dirty="0">
                <a:solidFill>
                  <a:srgbClr val="FF0000"/>
                </a:solidFill>
                <a:latin typeface="Courier New" panose="02070309020205020404" pitchFamily="49" charset="0"/>
                <a:cs typeface="Courier New" panose="02070309020205020404" pitchFamily="49" charset="0"/>
              </a:rPr>
              <a:t>3</a:t>
            </a:r>
          </a:p>
        </p:txBody>
      </p:sp>
      <p:sp>
        <p:nvSpPr>
          <p:cNvPr id="21" name="Rectangle 20"/>
          <p:cNvSpPr/>
          <p:nvPr/>
        </p:nvSpPr>
        <p:spPr>
          <a:xfrm>
            <a:off x="2906458" y="3238690"/>
            <a:ext cx="693992"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1489" y="2528453"/>
            <a:ext cx="3335408" cy="830997"/>
          </a:xfrm>
          <a:prstGeom prst="rect">
            <a:avLst/>
          </a:prstGeom>
        </p:spPr>
        <p:txBody>
          <a:bodyPr wrap="square">
            <a:spAutoFit/>
          </a:bodyPr>
          <a:lstStyle/>
          <a:p>
            <a:pPr algn="just"/>
            <a:r>
              <a:rPr lang="en-US" sz="4800" b="1" dirty="0">
                <a:solidFill>
                  <a:srgbClr val="FF0000"/>
                </a:solidFill>
                <a:latin typeface="Courier New" panose="02070309020205020404" pitchFamily="49" charset="0"/>
                <a:cs typeface="Courier New" panose="02070309020205020404" pitchFamily="49" charset="0"/>
              </a:rPr>
              <a:t>0</a:t>
            </a:r>
          </a:p>
        </p:txBody>
      </p:sp>
      <p:sp>
        <p:nvSpPr>
          <p:cNvPr id="23" name="Rectangle 22"/>
          <p:cNvSpPr/>
          <p:nvPr/>
        </p:nvSpPr>
        <p:spPr>
          <a:xfrm>
            <a:off x="3600450" y="3248656"/>
            <a:ext cx="1307351"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48172" y="2518870"/>
            <a:ext cx="3335408" cy="830997"/>
          </a:xfrm>
          <a:prstGeom prst="rect">
            <a:avLst/>
          </a:prstGeom>
        </p:spPr>
        <p:txBody>
          <a:bodyPr wrap="square">
            <a:spAutoFit/>
          </a:bodyPr>
          <a:lstStyle/>
          <a:p>
            <a:pPr algn="just"/>
            <a:r>
              <a:rPr lang="en-US" sz="4800" b="1" dirty="0">
                <a:solidFill>
                  <a:srgbClr val="FF0000"/>
                </a:solidFill>
                <a:latin typeface="Courier New" panose="02070309020205020404" pitchFamily="49" charset="0"/>
                <a:cs typeface="Courier New" panose="02070309020205020404" pitchFamily="49" charset="0"/>
              </a:rPr>
              <a:t>1</a:t>
            </a:r>
          </a:p>
        </p:txBody>
      </p:sp>
      <p:sp>
        <p:nvSpPr>
          <p:cNvPr id="26" name="Down Arrow 25"/>
          <p:cNvSpPr/>
          <p:nvPr/>
        </p:nvSpPr>
        <p:spPr>
          <a:xfrm>
            <a:off x="7283580" y="2584169"/>
            <a:ext cx="461043" cy="5481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5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95833E-6 -2.59259E-6 L 0.00169 0.16088 " pathEditMode="relative" rAng="0" ptsTypes="AA">
                                      <p:cBhvr>
                                        <p:cTn id="11" dur="1500" fill="hold"/>
                                        <p:tgtEl>
                                          <p:spTgt spid="8"/>
                                        </p:tgtEl>
                                        <p:attrNameLst>
                                          <p:attrName>ppt_x</p:attrName>
                                          <p:attrName>ppt_y</p:attrName>
                                        </p:attrNameLst>
                                      </p:cBhvr>
                                      <p:rCtr x="78" y="8032"/>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0.00169 0.16088 L 5E-6 3.29597E-17 " pathEditMode="relative" rAng="0" ptsTypes="AA">
                                      <p:cBhvr>
                                        <p:cTn id="23" dur="1500" fill="hold"/>
                                        <p:tgtEl>
                                          <p:spTgt spid="8"/>
                                        </p:tgtEl>
                                        <p:attrNameLst>
                                          <p:attrName>ppt_x</p:attrName>
                                          <p:attrName>ppt_y</p:attrName>
                                        </p:attrNameLst>
                                      </p:cBhvr>
                                      <p:rCtr x="-117" y="-7986"/>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2" nodeType="clickEffect">
                                  <p:stCondLst>
                                    <p:cond delay="0"/>
                                  </p:stCondLst>
                                  <p:childTnLst>
                                    <p:animMotion origin="layout" path="M 3.95833E-6 -2.59259E-6 L 0.00169 0.05394 " pathEditMode="relative" rAng="0" ptsTypes="AA">
                                      <p:cBhvr>
                                        <p:cTn id="35" dur="750" fill="hold"/>
                                        <p:tgtEl>
                                          <p:spTgt spid="8"/>
                                        </p:tgtEl>
                                        <p:attrNameLst>
                                          <p:attrName>ppt_x</p:attrName>
                                          <p:attrName>ppt_y</p:attrName>
                                        </p:attrNameLst>
                                      </p:cBhvr>
                                      <p:rCtr x="78" y="2685"/>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3" nodeType="clickEffect">
                                  <p:stCondLst>
                                    <p:cond delay="0"/>
                                  </p:stCondLst>
                                  <p:childTnLst>
                                    <p:animMotion origin="layout" path="M 0.00169 0.05394 L 0.00169 0.10949 " pathEditMode="relative" rAng="0" ptsTypes="AA">
                                      <p:cBhvr>
                                        <p:cTn id="47" dur="750" fill="hold"/>
                                        <p:tgtEl>
                                          <p:spTgt spid="8"/>
                                        </p:tgtEl>
                                        <p:attrNameLst>
                                          <p:attrName>ppt_x</p:attrName>
                                          <p:attrName>ppt_y</p:attrName>
                                        </p:attrNameLst>
                                      </p:cBhvr>
                                      <p:rCtr x="0" y="2778"/>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4" presetClass="entr" presetSubtype="1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4" nodeType="clickEffect">
                                  <p:stCondLst>
                                    <p:cond delay="0"/>
                                  </p:stCondLst>
                                  <p:childTnLst>
                                    <p:animMotion origin="layout" path="M 0.00169 0.10949 L 0.00169 0.05394 " pathEditMode="relative" rAng="0" ptsTypes="AA">
                                      <p:cBhvr>
                                        <p:cTn id="59" dur="750" fill="hold"/>
                                        <p:tgtEl>
                                          <p:spTgt spid="8"/>
                                        </p:tgtEl>
                                        <p:attrNameLst>
                                          <p:attrName>ppt_x</p:attrName>
                                          <p:attrName>ppt_y</p:attrName>
                                        </p:attrNameLst>
                                      </p:cBhvr>
                                      <p:rCtr x="0" y="-2917"/>
                                    </p:animMotion>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4" presetClass="entr" presetSubtype="1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randombar(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randombar(horizont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randombar(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randombar(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
                                        <p:tgtEl>
                                          <p:spTgt spid="22"/>
                                        </p:tgtEl>
                                      </p:cBhvr>
                                    </p:animEffect>
                                    <p:set>
                                      <p:cBhvr>
                                        <p:cTn id="90" dur="1" fill="hold">
                                          <p:stCondLst>
                                            <p:cond delay="9"/>
                                          </p:stCondLst>
                                        </p:cTn>
                                        <p:tgtEl>
                                          <p:spTgt spid="2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4" presetClass="entr" presetSubtype="10"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randombar(horizontal)">
                                      <p:cBhvr>
                                        <p:cTn id="98" dur="5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randombar(horizontal)">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randombar(horizontal)">
                                      <p:cBhvr>
                                        <p:cTn id="108" dur="500"/>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randombar(horizontal)">
                                      <p:cBhvr>
                                        <p:cTn id="113" dur="5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3"/>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10"/>
                                        <p:tgtEl>
                                          <p:spTgt spid="24"/>
                                        </p:tgtEl>
                                      </p:cBhvr>
                                    </p:animEffect>
                                    <p:set>
                                      <p:cBhvr>
                                        <p:cTn id="123" dur="1" fill="hold">
                                          <p:stCondLst>
                                            <p:cond delay="9"/>
                                          </p:stCondLst>
                                        </p:cTn>
                                        <p:tgtEl>
                                          <p:spTgt spid="24"/>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par>
                                <p:cTn id="127" presetID="14" presetClass="entr" presetSubtype="10"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randombar(horizontal)">
                                      <p:cBhvr>
                                        <p:cTn id="129" dur="500"/>
                                        <p:tgtEl>
                                          <p:spTgt spid="1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wipe(down)">
                                      <p:cBhvr>
                                        <p:cTn id="134" dur="500"/>
                                        <p:tgtEl>
                                          <p:spTgt spid="26"/>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randombar(horizontal)">
                                      <p:cBhvr>
                                        <p:cTn id="139" dur="500"/>
                                        <p:tgtEl>
                                          <p:spTgt spid="2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0"/>
                                        </p:tgtEl>
                                      </p:cBhvr>
                                    </p:animEffect>
                                    <p:set>
                                      <p:cBhvr>
                                        <p:cTn id="147" dur="1" fill="hold">
                                          <p:stCondLst>
                                            <p:cond delay="499"/>
                                          </p:stCondLst>
                                        </p:cTn>
                                        <p:tgtEl>
                                          <p:spTgt spid="2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6"/>
                                        </p:tgtEl>
                                      </p:cBhvr>
                                    </p:animEffect>
                                    <p:set>
                                      <p:cBhvr>
                                        <p:cTn id="15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4" grpId="0"/>
      <p:bldP spid="4" grpId="1"/>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animBg="1"/>
      <p:bldP spid="21" grpId="1" animBg="1"/>
      <p:bldP spid="22" grpId="0"/>
      <p:bldP spid="22" grpId="1"/>
      <p:bldP spid="23" grpId="0" animBg="1"/>
      <p:bldP spid="23" grpId="1" animBg="1"/>
      <p:bldP spid="24" grpId="0"/>
      <p:bldP spid="24" grpId="1"/>
      <p:bldP spid="26" grpId="0" animBg="1"/>
      <p:bldP spid="2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Cursor looping</a:t>
            </a:r>
          </a:p>
        </p:txBody>
      </p:sp>
      <p:sp>
        <p:nvSpPr>
          <p:cNvPr id="7"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423541"/>
            <a:ext cx="10691623" cy="538734"/>
          </a:xfrm>
        </p:spPr>
        <p:txBody>
          <a:bodyPr/>
          <a:lstStyle/>
          <a:p>
            <a:pPr marL="0" indent="0" algn="just">
              <a:buNone/>
            </a:pPr>
            <a:r>
              <a:rPr lang="en-US" dirty="0"/>
              <a:t>We can easily loop through cursor results: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503" y="2249261"/>
            <a:ext cx="8324876" cy="4608739"/>
          </a:xfrm>
          <a:prstGeom prst="rect">
            <a:avLst/>
          </a:prstGeom>
        </p:spPr>
      </p:pic>
    </p:spTree>
    <p:extLst>
      <p:ext uri="{BB962C8B-B14F-4D97-AF65-F5344CB8AC3E}">
        <p14:creationId xmlns:p14="http://schemas.microsoft.com/office/powerpoint/2010/main" val="90395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Activity life cycle</a:t>
            </a:r>
          </a:p>
        </p:txBody>
      </p:sp>
      <p:graphicFrame>
        <p:nvGraphicFramePr>
          <p:cNvPr id="4" name="Object 3"/>
          <p:cNvGraphicFramePr>
            <a:graphicFrameLocks noChangeAspect="1"/>
          </p:cNvGraphicFramePr>
          <p:nvPr>
            <p:extLst>
              <p:ext uri="{D42A27DB-BD31-4B8C-83A1-F6EECF244321}">
                <p14:modId xmlns:p14="http://schemas.microsoft.com/office/powerpoint/2010/main" val="2870178673"/>
              </p:ext>
            </p:extLst>
          </p:nvPr>
        </p:nvGraphicFramePr>
        <p:xfrm>
          <a:off x="776919" y="2318854"/>
          <a:ext cx="1595429" cy="4108230"/>
        </p:xfrm>
        <a:graphic>
          <a:graphicData uri="http://schemas.openxmlformats.org/presentationml/2006/ole">
            <mc:AlternateContent xmlns:mc="http://schemas.openxmlformats.org/markup-compatibility/2006">
              <mc:Choice xmlns:v="urn:schemas-microsoft-com:vml" Requires="v">
                <p:oleObj name="Image" r:id="rId2" imgW="1523520" imgH="3923640" progId="Photoshop.Image.23">
                  <p:embed/>
                </p:oleObj>
              </mc:Choice>
              <mc:Fallback>
                <p:oleObj name="Image" r:id="rId2" imgW="1523520" imgH="3923640" progId="Photoshop.Image.23">
                  <p:embed/>
                  <p:pic>
                    <p:nvPicPr>
                      <p:cNvPr id="0" name=""/>
                      <p:cNvPicPr/>
                      <p:nvPr/>
                    </p:nvPicPr>
                    <p:blipFill>
                      <a:blip r:embed="rId3"/>
                      <a:stretch>
                        <a:fillRect/>
                      </a:stretch>
                    </p:blipFill>
                    <p:spPr>
                      <a:xfrm>
                        <a:off x="776919" y="2318854"/>
                        <a:ext cx="1595429" cy="4108230"/>
                      </a:xfrm>
                      <a:prstGeom prst="rect">
                        <a:avLst/>
                      </a:prstGeom>
                    </p:spPr>
                  </p:pic>
                </p:oleObj>
              </mc:Fallback>
            </mc:AlternateContent>
          </a:graphicData>
        </a:graphic>
      </p:graphicFrame>
      <p:sp>
        <p:nvSpPr>
          <p:cNvPr id="9"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2470372" y="2081706"/>
            <a:ext cx="8427784" cy="4564844"/>
          </a:xfrm>
        </p:spPr>
        <p:txBody>
          <a:bodyPr/>
          <a:lstStyle/>
          <a:p>
            <a:pPr>
              <a:lnSpc>
                <a:spcPct val="250000"/>
              </a:lnSpc>
            </a:pPr>
            <a:r>
              <a:rPr lang="en-US" sz="1700" dirty="0"/>
              <a:t>Activity gets initialized but is not yet visible.</a:t>
            </a:r>
          </a:p>
          <a:p>
            <a:pPr>
              <a:lnSpc>
                <a:spcPct val="250000"/>
              </a:lnSpc>
            </a:pPr>
            <a:r>
              <a:rPr lang="en-US" sz="1700" dirty="0"/>
              <a:t>Activity is visible but not necessarily in focus.</a:t>
            </a:r>
          </a:p>
          <a:p>
            <a:pPr>
              <a:lnSpc>
                <a:spcPct val="250000"/>
              </a:lnSpc>
            </a:pPr>
            <a:r>
              <a:rPr lang="en-US" sz="1700" dirty="0"/>
              <a:t>Activity is in the foreground and focused.</a:t>
            </a:r>
          </a:p>
          <a:p>
            <a:pPr>
              <a:lnSpc>
                <a:spcPct val="250000"/>
              </a:lnSpc>
            </a:pPr>
            <a:r>
              <a:rPr lang="en-US" sz="1700" dirty="0"/>
              <a:t>Activity is partially covered by another.</a:t>
            </a:r>
          </a:p>
          <a:p>
            <a:pPr>
              <a:lnSpc>
                <a:spcPct val="250000"/>
              </a:lnSpc>
            </a:pPr>
            <a:r>
              <a:rPr lang="en-US" sz="1700" dirty="0"/>
              <a:t>Activity is not visible (app minimized or switched to another app).</a:t>
            </a:r>
          </a:p>
          <a:p>
            <a:pPr>
              <a:lnSpc>
                <a:spcPct val="250000"/>
              </a:lnSpc>
            </a:pPr>
            <a:r>
              <a:rPr lang="en-US" sz="1700" dirty="0"/>
              <a:t>Executed when the activity is no longer needed, such as when exiting the app.</a:t>
            </a:r>
          </a:p>
        </p:txBody>
      </p:sp>
    </p:spTree>
    <p:extLst>
      <p:ext uri="{BB962C8B-B14F-4D97-AF65-F5344CB8AC3E}">
        <p14:creationId xmlns:p14="http://schemas.microsoft.com/office/powerpoint/2010/main" val="91680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29AA-80BD-55FC-AF21-9CEA3C2F24B7}"/>
              </a:ext>
            </a:extLst>
          </p:cNvPr>
          <p:cNvSpPr>
            <a:spLocks noGrp="1"/>
          </p:cNvSpPr>
          <p:nvPr>
            <p:ph type="title"/>
          </p:nvPr>
        </p:nvSpPr>
        <p:spPr/>
        <p:txBody>
          <a:bodyPr/>
          <a:lstStyle/>
          <a:p>
            <a:r>
              <a:rPr lang="en-US" dirty="0"/>
              <a:t>Methods that must be defined in the activity:</a:t>
            </a:r>
          </a:p>
        </p:txBody>
      </p:sp>
      <p:sp>
        <p:nvSpPr>
          <p:cNvPr id="3" name="Content Placeholder 2">
            <a:extLst>
              <a:ext uri="{FF2B5EF4-FFF2-40B4-BE49-F238E27FC236}">
                <a16:creationId xmlns:a16="http://schemas.microsoft.com/office/drawing/2014/main" id="{B6D91758-172A-BCCB-B9D2-85D234C3B62A}"/>
              </a:ext>
            </a:extLst>
          </p:cNvPr>
          <p:cNvSpPr>
            <a:spLocks noGrp="1"/>
          </p:cNvSpPr>
          <p:nvPr>
            <p:ph sz="half" idx="1"/>
          </p:nvPr>
        </p:nvSpPr>
        <p:spPr/>
        <p:txBody>
          <a:bodyPr/>
          <a:lstStyle/>
          <a:p>
            <a:r>
              <a:rPr lang="en-US" dirty="0" err="1"/>
              <a:t>onCreate</a:t>
            </a:r>
            <a:r>
              <a:rPr lang="en-US" dirty="0"/>
              <a:t>():</a:t>
            </a:r>
          </a:p>
          <a:p>
            <a:pPr marL="0" indent="0">
              <a:buNone/>
            </a:pPr>
            <a:r>
              <a:rPr lang="en-US" dirty="0"/>
              <a:t>You must implement this callback, which fires when the system first creates the activity. On activity creation, the activity enters the Created state.</a:t>
            </a:r>
          </a:p>
          <a:p>
            <a:endParaRPr lang="en-US" dirty="0"/>
          </a:p>
        </p:txBody>
      </p:sp>
      <p:sp>
        <p:nvSpPr>
          <p:cNvPr id="4" name="Content Placeholder 3">
            <a:extLst>
              <a:ext uri="{FF2B5EF4-FFF2-40B4-BE49-F238E27FC236}">
                <a16:creationId xmlns:a16="http://schemas.microsoft.com/office/drawing/2014/main" id="{84C7B202-9336-1571-D9D2-970F119C0F8B}"/>
              </a:ext>
            </a:extLst>
          </p:cNvPr>
          <p:cNvSpPr>
            <a:spLocks noGrp="1"/>
          </p:cNvSpPr>
          <p:nvPr>
            <p:ph sz="half" idx="2"/>
          </p:nvPr>
        </p:nvSpPr>
        <p:spPr/>
        <p:txBody>
          <a:bodyPr/>
          <a:lstStyle/>
          <a:p>
            <a:r>
              <a:rPr lang="en-US" dirty="0" err="1"/>
              <a:t>onResume</a:t>
            </a:r>
            <a:r>
              <a:rPr lang="en-US" dirty="0"/>
              <a:t>():</a:t>
            </a:r>
          </a:p>
          <a:p>
            <a:pPr marL="0" indent="0">
              <a:buNone/>
            </a:pPr>
            <a:r>
              <a:rPr lang="en-US" dirty="0"/>
              <a:t>When the activity enters the Resumed state, it comes to the foreground, and then the system invokes the </a:t>
            </a:r>
            <a:r>
              <a:rPr lang="en-US" dirty="0" err="1"/>
              <a:t>onResume</a:t>
            </a:r>
            <a:r>
              <a:rPr lang="en-US" dirty="0"/>
              <a:t>() callback. This is the state in which the app interacts with the user.</a:t>
            </a:r>
          </a:p>
        </p:txBody>
      </p:sp>
    </p:spTree>
    <p:extLst>
      <p:ext uri="{BB962C8B-B14F-4D97-AF65-F5344CB8AC3E}">
        <p14:creationId xmlns:p14="http://schemas.microsoft.com/office/powerpoint/2010/main" val="295949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A5A6BD9C-352C-594C-84C3-B534C6BE8173}"/>
              </a:ext>
            </a:extLst>
          </p:cNvPr>
          <p:cNvSpPr>
            <a:spLocks noGrp="1"/>
          </p:cNvSpPr>
          <p:nvPr>
            <p:ph type="title"/>
          </p:nvPr>
        </p:nvSpPr>
        <p:spPr/>
        <p:txBody>
          <a:bodyPr/>
          <a:lstStyle/>
          <a:p>
            <a:r>
              <a:rPr lang="en-US" dirty="0"/>
              <a:t>Cursor object</a:t>
            </a:r>
          </a:p>
        </p:txBody>
      </p:sp>
      <p:sp>
        <p:nvSpPr>
          <p:cNvPr id="13" name="Compare Section">
            <a:extLst>
              <a:ext uri="{FF2B5EF4-FFF2-40B4-BE49-F238E27FC236}">
                <a16:creationId xmlns:a16="http://schemas.microsoft.com/office/drawing/2014/main" id="{384880BB-377B-F24A-A7CA-B308CACEC9E0}"/>
              </a:ext>
            </a:extLst>
          </p:cNvPr>
          <p:cNvSpPr>
            <a:spLocks noGrp="1"/>
          </p:cNvSpPr>
          <p:nvPr>
            <p:ph type="body" idx="1"/>
          </p:nvPr>
        </p:nvSpPr>
        <p:spPr/>
        <p:txBody>
          <a:bodyPr/>
          <a:lstStyle/>
          <a:p>
            <a:r>
              <a:rPr lang="en-US" dirty="0"/>
              <a:t>Move between rows</a:t>
            </a:r>
          </a:p>
        </p:txBody>
      </p:sp>
      <p:sp>
        <p:nvSpPr>
          <p:cNvPr id="14" name="Compare Section - Text">
            <a:extLst>
              <a:ext uri="{FF2B5EF4-FFF2-40B4-BE49-F238E27FC236}">
                <a16:creationId xmlns:a16="http://schemas.microsoft.com/office/drawing/2014/main" id="{48B0953F-74D7-0140-8C86-93FC4F66A37B}"/>
              </a:ext>
            </a:extLst>
          </p:cNvPr>
          <p:cNvSpPr>
            <a:spLocks noGrp="1"/>
          </p:cNvSpPr>
          <p:nvPr>
            <p:ph sz="half" idx="2"/>
          </p:nvPr>
        </p:nvSpPr>
        <p:spPr>
          <a:xfrm>
            <a:off x="566929" y="2593339"/>
            <a:ext cx="4738496" cy="4159885"/>
          </a:xfrm>
        </p:spPr>
        <p:txBody>
          <a:bodyPr/>
          <a:lstStyle/>
          <a:p>
            <a:pPr algn="just"/>
            <a:r>
              <a:rPr lang="en-US" b="1" dirty="0"/>
              <a:t>moveToFirst()</a:t>
            </a:r>
          </a:p>
          <a:p>
            <a:pPr algn="just"/>
            <a:r>
              <a:rPr lang="en-US" b="1" dirty="0"/>
              <a:t>moveToLast()</a:t>
            </a:r>
          </a:p>
          <a:p>
            <a:pPr algn="just"/>
            <a:r>
              <a:rPr lang="en-US" b="1" dirty="0"/>
              <a:t>moveToNext()</a:t>
            </a:r>
          </a:p>
          <a:p>
            <a:pPr algn="just"/>
            <a:r>
              <a:rPr lang="en-US" b="1" dirty="0"/>
              <a:t>moveToPrevious()</a:t>
            </a:r>
          </a:p>
          <a:p>
            <a:pPr algn="just"/>
            <a:r>
              <a:rPr lang="en-US" b="1" dirty="0"/>
              <a:t>move(int offset): </a:t>
            </a:r>
            <a:r>
              <a:rPr lang="en-US" dirty="0"/>
              <a:t>Relative to the current position. positive means forward, negative means backward.</a:t>
            </a:r>
          </a:p>
          <a:p>
            <a:pPr algn="just"/>
            <a:r>
              <a:rPr lang="en-US" b="1" dirty="0"/>
              <a:t>moveToPosition(int position):</a:t>
            </a:r>
            <a:r>
              <a:rPr lang="en-US" dirty="0"/>
              <a:t> Moves the cursor to an absolute position in the result set.</a:t>
            </a:r>
          </a:p>
          <a:p>
            <a:pPr lvl="1" algn="just"/>
            <a:endParaRPr lang="en-US" dirty="0"/>
          </a:p>
        </p:txBody>
      </p:sp>
      <p:sp>
        <p:nvSpPr>
          <p:cNvPr id="15" name="Contrast Section">
            <a:extLst>
              <a:ext uri="{FF2B5EF4-FFF2-40B4-BE49-F238E27FC236}">
                <a16:creationId xmlns:a16="http://schemas.microsoft.com/office/drawing/2014/main" id="{E0F9A328-ECA9-CC4E-B0A6-FA23EEE9998F}"/>
              </a:ext>
            </a:extLst>
          </p:cNvPr>
          <p:cNvSpPr>
            <a:spLocks noGrp="1"/>
          </p:cNvSpPr>
          <p:nvPr>
            <p:ph type="body" sz="quarter" idx="3"/>
          </p:nvPr>
        </p:nvSpPr>
        <p:spPr>
          <a:xfrm>
            <a:off x="6172199" y="2185416"/>
            <a:ext cx="5629275" cy="379078"/>
          </a:xfrm>
        </p:spPr>
        <p:txBody>
          <a:bodyPr/>
          <a:lstStyle/>
          <a:p>
            <a:r>
              <a:rPr lang="en-US" dirty="0"/>
              <a:t>Get row values (columns)</a:t>
            </a:r>
          </a:p>
        </p:txBody>
      </p:sp>
      <p:sp>
        <p:nvSpPr>
          <p:cNvPr id="16" name="Contrast Section - Text">
            <a:extLst>
              <a:ext uri="{FF2B5EF4-FFF2-40B4-BE49-F238E27FC236}">
                <a16:creationId xmlns:a16="http://schemas.microsoft.com/office/drawing/2014/main" id="{2EBC524D-C050-3F4A-88E2-E7EBEEE90AF0}"/>
              </a:ext>
            </a:extLst>
          </p:cNvPr>
          <p:cNvSpPr>
            <a:spLocks noGrp="1"/>
          </p:cNvSpPr>
          <p:nvPr>
            <p:ph sz="quarter" idx="4"/>
          </p:nvPr>
        </p:nvSpPr>
        <p:spPr/>
        <p:txBody>
          <a:bodyPr/>
          <a:lstStyle/>
          <a:p>
            <a:pPr marL="0" indent="0">
              <a:spcAft>
                <a:spcPts val="600"/>
              </a:spcAft>
              <a:buNone/>
            </a:pPr>
            <a:r>
              <a:rPr lang="en-US" dirty="0"/>
              <a:t>You need to use the correct type function with the column index to get the value.</a:t>
            </a:r>
          </a:p>
          <a:p>
            <a:r>
              <a:rPr lang="en-US" b="1" dirty="0"/>
              <a:t>getInt(int columnIndex)</a:t>
            </a:r>
          </a:p>
          <a:p>
            <a:r>
              <a:rPr lang="en-US" b="1" dirty="0"/>
              <a:t>getString(int columnIndex)</a:t>
            </a:r>
          </a:p>
          <a:p>
            <a:r>
              <a:rPr lang="en-US" b="1" dirty="0"/>
              <a:t>getDouble(int columnIndex)</a:t>
            </a:r>
          </a:p>
          <a:p>
            <a:pPr marL="0" indent="0">
              <a:buNone/>
            </a:pPr>
            <a:r>
              <a:rPr lang="en-US" dirty="0"/>
              <a:t>If you don’t know the order of the columns you can get column index by using:</a:t>
            </a:r>
          </a:p>
          <a:p>
            <a:r>
              <a:rPr lang="en-US" b="1" dirty="0"/>
              <a:t>getColumnIndex(String columnName)</a:t>
            </a:r>
          </a:p>
        </p:txBody>
      </p:sp>
    </p:spTree>
    <p:extLst>
      <p:ext uri="{BB962C8B-B14F-4D97-AF65-F5344CB8AC3E}">
        <p14:creationId xmlns:p14="http://schemas.microsoft.com/office/powerpoint/2010/main" val="329268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Note</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185416"/>
            <a:ext cx="7616020" cy="1118118"/>
          </a:xfrm>
        </p:spPr>
        <p:txBody>
          <a:bodyPr/>
          <a:lstStyle/>
          <a:p>
            <a:pPr marL="0" indent="0">
              <a:buNone/>
            </a:pPr>
            <a:r>
              <a:rPr lang="en-US" dirty="0"/>
              <a:t>Before proceeding with this experiment, please ensure that you have the code prepared for experiment 2 as this experiment builds upon it.</a:t>
            </a:r>
          </a:p>
        </p:txBody>
      </p:sp>
      <p:sp>
        <p:nvSpPr>
          <p:cNvPr id="5" name="Slide Title">
            <a:extLst>
              <a:ext uri="{FF2B5EF4-FFF2-40B4-BE49-F238E27FC236}">
                <a16:creationId xmlns:a16="http://schemas.microsoft.com/office/drawing/2014/main" id="{93BEC0A6-A5CE-914E-9A9E-BB0E40137093}"/>
              </a:ext>
            </a:extLst>
          </p:cNvPr>
          <p:cNvSpPr txBox="1">
            <a:spLocks/>
          </p:cNvSpPr>
          <p:nvPr/>
        </p:nvSpPr>
        <p:spPr>
          <a:xfrm>
            <a:off x="566928" y="3303534"/>
            <a:ext cx="10515600" cy="590931"/>
          </a:xfrm>
          <a:prstGeom prst="rect">
            <a:avLst/>
          </a:prstGeom>
        </p:spPr>
        <p:txBody>
          <a:bodyPr vert="horz"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US" dirty="0"/>
              <a:t>Our goal</a:t>
            </a:r>
          </a:p>
        </p:txBody>
      </p:sp>
      <p:sp>
        <p:nvSpPr>
          <p:cNvPr id="6"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3980004"/>
            <a:ext cx="7905268" cy="2094225"/>
          </a:xfrm>
        </p:spPr>
        <p:txBody>
          <a:bodyPr/>
          <a:lstStyle/>
          <a:p>
            <a:pPr marL="0" indent="0">
              <a:buNone/>
            </a:pPr>
            <a:r>
              <a:rPr lang="en-US" dirty="0"/>
              <a:t>To store customer records in SQLite Database instead of using ArrayList.</a:t>
            </a:r>
          </a:p>
        </p:txBody>
      </p:sp>
    </p:spTree>
    <p:extLst>
      <p:ext uri="{BB962C8B-B14F-4D97-AF65-F5344CB8AC3E}">
        <p14:creationId xmlns:p14="http://schemas.microsoft.com/office/powerpoint/2010/main" val="160398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A922-EA97-E950-C6F5-0F971793F99B}"/>
              </a:ext>
            </a:extLst>
          </p:cNvPr>
          <p:cNvSpPr>
            <a:spLocks noGrp="1"/>
          </p:cNvSpPr>
          <p:nvPr>
            <p:ph type="title"/>
          </p:nvPr>
        </p:nvSpPr>
        <p:spPr>
          <a:xfrm>
            <a:off x="838200" y="2884235"/>
            <a:ext cx="10515600" cy="1089529"/>
          </a:xfrm>
        </p:spPr>
        <p:txBody>
          <a:bodyPr/>
          <a:lstStyle/>
          <a:p>
            <a:pPr algn="ctr"/>
            <a:r>
              <a:rPr lang="en-US" sz="7200" dirty="0"/>
              <a:t>Add Customer Activity</a:t>
            </a:r>
          </a:p>
        </p:txBody>
      </p:sp>
    </p:spTree>
    <p:extLst>
      <p:ext uri="{BB962C8B-B14F-4D97-AF65-F5344CB8AC3E}">
        <p14:creationId xmlns:p14="http://schemas.microsoft.com/office/powerpoint/2010/main" val="233713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5C6D24-7C5A-152C-871E-0EF9055FF4FE}"/>
              </a:ext>
            </a:extLst>
          </p:cNvPr>
          <p:cNvPicPr>
            <a:picLocks noChangeAspect="1"/>
          </p:cNvPicPr>
          <p:nvPr/>
        </p:nvPicPr>
        <p:blipFill>
          <a:blip r:embed="rId2"/>
          <a:stretch>
            <a:fillRect/>
          </a:stretch>
        </p:blipFill>
        <p:spPr>
          <a:xfrm>
            <a:off x="1404733" y="974574"/>
            <a:ext cx="9382533" cy="5670065"/>
          </a:xfrm>
          <a:prstGeom prst="rect">
            <a:avLst/>
          </a:prstGeom>
        </p:spPr>
      </p:pic>
    </p:spTree>
    <p:extLst>
      <p:ext uri="{BB962C8B-B14F-4D97-AF65-F5344CB8AC3E}">
        <p14:creationId xmlns:p14="http://schemas.microsoft.com/office/powerpoint/2010/main" val="234002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8C9B72-33F9-8CBD-6A53-C47780ECC843}"/>
              </a:ext>
            </a:extLst>
          </p:cNvPr>
          <p:cNvPicPr>
            <a:picLocks noChangeAspect="1"/>
          </p:cNvPicPr>
          <p:nvPr/>
        </p:nvPicPr>
        <p:blipFill>
          <a:blip r:embed="rId2"/>
          <a:stretch>
            <a:fillRect/>
          </a:stretch>
        </p:blipFill>
        <p:spPr>
          <a:xfrm>
            <a:off x="1189703" y="899799"/>
            <a:ext cx="9374504" cy="5761556"/>
          </a:xfrm>
          <a:prstGeom prst="rect">
            <a:avLst/>
          </a:prstGeom>
        </p:spPr>
      </p:pic>
    </p:spTree>
    <p:extLst>
      <p:ext uri="{BB962C8B-B14F-4D97-AF65-F5344CB8AC3E}">
        <p14:creationId xmlns:p14="http://schemas.microsoft.com/office/powerpoint/2010/main" val="3516848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3724B-ED16-42C7-2D10-077F5E0DB81C}"/>
              </a:ext>
            </a:extLst>
          </p:cNvPr>
          <p:cNvPicPr>
            <a:picLocks noChangeAspect="1"/>
          </p:cNvPicPr>
          <p:nvPr/>
        </p:nvPicPr>
        <p:blipFill>
          <a:blip r:embed="rId2"/>
          <a:stretch>
            <a:fillRect/>
          </a:stretch>
        </p:blipFill>
        <p:spPr>
          <a:xfrm>
            <a:off x="1229032" y="933261"/>
            <a:ext cx="9306050" cy="5659267"/>
          </a:xfrm>
          <a:prstGeom prst="rect">
            <a:avLst/>
          </a:prstGeom>
        </p:spPr>
      </p:pic>
    </p:spTree>
    <p:extLst>
      <p:ext uri="{BB962C8B-B14F-4D97-AF65-F5344CB8AC3E}">
        <p14:creationId xmlns:p14="http://schemas.microsoft.com/office/powerpoint/2010/main" val="292159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A922-EA97-E950-C6F5-0F971793F99B}"/>
              </a:ext>
            </a:extLst>
          </p:cNvPr>
          <p:cNvSpPr>
            <a:spLocks noGrp="1"/>
          </p:cNvSpPr>
          <p:nvPr>
            <p:ph type="title"/>
          </p:nvPr>
        </p:nvSpPr>
        <p:spPr>
          <a:xfrm>
            <a:off x="838200" y="2884235"/>
            <a:ext cx="10515600" cy="1089529"/>
          </a:xfrm>
        </p:spPr>
        <p:txBody>
          <a:bodyPr/>
          <a:lstStyle/>
          <a:p>
            <a:pPr algn="ctr"/>
            <a:r>
              <a:rPr lang="en-US" sz="7200" dirty="0"/>
              <a:t>Main Activity</a:t>
            </a:r>
          </a:p>
        </p:txBody>
      </p:sp>
    </p:spTree>
    <p:extLst>
      <p:ext uri="{BB962C8B-B14F-4D97-AF65-F5344CB8AC3E}">
        <p14:creationId xmlns:p14="http://schemas.microsoft.com/office/powerpoint/2010/main" val="179478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329665-0A8B-847C-4102-0AA152680F3B}"/>
              </a:ext>
            </a:extLst>
          </p:cNvPr>
          <p:cNvPicPr>
            <a:picLocks noChangeAspect="1"/>
          </p:cNvPicPr>
          <p:nvPr/>
        </p:nvPicPr>
        <p:blipFill>
          <a:blip r:embed="rId2"/>
          <a:stretch>
            <a:fillRect/>
          </a:stretch>
        </p:blipFill>
        <p:spPr>
          <a:xfrm>
            <a:off x="1097280" y="940356"/>
            <a:ext cx="9803134" cy="5826204"/>
          </a:xfrm>
          <a:prstGeom prst="rect">
            <a:avLst/>
          </a:prstGeom>
        </p:spPr>
      </p:pic>
    </p:spTree>
    <p:extLst>
      <p:ext uri="{BB962C8B-B14F-4D97-AF65-F5344CB8AC3E}">
        <p14:creationId xmlns:p14="http://schemas.microsoft.com/office/powerpoint/2010/main" val="4188619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8E27B6-2435-BF11-8ACA-22C1D749A4E1}"/>
              </a:ext>
            </a:extLst>
          </p:cNvPr>
          <p:cNvPicPr>
            <a:picLocks noChangeAspect="1"/>
          </p:cNvPicPr>
          <p:nvPr/>
        </p:nvPicPr>
        <p:blipFill>
          <a:blip r:embed="rId2"/>
          <a:stretch>
            <a:fillRect/>
          </a:stretch>
        </p:blipFill>
        <p:spPr>
          <a:xfrm>
            <a:off x="1609568" y="958692"/>
            <a:ext cx="8972863" cy="5673165"/>
          </a:xfrm>
          <a:prstGeom prst="rect">
            <a:avLst/>
          </a:prstGeom>
        </p:spPr>
      </p:pic>
    </p:spTree>
    <p:extLst>
      <p:ext uri="{BB962C8B-B14F-4D97-AF65-F5344CB8AC3E}">
        <p14:creationId xmlns:p14="http://schemas.microsoft.com/office/powerpoint/2010/main" val="338588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2FA21-B5B9-16F0-1E74-244E84B20F49}"/>
              </a:ext>
            </a:extLst>
          </p:cNvPr>
          <p:cNvPicPr>
            <a:picLocks noChangeAspect="1"/>
          </p:cNvPicPr>
          <p:nvPr/>
        </p:nvPicPr>
        <p:blipFill>
          <a:blip r:embed="rId2"/>
          <a:stretch>
            <a:fillRect/>
          </a:stretch>
        </p:blipFill>
        <p:spPr>
          <a:xfrm>
            <a:off x="1012723" y="1010399"/>
            <a:ext cx="9389963" cy="5847601"/>
          </a:xfrm>
          <a:prstGeom prst="rect">
            <a:avLst/>
          </a:prstGeom>
        </p:spPr>
      </p:pic>
    </p:spTree>
    <p:extLst>
      <p:ext uri="{BB962C8B-B14F-4D97-AF65-F5344CB8AC3E}">
        <p14:creationId xmlns:p14="http://schemas.microsoft.com/office/powerpoint/2010/main" val="1101380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A922-EA97-E950-C6F5-0F971793F99B}"/>
              </a:ext>
            </a:extLst>
          </p:cNvPr>
          <p:cNvSpPr>
            <a:spLocks noGrp="1"/>
          </p:cNvSpPr>
          <p:nvPr>
            <p:ph type="title"/>
          </p:nvPr>
        </p:nvSpPr>
        <p:spPr>
          <a:xfrm>
            <a:off x="838200" y="2884235"/>
            <a:ext cx="10515600" cy="1089529"/>
          </a:xfrm>
        </p:spPr>
        <p:txBody>
          <a:bodyPr/>
          <a:lstStyle/>
          <a:p>
            <a:pPr algn="ctr"/>
            <a:r>
              <a:rPr lang="en-US" sz="7200" dirty="0"/>
              <a:t>Customer (easy)</a:t>
            </a:r>
          </a:p>
        </p:txBody>
      </p:sp>
    </p:spTree>
    <p:extLst>
      <p:ext uri="{BB962C8B-B14F-4D97-AF65-F5344CB8AC3E}">
        <p14:creationId xmlns:p14="http://schemas.microsoft.com/office/powerpoint/2010/main" val="92034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D00629-62E5-2327-7DB7-01C3B3E7495C}"/>
              </a:ext>
            </a:extLst>
          </p:cNvPr>
          <p:cNvPicPr>
            <a:picLocks noChangeAspect="1"/>
          </p:cNvPicPr>
          <p:nvPr/>
        </p:nvPicPr>
        <p:blipFill>
          <a:blip r:embed="rId2"/>
          <a:stretch>
            <a:fillRect/>
          </a:stretch>
        </p:blipFill>
        <p:spPr>
          <a:xfrm>
            <a:off x="1356850" y="1285856"/>
            <a:ext cx="8583563" cy="5320547"/>
          </a:xfrm>
          <a:prstGeom prst="rect">
            <a:avLst/>
          </a:prstGeom>
        </p:spPr>
      </p:pic>
    </p:spTree>
    <p:extLst>
      <p:ext uri="{BB962C8B-B14F-4D97-AF65-F5344CB8AC3E}">
        <p14:creationId xmlns:p14="http://schemas.microsoft.com/office/powerpoint/2010/main" val="8034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2905-7FF9-CFAF-00B5-C94DA36B8168}"/>
              </a:ext>
            </a:extLst>
          </p:cNvPr>
          <p:cNvSpPr>
            <a:spLocks noGrp="1"/>
          </p:cNvSpPr>
          <p:nvPr>
            <p:ph type="title"/>
          </p:nvPr>
        </p:nvSpPr>
        <p:spPr/>
        <p:txBody>
          <a:bodyPr/>
          <a:lstStyle/>
          <a:p>
            <a:r>
              <a:rPr lang="en-US" dirty="0"/>
              <a:t>Things that we don’t need from exp2: </a:t>
            </a:r>
            <a:r>
              <a:rPr lang="en-US" dirty="0" err="1"/>
              <a:t>MainActivity</a:t>
            </a:r>
            <a:endParaRPr lang="en-US" dirty="0"/>
          </a:p>
        </p:txBody>
      </p:sp>
      <p:pic>
        <p:nvPicPr>
          <p:cNvPr id="6" name="Content Placeholder 5">
            <a:extLst>
              <a:ext uri="{FF2B5EF4-FFF2-40B4-BE49-F238E27FC236}">
                <a16:creationId xmlns:a16="http://schemas.microsoft.com/office/drawing/2014/main" id="{FC16F94A-2EEC-2697-5EB2-C19140B92359}"/>
              </a:ext>
            </a:extLst>
          </p:cNvPr>
          <p:cNvPicPr>
            <a:picLocks noGrp="1" noChangeAspect="1"/>
          </p:cNvPicPr>
          <p:nvPr>
            <p:ph sz="half" idx="1"/>
          </p:nvPr>
        </p:nvPicPr>
        <p:blipFill>
          <a:blip r:embed="rId2"/>
          <a:stretch>
            <a:fillRect/>
          </a:stretch>
        </p:blipFill>
        <p:spPr>
          <a:xfrm>
            <a:off x="2582351" y="2090547"/>
            <a:ext cx="6836952" cy="4076258"/>
          </a:xfrm>
        </p:spPr>
      </p:pic>
    </p:spTree>
    <p:extLst>
      <p:ext uri="{BB962C8B-B14F-4D97-AF65-F5344CB8AC3E}">
        <p14:creationId xmlns:p14="http://schemas.microsoft.com/office/powerpoint/2010/main" val="3438264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A922-EA97-E950-C6F5-0F971793F99B}"/>
              </a:ext>
            </a:extLst>
          </p:cNvPr>
          <p:cNvSpPr>
            <a:spLocks noGrp="1"/>
          </p:cNvSpPr>
          <p:nvPr>
            <p:ph type="title"/>
          </p:nvPr>
        </p:nvSpPr>
        <p:spPr>
          <a:xfrm>
            <a:off x="838200" y="2884235"/>
            <a:ext cx="10515600" cy="1089529"/>
          </a:xfrm>
        </p:spPr>
        <p:txBody>
          <a:bodyPr/>
          <a:lstStyle/>
          <a:p>
            <a:pPr algn="ctr"/>
            <a:r>
              <a:rPr lang="en-US" sz="7200" dirty="0" err="1"/>
              <a:t>DatBaseHelper</a:t>
            </a:r>
            <a:endParaRPr lang="en-US" sz="7200" dirty="0"/>
          </a:p>
        </p:txBody>
      </p:sp>
    </p:spTree>
    <p:extLst>
      <p:ext uri="{BB962C8B-B14F-4D97-AF65-F5344CB8AC3E}">
        <p14:creationId xmlns:p14="http://schemas.microsoft.com/office/powerpoint/2010/main" val="424044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CD95F2-51FA-C1C1-4C0C-072F19B07793}"/>
              </a:ext>
            </a:extLst>
          </p:cNvPr>
          <p:cNvPicPr>
            <a:picLocks noChangeAspect="1"/>
          </p:cNvPicPr>
          <p:nvPr/>
        </p:nvPicPr>
        <p:blipFill>
          <a:blip r:embed="rId2"/>
          <a:stretch>
            <a:fillRect/>
          </a:stretch>
        </p:blipFill>
        <p:spPr>
          <a:xfrm>
            <a:off x="1671484" y="961612"/>
            <a:ext cx="8621096" cy="5611252"/>
          </a:xfrm>
          <a:prstGeom prst="rect">
            <a:avLst/>
          </a:prstGeom>
        </p:spPr>
      </p:pic>
    </p:spTree>
    <p:extLst>
      <p:ext uri="{BB962C8B-B14F-4D97-AF65-F5344CB8AC3E}">
        <p14:creationId xmlns:p14="http://schemas.microsoft.com/office/powerpoint/2010/main" val="415675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DA1AB-741E-0D46-5DF8-73A69FBBC142}"/>
              </a:ext>
            </a:extLst>
          </p:cNvPr>
          <p:cNvPicPr>
            <a:picLocks noChangeAspect="1"/>
          </p:cNvPicPr>
          <p:nvPr/>
        </p:nvPicPr>
        <p:blipFill>
          <a:blip r:embed="rId2"/>
          <a:stretch>
            <a:fillRect/>
          </a:stretch>
        </p:blipFill>
        <p:spPr>
          <a:xfrm>
            <a:off x="504062" y="1229032"/>
            <a:ext cx="10154106" cy="5504710"/>
          </a:xfrm>
          <a:prstGeom prst="rect">
            <a:avLst/>
          </a:prstGeom>
        </p:spPr>
      </p:pic>
    </p:spTree>
    <p:extLst>
      <p:ext uri="{BB962C8B-B14F-4D97-AF65-F5344CB8AC3E}">
        <p14:creationId xmlns:p14="http://schemas.microsoft.com/office/powerpoint/2010/main" val="2085094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Note:</a:t>
            </a:r>
          </a:p>
        </p:txBody>
      </p:sp>
      <p:sp>
        <p:nvSpPr>
          <p:cNvPr id="9"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6" y="2230016"/>
            <a:ext cx="9122630" cy="4416534"/>
          </a:xfrm>
        </p:spPr>
        <p:txBody>
          <a:bodyPr/>
          <a:lstStyle/>
          <a:p>
            <a:pPr marL="0" indent="0">
              <a:lnSpc>
                <a:spcPct val="150000"/>
              </a:lnSpc>
              <a:buNone/>
            </a:pPr>
            <a:r>
              <a:rPr lang="en-US" sz="1700" dirty="0"/>
              <a:t>If you want to add a new feature to the database:</a:t>
            </a:r>
          </a:p>
          <a:p>
            <a:pPr marL="0" indent="0">
              <a:lnSpc>
                <a:spcPct val="150000"/>
              </a:lnSpc>
              <a:buNone/>
            </a:pPr>
            <a:r>
              <a:rPr lang="en-US" sz="1700" dirty="0"/>
              <a:t>1- The order of the features matters.</a:t>
            </a:r>
          </a:p>
          <a:p>
            <a:pPr marL="0" indent="0">
              <a:lnSpc>
                <a:spcPct val="150000"/>
              </a:lnSpc>
              <a:buNone/>
            </a:pPr>
            <a:r>
              <a:rPr lang="en-US" sz="1700" dirty="0"/>
              <a:t>2- You must delete the entire application from the virtual device to drop the database before running an application with a different database so that the schema gets updated.</a:t>
            </a:r>
          </a:p>
        </p:txBody>
      </p:sp>
    </p:spTree>
    <p:extLst>
      <p:ext uri="{BB962C8B-B14F-4D97-AF65-F5344CB8AC3E}">
        <p14:creationId xmlns:p14="http://schemas.microsoft.com/office/powerpoint/2010/main" val="416756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2905-7FF9-CFAF-00B5-C94DA36B8168}"/>
              </a:ext>
            </a:extLst>
          </p:cNvPr>
          <p:cNvSpPr>
            <a:spLocks noGrp="1"/>
          </p:cNvSpPr>
          <p:nvPr>
            <p:ph type="title"/>
          </p:nvPr>
        </p:nvSpPr>
        <p:spPr>
          <a:xfrm>
            <a:off x="566928" y="1610416"/>
            <a:ext cx="10515600" cy="480131"/>
          </a:xfrm>
        </p:spPr>
        <p:txBody>
          <a:bodyPr/>
          <a:lstStyle/>
          <a:p>
            <a:r>
              <a:rPr lang="en-US" sz="2800" dirty="0"/>
              <a:t>Things that we don’t need from exp2: </a:t>
            </a:r>
            <a:r>
              <a:rPr lang="en-US" sz="2800" dirty="0" err="1"/>
              <a:t>AddCustomerActivity</a:t>
            </a:r>
            <a:endParaRPr lang="en-US" sz="2800" dirty="0"/>
          </a:p>
        </p:txBody>
      </p:sp>
      <p:pic>
        <p:nvPicPr>
          <p:cNvPr id="7" name="Picture 6">
            <a:extLst>
              <a:ext uri="{FF2B5EF4-FFF2-40B4-BE49-F238E27FC236}">
                <a16:creationId xmlns:a16="http://schemas.microsoft.com/office/drawing/2014/main" id="{4E5BE751-998E-059E-C00B-7571D855A1DC}"/>
              </a:ext>
            </a:extLst>
          </p:cNvPr>
          <p:cNvPicPr>
            <a:picLocks noChangeAspect="1"/>
          </p:cNvPicPr>
          <p:nvPr/>
        </p:nvPicPr>
        <p:blipFill>
          <a:blip r:embed="rId2"/>
          <a:stretch>
            <a:fillRect/>
          </a:stretch>
        </p:blipFill>
        <p:spPr>
          <a:xfrm>
            <a:off x="2113936" y="2332972"/>
            <a:ext cx="6780523" cy="4135817"/>
          </a:xfrm>
          <a:prstGeom prst="rect">
            <a:avLst/>
          </a:prstGeom>
        </p:spPr>
      </p:pic>
    </p:spTree>
    <p:extLst>
      <p:ext uri="{BB962C8B-B14F-4D97-AF65-F5344CB8AC3E}">
        <p14:creationId xmlns:p14="http://schemas.microsoft.com/office/powerpoint/2010/main" val="407581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2905-7FF9-CFAF-00B5-C94DA36B8168}"/>
              </a:ext>
            </a:extLst>
          </p:cNvPr>
          <p:cNvSpPr>
            <a:spLocks noGrp="1"/>
          </p:cNvSpPr>
          <p:nvPr>
            <p:ph type="title"/>
          </p:nvPr>
        </p:nvSpPr>
        <p:spPr>
          <a:xfrm>
            <a:off x="566928" y="1555016"/>
            <a:ext cx="10515600" cy="535531"/>
          </a:xfrm>
        </p:spPr>
        <p:txBody>
          <a:bodyPr/>
          <a:lstStyle/>
          <a:p>
            <a:r>
              <a:rPr lang="en-US" sz="3200" dirty="0"/>
              <a:t>Things that we don’t need from exp2: Customer</a:t>
            </a:r>
          </a:p>
        </p:txBody>
      </p:sp>
      <p:pic>
        <p:nvPicPr>
          <p:cNvPr id="4" name="Picture 3">
            <a:extLst>
              <a:ext uri="{FF2B5EF4-FFF2-40B4-BE49-F238E27FC236}">
                <a16:creationId xmlns:a16="http://schemas.microsoft.com/office/drawing/2014/main" id="{E9D07052-AB7A-A754-CA3B-78FC407EB97F}"/>
              </a:ext>
            </a:extLst>
          </p:cNvPr>
          <p:cNvPicPr>
            <a:picLocks noChangeAspect="1"/>
          </p:cNvPicPr>
          <p:nvPr/>
        </p:nvPicPr>
        <p:blipFill>
          <a:blip r:embed="rId2"/>
          <a:stretch>
            <a:fillRect/>
          </a:stretch>
        </p:blipFill>
        <p:spPr>
          <a:xfrm>
            <a:off x="1691148" y="2246784"/>
            <a:ext cx="8182434" cy="4128627"/>
          </a:xfrm>
          <a:prstGeom prst="rect">
            <a:avLst/>
          </a:prstGeom>
        </p:spPr>
      </p:pic>
    </p:spTree>
    <p:extLst>
      <p:ext uri="{BB962C8B-B14F-4D97-AF65-F5344CB8AC3E}">
        <p14:creationId xmlns:p14="http://schemas.microsoft.com/office/powerpoint/2010/main" val="302543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Why do we need a Database?</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9416827" cy="3948684"/>
          </a:xfrm>
        </p:spPr>
        <p:txBody>
          <a:bodyPr/>
          <a:lstStyle/>
          <a:p>
            <a:pPr marL="0" indent="0">
              <a:buNone/>
            </a:pPr>
            <a:r>
              <a:rPr lang="en-US" dirty="0"/>
              <a:t>Why can’t we just use an ArrayList to store customers, like we did in Experiment 2?</a:t>
            </a:r>
          </a:p>
          <a:p>
            <a:pPr marL="0" indent="0">
              <a:buNone/>
            </a:pPr>
            <a:endParaRPr lang="en-US" dirty="0"/>
          </a:p>
          <a:p>
            <a:r>
              <a:rPr lang="en-US" dirty="0"/>
              <a:t>Permanent storage.</a:t>
            </a:r>
          </a:p>
          <a:p>
            <a:r>
              <a:rPr lang="en-US" dirty="0"/>
              <a:t>Complex queries.</a:t>
            </a:r>
          </a:p>
          <a:p>
            <a:r>
              <a:rPr lang="en-US" dirty="0"/>
              <a:t>Universal language (SQL).</a:t>
            </a:r>
          </a:p>
        </p:txBody>
      </p:sp>
    </p:spTree>
    <p:extLst>
      <p:ext uri="{BB962C8B-B14F-4D97-AF65-F5344CB8AC3E}">
        <p14:creationId xmlns:p14="http://schemas.microsoft.com/office/powerpoint/2010/main" val="6671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Schema</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3900297" cy="3948684"/>
          </a:xfrm>
        </p:spPr>
        <p:txBody>
          <a:bodyPr/>
          <a:lstStyle/>
          <a:p>
            <a:pPr marL="0" indent="0">
              <a:buNone/>
            </a:pPr>
            <a:r>
              <a:rPr lang="en-US" dirty="0"/>
              <a:t>A formal declaration of how the database is organized, including tables, fields, relationships, and constraints. It serves as a blueprint for organizing and representing data in a database system.</a:t>
            </a:r>
          </a:p>
        </p:txBody>
      </p:sp>
      <p:pic>
        <p:nvPicPr>
          <p:cNvPr id="2050" name="Picture 2" descr="Database schema design 101 for relational data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6" y="885723"/>
            <a:ext cx="7400924" cy="597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6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2588-D447-5792-51B2-87460DDC93FA}"/>
              </a:ext>
            </a:extLst>
          </p:cNvPr>
          <p:cNvSpPr>
            <a:spLocks noGrp="1"/>
          </p:cNvSpPr>
          <p:nvPr>
            <p:ph type="title"/>
          </p:nvPr>
        </p:nvSpPr>
        <p:spPr/>
        <p:txBody>
          <a:bodyPr/>
          <a:lstStyle/>
          <a:p>
            <a:r>
              <a:rPr lang="en-US" dirty="0"/>
              <a:t>SQL helper</a:t>
            </a:r>
          </a:p>
        </p:txBody>
      </p:sp>
      <p:sp>
        <p:nvSpPr>
          <p:cNvPr id="3" name="Content Placeholder 2">
            <a:extLst>
              <a:ext uri="{FF2B5EF4-FFF2-40B4-BE49-F238E27FC236}">
                <a16:creationId xmlns:a16="http://schemas.microsoft.com/office/drawing/2014/main" id="{997B90E6-B3C6-514D-F3DD-414697E20C17}"/>
              </a:ext>
            </a:extLst>
          </p:cNvPr>
          <p:cNvSpPr>
            <a:spLocks noGrp="1"/>
          </p:cNvSpPr>
          <p:nvPr>
            <p:ph sz="half" idx="1"/>
          </p:nvPr>
        </p:nvSpPr>
        <p:spPr/>
        <p:txBody>
          <a:bodyPr/>
          <a:lstStyle/>
          <a:p>
            <a:r>
              <a:rPr lang="en-US" dirty="0"/>
              <a:t>Once you have defined how your database looks, you should implement methods that </a:t>
            </a:r>
          </a:p>
          <a:p>
            <a:pPr marL="0" indent="0">
              <a:buNone/>
            </a:pPr>
            <a:r>
              <a:rPr lang="en-US" dirty="0"/>
              <a:t>1- create </a:t>
            </a:r>
          </a:p>
          <a:p>
            <a:pPr marL="0" indent="0">
              <a:buNone/>
            </a:pPr>
            <a:r>
              <a:rPr lang="en-US" dirty="0"/>
              <a:t>2- maintain the database and tables</a:t>
            </a:r>
          </a:p>
        </p:txBody>
      </p:sp>
      <p:sp>
        <p:nvSpPr>
          <p:cNvPr id="4" name="Content Placeholder 3">
            <a:extLst>
              <a:ext uri="{FF2B5EF4-FFF2-40B4-BE49-F238E27FC236}">
                <a16:creationId xmlns:a16="http://schemas.microsoft.com/office/drawing/2014/main" id="{628AA5AD-A862-0B05-039F-FFB05969C134}"/>
              </a:ext>
            </a:extLst>
          </p:cNvPr>
          <p:cNvSpPr>
            <a:spLocks noGrp="1"/>
          </p:cNvSpPr>
          <p:nvPr>
            <p:ph sz="half" idx="2"/>
          </p:nvPr>
        </p:nvSpPr>
        <p:spPr/>
        <p:txBody>
          <a:bodyPr/>
          <a:lstStyle/>
          <a:p>
            <a:r>
              <a:rPr lang="en-US" dirty="0"/>
              <a:t>Android stores your database in your app's private folder. Your data is secure, because by default this area is not accessible to other apps or the user</a:t>
            </a:r>
          </a:p>
        </p:txBody>
      </p:sp>
    </p:spTree>
    <p:extLst>
      <p:ext uri="{BB962C8B-B14F-4D97-AF65-F5344CB8AC3E}">
        <p14:creationId xmlns:p14="http://schemas.microsoft.com/office/powerpoint/2010/main" val="132434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DBFD-47A8-DED9-3898-654F9E5218E7}"/>
              </a:ext>
            </a:extLst>
          </p:cNvPr>
          <p:cNvSpPr>
            <a:spLocks noGrp="1"/>
          </p:cNvSpPr>
          <p:nvPr>
            <p:ph type="title"/>
          </p:nvPr>
        </p:nvSpPr>
        <p:spPr>
          <a:xfrm>
            <a:off x="566928" y="1555016"/>
            <a:ext cx="10515600" cy="535531"/>
          </a:xfrm>
        </p:spPr>
        <p:txBody>
          <a:bodyPr/>
          <a:lstStyle/>
          <a:p>
            <a:r>
              <a:rPr lang="en-US" sz="3200" dirty="0"/>
              <a:t>How to access the Database: </a:t>
            </a:r>
            <a:r>
              <a:rPr lang="en-US" sz="3200" dirty="0" err="1"/>
              <a:t>SQLiteOpenHelper</a:t>
            </a:r>
            <a:r>
              <a:rPr lang="en-US" sz="3200" dirty="0"/>
              <a:t> class</a:t>
            </a:r>
          </a:p>
        </p:txBody>
      </p:sp>
      <p:sp>
        <p:nvSpPr>
          <p:cNvPr id="3" name="Content Placeholder 2">
            <a:extLst>
              <a:ext uri="{FF2B5EF4-FFF2-40B4-BE49-F238E27FC236}">
                <a16:creationId xmlns:a16="http://schemas.microsoft.com/office/drawing/2014/main" id="{C2FFFB27-AE58-510F-6FAB-43A9731FD381}"/>
              </a:ext>
            </a:extLst>
          </p:cNvPr>
          <p:cNvSpPr>
            <a:spLocks noGrp="1"/>
          </p:cNvSpPr>
          <p:nvPr>
            <p:ph sz="half" idx="1"/>
          </p:nvPr>
        </p:nvSpPr>
        <p:spPr/>
        <p:txBody>
          <a:bodyPr/>
          <a:lstStyle/>
          <a:p>
            <a:pPr algn="just"/>
            <a:r>
              <a:rPr lang="en-US" dirty="0"/>
              <a:t>The </a:t>
            </a:r>
            <a:r>
              <a:rPr lang="en-US" dirty="0" err="1"/>
              <a:t>SQLiteOpenHelper</a:t>
            </a:r>
            <a:r>
              <a:rPr lang="en-US" dirty="0"/>
              <a:t> class contains a useful set of APIs for managing your database. When you use this class to obtain references to your database, the system performs the potentially long-running operations of creating and updating the database only when needed and not during app startup.</a:t>
            </a:r>
          </a:p>
        </p:txBody>
      </p:sp>
      <p:sp>
        <p:nvSpPr>
          <p:cNvPr id="4" name="Content Placeholder 3">
            <a:extLst>
              <a:ext uri="{FF2B5EF4-FFF2-40B4-BE49-F238E27FC236}">
                <a16:creationId xmlns:a16="http://schemas.microsoft.com/office/drawing/2014/main" id="{C0907810-87EE-C69F-13E0-83061F9124B9}"/>
              </a:ext>
            </a:extLst>
          </p:cNvPr>
          <p:cNvSpPr>
            <a:spLocks noGrp="1"/>
          </p:cNvSpPr>
          <p:nvPr>
            <p:ph sz="half" idx="2"/>
          </p:nvPr>
        </p:nvSpPr>
        <p:spPr/>
        <p:txBody>
          <a:bodyPr/>
          <a:lstStyle/>
          <a:p>
            <a:r>
              <a:rPr lang="en-US" dirty="0"/>
              <a:t> All you need to do is call </a:t>
            </a:r>
          </a:p>
          <a:p>
            <a:pPr marL="0" indent="0">
              <a:buNone/>
            </a:pPr>
            <a:r>
              <a:rPr lang="en-US" dirty="0"/>
              <a:t>1- </a:t>
            </a:r>
            <a:r>
              <a:rPr lang="en-US" dirty="0" err="1"/>
              <a:t>getWritableDatabase</a:t>
            </a:r>
            <a:r>
              <a:rPr lang="en-US" dirty="0"/>
              <a:t>(): Write on a database </a:t>
            </a:r>
          </a:p>
          <a:p>
            <a:pPr marL="0" indent="0">
              <a:buNone/>
            </a:pPr>
            <a:r>
              <a:rPr lang="en-US" dirty="0"/>
              <a:t>2- </a:t>
            </a:r>
            <a:r>
              <a:rPr lang="en-US" dirty="0" err="1"/>
              <a:t>getReadableDatabase</a:t>
            </a:r>
            <a:r>
              <a:rPr lang="en-US" dirty="0"/>
              <a:t>(): Read from a database</a:t>
            </a:r>
          </a:p>
        </p:txBody>
      </p:sp>
    </p:spTree>
    <p:extLst>
      <p:ext uri="{BB962C8B-B14F-4D97-AF65-F5344CB8AC3E}">
        <p14:creationId xmlns:p14="http://schemas.microsoft.com/office/powerpoint/2010/main" val="3044305061"/>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923</Words>
  <Application>Microsoft Office PowerPoint</Application>
  <PresentationFormat>Widescreen</PresentationFormat>
  <Paragraphs>134</Paragraphs>
  <Slides>33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Arial Regular</vt:lpstr>
      <vt:lpstr>Courier New</vt:lpstr>
      <vt:lpstr>System Font Regular</vt:lpstr>
      <vt:lpstr>Office Theme</vt:lpstr>
      <vt:lpstr>Image</vt:lpstr>
      <vt:lpstr>Exp #4   SQLite Database</vt:lpstr>
      <vt:lpstr>Note</vt:lpstr>
      <vt:lpstr>Things that we don’t need from exp2: MainActivity</vt:lpstr>
      <vt:lpstr>Things that we don’t need from exp2: AddCustomerActivity</vt:lpstr>
      <vt:lpstr>Things that we don’t need from exp2: Customer</vt:lpstr>
      <vt:lpstr>Why do we need a Database?</vt:lpstr>
      <vt:lpstr>Schema</vt:lpstr>
      <vt:lpstr>SQL helper</vt:lpstr>
      <vt:lpstr>How to access the Database: SQLiteOpenHelper class</vt:lpstr>
      <vt:lpstr>Write on a database: ‘insert()’</vt:lpstr>
      <vt:lpstr>Inserting into SQLite table</vt:lpstr>
      <vt:lpstr>Read from a database: ‘query()’</vt:lpstr>
      <vt:lpstr>Querying SQLite</vt:lpstr>
      <vt:lpstr>Cursor object</vt:lpstr>
      <vt:lpstr>Query example</vt:lpstr>
      <vt:lpstr>Cursor looping</vt:lpstr>
      <vt:lpstr>Activity life cycle</vt:lpstr>
      <vt:lpstr>Methods that must be defined in the activity:</vt:lpstr>
      <vt:lpstr>Cursor object</vt:lpstr>
      <vt:lpstr>Add Customer Activity</vt:lpstr>
      <vt:lpstr>PowerPoint Presentation</vt:lpstr>
      <vt:lpstr>PowerPoint Presentation</vt:lpstr>
      <vt:lpstr>PowerPoint Presentation</vt:lpstr>
      <vt:lpstr>Main Activity</vt:lpstr>
      <vt:lpstr>PowerPoint Presentation</vt:lpstr>
      <vt:lpstr>PowerPoint Presentation</vt:lpstr>
      <vt:lpstr>PowerPoint Presentation</vt:lpstr>
      <vt:lpstr>Customer (easy)</vt:lpstr>
      <vt:lpstr>PowerPoint Presentation</vt:lpstr>
      <vt:lpstr>DatBaseHelper</vt:lpstr>
      <vt:lpstr>PowerPoint Presentation</vt:lpstr>
      <vt:lpstr>PowerPoint Presentation</vt:lpstr>
      <vt:lpstr>Note:</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asus</cp:lastModifiedBy>
  <cp:revision>128</cp:revision>
  <dcterms:created xsi:type="dcterms:W3CDTF">2019-04-04T19:20:28Z</dcterms:created>
  <dcterms:modified xsi:type="dcterms:W3CDTF">2024-11-25T19:40:19Z</dcterms:modified>
  <cp:category/>
</cp:coreProperties>
</file>