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1D64-2A6B-456F-8717-F65E21A4A367}" type="datetimeFigureOut">
              <a:rPr lang="en-US" smtClean="0"/>
              <a:t>13-May-20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4D82D9-A7E0-400B-B808-4706F5085460}" type="slidenum">
              <a:rPr lang="en-US" smtClean="0"/>
              <a:t>‹#›</a:t>
            </a:fld>
            <a:endParaRPr lang="en-US"/>
          </a:p>
        </p:txBody>
      </p:sp>
    </p:spTree>
    <p:extLst>
      <p:ext uri="{BB962C8B-B14F-4D97-AF65-F5344CB8AC3E}">
        <p14:creationId xmlns:p14="http://schemas.microsoft.com/office/powerpoint/2010/main" val="2623651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4D82D9-A7E0-400B-B808-4706F5085460}" type="slidenum">
              <a:rPr lang="en-US" smtClean="0"/>
              <a:t>1</a:t>
            </a:fld>
            <a:endParaRPr lang="en-US"/>
          </a:p>
        </p:txBody>
      </p:sp>
    </p:spTree>
    <p:extLst>
      <p:ext uri="{BB962C8B-B14F-4D97-AF65-F5344CB8AC3E}">
        <p14:creationId xmlns:p14="http://schemas.microsoft.com/office/powerpoint/2010/main" val="37774349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1A0F21B8-829B-4EF6-A9A5-DD753CE6B713}" type="datetime1">
              <a:rPr lang="en-US" smtClean="0"/>
              <a:t>13-May-20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6A8479-A3D4-4C73-9A7C-BFFAF4675B58}" type="datetime1">
              <a:rPr lang="en-US" smtClean="0"/>
              <a:t>13-May-20</a:t>
            </a:fld>
            <a:endParaRPr lang="en-US" dirty="0"/>
          </a:p>
        </p:txBody>
      </p:sp>
      <p:sp>
        <p:nvSpPr>
          <p:cNvPr id="6" name="Footer Placeholder 5"/>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171145F2-7EA0-455F-8BF6-B93D423D0BFF}" type="datetime1">
              <a:rPr lang="en-US" smtClean="0"/>
              <a:t>13-May-20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0774382-FEFF-4E7A-9E03-AA6FE35A32FE}" type="datetime1">
              <a:rPr lang="en-US" smtClean="0"/>
              <a:t>13-May-20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89891D06-5125-4D43-AB0C-AC55E8571597}" type="datetime1">
              <a:rPr lang="en-US" smtClean="0"/>
              <a:t>13-May-20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17093ED9-960D-43CE-B9F3-5EC83147219C}" type="datetime1">
              <a:rPr lang="en-US" smtClean="0"/>
              <a:t>13-May-20</a:t>
            </a:fld>
            <a:endParaRPr lang="en-US" dirty="0"/>
          </a:p>
        </p:txBody>
      </p:sp>
      <p:sp>
        <p:nvSpPr>
          <p:cNvPr id="4" name="Footer Placeholder 3"/>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BBC17AA-C5E1-4B77-8497-54DBFE9CF613}" type="datetime1">
              <a:rPr lang="en-US" smtClean="0"/>
              <a:t>13-May-20</a:t>
            </a:fld>
            <a:endParaRPr lang="en-US" dirty="0"/>
          </a:p>
        </p:txBody>
      </p:sp>
      <p:sp>
        <p:nvSpPr>
          <p:cNvPr id="4" name="Footer Placeholder 3"/>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7FB377-87B0-4695-B081-4A4CA80AF1E2}"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FF788D17-FA5C-472C-BBC2-052F6FDF3263}" type="datetime1">
              <a:rPr lang="en-US" smtClean="0"/>
              <a:t>13-May-20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rtl="1">
              <a:defRPr>
                <a:latin typeface="Calibri" panose="020F0502020204030204" pitchFamily="34" charset="0"/>
                <a:cs typeface="Calibri" panose="020F05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0" indent="0" algn="r" rtl="1">
              <a:buNone/>
              <a:defRPr sz="2400">
                <a:latin typeface="Calibri" panose="020F0502020204030204" pitchFamily="34" charset="0"/>
                <a:cs typeface="Calibri" panose="020F0502020204030204" pitchFamily="34" charset="0"/>
              </a:defRPr>
            </a:lvl1pPr>
            <a:lvl2pPr marL="457200" indent="0" algn="r" rtl="1">
              <a:buNone/>
              <a:defRPr sz="2400">
                <a:latin typeface="Calibri" panose="020F0502020204030204" pitchFamily="34" charset="0"/>
                <a:cs typeface="Calibri" panose="020F0502020204030204" pitchFamily="34" charset="0"/>
              </a:defRPr>
            </a:lvl2pPr>
            <a:lvl3pPr marL="914400" indent="0" algn="r" rtl="1">
              <a:buNone/>
              <a:defRPr sz="2400">
                <a:latin typeface="Calibri" panose="020F0502020204030204" pitchFamily="34" charset="0"/>
                <a:cs typeface="Calibri" panose="020F0502020204030204" pitchFamily="34" charset="0"/>
              </a:defRPr>
            </a:lvl3pPr>
            <a:lvl4pPr marL="1371600" indent="0" algn="r" rtl="1">
              <a:buNone/>
              <a:defRPr sz="2400">
                <a:latin typeface="Calibri" panose="020F0502020204030204" pitchFamily="34" charset="0"/>
                <a:cs typeface="Calibri" panose="020F0502020204030204" pitchFamily="34" charset="0"/>
              </a:defRPr>
            </a:lvl4pPr>
            <a:lvl5pPr marL="1828800" indent="0" algn="r" rtl="1">
              <a:buNone/>
              <a:defRPr sz="2400">
                <a:latin typeface="Calibri" panose="020F0502020204030204" pitchFamily="34" charset="0"/>
                <a:cs typeface="Calibri" panose="020F050202020403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70122966-9A0A-4C96-B3B9-3A7C2CF40E9E}" type="datetime1">
              <a:rPr lang="en-US" smtClean="0"/>
              <a:t>13-May-20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27353-2408-40AC-A75F-EB97712781EE}" type="datetime1">
              <a:rPr lang="en-US" smtClean="0"/>
              <a:t>13-May-20</a:t>
            </a:fld>
            <a:endParaRPr lang="en-US" dirty="0"/>
          </a:p>
        </p:txBody>
      </p:sp>
      <p:sp>
        <p:nvSpPr>
          <p:cNvPr id="6" name="Footer Placeholder 5"/>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05D563-B15B-4F4C-9FBA-CA2D953A3A45}" type="datetime1">
              <a:rPr lang="en-US" smtClean="0"/>
              <a:t>13-May-20</a:t>
            </a:fld>
            <a:endParaRPr lang="en-US" dirty="0"/>
          </a:p>
        </p:txBody>
      </p:sp>
      <p:sp>
        <p:nvSpPr>
          <p:cNvPr id="8" name="Footer Placeholder 7"/>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3CA012-021F-4DB9-9C81-E5570E549EAB}" type="datetime1">
              <a:rPr lang="en-US" smtClean="0"/>
              <a:t>13-May-20</a:t>
            </a:fld>
            <a:endParaRPr lang="en-US" dirty="0"/>
          </a:p>
        </p:txBody>
      </p:sp>
      <p:sp>
        <p:nvSpPr>
          <p:cNvPr id="4" name="Footer Placeholder 3"/>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7376A-D0C7-4701-B905-EDBE8927E311}" type="datetime1">
              <a:rPr lang="en-US" smtClean="0"/>
              <a:t>13-May-20</a:t>
            </a:fld>
            <a:endParaRPr lang="en-US" dirty="0"/>
          </a:p>
        </p:txBody>
      </p:sp>
      <p:sp>
        <p:nvSpPr>
          <p:cNvPr id="3" name="Footer Placeholder 2"/>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C9874C-CEB1-4115-8B47-1CBF6178CFCF}" type="datetime1">
              <a:rPr lang="en-US" smtClean="0"/>
              <a:t>13-May-20</a:t>
            </a:fld>
            <a:endParaRPr lang="en-US" dirty="0"/>
          </a:p>
        </p:txBody>
      </p:sp>
      <p:sp>
        <p:nvSpPr>
          <p:cNvPr id="6" name="Footer Placeholder 5"/>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F07001-C8B5-48AE-90CF-3B13E39518C6}" type="datetime1">
              <a:rPr lang="en-US" smtClean="0"/>
              <a:t>13-May-20</a:t>
            </a:fld>
            <a:endParaRPr lang="en-US" dirty="0"/>
          </a:p>
        </p:txBody>
      </p:sp>
      <p:sp>
        <p:nvSpPr>
          <p:cNvPr id="6" name="Footer Placeholder 5"/>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58A767D-14E9-4C7B-B94C-BA6882563F95}" type="datetime1">
              <a:rPr lang="en-US" smtClean="0"/>
              <a:t>13-May-20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rtl="1"/>
            <a:r>
              <a:rPr lang="ar-SA" sz="4800" dirty="0" smtClean="0"/>
              <a:t>الحيل الدفاعية اللاشعورية</a:t>
            </a:r>
            <a:br>
              <a:rPr lang="ar-SA" sz="4800" dirty="0" smtClean="0"/>
            </a:br>
            <a:r>
              <a:rPr lang="en-US" sz="4000" dirty="0" smtClean="0"/>
              <a:t>The Ego deference Mechanisms</a:t>
            </a:r>
            <a:endParaRPr lang="en-US" sz="4000" dirty="0"/>
          </a:p>
        </p:txBody>
      </p:sp>
      <p:sp>
        <p:nvSpPr>
          <p:cNvPr id="3" name="Subtitle 2"/>
          <p:cNvSpPr>
            <a:spLocks noGrp="1"/>
          </p:cNvSpPr>
          <p:nvPr>
            <p:ph type="subTitle" idx="1"/>
          </p:nvPr>
        </p:nvSpPr>
        <p:spPr/>
        <p:txBody>
          <a:bodyPr>
            <a:normAutofit/>
          </a:bodyPr>
          <a:lstStyle/>
          <a:p>
            <a:pPr algn="ctr" rtl="1"/>
            <a:r>
              <a:rPr lang="ar-SA" sz="3200" dirty="0" smtClean="0"/>
              <a:t>موريس بقلة</a:t>
            </a:r>
            <a:endParaRPr lang="en-US" sz="3200" dirty="0"/>
          </a:p>
        </p:txBody>
      </p:sp>
      <p:sp>
        <p:nvSpPr>
          <p:cNvPr id="4" name="Date Placeholder 3"/>
          <p:cNvSpPr>
            <a:spLocks noGrp="1"/>
          </p:cNvSpPr>
          <p:nvPr>
            <p:ph type="dt" sz="half" idx="10"/>
          </p:nvPr>
        </p:nvSpPr>
        <p:spPr/>
        <p:txBody>
          <a:bodyPr/>
          <a:lstStyle/>
          <a:p>
            <a:fld id="{47CBB731-C801-49BD-8428-1BC9B41772D9}"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1171362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التقمص (التوحد ) : </a:t>
            </a:r>
            <a:r>
              <a:rPr lang="en-US" dirty="0" smtClean="0"/>
              <a:t>Identification </a:t>
            </a:r>
            <a:endParaRPr lang="en-US" dirty="0"/>
          </a:p>
        </p:txBody>
      </p:sp>
      <p:sp>
        <p:nvSpPr>
          <p:cNvPr id="3" name="Content Placeholder 2"/>
          <p:cNvSpPr>
            <a:spLocks noGrp="1"/>
          </p:cNvSpPr>
          <p:nvPr>
            <p:ph idx="1"/>
          </p:nvPr>
        </p:nvSpPr>
        <p:spPr/>
        <p:txBody>
          <a:bodyPr>
            <a:normAutofit/>
          </a:bodyPr>
          <a:lstStyle/>
          <a:p>
            <a:r>
              <a:rPr lang="ar-SA" sz="2800" dirty="0"/>
              <a:t> </a:t>
            </a:r>
            <a:r>
              <a:rPr lang="ar-SA" sz="2800" dirty="0" smtClean="0"/>
              <a:t>هو </a:t>
            </a:r>
            <a:r>
              <a:rPr lang="ar-SA" sz="2800" dirty="0"/>
              <a:t>العملية اللاشعورية التي يدمج عن طريقها الفرد شخصيته في شخصية فرد آخر يتوحد به ويتمثل صفاته وأخلاقياته ويمتص قيمة واتجاهاته ويستدمجها في ذاته ويجعلها من مكونات شخصيته </a:t>
            </a:r>
            <a:r>
              <a:rPr lang="en-US" sz="2800" dirty="0" smtClean="0"/>
              <a:t>Internalization </a:t>
            </a:r>
          </a:p>
          <a:p>
            <a:r>
              <a:rPr lang="ar-SA" sz="2800" dirty="0" smtClean="0"/>
              <a:t>طفل يبدأ</a:t>
            </a:r>
            <a:r>
              <a:rPr lang="en-US" sz="2800" dirty="0" smtClean="0"/>
              <a:t> </a:t>
            </a:r>
            <a:r>
              <a:rPr lang="ar-SA" sz="2800" dirty="0" smtClean="0"/>
              <a:t>بتقمص شخصية والده لا شعوريا. </a:t>
            </a:r>
          </a:p>
          <a:p>
            <a:r>
              <a:rPr lang="ar-SA" sz="2800" dirty="0" smtClean="0"/>
              <a:t>تقوم </a:t>
            </a:r>
            <a:r>
              <a:rPr lang="ar-SA" sz="2800" dirty="0"/>
              <a:t>الطفلة بارتداء الكعب العالي ووضع المكياج تقليدا لسوك والدتها</a:t>
            </a:r>
            <a:br>
              <a:rPr lang="ar-SA" sz="2800" dirty="0"/>
            </a:br>
            <a:endParaRPr lang="en-US" sz="2800"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421243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الإنكار:</a:t>
            </a:r>
            <a:r>
              <a:rPr lang="en-US" dirty="0" smtClean="0"/>
              <a:t>Denial </a:t>
            </a:r>
            <a:endParaRPr lang="en-US" dirty="0"/>
          </a:p>
        </p:txBody>
      </p:sp>
      <p:sp>
        <p:nvSpPr>
          <p:cNvPr id="3" name="Content Placeholder 2"/>
          <p:cNvSpPr>
            <a:spLocks noGrp="1"/>
          </p:cNvSpPr>
          <p:nvPr>
            <p:ph idx="1"/>
          </p:nvPr>
        </p:nvSpPr>
        <p:spPr/>
        <p:txBody>
          <a:bodyPr/>
          <a:lstStyle/>
          <a:p>
            <a:r>
              <a:rPr lang="ar-SA" dirty="0" smtClean="0"/>
              <a:t>هو </a:t>
            </a:r>
            <a:r>
              <a:rPr lang="ar-SA" dirty="0"/>
              <a:t>انكار الاشياء التي تسبب قلقاً او انكار كل ما يهدد الذات وابعاده عن دائرة </a:t>
            </a:r>
            <a:r>
              <a:rPr lang="ar-SA" dirty="0" smtClean="0"/>
              <a:t>الوعي. </a:t>
            </a:r>
          </a:p>
          <a:p>
            <a:r>
              <a:rPr lang="ar-SA" dirty="0" smtClean="0"/>
              <a:t>وقد </a:t>
            </a:r>
            <a:r>
              <a:rPr lang="ar-SA" dirty="0"/>
              <a:t>يكون الانكار خيالياً في بعض الاحيان .يحاول به الفرد بناء أوهام قائمة على إنكار الواقع ومن ثم التصرف في ضوء هذه الأوهام الذاتية بغض النظر عن مدى تناقضها مع الواقع </a:t>
            </a:r>
            <a:r>
              <a:rPr lang="ar-SA" dirty="0" smtClean="0"/>
              <a:t>.</a:t>
            </a:r>
          </a:p>
          <a:p>
            <a:r>
              <a:rPr lang="ar-SA" dirty="0" smtClean="0"/>
              <a:t>مثل </a:t>
            </a:r>
            <a:r>
              <a:rPr lang="ar-SA" dirty="0"/>
              <a:t>رفض الطفل لموت والده أو والدته والعيش في وهم بتصوره أنها سافرت وسوف تعود عمّا قريب ، وذلك لعدم قدرته على </a:t>
            </a:r>
            <a:r>
              <a:rPr lang="ar-SA" dirty="0" smtClean="0"/>
              <a:t>مفارقتها</a:t>
            </a:r>
          </a:p>
          <a:p>
            <a:r>
              <a:rPr lang="ar-SA" dirty="0" smtClean="0"/>
              <a:t>انكار </a:t>
            </a:r>
            <a:r>
              <a:rPr lang="ar-SA" dirty="0"/>
              <a:t>مدمني المخدرات </a:t>
            </a:r>
            <a:r>
              <a:rPr lang="ar-SA" dirty="0" smtClean="0"/>
              <a:t>لحقيقة </a:t>
            </a:r>
            <a:r>
              <a:rPr lang="ar-SA" dirty="0"/>
              <a:t>مشكلتهم وبانهم يستطيعون السيطرة</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14672835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الإزاحة:</a:t>
            </a:r>
            <a:r>
              <a:rPr lang="en-US" dirty="0" smtClean="0"/>
              <a:t> Displacement </a:t>
            </a:r>
            <a:endParaRPr lang="en-US" dirty="0"/>
          </a:p>
        </p:txBody>
      </p:sp>
      <p:sp>
        <p:nvSpPr>
          <p:cNvPr id="3" name="Content Placeholder 2"/>
          <p:cNvSpPr>
            <a:spLocks noGrp="1"/>
          </p:cNvSpPr>
          <p:nvPr>
            <p:ph idx="1"/>
          </p:nvPr>
        </p:nvSpPr>
        <p:spPr/>
        <p:txBody>
          <a:bodyPr/>
          <a:lstStyle/>
          <a:p>
            <a:r>
              <a:rPr lang="ar-SA" dirty="0" smtClean="0"/>
              <a:t>هي </a:t>
            </a:r>
            <a:r>
              <a:rPr lang="ar-SA" dirty="0"/>
              <a:t>توجيه </a:t>
            </a:r>
            <a:r>
              <a:rPr lang="ar-SA" dirty="0" smtClean="0"/>
              <a:t>الانفعالات </a:t>
            </a:r>
            <a:r>
              <a:rPr lang="ar-SA" dirty="0"/>
              <a:t>الشديدة نحو أشخاص اخرين غير الأشخاص الحقيقيين الخاصين بالمشكلة </a:t>
            </a:r>
            <a:r>
              <a:rPr lang="en-US" dirty="0" smtClean="0"/>
              <a:t>)</a:t>
            </a:r>
            <a:r>
              <a:rPr lang="ar-SA" dirty="0" err="1" smtClean="0"/>
              <a:t>البرئيين</a:t>
            </a:r>
            <a:r>
              <a:rPr lang="ar-SA" dirty="0" smtClean="0"/>
              <a:t>)</a:t>
            </a:r>
            <a:endParaRPr lang="en-US" dirty="0" smtClean="0"/>
          </a:p>
          <a:p>
            <a:r>
              <a:rPr lang="ar-SA" dirty="0" smtClean="0"/>
              <a:t>كأن </a:t>
            </a:r>
            <a:r>
              <a:rPr lang="ar-SA" dirty="0"/>
              <a:t>ينسب الطفل إحساس خوفه وقلقه إلى </a:t>
            </a:r>
            <a:r>
              <a:rPr lang="ar-SA" dirty="0" smtClean="0"/>
              <a:t>الظلام</a:t>
            </a:r>
          </a:p>
          <a:p>
            <a:r>
              <a:rPr lang="ar-SA" dirty="0" smtClean="0"/>
              <a:t>تضرب أولادها كلما ضربها زوجها</a:t>
            </a:r>
          </a:p>
          <a:p>
            <a:r>
              <a:rPr lang="ar-SA" dirty="0" smtClean="0">
                <a:solidFill>
                  <a:srgbClr val="FF0000"/>
                </a:solidFill>
              </a:rPr>
              <a:t>« الي مش قادر على الجمل بعض البردعة»</a:t>
            </a:r>
            <a:endParaRPr lang="ar-SA" dirty="0">
              <a:solidFill>
                <a:srgbClr val="FF0000"/>
              </a:solidFill>
            </a:endParaRPr>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35937746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التبرير </a:t>
            </a:r>
            <a:r>
              <a:rPr lang="ar-SA" dirty="0" smtClean="0"/>
              <a:t>:</a:t>
            </a:r>
            <a:r>
              <a:rPr lang="en-US" dirty="0" smtClean="0"/>
              <a:t>Rationalization </a:t>
            </a:r>
            <a:endParaRPr lang="en-US" dirty="0"/>
          </a:p>
        </p:txBody>
      </p:sp>
      <p:sp>
        <p:nvSpPr>
          <p:cNvPr id="3" name="Content Placeholder 2"/>
          <p:cNvSpPr>
            <a:spLocks noGrp="1"/>
          </p:cNvSpPr>
          <p:nvPr>
            <p:ph idx="1"/>
          </p:nvPr>
        </p:nvSpPr>
        <p:spPr/>
        <p:txBody>
          <a:bodyPr/>
          <a:lstStyle/>
          <a:p>
            <a:r>
              <a:rPr lang="ar-SA" dirty="0" smtClean="0"/>
              <a:t>هو </a:t>
            </a:r>
            <a:r>
              <a:rPr lang="ar-SA" dirty="0"/>
              <a:t>أن ينتحل المرء سببا معقولا لما يصدر عنه من سلوك </a:t>
            </a:r>
            <a:r>
              <a:rPr lang="ar-SA" dirty="0" smtClean="0"/>
              <a:t>خاطئ،  </a:t>
            </a:r>
            <a:r>
              <a:rPr lang="ar-SA" dirty="0"/>
              <a:t>أو لما يعتنقه من آراء ومعتقدات وعواطف سيئة </a:t>
            </a:r>
            <a:r>
              <a:rPr lang="ar-SA" dirty="0" smtClean="0"/>
              <a:t>.</a:t>
            </a:r>
          </a:p>
          <a:p>
            <a:r>
              <a:rPr lang="ar-SA" dirty="0" smtClean="0">
                <a:solidFill>
                  <a:srgbClr val="FF0000"/>
                </a:solidFill>
              </a:rPr>
              <a:t>« الي ما بتعرف ترقص بتقول ......» « والي مش طايل العنب .........»</a:t>
            </a:r>
          </a:p>
          <a:p>
            <a:r>
              <a:rPr lang="ar-SA" dirty="0" smtClean="0"/>
              <a:t>مثال: الطالب </a:t>
            </a:r>
            <a:r>
              <a:rPr lang="ar-SA" dirty="0"/>
              <a:t>يعزو فشله بالامتحان لصعوبة الاسئلة</a:t>
            </a:r>
            <a:r>
              <a:rPr lang="ar-SA" dirty="0" smtClean="0"/>
              <a:t>. </a:t>
            </a:r>
          </a:p>
          <a:p>
            <a:r>
              <a:rPr lang="ar-SA" dirty="0" smtClean="0"/>
              <a:t>الخطوبة</a:t>
            </a:r>
          </a:p>
          <a:p>
            <a:r>
              <a:rPr lang="ar-SA" dirty="0" smtClean="0"/>
              <a:t>الجامعة</a:t>
            </a:r>
          </a:p>
          <a:p>
            <a:r>
              <a:rPr lang="ar-SA" dirty="0" smtClean="0"/>
              <a:t>الطفل </a:t>
            </a:r>
            <a:r>
              <a:rPr lang="ar-SA" dirty="0"/>
              <a:t>شديد الخجل الذي يبرر فشله في التفاعل الاجتماعي في المدرسة وعدم وجود أصدقاء له بأن يقول أن جميع الطلاب على مستوى خلقي وضيع وهو لا يحب أن يكون مثلهم إنما هو يبرر خجله ولكن بطريقة لا تمسه</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2719577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smtClean="0"/>
              <a:t>التحويل:</a:t>
            </a:r>
            <a:r>
              <a:rPr lang="en-US" b="1" dirty="0" smtClean="0"/>
              <a:t>Transformation </a:t>
            </a:r>
            <a:endParaRPr lang="en-US" dirty="0"/>
          </a:p>
        </p:txBody>
      </p:sp>
      <p:sp>
        <p:nvSpPr>
          <p:cNvPr id="3" name="Content Placeholder 2"/>
          <p:cNvSpPr>
            <a:spLocks noGrp="1"/>
          </p:cNvSpPr>
          <p:nvPr>
            <p:ph idx="1"/>
          </p:nvPr>
        </p:nvSpPr>
        <p:spPr/>
        <p:txBody>
          <a:bodyPr/>
          <a:lstStyle/>
          <a:p>
            <a:r>
              <a:rPr lang="ar-SA" b="1" dirty="0" smtClean="0"/>
              <a:t>هو</a:t>
            </a:r>
            <a:r>
              <a:rPr lang="ar-SA" b="1" dirty="0"/>
              <a:t> تحويل المحتوى العاطفي من حالة او فرد او فكرة الى أخر</a:t>
            </a:r>
            <a:r>
              <a:rPr lang="ar-SA" dirty="0"/>
              <a:t/>
            </a:r>
            <a:br>
              <a:rPr lang="ar-SA" dirty="0"/>
            </a:br>
            <a:r>
              <a:rPr lang="ar-SA" dirty="0"/>
              <a:t>مثلاً :شاب تتخلى عنه خطيبته فيجد خطيبة اخرى بشكل سريع ويحمل لها نفس المشاعر السابقة.</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11229043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 التعويض : </a:t>
            </a:r>
            <a:r>
              <a:rPr lang="en-US" dirty="0" smtClean="0"/>
              <a:t>Compensation </a:t>
            </a:r>
            <a:endParaRPr lang="en-US" dirty="0"/>
          </a:p>
        </p:txBody>
      </p:sp>
      <p:sp>
        <p:nvSpPr>
          <p:cNvPr id="3" name="Content Placeholder 2"/>
          <p:cNvSpPr>
            <a:spLocks noGrp="1"/>
          </p:cNvSpPr>
          <p:nvPr>
            <p:ph idx="1"/>
          </p:nvPr>
        </p:nvSpPr>
        <p:spPr/>
        <p:txBody>
          <a:bodyPr/>
          <a:lstStyle/>
          <a:p>
            <a:r>
              <a:rPr lang="ar-SA" dirty="0" smtClean="0"/>
              <a:t>إحدى </a:t>
            </a:r>
            <a:r>
              <a:rPr lang="ar-SA" dirty="0"/>
              <a:t>الحيل الدفاعية التي يلجأ إليها الفرد عندما يعاني من بعض مشاعر القصور في جانب ما من جوانب حياته </a:t>
            </a:r>
            <a:r>
              <a:rPr lang="ar-SA" dirty="0" smtClean="0"/>
              <a:t>.</a:t>
            </a:r>
            <a:endParaRPr lang="en-US" dirty="0" smtClean="0"/>
          </a:p>
          <a:p>
            <a:r>
              <a:rPr lang="ar-SA" dirty="0" smtClean="0"/>
              <a:t>مثال</a:t>
            </a:r>
            <a:r>
              <a:rPr lang="en-US" dirty="0" smtClean="0"/>
              <a:t>:</a:t>
            </a:r>
            <a:r>
              <a:rPr lang="ar-SA" dirty="0" smtClean="0"/>
              <a:t>شخص </a:t>
            </a:r>
            <a:r>
              <a:rPr lang="ar-SA" dirty="0"/>
              <a:t>ناجح بالعمل كتعويض لفشله </a:t>
            </a:r>
            <a:r>
              <a:rPr lang="ar-SA" dirty="0" smtClean="0"/>
              <a:t>الاسري</a:t>
            </a:r>
            <a:r>
              <a:rPr lang="en-US" dirty="0" smtClean="0"/>
              <a:t> </a:t>
            </a:r>
            <a:r>
              <a:rPr lang="ar-SA" dirty="0" smtClean="0"/>
              <a:t>.</a:t>
            </a:r>
            <a:endParaRPr lang="en-US" dirty="0" smtClean="0"/>
          </a:p>
          <a:p>
            <a:r>
              <a:rPr lang="ar-SA" dirty="0" smtClean="0"/>
              <a:t>او </a:t>
            </a:r>
            <a:r>
              <a:rPr lang="ar-SA" dirty="0"/>
              <a:t>الذي يعتقد ان شكله قبيح ولن يلقى القبول فيلجأ الى الغناء والشعر او العزف ليحصل على ذلك القبول </a:t>
            </a:r>
            <a:r>
              <a:rPr lang="ar-SA" dirty="0" smtClean="0"/>
              <a:t>.</a:t>
            </a:r>
            <a:endParaRPr lang="en-US" dirty="0" smtClean="0"/>
          </a:p>
          <a:p>
            <a:r>
              <a:rPr lang="ar-SA" dirty="0" smtClean="0"/>
              <a:t>وهناك اشكال مباشرة وغير مباشرة من التعويض</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1267454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التخيل</a:t>
            </a:r>
            <a:r>
              <a:rPr lang="en-US" b="1" dirty="0" smtClean="0"/>
              <a:t> Imagination </a:t>
            </a:r>
            <a:br>
              <a:rPr lang="en-US" b="1" dirty="0" smtClean="0"/>
            </a:br>
            <a:r>
              <a:rPr lang="en-US" b="1" dirty="0" smtClean="0"/>
              <a:t>day dreaming</a:t>
            </a:r>
            <a:br>
              <a:rPr lang="en-US" b="1" dirty="0" smtClean="0"/>
            </a:br>
            <a:endParaRPr lang="en-US" dirty="0"/>
          </a:p>
        </p:txBody>
      </p:sp>
      <p:sp>
        <p:nvSpPr>
          <p:cNvPr id="3" name="Content Placeholder 2"/>
          <p:cNvSpPr>
            <a:spLocks noGrp="1"/>
          </p:cNvSpPr>
          <p:nvPr>
            <p:ph idx="1"/>
          </p:nvPr>
        </p:nvSpPr>
        <p:spPr/>
        <p:txBody>
          <a:bodyPr/>
          <a:lstStyle/>
          <a:p>
            <a:r>
              <a:rPr lang="ar-SA" b="1" dirty="0" smtClean="0"/>
              <a:t>هو</a:t>
            </a:r>
            <a:r>
              <a:rPr lang="en-US" b="1" dirty="0" smtClean="0"/>
              <a:t> </a:t>
            </a:r>
            <a:r>
              <a:rPr lang="ar-SA" b="1" dirty="0" smtClean="0"/>
              <a:t>الرجوع</a:t>
            </a:r>
            <a:r>
              <a:rPr lang="ar-SA" b="1" dirty="0"/>
              <a:t> إلى عالم الخيال لتحقيق ما عجز عن تحقيقه في الواقع ، </a:t>
            </a:r>
            <a:r>
              <a:rPr lang="ar-SA" b="1" dirty="0" smtClean="0"/>
              <a:t>استخدام </a:t>
            </a:r>
            <a:r>
              <a:rPr lang="ar-SA" b="1" dirty="0"/>
              <a:t>أحلام اليقظة </a:t>
            </a:r>
            <a:r>
              <a:rPr lang="ar-SA" b="1" dirty="0" smtClean="0"/>
              <a:t>.</a:t>
            </a:r>
            <a:endParaRPr lang="en-US" b="1" dirty="0" smtClean="0"/>
          </a:p>
          <a:p>
            <a:r>
              <a:rPr lang="ar-SA" dirty="0"/>
              <a:t/>
            </a:r>
            <a:br>
              <a:rPr lang="ar-SA" dirty="0"/>
            </a:br>
            <a:r>
              <a:rPr lang="ar-SA" dirty="0"/>
              <a:t>إن الخيال يخفف عن الإنسان الكثير من الضغوط الواقعة عليه ، ومن الممكن أن يصوغ الانسان العديد من السيناريوهات في عقله وبها يجد العديد من الحلول إذا ما استخدمت استخداماً أمثل في الوصول إلى نتائج تحقق الراحة النفسية ، ولكن تصبح حالة مرضية باستمرارها وتحويل الواقع إلى أحلام يقظة وتخيلات</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2784348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ar-SA" dirty="0" smtClean="0"/>
              <a:t>تقليل شأن الاخرين</a:t>
            </a:r>
          </a:p>
          <a:p>
            <a:r>
              <a:rPr lang="ar-SA" smtClean="0"/>
              <a:t>التسليم بالأمر الواقع وغيرها</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3746333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ميكانزمات الدفاع اللاشعورية</a:t>
            </a:r>
            <a:r>
              <a:rPr lang="ar-SA" dirty="0"/>
              <a:t/>
            </a:r>
            <a:br>
              <a:rPr lang="ar-SA" dirty="0"/>
            </a:br>
            <a:endParaRPr lang="en-US" dirty="0"/>
          </a:p>
        </p:txBody>
      </p:sp>
      <p:sp>
        <p:nvSpPr>
          <p:cNvPr id="3" name="Content Placeholder 2"/>
          <p:cNvSpPr>
            <a:spLocks noGrp="1"/>
          </p:cNvSpPr>
          <p:nvPr>
            <p:ph idx="1"/>
          </p:nvPr>
        </p:nvSpPr>
        <p:spPr/>
        <p:txBody>
          <a:bodyPr>
            <a:normAutofit/>
          </a:bodyPr>
          <a:lstStyle/>
          <a:p>
            <a:r>
              <a:rPr lang="ar-SA" sz="3200" dirty="0" smtClean="0"/>
              <a:t>الحيل الدفاعية او ميكانزمات </a:t>
            </a:r>
            <a:r>
              <a:rPr lang="ar-SA" sz="3200" dirty="0"/>
              <a:t>الدفاع </a:t>
            </a:r>
            <a:r>
              <a:rPr lang="ar-SA" sz="3200" dirty="0" smtClean="0"/>
              <a:t>اللاشعورية هي:</a:t>
            </a:r>
          </a:p>
          <a:p>
            <a:r>
              <a:rPr lang="ar-SA" sz="3200" dirty="0" smtClean="0"/>
              <a:t> </a:t>
            </a:r>
            <a:r>
              <a:rPr lang="ar-SA" sz="3200" dirty="0"/>
              <a:t>عملية </a:t>
            </a:r>
            <a:r>
              <a:rPr lang="ar-SA" sz="3200" dirty="0" smtClean="0">
                <a:solidFill>
                  <a:srgbClr val="FF0000"/>
                </a:solidFill>
              </a:rPr>
              <a:t>لاشعورية</a:t>
            </a:r>
            <a:r>
              <a:rPr lang="en-US" sz="3200" dirty="0" smtClean="0"/>
              <a:t> </a:t>
            </a:r>
            <a:endParaRPr lang="ar-SA" sz="3200" dirty="0" smtClean="0"/>
          </a:p>
          <a:p>
            <a:r>
              <a:rPr lang="ar-SA" sz="3200" dirty="0" smtClean="0"/>
              <a:t>يستخدمها </a:t>
            </a:r>
            <a:r>
              <a:rPr lang="ar-SA" sz="3200" dirty="0" smtClean="0">
                <a:solidFill>
                  <a:srgbClr val="FF0000"/>
                </a:solidFill>
              </a:rPr>
              <a:t>الانا </a:t>
            </a:r>
            <a:r>
              <a:rPr lang="en-US" sz="3200" dirty="0" smtClean="0">
                <a:solidFill>
                  <a:srgbClr val="FF0000"/>
                </a:solidFill>
              </a:rPr>
              <a:t>Ego</a:t>
            </a:r>
            <a:r>
              <a:rPr lang="ar-SA" sz="3200" dirty="0" smtClean="0"/>
              <a:t>،</a:t>
            </a:r>
          </a:p>
          <a:p>
            <a:r>
              <a:rPr lang="ar-SA" sz="3200" dirty="0" smtClean="0"/>
              <a:t> </a:t>
            </a:r>
            <a:r>
              <a:rPr lang="ar-SA" sz="3200" dirty="0"/>
              <a:t>تهدف إلى </a:t>
            </a:r>
            <a:r>
              <a:rPr lang="ar-SA" sz="3200" dirty="0">
                <a:solidFill>
                  <a:srgbClr val="FF0000"/>
                </a:solidFill>
              </a:rPr>
              <a:t>تخفيف التوتر النفسي </a:t>
            </a:r>
            <a:r>
              <a:rPr lang="ar-SA" sz="3200" dirty="0"/>
              <a:t>المؤلم وحالات الضيق التي تنشأ عن استمرار حالة </a:t>
            </a:r>
            <a:r>
              <a:rPr lang="ar-SA" sz="3200" dirty="0" smtClean="0"/>
              <a:t>الإحباط او القلق او الصراع او الحالات النفسية غير المريحة والتي تستمر لمدة </a:t>
            </a:r>
            <a:r>
              <a:rPr lang="ar-SA" sz="3200" dirty="0"/>
              <a:t>طويلة بسبب عجز المرء عن التغلب على العوائق التي تعترض </a:t>
            </a:r>
            <a:r>
              <a:rPr lang="ar-SA" sz="3200" dirty="0" smtClean="0"/>
              <a:t>إشباع دوافعه </a:t>
            </a:r>
            <a:r>
              <a:rPr lang="ar-SA" sz="3200" dirty="0" smtClean="0">
                <a:solidFill>
                  <a:srgbClr val="FF0000"/>
                </a:solidFill>
              </a:rPr>
              <a:t>وتتضمن تشويها للواقع الموضوعي</a:t>
            </a:r>
            <a:endParaRPr lang="en-US" sz="3200" dirty="0">
              <a:solidFill>
                <a:srgbClr val="FF0000"/>
              </a:solidFill>
            </a:endParaRPr>
          </a:p>
        </p:txBody>
      </p:sp>
      <p:sp>
        <p:nvSpPr>
          <p:cNvPr id="4" name="Date Placeholder 3"/>
          <p:cNvSpPr>
            <a:spLocks noGrp="1"/>
          </p:cNvSpPr>
          <p:nvPr>
            <p:ph type="dt" sz="half" idx="10"/>
          </p:nvPr>
        </p:nvSpPr>
        <p:spPr/>
        <p:txBody>
          <a:bodyPr/>
          <a:lstStyle/>
          <a:p>
            <a:fld id="{75008B8F-B59D-48E6-8EE0-A1A731334351}"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580577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t>نشأة الحيل الدفاعية واستخدامها وتعريفها </a:t>
            </a:r>
            <a:r>
              <a:rPr lang="ar-SA" b="1" dirty="0" smtClean="0"/>
              <a:t>.</a:t>
            </a:r>
            <a:endParaRPr lang="en-US" dirty="0"/>
          </a:p>
        </p:txBody>
      </p:sp>
      <p:sp>
        <p:nvSpPr>
          <p:cNvPr id="3" name="Content Placeholder 2"/>
          <p:cNvSpPr>
            <a:spLocks noGrp="1"/>
          </p:cNvSpPr>
          <p:nvPr>
            <p:ph idx="1"/>
          </p:nvPr>
        </p:nvSpPr>
        <p:spPr/>
        <p:txBody>
          <a:bodyPr/>
          <a:lstStyle/>
          <a:p>
            <a:r>
              <a:rPr lang="ar-SA" dirty="0" smtClean="0"/>
              <a:t>هي </a:t>
            </a:r>
            <a:r>
              <a:rPr lang="ar-SA" dirty="0"/>
              <a:t>حيل أو أساليب تهدف إلى الدفاع عن الشخصية ضد أي تهديد داخل الفرد أو من خارجه </a:t>
            </a:r>
            <a:r>
              <a:rPr lang="ar-SA" dirty="0" smtClean="0"/>
              <a:t>.</a:t>
            </a:r>
          </a:p>
          <a:p>
            <a:endParaRPr lang="ar-SA" dirty="0" smtClean="0"/>
          </a:p>
          <a:p>
            <a:r>
              <a:rPr lang="ar-SA" dirty="0" smtClean="0"/>
              <a:t>والفرد </a:t>
            </a:r>
            <a:r>
              <a:rPr lang="ar-SA" dirty="0"/>
              <a:t>في الموقف </a:t>
            </a:r>
            <a:r>
              <a:rPr lang="ar-SA" dirty="0" err="1" smtClean="0"/>
              <a:t>الإحباطي</a:t>
            </a:r>
            <a:r>
              <a:rPr lang="ar-SA" dirty="0" smtClean="0"/>
              <a:t>\ </a:t>
            </a:r>
            <a:r>
              <a:rPr lang="ar-SA" dirty="0" err="1" smtClean="0"/>
              <a:t>الصراعي</a:t>
            </a:r>
            <a:r>
              <a:rPr lang="ar-SA" dirty="0" smtClean="0"/>
              <a:t> والمقلق  </a:t>
            </a:r>
            <a:r>
              <a:rPr lang="ar-SA" dirty="0"/>
              <a:t>يمر بمرحلة يكون في استطاعته أن </a:t>
            </a:r>
            <a:r>
              <a:rPr lang="ar-SA" dirty="0">
                <a:solidFill>
                  <a:srgbClr val="FF0000"/>
                </a:solidFill>
              </a:rPr>
              <a:t>يتحمل</a:t>
            </a:r>
            <a:r>
              <a:rPr lang="ar-SA" dirty="0"/>
              <a:t> </a:t>
            </a:r>
            <a:r>
              <a:rPr lang="ar-SA" dirty="0" smtClean="0"/>
              <a:t>هذه المشاعر اللاسوية</a:t>
            </a:r>
          </a:p>
          <a:p>
            <a:r>
              <a:rPr lang="ar-SA" dirty="0" smtClean="0"/>
              <a:t> </a:t>
            </a:r>
            <a:r>
              <a:rPr lang="ar-SA" dirty="0"/>
              <a:t>ثم يمر بمرحلة أخرى </a:t>
            </a:r>
            <a:r>
              <a:rPr lang="ar-SA" dirty="0" smtClean="0">
                <a:solidFill>
                  <a:srgbClr val="FF0000"/>
                </a:solidFill>
              </a:rPr>
              <a:t>يتحمل</a:t>
            </a:r>
            <a:r>
              <a:rPr lang="ar-SA" dirty="0" smtClean="0"/>
              <a:t> هذه الانفعالات  </a:t>
            </a:r>
            <a:r>
              <a:rPr lang="ar-SA" dirty="0">
                <a:solidFill>
                  <a:srgbClr val="FF0000"/>
                </a:solidFill>
              </a:rPr>
              <a:t>بمشقة بالغة </a:t>
            </a:r>
            <a:endParaRPr lang="ar-SA" dirty="0" smtClean="0">
              <a:solidFill>
                <a:srgbClr val="FF0000"/>
              </a:solidFill>
            </a:endParaRPr>
          </a:p>
          <a:p>
            <a:r>
              <a:rPr lang="ar-SA" dirty="0" smtClean="0"/>
              <a:t>ثم </a:t>
            </a:r>
            <a:r>
              <a:rPr lang="ar-SA" dirty="0"/>
              <a:t>تأتي المرحلة التالية والتي يبلغ فيها </a:t>
            </a:r>
            <a:r>
              <a:rPr lang="ar-SA" dirty="0">
                <a:solidFill>
                  <a:srgbClr val="FF0000"/>
                </a:solidFill>
              </a:rPr>
              <a:t>التوتر درجة عالية </a:t>
            </a:r>
            <a:r>
              <a:rPr lang="ar-SA" dirty="0"/>
              <a:t>حينئذ </a:t>
            </a:r>
            <a:r>
              <a:rPr lang="ar-SA" dirty="0">
                <a:solidFill>
                  <a:srgbClr val="FF0000"/>
                </a:solidFill>
              </a:rPr>
              <a:t>تظهر </a:t>
            </a:r>
            <a:r>
              <a:rPr lang="ar-SA" dirty="0" err="1">
                <a:solidFill>
                  <a:srgbClr val="FF0000"/>
                </a:solidFill>
              </a:rPr>
              <a:t>الميكانزمات</a:t>
            </a:r>
            <a:r>
              <a:rPr lang="ar-SA" dirty="0">
                <a:solidFill>
                  <a:srgbClr val="FF0000"/>
                </a:solidFill>
              </a:rPr>
              <a:t> الدفاعية أو الحيل الدفاعية </a:t>
            </a:r>
            <a:r>
              <a:rPr lang="ar-SA" dirty="0"/>
              <a:t>النفسية لتخفف من حدة التوتر فإذا نجحت في ذلك فإنها تقود الفرد إلى حياة أقرب إلى حياة السواء .</a:t>
            </a: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134315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انواع </a:t>
            </a:r>
            <a:r>
              <a:rPr lang="ar-SA" dirty="0"/>
              <a:t>الحيل الدفاعية </a:t>
            </a:r>
            <a:endParaRPr lang="en-US" dirty="0"/>
          </a:p>
        </p:txBody>
      </p:sp>
      <p:sp>
        <p:nvSpPr>
          <p:cNvPr id="3" name="Content Placeholder 2"/>
          <p:cNvSpPr>
            <a:spLocks noGrp="1"/>
          </p:cNvSpPr>
          <p:nvPr>
            <p:ph idx="1"/>
          </p:nvPr>
        </p:nvSpPr>
        <p:spPr/>
        <p:txBody>
          <a:bodyPr/>
          <a:lstStyle/>
          <a:p>
            <a:r>
              <a:rPr lang="ar-SA" dirty="0" smtClean="0"/>
              <a:t>يلجأ </a:t>
            </a:r>
            <a:r>
              <a:rPr lang="ar-SA" dirty="0"/>
              <a:t>الأنسان </a:t>
            </a:r>
            <a:r>
              <a:rPr lang="ar-SA" dirty="0" smtClean="0"/>
              <a:t>إليها دون </a:t>
            </a:r>
            <a:r>
              <a:rPr lang="ar-SA" dirty="0"/>
              <a:t>أن يشعر </a:t>
            </a:r>
            <a:r>
              <a:rPr lang="ar-SA" dirty="0" smtClean="0"/>
              <a:t>لدى اخفاقه في اقامة </a:t>
            </a:r>
            <a:r>
              <a:rPr lang="ar-SA" dirty="0"/>
              <a:t>توافق بينه ونفسه أو بينه وبيئته </a:t>
            </a:r>
            <a:r>
              <a:rPr lang="ar-SA" dirty="0" smtClean="0"/>
              <a:t>الاجتماعية </a:t>
            </a:r>
            <a:r>
              <a:rPr lang="ar-SA" dirty="0"/>
              <a:t>، ويترتب على هذا الأخفاق قلق أو صراع ، ويضطر الفرد إلى تخفيف القلق بطرق متعددة ، ويكون ذلك بالحيل الدفاعية (لأنها محاولة لدفع القلق</a:t>
            </a:r>
            <a:r>
              <a:rPr lang="ar-SA" dirty="0" smtClean="0"/>
              <a:t>)</a:t>
            </a:r>
          </a:p>
          <a:p>
            <a:r>
              <a:rPr lang="ar-SA" dirty="0" smtClean="0"/>
              <a:t>ومنها :</a:t>
            </a:r>
          </a:p>
          <a:p>
            <a:r>
              <a:rPr lang="ar-SA" dirty="0">
                <a:solidFill>
                  <a:schemeClr val="accent4">
                    <a:lumMod val="60000"/>
                    <a:lumOff val="40000"/>
                  </a:schemeClr>
                </a:solidFill>
              </a:rPr>
              <a:t> </a:t>
            </a:r>
            <a:r>
              <a:rPr lang="ar-SA" dirty="0" smtClean="0">
                <a:solidFill>
                  <a:schemeClr val="accent4">
                    <a:lumMod val="60000"/>
                    <a:lumOff val="40000"/>
                  </a:schemeClr>
                </a:solidFill>
              </a:rPr>
              <a:t>الكبت </a:t>
            </a:r>
            <a:r>
              <a:rPr lang="ar-SA" dirty="0">
                <a:solidFill>
                  <a:schemeClr val="accent4">
                    <a:lumMod val="60000"/>
                    <a:lumOff val="40000"/>
                  </a:schemeClr>
                </a:solidFill>
              </a:rPr>
              <a:t>، التبرير ، الأسقاط ، التكوين </a:t>
            </a:r>
            <a:r>
              <a:rPr lang="ar-SA" dirty="0" smtClean="0">
                <a:solidFill>
                  <a:schemeClr val="accent4">
                    <a:lumMod val="60000"/>
                    <a:lumOff val="40000"/>
                  </a:schemeClr>
                </a:solidFill>
              </a:rPr>
              <a:t>العكسي أحلام </a:t>
            </a:r>
            <a:r>
              <a:rPr lang="ar-SA" dirty="0">
                <a:solidFill>
                  <a:schemeClr val="accent4">
                    <a:lumMod val="60000"/>
                    <a:lumOff val="40000"/>
                  </a:schemeClr>
                </a:solidFill>
              </a:rPr>
              <a:t>اليقظة ، النكوص ،</a:t>
            </a:r>
            <a:r>
              <a:rPr lang="ar-SA" dirty="0" smtClean="0">
                <a:solidFill>
                  <a:schemeClr val="accent4">
                    <a:lumMod val="60000"/>
                    <a:lumOff val="40000"/>
                  </a:schemeClr>
                </a:solidFill>
              </a:rPr>
              <a:t>التعويض </a:t>
            </a:r>
            <a:r>
              <a:rPr lang="ar-SA" dirty="0">
                <a:solidFill>
                  <a:schemeClr val="accent4">
                    <a:lumMod val="60000"/>
                    <a:lumOff val="40000"/>
                  </a:schemeClr>
                </a:solidFill>
              </a:rPr>
              <a:t>، </a:t>
            </a:r>
            <a:r>
              <a:rPr lang="ar-SA" dirty="0" smtClean="0">
                <a:solidFill>
                  <a:schemeClr val="accent4">
                    <a:lumMod val="60000"/>
                    <a:lumOff val="40000"/>
                  </a:schemeClr>
                </a:solidFill>
              </a:rPr>
              <a:t>التوحد او التقمص ، </a:t>
            </a:r>
            <a:r>
              <a:rPr lang="ar-SA" dirty="0" err="1" smtClean="0">
                <a:solidFill>
                  <a:schemeClr val="accent4">
                    <a:lumMod val="60000"/>
                    <a:lumOff val="40000"/>
                  </a:schemeClr>
                </a:solidFill>
              </a:rPr>
              <a:t>الأزاحة</a:t>
            </a:r>
            <a:r>
              <a:rPr lang="ar-SA" dirty="0" smtClean="0">
                <a:solidFill>
                  <a:schemeClr val="accent4">
                    <a:lumMod val="60000"/>
                    <a:lumOff val="40000"/>
                  </a:schemeClr>
                </a:solidFill>
              </a:rPr>
              <a:t> –التسامي أو الأعلاء ،الأنكار، الإبدال </a:t>
            </a:r>
            <a:r>
              <a:rPr lang="ar-SA" dirty="0">
                <a:solidFill>
                  <a:schemeClr val="accent4">
                    <a:lumMod val="60000"/>
                    <a:lumOff val="40000"/>
                  </a:schemeClr>
                </a:solidFill>
              </a:rPr>
              <a:t>– </a:t>
            </a:r>
            <a:r>
              <a:rPr lang="ar-SA" dirty="0" smtClean="0">
                <a:solidFill>
                  <a:schemeClr val="accent4">
                    <a:lumMod val="60000"/>
                    <a:lumOff val="40000"/>
                  </a:schemeClr>
                </a:solidFill>
              </a:rPr>
              <a:t>السلبية،...الخ.</a:t>
            </a:r>
            <a:endParaRPr lang="en-US" dirty="0">
              <a:solidFill>
                <a:schemeClr val="accent4">
                  <a:lumMod val="60000"/>
                  <a:lumOff val="40000"/>
                </a:schemeClr>
              </a:solidFill>
            </a:endParaRPr>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52648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الإعلاء أو التسامي : </a:t>
            </a:r>
            <a:r>
              <a:rPr lang="en-US" dirty="0" smtClean="0"/>
              <a:t>Sublimation </a:t>
            </a:r>
            <a:endParaRPr lang="en-US" dirty="0"/>
          </a:p>
        </p:txBody>
      </p:sp>
      <p:sp>
        <p:nvSpPr>
          <p:cNvPr id="3" name="Content Placeholder 2"/>
          <p:cNvSpPr>
            <a:spLocks noGrp="1"/>
          </p:cNvSpPr>
          <p:nvPr>
            <p:ph idx="1"/>
          </p:nvPr>
        </p:nvSpPr>
        <p:spPr/>
        <p:txBody>
          <a:bodyPr>
            <a:normAutofit lnSpcReduction="10000"/>
          </a:bodyPr>
          <a:lstStyle/>
          <a:p>
            <a:r>
              <a:rPr lang="ar-SA" dirty="0" smtClean="0"/>
              <a:t>يعني </a:t>
            </a:r>
            <a:r>
              <a:rPr lang="ar-SA" dirty="0"/>
              <a:t>تحويل الطاقة المرتبطة بدوافع يضع المجتمع قيودا على إشباعها إلى أهداف وإنجازات يقبلها المجتمع </a:t>
            </a:r>
            <a:r>
              <a:rPr lang="ar-SA" dirty="0" smtClean="0"/>
              <a:t>.</a:t>
            </a:r>
            <a:endParaRPr lang="en-US" dirty="0" smtClean="0"/>
          </a:p>
          <a:p>
            <a:r>
              <a:rPr lang="ar-SA" dirty="0"/>
              <a:t>لعب الرياضات القاسية..</a:t>
            </a:r>
          </a:p>
          <a:p>
            <a:r>
              <a:rPr lang="ar-SA" dirty="0"/>
              <a:t>تقطيع الحطب..</a:t>
            </a:r>
          </a:p>
          <a:p>
            <a:r>
              <a:rPr lang="ar-SA" dirty="0"/>
              <a:t>الرسوم </a:t>
            </a:r>
            <a:r>
              <a:rPr lang="ar-SA" dirty="0" smtClean="0"/>
              <a:t>..</a:t>
            </a:r>
            <a:endParaRPr lang="ar-SA" dirty="0"/>
          </a:p>
          <a:p>
            <a:r>
              <a:rPr lang="ar-SA" dirty="0" smtClean="0"/>
              <a:t>المرأة </a:t>
            </a:r>
            <a:r>
              <a:rPr lang="ar-SA" dirty="0"/>
              <a:t>التي تكون مطالبة بعمل ريجيم فتظهر اهتمام بالرسم وترسم العديد من اللوحات الفنية الجميلة وقد يكون في معظمها رسوم </a:t>
            </a:r>
            <a:r>
              <a:rPr lang="ar-SA" dirty="0" smtClean="0"/>
              <a:t>للفواكه. </a:t>
            </a:r>
            <a:endParaRPr lang="en-US" dirty="0" smtClean="0"/>
          </a:p>
          <a:p>
            <a:r>
              <a:rPr lang="ar-SA" dirty="0" smtClean="0"/>
              <a:t>او </a:t>
            </a:r>
            <a:r>
              <a:rPr lang="ar-SA" dirty="0"/>
              <a:t>كالذي </a:t>
            </a:r>
            <a:r>
              <a:rPr lang="ar-SA" dirty="0" smtClean="0"/>
              <a:t>لا</a:t>
            </a:r>
            <a:r>
              <a:rPr lang="en-US" dirty="0" smtClean="0"/>
              <a:t> </a:t>
            </a:r>
            <a:r>
              <a:rPr lang="ar-SA" dirty="0" smtClean="0"/>
              <a:t>يشعر </a:t>
            </a:r>
            <a:r>
              <a:rPr lang="ar-SA" dirty="0"/>
              <a:t>بالرضا من حياته الزوجية فيشغل نفسة بالتصليحات والاضافات في منزلة مما يعني بانه لا وقت لدية للعلاقات الاجتماعية </a:t>
            </a:r>
            <a:r>
              <a:rPr lang="ar-SA" dirty="0" smtClean="0"/>
              <a:t>.</a:t>
            </a:r>
            <a:endParaRPr lang="en-US" dirty="0"/>
          </a:p>
          <a:p>
            <a:r>
              <a:rPr lang="ar-SA" dirty="0"/>
              <a:t/>
            </a:r>
            <a:br>
              <a:rPr lang="ar-SA" dirty="0"/>
            </a:br>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2959378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الكبت </a:t>
            </a:r>
            <a:r>
              <a:rPr lang="ar-SA" dirty="0" smtClean="0"/>
              <a:t>:</a:t>
            </a:r>
            <a:r>
              <a:rPr lang="en-US" dirty="0" smtClean="0"/>
              <a:t> Repression </a:t>
            </a:r>
            <a:endParaRPr lang="en-US" dirty="0"/>
          </a:p>
        </p:txBody>
      </p:sp>
      <p:sp>
        <p:nvSpPr>
          <p:cNvPr id="3" name="Content Placeholder 2"/>
          <p:cNvSpPr>
            <a:spLocks noGrp="1"/>
          </p:cNvSpPr>
          <p:nvPr>
            <p:ph idx="1"/>
          </p:nvPr>
        </p:nvSpPr>
        <p:spPr/>
        <p:txBody>
          <a:bodyPr>
            <a:normAutofit/>
          </a:bodyPr>
          <a:lstStyle/>
          <a:p>
            <a:r>
              <a:rPr lang="ar-SA" sz="2800" dirty="0" smtClean="0"/>
              <a:t>هو </a:t>
            </a:r>
            <a:r>
              <a:rPr lang="ar-SA" sz="2800" dirty="0"/>
              <a:t>العملية اللاشعورية التي تستبعد الأنا بمقتضاها الرغبات المستهجنة والأفكار والصراعات والذكريات المؤلمة والمثيرة للقلق من مستوى الشعور إلى مستوى اللاشعور . </a:t>
            </a:r>
            <a:endParaRPr lang="en-US" sz="2800" dirty="0" smtClean="0"/>
          </a:p>
          <a:p>
            <a:endParaRPr lang="en-US" sz="2800" dirty="0" smtClean="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30201509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الإسقاط </a:t>
            </a:r>
            <a:r>
              <a:rPr lang="ar-SA" dirty="0" smtClean="0"/>
              <a:t>:</a:t>
            </a:r>
            <a:r>
              <a:rPr lang="en-US" dirty="0" smtClean="0"/>
              <a:t>projection </a:t>
            </a:r>
            <a:endParaRPr lang="en-US" dirty="0"/>
          </a:p>
        </p:txBody>
      </p:sp>
      <p:sp>
        <p:nvSpPr>
          <p:cNvPr id="3" name="Content Placeholder 2"/>
          <p:cNvSpPr>
            <a:spLocks noGrp="1"/>
          </p:cNvSpPr>
          <p:nvPr>
            <p:ph idx="1"/>
          </p:nvPr>
        </p:nvSpPr>
        <p:spPr/>
        <p:txBody>
          <a:bodyPr>
            <a:normAutofit/>
          </a:bodyPr>
          <a:lstStyle/>
          <a:p>
            <a:r>
              <a:rPr lang="ar-SA" sz="2800" dirty="0" smtClean="0"/>
              <a:t>تهدف </a:t>
            </a:r>
            <a:r>
              <a:rPr lang="ar-SA" sz="2800" dirty="0"/>
              <a:t>إلى إلصاق ما في داخل الفرد من صفات أو مشاعر أو دوافع أو رغبات أو أفكار غير مقبولة من قبل الأنا إلى </a:t>
            </a:r>
            <a:r>
              <a:rPr lang="ar-SA" sz="2800" dirty="0" smtClean="0"/>
              <a:t>الآخرين</a:t>
            </a:r>
            <a:r>
              <a:rPr lang="en-US" sz="2800" dirty="0" smtClean="0"/>
              <a:t> </a:t>
            </a:r>
          </a:p>
          <a:p>
            <a:r>
              <a:rPr lang="ar-SA" sz="2800" dirty="0" err="1" smtClean="0"/>
              <a:t>مثال:التحدث</a:t>
            </a:r>
            <a:r>
              <a:rPr lang="ar-SA" sz="2800" dirty="0" smtClean="0"/>
              <a:t> </a:t>
            </a:r>
            <a:r>
              <a:rPr lang="ar-SA" sz="2800" dirty="0"/>
              <a:t>عن الناس الناجحين بشكل يشوه </a:t>
            </a:r>
            <a:r>
              <a:rPr lang="ar-SA" sz="2800" dirty="0" smtClean="0"/>
              <a:t>سمعتهم وهو يكون سيئ السمعة </a:t>
            </a:r>
          </a:p>
          <a:p>
            <a:r>
              <a:rPr lang="ar-SA" sz="2800" dirty="0" smtClean="0"/>
              <a:t>طفل </a:t>
            </a:r>
            <a:r>
              <a:rPr lang="ar-SA" sz="2800" dirty="0"/>
              <a:t>يقول:" امي هي التي ترمي الأغراض على الأرض وليس </a:t>
            </a:r>
            <a:r>
              <a:rPr lang="ar-SA" sz="2800" dirty="0" smtClean="0"/>
              <a:t>أنا</a:t>
            </a:r>
          </a:p>
          <a:p>
            <a:r>
              <a:rPr lang="ar-SA" sz="2800" dirty="0" smtClean="0"/>
              <a:t>هو الذي يكرهني</a:t>
            </a:r>
            <a:r>
              <a:rPr lang="ar-SA" sz="2800" dirty="0"/>
              <a:t/>
            </a:r>
            <a:br>
              <a:rPr lang="ar-SA" sz="2800" dirty="0"/>
            </a:br>
            <a:endParaRPr lang="en-US" sz="2800"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7041889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التكوين </a:t>
            </a:r>
            <a:r>
              <a:rPr lang="ar-SA" dirty="0"/>
              <a:t>العكسي </a:t>
            </a:r>
            <a:r>
              <a:rPr lang="en-US" dirty="0" smtClean="0"/>
              <a:t> Reaction formation </a:t>
            </a:r>
            <a:endParaRPr lang="en-US" dirty="0"/>
          </a:p>
        </p:txBody>
      </p:sp>
      <p:sp>
        <p:nvSpPr>
          <p:cNvPr id="3" name="Content Placeholder 2"/>
          <p:cNvSpPr>
            <a:spLocks noGrp="1"/>
          </p:cNvSpPr>
          <p:nvPr>
            <p:ph idx="1"/>
          </p:nvPr>
        </p:nvSpPr>
        <p:spPr/>
        <p:txBody>
          <a:bodyPr>
            <a:normAutofit fontScale="92500" lnSpcReduction="10000"/>
          </a:bodyPr>
          <a:lstStyle/>
          <a:p>
            <a:r>
              <a:rPr lang="ar-SA" dirty="0" smtClean="0"/>
              <a:t>وهو اظهار </a:t>
            </a:r>
            <a:r>
              <a:rPr lang="ar-SA" dirty="0"/>
              <a:t>الإنسان نفسه أمام الناس في صورة طيبة تخفي ما بداخله من دوافع بغيضة أي أنه يظهر الإنسان فيه عكس ما يضمر في أعماق </a:t>
            </a:r>
            <a:r>
              <a:rPr lang="ar-SA" dirty="0" smtClean="0"/>
              <a:t>نفسه</a:t>
            </a:r>
          </a:p>
          <a:p>
            <a:r>
              <a:rPr lang="ar-SA" dirty="0" smtClean="0">
                <a:solidFill>
                  <a:srgbClr val="FF0000"/>
                </a:solidFill>
              </a:rPr>
              <a:t>« وكأن الثعلب يلبس لباس الواعظين»</a:t>
            </a:r>
          </a:p>
          <a:p>
            <a:r>
              <a:rPr lang="ar-SA" dirty="0" smtClean="0"/>
              <a:t>مثال البخيل...النصاب</a:t>
            </a:r>
          </a:p>
          <a:p>
            <a:r>
              <a:rPr lang="ar-SA" dirty="0" smtClean="0"/>
              <a:t>السلفات </a:t>
            </a:r>
          </a:p>
          <a:p>
            <a:r>
              <a:rPr lang="ar-SA" dirty="0" smtClean="0"/>
              <a:t>طلاب الجامعة</a:t>
            </a:r>
          </a:p>
          <a:p>
            <a:r>
              <a:rPr lang="ar-SA" dirty="0" smtClean="0"/>
              <a:t>الفتاه التي تحب</a:t>
            </a:r>
          </a:p>
          <a:p>
            <a:r>
              <a:rPr lang="ar-SA" dirty="0" smtClean="0"/>
              <a:t>طفل يلعب مع طفله وينجذب لها وتتكون لديه مشاعر حب لهذه الطفلة وان يلعب معها ولكن يخاف ان يذكر ذلك لطفل آخر صديق خوفاً من التهكم والسخرية او الإهانة. فيبدأ </a:t>
            </a:r>
            <a:r>
              <a:rPr lang="ar-SA" dirty="0"/>
              <a:t>هذا الطفل في معاملة الطفلة بشكل عدواني </a:t>
            </a:r>
            <a:r>
              <a:rPr lang="ar-SA" dirty="0" smtClean="0"/>
              <a:t>وكأنها </a:t>
            </a:r>
            <a:r>
              <a:rPr lang="ar-SA" dirty="0"/>
              <a:t>سبب في مشاكل الكون. وربما ايضاً يقنع نفسة بأنه فعلاً يكرهها</a:t>
            </a:r>
            <a:r>
              <a:rPr lang="ar-SA" dirty="0" smtClean="0"/>
              <a:t>.</a:t>
            </a:r>
            <a:r>
              <a:rPr lang="ar-SA" dirty="0"/>
              <a:t> </a:t>
            </a:r>
            <a:endParaRPr lang="ar-SA" dirty="0" smtClean="0"/>
          </a:p>
          <a:p>
            <a:r>
              <a:rPr lang="ar-SA" dirty="0" smtClean="0"/>
              <a:t>طبيب </a:t>
            </a:r>
            <a:r>
              <a:rPr lang="ar-SA" dirty="0"/>
              <a:t>نفسي يوظف تخصصه لمساعدة الاخرين وفي نفس الوقت يعنف زوجته في المنزل </a:t>
            </a:r>
          </a:p>
          <a:p>
            <a:endParaRPr lang="ar-SA" dirty="0" smtClean="0"/>
          </a:p>
          <a:p>
            <a:endParaRPr lang="en-US"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883472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النكوص </a:t>
            </a:r>
            <a:r>
              <a:rPr lang="ar-SA" dirty="0" smtClean="0"/>
              <a:t>:</a:t>
            </a:r>
            <a:r>
              <a:rPr lang="en-US" dirty="0" smtClean="0"/>
              <a:t>Regression </a:t>
            </a:r>
            <a:endParaRPr lang="en-US" dirty="0"/>
          </a:p>
        </p:txBody>
      </p:sp>
      <p:sp>
        <p:nvSpPr>
          <p:cNvPr id="3" name="Content Placeholder 2"/>
          <p:cNvSpPr>
            <a:spLocks noGrp="1"/>
          </p:cNvSpPr>
          <p:nvPr>
            <p:ph idx="1"/>
          </p:nvPr>
        </p:nvSpPr>
        <p:spPr/>
        <p:txBody>
          <a:bodyPr>
            <a:normAutofit/>
          </a:bodyPr>
          <a:lstStyle/>
          <a:p>
            <a:r>
              <a:rPr lang="ar-SA" sz="2800" dirty="0" smtClean="0"/>
              <a:t>هو </a:t>
            </a:r>
            <a:r>
              <a:rPr lang="ar-SA" sz="2800" dirty="0"/>
              <a:t>تراجع الفرد إلى أساليب طفلية أو بدائية من السلوك والتفكير </a:t>
            </a:r>
            <a:r>
              <a:rPr lang="ar-SA" sz="2800" dirty="0" smtClean="0"/>
              <a:t>والانفعال </a:t>
            </a:r>
            <a:r>
              <a:rPr lang="ar-SA" sz="2800" dirty="0"/>
              <a:t>حيت تعترضه مشكلة أو يلتقي </a:t>
            </a:r>
            <a:r>
              <a:rPr lang="ar-SA" sz="2800" dirty="0" smtClean="0"/>
              <a:t>بموقف تأزم</a:t>
            </a:r>
            <a:r>
              <a:rPr lang="en-US" sz="2800" dirty="0" smtClean="0"/>
              <a:t> </a:t>
            </a:r>
            <a:r>
              <a:rPr lang="ar-SA" sz="2800" dirty="0" smtClean="0"/>
              <a:t>كانت تجلب له الارتياح</a:t>
            </a:r>
          </a:p>
          <a:p>
            <a:r>
              <a:rPr lang="ar-SA" sz="2800" dirty="0" smtClean="0"/>
              <a:t>والنكوص </a:t>
            </a:r>
            <a:r>
              <a:rPr lang="ar-SA" sz="2800" dirty="0"/>
              <a:t>هو العودة </a:t>
            </a:r>
            <a:r>
              <a:rPr lang="ar-SA" sz="2800" dirty="0" smtClean="0"/>
              <a:t>أو </a:t>
            </a:r>
            <a:r>
              <a:rPr lang="ar-SA" sz="2800" dirty="0"/>
              <a:t>الرجوع أو التقهقر إلى مستوى غير ناضج من السلوك والتوافق </a:t>
            </a:r>
            <a:r>
              <a:rPr lang="ar-SA" sz="2800" dirty="0" smtClean="0"/>
              <a:t>.</a:t>
            </a:r>
            <a:endParaRPr lang="en-US" sz="2800" dirty="0" smtClean="0"/>
          </a:p>
          <a:p>
            <a:r>
              <a:rPr lang="ar-SA" sz="2800" dirty="0" smtClean="0"/>
              <a:t>مثال: طفل </a:t>
            </a:r>
            <a:r>
              <a:rPr lang="ar-SA" sz="2800" dirty="0"/>
              <a:t>عمره(5) سنوات يقوم بالزحف على </a:t>
            </a:r>
            <a:r>
              <a:rPr lang="ar-SA" sz="2800" dirty="0" smtClean="0"/>
              <a:t>الأرض او يتحدث حديث طفولي.</a:t>
            </a:r>
          </a:p>
          <a:p>
            <a:r>
              <a:rPr lang="ar-SA" sz="2800" dirty="0" smtClean="0"/>
              <a:t>رجل </a:t>
            </a:r>
            <a:r>
              <a:rPr lang="ar-SA" sz="2800" dirty="0"/>
              <a:t>عمره (60) سنة يتابع برامج افلام الرسوم </a:t>
            </a:r>
            <a:r>
              <a:rPr lang="ar-SA" sz="2800" dirty="0" smtClean="0"/>
              <a:t>المتحركة</a:t>
            </a:r>
          </a:p>
          <a:p>
            <a:r>
              <a:rPr lang="ar-SA" sz="2800" dirty="0" smtClean="0"/>
              <a:t>امرأة </a:t>
            </a:r>
            <a:r>
              <a:rPr lang="ar-SA" sz="2800" dirty="0"/>
              <a:t>مسنة ترتدي ملابس </a:t>
            </a:r>
            <a:r>
              <a:rPr lang="ar-SA" sz="2800" dirty="0" smtClean="0"/>
              <a:t>المراهقات</a:t>
            </a:r>
          </a:p>
          <a:p>
            <a:r>
              <a:rPr lang="ar-SA" sz="2800" dirty="0" smtClean="0"/>
              <a:t>برنامج الاتجاه المعاكس</a:t>
            </a:r>
            <a:endParaRPr lang="en-US" sz="2800" dirty="0"/>
          </a:p>
        </p:txBody>
      </p:sp>
      <p:sp>
        <p:nvSpPr>
          <p:cNvPr id="4" name="Date Placeholder 3"/>
          <p:cNvSpPr>
            <a:spLocks noGrp="1"/>
          </p:cNvSpPr>
          <p:nvPr>
            <p:ph type="dt" sz="half" idx="10"/>
          </p:nvPr>
        </p:nvSpPr>
        <p:spPr/>
        <p:txBody>
          <a:bodyPr/>
          <a:lstStyle/>
          <a:p>
            <a:fld id="{1CD0C38F-76C5-4CEC-926C-250730EC97C6}" type="datetime1">
              <a:rPr lang="en-US" smtClean="0"/>
              <a:t>13-May-20</a:t>
            </a:fld>
            <a:endParaRPr lang="en-US" dirty="0"/>
          </a:p>
        </p:txBody>
      </p:sp>
      <p:sp>
        <p:nvSpPr>
          <p:cNvPr id="5" name="Footer Placeholder 4"/>
          <p:cNvSpPr>
            <a:spLocks noGrp="1"/>
          </p:cNvSpPr>
          <p:nvPr>
            <p:ph type="ftr" sz="quarter" idx="11"/>
          </p:nvPr>
        </p:nvSpPr>
        <p:spPr/>
        <p:txBody>
          <a:bodyPr/>
          <a:lstStyle/>
          <a:p>
            <a:r>
              <a:rPr lang="ar-SA" dirty="0" smtClean="0"/>
              <a:t>الحيل الدفاعية اللاشعورية     موريس بقلة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720183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451</TotalTime>
  <Words>803</Words>
  <Application>Microsoft Office PowerPoint</Application>
  <PresentationFormat>Widescreen</PresentationFormat>
  <Paragraphs>133</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Century Gothic</vt:lpstr>
      <vt:lpstr>Times New Roman</vt:lpstr>
      <vt:lpstr>Vapor Trail</vt:lpstr>
      <vt:lpstr>الحيل الدفاعية اللاشعورية The Ego deference Mechanisms</vt:lpstr>
      <vt:lpstr>ميكانزمات الدفاع اللاشعورية </vt:lpstr>
      <vt:lpstr>نشأة الحيل الدفاعية واستخدامها وتعريفها .</vt:lpstr>
      <vt:lpstr>انواع الحيل الدفاعية </vt:lpstr>
      <vt:lpstr>الإعلاء أو التسامي : Sublimation </vt:lpstr>
      <vt:lpstr>الكبت : Repression </vt:lpstr>
      <vt:lpstr>الإسقاط :projection </vt:lpstr>
      <vt:lpstr>التكوين العكسي  Reaction formation </vt:lpstr>
      <vt:lpstr>النكوص :Regression </vt:lpstr>
      <vt:lpstr>التقمص (التوحد ) : Identification </vt:lpstr>
      <vt:lpstr>الإنكار:Denial </vt:lpstr>
      <vt:lpstr>الإزاحة: Displacement </vt:lpstr>
      <vt:lpstr>التبرير :Rationalization </vt:lpstr>
      <vt:lpstr>التحويل:Transformation </vt:lpstr>
      <vt:lpstr> التعويض : Compensation </vt:lpstr>
      <vt:lpstr>التخيل Imagination  day dreaming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الحيل الدفاعية اللاشعورية The Ego deference Mechanisms</dc:title>
  <dc:creator>morice</dc:creator>
  <cp:lastModifiedBy>morice</cp:lastModifiedBy>
  <cp:revision>10</cp:revision>
  <dcterms:created xsi:type="dcterms:W3CDTF">2020-05-10T19:29:44Z</dcterms:created>
  <dcterms:modified xsi:type="dcterms:W3CDTF">2020-05-13T21:49:57Z</dcterms:modified>
</cp:coreProperties>
</file>