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3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266" r:id="rId4"/>
    <p:sldId id="257" r:id="rId5"/>
    <p:sldId id="258" r:id="rId6"/>
    <p:sldId id="269" r:id="rId7"/>
    <p:sldId id="270" r:id="rId8"/>
    <p:sldId id="271" r:id="rId9"/>
    <p:sldId id="260" r:id="rId10"/>
    <p:sldId id="261" r:id="rId11"/>
    <p:sldId id="262" r:id="rId12"/>
    <p:sldId id="263" r:id="rId13"/>
    <p:sldId id="272" r:id="rId14"/>
    <p:sldId id="273" r:id="rId15"/>
    <p:sldId id="275" r:id="rId16"/>
    <p:sldId id="274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Introduction to Apache Cassandra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A Comprehensive Guide to Cassandra Database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Advantages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b="1"/>
              <a:t>Advantages:</a:t>
            </a:r>
            <a:endParaRPr b="1"/>
          </a:p>
          <a:p>
            <a:r>
              <a:t>    Scalability, fault tolerance, flexibility</a:t>
            </a:r>
          </a:p>
          <a:p>
            <a:pPr marL="0" indent="0">
              <a:buNone/>
            </a:pPr>
            <a:r>
              <a:t> </a:t>
            </a:r>
            <a:r>
              <a:rPr b="1"/>
              <a:t>Challenges:</a:t>
            </a:r>
            <a:endParaRPr b="1"/>
          </a:p>
          <a:p>
            <a:r>
              <a:t>    Learning curve, eventual consistency trade offs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/>
              <a:t>Examples from companies: </a:t>
            </a:r>
            <a:r>
              <a:t>Netflix, Spotify, eBay</a:t>
            </a:r>
          </a:p>
          <a:p>
            <a:r>
              <a:rPr b="1"/>
              <a:t>Applications:</a:t>
            </a:r>
            <a:r>
              <a:t> User activity tracking, sensor data storage, recommendation systems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Case Study: A Social Media Application Using Cassandra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p>
            <a:r>
              <a:rPr lang="en-US" altLang="en-US" b="1"/>
              <a:t>This case study illustrates how a social media application can leverage Apache Cassandra's strengths to create a scalable, high-performance platform that meets the demands of modern users. By employing a distributed architecture and effective data management strategies, the application is well-equipped to handle the complexities of social interactions in a digital environment.</a:t>
            </a:r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It explores the architecture and data management strategies of a social media application designed to handle millions of users and their interactions seamlessly.</a:t>
            </a:r>
            <a:endParaRPr lang="en-US" altLang="en-US" b="1"/>
          </a:p>
          <a:p>
            <a:endParaRPr lang="en-US" altLang="en-US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Case Study Key Highlight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marL="0" indent="0">
              <a:buNone/>
            </a:pPr>
            <a:endParaRPr lang="en-US" altLang="en-US" sz="2800"/>
          </a:p>
          <a:p>
            <a:pPr marL="0" indent="0">
              <a:buNone/>
            </a:pPr>
            <a:r>
              <a:rPr lang="en-US" altLang="en-US" sz="2800"/>
              <a:t>1.   </a:t>
            </a:r>
            <a:r>
              <a:rPr lang="en-US" altLang="en-US" sz="2800" b="1"/>
              <a:t>  Purpose and Functionality    </a:t>
            </a:r>
            <a:r>
              <a:rPr lang="en-US" altLang="en-US" sz="2800"/>
              <a:t>:</a:t>
            </a:r>
            <a:endParaRPr lang="en-US" altLang="en-US" sz="2800"/>
          </a:p>
          <a:p>
            <a:pPr marL="0" indent="0">
              <a:buNone/>
            </a:pPr>
            <a:r>
              <a:rPr lang="en-US" altLang="en-US" sz="2800"/>
              <a:t>   - The application allows users to create profiles, post content, connect with friends, and engage with a community through likes and comments. It aims to provide a user-friendly experience while ensuring high availability and responsiveness.</a:t>
            </a:r>
            <a:endParaRPr lang="en-US" altLang="en-US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Case Study Key Highlight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marL="0" indent="0">
              <a:buNone/>
            </a:pPr>
            <a:endParaRPr lang="en-US" altLang="en-US" sz="2300"/>
          </a:p>
          <a:p>
            <a:pPr marL="0" indent="0">
              <a:buNone/>
            </a:pPr>
            <a:r>
              <a:rPr lang="en-US" altLang="en-US" sz="2300"/>
              <a:t>2.   </a:t>
            </a:r>
            <a:r>
              <a:rPr lang="en-US" altLang="en-US" sz="2300" b="1"/>
              <a:t>  Why Cassandra?    :</a:t>
            </a:r>
            <a:endParaRPr lang="en-US" altLang="en-US" sz="2300" b="1"/>
          </a:p>
          <a:p>
            <a:pPr marL="0" indent="0">
              <a:buNone/>
            </a:pPr>
            <a:r>
              <a:rPr lang="en-US" altLang="en-US" sz="2300"/>
              <a:t>   -     Scalability    : As user numbers grow, the application can easily scale horizontally by adding more nodes to the Cassandra cluster without downtime.</a:t>
            </a:r>
            <a:endParaRPr lang="en-US" altLang="en-US" sz="2300"/>
          </a:p>
          <a:p>
            <a:pPr marL="0" indent="0">
              <a:buNone/>
            </a:pPr>
            <a:r>
              <a:rPr lang="en-US" altLang="en-US" sz="2300"/>
              <a:t>   -     High Availability    : With its distributed nature and data replication capabilities, Cassandra ensures that user data is always accessible, even in the event of node failures.</a:t>
            </a:r>
            <a:endParaRPr lang="en-US" altLang="en-US" sz="2300"/>
          </a:p>
          <a:p>
            <a:pPr marL="0" indent="0">
              <a:buNone/>
            </a:pPr>
            <a:r>
              <a:rPr lang="en-US" altLang="en-US" sz="2300"/>
              <a:t>   -     Performance    : Cassandra's ability to handle large volumes of write and read operations makes it ideal for real-time applications like social media.</a:t>
            </a:r>
            <a:endParaRPr lang="en-US" altLang="en-US" sz="2300"/>
          </a:p>
          <a:p>
            <a:pPr marL="0" indent="0">
              <a:buNone/>
            </a:pPr>
            <a:endParaRPr lang="en-US" altLang="en-US" sz="2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Case Study Key Highlight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marL="0" indent="0">
              <a:buNone/>
            </a:pPr>
            <a:r>
              <a:rPr lang="en-US" altLang="en-US" sz="1800"/>
              <a:t>3.   </a:t>
            </a:r>
            <a:r>
              <a:rPr lang="en-US" altLang="en-US" sz="1800" b="1"/>
              <a:t>  Core Features    :</a:t>
            </a:r>
            <a:endParaRPr lang="en-US" altLang="en-US" sz="1800" b="1"/>
          </a:p>
          <a:p>
            <a:pPr marL="0" indent="0">
              <a:buNone/>
            </a:pPr>
            <a:r>
              <a:rPr lang="en-US" altLang="en-US" sz="1800"/>
              <a:t>   - User registration and authentication.</a:t>
            </a:r>
            <a:endParaRPr lang="en-US" altLang="en-US" sz="1800"/>
          </a:p>
          <a:p>
            <a:pPr marL="0" indent="0">
              <a:buNone/>
            </a:pPr>
            <a:r>
              <a:rPr lang="en-US" altLang="en-US" sz="1800"/>
              <a:t>   - Creation and management of user profiles.</a:t>
            </a:r>
            <a:endParaRPr lang="en-US" altLang="en-US" sz="1800"/>
          </a:p>
          <a:p>
            <a:pPr marL="0" indent="0">
              <a:buNone/>
            </a:pPr>
            <a:r>
              <a:rPr lang="en-US" altLang="en-US" sz="1800"/>
              <a:t>   - Posting and sharing of multimedia content.</a:t>
            </a:r>
            <a:endParaRPr lang="en-US" altLang="en-US" sz="1800"/>
          </a:p>
          <a:p>
            <a:pPr marL="0" indent="0">
              <a:buNone/>
            </a:pPr>
            <a:r>
              <a:rPr lang="en-US" altLang="en-US" sz="1800"/>
              <a:t>   - Real-time news feed displaying updates from friends.</a:t>
            </a:r>
            <a:endParaRPr lang="en-US" altLang="en-US" sz="1800"/>
          </a:p>
          <a:p>
            <a:pPr marL="0" indent="0">
              <a:buNone/>
            </a:pPr>
            <a:r>
              <a:rPr lang="en-US" altLang="en-US" sz="1800"/>
              <a:t>   - Notification system for user interactions (likes, comments, etc.).</a:t>
            </a:r>
            <a:endParaRPr lang="en-US" altLang="en-US" sz="1800"/>
          </a:p>
          <a:p>
            <a:pPr marL="0" indent="0">
              <a:buNone/>
            </a:pPr>
            <a:r>
              <a:rPr lang="en-US" altLang="en-US" sz="1800"/>
              <a:t>   - Search functionality to discover other users and content.</a:t>
            </a:r>
            <a:endParaRPr lang="en-US" altLang="en-US" sz="1800"/>
          </a:p>
          <a:p>
            <a:pPr marL="0" indent="0">
              <a:buNone/>
            </a:pPr>
            <a:endParaRPr lang="en-US" altLang="en-US" sz="1800"/>
          </a:p>
          <a:p>
            <a:pPr marL="0" indent="0">
              <a:buNone/>
            </a:pPr>
            <a:r>
              <a:rPr lang="en-US" altLang="en-US" sz="1800"/>
              <a:t>4.    </a:t>
            </a:r>
            <a:r>
              <a:rPr lang="en-US" altLang="en-US" sz="1800" b="1"/>
              <a:t> Data Management    :</a:t>
            </a:r>
            <a:endParaRPr lang="en-US" altLang="en-US" sz="1800" b="1"/>
          </a:p>
          <a:p>
            <a:pPr marL="0" indent="0">
              <a:buNone/>
            </a:pPr>
            <a:r>
              <a:rPr lang="en-US" altLang="en-US" sz="1800"/>
              <a:t>   - The application employs a well-structured data model using Cassandra's tables, optimized for quick access and efficient storage. Key tables include user profiles, posts, friends lists, and notifications.</a:t>
            </a:r>
            <a:endParaRPr lang="en-US" altLang="en-US" sz="1800"/>
          </a:p>
          <a:p>
            <a:pPr marL="0" indent="0">
              <a:buNone/>
            </a:pPr>
            <a:r>
              <a:rPr lang="en-US" altLang="en-US" sz="1800"/>
              <a:t>   - Data is partitioned based on user IDs and replicated across multiple nodes to enhance fault tolerance and improve read performance.</a:t>
            </a:r>
            <a:endParaRPr lang="en-US" altLang="en-US" sz="1800"/>
          </a:p>
          <a:p>
            <a:pPr marL="0" indent="0">
              <a:buNone/>
            </a:pPr>
            <a:endParaRPr lang="en-US" altLang="en-US" sz="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Case Study Key Highlight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5000"/>
          </a:bodyPr>
          <a:p>
            <a:pPr marL="0" indent="0">
              <a:buNone/>
            </a:pPr>
            <a:r>
              <a:rPr lang="en-US" altLang="en-US" b="1"/>
              <a:t>5.     Architecture Overview    :</a:t>
            </a:r>
            <a:endParaRPr lang="en-US" altLang="en-US" b="1"/>
          </a:p>
          <a:p>
            <a:pPr marL="0" indent="0">
              <a:buNone/>
            </a:pPr>
            <a:r>
              <a:rPr lang="en-US" altLang="en-US"/>
              <a:t>   - The application architecture consists of a frontend built with modern web frameworks, a backend that handles business logic, and a robust Cassandra database for data storage. A load balancer ensures even distribution of incoming requests, enhancing overall system performance.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 b="1"/>
              <a:t>6.     Security Measures    :</a:t>
            </a:r>
            <a:endParaRPr lang="en-US" altLang="en-US" b="1"/>
          </a:p>
          <a:p>
            <a:pPr marL="0" indent="0">
              <a:buNone/>
            </a:pPr>
            <a:r>
              <a:rPr lang="en-US" altLang="en-US"/>
              <a:t>   - The application implements security best practices, including data encryption, secure authentication mechanisms, and role-based access controls, ensuring user data is protected.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/>
              <a:t>  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 sz="4000">
                <a:sym typeface="+mn-ea"/>
              </a:rPr>
              <a:t>   Introduction &amp;Overview of Cassandra</a:t>
            </a:r>
            <a:br>
              <a:rPr lang="en-US" altLang="en-US" sz="4000"/>
            </a:b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altLang="en-US" sz="2300" b="1">
                <a:solidFill>
                  <a:schemeClr val="tx1"/>
                </a:solidFill>
              </a:rPr>
              <a:t> Social media platforms have become essential for communication, sharing experiences, and building communities. </a:t>
            </a:r>
            <a:endParaRPr lang="en-US" altLang="en-US" sz="2300" b="1">
              <a:solidFill>
                <a:schemeClr val="tx1"/>
              </a:solidFill>
            </a:endParaRPr>
          </a:p>
          <a:p>
            <a:r>
              <a:rPr lang="en-US" altLang="en-US" sz="2300" b="1">
                <a:solidFill>
                  <a:schemeClr val="tx1"/>
                </a:solidFill>
              </a:rPr>
              <a:t>The architecture and data management strategies of a social media application designed to handle millions of users and their interactions seamlessly.</a:t>
            </a:r>
            <a:endParaRPr lang="en-US" altLang="en-US" sz="2300" b="1">
              <a:solidFill>
                <a:schemeClr val="tx1"/>
              </a:solidFill>
            </a:endParaRPr>
          </a:p>
          <a:p>
            <a:r>
              <a:rPr lang="en-US" altLang="en-US" sz="2300" b="1">
                <a:solidFill>
                  <a:schemeClr val="tx1"/>
                </a:solidFill>
              </a:rPr>
              <a:t>For this purpose we need  a high performance platform that meets the demands of modern users by employing a distributed architecture and effective data management strategies.</a:t>
            </a:r>
            <a:endParaRPr lang="en-US" altLang="en-US" sz="23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Apache Cassandra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ym typeface="+mn-ea"/>
              </a:rPr>
              <a:t>Apache Cassandra is a highly scalable, distributed NoSQL database designed to handle large amounts of data across many commodity servers, providing high availability with no single point of failure. </a:t>
            </a:r>
            <a:endParaRPr lang="en-US" altLang="en-US"/>
          </a:p>
          <a:p>
            <a:r>
              <a:rPr>
                <a:solidFill>
                  <a:schemeClr val="tx1"/>
                </a:solidFill>
              </a:rPr>
              <a:t>Developed by Facebook; now an Apache project</a:t>
            </a:r>
            <a:endParaRPr>
              <a:solidFill>
                <a:schemeClr val="tx1"/>
              </a:solidFill>
            </a:endParaRPr>
          </a:p>
          <a:p>
            <a:r>
              <a:rPr>
                <a:solidFill>
                  <a:schemeClr val="tx1"/>
                </a:solidFill>
              </a:rPr>
              <a:t>Key use cases: Social media, IoT, e commerce, real time analytics</a:t>
            </a:r>
            <a:endParaRPr>
              <a:solidFill>
                <a:schemeClr val="tx1"/>
              </a:solidFill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</a:t>
            </a:r>
            <a:r>
              <a:t>Features of Cassandra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  Decentralized Architecture</a:t>
            </a:r>
          </a:p>
          <a:p>
            <a:r>
              <a:t>  Scalability</a:t>
            </a:r>
          </a:p>
          <a:p>
            <a:r>
              <a:t>  High Availability</a:t>
            </a:r>
          </a:p>
          <a:p>
            <a:r>
              <a:t>  Fault Tolerance</a:t>
            </a:r>
          </a:p>
          <a:p>
            <a:r>
              <a:t>  Tunable Consistency</a:t>
            </a:r>
          </a:p>
          <a:p>
            <a:r>
              <a:t>  Flexible Schema</a:t>
            </a:r>
          </a:p>
          <a:p>
            <a:r>
              <a:t>  Optimized Write and Read Performance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Apache Cassandra's Architecture.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65390" cy="1074420"/>
          </a:xfrm>
        </p:spPr>
        <p:txBody>
          <a:bodyPr>
            <a:normAutofit/>
          </a:bodyPr>
          <a:p>
            <a:r>
              <a:rPr lang="en-US" altLang="en-US" sz="2000"/>
              <a:t>Here is an illustration of  It highlights the key components like the peer-to-peer model, consistent hashing, data replication, and storage elements like Commit Log, Memtable, and SSTable.</a:t>
            </a:r>
            <a:endParaRPr lang="en-US" altLang="en-US" sz="20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30580" y="2674620"/>
            <a:ext cx="6190615" cy="34518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Key Points (1)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81500" y="3238500"/>
            <a:ext cx="381000" cy="381000"/>
          </a:xfrm>
          <a:prstGeom prst="rect">
            <a:avLst/>
          </a:prstGeom>
        </p:spPr>
      </p:pic>
      <p:sp>
        <p:nvSpPr>
          <p:cNvPr id="8" name="Content Placeholder 7"/>
          <p:cNvSpPr/>
          <p:nvPr>
            <p:ph idx="1"/>
          </p:nvPr>
        </p:nvSpPr>
        <p:spPr>
          <a:xfrm>
            <a:off x="457200" y="1337945"/>
            <a:ext cx="8229600" cy="4525963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en-US" sz="2800" b="1">
                <a:sym typeface="+mn-ea"/>
              </a:rPr>
              <a:t>1.     Cassandra Components    : The image labels various Cassandra components, including:</a:t>
            </a:r>
            <a:endParaRPr lang="en-US" altLang="en-US" sz="2800" b="1"/>
          </a:p>
          <a:p>
            <a:pPr marL="0" indent="0">
              <a:buNone/>
            </a:pPr>
            <a:r>
              <a:rPr lang="en-US" altLang="en-US" sz="2800" b="1">
                <a:sym typeface="+mn-ea"/>
              </a:rPr>
              <a:t>   - Commit Log: Used for durability and crash recovery.</a:t>
            </a:r>
            <a:endParaRPr lang="en-US" altLang="en-US" sz="2800" b="1"/>
          </a:p>
          <a:p>
            <a:pPr marL="318135" indent="-318135">
              <a:buNone/>
            </a:pPr>
            <a:r>
              <a:rPr lang="en-US" altLang="en-US" sz="2800" b="1">
                <a:sym typeface="+mn-ea"/>
              </a:rPr>
              <a:t>   - Memtable: An in-memory data structure for fast writes.</a:t>
            </a:r>
            <a:endParaRPr lang="en-US" altLang="en-US" sz="2800" b="1"/>
          </a:p>
          <a:p>
            <a:pPr marL="0" indent="0">
              <a:buNone/>
            </a:pPr>
            <a:r>
              <a:rPr lang="en-US" altLang="en-US" sz="2800" b="1">
                <a:sym typeface="+mn-ea"/>
              </a:rPr>
              <a:t>   - SSTable: Disk-based data files for persistent storage.</a:t>
            </a:r>
            <a:endParaRPr lang="en-US" altLang="en-US" sz="2800" b="1"/>
          </a:p>
          <a:p>
            <a:pPr marL="476885" indent="-383540">
              <a:buNone/>
            </a:pPr>
            <a:r>
              <a:rPr lang="en-US" altLang="en-US" sz="2800" b="1">
                <a:sym typeface="+mn-ea"/>
              </a:rPr>
              <a:t>   - Compaction: The process of merging and optimizing SSTables.</a:t>
            </a:r>
            <a:endParaRPr lang="en-US" altLang="en-US" sz="2800" b="1"/>
          </a:p>
          <a:p>
            <a:pPr marL="486410" indent="-458470">
              <a:buNone/>
            </a:pPr>
            <a:r>
              <a:rPr lang="en-US" altLang="en-US" sz="2800" b="1">
                <a:sym typeface="+mn-ea"/>
              </a:rPr>
              <a:t>   - Consistent Hashing: The mechanism for distributing data across nodes.</a:t>
            </a:r>
            <a:endParaRPr lang="en-US" altLang="en-US" sz="2800" b="1"/>
          </a:p>
          <a:p>
            <a:pPr marL="0" indent="0">
              <a:buNone/>
            </a:pPr>
            <a:endParaRPr lang="en-US" altLang="en-US" sz="2800" b="1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0" y="371475"/>
            <a:ext cx="1847215" cy="1046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Key Points (2)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81500" y="3238500"/>
            <a:ext cx="381000" cy="381000"/>
          </a:xfrm>
          <a:prstGeom prst="rect">
            <a:avLst/>
          </a:prstGeom>
        </p:spPr>
      </p:pic>
      <p:sp>
        <p:nvSpPr>
          <p:cNvPr id="8" name="Content Placeholder 7"/>
          <p:cNvSpPr/>
          <p:nvPr>
            <p:ph idx="1"/>
          </p:nvPr>
        </p:nvSpPr>
        <p:spPr/>
        <p:txBody>
          <a:bodyPr>
            <a:noAutofit/>
          </a:bodyPr>
          <a:p>
            <a:pPr marL="0" indent="0">
              <a:buNone/>
            </a:pPr>
            <a:r>
              <a:rPr lang="en-US" altLang="en-US" sz="2000" b="1">
                <a:sym typeface="+mn-ea"/>
              </a:rPr>
              <a:t>2.     Cassandra Cluster    : A cluster of multiple Cassandra nodes (represented as servers) connected in a ring structure, emphasizing the peer-to-peer model used by Cassandra.</a:t>
            </a:r>
            <a:endParaRPr lang="en-US" altLang="en-US" sz="2000" b="1"/>
          </a:p>
          <a:p>
            <a:pPr marL="0" indent="0">
              <a:buNone/>
            </a:pPr>
            <a:endParaRPr lang="en-US" altLang="en-US" sz="2000" b="1">
              <a:sym typeface="+mn-ea"/>
            </a:endParaRPr>
          </a:p>
          <a:p>
            <a:pPr marL="0" indent="0">
              <a:buNone/>
            </a:pPr>
            <a:r>
              <a:rPr lang="en-US" altLang="en-US" sz="2000" b="1">
                <a:sym typeface="+mn-ea"/>
              </a:rPr>
              <a:t>3.     Data Distribution    : The image highlights the use of consistent hashing for data distribution across the Cassandra cluster. Arrows are used to illustrate how data is distributed and replicated across the nodes.</a:t>
            </a:r>
            <a:endParaRPr lang="en-US" altLang="en-US" sz="2000"/>
          </a:p>
          <a:p>
            <a:pPr marL="0" indent="0">
              <a:buNone/>
            </a:pPr>
            <a:endParaRPr lang="en-US" altLang="en-US" sz="2000" b="1"/>
          </a:p>
          <a:p>
            <a:pPr marL="0" indent="0">
              <a:buNone/>
            </a:pPr>
            <a:r>
              <a:rPr lang="en-US" altLang="en-US" sz="2000" b="1"/>
              <a:t>4.     Replication and Availability    : The image suggests that Cassandra's distributed architecture and replication strategies ensure high availability and fault tolerance, as the data is replicated across multiple nodes.</a:t>
            </a:r>
            <a:endParaRPr lang="en-US" altLang="en-US" sz="2000" b="1"/>
          </a:p>
          <a:p>
            <a:pPr marL="0" indent="0">
              <a:buNone/>
            </a:pPr>
            <a:endParaRPr lang="en-US" altLang="en-US" sz="2000" b="1"/>
          </a:p>
          <a:p>
            <a:pPr marL="0" indent="0">
              <a:buNone/>
            </a:pPr>
            <a:r>
              <a:rPr lang="en-US" altLang="en-US" sz="2000" b="1"/>
              <a:t>5.     Performance Optimizations    : The image mentions features like Pernitable CQL (Cassandra Query Language) and Hashing, which contribute to the overall performance and efficiency of the Cassandra database system.</a:t>
            </a:r>
            <a:endParaRPr lang="en-US" altLang="en-US" sz="2000" b="1"/>
          </a:p>
          <a:p>
            <a:pPr marL="0" indent="0">
              <a:buNone/>
            </a:pPr>
            <a:endParaRPr lang="en-US" altLang="en-US" sz="1000" b="1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0" y="371475"/>
            <a:ext cx="1847215" cy="1046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Core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  Data Model: Tables, Rows, Partitions</a:t>
            </a:r>
          </a:p>
          <a:p>
            <a:r>
              <a:t>  Partition Key</a:t>
            </a:r>
          </a:p>
          <a:p>
            <a:r>
              <a:t>  Replication Factor</a:t>
            </a:r>
          </a:p>
          <a:p>
            <a:r>
              <a:t>  Consistency Levels (ONE, QUORUM, ALL, etc.)</a:t>
            </a:r>
          </a:p>
          <a:p>
            <a:r>
              <a:t>  Cassandra Query Language (CQL)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Cassandra vs. Other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b="1"/>
              <a:t>Cassandra vs. RDBMS</a:t>
            </a:r>
            <a:endParaRPr b="1"/>
          </a:p>
          <a:p>
            <a:r>
              <a:t>  No fixed schema, no JOINs, optimized for scale</a:t>
            </a:r>
          </a:p>
          <a:p>
            <a:pPr marL="0" indent="0">
              <a:buNone/>
            </a:pPr>
            <a:r>
              <a:rPr b="1"/>
              <a:t>Cassandra vs. MongoDB</a:t>
            </a:r>
            <a:endParaRPr b="1"/>
          </a:p>
          <a:p>
            <a:r>
              <a:t>Distributed by default; stronger focus on availability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5911</Words>
  <Application>WPS Presentation</Application>
  <PresentationFormat>On-screen Show (4:3)</PresentationFormat>
  <Paragraphs>124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Office Theme</vt:lpstr>
      <vt:lpstr>Introduction to Apache Cassandra</vt:lpstr>
      <vt:lpstr>PowerPoint 演示文稿</vt:lpstr>
      <vt:lpstr>Introduction</vt:lpstr>
      <vt:lpstr>Features of Cassandra</vt:lpstr>
      <vt:lpstr>PowerPoint 演示文稿</vt:lpstr>
      <vt:lpstr>PowerPoint 演示文稿</vt:lpstr>
      <vt:lpstr>Key Points</vt:lpstr>
      <vt:lpstr>Core Concepts</vt:lpstr>
      <vt:lpstr>Cassandra vs. Other Databases</vt:lpstr>
      <vt:lpstr>Advantages and Challenges</vt:lpstr>
      <vt:lpstr>Practical Use Cases</vt:lpstr>
      <vt:lpstr>PowerPoint 演示文稿</vt:lpstr>
      <vt:lpstr>PowerPoint 演示文稿</vt:lpstr>
      <vt:lpstr>Case Study Key Highlight</vt:lpstr>
      <vt:lpstr>Case Study Key Highlight</vt:lpstr>
      <vt:lpstr>Case Study Key Highlight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WPS_1636786479</cp:lastModifiedBy>
  <cp:revision>5</cp:revision>
  <dcterms:created xsi:type="dcterms:W3CDTF">2013-01-27T09:14:00Z</dcterms:created>
  <dcterms:modified xsi:type="dcterms:W3CDTF">2024-12-03T03:25:20Z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74D3D4F812C546E08F84D4A0D0101524_13</vt:lpwstr>
  </property>
  <property fmtid="{D5CDD505-2E9C-101B-9397-08002B2CF9AE}" pid="3" name="KSOProductBuildVer">
    <vt:lpwstr>1033-12.2.0.18911</vt:lpwstr>
  </property>
</Properties>
</file>